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howSpecialPlsOnTitleSld="0">
  <p:sldMasterIdLst>
    <p:sldMasterId id="2147483648" r:id="rId1"/>
    <p:sldMasterId id="2147483669" r:id="rId2"/>
  </p:sldMasterIdLst>
  <p:notesMasterIdLst>
    <p:notesMasterId r:id="rId3"/>
  </p:notesMasterIdLst>
  <p:handoutMasterIdLst>
    <p:handoutMasterId r:id="rId4"/>
  </p:handoutMasterIdLst>
  <p:sldIdLst>
    <p:sldId id="3331" r:id="rId5"/>
    <p:sldId id="3338" r:id="rId6"/>
    <p:sldId id="3339" r:id="rId7"/>
    <p:sldId id="3357" r:id="rId8"/>
    <p:sldId id="3358" r:id="rId9"/>
    <p:sldId id="3359" r:id="rId10"/>
    <p:sldId id="3360" r:id="rId11"/>
    <p:sldId id="3340" r:id="rId12"/>
    <p:sldId id="3341" r:id="rId13"/>
    <p:sldId id="3342" r:id="rId14"/>
    <p:sldId id="3343" r:id="rId15"/>
    <p:sldId id="3344" r:id="rId16"/>
    <p:sldId id="3345" r:id="rId17"/>
    <p:sldId id="3346" r:id="rId18"/>
    <p:sldId id="3347" r:id="rId19"/>
    <p:sldId id="3348" r:id="rId20"/>
    <p:sldId id="3349" r:id="rId21"/>
    <p:sldId id="3350" r:id="rId22"/>
    <p:sldId id="3374" r:id="rId23"/>
    <p:sldId id="3351" r:id="rId24"/>
    <p:sldId id="3353" r:id="rId25"/>
    <p:sldId id="3354" r:id="rId26"/>
    <p:sldId id="3355" r:id="rId27"/>
    <p:sldId id="3356" r:id="rId28"/>
    <p:sldId id="3361" r:id="rId29"/>
    <p:sldId id="3362" r:id="rId30"/>
    <p:sldId id="3363" r:id="rId31"/>
    <p:sldId id="3364" r:id="rId32"/>
    <p:sldId id="3365" r:id="rId33"/>
    <p:sldId id="3366" r:id="rId34"/>
    <p:sldId id="3367" r:id="rId35"/>
    <p:sldId id="3368" r:id="rId36"/>
    <p:sldId id="3369" r:id="rId37"/>
    <p:sldId id="3370" r:id="rId38"/>
    <p:sldId id="3371" r:id="rId39"/>
    <p:sldId id="3372" r:id="rId40"/>
    <p:sldId id="3373" r:id="rId41"/>
    <p:sldId id="3401" r:id="rId42"/>
    <p:sldId id="3402" r:id="rId43"/>
    <p:sldId id="3403" r:id="rId44"/>
    <p:sldId id="3375" r:id="rId45"/>
    <p:sldId id="3394" r:id="rId46"/>
    <p:sldId id="3395" r:id="rId47"/>
    <p:sldId id="3376" r:id="rId48"/>
    <p:sldId id="3377" r:id="rId49"/>
    <p:sldId id="3396" r:id="rId50"/>
    <p:sldId id="3397" r:id="rId51"/>
    <p:sldId id="3378" r:id="rId52"/>
    <p:sldId id="3379" r:id="rId53"/>
    <p:sldId id="3398" r:id="rId54"/>
    <p:sldId id="3399" r:id="rId55"/>
    <p:sldId id="3400" r:id="rId56"/>
    <p:sldId id="3382" r:id="rId57"/>
    <p:sldId id="3383" r:id="rId58"/>
    <p:sldId id="3390" r:id="rId59"/>
    <p:sldId id="3391" r:id="rId60"/>
    <p:sldId id="3392" r:id="rId61"/>
    <p:sldId id="3393" r:id="rId62"/>
    <p:sldId id="3336" r:id="rId63"/>
  </p:sldIdLst>
  <p:sldSz cx="9144000" cy="5143500" type="screen16x9"/>
  <p:notesSz cx="6858000" cy="9144000"/>
  <p:custDataLst>
    <p:tags r:id="rId6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92">
          <p15:clr>
            <a:srgbClr val="A4A3A4"/>
          </p15:clr>
        </p15:guide>
        <p15:guide id="2" pos="2885">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p:scale>
          <a:sx n="100" d="100"/>
          <a:sy n="100" d="100"/>
        </p:scale>
        <p:origin x="-516" y="-246"/>
      </p:cViewPr>
      <p:guideLst>
        <p:guide orient="horz" pos="1592"/>
        <p:guide pos="2885"/>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tags" Target="tags/tag9.xml" /><Relationship Id="rId65" Type="http://schemas.openxmlformats.org/officeDocument/2006/relationships/presProps" Target="presProps.xml" /><Relationship Id="rId66" Type="http://schemas.openxmlformats.org/officeDocument/2006/relationships/viewProps" Target="viewProps.xml" /><Relationship Id="rId67" Type="http://schemas.openxmlformats.org/officeDocument/2006/relationships/theme" Target="theme/theme1.xml" /><Relationship Id="rId68" Type="http://schemas.openxmlformats.org/officeDocument/2006/relationships/tableStyles" Target="tableStyles.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7.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9.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2021/3/30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60708245"/>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2021/3/30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extLst>
      <p:ext uri="{BB962C8B-B14F-4D97-AF65-F5344CB8AC3E}">
        <p14:creationId xmlns:p14="http://schemas.microsoft.com/office/powerpoint/2010/main" val="261486759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a:t>
            </a:fld>
            <a:endParaRPr lang="zh-CN" altLang="en-US"/>
          </a:p>
        </p:txBody>
      </p:sp>
    </p:spTree>
    <p:extLst>
      <p:ext uri="{BB962C8B-B14F-4D97-AF65-F5344CB8AC3E}">
        <p14:creationId xmlns:p14="http://schemas.microsoft.com/office/powerpoint/2010/main" val="274258750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36</a:t>
            </a:fld>
            <a:endParaRPr lang="zh-CN" altLang="en-US"/>
          </a:p>
        </p:txBody>
      </p:sp>
    </p:spTree>
    <p:extLst>
      <p:ext uri="{BB962C8B-B14F-4D97-AF65-F5344CB8AC3E}">
        <p14:creationId xmlns:p14="http://schemas.microsoft.com/office/powerpoint/2010/main" val="204156976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59</a:t>
            </a:fld>
            <a:endParaRPr lang="zh-CN" altLang="en-US"/>
          </a:p>
        </p:txBody>
      </p:sp>
    </p:spTree>
    <p:extLst>
      <p:ext uri="{BB962C8B-B14F-4D97-AF65-F5344CB8AC3E}">
        <p14:creationId xmlns:p14="http://schemas.microsoft.com/office/powerpoint/2010/main" val="334618041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25</a:t>
            </a:fld>
            <a:endParaRPr lang="zh-CN" altLang="en-US"/>
          </a:p>
        </p:txBody>
      </p:sp>
    </p:spTree>
    <p:extLst>
      <p:ext uri="{BB962C8B-B14F-4D97-AF65-F5344CB8AC3E}">
        <p14:creationId xmlns:p14="http://schemas.microsoft.com/office/powerpoint/2010/main" val="32015743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26</a:t>
            </a:fld>
            <a:endParaRPr lang="zh-CN" altLang="en-US"/>
          </a:p>
        </p:txBody>
      </p:sp>
    </p:spTree>
    <p:extLst>
      <p:ext uri="{BB962C8B-B14F-4D97-AF65-F5344CB8AC3E}">
        <p14:creationId xmlns:p14="http://schemas.microsoft.com/office/powerpoint/2010/main" val="288093684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27</a:t>
            </a:fld>
            <a:endParaRPr lang="zh-CN" altLang="en-US"/>
          </a:p>
        </p:txBody>
      </p:sp>
    </p:spTree>
    <p:extLst>
      <p:ext uri="{BB962C8B-B14F-4D97-AF65-F5344CB8AC3E}">
        <p14:creationId xmlns:p14="http://schemas.microsoft.com/office/powerpoint/2010/main" val="202021549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28</a:t>
            </a:fld>
            <a:endParaRPr lang="zh-CN" altLang="en-US"/>
          </a:p>
        </p:txBody>
      </p:sp>
    </p:spTree>
    <p:extLst>
      <p:ext uri="{BB962C8B-B14F-4D97-AF65-F5344CB8AC3E}">
        <p14:creationId xmlns:p14="http://schemas.microsoft.com/office/powerpoint/2010/main" val="184099086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29</a:t>
            </a:fld>
            <a:endParaRPr lang="zh-CN" altLang="en-US"/>
          </a:p>
        </p:txBody>
      </p:sp>
    </p:spTree>
    <p:extLst>
      <p:ext uri="{BB962C8B-B14F-4D97-AF65-F5344CB8AC3E}">
        <p14:creationId xmlns:p14="http://schemas.microsoft.com/office/powerpoint/2010/main" val="242112618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31</a:t>
            </a:fld>
            <a:endParaRPr lang="zh-CN" altLang="en-US"/>
          </a:p>
        </p:txBody>
      </p:sp>
    </p:spTree>
    <p:extLst>
      <p:ext uri="{BB962C8B-B14F-4D97-AF65-F5344CB8AC3E}">
        <p14:creationId xmlns:p14="http://schemas.microsoft.com/office/powerpoint/2010/main" val="7651224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33</a:t>
            </a:fld>
            <a:endParaRPr lang="zh-CN" altLang="en-US"/>
          </a:p>
        </p:txBody>
      </p:sp>
    </p:spTree>
    <p:extLst>
      <p:ext uri="{BB962C8B-B14F-4D97-AF65-F5344CB8AC3E}">
        <p14:creationId xmlns:p14="http://schemas.microsoft.com/office/powerpoint/2010/main" val="263152976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B36F1B-5C40-4961-BCC9-E2FF4DFAE567}" type="slidenum">
              <a:rPr lang="zh-CN" altLang="en-US" smtClean="0"/>
              <a:t>35</a:t>
            </a:fld>
            <a:endParaRPr lang="zh-CN" altLang="en-US"/>
          </a:p>
        </p:txBody>
      </p:sp>
    </p:spTree>
    <p:extLst>
      <p:ext uri="{BB962C8B-B14F-4D97-AF65-F5344CB8AC3E}">
        <p14:creationId xmlns:p14="http://schemas.microsoft.com/office/powerpoint/2010/main" val="173096513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cSld>
  <p:clrMapOvr>
    <a:masterClrMapping/>
  </p:clrMapOvr>
  <p:transition spd="slow">
    <p:cove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Tree>
  </p:cSld>
  <p:clrMapOvr>
    <a:masterClrMapping/>
  </p:clrMapOvr>
  <p:transition spd="slow">
    <p:cove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bg>
      <p:bgPr>
        <a:solidFill>
          <a:schemeClr val="accent1"/>
        </a:solidFill>
        <a:effectLst/>
      </p:bgPr>
    </p:bg>
    <p:spTree>
      <p:nvGrpSpPr>
        <p:cNvPr id="1" name=""/>
        <p:cNvGrpSpPr/>
        <p:nvPr/>
      </p:nvGrpSpPr>
      <p:grpSpPr>
        <a:xfrm>
          <a:off x="0" y="0"/>
          <a:ext cx="0" cy="0"/>
        </a:xfrm>
      </p:grpSpPr>
      <p:sp>
        <p:nvSpPr>
          <p:cNvPr id="7" name="任意多边形: 形状 6"/>
          <p:cNvSpPr/>
          <p:nvPr/>
        </p:nvSpPr>
        <p:spPr>
          <a:xfrm>
            <a:off x="-1" y="3665444"/>
            <a:ext cx="9144001" cy="1478057"/>
          </a:xfrm>
          <a:custGeom>
            <a:gdLst>
              <a:gd name="connsiteX0" fmla="*/ 4761693 w 12192001"/>
              <a:gd name="connsiteY0" fmla="*/ 0 h 1975365"/>
              <a:gd name="connsiteX1" fmla="*/ 6041005 w 12192001"/>
              <a:gd name="connsiteY1" fmla="*/ 551581 h 1975365"/>
              <a:gd name="connsiteX2" fmla="*/ 6051129 w 12192001"/>
              <a:gd name="connsiteY2" fmla="*/ 563959 h 1975365"/>
              <a:gd name="connsiteX3" fmla="*/ 6073942 w 12192001"/>
              <a:gd name="connsiteY3" fmla="*/ 553912 h 1975365"/>
              <a:gd name="connsiteX4" fmla="*/ 6719270 w 12192001"/>
              <a:gd name="connsiteY4" fmla="*/ 434799 h 1975365"/>
              <a:gd name="connsiteX5" fmla="*/ 7891577 w 12192001"/>
              <a:gd name="connsiteY5" fmla="*/ 878743 h 1975365"/>
              <a:gd name="connsiteX6" fmla="*/ 7956994 w 12192001"/>
              <a:gd name="connsiteY6" fmla="*/ 944547 h 1975365"/>
              <a:gd name="connsiteX7" fmla="*/ 7985842 w 12192001"/>
              <a:gd name="connsiteY7" fmla="*/ 901137 h 1975365"/>
              <a:gd name="connsiteX8" fmla="*/ 9599486 w 12192001"/>
              <a:gd name="connsiteY8" fmla="*/ 116746 h 1975365"/>
              <a:gd name="connsiteX9" fmla="*/ 11213130 w 12192001"/>
              <a:gd name="connsiteY9" fmla="*/ 901137 h 1975365"/>
              <a:gd name="connsiteX10" fmla="*/ 11218027 w 12192001"/>
              <a:gd name="connsiteY10" fmla="*/ 908506 h 1975365"/>
              <a:gd name="connsiteX11" fmla="*/ 11301959 w 12192001"/>
              <a:gd name="connsiteY11" fmla="*/ 824077 h 1975365"/>
              <a:gd name="connsiteX12" fmla="*/ 12140144 w 12192001"/>
              <a:gd name="connsiteY12" fmla="*/ 410927 h 1975365"/>
              <a:gd name="connsiteX13" fmla="*/ 12192001 w 12192001"/>
              <a:gd name="connsiteY13" fmla="*/ 403692 h 1975365"/>
              <a:gd name="connsiteX14" fmla="*/ 12192001 w 12192001"/>
              <a:gd name="connsiteY14" fmla="*/ 1975365 h 1975365"/>
              <a:gd name="connsiteX15" fmla="*/ 0 w 12192001"/>
              <a:gd name="connsiteY15" fmla="*/ 1975365 h 1975365"/>
              <a:gd name="connsiteX16" fmla="*/ 0 w 12192001"/>
              <a:gd name="connsiteY16" fmla="*/ 204727 h 1975365"/>
              <a:gd name="connsiteX17" fmla="*/ 60384 w 12192001"/>
              <a:gd name="connsiteY17" fmla="*/ 207862 h 1975365"/>
              <a:gd name="connsiteX18" fmla="*/ 1338550 w 12192001"/>
              <a:gd name="connsiteY18" fmla="*/ 843689 h 1975365"/>
              <a:gd name="connsiteX19" fmla="*/ 1434547 w 12192001"/>
              <a:gd name="connsiteY19" fmla="*/ 961054 h 1975365"/>
              <a:gd name="connsiteX20" fmla="*/ 1439685 w 12192001"/>
              <a:gd name="connsiteY20" fmla="*/ 955887 h 1975365"/>
              <a:gd name="connsiteX21" fmla="*/ 2815706 w 12192001"/>
              <a:gd name="connsiteY21" fmla="*/ 434799 h 1975365"/>
              <a:gd name="connsiteX22" fmla="*/ 3394383 w 12192001"/>
              <a:gd name="connsiteY22" fmla="*/ 514784 h 1975365"/>
              <a:gd name="connsiteX23" fmla="*/ 3487865 w 12192001"/>
              <a:gd name="connsiteY23" fmla="*/ 546065 h 1975365"/>
              <a:gd name="connsiteX24" fmla="*/ 3589385 w 12192001"/>
              <a:gd name="connsiteY24" fmla="*/ 443944 h 1975365"/>
              <a:gd name="connsiteX25" fmla="*/ 4761693 w 12192001"/>
              <a:gd name="connsiteY25" fmla="*/ 0 h 1975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1" h="1975365">
                <a:moveTo>
                  <a:pt x="4761693" y="0"/>
                </a:moveTo>
                <a:cubicBezTo>
                  <a:pt x="5276735" y="0"/>
                  <a:pt x="5736923" y="214716"/>
                  <a:pt x="6041005" y="551581"/>
                </a:cubicBezTo>
                <a:lnTo>
                  <a:pt x="6051129" y="563959"/>
                </a:lnTo>
                <a:lnTo>
                  <a:pt x="6073942" y="553912"/>
                </a:lnTo>
                <a:cubicBezTo>
                  <a:pt x="6272289" y="477212"/>
                  <a:pt x="6490362" y="434799"/>
                  <a:pt x="6719270" y="434799"/>
                </a:cubicBezTo>
                <a:cubicBezTo>
                  <a:pt x="7177084" y="434799"/>
                  <a:pt x="7591557" y="604452"/>
                  <a:pt x="7891577" y="878743"/>
                </a:cubicBezTo>
                <a:lnTo>
                  <a:pt x="7956994" y="944547"/>
                </a:lnTo>
                <a:lnTo>
                  <a:pt x="7985842" y="901137"/>
                </a:lnTo>
                <a:cubicBezTo>
                  <a:pt x="8335549" y="427892"/>
                  <a:pt x="8927773" y="116746"/>
                  <a:pt x="9599486" y="116746"/>
                </a:cubicBezTo>
                <a:cubicBezTo>
                  <a:pt x="10271198" y="116746"/>
                  <a:pt x="10863422" y="427892"/>
                  <a:pt x="11213130" y="901137"/>
                </a:cubicBezTo>
                <a:lnTo>
                  <a:pt x="11218027" y="908506"/>
                </a:lnTo>
                <a:lnTo>
                  <a:pt x="11301959" y="824077"/>
                </a:lnTo>
                <a:cubicBezTo>
                  <a:pt x="11526974" y="618359"/>
                  <a:pt x="11816369" y="471500"/>
                  <a:pt x="12140144" y="410927"/>
                </a:cubicBezTo>
                <a:lnTo>
                  <a:pt x="12192001" y="403692"/>
                </a:lnTo>
                <a:lnTo>
                  <a:pt x="12192001" y="1975365"/>
                </a:lnTo>
                <a:lnTo>
                  <a:pt x="0" y="1975365"/>
                </a:lnTo>
                <a:lnTo>
                  <a:pt x="0" y="204727"/>
                </a:lnTo>
                <a:lnTo>
                  <a:pt x="60384" y="207862"/>
                </a:lnTo>
                <a:cubicBezTo>
                  <a:pt x="573648" y="261507"/>
                  <a:pt x="1026243" y="497713"/>
                  <a:pt x="1338550" y="843689"/>
                </a:cubicBezTo>
                <a:lnTo>
                  <a:pt x="1434547" y="961054"/>
                </a:lnTo>
                <a:lnTo>
                  <a:pt x="1439685" y="955887"/>
                </a:lnTo>
                <a:cubicBezTo>
                  <a:pt x="1791839" y="633932"/>
                  <a:pt x="2278336" y="434799"/>
                  <a:pt x="2815706" y="434799"/>
                </a:cubicBezTo>
                <a:cubicBezTo>
                  <a:pt x="3017220" y="434799"/>
                  <a:pt x="3211580" y="462802"/>
                  <a:pt x="3394383" y="514784"/>
                </a:cubicBezTo>
                <a:lnTo>
                  <a:pt x="3487865" y="546065"/>
                </a:lnTo>
                <a:lnTo>
                  <a:pt x="3589385" y="443944"/>
                </a:lnTo>
                <a:cubicBezTo>
                  <a:pt x="3889406" y="169652"/>
                  <a:pt x="4303879" y="0"/>
                  <a:pt x="4761693" y="0"/>
                </a:cubicBezTo>
                <a:close/>
              </a:path>
            </a:pathLst>
          </a:custGeom>
          <a:gradFill>
            <a:gsLst>
              <a:gs pos="0">
                <a:schemeClr val="accent2">
                  <a:alpha val="50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8" name="任意多边形: 形状 7"/>
          <p:cNvSpPr/>
          <p:nvPr/>
        </p:nvSpPr>
        <p:spPr>
          <a:xfrm>
            <a:off x="0" y="4065665"/>
            <a:ext cx="9144000" cy="1077836"/>
          </a:xfrm>
          <a:custGeom>
            <a:gdLst>
              <a:gd name="connsiteX0" fmla="*/ 1825119 w 12192000"/>
              <a:gd name="connsiteY0" fmla="*/ 0 h 1445191"/>
              <a:gd name="connsiteX1" fmla="*/ 2676215 w 12192000"/>
              <a:gd name="connsiteY1" fmla="*/ 335498 h 1445191"/>
              <a:gd name="connsiteX2" fmla="*/ 2725007 w 12192000"/>
              <a:gd name="connsiteY2" fmla="*/ 402142 h 1445191"/>
              <a:gd name="connsiteX3" fmla="*/ 2887042 w 12192000"/>
              <a:gd name="connsiteY3" fmla="*/ 336937 h 1445191"/>
              <a:gd name="connsiteX4" fmla="*/ 3286558 w 12192000"/>
              <a:gd name="connsiteY4" fmla="*/ 277137 h 1445191"/>
              <a:gd name="connsiteX5" fmla="*/ 4137654 w 12192000"/>
              <a:gd name="connsiteY5" fmla="*/ 612635 h 1445191"/>
              <a:gd name="connsiteX6" fmla="*/ 4137762 w 12192000"/>
              <a:gd name="connsiteY6" fmla="*/ 612785 h 1445191"/>
              <a:gd name="connsiteX7" fmla="*/ 4173314 w 12192000"/>
              <a:gd name="connsiteY7" fmla="*/ 564223 h 1445191"/>
              <a:gd name="connsiteX8" fmla="*/ 5259074 w 12192000"/>
              <a:gd name="connsiteY8" fmla="*/ 136221 h 1445191"/>
              <a:gd name="connsiteX9" fmla="*/ 5883199 w 12192000"/>
              <a:gd name="connsiteY9" fmla="*/ 253387 h 1445191"/>
              <a:gd name="connsiteX10" fmla="*/ 5937700 w 12192000"/>
              <a:gd name="connsiteY10" fmla="*/ 277935 h 1445191"/>
              <a:gd name="connsiteX11" fmla="*/ 5998970 w 12192000"/>
              <a:gd name="connsiteY11" fmla="*/ 222879 h 1445191"/>
              <a:gd name="connsiteX12" fmla="*/ 6724734 w 12192000"/>
              <a:gd name="connsiteY12" fmla="*/ 0 h 1445191"/>
              <a:gd name="connsiteX13" fmla="*/ 7450498 w 12192000"/>
              <a:gd name="connsiteY13" fmla="*/ 222879 h 1445191"/>
              <a:gd name="connsiteX14" fmla="*/ 7504128 w 12192000"/>
              <a:gd name="connsiteY14" fmla="*/ 271069 h 1445191"/>
              <a:gd name="connsiteX15" fmla="*/ 7515578 w 12192000"/>
              <a:gd name="connsiteY15" fmla="*/ 265911 h 1445191"/>
              <a:gd name="connsiteX16" fmla="*/ 8139707 w 12192000"/>
              <a:gd name="connsiteY16" fmla="*/ 148745 h 1445191"/>
              <a:gd name="connsiteX17" fmla="*/ 9129790 w 12192000"/>
              <a:gd name="connsiteY17" fmla="*/ 484217 h 1445191"/>
              <a:gd name="connsiteX18" fmla="*/ 9258974 w 12192000"/>
              <a:gd name="connsiteY18" fmla="*/ 615575 h 1445191"/>
              <a:gd name="connsiteX19" fmla="*/ 9261126 w 12192000"/>
              <a:gd name="connsiteY19" fmla="*/ 612634 h 1445191"/>
              <a:gd name="connsiteX20" fmla="*/ 10112222 w 12192000"/>
              <a:gd name="connsiteY20" fmla="*/ 277136 h 1445191"/>
              <a:gd name="connsiteX21" fmla="*/ 10686084 w 12192000"/>
              <a:gd name="connsiteY21" fmla="*/ 407095 h 1445191"/>
              <a:gd name="connsiteX22" fmla="*/ 10698420 w 12192000"/>
              <a:gd name="connsiteY22" fmla="*/ 414641 h 1445191"/>
              <a:gd name="connsiteX23" fmla="*/ 10756361 w 12192000"/>
              <a:gd name="connsiteY23" fmla="*/ 335498 h 1445191"/>
              <a:gd name="connsiteX24" fmla="*/ 11607457 w 12192000"/>
              <a:gd name="connsiteY24" fmla="*/ 0 h 1445191"/>
              <a:gd name="connsiteX25" fmla="*/ 12096693 w 12192000"/>
              <a:gd name="connsiteY25" fmla="*/ 91844 h 1445191"/>
              <a:gd name="connsiteX26" fmla="*/ 12192000 w 12192000"/>
              <a:gd name="connsiteY26" fmla="*/ 135942 h 1445191"/>
              <a:gd name="connsiteX27" fmla="*/ 12192000 w 12192000"/>
              <a:gd name="connsiteY27" fmla="*/ 1445191 h 1445191"/>
              <a:gd name="connsiteX28" fmla="*/ 0 w 12192000"/>
              <a:gd name="connsiteY28" fmla="*/ 1445191 h 1445191"/>
              <a:gd name="connsiteX29" fmla="*/ 0 w 12192000"/>
              <a:gd name="connsiteY29" fmla="*/ 326970 h 1445191"/>
              <a:gd name="connsiteX30" fmla="*/ 2069 w 12192000"/>
              <a:gd name="connsiteY30" fmla="*/ 326409 h 1445191"/>
              <a:gd name="connsiteX31" fmla="*/ 329894 w 12192000"/>
              <a:gd name="connsiteY31" fmla="*/ 289663 h 1445191"/>
              <a:gd name="connsiteX32" fmla="*/ 878628 w 12192000"/>
              <a:gd name="connsiteY32" fmla="*/ 397949 h 1445191"/>
              <a:gd name="connsiteX33" fmla="*/ 914726 w 12192000"/>
              <a:gd name="connsiteY33" fmla="*/ 416495 h 1445191"/>
              <a:gd name="connsiteX34" fmla="*/ 974025 w 12192000"/>
              <a:gd name="connsiteY34" fmla="*/ 335498 h 1445191"/>
              <a:gd name="connsiteX35" fmla="*/ 1825119 w 12192000"/>
              <a:gd name="connsiteY35" fmla="*/ 0 h 1445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1445191">
                <a:moveTo>
                  <a:pt x="1825119" y="0"/>
                </a:moveTo>
                <a:cubicBezTo>
                  <a:pt x="2179406" y="0"/>
                  <a:pt x="2491766" y="133083"/>
                  <a:pt x="2676215" y="335498"/>
                </a:cubicBezTo>
                <a:lnTo>
                  <a:pt x="2725007" y="402142"/>
                </a:lnTo>
                <a:lnTo>
                  <a:pt x="2887042" y="336937"/>
                </a:lnTo>
                <a:cubicBezTo>
                  <a:pt x="3009837" y="298430"/>
                  <a:pt x="3144843" y="277137"/>
                  <a:pt x="3286558" y="277137"/>
                </a:cubicBezTo>
                <a:cubicBezTo>
                  <a:pt x="3640842" y="277137"/>
                  <a:pt x="3953203" y="410220"/>
                  <a:pt x="4137654" y="612635"/>
                </a:cubicBezTo>
                <a:lnTo>
                  <a:pt x="4137762" y="612785"/>
                </a:lnTo>
                <a:lnTo>
                  <a:pt x="4173314" y="564223"/>
                </a:lnTo>
                <a:cubicBezTo>
                  <a:pt x="4408621" y="305997"/>
                  <a:pt x="4807103" y="136221"/>
                  <a:pt x="5259074" y="136221"/>
                </a:cubicBezTo>
                <a:cubicBezTo>
                  <a:pt x="5485056" y="136221"/>
                  <a:pt x="5697670" y="178665"/>
                  <a:pt x="5883199" y="253387"/>
                </a:cubicBezTo>
                <a:lnTo>
                  <a:pt x="5937700" y="277935"/>
                </a:lnTo>
                <a:lnTo>
                  <a:pt x="5998970" y="222879"/>
                </a:lnTo>
                <a:cubicBezTo>
                  <a:pt x="6184708" y="85173"/>
                  <a:pt x="6441306" y="0"/>
                  <a:pt x="6724734" y="0"/>
                </a:cubicBezTo>
                <a:cubicBezTo>
                  <a:pt x="7008162" y="0"/>
                  <a:pt x="7264760" y="85173"/>
                  <a:pt x="7450498" y="222879"/>
                </a:cubicBezTo>
                <a:lnTo>
                  <a:pt x="7504128" y="271069"/>
                </a:lnTo>
                <a:lnTo>
                  <a:pt x="7515578" y="265911"/>
                </a:lnTo>
                <a:cubicBezTo>
                  <a:pt x="7701109" y="191189"/>
                  <a:pt x="7913723" y="148745"/>
                  <a:pt x="8139707" y="148745"/>
                </a:cubicBezTo>
                <a:cubicBezTo>
                  <a:pt x="8535178" y="148745"/>
                  <a:pt x="8889702" y="278730"/>
                  <a:pt x="9129790" y="484217"/>
                </a:cubicBezTo>
                <a:lnTo>
                  <a:pt x="9258974" y="615575"/>
                </a:lnTo>
                <a:lnTo>
                  <a:pt x="9261126" y="612634"/>
                </a:lnTo>
                <a:cubicBezTo>
                  <a:pt x="9445576" y="410219"/>
                  <a:pt x="9757936" y="277136"/>
                  <a:pt x="10112222" y="277136"/>
                </a:cubicBezTo>
                <a:cubicBezTo>
                  <a:pt x="10324793" y="277136"/>
                  <a:pt x="10522273" y="325046"/>
                  <a:pt x="10686084" y="407095"/>
                </a:cubicBezTo>
                <a:lnTo>
                  <a:pt x="10698420" y="414641"/>
                </a:lnTo>
                <a:lnTo>
                  <a:pt x="10756361" y="335498"/>
                </a:lnTo>
                <a:cubicBezTo>
                  <a:pt x="10940811" y="133083"/>
                  <a:pt x="11253171" y="0"/>
                  <a:pt x="11607457" y="0"/>
                </a:cubicBezTo>
                <a:cubicBezTo>
                  <a:pt x="11784600" y="0"/>
                  <a:pt x="11951262" y="33271"/>
                  <a:pt x="12096693" y="91844"/>
                </a:cubicBezTo>
                <a:lnTo>
                  <a:pt x="12192000" y="135942"/>
                </a:lnTo>
                <a:lnTo>
                  <a:pt x="12192000" y="1445191"/>
                </a:lnTo>
                <a:lnTo>
                  <a:pt x="0" y="1445191"/>
                </a:lnTo>
                <a:lnTo>
                  <a:pt x="0" y="326970"/>
                </a:lnTo>
                <a:lnTo>
                  <a:pt x="2069" y="326409"/>
                </a:lnTo>
                <a:cubicBezTo>
                  <a:pt x="105629" y="302528"/>
                  <a:pt x="215735" y="289663"/>
                  <a:pt x="329894" y="289663"/>
                </a:cubicBezTo>
                <a:cubicBezTo>
                  <a:pt x="529672" y="289663"/>
                  <a:pt x="717038" y="329061"/>
                  <a:pt x="878628" y="397949"/>
                </a:cubicBezTo>
                <a:lnTo>
                  <a:pt x="914726" y="416495"/>
                </a:lnTo>
                <a:lnTo>
                  <a:pt x="974025" y="335498"/>
                </a:lnTo>
                <a:cubicBezTo>
                  <a:pt x="1158473" y="133083"/>
                  <a:pt x="1470835" y="0"/>
                  <a:pt x="1825119" y="0"/>
                </a:cubicBezTo>
                <a:close/>
              </a:path>
            </a:pathLst>
          </a:custGeom>
          <a:gradFill>
            <a:gsLst>
              <a:gs pos="0">
                <a:schemeClr val="accent2">
                  <a:alpha val="51000"/>
                </a:schemeClr>
              </a:gs>
              <a:gs pos="100000">
                <a:schemeClr val="accent2">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9" name="任意多边形: 形状 8"/>
          <p:cNvSpPr/>
          <p:nvPr/>
        </p:nvSpPr>
        <p:spPr>
          <a:xfrm>
            <a:off x="0" y="4292590"/>
            <a:ext cx="9144000" cy="850912"/>
          </a:xfrm>
          <a:custGeom>
            <a:gdLst>
              <a:gd name="connsiteX0" fmla="*/ 4165443 w 12192000"/>
              <a:gd name="connsiteY0" fmla="*/ 0 h 1133339"/>
              <a:gd name="connsiteX1" fmla="*/ 4793789 w 12192000"/>
              <a:gd name="connsiteY1" fmla="*/ 268294 h 1133339"/>
              <a:gd name="connsiteX2" fmla="*/ 4822897 w 12192000"/>
              <a:gd name="connsiteY2" fmla="*/ 311359 h 1133339"/>
              <a:gd name="connsiteX3" fmla="*/ 4850903 w 12192000"/>
              <a:gd name="connsiteY3" fmla="*/ 309092 h 1133339"/>
              <a:gd name="connsiteX4" fmla="*/ 5389486 w 12192000"/>
              <a:gd name="connsiteY4" fmla="*/ 539058 h 1133339"/>
              <a:gd name="connsiteX5" fmla="*/ 5423004 w 12192000"/>
              <a:gd name="connsiteY5" fmla="*/ 588645 h 1133339"/>
              <a:gd name="connsiteX6" fmla="*/ 5512341 w 12192000"/>
              <a:gd name="connsiteY6" fmla="*/ 549703 h 1133339"/>
              <a:gd name="connsiteX7" fmla="*/ 5765161 w 12192000"/>
              <a:gd name="connsiteY7" fmla="*/ 508714 h 1133339"/>
              <a:gd name="connsiteX8" fmla="*/ 5820259 w 12192000"/>
              <a:gd name="connsiteY8" fmla="*/ 512618 h 1133339"/>
              <a:gd name="connsiteX9" fmla="*/ 5859170 w 12192000"/>
              <a:gd name="connsiteY9" fmla="*/ 474742 h 1133339"/>
              <a:gd name="connsiteX10" fmla="*/ 6318443 w 12192000"/>
              <a:gd name="connsiteY10" fmla="*/ 321971 h 1133339"/>
              <a:gd name="connsiteX11" fmla="*/ 6571261 w 12192000"/>
              <a:gd name="connsiteY11" fmla="*/ 362960 h 1133339"/>
              <a:gd name="connsiteX12" fmla="*/ 6669499 w 12192000"/>
              <a:gd name="connsiteY12" fmla="*/ 405780 h 1133339"/>
              <a:gd name="connsiteX13" fmla="*/ 6680980 w 12192000"/>
              <a:gd name="connsiteY13" fmla="*/ 398172 h 1133339"/>
              <a:gd name="connsiteX14" fmla="*/ 7044125 w 12192000"/>
              <a:gd name="connsiteY14" fmla="*/ 309092 h 1133339"/>
              <a:gd name="connsiteX15" fmla="*/ 7503396 w 12192000"/>
              <a:gd name="connsiteY15" fmla="*/ 461863 h 1133339"/>
              <a:gd name="connsiteX16" fmla="*/ 7549263 w 12192000"/>
              <a:gd name="connsiteY16" fmla="*/ 506507 h 1133339"/>
              <a:gd name="connsiteX17" fmla="*/ 7557270 w 12192000"/>
              <a:gd name="connsiteY17" fmla="*/ 501203 h 1133339"/>
              <a:gd name="connsiteX18" fmla="*/ 7920415 w 12192000"/>
              <a:gd name="connsiteY18" fmla="*/ 412123 h 1133339"/>
              <a:gd name="connsiteX19" fmla="*/ 8518883 w 12192000"/>
              <a:gd name="connsiteY19" fmla="*/ 730689 h 1133339"/>
              <a:gd name="connsiteX20" fmla="*/ 8523397 w 12192000"/>
              <a:gd name="connsiteY20" fmla="*/ 742369 h 1133339"/>
              <a:gd name="connsiteX21" fmla="*/ 8530242 w 12192000"/>
              <a:gd name="connsiteY21" fmla="*/ 732242 h 1133339"/>
              <a:gd name="connsiteX22" fmla="*/ 9068825 w 12192000"/>
              <a:gd name="connsiteY22" fmla="*/ 502276 h 1133339"/>
              <a:gd name="connsiteX23" fmla="*/ 9292147 w 12192000"/>
              <a:gd name="connsiteY23" fmla="*/ 533926 h 1133339"/>
              <a:gd name="connsiteX24" fmla="*/ 9381057 w 12192000"/>
              <a:gd name="connsiteY24" fmla="*/ 567236 h 1133339"/>
              <a:gd name="connsiteX25" fmla="*/ 9408408 w 12192000"/>
              <a:gd name="connsiteY25" fmla="*/ 526771 h 1133339"/>
              <a:gd name="connsiteX26" fmla="*/ 9788804 w 12192000"/>
              <a:gd name="connsiteY26" fmla="*/ 364348 h 1133339"/>
              <a:gd name="connsiteX27" fmla="*/ 10169201 w 12192000"/>
              <a:gd name="connsiteY27" fmla="*/ 526771 h 1133339"/>
              <a:gd name="connsiteX28" fmla="*/ 10193126 w 12192000"/>
              <a:gd name="connsiteY28" fmla="*/ 562169 h 1133339"/>
              <a:gd name="connsiteX29" fmla="*/ 10221725 w 12192000"/>
              <a:gd name="connsiteY29" fmla="*/ 549703 h 1133339"/>
              <a:gd name="connsiteX30" fmla="*/ 10474543 w 12192000"/>
              <a:gd name="connsiteY30" fmla="*/ 508714 h 1133339"/>
              <a:gd name="connsiteX31" fmla="*/ 11030020 w 12192000"/>
              <a:gd name="connsiteY31" fmla="*/ 759843 h 1133339"/>
              <a:gd name="connsiteX32" fmla="*/ 11042281 w 12192000"/>
              <a:gd name="connsiteY32" fmla="*/ 779672 h 1133339"/>
              <a:gd name="connsiteX33" fmla="*/ 11058727 w 12192000"/>
              <a:gd name="connsiteY33" fmla="*/ 737128 h 1133339"/>
              <a:gd name="connsiteX34" fmla="*/ 11657193 w 12192000"/>
              <a:gd name="connsiteY34" fmla="*/ 418562 h 1133339"/>
              <a:gd name="connsiteX35" fmla="*/ 11910011 w 12192000"/>
              <a:gd name="connsiteY35" fmla="*/ 459551 h 1133339"/>
              <a:gd name="connsiteX36" fmla="*/ 12013158 w 12192000"/>
              <a:gd name="connsiteY36" fmla="*/ 504512 h 1133339"/>
              <a:gd name="connsiteX37" fmla="*/ 12070208 w 12192000"/>
              <a:gd name="connsiteY37" fmla="*/ 448985 h 1133339"/>
              <a:gd name="connsiteX38" fmla="*/ 12166333 w 12192000"/>
              <a:gd name="connsiteY38" fmla="*/ 385294 h 1133339"/>
              <a:gd name="connsiteX39" fmla="*/ 12192000 w 12192000"/>
              <a:gd name="connsiteY39" fmla="*/ 374106 h 1133339"/>
              <a:gd name="connsiteX40" fmla="*/ 12192000 w 12192000"/>
              <a:gd name="connsiteY40" fmla="*/ 1133339 h 1133339"/>
              <a:gd name="connsiteX41" fmla="*/ 0 w 12192000"/>
              <a:gd name="connsiteY41" fmla="*/ 1133339 h 1133339"/>
              <a:gd name="connsiteX42" fmla="*/ 0 w 12192000"/>
              <a:gd name="connsiteY42" fmla="*/ 486996 h 1133339"/>
              <a:gd name="connsiteX43" fmla="*/ 71 w 12192000"/>
              <a:gd name="connsiteY43" fmla="*/ 486956 h 1133339"/>
              <a:gd name="connsiteX44" fmla="*/ 336420 w 12192000"/>
              <a:gd name="connsiteY44" fmla="*/ 418562 h 1133339"/>
              <a:gd name="connsiteX45" fmla="*/ 611086 w 12192000"/>
              <a:gd name="connsiteY45" fmla="*/ 463094 h 1133339"/>
              <a:gd name="connsiteX46" fmla="*/ 684818 w 12192000"/>
              <a:gd name="connsiteY46" fmla="*/ 495232 h 1133339"/>
              <a:gd name="connsiteX47" fmla="*/ 719102 w 12192000"/>
              <a:gd name="connsiteY47" fmla="*/ 461863 h 1133339"/>
              <a:gd name="connsiteX48" fmla="*/ 1178373 w 12192000"/>
              <a:gd name="connsiteY48" fmla="*/ 309092 h 1133339"/>
              <a:gd name="connsiteX49" fmla="*/ 1431191 w 12192000"/>
              <a:gd name="connsiteY49" fmla="*/ 350081 h 1133339"/>
              <a:gd name="connsiteX50" fmla="*/ 1535098 w 12192000"/>
              <a:gd name="connsiteY50" fmla="*/ 395372 h 1133339"/>
              <a:gd name="connsiteX51" fmla="*/ 1601328 w 12192000"/>
              <a:gd name="connsiteY51" fmla="*/ 366503 h 1133339"/>
              <a:gd name="connsiteX52" fmla="*/ 1875994 w 12192000"/>
              <a:gd name="connsiteY52" fmla="*/ 321971 h 1133339"/>
              <a:gd name="connsiteX53" fmla="*/ 2526182 w 12192000"/>
              <a:gd name="connsiteY53" fmla="*/ 668067 h 1133339"/>
              <a:gd name="connsiteX54" fmla="*/ 2552597 w 12192000"/>
              <a:gd name="connsiteY54" fmla="*/ 736404 h 1133339"/>
              <a:gd name="connsiteX55" fmla="*/ 2571015 w 12192000"/>
              <a:gd name="connsiteY55" fmla="*/ 731813 h 1133339"/>
              <a:gd name="connsiteX56" fmla="*/ 2701915 w 12192000"/>
              <a:gd name="connsiteY56" fmla="*/ 721216 h 1133339"/>
              <a:gd name="connsiteX57" fmla="*/ 2724369 w 12192000"/>
              <a:gd name="connsiteY57" fmla="*/ 722353 h 1133339"/>
              <a:gd name="connsiteX58" fmla="*/ 2760974 w 12192000"/>
              <a:gd name="connsiteY58" fmla="*/ 627658 h 1133339"/>
              <a:gd name="connsiteX59" fmla="*/ 3359439 w 12192000"/>
              <a:gd name="connsiteY59" fmla="*/ 309092 h 1133339"/>
              <a:gd name="connsiteX60" fmla="*/ 3490338 w 12192000"/>
              <a:gd name="connsiteY60" fmla="*/ 319689 h 1133339"/>
              <a:gd name="connsiteX61" fmla="*/ 3500624 w 12192000"/>
              <a:gd name="connsiteY61" fmla="*/ 322253 h 1133339"/>
              <a:gd name="connsiteX62" fmla="*/ 3537095 w 12192000"/>
              <a:gd name="connsiteY62" fmla="*/ 268294 h 1133339"/>
              <a:gd name="connsiteX63" fmla="*/ 4165443 w 12192000"/>
              <a:gd name="connsiteY63" fmla="*/ 0 h 11333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1133339">
                <a:moveTo>
                  <a:pt x="4165443" y="0"/>
                </a:moveTo>
                <a:cubicBezTo>
                  <a:pt x="4427005" y="0"/>
                  <a:pt x="4657616" y="106424"/>
                  <a:pt x="4793789" y="268294"/>
                </a:cubicBezTo>
                <a:lnTo>
                  <a:pt x="4822897" y="311359"/>
                </a:lnTo>
                <a:lnTo>
                  <a:pt x="4850903" y="309092"/>
                </a:lnTo>
                <a:cubicBezTo>
                  <a:pt x="5075099" y="309092"/>
                  <a:pt x="5272766" y="400313"/>
                  <a:pt x="5389486" y="539058"/>
                </a:cubicBezTo>
                <a:lnTo>
                  <a:pt x="5423004" y="588645"/>
                </a:lnTo>
                <a:lnTo>
                  <a:pt x="5512341" y="549703"/>
                </a:lnTo>
                <a:cubicBezTo>
                  <a:pt x="5590047" y="523309"/>
                  <a:pt x="5675481" y="508714"/>
                  <a:pt x="5765161" y="508714"/>
                </a:cubicBezTo>
                <a:lnTo>
                  <a:pt x="5820259" y="512618"/>
                </a:lnTo>
                <a:lnTo>
                  <a:pt x="5859170" y="474742"/>
                </a:lnTo>
                <a:cubicBezTo>
                  <a:pt x="5976709" y="380352"/>
                  <a:pt x="6139086" y="321971"/>
                  <a:pt x="6318443" y="321971"/>
                </a:cubicBezTo>
                <a:cubicBezTo>
                  <a:pt x="6408121" y="321971"/>
                  <a:pt x="6493555" y="336566"/>
                  <a:pt x="6571261" y="362960"/>
                </a:cubicBezTo>
                <a:lnTo>
                  <a:pt x="6669499" y="405780"/>
                </a:lnTo>
                <a:lnTo>
                  <a:pt x="6680980" y="398172"/>
                </a:lnTo>
                <a:cubicBezTo>
                  <a:pt x="6784641" y="341931"/>
                  <a:pt x="6909609" y="309092"/>
                  <a:pt x="7044125" y="309092"/>
                </a:cubicBezTo>
                <a:cubicBezTo>
                  <a:pt x="7223481" y="309092"/>
                  <a:pt x="7385858" y="367473"/>
                  <a:pt x="7503396" y="461863"/>
                </a:cubicBezTo>
                <a:lnTo>
                  <a:pt x="7549263" y="506507"/>
                </a:lnTo>
                <a:lnTo>
                  <a:pt x="7557270" y="501203"/>
                </a:lnTo>
                <a:cubicBezTo>
                  <a:pt x="7660931" y="444962"/>
                  <a:pt x="7785899" y="412123"/>
                  <a:pt x="7920415" y="412123"/>
                </a:cubicBezTo>
                <a:cubicBezTo>
                  <a:pt x="8189451" y="412123"/>
                  <a:pt x="8420281" y="543481"/>
                  <a:pt x="8518883" y="730689"/>
                </a:cubicBezTo>
                <a:lnTo>
                  <a:pt x="8523397" y="742369"/>
                </a:lnTo>
                <a:lnTo>
                  <a:pt x="8530242" y="732242"/>
                </a:lnTo>
                <a:cubicBezTo>
                  <a:pt x="8646964" y="593497"/>
                  <a:pt x="8844630" y="502276"/>
                  <a:pt x="9068825" y="502276"/>
                </a:cubicBezTo>
                <a:cubicBezTo>
                  <a:pt x="9147294" y="502276"/>
                  <a:pt x="9222512" y="513450"/>
                  <a:pt x="9292147" y="533926"/>
                </a:cubicBezTo>
                <a:lnTo>
                  <a:pt x="9381057" y="567236"/>
                </a:lnTo>
                <a:lnTo>
                  <a:pt x="9408408" y="526771"/>
                </a:lnTo>
                <a:cubicBezTo>
                  <a:pt x="9490847" y="428776"/>
                  <a:pt x="9630456" y="364348"/>
                  <a:pt x="9788804" y="364348"/>
                </a:cubicBezTo>
                <a:cubicBezTo>
                  <a:pt x="9947151" y="364348"/>
                  <a:pt x="10086761" y="428776"/>
                  <a:pt x="10169201" y="526771"/>
                </a:cubicBezTo>
                <a:lnTo>
                  <a:pt x="10193126" y="562169"/>
                </a:lnTo>
                <a:lnTo>
                  <a:pt x="10221725" y="549703"/>
                </a:lnTo>
                <a:cubicBezTo>
                  <a:pt x="10299432" y="523309"/>
                  <a:pt x="10384865" y="508714"/>
                  <a:pt x="10474543" y="508714"/>
                </a:cubicBezTo>
                <a:cubicBezTo>
                  <a:pt x="10709949" y="508714"/>
                  <a:pt x="10916105" y="609285"/>
                  <a:pt x="11030020" y="759843"/>
                </a:cubicBezTo>
                <a:lnTo>
                  <a:pt x="11042281" y="779672"/>
                </a:lnTo>
                <a:lnTo>
                  <a:pt x="11058727" y="737128"/>
                </a:lnTo>
                <a:cubicBezTo>
                  <a:pt x="11157327" y="549920"/>
                  <a:pt x="11388158" y="418562"/>
                  <a:pt x="11657193" y="418562"/>
                </a:cubicBezTo>
                <a:cubicBezTo>
                  <a:pt x="11746871" y="418562"/>
                  <a:pt x="11832305" y="433157"/>
                  <a:pt x="11910011" y="459551"/>
                </a:cubicBezTo>
                <a:lnTo>
                  <a:pt x="12013158" y="504512"/>
                </a:lnTo>
                <a:lnTo>
                  <a:pt x="12070208" y="448985"/>
                </a:lnTo>
                <a:cubicBezTo>
                  <a:pt x="12099592" y="425388"/>
                  <a:pt x="12131779" y="404041"/>
                  <a:pt x="12166333" y="385294"/>
                </a:cubicBezTo>
                <a:lnTo>
                  <a:pt x="12192000" y="374106"/>
                </a:lnTo>
                <a:lnTo>
                  <a:pt x="12192000" y="1133339"/>
                </a:lnTo>
                <a:lnTo>
                  <a:pt x="0" y="1133339"/>
                </a:lnTo>
                <a:lnTo>
                  <a:pt x="0" y="486996"/>
                </a:lnTo>
                <a:lnTo>
                  <a:pt x="71" y="486956"/>
                </a:lnTo>
                <a:cubicBezTo>
                  <a:pt x="100055" y="443338"/>
                  <a:pt x="214635" y="418562"/>
                  <a:pt x="336420" y="418562"/>
                </a:cubicBezTo>
                <a:cubicBezTo>
                  <a:pt x="433848" y="418562"/>
                  <a:pt x="526664" y="434418"/>
                  <a:pt x="611086" y="463094"/>
                </a:cubicBezTo>
                <a:lnTo>
                  <a:pt x="684818" y="495232"/>
                </a:lnTo>
                <a:lnTo>
                  <a:pt x="719102" y="461863"/>
                </a:lnTo>
                <a:cubicBezTo>
                  <a:pt x="836640" y="367473"/>
                  <a:pt x="999017" y="309092"/>
                  <a:pt x="1178373" y="309092"/>
                </a:cubicBezTo>
                <a:cubicBezTo>
                  <a:pt x="1268052" y="309092"/>
                  <a:pt x="1353485" y="323687"/>
                  <a:pt x="1431191" y="350081"/>
                </a:cubicBezTo>
                <a:lnTo>
                  <a:pt x="1535098" y="395372"/>
                </a:lnTo>
                <a:lnTo>
                  <a:pt x="1601328" y="366503"/>
                </a:lnTo>
                <a:cubicBezTo>
                  <a:pt x="1685751" y="337827"/>
                  <a:pt x="1778567" y="321971"/>
                  <a:pt x="1875994" y="321971"/>
                </a:cubicBezTo>
                <a:cubicBezTo>
                  <a:pt x="2168280" y="321971"/>
                  <a:pt x="2419060" y="464681"/>
                  <a:pt x="2526182" y="668067"/>
                </a:cubicBezTo>
                <a:lnTo>
                  <a:pt x="2552597" y="736404"/>
                </a:lnTo>
                <a:lnTo>
                  <a:pt x="2571015" y="731813"/>
                </a:lnTo>
                <a:cubicBezTo>
                  <a:pt x="2613296" y="724865"/>
                  <a:pt x="2657074" y="721216"/>
                  <a:pt x="2701915" y="721216"/>
                </a:cubicBezTo>
                <a:lnTo>
                  <a:pt x="2724369" y="722353"/>
                </a:lnTo>
                <a:lnTo>
                  <a:pt x="2760974" y="627658"/>
                </a:lnTo>
                <a:cubicBezTo>
                  <a:pt x="2859573" y="440450"/>
                  <a:pt x="3090405" y="309092"/>
                  <a:pt x="3359439" y="309092"/>
                </a:cubicBezTo>
                <a:cubicBezTo>
                  <a:pt x="3404279" y="309092"/>
                  <a:pt x="3448056" y="312741"/>
                  <a:pt x="3490338" y="319689"/>
                </a:cubicBezTo>
                <a:lnTo>
                  <a:pt x="3500624" y="322253"/>
                </a:lnTo>
                <a:lnTo>
                  <a:pt x="3537095" y="268294"/>
                </a:lnTo>
                <a:cubicBezTo>
                  <a:pt x="3673270" y="106424"/>
                  <a:pt x="3903880" y="0"/>
                  <a:pt x="41654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10" name="任意多边形 30"/>
          <p:cNvSpPr/>
          <p:nvPr/>
        </p:nvSpPr>
        <p:spPr>
          <a:xfrm rot="20700000" flipH="1">
            <a:off x="6794222" y="320026"/>
            <a:ext cx="671667" cy="464398"/>
          </a:xfrm>
          <a:custGeom>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accent2">
                  <a:alpha val="50000"/>
                </a:schemeClr>
              </a:gs>
              <a:gs pos="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1" name="椭圆 10"/>
          <p:cNvSpPr/>
          <p:nvPr/>
        </p:nvSpPr>
        <p:spPr>
          <a:xfrm rot="10800000">
            <a:off x="903305" y="2510175"/>
            <a:ext cx="200428" cy="2004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2" name="椭圆 11"/>
          <p:cNvSpPr/>
          <p:nvPr/>
        </p:nvSpPr>
        <p:spPr>
          <a:xfrm rot="10800000">
            <a:off x="1435139" y="2535227"/>
            <a:ext cx="150321" cy="150321"/>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3" name="椭圆 12"/>
          <p:cNvSpPr/>
          <p:nvPr/>
        </p:nvSpPr>
        <p:spPr>
          <a:xfrm rot="10800000">
            <a:off x="1910734" y="2560281"/>
            <a:ext cx="100214" cy="10021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4" name="椭圆 13"/>
          <p:cNvSpPr/>
          <p:nvPr/>
        </p:nvSpPr>
        <p:spPr>
          <a:xfrm>
            <a:off x="8037132" y="2510175"/>
            <a:ext cx="200428" cy="2004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5" name="椭圆 14"/>
          <p:cNvSpPr/>
          <p:nvPr/>
        </p:nvSpPr>
        <p:spPr>
          <a:xfrm>
            <a:off x="7558541" y="2535227"/>
            <a:ext cx="150321" cy="150321"/>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6" name="椭圆 15"/>
          <p:cNvSpPr/>
          <p:nvPr/>
        </p:nvSpPr>
        <p:spPr>
          <a:xfrm>
            <a:off x="7130056" y="2560281"/>
            <a:ext cx="100214" cy="10021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2" name="标题 1"/>
          <p:cNvSpPr>
            <a:spLocks noGrp="1"/>
          </p:cNvSpPr>
          <p:nvPr>
            <p:ph type="ctrTitle" hasCustomPrompt="1"/>
          </p:nvPr>
        </p:nvSpPr>
        <p:spPr>
          <a:xfrm>
            <a:off x="2166257" y="1929631"/>
            <a:ext cx="4811486" cy="817147"/>
          </a:xfrm>
        </p:spPr>
        <p:txBody>
          <a:bodyPr anchor="b">
            <a:normAutofit/>
          </a:bodyPr>
          <a:lstStyle>
            <a:lvl1pPr algn="ctr">
              <a:defRPr sz="4050" b="0">
                <a:solidFill>
                  <a:schemeClr val="bg1"/>
                </a:solidFill>
              </a:defRPr>
            </a:lvl1pPr>
          </a:lstStyle>
          <a:p>
            <a:r>
              <a:rPr lang="zh-CN" altLang="en-US"/>
              <a:t>单击此处编辑标题</a:t>
            </a:r>
          </a:p>
        </p:txBody>
      </p:sp>
      <p:sp>
        <p:nvSpPr>
          <p:cNvPr id="3" name="副标题 2"/>
          <p:cNvSpPr>
            <a:spLocks noGrp="1"/>
          </p:cNvSpPr>
          <p:nvPr>
            <p:ph type="subTitle" idx="1"/>
          </p:nvPr>
        </p:nvSpPr>
        <p:spPr>
          <a:xfrm>
            <a:off x="2166257" y="2768662"/>
            <a:ext cx="4811486" cy="346249"/>
          </a:xfrm>
        </p:spPr>
        <p:txBody>
          <a:bodyPr>
            <a:normAutofit/>
          </a:bodyPr>
          <a:lstStyle>
            <a:lvl1pPr marL="0" indent="0" algn="ctr">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normAutofit/>
          </a:bodyPr>
          <a:lstStyle/>
          <a:p>
            <a:fld id="{D7E32B8C-E81A-4559-905F-EA468C4AE0F6}" type="datetimeFigureOut">
              <a:rPr lang="zh-CN" altLang="en-US" smtClean="0"/>
              <a:t>2021/3/30</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5DC302A8-733F-4FC4-86EA-56C94980066F}" type="slidenum">
              <a:rPr lang="zh-CN" altLang="en-US" smtClean="0"/>
              <a:t>0</a:t>
            </a:fld>
            <a:endParaRPr lang="zh-CN" altLang="en-US"/>
          </a:p>
        </p:txBody>
      </p:sp>
    </p:spTree>
  </p:cSld>
  <p:clrMapOvr>
    <a:masterClrMapping/>
  </p:clrMapOvr>
  <p:transition spd="slow">
    <p:cove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transition spd="slow">
    <p:cove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bg>
      <p:bgPr>
        <a:solidFill>
          <a:schemeClr val="accent1"/>
        </a:solidFill>
        <a:effectLst/>
      </p:bgPr>
    </p:bg>
    <p:spTree>
      <p:nvGrpSpPr>
        <p:cNvPr id="1" name=""/>
        <p:cNvGrpSpPr/>
        <p:nvPr/>
      </p:nvGrpSpPr>
      <p:grpSpPr>
        <a:xfrm>
          <a:off x="0" y="0"/>
          <a:ext cx="0" cy="0"/>
        </a:xfrm>
      </p:grpSpPr>
      <p:sp>
        <p:nvSpPr>
          <p:cNvPr id="7" name="椭圆 6"/>
          <p:cNvSpPr/>
          <p:nvPr/>
        </p:nvSpPr>
        <p:spPr>
          <a:xfrm rot="10800000">
            <a:off x="961044" y="2472026"/>
            <a:ext cx="200428" cy="2004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8" name="椭圆 7"/>
          <p:cNvSpPr/>
          <p:nvPr/>
        </p:nvSpPr>
        <p:spPr>
          <a:xfrm rot="10800000">
            <a:off x="1435139" y="2496590"/>
            <a:ext cx="150321" cy="150321"/>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9" name="椭圆 8"/>
          <p:cNvSpPr/>
          <p:nvPr/>
        </p:nvSpPr>
        <p:spPr>
          <a:xfrm rot="10800000">
            <a:off x="1863624" y="2521644"/>
            <a:ext cx="100214" cy="10021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0" name="椭圆 9"/>
          <p:cNvSpPr/>
          <p:nvPr/>
        </p:nvSpPr>
        <p:spPr>
          <a:xfrm>
            <a:off x="7987782" y="2472026"/>
            <a:ext cx="200428" cy="2004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1" name="椭圆 10"/>
          <p:cNvSpPr/>
          <p:nvPr/>
        </p:nvSpPr>
        <p:spPr>
          <a:xfrm>
            <a:off x="7558541" y="2496590"/>
            <a:ext cx="150321" cy="150321"/>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2" name="椭圆 11"/>
          <p:cNvSpPr/>
          <p:nvPr/>
        </p:nvSpPr>
        <p:spPr>
          <a:xfrm>
            <a:off x="7180163" y="2521644"/>
            <a:ext cx="100214" cy="10021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cxnSp>
        <p:nvCxnSpPr>
          <p:cNvPr id="13" name="直接连接符 12"/>
          <p:cNvCxnSpPr/>
          <p:nvPr/>
        </p:nvCxnSpPr>
        <p:spPr>
          <a:xfrm>
            <a:off x="3420397" y="2565520"/>
            <a:ext cx="33034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nvSpPr>
        <p:spPr>
          <a:xfrm>
            <a:off x="2" y="3661979"/>
            <a:ext cx="9143999" cy="1481524"/>
          </a:xfrm>
          <a:custGeom>
            <a:gdLst>
              <a:gd name="connsiteX0" fmla="*/ 4408996 w 12191999"/>
              <a:gd name="connsiteY0" fmla="*/ 0 h 1975365"/>
              <a:gd name="connsiteX1" fmla="*/ 5790561 w 12191999"/>
              <a:gd name="connsiteY1" fmla="*/ 551581 h 1975365"/>
              <a:gd name="connsiteX2" fmla="*/ 5801495 w 12191999"/>
              <a:gd name="connsiteY2" fmla="*/ 563959 h 1975365"/>
              <a:gd name="connsiteX3" fmla="*/ 5826131 w 12191999"/>
              <a:gd name="connsiteY3" fmla="*/ 553912 h 1975365"/>
              <a:gd name="connsiteX4" fmla="*/ 6523038 w 12191999"/>
              <a:gd name="connsiteY4" fmla="*/ 434799 h 1975365"/>
              <a:gd name="connsiteX5" fmla="*/ 7789046 w 12191999"/>
              <a:gd name="connsiteY5" fmla="*/ 878743 h 1975365"/>
              <a:gd name="connsiteX6" fmla="*/ 7859692 w 12191999"/>
              <a:gd name="connsiteY6" fmla="*/ 944547 h 1975365"/>
              <a:gd name="connsiteX7" fmla="*/ 7890845 w 12191999"/>
              <a:gd name="connsiteY7" fmla="*/ 901137 h 1975365"/>
              <a:gd name="connsiteX8" fmla="*/ 9633465 w 12191999"/>
              <a:gd name="connsiteY8" fmla="*/ 116746 h 1975365"/>
              <a:gd name="connsiteX9" fmla="*/ 11376086 w 12191999"/>
              <a:gd name="connsiteY9" fmla="*/ 901137 h 1975365"/>
              <a:gd name="connsiteX10" fmla="*/ 11381374 w 12191999"/>
              <a:gd name="connsiteY10" fmla="*/ 908506 h 1975365"/>
              <a:gd name="connsiteX11" fmla="*/ 11472015 w 12191999"/>
              <a:gd name="connsiteY11" fmla="*/ 824077 h 1975365"/>
              <a:gd name="connsiteX12" fmla="*/ 12041117 w 12191999"/>
              <a:gd name="connsiteY12" fmla="*/ 499246 h 1975365"/>
              <a:gd name="connsiteX13" fmla="*/ 12191999 w 12191999"/>
              <a:gd name="connsiteY13" fmla="*/ 452495 h 1975365"/>
              <a:gd name="connsiteX14" fmla="*/ 12191999 w 12191999"/>
              <a:gd name="connsiteY14" fmla="*/ 1975365 h 1975365"/>
              <a:gd name="connsiteX15" fmla="*/ 0 w 12191999"/>
              <a:gd name="connsiteY15" fmla="*/ 1975365 h 1975365"/>
              <a:gd name="connsiteX16" fmla="*/ 0 w 12191999"/>
              <a:gd name="connsiteY16" fmla="*/ 373214 h 1975365"/>
              <a:gd name="connsiteX17" fmla="*/ 103466 w 12191999"/>
              <a:gd name="connsiteY17" fmla="*/ 416152 h 1975365"/>
              <a:gd name="connsiteX18" fmla="*/ 712248 w 12191999"/>
              <a:gd name="connsiteY18" fmla="*/ 843689 h 1975365"/>
              <a:gd name="connsiteX19" fmla="*/ 815917 w 12191999"/>
              <a:gd name="connsiteY19" fmla="*/ 961054 h 1975365"/>
              <a:gd name="connsiteX20" fmla="*/ 821465 w 12191999"/>
              <a:gd name="connsiteY20" fmla="*/ 955887 h 1975365"/>
              <a:gd name="connsiteX21" fmla="*/ 2307470 w 12191999"/>
              <a:gd name="connsiteY21" fmla="*/ 434799 h 1975365"/>
              <a:gd name="connsiteX22" fmla="*/ 2932400 w 12191999"/>
              <a:gd name="connsiteY22" fmla="*/ 514784 h 1975365"/>
              <a:gd name="connsiteX23" fmla="*/ 3033353 w 12191999"/>
              <a:gd name="connsiteY23" fmla="*/ 546065 h 1975365"/>
              <a:gd name="connsiteX24" fmla="*/ 3142988 w 12191999"/>
              <a:gd name="connsiteY24" fmla="*/ 443944 h 1975365"/>
              <a:gd name="connsiteX25" fmla="*/ 4408996 w 12191999"/>
              <a:gd name="connsiteY25" fmla="*/ 0 h 1975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1999" h="1975365">
                <a:moveTo>
                  <a:pt x="4408996" y="0"/>
                </a:moveTo>
                <a:cubicBezTo>
                  <a:pt x="4965206" y="0"/>
                  <a:pt x="5462174" y="214716"/>
                  <a:pt x="5790561" y="551581"/>
                </a:cubicBezTo>
                <a:lnTo>
                  <a:pt x="5801495" y="563959"/>
                </a:lnTo>
                <a:lnTo>
                  <a:pt x="5826131" y="553912"/>
                </a:lnTo>
                <a:cubicBezTo>
                  <a:pt x="6040333" y="477212"/>
                  <a:pt x="6275835" y="434799"/>
                  <a:pt x="6523038" y="434799"/>
                </a:cubicBezTo>
                <a:cubicBezTo>
                  <a:pt x="7017445" y="434799"/>
                  <a:pt x="7465046" y="604452"/>
                  <a:pt x="7789046" y="878743"/>
                </a:cubicBezTo>
                <a:lnTo>
                  <a:pt x="7859692" y="944547"/>
                </a:lnTo>
                <a:lnTo>
                  <a:pt x="7890845" y="901137"/>
                </a:lnTo>
                <a:cubicBezTo>
                  <a:pt x="8268504" y="427892"/>
                  <a:pt x="8908064" y="116746"/>
                  <a:pt x="9633465" y="116746"/>
                </a:cubicBezTo>
                <a:cubicBezTo>
                  <a:pt x="10358867" y="116746"/>
                  <a:pt x="10998426" y="427892"/>
                  <a:pt x="11376086" y="901137"/>
                </a:cubicBezTo>
                <a:lnTo>
                  <a:pt x="11381374" y="908506"/>
                </a:lnTo>
                <a:lnTo>
                  <a:pt x="11472015" y="824077"/>
                </a:lnTo>
                <a:cubicBezTo>
                  <a:pt x="11634015" y="686932"/>
                  <a:pt x="11826915" y="575946"/>
                  <a:pt x="12041117" y="499246"/>
                </a:cubicBezTo>
                <a:lnTo>
                  <a:pt x="12191999" y="452495"/>
                </a:lnTo>
                <a:lnTo>
                  <a:pt x="12191999" y="1975365"/>
                </a:lnTo>
                <a:lnTo>
                  <a:pt x="0" y="1975365"/>
                </a:lnTo>
                <a:lnTo>
                  <a:pt x="0" y="373214"/>
                </a:lnTo>
                <a:lnTo>
                  <a:pt x="103466" y="416152"/>
                </a:lnTo>
                <a:cubicBezTo>
                  <a:pt x="337103" y="525156"/>
                  <a:pt x="543613" y="670701"/>
                  <a:pt x="712248" y="843689"/>
                </a:cubicBezTo>
                <a:lnTo>
                  <a:pt x="815917" y="961054"/>
                </a:lnTo>
                <a:lnTo>
                  <a:pt x="821465" y="955887"/>
                </a:lnTo>
                <a:cubicBezTo>
                  <a:pt x="1201766" y="633932"/>
                  <a:pt x="1727148" y="434799"/>
                  <a:pt x="2307470" y="434799"/>
                </a:cubicBezTo>
                <a:cubicBezTo>
                  <a:pt x="2525090" y="434799"/>
                  <a:pt x="2734985" y="462802"/>
                  <a:pt x="2932400" y="514784"/>
                </a:cubicBezTo>
                <a:lnTo>
                  <a:pt x="3033353" y="546065"/>
                </a:lnTo>
                <a:lnTo>
                  <a:pt x="3142988" y="443944"/>
                </a:lnTo>
                <a:cubicBezTo>
                  <a:pt x="3466988" y="169652"/>
                  <a:pt x="3914590" y="0"/>
                  <a:pt x="4408996"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15" name="任意多边形: 形状 14"/>
          <p:cNvSpPr/>
          <p:nvPr/>
        </p:nvSpPr>
        <p:spPr>
          <a:xfrm>
            <a:off x="-1" y="4059608"/>
            <a:ext cx="9144001" cy="1083893"/>
          </a:xfrm>
          <a:custGeom>
            <a:gdLst>
              <a:gd name="connsiteX0" fmla="*/ 3246538 w 12192001"/>
              <a:gd name="connsiteY0" fmla="*/ 0 h 1445191"/>
              <a:gd name="connsiteX1" fmla="*/ 3888381 w 12192001"/>
              <a:gd name="connsiteY1" fmla="*/ 335498 h 1445191"/>
              <a:gd name="connsiteX2" fmla="*/ 3925176 w 12192001"/>
              <a:gd name="connsiteY2" fmla="*/ 402142 h 1445191"/>
              <a:gd name="connsiteX3" fmla="*/ 4047372 w 12192001"/>
              <a:gd name="connsiteY3" fmla="*/ 336937 h 1445191"/>
              <a:gd name="connsiteX4" fmla="*/ 4348662 w 12192001"/>
              <a:gd name="connsiteY4" fmla="*/ 277137 h 1445191"/>
              <a:gd name="connsiteX5" fmla="*/ 4990506 w 12192001"/>
              <a:gd name="connsiteY5" fmla="*/ 612635 h 1445191"/>
              <a:gd name="connsiteX6" fmla="*/ 4990587 w 12192001"/>
              <a:gd name="connsiteY6" fmla="*/ 612785 h 1445191"/>
              <a:gd name="connsiteX7" fmla="*/ 5017399 w 12192001"/>
              <a:gd name="connsiteY7" fmla="*/ 564223 h 1445191"/>
              <a:gd name="connsiteX8" fmla="*/ 5836210 w 12192001"/>
              <a:gd name="connsiteY8" fmla="*/ 136221 h 1445191"/>
              <a:gd name="connsiteX9" fmla="*/ 6306886 w 12192001"/>
              <a:gd name="connsiteY9" fmla="*/ 253387 h 1445191"/>
              <a:gd name="connsiteX10" fmla="*/ 6347988 w 12192001"/>
              <a:gd name="connsiteY10" fmla="*/ 277935 h 1445191"/>
              <a:gd name="connsiteX11" fmla="*/ 6394194 w 12192001"/>
              <a:gd name="connsiteY11" fmla="*/ 222879 h 1445191"/>
              <a:gd name="connsiteX12" fmla="*/ 6941520 w 12192001"/>
              <a:gd name="connsiteY12" fmla="*/ 0 h 1445191"/>
              <a:gd name="connsiteX13" fmla="*/ 7488846 w 12192001"/>
              <a:gd name="connsiteY13" fmla="*/ 222879 h 1445191"/>
              <a:gd name="connsiteX14" fmla="*/ 7529289 w 12192001"/>
              <a:gd name="connsiteY14" fmla="*/ 271069 h 1445191"/>
              <a:gd name="connsiteX15" fmla="*/ 7537925 w 12192001"/>
              <a:gd name="connsiteY15" fmla="*/ 265911 h 1445191"/>
              <a:gd name="connsiteX16" fmla="*/ 8008603 w 12192001"/>
              <a:gd name="connsiteY16" fmla="*/ 148745 h 1445191"/>
              <a:gd name="connsiteX17" fmla="*/ 8755262 w 12192001"/>
              <a:gd name="connsiteY17" fmla="*/ 484217 h 1445191"/>
              <a:gd name="connsiteX18" fmla="*/ 8852685 w 12192001"/>
              <a:gd name="connsiteY18" fmla="*/ 615575 h 1445191"/>
              <a:gd name="connsiteX19" fmla="*/ 8854308 w 12192001"/>
              <a:gd name="connsiteY19" fmla="*/ 612634 h 1445191"/>
              <a:gd name="connsiteX20" fmla="*/ 9496151 w 12192001"/>
              <a:gd name="connsiteY20" fmla="*/ 277136 h 1445191"/>
              <a:gd name="connsiteX21" fmla="*/ 9928922 w 12192001"/>
              <a:gd name="connsiteY21" fmla="*/ 407095 h 1445191"/>
              <a:gd name="connsiteX22" fmla="*/ 9938225 w 12192001"/>
              <a:gd name="connsiteY22" fmla="*/ 414641 h 1445191"/>
              <a:gd name="connsiteX23" fmla="*/ 9981920 w 12192001"/>
              <a:gd name="connsiteY23" fmla="*/ 335498 h 1445191"/>
              <a:gd name="connsiteX24" fmla="*/ 10623763 w 12192001"/>
              <a:gd name="connsiteY24" fmla="*/ 0 h 1445191"/>
              <a:gd name="connsiteX25" fmla="*/ 11265607 w 12192001"/>
              <a:gd name="connsiteY25" fmla="*/ 335498 h 1445191"/>
              <a:gd name="connsiteX26" fmla="*/ 11291202 w 12192001"/>
              <a:gd name="connsiteY26" fmla="*/ 381858 h 1445191"/>
              <a:gd name="connsiteX27" fmla="*/ 11306415 w 12192001"/>
              <a:gd name="connsiteY27" fmla="*/ 369518 h 1445191"/>
              <a:gd name="connsiteX28" fmla="*/ 11739186 w 12192001"/>
              <a:gd name="connsiteY28" fmla="*/ 239559 h 1445191"/>
              <a:gd name="connsiteX29" fmla="*/ 12171956 w 12192001"/>
              <a:gd name="connsiteY29" fmla="*/ 369518 h 1445191"/>
              <a:gd name="connsiteX30" fmla="*/ 12192001 w 12192001"/>
              <a:gd name="connsiteY30" fmla="*/ 385777 h 1445191"/>
              <a:gd name="connsiteX31" fmla="*/ 12192001 w 12192001"/>
              <a:gd name="connsiteY31" fmla="*/ 1445191 h 1445191"/>
              <a:gd name="connsiteX32" fmla="*/ 0 w 12192001"/>
              <a:gd name="connsiteY32" fmla="*/ 1445191 h 1445191"/>
              <a:gd name="connsiteX33" fmla="*/ 0 w 12192001"/>
              <a:gd name="connsiteY33" fmla="*/ 160691 h 1445191"/>
              <a:gd name="connsiteX34" fmla="*/ 41876 w 12192001"/>
              <a:gd name="connsiteY34" fmla="*/ 184935 h 1445191"/>
              <a:gd name="connsiteX35" fmla="*/ 134451 w 12192001"/>
              <a:gd name="connsiteY35" fmla="*/ 253847 h 1445191"/>
              <a:gd name="connsiteX36" fmla="*/ 135221 w 12192001"/>
              <a:gd name="connsiteY36" fmla="*/ 253387 h 1445191"/>
              <a:gd name="connsiteX37" fmla="*/ 605900 w 12192001"/>
              <a:gd name="connsiteY37" fmla="*/ 136221 h 1445191"/>
              <a:gd name="connsiteX38" fmla="*/ 1450394 w 12192001"/>
              <a:gd name="connsiteY38" fmla="*/ 603610 h 1445191"/>
              <a:gd name="connsiteX39" fmla="*/ 1457193 w 12192001"/>
              <a:gd name="connsiteY39" fmla="*/ 617070 h 1445191"/>
              <a:gd name="connsiteX40" fmla="*/ 1531063 w 12192001"/>
              <a:gd name="connsiteY40" fmla="*/ 529051 h 1445191"/>
              <a:gd name="connsiteX41" fmla="*/ 2118933 w 12192001"/>
              <a:gd name="connsiteY41" fmla="*/ 289663 h 1445191"/>
              <a:gd name="connsiteX42" fmla="*/ 2532753 w 12192001"/>
              <a:gd name="connsiteY42" fmla="*/ 397949 h 1445191"/>
              <a:gd name="connsiteX43" fmla="*/ 2559976 w 12192001"/>
              <a:gd name="connsiteY43" fmla="*/ 416495 h 1445191"/>
              <a:gd name="connsiteX44" fmla="*/ 2604696 w 12192001"/>
              <a:gd name="connsiteY44" fmla="*/ 335498 h 1445191"/>
              <a:gd name="connsiteX45" fmla="*/ 3246538 w 12192001"/>
              <a:gd name="connsiteY45" fmla="*/ 0 h 1445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92001" h="1445191">
                <a:moveTo>
                  <a:pt x="3246538" y="0"/>
                </a:moveTo>
                <a:cubicBezTo>
                  <a:pt x="3513718" y="0"/>
                  <a:pt x="3749281" y="133083"/>
                  <a:pt x="3888381" y="335498"/>
                </a:cubicBezTo>
                <a:lnTo>
                  <a:pt x="3925176" y="402142"/>
                </a:lnTo>
                <a:lnTo>
                  <a:pt x="4047372" y="336937"/>
                </a:lnTo>
                <a:cubicBezTo>
                  <a:pt x="4139977" y="298430"/>
                  <a:pt x="4241791" y="277137"/>
                  <a:pt x="4348662" y="277137"/>
                </a:cubicBezTo>
                <a:cubicBezTo>
                  <a:pt x="4615842" y="277137"/>
                  <a:pt x="4851406" y="410220"/>
                  <a:pt x="4990506" y="612635"/>
                </a:cubicBezTo>
                <a:lnTo>
                  <a:pt x="4990587" y="612785"/>
                </a:lnTo>
                <a:lnTo>
                  <a:pt x="5017399" y="564223"/>
                </a:lnTo>
                <a:cubicBezTo>
                  <a:pt x="5194852" y="305997"/>
                  <a:pt x="5495363" y="136221"/>
                  <a:pt x="5836210" y="136221"/>
                </a:cubicBezTo>
                <a:cubicBezTo>
                  <a:pt x="6006632" y="136221"/>
                  <a:pt x="6166972" y="178665"/>
                  <a:pt x="6306886" y="253387"/>
                </a:cubicBezTo>
                <a:lnTo>
                  <a:pt x="6347988" y="277935"/>
                </a:lnTo>
                <a:lnTo>
                  <a:pt x="6394194" y="222879"/>
                </a:lnTo>
                <a:cubicBezTo>
                  <a:pt x="6534266" y="85173"/>
                  <a:pt x="6727776" y="0"/>
                  <a:pt x="6941520" y="0"/>
                </a:cubicBezTo>
                <a:cubicBezTo>
                  <a:pt x="7155263" y="0"/>
                  <a:pt x="7348773" y="85173"/>
                  <a:pt x="7488846" y="222879"/>
                </a:cubicBezTo>
                <a:lnTo>
                  <a:pt x="7529289" y="271069"/>
                </a:lnTo>
                <a:lnTo>
                  <a:pt x="7537925" y="265911"/>
                </a:lnTo>
                <a:cubicBezTo>
                  <a:pt x="7677840" y="191189"/>
                  <a:pt x="7838181" y="148745"/>
                  <a:pt x="8008603" y="148745"/>
                </a:cubicBezTo>
                <a:cubicBezTo>
                  <a:pt x="8306843" y="148745"/>
                  <a:pt x="8574203" y="278730"/>
                  <a:pt x="8755262" y="484217"/>
                </a:cubicBezTo>
                <a:lnTo>
                  <a:pt x="8852685" y="615575"/>
                </a:lnTo>
                <a:lnTo>
                  <a:pt x="8854308" y="612634"/>
                </a:lnTo>
                <a:cubicBezTo>
                  <a:pt x="8993408" y="410219"/>
                  <a:pt x="9228971" y="277136"/>
                  <a:pt x="9496151" y="277136"/>
                </a:cubicBezTo>
                <a:cubicBezTo>
                  <a:pt x="9656459" y="277136"/>
                  <a:pt x="9805385" y="325046"/>
                  <a:pt x="9928922" y="407095"/>
                </a:cubicBezTo>
                <a:lnTo>
                  <a:pt x="9938225" y="414641"/>
                </a:lnTo>
                <a:lnTo>
                  <a:pt x="9981920" y="335498"/>
                </a:lnTo>
                <a:cubicBezTo>
                  <a:pt x="10121021" y="133083"/>
                  <a:pt x="10356583" y="0"/>
                  <a:pt x="10623763" y="0"/>
                </a:cubicBezTo>
                <a:cubicBezTo>
                  <a:pt x="10890944" y="0"/>
                  <a:pt x="11126506" y="133083"/>
                  <a:pt x="11265607" y="335498"/>
                </a:cubicBezTo>
                <a:lnTo>
                  <a:pt x="11291202" y="381858"/>
                </a:lnTo>
                <a:lnTo>
                  <a:pt x="11306415" y="369518"/>
                </a:lnTo>
                <a:cubicBezTo>
                  <a:pt x="11429952" y="287469"/>
                  <a:pt x="11578878" y="239559"/>
                  <a:pt x="11739186" y="239559"/>
                </a:cubicBezTo>
                <a:cubicBezTo>
                  <a:pt x="11899494" y="239559"/>
                  <a:pt x="12048420" y="287469"/>
                  <a:pt x="12171956" y="369518"/>
                </a:cubicBezTo>
                <a:lnTo>
                  <a:pt x="12192001" y="385777"/>
                </a:lnTo>
                <a:lnTo>
                  <a:pt x="12192001" y="1445191"/>
                </a:lnTo>
                <a:lnTo>
                  <a:pt x="0" y="1445191"/>
                </a:lnTo>
                <a:lnTo>
                  <a:pt x="0" y="160691"/>
                </a:lnTo>
                <a:lnTo>
                  <a:pt x="41876" y="184935"/>
                </a:lnTo>
                <a:lnTo>
                  <a:pt x="134451" y="253847"/>
                </a:lnTo>
                <a:lnTo>
                  <a:pt x="135221" y="253387"/>
                </a:lnTo>
                <a:cubicBezTo>
                  <a:pt x="275136" y="178665"/>
                  <a:pt x="435476" y="136221"/>
                  <a:pt x="605900" y="136221"/>
                </a:cubicBezTo>
                <a:cubicBezTo>
                  <a:pt x="963788" y="136221"/>
                  <a:pt x="1277208" y="323399"/>
                  <a:pt x="1450394" y="603610"/>
                </a:cubicBezTo>
                <a:lnTo>
                  <a:pt x="1457193" y="617070"/>
                </a:lnTo>
                <a:lnTo>
                  <a:pt x="1531063" y="529051"/>
                </a:lnTo>
                <a:cubicBezTo>
                  <a:pt x="1681511" y="381145"/>
                  <a:pt x="1889354" y="289663"/>
                  <a:pt x="2118933" y="289663"/>
                </a:cubicBezTo>
                <a:cubicBezTo>
                  <a:pt x="2269592" y="289663"/>
                  <a:pt x="2410892" y="329061"/>
                  <a:pt x="2532753" y="397949"/>
                </a:cubicBezTo>
                <a:lnTo>
                  <a:pt x="2559976" y="416495"/>
                </a:lnTo>
                <a:lnTo>
                  <a:pt x="2604696" y="335498"/>
                </a:lnTo>
                <a:cubicBezTo>
                  <a:pt x="2743795" y="133083"/>
                  <a:pt x="2979358" y="0"/>
                  <a:pt x="3246538"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16" name="任意多边形: 形状 15"/>
          <p:cNvSpPr/>
          <p:nvPr/>
        </p:nvSpPr>
        <p:spPr>
          <a:xfrm>
            <a:off x="1" y="4293497"/>
            <a:ext cx="9144001" cy="850004"/>
          </a:xfrm>
          <a:custGeom>
            <a:gdLst>
              <a:gd name="connsiteX0" fmla="*/ 4783442 w 12192001"/>
              <a:gd name="connsiteY0" fmla="*/ 0 h 1133339"/>
              <a:gd name="connsiteX1" fmla="*/ 5390536 w 12192001"/>
              <a:gd name="connsiteY1" fmla="*/ 268294 h 1133339"/>
              <a:gd name="connsiteX2" fmla="*/ 5418659 w 12192001"/>
              <a:gd name="connsiteY2" fmla="*/ 311359 h 1133339"/>
              <a:gd name="connsiteX3" fmla="*/ 5445718 w 12192001"/>
              <a:gd name="connsiteY3" fmla="*/ 309092 h 1133339"/>
              <a:gd name="connsiteX4" fmla="*/ 5966086 w 12192001"/>
              <a:gd name="connsiteY4" fmla="*/ 539058 h 1133339"/>
              <a:gd name="connsiteX5" fmla="*/ 5998471 w 12192001"/>
              <a:gd name="connsiteY5" fmla="*/ 588645 h 1133339"/>
              <a:gd name="connsiteX6" fmla="*/ 6084786 w 12192001"/>
              <a:gd name="connsiteY6" fmla="*/ 549703 h 1133339"/>
              <a:gd name="connsiteX7" fmla="*/ 6329055 w 12192001"/>
              <a:gd name="connsiteY7" fmla="*/ 508714 h 1133339"/>
              <a:gd name="connsiteX8" fmla="*/ 6382291 w 12192001"/>
              <a:gd name="connsiteY8" fmla="*/ 512618 h 1133339"/>
              <a:gd name="connsiteX9" fmla="*/ 6419886 w 12192001"/>
              <a:gd name="connsiteY9" fmla="*/ 474742 h 1133339"/>
              <a:gd name="connsiteX10" fmla="*/ 6863627 w 12192001"/>
              <a:gd name="connsiteY10" fmla="*/ 321971 h 1133339"/>
              <a:gd name="connsiteX11" fmla="*/ 7107895 w 12192001"/>
              <a:gd name="connsiteY11" fmla="*/ 362960 h 1133339"/>
              <a:gd name="connsiteX12" fmla="*/ 7202810 w 12192001"/>
              <a:gd name="connsiteY12" fmla="*/ 405780 h 1133339"/>
              <a:gd name="connsiteX13" fmla="*/ 7213903 w 12192001"/>
              <a:gd name="connsiteY13" fmla="*/ 398172 h 1133339"/>
              <a:gd name="connsiteX14" fmla="*/ 7564766 w 12192001"/>
              <a:gd name="connsiteY14" fmla="*/ 309092 h 1133339"/>
              <a:gd name="connsiteX15" fmla="*/ 8008506 w 12192001"/>
              <a:gd name="connsiteY15" fmla="*/ 461863 h 1133339"/>
              <a:gd name="connsiteX16" fmla="*/ 8052822 w 12192001"/>
              <a:gd name="connsiteY16" fmla="*/ 506507 h 1133339"/>
              <a:gd name="connsiteX17" fmla="*/ 8060557 w 12192001"/>
              <a:gd name="connsiteY17" fmla="*/ 501203 h 1133339"/>
              <a:gd name="connsiteX18" fmla="*/ 8411422 w 12192001"/>
              <a:gd name="connsiteY18" fmla="*/ 412123 h 1133339"/>
              <a:gd name="connsiteX19" fmla="*/ 8989649 w 12192001"/>
              <a:gd name="connsiteY19" fmla="*/ 730689 h 1133339"/>
              <a:gd name="connsiteX20" fmla="*/ 8994011 w 12192001"/>
              <a:gd name="connsiteY20" fmla="*/ 742369 h 1133339"/>
              <a:gd name="connsiteX21" fmla="*/ 9000624 w 12192001"/>
              <a:gd name="connsiteY21" fmla="*/ 732242 h 1133339"/>
              <a:gd name="connsiteX22" fmla="*/ 9520993 w 12192001"/>
              <a:gd name="connsiteY22" fmla="*/ 502276 h 1133339"/>
              <a:gd name="connsiteX23" fmla="*/ 9736762 w 12192001"/>
              <a:gd name="connsiteY23" fmla="*/ 533926 h 1133339"/>
              <a:gd name="connsiteX24" fmla="*/ 9822666 w 12192001"/>
              <a:gd name="connsiteY24" fmla="*/ 567236 h 1133339"/>
              <a:gd name="connsiteX25" fmla="*/ 9849091 w 12192001"/>
              <a:gd name="connsiteY25" fmla="*/ 526771 h 1133339"/>
              <a:gd name="connsiteX26" fmla="*/ 10216623 w 12192001"/>
              <a:gd name="connsiteY26" fmla="*/ 364348 h 1133339"/>
              <a:gd name="connsiteX27" fmla="*/ 10584155 w 12192001"/>
              <a:gd name="connsiteY27" fmla="*/ 526771 h 1133339"/>
              <a:gd name="connsiteX28" fmla="*/ 10607270 w 12192001"/>
              <a:gd name="connsiteY28" fmla="*/ 562169 h 1133339"/>
              <a:gd name="connsiteX29" fmla="*/ 10634903 w 12192001"/>
              <a:gd name="connsiteY29" fmla="*/ 549703 h 1133339"/>
              <a:gd name="connsiteX30" fmla="*/ 10879171 w 12192001"/>
              <a:gd name="connsiteY30" fmla="*/ 508714 h 1133339"/>
              <a:gd name="connsiteX31" fmla="*/ 11415862 w 12192001"/>
              <a:gd name="connsiteY31" fmla="*/ 759843 h 1133339"/>
              <a:gd name="connsiteX32" fmla="*/ 11427708 w 12192001"/>
              <a:gd name="connsiteY32" fmla="*/ 779672 h 1133339"/>
              <a:gd name="connsiteX33" fmla="*/ 11443598 w 12192001"/>
              <a:gd name="connsiteY33" fmla="*/ 737128 h 1133339"/>
              <a:gd name="connsiteX34" fmla="*/ 12021824 w 12192001"/>
              <a:gd name="connsiteY34" fmla="*/ 418562 h 1133339"/>
              <a:gd name="connsiteX35" fmla="*/ 12148296 w 12192001"/>
              <a:gd name="connsiteY35" fmla="*/ 429159 h 1133339"/>
              <a:gd name="connsiteX36" fmla="*/ 12192001 w 12192001"/>
              <a:gd name="connsiteY36" fmla="*/ 440435 h 1133339"/>
              <a:gd name="connsiteX37" fmla="*/ 12192001 w 12192001"/>
              <a:gd name="connsiteY37" fmla="*/ 1133339 h 1133339"/>
              <a:gd name="connsiteX38" fmla="*/ 0 w 12192001"/>
              <a:gd name="connsiteY38" fmla="*/ 1133339 h 1133339"/>
              <a:gd name="connsiteX39" fmla="*/ 0 w 12192001"/>
              <a:gd name="connsiteY39" fmla="*/ 510365 h 1133339"/>
              <a:gd name="connsiteX40" fmla="*/ 22512 w 12192001"/>
              <a:gd name="connsiteY40" fmla="*/ 508714 h 1133339"/>
              <a:gd name="connsiteX41" fmla="*/ 497027 w 12192001"/>
              <a:gd name="connsiteY41" fmla="*/ 688964 h 1133339"/>
              <a:gd name="connsiteX42" fmla="*/ 501680 w 12192001"/>
              <a:gd name="connsiteY42" fmla="*/ 694269 h 1133339"/>
              <a:gd name="connsiteX43" fmla="*/ 518573 w 12192001"/>
              <a:gd name="connsiteY43" fmla="*/ 668401 h 1133339"/>
              <a:gd name="connsiteX44" fmla="*/ 1083912 w 12192001"/>
              <a:gd name="connsiteY44" fmla="*/ 418562 h 1133339"/>
              <a:gd name="connsiteX45" fmla="*/ 1349289 w 12192001"/>
              <a:gd name="connsiteY45" fmla="*/ 463094 h 1133339"/>
              <a:gd name="connsiteX46" fmla="*/ 1420528 w 12192001"/>
              <a:gd name="connsiteY46" fmla="*/ 495232 h 1133339"/>
              <a:gd name="connsiteX47" fmla="*/ 1453652 w 12192001"/>
              <a:gd name="connsiteY47" fmla="*/ 461863 h 1133339"/>
              <a:gd name="connsiteX48" fmla="*/ 1897391 w 12192001"/>
              <a:gd name="connsiteY48" fmla="*/ 309092 h 1133339"/>
              <a:gd name="connsiteX49" fmla="*/ 2141659 w 12192001"/>
              <a:gd name="connsiteY49" fmla="*/ 350081 h 1133339"/>
              <a:gd name="connsiteX50" fmla="*/ 2242051 w 12192001"/>
              <a:gd name="connsiteY50" fmla="*/ 395372 h 1133339"/>
              <a:gd name="connsiteX51" fmla="*/ 2306042 w 12192001"/>
              <a:gd name="connsiteY51" fmla="*/ 366503 h 1133339"/>
              <a:gd name="connsiteX52" fmla="*/ 2571419 w 12192001"/>
              <a:gd name="connsiteY52" fmla="*/ 321971 h 1133339"/>
              <a:gd name="connsiteX53" fmla="*/ 3199618 w 12192001"/>
              <a:gd name="connsiteY53" fmla="*/ 668067 h 1133339"/>
              <a:gd name="connsiteX54" fmla="*/ 3225139 w 12192001"/>
              <a:gd name="connsiteY54" fmla="*/ 736404 h 1133339"/>
              <a:gd name="connsiteX55" fmla="*/ 3242934 w 12192001"/>
              <a:gd name="connsiteY55" fmla="*/ 731813 h 1133339"/>
              <a:gd name="connsiteX56" fmla="*/ 3369406 w 12192001"/>
              <a:gd name="connsiteY56" fmla="*/ 721216 h 1133339"/>
              <a:gd name="connsiteX57" fmla="*/ 3391102 w 12192001"/>
              <a:gd name="connsiteY57" fmla="*/ 722353 h 1133339"/>
              <a:gd name="connsiteX58" fmla="*/ 3426468 w 12192001"/>
              <a:gd name="connsiteY58" fmla="*/ 627658 h 1133339"/>
              <a:gd name="connsiteX59" fmla="*/ 4004695 w 12192001"/>
              <a:gd name="connsiteY59" fmla="*/ 309092 h 1133339"/>
              <a:gd name="connsiteX60" fmla="*/ 4131167 w 12192001"/>
              <a:gd name="connsiteY60" fmla="*/ 319689 h 1133339"/>
              <a:gd name="connsiteX61" fmla="*/ 4141105 w 12192001"/>
              <a:gd name="connsiteY61" fmla="*/ 322253 h 1133339"/>
              <a:gd name="connsiteX62" fmla="*/ 4176342 w 12192001"/>
              <a:gd name="connsiteY62" fmla="*/ 268294 h 1133339"/>
              <a:gd name="connsiteX63" fmla="*/ 4783442 w 12192001"/>
              <a:gd name="connsiteY63" fmla="*/ 0 h 11333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1" h="1133339">
                <a:moveTo>
                  <a:pt x="4783442" y="0"/>
                </a:moveTo>
                <a:cubicBezTo>
                  <a:pt x="5036157" y="0"/>
                  <a:pt x="5258967" y="106424"/>
                  <a:pt x="5390536" y="268294"/>
                </a:cubicBezTo>
                <a:lnTo>
                  <a:pt x="5418659" y="311359"/>
                </a:lnTo>
                <a:lnTo>
                  <a:pt x="5445718" y="309092"/>
                </a:lnTo>
                <a:cubicBezTo>
                  <a:pt x="5662331" y="309092"/>
                  <a:pt x="5853314" y="400313"/>
                  <a:pt x="5966086" y="539058"/>
                </a:cubicBezTo>
                <a:lnTo>
                  <a:pt x="5998471" y="588645"/>
                </a:lnTo>
                <a:lnTo>
                  <a:pt x="6084786" y="549703"/>
                </a:lnTo>
                <a:cubicBezTo>
                  <a:pt x="6159865" y="523309"/>
                  <a:pt x="6242409" y="508714"/>
                  <a:pt x="6329055" y="508714"/>
                </a:cubicBezTo>
                <a:lnTo>
                  <a:pt x="6382291" y="512618"/>
                </a:lnTo>
                <a:lnTo>
                  <a:pt x="6419886" y="474742"/>
                </a:lnTo>
                <a:cubicBezTo>
                  <a:pt x="6533449" y="380352"/>
                  <a:pt x="6690336" y="321971"/>
                  <a:pt x="6863627" y="321971"/>
                </a:cubicBezTo>
                <a:cubicBezTo>
                  <a:pt x="6950273" y="321971"/>
                  <a:pt x="7032817" y="336566"/>
                  <a:pt x="7107895" y="362960"/>
                </a:cubicBezTo>
                <a:lnTo>
                  <a:pt x="7202810" y="405780"/>
                </a:lnTo>
                <a:lnTo>
                  <a:pt x="7213903" y="398172"/>
                </a:lnTo>
                <a:cubicBezTo>
                  <a:pt x="7314059" y="341931"/>
                  <a:pt x="7434800" y="309092"/>
                  <a:pt x="7564766" y="309092"/>
                </a:cubicBezTo>
                <a:cubicBezTo>
                  <a:pt x="7738057" y="309092"/>
                  <a:pt x="7894943" y="367473"/>
                  <a:pt x="8008506" y="461863"/>
                </a:cubicBezTo>
                <a:lnTo>
                  <a:pt x="8052822" y="506507"/>
                </a:lnTo>
                <a:lnTo>
                  <a:pt x="8060557" y="501203"/>
                </a:lnTo>
                <a:cubicBezTo>
                  <a:pt x="8160713" y="444962"/>
                  <a:pt x="8281454" y="412123"/>
                  <a:pt x="8411422" y="412123"/>
                </a:cubicBezTo>
                <a:cubicBezTo>
                  <a:pt x="8671358" y="412123"/>
                  <a:pt x="8894382" y="543481"/>
                  <a:pt x="8989649" y="730689"/>
                </a:cubicBezTo>
                <a:lnTo>
                  <a:pt x="8994011" y="742369"/>
                </a:lnTo>
                <a:lnTo>
                  <a:pt x="9000624" y="732242"/>
                </a:lnTo>
                <a:cubicBezTo>
                  <a:pt x="9113399" y="593497"/>
                  <a:pt x="9304380" y="502276"/>
                  <a:pt x="9520993" y="502276"/>
                </a:cubicBezTo>
                <a:cubicBezTo>
                  <a:pt x="9596808" y="502276"/>
                  <a:pt x="9669483" y="513450"/>
                  <a:pt x="9736762" y="533926"/>
                </a:cubicBezTo>
                <a:lnTo>
                  <a:pt x="9822666" y="567236"/>
                </a:lnTo>
                <a:lnTo>
                  <a:pt x="9849091" y="526771"/>
                </a:lnTo>
                <a:cubicBezTo>
                  <a:pt x="9928743" y="428776"/>
                  <a:pt x="10063630" y="364348"/>
                  <a:pt x="10216623" y="364348"/>
                </a:cubicBezTo>
                <a:cubicBezTo>
                  <a:pt x="10369615" y="364348"/>
                  <a:pt x="10504503" y="428776"/>
                  <a:pt x="10584155" y="526771"/>
                </a:cubicBezTo>
                <a:lnTo>
                  <a:pt x="10607270" y="562169"/>
                </a:lnTo>
                <a:lnTo>
                  <a:pt x="10634903" y="549703"/>
                </a:lnTo>
                <a:cubicBezTo>
                  <a:pt x="10709981" y="523309"/>
                  <a:pt x="10792525" y="508714"/>
                  <a:pt x="10879171" y="508714"/>
                </a:cubicBezTo>
                <a:cubicBezTo>
                  <a:pt x="11106615" y="508714"/>
                  <a:pt x="11305799" y="609285"/>
                  <a:pt x="11415862" y="759843"/>
                </a:cubicBezTo>
                <a:lnTo>
                  <a:pt x="11427708" y="779672"/>
                </a:lnTo>
                <a:lnTo>
                  <a:pt x="11443598" y="737128"/>
                </a:lnTo>
                <a:cubicBezTo>
                  <a:pt x="11538863" y="549920"/>
                  <a:pt x="11761888" y="418562"/>
                  <a:pt x="12021824" y="418562"/>
                </a:cubicBezTo>
                <a:cubicBezTo>
                  <a:pt x="12065147" y="418562"/>
                  <a:pt x="12107444" y="422211"/>
                  <a:pt x="12148296" y="429159"/>
                </a:cubicBezTo>
                <a:lnTo>
                  <a:pt x="12192001" y="440435"/>
                </a:lnTo>
                <a:lnTo>
                  <a:pt x="12192001" y="1133339"/>
                </a:lnTo>
                <a:lnTo>
                  <a:pt x="0" y="1133339"/>
                </a:lnTo>
                <a:lnTo>
                  <a:pt x="0" y="510365"/>
                </a:lnTo>
                <a:lnTo>
                  <a:pt x="22512" y="508714"/>
                </a:lnTo>
                <a:cubicBezTo>
                  <a:pt x="212048" y="508714"/>
                  <a:pt x="381960" y="578555"/>
                  <a:pt x="497027" y="688964"/>
                </a:cubicBezTo>
                <a:lnTo>
                  <a:pt x="501680" y="694269"/>
                </a:lnTo>
                <a:lnTo>
                  <a:pt x="518573" y="668401"/>
                </a:lnTo>
                <a:cubicBezTo>
                  <a:pt x="641094" y="517666"/>
                  <a:pt x="848579" y="418562"/>
                  <a:pt x="1083912" y="418562"/>
                </a:cubicBezTo>
                <a:cubicBezTo>
                  <a:pt x="1178045" y="418562"/>
                  <a:pt x="1267722" y="434418"/>
                  <a:pt x="1349289" y="463094"/>
                </a:cubicBezTo>
                <a:lnTo>
                  <a:pt x="1420528" y="495232"/>
                </a:lnTo>
                <a:lnTo>
                  <a:pt x="1453652" y="461863"/>
                </a:lnTo>
                <a:cubicBezTo>
                  <a:pt x="1567215" y="367473"/>
                  <a:pt x="1724100" y="309092"/>
                  <a:pt x="1897391" y="309092"/>
                </a:cubicBezTo>
                <a:cubicBezTo>
                  <a:pt x="1984036" y="309092"/>
                  <a:pt x="2066580" y="323687"/>
                  <a:pt x="2141659" y="350081"/>
                </a:cubicBezTo>
                <a:lnTo>
                  <a:pt x="2242051" y="395372"/>
                </a:lnTo>
                <a:lnTo>
                  <a:pt x="2306042" y="366503"/>
                </a:lnTo>
                <a:cubicBezTo>
                  <a:pt x="2387609" y="337827"/>
                  <a:pt x="2477286" y="321971"/>
                  <a:pt x="2571419" y="321971"/>
                </a:cubicBezTo>
                <a:cubicBezTo>
                  <a:pt x="2853820" y="321971"/>
                  <a:pt x="3096119" y="464681"/>
                  <a:pt x="3199618" y="668067"/>
                </a:cubicBezTo>
                <a:lnTo>
                  <a:pt x="3225139" y="736404"/>
                </a:lnTo>
                <a:lnTo>
                  <a:pt x="3242934" y="731813"/>
                </a:lnTo>
                <a:cubicBezTo>
                  <a:pt x="3283786" y="724865"/>
                  <a:pt x="3326083" y="721216"/>
                  <a:pt x="3369406" y="721216"/>
                </a:cubicBezTo>
                <a:lnTo>
                  <a:pt x="3391102" y="722353"/>
                </a:lnTo>
                <a:lnTo>
                  <a:pt x="3426468" y="627658"/>
                </a:lnTo>
                <a:cubicBezTo>
                  <a:pt x="3521734" y="440450"/>
                  <a:pt x="3744758" y="309092"/>
                  <a:pt x="4004695" y="309092"/>
                </a:cubicBezTo>
                <a:cubicBezTo>
                  <a:pt x="4048018" y="309092"/>
                  <a:pt x="4090315" y="312741"/>
                  <a:pt x="4131167" y="319689"/>
                </a:cubicBezTo>
                <a:lnTo>
                  <a:pt x="4141105" y="322253"/>
                </a:lnTo>
                <a:lnTo>
                  <a:pt x="4176342" y="268294"/>
                </a:lnTo>
                <a:cubicBezTo>
                  <a:pt x="4307913" y="106424"/>
                  <a:pt x="4530723" y="0"/>
                  <a:pt x="4783442"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17" name="任意多边形 19"/>
          <p:cNvSpPr/>
          <p:nvPr/>
        </p:nvSpPr>
        <p:spPr>
          <a:xfrm rot="20700000" flipH="1">
            <a:off x="6646542" y="335754"/>
            <a:ext cx="664807" cy="459654"/>
          </a:xfrm>
          <a:custGeom>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2" name="标题 1"/>
          <p:cNvSpPr>
            <a:spLocks noGrp="1"/>
          </p:cNvSpPr>
          <p:nvPr>
            <p:ph type="title" hasCustomPrompt="1"/>
          </p:nvPr>
        </p:nvSpPr>
        <p:spPr>
          <a:xfrm>
            <a:off x="3420396" y="1924616"/>
            <a:ext cx="3611776" cy="623248"/>
          </a:xfrm>
        </p:spPr>
        <p:txBody>
          <a:bodyPr anchor="b">
            <a:normAutofit/>
          </a:bodyPr>
          <a:lstStyle>
            <a:lvl1pPr algn="l">
              <a:defRPr sz="3000" b="0">
                <a:solidFill>
                  <a:schemeClr val="bg1"/>
                </a:solidFill>
              </a:defRPr>
            </a:lvl1pPr>
          </a:lstStyle>
          <a:p>
            <a:r>
              <a:rPr lang="zh-CN" altLang="en-US"/>
              <a:t>单击此处编辑标题</a:t>
            </a:r>
          </a:p>
        </p:txBody>
      </p:sp>
      <p:sp>
        <p:nvSpPr>
          <p:cNvPr id="3" name="文本占位符 2"/>
          <p:cNvSpPr>
            <a:spLocks noGrp="1"/>
          </p:cNvSpPr>
          <p:nvPr>
            <p:ph type="body" idx="1"/>
          </p:nvPr>
        </p:nvSpPr>
        <p:spPr>
          <a:xfrm>
            <a:off x="3420396" y="2611646"/>
            <a:ext cx="3611776" cy="346249"/>
          </a:xfrm>
        </p:spPr>
        <p:txBody>
          <a:bodyPr>
            <a:normAutofit/>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transition spd="slow">
    <p:cove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2021/3/30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transition spd="slow">
    <p:cove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1895942" y="216694"/>
            <a:ext cx="5350445"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E32B8C-E81A-4559-905F-EA468C4AE0F6}" type="datetimeFigureOut">
              <a:rPr lang="zh-CN" altLang="en-US" smtClean="0"/>
              <a:t>2021/3/30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transition spd="slow">
    <p:cove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bg>
      <p:bgPr>
        <a:solidFill>
          <a:schemeClr val="accent1"/>
        </a:solidFill>
        <a:effectLst/>
      </p:bgPr>
    </p:bg>
    <p:spTree>
      <p:nvGrpSpPr>
        <p:cNvPr id="1" name=""/>
        <p:cNvGrpSpPr/>
        <p:nvPr/>
      </p:nvGrpSpPr>
      <p:grpSpPr>
        <a:xfrm>
          <a:off x="0" y="0"/>
          <a:ext cx="0" cy="0"/>
        </a:xfrm>
      </p:grpSpPr>
      <p:grpSp>
        <p:nvGrpSpPr>
          <p:cNvPr id="10" name="组合 9"/>
          <p:cNvGrpSpPr/>
          <p:nvPr/>
        </p:nvGrpSpPr>
        <p:grpSpPr>
          <a:xfrm>
            <a:off x="1533522" y="2510175"/>
            <a:ext cx="6076956" cy="200428"/>
            <a:chOff x="1204405" y="3346898"/>
            <a:chExt cx="8102608" cy="267237"/>
          </a:xfrm>
        </p:grpSpPr>
        <p:grpSp>
          <p:nvGrpSpPr>
            <p:cNvPr id="8" name="组合 7"/>
            <p:cNvGrpSpPr/>
            <p:nvPr/>
          </p:nvGrpSpPr>
          <p:grpSpPr>
            <a:xfrm>
              <a:off x="1204405" y="3346898"/>
              <a:ext cx="1476859" cy="267237"/>
              <a:chOff x="1204405" y="3346898"/>
              <a:chExt cx="1476859" cy="267237"/>
            </a:xfrm>
          </p:grpSpPr>
          <p:sp>
            <p:nvSpPr>
              <p:cNvPr id="14" name="椭圆 13"/>
              <p:cNvSpPr/>
              <p:nvPr/>
            </p:nvSpPr>
            <p:spPr>
              <a:xfrm rot="10800000">
                <a:off x="1204405" y="3346898"/>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5" name="椭圆 14"/>
              <p:cNvSpPr/>
              <p:nvPr/>
            </p:nvSpPr>
            <p:spPr>
              <a:xfrm rot="10800000">
                <a:off x="1913518" y="3380302"/>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6" name="椭圆 15"/>
              <p:cNvSpPr/>
              <p:nvPr/>
            </p:nvSpPr>
            <p:spPr>
              <a:xfrm rot="10800000">
                <a:off x="2547645" y="3413706"/>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grpSp>
        <p:grpSp>
          <p:nvGrpSpPr>
            <p:cNvPr id="9" name="组合 8"/>
            <p:cNvGrpSpPr/>
            <p:nvPr/>
          </p:nvGrpSpPr>
          <p:grpSpPr>
            <a:xfrm>
              <a:off x="7830341" y="3346898"/>
              <a:ext cx="1476672" cy="267237"/>
              <a:chOff x="9506741" y="3346898"/>
              <a:chExt cx="1476672" cy="267237"/>
            </a:xfrm>
          </p:grpSpPr>
          <p:sp>
            <p:nvSpPr>
              <p:cNvPr id="17" name="椭圆 16"/>
              <p:cNvSpPr/>
              <p:nvPr/>
            </p:nvSpPr>
            <p:spPr>
              <a:xfrm>
                <a:off x="10716176" y="3346898"/>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8" name="椭圆 17"/>
              <p:cNvSpPr/>
              <p:nvPr/>
            </p:nvSpPr>
            <p:spPr>
              <a:xfrm>
                <a:off x="10078054" y="3380303"/>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9" name="椭圆 18"/>
              <p:cNvSpPr/>
              <p:nvPr/>
            </p:nvSpPr>
            <p:spPr>
              <a:xfrm>
                <a:off x="9506741" y="3413706"/>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grpSp>
      </p:grpSp>
      <p:sp>
        <p:nvSpPr>
          <p:cNvPr id="11" name="任意多边形: 形状 10"/>
          <p:cNvSpPr/>
          <p:nvPr/>
        </p:nvSpPr>
        <p:spPr>
          <a:xfrm>
            <a:off x="-1" y="3640041"/>
            <a:ext cx="9144001" cy="1503459"/>
          </a:xfrm>
          <a:custGeom>
            <a:gdLst>
              <a:gd name="connsiteX0" fmla="*/ 4761693 w 12192001"/>
              <a:gd name="connsiteY0" fmla="*/ 0 h 1975365"/>
              <a:gd name="connsiteX1" fmla="*/ 6041005 w 12192001"/>
              <a:gd name="connsiteY1" fmla="*/ 551581 h 1975365"/>
              <a:gd name="connsiteX2" fmla="*/ 6051129 w 12192001"/>
              <a:gd name="connsiteY2" fmla="*/ 563959 h 1975365"/>
              <a:gd name="connsiteX3" fmla="*/ 6073942 w 12192001"/>
              <a:gd name="connsiteY3" fmla="*/ 553912 h 1975365"/>
              <a:gd name="connsiteX4" fmla="*/ 6719270 w 12192001"/>
              <a:gd name="connsiteY4" fmla="*/ 434799 h 1975365"/>
              <a:gd name="connsiteX5" fmla="*/ 7891577 w 12192001"/>
              <a:gd name="connsiteY5" fmla="*/ 878743 h 1975365"/>
              <a:gd name="connsiteX6" fmla="*/ 7956994 w 12192001"/>
              <a:gd name="connsiteY6" fmla="*/ 944547 h 1975365"/>
              <a:gd name="connsiteX7" fmla="*/ 7985842 w 12192001"/>
              <a:gd name="connsiteY7" fmla="*/ 901137 h 1975365"/>
              <a:gd name="connsiteX8" fmla="*/ 9599486 w 12192001"/>
              <a:gd name="connsiteY8" fmla="*/ 116746 h 1975365"/>
              <a:gd name="connsiteX9" fmla="*/ 11213130 w 12192001"/>
              <a:gd name="connsiteY9" fmla="*/ 901137 h 1975365"/>
              <a:gd name="connsiteX10" fmla="*/ 11218027 w 12192001"/>
              <a:gd name="connsiteY10" fmla="*/ 908506 h 1975365"/>
              <a:gd name="connsiteX11" fmla="*/ 11301959 w 12192001"/>
              <a:gd name="connsiteY11" fmla="*/ 824077 h 1975365"/>
              <a:gd name="connsiteX12" fmla="*/ 12140144 w 12192001"/>
              <a:gd name="connsiteY12" fmla="*/ 410927 h 1975365"/>
              <a:gd name="connsiteX13" fmla="*/ 12192001 w 12192001"/>
              <a:gd name="connsiteY13" fmla="*/ 403692 h 1975365"/>
              <a:gd name="connsiteX14" fmla="*/ 12192001 w 12192001"/>
              <a:gd name="connsiteY14" fmla="*/ 1975365 h 1975365"/>
              <a:gd name="connsiteX15" fmla="*/ 0 w 12192001"/>
              <a:gd name="connsiteY15" fmla="*/ 1975365 h 1975365"/>
              <a:gd name="connsiteX16" fmla="*/ 0 w 12192001"/>
              <a:gd name="connsiteY16" fmla="*/ 204727 h 1975365"/>
              <a:gd name="connsiteX17" fmla="*/ 60384 w 12192001"/>
              <a:gd name="connsiteY17" fmla="*/ 207862 h 1975365"/>
              <a:gd name="connsiteX18" fmla="*/ 1338550 w 12192001"/>
              <a:gd name="connsiteY18" fmla="*/ 843689 h 1975365"/>
              <a:gd name="connsiteX19" fmla="*/ 1434547 w 12192001"/>
              <a:gd name="connsiteY19" fmla="*/ 961054 h 1975365"/>
              <a:gd name="connsiteX20" fmla="*/ 1439685 w 12192001"/>
              <a:gd name="connsiteY20" fmla="*/ 955887 h 1975365"/>
              <a:gd name="connsiteX21" fmla="*/ 2815706 w 12192001"/>
              <a:gd name="connsiteY21" fmla="*/ 434799 h 1975365"/>
              <a:gd name="connsiteX22" fmla="*/ 3394383 w 12192001"/>
              <a:gd name="connsiteY22" fmla="*/ 514784 h 1975365"/>
              <a:gd name="connsiteX23" fmla="*/ 3487865 w 12192001"/>
              <a:gd name="connsiteY23" fmla="*/ 546065 h 1975365"/>
              <a:gd name="connsiteX24" fmla="*/ 3589385 w 12192001"/>
              <a:gd name="connsiteY24" fmla="*/ 443944 h 1975365"/>
              <a:gd name="connsiteX25" fmla="*/ 4761693 w 12192001"/>
              <a:gd name="connsiteY25" fmla="*/ 0 h 1975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1" h="1975365">
                <a:moveTo>
                  <a:pt x="4761693" y="0"/>
                </a:moveTo>
                <a:cubicBezTo>
                  <a:pt x="5276735" y="0"/>
                  <a:pt x="5736923" y="214716"/>
                  <a:pt x="6041005" y="551581"/>
                </a:cubicBezTo>
                <a:lnTo>
                  <a:pt x="6051129" y="563959"/>
                </a:lnTo>
                <a:lnTo>
                  <a:pt x="6073942" y="553912"/>
                </a:lnTo>
                <a:cubicBezTo>
                  <a:pt x="6272289" y="477212"/>
                  <a:pt x="6490362" y="434799"/>
                  <a:pt x="6719270" y="434799"/>
                </a:cubicBezTo>
                <a:cubicBezTo>
                  <a:pt x="7177084" y="434799"/>
                  <a:pt x="7591557" y="604452"/>
                  <a:pt x="7891577" y="878743"/>
                </a:cubicBezTo>
                <a:lnTo>
                  <a:pt x="7956994" y="944547"/>
                </a:lnTo>
                <a:lnTo>
                  <a:pt x="7985842" y="901137"/>
                </a:lnTo>
                <a:cubicBezTo>
                  <a:pt x="8335549" y="427892"/>
                  <a:pt x="8927773" y="116746"/>
                  <a:pt x="9599486" y="116746"/>
                </a:cubicBezTo>
                <a:cubicBezTo>
                  <a:pt x="10271198" y="116746"/>
                  <a:pt x="10863422" y="427892"/>
                  <a:pt x="11213130" y="901137"/>
                </a:cubicBezTo>
                <a:lnTo>
                  <a:pt x="11218027" y="908506"/>
                </a:lnTo>
                <a:lnTo>
                  <a:pt x="11301959" y="824077"/>
                </a:lnTo>
                <a:cubicBezTo>
                  <a:pt x="11526974" y="618359"/>
                  <a:pt x="11816369" y="471500"/>
                  <a:pt x="12140144" y="410927"/>
                </a:cubicBezTo>
                <a:lnTo>
                  <a:pt x="12192001" y="403692"/>
                </a:lnTo>
                <a:lnTo>
                  <a:pt x="12192001" y="1975365"/>
                </a:lnTo>
                <a:lnTo>
                  <a:pt x="0" y="1975365"/>
                </a:lnTo>
                <a:lnTo>
                  <a:pt x="0" y="204727"/>
                </a:lnTo>
                <a:lnTo>
                  <a:pt x="60384" y="207862"/>
                </a:lnTo>
                <a:cubicBezTo>
                  <a:pt x="573648" y="261507"/>
                  <a:pt x="1026243" y="497713"/>
                  <a:pt x="1338550" y="843689"/>
                </a:cubicBezTo>
                <a:lnTo>
                  <a:pt x="1434547" y="961054"/>
                </a:lnTo>
                <a:lnTo>
                  <a:pt x="1439685" y="955887"/>
                </a:lnTo>
                <a:cubicBezTo>
                  <a:pt x="1791839" y="633932"/>
                  <a:pt x="2278336" y="434799"/>
                  <a:pt x="2815706" y="434799"/>
                </a:cubicBezTo>
                <a:cubicBezTo>
                  <a:pt x="3017220" y="434799"/>
                  <a:pt x="3211580" y="462802"/>
                  <a:pt x="3394383" y="514784"/>
                </a:cubicBezTo>
                <a:lnTo>
                  <a:pt x="3487865" y="546065"/>
                </a:lnTo>
                <a:lnTo>
                  <a:pt x="3589385" y="443944"/>
                </a:lnTo>
                <a:cubicBezTo>
                  <a:pt x="3889406" y="169652"/>
                  <a:pt x="4303879" y="0"/>
                  <a:pt x="4761693" y="0"/>
                </a:cubicBezTo>
                <a:close/>
              </a:path>
            </a:pathLst>
          </a:custGeom>
          <a:gradFill>
            <a:gsLst>
              <a:gs pos="0">
                <a:schemeClr val="accent2">
                  <a:alpha val="50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12" name="任意多边形: 形状 11"/>
          <p:cNvSpPr/>
          <p:nvPr/>
        </p:nvSpPr>
        <p:spPr>
          <a:xfrm>
            <a:off x="0" y="4033913"/>
            <a:ext cx="9144000" cy="1083893"/>
          </a:xfrm>
          <a:custGeom>
            <a:gdLst>
              <a:gd name="connsiteX0" fmla="*/ 1825119 w 12192000"/>
              <a:gd name="connsiteY0" fmla="*/ 0 h 1445191"/>
              <a:gd name="connsiteX1" fmla="*/ 2676215 w 12192000"/>
              <a:gd name="connsiteY1" fmla="*/ 335498 h 1445191"/>
              <a:gd name="connsiteX2" fmla="*/ 2725007 w 12192000"/>
              <a:gd name="connsiteY2" fmla="*/ 402142 h 1445191"/>
              <a:gd name="connsiteX3" fmla="*/ 2887042 w 12192000"/>
              <a:gd name="connsiteY3" fmla="*/ 336937 h 1445191"/>
              <a:gd name="connsiteX4" fmla="*/ 3286558 w 12192000"/>
              <a:gd name="connsiteY4" fmla="*/ 277137 h 1445191"/>
              <a:gd name="connsiteX5" fmla="*/ 4137654 w 12192000"/>
              <a:gd name="connsiteY5" fmla="*/ 612635 h 1445191"/>
              <a:gd name="connsiteX6" fmla="*/ 4137762 w 12192000"/>
              <a:gd name="connsiteY6" fmla="*/ 612785 h 1445191"/>
              <a:gd name="connsiteX7" fmla="*/ 4173314 w 12192000"/>
              <a:gd name="connsiteY7" fmla="*/ 564223 h 1445191"/>
              <a:gd name="connsiteX8" fmla="*/ 5259074 w 12192000"/>
              <a:gd name="connsiteY8" fmla="*/ 136221 h 1445191"/>
              <a:gd name="connsiteX9" fmla="*/ 5883199 w 12192000"/>
              <a:gd name="connsiteY9" fmla="*/ 253387 h 1445191"/>
              <a:gd name="connsiteX10" fmla="*/ 5937700 w 12192000"/>
              <a:gd name="connsiteY10" fmla="*/ 277935 h 1445191"/>
              <a:gd name="connsiteX11" fmla="*/ 5998970 w 12192000"/>
              <a:gd name="connsiteY11" fmla="*/ 222879 h 1445191"/>
              <a:gd name="connsiteX12" fmla="*/ 6724734 w 12192000"/>
              <a:gd name="connsiteY12" fmla="*/ 0 h 1445191"/>
              <a:gd name="connsiteX13" fmla="*/ 7450498 w 12192000"/>
              <a:gd name="connsiteY13" fmla="*/ 222879 h 1445191"/>
              <a:gd name="connsiteX14" fmla="*/ 7504128 w 12192000"/>
              <a:gd name="connsiteY14" fmla="*/ 271069 h 1445191"/>
              <a:gd name="connsiteX15" fmla="*/ 7515578 w 12192000"/>
              <a:gd name="connsiteY15" fmla="*/ 265911 h 1445191"/>
              <a:gd name="connsiteX16" fmla="*/ 8139707 w 12192000"/>
              <a:gd name="connsiteY16" fmla="*/ 148745 h 1445191"/>
              <a:gd name="connsiteX17" fmla="*/ 9129790 w 12192000"/>
              <a:gd name="connsiteY17" fmla="*/ 484217 h 1445191"/>
              <a:gd name="connsiteX18" fmla="*/ 9258974 w 12192000"/>
              <a:gd name="connsiteY18" fmla="*/ 615575 h 1445191"/>
              <a:gd name="connsiteX19" fmla="*/ 9261126 w 12192000"/>
              <a:gd name="connsiteY19" fmla="*/ 612634 h 1445191"/>
              <a:gd name="connsiteX20" fmla="*/ 10112222 w 12192000"/>
              <a:gd name="connsiteY20" fmla="*/ 277136 h 1445191"/>
              <a:gd name="connsiteX21" fmla="*/ 10686084 w 12192000"/>
              <a:gd name="connsiteY21" fmla="*/ 407095 h 1445191"/>
              <a:gd name="connsiteX22" fmla="*/ 10698420 w 12192000"/>
              <a:gd name="connsiteY22" fmla="*/ 414641 h 1445191"/>
              <a:gd name="connsiteX23" fmla="*/ 10756361 w 12192000"/>
              <a:gd name="connsiteY23" fmla="*/ 335498 h 1445191"/>
              <a:gd name="connsiteX24" fmla="*/ 11607457 w 12192000"/>
              <a:gd name="connsiteY24" fmla="*/ 0 h 1445191"/>
              <a:gd name="connsiteX25" fmla="*/ 12096693 w 12192000"/>
              <a:gd name="connsiteY25" fmla="*/ 91844 h 1445191"/>
              <a:gd name="connsiteX26" fmla="*/ 12192000 w 12192000"/>
              <a:gd name="connsiteY26" fmla="*/ 135942 h 1445191"/>
              <a:gd name="connsiteX27" fmla="*/ 12192000 w 12192000"/>
              <a:gd name="connsiteY27" fmla="*/ 1445191 h 1445191"/>
              <a:gd name="connsiteX28" fmla="*/ 0 w 12192000"/>
              <a:gd name="connsiteY28" fmla="*/ 1445191 h 1445191"/>
              <a:gd name="connsiteX29" fmla="*/ 0 w 12192000"/>
              <a:gd name="connsiteY29" fmla="*/ 326970 h 1445191"/>
              <a:gd name="connsiteX30" fmla="*/ 2069 w 12192000"/>
              <a:gd name="connsiteY30" fmla="*/ 326409 h 1445191"/>
              <a:gd name="connsiteX31" fmla="*/ 329894 w 12192000"/>
              <a:gd name="connsiteY31" fmla="*/ 289663 h 1445191"/>
              <a:gd name="connsiteX32" fmla="*/ 878628 w 12192000"/>
              <a:gd name="connsiteY32" fmla="*/ 397949 h 1445191"/>
              <a:gd name="connsiteX33" fmla="*/ 914726 w 12192000"/>
              <a:gd name="connsiteY33" fmla="*/ 416495 h 1445191"/>
              <a:gd name="connsiteX34" fmla="*/ 974025 w 12192000"/>
              <a:gd name="connsiteY34" fmla="*/ 335498 h 1445191"/>
              <a:gd name="connsiteX35" fmla="*/ 1825119 w 12192000"/>
              <a:gd name="connsiteY35" fmla="*/ 0 h 1445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1445191">
                <a:moveTo>
                  <a:pt x="1825119" y="0"/>
                </a:moveTo>
                <a:cubicBezTo>
                  <a:pt x="2179406" y="0"/>
                  <a:pt x="2491766" y="133083"/>
                  <a:pt x="2676215" y="335498"/>
                </a:cubicBezTo>
                <a:lnTo>
                  <a:pt x="2725007" y="402142"/>
                </a:lnTo>
                <a:lnTo>
                  <a:pt x="2887042" y="336937"/>
                </a:lnTo>
                <a:cubicBezTo>
                  <a:pt x="3009837" y="298430"/>
                  <a:pt x="3144843" y="277137"/>
                  <a:pt x="3286558" y="277137"/>
                </a:cubicBezTo>
                <a:cubicBezTo>
                  <a:pt x="3640842" y="277137"/>
                  <a:pt x="3953203" y="410220"/>
                  <a:pt x="4137654" y="612635"/>
                </a:cubicBezTo>
                <a:lnTo>
                  <a:pt x="4137762" y="612785"/>
                </a:lnTo>
                <a:lnTo>
                  <a:pt x="4173314" y="564223"/>
                </a:lnTo>
                <a:cubicBezTo>
                  <a:pt x="4408621" y="305997"/>
                  <a:pt x="4807103" y="136221"/>
                  <a:pt x="5259074" y="136221"/>
                </a:cubicBezTo>
                <a:cubicBezTo>
                  <a:pt x="5485056" y="136221"/>
                  <a:pt x="5697670" y="178665"/>
                  <a:pt x="5883199" y="253387"/>
                </a:cubicBezTo>
                <a:lnTo>
                  <a:pt x="5937700" y="277935"/>
                </a:lnTo>
                <a:lnTo>
                  <a:pt x="5998970" y="222879"/>
                </a:lnTo>
                <a:cubicBezTo>
                  <a:pt x="6184708" y="85173"/>
                  <a:pt x="6441306" y="0"/>
                  <a:pt x="6724734" y="0"/>
                </a:cubicBezTo>
                <a:cubicBezTo>
                  <a:pt x="7008162" y="0"/>
                  <a:pt x="7264760" y="85173"/>
                  <a:pt x="7450498" y="222879"/>
                </a:cubicBezTo>
                <a:lnTo>
                  <a:pt x="7504128" y="271069"/>
                </a:lnTo>
                <a:lnTo>
                  <a:pt x="7515578" y="265911"/>
                </a:lnTo>
                <a:cubicBezTo>
                  <a:pt x="7701109" y="191189"/>
                  <a:pt x="7913723" y="148745"/>
                  <a:pt x="8139707" y="148745"/>
                </a:cubicBezTo>
                <a:cubicBezTo>
                  <a:pt x="8535178" y="148745"/>
                  <a:pt x="8889702" y="278730"/>
                  <a:pt x="9129790" y="484217"/>
                </a:cubicBezTo>
                <a:lnTo>
                  <a:pt x="9258974" y="615575"/>
                </a:lnTo>
                <a:lnTo>
                  <a:pt x="9261126" y="612634"/>
                </a:lnTo>
                <a:cubicBezTo>
                  <a:pt x="9445576" y="410219"/>
                  <a:pt x="9757936" y="277136"/>
                  <a:pt x="10112222" y="277136"/>
                </a:cubicBezTo>
                <a:cubicBezTo>
                  <a:pt x="10324793" y="277136"/>
                  <a:pt x="10522273" y="325046"/>
                  <a:pt x="10686084" y="407095"/>
                </a:cubicBezTo>
                <a:lnTo>
                  <a:pt x="10698420" y="414641"/>
                </a:lnTo>
                <a:lnTo>
                  <a:pt x="10756361" y="335498"/>
                </a:lnTo>
                <a:cubicBezTo>
                  <a:pt x="10940811" y="133083"/>
                  <a:pt x="11253171" y="0"/>
                  <a:pt x="11607457" y="0"/>
                </a:cubicBezTo>
                <a:cubicBezTo>
                  <a:pt x="11784600" y="0"/>
                  <a:pt x="11951262" y="33271"/>
                  <a:pt x="12096693" y="91844"/>
                </a:cubicBezTo>
                <a:lnTo>
                  <a:pt x="12192000" y="135942"/>
                </a:lnTo>
                <a:lnTo>
                  <a:pt x="12192000" y="1445191"/>
                </a:lnTo>
                <a:lnTo>
                  <a:pt x="0" y="1445191"/>
                </a:lnTo>
                <a:lnTo>
                  <a:pt x="0" y="326970"/>
                </a:lnTo>
                <a:lnTo>
                  <a:pt x="2069" y="326409"/>
                </a:lnTo>
                <a:cubicBezTo>
                  <a:pt x="105629" y="302528"/>
                  <a:pt x="215735" y="289663"/>
                  <a:pt x="329894" y="289663"/>
                </a:cubicBezTo>
                <a:cubicBezTo>
                  <a:pt x="529672" y="289663"/>
                  <a:pt x="717038" y="329061"/>
                  <a:pt x="878628" y="397949"/>
                </a:cubicBezTo>
                <a:lnTo>
                  <a:pt x="914726" y="416495"/>
                </a:lnTo>
                <a:lnTo>
                  <a:pt x="974025" y="335498"/>
                </a:lnTo>
                <a:cubicBezTo>
                  <a:pt x="1158473" y="133083"/>
                  <a:pt x="1470835" y="0"/>
                  <a:pt x="1825119" y="0"/>
                </a:cubicBezTo>
                <a:close/>
              </a:path>
            </a:pathLst>
          </a:custGeom>
          <a:gradFill>
            <a:gsLst>
              <a:gs pos="0">
                <a:schemeClr val="accent2">
                  <a:alpha val="51000"/>
                </a:schemeClr>
              </a:gs>
              <a:gs pos="100000">
                <a:schemeClr val="accent2">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13" name="任意多边形: 形状 12"/>
          <p:cNvSpPr/>
          <p:nvPr/>
        </p:nvSpPr>
        <p:spPr>
          <a:xfrm>
            <a:off x="0" y="4292590"/>
            <a:ext cx="9144000" cy="850004"/>
          </a:xfrm>
          <a:custGeom>
            <a:gdLst>
              <a:gd name="connsiteX0" fmla="*/ 4165443 w 12192000"/>
              <a:gd name="connsiteY0" fmla="*/ 0 h 1133339"/>
              <a:gd name="connsiteX1" fmla="*/ 4793789 w 12192000"/>
              <a:gd name="connsiteY1" fmla="*/ 268294 h 1133339"/>
              <a:gd name="connsiteX2" fmla="*/ 4822897 w 12192000"/>
              <a:gd name="connsiteY2" fmla="*/ 311359 h 1133339"/>
              <a:gd name="connsiteX3" fmla="*/ 4850903 w 12192000"/>
              <a:gd name="connsiteY3" fmla="*/ 309092 h 1133339"/>
              <a:gd name="connsiteX4" fmla="*/ 5389486 w 12192000"/>
              <a:gd name="connsiteY4" fmla="*/ 539058 h 1133339"/>
              <a:gd name="connsiteX5" fmla="*/ 5423004 w 12192000"/>
              <a:gd name="connsiteY5" fmla="*/ 588645 h 1133339"/>
              <a:gd name="connsiteX6" fmla="*/ 5512341 w 12192000"/>
              <a:gd name="connsiteY6" fmla="*/ 549703 h 1133339"/>
              <a:gd name="connsiteX7" fmla="*/ 5765161 w 12192000"/>
              <a:gd name="connsiteY7" fmla="*/ 508714 h 1133339"/>
              <a:gd name="connsiteX8" fmla="*/ 5820259 w 12192000"/>
              <a:gd name="connsiteY8" fmla="*/ 512618 h 1133339"/>
              <a:gd name="connsiteX9" fmla="*/ 5859170 w 12192000"/>
              <a:gd name="connsiteY9" fmla="*/ 474742 h 1133339"/>
              <a:gd name="connsiteX10" fmla="*/ 6318443 w 12192000"/>
              <a:gd name="connsiteY10" fmla="*/ 321971 h 1133339"/>
              <a:gd name="connsiteX11" fmla="*/ 6571261 w 12192000"/>
              <a:gd name="connsiteY11" fmla="*/ 362960 h 1133339"/>
              <a:gd name="connsiteX12" fmla="*/ 6669499 w 12192000"/>
              <a:gd name="connsiteY12" fmla="*/ 405780 h 1133339"/>
              <a:gd name="connsiteX13" fmla="*/ 6680980 w 12192000"/>
              <a:gd name="connsiteY13" fmla="*/ 398172 h 1133339"/>
              <a:gd name="connsiteX14" fmla="*/ 7044125 w 12192000"/>
              <a:gd name="connsiteY14" fmla="*/ 309092 h 1133339"/>
              <a:gd name="connsiteX15" fmla="*/ 7503396 w 12192000"/>
              <a:gd name="connsiteY15" fmla="*/ 461863 h 1133339"/>
              <a:gd name="connsiteX16" fmla="*/ 7549263 w 12192000"/>
              <a:gd name="connsiteY16" fmla="*/ 506507 h 1133339"/>
              <a:gd name="connsiteX17" fmla="*/ 7557270 w 12192000"/>
              <a:gd name="connsiteY17" fmla="*/ 501203 h 1133339"/>
              <a:gd name="connsiteX18" fmla="*/ 7920415 w 12192000"/>
              <a:gd name="connsiteY18" fmla="*/ 412123 h 1133339"/>
              <a:gd name="connsiteX19" fmla="*/ 8518883 w 12192000"/>
              <a:gd name="connsiteY19" fmla="*/ 730689 h 1133339"/>
              <a:gd name="connsiteX20" fmla="*/ 8523397 w 12192000"/>
              <a:gd name="connsiteY20" fmla="*/ 742369 h 1133339"/>
              <a:gd name="connsiteX21" fmla="*/ 8530242 w 12192000"/>
              <a:gd name="connsiteY21" fmla="*/ 732242 h 1133339"/>
              <a:gd name="connsiteX22" fmla="*/ 9068825 w 12192000"/>
              <a:gd name="connsiteY22" fmla="*/ 502276 h 1133339"/>
              <a:gd name="connsiteX23" fmla="*/ 9292147 w 12192000"/>
              <a:gd name="connsiteY23" fmla="*/ 533926 h 1133339"/>
              <a:gd name="connsiteX24" fmla="*/ 9381057 w 12192000"/>
              <a:gd name="connsiteY24" fmla="*/ 567236 h 1133339"/>
              <a:gd name="connsiteX25" fmla="*/ 9408408 w 12192000"/>
              <a:gd name="connsiteY25" fmla="*/ 526771 h 1133339"/>
              <a:gd name="connsiteX26" fmla="*/ 9788804 w 12192000"/>
              <a:gd name="connsiteY26" fmla="*/ 364348 h 1133339"/>
              <a:gd name="connsiteX27" fmla="*/ 10169201 w 12192000"/>
              <a:gd name="connsiteY27" fmla="*/ 526771 h 1133339"/>
              <a:gd name="connsiteX28" fmla="*/ 10193126 w 12192000"/>
              <a:gd name="connsiteY28" fmla="*/ 562169 h 1133339"/>
              <a:gd name="connsiteX29" fmla="*/ 10221725 w 12192000"/>
              <a:gd name="connsiteY29" fmla="*/ 549703 h 1133339"/>
              <a:gd name="connsiteX30" fmla="*/ 10474543 w 12192000"/>
              <a:gd name="connsiteY30" fmla="*/ 508714 h 1133339"/>
              <a:gd name="connsiteX31" fmla="*/ 11030020 w 12192000"/>
              <a:gd name="connsiteY31" fmla="*/ 759843 h 1133339"/>
              <a:gd name="connsiteX32" fmla="*/ 11042281 w 12192000"/>
              <a:gd name="connsiteY32" fmla="*/ 779672 h 1133339"/>
              <a:gd name="connsiteX33" fmla="*/ 11058727 w 12192000"/>
              <a:gd name="connsiteY33" fmla="*/ 737128 h 1133339"/>
              <a:gd name="connsiteX34" fmla="*/ 11657193 w 12192000"/>
              <a:gd name="connsiteY34" fmla="*/ 418562 h 1133339"/>
              <a:gd name="connsiteX35" fmla="*/ 11910011 w 12192000"/>
              <a:gd name="connsiteY35" fmla="*/ 459551 h 1133339"/>
              <a:gd name="connsiteX36" fmla="*/ 12013158 w 12192000"/>
              <a:gd name="connsiteY36" fmla="*/ 504512 h 1133339"/>
              <a:gd name="connsiteX37" fmla="*/ 12070208 w 12192000"/>
              <a:gd name="connsiteY37" fmla="*/ 448985 h 1133339"/>
              <a:gd name="connsiteX38" fmla="*/ 12166333 w 12192000"/>
              <a:gd name="connsiteY38" fmla="*/ 385294 h 1133339"/>
              <a:gd name="connsiteX39" fmla="*/ 12192000 w 12192000"/>
              <a:gd name="connsiteY39" fmla="*/ 374106 h 1133339"/>
              <a:gd name="connsiteX40" fmla="*/ 12192000 w 12192000"/>
              <a:gd name="connsiteY40" fmla="*/ 1133339 h 1133339"/>
              <a:gd name="connsiteX41" fmla="*/ 0 w 12192000"/>
              <a:gd name="connsiteY41" fmla="*/ 1133339 h 1133339"/>
              <a:gd name="connsiteX42" fmla="*/ 0 w 12192000"/>
              <a:gd name="connsiteY42" fmla="*/ 486996 h 1133339"/>
              <a:gd name="connsiteX43" fmla="*/ 71 w 12192000"/>
              <a:gd name="connsiteY43" fmla="*/ 486956 h 1133339"/>
              <a:gd name="connsiteX44" fmla="*/ 336420 w 12192000"/>
              <a:gd name="connsiteY44" fmla="*/ 418562 h 1133339"/>
              <a:gd name="connsiteX45" fmla="*/ 611086 w 12192000"/>
              <a:gd name="connsiteY45" fmla="*/ 463094 h 1133339"/>
              <a:gd name="connsiteX46" fmla="*/ 684818 w 12192000"/>
              <a:gd name="connsiteY46" fmla="*/ 495232 h 1133339"/>
              <a:gd name="connsiteX47" fmla="*/ 719102 w 12192000"/>
              <a:gd name="connsiteY47" fmla="*/ 461863 h 1133339"/>
              <a:gd name="connsiteX48" fmla="*/ 1178373 w 12192000"/>
              <a:gd name="connsiteY48" fmla="*/ 309092 h 1133339"/>
              <a:gd name="connsiteX49" fmla="*/ 1431191 w 12192000"/>
              <a:gd name="connsiteY49" fmla="*/ 350081 h 1133339"/>
              <a:gd name="connsiteX50" fmla="*/ 1535098 w 12192000"/>
              <a:gd name="connsiteY50" fmla="*/ 395372 h 1133339"/>
              <a:gd name="connsiteX51" fmla="*/ 1601328 w 12192000"/>
              <a:gd name="connsiteY51" fmla="*/ 366503 h 1133339"/>
              <a:gd name="connsiteX52" fmla="*/ 1875994 w 12192000"/>
              <a:gd name="connsiteY52" fmla="*/ 321971 h 1133339"/>
              <a:gd name="connsiteX53" fmla="*/ 2526182 w 12192000"/>
              <a:gd name="connsiteY53" fmla="*/ 668067 h 1133339"/>
              <a:gd name="connsiteX54" fmla="*/ 2552597 w 12192000"/>
              <a:gd name="connsiteY54" fmla="*/ 736404 h 1133339"/>
              <a:gd name="connsiteX55" fmla="*/ 2571015 w 12192000"/>
              <a:gd name="connsiteY55" fmla="*/ 731813 h 1133339"/>
              <a:gd name="connsiteX56" fmla="*/ 2701915 w 12192000"/>
              <a:gd name="connsiteY56" fmla="*/ 721216 h 1133339"/>
              <a:gd name="connsiteX57" fmla="*/ 2724369 w 12192000"/>
              <a:gd name="connsiteY57" fmla="*/ 722353 h 1133339"/>
              <a:gd name="connsiteX58" fmla="*/ 2760974 w 12192000"/>
              <a:gd name="connsiteY58" fmla="*/ 627658 h 1133339"/>
              <a:gd name="connsiteX59" fmla="*/ 3359439 w 12192000"/>
              <a:gd name="connsiteY59" fmla="*/ 309092 h 1133339"/>
              <a:gd name="connsiteX60" fmla="*/ 3490338 w 12192000"/>
              <a:gd name="connsiteY60" fmla="*/ 319689 h 1133339"/>
              <a:gd name="connsiteX61" fmla="*/ 3500624 w 12192000"/>
              <a:gd name="connsiteY61" fmla="*/ 322253 h 1133339"/>
              <a:gd name="connsiteX62" fmla="*/ 3537095 w 12192000"/>
              <a:gd name="connsiteY62" fmla="*/ 268294 h 1133339"/>
              <a:gd name="connsiteX63" fmla="*/ 4165443 w 12192000"/>
              <a:gd name="connsiteY63" fmla="*/ 0 h 11333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1133339">
                <a:moveTo>
                  <a:pt x="4165443" y="0"/>
                </a:moveTo>
                <a:cubicBezTo>
                  <a:pt x="4427005" y="0"/>
                  <a:pt x="4657616" y="106424"/>
                  <a:pt x="4793789" y="268294"/>
                </a:cubicBezTo>
                <a:lnTo>
                  <a:pt x="4822897" y="311359"/>
                </a:lnTo>
                <a:lnTo>
                  <a:pt x="4850903" y="309092"/>
                </a:lnTo>
                <a:cubicBezTo>
                  <a:pt x="5075099" y="309092"/>
                  <a:pt x="5272766" y="400313"/>
                  <a:pt x="5389486" y="539058"/>
                </a:cubicBezTo>
                <a:lnTo>
                  <a:pt x="5423004" y="588645"/>
                </a:lnTo>
                <a:lnTo>
                  <a:pt x="5512341" y="549703"/>
                </a:lnTo>
                <a:cubicBezTo>
                  <a:pt x="5590047" y="523309"/>
                  <a:pt x="5675481" y="508714"/>
                  <a:pt x="5765161" y="508714"/>
                </a:cubicBezTo>
                <a:lnTo>
                  <a:pt x="5820259" y="512618"/>
                </a:lnTo>
                <a:lnTo>
                  <a:pt x="5859170" y="474742"/>
                </a:lnTo>
                <a:cubicBezTo>
                  <a:pt x="5976709" y="380352"/>
                  <a:pt x="6139086" y="321971"/>
                  <a:pt x="6318443" y="321971"/>
                </a:cubicBezTo>
                <a:cubicBezTo>
                  <a:pt x="6408121" y="321971"/>
                  <a:pt x="6493555" y="336566"/>
                  <a:pt x="6571261" y="362960"/>
                </a:cubicBezTo>
                <a:lnTo>
                  <a:pt x="6669499" y="405780"/>
                </a:lnTo>
                <a:lnTo>
                  <a:pt x="6680980" y="398172"/>
                </a:lnTo>
                <a:cubicBezTo>
                  <a:pt x="6784641" y="341931"/>
                  <a:pt x="6909609" y="309092"/>
                  <a:pt x="7044125" y="309092"/>
                </a:cubicBezTo>
                <a:cubicBezTo>
                  <a:pt x="7223481" y="309092"/>
                  <a:pt x="7385858" y="367473"/>
                  <a:pt x="7503396" y="461863"/>
                </a:cubicBezTo>
                <a:lnTo>
                  <a:pt x="7549263" y="506507"/>
                </a:lnTo>
                <a:lnTo>
                  <a:pt x="7557270" y="501203"/>
                </a:lnTo>
                <a:cubicBezTo>
                  <a:pt x="7660931" y="444962"/>
                  <a:pt x="7785899" y="412123"/>
                  <a:pt x="7920415" y="412123"/>
                </a:cubicBezTo>
                <a:cubicBezTo>
                  <a:pt x="8189451" y="412123"/>
                  <a:pt x="8420281" y="543481"/>
                  <a:pt x="8518883" y="730689"/>
                </a:cubicBezTo>
                <a:lnTo>
                  <a:pt x="8523397" y="742369"/>
                </a:lnTo>
                <a:lnTo>
                  <a:pt x="8530242" y="732242"/>
                </a:lnTo>
                <a:cubicBezTo>
                  <a:pt x="8646964" y="593497"/>
                  <a:pt x="8844630" y="502276"/>
                  <a:pt x="9068825" y="502276"/>
                </a:cubicBezTo>
                <a:cubicBezTo>
                  <a:pt x="9147294" y="502276"/>
                  <a:pt x="9222512" y="513450"/>
                  <a:pt x="9292147" y="533926"/>
                </a:cubicBezTo>
                <a:lnTo>
                  <a:pt x="9381057" y="567236"/>
                </a:lnTo>
                <a:lnTo>
                  <a:pt x="9408408" y="526771"/>
                </a:lnTo>
                <a:cubicBezTo>
                  <a:pt x="9490847" y="428776"/>
                  <a:pt x="9630456" y="364348"/>
                  <a:pt x="9788804" y="364348"/>
                </a:cubicBezTo>
                <a:cubicBezTo>
                  <a:pt x="9947151" y="364348"/>
                  <a:pt x="10086761" y="428776"/>
                  <a:pt x="10169201" y="526771"/>
                </a:cubicBezTo>
                <a:lnTo>
                  <a:pt x="10193126" y="562169"/>
                </a:lnTo>
                <a:lnTo>
                  <a:pt x="10221725" y="549703"/>
                </a:lnTo>
                <a:cubicBezTo>
                  <a:pt x="10299432" y="523309"/>
                  <a:pt x="10384865" y="508714"/>
                  <a:pt x="10474543" y="508714"/>
                </a:cubicBezTo>
                <a:cubicBezTo>
                  <a:pt x="10709949" y="508714"/>
                  <a:pt x="10916105" y="609285"/>
                  <a:pt x="11030020" y="759843"/>
                </a:cubicBezTo>
                <a:lnTo>
                  <a:pt x="11042281" y="779672"/>
                </a:lnTo>
                <a:lnTo>
                  <a:pt x="11058727" y="737128"/>
                </a:lnTo>
                <a:cubicBezTo>
                  <a:pt x="11157327" y="549920"/>
                  <a:pt x="11388158" y="418562"/>
                  <a:pt x="11657193" y="418562"/>
                </a:cubicBezTo>
                <a:cubicBezTo>
                  <a:pt x="11746871" y="418562"/>
                  <a:pt x="11832305" y="433157"/>
                  <a:pt x="11910011" y="459551"/>
                </a:cubicBezTo>
                <a:lnTo>
                  <a:pt x="12013158" y="504512"/>
                </a:lnTo>
                <a:lnTo>
                  <a:pt x="12070208" y="448985"/>
                </a:lnTo>
                <a:cubicBezTo>
                  <a:pt x="12099592" y="425388"/>
                  <a:pt x="12131779" y="404041"/>
                  <a:pt x="12166333" y="385294"/>
                </a:cubicBezTo>
                <a:lnTo>
                  <a:pt x="12192000" y="374106"/>
                </a:lnTo>
                <a:lnTo>
                  <a:pt x="12192000" y="1133339"/>
                </a:lnTo>
                <a:lnTo>
                  <a:pt x="0" y="1133339"/>
                </a:lnTo>
                <a:lnTo>
                  <a:pt x="0" y="486996"/>
                </a:lnTo>
                <a:lnTo>
                  <a:pt x="71" y="486956"/>
                </a:lnTo>
                <a:cubicBezTo>
                  <a:pt x="100055" y="443338"/>
                  <a:pt x="214635" y="418562"/>
                  <a:pt x="336420" y="418562"/>
                </a:cubicBezTo>
                <a:cubicBezTo>
                  <a:pt x="433848" y="418562"/>
                  <a:pt x="526664" y="434418"/>
                  <a:pt x="611086" y="463094"/>
                </a:cubicBezTo>
                <a:lnTo>
                  <a:pt x="684818" y="495232"/>
                </a:lnTo>
                <a:lnTo>
                  <a:pt x="719102" y="461863"/>
                </a:lnTo>
                <a:cubicBezTo>
                  <a:pt x="836640" y="367473"/>
                  <a:pt x="999017" y="309092"/>
                  <a:pt x="1178373" y="309092"/>
                </a:cubicBezTo>
                <a:cubicBezTo>
                  <a:pt x="1268052" y="309092"/>
                  <a:pt x="1353485" y="323687"/>
                  <a:pt x="1431191" y="350081"/>
                </a:cubicBezTo>
                <a:lnTo>
                  <a:pt x="1535098" y="395372"/>
                </a:lnTo>
                <a:lnTo>
                  <a:pt x="1601328" y="366503"/>
                </a:lnTo>
                <a:cubicBezTo>
                  <a:pt x="1685751" y="337827"/>
                  <a:pt x="1778567" y="321971"/>
                  <a:pt x="1875994" y="321971"/>
                </a:cubicBezTo>
                <a:cubicBezTo>
                  <a:pt x="2168280" y="321971"/>
                  <a:pt x="2419060" y="464681"/>
                  <a:pt x="2526182" y="668067"/>
                </a:cubicBezTo>
                <a:lnTo>
                  <a:pt x="2552597" y="736404"/>
                </a:lnTo>
                <a:lnTo>
                  <a:pt x="2571015" y="731813"/>
                </a:lnTo>
                <a:cubicBezTo>
                  <a:pt x="2613296" y="724865"/>
                  <a:pt x="2657074" y="721216"/>
                  <a:pt x="2701915" y="721216"/>
                </a:cubicBezTo>
                <a:lnTo>
                  <a:pt x="2724369" y="722353"/>
                </a:lnTo>
                <a:lnTo>
                  <a:pt x="2760974" y="627658"/>
                </a:lnTo>
                <a:cubicBezTo>
                  <a:pt x="2859573" y="440450"/>
                  <a:pt x="3090405" y="309092"/>
                  <a:pt x="3359439" y="309092"/>
                </a:cubicBezTo>
                <a:cubicBezTo>
                  <a:pt x="3404279" y="309092"/>
                  <a:pt x="3448056" y="312741"/>
                  <a:pt x="3490338" y="319689"/>
                </a:cubicBezTo>
                <a:lnTo>
                  <a:pt x="3500624" y="322253"/>
                </a:lnTo>
                <a:lnTo>
                  <a:pt x="3537095" y="268294"/>
                </a:lnTo>
                <a:cubicBezTo>
                  <a:pt x="3673270" y="106424"/>
                  <a:pt x="3903880" y="0"/>
                  <a:pt x="41654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Light" panose="020b0502040204020203" pitchFamily="34" charset="-122"/>
            </a:endParaRPr>
          </a:p>
        </p:txBody>
      </p:sp>
      <p:sp>
        <p:nvSpPr>
          <p:cNvPr id="2" name="标题 1"/>
          <p:cNvSpPr>
            <a:spLocks noGrp="1"/>
          </p:cNvSpPr>
          <p:nvPr>
            <p:ph type="title" hasCustomPrompt="1"/>
          </p:nvPr>
        </p:nvSpPr>
        <p:spPr>
          <a:xfrm>
            <a:off x="2630223" y="1793082"/>
            <a:ext cx="3883556" cy="931808"/>
          </a:xfrm>
        </p:spPr>
        <p:txBody>
          <a:bodyPr anchor="b" anchorCtr="0">
            <a:normAutofit/>
          </a:bodyPr>
          <a:lstStyle>
            <a:lvl1pPr algn="ctr">
              <a:defRPr sz="4050">
                <a:solidFill>
                  <a:schemeClr val="bg1"/>
                </a:solidFill>
              </a:defRPr>
            </a:lvl1pPr>
          </a:lstStyle>
          <a:p>
            <a:r>
              <a:rPr lang="zh-CN" altLang="en-US"/>
              <a:t>编辑标题</a:t>
            </a:r>
          </a:p>
        </p:txBody>
      </p:sp>
      <p:sp>
        <p:nvSpPr>
          <p:cNvPr id="3" name="日期占位符 2"/>
          <p:cNvSpPr>
            <a:spLocks noGrp="1"/>
          </p:cNvSpPr>
          <p:nvPr>
            <p:ph type="dt" sz="half" idx="10"/>
          </p:nvPr>
        </p:nvSpPr>
        <p:spPr/>
        <p:txBody>
          <a:bodyPr/>
          <a:lstStyle/>
          <a:p>
            <a:fld id="{D7E32B8C-E81A-4559-905F-EA468C4AE0F6}" type="datetimeFigureOut">
              <a:rPr lang="zh-CN" altLang="en-US" smtClean="0"/>
              <a:t>2021/3/30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302A8-733F-4FC4-86EA-56C94980066F}" type="slidenum">
              <a:rPr lang="zh-CN" altLang="en-US" smtClean="0"/>
              <a:t>‹#›</a:t>
            </a:fld>
            <a:endParaRPr lang="zh-CN" altLang="en-US"/>
          </a:p>
        </p:txBody>
      </p:sp>
      <p:sp>
        <p:nvSpPr>
          <p:cNvPr id="20" name="任意多边形 30"/>
          <p:cNvSpPr/>
          <p:nvPr/>
        </p:nvSpPr>
        <p:spPr>
          <a:xfrm rot="20700000" flipH="1">
            <a:off x="4095853" y="1153775"/>
            <a:ext cx="952292" cy="658424"/>
          </a:xfrm>
          <a:custGeom>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accent2">
                  <a:alpha val="49000"/>
                </a:schemeClr>
              </a:gs>
              <a:gs pos="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7" name="文本占位符 6"/>
          <p:cNvSpPr>
            <a:spLocks noGrp="1"/>
          </p:cNvSpPr>
          <p:nvPr>
            <p:ph type="body" sz="quarter" idx="13" hasCustomPrompt="1"/>
          </p:nvPr>
        </p:nvSpPr>
        <p:spPr>
          <a:xfrm>
            <a:off x="2630223" y="2739177"/>
            <a:ext cx="3883556" cy="532661"/>
          </a:xfrm>
        </p:spPr>
        <p:txBody>
          <a:bodyPr/>
          <a:lstStyle>
            <a:lvl1pPr marL="0" indent="0" algn="ctr">
              <a:buNone/>
              <a:defRPr>
                <a:solidFill>
                  <a:schemeClr val="bg1"/>
                </a:solidFill>
              </a:defRPr>
            </a:lvl1pPr>
          </a:lstStyle>
          <a:p>
            <a:pPr lvl="0"/>
            <a:r>
              <a:rPr lang="zh-CN" altLang="en-US"/>
              <a:t>单机此处编辑文本</a:t>
            </a:r>
          </a:p>
        </p:txBody>
      </p:sp>
    </p:spTree>
  </p:cSld>
  <p:clrMapOvr>
    <a:masterClrMapping/>
  </p:clrMapOvr>
  <p:transition spd="slow">
    <p:cove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7E32B8C-E81A-4559-905F-EA468C4AE0F6}" type="datetimeFigureOut">
              <a:rPr lang="zh-CN" altLang="en-US" smtClean="0"/>
              <a:t>2021/3/30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transition spd="slow">
    <p:cove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0" y="342900"/>
            <a:ext cx="3123900" cy="1200150"/>
          </a:xfrm>
        </p:spPr>
        <p:txBody>
          <a:bodyPr anchor="t" anchorCtr="0">
            <a:normAutofit/>
          </a:bodyPr>
          <a:lstStyle>
            <a:lvl1pPr algn="l">
              <a:defRPr sz="2700"/>
            </a:lvl1pPr>
          </a:lstStyle>
          <a:p>
            <a:r>
              <a:rPr lang="zh-CN" altLang="en-US"/>
              <a:t>单击此处编辑母版标题样式</a:t>
            </a:r>
          </a:p>
        </p:txBody>
      </p:sp>
      <p:sp>
        <p:nvSpPr>
          <p:cNvPr id="3" name="图片占位符 2"/>
          <p:cNvSpPr>
            <a:spLocks noGrp="1" noChangeAspect="1"/>
          </p:cNvSpPr>
          <p:nvPr>
            <p:ph type="pic" idx="1"/>
          </p:nvPr>
        </p:nvSpPr>
        <p:spPr>
          <a:xfrm>
            <a:off x="3888000" y="342900"/>
            <a:ext cx="46278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0" y="1543050"/>
            <a:ext cx="3123900" cy="28586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transition spd="slow">
    <p:cove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7781926" y="273844"/>
            <a:ext cx="733425" cy="4358879"/>
          </a:xfrm>
        </p:spPr>
        <p:txBody>
          <a:bodyPr vert="eaVert">
            <a:normAutofit/>
          </a:bodyPr>
          <a:lstStyle>
            <a:lvl1pPr>
              <a:defRPr sz="2700"/>
            </a:lvl1pPr>
          </a:lstStyle>
          <a:p>
            <a:r>
              <a:rPr lang="zh-CN" altLang="en-US"/>
              <a:t>单击此处编辑母版标题样式</a:t>
            </a:r>
          </a:p>
        </p:txBody>
      </p:sp>
      <p:sp>
        <p:nvSpPr>
          <p:cNvPr id="3" name="竖排文字占位符 2"/>
          <p:cNvSpPr>
            <a:spLocks noGrp="1"/>
          </p:cNvSpPr>
          <p:nvPr>
            <p:ph type="body" orient="vert" idx="1"/>
          </p:nvPr>
        </p:nvSpPr>
        <p:spPr>
          <a:xfrm>
            <a:off x="628650" y="273844"/>
            <a:ext cx="7086600"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2021/3/30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transition spd="slow">
    <p:cove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Title Slide 1">
    <p:spTree>
      <p:nvGrpSpPr>
        <p:cNvPr id="1" name=""/>
        <p:cNvGrpSpPr/>
        <p:nvPr/>
      </p:nvGrpSpPr>
      <p:grpSpPr>
        <a:xfrm>
          <a:off x="0" y="0"/>
          <a:ext cx="0" cy="0"/>
        </a:xfrm>
      </p:grpSpPr>
    </p:spTree>
  </p:cSld>
  <p:clrMapOvr>
    <a:masterClrMapping/>
  </p:clrMapOvr>
  <p:transition spd="slow">
    <p:cove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9"/>
            <a:ext cx="7886700" cy="416922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cove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 xmlns:a16="http://schemas.microsoft.com/office/drawing/2014/main" id="{95EA7536-D96F-400A-84FA-EE0431868554}"/>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8D80802C-D1E2-4C80-BE8C-D027A1D80D0D}"/>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355BE6F8-219E-413C-B399-2A6399D61FFD}"/>
              </a:ext>
            </a:extLst>
          </p:cNvPr>
          <p:cNvSpPr>
            <a:spLocks noGrp="1"/>
          </p:cNvSpPr>
          <p:nvPr>
            <p:ph type="dt" sz="half" idx="10"/>
          </p:nvPr>
        </p:nvSpPr>
        <p:spPr/>
        <p:txBody>
          <a:bodyPr/>
          <a:lstStyle/>
          <a:p>
            <a:fld id="{0DA2CC75-8280-4D50-8556-C2874ADEF926}" type="datetimeFigureOut">
              <a:rPr lang="zh-CN" altLang="en-US" smtClean="0"/>
              <a:t>2021/3/30</a:t>
            </a:fld>
            <a:endParaRPr lang="zh-CN" altLang="en-US"/>
          </a:p>
        </p:txBody>
      </p:sp>
      <p:sp>
        <p:nvSpPr>
          <p:cNvPr id="5" name="页脚占位符 4">
            <a:extLst>
              <a:ext uri="{FF2B5EF4-FFF2-40B4-BE49-F238E27FC236}">
                <a16:creationId xmlns="" xmlns:a16="http://schemas.microsoft.com/office/drawing/2014/main" id="{9479AEE5-26EE-4C85-8E5E-E86011772B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AC8C42C-BCED-4376-A8E1-FBA47CCFAAD6}"/>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9" name="矩形 8">
            <a:extLst>
              <a:ext uri="{FF2B5EF4-FFF2-40B4-BE49-F238E27FC236}">
                <a16:creationId xmlns="" xmlns:a16="http://schemas.microsoft.com/office/drawing/2014/main" id="{F8CD92C1-49CC-4A26-AA0A-6CACEDCFC082}"/>
              </a:ext>
            </a:extLst>
          </p:cNvPr>
          <p:cNvSpPr/>
          <p:nvPr userDrawn="1"/>
        </p:nvSpPr>
        <p:spPr>
          <a:xfrm>
            <a:off x="1037327" y="2453283"/>
            <a:ext cx="4572000" cy="207749"/>
          </a:xfrm>
          <a:prstGeom prst="rect">
            <a:avLst/>
          </a:prstGeom>
        </p:spPr>
        <p:txBody>
          <a:bodyPr lIns="68580" tIns="34290" rIns="68580" bIns="34290">
            <a:spAutoFit/>
          </a:bodyPr>
          <a:lstStyle/>
          <a:p>
            <a:pPr algn="just">
              <a:lnSpc>
                <a:spcPct val="150000"/>
              </a:lnSpc>
            </a:pPr>
            <a:r>
              <a:rPr lang="zh-CN" altLang="en-US" sz="300">
                <a:solidFill>
                  <a:schemeClr val="bg1"/>
                </a:solidFill>
                <a:latin typeface="微软雅黑 Light" panose="020b0502040204020203" pitchFamily="34" charset="-122"/>
                <a:ea typeface="微软雅黑 Light" panose="020b0502040204020203" pitchFamily="34" charset="-122"/>
              </a:rPr>
              <a:t>感谢您下载平台上提供的</a:t>
            </a:r>
            <a:r>
              <a:rPr lang="en-US" altLang="zh-CN" sz="300">
                <a:solidFill>
                  <a:schemeClr val="bg1"/>
                </a:solidFill>
                <a:latin typeface="微软雅黑 Light" panose="020b0502040204020203" pitchFamily="34" charset="-122"/>
                <a:ea typeface="微软雅黑 Light" panose="020b0502040204020203" pitchFamily="34" charset="-122"/>
              </a:rPr>
              <a:t>PPT</a:t>
            </a:r>
            <a:r>
              <a:rPr lang="zh-CN" altLang="en-US" sz="300">
                <a:solidFill>
                  <a:schemeClr val="bg1"/>
                </a:solidFill>
                <a:latin typeface="微软雅黑 Light" panose="020b0502040204020203" pitchFamily="34" charset="-122"/>
                <a:ea typeface="微软雅黑 Light" panose="020b0502040204020203" pitchFamily="34" charset="-122"/>
              </a:rPr>
              <a:t>作品，为了您</a:t>
            </a:r>
            <a:r>
              <a:rPr lang="zh-CN" altLang="en-US" sz="300" smtClean="0">
                <a:solidFill>
                  <a:schemeClr val="bg1"/>
                </a:solidFill>
                <a:latin typeface="微软雅黑 Light" panose="020b0502040204020203" pitchFamily="34" charset="-122"/>
                <a:ea typeface="微软雅黑 Light" panose="020b0502040204020203" pitchFamily="34" charset="-122"/>
              </a:rPr>
              <a:t>和优品</a:t>
            </a:r>
            <a:r>
              <a:rPr lang="en-US" altLang="zh-CN" sz="300" smtClean="0">
                <a:solidFill>
                  <a:schemeClr val="bg1"/>
                </a:solidFill>
                <a:latin typeface="微软雅黑 Light" panose="020b0502040204020203" pitchFamily="34" charset="-122"/>
                <a:ea typeface="微软雅黑 Light" panose="020b0502040204020203" pitchFamily="34" charset="-122"/>
              </a:rPr>
              <a:t>PPT</a:t>
            </a:r>
            <a:r>
              <a:rPr lang="zh-CN" altLang="en-US" sz="300" smtClean="0">
                <a:solidFill>
                  <a:schemeClr val="bg1"/>
                </a:solidFill>
                <a:latin typeface="微软雅黑 Light" panose="020b0502040204020203" pitchFamily="34" charset="-122"/>
                <a:ea typeface="微软雅黑 Light" panose="020b0502040204020203" pitchFamily="34" charset="-122"/>
              </a:rPr>
              <a:t>以及</a:t>
            </a:r>
            <a:r>
              <a:rPr lang="zh-CN" altLang="en-US" sz="300">
                <a:solidFill>
                  <a:schemeClr val="bg1"/>
                </a:solidFill>
                <a:latin typeface="微软雅黑 Light" panose="020b0502040204020203" pitchFamily="34" charset="-122"/>
                <a:ea typeface="微软雅黑 Light" panose="020b0502040204020203" pitchFamily="34" charset="-122"/>
              </a:rPr>
              <a:t>原创作者的利益，请勿复制、传播、销售，否则将承担法律责任</a:t>
            </a:r>
            <a:r>
              <a:rPr lang="zh-CN" altLang="en-US" sz="300" smtClean="0">
                <a:solidFill>
                  <a:schemeClr val="bg1"/>
                </a:solidFill>
                <a:latin typeface="微软雅黑 Light" panose="020b0502040204020203" pitchFamily="34" charset="-122"/>
                <a:ea typeface="微软雅黑 Light" panose="020b0502040204020203" pitchFamily="34" charset="-122"/>
              </a:rPr>
              <a:t>！优品</a:t>
            </a:r>
            <a:r>
              <a:rPr lang="en-US" altLang="zh-CN" sz="300" smtClean="0">
                <a:solidFill>
                  <a:schemeClr val="bg1"/>
                </a:solidFill>
                <a:latin typeface="微软雅黑 Light" panose="020b0502040204020203" pitchFamily="34" charset="-122"/>
                <a:ea typeface="微软雅黑 Light" panose="020b0502040204020203" pitchFamily="34" charset="-122"/>
              </a:rPr>
              <a:t>PPT</a:t>
            </a:r>
            <a:r>
              <a:rPr lang="zh-CN" altLang="en-US" sz="300" smtClean="0">
                <a:solidFill>
                  <a:schemeClr val="bg1"/>
                </a:solidFill>
                <a:latin typeface="微软雅黑 Light" panose="020b0502040204020203" pitchFamily="34" charset="-122"/>
                <a:ea typeface="微软雅黑 Light" panose="020b0502040204020203" pitchFamily="34" charset="-122"/>
              </a:rPr>
              <a:t>将</a:t>
            </a:r>
            <a:r>
              <a:rPr lang="zh-CN" altLang="en-US" sz="300">
                <a:solidFill>
                  <a:schemeClr val="bg1"/>
                </a:solidFill>
                <a:latin typeface="微软雅黑 Light" panose="020b0502040204020203" pitchFamily="34" charset="-122"/>
                <a:ea typeface="微软雅黑 Light" panose="020b0502040204020203" pitchFamily="34" charset="-122"/>
              </a:rPr>
              <a:t>对作品进行维权，按照传播下载次数进行十倍的索取赔偿！</a:t>
            </a:r>
            <a:endParaRPr lang="en-US" altLang="zh-CN" sz="300">
              <a:solidFill>
                <a:schemeClr val="bg1"/>
              </a:solidFill>
              <a:latin typeface="微软雅黑 Light" panose="020b0502040204020203" pitchFamily="34" charset="-122"/>
              <a:ea typeface="微软雅黑 Light" panose="020b0502040204020203" pitchFamily="34" charset="-122"/>
            </a:endParaRPr>
          </a:p>
          <a:p>
            <a:pPr algn="just">
              <a:lnSpc>
                <a:spcPct val="150000"/>
              </a:lnSpc>
            </a:pPr>
            <a:r>
              <a:rPr lang="en-US" altLang="zh-CN" sz="300">
                <a:solidFill>
                  <a:schemeClr val="bg1"/>
                </a:solidFill>
                <a:latin typeface="微软雅黑 Light" panose="020b0502040204020203" pitchFamily="34" charset="-122"/>
                <a:ea typeface="微软雅黑 Light" panose="020b0502040204020203" pitchFamily="34" charset="-122"/>
              </a:rPr>
              <a:t>www.tukuppt.com</a:t>
            </a:r>
          </a:p>
        </p:txBody>
      </p:sp>
    </p:spTree>
    <p:extLst>
      <p:ext uri="{BB962C8B-B14F-4D97-AF65-F5344CB8AC3E}">
        <p14:creationId xmlns:p14="http://schemas.microsoft.com/office/powerpoint/2010/main" val="775740211"/>
      </p:ext>
    </p:extLst>
  </p:cSld>
  <p:clrMapOvr>
    <a:masterClrMapping/>
  </p:clrMapOvr>
  <p:transition spd="slow">
    <p:cove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2" name="标题 1"/>
          <p:cNvSpPr>
            <a:spLocks noGrp="1"/>
          </p:cNvSpPr>
          <p:nvPr>
            <p:ph type="title"/>
          </p:nvPr>
        </p:nvSpPr>
        <p:spPr>
          <a:xfrm>
            <a:off x="456288" y="456279"/>
            <a:ext cx="8226686" cy="529176"/>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8988" y="4735580"/>
            <a:ext cx="2024947" cy="237590"/>
          </a:xfrm>
          <a:prstGeom prst="rect">
            <a:avLst/>
          </a:prstGeom>
        </p:spPr>
        <p:txBody>
          <a:bodyPr/>
          <a:lstStyle/>
          <a:p>
            <a:fld id="{760FBDFE-C587-4B4C-A407-44438C67B59E}" type="datetimeFigureOut">
              <a:rPr lang="zh-CN" altLang="en-US" smtClean="0"/>
              <a:t>2021/3/30</a:t>
            </a:fld>
            <a:endParaRPr lang="zh-CN" altLang="en-US"/>
          </a:p>
        </p:txBody>
      </p:sp>
      <p:sp>
        <p:nvSpPr>
          <p:cNvPr id="4" name="页脚占位符 3"/>
          <p:cNvSpPr>
            <a:spLocks noGrp="1"/>
          </p:cNvSpPr>
          <p:nvPr>
            <p:ph type="ftr" sz="quarter" idx="11"/>
          </p:nvPr>
        </p:nvSpPr>
        <p:spPr>
          <a:xfrm>
            <a:off x="3086920" y="4735580"/>
            <a:ext cx="2969922" cy="23759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658027" y="4735580"/>
            <a:ext cx="2024947" cy="23759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3729261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自定义版式">
    <p:spTree>
      <p:nvGrpSpPr>
        <p:cNvPr id="1" name=""/>
        <p:cNvGrpSpPr/>
        <p:nvPr/>
      </p:nvGrpSpPr>
      <p:grpSpPr>
        <a:xfrm>
          <a:off x="0" y="0"/>
          <a:ext cx="0" cy="0"/>
        </a:xfrm>
      </p:grpSpPr>
      <p:sp>
        <p:nvSpPr>
          <p:cNvPr id="2" name="标题 1"/>
          <p:cNvSpPr>
            <a:spLocks noGrp="1"/>
          </p:cNvSpPr>
          <p:nvPr>
            <p:ph type="title"/>
          </p:nvPr>
        </p:nvSpPr>
        <p:spPr>
          <a:xfrm>
            <a:off x="456288" y="456279"/>
            <a:ext cx="8226686" cy="529176"/>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8988" y="4735580"/>
            <a:ext cx="2024947" cy="237590"/>
          </a:xfrm>
          <a:prstGeom prst="rect">
            <a:avLst/>
          </a:prstGeom>
        </p:spPr>
        <p:txBody>
          <a:bodyPr/>
          <a:lstStyle/>
          <a:p>
            <a:fld id="{760FBDFE-C587-4B4C-A407-44438C67B59E}" type="datetimeFigureOut">
              <a:rPr lang="zh-CN" altLang="en-US" smtClean="0"/>
              <a:t>2021/3/30</a:t>
            </a:fld>
            <a:endParaRPr lang="zh-CN" altLang="en-US"/>
          </a:p>
        </p:txBody>
      </p:sp>
      <p:sp>
        <p:nvSpPr>
          <p:cNvPr id="4" name="页脚占位符 3"/>
          <p:cNvSpPr>
            <a:spLocks noGrp="1"/>
          </p:cNvSpPr>
          <p:nvPr>
            <p:ph type="ftr" sz="quarter" idx="11"/>
          </p:nvPr>
        </p:nvSpPr>
        <p:spPr>
          <a:xfrm>
            <a:off x="3086920" y="4735580"/>
            <a:ext cx="2969922" cy="23759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658027" y="4735580"/>
            <a:ext cx="2024947" cy="23759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6589206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
        <p:nvSpPr>
          <p:cNvPr id="2" name="标题 1"/>
          <p:cNvSpPr>
            <a:spLocks noGrp="1"/>
          </p:cNvSpPr>
          <p:nvPr>
            <p:ph type="title"/>
          </p:nvPr>
        </p:nvSpPr>
        <p:spPr>
          <a:xfrm>
            <a:off x="456288" y="456279"/>
            <a:ext cx="8226686" cy="529176"/>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8988" y="4735580"/>
            <a:ext cx="2024947" cy="237590"/>
          </a:xfrm>
          <a:prstGeom prst="rect">
            <a:avLst/>
          </a:prstGeom>
        </p:spPr>
        <p:txBody>
          <a:bodyPr/>
          <a:lstStyle/>
          <a:p>
            <a:fld id="{760FBDFE-C587-4B4C-A407-44438C67B59E}" type="datetimeFigureOut">
              <a:rPr lang="zh-CN" altLang="en-US" smtClean="0"/>
              <a:t>2021/3/30</a:t>
            </a:fld>
            <a:endParaRPr lang="zh-CN" altLang="en-US"/>
          </a:p>
        </p:txBody>
      </p:sp>
      <p:sp>
        <p:nvSpPr>
          <p:cNvPr id="4" name="页脚占位符 3"/>
          <p:cNvSpPr>
            <a:spLocks noGrp="1"/>
          </p:cNvSpPr>
          <p:nvPr>
            <p:ph type="ftr" sz="quarter" idx="11"/>
          </p:nvPr>
        </p:nvSpPr>
        <p:spPr>
          <a:xfrm>
            <a:off x="3086920" y="4735580"/>
            <a:ext cx="2969922" cy="23759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658027" y="4735580"/>
            <a:ext cx="2024947" cy="23759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01549480"/>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自定义版式">
    <p:spTree>
      <p:nvGrpSpPr>
        <p:cNvPr id="1" name=""/>
        <p:cNvGrpSpPr/>
        <p:nvPr/>
      </p:nvGrpSpPr>
      <p:grpSpPr>
        <a:xfrm>
          <a:off x="0" y="0"/>
          <a:ext cx="0" cy="0"/>
        </a:xfrm>
      </p:grpSpPr>
      <p:sp>
        <p:nvSpPr>
          <p:cNvPr id="2" name="标题 1"/>
          <p:cNvSpPr>
            <a:spLocks noGrp="1"/>
          </p:cNvSpPr>
          <p:nvPr>
            <p:ph type="title"/>
          </p:nvPr>
        </p:nvSpPr>
        <p:spPr>
          <a:xfrm>
            <a:off x="456288" y="456279"/>
            <a:ext cx="8226686" cy="529176"/>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8988" y="4735580"/>
            <a:ext cx="2024947" cy="237590"/>
          </a:xfrm>
          <a:prstGeom prst="rect">
            <a:avLst/>
          </a:prstGeom>
        </p:spPr>
        <p:txBody>
          <a:bodyPr/>
          <a:lstStyle/>
          <a:p>
            <a:fld id="{760FBDFE-C587-4B4C-A407-44438C67B59E}" type="datetimeFigureOut">
              <a:rPr lang="zh-CN" altLang="en-US" smtClean="0"/>
              <a:t>2021/3/30</a:t>
            </a:fld>
            <a:endParaRPr lang="zh-CN" altLang="en-US"/>
          </a:p>
        </p:txBody>
      </p:sp>
      <p:sp>
        <p:nvSpPr>
          <p:cNvPr id="4" name="页脚占位符 3"/>
          <p:cNvSpPr>
            <a:spLocks noGrp="1"/>
          </p:cNvSpPr>
          <p:nvPr>
            <p:ph type="ftr" sz="quarter" idx="11"/>
          </p:nvPr>
        </p:nvSpPr>
        <p:spPr>
          <a:xfrm>
            <a:off x="3086920" y="4735580"/>
            <a:ext cx="2969922" cy="23759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658027" y="4735580"/>
            <a:ext cx="2024947" cy="23759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8045203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ea typeface="微软雅黑 Light" panose="020b0502040204020203"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微软雅黑 Light" panose="020b0502040204020203" pitchFamily="34" charset="-122"/>
              </a:defRPr>
            </a:lvl1pPr>
          </a:lstStyle>
          <a:p>
            <a:fld id="{263DB197-84B0-484E-9C0F-88358ECCB797}" type="datetimeFigureOut">
              <a:rPr lang="zh-CN" altLang="en-US" smtClean="0"/>
              <a:t>2021/3/30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ea typeface="微软雅黑 Light" panose="020b0502040204020203"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ea typeface="微软雅黑 Light" panose="020b0502040204020203" pitchFamily="34" charset="-122"/>
              </a:defRPr>
            </a:lvl1pPr>
          </a:lstStyle>
          <a:p>
            <a:fld id="{E077DA78-E013-4A8C-AD75-63A150561B10}" type="slidenum">
              <a:rPr lang="zh-CN" altLang="en-US" smtClean="0"/>
              <a:t>‹#›</a:t>
            </a:fld>
            <a:endParaRPr lang="zh-CN" altLang="en-US"/>
          </a:p>
        </p:txBody>
      </p:sp>
    </p:spTree>
  </p:cSld>
  <p:clrMapOvr>
    <a:masterClrMapping/>
  </p:clrMapOvr>
  <p:transition spd="slow">
    <p:cove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slideLayout" Target="../slideLayouts/slideLayout30.xml" /><Relationship Id="rId11" Type="http://schemas.openxmlformats.org/officeDocument/2006/relationships/slideLayout" Target="../slideLayouts/slideLayout31.xml" /><Relationship Id="rId12" Type="http://schemas.openxmlformats.org/officeDocument/2006/relationships/slideLayout" Target="../slideLayouts/slideLayout32.xml" /><Relationship Id="rId13" Type="http://schemas.openxmlformats.org/officeDocument/2006/relationships/slideLayout" Target="../slideLayouts/slideLayout33.xml" /><Relationship Id="rId14" Type="http://schemas.openxmlformats.org/officeDocument/2006/relationships/slideLayout" Target="../slideLayouts/slideLayout34.xml" /><Relationship Id="rId15" Type="http://schemas.openxmlformats.org/officeDocument/2006/relationships/slideLayout" Target="../slideLayouts/slideLayout35.xml" /><Relationship Id="rId16" Type="http://schemas.openxmlformats.org/officeDocument/2006/relationships/tags" Target="../tags/tag1.xml" /><Relationship Id="rId17" Type="http://schemas.openxmlformats.org/officeDocument/2006/relationships/tags" Target="../tags/tag2.xml" /><Relationship Id="rId18" Type="http://schemas.openxmlformats.org/officeDocument/2006/relationships/tags" Target="../tags/tag3.xml" /><Relationship Id="rId19" Type="http://schemas.openxmlformats.org/officeDocument/2006/relationships/theme" Target="../theme/theme2.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slideLayout" Target="../slideLayouts/slideLayout28.xml" /><Relationship Id="rId9"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slow">
    <p:cover/>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7" name="组合 6"/>
          <p:cNvGrpSpPr/>
          <p:nvPr/>
        </p:nvGrpSpPr>
        <p:grpSpPr>
          <a:xfrm>
            <a:off x="7246385" y="670715"/>
            <a:ext cx="1307931" cy="200428"/>
            <a:chOff x="8626149" y="409857"/>
            <a:chExt cx="1743908" cy="267237"/>
          </a:xfrm>
          <a:solidFill>
            <a:schemeClr val="accent1"/>
          </a:solidFill>
        </p:grpSpPr>
        <p:sp>
          <p:nvSpPr>
            <p:cNvPr id="8" name="椭圆 7"/>
            <p:cNvSpPr/>
            <p:nvPr/>
          </p:nvSpPr>
          <p:spPr>
            <a:xfrm>
              <a:off x="10102820" y="409857"/>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9" name="椭圆 8"/>
            <p:cNvSpPr/>
            <p:nvPr/>
          </p:nvSpPr>
          <p:spPr>
            <a:xfrm>
              <a:off x="9331080" y="443263"/>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0" name="椭圆 9"/>
            <p:cNvSpPr/>
            <p:nvPr/>
          </p:nvSpPr>
          <p:spPr>
            <a:xfrm>
              <a:off x="8626149" y="476666"/>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grpSp>
      <p:grpSp>
        <p:nvGrpSpPr>
          <p:cNvPr id="11" name="组合 10"/>
          <p:cNvGrpSpPr/>
          <p:nvPr/>
        </p:nvGrpSpPr>
        <p:grpSpPr>
          <a:xfrm flipH="1">
            <a:off x="588011" y="661251"/>
            <a:ext cx="1307931" cy="200428"/>
            <a:chOff x="8626149" y="409857"/>
            <a:chExt cx="1743908" cy="267237"/>
          </a:xfrm>
          <a:solidFill>
            <a:schemeClr val="accent1"/>
          </a:solidFill>
        </p:grpSpPr>
        <p:sp>
          <p:nvSpPr>
            <p:cNvPr id="12" name="椭圆 11"/>
            <p:cNvSpPr/>
            <p:nvPr/>
          </p:nvSpPr>
          <p:spPr>
            <a:xfrm>
              <a:off x="10102820" y="409857"/>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3" name="椭圆 12"/>
            <p:cNvSpPr/>
            <p:nvPr/>
          </p:nvSpPr>
          <p:spPr>
            <a:xfrm>
              <a:off x="9331080" y="443263"/>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
          <p:nvSpPr>
            <p:cNvPr id="14" name="椭圆 13"/>
            <p:cNvSpPr/>
            <p:nvPr/>
          </p:nvSpPr>
          <p:spPr>
            <a:xfrm>
              <a:off x="8626149" y="476666"/>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grpSp>
      <p:sp>
        <p:nvSpPr>
          <p:cNvPr id="2" name="标题占位符 1"/>
          <p:cNvSpPr>
            <a:spLocks noGrp="1"/>
          </p:cNvSpPr>
          <p:nvPr>
            <p:ph type="title"/>
            <p:custDataLst>
              <p:tags r:id="rId16"/>
            </p:custDataLst>
          </p:nvPr>
        </p:nvSpPr>
        <p:spPr>
          <a:xfrm>
            <a:off x="1895942" y="273845"/>
            <a:ext cx="535044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7"/>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normAutofit/>
          </a:bodyPr>
          <a:lstStyle>
            <a:lvl1pPr algn="l">
              <a:lnSpc>
                <a:spcPct val="120000"/>
              </a:lnSpc>
              <a:defRPr sz="900">
                <a:solidFill>
                  <a:schemeClr val="bg1">
                    <a:lumMod val="50000"/>
                  </a:schemeClr>
                </a:solidFill>
                <a:ea typeface="微软雅黑 Light" panose="020b0502040204020203" pitchFamily="34" charset="-122"/>
              </a:defRPr>
            </a:lvl1pPr>
          </a:lstStyle>
          <a:p>
            <a:fld id="{D7E32B8C-E81A-4559-905F-EA468C4AE0F6}" type="datetimeFigureOut">
              <a:rPr lang="zh-CN" altLang="en-US" smtClean="0"/>
              <a:t>2021/3/30</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normAutofit/>
          </a:bodyPr>
          <a:lstStyle>
            <a:lvl1pPr algn="ctr">
              <a:lnSpc>
                <a:spcPct val="120000"/>
              </a:lnSpc>
              <a:defRPr sz="900">
                <a:solidFill>
                  <a:schemeClr val="bg1">
                    <a:lumMod val="50000"/>
                  </a:schemeClr>
                </a:solidFill>
                <a:ea typeface="微软雅黑 Light" panose="020b0502040204020203" pitchFamily="34" charset="-122"/>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normAutofit/>
          </a:bodyPr>
          <a:lstStyle>
            <a:lvl1pPr algn="r">
              <a:lnSpc>
                <a:spcPct val="120000"/>
              </a:lnSpc>
              <a:defRPr sz="900">
                <a:solidFill>
                  <a:schemeClr val="bg1">
                    <a:lumMod val="50000"/>
                  </a:schemeClr>
                </a:solidFill>
                <a:ea typeface="微软雅黑 Light" panose="020b0502040204020203" pitchFamily="34" charset="-122"/>
              </a:defRPr>
            </a:lvl1pPr>
          </a:lstStyle>
          <a:p>
            <a:fld id="{5DC302A8-733F-4FC4-86EA-56C94980066F}" type="slidenum">
              <a:rPr lang="zh-CN" altLang="en-US" smtClean="0"/>
              <a:t>0</a:t>
            </a:fld>
            <a:endParaRPr lang="zh-CN" altLang="en-US"/>
          </a:p>
        </p:txBody>
      </p:sp>
      <p:sp>
        <p:nvSpPr>
          <p:cNvPr id="15" name="KSO_TEMPLATE" hidden="1"/>
          <p:cNvSpPr/>
          <p:nvPr>
            <p:custDataLst>
              <p:tags r:id="rId18"/>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Light" panose="020b0502040204020203" pitchFamily="34" charset="-122"/>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1" r:id="rId11"/>
    <p:sldLayoutId id="2147483682" r:id="rId12"/>
    <p:sldLayoutId id="2147483683" r:id="rId13"/>
    <p:sldLayoutId id="2147483684" r:id="rId14"/>
    <p:sldLayoutId id="2147483685" r:id="rId15"/>
  </p:sldLayoutIdLst>
  <p:transition spd="slow">
    <p:cover/>
  </p:transition>
  <p:timing/>
  <p:txStyles>
    <p:titleStyle>
      <a:lvl1pPr algn="ctr" defTabSz="685165" rtl="0" eaLnBrk="1" latinLnBrk="0" hangingPunct="1">
        <a:lnSpc>
          <a:spcPct val="120000"/>
        </a:lnSpc>
        <a:spcBef>
          <a:spcPct val="0"/>
        </a:spcBef>
        <a:buNone/>
        <a:defRPr sz="3300" kern="1200">
          <a:solidFill>
            <a:schemeClr val="tx2"/>
          </a:solidFill>
          <a:latin typeface="+mj-lt"/>
          <a:ea typeface="微软雅黑 Light" panose="020b0502040204020203" pitchFamily="34" charset="-122"/>
          <a:cs typeface="+mj-cs"/>
        </a:defRPr>
      </a:lvl1pPr>
    </p:titleStyle>
    <p:bodyStyle>
      <a:lvl1pPr marL="171450" indent="-171450" algn="l" defTabSz="685165" rtl="0" eaLnBrk="1" latinLnBrk="0" hangingPunct="1">
        <a:lnSpc>
          <a:spcPct val="120000"/>
        </a:lnSpc>
        <a:spcBef>
          <a:spcPts val="750"/>
        </a:spcBef>
        <a:buFont typeface="Arial" panose="020b0604020202020204" pitchFamily="34" charset="0"/>
        <a:buChar char="•"/>
        <a:defRPr sz="1800" kern="1200">
          <a:solidFill>
            <a:schemeClr val="tx1">
              <a:lumMod val="75000"/>
              <a:lumOff val="25000"/>
            </a:schemeClr>
          </a:solidFill>
          <a:latin typeface="+mn-lt"/>
          <a:ea typeface="微软雅黑 Light" panose="020b0502040204020203" pitchFamily="34" charset="-122"/>
          <a:cs typeface="+mn-cs"/>
        </a:defRPr>
      </a:lvl1pPr>
      <a:lvl2pPr marL="514350" indent="-171450" algn="l" defTabSz="685165" rtl="0" eaLnBrk="1" latinLnBrk="0" hangingPunct="1">
        <a:lnSpc>
          <a:spcPct val="120000"/>
        </a:lnSpc>
        <a:spcBef>
          <a:spcPts val="375"/>
        </a:spcBef>
        <a:buFont typeface="Arial" panose="020b0604020202020204" pitchFamily="34" charset="0"/>
        <a:buChar char="•"/>
        <a:defRPr sz="1500" kern="1200">
          <a:solidFill>
            <a:schemeClr val="tx1">
              <a:lumMod val="75000"/>
              <a:lumOff val="25000"/>
            </a:schemeClr>
          </a:solidFill>
          <a:latin typeface="+mn-lt"/>
          <a:ea typeface="微软雅黑 Light" panose="020b0502040204020203" pitchFamily="34" charset="-122"/>
          <a:cs typeface="+mn-cs"/>
        </a:defRPr>
      </a:lvl2pPr>
      <a:lvl3pPr marL="857250" indent="-171450" algn="l" defTabSz="685165" rtl="0" eaLnBrk="1" latinLnBrk="0" hangingPunct="1">
        <a:lnSpc>
          <a:spcPct val="120000"/>
        </a:lnSpc>
        <a:spcBef>
          <a:spcPts val="375"/>
        </a:spcBef>
        <a:buFont typeface="Arial" panose="020b0604020202020204" pitchFamily="34" charset="0"/>
        <a:buChar char="•"/>
        <a:defRPr sz="1350" kern="1200">
          <a:solidFill>
            <a:schemeClr val="tx1">
              <a:lumMod val="75000"/>
              <a:lumOff val="25000"/>
            </a:schemeClr>
          </a:solidFill>
          <a:latin typeface="+mn-lt"/>
          <a:ea typeface="微软雅黑 Light" panose="020b0502040204020203" pitchFamily="34" charset="-122"/>
          <a:cs typeface="+mn-cs"/>
        </a:defRPr>
      </a:lvl3pPr>
      <a:lvl4pPr marL="1200150" indent="-171450" algn="l" defTabSz="685165" rtl="0" eaLnBrk="1" latinLnBrk="0" hangingPunct="1">
        <a:lnSpc>
          <a:spcPct val="120000"/>
        </a:lnSpc>
        <a:spcBef>
          <a:spcPts val="375"/>
        </a:spcBef>
        <a:buFont typeface="Arial" panose="020b0604020202020204" pitchFamily="34" charset="0"/>
        <a:buChar char="•"/>
        <a:defRPr sz="1350" kern="1200">
          <a:solidFill>
            <a:schemeClr val="tx1">
              <a:lumMod val="75000"/>
              <a:lumOff val="25000"/>
            </a:schemeClr>
          </a:solidFill>
          <a:latin typeface="+mn-lt"/>
          <a:ea typeface="微软雅黑 Light" panose="020b0502040204020203" pitchFamily="34" charset="-122"/>
          <a:cs typeface="+mn-cs"/>
        </a:defRPr>
      </a:lvl4pPr>
      <a:lvl5pPr marL="1543050" indent="-171450" algn="l" defTabSz="685165" rtl="0" eaLnBrk="1" latinLnBrk="0" hangingPunct="1">
        <a:lnSpc>
          <a:spcPct val="120000"/>
        </a:lnSpc>
        <a:spcBef>
          <a:spcPts val="375"/>
        </a:spcBef>
        <a:buFont typeface="Arial" panose="020b0604020202020204" pitchFamily="34" charset="0"/>
        <a:buChar char="•"/>
        <a:defRPr sz="1350" kern="1200">
          <a:solidFill>
            <a:schemeClr val="tx1">
              <a:lumMod val="75000"/>
              <a:lumOff val="25000"/>
            </a:schemeClr>
          </a:solidFill>
          <a:latin typeface="+mn-lt"/>
          <a:ea typeface="微软雅黑 Light" panose="020b0502040204020203" pitchFamily="34" charset="-122"/>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xml" /><Relationship Id="rId3" Type="http://schemas.openxmlformats.org/officeDocument/2006/relationships/tags" Target="../tags/tag4.xml" /><Relationship Id="rId4" Type="http://schemas.openxmlformats.org/officeDocument/2006/relationships/image" Target="../media/image1.png" /><Relationship Id="rId5" Type="http://schemas.openxmlformats.org/officeDocument/2006/relationships/image" Target="../media/image2.jpeg" /><Relationship Id="rId6" Type="http://schemas.openxmlformats.org/officeDocument/2006/relationships/tags" Target="../tags/tag5.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7.jpeg" /><Relationship Id="rId3" Type="http://schemas.openxmlformats.org/officeDocument/2006/relationships/image" Target="../media/image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10.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1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12.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13.jpeg" /><Relationship Id="rId3" Type="http://schemas.openxmlformats.org/officeDocument/2006/relationships/image" Target="../media/image14.jpeg" /><Relationship Id="rId4" Type="http://schemas.openxmlformats.org/officeDocument/2006/relationships/image" Target="../media/image1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2.xml" /><Relationship Id="rId3" Type="http://schemas.openxmlformats.org/officeDocument/2006/relationships/image" Target="../media/image16.jpeg" /><Relationship Id="rId4" Type="http://schemas.openxmlformats.org/officeDocument/2006/relationships/oleObject" Target="../embeddings/oleObject1.bin" TargetMode="Internal" /><Relationship Id="rId5" Type="http://schemas.openxmlformats.org/officeDocument/2006/relationships/image" Target="../media/image17.emf" /><Relationship Id="rId6" Type="http://schemas.openxmlformats.org/officeDocument/2006/relationships/vmlDrawing" Target="../drawings/vmlDrawing1.v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4.xml" /><Relationship Id="rId3" Type="http://schemas.openxmlformats.org/officeDocument/2006/relationships/image" Target="../media/image18.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5.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7.xml" /><Relationship Id="rId3" Type="http://schemas.openxmlformats.org/officeDocument/2006/relationships/image" Target="../media/image16.jpeg" /><Relationship Id="rId4" Type="http://schemas.openxmlformats.org/officeDocument/2006/relationships/oleObject" Target="../embeddings/oleObject2.bin" TargetMode="Internal" /><Relationship Id="rId5" Type="http://schemas.openxmlformats.org/officeDocument/2006/relationships/image" Target="../media/image19.emf" /><Relationship Id="rId6" Type="http://schemas.openxmlformats.org/officeDocument/2006/relationships/vmlDrawing" Target="../drawings/vmlDrawing2.v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20.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21.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9.xml" /><Relationship Id="rId3" Type="http://schemas.openxmlformats.org/officeDocument/2006/relationships/image" Target="../media/image22.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10.xml" /><Relationship Id="rId3" Type="http://schemas.openxmlformats.org/officeDocument/2006/relationships/image" Target="../media/image23.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image" Target="../media/image24.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25.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image" Target="../media/image26.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3.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27.pn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11.xml" /><Relationship Id="rId3" Type="http://schemas.openxmlformats.org/officeDocument/2006/relationships/tags" Target="../tags/tag6.xml" /><Relationship Id="rId4" Type="http://schemas.openxmlformats.org/officeDocument/2006/relationships/tags" Target="../tags/tag7.xml" /><Relationship Id="rId5" Type="http://schemas.openxmlformats.org/officeDocument/2006/relationships/image" Target="../media/image28.png" /><Relationship Id="rId6" Type="http://schemas.openxmlformats.org/officeDocument/2006/relationships/tags" Target="../tags/tag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本框 2"/>
          <p:cNvSpPr txBox="1"/>
          <p:nvPr>
            <p:custDataLst>
              <p:tags r:id="rId3"/>
            </p:custDataLst>
          </p:nvPr>
        </p:nvSpPr>
        <p:spPr>
          <a:xfrm>
            <a:off x="3217070" y="935246"/>
            <a:ext cx="2712244" cy="983346"/>
          </a:xfrm>
          <a:prstGeom prst="rect">
            <a:avLst/>
          </a:prstGeom>
        </p:spPr>
        <p:txBody>
          <a:bodyPr vert="horz" lIns="68580" tIns="34290" rIns="68580" bIns="34290" rtlCol="0" anchor="ctr">
            <a:normAutofit/>
          </a:bodyPr>
          <a:lstStyle>
            <a:lvl1pPr indent="0" algn="ctr" defTabSz="913765">
              <a:lnSpc>
                <a:spcPct val="120000"/>
              </a:lnSpc>
              <a:spcBef>
                <a:spcPts val="1000"/>
              </a:spcBef>
              <a:buFont typeface="Arial" panose="020b0604020202020204" pitchFamily="34" charset="0"/>
              <a:buNone/>
              <a:defRPr sz="6600">
                <a:solidFill>
                  <a:schemeClr val="bg1"/>
                </a:solidFill>
              </a:defRPr>
            </a:lvl1pPr>
            <a:lvl2pPr marL="685800" indent="-228600" defTabSz="913765">
              <a:lnSpc>
                <a:spcPct val="120000"/>
              </a:lnSpc>
              <a:spcBef>
                <a:spcPts val="500"/>
              </a:spcBef>
              <a:buFont typeface="Arial" panose="020b0604020202020204" pitchFamily="34" charset="0"/>
              <a:buChar char="•"/>
              <a:defRPr sz="2000">
                <a:solidFill>
                  <a:schemeClr val="tx1">
                    <a:lumMod val="75000"/>
                    <a:lumOff val="25000"/>
                  </a:schemeClr>
                </a:solidFill>
              </a:defRPr>
            </a:lvl2pPr>
            <a:lvl3pPr marL="1143000" indent="-228600" defTabSz="913765">
              <a:lnSpc>
                <a:spcPct val="120000"/>
              </a:lnSpc>
              <a:spcBef>
                <a:spcPts val="500"/>
              </a:spcBef>
              <a:buFont typeface="Arial" panose="020b0604020202020204" pitchFamily="34" charset="0"/>
              <a:buChar char="•"/>
              <a:defRPr>
                <a:solidFill>
                  <a:schemeClr val="tx1">
                    <a:lumMod val="75000"/>
                    <a:lumOff val="25000"/>
                  </a:schemeClr>
                </a:solidFill>
              </a:defRPr>
            </a:lvl3pPr>
            <a:lvl4pPr marL="1600200" indent="-228600" defTabSz="913765">
              <a:lnSpc>
                <a:spcPct val="120000"/>
              </a:lnSpc>
              <a:spcBef>
                <a:spcPts val="500"/>
              </a:spcBef>
              <a:buFont typeface="Arial" panose="020b0604020202020204" pitchFamily="34" charset="0"/>
              <a:buChar char="•"/>
              <a:defRPr>
                <a:solidFill>
                  <a:schemeClr val="tx1">
                    <a:lumMod val="75000"/>
                    <a:lumOff val="25000"/>
                  </a:schemeClr>
                </a:solidFill>
              </a:defRPr>
            </a:lvl4pPr>
            <a:lvl5pPr marL="2057400" indent="-228600" defTabSz="913765">
              <a:lnSpc>
                <a:spcPct val="120000"/>
              </a:lnSpc>
              <a:spcBef>
                <a:spcPts val="500"/>
              </a:spcBef>
              <a:buFont typeface="Arial" panose="020b0604020202020204" pitchFamily="34" charset="0"/>
              <a:buChar char="•"/>
              <a:defRPr>
                <a:solidFill>
                  <a:schemeClr val="tx1">
                    <a:lumMod val="75000"/>
                    <a:lumOff val="25000"/>
                  </a:schemeClr>
                </a:solidFill>
              </a:defRPr>
            </a:lvl5pPr>
            <a:lvl6pPr marL="2514600" indent="-228600" defTabSz="913765">
              <a:lnSpc>
                <a:spcPct val="90000"/>
              </a:lnSpc>
              <a:spcBef>
                <a:spcPts val="500"/>
              </a:spcBef>
              <a:buFont typeface="Arial" panose="020b0604020202020204" pitchFamily="34" charset="0"/>
              <a:buChar char="•"/>
            </a:lvl6pPr>
            <a:lvl7pPr marL="2971800" indent="-228600" defTabSz="913765">
              <a:lnSpc>
                <a:spcPct val="90000"/>
              </a:lnSpc>
              <a:spcBef>
                <a:spcPts val="500"/>
              </a:spcBef>
              <a:buFont typeface="Arial" panose="020b0604020202020204" pitchFamily="34" charset="0"/>
              <a:buChar char="•"/>
            </a:lvl7pPr>
            <a:lvl8pPr marL="3429000" indent="-228600" defTabSz="913765">
              <a:lnSpc>
                <a:spcPct val="90000"/>
              </a:lnSpc>
              <a:spcBef>
                <a:spcPts val="500"/>
              </a:spcBef>
              <a:buFont typeface="Arial" panose="020b0604020202020204" pitchFamily="34" charset="0"/>
              <a:buChar char="•"/>
            </a:lvl8pPr>
            <a:lvl9pPr marL="3886200" indent="-228600" defTabSz="913765">
              <a:lnSpc>
                <a:spcPct val="90000"/>
              </a:lnSpc>
              <a:spcBef>
                <a:spcPts val="500"/>
              </a:spcBef>
              <a:buFont typeface="Arial" panose="020b0604020202020204" pitchFamily="34" charset="0"/>
              <a:buChar char="•"/>
            </a:lvl9pPr>
          </a:lstStyle>
          <a:p>
            <a:r>
              <a:rPr lang="en-US" altLang="zh-CN" sz="4950">
                <a:ea typeface="微软雅黑 Light" panose="020b0502040204020203" pitchFamily="34" charset="-122"/>
              </a:rPr>
              <a:t>2021</a:t>
            </a:r>
          </a:p>
        </p:txBody>
      </p:sp>
      <p:sp>
        <p:nvSpPr>
          <p:cNvPr id="6" name="矩形 5"/>
          <p:cNvSpPr/>
          <p:nvPr/>
        </p:nvSpPr>
        <p:spPr>
          <a:xfrm>
            <a:off x="533400" y="3658189"/>
            <a:ext cx="7734300" cy="1531188"/>
          </a:xfrm>
          <a:prstGeom prst="rect">
            <a:avLst/>
          </a:prstGeom>
        </p:spPr>
        <p:txBody>
          <a:bodyPr wrap="square">
            <a:spAutoFit/>
          </a:bodyPr>
          <a:lstStyle/>
          <a:p>
            <a:pPr algn="ctr"/>
            <a:r>
              <a:rPr lang="zh-CN" altLang="zh-CN" sz="4000">
                <a:solidFill>
                  <a:srgbClr val="FF0000"/>
                </a:solidFill>
                <a:effectLst>
                  <a:outerShdw blurRad="38100" dist="38100" dir="2700000" algn="tl">
                    <a:srgbClr val="000000">
                      <a:alpha val="43137"/>
                    </a:srgbClr>
                  </a:outerShdw>
                </a:effectLst>
              </a:rPr>
              <a:t>长效热点</a:t>
            </a:r>
            <a:r>
              <a:rPr lang="en-US" altLang="zh-CN" sz="4000">
                <a:solidFill>
                  <a:srgbClr val="FF0000"/>
                </a:solidFill>
                <a:effectLst>
                  <a:outerShdw blurRad="38100" dist="38100" dir="2700000" algn="tl">
                    <a:srgbClr val="000000">
                      <a:alpha val="43137"/>
                    </a:srgbClr>
                  </a:outerShdw>
                </a:effectLst>
              </a:rPr>
              <a:t>08 </a:t>
            </a:r>
            <a:r>
              <a:rPr lang="zh-CN" altLang="zh-CN" sz="4000">
                <a:solidFill>
                  <a:srgbClr val="FF0000"/>
                </a:solidFill>
                <a:effectLst>
                  <a:outerShdw blurRad="38100" dist="38100" dir="2700000" algn="tl">
                    <a:srgbClr val="000000">
                      <a:alpha val="43137"/>
                    </a:srgbClr>
                  </a:outerShdw>
                </a:effectLst>
              </a:rPr>
              <a:t>百年逐梦 不忘</a:t>
            </a:r>
            <a:r>
              <a:rPr lang="zh-CN" altLang="zh-CN" sz="4000" smtClean="0">
                <a:solidFill>
                  <a:srgbClr val="FF0000"/>
                </a:solidFill>
                <a:effectLst>
                  <a:outerShdw blurRad="38100" dist="38100" dir="2700000" algn="tl">
                    <a:srgbClr val="000000">
                      <a:alpha val="43137"/>
                    </a:srgbClr>
                  </a:outerShdw>
                </a:effectLst>
              </a:rPr>
              <a:t>初心</a:t>
            </a:r>
            <a:endParaRPr lang="en-US" altLang="zh-CN" sz="4000" smtClean="0">
              <a:solidFill>
                <a:srgbClr val="FF0000"/>
              </a:solidFill>
              <a:effectLst>
                <a:outerShdw blurRad="38100" dist="38100" dir="2700000" algn="tl">
                  <a:srgbClr val="000000">
                    <a:alpha val="43137"/>
                  </a:srgbClr>
                </a:outerShdw>
              </a:effectLst>
            </a:endParaRPr>
          </a:p>
          <a:p>
            <a:pPr algn="ctr"/>
            <a:r>
              <a:rPr lang="en-US" altLang="zh-CN" sz="4000" smtClean="0">
                <a:solidFill>
                  <a:srgbClr val="FF0000"/>
                </a:solidFill>
                <a:effectLst>
                  <a:outerShdw blurRad="38100" dist="38100" dir="2700000" algn="tl">
                    <a:srgbClr val="000000">
                      <a:alpha val="43137"/>
                    </a:srgbClr>
                  </a:outerShdw>
                </a:effectLst>
              </a:rPr>
              <a:t>          —</a:t>
            </a:r>
            <a:r>
              <a:rPr lang="zh-CN" altLang="zh-CN" sz="4000" smtClean="0">
                <a:solidFill>
                  <a:srgbClr val="FF0000"/>
                </a:solidFill>
                <a:effectLst>
                  <a:outerShdw blurRad="38100" dist="38100" dir="2700000" algn="tl">
                    <a:srgbClr val="000000">
                      <a:alpha val="43137"/>
                    </a:srgbClr>
                  </a:outerShdw>
                </a:effectLst>
              </a:rPr>
              <a:t>热烈</a:t>
            </a:r>
            <a:r>
              <a:rPr lang="zh-CN" altLang="zh-CN" sz="4000">
                <a:solidFill>
                  <a:srgbClr val="FF0000"/>
                </a:solidFill>
                <a:effectLst>
                  <a:outerShdw blurRad="38100" dist="38100" dir="2700000" algn="tl">
                    <a:srgbClr val="000000">
                      <a:alpha val="43137"/>
                    </a:srgbClr>
                  </a:outerShdw>
                </a:effectLst>
              </a:rPr>
              <a:t>庆祝建党</a:t>
            </a:r>
            <a:r>
              <a:rPr lang="en-US" altLang="zh-CN" sz="4000">
                <a:solidFill>
                  <a:srgbClr val="FF0000"/>
                </a:solidFill>
                <a:effectLst>
                  <a:outerShdw blurRad="38100" dist="38100" dir="2700000" algn="tl">
                    <a:srgbClr val="000000">
                      <a:alpha val="43137"/>
                    </a:srgbClr>
                  </a:outerShdw>
                </a:effectLst>
              </a:rPr>
              <a:t>100</a:t>
            </a:r>
            <a:r>
              <a:rPr lang="zh-CN" altLang="zh-CN" sz="4000">
                <a:solidFill>
                  <a:srgbClr val="FF0000"/>
                </a:solidFill>
                <a:effectLst>
                  <a:outerShdw blurRad="38100" dist="38100" dir="2700000" algn="tl">
                    <a:srgbClr val="000000">
                      <a:alpha val="43137"/>
                    </a:srgbClr>
                  </a:outerShdw>
                </a:effectLst>
              </a:rPr>
              <a:t>周年</a:t>
            </a:r>
          </a:p>
          <a:p>
            <a:r>
              <a:rPr lang="en-US" altLang="zh-CN"/>
              <a:t> </a:t>
            </a:r>
            <a:endParaRPr lang="zh-CN" altLang="zh-CN"/>
          </a:p>
        </p:txBody>
      </p:sp>
      <p:pic>
        <p:nvPicPr>
          <p:cNvPr id="10" name="图片 9"/>
          <p:cNvPicPr>
            <a:picLocks noChangeAspect="1"/>
          </p:cNvPicPr>
          <p:nvPr/>
        </p:nvPicPr>
        <p:blipFill>
          <a:blip r:embed="rId4"/>
          <a:srcRect l="6362" t="14203" r="4953" b="17863"/>
          <a:stretch>
            <a:fillRect/>
          </a:stretch>
        </p:blipFill>
        <p:spPr>
          <a:xfrm>
            <a:off x="4573192" y="-18461"/>
            <a:ext cx="4570808" cy="3676650"/>
          </a:xfrm>
          <a:prstGeom prst="rect">
            <a:avLst/>
          </a:prstGeom>
        </p:spPr>
      </p:pic>
      <p:pic>
        <p:nvPicPr>
          <p:cNvPr id="15" name="Picture 2" descr="https://ss1.bdstatic.com/70cFuXSh_Q1YnxGkpoWK1HF6hhy/it/u=1607673366,4247149761&amp;fm=26&amp;gp=0.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84" y="-18461"/>
            <a:ext cx="4570808" cy="3676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6"/>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3751" y="0"/>
            <a:ext cx="4438403" cy="4593566"/>
          </a:xfrm>
          <a:prstGeom prst="rect">
            <a:avLst/>
          </a:prstGeom>
        </p:spPr>
        <p:txBody>
          <a:bodyPr wrap="square" lIns="68580" tIns="34290" rIns="68580" bIns="34290">
            <a:spAutoFit/>
          </a:bodyPr>
          <a:lstStyle/>
          <a:p>
            <a:r>
              <a:rPr lang="en-US" altLang="zh-CN" sz="2100" b="1"/>
              <a:t>2</a:t>
            </a:r>
            <a:r>
              <a:rPr lang="zh-CN" altLang="zh-CN" sz="2100" b="1"/>
              <a:t>、井冈山精神</a:t>
            </a:r>
          </a:p>
          <a:p>
            <a:r>
              <a:rPr lang="zh-CN" altLang="zh-CN" sz="2100"/>
              <a:t>井冈山精神的内涵可以用五句话来概括：坚定不移的革命信念、坚持党的绝对领导、密切联系人民群众的思想作风、一切从实际出发的思想路线和艰苦奋斗的作风。具体内涵总结如下：</a:t>
            </a:r>
          </a:p>
          <a:p>
            <a:r>
              <a:rPr lang="zh-CN" altLang="zh-CN" sz="2100"/>
              <a:t>（</a:t>
            </a:r>
            <a:r>
              <a:rPr lang="en-US" altLang="zh-CN" sz="2100"/>
              <a:t>1</a:t>
            </a:r>
            <a:r>
              <a:rPr lang="zh-CN" altLang="zh-CN" sz="2100"/>
              <a:t>）、坚定不移的革命信念。井冈山革命根据地是大革命失败后，共产党人在屠刀面前不屈服，坚持革命斗争的产物。</a:t>
            </a:r>
          </a:p>
          <a:p>
            <a:r>
              <a:rPr lang="zh-CN" altLang="zh-CN" sz="2100"/>
              <a:t>（</a:t>
            </a:r>
            <a:r>
              <a:rPr lang="en-US" altLang="zh-CN" sz="2100"/>
              <a:t>2</a:t>
            </a:r>
            <a:r>
              <a:rPr lang="zh-CN" altLang="zh-CN" sz="2100"/>
              <a:t>）、坚持党的绝对领导。“三湾改编”把党的支部建在连上，确立了党对军队的绝对领导，这是革命胜利的可靠保证。</a:t>
            </a:r>
          </a:p>
        </p:txBody>
      </p:sp>
      <p:pic>
        <p:nvPicPr>
          <p:cNvPr id="4098" name="Picture 2" descr="C:\Users\sjx20\Desktop\2.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84419" y="0"/>
            <a:ext cx="468184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66422"/>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765958" y="1042060"/>
            <a:ext cx="7846621" cy="2654573"/>
          </a:xfrm>
          <a:prstGeom prst="rect">
            <a:avLst/>
          </a:prstGeom>
        </p:spPr>
        <p:txBody>
          <a:bodyPr wrap="square" lIns="68580" tIns="34290" rIns="68580" bIns="34290">
            <a:spAutoFit/>
          </a:bodyPr>
          <a:lstStyle/>
          <a:p>
            <a:r>
              <a:rPr lang="zh-CN" altLang="zh-CN" sz="2100"/>
              <a:t>（</a:t>
            </a:r>
            <a:r>
              <a:rPr lang="en-US" altLang="zh-CN" sz="2100"/>
              <a:t>3</a:t>
            </a:r>
            <a:r>
              <a:rPr lang="zh-CN" altLang="zh-CN" sz="2100"/>
              <a:t>）、密切联系人民群众的思想作风。井冈山斗争史是军民同仇敌忾的战斗历史。必须搞好群众基础，增强无形实力。</a:t>
            </a:r>
          </a:p>
          <a:p>
            <a:r>
              <a:rPr lang="zh-CN" altLang="zh-CN" sz="2100"/>
              <a:t>（</a:t>
            </a:r>
            <a:r>
              <a:rPr lang="en-US" altLang="zh-CN" sz="2100"/>
              <a:t>4</a:t>
            </a:r>
            <a:r>
              <a:rPr lang="zh-CN" altLang="zh-CN" sz="2100"/>
              <a:t>）、一切从实际出发的思想路线。井冈山是革命的根据地，我党建立的第一个农村革命根据地，它的建立本身就体现着从实际出发的实事求是的精神。</a:t>
            </a:r>
          </a:p>
          <a:p>
            <a:r>
              <a:rPr lang="zh-CN" altLang="zh-CN" sz="2100"/>
              <a:t>（</a:t>
            </a:r>
            <a:r>
              <a:rPr lang="en-US" altLang="zh-CN" sz="2100"/>
              <a:t>5</a:t>
            </a:r>
            <a:r>
              <a:rPr lang="zh-CN" altLang="zh-CN" sz="2100"/>
              <a:t>）、艰苦奋斗的作风。坚定的信念，不能停留在口头上，而要付诸行动。井冈山军人艰苦奋斗的作风是非常突出的，在群众中传为佳话。</a:t>
            </a:r>
          </a:p>
        </p:txBody>
      </p:sp>
    </p:spTree>
    <p:extLst>
      <p:ext uri="{BB962C8B-B14F-4D97-AF65-F5344CB8AC3E}">
        <p14:creationId xmlns:p14="http://schemas.microsoft.com/office/powerpoint/2010/main" val="2102875541"/>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86095" y="382980"/>
            <a:ext cx="4919354" cy="3947234"/>
          </a:xfrm>
          <a:prstGeom prst="rect">
            <a:avLst/>
          </a:prstGeom>
        </p:spPr>
        <p:txBody>
          <a:bodyPr wrap="square" lIns="68580" tIns="34290" rIns="68580" bIns="34290">
            <a:spAutoFit/>
          </a:bodyPr>
          <a:lstStyle/>
          <a:p>
            <a:r>
              <a:rPr lang="en-US" altLang="zh-CN" sz="2100" b="1"/>
              <a:t>3</a:t>
            </a:r>
            <a:r>
              <a:rPr lang="zh-CN" altLang="zh-CN" sz="2100" b="1"/>
              <a:t>、长征精神</a:t>
            </a:r>
          </a:p>
          <a:p>
            <a:r>
              <a:rPr lang="zh-CN" altLang="zh-CN" sz="2100"/>
              <a:t>长征精神的内涵：救国救民的崇高信念；不怕死、不怕苦的牺牲精神；团结一致、互助友爱的奉献精神。</a:t>
            </a:r>
          </a:p>
          <a:p>
            <a:r>
              <a:rPr lang="zh-CN" altLang="zh-CN" sz="2100"/>
              <a:t>（</a:t>
            </a:r>
            <a:r>
              <a:rPr lang="en-US" altLang="zh-CN" sz="2100"/>
              <a:t>1</a:t>
            </a:r>
            <a:r>
              <a:rPr lang="zh-CN" altLang="zh-CN" sz="2100"/>
              <a:t>）、长征简介。</a:t>
            </a:r>
          </a:p>
          <a:p>
            <a:r>
              <a:rPr lang="zh-CN" altLang="zh-CN" sz="2100"/>
              <a:t>土地革命战争时期，中国工农红军主力撤离长江南北各苏区，转战两年，到达陕甘苏区的战略转移行动。</a:t>
            </a:r>
          </a:p>
          <a:p>
            <a:r>
              <a:rPr lang="en-US" altLang="zh-CN" sz="2100"/>
              <a:t>1934</a:t>
            </a:r>
            <a:r>
              <a:rPr lang="zh-CN" altLang="zh-CN" sz="2100"/>
              <a:t>年</a:t>
            </a:r>
            <a:r>
              <a:rPr lang="en-US" altLang="zh-CN" sz="2100"/>
              <a:t>10</a:t>
            </a:r>
            <a:r>
              <a:rPr lang="zh-CN" altLang="zh-CN" sz="2100"/>
              <a:t>月，第五次反围剿失败后，中央主力红军为摆脱国民党军队的包围追击，被迫实行战略性转移，退出中央根据地，进行长征。</a:t>
            </a:r>
          </a:p>
        </p:txBody>
      </p:sp>
      <p:pic>
        <p:nvPicPr>
          <p:cNvPr id="5122" name="Picture 2" descr="C:\Users\sjx20\Desktop\3.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5444" y="1"/>
            <a:ext cx="4328556"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9347"/>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85007" y="222663"/>
            <a:ext cx="8470076" cy="4801315"/>
          </a:xfrm>
          <a:prstGeom prst="rect">
            <a:avLst/>
          </a:prstGeom>
        </p:spPr>
        <p:txBody>
          <a:bodyPr wrap="square" lIns="68580" tIns="34290" rIns="68580" bIns="34290">
            <a:spAutoFit/>
          </a:bodyPr>
          <a:lstStyle/>
          <a:p>
            <a:r>
              <a:rPr lang="en-US" altLang="zh-CN" sz="2100"/>
              <a:t>      </a:t>
            </a:r>
            <a:r>
              <a:rPr lang="zh-CN" altLang="zh-CN" sz="2100"/>
              <a:t>长征是人类历史上的伟大奇迹，中央红军共进行了</a:t>
            </a:r>
            <a:r>
              <a:rPr lang="en-US" altLang="zh-CN" sz="2100"/>
              <a:t>380</a:t>
            </a:r>
            <a:r>
              <a:rPr lang="zh-CN" altLang="zh-CN" sz="2100"/>
              <a:t>余次战斗，攻占</a:t>
            </a:r>
            <a:r>
              <a:rPr lang="en-US" altLang="zh-CN" sz="2100"/>
              <a:t>700</a:t>
            </a:r>
            <a:r>
              <a:rPr lang="zh-CN" altLang="zh-CN" sz="2100"/>
              <a:t>多座县城，红军牺牲了营以上干部多达</a:t>
            </a:r>
            <a:r>
              <a:rPr lang="en-US" altLang="zh-CN" sz="2100"/>
              <a:t>430</a:t>
            </a:r>
            <a:r>
              <a:rPr lang="zh-CN" altLang="zh-CN" sz="2100"/>
              <a:t>余人，平均年龄不到</a:t>
            </a:r>
            <a:r>
              <a:rPr lang="en-US" altLang="zh-CN" sz="2100"/>
              <a:t>30</a:t>
            </a:r>
            <a:r>
              <a:rPr lang="zh-CN" altLang="zh-CN" sz="2100"/>
              <a:t>岁，共击溃国民党军数百个团，其间共经过</a:t>
            </a:r>
            <a:r>
              <a:rPr lang="en-US" altLang="zh-CN" sz="2100"/>
              <a:t>14</a:t>
            </a:r>
            <a:r>
              <a:rPr lang="zh-CN" altLang="zh-CN" sz="2100"/>
              <a:t>个省，翻越</a:t>
            </a:r>
            <a:r>
              <a:rPr lang="en-US" altLang="zh-CN" sz="2100"/>
              <a:t>18</a:t>
            </a:r>
            <a:r>
              <a:rPr lang="zh-CN" altLang="zh-CN" sz="2100"/>
              <a:t>座大山，跨过</a:t>
            </a:r>
            <a:r>
              <a:rPr lang="en-US" altLang="zh-CN" sz="2100"/>
              <a:t>24</a:t>
            </a:r>
            <a:r>
              <a:rPr lang="zh-CN" altLang="zh-CN" sz="2100"/>
              <a:t>条大河，走过荒草地，翻过雪山，行程约二万五千里，红一方面军于</a:t>
            </a:r>
            <a:r>
              <a:rPr lang="en-US" altLang="zh-CN" sz="2100"/>
              <a:t>1935</a:t>
            </a:r>
            <a:r>
              <a:rPr lang="zh-CN" altLang="zh-CN" sz="2100"/>
              <a:t>年</a:t>
            </a:r>
            <a:r>
              <a:rPr lang="en-US" altLang="zh-CN" sz="2100"/>
              <a:t>10</a:t>
            </a:r>
            <a:r>
              <a:rPr lang="zh-CN" altLang="zh-CN" sz="2100"/>
              <a:t>月到达陕北，与陕北红军胜利会师。</a:t>
            </a:r>
            <a:r>
              <a:rPr lang="en-US" altLang="zh-CN" sz="2100"/>
              <a:t>1936</a:t>
            </a:r>
            <a:r>
              <a:rPr lang="zh-CN" altLang="zh-CN" sz="2100"/>
              <a:t>年</a:t>
            </a:r>
            <a:r>
              <a:rPr lang="en-US" altLang="zh-CN" sz="2100"/>
              <a:t>10</a:t>
            </a:r>
            <a:r>
              <a:rPr lang="zh-CN" altLang="zh-CN" sz="2100"/>
              <a:t>月，红二、四方面军到达甘肃会宁地区，同红一方面军会师。红军三大主力会师，标志着万里长征的胜利结束。</a:t>
            </a:r>
            <a:endParaRPr lang="en-US" altLang="zh-CN" sz="2100"/>
          </a:p>
          <a:p>
            <a:r>
              <a:rPr lang="zh-CN" altLang="zh-CN" sz="2100"/>
              <a:t>（</a:t>
            </a:r>
            <a:r>
              <a:rPr lang="en-US" altLang="zh-CN" sz="2100"/>
              <a:t>2</a:t>
            </a:r>
            <a:r>
              <a:rPr lang="zh-CN" altLang="zh-CN" sz="2100"/>
              <a:t>）、长征精神。</a:t>
            </a:r>
          </a:p>
          <a:p>
            <a:r>
              <a:rPr lang="zh-CN" altLang="zh-CN" sz="2100"/>
              <a:t>伟大长征精神，就是把全国人民和中华民族的根本利益看得高于一切，坚定革命的理想和信念，坚信正义事业必然胜利的精神；就是为了救国救民，不怕任何艰难险阻，不惜付出一切牺牲的精神；就是坚持独立自主、实事求是，一切从实际出发的精神；就是顾全大局、严守纪律、紧密团结的精神；就是紧紧依靠人民群众，同人民群众生死相依、患难与共、艰苦奋斗的精神。</a:t>
            </a:r>
          </a:p>
          <a:p>
            <a:endParaRPr lang="zh-CN" altLang="en-US"/>
          </a:p>
        </p:txBody>
      </p:sp>
    </p:spTree>
    <p:extLst>
      <p:ext uri="{BB962C8B-B14F-4D97-AF65-F5344CB8AC3E}">
        <p14:creationId xmlns:p14="http://schemas.microsoft.com/office/powerpoint/2010/main" val="2632890714"/>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1" y="0"/>
            <a:ext cx="5281552" cy="5239896"/>
          </a:xfrm>
          <a:prstGeom prst="rect">
            <a:avLst/>
          </a:prstGeom>
        </p:spPr>
        <p:txBody>
          <a:bodyPr wrap="square" lIns="68580" tIns="34290" rIns="68580" bIns="34290">
            <a:spAutoFit/>
          </a:bodyPr>
          <a:lstStyle/>
          <a:p>
            <a:r>
              <a:rPr lang="en-US" altLang="zh-CN" sz="2100" b="1"/>
              <a:t>4</a:t>
            </a:r>
            <a:r>
              <a:rPr lang="zh-CN" altLang="zh-CN" sz="2100" b="1"/>
              <a:t>、延安精神</a:t>
            </a:r>
            <a:r>
              <a:rPr lang="zh-CN" altLang="en-US" sz="2100" b="1"/>
              <a:t>和抗战精神：</a:t>
            </a:r>
            <a:r>
              <a:rPr lang="zh-CN" altLang="zh-CN" sz="2100"/>
              <a:t>延安精神一般认为主要包括实事求是的思想路线，理论联系实际、不断开拓创新的精神、全心全意为人民服务的精神、和自力更生、艰苦奋斗的创业精神。延安精神的本质内容是解放思想、实事求是。精神内涵总结如下：</a:t>
            </a:r>
          </a:p>
          <a:p>
            <a:r>
              <a:rPr lang="zh-CN" altLang="zh-CN" sz="2100"/>
              <a:t>（</a:t>
            </a:r>
            <a:r>
              <a:rPr lang="en-US" altLang="zh-CN" sz="2100"/>
              <a:t>1</a:t>
            </a:r>
            <a:r>
              <a:rPr lang="zh-CN" altLang="zh-CN" sz="2100"/>
              <a:t>）、自力更生、艰苦奋斗的创业精神。中国共产党是靠艰苦奋斗起家的，中国共产党和人民的事业是靠艰苦奋斗不断发展壮大的。回顾党的历史，从在上海成立到井冈山时期，从遵义会议到延安时期，从西柏坡到夺取全国政权，从新中国成立到改革开放新时期，艰苦奋斗是工作作风，也是思想作风，是中国共产党的优良传统和政治本色，是凝聚党心民心、激励全党和全体人民为实现国家富强、民族振兴共同奋斗。</a:t>
            </a:r>
          </a:p>
        </p:txBody>
      </p:sp>
      <p:pic>
        <p:nvPicPr>
          <p:cNvPr id="6146" name="Picture 2" descr="C:\Users\sjx20\Desktop\5.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1551" y="0"/>
            <a:ext cx="3829793" cy="505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57571"/>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58288" y="730332"/>
            <a:ext cx="8683831" cy="3300904"/>
          </a:xfrm>
          <a:prstGeom prst="rect">
            <a:avLst/>
          </a:prstGeom>
        </p:spPr>
        <p:txBody>
          <a:bodyPr wrap="square" lIns="68580" tIns="34290" rIns="68580" bIns="34290">
            <a:spAutoFit/>
          </a:bodyPr>
          <a:lstStyle/>
          <a:p>
            <a:r>
              <a:rPr lang="zh-CN" altLang="zh-CN" sz="2100"/>
              <a:t>（</a:t>
            </a:r>
            <a:r>
              <a:rPr lang="en-US" altLang="zh-CN" sz="2100"/>
              <a:t>2</a:t>
            </a:r>
            <a:r>
              <a:rPr lang="zh-CN" altLang="zh-CN" sz="2100"/>
              <a:t>）、全心全意为人民服务的精神。延安时期是中国共产党在中国局部地区建立人民政权并不断扩大执政区域的重要时期。中国共产党历来把为中国广大人民谋利益作为自己的根本宗旨，在延安时期又响亮地提出了“为人民服务”的口号并在全党认真实践。那时的陕甘宁边区政府，被誉为“民主的政治。”</a:t>
            </a:r>
          </a:p>
          <a:p>
            <a:r>
              <a:rPr lang="en-US" altLang="zh-CN" sz="2100"/>
              <a:t>(3)</a:t>
            </a:r>
            <a:r>
              <a:rPr lang="zh-CN" altLang="zh-CN" sz="2100"/>
              <a:t>、理论联系实际、不断开拓创新的精神。延安时期是中国共产党科学总结正反两方面经验，成功地推进马克思主义中国化、在理论上实现第一次历史性飞跃的时期。毛泽东同志的许多重要著作，如《中国革命战争的战略问题》、《实践论》、《矛盾论》、《论持久战》、《新民主主义论》、《论联合政府》等，都是在延安时期完成的。</a:t>
            </a:r>
          </a:p>
        </p:txBody>
      </p:sp>
    </p:spTree>
    <p:extLst>
      <p:ext uri="{BB962C8B-B14F-4D97-AF65-F5344CB8AC3E}">
        <p14:creationId xmlns:p14="http://schemas.microsoft.com/office/powerpoint/2010/main" val="1268834609"/>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58288" y="1042060"/>
            <a:ext cx="8398824" cy="2654573"/>
          </a:xfrm>
          <a:prstGeom prst="rect">
            <a:avLst/>
          </a:prstGeom>
        </p:spPr>
        <p:txBody>
          <a:bodyPr wrap="square" lIns="68580" tIns="34290" rIns="68580" bIns="34290">
            <a:spAutoFit/>
          </a:bodyPr>
          <a:lstStyle/>
          <a:p>
            <a:r>
              <a:rPr lang="en-US" altLang="zh-CN" sz="2100"/>
              <a:t>(4)</a:t>
            </a:r>
            <a:r>
              <a:rPr lang="zh-CN" altLang="zh-CN" sz="2100"/>
              <a:t>、实事求是的思想路线。用实事求是来概括中国共产党的思想路线，也是在延安时期。实践表明，只有解放思想，才能达到实事求是；只有实事求是，才是真正地解放思想。在新世纪新阶段，按照十六大的要求，切实做到发展要有新思路，改革要有新突破，开放要有新局面，各项工作要有新举措，这就叫作坚持解放思想，这也叫作坚持实事求是。</a:t>
            </a:r>
          </a:p>
          <a:p>
            <a:r>
              <a:rPr lang="en-US" altLang="zh-CN" sz="2100"/>
              <a:t>(5)</a:t>
            </a:r>
            <a:r>
              <a:rPr lang="zh-CN" altLang="zh-CN" sz="2100"/>
              <a:t>抗战精神：以爱国主义为核心，以救亡图存、民族解放为主题</a:t>
            </a:r>
            <a:r>
              <a:rPr lang="en-US" altLang="zh-CN" sz="2100"/>
              <a:t>,</a:t>
            </a:r>
            <a:r>
              <a:rPr lang="zh-CN" altLang="zh-CN" sz="2100"/>
              <a:t>以自强、团结、牺牲、坚韧为基本内涵的伟大抗战精神。</a:t>
            </a:r>
          </a:p>
        </p:txBody>
      </p:sp>
    </p:spTree>
    <p:extLst>
      <p:ext uri="{BB962C8B-B14F-4D97-AF65-F5344CB8AC3E}">
        <p14:creationId xmlns:p14="http://schemas.microsoft.com/office/powerpoint/2010/main" val="3024154945"/>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266" name="Picture 2" descr="https://pics6.baidu.com/feed/dc54564e9258d10954eca0119de2fab76d814d4c.jpeg?token=f3f8da90ae5b2f1fcea4bc3409c5ef4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72910" y="-1"/>
            <a:ext cx="5171090" cy="502525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12263" y="813344"/>
            <a:ext cx="1322718" cy="276999"/>
          </a:xfrm>
          <a:prstGeom prst="rect">
            <a:avLst/>
          </a:prstGeom>
        </p:spPr>
        <p:txBody>
          <a:bodyPr wrap="none" lIns="68580" tIns="34290" rIns="68580" bIns="34290">
            <a:spAutoFit/>
          </a:bodyPr>
          <a:lstStyle/>
          <a:p>
            <a:r>
              <a:rPr lang="en-US" altLang="zh-CN" b="1" smtClean="0"/>
              <a:t>5.</a:t>
            </a:r>
            <a:r>
              <a:rPr lang="zh-CN" altLang="en-US" b="1" smtClean="0"/>
              <a:t>伟大</a:t>
            </a:r>
            <a:r>
              <a:rPr lang="zh-CN" altLang="zh-CN" b="1" smtClean="0"/>
              <a:t>抗战</a:t>
            </a:r>
            <a:r>
              <a:rPr lang="zh-CN" altLang="zh-CN" b="1"/>
              <a:t>精神</a:t>
            </a:r>
          </a:p>
        </p:txBody>
      </p:sp>
      <p:pic>
        <p:nvPicPr>
          <p:cNvPr id="11268" name="Picture 4" descr="https://pics1.baidu.com/feed/9d82d158ccbf6c81a707e465ec60873d32fa40f5.jpeg?token=eabc1c37a3e585b0ad08ef915640328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49" y="1"/>
            <a:ext cx="3972911" cy="520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79469"/>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1" y="64640"/>
            <a:ext cx="4079174" cy="4593566"/>
          </a:xfrm>
          <a:prstGeom prst="rect">
            <a:avLst/>
          </a:prstGeom>
        </p:spPr>
        <p:txBody>
          <a:bodyPr wrap="square" lIns="68580" tIns="34290" rIns="68580" bIns="34290">
            <a:spAutoFit/>
          </a:bodyPr>
          <a:lstStyle/>
          <a:p>
            <a:r>
              <a:rPr lang="en-US" altLang="zh-CN" sz="2100" b="1"/>
              <a:t>5</a:t>
            </a:r>
            <a:r>
              <a:rPr lang="zh-CN" altLang="zh-CN" sz="2100" b="1"/>
              <a:t>、西柏坡精神</a:t>
            </a:r>
          </a:p>
          <a:p>
            <a:r>
              <a:rPr lang="zh-CN" altLang="zh-CN" sz="2100"/>
              <a:t>西柏坡精神产生于</a:t>
            </a:r>
            <a:r>
              <a:rPr lang="en-US" altLang="zh-CN" sz="2100"/>
              <a:t>20</a:t>
            </a:r>
            <a:r>
              <a:rPr lang="zh-CN" altLang="zh-CN" sz="2100"/>
              <a:t>世纪</a:t>
            </a:r>
            <a:r>
              <a:rPr lang="en-US" altLang="zh-CN" sz="2100"/>
              <a:t>40</a:t>
            </a:r>
            <a:r>
              <a:rPr lang="zh-CN" altLang="zh-CN" sz="2100"/>
              <a:t>年代中后期。此时，中国革命、中国共产党和中国社会正处于一个根本性的历史转折时期。中国共产党由革命党向执政党转变，党的工作重心由农村向城市转变，党的任务由革命向建设转变，中国由半封建半殖民地社会向新民主主义、社会主义社会转变。这种客观现实决定了西柏坡精神既是井冈山精神、长征精神、延安精神的继承，又具有鲜明的时代特点。</a:t>
            </a:r>
          </a:p>
        </p:txBody>
      </p:sp>
      <p:pic>
        <p:nvPicPr>
          <p:cNvPr id="1026" name="Picture 2" descr="C:\Users\sjx20\Desktop\6.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81202" y="-89064"/>
            <a:ext cx="6466115" cy="532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38683"/>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71103" y="1296430"/>
            <a:ext cx="8307815" cy="2331407"/>
          </a:xfrm>
          <a:prstGeom prst="rect">
            <a:avLst/>
          </a:prstGeom>
        </p:spPr>
        <p:txBody>
          <a:bodyPr wrap="square" lIns="68580" tIns="34290" rIns="68580" bIns="34290">
            <a:spAutoFit/>
          </a:bodyPr>
          <a:lstStyle/>
          <a:p>
            <a:r>
              <a:rPr lang="zh-CN" altLang="zh-CN" sz="2100"/>
              <a:t>西柏坡精神的基本内涵可以概括为：“两个敢于”，即敢于斗争、敢于胜利的彻底革命精神；“两个善于”，即善于破坏旧世界、善于建设新世界的开拓创新精神；“两个坚持”，即坚持依靠群众、坚持团结统一的民主团结精神；“两个务必”，即谦虚谨慎、艰苦奋斗的精神。“两个务必”，就是毛泽东在党的七届二中全会上的报告中所讲到的“务必使同志们继续地保持谦虚、谨慎、不骄、不躁的作风，务必使同志们继续地保持艰苦奋斗的作风。”</a:t>
            </a:r>
          </a:p>
        </p:txBody>
      </p:sp>
    </p:spTree>
    <p:extLst>
      <p:ext uri="{BB962C8B-B14F-4D97-AF65-F5344CB8AC3E}">
        <p14:creationId xmlns:p14="http://schemas.microsoft.com/office/powerpoint/2010/main" val="1190905492"/>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31470" y="226769"/>
            <a:ext cx="8218170" cy="5239896"/>
          </a:xfrm>
          <a:prstGeom prst="rect">
            <a:avLst/>
          </a:prstGeom>
        </p:spPr>
        <p:txBody>
          <a:bodyPr wrap="square" lIns="68580" tIns="34290" rIns="68580" bIns="34290">
            <a:spAutoFit/>
          </a:bodyPr>
          <a:lstStyle/>
          <a:p>
            <a:pPr algn="ctr"/>
            <a:r>
              <a:rPr lang="en-US" altLang="zh-CN" sz="2400" b="1" smtClean="0">
                <a:solidFill>
                  <a:srgbClr val="7030A0"/>
                </a:solidFill>
                <a:latin typeface="黑体" panose="02010609060101010101" pitchFamily="49" charset="-122"/>
                <a:ea typeface="黑体" panose="02010609060101010101" pitchFamily="49" charset="-122"/>
              </a:rPr>
              <a:t>【</a:t>
            </a:r>
            <a:r>
              <a:rPr lang="zh-CN" altLang="en-US" sz="2400" b="1" smtClean="0">
                <a:solidFill>
                  <a:srgbClr val="7030A0"/>
                </a:solidFill>
                <a:latin typeface="黑体" panose="02010609060101010101" pitchFamily="49" charset="-122"/>
                <a:ea typeface="黑体" panose="02010609060101010101" pitchFamily="49" charset="-122"/>
              </a:rPr>
              <a:t>主题概述</a:t>
            </a:r>
            <a:r>
              <a:rPr lang="en-US" altLang="zh-CN" sz="2400" b="1" smtClean="0">
                <a:solidFill>
                  <a:srgbClr val="7030A0"/>
                </a:solidFill>
                <a:latin typeface="黑体" panose="02010609060101010101" pitchFamily="49" charset="-122"/>
                <a:ea typeface="黑体" panose="02010609060101010101" pitchFamily="49" charset="-122"/>
              </a:rPr>
              <a:t>】</a:t>
            </a:r>
            <a:endParaRPr lang="en-US" altLang="zh-CN" sz="2400" b="1">
              <a:solidFill>
                <a:srgbClr val="7030A0"/>
              </a:solidFill>
              <a:latin typeface="黑体" panose="02010609060101010101" pitchFamily="49" charset="-122"/>
              <a:ea typeface="黑体" panose="02010609060101010101" pitchFamily="49" charset="-122"/>
            </a:endParaRPr>
          </a:p>
          <a:p>
            <a:r>
              <a:rPr lang="zh-CN" altLang="en-US" sz="2100"/>
              <a:t>“一船红中国，万众跟党走”。</a:t>
            </a:r>
            <a:r>
              <a:rPr lang="en-US" altLang="zh-CN" sz="2100"/>
              <a:t>100</a:t>
            </a:r>
            <a:r>
              <a:rPr lang="zh-CN" altLang="en-US" sz="2100"/>
              <a:t>年前，在浙江嘉兴南湖的一条小船上，伟大的中国共产党诞生了。参加中共“一大”的</a:t>
            </a:r>
            <a:r>
              <a:rPr lang="en-US" altLang="zh-CN" sz="2100"/>
              <a:t>13</a:t>
            </a:r>
            <a:r>
              <a:rPr lang="zh-CN" altLang="en-US" sz="2100"/>
              <a:t>位代表，怀着救国救民寻求真理的信念，他们中的绝大多数积极探索中国革命的发展道路，为共产主义事业奋斗了一生，成为当代中国杰出的共产主义战士。而伟大的中国共产党，历经百年风华，在无数次波澜壮阔的革命斗争中，传承红船精神，践行党和先辈赋予的神圣使命，弘扬中华美德。在社会主义新时代的今天，中华民族更是紧随以习近平同志为核心的党中央周围，以国家和民族大业为导向，以人民为中心，群策群力，汇聚磅礴之力，共同复兴中华民族。</a:t>
            </a:r>
            <a:endParaRPr lang="en-US" altLang="zh-CN" sz="2100"/>
          </a:p>
          <a:p>
            <a:r>
              <a:rPr lang="en-US" altLang="zh-CN" sz="2100"/>
              <a:t>     </a:t>
            </a:r>
            <a:r>
              <a:rPr lang="zh-CN" altLang="en-US" sz="2100"/>
              <a:t> 百年光辉历程，百年丰功伟绩，</a:t>
            </a:r>
            <a:r>
              <a:rPr lang="en-US" altLang="zh-CN" sz="2100"/>
              <a:t>2021</a:t>
            </a:r>
            <a:r>
              <a:rPr lang="zh-CN" altLang="en-US" sz="2100"/>
              <a:t>年是中国共产党成立</a:t>
            </a:r>
            <a:r>
              <a:rPr lang="en-US" altLang="zh-CN" sz="2100"/>
              <a:t>100</a:t>
            </a:r>
            <a:r>
              <a:rPr lang="zh-CN" altLang="en-US" sz="2100"/>
              <a:t>周年。坚定不移走中国特色社会主义道路，夺取中国特色社会主义新胜利，中国的蓬勃发展，所作出的优异成绩回答了由中国共产党的领导是新时代领航向前的不竭动力，是领导中国特色社会主义事业的核心力量</a:t>
            </a:r>
            <a:endParaRPr lang="en-US" altLang="zh-CN" sz="2100"/>
          </a:p>
          <a:p>
            <a:endParaRPr lang="zh-CN" altLang="en-US" sz="2100"/>
          </a:p>
        </p:txBody>
      </p:sp>
    </p:spTree>
    <p:extLst>
      <p:ext uri="{BB962C8B-B14F-4D97-AF65-F5344CB8AC3E}">
        <p14:creationId xmlns:p14="http://schemas.microsoft.com/office/powerpoint/2010/main" val="144559250"/>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23193" y="277951"/>
            <a:ext cx="4572000" cy="3947234"/>
          </a:xfrm>
          <a:prstGeom prst="rect">
            <a:avLst/>
          </a:prstGeom>
        </p:spPr>
        <p:txBody>
          <a:bodyPr lIns="68580" tIns="34290" rIns="68580" bIns="34290">
            <a:spAutoFit/>
          </a:bodyPr>
          <a:lstStyle/>
          <a:p>
            <a:r>
              <a:rPr lang="en-US" altLang="zh-CN" sz="2100" b="1"/>
              <a:t>6</a:t>
            </a:r>
            <a:r>
              <a:rPr lang="zh-CN" altLang="zh-CN" sz="2100" b="1"/>
              <a:t>、抗美援朝精神。</a:t>
            </a:r>
          </a:p>
          <a:p>
            <a:r>
              <a:rPr lang="en-US" altLang="zh-CN" sz="2100"/>
              <a:t>(1)</a:t>
            </a:r>
            <a:r>
              <a:rPr lang="zh-CN" altLang="zh-CN" sz="2100"/>
              <a:t>、祖国和人民利益高于一切、为了祖国和民族的尊严而奋不顾身的爱国主义精神；</a:t>
            </a:r>
          </a:p>
          <a:p>
            <a:r>
              <a:rPr lang="en-US" altLang="zh-CN" sz="2100"/>
              <a:t>(2)</a:t>
            </a:r>
            <a:r>
              <a:rPr lang="zh-CN" altLang="zh-CN" sz="2100"/>
              <a:t>、英勇顽强、舍生忘死的革命英雄主义精神；</a:t>
            </a:r>
          </a:p>
          <a:p>
            <a:r>
              <a:rPr lang="en-US" altLang="zh-CN" sz="2100"/>
              <a:t>(3)</a:t>
            </a:r>
            <a:r>
              <a:rPr lang="zh-CN" altLang="zh-CN" sz="2100"/>
              <a:t>、不畏艰难困苦、始终保持高昂士气的革命乐观主义精神；</a:t>
            </a:r>
          </a:p>
          <a:p>
            <a:r>
              <a:rPr lang="en-US" altLang="zh-CN" sz="2100"/>
              <a:t>(4)</a:t>
            </a:r>
            <a:r>
              <a:rPr lang="zh-CN" altLang="zh-CN" sz="2100"/>
              <a:t>、为完成祖国和人民赋予的使命、慷慨奉献自己一切的革命忠诚精神；</a:t>
            </a:r>
          </a:p>
          <a:p>
            <a:r>
              <a:rPr lang="en-US" altLang="zh-CN" sz="2100"/>
              <a:t>(5)</a:t>
            </a:r>
            <a:r>
              <a:rPr lang="zh-CN" altLang="zh-CN" sz="2100"/>
              <a:t>、为了人类和平与正义事业而奋斗的国际主义精神。</a:t>
            </a:r>
          </a:p>
        </p:txBody>
      </p:sp>
      <p:pic>
        <p:nvPicPr>
          <p:cNvPr id="2050" name="Picture 2" descr="C:\Users\sjx20\Desktop\7.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95194" y="0"/>
            <a:ext cx="424880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72885"/>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134007" y="631023"/>
            <a:ext cx="4430111" cy="3300904"/>
          </a:xfrm>
          <a:prstGeom prst="rect">
            <a:avLst/>
          </a:prstGeom>
        </p:spPr>
        <p:txBody>
          <a:bodyPr wrap="square" lIns="68580" tIns="34290" rIns="68580" bIns="34290">
            <a:spAutoFit/>
          </a:bodyPr>
          <a:lstStyle/>
          <a:p>
            <a:r>
              <a:rPr lang="en-US" altLang="zh-CN" sz="2100"/>
              <a:t>7. </a:t>
            </a:r>
            <a:r>
              <a:rPr lang="zh-CN" altLang="zh-CN" sz="2100"/>
              <a:t>抗疫精神是在抗击新冠肺炎中形成的众志成城抗击疫情的精神。</a:t>
            </a:r>
            <a:r>
              <a:rPr lang="en-US" altLang="zh-CN" sz="2100"/>
              <a:t> </a:t>
            </a:r>
            <a:endParaRPr lang="zh-CN" altLang="zh-CN" sz="2100"/>
          </a:p>
          <a:p>
            <a:r>
              <a:rPr lang="en-US" altLang="zh-CN" sz="2100"/>
              <a:t>(1)</a:t>
            </a:r>
            <a:r>
              <a:rPr lang="zh-CN" altLang="zh-CN" sz="2100"/>
              <a:t>是万众一心、同舟共济的守望相助精神。</a:t>
            </a:r>
          </a:p>
          <a:p>
            <a:r>
              <a:rPr lang="en-US" altLang="zh-CN" sz="2100"/>
              <a:t>(2)</a:t>
            </a:r>
            <a:r>
              <a:rPr lang="zh-CN" altLang="zh-CN" sz="2100"/>
              <a:t>是闻令而动、雷厉风行的英勇战斗精神。</a:t>
            </a:r>
          </a:p>
          <a:p>
            <a:r>
              <a:rPr lang="en-US" altLang="zh-CN" sz="2100"/>
              <a:t>(3)</a:t>
            </a:r>
            <a:r>
              <a:rPr lang="zh-CN" altLang="zh-CN" sz="2100"/>
              <a:t>是顾全大局、壮士断腕的“一盘棋”精神。</a:t>
            </a:r>
          </a:p>
          <a:p>
            <a:r>
              <a:rPr lang="en-US" altLang="zh-CN" sz="2100"/>
              <a:t>(4)</a:t>
            </a:r>
            <a:r>
              <a:rPr lang="zh-CN" altLang="zh-CN" sz="2100"/>
              <a:t>是舍生忘死、逆行而上的英雄主义精神。</a:t>
            </a:r>
          </a:p>
        </p:txBody>
      </p:sp>
      <p:pic>
        <p:nvPicPr>
          <p:cNvPr id="3074" name="Picture 2" descr="C:\Users\sjx20\Desktop\8.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6008" y="0"/>
            <a:ext cx="443799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86050"/>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650328" y="1182415"/>
            <a:ext cx="7732987" cy="2331407"/>
          </a:xfrm>
          <a:prstGeom prst="rect">
            <a:avLst/>
          </a:prstGeom>
        </p:spPr>
        <p:txBody>
          <a:bodyPr wrap="square" lIns="68580" tIns="34290" rIns="68580" bIns="34290">
            <a:spAutoFit/>
          </a:bodyPr>
          <a:lstStyle/>
          <a:p>
            <a:r>
              <a:rPr lang="en-US" altLang="zh-CN" sz="2100"/>
              <a:t>(5)</a:t>
            </a:r>
            <a:r>
              <a:rPr lang="zh-CN" altLang="zh-CN" sz="2100"/>
              <a:t>是充满信心、敢于胜利的积极乐观精神。人是要有点精神的，一个民族更是要有一种精神力量。回望历史，总有一种精神，经千年颠沛而魂魄不散，经万种磨难而历久弥坚。“抗疫精神”是中华民族精神的剪影，它可歌可泣、可圈可点，也无坚不摧、无往不胜。</a:t>
            </a:r>
            <a:r>
              <a:rPr lang="en-US" altLang="zh-CN" sz="2100"/>
              <a:t> </a:t>
            </a:r>
            <a:endParaRPr lang="zh-CN" altLang="zh-CN" sz="2100"/>
          </a:p>
          <a:p>
            <a:r>
              <a:rPr lang="zh-CN" altLang="zh-CN" sz="2100"/>
              <a:t>二十字伟大抗疫精神：生命至上，举国同心，舍生忘死，尊重科学，命运与共</a:t>
            </a:r>
          </a:p>
        </p:txBody>
      </p:sp>
    </p:spTree>
    <p:extLst>
      <p:ext uri="{BB962C8B-B14F-4D97-AF65-F5344CB8AC3E}">
        <p14:creationId xmlns:p14="http://schemas.microsoft.com/office/powerpoint/2010/main" val="3335136204"/>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descr="http://www.bjw.gov.cn/upload/image/2021/03/15/1615778390224070085.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758" y="0"/>
            <a:ext cx="5833241" cy="524474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42" y="98046"/>
            <a:ext cx="3176752" cy="4916731"/>
          </a:xfrm>
          <a:prstGeom prst="rect">
            <a:avLst/>
          </a:prstGeom>
        </p:spPr>
        <p:txBody>
          <a:bodyPr wrap="square" lIns="68580" tIns="34290" rIns="68580" bIns="34290">
            <a:spAutoFit/>
          </a:bodyPr>
          <a:lstStyle/>
          <a:p>
            <a:r>
              <a:rPr lang="en-US" altLang="zh-CN" sz="2100"/>
              <a:t>8.</a:t>
            </a:r>
            <a:r>
              <a:rPr lang="zh-CN" altLang="en-US" sz="2100"/>
              <a:t>脱贫攻坚精神</a:t>
            </a:r>
            <a:endParaRPr lang="en-US" altLang="zh-CN" sz="2100"/>
          </a:p>
          <a:p>
            <a:r>
              <a:rPr lang="en-US" altLang="zh-CN" sz="2100"/>
              <a:t>      2021</a:t>
            </a:r>
            <a:r>
              <a:rPr lang="zh-CN" altLang="en-US" sz="2100"/>
              <a:t>年</a:t>
            </a:r>
            <a:r>
              <a:rPr lang="en-US" altLang="zh-CN" sz="2100"/>
              <a:t>2</a:t>
            </a:r>
            <a:r>
              <a:rPr lang="zh-CN" altLang="en-US" sz="2100"/>
              <a:t>月</a:t>
            </a:r>
            <a:r>
              <a:rPr lang="en-US" altLang="zh-CN" sz="2100"/>
              <a:t>25</a:t>
            </a:r>
            <a:r>
              <a:rPr lang="zh-CN" altLang="en-US" sz="2100"/>
              <a:t>日，习近平总书记在全国脱贫攻坚总结表彰大会上庄严宣告，经过全党全国各族人民共同努力，在迎来中国共产党成立一百周年的重要时刻，我国脱贫攻坚战取得了全面胜利。</a:t>
            </a:r>
            <a:br>
              <a:rPr lang="zh-CN" altLang="en-US" sz="2100"/>
            </a:br>
            <a:r>
              <a:rPr lang="zh-CN" altLang="en-US" sz="2100"/>
              <a:t>  “上下同心、尽锐出战、精准务实、开拓创新、攻坚克难、不负人民”</a:t>
            </a:r>
            <a:r>
              <a:rPr lang="en-US" altLang="zh-CN" sz="2100"/>
              <a:t>——</a:t>
            </a:r>
            <a:r>
              <a:rPr lang="zh-CN" altLang="en-US" sz="2100"/>
              <a:t>在全国脱贫攻坚总结表彰大会上，习近平总书记生动阐释脱贫攻坚精神。</a:t>
            </a:r>
          </a:p>
        </p:txBody>
      </p:sp>
    </p:spTree>
    <p:extLst>
      <p:ext uri="{BB962C8B-B14F-4D97-AF65-F5344CB8AC3E}">
        <p14:creationId xmlns:p14="http://schemas.microsoft.com/office/powerpoint/2010/main" val="66124158"/>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0" name="Picture 2" descr="http://www.bjw.gov.cn/upload/image/2021/03/15/161577839029507596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7863" y="0"/>
            <a:ext cx="496613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bjw.gov.cn/upload/image/2021/03/15/1615778390322048902.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4177862" cy="32146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p4.img.cctvpic.com/cportal/cnews-yz/img/2021/03/13/1615639843145_889_480x353.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53" y="3214687"/>
            <a:ext cx="4187716"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31250"/>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1" name="标题 1">
            <a:extLst>
              <a:ext uri="{FF2B5EF4-FFF2-40B4-BE49-F238E27FC236}">
                <a16:creationId xmlns:a16="http://schemas.microsoft.com/office/drawing/2014/main" xmlns="" id="{E777ED9D-8E6F-49C8-8DF3-F43B00B7FE93}"/>
              </a:ext>
            </a:extLst>
          </p:cNvPr>
          <p:cNvSpPr txBox="1"/>
          <p:nvPr/>
        </p:nvSpPr>
        <p:spPr>
          <a:xfrm>
            <a:off x="45108" y="106319"/>
            <a:ext cx="9144000" cy="573985"/>
          </a:xfrm>
          <a:prstGeom prst="rect">
            <a:avLst/>
          </a:prstGeom>
          <a:blipFill>
            <a:blip r:embed="rId3"/>
            <a:tile tx="0" ty="0" sx="100000" sy="100000" flip="none" algn="tl"/>
          </a:blipFill>
          <a:effectLst>
            <a:glow rad="228600">
              <a:schemeClr val="accent4">
                <a:lumMod val="40000"/>
                <a:lumOff val="60000"/>
                <a:alpha val="40000"/>
              </a:schemeClr>
            </a:glow>
            <a:reflection blurRad="6350" stA="52000" endA="300" endPos="35000" dir="5400000" sy="-100000" algn="bl" rotWithShape="0"/>
            <a:softEdge rad="317500"/>
          </a:effectLst>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a:r>
              <a:rPr lang="zh-CN" altLang="en-US" sz="2400" b="1">
                <a:solidFill>
                  <a:srgbClr val="7030A0"/>
                </a:solidFill>
                <a:latin typeface="黑体" panose="02010609060101010101" pitchFamily="49" charset="-122"/>
                <a:ea typeface="黑体" panose="02010609060101010101" pitchFamily="49" charset="-122"/>
              </a:rPr>
              <a:t>考</a:t>
            </a:r>
            <a:r>
              <a:rPr lang="zh-CN" altLang="en-US" sz="2400" b="1" smtClean="0">
                <a:solidFill>
                  <a:srgbClr val="7030A0"/>
                </a:solidFill>
                <a:latin typeface="黑体" panose="02010609060101010101" pitchFamily="49" charset="-122"/>
                <a:ea typeface="黑体" panose="02010609060101010101" pitchFamily="49" charset="-122"/>
              </a:rPr>
              <a:t>向预测一</a:t>
            </a:r>
            <a:r>
              <a:rPr lang="zh-CN" altLang="en-US" sz="2400" b="1">
                <a:latin typeface="黑体" panose="02010609060101010101" pitchFamily="49" charset="-122"/>
                <a:ea typeface="黑体" panose="02010609060101010101" pitchFamily="49" charset="-122"/>
              </a:rPr>
              <a:t>：</a:t>
            </a:r>
            <a:r>
              <a:rPr lang="zh-CN" altLang="en-US" sz="2400" b="1">
                <a:solidFill>
                  <a:srgbClr val="7030A0"/>
                </a:solidFill>
                <a:latin typeface="黑体" panose="02010609060101010101" pitchFamily="49" charset="-122"/>
                <a:ea typeface="黑体" panose="02010609060101010101" pitchFamily="49" charset="-122"/>
                <a:cs typeface="Times New Roman" panose="02020603050405020304"/>
              </a:rPr>
              <a:t>新民主主义革命时期党的工作的调整</a:t>
            </a:r>
            <a:endParaRPr lang="en-US" altLang="zh-CN" sz="2400" b="1">
              <a:solidFill>
                <a:srgbClr val="7030A0"/>
              </a:solidFill>
              <a:latin typeface="黑体" panose="02010609060101010101" pitchFamily="49" charset="-122"/>
              <a:ea typeface="黑体" panose="02010609060101010101" pitchFamily="49" charset="-122"/>
              <a:cs typeface="Times New Roman" panose="02020603050405020304"/>
            </a:endParaRPr>
          </a:p>
          <a:p>
            <a:pPr defTabSz="514350"/>
            <a:endParaRPr lang="en-US" altLang="zh-CN" sz="3600" b="1">
              <a:solidFill>
                <a:srgbClr val="FF0000"/>
              </a:solidFill>
              <a:latin typeface="黑体" panose="02010609060101010101" pitchFamily="49" charset="-122"/>
              <a:ea typeface="黑体" panose="02010609060101010101" pitchFamily="49" charset="-122"/>
              <a:cs typeface="Times New Roman" panose="02020603050405020304"/>
            </a:endParaRPr>
          </a:p>
          <a:p>
            <a:pPr algn="ctr"/>
            <a:endParaRPr lang="zh-CN" altLang="en-US" sz="3600">
              <a:latin typeface="黑体" panose="02010609060101010101" pitchFamily="49" charset="-122"/>
              <a:ea typeface="黑体" panose="02010609060101010101" pitchFamily="49" charset="-122"/>
            </a:endParaRPr>
          </a:p>
        </p:txBody>
      </p:sp>
      <p:graphicFrame>
        <p:nvGraphicFramePr>
          <p:cNvPr id="32" name="Object 3">
            <a:extLst>
              <a:ext uri="{FF2B5EF4-FFF2-40B4-BE49-F238E27FC236}">
                <a16:creationId xmlns:a16="http://schemas.microsoft.com/office/drawing/2014/main" xmlns="" id="{6282A4FD-5A85-4C8A-8E6F-348575BDF3C7}"/>
              </a:ext>
            </a:extLst>
          </p:cNvPr>
          <p:cNvGraphicFramePr>
            <a:graphicFrameLocks noChangeAspect="1"/>
          </p:cNvGraphicFramePr>
          <p:nvPr>
            <p:extLst>
              <p:ext uri="{D42A27DB-BD31-4B8C-83A1-F6EECF244321}">
                <p14:modId xmlns:p14="http://schemas.microsoft.com/office/powerpoint/2010/main" val="2910804597"/>
              </p:ext>
            </p:extLst>
          </p:nvPr>
        </p:nvGraphicFramePr>
        <p:xfrm>
          <a:off x="327422" y="800100"/>
          <a:ext cx="8237934" cy="4396979"/>
        </p:xfrm>
        <a:graphic>
          <a:graphicData uri="http://schemas.openxmlformats.org/presentationml/2006/ole">
            <mc:AlternateContent>
              <mc:Choice xmlns:v="urn:schemas-microsoft-com:vml" Requires="v">
                <p:oleObj spid="_x0000_s1038" name="Document" r:id="rId4" imgW="10724123" imgH="5710355" progId="Word.Document.8">
                  <p:embed/>
                </p:oleObj>
              </mc:Choice>
              <mc:Fallback>
                <p:oleObj name="Document" r:id="rId4" imgW="10724123" imgH="5710355" progId="Word.Document.8">
                  <p:embed/>
                  <p:pic>
                    <p:nvPicPr>
                      <p:cNvPr id="0" name="OLE substitute image"/>
                      <p:cNvPicPr/>
                      <p:nvPr/>
                    </p:nvPicPr>
                    <p:blipFill>
                      <a:blip r:embed="rId5"/>
                      <a:stretch>
                        <a:fillRect/>
                      </a:stretch>
                    </p:blipFill>
                    <p:spPr>
                      <a:xfrm>
                        <a:off x="327422" y="800100"/>
                        <a:ext cx="8237934" cy="4396979"/>
                      </a:xfrm>
                      <a:prstGeom prst="rect">
                        <a:avLst/>
                      </a:prstGeom>
                      <a:noFill/>
                      <a:ln>
                        <a:noFill/>
                      </a:ln>
                      <a:effectLst/>
                    </p:spPr>
                  </p:pic>
                </p:oleObj>
              </mc:Fallback>
            </mc:AlternateContent>
          </a:graphicData>
        </a:graphic>
      </p:graphicFrame>
      <p:sp>
        <p:nvSpPr>
          <p:cNvPr id="33" name="平行四边形 13">
            <a:extLst>
              <a:ext uri="{FF2B5EF4-FFF2-40B4-BE49-F238E27FC236}">
                <a16:creationId xmlns:a16="http://schemas.microsoft.com/office/drawing/2014/main" xmlns="" id="{3C205D72-431A-4549-B699-01D4A25319AB}"/>
              </a:ext>
            </a:extLst>
          </p:cNvPr>
          <p:cNvSpPr/>
          <p:nvPr/>
        </p:nvSpPr>
        <p:spPr>
          <a:xfrm>
            <a:off x="4935258" y="1926095"/>
            <a:ext cx="4099028" cy="3091700"/>
          </a:xfrm>
          <a:prstGeom prst="parallelogram">
            <a:avLst>
              <a:gd name="adj" fmla="val 13856"/>
            </a:avLst>
          </a:prstGeom>
          <a:gradFill>
            <a:gsLst>
              <a:gs pos="0">
                <a:srgbClr val="012D86"/>
              </a:gs>
              <a:gs pos="100000">
                <a:srgbClr val="0E2557"/>
              </a:gs>
            </a:gsLst>
            <a:lin scaled="0"/>
          </a:gradFill>
          <a:ln w="25400">
            <a:noFill/>
          </a:ln>
        </p:spPr>
        <p:txBody>
          <a:bodyPr lIns="91431" tIns="45716" rIns="91431" bIns="45716" anchor="ctr"/>
          <a:lstStyle>
            <a:lvl1pPr marL="457200" indent="-457200" algn="l" defTabSz="1219200" rtl="0" eaLnBrk="0" fontAlgn="base" hangingPunct="0">
              <a:spcBef>
                <a:spcPct val="20000"/>
              </a:spcBef>
              <a:spcAft>
                <a:spcPct val="0"/>
              </a:spcAft>
              <a:buFont typeface="Arial" panose="020b0604020202020204" pitchFamily="34" charset="0"/>
              <a:buChar char="•"/>
              <a:defRPr sz="4200">
                <a:solidFill>
                  <a:schemeClr val="tx1"/>
                </a:solidFill>
                <a:latin typeface="+mn-lt"/>
                <a:ea typeface="+mn-ea"/>
                <a:cs typeface="+mn-cs"/>
                <a:sym typeface="方正兰亭黑_GBK" charset="-122"/>
              </a:defRPr>
            </a:lvl1pPr>
            <a:lvl2pPr marL="990600" indent="-381000" algn="l" defTabSz="1219200" rtl="0" eaLnBrk="0" fontAlgn="base" hangingPunct="0">
              <a:spcBef>
                <a:spcPct val="20000"/>
              </a:spcBef>
              <a:spcAft>
                <a:spcPct val="0"/>
              </a:spcAft>
              <a:buFont typeface="Arial" panose="020b0604020202020204" pitchFamily="34" charset="0"/>
              <a:buChar char="–"/>
              <a:defRPr sz="3700">
                <a:solidFill>
                  <a:schemeClr val="tx1"/>
                </a:solidFill>
                <a:latin typeface="+mn-lt"/>
                <a:ea typeface="+mn-ea"/>
                <a:sym typeface="方正兰亭黑_GBK" charset="-122"/>
              </a:defRPr>
            </a:lvl2pPr>
            <a:lvl3pPr marL="1524000" indent="-304800" algn="l" defTabSz="1219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sym typeface="方正兰亭黑_GBK" charset="-122"/>
              </a:defRPr>
            </a:lvl3pPr>
            <a:lvl4pPr marL="21336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4pPr>
            <a:lvl5pPr marL="27432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5pPr>
          </a:lstStyle>
          <a:p>
            <a:pPr marL="0" indent="0" eaLnBrk="1" hangingPunct="1">
              <a:spcBef>
                <a:spcPct val="0"/>
              </a:spcBef>
              <a:buNone/>
            </a:pPr>
            <a:endParaRPr lang="zh-CN" altLang="zh-CN" sz="2700">
              <a:solidFill>
                <a:srgbClr val="FFFFFF"/>
              </a:solidFill>
              <a:latin typeface="宋体" panose="02010600030101010101" pitchFamily="2" charset="-122"/>
              <a:sym typeface="宋体" panose="02010600030101010101" pitchFamily="2" charset="-122"/>
            </a:endParaRPr>
          </a:p>
        </p:txBody>
      </p:sp>
      <p:sp>
        <p:nvSpPr>
          <p:cNvPr id="2" name="文本框 1">
            <a:extLst>
              <a:ext uri="{FF2B5EF4-FFF2-40B4-BE49-F238E27FC236}">
                <a16:creationId xmlns:a16="http://schemas.microsoft.com/office/drawing/2014/main" xmlns="" id="{31314E2A-70C2-4B84-86CD-3402330E7022}"/>
              </a:ext>
            </a:extLst>
          </p:cNvPr>
          <p:cNvSpPr txBox="1"/>
          <p:nvPr/>
        </p:nvSpPr>
        <p:spPr>
          <a:xfrm>
            <a:off x="2126844" y="3589484"/>
            <a:ext cx="904973" cy="830997"/>
          </a:xfrm>
          <a:prstGeom prst="rect">
            <a:avLst/>
          </a:prstGeom>
          <a:noFill/>
        </p:spPr>
        <p:txBody>
          <a:bodyPr wrap="square" lIns="68580" tIns="34290" rIns="68580" bIns="34290" rtlCol="0">
            <a:spAutoFit/>
          </a:bodyPr>
          <a:lstStyle/>
          <a:p>
            <a:r>
              <a:rPr lang="en-US" altLang="zh-CN" sz="5000">
                <a:solidFill>
                  <a:srgbClr val="FF0000"/>
                </a:solidFill>
                <a:latin typeface="方正舒体" panose="02010601030101010101" pitchFamily="2" charset="-122"/>
                <a:ea typeface="方正舒体" panose="02010601030101010101" pitchFamily="2" charset="-122"/>
              </a:rPr>
              <a:t>B</a:t>
            </a:r>
            <a:endParaRPr lang="zh-CN" altLang="en-US" sz="5000">
              <a:solidFill>
                <a:srgbClr val="FF0000"/>
              </a:solidFill>
              <a:latin typeface="方正舒体" panose="02010601030101010101" pitchFamily="2" charset="-122"/>
              <a:ea typeface="方正舒体" panose="02010601030101010101" pitchFamily="2" charset="-122"/>
            </a:endParaRPr>
          </a:p>
        </p:txBody>
      </p:sp>
      <p:sp>
        <p:nvSpPr>
          <p:cNvPr id="4" name="文本框 3">
            <a:extLst>
              <a:ext uri="{FF2B5EF4-FFF2-40B4-BE49-F238E27FC236}">
                <a16:creationId xmlns:a16="http://schemas.microsoft.com/office/drawing/2014/main" xmlns="" id="{8C8A712A-06F4-494D-94B7-249EBCEDAC4E}"/>
              </a:ext>
            </a:extLst>
          </p:cNvPr>
          <p:cNvSpPr txBox="1"/>
          <p:nvPr/>
        </p:nvSpPr>
        <p:spPr>
          <a:xfrm>
            <a:off x="5470296" y="1960385"/>
            <a:ext cx="1546860" cy="530915"/>
          </a:xfrm>
          <a:prstGeom prst="rect">
            <a:avLst/>
          </a:prstGeom>
          <a:noFill/>
        </p:spPr>
        <p:txBody>
          <a:bodyPr wrap="square" lIns="68580" tIns="34290" rIns="68580" bIns="34290" rtlCol="0">
            <a:spAutoFit/>
          </a:bodyPr>
          <a:lstStyle/>
          <a:p>
            <a:r>
              <a:rPr lang="zh-CN" altLang="en-US" sz="3000" b="1">
                <a:solidFill>
                  <a:schemeClr val="accent4"/>
                </a:solidFill>
              </a:rPr>
              <a:t>调整</a:t>
            </a:r>
            <a:r>
              <a:rPr lang="en-US" altLang="zh-CN" sz="3000" b="1">
                <a:solidFill>
                  <a:schemeClr val="accent4"/>
                </a:solidFill>
              </a:rPr>
              <a:t>1</a:t>
            </a:r>
            <a:r>
              <a:rPr lang="zh-CN" altLang="en-US" sz="3000" b="1">
                <a:solidFill>
                  <a:schemeClr val="accent4"/>
                </a:solidFill>
              </a:rPr>
              <a:t>：</a:t>
            </a:r>
          </a:p>
        </p:txBody>
      </p:sp>
      <p:sp>
        <p:nvSpPr>
          <p:cNvPr id="36" name="文本框 35">
            <a:extLst>
              <a:ext uri="{FF2B5EF4-FFF2-40B4-BE49-F238E27FC236}">
                <a16:creationId xmlns:a16="http://schemas.microsoft.com/office/drawing/2014/main" xmlns="" id="{476C6D04-184D-4E6F-A149-D975C151DB39}"/>
              </a:ext>
            </a:extLst>
          </p:cNvPr>
          <p:cNvSpPr txBox="1"/>
          <p:nvPr/>
        </p:nvSpPr>
        <p:spPr>
          <a:xfrm>
            <a:off x="5216902" y="2722921"/>
            <a:ext cx="3972206" cy="484748"/>
          </a:xfrm>
          <a:prstGeom prst="rect">
            <a:avLst/>
          </a:prstGeom>
          <a:noFill/>
        </p:spPr>
        <p:txBody>
          <a:bodyPr wrap="square" lIns="68580" tIns="34290" rIns="68580" bIns="34290" rtlCol="0">
            <a:spAutoFit/>
          </a:bodyPr>
          <a:lstStyle/>
          <a:p>
            <a:r>
              <a:rPr lang="zh-CN" altLang="en-US" sz="2700" b="1" i="1">
                <a:solidFill>
                  <a:schemeClr val="bg1"/>
                </a:solidFill>
              </a:rPr>
              <a:t>国民大革命时期</a:t>
            </a:r>
            <a:r>
              <a:rPr lang="en-US" altLang="zh-CN" sz="2700" b="1" i="1">
                <a:solidFill>
                  <a:schemeClr val="bg1"/>
                </a:solidFill>
              </a:rPr>
              <a:t>—</a:t>
            </a:r>
            <a:r>
              <a:rPr lang="zh-CN" altLang="en-US" sz="2700" b="1" i="1">
                <a:solidFill>
                  <a:schemeClr val="bg1"/>
                </a:solidFill>
              </a:rPr>
              <a:t>合作</a:t>
            </a:r>
          </a:p>
        </p:txBody>
      </p:sp>
      <p:sp>
        <p:nvSpPr>
          <p:cNvPr id="38" name="文本框 37">
            <a:extLst>
              <a:ext uri="{FF2B5EF4-FFF2-40B4-BE49-F238E27FC236}">
                <a16:creationId xmlns:a16="http://schemas.microsoft.com/office/drawing/2014/main" xmlns="" id="{CA8CE306-23C6-4F65-A086-38595D88EAFE}"/>
              </a:ext>
            </a:extLst>
          </p:cNvPr>
          <p:cNvSpPr txBox="1"/>
          <p:nvPr/>
        </p:nvSpPr>
        <p:spPr>
          <a:xfrm>
            <a:off x="5098850" y="3651353"/>
            <a:ext cx="3972206" cy="484748"/>
          </a:xfrm>
          <a:prstGeom prst="rect">
            <a:avLst/>
          </a:prstGeom>
          <a:noFill/>
        </p:spPr>
        <p:txBody>
          <a:bodyPr wrap="square" lIns="68580" tIns="34290" rIns="68580" bIns="34290" rtlCol="0">
            <a:spAutoFit/>
          </a:bodyPr>
          <a:lstStyle/>
          <a:p>
            <a:r>
              <a:rPr lang="zh-CN" altLang="en-US" sz="2700" b="1" i="1">
                <a:solidFill>
                  <a:schemeClr val="bg1"/>
                </a:solidFill>
              </a:rPr>
              <a:t>国民大革命失败</a:t>
            </a:r>
            <a:r>
              <a:rPr lang="en-US" altLang="zh-CN" sz="2700" b="1" i="1">
                <a:solidFill>
                  <a:schemeClr val="bg1"/>
                </a:solidFill>
              </a:rPr>
              <a:t>—</a:t>
            </a:r>
            <a:r>
              <a:rPr lang="zh-CN" altLang="en-US" sz="2700" b="1" i="1">
                <a:solidFill>
                  <a:schemeClr val="bg1"/>
                </a:solidFill>
              </a:rPr>
              <a:t>对抗</a:t>
            </a:r>
          </a:p>
        </p:txBody>
      </p:sp>
      <p:sp>
        <p:nvSpPr>
          <p:cNvPr id="41" name="文本框 40">
            <a:extLst>
              <a:ext uri="{FF2B5EF4-FFF2-40B4-BE49-F238E27FC236}">
                <a16:creationId xmlns:a16="http://schemas.microsoft.com/office/drawing/2014/main" xmlns="" id="{035FB559-07CA-4ED4-9B18-E5E8049FB5CE}"/>
              </a:ext>
            </a:extLst>
          </p:cNvPr>
          <p:cNvSpPr txBox="1"/>
          <p:nvPr/>
        </p:nvSpPr>
        <p:spPr>
          <a:xfrm>
            <a:off x="7016397" y="1945482"/>
            <a:ext cx="1992630" cy="530915"/>
          </a:xfrm>
          <a:prstGeom prst="rect">
            <a:avLst/>
          </a:prstGeom>
          <a:noFill/>
        </p:spPr>
        <p:txBody>
          <a:bodyPr wrap="square" lIns="68580" tIns="34290" rIns="68580" bIns="34290" rtlCol="0">
            <a:spAutoFit/>
          </a:bodyPr>
          <a:lstStyle/>
          <a:p>
            <a:r>
              <a:rPr lang="zh-CN" altLang="en-US" sz="3000" b="1">
                <a:solidFill>
                  <a:srgbClr val="FF0000"/>
                </a:solidFill>
              </a:rPr>
              <a:t>国共关系</a:t>
            </a:r>
          </a:p>
        </p:txBody>
      </p:sp>
      <p:sp>
        <p:nvSpPr>
          <p:cNvPr id="44" name="上箭头 82956">
            <a:extLst>
              <a:ext uri="{FF2B5EF4-FFF2-40B4-BE49-F238E27FC236}">
                <a16:creationId xmlns:a16="http://schemas.microsoft.com/office/drawing/2014/main" xmlns="" id="{7EA961D4-2467-44B1-8DEF-BE7A5879DCBF}"/>
              </a:ext>
            </a:extLst>
          </p:cNvPr>
          <p:cNvSpPr/>
          <p:nvPr/>
        </p:nvSpPr>
        <p:spPr>
          <a:xfrm rot="10800000">
            <a:off x="6754000" y="3259222"/>
            <a:ext cx="252008"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Tree>
    <p:extLst>
      <p:ext uri="{BB962C8B-B14F-4D97-AF65-F5344CB8AC3E}">
        <p14:creationId xmlns:p14="http://schemas.microsoft.com/office/powerpoint/2010/main" val="2558522408"/>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after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4" grpId="0"/>
      <p:bldP spid="36" grpId="0"/>
      <p:bldP spid="38" grpId="0"/>
      <p:bldP spid="41" grpId="0"/>
      <p:bldP spid="4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0" name="文本框 7">
            <a:extLst>
              <a:ext uri="{FF2B5EF4-FFF2-40B4-BE49-F238E27FC236}">
                <a16:creationId xmlns:a16="http://schemas.microsoft.com/office/drawing/2014/main" xmlns="" id="{378F8E01-D43F-4A66-BC62-37D6EF693114}"/>
              </a:ext>
            </a:extLst>
          </p:cNvPr>
          <p:cNvSpPr txBox="1"/>
          <p:nvPr/>
        </p:nvSpPr>
        <p:spPr>
          <a:xfrm>
            <a:off x="37748" y="3074003"/>
            <a:ext cx="5554707" cy="4847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28600">
              <a:schemeClr val="accent3">
                <a:satMod val="175000"/>
                <a:alpha val="40000"/>
              </a:schemeClr>
            </a:glow>
            <a:softEdge rad="127000"/>
          </a:effectLst>
        </p:spPr>
        <p:txBody>
          <a:bodyPr wrap="square" lIns="68580" tIns="34290" rIns="68580" bIns="34290" rtlCol="0">
            <a:spAutoFit/>
          </a:bodyPr>
          <a:lstStyle/>
          <a:p>
            <a:endParaRPr lang="zh-CN" altLang="en-US" sz="2700" b="1">
              <a:latin typeface="楷体" pitchFamily="49" charset="-122"/>
              <a:ea typeface="楷体" pitchFamily="49" charset="-122"/>
            </a:endParaRPr>
          </a:p>
        </p:txBody>
      </p:sp>
      <p:sp>
        <p:nvSpPr>
          <p:cNvPr id="31" name="文本框 7">
            <a:extLst>
              <a:ext uri="{FF2B5EF4-FFF2-40B4-BE49-F238E27FC236}">
                <a16:creationId xmlns:a16="http://schemas.microsoft.com/office/drawing/2014/main" xmlns="" id="{447D690A-1A64-4CFB-A9B9-67F684014A84}"/>
              </a:ext>
            </a:extLst>
          </p:cNvPr>
          <p:cNvSpPr txBox="1"/>
          <p:nvPr/>
        </p:nvSpPr>
        <p:spPr>
          <a:xfrm>
            <a:off x="16762" y="68580"/>
            <a:ext cx="5705858" cy="484748"/>
          </a:xfrm>
          <a:prstGeom prst="rect">
            <a:avLst/>
          </a:prstGeom>
          <a:solidFill>
            <a:srgbClr val="FFFFCC"/>
          </a:solidFill>
          <a:effectLst>
            <a:glow rad="228600">
              <a:schemeClr val="accent3">
                <a:satMod val="175000"/>
                <a:alpha val="40000"/>
              </a:schemeClr>
            </a:glow>
            <a:softEdge rad="127000"/>
          </a:effectLst>
        </p:spPr>
        <p:txBody>
          <a:bodyPr wrap="square" lIns="68580" tIns="34290" rIns="68580" bIns="34290" rtlCol="0">
            <a:spAutoFit/>
          </a:bodyPr>
          <a:lstStyle/>
          <a:p>
            <a:endParaRPr lang="zh-CN" altLang="en-US" sz="2700" b="1">
              <a:latin typeface="楷体" pitchFamily="49" charset="-122"/>
              <a:ea typeface="楷体" pitchFamily="49" charset="-122"/>
            </a:endParaRPr>
          </a:p>
        </p:txBody>
      </p:sp>
      <p:sp>
        <p:nvSpPr>
          <p:cNvPr id="33" name="文本框 32">
            <a:extLst>
              <a:ext uri="{FF2B5EF4-FFF2-40B4-BE49-F238E27FC236}">
                <a16:creationId xmlns:a16="http://schemas.microsoft.com/office/drawing/2014/main" xmlns="" id="{D5A15024-7B55-435C-9F16-B3698BD41919}"/>
              </a:ext>
            </a:extLst>
          </p:cNvPr>
          <p:cNvSpPr txBox="1"/>
          <p:nvPr/>
        </p:nvSpPr>
        <p:spPr>
          <a:xfrm>
            <a:off x="182092" y="177466"/>
            <a:ext cx="5234308" cy="2654573"/>
          </a:xfrm>
          <a:prstGeom prst="rect">
            <a:avLst/>
          </a:prstGeom>
          <a:noFill/>
        </p:spPr>
        <p:txBody>
          <a:bodyPr wrap="square" lIns="68580" tIns="34290" rIns="68580" bIns="34290">
            <a:spAutoFit/>
          </a:bodyPr>
          <a:lstStyle/>
          <a:p>
            <a:r>
              <a:rPr lang="zh-CN" altLang="en-US" sz="2100" b="1"/>
              <a:t>       材料一：“当今我</a:t>
            </a:r>
            <a:r>
              <a:rPr lang="zh-CN" altLang="en-US" sz="2100" b="1">
                <a:solidFill>
                  <a:srgbClr val="FF0000"/>
                </a:solidFill>
              </a:rPr>
              <a:t>亡国灭种大祸</a:t>
            </a:r>
            <a:r>
              <a:rPr lang="zh-CN" altLang="en-US" sz="2100" b="1"/>
              <a:t>迫在眉睫之时，共产党和苏维埃政府再一次向全体同胞呼吁：无论各党派间在过去和现在有任何政见和利害的不同</a:t>
            </a:r>
            <a:r>
              <a:rPr lang="en-US" altLang="zh-CN" sz="2100" b="1"/>
              <a:t>……</a:t>
            </a:r>
            <a:r>
              <a:rPr lang="zh-CN" altLang="en-US" sz="2100" b="1"/>
              <a:t>首先大家都</a:t>
            </a:r>
            <a:r>
              <a:rPr lang="zh-CN" altLang="en-US" sz="2100" b="1">
                <a:solidFill>
                  <a:srgbClr val="FF0000"/>
                </a:solidFill>
              </a:rPr>
              <a:t>应当停止内战，以便集中一切国力</a:t>
            </a:r>
            <a:r>
              <a:rPr lang="zh-CN" altLang="en-US" sz="2100" b="1"/>
              <a:t>（人力，物力、财力、武力等）</a:t>
            </a:r>
            <a:r>
              <a:rPr lang="zh-CN" altLang="en-US" sz="2100" b="1">
                <a:solidFill>
                  <a:srgbClr val="FF0000"/>
                </a:solidFill>
              </a:rPr>
              <a:t>去为抗日救国的神圣事业而奋斗</a:t>
            </a:r>
            <a:r>
              <a:rPr lang="zh-CN" altLang="en-US" sz="2100" b="1"/>
              <a:t>。</a:t>
            </a:r>
            <a:endParaRPr lang="en-US" altLang="zh-CN" sz="2100" b="1"/>
          </a:p>
          <a:p>
            <a:r>
              <a:rPr lang="en-US" altLang="zh-CN" sz="2100" b="1"/>
              <a:t>                 ——1935</a:t>
            </a:r>
            <a:r>
              <a:rPr lang="zh-CN" altLang="en-US" sz="2100" b="1"/>
              <a:t>年中共</a:t>
            </a:r>
            <a:r>
              <a:rPr lang="en-US" altLang="zh-CN" sz="2100" b="1"/>
              <a:t>《</a:t>
            </a:r>
            <a:r>
              <a:rPr lang="zh-CN" altLang="en-US" sz="2100" b="1"/>
              <a:t>八一宣言</a:t>
            </a:r>
            <a:r>
              <a:rPr lang="en-US" altLang="zh-CN" sz="2100" b="1"/>
              <a:t>》</a:t>
            </a:r>
            <a:endParaRPr lang="zh-CN" altLang="en-US" sz="2100" b="1"/>
          </a:p>
        </p:txBody>
      </p:sp>
      <p:sp>
        <p:nvSpPr>
          <p:cNvPr id="34" name="文本框 33">
            <a:extLst>
              <a:ext uri="{FF2B5EF4-FFF2-40B4-BE49-F238E27FC236}">
                <a16:creationId xmlns:a16="http://schemas.microsoft.com/office/drawing/2014/main" xmlns="" id="{F16A7ECC-E027-4334-A969-672E9E49B3EC}"/>
              </a:ext>
            </a:extLst>
          </p:cNvPr>
          <p:cNvSpPr txBox="1"/>
          <p:nvPr/>
        </p:nvSpPr>
        <p:spPr>
          <a:xfrm>
            <a:off x="37748" y="3135258"/>
            <a:ext cx="5418114" cy="2008242"/>
          </a:xfrm>
          <a:prstGeom prst="rect">
            <a:avLst/>
          </a:prstGeom>
          <a:noFill/>
        </p:spPr>
        <p:txBody>
          <a:bodyPr wrap="square" lIns="68580" tIns="34290" rIns="68580" bIns="34290">
            <a:spAutoFit/>
          </a:bodyPr>
          <a:lstStyle/>
          <a:p>
            <a:r>
              <a:rPr lang="zh-CN" altLang="en-US" sz="2100" b="1"/>
              <a:t>       材料二：“</a:t>
            </a:r>
            <a:r>
              <a:rPr lang="zh-CN" altLang="en-US" sz="2100" b="1">
                <a:solidFill>
                  <a:srgbClr val="FF0000"/>
                </a:solidFill>
              </a:rPr>
              <a:t>一切反动派都是纸老虎</a:t>
            </a:r>
            <a:r>
              <a:rPr lang="zh-CN" altLang="en-US" sz="2100" b="1"/>
              <a:t>。看起来，反动派的样子是可怕的，但是实际上并没有什么了不起的力量。从长远的观点看问题，真正强大的力量不是属于反动派，而是属于人民。”</a:t>
            </a:r>
            <a:endParaRPr lang="en-US" altLang="zh-CN" sz="2100" b="1"/>
          </a:p>
          <a:p>
            <a:r>
              <a:rPr lang="en-US" altLang="zh-CN" sz="2100" b="1"/>
              <a:t>            ——1946</a:t>
            </a:r>
            <a:r>
              <a:rPr lang="zh-CN" altLang="en-US" sz="2100" b="1"/>
              <a:t>年</a:t>
            </a:r>
            <a:r>
              <a:rPr lang="en-US" altLang="zh-CN" sz="2100" b="1"/>
              <a:t>8</a:t>
            </a:r>
            <a:r>
              <a:rPr lang="zh-CN" altLang="en-US" sz="2100" b="1"/>
              <a:t>月，毛主席答美国记者</a:t>
            </a:r>
          </a:p>
        </p:txBody>
      </p:sp>
      <p:sp>
        <p:nvSpPr>
          <p:cNvPr id="36" name="Text Box 5">
            <a:extLst>
              <a:ext uri="{FF2B5EF4-FFF2-40B4-BE49-F238E27FC236}">
                <a16:creationId xmlns:a16="http://schemas.microsoft.com/office/drawing/2014/main" xmlns="" id="{DC0714AB-46C0-4456-BA85-634574043D99}"/>
              </a:ext>
            </a:extLst>
          </p:cNvPr>
          <p:cNvSpPr txBox="1">
            <a:spLocks noChangeArrowheads="1"/>
          </p:cNvSpPr>
          <p:nvPr/>
        </p:nvSpPr>
        <p:spPr bwMode="auto">
          <a:xfrm>
            <a:off x="2206564" y="1299149"/>
            <a:ext cx="1080484" cy="577081"/>
          </a:xfrm>
          <a:prstGeom prst="rect">
            <a:avLst/>
          </a:prstGeom>
          <a:solidFill>
            <a:schemeClr val="tx1">
              <a:lumMod val="75000"/>
              <a:lumOff val="25000"/>
            </a:schemeClr>
          </a:solidFill>
          <a:ln>
            <a:noFill/>
          </a:ln>
          <a:effec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300">
                <a:solidFill>
                  <a:srgbClr val="FF0000"/>
                </a:solidFill>
                <a:ea typeface="黑体" panose="02010609060101010101" pitchFamily="49" charset="-122"/>
              </a:rPr>
              <a:t>合作</a:t>
            </a:r>
          </a:p>
        </p:txBody>
      </p:sp>
      <p:sp>
        <p:nvSpPr>
          <p:cNvPr id="37" name="Text Box 5">
            <a:extLst>
              <a:ext uri="{FF2B5EF4-FFF2-40B4-BE49-F238E27FC236}">
                <a16:creationId xmlns:a16="http://schemas.microsoft.com/office/drawing/2014/main" xmlns="" id="{51F30B12-B66B-4A88-83AF-B9DFFC064F50}"/>
              </a:ext>
            </a:extLst>
          </p:cNvPr>
          <p:cNvSpPr txBox="1">
            <a:spLocks noChangeArrowheads="1"/>
          </p:cNvSpPr>
          <p:nvPr/>
        </p:nvSpPr>
        <p:spPr bwMode="auto">
          <a:xfrm>
            <a:off x="2150946" y="3887860"/>
            <a:ext cx="1080484" cy="577081"/>
          </a:xfrm>
          <a:prstGeom prst="rect">
            <a:avLst/>
          </a:prstGeom>
          <a:solidFill>
            <a:schemeClr val="tx1">
              <a:lumMod val="75000"/>
              <a:lumOff val="25000"/>
            </a:schemeClr>
          </a:solidFill>
          <a:ln>
            <a:noFill/>
          </a:ln>
          <a:effec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300">
                <a:solidFill>
                  <a:srgbClr val="FF0000"/>
                </a:solidFill>
                <a:ea typeface="黑体" panose="02010609060101010101" pitchFamily="49" charset="-122"/>
              </a:rPr>
              <a:t>对抗</a:t>
            </a:r>
          </a:p>
        </p:txBody>
      </p:sp>
      <p:sp>
        <p:nvSpPr>
          <p:cNvPr id="38" name="平行四边形 13">
            <a:extLst>
              <a:ext uri="{FF2B5EF4-FFF2-40B4-BE49-F238E27FC236}">
                <a16:creationId xmlns:a16="http://schemas.microsoft.com/office/drawing/2014/main" xmlns="" id="{ADF485D6-4B73-4F4C-9308-9802B8A83169}"/>
              </a:ext>
            </a:extLst>
          </p:cNvPr>
          <p:cNvSpPr/>
          <p:nvPr/>
        </p:nvSpPr>
        <p:spPr>
          <a:xfrm>
            <a:off x="5146054" y="553834"/>
            <a:ext cx="4006599" cy="4249589"/>
          </a:xfrm>
          <a:prstGeom prst="parallelogram">
            <a:avLst>
              <a:gd name="adj" fmla="val 13856"/>
            </a:avLst>
          </a:prstGeom>
          <a:gradFill>
            <a:gsLst>
              <a:gs pos="0">
                <a:srgbClr val="012D86"/>
              </a:gs>
              <a:gs pos="100000">
                <a:srgbClr val="0E2557"/>
              </a:gs>
            </a:gsLst>
            <a:lin scaled="0"/>
          </a:gradFill>
          <a:ln w="25400">
            <a:noFill/>
          </a:ln>
        </p:spPr>
        <p:txBody>
          <a:bodyPr lIns="91431" tIns="45716" rIns="91431" bIns="45716" anchor="ctr"/>
          <a:lstStyle>
            <a:lvl1pPr marL="457200" indent="-457200" algn="l" defTabSz="1219200" rtl="0" eaLnBrk="0" fontAlgn="base" hangingPunct="0">
              <a:spcBef>
                <a:spcPct val="20000"/>
              </a:spcBef>
              <a:spcAft>
                <a:spcPct val="0"/>
              </a:spcAft>
              <a:buFont typeface="Arial" panose="020b0604020202020204" pitchFamily="34" charset="0"/>
              <a:buChar char="•"/>
              <a:defRPr sz="4200">
                <a:solidFill>
                  <a:schemeClr val="tx1"/>
                </a:solidFill>
                <a:latin typeface="+mn-lt"/>
                <a:ea typeface="+mn-ea"/>
                <a:cs typeface="+mn-cs"/>
                <a:sym typeface="方正兰亭黑_GBK" charset="-122"/>
              </a:defRPr>
            </a:lvl1pPr>
            <a:lvl2pPr marL="990600" indent="-381000" algn="l" defTabSz="1219200" rtl="0" eaLnBrk="0" fontAlgn="base" hangingPunct="0">
              <a:spcBef>
                <a:spcPct val="20000"/>
              </a:spcBef>
              <a:spcAft>
                <a:spcPct val="0"/>
              </a:spcAft>
              <a:buFont typeface="Arial" panose="020b0604020202020204" pitchFamily="34" charset="0"/>
              <a:buChar char="–"/>
              <a:defRPr sz="3700">
                <a:solidFill>
                  <a:schemeClr val="tx1"/>
                </a:solidFill>
                <a:latin typeface="+mn-lt"/>
                <a:ea typeface="+mn-ea"/>
                <a:sym typeface="方正兰亭黑_GBK" charset="-122"/>
              </a:defRPr>
            </a:lvl2pPr>
            <a:lvl3pPr marL="1524000" indent="-304800" algn="l" defTabSz="1219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sym typeface="方正兰亭黑_GBK" charset="-122"/>
              </a:defRPr>
            </a:lvl3pPr>
            <a:lvl4pPr marL="21336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4pPr>
            <a:lvl5pPr marL="27432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5pPr>
          </a:lstStyle>
          <a:p>
            <a:pPr marL="0" indent="0" eaLnBrk="1" hangingPunct="1">
              <a:spcBef>
                <a:spcPct val="0"/>
              </a:spcBef>
              <a:buNone/>
            </a:pPr>
            <a:endParaRPr lang="zh-CN" altLang="zh-CN" sz="2700">
              <a:solidFill>
                <a:srgbClr val="FFFFFF"/>
              </a:solidFill>
              <a:latin typeface="宋体" panose="02010600030101010101" pitchFamily="2" charset="-122"/>
              <a:sym typeface="宋体" panose="02010600030101010101" pitchFamily="2" charset="-122"/>
            </a:endParaRPr>
          </a:p>
        </p:txBody>
      </p:sp>
      <p:sp>
        <p:nvSpPr>
          <p:cNvPr id="39" name="文本框 38">
            <a:extLst>
              <a:ext uri="{FF2B5EF4-FFF2-40B4-BE49-F238E27FC236}">
                <a16:creationId xmlns:a16="http://schemas.microsoft.com/office/drawing/2014/main" xmlns="" id="{54606FCD-97A3-44CF-AE5B-DED99A8C3519}"/>
              </a:ext>
            </a:extLst>
          </p:cNvPr>
          <p:cNvSpPr txBox="1"/>
          <p:nvPr/>
        </p:nvSpPr>
        <p:spPr>
          <a:xfrm>
            <a:off x="5722619" y="782430"/>
            <a:ext cx="1546860" cy="530915"/>
          </a:xfrm>
          <a:prstGeom prst="rect">
            <a:avLst/>
          </a:prstGeom>
          <a:noFill/>
        </p:spPr>
        <p:txBody>
          <a:bodyPr wrap="square" lIns="68580" tIns="34290" rIns="68580" bIns="34290" rtlCol="0">
            <a:spAutoFit/>
          </a:bodyPr>
          <a:lstStyle/>
          <a:p>
            <a:r>
              <a:rPr lang="zh-CN" altLang="en-US" sz="3000" b="1">
                <a:solidFill>
                  <a:schemeClr val="accent4"/>
                </a:solidFill>
              </a:rPr>
              <a:t>调整</a:t>
            </a:r>
            <a:r>
              <a:rPr lang="en-US" altLang="zh-CN" sz="3000" b="1">
                <a:solidFill>
                  <a:schemeClr val="accent4"/>
                </a:solidFill>
              </a:rPr>
              <a:t>1</a:t>
            </a:r>
            <a:r>
              <a:rPr lang="zh-CN" altLang="en-US" sz="3000" b="1">
                <a:solidFill>
                  <a:schemeClr val="accent4"/>
                </a:solidFill>
              </a:rPr>
              <a:t>：</a:t>
            </a:r>
          </a:p>
        </p:txBody>
      </p:sp>
      <p:sp>
        <p:nvSpPr>
          <p:cNvPr id="41" name="文本框 40">
            <a:extLst>
              <a:ext uri="{FF2B5EF4-FFF2-40B4-BE49-F238E27FC236}">
                <a16:creationId xmlns:a16="http://schemas.microsoft.com/office/drawing/2014/main" xmlns="" id="{63F1166A-9DB2-4C7C-89B3-6ED4727779E2}"/>
              </a:ext>
            </a:extLst>
          </p:cNvPr>
          <p:cNvSpPr txBox="1"/>
          <p:nvPr/>
        </p:nvSpPr>
        <p:spPr>
          <a:xfrm>
            <a:off x="7160023" y="755996"/>
            <a:ext cx="1992630" cy="530915"/>
          </a:xfrm>
          <a:prstGeom prst="rect">
            <a:avLst/>
          </a:prstGeom>
          <a:noFill/>
        </p:spPr>
        <p:txBody>
          <a:bodyPr wrap="square" lIns="68580" tIns="34290" rIns="68580" bIns="34290" rtlCol="0">
            <a:spAutoFit/>
          </a:bodyPr>
          <a:lstStyle/>
          <a:p>
            <a:r>
              <a:rPr lang="zh-CN" altLang="en-US" sz="3000" b="1">
                <a:solidFill>
                  <a:srgbClr val="FF0000"/>
                </a:solidFill>
              </a:rPr>
              <a:t>国共关系</a:t>
            </a:r>
          </a:p>
        </p:txBody>
      </p:sp>
      <p:sp>
        <p:nvSpPr>
          <p:cNvPr id="42" name="文本框 41">
            <a:extLst>
              <a:ext uri="{FF2B5EF4-FFF2-40B4-BE49-F238E27FC236}">
                <a16:creationId xmlns:a16="http://schemas.microsoft.com/office/drawing/2014/main" xmlns="" id="{5DBE7EAE-2D61-444C-B929-190CFFC0E066}"/>
              </a:ext>
            </a:extLst>
          </p:cNvPr>
          <p:cNvSpPr txBox="1"/>
          <p:nvPr/>
        </p:nvSpPr>
        <p:spPr>
          <a:xfrm>
            <a:off x="5498031" y="1367596"/>
            <a:ext cx="3665987" cy="484748"/>
          </a:xfrm>
          <a:prstGeom prst="rect">
            <a:avLst/>
          </a:prstGeom>
          <a:noFill/>
        </p:spPr>
        <p:txBody>
          <a:bodyPr wrap="square" lIns="68580" tIns="34290" rIns="68580" bIns="34290" rtlCol="0">
            <a:spAutoFit/>
          </a:bodyPr>
          <a:lstStyle/>
          <a:p>
            <a:r>
              <a:rPr lang="zh-CN" altLang="en-US" sz="2700" b="1" i="1">
                <a:solidFill>
                  <a:schemeClr val="bg1"/>
                </a:solidFill>
              </a:rPr>
              <a:t>国民大革命时期</a:t>
            </a:r>
            <a:r>
              <a:rPr lang="en-US" altLang="zh-CN" sz="2700" b="1" i="1">
                <a:solidFill>
                  <a:schemeClr val="bg1"/>
                </a:solidFill>
              </a:rPr>
              <a:t>—</a:t>
            </a:r>
            <a:r>
              <a:rPr lang="zh-CN" altLang="en-US" sz="2700" b="1" i="1">
                <a:solidFill>
                  <a:schemeClr val="bg1"/>
                </a:solidFill>
              </a:rPr>
              <a:t>合作</a:t>
            </a:r>
          </a:p>
        </p:txBody>
      </p:sp>
      <p:sp>
        <p:nvSpPr>
          <p:cNvPr id="43" name="文本框 42">
            <a:extLst>
              <a:ext uri="{FF2B5EF4-FFF2-40B4-BE49-F238E27FC236}">
                <a16:creationId xmlns:a16="http://schemas.microsoft.com/office/drawing/2014/main" xmlns="" id="{2FE12221-41E1-4CBE-9C0C-9CCD554E9A1C}"/>
              </a:ext>
            </a:extLst>
          </p:cNvPr>
          <p:cNvSpPr txBox="1"/>
          <p:nvPr/>
        </p:nvSpPr>
        <p:spPr>
          <a:xfrm>
            <a:off x="5344921" y="2279955"/>
            <a:ext cx="3972206" cy="484748"/>
          </a:xfrm>
          <a:prstGeom prst="rect">
            <a:avLst/>
          </a:prstGeom>
          <a:noFill/>
        </p:spPr>
        <p:txBody>
          <a:bodyPr wrap="square" lIns="68580" tIns="34290" rIns="68580" bIns="34290" rtlCol="0">
            <a:spAutoFit/>
          </a:bodyPr>
          <a:lstStyle/>
          <a:p>
            <a:r>
              <a:rPr lang="zh-CN" altLang="en-US" sz="2700" b="1" i="1">
                <a:solidFill>
                  <a:schemeClr val="bg1"/>
                </a:solidFill>
              </a:rPr>
              <a:t>国民大革命时期</a:t>
            </a:r>
            <a:r>
              <a:rPr lang="en-US" altLang="zh-CN" sz="2700" b="1" i="1">
                <a:solidFill>
                  <a:schemeClr val="bg1"/>
                </a:solidFill>
              </a:rPr>
              <a:t>—</a:t>
            </a:r>
            <a:r>
              <a:rPr lang="zh-CN" altLang="en-US" sz="2700" b="1" i="1">
                <a:solidFill>
                  <a:schemeClr val="bg1"/>
                </a:solidFill>
              </a:rPr>
              <a:t>对抗</a:t>
            </a:r>
          </a:p>
        </p:txBody>
      </p:sp>
      <p:sp>
        <p:nvSpPr>
          <p:cNvPr id="44" name="文本框 43">
            <a:extLst>
              <a:ext uri="{FF2B5EF4-FFF2-40B4-BE49-F238E27FC236}">
                <a16:creationId xmlns:a16="http://schemas.microsoft.com/office/drawing/2014/main" xmlns="" id="{B0FC7E7E-D493-4F18-84C9-0B46A8446DD7}"/>
              </a:ext>
            </a:extLst>
          </p:cNvPr>
          <p:cNvSpPr txBox="1"/>
          <p:nvPr/>
        </p:nvSpPr>
        <p:spPr>
          <a:xfrm>
            <a:off x="5251647" y="3974922"/>
            <a:ext cx="3925751" cy="484748"/>
          </a:xfrm>
          <a:prstGeom prst="rect">
            <a:avLst/>
          </a:prstGeom>
          <a:noFill/>
        </p:spPr>
        <p:txBody>
          <a:bodyPr wrap="square" lIns="68580" tIns="34290" rIns="68580" bIns="34290" rtlCol="0">
            <a:spAutoFit/>
          </a:bodyPr>
          <a:lstStyle/>
          <a:p>
            <a:r>
              <a:rPr lang="zh-CN" altLang="en-US" sz="2700" b="1" i="1">
                <a:solidFill>
                  <a:schemeClr val="bg1"/>
                </a:solidFill>
              </a:rPr>
              <a:t>解放战争时期</a:t>
            </a:r>
            <a:r>
              <a:rPr lang="en-US" altLang="zh-CN" sz="2700" b="1" i="1">
                <a:solidFill>
                  <a:schemeClr val="bg1"/>
                </a:solidFill>
              </a:rPr>
              <a:t>—</a:t>
            </a:r>
            <a:r>
              <a:rPr lang="zh-CN" altLang="en-US" sz="2700" b="1" i="1">
                <a:solidFill>
                  <a:schemeClr val="bg1"/>
                </a:solidFill>
              </a:rPr>
              <a:t>对抗</a:t>
            </a:r>
          </a:p>
        </p:txBody>
      </p:sp>
      <p:sp>
        <p:nvSpPr>
          <p:cNvPr id="45" name="文本框 44">
            <a:extLst>
              <a:ext uri="{FF2B5EF4-FFF2-40B4-BE49-F238E27FC236}">
                <a16:creationId xmlns:a16="http://schemas.microsoft.com/office/drawing/2014/main" xmlns="" id="{C6A625B3-327D-441F-B650-81F548612BA6}"/>
              </a:ext>
            </a:extLst>
          </p:cNvPr>
          <p:cNvSpPr txBox="1"/>
          <p:nvPr/>
        </p:nvSpPr>
        <p:spPr>
          <a:xfrm>
            <a:off x="5359709" y="3090643"/>
            <a:ext cx="3972206" cy="484748"/>
          </a:xfrm>
          <a:prstGeom prst="rect">
            <a:avLst/>
          </a:prstGeom>
          <a:noFill/>
        </p:spPr>
        <p:txBody>
          <a:bodyPr wrap="square" lIns="68580" tIns="34290" rIns="68580" bIns="34290" rtlCol="0">
            <a:spAutoFit/>
          </a:bodyPr>
          <a:lstStyle/>
          <a:p>
            <a:r>
              <a:rPr lang="zh-CN" altLang="en-US" sz="2700" b="1" i="1">
                <a:solidFill>
                  <a:schemeClr val="bg1"/>
                </a:solidFill>
              </a:rPr>
              <a:t>抗日战争时期</a:t>
            </a:r>
            <a:r>
              <a:rPr lang="en-US" altLang="zh-CN" sz="2700" b="1" i="1">
                <a:solidFill>
                  <a:schemeClr val="bg1"/>
                </a:solidFill>
              </a:rPr>
              <a:t>—</a:t>
            </a:r>
            <a:r>
              <a:rPr lang="zh-CN" altLang="en-US" sz="2700" b="1" i="1">
                <a:solidFill>
                  <a:schemeClr val="bg1"/>
                </a:solidFill>
              </a:rPr>
              <a:t>合作</a:t>
            </a:r>
          </a:p>
        </p:txBody>
      </p:sp>
      <p:sp>
        <p:nvSpPr>
          <p:cNvPr id="46" name="上箭头 82956">
            <a:extLst>
              <a:ext uri="{FF2B5EF4-FFF2-40B4-BE49-F238E27FC236}">
                <a16:creationId xmlns:a16="http://schemas.microsoft.com/office/drawing/2014/main" xmlns="" id="{9A2B4BA2-8496-41F8-A22E-A9405AF31D64}"/>
              </a:ext>
            </a:extLst>
          </p:cNvPr>
          <p:cNvSpPr/>
          <p:nvPr/>
        </p:nvSpPr>
        <p:spPr>
          <a:xfrm rot="10800000">
            <a:off x="6934199" y="1904860"/>
            <a:ext cx="244112"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
        <p:nvSpPr>
          <p:cNvPr id="48" name="上箭头 82956">
            <a:extLst>
              <a:ext uri="{FF2B5EF4-FFF2-40B4-BE49-F238E27FC236}">
                <a16:creationId xmlns:a16="http://schemas.microsoft.com/office/drawing/2014/main" xmlns="" id="{37CEE968-7970-4C81-821F-923B77677704}"/>
              </a:ext>
            </a:extLst>
          </p:cNvPr>
          <p:cNvSpPr/>
          <p:nvPr/>
        </p:nvSpPr>
        <p:spPr>
          <a:xfrm rot="10800000">
            <a:off x="6926956" y="2764702"/>
            <a:ext cx="244112"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
        <p:nvSpPr>
          <p:cNvPr id="49" name="上箭头 82956">
            <a:extLst>
              <a:ext uri="{FF2B5EF4-FFF2-40B4-BE49-F238E27FC236}">
                <a16:creationId xmlns:a16="http://schemas.microsoft.com/office/drawing/2014/main" xmlns="" id="{91DE0488-D70F-4507-836D-3449205F3662}"/>
              </a:ext>
            </a:extLst>
          </p:cNvPr>
          <p:cNvSpPr/>
          <p:nvPr/>
        </p:nvSpPr>
        <p:spPr>
          <a:xfrm rot="10800000">
            <a:off x="6934199" y="3590262"/>
            <a:ext cx="244112"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Tree>
    <p:extLst>
      <p:ext uri="{BB962C8B-B14F-4D97-AF65-F5344CB8AC3E}">
        <p14:creationId xmlns:p14="http://schemas.microsoft.com/office/powerpoint/2010/main" val="2259148251"/>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after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after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1" grpId="0"/>
      <p:bldP spid="42" grpId="0"/>
      <p:bldP spid="43" grpId="0"/>
      <p:bldP spid="44" grpId="0"/>
      <p:bldP spid="45" grpId="0"/>
      <p:bldP spid="46" grpId="0"/>
      <p:bldP spid="48" grpId="0"/>
      <p:bldP spid="49"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1" name="图片 30">
            <a:extLst>
              <a:ext uri="{FF2B5EF4-FFF2-40B4-BE49-F238E27FC236}">
                <a16:creationId xmlns:a16="http://schemas.microsoft.com/office/drawing/2014/main" xmlns="" id="{E2C3090E-3CDD-4CC9-A5FC-1D409166DDB6}"/>
              </a:ext>
            </a:extLst>
          </p:cNvPr>
          <p:cNvPicPr>
            <a:picLocks noChangeAspect="1"/>
          </p:cNvPicPr>
          <p:nvPr/>
        </p:nvPicPr>
        <p:blipFill>
          <a:blip r:embed="rId3"/>
          <a:stretch>
            <a:fillRect/>
          </a:stretch>
        </p:blipFill>
        <p:spPr>
          <a:xfrm>
            <a:off x="-59153" y="835603"/>
            <a:ext cx="4683393" cy="4420378"/>
          </a:xfrm>
          <a:prstGeom prst="rect">
            <a:avLst/>
          </a:prstGeom>
        </p:spPr>
      </p:pic>
      <p:sp>
        <p:nvSpPr>
          <p:cNvPr id="33" name="文本框 32">
            <a:extLst>
              <a:ext uri="{FF2B5EF4-FFF2-40B4-BE49-F238E27FC236}">
                <a16:creationId xmlns:a16="http://schemas.microsoft.com/office/drawing/2014/main" xmlns="" id="{2605FB39-46B0-4152-A471-5A45E02E65A9}"/>
              </a:ext>
            </a:extLst>
          </p:cNvPr>
          <p:cNvSpPr txBox="1"/>
          <p:nvPr/>
        </p:nvSpPr>
        <p:spPr>
          <a:xfrm>
            <a:off x="587120" y="1232605"/>
            <a:ext cx="3759446" cy="3716402"/>
          </a:xfrm>
          <a:prstGeom prst="rect">
            <a:avLst/>
          </a:prstGeom>
          <a:noFill/>
        </p:spPr>
        <p:txBody>
          <a:bodyPr wrap="square" lIns="68580" tIns="34290" rIns="68580" bIns="34290">
            <a:spAutoFit/>
          </a:bodyPr>
          <a:lstStyle/>
          <a:p>
            <a:r>
              <a:rPr lang="zh-CN" altLang="en-US" sz="2400" b="1"/>
              <a:t>材料一：</a:t>
            </a:r>
            <a:r>
              <a:rPr lang="en-US" altLang="zh-CN" sz="2400" b="1"/>
              <a:t>1.</a:t>
            </a:r>
            <a:r>
              <a:rPr lang="zh-CN" altLang="en-US" sz="2400" b="1"/>
              <a:t>革命军队必须与无产阶级一起</a:t>
            </a:r>
            <a:r>
              <a:rPr lang="zh-CN" altLang="en-US" sz="2400" b="1">
                <a:solidFill>
                  <a:srgbClr val="FF0000"/>
                </a:solidFill>
              </a:rPr>
              <a:t>推翻资本家阶级的政权，</a:t>
            </a:r>
            <a:r>
              <a:rPr lang="zh-CN" altLang="en-US" sz="2400" b="1"/>
              <a:t>必须支援工人阶级，直到社会的阶级区分消除为止</a:t>
            </a:r>
            <a:r>
              <a:rPr lang="en-US" altLang="zh-CN" sz="2400" b="1"/>
              <a:t>……</a:t>
            </a:r>
          </a:p>
          <a:p>
            <a:r>
              <a:rPr lang="en-US" altLang="zh-CN" sz="2400" b="1"/>
              <a:t>2.</a:t>
            </a:r>
            <a:r>
              <a:rPr lang="zh-CN" altLang="en-US" sz="2400" b="1">
                <a:solidFill>
                  <a:srgbClr val="FF0000"/>
                </a:solidFill>
              </a:rPr>
              <a:t>消灭资本家私有制</a:t>
            </a:r>
            <a:r>
              <a:rPr lang="zh-CN" altLang="en-US" sz="2400" b="1"/>
              <a:t>，没收机器、土地、厂房和半成品等生产资料，归社会公有</a:t>
            </a:r>
            <a:r>
              <a:rPr lang="en-US" altLang="zh-CN" sz="2400" b="1"/>
              <a:t>……”</a:t>
            </a:r>
          </a:p>
          <a:p>
            <a:r>
              <a:rPr lang="en-US" altLang="zh-CN" sz="1800" b="1"/>
              <a:t>——《</a:t>
            </a:r>
            <a:r>
              <a:rPr lang="zh-CN" altLang="en-US" sz="1800" b="1"/>
              <a:t>中国共产党第一个纲领</a:t>
            </a:r>
            <a:r>
              <a:rPr lang="en-US" altLang="zh-CN" sz="1800" b="1"/>
              <a:t>》</a:t>
            </a:r>
            <a:endParaRPr lang="zh-CN" altLang="en-US" sz="1800" b="1"/>
          </a:p>
        </p:txBody>
      </p:sp>
      <p:sp>
        <p:nvSpPr>
          <p:cNvPr id="34" name="文本框 33">
            <a:extLst>
              <a:ext uri="{FF2B5EF4-FFF2-40B4-BE49-F238E27FC236}">
                <a16:creationId xmlns:a16="http://schemas.microsoft.com/office/drawing/2014/main" xmlns="" id="{06FB2853-568F-43D9-ACCD-220CA62BB852}"/>
              </a:ext>
            </a:extLst>
          </p:cNvPr>
          <p:cNvSpPr txBox="1"/>
          <p:nvPr/>
        </p:nvSpPr>
        <p:spPr>
          <a:xfrm>
            <a:off x="4992839" y="1232604"/>
            <a:ext cx="3958395" cy="4316567"/>
          </a:xfrm>
          <a:prstGeom prst="rect">
            <a:avLst/>
          </a:prstGeom>
          <a:noFill/>
        </p:spPr>
        <p:txBody>
          <a:bodyPr wrap="square" lIns="68580" tIns="34290" rIns="68580" bIns="34290">
            <a:spAutoFit/>
          </a:bodyPr>
          <a:lstStyle/>
          <a:p>
            <a:r>
              <a:rPr lang="zh-CN" altLang="en-US" sz="2400" b="1"/>
              <a:t>材料二：</a:t>
            </a:r>
            <a:r>
              <a:rPr lang="en-US" altLang="zh-CN" sz="2400" b="1"/>
              <a:t>1.</a:t>
            </a:r>
            <a:r>
              <a:rPr lang="zh-CN" altLang="en-US" sz="2400" b="1"/>
              <a:t>党的最低纲领即党在民主革命阶段的纲领是：消除内乱，</a:t>
            </a:r>
            <a:r>
              <a:rPr lang="zh-CN" altLang="en-US" sz="2400" b="1">
                <a:solidFill>
                  <a:srgbClr val="FF0000"/>
                </a:solidFill>
              </a:rPr>
              <a:t>打倒军阀，</a:t>
            </a:r>
            <a:r>
              <a:rPr lang="zh-CN" altLang="en-US" sz="2400" b="1"/>
              <a:t>建立国内和平；</a:t>
            </a:r>
            <a:r>
              <a:rPr lang="zh-CN" altLang="en-US" sz="2400" b="1">
                <a:solidFill>
                  <a:srgbClr val="FF0000"/>
                </a:solidFill>
              </a:rPr>
              <a:t>推翻国际帝国主义的压迫</a:t>
            </a:r>
            <a:r>
              <a:rPr lang="en-US" altLang="zh-CN" sz="2400" b="1"/>
              <a:t>……</a:t>
            </a:r>
            <a:r>
              <a:rPr lang="zh-CN" altLang="en-US" sz="2400" b="1"/>
              <a:t>统一中国为真正的民主共和国。</a:t>
            </a:r>
            <a:endParaRPr lang="en-US" altLang="zh-CN" sz="2400" b="1"/>
          </a:p>
          <a:p>
            <a:r>
              <a:rPr lang="en-US" altLang="zh-CN" sz="2400" b="1"/>
              <a:t>2.</a:t>
            </a:r>
            <a:r>
              <a:rPr lang="zh-CN" altLang="en-US" sz="2400" b="1"/>
              <a:t>然后再进一步创造条件，以实现党的最高纲领：</a:t>
            </a:r>
            <a:r>
              <a:rPr lang="en-US" altLang="zh-CN" sz="2400" b="1"/>
              <a:t>……</a:t>
            </a:r>
            <a:r>
              <a:rPr lang="zh-CN" altLang="en-US" sz="2400" b="1">
                <a:solidFill>
                  <a:srgbClr val="FF0000"/>
                </a:solidFill>
              </a:rPr>
              <a:t>渐次达到共产主义社会。</a:t>
            </a:r>
            <a:br>
              <a:rPr lang="zh-CN" altLang="en-US" sz="2100"/>
            </a:br>
            <a:r>
              <a:rPr lang="en-US" altLang="zh-CN" sz="1800" b="1"/>
              <a:t>——《</a:t>
            </a:r>
            <a:r>
              <a:rPr lang="zh-CN" altLang="en-US" sz="1800" b="1"/>
              <a:t>中国共产党第二个纲领</a:t>
            </a:r>
            <a:r>
              <a:rPr lang="en-US" altLang="zh-CN" sz="1800" b="1"/>
              <a:t>》</a:t>
            </a:r>
            <a:endParaRPr lang="zh-CN" altLang="en-US" sz="1800" b="1"/>
          </a:p>
          <a:p>
            <a:br>
              <a:rPr lang="zh-CN" altLang="en-US" sz="2100" b="1"/>
            </a:br>
            <a:endParaRPr lang="zh-CN" altLang="en-US" sz="2100" b="1"/>
          </a:p>
        </p:txBody>
      </p:sp>
      <p:pic>
        <p:nvPicPr>
          <p:cNvPr id="32" name="图片 31">
            <a:extLst>
              <a:ext uri="{FF2B5EF4-FFF2-40B4-BE49-F238E27FC236}">
                <a16:creationId xmlns:a16="http://schemas.microsoft.com/office/drawing/2014/main" xmlns="" id="{19A3DC61-DE73-489A-9077-B598663DC4B6}"/>
              </a:ext>
            </a:extLst>
          </p:cNvPr>
          <p:cNvPicPr>
            <a:picLocks noChangeAspect="1"/>
          </p:cNvPicPr>
          <p:nvPr/>
        </p:nvPicPr>
        <p:blipFill>
          <a:blip r:embed="rId3"/>
          <a:stretch>
            <a:fillRect/>
          </a:stretch>
        </p:blipFill>
        <p:spPr>
          <a:xfrm>
            <a:off x="4405719" y="823267"/>
            <a:ext cx="4697189" cy="4420378"/>
          </a:xfrm>
          <a:prstGeom prst="rect">
            <a:avLst/>
          </a:prstGeom>
        </p:spPr>
      </p:pic>
      <p:sp>
        <p:nvSpPr>
          <p:cNvPr id="36" name="平行四边形 13">
            <a:extLst>
              <a:ext uri="{FF2B5EF4-FFF2-40B4-BE49-F238E27FC236}">
                <a16:creationId xmlns:a16="http://schemas.microsoft.com/office/drawing/2014/main" xmlns="" id="{1C4CE5C3-8469-425D-B4BC-FF108047936D}"/>
              </a:ext>
            </a:extLst>
          </p:cNvPr>
          <p:cNvSpPr/>
          <p:nvPr/>
        </p:nvSpPr>
        <p:spPr>
          <a:xfrm>
            <a:off x="0" y="86679"/>
            <a:ext cx="9220200" cy="927627"/>
          </a:xfrm>
          <a:prstGeom prst="parallelogram">
            <a:avLst>
              <a:gd name="adj" fmla="val 13856"/>
            </a:avLst>
          </a:prstGeom>
          <a:gradFill>
            <a:gsLst>
              <a:gs pos="0">
                <a:srgbClr val="012D86"/>
              </a:gs>
              <a:gs pos="100000">
                <a:srgbClr val="0E2557"/>
              </a:gs>
            </a:gsLst>
            <a:lin scaled="0"/>
          </a:gradFill>
          <a:ln w="25400">
            <a:noFill/>
          </a:ln>
        </p:spPr>
        <p:txBody>
          <a:bodyPr lIns="91431" tIns="45716" rIns="91431" bIns="45716" anchor="ctr"/>
          <a:lstStyle>
            <a:lvl1pPr marL="457200" indent="-457200" algn="l" defTabSz="1219200" rtl="0" eaLnBrk="0" fontAlgn="base" hangingPunct="0">
              <a:spcBef>
                <a:spcPct val="20000"/>
              </a:spcBef>
              <a:spcAft>
                <a:spcPct val="0"/>
              </a:spcAft>
              <a:buFont typeface="Arial" panose="020b0604020202020204" pitchFamily="34" charset="0"/>
              <a:buChar char="•"/>
              <a:defRPr sz="4200">
                <a:solidFill>
                  <a:schemeClr val="tx1"/>
                </a:solidFill>
                <a:latin typeface="+mn-lt"/>
                <a:ea typeface="+mn-ea"/>
                <a:cs typeface="+mn-cs"/>
                <a:sym typeface="方正兰亭黑_GBK" charset="-122"/>
              </a:defRPr>
            </a:lvl1pPr>
            <a:lvl2pPr marL="990600" indent="-381000" algn="l" defTabSz="1219200" rtl="0" eaLnBrk="0" fontAlgn="base" hangingPunct="0">
              <a:spcBef>
                <a:spcPct val="20000"/>
              </a:spcBef>
              <a:spcAft>
                <a:spcPct val="0"/>
              </a:spcAft>
              <a:buFont typeface="Arial" panose="020b0604020202020204" pitchFamily="34" charset="0"/>
              <a:buChar char="–"/>
              <a:defRPr sz="3700">
                <a:solidFill>
                  <a:schemeClr val="tx1"/>
                </a:solidFill>
                <a:latin typeface="+mn-lt"/>
                <a:ea typeface="+mn-ea"/>
                <a:sym typeface="方正兰亭黑_GBK" charset="-122"/>
              </a:defRPr>
            </a:lvl2pPr>
            <a:lvl3pPr marL="1524000" indent="-304800" algn="l" defTabSz="1219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sym typeface="方正兰亭黑_GBK" charset="-122"/>
              </a:defRPr>
            </a:lvl3pPr>
            <a:lvl4pPr marL="21336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4pPr>
            <a:lvl5pPr marL="27432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5pPr>
          </a:lstStyle>
          <a:p>
            <a:pPr marL="0" indent="0" eaLnBrk="1" hangingPunct="1">
              <a:spcBef>
                <a:spcPct val="0"/>
              </a:spcBef>
              <a:buNone/>
            </a:pPr>
            <a:endParaRPr lang="zh-CN" altLang="zh-CN" sz="2700">
              <a:solidFill>
                <a:srgbClr val="FFFFFF"/>
              </a:solidFill>
              <a:latin typeface="宋体" panose="02010600030101010101" pitchFamily="2" charset="-122"/>
              <a:sym typeface="宋体" panose="02010600030101010101" pitchFamily="2" charset="-122"/>
            </a:endParaRPr>
          </a:p>
        </p:txBody>
      </p:sp>
      <p:sp>
        <p:nvSpPr>
          <p:cNvPr id="39" name="文本框 38">
            <a:extLst>
              <a:ext uri="{FF2B5EF4-FFF2-40B4-BE49-F238E27FC236}">
                <a16:creationId xmlns:a16="http://schemas.microsoft.com/office/drawing/2014/main" xmlns="" id="{5EA220F3-A759-4D2D-AB5D-AFDF85627BEF}"/>
              </a:ext>
            </a:extLst>
          </p:cNvPr>
          <p:cNvSpPr txBox="1"/>
          <p:nvPr/>
        </p:nvSpPr>
        <p:spPr>
          <a:xfrm>
            <a:off x="224221" y="132557"/>
            <a:ext cx="1176957" cy="484748"/>
          </a:xfrm>
          <a:prstGeom prst="rect">
            <a:avLst/>
          </a:prstGeom>
          <a:noFill/>
        </p:spPr>
        <p:txBody>
          <a:bodyPr wrap="square" lIns="68580" tIns="34290" rIns="68580" bIns="34290">
            <a:spAutoFit/>
          </a:bodyPr>
          <a:lstStyle/>
          <a:p>
            <a:r>
              <a:rPr lang="zh-CN" altLang="en-US" sz="2700" b="1">
                <a:solidFill>
                  <a:srgbClr val="FFC000"/>
                </a:solidFill>
                <a:latin typeface="方正清刻本悦宋简体" panose="02000000000000000000" charset="-122"/>
                <a:ea typeface="方正清刻本悦宋简体" panose="02000000000000000000" charset="-122"/>
                <a:cs typeface="方正清刻本悦宋简体" panose="02000000000000000000" charset="-122"/>
              </a:rPr>
              <a:t>调整</a:t>
            </a:r>
            <a:r>
              <a:rPr lang="en-US" altLang="zh-CN" sz="2700" b="1">
                <a:solidFill>
                  <a:srgbClr val="FFC000"/>
                </a:solidFill>
                <a:latin typeface="方正清刻本悦宋简体" panose="02000000000000000000" charset="-122"/>
                <a:ea typeface="方正清刻本悦宋简体" panose="02000000000000000000" charset="-122"/>
                <a:cs typeface="方正清刻本悦宋简体" panose="02000000000000000000" charset="-122"/>
              </a:rPr>
              <a:t>2</a:t>
            </a:r>
            <a:r>
              <a:rPr lang="zh-CN" altLang="en-US" sz="2700" b="1">
                <a:solidFill>
                  <a:srgbClr val="FFC000"/>
                </a:solidFill>
                <a:latin typeface="方正清刻本悦宋简体" panose="02000000000000000000" charset="-122"/>
                <a:ea typeface="方正清刻本悦宋简体" panose="02000000000000000000" charset="-122"/>
                <a:cs typeface="方正清刻本悦宋简体" panose="02000000000000000000" charset="-122"/>
              </a:rPr>
              <a:t>：</a:t>
            </a:r>
            <a:endParaRPr lang="zh-CN" altLang="en-US" sz="2700">
              <a:solidFill>
                <a:srgbClr val="FFC000"/>
              </a:solidFill>
            </a:endParaRPr>
          </a:p>
        </p:txBody>
      </p:sp>
      <p:sp>
        <p:nvSpPr>
          <p:cNvPr id="40" name="文本框 39">
            <a:extLst>
              <a:ext uri="{FF2B5EF4-FFF2-40B4-BE49-F238E27FC236}">
                <a16:creationId xmlns:a16="http://schemas.microsoft.com/office/drawing/2014/main" xmlns="" id="{5ADCCBF3-ECB9-4BAA-9F33-15A00B2A8F28}"/>
              </a:ext>
            </a:extLst>
          </p:cNvPr>
          <p:cNvSpPr txBox="1"/>
          <p:nvPr/>
        </p:nvSpPr>
        <p:spPr>
          <a:xfrm>
            <a:off x="1519484" y="59977"/>
            <a:ext cx="1602006" cy="484748"/>
          </a:xfrm>
          <a:prstGeom prst="rect">
            <a:avLst/>
          </a:prstGeom>
          <a:noFill/>
        </p:spPr>
        <p:txBody>
          <a:bodyPr wrap="square" lIns="68580" tIns="34290" rIns="68580" bIns="34290">
            <a:spAutoFit/>
          </a:bodyPr>
          <a:lstStyle/>
          <a:p>
            <a:r>
              <a:rPr lang="zh-CN" altLang="en-US" sz="2700" b="1">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rPr>
              <a:t>奋斗目标</a:t>
            </a:r>
            <a:endParaRPr lang="zh-CN" altLang="en-US" sz="2700">
              <a:solidFill>
                <a:srgbClr val="FF0000"/>
              </a:solidFill>
            </a:endParaRPr>
          </a:p>
        </p:txBody>
      </p:sp>
      <p:sp>
        <p:nvSpPr>
          <p:cNvPr id="42" name="文本框 41">
            <a:extLst>
              <a:ext uri="{FF2B5EF4-FFF2-40B4-BE49-F238E27FC236}">
                <a16:creationId xmlns:a16="http://schemas.microsoft.com/office/drawing/2014/main" xmlns="" id="{F919F0C4-1D51-4EF3-87D9-6B7553850298}"/>
              </a:ext>
            </a:extLst>
          </p:cNvPr>
          <p:cNvSpPr txBox="1"/>
          <p:nvPr/>
        </p:nvSpPr>
        <p:spPr>
          <a:xfrm>
            <a:off x="3348991" y="56200"/>
            <a:ext cx="4591049" cy="484748"/>
          </a:xfrm>
          <a:prstGeom prst="rect">
            <a:avLst/>
          </a:prstGeom>
          <a:noFill/>
        </p:spPr>
        <p:txBody>
          <a:bodyPr wrap="square" lIns="68580" tIns="34290" rIns="68580" bIns="34290" rtlCol="0">
            <a:spAutoFit/>
          </a:bodyPr>
          <a:lstStyle/>
          <a:p>
            <a:r>
              <a:rPr lang="zh-CN" altLang="en-US" sz="2700" b="1" i="1">
                <a:solidFill>
                  <a:schemeClr val="bg1"/>
                </a:solidFill>
              </a:rPr>
              <a:t>推翻资产阶级</a:t>
            </a:r>
            <a:r>
              <a:rPr lang="en-US" altLang="zh-CN" sz="2700" b="1" i="1">
                <a:solidFill>
                  <a:schemeClr val="bg1"/>
                </a:solidFill>
              </a:rPr>
              <a:t>—</a:t>
            </a:r>
            <a:endParaRPr lang="zh-CN" altLang="en-US" sz="2700" b="1" i="1">
              <a:solidFill>
                <a:schemeClr val="bg1"/>
              </a:solidFill>
            </a:endParaRPr>
          </a:p>
        </p:txBody>
      </p:sp>
      <p:sp>
        <p:nvSpPr>
          <p:cNvPr id="43" name="文本框 42">
            <a:extLst>
              <a:ext uri="{FF2B5EF4-FFF2-40B4-BE49-F238E27FC236}">
                <a16:creationId xmlns:a16="http://schemas.microsoft.com/office/drawing/2014/main" xmlns="" id="{A57C7636-70F2-4C83-97DB-D1164B849900}"/>
              </a:ext>
            </a:extLst>
          </p:cNvPr>
          <p:cNvSpPr txBox="1"/>
          <p:nvPr/>
        </p:nvSpPr>
        <p:spPr>
          <a:xfrm>
            <a:off x="1501424" y="540948"/>
            <a:ext cx="1602006" cy="484748"/>
          </a:xfrm>
          <a:prstGeom prst="rect">
            <a:avLst/>
          </a:prstGeom>
          <a:noFill/>
        </p:spPr>
        <p:txBody>
          <a:bodyPr wrap="square" lIns="68580" tIns="34290" rIns="68580" bIns="34290">
            <a:spAutoFit/>
          </a:bodyPr>
          <a:lstStyle/>
          <a:p>
            <a:r>
              <a:rPr lang="zh-CN" altLang="en-US" sz="2700" b="1">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rPr>
              <a:t>革命纲领</a:t>
            </a:r>
            <a:endParaRPr lang="zh-CN" altLang="en-US" sz="2700">
              <a:solidFill>
                <a:srgbClr val="FF0000"/>
              </a:solidFill>
            </a:endParaRPr>
          </a:p>
        </p:txBody>
      </p:sp>
      <p:sp>
        <p:nvSpPr>
          <p:cNvPr id="44" name="文本框 43">
            <a:extLst>
              <a:ext uri="{FF2B5EF4-FFF2-40B4-BE49-F238E27FC236}">
                <a16:creationId xmlns:a16="http://schemas.microsoft.com/office/drawing/2014/main" xmlns="" id="{2F5345A8-601B-445D-B188-9E28AAC5A83C}"/>
              </a:ext>
            </a:extLst>
          </p:cNvPr>
          <p:cNvSpPr txBox="1"/>
          <p:nvPr/>
        </p:nvSpPr>
        <p:spPr>
          <a:xfrm>
            <a:off x="3330931" y="493451"/>
            <a:ext cx="4591049" cy="484748"/>
          </a:xfrm>
          <a:prstGeom prst="rect">
            <a:avLst/>
          </a:prstGeom>
          <a:noFill/>
        </p:spPr>
        <p:txBody>
          <a:bodyPr wrap="square" lIns="68580" tIns="34290" rIns="68580" bIns="34290" rtlCol="0">
            <a:spAutoFit/>
          </a:bodyPr>
          <a:lstStyle/>
          <a:p>
            <a:r>
              <a:rPr lang="zh-CN" altLang="en-US" sz="2700" b="1" i="1">
                <a:solidFill>
                  <a:schemeClr val="bg1"/>
                </a:solidFill>
              </a:rPr>
              <a:t>最高纲领</a:t>
            </a:r>
            <a:r>
              <a:rPr lang="en-US" altLang="zh-CN" sz="2700" b="1" i="1">
                <a:solidFill>
                  <a:schemeClr val="bg1"/>
                </a:solidFill>
              </a:rPr>
              <a:t>—</a:t>
            </a:r>
            <a:r>
              <a:rPr lang="zh-CN" altLang="en-US" sz="2700" b="1" i="1">
                <a:solidFill>
                  <a:schemeClr val="bg1"/>
                </a:solidFill>
              </a:rPr>
              <a:t>最低纲领</a:t>
            </a:r>
          </a:p>
        </p:txBody>
      </p:sp>
      <p:sp>
        <p:nvSpPr>
          <p:cNvPr id="2" name="文本框 1">
            <a:extLst>
              <a:ext uri="{FF2B5EF4-FFF2-40B4-BE49-F238E27FC236}">
                <a16:creationId xmlns:a16="http://schemas.microsoft.com/office/drawing/2014/main" xmlns="" id="{DEE1B717-1B4F-41AF-9102-ED07F3B6753E}"/>
              </a:ext>
            </a:extLst>
          </p:cNvPr>
          <p:cNvSpPr txBox="1"/>
          <p:nvPr/>
        </p:nvSpPr>
        <p:spPr>
          <a:xfrm>
            <a:off x="5958841" y="56200"/>
            <a:ext cx="2442779" cy="484748"/>
          </a:xfrm>
          <a:prstGeom prst="rect">
            <a:avLst/>
          </a:prstGeom>
          <a:noFill/>
        </p:spPr>
        <p:txBody>
          <a:bodyPr wrap="square" lIns="68580" tIns="34290" rIns="68580" bIns="34290" rtlCol="0">
            <a:spAutoFit/>
          </a:bodyPr>
          <a:lstStyle/>
          <a:p>
            <a:r>
              <a:rPr lang="zh-CN" altLang="en-US" sz="2700" b="1" i="1">
                <a:solidFill>
                  <a:schemeClr val="bg1"/>
                </a:solidFill>
              </a:rPr>
              <a:t>反帝反封建</a:t>
            </a:r>
            <a:endParaRPr lang="zh-CN" altLang="en-US" sz="2700"/>
          </a:p>
        </p:txBody>
      </p:sp>
    </p:spTree>
    <p:extLst>
      <p:ext uri="{BB962C8B-B14F-4D97-AF65-F5344CB8AC3E}">
        <p14:creationId xmlns:p14="http://schemas.microsoft.com/office/powerpoint/2010/main" val="1356364844"/>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P spid="44" grpId="0"/>
      <p:bldP spid="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7" name="文本框 7">
            <a:extLst>
              <a:ext uri="{FF2B5EF4-FFF2-40B4-BE49-F238E27FC236}">
                <a16:creationId xmlns:a16="http://schemas.microsoft.com/office/drawing/2014/main" xmlns="" id="{5E00E734-6936-476A-814C-334FDE18C5FB}"/>
              </a:ext>
            </a:extLst>
          </p:cNvPr>
          <p:cNvSpPr txBox="1"/>
          <p:nvPr/>
        </p:nvSpPr>
        <p:spPr>
          <a:xfrm>
            <a:off x="80732" y="3619500"/>
            <a:ext cx="9053841" cy="484748"/>
          </a:xfrm>
          <a:prstGeom prst="rect">
            <a:avLst/>
          </a:prstGeom>
          <a:solidFill>
            <a:schemeClr val="accent6">
              <a:lumMod val="20000"/>
              <a:lumOff val="80000"/>
            </a:schemeClr>
          </a:solidFill>
          <a:effectLst>
            <a:glow rad="228600">
              <a:schemeClr val="accent3">
                <a:satMod val="175000"/>
                <a:alpha val="40000"/>
              </a:schemeClr>
            </a:glow>
            <a:softEdge rad="127000"/>
          </a:effectLst>
        </p:spPr>
        <p:txBody>
          <a:bodyPr wrap="square" lIns="68580" tIns="34290" rIns="68580" bIns="34290" rtlCol="0">
            <a:spAutoFit/>
          </a:bodyPr>
          <a:lstStyle/>
          <a:p>
            <a:endParaRPr lang="zh-CN" altLang="en-US" sz="2700" b="1">
              <a:latin typeface="楷体" pitchFamily="49" charset="-122"/>
              <a:ea typeface="楷体" pitchFamily="49" charset="-122"/>
            </a:endParaRPr>
          </a:p>
        </p:txBody>
      </p:sp>
      <p:sp>
        <p:nvSpPr>
          <p:cNvPr id="44" name="文本框 7">
            <a:extLst>
              <a:ext uri="{FF2B5EF4-FFF2-40B4-BE49-F238E27FC236}">
                <a16:creationId xmlns:a16="http://schemas.microsoft.com/office/drawing/2014/main" xmlns="" id="{2E88293C-7DAE-4D04-B967-25565720720A}"/>
              </a:ext>
            </a:extLst>
          </p:cNvPr>
          <p:cNvSpPr txBox="1"/>
          <p:nvPr/>
        </p:nvSpPr>
        <p:spPr>
          <a:xfrm>
            <a:off x="80733" y="2184416"/>
            <a:ext cx="9006760" cy="4847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28600">
              <a:schemeClr val="accent3">
                <a:satMod val="175000"/>
                <a:alpha val="40000"/>
              </a:schemeClr>
            </a:glow>
            <a:softEdge rad="127000"/>
          </a:effectLst>
        </p:spPr>
        <p:txBody>
          <a:bodyPr wrap="square" lIns="68580" tIns="34290" rIns="68580" bIns="34290" rtlCol="0">
            <a:spAutoFit/>
          </a:bodyPr>
          <a:lstStyle/>
          <a:p>
            <a:endParaRPr lang="zh-CN" altLang="en-US" sz="2700" b="1">
              <a:latin typeface="楷体" pitchFamily="49" charset="-122"/>
              <a:ea typeface="楷体" pitchFamily="49" charset="-122"/>
            </a:endParaRPr>
          </a:p>
        </p:txBody>
      </p:sp>
      <p:sp>
        <p:nvSpPr>
          <p:cNvPr id="39" name="平行四边形 13">
            <a:extLst>
              <a:ext uri="{FF2B5EF4-FFF2-40B4-BE49-F238E27FC236}">
                <a16:creationId xmlns:a16="http://schemas.microsoft.com/office/drawing/2014/main" xmlns="" id="{4917D0D5-565C-4FA0-8887-F8729BD36CFC}"/>
              </a:ext>
            </a:extLst>
          </p:cNvPr>
          <p:cNvSpPr/>
          <p:nvPr/>
        </p:nvSpPr>
        <p:spPr>
          <a:xfrm>
            <a:off x="1" y="68808"/>
            <a:ext cx="9134573" cy="876236"/>
          </a:xfrm>
          <a:prstGeom prst="parallelogram">
            <a:avLst>
              <a:gd name="adj" fmla="val 13856"/>
            </a:avLst>
          </a:prstGeom>
          <a:gradFill>
            <a:gsLst>
              <a:gs pos="0">
                <a:srgbClr val="012D86"/>
              </a:gs>
              <a:gs pos="100000">
                <a:srgbClr val="0E2557"/>
              </a:gs>
            </a:gsLst>
            <a:lin scaled="0"/>
          </a:gradFill>
          <a:ln w="25400">
            <a:noFill/>
          </a:ln>
        </p:spPr>
        <p:txBody>
          <a:bodyPr lIns="91431" tIns="45716" rIns="91431" bIns="45716" anchor="ctr"/>
          <a:lstStyle>
            <a:lvl1pPr marL="457200" indent="-457200" algn="l" defTabSz="1219200" rtl="0" eaLnBrk="0" fontAlgn="base" hangingPunct="0">
              <a:spcBef>
                <a:spcPct val="20000"/>
              </a:spcBef>
              <a:spcAft>
                <a:spcPct val="0"/>
              </a:spcAft>
              <a:buFont typeface="Arial" panose="020b0604020202020204" pitchFamily="34" charset="0"/>
              <a:buChar char="•"/>
              <a:defRPr sz="4200">
                <a:solidFill>
                  <a:schemeClr val="tx1"/>
                </a:solidFill>
                <a:latin typeface="+mn-lt"/>
                <a:ea typeface="+mn-ea"/>
                <a:cs typeface="+mn-cs"/>
                <a:sym typeface="方正兰亭黑_GBK" charset="-122"/>
              </a:defRPr>
            </a:lvl1pPr>
            <a:lvl2pPr marL="990600" indent="-381000" algn="l" defTabSz="1219200" rtl="0" eaLnBrk="0" fontAlgn="base" hangingPunct="0">
              <a:spcBef>
                <a:spcPct val="20000"/>
              </a:spcBef>
              <a:spcAft>
                <a:spcPct val="0"/>
              </a:spcAft>
              <a:buFont typeface="Arial" panose="020b0604020202020204" pitchFamily="34" charset="0"/>
              <a:buChar char="–"/>
              <a:defRPr sz="3700">
                <a:solidFill>
                  <a:schemeClr val="tx1"/>
                </a:solidFill>
                <a:latin typeface="+mn-lt"/>
                <a:ea typeface="+mn-ea"/>
                <a:sym typeface="方正兰亭黑_GBK" charset="-122"/>
              </a:defRPr>
            </a:lvl2pPr>
            <a:lvl3pPr marL="1524000" indent="-304800" algn="l" defTabSz="1219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sym typeface="方正兰亭黑_GBK" charset="-122"/>
              </a:defRPr>
            </a:lvl3pPr>
            <a:lvl4pPr marL="21336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4pPr>
            <a:lvl5pPr marL="27432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5pPr>
          </a:lstStyle>
          <a:p>
            <a:pPr marL="0" indent="0" eaLnBrk="1" hangingPunct="1">
              <a:spcBef>
                <a:spcPct val="0"/>
              </a:spcBef>
              <a:buNone/>
            </a:pPr>
            <a:endParaRPr lang="zh-CN" altLang="zh-CN" sz="2700">
              <a:solidFill>
                <a:srgbClr val="FFFFFF"/>
              </a:solidFill>
              <a:latin typeface="宋体" panose="02010600030101010101" pitchFamily="2" charset="-122"/>
              <a:sym typeface="宋体" panose="02010600030101010101" pitchFamily="2" charset="-122"/>
            </a:endParaRPr>
          </a:p>
        </p:txBody>
      </p:sp>
      <p:sp>
        <p:nvSpPr>
          <p:cNvPr id="42" name="文本框 41">
            <a:extLst>
              <a:ext uri="{FF2B5EF4-FFF2-40B4-BE49-F238E27FC236}">
                <a16:creationId xmlns:a16="http://schemas.microsoft.com/office/drawing/2014/main" xmlns="" id="{1F99903E-AA47-4465-990B-A5245B7B656E}"/>
              </a:ext>
            </a:extLst>
          </p:cNvPr>
          <p:cNvSpPr txBox="1"/>
          <p:nvPr/>
        </p:nvSpPr>
        <p:spPr>
          <a:xfrm>
            <a:off x="161464" y="3707683"/>
            <a:ext cx="8973110" cy="1361912"/>
          </a:xfrm>
          <a:prstGeom prst="rect">
            <a:avLst/>
          </a:prstGeom>
          <a:noFill/>
        </p:spPr>
        <p:txBody>
          <a:bodyPr wrap="square" lIns="68580" tIns="34290" rIns="68580" bIns="34290">
            <a:spAutoFit/>
          </a:bodyPr>
          <a:lstStyle/>
          <a:p>
            <a:r>
              <a:rPr lang="zh-CN" altLang="en-US" sz="2100" b="1"/>
              <a:t>       材料三：</a:t>
            </a:r>
            <a:r>
              <a:rPr lang="en-US" altLang="zh-CN" sz="2100" b="1"/>
              <a:t>1949</a:t>
            </a:r>
            <a:r>
              <a:rPr lang="zh-CN" altLang="en-US" sz="2100" b="1"/>
              <a:t>年春，中共在河北平山西柏坡召开七届二中全会，会上毛泽东提出了促进革命取得全国胜利的基本方针，指出党的</a:t>
            </a:r>
            <a:r>
              <a:rPr lang="zh-CN" altLang="en-US" sz="2100" b="1">
                <a:solidFill>
                  <a:srgbClr val="FF0000"/>
                </a:solidFill>
              </a:rPr>
              <a:t>工作重心必须由乡村转移到城市</a:t>
            </a:r>
            <a:r>
              <a:rPr lang="zh-CN" altLang="en-US" sz="2100" b="1"/>
              <a:t>，提出了革命胜利后党在各方面的基本政策。</a:t>
            </a:r>
            <a:endParaRPr lang="en-US" altLang="zh-CN" sz="2100" b="1"/>
          </a:p>
          <a:p>
            <a:r>
              <a:rPr lang="en-US" altLang="zh-CN" sz="2100" b="1"/>
              <a:t>                                                                 ——《</a:t>
            </a:r>
            <a:r>
              <a:rPr lang="zh-CN" altLang="en-US" sz="2100" b="1"/>
              <a:t>中外历史纲要（上）</a:t>
            </a:r>
            <a:r>
              <a:rPr lang="en-US" altLang="zh-CN" sz="2100" b="1"/>
              <a:t>》</a:t>
            </a:r>
          </a:p>
        </p:txBody>
      </p:sp>
      <p:sp>
        <p:nvSpPr>
          <p:cNvPr id="46" name="矩形 45">
            <a:extLst>
              <a:ext uri="{FF2B5EF4-FFF2-40B4-BE49-F238E27FC236}">
                <a16:creationId xmlns:a16="http://schemas.microsoft.com/office/drawing/2014/main" xmlns="" id="{DD6CC7BA-DF11-4B8B-9802-98709059748D}"/>
              </a:ext>
            </a:extLst>
          </p:cNvPr>
          <p:cNvSpPr/>
          <p:nvPr/>
        </p:nvSpPr>
        <p:spPr>
          <a:xfrm>
            <a:off x="212544" y="2190267"/>
            <a:ext cx="8931456" cy="1038746"/>
          </a:xfrm>
          <a:prstGeom prst="rect">
            <a:avLst/>
          </a:prstGeom>
        </p:spPr>
        <p:txBody>
          <a:bodyPr wrap="square" lIns="68580" tIns="34290" rIns="68580" bIns="34290">
            <a:spAutoFit/>
          </a:bodyPr>
          <a:lstStyle/>
          <a:p>
            <a:r>
              <a:rPr lang="zh-CN" altLang="en-US" sz="2100" b="1"/>
              <a:t>       材料二：“要创造红色区域，实行武装割据，这是促进全国革命高潮的最重要因素，也就是要</a:t>
            </a:r>
            <a:r>
              <a:rPr lang="zh-CN" altLang="en-US" sz="2100" b="1">
                <a:solidFill>
                  <a:srgbClr val="FF0000"/>
                </a:solidFill>
              </a:rPr>
              <a:t>以乡村为中心</a:t>
            </a:r>
            <a:r>
              <a:rPr lang="zh-CN" altLang="en-US" sz="2100" b="1"/>
              <a:t>。”</a:t>
            </a:r>
            <a:endParaRPr lang="en-US" altLang="zh-CN" sz="2100" b="1"/>
          </a:p>
          <a:p>
            <a:r>
              <a:rPr lang="en-US" altLang="zh-CN" sz="2100" b="1"/>
              <a:t>                                        ——1930</a:t>
            </a:r>
            <a:r>
              <a:rPr lang="zh-CN" altLang="en-US" sz="2100" b="1"/>
              <a:t>毛泽东</a:t>
            </a:r>
            <a:r>
              <a:rPr lang="en-US" altLang="zh-CN" sz="2100" b="1"/>
              <a:t>《</a:t>
            </a:r>
            <a:r>
              <a:rPr lang="zh-CN" altLang="en-US" sz="2100" b="1"/>
              <a:t>星星之火，可以燎原</a:t>
            </a:r>
            <a:r>
              <a:rPr lang="en-US" altLang="zh-CN" sz="2100" b="1"/>
              <a:t>》</a:t>
            </a:r>
            <a:endParaRPr lang="en-US" altLang="zh-CN" sz="2100" b="1">
              <a:solidFill>
                <a:schemeClr val="bg1"/>
              </a:solidFill>
              <a:latin typeface="腾祥铁山楷书繁" panose="01010104010101010101" pitchFamily="2" charset="-122"/>
              <a:ea typeface="腾祥铁山楷书繁" panose="01010104010101010101" pitchFamily="2" charset="-122"/>
            </a:endParaRPr>
          </a:p>
        </p:txBody>
      </p:sp>
      <p:sp>
        <p:nvSpPr>
          <p:cNvPr id="31" name="文本框 7">
            <a:extLst>
              <a:ext uri="{FF2B5EF4-FFF2-40B4-BE49-F238E27FC236}">
                <a16:creationId xmlns:a16="http://schemas.microsoft.com/office/drawing/2014/main" xmlns="" id="{AC079BC8-7EFA-448A-9F42-441DAED74C08}"/>
              </a:ext>
            </a:extLst>
          </p:cNvPr>
          <p:cNvSpPr txBox="1"/>
          <p:nvPr/>
        </p:nvSpPr>
        <p:spPr>
          <a:xfrm>
            <a:off x="104274" y="913495"/>
            <a:ext cx="9039727" cy="1038746"/>
          </a:xfrm>
          <a:prstGeom prst="rect">
            <a:avLst/>
          </a:prstGeom>
          <a:solidFill>
            <a:schemeClr val="accent4">
              <a:lumMod val="20000"/>
              <a:lumOff val="80000"/>
            </a:schemeClr>
          </a:solidFill>
          <a:effectLst>
            <a:glow rad="228600">
              <a:schemeClr val="accent3">
                <a:satMod val="175000"/>
                <a:alpha val="40000"/>
              </a:schemeClr>
            </a:glow>
            <a:softEdge rad="127000"/>
          </a:effectLst>
        </p:spPr>
        <p:txBody>
          <a:bodyPr wrap="square" lIns="68580" tIns="34290" rIns="68580" bIns="34290" rtlCol="0">
            <a:spAutoFit/>
          </a:bodyPr>
          <a:lstStyle/>
          <a:p>
            <a:r>
              <a:rPr lang="zh-CN" altLang="en-US" sz="2100" b="1"/>
              <a:t>       材料一：中国共产党成立后，</a:t>
            </a:r>
            <a:r>
              <a:rPr lang="zh-CN" altLang="en-US" sz="2100" b="1">
                <a:solidFill>
                  <a:srgbClr val="FF0000"/>
                </a:solidFill>
              </a:rPr>
              <a:t>工人运动</a:t>
            </a:r>
            <a:r>
              <a:rPr lang="zh-CN" altLang="en-US" sz="2100" b="1"/>
              <a:t>在中国共产党的领导下，出现了第一次高潮，这期间全国举行大小罢工百余次，参加人数有</a:t>
            </a:r>
            <a:r>
              <a:rPr lang="en-US" altLang="zh-CN" sz="2100" b="1"/>
              <a:t>30</a:t>
            </a:r>
            <a:r>
              <a:rPr lang="zh-CN" altLang="en-US" sz="2100" b="1"/>
              <a:t>万以上</a:t>
            </a:r>
            <a:r>
              <a:rPr lang="en-US" altLang="zh-CN" sz="2100" b="1"/>
              <a:t>……</a:t>
            </a:r>
          </a:p>
          <a:p>
            <a:r>
              <a:rPr lang="en-US" altLang="zh-CN" sz="2100" b="1"/>
              <a:t>                                                                                 ——《</a:t>
            </a:r>
            <a:r>
              <a:rPr lang="zh-CN" altLang="en-US" sz="2100" b="1"/>
              <a:t>中国近代史</a:t>
            </a:r>
            <a:r>
              <a:rPr lang="en-US" altLang="zh-CN" sz="2100" b="1"/>
              <a:t>》</a:t>
            </a:r>
            <a:endParaRPr lang="zh-CN" altLang="en-US" sz="2100" b="1"/>
          </a:p>
        </p:txBody>
      </p:sp>
      <p:sp>
        <p:nvSpPr>
          <p:cNvPr id="8" name="文本框 7">
            <a:extLst>
              <a:ext uri="{FF2B5EF4-FFF2-40B4-BE49-F238E27FC236}">
                <a16:creationId xmlns:a16="http://schemas.microsoft.com/office/drawing/2014/main" xmlns="" id="{5DC6584F-C920-46B2-B734-B54956CB173B}"/>
              </a:ext>
            </a:extLst>
          </p:cNvPr>
          <p:cNvSpPr txBox="1"/>
          <p:nvPr/>
        </p:nvSpPr>
        <p:spPr>
          <a:xfrm>
            <a:off x="212544" y="134382"/>
            <a:ext cx="1546860" cy="530915"/>
          </a:xfrm>
          <a:prstGeom prst="rect">
            <a:avLst/>
          </a:prstGeom>
          <a:noFill/>
        </p:spPr>
        <p:txBody>
          <a:bodyPr wrap="square" lIns="68580" tIns="34290" rIns="68580" bIns="34290" rtlCol="0">
            <a:spAutoFit/>
          </a:bodyPr>
          <a:lstStyle/>
          <a:p>
            <a:r>
              <a:rPr lang="zh-CN" altLang="en-US" sz="3000" b="1">
                <a:solidFill>
                  <a:schemeClr val="accent4"/>
                </a:solidFill>
              </a:rPr>
              <a:t>调整</a:t>
            </a:r>
            <a:r>
              <a:rPr lang="en-US" altLang="zh-CN" sz="3000" b="1">
                <a:solidFill>
                  <a:schemeClr val="accent4"/>
                </a:solidFill>
              </a:rPr>
              <a:t>3</a:t>
            </a:r>
            <a:r>
              <a:rPr lang="zh-CN" altLang="en-US" sz="3000" b="1">
                <a:solidFill>
                  <a:schemeClr val="accent4"/>
                </a:solidFill>
              </a:rPr>
              <a:t>：</a:t>
            </a:r>
          </a:p>
        </p:txBody>
      </p:sp>
      <p:sp>
        <p:nvSpPr>
          <p:cNvPr id="9" name="文本框 8">
            <a:extLst>
              <a:ext uri="{FF2B5EF4-FFF2-40B4-BE49-F238E27FC236}">
                <a16:creationId xmlns:a16="http://schemas.microsoft.com/office/drawing/2014/main" xmlns="" id="{C15C9A38-9B67-4AA7-B9B7-919733903E8A}"/>
              </a:ext>
            </a:extLst>
          </p:cNvPr>
          <p:cNvSpPr txBox="1"/>
          <p:nvPr/>
        </p:nvSpPr>
        <p:spPr>
          <a:xfrm>
            <a:off x="1577754" y="6283"/>
            <a:ext cx="1992630" cy="530915"/>
          </a:xfrm>
          <a:prstGeom prst="rect">
            <a:avLst/>
          </a:prstGeom>
          <a:noFill/>
        </p:spPr>
        <p:txBody>
          <a:bodyPr wrap="square" lIns="68580" tIns="34290" rIns="68580" bIns="34290" rtlCol="0">
            <a:spAutoFit/>
          </a:bodyPr>
          <a:lstStyle/>
          <a:p>
            <a:r>
              <a:rPr lang="zh-CN" altLang="en-US" sz="3000" b="1">
                <a:solidFill>
                  <a:srgbClr val="FF0000"/>
                </a:solidFill>
              </a:rPr>
              <a:t>工作重心</a:t>
            </a:r>
          </a:p>
        </p:txBody>
      </p:sp>
      <p:sp>
        <p:nvSpPr>
          <p:cNvPr id="10" name="文本框 9">
            <a:extLst>
              <a:ext uri="{FF2B5EF4-FFF2-40B4-BE49-F238E27FC236}">
                <a16:creationId xmlns:a16="http://schemas.microsoft.com/office/drawing/2014/main" xmlns="" id="{035C10A6-EF2A-4AB4-9BC4-63E6BA48C499}"/>
              </a:ext>
            </a:extLst>
          </p:cNvPr>
          <p:cNvSpPr txBox="1"/>
          <p:nvPr/>
        </p:nvSpPr>
        <p:spPr>
          <a:xfrm>
            <a:off x="3397817" y="26168"/>
            <a:ext cx="978275" cy="484748"/>
          </a:xfrm>
          <a:prstGeom prst="rect">
            <a:avLst/>
          </a:prstGeom>
          <a:noFill/>
        </p:spPr>
        <p:txBody>
          <a:bodyPr wrap="square" lIns="68580" tIns="34290" rIns="68580" bIns="34290" rtlCol="0">
            <a:spAutoFit/>
          </a:bodyPr>
          <a:lstStyle/>
          <a:p>
            <a:r>
              <a:rPr lang="zh-CN" altLang="en-US" sz="2700" b="1" i="1">
                <a:solidFill>
                  <a:schemeClr val="bg1"/>
                </a:solidFill>
              </a:rPr>
              <a:t>城市</a:t>
            </a:r>
          </a:p>
        </p:txBody>
      </p:sp>
      <p:sp>
        <p:nvSpPr>
          <p:cNvPr id="11" name="文本框 10">
            <a:extLst>
              <a:ext uri="{FF2B5EF4-FFF2-40B4-BE49-F238E27FC236}">
                <a16:creationId xmlns:a16="http://schemas.microsoft.com/office/drawing/2014/main" xmlns="" id="{12980D26-8CA0-459B-BF58-0EAB2142C7C2}"/>
              </a:ext>
            </a:extLst>
          </p:cNvPr>
          <p:cNvSpPr txBox="1"/>
          <p:nvPr/>
        </p:nvSpPr>
        <p:spPr>
          <a:xfrm>
            <a:off x="4790899" y="45851"/>
            <a:ext cx="978275" cy="484748"/>
          </a:xfrm>
          <a:prstGeom prst="rect">
            <a:avLst/>
          </a:prstGeom>
          <a:noFill/>
        </p:spPr>
        <p:txBody>
          <a:bodyPr wrap="square" lIns="68580" tIns="34290" rIns="68580" bIns="34290" rtlCol="0">
            <a:spAutoFit/>
          </a:bodyPr>
          <a:lstStyle/>
          <a:p>
            <a:r>
              <a:rPr lang="zh-CN" altLang="en-US" sz="2700" b="1" i="1">
                <a:solidFill>
                  <a:schemeClr val="bg1"/>
                </a:solidFill>
              </a:rPr>
              <a:t>乡村</a:t>
            </a:r>
          </a:p>
        </p:txBody>
      </p:sp>
      <p:sp>
        <p:nvSpPr>
          <p:cNvPr id="12" name="文本框 11">
            <a:extLst>
              <a:ext uri="{FF2B5EF4-FFF2-40B4-BE49-F238E27FC236}">
                <a16:creationId xmlns:a16="http://schemas.microsoft.com/office/drawing/2014/main" xmlns="" id="{EA354890-7478-4B32-9476-9D38168FAEBF}"/>
              </a:ext>
            </a:extLst>
          </p:cNvPr>
          <p:cNvSpPr txBox="1"/>
          <p:nvPr/>
        </p:nvSpPr>
        <p:spPr>
          <a:xfrm>
            <a:off x="6473599" y="39811"/>
            <a:ext cx="978275" cy="484748"/>
          </a:xfrm>
          <a:prstGeom prst="rect">
            <a:avLst/>
          </a:prstGeom>
          <a:noFill/>
        </p:spPr>
        <p:txBody>
          <a:bodyPr wrap="square" lIns="68580" tIns="34290" rIns="68580" bIns="34290" rtlCol="0">
            <a:spAutoFit/>
          </a:bodyPr>
          <a:lstStyle/>
          <a:p>
            <a:r>
              <a:rPr lang="zh-CN" altLang="en-US" sz="2700" b="1" i="1">
                <a:solidFill>
                  <a:schemeClr val="bg1"/>
                </a:solidFill>
              </a:rPr>
              <a:t>城市</a:t>
            </a:r>
          </a:p>
        </p:txBody>
      </p:sp>
      <p:sp>
        <p:nvSpPr>
          <p:cNvPr id="13" name="上箭头 82956">
            <a:extLst>
              <a:ext uri="{FF2B5EF4-FFF2-40B4-BE49-F238E27FC236}">
                <a16:creationId xmlns:a16="http://schemas.microsoft.com/office/drawing/2014/main" xmlns="" id="{257520D5-FAE2-4C3B-9FC8-E71C44C8C955}"/>
              </a:ext>
            </a:extLst>
          </p:cNvPr>
          <p:cNvSpPr/>
          <p:nvPr/>
        </p:nvSpPr>
        <p:spPr>
          <a:xfrm rot="5400000">
            <a:off x="4426006" y="89474"/>
            <a:ext cx="244112"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
        <p:nvSpPr>
          <p:cNvPr id="14" name="上箭头 82956">
            <a:extLst>
              <a:ext uri="{FF2B5EF4-FFF2-40B4-BE49-F238E27FC236}">
                <a16:creationId xmlns:a16="http://schemas.microsoft.com/office/drawing/2014/main" xmlns="" id="{4349F031-3587-4F67-8FA0-76BDB6D1891B}"/>
              </a:ext>
            </a:extLst>
          </p:cNvPr>
          <p:cNvSpPr/>
          <p:nvPr/>
        </p:nvSpPr>
        <p:spPr>
          <a:xfrm rot="5400000">
            <a:off x="5936735" y="103372"/>
            <a:ext cx="244112"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
        <p:nvSpPr>
          <p:cNvPr id="15" name="文本框 14">
            <a:extLst>
              <a:ext uri="{FF2B5EF4-FFF2-40B4-BE49-F238E27FC236}">
                <a16:creationId xmlns:a16="http://schemas.microsoft.com/office/drawing/2014/main" xmlns="" id="{C7300BC6-5505-4F9C-AC11-93AB391F6FDE}"/>
              </a:ext>
            </a:extLst>
          </p:cNvPr>
          <p:cNvSpPr txBox="1"/>
          <p:nvPr/>
        </p:nvSpPr>
        <p:spPr>
          <a:xfrm>
            <a:off x="1582908" y="479704"/>
            <a:ext cx="1992630" cy="530915"/>
          </a:xfrm>
          <a:prstGeom prst="rect">
            <a:avLst/>
          </a:prstGeom>
          <a:noFill/>
        </p:spPr>
        <p:txBody>
          <a:bodyPr wrap="square" lIns="68580" tIns="34290" rIns="68580" bIns="34290" rtlCol="0">
            <a:spAutoFit/>
          </a:bodyPr>
          <a:lstStyle/>
          <a:p>
            <a:r>
              <a:rPr lang="zh-CN" altLang="en-US" sz="3000" b="1">
                <a:solidFill>
                  <a:srgbClr val="FF0000"/>
                </a:solidFill>
              </a:rPr>
              <a:t>革命道路</a:t>
            </a:r>
          </a:p>
        </p:txBody>
      </p:sp>
      <p:sp>
        <p:nvSpPr>
          <p:cNvPr id="16" name="文本框 15">
            <a:extLst>
              <a:ext uri="{FF2B5EF4-FFF2-40B4-BE49-F238E27FC236}">
                <a16:creationId xmlns:a16="http://schemas.microsoft.com/office/drawing/2014/main" xmlns="" id="{054BBF53-DBA6-4878-90E2-A6AAA95CD7A4}"/>
              </a:ext>
            </a:extLst>
          </p:cNvPr>
          <p:cNvSpPr txBox="1"/>
          <p:nvPr/>
        </p:nvSpPr>
        <p:spPr>
          <a:xfrm>
            <a:off x="3395112" y="511360"/>
            <a:ext cx="2294381" cy="484748"/>
          </a:xfrm>
          <a:prstGeom prst="rect">
            <a:avLst/>
          </a:prstGeom>
          <a:noFill/>
        </p:spPr>
        <p:txBody>
          <a:bodyPr wrap="square" lIns="68580" tIns="34290" rIns="68580" bIns="34290" rtlCol="0">
            <a:spAutoFit/>
          </a:bodyPr>
          <a:lstStyle/>
          <a:p>
            <a:r>
              <a:rPr lang="zh-CN" altLang="en-US" sz="2700" b="1" i="1">
                <a:solidFill>
                  <a:schemeClr val="bg1"/>
                </a:solidFill>
              </a:rPr>
              <a:t>“城市中心论”</a:t>
            </a:r>
          </a:p>
        </p:txBody>
      </p:sp>
      <p:sp>
        <p:nvSpPr>
          <p:cNvPr id="17" name="上箭头 82956">
            <a:extLst>
              <a:ext uri="{FF2B5EF4-FFF2-40B4-BE49-F238E27FC236}">
                <a16:creationId xmlns:a16="http://schemas.microsoft.com/office/drawing/2014/main" xmlns="" id="{3C273910-4DCE-47E4-B2FD-C8AB6C941842}"/>
              </a:ext>
            </a:extLst>
          </p:cNvPr>
          <p:cNvSpPr/>
          <p:nvPr/>
        </p:nvSpPr>
        <p:spPr>
          <a:xfrm rot="5400000">
            <a:off x="5750084" y="588552"/>
            <a:ext cx="244112"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
        <p:nvSpPr>
          <p:cNvPr id="18" name="文本框 17">
            <a:extLst>
              <a:ext uri="{FF2B5EF4-FFF2-40B4-BE49-F238E27FC236}">
                <a16:creationId xmlns:a16="http://schemas.microsoft.com/office/drawing/2014/main" xmlns="" id="{B97E2179-5B43-4035-979D-A08D011A60D2}"/>
              </a:ext>
            </a:extLst>
          </p:cNvPr>
          <p:cNvSpPr txBox="1"/>
          <p:nvPr/>
        </p:nvSpPr>
        <p:spPr>
          <a:xfrm>
            <a:off x="6211351" y="511360"/>
            <a:ext cx="2720105" cy="484748"/>
          </a:xfrm>
          <a:prstGeom prst="rect">
            <a:avLst/>
          </a:prstGeom>
          <a:noFill/>
        </p:spPr>
        <p:txBody>
          <a:bodyPr wrap="square" lIns="68580" tIns="34290" rIns="68580" bIns="34290" rtlCol="0">
            <a:spAutoFit/>
          </a:bodyPr>
          <a:lstStyle/>
          <a:p>
            <a:r>
              <a:rPr lang="zh-CN" altLang="en-US" sz="2700" b="1" i="1">
                <a:solidFill>
                  <a:schemeClr val="bg1"/>
                </a:solidFill>
              </a:rPr>
              <a:t>“农村包围城市”</a:t>
            </a:r>
          </a:p>
        </p:txBody>
      </p:sp>
    </p:spTree>
    <p:extLst>
      <p:ext uri="{BB962C8B-B14F-4D97-AF65-F5344CB8AC3E}">
        <p14:creationId xmlns:p14="http://schemas.microsoft.com/office/powerpoint/2010/main" val="2478595731"/>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2" name="平行四边形 13">
            <a:extLst>
              <a:ext uri="{FF2B5EF4-FFF2-40B4-BE49-F238E27FC236}">
                <a16:creationId xmlns:a16="http://schemas.microsoft.com/office/drawing/2014/main" xmlns="" id="{7016A16C-256F-4A8D-9E10-17FD63296FA6}"/>
              </a:ext>
            </a:extLst>
          </p:cNvPr>
          <p:cNvSpPr/>
          <p:nvPr/>
        </p:nvSpPr>
        <p:spPr>
          <a:xfrm>
            <a:off x="1" y="72499"/>
            <a:ext cx="9134573" cy="584305"/>
          </a:xfrm>
          <a:prstGeom prst="parallelogram">
            <a:avLst>
              <a:gd name="adj" fmla="val 13856"/>
            </a:avLst>
          </a:prstGeom>
          <a:gradFill>
            <a:gsLst>
              <a:gs pos="0">
                <a:srgbClr val="012D86"/>
              </a:gs>
              <a:gs pos="100000">
                <a:srgbClr val="0E2557"/>
              </a:gs>
            </a:gsLst>
            <a:lin scaled="0"/>
          </a:gradFill>
          <a:ln w="25400">
            <a:noFill/>
          </a:ln>
        </p:spPr>
        <p:txBody>
          <a:bodyPr lIns="91431" tIns="45716" rIns="91431" bIns="45716" anchor="ctr"/>
          <a:lstStyle>
            <a:lvl1pPr marL="457200" indent="-457200" algn="l" defTabSz="1219200" rtl="0" eaLnBrk="0" fontAlgn="base" hangingPunct="0">
              <a:spcBef>
                <a:spcPct val="20000"/>
              </a:spcBef>
              <a:spcAft>
                <a:spcPct val="0"/>
              </a:spcAft>
              <a:buFont typeface="Arial" panose="020b0604020202020204" pitchFamily="34" charset="0"/>
              <a:buChar char="•"/>
              <a:defRPr sz="4200">
                <a:solidFill>
                  <a:schemeClr val="tx1"/>
                </a:solidFill>
                <a:latin typeface="+mn-lt"/>
                <a:ea typeface="+mn-ea"/>
                <a:cs typeface="+mn-cs"/>
                <a:sym typeface="方正兰亭黑_GBK" charset="-122"/>
              </a:defRPr>
            </a:lvl1pPr>
            <a:lvl2pPr marL="990600" indent="-381000" algn="l" defTabSz="1219200" rtl="0" eaLnBrk="0" fontAlgn="base" hangingPunct="0">
              <a:spcBef>
                <a:spcPct val="20000"/>
              </a:spcBef>
              <a:spcAft>
                <a:spcPct val="0"/>
              </a:spcAft>
              <a:buFont typeface="Arial" panose="020b0604020202020204" pitchFamily="34" charset="0"/>
              <a:buChar char="–"/>
              <a:defRPr sz="3700">
                <a:solidFill>
                  <a:schemeClr val="tx1"/>
                </a:solidFill>
                <a:latin typeface="+mn-lt"/>
                <a:ea typeface="+mn-ea"/>
                <a:sym typeface="方正兰亭黑_GBK" charset="-122"/>
              </a:defRPr>
            </a:lvl2pPr>
            <a:lvl3pPr marL="1524000" indent="-304800" algn="l" defTabSz="1219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sym typeface="方正兰亭黑_GBK" charset="-122"/>
              </a:defRPr>
            </a:lvl3pPr>
            <a:lvl4pPr marL="21336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4pPr>
            <a:lvl5pPr marL="2743200" indent="-304800" algn="l" defTabSz="1219200" rtl="0" eaLnBrk="0" fontAlgn="base" hangingPunct="0">
              <a:spcBef>
                <a:spcPct val="20000"/>
              </a:spcBef>
              <a:spcAft>
                <a:spcPct val="0"/>
              </a:spcAft>
              <a:buFont typeface="Arial" panose="020b0604020202020204" pitchFamily="34" charset="0"/>
              <a:buChar char="»"/>
              <a:defRPr sz="2600">
                <a:solidFill>
                  <a:schemeClr val="tx1"/>
                </a:solidFill>
                <a:latin typeface="+mn-lt"/>
                <a:ea typeface="+mn-ea"/>
                <a:sym typeface="方正兰亭黑_GBK" charset="-122"/>
              </a:defRPr>
            </a:lvl5pPr>
          </a:lstStyle>
          <a:p>
            <a:pPr marL="0" indent="0" eaLnBrk="1" hangingPunct="1">
              <a:spcBef>
                <a:spcPct val="0"/>
              </a:spcBef>
              <a:buNone/>
            </a:pPr>
            <a:endParaRPr lang="zh-CN" altLang="zh-CN" sz="2700">
              <a:solidFill>
                <a:srgbClr val="FFFFFF"/>
              </a:solidFill>
              <a:latin typeface="宋体" panose="02010600030101010101" pitchFamily="2" charset="-122"/>
              <a:sym typeface="宋体" panose="02010600030101010101" pitchFamily="2" charset="-122"/>
            </a:endParaRPr>
          </a:p>
        </p:txBody>
      </p:sp>
      <p:sp>
        <p:nvSpPr>
          <p:cNvPr id="7" name="矩形 6"/>
          <p:cNvSpPr/>
          <p:nvPr/>
        </p:nvSpPr>
        <p:spPr>
          <a:xfrm>
            <a:off x="1424882" y="3448756"/>
            <a:ext cx="6277709" cy="346249"/>
          </a:xfrm>
          <a:prstGeom prst="rect">
            <a:avLst/>
          </a:prstGeom>
        </p:spPr>
        <p:txBody>
          <a:bodyPr wrap="square" lIns="68580" tIns="34290" rIns="68580" bIns="34290">
            <a:spAutoFit/>
          </a:bodyPr>
          <a:lstStyle/>
          <a:p>
            <a:r>
              <a:rPr lang="en-US" altLang="zh-CN" sz="1800" b="1">
                <a:solidFill>
                  <a:schemeClr val="bg1"/>
                </a:solidFill>
                <a:latin typeface="腾祥铁山楷书繁" panose="01010104010101010101" pitchFamily="2" charset="-122"/>
                <a:ea typeface="腾祥铁山楷书繁" panose="01010104010101010101" pitchFamily="2" charset="-122"/>
              </a:rPr>
              <a:t>1928</a:t>
            </a:r>
            <a:r>
              <a:rPr lang="zh-CN" altLang="en-US" sz="1800" b="1">
                <a:solidFill>
                  <a:schemeClr val="bg1"/>
                </a:solidFill>
                <a:latin typeface="腾祥铁山楷书繁" panose="01010104010101010101" pitchFamily="2" charset="-122"/>
                <a:ea typeface="腾祥铁山楷书繁" panose="01010104010101010101" pitchFamily="2" charset="-122"/>
              </a:rPr>
              <a:t>年</a:t>
            </a:r>
            <a:r>
              <a:rPr lang="en-US" altLang="zh-CN" sz="1800" b="1">
                <a:solidFill>
                  <a:schemeClr val="bg1"/>
                </a:solidFill>
                <a:latin typeface="腾祥铁山楷书繁" panose="01010104010101010101" pitchFamily="2" charset="-122"/>
                <a:ea typeface="腾祥铁山楷书繁" panose="01010104010101010101" pitchFamily="2" charset="-122"/>
              </a:rPr>
              <a:t>5</a:t>
            </a:r>
            <a:r>
              <a:rPr lang="zh-CN" altLang="en-US" sz="1800" b="1">
                <a:solidFill>
                  <a:schemeClr val="bg1"/>
                </a:solidFill>
                <a:latin typeface="腾祥铁山楷书繁" panose="01010104010101010101" pitchFamily="2" charset="-122"/>
                <a:ea typeface="腾祥铁山楷书繁" panose="01010104010101010101" pitchFamily="2" charset="-122"/>
              </a:rPr>
              <a:t>月以后，陆续改称中国工农红军，简称“红军”。</a:t>
            </a:r>
            <a:endParaRPr lang="en-US" altLang="zh-CN" sz="1800" b="1">
              <a:solidFill>
                <a:schemeClr val="bg1"/>
              </a:solidFill>
              <a:latin typeface="腾祥铁山楷书繁" panose="01010104010101010101" pitchFamily="2" charset="-122"/>
              <a:ea typeface="腾祥铁山楷书繁" panose="01010104010101010101" pitchFamily="2" charset="-122"/>
            </a:endParaRPr>
          </a:p>
        </p:txBody>
      </p:sp>
      <p:sp>
        <p:nvSpPr>
          <p:cNvPr id="33" name="文本框 32">
            <a:extLst>
              <a:ext uri="{FF2B5EF4-FFF2-40B4-BE49-F238E27FC236}">
                <a16:creationId xmlns:a16="http://schemas.microsoft.com/office/drawing/2014/main" xmlns="" id="{2605FB39-46B0-4152-A471-5A45E02E65A9}"/>
              </a:ext>
            </a:extLst>
          </p:cNvPr>
          <p:cNvSpPr txBox="1"/>
          <p:nvPr/>
        </p:nvSpPr>
        <p:spPr>
          <a:xfrm>
            <a:off x="602132" y="865837"/>
            <a:ext cx="8380405" cy="392415"/>
          </a:xfrm>
          <a:prstGeom prst="rect">
            <a:avLst/>
          </a:prstGeom>
          <a:noFill/>
        </p:spPr>
        <p:txBody>
          <a:bodyPr wrap="square" lIns="68580" tIns="34290" rIns="68580" bIns="34290">
            <a:spAutoFit/>
          </a:bodyPr>
          <a:lstStyle/>
          <a:p>
            <a:r>
              <a:rPr lang="zh-CN" altLang="en-US" sz="2100" b="1"/>
              <a:t>       </a:t>
            </a:r>
            <a:endParaRPr lang="zh-CN" altLang="en-US" sz="1800" b="1"/>
          </a:p>
        </p:txBody>
      </p:sp>
      <p:sp>
        <p:nvSpPr>
          <p:cNvPr id="36" name="文本框 7">
            <a:extLst>
              <a:ext uri="{FF2B5EF4-FFF2-40B4-BE49-F238E27FC236}">
                <a16:creationId xmlns:a16="http://schemas.microsoft.com/office/drawing/2014/main" xmlns="" id="{10199648-A669-40BF-8CF8-815B4B01681E}"/>
              </a:ext>
            </a:extLst>
          </p:cNvPr>
          <p:cNvSpPr txBox="1"/>
          <p:nvPr/>
        </p:nvSpPr>
        <p:spPr>
          <a:xfrm>
            <a:off x="36219" y="1062045"/>
            <a:ext cx="9041530" cy="484748"/>
          </a:xfrm>
          <a:prstGeom prst="rect">
            <a:avLst/>
          </a:prstGeom>
          <a:solidFill>
            <a:schemeClr val="accent3">
              <a:lumMod val="20000"/>
              <a:lumOff val="80000"/>
            </a:schemeClr>
          </a:solidFill>
          <a:effectLst>
            <a:glow rad="228600">
              <a:schemeClr val="accent3">
                <a:satMod val="175000"/>
                <a:alpha val="40000"/>
              </a:schemeClr>
            </a:glow>
            <a:softEdge rad="127000"/>
          </a:effectLst>
        </p:spPr>
        <p:txBody>
          <a:bodyPr wrap="square" lIns="68580" tIns="34290" rIns="68580" bIns="34290" rtlCol="0">
            <a:spAutoFit/>
          </a:bodyPr>
          <a:lstStyle/>
          <a:p>
            <a:endParaRPr lang="zh-CN" altLang="en-US" sz="2700" b="1">
              <a:latin typeface="楷体" pitchFamily="49" charset="-122"/>
              <a:ea typeface="楷体" pitchFamily="49" charset="-122"/>
            </a:endParaRPr>
          </a:p>
        </p:txBody>
      </p:sp>
      <p:sp>
        <p:nvSpPr>
          <p:cNvPr id="34" name="文本框 33">
            <a:extLst>
              <a:ext uri="{FF2B5EF4-FFF2-40B4-BE49-F238E27FC236}">
                <a16:creationId xmlns:a16="http://schemas.microsoft.com/office/drawing/2014/main" xmlns="" id="{C154989A-5D3B-4560-BB9A-706F4221198F}"/>
              </a:ext>
            </a:extLst>
          </p:cNvPr>
          <p:cNvSpPr txBox="1"/>
          <p:nvPr/>
        </p:nvSpPr>
        <p:spPr>
          <a:xfrm>
            <a:off x="224105" y="1049218"/>
            <a:ext cx="8679264" cy="4085734"/>
          </a:xfrm>
          <a:prstGeom prst="rect">
            <a:avLst/>
          </a:prstGeom>
          <a:noFill/>
        </p:spPr>
        <p:txBody>
          <a:bodyPr wrap="square" lIns="68580" tIns="34290" rIns="68580" bIns="34290">
            <a:spAutoFit/>
          </a:bodyPr>
          <a:lstStyle/>
          <a:p>
            <a:pPr>
              <a:lnSpc>
                <a:spcPct val="150000"/>
              </a:lnSpc>
            </a:pPr>
            <a:r>
              <a:rPr lang="zh-CN" altLang="en-US" sz="2100" b="1"/>
              <a:t>        </a:t>
            </a:r>
            <a:r>
              <a:rPr lang="zh-CN" altLang="en-US" sz="2400" b="1">
                <a:latin typeface="幼圆" panose="02010509060101010101" pitchFamily="49" charset="-122"/>
                <a:ea typeface="幼圆" panose="02010509060101010101" pitchFamily="49" charset="-122"/>
              </a:rPr>
              <a:t>材料：决议明确指出，博古、李德以单纯防御路线代替了决战防御，以阵地战、堡垒战代替了运动战，是第五次“围剿”不能粉碎的主要原因。决议</a:t>
            </a:r>
            <a:r>
              <a:rPr lang="zh-CN" altLang="en-US" sz="2400" b="1">
                <a:solidFill>
                  <a:srgbClr val="FF0000"/>
                </a:solidFill>
                <a:latin typeface="幼圆" panose="02010509060101010101" pitchFamily="49" charset="-122"/>
                <a:ea typeface="幼圆" panose="02010509060101010101" pitchFamily="49" charset="-122"/>
              </a:rPr>
              <a:t>充分肯定了</a:t>
            </a:r>
            <a:r>
              <a:rPr lang="zh-CN" altLang="en-US" sz="2400" b="1">
                <a:latin typeface="幼圆" panose="02010509060101010101" pitchFamily="49" charset="-122"/>
                <a:ea typeface="幼圆" panose="02010509060101010101" pitchFamily="49" charset="-122"/>
              </a:rPr>
              <a:t>毛泽东等在领导红军长期作战中形成的战略战术基本原则</a:t>
            </a:r>
            <a:r>
              <a:rPr lang="en-US" altLang="zh-CN" sz="2400" b="1">
                <a:latin typeface="幼圆" panose="02010509060101010101" pitchFamily="49" charset="-122"/>
                <a:ea typeface="幼圆" panose="02010509060101010101" pitchFamily="49" charset="-122"/>
              </a:rPr>
              <a:t>……</a:t>
            </a:r>
            <a:r>
              <a:rPr lang="zh-CN" altLang="en-US" sz="2400" b="1">
                <a:solidFill>
                  <a:srgbClr val="FF0000"/>
                </a:solidFill>
                <a:latin typeface="幼圆" panose="02010509060101010101" pitchFamily="49" charset="-122"/>
                <a:ea typeface="幼圆" panose="02010509060101010101" pitchFamily="49" charset="-122"/>
              </a:rPr>
              <a:t>还制定了</a:t>
            </a:r>
            <a:r>
              <a:rPr lang="zh-CN" altLang="en-US" sz="2400" b="1">
                <a:latin typeface="幼圆" panose="02010509060101010101" pitchFamily="49" charset="-122"/>
                <a:ea typeface="幼圆" panose="02010509060101010101" pitchFamily="49" charset="-122"/>
              </a:rPr>
              <a:t>红军尔后的任务和战略方针。</a:t>
            </a:r>
            <a:r>
              <a:rPr lang="zh-CN" altLang="en-US" sz="2400" b="1">
                <a:solidFill>
                  <a:srgbClr val="FF0000"/>
                </a:solidFill>
                <a:latin typeface="幼圆" panose="02010509060101010101" pitchFamily="49" charset="-122"/>
                <a:ea typeface="幼圆" panose="02010509060101010101" pitchFamily="49" charset="-122"/>
              </a:rPr>
              <a:t>决定</a:t>
            </a:r>
            <a:r>
              <a:rPr lang="zh-CN" altLang="en-US" sz="2400" b="1">
                <a:latin typeface="幼圆" panose="02010509060101010101" pitchFamily="49" charset="-122"/>
                <a:ea typeface="幼圆" panose="02010509060101010101" pitchFamily="49" charset="-122"/>
              </a:rPr>
              <a:t>红军渡过长江在成都之西南或西北地区建立根据地。</a:t>
            </a:r>
            <a:endParaRPr lang="en-US" altLang="zh-CN" sz="2400" b="1">
              <a:latin typeface="幼圆" panose="02010509060101010101" pitchFamily="49" charset="-122"/>
              <a:ea typeface="幼圆" panose="02010509060101010101" pitchFamily="49" charset="-122"/>
            </a:endParaRPr>
          </a:p>
          <a:p>
            <a:r>
              <a:rPr lang="en-US" altLang="zh-CN" sz="2400" b="1">
                <a:latin typeface="幼圆" panose="02010509060101010101" pitchFamily="49" charset="-122"/>
                <a:ea typeface="幼圆" panose="02010509060101010101" pitchFamily="49" charset="-122"/>
              </a:rPr>
              <a:t>     </a:t>
            </a:r>
            <a:r>
              <a:rPr lang="en-US" altLang="zh-CN" sz="2100" b="1">
                <a:latin typeface="幼圆" panose="02010509060101010101" pitchFamily="49" charset="-122"/>
                <a:ea typeface="幼圆" panose="02010509060101010101" pitchFamily="49" charset="-122"/>
              </a:rPr>
              <a:t>——1935</a:t>
            </a:r>
            <a:r>
              <a:rPr lang="zh-CN" altLang="en-US" sz="2100" b="1">
                <a:latin typeface="幼圆" panose="02010509060101010101" pitchFamily="49" charset="-122"/>
                <a:ea typeface="幼圆" panose="02010509060101010101" pitchFamily="49" charset="-122"/>
              </a:rPr>
              <a:t>年张闻天</a:t>
            </a:r>
            <a:r>
              <a:rPr lang="en-US" altLang="zh-CN" sz="2100" b="1">
                <a:latin typeface="幼圆" panose="02010509060101010101" pitchFamily="49" charset="-122"/>
                <a:ea typeface="幼圆" panose="02010509060101010101" pitchFamily="49" charset="-122"/>
              </a:rPr>
              <a:t>《</a:t>
            </a:r>
            <a:r>
              <a:rPr lang="zh-CN" altLang="en-US" sz="2100" b="1">
                <a:latin typeface="幼圆" panose="02010509060101010101" pitchFamily="49" charset="-122"/>
                <a:ea typeface="幼圆" panose="02010509060101010101" pitchFamily="49" charset="-122"/>
              </a:rPr>
              <a:t>中央关于反对敌人五次“围剿”的总结的决议</a:t>
            </a:r>
            <a:r>
              <a:rPr lang="en-US" altLang="zh-CN" sz="2100" b="1">
                <a:latin typeface="幼圆" panose="02010509060101010101" pitchFamily="49" charset="-122"/>
                <a:ea typeface="幼圆" panose="02010509060101010101" pitchFamily="49" charset="-122"/>
              </a:rPr>
              <a:t>》</a:t>
            </a:r>
            <a:endParaRPr lang="zh-CN" altLang="en-US" sz="2100" b="1">
              <a:latin typeface="幼圆" panose="02010509060101010101" pitchFamily="49" charset="-122"/>
              <a:ea typeface="幼圆" panose="02010509060101010101" pitchFamily="49" charset="-122"/>
            </a:endParaRPr>
          </a:p>
        </p:txBody>
      </p:sp>
      <p:sp>
        <p:nvSpPr>
          <p:cNvPr id="35" name="文本框 34">
            <a:extLst>
              <a:ext uri="{FF2B5EF4-FFF2-40B4-BE49-F238E27FC236}">
                <a16:creationId xmlns:a16="http://schemas.microsoft.com/office/drawing/2014/main" xmlns="" id="{D7C87CE0-650C-4119-9AA7-2F7581EE586C}"/>
              </a:ext>
            </a:extLst>
          </p:cNvPr>
          <p:cNvSpPr txBox="1"/>
          <p:nvPr/>
        </p:nvSpPr>
        <p:spPr>
          <a:xfrm>
            <a:off x="170123" y="99193"/>
            <a:ext cx="1546860" cy="530915"/>
          </a:xfrm>
          <a:prstGeom prst="rect">
            <a:avLst/>
          </a:prstGeom>
          <a:noFill/>
        </p:spPr>
        <p:txBody>
          <a:bodyPr wrap="square" lIns="68580" tIns="34290" rIns="68580" bIns="34290" rtlCol="0">
            <a:spAutoFit/>
          </a:bodyPr>
          <a:lstStyle/>
          <a:p>
            <a:r>
              <a:rPr lang="zh-CN" altLang="en-US" sz="3000" b="1">
                <a:solidFill>
                  <a:schemeClr val="accent4"/>
                </a:solidFill>
              </a:rPr>
              <a:t>调整</a:t>
            </a:r>
            <a:r>
              <a:rPr lang="en-US" altLang="zh-CN" sz="3000" b="1">
                <a:solidFill>
                  <a:schemeClr val="accent4"/>
                </a:solidFill>
              </a:rPr>
              <a:t>4</a:t>
            </a:r>
            <a:r>
              <a:rPr lang="zh-CN" altLang="en-US" sz="3000" b="1">
                <a:solidFill>
                  <a:schemeClr val="accent4"/>
                </a:solidFill>
              </a:rPr>
              <a:t>：</a:t>
            </a:r>
          </a:p>
        </p:txBody>
      </p:sp>
      <p:sp>
        <p:nvSpPr>
          <p:cNvPr id="37" name="文本框 36">
            <a:extLst>
              <a:ext uri="{FF2B5EF4-FFF2-40B4-BE49-F238E27FC236}">
                <a16:creationId xmlns:a16="http://schemas.microsoft.com/office/drawing/2014/main" xmlns="" id="{4C5E86C5-6889-4A19-A0BB-3DCCD1B53A02}"/>
              </a:ext>
            </a:extLst>
          </p:cNvPr>
          <p:cNvSpPr txBox="1"/>
          <p:nvPr/>
        </p:nvSpPr>
        <p:spPr>
          <a:xfrm>
            <a:off x="1546964" y="92548"/>
            <a:ext cx="2688028" cy="530915"/>
          </a:xfrm>
          <a:prstGeom prst="rect">
            <a:avLst/>
          </a:prstGeom>
          <a:noFill/>
        </p:spPr>
        <p:txBody>
          <a:bodyPr wrap="square" lIns="68580" tIns="34290" rIns="68580" bIns="34290" rtlCol="0">
            <a:spAutoFit/>
          </a:bodyPr>
          <a:lstStyle/>
          <a:p>
            <a:r>
              <a:rPr lang="zh-CN" altLang="en-US" sz="3000" b="1">
                <a:solidFill>
                  <a:srgbClr val="FF0000"/>
                </a:solidFill>
              </a:rPr>
              <a:t>处理党内问题</a:t>
            </a:r>
          </a:p>
        </p:txBody>
      </p:sp>
      <p:sp>
        <p:nvSpPr>
          <p:cNvPr id="38" name="文本框 37">
            <a:extLst>
              <a:ext uri="{FF2B5EF4-FFF2-40B4-BE49-F238E27FC236}">
                <a16:creationId xmlns:a16="http://schemas.microsoft.com/office/drawing/2014/main" xmlns="" id="{D1031D6F-9769-41A3-ACC3-7E182F69902B}"/>
              </a:ext>
            </a:extLst>
          </p:cNvPr>
          <p:cNvSpPr txBox="1"/>
          <p:nvPr/>
        </p:nvSpPr>
        <p:spPr>
          <a:xfrm>
            <a:off x="4043207" y="122277"/>
            <a:ext cx="2383517" cy="484748"/>
          </a:xfrm>
          <a:prstGeom prst="rect">
            <a:avLst/>
          </a:prstGeom>
          <a:noFill/>
        </p:spPr>
        <p:txBody>
          <a:bodyPr wrap="square" lIns="68580" tIns="34290" rIns="68580" bIns="34290" rtlCol="0">
            <a:spAutoFit/>
          </a:bodyPr>
          <a:lstStyle/>
          <a:p>
            <a:r>
              <a:rPr lang="zh-CN" altLang="en-US" sz="2700" b="1" i="1">
                <a:solidFill>
                  <a:schemeClr val="bg1"/>
                </a:solidFill>
              </a:rPr>
              <a:t>依靠共产国际</a:t>
            </a:r>
          </a:p>
        </p:txBody>
      </p:sp>
      <p:sp>
        <p:nvSpPr>
          <p:cNvPr id="39" name="上箭头 82956">
            <a:extLst>
              <a:ext uri="{FF2B5EF4-FFF2-40B4-BE49-F238E27FC236}">
                <a16:creationId xmlns:a16="http://schemas.microsoft.com/office/drawing/2014/main" xmlns="" id="{5D3F36FF-6F73-4486-87FE-A8ED198B3839}"/>
              </a:ext>
            </a:extLst>
          </p:cNvPr>
          <p:cNvSpPr/>
          <p:nvPr/>
        </p:nvSpPr>
        <p:spPr>
          <a:xfrm rot="5400000">
            <a:off x="6361138" y="186035"/>
            <a:ext cx="244112" cy="343941"/>
          </a:xfrm>
          <a:prstGeom prst="up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lIns="68580" tIns="34290" rIns="68580" bIns="34290"/>
          <a:lstStyle/>
          <a:p>
            <a:endParaRPr lang="zh-CN" altLang="en-US">
              <a:solidFill>
                <a:schemeClr val="bg1"/>
              </a:solidFill>
            </a:endParaRPr>
          </a:p>
        </p:txBody>
      </p:sp>
      <p:sp>
        <p:nvSpPr>
          <p:cNvPr id="40" name="文本框 39">
            <a:extLst>
              <a:ext uri="{FF2B5EF4-FFF2-40B4-BE49-F238E27FC236}">
                <a16:creationId xmlns:a16="http://schemas.microsoft.com/office/drawing/2014/main" xmlns="" id="{2EF98918-C47F-40AB-8EDF-BDA9D9270BA9}"/>
              </a:ext>
            </a:extLst>
          </p:cNvPr>
          <p:cNvSpPr txBox="1"/>
          <p:nvPr/>
        </p:nvSpPr>
        <p:spPr>
          <a:xfrm>
            <a:off x="6679624" y="115631"/>
            <a:ext cx="2383517" cy="484748"/>
          </a:xfrm>
          <a:prstGeom prst="rect">
            <a:avLst/>
          </a:prstGeom>
          <a:noFill/>
        </p:spPr>
        <p:txBody>
          <a:bodyPr wrap="square" lIns="68580" tIns="34290" rIns="68580" bIns="34290" rtlCol="0">
            <a:spAutoFit/>
          </a:bodyPr>
          <a:lstStyle/>
          <a:p>
            <a:r>
              <a:rPr lang="zh-CN" altLang="en-US" sz="2700" b="1" i="1">
                <a:solidFill>
                  <a:schemeClr val="bg1"/>
                </a:solidFill>
              </a:rPr>
              <a:t>独立自主解决</a:t>
            </a:r>
          </a:p>
        </p:txBody>
      </p:sp>
    </p:spTree>
    <p:extLst>
      <p:ext uri="{BB962C8B-B14F-4D97-AF65-F5344CB8AC3E}">
        <p14:creationId xmlns:p14="http://schemas.microsoft.com/office/powerpoint/2010/main" val="174340849"/>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8" grpId="0"/>
      <p:bldP spid="39" grpId="0"/>
      <p:bldP spid="40"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54330" y="226770"/>
            <a:ext cx="8389620" cy="4054956"/>
          </a:xfrm>
          <a:prstGeom prst="rect">
            <a:avLst/>
          </a:prstGeom>
        </p:spPr>
        <p:txBody>
          <a:bodyPr wrap="square" lIns="68580" tIns="34290" rIns="68580" bIns="34290">
            <a:spAutoFit/>
          </a:bodyPr>
          <a:lstStyle/>
          <a:p>
            <a:pPr algn="ctr"/>
            <a:r>
              <a:rPr lang="en-US" altLang="zh-CN" sz="2400" b="1" smtClean="0">
                <a:solidFill>
                  <a:srgbClr val="7030A0"/>
                </a:solidFill>
                <a:latin typeface="黑体" panose="02010609060101010101" pitchFamily="49" charset="-122"/>
                <a:ea typeface="黑体" panose="02010609060101010101" pitchFamily="49" charset="-122"/>
              </a:rPr>
              <a:t>【</a:t>
            </a:r>
            <a:r>
              <a:rPr lang="en-US" altLang="zh-CN" sz="2400" b="1" smtClean="0">
                <a:solidFill>
                  <a:srgbClr val="FF0000"/>
                </a:solidFill>
                <a:latin typeface="+mn-ea"/>
              </a:rPr>
              <a:t> </a:t>
            </a:r>
            <a:r>
              <a:rPr lang="zh-CN" altLang="en-US" sz="2400" b="1" smtClean="0">
                <a:solidFill>
                  <a:srgbClr val="7030A0"/>
                </a:solidFill>
                <a:latin typeface="黑体" panose="02010609060101010101" pitchFamily="49" charset="-122"/>
                <a:ea typeface="黑体" panose="02010609060101010101" pitchFamily="49" charset="-122"/>
              </a:rPr>
              <a:t>考向分析</a:t>
            </a:r>
            <a:r>
              <a:rPr lang="en-US" altLang="zh-CN" sz="2400" b="1" smtClean="0">
                <a:solidFill>
                  <a:srgbClr val="7030A0"/>
                </a:solidFill>
                <a:latin typeface="黑体" panose="02010609060101010101" pitchFamily="49" charset="-122"/>
                <a:ea typeface="黑体" panose="02010609060101010101" pitchFamily="49" charset="-122"/>
              </a:rPr>
              <a:t>】</a:t>
            </a:r>
            <a:endParaRPr lang="en-US" altLang="zh-CN" sz="2400" b="1">
              <a:solidFill>
                <a:srgbClr val="7030A0"/>
              </a:solidFill>
              <a:latin typeface="黑体" panose="02010609060101010101" pitchFamily="49" charset="-122"/>
              <a:ea typeface="黑体" panose="02010609060101010101" pitchFamily="49" charset="-122"/>
            </a:endParaRPr>
          </a:p>
          <a:p>
            <a:r>
              <a:rPr lang="en-US" altLang="zh-CN" sz="2100"/>
              <a:t>      </a:t>
            </a:r>
            <a:r>
              <a:rPr lang="zh-CN" altLang="zh-CN" sz="2100"/>
              <a:t>回顾中国共产党带领全国人民进行</a:t>
            </a:r>
            <a:r>
              <a:rPr lang="zh-CN" altLang="zh-CN" sz="2100">
                <a:solidFill>
                  <a:srgbClr val="FF0000"/>
                </a:solidFill>
              </a:rPr>
              <a:t>艰苦卓绝、不懈奋斗光辉历程</a:t>
            </a:r>
            <a:r>
              <a:rPr lang="zh-CN" altLang="zh-CN" sz="2100"/>
              <a:t>的基础上，对中国共产党百年历史进程中的</a:t>
            </a:r>
            <a:r>
              <a:rPr lang="zh-CN" altLang="zh-CN" sz="2100">
                <a:solidFill>
                  <a:srgbClr val="FF0000"/>
                </a:solidFill>
              </a:rPr>
              <a:t>精神财富</a:t>
            </a:r>
            <a:r>
              <a:rPr lang="zh-CN" altLang="zh-CN" sz="2100"/>
              <a:t>进行挖掘和整理，系统总结中国共产党领导革命、建设、改革开放的历史经验，全面探讨党的自身建设的丰富内容，不断深化对共产党执政规律、社会主义建设规律、人类社会发展规律的认识和研究，对实现中华民族的复兴大业，建设有中国特色的社会主义有重大意义。</a:t>
            </a:r>
            <a:r>
              <a:rPr lang="zh-CN" altLang="zh-CN" sz="2100">
                <a:solidFill>
                  <a:srgbClr val="FF0000"/>
                </a:solidFill>
              </a:rPr>
              <a:t>梳理和总结中国共产党</a:t>
            </a:r>
            <a:r>
              <a:rPr lang="en-US" altLang="zh-CN" sz="2100">
                <a:solidFill>
                  <a:srgbClr val="FF0000"/>
                </a:solidFill>
              </a:rPr>
              <a:t>100</a:t>
            </a:r>
            <a:r>
              <a:rPr lang="zh-CN" altLang="zh-CN" sz="2100">
                <a:solidFill>
                  <a:srgbClr val="FF0000"/>
                </a:solidFill>
              </a:rPr>
              <a:t>年的奋斗历程，特别是新中国成立</a:t>
            </a:r>
            <a:r>
              <a:rPr lang="en-US" altLang="zh-CN" sz="2100">
                <a:solidFill>
                  <a:srgbClr val="FF0000"/>
                </a:solidFill>
              </a:rPr>
              <a:t>70</a:t>
            </a:r>
            <a:r>
              <a:rPr lang="zh-CN" altLang="zh-CN" sz="2100">
                <a:solidFill>
                  <a:srgbClr val="FF0000"/>
                </a:solidFill>
              </a:rPr>
              <a:t>多年来的成就和经验，成为学术理论界高度关注的话题，必将成为高考命题的高频考点。特别是重点考查中国共产党在新民主主义革命时期的革命探索之路、党的自身建设、党的政策调整、不同时期国共两党关系的变迁、多重视角审视人民解放战争等。在</a:t>
            </a:r>
            <a:r>
              <a:rPr lang="en-US" altLang="zh-CN" sz="2100">
                <a:solidFill>
                  <a:srgbClr val="FF0000"/>
                </a:solidFill>
              </a:rPr>
              <a:t>2021</a:t>
            </a:r>
            <a:r>
              <a:rPr lang="zh-CN" altLang="zh-CN" sz="2100">
                <a:solidFill>
                  <a:srgbClr val="FF0000"/>
                </a:solidFill>
              </a:rPr>
              <a:t>高考</a:t>
            </a:r>
            <a:r>
              <a:rPr lang="zh-CN" altLang="en-US" sz="2100">
                <a:solidFill>
                  <a:srgbClr val="FF0000"/>
                </a:solidFill>
              </a:rPr>
              <a:t>一定必须重视</a:t>
            </a:r>
            <a:endParaRPr lang="zh-CN" altLang="zh-CN" sz="2100"/>
          </a:p>
        </p:txBody>
      </p:sp>
    </p:spTree>
    <p:extLst>
      <p:ext uri="{BB962C8B-B14F-4D97-AF65-F5344CB8AC3E}">
        <p14:creationId xmlns:p14="http://schemas.microsoft.com/office/powerpoint/2010/main" val="3748402470"/>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6" name="圆角矩形 33">
            <a:extLst>
              <a:ext uri="{FF2B5EF4-FFF2-40B4-BE49-F238E27FC236}">
                <a16:creationId xmlns:a16="http://schemas.microsoft.com/office/drawing/2014/main" xmlns="" id="{EC24046B-A66E-4AE1-9BAE-42CDF65864F7}"/>
              </a:ext>
            </a:extLst>
          </p:cNvPr>
          <p:cNvSpPr/>
          <p:nvPr/>
        </p:nvSpPr>
        <p:spPr>
          <a:xfrm>
            <a:off x="31381" y="910343"/>
            <a:ext cx="9121361" cy="3855377"/>
          </a:xfrm>
          <a:prstGeom prst="roundRect">
            <a:avLst>
              <a:gd name="adj" fmla="val 10351"/>
            </a:avLst>
          </a:prstGeom>
          <a:solidFill>
            <a:srgbClr val="FEFBE2">
              <a:alpha val="80000"/>
            </a:srgbClr>
          </a:solidFill>
          <a:ln w="57150" cmpd="thickThi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文本框 20">
            <a:extLst>
              <a:ext uri="{FF2B5EF4-FFF2-40B4-BE49-F238E27FC236}">
                <a16:creationId xmlns:a16="http://schemas.microsoft.com/office/drawing/2014/main" xmlns="" id="{E4862F93-E8E8-4F8B-BDF7-A92031829802}"/>
              </a:ext>
            </a:extLst>
          </p:cNvPr>
          <p:cNvSpPr txBox="1"/>
          <p:nvPr/>
        </p:nvSpPr>
        <p:spPr>
          <a:xfrm>
            <a:off x="169152" y="190445"/>
            <a:ext cx="1036181" cy="530915"/>
          </a:xfrm>
          <a:prstGeom prst="rect">
            <a:avLst/>
          </a:prstGeom>
          <a:noFill/>
        </p:spPr>
        <p:txBody>
          <a:bodyPr wrap="none" lIns="68580" tIns="34290" rIns="68580" bIns="34290" rtlCol="0">
            <a:spAutoFit/>
          </a:bodyPr>
          <a:lstStyle/>
          <a:p>
            <a:r>
              <a:rPr lang="zh-CN" altLang="en-US" sz="3000" b="1">
                <a:solidFill>
                  <a:srgbClr val="FF0000"/>
                </a:solidFill>
              </a:rPr>
              <a:t>总结</a:t>
            </a:r>
            <a:r>
              <a:rPr lang="en-US" altLang="zh-CN" sz="3000" b="1">
                <a:solidFill>
                  <a:srgbClr val="FF0000"/>
                </a:solidFill>
              </a:rPr>
              <a:t>:</a:t>
            </a:r>
            <a:endParaRPr lang="zh-CN" altLang="en-US" sz="3000" b="1">
              <a:solidFill>
                <a:srgbClr val="FF0000"/>
              </a:solidFill>
            </a:endParaRPr>
          </a:p>
        </p:txBody>
      </p:sp>
      <p:sp>
        <p:nvSpPr>
          <p:cNvPr id="22" name="圆角矩形 26">
            <a:extLst>
              <a:ext uri="{FF2B5EF4-FFF2-40B4-BE49-F238E27FC236}">
                <a16:creationId xmlns:a16="http://schemas.microsoft.com/office/drawing/2014/main" xmlns="" id="{093C2F43-3C71-4621-A553-5915A511DEA6}"/>
              </a:ext>
            </a:extLst>
          </p:cNvPr>
          <p:cNvSpPr/>
          <p:nvPr/>
        </p:nvSpPr>
        <p:spPr>
          <a:xfrm>
            <a:off x="1226650" y="172384"/>
            <a:ext cx="5949505" cy="550502"/>
          </a:xfrm>
          <a:prstGeom prst="roundRect">
            <a:avLst/>
          </a:prstGeom>
          <a:solidFill>
            <a:schemeClr val="accent3">
              <a:lumMod val="60000"/>
              <a:lumOff val="40000"/>
            </a:schemeClr>
          </a:solidFill>
          <a:ln w="19050" cap="flat" cmpd="sng" algn="ctr">
            <a:solidFill>
              <a:schemeClr val="bg1"/>
            </a:solidFill>
            <a:prstDash val="solid"/>
            <a:miter lim="800000"/>
          </a:ln>
          <a:effectLst>
            <a:outerShdw blurRad="50800" dist="38100" dir="8100000" algn="tr" rotWithShape="0">
              <a:prstClr val="black">
                <a:alpha val="40000"/>
              </a:prstClr>
            </a:outerShdw>
          </a:effectLst>
        </p:spPr>
        <p:txBody>
          <a:bodyPr lIns="72322" tIns="36161" rIns="72322" bIns="36161" rtlCol="0" anchor="ctr"/>
          <a:lstStyle/>
          <a:p>
            <a:pPr defTabSz="514350"/>
            <a:endParaRPr lang="en-US" altLang="zh-CN" sz="2700" b="1">
              <a:solidFill>
                <a:srgbClr val="FF0000"/>
              </a:solidFill>
              <a:latin typeface="黑体" panose="02010609060101010101" pitchFamily="49" charset="-122"/>
              <a:ea typeface="黑体" panose="02010609060101010101" pitchFamily="49" charset="-122"/>
              <a:cs typeface="Times New Roman" panose="02020603050405020304"/>
            </a:endParaRPr>
          </a:p>
          <a:p>
            <a:pPr defTabSz="514350"/>
            <a:r>
              <a:rPr lang="zh-CN" altLang="en-US" sz="2700" b="1">
                <a:latin typeface="黑体" panose="02010609060101010101" pitchFamily="49" charset="-122"/>
                <a:ea typeface="黑体" panose="02010609060101010101" pitchFamily="49" charset="-122"/>
                <a:cs typeface="Times New Roman" panose="02020603050405020304"/>
              </a:rPr>
              <a:t>新民主主义革命时期党的工作的调整</a:t>
            </a:r>
            <a:endParaRPr lang="en-US" altLang="zh-CN" sz="2700" b="1">
              <a:latin typeface="黑体" panose="02010609060101010101" pitchFamily="49" charset="-122"/>
              <a:ea typeface="黑体" panose="02010609060101010101" pitchFamily="49" charset="-122"/>
              <a:cs typeface="Times New Roman" panose="02020603050405020304"/>
            </a:endParaRPr>
          </a:p>
          <a:p>
            <a:pPr defTabSz="514350"/>
            <a:endParaRPr lang="en-US" altLang="zh-CN" sz="2400" b="1">
              <a:solidFill>
                <a:srgbClr val="FF0000"/>
              </a:solidFill>
              <a:latin typeface="黑体" panose="02010609060101010101" pitchFamily="49" charset="-122"/>
              <a:ea typeface="黑体" panose="02010609060101010101" pitchFamily="49" charset="-122"/>
              <a:cs typeface="Times New Roman" panose="02020603050405020304"/>
            </a:endParaRPr>
          </a:p>
        </p:txBody>
      </p:sp>
      <p:sp>
        <p:nvSpPr>
          <p:cNvPr id="23" name="文本框 22">
            <a:extLst>
              <a:ext uri="{FF2B5EF4-FFF2-40B4-BE49-F238E27FC236}">
                <a16:creationId xmlns:a16="http://schemas.microsoft.com/office/drawing/2014/main" xmlns="" id="{31D1D51F-2A6A-48EC-A8CF-2200331FC5BF}"/>
              </a:ext>
            </a:extLst>
          </p:cNvPr>
          <p:cNvSpPr txBox="1"/>
          <p:nvPr/>
        </p:nvSpPr>
        <p:spPr>
          <a:xfrm>
            <a:off x="227357" y="1092333"/>
            <a:ext cx="3061741" cy="3300904"/>
          </a:xfrm>
          <a:prstGeom prst="rect">
            <a:avLst/>
          </a:prstGeom>
          <a:noFill/>
          <a:ln w="9525">
            <a:noFill/>
          </a:ln>
        </p:spPr>
        <p:txBody>
          <a:bodyPr wrap="square" lIns="68580" tIns="34290" rIns="68580" bIns="34290">
            <a:spAutoFit/>
          </a:bodyPr>
          <a:lstStyle/>
          <a:p>
            <a:endParaRPr lang="en-US" sz="2400" b="1">
              <a:latin typeface="方正清刻本悦宋简体" panose="02000000000000000000" charset="-122"/>
              <a:ea typeface="方正清刻本悦宋简体" panose="02000000000000000000" charset="-122"/>
              <a:cs typeface="方正清刻本悦宋简体" panose="02000000000000000000" charset="-122"/>
            </a:endParaRPr>
          </a:p>
          <a:p>
            <a:pPr marL="385763" indent="-385763">
              <a:buAutoNum type="arabicParenBoth"/>
            </a:pPr>
            <a:r>
              <a:rPr lang="zh-CN" altLang="en-US" sz="2400" b="1">
                <a:latin typeface="方正清刻本悦宋简体" panose="02000000000000000000" charset="-122"/>
                <a:ea typeface="方正清刻本悦宋简体" panose="02000000000000000000" charset="-122"/>
                <a:cs typeface="方正清刻本悦宋简体" panose="02000000000000000000" charset="-122"/>
              </a:rPr>
              <a:t>奋斗目标：</a:t>
            </a:r>
            <a:endParaRPr lang="en-US" altLang="zh-CN" sz="2400" b="1">
              <a:latin typeface="方正清刻本悦宋简体" panose="02000000000000000000" charset="-122"/>
              <a:ea typeface="方正清刻本悦宋简体" panose="02000000000000000000" charset="-122"/>
              <a:cs typeface="方正清刻本悦宋简体" panose="02000000000000000000" charset="-122"/>
            </a:endParaRPr>
          </a:p>
          <a:p>
            <a:endParaRPr lang="en-US" sz="2400" b="1">
              <a:latin typeface="方正清刻本悦宋简体" panose="02000000000000000000" charset="-122"/>
              <a:ea typeface="方正清刻本悦宋简体" panose="02000000000000000000" charset="-122"/>
              <a:cs typeface="方正清刻本悦宋简体" panose="02000000000000000000" charset="-122"/>
            </a:endParaRPr>
          </a:p>
          <a:p>
            <a:r>
              <a:rPr lang="en-US" sz="2400" b="1">
                <a:latin typeface="方正清刻本悦宋简体" panose="02000000000000000000" charset="-122"/>
                <a:ea typeface="方正清刻本悦宋简体" panose="02000000000000000000" charset="-122"/>
                <a:cs typeface="方正清刻本悦宋简体" panose="02000000000000000000" charset="-122"/>
              </a:rPr>
              <a:t>(2)</a:t>
            </a:r>
            <a:r>
              <a:rPr lang="en-US" altLang="zh-CN" sz="2400" b="1">
                <a:latin typeface="方正清刻本悦宋简体" panose="02000000000000000000" charset="-122"/>
                <a:ea typeface="方正清刻本悦宋简体" panose="02000000000000000000" charset="-122"/>
                <a:cs typeface="方正清刻本悦宋简体" panose="02000000000000000000" charset="-122"/>
              </a:rPr>
              <a:t> </a:t>
            </a:r>
            <a:r>
              <a:rPr lang="zh-CN" altLang="en-US" sz="2400" b="1">
                <a:latin typeface="方正清刻本悦宋简体" panose="02000000000000000000" charset="-122"/>
                <a:ea typeface="方正清刻本悦宋简体" panose="02000000000000000000" charset="-122"/>
                <a:cs typeface="方正清刻本悦宋简体" panose="02000000000000000000" charset="-122"/>
                <a:sym typeface="+mn-ea"/>
              </a:rPr>
              <a:t>工作重心：</a:t>
            </a:r>
            <a:endParaRPr lang="zh-CN" altLang="zh-CN" sz="2400" b="1">
              <a:latin typeface="方正清刻本悦宋简体" panose="02000000000000000000" charset="-122"/>
              <a:ea typeface="方正清刻本悦宋简体" panose="02000000000000000000" charset="-122"/>
              <a:cs typeface="方正清刻本悦宋简体" panose="02000000000000000000" charset="-122"/>
              <a:sym typeface="+mn-ea"/>
            </a:endParaRPr>
          </a:p>
          <a:p>
            <a:r>
              <a:rPr lang="zh-CN" altLang="zh-CN" sz="2400" b="1">
                <a:latin typeface="方正清刻本悦宋简体" panose="02000000000000000000" charset="-122"/>
                <a:ea typeface="方正清刻本悦宋简体" panose="02000000000000000000" charset="-122"/>
                <a:cs typeface="方正清刻本悦宋简体" panose="02000000000000000000" charset="-122"/>
                <a:sym typeface="+mn-ea"/>
              </a:rPr>
              <a:t>        </a:t>
            </a:r>
            <a:endParaRPr lang="en-US" altLang="zh-CN" sz="2400" b="1">
              <a:latin typeface="方正清刻本悦宋简体" panose="02000000000000000000" charset="-122"/>
              <a:ea typeface="方正清刻本悦宋简体" panose="02000000000000000000" charset="-122"/>
              <a:cs typeface="方正清刻本悦宋简体" panose="02000000000000000000" charset="-122"/>
            </a:endParaRPr>
          </a:p>
          <a:p>
            <a:r>
              <a:rPr lang="en-US" altLang="zh-CN" sz="2400" b="1">
                <a:latin typeface="方正清刻本悦宋简体" panose="02000000000000000000" charset="-122"/>
                <a:ea typeface="方正清刻本悦宋简体" panose="02000000000000000000" charset="-122"/>
                <a:cs typeface="方正清刻本悦宋简体" panose="02000000000000000000" charset="-122"/>
                <a:sym typeface="+mn-ea"/>
              </a:rPr>
              <a:t>(4) </a:t>
            </a:r>
            <a:r>
              <a:rPr lang="zh-CN" altLang="en-US" sz="2400" b="1">
                <a:latin typeface="方正清刻本悦宋简体" panose="02000000000000000000" charset="-122"/>
                <a:ea typeface="方正清刻本悦宋简体" panose="02000000000000000000" charset="-122"/>
                <a:cs typeface="方正清刻本悦宋简体" panose="02000000000000000000" charset="-122"/>
                <a:sym typeface="+mn-ea"/>
              </a:rPr>
              <a:t>解决</a:t>
            </a:r>
            <a:r>
              <a:rPr lang="en-US" altLang="zh-CN" sz="2400" b="1" err="1">
                <a:latin typeface="方正清刻本悦宋简体" panose="02000000000000000000" charset="-122"/>
                <a:ea typeface="方正清刻本悦宋简体" panose="02000000000000000000" charset="-122"/>
                <a:cs typeface="方正清刻本悦宋简体" panose="02000000000000000000" charset="-122"/>
                <a:sym typeface="+mn-ea"/>
              </a:rPr>
              <a:t>党内问题</a:t>
            </a:r>
            <a:r>
              <a:rPr lang="zh-CN" altLang="en-US" sz="2400" b="1">
                <a:latin typeface="方正清刻本悦宋简体" panose="02000000000000000000" charset="-122"/>
                <a:ea typeface="方正清刻本悦宋简体" panose="02000000000000000000" charset="-122"/>
                <a:cs typeface="方正清刻本悦宋简体" panose="02000000000000000000" charset="-122"/>
                <a:sym typeface="+mn-ea"/>
              </a:rPr>
              <a:t>：</a:t>
            </a:r>
            <a:endParaRPr lang="zh-CN" altLang="zh-CN" sz="2400" b="1">
              <a:latin typeface="方正清刻本悦宋简体" panose="02000000000000000000" charset="-122"/>
              <a:ea typeface="方正清刻本悦宋简体" panose="02000000000000000000" charset="-122"/>
              <a:cs typeface="方正清刻本悦宋简体" panose="02000000000000000000" charset="-122"/>
              <a:sym typeface="+mn-ea"/>
            </a:endParaRPr>
          </a:p>
          <a:p>
            <a:r>
              <a:rPr lang="zh-CN" altLang="zh-CN" sz="2400" b="1">
                <a:latin typeface="方正清刻本悦宋简体" panose="02000000000000000000" charset="-122"/>
                <a:ea typeface="方正清刻本悦宋简体" panose="02000000000000000000" charset="-122"/>
                <a:cs typeface="方正清刻本悦宋简体" panose="02000000000000000000" charset="-122"/>
                <a:sym typeface="+mn-ea"/>
              </a:rPr>
              <a:t>        </a:t>
            </a:r>
            <a:endParaRPr lang="en-US" altLang="zh-CN" sz="2400" b="1">
              <a:latin typeface="方正清刻本悦宋简体" panose="02000000000000000000" charset="-122"/>
              <a:ea typeface="方正清刻本悦宋简体" panose="02000000000000000000" charset="-122"/>
              <a:cs typeface="方正清刻本悦宋简体" panose="02000000000000000000" charset="-122"/>
              <a:sym typeface="+mn-ea"/>
            </a:endParaRPr>
          </a:p>
          <a:p>
            <a:r>
              <a:rPr lang="en-US" altLang="zh-CN" sz="2400" b="1">
                <a:latin typeface="方正清刻本悦宋简体" panose="02000000000000000000" charset="-122"/>
                <a:ea typeface="方正清刻本悦宋简体" panose="02000000000000000000" charset="-122"/>
                <a:cs typeface="方正清刻本悦宋简体" panose="02000000000000000000" charset="-122"/>
                <a:sym typeface="+mn-ea"/>
              </a:rPr>
              <a:t>(5) 国共两党关系</a:t>
            </a:r>
            <a:r>
              <a:rPr lang="zh-CN" altLang="en-US" sz="2400" b="1">
                <a:latin typeface="方正清刻本悦宋简体" panose="02000000000000000000" charset="-122"/>
                <a:ea typeface="方正清刻本悦宋简体" panose="02000000000000000000" charset="-122"/>
                <a:cs typeface="方正清刻本悦宋简体" panose="02000000000000000000" charset="-122"/>
                <a:sym typeface="+mn-ea"/>
              </a:rPr>
              <a:t>：</a:t>
            </a:r>
            <a:endParaRPr lang="zh-CN" altLang="zh-CN" sz="2400" b="1">
              <a:latin typeface="方正清刻本悦宋简体" panose="02000000000000000000" charset="-122"/>
              <a:ea typeface="方正清刻本悦宋简体" panose="02000000000000000000" charset="-122"/>
              <a:cs typeface="方正清刻本悦宋简体" panose="02000000000000000000" charset="-122"/>
              <a:sym typeface="+mn-ea"/>
            </a:endParaRPr>
          </a:p>
          <a:p>
            <a:endParaRPr lang="zh-CN" altLang="en-US" sz="1800" b="1">
              <a:solidFill>
                <a:srgbClr val="002060"/>
              </a:solidFill>
              <a:latin typeface="方正清刻本悦宋简体" panose="02000000000000000000" charset="-122"/>
              <a:ea typeface="方正清刻本悦宋简体" panose="02000000000000000000" charset="-122"/>
              <a:cs typeface="方正清刻本悦宋简体" panose="02000000000000000000" charset="-122"/>
            </a:endParaRPr>
          </a:p>
        </p:txBody>
      </p:sp>
      <p:sp>
        <p:nvSpPr>
          <p:cNvPr id="27" name="文本框 26">
            <a:extLst>
              <a:ext uri="{FF2B5EF4-FFF2-40B4-BE49-F238E27FC236}">
                <a16:creationId xmlns:a16="http://schemas.microsoft.com/office/drawing/2014/main" xmlns="" id="{FB2BB684-EAED-4F86-B9C2-0054273C98A6}"/>
              </a:ext>
            </a:extLst>
          </p:cNvPr>
          <p:cNvSpPr txBox="1"/>
          <p:nvPr/>
        </p:nvSpPr>
        <p:spPr>
          <a:xfrm>
            <a:off x="6094429" y="1972559"/>
            <a:ext cx="138548" cy="276999"/>
          </a:xfrm>
          <a:prstGeom prst="rect">
            <a:avLst/>
          </a:prstGeom>
          <a:noFill/>
        </p:spPr>
        <p:txBody>
          <a:bodyPr wrap="none" lIns="68580" tIns="34290" rIns="68580" bIns="34290" rtlCol="0">
            <a:spAutoFit/>
          </a:bodyPr>
          <a:lstStyle/>
          <a:p>
            <a:endParaRPr lang="zh-CN" altLang="en-US"/>
          </a:p>
        </p:txBody>
      </p:sp>
      <p:sp>
        <p:nvSpPr>
          <p:cNvPr id="28" name="文本框 27">
            <a:extLst>
              <a:ext uri="{FF2B5EF4-FFF2-40B4-BE49-F238E27FC236}">
                <a16:creationId xmlns:a16="http://schemas.microsoft.com/office/drawing/2014/main" xmlns="" id="{90125829-AB8C-487B-8589-E0CE82CB5F25}"/>
              </a:ext>
            </a:extLst>
          </p:cNvPr>
          <p:cNvSpPr txBox="1"/>
          <p:nvPr/>
        </p:nvSpPr>
        <p:spPr>
          <a:xfrm>
            <a:off x="2368083" y="1422404"/>
            <a:ext cx="5174386" cy="484748"/>
          </a:xfrm>
          <a:prstGeom prst="rect">
            <a:avLst/>
          </a:prstGeom>
          <a:noFill/>
        </p:spPr>
        <p:txBody>
          <a:bodyPr wrap="square" lIns="68580" tIns="34290" rIns="68580" bIns="34290" rtlCol="0">
            <a:spAutoFit/>
          </a:bodyPr>
          <a:lstStyle/>
          <a:p>
            <a:r>
              <a:rPr lang="zh-CN" altLang="en-US" sz="2700" b="1">
                <a:solidFill>
                  <a:srgbClr val="3366FF"/>
                </a:solidFill>
                <a:latin typeface="方正清刻本悦宋简体" panose="02000000000000000000" charset="-122"/>
                <a:ea typeface="方正清刻本悦宋简体" panose="02000000000000000000" charset="-122"/>
                <a:cs typeface="方正清刻本悦宋简体" panose="02000000000000000000" charset="-122"/>
              </a:rPr>
              <a:t>推翻资产阶级</a:t>
            </a:r>
            <a:r>
              <a:rPr lang="en-US" altLang="zh-CN" sz="2700" b="1">
                <a:solidFill>
                  <a:srgbClr val="3366FF"/>
                </a:solidFill>
                <a:latin typeface="方正清刻本悦宋简体" panose="02000000000000000000" charset="-122"/>
                <a:ea typeface="方正清刻本悦宋简体" panose="02000000000000000000" charset="-122"/>
                <a:cs typeface="方正清刻本悦宋简体" panose="02000000000000000000" charset="-122"/>
              </a:rPr>
              <a:t>——</a:t>
            </a:r>
            <a:r>
              <a:rPr lang="zh-CN" altLang="en-US" sz="2700" b="1">
                <a:solidFill>
                  <a:srgbClr val="3366FF"/>
                </a:solidFill>
                <a:latin typeface="方正清刻本悦宋简体" panose="02000000000000000000" charset="-122"/>
                <a:ea typeface="方正清刻本悦宋简体" panose="02000000000000000000" charset="-122"/>
                <a:cs typeface="方正清刻本悦宋简体" panose="02000000000000000000" charset="-122"/>
              </a:rPr>
              <a:t>反帝反封建</a:t>
            </a:r>
            <a:endParaRPr lang="zh-CN" altLang="en-US" sz="2700">
              <a:solidFill>
                <a:srgbClr val="3366FF"/>
              </a:solidFill>
            </a:endParaRPr>
          </a:p>
        </p:txBody>
      </p:sp>
      <p:sp>
        <p:nvSpPr>
          <p:cNvPr id="30" name="文本框 29">
            <a:extLst>
              <a:ext uri="{FF2B5EF4-FFF2-40B4-BE49-F238E27FC236}">
                <a16:creationId xmlns:a16="http://schemas.microsoft.com/office/drawing/2014/main" xmlns="" id="{1DCE1DD7-8FC9-459A-8106-38EB101933D9}"/>
              </a:ext>
            </a:extLst>
          </p:cNvPr>
          <p:cNvSpPr txBox="1"/>
          <p:nvPr/>
        </p:nvSpPr>
        <p:spPr>
          <a:xfrm>
            <a:off x="2368082" y="2133559"/>
            <a:ext cx="5740410" cy="484748"/>
          </a:xfrm>
          <a:prstGeom prst="rect">
            <a:avLst/>
          </a:prstGeom>
          <a:noFill/>
        </p:spPr>
        <p:txBody>
          <a:bodyPr wrap="square" lIns="68580" tIns="34290" rIns="68580" bIns="34290" rtlCol="0">
            <a:spAutoFit/>
          </a:bodyPr>
          <a:lstStyle/>
          <a:p>
            <a:r>
              <a:rPr lang="zh-CN" altLang="en-US" sz="2700" b="1">
                <a:solidFill>
                  <a:srgbClr val="3366FF"/>
                </a:solidFill>
                <a:ea typeface="方正清刻本悦宋简体" panose="02000000000000000000" charset="-122"/>
                <a:sym typeface="+mn-ea"/>
              </a:rPr>
              <a:t>城市</a:t>
            </a:r>
            <a:r>
              <a:rPr lang="en-US" altLang="zh-CN" sz="2700" b="1">
                <a:solidFill>
                  <a:srgbClr val="3366FF"/>
                </a:solidFill>
                <a:ea typeface="方正清刻本悦宋简体" panose="02000000000000000000" charset="-122"/>
                <a:sym typeface="+mn-ea"/>
              </a:rPr>
              <a:t>——</a:t>
            </a:r>
            <a:r>
              <a:rPr lang="zh-CN" altLang="en-US" sz="2700" b="1">
                <a:solidFill>
                  <a:srgbClr val="3366FF"/>
                </a:solidFill>
                <a:ea typeface="方正清刻本悦宋简体" panose="02000000000000000000" charset="-122"/>
                <a:sym typeface="+mn-ea"/>
              </a:rPr>
              <a:t>农村</a:t>
            </a:r>
            <a:r>
              <a:rPr lang="en-US" altLang="zh-CN" sz="2700" b="1">
                <a:solidFill>
                  <a:srgbClr val="3366FF"/>
                </a:solidFill>
                <a:ea typeface="方正清刻本悦宋简体" panose="02000000000000000000" charset="-122"/>
                <a:sym typeface="+mn-ea"/>
              </a:rPr>
              <a:t>——</a:t>
            </a:r>
            <a:r>
              <a:rPr lang="zh-CN" altLang="en-US" sz="2700" b="1">
                <a:solidFill>
                  <a:srgbClr val="3366FF"/>
                </a:solidFill>
                <a:ea typeface="方正清刻本悦宋简体" panose="02000000000000000000" charset="-122"/>
                <a:sym typeface="+mn-ea"/>
              </a:rPr>
              <a:t>城市</a:t>
            </a:r>
            <a:endParaRPr lang="zh-CN" altLang="en-US" sz="2700" b="1">
              <a:solidFill>
                <a:srgbClr val="3366FF"/>
              </a:solidFill>
              <a:ea typeface="方正清刻本悦宋简体" panose="02000000000000000000" charset="-122"/>
            </a:endParaRPr>
          </a:p>
        </p:txBody>
      </p:sp>
      <p:sp>
        <p:nvSpPr>
          <p:cNvPr id="31" name="文本框 30">
            <a:extLst>
              <a:ext uri="{FF2B5EF4-FFF2-40B4-BE49-F238E27FC236}">
                <a16:creationId xmlns:a16="http://schemas.microsoft.com/office/drawing/2014/main" xmlns="" id="{5148A96A-C254-48C3-993A-1BFFC267C2B5}"/>
              </a:ext>
            </a:extLst>
          </p:cNvPr>
          <p:cNvSpPr txBox="1"/>
          <p:nvPr/>
        </p:nvSpPr>
        <p:spPr>
          <a:xfrm>
            <a:off x="2923054" y="2863211"/>
            <a:ext cx="5326148" cy="484748"/>
          </a:xfrm>
          <a:prstGeom prst="rect">
            <a:avLst/>
          </a:prstGeom>
          <a:noFill/>
        </p:spPr>
        <p:txBody>
          <a:bodyPr wrap="square" lIns="68580" tIns="34290" rIns="68580" bIns="34290" rtlCol="0">
            <a:spAutoFit/>
          </a:bodyPr>
          <a:lstStyle/>
          <a:p>
            <a:r>
              <a:rPr lang="zh-CN" altLang="en-US" sz="2700" b="1">
                <a:solidFill>
                  <a:srgbClr val="3366FF"/>
                </a:solidFill>
                <a:ea typeface="方正清刻本悦宋简体" panose="02000000000000000000" charset="-122"/>
                <a:sym typeface="+mn-ea"/>
              </a:rPr>
              <a:t>依靠共产国际</a:t>
            </a:r>
            <a:r>
              <a:rPr lang="en-US" altLang="zh-CN" sz="2700" b="1">
                <a:solidFill>
                  <a:srgbClr val="3366FF"/>
                </a:solidFill>
                <a:ea typeface="方正清刻本悦宋简体" panose="02000000000000000000" charset="-122"/>
                <a:sym typeface="+mn-ea"/>
              </a:rPr>
              <a:t>——独立自主地处理</a:t>
            </a:r>
            <a:endParaRPr lang="zh-CN" altLang="en-US" sz="2700" b="1">
              <a:solidFill>
                <a:srgbClr val="3366FF"/>
              </a:solidFill>
              <a:ea typeface="方正清刻本悦宋简体" panose="02000000000000000000" charset="-122"/>
            </a:endParaRPr>
          </a:p>
        </p:txBody>
      </p:sp>
      <p:sp>
        <p:nvSpPr>
          <p:cNvPr id="32" name="文本框 31">
            <a:extLst>
              <a:ext uri="{FF2B5EF4-FFF2-40B4-BE49-F238E27FC236}">
                <a16:creationId xmlns:a16="http://schemas.microsoft.com/office/drawing/2014/main" xmlns="" id="{186F0126-6FDC-4878-9307-7ADE9B629F70}"/>
              </a:ext>
            </a:extLst>
          </p:cNvPr>
          <p:cNvSpPr txBox="1"/>
          <p:nvPr/>
        </p:nvSpPr>
        <p:spPr>
          <a:xfrm>
            <a:off x="2923055" y="3600709"/>
            <a:ext cx="5412474" cy="484748"/>
          </a:xfrm>
          <a:prstGeom prst="rect">
            <a:avLst/>
          </a:prstGeom>
          <a:noFill/>
        </p:spPr>
        <p:txBody>
          <a:bodyPr wrap="square" lIns="68580" tIns="34290" rIns="68580" bIns="34290" rtlCol="0">
            <a:spAutoFit/>
          </a:bodyPr>
          <a:lstStyle/>
          <a:p>
            <a:r>
              <a:rPr lang="zh-CN" altLang="en-US" sz="2700" b="1">
                <a:solidFill>
                  <a:srgbClr val="3366FF"/>
                </a:solidFill>
                <a:ea typeface="方正清刻本悦宋简体" panose="02000000000000000000" charset="-122"/>
                <a:sym typeface="+mn-ea"/>
              </a:rPr>
              <a:t>依据社会主要矛盾的变化正确处理</a:t>
            </a:r>
            <a:endParaRPr lang="zh-CN" altLang="en-US" sz="2700" b="1">
              <a:solidFill>
                <a:srgbClr val="3366FF"/>
              </a:solidFill>
              <a:ea typeface="方正清刻本悦宋简体" panose="02000000000000000000" charset="-122"/>
            </a:endParaRPr>
          </a:p>
        </p:txBody>
      </p:sp>
      <p:sp>
        <p:nvSpPr>
          <p:cNvPr id="24" name="文本框 23">
            <a:extLst>
              <a:ext uri="{FF2B5EF4-FFF2-40B4-BE49-F238E27FC236}">
                <a16:creationId xmlns:a16="http://schemas.microsoft.com/office/drawing/2014/main" xmlns="" id="{69E47EC4-41E1-4825-9EE1-47A08DAD5027}"/>
              </a:ext>
            </a:extLst>
          </p:cNvPr>
          <p:cNvSpPr txBox="1"/>
          <p:nvPr/>
        </p:nvSpPr>
        <p:spPr>
          <a:xfrm>
            <a:off x="8100799" y="1387004"/>
            <a:ext cx="907941" cy="2834616"/>
          </a:xfrm>
          <a:prstGeom prst="rect">
            <a:avLst/>
          </a:prstGeom>
          <a:noFill/>
        </p:spPr>
        <p:txBody>
          <a:bodyPr vert="eaVert" wrap="square" lIns="68580" tIns="34290" rIns="68580" bIns="34290" rtlCol="0">
            <a:spAutoFit/>
          </a:bodyPr>
          <a:lstStyle/>
          <a:p>
            <a:r>
              <a:rPr lang="zh-CN" altLang="en-US" sz="5000">
                <a:solidFill>
                  <a:srgbClr val="FF0000"/>
                </a:solidFill>
                <a:latin typeface="黑体" panose="02010609060101010101" pitchFamily="49" charset="-122"/>
                <a:ea typeface="黑体" panose="02010609060101010101" pitchFamily="49" charset="-122"/>
              </a:rPr>
              <a:t>实事求是</a:t>
            </a:r>
          </a:p>
        </p:txBody>
      </p:sp>
    </p:spTree>
    <p:extLst>
      <p:ext uri="{BB962C8B-B14F-4D97-AF65-F5344CB8AC3E}">
        <p14:creationId xmlns:p14="http://schemas.microsoft.com/office/powerpoint/2010/main" val="6683695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1" name="标题 1">
            <a:extLst>
              <a:ext uri="{FF2B5EF4-FFF2-40B4-BE49-F238E27FC236}">
                <a16:creationId xmlns:a16="http://schemas.microsoft.com/office/drawing/2014/main" xmlns="" id="{E777ED9D-8E6F-49C8-8DF3-F43B00B7FE93}"/>
              </a:ext>
            </a:extLst>
          </p:cNvPr>
          <p:cNvSpPr txBox="1"/>
          <p:nvPr/>
        </p:nvSpPr>
        <p:spPr>
          <a:xfrm>
            <a:off x="207033" y="158483"/>
            <a:ext cx="8822667" cy="573985"/>
          </a:xfrm>
          <a:prstGeom prst="rect">
            <a:avLst/>
          </a:prstGeom>
          <a:blipFill>
            <a:blip r:embed="rId3"/>
            <a:tile tx="0" ty="0" sx="100000" sy="100000" flip="none" algn="tl"/>
          </a:blipFill>
          <a:effectLst>
            <a:glow rad="228600">
              <a:schemeClr val="accent4">
                <a:lumMod val="40000"/>
                <a:lumOff val="60000"/>
                <a:alpha val="40000"/>
              </a:schemeClr>
            </a:glow>
            <a:reflection blurRad="6350" stA="52000" endA="300" endPos="35000" dir="5400000" sy="-100000" algn="bl" rotWithShape="0"/>
            <a:softEdge rad="317500"/>
          </a:effectLst>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a:r>
              <a:rPr lang="zh-CN" altLang="en-US" sz="2400" b="1">
                <a:solidFill>
                  <a:srgbClr val="7030A0"/>
                </a:solidFill>
                <a:latin typeface="黑体" panose="02010609060101010101" pitchFamily="49" charset="-122"/>
                <a:ea typeface="黑体" panose="02010609060101010101" pitchFamily="49" charset="-122"/>
              </a:rPr>
              <a:t>考</a:t>
            </a:r>
            <a:r>
              <a:rPr lang="zh-CN" altLang="en-US" sz="2400" b="1" smtClean="0">
                <a:solidFill>
                  <a:srgbClr val="7030A0"/>
                </a:solidFill>
                <a:latin typeface="黑体" panose="02010609060101010101" pitchFamily="49" charset="-122"/>
                <a:ea typeface="黑体" panose="02010609060101010101" pitchFamily="49" charset="-122"/>
              </a:rPr>
              <a:t>向预测二</a:t>
            </a:r>
            <a:r>
              <a:rPr lang="zh-CN" altLang="en-US" sz="2400" b="1">
                <a:solidFill>
                  <a:srgbClr val="7030A0"/>
                </a:solidFill>
                <a:latin typeface="黑体" panose="02010609060101010101" pitchFamily="49" charset="-122"/>
                <a:ea typeface="黑体" panose="02010609060101010101" pitchFamily="49" charset="-122"/>
              </a:rPr>
              <a:t>：</a:t>
            </a:r>
            <a:r>
              <a:rPr lang="zh-CN" altLang="en-US" sz="2400" b="1">
                <a:solidFill>
                  <a:srgbClr val="7030A0"/>
                </a:solidFill>
                <a:latin typeface="黑体" panose="02010609060101010101" pitchFamily="49" charset="-122"/>
                <a:ea typeface="黑体" panose="02010609060101010101" pitchFamily="49" charset="-122"/>
                <a:cs typeface="Times New Roman" panose="02020603050405020304"/>
              </a:rPr>
              <a:t>新时期经济体制改革不断深化</a:t>
            </a:r>
            <a:endParaRPr lang="en-US" altLang="zh-CN" sz="2400" b="1">
              <a:solidFill>
                <a:srgbClr val="7030A0"/>
              </a:solidFill>
              <a:latin typeface="黑体" panose="02010609060101010101" pitchFamily="49" charset="-122"/>
              <a:ea typeface="黑体" panose="02010609060101010101" pitchFamily="49" charset="-122"/>
              <a:cs typeface="Times New Roman" panose="02020603050405020304"/>
            </a:endParaRPr>
          </a:p>
          <a:p>
            <a:pPr algn="ctr"/>
            <a:endParaRPr lang="zh-CN" altLang="en-US" sz="3600">
              <a:latin typeface="黑体" panose="02010609060101010101" pitchFamily="49" charset="-122"/>
              <a:ea typeface="黑体" panose="02010609060101010101" pitchFamily="49" charset="-122"/>
            </a:endParaRPr>
          </a:p>
        </p:txBody>
      </p:sp>
      <p:graphicFrame>
        <p:nvGraphicFramePr>
          <p:cNvPr id="32" name="Object 3">
            <a:extLst>
              <a:ext uri="{FF2B5EF4-FFF2-40B4-BE49-F238E27FC236}">
                <a16:creationId xmlns:a16="http://schemas.microsoft.com/office/drawing/2014/main" xmlns="" id="{6282A4FD-5A85-4C8A-8E6F-348575BDF3C7}"/>
              </a:ext>
            </a:extLst>
          </p:cNvPr>
          <p:cNvGraphicFramePr>
            <a:graphicFrameLocks noChangeAspect="1"/>
          </p:cNvGraphicFramePr>
          <p:nvPr>
            <p:extLst>
              <p:ext uri="{D42A27DB-BD31-4B8C-83A1-F6EECF244321}">
                <p14:modId xmlns:p14="http://schemas.microsoft.com/office/powerpoint/2010/main" val="1918912841"/>
              </p:ext>
            </p:extLst>
          </p:nvPr>
        </p:nvGraphicFramePr>
        <p:xfrm>
          <a:off x="444026" y="792154"/>
          <a:ext cx="8157134" cy="4471988"/>
        </p:xfrm>
        <a:graphic>
          <a:graphicData uri="http://schemas.openxmlformats.org/presentationml/2006/ole">
            <mc:AlternateContent>
              <mc:Choice xmlns:v="urn:schemas-microsoft-com:vml" Requires="v">
                <p:oleObj spid="_x0000_s1039" name="Document" r:id="rId4" imgW="10701035" imgH="5712154" progId="Word.Document.8">
                  <p:embed/>
                </p:oleObj>
              </mc:Choice>
              <mc:Fallback>
                <p:oleObj name="Document" r:id="rId4" imgW="10701035" imgH="5712154" progId="Word.Document.8">
                  <p:embed/>
                  <p:pic>
                    <p:nvPicPr>
                      <p:cNvPr id="0" name="OLE substitute image"/>
                      <p:cNvPicPr/>
                      <p:nvPr/>
                    </p:nvPicPr>
                    <p:blipFill>
                      <a:blip r:embed="rId5"/>
                      <a:stretch>
                        <a:fillRect/>
                      </a:stretch>
                    </p:blipFill>
                    <p:spPr>
                      <a:xfrm>
                        <a:off x="444026" y="792154"/>
                        <a:ext cx="8157134" cy="4471988"/>
                      </a:xfrm>
                      <a:prstGeom prst="rect">
                        <a:avLst/>
                      </a:prstGeom>
                      <a:noFill/>
                      <a:ln>
                        <a:noFill/>
                      </a:ln>
                      <a:effectLst/>
                    </p:spPr>
                  </p:pic>
                </p:oleObj>
              </mc:Fallback>
            </mc:AlternateContent>
          </a:graphicData>
        </a:graphic>
      </p:graphicFrame>
      <p:sp>
        <p:nvSpPr>
          <p:cNvPr id="33" name="文本框 32">
            <a:extLst>
              <a:ext uri="{FF2B5EF4-FFF2-40B4-BE49-F238E27FC236}">
                <a16:creationId xmlns:a16="http://schemas.microsoft.com/office/drawing/2014/main" xmlns="" id="{12B42BAE-1A91-41BF-82E9-C24DB53142BF}"/>
              </a:ext>
            </a:extLst>
          </p:cNvPr>
          <p:cNvSpPr txBox="1"/>
          <p:nvPr/>
        </p:nvSpPr>
        <p:spPr>
          <a:xfrm>
            <a:off x="2403835" y="4123319"/>
            <a:ext cx="904973" cy="830997"/>
          </a:xfrm>
          <a:prstGeom prst="rect">
            <a:avLst/>
          </a:prstGeom>
          <a:noFill/>
        </p:spPr>
        <p:txBody>
          <a:bodyPr wrap="square" lIns="68580" tIns="34290" rIns="68580" bIns="34290" rtlCol="0">
            <a:spAutoFit/>
          </a:bodyPr>
          <a:lstStyle/>
          <a:p>
            <a:r>
              <a:rPr lang="en-US" altLang="zh-CN" sz="5000">
                <a:solidFill>
                  <a:srgbClr val="FF0000"/>
                </a:solidFill>
                <a:latin typeface="方正舒体" panose="02010601030101010101" pitchFamily="2" charset="-122"/>
                <a:ea typeface="方正舒体" panose="02010601030101010101" pitchFamily="2" charset="-122"/>
              </a:rPr>
              <a:t>D</a:t>
            </a:r>
            <a:endParaRPr lang="zh-CN" altLang="en-US" sz="5000">
              <a:solidFill>
                <a:srgbClr val="FF000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305849231"/>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文本框 7">
            <a:extLst>
              <a:ext uri="{FF2B5EF4-FFF2-40B4-BE49-F238E27FC236}">
                <a16:creationId xmlns:a16="http://schemas.microsoft.com/office/drawing/2014/main" xmlns="" id="{BED8B4A4-3826-41E9-9362-1BE0E1F305AC}"/>
              </a:ext>
            </a:extLst>
          </p:cNvPr>
          <p:cNvSpPr txBox="1"/>
          <p:nvPr/>
        </p:nvSpPr>
        <p:spPr>
          <a:xfrm>
            <a:off x="4140097" y="1059797"/>
            <a:ext cx="4821811" cy="484748"/>
          </a:xfrm>
          <a:prstGeom prst="rect">
            <a:avLst/>
          </a:prstGeom>
          <a:solidFill>
            <a:schemeClr val="accent5">
              <a:lumMod val="20000"/>
              <a:lumOff val="80000"/>
            </a:schemeClr>
          </a:solidFill>
          <a:effectLst>
            <a:glow rad="228600">
              <a:schemeClr val="accent3">
                <a:satMod val="175000"/>
                <a:alpha val="40000"/>
              </a:schemeClr>
            </a:glow>
            <a:softEdge rad="127000"/>
          </a:effectLst>
        </p:spPr>
        <p:txBody>
          <a:bodyPr wrap="square" lIns="68580" tIns="34290" rIns="68580" bIns="34290" rtlCol="0">
            <a:spAutoFit/>
          </a:bodyPr>
          <a:lstStyle/>
          <a:p>
            <a:endParaRPr lang="zh-CN" altLang="en-US" sz="2700" b="1">
              <a:latin typeface="楷体" pitchFamily="49" charset="-122"/>
              <a:ea typeface="楷体" pitchFamily="49" charset="-122"/>
            </a:endParaRPr>
          </a:p>
        </p:txBody>
      </p:sp>
      <p:pic>
        <p:nvPicPr>
          <p:cNvPr id="413700" name="Picture 4" descr="timg">
            <a:extLst>
              <a:ext uri="{FF2B5EF4-FFF2-40B4-BE49-F238E27FC236}">
                <a16:creationId xmlns:a16="http://schemas.microsoft.com/office/drawing/2014/main" xmlns="" id="{500FAC4A-6A61-4201-A1CE-2DB1F94A96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523" y="924054"/>
            <a:ext cx="3416644" cy="329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1" name="Text Box 5">
            <a:extLst>
              <a:ext uri="{FF2B5EF4-FFF2-40B4-BE49-F238E27FC236}">
                <a16:creationId xmlns:a16="http://schemas.microsoft.com/office/drawing/2014/main" xmlns="" id="{8B6B570B-D563-4284-A25D-AD7D76FA342D}"/>
              </a:ext>
            </a:extLst>
          </p:cNvPr>
          <p:cNvSpPr txBox="1">
            <a:spLocks noChangeArrowheads="1"/>
          </p:cNvSpPr>
          <p:nvPr/>
        </p:nvSpPr>
        <p:spPr bwMode="auto">
          <a:xfrm>
            <a:off x="793093" y="199673"/>
            <a:ext cx="2153165" cy="57708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300">
                <a:solidFill>
                  <a:srgbClr val="FF0000"/>
                </a:solidFill>
                <a:ea typeface="黑体" panose="02010609060101010101" pitchFamily="49" charset="-122"/>
              </a:rPr>
              <a:t>“</a:t>
            </a:r>
            <a:r>
              <a:rPr lang="zh-CN" altLang="en-US" sz="3300">
                <a:solidFill>
                  <a:srgbClr val="FF0000"/>
                </a:solidFill>
                <a:ea typeface="黑体" panose="02010609060101010101" pitchFamily="49" charset="-122"/>
              </a:rPr>
              <a:t>笼子与鸟”</a:t>
            </a:r>
          </a:p>
        </p:txBody>
      </p:sp>
      <p:sp>
        <p:nvSpPr>
          <p:cNvPr id="413702" name="Text Box 6">
            <a:extLst>
              <a:ext uri="{FF2B5EF4-FFF2-40B4-BE49-F238E27FC236}">
                <a16:creationId xmlns:a16="http://schemas.microsoft.com/office/drawing/2014/main" xmlns="" id="{AE7A1028-1F96-4F05-8A4F-1875F2FC11E7}"/>
              </a:ext>
            </a:extLst>
          </p:cNvPr>
          <p:cNvSpPr txBox="1">
            <a:spLocks noChangeArrowheads="1"/>
          </p:cNvSpPr>
          <p:nvPr/>
        </p:nvSpPr>
        <p:spPr bwMode="auto">
          <a:xfrm>
            <a:off x="4238431" y="1127250"/>
            <a:ext cx="4705250" cy="4008790"/>
          </a:xfrm>
          <a:prstGeom prst="rect">
            <a:avLst/>
          </a:prstGeom>
          <a:noFill/>
          <a:ln w="2857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latin typeface="宋体" panose="02010600030101010101" pitchFamily="2" charset="-122"/>
              </a:rPr>
              <a:t>   </a:t>
            </a:r>
            <a:r>
              <a:rPr lang="en-US" altLang="zh-CN" sz="2400">
                <a:latin typeface="宋体" panose="02010600030101010101" pitchFamily="2" charset="-122"/>
              </a:rPr>
              <a:t>“</a:t>
            </a:r>
            <a:r>
              <a:rPr lang="zh-CN" altLang="en-US" sz="2400">
                <a:solidFill>
                  <a:srgbClr val="FF0000"/>
                </a:solidFill>
                <a:latin typeface="宋体" panose="02010600030101010101" pitchFamily="2" charset="-122"/>
              </a:rPr>
              <a:t>市场与计划</a:t>
            </a:r>
            <a:r>
              <a:rPr lang="zh-CN" altLang="en-US" sz="2400">
                <a:latin typeface="宋体" panose="02010600030101010101" pitchFamily="2" charset="-122"/>
              </a:rPr>
              <a:t>二者</a:t>
            </a:r>
            <a:r>
              <a:rPr lang="zh-CN" altLang="en-US" sz="2400"/>
              <a:t>就</a:t>
            </a:r>
            <a:r>
              <a:rPr lang="zh-CN" altLang="en-US" sz="2400">
                <a:solidFill>
                  <a:srgbClr val="FF0000"/>
                </a:solidFill>
              </a:rPr>
              <a:t>像鸟与笼子</a:t>
            </a:r>
            <a:r>
              <a:rPr lang="zh-CN" altLang="en-US" sz="2400"/>
              <a:t>的关系一样，要让鸟飞，</a:t>
            </a:r>
            <a:r>
              <a:rPr lang="zh-CN" altLang="en-US" sz="2400">
                <a:solidFill>
                  <a:srgbClr val="FF0000"/>
                </a:solidFill>
              </a:rPr>
              <a:t>但只能让它在笼子里飞，</a:t>
            </a:r>
            <a:r>
              <a:rPr lang="zh-CN" altLang="en-US" sz="2400"/>
              <a:t>否则鸟就飞跑了。如果鸟是搞活经济的话，那么笼子就是国家计划。搞活经济、市场调节，只能在计划许可的范围内发挥作用，不能离开计划的指导”</a:t>
            </a:r>
            <a:r>
              <a:rPr lang="en-US" altLang="zh-CN" sz="2400"/>
              <a:t>      </a:t>
            </a:r>
            <a:r>
              <a:rPr lang="en-US" altLang="zh-CN" sz="2400">
                <a:latin typeface="楷体" pitchFamily="49" charset="-122"/>
                <a:ea typeface="楷体" pitchFamily="49" charset="-122"/>
              </a:rPr>
              <a:t>——</a:t>
            </a:r>
            <a:r>
              <a:rPr lang="en-US" altLang="zh-CN">
                <a:latin typeface="楷体" pitchFamily="49" charset="-122"/>
                <a:ea typeface="楷体" pitchFamily="49" charset="-122"/>
              </a:rPr>
              <a:t>1980</a:t>
            </a:r>
            <a:r>
              <a:rPr lang="zh-CN" altLang="zh-CN">
                <a:latin typeface="楷体" pitchFamily="49" charset="-122"/>
                <a:ea typeface="楷体" pitchFamily="49" charset="-122"/>
              </a:rPr>
              <a:t>年陈云在五届人大五次会议与上海代表团谈话</a:t>
            </a:r>
            <a:endParaRPr lang="zh-CN" altLang="en-US" sz="2400">
              <a:latin typeface="楷体" pitchFamily="49" charset="-122"/>
              <a:ea typeface="楷体" pitchFamily="49" charset="-122"/>
            </a:endParaRPr>
          </a:p>
        </p:txBody>
      </p:sp>
      <p:sp>
        <p:nvSpPr>
          <p:cNvPr id="413703" name="Text Box 7">
            <a:extLst>
              <a:ext uri="{FF2B5EF4-FFF2-40B4-BE49-F238E27FC236}">
                <a16:creationId xmlns:a16="http://schemas.microsoft.com/office/drawing/2014/main" xmlns="" id="{AD15DB28-BCFD-4D1C-8AFA-D7F31163EAED}"/>
              </a:ext>
            </a:extLst>
          </p:cNvPr>
          <p:cNvSpPr txBox="1">
            <a:spLocks noChangeArrowheads="1"/>
          </p:cNvSpPr>
          <p:nvPr/>
        </p:nvSpPr>
        <p:spPr bwMode="auto">
          <a:xfrm>
            <a:off x="4325757" y="199673"/>
            <a:ext cx="4914900" cy="52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pPr>
            <a:r>
              <a:rPr lang="zh-CN" altLang="en-US" sz="3000">
                <a:solidFill>
                  <a:srgbClr val="FF0000"/>
                </a:solidFill>
                <a:latin typeface="黑体" panose="02010609060101010101" pitchFamily="49" charset="-122"/>
                <a:ea typeface="黑体" panose="02010609060101010101" pitchFamily="49" charset="-122"/>
              </a:rPr>
              <a:t>笼子养鸟</a:t>
            </a:r>
            <a:r>
              <a:rPr lang="en-US" altLang="zh-CN" sz="3000">
                <a:solidFill>
                  <a:srgbClr val="FF0000"/>
                </a:solidFill>
                <a:latin typeface="黑体" panose="02010609060101010101" pitchFamily="49" charset="-122"/>
                <a:ea typeface="黑体" panose="02010609060101010101" pitchFamily="49" charset="-122"/>
              </a:rPr>
              <a:t>VS</a:t>
            </a:r>
            <a:r>
              <a:rPr lang="zh-CN" altLang="en-US" sz="3000">
                <a:solidFill>
                  <a:srgbClr val="FF0000"/>
                </a:solidFill>
                <a:latin typeface="黑体" panose="02010609060101010101" pitchFamily="49" charset="-122"/>
                <a:ea typeface="黑体" panose="02010609060101010101" pitchFamily="49" charset="-122"/>
              </a:rPr>
              <a:t>放鸟归林</a:t>
            </a:r>
          </a:p>
        </p:txBody>
      </p:sp>
      <p:sp>
        <p:nvSpPr>
          <p:cNvPr id="6" name="Text Box 16">
            <a:extLst>
              <a:ext uri="{FF2B5EF4-FFF2-40B4-BE49-F238E27FC236}">
                <a16:creationId xmlns:a16="http://schemas.microsoft.com/office/drawing/2014/main" xmlns="" id="{B59E1648-054F-4240-857E-D7E1A37D87D0}"/>
              </a:ext>
            </a:extLst>
          </p:cNvPr>
          <p:cNvSpPr txBox="1">
            <a:spLocks noChangeArrowheads="1"/>
          </p:cNvSpPr>
          <p:nvPr/>
        </p:nvSpPr>
        <p:spPr bwMode="auto">
          <a:xfrm>
            <a:off x="98982" y="4553314"/>
            <a:ext cx="8936611" cy="48474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l" eaLnBrk="1" hangingPunct="1">
              <a:buFontTx/>
              <a:buNone/>
            </a:pPr>
            <a:r>
              <a:rPr lang="zh-CN" altLang="en-US" sz="2700">
                <a:solidFill>
                  <a:srgbClr val="FF0000"/>
                </a:solidFill>
                <a:ea typeface="黑体" panose="02010609060101010101" pitchFamily="49" charset="-122"/>
              </a:rPr>
              <a:t>争论之果：</a:t>
            </a:r>
            <a:r>
              <a:rPr lang="en-US" altLang="zh-CN" sz="2700">
                <a:solidFill>
                  <a:srgbClr val="FF0000"/>
                </a:solidFill>
                <a:ea typeface="黑体" panose="02010609060101010101" pitchFamily="49" charset="-122"/>
              </a:rPr>
              <a:t>21</a:t>
            </a:r>
            <a:r>
              <a:rPr lang="zh-CN" altLang="en-US" sz="2700">
                <a:solidFill>
                  <a:srgbClr val="FF0000"/>
                </a:solidFill>
                <a:ea typeface="黑体" panose="02010609060101010101" pitchFamily="49" charset="-122"/>
              </a:rPr>
              <a:t>世纪初，社会主义市场经济体制基本建立</a:t>
            </a:r>
          </a:p>
        </p:txBody>
      </p:sp>
    </p:spTree>
    <p:extLst>
      <p:ext uri="{BB962C8B-B14F-4D97-AF65-F5344CB8AC3E}">
        <p14:creationId xmlns:p14="http://schemas.microsoft.com/office/powerpoint/2010/main" val="502059651"/>
      </p:ext>
    </p:extLst>
  </p:cSld>
  <p:clrMapOvr>
    <a:masterClrMapping/>
  </p:clrMapOvr>
  <mc:AlternateContent>
    <mc:Choice xmlns:p14="http://schemas.microsoft.com/office/powerpoint/2010/main" Requires="p14">
      <p:transition spd="slow" advClick="0" p14:dur="200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nodeType="clickEffect">
                                  <p:stCondLst>
                                    <p:cond delay="0"/>
                                  </p:stCondLst>
                                  <p:childTnLst>
                                    <p:set>
                                      <p:cBhvr>
                                        <p:cTn id="6" dur="1" fill="hold">
                                          <p:stCondLst>
                                            <p:cond delay="0"/>
                                          </p:stCondLst>
                                        </p:cTn>
                                        <p:tgtEl>
                                          <p:spTgt spid="413700"/>
                                        </p:tgtEl>
                                        <p:attrNameLst>
                                          <p:attrName>style.visibility</p:attrName>
                                        </p:attrNameLst>
                                      </p:cBhvr>
                                      <p:to>
                                        <p:strVal val="visible"/>
                                      </p:to>
                                    </p:set>
                                    <p:anim to="" calcmode="lin" valueType="num">
                                      <p:cBhvr>
                                        <p:cTn id="7" dur="1" fill="hold"/>
                                        <p:tgtEl>
                                          <p:spTgt spid="413700"/>
                                        </p:tgtEl>
                                      </p:cBhvr>
                                    </p:anim>
                                  </p:childTnLst>
                                </p:cTn>
                              </p:par>
                              <p:par>
                                <p:cTn id="8" presetID="24" presetClass="entr" presetSubtype="0" fill="hold" grpId="0" nodeType="withEffect">
                                  <p:stCondLst>
                                    <p:cond delay="0"/>
                                  </p:stCondLst>
                                  <p:childTnLst>
                                    <p:set>
                                      <p:cBhvr>
                                        <p:cTn id="9" dur="1" fill="hold">
                                          <p:stCondLst>
                                            <p:cond delay="0"/>
                                          </p:stCondLst>
                                        </p:cTn>
                                        <p:tgtEl>
                                          <p:spTgt spid="413701"/>
                                        </p:tgtEl>
                                        <p:attrNameLst>
                                          <p:attrName>style.visibility</p:attrName>
                                        </p:attrNameLst>
                                      </p:cBhvr>
                                      <p:to>
                                        <p:strVal val="visible"/>
                                      </p:to>
                                    </p:set>
                                    <p:anim to="" calcmode="lin" valueType="num">
                                      <p:cBhvr>
                                        <p:cTn id="10" dur="1" fill="hold"/>
                                        <p:tgtEl>
                                          <p:spTgt spid="413701"/>
                                        </p:tgtEl>
                                      </p:cBhvr>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13702">
                                            <p:bg/>
                                          </p:spTgt>
                                        </p:tgtEl>
                                        <p:attrNameLst>
                                          <p:attrName>style.visibility</p:attrName>
                                        </p:attrNameLst>
                                      </p:cBhvr>
                                      <p:to>
                                        <p:strVal val="visible"/>
                                      </p:to>
                                    </p:set>
                                    <p:anim to="" calcmode="lin" valueType="num">
                                      <p:cBhvr>
                                        <p:cTn id="21" dur="1" fill="hold"/>
                                        <p:tgtEl>
                                          <p:spTgt spid="413702">
                                            <p:bg/>
                                          </p:spTgt>
                                        </p:tgtEl>
                                      </p:cBhvr>
                                    </p:anim>
                                  </p:childTnLst>
                                </p:cTn>
                              </p:par>
                              <p:par>
                                <p:cTn id="22" presetID="24" presetClass="entr" presetSubtype="0" fill="hold" grpId="0" nodeType="withEffect">
                                  <p:stCondLst>
                                    <p:cond delay="0"/>
                                  </p:stCondLst>
                                  <p:childTnLst>
                                    <p:set>
                                      <p:cBhvr>
                                        <p:cTn id="23" dur="1" fill="hold">
                                          <p:stCondLst>
                                            <p:cond delay="0"/>
                                          </p:stCondLst>
                                        </p:cTn>
                                        <p:tgtEl>
                                          <p:spTgt spid="413702">
                                            <p:txEl>
                                              <p:pRg st="0" end="0"/>
                                            </p:txEl>
                                          </p:spTgt>
                                        </p:tgtEl>
                                        <p:attrNameLst>
                                          <p:attrName>style.visibility</p:attrName>
                                        </p:attrNameLst>
                                      </p:cBhvr>
                                      <p:to>
                                        <p:strVal val="visible"/>
                                      </p:to>
                                    </p:set>
                                    <p:anim to="" calcmode="lin" valueType="num">
                                      <p:cBhvr>
                                        <p:cTn id="24" dur="1" fill="hold"/>
                                        <p:tgtEl>
                                          <p:spTgt spid="413702">
                                            <p:txEl>
                                              <p:pRg st="0" end="0"/>
                                            </p:txEl>
                                          </p:spTgt>
                                        </p:tgtEl>
                                      </p:cBhvr>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413703"/>
                                        </p:tgtEl>
                                        <p:attrNameLst>
                                          <p:attrName>style.visibility</p:attrName>
                                        </p:attrNameLst>
                                      </p:cBhvr>
                                      <p:to>
                                        <p:strVal val="visible"/>
                                      </p:to>
                                    </p:set>
                                    <p:anim to="" calcmode="lin" valueType="num">
                                      <p:cBhvr>
                                        <p:cTn id="29" dur="1" fill="hold"/>
                                        <p:tgtEl>
                                          <p:spTgt spid="413703"/>
                                        </p:tgtEl>
                                      </p:cBhvr>
                                    </p:anim>
                                  </p:childTnLst>
                                </p:cTn>
                              </p:par>
                            </p:childTnLst>
                          </p:cTn>
                        </p:par>
                      </p:childTnLst>
                    </p:cTn>
                  </p:par>
                  <p:par>
                    <p:cTn id="30" fill="hold" nodeType="clickPar">
                      <p:stCondLst>
                        <p:cond delay="indefinite"/>
                      </p:stCondLst>
                      <p:childTnLst>
                        <p:par>
                          <p:cTn id="31" fill="hold" nodeType="after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3701" grpId="0"/>
      <p:bldP spid="413702" grpId="0" uiExpand="1" build="allAtOnce" animBg="1"/>
      <p:bldP spid="413703" grpId="0"/>
      <p:bldP spid="6"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 name="文本框 7">
            <a:extLst>
              <a:ext uri="{FF2B5EF4-FFF2-40B4-BE49-F238E27FC236}">
                <a16:creationId xmlns:a16="http://schemas.microsoft.com/office/drawing/2014/main" xmlns="" id="{F38392FE-44B3-4AFF-A7D7-279ECF3CC19E}"/>
              </a:ext>
            </a:extLst>
          </p:cNvPr>
          <p:cNvSpPr txBox="1"/>
          <p:nvPr/>
        </p:nvSpPr>
        <p:spPr>
          <a:xfrm>
            <a:off x="0" y="3048837"/>
            <a:ext cx="9144000" cy="484748"/>
          </a:xfrm>
          <a:prstGeom prst="rect">
            <a:avLst/>
          </a:prstGeom>
          <a:solidFill>
            <a:srgbClr val="FFFFCC"/>
          </a:solidFill>
          <a:effectLst>
            <a:glow rad="228600">
              <a:schemeClr val="accent3">
                <a:satMod val="175000"/>
                <a:alpha val="40000"/>
              </a:schemeClr>
            </a:glow>
            <a:softEdge rad="127000"/>
          </a:effectLst>
        </p:spPr>
        <p:txBody>
          <a:bodyPr wrap="square" lIns="68580" tIns="34290" rIns="68580" bIns="34290" rtlCol="0">
            <a:spAutoFit/>
          </a:bodyPr>
          <a:lstStyle/>
          <a:p>
            <a:endParaRPr lang="zh-CN" altLang="en-US" sz="2700" b="1">
              <a:latin typeface="楷体" pitchFamily="49" charset="-122"/>
              <a:ea typeface="楷体" pitchFamily="49" charset="-122"/>
            </a:endParaRPr>
          </a:p>
        </p:txBody>
      </p:sp>
      <p:sp>
        <p:nvSpPr>
          <p:cNvPr id="31" name="文本框 1">
            <a:extLst>
              <a:ext uri="{FF2B5EF4-FFF2-40B4-BE49-F238E27FC236}">
                <a16:creationId xmlns:a16="http://schemas.microsoft.com/office/drawing/2014/main" xmlns="" id="{D77234CE-CAE5-4674-8E14-CFA87B097B7E}"/>
              </a:ext>
            </a:extLst>
          </p:cNvPr>
          <p:cNvSpPr txBox="1">
            <a:spLocks noChangeArrowheads="1"/>
          </p:cNvSpPr>
          <p:nvPr/>
        </p:nvSpPr>
        <p:spPr bwMode="auto">
          <a:xfrm>
            <a:off x="182092" y="725697"/>
            <a:ext cx="8429294" cy="22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2897"/>
              </a:lnSpc>
            </a:pPr>
            <a:r>
              <a:rPr lang="en-US" altLang="zh-CN" sz="2100" b="1">
                <a:solidFill>
                  <a:srgbClr val="0000FF"/>
                </a:solidFill>
                <a:latin typeface="宋体" panose="02010600030101010101" pitchFamily="2" charset="-122"/>
              </a:rPr>
              <a:t>    </a:t>
            </a:r>
            <a:r>
              <a:rPr lang="zh-CN" altLang="en-US" sz="2100" b="1">
                <a:solidFill>
                  <a:srgbClr val="0000FF"/>
                </a:solidFill>
                <a:latin typeface="宋体" panose="02010600030101010101" pitchFamily="2" charset="-122"/>
              </a:rPr>
              <a:t>有些穷村</a:t>
            </a:r>
            <a:r>
              <a:rPr lang="en-US" altLang="zh-CN" sz="2100" b="1">
                <a:solidFill>
                  <a:srgbClr val="0000FF"/>
                </a:solidFill>
                <a:latin typeface="宋体" panose="02010600030101010101" pitchFamily="2" charset="-122"/>
              </a:rPr>
              <a:t>……</a:t>
            </a:r>
            <a:r>
              <a:rPr lang="zh-CN" altLang="en-US" sz="2100" b="1">
                <a:solidFill>
                  <a:srgbClr val="0000FF"/>
                </a:solidFill>
                <a:latin typeface="宋体" panose="02010600030101010101" pitchFamily="2" charset="-122"/>
              </a:rPr>
              <a:t>找不到一件木器家具</a:t>
            </a:r>
            <a:r>
              <a:rPr lang="en-US" altLang="zh-CN" sz="2100" b="1">
                <a:solidFill>
                  <a:srgbClr val="0000FF"/>
                </a:solidFill>
                <a:latin typeface="宋体" panose="02010600030101010101" pitchFamily="2" charset="-122"/>
              </a:rPr>
              <a:t>……</a:t>
            </a:r>
            <a:r>
              <a:rPr lang="zh-CN" altLang="en-US" sz="2100" b="1">
                <a:solidFill>
                  <a:srgbClr val="0000FF"/>
                </a:solidFill>
                <a:latin typeface="宋体" panose="02010600030101010101" pitchFamily="2" charset="-122"/>
              </a:rPr>
              <a:t>我真没料到，解放几十年了，不少</a:t>
            </a:r>
            <a:r>
              <a:rPr lang="zh-CN" altLang="en-US" sz="2100" b="1">
                <a:solidFill>
                  <a:srgbClr val="FF0000"/>
                </a:solidFill>
                <a:latin typeface="宋体" panose="02010600030101010101" pitchFamily="2" charset="-122"/>
              </a:rPr>
              <a:t>农村还这么穷</a:t>
            </a:r>
            <a:r>
              <a:rPr lang="zh-CN" altLang="en-US" sz="2100" b="1">
                <a:solidFill>
                  <a:srgbClr val="0000FF"/>
                </a:solidFill>
                <a:latin typeface="宋体" panose="02010600030101010101" pitchFamily="2" charset="-122"/>
              </a:rPr>
              <a:t>！我不能不问自己。这是什么原因？这能算是社会主义吗？人民公社到底有什么问题？</a:t>
            </a:r>
            <a:r>
              <a:rPr lang="zh-CN" altLang="en-US" sz="2100" b="1">
                <a:solidFill>
                  <a:srgbClr val="FF0000"/>
                </a:solidFill>
                <a:latin typeface="宋体" panose="02010600030101010101" pitchFamily="2" charset="-122"/>
              </a:rPr>
              <a:t>为什么农民的积极性都没有啦</a:t>
            </a:r>
            <a:r>
              <a:rPr lang="zh-CN" altLang="en-US" sz="2100" b="1">
                <a:solidFill>
                  <a:srgbClr val="0000FF"/>
                </a:solidFill>
                <a:latin typeface="宋体" panose="02010600030101010101" pitchFamily="2" charset="-122"/>
              </a:rPr>
              <a:t>？当然，人民公社是上了宪法的，我也不能乱说，但我心里已经认定，……最重要的是怎么调动农民的积极性。</a:t>
            </a:r>
            <a:endParaRPr lang="zh-CN" altLang="en-US">
              <a:solidFill>
                <a:srgbClr val="0000FF"/>
              </a:solidFill>
            </a:endParaRPr>
          </a:p>
          <a:p>
            <a:pPr algn="r"/>
            <a:r>
              <a:rPr lang="zh-CN" altLang="en-US" sz="1800" b="1">
                <a:solidFill>
                  <a:srgbClr val="0000FF"/>
                </a:solidFill>
                <a:latin typeface="宋体" panose="02010600030101010101" pitchFamily="2" charset="-122"/>
              </a:rPr>
              <a:t>     ——《万里谈农村改革是怎样搞起来的？》</a:t>
            </a:r>
          </a:p>
        </p:txBody>
      </p:sp>
      <p:sp>
        <p:nvSpPr>
          <p:cNvPr id="32" name="文本框 1">
            <a:extLst>
              <a:ext uri="{FF2B5EF4-FFF2-40B4-BE49-F238E27FC236}">
                <a16:creationId xmlns:a16="http://schemas.microsoft.com/office/drawing/2014/main" xmlns="" id="{0ABAA7EC-0F12-41BB-B785-894AA0C8ED03}"/>
              </a:ext>
            </a:extLst>
          </p:cNvPr>
          <p:cNvSpPr txBox="1">
            <a:spLocks noChangeArrowheads="1"/>
          </p:cNvSpPr>
          <p:nvPr/>
        </p:nvSpPr>
        <p:spPr bwMode="auto">
          <a:xfrm>
            <a:off x="125400" y="3347746"/>
            <a:ext cx="8763565" cy="13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2100" b="1">
                <a:solidFill>
                  <a:srgbClr val="0000FF"/>
                </a:solidFill>
                <a:latin typeface="宋体" panose="02010600030101010101" pitchFamily="2" charset="-122"/>
              </a:rPr>
              <a:t>    </a:t>
            </a:r>
            <a:r>
              <a:rPr lang="zh-CN" altLang="en-US" sz="2100" b="1">
                <a:solidFill>
                  <a:srgbClr val="0000FF"/>
                </a:solidFill>
                <a:latin typeface="宋体" panose="02010600030101010101" pitchFamily="2" charset="-122"/>
              </a:rPr>
              <a:t>同中国大多数工厂的情况一样，桂林丝厂的工人看来</a:t>
            </a:r>
            <a:r>
              <a:rPr lang="zh-CN" altLang="en-US" sz="2100" b="1">
                <a:solidFill>
                  <a:srgbClr val="FF0000"/>
                </a:solidFill>
                <a:latin typeface="宋体" panose="02010600030101010101" pitchFamily="2" charset="-122"/>
              </a:rPr>
              <a:t>并不是干劲十足</a:t>
            </a:r>
            <a:r>
              <a:rPr lang="zh-CN" altLang="en-US" sz="2100" b="1">
                <a:solidFill>
                  <a:srgbClr val="0000FF"/>
                </a:solidFill>
                <a:latin typeface="宋体" panose="02010600030101010101" pitchFamily="2" charset="-122"/>
              </a:rPr>
              <a:t>的……在我逗留的几分钟里，只有一个女工干了活，而</a:t>
            </a:r>
            <a:r>
              <a:rPr lang="zh-CN" altLang="en-US" sz="2100" b="1">
                <a:solidFill>
                  <a:srgbClr val="FF0000"/>
                </a:solidFill>
                <a:latin typeface="宋体" panose="02010600030101010101" pitchFamily="2" charset="-122"/>
              </a:rPr>
              <a:t>没有一个女工说得清楚她们的生产定额是多少。</a:t>
            </a:r>
          </a:p>
          <a:p>
            <a:r>
              <a:rPr lang="zh-CN" altLang="en-US" sz="2100" b="1">
                <a:solidFill>
                  <a:srgbClr val="0000FF"/>
                </a:solidFill>
                <a:latin typeface="宋体" panose="02010600030101010101" pitchFamily="2" charset="-122"/>
              </a:rPr>
              <a:t>                            ——《华盛顿邮报》（1978.7.28）</a:t>
            </a:r>
          </a:p>
        </p:txBody>
      </p:sp>
      <p:sp>
        <p:nvSpPr>
          <p:cNvPr id="33" name="Text Box 16">
            <a:extLst>
              <a:ext uri="{FF2B5EF4-FFF2-40B4-BE49-F238E27FC236}">
                <a16:creationId xmlns:a16="http://schemas.microsoft.com/office/drawing/2014/main" xmlns="" id="{9561984C-BD38-4468-90A6-60DFB7A0B3E6}"/>
              </a:ext>
            </a:extLst>
          </p:cNvPr>
          <p:cNvSpPr txBox="1">
            <a:spLocks noChangeArrowheads="1"/>
          </p:cNvSpPr>
          <p:nvPr/>
        </p:nvSpPr>
        <p:spPr bwMode="auto">
          <a:xfrm>
            <a:off x="182092" y="123997"/>
            <a:ext cx="1587254" cy="48474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l" eaLnBrk="1" hangingPunct="1">
              <a:buFontTx/>
              <a:buNone/>
            </a:pPr>
            <a:r>
              <a:rPr lang="zh-CN" altLang="en-US" sz="2700">
                <a:solidFill>
                  <a:srgbClr val="FF0000"/>
                </a:solidFill>
                <a:ea typeface="黑体" panose="02010609060101010101" pitchFamily="49" charset="-122"/>
              </a:rPr>
              <a:t>争论之因：</a:t>
            </a:r>
          </a:p>
        </p:txBody>
      </p:sp>
    </p:spTree>
    <p:extLst>
      <p:ext uri="{BB962C8B-B14F-4D97-AF65-F5344CB8AC3E}">
        <p14:creationId xmlns:p14="http://schemas.microsoft.com/office/powerpoint/2010/main" val="3694096012"/>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2946" name="椭圆 21"/>
          <p:cNvSpPr/>
          <p:nvPr/>
        </p:nvSpPr>
        <p:spPr>
          <a:xfrm>
            <a:off x="3600450" y="1977628"/>
            <a:ext cx="1781175" cy="1243013"/>
          </a:xfrm>
          <a:prstGeom prst="ellipse">
            <a:avLst/>
          </a:prstGeom>
          <a:solidFill>
            <a:srgbClr val="FFFF00"/>
          </a:solidFill>
          <a:ln w="25400" cap="flat" cmpd="sng">
            <a:solidFill>
              <a:srgbClr val="385D8A"/>
            </a:solidFill>
            <a:prstDash val="solid"/>
            <a:headEnd type="none" w="med" len="med"/>
            <a:tailEnd type="none" w="med" len="med"/>
          </a:ln>
        </p:spPr>
        <p:txBody>
          <a:bodyPr lIns="68580" tIns="34290" rIns="68580" bIns="34290" anchor="ctr"/>
          <a:lstStyle/>
          <a:p>
            <a:pPr algn="ctr"/>
            <a:r>
              <a:rPr lang="zh-CN" altLang="en-US" sz="3000" b="1">
                <a:solidFill>
                  <a:srgbClr val="FF0000"/>
                </a:solidFill>
                <a:latin typeface="隶书" panose="02010509060101010101" pitchFamily="49" charset="-122"/>
                <a:ea typeface="隶书" panose="02010509060101010101" pitchFamily="49" charset="-122"/>
              </a:rPr>
              <a:t>人民</a:t>
            </a:r>
            <a:endParaRPr lang="en-US" altLang="zh-CN" sz="3000" b="1">
              <a:solidFill>
                <a:srgbClr val="FF0000"/>
              </a:solidFill>
              <a:latin typeface="隶书" panose="02010509060101010101" pitchFamily="49" charset="-122"/>
              <a:ea typeface="隶书" panose="02010509060101010101" pitchFamily="49" charset="-122"/>
            </a:endParaRPr>
          </a:p>
          <a:p>
            <a:pPr algn="ctr"/>
            <a:r>
              <a:rPr lang="zh-CN" altLang="en-US" sz="3000" b="1">
                <a:solidFill>
                  <a:srgbClr val="FF0000"/>
                </a:solidFill>
                <a:latin typeface="隶书" panose="02010509060101010101" pitchFamily="49" charset="-122"/>
                <a:ea typeface="隶书" panose="02010509060101010101" pitchFamily="49" charset="-122"/>
              </a:rPr>
              <a:t>公社</a:t>
            </a:r>
          </a:p>
        </p:txBody>
      </p:sp>
      <p:sp>
        <p:nvSpPr>
          <p:cNvPr id="82947" name="椭圆形标注 22"/>
          <p:cNvSpPr/>
          <p:nvPr/>
        </p:nvSpPr>
        <p:spPr>
          <a:xfrm flipH="1">
            <a:off x="1651889" y="1411665"/>
            <a:ext cx="1268016" cy="1134665"/>
          </a:xfrm>
          <a:prstGeom prst="wedgeEllipseCallout">
            <a:avLst>
              <a:gd name="adj1" fmla="val -123241"/>
              <a:gd name="adj2" fmla="val 46431"/>
            </a:avLst>
          </a:prstGeom>
          <a:solidFill>
            <a:schemeClr val="accent1"/>
          </a:solidFill>
          <a:ln w="25400" cap="flat" cmpd="sng">
            <a:solidFill>
              <a:srgbClr val="385D8A"/>
            </a:solidFill>
            <a:prstDash val="solid"/>
            <a:miter/>
            <a:headEnd type="none" w="med" len="med"/>
            <a:tailEnd type="none" w="med" len="med"/>
          </a:ln>
        </p:spPr>
        <p:txBody>
          <a:bodyPr lIns="68580" tIns="34290" rIns="68580" bIns="34290" anchor="ctr"/>
          <a:lstStyle/>
          <a:p>
            <a:pPr algn="ctr"/>
            <a:r>
              <a:rPr lang="zh-CN" altLang="en-US" sz="2100" b="1">
                <a:solidFill>
                  <a:srgbClr val="FF0000"/>
                </a:solidFill>
                <a:latin typeface="黑体" panose="02010609060101010101" pitchFamily="2" charset="-122"/>
                <a:ea typeface="黑体" panose="02010609060101010101" pitchFamily="2" charset="-122"/>
              </a:rPr>
              <a:t>集中劳动</a:t>
            </a:r>
          </a:p>
        </p:txBody>
      </p:sp>
      <p:sp>
        <p:nvSpPr>
          <p:cNvPr id="82948" name="椭圆形标注 23"/>
          <p:cNvSpPr/>
          <p:nvPr/>
        </p:nvSpPr>
        <p:spPr>
          <a:xfrm>
            <a:off x="1656160" y="2680097"/>
            <a:ext cx="1434703" cy="1241822"/>
          </a:xfrm>
          <a:prstGeom prst="wedgeEllipseCallout">
            <a:avLst>
              <a:gd name="adj1" fmla="val 112407"/>
              <a:gd name="adj2" fmla="val -42616"/>
            </a:avLst>
          </a:prstGeom>
          <a:solidFill>
            <a:schemeClr val="accent1"/>
          </a:solidFill>
          <a:ln w="25400" cap="flat" cmpd="sng">
            <a:solidFill>
              <a:srgbClr val="385D8A"/>
            </a:solidFill>
            <a:prstDash val="solid"/>
            <a:miter/>
            <a:headEnd type="none" w="med" len="med"/>
            <a:tailEnd type="none" w="med" len="med"/>
          </a:ln>
        </p:spPr>
        <p:txBody>
          <a:bodyPr lIns="68580" tIns="34290" rIns="68580" bIns="34290" anchor="ctr"/>
          <a:lstStyle/>
          <a:p>
            <a:pPr algn="ctr">
              <a:spcBef>
                <a:spcPct val="50000"/>
              </a:spcBef>
            </a:pPr>
            <a:r>
              <a:rPr lang="zh-CN" altLang="en-US" sz="21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缺少自主权</a:t>
            </a:r>
            <a:endParaRPr lang="en-US" altLang="zh-CN" sz="21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82949" name="椭圆形标注 24"/>
          <p:cNvSpPr/>
          <p:nvPr/>
        </p:nvSpPr>
        <p:spPr>
          <a:xfrm>
            <a:off x="5834063" y="2604421"/>
            <a:ext cx="1404938" cy="1188244"/>
          </a:xfrm>
          <a:prstGeom prst="wedgeEllipseCallout">
            <a:avLst>
              <a:gd name="adj1" fmla="val -85426"/>
              <a:gd name="adj2" fmla="val -24648"/>
            </a:avLst>
          </a:prstGeom>
          <a:solidFill>
            <a:schemeClr val="accent1"/>
          </a:solidFill>
          <a:ln w="25400" cap="flat" cmpd="sng">
            <a:solidFill>
              <a:srgbClr val="385D8A"/>
            </a:solidFill>
            <a:prstDash val="solid"/>
            <a:miter/>
            <a:headEnd type="none" w="med" len="med"/>
            <a:tailEnd type="none" w="med" len="med"/>
          </a:ln>
        </p:spPr>
        <p:txBody>
          <a:bodyPr lIns="68580" tIns="34290" rIns="68580" bIns="34290" anchor="ctr"/>
          <a:lstStyle/>
          <a:p>
            <a:pPr algn="ctr">
              <a:spcBef>
                <a:spcPct val="50000"/>
              </a:spcBef>
            </a:pPr>
            <a:r>
              <a:rPr lang="zh-CN" altLang="en-US" sz="21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积极性不高</a:t>
            </a:r>
            <a:endParaRPr lang="zh-CN" altLang="en-US" sz="2100">
              <a:solidFill>
                <a:srgbClr val="FF0000"/>
              </a:solidFill>
              <a:latin typeface="Calibri"/>
            </a:endParaRPr>
          </a:p>
        </p:txBody>
      </p:sp>
      <p:sp>
        <p:nvSpPr>
          <p:cNvPr id="82950" name="椭圆形标注 25"/>
          <p:cNvSpPr/>
          <p:nvPr/>
        </p:nvSpPr>
        <p:spPr>
          <a:xfrm>
            <a:off x="5815013" y="1334690"/>
            <a:ext cx="1350169" cy="1243013"/>
          </a:xfrm>
          <a:prstGeom prst="wedgeEllipseCallout">
            <a:avLst>
              <a:gd name="adj1" fmla="val -78750"/>
              <a:gd name="adj2" fmla="val 40421"/>
            </a:avLst>
          </a:prstGeom>
          <a:solidFill>
            <a:schemeClr val="accent1"/>
          </a:solidFill>
          <a:ln w="25400" cap="flat" cmpd="sng">
            <a:solidFill>
              <a:srgbClr val="385D8A"/>
            </a:solidFill>
            <a:prstDash val="solid"/>
            <a:miter/>
            <a:headEnd type="none" w="med" len="med"/>
            <a:tailEnd type="none" w="med" len="med"/>
          </a:ln>
        </p:spPr>
        <p:txBody>
          <a:bodyPr lIns="68580" tIns="34290" rIns="68580" bIns="34290" anchor="ctr"/>
          <a:lstStyle/>
          <a:p>
            <a:pPr algn="ctr"/>
            <a:r>
              <a:rPr lang="zh-CN" altLang="en-US" sz="21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吃大</a:t>
            </a:r>
            <a:endParaRPr lang="en-US" altLang="zh-CN" sz="21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a:p>
            <a:pPr algn="ctr"/>
            <a:r>
              <a:rPr lang="zh-CN" altLang="en-US" sz="21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锅饭</a:t>
            </a:r>
            <a:endParaRPr lang="zh-CN" altLang="en-US" sz="2100">
              <a:solidFill>
                <a:srgbClr val="FF0000"/>
              </a:solidFill>
              <a:latin typeface="Calibri"/>
            </a:endParaRPr>
          </a:p>
        </p:txBody>
      </p:sp>
      <p:grpSp>
        <p:nvGrpSpPr>
          <p:cNvPr id="82951" name="组合 82950"/>
          <p:cNvGrpSpPr/>
          <p:nvPr/>
        </p:nvGrpSpPr>
        <p:grpSpPr>
          <a:xfrm>
            <a:off x="2756892" y="4111990"/>
            <a:ext cx="3669507" cy="561976"/>
            <a:chExt cx="3082" cy="472"/>
          </a:xfrm>
        </p:grpSpPr>
        <p:pic>
          <p:nvPicPr>
            <p:cNvPr id="82952" name="矩形 7"/>
            <p:cNvPicPr/>
            <p:nvPr/>
          </p:nvPicPr>
          <p:blipFill>
            <a:blip r:embed="rId2"/>
            <a:stretch>
              <a:fillRect/>
            </a:stretch>
          </p:blipFill>
          <p:spPr>
            <a:xfrm>
              <a:off x="0" y="0"/>
              <a:ext cx="3049" cy="460"/>
            </a:xfrm>
            <a:prstGeom prst="rect">
              <a:avLst/>
            </a:prstGeom>
            <a:noFill/>
            <a:ln w="9525">
              <a:noFill/>
            </a:ln>
          </p:spPr>
        </p:pic>
        <p:sp>
          <p:nvSpPr>
            <p:cNvPr id="82953" name="文本框 82952"/>
            <p:cNvSpPr txBox="1"/>
            <p:nvPr/>
          </p:nvSpPr>
          <p:spPr>
            <a:xfrm>
              <a:off x="7" y="7"/>
              <a:ext cx="3075" cy="465"/>
            </a:xfrm>
            <a:prstGeom prst="rect">
              <a:avLst/>
            </a:prstGeom>
            <a:noFill/>
            <a:ln w="9525" cap="flat" cmpd="sng">
              <a:solidFill>
                <a:srgbClr val="0000CC"/>
              </a:solidFill>
              <a:prstDash val="solid"/>
              <a:miter/>
              <a:headEnd type="none" w="med" len="med"/>
              <a:tailEnd type="none" w="med" len="med"/>
            </a:ln>
          </p:spPr>
          <p:txBody>
            <a:bodyPr wrap="none">
              <a:spAutoFit/>
            </a:bodyPr>
            <a:lstStyle/>
            <a:p>
              <a:r>
                <a:rPr lang="zh-CN" altLang="en-US" sz="3000" b="1">
                  <a:solidFill>
                    <a:srgbClr val="FF0000"/>
                  </a:solidFill>
                  <a:latin typeface="隶书" panose="02010509060101010101" pitchFamily="49" charset="-122"/>
                  <a:ea typeface="隶书" panose="02010509060101010101" pitchFamily="49" charset="-122"/>
                </a:rPr>
                <a:t>家庭联产承包责任制</a:t>
              </a:r>
            </a:p>
          </p:txBody>
        </p:sp>
      </p:grpSp>
      <p:sp>
        <p:nvSpPr>
          <p:cNvPr id="82954" name="下箭头 8"/>
          <p:cNvSpPr/>
          <p:nvPr/>
        </p:nvSpPr>
        <p:spPr>
          <a:xfrm>
            <a:off x="4356498" y="3274219"/>
            <a:ext cx="363140" cy="792527"/>
          </a:xfrm>
          <a:prstGeom prst="downArrow">
            <a:avLst>
              <a:gd name="adj1" fmla="val 50000"/>
              <a:gd name="adj2" fmla="val 20555"/>
            </a:avLst>
          </a:prstGeom>
          <a:solidFill>
            <a:srgbClr val="FFC000"/>
          </a:solidFill>
          <a:ln w="25400" cap="flat" cmpd="sng">
            <a:solidFill>
              <a:srgbClr val="385D8A"/>
            </a:solidFill>
            <a:prstDash val="solid"/>
            <a:miter/>
            <a:headEnd type="none" w="med" len="med"/>
            <a:tailEnd type="none" w="med" len="med"/>
          </a:ln>
        </p:spPr>
        <p:txBody>
          <a:bodyPr lIns="68580" tIns="34290" rIns="68580" bIns="34290" anchor="ctr"/>
          <a:lstStyle/>
          <a:p>
            <a:pPr algn="ctr"/>
            <a:endParaRPr>
              <a:solidFill>
                <a:srgbClr val="FFFFFF"/>
              </a:solidFill>
              <a:latin typeface="Calibri"/>
            </a:endParaRPr>
          </a:p>
        </p:txBody>
      </p:sp>
      <p:sp>
        <p:nvSpPr>
          <p:cNvPr id="82956" name="矩形 82955"/>
          <p:cNvSpPr/>
          <p:nvPr/>
        </p:nvSpPr>
        <p:spPr>
          <a:xfrm>
            <a:off x="3815954" y="2139553"/>
            <a:ext cx="1350169" cy="917972"/>
          </a:xfrm>
          <a:prstGeom prst="rect">
            <a:avLst/>
          </a:prstGeom>
        </p:spPr>
        <p:txBody>
          <a:bodyPr wrap="none" lIns="68580" tIns="34290" rIns="68580" bIns="34290" fromWordArt="1">
            <a:prstTxWarp prst="textPlain">
              <a:avLst>
                <a:gd name="adj" fmla="val 50000"/>
              </a:avLst>
            </a:prstTxWarp>
            <a:normAutofit/>
          </a:bodyPr>
          <a:lstStyle/>
          <a:p>
            <a:pPr algn="ctr"/>
            <a:r>
              <a:rPr lang="zh-CN" altLang="en-US" sz="27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撤销</a:t>
            </a:r>
          </a:p>
        </p:txBody>
      </p:sp>
      <p:sp>
        <p:nvSpPr>
          <p:cNvPr id="82957" name="上箭头 82956"/>
          <p:cNvSpPr/>
          <p:nvPr/>
        </p:nvSpPr>
        <p:spPr>
          <a:xfrm rot="16200000">
            <a:off x="1484025" y="2413367"/>
            <a:ext cx="368030" cy="343941"/>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lstStyle/>
          <a:p>
            <a:endParaRPr lang="zh-CN" altLang="en-US"/>
          </a:p>
        </p:txBody>
      </p:sp>
      <p:sp>
        <p:nvSpPr>
          <p:cNvPr id="81922" name="矩形 5"/>
          <p:cNvSpPr/>
          <p:nvPr/>
        </p:nvSpPr>
        <p:spPr>
          <a:xfrm>
            <a:off x="210027" y="98823"/>
            <a:ext cx="4294585" cy="671722"/>
          </a:xfrm>
          <a:prstGeom prst="rect">
            <a:avLst/>
          </a:prstGeom>
          <a:noFill/>
          <a:ln w="9525">
            <a:noFill/>
          </a:ln>
        </p:spPr>
        <p:txBody>
          <a:bodyPr lIns="68580" tIns="34290" rIns="68580" bIns="34290">
            <a:spAutoFit/>
          </a:bodyPr>
          <a:lstStyle/>
          <a:p>
            <a:pPr marL="269081" indent="-269081">
              <a:lnSpc>
                <a:spcPct val="145000"/>
              </a:lnSpc>
            </a:pPr>
            <a:r>
              <a:rPr lang="zh-CN" altLang="en-US" sz="2700" b="1">
                <a:solidFill>
                  <a:srgbClr val="FF0000"/>
                </a:solidFill>
                <a:latin typeface="华文行楷" panose="02010800040101010101" charset="-122"/>
                <a:ea typeface="华文行楷" panose="02010800040101010101" charset="-122"/>
              </a:rPr>
              <a:t>农村经济体制改革</a:t>
            </a:r>
          </a:p>
        </p:txBody>
      </p:sp>
      <p:grpSp>
        <p:nvGrpSpPr>
          <p:cNvPr id="21" name="组合 20">
            <a:extLst>
              <a:ext uri="{FF2B5EF4-FFF2-40B4-BE49-F238E27FC236}">
                <a16:creationId xmlns:a16="http://schemas.microsoft.com/office/drawing/2014/main" xmlns="" id="{6BAF1DE8-5A45-4C3A-872C-AC2A4CBB6242}"/>
              </a:ext>
            </a:extLst>
          </p:cNvPr>
          <p:cNvGrpSpPr/>
          <p:nvPr/>
        </p:nvGrpSpPr>
        <p:grpSpPr>
          <a:xfrm>
            <a:off x="2871015" y="1076755"/>
            <a:ext cx="3278982" cy="756047"/>
            <a:chOff x="1474" y="1026"/>
            <a:chExt cx="2754" cy="635"/>
          </a:xfrm>
        </p:grpSpPr>
        <p:sp>
          <p:nvSpPr>
            <p:cNvPr id="22" name="上箭头 82956">
              <a:extLst>
                <a:ext uri="{FF2B5EF4-FFF2-40B4-BE49-F238E27FC236}">
                  <a16:creationId xmlns:a16="http://schemas.microsoft.com/office/drawing/2014/main" xmlns="" id="{E9E2AEC5-1B4F-4B35-85A0-FA26E8412FEB}"/>
                </a:ext>
              </a:extLst>
            </p:cNvPr>
            <p:cNvSpPr/>
            <p:nvPr/>
          </p:nvSpPr>
          <p:spPr>
            <a:xfrm>
              <a:off x="2653" y="1389"/>
              <a:ext cx="306" cy="272"/>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23" name="文本框 22">
              <a:extLst>
                <a:ext uri="{FF2B5EF4-FFF2-40B4-BE49-F238E27FC236}">
                  <a16:creationId xmlns:a16="http://schemas.microsoft.com/office/drawing/2014/main" xmlns="" id="{B7B98A74-3186-4F2E-81F7-ED07F436C5FB}"/>
                </a:ext>
              </a:extLst>
            </p:cNvPr>
            <p:cNvSpPr txBox="1"/>
            <p:nvPr/>
          </p:nvSpPr>
          <p:spPr>
            <a:xfrm>
              <a:off x="1474" y="1026"/>
              <a:ext cx="2754" cy="388"/>
            </a:xfrm>
            <a:prstGeom prst="rect">
              <a:avLst/>
            </a:prstGeom>
            <a:noFill/>
            <a:ln w="9525" cap="flat" cmpd="sng">
              <a:solidFill>
                <a:srgbClr val="0000CC"/>
              </a:solidFill>
              <a:prstDash val="solid"/>
              <a:miter/>
              <a:headEnd type="none" w="med" len="med"/>
              <a:tailEnd type="none" w="med" len="med"/>
            </a:ln>
          </p:spPr>
          <p:txBody>
            <a:bodyPr wrap="none" anchor="t">
              <a:spAutoFit/>
            </a:bodyPr>
            <a:lstStyle/>
            <a:p>
              <a:r>
                <a:rPr lang="zh-CN" altLang="en-US" sz="2400" b="1">
                  <a:solidFill>
                    <a:srgbClr val="FF0000"/>
                  </a:solidFill>
                  <a:latin typeface="Arial" panose="020b0604020202020204" pitchFamily="34" charset="0"/>
                  <a:ea typeface="楷体_GB2312" pitchFamily="49" charset="-122"/>
                </a:rPr>
                <a:t>建立乡镇政府、村委会</a:t>
              </a:r>
            </a:p>
          </p:txBody>
        </p:sp>
      </p:grpSp>
      <p:sp>
        <p:nvSpPr>
          <p:cNvPr id="25" name="文本框 24">
            <a:extLst>
              <a:ext uri="{FF2B5EF4-FFF2-40B4-BE49-F238E27FC236}">
                <a16:creationId xmlns:a16="http://schemas.microsoft.com/office/drawing/2014/main" xmlns="" id="{BB4D6E33-B73C-4710-BF18-8CFBE242F038}"/>
              </a:ext>
            </a:extLst>
          </p:cNvPr>
          <p:cNvSpPr txBox="1"/>
          <p:nvPr/>
        </p:nvSpPr>
        <p:spPr>
          <a:xfrm>
            <a:off x="-19050" y="2114215"/>
            <a:ext cx="1525817" cy="807914"/>
          </a:xfrm>
          <a:prstGeom prst="rect">
            <a:avLst/>
          </a:prstGeom>
          <a:noFill/>
        </p:spPr>
        <p:txBody>
          <a:bodyPr wrap="square" lIns="68580" tIns="34290" rIns="68580" bIns="34290">
            <a:spAutoFit/>
          </a:bodyPr>
          <a:lstStyle/>
          <a:p>
            <a:pPr algn="ctr"/>
            <a:r>
              <a:rPr lang="zh-CN" altLang="en-US" sz="2400" b="1">
                <a:solidFill>
                  <a:srgbClr val="FF0000"/>
                </a:solidFill>
                <a:latin typeface="Arial" panose="020b0604020202020204" pitchFamily="34" charset="0"/>
                <a:ea typeface="楷体_GB2312" pitchFamily="49" charset="-122"/>
              </a:rPr>
              <a:t>农户</a:t>
            </a:r>
            <a:endParaRPr lang="en-US" altLang="zh-CN" sz="2400" b="1">
              <a:solidFill>
                <a:srgbClr val="FF0000"/>
              </a:solidFill>
              <a:latin typeface="Arial" panose="020b0604020202020204" pitchFamily="34" charset="0"/>
              <a:ea typeface="楷体_GB2312" pitchFamily="49" charset="-122"/>
            </a:endParaRPr>
          </a:p>
          <a:p>
            <a:pPr algn="ctr"/>
            <a:r>
              <a:rPr lang="zh-CN" altLang="en-US" sz="2400" b="1">
                <a:solidFill>
                  <a:srgbClr val="FF0000"/>
                </a:solidFill>
                <a:latin typeface="Arial" panose="020b0604020202020204" pitchFamily="34" charset="0"/>
                <a:ea typeface="楷体_GB2312" pitchFamily="49" charset="-122"/>
              </a:rPr>
              <a:t>自主经营</a:t>
            </a:r>
          </a:p>
        </p:txBody>
      </p:sp>
      <p:sp>
        <p:nvSpPr>
          <p:cNvPr id="26" name="上箭头 82956">
            <a:extLst>
              <a:ext uri="{FF2B5EF4-FFF2-40B4-BE49-F238E27FC236}">
                <a16:creationId xmlns:a16="http://schemas.microsoft.com/office/drawing/2014/main" xmlns="" id="{486BAA67-719F-46D3-B384-5C5282081097}"/>
              </a:ext>
            </a:extLst>
          </p:cNvPr>
          <p:cNvSpPr/>
          <p:nvPr/>
        </p:nvSpPr>
        <p:spPr>
          <a:xfrm rot="5400000">
            <a:off x="7044791" y="2242554"/>
            <a:ext cx="368030" cy="343941"/>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lstStyle/>
          <a:p>
            <a:endParaRPr lang="zh-CN" altLang="en-US"/>
          </a:p>
        </p:txBody>
      </p:sp>
      <p:sp>
        <p:nvSpPr>
          <p:cNvPr id="27" name="Text Box 26">
            <a:extLst>
              <a:ext uri="{FF2B5EF4-FFF2-40B4-BE49-F238E27FC236}">
                <a16:creationId xmlns:a16="http://schemas.microsoft.com/office/drawing/2014/main" xmlns="" id="{DEA677E6-6C9B-4BB3-A7B8-A0E470076990}"/>
              </a:ext>
            </a:extLst>
          </p:cNvPr>
          <p:cNvSpPr txBox="1"/>
          <p:nvPr/>
        </p:nvSpPr>
        <p:spPr>
          <a:xfrm>
            <a:off x="7400777" y="1960245"/>
            <a:ext cx="1588294" cy="807914"/>
          </a:xfrm>
          <a:prstGeom prst="rect">
            <a:avLst/>
          </a:prstGeom>
          <a:noFill/>
          <a:ln w="9525">
            <a:noFill/>
          </a:ln>
        </p:spPr>
        <p:txBody>
          <a:bodyPr wrap="square" lIns="68580" tIns="34290" rIns="68580" bIns="34290">
            <a:spAutoFit/>
          </a:bodyPr>
          <a:lstStyle/>
          <a:p>
            <a:pPr algn="ctr"/>
            <a:r>
              <a:rPr lang="zh-CN" altLang="en-US" sz="2400" b="1">
                <a:solidFill>
                  <a:srgbClr val="FF0000"/>
                </a:solidFill>
                <a:latin typeface="Arial" panose="020b0604020202020204" pitchFamily="34" charset="0"/>
                <a:ea typeface="楷体_GB2312" pitchFamily="49" charset="-122"/>
              </a:rPr>
              <a:t>农户</a:t>
            </a:r>
            <a:endParaRPr lang="en-US" altLang="zh-CN" sz="2400" b="1">
              <a:solidFill>
                <a:srgbClr val="FF0000"/>
              </a:solidFill>
              <a:latin typeface="Arial" panose="020b0604020202020204" pitchFamily="34" charset="0"/>
              <a:ea typeface="楷体_GB2312" pitchFamily="49" charset="-122"/>
            </a:endParaRPr>
          </a:p>
          <a:p>
            <a:r>
              <a:rPr lang="en-US" altLang="zh-CN" sz="2400" b="1">
                <a:solidFill>
                  <a:srgbClr val="FF0000"/>
                </a:solidFill>
                <a:latin typeface="Arial" panose="020b0604020202020204" pitchFamily="34" charset="0"/>
                <a:ea typeface="楷体_GB2312" pitchFamily="49" charset="-122"/>
              </a:rPr>
              <a:t> </a:t>
            </a:r>
            <a:r>
              <a:rPr lang="zh-CN" altLang="en-US" sz="2400" b="1">
                <a:solidFill>
                  <a:srgbClr val="FF0000"/>
                </a:solidFill>
                <a:latin typeface="Arial" panose="020b0604020202020204" pitchFamily="34" charset="0"/>
                <a:ea typeface="楷体_GB2312" pitchFamily="49" charset="-122"/>
              </a:rPr>
              <a:t>自负盈亏</a:t>
            </a:r>
          </a:p>
        </p:txBody>
      </p:sp>
    </p:spTree>
    <p:extLst>
      <p:ext uri="{BB962C8B-B14F-4D97-AF65-F5344CB8AC3E}">
        <p14:creationId xmlns:p14="http://schemas.microsoft.com/office/powerpoint/2010/main" val="19353950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fill="hold"/>
                                        <p:tgtEl>
                                          <p:spTgt spid="82946"/>
                                        </p:tgtEl>
                                        <p:attrNameLst>
                                          <p:attrName>ppt_w</p:attrName>
                                        </p:attrNameLst>
                                      </p:cBhvr>
                                      <p:tavLst>
                                        <p:tav tm="0">
                                          <p:val>
                                            <p:fltVal val="0"/>
                                          </p:val>
                                        </p:tav>
                                        <p:tav tm="100000">
                                          <p:val>
                                            <p:strVal val="#ppt_w"/>
                                          </p:val>
                                        </p:tav>
                                      </p:tavLst>
                                    </p:anim>
                                    <p:anim calcmode="lin" valueType="num">
                                      <p:cBhvr>
                                        <p:cTn id="8" dur="500" fill="hold"/>
                                        <p:tgtEl>
                                          <p:spTgt spid="829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82954"/>
                                        </p:tgtEl>
                                        <p:attrNameLst>
                                          <p:attrName>style.visibility</p:attrName>
                                        </p:attrNameLst>
                                      </p:cBhvr>
                                      <p:to>
                                        <p:strVal val="visible"/>
                                      </p:to>
                                    </p:set>
                                    <p:animEffect transition="in" filter="fade">
                                      <p:cBhvr>
                                        <p:cTn id="13" dur="1000"/>
                                        <p:tgtEl>
                                          <p:spTgt spid="82954"/>
                                        </p:tgtEl>
                                      </p:cBhvr>
                                    </p:animEffect>
                                    <p:anim calcmode="lin" valueType="num">
                                      <p:cBhvr>
                                        <p:cTn id="14" dur="1000" fill="hold"/>
                                        <p:tgtEl>
                                          <p:spTgt spid="82954"/>
                                        </p:tgtEl>
                                        <p:attrNameLst>
                                          <p:attrName>ppt_x</p:attrName>
                                        </p:attrNameLst>
                                      </p:cBhvr>
                                      <p:tavLst>
                                        <p:tav tm="0">
                                          <p:val>
                                            <p:strVal val="#ppt_x"/>
                                          </p:val>
                                        </p:tav>
                                        <p:tav tm="100000">
                                          <p:val>
                                            <p:strVal val="#ppt_x"/>
                                          </p:val>
                                        </p:tav>
                                      </p:tavLst>
                                    </p:anim>
                                    <p:anim calcmode="lin" valueType="num">
                                      <p:cBhvr>
                                        <p:cTn id="15" dur="1000" fill="hold"/>
                                        <p:tgtEl>
                                          <p:spTgt spid="8295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after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82951"/>
                                        </p:tgtEl>
                                        <p:attrNameLst>
                                          <p:attrName>style.visibility</p:attrName>
                                        </p:attrNameLst>
                                      </p:cBhvr>
                                      <p:to>
                                        <p:strVal val="visible"/>
                                      </p:to>
                                    </p:set>
                                    <p:animEffect transition="in" filter="fade">
                                      <p:cBhvr>
                                        <p:cTn id="20" dur="1000"/>
                                        <p:tgtEl>
                                          <p:spTgt spid="82951"/>
                                        </p:tgtEl>
                                      </p:cBhvr>
                                    </p:animEffect>
                                    <p:anim calcmode="lin" valueType="num">
                                      <p:cBhvr>
                                        <p:cTn id="21" dur="1000" fill="hold"/>
                                        <p:tgtEl>
                                          <p:spTgt spid="82951"/>
                                        </p:tgtEl>
                                        <p:attrNameLst>
                                          <p:attrName>ppt_x</p:attrName>
                                        </p:attrNameLst>
                                      </p:cBhvr>
                                      <p:tavLst>
                                        <p:tav tm="0">
                                          <p:val>
                                            <p:strVal val="#ppt_x"/>
                                          </p:val>
                                        </p:tav>
                                        <p:tav tm="100000">
                                          <p:val>
                                            <p:strVal val="#ppt_x"/>
                                          </p:val>
                                        </p:tav>
                                      </p:tavLst>
                                    </p:anim>
                                    <p:anim calcmode="lin" valueType="num">
                                      <p:cBhvr>
                                        <p:cTn id="22" dur="900" decel="100000" fill="hold"/>
                                        <p:tgtEl>
                                          <p:spTgt spid="8295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2951"/>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2947"/>
                                        </p:tgtEl>
                                        <p:attrNameLst>
                                          <p:attrName>style.visibility</p:attrName>
                                        </p:attrNameLst>
                                      </p:cBhvr>
                                      <p:to>
                                        <p:strVal val="visible"/>
                                      </p:to>
                                    </p:set>
                                    <p:animEffect transition="in" filter="fade">
                                      <p:cBhvr>
                                        <p:cTn id="28" dur="1000"/>
                                        <p:tgtEl>
                                          <p:spTgt spid="82947"/>
                                        </p:tgtEl>
                                      </p:cBhvr>
                                    </p:animEffect>
                                    <p:anim calcmode="lin" valueType="num">
                                      <p:cBhvr>
                                        <p:cTn id="29" dur="1000" fill="hold"/>
                                        <p:tgtEl>
                                          <p:spTgt spid="82947"/>
                                        </p:tgtEl>
                                        <p:attrNameLst>
                                          <p:attrName>ppt_x</p:attrName>
                                        </p:attrNameLst>
                                      </p:cBhvr>
                                      <p:tavLst>
                                        <p:tav tm="0">
                                          <p:val>
                                            <p:strVal val="#ppt_x"/>
                                          </p:val>
                                        </p:tav>
                                        <p:tav tm="100000">
                                          <p:val>
                                            <p:strVal val="#ppt_x"/>
                                          </p:val>
                                        </p:tav>
                                      </p:tavLst>
                                    </p:anim>
                                    <p:anim calcmode="lin" valueType="num">
                                      <p:cBhvr>
                                        <p:cTn id="30" dur="1000" fill="hold"/>
                                        <p:tgtEl>
                                          <p:spTgt spid="8294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2948"/>
                                        </p:tgtEl>
                                        <p:attrNameLst>
                                          <p:attrName>style.visibility</p:attrName>
                                        </p:attrNameLst>
                                      </p:cBhvr>
                                      <p:to>
                                        <p:strVal val="visible"/>
                                      </p:to>
                                    </p:set>
                                    <p:animEffect transition="in" filter="fade">
                                      <p:cBhvr>
                                        <p:cTn id="35" dur="1000"/>
                                        <p:tgtEl>
                                          <p:spTgt spid="82948"/>
                                        </p:tgtEl>
                                      </p:cBhvr>
                                    </p:animEffect>
                                    <p:anim calcmode="lin" valueType="num">
                                      <p:cBhvr>
                                        <p:cTn id="36" dur="1000" fill="hold"/>
                                        <p:tgtEl>
                                          <p:spTgt spid="82948"/>
                                        </p:tgtEl>
                                        <p:attrNameLst>
                                          <p:attrName>ppt_x</p:attrName>
                                        </p:attrNameLst>
                                      </p:cBhvr>
                                      <p:tavLst>
                                        <p:tav tm="0">
                                          <p:val>
                                            <p:strVal val="#ppt_x"/>
                                          </p:val>
                                        </p:tav>
                                        <p:tav tm="100000">
                                          <p:val>
                                            <p:strVal val="#ppt_x"/>
                                          </p:val>
                                        </p:tav>
                                      </p:tavLst>
                                    </p:anim>
                                    <p:anim calcmode="lin" valueType="num">
                                      <p:cBhvr>
                                        <p:cTn id="37" dur="1000" fill="hold"/>
                                        <p:tgtEl>
                                          <p:spTgt spid="829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957"/>
                                        </p:tgtEl>
                                        <p:attrNameLst>
                                          <p:attrName>style.visibility</p:attrName>
                                        </p:attrNameLst>
                                      </p:cBhvr>
                                      <p:to>
                                        <p:strVal val="visible"/>
                                      </p:to>
                                    </p:set>
                                    <p:animEffect transition="in" filter="fade">
                                      <p:cBhvr>
                                        <p:cTn id="42" dur="500"/>
                                        <p:tgtEl>
                                          <p:spTgt spid="82957"/>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2950"/>
                                        </p:tgtEl>
                                        <p:attrNameLst>
                                          <p:attrName>style.visibility</p:attrName>
                                        </p:attrNameLst>
                                      </p:cBhvr>
                                      <p:to>
                                        <p:strVal val="visible"/>
                                      </p:to>
                                    </p:set>
                                    <p:animEffect transition="in" filter="fade">
                                      <p:cBhvr>
                                        <p:cTn id="52" dur="1000"/>
                                        <p:tgtEl>
                                          <p:spTgt spid="82950"/>
                                        </p:tgtEl>
                                      </p:cBhvr>
                                    </p:animEffect>
                                    <p:anim calcmode="lin" valueType="num">
                                      <p:cBhvr>
                                        <p:cTn id="53" dur="1000" fill="hold"/>
                                        <p:tgtEl>
                                          <p:spTgt spid="82950"/>
                                        </p:tgtEl>
                                        <p:attrNameLst>
                                          <p:attrName>ppt_x</p:attrName>
                                        </p:attrNameLst>
                                      </p:cBhvr>
                                      <p:tavLst>
                                        <p:tav tm="0">
                                          <p:val>
                                            <p:strVal val="#ppt_x"/>
                                          </p:val>
                                        </p:tav>
                                        <p:tav tm="100000">
                                          <p:val>
                                            <p:strVal val="#ppt_x"/>
                                          </p:val>
                                        </p:tav>
                                      </p:tavLst>
                                    </p:anim>
                                    <p:anim calcmode="lin" valueType="num">
                                      <p:cBhvr>
                                        <p:cTn id="54" dur="1000" fill="hold"/>
                                        <p:tgtEl>
                                          <p:spTgt spid="82950"/>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after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2949"/>
                                        </p:tgtEl>
                                        <p:attrNameLst>
                                          <p:attrName>style.visibility</p:attrName>
                                        </p:attrNameLst>
                                      </p:cBhvr>
                                      <p:to>
                                        <p:strVal val="visible"/>
                                      </p:to>
                                    </p:set>
                                    <p:animEffect transition="in" filter="fade">
                                      <p:cBhvr>
                                        <p:cTn id="59" dur="1000"/>
                                        <p:tgtEl>
                                          <p:spTgt spid="82949"/>
                                        </p:tgtEl>
                                      </p:cBhvr>
                                    </p:animEffect>
                                    <p:anim calcmode="lin" valueType="num">
                                      <p:cBhvr>
                                        <p:cTn id="60" dur="1000" fill="hold"/>
                                        <p:tgtEl>
                                          <p:spTgt spid="82949"/>
                                        </p:tgtEl>
                                        <p:attrNameLst>
                                          <p:attrName>ppt_x</p:attrName>
                                        </p:attrNameLst>
                                      </p:cBhvr>
                                      <p:tavLst>
                                        <p:tav tm="0">
                                          <p:val>
                                            <p:strVal val="#ppt_x"/>
                                          </p:val>
                                        </p:tav>
                                        <p:tav tm="100000">
                                          <p:val>
                                            <p:strVal val="#ppt_x"/>
                                          </p:val>
                                        </p:tav>
                                      </p:tavLst>
                                    </p:anim>
                                    <p:anim calcmode="lin" valueType="num">
                                      <p:cBhvr>
                                        <p:cTn id="61" dur="1000" fill="hold"/>
                                        <p:tgtEl>
                                          <p:spTgt spid="82949"/>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after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nodeType="clickPar">
                      <p:stCondLst>
                        <p:cond delay="indefinite"/>
                      </p:stCondLst>
                      <p:childTnLst>
                        <p:par>
                          <p:cTn id="75" fill="hold" nodeType="afterGroup">
                            <p:stCondLst>
                              <p:cond delay="0"/>
                            </p:stCondLst>
                            <p:childTnLst>
                              <p:par>
                                <p:cTn id="76" presetID="2" presetClass="entr" presetSubtype="4" fill="hold" nodeType="clickEffect">
                                  <p:stCondLst>
                                    <p:cond delay="0"/>
                                  </p:stCondLst>
                                  <p:childTnLst>
                                    <p:set>
                                      <p:cBhvr>
                                        <p:cTn id="77" dur="1" fill="hold">
                                          <p:stCondLst>
                                            <p:cond delay="0"/>
                                          </p:stCondLst>
                                        </p:cTn>
                                        <p:tgtEl>
                                          <p:spTgt spid="82956"/>
                                        </p:tgtEl>
                                        <p:attrNameLst>
                                          <p:attrName>style.visibility</p:attrName>
                                        </p:attrNameLst>
                                      </p:cBhvr>
                                      <p:to>
                                        <p:strVal val="visible"/>
                                      </p:to>
                                    </p:set>
                                    <p:anim calcmode="lin" valueType="num">
                                      <p:cBhvr additive="base">
                                        <p:cTn id="78" dur="500" fill="hold"/>
                                        <p:tgtEl>
                                          <p:spTgt spid="82956"/>
                                        </p:tgtEl>
                                        <p:attrNameLst>
                                          <p:attrName>ppt_x</p:attrName>
                                        </p:attrNameLst>
                                      </p:cBhvr>
                                      <p:tavLst>
                                        <p:tav tm="0">
                                          <p:val>
                                            <p:strVal val="#ppt_x"/>
                                          </p:val>
                                        </p:tav>
                                        <p:tav tm="100000">
                                          <p:val>
                                            <p:strVal val="#ppt_x"/>
                                          </p:val>
                                        </p:tav>
                                      </p:tavLst>
                                    </p:anim>
                                    <p:anim calcmode="lin" valueType="num">
                                      <p:cBhvr additive="base">
                                        <p:cTn id="79" dur="500" fill="hold"/>
                                        <p:tgtEl>
                                          <p:spTgt spid="82956"/>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afterGroup">
                            <p:stCondLst>
                              <p:cond delay="0"/>
                            </p:stCondLst>
                            <p:childTnLst>
                              <p:par>
                                <p:cTn id="82" presetID="2" presetClass="entr" presetSubtype="4"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ppt_x"/>
                                          </p:val>
                                        </p:tav>
                                        <p:tav tm="100000">
                                          <p:val>
                                            <p:strVal val="#ppt_x"/>
                                          </p:val>
                                        </p:tav>
                                      </p:tavLst>
                                    </p:anim>
                                    <p:anim calcmode="lin" valueType="num">
                                      <p:cBhvr additive="base">
                                        <p:cTn id="8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p:bldP spid="82948" grpId="0"/>
      <p:bldP spid="82949" grpId="0"/>
      <p:bldP spid="82950" grpId="0"/>
      <p:bldP spid="82954" grpId="0"/>
      <p:bldP spid="82957" grpId="0"/>
      <p:bldP spid="25" grpId="0"/>
      <p:bldP spid="26" grpId="0"/>
      <p:bldP spid="27"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3" name="文本框 32">
            <a:extLst>
              <a:ext uri="{FF2B5EF4-FFF2-40B4-BE49-F238E27FC236}">
                <a16:creationId xmlns:a16="http://schemas.microsoft.com/office/drawing/2014/main" xmlns="" id="{2605FB39-46B0-4152-A471-5A45E02E65A9}"/>
              </a:ext>
            </a:extLst>
          </p:cNvPr>
          <p:cNvSpPr txBox="1"/>
          <p:nvPr/>
        </p:nvSpPr>
        <p:spPr>
          <a:xfrm>
            <a:off x="602132" y="865837"/>
            <a:ext cx="8380405" cy="392415"/>
          </a:xfrm>
          <a:prstGeom prst="rect">
            <a:avLst/>
          </a:prstGeom>
          <a:noFill/>
        </p:spPr>
        <p:txBody>
          <a:bodyPr wrap="square" lIns="68580" tIns="34290" rIns="68580" bIns="34290">
            <a:spAutoFit/>
          </a:bodyPr>
          <a:lstStyle/>
          <a:p>
            <a:r>
              <a:rPr lang="zh-CN" altLang="en-US" sz="2100" b="1"/>
              <a:t>       </a:t>
            </a:r>
            <a:endParaRPr lang="zh-CN" altLang="en-US" sz="1800" b="1"/>
          </a:p>
        </p:txBody>
      </p:sp>
      <p:sp>
        <p:nvSpPr>
          <p:cNvPr id="31" name="文本框 30">
            <a:extLst>
              <a:ext uri="{FF2B5EF4-FFF2-40B4-BE49-F238E27FC236}">
                <a16:creationId xmlns:a16="http://schemas.microsoft.com/office/drawing/2014/main" xmlns="" id="{1D730DFF-F2E3-4BEB-81E7-968CFAB494C3}"/>
              </a:ext>
            </a:extLst>
          </p:cNvPr>
          <p:cNvSpPr txBox="1"/>
          <p:nvPr/>
        </p:nvSpPr>
        <p:spPr>
          <a:xfrm>
            <a:off x="139802" y="1504077"/>
            <a:ext cx="3920966" cy="2007394"/>
          </a:xfrm>
          <a:prstGeom prst="rect">
            <a:avLst/>
          </a:prstGeom>
          <a:noFill/>
          <a:ln w="9525" cap="flat" cmpd="sng">
            <a:solidFill>
              <a:schemeClr val="accent2"/>
            </a:solidFill>
            <a:prstDash val="solid"/>
            <a:miter/>
            <a:headEnd type="none" w="med" len="med"/>
            <a:tailEnd type="none" w="med" len="med"/>
          </a:ln>
        </p:spPr>
        <p:txBody>
          <a:bodyPr wrap="square" lIns="68580" tIns="34290" rIns="68580" bIns="34290">
            <a:spAutoFit/>
          </a:bodyPr>
          <a:lstStyle/>
          <a:p>
            <a:pPr>
              <a:lnSpc>
                <a:spcPts val="2520"/>
              </a:lnSpc>
            </a:pPr>
            <a:r>
              <a:rPr lang="en-US" altLang="zh-CN" sz="2100" b="1">
                <a:latin typeface="黑体" panose="02010609060101010101" pitchFamily="2" charset="-122"/>
                <a:ea typeface="黑体" panose="02010609060101010101" pitchFamily="2" charset="-122"/>
              </a:rPr>
              <a:t>  1976</a:t>
            </a:r>
            <a:r>
              <a:rPr lang="zh-CN" altLang="en-US" sz="2100" b="1">
                <a:latin typeface="黑体" panose="02010609060101010101" pitchFamily="2" charset="-122"/>
                <a:ea typeface="黑体" panose="02010609060101010101" pitchFamily="2" charset="-122"/>
              </a:rPr>
              <a:t>年产粮  </a:t>
            </a:r>
            <a:r>
              <a:rPr lang="en-US" altLang="zh-CN" sz="2100" b="1">
                <a:latin typeface="黑体" panose="02010609060101010101" pitchFamily="2" charset="-122"/>
                <a:ea typeface="黑体" panose="02010609060101010101" pitchFamily="2" charset="-122"/>
              </a:rPr>
              <a:t>0.77</a:t>
            </a:r>
            <a:r>
              <a:rPr lang="zh-CN" altLang="en-US" sz="2100" b="1">
                <a:latin typeface="黑体" panose="02010609060101010101" pitchFamily="2" charset="-122"/>
                <a:ea typeface="黑体" panose="02010609060101010101" pitchFamily="2" charset="-122"/>
              </a:rPr>
              <a:t>亿公斤</a:t>
            </a:r>
          </a:p>
          <a:p>
            <a:pPr>
              <a:lnSpc>
                <a:spcPts val="2520"/>
              </a:lnSpc>
            </a:pPr>
            <a:r>
              <a:rPr lang="zh-CN" altLang="en-US" sz="2100" b="1">
                <a:latin typeface="黑体" panose="02010609060101010101" pitchFamily="2" charset="-122"/>
                <a:ea typeface="黑体" panose="02010609060101010101" pitchFamily="2" charset="-122"/>
              </a:rPr>
              <a:t>  </a:t>
            </a:r>
            <a:r>
              <a:rPr lang="en-US" altLang="zh-CN" sz="2100" b="1">
                <a:latin typeface="黑体" panose="02010609060101010101" pitchFamily="2" charset="-122"/>
                <a:ea typeface="黑体" panose="02010609060101010101" pitchFamily="2" charset="-122"/>
              </a:rPr>
              <a:t>1980</a:t>
            </a:r>
            <a:r>
              <a:rPr lang="zh-CN" altLang="en-US" sz="2100" b="1">
                <a:latin typeface="黑体" panose="02010609060101010101" pitchFamily="2" charset="-122"/>
                <a:ea typeface="黑体" panose="02010609060101010101" pitchFamily="2" charset="-122"/>
              </a:rPr>
              <a:t>年产粮  </a:t>
            </a:r>
            <a:r>
              <a:rPr lang="en-US" altLang="zh-CN" sz="2100" b="1">
                <a:latin typeface="黑体" panose="02010609060101010101" pitchFamily="2" charset="-122"/>
                <a:ea typeface="黑体" panose="02010609060101010101" pitchFamily="2" charset="-122"/>
              </a:rPr>
              <a:t>5.02</a:t>
            </a:r>
            <a:r>
              <a:rPr lang="zh-CN" altLang="en-US" sz="2100" b="1">
                <a:latin typeface="黑体" panose="02010609060101010101" pitchFamily="2" charset="-122"/>
                <a:ea typeface="黑体" panose="02010609060101010101" pitchFamily="2" charset="-122"/>
              </a:rPr>
              <a:t>亿公斤</a:t>
            </a:r>
          </a:p>
          <a:p>
            <a:pPr>
              <a:lnSpc>
                <a:spcPts val="2520"/>
              </a:lnSpc>
            </a:pPr>
            <a:r>
              <a:rPr lang="zh-CN" altLang="en-US" sz="2100" b="1">
                <a:latin typeface="黑体" panose="02010609060101010101" pitchFamily="2" charset="-122"/>
                <a:ea typeface="黑体" panose="02010609060101010101" pitchFamily="2" charset="-122"/>
              </a:rPr>
              <a:t>  </a:t>
            </a:r>
            <a:r>
              <a:rPr lang="en-US" altLang="zh-CN" sz="2100" b="1">
                <a:latin typeface="黑体" panose="02010609060101010101" pitchFamily="2" charset="-122"/>
                <a:ea typeface="黑体" panose="02010609060101010101" pitchFamily="2" charset="-122"/>
              </a:rPr>
              <a:t>1981</a:t>
            </a:r>
            <a:r>
              <a:rPr lang="zh-CN" altLang="en-US" sz="2100" b="1">
                <a:latin typeface="黑体" panose="02010609060101010101" pitchFamily="2" charset="-122"/>
                <a:ea typeface="黑体" panose="02010609060101010101" pitchFamily="2" charset="-122"/>
              </a:rPr>
              <a:t>年产粮  </a:t>
            </a:r>
            <a:r>
              <a:rPr lang="en-US" altLang="zh-CN" sz="2100" b="1">
                <a:latin typeface="黑体" panose="02010609060101010101" pitchFamily="2" charset="-122"/>
                <a:ea typeface="黑体" panose="02010609060101010101" pitchFamily="2" charset="-122"/>
              </a:rPr>
              <a:t>6.70</a:t>
            </a:r>
            <a:r>
              <a:rPr lang="zh-CN" altLang="en-US" sz="2100" b="1">
                <a:latin typeface="黑体" panose="02010609060101010101" pitchFamily="2" charset="-122"/>
                <a:ea typeface="黑体" panose="02010609060101010101" pitchFamily="2" charset="-122"/>
              </a:rPr>
              <a:t>亿公斤</a:t>
            </a:r>
          </a:p>
          <a:p>
            <a:pPr>
              <a:lnSpc>
                <a:spcPts val="2520"/>
              </a:lnSpc>
            </a:pPr>
            <a:r>
              <a:rPr lang="zh-CN" altLang="en-US" sz="2100" b="1">
                <a:latin typeface="黑体" panose="02010609060101010101" pitchFamily="2" charset="-122"/>
                <a:ea typeface="黑体" panose="02010609060101010101" pitchFamily="2" charset="-122"/>
              </a:rPr>
              <a:t>  </a:t>
            </a:r>
            <a:r>
              <a:rPr lang="en-US" altLang="zh-CN" sz="2100" b="1">
                <a:latin typeface="黑体" panose="02010609060101010101" pitchFamily="2" charset="-122"/>
                <a:ea typeface="黑体" panose="02010609060101010101" pitchFamily="2" charset="-122"/>
              </a:rPr>
              <a:t>1982</a:t>
            </a:r>
            <a:r>
              <a:rPr lang="zh-CN" altLang="en-US" sz="2100" b="1">
                <a:latin typeface="黑体" panose="02010609060101010101" pitchFamily="2" charset="-122"/>
                <a:ea typeface="黑体" panose="02010609060101010101" pitchFamily="2" charset="-122"/>
              </a:rPr>
              <a:t>年产粮  </a:t>
            </a:r>
            <a:r>
              <a:rPr lang="en-US" altLang="zh-CN" sz="2100" b="1">
                <a:latin typeface="黑体" panose="02010609060101010101" pitchFamily="2" charset="-122"/>
                <a:ea typeface="黑体" panose="02010609060101010101" pitchFamily="2" charset="-122"/>
              </a:rPr>
              <a:t>7.15</a:t>
            </a:r>
            <a:r>
              <a:rPr lang="zh-CN" altLang="en-US" sz="2100" b="1">
                <a:latin typeface="黑体" panose="02010609060101010101" pitchFamily="2" charset="-122"/>
                <a:ea typeface="黑体" panose="02010609060101010101" pitchFamily="2" charset="-122"/>
              </a:rPr>
              <a:t>亿公斤</a:t>
            </a:r>
          </a:p>
          <a:p>
            <a:pPr>
              <a:lnSpc>
                <a:spcPts val="2520"/>
              </a:lnSpc>
            </a:pPr>
            <a:r>
              <a:rPr lang="en-US" altLang="zh-CN" sz="2100" b="1">
                <a:latin typeface="黑体" panose="02010609060101010101" pitchFamily="2" charset="-122"/>
                <a:ea typeface="黑体" panose="02010609060101010101" pitchFamily="2" charset="-122"/>
              </a:rPr>
              <a:t>  1983</a:t>
            </a:r>
            <a:r>
              <a:rPr lang="zh-CN" altLang="en-US" sz="2100" b="1">
                <a:latin typeface="黑体" panose="02010609060101010101" pitchFamily="2" charset="-122"/>
                <a:ea typeface="黑体" panose="02010609060101010101" pitchFamily="2" charset="-122"/>
              </a:rPr>
              <a:t>年，农业总产值年均增长率近</a:t>
            </a:r>
            <a:r>
              <a:rPr lang="en-US" altLang="zh-CN" sz="2100" b="1">
                <a:latin typeface="黑体" panose="02010609060101010101" pitchFamily="2" charset="-122"/>
                <a:ea typeface="黑体" panose="02010609060101010101" pitchFamily="2" charset="-122"/>
              </a:rPr>
              <a:t>8%</a:t>
            </a:r>
            <a:r>
              <a:rPr lang="zh-CN" altLang="en-US" sz="2100" b="1">
                <a:latin typeface="黑体" panose="02010609060101010101" pitchFamily="2" charset="-122"/>
                <a:ea typeface="黑体" panose="02010609060101010101" pitchFamily="2" charset="-122"/>
              </a:rPr>
              <a:t>。</a:t>
            </a:r>
          </a:p>
        </p:txBody>
      </p:sp>
      <p:grpSp>
        <p:nvGrpSpPr>
          <p:cNvPr id="34" name="组合 33">
            <a:extLst>
              <a:ext uri="{FF2B5EF4-FFF2-40B4-BE49-F238E27FC236}">
                <a16:creationId xmlns:a16="http://schemas.microsoft.com/office/drawing/2014/main" xmlns="" id="{00256D2E-D6FC-4649-BB75-1B9AED8BD805}"/>
              </a:ext>
            </a:extLst>
          </p:cNvPr>
          <p:cNvGrpSpPr/>
          <p:nvPr/>
        </p:nvGrpSpPr>
        <p:grpSpPr>
          <a:xfrm>
            <a:off x="4597294" y="620012"/>
            <a:ext cx="3572351" cy="3990975"/>
            <a:chOff x="1655" y="663"/>
            <a:chExt cx="2304" cy="2721"/>
          </a:xfrm>
        </p:grpSpPr>
        <p:pic>
          <p:nvPicPr>
            <p:cNvPr id="35" name="Picture 4" descr="Img242062279[1]">
              <a:extLst>
                <a:ext uri="{FF2B5EF4-FFF2-40B4-BE49-F238E27FC236}">
                  <a16:creationId xmlns:a16="http://schemas.microsoft.com/office/drawing/2014/main" xmlns="" id="{2B961CB4-D9EA-47AD-9C20-2EF6F3916E28}"/>
                </a:ext>
              </a:extLst>
            </p:cNvPr>
            <p:cNvPicPr>
              <a:picLocks noChangeAspect="1"/>
            </p:cNvPicPr>
            <p:nvPr/>
          </p:nvPicPr>
          <p:blipFill>
            <a:blip r:embed="rId3"/>
            <a:srcRect b="3625"/>
            <a:stretch>
              <a:fillRect/>
            </a:stretch>
          </p:blipFill>
          <p:spPr>
            <a:xfrm>
              <a:off x="1655" y="663"/>
              <a:ext cx="2304" cy="2721"/>
            </a:xfrm>
            <a:prstGeom prst="rect">
              <a:avLst/>
            </a:prstGeom>
            <a:noFill/>
            <a:ln w="9525">
              <a:noFill/>
            </a:ln>
          </p:spPr>
        </p:pic>
        <p:sp>
          <p:nvSpPr>
            <p:cNvPr id="36" name="矩形 35">
              <a:extLst>
                <a:ext uri="{FF2B5EF4-FFF2-40B4-BE49-F238E27FC236}">
                  <a16:creationId xmlns:a16="http://schemas.microsoft.com/office/drawing/2014/main" xmlns="" id="{A5899180-781E-46A8-B353-52A5FDFE0F3E}"/>
                </a:ext>
              </a:extLst>
            </p:cNvPr>
            <p:cNvSpPr/>
            <p:nvPr/>
          </p:nvSpPr>
          <p:spPr>
            <a:xfrm>
              <a:off x="1837" y="2976"/>
              <a:ext cx="2016" cy="288"/>
            </a:xfrm>
            <a:prstGeom prst="rect">
              <a:avLst/>
            </a:prstGeom>
          </p:spPr>
          <p:txBody>
            <a:bodyPr wrap="none" fromWordArt="1">
              <a:prstTxWarp prst="textPlain">
                <a:avLst>
                  <a:gd name="adj" fmla="val 50000"/>
                </a:avLst>
              </a:prstTxWarp>
              <a:normAutofit fontScale="90000" lnSpcReduction="10000"/>
            </a:bodyPr>
            <a:lstStyle/>
            <a:p>
              <a:pPr algn="ctr"/>
              <a:r>
                <a:rPr lang="zh-CN" altLang="en-US" sz="2700">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宋体" panose="02010600030101010101" pitchFamily="2" charset="-122"/>
                  <a:ea typeface="宋体" panose="02010600030101010101" pitchFamily="2" charset="-122"/>
                </a:rPr>
                <a:t>中国农村走上富裕路</a:t>
              </a:r>
            </a:p>
          </p:txBody>
        </p:sp>
      </p:grpSp>
    </p:spTree>
    <p:extLst>
      <p:ext uri="{BB962C8B-B14F-4D97-AF65-F5344CB8AC3E}">
        <p14:creationId xmlns:p14="http://schemas.microsoft.com/office/powerpoint/2010/main" val="2676461246"/>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 name="矩形 34">
            <a:extLst>
              <a:ext uri="{FF2B5EF4-FFF2-40B4-BE49-F238E27FC236}">
                <a16:creationId xmlns:a16="http://schemas.microsoft.com/office/drawing/2014/main" xmlns="" id="{AF8FEF36-B372-470E-B3A0-D949606F40B4}"/>
              </a:ext>
            </a:extLst>
          </p:cNvPr>
          <p:cNvSpPr/>
          <p:nvPr/>
        </p:nvSpPr>
        <p:spPr>
          <a:xfrm>
            <a:off x="1111184" y="2086225"/>
            <a:ext cx="5434965" cy="437674"/>
          </a:xfrm>
          <a:prstGeom prst="rect">
            <a:avLst/>
          </a:prstGeom>
          <a:noFill/>
          <a:ln w="9525">
            <a:noFill/>
          </a:ln>
        </p:spPr>
        <p:txBody>
          <a:bodyPr wrap="square" lIns="68580" tIns="34290" rIns="68580" bIns="34290">
            <a:spAutoFit/>
          </a:bodyPr>
          <a:lstStyle/>
          <a:p>
            <a:r>
              <a:rPr lang="zh-CN" altLang="en-US" sz="2400" b="1">
                <a:effectLst>
                  <a:outerShdw blurRad="38100" dist="38100" dir="2700000">
                    <a:srgbClr val="C0C0C0"/>
                  </a:outerShdw>
                </a:effectLst>
                <a:highlight>
                  <a:srgbClr val="FFFF00"/>
                </a:highlight>
                <a:latin typeface="Arial" panose="020b0604020202020204" pitchFamily="34" charset="0"/>
              </a:rPr>
              <a:t>中心环节：</a:t>
            </a:r>
            <a:r>
              <a:rPr lang="zh-CN" altLang="en-US" sz="2400" b="1">
                <a:solidFill>
                  <a:srgbClr val="FF0000"/>
                </a:solidFill>
                <a:effectLst>
                  <a:outerShdw blurRad="38100" dist="38100" dir="2700000">
                    <a:srgbClr val="C0C0C0"/>
                  </a:outerShdw>
                </a:effectLst>
                <a:highlight>
                  <a:srgbClr val="FFFF00"/>
                </a:highlight>
                <a:latin typeface="Arial" panose="020b0604020202020204" pitchFamily="34" charset="0"/>
              </a:rPr>
              <a:t>增强企业活力</a:t>
            </a:r>
          </a:p>
        </p:txBody>
      </p:sp>
      <p:sp>
        <p:nvSpPr>
          <p:cNvPr id="36" name="矩形 5">
            <a:extLst>
              <a:ext uri="{FF2B5EF4-FFF2-40B4-BE49-F238E27FC236}">
                <a16:creationId xmlns:a16="http://schemas.microsoft.com/office/drawing/2014/main" xmlns="" id="{2E78EE8D-6BDC-4A47-9939-070005C5467A}"/>
              </a:ext>
            </a:extLst>
          </p:cNvPr>
          <p:cNvSpPr/>
          <p:nvPr/>
        </p:nvSpPr>
        <p:spPr>
          <a:xfrm>
            <a:off x="210027" y="98823"/>
            <a:ext cx="4294585" cy="671722"/>
          </a:xfrm>
          <a:prstGeom prst="rect">
            <a:avLst/>
          </a:prstGeom>
          <a:noFill/>
          <a:ln w="9525">
            <a:noFill/>
          </a:ln>
        </p:spPr>
        <p:txBody>
          <a:bodyPr lIns="68580" tIns="34290" rIns="68580" bIns="34290">
            <a:spAutoFit/>
          </a:bodyPr>
          <a:lstStyle/>
          <a:p>
            <a:pPr marL="269081" indent="-269081">
              <a:lnSpc>
                <a:spcPct val="145000"/>
              </a:lnSpc>
            </a:pPr>
            <a:r>
              <a:rPr lang="zh-CN" altLang="en-US" sz="2700" b="1">
                <a:solidFill>
                  <a:srgbClr val="FF0000"/>
                </a:solidFill>
                <a:latin typeface="华文行楷" panose="02010800040101010101" charset="-122"/>
                <a:ea typeface="华文行楷" panose="02010800040101010101" charset="-122"/>
              </a:rPr>
              <a:t>城市经济体制改革</a:t>
            </a:r>
          </a:p>
        </p:txBody>
      </p:sp>
      <p:sp>
        <p:nvSpPr>
          <p:cNvPr id="37" name="文本框 36">
            <a:extLst>
              <a:ext uri="{FF2B5EF4-FFF2-40B4-BE49-F238E27FC236}">
                <a16:creationId xmlns:a16="http://schemas.microsoft.com/office/drawing/2014/main" xmlns="" id="{406BC9B3-ABE3-4D91-96F6-EE1757712699}"/>
              </a:ext>
            </a:extLst>
          </p:cNvPr>
          <p:cNvSpPr txBox="1"/>
          <p:nvPr/>
        </p:nvSpPr>
        <p:spPr>
          <a:xfrm>
            <a:off x="13783" y="725209"/>
            <a:ext cx="8903018" cy="1361123"/>
          </a:xfrm>
          <a:prstGeom prst="rect">
            <a:avLst/>
          </a:prstGeom>
          <a:noFill/>
          <a:ln>
            <a:solidFill>
              <a:srgbClr val="FF0000"/>
            </a:solidFill>
          </a:ln>
        </p:spPr>
        <p:txBody>
          <a:bodyPr wrap="square" lIns="68580" tIns="34290" rIns="68580" bIns="34290" rtlCol="0">
            <a:spAutoFit/>
          </a:bodyPr>
          <a:lstStyle/>
          <a:p>
            <a:pPr algn="l"/>
            <a:r>
              <a:rPr lang="en-US" altLang="zh-CN" sz="2100" b="1"/>
              <a:t>        </a:t>
            </a:r>
            <a:r>
              <a:rPr lang="zh-CN" altLang="en-US" sz="2100" b="1"/>
              <a:t>具有中国特色的社会主义，首先应该是企业有充分活力的社会主义。而现行经济体制的种种弊端，恰恰集中表现为企业缺乏应有的活力。所以，</a:t>
            </a:r>
            <a:r>
              <a:rPr lang="zh-CN" altLang="en-US" sz="2100" b="1">
                <a:solidFill>
                  <a:srgbClr val="FF0000"/>
                </a:solidFill>
              </a:rPr>
              <a:t>增强企业的活力</a:t>
            </a:r>
            <a:r>
              <a:rPr lang="zh-CN" altLang="en-US" sz="2100" b="1"/>
              <a:t>，特别是增强全民所有制的大、中型企业的活力，是以城市的重点的</a:t>
            </a:r>
            <a:r>
              <a:rPr lang="zh-CN" altLang="en-US" sz="2100" b="1">
                <a:solidFill>
                  <a:srgbClr val="FF0000"/>
                </a:solidFill>
              </a:rPr>
              <a:t>整个经济体制改革的中心环节</a:t>
            </a:r>
            <a:r>
              <a:rPr lang="zh-CN" altLang="en-US" sz="2100" b="1"/>
              <a:t>。</a:t>
            </a:r>
            <a:r>
              <a:rPr lang="en-US" altLang="zh-CN" sz="2100" b="1"/>
              <a:t>---</a:t>
            </a:r>
            <a:r>
              <a:rPr lang="en-US" altLang="zh-CN" sz="2100" b="1">
                <a:effectLst>
                  <a:outerShdw blurRad="38100" dist="38100" dir="2700000">
                    <a:srgbClr val="C0C0C0"/>
                  </a:outerShdw>
                </a:effectLst>
                <a:latin typeface="Arial" panose="020b0604020202020204" pitchFamily="34" charset="0"/>
                <a:sym typeface="+mn-ea"/>
              </a:rPr>
              <a:t>《</a:t>
            </a:r>
            <a:r>
              <a:rPr lang="zh-CN" altLang="en-US" sz="2100" b="1">
                <a:effectLst>
                  <a:outerShdw blurRad="38100" dist="38100" dir="2700000">
                    <a:srgbClr val="C0C0C0"/>
                  </a:outerShdw>
                </a:effectLst>
                <a:latin typeface="Arial" panose="020b0604020202020204" pitchFamily="34" charset="0"/>
                <a:sym typeface="+mn-ea"/>
              </a:rPr>
              <a:t>关于经济体制改革的决定</a:t>
            </a:r>
            <a:r>
              <a:rPr lang="en-US" altLang="zh-CN" sz="2100" b="1">
                <a:effectLst>
                  <a:outerShdw blurRad="38100" dist="38100" dir="2700000">
                    <a:srgbClr val="C0C0C0"/>
                  </a:outerShdw>
                </a:effectLst>
                <a:latin typeface="Arial" panose="020b0604020202020204" pitchFamily="34" charset="0"/>
                <a:sym typeface="+mn-ea"/>
              </a:rPr>
              <a:t>》</a:t>
            </a:r>
          </a:p>
        </p:txBody>
      </p:sp>
      <p:pic>
        <p:nvPicPr>
          <p:cNvPr id="38" name="Picture 2" descr="R2-98">
            <a:extLst>
              <a:ext uri="{FF2B5EF4-FFF2-40B4-BE49-F238E27FC236}">
                <a16:creationId xmlns:a16="http://schemas.microsoft.com/office/drawing/2014/main" xmlns="" id="{5C80C4BB-448C-43F7-8559-74F320BC0EF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8608" y="2705060"/>
            <a:ext cx="5244017" cy="180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a:extLst>
              <a:ext uri="{FF2B5EF4-FFF2-40B4-BE49-F238E27FC236}">
                <a16:creationId xmlns:a16="http://schemas.microsoft.com/office/drawing/2014/main" xmlns="" id="{367C949E-A0F1-407D-A459-CF463B8D87A8}"/>
              </a:ext>
            </a:extLst>
          </p:cNvPr>
          <p:cNvSpPr txBox="1"/>
          <p:nvPr/>
        </p:nvSpPr>
        <p:spPr>
          <a:xfrm>
            <a:off x="102871" y="4426971"/>
            <a:ext cx="5244017" cy="623248"/>
          </a:xfrm>
          <a:prstGeom prst="rect">
            <a:avLst/>
          </a:prstGeom>
          <a:noFill/>
        </p:spPr>
        <p:txBody>
          <a:bodyPr wrap="square" lIns="68580" tIns="34290" rIns="68580" bIns="34290">
            <a:spAutoFit/>
          </a:bodyPr>
          <a:lstStyle/>
          <a:p>
            <a:r>
              <a:rPr lang="zh-CN" altLang="en-US" sz="1800" b="1" kern="100">
                <a:highlight>
                  <a:srgbClr val="FFFFCC"/>
                </a:highlight>
                <a:uFill>
                  <a:solidFill>
                    <a:srgbClr val="C00000"/>
                  </a:solidFill>
                </a:uFill>
                <a:latin typeface="Times New Roman" panose="02020603050405020304"/>
                <a:ea typeface="华文细黑" panose="02010600040101010101" charset="-122"/>
                <a:cs typeface="Times New Roman" panose="02020603050405020304"/>
              </a:rPr>
              <a:t>此</a:t>
            </a:r>
            <a:r>
              <a:rPr lang="zh-CN" altLang="zh-CN" sz="1800" b="1" kern="100">
                <a:highlight>
                  <a:srgbClr val="FFFFCC"/>
                </a:highlight>
                <a:uFill>
                  <a:solidFill>
                    <a:srgbClr val="C00000"/>
                  </a:solidFill>
                </a:uFill>
                <a:latin typeface="Times New Roman" panose="02020603050405020304"/>
                <a:ea typeface="华文细黑" panose="02010600040101010101" charset="-122"/>
                <a:cs typeface="Times New Roman" panose="02020603050405020304"/>
              </a:rPr>
              <a:t>扇状图是全国工业总产值的所有制结构图</a:t>
            </a:r>
            <a:r>
              <a:rPr lang="en-US" altLang="zh-CN" sz="1800" b="1" kern="100">
                <a:highlight>
                  <a:srgbClr val="FFFFCC"/>
                </a:highlight>
                <a:latin typeface="Times New Roman" panose="02020603050405020304"/>
                <a:ea typeface="华文细黑" panose="02010600040101010101" charset="-122"/>
                <a:cs typeface="Courier New" panose="02070309020205020404"/>
              </a:rPr>
              <a:t>(</a:t>
            </a:r>
            <a:r>
              <a:rPr lang="zh-CN" altLang="zh-CN" sz="1800" b="1" kern="100">
                <a:highlight>
                  <a:srgbClr val="FFFFCC"/>
                </a:highlight>
                <a:latin typeface="Times New Roman" panose="02020603050405020304"/>
                <a:ea typeface="华文细黑" panose="02010600040101010101" charset="-122"/>
                <a:cs typeface="Times New Roman" panose="02020603050405020304"/>
              </a:rPr>
              <a:t>改编自国家统计局《新中国五十五年统计资料汇编》</a:t>
            </a:r>
            <a:r>
              <a:rPr lang="en-US" altLang="zh-CN" sz="1800" b="1" kern="100">
                <a:highlight>
                  <a:srgbClr val="FFFFCC"/>
                </a:highlight>
                <a:latin typeface="Times New Roman" panose="02020603050405020304"/>
                <a:ea typeface="华文细黑" panose="02010600040101010101" charset="-122"/>
                <a:cs typeface="Courier New" panose="02070309020205020404"/>
              </a:rPr>
              <a:t>)</a:t>
            </a:r>
            <a:endParaRPr lang="zh-CN" altLang="en-US" sz="1800" b="1">
              <a:highlight>
                <a:srgbClr val="FFFFCC"/>
              </a:highlight>
            </a:endParaRPr>
          </a:p>
        </p:txBody>
      </p:sp>
      <p:graphicFrame>
        <p:nvGraphicFramePr>
          <p:cNvPr id="40" name="Group 50">
            <a:extLst>
              <a:ext uri="{FF2B5EF4-FFF2-40B4-BE49-F238E27FC236}">
                <a16:creationId xmlns:a16="http://schemas.microsoft.com/office/drawing/2014/main" xmlns="" id="{FA8EB72A-DC61-4239-A5BB-E8F6B510C0BB}"/>
              </a:ext>
            </a:extLst>
          </p:cNvPr>
          <p:cNvGraphicFramePr>
            <a:graphicFrameLocks noGrp="1"/>
          </p:cNvGraphicFramePr>
          <p:nvPr>
            <p:extLst>
              <p:ext uri="{D42A27DB-BD31-4B8C-83A1-F6EECF244321}">
                <p14:modId xmlns:p14="http://schemas.microsoft.com/office/powerpoint/2010/main" val="2609449123"/>
              </p:ext>
            </p:extLst>
          </p:nvPr>
        </p:nvGraphicFramePr>
        <p:xfrm>
          <a:off x="5346887" y="2130811"/>
          <a:ext cx="3752850" cy="3038951"/>
        </p:xfrm>
        <a:graphic>
          <a:graphicData uri="http://schemas.openxmlformats.org/drawingml/2006/table">
            <a:tbl>
              <a:tblPr/>
              <a:tblGrid>
                <a:gridCol w="1329690">
                  <a:extLst>
                    <a:ext uri="{9D8B030D-6E8A-4147-A177-3AD203B41FA5}">
                      <a16:colId xmlns:a16="http://schemas.microsoft.com/office/drawing/2014/main" xmlns="" val="20001"/>
                    </a:ext>
                  </a:extLst>
                </a:gridCol>
                <a:gridCol w="2423160">
                  <a:extLst>
                    <a:ext uri="{9D8B030D-6E8A-4147-A177-3AD203B41FA5}">
                      <a16:colId xmlns:a16="http://schemas.microsoft.com/office/drawing/2014/main" xmlns="" val="20002"/>
                    </a:ext>
                  </a:extLst>
                </a:gridCol>
              </a:tblGrid>
              <a:tr h="480060">
                <a:tc>
                  <a:txBody>
                    <a:bodyPr vert="horz" wrap="square"/>
                    <a:lstStyle/>
                    <a:p>
                      <a:pPr marL="0" marR="0" lvl="0" indent="0" algn="l" defTabSz="6858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rgbClr val="000000"/>
                          </a:solidFill>
                          <a:effectLst/>
                          <a:latin typeface="Arial"/>
                          <a:ea typeface="黑体" panose="02010609060101010101" pitchFamily="2" charset="-122"/>
                        </a:rPr>
                        <a:t>改革前</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vert="horz" wrap="square"/>
                    <a:lstStyle/>
                    <a:p>
                      <a:pPr marL="0" marR="0" lvl="0" indent="0" algn="l" defTabSz="6858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rgbClr val="000000"/>
                          </a:solidFill>
                          <a:effectLst/>
                          <a:latin typeface="Arial"/>
                          <a:ea typeface="黑体" panose="02010609060101010101" pitchFamily="2" charset="-122"/>
                        </a:rPr>
                        <a:t>改革后</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800100">
                <a:tc>
                  <a:txBody>
                    <a:bodyPr vert="horz" wrap="square"/>
                    <a:lstStyle/>
                    <a:p>
                      <a:pPr marL="0" marR="0" lvl="0" indent="0" algn="ctr" defTabSz="685800" rtl="0" eaLnBrk="1" fontAlgn="base" latinLnBrk="0" hangingPunct="1">
                        <a:lnSpc>
                          <a:spcPct val="115000"/>
                        </a:lnSpc>
                        <a:spcBef>
                          <a:spcPct val="20000"/>
                        </a:spcBef>
                        <a:spcAft>
                          <a:spcPct val="0"/>
                        </a:spcAft>
                        <a:buClrTx/>
                        <a:buSzTx/>
                        <a:buFontTx/>
                        <a:buNone/>
                      </a:pPr>
                      <a:r>
                        <a:rPr kumimoji="0" lang="zh-CN" altLang="en-US" sz="2100" b="1" i="0" u="none" strike="noStrike" cap="none" normalizeH="0" baseline="0">
                          <a:ln>
                            <a:noFill/>
                          </a:ln>
                          <a:solidFill>
                            <a:srgbClr val="0000CC"/>
                          </a:solidFill>
                          <a:effectLst/>
                          <a:latin typeface="Arial"/>
                          <a:ea typeface="楷体_GB2312" pitchFamily="49" charset="-122"/>
                        </a:rPr>
                        <a:t>计划管理</a:t>
                      </a:r>
                    </a:p>
                    <a:p>
                      <a:pPr marL="0" marR="0" lvl="0" indent="0" algn="ctr" defTabSz="685800" rtl="0" eaLnBrk="1" fontAlgn="base" latinLnBrk="0" hangingPunct="1">
                        <a:lnSpc>
                          <a:spcPct val="115000"/>
                        </a:lnSpc>
                        <a:spcBef>
                          <a:spcPct val="20000"/>
                        </a:spcBef>
                        <a:spcAft>
                          <a:spcPct val="0"/>
                        </a:spcAft>
                        <a:buClrTx/>
                        <a:buSzTx/>
                        <a:buFontTx/>
                        <a:buNone/>
                      </a:pPr>
                      <a:r>
                        <a:rPr kumimoji="0" lang="zh-CN" altLang="en-US" sz="2100" b="1" i="0" u="none" strike="noStrike" cap="none" normalizeH="0" baseline="0">
                          <a:ln>
                            <a:noFill/>
                          </a:ln>
                          <a:solidFill>
                            <a:srgbClr val="0000CC"/>
                          </a:solidFill>
                          <a:effectLst/>
                          <a:latin typeface="Arial"/>
                          <a:ea typeface="楷体_GB2312" pitchFamily="49" charset="-122"/>
                        </a:rPr>
                        <a:t>政企不分</a:t>
                      </a:r>
                      <a:endParaRPr kumimoji="0" lang="zh-CN" altLang="zh-CN" sz="2100" b="1" i="0" u="none" strike="noStrike" cap="none" normalizeH="0" baseline="0">
                        <a:ln>
                          <a:noFill/>
                        </a:ln>
                        <a:solidFill>
                          <a:srgbClr val="0000CC"/>
                        </a:solidFill>
                        <a:effectLst/>
                        <a:latin typeface="Arial"/>
                        <a:ea typeface="楷体_GB2312" pitchFamily="49"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vert="horz" wrap="square"/>
                    <a:lstStyle/>
                    <a:p>
                      <a:pPr marL="0" marR="0" lvl="0" indent="0" algn="l" defTabSz="6858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Arial"/>
                        <a:ea typeface="宋体" panose="02010600030101010101" pitchFamily="2"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958691">
                <a:tc>
                  <a:txBody>
                    <a:bodyPr vert="horz" wrap="square"/>
                    <a:lstStyle/>
                    <a:p>
                      <a:pPr marL="0" marR="0" lvl="0" indent="0" algn="l" defTabSz="685800" rtl="0" eaLnBrk="1" fontAlgn="base" latinLnBrk="0" hangingPunct="1">
                        <a:lnSpc>
                          <a:spcPct val="100000"/>
                        </a:lnSpc>
                        <a:spcBef>
                          <a:spcPct val="0"/>
                        </a:spcBef>
                        <a:spcAft>
                          <a:spcPct val="0"/>
                        </a:spcAft>
                        <a:buClrTx/>
                        <a:buSzTx/>
                        <a:buFontTx/>
                        <a:buNone/>
                      </a:pPr>
                      <a:r>
                        <a:rPr kumimoji="0" lang="zh-CN" altLang="zh-CN" sz="2100" b="1" i="0" u="none" strike="noStrike" cap="none" normalizeH="0" baseline="0">
                          <a:ln>
                            <a:noFill/>
                          </a:ln>
                          <a:solidFill>
                            <a:srgbClr val="0000CC"/>
                          </a:solidFill>
                          <a:effectLst/>
                          <a:latin typeface="Arial"/>
                          <a:ea typeface="楷体_GB2312" pitchFamily="49" charset="-122"/>
                        </a:rPr>
                        <a:t>单一公</a:t>
                      </a:r>
                      <a:r>
                        <a:rPr kumimoji="0" lang="zh-CN" altLang="en-US" sz="2100" b="1" i="0" u="none" strike="noStrike" cap="none" normalizeH="0" baseline="0">
                          <a:ln>
                            <a:noFill/>
                          </a:ln>
                          <a:solidFill>
                            <a:srgbClr val="0000CC"/>
                          </a:solidFill>
                          <a:effectLst/>
                          <a:latin typeface="Arial"/>
                          <a:ea typeface="楷体_GB2312" pitchFamily="49" charset="-122"/>
                        </a:rPr>
                        <a:t>有制</a:t>
                      </a:r>
                      <a:endParaRPr kumimoji="0" lang="zh-CN" altLang="zh-CN" sz="2100" b="1" i="0" u="none" strike="noStrike" cap="none" normalizeH="0" baseline="0">
                        <a:ln>
                          <a:noFill/>
                        </a:ln>
                        <a:solidFill>
                          <a:srgbClr val="0000CC"/>
                        </a:solidFill>
                        <a:effectLst/>
                        <a:latin typeface="Arial"/>
                        <a:ea typeface="楷体_GB2312" pitchFamily="49"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vert="horz" wrap="square"/>
                    <a:lstStyle/>
                    <a:p>
                      <a:pPr marL="0" marR="0" lvl="0" indent="0" algn="l" defTabSz="6858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Arial"/>
                        <a:ea typeface="宋体" panose="02010600030101010101" pitchFamily="2"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800100">
                <a:tc>
                  <a:txBody>
                    <a:bodyPr vert="horz" wrap="square"/>
                    <a:lstStyle/>
                    <a:p>
                      <a:pPr marL="0" marR="0" lvl="0" indent="0" algn="ctr" defTabSz="685800" rtl="0" eaLnBrk="1" fontAlgn="base" latinLnBrk="0" hangingPunct="1">
                        <a:lnSpc>
                          <a:spcPct val="115000"/>
                        </a:lnSpc>
                        <a:spcBef>
                          <a:spcPct val="20000"/>
                        </a:spcBef>
                        <a:spcAft>
                          <a:spcPct val="0"/>
                        </a:spcAft>
                        <a:buClrTx/>
                        <a:buSzTx/>
                        <a:buFontTx/>
                        <a:buNone/>
                      </a:pPr>
                      <a:r>
                        <a:rPr kumimoji="0" lang="zh-CN" altLang="zh-CN" sz="2100" b="1" i="0" u="none" strike="noStrike" cap="none" normalizeH="0" baseline="0">
                          <a:ln>
                            <a:noFill/>
                          </a:ln>
                          <a:solidFill>
                            <a:srgbClr val="0000CC"/>
                          </a:solidFill>
                          <a:effectLst/>
                          <a:latin typeface="Arial"/>
                          <a:ea typeface="楷体_GB2312" pitchFamily="49" charset="-122"/>
                        </a:rPr>
                        <a:t>平均主义</a:t>
                      </a:r>
                      <a:endParaRPr kumimoji="0" lang="en-US" altLang="zh-CN" sz="2100" b="1" i="0" u="none" strike="noStrike" cap="none" normalizeH="0" baseline="0">
                        <a:ln>
                          <a:noFill/>
                        </a:ln>
                        <a:solidFill>
                          <a:srgbClr val="0000CC"/>
                        </a:solidFill>
                        <a:effectLst/>
                        <a:latin typeface="Arial"/>
                        <a:ea typeface="楷体_GB2312" pitchFamily="49" charset="-122"/>
                      </a:endParaRPr>
                    </a:p>
                    <a:p>
                      <a:pPr marL="0" marR="0" lvl="0" indent="0" algn="ctr" defTabSz="685800" rtl="0" eaLnBrk="1" fontAlgn="base" latinLnBrk="0" hangingPunct="1">
                        <a:lnSpc>
                          <a:spcPct val="115000"/>
                        </a:lnSpc>
                        <a:spcBef>
                          <a:spcPct val="20000"/>
                        </a:spcBef>
                        <a:spcAft>
                          <a:spcPct val="0"/>
                        </a:spcAft>
                        <a:buClrTx/>
                        <a:buSzTx/>
                        <a:buFontTx/>
                        <a:buNone/>
                      </a:pPr>
                      <a:r>
                        <a:rPr kumimoji="0" lang="zh-CN" altLang="zh-CN" sz="2100" b="1" i="0" u="none" strike="noStrike" cap="none" normalizeH="0" baseline="0">
                          <a:ln>
                            <a:noFill/>
                          </a:ln>
                          <a:solidFill>
                            <a:srgbClr val="0000CC"/>
                          </a:solidFill>
                          <a:effectLst/>
                          <a:latin typeface="Arial"/>
                          <a:ea typeface="楷体_GB2312" pitchFamily="49" charset="-122"/>
                        </a:rPr>
                        <a:t> </a:t>
                      </a:r>
                      <a:endParaRPr kumimoji="0" lang="zh-CN" altLang="en-US" sz="2100" b="1" i="0" u="none" strike="noStrike" cap="none" normalizeH="0" baseline="0">
                        <a:ln>
                          <a:noFill/>
                        </a:ln>
                        <a:solidFill>
                          <a:srgbClr val="0000CC"/>
                        </a:solidFill>
                        <a:effectLst/>
                        <a:latin typeface="Arial"/>
                        <a:ea typeface="楷体_GB2312" pitchFamily="49"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vert="horz" wrap="square"/>
                    <a:lstStyle/>
                    <a:p>
                      <a:pPr marL="0" marR="0" lvl="0" indent="0" algn="l" defTabSz="6858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Arial"/>
                        <a:ea typeface="宋体" panose="02010600030101010101" pitchFamily="2"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41" name="Rectangle 27">
            <a:extLst>
              <a:ext uri="{FF2B5EF4-FFF2-40B4-BE49-F238E27FC236}">
                <a16:creationId xmlns:a16="http://schemas.microsoft.com/office/drawing/2014/main" xmlns="" id="{BA092D4B-478D-49CF-88D6-71E8CF45646E}"/>
              </a:ext>
            </a:extLst>
          </p:cNvPr>
          <p:cNvSpPr>
            <a:spLocks noChangeArrowheads="1"/>
          </p:cNvSpPr>
          <p:nvPr/>
        </p:nvSpPr>
        <p:spPr bwMode="auto">
          <a:xfrm>
            <a:off x="6863431" y="2619409"/>
            <a:ext cx="2808685" cy="106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ts val="1013"/>
              </a:spcBef>
              <a:buClr>
                <a:schemeClr val="accent1"/>
              </a:buClr>
              <a:buSzPct val="60000"/>
            </a:pPr>
            <a:r>
              <a:rPr lang="zh-CN" altLang="zh-CN">
                <a:solidFill>
                  <a:srgbClr val="FF0000"/>
                </a:solidFill>
                <a:ea typeface="楷体_GB2312" pitchFamily="49" charset="-122"/>
              </a:rPr>
              <a:t>政企分开</a:t>
            </a:r>
            <a:r>
              <a:rPr lang="zh-CN" altLang="en-US">
                <a:solidFill>
                  <a:srgbClr val="FF0000"/>
                </a:solidFill>
                <a:ea typeface="楷体_GB2312" pitchFamily="49" charset="-122"/>
              </a:rPr>
              <a:t>                   </a:t>
            </a:r>
            <a:r>
              <a:rPr lang="zh-CN" altLang="zh-CN">
                <a:solidFill>
                  <a:srgbClr val="FF0000"/>
                </a:solidFill>
                <a:ea typeface="楷体_GB2312" pitchFamily="49" charset="-122"/>
              </a:rPr>
              <a:t>扩大企业自主权</a:t>
            </a:r>
          </a:p>
        </p:txBody>
      </p:sp>
      <p:sp>
        <p:nvSpPr>
          <p:cNvPr id="42" name="Rectangle 28">
            <a:extLst>
              <a:ext uri="{FF2B5EF4-FFF2-40B4-BE49-F238E27FC236}">
                <a16:creationId xmlns:a16="http://schemas.microsoft.com/office/drawing/2014/main" xmlns="" id="{936B6E9A-B9A6-4324-B7A5-14A81194CE38}"/>
              </a:ext>
            </a:extLst>
          </p:cNvPr>
          <p:cNvSpPr>
            <a:spLocks noChangeArrowheads="1"/>
          </p:cNvSpPr>
          <p:nvPr/>
        </p:nvSpPr>
        <p:spPr bwMode="auto">
          <a:xfrm>
            <a:off x="6791547" y="3538235"/>
            <a:ext cx="2352453"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l" eaLnBrk="1" hangingPunct="1">
              <a:buFontTx/>
              <a:buNone/>
            </a:pPr>
            <a:r>
              <a:rPr lang="zh-CN" altLang="en-US">
                <a:solidFill>
                  <a:srgbClr val="FF0000"/>
                </a:solidFill>
                <a:ea typeface="楷体_GB2312" pitchFamily="49" charset="-122"/>
              </a:rPr>
              <a:t>公有制为主、多种所有制并存</a:t>
            </a:r>
          </a:p>
        </p:txBody>
      </p:sp>
      <p:sp>
        <p:nvSpPr>
          <p:cNvPr id="43" name="Rectangle 26">
            <a:extLst>
              <a:ext uri="{FF2B5EF4-FFF2-40B4-BE49-F238E27FC236}">
                <a16:creationId xmlns:a16="http://schemas.microsoft.com/office/drawing/2014/main" xmlns="" id="{B95E8492-6D65-4E3B-9AAF-CB481104D329}"/>
              </a:ext>
            </a:extLst>
          </p:cNvPr>
          <p:cNvSpPr>
            <a:spLocks noChangeArrowheads="1"/>
          </p:cNvSpPr>
          <p:nvPr/>
        </p:nvSpPr>
        <p:spPr bwMode="auto">
          <a:xfrm>
            <a:off x="6791547" y="4361890"/>
            <a:ext cx="2338670"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a:solidFill>
                  <a:srgbClr val="FF0000"/>
                </a:solidFill>
                <a:ea typeface="楷体_GB2312" pitchFamily="49" charset="-122"/>
              </a:rPr>
              <a:t>按劳分配为主、多种分配方式并存</a:t>
            </a:r>
          </a:p>
        </p:txBody>
      </p:sp>
    </p:spTree>
    <p:extLst>
      <p:ext uri="{BB962C8B-B14F-4D97-AF65-F5344CB8AC3E}">
        <p14:creationId xmlns:p14="http://schemas.microsoft.com/office/powerpoint/2010/main" val="3206014769"/>
      </p:ext>
    </p:extLst>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1" grpId="0"/>
      <p:bldP spid="42" grpId="0"/>
      <p:bldP spid="43"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xmlns="" id="{CBE3EFDB-0D08-4948-9AEE-B61C1801C75F}"/>
              </a:ext>
            </a:extLst>
          </p:cNvPr>
          <p:cNvGrpSpPr/>
          <p:nvPr/>
        </p:nvGrpSpPr>
        <p:grpSpPr>
          <a:xfrm>
            <a:off x="1226649" y="172384"/>
            <a:ext cx="7299668" cy="595090"/>
            <a:chOff x="3159942" y="460862"/>
            <a:chExt cx="9501417" cy="792553"/>
          </a:xfrm>
        </p:grpSpPr>
        <p:sp>
          <p:nvSpPr>
            <p:cNvPr id="3" name="圆角矩形 26">
              <a:extLst>
                <a:ext uri="{FF2B5EF4-FFF2-40B4-BE49-F238E27FC236}">
                  <a16:creationId xmlns:a16="http://schemas.microsoft.com/office/drawing/2014/main" xmlns="" id="{ABC309D6-FDD3-4B51-A2E3-9533643D74E2}"/>
                </a:ext>
              </a:extLst>
            </p:cNvPr>
            <p:cNvSpPr/>
            <p:nvPr/>
          </p:nvSpPr>
          <p:spPr>
            <a:xfrm>
              <a:off x="3159942" y="460862"/>
              <a:ext cx="9248796" cy="733170"/>
            </a:xfrm>
            <a:prstGeom prst="roundRect">
              <a:avLst/>
            </a:prstGeom>
            <a:solidFill>
              <a:schemeClr val="accent3">
                <a:lumMod val="60000"/>
                <a:lumOff val="40000"/>
              </a:schemeClr>
            </a:solidFill>
            <a:ln w="19050" cap="flat" cmpd="sng" algn="ctr">
              <a:solidFill>
                <a:schemeClr val="bg1"/>
              </a:solidFill>
              <a:prstDash val="solid"/>
              <a:miter lim="800000"/>
            </a:ln>
            <a:effectLst>
              <a:outerShdw blurRad="50800" dist="38100" dir="8100000" algn="tr" rotWithShape="0">
                <a:prstClr val="black">
                  <a:alpha val="40000"/>
                </a:prstClr>
              </a:outerShdw>
            </a:effectLst>
          </p:spPr>
          <p:txBody>
            <a:bodyPr lIns="96429" tIns="48214" rIns="96429" bIns="48214" rtlCol="0" anchor="ctr"/>
            <a:lstStyle/>
            <a:p>
              <a:pPr algn="ctr">
                <a:defRPr/>
              </a:pPr>
              <a:endParaRPr lang="zh-CN" altLang="en-US" sz="1400" kern="0">
                <a:solidFill>
                  <a:sysClr val="window" lastClr="FFFFFF"/>
                </a:solidFill>
                <a:latin typeface="Calibri"/>
                <a:ea typeface="宋体" panose="02010600030101010101" pitchFamily="2" charset="-122"/>
              </a:endParaRPr>
            </a:p>
          </p:txBody>
        </p:sp>
        <p:sp>
          <p:nvSpPr>
            <p:cNvPr id="4" name="TextBox 27">
              <a:extLst>
                <a:ext uri="{FF2B5EF4-FFF2-40B4-BE49-F238E27FC236}">
                  <a16:creationId xmlns:a16="http://schemas.microsoft.com/office/drawing/2014/main" xmlns="" id="{B255625A-818A-4A77-9CF6-4892892DA59F}"/>
                </a:ext>
              </a:extLst>
            </p:cNvPr>
            <p:cNvSpPr txBox="1"/>
            <p:nvPr/>
          </p:nvSpPr>
          <p:spPr>
            <a:xfrm>
              <a:off x="3246077" y="577075"/>
              <a:ext cx="9415282" cy="676340"/>
            </a:xfrm>
            <a:prstGeom prst="rect">
              <a:avLst/>
            </a:prstGeom>
            <a:noFill/>
          </p:spPr>
          <p:txBody>
            <a:bodyPr wrap="square" rtlCol="0">
              <a:spAutoFit/>
            </a:bodyPr>
            <a:lstStyle/>
            <a:p>
              <a:r>
                <a:rPr lang="zh-CN" altLang="en-US" sz="2700" b="1" spc="-113"/>
                <a:t>经济体制改革在哪些方面突破了传统社会主义？</a:t>
              </a:r>
            </a:p>
          </p:txBody>
        </p:sp>
      </p:grpSp>
      <p:sp>
        <p:nvSpPr>
          <p:cNvPr id="5" name="文本框 4">
            <a:extLst>
              <a:ext uri="{FF2B5EF4-FFF2-40B4-BE49-F238E27FC236}">
                <a16:creationId xmlns:a16="http://schemas.microsoft.com/office/drawing/2014/main" xmlns="" id="{95489FAD-035D-4E69-84C9-B81F0F23B4DD}"/>
              </a:ext>
            </a:extLst>
          </p:cNvPr>
          <p:cNvSpPr txBox="1"/>
          <p:nvPr/>
        </p:nvSpPr>
        <p:spPr>
          <a:xfrm>
            <a:off x="179130" y="183334"/>
            <a:ext cx="1036181" cy="530915"/>
          </a:xfrm>
          <a:prstGeom prst="rect">
            <a:avLst/>
          </a:prstGeom>
          <a:noFill/>
        </p:spPr>
        <p:txBody>
          <a:bodyPr wrap="none" lIns="68580" tIns="34290" rIns="68580" bIns="34290" rtlCol="0">
            <a:spAutoFit/>
          </a:bodyPr>
          <a:lstStyle/>
          <a:p>
            <a:r>
              <a:rPr lang="zh-CN" altLang="en-US" sz="3000" b="1">
                <a:solidFill>
                  <a:srgbClr val="FF0000"/>
                </a:solidFill>
              </a:rPr>
              <a:t>总结</a:t>
            </a:r>
            <a:r>
              <a:rPr lang="en-US" altLang="zh-CN" sz="3000" b="1">
                <a:solidFill>
                  <a:srgbClr val="FF0000"/>
                </a:solidFill>
              </a:rPr>
              <a:t>:</a:t>
            </a:r>
            <a:endParaRPr lang="zh-CN" altLang="en-US" sz="3000" b="1">
              <a:solidFill>
                <a:srgbClr val="FF0000"/>
              </a:solidFill>
            </a:endParaRPr>
          </a:p>
        </p:txBody>
      </p:sp>
      <p:sp>
        <p:nvSpPr>
          <p:cNvPr id="10" name="圆角矩形 33">
            <a:extLst>
              <a:ext uri="{FF2B5EF4-FFF2-40B4-BE49-F238E27FC236}">
                <a16:creationId xmlns:a16="http://schemas.microsoft.com/office/drawing/2014/main" xmlns="" id="{C1DF83EB-B877-40B5-B7F6-A5ADCC7560C6}"/>
              </a:ext>
            </a:extLst>
          </p:cNvPr>
          <p:cNvSpPr/>
          <p:nvPr/>
        </p:nvSpPr>
        <p:spPr>
          <a:xfrm>
            <a:off x="2727157" y="1387551"/>
            <a:ext cx="2093774" cy="1956608"/>
          </a:xfrm>
          <a:prstGeom prst="roundRect">
            <a:avLst>
              <a:gd name="adj" fmla="val 10351"/>
            </a:avLst>
          </a:prstGeom>
          <a:solidFill>
            <a:srgbClr val="FEFBE2">
              <a:alpha val="80000"/>
            </a:srgbClr>
          </a:solidFill>
          <a:ln w="57150" cmpd="thickThi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文本框 32">
            <a:extLst>
              <a:ext uri="{FF2B5EF4-FFF2-40B4-BE49-F238E27FC236}">
                <a16:creationId xmlns:a16="http://schemas.microsoft.com/office/drawing/2014/main" xmlns="" id="{0ADC136B-91E5-4E42-9DF5-C04F131F84A7}"/>
              </a:ext>
            </a:extLst>
          </p:cNvPr>
          <p:cNvSpPr txBox="1"/>
          <p:nvPr/>
        </p:nvSpPr>
        <p:spPr>
          <a:xfrm>
            <a:off x="709948" y="3643628"/>
            <a:ext cx="7948616" cy="1103379"/>
          </a:xfrm>
          <a:prstGeom prst="rect">
            <a:avLst/>
          </a:prstGeom>
          <a:noFill/>
          <a:ln w="9525">
            <a:noFill/>
          </a:ln>
        </p:spPr>
        <p:txBody>
          <a:bodyPr wrap="square" lIns="68580" tIns="34290" rIns="68580" bIns="34290">
            <a:spAutoFit/>
          </a:bodyPr>
          <a:lstStyle/>
          <a:p>
            <a:pPr>
              <a:lnSpc>
                <a:spcPct val="140000"/>
              </a:lnSpc>
              <a:spcBef>
                <a:spcPct val="50000"/>
              </a:spcBef>
            </a:pPr>
            <a:r>
              <a:rPr lang="en-US" altLang="zh-CN" sz="2400" b="1">
                <a:latin typeface="黑体" panose="02010609060101010101" pitchFamily="2" charset="-122"/>
                <a:ea typeface="黑体" panose="02010609060101010101" pitchFamily="2" charset="-122"/>
              </a:rPr>
              <a:t>    </a:t>
            </a:r>
            <a:r>
              <a:rPr lang="zh-CN" altLang="en-US" sz="2400" b="1">
                <a:latin typeface="黑体" panose="02010609060101010101" pitchFamily="2" charset="-122"/>
                <a:ea typeface="黑体" panose="02010609060101010101" pitchFamily="2" charset="-122"/>
              </a:rPr>
              <a:t>在坚持社会主义制度的前提下，改革生产关系中不适应生产力发展的一系列环节，解放和发展社会生产力。</a:t>
            </a:r>
          </a:p>
        </p:txBody>
      </p:sp>
      <p:sp>
        <p:nvSpPr>
          <p:cNvPr id="34" name="直接连接符 33">
            <a:extLst>
              <a:ext uri="{FF2B5EF4-FFF2-40B4-BE49-F238E27FC236}">
                <a16:creationId xmlns:a16="http://schemas.microsoft.com/office/drawing/2014/main" xmlns="" id="{3BEB09F6-9197-4C26-AB86-F4A80856A704}"/>
              </a:ext>
            </a:extLst>
          </p:cNvPr>
          <p:cNvSpPr/>
          <p:nvPr/>
        </p:nvSpPr>
        <p:spPr>
          <a:xfrm>
            <a:off x="1797008" y="4160637"/>
            <a:ext cx="2343150" cy="0"/>
          </a:xfrm>
          <a:prstGeom prst="line">
            <a:avLst/>
          </a:prstGeom>
          <a:ln w="19050" cap="flat" cmpd="sng">
            <a:solidFill>
              <a:srgbClr val="FF0000"/>
            </a:solidFill>
            <a:prstDash val="solid"/>
            <a:headEnd type="none" w="med" len="med"/>
            <a:tailEnd type="none" w="med" len="med"/>
          </a:ln>
        </p:spPr>
        <p:txBody>
          <a:bodyPr/>
          <a:lstStyle/>
          <a:p/>
        </p:txBody>
      </p:sp>
      <p:sp>
        <p:nvSpPr>
          <p:cNvPr id="35" name="直接连接符 34">
            <a:extLst>
              <a:ext uri="{FF2B5EF4-FFF2-40B4-BE49-F238E27FC236}">
                <a16:creationId xmlns:a16="http://schemas.microsoft.com/office/drawing/2014/main" xmlns="" id="{E7946C2E-E46E-4477-91FF-D92D9BB76EBE}"/>
              </a:ext>
            </a:extLst>
          </p:cNvPr>
          <p:cNvSpPr/>
          <p:nvPr/>
        </p:nvSpPr>
        <p:spPr>
          <a:xfrm>
            <a:off x="5778086" y="4160323"/>
            <a:ext cx="2343150" cy="0"/>
          </a:xfrm>
          <a:prstGeom prst="line">
            <a:avLst/>
          </a:prstGeom>
          <a:ln w="19050" cap="flat" cmpd="sng">
            <a:solidFill>
              <a:srgbClr val="FF0000"/>
            </a:solidFill>
            <a:prstDash val="solid"/>
            <a:headEnd type="none" w="med" len="med"/>
            <a:tailEnd type="none" w="med" len="med"/>
          </a:ln>
        </p:spPr>
        <p:txBody>
          <a:bodyPr/>
          <a:lstStyle/>
          <a:p/>
        </p:txBody>
      </p:sp>
      <p:sp>
        <p:nvSpPr>
          <p:cNvPr id="36" name="文本框 35">
            <a:extLst>
              <a:ext uri="{FF2B5EF4-FFF2-40B4-BE49-F238E27FC236}">
                <a16:creationId xmlns:a16="http://schemas.microsoft.com/office/drawing/2014/main" xmlns="" id="{5683E490-2573-41C6-899D-E78B1104EA3C}"/>
              </a:ext>
            </a:extLst>
          </p:cNvPr>
          <p:cNvSpPr txBox="1"/>
          <p:nvPr/>
        </p:nvSpPr>
        <p:spPr>
          <a:xfrm>
            <a:off x="3150692" y="1411480"/>
            <a:ext cx="1546442" cy="530915"/>
          </a:xfrm>
          <a:prstGeom prst="rect">
            <a:avLst/>
          </a:prstGeom>
          <a:noFill/>
        </p:spPr>
        <p:txBody>
          <a:bodyPr wrap="square" lIns="68580" tIns="34290" rIns="68580" bIns="34290" rtlCol="0">
            <a:spAutoFit/>
          </a:bodyPr>
          <a:lstStyle/>
          <a:p>
            <a:r>
              <a:rPr lang="zh-CN" altLang="en-US" sz="3000" b="1">
                <a:highlight>
                  <a:srgbClr val="FFFF00"/>
                </a:highlight>
              </a:rPr>
              <a:t>所有制</a:t>
            </a:r>
          </a:p>
        </p:txBody>
      </p:sp>
      <p:sp>
        <p:nvSpPr>
          <p:cNvPr id="37" name="文本框 36">
            <a:extLst>
              <a:ext uri="{FF2B5EF4-FFF2-40B4-BE49-F238E27FC236}">
                <a16:creationId xmlns:a16="http://schemas.microsoft.com/office/drawing/2014/main" xmlns="" id="{BDB03059-118E-43F4-BDF4-F435855A3E0D}"/>
              </a:ext>
            </a:extLst>
          </p:cNvPr>
          <p:cNvSpPr txBox="1"/>
          <p:nvPr/>
        </p:nvSpPr>
        <p:spPr>
          <a:xfrm>
            <a:off x="2945404" y="2023576"/>
            <a:ext cx="1839975" cy="530915"/>
          </a:xfrm>
          <a:prstGeom prst="rect">
            <a:avLst/>
          </a:prstGeom>
          <a:noFill/>
        </p:spPr>
        <p:txBody>
          <a:bodyPr wrap="square" lIns="68580" tIns="34290" rIns="68580" bIns="34290" rtlCol="0">
            <a:spAutoFit/>
          </a:bodyPr>
          <a:lstStyle/>
          <a:p>
            <a:r>
              <a:rPr lang="zh-CN" altLang="en-US" sz="3000" b="1">
                <a:highlight>
                  <a:srgbClr val="00FFFF"/>
                </a:highlight>
              </a:rPr>
              <a:t>经济模式</a:t>
            </a:r>
          </a:p>
        </p:txBody>
      </p:sp>
      <p:sp>
        <p:nvSpPr>
          <p:cNvPr id="38" name="文本框 37">
            <a:extLst>
              <a:ext uri="{FF2B5EF4-FFF2-40B4-BE49-F238E27FC236}">
                <a16:creationId xmlns:a16="http://schemas.microsoft.com/office/drawing/2014/main" xmlns="" id="{5CF9E363-5786-40C4-BB17-87F4AA0E7187}"/>
              </a:ext>
            </a:extLst>
          </p:cNvPr>
          <p:cNvSpPr txBox="1"/>
          <p:nvPr/>
        </p:nvSpPr>
        <p:spPr>
          <a:xfrm>
            <a:off x="2945404" y="2732063"/>
            <a:ext cx="1839975" cy="530915"/>
          </a:xfrm>
          <a:prstGeom prst="rect">
            <a:avLst/>
          </a:prstGeom>
          <a:noFill/>
        </p:spPr>
        <p:txBody>
          <a:bodyPr wrap="square" lIns="68580" tIns="34290" rIns="68580" bIns="34290" rtlCol="0">
            <a:spAutoFit/>
          </a:bodyPr>
          <a:lstStyle/>
          <a:p>
            <a:r>
              <a:rPr lang="zh-CN" altLang="en-US" sz="3000" b="1">
                <a:highlight>
                  <a:srgbClr val="FF00FF"/>
                </a:highlight>
              </a:rPr>
              <a:t>分配体制</a:t>
            </a:r>
          </a:p>
        </p:txBody>
      </p:sp>
      <p:sp>
        <p:nvSpPr>
          <p:cNvPr id="41" name="圆角矩形 33">
            <a:extLst>
              <a:ext uri="{FF2B5EF4-FFF2-40B4-BE49-F238E27FC236}">
                <a16:creationId xmlns:a16="http://schemas.microsoft.com/office/drawing/2014/main" xmlns="" id="{D8C21439-96AB-4014-9158-6598255D9306}"/>
              </a:ext>
            </a:extLst>
          </p:cNvPr>
          <p:cNvSpPr/>
          <p:nvPr/>
        </p:nvSpPr>
        <p:spPr>
          <a:xfrm>
            <a:off x="95047" y="1363010"/>
            <a:ext cx="2431496" cy="1956608"/>
          </a:xfrm>
          <a:prstGeom prst="roundRect">
            <a:avLst>
              <a:gd name="adj" fmla="val 10351"/>
            </a:avLst>
          </a:prstGeom>
          <a:solidFill>
            <a:schemeClr val="accent1">
              <a:lumMod val="40000"/>
              <a:lumOff val="60000"/>
              <a:alpha val="80000"/>
            </a:schemeClr>
          </a:solidFill>
          <a:ln w="57150" cmpd="thickThi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文本框 42">
            <a:extLst>
              <a:ext uri="{FF2B5EF4-FFF2-40B4-BE49-F238E27FC236}">
                <a16:creationId xmlns:a16="http://schemas.microsoft.com/office/drawing/2014/main" xmlns="" id="{5310B4CF-0BF2-41B1-B549-C7C659B5F9D0}"/>
              </a:ext>
            </a:extLst>
          </p:cNvPr>
          <p:cNvSpPr txBox="1"/>
          <p:nvPr/>
        </p:nvSpPr>
        <p:spPr>
          <a:xfrm>
            <a:off x="295662" y="1435410"/>
            <a:ext cx="2874408" cy="530915"/>
          </a:xfrm>
          <a:prstGeom prst="rect">
            <a:avLst/>
          </a:prstGeom>
          <a:noFill/>
        </p:spPr>
        <p:txBody>
          <a:bodyPr wrap="square" lIns="68580" tIns="34290" rIns="68580" bIns="34290" rtlCol="0">
            <a:spAutoFit/>
          </a:bodyPr>
          <a:lstStyle/>
          <a:p>
            <a:r>
              <a:rPr lang="zh-CN" altLang="en-US" sz="3000" b="1">
                <a:highlight>
                  <a:srgbClr val="FFFF00"/>
                </a:highlight>
              </a:rPr>
              <a:t>单一公有制</a:t>
            </a:r>
          </a:p>
        </p:txBody>
      </p:sp>
      <p:sp>
        <p:nvSpPr>
          <p:cNvPr id="45" name="圆角矩形 33">
            <a:extLst>
              <a:ext uri="{FF2B5EF4-FFF2-40B4-BE49-F238E27FC236}">
                <a16:creationId xmlns:a16="http://schemas.microsoft.com/office/drawing/2014/main" xmlns="" id="{CCF03E03-7F0A-4433-AE9D-A04AF64C6EE7}"/>
              </a:ext>
            </a:extLst>
          </p:cNvPr>
          <p:cNvSpPr/>
          <p:nvPr/>
        </p:nvSpPr>
        <p:spPr>
          <a:xfrm>
            <a:off x="5053410" y="1348517"/>
            <a:ext cx="3888610" cy="1971101"/>
          </a:xfrm>
          <a:prstGeom prst="roundRect">
            <a:avLst>
              <a:gd name="adj" fmla="val 10351"/>
            </a:avLst>
          </a:prstGeom>
          <a:solidFill>
            <a:schemeClr val="accent2">
              <a:lumMod val="40000"/>
              <a:lumOff val="60000"/>
              <a:alpha val="80000"/>
            </a:schemeClr>
          </a:solidFill>
          <a:ln w="57150" cmpd="thickThi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文本框 46">
            <a:extLst>
              <a:ext uri="{FF2B5EF4-FFF2-40B4-BE49-F238E27FC236}">
                <a16:creationId xmlns:a16="http://schemas.microsoft.com/office/drawing/2014/main" xmlns="" id="{0CFEBCAE-831B-4703-B7D7-F71FEC7A8335}"/>
              </a:ext>
            </a:extLst>
          </p:cNvPr>
          <p:cNvSpPr txBox="1"/>
          <p:nvPr/>
        </p:nvSpPr>
        <p:spPr>
          <a:xfrm>
            <a:off x="387850" y="2058083"/>
            <a:ext cx="2441315" cy="530915"/>
          </a:xfrm>
          <a:prstGeom prst="rect">
            <a:avLst/>
          </a:prstGeom>
          <a:noFill/>
        </p:spPr>
        <p:txBody>
          <a:bodyPr wrap="square" lIns="68580" tIns="34290" rIns="68580" bIns="34290" rtlCol="0">
            <a:spAutoFit/>
          </a:bodyPr>
          <a:lstStyle/>
          <a:p>
            <a:r>
              <a:rPr lang="zh-CN" altLang="en-US" sz="3000" b="1">
                <a:highlight>
                  <a:srgbClr val="00FFFF"/>
                </a:highlight>
              </a:rPr>
              <a:t>计划经济</a:t>
            </a:r>
          </a:p>
        </p:txBody>
      </p:sp>
      <p:sp>
        <p:nvSpPr>
          <p:cNvPr id="48" name="文本框 47">
            <a:extLst>
              <a:ext uri="{FF2B5EF4-FFF2-40B4-BE49-F238E27FC236}">
                <a16:creationId xmlns:a16="http://schemas.microsoft.com/office/drawing/2014/main" xmlns="" id="{9B44A061-8BE4-4FFE-88D4-2620C72E3345}"/>
              </a:ext>
            </a:extLst>
          </p:cNvPr>
          <p:cNvSpPr txBox="1"/>
          <p:nvPr/>
        </p:nvSpPr>
        <p:spPr>
          <a:xfrm>
            <a:off x="400905" y="2732063"/>
            <a:ext cx="2093774" cy="530915"/>
          </a:xfrm>
          <a:prstGeom prst="rect">
            <a:avLst/>
          </a:prstGeom>
          <a:noFill/>
        </p:spPr>
        <p:txBody>
          <a:bodyPr wrap="square" lIns="68580" tIns="34290" rIns="68580" bIns="34290" rtlCol="0">
            <a:spAutoFit/>
          </a:bodyPr>
          <a:lstStyle/>
          <a:p>
            <a:r>
              <a:rPr lang="zh-CN" altLang="en-US" sz="3000" b="1">
                <a:highlight>
                  <a:srgbClr val="FF00FF"/>
                </a:highlight>
              </a:rPr>
              <a:t>平均主义</a:t>
            </a:r>
          </a:p>
        </p:txBody>
      </p:sp>
      <p:sp>
        <p:nvSpPr>
          <p:cNvPr id="49" name="文本框 48">
            <a:extLst>
              <a:ext uri="{FF2B5EF4-FFF2-40B4-BE49-F238E27FC236}">
                <a16:creationId xmlns:a16="http://schemas.microsoft.com/office/drawing/2014/main" xmlns="" id="{0A788096-4D9E-4B7E-A550-9EEF61795B6A}"/>
              </a:ext>
            </a:extLst>
          </p:cNvPr>
          <p:cNvSpPr txBox="1"/>
          <p:nvPr/>
        </p:nvSpPr>
        <p:spPr>
          <a:xfrm>
            <a:off x="5424911" y="1419815"/>
            <a:ext cx="3499841" cy="530915"/>
          </a:xfrm>
          <a:prstGeom prst="rect">
            <a:avLst/>
          </a:prstGeom>
          <a:noFill/>
        </p:spPr>
        <p:txBody>
          <a:bodyPr wrap="square" lIns="68580" tIns="34290" rIns="68580" bIns="34290" rtlCol="0">
            <a:spAutoFit/>
          </a:bodyPr>
          <a:lstStyle/>
          <a:p>
            <a:r>
              <a:rPr lang="zh-CN" altLang="en-US" sz="3000" b="1">
                <a:highlight>
                  <a:srgbClr val="FFFF00"/>
                </a:highlight>
              </a:rPr>
              <a:t>多种经济成分并存</a:t>
            </a:r>
          </a:p>
        </p:txBody>
      </p:sp>
      <p:sp>
        <p:nvSpPr>
          <p:cNvPr id="50" name="文本框 49">
            <a:extLst>
              <a:ext uri="{FF2B5EF4-FFF2-40B4-BE49-F238E27FC236}">
                <a16:creationId xmlns:a16="http://schemas.microsoft.com/office/drawing/2014/main" xmlns="" id="{A283CC53-8814-4C2A-84C8-C4BDB3FF97AA}"/>
              </a:ext>
            </a:extLst>
          </p:cNvPr>
          <p:cNvSpPr txBox="1"/>
          <p:nvPr/>
        </p:nvSpPr>
        <p:spPr>
          <a:xfrm>
            <a:off x="5021547" y="2033467"/>
            <a:ext cx="4013531" cy="530915"/>
          </a:xfrm>
          <a:prstGeom prst="rect">
            <a:avLst/>
          </a:prstGeom>
          <a:noFill/>
        </p:spPr>
        <p:txBody>
          <a:bodyPr wrap="square" lIns="68580" tIns="34290" rIns="68580" bIns="34290" rtlCol="0">
            <a:spAutoFit/>
          </a:bodyPr>
          <a:lstStyle/>
          <a:p>
            <a:r>
              <a:rPr lang="zh-CN" altLang="en-US" sz="3000" b="1">
                <a:highlight>
                  <a:srgbClr val="00FFFF"/>
                </a:highlight>
              </a:rPr>
              <a:t>社会主义市场经济体制</a:t>
            </a:r>
          </a:p>
        </p:txBody>
      </p:sp>
      <p:sp>
        <p:nvSpPr>
          <p:cNvPr id="51" name="文本框 50">
            <a:extLst>
              <a:ext uri="{FF2B5EF4-FFF2-40B4-BE49-F238E27FC236}">
                <a16:creationId xmlns:a16="http://schemas.microsoft.com/office/drawing/2014/main" xmlns="" id="{FDB7063A-AFB9-44E7-9E31-2F570417C932}"/>
              </a:ext>
            </a:extLst>
          </p:cNvPr>
          <p:cNvSpPr txBox="1"/>
          <p:nvPr/>
        </p:nvSpPr>
        <p:spPr>
          <a:xfrm>
            <a:off x="5422406" y="2718416"/>
            <a:ext cx="3356808" cy="530915"/>
          </a:xfrm>
          <a:prstGeom prst="rect">
            <a:avLst/>
          </a:prstGeom>
          <a:noFill/>
        </p:spPr>
        <p:txBody>
          <a:bodyPr wrap="square" lIns="68580" tIns="34290" rIns="68580" bIns="34290" rtlCol="0">
            <a:spAutoFit/>
          </a:bodyPr>
          <a:lstStyle/>
          <a:p>
            <a:r>
              <a:rPr lang="zh-CN" altLang="en-US" sz="3000" b="1">
                <a:highlight>
                  <a:srgbClr val="FF00FF"/>
                </a:highlight>
              </a:rPr>
              <a:t>多种分配方式并存</a:t>
            </a:r>
          </a:p>
        </p:txBody>
      </p:sp>
      <p:sp>
        <p:nvSpPr>
          <p:cNvPr id="40" name="直接连接符 39">
            <a:extLst>
              <a:ext uri="{FF2B5EF4-FFF2-40B4-BE49-F238E27FC236}">
                <a16:creationId xmlns:a16="http://schemas.microsoft.com/office/drawing/2014/main" xmlns="" id="{E5DB56BE-121D-4E8D-9DEB-A3D43AE27646}"/>
              </a:ext>
            </a:extLst>
          </p:cNvPr>
          <p:cNvSpPr/>
          <p:nvPr/>
        </p:nvSpPr>
        <p:spPr>
          <a:xfrm>
            <a:off x="976075" y="4816154"/>
            <a:ext cx="2343150" cy="0"/>
          </a:xfrm>
          <a:prstGeom prst="line">
            <a:avLst/>
          </a:prstGeom>
          <a:ln w="19050" cap="flat" cmpd="sng">
            <a:solidFill>
              <a:srgbClr val="FF0000"/>
            </a:solidFill>
            <a:prstDash val="solid"/>
            <a:headEnd type="none" w="med" len="med"/>
            <a:tailEnd type="none" w="med" len="med"/>
          </a:ln>
        </p:spPr>
        <p:txBody>
          <a:bodyPr/>
          <a:lstStyle/>
          <a:p/>
        </p:txBody>
      </p:sp>
      <p:sp>
        <p:nvSpPr>
          <p:cNvPr id="42" name="直接连接符 41">
            <a:extLst>
              <a:ext uri="{FF2B5EF4-FFF2-40B4-BE49-F238E27FC236}">
                <a16:creationId xmlns:a16="http://schemas.microsoft.com/office/drawing/2014/main" xmlns="" id="{0DD813DA-FEC0-4C48-B818-2938D375C954}"/>
              </a:ext>
            </a:extLst>
          </p:cNvPr>
          <p:cNvSpPr/>
          <p:nvPr/>
        </p:nvSpPr>
        <p:spPr>
          <a:xfrm>
            <a:off x="5271257" y="4715747"/>
            <a:ext cx="2343150" cy="0"/>
          </a:xfrm>
          <a:prstGeom prst="line">
            <a:avLst/>
          </a:prstGeom>
          <a:ln w="19050" cap="flat" cmpd="sng">
            <a:solidFill>
              <a:srgbClr val="FF0000"/>
            </a:solidFill>
            <a:prstDash val="solid"/>
            <a:headEnd type="none" w="med" len="med"/>
            <a:tailEnd type="none" w="med" len="med"/>
          </a:ln>
        </p:spPr>
        <p:txBody>
          <a:bodyPr/>
          <a:lstStyle/>
          <a:p/>
        </p:txBody>
      </p:sp>
      <p:sp>
        <p:nvSpPr>
          <p:cNvPr id="44" name="文本框 43">
            <a:extLst>
              <a:ext uri="{FF2B5EF4-FFF2-40B4-BE49-F238E27FC236}">
                <a16:creationId xmlns:a16="http://schemas.microsoft.com/office/drawing/2014/main" xmlns="" id="{8B859B85-E109-4989-9A35-B2B4549E3D17}"/>
              </a:ext>
            </a:extLst>
          </p:cNvPr>
          <p:cNvSpPr txBox="1"/>
          <p:nvPr/>
        </p:nvSpPr>
        <p:spPr>
          <a:xfrm>
            <a:off x="154030" y="757135"/>
            <a:ext cx="2499608" cy="530915"/>
          </a:xfrm>
          <a:prstGeom prst="rect">
            <a:avLst/>
          </a:prstGeom>
          <a:noFill/>
        </p:spPr>
        <p:txBody>
          <a:bodyPr wrap="square" lIns="68580" tIns="34290" rIns="68580" bIns="34290" rtlCol="0">
            <a:spAutoFit/>
          </a:bodyPr>
          <a:lstStyle/>
          <a:p>
            <a:r>
              <a:rPr lang="zh-CN" altLang="en-US" sz="3000" b="1">
                <a:solidFill>
                  <a:schemeClr val="bg1"/>
                </a:solidFill>
                <a:highlight>
                  <a:srgbClr val="9E0000"/>
                </a:highlight>
              </a:rPr>
              <a:t>传统社会主义</a:t>
            </a:r>
          </a:p>
        </p:txBody>
      </p:sp>
      <p:sp>
        <p:nvSpPr>
          <p:cNvPr id="46" name="文本框 45">
            <a:extLst>
              <a:ext uri="{FF2B5EF4-FFF2-40B4-BE49-F238E27FC236}">
                <a16:creationId xmlns:a16="http://schemas.microsoft.com/office/drawing/2014/main" xmlns="" id="{56E41989-63E3-417C-A23D-35CA54D38F51}"/>
              </a:ext>
            </a:extLst>
          </p:cNvPr>
          <p:cNvSpPr txBox="1"/>
          <p:nvPr/>
        </p:nvSpPr>
        <p:spPr>
          <a:xfrm>
            <a:off x="5403916" y="770244"/>
            <a:ext cx="3385223" cy="530915"/>
          </a:xfrm>
          <a:prstGeom prst="rect">
            <a:avLst/>
          </a:prstGeom>
          <a:noFill/>
        </p:spPr>
        <p:txBody>
          <a:bodyPr wrap="square" lIns="68580" tIns="34290" rIns="68580" bIns="34290" rtlCol="0">
            <a:spAutoFit/>
          </a:bodyPr>
          <a:lstStyle/>
          <a:p>
            <a:r>
              <a:rPr lang="zh-CN" altLang="en-US" sz="3000" b="1">
                <a:solidFill>
                  <a:schemeClr val="bg1"/>
                </a:solidFill>
                <a:highlight>
                  <a:srgbClr val="9E0000"/>
                </a:highlight>
              </a:rPr>
              <a:t>中国特色社会主义</a:t>
            </a:r>
          </a:p>
        </p:txBody>
      </p:sp>
    </p:spTree>
    <p:extLst>
      <p:ext uri="{BB962C8B-B14F-4D97-AF65-F5344CB8AC3E}">
        <p14:creationId xmlns:p14="http://schemas.microsoft.com/office/powerpoint/2010/main" val="1073326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Vertical)">
                                      <p:cBhvr>
                                        <p:cTn id="33" dur="500"/>
                                        <p:tgtEl>
                                          <p:spTgt spid="49"/>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nodeType="clickPar">
                      <p:stCondLst>
                        <p:cond delay="indefinite"/>
                        <p:cond evt="onBegin" delay="0">
                          <p:tn val="50"/>
                        </p:cond>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cond evt="onBegin" delay="0">
                          <p:tn val="56"/>
                        </p:cond>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cond evt="onBegin" delay="0">
                          <p:tn val="62"/>
                        </p:cond>
                      </p:stCondLst>
                      <p:childTnLst>
                        <p:par>
                          <p:cTn id="64" fill="hold" nodeType="after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cond evt="onBegin" delay="0">
                          <p:tn val="68"/>
                        </p:cond>
                      </p:stCondLst>
                      <p:childTnLst>
                        <p:par>
                          <p:cTn id="70" fill="hold" nodeType="afterGroup">
                            <p:stCondLst>
                              <p:cond delay="0"/>
                            </p:stCondLst>
                            <p:childTnLst>
                              <p:par>
                                <p:cTn id="71" presetID="1"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nodeType="clickPar">
                      <p:stCondLst>
                        <p:cond delay="indefinite"/>
                        <p:cond evt="onBegin" delay="0">
                          <p:tn val="72"/>
                        </p:cond>
                      </p:stCondLst>
                      <p:childTnLst>
                        <p:par>
                          <p:cTn id="74" fill="hold" nodeType="afterGroup">
                            <p:stCondLst>
                              <p:cond delay="0"/>
                            </p:stCondLst>
                            <p:childTnLst>
                              <p:par>
                                <p:cTn id="75" presetID="1"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nodeType="clickPar">
                      <p:stCondLst>
                        <p:cond delay="indefinite"/>
                        <p:cond evt="onBegin" delay="0">
                          <p:tn val="76"/>
                        </p:cond>
                      </p:stCondLst>
                      <p:childTnLst>
                        <p:par>
                          <p:cTn id="78" fill="hold" nodeType="afterGroup">
                            <p:stCondLst>
                              <p:cond delay="0"/>
                            </p:stCondLst>
                            <p:childTnLst>
                              <p:par>
                                <p:cTn id="79" presetID="1" presetClass="entr" presetSubtype="0"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nodeType="clickPar">
                      <p:stCondLst>
                        <p:cond delay="indefinite"/>
                        <p:cond evt="onBegin" delay="0">
                          <p:tn val="80"/>
                        </p:cond>
                      </p:stCondLst>
                      <p:childTnLst>
                        <p:par>
                          <p:cTn id="82" fill="hold" nodeType="afterGroup">
                            <p:stCondLst>
                              <p:cond delay="0"/>
                            </p:stCondLst>
                            <p:childTnLst>
                              <p:par>
                                <p:cTn id="83" presetID="1" presetClass="entr" presetSubtype="0"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8" grpId="0"/>
      <p:bldP spid="43" grpId="0"/>
      <p:bldP spid="47" grpId="0"/>
      <p:bldP spid="48" grpId="0"/>
      <p:bldP spid="49" grpId="0"/>
      <p:bldP spid="50" grpId="0"/>
      <p:bldP spid="51" grpId="0"/>
      <p:bldP spid="44" grpId="0"/>
      <p:bldP spid="46"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36988" y="577412"/>
            <a:ext cx="8692712" cy="5124480"/>
          </a:xfrm>
          <a:prstGeom prst="rect">
            <a:avLst/>
          </a:prstGeom>
        </p:spPr>
        <p:txBody>
          <a:bodyPr wrap="square" lIns="68580" tIns="34290" rIns="68580" bIns="34290">
            <a:spAutoFit/>
          </a:bodyPr>
          <a:lstStyle/>
          <a:p>
            <a:r>
              <a:rPr lang="en-US" altLang="zh-CN" sz="2100" smtClean="0"/>
              <a:t>1</a:t>
            </a:r>
            <a:r>
              <a:rPr lang="zh-CN" altLang="zh-CN" sz="2100" smtClean="0"/>
              <a:t>．</a:t>
            </a:r>
            <a:r>
              <a:rPr lang="zh-CN" altLang="zh-CN" sz="2100"/>
              <a:t>（</a:t>
            </a:r>
            <a:r>
              <a:rPr lang="en-US" altLang="zh-CN" sz="2100"/>
              <a:t>2020</a:t>
            </a:r>
            <a:r>
              <a:rPr lang="zh-CN" altLang="zh-CN" sz="2100"/>
              <a:t>·河南六市重点高中</a:t>
            </a:r>
            <a:r>
              <a:rPr lang="en-US" altLang="zh-CN" sz="2100"/>
              <a:t>3</a:t>
            </a:r>
            <a:r>
              <a:rPr lang="zh-CN" altLang="zh-CN" sz="2100"/>
              <a:t>月联合检测·</a:t>
            </a:r>
            <a:r>
              <a:rPr lang="en-US" altLang="zh-CN" sz="2100"/>
              <a:t>30</a:t>
            </a:r>
            <a:r>
              <a:rPr lang="zh-CN" altLang="zh-CN" sz="2100"/>
              <a:t>）下表所示为毛泽东生平年表（部分）这一时期毛泽东的活动体现了（　　）</a:t>
            </a:r>
            <a:endParaRPr lang="en-US" altLang="zh-CN" sz="2100"/>
          </a:p>
          <a:p>
            <a:r>
              <a:rPr lang="en-US" altLang="zh-CN" sz="2100"/>
              <a:t>A</a:t>
            </a:r>
            <a:r>
              <a:rPr lang="zh-CN" altLang="zh-CN" sz="2100"/>
              <a:t>．中国共产党独立领导民主革命</a:t>
            </a:r>
            <a:r>
              <a:rPr lang="en-US" altLang="zh-CN" sz="2100"/>
              <a:t>       </a:t>
            </a:r>
            <a:endParaRPr lang="en-US" altLang="zh-CN" sz="2100"/>
          </a:p>
          <a:p>
            <a:r>
              <a:rPr lang="en-US" altLang="zh-CN" sz="2100"/>
              <a:t>B</a:t>
            </a:r>
            <a:r>
              <a:rPr lang="zh-CN" altLang="zh-CN" sz="2100"/>
              <a:t>．中国民主主义革命的时代诉求</a:t>
            </a:r>
          </a:p>
          <a:p>
            <a:r>
              <a:rPr lang="en-US" altLang="zh-CN" sz="2100"/>
              <a:t>C</a:t>
            </a:r>
            <a:r>
              <a:rPr lang="zh-CN" altLang="zh-CN" sz="2100"/>
              <a:t>．“工农武装割据”理论基本形成</a:t>
            </a:r>
            <a:r>
              <a:rPr lang="en-US" altLang="zh-CN" sz="2100"/>
              <a:t>      </a:t>
            </a:r>
            <a:endParaRPr lang="en-US" altLang="zh-CN" sz="2100"/>
          </a:p>
          <a:p>
            <a:r>
              <a:rPr lang="en-US" altLang="zh-CN" sz="2100"/>
              <a:t>D</a:t>
            </a:r>
            <a:r>
              <a:rPr lang="zh-CN" altLang="zh-CN" sz="2100"/>
              <a:t>．毛泽东路线在中央领导地位确立</a:t>
            </a:r>
          </a:p>
          <a:p>
            <a:r>
              <a:rPr lang="zh-CN" altLang="zh-CN" sz="2100">
                <a:solidFill>
                  <a:srgbClr val="FF0000"/>
                </a:solidFill>
              </a:rPr>
              <a:t>【答案】</a:t>
            </a:r>
            <a:r>
              <a:rPr lang="en-US" altLang="zh-CN" sz="2100">
                <a:solidFill>
                  <a:srgbClr val="FF0000"/>
                </a:solidFill>
              </a:rPr>
              <a:t>B</a:t>
            </a:r>
            <a:endParaRPr lang="zh-CN" altLang="zh-CN" sz="2100">
              <a:solidFill>
                <a:srgbClr val="FF0000"/>
              </a:solidFill>
            </a:endParaRPr>
          </a:p>
          <a:p>
            <a:r>
              <a:rPr lang="zh-CN" altLang="zh-CN" sz="2100">
                <a:solidFill>
                  <a:srgbClr val="FF0000"/>
                </a:solidFill>
              </a:rPr>
              <a:t>【解析】材料中毛泽东以个人身份加入国民党，同国民党合作建立革命统一战线，共同推动国民革命运动高潮的到来，这种合作方式是当时中国民主主义革命发展的必然结果，反映中国民主主义革命的时代诉求，故选</a:t>
            </a:r>
            <a:r>
              <a:rPr lang="en-US" altLang="zh-CN" sz="2100">
                <a:solidFill>
                  <a:srgbClr val="FF0000"/>
                </a:solidFill>
              </a:rPr>
              <a:t>B</a:t>
            </a:r>
            <a:r>
              <a:rPr lang="zh-CN" altLang="zh-CN" sz="2100">
                <a:solidFill>
                  <a:srgbClr val="FF0000"/>
                </a:solidFill>
              </a:rPr>
              <a:t>项；国民大革命时期，国共两党共同领导中国革命，排除</a:t>
            </a:r>
            <a:r>
              <a:rPr lang="en-US" altLang="zh-CN" sz="2100">
                <a:solidFill>
                  <a:srgbClr val="FF0000"/>
                </a:solidFill>
              </a:rPr>
              <a:t>A</a:t>
            </a:r>
            <a:r>
              <a:rPr lang="zh-CN" altLang="zh-CN" sz="2100">
                <a:solidFill>
                  <a:srgbClr val="FF0000"/>
                </a:solidFill>
              </a:rPr>
              <a:t>项；“工农武装割据”理论形成于井冈山斗争时期，排除</a:t>
            </a:r>
            <a:r>
              <a:rPr lang="en-US" altLang="zh-CN" sz="2100">
                <a:solidFill>
                  <a:srgbClr val="FF0000"/>
                </a:solidFill>
              </a:rPr>
              <a:t>C</a:t>
            </a:r>
            <a:r>
              <a:rPr lang="zh-CN" altLang="zh-CN" sz="2100">
                <a:solidFill>
                  <a:srgbClr val="FF0000"/>
                </a:solidFill>
              </a:rPr>
              <a:t>项；材料体现了国共第一次合作，</a:t>
            </a:r>
            <a:r>
              <a:rPr lang="en-US" altLang="zh-CN" sz="2100">
                <a:solidFill>
                  <a:srgbClr val="FF0000"/>
                </a:solidFill>
              </a:rPr>
              <a:t>1935</a:t>
            </a:r>
            <a:r>
              <a:rPr lang="zh-CN" altLang="zh-CN" sz="2100">
                <a:solidFill>
                  <a:srgbClr val="FF0000"/>
                </a:solidFill>
              </a:rPr>
              <a:t>年遵义会议事实上确立了毛泽东的正确路线在中共中央的领导，排除</a:t>
            </a:r>
            <a:r>
              <a:rPr lang="en-US" altLang="zh-CN" sz="2100">
                <a:solidFill>
                  <a:srgbClr val="FF0000"/>
                </a:solidFill>
              </a:rPr>
              <a:t>D</a:t>
            </a:r>
            <a:r>
              <a:rPr lang="zh-CN" altLang="zh-CN" sz="2100">
                <a:solidFill>
                  <a:srgbClr val="FF0000"/>
                </a:solidFill>
              </a:rPr>
              <a:t>项。</a:t>
            </a:r>
          </a:p>
          <a:p>
            <a:endParaRPr lang="en-US" altLang="zh-CN" sz="2100">
              <a:solidFill>
                <a:srgbClr val="FF0000"/>
              </a:solidFill>
            </a:endParaRPr>
          </a:p>
          <a:p>
            <a:endParaRPr lang="zh-CN" altLang="zh-CN">
              <a:solidFill>
                <a:srgbClr val="FF000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286206656"/>
              </p:ext>
            </p:extLst>
          </p:nvPr>
        </p:nvGraphicFramePr>
        <p:xfrm>
          <a:off x="5461027" y="895116"/>
          <a:ext cx="2786063" cy="1760220"/>
        </p:xfrm>
        <a:graphic>
          <a:graphicData uri="http://schemas.openxmlformats.org/drawingml/2006/table">
            <a:tbl>
              <a:tblPr firstRow="1" firstCol="1" bandRow="1"/>
              <a:tblGrid>
                <a:gridCol w="757238"/>
                <a:gridCol w="2028825"/>
              </a:tblGrid>
              <a:tr h="240030">
                <a:tc>
                  <a:txBody>
                    <a:bodyPr vert="horz" wrap="square"/>
                    <a:lstStyle/>
                    <a:p>
                      <a:pPr algn="ctr">
                        <a:lnSpc>
                          <a:spcPct val="150000"/>
                        </a:lnSpc>
                        <a:spcAft>
                          <a:spcPct val="0"/>
                        </a:spcAft>
                      </a:pPr>
                      <a:r>
                        <a:rPr lang="zh-CN" sz="1100" kern="100">
                          <a:effectLst/>
                          <a:latin typeface="Times New Roman" panose="02020603050405020304"/>
                          <a:ea typeface="楷体_GB2312"/>
                        </a:rPr>
                        <a:t>时间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1100" kern="100">
                          <a:effectLst/>
                          <a:latin typeface="Times New Roman" panose="02020603050405020304"/>
                          <a:ea typeface="楷体_GB2312"/>
                        </a:rPr>
                        <a:t>事件</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vert="horz" wrap="square"/>
                    <a:lstStyle/>
                    <a:p>
                      <a:pPr algn="just">
                        <a:lnSpc>
                          <a:spcPct val="150000"/>
                        </a:lnSpc>
                        <a:spcAft>
                          <a:spcPct val="0"/>
                        </a:spcAft>
                      </a:pPr>
                      <a:r>
                        <a:rPr lang="en-US" sz="1100" kern="100">
                          <a:effectLst/>
                          <a:latin typeface="Times New Roman" panose="02020603050405020304"/>
                          <a:ea typeface="楷体_GB2312"/>
                        </a:rPr>
                        <a:t>1924</a:t>
                      </a:r>
                      <a:r>
                        <a:rPr lang="zh-CN" sz="1100" kern="100">
                          <a:effectLst/>
                          <a:latin typeface="Times New Roman" panose="02020603050405020304"/>
                          <a:ea typeface="楷体_GB2312"/>
                        </a:rPr>
                        <a:t>年</a:t>
                      </a:r>
                      <a:r>
                        <a:rPr lang="en-US" sz="1100" kern="100">
                          <a:effectLst/>
                          <a:latin typeface="Times New Roman" panose="02020603050405020304"/>
                          <a:ea typeface="楷体_GB2312"/>
                        </a:rPr>
                        <a:t>2</a:t>
                      </a:r>
                      <a:r>
                        <a:rPr lang="zh-CN" sz="1100" kern="100">
                          <a:effectLst/>
                          <a:latin typeface="Times New Roman" panose="02020603050405020304"/>
                          <a:ea typeface="楷体_GB2312"/>
                        </a:rPr>
                        <a:t>月</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1100" kern="100">
                          <a:effectLst/>
                          <a:latin typeface="Times New Roman" panose="02020603050405020304"/>
                          <a:ea typeface="楷体_GB2312"/>
                        </a:rPr>
                        <a:t>任国民党上海执行部委员、组织秘书等职</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vert="horz" wrap="square"/>
                    <a:lstStyle/>
                    <a:p>
                      <a:pPr algn="just">
                        <a:lnSpc>
                          <a:spcPct val="150000"/>
                        </a:lnSpc>
                        <a:spcAft>
                          <a:spcPct val="0"/>
                        </a:spcAft>
                      </a:pPr>
                      <a:r>
                        <a:rPr lang="en-US" sz="1100" kern="100">
                          <a:effectLst/>
                          <a:latin typeface="Times New Roman" panose="02020603050405020304"/>
                          <a:ea typeface="楷体_GB2312"/>
                        </a:rPr>
                        <a:t>1925</a:t>
                      </a:r>
                      <a:r>
                        <a:rPr lang="zh-CN" sz="1100" kern="100">
                          <a:effectLst/>
                          <a:latin typeface="Times New Roman" panose="02020603050405020304"/>
                          <a:ea typeface="楷体_GB2312"/>
                        </a:rPr>
                        <a:t>年</a:t>
                      </a:r>
                      <a:r>
                        <a:rPr lang="en-US" sz="1100" kern="100">
                          <a:effectLst/>
                          <a:latin typeface="Times New Roman" panose="02020603050405020304"/>
                          <a:ea typeface="楷体_GB2312"/>
                        </a:rPr>
                        <a:t>12</a:t>
                      </a:r>
                      <a:r>
                        <a:rPr lang="zh-CN" sz="1100" kern="100">
                          <a:effectLst/>
                          <a:latin typeface="Times New Roman" panose="02020603050405020304"/>
                          <a:ea typeface="楷体_GB2312"/>
                        </a:rPr>
                        <a:t>月</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1100" kern="100">
                          <a:effectLst/>
                          <a:latin typeface="Times New Roman" panose="02020603050405020304"/>
                          <a:ea typeface="楷体_GB2312"/>
                        </a:rPr>
                        <a:t>主编国民党中央宣传部刊物《政治周报》</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vert="horz" wrap="square"/>
                    <a:lstStyle/>
                    <a:p>
                      <a:pPr algn="just">
                        <a:lnSpc>
                          <a:spcPct val="150000"/>
                        </a:lnSpc>
                        <a:spcAft>
                          <a:spcPct val="0"/>
                        </a:spcAft>
                      </a:pPr>
                      <a:r>
                        <a:rPr lang="en-US" sz="1100" kern="100">
                          <a:effectLst/>
                          <a:latin typeface="Times New Roman" panose="02020603050405020304"/>
                          <a:ea typeface="楷体_GB2312"/>
                        </a:rPr>
                        <a:t>1926</a:t>
                      </a:r>
                      <a:r>
                        <a:rPr lang="zh-CN" sz="1100" kern="100">
                          <a:effectLst/>
                          <a:latin typeface="Times New Roman" panose="02020603050405020304"/>
                          <a:ea typeface="楷体_GB2312"/>
                        </a:rPr>
                        <a:t>年</a:t>
                      </a:r>
                      <a:r>
                        <a:rPr lang="en-US" sz="1100" kern="100">
                          <a:effectLst/>
                          <a:latin typeface="Times New Roman" panose="02020603050405020304"/>
                          <a:ea typeface="楷体_GB2312"/>
                        </a:rPr>
                        <a:t>5</a:t>
                      </a:r>
                      <a:r>
                        <a:rPr lang="zh-CN" sz="1100" kern="100">
                          <a:effectLst/>
                          <a:latin typeface="Times New Roman" panose="02020603050405020304"/>
                          <a:ea typeface="楷体_GB2312"/>
                        </a:rPr>
                        <a:t>月</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50000"/>
                        </a:lnSpc>
                        <a:spcAft>
                          <a:spcPct val="0"/>
                        </a:spcAft>
                      </a:pPr>
                      <a:r>
                        <a:rPr lang="zh-CN" sz="1100" kern="100">
                          <a:effectLst/>
                          <a:latin typeface="Times New Roman" panose="02020603050405020304"/>
                          <a:ea typeface="楷体_GB2312"/>
                        </a:rPr>
                        <a:t>主持第六届农民运动讲习所，任所长</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466246" y="212485"/>
            <a:ext cx="1620957" cy="461665"/>
          </a:xfrm>
          <a:prstGeom prst="rect">
            <a:avLst/>
          </a:prstGeom>
        </p:spPr>
        <p:txBody>
          <a:bodyPr wrap="none">
            <a:spAutoFit/>
          </a:bodyPr>
          <a:lstStyle/>
          <a:p>
            <a:pPr algn="ctr"/>
            <a:r>
              <a:rPr lang="en-US" altLang="zh-CN" sz="2400" b="1">
                <a:solidFill>
                  <a:srgbClr val="7030A0"/>
                </a:solidFill>
              </a:rPr>
              <a:t>[</a:t>
            </a:r>
            <a:r>
              <a:rPr lang="zh-CN" altLang="zh-CN" sz="2400" b="1">
                <a:solidFill>
                  <a:srgbClr val="7030A0"/>
                </a:solidFill>
              </a:rPr>
              <a:t>热点预测</a:t>
            </a:r>
            <a:r>
              <a:rPr lang="en-US" altLang="zh-CN" sz="2400" b="1">
                <a:solidFill>
                  <a:srgbClr val="7030A0"/>
                </a:solidFill>
              </a:rPr>
              <a:t>]</a:t>
            </a:r>
            <a:endParaRPr lang="zh-CN" altLang="zh-CN" sz="2400" b="1">
              <a:solidFill>
                <a:srgbClr val="7030A0"/>
              </a:solidFill>
            </a:endParaRPr>
          </a:p>
        </p:txBody>
      </p:sp>
    </p:spTree>
    <p:extLst>
      <p:ext uri="{BB962C8B-B14F-4D97-AF65-F5344CB8AC3E}">
        <p14:creationId xmlns:p14="http://schemas.microsoft.com/office/powerpoint/2010/main" val="62206376"/>
      </p:ext>
    </p:ext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528143" y="451881"/>
            <a:ext cx="8607973" cy="4593566"/>
          </a:xfrm>
          <a:prstGeom prst="rect">
            <a:avLst/>
          </a:prstGeom>
        </p:spPr>
        <p:txBody>
          <a:bodyPr wrap="square" lIns="68580" tIns="34290" rIns="68580" bIns="34290">
            <a:spAutoFit/>
          </a:bodyPr>
          <a:lstStyle/>
          <a:p>
            <a:r>
              <a:rPr lang="en-US" altLang="zh-CN" sz="2100" smtClean="0"/>
              <a:t>2</a:t>
            </a:r>
            <a:r>
              <a:rPr lang="zh-CN" altLang="zh-CN" sz="2100"/>
              <a:t>．（</a:t>
            </a:r>
            <a:r>
              <a:rPr lang="en-US" altLang="zh-CN" sz="2100"/>
              <a:t>2020</a:t>
            </a:r>
            <a:r>
              <a:rPr lang="zh-CN" altLang="zh-CN" sz="2100"/>
              <a:t>·全国百强名校高三“领军考试”·</a:t>
            </a:r>
            <a:r>
              <a:rPr lang="en-US" altLang="zh-CN" sz="2100"/>
              <a:t>31</a:t>
            </a:r>
            <a:r>
              <a:rPr lang="zh-CN" altLang="zh-CN" sz="2100"/>
              <a:t>）下表是中国</a:t>
            </a:r>
            <a:r>
              <a:rPr lang="en-US" altLang="zh-CN" sz="2100"/>
              <a:t>1977</a:t>
            </a:r>
            <a:r>
              <a:rPr lang="zh-CN" altLang="zh-CN" sz="2100"/>
              <a:t>年到</a:t>
            </a:r>
            <a:r>
              <a:rPr lang="en-US" altLang="zh-CN" sz="2100"/>
              <a:t>1985</a:t>
            </a:r>
            <a:r>
              <a:rPr lang="zh-CN" altLang="zh-CN" sz="2100"/>
              <a:t>年高校招生相关数据简表，这一表格能够反映出（　　）</a:t>
            </a:r>
            <a:endParaRPr lang="en-US" altLang="zh-CN" sz="2100"/>
          </a:p>
          <a:p>
            <a:r>
              <a:rPr lang="en-US" altLang="zh-CN" sz="2100"/>
              <a:t> </a:t>
            </a:r>
            <a:endParaRPr lang="en-US" altLang="zh-CN" sz="2100"/>
          </a:p>
          <a:p>
            <a:endParaRPr lang="en-US" altLang="zh-CN" sz="2100"/>
          </a:p>
          <a:p>
            <a:endParaRPr lang="en-US" altLang="zh-CN" sz="2100"/>
          </a:p>
          <a:p>
            <a:endParaRPr lang="en-US" altLang="zh-CN" sz="2100"/>
          </a:p>
          <a:p>
            <a:endParaRPr lang="en-US" altLang="zh-CN" sz="2100"/>
          </a:p>
          <a:p>
            <a:endParaRPr lang="en-US" altLang="zh-CN" sz="2100"/>
          </a:p>
          <a:p>
            <a:endParaRPr lang="en-US" altLang="zh-CN" sz="2100"/>
          </a:p>
          <a:p>
            <a:endParaRPr lang="en-US" altLang="zh-CN" sz="2100"/>
          </a:p>
          <a:p>
            <a:endParaRPr lang="en-US" altLang="zh-CN" sz="2100"/>
          </a:p>
          <a:p>
            <a:r>
              <a:rPr lang="en-US" altLang="zh-CN" sz="2100"/>
              <a:t>A</a:t>
            </a:r>
            <a:r>
              <a:rPr lang="zh-CN" altLang="zh-CN" sz="2100"/>
              <a:t>．大学招生人数持续增加</a:t>
            </a:r>
            <a:r>
              <a:rPr lang="en-US" altLang="zh-CN" sz="2100"/>
              <a:t>         B</a:t>
            </a:r>
            <a:r>
              <a:rPr lang="zh-CN" altLang="zh-CN" sz="2100"/>
              <a:t>．高等院校的录取比例得以持续提升</a:t>
            </a:r>
            <a:r>
              <a:rPr lang="en-US" altLang="zh-CN" sz="2100"/>
              <a:t>C</a:t>
            </a:r>
            <a:r>
              <a:rPr lang="zh-CN" altLang="zh-CN" sz="2100"/>
              <a:t>．恢复高考初期生源最好</a:t>
            </a:r>
            <a:r>
              <a:rPr lang="en-US" altLang="zh-CN" sz="2100"/>
              <a:t>         D</a:t>
            </a:r>
            <a:r>
              <a:rPr lang="zh-CN" altLang="zh-CN" sz="2100"/>
              <a:t>．</a:t>
            </a:r>
            <a:r>
              <a:rPr lang="en-US" altLang="zh-CN" sz="2100"/>
              <a:t>20</a:t>
            </a:r>
            <a:r>
              <a:rPr lang="zh-CN" altLang="zh-CN" sz="2100"/>
              <a:t>世纪</a:t>
            </a:r>
            <a:r>
              <a:rPr lang="en-US" altLang="zh-CN" sz="2100"/>
              <a:t>80</a:t>
            </a:r>
            <a:r>
              <a:rPr lang="zh-CN" altLang="zh-CN" sz="2100"/>
              <a:t>年代高等教育稳步发展</a:t>
            </a:r>
          </a:p>
          <a:p>
            <a:endParaRPr lang="zh-CN" altLang="zh-CN" sz="2100"/>
          </a:p>
        </p:txBody>
      </p:sp>
      <p:graphicFrame>
        <p:nvGraphicFramePr>
          <p:cNvPr id="3" name="表格 2"/>
          <p:cNvGraphicFramePr>
            <a:graphicFrameLocks noGrp="1"/>
          </p:cNvGraphicFramePr>
          <p:nvPr>
            <p:extLst>
              <p:ext uri="{D42A27DB-BD31-4B8C-83A1-F6EECF244321}">
                <p14:modId xmlns:p14="http://schemas.microsoft.com/office/powerpoint/2010/main" val="3840468394"/>
              </p:ext>
            </p:extLst>
          </p:nvPr>
        </p:nvGraphicFramePr>
        <p:xfrm>
          <a:off x="2959975" y="1182413"/>
          <a:ext cx="3174190" cy="2720340"/>
        </p:xfrm>
        <a:graphic>
          <a:graphicData uri="http://schemas.openxmlformats.org/drawingml/2006/table">
            <a:tbl>
              <a:tblPr firstRow="1" firstCol="1" bandRow="1"/>
              <a:tblGrid>
                <a:gridCol w="537870"/>
                <a:gridCol w="939379"/>
                <a:gridCol w="1075739"/>
                <a:gridCol w="621202"/>
              </a:tblGrid>
              <a:tr h="240030">
                <a:tc gridSpan="4">
                  <a:txBody>
                    <a:bodyPr vert="horz" wrap="square"/>
                    <a:lstStyle/>
                    <a:p>
                      <a:pPr algn="ctr">
                        <a:lnSpc>
                          <a:spcPct val="150000"/>
                        </a:lnSpc>
                        <a:spcAft>
                          <a:spcPct val="0"/>
                        </a:spcAft>
                      </a:pPr>
                      <a:r>
                        <a:rPr lang="zh-CN" sz="1100" kern="100">
                          <a:effectLst/>
                          <a:latin typeface="Times New Roman" panose="02020603050405020304"/>
                          <a:ea typeface="楷体_GB2312"/>
                          <a:cs typeface="Times New Roman" panose="02020603050405020304"/>
                        </a:rPr>
                        <a:t>中国历年高考报考人数和录取人数表</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zh-CN" altLang="en-US"/>
                    </a:p>
                  </a:txBody>
                  <a:tcPr/>
                </a:tc>
                <a:tc hMerge="1">
                  <a:txBody>
                    <a:bodyPr vert="horz" wrap="square"/>
                    <a:lstStyle/>
                    <a:p>
                      <a:endParaRPr lang="zh-CN" altLang="en-US"/>
                    </a:p>
                  </a:txBody>
                  <a:tcPr/>
                </a:tc>
                <a:tc hMerge="1">
                  <a:txBody>
                    <a:bodyPr vert="horz" wrap="square"/>
                    <a:lstStyle/>
                    <a:p>
                      <a:endParaRPr lang="zh-CN" altLang="en-US"/>
                    </a:p>
                  </a:txBody>
                  <a:tcPr/>
                </a:tc>
              </a:tr>
              <a:tr h="205740">
                <a:tc>
                  <a:txBody>
                    <a:bodyPr vert="horz" wrap="square"/>
                    <a:lstStyle/>
                    <a:p>
                      <a:pPr algn="ctr">
                        <a:lnSpc>
                          <a:spcPct val="150000"/>
                        </a:lnSpc>
                        <a:spcAft>
                          <a:spcPct val="0"/>
                        </a:spcAft>
                      </a:pPr>
                      <a:r>
                        <a:rPr lang="zh-CN" sz="800" kern="100">
                          <a:effectLst/>
                          <a:latin typeface="Times New Roman" panose="02020603050405020304"/>
                          <a:ea typeface="楷体_GB2312"/>
                          <a:cs typeface="Times New Roman" panose="02020603050405020304"/>
                        </a:rPr>
                        <a:t>年份</a:t>
                      </a:r>
                      <a:endParaRPr lang="zh-CN" sz="8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900" kern="100">
                          <a:effectLst/>
                          <a:latin typeface="Times New Roman" panose="02020603050405020304"/>
                          <a:ea typeface="楷体_GB2312"/>
                          <a:cs typeface="Times New Roman" panose="02020603050405020304"/>
                        </a:rPr>
                        <a:t>报考人数（万）</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900" kern="100">
                          <a:effectLst/>
                          <a:latin typeface="Times New Roman" panose="02020603050405020304"/>
                          <a:ea typeface="楷体_GB2312"/>
                          <a:cs typeface="Times New Roman" panose="02020603050405020304"/>
                        </a:rPr>
                        <a:t>高校录取人数（万）</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900" kern="100">
                          <a:effectLst/>
                          <a:latin typeface="Times New Roman" panose="02020603050405020304"/>
                          <a:ea typeface="楷体_GB2312"/>
                          <a:cs typeface="Times New Roman" panose="02020603050405020304"/>
                        </a:rPr>
                        <a:t>录取比例</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1977</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570</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27</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4</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74%</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1978</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610</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40</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2</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6</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59%</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1979</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468</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5</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28</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4</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6</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06%</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1980</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333</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28</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8</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41%</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1981</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259</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28</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10</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81%</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1982</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187</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32</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17</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11%</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1983</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167</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39</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23</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35%</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1984</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164</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48</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29</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27%</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vert="horz" wrap="square"/>
                    <a:lstStyle/>
                    <a:p>
                      <a:pPr algn="ctr">
                        <a:lnSpc>
                          <a:spcPct val="150000"/>
                        </a:lnSpc>
                        <a:spcAft>
                          <a:spcPct val="0"/>
                        </a:spcAft>
                      </a:pPr>
                      <a:r>
                        <a:rPr lang="en-US" sz="1100" kern="100">
                          <a:effectLst/>
                          <a:latin typeface="Times New Roman" panose="02020603050405020304"/>
                          <a:ea typeface="楷体_GB2312"/>
                          <a:cs typeface="Times New Roman" panose="02020603050405020304"/>
                        </a:rPr>
                        <a:t>1985</a:t>
                      </a:r>
                      <a:r>
                        <a:rPr lang="zh-CN" sz="1100" kern="100">
                          <a:effectLst/>
                          <a:latin typeface="Times New Roman" panose="02020603050405020304"/>
                          <a:ea typeface="楷体_GB2312"/>
                          <a:cs typeface="Times New Roman" panose="02020603050405020304"/>
                        </a:rPr>
                        <a:t>年</a:t>
                      </a:r>
                      <a:endParaRPr lang="zh-CN" sz="11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176</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62</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900" kern="100">
                          <a:effectLst/>
                          <a:latin typeface="Times New Roman" panose="02020603050405020304"/>
                          <a:ea typeface="楷体_GB2312"/>
                          <a:cs typeface="Times New Roman" panose="02020603050405020304"/>
                        </a:rPr>
                        <a:t>35</a:t>
                      </a:r>
                      <a:r>
                        <a:rPr lang="zh-CN" sz="900" kern="100">
                          <a:effectLst/>
                          <a:latin typeface="Times New Roman" panose="02020603050405020304"/>
                          <a:ea typeface="楷体_GB2312"/>
                          <a:cs typeface="Times New Roman" panose="02020603050405020304"/>
                        </a:rPr>
                        <a:t>．</a:t>
                      </a:r>
                      <a:r>
                        <a:rPr lang="en-US" sz="900" kern="100">
                          <a:effectLst/>
                          <a:latin typeface="Times New Roman" panose="02020603050405020304"/>
                          <a:ea typeface="楷体_GB2312"/>
                          <a:cs typeface="Times New Roman" panose="02020603050405020304"/>
                        </a:rPr>
                        <a:t>23%</a:t>
                      </a:r>
                      <a:endParaRPr lang="zh-CN" sz="900" kern="100">
                        <a:effectLst/>
                        <a:latin typeface="Times New Roman" panose="02020603050405020304"/>
                        <a:ea typeface="宋体"/>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1324810"/>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22618" y="1768259"/>
            <a:ext cx="316137" cy="1714115"/>
          </a:xfrm>
          <a:prstGeom prst="rect">
            <a:avLst/>
          </a:prstGeom>
          <a:noFill/>
        </p:spPr>
        <p:txBody>
          <a:bodyPr vert="eaVert" wrap="square" lIns="27000" tIns="27000" rIns="27000" bIns="27000" rtlCol="0">
            <a:spAutoFit/>
          </a:bodyPr>
          <a:lstStyle/>
          <a:p>
            <a:r>
              <a:rPr lang="zh-CN" altLang="en-US" sz="1700" spc="450">
                <a:solidFill>
                  <a:schemeClr val="bg1"/>
                </a:solidFill>
                <a:latin typeface="微软雅黑" panose="020b0503020204020204" pitchFamily="34" charset="-122"/>
                <a:ea typeface="微软雅黑" panose="020b0503020204020204" pitchFamily="34" charset="-122"/>
              </a:rPr>
              <a:t>专题线索梳理</a:t>
            </a:r>
          </a:p>
        </p:txBody>
      </p:sp>
      <p:sp>
        <p:nvSpPr>
          <p:cNvPr id="3" name="文本框 16"/>
          <p:cNvSpPr txBox="1">
            <a:spLocks noChangeArrowheads="1"/>
          </p:cNvSpPr>
          <p:nvPr/>
        </p:nvSpPr>
        <p:spPr bwMode="auto">
          <a:xfrm>
            <a:off x="656696" y="387422"/>
            <a:ext cx="7984236" cy="539276"/>
          </a:xfrm>
          <a:prstGeom prst="rect">
            <a:avLst/>
          </a:prstGeom>
          <a:noFill/>
          <a:ln w="9525">
            <a:noFill/>
            <a:miter lim="800000"/>
          </a:ln>
        </p:spPr>
        <p:txBody>
          <a:bodyPr wrap="square" lIns="27000" tIns="27000" rIns="27000" bIns="27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2100" b="1" spc="113" smtClean="0">
                <a:solidFill>
                  <a:srgbClr val="FF0000"/>
                </a:solidFill>
                <a:latin typeface="微软雅黑" panose="020b0503020204020204" pitchFamily="34" charset="-122"/>
                <a:ea typeface="微软雅黑" panose="020b0503020204020204" pitchFamily="34" charset="-122"/>
              </a:rPr>
              <a:t>一、</a:t>
            </a:r>
            <a:r>
              <a:rPr lang="zh-CN" altLang="en-US" sz="2100" b="1" spc="113">
                <a:solidFill>
                  <a:srgbClr val="FF0000"/>
                </a:solidFill>
                <a:latin typeface="微软雅黑" panose="020b0503020204020204" pitchFamily="34" charset="-122"/>
                <a:ea typeface="微软雅黑" panose="020b0503020204020204" pitchFamily="34" charset="-122"/>
              </a:rPr>
              <a:t>　中国共产党的成熟历程</a:t>
            </a:r>
          </a:p>
        </p:txBody>
      </p:sp>
      <p:graphicFrame>
        <p:nvGraphicFramePr>
          <p:cNvPr id="5" name="表格 4"/>
          <p:cNvGraphicFramePr>
            <a:graphicFrameLocks noGrp="1"/>
          </p:cNvGraphicFramePr>
          <p:nvPr/>
        </p:nvGraphicFramePr>
        <p:xfrm>
          <a:off x="767431" y="1041714"/>
          <a:ext cx="8037821" cy="3909060"/>
        </p:xfrm>
        <a:graphic>
          <a:graphicData uri="http://schemas.openxmlformats.org/drawingml/2006/table">
            <a:tbl>
              <a:tblPr/>
              <a:tblGrid>
                <a:gridCol w="1018124"/>
                <a:gridCol w="7019697"/>
              </a:tblGrid>
              <a:tr h="411480">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觉醒历程</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实践</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1131570">
                <a:tc rowSpan="3">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认识</a:t>
                      </a:r>
                      <a:r>
                        <a:rPr lang="zh-CN" sz="1800" b="1" kern="100" smtClean="0">
                          <a:solidFill>
                            <a:srgbClr val="000000"/>
                          </a:solidFill>
                          <a:latin typeface="+mn-ea"/>
                          <a:ea typeface="+mn-ea"/>
                          <a:cs typeface="Times New Roman" panose="02020603050405020304"/>
                        </a:rPr>
                        <a:t>到</a:t>
                      </a:r>
                      <a:endParaRPr lang="en-US" altLang="zh-CN" sz="1800" b="1" kern="100" smtClean="0">
                        <a:solidFill>
                          <a:srgbClr val="000000"/>
                        </a:solidFill>
                        <a:latin typeface="+mn-ea"/>
                        <a:ea typeface="+mn-ea"/>
                        <a:cs typeface="Times New Roman" panose="02020603050405020304"/>
                      </a:endParaRPr>
                    </a:p>
                    <a:p>
                      <a:pPr algn="ctr">
                        <a:lnSpc>
                          <a:spcPct val="150000"/>
                        </a:lnSpc>
                        <a:spcAft>
                          <a:spcPct val="0"/>
                        </a:spcAft>
                      </a:pPr>
                      <a:r>
                        <a:rPr lang="zh-CN" sz="1800" b="1" kern="100" smtClean="0">
                          <a:solidFill>
                            <a:srgbClr val="000000"/>
                          </a:solidFill>
                          <a:latin typeface="+mn-ea"/>
                          <a:ea typeface="+mn-ea"/>
                          <a:cs typeface="Times New Roman" panose="02020603050405020304"/>
                        </a:rPr>
                        <a:t>团结</a:t>
                      </a:r>
                      <a:r>
                        <a:rPr lang="zh-CN" sz="1800" b="1" kern="100">
                          <a:solidFill>
                            <a:srgbClr val="000000"/>
                          </a:solidFill>
                          <a:latin typeface="+mn-ea"/>
                          <a:ea typeface="+mn-ea"/>
                          <a:cs typeface="Times New Roman" panose="02020603050405020304"/>
                        </a:rPr>
                        <a:t>同盟</a:t>
                      </a:r>
                    </a:p>
                    <a:p>
                      <a:pPr algn="ctr">
                        <a:lnSpc>
                          <a:spcPct val="150000"/>
                        </a:lnSpc>
                        <a:spcAft>
                          <a:spcPct val="0"/>
                        </a:spcAft>
                      </a:pPr>
                      <a:r>
                        <a:rPr lang="zh-CN" sz="1800" b="1" kern="100">
                          <a:solidFill>
                            <a:srgbClr val="000000"/>
                          </a:solidFill>
                          <a:latin typeface="+mn-ea"/>
                          <a:ea typeface="+mn-ea"/>
                          <a:cs typeface="Times New Roman" panose="02020603050405020304"/>
                        </a:rPr>
                        <a:t>者</a:t>
                      </a:r>
                      <a:r>
                        <a:rPr lang="zh-CN" sz="1800" b="1" kern="100" smtClean="0">
                          <a:solidFill>
                            <a:srgbClr val="000000"/>
                          </a:solidFill>
                          <a:latin typeface="+mn-ea"/>
                          <a:ea typeface="+mn-ea"/>
                          <a:cs typeface="Times New Roman" panose="02020603050405020304"/>
                        </a:rPr>
                        <a:t>的</a:t>
                      </a:r>
                      <a:endParaRPr lang="en-US" altLang="zh-CN" sz="1800" b="1" kern="100" smtClean="0">
                        <a:solidFill>
                          <a:srgbClr val="000000"/>
                        </a:solidFill>
                        <a:latin typeface="+mn-ea"/>
                        <a:ea typeface="+mn-ea"/>
                        <a:cs typeface="Times New Roman" panose="02020603050405020304"/>
                      </a:endParaRPr>
                    </a:p>
                    <a:p>
                      <a:pPr algn="ctr">
                        <a:lnSpc>
                          <a:spcPct val="150000"/>
                        </a:lnSpc>
                        <a:spcAft>
                          <a:spcPct val="0"/>
                        </a:spcAft>
                      </a:pPr>
                      <a:r>
                        <a:rPr lang="zh-CN" sz="1800" b="1" kern="100" smtClean="0">
                          <a:solidFill>
                            <a:srgbClr val="000000"/>
                          </a:solidFill>
                          <a:latin typeface="+mn-ea"/>
                          <a:ea typeface="+mn-ea"/>
                          <a:cs typeface="Times New Roman" panose="02020603050405020304"/>
                        </a:rPr>
                        <a:t>重要性</a:t>
                      </a:r>
                      <a:endParaRPr lang="zh-CN" sz="1800" b="1" kern="100">
                        <a:solidFill>
                          <a:srgbClr val="000000"/>
                        </a:solidFill>
                        <a:latin typeface="+mn-ea"/>
                        <a:ea typeface="+mn-ea"/>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just">
                        <a:lnSpc>
                          <a:spcPct val="150000"/>
                        </a:lnSpc>
                        <a:spcAft>
                          <a:spcPct val="0"/>
                        </a:spcAft>
                      </a:pPr>
                      <a:r>
                        <a:rPr lang="zh-CN" sz="1700" kern="100">
                          <a:solidFill>
                            <a:srgbClr val="000000"/>
                          </a:solidFill>
                          <a:latin typeface="+mn-ea"/>
                          <a:ea typeface="+mn-ea"/>
                          <a:cs typeface="Times New Roman" panose="02020603050405020304"/>
                        </a:rPr>
                        <a:t>建立革命统一战线</a:t>
                      </a:r>
                      <a:r>
                        <a:rPr lang="zh-CN" sz="1700" kern="100" smtClean="0">
                          <a:solidFill>
                            <a:srgbClr val="000000"/>
                          </a:solidFill>
                          <a:latin typeface="+mn-ea"/>
                          <a:ea typeface="+mn-ea"/>
                          <a:cs typeface="Times New Roman" panose="02020603050405020304"/>
                        </a:rPr>
                        <a:t>：</a:t>
                      </a:r>
                      <a:r>
                        <a:rPr lang="en-US" sz="1700" kern="100" smtClean="0">
                          <a:solidFill>
                            <a:srgbClr val="000000"/>
                          </a:solidFill>
                          <a:latin typeface="+mn-ea"/>
                          <a:ea typeface="+mn-ea"/>
                          <a:cs typeface="Times New Roman" panose="02020603050405020304"/>
                        </a:rPr>
                        <a:t>(</a:t>
                      </a:r>
                      <a:r>
                        <a:rPr lang="en-US" sz="1700" kern="100">
                          <a:solidFill>
                            <a:srgbClr val="000000"/>
                          </a:solidFill>
                          <a:latin typeface="+mn-ea"/>
                          <a:ea typeface="+mn-ea"/>
                          <a:cs typeface="Times New Roman" panose="02020603050405020304"/>
                        </a:rPr>
                        <a:t>1)1923</a:t>
                      </a:r>
                      <a:r>
                        <a:rPr lang="zh-CN" sz="1700" kern="100">
                          <a:solidFill>
                            <a:srgbClr val="000000"/>
                          </a:solidFill>
                          <a:latin typeface="+mn-ea"/>
                          <a:ea typeface="+mn-ea"/>
                          <a:cs typeface="Times New Roman" panose="02020603050405020304"/>
                        </a:rPr>
                        <a:t>年，中共三大召开，决定同国民党合作，建立革命</a:t>
                      </a:r>
                      <a:r>
                        <a:rPr lang="zh-CN" sz="1700" kern="100" smtClean="0">
                          <a:solidFill>
                            <a:srgbClr val="000000"/>
                          </a:solidFill>
                          <a:latin typeface="+mn-ea"/>
                          <a:ea typeface="+mn-ea"/>
                          <a:cs typeface="Times New Roman" panose="02020603050405020304"/>
                        </a:rPr>
                        <a:t>统一战线</a:t>
                      </a:r>
                      <a:r>
                        <a:rPr lang="en-US" sz="1700" kern="100" smtClean="0">
                          <a:solidFill>
                            <a:srgbClr val="000000"/>
                          </a:solidFill>
                          <a:latin typeface="+mn-ea"/>
                          <a:ea typeface="+mn-ea"/>
                          <a:cs typeface="Times New Roman" panose="02020603050405020304"/>
                        </a:rPr>
                        <a:t>(</a:t>
                      </a:r>
                      <a:r>
                        <a:rPr lang="en-US" sz="1700" kern="100">
                          <a:solidFill>
                            <a:srgbClr val="000000"/>
                          </a:solidFill>
                          <a:latin typeface="+mn-ea"/>
                          <a:ea typeface="+mn-ea"/>
                          <a:cs typeface="Times New Roman" panose="02020603050405020304"/>
                        </a:rPr>
                        <a:t>2)1924</a:t>
                      </a:r>
                      <a:r>
                        <a:rPr lang="zh-CN" sz="1700" kern="100">
                          <a:solidFill>
                            <a:srgbClr val="000000"/>
                          </a:solidFill>
                          <a:latin typeface="+mn-ea"/>
                          <a:ea typeface="+mn-ea"/>
                          <a:cs typeface="Times New Roman" panose="02020603050405020304"/>
                        </a:rPr>
                        <a:t>年，国民党一大召开，国共第一次合作形成，随后创办黄埔军校，开展北伐战争 </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508760">
                <a:tc vMerge="1">
                  <a:txBody>
                    <a:bodyPr vert="horz" wrap="square"/>
                    <a:lstStyle/>
                    <a:p>
                      <a:endParaRPr lang="zh-CN"/>
                    </a:p>
                  </a:txBody>
                  <a:tcPr/>
                </a:tc>
                <a:tc>
                  <a:txBody>
                    <a:bodyPr vert="horz" wrap="square"/>
                    <a:lstStyle/>
                    <a:p>
                      <a:pPr algn="just">
                        <a:lnSpc>
                          <a:spcPct val="150000"/>
                        </a:lnSpc>
                        <a:spcAft>
                          <a:spcPct val="0"/>
                        </a:spcAft>
                      </a:pPr>
                      <a:r>
                        <a:rPr lang="zh-CN" sz="1700" kern="100">
                          <a:solidFill>
                            <a:srgbClr val="000000"/>
                          </a:solidFill>
                          <a:latin typeface="+mn-ea"/>
                          <a:ea typeface="+mn-ea"/>
                          <a:cs typeface="Times New Roman" panose="02020603050405020304"/>
                        </a:rPr>
                        <a:t>推动建立抗日民族统一战线：</a:t>
                      </a:r>
                    </a:p>
                    <a:p>
                      <a:pPr algn="just">
                        <a:lnSpc>
                          <a:spcPct val="150000"/>
                        </a:lnSpc>
                        <a:spcAft>
                          <a:spcPct val="0"/>
                        </a:spcAft>
                      </a:pPr>
                      <a:r>
                        <a:rPr lang="en-US" sz="1700" kern="100">
                          <a:solidFill>
                            <a:srgbClr val="000000"/>
                          </a:solidFill>
                          <a:latin typeface="+mn-ea"/>
                          <a:ea typeface="+mn-ea"/>
                          <a:cs typeface="Times New Roman" panose="02020603050405020304"/>
                        </a:rPr>
                        <a:t>(1)1936</a:t>
                      </a:r>
                      <a:r>
                        <a:rPr lang="zh-CN" sz="1700" kern="100">
                          <a:solidFill>
                            <a:srgbClr val="000000"/>
                          </a:solidFill>
                          <a:latin typeface="+mn-ea"/>
                          <a:ea typeface="+mn-ea"/>
                          <a:cs typeface="Times New Roman" panose="02020603050405020304"/>
                        </a:rPr>
                        <a:t>年，推动西安事变的和平解决，抗日民族统一战线初步形成</a:t>
                      </a:r>
                    </a:p>
                    <a:p>
                      <a:pPr algn="just">
                        <a:lnSpc>
                          <a:spcPct val="150000"/>
                        </a:lnSpc>
                        <a:spcAft>
                          <a:spcPct val="0"/>
                        </a:spcAft>
                      </a:pPr>
                      <a:r>
                        <a:rPr lang="en-US" sz="1700" kern="100">
                          <a:solidFill>
                            <a:srgbClr val="000000"/>
                          </a:solidFill>
                          <a:latin typeface="+mn-ea"/>
                          <a:ea typeface="+mn-ea"/>
                          <a:cs typeface="Times New Roman" panose="02020603050405020304"/>
                        </a:rPr>
                        <a:t>(2)1937</a:t>
                      </a:r>
                      <a:r>
                        <a:rPr lang="zh-CN" sz="1700" kern="100">
                          <a:solidFill>
                            <a:srgbClr val="000000"/>
                          </a:solidFill>
                          <a:latin typeface="+mn-ea"/>
                          <a:ea typeface="+mn-ea"/>
                          <a:cs typeface="Times New Roman" panose="02020603050405020304"/>
                        </a:rPr>
                        <a:t>年，同国民党进行第二次合作，建立抗日民族统一战线，国共团结御侮、全民族抗战的局面开始形成</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754380">
                <a:tc vMerge="1">
                  <a:txBody>
                    <a:bodyPr vert="horz" wrap="square"/>
                    <a:lstStyle/>
                    <a:p>
                      <a:endParaRPr lang="zh-CN"/>
                    </a:p>
                  </a:txBody>
                  <a:tcPr/>
                </a:tc>
                <a:tc>
                  <a:txBody>
                    <a:bodyPr vert="horz" wrap="square"/>
                    <a:lstStyle/>
                    <a:p>
                      <a:pPr algn="just">
                        <a:lnSpc>
                          <a:spcPct val="150000"/>
                        </a:lnSpc>
                        <a:spcAft>
                          <a:spcPct val="0"/>
                        </a:spcAft>
                      </a:pPr>
                      <a:r>
                        <a:rPr lang="zh-CN" sz="1700" kern="100">
                          <a:solidFill>
                            <a:srgbClr val="000000"/>
                          </a:solidFill>
                          <a:latin typeface="+mn-ea"/>
                          <a:ea typeface="+mn-ea"/>
                          <a:cs typeface="Times New Roman" panose="02020603050405020304"/>
                        </a:rPr>
                        <a:t>　组成最广泛的爱国统一战线：</a:t>
                      </a:r>
                      <a:r>
                        <a:rPr lang="en-US" sz="1700" kern="100">
                          <a:solidFill>
                            <a:srgbClr val="000000"/>
                          </a:solidFill>
                          <a:latin typeface="+mn-ea"/>
                          <a:ea typeface="+mn-ea"/>
                          <a:cs typeface="Times New Roman" panose="02020603050405020304"/>
                        </a:rPr>
                        <a:t>1949</a:t>
                      </a:r>
                      <a:r>
                        <a:rPr lang="zh-CN" sz="1700" kern="100">
                          <a:solidFill>
                            <a:srgbClr val="000000"/>
                          </a:solidFill>
                          <a:latin typeface="+mn-ea"/>
                          <a:ea typeface="+mn-ea"/>
                          <a:cs typeface="Times New Roman" panose="02020603050405020304"/>
                        </a:rPr>
                        <a:t>年，召开中国人民政治协商会议第一届全体会议，初步建立了中国共产党领导的多党合作和政治协商制度</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6899219"/>
      </p:ext>
    </p:extLst>
  </p:cSld>
  <p:clrMapOvr>
    <a:masterClrMapping/>
  </p:clrMapOvr>
  <p:transition>
    <p:fade/>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532086" y="780394"/>
            <a:ext cx="7827580" cy="2977739"/>
          </a:xfrm>
          <a:prstGeom prst="rect">
            <a:avLst/>
          </a:prstGeom>
        </p:spPr>
        <p:txBody>
          <a:bodyPr wrap="square" lIns="68580" tIns="34290" rIns="68580" bIns="34290">
            <a:spAutoFit/>
          </a:bodyPr>
          <a:lstStyle/>
          <a:p>
            <a:r>
              <a:rPr lang="zh-CN" altLang="zh-CN" sz="2100">
                <a:solidFill>
                  <a:srgbClr val="FF0000"/>
                </a:solidFill>
              </a:rPr>
              <a:t>【答案】</a:t>
            </a:r>
            <a:r>
              <a:rPr lang="en-US" altLang="zh-CN" sz="2100">
                <a:solidFill>
                  <a:srgbClr val="FF0000"/>
                </a:solidFill>
              </a:rPr>
              <a:t>D</a:t>
            </a:r>
            <a:endParaRPr lang="zh-CN" altLang="zh-CN" sz="2100">
              <a:solidFill>
                <a:srgbClr val="FF0000"/>
              </a:solidFill>
            </a:endParaRPr>
          </a:p>
          <a:p>
            <a:r>
              <a:rPr lang="zh-CN" altLang="zh-CN" sz="2100">
                <a:solidFill>
                  <a:srgbClr val="FF0000"/>
                </a:solidFill>
              </a:rPr>
              <a:t>【解析】</a:t>
            </a:r>
            <a:r>
              <a:rPr lang="en-US" altLang="zh-CN" sz="2100">
                <a:solidFill>
                  <a:srgbClr val="FF0000"/>
                </a:solidFill>
              </a:rPr>
              <a:t>1980</a:t>
            </a:r>
            <a:r>
              <a:rPr lang="zh-CN" altLang="zh-CN" sz="2100">
                <a:solidFill>
                  <a:srgbClr val="FF0000"/>
                </a:solidFill>
              </a:rPr>
              <a:t>年到</a:t>
            </a:r>
            <a:r>
              <a:rPr lang="en-US" altLang="zh-CN" sz="2100">
                <a:solidFill>
                  <a:srgbClr val="FF0000"/>
                </a:solidFill>
              </a:rPr>
              <a:t>1985</a:t>
            </a:r>
            <a:r>
              <a:rPr lang="zh-CN" altLang="zh-CN" sz="2100">
                <a:solidFill>
                  <a:srgbClr val="FF0000"/>
                </a:solidFill>
              </a:rPr>
              <a:t>年高校的录取人数和录取比例都是呈持续上升状态，故可得</a:t>
            </a:r>
            <a:r>
              <a:rPr lang="en-US" altLang="zh-CN" sz="2100">
                <a:solidFill>
                  <a:srgbClr val="FF0000"/>
                </a:solidFill>
              </a:rPr>
              <a:t>20</a:t>
            </a:r>
            <a:r>
              <a:rPr lang="zh-CN" altLang="zh-CN" sz="2100">
                <a:solidFill>
                  <a:srgbClr val="FF0000"/>
                </a:solidFill>
              </a:rPr>
              <a:t>世纪</a:t>
            </a:r>
            <a:r>
              <a:rPr lang="en-US" altLang="zh-CN" sz="2100">
                <a:solidFill>
                  <a:srgbClr val="FF0000"/>
                </a:solidFill>
              </a:rPr>
              <a:t>80</a:t>
            </a:r>
            <a:r>
              <a:rPr lang="zh-CN" altLang="zh-CN" sz="2100">
                <a:solidFill>
                  <a:srgbClr val="FF0000"/>
                </a:solidFill>
              </a:rPr>
              <a:t>年代高等教育稳步发展，故选</a:t>
            </a:r>
            <a:r>
              <a:rPr lang="en-US" altLang="zh-CN" sz="2100">
                <a:solidFill>
                  <a:srgbClr val="FF0000"/>
                </a:solidFill>
              </a:rPr>
              <a:t>D</a:t>
            </a:r>
            <a:r>
              <a:rPr lang="zh-CN" altLang="zh-CN" sz="2100">
                <a:solidFill>
                  <a:srgbClr val="FF0000"/>
                </a:solidFill>
              </a:rPr>
              <a:t>项；材料中</a:t>
            </a:r>
            <a:r>
              <a:rPr lang="en-US" altLang="zh-CN" sz="2100">
                <a:solidFill>
                  <a:srgbClr val="FF0000"/>
                </a:solidFill>
              </a:rPr>
              <a:t>1979</a:t>
            </a:r>
            <a:r>
              <a:rPr lang="zh-CN" altLang="zh-CN" sz="2100">
                <a:solidFill>
                  <a:srgbClr val="FF0000"/>
                </a:solidFill>
              </a:rPr>
              <a:t>年大学录取人数和录取比例都比</a:t>
            </a:r>
            <a:r>
              <a:rPr lang="en-US" altLang="zh-CN" sz="2100">
                <a:solidFill>
                  <a:srgbClr val="FF0000"/>
                </a:solidFill>
              </a:rPr>
              <a:t>1978</a:t>
            </a:r>
            <a:r>
              <a:rPr lang="zh-CN" altLang="zh-CN" sz="2100">
                <a:solidFill>
                  <a:srgbClr val="FF0000"/>
                </a:solidFill>
              </a:rPr>
              <a:t>年下降，可知大学招生人数不是持续增加，排除</a:t>
            </a:r>
            <a:r>
              <a:rPr lang="en-US" altLang="zh-CN" sz="2100">
                <a:solidFill>
                  <a:srgbClr val="FF0000"/>
                </a:solidFill>
              </a:rPr>
              <a:t>A</a:t>
            </a:r>
            <a:r>
              <a:rPr lang="zh-CN" altLang="zh-CN" sz="2100">
                <a:solidFill>
                  <a:srgbClr val="FF0000"/>
                </a:solidFill>
              </a:rPr>
              <a:t>项；从材料表格中</a:t>
            </a:r>
            <a:r>
              <a:rPr lang="en-US" altLang="zh-CN" sz="2100">
                <a:solidFill>
                  <a:srgbClr val="FF0000"/>
                </a:solidFill>
              </a:rPr>
              <a:t>1979</a:t>
            </a:r>
            <a:r>
              <a:rPr lang="zh-CN" altLang="zh-CN" sz="2100">
                <a:solidFill>
                  <a:srgbClr val="FF0000"/>
                </a:solidFill>
              </a:rPr>
              <a:t>年大学录取比例小于</a:t>
            </a:r>
            <a:r>
              <a:rPr lang="en-US" altLang="zh-CN" sz="2100">
                <a:solidFill>
                  <a:srgbClr val="FF0000"/>
                </a:solidFill>
              </a:rPr>
              <a:t>1978</a:t>
            </a:r>
            <a:r>
              <a:rPr lang="zh-CN" altLang="zh-CN" sz="2100">
                <a:solidFill>
                  <a:srgbClr val="FF0000"/>
                </a:solidFill>
              </a:rPr>
              <a:t>年，可知高等院校的录取比例不是持续提升，排除</a:t>
            </a:r>
            <a:r>
              <a:rPr lang="en-US" altLang="zh-CN" sz="2100">
                <a:solidFill>
                  <a:srgbClr val="FF0000"/>
                </a:solidFill>
              </a:rPr>
              <a:t>B</a:t>
            </a:r>
            <a:r>
              <a:rPr lang="zh-CN" altLang="zh-CN" sz="2100">
                <a:solidFill>
                  <a:srgbClr val="FF0000"/>
                </a:solidFill>
              </a:rPr>
              <a:t>项；材料只体现出了大学录取人数和录取比例，并不能体现出学生的素质和质量，故不能得出恢复高考初期生源最好的结论，排除</a:t>
            </a:r>
            <a:r>
              <a:rPr lang="en-US" altLang="zh-CN" sz="2100">
                <a:solidFill>
                  <a:srgbClr val="FF0000"/>
                </a:solidFill>
              </a:rPr>
              <a:t>C</a:t>
            </a:r>
            <a:r>
              <a:rPr lang="zh-CN" altLang="zh-CN" sz="2100">
                <a:solidFill>
                  <a:srgbClr val="FF0000"/>
                </a:solidFill>
              </a:rPr>
              <a:t>项。</a:t>
            </a:r>
          </a:p>
        </p:txBody>
      </p:sp>
    </p:spTree>
    <p:extLst>
      <p:ext uri="{BB962C8B-B14F-4D97-AF65-F5344CB8AC3E}">
        <p14:creationId xmlns:p14="http://schemas.microsoft.com/office/powerpoint/2010/main" val="40766791"/>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137160" y="226770"/>
            <a:ext cx="8869680" cy="4593565"/>
          </a:xfrm>
          <a:prstGeom prst="rect">
            <a:avLst/>
          </a:prstGeom>
        </p:spPr>
        <p:txBody>
          <a:bodyPr wrap="square" lIns="68580" tIns="34290" rIns="68580" bIns="34290">
            <a:spAutoFit/>
          </a:bodyPr>
          <a:lstStyle/>
          <a:p>
            <a:r>
              <a:rPr lang="en-US" altLang="zh-CN" sz="2100"/>
              <a:t>3</a:t>
            </a:r>
            <a:r>
              <a:rPr lang="zh-CN" altLang="zh-CN" sz="2100" smtClean="0"/>
              <a:t>．</a:t>
            </a:r>
            <a:r>
              <a:rPr lang="zh-CN" altLang="zh-CN" sz="2100"/>
              <a:t>（</a:t>
            </a:r>
            <a:r>
              <a:rPr lang="en-US" altLang="zh-CN" sz="2100"/>
              <a:t>2021</a:t>
            </a:r>
            <a:r>
              <a:rPr lang="zh-CN" altLang="zh-CN" sz="2100"/>
              <a:t>·广东韶关高三综合测试·</a:t>
            </a:r>
            <a:r>
              <a:rPr lang="en-US" altLang="zh-CN" sz="2100"/>
              <a:t>10</a:t>
            </a:r>
            <a:r>
              <a:rPr lang="zh-CN" altLang="zh-CN" sz="2100"/>
              <a:t>）在合作化运动初期，由于中国共产党在土改中已经逐渐在农村中树立起了政治权威，并且各级领导干部都对合作化道路的优越性进行了积极宣传，因此，广大农民对走合作化道路的政策还是积极响应且拥护的。材料反映了（　　）</a:t>
            </a:r>
          </a:p>
          <a:p>
            <a:r>
              <a:rPr lang="en-US" altLang="zh-CN" sz="2100"/>
              <a:t>A</a:t>
            </a:r>
            <a:r>
              <a:rPr lang="zh-CN" altLang="zh-CN" sz="2100"/>
              <a:t>．农业合作化运动的完成</a:t>
            </a:r>
            <a:r>
              <a:rPr lang="en-US" altLang="zh-CN" sz="2100"/>
              <a:t>             B</a:t>
            </a:r>
            <a:r>
              <a:rPr lang="zh-CN" altLang="zh-CN" sz="2100"/>
              <a:t>．农民一贯支持合作化运动</a:t>
            </a:r>
          </a:p>
          <a:p>
            <a:r>
              <a:rPr lang="en-US" altLang="zh-CN" sz="2100"/>
              <a:t>C</a:t>
            </a:r>
            <a:r>
              <a:rPr lang="zh-CN" altLang="zh-CN" sz="2100"/>
              <a:t>．党的工作注重群众路线</a:t>
            </a:r>
            <a:r>
              <a:rPr lang="en-US" altLang="zh-CN" sz="2100"/>
              <a:t>             D</a:t>
            </a:r>
            <a:r>
              <a:rPr lang="zh-CN" altLang="zh-CN" sz="2100"/>
              <a:t>．农业合作化推动了工业化</a:t>
            </a:r>
          </a:p>
          <a:p>
            <a:r>
              <a:rPr lang="zh-CN" altLang="zh-CN" sz="2100">
                <a:solidFill>
                  <a:srgbClr val="FF0000"/>
                </a:solidFill>
              </a:rPr>
              <a:t>【答案】</a:t>
            </a:r>
            <a:r>
              <a:rPr lang="en-US" altLang="zh-CN" sz="2100">
                <a:solidFill>
                  <a:srgbClr val="FF0000"/>
                </a:solidFill>
              </a:rPr>
              <a:t>C</a:t>
            </a:r>
            <a:r>
              <a:rPr lang="zh-CN" altLang="zh-CN" sz="2100">
                <a:solidFill>
                  <a:srgbClr val="FF0000"/>
                </a:solidFill>
              </a:rPr>
              <a:t>【解析】根据材料</a:t>
            </a:r>
            <a:r>
              <a:rPr lang="en-US" altLang="zh-CN" sz="2100">
                <a:solidFill>
                  <a:srgbClr val="FF0000"/>
                </a:solidFill>
              </a:rPr>
              <a:t>“</a:t>
            </a:r>
            <a:r>
              <a:rPr lang="zh-CN" altLang="zh-CN" sz="2100">
                <a:solidFill>
                  <a:srgbClr val="FF0000"/>
                </a:solidFill>
              </a:rPr>
              <a:t>各级领导干部都对合作化道路的优越性进行了积极宣传，因此，广大农民对走合作化道路的政策还是积极响应且拥护的</a:t>
            </a:r>
            <a:r>
              <a:rPr lang="en-US" altLang="zh-CN" sz="2100">
                <a:solidFill>
                  <a:srgbClr val="FF0000"/>
                </a:solidFill>
              </a:rPr>
              <a:t>”</a:t>
            </a:r>
            <a:r>
              <a:rPr lang="zh-CN" altLang="zh-CN" sz="2100">
                <a:solidFill>
                  <a:srgbClr val="FF0000"/>
                </a:solidFill>
              </a:rPr>
              <a:t>可知，由于各级领导干部的积极宣传，使得农民都积极响应和拥护合作化，说明党的工作注重群众路线，故选</a:t>
            </a:r>
            <a:r>
              <a:rPr lang="en-US" altLang="zh-CN" sz="2100">
                <a:solidFill>
                  <a:srgbClr val="FF0000"/>
                </a:solidFill>
              </a:rPr>
              <a:t>C</a:t>
            </a:r>
            <a:r>
              <a:rPr lang="zh-CN" altLang="zh-CN" sz="2100">
                <a:solidFill>
                  <a:srgbClr val="FF0000"/>
                </a:solidFill>
              </a:rPr>
              <a:t>项；农业合作化运动的完成与材料</a:t>
            </a:r>
            <a:r>
              <a:rPr lang="en-US" altLang="zh-CN" sz="2100">
                <a:solidFill>
                  <a:srgbClr val="FF0000"/>
                </a:solidFill>
              </a:rPr>
              <a:t>“</a:t>
            </a:r>
            <a:r>
              <a:rPr lang="zh-CN" altLang="zh-CN" sz="2100">
                <a:solidFill>
                  <a:srgbClr val="FF0000"/>
                </a:solidFill>
              </a:rPr>
              <a:t>合作化运动初期</a:t>
            </a:r>
            <a:r>
              <a:rPr lang="en-US" altLang="zh-CN" sz="2100">
                <a:solidFill>
                  <a:srgbClr val="FF0000"/>
                </a:solidFill>
              </a:rPr>
              <a:t>”</a:t>
            </a:r>
            <a:r>
              <a:rPr lang="zh-CN" altLang="zh-CN" sz="2100">
                <a:solidFill>
                  <a:srgbClr val="FF0000"/>
                </a:solidFill>
              </a:rPr>
              <a:t>这一时间不符，排除</a:t>
            </a:r>
            <a:r>
              <a:rPr lang="en-US" altLang="zh-CN" sz="2100">
                <a:solidFill>
                  <a:srgbClr val="FF0000"/>
                </a:solidFill>
              </a:rPr>
              <a:t>A</a:t>
            </a:r>
            <a:r>
              <a:rPr lang="zh-CN" altLang="zh-CN" sz="2100">
                <a:solidFill>
                  <a:srgbClr val="FF0000"/>
                </a:solidFill>
              </a:rPr>
              <a:t>项；</a:t>
            </a:r>
            <a:r>
              <a:rPr lang="en-US" altLang="zh-CN" sz="2100">
                <a:solidFill>
                  <a:srgbClr val="FF0000"/>
                </a:solidFill>
              </a:rPr>
              <a:t>“</a:t>
            </a:r>
            <a:r>
              <a:rPr lang="zh-CN" altLang="zh-CN" sz="2100">
                <a:solidFill>
                  <a:srgbClr val="FF0000"/>
                </a:solidFill>
              </a:rPr>
              <a:t>一贯支持</a:t>
            </a:r>
            <a:r>
              <a:rPr lang="en-US" altLang="zh-CN" sz="2100">
                <a:solidFill>
                  <a:srgbClr val="FF0000"/>
                </a:solidFill>
              </a:rPr>
              <a:t>”</a:t>
            </a:r>
            <a:r>
              <a:rPr lang="zh-CN" altLang="zh-CN" sz="2100">
                <a:solidFill>
                  <a:srgbClr val="FF0000"/>
                </a:solidFill>
              </a:rPr>
              <a:t>的说法过于夸张，材料无法体现农民的一贯态度，排除</a:t>
            </a:r>
            <a:r>
              <a:rPr lang="en-US" altLang="zh-CN" sz="2100">
                <a:solidFill>
                  <a:srgbClr val="FF0000"/>
                </a:solidFill>
              </a:rPr>
              <a:t>B</a:t>
            </a:r>
            <a:r>
              <a:rPr lang="zh-CN" altLang="zh-CN" sz="2100">
                <a:solidFill>
                  <a:srgbClr val="FF0000"/>
                </a:solidFill>
              </a:rPr>
              <a:t>项；材料反映的是由于领导干部的积极宣传，使群众积极响应和拥护合作化运动，没有体现农业合作化对工业化的影响，排除</a:t>
            </a:r>
            <a:r>
              <a:rPr lang="en-US" altLang="zh-CN" sz="2100">
                <a:solidFill>
                  <a:srgbClr val="FF0000"/>
                </a:solidFill>
              </a:rPr>
              <a:t>D</a:t>
            </a:r>
            <a:r>
              <a:rPr lang="zh-CN" altLang="zh-CN" sz="2100">
                <a:solidFill>
                  <a:srgbClr val="FF0000"/>
                </a:solidFill>
              </a:rPr>
              <a:t>项。</a:t>
            </a:r>
          </a:p>
        </p:txBody>
      </p:sp>
    </p:spTree>
    <p:extLst>
      <p:ext uri="{BB962C8B-B14F-4D97-AF65-F5344CB8AC3E}">
        <p14:creationId xmlns:p14="http://schemas.microsoft.com/office/powerpoint/2010/main" val="4129980086"/>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78372" y="104020"/>
            <a:ext cx="8111359" cy="4270400"/>
          </a:xfrm>
          <a:prstGeom prst="rect">
            <a:avLst/>
          </a:prstGeom>
        </p:spPr>
        <p:txBody>
          <a:bodyPr wrap="square" lIns="68580" tIns="34290" rIns="68580" bIns="34290">
            <a:spAutoFit/>
          </a:bodyPr>
          <a:lstStyle/>
          <a:p>
            <a:r>
              <a:rPr lang="en-US" altLang="zh-CN" sz="2100"/>
              <a:t>4</a:t>
            </a:r>
            <a:r>
              <a:rPr lang="zh-CN" altLang="zh-CN" sz="2100" smtClean="0"/>
              <a:t>．</a:t>
            </a:r>
            <a:r>
              <a:rPr lang="zh-CN" altLang="zh-CN" sz="2100"/>
              <a:t>（</a:t>
            </a:r>
            <a:r>
              <a:rPr lang="en-US" altLang="zh-CN" sz="2100"/>
              <a:t>2021</a:t>
            </a:r>
            <a:r>
              <a:rPr lang="zh-CN" altLang="zh-CN" sz="2100"/>
              <a:t>·安徽池州高三上学期期末·</a:t>
            </a:r>
            <a:r>
              <a:rPr lang="en-US" altLang="zh-CN" sz="2100"/>
              <a:t>30</a:t>
            </a:r>
            <a:r>
              <a:rPr lang="zh-CN" altLang="zh-CN" sz="2100"/>
              <a:t>）</a:t>
            </a:r>
            <a:r>
              <a:rPr lang="en-US" altLang="zh-CN" sz="2100"/>
              <a:t>1942</a:t>
            </a:r>
            <a:r>
              <a:rPr lang="zh-CN" altLang="zh-CN" sz="2100"/>
              <a:t>年，中共中央指示各敌后抗日根据地，在自愿基础上组织农民建立以个体经济为基础的农业集体劳动合作组织，开展生产竞赛，奖励劳动英雄。这一指示的主要目的是（　　）</a:t>
            </a:r>
          </a:p>
          <a:p>
            <a:r>
              <a:rPr lang="en-US" altLang="zh-CN" sz="2100"/>
              <a:t>A</a:t>
            </a:r>
            <a:r>
              <a:rPr lang="zh-CN" altLang="zh-CN" sz="2100"/>
              <a:t>．推动农业集体化进一步深入</a:t>
            </a:r>
            <a:r>
              <a:rPr lang="en-US" altLang="zh-CN" sz="2100"/>
              <a:t>         B</a:t>
            </a:r>
            <a:r>
              <a:rPr lang="zh-CN" altLang="zh-CN" sz="2100"/>
              <a:t>．巩固土地革命的胜利果实</a:t>
            </a:r>
          </a:p>
          <a:p>
            <a:r>
              <a:rPr lang="en-US" altLang="zh-CN" sz="2100"/>
              <a:t>C</a:t>
            </a:r>
            <a:r>
              <a:rPr lang="zh-CN" altLang="zh-CN" sz="2100"/>
              <a:t>．保护和发展根据地小农经济</a:t>
            </a:r>
            <a:r>
              <a:rPr lang="en-US" altLang="zh-CN" sz="2100"/>
              <a:t>         D</a:t>
            </a:r>
            <a:r>
              <a:rPr lang="zh-CN" altLang="zh-CN" sz="2100"/>
              <a:t>．增强反抗外来侵略的力量</a:t>
            </a:r>
          </a:p>
          <a:p>
            <a:r>
              <a:rPr lang="zh-CN" altLang="zh-CN" sz="2100">
                <a:solidFill>
                  <a:srgbClr val="FF0000"/>
                </a:solidFill>
              </a:rPr>
              <a:t>【答案】</a:t>
            </a:r>
            <a:r>
              <a:rPr lang="en-US" altLang="zh-CN" sz="2100">
                <a:solidFill>
                  <a:srgbClr val="FF0000"/>
                </a:solidFill>
              </a:rPr>
              <a:t>D</a:t>
            </a:r>
            <a:endParaRPr lang="zh-CN" altLang="zh-CN" sz="2100">
              <a:solidFill>
                <a:srgbClr val="FF0000"/>
              </a:solidFill>
            </a:endParaRPr>
          </a:p>
          <a:p>
            <a:r>
              <a:rPr lang="zh-CN" altLang="zh-CN" sz="2100">
                <a:solidFill>
                  <a:srgbClr val="FF0000"/>
                </a:solidFill>
              </a:rPr>
              <a:t>【解析】</a:t>
            </a:r>
            <a:r>
              <a:rPr lang="en-US" altLang="zh-CN" sz="2100">
                <a:solidFill>
                  <a:srgbClr val="FF0000"/>
                </a:solidFill>
              </a:rPr>
              <a:t>1942</a:t>
            </a:r>
            <a:r>
              <a:rPr lang="zh-CN" altLang="zh-CN" sz="2100">
                <a:solidFill>
                  <a:srgbClr val="FF0000"/>
                </a:solidFill>
              </a:rPr>
              <a:t>年正处于抗战相持阶段，当时国民党消极抗战积极反共，而日本侵略者又着力打击根据地，在此背景下，中共中央指示各根据地开展生产竞赛，奖励劳动英雄，目的是为了增强反抗外来侵略的力量，故选</a:t>
            </a:r>
            <a:r>
              <a:rPr lang="en-US" altLang="zh-CN" sz="2100">
                <a:solidFill>
                  <a:srgbClr val="FF0000"/>
                </a:solidFill>
              </a:rPr>
              <a:t>D</a:t>
            </a:r>
            <a:r>
              <a:rPr lang="zh-CN" altLang="zh-CN" sz="2100">
                <a:solidFill>
                  <a:srgbClr val="FF0000"/>
                </a:solidFill>
              </a:rPr>
              <a:t>项；</a:t>
            </a:r>
            <a:r>
              <a:rPr lang="en-US" altLang="zh-CN" sz="2100">
                <a:solidFill>
                  <a:srgbClr val="FF0000"/>
                </a:solidFill>
              </a:rPr>
              <a:t>1953</a:t>
            </a:r>
            <a:r>
              <a:rPr lang="zh-CN" altLang="zh-CN" sz="2100">
                <a:solidFill>
                  <a:srgbClr val="FF0000"/>
                </a:solidFill>
              </a:rPr>
              <a:t>年才实行农业集体化，排除</a:t>
            </a:r>
            <a:r>
              <a:rPr lang="en-US" altLang="zh-CN" sz="2100">
                <a:solidFill>
                  <a:srgbClr val="FF0000"/>
                </a:solidFill>
              </a:rPr>
              <a:t>A</a:t>
            </a:r>
            <a:r>
              <a:rPr lang="zh-CN" altLang="zh-CN" sz="2100">
                <a:solidFill>
                  <a:srgbClr val="FF0000"/>
                </a:solidFill>
              </a:rPr>
              <a:t>项；土地革命的时间是在</a:t>
            </a:r>
            <a:r>
              <a:rPr lang="en-US" altLang="zh-CN" sz="2100">
                <a:solidFill>
                  <a:srgbClr val="FF0000"/>
                </a:solidFill>
              </a:rPr>
              <a:t>1927</a:t>
            </a:r>
            <a:r>
              <a:rPr lang="zh-CN" altLang="zh-CN" sz="2100">
                <a:solidFill>
                  <a:srgbClr val="FF0000"/>
                </a:solidFill>
              </a:rPr>
              <a:t>年至</a:t>
            </a:r>
            <a:r>
              <a:rPr lang="en-US" altLang="zh-CN" sz="2100">
                <a:solidFill>
                  <a:srgbClr val="FF0000"/>
                </a:solidFill>
              </a:rPr>
              <a:t>1937</a:t>
            </a:r>
            <a:r>
              <a:rPr lang="zh-CN" altLang="zh-CN" sz="2100">
                <a:solidFill>
                  <a:srgbClr val="FF0000"/>
                </a:solidFill>
              </a:rPr>
              <a:t>年，排除</a:t>
            </a:r>
            <a:r>
              <a:rPr lang="en-US" altLang="zh-CN" sz="2100">
                <a:solidFill>
                  <a:srgbClr val="FF0000"/>
                </a:solidFill>
              </a:rPr>
              <a:t>B</a:t>
            </a:r>
            <a:r>
              <a:rPr lang="zh-CN" altLang="zh-CN" sz="2100">
                <a:solidFill>
                  <a:srgbClr val="FF0000"/>
                </a:solidFill>
              </a:rPr>
              <a:t>项；</a:t>
            </a:r>
            <a:r>
              <a:rPr lang="en-US" altLang="zh-CN" sz="2100">
                <a:solidFill>
                  <a:srgbClr val="FF0000"/>
                </a:solidFill>
              </a:rPr>
              <a:t>C</a:t>
            </a:r>
            <a:r>
              <a:rPr lang="zh-CN" altLang="zh-CN" sz="2100">
                <a:solidFill>
                  <a:srgbClr val="FF0000"/>
                </a:solidFill>
              </a:rPr>
              <a:t>项不是主要目的，排除</a:t>
            </a:r>
            <a:r>
              <a:rPr lang="en-US" altLang="zh-CN" sz="2100">
                <a:solidFill>
                  <a:srgbClr val="FF0000"/>
                </a:solidFill>
              </a:rPr>
              <a:t>C</a:t>
            </a:r>
            <a:r>
              <a:rPr lang="zh-CN" altLang="zh-CN" sz="2100">
                <a:solidFill>
                  <a:srgbClr val="FF0000"/>
                </a:solidFill>
              </a:rPr>
              <a:t>项。</a:t>
            </a:r>
          </a:p>
        </p:txBody>
      </p:sp>
    </p:spTree>
    <p:extLst>
      <p:ext uri="{BB962C8B-B14F-4D97-AF65-F5344CB8AC3E}">
        <p14:creationId xmlns:p14="http://schemas.microsoft.com/office/powerpoint/2010/main" val="1423516245"/>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02021" y="99825"/>
            <a:ext cx="7910348" cy="4916731"/>
          </a:xfrm>
          <a:prstGeom prst="rect">
            <a:avLst/>
          </a:prstGeom>
        </p:spPr>
        <p:txBody>
          <a:bodyPr wrap="square" lIns="68580" tIns="34290" rIns="68580" bIns="34290">
            <a:spAutoFit/>
          </a:bodyPr>
          <a:lstStyle/>
          <a:p>
            <a:r>
              <a:rPr lang="en-US" altLang="zh-CN" sz="2100"/>
              <a:t>5</a:t>
            </a:r>
            <a:r>
              <a:rPr lang="zh-CN" altLang="zh-CN" sz="2100" smtClean="0"/>
              <a:t>．</a:t>
            </a:r>
            <a:r>
              <a:rPr lang="zh-CN" altLang="zh-CN" sz="2100"/>
              <a:t>（</a:t>
            </a:r>
            <a:r>
              <a:rPr lang="en-US" altLang="zh-CN" sz="2100"/>
              <a:t>2021</a:t>
            </a:r>
            <a:r>
              <a:rPr lang="zh-CN" altLang="zh-CN" sz="2100"/>
              <a:t>·安徽黄山一模·</a:t>
            </a:r>
            <a:r>
              <a:rPr lang="en-US" altLang="zh-CN" sz="2100"/>
              <a:t>31</a:t>
            </a:r>
            <a:r>
              <a:rPr lang="zh-CN" altLang="zh-CN" sz="2100"/>
              <a:t>）</a:t>
            </a:r>
            <a:r>
              <a:rPr lang="en-US" altLang="zh-CN" sz="2100"/>
              <a:t>1984</a:t>
            </a:r>
            <a:r>
              <a:rPr lang="zh-CN" altLang="zh-CN" sz="2100"/>
              <a:t>年</a:t>
            </a:r>
            <a:r>
              <a:rPr lang="en-US" altLang="zh-CN" sz="2100"/>
              <a:t>10</a:t>
            </a:r>
            <a:r>
              <a:rPr lang="zh-CN" altLang="zh-CN" sz="2100"/>
              <a:t>月邓小平在中顾委第三次全体会议上提到处理了一个“傻子瓜子”（注：芜湖个体户年广九创办，当时雇工经营），会牵动人心不安，没有益处。他主张让“傻子瓜子”经营一段时间，认为这不会伤害到社会主义。邓小平的说法（　　）</a:t>
            </a:r>
          </a:p>
          <a:p>
            <a:r>
              <a:rPr lang="en-US" altLang="zh-CN" sz="2100"/>
              <a:t>A</a:t>
            </a:r>
            <a:r>
              <a:rPr lang="zh-CN" altLang="zh-CN" sz="2100"/>
              <a:t>．反映了改革开放仍然停滞不前</a:t>
            </a:r>
            <a:r>
              <a:rPr lang="en-US" altLang="zh-CN" sz="2100"/>
              <a:t>  B</a:t>
            </a:r>
            <a:r>
              <a:rPr lang="zh-CN" altLang="zh-CN" sz="2100"/>
              <a:t>．助推了经济体制改革的发展</a:t>
            </a:r>
          </a:p>
          <a:p>
            <a:r>
              <a:rPr lang="en-US" altLang="zh-CN" sz="2100"/>
              <a:t>C</a:t>
            </a:r>
            <a:r>
              <a:rPr lang="zh-CN" altLang="zh-CN" sz="2100"/>
              <a:t>．印证了市场经济理论已成共识</a:t>
            </a:r>
            <a:r>
              <a:rPr lang="en-US" altLang="zh-CN" sz="2100"/>
              <a:t>  D</a:t>
            </a:r>
            <a:r>
              <a:rPr lang="zh-CN" altLang="zh-CN" sz="2100"/>
              <a:t>．消除了影响经济发展的束缚</a:t>
            </a:r>
          </a:p>
          <a:p>
            <a:r>
              <a:rPr lang="zh-CN" altLang="zh-CN" sz="2100">
                <a:solidFill>
                  <a:srgbClr val="FF0000"/>
                </a:solidFill>
              </a:rPr>
              <a:t>【答案】</a:t>
            </a:r>
            <a:r>
              <a:rPr lang="en-US" altLang="zh-CN" sz="2100">
                <a:solidFill>
                  <a:srgbClr val="FF0000"/>
                </a:solidFill>
              </a:rPr>
              <a:t>B</a:t>
            </a:r>
            <a:endParaRPr lang="zh-CN" altLang="zh-CN" sz="2100">
              <a:solidFill>
                <a:srgbClr val="FF0000"/>
              </a:solidFill>
            </a:endParaRPr>
          </a:p>
          <a:p>
            <a:r>
              <a:rPr lang="zh-CN" altLang="zh-CN" sz="2100">
                <a:solidFill>
                  <a:srgbClr val="FF0000"/>
                </a:solidFill>
              </a:rPr>
              <a:t>【解析】据材料“芜湖个体户年广九创办，当时雇工经营”“他主张让‘傻子瓜子’经营一段时间，认为这不会伤害到社会主义”，可知邓小平主张让个体拥有更多的经营自主权，有利于经济体制改革的发展，故选</a:t>
            </a:r>
            <a:r>
              <a:rPr lang="en-US" altLang="zh-CN" sz="2100">
                <a:solidFill>
                  <a:srgbClr val="FF0000"/>
                </a:solidFill>
              </a:rPr>
              <a:t>B</a:t>
            </a:r>
            <a:r>
              <a:rPr lang="zh-CN" altLang="zh-CN" sz="2100">
                <a:solidFill>
                  <a:srgbClr val="FF0000"/>
                </a:solidFill>
              </a:rPr>
              <a:t>项；“仍然停滞不前”的说法不符合材料的主旨，排除</a:t>
            </a:r>
            <a:r>
              <a:rPr lang="en-US" altLang="zh-CN" sz="2100">
                <a:solidFill>
                  <a:srgbClr val="FF0000"/>
                </a:solidFill>
              </a:rPr>
              <a:t>A</a:t>
            </a:r>
            <a:r>
              <a:rPr lang="zh-CN" altLang="zh-CN" sz="2100">
                <a:solidFill>
                  <a:srgbClr val="FF0000"/>
                </a:solidFill>
              </a:rPr>
              <a:t>项；“已成共识”的说法与材料“会牵动人心不安，没有益处”不符合，排除</a:t>
            </a:r>
            <a:r>
              <a:rPr lang="en-US" altLang="zh-CN" sz="2100">
                <a:solidFill>
                  <a:srgbClr val="FF0000"/>
                </a:solidFill>
              </a:rPr>
              <a:t>C</a:t>
            </a:r>
            <a:r>
              <a:rPr lang="zh-CN" altLang="zh-CN" sz="2100">
                <a:solidFill>
                  <a:srgbClr val="FF0000"/>
                </a:solidFill>
              </a:rPr>
              <a:t>项；社会上仍然存在的不同的声音，并不能消除束缚，排除</a:t>
            </a:r>
            <a:r>
              <a:rPr lang="en-US" altLang="zh-CN" sz="2100">
                <a:solidFill>
                  <a:srgbClr val="FF0000"/>
                </a:solidFill>
              </a:rPr>
              <a:t>D</a:t>
            </a:r>
            <a:r>
              <a:rPr lang="zh-CN" altLang="zh-CN" sz="2100">
                <a:solidFill>
                  <a:srgbClr val="FF0000"/>
                </a:solidFill>
              </a:rPr>
              <a:t>项。</a:t>
            </a:r>
          </a:p>
        </p:txBody>
      </p:sp>
    </p:spTree>
    <p:extLst>
      <p:ext uri="{BB962C8B-B14F-4D97-AF65-F5344CB8AC3E}">
        <p14:creationId xmlns:p14="http://schemas.microsoft.com/office/powerpoint/2010/main" val="1386896354"/>
      </p:ext>
    </p:ext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97180" y="305261"/>
            <a:ext cx="8492490" cy="5239896"/>
          </a:xfrm>
          <a:prstGeom prst="rect">
            <a:avLst/>
          </a:prstGeom>
        </p:spPr>
        <p:txBody>
          <a:bodyPr wrap="square" lIns="68580" tIns="34290" rIns="68580" bIns="34290">
            <a:spAutoFit/>
          </a:bodyPr>
          <a:lstStyle/>
          <a:p>
            <a:r>
              <a:rPr lang="en-US" altLang="zh-CN" sz="2100"/>
              <a:t>6</a:t>
            </a:r>
            <a:r>
              <a:rPr lang="zh-CN" altLang="zh-CN" sz="2100" smtClean="0"/>
              <a:t>．</a:t>
            </a:r>
            <a:r>
              <a:rPr lang="zh-CN" altLang="zh-CN" sz="2100"/>
              <a:t>（</a:t>
            </a:r>
            <a:r>
              <a:rPr lang="en-US" altLang="zh-CN" sz="2100"/>
              <a:t>2021</a:t>
            </a:r>
            <a:r>
              <a:rPr lang="zh-CN" altLang="zh-CN" sz="2100"/>
              <a:t>·江苏连云港高三第二学期期初调研考试·</a:t>
            </a:r>
            <a:r>
              <a:rPr lang="en-US" altLang="zh-CN" sz="2100"/>
              <a:t>11</a:t>
            </a:r>
            <a:r>
              <a:rPr lang="zh-CN" altLang="zh-CN" sz="2100"/>
              <a:t>）表二为“</a:t>
            </a:r>
            <a:r>
              <a:rPr lang="en-US" altLang="zh-CN" sz="2100"/>
              <a:t>1957</a:t>
            </a:r>
            <a:r>
              <a:rPr lang="zh-CN" altLang="zh-CN" sz="2100"/>
              <a:t>年与</a:t>
            </a:r>
            <a:r>
              <a:rPr lang="en-US" altLang="zh-CN" sz="2100"/>
              <a:t>1952</a:t>
            </a:r>
            <a:r>
              <a:rPr lang="zh-CN" altLang="zh-CN" sz="2100"/>
              <a:t>年相比总产值提升统计图表</a:t>
            </a:r>
            <a:r>
              <a:rPr lang="en-US" altLang="zh-CN" sz="2100"/>
              <a:t>”</a:t>
            </a:r>
            <a:r>
              <a:rPr lang="zh-CN" altLang="zh-CN" sz="2100"/>
              <a:t>，对此解读正确的是（　　）</a:t>
            </a:r>
            <a:endParaRPr lang="en-US" altLang="zh-CN" sz="2100"/>
          </a:p>
          <a:p>
            <a:r>
              <a:rPr lang="en-US" altLang="zh-CN" sz="2100"/>
              <a:t>A</a:t>
            </a:r>
            <a:r>
              <a:rPr lang="zh-CN" altLang="zh-CN" sz="2100"/>
              <a:t>．国民经济各个部门之间协调发展</a:t>
            </a:r>
            <a:r>
              <a:rPr lang="en-US" altLang="zh-CN" sz="2100"/>
              <a:t>     </a:t>
            </a:r>
            <a:endParaRPr lang="en-US" altLang="zh-CN" sz="2100"/>
          </a:p>
          <a:p>
            <a:r>
              <a:rPr lang="en-US" altLang="zh-CN" sz="2100"/>
              <a:t>B</a:t>
            </a:r>
            <a:r>
              <a:rPr lang="zh-CN" altLang="zh-CN" sz="2100"/>
              <a:t>．侧重重工业应对严峻的国际形势</a:t>
            </a:r>
          </a:p>
          <a:p>
            <a:r>
              <a:rPr lang="en-US" altLang="zh-CN" sz="2100"/>
              <a:t>C</a:t>
            </a:r>
            <a:r>
              <a:rPr lang="zh-CN" altLang="zh-CN" sz="2100"/>
              <a:t>．急躁冒进倾向在经济领域比较严重</a:t>
            </a:r>
            <a:r>
              <a:rPr lang="en-US" altLang="zh-CN" sz="2100"/>
              <a:t>   </a:t>
            </a:r>
            <a:endParaRPr lang="en-US" altLang="zh-CN" sz="2100"/>
          </a:p>
          <a:p>
            <a:r>
              <a:rPr lang="en-US" altLang="zh-CN" sz="2100"/>
              <a:t>D</a:t>
            </a:r>
            <a:r>
              <a:rPr lang="zh-CN" altLang="zh-CN" sz="2100"/>
              <a:t>．各地农民在此阶段发展中获益最多</a:t>
            </a:r>
            <a:endParaRPr lang="en-US" altLang="zh-CN" sz="2100"/>
          </a:p>
          <a:p>
            <a:endParaRPr lang="en-US" altLang="zh-CN" sz="2100"/>
          </a:p>
          <a:p>
            <a:r>
              <a:rPr lang="zh-CN" altLang="zh-CN" sz="2100">
                <a:solidFill>
                  <a:srgbClr val="FF0000"/>
                </a:solidFill>
              </a:rPr>
              <a:t>【答案】</a:t>
            </a:r>
            <a:r>
              <a:rPr lang="en-US" altLang="zh-CN" sz="2100">
                <a:solidFill>
                  <a:srgbClr val="FF0000"/>
                </a:solidFill>
              </a:rPr>
              <a:t>B</a:t>
            </a:r>
            <a:endParaRPr lang="zh-CN" altLang="zh-CN" sz="2100">
              <a:solidFill>
                <a:srgbClr val="FF0000"/>
              </a:solidFill>
            </a:endParaRPr>
          </a:p>
          <a:p>
            <a:r>
              <a:rPr lang="zh-CN" altLang="zh-CN" sz="2100">
                <a:solidFill>
                  <a:srgbClr val="FF0000"/>
                </a:solidFill>
              </a:rPr>
              <a:t>【解析】“</a:t>
            </a:r>
            <a:r>
              <a:rPr lang="en-US" altLang="zh-CN" sz="2100">
                <a:solidFill>
                  <a:srgbClr val="FF0000"/>
                </a:solidFill>
              </a:rPr>
              <a:t>1957</a:t>
            </a:r>
            <a:r>
              <a:rPr lang="zh-CN" altLang="zh-CN" sz="2100">
                <a:solidFill>
                  <a:srgbClr val="FF0000"/>
                </a:solidFill>
              </a:rPr>
              <a:t>年与</a:t>
            </a:r>
            <a:r>
              <a:rPr lang="en-US" altLang="zh-CN" sz="2100">
                <a:solidFill>
                  <a:srgbClr val="FF0000"/>
                </a:solidFill>
              </a:rPr>
              <a:t>1952</a:t>
            </a:r>
            <a:r>
              <a:rPr lang="zh-CN" altLang="zh-CN" sz="2100">
                <a:solidFill>
                  <a:srgbClr val="FF0000"/>
                </a:solidFill>
              </a:rPr>
              <a:t>年相比总产值提升统计图表</a:t>
            </a:r>
            <a:r>
              <a:rPr lang="en-US" altLang="zh-CN" sz="2100">
                <a:solidFill>
                  <a:srgbClr val="FF0000"/>
                </a:solidFill>
              </a:rPr>
              <a:t>”</a:t>
            </a:r>
            <a:r>
              <a:rPr lang="zh-CN" altLang="zh-CN" sz="2100">
                <a:solidFill>
                  <a:srgbClr val="FF0000"/>
                </a:solidFill>
              </a:rPr>
              <a:t>增长最快的是重工业，主要是应对新中国建立之初严峻的国际形势，故选</a:t>
            </a:r>
            <a:r>
              <a:rPr lang="en-US" altLang="zh-CN" sz="2100">
                <a:solidFill>
                  <a:srgbClr val="FF0000"/>
                </a:solidFill>
              </a:rPr>
              <a:t>B</a:t>
            </a:r>
            <a:r>
              <a:rPr lang="zh-CN" altLang="zh-CN" sz="2100">
                <a:solidFill>
                  <a:srgbClr val="FF0000"/>
                </a:solidFill>
              </a:rPr>
              <a:t>项；“</a:t>
            </a:r>
            <a:r>
              <a:rPr lang="en-US" altLang="zh-CN" sz="2100">
                <a:solidFill>
                  <a:srgbClr val="FF0000"/>
                </a:solidFill>
              </a:rPr>
              <a:t>1957</a:t>
            </a:r>
            <a:r>
              <a:rPr lang="zh-CN" altLang="zh-CN" sz="2100">
                <a:solidFill>
                  <a:srgbClr val="FF0000"/>
                </a:solidFill>
              </a:rPr>
              <a:t>年与</a:t>
            </a:r>
            <a:r>
              <a:rPr lang="en-US" altLang="zh-CN" sz="2100">
                <a:solidFill>
                  <a:srgbClr val="FF0000"/>
                </a:solidFill>
              </a:rPr>
              <a:t>1952</a:t>
            </a:r>
            <a:r>
              <a:rPr lang="zh-CN" altLang="zh-CN" sz="2100">
                <a:solidFill>
                  <a:srgbClr val="FF0000"/>
                </a:solidFill>
              </a:rPr>
              <a:t>年相比总产值提升统计图表</a:t>
            </a:r>
            <a:r>
              <a:rPr lang="en-US" altLang="zh-CN" sz="2100">
                <a:solidFill>
                  <a:srgbClr val="FF0000"/>
                </a:solidFill>
              </a:rPr>
              <a:t>”</a:t>
            </a:r>
            <a:r>
              <a:rPr lang="zh-CN" altLang="zh-CN" sz="2100">
                <a:solidFill>
                  <a:srgbClr val="FF0000"/>
                </a:solidFill>
              </a:rPr>
              <a:t>中，国民经济中的各个部门发展并不均衡，排除</a:t>
            </a:r>
            <a:r>
              <a:rPr lang="en-US" altLang="zh-CN" sz="2100">
                <a:solidFill>
                  <a:srgbClr val="FF0000"/>
                </a:solidFill>
              </a:rPr>
              <a:t>A</a:t>
            </a:r>
            <a:r>
              <a:rPr lang="zh-CN" altLang="zh-CN" sz="2100">
                <a:solidFill>
                  <a:srgbClr val="FF0000"/>
                </a:solidFill>
              </a:rPr>
              <a:t>项；“</a:t>
            </a:r>
            <a:r>
              <a:rPr lang="en-US" altLang="zh-CN" sz="2100">
                <a:solidFill>
                  <a:srgbClr val="FF0000"/>
                </a:solidFill>
              </a:rPr>
              <a:t>1957</a:t>
            </a:r>
            <a:r>
              <a:rPr lang="zh-CN" altLang="zh-CN" sz="2100">
                <a:solidFill>
                  <a:srgbClr val="FF0000"/>
                </a:solidFill>
              </a:rPr>
              <a:t>年与</a:t>
            </a:r>
            <a:r>
              <a:rPr lang="en-US" altLang="zh-CN" sz="2100">
                <a:solidFill>
                  <a:srgbClr val="FF0000"/>
                </a:solidFill>
              </a:rPr>
              <a:t>1952</a:t>
            </a:r>
            <a:r>
              <a:rPr lang="zh-CN" altLang="zh-CN" sz="2100">
                <a:solidFill>
                  <a:srgbClr val="FF0000"/>
                </a:solidFill>
              </a:rPr>
              <a:t>年相比总产值提升统计图表</a:t>
            </a:r>
            <a:r>
              <a:rPr lang="en-US" altLang="zh-CN" sz="2100">
                <a:solidFill>
                  <a:srgbClr val="FF0000"/>
                </a:solidFill>
              </a:rPr>
              <a:t>”</a:t>
            </a:r>
            <a:r>
              <a:rPr lang="zh-CN" altLang="zh-CN" sz="2100">
                <a:solidFill>
                  <a:srgbClr val="FF0000"/>
                </a:solidFill>
              </a:rPr>
              <a:t>这段时间是一五期间，工业才开始奠基，冒进的成分较少，排除</a:t>
            </a:r>
            <a:r>
              <a:rPr lang="en-US" altLang="zh-CN" sz="2100">
                <a:solidFill>
                  <a:srgbClr val="FF0000"/>
                </a:solidFill>
              </a:rPr>
              <a:t>C</a:t>
            </a:r>
            <a:r>
              <a:rPr lang="zh-CN" altLang="zh-CN" sz="2100">
                <a:solidFill>
                  <a:srgbClr val="FF0000"/>
                </a:solidFill>
              </a:rPr>
              <a:t>项；“</a:t>
            </a:r>
            <a:r>
              <a:rPr lang="en-US" altLang="zh-CN" sz="2100">
                <a:solidFill>
                  <a:srgbClr val="FF0000"/>
                </a:solidFill>
              </a:rPr>
              <a:t>1957</a:t>
            </a:r>
            <a:r>
              <a:rPr lang="zh-CN" altLang="zh-CN" sz="2100">
                <a:solidFill>
                  <a:srgbClr val="FF0000"/>
                </a:solidFill>
              </a:rPr>
              <a:t>年与</a:t>
            </a:r>
            <a:r>
              <a:rPr lang="en-US" altLang="zh-CN" sz="2100">
                <a:solidFill>
                  <a:srgbClr val="FF0000"/>
                </a:solidFill>
              </a:rPr>
              <a:t>1952</a:t>
            </a:r>
            <a:r>
              <a:rPr lang="zh-CN" altLang="zh-CN" sz="2100">
                <a:solidFill>
                  <a:srgbClr val="FF0000"/>
                </a:solidFill>
              </a:rPr>
              <a:t>年相比总产值提升统计图表</a:t>
            </a:r>
            <a:r>
              <a:rPr lang="en-US" altLang="zh-CN" sz="2100">
                <a:solidFill>
                  <a:srgbClr val="FF0000"/>
                </a:solidFill>
              </a:rPr>
              <a:t>”</a:t>
            </a:r>
            <a:r>
              <a:rPr lang="zh-CN" altLang="zh-CN" sz="2100">
                <a:solidFill>
                  <a:srgbClr val="FF0000"/>
                </a:solidFill>
              </a:rPr>
              <a:t>中农民发展速度最慢，可见农民发展程度不高，排除</a:t>
            </a:r>
            <a:r>
              <a:rPr lang="en-US" altLang="zh-CN" sz="2100">
                <a:solidFill>
                  <a:srgbClr val="FF0000"/>
                </a:solidFill>
              </a:rPr>
              <a:t>D</a:t>
            </a:r>
            <a:r>
              <a:rPr lang="zh-CN" altLang="zh-CN" sz="2100">
                <a:solidFill>
                  <a:srgbClr val="FF0000"/>
                </a:solidFill>
              </a:rPr>
              <a:t>项。</a:t>
            </a:r>
          </a:p>
          <a:p>
            <a:endParaRPr lang="zh-CN" altLang="zh-CN" sz="2100"/>
          </a:p>
        </p:txBody>
      </p:sp>
      <p:pic>
        <p:nvPicPr>
          <p:cNvPr id="3" name="../Upload/image/202103081258041.jpg"/>
          <p:cNvPicPr/>
          <p:nvPr/>
        </p:nvPicPr>
        <p:blipFill>
          <a:blip r:embed="rId2"/>
          <a:stretch>
            <a:fillRect/>
          </a:stretch>
        </p:blipFill>
        <p:spPr bwMode="auto">
          <a:xfrm>
            <a:off x="4887040" y="998696"/>
            <a:ext cx="3050381" cy="1401605"/>
          </a:xfrm>
          <a:prstGeom prst="rect">
            <a:avLst/>
          </a:prstGeom>
        </p:spPr>
      </p:pic>
    </p:spTree>
    <p:extLst>
      <p:ext uri="{BB962C8B-B14F-4D97-AF65-F5344CB8AC3E}">
        <p14:creationId xmlns:p14="http://schemas.microsoft.com/office/powerpoint/2010/main" val="3859565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297180" y="173973"/>
            <a:ext cx="8321040" cy="4916731"/>
          </a:xfrm>
          <a:prstGeom prst="rect">
            <a:avLst/>
          </a:prstGeom>
        </p:spPr>
        <p:txBody>
          <a:bodyPr wrap="square" lIns="68580" tIns="34290" rIns="68580" bIns="34290">
            <a:spAutoFit/>
          </a:bodyPr>
          <a:lstStyle/>
          <a:p>
            <a:r>
              <a:rPr lang="en-US" altLang="zh-CN" sz="2100"/>
              <a:t>7</a:t>
            </a:r>
            <a:r>
              <a:rPr lang="zh-CN" altLang="zh-CN" sz="2100" smtClean="0"/>
              <a:t>．</a:t>
            </a:r>
            <a:r>
              <a:rPr lang="zh-CN" altLang="zh-CN" sz="2100"/>
              <a:t>（</a:t>
            </a:r>
            <a:r>
              <a:rPr lang="en-US" altLang="zh-CN" sz="2100"/>
              <a:t>2021</a:t>
            </a:r>
            <a:r>
              <a:rPr lang="zh-CN" altLang="zh-CN" sz="2100"/>
              <a:t>·广东佛山顺德区高三第三次教学质量检测·</a:t>
            </a:r>
            <a:r>
              <a:rPr lang="en-US" altLang="zh-CN" sz="2100"/>
              <a:t>10</a:t>
            </a:r>
            <a:r>
              <a:rPr lang="zh-CN" altLang="zh-CN" sz="2100"/>
              <a:t>）新冠肺炎疫情发生以来，习近平主席先后同柬埔寨首相、蒙古国总统会谈会见，同俄罗斯等外国领导人通电话，向韩国等国家的领导人致电慰问，分享防疫、抗疫的中国经验和中国方案。这主要说明当前我国（　　）</a:t>
            </a:r>
          </a:p>
          <a:p>
            <a:r>
              <a:rPr lang="en-US" altLang="zh-CN" sz="2100"/>
              <a:t>A</a:t>
            </a:r>
            <a:r>
              <a:rPr lang="zh-CN" altLang="zh-CN" sz="2100"/>
              <a:t>．疫情防控处于世界领先水平</a:t>
            </a:r>
            <a:r>
              <a:rPr lang="en-US" altLang="zh-CN" sz="2100"/>
              <a:t>         B</a:t>
            </a:r>
            <a:r>
              <a:rPr lang="zh-CN" altLang="zh-CN" sz="2100"/>
              <a:t>．注重发展与周边国家的关系</a:t>
            </a:r>
          </a:p>
          <a:p>
            <a:r>
              <a:rPr lang="en-US" altLang="zh-CN" sz="2100"/>
              <a:t>C</a:t>
            </a:r>
            <a:r>
              <a:rPr lang="zh-CN" altLang="zh-CN" sz="2100"/>
              <a:t>．医疗体制改革取得重大成就</a:t>
            </a:r>
            <a:r>
              <a:rPr lang="en-US" altLang="zh-CN" sz="2100"/>
              <a:t>         D</a:t>
            </a:r>
            <a:r>
              <a:rPr lang="zh-CN" altLang="zh-CN" sz="2100"/>
              <a:t>．积极应对重大卫生突发事件</a:t>
            </a:r>
          </a:p>
          <a:p>
            <a:r>
              <a:rPr lang="zh-CN" altLang="zh-CN" sz="2100">
                <a:solidFill>
                  <a:srgbClr val="FF0000"/>
                </a:solidFill>
              </a:rPr>
              <a:t>【答案】</a:t>
            </a:r>
            <a:r>
              <a:rPr lang="en-US" altLang="zh-CN" sz="2100">
                <a:solidFill>
                  <a:srgbClr val="FF0000"/>
                </a:solidFill>
              </a:rPr>
              <a:t>D</a:t>
            </a:r>
            <a:endParaRPr lang="zh-CN" altLang="zh-CN" sz="2100">
              <a:solidFill>
                <a:srgbClr val="FF0000"/>
              </a:solidFill>
            </a:endParaRPr>
          </a:p>
          <a:p>
            <a:r>
              <a:rPr lang="zh-CN" altLang="zh-CN" sz="2100">
                <a:solidFill>
                  <a:srgbClr val="FF0000"/>
                </a:solidFill>
              </a:rPr>
              <a:t>【解析】由材料</a:t>
            </a:r>
            <a:r>
              <a:rPr lang="en-US" altLang="zh-CN" sz="2100">
                <a:solidFill>
                  <a:srgbClr val="FF0000"/>
                </a:solidFill>
              </a:rPr>
              <a:t>“</a:t>
            </a:r>
            <a:r>
              <a:rPr lang="zh-CN" altLang="zh-CN" sz="2100">
                <a:solidFill>
                  <a:srgbClr val="FF0000"/>
                </a:solidFill>
              </a:rPr>
              <a:t>习近平主席先后同柬埔寨首相、蒙古国总统会谈会见，同俄罗斯等外国领导人通电话，向韩国等国家的领导人致电慰问，分享防疫、抗疫的中国经验和中国方案</a:t>
            </a:r>
            <a:r>
              <a:rPr lang="en-US" altLang="zh-CN" sz="2100">
                <a:solidFill>
                  <a:srgbClr val="FF0000"/>
                </a:solidFill>
              </a:rPr>
              <a:t>”</a:t>
            </a:r>
            <a:r>
              <a:rPr lang="zh-CN" altLang="zh-CN" sz="2100">
                <a:solidFill>
                  <a:srgbClr val="FF0000"/>
                </a:solidFill>
              </a:rPr>
              <a:t>可知中国与国际社会携手抗疫，用实际行动支持国际抗疫，说明我国积极应对重大卫生突发事件，展现了我国的大国担当，故选</a:t>
            </a:r>
            <a:r>
              <a:rPr lang="en-US" altLang="zh-CN" sz="2100">
                <a:solidFill>
                  <a:srgbClr val="FF0000"/>
                </a:solidFill>
              </a:rPr>
              <a:t>D</a:t>
            </a:r>
            <a:r>
              <a:rPr lang="zh-CN" altLang="zh-CN" sz="2100">
                <a:solidFill>
                  <a:srgbClr val="FF0000"/>
                </a:solidFill>
              </a:rPr>
              <a:t>项；材料并未提及中国的防疫措施，不能体现出中共的疫情防控水平，排除</a:t>
            </a:r>
            <a:r>
              <a:rPr lang="en-US" altLang="zh-CN" sz="2100">
                <a:solidFill>
                  <a:srgbClr val="FF0000"/>
                </a:solidFill>
              </a:rPr>
              <a:t>A</a:t>
            </a:r>
            <a:r>
              <a:rPr lang="zh-CN" altLang="zh-CN" sz="2100">
                <a:solidFill>
                  <a:srgbClr val="FF0000"/>
                </a:solidFill>
              </a:rPr>
              <a:t>项；材料强调的是中国与周边国家共同应对疫情而非发展外交关系，排除</a:t>
            </a:r>
            <a:r>
              <a:rPr lang="en-US" altLang="zh-CN" sz="2100">
                <a:solidFill>
                  <a:srgbClr val="FF0000"/>
                </a:solidFill>
              </a:rPr>
              <a:t>B</a:t>
            </a:r>
            <a:r>
              <a:rPr lang="zh-CN" altLang="zh-CN" sz="2100">
                <a:solidFill>
                  <a:srgbClr val="FF0000"/>
                </a:solidFill>
              </a:rPr>
              <a:t>项；材料无法体现出中共的医疗改革成就，排除</a:t>
            </a:r>
            <a:r>
              <a:rPr lang="en-US" altLang="zh-CN" sz="2100">
                <a:solidFill>
                  <a:srgbClr val="FF0000"/>
                </a:solidFill>
              </a:rPr>
              <a:t>C</a:t>
            </a:r>
            <a:r>
              <a:rPr lang="zh-CN" altLang="zh-CN" sz="2100">
                <a:solidFill>
                  <a:srgbClr val="FF0000"/>
                </a:solidFill>
              </a:rPr>
              <a:t>项。</a:t>
            </a:r>
          </a:p>
        </p:txBody>
      </p:sp>
    </p:spTree>
    <p:extLst>
      <p:ext uri="{BB962C8B-B14F-4D97-AF65-F5344CB8AC3E}">
        <p14:creationId xmlns:p14="http://schemas.microsoft.com/office/powerpoint/2010/main" val="1457971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606973" y="342921"/>
            <a:ext cx="8131065" cy="4593566"/>
          </a:xfrm>
          <a:prstGeom prst="rect">
            <a:avLst/>
          </a:prstGeom>
        </p:spPr>
        <p:txBody>
          <a:bodyPr wrap="square" lIns="68580" tIns="34290" rIns="68580" bIns="34290">
            <a:spAutoFit/>
          </a:bodyPr>
          <a:lstStyle/>
          <a:p>
            <a:r>
              <a:rPr lang="en-US" altLang="zh-CN" sz="2100"/>
              <a:t>8</a:t>
            </a:r>
            <a:r>
              <a:rPr lang="zh-CN" altLang="zh-CN" sz="2100" smtClean="0"/>
              <a:t>．</a:t>
            </a:r>
            <a:r>
              <a:rPr lang="zh-CN" altLang="zh-CN" sz="2100"/>
              <a:t>（</a:t>
            </a:r>
            <a:r>
              <a:rPr lang="en-US" altLang="zh-CN" sz="2100"/>
              <a:t>2021</a:t>
            </a:r>
            <a:r>
              <a:rPr lang="zh-CN" altLang="zh-CN" sz="2100"/>
              <a:t>·山东潍坊高三上学期期末·</a:t>
            </a:r>
            <a:r>
              <a:rPr lang="en-US" altLang="zh-CN" sz="2100"/>
              <a:t>9</a:t>
            </a:r>
            <a:r>
              <a:rPr lang="zh-CN" altLang="zh-CN" sz="2100"/>
              <a:t>）图</a:t>
            </a:r>
            <a:r>
              <a:rPr lang="en-US" altLang="zh-CN" sz="2100"/>
              <a:t>1</a:t>
            </a:r>
            <a:r>
              <a:rPr lang="zh-CN" altLang="zh-CN" sz="2100"/>
              <a:t>是</a:t>
            </a:r>
            <a:r>
              <a:rPr lang="en-US" altLang="zh-CN" sz="2100"/>
              <a:t>1951</a:t>
            </a:r>
            <a:r>
              <a:rPr lang="zh-CN" altLang="zh-CN" sz="2100"/>
              <a:t>年的宣传画《土改完成农民生活好》。该宣传画（　　）</a:t>
            </a:r>
            <a:endParaRPr lang="en-US" altLang="zh-CN" sz="2100"/>
          </a:p>
          <a:p>
            <a:r>
              <a:rPr lang="en-US" altLang="zh-CN" sz="2100"/>
              <a:t>A</a:t>
            </a:r>
            <a:r>
              <a:rPr lang="zh-CN" altLang="zh-CN" sz="2100"/>
              <a:t>．宣传了社会主义农村的新风貌</a:t>
            </a:r>
            <a:r>
              <a:rPr lang="en-US" altLang="zh-CN" sz="2100"/>
              <a:t>       </a:t>
            </a:r>
            <a:endParaRPr lang="en-US" altLang="zh-CN" sz="2100"/>
          </a:p>
          <a:p>
            <a:r>
              <a:rPr lang="en-US" altLang="zh-CN" sz="2100"/>
              <a:t>B</a:t>
            </a:r>
            <a:r>
              <a:rPr lang="zh-CN" altLang="zh-CN" sz="2100"/>
              <a:t>．表达了人民群众对新政权的认同</a:t>
            </a:r>
          </a:p>
          <a:p>
            <a:r>
              <a:rPr lang="en-US" altLang="zh-CN" sz="2100"/>
              <a:t>C</a:t>
            </a:r>
            <a:r>
              <a:rPr lang="zh-CN" altLang="zh-CN" sz="2100"/>
              <a:t>．肯定了合作化运动取得的成就</a:t>
            </a:r>
            <a:r>
              <a:rPr lang="en-US" altLang="zh-CN" sz="2100"/>
              <a:t>      </a:t>
            </a:r>
            <a:endParaRPr lang="en-US" altLang="zh-CN" sz="2100"/>
          </a:p>
          <a:p>
            <a:r>
              <a:rPr lang="en-US" altLang="zh-CN" sz="2100"/>
              <a:t> D</a:t>
            </a:r>
            <a:r>
              <a:rPr lang="zh-CN" altLang="zh-CN" sz="2100"/>
              <a:t>．标志着封建土地制度在中国的终结</a:t>
            </a:r>
          </a:p>
          <a:p>
            <a:r>
              <a:rPr lang="zh-CN" altLang="zh-CN" sz="2100">
                <a:solidFill>
                  <a:srgbClr val="FF0000"/>
                </a:solidFill>
              </a:rPr>
              <a:t>【答案】</a:t>
            </a:r>
            <a:r>
              <a:rPr lang="en-US" altLang="zh-CN" sz="2100">
                <a:solidFill>
                  <a:srgbClr val="FF0000"/>
                </a:solidFill>
              </a:rPr>
              <a:t>B</a:t>
            </a:r>
            <a:endParaRPr lang="zh-CN" altLang="zh-CN" sz="2100">
              <a:solidFill>
                <a:srgbClr val="FF0000"/>
              </a:solidFill>
            </a:endParaRPr>
          </a:p>
          <a:p>
            <a:r>
              <a:rPr lang="zh-CN" altLang="zh-CN" sz="2100">
                <a:solidFill>
                  <a:srgbClr val="FF0000"/>
                </a:solidFill>
              </a:rPr>
              <a:t>【解析】根据材料的宣传画中堆满粮食的箩筐，墙壁上的“毛泽东像”，小孩手中的“国旗”可知，经过土改后，农民家中屯满了粮食，人民群众对新政权非常认可和支持，故选</a:t>
            </a:r>
            <a:r>
              <a:rPr lang="en-US" altLang="zh-CN" sz="2100">
                <a:solidFill>
                  <a:srgbClr val="FF0000"/>
                </a:solidFill>
              </a:rPr>
              <a:t>B</a:t>
            </a:r>
            <a:r>
              <a:rPr lang="zh-CN" altLang="zh-CN" sz="2100">
                <a:solidFill>
                  <a:srgbClr val="FF0000"/>
                </a:solidFill>
              </a:rPr>
              <a:t>项；</a:t>
            </a:r>
            <a:r>
              <a:rPr lang="en-US" altLang="zh-CN" sz="2100">
                <a:solidFill>
                  <a:srgbClr val="FF0000"/>
                </a:solidFill>
              </a:rPr>
              <a:t>1951</a:t>
            </a:r>
            <a:r>
              <a:rPr lang="zh-CN" altLang="zh-CN" sz="2100">
                <a:solidFill>
                  <a:srgbClr val="FF0000"/>
                </a:solidFill>
              </a:rPr>
              <a:t>年还没有进入社会主义，排除</a:t>
            </a:r>
            <a:r>
              <a:rPr lang="en-US" altLang="zh-CN" sz="2100">
                <a:solidFill>
                  <a:srgbClr val="FF0000"/>
                </a:solidFill>
              </a:rPr>
              <a:t>A</a:t>
            </a:r>
            <a:r>
              <a:rPr lang="zh-CN" altLang="zh-CN" sz="2100">
                <a:solidFill>
                  <a:srgbClr val="FF0000"/>
                </a:solidFill>
              </a:rPr>
              <a:t>项；</a:t>
            </a:r>
            <a:r>
              <a:rPr lang="en-US" altLang="zh-CN" sz="2100">
                <a:solidFill>
                  <a:srgbClr val="FF0000"/>
                </a:solidFill>
              </a:rPr>
              <a:t>1953</a:t>
            </a:r>
            <a:r>
              <a:rPr lang="zh-CN" altLang="zh-CN" sz="2100">
                <a:solidFill>
                  <a:srgbClr val="FF0000"/>
                </a:solidFill>
              </a:rPr>
              <a:t>年才开始进行三大改造，排除</a:t>
            </a:r>
            <a:r>
              <a:rPr lang="en-US" altLang="zh-CN" sz="2100">
                <a:solidFill>
                  <a:srgbClr val="FF0000"/>
                </a:solidFill>
              </a:rPr>
              <a:t>C</a:t>
            </a:r>
            <a:r>
              <a:rPr lang="zh-CN" altLang="zh-CN" sz="2100">
                <a:solidFill>
                  <a:srgbClr val="FF0000"/>
                </a:solidFill>
              </a:rPr>
              <a:t>项；</a:t>
            </a:r>
            <a:r>
              <a:rPr lang="en-US" altLang="zh-CN" sz="2100">
                <a:solidFill>
                  <a:srgbClr val="FF0000"/>
                </a:solidFill>
              </a:rPr>
              <a:t>1952</a:t>
            </a:r>
            <a:r>
              <a:rPr lang="zh-CN" altLang="zh-CN" sz="2100">
                <a:solidFill>
                  <a:srgbClr val="FF0000"/>
                </a:solidFill>
              </a:rPr>
              <a:t>年土地改革完成，标志着两千多年封建土地制度的终结，排除</a:t>
            </a:r>
            <a:r>
              <a:rPr lang="en-US" altLang="zh-CN" sz="2100">
                <a:solidFill>
                  <a:srgbClr val="FF0000"/>
                </a:solidFill>
              </a:rPr>
              <a:t>D</a:t>
            </a:r>
            <a:r>
              <a:rPr lang="zh-CN" altLang="zh-CN" sz="2100">
                <a:solidFill>
                  <a:srgbClr val="FF0000"/>
                </a:solidFill>
              </a:rPr>
              <a:t>项。</a:t>
            </a:r>
          </a:p>
          <a:p>
            <a:endParaRPr lang="zh-CN" altLang="zh-CN" sz="2100"/>
          </a:p>
        </p:txBody>
      </p:sp>
      <p:pic>
        <p:nvPicPr>
          <p:cNvPr id="3" name="图片 2"/>
          <p:cNvPicPr/>
          <p:nvPr/>
        </p:nvPicPr>
        <p:blipFill>
          <a:blip r:embed="rId2">
            <a:extLst>
              <a:ext uri="{28A0092B-C50C-407E-A947-70E740481C1C}">
                <a14:useLocalDpi xmlns:a14="http://schemas.microsoft.com/office/drawing/2010/main" val="0"/>
              </a:ext>
            </a:extLst>
          </a:blip>
          <a:stretch>
            <a:fillRect/>
          </a:stretch>
        </p:blipFill>
        <p:spPr bwMode="auto">
          <a:xfrm>
            <a:off x="5835335" y="700711"/>
            <a:ext cx="2654396" cy="1829655"/>
          </a:xfrm>
          <a:prstGeom prst="rect">
            <a:avLst/>
          </a:prstGeom>
          <a:noFill/>
          <a:ln>
            <a:noFill/>
          </a:ln>
        </p:spPr>
      </p:pic>
    </p:spTree>
    <p:extLst>
      <p:ext uri="{BB962C8B-B14F-4D97-AF65-F5344CB8AC3E}">
        <p14:creationId xmlns:p14="http://schemas.microsoft.com/office/powerpoint/2010/main" val="1263309653"/>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61142" y="250996"/>
            <a:ext cx="8454259" cy="4270400"/>
          </a:xfrm>
          <a:prstGeom prst="rect">
            <a:avLst/>
          </a:prstGeom>
        </p:spPr>
        <p:txBody>
          <a:bodyPr wrap="square" lIns="68580" tIns="34290" rIns="68580" bIns="34290">
            <a:spAutoFit/>
          </a:bodyPr>
          <a:lstStyle/>
          <a:p>
            <a:r>
              <a:rPr lang="en-US" altLang="zh-CN" sz="2100"/>
              <a:t>9</a:t>
            </a:r>
            <a:r>
              <a:rPr lang="zh-CN" altLang="zh-CN" sz="2100" smtClean="0"/>
              <a:t>．</a:t>
            </a:r>
            <a:r>
              <a:rPr lang="zh-CN" altLang="zh-CN" sz="2100"/>
              <a:t>（</a:t>
            </a:r>
            <a:r>
              <a:rPr lang="en-US" altLang="zh-CN" sz="2100"/>
              <a:t>2021</a:t>
            </a:r>
            <a:r>
              <a:rPr lang="zh-CN" altLang="zh-CN" sz="2100"/>
              <a:t>·福建新高考适应性测试·</a:t>
            </a:r>
            <a:r>
              <a:rPr lang="en-US" altLang="zh-CN" sz="2100"/>
              <a:t>10</a:t>
            </a:r>
            <a:r>
              <a:rPr lang="zh-CN" altLang="zh-CN" sz="2100"/>
              <a:t>）</a:t>
            </a:r>
            <a:r>
              <a:rPr lang="en-US" altLang="zh-CN" sz="2100"/>
              <a:t>1940</a:t>
            </a:r>
            <a:r>
              <a:rPr lang="zh-CN" altLang="zh-CN" sz="2100"/>
              <a:t>年</a:t>
            </a:r>
            <a:r>
              <a:rPr lang="en-US" altLang="zh-CN" sz="2100"/>
              <a:t>8</a:t>
            </a:r>
            <a:r>
              <a:rPr lang="zh-CN" altLang="zh-CN" sz="2100"/>
              <a:t>—</a:t>
            </a:r>
            <a:r>
              <a:rPr lang="en-US" altLang="zh-CN" sz="2100"/>
              <a:t>12</a:t>
            </a:r>
            <a:r>
              <a:rPr lang="zh-CN" altLang="zh-CN" sz="2100"/>
              <a:t>月，中国共产党领导下的抗日武装在华北展开对日作战，参战人数近</a:t>
            </a:r>
            <a:r>
              <a:rPr lang="en-US" altLang="zh-CN" sz="2100"/>
              <a:t>40</a:t>
            </a:r>
            <a:r>
              <a:rPr lang="zh-CN" altLang="zh-CN" sz="2100"/>
              <a:t>万，动用民工</a:t>
            </a:r>
            <a:r>
              <a:rPr lang="en-US" altLang="zh-CN" sz="2100"/>
              <a:t>20</a:t>
            </a:r>
            <a:r>
              <a:rPr lang="zh-CN" altLang="zh-CN" sz="2100"/>
              <a:t>多万，总计大小战斗</a:t>
            </a:r>
            <a:r>
              <a:rPr lang="en-US" altLang="zh-CN" sz="2100"/>
              <a:t>1 824</a:t>
            </a:r>
            <a:r>
              <a:rPr lang="zh-CN" altLang="zh-CN" sz="2100"/>
              <a:t>次，歼灭日伪军</a:t>
            </a:r>
            <a:r>
              <a:rPr lang="en-US" altLang="zh-CN" sz="2100"/>
              <a:t>4</a:t>
            </a:r>
            <a:r>
              <a:rPr lang="zh-CN" altLang="zh-CN" sz="2100"/>
              <a:t>．</a:t>
            </a:r>
            <a:r>
              <a:rPr lang="en-US" altLang="zh-CN" sz="2100"/>
              <a:t>63</a:t>
            </a:r>
            <a:r>
              <a:rPr lang="zh-CN" altLang="zh-CN" sz="2100"/>
              <a:t>万人。这表明该时期（　　）</a:t>
            </a:r>
          </a:p>
          <a:p>
            <a:r>
              <a:rPr lang="en-US" altLang="zh-CN" sz="2100"/>
              <a:t>A</a:t>
            </a:r>
            <a:r>
              <a:rPr lang="zh-CN" altLang="zh-CN" sz="2100"/>
              <a:t>．抗日根据地获得了较大发展</a:t>
            </a:r>
            <a:r>
              <a:rPr lang="en-US" altLang="zh-CN" sz="2100"/>
              <a:t>         B</a:t>
            </a:r>
            <a:r>
              <a:rPr lang="zh-CN" altLang="zh-CN" sz="2100"/>
              <a:t>．敌后战场和正面战场紧密配合</a:t>
            </a:r>
          </a:p>
          <a:p>
            <a:r>
              <a:rPr lang="en-US" altLang="zh-CN" sz="2100"/>
              <a:t>C</a:t>
            </a:r>
            <a:r>
              <a:rPr lang="zh-CN" altLang="zh-CN" sz="2100"/>
              <a:t>．持久抗战思想得到贯彻落实</a:t>
            </a:r>
            <a:r>
              <a:rPr lang="en-US" altLang="zh-CN" sz="2100"/>
              <a:t>         D</a:t>
            </a:r>
            <a:r>
              <a:rPr lang="zh-CN" altLang="zh-CN" sz="2100"/>
              <a:t>．敌我力量对比发生了重大变化</a:t>
            </a:r>
          </a:p>
          <a:p>
            <a:r>
              <a:rPr lang="zh-CN" altLang="zh-CN" sz="2100">
                <a:solidFill>
                  <a:srgbClr val="FF0000"/>
                </a:solidFill>
              </a:rPr>
              <a:t>【答案】</a:t>
            </a:r>
            <a:r>
              <a:rPr lang="en-US" altLang="zh-CN" sz="2100">
                <a:solidFill>
                  <a:srgbClr val="FF0000"/>
                </a:solidFill>
              </a:rPr>
              <a:t>A</a:t>
            </a:r>
            <a:endParaRPr lang="zh-CN" altLang="zh-CN" sz="2100">
              <a:solidFill>
                <a:srgbClr val="FF0000"/>
              </a:solidFill>
            </a:endParaRPr>
          </a:p>
          <a:p>
            <a:r>
              <a:rPr lang="zh-CN" altLang="zh-CN" sz="2100">
                <a:solidFill>
                  <a:srgbClr val="FF0000"/>
                </a:solidFill>
              </a:rPr>
              <a:t>【解析】“参战人数近</a:t>
            </a:r>
            <a:r>
              <a:rPr lang="en-US" altLang="zh-CN" sz="2100">
                <a:solidFill>
                  <a:srgbClr val="FF0000"/>
                </a:solidFill>
              </a:rPr>
              <a:t>40</a:t>
            </a:r>
            <a:r>
              <a:rPr lang="zh-CN" altLang="zh-CN" sz="2100">
                <a:solidFill>
                  <a:srgbClr val="FF0000"/>
                </a:solidFill>
              </a:rPr>
              <a:t>万，动用民工</a:t>
            </a:r>
            <a:r>
              <a:rPr lang="en-US" altLang="zh-CN" sz="2100">
                <a:solidFill>
                  <a:srgbClr val="FF0000"/>
                </a:solidFill>
              </a:rPr>
              <a:t>20</a:t>
            </a:r>
            <a:r>
              <a:rPr lang="zh-CN" altLang="zh-CN" sz="2100">
                <a:solidFill>
                  <a:srgbClr val="FF0000"/>
                </a:solidFill>
              </a:rPr>
              <a:t>多万”说明百团大战期间中国共产党领导的抗日武装实力不断壮大，根据地获得较大发展，故选</a:t>
            </a:r>
            <a:r>
              <a:rPr lang="en-US" altLang="zh-CN" sz="2100">
                <a:solidFill>
                  <a:srgbClr val="FF0000"/>
                </a:solidFill>
              </a:rPr>
              <a:t>A</a:t>
            </a:r>
            <a:r>
              <a:rPr lang="zh-CN" altLang="zh-CN" sz="2100">
                <a:solidFill>
                  <a:srgbClr val="FF0000"/>
                </a:solidFill>
              </a:rPr>
              <a:t>项；百团大战是中国共产党领导的敌后抗战的一部分，与正面战场无关，并未体现两个战场的配合，排除</a:t>
            </a:r>
            <a:r>
              <a:rPr lang="en-US" altLang="zh-CN" sz="2100">
                <a:solidFill>
                  <a:srgbClr val="FF0000"/>
                </a:solidFill>
              </a:rPr>
              <a:t>B</a:t>
            </a:r>
            <a:r>
              <a:rPr lang="zh-CN" altLang="zh-CN" sz="2100">
                <a:solidFill>
                  <a:srgbClr val="FF0000"/>
                </a:solidFill>
              </a:rPr>
              <a:t>项；仅据中共领导的抗日武装的对日作战情况，无法推知持久抗战思想是否得到贯彻执行，排除</a:t>
            </a:r>
            <a:r>
              <a:rPr lang="en-US" altLang="zh-CN" sz="2100">
                <a:solidFill>
                  <a:srgbClr val="FF0000"/>
                </a:solidFill>
              </a:rPr>
              <a:t>C</a:t>
            </a:r>
            <a:r>
              <a:rPr lang="zh-CN" altLang="zh-CN" sz="2100">
                <a:solidFill>
                  <a:srgbClr val="FF0000"/>
                </a:solidFill>
              </a:rPr>
              <a:t>项；题干未涉及日军实力的变化，无法得知敌我态势如何，排除</a:t>
            </a:r>
            <a:r>
              <a:rPr lang="en-US" altLang="zh-CN" sz="2100">
                <a:solidFill>
                  <a:srgbClr val="FF0000"/>
                </a:solidFill>
              </a:rPr>
              <a:t>D</a:t>
            </a:r>
            <a:r>
              <a:rPr lang="zh-CN" altLang="zh-CN" sz="2100">
                <a:solidFill>
                  <a:srgbClr val="FF0000"/>
                </a:solidFill>
              </a:rPr>
              <a:t>项。</a:t>
            </a:r>
          </a:p>
        </p:txBody>
      </p:sp>
    </p:spTree>
    <p:extLst>
      <p:ext uri="{BB962C8B-B14F-4D97-AF65-F5344CB8AC3E}">
        <p14:creationId xmlns:p14="http://schemas.microsoft.com/office/powerpoint/2010/main" val="4143536622"/>
      </p:ext>
    </p:ext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708660" y="477717"/>
            <a:ext cx="8161020" cy="4639732"/>
          </a:xfrm>
          <a:prstGeom prst="rect">
            <a:avLst/>
          </a:prstGeom>
        </p:spPr>
        <p:txBody>
          <a:bodyPr wrap="square" lIns="68580" tIns="34290" rIns="68580" bIns="34290">
            <a:spAutoFit/>
          </a:bodyPr>
          <a:lstStyle/>
          <a:p>
            <a:r>
              <a:rPr lang="en-US" altLang="zh-CN" sz="2100" smtClean="0"/>
              <a:t>10</a:t>
            </a:r>
            <a:r>
              <a:rPr lang="zh-CN" altLang="zh-CN" sz="2100" smtClean="0"/>
              <a:t>．</a:t>
            </a:r>
            <a:r>
              <a:rPr lang="zh-CN" altLang="zh-CN" sz="2100"/>
              <a:t>（</a:t>
            </a:r>
            <a:r>
              <a:rPr lang="en-US" altLang="zh-CN" sz="2100"/>
              <a:t>2021</a:t>
            </a:r>
            <a:r>
              <a:rPr lang="zh-CN" altLang="zh-CN" sz="2100"/>
              <a:t>·安徽六校教育研究会高三第二次素质测试·</a:t>
            </a:r>
            <a:r>
              <a:rPr lang="en-US" altLang="zh-CN" sz="2100"/>
              <a:t>31</a:t>
            </a:r>
            <a:r>
              <a:rPr lang="zh-CN" altLang="zh-CN" sz="2100"/>
              <a:t>）下图是新中国的一组年画作品。这折射出当时我国（　　）</a:t>
            </a:r>
            <a:endParaRPr lang="en-US" altLang="zh-CN" sz="2100"/>
          </a:p>
          <a:p>
            <a:r>
              <a:rPr lang="en-US" altLang="zh-CN" sz="2100"/>
              <a:t>1954</a:t>
            </a:r>
            <a:r>
              <a:rPr lang="zh-CN" altLang="zh-CN" sz="2100"/>
              <a:t>年《拖拉机到咱社来代耕》</a:t>
            </a:r>
            <a:r>
              <a:rPr lang="en-US" altLang="zh-CN" sz="2100"/>
              <a:t>                              1964</a:t>
            </a:r>
            <a:r>
              <a:rPr lang="zh-CN" altLang="zh-CN" sz="2100"/>
              <a:t>年《试耕图》</a:t>
            </a:r>
          </a:p>
          <a:p>
            <a:r>
              <a:rPr lang="en-US" altLang="zh-CN" sz="2100"/>
              <a:t>A</a:t>
            </a:r>
            <a:r>
              <a:rPr lang="zh-CN" altLang="zh-CN" sz="2100"/>
              <a:t>．工农业结构按比例协调发展</a:t>
            </a:r>
            <a:r>
              <a:rPr lang="en-US" altLang="zh-CN" sz="2100"/>
              <a:t>         </a:t>
            </a:r>
            <a:endParaRPr lang="en-US" altLang="zh-CN" sz="2100"/>
          </a:p>
          <a:p>
            <a:r>
              <a:rPr lang="en-US" altLang="zh-CN" sz="2100"/>
              <a:t>B</a:t>
            </a:r>
            <a:r>
              <a:rPr lang="zh-CN" altLang="zh-CN" sz="2100"/>
              <a:t>．农民生产自主性得到提高</a:t>
            </a:r>
          </a:p>
          <a:p>
            <a:r>
              <a:rPr lang="en-US" altLang="zh-CN" sz="2100"/>
              <a:t>C</a:t>
            </a:r>
            <a:r>
              <a:rPr lang="zh-CN" altLang="zh-CN" sz="2100"/>
              <a:t>．农村生产力水平得到了提升</a:t>
            </a:r>
            <a:r>
              <a:rPr lang="en-US" altLang="zh-CN" sz="2100"/>
              <a:t>        </a:t>
            </a:r>
            <a:endParaRPr lang="en-US" altLang="zh-CN" sz="2100"/>
          </a:p>
          <a:p>
            <a:r>
              <a:rPr lang="en-US" altLang="zh-CN" sz="2100"/>
              <a:t> D</a:t>
            </a:r>
            <a:r>
              <a:rPr lang="zh-CN" altLang="zh-CN" sz="2100"/>
              <a:t>．农业生产机械化已经普及</a:t>
            </a:r>
          </a:p>
          <a:p>
            <a:r>
              <a:rPr lang="en-US" altLang="zh-CN" sz="1200"/>
              <a:t>                                                                                   1954</a:t>
            </a:r>
            <a:r>
              <a:rPr lang="zh-CN" altLang="zh-CN" sz="1200"/>
              <a:t>年《拖拉机到咱社来代耕》</a:t>
            </a:r>
            <a:r>
              <a:rPr lang="en-US" altLang="zh-CN" sz="1200"/>
              <a:t>               1964</a:t>
            </a:r>
            <a:r>
              <a:rPr lang="zh-CN" altLang="zh-CN" sz="1200"/>
              <a:t>年《试耕图》</a:t>
            </a:r>
          </a:p>
          <a:p>
            <a:r>
              <a:rPr lang="en-US" altLang="zh-CN" sz="1200"/>
              <a:t>   </a:t>
            </a:r>
            <a:endParaRPr lang="zh-CN" altLang="zh-CN" sz="2100"/>
          </a:p>
          <a:p>
            <a:r>
              <a:rPr lang="zh-CN" altLang="zh-CN" sz="2100">
                <a:solidFill>
                  <a:srgbClr val="FF0000"/>
                </a:solidFill>
              </a:rPr>
              <a:t>【答案】</a:t>
            </a:r>
            <a:r>
              <a:rPr lang="en-US" altLang="zh-CN" sz="2100">
                <a:solidFill>
                  <a:srgbClr val="FF0000"/>
                </a:solidFill>
              </a:rPr>
              <a:t>C </a:t>
            </a:r>
            <a:r>
              <a:rPr lang="zh-CN" altLang="zh-CN" sz="2100">
                <a:solidFill>
                  <a:srgbClr val="FF0000"/>
                </a:solidFill>
              </a:rPr>
              <a:t>【解析】据上图，可知新中国成立后，农业生产开始使用拖拉机，说明农村生产力得到了提升，故选</a:t>
            </a:r>
            <a:r>
              <a:rPr lang="en-US" altLang="zh-CN" sz="2100">
                <a:solidFill>
                  <a:srgbClr val="FF0000"/>
                </a:solidFill>
              </a:rPr>
              <a:t>C</a:t>
            </a:r>
            <a:r>
              <a:rPr lang="zh-CN" altLang="zh-CN" sz="2100">
                <a:solidFill>
                  <a:srgbClr val="FF0000"/>
                </a:solidFill>
              </a:rPr>
              <a:t>项；</a:t>
            </a:r>
            <a:r>
              <a:rPr lang="en-US" altLang="zh-CN" sz="2100">
                <a:solidFill>
                  <a:srgbClr val="FF0000"/>
                </a:solidFill>
              </a:rPr>
              <a:t>1954</a:t>
            </a:r>
            <a:r>
              <a:rPr lang="zh-CN" altLang="zh-CN" sz="2100">
                <a:solidFill>
                  <a:srgbClr val="FF0000"/>
                </a:solidFill>
              </a:rPr>
              <a:t>年和</a:t>
            </a:r>
            <a:r>
              <a:rPr lang="en-US" altLang="zh-CN" sz="2100">
                <a:solidFill>
                  <a:srgbClr val="FF0000"/>
                </a:solidFill>
              </a:rPr>
              <a:t>1964</a:t>
            </a:r>
            <a:r>
              <a:rPr lang="zh-CN" altLang="zh-CN" sz="2100">
                <a:solidFill>
                  <a:srgbClr val="FF0000"/>
                </a:solidFill>
              </a:rPr>
              <a:t>年我国注重发展重工业，排除</a:t>
            </a:r>
            <a:r>
              <a:rPr lang="en-US" altLang="zh-CN" sz="2100">
                <a:solidFill>
                  <a:srgbClr val="FF0000"/>
                </a:solidFill>
              </a:rPr>
              <a:t>A</a:t>
            </a:r>
            <a:r>
              <a:rPr lang="zh-CN" altLang="zh-CN" sz="2100">
                <a:solidFill>
                  <a:srgbClr val="FF0000"/>
                </a:solidFill>
              </a:rPr>
              <a:t>项；</a:t>
            </a:r>
            <a:r>
              <a:rPr lang="en-US" altLang="zh-CN" sz="2100">
                <a:solidFill>
                  <a:srgbClr val="FF0000"/>
                </a:solidFill>
              </a:rPr>
              <a:t>1956</a:t>
            </a:r>
            <a:r>
              <a:rPr lang="zh-CN" altLang="zh-CN" sz="2100">
                <a:solidFill>
                  <a:srgbClr val="FF0000"/>
                </a:solidFill>
              </a:rPr>
              <a:t>年三大改造完成后，农民生产自主性减弱，排除</a:t>
            </a:r>
            <a:r>
              <a:rPr lang="en-US" altLang="zh-CN" sz="2100">
                <a:solidFill>
                  <a:srgbClr val="FF0000"/>
                </a:solidFill>
              </a:rPr>
              <a:t>B</a:t>
            </a:r>
            <a:r>
              <a:rPr lang="zh-CN" altLang="zh-CN" sz="2100">
                <a:solidFill>
                  <a:srgbClr val="FF0000"/>
                </a:solidFill>
              </a:rPr>
              <a:t>项；</a:t>
            </a:r>
            <a:r>
              <a:rPr lang="en-US" altLang="zh-CN" sz="2100">
                <a:solidFill>
                  <a:srgbClr val="FF0000"/>
                </a:solidFill>
              </a:rPr>
              <a:t>“</a:t>
            </a:r>
            <a:r>
              <a:rPr lang="zh-CN" altLang="zh-CN" sz="2100">
                <a:solidFill>
                  <a:srgbClr val="FF0000"/>
                </a:solidFill>
              </a:rPr>
              <a:t>普及</a:t>
            </a:r>
            <a:r>
              <a:rPr lang="en-US" altLang="zh-CN" sz="2100">
                <a:solidFill>
                  <a:srgbClr val="FF0000"/>
                </a:solidFill>
              </a:rPr>
              <a:t>”</a:t>
            </a:r>
            <a:r>
              <a:rPr lang="zh-CN" altLang="zh-CN" sz="2100">
                <a:solidFill>
                  <a:srgbClr val="FF0000"/>
                </a:solidFill>
              </a:rPr>
              <a:t>一词表述过于绝对，与当时实际不符，排除</a:t>
            </a:r>
            <a:r>
              <a:rPr lang="en-US" altLang="zh-CN" sz="2100">
                <a:solidFill>
                  <a:srgbClr val="FF0000"/>
                </a:solidFill>
              </a:rPr>
              <a:t>D</a:t>
            </a:r>
            <a:r>
              <a:rPr lang="zh-CN" altLang="zh-CN" sz="2100">
                <a:solidFill>
                  <a:srgbClr val="FF0000"/>
                </a:solidFill>
              </a:rPr>
              <a:t>项。</a:t>
            </a:r>
          </a:p>
          <a:p>
            <a:endParaRPr lang="zh-CN" altLang="zh-CN" sz="2100"/>
          </a:p>
        </p:txBody>
      </p:sp>
      <p:pic>
        <p:nvPicPr>
          <p:cNvPr id="3" name="../Upload/image/202103021012481.jpg"/>
          <p:cNvPicPr/>
          <p:nvPr/>
        </p:nvPicPr>
        <p:blipFill>
          <a:blip r:embed="rId2"/>
          <a:stretch>
            <a:fillRect/>
          </a:stretch>
        </p:blipFill>
        <p:spPr bwMode="auto">
          <a:xfrm>
            <a:off x="4629150" y="1193296"/>
            <a:ext cx="4144804" cy="1515614"/>
          </a:xfrm>
          <a:prstGeom prst="rect">
            <a:avLst/>
          </a:prstGeom>
        </p:spPr>
      </p:pic>
    </p:spTree>
    <p:extLst>
      <p:ext uri="{BB962C8B-B14F-4D97-AF65-F5344CB8AC3E}">
        <p14:creationId xmlns:p14="http://schemas.microsoft.com/office/powerpoint/2010/main" val="38186281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77190" y="731521"/>
            <a:ext cx="8435340" cy="3947234"/>
          </a:xfrm>
          <a:prstGeom prst="rect">
            <a:avLst/>
          </a:prstGeom>
        </p:spPr>
        <p:txBody>
          <a:bodyPr wrap="square" lIns="68580" tIns="34290" rIns="68580" bIns="34290">
            <a:spAutoFit/>
          </a:bodyPr>
          <a:lstStyle/>
          <a:p>
            <a:r>
              <a:rPr lang="en-US" altLang="zh-CN" sz="2100" smtClean="0"/>
              <a:t>11</a:t>
            </a:r>
            <a:r>
              <a:rPr lang="zh-CN" altLang="zh-CN" sz="2100" smtClean="0"/>
              <a:t>．</a:t>
            </a:r>
            <a:r>
              <a:rPr lang="zh-CN" altLang="zh-CN" sz="2100"/>
              <a:t>（</a:t>
            </a:r>
            <a:r>
              <a:rPr lang="en-US" altLang="zh-CN" sz="2100"/>
              <a:t>2021</a:t>
            </a:r>
            <a:r>
              <a:rPr lang="zh-CN" altLang="zh-CN" sz="2100"/>
              <a:t>·安徽皖西联盟高三上学期期末·</a:t>
            </a:r>
            <a:r>
              <a:rPr lang="en-US" altLang="zh-CN" sz="2100"/>
              <a:t>30</a:t>
            </a:r>
            <a:r>
              <a:rPr lang="zh-CN" altLang="zh-CN" sz="2100"/>
              <a:t>）电影《八佰》讲述了</a:t>
            </a:r>
            <a:r>
              <a:rPr lang="en-US" altLang="zh-CN" sz="2100"/>
              <a:t>1937</a:t>
            </a:r>
            <a:r>
              <a:rPr lang="zh-CN" altLang="zh-CN" sz="2100"/>
              <a:t>年上海即将沦陷之时，国民革命军陆军第</a:t>
            </a:r>
            <a:r>
              <a:rPr lang="en-US" altLang="zh-CN" sz="2100"/>
              <a:t>9</a:t>
            </a:r>
            <a:r>
              <a:rPr lang="zh-CN" altLang="zh-CN" sz="2100"/>
              <a:t>集团军</a:t>
            </a:r>
            <a:r>
              <a:rPr lang="en-US" altLang="zh-CN" sz="2100"/>
              <a:t>88</a:t>
            </a:r>
            <a:r>
              <a:rPr lang="zh-CN" altLang="zh-CN" sz="2100"/>
              <a:t>师</a:t>
            </a:r>
            <a:r>
              <a:rPr lang="en-US" altLang="zh-CN" sz="2100"/>
              <a:t>524</a:t>
            </a:r>
            <a:r>
              <a:rPr lang="zh-CN" altLang="zh-CN" sz="2100"/>
              <a:t>团谢晋元等八百壮士（实际只有</a:t>
            </a:r>
            <a:r>
              <a:rPr lang="en-US" altLang="zh-CN" sz="2100"/>
              <a:t>400</a:t>
            </a:r>
            <a:r>
              <a:rPr lang="zh-CN" altLang="zh-CN" sz="2100"/>
              <a:t>多人）奉命退守四行仓库，与日军激战四天四夜，鼓舞了全国军民抗战士气的英雄事迹。此役（　　）</a:t>
            </a:r>
          </a:p>
          <a:p>
            <a:r>
              <a:rPr lang="en-US" altLang="zh-CN" sz="2100"/>
              <a:t>A</a:t>
            </a:r>
            <a:r>
              <a:rPr lang="zh-CN" altLang="zh-CN" sz="2100"/>
              <a:t>．属于徐州会战的一部分</a:t>
            </a:r>
            <a:r>
              <a:rPr lang="en-US" altLang="zh-CN" sz="2100"/>
              <a:t>             B</a:t>
            </a:r>
            <a:r>
              <a:rPr lang="zh-CN" altLang="zh-CN" sz="2100"/>
              <a:t>．完全扭转了抗日战争的颓势</a:t>
            </a:r>
          </a:p>
          <a:p>
            <a:r>
              <a:rPr lang="en-US" altLang="zh-CN" sz="2100"/>
              <a:t>C</a:t>
            </a:r>
            <a:r>
              <a:rPr lang="zh-CN" altLang="zh-CN" sz="2100"/>
              <a:t>．是国共联合抗日的典范</a:t>
            </a:r>
            <a:r>
              <a:rPr lang="en-US" altLang="zh-CN" sz="2100"/>
              <a:t>             D</a:t>
            </a:r>
            <a:r>
              <a:rPr lang="zh-CN" altLang="zh-CN" sz="2100"/>
              <a:t>．体现了中国军民的抗战决心</a:t>
            </a:r>
          </a:p>
          <a:p>
            <a:r>
              <a:rPr lang="zh-CN" altLang="zh-CN" sz="2100">
                <a:solidFill>
                  <a:srgbClr val="FF0000"/>
                </a:solidFill>
              </a:rPr>
              <a:t>【答案】</a:t>
            </a:r>
            <a:r>
              <a:rPr lang="en-US" altLang="zh-CN" sz="2100">
                <a:solidFill>
                  <a:srgbClr val="FF0000"/>
                </a:solidFill>
              </a:rPr>
              <a:t>D</a:t>
            </a:r>
            <a:endParaRPr lang="zh-CN" altLang="zh-CN" sz="2100">
              <a:solidFill>
                <a:srgbClr val="FF0000"/>
              </a:solidFill>
            </a:endParaRPr>
          </a:p>
          <a:p>
            <a:r>
              <a:rPr lang="zh-CN" altLang="zh-CN" sz="2100">
                <a:solidFill>
                  <a:srgbClr val="FF0000"/>
                </a:solidFill>
              </a:rPr>
              <a:t>【解析】据材料</a:t>
            </a:r>
            <a:r>
              <a:rPr lang="en-US" altLang="zh-CN" sz="2100">
                <a:solidFill>
                  <a:srgbClr val="FF0000"/>
                </a:solidFill>
              </a:rPr>
              <a:t>“</a:t>
            </a:r>
            <a:r>
              <a:rPr lang="zh-CN" altLang="zh-CN" sz="2100">
                <a:solidFill>
                  <a:srgbClr val="FF0000"/>
                </a:solidFill>
              </a:rPr>
              <a:t>与日军激战四天四夜，鼓舞了全国军民抗战士气的英雄事迹</a:t>
            </a:r>
            <a:r>
              <a:rPr lang="en-US" altLang="zh-CN" sz="2100">
                <a:solidFill>
                  <a:srgbClr val="FF0000"/>
                </a:solidFill>
              </a:rPr>
              <a:t>”</a:t>
            </a:r>
            <a:r>
              <a:rPr lang="zh-CN" altLang="zh-CN" sz="2100">
                <a:solidFill>
                  <a:srgbClr val="FF0000"/>
                </a:solidFill>
              </a:rPr>
              <a:t>可得出此战役体现了中国军民的抗战决心和英勇无畏的精神，故选</a:t>
            </a:r>
            <a:r>
              <a:rPr lang="en-US" altLang="zh-CN" sz="2100">
                <a:solidFill>
                  <a:srgbClr val="FF0000"/>
                </a:solidFill>
              </a:rPr>
              <a:t>D</a:t>
            </a:r>
            <a:r>
              <a:rPr lang="zh-CN" altLang="zh-CN" sz="2100">
                <a:solidFill>
                  <a:srgbClr val="FF0000"/>
                </a:solidFill>
              </a:rPr>
              <a:t>项；此役在上海，与徐州会战无关，排除</a:t>
            </a:r>
            <a:r>
              <a:rPr lang="en-US" altLang="zh-CN" sz="2100">
                <a:solidFill>
                  <a:srgbClr val="FF0000"/>
                </a:solidFill>
              </a:rPr>
              <a:t>A</a:t>
            </a:r>
            <a:r>
              <a:rPr lang="zh-CN" altLang="zh-CN" sz="2100">
                <a:solidFill>
                  <a:srgbClr val="FF0000"/>
                </a:solidFill>
              </a:rPr>
              <a:t>项；</a:t>
            </a:r>
            <a:r>
              <a:rPr lang="en-US" altLang="zh-CN" sz="2100">
                <a:solidFill>
                  <a:srgbClr val="FF0000"/>
                </a:solidFill>
              </a:rPr>
              <a:t>1937</a:t>
            </a:r>
            <a:r>
              <a:rPr lang="zh-CN" altLang="zh-CN" sz="2100">
                <a:solidFill>
                  <a:srgbClr val="FF0000"/>
                </a:solidFill>
              </a:rPr>
              <a:t>年七七事变日军全面侵华，</a:t>
            </a:r>
            <a:r>
              <a:rPr lang="en-US" altLang="zh-CN" sz="2100">
                <a:solidFill>
                  <a:srgbClr val="FF0000"/>
                </a:solidFill>
              </a:rPr>
              <a:t>1945</a:t>
            </a:r>
            <a:r>
              <a:rPr lang="zh-CN" altLang="zh-CN" sz="2100">
                <a:solidFill>
                  <a:srgbClr val="FF0000"/>
                </a:solidFill>
              </a:rPr>
              <a:t>年日本投降，不符史实，排除</a:t>
            </a:r>
            <a:r>
              <a:rPr lang="en-US" altLang="zh-CN" sz="2100">
                <a:solidFill>
                  <a:srgbClr val="FF0000"/>
                </a:solidFill>
              </a:rPr>
              <a:t>B</a:t>
            </a:r>
            <a:r>
              <a:rPr lang="zh-CN" altLang="zh-CN" sz="2100">
                <a:solidFill>
                  <a:srgbClr val="FF0000"/>
                </a:solidFill>
              </a:rPr>
              <a:t>项；材料没有涉及中共，排除</a:t>
            </a:r>
            <a:r>
              <a:rPr lang="en-US" altLang="zh-CN" sz="2100">
                <a:solidFill>
                  <a:srgbClr val="FF0000"/>
                </a:solidFill>
              </a:rPr>
              <a:t>C</a:t>
            </a:r>
            <a:r>
              <a:rPr lang="zh-CN" altLang="zh-CN" sz="2100">
                <a:solidFill>
                  <a:srgbClr val="FF0000"/>
                </a:solidFill>
              </a:rPr>
              <a:t>项。</a:t>
            </a:r>
          </a:p>
        </p:txBody>
      </p:sp>
    </p:spTree>
    <p:extLst>
      <p:ext uri="{BB962C8B-B14F-4D97-AF65-F5344CB8AC3E}">
        <p14:creationId xmlns:p14="http://schemas.microsoft.com/office/powerpoint/2010/main" val="2831021354"/>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22618" y="1768259"/>
            <a:ext cx="316137" cy="1714115"/>
          </a:xfrm>
          <a:prstGeom prst="rect">
            <a:avLst/>
          </a:prstGeom>
          <a:noFill/>
        </p:spPr>
        <p:txBody>
          <a:bodyPr vert="eaVert" wrap="square" lIns="27000" tIns="27000" rIns="27000" bIns="27000" rtlCol="0">
            <a:spAutoFit/>
          </a:bodyPr>
          <a:lstStyle/>
          <a:p>
            <a:r>
              <a:rPr lang="zh-CN" altLang="en-US" sz="1700" spc="450">
                <a:solidFill>
                  <a:schemeClr val="bg1"/>
                </a:solidFill>
                <a:latin typeface="微软雅黑" panose="020b0503020204020204" pitchFamily="34" charset="-122"/>
                <a:ea typeface="微软雅黑" panose="020b0503020204020204" pitchFamily="34" charset="-122"/>
              </a:rPr>
              <a:t>专题线索梳理</a:t>
            </a:r>
          </a:p>
        </p:txBody>
      </p:sp>
      <p:graphicFrame>
        <p:nvGraphicFramePr>
          <p:cNvPr id="5" name="表格 4"/>
          <p:cNvGraphicFramePr>
            <a:graphicFrameLocks noGrp="1"/>
          </p:cNvGraphicFramePr>
          <p:nvPr/>
        </p:nvGraphicFramePr>
        <p:xfrm>
          <a:off x="713846" y="696937"/>
          <a:ext cx="8037821" cy="3703320"/>
        </p:xfrm>
        <a:graphic>
          <a:graphicData uri="http://schemas.openxmlformats.org/drawingml/2006/table">
            <a:tbl>
              <a:tblPr/>
              <a:tblGrid>
                <a:gridCol w="1712085"/>
                <a:gridCol w="6325736"/>
              </a:tblGrid>
              <a:tr h="411480">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觉醒历程</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实践</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822960">
                <a:tc rowSpan="4">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认识到独立掌握</a:t>
                      </a:r>
                    </a:p>
                    <a:p>
                      <a:pPr algn="ctr">
                        <a:lnSpc>
                          <a:spcPct val="150000"/>
                        </a:lnSpc>
                        <a:spcAft>
                          <a:spcPct val="0"/>
                        </a:spcAft>
                      </a:pPr>
                      <a:r>
                        <a:rPr lang="zh-CN" sz="1800" b="1" kern="100">
                          <a:solidFill>
                            <a:srgbClr val="000000"/>
                          </a:solidFill>
                          <a:latin typeface="+mn-ea"/>
                          <a:ea typeface="+mn-ea"/>
                          <a:cs typeface="Times New Roman" panose="02020603050405020304"/>
                        </a:rPr>
                        <a:t>武装力量</a:t>
                      </a:r>
                      <a:r>
                        <a:rPr lang="zh-CN" sz="1800" b="1" kern="100" smtClean="0">
                          <a:solidFill>
                            <a:srgbClr val="000000"/>
                          </a:solidFill>
                          <a:latin typeface="+mn-ea"/>
                          <a:ea typeface="+mn-ea"/>
                          <a:cs typeface="Times New Roman" panose="02020603050405020304"/>
                        </a:rPr>
                        <a:t>的</a:t>
                      </a:r>
                      <a:endParaRPr lang="en-US" altLang="zh-CN" sz="1800" b="1" kern="100" smtClean="0">
                        <a:solidFill>
                          <a:srgbClr val="000000"/>
                        </a:solidFill>
                        <a:latin typeface="+mn-ea"/>
                        <a:ea typeface="+mn-ea"/>
                        <a:cs typeface="Times New Roman" panose="02020603050405020304"/>
                      </a:endParaRPr>
                    </a:p>
                    <a:p>
                      <a:pPr algn="ctr">
                        <a:lnSpc>
                          <a:spcPct val="150000"/>
                        </a:lnSpc>
                        <a:spcAft>
                          <a:spcPct val="0"/>
                        </a:spcAft>
                      </a:pPr>
                      <a:r>
                        <a:rPr lang="zh-CN" sz="1800" b="1" kern="100" smtClean="0">
                          <a:solidFill>
                            <a:srgbClr val="000000"/>
                          </a:solidFill>
                          <a:latin typeface="+mn-ea"/>
                          <a:ea typeface="+mn-ea"/>
                          <a:cs typeface="Times New Roman" panose="02020603050405020304"/>
                        </a:rPr>
                        <a:t>重要性</a:t>
                      </a:r>
                      <a:endParaRPr lang="zh-CN" sz="1800" b="1" kern="100">
                        <a:solidFill>
                          <a:srgbClr val="000000"/>
                        </a:solidFill>
                        <a:latin typeface="+mn-ea"/>
                        <a:ea typeface="+mn-ea"/>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just">
                        <a:lnSpc>
                          <a:spcPct val="150000"/>
                        </a:lnSpc>
                        <a:spcAft>
                          <a:spcPct val="0"/>
                        </a:spcAft>
                      </a:pPr>
                      <a:r>
                        <a:rPr lang="en-US" sz="1800" kern="100" smtClean="0">
                          <a:solidFill>
                            <a:srgbClr val="000000"/>
                          </a:solidFill>
                          <a:latin typeface="+mn-ea"/>
                          <a:ea typeface="+mn-ea"/>
                          <a:cs typeface="Times New Roman" panose="02020603050405020304"/>
                        </a:rPr>
                        <a:t>1927</a:t>
                      </a:r>
                      <a:r>
                        <a:rPr lang="zh-CN" sz="1800" kern="100">
                          <a:solidFill>
                            <a:srgbClr val="000000"/>
                          </a:solidFill>
                          <a:latin typeface="+mn-ea"/>
                          <a:ea typeface="+mn-ea"/>
                          <a:cs typeface="Times New Roman" panose="02020603050405020304"/>
                        </a:rPr>
                        <a:t>年</a:t>
                      </a:r>
                      <a:r>
                        <a:rPr lang="en-US" sz="1800" kern="100">
                          <a:solidFill>
                            <a:srgbClr val="000000"/>
                          </a:solidFill>
                          <a:latin typeface="+mn-ea"/>
                          <a:ea typeface="+mn-ea"/>
                          <a:cs typeface="Times New Roman" panose="02020603050405020304"/>
                        </a:rPr>
                        <a:t>8</a:t>
                      </a:r>
                      <a:r>
                        <a:rPr lang="zh-CN" sz="1800" kern="100">
                          <a:solidFill>
                            <a:srgbClr val="000000"/>
                          </a:solidFill>
                          <a:latin typeface="+mn-ea"/>
                          <a:ea typeface="+mn-ea"/>
                          <a:cs typeface="Times New Roman" panose="02020603050405020304"/>
                        </a:rPr>
                        <a:t>月，周恩来、朱德等人领导发动南昌起义，打响了武装反抗国民党反动统治的第一枪</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22960">
                <a:tc vMerge="1">
                  <a:txBody>
                    <a:bodyPr vert="horz" wrap="square"/>
                    <a:lstStyle/>
                    <a:p>
                      <a:endParaRPr lang="zh-CN"/>
                    </a:p>
                  </a:txBody>
                  <a:tcPr/>
                </a:tc>
                <a:tc>
                  <a:txBody>
                    <a:bodyPr vert="horz" wrap="square"/>
                    <a:lstStyle/>
                    <a:p>
                      <a:pPr algn="just">
                        <a:lnSpc>
                          <a:spcPct val="150000"/>
                        </a:lnSpc>
                        <a:spcAft>
                          <a:spcPct val="0"/>
                        </a:spcAft>
                      </a:pPr>
                      <a:r>
                        <a:rPr lang="en-US" sz="1800" kern="100">
                          <a:solidFill>
                            <a:srgbClr val="000000"/>
                          </a:solidFill>
                          <a:latin typeface="+mn-ea"/>
                          <a:ea typeface="+mn-ea"/>
                          <a:cs typeface="Times New Roman" panose="02020603050405020304"/>
                        </a:rPr>
                        <a:t>1927</a:t>
                      </a:r>
                      <a:r>
                        <a:rPr lang="zh-CN" sz="1800" kern="100">
                          <a:solidFill>
                            <a:srgbClr val="000000"/>
                          </a:solidFill>
                          <a:latin typeface="+mn-ea"/>
                          <a:ea typeface="+mn-ea"/>
                          <a:cs typeface="Times New Roman" panose="02020603050405020304"/>
                        </a:rPr>
                        <a:t>年，在汉口召开八七会议，毛泽东提出了“政权是由枪杆子中取得”的著名论断</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22960">
                <a:tc vMerge="1">
                  <a:txBody>
                    <a:bodyPr vert="horz" wrap="square"/>
                    <a:lstStyle/>
                    <a:p>
                      <a:endParaRPr lang="zh-CN"/>
                    </a:p>
                  </a:txBody>
                  <a:tcPr/>
                </a:tc>
                <a:tc>
                  <a:txBody>
                    <a:bodyPr vert="horz" wrap="square"/>
                    <a:lstStyle/>
                    <a:p>
                      <a:pPr algn="just">
                        <a:lnSpc>
                          <a:spcPct val="150000"/>
                        </a:lnSpc>
                        <a:spcAft>
                          <a:spcPct val="0"/>
                        </a:spcAft>
                      </a:pPr>
                      <a:r>
                        <a:rPr lang="en-US" sz="1800" kern="100">
                          <a:solidFill>
                            <a:srgbClr val="000000"/>
                          </a:solidFill>
                          <a:latin typeface="+mn-ea"/>
                          <a:ea typeface="+mn-ea"/>
                          <a:cs typeface="Times New Roman" panose="02020603050405020304"/>
                        </a:rPr>
                        <a:t>1927</a:t>
                      </a:r>
                      <a:r>
                        <a:rPr lang="zh-CN" sz="1800" kern="100">
                          <a:solidFill>
                            <a:srgbClr val="000000"/>
                          </a:solidFill>
                          <a:latin typeface="+mn-ea"/>
                          <a:ea typeface="+mn-ea"/>
                          <a:cs typeface="Times New Roman" panose="02020603050405020304"/>
                        </a:rPr>
                        <a:t>年</a:t>
                      </a:r>
                      <a:r>
                        <a:rPr lang="en-US" sz="1800" kern="100">
                          <a:solidFill>
                            <a:srgbClr val="000000"/>
                          </a:solidFill>
                          <a:latin typeface="+mn-ea"/>
                          <a:ea typeface="+mn-ea"/>
                          <a:cs typeface="Times New Roman" panose="02020603050405020304"/>
                        </a:rPr>
                        <a:t>9</a:t>
                      </a:r>
                      <a:r>
                        <a:rPr lang="zh-CN" sz="1800" kern="100">
                          <a:solidFill>
                            <a:srgbClr val="000000"/>
                          </a:solidFill>
                          <a:latin typeface="+mn-ea"/>
                          <a:ea typeface="+mn-ea"/>
                          <a:cs typeface="Times New Roman" panose="02020603050405020304"/>
                        </a:rPr>
                        <a:t>月，秋收起义后，毛泽东在三湾对部队进行改编，确立了党对军队的绝对领导</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22960">
                <a:tc vMerge="1">
                  <a:txBody>
                    <a:bodyPr vert="horz" wrap="square"/>
                    <a:lstStyle/>
                    <a:p>
                      <a:endParaRPr lang="zh-CN"/>
                    </a:p>
                  </a:txBody>
                  <a:tcPr/>
                </a:tc>
                <a:tc>
                  <a:txBody>
                    <a:bodyPr vert="horz" wrap="square"/>
                    <a:lstStyle/>
                    <a:p>
                      <a:pPr algn="just">
                        <a:lnSpc>
                          <a:spcPct val="150000"/>
                        </a:lnSpc>
                        <a:spcAft>
                          <a:spcPct val="0"/>
                        </a:spcAft>
                      </a:pPr>
                      <a:r>
                        <a:rPr lang="en-US" sz="1800" kern="100">
                          <a:solidFill>
                            <a:srgbClr val="000000"/>
                          </a:solidFill>
                          <a:latin typeface="+mn-ea"/>
                          <a:ea typeface="+mn-ea"/>
                          <a:cs typeface="Times New Roman" panose="02020603050405020304"/>
                        </a:rPr>
                        <a:t>1929</a:t>
                      </a:r>
                      <a:r>
                        <a:rPr lang="zh-CN" sz="1800" kern="100">
                          <a:solidFill>
                            <a:srgbClr val="000000"/>
                          </a:solidFill>
                          <a:latin typeface="+mn-ea"/>
                          <a:ea typeface="+mn-ea"/>
                          <a:cs typeface="Times New Roman" panose="02020603050405020304"/>
                        </a:rPr>
                        <a:t>年，召开古田会议，确立了“思想建党、政治建军”的建党建军原则</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7361406"/>
      </p:ext>
    </p:extLst>
  </p:cSld>
  <p:clrMapOvr>
    <a:masterClrMapping/>
  </p:clrMapOvr>
  <p:transition>
    <p:fade/>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346841" y="156278"/>
            <a:ext cx="8797159" cy="5239896"/>
          </a:xfrm>
          <a:prstGeom prst="rect">
            <a:avLst/>
          </a:prstGeom>
        </p:spPr>
        <p:txBody>
          <a:bodyPr wrap="square" lIns="68580" tIns="34290" rIns="68580" bIns="34290">
            <a:spAutoFit/>
          </a:bodyPr>
          <a:lstStyle/>
          <a:p>
            <a:r>
              <a:rPr lang="en-US" altLang="zh-CN" sz="2100" smtClean="0"/>
              <a:t>12</a:t>
            </a:r>
            <a:r>
              <a:rPr lang="zh-CN" altLang="zh-CN" sz="2100" smtClean="0"/>
              <a:t>．</a:t>
            </a:r>
            <a:r>
              <a:rPr lang="zh-CN" altLang="zh-CN" sz="2100"/>
              <a:t>（</a:t>
            </a:r>
            <a:r>
              <a:rPr lang="en-US" altLang="zh-CN" sz="2100"/>
              <a:t>2021</a:t>
            </a:r>
            <a:r>
              <a:rPr lang="zh-CN" altLang="zh-CN" sz="2100"/>
              <a:t>·湖北华大新高考联盟高三</a:t>
            </a:r>
            <a:r>
              <a:rPr lang="en-US" altLang="zh-CN" sz="2100"/>
              <a:t>1</a:t>
            </a:r>
            <a:r>
              <a:rPr lang="zh-CN" altLang="zh-CN" sz="2100"/>
              <a:t>月教学质量测评·</a:t>
            </a:r>
            <a:r>
              <a:rPr lang="en-US" altLang="zh-CN" sz="2100"/>
              <a:t>10</a:t>
            </a:r>
            <a:r>
              <a:rPr lang="zh-CN" altLang="zh-CN" sz="2100"/>
              <a:t>）中国平均法定关税税率下降的轨迹图（</a:t>
            </a:r>
            <a:r>
              <a:rPr lang="en-US" altLang="zh-CN" sz="2100"/>
              <a:t>1992</a:t>
            </a:r>
            <a:r>
              <a:rPr lang="zh-CN" altLang="zh-CN" sz="2100"/>
              <a:t>—</a:t>
            </a:r>
            <a:r>
              <a:rPr lang="en-US" altLang="zh-CN" sz="2100"/>
              <a:t>2003</a:t>
            </a:r>
            <a:r>
              <a:rPr lang="zh-CN" altLang="zh-CN" sz="2100"/>
              <a:t>）</a:t>
            </a:r>
          </a:p>
          <a:p>
            <a:r>
              <a:rPr lang="zh-CN" altLang="zh-CN" sz="2100"/>
              <a:t>平均关税税率（</a:t>
            </a:r>
            <a:r>
              <a:rPr lang="en-US" altLang="zh-CN" sz="2100"/>
              <a:t>%</a:t>
            </a:r>
            <a:r>
              <a:rPr lang="zh-CN" altLang="zh-CN" sz="2100"/>
              <a:t>）</a:t>
            </a:r>
            <a:endParaRPr lang="en-US" altLang="zh-CN" sz="2100"/>
          </a:p>
          <a:p>
            <a:r>
              <a:rPr lang="zh-CN" altLang="zh-CN" sz="2100"/>
              <a:t>上图表明中国（　　）</a:t>
            </a:r>
          </a:p>
          <a:p>
            <a:r>
              <a:rPr lang="en-US" altLang="zh-CN" sz="2100"/>
              <a:t>A</a:t>
            </a:r>
            <a:r>
              <a:rPr lang="zh-CN" altLang="zh-CN" sz="2100"/>
              <a:t>．对外开放程度不断加深</a:t>
            </a:r>
            <a:r>
              <a:rPr lang="en-US" altLang="zh-CN" sz="2100"/>
              <a:t>             </a:t>
            </a:r>
            <a:endParaRPr lang="en-US" altLang="zh-CN" sz="2100"/>
          </a:p>
          <a:p>
            <a:r>
              <a:rPr lang="en-US" altLang="zh-CN" sz="2100"/>
              <a:t>B</a:t>
            </a:r>
            <a:r>
              <a:rPr lang="zh-CN" altLang="zh-CN" sz="2100"/>
              <a:t>．加入世贸组织成效较显著</a:t>
            </a:r>
          </a:p>
          <a:p>
            <a:r>
              <a:rPr lang="en-US" altLang="zh-CN" sz="2100"/>
              <a:t>C</a:t>
            </a:r>
            <a:r>
              <a:rPr lang="zh-CN" altLang="zh-CN" sz="2100"/>
              <a:t>．经济特区建设效果明显</a:t>
            </a:r>
            <a:r>
              <a:rPr lang="en-US" altLang="zh-CN" sz="2100"/>
              <a:t>             </a:t>
            </a:r>
            <a:endParaRPr lang="en-US" altLang="zh-CN" sz="2100"/>
          </a:p>
          <a:p>
            <a:r>
              <a:rPr lang="en-US" altLang="zh-CN" sz="2100"/>
              <a:t>D</a:t>
            </a:r>
            <a:r>
              <a:rPr lang="zh-CN" altLang="zh-CN" sz="2100"/>
              <a:t>．城市化和工业化水平提高</a:t>
            </a:r>
          </a:p>
          <a:p>
            <a:r>
              <a:rPr lang="zh-CN" altLang="zh-CN" sz="2100">
                <a:solidFill>
                  <a:srgbClr val="FF0000"/>
                </a:solidFill>
              </a:rPr>
              <a:t>【答案】</a:t>
            </a:r>
            <a:r>
              <a:rPr lang="en-US" altLang="zh-CN" sz="2100">
                <a:solidFill>
                  <a:srgbClr val="FF0000"/>
                </a:solidFill>
              </a:rPr>
              <a:t>A</a:t>
            </a:r>
            <a:endParaRPr lang="zh-CN" altLang="zh-CN" sz="2100">
              <a:solidFill>
                <a:srgbClr val="FF0000"/>
              </a:solidFill>
            </a:endParaRPr>
          </a:p>
          <a:p>
            <a:r>
              <a:rPr lang="zh-CN" altLang="zh-CN" sz="2100">
                <a:solidFill>
                  <a:srgbClr val="FF0000"/>
                </a:solidFill>
              </a:rPr>
              <a:t>【解析】由中国平均法定关税税率下降的轨迹图可以看出，</a:t>
            </a:r>
            <a:r>
              <a:rPr lang="en-US" altLang="zh-CN" sz="2100">
                <a:solidFill>
                  <a:srgbClr val="FF0000"/>
                </a:solidFill>
              </a:rPr>
              <a:t>1992</a:t>
            </a:r>
            <a:r>
              <a:rPr lang="zh-CN" altLang="zh-CN" sz="2100">
                <a:solidFill>
                  <a:srgbClr val="FF0000"/>
                </a:solidFill>
              </a:rPr>
              <a:t>—</a:t>
            </a:r>
            <a:r>
              <a:rPr lang="en-US" altLang="zh-CN" sz="2100">
                <a:solidFill>
                  <a:srgbClr val="FF0000"/>
                </a:solidFill>
              </a:rPr>
              <a:t>2003</a:t>
            </a:r>
            <a:r>
              <a:rPr lang="zh-CN" altLang="zh-CN" sz="2100">
                <a:solidFill>
                  <a:srgbClr val="FF0000"/>
                </a:solidFill>
              </a:rPr>
              <a:t>年间我国关税税率是呈现下降趋势的，这说明我国利用关税对民族工业的保护在减少，是更大程度对外开放的表现，故选</a:t>
            </a:r>
            <a:r>
              <a:rPr lang="en-US" altLang="zh-CN" sz="2100">
                <a:solidFill>
                  <a:srgbClr val="FF0000"/>
                </a:solidFill>
              </a:rPr>
              <a:t>A</a:t>
            </a:r>
            <a:r>
              <a:rPr lang="zh-CN" altLang="zh-CN" sz="2100">
                <a:solidFill>
                  <a:srgbClr val="FF0000"/>
                </a:solidFill>
              </a:rPr>
              <a:t>项；中国加入世贸组织是在</a:t>
            </a:r>
            <a:r>
              <a:rPr lang="en-US" altLang="zh-CN" sz="2100">
                <a:solidFill>
                  <a:srgbClr val="FF0000"/>
                </a:solidFill>
              </a:rPr>
              <a:t>2001</a:t>
            </a:r>
            <a:r>
              <a:rPr lang="zh-CN" altLang="zh-CN" sz="2100">
                <a:solidFill>
                  <a:srgbClr val="FF0000"/>
                </a:solidFill>
              </a:rPr>
              <a:t>年，所以与题目中的时间不符，排除</a:t>
            </a:r>
            <a:r>
              <a:rPr lang="en-US" altLang="zh-CN" sz="2100">
                <a:solidFill>
                  <a:srgbClr val="FF0000"/>
                </a:solidFill>
              </a:rPr>
              <a:t>B</a:t>
            </a:r>
            <a:r>
              <a:rPr lang="zh-CN" altLang="zh-CN" sz="2100">
                <a:solidFill>
                  <a:srgbClr val="FF0000"/>
                </a:solidFill>
              </a:rPr>
              <a:t>项；题干是中国平均法定关税税率的变化，没有具体提及经济特区，排除</a:t>
            </a:r>
            <a:r>
              <a:rPr lang="en-US" altLang="zh-CN" sz="2100">
                <a:solidFill>
                  <a:srgbClr val="FF0000"/>
                </a:solidFill>
              </a:rPr>
              <a:t>C</a:t>
            </a:r>
            <a:r>
              <a:rPr lang="zh-CN" altLang="zh-CN" sz="2100">
                <a:solidFill>
                  <a:srgbClr val="FF0000"/>
                </a:solidFill>
              </a:rPr>
              <a:t>项；题干提到的是中外贸易问题，城市化、工业化与关税税率没有直接联系，排除</a:t>
            </a:r>
            <a:r>
              <a:rPr lang="en-US" altLang="zh-CN" sz="2100">
                <a:solidFill>
                  <a:srgbClr val="FF0000"/>
                </a:solidFill>
              </a:rPr>
              <a:t>D</a:t>
            </a:r>
            <a:r>
              <a:rPr lang="zh-CN" altLang="zh-CN" sz="2100">
                <a:solidFill>
                  <a:srgbClr val="FF0000"/>
                </a:solidFill>
              </a:rPr>
              <a:t>项。</a:t>
            </a:r>
          </a:p>
          <a:p>
            <a:endParaRPr lang="zh-CN" altLang="zh-CN" sz="2100"/>
          </a:p>
        </p:txBody>
      </p:sp>
      <p:pic>
        <p:nvPicPr>
          <p:cNvPr id="3" name="图片 2"/>
          <p:cNvPicPr/>
          <p:nvPr/>
        </p:nvPicPr>
        <p:blipFill>
          <a:blip r:embed="rId2">
            <a:extLst>
              <a:ext uri="{28A0092B-C50C-407E-A947-70E740481C1C}">
                <a14:useLocalDpi xmlns:a14="http://schemas.microsoft.com/office/drawing/2010/main" val="0"/>
              </a:ext>
            </a:extLst>
          </a:blip>
          <a:stretch>
            <a:fillRect/>
          </a:stretch>
        </p:blipFill>
        <p:spPr bwMode="auto">
          <a:xfrm>
            <a:off x="5268269" y="1419683"/>
            <a:ext cx="3138693" cy="1404932"/>
          </a:xfrm>
          <a:prstGeom prst="rect">
            <a:avLst/>
          </a:prstGeom>
          <a:noFill/>
          <a:ln>
            <a:noFill/>
          </a:ln>
        </p:spPr>
      </p:pic>
    </p:spTree>
    <p:extLst>
      <p:ext uri="{BB962C8B-B14F-4D97-AF65-F5344CB8AC3E}">
        <p14:creationId xmlns:p14="http://schemas.microsoft.com/office/powerpoint/2010/main" val="2478743830"/>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189186" y="0"/>
            <a:ext cx="8954815" cy="5239896"/>
          </a:xfrm>
          <a:prstGeom prst="rect">
            <a:avLst/>
          </a:prstGeom>
        </p:spPr>
        <p:txBody>
          <a:bodyPr wrap="square" lIns="68580" tIns="34290" rIns="68580" bIns="34290">
            <a:spAutoFit/>
          </a:bodyPr>
          <a:lstStyle/>
          <a:p>
            <a:r>
              <a:rPr lang="en-US" altLang="zh-CN" sz="2100" smtClean="0"/>
              <a:t>13</a:t>
            </a:r>
            <a:r>
              <a:rPr lang="zh-CN" altLang="zh-CN" sz="2100" smtClean="0"/>
              <a:t>．</a:t>
            </a:r>
            <a:r>
              <a:rPr lang="zh-CN" altLang="zh-CN" sz="2100"/>
              <a:t>（</a:t>
            </a:r>
            <a:r>
              <a:rPr lang="en-US" altLang="zh-CN" sz="2100"/>
              <a:t>2021</a:t>
            </a:r>
            <a:r>
              <a:rPr lang="zh-CN" altLang="zh-CN" sz="2100"/>
              <a:t>·天一大联考“皖豫名校联盟体”高三第二次考试·</a:t>
            </a:r>
            <a:r>
              <a:rPr lang="en-US" altLang="zh-CN" sz="2100"/>
              <a:t>12</a:t>
            </a:r>
            <a:r>
              <a:rPr lang="zh-CN" altLang="zh-CN" sz="2100"/>
              <a:t>）</a:t>
            </a:r>
            <a:r>
              <a:rPr lang="en-US" altLang="zh-CN" sz="2100"/>
              <a:t>1948</a:t>
            </a:r>
            <a:r>
              <a:rPr lang="zh-CN" altLang="zh-CN" sz="2100"/>
              <a:t>年底，中共中央提出了准备五万三千个干部的工作任务，并提出“国民党在城市经济，财政、文化、教育机构中的工作人员，除去反动分子外，我们应当大批地利用”。由此可知，此项“工作任务”（　　）</a:t>
            </a:r>
          </a:p>
          <a:p>
            <a:r>
              <a:rPr lang="en-US" altLang="zh-CN" sz="2100"/>
              <a:t>A</a:t>
            </a:r>
            <a:r>
              <a:rPr lang="zh-CN" altLang="zh-CN" sz="2100"/>
              <a:t>．旨在瓦解国民党反动统治</a:t>
            </a:r>
            <a:r>
              <a:rPr lang="en-US" altLang="zh-CN" sz="2100"/>
              <a:t>           B</a:t>
            </a:r>
            <a:r>
              <a:rPr lang="zh-CN" altLang="zh-CN" sz="2100"/>
              <a:t>．预示了党的工作重心即将转移</a:t>
            </a:r>
          </a:p>
          <a:p>
            <a:r>
              <a:rPr lang="en-US" altLang="zh-CN" sz="2100"/>
              <a:t>C</a:t>
            </a:r>
            <a:r>
              <a:rPr lang="zh-CN" altLang="zh-CN" sz="2100"/>
              <a:t>．落实了七届二中全会决议</a:t>
            </a:r>
            <a:r>
              <a:rPr lang="en-US" altLang="zh-CN" sz="2100"/>
              <a:t>           D</a:t>
            </a:r>
            <a:r>
              <a:rPr lang="zh-CN" altLang="zh-CN" sz="2100"/>
              <a:t>．表明中共在为战略决战做准备</a:t>
            </a:r>
          </a:p>
          <a:p>
            <a:r>
              <a:rPr lang="zh-CN" altLang="zh-CN" sz="2100">
                <a:solidFill>
                  <a:srgbClr val="FF0000"/>
                </a:solidFill>
              </a:rPr>
              <a:t>【答案】</a:t>
            </a:r>
            <a:r>
              <a:rPr lang="en-US" altLang="zh-CN" sz="2100">
                <a:solidFill>
                  <a:srgbClr val="FF0000"/>
                </a:solidFill>
              </a:rPr>
              <a:t>B</a:t>
            </a:r>
            <a:endParaRPr lang="zh-CN" altLang="zh-CN" sz="2100">
              <a:solidFill>
                <a:srgbClr val="FF0000"/>
              </a:solidFill>
            </a:endParaRPr>
          </a:p>
          <a:p>
            <a:r>
              <a:rPr lang="zh-CN" altLang="zh-CN" sz="2100">
                <a:solidFill>
                  <a:srgbClr val="FF0000"/>
                </a:solidFill>
              </a:rPr>
              <a:t>【解析】根据材料“国民党在城市经济，财政、文化、教育机构中的工作人员，除去反动分子外，我们应当大批地利用”可知，</a:t>
            </a:r>
            <a:r>
              <a:rPr lang="en-US" altLang="zh-CN" sz="2100">
                <a:solidFill>
                  <a:srgbClr val="FF0000"/>
                </a:solidFill>
              </a:rPr>
              <a:t>1948</a:t>
            </a:r>
            <a:r>
              <a:rPr lang="zh-CN" altLang="zh-CN" sz="2100">
                <a:solidFill>
                  <a:srgbClr val="FF0000"/>
                </a:solidFill>
              </a:rPr>
              <a:t>年底，中国共产党准备利用国民党中非反动分子来管理城市中经济、财政、文化、教育等工作，结合所学此时解放战争战略决战基本取得胜利，表明党准备将工作重心转移到城市，故选</a:t>
            </a:r>
            <a:r>
              <a:rPr lang="en-US" altLang="zh-CN" sz="2100">
                <a:solidFill>
                  <a:srgbClr val="FF0000"/>
                </a:solidFill>
              </a:rPr>
              <a:t>B</a:t>
            </a:r>
            <a:r>
              <a:rPr lang="zh-CN" altLang="zh-CN" sz="2100">
                <a:solidFill>
                  <a:srgbClr val="FF0000"/>
                </a:solidFill>
              </a:rPr>
              <a:t>项；此项“工作任务” 是准备接手国民党在城市中的统治，并非旨在瓦解国民党反动统治，排除</a:t>
            </a:r>
            <a:r>
              <a:rPr lang="en-US" altLang="zh-CN" sz="2100">
                <a:solidFill>
                  <a:srgbClr val="FF0000"/>
                </a:solidFill>
              </a:rPr>
              <a:t>A</a:t>
            </a:r>
            <a:r>
              <a:rPr lang="zh-CN" altLang="zh-CN" sz="2100">
                <a:solidFill>
                  <a:srgbClr val="FF0000"/>
                </a:solidFill>
              </a:rPr>
              <a:t>项；根据所学，七届二中全会是</a:t>
            </a:r>
            <a:r>
              <a:rPr lang="en-US" altLang="zh-CN" sz="2100">
                <a:solidFill>
                  <a:srgbClr val="FF0000"/>
                </a:solidFill>
              </a:rPr>
              <a:t>1949</a:t>
            </a:r>
            <a:r>
              <a:rPr lang="zh-CN" altLang="zh-CN" sz="2100">
                <a:solidFill>
                  <a:srgbClr val="FF0000"/>
                </a:solidFill>
              </a:rPr>
              <a:t>年</a:t>
            </a:r>
            <a:r>
              <a:rPr lang="en-US" altLang="zh-CN" sz="2100">
                <a:solidFill>
                  <a:srgbClr val="FF0000"/>
                </a:solidFill>
              </a:rPr>
              <a:t>3</a:t>
            </a:r>
            <a:r>
              <a:rPr lang="zh-CN" altLang="zh-CN" sz="2100">
                <a:solidFill>
                  <a:srgbClr val="FF0000"/>
                </a:solidFill>
              </a:rPr>
              <a:t>月召开，与题干中事件先后顺序颠倒，排除</a:t>
            </a:r>
            <a:r>
              <a:rPr lang="en-US" altLang="zh-CN" sz="2100">
                <a:solidFill>
                  <a:srgbClr val="FF0000"/>
                </a:solidFill>
              </a:rPr>
              <a:t>C</a:t>
            </a:r>
            <a:r>
              <a:rPr lang="zh-CN" altLang="zh-CN" sz="2100">
                <a:solidFill>
                  <a:srgbClr val="FF0000"/>
                </a:solidFill>
              </a:rPr>
              <a:t>项；根据所学，战略决战在</a:t>
            </a:r>
            <a:r>
              <a:rPr lang="en-US" altLang="zh-CN" sz="2100">
                <a:solidFill>
                  <a:srgbClr val="FF0000"/>
                </a:solidFill>
              </a:rPr>
              <a:t>1948</a:t>
            </a:r>
            <a:r>
              <a:rPr lang="zh-CN" altLang="zh-CN" sz="2100">
                <a:solidFill>
                  <a:srgbClr val="FF0000"/>
                </a:solidFill>
              </a:rPr>
              <a:t>年秋就已经开始，故选项中“为战略决战做准备”表述错误，排除</a:t>
            </a:r>
            <a:r>
              <a:rPr lang="en-US" altLang="zh-CN" sz="2100">
                <a:solidFill>
                  <a:srgbClr val="FF0000"/>
                </a:solidFill>
              </a:rPr>
              <a:t>D</a:t>
            </a:r>
            <a:r>
              <a:rPr lang="zh-CN" altLang="zh-CN" sz="2100">
                <a:solidFill>
                  <a:srgbClr val="FF0000"/>
                </a:solidFill>
              </a:rPr>
              <a:t>项。</a:t>
            </a:r>
          </a:p>
        </p:txBody>
      </p:sp>
    </p:spTree>
    <p:extLst>
      <p:ext uri="{BB962C8B-B14F-4D97-AF65-F5344CB8AC3E}">
        <p14:creationId xmlns:p14="http://schemas.microsoft.com/office/powerpoint/2010/main" val="2082808884"/>
      </p:ext>
    </p:extLst>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84789" y="416533"/>
            <a:ext cx="8513380" cy="4270400"/>
          </a:xfrm>
          <a:prstGeom prst="rect">
            <a:avLst/>
          </a:prstGeom>
        </p:spPr>
        <p:txBody>
          <a:bodyPr wrap="square" lIns="68580" tIns="34290" rIns="68580" bIns="34290">
            <a:spAutoFit/>
          </a:bodyPr>
          <a:lstStyle/>
          <a:p>
            <a:r>
              <a:rPr lang="en-US" altLang="zh-CN" sz="2100" smtClean="0"/>
              <a:t>14</a:t>
            </a:r>
            <a:r>
              <a:rPr lang="zh-CN" altLang="zh-CN" sz="2100" smtClean="0"/>
              <a:t>．</a:t>
            </a:r>
            <a:r>
              <a:rPr lang="zh-CN" altLang="zh-CN" sz="2100"/>
              <a:t>（</a:t>
            </a:r>
            <a:r>
              <a:rPr lang="en-US" altLang="zh-CN" sz="2100"/>
              <a:t>2020</a:t>
            </a:r>
            <a:r>
              <a:rPr lang="zh-CN" altLang="zh-CN" sz="2100"/>
              <a:t>·黑龙江齐齐哈尔一模·</a:t>
            </a:r>
            <a:r>
              <a:rPr lang="en-US" altLang="zh-CN" sz="2100"/>
              <a:t>29</a:t>
            </a:r>
            <a:r>
              <a:rPr lang="zh-CN" altLang="zh-CN" sz="2100"/>
              <a:t>）</a:t>
            </a:r>
            <a:r>
              <a:rPr lang="en-US" altLang="zh-CN" sz="2100"/>
              <a:t>1926</a:t>
            </a:r>
            <a:r>
              <a:rPr lang="zh-CN" altLang="zh-CN" sz="2100"/>
              <a:t>年，毛泽东发文指出，都市的工人、学生、中小商人应该起来猛击买办阶级，并直接对付帝国主义，然若无农民从乡村中奋起打倒宗法封建的地主阶级之特权，则军阀与帝国主义势力总不会根本倒塌。这说明毛泽东（　　）</a:t>
            </a:r>
          </a:p>
          <a:p>
            <a:r>
              <a:rPr lang="en-US" altLang="zh-CN" sz="2100"/>
              <a:t>A</a:t>
            </a:r>
            <a:r>
              <a:rPr lang="zh-CN" altLang="zh-CN" sz="2100"/>
              <a:t>．坚持城市领导农村的革命道路</a:t>
            </a:r>
            <a:r>
              <a:rPr lang="en-US" altLang="zh-CN" sz="2100"/>
              <a:t>     B</a:t>
            </a:r>
            <a:r>
              <a:rPr lang="zh-CN" altLang="zh-CN" sz="2100"/>
              <a:t>．强调农民在中国革命中的作用</a:t>
            </a:r>
          </a:p>
          <a:p>
            <a:r>
              <a:rPr lang="en-US" altLang="zh-CN" sz="2100"/>
              <a:t>C</a:t>
            </a:r>
            <a:r>
              <a:rPr lang="zh-CN" altLang="zh-CN" sz="2100"/>
              <a:t>．主张各阶级建立革命统一战线</a:t>
            </a:r>
            <a:r>
              <a:rPr lang="en-US" altLang="zh-CN" sz="2100"/>
              <a:t>      D</a:t>
            </a:r>
            <a:r>
              <a:rPr lang="zh-CN" altLang="zh-CN" sz="2100"/>
              <a:t>．反帝反封建必须实现工农联盟</a:t>
            </a:r>
          </a:p>
          <a:p>
            <a:r>
              <a:rPr lang="zh-CN" altLang="zh-CN" sz="2100">
                <a:solidFill>
                  <a:srgbClr val="FF0000"/>
                </a:solidFill>
              </a:rPr>
              <a:t>【答案】</a:t>
            </a:r>
            <a:r>
              <a:rPr lang="en-US" altLang="zh-CN" sz="2100">
                <a:solidFill>
                  <a:srgbClr val="FF0000"/>
                </a:solidFill>
              </a:rPr>
              <a:t>B</a:t>
            </a:r>
            <a:endParaRPr lang="zh-CN" altLang="zh-CN" sz="2100">
              <a:solidFill>
                <a:srgbClr val="FF0000"/>
              </a:solidFill>
            </a:endParaRPr>
          </a:p>
          <a:p>
            <a:r>
              <a:rPr lang="zh-CN" altLang="zh-CN" sz="2100">
                <a:solidFill>
                  <a:srgbClr val="FF0000"/>
                </a:solidFill>
              </a:rPr>
              <a:t>【解析】据材料“若无农民从乡村中奋起打倒宗法封建的地主阶级之特权，则军阀与帝国主义势力总不会根本倒塌”，可知毛泽东看到了农民在革命中的重要作用，故选</a:t>
            </a:r>
            <a:r>
              <a:rPr lang="en-US" altLang="zh-CN" sz="2100">
                <a:solidFill>
                  <a:srgbClr val="FF0000"/>
                </a:solidFill>
              </a:rPr>
              <a:t>B</a:t>
            </a:r>
            <a:r>
              <a:rPr lang="zh-CN" altLang="zh-CN" sz="2100">
                <a:solidFill>
                  <a:srgbClr val="FF0000"/>
                </a:solidFill>
              </a:rPr>
              <a:t>项；材料说的是毛泽东对革命中各个阶级作用的分析，并没有提到革命道路，排除</a:t>
            </a:r>
            <a:r>
              <a:rPr lang="en-US" altLang="zh-CN" sz="2100">
                <a:solidFill>
                  <a:srgbClr val="FF0000"/>
                </a:solidFill>
              </a:rPr>
              <a:t>A</a:t>
            </a:r>
            <a:r>
              <a:rPr lang="zh-CN" altLang="zh-CN" sz="2100">
                <a:solidFill>
                  <a:srgbClr val="FF0000"/>
                </a:solidFill>
              </a:rPr>
              <a:t>项；革命统一战线在</a:t>
            </a:r>
            <a:r>
              <a:rPr lang="en-US" altLang="zh-CN" sz="2100">
                <a:solidFill>
                  <a:srgbClr val="FF0000"/>
                </a:solidFill>
              </a:rPr>
              <a:t>1924</a:t>
            </a:r>
            <a:r>
              <a:rPr lang="zh-CN" altLang="zh-CN" sz="2100">
                <a:solidFill>
                  <a:srgbClr val="FF0000"/>
                </a:solidFill>
              </a:rPr>
              <a:t>年国民党一大召开时已经建立，排除</a:t>
            </a:r>
            <a:r>
              <a:rPr lang="en-US" altLang="zh-CN" sz="2100">
                <a:solidFill>
                  <a:srgbClr val="FF0000"/>
                </a:solidFill>
              </a:rPr>
              <a:t>C</a:t>
            </a:r>
            <a:r>
              <a:rPr lang="zh-CN" altLang="zh-CN" sz="2100">
                <a:solidFill>
                  <a:srgbClr val="FF0000"/>
                </a:solidFill>
              </a:rPr>
              <a:t>项；大革命失败后毛泽东才正式提出建立工农联盟，排除</a:t>
            </a:r>
            <a:r>
              <a:rPr lang="en-US" altLang="zh-CN" sz="2100">
                <a:solidFill>
                  <a:srgbClr val="FF0000"/>
                </a:solidFill>
              </a:rPr>
              <a:t>D</a:t>
            </a:r>
            <a:r>
              <a:rPr lang="zh-CN" altLang="zh-CN" sz="2100">
                <a:solidFill>
                  <a:srgbClr val="FF0000"/>
                </a:solidFill>
              </a:rPr>
              <a:t>项。</a:t>
            </a:r>
          </a:p>
        </p:txBody>
      </p:sp>
    </p:spTree>
    <p:extLst>
      <p:ext uri="{BB962C8B-B14F-4D97-AF65-F5344CB8AC3E}">
        <p14:creationId xmlns:p14="http://schemas.microsoft.com/office/powerpoint/2010/main" val="2807709336"/>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57200" y="441417"/>
            <a:ext cx="8561070" cy="4478149"/>
          </a:xfrm>
          <a:prstGeom prst="rect">
            <a:avLst/>
          </a:prstGeom>
        </p:spPr>
        <p:txBody>
          <a:bodyPr wrap="square" lIns="68580" tIns="34290" rIns="68580" bIns="34290">
            <a:spAutoFit/>
          </a:bodyPr>
          <a:lstStyle/>
          <a:p>
            <a:r>
              <a:rPr lang="en-US" altLang="zh-CN" sz="2100" smtClean="0"/>
              <a:t>15</a:t>
            </a:r>
            <a:r>
              <a:rPr lang="zh-CN" altLang="zh-CN" sz="2100" smtClean="0"/>
              <a:t>．</a:t>
            </a:r>
            <a:r>
              <a:rPr lang="zh-CN" altLang="zh-CN" sz="2100"/>
              <a:t>（</a:t>
            </a:r>
            <a:r>
              <a:rPr lang="en-US" altLang="zh-CN" sz="2100"/>
              <a:t>2021</a:t>
            </a:r>
            <a:r>
              <a:rPr lang="zh-CN" altLang="zh-CN" sz="2100"/>
              <a:t>·湖北部分重点中学高三上学期期末·</a:t>
            </a:r>
            <a:r>
              <a:rPr lang="en-US" altLang="zh-CN" sz="2100"/>
              <a:t>10</a:t>
            </a:r>
            <a:r>
              <a:rPr lang="zh-CN" altLang="zh-CN" sz="2100"/>
              <a:t>）阅读下表可知，某一阶段《人民日报》对美国报道语态变化最大，其主要原因是</a:t>
            </a:r>
          </a:p>
          <a:p>
            <a:r>
              <a:rPr lang="zh-CN" altLang="zh-CN" sz="2100"/>
              <a:t>《人民日报》对美国报道不同语态所占比例统计表（　　）</a:t>
            </a:r>
            <a:endParaRPr lang="en-US" altLang="zh-CN" sz="2100"/>
          </a:p>
          <a:p>
            <a:endParaRPr lang="en-US" altLang="zh-CN" sz="2100" smtClean="0"/>
          </a:p>
          <a:p>
            <a:endParaRPr lang="en-US" altLang="zh-CN" sz="2100"/>
          </a:p>
          <a:p>
            <a:endParaRPr lang="en-US" altLang="zh-CN" sz="2100" smtClean="0"/>
          </a:p>
          <a:p>
            <a:endParaRPr lang="en-US" altLang="zh-CN" sz="2100"/>
          </a:p>
          <a:p>
            <a:endParaRPr lang="en-US" altLang="zh-CN" sz="2100" smtClean="0"/>
          </a:p>
          <a:p>
            <a:r>
              <a:rPr lang="en-US" altLang="zh-CN" sz="2100" smtClean="0"/>
              <a:t>A</a:t>
            </a:r>
            <a:r>
              <a:rPr lang="zh-CN" altLang="zh-CN" sz="2100"/>
              <a:t>．新闻媒体的文字风格发生了重大改变 </a:t>
            </a:r>
            <a:endParaRPr lang="en-US" altLang="zh-CN" sz="2100"/>
          </a:p>
          <a:p>
            <a:r>
              <a:rPr lang="en-US" altLang="zh-CN" sz="2100"/>
              <a:t>B</a:t>
            </a:r>
            <a:r>
              <a:rPr lang="zh-CN" altLang="zh-CN" sz="2100"/>
              <a:t>．国策调整促使对美认识趋向理性客观</a:t>
            </a:r>
          </a:p>
          <a:p>
            <a:r>
              <a:rPr lang="en-US" altLang="zh-CN" sz="2100"/>
              <a:t>C</a:t>
            </a:r>
            <a:r>
              <a:rPr lang="zh-CN" altLang="zh-CN" sz="2100"/>
              <a:t>．国力增强促使外交政策显得更加成熟 </a:t>
            </a:r>
            <a:endParaRPr lang="en-US" altLang="zh-CN" sz="2100"/>
          </a:p>
          <a:p>
            <a:r>
              <a:rPr lang="en-US" altLang="zh-CN" sz="2100"/>
              <a:t>D</a:t>
            </a:r>
            <a:r>
              <a:rPr lang="zh-CN" altLang="zh-CN" sz="2100"/>
              <a:t>．中美关系的正常化符合中国国家利益</a:t>
            </a:r>
          </a:p>
          <a:p>
            <a:endParaRPr lang="en-US" altLang="zh-CN" sz="2100"/>
          </a:p>
          <a:p>
            <a:endParaRPr lang="zh-CN" altLang="zh-CN"/>
          </a:p>
        </p:txBody>
      </p:sp>
      <p:graphicFrame>
        <p:nvGraphicFramePr>
          <p:cNvPr id="3" name="表格 2"/>
          <p:cNvGraphicFramePr>
            <a:graphicFrameLocks noGrp="1"/>
          </p:cNvGraphicFramePr>
          <p:nvPr>
            <p:extLst>
              <p:ext uri="{D42A27DB-BD31-4B8C-83A1-F6EECF244321}">
                <p14:modId xmlns:p14="http://schemas.microsoft.com/office/powerpoint/2010/main" val="2841571573"/>
              </p:ext>
            </p:extLst>
          </p:nvPr>
        </p:nvGraphicFramePr>
        <p:xfrm>
          <a:off x="758904" y="1508723"/>
          <a:ext cx="3216830" cy="1936131"/>
        </p:xfrm>
        <a:graphic>
          <a:graphicData uri="http://schemas.openxmlformats.org/drawingml/2006/table">
            <a:tbl>
              <a:tblPr firstRow="1" firstCol="1" bandRow="1">
                <a:tableStyleId>{5C22544A-7EE6-4342-B048-85BDC9FD1C3A}</a:tableStyleId>
              </a:tblPr>
              <a:tblGrid>
                <a:gridCol w="515564"/>
                <a:gridCol w="900422"/>
                <a:gridCol w="900422"/>
                <a:gridCol w="900422"/>
              </a:tblGrid>
              <a:tr h="548640">
                <a:tc>
                  <a:txBody>
                    <a:bodyPr vert="horz" wrap="square"/>
                    <a:lstStyle/>
                    <a:p>
                      <a:pPr indent="1270" algn="just">
                        <a:lnSpc>
                          <a:spcPct val="150000"/>
                        </a:lnSpc>
                        <a:spcAft>
                          <a:spcPct val="0"/>
                        </a:spcAft>
                      </a:pPr>
                      <a:r>
                        <a:rPr lang="en-US" sz="800" kern="100">
                          <a:effectLst/>
                        </a:rPr>
                        <a:t> </a:t>
                      </a:r>
                      <a:endParaRPr lang="zh-CN" sz="8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1960</a:t>
                      </a:r>
                      <a:r>
                        <a:rPr lang="zh-CN" sz="1200" kern="100">
                          <a:effectLst/>
                        </a:rPr>
                        <a:t>年</a:t>
                      </a:r>
                      <a:r>
                        <a:rPr lang="en-US" sz="1200" kern="100">
                          <a:effectLst/>
                        </a:rPr>
                        <a:t>1</a:t>
                      </a:r>
                      <a:r>
                        <a:rPr lang="zh-CN" sz="1200" kern="100">
                          <a:effectLst/>
                        </a:rPr>
                        <a:t>至</a:t>
                      </a:r>
                      <a:r>
                        <a:rPr lang="en-US" sz="1200" kern="100">
                          <a:effectLst/>
                        </a:rPr>
                        <a:t>3</a:t>
                      </a:r>
                      <a:r>
                        <a:rPr lang="zh-CN" sz="1200" kern="100">
                          <a:effectLst/>
                        </a:rPr>
                        <a:t>月</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1975</a:t>
                      </a:r>
                      <a:r>
                        <a:rPr lang="zh-CN" sz="1200" kern="100">
                          <a:effectLst/>
                        </a:rPr>
                        <a:t>年</a:t>
                      </a:r>
                      <a:r>
                        <a:rPr lang="en-US" sz="1200" kern="100">
                          <a:effectLst/>
                        </a:rPr>
                        <a:t>1</a:t>
                      </a:r>
                      <a:r>
                        <a:rPr lang="zh-CN" sz="1200" kern="100">
                          <a:effectLst/>
                        </a:rPr>
                        <a:t>至</a:t>
                      </a:r>
                      <a:r>
                        <a:rPr lang="en-US" sz="1200" kern="100">
                          <a:effectLst/>
                        </a:rPr>
                        <a:t>3</a:t>
                      </a:r>
                      <a:r>
                        <a:rPr lang="zh-CN" sz="1200" kern="100">
                          <a:effectLst/>
                        </a:rPr>
                        <a:t>月</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1985</a:t>
                      </a:r>
                      <a:r>
                        <a:rPr lang="zh-CN" sz="1200" kern="100">
                          <a:effectLst/>
                        </a:rPr>
                        <a:t>年</a:t>
                      </a:r>
                      <a:r>
                        <a:rPr lang="en-US" sz="1200" kern="100">
                          <a:effectLst/>
                        </a:rPr>
                        <a:t>1</a:t>
                      </a:r>
                      <a:r>
                        <a:rPr lang="zh-CN" sz="1200" kern="100">
                          <a:effectLst/>
                        </a:rPr>
                        <a:t>至</a:t>
                      </a:r>
                      <a:r>
                        <a:rPr lang="en-US" sz="1200" kern="100">
                          <a:effectLst/>
                        </a:rPr>
                        <a:t>3</a:t>
                      </a:r>
                      <a:r>
                        <a:rPr lang="zh-CN" sz="1200" kern="100">
                          <a:effectLst/>
                        </a:rPr>
                        <a:t>月</a:t>
                      </a:r>
                      <a:endParaRPr lang="zh-CN" sz="1200" kern="100">
                        <a:effectLst/>
                        <a:latin typeface="Times New Roman" panose="02020603050405020304"/>
                        <a:ea typeface="宋体"/>
                      </a:endParaRPr>
                    </a:p>
                  </a:txBody>
                  <a:tcPr marL="51435" marR="51435" marT="0" marB="0" anchor="ctr"/>
                </a:tc>
              </a:tr>
              <a:tr h="290211">
                <a:tc>
                  <a:txBody>
                    <a:bodyPr vert="horz" wrap="square"/>
                    <a:lstStyle/>
                    <a:p>
                      <a:pPr indent="1270" algn="ctr">
                        <a:lnSpc>
                          <a:spcPct val="150000"/>
                        </a:lnSpc>
                        <a:spcAft>
                          <a:spcPct val="0"/>
                        </a:spcAft>
                      </a:pPr>
                      <a:r>
                        <a:rPr lang="zh-CN" sz="800" kern="100">
                          <a:effectLst/>
                        </a:rPr>
                        <a:t>积极报道</a:t>
                      </a:r>
                      <a:endParaRPr lang="zh-CN" sz="8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0</a:t>
                      </a:r>
                      <a:r>
                        <a:rPr lang="zh-CN" sz="1200" kern="100">
                          <a:effectLst/>
                        </a:rPr>
                        <a:t>（</a:t>
                      </a:r>
                      <a:r>
                        <a:rPr lang="en-US" sz="1200" kern="100">
                          <a:effectLst/>
                        </a:rPr>
                        <a:t>0%</a:t>
                      </a:r>
                      <a:r>
                        <a:rPr lang="zh-CN" sz="1200" kern="100">
                          <a:effectLst/>
                        </a:rPr>
                        <a:t>）</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2</a:t>
                      </a:r>
                      <a:r>
                        <a:rPr lang="zh-CN" sz="1200" kern="100">
                          <a:effectLst/>
                        </a:rPr>
                        <a:t>（</a:t>
                      </a:r>
                      <a:r>
                        <a:rPr lang="en-US" sz="1200" kern="100">
                          <a:effectLst/>
                        </a:rPr>
                        <a:t>2%</a:t>
                      </a:r>
                      <a:r>
                        <a:rPr lang="zh-CN" sz="1200" kern="100">
                          <a:effectLst/>
                        </a:rPr>
                        <a:t>）</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51</a:t>
                      </a:r>
                      <a:r>
                        <a:rPr lang="zh-CN" sz="1200" kern="100">
                          <a:effectLst/>
                        </a:rPr>
                        <a:t>（</a:t>
                      </a:r>
                      <a:r>
                        <a:rPr lang="en-US" sz="1200" kern="100">
                          <a:effectLst/>
                        </a:rPr>
                        <a:t>14%</a:t>
                      </a:r>
                      <a:r>
                        <a:rPr lang="zh-CN" sz="1200" kern="100">
                          <a:effectLst/>
                        </a:rPr>
                        <a:t>）</a:t>
                      </a:r>
                      <a:endParaRPr lang="zh-CN" sz="1200" kern="100">
                        <a:effectLst/>
                        <a:latin typeface="Times New Roman" panose="02020603050405020304"/>
                        <a:ea typeface="宋体"/>
                      </a:endParaRPr>
                    </a:p>
                  </a:txBody>
                  <a:tcPr marL="51435" marR="51435" marT="0" marB="0" anchor="ctr"/>
                </a:tc>
              </a:tr>
              <a:tr h="282260">
                <a:tc>
                  <a:txBody>
                    <a:bodyPr vert="horz" wrap="square"/>
                    <a:lstStyle/>
                    <a:p>
                      <a:pPr indent="1270" algn="ctr">
                        <a:lnSpc>
                          <a:spcPct val="150000"/>
                        </a:lnSpc>
                        <a:spcAft>
                          <a:spcPct val="0"/>
                        </a:spcAft>
                      </a:pPr>
                      <a:r>
                        <a:rPr lang="zh-CN" sz="800" kern="100">
                          <a:effectLst/>
                        </a:rPr>
                        <a:t>消极报道</a:t>
                      </a:r>
                      <a:endParaRPr lang="zh-CN" sz="8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323</a:t>
                      </a:r>
                      <a:r>
                        <a:rPr lang="zh-CN" sz="1200" kern="100">
                          <a:effectLst/>
                        </a:rPr>
                        <a:t>（</a:t>
                      </a:r>
                      <a:r>
                        <a:rPr lang="en-US" sz="1200" kern="100">
                          <a:effectLst/>
                        </a:rPr>
                        <a:t>95%</a:t>
                      </a:r>
                      <a:r>
                        <a:rPr lang="zh-CN" sz="1200" kern="100">
                          <a:effectLst/>
                        </a:rPr>
                        <a:t>）</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81</a:t>
                      </a:r>
                      <a:r>
                        <a:rPr lang="zh-CN" sz="1200" kern="100">
                          <a:effectLst/>
                        </a:rPr>
                        <a:t>（</a:t>
                      </a:r>
                      <a:r>
                        <a:rPr lang="en-US" sz="1200" kern="100">
                          <a:effectLst/>
                        </a:rPr>
                        <a:t>87%</a:t>
                      </a:r>
                      <a:r>
                        <a:rPr lang="zh-CN" sz="1200" kern="100">
                          <a:effectLst/>
                        </a:rPr>
                        <a:t>）</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88</a:t>
                      </a:r>
                      <a:r>
                        <a:rPr lang="zh-CN" sz="1200" kern="100">
                          <a:effectLst/>
                        </a:rPr>
                        <a:t>（</a:t>
                      </a:r>
                      <a:r>
                        <a:rPr lang="en-US" sz="1200" kern="100">
                          <a:effectLst/>
                        </a:rPr>
                        <a:t>24%</a:t>
                      </a:r>
                      <a:r>
                        <a:rPr lang="zh-CN" sz="1200" kern="100">
                          <a:effectLst/>
                        </a:rPr>
                        <a:t>）</a:t>
                      </a:r>
                      <a:endParaRPr lang="zh-CN" sz="1200" kern="100">
                        <a:effectLst/>
                        <a:latin typeface="Times New Roman" panose="02020603050405020304"/>
                        <a:ea typeface="宋体"/>
                      </a:endParaRPr>
                    </a:p>
                  </a:txBody>
                  <a:tcPr marL="51435" marR="51435" marT="0" marB="0" anchor="ctr"/>
                </a:tc>
              </a:tr>
              <a:tr h="290211">
                <a:tc>
                  <a:txBody>
                    <a:bodyPr vert="horz" wrap="square"/>
                    <a:lstStyle/>
                    <a:p>
                      <a:pPr indent="1270" algn="ctr">
                        <a:lnSpc>
                          <a:spcPct val="150000"/>
                        </a:lnSpc>
                        <a:spcAft>
                          <a:spcPct val="0"/>
                        </a:spcAft>
                      </a:pPr>
                      <a:r>
                        <a:rPr lang="zh-CN" sz="800" kern="100">
                          <a:effectLst/>
                        </a:rPr>
                        <a:t>中性报道</a:t>
                      </a:r>
                      <a:endParaRPr lang="zh-CN" sz="8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16</a:t>
                      </a:r>
                      <a:r>
                        <a:rPr lang="zh-CN" sz="1200" kern="100">
                          <a:effectLst/>
                        </a:rPr>
                        <a:t>（</a:t>
                      </a:r>
                      <a:r>
                        <a:rPr lang="en-US" sz="1200" kern="100">
                          <a:effectLst/>
                        </a:rPr>
                        <a:t>5%</a:t>
                      </a:r>
                      <a:r>
                        <a:rPr lang="zh-CN" sz="1200" kern="100">
                          <a:effectLst/>
                        </a:rPr>
                        <a:t>）</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10</a:t>
                      </a:r>
                      <a:r>
                        <a:rPr lang="zh-CN" sz="1200" kern="100">
                          <a:effectLst/>
                        </a:rPr>
                        <a:t>（</a:t>
                      </a:r>
                      <a:r>
                        <a:rPr lang="en-US" sz="1200" kern="100">
                          <a:effectLst/>
                        </a:rPr>
                        <a:t>11%</a:t>
                      </a:r>
                      <a:r>
                        <a:rPr lang="zh-CN" sz="1200" kern="100">
                          <a:effectLst/>
                        </a:rPr>
                        <a:t>）</a:t>
                      </a:r>
                      <a:endParaRPr lang="zh-CN" sz="1200" kern="100">
                        <a:effectLst/>
                        <a:latin typeface="Times New Roman" panose="02020603050405020304"/>
                        <a:ea typeface="宋体"/>
                      </a:endParaRPr>
                    </a:p>
                  </a:txBody>
                  <a:tcPr marL="51435" marR="51435" marT="0" marB="0" anchor="ctr"/>
                </a:tc>
                <a:tc>
                  <a:txBody>
                    <a:bodyPr vert="horz" wrap="square"/>
                    <a:lstStyle/>
                    <a:p>
                      <a:pPr indent="1270" algn="ctr">
                        <a:lnSpc>
                          <a:spcPct val="150000"/>
                        </a:lnSpc>
                        <a:spcAft>
                          <a:spcPct val="0"/>
                        </a:spcAft>
                      </a:pPr>
                      <a:r>
                        <a:rPr lang="en-US" sz="1200" kern="100">
                          <a:effectLst/>
                        </a:rPr>
                        <a:t>224</a:t>
                      </a:r>
                      <a:r>
                        <a:rPr lang="zh-CN" sz="1200" kern="100">
                          <a:effectLst/>
                        </a:rPr>
                        <a:t>（</a:t>
                      </a:r>
                      <a:r>
                        <a:rPr lang="en-US" sz="1200" kern="100">
                          <a:effectLst/>
                        </a:rPr>
                        <a:t>62%</a:t>
                      </a:r>
                      <a:r>
                        <a:rPr lang="zh-CN" sz="1200" kern="100">
                          <a:effectLst/>
                        </a:rPr>
                        <a:t>）</a:t>
                      </a:r>
                      <a:endParaRPr lang="zh-CN" sz="1200" kern="100">
                        <a:effectLst/>
                        <a:latin typeface="Times New Roman" panose="02020603050405020304"/>
                        <a:ea typeface="宋体"/>
                      </a:endParaRPr>
                    </a:p>
                  </a:txBody>
                  <a:tcPr marL="51435" marR="51435" marT="0" marB="0" anchor="ctr"/>
                </a:tc>
              </a:tr>
            </a:tbl>
          </a:graphicData>
        </a:graphic>
      </p:graphicFrame>
    </p:spTree>
    <p:extLst>
      <p:ext uri="{BB962C8B-B14F-4D97-AF65-F5344CB8AC3E}">
        <p14:creationId xmlns:p14="http://schemas.microsoft.com/office/powerpoint/2010/main" val="972149545"/>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537210" y="868680"/>
            <a:ext cx="8126730" cy="3300904"/>
          </a:xfrm>
          <a:prstGeom prst="rect">
            <a:avLst/>
          </a:prstGeom>
        </p:spPr>
        <p:txBody>
          <a:bodyPr wrap="square" lIns="68580" tIns="34290" rIns="68580" bIns="34290">
            <a:spAutoFit/>
          </a:bodyPr>
          <a:lstStyle/>
          <a:p>
            <a:r>
              <a:rPr lang="zh-CN" altLang="zh-CN" sz="2100">
                <a:solidFill>
                  <a:srgbClr val="FF0000"/>
                </a:solidFill>
              </a:rPr>
              <a:t>【答案】</a:t>
            </a:r>
            <a:r>
              <a:rPr lang="en-US" altLang="zh-CN" sz="2100">
                <a:solidFill>
                  <a:srgbClr val="FF0000"/>
                </a:solidFill>
              </a:rPr>
              <a:t>B</a:t>
            </a:r>
            <a:endParaRPr lang="zh-CN" altLang="zh-CN" sz="2100">
              <a:solidFill>
                <a:srgbClr val="FF0000"/>
              </a:solidFill>
            </a:endParaRPr>
          </a:p>
          <a:p>
            <a:r>
              <a:rPr lang="zh-CN" altLang="zh-CN" sz="2100">
                <a:solidFill>
                  <a:srgbClr val="FF0000"/>
                </a:solidFill>
              </a:rPr>
              <a:t>【解析】由《人民日报》对美国报道不同语态所占比例统计表可知，</a:t>
            </a:r>
            <a:r>
              <a:rPr lang="en-US" altLang="zh-CN" sz="2100">
                <a:solidFill>
                  <a:srgbClr val="FF0000"/>
                </a:solidFill>
              </a:rPr>
              <a:t>1985</a:t>
            </a:r>
            <a:r>
              <a:rPr lang="zh-CN" altLang="zh-CN" sz="2100">
                <a:solidFill>
                  <a:srgbClr val="FF0000"/>
                </a:solidFill>
              </a:rPr>
              <a:t>年</a:t>
            </a:r>
            <a:r>
              <a:rPr lang="en-US" altLang="zh-CN" sz="2100">
                <a:solidFill>
                  <a:srgbClr val="FF0000"/>
                </a:solidFill>
              </a:rPr>
              <a:t>1</a:t>
            </a:r>
            <a:r>
              <a:rPr lang="zh-CN" altLang="zh-CN" sz="2100">
                <a:solidFill>
                  <a:srgbClr val="FF0000"/>
                </a:solidFill>
              </a:rPr>
              <a:t>—</a:t>
            </a:r>
            <a:r>
              <a:rPr lang="en-US" altLang="zh-CN" sz="2100">
                <a:solidFill>
                  <a:srgbClr val="FF0000"/>
                </a:solidFill>
              </a:rPr>
              <a:t>3</a:t>
            </a:r>
            <a:r>
              <a:rPr lang="zh-CN" altLang="zh-CN" sz="2100">
                <a:solidFill>
                  <a:srgbClr val="FF0000"/>
                </a:solidFill>
              </a:rPr>
              <a:t>月这一阶段语态变化最大，这是因为从</a:t>
            </a:r>
            <a:r>
              <a:rPr lang="en-US" altLang="zh-CN" sz="2100">
                <a:solidFill>
                  <a:srgbClr val="FF0000"/>
                </a:solidFill>
              </a:rPr>
              <a:t>1978</a:t>
            </a:r>
            <a:r>
              <a:rPr lang="zh-CN" altLang="zh-CN" sz="2100">
                <a:solidFill>
                  <a:srgbClr val="FF0000"/>
                </a:solidFill>
              </a:rPr>
              <a:t>—</a:t>
            </a:r>
            <a:r>
              <a:rPr lang="en-US" altLang="zh-CN" sz="2100">
                <a:solidFill>
                  <a:srgbClr val="FF0000"/>
                </a:solidFill>
              </a:rPr>
              <a:t>1984</a:t>
            </a:r>
            <a:r>
              <a:rPr lang="zh-CN" altLang="zh-CN" sz="2100">
                <a:solidFill>
                  <a:srgbClr val="FF0000"/>
                </a:solidFill>
              </a:rPr>
              <a:t>年我国实行经济体制改革和对外开放政策，随着这些经济政策的全面展开，我国对美国的认识业逐渐趋向理性客观，故选</a:t>
            </a:r>
            <a:r>
              <a:rPr lang="en-US" altLang="zh-CN" sz="2100">
                <a:solidFill>
                  <a:srgbClr val="FF0000"/>
                </a:solidFill>
              </a:rPr>
              <a:t>B</a:t>
            </a:r>
            <a:r>
              <a:rPr lang="zh-CN" altLang="zh-CN" sz="2100">
                <a:solidFill>
                  <a:srgbClr val="FF0000"/>
                </a:solidFill>
              </a:rPr>
              <a:t>项；题干体现的是新闻媒体的语态风格发生了变化，而不是文字风格发生了变化，排除</a:t>
            </a:r>
            <a:r>
              <a:rPr lang="en-US" altLang="zh-CN" sz="2100">
                <a:solidFill>
                  <a:srgbClr val="FF0000"/>
                </a:solidFill>
              </a:rPr>
              <a:t>A</a:t>
            </a:r>
            <a:r>
              <a:rPr lang="zh-CN" altLang="zh-CN" sz="2100">
                <a:solidFill>
                  <a:srgbClr val="FF0000"/>
                </a:solidFill>
              </a:rPr>
              <a:t>项；题干体现的是</a:t>
            </a:r>
            <a:r>
              <a:rPr lang="en-US" altLang="zh-CN" sz="2100">
                <a:solidFill>
                  <a:srgbClr val="FF0000"/>
                </a:solidFill>
              </a:rPr>
              <a:t>1985</a:t>
            </a:r>
            <a:r>
              <a:rPr lang="zh-CN" altLang="zh-CN" sz="2100">
                <a:solidFill>
                  <a:srgbClr val="FF0000"/>
                </a:solidFill>
              </a:rPr>
              <a:t>年《人民日报》对美国的报道发生变化的原因，而不是外交政策发生变化的原因，</a:t>
            </a:r>
            <a:r>
              <a:rPr lang="en-US" altLang="zh-CN" sz="2100">
                <a:solidFill>
                  <a:srgbClr val="FF0000"/>
                </a:solidFill>
              </a:rPr>
              <a:t>C</a:t>
            </a:r>
            <a:r>
              <a:rPr lang="zh-CN" altLang="zh-CN" sz="2100">
                <a:solidFill>
                  <a:srgbClr val="FF0000"/>
                </a:solidFill>
              </a:rPr>
              <a:t>与题意不符，排除</a:t>
            </a:r>
            <a:r>
              <a:rPr lang="en-US" altLang="zh-CN" sz="2100">
                <a:solidFill>
                  <a:srgbClr val="FF0000"/>
                </a:solidFill>
              </a:rPr>
              <a:t>C</a:t>
            </a:r>
            <a:r>
              <a:rPr lang="zh-CN" altLang="zh-CN" sz="2100">
                <a:solidFill>
                  <a:srgbClr val="FF0000"/>
                </a:solidFill>
              </a:rPr>
              <a:t>项；中美关系正常化符合中美两国的国家利益，而不只符合中国国家利益，排除</a:t>
            </a:r>
            <a:r>
              <a:rPr lang="en-US" altLang="zh-CN" sz="2100">
                <a:solidFill>
                  <a:srgbClr val="FF0000"/>
                </a:solidFill>
              </a:rPr>
              <a:t>D</a:t>
            </a:r>
            <a:r>
              <a:rPr lang="zh-CN" altLang="zh-CN" sz="2100">
                <a:solidFill>
                  <a:srgbClr val="FF0000"/>
                </a:solidFill>
              </a:rPr>
              <a:t>项。</a:t>
            </a:r>
          </a:p>
        </p:txBody>
      </p:sp>
    </p:spTree>
    <p:extLst>
      <p:ext uri="{BB962C8B-B14F-4D97-AF65-F5344CB8AC3E}">
        <p14:creationId xmlns:p14="http://schemas.microsoft.com/office/powerpoint/2010/main" val="81496480"/>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228600" y="434340"/>
            <a:ext cx="8538210" cy="4593566"/>
          </a:xfrm>
          <a:prstGeom prst="rect">
            <a:avLst/>
          </a:prstGeom>
        </p:spPr>
        <p:txBody>
          <a:bodyPr wrap="square" lIns="68580" tIns="34290" rIns="68580" bIns="34290">
            <a:spAutoFit/>
          </a:bodyPr>
          <a:lstStyle/>
          <a:p>
            <a:r>
              <a:rPr lang="en-US" altLang="zh-CN" sz="2100" smtClean="0"/>
              <a:t>16</a:t>
            </a:r>
            <a:r>
              <a:rPr lang="zh-CN" altLang="zh-CN" sz="2100" smtClean="0"/>
              <a:t>．</a:t>
            </a:r>
            <a:r>
              <a:rPr lang="zh-CN" altLang="zh-CN" sz="2100"/>
              <a:t>（</a:t>
            </a:r>
            <a:r>
              <a:rPr lang="en-US" altLang="zh-CN" sz="2100"/>
              <a:t>2021</a:t>
            </a:r>
            <a:r>
              <a:rPr lang="zh-CN" altLang="zh-CN" sz="2100"/>
              <a:t>·广东惠州三模·</a:t>
            </a:r>
            <a:r>
              <a:rPr lang="en-US" altLang="zh-CN" sz="2100"/>
              <a:t>19</a:t>
            </a:r>
            <a:r>
              <a:rPr lang="zh-CN" altLang="zh-CN" sz="2100"/>
              <a:t>）烽火连三月，家书抵万金。抗日战争时期，中华儿女同仇敌忾，不屈不挠浴血奋战，最终取得了民族解放战争的伟大胜利。在这期间，他们留下的家书，成为研究那段可歌可泣历史的第一手资料。阅读材料，完成下列要求。（</a:t>
            </a:r>
            <a:r>
              <a:rPr lang="en-US" altLang="zh-CN" sz="2100"/>
              <a:t>12</a:t>
            </a:r>
            <a:r>
              <a:rPr lang="zh-CN" altLang="zh-CN" sz="2100"/>
              <a:t>分）</a:t>
            </a:r>
          </a:p>
          <a:p>
            <a:r>
              <a:rPr lang="zh-CN" altLang="zh-CN" sz="2100"/>
              <a:t>材料</a:t>
            </a:r>
          </a:p>
          <a:p>
            <a:r>
              <a:rPr lang="zh-CN" altLang="zh-CN" sz="2100"/>
              <a:t>我在外，大家都是为着抗日的，为了保护我们的家庭，为着自己的未（来）做事……现在说起到达北方，使用（实行）国共合作、释放一切政治犯，联合（了）许多抗日友军，国家已经和平。</a:t>
            </a:r>
          </a:p>
          <a:p>
            <a:r>
              <a:rPr lang="en-US" altLang="zh-CN" sz="2100"/>
              <a:t>                                      </a:t>
            </a:r>
            <a:r>
              <a:rPr lang="zh-CN" altLang="zh-CN" sz="2100"/>
              <a:t>——红军指战员钟士灯致父母（</a:t>
            </a:r>
            <a:r>
              <a:rPr lang="en-US" altLang="zh-CN" sz="2100"/>
              <a:t>1937</a:t>
            </a:r>
            <a:r>
              <a:rPr lang="zh-CN" altLang="zh-CN" sz="2100"/>
              <a:t>年</a:t>
            </a:r>
            <a:r>
              <a:rPr lang="en-US" altLang="zh-CN" sz="2100"/>
              <a:t>4</a:t>
            </a:r>
            <a:r>
              <a:rPr lang="zh-CN" altLang="zh-CN" sz="2100"/>
              <a:t>月）</a:t>
            </a:r>
          </a:p>
          <a:p>
            <a:r>
              <a:rPr lang="zh-CN" altLang="zh-CN" sz="2100"/>
              <a:t>这是个大时代，你要踏上民族解放战争的最前线，我当然要助成你的志愿，决不能因为“舐犊之爱”而掩没落我们的民族意识。但愿你虚心学习，造就一个强健而又智慧的现代青年，来为新中国而努力奋斗。</a:t>
            </a:r>
            <a:endParaRPr lang="en-US" altLang="zh-CN" sz="2100"/>
          </a:p>
          <a:p>
            <a:r>
              <a:rPr lang="en-US" altLang="zh-CN" sz="2100"/>
              <a:t>                                             </a:t>
            </a:r>
            <a:r>
              <a:rPr lang="zh-CN" altLang="zh-CN" sz="2100"/>
              <a:t>——旅菲华侨王雨亭致儿子（</a:t>
            </a:r>
            <a:r>
              <a:rPr lang="en-US" altLang="zh-CN" sz="2100"/>
              <a:t>1939</a:t>
            </a:r>
            <a:r>
              <a:rPr lang="zh-CN" altLang="zh-CN" sz="2100"/>
              <a:t>年</a:t>
            </a:r>
            <a:r>
              <a:rPr lang="en-US" altLang="zh-CN" sz="2100"/>
              <a:t>6</a:t>
            </a:r>
            <a:r>
              <a:rPr lang="zh-CN" altLang="zh-CN" sz="2100"/>
              <a:t>月）</a:t>
            </a:r>
          </a:p>
          <a:p>
            <a:endParaRPr lang="zh-CN" altLang="zh-CN" sz="2100"/>
          </a:p>
        </p:txBody>
      </p:sp>
    </p:spTree>
    <p:extLst>
      <p:ext uri="{BB962C8B-B14F-4D97-AF65-F5344CB8AC3E}">
        <p14:creationId xmlns:p14="http://schemas.microsoft.com/office/powerpoint/2010/main" val="3665081565"/>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34340" y="641129"/>
            <a:ext cx="8218170" cy="2977739"/>
          </a:xfrm>
          <a:prstGeom prst="rect">
            <a:avLst/>
          </a:prstGeom>
        </p:spPr>
        <p:txBody>
          <a:bodyPr wrap="square" lIns="68580" tIns="34290" rIns="68580" bIns="34290">
            <a:spAutoFit/>
          </a:bodyPr>
          <a:lstStyle/>
          <a:p>
            <a:r>
              <a:rPr lang="zh-CN" altLang="zh-CN" sz="2100"/>
              <a:t>余此次奉命固守同古（缅甸），因上面大计未定，与后方联络过远，敌人行动又快，现在孤军奋斗，决以全部牺牲，以报国家养育！为国战死，事极光荣。</a:t>
            </a:r>
          </a:p>
          <a:p>
            <a:r>
              <a:rPr lang="en-US" altLang="zh-CN" sz="2100"/>
              <a:t>                                   </a:t>
            </a:r>
            <a:r>
              <a:rPr lang="zh-CN" altLang="zh-CN" sz="2100"/>
              <a:t>——戴安澜将军致妻子（</a:t>
            </a:r>
            <a:r>
              <a:rPr lang="en-US" altLang="zh-CN" sz="2100"/>
              <a:t>1942</a:t>
            </a:r>
            <a:r>
              <a:rPr lang="zh-CN" altLang="zh-CN" sz="2100"/>
              <a:t>年</a:t>
            </a:r>
            <a:r>
              <a:rPr lang="en-US" altLang="zh-CN" sz="2100"/>
              <a:t>3</a:t>
            </a:r>
            <a:r>
              <a:rPr lang="zh-CN" altLang="zh-CN" sz="2100"/>
              <a:t>月）</a:t>
            </a:r>
          </a:p>
          <a:p>
            <a:r>
              <a:rPr lang="zh-CN" altLang="zh-CN" sz="2100"/>
              <a:t>二月间我们全处在反扫荡中……敌人的残酷依然如故，新的花样就是放毒……因为毒伤，老百姓很死了一些人，伤到很多。女县长刘湘屏中毒非常厉害，全身发烂，皮肤掉了三分之二。</a:t>
            </a:r>
          </a:p>
          <a:p>
            <a:r>
              <a:rPr lang="en-US" altLang="zh-CN" sz="2100"/>
              <a:t>                                   </a:t>
            </a:r>
            <a:r>
              <a:rPr lang="zh-CN" altLang="zh-CN" sz="2100"/>
              <a:t>——八路军左权将军致妻子（</a:t>
            </a:r>
            <a:r>
              <a:rPr lang="en-US" altLang="zh-CN" sz="2100"/>
              <a:t>1942</a:t>
            </a:r>
            <a:r>
              <a:rPr lang="zh-CN" altLang="zh-CN" sz="2100"/>
              <a:t>年</a:t>
            </a:r>
            <a:r>
              <a:rPr lang="en-US" altLang="zh-CN" sz="2100"/>
              <a:t>4</a:t>
            </a:r>
            <a:r>
              <a:rPr lang="zh-CN" altLang="zh-CN" sz="2100"/>
              <a:t>月）</a:t>
            </a:r>
          </a:p>
          <a:p>
            <a:r>
              <a:rPr lang="zh-CN" altLang="zh-CN" sz="2100"/>
              <a:t>根据材料，谈谈你对“家书与历史”的认识。</a:t>
            </a:r>
          </a:p>
        </p:txBody>
      </p:sp>
    </p:spTree>
    <p:extLst>
      <p:ext uri="{BB962C8B-B14F-4D97-AF65-F5344CB8AC3E}">
        <p14:creationId xmlns:p14="http://schemas.microsoft.com/office/powerpoint/2010/main" val="1383473612"/>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97180" y="284166"/>
            <a:ext cx="8275320" cy="4778231"/>
          </a:xfrm>
          <a:prstGeom prst="rect">
            <a:avLst/>
          </a:prstGeom>
        </p:spPr>
        <p:txBody>
          <a:bodyPr wrap="square" lIns="68580" tIns="34290" rIns="68580" bIns="34290">
            <a:spAutoFit/>
          </a:bodyPr>
          <a:lstStyle/>
          <a:p>
            <a:r>
              <a:rPr lang="zh-CN" altLang="zh-CN" sz="1800">
                <a:solidFill>
                  <a:srgbClr val="FF0000"/>
                </a:solidFill>
              </a:rPr>
              <a:t>【答案】</a:t>
            </a:r>
          </a:p>
          <a:p>
            <a:r>
              <a:rPr lang="zh-CN" altLang="zh-CN" sz="1800">
                <a:solidFill>
                  <a:srgbClr val="FF0000"/>
                </a:solidFill>
              </a:rPr>
              <a:t>家书是中华文明的重要组成部分，承载着丰厚的历史文化信息。抗战家书是</a:t>
            </a:r>
            <a:r>
              <a:rPr lang="en-US" altLang="zh-CN" sz="1800">
                <a:solidFill>
                  <a:srgbClr val="FF0000"/>
                </a:solidFill>
              </a:rPr>
              <a:t>1931</a:t>
            </a:r>
            <a:r>
              <a:rPr lang="zh-CN" altLang="zh-CN" sz="1800">
                <a:solidFill>
                  <a:srgbClr val="FF0000"/>
                </a:solidFill>
              </a:rPr>
              <a:t>年至</a:t>
            </a:r>
            <a:r>
              <a:rPr lang="en-US" altLang="zh-CN" sz="1800">
                <a:solidFill>
                  <a:srgbClr val="FF0000"/>
                </a:solidFill>
              </a:rPr>
              <a:t>1945</a:t>
            </a:r>
            <a:r>
              <a:rPr lang="zh-CN" altLang="zh-CN" sz="1800">
                <a:solidFill>
                  <a:srgbClr val="FF0000"/>
                </a:solidFill>
              </a:rPr>
              <a:t>年抗战时期所写的、内容与抗战有关的私人书信。（</a:t>
            </a:r>
            <a:r>
              <a:rPr lang="en-US" altLang="zh-CN" sz="1800">
                <a:solidFill>
                  <a:srgbClr val="FF0000"/>
                </a:solidFill>
              </a:rPr>
              <a:t>2</a:t>
            </a:r>
            <a:r>
              <a:rPr lang="zh-CN" altLang="zh-CN" sz="1800">
                <a:solidFill>
                  <a:srgbClr val="FF0000"/>
                </a:solidFill>
              </a:rPr>
              <a:t>分）</a:t>
            </a:r>
          </a:p>
          <a:p>
            <a:r>
              <a:rPr lang="zh-CN" altLang="zh-CN" sz="1800">
                <a:solidFill>
                  <a:srgbClr val="FF0000"/>
                </a:solidFill>
              </a:rPr>
              <a:t>抗战家书内容真实可信，成为抗战历史的真实记录和反映，可以作为研究抗战史的第一手史料，拓展历史研究的范畴，成为正史的重要补充和证据。如红军指战员钟士灯致父母的家书可以用来了解当时第二次国共合作、一致抗日的形势；旅菲华侨王雨亭致儿子的家书可以用来说明抗日战争是一场真正的全民族抗战；戴安澜将军致妻子的家书可以用来了解中国远征军在缅甸同古保卫战的战况，充分说明中国抗战是世界反法西斯战争的重要组成部分；八路军左权将军致妻子的家书可作为日本实施毒气战的证据，说明日本对华犯下的累累罪行。（</a:t>
            </a:r>
            <a:r>
              <a:rPr lang="en-US" altLang="zh-CN" sz="1800">
                <a:solidFill>
                  <a:srgbClr val="FF0000"/>
                </a:solidFill>
              </a:rPr>
              <a:t>6</a:t>
            </a:r>
            <a:r>
              <a:rPr lang="zh-CN" altLang="zh-CN" sz="1800">
                <a:solidFill>
                  <a:srgbClr val="FF0000"/>
                </a:solidFill>
              </a:rPr>
              <a:t>分）</a:t>
            </a:r>
          </a:p>
          <a:p>
            <a:r>
              <a:rPr lang="zh-CN" altLang="zh-CN" sz="1800">
                <a:solidFill>
                  <a:srgbClr val="FF0000"/>
                </a:solidFill>
              </a:rPr>
              <a:t>抗战家书是带着情感的史料，反映了写信人的内心世界，可用于研究抗战时期人们的心理状态和历史情感，更易激发人们的家国情怀。抗战家书还使抗战历史更加鲜活生动和丰富。（</a:t>
            </a:r>
            <a:r>
              <a:rPr lang="en-US" altLang="zh-CN" sz="1800">
                <a:solidFill>
                  <a:srgbClr val="FF0000"/>
                </a:solidFill>
              </a:rPr>
              <a:t>2</a:t>
            </a:r>
            <a:r>
              <a:rPr lang="zh-CN" altLang="zh-CN" sz="1800">
                <a:solidFill>
                  <a:srgbClr val="FF0000"/>
                </a:solidFill>
              </a:rPr>
              <a:t>分）</a:t>
            </a:r>
          </a:p>
          <a:p>
            <a:r>
              <a:rPr lang="zh-CN" altLang="zh-CN" sz="1800" b="1">
                <a:solidFill>
                  <a:srgbClr val="FF0000"/>
                </a:solidFill>
              </a:rPr>
              <a:t>总之，</a:t>
            </a:r>
            <a:r>
              <a:rPr lang="zh-CN" altLang="zh-CN" sz="1800">
                <a:solidFill>
                  <a:srgbClr val="FF0000"/>
                </a:solidFill>
              </a:rPr>
              <a:t>抗战家书为我们回顾抗战历史、恢复抗战记忆提供新的史料，为我们研究抗战历史提供个人化、私人化的视角。从家书的视角看抗战，更能看清日本帝国主义的侵略本质，更能体现广大同胞团结一心，共赴国难的爱国精神，更能反映中国人民爱好和平、追求正义、心系祖国的情怀。（</a:t>
            </a:r>
            <a:r>
              <a:rPr lang="en-US" altLang="zh-CN" sz="1800">
                <a:solidFill>
                  <a:srgbClr val="FF0000"/>
                </a:solidFill>
              </a:rPr>
              <a:t>2</a:t>
            </a:r>
            <a:r>
              <a:rPr lang="zh-CN" altLang="zh-CN" sz="1800">
                <a:solidFill>
                  <a:srgbClr val="FF0000"/>
                </a:solidFill>
              </a:rPr>
              <a:t>分）</a:t>
            </a:r>
          </a:p>
        </p:txBody>
      </p:sp>
    </p:spTree>
    <p:extLst>
      <p:ext uri="{BB962C8B-B14F-4D97-AF65-F5344CB8AC3E}">
        <p14:creationId xmlns:p14="http://schemas.microsoft.com/office/powerpoint/2010/main" val="2773255547"/>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45770" y="811530"/>
            <a:ext cx="8343900" cy="1361912"/>
          </a:xfrm>
          <a:prstGeom prst="rect">
            <a:avLst/>
          </a:prstGeom>
        </p:spPr>
        <p:txBody>
          <a:bodyPr wrap="square" lIns="68580" tIns="34290" rIns="68580" bIns="34290">
            <a:spAutoFit/>
          </a:bodyPr>
          <a:lstStyle/>
          <a:p>
            <a:r>
              <a:rPr lang="zh-CN" altLang="zh-CN" sz="2100">
                <a:solidFill>
                  <a:srgbClr val="FF0000"/>
                </a:solidFill>
              </a:rPr>
              <a:t>【解析】材料中家书的内容都涉及到当时的抗日战争，故从家书蕴含的历史文化信息，以家书对于研究抗日战争历史的作用角度，结合材料所给家书内容，论述说明家书对历史认识的史学价值和体现的爱家爱国的人文精神等方面的认识。</a:t>
            </a:r>
          </a:p>
        </p:txBody>
      </p:sp>
    </p:spTree>
    <p:extLst>
      <p:ext uri="{BB962C8B-B14F-4D97-AF65-F5344CB8AC3E}">
        <p14:creationId xmlns:p14="http://schemas.microsoft.com/office/powerpoint/2010/main" val="4185005813"/>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标题 3"/>
          <p:cNvSpPr>
            <a:spLocks noGrp="1"/>
          </p:cNvSpPr>
          <p:nvPr>
            <p:ph type="title"/>
            <p:custDataLst>
              <p:tags r:id="rId3"/>
            </p:custDataLst>
          </p:nvPr>
        </p:nvSpPr>
        <p:spPr/>
        <p:txBody>
          <a:bodyPr>
            <a:normAutofit/>
          </a:bodyPr>
          <a:lstStyle/>
          <a:p>
            <a:r>
              <a:rPr lang="zh-CN" altLang="en-US"/>
              <a:t>谢谢观看</a:t>
            </a:r>
          </a:p>
        </p:txBody>
      </p:sp>
      <p:sp>
        <p:nvSpPr>
          <p:cNvPr id="5" name="文本占位符 4"/>
          <p:cNvSpPr>
            <a:spLocks noGrp="1"/>
          </p:cNvSpPr>
          <p:nvPr>
            <p:ph type="body" sz="quarter" idx="13"/>
            <p:custDataLst>
              <p:tags r:id="rId4"/>
            </p:custDataLst>
          </p:nvPr>
        </p:nvSpPr>
        <p:spPr/>
        <p:txBody>
          <a:bodyPr/>
          <a:lstStyle/>
          <a:p>
            <a:r>
              <a:rPr lang="en-US" altLang="zh-CN"/>
              <a:t>THANK YOU</a:t>
            </a:r>
          </a:p>
        </p:txBody>
      </p:sp>
      <p:pic>
        <p:nvPicPr>
          <p:cNvPr id="6" name="New picture"/>
          <p:cNvPicPr/>
          <p:nvPr/>
        </p:nvPicPr>
        <p:blipFill>
          <a:blip r:embed="rId5"/>
          <a:stretch>
            <a:fillRect/>
          </a:stretch>
        </p:blipFill>
        <p:spPr>
          <a:xfrm>
            <a:off x="11836400" y="11214100"/>
            <a:ext cx="304800" cy="228600"/>
          </a:xfrm>
          <a:prstGeom prst="cube">
            <a:avLst/>
          </a:prstGeom>
        </p:spPr>
      </p:pic>
    </p:spTree>
    <p:custDataLst>
      <p:tags r:id="rId6"/>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22618" y="1768259"/>
            <a:ext cx="316137" cy="1714115"/>
          </a:xfrm>
          <a:prstGeom prst="rect">
            <a:avLst/>
          </a:prstGeom>
          <a:noFill/>
        </p:spPr>
        <p:txBody>
          <a:bodyPr vert="eaVert" wrap="square" lIns="27000" tIns="27000" rIns="27000" bIns="27000" rtlCol="0">
            <a:spAutoFit/>
          </a:bodyPr>
          <a:lstStyle/>
          <a:p>
            <a:r>
              <a:rPr lang="zh-CN" altLang="en-US" sz="1700" spc="450">
                <a:solidFill>
                  <a:schemeClr val="bg1"/>
                </a:solidFill>
                <a:latin typeface="微软雅黑" panose="020b0503020204020204" pitchFamily="34" charset="-122"/>
                <a:ea typeface="微软雅黑" panose="020b0503020204020204" pitchFamily="34" charset="-122"/>
              </a:rPr>
              <a:t>专题线索梳理</a:t>
            </a:r>
          </a:p>
        </p:txBody>
      </p:sp>
      <p:graphicFrame>
        <p:nvGraphicFramePr>
          <p:cNvPr id="5" name="表格 4"/>
          <p:cNvGraphicFramePr>
            <a:graphicFrameLocks noGrp="1"/>
          </p:cNvGraphicFramePr>
          <p:nvPr/>
        </p:nvGraphicFramePr>
        <p:xfrm>
          <a:off x="821017" y="643370"/>
          <a:ext cx="8037821" cy="3291840"/>
        </p:xfrm>
        <a:graphic>
          <a:graphicData uri="http://schemas.openxmlformats.org/drawingml/2006/table">
            <a:tbl>
              <a:tblPr/>
              <a:tblGrid>
                <a:gridCol w="1500393"/>
                <a:gridCol w="6537428"/>
              </a:tblGrid>
              <a:tr h="411480">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觉醒历程</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实践</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822960">
                <a:tc rowSpan="4">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走符合国情的</a:t>
                      </a:r>
                      <a:r>
                        <a:rPr lang="zh-CN" sz="1800" b="1" kern="100" smtClean="0">
                          <a:solidFill>
                            <a:srgbClr val="000000"/>
                          </a:solidFill>
                          <a:latin typeface="+mn-ea"/>
                          <a:ea typeface="+mn-ea"/>
                          <a:cs typeface="Times New Roman" panose="02020603050405020304"/>
                        </a:rPr>
                        <a:t>革命</a:t>
                      </a:r>
                      <a:r>
                        <a:rPr lang="zh-CN" sz="1800" b="1" kern="100">
                          <a:solidFill>
                            <a:srgbClr val="000000"/>
                          </a:solidFill>
                          <a:latin typeface="+mn-ea"/>
                          <a:ea typeface="+mn-ea"/>
                          <a:cs typeface="Times New Roman" panose="02020603050405020304"/>
                        </a:rPr>
                        <a:t>道路</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just">
                        <a:lnSpc>
                          <a:spcPct val="150000"/>
                        </a:lnSpc>
                        <a:spcAft>
                          <a:spcPct val="0"/>
                        </a:spcAft>
                      </a:pPr>
                      <a:r>
                        <a:rPr lang="zh-CN" sz="1800" kern="100">
                          <a:solidFill>
                            <a:srgbClr val="000000"/>
                          </a:solidFill>
                          <a:latin typeface="+mn-ea"/>
                          <a:ea typeface="+mn-ea"/>
                          <a:cs typeface="Times New Roman" panose="02020603050405020304"/>
                        </a:rPr>
                        <a:t>秋收起义后，毛泽东放弃攻打中心城市的计划，改向敌人统治力量薄弱的山区进军</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11480">
                <a:tc vMerge="1">
                  <a:txBody>
                    <a:bodyPr vert="horz" wrap="square"/>
                    <a:lstStyle/>
                    <a:p>
                      <a:endParaRPr lang="zh-CN"/>
                    </a:p>
                  </a:txBody>
                  <a:tcPr/>
                </a:tc>
                <a:tc>
                  <a:txBody>
                    <a:bodyPr vert="horz" wrap="square"/>
                    <a:lstStyle/>
                    <a:p>
                      <a:pPr algn="just">
                        <a:lnSpc>
                          <a:spcPct val="150000"/>
                        </a:lnSpc>
                        <a:spcAft>
                          <a:spcPct val="0"/>
                        </a:spcAft>
                      </a:pPr>
                      <a:r>
                        <a:rPr lang="en-US" sz="1800" kern="100">
                          <a:solidFill>
                            <a:srgbClr val="000000"/>
                          </a:solidFill>
                          <a:latin typeface="+mn-ea"/>
                          <a:ea typeface="+mn-ea"/>
                          <a:cs typeface="Times New Roman" panose="02020603050405020304"/>
                        </a:rPr>
                        <a:t>1927</a:t>
                      </a:r>
                      <a:r>
                        <a:rPr lang="zh-CN" sz="1800" kern="100">
                          <a:solidFill>
                            <a:srgbClr val="000000"/>
                          </a:solidFill>
                          <a:latin typeface="+mn-ea"/>
                          <a:ea typeface="+mn-ea"/>
                          <a:cs typeface="Times New Roman" panose="02020603050405020304"/>
                        </a:rPr>
                        <a:t>年，创建了第一个农村革命根据地——井冈山革命根据地</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22960">
                <a:tc vMerge="1">
                  <a:txBody>
                    <a:bodyPr vert="horz" wrap="square"/>
                    <a:lstStyle/>
                    <a:p>
                      <a:endParaRPr lang="zh-CN"/>
                    </a:p>
                  </a:txBody>
                  <a:tcPr/>
                </a:tc>
                <a:tc>
                  <a:txBody>
                    <a:bodyPr vert="horz" wrap="square"/>
                    <a:lstStyle/>
                    <a:p>
                      <a:pPr algn="just">
                        <a:lnSpc>
                          <a:spcPct val="150000"/>
                        </a:lnSpc>
                        <a:spcAft>
                          <a:spcPct val="0"/>
                        </a:spcAft>
                      </a:pPr>
                      <a:r>
                        <a:rPr lang="zh-CN" sz="1800" kern="100">
                          <a:solidFill>
                            <a:srgbClr val="000000"/>
                          </a:solidFill>
                          <a:latin typeface="+mn-ea"/>
                          <a:ea typeface="+mn-ea"/>
                          <a:cs typeface="Times New Roman" panose="02020603050405020304"/>
                        </a:rPr>
                        <a:t>　</a:t>
                      </a:r>
                      <a:r>
                        <a:rPr lang="en-US" sz="1800" kern="100">
                          <a:solidFill>
                            <a:srgbClr val="000000"/>
                          </a:solidFill>
                          <a:latin typeface="+mn-ea"/>
                          <a:ea typeface="+mn-ea"/>
                          <a:cs typeface="Times New Roman" panose="02020603050405020304"/>
                        </a:rPr>
                        <a:t>1928</a:t>
                      </a:r>
                      <a:r>
                        <a:rPr lang="zh-CN" sz="1800" kern="100">
                          <a:solidFill>
                            <a:srgbClr val="000000"/>
                          </a:solidFill>
                          <a:latin typeface="+mn-ea"/>
                          <a:ea typeface="+mn-ea"/>
                          <a:cs typeface="Times New Roman" panose="02020603050405020304"/>
                        </a:rPr>
                        <a:t>年</a:t>
                      </a:r>
                      <a:r>
                        <a:rPr lang="en-US" sz="1800" kern="100">
                          <a:solidFill>
                            <a:srgbClr val="000000"/>
                          </a:solidFill>
                          <a:latin typeface="+mn-ea"/>
                          <a:ea typeface="+mn-ea"/>
                          <a:cs typeface="Times New Roman" panose="02020603050405020304"/>
                        </a:rPr>
                        <a:t>4</a:t>
                      </a:r>
                      <a:r>
                        <a:rPr lang="zh-CN" sz="1800" kern="100">
                          <a:solidFill>
                            <a:srgbClr val="000000"/>
                          </a:solidFill>
                          <a:latin typeface="+mn-ea"/>
                          <a:ea typeface="+mn-ea"/>
                          <a:cs typeface="Times New Roman" panose="02020603050405020304"/>
                        </a:rPr>
                        <a:t>月，井冈山会师，两军会师后合编为中国工农革命军第四军，后改称为中国工农红军第四军</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22960">
                <a:tc vMerge="1">
                  <a:txBody>
                    <a:bodyPr vert="horz" wrap="square"/>
                    <a:lstStyle/>
                    <a:p>
                      <a:endParaRPr lang="zh-CN"/>
                    </a:p>
                  </a:txBody>
                  <a:tcPr/>
                </a:tc>
                <a:tc>
                  <a:txBody>
                    <a:bodyPr vert="horz" wrap="square"/>
                    <a:lstStyle/>
                    <a:p>
                      <a:pPr algn="just">
                        <a:lnSpc>
                          <a:spcPct val="150000"/>
                        </a:lnSpc>
                        <a:spcAft>
                          <a:spcPct val="0"/>
                        </a:spcAft>
                      </a:pPr>
                      <a:r>
                        <a:rPr lang="zh-CN" sz="1800" kern="100">
                          <a:solidFill>
                            <a:srgbClr val="000000"/>
                          </a:solidFill>
                          <a:latin typeface="+mn-ea"/>
                          <a:ea typeface="+mn-ea"/>
                          <a:cs typeface="Times New Roman" panose="02020603050405020304"/>
                        </a:rPr>
                        <a:t>到</a:t>
                      </a:r>
                      <a:r>
                        <a:rPr lang="en-US" sz="1800" kern="100">
                          <a:solidFill>
                            <a:srgbClr val="000000"/>
                          </a:solidFill>
                          <a:latin typeface="+mn-ea"/>
                          <a:ea typeface="+mn-ea"/>
                          <a:cs typeface="Times New Roman" panose="02020603050405020304"/>
                        </a:rPr>
                        <a:t>1930</a:t>
                      </a:r>
                      <a:r>
                        <a:rPr lang="zh-CN" sz="1800" kern="100">
                          <a:solidFill>
                            <a:srgbClr val="000000"/>
                          </a:solidFill>
                          <a:latin typeface="+mn-ea"/>
                          <a:ea typeface="+mn-ea"/>
                          <a:cs typeface="Times New Roman" panose="02020603050405020304"/>
                        </a:rPr>
                        <a:t>年，全国各地创建了十几块革命根据地，形成“工农武装割据”的局面</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7755285"/>
      </p:ext>
    </p:extLst>
  </p:cSld>
  <p:clrMapOvr>
    <a:masterClrMapping/>
  </p:clrMapOvr>
  <p:transition>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22618" y="1768259"/>
            <a:ext cx="316137" cy="1714115"/>
          </a:xfrm>
          <a:prstGeom prst="rect">
            <a:avLst/>
          </a:prstGeom>
          <a:noFill/>
        </p:spPr>
        <p:txBody>
          <a:bodyPr vert="eaVert" wrap="square" lIns="27000" tIns="27000" rIns="27000" bIns="27000" rtlCol="0">
            <a:spAutoFit/>
          </a:bodyPr>
          <a:lstStyle/>
          <a:p>
            <a:r>
              <a:rPr lang="zh-CN" altLang="en-US" sz="1700" spc="450">
                <a:solidFill>
                  <a:schemeClr val="bg1"/>
                </a:solidFill>
                <a:latin typeface="微软雅黑" panose="020b0503020204020204" pitchFamily="34" charset="-122"/>
                <a:ea typeface="微软雅黑" panose="020b0503020204020204" pitchFamily="34" charset="-122"/>
              </a:rPr>
              <a:t>专题线索梳理</a:t>
            </a:r>
          </a:p>
        </p:txBody>
      </p:sp>
      <p:graphicFrame>
        <p:nvGraphicFramePr>
          <p:cNvPr id="5" name="表格 4"/>
          <p:cNvGraphicFramePr>
            <a:graphicFrameLocks noGrp="1"/>
          </p:cNvGraphicFramePr>
          <p:nvPr/>
        </p:nvGraphicFramePr>
        <p:xfrm>
          <a:off x="713846" y="804069"/>
          <a:ext cx="8037821" cy="2057400"/>
        </p:xfrm>
        <a:graphic>
          <a:graphicData uri="http://schemas.openxmlformats.org/drawingml/2006/table">
            <a:tbl>
              <a:tblPr/>
              <a:tblGrid>
                <a:gridCol w="1712085"/>
                <a:gridCol w="6325736"/>
              </a:tblGrid>
              <a:tr h="411480">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觉醒历程</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实践</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1645920">
                <a:tc>
                  <a:txBody>
                    <a:bodyPr vert="horz" wrap="square"/>
                    <a:lstStyle/>
                    <a:p>
                      <a:pPr algn="ctr">
                        <a:lnSpc>
                          <a:spcPct val="150000"/>
                        </a:lnSpc>
                        <a:spcAft>
                          <a:spcPct val="0"/>
                        </a:spcAft>
                      </a:pPr>
                      <a:r>
                        <a:rPr lang="zh-CN" sz="1800" b="1" kern="100">
                          <a:solidFill>
                            <a:srgbClr val="000000"/>
                          </a:solidFill>
                          <a:latin typeface="+mn-ea"/>
                          <a:ea typeface="+mn-ea"/>
                          <a:cs typeface="Times New Roman" panose="02020603050405020304"/>
                        </a:rPr>
                        <a:t>从幼年走向成熟</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just">
                        <a:lnSpc>
                          <a:spcPct val="150000"/>
                        </a:lnSpc>
                        <a:spcAft>
                          <a:spcPct val="0"/>
                        </a:spcAft>
                      </a:pPr>
                      <a:r>
                        <a:rPr lang="zh-CN" sz="1800" kern="100">
                          <a:solidFill>
                            <a:srgbClr val="000000"/>
                          </a:solidFill>
                          <a:latin typeface="+mn-ea"/>
                          <a:ea typeface="+mn-ea"/>
                          <a:cs typeface="Times New Roman" panose="02020603050405020304"/>
                        </a:rPr>
                        <a:t>　</a:t>
                      </a:r>
                      <a:r>
                        <a:rPr lang="en-US" sz="1800" kern="100">
                          <a:solidFill>
                            <a:srgbClr val="000000"/>
                          </a:solidFill>
                          <a:latin typeface="+mn-ea"/>
                          <a:ea typeface="+mn-ea"/>
                          <a:cs typeface="Times New Roman" panose="02020603050405020304"/>
                        </a:rPr>
                        <a:t>1935</a:t>
                      </a:r>
                      <a:r>
                        <a:rPr lang="zh-CN" sz="1800" kern="100">
                          <a:solidFill>
                            <a:srgbClr val="000000"/>
                          </a:solidFill>
                          <a:latin typeface="+mn-ea"/>
                          <a:ea typeface="+mn-ea"/>
                          <a:cs typeface="Times New Roman" panose="02020603050405020304"/>
                        </a:rPr>
                        <a:t>年，遵义会议，开始确立以毛泽东为主要代表的马克思主义的正确路线在中共中央的领导地位，挽救了党，挽救了红军，挽救了革命，成为中国共产党历史上一个生死攸关的转折点，是中国共产党从幼年走向成熟的标志</a:t>
                      </a:r>
                    </a:p>
                  </a:txBody>
                  <a:tcPr marL="42083" marR="4208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561892"/>
      </p:ext>
    </p:extLst>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774086" y="402835"/>
            <a:ext cx="3301225" cy="438582"/>
          </a:xfrm>
          <a:prstGeom prst="rect">
            <a:avLst/>
          </a:prstGeom>
        </p:spPr>
        <p:txBody>
          <a:bodyPr wrap="none" lIns="68580" tIns="34290" rIns="68580" bIns="34290">
            <a:spAutoFit/>
          </a:bodyPr>
          <a:lstStyle/>
          <a:p>
            <a:r>
              <a:rPr lang="zh-CN" altLang="zh-CN" sz="2400" b="1" smtClean="0">
                <a:solidFill>
                  <a:srgbClr val="FF0000"/>
                </a:solidFill>
              </a:rPr>
              <a:t>二</a:t>
            </a:r>
            <a:r>
              <a:rPr lang="zh-CN" altLang="en-US" sz="2400" b="1">
                <a:solidFill>
                  <a:srgbClr val="FF0000"/>
                </a:solidFill>
              </a:rPr>
              <a:t>、</a:t>
            </a:r>
            <a:r>
              <a:rPr lang="zh-CN" altLang="zh-CN" sz="2400" b="1" smtClean="0">
                <a:solidFill>
                  <a:srgbClr val="FF0000"/>
                </a:solidFill>
              </a:rPr>
              <a:t>征途</a:t>
            </a:r>
            <a:r>
              <a:rPr lang="zh-CN" altLang="zh-CN" sz="2400" b="1">
                <a:solidFill>
                  <a:srgbClr val="FF0000"/>
                </a:solidFill>
              </a:rPr>
              <a:t>漫漫 惟有奋斗</a:t>
            </a:r>
            <a:endParaRPr lang="zh-CN" altLang="zh-CN" sz="2400">
              <a:solidFill>
                <a:srgbClr val="FF0000"/>
              </a:solidFill>
            </a:endParaRPr>
          </a:p>
        </p:txBody>
      </p:sp>
      <p:sp>
        <p:nvSpPr>
          <p:cNvPr id="3" name="矩形 2"/>
          <p:cNvSpPr/>
          <p:nvPr/>
        </p:nvSpPr>
        <p:spPr>
          <a:xfrm>
            <a:off x="310180" y="887624"/>
            <a:ext cx="8340554" cy="3624069"/>
          </a:xfrm>
          <a:prstGeom prst="rect">
            <a:avLst/>
          </a:prstGeom>
        </p:spPr>
        <p:txBody>
          <a:bodyPr wrap="square" lIns="68580" tIns="34290" rIns="68580" bIns="34290">
            <a:spAutoFit/>
          </a:bodyPr>
          <a:lstStyle/>
          <a:p>
            <a:r>
              <a:rPr lang="en-US" altLang="zh-CN" sz="2100"/>
              <a:t>     </a:t>
            </a:r>
            <a:r>
              <a:rPr lang="zh-CN" altLang="zh-CN" sz="2100"/>
              <a:t>习近平提出，实现中华民族伟大复兴，是近代以来中华民族最伟大的梦想。他强调，</a:t>
            </a:r>
            <a:r>
              <a:rPr lang="zh-CN" altLang="zh-CN" sz="2100">
                <a:solidFill>
                  <a:srgbClr val="FF0000"/>
                </a:solidFill>
              </a:rPr>
              <a:t>实现中国梦必须弘扬中国精神，这就是以爱国主义为核心的民族精神，以改革创新为核心的时代精神</a:t>
            </a:r>
            <a:r>
              <a:rPr lang="zh-CN" altLang="zh-CN" sz="2100"/>
              <a:t>。全国各族人民一定要弘扬伟大的民族精神和时代精神，不断增强团结一心的精神纽带、自强不息的精神动力，永远朝气蓬勃迈向未来。为什么中华民族能够在几千年的历史长河中生生不息、薪火相传、顽强发展呢？很重要的一个原因就是中华民族有一脉相承的精神追求、精神特质、精神脉络。“中国精神”就是以爱国主义为核心，团结统一、爱好和平、勤劳勇敢、自强不息的伟大民族精神。“中国精神”是我们心中永远的灯塔，它将照亮我们为实现中国梦而努力奋斗。中国精神在近现代中国的不同时期也有不同的表现与内涵。</a:t>
            </a:r>
          </a:p>
        </p:txBody>
      </p:sp>
    </p:spTree>
    <p:extLst>
      <p:ext uri="{BB962C8B-B14F-4D97-AF65-F5344CB8AC3E}">
        <p14:creationId xmlns:p14="http://schemas.microsoft.com/office/powerpoint/2010/main" val="3145662593"/>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1" y="402835"/>
            <a:ext cx="4434051" cy="3947234"/>
          </a:xfrm>
          <a:prstGeom prst="rect">
            <a:avLst/>
          </a:prstGeom>
        </p:spPr>
        <p:txBody>
          <a:bodyPr wrap="square" lIns="68580" tIns="34290" rIns="68580" bIns="34290">
            <a:spAutoFit/>
          </a:bodyPr>
          <a:lstStyle/>
          <a:p>
            <a:r>
              <a:rPr lang="en-US" altLang="zh-CN" sz="2100" b="1"/>
              <a:t>1</a:t>
            </a:r>
            <a:r>
              <a:rPr lang="zh-CN" altLang="zh-CN" sz="2100" b="1"/>
              <a:t>、红船精神。</a:t>
            </a:r>
          </a:p>
          <a:p>
            <a:r>
              <a:rPr lang="en-US" altLang="zh-CN" sz="2100"/>
              <a:t>(1)</a:t>
            </a:r>
            <a:r>
              <a:rPr lang="zh-CN" altLang="zh-CN" sz="2100"/>
              <a:t>、红船精神是开天辟地、敢为人先的首创精神，坚定理想、百折不挠的奋斗精神，立党为公、忠诚为民的奉献精神的具体体现。</a:t>
            </a:r>
            <a:endParaRPr lang="en-US" altLang="zh-CN" sz="2100"/>
          </a:p>
          <a:p>
            <a:r>
              <a:rPr lang="zh-CN" altLang="zh-CN" sz="2100"/>
              <a:t>（</a:t>
            </a:r>
            <a:r>
              <a:rPr lang="en-US" altLang="zh-CN" sz="2100"/>
              <a:t>2</a:t>
            </a:r>
            <a:r>
              <a:rPr lang="zh-CN" altLang="zh-CN" sz="2100"/>
              <a:t>）、红船精神的核心是： “红船精神”的三个基本内涵中的“开天辟地、敢为人先”的首创精神，其实质是创新精神，这是使中国共产党能始终站在历史和时代发展的前列、保持其先进性的关键因素，是“红船精神”的核心内涵。</a:t>
            </a:r>
          </a:p>
        </p:txBody>
      </p:sp>
      <p:pic>
        <p:nvPicPr>
          <p:cNvPr id="3074" name="Picture 2" descr="C:\Users\sjx20\Desktop\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34052" y="83583"/>
            <a:ext cx="4709948" cy="481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06842"/>
      </p:ext>
    </p:extLst>
  </p:cSld>
  <p:clrMapOvr>
    <a:masterClrMapping/>
  </p:clrMapOvr>
  <mc:AlternateContent>
    <mc:Choice xmlns:p14="http://schemas.microsoft.com/office/powerpoint/2010/main" Requires="p14">
      <p:transition advTm="3000" p14:dur="0"/>
    </mc:Choice>
    <mc:Fallback>
      <p:transition advTm="3000"/>
    </mc:Fallback>
  </mc:AlternateContent>
  <p:timing/>
</p:sld>
</file>

<file path=ppt/tags/tag1.xml><?xml version="1.0" encoding="utf-8"?>
<p:tagLst xmlns:p="http://schemas.openxmlformats.org/presentationml/2006/main">
  <p:tag name="KSO_WM_TAG_VERSION" val="1.0"/>
  <p:tag name="KSO_WM_TEMPLATE_CATEGORY" val="custom"/>
  <p:tag name="KSO_WM_TEMPLATE_INDEX" val="20184560"/>
</p:tagLst>
</file>

<file path=ppt/tags/tag2.xml><?xml version="1.0" encoding="utf-8"?>
<p:tagLst xmlns:p="http://schemas.openxmlformats.org/presentationml/2006/main">
  <p:tag name="KSO_WM_TAG_VERSION" val="1.0"/>
  <p:tag name="KSO_WM_TEMPLATE_CATEGORY" val="custom"/>
  <p:tag name="KSO_WM_TEMPLATE_INDEX" val="20184560"/>
</p:tagLst>
</file>

<file path=ppt/tags/tag3.xml><?xml version="1.0" encoding="utf-8"?>
<p:tagLst xmlns:p="http://schemas.openxmlformats.org/presentationml/2006/main">
  <p:tag name="KSO_WM_BEAUTIFY_FLAG" val="#wm#"/>
  <p:tag name="KSO_WM_TAG_VERSION" val="1.0"/>
  <p:tag name="KSO_WM_TEMPLATE_CATEGORY" val="custom"/>
  <p:tag name="KSO_WM_TEMPLATE_INDEX" val="20184560"/>
  <p:tag name="KSO_WM_TEMPLATE_THUMBS_INDEX" val="1、11、12、16、22、23"/>
</p:tagLst>
</file>

<file path=ppt/tags/tag4.xml><?xml version="1.0" encoding="utf-8"?>
<p:tagLst xmlns:p="http://schemas.openxmlformats.org/presentationml/2006/main">
  <p:tag name="KSO_WM_BEAUTIFY_FLAG" val="#wm#"/>
  <p:tag name="KSO_WM_TAG_VERSION" val="1.0"/>
  <p:tag name="KSO_WM_TEMPLATE_CATEGORY" val="custom"/>
  <p:tag name="KSO_WM_TEMPLATE_INDEX" val="20184560"/>
  <p:tag name="KSO_WM_UNIT_CLEAR" val="0"/>
  <p:tag name="KSO_WM_UNIT_COMPATIBLE" val="1"/>
  <p:tag name="KSO_WM_UNIT_HIGHLIGHT" val="0"/>
  <p:tag name="KSO_WM_UNIT_ID" val="custom20184560_1*c*1"/>
  <p:tag name="KSO_WM_UNIT_INDEX" val="1"/>
  <p:tag name="KSO_WM_UNIT_LAYERLEVEL" val="1"/>
  <p:tag name="KSO_WM_UNIT_PRESET_TEXT" val="2018"/>
  <p:tag name="KSO_WM_UNIT_TYPE" val="c"/>
  <p:tag name="KSO_WM_UNIT_VALUE" val="4"/>
</p:tagLst>
</file>

<file path=ppt/tags/tag5.xml><?xml version="1.0" encoding="utf-8"?>
<p:tagLst xmlns:p="http://schemas.openxmlformats.org/presentationml/2006/main">
  <p:tag name="KSO_WM_BEAUTIFY_FLAG" val="#wm#"/>
  <p:tag name="KSO_WM_SLIDE_ID" val="custom20184560_1"/>
  <p:tag name="KSO_WM_SLIDE_INDEX" val="1"/>
  <p:tag name="KSO_WM_SLIDE_ITEM_CNT" val="2"/>
  <p:tag name="KSO_WM_SLIDE_LAYOUT" val="a_b_c"/>
  <p:tag name="KSO_WM_SLIDE_LAYOUT_CNT" val="1_1_1"/>
  <p:tag name="KSO_WM_SLIDE_SUBTYPE" val="pureTxt"/>
  <p:tag name="KSO_WM_SLIDE_TYPE" val="title"/>
  <p:tag name="KSO_WM_TAG_VERSION" val="1.0"/>
  <p:tag name="KSO_WM_TEMPLATE_CATEGORY" val="custom"/>
  <p:tag name="KSO_WM_TEMPLATE_INDEX" val="20184560"/>
  <p:tag name="KSO_WM_TEMPLATE_THUMBS_INDEX" val="1、11、12、16、22、23、"/>
</p:tagLst>
</file>

<file path=ppt/tags/tag6.xml><?xml version="1.0" encoding="utf-8"?>
<p:tagLst xmlns:p="http://schemas.openxmlformats.org/presentationml/2006/main">
  <p:tag name="KSO_WM_BEAUTIFY_FLAG" val="#wm#"/>
  <p:tag name="KSO_WM_TAG_VERSION" val="1.0"/>
  <p:tag name="KSO_WM_TEMPLATE_CATEGORY" val="custom"/>
  <p:tag name="KSO_WM_TEMPLATE_INDEX" val="20184560"/>
  <p:tag name="KSO_WM_UNIT_CLEAR" val="0"/>
  <p:tag name="KSO_WM_UNIT_COMPATIBLE" val="0"/>
  <p:tag name="KSO_WM_UNIT_HIGHLIGHT" val="0"/>
  <p:tag name="KSO_WM_UNIT_ID" val="custom20184560_23*a*1"/>
  <p:tag name="KSO_WM_UNIT_INDEX" val="1"/>
  <p:tag name="KSO_WM_UNIT_ISCONTENTSTITLE" val="0"/>
  <p:tag name="KSO_WM_UNIT_LAYERLEVEL" val="1"/>
  <p:tag name="KSO_WM_UNIT_PRESET_TEXT" val="谢谢观看"/>
  <p:tag name="KSO_WM_UNIT_TYPE" val="a"/>
  <p:tag name="KSO_WM_UNIT_VALUE" val="8"/>
</p:tagLst>
</file>

<file path=ppt/tags/tag7.xml><?xml version="1.0" encoding="utf-8"?>
<p:tagLst xmlns:p="http://schemas.openxmlformats.org/presentationml/2006/main">
  <p:tag name="KSO_WM_BEAUTIFY_FLAG" val="#wm#"/>
  <p:tag name="KSO_WM_TAG_VERSION" val="1.0"/>
  <p:tag name="KSO_WM_TEMPLATE_CATEGORY" val="custom"/>
  <p:tag name="KSO_WM_TEMPLATE_INDEX" val="20184560"/>
  <p:tag name="KSO_WM_UNIT_CLEAR" val="0"/>
  <p:tag name="KSO_WM_UNIT_COMPATIBLE" val="0"/>
  <p:tag name="KSO_WM_UNIT_HIGHLIGHT" val="0"/>
  <p:tag name="KSO_WM_UNIT_ID" val="custom20184560_23*f*1"/>
  <p:tag name="KSO_WM_UNIT_INDEX" val="1"/>
  <p:tag name="KSO_WM_UNIT_LAYERLEVEL" val="1"/>
  <p:tag name="KSO_WM_UNIT_PRESET_TEXT" val="THANK YOU"/>
  <p:tag name="KSO_WM_UNIT_TYPE" val="f"/>
  <p:tag name="KSO_WM_UNIT_VALUE" val="16"/>
</p:tagLst>
</file>

<file path=ppt/tags/tag8.xml><?xml version="1.0" encoding="utf-8"?>
<p:tagLst xmlns:p="http://schemas.openxmlformats.org/presentationml/2006/main">
  <p:tag name="KSO_WM_BEAUTIFY_FLAG" val="#wm#"/>
  <p:tag name="KSO_WM_SLIDE_ID" val="custom20184560_23"/>
  <p:tag name="KSO_WM_SLIDE_INDEX" val="23"/>
  <p:tag name="KSO_WM_SLIDE_ITEM_CNT" val="2"/>
  <p:tag name="KSO_WM_SLIDE_LAYOUT" val="a_f"/>
  <p:tag name="KSO_WM_SLIDE_LAYOUT_CNT" val="1_1"/>
  <p:tag name="KSO_WM_SLIDE_SUBTYPE" val="pureTxt"/>
  <p:tag name="KSO_WM_SLIDE_TYPE" val="endPage"/>
  <p:tag name="KSO_WM_TAG_VERSION" val="1.0"/>
  <p:tag name="KSO_WM_TEMPLATE_CATEGORY" val="custom"/>
  <p:tag name="KSO_WM_TEMPLATE_INDEX" val="20184560"/>
</p:tagLst>
</file>

<file path=ppt/tags/tag9.xml><?xml version="1.0" encoding="utf-8"?>
<p:tagLst xmlns:p="http://schemas.openxmlformats.org/presentationml/2006/main">
  <p:tag name="AS_OS" val="Unix 3.10 unknown"/>
  <p:tag name="AS_RELEASE_DATE" val="2020.11.30"/>
  <p:tag name="AS_TITLE" val="Aspose.Slides for Java"/>
  <p:tag name="AS_VERSION" val="20.11"/>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6"/>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C74457A-07F4-47D7-B316-B10990117481"/>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office 主题">
  <a:themeElements>
    <a:clrScheme name="自定义 97">
      <a:dk1>
        <a:srgbClr val="080808"/>
      </a:dk1>
      <a:lt1>
        <a:srgbClr val="FFFFFF"/>
      </a:lt1>
      <a:dk2>
        <a:srgbClr val="080808"/>
      </a:dk2>
      <a:lt2>
        <a:srgbClr val="FFFFFF"/>
      </a:lt2>
      <a:accent1>
        <a:srgbClr val="087AB4"/>
      </a:accent1>
      <a:accent2>
        <a:srgbClr val="454545"/>
      </a:accent2>
      <a:accent3>
        <a:srgbClr val="087AB4"/>
      </a:accent3>
      <a:accent4>
        <a:srgbClr val="454545"/>
      </a:accent4>
      <a:accent5>
        <a:srgbClr val="087AB4"/>
      </a:accent5>
      <a:accent6>
        <a:srgbClr val="454545"/>
      </a:accent6>
      <a:hlink>
        <a:srgbClr val="8064A1"/>
      </a:hlink>
      <a:folHlink>
        <a:srgbClr val="9BBB58"/>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自定义 107">
      <a:dk1>
        <a:srgbClr val="000000"/>
      </a:dk1>
      <a:lt1>
        <a:srgbClr val="FFFFFF"/>
      </a:lt1>
      <a:dk2>
        <a:srgbClr val="5B9BD5"/>
      </a:dk2>
      <a:lt2>
        <a:srgbClr val="E7E6E6"/>
      </a:lt2>
      <a:accent1>
        <a:srgbClr val="5B9BD5"/>
      </a:accent1>
      <a:accent2>
        <a:srgbClr val="FFFFFF"/>
      </a:accent2>
      <a:accent3>
        <a:srgbClr val="5B9BD5"/>
      </a:accent3>
      <a:accent4>
        <a:srgbClr val="5B9BD5"/>
      </a:accent4>
      <a:accent5>
        <a:srgbClr val="5B9BD5"/>
      </a:accent5>
      <a:accent6>
        <a:srgbClr val="5B9BD5"/>
      </a:accent6>
      <a:hlink>
        <a:srgbClr val="0563C1"/>
      </a:hlink>
      <a:folHlink>
        <a:srgbClr val="954F72"/>
      </a:folHlink>
    </a:clrScheme>
    <a:fontScheme name="自定义 7">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289</Paragraphs>
  <Slides>59</Slides>
  <Notes>11</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59</vt:i4>
      </vt:variant>
    </vt:vector>
  </HeadingPairs>
  <TitlesOfParts>
    <vt:vector baseType="lpstr" size="81">
      <vt:lpstr>Arial</vt:lpstr>
      <vt:lpstr>Calibri</vt:lpstr>
      <vt:lpstr>微软雅黑</vt:lpstr>
      <vt:lpstr>微软雅黑 Light</vt:lpstr>
      <vt:lpstr>等线 Light</vt:lpstr>
      <vt:lpstr>等线</vt:lpstr>
      <vt:lpstr>Calibri Light</vt:lpstr>
      <vt:lpstr>黑体</vt:lpstr>
      <vt:lpstr>Times New Roman</vt:lpstr>
      <vt:lpstr>方正兰亭黑_GBK</vt:lpstr>
      <vt:lpstr>宋体</vt:lpstr>
      <vt:lpstr>方正舒体</vt:lpstr>
      <vt:lpstr>楷体</vt:lpstr>
      <vt:lpstr>方正清刻本悦宋简体</vt:lpstr>
      <vt:lpstr>腾祥铁山楷书繁</vt:lpstr>
      <vt:lpstr>幼圆</vt:lpstr>
      <vt:lpstr>隶书</vt:lpstr>
      <vt:lpstr>华文行楷</vt:lpstr>
      <vt:lpstr>楷体_GB2312</vt:lpstr>
      <vt:lpstr>华文细黑</vt:lpstr>
      <vt:lpstr>Courier New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谢谢观看</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2021-03-30T18:09:31.511</cp:lastPrinted>
  <dcterms:created xsi:type="dcterms:W3CDTF">2021-03-30T18:09:31Z</dcterms:created>
  <dcterms:modified xsi:type="dcterms:W3CDTF">2021-03-30T10:09:45Z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