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1" r:id="rId6"/>
    <p:sldId id="262" r:id="rId7"/>
    <p:sldId id="260" r:id="rId8"/>
    <p:sldId id="265" r:id="rId9"/>
    <p:sldId id="266" r:id="rId10"/>
    <p:sldId id="256" r:id="rId11"/>
    <p:sldId id="263" r:id="rId12"/>
    <p:sldId id="264" r:id="rId13"/>
    <p:sldId id="268" r:id="rId14"/>
    <p:sldId id="267"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94F4F"/>
    <a:srgbClr val="9A0000"/>
    <a:srgbClr val="960000"/>
    <a:srgbClr val="C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nvSpPr>
        <p:spPr>
          <a:xfrm>
            <a:off x="2298065" y="2470150"/>
            <a:ext cx="7295515" cy="3415030"/>
          </a:xfrm>
          <a:prstGeom prst="rect">
            <a:avLst/>
          </a:prstGeom>
          <a:noFill/>
        </p:spPr>
        <p:txBody>
          <a:bodyPr wrap="square" rtlCol="0">
            <a:spAutoFit/>
          </a:bodyPr>
          <a:p>
            <a:r>
              <a:rPr lang="en-US" altLang="zh-CN" sz="7200" b="1"/>
              <a:t>1-5</a:t>
            </a:r>
            <a:r>
              <a:rPr lang="zh-CN" altLang="en-US" sz="7200" b="1"/>
              <a:t>：</a:t>
            </a:r>
            <a:r>
              <a:rPr lang="en-US" altLang="zh-CN" sz="7200" b="1">
                <a:solidFill>
                  <a:srgbClr val="FF0000"/>
                </a:solidFill>
              </a:rPr>
              <a:t>BCBDD</a:t>
            </a:r>
            <a:endParaRPr lang="zh-CN" altLang="en-US" sz="7200" b="1"/>
          </a:p>
          <a:p>
            <a:r>
              <a:rPr lang="en-US" altLang="zh-CN" sz="7200" b="1"/>
              <a:t>6-10</a:t>
            </a:r>
            <a:r>
              <a:rPr lang="zh-CN" altLang="en-US" sz="7200" b="1"/>
              <a:t>：</a:t>
            </a:r>
            <a:r>
              <a:rPr lang="en-US" altLang="zh-CN" sz="7200" b="1">
                <a:solidFill>
                  <a:srgbClr val="FF0000"/>
                </a:solidFill>
              </a:rPr>
              <a:t>BACDB</a:t>
            </a:r>
            <a:endParaRPr lang="zh-CN" altLang="en-US" sz="7200" b="1"/>
          </a:p>
          <a:p>
            <a:r>
              <a:rPr lang="en-US" altLang="zh-CN" sz="7200" b="1"/>
              <a:t>11-16</a:t>
            </a:r>
            <a:r>
              <a:rPr lang="zh-CN" altLang="en-US" sz="7200" b="1"/>
              <a:t>：</a:t>
            </a:r>
            <a:r>
              <a:rPr lang="en-US" altLang="zh-CN" sz="7200" b="1">
                <a:solidFill>
                  <a:srgbClr val="FF0000"/>
                </a:solidFill>
              </a:rPr>
              <a:t>ADABBA</a:t>
            </a:r>
            <a:endParaRPr lang="en-US" altLang="zh-CN" sz="7200" b="1">
              <a:solidFill>
                <a:srgbClr val="FF0000"/>
              </a:solidFill>
            </a:endParaRPr>
          </a:p>
        </p:txBody>
      </p:sp>
      <p:sp>
        <p:nvSpPr>
          <p:cNvPr id="100" name="文本框 99"/>
          <p:cNvSpPr txBox="1"/>
          <p:nvPr/>
        </p:nvSpPr>
        <p:spPr>
          <a:xfrm>
            <a:off x="570230" y="685800"/>
            <a:ext cx="11344910" cy="1260475"/>
          </a:xfrm>
          <a:prstGeom prst="rect">
            <a:avLst/>
          </a:prstGeom>
          <a:noFill/>
          <a:ln w="9525">
            <a:noFill/>
          </a:ln>
        </p:spPr>
        <p:txBody>
          <a:bodyPr wrap="square">
            <a:spAutoFit/>
          </a:bodyPr>
          <a:p>
            <a:pPr indent="0" algn="ctr"/>
            <a:r>
              <a:rPr lang="en-US" sz="3600" b="1">
                <a:latin typeface="Times New Roman" panose="02020603050405020304" charset="0"/>
              </a:rPr>
              <a:t>2021</a:t>
            </a:r>
            <a:r>
              <a:rPr lang="zh-CN" sz="3600" b="1">
                <a:ea typeface="宋体" panose="02010600030101010101" pitchFamily="2" charset="-122"/>
              </a:rPr>
              <a:t>年广东省普通高中学业水平选择考模拟测试（二）</a:t>
            </a:r>
            <a:r>
              <a:rPr lang="zh-CN" sz="4000" b="1">
                <a:ea typeface="黑体" panose="02010609060101010101" charset="-122"/>
              </a:rPr>
              <a:t>历史试题答案解析</a:t>
            </a:r>
            <a:endParaRPr lang="zh-CN" altLang="en-US" sz="4000" b="1">
              <a:ea typeface="黑体" panose="02010609060101010101"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12090" y="213995"/>
            <a:ext cx="11796395" cy="1198880"/>
          </a:xfrm>
          <a:prstGeom prst="rect">
            <a:avLst/>
          </a:prstGeom>
          <a:noFill/>
          <a:ln w="9525">
            <a:noFill/>
          </a:ln>
        </p:spPr>
        <p:txBody>
          <a:bodyPr wrap="square">
            <a:spAutoFit/>
          </a:bodyPr>
          <a:p>
            <a:pPr indent="0"/>
            <a:r>
              <a:rPr lang="en-US" sz="2400" b="1">
                <a:latin typeface="Times New Roman" panose="02020603050405020304" charset="0"/>
              </a:rPr>
              <a:t>19</a:t>
            </a:r>
            <a:r>
              <a:rPr lang="zh-CN" sz="2400" b="1">
                <a:ea typeface="宋体" panose="02010600030101010101" pitchFamily="2" charset="-122"/>
              </a:rPr>
              <a:t>．阅读材料，完成下列要求。（</a:t>
            </a:r>
            <a:r>
              <a:rPr lang="en-US" sz="2400" b="1">
                <a:latin typeface="Times New Roman" panose="02020603050405020304" charset="0"/>
              </a:rPr>
              <a:t>12</a:t>
            </a:r>
            <a:r>
              <a:rPr lang="zh-CN" sz="2400" b="1">
                <a:ea typeface="宋体" panose="02010600030101010101" pitchFamily="2" charset="-122"/>
              </a:rPr>
              <a:t>分）</a:t>
            </a:r>
            <a:r>
              <a:rPr lang="zh-CN" sz="2400" b="1">
                <a:ea typeface="黑体" panose="02010609060101010101" charset="-122"/>
              </a:rPr>
              <a:t></a:t>
            </a:r>
            <a:r>
              <a:rPr lang="zh-CN" sz="2400" b="1">
                <a:latin typeface="楷体" panose="02010609060101010101" charset="-122"/>
                <a:ea typeface="楷体" panose="02010609060101010101" charset="-122"/>
                <a:cs typeface="楷体" panose="02010609060101010101" charset="-122"/>
              </a:rPr>
              <a:t>材料</a:t>
            </a:r>
            <a:r>
              <a:rPr lang="en-US" altLang="zh-CN" sz="2400" b="1">
                <a:latin typeface="楷体" panose="02010609060101010101" charset="-122"/>
                <a:ea typeface="楷体" panose="02010609060101010101" charset="-122"/>
                <a:cs typeface="楷体" panose="02010609060101010101" charset="-122"/>
              </a:rPr>
              <a:t>   </a:t>
            </a:r>
            <a:r>
              <a:rPr lang="zh-CN" sz="2400" b="1">
                <a:latin typeface="楷体" panose="02010609060101010101" charset="-122"/>
                <a:ea typeface="楷体" panose="02010609060101010101" charset="-122"/>
                <a:cs typeface="楷体" panose="02010609060101010101" charset="-122"/>
              </a:rPr>
              <a:t>表</a:t>
            </a:r>
            <a:r>
              <a:rPr lang="en-US" sz="2400" b="1">
                <a:latin typeface="楷体" panose="02010609060101010101" charset="-122"/>
                <a:ea typeface="楷体" panose="02010609060101010101" charset="-122"/>
                <a:cs typeface="楷体" panose="02010609060101010101" charset="-122"/>
              </a:rPr>
              <a:t>3  1750</a:t>
            </a:r>
            <a:r>
              <a:rPr lang="en-US" sz="2400" b="1">
                <a:latin typeface="楷体" panose="02010609060101010101" charset="-122"/>
                <a:ea typeface="楷体" panose="02010609060101010101" charset="-122"/>
                <a:cs typeface="楷体" panose="02010609060101010101" charset="-122"/>
              </a:rPr>
              <a:t>—1980</a:t>
            </a:r>
            <a:r>
              <a:rPr lang="zh-CN" sz="2400" b="1">
                <a:latin typeface="楷体" panose="02010609060101010101" charset="-122"/>
                <a:ea typeface="楷体" panose="02010609060101010101" charset="-122"/>
                <a:cs typeface="楷体" panose="02010609060101010101" charset="-122"/>
              </a:rPr>
              <a:t>年世界上各国家或地区在世界制造业产值中所占份额</a:t>
            </a:r>
            <a:endParaRPr lang="zh-CN" sz="2400" b="1">
              <a:latin typeface="楷体" panose="02010609060101010101" charset="-122"/>
              <a:ea typeface="楷体" panose="02010609060101010101" charset="-122"/>
              <a:cs typeface="楷体" panose="02010609060101010101" charset="-122"/>
            </a:endParaRPr>
          </a:p>
          <a:p>
            <a:pPr indent="0"/>
            <a:r>
              <a:rPr lang="zh-CN" sz="2400" b="1">
                <a:latin typeface="楷体" panose="02010609060101010101" charset="-122"/>
                <a:ea typeface="楷体" panose="02010609060101010101" charset="-122"/>
                <a:cs typeface="楷体" panose="02010609060101010101" charset="-122"/>
              </a:rPr>
              <a:t> </a:t>
            </a:r>
            <a:r>
              <a:rPr lang="en-US" altLang="zh-CN" sz="2400" b="1">
                <a:latin typeface="楷体" panose="02010609060101010101" charset="-122"/>
                <a:ea typeface="楷体" panose="02010609060101010101" charset="-122"/>
                <a:cs typeface="楷体" panose="02010609060101010101" charset="-122"/>
              </a:rPr>
              <a:t>      </a:t>
            </a:r>
            <a:r>
              <a:rPr lang="zh-CN" sz="2400" b="1">
                <a:latin typeface="楷体" panose="02010609060101010101" charset="-122"/>
                <a:ea typeface="楷体" panose="02010609060101010101" charset="-122"/>
                <a:cs typeface="楷体" panose="02010609060101010101" charset="-122"/>
              </a:rPr>
              <a:t>（</a:t>
            </a:r>
            <a:r>
              <a:rPr lang="zh-CN" sz="2400" b="1">
                <a:latin typeface="楷体" panose="02010609060101010101" charset="-122"/>
                <a:ea typeface="楷体" panose="02010609060101010101" charset="-122"/>
                <a:cs typeface="楷体" panose="02010609060101010101" charset="-122"/>
              </a:rPr>
              <a:t>单位：</a:t>
            </a:r>
            <a:r>
              <a:rPr lang="en-US" sz="2400" b="1">
                <a:latin typeface="楷体" panose="02010609060101010101" charset="-122"/>
                <a:ea typeface="楷体" panose="02010609060101010101" charset="-122"/>
                <a:cs typeface="楷体" panose="02010609060101010101" charset="-122"/>
              </a:rPr>
              <a:t>%</a:t>
            </a:r>
            <a:r>
              <a:rPr lang="zh-CN" sz="2400" b="1">
                <a:latin typeface="楷体" panose="02010609060101010101" charset="-122"/>
                <a:ea typeface="楷体" panose="02010609060101010101" charset="-122"/>
                <a:cs typeface="楷体" panose="02010609060101010101" charset="-122"/>
              </a:rPr>
              <a:t>。世界总量</a:t>
            </a:r>
            <a:r>
              <a:rPr lang="en-US" sz="2400" b="1">
                <a:latin typeface="楷体" panose="02010609060101010101" charset="-122"/>
                <a:ea typeface="楷体" panose="02010609060101010101" charset="-122"/>
                <a:cs typeface="楷体" panose="02010609060101010101" charset="-122"/>
              </a:rPr>
              <a:t>=100%</a:t>
            </a:r>
            <a:r>
              <a:rPr lang="zh-CN" sz="2400" b="1">
                <a:latin typeface="楷体" panose="02010609060101010101" charset="-122"/>
                <a:ea typeface="楷体" panose="02010609060101010101" charset="-122"/>
                <a:cs typeface="楷体" panose="02010609060101010101" charset="-122"/>
              </a:rPr>
              <a:t>）</a:t>
            </a:r>
            <a:endParaRPr lang="zh-CN" altLang="en-US" sz="2400" b="1">
              <a:latin typeface="楷体" panose="02010609060101010101" charset="-122"/>
              <a:ea typeface="楷体" panose="02010609060101010101" charset="-122"/>
              <a:cs typeface="楷体" panose="02010609060101010101" charset="-122"/>
            </a:endParaRPr>
          </a:p>
        </p:txBody>
      </p:sp>
      <p:graphicFrame>
        <p:nvGraphicFramePr>
          <p:cNvPr id="4" name="表格 3"/>
          <p:cNvGraphicFramePr/>
          <p:nvPr>
            <p:custDataLst>
              <p:tags r:id="rId1"/>
            </p:custDataLst>
          </p:nvPr>
        </p:nvGraphicFramePr>
        <p:xfrm>
          <a:off x="466090" y="1397952"/>
          <a:ext cx="11230610" cy="2686050"/>
        </p:xfrm>
        <a:graphic>
          <a:graphicData uri="http://schemas.openxmlformats.org/drawingml/2006/table">
            <a:tbl>
              <a:tblPr firstRow="1" bandRow="1">
                <a:tableStyleId>{5940675A-B579-460E-94D1-54222C63F5DA}</a:tableStyleId>
              </a:tblPr>
              <a:tblGrid>
                <a:gridCol w="2443480"/>
                <a:gridCol w="1267460"/>
                <a:gridCol w="1267460"/>
                <a:gridCol w="1183640"/>
                <a:gridCol w="1209675"/>
                <a:gridCol w="1253490"/>
                <a:gridCol w="1267460"/>
                <a:gridCol w="1337945"/>
              </a:tblGrid>
              <a:tr h="396875">
                <a:tc>
                  <a:txBody>
                    <a:bodyPr/>
                    <a:p>
                      <a:pPr indent="0">
                        <a:buNone/>
                      </a:pPr>
                      <a:r>
                        <a:rPr lang="en-US" sz="2400" b="1">
                          <a:latin typeface="楷体_GB2312" charset="0"/>
                          <a:cs typeface="楷体_GB2312" charset="0"/>
                        </a:rPr>
                        <a:t>国家（地区）</a:t>
                      </a:r>
                      <a:endParaRPr lang="en-US" altLang="en-US" sz="2400" b="1">
                        <a:latin typeface="楷体_GB2312" charset="0"/>
                        <a:ea typeface="楷体_GB2312" charset="0"/>
                        <a:cs typeface="楷体_GB2312"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latin typeface="Times New Roman" panose="02020603050405020304" charset="0"/>
                          <a:cs typeface="Times New Roman" panose="02020603050405020304" charset="0"/>
                        </a:rPr>
                        <a:t>1750年</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latin typeface="Times New Roman" panose="02020603050405020304" charset="0"/>
                          <a:cs typeface="Times New Roman" panose="02020603050405020304" charset="0"/>
                        </a:rPr>
                        <a:t>1800年</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latin typeface="Times New Roman" panose="02020603050405020304" charset="0"/>
                          <a:cs typeface="Times New Roman" panose="02020603050405020304" charset="0"/>
                        </a:rPr>
                        <a:t>1860年</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latin typeface="Times New Roman" panose="02020603050405020304" charset="0"/>
                          <a:cs typeface="Times New Roman" panose="02020603050405020304" charset="0"/>
                        </a:rPr>
                        <a:t>1900年</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latin typeface="Times New Roman" panose="02020603050405020304" charset="0"/>
                          <a:cs typeface="Times New Roman" panose="02020603050405020304" charset="0"/>
                        </a:rPr>
                        <a:t>1928年</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latin typeface="Times New Roman" panose="02020603050405020304" charset="0"/>
                          <a:cs typeface="Times New Roman" panose="02020603050405020304" charset="0"/>
                        </a:rPr>
                        <a:t>1953年</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400" b="1">
                          <a:latin typeface="Times New Roman" panose="02020603050405020304" charset="0"/>
                          <a:cs typeface="Times New Roman" panose="02020603050405020304" charset="0"/>
                        </a:rPr>
                        <a:t>1980年</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68300">
                <a:tc>
                  <a:txBody>
                    <a:bodyPr/>
                    <a:p>
                      <a:pPr indent="0">
                        <a:buNone/>
                      </a:pPr>
                      <a:r>
                        <a:rPr lang="en-US" sz="2400" b="1">
                          <a:latin typeface="楷体_GB2312" charset="0"/>
                          <a:cs typeface="楷体_GB2312" charset="0"/>
                        </a:rPr>
                        <a:t>西方（欧美）</a:t>
                      </a:r>
                      <a:endParaRPr lang="en-US" altLang="en-US" sz="2400" b="1">
                        <a:latin typeface="楷体_GB2312" charset="0"/>
                        <a:ea typeface="楷体_GB2312" charset="0"/>
                        <a:cs typeface="楷体_GB2312"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18．2</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23．3</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53．7</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77．4</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84．2</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74．6</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57．8</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32105">
                <a:tc>
                  <a:txBody>
                    <a:bodyPr/>
                    <a:p>
                      <a:pPr indent="0">
                        <a:buNone/>
                      </a:pPr>
                      <a:r>
                        <a:rPr lang="en-US" sz="2400" b="1">
                          <a:latin typeface="楷体_GB2312" charset="0"/>
                          <a:cs typeface="楷体_GB2312" charset="0"/>
                        </a:rPr>
                        <a:t>中国</a:t>
                      </a:r>
                      <a:endParaRPr lang="en-US" altLang="en-US" sz="2400" b="1">
                        <a:latin typeface="楷体_GB2312" charset="0"/>
                        <a:ea typeface="楷体_GB2312" charset="0"/>
                        <a:cs typeface="楷体_GB2312"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32．8</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33．3</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19．7</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6．2</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3．4</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2．3</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5．0</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76225">
                <a:tc>
                  <a:txBody>
                    <a:bodyPr/>
                    <a:p>
                      <a:pPr indent="0">
                        <a:buNone/>
                      </a:pPr>
                      <a:r>
                        <a:rPr lang="en-US" sz="2400" b="1">
                          <a:latin typeface="楷体_GB2312" charset="0"/>
                          <a:cs typeface="楷体_GB2312" charset="0"/>
                        </a:rPr>
                        <a:t>日本</a:t>
                      </a:r>
                      <a:endParaRPr lang="en-US" altLang="en-US" sz="2400" b="1">
                        <a:latin typeface="楷体_GB2312" charset="0"/>
                        <a:ea typeface="楷体_GB2312" charset="0"/>
                        <a:cs typeface="楷体_GB2312"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3．8</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3．5</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2．6</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2．4</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3．3</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2．9</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9．1</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78460">
                <a:tc>
                  <a:txBody>
                    <a:bodyPr/>
                    <a:p>
                      <a:pPr indent="0">
                        <a:buNone/>
                      </a:pPr>
                      <a:r>
                        <a:rPr lang="en-US" sz="2400" b="1">
                          <a:latin typeface="楷体_GB2312" charset="0"/>
                          <a:cs typeface="楷体_GB2312" charset="0"/>
                        </a:rPr>
                        <a:t>印度/巴基斯坦</a:t>
                      </a:r>
                      <a:r>
                        <a:rPr lang="en-US" sz="2400" b="1" baseline="30000">
                          <a:latin typeface="宋体" panose="02010600030101010101" pitchFamily="2" charset="-122"/>
                          <a:ea typeface="宋体" panose="02010600030101010101" pitchFamily="2" charset="-122"/>
                          <a:cs typeface="宋体" panose="02010600030101010101" pitchFamily="2" charset="-122"/>
                        </a:rPr>
                        <a:t>①</a:t>
                      </a:r>
                      <a:endParaRPr lang="en-US" altLang="en-US" sz="2400" b="1" baseline="3000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24．5</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19．7</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8．6</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1．7</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1．9</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1．7</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2．3</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2240">
                <a:tc>
                  <a:txBody>
                    <a:bodyPr/>
                    <a:p>
                      <a:pPr indent="0">
                        <a:buNone/>
                      </a:pPr>
                      <a:r>
                        <a:rPr lang="en-US" sz="2400" b="1">
                          <a:latin typeface="楷体_GB2312" charset="0"/>
                          <a:cs typeface="楷体_GB2312" charset="0"/>
                        </a:rPr>
                        <a:t>俄罗斯/苏联</a:t>
                      </a:r>
                      <a:r>
                        <a:rPr lang="en-US" sz="2400" b="1" baseline="30000">
                          <a:latin typeface="宋体" panose="02010600030101010101" pitchFamily="2" charset="-122"/>
                          <a:ea typeface="宋体" panose="02010600030101010101" pitchFamily="2" charset="-122"/>
                          <a:cs typeface="宋体" panose="02010600030101010101" pitchFamily="2" charset="-122"/>
                        </a:rPr>
                        <a:t>②</a:t>
                      </a:r>
                      <a:endParaRPr lang="en-US" altLang="en-US" sz="2400" b="1" baseline="3000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5．0</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5．6</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7．0</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8．8</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5．3</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16．0</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21．1</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45135">
                <a:tc>
                  <a:txBody>
                    <a:bodyPr/>
                    <a:p>
                      <a:pPr indent="0">
                        <a:buNone/>
                      </a:pPr>
                      <a:r>
                        <a:rPr lang="en-US" sz="2400" b="1">
                          <a:latin typeface="楷体_GB2312" charset="0"/>
                          <a:cs typeface="楷体_GB2312" charset="0"/>
                        </a:rPr>
                        <a:t>其他</a:t>
                      </a:r>
                      <a:endParaRPr lang="en-US" altLang="en-US" sz="2400" b="1">
                        <a:latin typeface="楷体_GB2312" charset="0"/>
                        <a:ea typeface="楷体_GB2312" charset="0"/>
                        <a:cs typeface="楷体_GB2312" charset="0"/>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15．7</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14．6</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8．4</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3．5</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1．9</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2．5</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宋体" panose="02010600030101010101" pitchFamily="2" charset="-122"/>
                          <a:ea typeface="宋体" panose="02010600030101010101" pitchFamily="2" charset="-122"/>
                          <a:cs typeface="宋体" panose="02010600030101010101" pitchFamily="2" charset="-122"/>
                        </a:rPr>
                        <a:t>4．7</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5" name="文本框 4"/>
          <p:cNvSpPr txBox="1"/>
          <p:nvPr/>
        </p:nvSpPr>
        <p:spPr>
          <a:xfrm>
            <a:off x="395605" y="4081145"/>
            <a:ext cx="11400155" cy="1938020"/>
          </a:xfrm>
          <a:prstGeom prst="rect">
            <a:avLst/>
          </a:prstGeom>
          <a:noFill/>
          <a:ln w="9525">
            <a:noFill/>
          </a:ln>
        </p:spPr>
        <p:txBody>
          <a:bodyPr wrap="square">
            <a:spAutoFit/>
          </a:bodyPr>
          <a:p>
            <a:pPr indent="0" algn="l"/>
            <a:r>
              <a:rPr lang="en-US" sz="2400" b="1">
                <a:latin typeface="楷体" panose="02010609060101010101" charset="-122"/>
                <a:ea typeface="楷体" panose="02010609060101010101" charset="-122"/>
                <a:cs typeface="楷体" panose="02010609060101010101" charset="-122"/>
              </a:rPr>
              <a:t>——</a:t>
            </a:r>
            <a:r>
              <a:rPr lang="zh-CN" sz="2400" b="1">
                <a:latin typeface="楷体" panose="02010609060101010101" charset="-122"/>
                <a:ea typeface="楷体" panose="02010609060101010101" charset="-122"/>
                <a:cs typeface="楷体" panose="02010609060101010101" charset="-122"/>
              </a:rPr>
              <a:t>摘编自[美]亨廷顿《文明的冲突与世界秩序的重建》</a:t>
            </a:r>
            <a:r>
              <a:rPr lang="zh-CN" sz="2400" b="1">
                <a:ea typeface="宋体" panose="02010600030101010101" pitchFamily="2" charset="-122"/>
              </a:rPr>
              <a:t>注：</a:t>
            </a:r>
            <a:r>
              <a:rPr lang="en-US" sz="2400" b="1">
                <a:latin typeface="微软雅黑" panose="020B0503020204020204" charset="-122"/>
                <a:ea typeface="微软雅黑" panose="020B0503020204020204" charset="-122"/>
              </a:rPr>
              <a:t>①</a:t>
            </a:r>
            <a:r>
              <a:rPr lang="en-US" sz="2400" b="1">
                <a:latin typeface="Times New Roman" panose="02020603050405020304" charset="0"/>
              </a:rPr>
              <a:t>1947</a:t>
            </a:r>
            <a:r>
              <a:rPr lang="zh-CN" sz="2400" b="1">
                <a:ea typeface="宋体" panose="02010600030101010101" pitchFamily="2" charset="-122"/>
              </a:rPr>
              <a:t>年后的数据包括分治后的印度和巴基斯坦</a:t>
            </a:r>
            <a:r>
              <a:rPr lang="en-US" altLang="zh-CN" sz="2400" b="1">
                <a:ea typeface="宋体" panose="02010600030101010101" pitchFamily="2" charset="-122"/>
              </a:rPr>
              <a:t>         </a:t>
            </a:r>
            <a:r>
              <a:rPr lang="zh-CN" sz="2400" b="1">
                <a:ea typeface="宋体" panose="02010600030101010101" pitchFamily="2" charset="-122"/>
              </a:rPr>
              <a:t>②包括冷战期间华约组织国家选择至少一个国家或地区的某一时段进行分析，并结合所学知识，自拟一个论题，运用史实予以论证。（要求：论证充分，史实准确，表述清晰）</a:t>
            </a:r>
            <a:endParaRPr lang="zh-CN" altLang="en-US" sz="2400" b="1">
              <a:ea typeface="宋体" panose="02010600030101010101" pitchFamily="2" charset="-122"/>
            </a:endParaRPr>
          </a:p>
        </p:txBody>
      </p:sp>
      <p:sp>
        <p:nvSpPr>
          <p:cNvPr id="7" name="圆角矩形 6"/>
          <p:cNvSpPr/>
          <p:nvPr/>
        </p:nvSpPr>
        <p:spPr>
          <a:xfrm>
            <a:off x="466090" y="5215890"/>
            <a:ext cx="4958080"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圆角矩形 5"/>
          <p:cNvSpPr/>
          <p:nvPr/>
        </p:nvSpPr>
        <p:spPr>
          <a:xfrm>
            <a:off x="2106930" y="633095"/>
            <a:ext cx="1911350"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nvSpPr>
        <p:spPr>
          <a:xfrm>
            <a:off x="8148955" y="4226560"/>
            <a:ext cx="3859530" cy="706755"/>
          </a:xfrm>
          <a:prstGeom prst="rect">
            <a:avLst/>
          </a:prstGeom>
          <a:noFill/>
        </p:spPr>
        <p:txBody>
          <a:bodyPr wrap="square" rtlCol="0">
            <a:spAutoFit/>
          </a:bodyPr>
          <a:p>
            <a:r>
              <a:rPr lang="zh-CN" altLang="en-US" sz="4000" b="1">
                <a:solidFill>
                  <a:srgbClr val="C00000"/>
                </a:solidFill>
              </a:rPr>
              <a:t>看趋势，看最值！</a:t>
            </a:r>
            <a:endParaRPr lang="zh-CN" altLang="en-US" sz="4000" b="1">
              <a:solidFill>
                <a:srgbClr val="C00000"/>
              </a:solidFill>
            </a:endParaRPr>
          </a:p>
        </p:txBody>
      </p:sp>
      <p:sp>
        <p:nvSpPr>
          <p:cNvPr id="9" name="圆角矩形 8"/>
          <p:cNvSpPr/>
          <p:nvPr/>
        </p:nvSpPr>
        <p:spPr>
          <a:xfrm>
            <a:off x="7645400" y="633730"/>
            <a:ext cx="972185"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6548755" y="73660"/>
            <a:ext cx="3954145" cy="521970"/>
          </a:xfrm>
          <a:prstGeom prst="rect">
            <a:avLst/>
          </a:prstGeom>
          <a:noFill/>
        </p:spPr>
        <p:txBody>
          <a:bodyPr wrap="square" rtlCol="0">
            <a:spAutoFit/>
          </a:bodyPr>
          <a:p>
            <a:r>
              <a:rPr lang="zh-CN" altLang="en-US" sz="2800" b="1">
                <a:solidFill>
                  <a:srgbClr val="C00000"/>
                </a:solidFill>
              </a:rPr>
              <a:t>最大考点：工业革命</a:t>
            </a:r>
            <a:endParaRPr lang="zh-CN" altLang="en-US" sz="2800" b="1">
              <a:solidFill>
                <a:srgbClr val="C00000"/>
              </a:solidFill>
            </a:endParaRPr>
          </a:p>
        </p:txBody>
      </p:sp>
      <p:sp>
        <p:nvSpPr>
          <p:cNvPr id="11" name="圆角矩形 10"/>
          <p:cNvSpPr/>
          <p:nvPr/>
        </p:nvSpPr>
        <p:spPr>
          <a:xfrm>
            <a:off x="466090" y="1788160"/>
            <a:ext cx="8600440"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圆角矩形 11"/>
          <p:cNvSpPr/>
          <p:nvPr/>
        </p:nvSpPr>
        <p:spPr>
          <a:xfrm>
            <a:off x="466090" y="2163445"/>
            <a:ext cx="7349490"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文本框 12"/>
          <p:cNvSpPr txBox="1"/>
          <p:nvPr/>
        </p:nvSpPr>
        <p:spPr>
          <a:xfrm>
            <a:off x="606425" y="5876290"/>
            <a:ext cx="9370060" cy="460375"/>
          </a:xfrm>
          <a:prstGeom prst="rect">
            <a:avLst/>
          </a:prstGeom>
          <a:noFill/>
        </p:spPr>
        <p:txBody>
          <a:bodyPr wrap="none" rtlCol="0" anchor="t">
            <a:spAutoFit/>
          </a:bodyPr>
          <a:p>
            <a:r>
              <a:rPr lang="en-US" sz="2400" b="1">
                <a:solidFill>
                  <a:srgbClr val="C00000"/>
                </a:solidFill>
                <a:latin typeface="楷体" panose="02010609060101010101" charset="-122"/>
                <a:ea typeface="楷体" panose="02010609060101010101" charset="-122"/>
                <a:cs typeface="楷体" panose="02010609060101010101" charset="-122"/>
                <a:sym typeface="+mn-ea"/>
              </a:rPr>
              <a:t>1750—1900</a:t>
            </a:r>
            <a:r>
              <a:rPr lang="zh-CN" sz="2400" b="1">
                <a:solidFill>
                  <a:srgbClr val="C00000"/>
                </a:solidFill>
                <a:latin typeface="楷体" panose="02010609060101010101" charset="-122"/>
                <a:ea typeface="楷体" panose="02010609060101010101" charset="-122"/>
                <a:cs typeface="楷体" panose="02010609060101010101" charset="-122"/>
                <a:sym typeface="+mn-ea"/>
              </a:rPr>
              <a:t>年，两次工业革命提高了欧美制造业产值在全球的比重。</a:t>
            </a:r>
            <a:endParaRPr lang="zh-CN" altLang="en-US"/>
          </a:p>
        </p:txBody>
      </p:sp>
      <p:sp>
        <p:nvSpPr>
          <p:cNvPr id="14" name="文本框 13"/>
          <p:cNvSpPr txBox="1"/>
          <p:nvPr/>
        </p:nvSpPr>
        <p:spPr>
          <a:xfrm>
            <a:off x="606425" y="6275705"/>
            <a:ext cx="9676130" cy="460375"/>
          </a:xfrm>
          <a:prstGeom prst="rect">
            <a:avLst/>
          </a:prstGeom>
          <a:noFill/>
        </p:spPr>
        <p:txBody>
          <a:bodyPr wrap="none" rtlCol="0" anchor="t">
            <a:spAutoFit/>
          </a:bodyPr>
          <a:p>
            <a:r>
              <a:rPr lang="en-US" sz="2400" b="1">
                <a:solidFill>
                  <a:srgbClr val="C00000"/>
                </a:solidFill>
                <a:latin typeface="楷体" panose="02010609060101010101" charset="-122"/>
                <a:ea typeface="楷体" panose="02010609060101010101" charset="-122"/>
                <a:cs typeface="楷体" panose="02010609060101010101" charset="-122"/>
                <a:sym typeface="+mn-ea"/>
              </a:rPr>
              <a:t>1750—1900年，世界殖民体系的日渐形成促使欧美和亚洲的实力易位。</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 calcmode="lin" valueType="num">
                                      <p:cBhvr additive="base">
                                        <p:cTn id="41" dur="500" fill="hold"/>
                                        <p:tgtEl>
                                          <p:spTgt spid="13"/>
                                        </p:tgtEl>
                                        <p:attrNameLst>
                                          <p:attrName>ppt_x</p:attrName>
                                        </p:attrNameLst>
                                      </p:cBhvr>
                                      <p:tavLst>
                                        <p:tav tm="0">
                                          <p:val>
                                            <p:strVal val="#ppt_x"/>
                                          </p:val>
                                        </p:tav>
                                        <p:tav tm="100000">
                                          <p:val>
                                            <p:strVal val="#ppt_x"/>
                                          </p:val>
                                        </p:tav>
                                      </p:tavLst>
                                    </p:anim>
                                    <p:anim calcmode="lin" valueType="num">
                                      <p:cBhvr additive="base">
                                        <p:cTn id="4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 calcmode="lin" valueType="num">
                                      <p:cBhvr additive="base">
                                        <p:cTn id="47" dur="500" fill="hold"/>
                                        <p:tgtEl>
                                          <p:spTgt spid="12"/>
                                        </p:tgtEl>
                                        <p:attrNameLst>
                                          <p:attrName>ppt_x</p:attrName>
                                        </p:attrNameLst>
                                      </p:cBhvr>
                                      <p:tavLst>
                                        <p:tav tm="0">
                                          <p:val>
                                            <p:strVal val="#ppt_x"/>
                                          </p:val>
                                        </p:tav>
                                        <p:tav tm="100000">
                                          <p:val>
                                            <p:strVal val="#ppt_x"/>
                                          </p:val>
                                        </p:tav>
                                      </p:tavLst>
                                    </p:anim>
                                    <p:anim calcmode="lin" valueType="num">
                                      <p:cBhvr additive="base">
                                        <p:cTn id="4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additive="base">
                                        <p:cTn id="53" dur="500" fill="hold"/>
                                        <p:tgtEl>
                                          <p:spTgt spid="14"/>
                                        </p:tgtEl>
                                        <p:attrNameLst>
                                          <p:attrName>ppt_x</p:attrName>
                                        </p:attrNameLst>
                                      </p:cBhvr>
                                      <p:tavLst>
                                        <p:tav tm="0">
                                          <p:val>
                                            <p:strVal val="#ppt_x"/>
                                          </p:val>
                                        </p:tav>
                                        <p:tav tm="100000">
                                          <p:val>
                                            <p:strVal val="#ppt_x"/>
                                          </p:val>
                                        </p:tav>
                                      </p:tavLst>
                                    </p:anim>
                                    <p:anim calcmode="lin" valueType="num">
                                      <p:cBhvr additive="base">
                                        <p:cTn id="5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6" grpId="0" bldLvl="0" animBg="1"/>
      <p:bldP spid="8" grpId="0"/>
      <p:bldP spid="9" grpId="0" bldLvl="0" animBg="1"/>
      <p:bldP spid="10" grpId="0"/>
      <p:bldP spid="11" grpId="0" bldLvl="0" animBg="1"/>
      <p:bldP spid="12" grpId="0" bldLvl="0" animBg="1"/>
      <p:bldP spid="13" grpId="0"/>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304165" y="979170"/>
            <a:ext cx="11584305" cy="5408295"/>
          </a:xfrm>
          <a:prstGeom prst="rect">
            <a:avLst/>
          </a:prstGeom>
          <a:noFill/>
          <a:ln w="9525">
            <a:noFill/>
          </a:ln>
        </p:spPr>
        <p:txBody>
          <a:bodyPr wrap="square">
            <a:spAutoFit/>
          </a:bodyPr>
          <a:p>
            <a:pPr indent="609600" fontAlgn="auto">
              <a:lnSpc>
                <a:spcPct val="120000"/>
              </a:lnSpc>
              <a:extLst>
                <a:ext uri="{35155182-B16C-46BC-9424-99874614C6A1}">
                  <wpsdc:indentchars xmlns:wpsdc="http://www.wps.cn/officeDocument/2017/drawingmlCustomData" val="200" checksum="4158780845"/>
                </a:ext>
              </a:extLst>
            </a:pPr>
            <a:r>
              <a:rPr lang="en-US" sz="2400" b="1">
                <a:solidFill>
                  <a:srgbClr val="C00000"/>
                </a:solidFill>
                <a:latin typeface="楷体" panose="02010609060101010101" charset="-122"/>
                <a:ea typeface="楷体" panose="02010609060101010101" charset="-122"/>
                <a:cs typeface="楷体" panose="02010609060101010101" charset="-122"/>
              </a:rPr>
              <a:t>1750</a:t>
            </a:r>
            <a:r>
              <a:rPr lang="en-US" sz="2400" b="1">
                <a:solidFill>
                  <a:srgbClr val="C00000"/>
                </a:solidFill>
                <a:latin typeface="楷体" panose="02010609060101010101" charset="-122"/>
                <a:ea typeface="楷体" panose="02010609060101010101" charset="-122"/>
                <a:cs typeface="楷体" panose="02010609060101010101" charset="-122"/>
              </a:rPr>
              <a:t>—1900</a:t>
            </a:r>
            <a:r>
              <a:rPr lang="zh-CN" sz="2400" b="1">
                <a:solidFill>
                  <a:srgbClr val="C00000"/>
                </a:solidFill>
                <a:latin typeface="楷体" panose="02010609060101010101" charset="-122"/>
                <a:ea typeface="楷体" panose="02010609060101010101" charset="-122"/>
                <a:cs typeface="楷体" panose="02010609060101010101" charset="-122"/>
              </a:rPr>
              <a:t>年，两次工业革命提高了欧美制造业产值在全球的比重。</a:t>
            </a:r>
            <a:r>
              <a:rPr lang="zh-CN" sz="2400" b="1">
                <a:latin typeface="楷体" panose="02010609060101010101" charset="-122"/>
                <a:ea typeface="楷体" panose="02010609060101010101" charset="-122"/>
                <a:cs typeface="楷体" panose="02010609060101010101" charset="-122"/>
              </a:rPr>
              <a:t>（</a:t>
            </a:r>
            <a:r>
              <a:rPr lang="en-US" sz="2400" b="1">
                <a:latin typeface="楷体" panose="02010609060101010101" charset="-122"/>
                <a:ea typeface="楷体" panose="02010609060101010101" charset="-122"/>
                <a:cs typeface="楷体" panose="02010609060101010101" charset="-122"/>
              </a:rPr>
              <a:t>2</a:t>
            </a:r>
            <a:r>
              <a:rPr lang="zh-CN" sz="2400" b="1">
                <a:latin typeface="楷体" panose="02010609060101010101" charset="-122"/>
                <a:ea typeface="楷体" panose="02010609060101010101" charset="-122"/>
                <a:cs typeface="楷体" panose="02010609060101010101" charset="-122"/>
              </a:rPr>
              <a:t>分）</a:t>
            </a:r>
            <a:endParaRPr lang="en-US" sz="2400" b="1">
              <a:latin typeface="楷体" panose="02010609060101010101" charset="-122"/>
              <a:ea typeface="楷体" panose="02010609060101010101" charset="-122"/>
              <a:cs typeface="楷体" panose="02010609060101010101" charset="-122"/>
            </a:endParaRPr>
          </a:p>
          <a:p>
            <a:pPr indent="609600" fontAlgn="auto">
              <a:lnSpc>
                <a:spcPct val="120000"/>
              </a:lnSpc>
              <a:extLst>
                <a:ext uri="{35155182-B16C-46BC-9424-99874614C6A1}">
                  <wpsdc:indentchars xmlns:wpsdc="http://www.wps.cn/officeDocument/2017/drawingmlCustomData" val="200" checksum="4158780845"/>
                </a:ext>
              </a:extLst>
            </a:pPr>
            <a:r>
              <a:rPr lang="en-US" sz="2400" b="1">
                <a:latin typeface="楷体" panose="02010609060101010101" charset="-122"/>
                <a:ea typeface="楷体" panose="02010609060101010101" charset="-122"/>
                <a:cs typeface="楷体" panose="02010609060101010101" charset="-122"/>
              </a:rPr>
              <a:t>1765</a:t>
            </a:r>
            <a:r>
              <a:rPr lang="zh-CN" sz="2400" b="1">
                <a:latin typeface="楷体" panose="02010609060101010101" charset="-122"/>
                <a:ea typeface="楷体" panose="02010609060101010101" charset="-122"/>
                <a:cs typeface="楷体" panose="02010609060101010101" charset="-122"/>
              </a:rPr>
              <a:t>年，英国珍妮纺纱机的发明成为</a:t>
            </a:r>
            <a:r>
              <a:rPr lang="zh-CN" sz="2400" b="1">
                <a:solidFill>
                  <a:srgbClr val="C00000"/>
                </a:solidFill>
                <a:latin typeface="楷体" panose="02010609060101010101" charset="-122"/>
                <a:ea typeface="楷体" panose="02010609060101010101" charset="-122"/>
                <a:cs typeface="楷体" panose="02010609060101010101" charset="-122"/>
              </a:rPr>
              <a:t>工业革命</a:t>
            </a:r>
            <a:r>
              <a:rPr lang="zh-CN" sz="2400" b="1">
                <a:latin typeface="楷体" panose="02010609060101010101" charset="-122"/>
                <a:ea typeface="楷体" panose="02010609060101010101" charset="-122"/>
                <a:cs typeface="楷体" panose="02010609060101010101" charset="-122"/>
              </a:rPr>
              <a:t>的开端。</a:t>
            </a:r>
            <a:r>
              <a:rPr lang="zh-CN" sz="2400" b="1">
                <a:solidFill>
                  <a:srgbClr val="C00000"/>
                </a:solidFill>
                <a:latin typeface="楷体" panose="02010609060101010101" charset="-122"/>
                <a:ea typeface="楷体" panose="02010609060101010101" charset="-122"/>
                <a:cs typeface="楷体" panose="02010609060101010101" charset="-122"/>
              </a:rPr>
              <a:t>瓦特改进“万能蒸汽机”，引发了动力革命</a:t>
            </a:r>
            <a:r>
              <a:rPr lang="zh-CN" sz="2400" b="1">
                <a:latin typeface="楷体" panose="02010609060101010101" charset="-122"/>
                <a:ea typeface="楷体" panose="02010609060101010101" charset="-122"/>
                <a:cs typeface="楷体" panose="02010609060101010101" charset="-122"/>
              </a:rPr>
              <a:t>，使工业布局摆脱了地理条件的限制，促进了英国的机械化、工业化，产生了棉纺、冶金、采矿、铁路等新兴的工业部门。紧接着，第一次工业革命扩散到欧美其他国家。</a:t>
            </a:r>
            <a:r>
              <a:rPr lang="zh-CN" sz="2400" b="1">
                <a:solidFill>
                  <a:srgbClr val="C00000"/>
                </a:solidFill>
                <a:latin typeface="楷体" panose="02010609060101010101" charset="-122"/>
                <a:ea typeface="楷体" panose="02010609060101010101" charset="-122"/>
                <a:cs typeface="楷体" panose="02010609060101010101" charset="-122"/>
              </a:rPr>
              <a:t>在这一技术革新浪潮中，英国成为世界工厂</a:t>
            </a:r>
            <a:r>
              <a:rPr lang="zh-CN" sz="2400" b="1">
                <a:latin typeface="楷体" panose="02010609060101010101" charset="-122"/>
                <a:ea typeface="楷体" panose="02010609060101010101" charset="-122"/>
                <a:cs typeface="楷体" panose="02010609060101010101" charset="-122"/>
              </a:rPr>
              <a:t>，欧美其他国家的制造业也取得了长足发展，</a:t>
            </a:r>
            <a:r>
              <a:rPr lang="zh-CN" sz="2400" b="1">
                <a:solidFill>
                  <a:srgbClr val="C00000"/>
                </a:solidFill>
                <a:latin typeface="楷体" panose="02010609060101010101" charset="-122"/>
                <a:ea typeface="楷体" panose="02010609060101010101" charset="-122"/>
                <a:cs typeface="楷体" panose="02010609060101010101" charset="-122"/>
              </a:rPr>
              <a:t>大幅提高了英国制造业产值在全球的比重</a:t>
            </a:r>
            <a:r>
              <a:rPr lang="zh-CN" sz="2400" b="1">
                <a:latin typeface="楷体" panose="02010609060101010101" charset="-122"/>
                <a:ea typeface="楷体" panose="02010609060101010101" charset="-122"/>
                <a:cs typeface="楷体" panose="02010609060101010101" charset="-122"/>
              </a:rPr>
              <a:t>。</a:t>
            </a:r>
            <a:endParaRPr lang="zh-CN" sz="2400" b="1">
              <a:latin typeface="楷体" panose="02010609060101010101" charset="-122"/>
              <a:ea typeface="楷体" panose="02010609060101010101" charset="-122"/>
              <a:cs typeface="楷体" panose="02010609060101010101" charset="-122"/>
            </a:endParaRPr>
          </a:p>
          <a:p>
            <a:pPr indent="609600" fontAlgn="auto">
              <a:lnSpc>
                <a:spcPct val="120000"/>
              </a:lnSpc>
              <a:extLst>
                <a:ext uri="{35155182-B16C-46BC-9424-99874614C6A1}">
                  <wpsdc:indentchars xmlns:wpsdc="http://www.wps.cn/officeDocument/2017/drawingmlCustomData" val="200" checksum="4158780845"/>
                </a:ext>
              </a:extLst>
            </a:pPr>
            <a:r>
              <a:rPr lang="zh-CN" sz="2400" b="1">
                <a:solidFill>
                  <a:srgbClr val="C00000"/>
                </a:solidFill>
                <a:latin typeface="楷体" panose="02010609060101010101" charset="-122"/>
                <a:ea typeface="楷体" panose="02010609060101010101" charset="-122"/>
                <a:cs typeface="楷体" panose="02010609060101010101" charset="-122"/>
              </a:rPr>
              <a:t>第二次工业革命在欧美几个发达国家同时兴起</a:t>
            </a:r>
            <a:r>
              <a:rPr lang="zh-CN" sz="2400" b="1">
                <a:latin typeface="楷体" panose="02010609060101010101" charset="-122"/>
                <a:ea typeface="楷体" panose="02010609060101010101" charset="-122"/>
                <a:cs typeface="楷体" panose="02010609060101010101" charset="-122"/>
              </a:rPr>
              <a:t>，</a:t>
            </a:r>
            <a:r>
              <a:rPr lang="zh-CN" sz="2400" b="1">
                <a:solidFill>
                  <a:srgbClr val="C00000"/>
                </a:solidFill>
                <a:latin typeface="楷体" panose="02010609060101010101" charset="-122"/>
                <a:ea typeface="楷体" panose="02010609060101010101" charset="-122"/>
                <a:cs typeface="楷体" panose="02010609060101010101" charset="-122"/>
              </a:rPr>
              <a:t>电力的应用和内燃机的发明与应用</a:t>
            </a:r>
            <a:r>
              <a:rPr lang="zh-CN" sz="2400" b="1">
                <a:latin typeface="楷体" panose="02010609060101010101" charset="-122"/>
                <a:ea typeface="楷体" panose="02010609060101010101" charset="-122"/>
                <a:cs typeface="楷体" panose="02010609060101010101" charset="-122"/>
              </a:rPr>
              <a:t>成为此次技术革新浪潮的标志，传统的钢铁业也焕发出新的活力。</a:t>
            </a:r>
            <a:r>
              <a:rPr lang="zh-CN" sz="2400" b="1">
                <a:solidFill>
                  <a:srgbClr val="C00000"/>
                </a:solidFill>
                <a:latin typeface="楷体" panose="02010609060101010101" charset="-122"/>
                <a:ea typeface="楷体" panose="02010609060101010101" charset="-122"/>
                <a:cs typeface="楷体" panose="02010609060101010101" charset="-122"/>
              </a:rPr>
              <a:t>在垄断组织的推动下，欧美一些国家重工业的发展突飞猛进</a:t>
            </a:r>
            <a:r>
              <a:rPr lang="zh-CN" sz="2400" b="1">
                <a:latin typeface="楷体" panose="02010609060101010101" charset="-122"/>
                <a:ea typeface="楷体" panose="02010609060101010101" charset="-122"/>
                <a:cs typeface="楷体" panose="02010609060101010101" charset="-122"/>
              </a:rPr>
              <a:t>，美国、德国崛起成为后起之秀，</a:t>
            </a:r>
            <a:r>
              <a:rPr lang="zh-CN" sz="2400" b="1">
                <a:solidFill>
                  <a:srgbClr val="C00000"/>
                </a:solidFill>
                <a:latin typeface="楷体" panose="02010609060101010101" charset="-122"/>
                <a:ea typeface="楷体" panose="02010609060101010101" charset="-122"/>
                <a:cs typeface="楷体" panose="02010609060101010101" charset="-122"/>
              </a:rPr>
              <a:t>进一步提高了欧美工业国制造业产值在全世界所占的比重</a:t>
            </a:r>
            <a:r>
              <a:rPr lang="zh-CN" sz="2400" b="1">
                <a:latin typeface="楷体" panose="02010609060101010101" charset="-122"/>
                <a:ea typeface="楷体" panose="02010609060101010101" charset="-122"/>
                <a:cs typeface="楷体" panose="02010609060101010101" charset="-122"/>
              </a:rPr>
              <a:t>。（</a:t>
            </a:r>
            <a:r>
              <a:rPr lang="en-US" sz="2400" b="1">
                <a:latin typeface="楷体" panose="02010609060101010101" charset="-122"/>
                <a:ea typeface="楷体" panose="02010609060101010101" charset="-122"/>
                <a:cs typeface="楷体" panose="02010609060101010101" charset="-122"/>
              </a:rPr>
              <a:t>8</a:t>
            </a:r>
            <a:r>
              <a:rPr lang="zh-CN" sz="2400" b="1">
                <a:latin typeface="楷体" panose="02010609060101010101" charset="-122"/>
                <a:ea typeface="楷体" panose="02010609060101010101" charset="-122"/>
                <a:cs typeface="楷体" panose="02010609060101010101" charset="-122"/>
              </a:rPr>
              <a:t>分，每点史论</a:t>
            </a:r>
            <a:r>
              <a:rPr lang="en-US" sz="2400" b="1">
                <a:latin typeface="楷体" panose="02010609060101010101" charset="-122"/>
                <a:ea typeface="楷体" panose="02010609060101010101" charset="-122"/>
                <a:cs typeface="楷体" panose="02010609060101010101" charset="-122"/>
              </a:rPr>
              <a:t>4</a:t>
            </a:r>
            <a:r>
              <a:rPr lang="zh-CN" sz="2400" b="1">
                <a:latin typeface="楷体" panose="02010609060101010101" charset="-122"/>
                <a:ea typeface="楷体" panose="02010609060101010101" charset="-122"/>
                <a:cs typeface="楷体" panose="02010609060101010101" charset="-122"/>
              </a:rPr>
              <a:t>分）</a:t>
            </a:r>
            <a:endParaRPr lang="zh-CN" sz="2400" b="1">
              <a:latin typeface="楷体" panose="02010609060101010101" charset="-122"/>
              <a:ea typeface="楷体" panose="02010609060101010101" charset="-122"/>
              <a:cs typeface="楷体" panose="02010609060101010101" charset="-122"/>
            </a:endParaRPr>
          </a:p>
          <a:p>
            <a:pPr indent="609600" fontAlgn="auto">
              <a:lnSpc>
                <a:spcPct val="120000"/>
              </a:lnSpc>
              <a:extLst>
                <a:ext uri="{35155182-B16C-46BC-9424-99874614C6A1}">
                  <wpsdc:indentchars xmlns:wpsdc="http://www.wps.cn/officeDocument/2017/drawingmlCustomData" val="200" checksum="4158780845"/>
                </a:ext>
              </a:extLst>
            </a:pPr>
            <a:r>
              <a:rPr lang="zh-CN" sz="2400" b="1">
                <a:solidFill>
                  <a:srgbClr val="C00000"/>
                </a:solidFill>
                <a:latin typeface="楷体" panose="02010609060101010101" charset="-122"/>
                <a:ea typeface="楷体" panose="02010609060101010101" charset="-122"/>
                <a:cs typeface="楷体" panose="02010609060101010101" charset="-122"/>
              </a:rPr>
              <a:t>两次工业革命促使机器生产代替了手工劳动，率先进行工业化的欧美国家，抢占了先机，其制造业产值在世界范围内所占的比重大幅上升。</a:t>
            </a:r>
            <a:r>
              <a:rPr lang="zh-CN" sz="2400" b="1">
                <a:latin typeface="楷体" panose="02010609060101010101" charset="-122"/>
                <a:ea typeface="楷体" panose="02010609060101010101" charset="-122"/>
                <a:cs typeface="楷体" panose="02010609060101010101" charset="-122"/>
              </a:rPr>
              <a:t>（</a:t>
            </a:r>
            <a:r>
              <a:rPr lang="en-US" sz="2400" b="1">
                <a:latin typeface="楷体" panose="02010609060101010101" charset="-122"/>
                <a:ea typeface="楷体" panose="02010609060101010101" charset="-122"/>
                <a:cs typeface="楷体" panose="02010609060101010101" charset="-122"/>
              </a:rPr>
              <a:t>2</a:t>
            </a:r>
            <a:r>
              <a:rPr lang="zh-CN" sz="2400" b="1">
                <a:latin typeface="楷体" panose="02010609060101010101" charset="-122"/>
                <a:ea typeface="楷体" panose="02010609060101010101" charset="-122"/>
                <a:cs typeface="楷体" panose="02010609060101010101" charset="-122"/>
              </a:rPr>
              <a:t>分）</a:t>
            </a:r>
            <a:endParaRPr lang="zh-CN" altLang="en-US" sz="2400" b="1">
              <a:latin typeface="楷体" panose="02010609060101010101" charset="-122"/>
              <a:ea typeface="楷体" panose="02010609060101010101" charset="-122"/>
              <a:cs typeface="楷体" panose="02010609060101010101" charset="-122"/>
            </a:endParaRPr>
          </a:p>
        </p:txBody>
      </p:sp>
      <p:sp>
        <p:nvSpPr>
          <p:cNvPr id="5" name="文本框 4"/>
          <p:cNvSpPr txBox="1"/>
          <p:nvPr/>
        </p:nvSpPr>
        <p:spPr>
          <a:xfrm>
            <a:off x="304165" y="149225"/>
            <a:ext cx="4462780" cy="829945"/>
          </a:xfrm>
          <a:prstGeom prst="rect">
            <a:avLst/>
          </a:prstGeom>
          <a:noFill/>
        </p:spPr>
        <p:txBody>
          <a:bodyPr wrap="none" rtlCol="0" anchor="t">
            <a:spAutoFit/>
          </a:bodyPr>
          <a:p>
            <a:pPr indent="0" algn="l" fontAlgn="auto"/>
            <a:r>
              <a:rPr lang="en-US" sz="2400" b="1">
                <a:latin typeface="Times New Roman" panose="02020603050405020304" charset="0"/>
                <a:sym typeface="+mn-ea"/>
              </a:rPr>
              <a:t>19</a:t>
            </a:r>
            <a:r>
              <a:rPr lang="zh-CN" sz="2400" b="1">
                <a:ea typeface="宋体" panose="02010600030101010101" pitchFamily="2" charset="-122"/>
                <a:sym typeface="+mn-ea"/>
              </a:rPr>
              <a:t>．（</a:t>
            </a:r>
            <a:r>
              <a:rPr lang="en-US" sz="2400" b="1">
                <a:latin typeface="Times New Roman" panose="02020603050405020304" charset="0"/>
                <a:sym typeface="+mn-ea"/>
              </a:rPr>
              <a:t>12</a:t>
            </a:r>
            <a:r>
              <a:rPr lang="zh-CN" sz="2400" b="1">
                <a:ea typeface="宋体" panose="02010600030101010101" pitchFamily="2" charset="-122"/>
                <a:sym typeface="+mn-ea"/>
              </a:rPr>
              <a:t>分）【参考答案】示例</a:t>
            </a:r>
            <a:r>
              <a:rPr lang="en-US" sz="2400" b="1">
                <a:latin typeface="Times New Roman" panose="02020603050405020304" charset="0"/>
                <a:sym typeface="+mn-ea"/>
              </a:rPr>
              <a:t>1</a:t>
            </a:r>
            <a:r>
              <a:rPr lang="zh-CN" sz="2400" b="1">
                <a:ea typeface="宋体" panose="02010600030101010101" pitchFamily="2" charset="-122"/>
                <a:sym typeface="+mn-ea"/>
              </a:rPr>
              <a:t>：</a:t>
            </a:r>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264795" y="486410"/>
            <a:ext cx="11662410" cy="6179820"/>
          </a:xfrm>
          <a:prstGeom prst="rect">
            <a:avLst/>
          </a:prstGeom>
          <a:noFill/>
          <a:ln w="9525">
            <a:noFill/>
          </a:ln>
        </p:spPr>
        <p:txBody>
          <a:bodyPr wrap="square">
            <a:spAutoFit/>
          </a:bodyPr>
          <a:p>
            <a:pPr indent="609600" algn="l" fontAlgn="auto">
              <a:lnSpc>
                <a:spcPct val="110000"/>
              </a:lnSpc>
              <a:buClrTx/>
              <a:buSzTx/>
              <a:buNone/>
              <a:extLst>
                <a:ext uri="{35155182-B16C-46BC-9424-99874614C6A1}">
                  <wpsdc:indentchars xmlns:wpsdc="http://www.wps.cn/officeDocument/2017/drawingmlCustomData" val="200" checksum="4158780845"/>
                </a:ext>
              </a:extLst>
            </a:pPr>
            <a:r>
              <a:rPr lang="en-US" sz="2400" b="1">
                <a:solidFill>
                  <a:srgbClr val="C00000"/>
                </a:solidFill>
                <a:latin typeface="楷体" panose="02010609060101010101" charset="-122"/>
                <a:ea typeface="楷体" panose="02010609060101010101" charset="-122"/>
                <a:cs typeface="楷体" panose="02010609060101010101" charset="-122"/>
              </a:rPr>
              <a:t>1750—1900年，世界殖民体系的日渐形成促使欧美和亚洲的实力易位。</a:t>
            </a:r>
            <a:r>
              <a:rPr lang="en-US" sz="2400" b="1">
                <a:latin typeface="楷体" panose="02010609060101010101" charset="-122"/>
                <a:ea typeface="楷体" panose="02010609060101010101" charset="-122"/>
                <a:cs typeface="楷体" panose="02010609060101010101" charset="-122"/>
              </a:rPr>
              <a:t>（2分）</a:t>
            </a:r>
            <a:endParaRPr lang="en-US" sz="2400" b="1">
              <a:latin typeface="楷体" panose="02010609060101010101" charset="-122"/>
              <a:ea typeface="楷体" panose="02010609060101010101" charset="-122"/>
              <a:cs typeface="楷体" panose="02010609060101010101" charset="-122"/>
            </a:endParaRPr>
          </a:p>
          <a:p>
            <a:pPr indent="609600" algn="l" fontAlgn="auto">
              <a:lnSpc>
                <a:spcPct val="110000"/>
              </a:lnSpc>
              <a:buClrTx/>
              <a:buSzTx/>
              <a:buNone/>
              <a:extLst>
                <a:ext uri="{35155182-B16C-46BC-9424-99874614C6A1}">
                  <wpsdc:indentchars xmlns:wpsdc="http://www.wps.cn/officeDocument/2017/drawingmlCustomData" val="200" checksum="4158780845"/>
                </a:ext>
              </a:extLst>
            </a:pPr>
            <a:r>
              <a:rPr lang="en-US" sz="2400" b="1">
                <a:solidFill>
                  <a:srgbClr val="C00000"/>
                </a:solidFill>
                <a:latin typeface="楷体" panose="02010609060101010101" charset="-122"/>
                <a:ea typeface="楷体" panose="02010609060101010101" charset="-122"/>
                <a:cs typeface="楷体" panose="02010609060101010101" charset="-122"/>
              </a:rPr>
              <a:t>第一次工业革命前，欧洲列强开始了早期的殖民扩张和掠夺，亚洲的印度沦为了英国的殖民地</a:t>
            </a:r>
            <a:r>
              <a:rPr lang="en-US" sz="2400" b="1">
                <a:latin typeface="楷体" panose="02010609060101010101" charset="-122"/>
                <a:ea typeface="楷体" panose="02010609060101010101" charset="-122"/>
                <a:cs typeface="楷体" panose="02010609060101010101" charset="-122"/>
              </a:rPr>
              <a:t>。</a:t>
            </a:r>
            <a:r>
              <a:rPr lang="en-US" sz="2400" b="1">
                <a:solidFill>
                  <a:srgbClr val="C00000"/>
                </a:solidFill>
                <a:latin typeface="楷体" panose="02010609060101010101" charset="-122"/>
                <a:ea typeface="楷体" panose="02010609060101010101" charset="-122"/>
                <a:cs typeface="楷体" panose="02010609060101010101" charset="-122"/>
              </a:rPr>
              <a:t>第一次工业革命后</a:t>
            </a:r>
            <a:r>
              <a:rPr lang="en-US" sz="2400" b="1">
                <a:latin typeface="楷体" panose="02010609060101010101" charset="-122"/>
                <a:ea typeface="楷体" panose="02010609060101010101" charset="-122"/>
                <a:cs typeface="楷体" panose="02010609060101010101" charset="-122"/>
              </a:rPr>
              <a:t>，蒸汽机的改进引发了动力革命，大幅提高了英国的生产力，</a:t>
            </a:r>
            <a:r>
              <a:rPr lang="en-US" sz="2400" b="1">
                <a:solidFill>
                  <a:srgbClr val="C00000"/>
                </a:solidFill>
                <a:latin typeface="楷体" panose="02010609060101010101" charset="-122"/>
                <a:ea typeface="楷体" panose="02010609060101010101" charset="-122"/>
                <a:cs typeface="楷体" panose="02010609060101010101" charset="-122"/>
              </a:rPr>
              <a:t>英国成为世界工厂，其制造业在全球所占的比重大幅提高</a:t>
            </a:r>
            <a:r>
              <a:rPr lang="en-US" sz="2400" b="1">
                <a:latin typeface="楷体" panose="02010609060101010101" charset="-122"/>
                <a:ea typeface="楷体" panose="02010609060101010101" charset="-122"/>
                <a:cs typeface="楷体" panose="02010609060101010101" charset="-122"/>
              </a:rPr>
              <a:t>。为了在全世界范围内寻找商品倾销市场和原料产地，英国相继对华发动了</a:t>
            </a:r>
            <a:r>
              <a:rPr lang="en-US" sz="2400" b="1">
                <a:solidFill>
                  <a:srgbClr val="C00000"/>
                </a:solidFill>
                <a:latin typeface="楷体" panose="02010609060101010101" charset="-122"/>
                <a:ea typeface="楷体" panose="02010609060101010101" charset="-122"/>
                <a:cs typeface="楷体" panose="02010609060101010101" charset="-122"/>
              </a:rPr>
              <a:t>两次鸦片战争</a:t>
            </a:r>
            <a:r>
              <a:rPr lang="en-US" sz="2400" b="1">
                <a:latin typeface="楷体" panose="02010609060101010101" charset="-122"/>
                <a:ea typeface="楷体" panose="02010609060101010101" charset="-122"/>
                <a:cs typeface="楷体" panose="02010609060101010101" charset="-122"/>
              </a:rPr>
              <a:t>，</a:t>
            </a:r>
            <a:r>
              <a:rPr lang="en-US" sz="2400" b="1">
                <a:solidFill>
                  <a:srgbClr val="C00000"/>
                </a:solidFill>
                <a:latin typeface="楷体" panose="02010609060101010101" charset="-122"/>
                <a:ea typeface="楷体" panose="02010609060101010101" charset="-122"/>
                <a:cs typeface="楷体" panose="02010609060101010101" charset="-122"/>
              </a:rPr>
              <a:t>中国被迫卷入资本主义世界体系</a:t>
            </a:r>
            <a:r>
              <a:rPr lang="en-US" sz="2400" b="1">
                <a:latin typeface="楷体" panose="02010609060101010101" charset="-122"/>
                <a:ea typeface="楷体" panose="02010609060101010101" charset="-122"/>
                <a:cs typeface="楷体" panose="02010609060101010101" charset="-122"/>
              </a:rPr>
              <a:t>，因为自然经济的根深蒂固，中国工业化的进程较为缓慢，</a:t>
            </a:r>
            <a:r>
              <a:rPr lang="en-US" sz="2400" b="1">
                <a:solidFill>
                  <a:srgbClr val="C00000"/>
                </a:solidFill>
                <a:latin typeface="楷体" panose="02010609060101010101" charset="-122"/>
                <a:ea typeface="楷体" panose="02010609060101010101" charset="-122"/>
                <a:cs typeface="楷体" panose="02010609060101010101" charset="-122"/>
              </a:rPr>
              <a:t>在世界工业中所占的比重不断下降</a:t>
            </a:r>
            <a:r>
              <a:rPr lang="en-US" sz="2400" b="1">
                <a:latin typeface="楷体" panose="02010609060101010101" charset="-122"/>
                <a:ea typeface="楷体" panose="02010609060101010101" charset="-122"/>
                <a:cs typeface="楷体" panose="02010609060101010101" charset="-122"/>
              </a:rPr>
              <a:t>。</a:t>
            </a:r>
            <a:endParaRPr lang="en-US" sz="2400" b="1">
              <a:latin typeface="楷体" panose="02010609060101010101" charset="-122"/>
              <a:ea typeface="楷体" panose="02010609060101010101" charset="-122"/>
              <a:cs typeface="楷体" panose="02010609060101010101" charset="-122"/>
            </a:endParaRPr>
          </a:p>
          <a:p>
            <a:pPr indent="609600" algn="l" fontAlgn="auto">
              <a:lnSpc>
                <a:spcPct val="110000"/>
              </a:lnSpc>
              <a:buClrTx/>
              <a:buSzTx/>
              <a:buNone/>
              <a:extLst>
                <a:ext uri="{35155182-B16C-46BC-9424-99874614C6A1}">
                  <wpsdc:indentchars xmlns:wpsdc="http://www.wps.cn/officeDocument/2017/drawingmlCustomData" val="200" checksum="4158780845"/>
                </a:ext>
              </a:extLst>
            </a:pPr>
            <a:r>
              <a:rPr lang="en-US" sz="2400" b="1">
                <a:solidFill>
                  <a:srgbClr val="C00000"/>
                </a:solidFill>
                <a:latin typeface="楷体" panose="02010609060101010101" charset="-122"/>
                <a:ea typeface="楷体" panose="02010609060101010101" charset="-122"/>
                <a:cs typeface="楷体" panose="02010609060101010101" charset="-122"/>
              </a:rPr>
              <a:t>第二次工业革命中，电力的应用和内燃机的发明与应用大幅提高了欧美发达国家的生产力，进一步提高了欧美工业国在世界制造业产值中所占的比重</a:t>
            </a:r>
            <a:r>
              <a:rPr lang="en-US" sz="2400" b="1">
                <a:latin typeface="楷体" panose="02010609060101010101" charset="-122"/>
                <a:ea typeface="楷体" panose="02010609060101010101" charset="-122"/>
                <a:cs typeface="楷体" panose="02010609060101010101" charset="-122"/>
              </a:rPr>
              <a:t>。列强发动了试图瓜分中国的八国联军侵华战争，迫使清政府签署了丧权辱国的《辛丑条约》，对中国的侵略发展到以资本输出为主的新阶段。虽然</a:t>
            </a:r>
            <a:r>
              <a:rPr lang="en-US" sz="2400" b="1">
                <a:solidFill>
                  <a:srgbClr val="C00000"/>
                </a:solidFill>
                <a:latin typeface="楷体" panose="02010609060101010101" charset="-122"/>
                <a:ea typeface="楷体" panose="02010609060101010101" charset="-122"/>
                <a:cs typeface="楷体" panose="02010609060101010101" charset="-122"/>
              </a:rPr>
              <a:t>晚清时期</a:t>
            </a:r>
            <a:r>
              <a:rPr lang="en-US" sz="2400" b="1">
                <a:latin typeface="楷体" panose="02010609060101010101" charset="-122"/>
                <a:ea typeface="楷体" panose="02010609060101010101" charset="-122"/>
                <a:cs typeface="楷体" panose="02010609060101010101" charset="-122"/>
              </a:rPr>
              <a:t>国内兴起了民族工业，但囿于外来资本主义和本国封建主义的压制，</a:t>
            </a:r>
            <a:r>
              <a:rPr lang="en-US" sz="2400" b="1">
                <a:solidFill>
                  <a:srgbClr val="C00000"/>
                </a:solidFill>
                <a:latin typeface="楷体" panose="02010609060101010101" charset="-122"/>
                <a:ea typeface="楷体" panose="02010609060101010101" charset="-122"/>
                <a:cs typeface="楷体" panose="02010609060101010101" charset="-122"/>
              </a:rPr>
              <a:t>民族工业始终在夹缝中艰难生存</a:t>
            </a:r>
            <a:r>
              <a:rPr lang="en-US" sz="2400" b="1">
                <a:latin typeface="楷体" panose="02010609060101010101" charset="-122"/>
                <a:ea typeface="楷体" panose="02010609060101010101" charset="-122"/>
                <a:cs typeface="楷体" panose="02010609060101010101" charset="-122"/>
              </a:rPr>
              <a:t>，</a:t>
            </a:r>
            <a:r>
              <a:rPr lang="en-US" sz="2400" b="1">
                <a:solidFill>
                  <a:srgbClr val="C00000"/>
                </a:solidFill>
                <a:latin typeface="楷体" panose="02010609060101010101" charset="-122"/>
                <a:ea typeface="楷体" panose="02010609060101010101" charset="-122"/>
                <a:cs typeface="楷体" panose="02010609060101010101" charset="-122"/>
              </a:rPr>
              <a:t>晚清时期的中国在世界制造业产值中所占的比重进一步降低</a:t>
            </a:r>
            <a:r>
              <a:rPr lang="en-US" sz="2400" b="1">
                <a:latin typeface="楷体" panose="02010609060101010101" charset="-122"/>
                <a:ea typeface="楷体" panose="02010609060101010101" charset="-122"/>
                <a:cs typeface="楷体" panose="02010609060101010101" charset="-122"/>
              </a:rPr>
              <a:t>。（8分，每点史论4分）</a:t>
            </a:r>
            <a:r>
              <a:rPr lang="en-US" sz="2400" b="1">
                <a:solidFill>
                  <a:srgbClr val="C00000"/>
                </a:solidFill>
                <a:latin typeface="楷体" panose="02010609060101010101" charset="-122"/>
                <a:ea typeface="楷体" panose="02010609060101010101" charset="-122"/>
                <a:cs typeface="楷体" panose="02010609060101010101" charset="-122"/>
              </a:rPr>
              <a:t>在不公正、不合理的国际政治经济旧秩序中，亚洲的殖民地半殖民地在国际分工中沦为欧美工业国的商品市场和资本输出场所，在世界制造业中的产值占比不断降低。</a:t>
            </a:r>
            <a:r>
              <a:rPr lang="en-US" sz="1400" b="1">
                <a:latin typeface="楷体" panose="02010609060101010101" charset="-122"/>
                <a:ea typeface="楷体" panose="02010609060101010101" charset="-122"/>
                <a:cs typeface="楷体" panose="02010609060101010101" charset="-122"/>
              </a:rPr>
              <a:t>（2分）</a:t>
            </a:r>
            <a:endParaRPr lang="en-US" sz="1400" b="1">
              <a:latin typeface="楷体" panose="02010609060101010101" charset="-122"/>
              <a:ea typeface="楷体" panose="02010609060101010101" charset="-122"/>
              <a:cs typeface="楷体" panose="02010609060101010101" charset="-122"/>
            </a:endParaRPr>
          </a:p>
        </p:txBody>
      </p:sp>
      <p:sp>
        <p:nvSpPr>
          <p:cNvPr id="2" name="文本框 1"/>
          <p:cNvSpPr txBox="1"/>
          <p:nvPr/>
        </p:nvSpPr>
        <p:spPr>
          <a:xfrm>
            <a:off x="140335" y="40005"/>
            <a:ext cx="1863090" cy="534035"/>
          </a:xfrm>
          <a:prstGeom prst="rect">
            <a:avLst/>
          </a:prstGeom>
          <a:noFill/>
        </p:spPr>
        <p:txBody>
          <a:bodyPr wrap="none" rtlCol="0" anchor="t">
            <a:spAutoFit/>
          </a:bodyPr>
          <a:p>
            <a:pPr indent="0" algn="l" fontAlgn="auto">
              <a:lnSpc>
                <a:spcPct val="120000"/>
              </a:lnSpc>
              <a:buClrTx/>
              <a:buSzTx/>
            </a:pPr>
            <a:r>
              <a:rPr lang="zh-CN" sz="2400" b="1">
                <a:ea typeface="宋体" panose="02010600030101010101" pitchFamily="2" charset="-122"/>
                <a:sym typeface="+mn-ea"/>
              </a:rPr>
              <a:t>示例</a:t>
            </a:r>
            <a:r>
              <a:rPr lang="en-US" sz="2400" b="1">
                <a:latin typeface="Times New Roman" panose="02020603050405020304" charset="0"/>
                <a:sym typeface="+mn-ea"/>
              </a:rPr>
              <a:t>2</a:t>
            </a:r>
            <a:r>
              <a:rPr lang="zh-CN" sz="2400" b="1">
                <a:ea typeface="宋体" panose="02010600030101010101" pitchFamily="2" charset="-122"/>
                <a:sym typeface="+mn-ea"/>
              </a:rPr>
              <a:t>：</a:t>
            </a:r>
            <a:endParaRPr lang="zh-CN"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538480" y="309245"/>
            <a:ext cx="5080000" cy="521970"/>
          </a:xfrm>
          <a:prstGeom prst="rect">
            <a:avLst/>
          </a:prstGeom>
          <a:noFill/>
          <a:ln w="9525">
            <a:noFill/>
          </a:ln>
        </p:spPr>
        <p:txBody>
          <a:bodyPr>
            <a:spAutoFit/>
          </a:bodyPr>
          <a:p>
            <a:pPr indent="200025"/>
            <a:r>
              <a:rPr lang="zh-CN" sz="2800" b="1">
                <a:ea typeface="宋体" panose="02010600030101010101" pitchFamily="2" charset="-122"/>
              </a:rPr>
              <a:t>【评分标准】</a:t>
            </a:r>
            <a:endParaRPr lang="zh-CN" altLang="en-US" sz="2800" b="1">
              <a:ea typeface="宋体" panose="02010600030101010101" pitchFamily="2" charset="-122"/>
            </a:endParaRPr>
          </a:p>
        </p:txBody>
      </p:sp>
      <p:graphicFrame>
        <p:nvGraphicFramePr>
          <p:cNvPr id="4" name="表格 3"/>
          <p:cNvGraphicFramePr/>
          <p:nvPr>
            <p:custDataLst>
              <p:tags r:id="rId1"/>
            </p:custDataLst>
          </p:nvPr>
        </p:nvGraphicFramePr>
        <p:xfrm>
          <a:off x="523240" y="1044575"/>
          <a:ext cx="11172825" cy="5267960"/>
        </p:xfrm>
        <a:graphic>
          <a:graphicData uri="http://schemas.openxmlformats.org/drawingml/2006/table">
            <a:tbl>
              <a:tblPr firstRow="1" bandRow="1">
                <a:tableStyleId>{5940675A-B579-460E-94D1-54222C63F5DA}</a:tableStyleId>
              </a:tblPr>
              <a:tblGrid>
                <a:gridCol w="1352550"/>
                <a:gridCol w="2897505"/>
                <a:gridCol w="3863975"/>
                <a:gridCol w="3058795"/>
              </a:tblGrid>
              <a:tr h="1245870">
                <a:tc>
                  <a:txBody>
                    <a:bodyPr/>
                    <a:p>
                      <a:pPr indent="0" algn="ctr">
                        <a:buNone/>
                      </a:pPr>
                      <a:r>
                        <a:rPr lang="en-US" sz="2800" b="1">
                          <a:latin typeface="宋体" panose="02010600030101010101" pitchFamily="2" charset="-122"/>
                          <a:ea typeface="宋体" panose="02010600030101010101" pitchFamily="2" charset="-122"/>
                          <a:cs typeface="宋体" panose="02010600030101010101" pitchFamily="2" charset="-122"/>
                        </a:rPr>
                        <a:t>观点（2分）</a:t>
                      </a:r>
                      <a:endParaRPr lang="en-US" altLang="en-US" sz="2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800" b="1">
                          <a:latin typeface="宋体" panose="02010600030101010101" pitchFamily="2" charset="-122"/>
                          <a:ea typeface="宋体" panose="02010600030101010101" pitchFamily="2" charset="-122"/>
                          <a:cs typeface="宋体" panose="02010600030101010101" pitchFamily="2" charset="-122"/>
                        </a:rPr>
                        <a:t>论题不明确或没有论题，0分</a:t>
                      </a:r>
                      <a:endParaRPr lang="en-US" altLang="en-US" sz="2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800" b="1">
                          <a:latin typeface="宋体" panose="02010600030101010101" pitchFamily="2" charset="-122"/>
                          <a:ea typeface="宋体" panose="02010600030101010101" pitchFamily="2" charset="-122"/>
                          <a:cs typeface="宋体" panose="02010600030101010101" pitchFamily="2" charset="-122"/>
                        </a:rPr>
                        <a:t>论题较为明确，1分</a:t>
                      </a:r>
                      <a:endParaRPr lang="en-US" altLang="en-US" sz="2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800" b="1">
                          <a:solidFill>
                            <a:srgbClr val="C00000"/>
                          </a:solidFill>
                          <a:latin typeface="宋体" panose="02010600030101010101" pitchFamily="2" charset="-122"/>
                          <a:ea typeface="宋体" panose="02010600030101010101" pitchFamily="2" charset="-122"/>
                          <a:cs typeface="宋体" panose="02010600030101010101" pitchFamily="2" charset="-122"/>
                        </a:rPr>
                        <a:t>论题明确，2分</a:t>
                      </a:r>
                      <a:endParaRPr lang="en-US" altLang="en-US" sz="2800" b="1">
                        <a:solidFill>
                          <a:srgbClr val="C0000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560320">
                <a:tc>
                  <a:txBody>
                    <a:bodyPr/>
                    <a:p>
                      <a:pPr indent="0" algn="ctr">
                        <a:buNone/>
                      </a:pPr>
                      <a:r>
                        <a:rPr lang="en-US" sz="2800" b="1">
                          <a:latin typeface="宋体" panose="02010600030101010101" pitchFamily="2" charset="-122"/>
                          <a:ea typeface="宋体" panose="02010600030101010101" pitchFamily="2" charset="-122"/>
                          <a:cs typeface="宋体" panose="02010600030101010101" pitchFamily="2" charset="-122"/>
                        </a:rPr>
                        <a:t>史论</a:t>
                      </a:r>
                      <a:endParaRPr lang="en-US" sz="2800" b="1">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800" b="1">
                          <a:latin typeface="宋体" panose="02010600030101010101" pitchFamily="2" charset="-122"/>
                          <a:ea typeface="宋体" panose="02010600030101010101" pitchFamily="2" charset="-122"/>
                          <a:cs typeface="宋体" panose="02010600030101010101" pitchFamily="2" charset="-122"/>
                        </a:rPr>
                        <a:t>结合</a:t>
                      </a:r>
                      <a:endParaRPr lang="en-US" sz="2800" b="1">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800" b="1">
                          <a:latin typeface="宋体" panose="02010600030101010101" pitchFamily="2" charset="-122"/>
                          <a:ea typeface="宋体" panose="02010600030101010101" pitchFamily="2" charset="-122"/>
                          <a:cs typeface="宋体" panose="02010600030101010101" pitchFamily="2" charset="-122"/>
                        </a:rPr>
                        <a:t>（8分）</a:t>
                      </a:r>
                      <a:endParaRPr lang="en-US" altLang="en-US" sz="2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800" b="1">
                          <a:latin typeface="宋体" panose="02010600030101010101" pitchFamily="2" charset="-122"/>
                          <a:ea typeface="宋体" panose="02010600030101010101" pitchFamily="2" charset="-122"/>
                          <a:cs typeface="宋体" panose="02010600030101010101" pitchFamily="2" charset="-122"/>
                        </a:rPr>
                        <a:t>未能结合所学知识，或运用的相关史实与论题观点无关，无助于论证观点，0分</a:t>
                      </a:r>
                      <a:endParaRPr lang="en-US" altLang="en-US" sz="2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800" b="1">
                          <a:latin typeface="宋体" panose="02010600030101010101" pitchFamily="2" charset="-122"/>
                          <a:ea typeface="宋体" panose="02010600030101010101" pitchFamily="2" charset="-122"/>
                          <a:cs typeface="宋体" panose="02010600030101010101" pitchFamily="2" charset="-122"/>
                        </a:rPr>
                        <a:t>能结合所学知识，准确运用一个相关史实来论述观点，史论结合，4分。若只有史实，没有结合论题展开论证，2分</a:t>
                      </a:r>
                      <a:endParaRPr lang="en-US" altLang="en-US" sz="2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800" b="1">
                          <a:solidFill>
                            <a:srgbClr val="C00000"/>
                          </a:solidFill>
                          <a:latin typeface="宋体" panose="02010600030101010101" pitchFamily="2" charset="-122"/>
                          <a:ea typeface="宋体" panose="02010600030101010101" pitchFamily="2" charset="-122"/>
                          <a:cs typeface="宋体" panose="02010600030101010101" pitchFamily="2" charset="-122"/>
                        </a:rPr>
                        <a:t>能结合所学知识</a:t>
                      </a:r>
                      <a:r>
                        <a:rPr lang="en-US" sz="2800" b="1">
                          <a:solidFill>
                            <a:srgbClr val="C00000"/>
                          </a:solidFill>
                          <a:latin typeface="宋体" panose="02010600030101010101" pitchFamily="2" charset="-122"/>
                          <a:ea typeface="宋体" panose="02010600030101010101" pitchFamily="2" charset="-122"/>
                          <a:cs typeface="宋体" panose="02010600030101010101" pitchFamily="2" charset="-122"/>
                        </a:rPr>
                        <a:t>，准确运用两个或两个以上的相关史实来论述观点，史论结合，8分</a:t>
                      </a:r>
                      <a:endParaRPr lang="en-US" altLang="en-US" sz="2800" b="1">
                        <a:solidFill>
                          <a:srgbClr val="C0000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61770">
                <a:tc>
                  <a:txBody>
                    <a:bodyPr/>
                    <a:p>
                      <a:pPr indent="0" algn="ctr">
                        <a:buNone/>
                      </a:pPr>
                      <a:r>
                        <a:rPr lang="en-US" sz="2800" b="1">
                          <a:latin typeface="宋体" panose="02010600030101010101" pitchFamily="2" charset="-122"/>
                          <a:ea typeface="宋体" panose="02010600030101010101" pitchFamily="2" charset="-122"/>
                          <a:cs typeface="宋体" panose="02010600030101010101" pitchFamily="2" charset="-122"/>
                        </a:rPr>
                        <a:t>结论（2分）</a:t>
                      </a:r>
                      <a:endParaRPr lang="en-US" altLang="en-US" sz="2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800" b="1">
                          <a:latin typeface="宋体" panose="02010600030101010101" pitchFamily="2" charset="-122"/>
                          <a:ea typeface="宋体" panose="02010600030101010101" pitchFamily="2" charset="-122"/>
                          <a:cs typeface="宋体" panose="02010600030101010101" pitchFamily="2" charset="-122"/>
                        </a:rPr>
                        <a:t>无结论，0分</a:t>
                      </a:r>
                      <a:endParaRPr lang="en-US" altLang="en-US" sz="2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800" b="1">
                          <a:latin typeface="宋体" panose="02010600030101010101" pitchFamily="2" charset="-122"/>
                          <a:ea typeface="宋体" panose="02010600030101010101" pitchFamily="2" charset="-122"/>
                          <a:cs typeface="宋体" panose="02010600030101010101" pitchFamily="2" charset="-122"/>
                        </a:rPr>
                        <a:t>结论基本重复观点，1分</a:t>
                      </a:r>
                      <a:endParaRPr lang="en-US" altLang="en-US" sz="2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800" b="1">
                          <a:solidFill>
                            <a:srgbClr val="C00000"/>
                          </a:solidFill>
                          <a:latin typeface="宋体" panose="02010600030101010101" pitchFamily="2" charset="-122"/>
                          <a:ea typeface="宋体" panose="02010600030101010101" pitchFamily="2" charset="-122"/>
                          <a:cs typeface="宋体" panose="02010600030101010101" pitchFamily="2" charset="-122"/>
                        </a:rPr>
                        <a:t>结论能够升华观点</a:t>
                      </a:r>
                      <a:r>
                        <a:rPr lang="en-US" sz="2800" b="1">
                          <a:latin typeface="宋体" panose="02010600030101010101" pitchFamily="2" charset="-122"/>
                          <a:ea typeface="宋体" panose="02010600030101010101" pitchFamily="2" charset="-122"/>
                          <a:cs typeface="宋体" panose="02010600030101010101" pitchFamily="2" charset="-122"/>
                        </a:rPr>
                        <a:t>，2分</a:t>
                      </a:r>
                      <a:endParaRPr lang="en-US" altLang="en-US" sz="2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81940" y="154305"/>
            <a:ext cx="11741150" cy="3969385"/>
          </a:xfrm>
          <a:prstGeom prst="rect">
            <a:avLst/>
          </a:prstGeom>
          <a:noFill/>
          <a:ln w="9525">
            <a:noFill/>
          </a:ln>
        </p:spPr>
        <p:txBody>
          <a:bodyPr wrap="square">
            <a:spAutoFit/>
          </a:bodyPr>
          <a:p>
            <a:pPr indent="0"/>
            <a:r>
              <a:rPr lang="en-US" sz="2800" b="1">
                <a:latin typeface="Times New Roman" panose="02020603050405020304" charset="0"/>
              </a:rPr>
              <a:t>17</a:t>
            </a:r>
            <a:r>
              <a:rPr lang="zh-CN" sz="2800" b="1">
                <a:ea typeface="宋体" panose="02010600030101010101" pitchFamily="2" charset="-122"/>
              </a:rPr>
              <a:t>．有学者指出，“将妇女写进历史，就意味着历史的传统定义要改变”。阅读材料，完成下列要求。（</a:t>
            </a:r>
            <a:r>
              <a:rPr lang="en-US" sz="2800" b="1">
                <a:latin typeface="Times New Roman" panose="02020603050405020304" charset="0"/>
              </a:rPr>
              <a:t>14</a:t>
            </a:r>
            <a:r>
              <a:rPr lang="zh-CN" sz="2800" b="1">
                <a:ea typeface="宋体" panose="02010600030101010101" pitchFamily="2" charset="-122"/>
              </a:rPr>
              <a:t>分）</a:t>
            </a:r>
            <a:r>
              <a:rPr lang="zh-CN" sz="2800" b="1">
                <a:ea typeface="黑体" panose="02010609060101010101" charset="-122"/>
              </a:rPr>
              <a:t></a:t>
            </a:r>
            <a:r>
              <a:rPr lang="zh-CN" sz="2800" b="1">
                <a:latin typeface="楷体" panose="02010609060101010101" charset="-122"/>
                <a:ea typeface="楷体" panose="02010609060101010101" charset="-122"/>
                <a:cs typeface="楷体" panose="02010609060101010101" charset="-122"/>
              </a:rPr>
              <a:t>材料一</a:t>
            </a:r>
            <a:r>
              <a:rPr sz="2800" b="1">
                <a:latin typeface="楷体" panose="02010609060101010101" charset="-122"/>
                <a:ea typeface="楷体" panose="02010609060101010101" charset="-122"/>
                <a:cs typeface="楷体" panose="02010609060101010101" charset="-122"/>
              </a:rPr>
              <a:t>明代官修的《元史·列女传》展现的国家倡导的所谓贞烈形象，到了清代获得了进一步的强化。继《元史》增加《列女传》篇幅后，清官修《明史·列女传》增至3卷。但卷数及记述妇女人数的增加，并没能带来妇女形象的丰富，反而更加逼仄，几乎完全集中在贞烈一类的妇女，以“某某烈妇”“某某节妇”开始叙述，几成程式。</a:t>
            </a:r>
            <a:r>
              <a:rPr lang="en-US" sz="2800" b="1">
                <a:latin typeface="楷体" panose="02010609060101010101" charset="-122"/>
                <a:ea typeface="楷体" panose="02010609060101010101" charset="-122"/>
                <a:cs typeface="楷体" panose="02010609060101010101" charset="-122"/>
              </a:rPr>
              <a:t>    ——</a:t>
            </a:r>
            <a:r>
              <a:rPr lang="zh-CN" sz="2800" b="1">
                <a:latin typeface="楷体" panose="02010609060101010101" charset="-122"/>
                <a:ea typeface="楷体" panose="02010609060101010101" charset="-122"/>
                <a:cs typeface="楷体" panose="02010609060101010101" charset="-122"/>
              </a:rPr>
              <a:t>摘编自向燕南、王汐牟《中国古代历史书写中妇女形象的迁变》</a:t>
            </a:r>
            <a:endParaRPr lang="zh-CN" altLang="en-US" sz="2800" b="1">
              <a:latin typeface="楷体" panose="02010609060101010101" charset="-122"/>
              <a:ea typeface="楷体" panose="02010609060101010101" charset="-122"/>
              <a:cs typeface="楷体" panose="02010609060101010101" charset="-122"/>
            </a:endParaRPr>
          </a:p>
        </p:txBody>
      </p:sp>
      <p:sp>
        <p:nvSpPr>
          <p:cNvPr id="4" name="文本框 3"/>
          <p:cNvSpPr txBox="1"/>
          <p:nvPr/>
        </p:nvSpPr>
        <p:spPr>
          <a:xfrm>
            <a:off x="281940" y="4094480"/>
            <a:ext cx="11133455" cy="829945"/>
          </a:xfrm>
          <a:prstGeom prst="rect">
            <a:avLst/>
          </a:prstGeom>
          <a:noFill/>
          <a:ln w="9525">
            <a:noFill/>
          </a:ln>
        </p:spPr>
        <p:txBody>
          <a:bodyPr wrap="square">
            <a:spAutoFit/>
          </a:bodyPr>
          <a:p>
            <a:pPr marL="333375" indent="-333375"/>
            <a:r>
              <a:rPr lang="zh-CN" sz="2400" b="1">
                <a:ea typeface="宋体" panose="02010600030101010101" pitchFamily="2" charset="-122"/>
              </a:rPr>
              <a:t>（</a:t>
            </a:r>
            <a:r>
              <a:rPr lang="en-US" sz="2400" b="1">
                <a:latin typeface="Times New Roman" panose="02020603050405020304" charset="0"/>
              </a:rPr>
              <a:t>1</a:t>
            </a:r>
            <a:r>
              <a:rPr lang="zh-CN" sz="2400" b="1">
                <a:ea typeface="宋体" panose="02010600030101010101" pitchFamily="2" charset="-122"/>
              </a:rPr>
              <a:t>）根据材料一并结合所学知识，概括明清时期妇女的“烈女”形象得以强化的原因。（</a:t>
            </a:r>
            <a:r>
              <a:rPr lang="en-US" sz="2400" b="1">
                <a:latin typeface="Times New Roman" panose="02020603050405020304" charset="0"/>
              </a:rPr>
              <a:t>6</a:t>
            </a:r>
            <a:r>
              <a:rPr lang="zh-CN" sz="2400" b="1">
                <a:ea typeface="宋体" panose="02010600030101010101" pitchFamily="2" charset="-122"/>
              </a:rPr>
              <a:t>分）</a:t>
            </a:r>
            <a:endParaRPr lang="zh-CN" altLang="en-US" sz="2400" b="1">
              <a:ea typeface="宋体" panose="02010600030101010101" pitchFamily="2" charset="-122"/>
            </a:endParaRPr>
          </a:p>
        </p:txBody>
      </p:sp>
      <p:sp>
        <p:nvSpPr>
          <p:cNvPr id="5" name="文本框 4"/>
          <p:cNvSpPr txBox="1"/>
          <p:nvPr/>
        </p:nvSpPr>
        <p:spPr>
          <a:xfrm>
            <a:off x="1790065" y="4979035"/>
            <a:ext cx="9625330" cy="1383665"/>
          </a:xfrm>
          <a:prstGeom prst="rect">
            <a:avLst/>
          </a:prstGeom>
          <a:noFill/>
          <a:ln w="9525">
            <a:noFill/>
          </a:ln>
        </p:spPr>
        <p:txBody>
          <a:bodyPr wrap="square">
            <a:spAutoFit/>
          </a:bodyPr>
          <a:p>
            <a:pPr indent="0"/>
            <a:r>
              <a:rPr lang="zh-CN" sz="2800" b="1">
                <a:solidFill>
                  <a:srgbClr val="C00000"/>
                </a:solidFill>
                <a:ea typeface="宋体" panose="02010600030101010101" pitchFamily="2" charset="-122"/>
              </a:rPr>
              <a:t>君主专制的强化；</a:t>
            </a:r>
            <a:endParaRPr lang="zh-CN" sz="2800" b="1">
              <a:solidFill>
                <a:srgbClr val="C00000"/>
              </a:solidFill>
              <a:ea typeface="宋体" panose="02010600030101010101" pitchFamily="2" charset="-122"/>
            </a:endParaRPr>
          </a:p>
          <a:p>
            <a:pPr indent="0"/>
            <a:r>
              <a:rPr lang="zh-CN" sz="2800" b="1">
                <a:solidFill>
                  <a:srgbClr val="C00000"/>
                </a:solidFill>
                <a:ea typeface="宋体" panose="02010600030101010101" pitchFamily="2" charset="-122"/>
              </a:rPr>
              <a:t>宋明理学根深蒂固；</a:t>
            </a:r>
            <a:endParaRPr lang="zh-CN" sz="2800" b="1">
              <a:solidFill>
                <a:srgbClr val="C00000"/>
              </a:solidFill>
              <a:ea typeface="宋体" panose="02010600030101010101" pitchFamily="2" charset="-122"/>
            </a:endParaRPr>
          </a:p>
          <a:p>
            <a:pPr indent="0"/>
            <a:r>
              <a:rPr lang="zh-CN" sz="2800" b="1">
                <a:solidFill>
                  <a:srgbClr val="C00000"/>
                </a:solidFill>
                <a:ea typeface="宋体" panose="02010600030101010101" pitchFamily="2" charset="-122"/>
              </a:rPr>
              <a:t>官修正史的国家导向。</a:t>
            </a:r>
            <a:r>
              <a:rPr lang="zh-CN" sz="2000" b="1">
                <a:solidFill>
                  <a:srgbClr val="C00000"/>
                </a:solidFill>
                <a:ea typeface="宋体" panose="02010600030101010101" pitchFamily="2" charset="-122"/>
              </a:rPr>
              <a:t>（每点</a:t>
            </a:r>
            <a:r>
              <a:rPr lang="en-US" sz="2000" b="1">
                <a:solidFill>
                  <a:srgbClr val="C00000"/>
                </a:solidFill>
                <a:latin typeface="Times New Roman" panose="02020603050405020304" charset="0"/>
              </a:rPr>
              <a:t>2</a:t>
            </a:r>
            <a:r>
              <a:rPr lang="zh-CN" sz="2000" b="1">
                <a:solidFill>
                  <a:srgbClr val="C00000"/>
                </a:solidFill>
                <a:ea typeface="宋体" panose="02010600030101010101" pitchFamily="2" charset="-122"/>
              </a:rPr>
              <a:t>分，共</a:t>
            </a:r>
            <a:r>
              <a:rPr lang="en-US" sz="2000" b="1">
                <a:solidFill>
                  <a:srgbClr val="C00000"/>
                </a:solidFill>
                <a:latin typeface="Times New Roman" panose="02020603050405020304" charset="0"/>
              </a:rPr>
              <a:t>6</a:t>
            </a:r>
            <a:r>
              <a:rPr lang="zh-CN" sz="2000" b="1">
                <a:solidFill>
                  <a:srgbClr val="C00000"/>
                </a:solidFill>
                <a:ea typeface="宋体" panose="02010600030101010101" pitchFamily="2" charset="-122"/>
              </a:rPr>
              <a:t>分）</a:t>
            </a:r>
            <a:endParaRPr lang="zh-CN" altLang="en-US" sz="2000" b="1">
              <a:solidFill>
                <a:srgbClr val="C00000"/>
              </a:solidFill>
              <a:ea typeface="宋体" panose="02010600030101010101" pitchFamily="2" charset="-122"/>
            </a:endParaRPr>
          </a:p>
        </p:txBody>
      </p:sp>
      <p:sp>
        <p:nvSpPr>
          <p:cNvPr id="6" name="文本框 5"/>
          <p:cNvSpPr txBox="1"/>
          <p:nvPr/>
        </p:nvSpPr>
        <p:spPr>
          <a:xfrm>
            <a:off x="654685" y="4979035"/>
            <a:ext cx="1255395" cy="521970"/>
          </a:xfrm>
          <a:prstGeom prst="rect">
            <a:avLst/>
          </a:prstGeom>
          <a:noFill/>
        </p:spPr>
        <p:txBody>
          <a:bodyPr wrap="none" rtlCol="0" anchor="t">
            <a:spAutoFit/>
          </a:bodyPr>
          <a:p>
            <a:r>
              <a:rPr lang="zh-CN" sz="2800" b="1">
                <a:solidFill>
                  <a:srgbClr val="C00000"/>
                </a:solidFill>
                <a:ea typeface="宋体" panose="02010600030101010101" pitchFamily="2" charset="-122"/>
                <a:sym typeface="+mn-ea"/>
              </a:rPr>
              <a:t>原因：</a:t>
            </a:r>
            <a:endParaRPr lang="zh-CN" altLang="en-US"/>
          </a:p>
        </p:txBody>
      </p:sp>
      <p:sp>
        <p:nvSpPr>
          <p:cNvPr id="8" name="圆角矩形 7"/>
          <p:cNvSpPr/>
          <p:nvPr/>
        </p:nvSpPr>
        <p:spPr>
          <a:xfrm>
            <a:off x="6109970" y="1459230"/>
            <a:ext cx="3970655" cy="43751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圆角矩形 8"/>
          <p:cNvSpPr/>
          <p:nvPr/>
        </p:nvSpPr>
        <p:spPr>
          <a:xfrm>
            <a:off x="281940" y="3180080"/>
            <a:ext cx="3314065" cy="43751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圆角矩形 10"/>
          <p:cNvSpPr/>
          <p:nvPr/>
        </p:nvSpPr>
        <p:spPr>
          <a:xfrm>
            <a:off x="1097915" y="1459230"/>
            <a:ext cx="706755" cy="43751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圆角矩形 11"/>
          <p:cNvSpPr/>
          <p:nvPr/>
        </p:nvSpPr>
        <p:spPr>
          <a:xfrm>
            <a:off x="9587865" y="1896745"/>
            <a:ext cx="1207135" cy="43751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9" grpId="0" bldLvl="0" animBg="1"/>
      <p:bldP spid="11" grpId="0" bldLvl="0" animBg="1"/>
      <p:bldP spid="12" grpId="0" bldLvl="0" animBg="1"/>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81940" y="154305"/>
            <a:ext cx="11500485" cy="3784600"/>
          </a:xfrm>
          <a:prstGeom prst="rect">
            <a:avLst/>
          </a:prstGeom>
          <a:noFill/>
          <a:ln w="9525">
            <a:noFill/>
          </a:ln>
        </p:spPr>
        <p:txBody>
          <a:bodyPr wrap="square">
            <a:spAutoFit/>
          </a:bodyPr>
          <a:p>
            <a:pPr indent="0"/>
            <a:r>
              <a:rPr sz="2400" b="1">
                <a:latin typeface="楷体" panose="02010609060101010101" charset="-122"/>
                <a:ea typeface="楷体" panose="02010609060101010101" charset="-122"/>
                <a:cs typeface="楷体" panose="02010609060101010101" charset="-122"/>
              </a:rPr>
              <a:t>材料二</a:t>
            </a:r>
            <a:endParaRPr sz="2400" b="1">
              <a:latin typeface="楷体" panose="02010609060101010101" charset="-122"/>
              <a:ea typeface="楷体" panose="02010609060101010101" charset="-122"/>
              <a:cs typeface="楷体" panose="02010609060101010101" charset="-122"/>
            </a:endParaRPr>
          </a:p>
          <a:p>
            <a:pPr indent="609600">
              <a:buClrTx/>
              <a:buSzTx/>
              <a:buFontTx/>
              <a:extLst>
                <a:ext uri="{35155182-B16C-46BC-9424-99874614C6A1}">
                  <wpsdc:indentchars xmlns:wpsdc="http://www.wps.cn/officeDocument/2017/drawingmlCustomData" val="200" checksum="4158780845"/>
                </a:ext>
              </a:extLst>
            </a:pPr>
            <a:r>
              <a:rPr sz="2400" b="1">
                <a:latin typeface="楷体" panose="02010609060101010101" charset="-122"/>
                <a:ea typeface="楷体" panose="02010609060101010101" charset="-122"/>
                <a:cs typeface="楷体" panose="02010609060101010101" charset="-122"/>
              </a:rPr>
              <a:t>学界对中国妇女史的研究，滥觞于20世纪初的一批男性学者，他们采用传统史学方法研究女性在历史发展中的地位与作用，或注重对制度的考量，或注重对女性生活、婚姻、缠足等问题的研究，侧重于揭示妇女从属性社会地位的形成过程与演变。新中国成立后，国内妇女史研究除关注极少数女英雄外，几乎处于沉寂状态。……改革开放以来，以美国学者高彦颐、中国香港学者叶汉明等为代表的一批学者力图对男性视角与男性书写所产生的规范历史予以新的解释，讨论了宋明以来直至20世纪的中国妇女在文化、医学、技术、婚姻等相关领域的活动，丰富了学术界对历史时期妇女社会生活的认识，对中国妇女史研究起了很大的推动作用。</a:t>
            </a:r>
            <a:endParaRPr sz="2400" b="1">
              <a:latin typeface="楷体" panose="02010609060101010101" charset="-122"/>
              <a:ea typeface="楷体" panose="02010609060101010101" charset="-122"/>
              <a:cs typeface="楷体" panose="02010609060101010101" charset="-122"/>
            </a:endParaRPr>
          </a:p>
          <a:p>
            <a:pPr indent="0"/>
            <a:r>
              <a:rPr sz="2400" b="1">
                <a:latin typeface="楷体" panose="02010609060101010101" charset="-122"/>
                <a:ea typeface="楷体" panose="02010609060101010101" charset="-122"/>
                <a:cs typeface="楷体" panose="02010609060101010101" charset="-122"/>
              </a:rPr>
              <a:t> ——摘编自刘正刚《明清地域社会变迁中的广东乡村妇女研究》</a:t>
            </a:r>
            <a:endParaRPr sz="2400" b="1">
              <a:latin typeface="楷体" panose="02010609060101010101" charset="-122"/>
              <a:ea typeface="楷体" panose="02010609060101010101" charset="-122"/>
              <a:cs typeface="楷体" panose="02010609060101010101" charset="-122"/>
            </a:endParaRPr>
          </a:p>
        </p:txBody>
      </p:sp>
      <p:sp>
        <p:nvSpPr>
          <p:cNvPr id="4" name="文本框 3"/>
          <p:cNvSpPr txBox="1"/>
          <p:nvPr/>
        </p:nvSpPr>
        <p:spPr>
          <a:xfrm>
            <a:off x="465455" y="4025900"/>
            <a:ext cx="11133455" cy="829945"/>
          </a:xfrm>
          <a:prstGeom prst="rect">
            <a:avLst/>
          </a:prstGeom>
          <a:noFill/>
          <a:ln w="9525">
            <a:noFill/>
          </a:ln>
        </p:spPr>
        <p:txBody>
          <a:bodyPr wrap="square">
            <a:spAutoFit/>
          </a:bodyPr>
          <a:p>
            <a:pPr marL="333375" indent="-333375"/>
            <a:r>
              <a:rPr sz="2400" b="1"/>
              <a:t>（2）根据材料二并结合所学知识，指出20世纪80年代以来中国妇女史研究的变化及其影响。（8分）</a:t>
            </a:r>
            <a:endParaRPr sz="2400" b="1"/>
          </a:p>
        </p:txBody>
      </p:sp>
      <p:sp>
        <p:nvSpPr>
          <p:cNvPr id="2" name="文本框 1"/>
          <p:cNvSpPr txBox="1"/>
          <p:nvPr/>
        </p:nvSpPr>
        <p:spPr>
          <a:xfrm>
            <a:off x="5635625" y="4948555"/>
            <a:ext cx="5963285" cy="1691640"/>
          </a:xfrm>
          <a:prstGeom prst="rect">
            <a:avLst/>
          </a:prstGeom>
          <a:noFill/>
          <a:ln w="9525">
            <a:noFill/>
          </a:ln>
        </p:spPr>
        <p:txBody>
          <a:bodyPr wrap="square">
            <a:spAutoFit/>
          </a:bodyPr>
          <a:p>
            <a:pPr indent="0" fontAlgn="auto"/>
            <a:r>
              <a:rPr lang="zh-CN" sz="2800" b="1">
                <a:solidFill>
                  <a:srgbClr val="C00000"/>
                </a:solidFill>
                <a:ea typeface="宋体" panose="02010600030101010101" pitchFamily="2" charset="-122"/>
              </a:rPr>
              <a:t>推动妇女史研究进一步拓展和深化；促进中西学术交流；</a:t>
            </a:r>
            <a:endParaRPr lang="zh-CN" sz="2800" b="1">
              <a:solidFill>
                <a:srgbClr val="C00000"/>
              </a:solidFill>
              <a:ea typeface="宋体" panose="02010600030101010101" pitchFamily="2" charset="-122"/>
            </a:endParaRPr>
          </a:p>
          <a:p>
            <a:pPr indent="0" fontAlgn="auto"/>
            <a:r>
              <a:rPr lang="zh-CN" sz="2800" b="1">
                <a:solidFill>
                  <a:srgbClr val="C00000"/>
                </a:solidFill>
                <a:ea typeface="宋体" panose="02010600030101010101" pitchFamily="2" charset="-122"/>
              </a:rPr>
              <a:t>转变观念，有利于促进男女平等。</a:t>
            </a:r>
            <a:r>
              <a:rPr lang="zh-CN" sz="2000" b="1">
                <a:solidFill>
                  <a:srgbClr val="C00000"/>
                </a:solidFill>
                <a:ea typeface="宋体" panose="02010600030101010101" pitchFamily="2" charset="-122"/>
              </a:rPr>
              <a:t>（每点</a:t>
            </a:r>
            <a:r>
              <a:rPr lang="en-US" sz="2000" b="1">
                <a:solidFill>
                  <a:srgbClr val="C00000"/>
                </a:solidFill>
                <a:latin typeface="Times New Roman" panose="02020603050405020304" charset="0"/>
              </a:rPr>
              <a:t>2</a:t>
            </a:r>
            <a:r>
              <a:rPr lang="zh-CN" sz="2000" b="1">
                <a:solidFill>
                  <a:srgbClr val="C00000"/>
                </a:solidFill>
                <a:ea typeface="宋体" panose="02010600030101010101" pitchFamily="2" charset="-122"/>
              </a:rPr>
              <a:t>分，任答两点</a:t>
            </a:r>
            <a:r>
              <a:rPr lang="en-US" sz="2000" b="1">
                <a:solidFill>
                  <a:srgbClr val="C00000"/>
                </a:solidFill>
                <a:latin typeface="Times New Roman" panose="02020603050405020304" charset="0"/>
              </a:rPr>
              <a:t>4</a:t>
            </a:r>
            <a:r>
              <a:rPr lang="zh-CN" sz="2000" b="1">
                <a:solidFill>
                  <a:srgbClr val="C00000"/>
                </a:solidFill>
                <a:ea typeface="宋体" panose="02010600030101010101" pitchFamily="2" charset="-122"/>
              </a:rPr>
              <a:t>分）</a:t>
            </a:r>
            <a:endParaRPr lang="zh-CN" altLang="en-US" sz="2000" b="1">
              <a:solidFill>
                <a:srgbClr val="C00000"/>
              </a:solidFill>
              <a:ea typeface="宋体" panose="02010600030101010101" pitchFamily="2" charset="-122"/>
            </a:endParaRPr>
          </a:p>
        </p:txBody>
      </p:sp>
      <p:sp>
        <p:nvSpPr>
          <p:cNvPr id="3" name="文本框 2"/>
          <p:cNvSpPr txBox="1"/>
          <p:nvPr/>
        </p:nvSpPr>
        <p:spPr>
          <a:xfrm>
            <a:off x="281940" y="4948555"/>
            <a:ext cx="1255395" cy="521970"/>
          </a:xfrm>
          <a:prstGeom prst="rect">
            <a:avLst/>
          </a:prstGeom>
          <a:noFill/>
        </p:spPr>
        <p:txBody>
          <a:bodyPr wrap="none" rtlCol="0" anchor="t">
            <a:spAutoFit/>
          </a:bodyPr>
          <a:p>
            <a:r>
              <a:rPr lang="zh-CN" sz="2800" b="1">
                <a:solidFill>
                  <a:srgbClr val="C00000"/>
                </a:solidFill>
                <a:ea typeface="宋体" panose="02010600030101010101" pitchFamily="2" charset="-122"/>
                <a:sym typeface="+mn-ea"/>
              </a:rPr>
              <a:t>变化：</a:t>
            </a:r>
            <a:endParaRPr lang="zh-CN" altLang="en-US" sz="2800" b="1">
              <a:solidFill>
                <a:srgbClr val="C00000"/>
              </a:solidFill>
              <a:ea typeface="宋体" panose="02010600030101010101" pitchFamily="2" charset="-122"/>
              <a:sym typeface="+mn-ea"/>
            </a:endParaRPr>
          </a:p>
        </p:txBody>
      </p:sp>
      <p:sp>
        <p:nvSpPr>
          <p:cNvPr id="5" name="文本框 4"/>
          <p:cNvSpPr txBox="1"/>
          <p:nvPr/>
        </p:nvSpPr>
        <p:spPr>
          <a:xfrm>
            <a:off x="4519930" y="4948555"/>
            <a:ext cx="1255395" cy="521970"/>
          </a:xfrm>
          <a:prstGeom prst="rect">
            <a:avLst/>
          </a:prstGeom>
          <a:noFill/>
        </p:spPr>
        <p:txBody>
          <a:bodyPr wrap="none" rtlCol="0" anchor="t">
            <a:spAutoFit/>
          </a:bodyPr>
          <a:p>
            <a:r>
              <a:rPr lang="zh-CN" sz="2800" b="1">
                <a:solidFill>
                  <a:srgbClr val="C00000"/>
                </a:solidFill>
                <a:ea typeface="宋体" panose="02010600030101010101" pitchFamily="2" charset="-122"/>
                <a:sym typeface="+mn-ea"/>
              </a:rPr>
              <a:t>影响：</a:t>
            </a:r>
            <a:endParaRPr lang="zh-CN" altLang="en-US" sz="2800" b="1">
              <a:solidFill>
                <a:srgbClr val="C00000"/>
              </a:solidFill>
              <a:ea typeface="宋体" panose="02010600030101010101" pitchFamily="2" charset="-122"/>
              <a:sym typeface="+mn-ea"/>
            </a:endParaRPr>
          </a:p>
        </p:txBody>
      </p:sp>
      <p:sp>
        <p:nvSpPr>
          <p:cNvPr id="6" name="文本框 5"/>
          <p:cNvSpPr txBox="1"/>
          <p:nvPr/>
        </p:nvSpPr>
        <p:spPr>
          <a:xfrm>
            <a:off x="1383030" y="4948555"/>
            <a:ext cx="2540000" cy="1260475"/>
          </a:xfrm>
          <a:prstGeom prst="rect">
            <a:avLst/>
          </a:prstGeom>
          <a:noFill/>
        </p:spPr>
        <p:txBody>
          <a:bodyPr wrap="square" rtlCol="0" anchor="t">
            <a:spAutoFit/>
          </a:bodyPr>
          <a:p>
            <a:r>
              <a:rPr lang="zh-CN" sz="2800" b="1">
                <a:solidFill>
                  <a:srgbClr val="C00000"/>
                </a:solidFill>
                <a:ea typeface="宋体" panose="02010600030101010101" pitchFamily="2" charset="-122"/>
                <a:sym typeface="+mn-ea"/>
              </a:rPr>
              <a:t>研究视角更新；研究范围更广。</a:t>
            </a:r>
            <a:r>
              <a:rPr lang="zh-CN" sz="2000" b="1">
                <a:solidFill>
                  <a:srgbClr val="C00000"/>
                </a:solidFill>
                <a:ea typeface="宋体" panose="02010600030101010101" pitchFamily="2" charset="-122"/>
                <a:sym typeface="+mn-ea"/>
              </a:rPr>
              <a:t>（每点</a:t>
            </a:r>
            <a:r>
              <a:rPr lang="en-US" sz="2000" b="1">
                <a:solidFill>
                  <a:srgbClr val="C00000"/>
                </a:solidFill>
                <a:latin typeface="Times New Roman" panose="02020603050405020304" charset="0"/>
                <a:sym typeface="+mn-ea"/>
              </a:rPr>
              <a:t>2</a:t>
            </a:r>
            <a:r>
              <a:rPr lang="zh-CN" sz="2000" b="1">
                <a:solidFill>
                  <a:srgbClr val="C00000"/>
                </a:solidFill>
                <a:ea typeface="宋体" panose="02010600030101010101" pitchFamily="2" charset="-122"/>
                <a:sym typeface="+mn-ea"/>
              </a:rPr>
              <a:t>分，共</a:t>
            </a:r>
            <a:r>
              <a:rPr lang="en-US" sz="2000" b="1">
                <a:solidFill>
                  <a:srgbClr val="C00000"/>
                </a:solidFill>
                <a:latin typeface="Times New Roman" panose="02020603050405020304" charset="0"/>
                <a:sym typeface="+mn-ea"/>
              </a:rPr>
              <a:t>4</a:t>
            </a:r>
            <a:r>
              <a:rPr lang="zh-CN" sz="2000" b="1">
                <a:solidFill>
                  <a:srgbClr val="C00000"/>
                </a:solidFill>
                <a:ea typeface="宋体" panose="02010600030101010101" pitchFamily="2" charset="-122"/>
                <a:sym typeface="+mn-ea"/>
              </a:rPr>
              <a:t>分）</a:t>
            </a:r>
            <a:endParaRPr lang="zh-CN" altLang="en-US" sz="2000" b="1">
              <a:solidFill>
                <a:srgbClr val="C00000"/>
              </a:solidFill>
              <a:ea typeface="宋体" panose="02010600030101010101" pitchFamily="2" charset="-122"/>
              <a:sym typeface="+mn-ea"/>
            </a:endParaRPr>
          </a:p>
        </p:txBody>
      </p:sp>
      <p:sp>
        <p:nvSpPr>
          <p:cNvPr id="8" name="圆角矩形 7"/>
          <p:cNvSpPr/>
          <p:nvPr/>
        </p:nvSpPr>
        <p:spPr>
          <a:xfrm>
            <a:off x="1537335" y="2007235"/>
            <a:ext cx="1954530" cy="374650"/>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7" name="直接连接符 6"/>
          <p:cNvCxnSpPr/>
          <p:nvPr/>
        </p:nvCxnSpPr>
        <p:spPr>
          <a:xfrm>
            <a:off x="4641850" y="927100"/>
            <a:ext cx="4439285" cy="635"/>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9721215" y="913765"/>
            <a:ext cx="1720215" cy="1397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6878955" y="1289050"/>
            <a:ext cx="4439285" cy="635"/>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281940" y="1663700"/>
            <a:ext cx="11034395" cy="1397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flipV="1">
            <a:off x="4065270" y="2381250"/>
            <a:ext cx="5375275" cy="635"/>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flipV="1">
            <a:off x="1064895" y="2771775"/>
            <a:ext cx="7984490" cy="127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flipV="1">
            <a:off x="3484880" y="3118485"/>
            <a:ext cx="6236335" cy="13335"/>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5635625" y="2023745"/>
            <a:ext cx="2835910" cy="1270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flipH="1">
            <a:off x="9690735" y="2787650"/>
            <a:ext cx="140335" cy="31242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flipH="1">
            <a:off x="9754870" y="2773045"/>
            <a:ext cx="140335" cy="31242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additive="base">
                                        <p:cTn id="33" dur="500" fill="hold"/>
                                        <p:tgtEl>
                                          <p:spTgt spid="15"/>
                                        </p:tgtEl>
                                        <p:attrNameLst>
                                          <p:attrName>ppt_x</p:attrName>
                                        </p:attrNameLst>
                                      </p:cBhvr>
                                      <p:tavLst>
                                        <p:tav tm="0">
                                          <p:val>
                                            <p:strVal val="#ppt_x"/>
                                          </p:val>
                                        </p:tav>
                                        <p:tav tm="100000">
                                          <p:val>
                                            <p:strVal val="#ppt_x"/>
                                          </p:val>
                                        </p:tav>
                                      </p:tavLst>
                                    </p:anim>
                                    <p:anim calcmode="lin" valueType="num">
                                      <p:cBhvr additive="base">
                                        <p:cTn id="3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ppt_x"/>
                                          </p:val>
                                        </p:tav>
                                        <p:tav tm="100000">
                                          <p:val>
                                            <p:strVal val="#ppt_x"/>
                                          </p:val>
                                        </p:tav>
                                      </p:tavLst>
                                    </p:anim>
                                    <p:anim calcmode="lin" valueType="num">
                                      <p:cBhvr additive="base">
                                        <p:cTn id="4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12"/>
                                        </p:tgtEl>
                                        <p:attrNameLst>
                                          <p:attrName>style.visibility</p:attrName>
                                        </p:attrNameLst>
                                      </p:cBhvr>
                                      <p:to>
                                        <p:strVal val="visible"/>
                                      </p:to>
                                    </p:set>
                                    <p:anim calcmode="lin" valueType="num">
                                      <p:cBhvr additive="base">
                                        <p:cTn id="45" dur="500" fill="hold"/>
                                        <p:tgtEl>
                                          <p:spTgt spid="12"/>
                                        </p:tgtEl>
                                        <p:attrNameLst>
                                          <p:attrName>ppt_x</p:attrName>
                                        </p:attrNameLst>
                                      </p:cBhvr>
                                      <p:tavLst>
                                        <p:tav tm="0">
                                          <p:val>
                                            <p:strVal val="#ppt_x"/>
                                          </p:val>
                                        </p:tav>
                                        <p:tav tm="100000">
                                          <p:val>
                                            <p:strVal val="#ppt_x"/>
                                          </p:val>
                                        </p:tav>
                                      </p:tavLst>
                                    </p:anim>
                                    <p:anim calcmode="lin" valueType="num">
                                      <p:cBhvr additive="base">
                                        <p:cTn id="46" dur="500" fill="hold"/>
                                        <p:tgtEl>
                                          <p:spTgt spid="12"/>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additive="base">
                                        <p:cTn id="53" dur="500" fill="hold"/>
                                        <p:tgtEl>
                                          <p:spTgt spid="14"/>
                                        </p:tgtEl>
                                        <p:attrNameLst>
                                          <p:attrName>ppt_x</p:attrName>
                                        </p:attrNameLst>
                                      </p:cBhvr>
                                      <p:tavLst>
                                        <p:tav tm="0">
                                          <p:val>
                                            <p:strVal val="#ppt_x"/>
                                          </p:val>
                                        </p:tav>
                                        <p:tav tm="100000">
                                          <p:val>
                                            <p:strVal val="#ppt_x"/>
                                          </p:val>
                                        </p:tav>
                                      </p:tavLst>
                                    </p:anim>
                                    <p:anim calcmode="lin" valueType="num">
                                      <p:cBhvr additive="base">
                                        <p:cTn id="5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16"/>
                                        </p:tgtEl>
                                        <p:attrNameLst>
                                          <p:attrName>style.visibility</p:attrName>
                                        </p:attrNameLst>
                                      </p:cBhvr>
                                      <p:to>
                                        <p:strVal val="visible"/>
                                      </p:to>
                                    </p:set>
                                    <p:anim calcmode="lin" valueType="num">
                                      <p:cBhvr additive="base">
                                        <p:cTn id="59" dur="500" fill="hold"/>
                                        <p:tgtEl>
                                          <p:spTgt spid="16"/>
                                        </p:tgtEl>
                                        <p:attrNameLst>
                                          <p:attrName>ppt_x</p:attrName>
                                        </p:attrNameLst>
                                      </p:cBhvr>
                                      <p:tavLst>
                                        <p:tav tm="0">
                                          <p:val>
                                            <p:strVal val="#ppt_x"/>
                                          </p:val>
                                        </p:tav>
                                        <p:tav tm="100000">
                                          <p:val>
                                            <p:strVal val="#ppt_x"/>
                                          </p:val>
                                        </p:tav>
                                      </p:tavLst>
                                    </p:anim>
                                    <p:anim calcmode="lin" valueType="num">
                                      <p:cBhvr additive="base">
                                        <p:cTn id="60" dur="500" fill="hold"/>
                                        <p:tgtEl>
                                          <p:spTgt spid="16"/>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17"/>
                                        </p:tgtEl>
                                        <p:attrNameLst>
                                          <p:attrName>style.visibility</p:attrName>
                                        </p:attrNameLst>
                                      </p:cBhvr>
                                      <p:to>
                                        <p:strVal val="visible"/>
                                      </p:to>
                                    </p:set>
                                    <p:anim calcmode="lin" valueType="num">
                                      <p:cBhvr additive="base">
                                        <p:cTn id="63" dur="500" fill="hold"/>
                                        <p:tgtEl>
                                          <p:spTgt spid="17"/>
                                        </p:tgtEl>
                                        <p:attrNameLst>
                                          <p:attrName>ppt_x</p:attrName>
                                        </p:attrNameLst>
                                      </p:cBhvr>
                                      <p:tavLst>
                                        <p:tav tm="0">
                                          <p:val>
                                            <p:strVal val="#ppt_x"/>
                                          </p:val>
                                        </p:tav>
                                        <p:tav tm="100000">
                                          <p:val>
                                            <p:strVal val="#ppt_x"/>
                                          </p:val>
                                        </p:tav>
                                      </p:tavLst>
                                    </p:anim>
                                    <p:anim calcmode="lin" valueType="num">
                                      <p:cBhvr additive="base">
                                        <p:cTn id="6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6"/>
                                        </p:tgtEl>
                                        <p:attrNameLst>
                                          <p:attrName>style.visibility</p:attrName>
                                        </p:attrNameLst>
                                      </p:cBhvr>
                                      <p:to>
                                        <p:strVal val="visible"/>
                                      </p:to>
                                    </p:set>
                                    <p:anim calcmode="lin" valueType="num">
                                      <p:cBhvr additive="base">
                                        <p:cTn id="69" dur="500" fill="hold"/>
                                        <p:tgtEl>
                                          <p:spTgt spid="6"/>
                                        </p:tgtEl>
                                        <p:attrNameLst>
                                          <p:attrName>ppt_x</p:attrName>
                                        </p:attrNameLst>
                                      </p:cBhvr>
                                      <p:tavLst>
                                        <p:tav tm="0">
                                          <p:val>
                                            <p:strVal val="#ppt_x"/>
                                          </p:val>
                                        </p:tav>
                                        <p:tav tm="100000">
                                          <p:val>
                                            <p:strVal val="#ppt_x"/>
                                          </p:val>
                                        </p:tav>
                                      </p:tavLst>
                                    </p:anim>
                                    <p:anim calcmode="lin" valueType="num">
                                      <p:cBhvr additive="base">
                                        <p:cTn id="7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2"/>
                                        </p:tgtEl>
                                        <p:attrNameLst>
                                          <p:attrName>style.visibility</p:attrName>
                                        </p:attrNameLst>
                                      </p:cBhvr>
                                      <p:to>
                                        <p:strVal val="visible"/>
                                      </p:to>
                                    </p:set>
                                    <p:anim calcmode="lin" valueType="num">
                                      <p:cBhvr additive="base">
                                        <p:cTn id="75" dur="500" fill="hold"/>
                                        <p:tgtEl>
                                          <p:spTgt spid="2"/>
                                        </p:tgtEl>
                                        <p:attrNameLst>
                                          <p:attrName>ppt_x</p:attrName>
                                        </p:attrNameLst>
                                      </p:cBhvr>
                                      <p:tavLst>
                                        <p:tav tm="0">
                                          <p:val>
                                            <p:strVal val="#ppt_x"/>
                                          </p:val>
                                        </p:tav>
                                        <p:tav tm="100000">
                                          <p:val>
                                            <p:strVal val="#ppt_x"/>
                                          </p:val>
                                        </p:tav>
                                      </p:tavLst>
                                    </p:anim>
                                    <p:anim calcmode="lin" valueType="num">
                                      <p:cBhvr additive="base">
                                        <p:cTn id="7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8" grpId="0" bldLvl="0" animBg="1"/>
      <p:bldP spid="6" grpId="0"/>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67335" y="342265"/>
            <a:ext cx="11656695" cy="3415030"/>
          </a:xfrm>
          <a:prstGeom prst="rect">
            <a:avLst/>
          </a:prstGeom>
          <a:noFill/>
          <a:ln w="9525">
            <a:noFill/>
          </a:ln>
        </p:spPr>
        <p:txBody>
          <a:bodyPr wrap="square">
            <a:spAutoFit/>
          </a:bodyPr>
          <a:p>
            <a:pPr indent="0"/>
            <a:r>
              <a:rPr sz="2400" b="1"/>
              <a:t>18．阅读材料，完成下列要求。（14分）</a:t>
            </a:r>
            <a:endParaRPr sz="2400" b="1"/>
          </a:p>
          <a:p>
            <a:pPr indent="0"/>
            <a:r>
              <a:rPr sz="2400" b="1">
                <a:latin typeface="楷体" panose="02010609060101010101" charset="-122"/>
                <a:ea typeface="楷体" panose="02010609060101010101" charset="-122"/>
                <a:cs typeface="楷体" panose="02010609060101010101" charset="-122"/>
              </a:rPr>
              <a:t>材料一</a:t>
            </a:r>
            <a:endParaRPr sz="2400" b="1">
              <a:latin typeface="楷体" panose="02010609060101010101" charset="-122"/>
              <a:ea typeface="楷体" panose="02010609060101010101" charset="-122"/>
              <a:cs typeface="楷体" panose="02010609060101010101" charset="-122"/>
            </a:endParaRPr>
          </a:p>
          <a:p>
            <a:pPr indent="609600">
              <a:buClrTx/>
              <a:buSzTx/>
              <a:buFontTx/>
              <a:extLst>
                <a:ext uri="{35155182-B16C-46BC-9424-99874614C6A1}">
                  <wpsdc:indentchars xmlns:wpsdc="http://www.wps.cn/officeDocument/2017/drawingmlCustomData" val="200" checksum="4158780845"/>
                </a:ext>
              </a:extLst>
            </a:pPr>
            <a:r>
              <a:rPr sz="2400" b="1">
                <a:latin typeface="楷体" panose="02010609060101010101" charset="-122"/>
                <a:ea typeface="楷体" panose="02010609060101010101" charset="-122"/>
                <a:cs typeface="楷体" panose="02010609060101010101" charset="-122"/>
              </a:rPr>
              <a:t>武昌起义后，革命军规定“伤害外人者斩”“保护租界者赏”“守卫教堂者赏”。嗣后美国驻汉口领事虽然拒绝承认武昌革命军政府，但同时也拒绝清玫府提出的由外国军舰帮助巡护长江，阻止革命军渡江的请求。武昌起义后短短半个多月，中国南方多省宣布独立，美国国务院认为此时向清政府借贷款是“不合时机和不明智的”。虽有个别美国外交官和商人担心革命威胁美国利益，主张干涉中国内政，但美国国务院却收到民众和舆论界潮水般的信件和电报，他们大多要求美国尽快承认中华民国。</a:t>
            </a:r>
            <a:endParaRPr sz="2400" b="1">
              <a:latin typeface="楷体" panose="02010609060101010101" charset="-122"/>
              <a:ea typeface="楷体" panose="02010609060101010101" charset="-122"/>
              <a:cs typeface="楷体" panose="02010609060101010101" charset="-122"/>
            </a:endParaRPr>
          </a:p>
          <a:p>
            <a:pPr indent="0"/>
            <a:r>
              <a:rPr sz="2400" b="1">
                <a:latin typeface="楷体" panose="02010609060101010101" charset="-122"/>
                <a:ea typeface="楷体" panose="02010609060101010101" charset="-122"/>
                <a:cs typeface="楷体" panose="02010609060101010101" charset="-122"/>
              </a:rPr>
              <a:t>——摘编自崔志海《美国政府对辛亥革命态度的原因分析》</a:t>
            </a:r>
            <a:endParaRPr sz="2400" b="1">
              <a:latin typeface="楷体" panose="02010609060101010101" charset="-122"/>
              <a:ea typeface="楷体" panose="02010609060101010101" charset="-122"/>
              <a:cs typeface="楷体" panose="02010609060101010101" charset="-122"/>
            </a:endParaRPr>
          </a:p>
        </p:txBody>
      </p:sp>
      <p:sp>
        <p:nvSpPr>
          <p:cNvPr id="4" name="文本框 3"/>
          <p:cNvSpPr txBox="1"/>
          <p:nvPr/>
        </p:nvSpPr>
        <p:spPr>
          <a:xfrm>
            <a:off x="465455" y="3938905"/>
            <a:ext cx="11133455" cy="829945"/>
          </a:xfrm>
          <a:prstGeom prst="rect">
            <a:avLst/>
          </a:prstGeom>
          <a:noFill/>
          <a:ln w="9525">
            <a:noFill/>
          </a:ln>
        </p:spPr>
        <p:txBody>
          <a:bodyPr wrap="square">
            <a:spAutoFit/>
          </a:bodyPr>
          <a:p>
            <a:pPr marL="333375" indent="-333375"/>
            <a:r>
              <a:rPr sz="2400" b="1"/>
              <a:t>（1）根据材料一并结合所学知识，概述美国政府对中国辛亥革命采取中立态度的原因。（6分）</a:t>
            </a:r>
            <a:endParaRPr sz="2400" b="1"/>
          </a:p>
        </p:txBody>
      </p:sp>
      <p:sp>
        <p:nvSpPr>
          <p:cNvPr id="2" name="文本框 1"/>
          <p:cNvSpPr txBox="1"/>
          <p:nvPr/>
        </p:nvSpPr>
        <p:spPr>
          <a:xfrm>
            <a:off x="1743075" y="4979035"/>
            <a:ext cx="9519285" cy="1383665"/>
          </a:xfrm>
          <a:prstGeom prst="rect">
            <a:avLst/>
          </a:prstGeom>
          <a:noFill/>
          <a:ln w="9525">
            <a:noFill/>
          </a:ln>
        </p:spPr>
        <p:txBody>
          <a:bodyPr wrap="square">
            <a:spAutoFit/>
          </a:bodyPr>
          <a:p>
            <a:pPr indent="0"/>
            <a:r>
              <a:rPr lang="zh-CN" sz="2800" b="1">
                <a:solidFill>
                  <a:srgbClr val="C00000"/>
                </a:solidFill>
                <a:ea typeface="宋体" panose="02010600030101010101" pitchFamily="2" charset="-122"/>
              </a:rPr>
              <a:t>中国革命党人承认、保护外国在华利益；</a:t>
            </a:r>
            <a:endParaRPr lang="zh-CN" sz="2800" b="1">
              <a:solidFill>
                <a:srgbClr val="C00000"/>
              </a:solidFill>
              <a:ea typeface="宋体" panose="02010600030101010101" pitchFamily="2" charset="-122"/>
            </a:endParaRPr>
          </a:p>
          <a:p>
            <a:pPr indent="0"/>
            <a:r>
              <a:rPr lang="zh-CN" sz="2800" b="1">
                <a:solidFill>
                  <a:srgbClr val="C00000"/>
                </a:solidFill>
                <a:ea typeface="宋体" panose="02010600030101010101" pitchFamily="2" charset="-122"/>
              </a:rPr>
              <a:t>清政府统治迅速崩溃；</a:t>
            </a:r>
            <a:endParaRPr lang="zh-CN" sz="2800" b="1">
              <a:solidFill>
                <a:srgbClr val="C00000"/>
              </a:solidFill>
              <a:ea typeface="宋体" panose="02010600030101010101" pitchFamily="2" charset="-122"/>
            </a:endParaRPr>
          </a:p>
          <a:p>
            <a:pPr indent="0"/>
            <a:r>
              <a:rPr lang="zh-CN" sz="2800" b="1">
                <a:solidFill>
                  <a:srgbClr val="C00000"/>
                </a:solidFill>
                <a:ea typeface="宋体" panose="02010600030101010101" pitchFamily="2" charset="-122"/>
              </a:rPr>
              <a:t>美国民众和舆论的影响。</a:t>
            </a:r>
            <a:r>
              <a:rPr lang="zh-CN" sz="2000" b="1">
                <a:solidFill>
                  <a:srgbClr val="C00000"/>
                </a:solidFill>
                <a:ea typeface="宋体" panose="02010600030101010101" pitchFamily="2" charset="-122"/>
              </a:rPr>
              <a:t>（每点2分，共6分）</a:t>
            </a:r>
            <a:endParaRPr lang="zh-CN" sz="2000" b="1">
              <a:solidFill>
                <a:srgbClr val="C00000"/>
              </a:solidFill>
              <a:ea typeface="宋体" panose="02010600030101010101" pitchFamily="2" charset="-122"/>
            </a:endParaRPr>
          </a:p>
        </p:txBody>
      </p:sp>
      <p:sp>
        <p:nvSpPr>
          <p:cNvPr id="6" name="文本框 5"/>
          <p:cNvSpPr txBox="1"/>
          <p:nvPr/>
        </p:nvSpPr>
        <p:spPr>
          <a:xfrm>
            <a:off x="654685" y="4979035"/>
            <a:ext cx="1255395" cy="521970"/>
          </a:xfrm>
          <a:prstGeom prst="rect">
            <a:avLst/>
          </a:prstGeom>
          <a:noFill/>
        </p:spPr>
        <p:txBody>
          <a:bodyPr wrap="none" rtlCol="0" anchor="t">
            <a:spAutoFit/>
          </a:bodyPr>
          <a:p>
            <a:r>
              <a:rPr lang="zh-CN" sz="2800" b="1">
                <a:solidFill>
                  <a:srgbClr val="C00000"/>
                </a:solidFill>
                <a:ea typeface="宋体" panose="02010600030101010101" pitchFamily="2" charset="-122"/>
                <a:sym typeface="+mn-ea"/>
              </a:rPr>
              <a:t>原因：</a:t>
            </a:r>
            <a:endParaRPr lang="zh-CN" altLang="en-US"/>
          </a:p>
        </p:txBody>
      </p:sp>
      <p:sp>
        <p:nvSpPr>
          <p:cNvPr id="8" name="圆角矩形 7"/>
          <p:cNvSpPr/>
          <p:nvPr/>
        </p:nvSpPr>
        <p:spPr>
          <a:xfrm>
            <a:off x="2702560" y="1068705"/>
            <a:ext cx="9003030" cy="406400"/>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圆角矩形 2"/>
          <p:cNvSpPr/>
          <p:nvPr/>
        </p:nvSpPr>
        <p:spPr>
          <a:xfrm>
            <a:off x="6747510" y="1845945"/>
            <a:ext cx="4958080"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圆角矩形 4"/>
          <p:cNvSpPr/>
          <p:nvPr/>
        </p:nvSpPr>
        <p:spPr>
          <a:xfrm>
            <a:off x="267335" y="2205990"/>
            <a:ext cx="2098040"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圆角矩形 6"/>
          <p:cNvSpPr/>
          <p:nvPr/>
        </p:nvSpPr>
        <p:spPr>
          <a:xfrm>
            <a:off x="1278255" y="2957195"/>
            <a:ext cx="9880600"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 calcmode="lin" valueType="num">
                                      <p:cBhvr additive="base">
                                        <p:cTn id="29" dur="500" fill="hold"/>
                                        <p:tgtEl>
                                          <p:spTgt spid="2"/>
                                        </p:tgtEl>
                                        <p:attrNameLst>
                                          <p:attrName>ppt_x</p:attrName>
                                        </p:attrNameLst>
                                      </p:cBhvr>
                                      <p:tavLst>
                                        <p:tav tm="0">
                                          <p:val>
                                            <p:strVal val="#ppt_x"/>
                                          </p:val>
                                        </p:tav>
                                        <p:tav tm="100000">
                                          <p:val>
                                            <p:strVal val="#ppt_x"/>
                                          </p:val>
                                        </p:tav>
                                      </p:tavLst>
                                    </p:anim>
                                    <p:anim calcmode="lin" valueType="num">
                                      <p:cBhvr additive="base">
                                        <p:cTn id="30" dur="500" fill="hold"/>
                                        <p:tgtEl>
                                          <p:spTgt spid="2"/>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additive="base">
                                        <p:cTn id="33" dur="500" fill="hold"/>
                                        <p:tgtEl>
                                          <p:spTgt spid="6"/>
                                        </p:tgtEl>
                                        <p:attrNameLst>
                                          <p:attrName>ppt_x</p:attrName>
                                        </p:attrNameLst>
                                      </p:cBhvr>
                                      <p:tavLst>
                                        <p:tav tm="0">
                                          <p:val>
                                            <p:strVal val="#ppt_x"/>
                                          </p:val>
                                        </p:tav>
                                        <p:tav tm="100000">
                                          <p:val>
                                            <p:strVal val="#ppt_x"/>
                                          </p:val>
                                        </p:tav>
                                      </p:tavLst>
                                    </p:anim>
                                    <p:anim calcmode="lin" valueType="num">
                                      <p:cBhvr additive="base">
                                        <p:cTn id="3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 grpId="0" bldLvl="0" animBg="1"/>
      <p:bldP spid="5" grpId="0" bldLvl="0" animBg="1"/>
      <p:bldP spid="7" grpId="0" bldLvl="0" animBg="1"/>
      <p:bldP spid="2"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81940" y="154305"/>
            <a:ext cx="11500485" cy="3046095"/>
          </a:xfrm>
          <a:prstGeom prst="rect">
            <a:avLst/>
          </a:prstGeom>
          <a:noFill/>
          <a:ln w="9525">
            <a:noFill/>
          </a:ln>
        </p:spPr>
        <p:txBody>
          <a:bodyPr wrap="square">
            <a:spAutoFit/>
          </a:bodyPr>
          <a:p>
            <a:pPr indent="0"/>
            <a:r>
              <a:rPr sz="2400" b="1">
                <a:latin typeface="楷体" panose="02010609060101010101" charset="-122"/>
                <a:ea typeface="楷体" panose="02010609060101010101" charset="-122"/>
                <a:cs typeface="楷体" panose="02010609060101010101" charset="-122"/>
              </a:rPr>
              <a:t>材料二</a:t>
            </a:r>
            <a:endParaRPr sz="2400" b="1">
              <a:latin typeface="楷体" panose="02010609060101010101" charset="-122"/>
              <a:ea typeface="楷体" panose="02010609060101010101" charset="-122"/>
              <a:cs typeface="楷体" panose="02010609060101010101" charset="-122"/>
            </a:endParaRPr>
          </a:p>
          <a:p>
            <a:pPr indent="609600">
              <a:buClrTx/>
              <a:buSzTx/>
              <a:buFontTx/>
              <a:extLst>
                <a:ext uri="{35155182-B16C-46BC-9424-99874614C6A1}">
                  <wpsdc:indentchars xmlns:wpsdc="http://www.wps.cn/officeDocument/2017/drawingmlCustomData" val="200" checksum="4158780845"/>
                </a:ext>
              </a:extLst>
            </a:pPr>
            <a:r>
              <a:rPr sz="2400" b="1">
                <a:latin typeface="楷体" panose="02010609060101010101" charset="-122"/>
                <a:ea typeface="楷体" panose="02010609060101010101" charset="-122"/>
                <a:cs typeface="楷体" panose="02010609060101010101" charset="-122"/>
              </a:rPr>
              <a:t>抗战爆发以后，中国政府向美国寻求援助，但因美国顾虑美日并系而遇冷。1939年2月起，美国才陆续以民间贸易的形式向中国提供几笔数量有限的贷款。太平洋战争美日正式开战前夕，美国政府通过《租借法》，以总统名义扩大对华援助。《租借法》规定反法西斯战争结束，“租借”援助即告停止，但中国在1945年9月以后又继续获得与整个战时中国所获“租借”相当约“援助”。周恩来对此指出，“今日美械师几乎全数用之于进攻中共解放区”。</a:t>
            </a:r>
            <a:endParaRPr sz="2400" b="1">
              <a:latin typeface="楷体" panose="02010609060101010101" charset="-122"/>
              <a:ea typeface="楷体" panose="02010609060101010101" charset="-122"/>
              <a:cs typeface="楷体" panose="02010609060101010101" charset="-122"/>
            </a:endParaRPr>
          </a:p>
          <a:p>
            <a:pPr indent="0"/>
            <a:r>
              <a:rPr sz="2400" b="1">
                <a:latin typeface="楷体" panose="02010609060101010101" charset="-122"/>
                <a:ea typeface="楷体" panose="02010609060101010101" charset="-122"/>
                <a:cs typeface="楷体" panose="02010609060101010101" charset="-122"/>
              </a:rPr>
              <a:t>——摘编自任东来 《抗战期间美缓与中美外交研究》</a:t>
            </a:r>
            <a:endParaRPr sz="2400" b="1">
              <a:latin typeface="楷体" panose="02010609060101010101" charset="-122"/>
              <a:ea typeface="楷体" panose="02010609060101010101" charset="-122"/>
              <a:cs typeface="楷体" panose="02010609060101010101" charset="-122"/>
            </a:endParaRPr>
          </a:p>
        </p:txBody>
      </p:sp>
      <p:sp>
        <p:nvSpPr>
          <p:cNvPr id="4" name="文本框 3"/>
          <p:cNvSpPr txBox="1"/>
          <p:nvPr/>
        </p:nvSpPr>
        <p:spPr>
          <a:xfrm>
            <a:off x="438150" y="3221990"/>
            <a:ext cx="11133455" cy="829945"/>
          </a:xfrm>
          <a:prstGeom prst="rect">
            <a:avLst/>
          </a:prstGeom>
          <a:noFill/>
          <a:ln w="9525">
            <a:noFill/>
          </a:ln>
        </p:spPr>
        <p:txBody>
          <a:bodyPr wrap="square">
            <a:spAutoFit/>
          </a:bodyPr>
          <a:p>
            <a:pPr marL="333375" indent="-333375"/>
            <a:r>
              <a:rPr sz="2400" b="1"/>
              <a:t>（2）根据材料二并结合所学知识，指出从中国全面抗战爆发到抗战胜利后初期的美国对华“援助”的变化趋势并进行评析。（8 分）</a:t>
            </a:r>
            <a:endParaRPr sz="2400" b="1"/>
          </a:p>
        </p:txBody>
      </p:sp>
      <p:sp>
        <p:nvSpPr>
          <p:cNvPr id="2" name="文本框 1"/>
          <p:cNvSpPr txBox="1"/>
          <p:nvPr/>
        </p:nvSpPr>
        <p:spPr>
          <a:xfrm>
            <a:off x="1995170" y="4082415"/>
            <a:ext cx="9935845" cy="829945"/>
          </a:xfrm>
          <a:prstGeom prst="rect">
            <a:avLst/>
          </a:prstGeom>
          <a:noFill/>
          <a:ln w="9525">
            <a:noFill/>
          </a:ln>
        </p:spPr>
        <p:txBody>
          <a:bodyPr wrap="square">
            <a:spAutoFit/>
          </a:bodyPr>
          <a:p>
            <a:pPr indent="0" fontAlgn="auto"/>
            <a:r>
              <a:rPr lang="zh-CN" sz="2400" b="1">
                <a:solidFill>
                  <a:srgbClr val="C00000"/>
                </a:solidFill>
                <a:ea typeface="宋体" panose="02010600030101010101" pitchFamily="2" charset="-122"/>
              </a:rPr>
              <a:t>“援助”的规模逐渐扩大；</a:t>
            </a:r>
            <a:endParaRPr lang="zh-CN" sz="2400" b="1">
              <a:solidFill>
                <a:srgbClr val="C00000"/>
              </a:solidFill>
              <a:ea typeface="宋体" panose="02010600030101010101" pitchFamily="2" charset="-122"/>
            </a:endParaRPr>
          </a:p>
          <a:p>
            <a:pPr indent="0" fontAlgn="auto"/>
            <a:r>
              <a:rPr lang="zh-CN" sz="2400" b="1">
                <a:solidFill>
                  <a:srgbClr val="C00000"/>
                </a:solidFill>
                <a:ea typeface="宋体" panose="02010600030101010101" pitchFamily="2" charset="-122"/>
              </a:rPr>
              <a:t>由以民间贸易的形式开展有限援助转向政府直接援助。</a:t>
            </a:r>
            <a:r>
              <a:rPr lang="zh-CN" sz="2000" b="1">
                <a:solidFill>
                  <a:srgbClr val="C00000"/>
                </a:solidFill>
                <a:ea typeface="宋体" panose="02010600030101010101" pitchFamily="2" charset="-122"/>
              </a:rPr>
              <a:t>（任答一点得</a:t>
            </a:r>
            <a:r>
              <a:rPr lang="en-US" sz="2000" b="1">
                <a:solidFill>
                  <a:srgbClr val="C00000"/>
                </a:solidFill>
                <a:latin typeface="Times New Roman" panose="02020603050405020304" charset="0"/>
              </a:rPr>
              <a:t>2</a:t>
            </a:r>
            <a:r>
              <a:rPr lang="zh-CN" sz="2000" b="1">
                <a:solidFill>
                  <a:srgbClr val="C00000"/>
                </a:solidFill>
                <a:ea typeface="宋体" panose="02010600030101010101" pitchFamily="2" charset="-122"/>
              </a:rPr>
              <a:t>分）</a:t>
            </a:r>
            <a:endParaRPr lang="zh-CN" altLang="en-US" sz="2000" b="1">
              <a:solidFill>
                <a:srgbClr val="C00000"/>
              </a:solidFill>
              <a:ea typeface="宋体" panose="02010600030101010101" pitchFamily="2" charset="-122"/>
            </a:endParaRPr>
          </a:p>
        </p:txBody>
      </p:sp>
      <p:sp>
        <p:nvSpPr>
          <p:cNvPr id="3" name="文本框 2"/>
          <p:cNvSpPr txBox="1"/>
          <p:nvPr/>
        </p:nvSpPr>
        <p:spPr>
          <a:xfrm>
            <a:off x="281940" y="4082415"/>
            <a:ext cx="1713230" cy="460375"/>
          </a:xfrm>
          <a:prstGeom prst="rect">
            <a:avLst/>
          </a:prstGeom>
          <a:noFill/>
        </p:spPr>
        <p:txBody>
          <a:bodyPr wrap="none" rtlCol="0" anchor="t">
            <a:spAutoFit/>
          </a:bodyPr>
          <a:p>
            <a:r>
              <a:rPr lang="zh-CN" sz="2400" b="1">
                <a:solidFill>
                  <a:srgbClr val="C00000"/>
                </a:solidFill>
                <a:ea typeface="宋体" panose="02010600030101010101" pitchFamily="2" charset="-122"/>
                <a:sym typeface="+mn-ea"/>
              </a:rPr>
              <a:t>变化趋势：</a:t>
            </a:r>
            <a:endParaRPr lang="zh-CN" altLang="en-US"/>
          </a:p>
        </p:txBody>
      </p:sp>
      <p:sp>
        <p:nvSpPr>
          <p:cNvPr id="5" name="文本框 4"/>
          <p:cNvSpPr txBox="1"/>
          <p:nvPr/>
        </p:nvSpPr>
        <p:spPr>
          <a:xfrm>
            <a:off x="281305" y="4984750"/>
            <a:ext cx="1101090" cy="460375"/>
          </a:xfrm>
          <a:prstGeom prst="rect">
            <a:avLst/>
          </a:prstGeom>
          <a:noFill/>
        </p:spPr>
        <p:txBody>
          <a:bodyPr wrap="none" rtlCol="0" anchor="t">
            <a:spAutoFit/>
          </a:bodyPr>
          <a:p>
            <a:r>
              <a:rPr lang="zh-CN" sz="2400" b="1">
                <a:solidFill>
                  <a:srgbClr val="C00000"/>
                </a:solidFill>
                <a:ea typeface="宋体" panose="02010600030101010101" pitchFamily="2" charset="-122"/>
                <a:sym typeface="+mn-ea"/>
              </a:rPr>
              <a:t>评析：</a:t>
            </a:r>
            <a:endParaRPr lang="zh-CN" altLang="en-US"/>
          </a:p>
        </p:txBody>
      </p:sp>
      <p:sp>
        <p:nvSpPr>
          <p:cNvPr id="6" name="文本框 5"/>
          <p:cNvSpPr txBox="1"/>
          <p:nvPr/>
        </p:nvSpPr>
        <p:spPr>
          <a:xfrm>
            <a:off x="1382395" y="4984750"/>
            <a:ext cx="10809605" cy="1568450"/>
          </a:xfrm>
          <a:prstGeom prst="rect">
            <a:avLst/>
          </a:prstGeom>
          <a:noFill/>
        </p:spPr>
        <p:txBody>
          <a:bodyPr wrap="square" rtlCol="0" anchor="t">
            <a:spAutoFit/>
          </a:bodyPr>
          <a:p>
            <a:pPr indent="0" algn="l" fontAlgn="auto"/>
            <a:r>
              <a:rPr lang="zh-CN" sz="2400" b="1">
                <a:solidFill>
                  <a:srgbClr val="C00000"/>
                </a:solidFill>
                <a:ea typeface="宋体" panose="02010600030101010101" pitchFamily="2" charset="-122"/>
                <a:sym typeface="+mn-ea"/>
              </a:rPr>
              <a:t>美国对华“援助”主要基于自身利益进行考量。</a:t>
            </a:r>
            <a:r>
              <a:rPr lang="zh-CN" sz="2000" b="1">
                <a:solidFill>
                  <a:srgbClr val="C00000"/>
                </a:solidFill>
                <a:ea typeface="宋体" panose="02010600030101010101" pitchFamily="2" charset="-122"/>
                <a:sym typeface="+mn-ea"/>
              </a:rPr>
              <a:t>（</a:t>
            </a:r>
            <a:r>
              <a:rPr lang="en-US" sz="2000" b="1">
                <a:solidFill>
                  <a:srgbClr val="C00000"/>
                </a:solidFill>
                <a:latin typeface="Times New Roman" panose="02020603050405020304" charset="0"/>
                <a:sym typeface="+mn-ea"/>
              </a:rPr>
              <a:t>2</a:t>
            </a:r>
            <a:r>
              <a:rPr lang="zh-CN" sz="2000" b="1">
                <a:solidFill>
                  <a:srgbClr val="C00000"/>
                </a:solidFill>
                <a:ea typeface="宋体" panose="02010600030101010101" pitchFamily="2" charset="-122"/>
                <a:sym typeface="+mn-ea"/>
              </a:rPr>
              <a:t>分）</a:t>
            </a:r>
            <a:endParaRPr lang="zh-CN" sz="2000" b="1">
              <a:solidFill>
                <a:srgbClr val="C00000"/>
              </a:solidFill>
              <a:ea typeface="宋体" panose="02010600030101010101" pitchFamily="2" charset="-122"/>
              <a:sym typeface="+mn-ea"/>
            </a:endParaRPr>
          </a:p>
          <a:p>
            <a:pPr indent="0" algn="l" fontAlgn="auto"/>
            <a:r>
              <a:rPr lang="zh-CN" sz="2400" b="1">
                <a:solidFill>
                  <a:srgbClr val="C00000"/>
                </a:solidFill>
                <a:ea typeface="宋体" panose="02010600030101010101" pitchFamily="2" charset="-122"/>
                <a:sym typeface="+mn-ea"/>
              </a:rPr>
              <a:t>抗战时期美国对华“援助”为中国战胜日本法西斯提供了一定的帮助；</a:t>
            </a:r>
            <a:endParaRPr lang="zh-CN" sz="2400" b="1">
              <a:solidFill>
                <a:srgbClr val="C00000"/>
              </a:solidFill>
              <a:ea typeface="宋体" panose="02010600030101010101" pitchFamily="2" charset="-122"/>
              <a:sym typeface="+mn-ea"/>
            </a:endParaRPr>
          </a:p>
          <a:p>
            <a:pPr indent="0" algn="l" fontAlgn="auto"/>
            <a:r>
              <a:rPr lang="zh-CN" sz="2400" b="1">
                <a:solidFill>
                  <a:srgbClr val="C00000"/>
                </a:solidFill>
                <a:ea typeface="宋体" panose="02010600030101010101" pitchFamily="2" charset="-122"/>
                <a:sym typeface="+mn-ea"/>
              </a:rPr>
              <a:t>抗战结束以后，美国对华“援助”助推了国民党军队对解放区的进攻，干预了中国内政。</a:t>
            </a:r>
            <a:r>
              <a:rPr lang="zh-CN" sz="2000" b="1">
                <a:solidFill>
                  <a:srgbClr val="C00000"/>
                </a:solidFill>
                <a:ea typeface="宋体" panose="02010600030101010101" pitchFamily="2" charset="-122"/>
                <a:sym typeface="+mn-ea"/>
              </a:rPr>
              <a:t>（每点</a:t>
            </a:r>
            <a:r>
              <a:rPr lang="en-US" sz="2000" b="1">
                <a:solidFill>
                  <a:srgbClr val="C00000"/>
                </a:solidFill>
                <a:latin typeface="Times New Roman" panose="02020603050405020304" charset="0"/>
                <a:sym typeface="+mn-ea"/>
              </a:rPr>
              <a:t>2</a:t>
            </a:r>
            <a:r>
              <a:rPr lang="zh-CN" sz="2000" b="1">
                <a:solidFill>
                  <a:srgbClr val="C00000"/>
                </a:solidFill>
                <a:ea typeface="宋体" panose="02010600030101010101" pitchFamily="2" charset="-122"/>
                <a:sym typeface="+mn-ea"/>
              </a:rPr>
              <a:t>分，共</a:t>
            </a:r>
            <a:r>
              <a:rPr lang="en-US" sz="2000" b="1">
                <a:solidFill>
                  <a:srgbClr val="C00000"/>
                </a:solidFill>
                <a:latin typeface="Times New Roman" panose="02020603050405020304" charset="0"/>
                <a:sym typeface="+mn-ea"/>
              </a:rPr>
              <a:t>4</a:t>
            </a:r>
            <a:r>
              <a:rPr lang="zh-CN" sz="2000" b="1">
                <a:solidFill>
                  <a:srgbClr val="C00000"/>
                </a:solidFill>
                <a:ea typeface="宋体" panose="02010600030101010101" pitchFamily="2" charset="-122"/>
                <a:sym typeface="+mn-ea"/>
              </a:rPr>
              <a:t>分）</a:t>
            </a:r>
            <a:endParaRPr lang="zh-CN" altLang="en-US" sz="2000" b="1">
              <a:solidFill>
                <a:srgbClr val="C00000"/>
              </a:solidFill>
              <a:ea typeface="宋体" panose="02010600030101010101" pitchFamily="2" charset="-122"/>
              <a:sym typeface="+mn-ea"/>
            </a:endParaRPr>
          </a:p>
        </p:txBody>
      </p:sp>
      <p:sp>
        <p:nvSpPr>
          <p:cNvPr id="7" name="圆角矩形 6"/>
          <p:cNvSpPr/>
          <p:nvPr/>
        </p:nvSpPr>
        <p:spPr>
          <a:xfrm>
            <a:off x="969645" y="516890"/>
            <a:ext cx="1988185" cy="422910"/>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圆角矩形 7"/>
          <p:cNvSpPr/>
          <p:nvPr/>
        </p:nvSpPr>
        <p:spPr>
          <a:xfrm>
            <a:off x="281940" y="939800"/>
            <a:ext cx="1926590"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圆角矩形 8"/>
          <p:cNvSpPr/>
          <p:nvPr/>
        </p:nvSpPr>
        <p:spPr>
          <a:xfrm>
            <a:off x="281305" y="1299845"/>
            <a:ext cx="3552190"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圆角矩形 9"/>
          <p:cNvSpPr/>
          <p:nvPr/>
        </p:nvSpPr>
        <p:spPr>
          <a:xfrm>
            <a:off x="10943590" y="939800"/>
            <a:ext cx="628015"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圆角矩形 10"/>
          <p:cNvSpPr/>
          <p:nvPr/>
        </p:nvSpPr>
        <p:spPr>
          <a:xfrm>
            <a:off x="9824720" y="1659890"/>
            <a:ext cx="1824990"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2" name="直接连接符 11"/>
          <p:cNvCxnSpPr/>
          <p:nvPr/>
        </p:nvCxnSpPr>
        <p:spPr>
          <a:xfrm>
            <a:off x="10206355" y="911860"/>
            <a:ext cx="6096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4015740" y="1284605"/>
            <a:ext cx="2376805" cy="3175"/>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flipV="1">
            <a:off x="8376920" y="1271905"/>
            <a:ext cx="1485900" cy="1270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876540" y="1640205"/>
            <a:ext cx="3361690" cy="635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969645" y="2382520"/>
            <a:ext cx="7501890" cy="14605"/>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flipH="1">
            <a:off x="8407400" y="2034540"/>
            <a:ext cx="140335" cy="31242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flipH="1">
            <a:off x="8471535" y="2019935"/>
            <a:ext cx="140335" cy="31242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ppt_x"/>
                                          </p:val>
                                        </p:tav>
                                        <p:tav tm="100000">
                                          <p:val>
                                            <p:strVal val="#ppt_x"/>
                                          </p:val>
                                        </p:tav>
                                      </p:tavLst>
                                    </p:anim>
                                    <p:anim calcmode="lin" valueType="num">
                                      <p:cBhvr additive="base">
                                        <p:cTn id="2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additive="base">
                                        <p:cTn id="35" dur="500" fill="hold"/>
                                        <p:tgtEl>
                                          <p:spTgt spid="14"/>
                                        </p:tgtEl>
                                        <p:attrNameLst>
                                          <p:attrName>ppt_x</p:attrName>
                                        </p:attrNameLst>
                                      </p:cBhvr>
                                      <p:tavLst>
                                        <p:tav tm="0">
                                          <p:val>
                                            <p:strVal val="#ppt_x"/>
                                          </p:val>
                                        </p:tav>
                                        <p:tav tm="100000">
                                          <p:val>
                                            <p:strVal val="#ppt_x"/>
                                          </p:val>
                                        </p:tav>
                                      </p:tavLst>
                                    </p:anim>
                                    <p:anim calcmode="lin" valueType="num">
                                      <p:cBhvr additive="base">
                                        <p:cTn id="3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additive="base">
                                        <p:cTn id="41" dur="500" fill="hold"/>
                                        <p:tgtEl>
                                          <p:spTgt spid="9"/>
                                        </p:tgtEl>
                                        <p:attrNameLst>
                                          <p:attrName>ppt_x</p:attrName>
                                        </p:attrNameLst>
                                      </p:cBhvr>
                                      <p:tavLst>
                                        <p:tav tm="0">
                                          <p:val>
                                            <p:strVal val="#ppt_x"/>
                                          </p:val>
                                        </p:tav>
                                        <p:tav tm="100000">
                                          <p:val>
                                            <p:strVal val="#ppt_x"/>
                                          </p:val>
                                        </p:tav>
                                      </p:tavLst>
                                    </p:anim>
                                    <p:anim calcmode="lin" valueType="num">
                                      <p:cBhvr additive="base">
                                        <p:cTn id="42" dur="500" fill="hold"/>
                                        <p:tgtEl>
                                          <p:spTgt spid="9"/>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0"/>
                                        </p:tgtEl>
                                        <p:attrNameLst>
                                          <p:attrName>style.visibility</p:attrName>
                                        </p:attrNameLst>
                                      </p:cBhvr>
                                      <p:to>
                                        <p:strVal val="visible"/>
                                      </p:to>
                                    </p:set>
                                    <p:anim calcmode="lin" valueType="num">
                                      <p:cBhvr additive="base">
                                        <p:cTn id="45" dur="500" fill="hold"/>
                                        <p:tgtEl>
                                          <p:spTgt spid="10"/>
                                        </p:tgtEl>
                                        <p:attrNameLst>
                                          <p:attrName>ppt_x</p:attrName>
                                        </p:attrNameLst>
                                      </p:cBhvr>
                                      <p:tavLst>
                                        <p:tav tm="0">
                                          <p:val>
                                            <p:strVal val="#ppt_x"/>
                                          </p:val>
                                        </p:tav>
                                        <p:tav tm="100000">
                                          <p:val>
                                            <p:strVal val="#ppt_x"/>
                                          </p:val>
                                        </p:tav>
                                      </p:tavLst>
                                    </p:anim>
                                    <p:anim calcmode="lin" valueType="num">
                                      <p:cBhvr additive="base">
                                        <p:cTn id="46" dur="500" fill="hold"/>
                                        <p:tgtEl>
                                          <p:spTgt spid="10"/>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16"/>
                                        </p:tgtEl>
                                        <p:attrNameLst>
                                          <p:attrName>style.visibility</p:attrName>
                                        </p:attrNameLst>
                                      </p:cBhvr>
                                      <p:to>
                                        <p:strVal val="visible"/>
                                      </p:to>
                                    </p:set>
                                    <p:anim calcmode="lin" valueType="num">
                                      <p:cBhvr additive="base">
                                        <p:cTn id="59" dur="500" fill="hold"/>
                                        <p:tgtEl>
                                          <p:spTgt spid="16"/>
                                        </p:tgtEl>
                                        <p:attrNameLst>
                                          <p:attrName>ppt_x</p:attrName>
                                        </p:attrNameLst>
                                      </p:cBhvr>
                                      <p:tavLst>
                                        <p:tav tm="0">
                                          <p:val>
                                            <p:strVal val="#ppt_x"/>
                                          </p:val>
                                        </p:tav>
                                        <p:tav tm="100000">
                                          <p:val>
                                            <p:strVal val="#ppt_x"/>
                                          </p:val>
                                        </p:tav>
                                      </p:tavLst>
                                    </p:anim>
                                    <p:anim calcmode="lin" valueType="num">
                                      <p:cBhvr additive="base">
                                        <p:cTn id="6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17"/>
                                        </p:tgtEl>
                                        <p:attrNameLst>
                                          <p:attrName>style.visibility</p:attrName>
                                        </p:attrNameLst>
                                      </p:cBhvr>
                                      <p:to>
                                        <p:strVal val="visible"/>
                                      </p:to>
                                    </p:set>
                                    <p:anim calcmode="lin" valueType="num">
                                      <p:cBhvr additive="base">
                                        <p:cTn id="65" dur="500" fill="hold"/>
                                        <p:tgtEl>
                                          <p:spTgt spid="17"/>
                                        </p:tgtEl>
                                        <p:attrNameLst>
                                          <p:attrName>ppt_x</p:attrName>
                                        </p:attrNameLst>
                                      </p:cBhvr>
                                      <p:tavLst>
                                        <p:tav tm="0">
                                          <p:val>
                                            <p:strVal val="#ppt_x"/>
                                          </p:val>
                                        </p:tav>
                                        <p:tav tm="100000">
                                          <p:val>
                                            <p:strVal val="#ppt_x"/>
                                          </p:val>
                                        </p:tav>
                                      </p:tavLst>
                                    </p:anim>
                                    <p:anim calcmode="lin" valueType="num">
                                      <p:cBhvr additive="base">
                                        <p:cTn id="66" dur="500" fill="hold"/>
                                        <p:tgtEl>
                                          <p:spTgt spid="17"/>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18"/>
                                        </p:tgtEl>
                                        <p:attrNameLst>
                                          <p:attrName>style.visibility</p:attrName>
                                        </p:attrNameLst>
                                      </p:cBhvr>
                                      <p:to>
                                        <p:strVal val="visible"/>
                                      </p:to>
                                    </p:set>
                                    <p:anim calcmode="lin" valueType="num">
                                      <p:cBhvr additive="base">
                                        <p:cTn id="69" dur="500" fill="hold"/>
                                        <p:tgtEl>
                                          <p:spTgt spid="18"/>
                                        </p:tgtEl>
                                        <p:attrNameLst>
                                          <p:attrName>ppt_x</p:attrName>
                                        </p:attrNameLst>
                                      </p:cBhvr>
                                      <p:tavLst>
                                        <p:tav tm="0">
                                          <p:val>
                                            <p:strVal val="#ppt_x"/>
                                          </p:val>
                                        </p:tav>
                                        <p:tav tm="100000">
                                          <p:val>
                                            <p:strVal val="#ppt_x"/>
                                          </p:val>
                                        </p:tav>
                                      </p:tavLst>
                                    </p:anim>
                                    <p:anim calcmode="lin" valueType="num">
                                      <p:cBhvr additive="base">
                                        <p:cTn id="7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2"/>
                                        </p:tgtEl>
                                        <p:attrNameLst>
                                          <p:attrName>style.visibility</p:attrName>
                                        </p:attrNameLst>
                                      </p:cBhvr>
                                      <p:to>
                                        <p:strVal val="visible"/>
                                      </p:to>
                                    </p:set>
                                    <p:anim calcmode="lin" valueType="num">
                                      <p:cBhvr additive="base">
                                        <p:cTn id="75" dur="500" fill="hold"/>
                                        <p:tgtEl>
                                          <p:spTgt spid="2"/>
                                        </p:tgtEl>
                                        <p:attrNameLst>
                                          <p:attrName>ppt_x</p:attrName>
                                        </p:attrNameLst>
                                      </p:cBhvr>
                                      <p:tavLst>
                                        <p:tav tm="0">
                                          <p:val>
                                            <p:strVal val="#ppt_x"/>
                                          </p:val>
                                        </p:tav>
                                        <p:tav tm="100000">
                                          <p:val>
                                            <p:strVal val="#ppt_x"/>
                                          </p:val>
                                        </p:tav>
                                      </p:tavLst>
                                    </p:anim>
                                    <p:anim calcmode="lin" valueType="num">
                                      <p:cBhvr additive="base">
                                        <p:cTn id="7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6"/>
                                        </p:tgtEl>
                                        <p:attrNameLst>
                                          <p:attrName>style.visibility</p:attrName>
                                        </p:attrNameLst>
                                      </p:cBhvr>
                                      <p:to>
                                        <p:strVal val="visible"/>
                                      </p:to>
                                    </p:set>
                                    <p:anim calcmode="lin" valueType="num">
                                      <p:cBhvr additive="base">
                                        <p:cTn id="81" dur="500" fill="hold"/>
                                        <p:tgtEl>
                                          <p:spTgt spid="6"/>
                                        </p:tgtEl>
                                        <p:attrNameLst>
                                          <p:attrName>ppt_x</p:attrName>
                                        </p:attrNameLst>
                                      </p:cBhvr>
                                      <p:tavLst>
                                        <p:tav tm="0">
                                          <p:val>
                                            <p:strVal val="#ppt_x"/>
                                          </p:val>
                                        </p:tav>
                                        <p:tav tm="100000">
                                          <p:val>
                                            <p:strVal val="#ppt_x"/>
                                          </p:val>
                                        </p:tav>
                                      </p:tavLst>
                                    </p:anim>
                                    <p:anim calcmode="lin" valueType="num">
                                      <p:cBhvr additive="base">
                                        <p:cTn id="8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8" grpId="0" bldLvl="0" animBg="1"/>
      <p:bldP spid="9" grpId="0" bldLvl="0" animBg="1"/>
      <p:bldP spid="10" grpId="0" bldLvl="0" animBg="1"/>
      <p:bldP spid="11" grpId="0" bldLvl="0" animBg="1"/>
      <p:bldP spid="3" grpId="0"/>
      <p:bldP spid="5" grpId="0"/>
      <p:bldP spid="2"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81940" y="154305"/>
            <a:ext cx="11500485" cy="5631180"/>
          </a:xfrm>
          <a:prstGeom prst="rect">
            <a:avLst/>
          </a:prstGeom>
          <a:noFill/>
          <a:ln w="9525">
            <a:noFill/>
          </a:ln>
        </p:spPr>
        <p:txBody>
          <a:bodyPr wrap="square">
            <a:spAutoFit/>
          </a:bodyPr>
          <a:p>
            <a:pPr indent="0"/>
            <a:r>
              <a:rPr sz="2400" b="1">
                <a:effectLst/>
              </a:rPr>
              <a:t>20．[选修1：历史上重大改革回眸]阅读材料，完成下列要求。（12分）</a:t>
            </a:r>
            <a:endParaRPr sz="2400" b="1">
              <a:effectLst/>
            </a:endParaRPr>
          </a:p>
          <a:p>
            <a:pPr indent="0"/>
            <a:r>
              <a:rPr sz="2400" b="1">
                <a:effectLst/>
                <a:latin typeface="楷体" panose="02010609060101010101" charset="-122"/>
                <a:ea typeface="楷体" panose="02010609060101010101" charset="-122"/>
                <a:cs typeface="楷体" panose="02010609060101010101" charset="-122"/>
              </a:rPr>
              <a:t>材料</a:t>
            </a:r>
            <a:r>
              <a:rPr lang="en-US" sz="2400" b="1">
                <a:effectLst/>
                <a:latin typeface="楷体" panose="02010609060101010101" charset="-122"/>
                <a:ea typeface="楷体" panose="02010609060101010101" charset="-122"/>
                <a:cs typeface="楷体" panose="02010609060101010101" charset="-122"/>
              </a:rPr>
              <a:t>   </a:t>
            </a:r>
            <a:r>
              <a:rPr sz="2400" b="1">
                <a:effectLst/>
                <a:latin typeface="楷体" panose="02010609060101010101" charset="-122"/>
                <a:ea typeface="楷体" panose="02010609060101010101" charset="-122"/>
                <a:cs typeface="楷体" panose="02010609060101010101" charset="-122"/>
              </a:rPr>
              <a:t>春秋时，齐管仲治国，士、农、工、商均“群萃而州处”，以便子承父业，取得了成功，成就了齐桓公的霸业。汉末大乱之后，如果照搬汉代征兵制，继续以小农户为主体组织国家军队，势必对自耕农经济的恢复造成极为不利的影响。因而，魏晋时主张效法管子治国者不乏其人。东汉田庄农民和豪强地主之间，形成了一种强烈的人身依附关系。汉末军阀多系豪强地主出身，曹操由一个普通军阀上升为国家统治者。曹魏国家军队也是由私兵升格而成。由此，曹魏以世兵制为主要集兵方式，其主要含义，一是兵民分离，二是兵家终生为兵，父死子继兄终弟及，形成一个以当兵为世业的职业兵阶层。此外，曹魏政权将士兵家属集中居住，严加控制，并按“保质”制度的惯例，担负起赡养兵士家庭的义务。</a:t>
            </a:r>
            <a:endParaRPr sz="2400" b="1">
              <a:effectLst/>
              <a:latin typeface="楷体" panose="02010609060101010101" charset="-122"/>
              <a:ea typeface="楷体" panose="02010609060101010101" charset="-122"/>
              <a:cs typeface="楷体" panose="02010609060101010101" charset="-122"/>
            </a:endParaRPr>
          </a:p>
          <a:p>
            <a:pPr indent="0" algn="r"/>
            <a:r>
              <a:rPr sz="2400" b="1">
                <a:effectLst/>
                <a:latin typeface="楷体" panose="02010609060101010101" charset="-122"/>
                <a:ea typeface="楷体" panose="02010609060101010101" charset="-122"/>
                <a:cs typeface="楷体" panose="02010609060101010101" charset="-122"/>
              </a:rPr>
              <a:t>——摘编自白寿彝总主编 《中国通史》</a:t>
            </a:r>
            <a:endParaRPr sz="2400" b="1">
              <a:effectLst/>
              <a:latin typeface="楷体" panose="02010609060101010101" charset="-122"/>
              <a:ea typeface="楷体" panose="02010609060101010101" charset="-122"/>
              <a:cs typeface="楷体" panose="02010609060101010101" charset="-122"/>
            </a:endParaRPr>
          </a:p>
          <a:p>
            <a:pPr indent="0"/>
            <a:r>
              <a:rPr sz="2400" b="1">
                <a:effectLst/>
              </a:rPr>
              <a:t>（1）根据材料并结合所学知识，简析曹魏世兵制形成的原因。（6分）</a:t>
            </a:r>
            <a:endParaRPr sz="2400" b="1">
              <a:effectLst/>
            </a:endParaRPr>
          </a:p>
          <a:p>
            <a:pPr indent="0"/>
            <a:endParaRPr sz="2400" b="1">
              <a:effectLst/>
            </a:endParaRPr>
          </a:p>
          <a:p>
            <a:pPr indent="0"/>
            <a:endParaRPr sz="2400" b="1">
              <a:effectLst/>
            </a:endParaRPr>
          </a:p>
          <a:p>
            <a:pPr indent="0"/>
            <a:r>
              <a:rPr sz="2400" b="1">
                <a:effectLst/>
              </a:rPr>
              <a:t>（2）根据材料并结合所学知识，简析曹魏世兵制的影响。（6分）</a:t>
            </a:r>
            <a:endParaRPr sz="2400" b="1">
              <a:effectLst/>
            </a:endParaRPr>
          </a:p>
        </p:txBody>
      </p:sp>
      <p:sp>
        <p:nvSpPr>
          <p:cNvPr id="2" name="文本框 1"/>
          <p:cNvSpPr txBox="1"/>
          <p:nvPr/>
        </p:nvSpPr>
        <p:spPr>
          <a:xfrm>
            <a:off x="203835" y="5785485"/>
            <a:ext cx="11784965" cy="768350"/>
          </a:xfrm>
          <a:prstGeom prst="rect">
            <a:avLst/>
          </a:prstGeom>
          <a:noFill/>
        </p:spPr>
        <p:txBody>
          <a:bodyPr wrap="square" rtlCol="0" anchor="t">
            <a:spAutoFit/>
          </a:bodyPr>
          <a:p>
            <a:r>
              <a:rPr lang="zh-CN" altLang="en-US"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强化了国家对士兵的支配与控制；推动自耕农经济的恢复；有利于曹魏最终统一北方。</a:t>
            </a:r>
            <a:r>
              <a:rPr lang="zh-CN" altLang="en-US" sz="20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（每点2分，共6分）</a:t>
            </a:r>
            <a:endParaRPr lang="zh-CN" altLang="en-US" sz="2000" b="1">
              <a:solidFill>
                <a:srgbClr val="C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 name="文本框 2"/>
          <p:cNvSpPr txBox="1"/>
          <p:nvPr/>
        </p:nvSpPr>
        <p:spPr>
          <a:xfrm>
            <a:off x="281940" y="4714240"/>
            <a:ext cx="11663680" cy="460375"/>
          </a:xfrm>
          <a:prstGeom prst="rect">
            <a:avLst/>
          </a:prstGeom>
          <a:noFill/>
        </p:spPr>
        <p:txBody>
          <a:bodyPr wrap="none" rtlCol="0" anchor="t">
            <a:spAutoFit/>
          </a:bodyPr>
          <a:p>
            <a:r>
              <a:rPr lang="zh-CN" altLang="en-US"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管仲改革的启发；经济凋敝，土地兼并严重；私兵制的延续与发展。</a:t>
            </a:r>
            <a:r>
              <a:rPr lang="zh-CN" altLang="en-US" sz="20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（每点2分，共6分）</a:t>
            </a:r>
            <a:endParaRPr lang="zh-CN" altLang="en-US" sz="2000" b="1">
              <a:solidFill>
                <a:srgbClr val="C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5" name="圆角矩形 4"/>
          <p:cNvSpPr/>
          <p:nvPr/>
        </p:nvSpPr>
        <p:spPr>
          <a:xfrm>
            <a:off x="1251585" y="1643380"/>
            <a:ext cx="4113530"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圆角矩形 5"/>
          <p:cNvSpPr/>
          <p:nvPr/>
        </p:nvSpPr>
        <p:spPr>
          <a:xfrm>
            <a:off x="5222875" y="923925"/>
            <a:ext cx="2019935"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圆角矩形 6"/>
          <p:cNvSpPr/>
          <p:nvPr/>
        </p:nvSpPr>
        <p:spPr>
          <a:xfrm>
            <a:off x="5506720" y="1643380"/>
            <a:ext cx="4130040"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圆角矩形 7"/>
          <p:cNvSpPr/>
          <p:nvPr/>
        </p:nvSpPr>
        <p:spPr>
          <a:xfrm>
            <a:off x="1864360" y="2379980"/>
            <a:ext cx="4770755"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圆角矩形 8"/>
          <p:cNvSpPr/>
          <p:nvPr/>
        </p:nvSpPr>
        <p:spPr>
          <a:xfrm>
            <a:off x="4928235" y="1283970"/>
            <a:ext cx="5614035"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7" name="直接连接符 16"/>
          <p:cNvCxnSpPr/>
          <p:nvPr/>
        </p:nvCxnSpPr>
        <p:spPr>
          <a:xfrm flipH="1">
            <a:off x="6673215" y="2418080"/>
            <a:ext cx="140335" cy="31242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flipH="1">
            <a:off x="6737350" y="2403475"/>
            <a:ext cx="140335" cy="31242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flipH="1">
            <a:off x="4421505" y="3216910"/>
            <a:ext cx="140335" cy="31242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flipH="1">
            <a:off x="4485640" y="3202305"/>
            <a:ext cx="140335" cy="31242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500" fill="hold"/>
                                        <p:tgtEl>
                                          <p:spTgt spid="17"/>
                                        </p:tgtEl>
                                        <p:attrNameLst>
                                          <p:attrName>ppt_x</p:attrName>
                                        </p:attrNameLst>
                                      </p:cBhvr>
                                      <p:tavLst>
                                        <p:tav tm="0">
                                          <p:val>
                                            <p:strVal val="#ppt_x"/>
                                          </p:val>
                                        </p:tav>
                                        <p:tav tm="100000">
                                          <p:val>
                                            <p:strVal val="#ppt_x"/>
                                          </p:val>
                                        </p:tav>
                                      </p:tavLst>
                                    </p:anim>
                                    <p:anim calcmode="lin" valueType="num">
                                      <p:cBhvr additive="base">
                                        <p:cTn id="38" dur="500" fill="hold"/>
                                        <p:tgtEl>
                                          <p:spTgt spid="17"/>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18"/>
                                        </p:tgtEl>
                                        <p:attrNameLst>
                                          <p:attrName>style.visibility</p:attrName>
                                        </p:attrNameLst>
                                      </p:cBhvr>
                                      <p:to>
                                        <p:strVal val="visible"/>
                                      </p:to>
                                    </p:set>
                                    <p:anim calcmode="lin" valueType="num">
                                      <p:cBhvr additive="base">
                                        <p:cTn id="41" dur="500" fill="hold"/>
                                        <p:tgtEl>
                                          <p:spTgt spid="18"/>
                                        </p:tgtEl>
                                        <p:attrNameLst>
                                          <p:attrName>ppt_x</p:attrName>
                                        </p:attrNameLst>
                                      </p:cBhvr>
                                      <p:tavLst>
                                        <p:tav tm="0">
                                          <p:val>
                                            <p:strVal val="#ppt_x"/>
                                          </p:val>
                                        </p:tav>
                                        <p:tav tm="100000">
                                          <p:val>
                                            <p:strVal val="#ppt_x"/>
                                          </p:val>
                                        </p:tav>
                                      </p:tavLst>
                                    </p:anim>
                                    <p:anim calcmode="lin" valueType="num">
                                      <p:cBhvr additive="base">
                                        <p:cTn id="4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0"/>
                                        </p:tgtEl>
                                        <p:attrNameLst>
                                          <p:attrName>style.visibility</p:attrName>
                                        </p:attrNameLst>
                                      </p:cBhvr>
                                      <p:to>
                                        <p:strVal val="visible"/>
                                      </p:to>
                                    </p:set>
                                    <p:anim calcmode="lin" valueType="num">
                                      <p:cBhvr additive="base">
                                        <p:cTn id="47" dur="500" fill="hold"/>
                                        <p:tgtEl>
                                          <p:spTgt spid="10"/>
                                        </p:tgtEl>
                                        <p:attrNameLst>
                                          <p:attrName>ppt_x</p:attrName>
                                        </p:attrNameLst>
                                      </p:cBhvr>
                                      <p:tavLst>
                                        <p:tav tm="0">
                                          <p:val>
                                            <p:strVal val="#ppt_x"/>
                                          </p:val>
                                        </p:tav>
                                        <p:tav tm="100000">
                                          <p:val>
                                            <p:strVal val="#ppt_x"/>
                                          </p:val>
                                        </p:tav>
                                      </p:tavLst>
                                    </p:anim>
                                    <p:anim calcmode="lin" valueType="num">
                                      <p:cBhvr additive="base">
                                        <p:cTn id="48" dur="500" fill="hold"/>
                                        <p:tgtEl>
                                          <p:spTgt spid="10"/>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11"/>
                                        </p:tgtEl>
                                        <p:attrNameLst>
                                          <p:attrName>style.visibility</p:attrName>
                                        </p:attrNameLst>
                                      </p:cBhvr>
                                      <p:to>
                                        <p:strVal val="visible"/>
                                      </p:to>
                                    </p:set>
                                    <p:anim calcmode="lin" valueType="num">
                                      <p:cBhvr additive="base">
                                        <p:cTn id="51" dur="500" fill="hold"/>
                                        <p:tgtEl>
                                          <p:spTgt spid="11"/>
                                        </p:tgtEl>
                                        <p:attrNameLst>
                                          <p:attrName>ppt_x</p:attrName>
                                        </p:attrNameLst>
                                      </p:cBhvr>
                                      <p:tavLst>
                                        <p:tav tm="0">
                                          <p:val>
                                            <p:strVal val="#ppt_x"/>
                                          </p:val>
                                        </p:tav>
                                        <p:tav tm="100000">
                                          <p:val>
                                            <p:strVal val="#ppt_x"/>
                                          </p:val>
                                        </p:tav>
                                      </p:tavLst>
                                    </p:anim>
                                    <p:anim calcmode="lin" valueType="num">
                                      <p:cBhvr additive="base">
                                        <p:cTn id="5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3"/>
                                        </p:tgtEl>
                                        <p:attrNameLst>
                                          <p:attrName>style.visibility</p:attrName>
                                        </p:attrNameLst>
                                      </p:cBhvr>
                                      <p:to>
                                        <p:strVal val="visible"/>
                                      </p:to>
                                    </p:set>
                                    <p:anim calcmode="lin" valueType="num">
                                      <p:cBhvr additive="base">
                                        <p:cTn id="57" dur="500" fill="hold"/>
                                        <p:tgtEl>
                                          <p:spTgt spid="3"/>
                                        </p:tgtEl>
                                        <p:attrNameLst>
                                          <p:attrName>ppt_x</p:attrName>
                                        </p:attrNameLst>
                                      </p:cBhvr>
                                      <p:tavLst>
                                        <p:tav tm="0">
                                          <p:val>
                                            <p:strVal val="#ppt_x"/>
                                          </p:val>
                                        </p:tav>
                                        <p:tav tm="100000">
                                          <p:val>
                                            <p:strVal val="#ppt_x"/>
                                          </p:val>
                                        </p:tav>
                                      </p:tavLst>
                                    </p:anim>
                                    <p:anim calcmode="lin" valueType="num">
                                      <p:cBhvr additive="base">
                                        <p:cTn id="5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
                                        </p:tgtEl>
                                        <p:attrNameLst>
                                          <p:attrName>style.visibility</p:attrName>
                                        </p:attrNameLst>
                                      </p:cBhvr>
                                      <p:to>
                                        <p:strVal val="visible"/>
                                      </p:to>
                                    </p:set>
                                    <p:anim calcmode="lin" valueType="num">
                                      <p:cBhvr additive="base">
                                        <p:cTn id="63" dur="500" fill="hold"/>
                                        <p:tgtEl>
                                          <p:spTgt spid="2"/>
                                        </p:tgtEl>
                                        <p:attrNameLst>
                                          <p:attrName>ppt_x</p:attrName>
                                        </p:attrNameLst>
                                      </p:cBhvr>
                                      <p:tavLst>
                                        <p:tav tm="0">
                                          <p:val>
                                            <p:strVal val="#ppt_x"/>
                                          </p:val>
                                        </p:tav>
                                        <p:tav tm="100000">
                                          <p:val>
                                            <p:strVal val="#ppt_x"/>
                                          </p:val>
                                        </p:tav>
                                      </p:tavLst>
                                    </p:anim>
                                    <p:anim calcmode="lin" valueType="num">
                                      <p:cBhvr additive="base">
                                        <p:cTn id="6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5" grpId="0" bldLvl="0" animBg="1"/>
      <p:bldP spid="6" grpId="0" bldLvl="0" animBg="1"/>
      <p:bldP spid="7" grpId="0" bldLvl="0" animBg="1"/>
      <p:bldP spid="8" grpId="0" bldLvl="0" animBg="1"/>
      <p:bldP spid="9"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81940" y="154305"/>
            <a:ext cx="11500485" cy="5446395"/>
          </a:xfrm>
          <a:prstGeom prst="rect">
            <a:avLst/>
          </a:prstGeom>
          <a:noFill/>
          <a:ln w="9525">
            <a:noFill/>
          </a:ln>
        </p:spPr>
        <p:txBody>
          <a:bodyPr wrap="square">
            <a:spAutoFit/>
          </a:bodyPr>
          <a:p>
            <a:pPr indent="0"/>
            <a:r>
              <a:rPr sz="2400" b="1">
                <a:effectLst/>
              </a:rPr>
              <a:t>21．[选修3：20世纪的战争与和平]阅读材料，完成下列要求。（12分）</a:t>
            </a:r>
            <a:endParaRPr sz="2400" b="1">
              <a:effectLst/>
            </a:endParaRPr>
          </a:p>
          <a:p>
            <a:pPr indent="0"/>
            <a:r>
              <a:rPr sz="2400" b="1">
                <a:effectLst/>
              </a:rPr>
              <a:t>材料</a:t>
            </a:r>
            <a:r>
              <a:rPr lang="en-US" sz="2400" b="1">
                <a:effectLst/>
              </a:rPr>
              <a:t>     </a:t>
            </a:r>
            <a:r>
              <a:rPr sz="2400" b="1">
                <a:effectLst/>
                <a:latin typeface="楷体" panose="02010609060101010101" charset="-122"/>
                <a:ea typeface="楷体" panose="02010609060101010101" charset="-122"/>
                <a:cs typeface="楷体" panose="02010609060101010101" charset="-122"/>
              </a:rPr>
              <a:t>1939年9月3日，英、法对德宣战。9月5日，罗斯福宣布实施中立法，禁止向交战国输出军火武器。随后，在美国倡议下，拉美21个国家划定加拿大以南大西洋沿岸周围300～1000英里的区域为中立区。不过，罗斯福深知，美国和西半球的安全不能仅靠这种安全区，更有赖于英法两国的继续存在。面对国内孤立主义者掀起的全国性反对修改中立法的攻势，罗斯福争取到部分共和党人的合作，10月27日和11月2日，参议院和众议院分别批准修改中立法，撤销武器军火禁运条款，实行现购自运原则。当时英法的购买能力和运输能力强于德国，这一政策对英法有利。但在东方则有利于日本而不利于中国，因为中国无力自运。</a:t>
            </a:r>
            <a:endParaRPr sz="2400" b="1">
              <a:effectLst/>
              <a:latin typeface="楷体" panose="02010609060101010101" charset="-122"/>
              <a:ea typeface="楷体" panose="02010609060101010101" charset="-122"/>
              <a:cs typeface="楷体" panose="02010609060101010101" charset="-122"/>
            </a:endParaRPr>
          </a:p>
          <a:p>
            <a:pPr indent="0" algn="r"/>
            <a:r>
              <a:rPr sz="2400" b="1">
                <a:effectLst/>
                <a:latin typeface="楷体" panose="02010609060101010101" charset="-122"/>
                <a:ea typeface="楷体" panose="02010609060101010101" charset="-122"/>
                <a:cs typeface="楷体" panose="02010609060101010101" charset="-122"/>
              </a:rPr>
              <a:t>——摘编自刘绪贻、杨生茂总主编《美国通史》等</a:t>
            </a:r>
            <a:endParaRPr sz="2400" b="1">
              <a:effectLst/>
              <a:latin typeface="楷体" panose="02010609060101010101" charset="-122"/>
              <a:ea typeface="楷体" panose="02010609060101010101" charset="-122"/>
              <a:cs typeface="楷体" panose="02010609060101010101" charset="-122"/>
            </a:endParaRPr>
          </a:p>
          <a:p>
            <a:pPr indent="0"/>
            <a:r>
              <a:rPr sz="2400" b="1">
                <a:effectLst/>
              </a:rPr>
              <a:t>（1）根据材料并结合所学知识，概括美国修改中立法的背景。（6分）</a:t>
            </a:r>
            <a:endParaRPr sz="2400" b="1">
              <a:effectLst/>
            </a:endParaRPr>
          </a:p>
          <a:p>
            <a:pPr indent="0"/>
            <a:endParaRPr sz="2000" b="1">
              <a:effectLst/>
            </a:endParaRPr>
          </a:p>
          <a:p>
            <a:pPr indent="0"/>
            <a:endParaRPr sz="2000" b="1">
              <a:effectLst/>
            </a:endParaRPr>
          </a:p>
          <a:p>
            <a:pPr indent="0"/>
            <a:endParaRPr sz="2000" b="1">
              <a:effectLst/>
            </a:endParaRPr>
          </a:p>
          <a:p>
            <a:pPr indent="0"/>
            <a:r>
              <a:rPr sz="2400" b="1">
                <a:effectLst/>
              </a:rPr>
              <a:t>（2）根据材料并结合所学知识，分析美国修改中立法的影响。（6分）</a:t>
            </a:r>
            <a:endParaRPr sz="2400" b="1">
              <a:effectLst/>
            </a:endParaRPr>
          </a:p>
        </p:txBody>
      </p:sp>
      <p:sp>
        <p:nvSpPr>
          <p:cNvPr id="2" name="文本框 1"/>
          <p:cNvSpPr txBox="1"/>
          <p:nvPr/>
        </p:nvSpPr>
        <p:spPr>
          <a:xfrm>
            <a:off x="281940" y="5510530"/>
            <a:ext cx="11499850" cy="829945"/>
          </a:xfrm>
          <a:prstGeom prst="rect">
            <a:avLst/>
          </a:prstGeom>
          <a:noFill/>
        </p:spPr>
        <p:txBody>
          <a:bodyPr wrap="square" rtlCol="0" anchor="t">
            <a:spAutoFit/>
          </a:bodyPr>
          <a:p>
            <a:r>
              <a:rPr lang="zh-CN" altLang="en-US"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促进美国军工产业发展；削弱美国国内孤立主义的势力；增强英法的军事力量；</a:t>
            </a:r>
            <a:endParaRPr lang="zh-CN" altLang="en-US"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endParaRPr>
          </a:p>
          <a:p>
            <a:r>
              <a:rPr lang="zh-CN" altLang="en-US"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助长日本的侵略气焰。</a:t>
            </a:r>
            <a:r>
              <a:rPr lang="zh-CN" altLang="en-US" sz="20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（每点2分，任答三点6分）</a:t>
            </a:r>
            <a:endParaRPr lang="zh-CN" altLang="en-US" sz="2000" b="1">
              <a:solidFill>
                <a:srgbClr val="C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 name="文本框 2"/>
          <p:cNvSpPr txBox="1"/>
          <p:nvPr/>
        </p:nvSpPr>
        <p:spPr>
          <a:xfrm>
            <a:off x="154940" y="4292600"/>
            <a:ext cx="11507470" cy="768350"/>
          </a:xfrm>
          <a:prstGeom prst="rect">
            <a:avLst/>
          </a:prstGeom>
          <a:noFill/>
        </p:spPr>
        <p:txBody>
          <a:bodyPr wrap="none" rtlCol="0" anchor="t">
            <a:spAutoFit/>
          </a:bodyPr>
          <a:p>
            <a:r>
              <a:rPr lang="zh-CN" altLang="en-US"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英法对德宣战；美洲中立区不足以维护美国国家安全；罗斯福等美国政治家的推动。</a:t>
            </a:r>
            <a:endParaRPr lang="zh-CN" altLang="en-US"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endParaRPr>
          </a:p>
          <a:p>
            <a:r>
              <a:rPr lang="zh-CN" altLang="en-US" sz="20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（每点2分，共6分）</a:t>
            </a:r>
            <a:endParaRPr lang="zh-CN" altLang="en-US" sz="2000" b="1">
              <a:solidFill>
                <a:srgbClr val="C00000"/>
              </a:solidFill>
              <a:latin typeface="宋体" panose="02010600030101010101" pitchFamily="2" charset="-122"/>
              <a:ea typeface="宋体" panose="02010600030101010101" pitchFamily="2" charset="-122"/>
              <a:cs typeface="宋体" panose="02010600030101010101" pitchFamily="2" charset="-122"/>
              <a:sym typeface="+mn-ea"/>
            </a:endParaRPr>
          </a:p>
        </p:txBody>
      </p:sp>
      <p:cxnSp>
        <p:nvCxnSpPr>
          <p:cNvPr id="17" name="直接连接符 16"/>
          <p:cNvCxnSpPr/>
          <p:nvPr/>
        </p:nvCxnSpPr>
        <p:spPr>
          <a:xfrm flipH="1">
            <a:off x="6423025" y="2441575"/>
            <a:ext cx="140335" cy="31242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flipH="1">
            <a:off x="6487160" y="2426970"/>
            <a:ext cx="140335" cy="31242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H="1">
            <a:off x="1404620" y="2768600"/>
            <a:ext cx="140335" cy="31242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flipH="1">
            <a:off x="1468755" y="2753995"/>
            <a:ext cx="140335" cy="31242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圆角矩形 6"/>
          <p:cNvSpPr/>
          <p:nvPr/>
        </p:nvSpPr>
        <p:spPr>
          <a:xfrm>
            <a:off x="3394075" y="533400"/>
            <a:ext cx="2426335"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圆角矩形 7"/>
          <p:cNvSpPr/>
          <p:nvPr/>
        </p:nvSpPr>
        <p:spPr>
          <a:xfrm>
            <a:off x="281940" y="1643380"/>
            <a:ext cx="2941955"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圆角矩形 8"/>
          <p:cNvSpPr/>
          <p:nvPr/>
        </p:nvSpPr>
        <p:spPr>
          <a:xfrm>
            <a:off x="6879590" y="1283335"/>
            <a:ext cx="4782185"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圆角矩形 9"/>
          <p:cNvSpPr/>
          <p:nvPr/>
        </p:nvSpPr>
        <p:spPr>
          <a:xfrm>
            <a:off x="8316595" y="1643380"/>
            <a:ext cx="3271520" cy="360045"/>
          </a:xfrm>
          <a:prstGeom prst="roundRect">
            <a:avLst/>
          </a:prstGeom>
          <a:noFill/>
          <a:ln w="28575">
            <a:solidFill>
              <a:srgbClr val="00206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圆角矩形 10"/>
          <p:cNvSpPr/>
          <p:nvPr/>
        </p:nvSpPr>
        <p:spPr>
          <a:xfrm>
            <a:off x="4607560" y="2018665"/>
            <a:ext cx="4770755"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圆角矩形 11"/>
          <p:cNvSpPr/>
          <p:nvPr/>
        </p:nvSpPr>
        <p:spPr>
          <a:xfrm>
            <a:off x="281940" y="2018665"/>
            <a:ext cx="4145915" cy="360045"/>
          </a:xfrm>
          <a:prstGeom prst="roundRect">
            <a:avLst/>
          </a:prstGeom>
          <a:noFill/>
          <a:ln w="28575">
            <a:solidFill>
              <a:srgbClr val="00206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5" name="直接连接符 14"/>
          <p:cNvCxnSpPr/>
          <p:nvPr/>
        </p:nvCxnSpPr>
        <p:spPr>
          <a:xfrm>
            <a:off x="7266940" y="3127375"/>
            <a:ext cx="3361690" cy="635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1066165" y="3486785"/>
            <a:ext cx="3361690" cy="635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additive="base">
                                        <p:cTn id="33" dur="500" fill="hold"/>
                                        <p:tgtEl>
                                          <p:spTgt spid="11"/>
                                        </p:tgtEl>
                                        <p:attrNameLst>
                                          <p:attrName>ppt_x</p:attrName>
                                        </p:attrNameLst>
                                      </p:cBhvr>
                                      <p:tavLst>
                                        <p:tav tm="0">
                                          <p:val>
                                            <p:strVal val="#ppt_x"/>
                                          </p:val>
                                        </p:tav>
                                        <p:tav tm="100000">
                                          <p:val>
                                            <p:strVal val="#ppt_x"/>
                                          </p:val>
                                        </p:tav>
                                      </p:tavLst>
                                    </p:anim>
                                    <p:anim calcmode="lin" valueType="num">
                                      <p:cBhvr additive="base">
                                        <p:cTn id="3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anim calcmode="lin" valueType="num">
                                      <p:cBhvr additive="base">
                                        <p:cTn id="39" dur="500" fill="hold"/>
                                        <p:tgtEl>
                                          <p:spTgt spid="17"/>
                                        </p:tgtEl>
                                        <p:attrNameLst>
                                          <p:attrName>ppt_x</p:attrName>
                                        </p:attrNameLst>
                                      </p:cBhvr>
                                      <p:tavLst>
                                        <p:tav tm="0">
                                          <p:val>
                                            <p:strVal val="#ppt_x"/>
                                          </p:val>
                                        </p:tav>
                                        <p:tav tm="100000">
                                          <p:val>
                                            <p:strVal val="#ppt_x"/>
                                          </p:val>
                                        </p:tav>
                                      </p:tavLst>
                                    </p:anim>
                                    <p:anim calcmode="lin" valueType="num">
                                      <p:cBhvr additive="base">
                                        <p:cTn id="40" dur="500" fill="hold"/>
                                        <p:tgtEl>
                                          <p:spTgt spid="17"/>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ppt_x"/>
                                          </p:val>
                                        </p:tav>
                                        <p:tav tm="100000">
                                          <p:val>
                                            <p:strVal val="#ppt_x"/>
                                          </p:val>
                                        </p:tav>
                                      </p:tavLst>
                                    </p:anim>
                                    <p:anim calcmode="lin" valueType="num">
                                      <p:cBhvr additive="base">
                                        <p:cTn id="4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gtEl>
                                        <p:attrNameLst>
                                          <p:attrName>style.visibility</p:attrName>
                                        </p:attrNameLst>
                                      </p:cBhvr>
                                      <p:to>
                                        <p:strVal val="visible"/>
                                      </p:to>
                                    </p:set>
                                    <p:anim calcmode="lin" valueType="num">
                                      <p:cBhvr additive="base">
                                        <p:cTn id="49" dur="500" fill="hold"/>
                                        <p:tgtEl>
                                          <p:spTgt spid="3"/>
                                        </p:tgtEl>
                                        <p:attrNameLst>
                                          <p:attrName>ppt_x</p:attrName>
                                        </p:attrNameLst>
                                      </p:cBhvr>
                                      <p:tavLst>
                                        <p:tav tm="0">
                                          <p:val>
                                            <p:strVal val="#ppt_x"/>
                                          </p:val>
                                        </p:tav>
                                        <p:tav tm="100000">
                                          <p:val>
                                            <p:strVal val="#ppt_x"/>
                                          </p:val>
                                        </p:tav>
                                      </p:tavLst>
                                    </p:anim>
                                    <p:anim calcmode="lin" valueType="num">
                                      <p:cBhvr additive="base">
                                        <p:cTn id="5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
                                        </p:tgtEl>
                                        <p:attrNameLst>
                                          <p:attrName>style.visibility</p:attrName>
                                        </p:attrNameLst>
                                      </p:cBhvr>
                                      <p:to>
                                        <p:strVal val="visible"/>
                                      </p:to>
                                    </p:set>
                                    <p:anim calcmode="lin" valueType="num">
                                      <p:cBhvr additive="base">
                                        <p:cTn id="55" dur="500" fill="hold"/>
                                        <p:tgtEl>
                                          <p:spTgt spid="5"/>
                                        </p:tgtEl>
                                        <p:attrNameLst>
                                          <p:attrName>ppt_x</p:attrName>
                                        </p:attrNameLst>
                                      </p:cBhvr>
                                      <p:tavLst>
                                        <p:tav tm="0">
                                          <p:val>
                                            <p:strVal val="#ppt_x"/>
                                          </p:val>
                                        </p:tav>
                                        <p:tav tm="100000">
                                          <p:val>
                                            <p:strVal val="#ppt_x"/>
                                          </p:val>
                                        </p:tav>
                                      </p:tavLst>
                                    </p:anim>
                                    <p:anim calcmode="lin" valueType="num">
                                      <p:cBhvr additive="base">
                                        <p:cTn id="56" dur="500" fill="hold"/>
                                        <p:tgtEl>
                                          <p:spTgt spid="5"/>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6"/>
                                        </p:tgtEl>
                                        <p:attrNameLst>
                                          <p:attrName>style.visibility</p:attrName>
                                        </p:attrNameLst>
                                      </p:cBhvr>
                                      <p:to>
                                        <p:strVal val="visible"/>
                                      </p:to>
                                    </p:set>
                                    <p:anim calcmode="lin" valueType="num">
                                      <p:cBhvr additive="base">
                                        <p:cTn id="59" dur="500" fill="hold"/>
                                        <p:tgtEl>
                                          <p:spTgt spid="6"/>
                                        </p:tgtEl>
                                        <p:attrNameLst>
                                          <p:attrName>ppt_x</p:attrName>
                                        </p:attrNameLst>
                                      </p:cBhvr>
                                      <p:tavLst>
                                        <p:tav tm="0">
                                          <p:val>
                                            <p:strVal val="#ppt_x"/>
                                          </p:val>
                                        </p:tav>
                                        <p:tav tm="100000">
                                          <p:val>
                                            <p:strVal val="#ppt_x"/>
                                          </p:val>
                                        </p:tav>
                                      </p:tavLst>
                                    </p:anim>
                                    <p:anim calcmode="lin" valueType="num">
                                      <p:cBhvr additive="base">
                                        <p:cTn id="6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15"/>
                                        </p:tgtEl>
                                        <p:attrNameLst>
                                          <p:attrName>style.visibility</p:attrName>
                                        </p:attrNameLst>
                                      </p:cBhvr>
                                      <p:to>
                                        <p:strVal val="visible"/>
                                      </p:to>
                                    </p:set>
                                    <p:anim calcmode="lin" valueType="num">
                                      <p:cBhvr additive="base">
                                        <p:cTn id="65" dur="500" fill="hold"/>
                                        <p:tgtEl>
                                          <p:spTgt spid="15"/>
                                        </p:tgtEl>
                                        <p:attrNameLst>
                                          <p:attrName>ppt_x</p:attrName>
                                        </p:attrNameLst>
                                      </p:cBhvr>
                                      <p:tavLst>
                                        <p:tav tm="0">
                                          <p:val>
                                            <p:strVal val="#ppt_x"/>
                                          </p:val>
                                        </p:tav>
                                        <p:tav tm="100000">
                                          <p:val>
                                            <p:strVal val="#ppt_x"/>
                                          </p:val>
                                        </p:tav>
                                      </p:tavLst>
                                    </p:anim>
                                    <p:anim calcmode="lin" valueType="num">
                                      <p:cBhvr additive="base">
                                        <p:cTn id="6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13"/>
                                        </p:tgtEl>
                                        <p:attrNameLst>
                                          <p:attrName>style.visibility</p:attrName>
                                        </p:attrNameLst>
                                      </p:cBhvr>
                                      <p:to>
                                        <p:strVal val="visible"/>
                                      </p:to>
                                    </p:set>
                                    <p:anim calcmode="lin" valueType="num">
                                      <p:cBhvr additive="base">
                                        <p:cTn id="71" dur="500" fill="hold"/>
                                        <p:tgtEl>
                                          <p:spTgt spid="13"/>
                                        </p:tgtEl>
                                        <p:attrNameLst>
                                          <p:attrName>ppt_x</p:attrName>
                                        </p:attrNameLst>
                                      </p:cBhvr>
                                      <p:tavLst>
                                        <p:tav tm="0">
                                          <p:val>
                                            <p:strVal val="#ppt_x"/>
                                          </p:val>
                                        </p:tav>
                                        <p:tav tm="100000">
                                          <p:val>
                                            <p:strVal val="#ppt_x"/>
                                          </p:val>
                                        </p:tav>
                                      </p:tavLst>
                                    </p:anim>
                                    <p:anim calcmode="lin" valueType="num">
                                      <p:cBhvr additive="base">
                                        <p:cTn id="7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2"/>
                                        </p:tgtEl>
                                        <p:attrNameLst>
                                          <p:attrName>style.visibility</p:attrName>
                                        </p:attrNameLst>
                                      </p:cBhvr>
                                      <p:to>
                                        <p:strVal val="visible"/>
                                      </p:to>
                                    </p:set>
                                    <p:anim calcmode="lin" valueType="num">
                                      <p:cBhvr additive="base">
                                        <p:cTn id="77" dur="500" fill="hold"/>
                                        <p:tgtEl>
                                          <p:spTgt spid="2"/>
                                        </p:tgtEl>
                                        <p:attrNameLst>
                                          <p:attrName>ppt_x</p:attrName>
                                        </p:attrNameLst>
                                      </p:cBhvr>
                                      <p:tavLst>
                                        <p:tav tm="0">
                                          <p:val>
                                            <p:strVal val="#ppt_x"/>
                                          </p:val>
                                        </p:tav>
                                        <p:tav tm="100000">
                                          <p:val>
                                            <p:strVal val="#ppt_x"/>
                                          </p:val>
                                        </p:tav>
                                      </p:tavLst>
                                    </p:anim>
                                    <p:anim calcmode="lin" valueType="num">
                                      <p:cBhvr additive="base">
                                        <p:cTn id="7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8" grpId="0" bldLvl="0" animBg="1"/>
      <p:bldP spid="9" grpId="0" bldLvl="0" animBg="1"/>
      <p:bldP spid="10" grpId="0" bldLvl="0" animBg="1"/>
      <p:bldP spid="11" grpId="0" bldLvl="0" animBg="1"/>
      <p:bldP spid="12" grpId="0" bldLvl="0" animBg="1"/>
      <p:bldP spid="3"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81940" y="154305"/>
            <a:ext cx="11500485" cy="5507990"/>
          </a:xfrm>
          <a:prstGeom prst="rect">
            <a:avLst/>
          </a:prstGeom>
          <a:noFill/>
          <a:ln w="9525">
            <a:noFill/>
          </a:ln>
        </p:spPr>
        <p:txBody>
          <a:bodyPr wrap="square">
            <a:spAutoFit/>
          </a:bodyPr>
          <a:p>
            <a:pPr indent="0"/>
            <a:r>
              <a:rPr sz="2400" b="1">
                <a:effectLst/>
              </a:rPr>
              <a:t>22．[选修4：中外历史人物评说]阅读材料，完成下列要求。（12分）</a:t>
            </a:r>
            <a:endParaRPr sz="2400" b="1">
              <a:effectLst/>
            </a:endParaRPr>
          </a:p>
          <a:p>
            <a:pPr indent="0"/>
            <a:r>
              <a:rPr sz="2400" b="1">
                <a:effectLst/>
                <a:latin typeface="楷体" panose="02010609060101010101" charset="-122"/>
                <a:ea typeface="楷体" panose="02010609060101010101" charset="-122"/>
                <a:cs typeface="楷体" panose="02010609060101010101" charset="-122"/>
              </a:rPr>
              <a:t>材料</a:t>
            </a:r>
            <a:r>
              <a:rPr lang="en-US" sz="2400" b="1">
                <a:effectLst/>
                <a:latin typeface="楷体" panose="02010609060101010101" charset="-122"/>
                <a:ea typeface="楷体" panose="02010609060101010101" charset="-122"/>
                <a:cs typeface="楷体" panose="02010609060101010101" charset="-122"/>
              </a:rPr>
              <a:t>  </a:t>
            </a:r>
            <a:r>
              <a:rPr sz="2400" b="1">
                <a:effectLst/>
                <a:latin typeface="楷体" panose="02010609060101010101" charset="-122"/>
                <a:ea typeface="楷体" panose="02010609060101010101" charset="-122"/>
                <a:cs typeface="楷体" panose="02010609060101010101" charset="-122"/>
              </a:rPr>
              <a:t>按1902年中俄《东三省交收条约》，俄国应于1903年4月撤退在东北的侵略军。但是，俄方不但不撤，反而向清政府另提出七项新要求企图独霸东北。消息传出，中国爆发了拒俄运动，并引发了创办白话报的高潮，1903—1904年共计28种。1904年陈独秀在芜湖创办《安徽俗话报》，主张用“最浅近最好懂的俗话”来办报，且“价格便宜，穷人也可以买得起”。他提出“国民启蒙”的口号，主张“国语教育”，紧扣两个主题：一是政治上反帝爱国救亡；二是文化上宣传民主、科学。该报很快声名鹊起，发行仅半年，销量即达数千份。在全国大城市如南京、上海、镇江、扬州、武昌、长沙、南昌等，均有代派处，特别在安徽广大知识分子和青年学生中产生强烈反响，著名革命家吴樾、朱蕴山等，都从中接触到“新学”和资产阶级民主主义思想，从而走上了革命的道路。</a:t>
            </a:r>
            <a:r>
              <a:rPr lang="en-US" sz="2400" b="1">
                <a:effectLst/>
                <a:latin typeface="楷体" panose="02010609060101010101" charset="-122"/>
                <a:ea typeface="楷体" panose="02010609060101010101" charset="-122"/>
                <a:cs typeface="楷体" panose="02010609060101010101" charset="-122"/>
              </a:rPr>
              <a:t>    </a:t>
            </a:r>
            <a:r>
              <a:rPr sz="2400" b="1">
                <a:effectLst/>
                <a:latin typeface="楷体" panose="02010609060101010101" charset="-122"/>
                <a:ea typeface="楷体" panose="02010609060101010101" charset="-122"/>
                <a:cs typeface="楷体" panose="02010609060101010101" charset="-122"/>
              </a:rPr>
              <a:t>——摘编自唐宝林《陈独秀全传》</a:t>
            </a:r>
            <a:endParaRPr sz="2400" b="1">
              <a:effectLst/>
              <a:latin typeface="楷体" panose="02010609060101010101" charset="-122"/>
              <a:ea typeface="楷体" panose="02010609060101010101" charset="-122"/>
              <a:cs typeface="楷体" panose="02010609060101010101" charset="-122"/>
            </a:endParaRPr>
          </a:p>
          <a:p>
            <a:pPr indent="0"/>
            <a:r>
              <a:rPr sz="2400" b="1">
                <a:effectLst/>
              </a:rPr>
              <a:t>（1）根据材料并结合所学知识，简析陈独秀创办《安徽俗话报》的原因。（6分）</a:t>
            </a:r>
            <a:endParaRPr sz="2400" b="1">
              <a:effectLst/>
            </a:endParaRPr>
          </a:p>
          <a:p>
            <a:pPr indent="0"/>
            <a:endParaRPr sz="2000" b="1">
              <a:effectLst/>
            </a:endParaRPr>
          </a:p>
          <a:p>
            <a:pPr indent="0"/>
            <a:endParaRPr sz="2000" b="1">
              <a:effectLst/>
            </a:endParaRPr>
          </a:p>
          <a:p>
            <a:pPr indent="0"/>
            <a:r>
              <a:rPr sz="2400" b="1">
                <a:effectLst/>
              </a:rPr>
              <a:t>（2）根据材料并结合所学知识，分析《安徽俗话报》的影响。（6分）</a:t>
            </a:r>
            <a:endParaRPr sz="2400" b="1">
              <a:effectLst/>
            </a:endParaRPr>
          </a:p>
        </p:txBody>
      </p:sp>
      <p:sp>
        <p:nvSpPr>
          <p:cNvPr id="2" name="文本框 1"/>
          <p:cNvSpPr txBox="1"/>
          <p:nvPr/>
        </p:nvSpPr>
        <p:spPr>
          <a:xfrm>
            <a:off x="281940" y="4673600"/>
            <a:ext cx="11500485" cy="460375"/>
          </a:xfrm>
          <a:prstGeom prst="rect">
            <a:avLst/>
          </a:prstGeom>
          <a:noFill/>
        </p:spPr>
        <p:txBody>
          <a:bodyPr wrap="square" rtlCol="0" anchor="t">
            <a:spAutoFit/>
          </a:bodyPr>
          <a:p>
            <a:r>
              <a:rPr lang="zh-CN" altLang="en-US"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民族危机深重；拒俄运动的影响；出现创办白话报的高潮。</a:t>
            </a:r>
            <a:r>
              <a:rPr lang="zh-CN" altLang="en-US" sz="20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（每点2分，共6分）</a:t>
            </a:r>
            <a:endParaRPr lang="zh-CN" altLang="en-US" sz="2000" b="1">
              <a:solidFill>
                <a:srgbClr val="C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 name="文本框 2"/>
          <p:cNvSpPr txBox="1"/>
          <p:nvPr/>
        </p:nvSpPr>
        <p:spPr>
          <a:xfrm>
            <a:off x="281940" y="5662295"/>
            <a:ext cx="10756265" cy="829945"/>
          </a:xfrm>
          <a:prstGeom prst="rect">
            <a:avLst/>
          </a:prstGeom>
          <a:noFill/>
        </p:spPr>
        <p:txBody>
          <a:bodyPr wrap="square" rtlCol="0" anchor="t">
            <a:spAutoFit/>
          </a:bodyPr>
          <a:p>
            <a:r>
              <a:rPr lang="zh-CN" altLang="en-US"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启蒙民众，传播了爱国、民主和科学等理念；推动民主革命的发展；</a:t>
            </a:r>
            <a:endParaRPr lang="zh-CN" altLang="en-US"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endParaRPr>
          </a:p>
          <a:p>
            <a:r>
              <a:rPr lang="zh-CN" altLang="en-US" sz="24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为陈独秀后来创办《新青年》提供了经验。</a:t>
            </a:r>
            <a:r>
              <a:rPr lang="zh-CN" altLang="en-US" sz="20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（每点2分，共6分）</a:t>
            </a:r>
            <a:endParaRPr lang="zh-CN" altLang="en-US" sz="2000" b="1">
              <a:solidFill>
                <a:srgbClr val="C00000"/>
              </a:solidFill>
              <a:latin typeface="宋体" panose="02010600030101010101" pitchFamily="2" charset="-122"/>
              <a:ea typeface="宋体" panose="02010600030101010101" pitchFamily="2" charset="-122"/>
              <a:cs typeface="宋体" panose="02010600030101010101" pitchFamily="2" charset="-122"/>
              <a:sym typeface="+mn-ea"/>
            </a:endParaRPr>
          </a:p>
        </p:txBody>
      </p:sp>
      <p:cxnSp>
        <p:nvCxnSpPr>
          <p:cNvPr id="17" name="直接连接符 16"/>
          <p:cNvCxnSpPr/>
          <p:nvPr/>
        </p:nvCxnSpPr>
        <p:spPr>
          <a:xfrm flipH="1">
            <a:off x="10580370" y="1315720"/>
            <a:ext cx="140335" cy="31242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flipH="1">
            <a:off x="10644505" y="1301115"/>
            <a:ext cx="140335" cy="31242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H="1">
            <a:off x="10833735" y="2456815"/>
            <a:ext cx="140335" cy="31242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flipH="1">
            <a:off x="10897870" y="2442210"/>
            <a:ext cx="140335" cy="31242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圆角矩形 6"/>
          <p:cNvSpPr/>
          <p:nvPr/>
        </p:nvSpPr>
        <p:spPr>
          <a:xfrm>
            <a:off x="1252220" y="925830"/>
            <a:ext cx="8474710"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圆角矩形 7"/>
          <p:cNvSpPr/>
          <p:nvPr/>
        </p:nvSpPr>
        <p:spPr>
          <a:xfrm>
            <a:off x="281940" y="1300480"/>
            <a:ext cx="2941320"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圆角矩形 8"/>
          <p:cNvSpPr/>
          <p:nvPr/>
        </p:nvSpPr>
        <p:spPr>
          <a:xfrm>
            <a:off x="3362960" y="1283335"/>
            <a:ext cx="3864610" cy="360045"/>
          </a:xfrm>
          <a:prstGeom prst="roundRect">
            <a:avLst/>
          </a:prstGeom>
          <a:noFill/>
          <a:ln w="28575">
            <a:solidFill>
              <a:srgbClr val="9A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0" name="直接连接符 9"/>
          <p:cNvCxnSpPr/>
          <p:nvPr/>
        </p:nvCxnSpPr>
        <p:spPr>
          <a:xfrm>
            <a:off x="2265045" y="2374900"/>
            <a:ext cx="6784340" cy="635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3391535" y="2755900"/>
            <a:ext cx="7283450" cy="1524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2" name="圆角矩形 11"/>
          <p:cNvSpPr/>
          <p:nvPr/>
        </p:nvSpPr>
        <p:spPr>
          <a:xfrm>
            <a:off x="3706495" y="3472815"/>
            <a:ext cx="974090" cy="360045"/>
          </a:xfrm>
          <a:prstGeom prst="roundRect">
            <a:avLst/>
          </a:prstGeom>
          <a:noFill/>
          <a:ln w="28575">
            <a:solidFill>
              <a:srgbClr val="00206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圆角矩形 12"/>
          <p:cNvSpPr/>
          <p:nvPr/>
        </p:nvSpPr>
        <p:spPr>
          <a:xfrm>
            <a:off x="2783205" y="3848100"/>
            <a:ext cx="3271520" cy="360045"/>
          </a:xfrm>
          <a:prstGeom prst="roundRect">
            <a:avLst/>
          </a:prstGeom>
          <a:noFill/>
          <a:ln w="28575">
            <a:solidFill>
              <a:srgbClr val="00206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圆角矩形 13"/>
          <p:cNvSpPr/>
          <p:nvPr/>
        </p:nvSpPr>
        <p:spPr>
          <a:xfrm>
            <a:off x="8316595" y="3128010"/>
            <a:ext cx="3271520" cy="360045"/>
          </a:xfrm>
          <a:prstGeom prst="roundRect">
            <a:avLst/>
          </a:prstGeom>
          <a:noFill/>
          <a:ln w="28575">
            <a:solidFill>
              <a:srgbClr val="00206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additive="base">
                                        <p:cTn id="29" dur="500" fill="hold"/>
                                        <p:tgtEl>
                                          <p:spTgt spid="18"/>
                                        </p:tgtEl>
                                        <p:attrNameLst>
                                          <p:attrName>ppt_x</p:attrName>
                                        </p:attrNameLst>
                                      </p:cBhvr>
                                      <p:tavLst>
                                        <p:tav tm="0">
                                          <p:val>
                                            <p:strVal val="#ppt_x"/>
                                          </p:val>
                                        </p:tav>
                                        <p:tav tm="100000">
                                          <p:val>
                                            <p:strVal val="#ppt_x"/>
                                          </p:val>
                                        </p:tav>
                                      </p:tavLst>
                                    </p:anim>
                                    <p:anim calcmode="lin" valueType="num">
                                      <p:cBhvr additive="base">
                                        <p:cTn id="3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additive="base">
                                        <p:cTn id="35" dur="500" fill="hold"/>
                                        <p:tgtEl>
                                          <p:spTgt spid="2"/>
                                        </p:tgtEl>
                                        <p:attrNameLst>
                                          <p:attrName>ppt_x</p:attrName>
                                        </p:attrNameLst>
                                      </p:cBhvr>
                                      <p:tavLst>
                                        <p:tav tm="0">
                                          <p:val>
                                            <p:strVal val="#ppt_x"/>
                                          </p:val>
                                        </p:tav>
                                        <p:tav tm="100000">
                                          <p:val>
                                            <p:strVal val="#ppt_x"/>
                                          </p:val>
                                        </p:tav>
                                      </p:tavLst>
                                    </p:anim>
                                    <p:anim calcmode="lin" valueType="num">
                                      <p:cBhvr additive="base">
                                        <p:cTn id="3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additive="base">
                                        <p:cTn id="41" dur="500" fill="hold"/>
                                        <p:tgtEl>
                                          <p:spTgt spid="10"/>
                                        </p:tgtEl>
                                        <p:attrNameLst>
                                          <p:attrName>ppt_x</p:attrName>
                                        </p:attrNameLst>
                                      </p:cBhvr>
                                      <p:tavLst>
                                        <p:tav tm="0">
                                          <p:val>
                                            <p:strVal val="#ppt_x"/>
                                          </p:val>
                                        </p:tav>
                                        <p:tav tm="100000">
                                          <p:val>
                                            <p:strVal val="#ppt_x"/>
                                          </p:val>
                                        </p:tav>
                                      </p:tavLst>
                                    </p:anim>
                                    <p:anim calcmode="lin" valueType="num">
                                      <p:cBhvr additive="base">
                                        <p:cTn id="4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ppt_x"/>
                                          </p:val>
                                        </p:tav>
                                        <p:tav tm="100000">
                                          <p:val>
                                            <p:strVal val="#ppt_x"/>
                                          </p:val>
                                        </p:tav>
                                      </p:tavLst>
                                    </p:anim>
                                    <p:anim calcmode="lin" valueType="num">
                                      <p:cBhvr additive="base">
                                        <p:cTn id="4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5"/>
                                        </p:tgtEl>
                                        <p:attrNameLst>
                                          <p:attrName>style.visibility</p:attrName>
                                        </p:attrNameLst>
                                      </p:cBhvr>
                                      <p:to>
                                        <p:strVal val="visible"/>
                                      </p:to>
                                    </p:set>
                                    <p:anim calcmode="lin" valueType="num">
                                      <p:cBhvr additive="base">
                                        <p:cTn id="53" dur="500" fill="hold"/>
                                        <p:tgtEl>
                                          <p:spTgt spid="5"/>
                                        </p:tgtEl>
                                        <p:attrNameLst>
                                          <p:attrName>ppt_x</p:attrName>
                                        </p:attrNameLst>
                                      </p:cBhvr>
                                      <p:tavLst>
                                        <p:tav tm="0">
                                          <p:val>
                                            <p:strVal val="#ppt_x"/>
                                          </p:val>
                                        </p:tav>
                                        <p:tav tm="100000">
                                          <p:val>
                                            <p:strVal val="#ppt_x"/>
                                          </p:val>
                                        </p:tav>
                                      </p:tavLst>
                                    </p:anim>
                                    <p:anim calcmode="lin" valueType="num">
                                      <p:cBhvr additive="base">
                                        <p:cTn id="54" dur="500" fill="hold"/>
                                        <p:tgtEl>
                                          <p:spTgt spid="5"/>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6"/>
                                        </p:tgtEl>
                                        <p:attrNameLst>
                                          <p:attrName>style.visibility</p:attrName>
                                        </p:attrNameLst>
                                      </p:cBhvr>
                                      <p:to>
                                        <p:strVal val="visible"/>
                                      </p:to>
                                    </p:set>
                                    <p:anim calcmode="lin" valueType="num">
                                      <p:cBhvr additive="base">
                                        <p:cTn id="57" dur="500" fill="hold"/>
                                        <p:tgtEl>
                                          <p:spTgt spid="6"/>
                                        </p:tgtEl>
                                        <p:attrNameLst>
                                          <p:attrName>ppt_x</p:attrName>
                                        </p:attrNameLst>
                                      </p:cBhvr>
                                      <p:tavLst>
                                        <p:tav tm="0">
                                          <p:val>
                                            <p:strVal val="#ppt_x"/>
                                          </p:val>
                                        </p:tav>
                                        <p:tav tm="100000">
                                          <p:val>
                                            <p:strVal val="#ppt_x"/>
                                          </p:val>
                                        </p:tav>
                                      </p:tavLst>
                                    </p:anim>
                                    <p:anim calcmode="lin" valueType="num">
                                      <p:cBhvr additive="base">
                                        <p:cTn id="5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additive="base">
                                        <p:cTn id="63" dur="500" fill="hold"/>
                                        <p:tgtEl>
                                          <p:spTgt spid="14"/>
                                        </p:tgtEl>
                                        <p:attrNameLst>
                                          <p:attrName>ppt_x</p:attrName>
                                        </p:attrNameLst>
                                      </p:cBhvr>
                                      <p:tavLst>
                                        <p:tav tm="0">
                                          <p:val>
                                            <p:strVal val="#ppt_x"/>
                                          </p:val>
                                        </p:tav>
                                        <p:tav tm="100000">
                                          <p:val>
                                            <p:strVal val="#ppt_x"/>
                                          </p:val>
                                        </p:tav>
                                      </p:tavLst>
                                    </p:anim>
                                    <p:anim calcmode="lin" valueType="num">
                                      <p:cBhvr additive="base">
                                        <p:cTn id="6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2"/>
                                        </p:tgtEl>
                                        <p:attrNameLst>
                                          <p:attrName>style.visibility</p:attrName>
                                        </p:attrNameLst>
                                      </p:cBhvr>
                                      <p:to>
                                        <p:strVal val="visible"/>
                                      </p:to>
                                    </p:set>
                                    <p:anim calcmode="lin" valueType="num">
                                      <p:cBhvr additive="base">
                                        <p:cTn id="69" dur="500" fill="hold"/>
                                        <p:tgtEl>
                                          <p:spTgt spid="12"/>
                                        </p:tgtEl>
                                        <p:attrNameLst>
                                          <p:attrName>ppt_x</p:attrName>
                                        </p:attrNameLst>
                                      </p:cBhvr>
                                      <p:tavLst>
                                        <p:tav tm="0">
                                          <p:val>
                                            <p:strVal val="#ppt_x"/>
                                          </p:val>
                                        </p:tav>
                                        <p:tav tm="100000">
                                          <p:val>
                                            <p:strVal val="#ppt_x"/>
                                          </p:val>
                                        </p:tav>
                                      </p:tavLst>
                                    </p:anim>
                                    <p:anim calcmode="lin" valueType="num">
                                      <p:cBhvr additive="base">
                                        <p:cTn id="7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3"/>
                                        </p:tgtEl>
                                        <p:attrNameLst>
                                          <p:attrName>style.visibility</p:attrName>
                                        </p:attrNameLst>
                                      </p:cBhvr>
                                      <p:to>
                                        <p:strVal val="visible"/>
                                      </p:to>
                                    </p:set>
                                    <p:anim calcmode="lin" valueType="num">
                                      <p:cBhvr additive="base">
                                        <p:cTn id="75" dur="500" fill="hold"/>
                                        <p:tgtEl>
                                          <p:spTgt spid="13"/>
                                        </p:tgtEl>
                                        <p:attrNameLst>
                                          <p:attrName>ppt_x</p:attrName>
                                        </p:attrNameLst>
                                      </p:cBhvr>
                                      <p:tavLst>
                                        <p:tav tm="0">
                                          <p:val>
                                            <p:strVal val="#ppt_x"/>
                                          </p:val>
                                        </p:tav>
                                        <p:tav tm="100000">
                                          <p:val>
                                            <p:strVal val="#ppt_x"/>
                                          </p:val>
                                        </p:tav>
                                      </p:tavLst>
                                    </p:anim>
                                    <p:anim calcmode="lin" valueType="num">
                                      <p:cBhvr additive="base">
                                        <p:cTn id="7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3"/>
                                        </p:tgtEl>
                                        <p:attrNameLst>
                                          <p:attrName>style.visibility</p:attrName>
                                        </p:attrNameLst>
                                      </p:cBhvr>
                                      <p:to>
                                        <p:strVal val="visible"/>
                                      </p:to>
                                    </p:set>
                                    <p:anim calcmode="lin" valueType="num">
                                      <p:cBhvr additive="base">
                                        <p:cTn id="81" dur="500" fill="hold"/>
                                        <p:tgtEl>
                                          <p:spTgt spid="3"/>
                                        </p:tgtEl>
                                        <p:attrNameLst>
                                          <p:attrName>ppt_x</p:attrName>
                                        </p:attrNameLst>
                                      </p:cBhvr>
                                      <p:tavLst>
                                        <p:tav tm="0">
                                          <p:val>
                                            <p:strVal val="#ppt_x"/>
                                          </p:val>
                                        </p:tav>
                                        <p:tav tm="100000">
                                          <p:val>
                                            <p:strVal val="#ppt_x"/>
                                          </p:val>
                                        </p:tav>
                                      </p:tavLst>
                                    </p:anim>
                                    <p:anim calcmode="lin" valueType="num">
                                      <p:cBhvr additive="base">
                                        <p:cTn id="8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8" grpId="0" bldLvl="0" animBg="1"/>
      <p:bldP spid="9" grpId="0" bldLvl="0" animBg="1"/>
      <p:bldP spid="2" grpId="0"/>
      <p:bldP spid="12" grpId="0" bldLvl="0" animBg="1"/>
      <p:bldP spid="13" grpId="0" bldLvl="0" animBg="1"/>
      <p:bldP spid="14" grpId="0" bldLvl="0" animBg="1"/>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p:sp>
        <p:nvSpPr>
          <p:cNvPr id="7" name="文本框 6"/>
          <p:cNvSpPr txBox="1"/>
          <p:nvPr/>
        </p:nvSpPr>
        <p:spPr>
          <a:xfrm>
            <a:off x="338455" y="165735"/>
            <a:ext cx="11697335" cy="6554470"/>
          </a:xfrm>
          <a:prstGeom prst="rect">
            <a:avLst/>
          </a:prstGeom>
          <a:noFill/>
        </p:spPr>
        <p:txBody>
          <a:bodyPr wrap="square" rtlCol="0" anchor="t">
            <a:spAutoFit/>
          </a:bodyPr>
          <a:p>
            <a:r>
              <a:rPr lang="zh-CN" altLang="en-US" sz="2800" b="1">
                <a:solidFill>
                  <a:schemeClr val="accent5">
                    <a:lumMod val="50000"/>
                  </a:schemeClr>
                </a:solidFill>
                <a:sym typeface="+mn-ea"/>
              </a:rPr>
              <a:t>2</a:t>
            </a:r>
            <a:r>
              <a:rPr lang="en-US" altLang="zh-CN" sz="2800" b="1">
                <a:solidFill>
                  <a:schemeClr val="accent5">
                    <a:lumMod val="50000"/>
                  </a:schemeClr>
                </a:solidFill>
                <a:sym typeface="+mn-ea"/>
              </a:rPr>
              <a:t>0</a:t>
            </a:r>
            <a:r>
              <a:rPr lang="zh-CN" altLang="en-US" sz="2800" b="1">
                <a:solidFill>
                  <a:schemeClr val="accent5">
                    <a:lumMod val="50000"/>
                  </a:schemeClr>
                </a:solidFill>
                <a:sym typeface="+mn-ea"/>
              </a:rPr>
              <a:t>.（12 分）【参考答案】</a:t>
            </a:r>
            <a:endParaRPr lang="zh-CN" altLang="en-US" sz="2800" b="1">
              <a:solidFill>
                <a:schemeClr val="accent5">
                  <a:lumMod val="50000"/>
                </a:schemeClr>
              </a:solidFill>
            </a:endParaRPr>
          </a:p>
          <a:p>
            <a:r>
              <a:rPr lang="zh-CN" altLang="en-US" sz="2800" b="1"/>
              <a:t>（1）管仲改革的启发；经济凋敝，土地兼并严重；私兵制的延续与发展。（每点2分，共6 分）</a:t>
            </a:r>
            <a:endParaRPr lang="zh-CN" altLang="en-US" sz="2800" b="1"/>
          </a:p>
          <a:p>
            <a:r>
              <a:rPr lang="zh-CN" altLang="en-US" sz="2800" b="1"/>
              <a:t>（2）强化了国家对士兵的支配与控制；推动自耕农经济的恢复；有利于曹魏最终统一北方。（每点2 分，共6 分）</a:t>
            </a:r>
            <a:endParaRPr lang="zh-CN" altLang="en-US" sz="2800" b="1"/>
          </a:p>
          <a:p>
            <a:r>
              <a:rPr lang="zh-CN" altLang="en-US" sz="2800" b="1">
                <a:solidFill>
                  <a:schemeClr val="accent5">
                    <a:lumMod val="50000"/>
                  </a:schemeClr>
                </a:solidFill>
              </a:rPr>
              <a:t>21.（12 分）【参考答案】</a:t>
            </a:r>
            <a:endParaRPr lang="zh-CN" altLang="en-US" sz="2800" b="1">
              <a:solidFill>
                <a:schemeClr val="accent5">
                  <a:lumMod val="50000"/>
                </a:schemeClr>
              </a:solidFill>
            </a:endParaRPr>
          </a:p>
          <a:p>
            <a:r>
              <a:rPr lang="zh-CN" altLang="en-US" sz="2800" b="1"/>
              <a:t>（1）英法对德宣战；美洲中立区不足以维护美国国家安全；罗斯福等美国政治家的推动。（每点 2 分，共6分）</a:t>
            </a:r>
            <a:endParaRPr lang="zh-CN" altLang="en-US" sz="2800" b="1"/>
          </a:p>
          <a:p>
            <a:r>
              <a:rPr lang="zh-CN" altLang="en-US" sz="2800" b="1"/>
              <a:t>（2）促进美国军工产业发展；削弱美国国内孤立主义的势力；增强英法的军事力量；助长日本的侵略气焰。（每点 2 分，任答三点6 分）</a:t>
            </a:r>
            <a:endParaRPr lang="zh-CN" altLang="en-US" sz="2800" b="1"/>
          </a:p>
          <a:p>
            <a:r>
              <a:rPr lang="zh-CN" altLang="en-US" sz="2800" b="1">
                <a:solidFill>
                  <a:schemeClr val="accent5">
                    <a:lumMod val="50000"/>
                  </a:schemeClr>
                </a:solidFill>
              </a:rPr>
              <a:t>22.（12 分）【参考答案】</a:t>
            </a:r>
            <a:endParaRPr lang="zh-CN" altLang="en-US" sz="2800" b="1">
              <a:solidFill>
                <a:schemeClr val="accent5">
                  <a:lumMod val="50000"/>
                </a:schemeClr>
              </a:solidFill>
            </a:endParaRPr>
          </a:p>
          <a:p>
            <a:r>
              <a:rPr lang="zh-CN" altLang="en-US" sz="2800" b="1"/>
              <a:t>（1）民族危机深重；拒俄运动的影响； 出现创办白话报的高潮。（每点 2 分，共6分）</a:t>
            </a:r>
            <a:endParaRPr lang="zh-CN" altLang="en-US" sz="2800" b="1"/>
          </a:p>
          <a:p>
            <a:r>
              <a:rPr lang="zh-CN" altLang="en-US" sz="2800" b="1"/>
              <a:t>（2）启蒙民众，传播了爱国、民主和科学等理念；推动民主革命的发展；为陈独秀后来创办《新青年》提供了经验。（每点2 分，共 6 分）</a:t>
            </a:r>
            <a:endParaRPr lang="zh-CN" altLang="en-US" sz="2800" b="1"/>
          </a:p>
        </p:txBody>
      </p:sp>
    </p:spTree>
  </p:cSld>
  <p:clrMapOvr>
    <a:masterClrMapping/>
  </p:clrMapOvr>
  <p:transition/>
</p:sld>
</file>

<file path=ppt/tags/tag1.xml><?xml version="1.0" encoding="utf-8"?>
<p:tagLst xmlns:p="http://schemas.openxmlformats.org/presentationml/2006/main">
  <p:tag name="KSO_WM_UNIT_TABLE_BEAUTIFY" val="smartTable{32ed88b1-9698-4376-99e6-c795215ae649}"/>
  <p:tag name="TABLE_ENDDRAG_ORIGIN_RECT" val="884*703"/>
  <p:tag name="TABLE_ENDDRAG_RECT" val="36*123*884*703"/>
</p:tagLst>
</file>

<file path=ppt/tags/tag2.xml><?xml version="1.0" encoding="utf-8"?>
<p:tagLst xmlns:p="http://schemas.openxmlformats.org/presentationml/2006/main">
  <p:tag name="KSO_WM_UNIT_TABLE_BEAUTIFY" val="smartTable{91217169-fb2d-45f1-a199-0094dd87a37c}"/>
  <p:tag name="TABLE_ENDDRAG_ORIGIN_RECT" val="879*325"/>
  <p:tag name="TABLE_ENDDRAG_RECT" val="41*58*879*325"/>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5317</Words>
  <Application>WPS 演示</Application>
  <PresentationFormat>宽屏</PresentationFormat>
  <Paragraphs>286</Paragraphs>
  <Slides>13</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13</vt:i4>
      </vt:variant>
    </vt:vector>
  </HeadingPairs>
  <TitlesOfParts>
    <vt:vector size="29" baseType="lpstr">
      <vt:lpstr>Arial</vt:lpstr>
      <vt:lpstr>宋体</vt:lpstr>
      <vt:lpstr>Wingdings</vt:lpstr>
      <vt:lpstr>Arial Unicode MS</vt:lpstr>
      <vt:lpstr>Calibri</vt:lpstr>
      <vt:lpstr>微软雅黑</vt:lpstr>
      <vt:lpstr>Times New Roman</vt:lpstr>
      <vt:lpstr>黑体</vt:lpstr>
      <vt:lpstr>楷体_GB2312</vt:lpstr>
      <vt:lpstr>新宋体</vt:lpstr>
      <vt:lpstr>楷体</vt:lpstr>
      <vt:lpstr>Sitka Small</vt:lpstr>
      <vt:lpstr>Yu Gothic Light</vt:lpstr>
      <vt:lpstr>Sitka Display</vt:lpstr>
      <vt:lpstr>方正宋刻本秀楷_GBK</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昔时锦华</cp:lastModifiedBy>
  <cp:revision>3</cp:revision>
  <dcterms:created xsi:type="dcterms:W3CDTF">2021-04-29T00:48:58Z</dcterms:created>
  <dcterms:modified xsi:type="dcterms:W3CDTF">2021-04-29T02:28:39Z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BAF23FAB680D4C26AE2E5CBDF9719B54</vt:lpwstr>
  </property>
  <property fmtid="{D5CDD505-2E9C-101B-9397-08002B2CF9AE}" pid="3" name="KSOProductBuildVer">
    <vt:lpwstr>2052-11.1.0.10356</vt:lpwstr>
  </property>
</Properties>
</file>