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558" r:id="rId3"/>
    <p:sldId id="541" r:id="rId5"/>
    <p:sldId id="559" r:id="rId6"/>
    <p:sldId id="582" r:id="rId7"/>
    <p:sldId id="544" r:id="rId8"/>
    <p:sldId id="566" r:id="rId9"/>
    <p:sldId id="585" r:id="rId10"/>
    <p:sldId id="589" r:id="rId11"/>
    <p:sldId id="590" r:id="rId12"/>
    <p:sldId id="533" r:id="rId13"/>
    <p:sldId id="591" r:id="rId14"/>
    <p:sldId id="592" r:id="rId15"/>
    <p:sldId id="593" r:id="rId16"/>
    <p:sldId id="583" r:id="rId17"/>
    <p:sldId id="594" r:id="rId18"/>
    <p:sldId id="595" r:id="rId19"/>
    <p:sldId id="599" r:id="rId20"/>
    <p:sldId id="584" r:id="rId21"/>
    <p:sldId id="602" r:id="rId22"/>
    <p:sldId id="601" r:id="rId23"/>
    <p:sldId id="610" r:id="rId24"/>
    <p:sldId id="611" r:id="rId25"/>
    <p:sldId id="612" r:id="rId26"/>
    <p:sldId id="613" r:id="rId27"/>
    <p:sldId id="614" r:id="rId28"/>
    <p:sldId id="615" r:id="rId29"/>
    <p:sldId id="608" r:id="rId30"/>
  </p:sldIdLst>
  <p:sldSz cx="12192000" cy="6858000"/>
  <p:notesSz cx="6858000" cy="9144000"/>
  <p:embeddedFontLst>
    <p:embeddedFont>
      <p:font typeface="华文楷体" panose="02010600040101010101" charset="-122"/>
      <p:regular r:id="rId36"/>
    </p:embeddedFont>
    <p:embeddedFont>
      <p:font typeface="字酷堂清楷体" panose="0201060103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微软雅黑" panose="020B0503020204020204" charset="-122"/>
      <p:regular r:id="rId42"/>
    </p:embeddedFont>
    <p:embeddedFont>
      <p:font typeface="华文新魏" panose="02010800040101010101" charset="-122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一点 设计" initials="一点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DF5D2"/>
    <a:srgbClr val="B04032"/>
    <a:srgbClr val="FEE3CD"/>
    <a:srgbClr val="092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649" autoAdjust="0"/>
  </p:normalViewPr>
  <p:slideViewPr>
    <p:cSldViewPr snapToGrid="0" showGuides="1">
      <p:cViewPr>
        <p:scale>
          <a:sx n="50" d="100"/>
          <a:sy n="50" d="100"/>
        </p:scale>
        <p:origin x="1416" y="162"/>
      </p:cViewPr>
      <p:guideLst>
        <p:guide orient="horz" pos="2194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fld id="{6F8693A2-DDC0-4096-8B2B-404DD45C59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华文楷体" panose="02010600040101010101" charset="-122"/>
                <a:ea typeface="华文楷体" panose="02010600040101010101" charset="-122"/>
              </a:defRPr>
            </a:lvl1pPr>
          </a:lstStyle>
          <a:p>
            <a:fld id="{F82D60C7-5BAD-4FC9-AA25-F151FA3AED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华文楷体" panose="02010600040101010101" charset="-122"/>
        <a:ea typeface="华文楷体" panose="0201060004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华文楷体" panose="02010600040101010101" charset="-122"/>
        <a:ea typeface="华文楷体" panose="0201060004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华文楷体" panose="02010600040101010101" charset="-122"/>
        <a:ea typeface="华文楷体" panose="0201060004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华文楷体" panose="02010600040101010101" charset="-122"/>
        <a:ea typeface="华文楷体" panose="0201060004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华文楷体" panose="02010600040101010101" charset="-122"/>
        <a:ea typeface="华文楷体" panose="0201060004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稻壳设计师</a:t>
            </a:r>
            <a:r>
              <a:rPr lang="en-US" altLang="zh-CN" dirty="0">
                <a:sym typeface="+mn-ea"/>
              </a:rPr>
              <a:t>e2dc,</a:t>
            </a:r>
            <a:r>
              <a:rPr lang="zh-CN" altLang="en-US" dirty="0">
                <a:sym typeface="+mn-ea"/>
              </a:rPr>
              <a:t>专注中国风，详情链接</a:t>
            </a:r>
            <a:r>
              <a:rPr lang="en-US" altLang="zh-CN" dirty="0">
                <a:sym typeface="+mn-ea"/>
              </a:rPr>
              <a:t>http://chn.docer.com/works?userid=242725154#!/work_time</a:t>
            </a:r>
            <a:endParaRPr lang="zh-CN" altLang="en-US" dirty="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6879"/>
          <a:stretch>
            <a:fillRect/>
          </a:stretch>
        </p:blipFill>
        <p:spPr>
          <a:xfrm>
            <a:off x="-20320" y="-25400"/>
            <a:ext cx="12207875" cy="6909435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60960" y="673735"/>
            <a:ext cx="12287250" cy="5529580"/>
          </a:xfrm>
          <a:prstGeom prst="rect">
            <a:avLst/>
          </a:prstGeom>
          <a:blipFill rotWithShape="1">
            <a:blip r:embed="rId3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r="5391"/>
          <a:stretch>
            <a:fillRect/>
          </a:stretch>
        </p:blipFill>
        <p:spPr>
          <a:xfrm>
            <a:off x="-51435" y="723900"/>
            <a:ext cx="12287250" cy="540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华文楷体" panose="02010600040101010101" charset="-122"/>
              </a:defRPr>
            </a:lvl1pPr>
          </a:lstStyle>
          <a:p>
            <a:fld id="{5E448CDE-9573-4399-BF30-C0D97D2358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华文楷体" panose="0201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华文楷体" panose="02010600040101010101" charset="-122"/>
              </a:defRPr>
            </a:lvl1pPr>
          </a:lstStyle>
          <a:p>
            <a:fld id="{97C14255-948F-42DF-8C9C-5CEBC13235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文楷体" panose="0201060004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华文楷体" panose="0201060004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华文楷体" panose="0201060004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华文楷体" panose="0201060004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华文楷体" panose="0201060004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华文楷体" panose="0201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-10795"/>
            <a:ext cx="12233910" cy="6880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593975" y="-10795"/>
            <a:ext cx="7013575" cy="6909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88168" y="3342926"/>
            <a:ext cx="40354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 dirty="0">
                <a:solidFill>
                  <a:srgbClr val="FEE3CD"/>
                </a:solidFill>
                <a:latin typeface="字酷堂清楷体" panose="02010601030101010101" charset="-122"/>
                <a:ea typeface="字酷堂清楷体" panose="02010601030101010101" charset="-122"/>
              </a:rPr>
              <a:t>经济专题</a:t>
            </a:r>
            <a:endParaRPr lang="zh-CN" altLang="en-US" sz="6000" b="1" dirty="0">
              <a:solidFill>
                <a:srgbClr val="FEE3CD"/>
              </a:solidFill>
              <a:latin typeface="字酷堂清楷体" panose="02010601030101010101" charset="-122"/>
              <a:ea typeface="字酷堂清楷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11680" y="1579880"/>
            <a:ext cx="8178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 dirty="0">
                <a:solidFill>
                  <a:srgbClr val="FEE3CD"/>
                </a:solidFill>
                <a:latin typeface="字酷堂清楷体" panose="02010601030101010101" charset="-122"/>
                <a:ea typeface="字酷堂清楷体" panose="02010601030101010101" charset="-122"/>
              </a:rPr>
              <a:t>中国古代史</a:t>
            </a:r>
            <a:endParaRPr lang="zh-CN" altLang="en-US" sz="9600" dirty="0">
              <a:solidFill>
                <a:srgbClr val="FEE3CD"/>
              </a:solidFill>
              <a:latin typeface="字酷堂清楷体" panose="02010601030101010101" charset="-122"/>
              <a:ea typeface="字酷堂清楷体" panose="02010601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grayscl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3910" y="2335530"/>
            <a:ext cx="307975" cy="317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5926" r="59556" b="88593"/>
          <a:stretch>
            <a:fillRect/>
          </a:stretch>
        </p:blipFill>
        <p:spPr>
          <a:xfrm flipH="1">
            <a:off x="8811895" y="5457190"/>
            <a:ext cx="1808480" cy="956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535" y="835025"/>
            <a:ext cx="1610360" cy="949960"/>
          </a:xfrm>
          <a:prstGeom prst="rect">
            <a:avLst/>
          </a:prstGeom>
        </p:spPr>
      </p:pic>
      <p:pic>
        <p:nvPicPr>
          <p:cNvPr id="11" name="图片 10" descr="图片包含 动物, 无脊椎动物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" y="4542160"/>
            <a:ext cx="3509983" cy="2327270"/>
          </a:xfrm>
          <a:prstGeom prst="rect">
            <a:avLst/>
          </a:prstGeom>
        </p:spPr>
      </p:pic>
      <p:pic>
        <p:nvPicPr>
          <p:cNvPr id="13" name="图片 12" descr="图片包含 鲜花, 室内, 餐桌, 烟火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90" y="121285"/>
            <a:ext cx="3455670" cy="6139815"/>
          </a:xfrm>
          <a:prstGeom prst="rect">
            <a:avLst/>
          </a:prstGeom>
        </p:spPr>
      </p:pic>
      <p:pic>
        <p:nvPicPr>
          <p:cNvPr id="8" name="图片 7" descr="图片包含 烟火, 户外艺术系列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21285"/>
            <a:ext cx="3929380" cy="54952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11885" y="87630"/>
            <a:ext cx="950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工作总结</a:t>
            </a:r>
            <a:r>
              <a:rPr lang="en-US" altLang="zh-CN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/</a:t>
            </a:r>
            <a:r>
              <a:rPr lang="zh-CN" altLang="en-US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工作</a:t>
            </a:r>
            <a:r>
              <a:rPr lang="zh-CN" altLang="en-US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汇报</a:t>
            </a:r>
            <a:r>
              <a:rPr lang="en-US" altLang="zh-CN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/</a:t>
            </a:r>
            <a:r>
              <a:rPr lang="zh-CN" altLang="en-US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工作计划</a:t>
            </a:r>
            <a:r>
              <a:rPr lang="en-US" altLang="zh-CN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/</a:t>
            </a:r>
            <a:r>
              <a:rPr lang="zh-CN" altLang="en-US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模板</a:t>
            </a:r>
            <a:r>
              <a:rPr lang="en-US" altLang="zh-CN" kern="1600" spc="100">
                <a:solidFill>
                  <a:schemeClr val="bg1"/>
                </a:solidFill>
                <a:uFillTx/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  <a:sym typeface="+mn-ea"/>
              </a:rPr>
              <a:t>/</a:t>
            </a:r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85750" y="517525"/>
            <a:ext cx="11696700" cy="63728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2430" y="644525"/>
            <a:ext cx="11573510" cy="4752340"/>
            <a:chOff x="1517" y="1930"/>
            <a:chExt cx="18226" cy="7484"/>
          </a:xfrm>
        </p:grpSpPr>
        <p:sp>
          <p:nvSpPr>
            <p:cNvPr id="8" name="椭圆 7"/>
            <p:cNvSpPr/>
            <p:nvPr/>
          </p:nvSpPr>
          <p:spPr>
            <a:xfrm>
              <a:off x="1942" y="2870"/>
              <a:ext cx="4683" cy="4683"/>
            </a:xfrm>
            <a:prstGeom prst="ellipse">
              <a:avLst/>
            </a:prstGeom>
            <a:solidFill>
              <a:srgbClr val="F3E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DF5D2"/>
                </a:solidFill>
                <a:cs typeface="字酷堂清楷体" panose="0201060103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741">
              <a:off x="1517" y="2474"/>
              <a:ext cx="4041" cy="44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" y="3215"/>
              <a:ext cx="5679" cy="61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6143" y="1930"/>
              <a:ext cx="2186" cy="225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7596" y="2870"/>
              <a:ext cx="2147" cy="225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660140" y="1460500"/>
            <a:ext cx="832231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7790" y="1450340"/>
            <a:ext cx="8288020" cy="3179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⑴ 耕作方式</a:t>
            </a: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原始社会：</a:t>
            </a:r>
            <a:endParaRPr sz="28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商周时期：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两汉时期：</a:t>
            </a:r>
            <a:endParaRPr sz="28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440"/>
              </a:lnSpc>
            </a:pP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07790" y="4794885"/>
            <a:ext cx="7896860" cy="1414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石器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（远古居民）→</a:t>
            </a:r>
            <a:r>
              <a:rPr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青铜工具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（商朝、西周）→</a:t>
            </a:r>
            <a:r>
              <a:rPr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铁犁、牛耕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：春秋时期开始使用，战国时期广泛使用，使土地的利用率和农作物产量显著提高→</a:t>
            </a:r>
            <a:r>
              <a:rPr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曲辕犁、筒车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：唐朝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48655" y="1880235"/>
            <a:ext cx="4145280" cy="5321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4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</a:t>
            </a:r>
            <a:r>
              <a:rPr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刀耕火种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，使用石木农具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8655" y="2412365"/>
            <a:ext cx="3535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出现青铜农具，集体劳作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48655" y="2709545"/>
            <a:ext cx="6108065" cy="9734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2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铁器牛耕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成为主要耕作方式，以家庭为单位，</a:t>
            </a:r>
            <a:r>
              <a:rPr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小农经济模式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运用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07790" y="3683000"/>
            <a:ext cx="5923280" cy="5321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ts val="3440"/>
              </a:lnSpc>
            </a:pPr>
            <a:r>
              <a:rPr sz="28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隋唐时期：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曲辕犁是耕作技术发展的典例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12820" y="807720"/>
            <a:ext cx="2886710" cy="5321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440"/>
              </a:lnSpc>
            </a:pPr>
            <a:r>
              <a:rPr lang="en-US" altLang="zh-CN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7、拓展延伸</a:t>
            </a:r>
            <a:endParaRPr lang="zh-CN" altLang="en-US"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07790" y="4262755"/>
            <a:ext cx="2540000" cy="532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⑵ 生产工具：</a:t>
            </a:r>
            <a:endParaRPr lang="zh-CN" altLang="en-US"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0" grpId="0"/>
      <p:bldP spid="20" grpId="1"/>
      <p:bldP spid="6" grpId="0"/>
      <p:bldP spid="6" grpId="1"/>
      <p:bldP spid="21" grpId="0"/>
      <p:bldP spid="21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135255" y="1081405"/>
            <a:ext cx="12002135" cy="4384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8940" y="26035"/>
            <a:ext cx="12116435" cy="5370830"/>
            <a:chOff x="1517" y="956"/>
            <a:chExt cx="19081" cy="8458"/>
          </a:xfrm>
        </p:grpSpPr>
        <p:sp>
          <p:nvSpPr>
            <p:cNvPr id="8" name="椭圆 7"/>
            <p:cNvSpPr/>
            <p:nvPr/>
          </p:nvSpPr>
          <p:spPr>
            <a:xfrm>
              <a:off x="1942" y="2870"/>
              <a:ext cx="4683" cy="4683"/>
            </a:xfrm>
            <a:prstGeom prst="ellipse">
              <a:avLst/>
            </a:prstGeom>
            <a:solidFill>
              <a:srgbClr val="F3E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DF5D2"/>
                </a:solidFill>
                <a:cs typeface="字酷堂清楷体" panose="0201060103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741">
              <a:off x="1517" y="2474"/>
              <a:ext cx="4041" cy="44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" y="3215"/>
              <a:ext cx="5679" cy="61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7801" y="2444"/>
              <a:ext cx="2186" cy="225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8451" y="956"/>
              <a:ext cx="2147" cy="225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806825" y="1839595"/>
            <a:ext cx="8330565" cy="3179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32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⑶ 水利工程：</a:t>
            </a:r>
            <a:endParaRPr sz="32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大禹治水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都江堰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sz="28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战国时期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李冰修建，使成都平原变得“水旱从人，不知饥馑”，获得“天府之国”之称→</a:t>
            </a: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灵渠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（沟通长江水系和珠江水系）、</a:t>
            </a: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江南运河、秦渠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：秦朝→</a:t>
            </a: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隋朝大运河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（促进了南北经济的交流）→</a:t>
            </a:r>
            <a:r>
              <a:rPr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会通河和通惠河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（京杭大运河）：元朝。促进了我国农业发展，经济的交流与发展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47650" y="971550"/>
            <a:ext cx="11696700" cy="50990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8940" y="26035"/>
            <a:ext cx="12116435" cy="5370830"/>
            <a:chOff x="1517" y="956"/>
            <a:chExt cx="19081" cy="8458"/>
          </a:xfrm>
        </p:grpSpPr>
        <p:sp>
          <p:nvSpPr>
            <p:cNvPr id="8" name="椭圆 7"/>
            <p:cNvSpPr/>
            <p:nvPr/>
          </p:nvSpPr>
          <p:spPr>
            <a:xfrm>
              <a:off x="1942" y="2870"/>
              <a:ext cx="4683" cy="4683"/>
            </a:xfrm>
            <a:prstGeom prst="ellipse">
              <a:avLst/>
            </a:prstGeom>
            <a:solidFill>
              <a:srgbClr val="F3E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DF5D2"/>
                </a:solidFill>
                <a:cs typeface="字酷堂清楷体" panose="0201060103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741">
              <a:off x="1517" y="2474"/>
              <a:ext cx="4041" cy="44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" y="3215"/>
              <a:ext cx="5679" cy="61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7801" y="2444"/>
              <a:ext cx="2186" cy="225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8451" y="956"/>
              <a:ext cx="2147" cy="225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529330" y="1056640"/>
            <a:ext cx="8608695" cy="3620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4、主要农作物：</a:t>
            </a:r>
            <a:endParaRPr sz="36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endParaRPr sz="32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（1）最早种植水稻——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（2）最早种粟和蔬菜——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93990" y="2083435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河姆渡原始居民；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67345" y="2605405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半坡原始居民；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9330" y="3127375"/>
            <a:ext cx="7392035" cy="9734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（3）从西域引进葡萄、石榴、胡麻、胡萝卜等农作物——</a:t>
            </a: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汉代丝绸之路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29330" y="4215130"/>
            <a:ext cx="8394700" cy="1855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（4）北宋引进占城稻，南宋时太湖流域成为全国重要的粮仓；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4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（5）明代引进玉米、甘薯等高粮食产物，引进马铃薯、花生等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47650" y="1104900"/>
            <a:ext cx="11696700" cy="45504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8940" y="26035"/>
            <a:ext cx="12116435" cy="5370830"/>
            <a:chOff x="1517" y="956"/>
            <a:chExt cx="19081" cy="8458"/>
          </a:xfrm>
        </p:grpSpPr>
        <p:sp>
          <p:nvSpPr>
            <p:cNvPr id="8" name="椭圆 7"/>
            <p:cNvSpPr/>
            <p:nvPr/>
          </p:nvSpPr>
          <p:spPr>
            <a:xfrm>
              <a:off x="1942" y="2870"/>
              <a:ext cx="4683" cy="4683"/>
            </a:xfrm>
            <a:prstGeom prst="ellipse">
              <a:avLst/>
            </a:prstGeom>
            <a:solidFill>
              <a:srgbClr val="F3E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DF5D2"/>
                </a:solidFill>
                <a:cs typeface="字酷堂清楷体" panose="0201060103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741">
              <a:off x="1517" y="2474"/>
              <a:ext cx="4041" cy="441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" y="3215"/>
              <a:ext cx="5679" cy="61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7801" y="2444"/>
              <a:ext cx="2186" cy="225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95" b="72836"/>
            <a:stretch>
              <a:fillRect/>
            </a:stretch>
          </p:blipFill>
          <p:spPr>
            <a:xfrm>
              <a:off x="18451" y="956"/>
              <a:ext cx="2147" cy="225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762375" y="1460500"/>
            <a:ext cx="7399655" cy="3628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940"/>
              </a:lnSpc>
            </a:pPr>
            <a:r>
              <a:rPr lang="en-US" altLang="zh-CN" sz="36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5、农学巨著：</a:t>
            </a:r>
            <a:endParaRPr sz="3600" b="1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9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（1）《齐民要术》：北朝农学家贾思勰著，是我国现存第一部完整的农业科学著作；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9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（2）《天工开物》：明朝科学家宋应星，总结了明代农业和手工业生产技术，是“中国17世纪的工艺百科全书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 descr="791595119f98f31126be0441c5937e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524510"/>
            <a:ext cx="3976370" cy="397637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3307080" y="4498340"/>
            <a:ext cx="1034415" cy="1198880"/>
            <a:chOff x="8210" y="1528"/>
            <a:chExt cx="1629" cy="1888"/>
          </a:xfrm>
        </p:grpSpPr>
        <p:grpSp>
          <p:nvGrpSpPr>
            <p:cNvPr id="41" name="组合 40"/>
            <p:cNvGrpSpPr/>
            <p:nvPr/>
          </p:nvGrpSpPr>
          <p:grpSpPr>
            <a:xfrm>
              <a:off x="8229" y="1717"/>
              <a:ext cx="1540" cy="1502"/>
              <a:chOff x="2315" y="2257"/>
              <a:chExt cx="1540" cy="1502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231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08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V="1">
                <a:off x="231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47" name="文本框 46"/>
            <p:cNvSpPr txBox="1"/>
            <p:nvPr/>
          </p:nvSpPr>
          <p:spPr>
            <a:xfrm>
              <a:off x="821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古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531995" y="4498340"/>
            <a:ext cx="1034415" cy="1198880"/>
            <a:chOff x="10330" y="1528"/>
            <a:chExt cx="1629" cy="1888"/>
          </a:xfrm>
        </p:grpSpPr>
        <p:grpSp>
          <p:nvGrpSpPr>
            <p:cNvPr id="58" name="组合 57"/>
            <p:cNvGrpSpPr/>
            <p:nvPr/>
          </p:nvGrpSpPr>
          <p:grpSpPr>
            <a:xfrm>
              <a:off x="10349" y="1717"/>
              <a:ext cx="1540" cy="1502"/>
              <a:chOff x="4435" y="2257"/>
              <a:chExt cx="1540" cy="1502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443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520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443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64" name="文本框 63"/>
            <p:cNvSpPr txBox="1"/>
            <p:nvPr/>
          </p:nvSpPr>
          <p:spPr>
            <a:xfrm>
              <a:off x="1033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代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749925" y="4498340"/>
            <a:ext cx="1034415" cy="1198880"/>
            <a:chOff x="12450" y="1524"/>
            <a:chExt cx="1629" cy="1888"/>
          </a:xfrm>
        </p:grpSpPr>
        <p:grpSp>
          <p:nvGrpSpPr>
            <p:cNvPr id="66" name="组合 65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72" name="文本框 71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手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3851910" y="5480050"/>
            <a:ext cx="1360170" cy="6642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037705" y="4500880"/>
            <a:ext cx="1034415" cy="1198880"/>
            <a:chOff x="12450" y="1524"/>
            <a:chExt cx="1629" cy="1888"/>
          </a:xfrm>
        </p:grpSpPr>
        <p:grpSp>
          <p:nvGrpSpPr>
            <p:cNvPr id="5" name="组合 4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17" name="文本框 16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工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87070" y="833755"/>
            <a:ext cx="2363470" cy="2946400"/>
            <a:chOff x="13058" y="3058"/>
            <a:chExt cx="3722" cy="4640"/>
          </a:xfrm>
        </p:grpSpPr>
        <p:sp>
          <p:nvSpPr>
            <p:cNvPr id="49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pic>
        <p:nvPicPr>
          <p:cNvPr id="51" name="图片 50" descr="图片包含 烟火, 户外艺术系列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833755"/>
            <a:ext cx="3553460" cy="49701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380095" y="4503420"/>
            <a:ext cx="1034415" cy="1198880"/>
            <a:chOff x="12450" y="1524"/>
            <a:chExt cx="1629" cy="1888"/>
          </a:xfrm>
        </p:grpSpPr>
        <p:grpSp>
          <p:nvGrpSpPr>
            <p:cNvPr id="10" name="组合 9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18" name="文本框 17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业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10810240" y="1931035"/>
            <a:ext cx="1106170" cy="39763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6000" b="1">
                <a:solidFill>
                  <a:schemeClr val="accent6">
                    <a:lumMod val="40000"/>
                    <a:lumOff val="6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手工业方面</a:t>
            </a:r>
            <a:endParaRPr lang="zh-CN" altLang="en-US" sz="6000" b="1">
              <a:solidFill>
                <a:schemeClr val="accent6">
                  <a:lumMod val="40000"/>
                  <a:lumOff val="6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9895" y="459740"/>
            <a:ext cx="10412095" cy="3122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940"/>
              </a:lnSpc>
            </a:pPr>
            <a:r>
              <a:rPr sz="36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1、青铜铸造业：</a:t>
            </a:r>
            <a:endParaRPr sz="36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（1）原始社会末期产生；夏朝种类逐渐增多；商朝时是灿烂时期；西周种类更加丰富；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（2）代表：司母戊鼎：世界上现存最大的青铜器；四羊方尊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ts val="3940"/>
              </a:lnSpc>
              <a:buClrTx/>
              <a:buSzTx/>
              <a:buFontTx/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9895" y="2604770"/>
            <a:ext cx="8091170" cy="4133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940"/>
              </a:lnSpc>
              <a:buClrTx/>
              <a:buSzTx/>
              <a:buFontTx/>
            </a:pPr>
            <a:r>
              <a:rPr sz="36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2、丝织业：</a:t>
            </a:r>
            <a:endParaRPr sz="36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①丝绸之路的开通，中国的丝织品运到欧洲，丝织技术处于世界领先地位；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sz="28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北宋时，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南方丝织业胜过北方，蜀地丝织品“号为冠天下”。江浙的丝绸产量高；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9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sz="28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明清时期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，丝织业空前发展，苏州、杭州、南京成为著名的丝织中心，明朝后期在江南地区出现了“机户出资、机工出力”的资本主义萌芽；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05" y="2400935"/>
            <a:ext cx="4065905" cy="47180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10748010" y="1844675"/>
            <a:ext cx="1106170" cy="4779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6000" b="1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手工业方面</a:t>
            </a:r>
            <a:endParaRPr lang="zh-CN" altLang="en-US" sz="6000" b="1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5300" y="367030"/>
            <a:ext cx="957326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3、棉纺织业：</a:t>
            </a:r>
            <a:endParaRPr sz="32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宋代时从海南岛兴起，元朝时棉纺织业发达，黄道婆推广先进的棉纺织技术；松江是元、明两代的纺织重心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32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300" y="1987550"/>
            <a:ext cx="1025271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740"/>
              </a:lnSpc>
              <a:buClrTx/>
              <a:buSzTx/>
              <a:buFontTx/>
            </a:pPr>
            <a:r>
              <a:rPr sz="32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4、制瓷业：</a:t>
            </a:r>
            <a:endParaRPr sz="32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（1）唐朝：唐三彩、越窑青瓷、邢窑白瓷；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（2）北宋：景德镇成为著名的瓷都，南宋时江南地区已成为制瓷业重心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（3）明朝制瓷工艺更加高超：景德镇成为全国的制瓷中心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5300" y="4135120"/>
            <a:ext cx="1016571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5、造船业：</a:t>
            </a:r>
            <a:endParaRPr sz="32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（1）宋朝的造船业居当时世界首位，东南沿海的广州、泉州等地，都有发达的造船业；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（2）北宋时，指南针制成并开始应用于航海事业，南宋时广泛应用于航海；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（3）明朝郑和下西洋，航海规模大、路程远，显示出了明朝造船业的发达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10748010" y="1844675"/>
            <a:ext cx="1106170" cy="4779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6000" b="1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手工业方面</a:t>
            </a:r>
            <a:endParaRPr lang="zh-CN" altLang="en-US" sz="6000" b="1">
              <a:solidFill>
                <a:schemeClr val="accent4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2830" y="786765"/>
            <a:ext cx="9695180" cy="4887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6、古代手工业发展的基本特点</a:t>
            </a:r>
            <a:endParaRPr sz="3600" b="1"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①中国古代手工业的发展水平</a:t>
            </a:r>
            <a:r>
              <a:rPr sz="28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长期领先于世界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②古代手工业大致可以分为</a:t>
            </a:r>
            <a:r>
              <a:rPr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官营手工业、家庭手工业和私营手工业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官营手工业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主要面向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皇室和贵族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，基本上</a:t>
            </a:r>
            <a:r>
              <a:rPr sz="2800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不属于商品生产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</a:t>
            </a: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家庭手工业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小农经济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紧密结合，构成了中国稳固的自然经济形态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</a:t>
            </a: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私营手工业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集中于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，在明清时期出现了资本主义萌芽，但</a:t>
            </a:r>
            <a:r>
              <a:rPr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私营手工业始终未能摆脱封建制度的阻碍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发展成为工场手工业的水平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 descr="791595119f98f31126be0441c5937e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524510"/>
            <a:ext cx="3976370" cy="397637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3800475" y="4500880"/>
            <a:ext cx="1034415" cy="1198880"/>
            <a:chOff x="8210" y="1528"/>
            <a:chExt cx="1629" cy="1888"/>
          </a:xfrm>
        </p:grpSpPr>
        <p:grpSp>
          <p:nvGrpSpPr>
            <p:cNvPr id="41" name="组合 40"/>
            <p:cNvGrpSpPr/>
            <p:nvPr/>
          </p:nvGrpSpPr>
          <p:grpSpPr>
            <a:xfrm>
              <a:off x="8229" y="1717"/>
              <a:ext cx="1540" cy="1502"/>
              <a:chOff x="2315" y="2257"/>
              <a:chExt cx="1540" cy="1502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231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08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V="1">
                <a:off x="231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47" name="文本框 46"/>
            <p:cNvSpPr txBox="1"/>
            <p:nvPr/>
          </p:nvSpPr>
          <p:spPr>
            <a:xfrm>
              <a:off x="821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古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25390" y="4500880"/>
            <a:ext cx="1034415" cy="1198880"/>
            <a:chOff x="10330" y="1528"/>
            <a:chExt cx="1629" cy="1888"/>
          </a:xfrm>
        </p:grpSpPr>
        <p:grpSp>
          <p:nvGrpSpPr>
            <p:cNvPr id="58" name="组合 57"/>
            <p:cNvGrpSpPr/>
            <p:nvPr/>
          </p:nvGrpSpPr>
          <p:grpSpPr>
            <a:xfrm>
              <a:off x="10349" y="1717"/>
              <a:ext cx="1540" cy="1502"/>
              <a:chOff x="4435" y="2257"/>
              <a:chExt cx="1540" cy="1502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443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520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443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64" name="文本框 63"/>
            <p:cNvSpPr txBox="1"/>
            <p:nvPr/>
          </p:nvSpPr>
          <p:spPr>
            <a:xfrm>
              <a:off x="1033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代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243320" y="4500880"/>
            <a:ext cx="1034415" cy="1198880"/>
            <a:chOff x="12450" y="1524"/>
            <a:chExt cx="1629" cy="1888"/>
          </a:xfrm>
        </p:grpSpPr>
        <p:grpSp>
          <p:nvGrpSpPr>
            <p:cNvPr id="66" name="组合 65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72" name="文本框 71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商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4345305" y="5482590"/>
            <a:ext cx="1360170" cy="6642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31100" y="4503420"/>
            <a:ext cx="1034415" cy="1198880"/>
            <a:chOff x="12450" y="1524"/>
            <a:chExt cx="1629" cy="1888"/>
          </a:xfrm>
        </p:grpSpPr>
        <p:grpSp>
          <p:nvGrpSpPr>
            <p:cNvPr id="5" name="组合 4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17" name="文本框 16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业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9975215" y="127000"/>
            <a:ext cx="2275840" cy="3160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000">
            <a:off x="4445" y="2042160"/>
            <a:ext cx="3504565" cy="350456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283845" y="801370"/>
            <a:ext cx="2363470" cy="2946400"/>
            <a:chOff x="13058" y="3058"/>
            <a:chExt cx="3722" cy="4640"/>
          </a:xfrm>
        </p:grpSpPr>
        <p:sp>
          <p:nvSpPr>
            <p:cNvPr id="13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9239885" y="448310"/>
            <a:ext cx="1198245" cy="2040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6600" b="1">
                <a:solidFill>
                  <a:schemeClr val="accent4">
                    <a:lumMod val="40000"/>
                    <a:lumOff val="6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商业</a:t>
            </a:r>
            <a:endParaRPr lang="zh-CN" altLang="en-US" sz="6600" b="1">
              <a:solidFill>
                <a:schemeClr val="accent4">
                  <a:lumMod val="40000"/>
                  <a:lumOff val="6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0940" y="915670"/>
            <a:ext cx="5561965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1.战国时措施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商鞅变法: 统一度量衡。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2.秦朝时措施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70940" y="2925445"/>
            <a:ext cx="722820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(1)统一货币: 以秦国的圆形方孔半两钱作为标准货币,在全国流通。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(2)统一度量衡: 以秦制为基础,统一度量衡制度,所有度量衡用器由国家统一监制。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(3)车同轨: 统一车辆和道路的宽窄,修筑贯通全国的道路。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8456930" y="1760220"/>
            <a:ext cx="3470910" cy="48196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6879"/>
          <a:stretch>
            <a:fillRect/>
          </a:stretch>
        </p:blipFill>
        <p:spPr>
          <a:xfrm>
            <a:off x="-20320" y="-25400"/>
            <a:ext cx="12207875" cy="69094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60960" y="673735"/>
            <a:ext cx="12287250" cy="5529580"/>
          </a:xfrm>
          <a:prstGeom prst="rect">
            <a:avLst/>
          </a:prstGeom>
          <a:blipFill rotWithShape="1">
            <a:blip r:embed="rId2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图片包含 游戏机, 花, 水, 房间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1430020"/>
            <a:ext cx="4215130" cy="4215130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830580" y="4204970"/>
            <a:ext cx="2259330" cy="1566545"/>
            <a:chOff x="1323" y="6695"/>
            <a:chExt cx="3558" cy="2467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342" y="6884"/>
              <a:ext cx="1540" cy="1502"/>
              <a:chOff x="2315" y="2257"/>
              <a:chExt cx="1540" cy="1502"/>
            </a:xfrm>
            <a:solidFill>
              <a:schemeClr val="bg1"/>
            </a:solidFill>
          </p:grpSpPr>
          <p:sp>
            <p:nvSpPr>
              <p:cNvPr id="28" name="矩形 27"/>
              <p:cNvSpPr/>
              <p:nvPr/>
            </p:nvSpPr>
            <p:spPr>
              <a:xfrm>
                <a:off x="2315" y="2257"/>
                <a:ext cx="1540" cy="1502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2315" y="2257"/>
                <a:ext cx="154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直接连接符 3"/>
              <p:cNvCxnSpPr/>
              <p:nvPr/>
            </p:nvCxnSpPr>
            <p:spPr>
              <a:xfrm flipH="1">
                <a:off x="2315" y="2257"/>
                <a:ext cx="154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3085" y="2257"/>
                <a:ext cx="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2315" y="3009"/>
                <a:ext cx="1525" cy="5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1323" y="6695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酷堂清楷体" panose="02010601030101010101" charset="-122"/>
                  <a:ea typeface="字酷堂清楷体" panose="02010601030101010101" charset="-122"/>
                </a:rPr>
                <a:t>解</a:t>
              </a:r>
              <a:endPara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字酷堂清楷体" panose="02010601030101010101" charset="-122"/>
                <a:ea typeface="字酷堂清楷体" panose="02010601030101010101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 rot="0">
              <a:off x="3271" y="6884"/>
              <a:ext cx="1540" cy="1502"/>
              <a:chOff x="4435" y="2257"/>
              <a:chExt cx="1540" cy="1502"/>
            </a:xfrm>
            <a:solidFill>
              <a:schemeClr val="bg1"/>
            </a:solidFill>
          </p:grpSpPr>
          <p:sp>
            <p:nvSpPr>
              <p:cNvPr id="36" name="矩形 35"/>
              <p:cNvSpPr/>
              <p:nvPr/>
            </p:nvSpPr>
            <p:spPr>
              <a:xfrm>
                <a:off x="4435" y="2257"/>
                <a:ext cx="1540" cy="1502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4435" y="2257"/>
                <a:ext cx="154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4435" y="2257"/>
                <a:ext cx="154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5205" y="2257"/>
                <a:ext cx="0" cy="1502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4435" y="3009"/>
                <a:ext cx="1525" cy="5"/>
              </a:xfrm>
              <a:prstGeom prst="line">
                <a:avLst/>
              </a:prstGeom>
              <a:grpFill/>
              <a:ln>
                <a:solidFill>
                  <a:schemeClr val="bg1">
                    <a:lumMod val="85000"/>
                    <a:alpha val="54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/>
            <p:cNvSpPr txBox="1"/>
            <p:nvPr/>
          </p:nvSpPr>
          <p:spPr>
            <a:xfrm>
              <a:off x="3252" y="6695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酷堂清楷体" panose="02010601030101010101" charset="-122"/>
                  <a:ea typeface="字酷堂清楷体" panose="02010601030101010101" charset="-122"/>
                </a:rPr>
                <a:t>析</a:t>
              </a:r>
              <a:endPara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字酷堂清楷体" panose="02010601030101010101" charset="-122"/>
                <a:ea typeface="字酷堂清楷体" panose="0201060103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">
              <a:off x="2181" y="8116"/>
              <a:ext cx="2142" cy="1046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5" y="861695"/>
            <a:ext cx="838200" cy="838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5" y="861695"/>
            <a:ext cx="838200" cy="838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5" y="861695"/>
            <a:ext cx="838200" cy="838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5" y="861695"/>
            <a:ext cx="838200" cy="838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23995" y="1805940"/>
            <a:ext cx="816356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中国古代经济是中国古代史的</a:t>
            </a:r>
            <a:r>
              <a:rPr lang="zh-CN" altLang="en-US" sz="28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核心部分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,也是中考的重点。经济史部分以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选择题形式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出现的频率较高。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古代中国以</a:t>
            </a:r>
            <a:r>
              <a:rPr lang="zh-CN" altLang="en-US" sz="28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农业立国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,其</a:t>
            </a:r>
            <a:r>
              <a:rPr lang="zh-CN" altLang="en-US" sz="2800" b="1" u="sng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经济形态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就是</a:t>
            </a:r>
            <a:r>
              <a:rPr lang="zh-CN" altLang="en-US" sz="2800" b="1" u="sng">
                <a:solidFill>
                  <a:schemeClr val="accent5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自给自足的自然经济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,其</a:t>
            </a:r>
            <a:r>
              <a:rPr lang="zh-CN" altLang="en-US" sz="28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发展的主要表现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</a:t>
            </a:r>
            <a:r>
              <a:rPr lang="zh-CN" altLang="en-US" sz="28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农具的改进、农作物的推广、水利工程的兴建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800" b="1" u="sng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手工业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只是农业的</a:t>
            </a:r>
            <a:r>
              <a:rPr lang="zh-CN" altLang="en-US" sz="2800" b="1" u="sng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补充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,在“重农抑商”政策下,商业发展受到限制,但从</a:t>
            </a:r>
            <a:r>
              <a:rPr lang="zh-CN" alt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唐宋时期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开始,商业发展迅速,到</a:t>
            </a:r>
            <a:r>
              <a:rPr lang="zh-CN" alt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宋元时期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最为繁荣,而</a:t>
            </a:r>
            <a:r>
              <a:rPr lang="zh-CN" alt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明清时期</a:t>
            </a:r>
            <a:r>
              <a:rPr lang="zh-CN" altLang="en-US" sz="28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海禁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altLang="en-US" sz="2800" b="1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“闭关锁国”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政策的施行使得商业发展明显受到限制。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107950" y="173990"/>
            <a:ext cx="11975465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132060" y="10160"/>
            <a:ext cx="2363470" cy="294640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86740" y="415290"/>
            <a:ext cx="10035540" cy="5367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740"/>
              </a:lnSpc>
            </a:pPr>
            <a:r>
              <a:rPr lang="en-US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.西汉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(1)措施</a:t>
            </a: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汉武帝：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a.把铸币权收归中央,统一铸造五铢钱。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b.在全国各地设盐铁官,盐铁经营权收归国有,实行盐铁官营、专卖。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c.在全国范围内统一调配物资,平抑物价。</a:t>
            </a: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(2)商业发展表现</a:t>
            </a: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丝绸之路是古代东西方往来的大动脉,促进了中国同其他国家和地区的贸易与文化交流。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fontAlgn="auto">
              <a:lnSpc>
                <a:spcPts val="3740"/>
              </a:lnSpc>
            </a:pP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34" l="860" r="98065">
                        <a14:foregroundMark x1="40000" y1="71901" x2="40000" y2="71901"/>
                        <a14:foregroundMark x1="47957" y1="66529" x2="47957" y2="66529"/>
                        <a14:backgroundMark x1="43656" y1="75620" x2="43656" y2="75620"/>
                        <a14:backgroundMark x1="42151" y1="78512" x2="42151" y2="78512"/>
                        <a14:backgroundMark x1="41075" y1="82231" x2="41075" y2="82231"/>
                        <a14:backgroundMark x1="41935" y1="86777" x2="41935" y2="86777"/>
                        <a14:backgroundMark x1="42366" y1="83058" x2="42366" y2="83058"/>
                        <a14:backgroundMark x1="43656" y1="80992" x2="43656" y2="80992"/>
                        <a14:backgroundMark x1="45591" y1="73967" x2="45591" y2="73967"/>
                        <a14:backgroundMark x1="47742" y1="72727" x2="47742" y2="72727"/>
                        <a14:backgroundMark x1="51183" y1="71488" x2="51183" y2="71488"/>
                        <a14:backgroundMark x1="53548" y1="72727" x2="53548" y2="72727"/>
                        <a14:backgroundMark x1="55914" y1="72314" x2="55914" y2="72314"/>
                        <a14:backgroundMark x1="56989" y1="76033" x2="56989" y2="76033"/>
                        <a14:backgroundMark x1="58710" y1="78099" x2="58710" y2="78099"/>
                        <a14:backgroundMark x1="59140" y1="83058" x2="59140" y2="83058"/>
                        <a14:backgroundMark x1="58925" y1="86777" x2="58925" y2="86777"/>
                        <a14:backgroundMark x1="58065" y1="83471" x2="58065" y2="83471"/>
                        <a14:backgroundMark x1="56989" y1="80992" x2="56989" y2="80992"/>
                        <a14:backgroundMark x1="52903" y1="74380" x2="52903" y2="74380"/>
                        <a14:backgroundMark x1="46022" y1="75620" x2="46022" y2="75620"/>
                        <a14:backgroundMark x1="44946" y1="78926" x2="44946" y2="7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80" y="5142865"/>
            <a:ext cx="3477260" cy="18097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1520" y="5349875"/>
            <a:ext cx="601218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4.隋朝时措施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统一南北币制和度量衡制度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42290" y="652145"/>
            <a:ext cx="9294495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5.唐朝时商业发展表现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(1)商业十分繁荣,水陆交通发达,贸易往来频繁。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(2)出现繁华的大都市。长安是当时中国政治、经济和文化交往的中心,也是一座国际性的大都会。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290" y="3489325"/>
            <a:ext cx="909383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商业的繁荣超过了前代。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(1)商业城市:开封和杭州,其人口多达百万。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(2)海外贸易繁荣:中国成为当时世界上从事海外贸易的重要国家。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(3)北宋时期出现了世界上最早的纸币:交子。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8456930" y="1760220"/>
            <a:ext cx="3470910" cy="4819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2620" y="2804795"/>
            <a:ext cx="471043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6.两宋时商业发展表现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826135" y="840740"/>
            <a:ext cx="7731760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7.元朝时商业发展表现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元大都是当时北方最大的经济中心和商品集散地。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8.明朝时商业发展表现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明朝的商品经济相当活跃,北京和南京是全国性的商贸城市,还出现了数十座较大的商业城市;出现了有名的商帮,如晋商、徽商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8456930" y="1760220"/>
            <a:ext cx="3470910" cy="48196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8456930" y="1760220"/>
            <a:ext cx="3470910" cy="4819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6235" y="265430"/>
            <a:ext cx="9253855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9.清朝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(1)措施</a:t>
            </a:r>
            <a:endParaRPr sz="3200" b="1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清朝时,实行“</a:t>
            </a:r>
            <a:r>
              <a:rPr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闭关锁国”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政策,严格限制对外贸易。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(2)商业发展表现</a:t>
            </a:r>
            <a:endParaRPr sz="3200" b="1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1757年,清政府下令关闭了其他港口,只开放广州一处作为对外通商口岸,并规定由朝廷特许的</a:t>
            </a:r>
            <a:r>
              <a:rPr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“广州十三行”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统一经营对外贸易。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6235" y="3740785"/>
            <a:ext cx="877697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10.我国古代货币制度的演变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4500" y="4248785"/>
            <a:ext cx="868870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</a:t>
            </a: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秦朝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:统一货币,以秦国的</a:t>
            </a:r>
            <a:r>
              <a:rPr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圆形方孔半两钱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作为标准货币,在全国流通。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</a:t>
            </a: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)西汉: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把铸币权收归中央,统一铸造</a:t>
            </a:r>
            <a:r>
              <a:rPr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五铢钱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</a:t>
            </a: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隋朝: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统一南北币制。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(4)</a:t>
            </a: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两宋: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使用纸币——</a:t>
            </a:r>
            <a:r>
              <a:rPr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交子</a:t>
            </a:r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17335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9410700" y="2686050"/>
            <a:ext cx="2517140" cy="38938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305" y="578485"/>
            <a:ext cx="6693535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740"/>
              </a:lnSpc>
            </a:pPr>
            <a:r>
              <a:rPr sz="40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 影响古代商业发展的因素</a:t>
            </a:r>
            <a:endParaRPr lang="zh-CN" altLang="en-US" sz="40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3380" y="1247140"/>
            <a:ext cx="10107930" cy="5367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国家政局：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国家统一，社会稳定，有利于商品交换的发展；国家四分五裂，战乱不止，严重影响商品交换的开展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农业和手工业的发展状况：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农产品和手工业品的增加，需要交换，这就促进了商业活动的开展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国内交通和中外交通的状况：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隋朝开通的大运河，有利于国内贸易的发展。路上丝绸之路和海上丝绸之路的畅通，有利于对外贸易的发展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货币的统一与发展：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纸币的出现，便利了商品交换的进行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政府采取的政策：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重农抑商政策及闭关锁国政策都严重阻碍了国内外商业贸易的发展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auto">
              <a:lnSpc>
                <a:spcPts val="37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17335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8456930" y="1760220"/>
            <a:ext cx="3470910" cy="48196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5130" y="712470"/>
            <a:ext cx="1025842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 中国古代商业发展的趋势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商业场所变化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：从城市——草市——专业化集市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交易内容变化：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从土特产品——农副产品——手工业品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5130" y="2401570"/>
            <a:ext cx="874839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交易媒介变化：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从无物交换——一般等价物——金属货币——纸币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交易领域变化：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从流通领域——生产领域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商人组织的变化：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从血缘——地缘（商帮）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（6）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交易范围扩大：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明清长途贩运出现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17335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6618"/>
          <a:stretch>
            <a:fillRect/>
          </a:stretch>
        </p:blipFill>
        <p:spPr>
          <a:xfrm>
            <a:off x="9394190" y="2764155"/>
            <a:ext cx="2533650" cy="38157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0850" y="846455"/>
            <a:ext cx="995934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40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13. 全面理解明清时期出现的资本主义萌芽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7535" y="1704975"/>
            <a:ext cx="9665970" cy="3448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 出现时间：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明代中后期出现，清朝缓慢发展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（2）产生的基本条件：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社会生产力和商品经济的发展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（3）最早出现的地区和行业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：江南（苏州、杭州）；丝织业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（4）主要特征：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“机户出资，机工出力”，雇佣关系出现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（5）缓慢发展的原因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：根本原因：腐朽落后的封建制度的束缚是资本主义萌芽发展缓慢的根本原因</a:t>
            </a:r>
            <a:endParaRPr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" y="242570"/>
            <a:ext cx="11205210" cy="64566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75" y="127635"/>
            <a:ext cx="821626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740"/>
              </a:lnSpc>
            </a:pPr>
            <a:r>
              <a:rPr sz="4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14. 古代经济重心的南移</a:t>
            </a:r>
            <a:endParaRPr lang="zh-CN" altLang="en-US" sz="4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-10795"/>
            <a:ext cx="12233910" cy="6880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1091565" y="497205"/>
            <a:ext cx="10716260" cy="57638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5926" r="59556" b="88593"/>
          <a:stretch>
            <a:fillRect/>
          </a:stretch>
        </p:blipFill>
        <p:spPr>
          <a:xfrm flipH="1">
            <a:off x="8811895" y="5457190"/>
            <a:ext cx="1808480" cy="956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535" y="835025"/>
            <a:ext cx="1610360" cy="949960"/>
          </a:xfrm>
          <a:prstGeom prst="rect">
            <a:avLst/>
          </a:prstGeom>
        </p:spPr>
      </p:pic>
      <p:pic>
        <p:nvPicPr>
          <p:cNvPr id="11" name="图片 10" descr="图片包含 动物, 无脊椎动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" y="4542160"/>
            <a:ext cx="3509983" cy="2327270"/>
          </a:xfrm>
          <a:prstGeom prst="rect">
            <a:avLst/>
          </a:prstGeom>
        </p:spPr>
      </p:pic>
      <p:pic>
        <p:nvPicPr>
          <p:cNvPr id="13" name="图片 12" descr="图片包含 鲜花, 室内, 餐桌, 烟火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90" y="121285"/>
            <a:ext cx="3455670" cy="6139815"/>
          </a:xfrm>
          <a:prstGeom prst="rect">
            <a:avLst/>
          </a:prstGeom>
        </p:spPr>
      </p:pic>
      <p:pic>
        <p:nvPicPr>
          <p:cNvPr id="8" name="图片 7" descr="图片包含 烟火, 户外艺术系列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21285"/>
            <a:ext cx="3929380" cy="54952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2990" y="748030"/>
            <a:ext cx="752665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在复习时注意: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(1)要明确古代经济政策体现的是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以农为本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的思想。</a:t>
            </a:r>
            <a:r>
              <a:rPr lang="zh-CN" altLang="en-US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核心内容是轻徭薄赋、与民休息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这也是</a:t>
            </a:r>
            <a:r>
              <a:rPr lang="zh-CN" altLang="en-US" sz="28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盛世局面出现的重要原因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。典型就是盛世局面的出现,如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汉代(文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景之治、汉武帝大一统、光武中兴)和唐代(贞观之治和开元盛世)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</a:t>
            </a:r>
            <a:r>
              <a:rPr lang="zh-CN" altLang="en-US" sz="2800" b="1">
                <a:gradFill>
                  <a:gsLst>
                    <a:gs pos="50000">
                      <a:srgbClr val="ECD0CD"/>
                    </a:gs>
                    <a:gs pos="0">
                      <a:srgbClr val="F2E0DE"/>
                    </a:gs>
                    <a:gs pos="100000">
                      <a:srgbClr val="E5C0BC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明确各个时期农业、手工业、商业的发展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。这部分注意</a:t>
            </a:r>
            <a:r>
              <a:rPr lang="zh-CN" altLang="en-US" sz="2800" b="1" u="sng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识记</a:t>
            </a:r>
            <a:r>
              <a:rPr lang="zh-CN" altLang="en-US" sz="28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各个朝代的水利工程(都江堰、大运河)、手工业的发展(陶瓷业、纺织业、造船业)、商业发展的表现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(都市的繁荣、交子)等内容。这部分有时会结合图片来进行考查。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-10795"/>
            <a:ext cx="12233910" cy="6880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588895" y="835025"/>
            <a:ext cx="7013575" cy="5016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8" t="5926" r="59556" b="88593"/>
          <a:stretch>
            <a:fillRect/>
          </a:stretch>
        </p:blipFill>
        <p:spPr>
          <a:xfrm flipH="1">
            <a:off x="8811895" y="5457190"/>
            <a:ext cx="1808480" cy="956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535" y="835025"/>
            <a:ext cx="1610360" cy="949960"/>
          </a:xfrm>
          <a:prstGeom prst="rect">
            <a:avLst/>
          </a:prstGeom>
        </p:spPr>
      </p:pic>
      <p:pic>
        <p:nvPicPr>
          <p:cNvPr id="11" name="图片 10" descr="图片包含 动物, 无脊椎动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" y="4542160"/>
            <a:ext cx="3509983" cy="2327270"/>
          </a:xfrm>
          <a:prstGeom prst="rect">
            <a:avLst/>
          </a:prstGeom>
        </p:spPr>
      </p:pic>
      <p:pic>
        <p:nvPicPr>
          <p:cNvPr id="13" name="图片 12" descr="图片包含 鲜花, 室内, 餐桌, 烟火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90" y="121285"/>
            <a:ext cx="3455670" cy="6139815"/>
          </a:xfrm>
          <a:prstGeom prst="rect">
            <a:avLst/>
          </a:prstGeom>
        </p:spPr>
      </p:pic>
      <p:pic>
        <p:nvPicPr>
          <p:cNvPr id="8" name="图片 7" descr="图片包含 烟火, 户外艺术系列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21285"/>
            <a:ext cx="3929380" cy="54952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49575" y="1483995"/>
            <a:ext cx="629221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(3)中国</a:t>
            </a:r>
            <a:r>
              <a:rPr lang="zh-CN" altLang="en-US"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古代经济重心的南移</a:t>
            </a:r>
            <a:r>
              <a:rPr lang="zh-CN" altLang="en-US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开始于</a:t>
            </a:r>
            <a:r>
              <a:rPr lang="zh-CN" altLang="en-US" sz="36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唐安史之乱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后,</a:t>
            </a:r>
            <a:r>
              <a:rPr lang="zh-CN" altLang="en-US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完成于</a:t>
            </a:r>
            <a:r>
              <a:rPr lang="zh-CN" altLang="en-US" sz="36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南宋时期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。要识记经济重心南移的原因和表现,尤其注意表现经济重心南移的谚语,如“苏湖熟,天下足”等。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 descr="791595119f98f31126be0441c5937e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524510"/>
            <a:ext cx="3976370" cy="397637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3800475" y="4500880"/>
            <a:ext cx="1034415" cy="1198880"/>
            <a:chOff x="8210" y="1528"/>
            <a:chExt cx="1629" cy="1888"/>
          </a:xfrm>
        </p:grpSpPr>
        <p:grpSp>
          <p:nvGrpSpPr>
            <p:cNvPr id="41" name="组合 40"/>
            <p:cNvGrpSpPr/>
            <p:nvPr/>
          </p:nvGrpSpPr>
          <p:grpSpPr>
            <a:xfrm>
              <a:off x="8229" y="1717"/>
              <a:ext cx="1540" cy="1502"/>
              <a:chOff x="2315" y="2257"/>
              <a:chExt cx="1540" cy="1502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231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231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08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V="1">
                <a:off x="231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47" name="文本框 46"/>
            <p:cNvSpPr txBox="1"/>
            <p:nvPr/>
          </p:nvSpPr>
          <p:spPr>
            <a:xfrm>
              <a:off x="821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古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25390" y="4500880"/>
            <a:ext cx="1034415" cy="1198880"/>
            <a:chOff x="10330" y="1528"/>
            <a:chExt cx="1629" cy="1888"/>
          </a:xfrm>
        </p:grpSpPr>
        <p:grpSp>
          <p:nvGrpSpPr>
            <p:cNvPr id="58" name="组合 57"/>
            <p:cNvGrpSpPr/>
            <p:nvPr/>
          </p:nvGrpSpPr>
          <p:grpSpPr>
            <a:xfrm>
              <a:off x="10349" y="1717"/>
              <a:ext cx="1540" cy="1502"/>
              <a:chOff x="4435" y="2257"/>
              <a:chExt cx="1540" cy="1502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4435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4435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5205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4435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64" name="文本框 63"/>
            <p:cNvSpPr txBox="1"/>
            <p:nvPr/>
          </p:nvSpPr>
          <p:spPr>
            <a:xfrm>
              <a:off x="10330" y="1528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代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243320" y="4500880"/>
            <a:ext cx="1034415" cy="1198880"/>
            <a:chOff x="12450" y="1524"/>
            <a:chExt cx="1629" cy="1888"/>
          </a:xfrm>
        </p:grpSpPr>
        <p:grpSp>
          <p:nvGrpSpPr>
            <p:cNvPr id="66" name="组合 65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72" name="文本框 71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农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4345305" y="5482590"/>
            <a:ext cx="1360170" cy="6642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31100" y="4503420"/>
            <a:ext cx="1034415" cy="1198880"/>
            <a:chOff x="12450" y="1524"/>
            <a:chExt cx="1629" cy="1888"/>
          </a:xfrm>
        </p:grpSpPr>
        <p:grpSp>
          <p:nvGrpSpPr>
            <p:cNvPr id="5" name="组合 4"/>
            <p:cNvGrpSpPr/>
            <p:nvPr/>
          </p:nvGrpSpPr>
          <p:grpSpPr>
            <a:xfrm>
              <a:off x="12450" y="1717"/>
              <a:ext cx="1540" cy="1502"/>
              <a:chOff x="6536" y="2257"/>
              <a:chExt cx="1540" cy="150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536" y="2257"/>
                <a:ext cx="1540" cy="1502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85000"/>
                    <a:alpha val="54000"/>
                  </a:sys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ysClr val="window" lastClr="FFFFFF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FDF5D2"/>
                  </a:solidFill>
                  <a:effectLst/>
                  <a:uLnTx/>
                  <a:uFillTx/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H="1">
                <a:off x="6536" y="2257"/>
                <a:ext cx="154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7306" y="2257"/>
                <a:ext cx="0" cy="1502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6536" y="3009"/>
                <a:ext cx="1525" cy="5"/>
              </a:xfrm>
              <a:prstGeom prst="line">
                <a:avLst/>
              </a:prstGeom>
              <a:ln>
                <a:solidFill>
                  <a:sysClr val="window" lastClr="FFFFFF">
                    <a:lumMod val="85000"/>
                    <a:alpha val="54000"/>
                  </a:sysClr>
                </a:solidFill>
                <a:prstDash val="sysDash"/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17" name="文本框 16"/>
            <p:cNvSpPr txBox="1"/>
            <p:nvPr/>
          </p:nvSpPr>
          <p:spPr>
            <a:xfrm>
              <a:off x="12450" y="1524"/>
              <a:ext cx="1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 b="1" dirty="0">
                  <a:solidFill>
                    <a:srgbClr val="FDF5D2"/>
                  </a:solidFill>
                  <a:latin typeface="字酷堂清楷体" panose="02010601030101010101" charset="-122"/>
                  <a:ea typeface="字酷堂清楷体" panose="02010601030101010101" charset="-122"/>
                  <a:cs typeface="字酷堂清楷体" panose="02010601030101010101" charset="-122"/>
                </a:rPr>
                <a:t>业</a:t>
              </a:r>
              <a:endParaRPr lang="zh-CN" altLang="en-US" sz="72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cs typeface="字酷堂清楷体" panose="02010601030101010101" charset="-122"/>
              </a:endParaRPr>
            </a:p>
          </p:txBody>
        </p:sp>
      </p:grpSp>
      <p:pic>
        <p:nvPicPr>
          <p:cNvPr id="53" name="图片 52" descr="图片包含 餐桌, 室内, 蛋糕, 杯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" y="2216785"/>
            <a:ext cx="2846070" cy="4551045"/>
          </a:xfrm>
          <a:prstGeom prst="rect">
            <a:avLst/>
          </a:prstGeom>
        </p:spPr>
      </p:pic>
      <p:pic>
        <p:nvPicPr>
          <p:cNvPr id="54" name="图片 53" descr="图片包含 烟火, 户外艺术系列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55" y="128270"/>
            <a:ext cx="3553460" cy="497014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158480" y="2532380"/>
            <a:ext cx="1973580" cy="2124075"/>
            <a:chOff x="13103" y="3317"/>
            <a:chExt cx="3723" cy="4641"/>
          </a:xfrm>
        </p:grpSpPr>
        <p:sp>
          <p:nvSpPr>
            <p:cNvPr id="13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3" y="3317"/>
              <a:ext cx="3723" cy="464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0263505" y="-137795"/>
            <a:ext cx="2199005" cy="253873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724535" y="680085"/>
            <a:ext cx="9690100" cy="5015865"/>
          </a:xfrm>
          <a:prstGeom prst="rect">
            <a:avLst/>
          </a:prstGeom>
        </p:spPr>
        <p:txBody>
          <a:bodyPr vert="horz"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40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1.战国</a:t>
            </a:r>
            <a:endParaRPr sz="40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(1)措施:</a:t>
            </a:r>
            <a:r>
              <a:rPr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商鞅变法。</a:t>
            </a:r>
            <a:endParaRPr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36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36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36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(2)农业发展表现</a:t>
            </a:r>
            <a:endParaRPr sz="36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3450" y="2178685"/>
            <a:ext cx="67449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a.废除井田制,允许土地自由买卖。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/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b.鼓励耕织,生产粮食、布帛多的人可以免除徭役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34" l="860" r="98065">
                        <a14:foregroundMark x1="40000" y1="71901" x2="40000" y2="71901"/>
                        <a14:foregroundMark x1="47957" y1="66529" x2="47957" y2="66529"/>
                        <a14:backgroundMark x1="43656" y1="75620" x2="43656" y2="75620"/>
                        <a14:backgroundMark x1="42151" y1="78512" x2="42151" y2="78512"/>
                        <a14:backgroundMark x1="41075" y1="82231" x2="41075" y2="82231"/>
                        <a14:backgroundMark x1="41935" y1="86777" x2="41935" y2="86777"/>
                        <a14:backgroundMark x1="42366" y1="83058" x2="42366" y2="83058"/>
                        <a14:backgroundMark x1="43656" y1="80992" x2="43656" y2="80992"/>
                        <a14:backgroundMark x1="45591" y1="73967" x2="45591" y2="73967"/>
                        <a14:backgroundMark x1="47742" y1="72727" x2="47742" y2="72727"/>
                        <a14:backgroundMark x1="51183" y1="71488" x2="51183" y2="71488"/>
                        <a14:backgroundMark x1="53548" y1="72727" x2="53548" y2="72727"/>
                        <a14:backgroundMark x1="55914" y1="72314" x2="55914" y2="72314"/>
                        <a14:backgroundMark x1="56989" y1="76033" x2="56989" y2="76033"/>
                        <a14:backgroundMark x1="58710" y1="78099" x2="58710" y2="78099"/>
                        <a14:backgroundMark x1="59140" y1="83058" x2="59140" y2="83058"/>
                        <a14:backgroundMark x1="58925" y1="86777" x2="58925" y2="86777"/>
                        <a14:backgroundMark x1="58065" y1="83471" x2="58065" y2="83471"/>
                        <a14:backgroundMark x1="56989" y1="80992" x2="56989" y2="80992"/>
                        <a14:backgroundMark x1="52903" y1="74380" x2="52903" y2="74380"/>
                        <a14:backgroundMark x1="46022" y1="75620" x2="46022" y2="75620"/>
                        <a14:backgroundMark x1="44946" y1="78926" x2="44946" y2="7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85" y="4862830"/>
            <a:ext cx="3602990" cy="187515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633585" y="680085"/>
            <a:ext cx="1106170" cy="3168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6000" b="1">
                <a:solidFill>
                  <a:schemeClr val="accent6">
                    <a:lumMod val="20000"/>
                    <a:lumOff val="80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农业方面</a:t>
            </a:r>
            <a:endParaRPr lang="zh-CN" altLang="en-US" sz="6000" b="1">
              <a:solidFill>
                <a:schemeClr val="accent6">
                  <a:lumMod val="20000"/>
                  <a:lumOff val="80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33450" y="4977765"/>
            <a:ext cx="84270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战国时期,铁制农具和牛耕的使用进一步推广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5" grpId="0"/>
      <p:bldP spid="15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90805" y="227965"/>
            <a:ext cx="11975465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132060" y="10160"/>
            <a:ext cx="2363470" cy="294640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644525" y="4149725"/>
            <a:ext cx="10825480" cy="1529715"/>
          </a:xfrm>
          <a:prstGeom prst="rect">
            <a:avLst/>
          </a:prstGeom>
        </p:spPr>
        <p:txBody>
          <a:bodyPr vert="horz" wrap="square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(3)农业发展表现:</a:t>
            </a:r>
            <a:endParaRPr sz="32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西汉时,通过丝绸之路,核桃、葡萄、石榴、苜蓿等植物传入中原。</a:t>
            </a:r>
            <a:endParaRPr sz="32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985" y="359410"/>
            <a:ext cx="10819765" cy="3448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2.西汉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(1)政策:</a:t>
            </a:r>
            <a:endParaRPr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(2)措施</a:t>
            </a:r>
            <a:r>
              <a:rPr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z="2800" b="1">
              <a:solidFill>
                <a:schemeClr val="accent1">
                  <a:lumMod val="40000"/>
                  <a:lumOff val="6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32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A.汉高祖：</a:t>
            </a:r>
            <a:endParaRPr sz="32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endParaRPr sz="36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endParaRPr sz="36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32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B.汉文帝、汉景帝：</a:t>
            </a:r>
            <a:endParaRPr lang="zh-CN" altLang="en-US" sz="32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05710" y="905510"/>
            <a:ext cx="6583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汉高祖、文帝、景帝实行休养生息政策。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8340" y="2200910"/>
            <a:ext cx="1078166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a.让士兵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还乡务农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,释放因战乱、饥荒而成为奴婢的人,使其成为平民。b.鼓励人民致力农业生产。c.采取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“轻徭薄赋”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的政策,减轻农民的赋税,减免徭役及兵役。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810" y="3677920"/>
            <a:ext cx="1169606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a.重视农业生产,提倡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以农为本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,关心农桑。b.进一步减轻赋税徭役:田赋降到了三十税一。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34" l="860" r="98065">
                        <a14:foregroundMark x1="40000" y1="71901" x2="40000" y2="71901"/>
                        <a14:foregroundMark x1="47957" y1="66529" x2="47957" y2="66529"/>
                        <a14:backgroundMark x1="43656" y1="75620" x2="43656" y2="75620"/>
                        <a14:backgroundMark x1="42151" y1="78512" x2="42151" y2="78512"/>
                        <a14:backgroundMark x1="41075" y1="82231" x2="41075" y2="82231"/>
                        <a14:backgroundMark x1="41935" y1="86777" x2="41935" y2="86777"/>
                        <a14:backgroundMark x1="42366" y1="83058" x2="42366" y2="83058"/>
                        <a14:backgroundMark x1="43656" y1="80992" x2="43656" y2="80992"/>
                        <a14:backgroundMark x1="45591" y1="73967" x2="45591" y2="73967"/>
                        <a14:backgroundMark x1="47742" y1="72727" x2="47742" y2="72727"/>
                        <a14:backgroundMark x1="51183" y1="71488" x2="51183" y2="71488"/>
                        <a14:backgroundMark x1="53548" y1="72727" x2="53548" y2="72727"/>
                        <a14:backgroundMark x1="55914" y1="72314" x2="55914" y2="72314"/>
                        <a14:backgroundMark x1="56989" y1="76033" x2="56989" y2="76033"/>
                        <a14:backgroundMark x1="58710" y1="78099" x2="58710" y2="78099"/>
                        <a14:backgroundMark x1="59140" y1="83058" x2="59140" y2="83058"/>
                        <a14:backgroundMark x1="58925" y1="86777" x2="58925" y2="86777"/>
                        <a14:backgroundMark x1="58065" y1="83471" x2="58065" y2="83471"/>
                        <a14:backgroundMark x1="56989" y1="80992" x2="56989" y2="80992"/>
                        <a14:backgroundMark x1="52903" y1="74380" x2="52903" y2="74380"/>
                        <a14:backgroundMark x1="46022" y1="75620" x2="46022" y2="75620"/>
                        <a14:backgroundMark x1="44946" y1="78926" x2="44946" y2="7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80" y="5142865"/>
            <a:ext cx="3477260" cy="18097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9590" y="5273675"/>
            <a:ext cx="974407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3.东汉时措施: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光武帝多次下令释放奴婢,减轻农民的负担。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  <p:bldP spid="21" grpId="0"/>
      <p:bldP spid="21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231140" y="227965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132060" y="10160"/>
            <a:ext cx="2363470" cy="294640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390525" y="3677920"/>
            <a:ext cx="10825480" cy="570865"/>
          </a:xfrm>
          <a:prstGeom prst="rect">
            <a:avLst/>
          </a:prstGeom>
        </p:spPr>
        <p:txBody>
          <a:bodyPr vert="horz" wrap="square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5.宋朝时农业发展表现</a:t>
            </a:r>
            <a:r>
              <a:rPr lang="zh-CN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525" y="478790"/>
            <a:ext cx="974153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4.唐朝时措施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6910" y="1198245"/>
            <a:ext cx="9772015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(1)唐太宗、武则天:减轻人民的劳役负担,鼓励发展农业生产。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6910" y="1769110"/>
            <a:ext cx="5149215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(2)唐玄宗:发展经济,改革税制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6910" y="2339975"/>
            <a:ext cx="1101788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唐朝经济繁荣的表现</a:t>
            </a:r>
            <a:r>
              <a:rPr lang="zh-CN" sz="2800" b="1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（农业方面）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5800" y="2957195"/>
            <a:ext cx="1050036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ts val="374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、生产工具的改进：曲辕犁、筒车。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、水利工程的修建。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、垦田面积扩大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6910" y="4248785"/>
            <a:ext cx="10819765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1)水稻</a:t>
            </a:r>
            <a:endParaRPr sz="32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a.由越南传入的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占城稻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在北宋时推广到东南地区;南方农民培育出许多优良品种。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b.水稻也在北方得到较大推广,宋朝时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水稻产量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跃居粮食作物产量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首位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长江下游和太湖流域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一带成为全国</a:t>
            </a:r>
            <a:r>
              <a: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最重要的粮仓</a:t>
            </a: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(“苏湖熟,天下足”或“苏常熟,天下足”)。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83" r="45404" b="-83"/>
          <a:stretch>
            <a:fillRect/>
          </a:stretch>
        </p:blipFill>
        <p:spPr>
          <a:xfrm>
            <a:off x="304800" y="173990"/>
            <a:ext cx="11696700" cy="65100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132060" y="10160"/>
            <a:ext cx="2363470" cy="2946400"/>
            <a:chOff x="13058" y="3058"/>
            <a:chExt cx="3722" cy="4640"/>
          </a:xfrm>
        </p:grpSpPr>
        <p:sp>
          <p:nvSpPr>
            <p:cNvPr id="6" name="Oval 39"/>
            <p:cNvSpPr/>
            <p:nvPr/>
          </p:nvSpPr>
          <p:spPr bwMode="auto">
            <a:xfrm>
              <a:off x="13673" y="3970"/>
              <a:ext cx="2213" cy="2216"/>
            </a:xfrm>
            <a:prstGeom prst="ellipse">
              <a:avLst/>
            </a:prstGeom>
            <a:solidFill>
              <a:srgbClr val="FFFFC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  <a:noAutofit/>
            </a:bodyPr>
            <a:p>
              <a:pPr algn="ctr"/>
              <a:endParaRPr lang="en-US" sz="2100" b="1" dirty="0">
                <a:solidFill>
                  <a:srgbClr val="FDF5D2"/>
                </a:solidFill>
                <a:latin typeface="字酷堂清楷体" panose="02010601030101010101" charset="-122"/>
                <a:ea typeface="字酷堂清楷体" panose="02010601030101010101" charset="-122"/>
                <a:sym typeface="字酷堂清楷体" panose="02010601030101010101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8" y="3058"/>
              <a:ext cx="3723" cy="464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680720" y="589280"/>
            <a:ext cx="10825480" cy="570865"/>
          </a:xfrm>
          <a:prstGeom prst="rect">
            <a:avLst/>
          </a:prstGeom>
        </p:spPr>
        <p:txBody>
          <a:bodyPr vert="horz" wrap="square">
            <a:spAutoFit/>
          </a:bodyPr>
          <a:p>
            <a:pPr fontAlgn="auto">
              <a:lnSpc>
                <a:spcPts val="3740"/>
              </a:lnSpc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5.宋朝时农业发展表现</a:t>
            </a:r>
            <a:r>
              <a:rPr lang="zh-CN"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8855" y="1294130"/>
            <a:ext cx="989838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740"/>
              </a:lnSpc>
            </a:pPr>
            <a:r>
              <a:rPr sz="3200" b="1">
                <a:gradFill>
                  <a:gsLst>
                    <a:gs pos="50000">
                      <a:srgbClr val="ECCFCB"/>
                    </a:gs>
                    <a:gs pos="0">
                      <a:srgbClr val="F2DFDC"/>
                    </a:gs>
                    <a:gs pos="100000">
                      <a:srgbClr val="E5BEB9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(2)经济作物</a:t>
            </a:r>
            <a:endParaRPr sz="3200" b="1">
              <a:gradFill>
                <a:gsLst>
                  <a:gs pos="50000">
                    <a:srgbClr val="ECCFCB"/>
                  </a:gs>
                  <a:gs pos="0">
                    <a:srgbClr val="F2DFDC"/>
                  </a:gs>
                  <a:gs pos="100000">
                    <a:srgbClr val="E5BEB9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a.南方各地普遍种植茶树,产茶的州县增加。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740"/>
              </a:lnSpc>
            </a:pPr>
            <a:r>
              <a: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b.南宋后期,棉花的种植区由广东、福建向北推进到江淮和川蜀一带。</a:t>
            </a:r>
            <a:endParaRPr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115" y="3105150"/>
            <a:ext cx="767207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740"/>
              </a:lnSpc>
              <a:buClrTx/>
              <a:buSzTx/>
              <a:buFontTx/>
            </a:pPr>
            <a:r>
              <a: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6.明朝时农业发展表现</a:t>
            </a:r>
            <a:endParaRPr sz="3600" b="1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740"/>
              </a:lnSpc>
            </a:pP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引进了原产美洲的玉米、甘薯、马铃薯、花生、向日葵等。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图片包含 游戏机, 花, 水, 房间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8635" y="3105150"/>
            <a:ext cx="3799205" cy="37992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5" grpId="0"/>
      <p:bldP spid="15" grpId="1"/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中国风">
      <a:majorFont>
        <a:latin typeface="Calibri"/>
        <a:ea typeface="华文楷体"/>
        <a:cs typeface=""/>
      </a:majorFont>
      <a:minorFont>
        <a:latin typeface="Calibri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华文楷体"/>
        <a:ea typeface=""/>
        <a:cs typeface=""/>
        <a:font script="Jpan" typeface="游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3786</Words>
  <Application>WPS 演示</Application>
  <PresentationFormat>宽屏</PresentationFormat>
  <Paragraphs>287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华文楷体</vt:lpstr>
      <vt:lpstr>字酷堂清楷体</vt:lpstr>
      <vt:lpstr>Segoe UI Light</vt:lpstr>
      <vt:lpstr>Century Gothic</vt:lpstr>
      <vt:lpstr>汉仪细中圆简</vt:lpstr>
      <vt:lpstr>Calibri</vt:lpstr>
      <vt:lpstr>微软雅黑</vt:lpstr>
      <vt:lpstr>Arial Unicode MS</vt:lpstr>
      <vt:lpstr>Calibri</vt:lpstr>
      <vt:lpstr>华文新魏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huangrongjun</dc:creator>
  <cp:lastModifiedBy>木子</cp:lastModifiedBy>
  <cp:revision>41</cp:revision>
  <dcterms:created xsi:type="dcterms:W3CDTF">2018-11-08T12:43:00Z</dcterms:created>
  <dcterms:modified xsi:type="dcterms:W3CDTF">2021-03-24T08:05:11Z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  <property fmtid="{D5CDD505-2E9C-101B-9397-08002B2CF9AE}" pid="3" name="KSOTemplateUUID">
    <vt:lpwstr>v1.0_mb_tsqQxS0xJPRX9OSzJOjBjw==</vt:lpwstr>
  </property>
</Properties>
</file>