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3"/>
  </p:notesMasterIdLst>
  <p:sldIdLst>
    <p:sldId id="284" r:id="rId3"/>
    <p:sldId id="285" r:id="rId4"/>
    <p:sldId id="286" r:id="rId5"/>
    <p:sldId id="289" r:id="rId6"/>
    <p:sldId id="288" r:id="rId7"/>
    <p:sldId id="290" r:id="rId8"/>
    <p:sldId id="291" r:id="rId9"/>
    <p:sldId id="294" r:id="rId10"/>
    <p:sldId id="295" r:id="rId11"/>
    <p:sldId id="292" r:id="rId12"/>
    <p:sldId id="293" r:id="rId13"/>
    <p:sldId id="297" r:id="rId14"/>
    <p:sldId id="296" r:id="rId15"/>
    <p:sldId id="298" r:id="rId16"/>
    <p:sldId id="300" r:id="rId17"/>
    <p:sldId id="299" r:id="rId18"/>
    <p:sldId id="302" r:id="rId19"/>
    <p:sldId id="304" r:id="rId20"/>
    <p:sldId id="305" r:id="rId21"/>
    <p:sldId id="30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陈 元江" initials="" lastIdx="1" clrIdx="0"/>
  <p:cmAuthor id="1" name="cb nm" initials="c" lastIdx="2" clrIdx="0"/>
  <p:cmAuthor id="2" name="孙文纯" initials="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base" hangingPunct="1"/>
            <a:fld id="{C6187A03-C464-432F-9C54-757AD789B7EF}" type="slidenum">
              <a:rPr altLang="en-US">
                <a:latin typeface="Calibri" panose="020F0502020204030204"/>
              </a:rPr>
              <a:t>3</a:t>
            </a:fld>
            <a:endParaRPr lang="zh-CN" altLang="en-US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base" hangingPunct="1"/>
            <a:fld id="{C6187A03-C464-432F-9C54-757AD789B7EF}" type="slidenum">
              <a:rPr altLang="en-US">
                <a:latin typeface="Calibri" panose="020F0502020204030204"/>
              </a:rPr>
              <a:t>14</a:t>
            </a:fld>
            <a:endParaRPr lang="zh-CN" altLang="en-US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9pPr>
          </a:lstStyle>
          <a:p>
            <a:pPr eaLnBrk="1" hangingPunct="1"/>
            <a:fld id="{E944084D-4C20-4A3E-9254-1AA774DB1CCE}" type="slidenum">
              <a:rPr lang="zh-CN" altLang="en-US">
                <a:solidFill>
                  <a:prstClr val="black"/>
                </a:solidFill>
                <a:ea typeface="等线" pitchFamily="2" charset="-122"/>
              </a:rPr>
              <a:pPr eaLnBrk="1" hangingPunct="1"/>
              <a:t>18</a:t>
            </a:fld>
            <a:endParaRPr lang="en-US" altLang="zh-CN">
              <a:solidFill>
                <a:prstClr val="black"/>
              </a:solidFill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base" hangingPunct="1"/>
            <a:fld id="{C6187A03-C464-432F-9C54-757AD789B7EF}" type="slidenum">
              <a:rPr altLang="en-US">
                <a:latin typeface="Calibri" panose="020F0502020204030204"/>
              </a:rPr>
              <a:t>7</a:t>
            </a:fld>
            <a:endParaRPr lang="zh-CN" altLang="en-US"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467E-9300-4B6B-94D2-9751329C7CD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A6CB-E447-40D5-A3C7-BF83AF25330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08628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82C8-1CEB-4A89-9749-13C61E5377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557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9605-C7AC-421B-9E67-6F8005B97DA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4240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B2A2-1E41-4BA1-9A61-0A1728E1E5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4851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0EA5-0972-48DB-9B16-45AA167C699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48770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38A7-7D1D-46E4-80D9-ECC0D3595B0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570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0B1A-5BAF-4256-B15D-F3CDB53723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496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EB84-1F20-43C6-B871-0B802F8BDD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6627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CFA8-74BE-4017-9636-5CB1E5926A0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722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C27B-A047-4339-91F9-5456BD425BC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4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76602"/>
      </p:ext>
    </p:extLst>
  </p:cSld>
  <p:clrMapOvr>
    <a:masterClrMapping/>
  </p:clrMapOvr>
  <p:transition spd="slow">
    <p:circle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1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51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EA9A-F54B-49AA-B8D7-7BD794D7D4B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28256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28085" y="930276"/>
            <a:ext cx="10949516" cy="53324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51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51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2E06-7283-4C55-BB6D-C72A55D8AF7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3748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8798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华文行楷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华文行楷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9169354-CFBD-4B67-9969-D3B5C3C4BFB1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华文行楷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1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文本框 371715"/>
          <p:cNvSpPr txBox="1"/>
          <p:nvPr/>
        </p:nvSpPr>
        <p:spPr>
          <a:xfrm>
            <a:off x="-3810" y="-635"/>
            <a:ext cx="12212955" cy="76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单元学习导引</a:t>
            </a:r>
          </a:p>
        </p:txBody>
      </p:sp>
      <p:sp>
        <p:nvSpPr>
          <p:cNvPr id="371717" name="文本框 371716"/>
          <p:cNvSpPr txBox="1"/>
          <p:nvPr/>
        </p:nvSpPr>
        <p:spPr>
          <a:xfrm>
            <a:off x="3075940" y="1767205"/>
            <a:ext cx="46259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第1课 改革变法风潮与秦国历史机遇</a:t>
            </a:r>
          </a:p>
        </p:txBody>
      </p:sp>
      <p:sp>
        <p:nvSpPr>
          <p:cNvPr id="371723" name="文本框 371722"/>
          <p:cNvSpPr txBox="1"/>
          <p:nvPr/>
        </p:nvSpPr>
        <p:spPr>
          <a:xfrm>
            <a:off x="3109595" y="3452495"/>
            <a:ext cx="455866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第2课 “为秦开帝业”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----商鞅变法 </a:t>
            </a:r>
          </a:p>
        </p:txBody>
      </p:sp>
      <p:sp>
        <p:nvSpPr>
          <p:cNvPr id="371726" name="文本框 371725"/>
          <p:cNvSpPr txBox="1"/>
          <p:nvPr/>
        </p:nvSpPr>
        <p:spPr>
          <a:xfrm>
            <a:off x="3197225" y="5454015"/>
            <a:ext cx="45046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第3课 富国强兵的秦国   </a:t>
            </a:r>
          </a:p>
        </p:txBody>
      </p:sp>
      <p:sp>
        <p:nvSpPr>
          <p:cNvPr id="11271" name="AutoShape 14"/>
          <p:cNvSpPr/>
          <p:nvPr/>
        </p:nvSpPr>
        <p:spPr>
          <a:xfrm flipH="1">
            <a:off x="2762250" y="2192655"/>
            <a:ext cx="434975" cy="3638550"/>
          </a:xfrm>
          <a:prstGeom prst="rightBrace">
            <a:avLst>
              <a:gd name="adj1" fmla="val 154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1724" name="文本框 371723"/>
          <p:cNvSpPr txBox="1"/>
          <p:nvPr/>
        </p:nvSpPr>
        <p:spPr>
          <a:xfrm>
            <a:off x="9223375" y="1965960"/>
            <a:ext cx="247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改革的</a:t>
            </a:r>
            <a:r>
              <a:rPr lang="zh-CN" altLang="en-US" sz="3200" b="1">
                <a:solidFill>
                  <a:srgbClr val="8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背景</a:t>
            </a:r>
            <a:endParaRPr lang="zh-CN" altLang="en-US" sz="3200" b="1">
              <a:solidFill>
                <a:srgbClr val="66006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23375" y="3816985"/>
            <a:ext cx="247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改革的</a:t>
            </a:r>
            <a:r>
              <a:rPr lang="zh-CN" altLang="en-US" sz="3200" b="1">
                <a:solidFill>
                  <a:srgbClr val="8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措施</a:t>
            </a:r>
            <a:endParaRPr lang="zh-CN" altLang="en-US" sz="3200" b="1">
              <a:solidFill>
                <a:srgbClr val="66006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57665" y="5384165"/>
            <a:ext cx="2482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改革的</a:t>
            </a:r>
            <a:r>
              <a:rPr lang="zh-CN" altLang="en-US" sz="3200" b="1">
                <a:solidFill>
                  <a:srgbClr val="80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影响</a:t>
            </a:r>
            <a:endParaRPr lang="zh-CN" altLang="en-US" sz="3200" b="1">
              <a:solidFill>
                <a:srgbClr val="66006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8242300" y="2173605"/>
            <a:ext cx="901700" cy="2038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420" y="2724785"/>
            <a:ext cx="242824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4400" b="1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4400" b="1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第二单元</a:t>
            </a:r>
          </a:p>
          <a:p>
            <a:pPr algn="l"/>
            <a:r>
              <a:rPr lang="zh-CN" altLang="en-US" sz="4400" b="1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商鞅变法</a:t>
            </a:r>
            <a:endParaRPr lang="en-US" altLang="zh-CN" b="1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8302625" y="4011295"/>
            <a:ext cx="901700" cy="2038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8355965" y="5574030"/>
            <a:ext cx="901700" cy="2038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政治上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1013" y="4683212"/>
            <a:ext cx="11794921" cy="1384995"/>
          </a:xfrm>
          <a:prstGeom prst="rect">
            <a:avLst/>
          </a:prstGeom>
          <a:noFill/>
          <a:ln w="19050" cap="flat" algn="ctr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  <a:extLst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   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民为什伍，而相牧司连坐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。宗室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非有军功论，不得为属籍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而集小乡邑聚为县，置令、丞，凡三十一县。</a:t>
            </a: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  <p:sp>
        <p:nvSpPr>
          <p:cNvPr id="8" name="文本框 113673"/>
          <p:cNvSpPr>
            <a:spLocks noChangeArrowheads="1"/>
          </p:cNvSpPr>
          <p:nvPr/>
        </p:nvSpPr>
        <p:spPr bwMode="auto">
          <a:xfrm>
            <a:off x="418514" y="2107829"/>
            <a:ext cx="2749551" cy="700088"/>
          </a:xfrm>
          <a:prstGeom prst="rect">
            <a:avLst/>
          </a:prstGeom>
          <a:solidFill>
            <a:srgbClr val="FFFFFF"/>
          </a:solidFill>
          <a:ln w="9525" cap="flat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 smtClean="0">
                <a:latin typeface="宋体" charset="-122"/>
                <a:ea typeface="宋体" charset="-122"/>
              </a:rPr>
              <a:t>什伍户籍连坐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制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4476" y="2817519"/>
            <a:ext cx="4132411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ea typeface="黑体" charset="-122"/>
              </a:rPr>
              <a:t>打击</a:t>
            </a:r>
            <a:r>
              <a:rPr lang="zh-CN" altLang="en-US" sz="2800" b="1" dirty="0" smtClean="0">
                <a:solidFill>
                  <a:srgbClr val="003366"/>
                </a:solidFill>
                <a:ea typeface="黑体" charset="-122"/>
              </a:rPr>
              <a:t>了贵族血缘</a:t>
            </a:r>
            <a:r>
              <a:rPr lang="zh-CN" altLang="en-US" sz="2800" b="1" dirty="0">
                <a:solidFill>
                  <a:srgbClr val="003366"/>
                </a:solidFill>
                <a:ea typeface="黑体" charset="-122"/>
              </a:rPr>
              <a:t>宗法制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44477" y="3471710"/>
            <a:ext cx="3124200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latin typeface="宋体" charset="-122"/>
                <a:ea typeface="黑体" charset="-122"/>
              </a:rPr>
              <a:t>加强了中央集权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57975" y="2128153"/>
            <a:ext cx="3124200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latin typeface="黑体" charset="-122"/>
                <a:ea typeface="黑体" charset="-122"/>
              </a:rPr>
              <a:t>加强了管理</a:t>
            </a: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3521874" y="2307718"/>
            <a:ext cx="1330324" cy="300307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>
            <a:off x="3521874" y="3013498"/>
            <a:ext cx="1330324" cy="345281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801476" y="3594748"/>
            <a:ext cx="1050721" cy="373246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16" name="文本框 113671"/>
          <p:cNvSpPr>
            <a:spLocks noChangeArrowheads="1"/>
          </p:cNvSpPr>
          <p:nvPr/>
        </p:nvSpPr>
        <p:spPr bwMode="auto">
          <a:xfrm>
            <a:off x="418514" y="2807916"/>
            <a:ext cx="2890839" cy="550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charset="-122"/>
                <a:ea typeface="宋体" charset="-122"/>
              </a:rPr>
              <a:t>废除世卿世禄制</a:t>
            </a:r>
          </a:p>
        </p:txBody>
      </p:sp>
      <p:sp>
        <p:nvSpPr>
          <p:cNvPr id="17" name="文本框 113672"/>
          <p:cNvSpPr>
            <a:spLocks noChangeArrowheads="1"/>
          </p:cNvSpPr>
          <p:nvPr/>
        </p:nvSpPr>
        <p:spPr bwMode="auto">
          <a:xfrm>
            <a:off x="418514" y="3538167"/>
            <a:ext cx="2073016" cy="776382"/>
          </a:xfrm>
          <a:prstGeom prst="rect">
            <a:avLst/>
          </a:prstGeom>
          <a:solidFill>
            <a:srgbClr val="FFFFFF"/>
          </a:solidFill>
          <a:ln w="9525" cap="flat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charset="-122"/>
                <a:ea typeface="宋体" charset="-122"/>
              </a:rPr>
              <a:t>推行县制</a:t>
            </a:r>
          </a:p>
        </p:txBody>
      </p:sp>
    </p:spTree>
    <p:extLst>
      <p:ext uri="{BB962C8B-B14F-4D97-AF65-F5344CB8AC3E}">
        <p14:creationId xmlns:p14="http://schemas.microsoft.com/office/powerpoint/2010/main" val="3535137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48750" y="3130474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政治上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Text Box 18"/>
          <p:cNvSpPr txBox="1"/>
          <p:nvPr/>
        </p:nvSpPr>
        <p:spPr>
          <a:xfrm>
            <a:off x="839469" y="3761972"/>
            <a:ext cx="10855676" cy="108337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打击并瓦解旧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的宗法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制度，使得封建国家职能更加健全，中央集权制度建设的开始。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30188" y="1675090"/>
            <a:ext cx="9548379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①改变了旧有的生产关系，确立了土地私有制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 Box 18"/>
          <p:cNvSpPr txBox="1"/>
          <p:nvPr/>
        </p:nvSpPr>
        <p:spPr>
          <a:xfrm>
            <a:off x="830187" y="2277957"/>
            <a:ext cx="9548379" cy="54944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②激发劳动者积极性，促进秦国农业生产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推动封建经济发展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330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军事上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9744"/>
          <a:stretch>
            <a:fillRect/>
          </a:stretch>
        </p:blipFill>
        <p:spPr>
          <a:xfrm>
            <a:off x="76200" y="3183775"/>
            <a:ext cx="7154356" cy="341563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7349456" y="3734319"/>
            <a:ext cx="4479720" cy="267765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材料一： 有军功者，各以率受上爵。为私斩者，各以轻重被刑大小。……宗室非有军功论，不得为属籍。      </a:t>
            </a:r>
          </a:p>
          <a:p>
            <a:pPr lvl="0" algn="l">
              <a:buClrTx/>
              <a:buSzTx/>
              <a:buFontTx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——《史记•商君列传》</a:t>
            </a:r>
          </a:p>
        </p:txBody>
      </p:sp>
      <p:sp>
        <p:nvSpPr>
          <p:cNvPr id="9" name="Text Box 18"/>
          <p:cNvSpPr txBox="1"/>
          <p:nvPr/>
        </p:nvSpPr>
        <p:spPr>
          <a:xfrm>
            <a:off x="763554" y="1800924"/>
            <a:ext cx="4487954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大提高秦国军队战斗力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41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历史作用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469" y="2051796"/>
            <a:ext cx="1121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b="1" dirty="0" smtClean="0">
                <a:latin typeface="黑体" charset="-122"/>
                <a:ea typeface="黑体" charset="-122"/>
              </a:rPr>
              <a:t>①全面</a:t>
            </a:r>
            <a:r>
              <a:rPr lang="zh-CN" altLang="en-US" sz="2800" b="1" dirty="0">
                <a:latin typeface="黑体" charset="-122"/>
                <a:ea typeface="黑体" charset="-122"/>
              </a:rPr>
              <a:t>废除了旧制度，创建了适合社会经济发展的新制度；</a:t>
            </a:r>
          </a:p>
        </p:txBody>
      </p:sp>
      <p:sp>
        <p:nvSpPr>
          <p:cNvPr id="8" name="矩形 7"/>
          <p:cNvSpPr/>
          <p:nvPr/>
        </p:nvSpPr>
        <p:spPr>
          <a:xfrm>
            <a:off x="839468" y="2861066"/>
            <a:ext cx="10162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b="1" dirty="0" smtClean="0">
                <a:latin typeface="黑体" charset="-122"/>
                <a:ea typeface="黑体" charset="-122"/>
              </a:rPr>
              <a:t>②为</a:t>
            </a:r>
            <a:r>
              <a:rPr lang="zh-CN" altLang="en-US" sz="2800" b="1" dirty="0">
                <a:latin typeface="黑体" charset="-122"/>
                <a:ea typeface="黑体" charset="-122"/>
              </a:rPr>
              <a:t>秦国的富国强兵和后来统一全国奠定了基础，对秦国以至中国历史的发展都起了重要作用。</a:t>
            </a:r>
          </a:p>
        </p:txBody>
      </p:sp>
      <p:pic>
        <p:nvPicPr>
          <p:cNvPr id="7" name="人教版选修一第二单元商鞅变法第3课富国强兵的秦国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2147" y="4239261"/>
            <a:ext cx="3642009" cy="20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475" y="3823527"/>
            <a:ext cx="10374269" cy="96012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2575" y="408595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3570045" y="36144"/>
            <a:ext cx="1865312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75000"/>
                    <a:lumOff val="25000"/>
                  </a:scheme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/>
          <a:p>
            <a:pPr lvl="0" algn="r">
              <a:buClrTx/>
              <a:buSzTx/>
              <a:buFontTx/>
              <a:defRPr/>
            </a:pPr>
            <a:r>
              <a:rPr lang="en-US" altLang="zh-CN" sz="10000" b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</a:t>
            </a:r>
          </a:p>
        </p:txBody>
      </p:sp>
      <p:sp>
        <p:nvSpPr>
          <p:cNvPr id="8195" name="文本框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62575" y="1116620"/>
            <a:ext cx="1601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ONTENTS</a:t>
            </a:r>
          </a:p>
        </p:txBody>
      </p:sp>
      <p:sp>
        <p:nvSpPr>
          <p:cNvPr id="2" name="矩形: 圆角 23"/>
          <p:cNvSpPr/>
          <p:nvPr>
            <p:custDataLst>
              <p:tags r:id="rId5"/>
            </p:custDataLst>
          </p:nvPr>
        </p:nvSpPr>
        <p:spPr>
          <a:xfrm>
            <a:off x="1054100" y="229044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</a:t>
            </a:r>
          </a:p>
        </p:txBody>
      </p:sp>
      <p:sp>
        <p:nvSpPr>
          <p:cNvPr id="8197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0530" y="2294890"/>
            <a:ext cx="561467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商鞅之死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23"/>
          <p:cNvSpPr/>
          <p:nvPr>
            <p:custDataLst>
              <p:tags r:id="rId7"/>
            </p:custDataLst>
          </p:nvPr>
        </p:nvSpPr>
        <p:spPr>
          <a:xfrm>
            <a:off x="1054100" y="315658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</a:p>
        </p:txBody>
      </p:sp>
      <p:sp>
        <p:nvSpPr>
          <p:cNvPr id="8200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0530" y="3161030"/>
            <a:ext cx="1030986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富国强兵的秦国</a:t>
            </a:r>
            <a:endParaRPr 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: 圆角 23"/>
          <p:cNvSpPr/>
          <p:nvPr>
            <p:custDataLst>
              <p:tags r:id="rId9"/>
            </p:custDataLst>
          </p:nvPr>
        </p:nvSpPr>
        <p:spPr>
          <a:xfrm>
            <a:off x="1054100" y="3962400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</a:t>
            </a:r>
          </a:p>
        </p:txBody>
      </p:sp>
      <p:sp>
        <p:nvSpPr>
          <p:cNvPr id="8209" name="文本框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00529" y="3925570"/>
            <a:ext cx="8601151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变法的历史局限</a:t>
            </a:r>
            <a:endParaRPr 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419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三、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变法的历史局限</a:t>
            </a:r>
          </a:p>
        </p:txBody>
      </p:sp>
      <p:sp>
        <p:nvSpPr>
          <p:cNvPr id="9" name="Text Box 18"/>
          <p:cNvSpPr txBox="1"/>
          <p:nvPr/>
        </p:nvSpPr>
        <p:spPr>
          <a:xfrm>
            <a:off x="830188" y="1297586"/>
            <a:ext cx="10855676" cy="54944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5000"/>
              </a:lnSpc>
              <a:defRPr sz="32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sz="2800" dirty="0"/>
              <a:t>1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变法轻视教化，鼓吹轻罪重罚</a:t>
            </a:r>
            <a:endParaRPr lang="zh-CN" altLang="en-US" sz="2800" dirty="0"/>
          </a:p>
        </p:txBody>
      </p:sp>
      <p:sp>
        <p:nvSpPr>
          <p:cNvPr id="6" name="Text Box 18"/>
          <p:cNvSpPr txBox="1"/>
          <p:nvPr/>
        </p:nvSpPr>
        <p:spPr>
          <a:xfrm>
            <a:off x="898698" y="2040553"/>
            <a:ext cx="10855676" cy="54944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5000"/>
              </a:lnSpc>
              <a:defRPr sz="32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sz="2800" dirty="0"/>
              <a:t>2.</a:t>
            </a:r>
            <a:r>
              <a:rPr lang="zh-CN" altLang="en-US" sz="2800" dirty="0"/>
              <a:t>一定程度上加重了广大人民所受的剥削与压迫</a:t>
            </a:r>
          </a:p>
        </p:txBody>
      </p:sp>
      <p:sp>
        <p:nvSpPr>
          <p:cNvPr id="8" name="Rectangle 11"/>
          <p:cNvSpPr/>
          <p:nvPr/>
        </p:nvSpPr>
        <p:spPr>
          <a:xfrm>
            <a:off x="606911" y="3508463"/>
            <a:ext cx="10628280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令民为什伍，而相牧司连坐。不告奸者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腰斩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606911" y="3985526"/>
            <a:ext cx="10628280" cy="20621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：奖励军功及二十等爵制的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做法是：将卒在战争中斩敌人首级一个，授爵一级，可为五十石之官；斩敌首二个，授爵二级，可为百石之官。各级爵位均规定有占田宅、奴婢的数量标准和衣服等次。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898698" y="2751526"/>
            <a:ext cx="10855676" cy="54944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5000"/>
              </a:lnSpc>
              <a:defRPr sz="32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变法未与旧制度、旧文化、旧习俗彻底划清界限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013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 animBg="1"/>
      <p:bldP spid="8" grpId="1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5054" y="1759152"/>
            <a:ext cx="10238414" cy="172402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indent="609600" eaLnBrk="0" hangingPunct="0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4800600" algn="l"/>
              </a:tabLst>
            </a:pPr>
            <a:r>
              <a:rPr lang="en-US" altLang="zh-CN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(1)</a:t>
            </a:r>
            <a:r>
              <a:rPr lang="zh-CN" altLang="en-US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商鞅变法处在一个新旧历史交替的时期，新旧势力斗争异常激烈，没有严苛的法律制度变法难以顺利推行</a:t>
            </a:r>
            <a:r>
              <a:rPr lang="zh-CN" altLang="en-US" sz="2800" b="1" dirty="0" smtClean="0">
                <a:solidFill>
                  <a:srgbClr val="000099"/>
                </a:solidFill>
                <a:latin typeface="宋体" charset="-122"/>
                <a:ea typeface="宋体" charset="-122"/>
              </a:rPr>
              <a:t>。</a:t>
            </a:r>
            <a:endParaRPr lang="zh-CN" altLang="en-US" sz="2800" b="1" dirty="0">
              <a:solidFill>
                <a:srgbClr val="000099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1229" y="82669"/>
            <a:ext cx="95309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indent="609600" eaLnBrk="0" hangingPunct="0">
              <a:tabLst>
                <a:tab pos="48006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【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课堂延伸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1】</a:t>
            </a:r>
            <a:r>
              <a:rPr lang="zh-CN" altLang="en-US" sz="3600" b="1" dirty="0">
                <a:latin typeface="宋体" charset="-122"/>
                <a:ea typeface="宋体" charset="-122"/>
              </a:rPr>
              <a:t>商鞅变法局限性的时代因素</a:t>
            </a:r>
          </a:p>
        </p:txBody>
      </p:sp>
      <p:sp>
        <p:nvSpPr>
          <p:cNvPr id="5" name="矩形 4"/>
          <p:cNvSpPr/>
          <p:nvPr/>
        </p:nvSpPr>
        <p:spPr>
          <a:xfrm>
            <a:off x="770738" y="3483176"/>
            <a:ext cx="10214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eaLnBrk="0" hangingPunct="0">
              <a:spcBef>
                <a:spcPts val="600"/>
              </a:spcBef>
              <a:spcAft>
                <a:spcPts val="600"/>
              </a:spcAft>
              <a:tabLst>
                <a:tab pos="4800600" algn="l"/>
              </a:tabLst>
            </a:pPr>
            <a:r>
              <a:rPr lang="en-US" altLang="zh-CN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(2)</a:t>
            </a:r>
            <a:r>
              <a:rPr lang="zh-CN" altLang="en-US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变法的主要目的在于满足争霸及兼并战争的需要，难免会牺牲人民的利益而达到改革的目的。</a:t>
            </a:r>
          </a:p>
        </p:txBody>
      </p:sp>
    </p:spTree>
    <p:extLst>
      <p:ext uri="{BB962C8B-B14F-4D97-AF65-F5344CB8AC3E}">
        <p14:creationId xmlns:p14="http://schemas.microsoft.com/office/powerpoint/2010/main" val="223749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文本框 94215"/>
          <p:cNvSpPr>
            <a:spLocks noChangeArrowheads="1"/>
          </p:cNvSpPr>
          <p:nvPr/>
        </p:nvSpPr>
        <p:spPr bwMode="auto">
          <a:xfrm>
            <a:off x="82552" y="979787"/>
            <a:ext cx="12192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材料一：治世不一道，便国不法古。       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商鞅     </a:t>
            </a: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材料二：穷则变，变则通，通则久。      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周易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材料三：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日中央工作会议小组讨论时，中央政治局委员汪洋说：“改革就是拿刀割自己身上的肉”。</a:t>
            </a:r>
          </a:p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</a:t>
            </a:r>
          </a:p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材料四：改革要敢闯难关，涉险滩。       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习近平</a:t>
            </a:r>
          </a:p>
        </p:txBody>
      </p:sp>
      <p:sp>
        <p:nvSpPr>
          <p:cNvPr id="2173" name="文本框 94218"/>
          <p:cNvSpPr>
            <a:spLocks noChangeArrowheads="1"/>
          </p:cNvSpPr>
          <p:nvPr/>
        </p:nvSpPr>
        <p:spPr bwMode="auto">
          <a:xfrm>
            <a:off x="5272617" y="1802237"/>
            <a:ext cx="2133600" cy="519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ea typeface="宋体" charset="-122"/>
              </a:rPr>
              <a:t>多样性</a:t>
            </a:r>
          </a:p>
        </p:txBody>
      </p:sp>
      <p:sp>
        <p:nvSpPr>
          <p:cNvPr id="2168" name="矩形 94209"/>
          <p:cNvSpPr>
            <a:spLocks noChangeArrowheads="1"/>
          </p:cNvSpPr>
          <p:nvPr/>
        </p:nvSpPr>
        <p:spPr bwMode="auto">
          <a:xfrm>
            <a:off x="569385" y="1592263"/>
            <a:ext cx="1170516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2169" name="矩形 94210"/>
          <p:cNvSpPr>
            <a:spLocks noChangeArrowheads="1"/>
          </p:cNvSpPr>
          <p:nvPr/>
        </p:nvSpPr>
        <p:spPr bwMode="auto">
          <a:xfrm>
            <a:off x="486834" y="1600200"/>
            <a:ext cx="1170516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2171" name="文本框 94216"/>
          <p:cNvSpPr>
            <a:spLocks noChangeArrowheads="1"/>
          </p:cNvSpPr>
          <p:nvPr/>
        </p:nvSpPr>
        <p:spPr bwMode="auto">
          <a:xfrm>
            <a:off x="0" y="0"/>
            <a:ext cx="6705600" cy="584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609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tabLst>
                <a:tab pos="4800600" algn="l"/>
              </a:tabLst>
            </a:pPr>
            <a:r>
              <a:rPr lang="en-US" altLang="zh-CN" sz="36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课堂延伸</a:t>
            </a:r>
            <a:r>
              <a:rPr lang="en-US" altLang="zh-CN" sz="36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2】</a:t>
            </a:r>
            <a:r>
              <a:rPr lang="zh-CN" altLang="en-US" sz="3600" b="1" dirty="0">
                <a:latin typeface="宋体" charset="-122"/>
                <a:ea typeface="宋体" charset="-122"/>
              </a:rPr>
              <a:t>变法的启示</a:t>
            </a:r>
          </a:p>
        </p:txBody>
      </p:sp>
      <p:sp>
        <p:nvSpPr>
          <p:cNvPr id="2172" name="文本框 94217"/>
          <p:cNvSpPr>
            <a:spLocks noChangeArrowheads="1"/>
          </p:cNvSpPr>
          <p:nvPr/>
        </p:nvSpPr>
        <p:spPr bwMode="auto">
          <a:xfrm>
            <a:off x="5355168" y="3179167"/>
            <a:ext cx="2133600" cy="519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ea typeface="宋体" charset="-122"/>
              </a:rPr>
              <a:t>必然性</a:t>
            </a:r>
          </a:p>
        </p:txBody>
      </p:sp>
      <p:sp>
        <p:nvSpPr>
          <p:cNvPr id="2174" name="文本框 94220"/>
          <p:cNvSpPr>
            <a:spLocks noChangeArrowheads="1"/>
          </p:cNvSpPr>
          <p:nvPr/>
        </p:nvSpPr>
        <p:spPr bwMode="auto">
          <a:xfrm>
            <a:off x="5448184" y="6077627"/>
            <a:ext cx="2133600" cy="519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ea typeface="宋体" charset="-122"/>
              </a:rPr>
              <a:t>艰巨性</a:t>
            </a:r>
          </a:p>
        </p:txBody>
      </p:sp>
    </p:spTree>
    <p:extLst>
      <p:ext uri="{BB962C8B-B14F-4D97-AF65-F5344CB8AC3E}">
        <p14:creationId xmlns:p14="http://schemas.microsoft.com/office/powerpoint/2010/main" val="333545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" grpId="0" animBg="1"/>
      <p:bldP spid="2172" grpId="0" animBg="1"/>
      <p:bldP spid="21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12"/>
          <p:cNvSpPr txBox="1">
            <a:spLocks noChangeArrowheads="1"/>
          </p:cNvSpPr>
          <p:nvPr/>
        </p:nvSpPr>
        <p:spPr bwMode="auto">
          <a:xfrm>
            <a:off x="1576920" y="377825"/>
            <a:ext cx="80814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华文行楷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smtClean="0">
              <a:solidFill>
                <a:prstClr val="black"/>
              </a:solidFill>
              <a:latin typeface="等线" pitchFamily="2" charset="-122"/>
              <a:ea typeface="等线" pitchFamily="2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23639"/>
              </p:ext>
            </p:extLst>
          </p:nvPr>
        </p:nvGraphicFramePr>
        <p:xfrm>
          <a:off x="453222" y="1006679"/>
          <a:ext cx="10771248" cy="495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132"/>
                <a:gridCol w="4095581"/>
                <a:gridCol w="5417535"/>
              </a:tblGrid>
              <a:tr h="69532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zh-CN" sz="1600" b="0" kern="100" dirty="0">
                        <a:effectLst/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变法前</a:t>
                      </a:r>
                      <a:endParaRPr lang="zh-CN" sz="2800" b="0" kern="100" dirty="0">
                        <a:solidFill>
                          <a:schemeClr val="bg1"/>
                        </a:solidFill>
                        <a:effectLst/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变法后</a:t>
                      </a:r>
                      <a:endParaRPr lang="zh-CN" sz="2800" b="0" kern="100" dirty="0">
                        <a:solidFill>
                          <a:schemeClr val="bg1"/>
                        </a:solidFill>
                        <a:effectLst/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788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经济上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11412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政治上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788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军事上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76856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外交上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788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文化上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788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生活上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376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0" dirty="0">
                          <a:effectLst/>
                          <a:latin typeface="楷体" pitchFamily="49" charset="-122"/>
                          <a:ea typeface="楷体" pitchFamily="49" charset="-122"/>
                        </a:rPr>
                        <a:t>性质</a:t>
                      </a:r>
                      <a:endParaRPr lang="zh-CN" sz="2800" b="1" kern="100" dirty="0">
                        <a:effectLst/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endParaRPr lang="zh-CN" sz="2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31787" name="Rectangle 7"/>
          <p:cNvSpPr>
            <a:spLocks noChangeArrowheads="1"/>
          </p:cNvSpPr>
          <p:nvPr/>
        </p:nvSpPr>
        <p:spPr bwMode="auto">
          <a:xfrm>
            <a:off x="3762446" y="147549"/>
            <a:ext cx="4802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商鞅变法前后的秦国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36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0108" y="1752965"/>
            <a:ext cx="2040943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井田制为基础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7706" y="2430463"/>
            <a:ext cx="3869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分封制、世卿世禄制，奴隶主贵族占统治地位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7008" y="3395444"/>
            <a:ext cx="203132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秦兵不敢东向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7706" y="3976048"/>
            <a:ext cx="386993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 smtClean="0">
                <a:solidFill>
                  <a:prstClr val="black"/>
                </a:solidFill>
              </a:rPr>
              <a:t>不能</a:t>
            </a:r>
            <a:r>
              <a:rPr lang="zh-CN" altLang="en-US" sz="2400" b="1" kern="0" dirty="0">
                <a:solidFill>
                  <a:prstClr val="black"/>
                </a:solidFill>
              </a:rPr>
              <a:t>参加中原盟会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4784" y="4597786"/>
            <a:ext cx="14157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百家学说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12693" y="5125339"/>
            <a:ext cx="14157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陈规陋习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9231" y="5595123"/>
            <a:ext cx="233910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落后的奴隶社会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2281" y="1761020"/>
            <a:ext cx="418576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封建土地私有制，统一度量衡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25423" y="2430463"/>
            <a:ext cx="503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县制，军功爵制，军功地主占第一位，封建中央集权制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6000" y="3395443"/>
            <a:ext cx="449353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全国皆军、惟军为荣，虎狼之国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55618" y="3976048"/>
            <a:ext cx="35702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傲视群雄，六国合纵抗秦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93953" y="4614230"/>
            <a:ext cx="449353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以法为教，法家思想占统治地位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34883" y="5108227"/>
            <a:ext cx="14157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移风易俗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19251" y="5595123"/>
            <a:ext cx="233910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</a:rPr>
              <a:t>新兴的封建社会</a:t>
            </a:r>
            <a:endParaRPr lang="zh-CN" altLang="en-US" sz="2400" b="1" kern="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009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193537"/>
          <p:cNvGrpSpPr/>
          <p:nvPr/>
        </p:nvGrpSpPr>
        <p:grpSpPr>
          <a:xfrm>
            <a:off x="1577893" y="585259"/>
            <a:ext cx="2376463" cy="3674533"/>
            <a:chOff x="567" y="572"/>
            <a:chExt cx="1732" cy="2767"/>
          </a:xfrm>
        </p:grpSpPr>
        <p:pic>
          <p:nvPicPr>
            <p:cNvPr id="27650" name="图片 193538" descr="200510061949394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572"/>
              <a:ext cx="1732" cy="27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1" name="文本框 193539"/>
            <p:cNvSpPr txBox="1"/>
            <p:nvPr/>
          </p:nvSpPr>
          <p:spPr>
            <a:xfrm>
              <a:off x="567" y="572"/>
              <a:ext cx="654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梭伦</a:t>
              </a:r>
            </a:p>
          </p:txBody>
        </p:sp>
      </p:grpSp>
      <p:grpSp>
        <p:nvGrpSpPr>
          <p:cNvPr id="27652" name="组合 193540"/>
          <p:cNvGrpSpPr/>
          <p:nvPr/>
        </p:nvGrpSpPr>
        <p:grpSpPr>
          <a:xfrm>
            <a:off x="6925310" y="813435"/>
            <a:ext cx="2308860" cy="3121660"/>
            <a:chOff x="3243" y="663"/>
            <a:chExt cx="1628" cy="2359"/>
          </a:xfrm>
        </p:grpSpPr>
        <p:pic>
          <p:nvPicPr>
            <p:cNvPr id="27653" name="图片 193541" descr="u=1582634653,661445349&amp;gp=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3" y="663"/>
              <a:ext cx="1628" cy="2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4" name="文本框 193542"/>
            <p:cNvSpPr txBox="1"/>
            <p:nvPr/>
          </p:nvSpPr>
          <p:spPr>
            <a:xfrm>
              <a:off x="3243" y="663"/>
              <a:ext cx="700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商鞅</a:t>
              </a:r>
            </a:p>
          </p:txBody>
        </p:sp>
      </p:grpSp>
      <p:sp>
        <p:nvSpPr>
          <p:cNvPr id="27655" name="文本框 193543"/>
          <p:cNvSpPr txBox="1"/>
          <p:nvPr/>
        </p:nvSpPr>
        <p:spPr>
          <a:xfrm>
            <a:off x="713105" y="4714240"/>
            <a:ext cx="10855325" cy="18148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公元前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5~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世纪，中国是战国七雄逐鹿中原，欧洲是希腊、罗马城邦共和，双方几乎在同一时期推行了不同的改革，为各自政治制度铺垫了完全不同的基础。</a:t>
            </a: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试比较梭伦改革和商鞅变法的异同？</a:t>
            </a:r>
          </a:p>
        </p:txBody>
      </p:sp>
    </p:spTree>
    <p:extLst>
      <p:ext uri="{BB962C8B-B14F-4D97-AF65-F5344CB8AC3E}">
        <p14:creationId xmlns:p14="http://schemas.microsoft.com/office/powerpoint/2010/main" val="31511732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dpic.tiankong.com%2Ftn%2Fn5%2FQJ6174817783.jpg&amp;refer=http%3A%2F%2Fdpic.tiankong.com&amp;app=2002&amp;size=f9999,10000&amp;q=a80&amp;n=0&amp;g=0n&amp;fmt=jpeg?sec=1617360769&amp;t=dad5e4db1ecfe970ed5dad47af3bd1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15" y="245668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64799" y="259388"/>
            <a:ext cx="11223625" cy="2106307"/>
            <a:chOff x="209074" y="940103"/>
            <a:chExt cx="8417719" cy="2177891"/>
          </a:xfrm>
        </p:grpSpPr>
        <p:sp>
          <p:nvSpPr>
            <p:cNvPr id="9" name="TextBox 8"/>
            <p:cNvSpPr txBox="1"/>
            <p:nvPr/>
          </p:nvSpPr>
          <p:spPr>
            <a:xfrm>
              <a:off x="284322" y="1769731"/>
              <a:ext cx="8230077" cy="76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sz="60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富国强兵的秦国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209074" y="1327294"/>
              <a:ext cx="8417719" cy="17907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7558" y="940103"/>
              <a:ext cx="2190307" cy="6843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altLang="en-US" sz="5335" b="1" dirty="0" smtClean="0">
                  <a:solidFill>
                    <a:srgbClr val="F7964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5335" b="1" dirty="0" smtClean="0">
                  <a:solidFill>
                    <a:srgbClr val="F7964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5335" b="1" dirty="0" smtClean="0">
                  <a:solidFill>
                    <a:srgbClr val="F7964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</a:t>
              </a:r>
              <a:endParaRPr lang="zh-CN" altLang="en-US" sz="5335" b="1" dirty="0">
                <a:solidFill>
                  <a:srgbClr val="F7964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8436" y="5440522"/>
            <a:ext cx="9941560" cy="1169274"/>
            <a:chOff x="1107235" y="5024564"/>
            <a:chExt cx="9941322" cy="15417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1107235" y="5024564"/>
              <a:ext cx="9711071" cy="15417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52" tIns="81276" rIns="162552" bIns="81276" rtlCol="0" anchor="ctr"/>
            <a:lstStyle/>
            <a:p>
              <a:pPr algn="ctr" defTabSz="913765">
                <a:lnSpc>
                  <a:spcPts val="3200"/>
                </a:lnSpc>
              </a:pP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4261" y="5033978"/>
              <a:ext cx="9934296" cy="143385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lIns="162552" tIns="81276" rIns="162552" bIns="81276">
              <a:spAutoFit/>
            </a:bodyPr>
            <a:lstStyle/>
            <a:p>
              <a:pPr defTabSz="913765">
                <a:lnSpc>
                  <a:spcPts val="36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课程标准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69545" defTabSz="913765">
                <a:lnSpc>
                  <a:spcPts val="3600"/>
                </a:lnSpc>
              </a:pPr>
              <a:r>
                <a:rPr lang="zh-CN" altLang="en-US" sz="2800" b="1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分析评价商鞅变法的作用、影响及启示</a:t>
              </a:r>
              <a:r>
                <a:rPr lang="zh-CN" altLang="en-US" sz="2800" b="1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  <a:endParaRPr lang="zh-CN" altLang="en-US" sz="28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表格 194561"/>
          <p:cNvGraphicFramePr/>
          <p:nvPr>
            <p:extLst>
              <p:ext uri="{D42A27DB-BD31-4B8C-83A1-F6EECF244321}">
                <p14:modId xmlns:p14="http://schemas.microsoft.com/office/powerpoint/2010/main" val="1268713654"/>
              </p:ext>
            </p:extLst>
          </p:nvPr>
        </p:nvGraphicFramePr>
        <p:xfrm>
          <a:off x="471170" y="904875"/>
          <a:ext cx="1105598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70"/>
                <a:gridCol w="4667885"/>
                <a:gridCol w="5053330"/>
              </a:tblGrid>
              <a:tr h="7848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梭伦改革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商鞅变法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</a:tr>
              <a:tr h="9632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背景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</a:tr>
              <a:tr h="18415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核心内容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</a:tr>
              <a:tr h="9639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性质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</a:tr>
              <a:tr h="9632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dirty="0"/>
                        <a:t>结果</a:t>
                      </a:r>
                      <a:endParaRPr lang="zh-CN" altLang="en-US" sz="3200" b="1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dirty="0"/>
                    </a:p>
                  </a:txBody>
                  <a:tcPr marL="90010" marR="90010" marT="46805" marB="46805" anchor="ctr" anchorCtr="1"/>
                </a:tc>
              </a:tr>
            </a:tbl>
          </a:graphicData>
        </a:graphic>
      </p:graphicFrame>
      <p:sp>
        <p:nvSpPr>
          <p:cNvPr id="28699" name="文本框 194587"/>
          <p:cNvSpPr txBox="1"/>
          <p:nvPr/>
        </p:nvSpPr>
        <p:spPr>
          <a:xfrm>
            <a:off x="2419774" y="1863090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城邦民主政治发展</a:t>
            </a:r>
          </a:p>
        </p:txBody>
      </p:sp>
      <p:sp>
        <p:nvSpPr>
          <p:cNvPr id="28700" name="文本框 194588"/>
          <p:cNvSpPr txBox="1"/>
          <p:nvPr/>
        </p:nvSpPr>
        <p:spPr>
          <a:xfrm>
            <a:off x="6594301" y="1863090"/>
            <a:ext cx="48266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奴隶制崩溃，封建制兴起</a:t>
            </a:r>
          </a:p>
        </p:txBody>
      </p:sp>
      <p:sp>
        <p:nvSpPr>
          <p:cNvPr id="28701" name="文本框 194589"/>
          <p:cNvSpPr txBox="1"/>
          <p:nvPr/>
        </p:nvSpPr>
        <p:spPr>
          <a:xfrm>
            <a:off x="2419350" y="3137747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扩大平民政治权利</a:t>
            </a:r>
          </a:p>
        </p:txBody>
      </p:sp>
      <p:sp>
        <p:nvSpPr>
          <p:cNvPr id="28702" name="文本框 194590"/>
          <p:cNvSpPr txBox="1"/>
          <p:nvPr/>
        </p:nvSpPr>
        <p:spPr>
          <a:xfrm>
            <a:off x="6953076" y="3138401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富国强兵</a:t>
            </a:r>
          </a:p>
        </p:txBody>
      </p:sp>
      <p:sp>
        <p:nvSpPr>
          <p:cNvPr id="28703" name="文本框 194591"/>
          <p:cNvSpPr txBox="1"/>
          <p:nvPr/>
        </p:nvSpPr>
        <p:spPr>
          <a:xfrm>
            <a:off x="2214986" y="4718474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奴隶主民主政治改革</a:t>
            </a:r>
          </a:p>
        </p:txBody>
      </p:sp>
      <p:sp>
        <p:nvSpPr>
          <p:cNvPr id="28704" name="文本框 194592"/>
          <p:cNvSpPr txBox="1"/>
          <p:nvPr/>
        </p:nvSpPr>
        <p:spPr>
          <a:xfrm>
            <a:off x="6710680" y="4718685"/>
            <a:ext cx="44602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地主阶级的封建化改革</a:t>
            </a:r>
          </a:p>
        </p:txBody>
      </p:sp>
      <p:sp>
        <p:nvSpPr>
          <p:cNvPr id="28705" name="文本框 194593"/>
          <p:cNvSpPr txBox="1"/>
          <p:nvPr/>
        </p:nvSpPr>
        <p:spPr>
          <a:xfrm>
            <a:off x="1979930" y="5441315"/>
            <a:ext cx="43287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奠定西方民主政治的基础和传统</a:t>
            </a:r>
          </a:p>
        </p:txBody>
      </p:sp>
      <p:sp>
        <p:nvSpPr>
          <p:cNvPr id="28706" name="文本框 194594"/>
          <p:cNvSpPr txBox="1"/>
          <p:nvPr/>
        </p:nvSpPr>
        <p:spPr>
          <a:xfrm>
            <a:off x="6527165" y="5548630"/>
            <a:ext cx="48272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华文中宋" pitchFamily="2" charset="-122"/>
              </a:rPr>
              <a:t>使中国走上封建专制道路</a:t>
            </a:r>
          </a:p>
        </p:txBody>
      </p:sp>
    </p:spTree>
    <p:extLst>
      <p:ext uri="{BB962C8B-B14F-4D97-AF65-F5344CB8AC3E}">
        <p14:creationId xmlns:p14="http://schemas.microsoft.com/office/powerpoint/2010/main" val="22344237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700" grpId="0"/>
      <p:bldP spid="28701" grpId="0"/>
      <p:bldP spid="28702" grpId="0"/>
      <p:bldP spid="28703" grpId="0"/>
      <p:bldP spid="28704" grpId="0"/>
      <p:bldP spid="28705" grpId="0"/>
      <p:bldP spid="28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700" y="2107565"/>
            <a:ext cx="10374269" cy="96012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2575" y="408595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3570045" y="36144"/>
            <a:ext cx="1865312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75000"/>
                    <a:lumOff val="25000"/>
                  </a:scheme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/>
          <a:p>
            <a:pPr lvl="0" algn="r">
              <a:buClrTx/>
              <a:buSzTx/>
              <a:buFontTx/>
              <a:defRPr/>
            </a:pPr>
            <a:r>
              <a:rPr lang="en-US" altLang="zh-CN" sz="10000" b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</a:t>
            </a:r>
          </a:p>
        </p:txBody>
      </p:sp>
      <p:sp>
        <p:nvSpPr>
          <p:cNvPr id="8195" name="文本框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62575" y="1116620"/>
            <a:ext cx="1601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ONTENTS</a:t>
            </a:r>
          </a:p>
        </p:txBody>
      </p:sp>
      <p:sp>
        <p:nvSpPr>
          <p:cNvPr id="2" name="矩形: 圆角 23"/>
          <p:cNvSpPr/>
          <p:nvPr>
            <p:custDataLst>
              <p:tags r:id="rId5"/>
            </p:custDataLst>
          </p:nvPr>
        </p:nvSpPr>
        <p:spPr>
          <a:xfrm>
            <a:off x="1054100" y="229044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</a:t>
            </a:r>
          </a:p>
        </p:txBody>
      </p:sp>
      <p:sp>
        <p:nvSpPr>
          <p:cNvPr id="8197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0530" y="2294890"/>
            <a:ext cx="561467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商鞅之死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23"/>
          <p:cNvSpPr/>
          <p:nvPr>
            <p:custDataLst>
              <p:tags r:id="rId7"/>
            </p:custDataLst>
          </p:nvPr>
        </p:nvSpPr>
        <p:spPr>
          <a:xfrm>
            <a:off x="1054100" y="315658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</a:p>
        </p:txBody>
      </p:sp>
      <p:sp>
        <p:nvSpPr>
          <p:cNvPr id="8200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0530" y="3161030"/>
            <a:ext cx="1030986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富国强兵的秦国</a:t>
            </a:r>
            <a:endParaRPr 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: 圆角 23"/>
          <p:cNvSpPr/>
          <p:nvPr>
            <p:custDataLst>
              <p:tags r:id="rId9"/>
            </p:custDataLst>
          </p:nvPr>
        </p:nvSpPr>
        <p:spPr>
          <a:xfrm>
            <a:off x="1054100" y="3962400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</a:t>
            </a:r>
          </a:p>
        </p:txBody>
      </p:sp>
      <p:sp>
        <p:nvSpPr>
          <p:cNvPr id="8209" name="文本框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00529" y="3925570"/>
            <a:ext cx="8601151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变法的历史局限</a:t>
            </a:r>
            <a:endParaRPr 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</a:t>
            </a:r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商鞅之</a:t>
            </a:r>
            <a:r>
              <a:rPr lang="zh-CN" altLang="en-US" sz="3600" b="1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死</a:t>
            </a:r>
            <a:endParaRPr lang="zh-CN" altLang="en-US" sz="3600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4" name="Text Box 18"/>
          <p:cNvSpPr txBox="1"/>
          <p:nvPr/>
        </p:nvSpPr>
        <p:spPr>
          <a:xfrm>
            <a:off x="839470" y="1022985"/>
            <a:ext cx="3481705" cy="6147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</a:t>
            </a:r>
            <a:r>
              <a:rPr 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9470" y="1719044"/>
            <a:ext cx="9144000" cy="1572796"/>
          </a:xfrm>
          <a:prstGeom prst="rect">
            <a:avLst/>
          </a:prstGeom>
          <a:solidFill>
            <a:srgbClr val="6BC1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【</a:t>
            </a:r>
            <a:r>
              <a:rPr lang="zh-CN" altLang="en-US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阅读课文思考回答以下问题</a:t>
            </a:r>
            <a:r>
              <a:rPr lang="en-US" altLang="zh-CN" sz="2800" b="1" dirty="0">
                <a:solidFill>
                  <a:srgbClr val="000099"/>
                </a:solidFill>
                <a:latin typeface="宋体" charset="-122"/>
                <a:ea typeface="宋体" charset="-122"/>
              </a:rPr>
              <a:t>】</a:t>
            </a:r>
          </a:p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为什么</a:t>
            </a: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商鞅之人不可不除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？</a:t>
            </a:r>
            <a:endParaRPr lang="en-US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变法的结局是？</a:t>
            </a:r>
            <a:endParaRPr lang="zh-CN" altLang="en-US" sz="2800" b="1" dirty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12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1" y="3446457"/>
            <a:ext cx="5915486" cy="33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70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</a:t>
            </a:r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商鞅之</a:t>
            </a:r>
            <a:r>
              <a:rPr lang="zh-CN" altLang="en-US" sz="3600" b="1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死</a:t>
            </a:r>
            <a:endParaRPr lang="zh-CN" altLang="en-US" sz="3600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4" name="Text Box 18"/>
          <p:cNvSpPr txBox="1"/>
          <p:nvPr/>
        </p:nvSpPr>
        <p:spPr>
          <a:xfrm>
            <a:off x="839470" y="1022985"/>
            <a:ext cx="3933866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商鞅之死原因</a:t>
            </a:r>
            <a:r>
              <a:rPr 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 Box 18"/>
          <p:cNvSpPr txBox="1"/>
          <p:nvPr/>
        </p:nvSpPr>
        <p:spPr>
          <a:xfrm>
            <a:off x="3723005" y="1766279"/>
            <a:ext cx="5234728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变法触犯了旧贵族利益</a:t>
            </a:r>
          </a:p>
        </p:txBody>
      </p:sp>
      <p:sp>
        <p:nvSpPr>
          <p:cNvPr id="8" name="Text Box 18"/>
          <p:cNvSpPr txBox="1"/>
          <p:nvPr/>
        </p:nvSpPr>
        <p:spPr>
          <a:xfrm>
            <a:off x="839470" y="1768592"/>
            <a:ext cx="2883535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）根本原因：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18"/>
          <p:cNvSpPr txBox="1"/>
          <p:nvPr/>
        </p:nvSpPr>
        <p:spPr>
          <a:xfrm>
            <a:off x="849825" y="2407652"/>
            <a:ext cx="2883535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）直接原因：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Box 18"/>
          <p:cNvSpPr txBox="1"/>
          <p:nvPr/>
        </p:nvSpPr>
        <p:spPr>
          <a:xfrm>
            <a:off x="3723005" y="2407651"/>
            <a:ext cx="5234728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秦孝公去世，失去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</a:t>
            </a:r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商鞅之</a:t>
            </a:r>
            <a:r>
              <a:rPr lang="zh-CN" altLang="en-US" sz="3600" b="1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死</a:t>
            </a:r>
            <a:endParaRPr lang="zh-CN" altLang="en-US" sz="3600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147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变法结局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 Box 18"/>
          <p:cNvSpPr txBox="1"/>
          <p:nvPr/>
        </p:nvSpPr>
        <p:spPr>
          <a:xfrm>
            <a:off x="904304" y="1833391"/>
            <a:ext cx="6327006" cy="54944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商鞅虽死，而秦卒行其法。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86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476" y="2963545"/>
            <a:ext cx="10374269" cy="96012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2575" y="408595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3570045" y="36144"/>
            <a:ext cx="1865312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75000"/>
                    <a:lumOff val="25000"/>
                  </a:scheme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/>
          <a:p>
            <a:pPr lvl="0" algn="r">
              <a:buClrTx/>
              <a:buSzTx/>
              <a:buFontTx/>
              <a:defRPr/>
            </a:pPr>
            <a:r>
              <a:rPr lang="en-US" altLang="zh-CN" sz="10000" b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</a:t>
            </a:r>
          </a:p>
        </p:txBody>
      </p:sp>
      <p:sp>
        <p:nvSpPr>
          <p:cNvPr id="8195" name="文本框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62575" y="1116620"/>
            <a:ext cx="1601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ONTENTS</a:t>
            </a:r>
          </a:p>
        </p:txBody>
      </p:sp>
      <p:sp>
        <p:nvSpPr>
          <p:cNvPr id="2" name="矩形: 圆角 23"/>
          <p:cNvSpPr/>
          <p:nvPr>
            <p:custDataLst>
              <p:tags r:id="rId5"/>
            </p:custDataLst>
          </p:nvPr>
        </p:nvSpPr>
        <p:spPr>
          <a:xfrm>
            <a:off x="1054100" y="229044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</a:t>
            </a:r>
          </a:p>
        </p:txBody>
      </p:sp>
      <p:sp>
        <p:nvSpPr>
          <p:cNvPr id="8197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0530" y="2294890"/>
            <a:ext cx="561467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商鞅之死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23"/>
          <p:cNvSpPr/>
          <p:nvPr>
            <p:custDataLst>
              <p:tags r:id="rId7"/>
            </p:custDataLst>
          </p:nvPr>
        </p:nvSpPr>
        <p:spPr>
          <a:xfrm>
            <a:off x="1054100" y="3156585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</a:p>
        </p:txBody>
      </p:sp>
      <p:sp>
        <p:nvSpPr>
          <p:cNvPr id="8200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0530" y="3161030"/>
            <a:ext cx="1030986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富国强兵的秦国</a:t>
            </a:r>
            <a:endParaRPr 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: 圆角 23"/>
          <p:cNvSpPr/>
          <p:nvPr>
            <p:custDataLst>
              <p:tags r:id="rId9"/>
            </p:custDataLst>
          </p:nvPr>
        </p:nvSpPr>
        <p:spPr>
          <a:xfrm>
            <a:off x="1054100" y="3962400"/>
            <a:ext cx="646113" cy="6318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</a:t>
            </a:r>
          </a:p>
        </p:txBody>
      </p:sp>
      <p:sp>
        <p:nvSpPr>
          <p:cNvPr id="8209" name="文本框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00529" y="3925570"/>
            <a:ext cx="8601151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变法的历史局限</a:t>
            </a:r>
            <a:endParaRPr 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55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13673"/>
          <p:cNvSpPr>
            <a:spLocks noChangeArrowheads="1"/>
          </p:cNvSpPr>
          <p:nvPr/>
        </p:nvSpPr>
        <p:spPr bwMode="auto">
          <a:xfrm>
            <a:off x="418514" y="2107829"/>
            <a:ext cx="2749551" cy="700088"/>
          </a:xfrm>
          <a:prstGeom prst="rect">
            <a:avLst/>
          </a:prstGeom>
          <a:solidFill>
            <a:srgbClr val="FFFFFF"/>
          </a:solidFill>
          <a:ln w="9525" cap="flat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 smtClean="0">
                <a:latin typeface="宋体" charset="-122"/>
                <a:ea typeface="宋体" charset="-122"/>
              </a:rPr>
              <a:t>统一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度量衡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44477" y="2817519"/>
            <a:ext cx="3124200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ea typeface="黑体" charset="-122"/>
              </a:rPr>
              <a:t>确立了土地私有制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44477" y="3471710"/>
            <a:ext cx="3124200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latin typeface="宋体" charset="-122"/>
                <a:ea typeface="黑体" charset="-122"/>
              </a:rPr>
              <a:t>促进封建经济发展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52198" y="2031016"/>
            <a:ext cx="3124200" cy="690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3366"/>
                </a:solidFill>
                <a:latin typeface="黑体" charset="-122"/>
                <a:ea typeface="黑体" charset="-122"/>
              </a:rPr>
              <a:t>便利了经济往来</a:t>
            </a: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3521874" y="2307718"/>
            <a:ext cx="1330324" cy="300307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3521874" y="3013498"/>
            <a:ext cx="1330324" cy="345281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3801476" y="3594748"/>
            <a:ext cx="1050721" cy="373246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cap="flat" algn="ctr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 eaLnBrk="0" hangingPunct="0"/>
            <a:endParaRPr lang="zh-CN" altLang="zh-CN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1238" y="4557455"/>
            <a:ext cx="10892953" cy="1384995"/>
          </a:xfrm>
          <a:prstGeom prst="rect">
            <a:avLst/>
          </a:prstGeom>
          <a:noFill/>
          <a:ln w="19050" cap="flat" algn="ctr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   “夫商君为孝公平权衡，正度量，调轻重，决裂阡陌，教民耕战，是以兵动而地广，兵休而国富，故秦无敌于天下，立威诸侯。”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史记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</a:p>
        </p:txBody>
      </p:sp>
      <p:sp>
        <p:nvSpPr>
          <p:cNvPr id="19" name="文本框 113671"/>
          <p:cNvSpPr>
            <a:spLocks noChangeArrowheads="1"/>
          </p:cNvSpPr>
          <p:nvPr/>
        </p:nvSpPr>
        <p:spPr bwMode="auto">
          <a:xfrm>
            <a:off x="418514" y="2807916"/>
            <a:ext cx="2890839" cy="550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charset="-122"/>
                <a:ea typeface="宋体" charset="-122"/>
              </a:rPr>
              <a:t>废井</a:t>
            </a:r>
            <a:r>
              <a:rPr lang="zh-CN" altLang="en-US" sz="2800" b="1" dirty="0" smtClean="0">
                <a:latin typeface="宋体" charset="-122"/>
                <a:ea typeface="宋体" charset="-122"/>
              </a:rPr>
              <a:t>田</a:t>
            </a:r>
            <a:r>
              <a:rPr lang="en-US" altLang="zh-CN" sz="2800" b="1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800" b="1" dirty="0" smtClean="0">
                <a:latin typeface="宋体" charset="-122"/>
                <a:ea typeface="宋体" charset="-122"/>
              </a:rPr>
              <a:t>开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阡陌</a:t>
            </a:r>
          </a:p>
        </p:txBody>
      </p:sp>
      <p:sp>
        <p:nvSpPr>
          <p:cNvPr id="20" name="文本框 113672"/>
          <p:cNvSpPr>
            <a:spLocks noChangeArrowheads="1"/>
          </p:cNvSpPr>
          <p:nvPr/>
        </p:nvSpPr>
        <p:spPr bwMode="auto">
          <a:xfrm>
            <a:off x="418514" y="3538167"/>
            <a:ext cx="3338514" cy="776382"/>
          </a:xfrm>
          <a:prstGeom prst="rect">
            <a:avLst/>
          </a:prstGeom>
          <a:solidFill>
            <a:srgbClr val="FFFFFF"/>
          </a:solidFill>
          <a:ln w="9525" cap="flat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charset="-122"/>
                <a:ea typeface="宋体" charset="-122"/>
              </a:rPr>
              <a:t>重农抑</a:t>
            </a:r>
            <a:r>
              <a:rPr lang="zh-CN" altLang="en-US" sz="2800" b="1" dirty="0" smtClean="0">
                <a:latin typeface="宋体" charset="-122"/>
                <a:ea typeface="宋体" charset="-122"/>
              </a:rPr>
              <a:t>商</a:t>
            </a:r>
            <a:r>
              <a:rPr lang="en-US" altLang="zh-CN" sz="2800" b="1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800" b="1" dirty="0" smtClean="0">
                <a:latin typeface="宋体" charset="-122"/>
                <a:ea typeface="宋体" charset="-122"/>
              </a:rPr>
              <a:t>奖励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耕织</a:t>
            </a:r>
          </a:p>
        </p:txBody>
      </p:sp>
    </p:spTree>
    <p:extLst>
      <p:ext uri="{BB962C8B-B14F-4D97-AF65-F5344CB8AC3E}">
        <p14:creationId xmlns:p14="http://schemas.microsoft.com/office/powerpoint/2010/main" val="3378772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1115" y="-9525"/>
            <a:ext cx="1222311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0" y="132080"/>
            <a:ext cx="115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二、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富国强兵的秦国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839469" y="1043592"/>
            <a:ext cx="4940545" cy="65864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经济上</a:t>
            </a:r>
            <a:r>
              <a:rPr sz="3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sz="32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ext Box 18"/>
          <p:cNvSpPr txBox="1"/>
          <p:nvPr/>
        </p:nvSpPr>
        <p:spPr>
          <a:xfrm>
            <a:off x="830188" y="1675090"/>
            <a:ext cx="9548379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①改变了旧有的生产关系，确立了土地私有制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30187" y="2277957"/>
            <a:ext cx="10076111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②激发劳动者积极性，促进秦国农业生产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推动封建经济发展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94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OMBINE_RELATE_SLIDE_ID" val="diagram20170855_1"/>
  <p:tag name="KSO_WM_DIAGRAM_GROUP_CODE" val="m1-1"/>
  <p:tag name="KSO_WM_SLIDE_DIAGTYPE" val="m"/>
  <p:tag name="KSO_WM_SLIDE_ID" val="custom20196579_2"/>
  <p:tag name="KSO_WM_SLIDE_INDEX" val="2"/>
  <p:tag name="KSO_WM_SLIDE_ITEM_CNT" val="5"/>
  <p:tag name="KSO_WM_SLIDE_LAYOUT" val="a_b_m"/>
  <p:tag name="KSO_WM_SLIDE_LAYOUT_CNT" val="1_1_1"/>
  <p:tag name="KSO_WM_SLIDE_SUBTYPE" val="diag"/>
  <p:tag name="KSO_WM_SLIDE_TYPE" val="contents"/>
  <p:tag name="KSO_WM_TAG_VERSION" val="1.0"/>
  <p:tag name="KSO_WM_TEMPLATE_CATEGORY" val="custom"/>
  <p:tag name="KSO_WM_TEMPLATE_INDEX" val="20196579"/>
  <p:tag name="KSO_WM_TEMPLATE_SUBCATEGORY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a*1"/>
  <p:tag name="KSO_WM_UNIT_INDEX" val="1"/>
  <p:tag name="KSO_WM_UNIT_ISCONTENTSTITLE" val="1"/>
  <p:tag name="KSO_WM_UNIT_LAYERLEVEL" val="1"/>
  <p:tag name="KSO_WM_UNIT_NOCLEAR" val="0"/>
  <p:tag name="KSO_WM_UNIT_PRESET_TEXT" val="目 录"/>
  <p:tag name="KSO_WM_UNIT_TEXT_FILL_FORE_SCHEMECOLOR_INDEX" val="13"/>
  <p:tag name="KSO_WM_UNIT_TEXT_FILL_TYPE" val="1"/>
  <p:tag name="KSO_WM_UNIT_TYPE" val="a"/>
  <p:tag name="KSO_WM_UNIT_USESOURCEFORMAT_APPLY" val="1"/>
  <p:tag name="KSO_WM_UNIT_VALU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i*1"/>
  <p:tag name="KSO_WM_UNIT_INDEX" val="1"/>
  <p:tag name="KSO_WM_UNIT_LAYERLEVEL" val="1"/>
  <p:tag name="KSO_WM_UNIT_TEXT_FILL_FORE_SCHEMECOLOR_INDEX" val="13"/>
  <p:tag name="KSO_WM_UNIT_TEXT_FILL_TYPE" val="1"/>
  <p:tag name="KSO_WM_UNIT_TYPE" val="i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b*1"/>
  <p:tag name="KSO_WM_UNIT_INDEX" val="1"/>
  <p:tag name="KSO_WM_UNIT_ISCONTENTSTITLE" val="0"/>
  <p:tag name="KSO_WM_UNIT_LAYERLEVEL" val="1"/>
  <p:tag name="KSO_WM_UNIT_NOCLEAR" val="0"/>
  <p:tag name="KSO_WM_UNIT_PRESET_TEXT" val="ONTENTS"/>
  <p:tag name="KSO_WM_UNIT_TEXT_FILL_FORE_SCHEMECOLOR_INDEX" val="13"/>
  <p:tag name="KSO_WM_UNIT_TEXT_FILL_TYPE" val="1"/>
  <p:tag name="KSO_WM_UNIT_TYPE" val="b"/>
  <p:tag name="KSO_WM_UNIT_USESOURCEFORMAT_APPLY" val="1"/>
  <p:tag name="KSO_WM_UNIT_VALUE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1_1"/>
  <p:tag name="KSO_WM_UNIT_INDEX" val="1_1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2_1"/>
  <p:tag name="KSO_WM_UNIT_INDEX" val="1_2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2_1"/>
  <p:tag name="KSO_WM_UNIT_INDEX" val="1_2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3_1"/>
  <p:tag name="KSO_WM_UNIT_INDEX" val="1_3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3_1"/>
  <p:tag name="KSO_WM_UNIT_INDEX" val="1_3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OMBINE_RELATE_SLIDE_ID" val="diagram20170855_1"/>
  <p:tag name="KSO_WM_DIAGRAM_GROUP_CODE" val="m1-1"/>
  <p:tag name="KSO_WM_SLIDE_DIAGTYPE" val="m"/>
  <p:tag name="KSO_WM_SLIDE_ID" val="custom20196579_2"/>
  <p:tag name="KSO_WM_SLIDE_INDEX" val="2"/>
  <p:tag name="KSO_WM_SLIDE_ITEM_CNT" val="5"/>
  <p:tag name="KSO_WM_SLIDE_LAYOUT" val="a_b_m"/>
  <p:tag name="KSO_WM_SLIDE_LAYOUT_CNT" val="1_1_1"/>
  <p:tag name="KSO_WM_SLIDE_SUBTYPE" val="diag"/>
  <p:tag name="KSO_WM_SLIDE_TYPE" val="contents"/>
  <p:tag name="KSO_WM_TAG_VERSION" val="1.0"/>
  <p:tag name="KSO_WM_TEMPLATE_CATEGORY" val="custom"/>
  <p:tag name="KSO_WM_TEMPLATE_INDEX" val="20196579"/>
  <p:tag name="KSO_WM_TEMPLATE_SUBCATEGORY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a*1"/>
  <p:tag name="KSO_WM_UNIT_INDEX" val="1"/>
  <p:tag name="KSO_WM_UNIT_ISCONTENTSTITLE" val="1"/>
  <p:tag name="KSO_WM_UNIT_LAYERLEVEL" val="1"/>
  <p:tag name="KSO_WM_UNIT_NOCLEAR" val="0"/>
  <p:tag name="KSO_WM_UNIT_PRESET_TEXT" val="目 录"/>
  <p:tag name="KSO_WM_UNIT_TEXT_FILL_FORE_SCHEMECOLOR_INDEX" val="13"/>
  <p:tag name="KSO_WM_UNIT_TEXT_FILL_TYPE" val="1"/>
  <p:tag name="KSO_WM_UNIT_TYPE" val="a"/>
  <p:tag name="KSO_WM_UNIT_USESOURCEFORMAT_APPLY" val="1"/>
  <p:tag name="KSO_WM_UNIT_VALUE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i*1"/>
  <p:tag name="KSO_WM_UNIT_INDEX" val="1"/>
  <p:tag name="KSO_WM_UNIT_LAYERLEVEL" val="1"/>
  <p:tag name="KSO_WM_UNIT_TEXT_FILL_FORE_SCHEMECOLOR_INDEX" val="13"/>
  <p:tag name="KSO_WM_UNIT_TEXT_FILL_TYPE" val="1"/>
  <p:tag name="KSO_WM_UNIT_TYPE" val="i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b*1"/>
  <p:tag name="KSO_WM_UNIT_INDEX" val="1"/>
  <p:tag name="KSO_WM_UNIT_ISCONTENTSTITLE" val="0"/>
  <p:tag name="KSO_WM_UNIT_LAYERLEVEL" val="1"/>
  <p:tag name="KSO_WM_UNIT_NOCLEAR" val="0"/>
  <p:tag name="KSO_WM_UNIT_PRESET_TEXT" val="ONTENTS"/>
  <p:tag name="KSO_WM_UNIT_TEXT_FILL_FORE_SCHEMECOLOR_INDEX" val="13"/>
  <p:tag name="KSO_WM_UNIT_TEXT_FILL_TYPE" val="1"/>
  <p:tag name="KSO_WM_UNIT_TYPE" val="b"/>
  <p:tag name="KSO_WM_UNIT_USESOURCEFORMAT_APPLY" val="1"/>
  <p:tag name="KSO_WM_UNIT_VALUE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1_1"/>
  <p:tag name="KSO_WM_UNIT_INDEX" val="1_1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2_1"/>
  <p:tag name="KSO_WM_UNIT_INDEX" val="1_2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2_1"/>
  <p:tag name="KSO_WM_UNIT_INDEX" val="1_2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3_1"/>
  <p:tag name="KSO_WM_UNIT_INDEX" val="1_3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3_1"/>
  <p:tag name="KSO_WM_UNIT_INDEX" val="1_3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OMBINE_RELATE_SLIDE_ID" val="diagram20170855_1"/>
  <p:tag name="KSO_WM_DIAGRAM_GROUP_CODE" val="m1-1"/>
  <p:tag name="KSO_WM_SLIDE_DIAGTYPE" val="m"/>
  <p:tag name="KSO_WM_SLIDE_ID" val="custom20196579_2"/>
  <p:tag name="KSO_WM_SLIDE_INDEX" val="2"/>
  <p:tag name="KSO_WM_SLIDE_ITEM_CNT" val="5"/>
  <p:tag name="KSO_WM_SLIDE_LAYOUT" val="a_b_m"/>
  <p:tag name="KSO_WM_SLIDE_LAYOUT_CNT" val="1_1_1"/>
  <p:tag name="KSO_WM_SLIDE_SUBTYPE" val="diag"/>
  <p:tag name="KSO_WM_SLIDE_TYPE" val="contents"/>
  <p:tag name="KSO_WM_TAG_VERSION" val="1.0"/>
  <p:tag name="KSO_WM_TEMPLATE_CATEGORY" val="custom"/>
  <p:tag name="KSO_WM_TEMPLATE_INDEX" val="20196579"/>
  <p:tag name="KSO_WM_TEMPLATE_SUBCATEGORY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a*1"/>
  <p:tag name="KSO_WM_UNIT_INDEX" val="1"/>
  <p:tag name="KSO_WM_UNIT_ISCONTENTSTITLE" val="1"/>
  <p:tag name="KSO_WM_UNIT_LAYERLEVEL" val="1"/>
  <p:tag name="KSO_WM_UNIT_NOCLEAR" val="0"/>
  <p:tag name="KSO_WM_UNIT_PRESET_TEXT" val="目 录"/>
  <p:tag name="KSO_WM_UNIT_TEXT_FILL_FORE_SCHEMECOLOR_INDEX" val="13"/>
  <p:tag name="KSO_WM_UNIT_TEXT_FILL_TYPE" val="1"/>
  <p:tag name="KSO_WM_UNIT_TYPE" val="a"/>
  <p:tag name="KSO_WM_UNIT_USESOURCEFORMAT_APPLY" val="1"/>
  <p:tag name="KSO_WM_UNIT_VALUE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i*1"/>
  <p:tag name="KSO_WM_UNIT_INDEX" val="1"/>
  <p:tag name="KSO_WM_UNIT_LAYERLEVEL" val="1"/>
  <p:tag name="KSO_WM_UNIT_TEXT_FILL_FORE_SCHEMECOLOR_INDEX" val="13"/>
  <p:tag name="KSO_WM_UNIT_TEXT_FILL_TYPE" val="1"/>
  <p:tag name="KSO_WM_UNIT_TYPE" val="i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b*1"/>
  <p:tag name="KSO_WM_UNIT_INDEX" val="1"/>
  <p:tag name="KSO_WM_UNIT_ISCONTENTSTITLE" val="0"/>
  <p:tag name="KSO_WM_UNIT_LAYERLEVEL" val="1"/>
  <p:tag name="KSO_WM_UNIT_NOCLEAR" val="0"/>
  <p:tag name="KSO_WM_UNIT_PRESET_TEXT" val="ONTENTS"/>
  <p:tag name="KSO_WM_UNIT_TEXT_FILL_FORE_SCHEMECOLOR_INDEX" val="13"/>
  <p:tag name="KSO_WM_UNIT_TEXT_FILL_TYPE" val="1"/>
  <p:tag name="KSO_WM_UNIT_TYPE" val="b"/>
  <p:tag name="KSO_WM_UNIT_USESOURCEFORMAT_APPLY" val="1"/>
  <p:tag name="KSO_WM_UNIT_VALUE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1_1"/>
  <p:tag name="KSO_WM_UNIT_INDEX" val="1_1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2_1"/>
  <p:tag name="KSO_WM_UNIT_INDEX" val="1_2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2_1"/>
  <p:tag name="KSO_WM_UNIT_INDEX" val="1_2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i*1_3_1"/>
  <p:tag name="KSO_WM_UNIT_INDEX" val="1_3_1"/>
  <p:tag name="KSO_WM_UNIT_LAYERLEVEL" val="1_1_1"/>
  <p:tag name="KSO_WM_UNIT_LINE_FILL_TYPE" val="2"/>
  <p:tag name="KSO_WM_UNIT_LINE_FORE_SCHEMECOLOR_INDEX" val="5"/>
  <p:tag name="KSO_WM_UNIT_TEXT_FILL_FORE_SCHEMECOLOR_INDEX" val="13"/>
  <p:tag name="KSO_WM_UNIT_TEXT_FILL_TYPE" val="1"/>
  <p:tag name="KSO_WM_UNIT_TYPE" val="m_h_i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20196579"/>
  <p:tag name="KSO_WM_UNIT_COMPATIBLE" val="0"/>
  <p:tag name="KSO_WM_UNIT_DIAGRAM_ISNUMVISUAL" val="0"/>
  <p:tag name="KSO_WM_UNIT_DIAGRAM_ISREFERUNIT" val="0"/>
  <p:tag name="KSO_WM_UNIT_HIGHLIGHT" val="0"/>
  <p:tag name="KSO_WM_UNIT_ID" val="custom20196579_2*m_h_a*1_3_1"/>
  <p:tag name="KSO_WM_UNIT_INDEX" val="1_3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0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1074</Words>
  <Application>Microsoft Office PowerPoint</Application>
  <PresentationFormat>自定义</PresentationFormat>
  <Paragraphs>172</Paragraphs>
  <Slides>20</Slides>
  <Notes>15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 用户</cp:lastModifiedBy>
  <cp:revision>99</cp:revision>
  <dcterms:created xsi:type="dcterms:W3CDTF">2021-03-02T07:41:50Z</dcterms:created>
  <dcterms:modified xsi:type="dcterms:W3CDTF">2021-03-04T23:30:03Z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