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59" r:id="rId7"/>
    <p:sldId id="260" r:id="rId8"/>
    <p:sldId id="261" r:id="rId9"/>
    <p:sldId id="561" r:id="rId10"/>
    <p:sldId id="262" r:id="rId11"/>
    <p:sldId id="263" r:id="rId12"/>
    <p:sldId id="545" r:id="rId13"/>
    <p:sldId id="281" r:id="rId14"/>
    <p:sldId id="546" r:id="rId15"/>
    <p:sldId id="547" r:id="rId16"/>
    <p:sldId id="548" r:id="rId17"/>
    <p:sldId id="549" r:id="rId18"/>
    <p:sldId id="282" r:id="rId19"/>
    <p:sldId id="552" r:id="rId20"/>
    <p:sldId id="550" r:id="rId21"/>
    <p:sldId id="553" r:id="rId22"/>
    <p:sldId id="554" r:id="rId23"/>
    <p:sldId id="575" r:id="rId24"/>
    <p:sldId id="556" r:id="rId25"/>
    <p:sldId id="555" r:id="rId26"/>
    <p:sldId id="558" r:id="rId27"/>
    <p:sldId id="557" r:id="rId28"/>
    <p:sldId id="576" r:id="rId29"/>
    <p:sldId id="320" r:id="rId30"/>
    <p:sldId id="559" r:id="rId31"/>
    <p:sldId id="560" r:id="rId32"/>
    <p:sldId id="280" r:id="rId33"/>
    <p:sldId id="563" r:id="rId34"/>
    <p:sldId id="564" r:id="rId35"/>
    <p:sldId id="562" r:id="rId36"/>
    <p:sldId id="565" r:id="rId37"/>
    <p:sldId id="308" r:id="rId38"/>
    <p:sldId id="332" r:id="rId39"/>
    <p:sldId id="566" r:id="rId40"/>
    <p:sldId id="567" r:id="rId41"/>
    <p:sldId id="568" r:id="rId42"/>
    <p:sldId id="569" r:id="rId43"/>
    <p:sldId id="570" r:id="rId44"/>
    <p:sldId id="571" r:id="rId45"/>
    <p:sldId id="572" r:id="rId46"/>
    <p:sldId id="573" r:id="rId47"/>
    <p:sldId id="574" r:id="rId48"/>
    <p:sldId id="577" r:id="rId49"/>
    <p:sldId id="578" r:id="rId50"/>
    <p:sldId id="579" r:id="rId51"/>
    <p:sldId id="580" r:id="rId52"/>
    <p:sldId id="581" r:id="rId53"/>
    <p:sldId id="582" r:id="rId54"/>
    <p:sldId id="583" r:id="rId55"/>
    <p:sldId id="584" r:id="rId56"/>
    <p:sldId id="586" r:id="rId57"/>
    <p:sldId id="587" r:id="rId58"/>
    <p:sldId id="616" r:id="rId59"/>
    <p:sldId id="585" r:id="rId60"/>
    <p:sldId id="588" r:id="rId61"/>
    <p:sldId id="590" r:id="rId62"/>
    <p:sldId id="594" r:id="rId63"/>
    <p:sldId id="592" r:id="rId64"/>
    <p:sldId id="593" r:id="rId65"/>
    <p:sldId id="273" r:id="rId66"/>
    <p:sldId id="596" r:id="rId67"/>
    <p:sldId id="597" r:id="rId68"/>
    <p:sldId id="595" r:id="rId69"/>
    <p:sldId id="598" r:id="rId70"/>
    <p:sldId id="599" r:id="rId71"/>
    <p:sldId id="601" r:id="rId72"/>
    <p:sldId id="602" r:id="rId73"/>
    <p:sldId id="603" r:id="rId74"/>
    <p:sldId id="600" r:id="rId75"/>
    <p:sldId id="604" r:id="rId76"/>
    <p:sldId id="606" r:id="rId77"/>
    <p:sldId id="607" r:id="rId78"/>
    <p:sldId id="605" r:id="rId79"/>
    <p:sldId id="608" r:id="rId80"/>
    <p:sldId id="609" r:id="rId81"/>
    <p:sldId id="610" r:id="rId82"/>
    <p:sldId id="611" r:id="rId83"/>
    <p:sldId id="612" r:id="rId84"/>
    <p:sldId id="613" r:id="rId85"/>
    <p:sldId id="614" r:id="rId86"/>
    <p:sldId id="615" r:id="rId8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潘 志良" initials="潘"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38" autoAdjust="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1" Type="http://schemas.openxmlformats.org/officeDocument/2006/relationships/commentAuthors" Target="commentAuthors.xml"/><Relationship Id="rId90" Type="http://schemas.openxmlformats.org/officeDocument/2006/relationships/tableStyles" Target="tableStyles.xml"/><Relationship Id="rId9" Type="http://schemas.openxmlformats.org/officeDocument/2006/relationships/slide" Target="slides/slide6.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397B5-4F43-4791-9DC5-3D0E777831F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EE9AC-0B53-47A0-9B5B-BA81B9529FA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EE9AC-0B53-47A0-9B5B-BA81B9529FA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FEE9AC-0B53-47A0-9B5B-BA81B9529FA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BAE12A-EAD9-48B3-871C-D917E75E055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noChangeArrowheads="1" noTextEdit="1"/>
          </p:cNvSpPr>
          <p:nvPr>
            <p:ph type="sldImg" idx="4294967295"/>
          </p:nvPr>
        </p:nvSpPr>
        <p:spPr/>
      </p:sp>
      <p:sp>
        <p:nvSpPr>
          <p:cNvPr id="39938" name="备注占位符 2"/>
          <p:cNvSpPr>
            <a:spLocks noGrp="1" noChangeArrowheads="1"/>
          </p:cNvSpPr>
          <p:nvPr>
            <p:ph type="body" idx="4294967295"/>
          </p:nvPr>
        </p:nvSpPr>
        <p:spPr/>
        <p:txBody>
          <a:bodyPr/>
          <a:lstStyle/>
          <a:p>
            <a:pPr eaLnBrk="1" hangingPunct="1"/>
            <a:r>
              <a:rPr lang="zh-CN" altLang="en-US">
                <a:latin typeface="Arial" panose="020B0604020202020204" pitchFamily="34" charset="0"/>
              </a:rPr>
              <a:t>（</a:t>
            </a:r>
            <a:r>
              <a:rPr lang="en-US" altLang="zh-CN">
                <a:latin typeface="Arial" panose="020B0604020202020204" pitchFamily="34" charset="0"/>
              </a:rPr>
              <a:t>1</a:t>
            </a:r>
            <a:r>
              <a:rPr lang="zh-CN" altLang="en-US">
                <a:latin typeface="Arial" panose="020B0604020202020204" pitchFamily="34" charset="0"/>
              </a:rPr>
              <a:t>）在河西地区某些地段修筑长城，因为那儿没有黄土和石材，更多的是流沙、碎石等。西汉时期</a:t>
            </a:r>
            <a:br>
              <a:rPr lang="zh-CN" altLang="en-US">
                <a:latin typeface="Arial" panose="020B0604020202020204" pitchFamily="34" charset="0"/>
              </a:rPr>
            </a:br>
            <a:r>
              <a:rPr lang="zh-CN" altLang="en-US">
                <a:latin typeface="Arial" panose="020B0604020202020204" pitchFamily="34" charset="0"/>
              </a:rPr>
              <a:t>（</a:t>
            </a:r>
            <a:r>
              <a:rPr lang="en-US" altLang="zh-CN">
                <a:latin typeface="Arial" panose="020B0604020202020204" pitchFamily="34" charset="0"/>
              </a:rPr>
              <a:t>2</a:t>
            </a:r>
            <a:r>
              <a:rPr lang="zh-CN" altLang="en-US">
                <a:latin typeface="Arial" panose="020B0604020202020204" pitchFamily="34" charset="0"/>
              </a:rPr>
              <a:t>）有的用流沙、碎石、红柳或芦苇垒筑而成；有的用天然石块垒砌城墙；有的依托山脉以石块垒砌为主；有的凭借黄河天险，以构筑障塞城堡为主。其建筑上遵循着就地取材、因地制宜、用制险寨的原则。这种因地而异的方法充分说明了长城是中华民族伟大智慧的结晶。</a:t>
            </a:r>
            <a:endParaRPr lang="zh-CN" altLang="en-US">
              <a:latin typeface="Arial" panose="020B0604020202020204" pitchFamily="34" charset="0"/>
            </a:endParaRPr>
          </a:p>
          <a:p>
            <a:pPr eaLnBrk="1" hangingPunct="1"/>
            <a:endParaRPr lang="zh-CN" altLang="en-US">
              <a:latin typeface="Arial" panose="020B0604020202020204" pitchFamily="34" charset="0"/>
            </a:endParaRPr>
          </a:p>
        </p:txBody>
      </p:sp>
      <p:sp>
        <p:nvSpPr>
          <p:cNvPr id="39939"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37DBD269-D685-4399-86EF-682B50C8BC11}" type="slidenum">
              <a:rPr lang="en-US" altLang="zh-CN"/>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ChangeArrowheads="1" noTextEdit="1"/>
          </p:cNvSpPr>
          <p:nvPr>
            <p:ph type="sldImg" idx="4294967295"/>
          </p:nvPr>
        </p:nvSpPr>
        <p:spPr/>
      </p:sp>
      <p:sp>
        <p:nvSpPr>
          <p:cNvPr id="44034" name="备注占位符 2"/>
          <p:cNvSpPr>
            <a:spLocks noGrp="1" noChangeArrowheads="1"/>
          </p:cNvSpPr>
          <p:nvPr>
            <p:ph type="body" idx="4294967295"/>
          </p:nvPr>
        </p:nvSpPr>
        <p:spPr/>
        <p:txBody>
          <a:bodyPr/>
          <a:lstStyle/>
          <a:p>
            <a:r>
              <a:rPr lang="zh-CN" altLang="en-US" b="1">
                <a:latin typeface="Arial" panose="020B0604020202020204" pitchFamily="34" charset="0"/>
              </a:rPr>
              <a:t>在施工设计上，</a:t>
            </a:r>
            <a:r>
              <a:rPr lang="zh-CN" altLang="en-US" b="1">
                <a:solidFill>
                  <a:srgbClr val="FF0000"/>
                </a:solidFill>
                <a:latin typeface="Arial" panose="020B0604020202020204" pitchFamily="34" charset="0"/>
              </a:rPr>
              <a:t>点线面结合，由军镇、关城与隘口有机联络，将敌楼、城堡、烟墩沿线一体，依山势走向，据险峻地理而抉址，构思精巧，锐不可挡，从而构成完整的防御体系。　　　</a:t>
            </a:r>
            <a:endParaRPr lang="zh-CN" altLang="en-US" b="1">
              <a:solidFill>
                <a:srgbClr val="FF0000"/>
              </a:solidFill>
              <a:latin typeface="Arial" panose="020B0604020202020204" pitchFamily="34" charset="0"/>
            </a:endParaRPr>
          </a:p>
          <a:p>
            <a:r>
              <a:rPr lang="zh-CN" altLang="en-US" b="1">
                <a:latin typeface="Arial" panose="020B0604020202020204" pitchFamily="34" charset="0"/>
              </a:rPr>
              <a:t>在建筑结构上，</a:t>
            </a:r>
            <a:r>
              <a:rPr lang="zh-CN" altLang="en-US" b="1">
                <a:solidFill>
                  <a:srgbClr val="FF0000"/>
                </a:solidFill>
                <a:latin typeface="Arial" panose="020B0604020202020204" pitchFamily="34" charset="0"/>
              </a:rPr>
              <a:t>墙体多用砖石砌成，结构由由城墙、敌台、关隘、烟墩、城堡等各部分构成，传递信息、防守据点、指挥中心、扼守咽喉、射孔、嘹望、屯兵、仓储、民居、衙署、营房、寺庙各功能齐全。 </a:t>
            </a:r>
            <a:endParaRPr lang="zh-CN" altLang="en-US">
              <a:latin typeface="Arial" panose="020B0604020202020204" pitchFamily="34" charset="0"/>
            </a:endParaRPr>
          </a:p>
        </p:txBody>
      </p:sp>
      <p:sp>
        <p:nvSpPr>
          <p:cNvPr id="44035"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D7199B01-95BD-4B1B-9EC9-3B2F4017597D}" type="slidenum">
              <a:rPr lang="en-US" altLang="zh-CN"/>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noChangeArrowheads="1"/>
          </p:cNvSpPr>
          <p:nvPr>
            <p:ph type="sldImg" idx="4294967295"/>
          </p:nvPr>
        </p:nvSpPr>
        <p:spPr>
          <a:ln>
            <a:miter lim="800000"/>
          </a:ln>
        </p:spPr>
      </p:sp>
      <p:sp>
        <p:nvSpPr>
          <p:cNvPr id="10242" name="文本占位符 2"/>
          <p:cNvSpPr>
            <a:spLocks noGrp="1" noChangeArrowheads="1"/>
          </p:cNvSpPr>
          <p:nvPr>
            <p:ph type="body" idx="4294967295"/>
          </p:nvPr>
        </p:nvSpPr>
        <p:spPr/>
        <p:txBody>
          <a:bodyPr/>
          <a:lstStyle/>
          <a:p>
            <a:r>
              <a:rPr lang="zh-CN" altLang="en-US" b="1">
                <a:solidFill>
                  <a:srgbClr val="FF0000"/>
                </a:solidFill>
                <a:latin typeface="华文新魏" panose="02010800040101010101" pitchFamily="2" charset="-122"/>
                <a:ea typeface="华文新魏" panose="02010800040101010101" pitchFamily="2" charset="-122"/>
              </a:rPr>
              <a:t>瓮城</a:t>
            </a:r>
            <a:r>
              <a:rPr lang="zh-CN" altLang="en-US" b="1">
                <a:latin typeface="华文新魏" panose="02010800040101010101" pitchFamily="2" charset="-122"/>
                <a:ea typeface="华文新魏" panose="02010800040101010101" pitchFamily="2" charset="-122"/>
              </a:rPr>
              <a:t>早在商代就已出现 </a:t>
            </a:r>
            <a:r>
              <a:rPr lang="en-US" altLang="zh-CN" b="1">
                <a:latin typeface="华文新魏" panose="02010800040101010101" pitchFamily="2" charset="-122"/>
                <a:ea typeface="华文新魏" panose="02010800040101010101" pitchFamily="2" charset="-122"/>
              </a:rPr>
              <a:t>,</a:t>
            </a:r>
            <a:r>
              <a:rPr lang="zh-CN" altLang="en-US" b="1">
                <a:latin typeface="华文新魏" panose="02010800040101010101" pitchFamily="2" charset="-122"/>
                <a:ea typeface="华文新魏" panose="02010800040101010101" pitchFamily="2" charset="-122"/>
              </a:rPr>
              <a:t>因为大多状似大瓮所以形象地称之为</a:t>
            </a:r>
            <a:r>
              <a:rPr lang="zh-CN" altLang="en-US" b="1">
                <a:latin typeface="Arial" panose="020B0604020202020204" pitchFamily="34" charset="0"/>
                <a:ea typeface="华文新魏" panose="02010800040101010101" pitchFamily="2" charset="-122"/>
              </a:rPr>
              <a:t>“</a:t>
            </a:r>
            <a:r>
              <a:rPr lang="zh-CN" altLang="en-US" b="1">
                <a:solidFill>
                  <a:srgbClr val="FF0000"/>
                </a:solidFill>
                <a:latin typeface="华文新魏" panose="02010800040101010101" pitchFamily="2" charset="-122"/>
                <a:ea typeface="华文新魏" panose="02010800040101010101" pitchFamily="2" charset="-122"/>
              </a:rPr>
              <a:t>瓮城</a:t>
            </a:r>
            <a:r>
              <a:rPr lang="zh-CN" altLang="en-US" b="1">
                <a:latin typeface="Arial" panose="020B0604020202020204" pitchFamily="34" charset="0"/>
                <a:ea typeface="华文新魏" panose="02010800040101010101" pitchFamily="2" charset="-122"/>
              </a:rPr>
              <a:t>”</a:t>
            </a:r>
            <a:r>
              <a:rPr lang="zh-CN" altLang="en-US" b="1">
                <a:latin typeface="华文新魏" panose="02010800040101010101" pitchFamily="2" charset="-122"/>
                <a:ea typeface="华文新魏" panose="02010800040101010101" pitchFamily="2" charset="-122"/>
              </a:rPr>
              <a:t> 。</a:t>
            </a:r>
            <a:r>
              <a:rPr lang="zh-CN" altLang="en-US" b="1">
                <a:solidFill>
                  <a:srgbClr val="FF0000"/>
                </a:solidFill>
                <a:latin typeface="华文新魏" panose="02010800040101010101" pitchFamily="2" charset="-122"/>
                <a:ea typeface="华文新魏" panose="02010800040101010101" pitchFamily="2" charset="-122"/>
              </a:rPr>
              <a:t>瓮城</a:t>
            </a:r>
            <a:r>
              <a:rPr lang="zh-CN" altLang="en-US" b="1">
                <a:latin typeface="华文新魏" panose="02010800040101010101" pitchFamily="2" charset="-122"/>
                <a:ea typeface="华文新魏" panose="02010800040101010101" pitchFamily="2" charset="-122"/>
              </a:rPr>
              <a:t>是军事防御体系中重要的建筑，也隐含如果敌人进入瓮城便来个</a:t>
            </a:r>
            <a:r>
              <a:rPr lang="zh-CN" altLang="en-US" b="1">
                <a:solidFill>
                  <a:srgbClr val="FF0000"/>
                </a:solidFill>
                <a:latin typeface="华文新魏" panose="02010800040101010101" pitchFamily="2" charset="-122"/>
                <a:ea typeface="华文新魏" panose="02010800040101010101" pitchFamily="2" charset="-122"/>
              </a:rPr>
              <a:t>瓮中捉鳖</a:t>
            </a:r>
            <a:r>
              <a:rPr lang="zh-CN" altLang="en-US" b="1">
                <a:latin typeface="华文新魏" panose="02010800040101010101" pitchFamily="2" charset="-122"/>
                <a:ea typeface="华文新魏" panose="02010800040101010101" pitchFamily="2" charset="-122"/>
              </a:rPr>
              <a:t>的寓意。</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noChangeArrowheads="1" noTextEdit="1"/>
          </p:cNvSpPr>
          <p:nvPr>
            <p:ph type="sldImg" idx="4294967295"/>
          </p:nvPr>
        </p:nvSpPr>
        <p:spPr>
          <a:ln>
            <a:miter lim="800000"/>
          </a:ln>
        </p:spPr>
      </p:sp>
      <p:sp>
        <p:nvSpPr>
          <p:cNvPr id="31746" name="文本占位符 2"/>
          <p:cNvSpPr>
            <a:spLocks noGrp="1" noChangeArrowheads="1"/>
          </p:cNvSpPr>
          <p:nvPr>
            <p:ph type="body" idx="4294967295"/>
          </p:nvPr>
        </p:nvSpPr>
        <p:spPr/>
        <p:txBody>
          <a:bodyPr lIns="84390" tIns="42195" rIns="84390" bIns="42195"/>
          <a:lstStyle/>
          <a:p>
            <a:r>
              <a:rPr lang="zh-CN" altLang="en-US"/>
              <a:t>请同学们结合书本和图片，概括民居建筑的特点</a:t>
            </a:r>
            <a:endParaRPr lang="zh-CN" altLang="en-US"/>
          </a:p>
          <a:p>
            <a:r>
              <a:rPr lang="en-US" altLang="zh-CN"/>
              <a:t>1.</a:t>
            </a:r>
            <a:r>
              <a:rPr lang="zh-CN" altLang="en-US"/>
              <a:t>以四合院为主 </a:t>
            </a:r>
            <a:endParaRPr lang="zh-CN" altLang="en-US"/>
          </a:p>
          <a:p>
            <a:r>
              <a:rPr lang="zh-CN" altLang="en-US"/>
              <a:t>轴线分明，左右对称</a:t>
            </a:r>
            <a:endParaRPr lang="zh-CN" altLang="en-US"/>
          </a:p>
          <a:p>
            <a:r>
              <a:rPr lang="en-US" altLang="zh-CN"/>
              <a:t>2.</a:t>
            </a:r>
            <a:r>
              <a:rPr lang="zh-CN" altLang="en-US"/>
              <a:t>由几套院落组成，呈二进、三进的</a:t>
            </a:r>
            <a:r>
              <a:rPr lang="en-US" altLang="zh-CN"/>
              <a:t>“</a:t>
            </a:r>
            <a:r>
              <a:rPr lang="zh-CN" altLang="en-US"/>
              <a:t>日</a:t>
            </a:r>
            <a:r>
              <a:rPr lang="en-US" altLang="zh-CN"/>
              <a:t>”“</a:t>
            </a:r>
            <a:r>
              <a:rPr lang="zh-CN" altLang="en-US"/>
              <a:t>目</a:t>
            </a:r>
            <a:r>
              <a:rPr lang="en-US" altLang="zh-CN"/>
              <a:t>”</a:t>
            </a:r>
            <a:r>
              <a:rPr lang="zh-CN" altLang="en-US"/>
              <a:t>形布局，中间用短墙、垂花门隔开，</a:t>
            </a:r>
            <a:r>
              <a:rPr lang="zh-CN" altLang="en-US">
                <a:sym typeface="宋体" panose="02010600030101010101" pitchFamily="2" charset="-122"/>
              </a:rPr>
              <a:t>垂花门是四合院中一道很讲究的门，是内宅与外宅的分界线和唯一通道，檐柱不落地，称为垂柱，下面有垂珠，彩绘为花瓣的形状，称为垂花门</a:t>
            </a:r>
            <a:endParaRPr lang="zh-CN" altLang="en-US"/>
          </a:p>
          <a:p>
            <a:r>
              <a:rPr lang="en-US" altLang="zh-CN"/>
              <a:t>3.</a:t>
            </a:r>
            <a:r>
              <a:rPr lang="zh-CN" altLang="en-US"/>
              <a:t>正房一般为拱券式砖结构窑洞，可以起到冬暖夏凉的作用，那么正房给谁住呢？</a:t>
            </a:r>
            <a:r>
              <a:rPr lang="en-US" altLang="zh-CN"/>
              <a:t>——</a:t>
            </a:r>
            <a:r>
              <a:rPr lang="zh-CN" altLang="en-US"/>
              <a:t>长辈</a:t>
            </a:r>
            <a:endParaRPr lang="zh-CN" altLang="en-US"/>
          </a:p>
          <a:p>
            <a:r>
              <a:rPr lang="zh-CN" altLang="en-US"/>
              <a:t>正房的开间必须用奇数，一般三间或五间平遥城内以三间为主，五间的已不多见，七开间的更少，但禁用</a:t>
            </a:r>
            <a:r>
              <a:rPr lang="en-US" altLang="zh-CN"/>
              <a:t>9</a:t>
            </a:r>
            <a:r>
              <a:rPr lang="zh-CN" altLang="en-US"/>
              <a:t>间的，</a:t>
            </a:r>
            <a:r>
              <a:rPr lang="en-US" altLang="zh-CN"/>
              <a:t>why</a:t>
            </a:r>
            <a:r>
              <a:rPr lang="zh-CN" altLang="en-US"/>
              <a:t>？按儒家礼制，</a:t>
            </a:r>
            <a:r>
              <a:rPr lang="en-US" altLang="zh-CN"/>
              <a:t>9</a:t>
            </a:r>
            <a:r>
              <a:rPr lang="zh-CN" altLang="en-US"/>
              <a:t>为数之极，只能用于皇宫；这是儒家的礼制森严决定的</a:t>
            </a:r>
            <a:endParaRPr lang="zh-CN" altLang="en-US"/>
          </a:p>
          <a:p>
            <a:r>
              <a:rPr lang="en-US" altLang="zh-CN"/>
              <a:t>4.</a:t>
            </a:r>
            <a:r>
              <a:rPr lang="zh-CN" altLang="en-US"/>
              <a:t>厢房和侧方是木结构的砖瓦房，供儿孙辈居住，这样的结构布局体现了怎么样的礼制观念？为什么</a:t>
            </a:r>
            <a:endParaRPr lang="zh-CN" altLang="en-US"/>
          </a:p>
          <a:p>
            <a:r>
              <a:rPr lang="zh-CN" altLang="en-US"/>
              <a:t>正房在中轴线上，也就是以正房为主，体现一家之主，这也是体现儒家的国有君、家有主的三纲五常的礼制。正房象征君、主，那侧房就代表</a:t>
            </a:r>
            <a:r>
              <a:rPr lang="en-US" altLang="zh-CN"/>
              <a:t>“</a:t>
            </a:r>
            <a:r>
              <a:rPr lang="zh-CN" altLang="en-US"/>
              <a:t>臣</a:t>
            </a:r>
            <a:r>
              <a:rPr lang="en-US" altLang="zh-CN"/>
              <a:t>”</a:t>
            </a:r>
            <a:r>
              <a:rPr lang="zh-CN" altLang="en-US"/>
              <a:t>，开间数是不能超过正房的，体现了严格的等级观念</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FBAE12A-EAD9-48B3-871C-D917E75E05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1D9E574-078F-4895-BFB3-2F954A475B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03F6324-CEDE-45C2-A79C-C3669133401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9E574-078F-4895-BFB3-2F954A475BF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F6324-CEDE-45C2-A79C-C3669133401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55.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3.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7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image" Target="../media/image74.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image" Target="../media/image82.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92.png"/><Relationship Id="rId7" Type="http://schemas.openxmlformats.org/officeDocument/2006/relationships/image" Target="../media/image91.jpeg"/><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image" Target="../media/image99.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6.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13.png"/><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7.png"/><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image" Target="../media/image11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9.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1.pn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pn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4.png"/><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image" Target="../media/image128.pn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jpeg"/><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image" Target="../media/image140.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image" Target="../media/image14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0.png"/><Relationship Id="rId1" Type="http://schemas.openxmlformats.org/officeDocument/2006/relationships/image" Target="../media/image1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2.png"/><Relationship Id="rId1" Type="http://schemas.openxmlformats.org/officeDocument/2006/relationships/image" Target="../media/image151.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image" Target="../media/image15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7.png"/><Relationship Id="rId1" Type="http://schemas.openxmlformats.org/officeDocument/2006/relationships/image" Target="../media/image156.pn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64.png"/><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image" Target="../media/image158.pn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71.png"/><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image" Target="../media/image165.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image" Target="../media/image172.png"/></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image" Target="../media/image175.png"/></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image" Target="../media/image18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7.png"/><Relationship Id="rId1" Type="http://schemas.openxmlformats.org/officeDocument/2006/relationships/image" Target="../media/image186.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1.png"/><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image" Target="../media/image188.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3.png"/><Relationship Id="rId1" Type="http://schemas.openxmlformats.org/officeDocument/2006/relationships/image" Target="../media/image19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image" Target="../media/image194.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7.png"/></Relationships>
</file>

<file path=ppt/slides/_rels/slide54.xml.rels><?xml version="1.0" encoding="UTF-8" standalone="yes"?>
<Relationships xmlns="http://schemas.openxmlformats.org/package/2006/relationships"><Relationship Id="rId9" Type="http://schemas.openxmlformats.org/officeDocument/2006/relationships/image" Target="../media/image206.png"/><Relationship Id="rId8" Type="http://schemas.openxmlformats.org/officeDocument/2006/relationships/image" Target="../media/image205.png"/><Relationship Id="rId7" Type="http://schemas.openxmlformats.org/officeDocument/2006/relationships/image" Target="../media/image204.png"/><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 Id="rId3" Type="http://schemas.openxmlformats.org/officeDocument/2006/relationships/image" Target="../media/image200.png"/><Relationship Id="rId2" Type="http://schemas.openxmlformats.org/officeDocument/2006/relationships/image" Target="../media/image199.png"/><Relationship Id="rId15" Type="http://schemas.openxmlformats.org/officeDocument/2006/relationships/slideLayout" Target="../slideLayouts/slideLayout2.xml"/><Relationship Id="rId14" Type="http://schemas.openxmlformats.org/officeDocument/2006/relationships/image" Target="../media/image211.png"/><Relationship Id="rId13" Type="http://schemas.openxmlformats.org/officeDocument/2006/relationships/image" Target="../media/image210.png"/><Relationship Id="rId12" Type="http://schemas.openxmlformats.org/officeDocument/2006/relationships/image" Target="../media/image209.png"/><Relationship Id="rId11" Type="http://schemas.openxmlformats.org/officeDocument/2006/relationships/image" Target="../media/image208.png"/><Relationship Id="rId10" Type="http://schemas.openxmlformats.org/officeDocument/2006/relationships/image" Target="../media/image207.png"/><Relationship Id="rId1" Type="http://schemas.openxmlformats.org/officeDocument/2006/relationships/image" Target="../media/image198.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2.png"/></Relationships>
</file>

<file path=ppt/slides/_rels/slide56.xml.rels><?xml version="1.0" encoding="UTF-8" standalone="yes"?>
<Relationships xmlns="http://schemas.openxmlformats.org/package/2006/relationships"><Relationship Id="rId9" Type="http://schemas.openxmlformats.org/officeDocument/2006/relationships/image" Target="../media/image221.png"/><Relationship Id="rId8" Type="http://schemas.openxmlformats.org/officeDocument/2006/relationships/image" Target="../media/image220.png"/><Relationship Id="rId7" Type="http://schemas.openxmlformats.org/officeDocument/2006/relationships/image" Target="../media/image219.png"/><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 Id="rId3" Type="http://schemas.openxmlformats.org/officeDocument/2006/relationships/image" Target="../media/image215.png"/><Relationship Id="rId2" Type="http://schemas.openxmlformats.org/officeDocument/2006/relationships/image" Target="../media/image214.png"/><Relationship Id="rId11" Type="http://schemas.openxmlformats.org/officeDocument/2006/relationships/slideLayout" Target="../slideLayouts/slideLayout2.xml"/><Relationship Id="rId10" Type="http://schemas.openxmlformats.org/officeDocument/2006/relationships/image" Target="../media/image222.png"/><Relationship Id="rId1" Type="http://schemas.openxmlformats.org/officeDocument/2006/relationships/image" Target="../media/image2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image" Target="../media/image223.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227.jpeg"/><Relationship Id="rId2" Type="http://schemas.openxmlformats.org/officeDocument/2006/relationships/slide" Target="slide60.xml"/><Relationship Id="rId1" Type="http://schemas.openxmlformats.org/officeDocument/2006/relationships/image" Target="../media/image226.jpe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image" Target="../media/image228.png"/></Relationships>
</file>

<file path=ppt/slides/_rels/slide62.xml.rels><?xml version="1.0" encoding="UTF-8" standalone="yes"?>
<Relationships xmlns="http://schemas.openxmlformats.org/package/2006/relationships"><Relationship Id="rId9" Type="http://schemas.openxmlformats.org/officeDocument/2006/relationships/image" Target="../media/image239.png"/><Relationship Id="rId8" Type="http://schemas.openxmlformats.org/officeDocument/2006/relationships/image" Target="../media/image238.png"/><Relationship Id="rId7" Type="http://schemas.openxmlformats.org/officeDocument/2006/relationships/image" Target="../media/image237.png"/><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 Id="rId3" Type="http://schemas.openxmlformats.org/officeDocument/2006/relationships/image" Target="../media/image233.png"/><Relationship Id="rId2" Type="http://schemas.openxmlformats.org/officeDocument/2006/relationships/image" Target="../media/image232.png"/><Relationship Id="rId10" Type="http://schemas.openxmlformats.org/officeDocument/2006/relationships/slideLayout" Target="../slideLayouts/slideLayout2.xml"/><Relationship Id="rId1" Type="http://schemas.openxmlformats.org/officeDocument/2006/relationships/image" Target="../media/image231.png"/></Relationships>
</file>

<file path=ppt/slides/_rels/slide63.xml.rels><?xml version="1.0" encoding="UTF-8" standalone="yes"?>
<Relationships xmlns="http://schemas.openxmlformats.org/package/2006/relationships"><Relationship Id="rId9" Type="http://schemas.openxmlformats.org/officeDocument/2006/relationships/image" Target="../media/image245.jpeg"/><Relationship Id="rId8" Type="http://schemas.openxmlformats.org/officeDocument/2006/relationships/image" Target="../media/image244.jpeg"/><Relationship Id="rId7" Type="http://schemas.openxmlformats.org/officeDocument/2006/relationships/image" Target="../media/image243.png"/><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3" Type="http://schemas.openxmlformats.org/officeDocument/2006/relationships/notesSlide" Target="../notesSlides/notesSlide7.xml"/><Relationship Id="rId12" Type="http://schemas.openxmlformats.org/officeDocument/2006/relationships/slideLayout" Target="../slideLayouts/slideLayout7.xml"/><Relationship Id="rId11" Type="http://schemas.openxmlformats.org/officeDocument/2006/relationships/image" Target="../media/image247.png"/><Relationship Id="rId10" Type="http://schemas.openxmlformats.org/officeDocument/2006/relationships/image" Target="../media/image246.jpeg"/><Relationship Id="rId1" Type="http://schemas.openxmlformats.org/officeDocument/2006/relationships/image" Target="../media/image240.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248.pn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2.png"/><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image" Target="../media/image249.png"/></Relationships>
</file>

<file path=ppt/slides/_rels/slide66.xml.rels><?xml version="1.0" encoding="UTF-8" standalone="yes"?>
<Relationships xmlns="http://schemas.openxmlformats.org/package/2006/relationships"><Relationship Id="rId9" Type="http://schemas.openxmlformats.org/officeDocument/2006/relationships/image" Target="../media/image261.png"/><Relationship Id="rId8" Type="http://schemas.openxmlformats.org/officeDocument/2006/relationships/image" Target="../media/image260.png"/><Relationship Id="rId7" Type="http://schemas.openxmlformats.org/officeDocument/2006/relationships/image" Target="../media/image259.png"/><Relationship Id="rId6" Type="http://schemas.openxmlformats.org/officeDocument/2006/relationships/image" Target="../media/image258.jpeg"/><Relationship Id="rId5" Type="http://schemas.openxmlformats.org/officeDocument/2006/relationships/image" Target="../media/image257.png"/><Relationship Id="rId4" Type="http://schemas.openxmlformats.org/officeDocument/2006/relationships/image" Target="../media/image256.png"/><Relationship Id="rId3" Type="http://schemas.openxmlformats.org/officeDocument/2006/relationships/image" Target="../media/image255.png"/><Relationship Id="rId2" Type="http://schemas.openxmlformats.org/officeDocument/2006/relationships/image" Target="../media/image254.png"/><Relationship Id="rId18" Type="http://schemas.openxmlformats.org/officeDocument/2006/relationships/slideLayout" Target="../slideLayouts/slideLayout7.xml"/><Relationship Id="rId17" Type="http://schemas.openxmlformats.org/officeDocument/2006/relationships/image" Target="../media/image269.png"/><Relationship Id="rId16" Type="http://schemas.openxmlformats.org/officeDocument/2006/relationships/image" Target="../media/image268.png"/><Relationship Id="rId15" Type="http://schemas.openxmlformats.org/officeDocument/2006/relationships/image" Target="../media/image267.png"/><Relationship Id="rId14" Type="http://schemas.openxmlformats.org/officeDocument/2006/relationships/image" Target="../media/image266.png"/><Relationship Id="rId13" Type="http://schemas.openxmlformats.org/officeDocument/2006/relationships/image" Target="../media/image265.png"/><Relationship Id="rId12" Type="http://schemas.openxmlformats.org/officeDocument/2006/relationships/image" Target="../media/image264.png"/><Relationship Id="rId11" Type="http://schemas.openxmlformats.org/officeDocument/2006/relationships/image" Target="../media/image263.png"/><Relationship Id="rId10" Type="http://schemas.openxmlformats.org/officeDocument/2006/relationships/image" Target="../media/image262.png"/><Relationship Id="rId1" Type="http://schemas.openxmlformats.org/officeDocument/2006/relationships/image" Target="../media/image25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1.png"/><Relationship Id="rId2" Type="http://schemas.openxmlformats.org/officeDocument/2006/relationships/image" Target="../media/image9.png"/><Relationship Id="rId1" Type="http://schemas.openxmlformats.org/officeDocument/2006/relationships/image" Target="../media/image27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76.png"/><Relationship Id="rId4" Type="http://schemas.openxmlformats.org/officeDocument/2006/relationships/image" Target="../media/image275.png"/><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image" Target="../media/image272.png"/></Relationships>
</file>

<file path=ppt/slides/_rels/slide71.xml.rels><?xml version="1.0" encoding="UTF-8" standalone="yes"?>
<Relationships xmlns="http://schemas.openxmlformats.org/package/2006/relationships"><Relationship Id="rId9" Type="http://schemas.openxmlformats.org/officeDocument/2006/relationships/image" Target="../media/image285.png"/><Relationship Id="rId8" Type="http://schemas.openxmlformats.org/officeDocument/2006/relationships/image" Target="../media/image284.png"/><Relationship Id="rId7" Type="http://schemas.openxmlformats.org/officeDocument/2006/relationships/image" Target="../media/image283.png"/><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280.png"/><Relationship Id="rId3" Type="http://schemas.openxmlformats.org/officeDocument/2006/relationships/image" Target="../media/image279.png"/><Relationship Id="rId2" Type="http://schemas.openxmlformats.org/officeDocument/2006/relationships/image" Target="../media/image278.png"/><Relationship Id="rId10" Type="http://schemas.openxmlformats.org/officeDocument/2006/relationships/slideLayout" Target="../slideLayouts/slideLayout2.xml"/><Relationship Id="rId1" Type="http://schemas.openxmlformats.org/officeDocument/2006/relationships/image" Target="../media/image277.png"/></Relationships>
</file>

<file path=ppt/slides/_rels/slide7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90.png"/><Relationship Id="rId4" Type="http://schemas.openxmlformats.org/officeDocument/2006/relationships/image" Target="../media/image289.png"/><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image" Target="../media/image28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1.png"/></Relationships>
</file>

<file path=ppt/slides/_rels/slide7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95.png"/><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image" Target="../media/image292.png"/></Relationships>
</file>

<file path=ppt/slides/_rels/slide7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9.png"/><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image" Target="../media/image296.png"/></Relationships>
</file>

<file path=ppt/slides/_rels/slide7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03.jpeg"/><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image" Target="../media/image30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5.png"/><Relationship Id="rId1" Type="http://schemas.openxmlformats.org/officeDocument/2006/relationships/image" Target="../media/image304.png"/></Relationships>
</file>

<file path=ppt/slides/_rels/slide8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09.png"/><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image" Target="../media/image306.png"/></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image" Target="../media/image31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jpe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3" Type="http://schemas.openxmlformats.org/officeDocument/2006/relationships/slideLayout" Target="../slideLayouts/slideLayout2.xml"/><Relationship Id="rId12" Type="http://schemas.openxmlformats.org/officeDocument/2006/relationships/image" Target="../media/image42.png"/><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26950" y="240851"/>
            <a:ext cx="8538099" cy="1446550"/>
          </a:xfrm>
          <a:prstGeom prst="rect">
            <a:avLst/>
          </a:prstGeom>
          <a:solidFill>
            <a:schemeClr val="tx1"/>
          </a:solidFill>
        </p:spPr>
        <p:txBody>
          <a:bodyPr wrap="square" rtlCol="0">
            <a:spAutoFit/>
          </a:bodyPr>
          <a:lstStyle/>
          <a:p>
            <a:pPr algn="ctr"/>
            <a:r>
              <a:rPr lang="zh-CN" altLang="en-US" sz="4400" b="1" dirty="0">
                <a:solidFill>
                  <a:srgbClr val="FFFF00"/>
                </a:solidFill>
              </a:rPr>
              <a:t>第</a:t>
            </a:r>
            <a:r>
              <a:rPr lang="en-US" altLang="zh-CN" sz="4400" b="1" dirty="0">
                <a:solidFill>
                  <a:srgbClr val="FFFF00"/>
                </a:solidFill>
              </a:rPr>
              <a:t>1</a:t>
            </a:r>
            <a:r>
              <a:rPr lang="zh-CN" altLang="en-US" sz="4400" b="1" dirty="0">
                <a:solidFill>
                  <a:srgbClr val="FFFF00"/>
                </a:solidFill>
              </a:rPr>
              <a:t>单元  全人类共同的宝贵财富</a:t>
            </a:r>
            <a:endParaRPr lang="en-US" altLang="zh-CN" sz="4400" b="1" dirty="0">
              <a:solidFill>
                <a:srgbClr val="FFFF00"/>
              </a:solidFill>
            </a:endParaRPr>
          </a:p>
          <a:p>
            <a:pPr algn="ctr"/>
            <a:r>
              <a:rPr lang="en-US" altLang="zh-CN" sz="4400" b="1" dirty="0">
                <a:solidFill>
                  <a:srgbClr val="FFFF00"/>
                </a:solidFill>
              </a:rPr>
              <a:t>                  </a:t>
            </a:r>
            <a:r>
              <a:rPr lang="en-US" altLang="zh-CN" sz="3600" b="1" dirty="0">
                <a:solidFill>
                  <a:srgbClr val="FFFF00"/>
                </a:solidFill>
              </a:rPr>
              <a:t>——</a:t>
            </a:r>
            <a:r>
              <a:rPr lang="zh-CN" altLang="en-US" sz="3600" b="1" dirty="0">
                <a:solidFill>
                  <a:srgbClr val="FFFF00"/>
                </a:solidFill>
              </a:rPr>
              <a:t>世界文化遗产</a:t>
            </a:r>
            <a:endParaRPr lang="en-US" altLang="zh-CN" sz="3600" b="1" dirty="0"/>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47180" y="1815904"/>
            <a:ext cx="5097638" cy="443653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5" name="直接连接符 4"/>
          <p:cNvCxnSpPr/>
          <p:nvPr/>
        </p:nvCxnSpPr>
        <p:spPr>
          <a:xfrm>
            <a:off x="5857092" y="3807728"/>
            <a:ext cx="8011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977492" y="4193808"/>
            <a:ext cx="35066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135732" y="4201696"/>
            <a:ext cx="136666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385412" y="4973856"/>
            <a:ext cx="203722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769064" y="5370096"/>
            <a:ext cx="55909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212692" y="5766336"/>
            <a:ext cx="136666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22623" y="-51199"/>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6571" y="533576"/>
            <a:ext cx="4618120" cy="51972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5" name="矩形 4"/>
          <p:cNvSpPr/>
          <p:nvPr/>
        </p:nvSpPr>
        <p:spPr>
          <a:xfrm>
            <a:off x="5022989" y="533576"/>
            <a:ext cx="7031343" cy="461665"/>
          </a:xfrm>
          <a:prstGeom prst="rect">
            <a:avLst/>
          </a:prstGeom>
        </p:spPr>
        <p:txBody>
          <a:bodyPr wrap="square">
            <a:spAutoFit/>
          </a:bodyPr>
          <a:lstStyle/>
          <a:p>
            <a:r>
              <a:rPr lang="zh-CN" altLang="en-US" sz="2400" b="1" dirty="0">
                <a:latin typeface="+mn-ea"/>
              </a:rPr>
              <a:t>三</a:t>
            </a:r>
            <a:r>
              <a:rPr lang="zh-CN" altLang="zh-CN" sz="2400" b="1" dirty="0">
                <a:latin typeface="+mn-ea"/>
              </a:rPr>
              <a:t>、</a:t>
            </a:r>
            <a:r>
              <a:rPr lang="zh-CN" altLang="en-US" sz="2400" b="1" dirty="0">
                <a:latin typeface="+mn-ea"/>
              </a:rPr>
              <a:t>奥林匹亚遗址在古希腊的主要功能及地位</a:t>
            </a:r>
            <a:r>
              <a:rPr lang="zh-CN" altLang="zh-CN" sz="2400" b="1" dirty="0">
                <a:latin typeface="+mn-ea"/>
              </a:rPr>
              <a:t>（</a:t>
            </a:r>
            <a:r>
              <a:rPr lang="en-US" altLang="zh-CN" sz="2400" b="1" dirty="0">
                <a:latin typeface="+mn-ea"/>
              </a:rPr>
              <a:t>c</a:t>
            </a:r>
            <a:r>
              <a:rPr lang="zh-CN" altLang="zh-CN" sz="2400" b="1" dirty="0">
                <a:latin typeface="+mn-ea"/>
              </a:rPr>
              <a:t>）</a:t>
            </a:r>
            <a:endParaRPr lang="zh-CN" altLang="zh-CN" sz="2400" b="1" dirty="0">
              <a:latin typeface="+mn-ea"/>
            </a:endParaRPr>
          </a:p>
        </p:txBody>
      </p:sp>
      <p:sp>
        <p:nvSpPr>
          <p:cNvPr id="6" name="矩形 5"/>
          <p:cNvSpPr/>
          <p:nvPr/>
        </p:nvSpPr>
        <p:spPr>
          <a:xfrm>
            <a:off x="5239703" y="2705718"/>
            <a:ext cx="6814629" cy="3477875"/>
          </a:xfrm>
          <a:prstGeom prst="rect">
            <a:avLst/>
          </a:prstGeom>
        </p:spPr>
        <p:txBody>
          <a:bodyPr wrap="square">
            <a:spAutoFit/>
          </a:bodyPr>
          <a:lstStyle/>
          <a:p>
            <a:pPr algn="just">
              <a:lnSpc>
                <a:spcPts val="2200"/>
              </a:lnSpc>
              <a:spcAft>
                <a:spcPts val="0"/>
              </a:spcAft>
            </a:pP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是古希腊的</a:t>
            </a:r>
            <a:r>
              <a:rPr lang="zh-CN" altLang="zh-CN" sz="2000" b="1" kern="100" dirty="0">
                <a:solidFill>
                  <a:srgbClr val="0070C0"/>
                </a:solidFill>
                <a:latin typeface="华文行楷" panose="02010800040101010101" pitchFamily="2" charset="-122"/>
                <a:ea typeface="华文行楷" panose="02010800040101010101" pitchFamily="2" charset="-122"/>
                <a:cs typeface="Times New Roman" panose="02020603050405020304" pitchFamily="18" charset="0"/>
              </a:rPr>
              <a:t>宗教圣地</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和</a:t>
            </a:r>
            <a:r>
              <a:rPr lang="zh-CN" altLang="zh-CN" sz="2000" b="1" kern="100" dirty="0">
                <a:solidFill>
                  <a:srgbClr val="0070C0"/>
                </a:solidFill>
                <a:latin typeface="华文行楷" panose="02010800040101010101" pitchFamily="2" charset="-122"/>
                <a:ea typeface="华文行楷" panose="02010800040101010101" pitchFamily="2" charset="-122"/>
                <a:cs typeface="Times New Roman" panose="02020603050405020304" pitchFamily="18" charset="0"/>
              </a:rPr>
              <a:t>体育竞技中心</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，也是现代奥林匹克运动会的</a:t>
            </a:r>
            <a:r>
              <a:rPr lang="zh-CN" altLang="zh-CN" sz="2000" b="1" kern="100" dirty="0">
                <a:solidFill>
                  <a:srgbClr val="0070C0"/>
                </a:solidFill>
                <a:latin typeface="华文行楷" panose="02010800040101010101" pitchFamily="2" charset="-122"/>
                <a:ea typeface="华文行楷" panose="02010800040101010101" pitchFamily="2" charset="-122"/>
                <a:cs typeface="Times New Roman" panose="02020603050405020304" pitchFamily="18" charset="0"/>
              </a:rPr>
              <a:t>发祥地</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。公元前</a:t>
            </a:r>
            <a:r>
              <a:rPr lang="en-US" altLang="zh-CN" sz="2000" b="1" kern="100" dirty="0">
                <a:latin typeface="Calibri" panose="020F0502020204030204" pitchFamily="34" charset="0"/>
                <a:ea typeface="宋体" panose="02010600030101010101" pitchFamily="2" charset="-122"/>
                <a:cs typeface="Times New Roman" panose="02020603050405020304" pitchFamily="18" charset="0"/>
              </a:rPr>
              <a:t>776</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年，奥林匹亚举办了第一届体育竞技盛会，</a:t>
            </a:r>
            <a:r>
              <a:rPr lang="zh-CN" altLang="zh-CN" sz="2000" b="1" kern="100" dirty="0">
                <a:solidFill>
                  <a:srgbClr val="0070C0"/>
                </a:solidFill>
                <a:latin typeface="华文行楷" panose="02010800040101010101" pitchFamily="2" charset="-122"/>
                <a:ea typeface="华文行楷" panose="02010800040101010101" pitchFamily="2" charset="-122"/>
                <a:cs typeface="Times New Roman" panose="02020603050405020304" pitchFamily="18" charset="0"/>
              </a:rPr>
              <a:t>表达了对宙斯的敬意，对力量和智慧的崇拜</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2200"/>
              </a:lnSpc>
              <a:spcAft>
                <a:spcPts val="0"/>
              </a:spcAft>
            </a:pPr>
            <a:r>
              <a:rPr lang="zh-CN"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a:t>
            </a:r>
            <a:r>
              <a:rPr lang="en-US"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1</a:t>
            </a:r>
            <a:r>
              <a:rPr lang="zh-CN"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）只有一个赛跑项目，赛期仅为一天，此后，项目逐渐增加，赛期也又一天延长到五天，每四年举行一次。</a:t>
            </a:r>
            <a:endParaRPr lang="zh-CN" altLang="zh-CN" sz="2000" b="1" kern="100" dirty="0">
              <a:solidFill>
                <a:srgbClr val="C00000"/>
              </a:solidFill>
              <a:latin typeface="Calibri" panose="020F0502020204030204" pitchFamily="34" charset="0"/>
              <a:ea typeface="宋体" panose="02010600030101010101" pitchFamily="2" charset="-122"/>
              <a:cs typeface="Times New Roman" panose="02020603050405020304" pitchFamily="18" charset="0"/>
            </a:endParaRPr>
          </a:p>
          <a:p>
            <a:pPr algn="just">
              <a:lnSpc>
                <a:spcPts val="2200"/>
              </a:lnSpc>
              <a:spcAft>
                <a:spcPts val="0"/>
              </a:spcAft>
            </a:pPr>
            <a:r>
              <a:rPr lang="zh-CN"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a:t>
            </a:r>
            <a:r>
              <a:rPr lang="en-US"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2</a:t>
            </a:r>
            <a:r>
              <a:rPr lang="zh-CN"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）初期仅限于伯罗奔尼撒半岛西北部的多利亚人，后来逐渐扩展到所有希腊人。</a:t>
            </a:r>
            <a:endParaRPr lang="zh-CN" altLang="zh-CN" sz="2000" b="1" kern="100" dirty="0">
              <a:solidFill>
                <a:srgbClr val="C00000"/>
              </a:solidFill>
              <a:latin typeface="Calibri" panose="020F0502020204030204" pitchFamily="34" charset="0"/>
              <a:ea typeface="宋体" panose="02010600030101010101" pitchFamily="2" charset="-122"/>
              <a:cs typeface="Times New Roman" panose="02020603050405020304" pitchFamily="18" charset="0"/>
            </a:endParaRPr>
          </a:p>
          <a:p>
            <a:pPr algn="just">
              <a:lnSpc>
                <a:spcPts val="2200"/>
              </a:lnSpc>
              <a:spcAft>
                <a:spcPts val="0"/>
              </a:spcAft>
            </a:pPr>
            <a:r>
              <a:rPr lang="zh-CN"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a:t>
            </a:r>
            <a:r>
              <a:rPr lang="en-US"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3</a:t>
            </a:r>
            <a:r>
              <a:rPr lang="zh-CN"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）每个项目只设一位优胜者。</a:t>
            </a:r>
            <a:endParaRPr lang="zh-CN" altLang="zh-CN" sz="2000" b="1" kern="100" dirty="0">
              <a:solidFill>
                <a:srgbClr val="C00000"/>
              </a:solidFill>
              <a:latin typeface="Calibri" panose="020F0502020204030204" pitchFamily="34" charset="0"/>
              <a:ea typeface="宋体" panose="02010600030101010101" pitchFamily="2" charset="-122"/>
              <a:cs typeface="Times New Roman" panose="02020603050405020304" pitchFamily="18" charset="0"/>
            </a:endParaRPr>
          </a:p>
          <a:p>
            <a:pPr algn="just">
              <a:lnSpc>
                <a:spcPts val="2200"/>
              </a:lnSpc>
              <a:spcAft>
                <a:spcPts val="0"/>
              </a:spcAft>
            </a:pPr>
            <a:r>
              <a:rPr lang="zh-CN"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a:t>
            </a:r>
            <a:r>
              <a:rPr lang="en-US"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4</a:t>
            </a:r>
            <a:r>
              <a:rPr lang="zh-CN"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）竞技会期间，不得进行战争，即使战事正在进行，也必须实现“神圣休战”。</a:t>
            </a:r>
            <a:endParaRPr lang="zh-CN" altLang="zh-CN" sz="2000" b="1" kern="100" dirty="0">
              <a:solidFill>
                <a:srgbClr val="C00000"/>
              </a:solidFill>
              <a:latin typeface="Calibri" panose="020F0502020204030204" pitchFamily="34" charset="0"/>
              <a:ea typeface="宋体" panose="02010600030101010101" pitchFamily="2" charset="-122"/>
              <a:cs typeface="Times New Roman" panose="02020603050405020304" pitchFamily="18" charset="0"/>
            </a:endParaRPr>
          </a:p>
          <a:p>
            <a:pPr algn="just">
              <a:lnSpc>
                <a:spcPts val="2200"/>
              </a:lnSpc>
              <a:spcAft>
                <a:spcPts val="0"/>
              </a:spcAft>
            </a:pPr>
            <a:r>
              <a:rPr lang="zh-CN"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a:t>
            </a:r>
            <a:r>
              <a:rPr lang="en-US"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5</a:t>
            </a:r>
            <a:r>
              <a:rPr lang="zh-CN" altLang="zh-CN" sz="2000" b="1" kern="100" dirty="0">
                <a:solidFill>
                  <a:srgbClr val="C00000"/>
                </a:solidFill>
                <a:latin typeface="Calibri" panose="020F0502020204030204" pitchFamily="34" charset="0"/>
                <a:ea typeface="楷体" panose="02010609060101010101" pitchFamily="49" charset="-122"/>
                <a:cs typeface="黑体" panose="02010609060101010101" pitchFamily="49" charset="-122"/>
              </a:rPr>
              <a:t>）精神内涵：和平友谊、公平竞争、追求健美、奋发上进、崇拜英雄等。</a:t>
            </a:r>
            <a:endParaRPr lang="zh-CN" altLang="zh-CN" sz="2000" b="1" kern="100" dirty="0">
              <a:solidFill>
                <a:srgbClr val="C00000"/>
              </a:solidFill>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 name="矩形 6"/>
          <p:cNvSpPr/>
          <p:nvPr/>
        </p:nvSpPr>
        <p:spPr>
          <a:xfrm>
            <a:off x="5022989" y="995241"/>
            <a:ext cx="1818126"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黑体" panose="02010609060101010101" pitchFamily="49" charset="-122"/>
              </a:rPr>
              <a:t>1.</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主要功能</a:t>
            </a:r>
            <a:r>
              <a:rPr lang="en-US" altLang="zh-CN" sz="2400" b="1" kern="100" dirty="0">
                <a:latin typeface="Calibri" panose="020F0502020204030204" pitchFamily="34" charset="0"/>
                <a:ea typeface="黑体" panose="02010609060101010101" pitchFamily="49" charset="-122"/>
                <a:cs typeface="黑体" panose="02010609060101010101" pitchFamily="49" charset="-122"/>
              </a:rPr>
              <a:t>:</a:t>
            </a:r>
            <a:endParaRPr lang="zh-CN" altLang="en-US" sz="2400" dirty="0"/>
          </a:p>
        </p:txBody>
      </p:sp>
      <p:sp>
        <p:nvSpPr>
          <p:cNvPr id="8" name="矩形 7"/>
          <p:cNvSpPr/>
          <p:nvPr/>
        </p:nvSpPr>
        <p:spPr>
          <a:xfrm>
            <a:off x="5251102" y="1439472"/>
            <a:ext cx="6814629" cy="938719"/>
          </a:xfrm>
          <a:prstGeom prst="rect">
            <a:avLst/>
          </a:prstGeom>
        </p:spPr>
        <p:txBody>
          <a:bodyPr wrap="square">
            <a:spAutoFit/>
          </a:bodyPr>
          <a:lstStyle/>
          <a:p>
            <a:pPr algn="just">
              <a:lnSpc>
                <a:spcPts val="2200"/>
              </a:lnSpc>
              <a:spcAft>
                <a:spcPts val="0"/>
              </a:spcAft>
            </a:pPr>
            <a:r>
              <a:rPr lang="zh-CN" altLang="zh-CN" sz="2000" b="1" kern="100" dirty="0">
                <a:latin typeface="Calibri" panose="020F0502020204030204" pitchFamily="34" charset="0"/>
                <a:ea typeface="宋体" panose="02010600030101010101" pitchFamily="2" charset="-122"/>
                <a:cs typeface="黑体" panose="02010609060101010101" pitchFamily="49" charset="-122"/>
              </a:rPr>
              <a:t>位于</a:t>
            </a:r>
            <a:r>
              <a:rPr lang="zh-CN" altLang="en-US" sz="2000" b="1" kern="100" dirty="0">
                <a:latin typeface="Calibri" panose="020F0502020204030204" pitchFamily="34" charset="0"/>
                <a:ea typeface="宋体" panose="02010600030101010101" pitchFamily="2" charset="-122"/>
                <a:cs typeface="黑体" panose="02010609060101010101" pitchFamily="49" charset="-122"/>
              </a:rPr>
              <a:t>雅典以西</a:t>
            </a:r>
            <a:r>
              <a:rPr lang="en-US" altLang="zh-CN" sz="2000" b="1" kern="100" dirty="0">
                <a:latin typeface="Calibri" panose="020F0502020204030204" pitchFamily="34" charset="0"/>
                <a:ea typeface="宋体" panose="02010600030101010101" pitchFamily="2" charset="-122"/>
                <a:cs typeface="黑体" panose="02010609060101010101" pitchFamily="49" charset="-122"/>
              </a:rPr>
              <a:t>190</a:t>
            </a:r>
            <a:r>
              <a:rPr lang="zh-CN" altLang="en-US" sz="2000" b="1" kern="100" dirty="0">
                <a:latin typeface="Calibri" panose="020F0502020204030204" pitchFamily="34" charset="0"/>
                <a:ea typeface="宋体" panose="02010600030101010101" pitchFamily="2" charset="-122"/>
                <a:cs typeface="黑体" panose="02010609060101010101" pitchFamily="49" charset="-122"/>
              </a:rPr>
              <a:t>千米的阿尔菲奥斯河北岸，</a:t>
            </a:r>
            <a:r>
              <a:rPr lang="zh-CN" altLang="zh-CN" sz="2000" b="1" kern="100" dirty="0">
                <a:latin typeface="Calibri" panose="020F0502020204030204" pitchFamily="34" charset="0"/>
                <a:ea typeface="宋体" panose="02010600030101010101" pitchFamily="2" charset="-122"/>
                <a:cs typeface="黑体" panose="02010609060101010101" pitchFamily="49" charset="-122"/>
              </a:rPr>
              <a:t>伯罗奔尼撒半岛西北部，许多建筑和设施，是为古希腊宗教祭祀</a:t>
            </a:r>
            <a:r>
              <a:rPr lang="zh-CN" altLang="zh-CN" sz="2000" b="1" kern="100" dirty="0">
                <a:solidFill>
                  <a:srgbClr val="0070C0"/>
                </a:solidFill>
                <a:latin typeface="Calibri" panose="020F0502020204030204" pitchFamily="34" charset="0"/>
                <a:ea typeface="楷体" panose="02010609060101010101" pitchFamily="49" charset="-122"/>
                <a:cs typeface="黑体" panose="02010609060101010101" pitchFamily="49" charset="-122"/>
              </a:rPr>
              <a:t>（希腊主神宙斯）</a:t>
            </a:r>
            <a:r>
              <a:rPr lang="zh-CN" altLang="zh-CN" sz="2000" b="1" kern="100" dirty="0">
                <a:latin typeface="Calibri" panose="020F0502020204030204" pitchFamily="34" charset="0"/>
                <a:ea typeface="宋体" panose="02010600030101010101" pitchFamily="2" charset="-122"/>
                <a:cs typeface="黑体" panose="02010609060101010101" pitchFamily="49" charset="-122"/>
              </a:rPr>
              <a:t>和体育比赛</a:t>
            </a:r>
            <a:r>
              <a:rPr lang="zh-CN" altLang="zh-CN" sz="2000" b="1" kern="100" dirty="0">
                <a:solidFill>
                  <a:srgbClr val="0070C0"/>
                </a:solidFill>
                <a:latin typeface="Calibri" panose="020F0502020204030204" pitchFamily="34" charset="0"/>
                <a:ea typeface="楷体" panose="02010609060101010101" pitchFamily="49" charset="-122"/>
                <a:cs typeface="黑体" panose="02010609060101010101" pitchFamily="49" charset="-122"/>
              </a:rPr>
              <a:t>（奥林匹克运动会）</a:t>
            </a:r>
            <a:r>
              <a:rPr lang="zh-CN" altLang="zh-CN" sz="2000" b="1" kern="100" dirty="0">
                <a:latin typeface="Calibri" panose="020F0502020204030204" pitchFamily="34" charset="0"/>
                <a:ea typeface="宋体" panose="02010600030101010101" pitchFamily="2" charset="-122"/>
                <a:cs typeface="黑体" panose="02010609060101010101" pitchFamily="49" charset="-122"/>
              </a:rPr>
              <a:t>而修建。</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9" name="矩形 8"/>
          <p:cNvSpPr/>
          <p:nvPr/>
        </p:nvSpPr>
        <p:spPr>
          <a:xfrm>
            <a:off x="5022989" y="2266431"/>
            <a:ext cx="1423788"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黑体" panose="02010609060101010101" pitchFamily="49" charset="-122"/>
              </a:rPr>
              <a:t>2.</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地位：</a:t>
            </a:r>
            <a:endParaRPr lang="zh-CN" altLang="en-US" sz="2400" dirty="0"/>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71" y="258669"/>
            <a:ext cx="5849429" cy="135647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71" y="1672242"/>
            <a:ext cx="5849429" cy="491532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4"/>
          <a:stretch>
            <a:fillRect/>
          </a:stretch>
        </p:blipFill>
        <p:spPr>
          <a:xfrm>
            <a:off x="1494072" y="5041114"/>
            <a:ext cx="2987299" cy="137950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440" y="258669"/>
            <a:ext cx="5812824" cy="381778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40" y="4127065"/>
            <a:ext cx="5812824" cy="24555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31754" y="450491"/>
            <a:ext cx="624303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201804T30</a:t>
            </a:r>
            <a:r>
              <a:rPr kumimoji="0" lang="zh-CN" altLang="en-US" sz="24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）人类文明的时空创造，历经岁月的冲刷，留下星罗棋布的文化遗迹。观察右图，对图中所示地点的文化遗迹，标注正确的是</a:t>
            </a:r>
            <a:endParaRPr kumimoji="0" lang="zh-CN" altLang="en-US" sz="24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656946" y="1911451"/>
            <a:ext cx="506027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66700"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①</a:t>
            </a:r>
            <a:r>
              <a:rPr kumimoji="0" lang="en-US" altLang="zh-CN" sz="28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德尔菲遗址                          </a:t>
            </a:r>
            <a:endParaRPr kumimoji="0" lang="en-US" altLang="zh-CN"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266700"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②</a:t>
            </a:r>
            <a:r>
              <a:rPr kumimoji="0" lang="en-US" altLang="zh-CN" sz="28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雅典卫城遗址</a:t>
            </a:r>
            <a:endParaRPr kumimoji="0" lang="zh-CN" altLang="en-US" sz="2800" b="1" i="0" u="none" strike="noStrike" cap="none" normalizeH="0" baseline="0" dirty="0">
              <a:ln>
                <a:noFill/>
              </a:ln>
              <a:solidFill>
                <a:schemeClr val="tx1"/>
              </a:solidFill>
              <a:effectLst/>
            </a:endParaRPr>
          </a:p>
          <a:p>
            <a:pPr marL="0" marR="0" lvl="0" indent="266700"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③</a:t>
            </a:r>
            <a:r>
              <a:rPr kumimoji="0" lang="en-US" altLang="zh-CN" sz="28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奥林匹亚遗址                    </a:t>
            </a:r>
            <a:endParaRPr kumimoji="0" lang="en-US" altLang="zh-CN"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266700" defTabSz="914400" rtl="0" eaLnBrk="0" fontAlgn="base" latinLnBrk="0" hangingPunct="0">
              <a:lnSpc>
                <a:spcPct val="100000"/>
              </a:lnSpc>
              <a:spcBef>
                <a:spcPct val="0"/>
              </a:spcBef>
              <a:spcAft>
                <a:spcPct val="0"/>
              </a:spcAft>
              <a:buClrTx/>
              <a:buSzTx/>
              <a:buFontTx/>
              <a:buNone/>
            </a:pPr>
            <a:r>
              <a:rPr kumimoji="0" lang="en-US" altLang="zh-CN"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④</a:t>
            </a:r>
            <a:r>
              <a:rPr kumimoji="0" lang="en-US" altLang="zh-CN" sz="2800" b="1" i="0" u="none" strike="noStrike" cap="none" normalizeH="0" baseline="0" dirty="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zh-CN" altLang="en-US" sz="2800"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亚里土多德诞生地</a:t>
            </a:r>
            <a:endParaRPr kumimoji="0" lang="zh-CN" altLang="en-US" sz="2800" b="1" i="0" u="none" strike="noStrike" cap="none" normalizeH="0" baseline="0" dirty="0">
              <a:ln>
                <a:noFill/>
              </a:ln>
              <a:solidFill>
                <a:schemeClr val="tx1"/>
              </a:solidFill>
              <a:effectLst/>
              <a:latin typeface="Arial" panose="020B0604020202020204" pitchFamily="34" charset="0"/>
            </a:endParaRPr>
          </a:p>
        </p:txBody>
      </p:sp>
      <p:pic>
        <p:nvPicPr>
          <p:cNvPr id="6" name="图片 5"/>
          <p:cNvPicPr>
            <a:picLocks noChangeAspect="1"/>
          </p:cNvPicPr>
          <p:nvPr/>
        </p:nvPicPr>
        <p:blipFill>
          <a:blip r:embed="rId1"/>
          <a:stretch>
            <a:fillRect/>
          </a:stretch>
        </p:blipFill>
        <p:spPr>
          <a:xfrm>
            <a:off x="6738260" y="963717"/>
            <a:ext cx="4038950" cy="3727158"/>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763" y="3790764"/>
            <a:ext cx="3749365" cy="63919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63" y="6047447"/>
            <a:ext cx="4930567" cy="36006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972" y="4544166"/>
            <a:ext cx="4038950" cy="3922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8880" y="5034475"/>
            <a:ext cx="1592718" cy="3922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6365" y="5540961"/>
            <a:ext cx="2857748" cy="3922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53638" y="64429"/>
            <a:ext cx="7525328"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2</a:t>
            </a:r>
            <a:r>
              <a:rPr lang="zh-CN" altLang="en-US" sz="4000" b="1" dirty="0">
                <a:solidFill>
                  <a:srgbClr val="FFFF00"/>
                </a:solidFill>
              </a:rPr>
              <a:t>课  古罗马城的建筑艺术成就</a:t>
            </a:r>
            <a:endParaRPr lang="en-US" altLang="zh-CN" sz="4000" b="1" dirty="0"/>
          </a:p>
        </p:txBody>
      </p:sp>
      <p:sp>
        <p:nvSpPr>
          <p:cNvPr id="5" name="文本框 4"/>
          <p:cNvSpPr txBox="1"/>
          <p:nvPr/>
        </p:nvSpPr>
        <p:spPr>
          <a:xfrm>
            <a:off x="5000264" y="1028758"/>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6" name="矩形 5"/>
          <p:cNvSpPr/>
          <p:nvPr/>
        </p:nvSpPr>
        <p:spPr>
          <a:xfrm>
            <a:off x="2153047" y="1453416"/>
            <a:ext cx="10558585" cy="793487"/>
          </a:xfrm>
          <a:prstGeom prst="rect">
            <a:avLst/>
          </a:prstGeom>
        </p:spPr>
        <p:txBody>
          <a:bodyPr wrap="square">
            <a:spAutoFit/>
          </a:bodyPr>
          <a:lstStyle/>
          <a:p>
            <a:pPr indent="381000" algn="just">
              <a:lnSpc>
                <a:spcPct val="150000"/>
              </a:lnSpc>
              <a:spcAft>
                <a:spcPts val="0"/>
              </a:spcAft>
            </a:pPr>
            <a:r>
              <a:rPr lang="zh-CN" altLang="zh-CN" sz="3600" b="1" kern="100" dirty="0">
                <a:latin typeface="宋体" panose="02010600030101010101" pitchFamily="2" charset="-122"/>
                <a:ea typeface="宋体" panose="02010600030101010101" pitchFamily="2" charset="-122"/>
                <a:cs typeface="Times New Roman" panose="02020603050405020304" pitchFamily="18" charset="0"/>
              </a:rPr>
              <a:t>必修</a:t>
            </a:r>
            <a:r>
              <a:rPr lang="en-US" altLang="zh-CN" sz="3600" b="1" kern="100" dirty="0">
                <a:latin typeface="宋体" panose="02010600030101010101" pitchFamily="2" charset="-122"/>
                <a:ea typeface="宋体" panose="02010600030101010101" pitchFamily="2" charset="-122"/>
                <a:cs typeface="Times New Roman" panose="02020603050405020304" pitchFamily="18" charset="0"/>
              </a:rPr>
              <a:t>1</a:t>
            </a:r>
            <a:r>
              <a:rPr lang="zh-CN" altLang="zh-CN" sz="3600" b="1" kern="100" dirty="0">
                <a:latin typeface="宋体" panose="02010600030101010101" pitchFamily="2" charset="-122"/>
                <a:ea typeface="宋体" panose="02010600030101010101" pitchFamily="2" charset="-122"/>
                <a:cs typeface="Times New Roman" panose="02020603050405020304" pitchFamily="18" charset="0"/>
              </a:rPr>
              <a:t>专题</a:t>
            </a:r>
            <a:r>
              <a:rPr lang="en-US" altLang="zh-CN" sz="3600" b="1" kern="100" dirty="0">
                <a:latin typeface="宋体" panose="02010600030101010101" pitchFamily="2" charset="-122"/>
                <a:ea typeface="宋体" panose="02010600030101010101" pitchFamily="2" charset="-122"/>
                <a:cs typeface="Times New Roman" panose="02020603050405020304" pitchFamily="18" charset="0"/>
              </a:rPr>
              <a:t>6</a:t>
            </a:r>
            <a:r>
              <a:rPr lang="zh-CN" altLang="zh-CN" sz="3600" b="1" kern="100" dirty="0">
                <a:latin typeface="宋体" panose="02010600030101010101" pitchFamily="2" charset="-122"/>
                <a:ea typeface="宋体" panose="02010600030101010101" pitchFamily="2" charset="-122"/>
                <a:cs typeface="Times New Roman" panose="02020603050405020304" pitchFamily="18" charset="0"/>
              </a:rPr>
              <a:t>第</a:t>
            </a:r>
            <a:r>
              <a:rPr lang="en-US" altLang="zh-CN" sz="3600" b="1" kern="100" dirty="0">
                <a:latin typeface="宋体" panose="02010600030101010101" pitchFamily="2" charset="-122"/>
                <a:ea typeface="宋体" panose="02010600030101010101" pitchFamily="2" charset="-122"/>
                <a:cs typeface="Times New Roman" panose="02020603050405020304" pitchFamily="18" charset="0"/>
              </a:rPr>
              <a:t>3</a:t>
            </a:r>
            <a:r>
              <a:rPr lang="zh-CN" altLang="en-US" sz="3600" b="1" kern="100" dirty="0">
                <a:latin typeface="宋体" panose="02010600030101010101" pitchFamily="2" charset="-122"/>
                <a:ea typeface="宋体" panose="02010600030101010101" pitchFamily="2" charset="-122"/>
                <a:cs typeface="Times New Roman" panose="02020603050405020304" pitchFamily="18" charset="0"/>
              </a:rPr>
              <a:t>课：罗马人的法律</a:t>
            </a:r>
            <a:endParaRPr lang="en-US" altLang="zh-CN" sz="3600" b="1" kern="1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31930" y="1613533"/>
            <a:ext cx="4248310" cy="156463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119" y="64430"/>
            <a:ext cx="6125489" cy="672914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1760" y="279136"/>
            <a:ext cx="4719522" cy="609652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6" name="文本框 5"/>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7" name="矩形 6"/>
          <p:cNvSpPr/>
          <p:nvPr/>
        </p:nvSpPr>
        <p:spPr>
          <a:xfrm>
            <a:off x="4993218" y="648062"/>
            <a:ext cx="7031343" cy="461665"/>
          </a:xfrm>
          <a:prstGeom prst="rect">
            <a:avLst/>
          </a:prstGeom>
        </p:spPr>
        <p:txBody>
          <a:bodyPr wrap="square">
            <a:spAutoFit/>
          </a:bodyPr>
          <a:lstStyle/>
          <a:p>
            <a:r>
              <a:rPr lang="zh-CN" altLang="en-US" sz="2400" b="1" dirty="0">
                <a:latin typeface="+mn-ea"/>
              </a:rPr>
              <a:t>一</a:t>
            </a:r>
            <a:r>
              <a:rPr lang="zh-CN" altLang="zh-CN" sz="2400" b="1" dirty="0">
                <a:latin typeface="+mn-ea"/>
              </a:rPr>
              <a:t>、</a:t>
            </a:r>
            <a:r>
              <a:rPr lang="zh-CN" altLang="en-US" sz="2400" b="1" dirty="0">
                <a:latin typeface="+mn-ea"/>
              </a:rPr>
              <a:t>古罗马城的悠久历史</a:t>
            </a:r>
            <a:r>
              <a:rPr lang="zh-CN" altLang="zh-CN" sz="2400" b="1" dirty="0">
                <a:latin typeface="+mn-ea"/>
              </a:rPr>
              <a:t>（</a:t>
            </a:r>
            <a:r>
              <a:rPr lang="en-US" altLang="zh-CN" sz="2400" b="1" dirty="0">
                <a:latin typeface="+mn-ea"/>
              </a:rPr>
              <a:t>b</a:t>
            </a:r>
            <a:r>
              <a:rPr lang="zh-CN" altLang="zh-CN" sz="2400" b="1" dirty="0">
                <a:latin typeface="+mn-ea"/>
              </a:rPr>
              <a:t>）</a:t>
            </a:r>
            <a:endParaRPr lang="zh-CN" altLang="zh-CN" sz="2400" b="1" dirty="0">
              <a:latin typeface="+mn-ea"/>
            </a:endParaRPr>
          </a:p>
        </p:txBody>
      </p:sp>
      <p:sp>
        <p:nvSpPr>
          <p:cNvPr id="8" name="矩形 7"/>
          <p:cNvSpPr/>
          <p:nvPr/>
        </p:nvSpPr>
        <p:spPr>
          <a:xfrm>
            <a:off x="4993218" y="1062837"/>
            <a:ext cx="7031342" cy="1142492"/>
          </a:xfrm>
          <a:prstGeom prst="rect">
            <a:avLst/>
          </a:prstGeom>
        </p:spPr>
        <p:txBody>
          <a:bodyPr wrap="square">
            <a:spAutoFit/>
          </a:bodyPr>
          <a:lstStyle/>
          <a:p>
            <a:pPr algn="just">
              <a:lnSpc>
                <a:spcPts val="2800"/>
              </a:lnSpc>
              <a:spcAft>
                <a:spcPts val="0"/>
              </a:spcAft>
            </a:pP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古罗马濒临意大利的台伯河畔，</a:t>
            </a:r>
            <a:r>
              <a:rPr lang="zh-CN"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公元前</a:t>
            </a:r>
            <a:r>
              <a:rPr lang="en-US"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6</a:t>
            </a:r>
            <a:r>
              <a:rPr lang="zh-CN"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世纪</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形成真正意义上的城市；</a:t>
            </a:r>
            <a:r>
              <a:rPr lang="zh-CN"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公元前</a:t>
            </a:r>
            <a:r>
              <a:rPr lang="en-US"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509</a:t>
            </a:r>
            <a:r>
              <a:rPr lang="zh-CN"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年</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，建立共和国；</a:t>
            </a:r>
            <a:r>
              <a:rPr lang="zh-CN"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公元前</a:t>
            </a:r>
            <a:r>
              <a:rPr lang="en-US"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27</a:t>
            </a:r>
            <a:r>
              <a:rPr lang="zh-CN"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年</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，建立帝国</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古罗马城的大部分代表性建筑，几乎都是</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帝国时期</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的杰作。</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9" name="矩形 8"/>
          <p:cNvSpPr/>
          <p:nvPr/>
        </p:nvSpPr>
        <p:spPr>
          <a:xfrm>
            <a:off x="4993216" y="2144711"/>
            <a:ext cx="7031343" cy="830997"/>
          </a:xfrm>
          <a:prstGeom prst="rect">
            <a:avLst/>
          </a:prstGeom>
        </p:spPr>
        <p:txBody>
          <a:bodyPr wrap="square">
            <a:spAutoFit/>
          </a:bodyPr>
          <a:lstStyle/>
          <a:p>
            <a:r>
              <a:rPr lang="zh-CN" altLang="en-US" sz="2400" b="1" dirty="0">
                <a:latin typeface="+mn-ea"/>
              </a:rPr>
              <a:t>二</a:t>
            </a:r>
            <a:r>
              <a:rPr lang="zh-CN" altLang="zh-CN" sz="2400" b="1" dirty="0">
                <a:latin typeface="+mn-ea"/>
              </a:rPr>
              <a:t>、</a:t>
            </a:r>
            <a:r>
              <a:rPr lang="zh-CN" altLang="en-US" sz="2400" b="1" dirty="0">
                <a:latin typeface="+mn-ea"/>
              </a:rPr>
              <a:t>古罗马建筑群的代表性遗址、建筑特色及艺术成就</a:t>
            </a:r>
            <a:r>
              <a:rPr lang="zh-CN" altLang="zh-CN" sz="2400" b="1" dirty="0">
                <a:latin typeface="+mn-ea"/>
              </a:rPr>
              <a:t>（</a:t>
            </a:r>
            <a:r>
              <a:rPr lang="en-US" altLang="zh-CN" sz="2400" b="1" dirty="0">
                <a:latin typeface="+mn-ea"/>
              </a:rPr>
              <a:t>b</a:t>
            </a:r>
            <a:r>
              <a:rPr lang="zh-CN" altLang="zh-CN" sz="2400" b="1" dirty="0">
                <a:latin typeface="+mn-ea"/>
              </a:rPr>
              <a:t>）</a:t>
            </a:r>
            <a:endParaRPr lang="zh-CN" altLang="zh-CN" sz="2400" b="1" dirty="0">
              <a:latin typeface="+mn-ea"/>
            </a:endParaRPr>
          </a:p>
        </p:txBody>
      </p:sp>
      <p:sp>
        <p:nvSpPr>
          <p:cNvPr id="10" name="矩形 9"/>
          <p:cNvSpPr/>
          <p:nvPr/>
        </p:nvSpPr>
        <p:spPr>
          <a:xfrm>
            <a:off x="5048899" y="4400082"/>
            <a:ext cx="7031341" cy="2213426"/>
          </a:xfrm>
          <a:prstGeom prst="rect">
            <a:avLst/>
          </a:prstGeom>
        </p:spPr>
        <p:txBody>
          <a:bodyPr wrap="square">
            <a:spAutoFit/>
          </a:bodyPr>
          <a:lstStyle/>
          <a:p>
            <a:pPr algn="just">
              <a:lnSpc>
                <a:spcPts val="2800"/>
              </a:lnSpc>
              <a:spcAft>
                <a:spcPts val="0"/>
              </a:spcAft>
            </a:pPr>
            <a:r>
              <a:rPr lang="en-US" altLang="zh-CN" b="1" kern="100" dirty="0">
                <a:latin typeface="黑体" panose="02010609060101010101" pitchFamily="49" charset="-122"/>
                <a:ea typeface="宋体" panose="02010600030101010101" pitchFamily="2" charset="-122"/>
                <a:cs typeface="Times New Roman" panose="02020603050405020304" pitchFamily="18" charset="0"/>
              </a:rPr>
              <a:t>A.</a:t>
            </a:r>
            <a:r>
              <a:rPr lang="zh-CN" altLang="zh-CN" b="1" kern="100" dirty="0">
                <a:latin typeface="Calibri" panose="020F0502020204030204" pitchFamily="34" charset="0"/>
                <a:ea typeface="黑体" panose="02010609060101010101" pitchFamily="49" charset="-122"/>
                <a:cs typeface="Times New Roman" panose="02020603050405020304" pitchFamily="18" charset="0"/>
              </a:rPr>
              <a:t>高：</a:t>
            </a:r>
            <a:r>
              <a:rPr lang="zh-CN" altLang="zh-CN" b="1" kern="100" dirty="0">
                <a:latin typeface="Calibri" panose="020F0502020204030204" pitchFamily="34" charset="0"/>
                <a:ea typeface="楷体" panose="02010609060101010101" pitchFamily="49" charset="-122"/>
                <a:cs typeface="Times New Roman" panose="02020603050405020304" pitchFamily="18" charset="0"/>
              </a:rPr>
              <a:t>有四层；</a:t>
            </a:r>
            <a:endParaRPr lang="en-US" altLang="zh-CN" b="1" kern="100" dirty="0">
              <a:latin typeface="Calibri" panose="020F0502020204030204" pitchFamily="34" charset="0"/>
              <a:ea typeface="楷体" panose="02010609060101010101" pitchFamily="49" charset="-122"/>
              <a:cs typeface="Times New Roman" panose="02020603050405020304" pitchFamily="18" charset="0"/>
            </a:endParaRPr>
          </a:p>
          <a:p>
            <a:pPr algn="just">
              <a:lnSpc>
                <a:spcPts val="2800"/>
              </a:lnSpc>
              <a:spcAft>
                <a:spcPts val="0"/>
              </a:spcAft>
            </a:pPr>
            <a:r>
              <a:rPr lang="en-US" altLang="zh-CN" b="1" kern="100" dirty="0">
                <a:latin typeface="黑体" panose="02010609060101010101" pitchFamily="49" charset="-122"/>
                <a:ea typeface="宋体" panose="02010600030101010101" pitchFamily="2" charset="-122"/>
                <a:cs typeface="Times New Roman" panose="02020603050405020304" pitchFamily="18" charset="0"/>
              </a:rPr>
              <a:t>B.</a:t>
            </a:r>
            <a:r>
              <a:rPr lang="zh-CN" altLang="zh-CN" b="1" kern="100" dirty="0">
                <a:latin typeface="Calibri" panose="020F0502020204030204" pitchFamily="34" charset="0"/>
                <a:ea typeface="黑体" panose="02010609060101010101" pitchFamily="49" charset="-122"/>
                <a:cs typeface="Times New Roman" panose="02020603050405020304" pitchFamily="18" charset="0"/>
              </a:rPr>
              <a:t>大：</a:t>
            </a:r>
            <a:r>
              <a:rPr lang="zh-CN" altLang="zh-CN" b="1" kern="100" dirty="0">
                <a:latin typeface="Calibri" panose="020F0502020204030204" pitchFamily="34" charset="0"/>
                <a:ea typeface="楷体" panose="02010609060101010101" pitchFamily="49" charset="-122"/>
                <a:cs typeface="Times New Roman" panose="02020603050405020304" pitchFamily="18" charset="0"/>
              </a:rPr>
              <a:t>占地面积</a:t>
            </a:r>
            <a:r>
              <a:rPr lang="en-US" altLang="zh-CN" b="1" kern="100" dirty="0">
                <a:latin typeface="Calibri" panose="020F0502020204030204" pitchFamily="34" charset="0"/>
                <a:ea typeface="楷体" panose="02010609060101010101" pitchFamily="49" charset="-122"/>
                <a:cs typeface="Times New Roman" panose="02020603050405020304" pitchFamily="18" charset="0"/>
              </a:rPr>
              <a:t>2</a:t>
            </a:r>
            <a:r>
              <a:rPr lang="zh-CN" altLang="zh-CN" b="1" kern="100" dirty="0">
                <a:latin typeface="Calibri" panose="020F0502020204030204" pitchFamily="34" charset="0"/>
                <a:ea typeface="楷体" panose="02010609060101010101" pitchFamily="49" charset="-122"/>
                <a:cs typeface="Times New Roman" panose="02020603050405020304" pitchFamily="18" charset="0"/>
              </a:rPr>
              <a:t>万平方米，可容纳四五万人</a:t>
            </a:r>
            <a:r>
              <a:rPr lang="zh-CN" altLang="en-US" b="1" kern="100" dirty="0">
                <a:latin typeface="Calibri" panose="020F0502020204030204" pitchFamily="34" charset="0"/>
                <a:ea typeface="楷体" panose="02010609060101010101" pitchFamily="49" charset="-122"/>
                <a:cs typeface="Times New Roman" panose="02020603050405020304" pitchFamily="18" charset="0"/>
              </a:rPr>
              <a:t>，是古代世界最大的竞技场</a:t>
            </a:r>
            <a:r>
              <a:rPr lang="zh-CN" altLang="zh-CN" b="1" kern="100" dirty="0">
                <a:latin typeface="Calibri" panose="020F0502020204030204" pitchFamily="34" charset="0"/>
                <a:ea typeface="楷体" panose="02010609060101010101" pitchFamily="49" charset="-122"/>
                <a:cs typeface="Times New Roman" panose="02020603050405020304" pitchFamily="18" charset="0"/>
              </a:rPr>
              <a:t>；</a:t>
            </a:r>
            <a:endParaRPr lang="en-US" altLang="zh-CN" b="1" kern="100" dirty="0">
              <a:latin typeface="Calibri" panose="020F0502020204030204" pitchFamily="34" charset="0"/>
              <a:ea typeface="楷体" panose="02010609060101010101" pitchFamily="49" charset="-122"/>
              <a:cs typeface="Times New Roman" panose="02020603050405020304" pitchFamily="18" charset="0"/>
            </a:endParaRPr>
          </a:p>
          <a:p>
            <a:pPr algn="just">
              <a:lnSpc>
                <a:spcPts val="2800"/>
              </a:lnSpc>
              <a:spcAft>
                <a:spcPts val="0"/>
              </a:spcAft>
            </a:pPr>
            <a:r>
              <a:rPr lang="en-US" altLang="zh-CN" b="1" kern="100" dirty="0">
                <a:latin typeface="黑体" panose="02010609060101010101" pitchFamily="49" charset="-122"/>
                <a:ea typeface="宋体" panose="02010600030101010101" pitchFamily="2" charset="-122"/>
                <a:cs typeface="Times New Roman" panose="02020603050405020304" pitchFamily="18" charset="0"/>
              </a:rPr>
              <a:t>C.</a:t>
            </a:r>
            <a:r>
              <a:rPr lang="zh-CN" altLang="zh-CN" b="1" kern="100" dirty="0">
                <a:latin typeface="Calibri" panose="020F0502020204030204" pitchFamily="34" charset="0"/>
                <a:ea typeface="黑体" panose="02010609060101010101" pitchFamily="49" charset="-122"/>
                <a:cs typeface="Times New Roman" panose="02020603050405020304" pitchFamily="18" charset="0"/>
              </a:rPr>
              <a:t>坚固：</a:t>
            </a:r>
            <a:r>
              <a:rPr lang="zh-CN" altLang="zh-CN" b="1" kern="100" dirty="0">
                <a:latin typeface="Calibri" panose="020F0502020204030204" pitchFamily="34" charset="0"/>
                <a:ea typeface="楷体" panose="02010609060101010101" pitchFamily="49" charset="-122"/>
                <a:cs typeface="Times New Roman" panose="02020603050405020304" pitchFamily="18" charset="0"/>
              </a:rPr>
              <a:t>混凝土、</a:t>
            </a:r>
            <a:r>
              <a:rPr lang="zh-CN" altLang="zh-CN" sz="20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将罗马式的拱门和希腊式的</a:t>
            </a:r>
            <a:r>
              <a:rPr lang="zh-CN" altLang="en-US" sz="20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石柱</a:t>
            </a:r>
            <a:r>
              <a:rPr lang="zh-CN" altLang="zh-CN" sz="20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相结合，</a:t>
            </a:r>
            <a:r>
              <a:rPr lang="zh-CN" altLang="en-US" sz="20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将</a:t>
            </a:r>
            <a:r>
              <a:rPr lang="zh-CN" altLang="zh-CN" sz="20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建筑的力度和外观的美感融为一体</a:t>
            </a:r>
            <a:r>
              <a:rPr lang="zh-CN" altLang="zh-CN" sz="20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a:t>
            </a:r>
            <a:endParaRPr lang="en-US" altLang="zh-CN" sz="20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endParaRPr>
          </a:p>
          <a:p>
            <a:pPr algn="just">
              <a:lnSpc>
                <a:spcPts val="2800"/>
              </a:lnSpc>
              <a:spcAft>
                <a:spcPts val="0"/>
              </a:spcAft>
            </a:pPr>
            <a:r>
              <a:rPr lang="en-US" altLang="zh-CN" b="1" kern="100" dirty="0">
                <a:latin typeface="黑体" panose="02010609060101010101" pitchFamily="49" charset="-122"/>
                <a:ea typeface="宋体" panose="02010600030101010101" pitchFamily="2" charset="-122"/>
                <a:cs typeface="Times New Roman" panose="02020603050405020304" pitchFamily="18" charset="0"/>
              </a:rPr>
              <a:t>D.</a:t>
            </a:r>
            <a:r>
              <a:rPr lang="zh-CN" altLang="zh-CN" b="1" kern="100" dirty="0">
                <a:latin typeface="Calibri" panose="020F0502020204030204" pitchFamily="34" charset="0"/>
                <a:ea typeface="黑体" panose="02010609060101010101" pitchFamily="49" charset="-122"/>
                <a:cs typeface="Times New Roman" panose="02020603050405020304" pitchFamily="18" charset="0"/>
              </a:rPr>
              <a:t>结构完备：</a:t>
            </a:r>
            <a:r>
              <a:rPr lang="zh-CN" altLang="zh-CN" b="1" kern="100" dirty="0">
                <a:latin typeface="Calibri" panose="020F0502020204030204" pitchFamily="34" charset="0"/>
                <a:ea typeface="楷体" panose="02010609060101010101" pitchFamily="49" charset="-122"/>
                <a:cs typeface="Times New Roman" panose="02020603050405020304" pitchFamily="18" charset="0"/>
              </a:rPr>
              <a:t>包括观众席、表演区和地下室。</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1" name="矩形 10"/>
          <p:cNvSpPr/>
          <p:nvPr/>
        </p:nvSpPr>
        <p:spPr>
          <a:xfrm>
            <a:off x="4831282" y="3314059"/>
            <a:ext cx="1604927" cy="400110"/>
          </a:xfrm>
          <a:prstGeom prst="rect">
            <a:avLst/>
          </a:prstGeom>
        </p:spPr>
        <p:txBody>
          <a:bodyPr wrap="none">
            <a:spAutoFit/>
          </a:bodyPr>
          <a:lstStyle/>
          <a:p>
            <a:r>
              <a:rPr lang="zh-CN" altLang="zh-CN" sz="2000" b="1" kern="100" dirty="0">
                <a:latin typeface="Calibri" panose="020F0502020204030204" pitchFamily="34" charset="0"/>
                <a:ea typeface="黑体" panose="02010609060101010101" pitchFamily="49" charset="-122"/>
                <a:cs typeface="黑体" panose="02010609060101010101" pitchFamily="49" charset="-122"/>
              </a:rPr>
              <a:t>（</a:t>
            </a:r>
            <a:r>
              <a:rPr lang="en-US" altLang="zh-CN" sz="2000" b="1" kern="100" dirty="0">
                <a:latin typeface="Calibri" panose="020F0502020204030204" pitchFamily="34" charset="0"/>
                <a:ea typeface="黑体" panose="02010609060101010101" pitchFamily="49" charset="-122"/>
                <a:cs typeface="黑体" panose="02010609060101010101" pitchFamily="49" charset="-122"/>
              </a:rPr>
              <a:t>1</a:t>
            </a:r>
            <a:r>
              <a:rPr lang="zh-CN" altLang="zh-CN" sz="2000" b="1" kern="100" dirty="0">
                <a:latin typeface="Calibri" panose="020F0502020204030204" pitchFamily="34" charset="0"/>
                <a:ea typeface="黑体" panose="02010609060101010101" pitchFamily="49" charset="-122"/>
                <a:cs typeface="黑体" panose="02010609060101010101" pitchFamily="49" charset="-122"/>
              </a:rPr>
              <a:t>）概况：</a:t>
            </a:r>
            <a:endParaRPr lang="zh-CN" altLang="en-US" sz="2000" dirty="0"/>
          </a:p>
        </p:txBody>
      </p:sp>
      <p:sp>
        <p:nvSpPr>
          <p:cNvPr id="12" name="矩形 11"/>
          <p:cNvSpPr/>
          <p:nvPr/>
        </p:nvSpPr>
        <p:spPr>
          <a:xfrm>
            <a:off x="4993215" y="2908372"/>
            <a:ext cx="4123245" cy="453970"/>
          </a:xfrm>
          <a:prstGeom prst="rect">
            <a:avLst/>
          </a:prstGeom>
        </p:spPr>
        <p:txBody>
          <a:bodyPr wrap="none">
            <a:spAutoFit/>
          </a:bodyPr>
          <a:lstStyle/>
          <a:p>
            <a:pPr algn="just">
              <a:lnSpc>
                <a:spcPts val="2800"/>
              </a:lnSpc>
              <a:spcAft>
                <a:spcPts val="0"/>
              </a:spcAft>
            </a:pPr>
            <a:r>
              <a:rPr lang="en-US" altLang="zh-CN" sz="2400" b="1" kern="100" dirty="0">
                <a:latin typeface="+mn-ea"/>
                <a:cs typeface="黑体" panose="02010609060101010101" pitchFamily="49" charset="-122"/>
              </a:rPr>
              <a:t>1.</a:t>
            </a:r>
            <a:r>
              <a:rPr lang="zh-CN" altLang="zh-CN" sz="2400" b="1" kern="100" dirty="0">
                <a:latin typeface="+mn-ea"/>
                <a:cs typeface="黑体" panose="02010609060101010101" pitchFamily="49" charset="-122"/>
              </a:rPr>
              <a:t>大斗兽场</a:t>
            </a:r>
            <a:r>
              <a:rPr lang="en-US" altLang="zh-CN" sz="2400" b="1" kern="100" dirty="0">
                <a:latin typeface="+mn-ea"/>
                <a:cs typeface="黑体" panose="02010609060101010101" pitchFamily="49" charset="-122"/>
              </a:rPr>
              <a:t>——</a:t>
            </a:r>
            <a:r>
              <a:rPr lang="zh-CN" altLang="en-US" sz="2400" b="1" kern="100" dirty="0">
                <a:solidFill>
                  <a:srgbClr val="C00000"/>
                </a:solidFill>
                <a:latin typeface="华文行楷" panose="02010800040101010101" pitchFamily="2" charset="-122"/>
                <a:ea typeface="华文行楷" panose="02010800040101010101" pitchFamily="2" charset="-122"/>
                <a:cs typeface="黑体" panose="02010609060101010101" pitchFamily="49" charset="-122"/>
              </a:rPr>
              <a:t>古罗马的象征</a:t>
            </a:r>
            <a:endParaRPr lang="zh-CN" altLang="zh-CN" sz="2400"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endParaRPr>
          </a:p>
        </p:txBody>
      </p:sp>
      <p:sp>
        <p:nvSpPr>
          <p:cNvPr id="13" name="矩形 12"/>
          <p:cNvSpPr/>
          <p:nvPr/>
        </p:nvSpPr>
        <p:spPr>
          <a:xfrm>
            <a:off x="6171655" y="3300701"/>
            <a:ext cx="5852904" cy="777136"/>
          </a:xfrm>
          <a:prstGeom prst="rect">
            <a:avLst/>
          </a:prstGeom>
        </p:spPr>
        <p:txBody>
          <a:bodyPr wrap="square">
            <a:spAutoFit/>
          </a:bodyPr>
          <a:lstStyle/>
          <a:p>
            <a:pPr algn="just">
              <a:lnSpc>
                <a:spcPts val="2800"/>
              </a:lnSpc>
              <a:spcAft>
                <a:spcPts val="0"/>
              </a:spcAft>
            </a:pPr>
            <a:r>
              <a:rPr lang="zh-CN" altLang="zh-CN" b="1" kern="100" dirty="0">
                <a:latin typeface="Calibri" panose="020F0502020204030204" pitchFamily="34" charset="0"/>
                <a:ea typeface="宋体" panose="02010600030101010101" pitchFamily="2" charset="-122"/>
                <a:cs typeface="Times New Roman" panose="02020603050405020304" pitchFamily="18" charset="0"/>
              </a:rPr>
              <a:t>建于</a:t>
            </a:r>
            <a:r>
              <a:rPr lang="en-US" altLang="zh-CN" b="1" kern="100" dirty="0">
                <a:latin typeface="Calibri" panose="020F0502020204030204" pitchFamily="34" charset="0"/>
                <a:ea typeface="宋体" panose="02010600030101010101" pitchFamily="2" charset="-122"/>
                <a:cs typeface="Times New Roman" panose="02020603050405020304" pitchFamily="18" charset="0"/>
              </a:rPr>
              <a:t>80</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年，古罗马最宏伟壮观的建筑</a:t>
            </a:r>
            <a:r>
              <a:rPr lang="zh-CN" altLang="en-US" b="1" kern="100" dirty="0">
                <a:latin typeface="Calibri" panose="020F0502020204030204" pitchFamily="34" charset="0"/>
                <a:ea typeface="宋体" panose="02010600030101010101" pitchFamily="2" charset="-122"/>
                <a:cs typeface="Times New Roman" panose="02020603050405020304" pitchFamily="18" charset="0"/>
              </a:rPr>
              <a:t>，</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由观众席、表演区和地下室三个部分构成</a:t>
            </a:r>
            <a:r>
              <a:rPr lang="zh-CN" altLang="en-US" b="1" kern="100" dirty="0">
                <a:latin typeface="Calibri" panose="020F0502020204030204" pitchFamily="34" charset="0"/>
                <a:ea typeface="宋体" panose="02010600030101010101" pitchFamily="2" charset="-122"/>
                <a:cs typeface="Times New Roman" panose="02020603050405020304" pitchFamily="18" charset="0"/>
              </a:rPr>
              <a:t>，</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主要用于角斗表演。</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4" name="矩形 13"/>
          <p:cNvSpPr/>
          <p:nvPr/>
        </p:nvSpPr>
        <p:spPr>
          <a:xfrm>
            <a:off x="4831279" y="4050980"/>
            <a:ext cx="2121093" cy="400110"/>
          </a:xfrm>
          <a:prstGeom prst="rect">
            <a:avLst/>
          </a:prstGeom>
        </p:spPr>
        <p:txBody>
          <a:bodyPr wrap="none">
            <a:spAutoFit/>
          </a:bodyPr>
          <a:lstStyle/>
          <a:p>
            <a:r>
              <a:rPr lang="zh-CN" altLang="zh-CN" sz="2000" b="1" kern="100" dirty="0">
                <a:latin typeface="Calibri" panose="020F0502020204030204" pitchFamily="34" charset="0"/>
                <a:ea typeface="黑体" panose="02010609060101010101" pitchFamily="49" charset="-122"/>
                <a:cs typeface="黑体" panose="02010609060101010101" pitchFamily="49" charset="-122"/>
              </a:rPr>
              <a:t>（</a:t>
            </a:r>
            <a:r>
              <a:rPr lang="en-US" altLang="zh-CN" sz="2000" b="1" kern="100" dirty="0">
                <a:latin typeface="Calibri" panose="020F0502020204030204" pitchFamily="34" charset="0"/>
                <a:ea typeface="黑体" panose="02010609060101010101" pitchFamily="49" charset="-122"/>
                <a:cs typeface="黑体" panose="02010609060101010101" pitchFamily="49" charset="-122"/>
              </a:rPr>
              <a:t>2</a:t>
            </a:r>
            <a:r>
              <a:rPr lang="zh-CN" altLang="zh-CN" sz="2000" b="1" kern="100" dirty="0">
                <a:latin typeface="Calibri" panose="020F0502020204030204" pitchFamily="34" charset="0"/>
                <a:ea typeface="黑体" panose="02010609060101010101" pitchFamily="49" charset="-122"/>
                <a:cs typeface="黑体" panose="02010609060101010101" pitchFamily="49" charset="-122"/>
              </a:rPr>
              <a:t>）建筑特色：</a:t>
            </a:r>
            <a:endParaRPr lang="zh-CN" altLang="en-US" sz="2000" dirty="0"/>
          </a:p>
        </p:txBody>
      </p:sp>
      <p:sp>
        <p:nvSpPr>
          <p:cNvPr id="15" name="矩形 14"/>
          <p:cNvSpPr/>
          <p:nvPr/>
        </p:nvSpPr>
        <p:spPr>
          <a:xfrm>
            <a:off x="6652833" y="4032616"/>
            <a:ext cx="1415772" cy="453970"/>
          </a:xfrm>
          <a:prstGeom prst="rect">
            <a:avLst/>
          </a:prstGeom>
        </p:spPr>
        <p:txBody>
          <a:bodyPr wrap="none">
            <a:spAutoFit/>
          </a:bodyPr>
          <a:lstStyle/>
          <a:p>
            <a:pPr algn="just">
              <a:lnSpc>
                <a:spcPts val="2800"/>
              </a:lnSpc>
              <a:spcAft>
                <a:spcPts val="0"/>
              </a:spcAft>
            </a:pPr>
            <a:r>
              <a:rPr lang="zh-CN" altLang="zh-CN" sz="24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宏伟壮观</a:t>
            </a:r>
            <a:endParaRPr lang="en-US" altLang="zh-CN" sz="24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endParaRPr>
          </a:p>
        </p:txBody>
      </p:sp>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93" y="279136"/>
            <a:ext cx="4697189" cy="477815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8" name="图片 17"/>
          <p:cNvPicPr>
            <a:picLocks noChangeAspect="1"/>
          </p:cNvPicPr>
          <p:nvPr/>
        </p:nvPicPr>
        <p:blipFill>
          <a:blip r:embed="rId3"/>
          <a:stretch>
            <a:fillRect/>
          </a:stretch>
        </p:blipFill>
        <p:spPr>
          <a:xfrm>
            <a:off x="670561" y="1965922"/>
            <a:ext cx="3667760" cy="121415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9" name="图片 18"/>
          <p:cNvPicPr>
            <a:picLocks noChangeAspect="1"/>
          </p:cNvPicPr>
          <p:nvPr/>
        </p:nvPicPr>
        <p:blipFill>
          <a:blip r:embed="rId4"/>
          <a:stretch>
            <a:fillRect/>
          </a:stretch>
        </p:blipFill>
        <p:spPr>
          <a:xfrm>
            <a:off x="264160" y="3283796"/>
            <a:ext cx="4405186" cy="177349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443" y="2265606"/>
            <a:ext cx="5852903" cy="323007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0" name="图片 19"/>
          <p:cNvPicPr>
            <a:picLocks noChangeAspect="1"/>
          </p:cNvPicPr>
          <p:nvPr/>
        </p:nvPicPr>
        <p:blipFill>
          <a:blip r:embed="rId6"/>
          <a:stretch>
            <a:fillRect/>
          </a:stretch>
        </p:blipFill>
        <p:spPr>
          <a:xfrm>
            <a:off x="2914547" y="153400"/>
            <a:ext cx="9165693" cy="43331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 calcmode="lin" valueType="num">
                                      <p:cBhvr>
                                        <p:cTn id="20" dur="1000"/>
                                        <p:tgtEl>
                                          <p:spTgt spid="3"/>
                                        </p:tgtEl>
                                        <p:attrNameLst>
                                          <p:attrName>style.rotation</p:attrName>
                                        </p:attrNameLst>
                                      </p:cBhvr>
                                      <p:tavLst>
                                        <p:tav tm="0">
                                          <p:val>
                                            <p:fltVal val="0"/>
                                          </p:val>
                                        </p:tav>
                                        <p:tav tm="100000">
                                          <p:val>
                                            <p:fltVal val="90"/>
                                          </p:val>
                                        </p:tav>
                                      </p:tavLst>
                                    </p:anim>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4425" y="0"/>
            <a:ext cx="4732430" cy="194326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25" y="1943268"/>
            <a:ext cx="4732430" cy="491473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文本框 7"/>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9" name="矩形 8"/>
          <p:cNvSpPr/>
          <p:nvPr/>
        </p:nvSpPr>
        <p:spPr>
          <a:xfrm>
            <a:off x="5160657" y="1474222"/>
            <a:ext cx="3589444" cy="283026"/>
          </a:xfrm>
          <a:prstGeom prst="rect">
            <a:avLst/>
          </a:prstGeom>
        </p:spPr>
        <p:txBody>
          <a:bodyPr wrap="none">
            <a:spAutoFit/>
          </a:bodyPr>
          <a:lstStyle/>
          <a:p>
            <a:pPr algn="just">
              <a:lnSpc>
                <a:spcPts val="1200"/>
              </a:lnSpc>
              <a:spcAft>
                <a:spcPts val="0"/>
              </a:spcAft>
            </a:pPr>
            <a:r>
              <a:rPr lang="en-US" altLang="zh-CN" sz="2400" b="1" kern="100" dirty="0">
                <a:latin typeface="黑体" panose="02010609060101010101" pitchFamily="49" charset="-122"/>
                <a:ea typeface="宋体" panose="02010600030101010101" pitchFamily="2" charset="-122"/>
                <a:cs typeface="黑体" panose="02010609060101010101" pitchFamily="49" charset="-122"/>
              </a:rPr>
              <a:t>2.</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图拉真广场和纪功柱：</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0" name="矩形 9"/>
          <p:cNvSpPr/>
          <p:nvPr/>
        </p:nvSpPr>
        <p:spPr>
          <a:xfrm>
            <a:off x="5160657" y="569916"/>
            <a:ext cx="7031343" cy="830997"/>
          </a:xfrm>
          <a:prstGeom prst="rect">
            <a:avLst/>
          </a:prstGeom>
        </p:spPr>
        <p:txBody>
          <a:bodyPr wrap="square">
            <a:spAutoFit/>
          </a:bodyPr>
          <a:lstStyle/>
          <a:p>
            <a:r>
              <a:rPr lang="zh-CN" altLang="en-US" sz="2400" b="1" dirty="0">
                <a:latin typeface="+mn-ea"/>
              </a:rPr>
              <a:t>二</a:t>
            </a:r>
            <a:r>
              <a:rPr lang="zh-CN" altLang="zh-CN" sz="2400" b="1" dirty="0">
                <a:latin typeface="+mn-ea"/>
              </a:rPr>
              <a:t>、</a:t>
            </a:r>
            <a:r>
              <a:rPr lang="zh-CN" altLang="en-US" sz="2400" b="1" dirty="0">
                <a:latin typeface="+mn-ea"/>
              </a:rPr>
              <a:t>古罗马建筑群的代表性遗址、建筑特色及艺术成就</a:t>
            </a:r>
            <a:r>
              <a:rPr lang="zh-CN" altLang="zh-CN" sz="2400" b="1" dirty="0">
                <a:latin typeface="+mn-ea"/>
              </a:rPr>
              <a:t>（</a:t>
            </a:r>
            <a:r>
              <a:rPr lang="en-US" altLang="zh-CN" sz="2400" b="1" dirty="0">
                <a:latin typeface="+mn-ea"/>
              </a:rPr>
              <a:t>b</a:t>
            </a:r>
            <a:r>
              <a:rPr lang="zh-CN" altLang="zh-CN" sz="2400" b="1" dirty="0">
                <a:latin typeface="+mn-ea"/>
              </a:rPr>
              <a:t>）</a:t>
            </a:r>
            <a:endParaRPr lang="zh-CN" altLang="zh-CN" sz="2400" b="1" dirty="0">
              <a:latin typeface="+mn-ea"/>
            </a:endParaRPr>
          </a:p>
        </p:txBody>
      </p:sp>
      <p:sp>
        <p:nvSpPr>
          <p:cNvPr id="11" name="矩形 10"/>
          <p:cNvSpPr/>
          <p:nvPr/>
        </p:nvSpPr>
        <p:spPr>
          <a:xfrm>
            <a:off x="6827994" y="2827374"/>
            <a:ext cx="5374196" cy="923330"/>
          </a:xfrm>
          <a:prstGeom prst="rect">
            <a:avLst/>
          </a:prstGeom>
        </p:spPr>
        <p:txBody>
          <a:bodyPr wrap="square">
            <a:spAutoFit/>
          </a:bodyPr>
          <a:lstStyle/>
          <a:p>
            <a:r>
              <a:rPr lang="en-US" altLang="zh-CN" b="1" dirty="0">
                <a:latin typeface="宋体" panose="02010600030101010101" pitchFamily="2" charset="-122"/>
                <a:ea typeface="宋体" panose="02010600030101010101" pitchFamily="2" charset="-122"/>
              </a:rPr>
              <a:t>A.</a:t>
            </a:r>
            <a:r>
              <a:rPr lang="zh-CN" altLang="zh-CN" b="1" dirty="0">
                <a:latin typeface="宋体" panose="02010600030101010101" pitchFamily="2" charset="-122"/>
                <a:ea typeface="宋体" panose="02010600030101010101" pitchFamily="2" charset="-122"/>
              </a:rPr>
              <a:t>图拉真广场层次分明，功能丰富；</a:t>
            </a:r>
            <a:endParaRPr lang="en-US" altLang="zh-CN" b="1" dirty="0">
              <a:latin typeface="宋体" panose="02010600030101010101" pitchFamily="2" charset="-122"/>
              <a:ea typeface="宋体" panose="02010600030101010101" pitchFamily="2" charset="-122"/>
            </a:endParaRPr>
          </a:p>
          <a:p>
            <a:r>
              <a:rPr lang="en-US" altLang="zh-CN" b="1" dirty="0">
                <a:latin typeface="宋体" panose="02010600030101010101" pitchFamily="2" charset="-122"/>
                <a:ea typeface="宋体" panose="02010600030101010101" pitchFamily="2" charset="-122"/>
              </a:rPr>
              <a:t>B.</a:t>
            </a:r>
            <a:r>
              <a:rPr lang="zh-CN" altLang="zh-CN" b="1" dirty="0">
                <a:latin typeface="宋体" panose="02010600030101010101" pitchFamily="2" charset="-122"/>
                <a:ea typeface="宋体" panose="02010600030101010101" pitchFamily="2" charset="-122"/>
              </a:rPr>
              <a:t>纪功柱柱体上是一条螺旋状的浮雕带，是举世罕见的艺术杰作。</a:t>
            </a:r>
            <a:endParaRPr lang="zh-CN" altLang="zh-CN" dirty="0"/>
          </a:p>
        </p:txBody>
      </p:sp>
      <p:sp>
        <p:nvSpPr>
          <p:cNvPr id="12" name="矩形 11"/>
          <p:cNvSpPr/>
          <p:nvPr/>
        </p:nvSpPr>
        <p:spPr>
          <a:xfrm>
            <a:off x="5100141" y="1692853"/>
            <a:ext cx="1463862" cy="369332"/>
          </a:xfrm>
          <a:prstGeom prst="rect">
            <a:avLst/>
          </a:prstGeom>
        </p:spPr>
        <p:txBody>
          <a:bodyPr wrap="none">
            <a:spAutoFit/>
          </a:bodyPr>
          <a:lstStyle/>
          <a:p>
            <a:r>
              <a:rPr lang="zh-CN" altLang="zh-CN" b="1" kern="100" dirty="0">
                <a:latin typeface="Calibri" panose="020F0502020204030204" pitchFamily="34" charset="0"/>
                <a:ea typeface="黑体" panose="02010609060101010101" pitchFamily="49" charset="-122"/>
                <a:cs typeface="黑体" panose="02010609060101010101" pitchFamily="49" charset="-122"/>
              </a:rPr>
              <a:t>（</a:t>
            </a:r>
            <a:r>
              <a:rPr lang="en-US" altLang="zh-CN" b="1" kern="100" dirty="0">
                <a:latin typeface="Calibri" panose="020F0502020204030204" pitchFamily="34" charset="0"/>
                <a:ea typeface="黑体" panose="02010609060101010101" pitchFamily="49" charset="-122"/>
                <a:cs typeface="黑体" panose="02010609060101010101" pitchFamily="49" charset="-122"/>
              </a:rPr>
              <a:t>1</a:t>
            </a:r>
            <a:r>
              <a:rPr lang="zh-CN" altLang="zh-CN" b="1" kern="100" dirty="0">
                <a:latin typeface="Calibri" panose="020F0502020204030204" pitchFamily="34" charset="0"/>
                <a:ea typeface="黑体" panose="02010609060101010101" pitchFamily="49" charset="-122"/>
                <a:cs typeface="黑体" panose="02010609060101010101" pitchFamily="49" charset="-122"/>
              </a:rPr>
              <a:t>）概况：</a:t>
            </a:r>
            <a:endParaRPr lang="zh-CN" altLang="en-US" dirty="0"/>
          </a:p>
        </p:txBody>
      </p:sp>
      <p:sp>
        <p:nvSpPr>
          <p:cNvPr id="13" name="矩形 12"/>
          <p:cNvSpPr/>
          <p:nvPr/>
        </p:nvSpPr>
        <p:spPr>
          <a:xfrm>
            <a:off x="6277815" y="1697786"/>
            <a:ext cx="5914185" cy="1206741"/>
          </a:xfrm>
          <a:prstGeom prst="rect">
            <a:avLst/>
          </a:prstGeom>
        </p:spPr>
        <p:txBody>
          <a:bodyPr wrap="square">
            <a:spAutoFit/>
          </a:bodyPr>
          <a:lstStyle/>
          <a:p>
            <a:pPr algn="just">
              <a:lnSpc>
                <a:spcPts val="2200"/>
              </a:lnSpc>
              <a:spcAft>
                <a:spcPts val="0"/>
              </a:spcAft>
            </a:pPr>
            <a:r>
              <a:rPr lang="en-US" altLang="zh-CN" b="1" kern="100" dirty="0">
                <a:latin typeface="宋体" panose="02010600030101010101" pitchFamily="2" charset="-122"/>
                <a:ea typeface="宋体" panose="02010600030101010101" pitchFamily="2" charset="-122"/>
                <a:cs typeface="Times New Roman" panose="02020603050405020304" pitchFamily="18" charset="0"/>
              </a:rPr>
              <a:t>106-113</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年，图拉真皇帝在罗马修建。由拱门、庭院、雕像、大厅、图书馆、</a:t>
            </a:r>
            <a:r>
              <a:rPr lang="zh-CN" altLang="en-US" b="1" kern="100" dirty="0">
                <a:latin typeface="Calibri" panose="020F0502020204030204" pitchFamily="34" charset="0"/>
                <a:ea typeface="宋体" panose="02010600030101010101" pitchFamily="2" charset="-122"/>
                <a:cs typeface="Times New Roman" panose="02020603050405020304" pitchFamily="18" charset="0"/>
              </a:rPr>
              <a:t>纪</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功柱、市场等构成。既</a:t>
            </a:r>
            <a:r>
              <a:rPr lang="zh-CN" altLang="zh-CN" b="1" u="sng" kern="100" dirty="0">
                <a:solidFill>
                  <a:srgbClr val="0070C0"/>
                </a:solidFill>
                <a:latin typeface="Calibri" panose="020F0502020204030204" pitchFamily="34" charset="0"/>
                <a:ea typeface="宋体" panose="02010600030101010101" pitchFamily="2" charset="-122"/>
                <a:cs typeface="Times New Roman" panose="02020603050405020304" pitchFamily="18" charset="0"/>
              </a:rPr>
              <a:t>宣扬皇权</a:t>
            </a:r>
            <a:r>
              <a:rPr lang="en-US" altLang="zh-CN" b="1" kern="100" dirty="0">
                <a:solidFill>
                  <a:srgbClr val="FF0000"/>
                </a:solidFill>
                <a:latin typeface="华文行楷" panose="02010800040101010101" pitchFamily="2" charset="-122"/>
                <a:ea typeface="华文行楷" panose="02010800040101010101" pitchFamily="2" charset="-122"/>
                <a:cs typeface="仿宋" panose="02010609060101010101" pitchFamily="49" charset="-122"/>
              </a:rPr>
              <a:t>(</a:t>
            </a:r>
            <a:r>
              <a:rPr lang="zh-CN" altLang="zh-CN" b="1" kern="100" dirty="0">
                <a:solidFill>
                  <a:srgbClr val="FF0000"/>
                </a:solidFill>
                <a:latin typeface="华文行楷" panose="02010800040101010101" pitchFamily="2" charset="-122"/>
                <a:ea typeface="华文行楷" panose="02010800040101010101" pitchFamily="2" charset="-122"/>
                <a:cs typeface="仿宋" panose="02010609060101010101" pitchFamily="49" charset="-122"/>
              </a:rPr>
              <a:t>如雕像、大厅、纪功柱等</a:t>
            </a:r>
            <a:r>
              <a:rPr lang="en-US" altLang="zh-CN" b="1" kern="100" dirty="0">
                <a:solidFill>
                  <a:srgbClr val="FF0000"/>
                </a:solidFill>
                <a:latin typeface="华文行楷" panose="02010800040101010101" pitchFamily="2" charset="-122"/>
                <a:ea typeface="华文行楷" panose="02010800040101010101" pitchFamily="2" charset="-122"/>
                <a:cs typeface="仿宋" panose="02010609060101010101" pitchFamily="49" charset="-122"/>
              </a:rPr>
              <a:t>)</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，又</a:t>
            </a:r>
            <a:r>
              <a:rPr lang="zh-CN" altLang="zh-CN" b="1" u="sng" kern="100" dirty="0">
                <a:solidFill>
                  <a:srgbClr val="0070C0"/>
                </a:solidFill>
                <a:latin typeface="Calibri" panose="020F0502020204030204" pitchFamily="34" charset="0"/>
                <a:ea typeface="宋体" panose="02010600030101010101" pitchFamily="2" charset="-122"/>
                <a:cs typeface="Times New Roman" panose="02020603050405020304" pitchFamily="18" charset="0"/>
              </a:rPr>
              <a:t>服务市民</a:t>
            </a:r>
            <a:r>
              <a:rPr lang="en-US" altLang="zh-CN" b="1" kern="100" dirty="0">
                <a:solidFill>
                  <a:srgbClr val="FF0000"/>
                </a:solidFill>
                <a:latin typeface="华文行楷" panose="02010800040101010101" pitchFamily="2" charset="-122"/>
                <a:ea typeface="华文行楷" panose="02010800040101010101" pitchFamily="2" charset="-122"/>
                <a:cs typeface="仿宋" panose="02010609060101010101" pitchFamily="49" charset="-122"/>
              </a:rPr>
              <a:t>(</a:t>
            </a:r>
            <a:r>
              <a:rPr lang="zh-CN" altLang="zh-CN" b="1" kern="100" dirty="0">
                <a:solidFill>
                  <a:srgbClr val="FF0000"/>
                </a:solidFill>
                <a:latin typeface="华文行楷" panose="02010800040101010101" pitchFamily="2" charset="-122"/>
                <a:ea typeface="华文行楷" panose="02010800040101010101" pitchFamily="2" charset="-122"/>
                <a:cs typeface="仿宋" panose="02010609060101010101" pitchFamily="49" charset="-122"/>
              </a:rPr>
              <a:t>如图拉真市场、图书馆等</a:t>
            </a:r>
            <a:r>
              <a:rPr lang="en-US" altLang="zh-CN" b="1" kern="100" dirty="0">
                <a:solidFill>
                  <a:srgbClr val="FF0000"/>
                </a:solidFill>
                <a:latin typeface="华文行楷" panose="02010800040101010101" pitchFamily="2" charset="-122"/>
                <a:ea typeface="华文行楷" panose="02010800040101010101" pitchFamily="2" charset="-122"/>
                <a:cs typeface="仿宋" panose="02010609060101010101" pitchFamily="49" charset="-122"/>
              </a:rPr>
              <a:t>)</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4" name="矩形 13"/>
          <p:cNvSpPr/>
          <p:nvPr/>
        </p:nvSpPr>
        <p:spPr>
          <a:xfrm>
            <a:off x="5099646" y="2810202"/>
            <a:ext cx="1928733" cy="369332"/>
          </a:xfrm>
          <a:prstGeom prst="rect">
            <a:avLst/>
          </a:prstGeom>
        </p:spPr>
        <p:txBody>
          <a:bodyPr wrap="none">
            <a:spAutoFit/>
          </a:bodyPr>
          <a:lstStyle/>
          <a:p>
            <a:r>
              <a:rPr lang="zh-CN" altLang="zh-CN" b="1" kern="100" dirty="0">
                <a:latin typeface="Calibri" panose="020F0502020204030204" pitchFamily="34" charset="0"/>
                <a:ea typeface="黑体" panose="02010609060101010101" pitchFamily="49" charset="-122"/>
                <a:cs typeface="黑体" panose="02010609060101010101" pitchFamily="49" charset="-122"/>
              </a:rPr>
              <a:t>（</a:t>
            </a:r>
            <a:r>
              <a:rPr lang="en-US" altLang="zh-CN" b="1" kern="100" dirty="0">
                <a:latin typeface="Calibri" panose="020F0502020204030204" pitchFamily="34" charset="0"/>
                <a:ea typeface="黑体" panose="02010609060101010101" pitchFamily="49" charset="-122"/>
                <a:cs typeface="黑体" panose="02010609060101010101" pitchFamily="49" charset="-122"/>
              </a:rPr>
              <a:t>2</a:t>
            </a:r>
            <a:r>
              <a:rPr lang="zh-CN" altLang="zh-CN" b="1" kern="100" dirty="0">
                <a:latin typeface="Calibri" panose="020F0502020204030204" pitchFamily="34" charset="0"/>
                <a:ea typeface="黑体" panose="02010609060101010101" pitchFamily="49" charset="-122"/>
                <a:cs typeface="黑体" panose="02010609060101010101" pitchFamily="49" charset="-122"/>
              </a:rPr>
              <a:t>）建筑特色：</a:t>
            </a:r>
            <a:endParaRPr lang="zh-CN" altLang="en-US" dirty="0"/>
          </a:p>
        </p:txBody>
      </p:sp>
      <p:sp>
        <p:nvSpPr>
          <p:cNvPr id="15" name="矩形 14"/>
          <p:cNvSpPr/>
          <p:nvPr/>
        </p:nvSpPr>
        <p:spPr>
          <a:xfrm>
            <a:off x="5160657" y="5255462"/>
            <a:ext cx="6997903" cy="1471365"/>
          </a:xfrm>
          <a:prstGeom prst="rect">
            <a:avLst/>
          </a:prstGeom>
        </p:spPr>
        <p:txBody>
          <a:bodyPr wrap="square">
            <a:spAutoFit/>
          </a:bodyPr>
          <a:lstStyle/>
          <a:p>
            <a:pPr algn="just">
              <a:lnSpc>
                <a:spcPts val="2200"/>
              </a:lnSpc>
              <a:spcAft>
                <a:spcPts val="0"/>
              </a:spcAft>
            </a:pPr>
            <a:r>
              <a:rPr lang="en-US" altLang="zh-CN" b="1" kern="100" dirty="0">
                <a:latin typeface="宋体" panose="02010600030101010101" pitchFamily="2" charset="-122"/>
                <a:ea typeface="宋体" panose="02010600030101010101" pitchFamily="2" charset="-122"/>
                <a:cs typeface="黑体" panose="02010609060101010101" pitchFamily="49" charset="-122"/>
              </a:rPr>
              <a:t>A.</a:t>
            </a:r>
            <a:r>
              <a:rPr lang="zh-CN" altLang="zh-CN" b="1" kern="100" dirty="0">
                <a:latin typeface="宋体" panose="02010600030101010101" pitchFamily="2" charset="-122"/>
                <a:ea typeface="宋体" panose="02010600030101010101" pitchFamily="2" charset="-122"/>
                <a:cs typeface="Times New Roman" panose="02020603050405020304" pitchFamily="18" charset="0"/>
              </a:rPr>
              <a:t>集希腊柱式和罗马圆顶式建筑风格于一体；</a:t>
            </a:r>
            <a:endParaRPr lang="en-US" altLang="zh-CN" b="1" kern="100" dirty="0">
              <a:latin typeface="宋体" panose="02010600030101010101" pitchFamily="2" charset="-122"/>
              <a:ea typeface="宋体" panose="02010600030101010101" pitchFamily="2" charset="-122"/>
              <a:cs typeface="Times New Roman" panose="02020603050405020304" pitchFamily="18" charset="0"/>
            </a:endParaRPr>
          </a:p>
          <a:p>
            <a:pPr algn="just">
              <a:lnSpc>
                <a:spcPts val="2200"/>
              </a:lnSpc>
              <a:spcAft>
                <a:spcPts val="0"/>
              </a:spcAft>
            </a:pPr>
            <a:r>
              <a:rPr lang="en-US" altLang="zh-CN" b="1" kern="100" dirty="0">
                <a:latin typeface="宋体" panose="02010600030101010101" pitchFamily="2" charset="-122"/>
                <a:ea typeface="宋体" panose="02010600030101010101" pitchFamily="2" charset="-122"/>
                <a:cs typeface="Times New Roman" panose="02020603050405020304" pitchFamily="18" charset="0"/>
              </a:rPr>
              <a:t>B.</a:t>
            </a:r>
            <a:r>
              <a:rPr lang="zh-CN" altLang="zh-CN" b="1" kern="100" dirty="0">
                <a:latin typeface="宋体" panose="02010600030101010101" pitchFamily="2" charset="-122"/>
                <a:ea typeface="宋体" panose="02010600030101010101" pitchFamily="2" charset="-122"/>
                <a:cs typeface="Times New Roman" panose="02020603050405020304" pitchFamily="18" charset="0"/>
              </a:rPr>
              <a:t>圆顶圆形大厅，没有任何支撑物，显得十分高大空旷，</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在世界建筑史上，如此大跨度、大空间的建筑还是首次出现</a:t>
            </a:r>
            <a:r>
              <a:rPr lang="zh-CN" altLang="en-US"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a:t>
            </a:r>
            <a:endParaRPr lang="en-US"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endParaRPr>
          </a:p>
          <a:p>
            <a:pPr algn="just">
              <a:lnSpc>
                <a:spcPts val="2200"/>
              </a:lnSpc>
              <a:spcAft>
                <a:spcPts val="0"/>
              </a:spcAft>
            </a:pPr>
            <a:r>
              <a:rPr lang="en-US" altLang="zh-CN" b="1" kern="100" dirty="0">
                <a:latin typeface="宋体" panose="02010600030101010101" pitchFamily="2" charset="-122"/>
                <a:ea typeface="宋体" panose="02010600030101010101" pitchFamily="2" charset="-122"/>
                <a:cs typeface="Times New Roman" panose="02020603050405020304" pitchFamily="18" charset="0"/>
              </a:rPr>
              <a:t>C.</a:t>
            </a:r>
            <a:r>
              <a:rPr lang="zh-CN" altLang="zh-CN" b="1" kern="100" dirty="0">
                <a:latin typeface="宋体" panose="02010600030101010101" pitchFamily="2" charset="-122"/>
                <a:ea typeface="宋体" panose="02010600030101010101" pitchFamily="2" charset="-122"/>
                <a:cs typeface="Times New Roman" panose="02020603050405020304" pitchFamily="18" charset="0"/>
              </a:rPr>
              <a:t>圆形穹顶，穹顶正中有巨大圆孔，</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用于</a:t>
            </a:r>
            <a:r>
              <a:rPr lang="zh-CN" altLang="zh-CN" b="1" kern="100" dirty="0">
                <a:latin typeface="宋体" panose="02010600030101010101" pitchFamily="2" charset="-122"/>
                <a:ea typeface="宋体" panose="02010600030101010101" pitchFamily="2" charset="-122"/>
                <a:cs typeface="Times New Roman" panose="02020603050405020304" pitchFamily="18" charset="0"/>
              </a:rPr>
              <a:t>采光和仰视苍穹</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a:t>
            </a:r>
            <a:endParaRPr lang="en-US" altLang="zh-CN" b="1" kern="100" dirty="0">
              <a:latin typeface="宋体" panose="02010600030101010101" pitchFamily="2" charset="-122"/>
              <a:ea typeface="宋体" panose="02010600030101010101" pitchFamily="2" charset="-122"/>
              <a:cs typeface="Times New Roman" panose="02020603050405020304" pitchFamily="18" charset="0"/>
            </a:endParaRPr>
          </a:p>
          <a:p>
            <a:pPr algn="just">
              <a:lnSpc>
                <a:spcPts val="2200"/>
              </a:lnSpc>
              <a:spcAft>
                <a:spcPts val="0"/>
              </a:spcAft>
            </a:pPr>
            <a:r>
              <a:rPr lang="en-US" altLang="zh-CN" b="1" kern="100" dirty="0">
                <a:latin typeface="宋体" panose="02010600030101010101" pitchFamily="2" charset="-122"/>
                <a:ea typeface="宋体" panose="02010600030101010101" pitchFamily="2" charset="-122"/>
                <a:cs typeface="Times New Roman" panose="02020603050405020304" pitchFamily="18" charset="0"/>
              </a:rPr>
              <a:t>D.</a:t>
            </a:r>
            <a:r>
              <a:rPr lang="zh-CN" altLang="en-US" b="1" kern="100" dirty="0">
                <a:latin typeface="宋体" panose="02010600030101010101" pitchFamily="2" charset="-122"/>
                <a:ea typeface="宋体" panose="02010600030101010101" pitchFamily="2" charset="-122"/>
                <a:cs typeface="Times New Roman" panose="02020603050405020304" pitchFamily="18" charset="0"/>
              </a:rPr>
              <a:t>地面，中央稍微突起，用于排水。</a:t>
            </a:r>
            <a:endParaRPr lang="zh-CN" altLang="zh-CN" b="1"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16" name="矩形 15"/>
          <p:cNvSpPr/>
          <p:nvPr/>
        </p:nvSpPr>
        <p:spPr>
          <a:xfrm>
            <a:off x="5160657" y="3555717"/>
            <a:ext cx="1733167" cy="451406"/>
          </a:xfrm>
          <a:prstGeom prst="rect">
            <a:avLst/>
          </a:prstGeom>
        </p:spPr>
        <p:txBody>
          <a:bodyPr wrap="none">
            <a:spAutoFit/>
          </a:bodyPr>
          <a:lstStyle/>
          <a:p>
            <a:pPr algn="just">
              <a:lnSpc>
                <a:spcPts val="2800"/>
              </a:lnSpc>
              <a:spcAft>
                <a:spcPts val="0"/>
              </a:spcAft>
            </a:pPr>
            <a:r>
              <a:rPr lang="en-US" altLang="zh-CN" sz="2400" b="1" kern="100" dirty="0">
                <a:latin typeface="黑体" panose="02010609060101010101" pitchFamily="49" charset="-122"/>
                <a:ea typeface="宋体" panose="02010600030101010101" pitchFamily="2" charset="-122"/>
                <a:cs typeface="黑体" panose="02010609060101010101" pitchFamily="49" charset="-122"/>
              </a:rPr>
              <a:t>3.</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万神殿：</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7" name="矩形 16"/>
          <p:cNvSpPr/>
          <p:nvPr/>
        </p:nvSpPr>
        <p:spPr>
          <a:xfrm>
            <a:off x="5100141" y="3895184"/>
            <a:ext cx="1463862" cy="369332"/>
          </a:xfrm>
          <a:prstGeom prst="rect">
            <a:avLst/>
          </a:prstGeom>
        </p:spPr>
        <p:txBody>
          <a:bodyPr wrap="none">
            <a:spAutoFit/>
          </a:bodyPr>
          <a:lstStyle/>
          <a:p>
            <a:r>
              <a:rPr lang="zh-CN" altLang="zh-CN" b="1" kern="100" dirty="0">
                <a:latin typeface="Calibri" panose="020F0502020204030204" pitchFamily="34" charset="0"/>
                <a:ea typeface="黑体" panose="02010609060101010101" pitchFamily="49" charset="-122"/>
                <a:cs typeface="黑体" panose="02010609060101010101" pitchFamily="49" charset="-122"/>
              </a:rPr>
              <a:t>（</a:t>
            </a:r>
            <a:r>
              <a:rPr lang="en-US" altLang="zh-CN" b="1" kern="100" dirty="0">
                <a:latin typeface="Calibri" panose="020F0502020204030204" pitchFamily="34" charset="0"/>
                <a:ea typeface="黑体" panose="02010609060101010101" pitchFamily="49" charset="-122"/>
                <a:cs typeface="黑体" panose="02010609060101010101" pitchFamily="49" charset="-122"/>
              </a:rPr>
              <a:t>1</a:t>
            </a:r>
            <a:r>
              <a:rPr lang="zh-CN" altLang="zh-CN" b="1" kern="100" dirty="0">
                <a:latin typeface="Calibri" panose="020F0502020204030204" pitchFamily="34" charset="0"/>
                <a:ea typeface="黑体" panose="02010609060101010101" pitchFamily="49" charset="-122"/>
                <a:cs typeface="黑体" panose="02010609060101010101" pitchFamily="49" charset="-122"/>
              </a:rPr>
              <a:t>）概况：</a:t>
            </a:r>
            <a:endParaRPr lang="zh-CN" altLang="en-US" dirty="0"/>
          </a:p>
        </p:txBody>
      </p:sp>
      <p:sp>
        <p:nvSpPr>
          <p:cNvPr id="18" name="矩形 17"/>
          <p:cNvSpPr/>
          <p:nvPr/>
        </p:nvSpPr>
        <p:spPr>
          <a:xfrm>
            <a:off x="5143940" y="4144819"/>
            <a:ext cx="6997903" cy="918328"/>
          </a:xfrm>
          <a:prstGeom prst="rect">
            <a:avLst/>
          </a:prstGeom>
        </p:spPr>
        <p:txBody>
          <a:bodyPr wrap="square">
            <a:spAutoFit/>
          </a:bodyPr>
          <a:lstStyle/>
          <a:p>
            <a:pPr algn="just">
              <a:lnSpc>
                <a:spcPts val="2200"/>
              </a:lnSpc>
              <a:spcAft>
                <a:spcPts val="0"/>
              </a:spcAft>
            </a:pPr>
            <a:r>
              <a:rPr lang="zh-CN" altLang="zh-CN" b="1" kern="100" dirty="0">
                <a:latin typeface="Calibri" panose="020F0502020204030204" pitchFamily="34" charset="0"/>
                <a:ea typeface="宋体" panose="02010600030101010101" pitchFamily="2" charset="-122"/>
                <a:cs typeface="Times New Roman" panose="02020603050405020304" pitchFamily="18" charset="0"/>
              </a:rPr>
              <a:t>建于</a:t>
            </a:r>
            <a:r>
              <a:rPr lang="en-US" altLang="zh-CN" b="1" kern="100" dirty="0">
                <a:latin typeface="Calibri" panose="020F0502020204030204" pitchFamily="34" charset="0"/>
                <a:ea typeface="宋体" panose="02010600030101010101" pitchFamily="2" charset="-122"/>
                <a:cs typeface="Times New Roman" panose="02020603050405020304" pitchFamily="18" charset="0"/>
              </a:rPr>
              <a:t>118-125</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年，哈德良皇帝统治时期，古罗马最宏伟的</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神庙</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建筑。由门廊、正殿构成。用于崇拜以天上星宿为代表的希腊与罗马的各位天神。</a:t>
            </a:r>
            <a:endParaRPr lang="zh-CN" altLang="zh-CN"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9" name="矩形 18"/>
          <p:cNvSpPr/>
          <p:nvPr/>
        </p:nvSpPr>
        <p:spPr>
          <a:xfrm>
            <a:off x="5099646" y="4975086"/>
            <a:ext cx="1928733" cy="369332"/>
          </a:xfrm>
          <a:prstGeom prst="rect">
            <a:avLst/>
          </a:prstGeom>
        </p:spPr>
        <p:txBody>
          <a:bodyPr wrap="none">
            <a:spAutoFit/>
          </a:bodyPr>
          <a:lstStyle/>
          <a:p>
            <a:r>
              <a:rPr lang="zh-CN" altLang="zh-CN" b="1" kern="100" dirty="0">
                <a:latin typeface="Calibri" panose="020F0502020204030204" pitchFamily="34" charset="0"/>
                <a:ea typeface="黑体" panose="02010609060101010101" pitchFamily="49" charset="-122"/>
                <a:cs typeface="黑体" panose="02010609060101010101" pitchFamily="49" charset="-122"/>
              </a:rPr>
              <a:t>（</a:t>
            </a:r>
            <a:r>
              <a:rPr lang="en-US" altLang="zh-CN" b="1" kern="100" dirty="0">
                <a:latin typeface="Calibri" panose="020F0502020204030204" pitchFamily="34" charset="0"/>
                <a:ea typeface="黑体" panose="02010609060101010101" pitchFamily="49" charset="-122"/>
                <a:cs typeface="黑体" panose="02010609060101010101" pitchFamily="49" charset="-122"/>
              </a:rPr>
              <a:t>2</a:t>
            </a:r>
            <a:r>
              <a:rPr lang="zh-CN" altLang="zh-CN" b="1" kern="100" dirty="0">
                <a:latin typeface="Calibri" panose="020F0502020204030204" pitchFamily="34" charset="0"/>
                <a:ea typeface="黑体" panose="02010609060101010101" pitchFamily="49" charset="-122"/>
                <a:cs typeface="黑体" panose="02010609060101010101" pitchFamily="49" charset="-122"/>
              </a:rPr>
              <a:t>）建筑特色：</a:t>
            </a:r>
            <a:endParaRPr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656" y="3671190"/>
            <a:ext cx="5051354" cy="31634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0" name="Picture 3" descr="W0200612226020937064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564" y="1355541"/>
            <a:ext cx="3366672" cy="54486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2405" y="27390"/>
            <a:ext cx="5137034" cy="379894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2216" y="31094"/>
            <a:ext cx="5147223" cy="385361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3"/>
                                        </p:tgtEl>
                                        <p:attrNameLst>
                                          <p:attrName>ppt_w</p:attrName>
                                        </p:attrNameLst>
                                      </p:cBhvr>
                                      <p:tavLst>
                                        <p:tav tm="0">
                                          <p:val>
                                            <p:strVal val="ppt_w"/>
                                          </p:val>
                                        </p:tav>
                                        <p:tav tm="100000">
                                          <p:val>
                                            <p:fltVal val="0"/>
                                          </p:val>
                                        </p:tav>
                                      </p:tavLst>
                                    </p:anim>
                                    <p:anim calcmode="lin" valueType="num">
                                      <p:cBhvr>
                                        <p:cTn id="35" dur="1000"/>
                                        <p:tgtEl>
                                          <p:spTgt spid="3"/>
                                        </p:tgtEl>
                                        <p:attrNameLst>
                                          <p:attrName>ppt_h</p:attrName>
                                        </p:attrNameLst>
                                      </p:cBhvr>
                                      <p:tavLst>
                                        <p:tav tm="0">
                                          <p:val>
                                            <p:strVal val="ppt_h"/>
                                          </p:val>
                                        </p:tav>
                                        <p:tav tm="100000">
                                          <p:val>
                                            <p:fltVal val="0"/>
                                          </p:val>
                                        </p:tav>
                                      </p:tavLst>
                                    </p:anim>
                                    <p:anim calcmode="lin" valueType="num">
                                      <p:cBhvr>
                                        <p:cTn id="36" dur="1000"/>
                                        <p:tgtEl>
                                          <p:spTgt spid="3"/>
                                        </p:tgtEl>
                                        <p:attrNameLst>
                                          <p:attrName>style.rotation</p:attrName>
                                        </p:attrNameLst>
                                      </p:cBhvr>
                                      <p:tavLst>
                                        <p:tav tm="0">
                                          <p:val>
                                            <p:fltVal val="0"/>
                                          </p:val>
                                        </p:tav>
                                        <p:tav tm="100000">
                                          <p:val>
                                            <p:fltVal val="90"/>
                                          </p:val>
                                        </p:tav>
                                      </p:tavLst>
                                    </p:anim>
                                    <p:animEffect transition="out" filter="fade">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20"/>
                                        </p:tgtEl>
                                        <p:attrNameLst>
                                          <p:attrName>ppt_w</p:attrName>
                                        </p:attrNameLst>
                                      </p:cBhvr>
                                      <p:tavLst>
                                        <p:tav tm="0">
                                          <p:val>
                                            <p:strVal val="ppt_w"/>
                                          </p:val>
                                        </p:tav>
                                        <p:tav tm="100000">
                                          <p:val>
                                            <p:fltVal val="0"/>
                                          </p:val>
                                        </p:tav>
                                      </p:tavLst>
                                    </p:anim>
                                    <p:anim calcmode="lin" valueType="num">
                                      <p:cBhvr>
                                        <p:cTn id="43" dur="1000"/>
                                        <p:tgtEl>
                                          <p:spTgt spid="20"/>
                                        </p:tgtEl>
                                        <p:attrNameLst>
                                          <p:attrName>ppt_h</p:attrName>
                                        </p:attrNameLst>
                                      </p:cBhvr>
                                      <p:tavLst>
                                        <p:tav tm="0">
                                          <p:val>
                                            <p:strVal val="ppt_h"/>
                                          </p:val>
                                        </p:tav>
                                        <p:tav tm="100000">
                                          <p:val>
                                            <p:fltVal val="0"/>
                                          </p:val>
                                        </p:tav>
                                      </p:tavLst>
                                    </p:anim>
                                    <p:anim calcmode="lin" valueType="num">
                                      <p:cBhvr>
                                        <p:cTn id="44" dur="1000"/>
                                        <p:tgtEl>
                                          <p:spTgt spid="20"/>
                                        </p:tgtEl>
                                        <p:attrNameLst>
                                          <p:attrName>style.rotation</p:attrName>
                                        </p:attrNameLst>
                                      </p:cBhvr>
                                      <p:tavLst>
                                        <p:tav tm="0">
                                          <p:val>
                                            <p:fltVal val="0"/>
                                          </p:val>
                                        </p:tav>
                                        <p:tav tm="100000">
                                          <p:val>
                                            <p:fltVal val="90"/>
                                          </p:val>
                                        </p:tav>
                                      </p:tavLst>
                                    </p:anim>
                                    <p:animEffect transition="out" filter="fade">
                                      <p:cBhvr>
                                        <p:cTn id="45" dur="1000"/>
                                        <p:tgtEl>
                                          <p:spTgt spid="20"/>
                                        </p:tgtEl>
                                      </p:cBhvr>
                                    </p:animEffect>
                                    <p:set>
                                      <p:cBhvr>
                                        <p:cTn id="46" dur="1" fill="hold">
                                          <p:stCondLst>
                                            <p:cond delay="999"/>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nodeType="clickEffect">
                                  <p:stCondLst>
                                    <p:cond delay="0"/>
                                  </p:stCondLst>
                                  <p:childTnLst>
                                    <p:anim calcmode="lin" valueType="num">
                                      <p:cBhvr>
                                        <p:cTn id="78" dur="1000"/>
                                        <p:tgtEl>
                                          <p:spTgt spid="22"/>
                                        </p:tgtEl>
                                        <p:attrNameLst>
                                          <p:attrName>ppt_w</p:attrName>
                                        </p:attrNameLst>
                                      </p:cBhvr>
                                      <p:tavLst>
                                        <p:tav tm="0">
                                          <p:val>
                                            <p:strVal val="ppt_w"/>
                                          </p:val>
                                        </p:tav>
                                        <p:tav tm="100000">
                                          <p:val>
                                            <p:fltVal val="0"/>
                                          </p:val>
                                        </p:tav>
                                      </p:tavLst>
                                    </p:anim>
                                    <p:anim calcmode="lin" valueType="num">
                                      <p:cBhvr>
                                        <p:cTn id="79" dur="1000"/>
                                        <p:tgtEl>
                                          <p:spTgt spid="22"/>
                                        </p:tgtEl>
                                        <p:attrNameLst>
                                          <p:attrName>ppt_h</p:attrName>
                                        </p:attrNameLst>
                                      </p:cBhvr>
                                      <p:tavLst>
                                        <p:tav tm="0">
                                          <p:val>
                                            <p:strVal val="ppt_h"/>
                                          </p:val>
                                        </p:tav>
                                        <p:tav tm="100000">
                                          <p:val>
                                            <p:fltVal val="0"/>
                                          </p:val>
                                        </p:tav>
                                      </p:tavLst>
                                    </p:anim>
                                    <p:anim calcmode="lin" valueType="num">
                                      <p:cBhvr>
                                        <p:cTn id="80" dur="1000"/>
                                        <p:tgtEl>
                                          <p:spTgt spid="22"/>
                                        </p:tgtEl>
                                        <p:attrNameLst>
                                          <p:attrName>style.rotation</p:attrName>
                                        </p:attrNameLst>
                                      </p:cBhvr>
                                      <p:tavLst>
                                        <p:tav tm="0">
                                          <p:val>
                                            <p:fltVal val="0"/>
                                          </p:val>
                                        </p:tav>
                                        <p:tav tm="100000">
                                          <p:val>
                                            <p:fltVal val="90"/>
                                          </p:val>
                                        </p:tav>
                                      </p:tavLst>
                                    </p:anim>
                                    <p:animEffect transition="out" filter="fade">
                                      <p:cBhvr>
                                        <p:cTn id="81" dur="1000"/>
                                        <p:tgtEl>
                                          <p:spTgt spid="22"/>
                                        </p:tgtEl>
                                      </p:cBhvr>
                                    </p:animEffect>
                                    <p:set>
                                      <p:cBhvr>
                                        <p:cTn id="82" dur="1" fill="hold">
                                          <p:stCondLst>
                                            <p:cond delay="9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1" presetClass="exit" presetSubtype="0" fill="hold" nodeType="clickEffect">
                                  <p:stCondLst>
                                    <p:cond delay="0"/>
                                  </p:stCondLst>
                                  <p:childTnLst>
                                    <p:anim calcmode="lin" valueType="num">
                                      <p:cBhvr>
                                        <p:cTn id="86" dur="1000"/>
                                        <p:tgtEl>
                                          <p:spTgt spid="6"/>
                                        </p:tgtEl>
                                        <p:attrNameLst>
                                          <p:attrName>ppt_w</p:attrName>
                                        </p:attrNameLst>
                                      </p:cBhvr>
                                      <p:tavLst>
                                        <p:tav tm="0">
                                          <p:val>
                                            <p:strVal val="ppt_w"/>
                                          </p:val>
                                        </p:tav>
                                        <p:tav tm="100000">
                                          <p:val>
                                            <p:fltVal val="0"/>
                                          </p:val>
                                        </p:tav>
                                      </p:tavLst>
                                    </p:anim>
                                    <p:anim calcmode="lin" valueType="num">
                                      <p:cBhvr>
                                        <p:cTn id="87" dur="1000"/>
                                        <p:tgtEl>
                                          <p:spTgt spid="6"/>
                                        </p:tgtEl>
                                        <p:attrNameLst>
                                          <p:attrName>ppt_h</p:attrName>
                                        </p:attrNameLst>
                                      </p:cBhvr>
                                      <p:tavLst>
                                        <p:tav tm="0">
                                          <p:val>
                                            <p:strVal val="ppt_h"/>
                                          </p:val>
                                        </p:tav>
                                        <p:tav tm="100000">
                                          <p:val>
                                            <p:fltVal val="0"/>
                                          </p:val>
                                        </p:tav>
                                      </p:tavLst>
                                    </p:anim>
                                    <p:anim calcmode="lin" valueType="num">
                                      <p:cBhvr>
                                        <p:cTn id="88" dur="1000"/>
                                        <p:tgtEl>
                                          <p:spTgt spid="6"/>
                                        </p:tgtEl>
                                        <p:attrNameLst>
                                          <p:attrName>style.rotation</p:attrName>
                                        </p:attrNameLst>
                                      </p:cBhvr>
                                      <p:tavLst>
                                        <p:tav tm="0">
                                          <p:val>
                                            <p:fltVal val="0"/>
                                          </p:val>
                                        </p:tav>
                                        <p:tav tm="100000">
                                          <p:val>
                                            <p:fltVal val="90"/>
                                          </p:val>
                                        </p:tav>
                                      </p:tavLst>
                                    </p:anim>
                                    <p:animEffect transition="out" filter="fade">
                                      <p:cBhvr>
                                        <p:cTn id="89" dur="1000"/>
                                        <p:tgtEl>
                                          <p:spTgt spid="6"/>
                                        </p:tgtEl>
                                      </p:cBhvr>
                                    </p:animEffect>
                                    <p:set>
                                      <p:cBhvr>
                                        <p:cTn id="9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71691" y="241123"/>
            <a:ext cx="9848616" cy="769441"/>
          </a:xfrm>
          <a:prstGeom prst="rect">
            <a:avLst/>
          </a:prstGeom>
          <a:solidFill>
            <a:schemeClr val="tx1"/>
          </a:solidFill>
        </p:spPr>
        <p:txBody>
          <a:bodyPr wrap="square" rtlCol="0">
            <a:spAutoFit/>
          </a:bodyPr>
          <a:lstStyle/>
          <a:p>
            <a:pPr algn="ctr"/>
            <a:r>
              <a:rPr lang="zh-CN" altLang="en-US" sz="4400" b="1" dirty="0">
                <a:solidFill>
                  <a:srgbClr val="FFFF00"/>
                </a:solidFill>
              </a:rPr>
              <a:t>第</a:t>
            </a:r>
            <a:r>
              <a:rPr lang="en-US" altLang="zh-CN" sz="4400" b="1" dirty="0">
                <a:solidFill>
                  <a:srgbClr val="FFFF00"/>
                </a:solidFill>
              </a:rPr>
              <a:t>4</a:t>
            </a:r>
            <a:r>
              <a:rPr lang="zh-CN" altLang="en-US" sz="4400" b="1" dirty="0">
                <a:solidFill>
                  <a:srgbClr val="FFFF00"/>
                </a:solidFill>
              </a:rPr>
              <a:t>单元  欧洲文艺复兴时期的文化遗产</a:t>
            </a:r>
            <a:r>
              <a:rPr lang="en-US" altLang="zh-CN" sz="4400" b="1" dirty="0">
                <a:solidFill>
                  <a:srgbClr val="FFFF00"/>
                </a:solidFill>
              </a:rPr>
              <a:t>             </a:t>
            </a:r>
            <a:endParaRPr lang="en-US" altLang="zh-CN" sz="3600" b="1"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1520" y="1720152"/>
            <a:ext cx="5948963" cy="341769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图片 5" descr="Italy_1494_AD"/>
          <p:cNvPicPr>
            <a:picLocks noChangeAspect="1"/>
          </p:cNvPicPr>
          <p:nvPr/>
        </p:nvPicPr>
        <p:blipFill>
          <a:blip r:embed="rId2" cstate="print"/>
          <a:stretch>
            <a:fillRect/>
          </a:stretch>
        </p:blipFill>
        <p:spPr>
          <a:xfrm>
            <a:off x="7215505" y="1074713"/>
            <a:ext cx="4244975" cy="5783287"/>
          </a:xfrm>
          <a:prstGeom prst="rect">
            <a:avLst/>
          </a:prstGeom>
          <a:noFill/>
          <a:ln w="9525">
            <a:noFill/>
          </a:ln>
        </p:spPr>
      </p:pic>
      <p:sp>
        <p:nvSpPr>
          <p:cNvPr id="7" name="椭圆 6"/>
          <p:cNvSpPr/>
          <p:nvPr/>
        </p:nvSpPr>
        <p:spPr>
          <a:xfrm>
            <a:off x="8430240" y="2997199"/>
            <a:ext cx="773112" cy="43180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FF0000"/>
              </a:solidFill>
            </a:endParaRPr>
          </a:p>
        </p:txBody>
      </p:sp>
      <p:sp>
        <p:nvSpPr>
          <p:cNvPr id="8" name="椭圆 7"/>
          <p:cNvSpPr/>
          <p:nvPr/>
        </p:nvSpPr>
        <p:spPr>
          <a:xfrm>
            <a:off x="8564880" y="3894088"/>
            <a:ext cx="773112" cy="43180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FF0000"/>
              </a:solidFill>
            </a:endParaRPr>
          </a:p>
        </p:txBody>
      </p:sp>
      <p:cxnSp>
        <p:nvCxnSpPr>
          <p:cNvPr id="9" name="直接连接符 8"/>
          <p:cNvCxnSpPr/>
          <p:nvPr/>
        </p:nvCxnSpPr>
        <p:spPr>
          <a:xfrm>
            <a:off x="1925172" y="3937536"/>
            <a:ext cx="273826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120891" y="4310648"/>
            <a:ext cx="131750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 y="1720153"/>
            <a:ext cx="6949440" cy="341769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5675272" y="980728"/>
            <a:ext cx="103123" cy="576064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03433" y="1215412"/>
            <a:ext cx="889987" cy="369332"/>
          </a:xfrm>
          <a:prstGeom prst="rect">
            <a:avLst/>
          </a:prstGeom>
          <a:solidFill>
            <a:schemeClr val="tx1"/>
          </a:solidFill>
        </p:spPr>
        <p:txBody>
          <a:bodyPr wrap="square" rtlCol="0">
            <a:spAutoFit/>
          </a:bodyPr>
          <a:lstStyle/>
          <a:p>
            <a:r>
              <a:rPr lang="en-US" altLang="zh-CN" dirty="0">
                <a:ln w="18415" cmpd="sng">
                  <a:solidFill>
                    <a:srgbClr val="FFFFFF"/>
                  </a:solidFill>
                  <a:prstDash val="solid"/>
                </a:ln>
                <a:effectLst>
                  <a:outerShdw blurRad="63500" dir="3600000" algn="tl" rotWithShape="0">
                    <a:srgbClr val="000000">
                      <a:alpha val="70000"/>
                    </a:srgbClr>
                  </a:outerShdw>
                </a:effectLst>
              </a:rPr>
              <a:t>13</a:t>
            </a:r>
            <a:r>
              <a:rPr lang="zh-CN" altLang="en-US" dirty="0">
                <a:ln w="18415" cmpd="sng">
                  <a:solidFill>
                    <a:srgbClr val="FFFFFF"/>
                  </a:solidFill>
                  <a:prstDash val="solid"/>
                </a:ln>
                <a:effectLst>
                  <a:outerShdw blurRad="63500" dir="3600000" algn="tl" rotWithShape="0">
                    <a:srgbClr val="000000">
                      <a:alpha val="70000"/>
                    </a:srgbClr>
                  </a:outerShdw>
                </a:effectLst>
              </a:rPr>
              <a:t>世纪</a:t>
            </a:r>
            <a:endParaRPr lang="zh-CN" altLang="en-US" dirty="0">
              <a:ln w="18415" cmpd="sng">
                <a:solidFill>
                  <a:srgbClr val="FFFFFF"/>
                </a:solidFill>
                <a:prstDash val="solid"/>
              </a:ln>
              <a:effectLst>
                <a:outerShdw blurRad="63500" dir="3600000" algn="tl" rotWithShape="0">
                  <a:srgbClr val="000000">
                    <a:alpha val="70000"/>
                  </a:srgbClr>
                </a:outerShdw>
              </a:effectLst>
            </a:endParaRPr>
          </a:p>
        </p:txBody>
      </p:sp>
      <p:sp>
        <p:nvSpPr>
          <p:cNvPr id="11" name="TextBox 10"/>
          <p:cNvSpPr txBox="1"/>
          <p:nvPr/>
        </p:nvSpPr>
        <p:spPr>
          <a:xfrm>
            <a:off x="5308820" y="2072390"/>
            <a:ext cx="889987" cy="369332"/>
          </a:xfrm>
          <a:prstGeom prst="rect">
            <a:avLst/>
          </a:prstGeom>
          <a:solidFill>
            <a:schemeClr val="tx1"/>
          </a:solidFill>
        </p:spPr>
        <p:txBody>
          <a:bodyPr wrap="none" rtlCol="0">
            <a:spAutoFit/>
          </a:bodyPr>
          <a:lstStyle/>
          <a:p>
            <a:pPr algn="ctr"/>
            <a:r>
              <a:rPr lang="en-US" altLang="zh-CN" dirty="0">
                <a:ln w="18415" cmpd="sng">
                  <a:solidFill>
                    <a:srgbClr val="FFFFFF"/>
                  </a:solidFill>
                  <a:prstDash val="solid"/>
                </a:ln>
                <a:effectLst>
                  <a:outerShdw blurRad="63500" dir="3600000" algn="tl" rotWithShape="0">
                    <a:srgbClr val="000000">
                      <a:alpha val="70000"/>
                    </a:srgbClr>
                  </a:outerShdw>
                </a:effectLst>
              </a:rPr>
              <a:t>14</a:t>
            </a:r>
            <a:r>
              <a:rPr lang="zh-CN" altLang="en-US" dirty="0">
                <a:ln w="18415" cmpd="sng">
                  <a:solidFill>
                    <a:srgbClr val="FFFFFF"/>
                  </a:solidFill>
                  <a:prstDash val="solid"/>
                </a:ln>
                <a:effectLst>
                  <a:outerShdw blurRad="63500" dir="3600000" algn="tl" rotWithShape="0">
                    <a:srgbClr val="000000">
                      <a:alpha val="70000"/>
                    </a:srgbClr>
                  </a:outerShdw>
                </a:effectLst>
              </a:rPr>
              <a:t>世纪</a:t>
            </a:r>
            <a:endParaRPr lang="zh-CN" altLang="en-US" dirty="0">
              <a:ln w="18415" cmpd="sng">
                <a:solidFill>
                  <a:srgbClr val="FFFFFF"/>
                </a:solidFill>
                <a:prstDash val="solid"/>
              </a:ln>
              <a:effectLst>
                <a:outerShdw blurRad="63500" dir="3600000" algn="tl" rotWithShape="0">
                  <a:srgbClr val="000000">
                    <a:alpha val="70000"/>
                  </a:srgbClr>
                </a:outerShdw>
              </a:effectLst>
            </a:endParaRPr>
          </a:p>
        </p:txBody>
      </p:sp>
      <p:sp>
        <p:nvSpPr>
          <p:cNvPr id="12" name="TextBox 11"/>
          <p:cNvSpPr txBox="1"/>
          <p:nvPr/>
        </p:nvSpPr>
        <p:spPr>
          <a:xfrm>
            <a:off x="5308820" y="2967764"/>
            <a:ext cx="889987" cy="369332"/>
          </a:xfrm>
          <a:prstGeom prst="rect">
            <a:avLst/>
          </a:prstGeom>
          <a:solidFill>
            <a:schemeClr val="tx1"/>
          </a:solidFill>
        </p:spPr>
        <p:txBody>
          <a:bodyPr wrap="none" rtlCol="0">
            <a:spAutoFit/>
          </a:bodyPr>
          <a:lstStyle/>
          <a:p>
            <a:pPr algn="ct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15</a:t>
            </a: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世纪</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Box 12"/>
          <p:cNvSpPr txBox="1"/>
          <p:nvPr/>
        </p:nvSpPr>
        <p:spPr>
          <a:xfrm>
            <a:off x="5328879" y="3959473"/>
            <a:ext cx="889987" cy="369332"/>
          </a:xfrm>
          <a:prstGeom prst="rect">
            <a:avLst/>
          </a:prstGeom>
          <a:solidFill>
            <a:schemeClr val="tx1"/>
          </a:solidFill>
        </p:spPr>
        <p:txBody>
          <a:bodyPr wrap="none" rtlCol="0">
            <a:spAutoFit/>
          </a:bodyPr>
          <a:lstStyle/>
          <a:p>
            <a:pPr algn="ct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16</a:t>
            </a: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世纪</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TextBox 13"/>
          <p:cNvSpPr txBox="1"/>
          <p:nvPr/>
        </p:nvSpPr>
        <p:spPr>
          <a:xfrm>
            <a:off x="5340848" y="4878437"/>
            <a:ext cx="889987" cy="369332"/>
          </a:xfrm>
          <a:prstGeom prst="rect">
            <a:avLst/>
          </a:prstGeom>
          <a:solidFill>
            <a:schemeClr val="tx1"/>
          </a:solidFill>
        </p:spPr>
        <p:txBody>
          <a:bodyPr wrap="none" rtlCol="0">
            <a:spAutoFit/>
          </a:bodyPr>
          <a:lstStyle/>
          <a:p>
            <a:pPr algn="ct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17</a:t>
            </a: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世纪</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TextBox 15"/>
          <p:cNvSpPr txBox="1"/>
          <p:nvPr/>
        </p:nvSpPr>
        <p:spPr>
          <a:xfrm>
            <a:off x="2035405" y="2574836"/>
            <a:ext cx="1247670" cy="646331"/>
          </a:xfrm>
          <a:prstGeom prst="rect">
            <a:avLst/>
          </a:prstGeom>
          <a:solidFill>
            <a:srgbClr val="FFFF00"/>
          </a:solidFill>
        </p:spPr>
        <p:txBody>
          <a:bodyPr wrap="square" rtlCol="0">
            <a:spAutoFit/>
          </a:bodyPr>
          <a:lstStyle/>
          <a:p>
            <a:pPr algn="ctr"/>
            <a:r>
              <a:rPr lang="zh-CN" altLang="en-US" b="1" dirty="0"/>
              <a:t>圣母玛利亚大教堂</a:t>
            </a:r>
            <a:endParaRPr lang="zh-CN" altLang="en-US" b="1" dirty="0"/>
          </a:p>
        </p:txBody>
      </p:sp>
      <p:sp>
        <p:nvSpPr>
          <p:cNvPr id="19" name="TextBox 18"/>
          <p:cNvSpPr txBox="1"/>
          <p:nvPr/>
        </p:nvSpPr>
        <p:spPr>
          <a:xfrm>
            <a:off x="5331970" y="5802091"/>
            <a:ext cx="897133" cy="369332"/>
          </a:xfrm>
          <a:prstGeom prst="rect">
            <a:avLst/>
          </a:prstGeom>
          <a:solidFill>
            <a:schemeClr val="tx1"/>
          </a:solidFill>
        </p:spPr>
        <p:txBody>
          <a:bodyPr wrap="square" rtlCol="0">
            <a:spAutoFit/>
          </a:bodyPr>
          <a:lstStyle/>
          <a:p>
            <a:pPr algn="ct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18</a:t>
            </a: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世纪</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1" name="直接连接符 20"/>
          <p:cNvCxnSpPr/>
          <p:nvPr/>
        </p:nvCxnSpPr>
        <p:spPr>
          <a:xfrm>
            <a:off x="4840425" y="2019097"/>
            <a:ext cx="834847"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851544" y="3685777"/>
            <a:ext cx="848374"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50564" y="3501111"/>
            <a:ext cx="928459" cy="369332"/>
          </a:xfrm>
          <a:prstGeom prst="rect">
            <a:avLst/>
          </a:prstGeom>
          <a:noFill/>
        </p:spPr>
        <p:txBody>
          <a:bodyPr wrap="none" rtlCol="0">
            <a:spAutoFit/>
          </a:bodyPr>
          <a:lstStyle/>
          <a:p>
            <a:r>
              <a:rPr lang="en-US" altLang="zh-CN" b="1" dirty="0"/>
              <a:t>1471</a:t>
            </a:r>
            <a:r>
              <a:rPr lang="zh-CN" altLang="en-US" b="1" dirty="0"/>
              <a:t>年</a:t>
            </a:r>
            <a:endParaRPr lang="zh-CN" altLang="en-US" b="1" dirty="0"/>
          </a:p>
        </p:txBody>
      </p:sp>
      <p:sp>
        <p:nvSpPr>
          <p:cNvPr id="26" name="TextBox 25"/>
          <p:cNvSpPr txBox="1"/>
          <p:nvPr/>
        </p:nvSpPr>
        <p:spPr>
          <a:xfrm>
            <a:off x="3802985" y="1863848"/>
            <a:ext cx="1133644" cy="369332"/>
          </a:xfrm>
          <a:prstGeom prst="rect">
            <a:avLst/>
          </a:prstGeom>
          <a:noFill/>
        </p:spPr>
        <p:txBody>
          <a:bodyPr wrap="none" rtlCol="0">
            <a:spAutoFit/>
          </a:bodyPr>
          <a:lstStyle/>
          <a:p>
            <a:r>
              <a:rPr lang="en-US" altLang="zh-CN" b="1" dirty="0"/>
              <a:t>13</a:t>
            </a:r>
            <a:r>
              <a:rPr lang="zh-CN" altLang="en-US" b="1" dirty="0"/>
              <a:t>世纪末</a:t>
            </a:r>
            <a:endParaRPr lang="zh-CN" altLang="en-US" b="1" dirty="0"/>
          </a:p>
        </p:txBody>
      </p:sp>
      <p:cxnSp>
        <p:nvCxnSpPr>
          <p:cNvPr id="27" name="直接连接符 26"/>
          <p:cNvCxnSpPr/>
          <p:nvPr/>
        </p:nvCxnSpPr>
        <p:spPr>
          <a:xfrm flipV="1">
            <a:off x="4873547" y="4639165"/>
            <a:ext cx="846152" cy="6896"/>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4863388" y="4789039"/>
            <a:ext cx="854875" cy="153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956850" y="4421237"/>
            <a:ext cx="928459" cy="369332"/>
          </a:xfrm>
          <a:prstGeom prst="rect">
            <a:avLst/>
          </a:prstGeom>
          <a:noFill/>
        </p:spPr>
        <p:txBody>
          <a:bodyPr wrap="none" rtlCol="0">
            <a:spAutoFit/>
          </a:bodyPr>
          <a:lstStyle/>
          <a:p>
            <a:r>
              <a:rPr lang="en-US" altLang="zh-CN" b="1" dirty="0"/>
              <a:t>1560</a:t>
            </a:r>
            <a:r>
              <a:rPr lang="zh-CN" altLang="en-US" b="1" dirty="0"/>
              <a:t>年</a:t>
            </a:r>
            <a:endParaRPr lang="zh-CN" altLang="en-US" b="1" dirty="0"/>
          </a:p>
        </p:txBody>
      </p:sp>
      <p:sp>
        <p:nvSpPr>
          <p:cNvPr id="30" name="TextBox 29"/>
          <p:cNvSpPr txBox="1"/>
          <p:nvPr/>
        </p:nvSpPr>
        <p:spPr>
          <a:xfrm>
            <a:off x="3963445" y="4646061"/>
            <a:ext cx="928459" cy="369332"/>
          </a:xfrm>
          <a:prstGeom prst="rect">
            <a:avLst/>
          </a:prstGeom>
          <a:noFill/>
        </p:spPr>
        <p:txBody>
          <a:bodyPr wrap="none" rtlCol="0">
            <a:spAutoFit/>
          </a:bodyPr>
          <a:lstStyle/>
          <a:p>
            <a:r>
              <a:rPr lang="en-US" altLang="zh-CN" b="1" dirty="0"/>
              <a:t>1581</a:t>
            </a:r>
            <a:r>
              <a:rPr lang="zh-CN" altLang="en-US" b="1" dirty="0"/>
              <a:t>年</a:t>
            </a:r>
            <a:endParaRPr lang="zh-CN" altLang="en-US" b="1" dirty="0"/>
          </a:p>
        </p:txBody>
      </p:sp>
      <p:sp>
        <p:nvSpPr>
          <p:cNvPr id="31" name="TextBox 30"/>
          <p:cNvSpPr txBox="1"/>
          <p:nvPr/>
        </p:nvSpPr>
        <p:spPr>
          <a:xfrm>
            <a:off x="2639060" y="4605903"/>
            <a:ext cx="1107996" cy="369332"/>
          </a:xfrm>
          <a:prstGeom prst="rect">
            <a:avLst/>
          </a:prstGeom>
          <a:solidFill>
            <a:srgbClr val="FFFF00"/>
          </a:solidFill>
        </p:spPr>
        <p:txBody>
          <a:bodyPr wrap="none" rtlCol="0">
            <a:spAutoFit/>
          </a:bodyPr>
          <a:lstStyle/>
          <a:p>
            <a:pPr algn="ctr"/>
            <a:r>
              <a:rPr lang="zh-CN" altLang="en-US" b="1" dirty="0"/>
              <a:t>乌菲齐宫</a:t>
            </a:r>
            <a:endParaRPr lang="zh-CN" altLang="en-US" b="1" dirty="0"/>
          </a:p>
        </p:txBody>
      </p:sp>
      <p:sp>
        <p:nvSpPr>
          <p:cNvPr id="32" name="TextBox 31"/>
          <p:cNvSpPr txBox="1"/>
          <p:nvPr/>
        </p:nvSpPr>
        <p:spPr>
          <a:xfrm>
            <a:off x="8065357" y="3590141"/>
            <a:ext cx="1569660" cy="369332"/>
          </a:xfrm>
          <a:prstGeom prst="rect">
            <a:avLst/>
          </a:prstGeom>
          <a:solidFill>
            <a:srgbClr val="FFFF00"/>
          </a:solidFill>
        </p:spPr>
        <p:txBody>
          <a:bodyPr wrap="none" rtlCol="0">
            <a:spAutoFit/>
          </a:bodyPr>
          <a:lstStyle/>
          <a:p>
            <a:pPr algn="ctr"/>
            <a:r>
              <a:rPr lang="zh-CN" altLang="en-US" b="1" dirty="0"/>
              <a:t>西斯廷小教堂</a:t>
            </a:r>
            <a:endParaRPr lang="zh-CN" altLang="en-US" b="1" dirty="0"/>
          </a:p>
        </p:txBody>
      </p:sp>
      <p:sp>
        <p:nvSpPr>
          <p:cNvPr id="33" name="TextBox 32"/>
          <p:cNvSpPr txBox="1"/>
          <p:nvPr/>
        </p:nvSpPr>
        <p:spPr>
          <a:xfrm>
            <a:off x="8055215" y="4637236"/>
            <a:ext cx="1569660" cy="369332"/>
          </a:xfrm>
          <a:prstGeom prst="rect">
            <a:avLst/>
          </a:prstGeom>
          <a:solidFill>
            <a:srgbClr val="FFFF00"/>
          </a:solidFill>
        </p:spPr>
        <p:txBody>
          <a:bodyPr wrap="none" rtlCol="0">
            <a:spAutoFit/>
          </a:bodyPr>
          <a:lstStyle/>
          <a:p>
            <a:pPr algn="ctr"/>
            <a:r>
              <a:rPr lang="zh-CN" altLang="en-US" b="1" dirty="0"/>
              <a:t>圣彼得大教堂</a:t>
            </a:r>
            <a:endParaRPr lang="zh-CN" altLang="en-US" b="1" dirty="0"/>
          </a:p>
        </p:txBody>
      </p:sp>
      <p:sp>
        <p:nvSpPr>
          <p:cNvPr id="34" name="TextBox 33"/>
          <p:cNvSpPr txBox="1"/>
          <p:nvPr/>
        </p:nvSpPr>
        <p:spPr>
          <a:xfrm>
            <a:off x="6777658" y="5808043"/>
            <a:ext cx="1338828" cy="369332"/>
          </a:xfrm>
          <a:prstGeom prst="rect">
            <a:avLst/>
          </a:prstGeom>
          <a:solidFill>
            <a:srgbClr val="FFFF00"/>
          </a:solidFill>
        </p:spPr>
        <p:txBody>
          <a:bodyPr wrap="none" rtlCol="0">
            <a:spAutoFit/>
          </a:bodyPr>
          <a:lstStyle/>
          <a:p>
            <a:pPr algn="ctr"/>
            <a:r>
              <a:rPr lang="zh-CN" altLang="en-US" b="1" dirty="0"/>
              <a:t>圣彼得广场</a:t>
            </a:r>
            <a:endParaRPr lang="zh-CN" altLang="en-US" b="1" dirty="0"/>
          </a:p>
        </p:txBody>
      </p:sp>
      <p:cxnSp>
        <p:nvCxnSpPr>
          <p:cNvPr id="35" name="直接连接符 34"/>
          <p:cNvCxnSpPr/>
          <p:nvPr/>
        </p:nvCxnSpPr>
        <p:spPr>
          <a:xfrm flipV="1">
            <a:off x="5749004" y="3710419"/>
            <a:ext cx="995068" cy="1"/>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777659" y="3513431"/>
            <a:ext cx="928459" cy="369332"/>
          </a:xfrm>
          <a:prstGeom prst="rect">
            <a:avLst/>
          </a:prstGeom>
          <a:noFill/>
        </p:spPr>
        <p:txBody>
          <a:bodyPr wrap="none" rtlCol="0">
            <a:spAutoFit/>
          </a:bodyPr>
          <a:lstStyle/>
          <a:p>
            <a:r>
              <a:rPr lang="en-US" altLang="zh-CN" b="1" dirty="0"/>
              <a:t>1473</a:t>
            </a:r>
            <a:r>
              <a:rPr lang="zh-CN" altLang="en-US" b="1" dirty="0"/>
              <a:t>年</a:t>
            </a:r>
            <a:endParaRPr lang="zh-CN" altLang="en-US" b="1" dirty="0"/>
          </a:p>
        </p:txBody>
      </p:sp>
      <p:sp>
        <p:nvSpPr>
          <p:cNvPr id="37" name="TextBox 36"/>
          <p:cNvSpPr txBox="1"/>
          <p:nvPr/>
        </p:nvSpPr>
        <p:spPr>
          <a:xfrm>
            <a:off x="6778941" y="3729806"/>
            <a:ext cx="928459" cy="369332"/>
          </a:xfrm>
          <a:prstGeom prst="rect">
            <a:avLst/>
          </a:prstGeom>
          <a:noFill/>
        </p:spPr>
        <p:txBody>
          <a:bodyPr wrap="none" rtlCol="0">
            <a:spAutoFit/>
          </a:bodyPr>
          <a:lstStyle/>
          <a:p>
            <a:r>
              <a:rPr lang="en-US" altLang="zh-CN" b="1" dirty="0"/>
              <a:t>1481</a:t>
            </a:r>
            <a:r>
              <a:rPr lang="zh-CN" altLang="en-US" b="1" dirty="0"/>
              <a:t>年</a:t>
            </a:r>
            <a:endParaRPr lang="zh-CN" altLang="en-US" b="1" dirty="0"/>
          </a:p>
        </p:txBody>
      </p:sp>
      <p:cxnSp>
        <p:nvCxnSpPr>
          <p:cNvPr id="38" name="直接连接符 37"/>
          <p:cNvCxnSpPr/>
          <p:nvPr/>
        </p:nvCxnSpPr>
        <p:spPr>
          <a:xfrm>
            <a:off x="5758904" y="3849750"/>
            <a:ext cx="975009"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767517" y="4252277"/>
            <a:ext cx="928459" cy="369332"/>
          </a:xfrm>
          <a:prstGeom prst="rect">
            <a:avLst/>
          </a:prstGeom>
          <a:noFill/>
        </p:spPr>
        <p:txBody>
          <a:bodyPr wrap="none" rtlCol="0">
            <a:spAutoFit/>
          </a:bodyPr>
          <a:lstStyle/>
          <a:p>
            <a:r>
              <a:rPr lang="en-US" altLang="zh-CN" b="1" dirty="0"/>
              <a:t>1506</a:t>
            </a:r>
            <a:r>
              <a:rPr lang="zh-CN" altLang="en-US" b="1" dirty="0"/>
              <a:t>年</a:t>
            </a:r>
            <a:endParaRPr lang="zh-CN" altLang="en-US" b="1" dirty="0"/>
          </a:p>
        </p:txBody>
      </p:sp>
      <p:sp>
        <p:nvSpPr>
          <p:cNvPr id="40" name="TextBox 39"/>
          <p:cNvSpPr txBox="1"/>
          <p:nvPr/>
        </p:nvSpPr>
        <p:spPr>
          <a:xfrm>
            <a:off x="6777659" y="5208401"/>
            <a:ext cx="928459" cy="369332"/>
          </a:xfrm>
          <a:prstGeom prst="rect">
            <a:avLst/>
          </a:prstGeom>
          <a:noFill/>
        </p:spPr>
        <p:txBody>
          <a:bodyPr wrap="none" rtlCol="0">
            <a:spAutoFit/>
          </a:bodyPr>
          <a:lstStyle/>
          <a:p>
            <a:r>
              <a:rPr lang="en-US" altLang="zh-CN" b="1" dirty="0"/>
              <a:t>1626</a:t>
            </a:r>
            <a:r>
              <a:rPr lang="zh-CN" altLang="en-US" b="1" dirty="0"/>
              <a:t>年</a:t>
            </a:r>
            <a:endParaRPr lang="zh-CN" altLang="en-US" b="1" dirty="0"/>
          </a:p>
        </p:txBody>
      </p:sp>
      <p:cxnSp>
        <p:nvCxnSpPr>
          <p:cNvPr id="41" name="直接连接符 40"/>
          <p:cNvCxnSpPr/>
          <p:nvPr/>
        </p:nvCxnSpPr>
        <p:spPr>
          <a:xfrm>
            <a:off x="5760340" y="4397770"/>
            <a:ext cx="983733"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5779484" y="5415003"/>
            <a:ext cx="995068"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5783140" y="5551998"/>
            <a:ext cx="991413"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842971" y="5438456"/>
            <a:ext cx="1364476" cy="369332"/>
          </a:xfrm>
          <a:prstGeom prst="rect">
            <a:avLst/>
          </a:prstGeom>
          <a:noFill/>
        </p:spPr>
        <p:txBody>
          <a:bodyPr wrap="none" rtlCol="0">
            <a:spAutoFit/>
          </a:bodyPr>
          <a:lstStyle/>
          <a:p>
            <a:r>
              <a:rPr lang="en-US" altLang="zh-CN" b="1" dirty="0"/>
              <a:t>17</a:t>
            </a:r>
            <a:r>
              <a:rPr lang="zh-CN" altLang="en-US" b="1" dirty="0"/>
              <a:t>世纪中期</a:t>
            </a:r>
            <a:endParaRPr lang="zh-CN" altLang="en-US" b="1" dirty="0"/>
          </a:p>
        </p:txBody>
      </p:sp>
      <p:sp>
        <p:nvSpPr>
          <p:cNvPr id="45" name="TextBox 44"/>
          <p:cNvSpPr txBox="1"/>
          <p:nvPr/>
        </p:nvSpPr>
        <p:spPr>
          <a:xfrm>
            <a:off x="1685044" y="261581"/>
            <a:ext cx="3558988" cy="738664"/>
          </a:xfrm>
          <a:prstGeom prst="rect">
            <a:avLst/>
          </a:prstGeom>
          <a:solidFill>
            <a:srgbClr val="FF0000"/>
          </a:solidFill>
        </p:spPr>
        <p:txBody>
          <a:bodyPr wrap="none" rtlCol="0">
            <a:spAutoFit/>
          </a:bodyPr>
          <a:lstStyle/>
          <a:p>
            <a:r>
              <a:rPr lang="en-US" altLang="zh-CN" b="1" dirty="0">
                <a:solidFill>
                  <a:schemeClr val="bg1"/>
                </a:solidFill>
                <a:latin typeface="黑体" panose="02010609060101010101" pitchFamily="49" charset="-122"/>
                <a:ea typeface="黑体" panose="02010609060101010101" pitchFamily="49" charset="-122"/>
              </a:rPr>
              <a:t>14-15</a:t>
            </a:r>
            <a:r>
              <a:rPr lang="zh-CN" altLang="en-US" b="1" dirty="0">
                <a:solidFill>
                  <a:schemeClr val="bg1"/>
                </a:solidFill>
                <a:latin typeface="黑体" panose="02010609060101010101" pitchFamily="49" charset="-122"/>
                <a:ea typeface="黑体" panose="02010609060101010101" pitchFamily="49" charset="-122"/>
              </a:rPr>
              <a:t>世纪文艺复兴发源地及中心</a:t>
            </a:r>
            <a:endParaRPr lang="en-US" altLang="zh-CN" b="1" dirty="0">
              <a:solidFill>
                <a:schemeClr val="bg1"/>
              </a:solidFill>
              <a:latin typeface="黑体" panose="02010609060101010101" pitchFamily="49" charset="-122"/>
              <a:ea typeface="黑体" panose="02010609060101010101" pitchFamily="49" charset="-122"/>
            </a:endParaRPr>
          </a:p>
          <a:p>
            <a:r>
              <a:rPr lang="zh-CN" altLang="en-US" sz="2400" b="1" dirty="0">
                <a:solidFill>
                  <a:schemeClr val="bg1"/>
                </a:solidFill>
                <a:latin typeface="黑体" panose="02010609060101010101" pitchFamily="49" charset="-122"/>
                <a:ea typeface="黑体" panose="02010609060101010101" pitchFamily="49" charset="-122"/>
              </a:rPr>
              <a:t>       佛罗伦萨</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46" name="TextBox 45"/>
          <p:cNvSpPr txBox="1"/>
          <p:nvPr/>
        </p:nvSpPr>
        <p:spPr>
          <a:xfrm>
            <a:off x="6767516" y="261581"/>
            <a:ext cx="3440365" cy="738664"/>
          </a:xfrm>
          <a:prstGeom prst="rect">
            <a:avLst/>
          </a:prstGeom>
          <a:solidFill>
            <a:srgbClr val="FF0000"/>
          </a:solidFill>
        </p:spPr>
        <p:txBody>
          <a:bodyPr wrap="none" rtlCol="0">
            <a:spAutoFit/>
          </a:bodyPr>
          <a:lstStyle/>
          <a:p>
            <a:r>
              <a:rPr lang="en-US" altLang="zh-CN" b="1" dirty="0">
                <a:solidFill>
                  <a:schemeClr val="bg1"/>
                </a:solidFill>
                <a:latin typeface="黑体" panose="02010609060101010101" pitchFamily="49" charset="-122"/>
                <a:ea typeface="黑体" panose="02010609060101010101" pitchFamily="49" charset="-122"/>
              </a:rPr>
              <a:t>16</a:t>
            </a:r>
            <a:r>
              <a:rPr lang="zh-CN" altLang="en-US" b="1" dirty="0">
                <a:solidFill>
                  <a:schemeClr val="bg1"/>
                </a:solidFill>
                <a:latin typeface="黑体" panose="02010609060101010101" pitchFamily="49" charset="-122"/>
                <a:ea typeface="黑体" panose="02010609060101010101" pitchFamily="49" charset="-122"/>
              </a:rPr>
              <a:t>世纪文艺复兴全盛时期的中心</a:t>
            </a:r>
            <a:endParaRPr lang="en-US" altLang="zh-CN" b="1" dirty="0">
              <a:solidFill>
                <a:schemeClr val="bg1"/>
              </a:solidFill>
              <a:latin typeface="黑体" panose="02010609060101010101" pitchFamily="49" charset="-122"/>
              <a:ea typeface="黑体" panose="02010609060101010101" pitchFamily="49" charset="-122"/>
            </a:endParaRPr>
          </a:p>
          <a:p>
            <a:r>
              <a:rPr lang="zh-CN" altLang="en-US" b="1" dirty="0">
                <a:solidFill>
                  <a:schemeClr val="bg1"/>
                </a:solidFill>
                <a:latin typeface="黑体" panose="02010609060101010101" pitchFamily="49" charset="-122"/>
                <a:ea typeface="黑体" panose="02010609060101010101" pitchFamily="49" charset="-122"/>
              </a:rPr>
              <a:t>           </a:t>
            </a:r>
            <a:r>
              <a:rPr lang="zh-CN" altLang="en-US" sz="2400" b="1" dirty="0">
                <a:solidFill>
                  <a:schemeClr val="bg1"/>
                </a:solidFill>
                <a:latin typeface="黑体" panose="02010609060101010101" pitchFamily="49" charset="-122"/>
                <a:ea typeface="黑体" panose="02010609060101010101" pitchFamily="49" charset="-122"/>
              </a:rPr>
              <a:t>罗马</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47" name="右大括号 46"/>
          <p:cNvSpPr/>
          <p:nvPr/>
        </p:nvSpPr>
        <p:spPr>
          <a:xfrm>
            <a:off x="7626989" y="4421237"/>
            <a:ext cx="267133" cy="9144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8" name="右大括号 47"/>
          <p:cNvSpPr/>
          <p:nvPr/>
        </p:nvSpPr>
        <p:spPr>
          <a:xfrm>
            <a:off x="7714383" y="3605900"/>
            <a:ext cx="179739" cy="36324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9" name="右大括号 48"/>
          <p:cNvSpPr/>
          <p:nvPr/>
        </p:nvSpPr>
        <p:spPr>
          <a:xfrm flipH="1">
            <a:off x="3464944" y="2041255"/>
            <a:ext cx="397955" cy="171349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0" name="右大括号 49"/>
          <p:cNvSpPr/>
          <p:nvPr/>
        </p:nvSpPr>
        <p:spPr>
          <a:xfrm flipH="1">
            <a:off x="3911131" y="4555979"/>
            <a:ext cx="45719" cy="36324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3" name="直接连接符 52"/>
          <p:cNvCxnSpPr/>
          <p:nvPr/>
        </p:nvCxnSpPr>
        <p:spPr>
          <a:xfrm flipV="1">
            <a:off x="4851545" y="3902930"/>
            <a:ext cx="844447" cy="1154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926239" y="3743479"/>
            <a:ext cx="928459" cy="369332"/>
          </a:xfrm>
          <a:prstGeom prst="rect">
            <a:avLst/>
          </a:prstGeom>
          <a:noFill/>
        </p:spPr>
        <p:txBody>
          <a:bodyPr wrap="none" rtlCol="0">
            <a:spAutoFit/>
          </a:bodyPr>
          <a:lstStyle/>
          <a:p>
            <a:r>
              <a:rPr lang="en-US" altLang="zh-CN" b="1" dirty="0"/>
              <a:t>1487</a:t>
            </a:r>
            <a:r>
              <a:rPr lang="zh-CN" altLang="en-US" b="1" dirty="0"/>
              <a:t>年</a:t>
            </a:r>
            <a:endParaRPr lang="zh-CN" altLang="en-US" b="1" dirty="0"/>
          </a:p>
        </p:txBody>
      </p:sp>
      <p:sp>
        <p:nvSpPr>
          <p:cNvPr id="55" name="TextBox 54"/>
          <p:cNvSpPr txBox="1"/>
          <p:nvPr/>
        </p:nvSpPr>
        <p:spPr>
          <a:xfrm>
            <a:off x="2222652" y="3853129"/>
            <a:ext cx="877163" cy="369332"/>
          </a:xfrm>
          <a:prstGeom prst="rect">
            <a:avLst/>
          </a:prstGeom>
          <a:solidFill>
            <a:srgbClr val="FFFF00"/>
          </a:solidFill>
        </p:spPr>
        <p:txBody>
          <a:bodyPr wrap="none" rtlCol="0">
            <a:spAutoFit/>
          </a:bodyPr>
          <a:lstStyle/>
          <a:p>
            <a:pPr algn="ctr"/>
            <a:r>
              <a:rPr lang="zh-CN" altLang="en-US" b="1" dirty="0"/>
              <a:t>皮提宫</a:t>
            </a:r>
            <a:endParaRPr lang="zh-CN" altLang="en-US" b="1" dirty="0"/>
          </a:p>
        </p:txBody>
      </p:sp>
      <p:cxnSp>
        <p:nvCxnSpPr>
          <p:cNvPr id="56" name="直接连接符 55"/>
          <p:cNvCxnSpPr/>
          <p:nvPr/>
        </p:nvCxnSpPr>
        <p:spPr>
          <a:xfrm>
            <a:off x="3193059" y="3969658"/>
            <a:ext cx="609927" cy="1"/>
          </a:xfrm>
          <a:prstGeom prst="line">
            <a:avLst/>
          </a:prstGeom>
          <a:ln w="571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744045" y="1344705"/>
            <a:ext cx="1985746" cy="646331"/>
          </a:xfrm>
          <a:prstGeom prst="rect">
            <a:avLst/>
          </a:prstGeom>
          <a:solidFill>
            <a:srgbClr val="FFFF00"/>
          </a:solidFill>
        </p:spPr>
        <p:txBody>
          <a:bodyPr wrap="square" rtlCol="0">
            <a:spAutoFit/>
          </a:bodyPr>
          <a:lstStyle/>
          <a:p>
            <a:pPr algn="ctr"/>
            <a:r>
              <a:rPr lang="zh-CN" altLang="en-US" b="1" dirty="0"/>
              <a:t>标志意大利文艺复兴建筑的诞生</a:t>
            </a:r>
            <a:endParaRPr lang="zh-CN" altLang="en-US" b="1" dirty="0"/>
          </a:p>
        </p:txBody>
      </p:sp>
      <p:sp>
        <p:nvSpPr>
          <p:cNvPr id="76" name="TextBox 75"/>
          <p:cNvSpPr txBox="1"/>
          <p:nvPr/>
        </p:nvSpPr>
        <p:spPr>
          <a:xfrm>
            <a:off x="2625499" y="5778866"/>
            <a:ext cx="1765555" cy="646331"/>
          </a:xfrm>
          <a:prstGeom prst="rect">
            <a:avLst/>
          </a:prstGeom>
          <a:solidFill>
            <a:srgbClr val="FFFF00"/>
          </a:solidFill>
        </p:spPr>
        <p:txBody>
          <a:bodyPr wrap="square" rtlCol="0">
            <a:spAutoFit/>
          </a:bodyPr>
          <a:lstStyle/>
          <a:p>
            <a:pPr algn="ctr"/>
            <a:r>
              <a:rPr lang="zh-CN" altLang="en-US" b="1" dirty="0"/>
              <a:t>欧洲乃至世界的艺术宝库</a:t>
            </a:r>
            <a:endParaRPr lang="zh-CN" altLang="en-US" b="1" dirty="0"/>
          </a:p>
        </p:txBody>
      </p:sp>
      <p:sp>
        <p:nvSpPr>
          <p:cNvPr id="77" name="TextBox 76"/>
          <p:cNvSpPr txBox="1"/>
          <p:nvPr/>
        </p:nvSpPr>
        <p:spPr>
          <a:xfrm>
            <a:off x="7939945" y="2312113"/>
            <a:ext cx="1800200" cy="646331"/>
          </a:xfrm>
          <a:prstGeom prst="rect">
            <a:avLst/>
          </a:prstGeom>
          <a:solidFill>
            <a:srgbClr val="FFFF00"/>
          </a:solidFill>
        </p:spPr>
        <p:txBody>
          <a:bodyPr wrap="square" rtlCol="0">
            <a:spAutoFit/>
          </a:bodyPr>
          <a:lstStyle/>
          <a:p>
            <a:pPr algn="ctr"/>
            <a:r>
              <a:rPr lang="zh-CN" altLang="en-US" b="1" dirty="0"/>
              <a:t>文艺复兴盛期绘画艺术的宝库</a:t>
            </a:r>
            <a:endParaRPr lang="zh-CN" altLang="en-US" b="1" dirty="0"/>
          </a:p>
        </p:txBody>
      </p:sp>
      <p:sp>
        <p:nvSpPr>
          <p:cNvPr id="78" name="TextBox 77"/>
          <p:cNvSpPr txBox="1"/>
          <p:nvPr/>
        </p:nvSpPr>
        <p:spPr>
          <a:xfrm>
            <a:off x="8152064" y="5678076"/>
            <a:ext cx="1432256" cy="646331"/>
          </a:xfrm>
          <a:prstGeom prst="rect">
            <a:avLst/>
          </a:prstGeom>
          <a:solidFill>
            <a:srgbClr val="FFFF00"/>
          </a:solidFill>
        </p:spPr>
        <p:txBody>
          <a:bodyPr wrap="square" rtlCol="0">
            <a:spAutoFit/>
          </a:bodyPr>
          <a:lstStyle/>
          <a:p>
            <a:pPr algn="ctr"/>
            <a:r>
              <a:rPr lang="zh-CN" altLang="en-US" b="1" dirty="0"/>
              <a:t>世界上最大的天主教堂</a:t>
            </a:r>
            <a:endParaRPr lang="zh-CN" altLang="en-US" b="1" dirty="0"/>
          </a:p>
        </p:txBody>
      </p:sp>
      <p:cxnSp>
        <p:nvCxnSpPr>
          <p:cNvPr id="80" name="直接箭头连接符 79"/>
          <p:cNvCxnSpPr/>
          <p:nvPr/>
        </p:nvCxnSpPr>
        <p:spPr>
          <a:xfrm>
            <a:off x="8856781" y="3047316"/>
            <a:ext cx="16252" cy="4883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a:off x="2698378" y="2008831"/>
            <a:ext cx="0" cy="5660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p:nvPr/>
        </p:nvCxnSpPr>
        <p:spPr>
          <a:xfrm flipV="1">
            <a:off x="2993707" y="5063105"/>
            <a:ext cx="5951" cy="6082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3" name="直接箭头连接符 92"/>
          <p:cNvCxnSpPr/>
          <p:nvPr/>
        </p:nvCxnSpPr>
        <p:spPr>
          <a:xfrm flipV="1">
            <a:off x="2327450" y="4328805"/>
            <a:ext cx="0" cy="13425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7" name="直接箭头连接符 96"/>
          <p:cNvCxnSpPr/>
          <p:nvPr/>
        </p:nvCxnSpPr>
        <p:spPr>
          <a:xfrm flipV="1">
            <a:off x="8873703" y="5034363"/>
            <a:ext cx="0" cy="5733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75"/>
          <p:cNvSpPr txBox="1"/>
          <p:nvPr/>
        </p:nvSpPr>
        <p:spPr>
          <a:xfrm>
            <a:off x="767526" y="5772662"/>
            <a:ext cx="1765555" cy="646331"/>
          </a:xfrm>
          <a:prstGeom prst="rect">
            <a:avLst/>
          </a:prstGeom>
          <a:solidFill>
            <a:srgbClr val="FFFF00"/>
          </a:solidFill>
        </p:spPr>
        <p:txBody>
          <a:bodyPr wrap="square" rtlCol="0">
            <a:spAutoFit/>
          </a:bodyPr>
          <a:lstStyle/>
          <a:p>
            <a:pPr algn="ctr"/>
            <a:r>
              <a:rPr lang="zh-CN" altLang="en-US" b="1" dirty="0"/>
              <a:t>佛罗伦萨的另一座艺术宝库</a:t>
            </a:r>
            <a:endParaRPr lang="zh-CN" altLang="en-US" b="1"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17083" y="1022610"/>
            <a:ext cx="2035982" cy="576063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11261" y="116429"/>
            <a:ext cx="6569475"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1</a:t>
            </a:r>
            <a:r>
              <a:rPr lang="zh-CN" altLang="en-US" sz="4000" b="1" dirty="0">
                <a:solidFill>
                  <a:srgbClr val="FFFF00"/>
                </a:solidFill>
              </a:rPr>
              <a:t>课  佛罗伦萨的文化遗产</a:t>
            </a:r>
            <a:endParaRPr lang="en-US" altLang="zh-CN" sz="4000" b="1" dirty="0"/>
          </a:p>
        </p:txBody>
      </p:sp>
      <p:sp>
        <p:nvSpPr>
          <p:cNvPr id="5" name="文本框 4"/>
          <p:cNvSpPr txBox="1"/>
          <p:nvPr/>
        </p:nvSpPr>
        <p:spPr>
          <a:xfrm>
            <a:off x="4879960" y="960523"/>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6" name="矩形 5"/>
          <p:cNvSpPr/>
          <p:nvPr/>
        </p:nvSpPr>
        <p:spPr>
          <a:xfrm>
            <a:off x="2466044" y="1413656"/>
            <a:ext cx="10558585" cy="793487"/>
          </a:xfrm>
          <a:prstGeom prst="rect">
            <a:avLst/>
          </a:prstGeom>
        </p:spPr>
        <p:txBody>
          <a:bodyPr wrap="square">
            <a:spAutoFit/>
          </a:bodyPr>
          <a:lstStyle/>
          <a:p>
            <a:pPr indent="381000" algn="just">
              <a:lnSpc>
                <a:spcPct val="150000"/>
              </a:lnSpc>
              <a:spcAft>
                <a:spcPts val="0"/>
              </a:spcAft>
            </a:pPr>
            <a:r>
              <a:rPr lang="zh-CN" altLang="zh-CN" sz="3600" b="1" kern="100" dirty="0">
                <a:latin typeface="宋体" panose="02010600030101010101" pitchFamily="2" charset="-122"/>
                <a:ea typeface="宋体" panose="02010600030101010101" pitchFamily="2" charset="-122"/>
                <a:cs typeface="Times New Roman" panose="02020603050405020304" pitchFamily="18" charset="0"/>
              </a:rPr>
              <a:t>必修</a:t>
            </a:r>
            <a:r>
              <a:rPr lang="en-US" altLang="zh-CN" sz="3600" b="1" kern="100" dirty="0">
                <a:latin typeface="宋体" panose="02010600030101010101" pitchFamily="2" charset="-122"/>
                <a:ea typeface="宋体" panose="02010600030101010101" pitchFamily="2" charset="-122"/>
                <a:cs typeface="Times New Roman" panose="02020603050405020304" pitchFamily="18" charset="0"/>
              </a:rPr>
              <a:t>3</a:t>
            </a:r>
            <a:r>
              <a:rPr lang="zh-CN" altLang="zh-CN" sz="3600" b="1" kern="100" dirty="0">
                <a:latin typeface="宋体" panose="02010600030101010101" pitchFamily="2" charset="-122"/>
                <a:ea typeface="宋体" panose="02010600030101010101" pitchFamily="2" charset="-122"/>
                <a:cs typeface="Times New Roman" panose="02020603050405020304" pitchFamily="18" charset="0"/>
              </a:rPr>
              <a:t>专题</a:t>
            </a:r>
            <a:r>
              <a:rPr lang="en-US" altLang="zh-CN" sz="3600" b="1" kern="100" dirty="0">
                <a:latin typeface="宋体" panose="02010600030101010101" pitchFamily="2" charset="-122"/>
                <a:ea typeface="宋体" panose="02010600030101010101" pitchFamily="2" charset="-122"/>
                <a:cs typeface="Times New Roman" panose="02020603050405020304" pitchFamily="18" charset="0"/>
              </a:rPr>
              <a:t>6</a:t>
            </a:r>
            <a:r>
              <a:rPr lang="zh-CN" altLang="zh-CN" sz="3600" b="1" kern="100" dirty="0">
                <a:latin typeface="宋体" panose="02010600030101010101" pitchFamily="2" charset="-122"/>
                <a:ea typeface="宋体" panose="02010600030101010101" pitchFamily="2" charset="-122"/>
                <a:cs typeface="Times New Roman" panose="02020603050405020304" pitchFamily="18" charset="0"/>
              </a:rPr>
              <a:t>第</a:t>
            </a:r>
            <a:r>
              <a:rPr lang="en-US" altLang="zh-CN" sz="3600" b="1"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sz="3600" b="1" kern="100" dirty="0">
                <a:latin typeface="宋体" panose="02010600030101010101" pitchFamily="2" charset="-122"/>
                <a:ea typeface="宋体" panose="02010600030101010101" pitchFamily="2" charset="-122"/>
                <a:cs typeface="Times New Roman" panose="02020603050405020304" pitchFamily="18" charset="0"/>
              </a:rPr>
              <a:t>课：神权下的自我</a:t>
            </a:r>
            <a:endParaRPr lang="en-US" altLang="zh-CN" sz="3600" b="1" kern="1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30426" y="824315"/>
            <a:ext cx="6812870" cy="591725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7438" y="142240"/>
            <a:ext cx="4617922" cy="656335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矩形 7"/>
          <p:cNvSpPr/>
          <p:nvPr/>
        </p:nvSpPr>
        <p:spPr>
          <a:xfrm>
            <a:off x="5206798" y="1131284"/>
            <a:ext cx="6985202" cy="1860638"/>
          </a:xfrm>
          <a:prstGeom prst="rect">
            <a:avLst/>
          </a:prstGeom>
        </p:spPr>
        <p:txBody>
          <a:bodyPr wrap="square">
            <a:spAutoFit/>
          </a:bodyPr>
          <a:lstStyle/>
          <a:p>
            <a:pPr algn="just">
              <a:lnSpc>
                <a:spcPts val="2800"/>
              </a:lnSpc>
              <a:spcAft>
                <a:spcPts val="0"/>
              </a:spcAft>
            </a:pPr>
            <a:r>
              <a:rPr lang="en-US" altLang="zh-CN" sz="2400" b="1" kern="100" dirty="0">
                <a:latin typeface="+mn-ea"/>
                <a:cs typeface="宋体" panose="02010600030101010101" pitchFamily="2" charset="-122"/>
              </a:rPr>
              <a:t>1.</a:t>
            </a:r>
            <a:r>
              <a:rPr lang="zh-CN" altLang="zh-CN" sz="2400" b="1" kern="100" dirty="0">
                <a:latin typeface="+mn-ea"/>
                <a:cs typeface="黑体" panose="02010609060101010101" pitchFamily="49" charset="-122"/>
              </a:rPr>
              <a:t>政治：</a:t>
            </a:r>
            <a:r>
              <a:rPr lang="en-US" altLang="zh-CN" sz="2000" b="1" kern="100" dirty="0">
                <a:latin typeface="宋体" panose="02010600030101010101" pitchFamily="2" charset="-122"/>
                <a:ea typeface="宋体" panose="02010600030101010101" pitchFamily="2" charset="-122"/>
                <a:cs typeface="Times New Roman" panose="02020603050405020304" pitchFamily="18" charset="0"/>
              </a:rPr>
              <a:t>1187</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年</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后</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取得自治权，</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逐渐发展为城市共和国，颁布《正义法规》。</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2800"/>
              </a:lnSpc>
              <a:spcAft>
                <a:spcPts val="0"/>
              </a:spcAft>
            </a:pPr>
            <a:r>
              <a:rPr lang="en-US" altLang="zh-CN" sz="2400" b="1" kern="100" dirty="0">
                <a:latin typeface="+mn-ea"/>
                <a:cs typeface="宋体" panose="02010600030101010101" pitchFamily="2" charset="-122"/>
              </a:rPr>
              <a:t>2.</a:t>
            </a:r>
            <a:r>
              <a:rPr lang="zh-CN" altLang="zh-CN" sz="2400" b="1" kern="100" dirty="0">
                <a:latin typeface="+mn-ea"/>
                <a:cs typeface="黑体" panose="02010609060101010101" pitchFamily="49" charset="-122"/>
              </a:rPr>
              <a:t>经济：</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是当时</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欧洲最发达的毛纺织业和银行业中心。</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2800"/>
              </a:lnSpc>
              <a:spcAft>
                <a:spcPts val="0"/>
              </a:spcAft>
            </a:pPr>
            <a:r>
              <a:rPr lang="en-US" altLang="zh-CN" sz="2400" b="1" kern="100" dirty="0">
                <a:latin typeface="+mn-ea"/>
                <a:cs typeface="宋体" panose="02010600030101010101" pitchFamily="2" charset="-122"/>
              </a:rPr>
              <a:t>3.</a:t>
            </a:r>
            <a:r>
              <a:rPr lang="zh-CN" altLang="zh-CN" sz="2400" b="1" kern="100" dirty="0">
                <a:latin typeface="+mn-ea"/>
                <a:cs typeface="宋体" panose="02010600030101010101" pitchFamily="2" charset="-122"/>
              </a:rPr>
              <a:t>文化：</a:t>
            </a:r>
            <a:r>
              <a:rPr lang="en-US" altLang="zh-CN" sz="2000" b="1" kern="100" dirty="0">
                <a:latin typeface="宋体" panose="02010600030101010101" pitchFamily="2" charset="-122"/>
                <a:ea typeface="宋体" panose="02010600030101010101" pitchFamily="2" charset="-122"/>
                <a:cs typeface="宋体" panose="02010600030101010101" pitchFamily="2" charset="-122"/>
              </a:rPr>
              <a:t>15</a:t>
            </a:r>
            <a:r>
              <a:rPr lang="zh-CN" altLang="zh-CN" sz="2000" b="1" kern="100" dirty="0">
                <a:latin typeface="Calibri" panose="020F0502020204030204" pitchFamily="34" charset="0"/>
                <a:ea typeface="宋体" panose="02010600030101010101" pitchFamily="2" charset="-122"/>
                <a:cs typeface="宋体" panose="02010600030101010101" pitchFamily="2" charset="-122"/>
              </a:rPr>
              <a:t>世纪，最富有的</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美第奇家族热衷于奖掖学术，笼络人文主义学者，资助</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文化艺术</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和建筑活动。</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0" name="文本框 9"/>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9" name="矩形 8"/>
          <p:cNvSpPr/>
          <p:nvPr/>
        </p:nvSpPr>
        <p:spPr>
          <a:xfrm>
            <a:off x="4785360" y="679878"/>
            <a:ext cx="7774885" cy="451406"/>
          </a:xfrm>
          <a:prstGeom prst="rect">
            <a:avLst/>
          </a:prstGeom>
        </p:spPr>
        <p:txBody>
          <a:bodyPr wrap="none">
            <a:spAutoFit/>
          </a:bodyPr>
          <a:lstStyle/>
          <a:p>
            <a:pPr algn="just">
              <a:lnSpc>
                <a:spcPts val="2800"/>
              </a:lnSpc>
              <a:spcAft>
                <a:spcPts val="0"/>
              </a:spcAft>
            </a:pPr>
            <a:r>
              <a:rPr lang="zh-CN" altLang="zh-CN" sz="2400" b="1" kern="100" dirty="0">
                <a:latin typeface="Calibri" panose="020F0502020204030204" pitchFamily="34" charset="0"/>
                <a:ea typeface="黑体" panose="02010609060101010101" pitchFamily="49" charset="-122"/>
                <a:cs typeface="黑体" panose="02010609060101010101" pitchFamily="49" charset="-122"/>
              </a:rPr>
              <a:t>一、文艺复兴时期</a:t>
            </a:r>
            <a:r>
              <a:rPr lang="zh-CN" altLang="zh-CN" sz="2400" b="1" kern="100" dirty="0">
                <a:solidFill>
                  <a:srgbClr val="FF0000"/>
                </a:solidFill>
                <a:latin typeface="华文行楷" panose="02010800040101010101" pitchFamily="2" charset="-122"/>
                <a:ea typeface="华文行楷" panose="02010800040101010101" pitchFamily="2" charset="-122"/>
                <a:cs typeface="黑体" panose="02010609060101010101" pitchFamily="49" charset="-122"/>
              </a:rPr>
              <a:t>佛罗伦萨</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经济、文化发展的背景（</a:t>
            </a:r>
            <a:r>
              <a:rPr lang="en-US" altLang="zh-CN" sz="2400" b="1" kern="100" dirty="0">
                <a:latin typeface="Calibri" panose="020F0502020204030204" pitchFamily="34" charset="0"/>
                <a:ea typeface="黑体" panose="02010609060101010101" pitchFamily="49" charset="-122"/>
                <a:cs typeface="黑体" panose="02010609060101010101" pitchFamily="49" charset="-122"/>
              </a:rPr>
              <a:t>b</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5" name="矩形 14"/>
          <p:cNvSpPr/>
          <p:nvPr/>
        </p:nvSpPr>
        <p:spPr>
          <a:xfrm>
            <a:off x="5159873" y="2920108"/>
            <a:ext cx="4493538" cy="523220"/>
          </a:xfrm>
          <a:prstGeom prst="rect">
            <a:avLst/>
          </a:prstGeom>
        </p:spPr>
        <p:txBody>
          <a:bodyPr wrap="none">
            <a:spAutoFit/>
          </a:bodyPr>
          <a:lstStyle/>
          <a:p>
            <a:pPr algn="ctr">
              <a:spcAft>
                <a:spcPts val="0"/>
              </a:spcAft>
            </a:pPr>
            <a:r>
              <a:rPr lang="zh-CN" altLang="en-US" sz="2800" b="1" u="sng" kern="100" dirty="0">
                <a:solidFill>
                  <a:srgbClr val="7030A0"/>
                </a:solidFill>
                <a:latin typeface="华文新魏" panose="02010800040101010101" pitchFamily="2" charset="-122"/>
                <a:ea typeface="华文新魏" panose="02010800040101010101" pitchFamily="2" charset="-122"/>
                <a:cs typeface="Times New Roman" panose="02020603050405020304"/>
              </a:rPr>
              <a:t>保留了大量的古罗马文化。</a:t>
            </a:r>
            <a:endParaRPr lang="zh-CN" altLang="zh-CN" sz="2800" b="1" u="sng" kern="100" dirty="0">
              <a:solidFill>
                <a:srgbClr val="7030A0"/>
              </a:solidFill>
              <a:latin typeface="华文新魏" panose="02010800040101010101" pitchFamily="2" charset="-122"/>
              <a:ea typeface="华文新魏" panose="02010800040101010101" pitchFamily="2" charset="-122"/>
              <a:cs typeface="Times New Roman" panose="02020603050405020304"/>
            </a:endParaRPr>
          </a:p>
        </p:txBody>
      </p:sp>
      <p:cxnSp>
        <p:nvCxnSpPr>
          <p:cNvPr id="11" name="直接连接符 10"/>
          <p:cNvCxnSpPr/>
          <p:nvPr/>
        </p:nvCxnSpPr>
        <p:spPr>
          <a:xfrm>
            <a:off x="1788160" y="1367849"/>
            <a:ext cx="28143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60680" y="1520249"/>
            <a:ext cx="9093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2727827" y="329199"/>
            <a:ext cx="1512168" cy="256804"/>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FF0000"/>
              </a:solidFill>
            </a:endParaRPr>
          </a:p>
        </p:txBody>
      </p:sp>
      <p:cxnSp>
        <p:nvCxnSpPr>
          <p:cNvPr id="14" name="直接连接符 13"/>
          <p:cNvCxnSpPr/>
          <p:nvPr/>
        </p:nvCxnSpPr>
        <p:spPr>
          <a:xfrm>
            <a:off x="452120" y="3429000"/>
            <a:ext cx="41503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5444" y="95103"/>
            <a:ext cx="4567575" cy="92211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文本框 7"/>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9" name="矩形 8"/>
          <p:cNvSpPr/>
          <p:nvPr/>
        </p:nvSpPr>
        <p:spPr>
          <a:xfrm>
            <a:off x="4794237" y="611974"/>
            <a:ext cx="7152640" cy="810478"/>
          </a:xfrm>
          <a:prstGeom prst="rect">
            <a:avLst/>
          </a:prstGeom>
        </p:spPr>
        <p:txBody>
          <a:bodyPr wrap="square">
            <a:spAutoFit/>
          </a:bodyPr>
          <a:lstStyle/>
          <a:p>
            <a:pPr algn="just">
              <a:lnSpc>
                <a:spcPts val="2800"/>
              </a:lnSpc>
              <a:spcAft>
                <a:spcPts val="0"/>
              </a:spcAft>
            </a:pPr>
            <a:r>
              <a:rPr lang="zh-CN" altLang="zh-CN" sz="2400" b="1" kern="100" dirty="0">
                <a:latin typeface="黑体" panose="02010609060101010101" pitchFamily="49" charset="-122"/>
                <a:ea typeface="黑体" panose="02010609060101010101" pitchFamily="49" charset="-122"/>
              </a:rPr>
              <a:t>二、文艺复兴时期佛罗伦萨著名文化遗产及其建筑风格、艺术特色和人文主义精神（</a:t>
            </a:r>
            <a:r>
              <a:rPr lang="en-US" altLang="zh-CN" sz="2400" b="1" kern="100" dirty="0">
                <a:latin typeface="黑体" panose="02010609060101010101" pitchFamily="49" charset="-122"/>
                <a:ea typeface="黑体" panose="02010609060101010101" pitchFamily="49" charset="-122"/>
              </a:rPr>
              <a:t>c</a:t>
            </a:r>
            <a:r>
              <a:rPr lang="zh-CN" altLang="zh-CN" sz="2400" b="1" kern="100" dirty="0">
                <a:latin typeface="黑体" panose="02010609060101010101" pitchFamily="49" charset="-122"/>
                <a:ea typeface="黑体" panose="02010609060101010101" pitchFamily="49" charset="-122"/>
              </a:rPr>
              <a:t>）</a:t>
            </a:r>
            <a:endParaRPr lang="zh-CN" altLang="zh-CN" sz="2400" b="1" kern="100" dirty="0">
              <a:latin typeface="黑体" panose="02010609060101010101" pitchFamily="49" charset="-122"/>
              <a:ea typeface="黑体" panose="02010609060101010101" pitchFamily="49" charset="-122"/>
            </a:endParaRPr>
          </a:p>
        </p:txBody>
      </p:sp>
      <p:sp>
        <p:nvSpPr>
          <p:cNvPr id="10" name="矩形 9"/>
          <p:cNvSpPr/>
          <p:nvPr/>
        </p:nvSpPr>
        <p:spPr>
          <a:xfrm>
            <a:off x="4794237" y="1362166"/>
            <a:ext cx="2767104" cy="414729"/>
          </a:xfrm>
          <a:prstGeom prst="rect">
            <a:avLst/>
          </a:prstGeom>
        </p:spPr>
        <p:txBody>
          <a:bodyPr wrap="none">
            <a:spAutoFit/>
          </a:bodyPr>
          <a:lstStyle/>
          <a:p>
            <a:pPr algn="just">
              <a:lnSpc>
                <a:spcPts val="2700"/>
              </a:lnSpc>
              <a:spcAft>
                <a:spcPts val="0"/>
              </a:spcAft>
            </a:pPr>
            <a:r>
              <a:rPr lang="en-US" altLang="zh-CN" sz="2000" b="1" kern="100" dirty="0">
                <a:latin typeface="黑体" panose="02010609060101010101" pitchFamily="49" charset="-122"/>
                <a:ea typeface="宋体" panose="02010600030101010101" pitchFamily="2" charset="-122"/>
                <a:cs typeface="黑体" panose="02010609060101010101" pitchFamily="49" charset="-122"/>
              </a:rPr>
              <a:t>1.</a:t>
            </a:r>
            <a:r>
              <a:rPr lang="zh-CN" altLang="zh-CN" sz="2000" b="1" kern="100" dirty="0">
                <a:latin typeface="Calibri" panose="020F0502020204030204" pitchFamily="34" charset="0"/>
                <a:ea typeface="黑体" panose="02010609060101010101" pitchFamily="49" charset="-122"/>
                <a:cs typeface="黑体" panose="02010609060101010101" pitchFamily="49" charset="-122"/>
              </a:rPr>
              <a:t>圣母玛利亚大教堂：</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12" y="1067908"/>
            <a:ext cx="4567575" cy="579009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4" name="矩形 13"/>
          <p:cNvSpPr/>
          <p:nvPr/>
        </p:nvSpPr>
        <p:spPr>
          <a:xfrm>
            <a:off x="5348408" y="1759724"/>
            <a:ext cx="1467068" cy="400110"/>
          </a:xfrm>
          <a:prstGeom prst="rect">
            <a:avLst/>
          </a:prstGeom>
        </p:spPr>
        <p:txBody>
          <a:bodyPr wrap="none">
            <a:spAutoFit/>
          </a:bodyPr>
          <a:lstStyle/>
          <a:p>
            <a:r>
              <a:rPr lang="zh-CN" altLang="en-US" sz="2000" b="1" kern="100" dirty="0"/>
              <a:t>修建目的：</a:t>
            </a:r>
            <a:endParaRPr lang="zh-CN" altLang="zh-CN" sz="2000" b="1" kern="100" dirty="0">
              <a:latin typeface="华文宋体" panose="02010600040101010101" pitchFamily="2" charset="-122"/>
              <a:ea typeface="华文宋体" panose="02010600040101010101" pitchFamily="2" charset="-122"/>
              <a:cs typeface="Times New Roman" panose="02020603050405020304"/>
            </a:endParaRPr>
          </a:p>
        </p:txBody>
      </p:sp>
      <p:sp>
        <p:nvSpPr>
          <p:cNvPr id="15" name="矩形 14"/>
          <p:cNvSpPr/>
          <p:nvPr/>
        </p:nvSpPr>
        <p:spPr>
          <a:xfrm>
            <a:off x="5335788" y="2055647"/>
            <a:ext cx="1210588" cy="400110"/>
          </a:xfrm>
          <a:prstGeom prst="rect">
            <a:avLst/>
          </a:prstGeom>
        </p:spPr>
        <p:txBody>
          <a:bodyPr wrap="none">
            <a:spAutoFit/>
          </a:bodyPr>
          <a:lstStyle/>
          <a:p>
            <a:pPr algn="ctr">
              <a:spcAft>
                <a:spcPts val="0"/>
              </a:spcAft>
            </a:pPr>
            <a:r>
              <a:rPr lang="zh-CN" altLang="en-US" sz="2000" b="1" kern="100" dirty="0"/>
              <a:t>修建者：</a:t>
            </a:r>
            <a:endParaRPr lang="zh-CN" altLang="zh-CN" sz="2000" b="1" kern="100" dirty="0">
              <a:latin typeface="华文宋体" panose="02010600040101010101" pitchFamily="2" charset="-122"/>
              <a:ea typeface="华文宋体" panose="02010600040101010101" pitchFamily="2" charset="-122"/>
              <a:cs typeface="Times New Roman" panose="02020603050405020304"/>
            </a:endParaRPr>
          </a:p>
        </p:txBody>
      </p:sp>
      <p:sp>
        <p:nvSpPr>
          <p:cNvPr id="16" name="矩形 15"/>
          <p:cNvSpPr/>
          <p:nvPr/>
        </p:nvSpPr>
        <p:spPr>
          <a:xfrm>
            <a:off x="4790519" y="2369181"/>
            <a:ext cx="1788756" cy="400110"/>
          </a:xfrm>
          <a:prstGeom prst="rect">
            <a:avLst/>
          </a:prstGeom>
        </p:spPr>
        <p:txBody>
          <a:bodyPr wrap="square">
            <a:spAutoFit/>
          </a:bodyPr>
          <a:lstStyle/>
          <a:p>
            <a:pPr algn="ctr">
              <a:spcAft>
                <a:spcPts val="0"/>
              </a:spcAft>
            </a:pPr>
            <a:r>
              <a:rPr lang="en-US" altLang="zh-CN" sz="2000" b="1" kern="100" dirty="0"/>
              <a:t>       </a:t>
            </a:r>
            <a:r>
              <a:rPr lang="zh-CN" altLang="zh-CN" sz="2000" b="1" kern="100" dirty="0"/>
              <a:t>大圆顶</a:t>
            </a:r>
            <a:r>
              <a:rPr lang="zh-CN" altLang="en-US" sz="2000" b="1" kern="100" dirty="0"/>
              <a:t>：</a:t>
            </a:r>
            <a:endParaRPr lang="en-US" altLang="zh-CN" sz="2000" b="1" kern="100" dirty="0">
              <a:latin typeface="华文宋体" panose="02010600040101010101" pitchFamily="2" charset="-122"/>
              <a:ea typeface="华文宋体" panose="02010600040101010101" pitchFamily="2" charset="-122"/>
            </a:endParaRPr>
          </a:p>
        </p:txBody>
      </p:sp>
      <p:sp>
        <p:nvSpPr>
          <p:cNvPr id="17" name="矩形 16"/>
          <p:cNvSpPr/>
          <p:nvPr/>
        </p:nvSpPr>
        <p:spPr>
          <a:xfrm>
            <a:off x="6766049" y="4974597"/>
            <a:ext cx="4113627" cy="400110"/>
          </a:xfrm>
          <a:prstGeom prst="rect">
            <a:avLst/>
          </a:prstGeom>
        </p:spPr>
        <p:txBody>
          <a:bodyPr wrap="none">
            <a:spAutoFit/>
          </a:bodyPr>
          <a:lstStyle/>
          <a:p>
            <a:pPr algn="ctr">
              <a:spcAft>
                <a:spcPts val="0"/>
              </a:spcAft>
            </a:pPr>
            <a:r>
              <a:rPr lang="zh-CN" altLang="en-US" sz="2000" b="1" kern="100" dirty="0">
                <a:latin typeface="华文宋体" panose="02010600040101010101" pitchFamily="2" charset="-122"/>
                <a:ea typeface="华文宋体" panose="02010600040101010101" pitchFamily="2" charset="-122"/>
              </a:rPr>
              <a:t>吸收</a:t>
            </a:r>
            <a:r>
              <a:rPr lang="zh-CN" altLang="zh-CN" sz="2000" b="1" kern="100" dirty="0">
                <a:latin typeface="华文宋体" panose="02010600040101010101" pitchFamily="2" charset="-122"/>
                <a:ea typeface="华文宋体" panose="02010600040101010101" pitchFamily="2" charset="-122"/>
              </a:rPr>
              <a:t>和发展了古罗马的大圆顶设计 </a:t>
            </a:r>
            <a:endParaRPr lang="zh-CN" altLang="zh-CN" sz="2000" b="1" kern="100" dirty="0">
              <a:latin typeface="华文宋体" panose="02010600040101010101" pitchFamily="2" charset="-122"/>
              <a:ea typeface="华文宋体" panose="02010600040101010101" pitchFamily="2" charset="-122"/>
              <a:cs typeface="Times New Roman" panose="02020603050405020304"/>
            </a:endParaRPr>
          </a:p>
        </p:txBody>
      </p:sp>
      <p:sp>
        <p:nvSpPr>
          <p:cNvPr id="18" name="矩形 17"/>
          <p:cNvSpPr/>
          <p:nvPr/>
        </p:nvSpPr>
        <p:spPr>
          <a:xfrm>
            <a:off x="5646199" y="3560715"/>
            <a:ext cx="6134408" cy="1015663"/>
          </a:xfrm>
          <a:prstGeom prst="rect">
            <a:avLst/>
          </a:prstGeom>
        </p:spPr>
        <p:txBody>
          <a:bodyPr wrap="square">
            <a:spAutoFit/>
          </a:bodyPr>
          <a:lstStyle/>
          <a:p>
            <a:pPr algn="ctr">
              <a:spcAft>
                <a:spcPts val="0"/>
              </a:spcAft>
            </a:pPr>
            <a:r>
              <a:rPr lang="zh-CN" altLang="en-US" sz="2000" b="1" kern="100" dirty="0">
                <a:latin typeface="华文宋体" panose="02010600040101010101" pitchFamily="2" charset="-122"/>
                <a:ea typeface="华文宋体" panose="02010600040101010101" pitchFamily="2" charset="-122"/>
              </a:rPr>
              <a:t>古罗马以来欧洲最大的圆顶</a:t>
            </a:r>
            <a:endParaRPr lang="en-US" altLang="zh-CN" sz="2000" b="1" kern="100" dirty="0">
              <a:latin typeface="华文宋体" panose="02010600040101010101" pitchFamily="2" charset="-122"/>
              <a:ea typeface="华文宋体" panose="02010600040101010101" pitchFamily="2" charset="-122"/>
            </a:endParaRPr>
          </a:p>
          <a:p>
            <a:pPr algn="ctr">
              <a:spcAft>
                <a:spcPts val="0"/>
              </a:spcAft>
            </a:pPr>
            <a:r>
              <a:rPr lang="zh-CN" altLang="en-US" sz="2000" b="1" kern="100" dirty="0">
                <a:latin typeface="华文宋体" panose="02010600040101010101" pitchFamily="2" charset="-122"/>
                <a:ea typeface="华文宋体" panose="02010600040101010101" pitchFamily="2" charset="-122"/>
              </a:rPr>
              <a:t>与整个城市环境协调，是佛罗伦萨标志性建筑之一</a:t>
            </a:r>
            <a:endParaRPr lang="en-US" altLang="zh-CN" sz="2000" b="1" kern="100" dirty="0">
              <a:latin typeface="华文宋体" panose="02010600040101010101" pitchFamily="2" charset="-122"/>
              <a:ea typeface="华文宋体" panose="02010600040101010101" pitchFamily="2" charset="-122"/>
            </a:endParaRPr>
          </a:p>
          <a:p>
            <a:pPr algn="ctr">
              <a:spcAft>
                <a:spcPts val="0"/>
              </a:spcAft>
            </a:pPr>
            <a:r>
              <a:rPr lang="zh-CN" altLang="en-US" sz="2000" b="1" kern="100" dirty="0">
                <a:solidFill>
                  <a:srgbClr val="C00000"/>
                </a:solidFill>
                <a:latin typeface="华文行楷" panose="02010800040101010101" pitchFamily="2" charset="-122"/>
                <a:ea typeface="华文行楷" panose="02010800040101010101" pitchFamily="2" charset="-122"/>
              </a:rPr>
              <a:t>（高，大，创新）</a:t>
            </a:r>
            <a:endParaRPr lang="zh-CN"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a:endParaRPr>
          </a:p>
        </p:txBody>
      </p:sp>
      <p:sp>
        <p:nvSpPr>
          <p:cNvPr id="19" name="TextBox 13"/>
          <p:cNvSpPr txBox="1"/>
          <p:nvPr/>
        </p:nvSpPr>
        <p:spPr>
          <a:xfrm>
            <a:off x="6579275" y="5816888"/>
            <a:ext cx="5976664" cy="1261884"/>
          </a:xfrm>
          <a:prstGeom prst="rect">
            <a:avLst/>
          </a:prstGeom>
          <a:noFill/>
        </p:spPr>
        <p:txBody>
          <a:bodyPr wrap="square" rtlCol="0">
            <a:spAutoFit/>
          </a:bodyPr>
          <a:lstStyle/>
          <a:p>
            <a:r>
              <a:rPr lang="zh-CN" altLang="en-US" sz="2400" b="1" dirty="0">
                <a:solidFill>
                  <a:srgbClr val="C00000"/>
                </a:solidFill>
              </a:rPr>
              <a:t>         佛罗伦萨大教堂的建造，</a:t>
            </a:r>
            <a:endParaRPr lang="en-US" altLang="zh-CN" sz="2400" b="1" dirty="0">
              <a:solidFill>
                <a:srgbClr val="C00000"/>
              </a:solidFill>
            </a:endParaRPr>
          </a:p>
          <a:p>
            <a:r>
              <a:rPr lang="zh-CN" altLang="en-US" sz="2400" b="1" dirty="0">
                <a:solidFill>
                  <a:srgbClr val="C00000"/>
                </a:solidFill>
              </a:rPr>
              <a:t>标志着意大利文艺复兴建筑的诞生</a:t>
            </a:r>
            <a:endParaRPr lang="en-US" altLang="zh-CN" sz="2400" b="1" dirty="0">
              <a:solidFill>
                <a:srgbClr val="C00000"/>
              </a:solidFill>
              <a:latin typeface="宋体" panose="02010600030101010101" pitchFamily="2" charset="-122"/>
              <a:ea typeface="宋体" panose="02010600030101010101" pitchFamily="2" charset="-122"/>
            </a:endParaRPr>
          </a:p>
          <a:p>
            <a:r>
              <a:rPr lang="zh-CN" altLang="en-US" sz="2800" b="1" dirty="0"/>
              <a:t> </a:t>
            </a:r>
            <a:endParaRPr lang="zh-CN" altLang="en-US" sz="2800" b="1" dirty="0"/>
          </a:p>
        </p:txBody>
      </p:sp>
      <p:cxnSp>
        <p:nvCxnSpPr>
          <p:cNvPr id="20" name="直接箭头连接符 19"/>
          <p:cNvCxnSpPr/>
          <p:nvPr/>
        </p:nvCxnSpPr>
        <p:spPr>
          <a:xfrm>
            <a:off x="8532046" y="3138151"/>
            <a:ext cx="0" cy="52832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8532046" y="4523068"/>
            <a:ext cx="0" cy="52832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8525254" y="5320478"/>
            <a:ext cx="0" cy="52832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5" descr="b101845995"/>
          <p:cNvPicPr>
            <a:picLocks noChangeAspect="1" noChangeArrowheads="1"/>
          </p:cNvPicPr>
          <p:nvPr/>
        </p:nvPicPr>
        <p:blipFill>
          <a:blip r:embed="rId3">
            <a:extLst>
              <a:ext uri="{28A0092B-C50C-407E-A947-70E740481C1C}">
                <a14:useLocalDpi xmlns:a14="http://schemas.microsoft.com/office/drawing/2010/main" val="0"/>
              </a:ext>
            </a:extLst>
          </a:blip>
          <a:srcRect l="26785" t="7819" r="22548" b="8528"/>
          <a:stretch>
            <a:fillRect/>
          </a:stretch>
        </p:blipFill>
        <p:spPr bwMode="auto">
          <a:xfrm>
            <a:off x="289710" y="153187"/>
            <a:ext cx="2664297" cy="314421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 name="Picture 2" descr="罗马假日 悄悄爱上美丽的安妮公主[组图]"/>
          <p:cNvPicPr>
            <a:picLocks noChangeAspect="1" noChangeArrowheads="1"/>
          </p:cNvPicPr>
          <p:nvPr/>
        </p:nvPicPr>
        <p:blipFill>
          <a:blip r:embed="rId4">
            <a:extLst>
              <a:ext uri="{28A0092B-C50C-407E-A947-70E740481C1C}">
                <a14:useLocalDpi xmlns:a14="http://schemas.microsoft.com/office/drawing/2010/main" val="0"/>
              </a:ext>
            </a:extLst>
          </a:blip>
          <a:srcRect r="4309" b="10764"/>
          <a:stretch>
            <a:fillRect/>
          </a:stretch>
        </p:blipFill>
        <p:spPr bwMode="auto">
          <a:xfrm>
            <a:off x="3072816" y="160719"/>
            <a:ext cx="2678883" cy="314421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2" name="图片 31"/>
          <p:cNvPicPr>
            <a:picLocks noChangeAspect="1"/>
          </p:cNvPicPr>
          <p:nvPr/>
        </p:nvPicPr>
        <p:blipFill>
          <a:blip r:embed="rId5"/>
          <a:stretch>
            <a:fillRect/>
          </a:stretch>
        </p:blipFill>
        <p:spPr>
          <a:xfrm>
            <a:off x="2972661" y="3443160"/>
            <a:ext cx="6658390" cy="207722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3" name="椭圆 32"/>
          <p:cNvSpPr/>
          <p:nvPr/>
        </p:nvSpPr>
        <p:spPr>
          <a:xfrm>
            <a:off x="6997777" y="4525644"/>
            <a:ext cx="1512168" cy="366519"/>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FF0000"/>
              </a:solidFill>
            </a:endParaRPr>
          </a:p>
        </p:txBody>
      </p:sp>
      <p:sp>
        <p:nvSpPr>
          <p:cNvPr id="34" name="椭圆 33"/>
          <p:cNvSpPr/>
          <p:nvPr/>
        </p:nvSpPr>
        <p:spPr>
          <a:xfrm>
            <a:off x="3386560" y="4814304"/>
            <a:ext cx="1512168" cy="366519"/>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FF0000"/>
              </a:solidFill>
            </a:endParaRPr>
          </a:p>
        </p:txBody>
      </p:sp>
      <p:cxnSp>
        <p:nvCxnSpPr>
          <p:cNvPr id="35" name="直接连接符 34"/>
          <p:cNvCxnSpPr/>
          <p:nvPr/>
        </p:nvCxnSpPr>
        <p:spPr>
          <a:xfrm>
            <a:off x="3119956" y="4776687"/>
            <a:ext cx="27011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7463077" y="4436161"/>
            <a:ext cx="212435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6571365" y="1775897"/>
            <a:ext cx="1627369" cy="369332"/>
          </a:xfrm>
          <a:prstGeom prst="rect">
            <a:avLst/>
          </a:prstGeom>
        </p:spPr>
        <p:txBody>
          <a:bodyPr wrap="none">
            <a:spAutoFit/>
          </a:bodyPr>
          <a:lstStyle/>
          <a:p>
            <a:r>
              <a:rPr lang="zh-CN" altLang="zh-CN" b="1" kern="100" dirty="0">
                <a:latin typeface="华文宋体" panose="02010600040101010101" pitchFamily="2" charset="-122"/>
                <a:ea typeface="华文宋体" panose="02010600040101010101" pitchFamily="2" charset="-122"/>
              </a:rPr>
              <a:t>彰显公民精神 </a:t>
            </a:r>
            <a:endParaRPr lang="zh-CN" altLang="en-US" dirty="0"/>
          </a:p>
        </p:txBody>
      </p:sp>
      <p:sp>
        <p:nvSpPr>
          <p:cNvPr id="3" name="矩形 2"/>
          <p:cNvSpPr/>
          <p:nvPr/>
        </p:nvSpPr>
        <p:spPr>
          <a:xfrm>
            <a:off x="6296373" y="2069584"/>
            <a:ext cx="1569660" cy="369332"/>
          </a:xfrm>
          <a:prstGeom prst="rect">
            <a:avLst/>
          </a:prstGeom>
        </p:spPr>
        <p:txBody>
          <a:bodyPr wrap="none">
            <a:spAutoFit/>
          </a:bodyPr>
          <a:lstStyle/>
          <a:p>
            <a:r>
              <a:rPr lang="zh-CN" altLang="en-US" b="1" kern="100" dirty="0">
                <a:latin typeface="华文宋体" panose="02010600040101010101" pitchFamily="2" charset="-122"/>
                <a:ea typeface="华文宋体" panose="02010600040101010101" pitchFamily="2" charset="-122"/>
              </a:rPr>
              <a:t>佛罗伦萨政府</a:t>
            </a:r>
            <a:endParaRPr lang="zh-CN" altLang="en-US" dirty="0"/>
          </a:p>
        </p:txBody>
      </p:sp>
      <p:sp>
        <p:nvSpPr>
          <p:cNvPr id="4" name="矩形 3"/>
          <p:cNvSpPr/>
          <p:nvPr/>
        </p:nvSpPr>
        <p:spPr>
          <a:xfrm>
            <a:off x="5684897" y="2402820"/>
            <a:ext cx="6096000" cy="646331"/>
          </a:xfrm>
          <a:prstGeom prst="rect">
            <a:avLst/>
          </a:prstGeom>
        </p:spPr>
        <p:txBody>
          <a:bodyPr>
            <a:spAutoFit/>
          </a:bodyPr>
          <a:lstStyle/>
          <a:p>
            <a:pPr algn="ctr">
              <a:spcAft>
                <a:spcPts val="0"/>
              </a:spcAft>
            </a:pP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布鲁内列斯奇设计，由</a:t>
            </a:r>
            <a:r>
              <a:rPr lang="en-US" altLang="zh-CN" b="1" kern="100" dirty="0">
                <a:latin typeface="华文宋体" panose="02010600040101010101" pitchFamily="2" charset="-122"/>
                <a:ea typeface="华文宋体" panose="02010600040101010101" pitchFamily="2" charset="-122"/>
                <a:cs typeface="Times New Roman" panose="02020603050405020304" pitchFamily="18" charset="0"/>
              </a:rPr>
              <a:t>8</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根主肋骨、</a:t>
            </a:r>
            <a:r>
              <a:rPr lang="en-US" altLang="zh-CN" b="1" kern="100" dirty="0">
                <a:latin typeface="华文宋体" panose="02010600040101010101" pitchFamily="2" charset="-122"/>
                <a:ea typeface="华文宋体" panose="02010600040101010101" pitchFamily="2" charset="-122"/>
                <a:cs typeface="Times New Roman" panose="02020603050405020304" pitchFamily="18" charset="0"/>
              </a:rPr>
              <a:t>16</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根小肋骨</a:t>
            </a:r>
            <a:r>
              <a:rPr lang="en-US" altLang="zh-CN" b="1" kern="100" dirty="0">
                <a:latin typeface="华文宋体" panose="02010600040101010101" pitchFamily="2" charset="-122"/>
                <a:ea typeface="华文宋体" panose="02010600040101010101" pitchFamily="2" charset="-122"/>
                <a:cs typeface="Times New Roman" panose="02020603050405020304" pitchFamily="18" charset="0"/>
              </a:rPr>
              <a:t>  </a:t>
            </a:r>
            <a:endParaRPr lang="en-US" altLang="zh-CN" b="1" kern="100" dirty="0">
              <a:latin typeface="华文宋体" panose="02010600040101010101" pitchFamily="2" charset="-122"/>
              <a:ea typeface="华文宋体" panose="02010600040101010101" pitchFamily="2" charset="-122"/>
              <a:cs typeface="Times New Roman" panose="02020603050405020304" pitchFamily="18" charset="0"/>
            </a:endParaRPr>
          </a:p>
          <a:p>
            <a:pPr algn="ctr">
              <a:spcAft>
                <a:spcPts val="0"/>
              </a:spcAft>
            </a:pP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支撑，肋骨之间用铁链加固，砖红色，</a:t>
            </a:r>
            <a:r>
              <a:rPr lang="en-US" altLang="zh-CN" b="1" kern="100" dirty="0">
                <a:latin typeface="华文宋体" panose="02010600040101010101" pitchFamily="2" charset="-122"/>
                <a:ea typeface="华文宋体" panose="02010600040101010101" pitchFamily="2" charset="-122"/>
                <a:cs typeface="Times New Roman" panose="02020603050405020304" pitchFamily="18" charset="0"/>
              </a:rPr>
              <a:t> </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椭圆形</a:t>
            </a:r>
            <a:endParaRPr lang="en-US" altLang="zh-CN" b="1" kern="100" dirty="0">
              <a:latin typeface="华文宋体" panose="02010600040101010101" pitchFamily="2" charset="-122"/>
              <a:ea typeface="华文宋体" panose="02010600040101010101" pitchFamily="2" charset="-122"/>
            </a:endParaRPr>
          </a:p>
        </p:txBody>
      </p:sp>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1757" y="153490"/>
            <a:ext cx="2673240" cy="314360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7" name="内容占位符 3"/>
          <p:cNvPicPr>
            <a:picLocks noGrp="1" noChangeAspect="1"/>
          </p:cNvPicPr>
          <p:nvPr>
            <p:ph idx="1"/>
          </p:nvPr>
        </p:nvPicPr>
        <p:blipFill>
          <a:blip r:embed="rId7"/>
          <a:stretch>
            <a:fillRect/>
          </a:stretch>
        </p:blipFill>
        <p:spPr>
          <a:xfrm>
            <a:off x="8635215" y="152086"/>
            <a:ext cx="3433759" cy="312372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237" y="95103"/>
            <a:ext cx="4567575" cy="552497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29" name="直接连接符 28"/>
          <p:cNvCxnSpPr/>
          <p:nvPr/>
        </p:nvCxnSpPr>
        <p:spPr>
          <a:xfrm>
            <a:off x="1744914" y="2903686"/>
            <a:ext cx="28143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303490" y="4094773"/>
            <a:ext cx="66917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183859" y="4291561"/>
            <a:ext cx="66917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nodeType="clickEffect">
                                  <p:stCondLst>
                                    <p:cond delay="0"/>
                                  </p:stCondLst>
                                  <p:childTnLst>
                                    <p:anim calcmode="lin" valueType="num">
                                      <p:cBhvr>
                                        <p:cTn id="78" dur="1000"/>
                                        <p:tgtEl>
                                          <p:spTgt spid="25"/>
                                        </p:tgtEl>
                                        <p:attrNameLst>
                                          <p:attrName>ppt_w</p:attrName>
                                        </p:attrNameLst>
                                      </p:cBhvr>
                                      <p:tavLst>
                                        <p:tav tm="0">
                                          <p:val>
                                            <p:strVal val="ppt_w"/>
                                          </p:val>
                                        </p:tav>
                                        <p:tav tm="100000">
                                          <p:val>
                                            <p:fltVal val="0"/>
                                          </p:val>
                                        </p:tav>
                                      </p:tavLst>
                                    </p:anim>
                                    <p:anim calcmode="lin" valueType="num">
                                      <p:cBhvr>
                                        <p:cTn id="79" dur="1000"/>
                                        <p:tgtEl>
                                          <p:spTgt spid="25"/>
                                        </p:tgtEl>
                                        <p:attrNameLst>
                                          <p:attrName>ppt_h</p:attrName>
                                        </p:attrNameLst>
                                      </p:cBhvr>
                                      <p:tavLst>
                                        <p:tav tm="0">
                                          <p:val>
                                            <p:strVal val="ppt_h"/>
                                          </p:val>
                                        </p:tav>
                                        <p:tav tm="100000">
                                          <p:val>
                                            <p:fltVal val="0"/>
                                          </p:val>
                                        </p:tav>
                                      </p:tavLst>
                                    </p:anim>
                                    <p:anim calcmode="lin" valueType="num">
                                      <p:cBhvr>
                                        <p:cTn id="80" dur="1000"/>
                                        <p:tgtEl>
                                          <p:spTgt spid="25"/>
                                        </p:tgtEl>
                                        <p:attrNameLst>
                                          <p:attrName>style.rotation</p:attrName>
                                        </p:attrNameLst>
                                      </p:cBhvr>
                                      <p:tavLst>
                                        <p:tav tm="0">
                                          <p:val>
                                            <p:fltVal val="0"/>
                                          </p:val>
                                        </p:tav>
                                        <p:tav tm="100000">
                                          <p:val>
                                            <p:fltVal val="90"/>
                                          </p:val>
                                        </p:tav>
                                      </p:tavLst>
                                    </p:anim>
                                    <p:animEffect transition="out" filter="fade">
                                      <p:cBhvr>
                                        <p:cTn id="81" dur="1000"/>
                                        <p:tgtEl>
                                          <p:spTgt spid="25"/>
                                        </p:tgtEl>
                                      </p:cBhvr>
                                    </p:animEffect>
                                    <p:set>
                                      <p:cBhvr>
                                        <p:cTn id="82" dur="1" fill="hold">
                                          <p:stCondLst>
                                            <p:cond delay="999"/>
                                          </p:stCondLst>
                                        </p:cTn>
                                        <p:tgtEl>
                                          <p:spTgt spid="2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1" presetClass="exit" presetSubtype="0" fill="hold" nodeType="clickEffect">
                                  <p:stCondLst>
                                    <p:cond delay="0"/>
                                  </p:stCondLst>
                                  <p:childTnLst>
                                    <p:anim calcmode="lin" valueType="num">
                                      <p:cBhvr>
                                        <p:cTn id="86" dur="1000"/>
                                        <p:tgtEl>
                                          <p:spTgt spid="26"/>
                                        </p:tgtEl>
                                        <p:attrNameLst>
                                          <p:attrName>ppt_w</p:attrName>
                                        </p:attrNameLst>
                                      </p:cBhvr>
                                      <p:tavLst>
                                        <p:tav tm="0">
                                          <p:val>
                                            <p:strVal val="ppt_w"/>
                                          </p:val>
                                        </p:tav>
                                        <p:tav tm="100000">
                                          <p:val>
                                            <p:fltVal val="0"/>
                                          </p:val>
                                        </p:tav>
                                      </p:tavLst>
                                    </p:anim>
                                    <p:anim calcmode="lin" valueType="num">
                                      <p:cBhvr>
                                        <p:cTn id="87" dur="1000"/>
                                        <p:tgtEl>
                                          <p:spTgt spid="26"/>
                                        </p:tgtEl>
                                        <p:attrNameLst>
                                          <p:attrName>ppt_h</p:attrName>
                                        </p:attrNameLst>
                                      </p:cBhvr>
                                      <p:tavLst>
                                        <p:tav tm="0">
                                          <p:val>
                                            <p:strVal val="ppt_h"/>
                                          </p:val>
                                        </p:tav>
                                        <p:tav tm="100000">
                                          <p:val>
                                            <p:fltVal val="0"/>
                                          </p:val>
                                        </p:tav>
                                      </p:tavLst>
                                    </p:anim>
                                    <p:anim calcmode="lin" valueType="num">
                                      <p:cBhvr>
                                        <p:cTn id="88" dur="1000"/>
                                        <p:tgtEl>
                                          <p:spTgt spid="26"/>
                                        </p:tgtEl>
                                        <p:attrNameLst>
                                          <p:attrName>style.rotation</p:attrName>
                                        </p:attrNameLst>
                                      </p:cBhvr>
                                      <p:tavLst>
                                        <p:tav tm="0">
                                          <p:val>
                                            <p:fltVal val="0"/>
                                          </p:val>
                                        </p:tav>
                                        <p:tav tm="100000">
                                          <p:val>
                                            <p:fltVal val="90"/>
                                          </p:val>
                                        </p:tav>
                                      </p:tavLst>
                                    </p:anim>
                                    <p:animEffect transition="out" filter="fade">
                                      <p:cBhvr>
                                        <p:cTn id="89" dur="1000"/>
                                        <p:tgtEl>
                                          <p:spTgt spid="26"/>
                                        </p:tgtEl>
                                      </p:cBhvr>
                                    </p:animEffect>
                                    <p:set>
                                      <p:cBhvr>
                                        <p:cTn id="90" dur="1" fill="hold">
                                          <p:stCondLst>
                                            <p:cond delay="999"/>
                                          </p:stCondLst>
                                        </p:cTn>
                                        <p:tgtEl>
                                          <p:spTgt spid="2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31" presetClass="exit" presetSubtype="0" fill="hold" nodeType="clickEffect">
                                  <p:stCondLst>
                                    <p:cond delay="0"/>
                                  </p:stCondLst>
                                  <p:childTnLst>
                                    <p:anim calcmode="lin" valueType="num">
                                      <p:cBhvr>
                                        <p:cTn id="94" dur="1000"/>
                                        <p:tgtEl>
                                          <p:spTgt spid="31"/>
                                        </p:tgtEl>
                                        <p:attrNameLst>
                                          <p:attrName>ppt_w</p:attrName>
                                        </p:attrNameLst>
                                      </p:cBhvr>
                                      <p:tavLst>
                                        <p:tav tm="0">
                                          <p:val>
                                            <p:strVal val="ppt_w"/>
                                          </p:val>
                                        </p:tav>
                                        <p:tav tm="100000">
                                          <p:val>
                                            <p:fltVal val="0"/>
                                          </p:val>
                                        </p:tav>
                                      </p:tavLst>
                                    </p:anim>
                                    <p:anim calcmode="lin" valueType="num">
                                      <p:cBhvr>
                                        <p:cTn id="95" dur="1000"/>
                                        <p:tgtEl>
                                          <p:spTgt spid="31"/>
                                        </p:tgtEl>
                                        <p:attrNameLst>
                                          <p:attrName>ppt_h</p:attrName>
                                        </p:attrNameLst>
                                      </p:cBhvr>
                                      <p:tavLst>
                                        <p:tav tm="0">
                                          <p:val>
                                            <p:strVal val="ppt_h"/>
                                          </p:val>
                                        </p:tav>
                                        <p:tav tm="100000">
                                          <p:val>
                                            <p:fltVal val="0"/>
                                          </p:val>
                                        </p:tav>
                                      </p:tavLst>
                                    </p:anim>
                                    <p:anim calcmode="lin" valueType="num">
                                      <p:cBhvr>
                                        <p:cTn id="96" dur="1000"/>
                                        <p:tgtEl>
                                          <p:spTgt spid="31"/>
                                        </p:tgtEl>
                                        <p:attrNameLst>
                                          <p:attrName>style.rotation</p:attrName>
                                        </p:attrNameLst>
                                      </p:cBhvr>
                                      <p:tavLst>
                                        <p:tav tm="0">
                                          <p:val>
                                            <p:fltVal val="0"/>
                                          </p:val>
                                        </p:tav>
                                        <p:tav tm="100000">
                                          <p:val>
                                            <p:fltVal val="90"/>
                                          </p:val>
                                        </p:tav>
                                      </p:tavLst>
                                    </p:anim>
                                    <p:animEffect transition="out" filter="fade">
                                      <p:cBhvr>
                                        <p:cTn id="97" dur="1000"/>
                                        <p:tgtEl>
                                          <p:spTgt spid="31"/>
                                        </p:tgtEl>
                                      </p:cBhvr>
                                    </p:animEffect>
                                    <p:set>
                                      <p:cBhvr>
                                        <p:cTn id="98" dur="1" fill="hold">
                                          <p:stCondLst>
                                            <p:cond delay="999"/>
                                          </p:stCondLst>
                                        </p:cTn>
                                        <p:tgtEl>
                                          <p:spTgt spid="3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1" presetClass="exit" presetSubtype="0" fill="hold" nodeType="clickEffect">
                                  <p:stCondLst>
                                    <p:cond delay="0"/>
                                  </p:stCondLst>
                                  <p:childTnLst>
                                    <p:anim calcmode="lin" valueType="num">
                                      <p:cBhvr>
                                        <p:cTn id="102" dur="1000"/>
                                        <p:tgtEl>
                                          <p:spTgt spid="27"/>
                                        </p:tgtEl>
                                        <p:attrNameLst>
                                          <p:attrName>ppt_w</p:attrName>
                                        </p:attrNameLst>
                                      </p:cBhvr>
                                      <p:tavLst>
                                        <p:tav tm="0">
                                          <p:val>
                                            <p:strVal val="ppt_w"/>
                                          </p:val>
                                        </p:tav>
                                        <p:tav tm="100000">
                                          <p:val>
                                            <p:fltVal val="0"/>
                                          </p:val>
                                        </p:tav>
                                      </p:tavLst>
                                    </p:anim>
                                    <p:anim calcmode="lin" valueType="num">
                                      <p:cBhvr>
                                        <p:cTn id="103" dur="1000"/>
                                        <p:tgtEl>
                                          <p:spTgt spid="27"/>
                                        </p:tgtEl>
                                        <p:attrNameLst>
                                          <p:attrName>ppt_h</p:attrName>
                                        </p:attrNameLst>
                                      </p:cBhvr>
                                      <p:tavLst>
                                        <p:tav tm="0">
                                          <p:val>
                                            <p:strVal val="ppt_h"/>
                                          </p:val>
                                        </p:tav>
                                        <p:tav tm="100000">
                                          <p:val>
                                            <p:fltVal val="0"/>
                                          </p:val>
                                        </p:tav>
                                      </p:tavLst>
                                    </p:anim>
                                    <p:anim calcmode="lin" valueType="num">
                                      <p:cBhvr>
                                        <p:cTn id="104" dur="1000"/>
                                        <p:tgtEl>
                                          <p:spTgt spid="27"/>
                                        </p:tgtEl>
                                        <p:attrNameLst>
                                          <p:attrName>style.rotation</p:attrName>
                                        </p:attrNameLst>
                                      </p:cBhvr>
                                      <p:tavLst>
                                        <p:tav tm="0">
                                          <p:val>
                                            <p:fltVal val="0"/>
                                          </p:val>
                                        </p:tav>
                                        <p:tav tm="100000">
                                          <p:val>
                                            <p:fltVal val="90"/>
                                          </p:val>
                                        </p:tav>
                                      </p:tavLst>
                                    </p:anim>
                                    <p:animEffect transition="out" filter="fade">
                                      <p:cBhvr>
                                        <p:cTn id="105" dur="1000"/>
                                        <p:tgtEl>
                                          <p:spTgt spid="27"/>
                                        </p:tgtEl>
                                      </p:cBhvr>
                                    </p:animEffect>
                                    <p:set>
                                      <p:cBhvr>
                                        <p:cTn id="106" dur="1" fill="hold">
                                          <p:stCondLst>
                                            <p:cond delay="999"/>
                                          </p:stCondLst>
                                        </p:cTn>
                                        <p:tgtEl>
                                          <p:spTgt spid="2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6" presetClass="exit" presetSubtype="21" fill="hold" nodeType="clickEffect">
                                  <p:stCondLst>
                                    <p:cond delay="0"/>
                                  </p:stCondLst>
                                  <p:childTnLst>
                                    <p:animEffect transition="out" filter="barn(inVertical)">
                                      <p:cBhvr>
                                        <p:cTn id="110" dur="500"/>
                                        <p:tgtEl>
                                          <p:spTgt spid="37"/>
                                        </p:tgtEl>
                                      </p:cBhvr>
                                    </p:animEffect>
                                    <p:set>
                                      <p:cBhvr>
                                        <p:cTn id="111" dur="1" fill="hold">
                                          <p:stCondLst>
                                            <p:cond delay="499"/>
                                          </p:stCondLst>
                                        </p:cTn>
                                        <p:tgtEl>
                                          <p:spTgt spid="37"/>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6" presetClass="exit" presetSubtype="21" fill="hold" nodeType="clickEffect">
                                  <p:stCondLst>
                                    <p:cond delay="0"/>
                                  </p:stCondLst>
                                  <p:childTnLst>
                                    <p:animEffect transition="out" filter="barn(inVertical)">
                                      <p:cBhvr>
                                        <p:cTn id="115" dur="500"/>
                                        <p:tgtEl>
                                          <p:spTgt spid="35"/>
                                        </p:tgtEl>
                                      </p:cBhvr>
                                    </p:animEffect>
                                    <p:set>
                                      <p:cBhvr>
                                        <p:cTn id="116" dur="1" fill="hold">
                                          <p:stCondLst>
                                            <p:cond delay="499"/>
                                          </p:stCondLst>
                                        </p:cTn>
                                        <p:tgtEl>
                                          <p:spTgt spid="35"/>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1" presetClass="exit" presetSubtype="0" fill="hold" grpId="1" nodeType="clickEffect">
                                  <p:stCondLst>
                                    <p:cond delay="0"/>
                                  </p:stCondLst>
                                  <p:childTnLst>
                                    <p:anim calcmode="lin" valueType="num">
                                      <p:cBhvr>
                                        <p:cTn id="120" dur="1000"/>
                                        <p:tgtEl>
                                          <p:spTgt spid="33"/>
                                        </p:tgtEl>
                                        <p:attrNameLst>
                                          <p:attrName>ppt_w</p:attrName>
                                        </p:attrNameLst>
                                      </p:cBhvr>
                                      <p:tavLst>
                                        <p:tav tm="0">
                                          <p:val>
                                            <p:strVal val="ppt_w"/>
                                          </p:val>
                                        </p:tav>
                                        <p:tav tm="100000">
                                          <p:val>
                                            <p:fltVal val="0"/>
                                          </p:val>
                                        </p:tav>
                                      </p:tavLst>
                                    </p:anim>
                                    <p:anim calcmode="lin" valueType="num">
                                      <p:cBhvr>
                                        <p:cTn id="121" dur="1000"/>
                                        <p:tgtEl>
                                          <p:spTgt spid="33"/>
                                        </p:tgtEl>
                                        <p:attrNameLst>
                                          <p:attrName>ppt_h</p:attrName>
                                        </p:attrNameLst>
                                      </p:cBhvr>
                                      <p:tavLst>
                                        <p:tav tm="0">
                                          <p:val>
                                            <p:strVal val="ppt_h"/>
                                          </p:val>
                                        </p:tav>
                                        <p:tav tm="100000">
                                          <p:val>
                                            <p:fltVal val="0"/>
                                          </p:val>
                                        </p:tav>
                                      </p:tavLst>
                                    </p:anim>
                                    <p:anim calcmode="lin" valueType="num">
                                      <p:cBhvr>
                                        <p:cTn id="122" dur="1000"/>
                                        <p:tgtEl>
                                          <p:spTgt spid="33"/>
                                        </p:tgtEl>
                                        <p:attrNameLst>
                                          <p:attrName>style.rotation</p:attrName>
                                        </p:attrNameLst>
                                      </p:cBhvr>
                                      <p:tavLst>
                                        <p:tav tm="0">
                                          <p:val>
                                            <p:fltVal val="0"/>
                                          </p:val>
                                        </p:tav>
                                        <p:tav tm="100000">
                                          <p:val>
                                            <p:fltVal val="90"/>
                                          </p:val>
                                        </p:tav>
                                      </p:tavLst>
                                    </p:anim>
                                    <p:animEffect transition="out" filter="fade">
                                      <p:cBhvr>
                                        <p:cTn id="123" dur="1000"/>
                                        <p:tgtEl>
                                          <p:spTgt spid="33"/>
                                        </p:tgtEl>
                                      </p:cBhvr>
                                    </p:animEffect>
                                    <p:set>
                                      <p:cBhvr>
                                        <p:cTn id="124" dur="1" fill="hold">
                                          <p:stCondLst>
                                            <p:cond delay="999"/>
                                          </p:stCondLst>
                                        </p:cTn>
                                        <p:tgtEl>
                                          <p:spTgt spid="33"/>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31" presetClass="exit" presetSubtype="0" fill="hold" grpId="1" nodeType="clickEffect">
                                  <p:stCondLst>
                                    <p:cond delay="0"/>
                                  </p:stCondLst>
                                  <p:childTnLst>
                                    <p:anim calcmode="lin" valueType="num">
                                      <p:cBhvr>
                                        <p:cTn id="128" dur="1000"/>
                                        <p:tgtEl>
                                          <p:spTgt spid="34"/>
                                        </p:tgtEl>
                                        <p:attrNameLst>
                                          <p:attrName>ppt_w</p:attrName>
                                        </p:attrNameLst>
                                      </p:cBhvr>
                                      <p:tavLst>
                                        <p:tav tm="0">
                                          <p:val>
                                            <p:strVal val="ppt_w"/>
                                          </p:val>
                                        </p:tav>
                                        <p:tav tm="100000">
                                          <p:val>
                                            <p:fltVal val="0"/>
                                          </p:val>
                                        </p:tav>
                                      </p:tavLst>
                                    </p:anim>
                                    <p:anim calcmode="lin" valueType="num">
                                      <p:cBhvr>
                                        <p:cTn id="129" dur="1000"/>
                                        <p:tgtEl>
                                          <p:spTgt spid="34"/>
                                        </p:tgtEl>
                                        <p:attrNameLst>
                                          <p:attrName>ppt_h</p:attrName>
                                        </p:attrNameLst>
                                      </p:cBhvr>
                                      <p:tavLst>
                                        <p:tav tm="0">
                                          <p:val>
                                            <p:strVal val="ppt_h"/>
                                          </p:val>
                                        </p:tav>
                                        <p:tav tm="100000">
                                          <p:val>
                                            <p:fltVal val="0"/>
                                          </p:val>
                                        </p:tav>
                                      </p:tavLst>
                                    </p:anim>
                                    <p:anim calcmode="lin" valueType="num">
                                      <p:cBhvr>
                                        <p:cTn id="130" dur="1000"/>
                                        <p:tgtEl>
                                          <p:spTgt spid="34"/>
                                        </p:tgtEl>
                                        <p:attrNameLst>
                                          <p:attrName>style.rotation</p:attrName>
                                        </p:attrNameLst>
                                      </p:cBhvr>
                                      <p:tavLst>
                                        <p:tav tm="0">
                                          <p:val>
                                            <p:fltVal val="0"/>
                                          </p:val>
                                        </p:tav>
                                        <p:tav tm="100000">
                                          <p:val>
                                            <p:fltVal val="90"/>
                                          </p:val>
                                        </p:tav>
                                      </p:tavLst>
                                    </p:anim>
                                    <p:animEffect transition="out" filter="fade">
                                      <p:cBhvr>
                                        <p:cTn id="131" dur="1000"/>
                                        <p:tgtEl>
                                          <p:spTgt spid="34"/>
                                        </p:tgtEl>
                                      </p:cBhvr>
                                    </p:animEffect>
                                    <p:set>
                                      <p:cBhvr>
                                        <p:cTn id="132" dur="1" fill="hold">
                                          <p:stCondLst>
                                            <p:cond delay="999"/>
                                          </p:stCondLst>
                                        </p:cTn>
                                        <p:tgtEl>
                                          <p:spTgt spid="34"/>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31" presetClass="exit" presetSubtype="0" fill="hold" nodeType="clickEffect">
                                  <p:stCondLst>
                                    <p:cond delay="0"/>
                                  </p:stCondLst>
                                  <p:childTnLst>
                                    <p:anim calcmode="lin" valueType="num">
                                      <p:cBhvr>
                                        <p:cTn id="136" dur="1000"/>
                                        <p:tgtEl>
                                          <p:spTgt spid="32"/>
                                        </p:tgtEl>
                                        <p:attrNameLst>
                                          <p:attrName>ppt_w</p:attrName>
                                        </p:attrNameLst>
                                      </p:cBhvr>
                                      <p:tavLst>
                                        <p:tav tm="0">
                                          <p:val>
                                            <p:strVal val="ppt_w"/>
                                          </p:val>
                                        </p:tav>
                                        <p:tav tm="100000">
                                          <p:val>
                                            <p:fltVal val="0"/>
                                          </p:val>
                                        </p:tav>
                                      </p:tavLst>
                                    </p:anim>
                                    <p:anim calcmode="lin" valueType="num">
                                      <p:cBhvr>
                                        <p:cTn id="137" dur="1000"/>
                                        <p:tgtEl>
                                          <p:spTgt spid="32"/>
                                        </p:tgtEl>
                                        <p:attrNameLst>
                                          <p:attrName>ppt_h</p:attrName>
                                        </p:attrNameLst>
                                      </p:cBhvr>
                                      <p:tavLst>
                                        <p:tav tm="0">
                                          <p:val>
                                            <p:strVal val="ppt_h"/>
                                          </p:val>
                                        </p:tav>
                                        <p:tav tm="100000">
                                          <p:val>
                                            <p:fltVal val="0"/>
                                          </p:val>
                                        </p:tav>
                                      </p:tavLst>
                                    </p:anim>
                                    <p:anim calcmode="lin" valueType="num">
                                      <p:cBhvr>
                                        <p:cTn id="138" dur="1000"/>
                                        <p:tgtEl>
                                          <p:spTgt spid="32"/>
                                        </p:tgtEl>
                                        <p:attrNameLst>
                                          <p:attrName>style.rotation</p:attrName>
                                        </p:attrNameLst>
                                      </p:cBhvr>
                                      <p:tavLst>
                                        <p:tav tm="0">
                                          <p:val>
                                            <p:fltVal val="0"/>
                                          </p:val>
                                        </p:tav>
                                        <p:tav tm="100000">
                                          <p:val>
                                            <p:fltVal val="90"/>
                                          </p:val>
                                        </p:tav>
                                      </p:tavLst>
                                    </p:anim>
                                    <p:animEffect transition="out" filter="fade">
                                      <p:cBhvr>
                                        <p:cTn id="139" dur="1000"/>
                                        <p:tgtEl>
                                          <p:spTgt spid="32"/>
                                        </p:tgtEl>
                                      </p:cBhvr>
                                    </p:animEffect>
                                    <p:set>
                                      <p:cBhvr>
                                        <p:cTn id="140" dur="1" fill="hold">
                                          <p:stCondLst>
                                            <p:cond delay="999"/>
                                          </p:stCondLst>
                                        </p:cTn>
                                        <p:tgtEl>
                                          <p:spTgt spid="3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7"/>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4"/>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0"/>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8"/>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3"/>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1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29"/>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30"/>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nodeType="clickEffect">
                                  <p:stCondLst>
                                    <p:cond delay="0"/>
                                  </p:stCondLst>
                                  <p:childTnLst>
                                    <p:set>
                                      <p:cBhvr>
                                        <p:cTn id="17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5" grpId="0"/>
      <p:bldP spid="16" grpId="0"/>
      <p:bldP spid="17" grpId="0"/>
      <p:bldP spid="18" grpId="0"/>
      <p:bldP spid="19" grpId="0"/>
      <p:bldP spid="33" grpId="0" animBg="1"/>
      <p:bldP spid="33" grpId="1" animBg="1"/>
      <p:bldP spid="34" grpId="0" animBg="1"/>
      <p:bldP spid="34" grpId="1" animBg="1"/>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10627" y="19997"/>
            <a:ext cx="6569475" cy="646331"/>
          </a:xfrm>
          <a:prstGeom prst="rect">
            <a:avLst/>
          </a:prstGeom>
          <a:solidFill>
            <a:schemeClr val="tx1"/>
          </a:solidFill>
        </p:spPr>
        <p:txBody>
          <a:bodyPr wrap="square" rtlCol="0">
            <a:spAutoFit/>
          </a:bodyPr>
          <a:lstStyle/>
          <a:p>
            <a:pPr algn="ctr"/>
            <a:r>
              <a:rPr lang="zh-CN" altLang="en-US" sz="3600" b="1" dirty="0">
                <a:solidFill>
                  <a:srgbClr val="FFFF00"/>
                </a:solidFill>
              </a:rPr>
              <a:t>第</a:t>
            </a:r>
            <a:r>
              <a:rPr lang="en-US" altLang="zh-CN" sz="3600" b="1" dirty="0">
                <a:solidFill>
                  <a:srgbClr val="FFFF00"/>
                </a:solidFill>
              </a:rPr>
              <a:t>1</a:t>
            </a:r>
            <a:r>
              <a:rPr lang="zh-CN" altLang="en-US" sz="3600" b="1" dirty="0">
                <a:solidFill>
                  <a:srgbClr val="FFFF00"/>
                </a:solidFill>
              </a:rPr>
              <a:t>课  世界文化遗产的由来</a:t>
            </a:r>
            <a:endParaRPr lang="en-US" altLang="zh-CN" sz="3600" b="1" dirty="0"/>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4667" y="804166"/>
            <a:ext cx="4541914" cy="594411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7" name="文本框 6"/>
          <p:cNvSpPr txBox="1"/>
          <p:nvPr/>
        </p:nvSpPr>
        <p:spPr>
          <a:xfrm>
            <a:off x="6652337" y="665831"/>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8" name="矩形 7"/>
          <p:cNvSpPr/>
          <p:nvPr/>
        </p:nvSpPr>
        <p:spPr>
          <a:xfrm>
            <a:off x="4875011" y="1177825"/>
            <a:ext cx="7260764" cy="830997"/>
          </a:xfrm>
          <a:prstGeom prst="rect">
            <a:avLst/>
          </a:prstGeom>
        </p:spPr>
        <p:txBody>
          <a:bodyPr wrap="square">
            <a:spAutoFit/>
          </a:bodyPr>
          <a:lstStyle/>
          <a:p>
            <a:r>
              <a:rPr lang="zh-CN" altLang="zh-CN" sz="2400" b="1" dirty="0">
                <a:latin typeface="+mn-ea"/>
              </a:rPr>
              <a:t>一、</a:t>
            </a:r>
            <a:r>
              <a:rPr lang="zh-CN" altLang="en-US" sz="2400" b="1" dirty="0">
                <a:latin typeface="+mn-ea"/>
              </a:rPr>
              <a:t>联合国教科文组织保护世界文化遗产的重大举措及意义</a:t>
            </a:r>
            <a:r>
              <a:rPr lang="zh-CN" altLang="zh-CN" sz="2400" b="1" dirty="0">
                <a:latin typeface="+mn-ea"/>
              </a:rPr>
              <a:t>（</a:t>
            </a:r>
            <a:r>
              <a:rPr lang="en-US" altLang="zh-CN" sz="2400" b="1" dirty="0">
                <a:latin typeface="+mn-ea"/>
              </a:rPr>
              <a:t>c</a:t>
            </a:r>
            <a:r>
              <a:rPr lang="zh-CN" altLang="zh-CN" sz="2400" b="1" dirty="0">
                <a:latin typeface="+mn-ea"/>
              </a:rPr>
              <a:t>）</a:t>
            </a:r>
            <a:endParaRPr lang="zh-CN" altLang="zh-CN" sz="2400" b="1" dirty="0">
              <a:latin typeface="+mn-ea"/>
            </a:endParaRPr>
          </a:p>
        </p:txBody>
      </p:sp>
      <p:sp>
        <p:nvSpPr>
          <p:cNvPr id="9" name="矩形 8"/>
          <p:cNvSpPr/>
          <p:nvPr/>
        </p:nvSpPr>
        <p:spPr>
          <a:xfrm>
            <a:off x="9835271" y="5802009"/>
            <a:ext cx="2204523" cy="353943"/>
          </a:xfrm>
          <a:prstGeom prst="rect">
            <a:avLst/>
          </a:prstGeom>
        </p:spPr>
        <p:txBody>
          <a:bodyPr wrap="square">
            <a:spAutoFit/>
          </a:bodyPr>
          <a:lstStyle/>
          <a:p>
            <a:pPr>
              <a:lnSpc>
                <a:spcPts val="2200"/>
              </a:lnSpc>
            </a:pPr>
            <a:r>
              <a:rPr lang="zh-CN" altLang="zh-CN" sz="1400" b="1" dirty="0">
                <a:latin typeface="华文宋体" panose="02010600040101010101" pitchFamily="2" charset="-122"/>
                <a:ea typeface="华文宋体" panose="02010600040101010101" pitchFamily="2" charset="-122"/>
              </a:rPr>
              <a:t>推动非物质文化遗产保护。</a:t>
            </a:r>
            <a:endParaRPr lang="zh-CN" altLang="zh-CN" sz="1400" b="1" dirty="0">
              <a:latin typeface="华文宋体" panose="02010600040101010101" pitchFamily="2" charset="-122"/>
              <a:ea typeface="华文宋体" panose="02010600040101010101" pitchFamily="2" charset="-122"/>
            </a:endParaRPr>
          </a:p>
        </p:txBody>
      </p:sp>
      <p:sp>
        <p:nvSpPr>
          <p:cNvPr id="2" name="文本框 1"/>
          <p:cNvSpPr txBox="1"/>
          <p:nvPr/>
        </p:nvSpPr>
        <p:spPr>
          <a:xfrm>
            <a:off x="4948056" y="1947603"/>
            <a:ext cx="1159292" cy="400110"/>
          </a:xfrm>
          <a:prstGeom prst="rect">
            <a:avLst/>
          </a:prstGeom>
          <a:noFill/>
        </p:spPr>
        <p:txBody>
          <a:bodyPr wrap="none" rtlCol="0">
            <a:spAutoFit/>
          </a:bodyPr>
          <a:lstStyle/>
          <a:p>
            <a:r>
              <a:rPr lang="en-US" altLang="zh-CN" sz="2000" b="1" dirty="0">
                <a:latin typeface="+mn-ea"/>
              </a:rPr>
              <a:t>1.</a:t>
            </a:r>
            <a:r>
              <a:rPr lang="zh-CN" altLang="en-US" sz="2000" b="1" dirty="0">
                <a:latin typeface="+mn-ea"/>
              </a:rPr>
              <a:t>背景：</a:t>
            </a:r>
            <a:endParaRPr lang="zh-CN" altLang="en-US" sz="2000" b="1" dirty="0">
              <a:latin typeface="+mn-ea"/>
            </a:endParaRPr>
          </a:p>
        </p:txBody>
      </p:sp>
      <p:sp>
        <p:nvSpPr>
          <p:cNvPr id="3" name="矩形 2"/>
          <p:cNvSpPr/>
          <p:nvPr/>
        </p:nvSpPr>
        <p:spPr>
          <a:xfrm>
            <a:off x="4305670" y="2233154"/>
            <a:ext cx="7627662" cy="457818"/>
          </a:xfrm>
          <a:prstGeom prst="rect">
            <a:avLst/>
          </a:prstGeom>
        </p:spPr>
        <p:txBody>
          <a:bodyPr wrap="square">
            <a:spAutoFit/>
          </a:bodyPr>
          <a:lstStyle/>
          <a:p>
            <a:pPr indent="400050">
              <a:lnSpc>
                <a:spcPct val="125000"/>
              </a:lnSpc>
            </a:pPr>
            <a:r>
              <a:rPr lang="zh-CN" altLang="en-US" sz="2000" b="1" kern="0" dirty="0">
                <a:solidFill>
                  <a:srgbClr val="333333"/>
                </a:solidFill>
                <a:latin typeface="华文行楷" panose="02010800040101010101" pitchFamily="2" charset="-122"/>
                <a:ea typeface="华文行楷" panose="02010800040101010101" pitchFamily="2" charset="-122"/>
                <a:cs typeface="宋体" panose="02010600030101010101" pitchFamily="2" charset="-122"/>
              </a:rPr>
              <a:t>（</a:t>
            </a:r>
            <a:r>
              <a:rPr lang="en-US" altLang="zh-CN" sz="2000" b="1" kern="0" dirty="0">
                <a:solidFill>
                  <a:srgbClr val="333333"/>
                </a:solidFill>
                <a:latin typeface="华文行楷" panose="02010800040101010101" pitchFamily="2" charset="-122"/>
                <a:ea typeface="华文行楷" panose="02010800040101010101" pitchFamily="2" charset="-122"/>
                <a:cs typeface="宋体" panose="02010600030101010101" pitchFamily="2" charset="-122"/>
              </a:rPr>
              <a:t>1</a:t>
            </a:r>
            <a:r>
              <a:rPr lang="zh-CN" altLang="en-US" sz="2000" b="1" kern="0" dirty="0">
                <a:solidFill>
                  <a:srgbClr val="333333"/>
                </a:solidFill>
                <a:latin typeface="华文行楷" panose="02010800040101010101" pitchFamily="2" charset="-122"/>
                <a:ea typeface="华文行楷" panose="02010800040101010101" pitchFamily="2" charset="-122"/>
                <a:cs typeface="宋体" panose="02010600030101010101" pitchFamily="2" charset="-122"/>
              </a:rPr>
              <a:t>）教训：</a:t>
            </a:r>
            <a:r>
              <a:rPr lang="zh-CN" altLang="zh-CN" sz="1600" b="1" kern="0" dirty="0">
                <a:solidFill>
                  <a:srgbClr val="333333"/>
                </a:solidFill>
                <a:latin typeface="新宋体" panose="02010609030101010101" pitchFamily="49" charset="-122"/>
                <a:ea typeface="新宋体" panose="02010609030101010101" pitchFamily="49" charset="-122"/>
                <a:cs typeface="宋体" panose="02010600030101010101" pitchFamily="2" charset="-122"/>
              </a:rPr>
              <a:t>自然灾难，战争，工业化和城市化，环境污染，生态失衡。</a:t>
            </a:r>
            <a:endParaRPr lang="zh-CN" altLang="zh-CN" sz="1600" b="1" kern="100" dirty="0">
              <a:latin typeface="新宋体" panose="02010609030101010101" pitchFamily="49" charset="-122"/>
              <a:ea typeface="新宋体" panose="02010609030101010101" pitchFamily="49" charset="-122"/>
            </a:endParaRPr>
          </a:p>
        </p:txBody>
      </p:sp>
      <p:sp>
        <p:nvSpPr>
          <p:cNvPr id="12" name="矩形 11"/>
          <p:cNvSpPr/>
          <p:nvPr/>
        </p:nvSpPr>
        <p:spPr>
          <a:xfrm>
            <a:off x="4257695" y="2584431"/>
            <a:ext cx="7904279" cy="553998"/>
          </a:xfrm>
          <a:prstGeom prst="rect">
            <a:avLst/>
          </a:prstGeom>
        </p:spPr>
        <p:txBody>
          <a:bodyPr wrap="square">
            <a:spAutoFit/>
          </a:bodyPr>
          <a:lstStyle/>
          <a:p>
            <a:pPr indent="400050">
              <a:lnSpc>
                <a:spcPts val="1800"/>
              </a:lnSpc>
            </a:pPr>
            <a:r>
              <a:rPr lang="zh-CN" altLang="en-US" sz="2000" b="1" kern="0" dirty="0">
                <a:solidFill>
                  <a:srgbClr val="333333"/>
                </a:solidFill>
                <a:latin typeface="华文行楷" panose="02010800040101010101" pitchFamily="2" charset="-122"/>
                <a:ea typeface="华文行楷" panose="02010800040101010101" pitchFamily="2" charset="-122"/>
                <a:cs typeface="宋体" panose="02010600030101010101" pitchFamily="2" charset="-122"/>
              </a:rPr>
              <a:t>（</a:t>
            </a:r>
            <a:r>
              <a:rPr lang="en-US" altLang="zh-CN" sz="2000" b="1" kern="0" dirty="0">
                <a:solidFill>
                  <a:srgbClr val="333333"/>
                </a:solidFill>
                <a:latin typeface="华文行楷" panose="02010800040101010101" pitchFamily="2" charset="-122"/>
                <a:ea typeface="华文行楷" panose="02010800040101010101" pitchFamily="2" charset="-122"/>
                <a:cs typeface="宋体" panose="02010600030101010101" pitchFamily="2" charset="-122"/>
              </a:rPr>
              <a:t>2</a:t>
            </a:r>
            <a:r>
              <a:rPr lang="zh-CN" altLang="en-US" sz="2000" b="1" kern="0" dirty="0">
                <a:solidFill>
                  <a:srgbClr val="333333"/>
                </a:solidFill>
                <a:latin typeface="华文行楷" panose="02010800040101010101" pitchFamily="2" charset="-122"/>
                <a:ea typeface="华文行楷" panose="02010800040101010101" pitchFamily="2" charset="-122"/>
                <a:cs typeface="宋体" panose="02010600030101010101" pitchFamily="2" charset="-122"/>
              </a:rPr>
              <a:t>）认识：</a:t>
            </a:r>
            <a:r>
              <a:rPr lang="zh-CN" altLang="en-US" sz="1600" b="1" kern="0" dirty="0">
                <a:solidFill>
                  <a:srgbClr val="333333"/>
                </a:solidFill>
                <a:latin typeface="新宋体" panose="02010609030101010101" pitchFamily="49" charset="-122"/>
                <a:ea typeface="新宋体" panose="02010609030101010101" pitchFamily="49" charset="-122"/>
                <a:cs typeface="宋体" panose="02010600030101010101" pitchFamily="2" charset="-122"/>
              </a:rPr>
              <a:t>人类与自然是互相依存的关系；在人类的生存环境里，文化与自    </a:t>
            </a:r>
            <a:endParaRPr lang="en-US" altLang="zh-CN" sz="1600" b="1" kern="0" dirty="0">
              <a:solidFill>
                <a:srgbClr val="333333"/>
              </a:solidFill>
              <a:latin typeface="新宋体" panose="02010609030101010101" pitchFamily="49" charset="-122"/>
              <a:ea typeface="新宋体" panose="02010609030101010101" pitchFamily="49" charset="-122"/>
              <a:cs typeface="宋体" panose="02010600030101010101" pitchFamily="2" charset="-122"/>
            </a:endParaRPr>
          </a:p>
          <a:p>
            <a:pPr indent="400050">
              <a:lnSpc>
                <a:spcPts val="1800"/>
              </a:lnSpc>
            </a:pPr>
            <a:r>
              <a:rPr lang="en-US" altLang="zh-CN" sz="1600" b="1" kern="0" dirty="0">
                <a:solidFill>
                  <a:srgbClr val="333333"/>
                </a:solidFill>
                <a:latin typeface="新宋体" panose="02010609030101010101" pitchFamily="49" charset="-122"/>
                <a:ea typeface="新宋体" panose="02010609030101010101" pitchFamily="49" charset="-122"/>
                <a:cs typeface="宋体" panose="02010600030101010101" pitchFamily="2" charset="-122"/>
              </a:rPr>
              <a:t>             </a:t>
            </a:r>
            <a:r>
              <a:rPr lang="zh-CN" altLang="en-US" sz="1600" b="1" kern="0" dirty="0">
                <a:solidFill>
                  <a:srgbClr val="333333"/>
                </a:solidFill>
                <a:latin typeface="新宋体" panose="02010609030101010101" pitchFamily="49" charset="-122"/>
                <a:ea typeface="新宋体" panose="02010609030101010101" pitchFamily="49" charset="-122"/>
                <a:cs typeface="宋体" panose="02010600030101010101" pitchFamily="2" charset="-122"/>
              </a:rPr>
              <a:t>然是不可分割、密切相连的，两者之间必须协调一致，融合为一。</a:t>
            </a:r>
            <a:endParaRPr lang="zh-CN" altLang="zh-CN" sz="1600" b="1" kern="100" dirty="0">
              <a:latin typeface="新宋体" panose="02010609030101010101" pitchFamily="49" charset="-122"/>
              <a:ea typeface="新宋体" panose="02010609030101010101" pitchFamily="49" charset="-122"/>
            </a:endParaRPr>
          </a:p>
        </p:txBody>
      </p:sp>
      <p:sp>
        <p:nvSpPr>
          <p:cNvPr id="14" name="文本框 13"/>
          <p:cNvSpPr txBox="1"/>
          <p:nvPr/>
        </p:nvSpPr>
        <p:spPr>
          <a:xfrm>
            <a:off x="4948056" y="3030672"/>
            <a:ext cx="1672253" cy="400110"/>
          </a:xfrm>
          <a:prstGeom prst="rect">
            <a:avLst/>
          </a:prstGeom>
          <a:noFill/>
        </p:spPr>
        <p:txBody>
          <a:bodyPr wrap="none" rtlCol="0">
            <a:spAutoFit/>
          </a:bodyPr>
          <a:lstStyle/>
          <a:p>
            <a:r>
              <a:rPr lang="en-US" altLang="zh-CN" sz="2000" b="1" dirty="0">
                <a:latin typeface="+mn-ea"/>
              </a:rPr>
              <a:t>2.</a:t>
            </a:r>
            <a:r>
              <a:rPr lang="zh-CN" altLang="en-US" sz="2000" b="1" dirty="0">
                <a:latin typeface="+mn-ea"/>
              </a:rPr>
              <a:t>重大举措：</a:t>
            </a:r>
            <a:endParaRPr lang="zh-CN" altLang="en-US" sz="2000" b="1" dirty="0">
              <a:latin typeface="+mn-ea"/>
            </a:endParaRPr>
          </a:p>
        </p:txBody>
      </p:sp>
      <p:sp>
        <p:nvSpPr>
          <p:cNvPr id="5" name="矩形 4"/>
          <p:cNvSpPr/>
          <p:nvPr/>
        </p:nvSpPr>
        <p:spPr>
          <a:xfrm>
            <a:off x="4774131" y="3340183"/>
            <a:ext cx="5650906" cy="342851"/>
          </a:xfrm>
          <a:prstGeom prst="rect">
            <a:avLst/>
          </a:prstGeom>
        </p:spPr>
        <p:txBody>
          <a:bodyPr wrap="none">
            <a:spAutoFit/>
          </a:bodyPr>
          <a:lstStyle/>
          <a:p>
            <a:pPr algn="just">
              <a:lnSpc>
                <a:spcPts val="2200"/>
              </a:lnSpc>
              <a:spcAft>
                <a:spcPts val="0"/>
              </a:spcAft>
            </a:pPr>
            <a:r>
              <a:rPr lang="zh-CN" altLang="en-US" b="1" u="sng"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lang="en-US" altLang="zh-CN" b="1" u="sng"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1</a:t>
            </a:r>
            <a:r>
              <a:rPr lang="zh-CN" altLang="en-US" b="1" u="sng"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lang="en-US" altLang="zh-CN" b="1" u="sng"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1972</a:t>
            </a:r>
            <a:r>
              <a:rPr lang="zh-CN" altLang="zh-CN" b="1" u="sng"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年，通过《</a:t>
            </a:r>
            <a:r>
              <a:rPr lang="zh-CN" altLang="en-US" b="1" u="sng"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保护世界文化与自然</a:t>
            </a:r>
            <a:r>
              <a:rPr lang="zh-CN" altLang="zh-CN" b="1" u="sng"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遗产公约》</a:t>
            </a:r>
            <a:endParaRPr lang="zh-CN" altLang="zh-CN" b="1" u="sng"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0" name="矩形 9"/>
          <p:cNvSpPr/>
          <p:nvPr/>
        </p:nvSpPr>
        <p:spPr>
          <a:xfrm>
            <a:off x="4891708" y="3589151"/>
            <a:ext cx="7270266" cy="777136"/>
          </a:xfrm>
          <a:prstGeom prst="rect">
            <a:avLst/>
          </a:prstGeom>
        </p:spPr>
        <p:txBody>
          <a:bodyPr wrap="square">
            <a:spAutoFit/>
          </a:bodyPr>
          <a:lstStyle/>
          <a:p>
            <a:pPr algn="just">
              <a:lnSpc>
                <a:spcPts val="1800"/>
              </a:lnSpc>
              <a:spcAft>
                <a:spcPts val="0"/>
              </a:spcAft>
            </a:pPr>
            <a:r>
              <a:rPr lang="en-US" altLang="zh-CN" sz="1400" b="1" kern="100" dirty="0">
                <a:latin typeface="华文宋体" panose="02010600040101010101" pitchFamily="2" charset="-122"/>
                <a:ea typeface="华文宋体" panose="02010600040101010101" pitchFamily="2" charset="-122"/>
                <a:cs typeface="Times New Roman" panose="02020603050405020304" pitchFamily="18" charset="0"/>
              </a:rPr>
              <a:t>A.</a:t>
            </a:r>
            <a:r>
              <a:rPr lang="zh-CN" altLang="zh-CN" sz="1400" b="1" kern="100" dirty="0">
                <a:latin typeface="华文宋体" panose="02010600040101010101" pitchFamily="2" charset="-122"/>
                <a:ea typeface="华文宋体" panose="02010600040101010101" pitchFamily="2" charset="-122"/>
                <a:cs typeface="Times New Roman" panose="02020603050405020304" pitchFamily="18" charset="0"/>
              </a:rPr>
              <a:t>各缔约国负有保护本国文化和自然遗产的责任，必要时可以利用国际援助和合作。</a:t>
            </a:r>
            <a:endParaRPr lang="zh-CN" altLang="zh-CN" sz="1400" b="1" kern="100" dirty="0">
              <a:latin typeface="华文宋体" panose="02010600040101010101" pitchFamily="2" charset="-122"/>
              <a:ea typeface="华文宋体" panose="02010600040101010101" pitchFamily="2" charset="-122"/>
              <a:cs typeface="Times New Roman" panose="02020603050405020304" pitchFamily="18" charset="0"/>
            </a:endParaRPr>
          </a:p>
          <a:p>
            <a:pPr algn="just">
              <a:lnSpc>
                <a:spcPts val="1800"/>
              </a:lnSpc>
              <a:spcAft>
                <a:spcPts val="0"/>
              </a:spcAft>
            </a:pPr>
            <a:r>
              <a:rPr lang="en-US" altLang="zh-CN" sz="1400" b="1" kern="100" dirty="0">
                <a:latin typeface="华文宋体" panose="02010600040101010101" pitchFamily="2" charset="-122"/>
                <a:ea typeface="华文宋体" panose="02010600040101010101" pitchFamily="2" charset="-122"/>
                <a:cs typeface="Times New Roman" panose="02020603050405020304" pitchFamily="18" charset="0"/>
              </a:rPr>
              <a:t>B.</a:t>
            </a:r>
            <a:r>
              <a:rPr lang="zh-CN" altLang="zh-CN" sz="1400" b="1" kern="100" dirty="0">
                <a:latin typeface="华文宋体" panose="02010600040101010101" pitchFamily="2" charset="-122"/>
                <a:ea typeface="华文宋体" panose="02010600040101010101" pitchFamily="2" charset="-122"/>
                <a:cs typeface="Times New Roman" panose="02020603050405020304" pitchFamily="18" charset="0"/>
              </a:rPr>
              <a:t>将一部分</a:t>
            </a:r>
            <a:r>
              <a:rPr lang="zh-CN" altLang="zh-CN" sz="20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a:t>
            </a:r>
            <a:r>
              <a:rPr lang="zh-CN" altLang="zh-CN" sz="20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具有突出</a:t>
            </a:r>
            <a:r>
              <a:rPr lang="zh-CN" altLang="en-US" sz="20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的</a:t>
            </a:r>
            <a:r>
              <a:rPr lang="zh-CN" altLang="zh-CN" sz="20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普遍价值</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a:t>
            </a:r>
            <a:r>
              <a:rPr lang="zh-CN" altLang="zh-CN" sz="1400" b="1" kern="100" dirty="0">
                <a:latin typeface="华文宋体" panose="02010600040101010101" pitchFamily="2" charset="-122"/>
                <a:ea typeface="华文宋体" panose="02010600040101010101" pitchFamily="2" charset="-122"/>
                <a:cs typeface="Times New Roman" panose="02020603050405020304" pitchFamily="18" charset="0"/>
              </a:rPr>
              <a:t>的遗产列入《世界遗产名录》，作为全人类的共同财富，加以重点保护</a:t>
            </a:r>
            <a:r>
              <a:rPr lang="zh-CN" altLang="en-US" sz="1400" b="1" kern="100" dirty="0">
                <a:latin typeface="华文宋体" panose="02010600040101010101" pitchFamily="2" charset="-122"/>
                <a:ea typeface="华文宋体" panose="02010600040101010101" pitchFamily="2" charset="-122"/>
                <a:cs typeface="Times New Roman" panose="02020603050405020304" pitchFamily="18" charset="0"/>
              </a:rPr>
              <a:t>。</a:t>
            </a:r>
            <a:endParaRPr lang="en-US" altLang="zh-CN" sz="1400" b="1" kern="100" dirty="0">
              <a:latin typeface="华文宋体" panose="02010600040101010101" pitchFamily="2" charset="-122"/>
              <a:ea typeface="华文宋体" panose="02010600040101010101" pitchFamily="2" charset="-122"/>
              <a:cs typeface="Times New Roman" panose="02020603050405020304" pitchFamily="18" charset="0"/>
            </a:endParaRPr>
          </a:p>
        </p:txBody>
      </p:sp>
      <p:sp>
        <p:nvSpPr>
          <p:cNvPr id="16" name="矩形 15"/>
          <p:cNvSpPr/>
          <p:nvPr/>
        </p:nvSpPr>
        <p:spPr>
          <a:xfrm>
            <a:off x="4777625" y="4272404"/>
            <a:ext cx="2858475" cy="342851"/>
          </a:xfrm>
          <a:prstGeom prst="rect">
            <a:avLst/>
          </a:prstGeom>
        </p:spPr>
        <p:txBody>
          <a:bodyPr wrap="none">
            <a:spAutoFit/>
          </a:bodyPr>
          <a:lstStyle/>
          <a:p>
            <a:pPr>
              <a:lnSpc>
                <a:spcPts val="2200"/>
              </a:lnSpc>
            </a:pPr>
            <a:r>
              <a:rPr lang="zh-CN" altLang="en-US" b="1" u="sng" dirty="0">
                <a:solidFill>
                  <a:srgbClr val="FF0000"/>
                </a:solidFill>
                <a:latin typeface="黑体" panose="02010609060101010101" pitchFamily="49" charset="-122"/>
                <a:ea typeface="黑体" panose="02010609060101010101" pitchFamily="49" charset="-122"/>
              </a:rPr>
              <a:t>（</a:t>
            </a:r>
            <a:r>
              <a:rPr lang="en-US" altLang="zh-CN" b="1" u="sng" dirty="0">
                <a:solidFill>
                  <a:srgbClr val="FF0000"/>
                </a:solidFill>
                <a:latin typeface="黑体" panose="02010609060101010101" pitchFamily="49" charset="-122"/>
                <a:ea typeface="黑体" panose="02010609060101010101" pitchFamily="49" charset="-122"/>
              </a:rPr>
              <a:t>2</a:t>
            </a:r>
            <a:r>
              <a:rPr lang="zh-CN" altLang="en-US" b="1" u="sng" dirty="0">
                <a:solidFill>
                  <a:srgbClr val="FF0000"/>
                </a:solidFill>
                <a:latin typeface="黑体" panose="02010609060101010101" pitchFamily="49" charset="-122"/>
                <a:ea typeface="黑体" panose="02010609060101010101" pitchFamily="49" charset="-122"/>
              </a:rPr>
              <a:t>）</a:t>
            </a:r>
            <a:r>
              <a:rPr lang="zh-CN" altLang="zh-CN" b="1" u="sng" dirty="0">
                <a:solidFill>
                  <a:srgbClr val="FF0000"/>
                </a:solidFill>
                <a:latin typeface="黑体" panose="02010609060101010101" pitchFamily="49" charset="-122"/>
                <a:ea typeface="黑体" panose="02010609060101010101" pitchFamily="49" charset="-122"/>
              </a:rPr>
              <a:t>成立世界遗产委员会</a:t>
            </a:r>
            <a:endParaRPr lang="zh-CN" altLang="zh-CN" b="1" u="sng" dirty="0">
              <a:solidFill>
                <a:srgbClr val="FF0000"/>
              </a:solidFill>
              <a:latin typeface="黑体" panose="02010609060101010101" pitchFamily="49" charset="-122"/>
              <a:ea typeface="黑体" panose="02010609060101010101" pitchFamily="49" charset="-122"/>
            </a:endParaRPr>
          </a:p>
        </p:txBody>
      </p:sp>
      <p:sp>
        <p:nvSpPr>
          <p:cNvPr id="17" name="矩形 16"/>
          <p:cNvSpPr/>
          <p:nvPr/>
        </p:nvSpPr>
        <p:spPr>
          <a:xfrm>
            <a:off x="4895891" y="4524656"/>
            <a:ext cx="6747310" cy="1007968"/>
          </a:xfrm>
          <a:prstGeom prst="rect">
            <a:avLst/>
          </a:prstGeom>
        </p:spPr>
        <p:txBody>
          <a:bodyPr wrap="square">
            <a:spAutoFit/>
          </a:bodyPr>
          <a:lstStyle/>
          <a:p>
            <a:pPr>
              <a:lnSpc>
                <a:spcPts val="1800"/>
              </a:lnSpc>
            </a:pPr>
            <a:r>
              <a:rPr lang="en-US" altLang="zh-CN" sz="1400" b="1" dirty="0">
                <a:latin typeface="新宋体" panose="02010609030101010101" pitchFamily="49" charset="-122"/>
                <a:ea typeface="新宋体" panose="02010609030101010101" pitchFamily="49" charset="-122"/>
              </a:rPr>
              <a:t>A.</a:t>
            </a:r>
            <a:r>
              <a:rPr lang="zh-CN" altLang="zh-CN" sz="1400" b="1" dirty="0">
                <a:latin typeface="新宋体" panose="02010609030101010101" pitchFamily="49" charset="-122"/>
                <a:ea typeface="新宋体" panose="02010609030101010101" pitchFamily="49" charset="-122"/>
              </a:rPr>
              <a:t>审定列入《世界遗产名录》</a:t>
            </a:r>
            <a:r>
              <a:rPr lang="zh-CN" altLang="en-US" sz="1400" b="1" dirty="0">
                <a:latin typeface="新宋体" panose="02010609030101010101" pitchFamily="49" charset="-122"/>
                <a:ea typeface="新宋体" panose="02010609030101010101" pitchFamily="49" charset="-122"/>
              </a:rPr>
              <a:t>的名单；</a:t>
            </a:r>
            <a:endParaRPr lang="zh-CN" altLang="zh-CN" sz="1400" b="1" dirty="0">
              <a:latin typeface="新宋体" panose="02010609030101010101" pitchFamily="49" charset="-122"/>
              <a:ea typeface="新宋体" panose="02010609030101010101" pitchFamily="49" charset="-122"/>
            </a:endParaRPr>
          </a:p>
          <a:p>
            <a:pPr>
              <a:lnSpc>
                <a:spcPts val="1800"/>
              </a:lnSpc>
            </a:pPr>
            <a:r>
              <a:rPr lang="en-US" altLang="zh-CN" sz="1400" b="1" dirty="0">
                <a:latin typeface="新宋体" panose="02010609030101010101" pitchFamily="49" charset="-122"/>
                <a:ea typeface="新宋体" panose="02010609030101010101" pitchFamily="49" charset="-122"/>
              </a:rPr>
              <a:t>B.</a:t>
            </a:r>
            <a:r>
              <a:rPr lang="zh-CN" altLang="zh-CN" sz="1400" b="1" dirty="0">
                <a:latin typeface="新宋体" panose="02010609030101010101" pitchFamily="49" charset="-122"/>
                <a:ea typeface="新宋体" panose="02010609030101010101" pitchFamily="49" charset="-122"/>
              </a:rPr>
              <a:t>监测各国世界遗产的保护和管理工作</a:t>
            </a:r>
            <a:r>
              <a:rPr lang="zh-CN" altLang="en-US" sz="1400" b="1" dirty="0">
                <a:latin typeface="新宋体" panose="02010609030101010101" pitchFamily="49" charset="-122"/>
                <a:ea typeface="新宋体" panose="02010609030101010101" pitchFamily="49" charset="-122"/>
              </a:rPr>
              <a:t>；</a:t>
            </a:r>
            <a:endParaRPr lang="zh-CN" altLang="zh-CN" sz="1400" b="1" dirty="0">
              <a:latin typeface="新宋体" panose="02010609030101010101" pitchFamily="49" charset="-122"/>
              <a:ea typeface="新宋体" panose="02010609030101010101" pitchFamily="49" charset="-122"/>
            </a:endParaRPr>
          </a:p>
          <a:p>
            <a:pPr>
              <a:lnSpc>
                <a:spcPts val="1800"/>
              </a:lnSpc>
            </a:pPr>
            <a:r>
              <a:rPr lang="en-US" altLang="zh-CN" sz="1400" b="1" dirty="0">
                <a:latin typeface="新宋体" panose="02010609030101010101" pitchFamily="49" charset="-122"/>
                <a:ea typeface="新宋体" panose="02010609030101010101" pitchFamily="49" charset="-122"/>
              </a:rPr>
              <a:t>C.</a:t>
            </a:r>
            <a:r>
              <a:rPr lang="zh-CN" altLang="zh-CN" sz="1400" b="1" dirty="0">
                <a:latin typeface="新宋体" panose="02010609030101010101" pitchFamily="49" charset="-122"/>
                <a:ea typeface="新宋体" panose="02010609030101010101" pitchFamily="49" charset="-122"/>
              </a:rPr>
              <a:t>确定《濒危世界遗产名录》</a:t>
            </a:r>
            <a:r>
              <a:rPr lang="zh-CN" altLang="en-US" sz="1400" b="1" dirty="0">
                <a:latin typeface="新宋体" panose="02010609030101010101" pitchFamily="49" charset="-122"/>
                <a:ea typeface="新宋体" panose="02010609030101010101" pitchFamily="49" charset="-122"/>
              </a:rPr>
              <a:t>；</a:t>
            </a:r>
            <a:endParaRPr lang="zh-CN" altLang="zh-CN" sz="1400" b="1" dirty="0">
              <a:latin typeface="新宋体" panose="02010609030101010101" pitchFamily="49" charset="-122"/>
              <a:ea typeface="新宋体" panose="02010609030101010101" pitchFamily="49" charset="-122"/>
            </a:endParaRPr>
          </a:p>
          <a:p>
            <a:pPr>
              <a:lnSpc>
                <a:spcPts val="1800"/>
              </a:lnSpc>
            </a:pPr>
            <a:r>
              <a:rPr lang="en-US" altLang="zh-CN" sz="1400" b="1" dirty="0">
                <a:latin typeface="新宋体" panose="02010609030101010101" pitchFamily="49" charset="-122"/>
                <a:ea typeface="新宋体" panose="02010609030101010101" pitchFamily="49" charset="-122"/>
              </a:rPr>
              <a:t>D.</a:t>
            </a:r>
            <a:r>
              <a:rPr lang="zh-CN" altLang="zh-CN" sz="1400" b="1" dirty="0">
                <a:latin typeface="新宋体" panose="02010609030101010101" pitchFamily="49" charset="-122"/>
                <a:ea typeface="新宋体" panose="02010609030101010101" pitchFamily="49" charset="-122"/>
              </a:rPr>
              <a:t>管理世界遗产基金，对为保护遗产而申请援助的国家实施技术和财力</a:t>
            </a:r>
            <a:r>
              <a:rPr lang="zh-CN" altLang="en-US" sz="1400" b="1" dirty="0">
                <a:latin typeface="新宋体" panose="02010609030101010101" pitchFamily="49" charset="-122"/>
                <a:ea typeface="新宋体" panose="02010609030101010101" pitchFamily="49" charset="-122"/>
              </a:rPr>
              <a:t>援助</a:t>
            </a:r>
            <a:r>
              <a:rPr lang="zh-CN" altLang="zh-CN" sz="1400" b="1" dirty="0">
                <a:latin typeface="新宋体" panose="02010609030101010101" pitchFamily="49" charset="-122"/>
                <a:ea typeface="新宋体" panose="02010609030101010101" pitchFamily="49" charset="-122"/>
              </a:rPr>
              <a:t>。</a:t>
            </a:r>
            <a:endParaRPr lang="zh-CN" altLang="zh-CN" sz="1400" b="1" dirty="0">
              <a:latin typeface="新宋体" panose="02010609030101010101" pitchFamily="49" charset="-122"/>
              <a:ea typeface="新宋体" panose="02010609030101010101" pitchFamily="49" charset="-122"/>
            </a:endParaRPr>
          </a:p>
        </p:txBody>
      </p:sp>
      <p:sp>
        <p:nvSpPr>
          <p:cNvPr id="18" name="矩形 17"/>
          <p:cNvSpPr/>
          <p:nvPr/>
        </p:nvSpPr>
        <p:spPr>
          <a:xfrm>
            <a:off x="4782980" y="5487366"/>
            <a:ext cx="2626040" cy="342851"/>
          </a:xfrm>
          <a:prstGeom prst="rect">
            <a:avLst/>
          </a:prstGeom>
        </p:spPr>
        <p:txBody>
          <a:bodyPr wrap="none">
            <a:spAutoFit/>
          </a:bodyPr>
          <a:lstStyle/>
          <a:p>
            <a:pPr>
              <a:lnSpc>
                <a:spcPts val="2200"/>
              </a:lnSpc>
            </a:pPr>
            <a:r>
              <a:rPr lang="zh-CN" altLang="en-US" b="1" u="sng" dirty="0">
                <a:solidFill>
                  <a:srgbClr val="FF0000"/>
                </a:solidFill>
                <a:latin typeface="黑体" panose="02010609060101010101" pitchFamily="49" charset="-122"/>
                <a:ea typeface="黑体" panose="02010609060101010101" pitchFamily="49" charset="-122"/>
              </a:rPr>
              <a:t>（</a:t>
            </a:r>
            <a:r>
              <a:rPr lang="en-US" altLang="zh-CN" b="1" u="sng" dirty="0">
                <a:solidFill>
                  <a:srgbClr val="FF0000"/>
                </a:solidFill>
                <a:latin typeface="黑体" panose="02010609060101010101" pitchFamily="49" charset="-122"/>
                <a:ea typeface="黑体" panose="02010609060101010101" pitchFamily="49" charset="-122"/>
              </a:rPr>
              <a:t>3</a:t>
            </a:r>
            <a:r>
              <a:rPr lang="zh-CN" altLang="en-US" b="1" u="sng" dirty="0">
                <a:solidFill>
                  <a:srgbClr val="FF0000"/>
                </a:solidFill>
                <a:latin typeface="黑体" panose="02010609060101010101" pitchFamily="49" charset="-122"/>
                <a:ea typeface="黑体" panose="02010609060101010101" pitchFamily="49" charset="-122"/>
              </a:rPr>
              <a:t>）设立</a:t>
            </a:r>
            <a:r>
              <a:rPr lang="zh-CN" altLang="zh-CN" b="1" u="sng" dirty="0">
                <a:solidFill>
                  <a:srgbClr val="FF0000"/>
                </a:solidFill>
                <a:latin typeface="黑体" panose="02010609060101010101" pitchFamily="49" charset="-122"/>
                <a:ea typeface="黑体" panose="02010609060101010101" pitchFamily="49" charset="-122"/>
              </a:rPr>
              <a:t>世界遗产中心</a:t>
            </a:r>
            <a:endParaRPr lang="en-US" altLang="zh-CN" b="1" u="sng" dirty="0">
              <a:solidFill>
                <a:srgbClr val="FF0000"/>
              </a:solidFill>
              <a:latin typeface="黑体" panose="02010609060101010101" pitchFamily="49" charset="-122"/>
              <a:ea typeface="黑体" panose="02010609060101010101" pitchFamily="49" charset="-122"/>
            </a:endParaRPr>
          </a:p>
        </p:txBody>
      </p:sp>
      <p:sp>
        <p:nvSpPr>
          <p:cNvPr id="19" name="矩形 18"/>
          <p:cNvSpPr/>
          <p:nvPr/>
        </p:nvSpPr>
        <p:spPr>
          <a:xfrm>
            <a:off x="7322142" y="5458917"/>
            <a:ext cx="3775393" cy="353943"/>
          </a:xfrm>
          <a:prstGeom prst="rect">
            <a:avLst/>
          </a:prstGeom>
        </p:spPr>
        <p:txBody>
          <a:bodyPr wrap="none">
            <a:spAutoFit/>
          </a:bodyPr>
          <a:lstStyle/>
          <a:p>
            <a:pPr>
              <a:lnSpc>
                <a:spcPts val="2200"/>
              </a:lnSpc>
            </a:pPr>
            <a:r>
              <a:rPr lang="zh-CN" altLang="zh-CN" sz="1400" b="1" dirty="0">
                <a:latin typeface="华文宋体" panose="02010600040101010101" pitchFamily="2" charset="-122"/>
                <a:ea typeface="华文宋体" panose="02010600040101010101" pitchFamily="2" charset="-122"/>
              </a:rPr>
              <a:t>常设执行秘书处，负责公约实施的日常工作。</a:t>
            </a:r>
            <a:endParaRPr lang="zh-CN" altLang="zh-CN" sz="1400" b="1" dirty="0">
              <a:latin typeface="华文宋体" panose="02010600040101010101" pitchFamily="2" charset="-122"/>
              <a:ea typeface="华文宋体" panose="02010600040101010101" pitchFamily="2" charset="-122"/>
            </a:endParaRPr>
          </a:p>
        </p:txBody>
      </p:sp>
      <p:sp>
        <p:nvSpPr>
          <p:cNvPr id="20" name="矩形 19"/>
          <p:cNvSpPr/>
          <p:nvPr/>
        </p:nvSpPr>
        <p:spPr>
          <a:xfrm>
            <a:off x="4782980" y="5841309"/>
            <a:ext cx="5186035" cy="342851"/>
          </a:xfrm>
          <a:prstGeom prst="rect">
            <a:avLst/>
          </a:prstGeom>
        </p:spPr>
        <p:txBody>
          <a:bodyPr wrap="none">
            <a:spAutoFit/>
          </a:bodyPr>
          <a:lstStyle/>
          <a:p>
            <a:pPr>
              <a:lnSpc>
                <a:spcPts val="2200"/>
              </a:lnSpc>
            </a:pPr>
            <a:r>
              <a:rPr lang="zh-CN" altLang="en-US" b="1" u="sng" dirty="0">
                <a:solidFill>
                  <a:srgbClr val="FF0000"/>
                </a:solidFill>
                <a:latin typeface="黑体" panose="02010609060101010101" pitchFamily="49" charset="-122"/>
                <a:ea typeface="黑体" panose="02010609060101010101" pitchFamily="49" charset="-122"/>
              </a:rPr>
              <a:t>（</a:t>
            </a:r>
            <a:r>
              <a:rPr lang="en-US" altLang="zh-CN" b="1" u="sng" dirty="0">
                <a:solidFill>
                  <a:srgbClr val="FF0000"/>
                </a:solidFill>
                <a:latin typeface="黑体" panose="02010609060101010101" pitchFamily="49" charset="-122"/>
                <a:ea typeface="黑体" panose="02010609060101010101" pitchFamily="49" charset="-122"/>
              </a:rPr>
              <a:t>4</a:t>
            </a:r>
            <a:r>
              <a:rPr lang="zh-CN" altLang="en-US" b="1" u="sng" dirty="0">
                <a:solidFill>
                  <a:srgbClr val="FF0000"/>
                </a:solidFill>
                <a:latin typeface="黑体" panose="02010609060101010101" pitchFamily="49" charset="-122"/>
                <a:ea typeface="黑体" panose="02010609060101010101" pitchFamily="49" charset="-122"/>
              </a:rPr>
              <a:t>）</a:t>
            </a:r>
            <a:r>
              <a:rPr lang="en-US" altLang="zh-CN" b="1" u="sng" dirty="0">
                <a:solidFill>
                  <a:srgbClr val="FF0000"/>
                </a:solidFill>
                <a:latin typeface="黑体" panose="02010609060101010101" pitchFamily="49" charset="-122"/>
                <a:ea typeface="黑体" panose="02010609060101010101" pitchFamily="49" charset="-122"/>
              </a:rPr>
              <a:t>2003</a:t>
            </a:r>
            <a:r>
              <a:rPr lang="zh-CN" altLang="zh-CN" b="1" u="sng" dirty="0">
                <a:solidFill>
                  <a:srgbClr val="FF0000"/>
                </a:solidFill>
                <a:latin typeface="黑体" panose="02010609060101010101" pitchFamily="49" charset="-122"/>
                <a:ea typeface="黑体" panose="02010609060101010101" pitchFamily="49" charset="-122"/>
              </a:rPr>
              <a:t>年，通过《保护非物质文化遗产公约》</a:t>
            </a:r>
            <a:endParaRPr lang="en-US" altLang="zh-CN" b="1" u="sng" dirty="0">
              <a:solidFill>
                <a:srgbClr val="FF0000"/>
              </a:solidFill>
              <a:latin typeface="黑体" panose="02010609060101010101" pitchFamily="49" charset="-122"/>
              <a:ea typeface="黑体" panose="02010609060101010101" pitchFamily="49" charset="-122"/>
            </a:endParaRPr>
          </a:p>
        </p:txBody>
      </p:sp>
      <p:sp>
        <p:nvSpPr>
          <p:cNvPr id="21" name="文本框 20"/>
          <p:cNvSpPr txBox="1"/>
          <p:nvPr/>
        </p:nvSpPr>
        <p:spPr>
          <a:xfrm>
            <a:off x="4936708" y="6126790"/>
            <a:ext cx="1159292" cy="400110"/>
          </a:xfrm>
          <a:prstGeom prst="rect">
            <a:avLst/>
          </a:prstGeom>
          <a:noFill/>
        </p:spPr>
        <p:txBody>
          <a:bodyPr wrap="none" rtlCol="0">
            <a:spAutoFit/>
          </a:bodyPr>
          <a:lstStyle/>
          <a:p>
            <a:r>
              <a:rPr lang="en-US" altLang="zh-CN" sz="2000" b="1" dirty="0">
                <a:latin typeface="+mn-ea"/>
              </a:rPr>
              <a:t>3.</a:t>
            </a:r>
            <a:r>
              <a:rPr lang="zh-CN" altLang="en-US" sz="2000" b="1" dirty="0">
                <a:latin typeface="+mn-ea"/>
              </a:rPr>
              <a:t>意义：</a:t>
            </a:r>
            <a:endParaRPr lang="zh-CN" altLang="en-US" sz="2000" b="1" dirty="0">
              <a:latin typeface="+mn-ea"/>
            </a:endParaRPr>
          </a:p>
        </p:txBody>
      </p:sp>
      <p:sp>
        <p:nvSpPr>
          <p:cNvPr id="23" name="文本框 22"/>
          <p:cNvSpPr txBox="1"/>
          <p:nvPr/>
        </p:nvSpPr>
        <p:spPr>
          <a:xfrm>
            <a:off x="5857484" y="6158811"/>
            <a:ext cx="5354351" cy="338554"/>
          </a:xfrm>
          <a:prstGeom prst="rect">
            <a:avLst/>
          </a:prstGeom>
          <a:noFill/>
        </p:spPr>
        <p:txBody>
          <a:bodyPr wrap="none" rtlCol="0">
            <a:spAutoFit/>
          </a:bodyPr>
          <a:lstStyle/>
          <a:p>
            <a:r>
              <a:rPr lang="zh-CN" altLang="en-US" sz="1600" b="1" dirty="0">
                <a:latin typeface="新宋体" panose="02010609030101010101" pitchFamily="49" charset="-122"/>
                <a:ea typeface="新宋体" panose="02010609030101010101" pitchFamily="49" charset="-122"/>
              </a:rPr>
              <a:t>里程碑，标准，思想，重新审视，普遍加大，积极参与。</a:t>
            </a:r>
            <a:endParaRPr lang="zh-CN" altLang="en-US" sz="1600" b="1" dirty="0">
              <a:latin typeface="新宋体" panose="02010609030101010101" pitchFamily="49" charset="-122"/>
              <a:ea typeface="新宋体" panose="02010609030101010101" pitchFamily="49" charset="-122"/>
            </a:endParaRPr>
          </a:p>
        </p:txBody>
      </p:sp>
      <p:pic>
        <p:nvPicPr>
          <p:cNvPr id="33" name="图片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67" y="814440"/>
            <a:ext cx="4524747" cy="254555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97" y="4917784"/>
            <a:ext cx="5380186" cy="91243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697" y="803833"/>
            <a:ext cx="5380186" cy="410344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28" name="直接连接符 27"/>
          <p:cNvCxnSpPr/>
          <p:nvPr/>
        </p:nvCxnSpPr>
        <p:spPr>
          <a:xfrm>
            <a:off x="419303" y="3619631"/>
            <a:ext cx="30655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2657515" y="3359999"/>
            <a:ext cx="285883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63076" y="2087219"/>
            <a:ext cx="227985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704" y="820756"/>
            <a:ext cx="4556750" cy="275867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050" y="803833"/>
            <a:ext cx="4556750" cy="531922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2" name="图片 21"/>
          <p:cNvPicPr>
            <a:picLocks noChangeAspect="1"/>
          </p:cNvPicPr>
          <p:nvPr/>
        </p:nvPicPr>
        <p:blipFill>
          <a:blip r:embed="rId7"/>
          <a:stretch>
            <a:fillRect/>
          </a:stretch>
        </p:blipFill>
        <p:spPr>
          <a:xfrm>
            <a:off x="196311" y="840424"/>
            <a:ext cx="4554264" cy="218930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371" y="3447453"/>
            <a:ext cx="3286128" cy="112245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33"/>
                                        </p:tgtEl>
                                        <p:attrNameLst>
                                          <p:attrName>ppt_w</p:attrName>
                                        </p:attrNameLst>
                                      </p:cBhvr>
                                      <p:tavLst>
                                        <p:tav tm="0">
                                          <p:val>
                                            <p:strVal val="ppt_w"/>
                                          </p:val>
                                        </p:tav>
                                        <p:tav tm="100000">
                                          <p:val>
                                            <p:fltVal val="0"/>
                                          </p:val>
                                        </p:tav>
                                      </p:tavLst>
                                    </p:anim>
                                    <p:anim calcmode="lin" valueType="num">
                                      <p:cBhvr>
                                        <p:cTn id="15" dur="1000"/>
                                        <p:tgtEl>
                                          <p:spTgt spid="33"/>
                                        </p:tgtEl>
                                        <p:attrNameLst>
                                          <p:attrName>ppt_h</p:attrName>
                                        </p:attrNameLst>
                                      </p:cBhvr>
                                      <p:tavLst>
                                        <p:tav tm="0">
                                          <p:val>
                                            <p:strVal val="ppt_h"/>
                                          </p:val>
                                        </p:tav>
                                        <p:tav tm="100000">
                                          <p:val>
                                            <p:fltVal val="0"/>
                                          </p:val>
                                        </p:tav>
                                      </p:tavLst>
                                    </p:anim>
                                    <p:anim calcmode="lin" valueType="num">
                                      <p:cBhvr>
                                        <p:cTn id="16" dur="1000"/>
                                        <p:tgtEl>
                                          <p:spTgt spid="33"/>
                                        </p:tgtEl>
                                        <p:attrNameLst>
                                          <p:attrName>style.rotation</p:attrName>
                                        </p:attrNameLst>
                                      </p:cBhvr>
                                      <p:tavLst>
                                        <p:tav tm="0">
                                          <p:val>
                                            <p:fltVal val="0"/>
                                          </p:val>
                                        </p:tav>
                                        <p:tav tm="100000">
                                          <p:val>
                                            <p:fltVal val="90"/>
                                          </p:val>
                                        </p:tav>
                                      </p:tavLst>
                                    </p:anim>
                                    <p:animEffect transition="out" filter="fade">
                                      <p:cBhvr>
                                        <p:cTn id="17" dur="1000"/>
                                        <p:tgtEl>
                                          <p:spTgt spid="33"/>
                                        </p:tgtEl>
                                      </p:cBhvr>
                                    </p:animEffect>
                                    <p:set>
                                      <p:cBhvr>
                                        <p:cTn id="18" dur="1" fill="hold">
                                          <p:stCondLst>
                                            <p:cond delay="999"/>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25"/>
                                        </p:tgtEl>
                                        <p:attrNameLst>
                                          <p:attrName>ppt_w</p:attrName>
                                        </p:attrNameLst>
                                      </p:cBhvr>
                                      <p:tavLst>
                                        <p:tav tm="0">
                                          <p:val>
                                            <p:strVal val="ppt_w"/>
                                          </p:val>
                                        </p:tav>
                                        <p:tav tm="100000">
                                          <p:val>
                                            <p:fltVal val="0"/>
                                          </p:val>
                                        </p:tav>
                                      </p:tavLst>
                                    </p:anim>
                                    <p:anim calcmode="lin" valueType="num">
                                      <p:cBhvr>
                                        <p:cTn id="55" dur="1000"/>
                                        <p:tgtEl>
                                          <p:spTgt spid="25"/>
                                        </p:tgtEl>
                                        <p:attrNameLst>
                                          <p:attrName>ppt_h</p:attrName>
                                        </p:attrNameLst>
                                      </p:cBhvr>
                                      <p:tavLst>
                                        <p:tav tm="0">
                                          <p:val>
                                            <p:strVal val="ppt_h"/>
                                          </p:val>
                                        </p:tav>
                                        <p:tav tm="100000">
                                          <p:val>
                                            <p:fltVal val="0"/>
                                          </p:val>
                                        </p:tav>
                                      </p:tavLst>
                                    </p:anim>
                                    <p:anim calcmode="lin" valueType="num">
                                      <p:cBhvr>
                                        <p:cTn id="56" dur="1000"/>
                                        <p:tgtEl>
                                          <p:spTgt spid="25"/>
                                        </p:tgtEl>
                                        <p:attrNameLst>
                                          <p:attrName>style.rotation</p:attrName>
                                        </p:attrNameLst>
                                      </p:cBhvr>
                                      <p:tavLst>
                                        <p:tav tm="0">
                                          <p:val>
                                            <p:fltVal val="0"/>
                                          </p:val>
                                        </p:tav>
                                        <p:tav tm="100000">
                                          <p:val>
                                            <p:fltVal val="90"/>
                                          </p:val>
                                        </p:tav>
                                      </p:tavLst>
                                    </p:anim>
                                    <p:animEffect transition="out" filter="fade">
                                      <p:cBhvr>
                                        <p:cTn id="57" dur="1000"/>
                                        <p:tgtEl>
                                          <p:spTgt spid="25"/>
                                        </p:tgtEl>
                                      </p:cBhvr>
                                    </p:animEffect>
                                    <p:set>
                                      <p:cBhvr>
                                        <p:cTn id="58" dur="1" fill="hold">
                                          <p:stCondLst>
                                            <p:cond delay="999"/>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nodeType="clickEffect">
                                  <p:stCondLst>
                                    <p:cond delay="0"/>
                                  </p:stCondLst>
                                  <p:childTnLst>
                                    <p:anim calcmode="lin" valueType="num">
                                      <p:cBhvr>
                                        <p:cTn id="62" dur="1000"/>
                                        <p:tgtEl>
                                          <p:spTgt spid="27"/>
                                        </p:tgtEl>
                                        <p:attrNameLst>
                                          <p:attrName>ppt_w</p:attrName>
                                        </p:attrNameLst>
                                      </p:cBhvr>
                                      <p:tavLst>
                                        <p:tav tm="0">
                                          <p:val>
                                            <p:strVal val="ppt_w"/>
                                          </p:val>
                                        </p:tav>
                                        <p:tav tm="100000">
                                          <p:val>
                                            <p:fltVal val="0"/>
                                          </p:val>
                                        </p:tav>
                                      </p:tavLst>
                                    </p:anim>
                                    <p:anim calcmode="lin" valueType="num">
                                      <p:cBhvr>
                                        <p:cTn id="63" dur="1000"/>
                                        <p:tgtEl>
                                          <p:spTgt spid="27"/>
                                        </p:tgtEl>
                                        <p:attrNameLst>
                                          <p:attrName>ppt_h</p:attrName>
                                        </p:attrNameLst>
                                      </p:cBhvr>
                                      <p:tavLst>
                                        <p:tav tm="0">
                                          <p:val>
                                            <p:strVal val="ppt_h"/>
                                          </p:val>
                                        </p:tav>
                                        <p:tav tm="100000">
                                          <p:val>
                                            <p:fltVal val="0"/>
                                          </p:val>
                                        </p:tav>
                                      </p:tavLst>
                                    </p:anim>
                                    <p:anim calcmode="lin" valueType="num">
                                      <p:cBhvr>
                                        <p:cTn id="64" dur="1000"/>
                                        <p:tgtEl>
                                          <p:spTgt spid="27"/>
                                        </p:tgtEl>
                                        <p:attrNameLst>
                                          <p:attrName>style.rotation</p:attrName>
                                        </p:attrNameLst>
                                      </p:cBhvr>
                                      <p:tavLst>
                                        <p:tav tm="0">
                                          <p:val>
                                            <p:fltVal val="0"/>
                                          </p:val>
                                        </p:tav>
                                        <p:tav tm="100000">
                                          <p:val>
                                            <p:fltVal val="90"/>
                                          </p:val>
                                        </p:tav>
                                      </p:tavLst>
                                    </p:anim>
                                    <p:animEffect transition="out" filter="fade">
                                      <p:cBhvr>
                                        <p:cTn id="65" dur="1000"/>
                                        <p:tgtEl>
                                          <p:spTgt spid="27"/>
                                        </p:tgtEl>
                                      </p:cBhvr>
                                    </p:animEffect>
                                    <p:set>
                                      <p:cBhvr>
                                        <p:cTn id="66" dur="1" fill="hold">
                                          <p:stCondLst>
                                            <p:cond delay="999"/>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nodeType="clickEffect">
                                  <p:stCondLst>
                                    <p:cond delay="0"/>
                                  </p:stCondLst>
                                  <p:childTnLst>
                                    <p:anim calcmode="lin" valueType="num">
                                      <p:cBhvr>
                                        <p:cTn id="70" dur="1000"/>
                                        <p:tgtEl>
                                          <p:spTgt spid="26"/>
                                        </p:tgtEl>
                                        <p:attrNameLst>
                                          <p:attrName>ppt_w</p:attrName>
                                        </p:attrNameLst>
                                      </p:cBhvr>
                                      <p:tavLst>
                                        <p:tav tm="0">
                                          <p:val>
                                            <p:strVal val="ppt_w"/>
                                          </p:val>
                                        </p:tav>
                                        <p:tav tm="100000">
                                          <p:val>
                                            <p:fltVal val="0"/>
                                          </p:val>
                                        </p:tav>
                                      </p:tavLst>
                                    </p:anim>
                                    <p:anim calcmode="lin" valueType="num">
                                      <p:cBhvr>
                                        <p:cTn id="71" dur="1000"/>
                                        <p:tgtEl>
                                          <p:spTgt spid="26"/>
                                        </p:tgtEl>
                                        <p:attrNameLst>
                                          <p:attrName>ppt_h</p:attrName>
                                        </p:attrNameLst>
                                      </p:cBhvr>
                                      <p:tavLst>
                                        <p:tav tm="0">
                                          <p:val>
                                            <p:strVal val="ppt_h"/>
                                          </p:val>
                                        </p:tav>
                                        <p:tav tm="100000">
                                          <p:val>
                                            <p:fltVal val="0"/>
                                          </p:val>
                                        </p:tav>
                                      </p:tavLst>
                                    </p:anim>
                                    <p:anim calcmode="lin" valueType="num">
                                      <p:cBhvr>
                                        <p:cTn id="72" dur="1000"/>
                                        <p:tgtEl>
                                          <p:spTgt spid="26"/>
                                        </p:tgtEl>
                                        <p:attrNameLst>
                                          <p:attrName>style.rotation</p:attrName>
                                        </p:attrNameLst>
                                      </p:cBhvr>
                                      <p:tavLst>
                                        <p:tav tm="0">
                                          <p:val>
                                            <p:fltVal val="0"/>
                                          </p:val>
                                        </p:tav>
                                        <p:tav tm="100000">
                                          <p:val>
                                            <p:fltVal val="90"/>
                                          </p:val>
                                        </p:tav>
                                      </p:tavLst>
                                    </p:anim>
                                    <p:animEffect transition="out" filter="fade">
                                      <p:cBhvr>
                                        <p:cTn id="73" dur="1000"/>
                                        <p:tgtEl>
                                          <p:spTgt spid="26"/>
                                        </p:tgtEl>
                                      </p:cBhvr>
                                    </p:animEffect>
                                    <p:set>
                                      <p:cBhvr>
                                        <p:cTn id="74" dur="1" fill="hold">
                                          <p:stCondLst>
                                            <p:cond delay="999"/>
                                          </p:stCondLst>
                                        </p:cTn>
                                        <p:tgtEl>
                                          <p:spTgt spid="2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nodeType="clickEffect">
                                  <p:stCondLst>
                                    <p:cond delay="0"/>
                                  </p:stCondLst>
                                  <p:childTnLst>
                                    <p:anim calcmode="lin" valueType="num">
                                      <p:cBhvr>
                                        <p:cTn id="78" dur="1000"/>
                                        <p:tgtEl>
                                          <p:spTgt spid="31"/>
                                        </p:tgtEl>
                                        <p:attrNameLst>
                                          <p:attrName>ppt_w</p:attrName>
                                        </p:attrNameLst>
                                      </p:cBhvr>
                                      <p:tavLst>
                                        <p:tav tm="0">
                                          <p:val>
                                            <p:strVal val="ppt_w"/>
                                          </p:val>
                                        </p:tav>
                                        <p:tav tm="100000">
                                          <p:val>
                                            <p:fltVal val="0"/>
                                          </p:val>
                                        </p:tav>
                                      </p:tavLst>
                                    </p:anim>
                                    <p:anim calcmode="lin" valueType="num">
                                      <p:cBhvr>
                                        <p:cTn id="79" dur="1000"/>
                                        <p:tgtEl>
                                          <p:spTgt spid="31"/>
                                        </p:tgtEl>
                                        <p:attrNameLst>
                                          <p:attrName>ppt_h</p:attrName>
                                        </p:attrNameLst>
                                      </p:cBhvr>
                                      <p:tavLst>
                                        <p:tav tm="0">
                                          <p:val>
                                            <p:strVal val="ppt_h"/>
                                          </p:val>
                                        </p:tav>
                                        <p:tav tm="100000">
                                          <p:val>
                                            <p:fltVal val="0"/>
                                          </p:val>
                                        </p:tav>
                                      </p:tavLst>
                                    </p:anim>
                                    <p:anim calcmode="lin" valueType="num">
                                      <p:cBhvr>
                                        <p:cTn id="80" dur="1000"/>
                                        <p:tgtEl>
                                          <p:spTgt spid="31"/>
                                        </p:tgtEl>
                                        <p:attrNameLst>
                                          <p:attrName>style.rotation</p:attrName>
                                        </p:attrNameLst>
                                      </p:cBhvr>
                                      <p:tavLst>
                                        <p:tav tm="0">
                                          <p:val>
                                            <p:fltVal val="0"/>
                                          </p:val>
                                        </p:tav>
                                        <p:tav tm="100000">
                                          <p:val>
                                            <p:fltVal val="90"/>
                                          </p:val>
                                        </p:tav>
                                      </p:tavLst>
                                    </p:anim>
                                    <p:animEffect transition="out" filter="fade">
                                      <p:cBhvr>
                                        <p:cTn id="81" dur="1000"/>
                                        <p:tgtEl>
                                          <p:spTgt spid="31"/>
                                        </p:tgtEl>
                                      </p:cBhvr>
                                    </p:animEffect>
                                    <p:set>
                                      <p:cBhvr>
                                        <p:cTn id="82" dur="1" fill="hold">
                                          <p:stCondLst>
                                            <p:cond delay="999"/>
                                          </p:stCondLst>
                                        </p:cTn>
                                        <p:tgtEl>
                                          <p:spTgt spid="3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1" presetClass="exit" presetSubtype="0" fill="hold" nodeType="clickEffect">
                                  <p:stCondLst>
                                    <p:cond delay="0"/>
                                  </p:stCondLst>
                                  <p:childTnLst>
                                    <p:anim calcmode="lin" valueType="num">
                                      <p:cBhvr>
                                        <p:cTn id="86" dur="1000"/>
                                        <p:tgtEl>
                                          <p:spTgt spid="28"/>
                                        </p:tgtEl>
                                        <p:attrNameLst>
                                          <p:attrName>ppt_w</p:attrName>
                                        </p:attrNameLst>
                                      </p:cBhvr>
                                      <p:tavLst>
                                        <p:tav tm="0">
                                          <p:val>
                                            <p:strVal val="ppt_w"/>
                                          </p:val>
                                        </p:tav>
                                        <p:tav tm="100000">
                                          <p:val>
                                            <p:fltVal val="0"/>
                                          </p:val>
                                        </p:tav>
                                      </p:tavLst>
                                    </p:anim>
                                    <p:anim calcmode="lin" valueType="num">
                                      <p:cBhvr>
                                        <p:cTn id="87" dur="1000"/>
                                        <p:tgtEl>
                                          <p:spTgt spid="28"/>
                                        </p:tgtEl>
                                        <p:attrNameLst>
                                          <p:attrName>ppt_h</p:attrName>
                                        </p:attrNameLst>
                                      </p:cBhvr>
                                      <p:tavLst>
                                        <p:tav tm="0">
                                          <p:val>
                                            <p:strVal val="ppt_h"/>
                                          </p:val>
                                        </p:tav>
                                        <p:tav tm="100000">
                                          <p:val>
                                            <p:fltVal val="0"/>
                                          </p:val>
                                        </p:tav>
                                      </p:tavLst>
                                    </p:anim>
                                    <p:anim calcmode="lin" valueType="num">
                                      <p:cBhvr>
                                        <p:cTn id="88" dur="1000"/>
                                        <p:tgtEl>
                                          <p:spTgt spid="28"/>
                                        </p:tgtEl>
                                        <p:attrNameLst>
                                          <p:attrName>style.rotation</p:attrName>
                                        </p:attrNameLst>
                                      </p:cBhvr>
                                      <p:tavLst>
                                        <p:tav tm="0">
                                          <p:val>
                                            <p:fltVal val="0"/>
                                          </p:val>
                                        </p:tav>
                                        <p:tav tm="100000">
                                          <p:val>
                                            <p:fltVal val="90"/>
                                          </p:val>
                                        </p:tav>
                                      </p:tavLst>
                                    </p:anim>
                                    <p:animEffect transition="out" filter="fade">
                                      <p:cBhvr>
                                        <p:cTn id="89" dur="1000"/>
                                        <p:tgtEl>
                                          <p:spTgt spid="28"/>
                                        </p:tgtEl>
                                      </p:cBhvr>
                                    </p:animEffect>
                                    <p:set>
                                      <p:cBhvr>
                                        <p:cTn id="90" dur="1" fill="hold">
                                          <p:stCondLst>
                                            <p:cond delay="999"/>
                                          </p:stCondLst>
                                        </p:cTn>
                                        <p:tgtEl>
                                          <p:spTgt spid="2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2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P spid="3" grpId="0"/>
      <p:bldP spid="12" grpId="0"/>
      <p:bldP spid="14" grpId="0"/>
      <p:bldP spid="5" grpId="0"/>
      <p:bldP spid="10" grpId="0"/>
      <p:bldP spid="16" grpId="0"/>
      <p:bldP spid="17" grpId="0"/>
      <p:bldP spid="18" grpId="0"/>
      <p:bldP spid="19" grpId="0"/>
      <p:bldP spid="20"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8613" y="196426"/>
            <a:ext cx="4675624" cy="40471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13" y="4243526"/>
            <a:ext cx="4675624" cy="204186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文本框 7"/>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9" name="矩形 8"/>
          <p:cNvSpPr/>
          <p:nvPr/>
        </p:nvSpPr>
        <p:spPr>
          <a:xfrm>
            <a:off x="4794237" y="611974"/>
            <a:ext cx="7152640" cy="810478"/>
          </a:xfrm>
          <a:prstGeom prst="rect">
            <a:avLst/>
          </a:prstGeom>
        </p:spPr>
        <p:txBody>
          <a:bodyPr wrap="square">
            <a:spAutoFit/>
          </a:bodyPr>
          <a:lstStyle/>
          <a:p>
            <a:pPr algn="just">
              <a:lnSpc>
                <a:spcPts val="2800"/>
              </a:lnSpc>
              <a:spcAft>
                <a:spcPts val="0"/>
              </a:spcAft>
            </a:pPr>
            <a:r>
              <a:rPr lang="zh-CN" altLang="zh-CN" sz="2400" b="1" kern="100" dirty="0">
                <a:latin typeface="黑体" panose="02010609060101010101" pitchFamily="49" charset="-122"/>
                <a:ea typeface="黑体" panose="02010609060101010101" pitchFamily="49" charset="-122"/>
              </a:rPr>
              <a:t>二、文艺复兴时期佛罗伦萨著名文化遗产及其建筑风格、艺术特色和人文主义精神（</a:t>
            </a:r>
            <a:r>
              <a:rPr lang="en-US" altLang="zh-CN" sz="2400" b="1" kern="100" dirty="0">
                <a:latin typeface="黑体" panose="02010609060101010101" pitchFamily="49" charset="-122"/>
                <a:ea typeface="黑体" panose="02010609060101010101" pitchFamily="49" charset="-122"/>
              </a:rPr>
              <a:t>c</a:t>
            </a:r>
            <a:r>
              <a:rPr lang="zh-CN" altLang="zh-CN" sz="2400" b="1" kern="100" dirty="0">
                <a:latin typeface="黑体" panose="02010609060101010101" pitchFamily="49" charset="-122"/>
                <a:ea typeface="黑体" panose="02010609060101010101" pitchFamily="49" charset="-122"/>
              </a:rPr>
              <a:t>）</a:t>
            </a:r>
            <a:endParaRPr lang="zh-CN" altLang="zh-CN" sz="2400" b="1" kern="100" dirty="0">
              <a:latin typeface="黑体" panose="02010609060101010101" pitchFamily="49" charset="-122"/>
              <a:ea typeface="黑体" panose="02010609060101010101" pitchFamily="49" charset="-122"/>
            </a:endParaRPr>
          </a:p>
        </p:txBody>
      </p:sp>
      <p:sp>
        <p:nvSpPr>
          <p:cNvPr id="10" name="矩形 9"/>
          <p:cNvSpPr/>
          <p:nvPr/>
        </p:nvSpPr>
        <p:spPr>
          <a:xfrm>
            <a:off x="4994151" y="1331012"/>
            <a:ext cx="2250937" cy="443583"/>
          </a:xfrm>
          <a:prstGeom prst="rect">
            <a:avLst/>
          </a:prstGeom>
        </p:spPr>
        <p:txBody>
          <a:bodyPr wrap="none">
            <a:spAutoFit/>
          </a:bodyPr>
          <a:lstStyle/>
          <a:p>
            <a:pPr algn="just">
              <a:lnSpc>
                <a:spcPts val="3000"/>
              </a:lnSpc>
              <a:spcAft>
                <a:spcPts val="0"/>
              </a:spcAft>
            </a:pPr>
            <a:r>
              <a:rPr lang="en-US" altLang="zh-CN" sz="2000" b="1" kern="100" dirty="0">
                <a:latin typeface="黑体" panose="02010609060101010101" pitchFamily="49" charset="-122"/>
                <a:ea typeface="宋体" panose="02010600030101010101" pitchFamily="2" charset="-122"/>
                <a:cs typeface="黑体" panose="02010609060101010101" pitchFamily="49" charset="-122"/>
              </a:rPr>
              <a:t>2.</a:t>
            </a:r>
            <a:r>
              <a:rPr lang="zh-CN" altLang="en-US" sz="2000" b="1" kern="100" dirty="0">
                <a:latin typeface="Calibri" panose="020F0502020204030204" pitchFamily="34" charset="0"/>
                <a:ea typeface="黑体" panose="02010609060101010101" pitchFamily="49" charset="-122"/>
                <a:cs typeface="黑体" panose="02010609060101010101" pitchFamily="49" charset="-122"/>
              </a:rPr>
              <a:t>乌菲齐博物馆：</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1" name="矩形 10"/>
          <p:cNvSpPr/>
          <p:nvPr/>
        </p:nvSpPr>
        <p:spPr>
          <a:xfrm>
            <a:off x="4994151" y="3897705"/>
            <a:ext cx="6952726" cy="1528624"/>
          </a:xfrm>
          <a:prstGeom prst="rect">
            <a:avLst/>
          </a:prstGeom>
        </p:spPr>
        <p:txBody>
          <a:bodyPr wrap="square">
            <a:spAutoFit/>
          </a:bodyPr>
          <a:lstStyle/>
          <a:p>
            <a:pPr algn="just">
              <a:lnSpc>
                <a:spcPts val="2800"/>
              </a:lnSpc>
              <a:spcAft>
                <a:spcPts val="0"/>
              </a:spcAft>
            </a:pP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皮提宫是美第奇家族的另一座宫殿。宫内有一组博物馆，最重要的是收藏美第奇家族绘画藏品的帕拉蒂纳美术馆。收藏作品有</a:t>
            </a:r>
            <a:r>
              <a:rPr lang="zh-CN" altLang="zh-CN" sz="2000" b="1" kern="100" dirty="0">
                <a:solidFill>
                  <a:srgbClr val="7030A0"/>
                </a:solidFill>
                <a:latin typeface="Calibri" panose="020F0502020204030204" pitchFamily="34" charset="0"/>
                <a:ea typeface="宋体" panose="02010600030101010101" pitchFamily="2" charset="-122"/>
                <a:cs typeface="Times New Roman" panose="02020603050405020304" pitchFamily="18" charset="0"/>
              </a:rPr>
              <a:t>拉斐尔</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的</a:t>
            </a:r>
            <a:r>
              <a:rPr lang="zh-CN"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《椅子中的圣母》《戴面纱的女人》</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a:t>
            </a:r>
            <a:r>
              <a:rPr lang="zh-CN" altLang="zh-CN" sz="2000" b="1" kern="100" dirty="0">
                <a:solidFill>
                  <a:srgbClr val="7030A0"/>
                </a:solidFill>
                <a:latin typeface="Calibri" panose="020F0502020204030204" pitchFamily="34" charset="0"/>
                <a:ea typeface="宋体" panose="02010600030101010101" pitchFamily="2" charset="-122"/>
                <a:cs typeface="Times New Roman" panose="02020603050405020304" pitchFamily="18" charset="0"/>
              </a:rPr>
              <a:t>提香</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的</a:t>
            </a:r>
            <a:r>
              <a:rPr lang="zh-CN" altLang="zh-CN" sz="20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《英国人画像》</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等。</a:t>
            </a:r>
            <a:r>
              <a:rPr lang="zh-CN" altLang="zh-CN" sz="2400" b="1" kern="100" dirty="0">
                <a:solidFill>
                  <a:srgbClr val="C00000"/>
                </a:solidFill>
                <a:latin typeface="方正粗黑宋简体" panose="02000000000000000000" pitchFamily="2" charset="-122"/>
                <a:ea typeface="方正粗黑宋简体" panose="02000000000000000000" pitchFamily="2" charset="-122"/>
                <a:cs typeface="Times New Roman" panose="02020603050405020304" pitchFamily="18" charset="0"/>
              </a:rPr>
              <a:t>是佛罗伦萨的另一座艺术宝库</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2" name="矩形 11"/>
          <p:cNvSpPr/>
          <p:nvPr/>
        </p:nvSpPr>
        <p:spPr>
          <a:xfrm>
            <a:off x="4994151" y="1720390"/>
            <a:ext cx="7079236" cy="1887696"/>
          </a:xfrm>
          <a:prstGeom prst="rect">
            <a:avLst/>
          </a:prstGeom>
        </p:spPr>
        <p:txBody>
          <a:bodyPr wrap="square">
            <a:spAutoFit/>
          </a:bodyPr>
          <a:lstStyle/>
          <a:p>
            <a:pPr algn="just">
              <a:lnSpc>
                <a:spcPts val="2800"/>
              </a:lnSpc>
              <a:spcAft>
                <a:spcPts val="0"/>
              </a:spcAft>
            </a:pPr>
            <a:r>
              <a:rPr lang="en-US" altLang="zh-CN" sz="2000" b="1" kern="100" dirty="0">
                <a:latin typeface="华文宋体" panose="02010600040101010101" pitchFamily="2" charset="-122"/>
                <a:ea typeface="华文宋体" panose="02010600040101010101" pitchFamily="2" charset="-122"/>
                <a:cs typeface="Times New Roman" panose="02020603050405020304" pitchFamily="18" charset="0"/>
              </a:rPr>
              <a:t>1560</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年，美第奇家族决定为佛罗伦萨共和国建造一座办公大楼，作为共和国的行政中心。由著名画家兼建筑师</a:t>
            </a:r>
            <a:r>
              <a:rPr lang="zh-CN" altLang="zh-CN" sz="20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乔治·瓦萨里</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设计并监工，</a:t>
            </a:r>
            <a:r>
              <a:rPr lang="en-US" altLang="zh-CN" sz="2000" b="1" kern="100" dirty="0">
                <a:latin typeface="华文宋体" panose="02010600040101010101" pitchFamily="2" charset="-122"/>
                <a:ea typeface="华文宋体" panose="02010600040101010101" pitchFamily="2" charset="-122"/>
                <a:cs typeface="Times New Roman" panose="02020603050405020304" pitchFamily="18" charset="0"/>
              </a:rPr>
              <a:t>1581</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年竣工。收藏作品有</a:t>
            </a:r>
            <a:r>
              <a:rPr lang="zh-CN" altLang="zh-CN" sz="2000" b="1" kern="100" dirty="0">
                <a:solidFill>
                  <a:srgbClr val="002060"/>
                </a:solidFill>
                <a:latin typeface="华文宋体" panose="02010600040101010101" pitchFamily="2" charset="-122"/>
                <a:ea typeface="华文宋体" panose="02010600040101010101" pitchFamily="2" charset="-122"/>
                <a:cs typeface="Times New Roman" panose="02020603050405020304" pitchFamily="18" charset="0"/>
              </a:rPr>
              <a:t>达·芬奇</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的</a:t>
            </a:r>
            <a:r>
              <a:rPr lang="zh-CN" altLang="zh-CN" sz="20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《天使》</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a:t>
            </a:r>
            <a:r>
              <a:rPr lang="zh-CN" altLang="zh-CN" sz="2000" b="1" kern="100" dirty="0">
                <a:solidFill>
                  <a:srgbClr val="002060"/>
                </a:solidFill>
                <a:latin typeface="华文宋体" panose="02010600040101010101" pitchFamily="2" charset="-122"/>
                <a:ea typeface="华文宋体" panose="02010600040101010101" pitchFamily="2" charset="-122"/>
                <a:cs typeface="Times New Roman" panose="02020603050405020304" pitchFamily="18" charset="0"/>
              </a:rPr>
              <a:t>拉斐尔</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的</a:t>
            </a:r>
            <a:r>
              <a:rPr lang="zh-CN" altLang="zh-CN" sz="20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《圣母像》</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a:t>
            </a:r>
            <a:r>
              <a:rPr lang="zh-CN" altLang="en-US" sz="2000" b="1" kern="100" dirty="0">
                <a:solidFill>
                  <a:srgbClr val="002060"/>
                </a:solidFill>
                <a:latin typeface="华文宋体" panose="02010600040101010101" pitchFamily="2" charset="-122"/>
                <a:ea typeface="华文宋体" panose="02010600040101010101" pitchFamily="2" charset="-122"/>
                <a:cs typeface="Times New Roman" panose="02020603050405020304" pitchFamily="18" charset="0"/>
              </a:rPr>
              <a:t>波</a:t>
            </a:r>
            <a:r>
              <a:rPr lang="zh-CN" altLang="zh-CN" sz="2000" b="1" kern="100" dirty="0">
                <a:solidFill>
                  <a:srgbClr val="002060"/>
                </a:solidFill>
                <a:latin typeface="华文宋体" panose="02010600040101010101" pitchFamily="2" charset="-122"/>
                <a:ea typeface="华文宋体" panose="02010600040101010101" pitchFamily="2" charset="-122"/>
                <a:cs typeface="Times New Roman" panose="02020603050405020304" pitchFamily="18" charset="0"/>
              </a:rPr>
              <a:t>提切利</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的</a:t>
            </a:r>
            <a:r>
              <a:rPr lang="zh-CN" altLang="zh-CN" sz="20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《维纳斯的诞生》</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和</a:t>
            </a:r>
            <a:r>
              <a:rPr lang="zh-CN" altLang="zh-CN" sz="20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《春神图》</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等。</a:t>
            </a:r>
            <a:r>
              <a:rPr lang="zh-CN" altLang="zh-CN" sz="2400" b="1" kern="100" dirty="0">
                <a:solidFill>
                  <a:srgbClr val="C00000"/>
                </a:solidFill>
                <a:latin typeface="方正粗黑宋简体" panose="02000000000000000000" pitchFamily="2" charset="-122"/>
                <a:ea typeface="方正粗黑宋简体" panose="02000000000000000000" pitchFamily="2" charset="-122"/>
                <a:cs typeface="Times New Roman" panose="02020603050405020304" pitchFamily="18" charset="0"/>
              </a:rPr>
              <a:t>是欧洲乃至世界的艺术宝库</a:t>
            </a:r>
            <a:r>
              <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rPr>
              <a:t>。</a:t>
            </a:r>
            <a:endParaRPr lang="zh-CN" altLang="zh-CN" sz="2000" b="1" kern="100" dirty="0">
              <a:latin typeface="华文宋体" panose="02010600040101010101" pitchFamily="2" charset="-122"/>
              <a:ea typeface="华文宋体" panose="02010600040101010101" pitchFamily="2" charset="-122"/>
              <a:cs typeface="Times New Roman" panose="02020603050405020304" pitchFamily="18" charset="0"/>
            </a:endParaRPr>
          </a:p>
        </p:txBody>
      </p:sp>
      <p:sp>
        <p:nvSpPr>
          <p:cNvPr id="13" name="矩形 12"/>
          <p:cNvSpPr/>
          <p:nvPr/>
        </p:nvSpPr>
        <p:spPr>
          <a:xfrm>
            <a:off x="4994151" y="3536953"/>
            <a:ext cx="2509020" cy="400110"/>
          </a:xfrm>
          <a:prstGeom prst="rect">
            <a:avLst/>
          </a:prstGeom>
        </p:spPr>
        <p:txBody>
          <a:bodyPr wrap="none">
            <a:spAutoFit/>
          </a:bodyPr>
          <a:lstStyle/>
          <a:p>
            <a:r>
              <a:rPr lang="en-US" altLang="zh-CN" sz="2000" b="1" kern="100" dirty="0">
                <a:latin typeface="黑体" panose="02010609060101010101" pitchFamily="49" charset="-122"/>
                <a:ea typeface="宋体" panose="02010600030101010101" pitchFamily="2" charset="-122"/>
                <a:cs typeface="黑体" panose="02010609060101010101" pitchFamily="49" charset="-122"/>
              </a:rPr>
              <a:t>3.</a:t>
            </a:r>
            <a:r>
              <a:rPr lang="zh-CN" altLang="zh-CN" sz="2000" b="1" kern="100" dirty="0">
                <a:latin typeface="Calibri" panose="020F0502020204030204" pitchFamily="34" charset="0"/>
                <a:ea typeface="黑体" panose="02010609060101010101" pitchFamily="49" charset="-122"/>
                <a:cs typeface="黑体" panose="02010609060101010101" pitchFamily="49" charset="-122"/>
              </a:rPr>
              <a:t>帕拉蒂纳美术馆：</a:t>
            </a:r>
            <a:endParaRPr lang="zh-CN" altLang="en-US" sz="2000" dirty="0"/>
          </a:p>
        </p:txBody>
      </p:sp>
      <p:sp>
        <p:nvSpPr>
          <p:cNvPr id="2" name="文本框 1"/>
          <p:cNvSpPr txBox="1"/>
          <p:nvPr/>
        </p:nvSpPr>
        <p:spPr>
          <a:xfrm>
            <a:off x="4804397" y="5375951"/>
            <a:ext cx="6479659" cy="461665"/>
          </a:xfrm>
          <a:prstGeom prst="rect">
            <a:avLst/>
          </a:prstGeom>
          <a:noFill/>
        </p:spPr>
        <p:txBody>
          <a:bodyPr wrap="none" rtlCol="0">
            <a:spAutoFit/>
          </a:bodyPr>
          <a:lstStyle/>
          <a:p>
            <a:r>
              <a:rPr lang="zh-CN" altLang="en-US" sz="2400" b="1" dirty="0">
                <a:latin typeface="黑体" panose="02010609060101010101" pitchFamily="49" charset="-122"/>
                <a:ea typeface="黑体" panose="02010609060101010101" pitchFamily="49" charset="-122"/>
              </a:rPr>
              <a:t>三、佛罗伦萨在文艺复兴中的地位和作用（</a:t>
            </a:r>
            <a:r>
              <a:rPr lang="en-US" altLang="zh-CN" sz="2400" b="1" dirty="0">
                <a:latin typeface="黑体" panose="02010609060101010101" pitchFamily="49" charset="-122"/>
                <a:ea typeface="黑体" panose="02010609060101010101" pitchFamily="49" charset="-122"/>
              </a:rPr>
              <a:t>c</a:t>
            </a:r>
            <a:r>
              <a:rPr lang="zh-CN" altLang="en-US" sz="2400" b="1" dirty="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sp>
        <p:nvSpPr>
          <p:cNvPr id="14" name="文本框 13"/>
          <p:cNvSpPr txBox="1"/>
          <p:nvPr/>
        </p:nvSpPr>
        <p:spPr>
          <a:xfrm>
            <a:off x="5032623" y="5818502"/>
            <a:ext cx="2470548" cy="400110"/>
          </a:xfrm>
          <a:prstGeom prst="rect">
            <a:avLst/>
          </a:prstGeom>
          <a:noFill/>
        </p:spPr>
        <p:txBody>
          <a:bodyPr wrap="none" rtlCol="0">
            <a:spAutoFit/>
          </a:bodyPr>
          <a:lstStyle/>
          <a:p>
            <a:r>
              <a:rPr lang="en-US" altLang="zh-CN" sz="2000" b="1" dirty="0">
                <a:latin typeface="华文宋体" panose="02010600040101010101" pitchFamily="2" charset="-122"/>
                <a:ea typeface="华文宋体" panose="02010600040101010101" pitchFamily="2" charset="-122"/>
              </a:rPr>
              <a:t>1.</a:t>
            </a:r>
            <a:r>
              <a:rPr lang="zh-CN" altLang="en-US" sz="2000" b="1" dirty="0">
                <a:latin typeface="华文宋体" panose="02010600040101010101" pitchFamily="2" charset="-122"/>
                <a:ea typeface="华文宋体" panose="02010600040101010101" pitchFamily="2" charset="-122"/>
              </a:rPr>
              <a:t>文艺复兴的</a:t>
            </a:r>
            <a:r>
              <a:rPr lang="zh-CN" altLang="en-US" sz="2000" b="1" dirty="0">
                <a:solidFill>
                  <a:srgbClr val="C00000"/>
                </a:solidFill>
                <a:latin typeface="华文行楷" panose="02010800040101010101" pitchFamily="2" charset="-122"/>
                <a:ea typeface="华文行楷" panose="02010800040101010101" pitchFamily="2" charset="-122"/>
              </a:rPr>
              <a:t>摇篮</a:t>
            </a:r>
            <a:r>
              <a:rPr lang="zh-CN" altLang="en-US" sz="2000" b="1" dirty="0">
                <a:latin typeface="华文宋体" panose="02010600040101010101" pitchFamily="2" charset="-122"/>
                <a:ea typeface="华文宋体" panose="02010600040101010101" pitchFamily="2" charset="-122"/>
              </a:rPr>
              <a:t>。</a:t>
            </a:r>
            <a:endParaRPr lang="zh-CN" altLang="en-US" sz="2000" b="1" dirty="0">
              <a:latin typeface="华文宋体" panose="02010600040101010101" pitchFamily="2" charset="-122"/>
              <a:ea typeface="华文宋体" panose="02010600040101010101" pitchFamily="2" charset="-122"/>
            </a:endParaRPr>
          </a:p>
        </p:txBody>
      </p:sp>
      <p:sp>
        <p:nvSpPr>
          <p:cNvPr id="15" name="文本框 14"/>
          <p:cNvSpPr txBox="1"/>
          <p:nvPr/>
        </p:nvSpPr>
        <p:spPr>
          <a:xfrm>
            <a:off x="5032623" y="6085335"/>
            <a:ext cx="5346335" cy="400110"/>
          </a:xfrm>
          <a:prstGeom prst="rect">
            <a:avLst/>
          </a:prstGeom>
          <a:noFill/>
        </p:spPr>
        <p:txBody>
          <a:bodyPr wrap="none" rtlCol="0">
            <a:spAutoFit/>
          </a:bodyPr>
          <a:lstStyle/>
          <a:p>
            <a:r>
              <a:rPr lang="en-US" altLang="zh-CN" sz="2000" b="1" dirty="0">
                <a:latin typeface="华文宋体" panose="02010600040101010101" pitchFamily="2" charset="-122"/>
                <a:ea typeface="华文宋体" panose="02010600040101010101" pitchFamily="2" charset="-122"/>
              </a:rPr>
              <a:t>2.</a:t>
            </a:r>
            <a:r>
              <a:rPr lang="en-US" altLang="zh-CN" sz="2000" b="1" dirty="0">
                <a:solidFill>
                  <a:srgbClr val="C00000"/>
                </a:solidFill>
                <a:latin typeface="华文行楷" panose="02010800040101010101" pitchFamily="2" charset="-122"/>
                <a:ea typeface="华文行楷" panose="02010800040101010101" pitchFamily="2" charset="-122"/>
              </a:rPr>
              <a:t>15</a:t>
            </a:r>
            <a:r>
              <a:rPr lang="zh-CN" altLang="en-US" sz="2000" b="1" dirty="0">
                <a:solidFill>
                  <a:srgbClr val="C00000"/>
                </a:solidFill>
                <a:latin typeface="华文行楷" panose="02010800040101010101" pitchFamily="2" charset="-122"/>
                <a:ea typeface="华文行楷" panose="02010800040101010101" pitchFamily="2" charset="-122"/>
              </a:rPr>
              <a:t>世纪</a:t>
            </a:r>
            <a:r>
              <a:rPr lang="zh-CN" altLang="en-US" sz="2000" b="1" dirty="0">
                <a:latin typeface="华文宋体" panose="02010600040101010101" pitchFamily="2" charset="-122"/>
                <a:ea typeface="华文宋体" panose="02010600040101010101" pitchFamily="2" charset="-122"/>
              </a:rPr>
              <a:t>一跃而成为意大利文艺复兴的</a:t>
            </a:r>
            <a:r>
              <a:rPr lang="zh-CN" altLang="en-US" sz="2000" b="1" dirty="0">
                <a:solidFill>
                  <a:srgbClr val="C00000"/>
                </a:solidFill>
                <a:latin typeface="华文行楷" panose="02010800040101010101" pitchFamily="2" charset="-122"/>
                <a:ea typeface="华文行楷" panose="02010800040101010101" pitchFamily="2" charset="-122"/>
              </a:rPr>
              <a:t>中心</a:t>
            </a:r>
            <a:r>
              <a:rPr lang="zh-CN" altLang="en-US" sz="2000" b="1" dirty="0">
                <a:latin typeface="华文宋体" panose="02010600040101010101" pitchFamily="2" charset="-122"/>
                <a:ea typeface="华文宋体" panose="02010600040101010101" pitchFamily="2" charset="-122"/>
              </a:rPr>
              <a:t>。</a:t>
            </a:r>
            <a:endParaRPr lang="zh-CN" altLang="en-US" sz="2000" b="1" dirty="0">
              <a:latin typeface="华文宋体" panose="02010600040101010101" pitchFamily="2" charset="-122"/>
              <a:ea typeface="华文宋体" panose="02010600040101010101" pitchFamily="2" charset="-122"/>
            </a:endParaRPr>
          </a:p>
        </p:txBody>
      </p:sp>
      <p:pic>
        <p:nvPicPr>
          <p:cNvPr id="2050" name="图片 3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74" y="196426"/>
            <a:ext cx="4675624" cy="284141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2050"/>
                                        </p:tgtEl>
                                        <p:attrNameLst>
                                          <p:attrName>ppt_w</p:attrName>
                                        </p:attrNameLst>
                                      </p:cBhvr>
                                      <p:tavLst>
                                        <p:tav tm="0">
                                          <p:val>
                                            <p:strVal val="ppt_w"/>
                                          </p:val>
                                        </p:tav>
                                        <p:tav tm="100000">
                                          <p:val>
                                            <p:fltVal val="0"/>
                                          </p:val>
                                        </p:tav>
                                      </p:tavLst>
                                    </p:anim>
                                    <p:anim calcmode="lin" valueType="num">
                                      <p:cBhvr>
                                        <p:cTn id="23" dur="1000"/>
                                        <p:tgtEl>
                                          <p:spTgt spid="2050"/>
                                        </p:tgtEl>
                                        <p:attrNameLst>
                                          <p:attrName>ppt_h</p:attrName>
                                        </p:attrNameLst>
                                      </p:cBhvr>
                                      <p:tavLst>
                                        <p:tav tm="0">
                                          <p:val>
                                            <p:strVal val="ppt_h"/>
                                          </p:val>
                                        </p:tav>
                                        <p:tav tm="100000">
                                          <p:val>
                                            <p:fltVal val="0"/>
                                          </p:val>
                                        </p:tav>
                                      </p:tavLst>
                                    </p:anim>
                                    <p:anim calcmode="lin" valueType="num">
                                      <p:cBhvr>
                                        <p:cTn id="24" dur="1000"/>
                                        <p:tgtEl>
                                          <p:spTgt spid="2050"/>
                                        </p:tgtEl>
                                        <p:attrNameLst>
                                          <p:attrName>style.rotation</p:attrName>
                                        </p:attrNameLst>
                                      </p:cBhvr>
                                      <p:tavLst>
                                        <p:tav tm="0">
                                          <p:val>
                                            <p:fltVal val="0"/>
                                          </p:val>
                                        </p:tav>
                                        <p:tav tm="100000">
                                          <p:val>
                                            <p:fltVal val="90"/>
                                          </p:val>
                                        </p:tav>
                                      </p:tavLst>
                                    </p:anim>
                                    <p:animEffect transition="out" filter="fade">
                                      <p:cBhvr>
                                        <p:cTn id="25" dur="1000"/>
                                        <p:tgtEl>
                                          <p:spTgt spid="2050"/>
                                        </p:tgtEl>
                                      </p:cBhvr>
                                    </p:animEffect>
                                    <p:set>
                                      <p:cBhvr>
                                        <p:cTn id="26" dur="1" fill="hold">
                                          <p:stCondLst>
                                            <p:cond delay="999"/>
                                          </p:stCondLst>
                                        </p:cTn>
                                        <p:tgtEl>
                                          <p:spTgt spid="20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2"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8055" y="130962"/>
            <a:ext cx="4656223" cy="32007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1084" y="130962"/>
            <a:ext cx="4656223" cy="320077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083" y="3429000"/>
            <a:ext cx="2236121" cy="320077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55" y="3429000"/>
            <a:ext cx="4656223" cy="320077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8806" y="3429000"/>
            <a:ext cx="2318502" cy="320077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114" y="3429000"/>
            <a:ext cx="2407346" cy="320077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4113" y="130961"/>
            <a:ext cx="2399266" cy="32007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3" name="文本框 12"/>
          <p:cNvSpPr txBox="1"/>
          <p:nvPr/>
        </p:nvSpPr>
        <p:spPr>
          <a:xfrm>
            <a:off x="2294030" y="-49631"/>
            <a:ext cx="598241" cy="830997"/>
          </a:xfrm>
          <a:prstGeom prst="rect">
            <a:avLst/>
          </a:prstGeom>
          <a:noFill/>
        </p:spPr>
        <p:txBody>
          <a:bodyPr wrap="none" rtlCol="0">
            <a:spAutoFit/>
          </a:bodyPr>
          <a:lstStyle/>
          <a:p>
            <a:r>
              <a:rPr lang="en-US" altLang="zh-CN" sz="4800" b="1" dirty="0">
                <a:solidFill>
                  <a:schemeClr val="bg1"/>
                </a:solidFill>
              </a:rPr>
              <a:t>A</a:t>
            </a:r>
            <a:endParaRPr lang="zh-CN" altLang="en-US" sz="4800" b="1" dirty="0">
              <a:solidFill>
                <a:schemeClr val="bg1"/>
              </a:solidFill>
            </a:endParaRPr>
          </a:p>
        </p:txBody>
      </p:sp>
      <p:sp>
        <p:nvSpPr>
          <p:cNvPr id="14" name="文本框 13"/>
          <p:cNvSpPr txBox="1"/>
          <p:nvPr/>
        </p:nvSpPr>
        <p:spPr>
          <a:xfrm>
            <a:off x="7100730" y="-48194"/>
            <a:ext cx="567783" cy="830997"/>
          </a:xfrm>
          <a:prstGeom prst="rect">
            <a:avLst/>
          </a:prstGeom>
          <a:noFill/>
        </p:spPr>
        <p:txBody>
          <a:bodyPr wrap="square" rtlCol="0">
            <a:spAutoFit/>
          </a:bodyPr>
          <a:lstStyle/>
          <a:p>
            <a:r>
              <a:rPr lang="en-US" altLang="zh-CN" sz="4800" b="1" dirty="0">
                <a:solidFill>
                  <a:schemeClr val="bg1"/>
                </a:solidFill>
              </a:rPr>
              <a:t>B</a:t>
            </a:r>
            <a:endParaRPr lang="zh-CN" altLang="en-US" sz="4800" b="1" dirty="0">
              <a:solidFill>
                <a:schemeClr val="bg1"/>
              </a:solidFill>
            </a:endParaRPr>
          </a:p>
        </p:txBody>
      </p:sp>
      <p:sp>
        <p:nvSpPr>
          <p:cNvPr id="15" name="文本框 14"/>
          <p:cNvSpPr txBox="1"/>
          <p:nvPr/>
        </p:nvSpPr>
        <p:spPr>
          <a:xfrm>
            <a:off x="10624146" y="-49632"/>
            <a:ext cx="567784" cy="830997"/>
          </a:xfrm>
          <a:prstGeom prst="rect">
            <a:avLst/>
          </a:prstGeom>
          <a:noFill/>
        </p:spPr>
        <p:txBody>
          <a:bodyPr wrap="none" rtlCol="0">
            <a:spAutoFit/>
          </a:bodyPr>
          <a:lstStyle/>
          <a:p>
            <a:r>
              <a:rPr lang="en-US" altLang="zh-CN" sz="4800" b="1" dirty="0">
                <a:solidFill>
                  <a:schemeClr val="bg1"/>
                </a:solidFill>
              </a:rPr>
              <a:t>C</a:t>
            </a:r>
            <a:endParaRPr lang="zh-CN" altLang="en-US" sz="4800" b="1" dirty="0">
              <a:solidFill>
                <a:schemeClr val="bg1"/>
              </a:solidFill>
            </a:endParaRPr>
          </a:p>
        </p:txBody>
      </p:sp>
      <p:sp>
        <p:nvSpPr>
          <p:cNvPr id="16" name="文本框 15"/>
          <p:cNvSpPr txBox="1"/>
          <p:nvPr/>
        </p:nvSpPr>
        <p:spPr>
          <a:xfrm>
            <a:off x="2066451" y="5941751"/>
            <a:ext cx="625492" cy="830997"/>
          </a:xfrm>
          <a:prstGeom prst="rect">
            <a:avLst/>
          </a:prstGeom>
          <a:noFill/>
        </p:spPr>
        <p:txBody>
          <a:bodyPr wrap="none" rtlCol="0">
            <a:spAutoFit/>
          </a:bodyPr>
          <a:lstStyle/>
          <a:p>
            <a:r>
              <a:rPr lang="en-US" altLang="zh-CN" sz="4800" b="1" dirty="0">
                <a:solidFill>
                  <a:schemeClr val="bg1"/>
                </a:solidFill>
              </a:rPr>
              <a:t>D</a:t>
            </a:r>
            <a:endParaRPr lang="zh-CN" altLang="en-US" sz="4800" b="1" dirty="0">
              <a:solidFill>
                <a:schemeClr val="bg1"/>
              </a:solidFill>
            </a:endParaRPr>
          </a:p>
        </p:txBody>
      </p:sp>
      <p:sp>
        <p:nvSpPr>
          <p:cNvPr id="17" name="文本框 16"/>
          <p:cNvSpPr txBox="1"/>
          <p:nvPr/>
        </p:nvSpPr>
        <p:spPr>
          <a:xfrm>
            <a:off x="5673251" y="5941751"/>
            <a:ext cx="503664" cy="830997"/>
          </a:xfrm>
          <a:prstGeom prst="rect">
            <a:avLst/>
          </a:prstGeom>
          <a:noFill/>
        </p:spPr>
        <p:txBody>
          <a:bodyPr wrap="none" rtlCol="0">
            <a:spAutoFit/>
          </a:bodyPr>
          <a:lstStyle/>
          <a:p>
            <a:r>
              <a:rPr lang="en-US" altLang="zh-CN" sz="4800" b="1" dirty="0">
                <a:solidFill>
                  <a:schemeClr val="bg1"/>
                </a:solidFill>
              </a:rPr>
              <a:t>E</a:t>
            </a:r>
            <a:endParaRPr lang="zh-CN" altLang="en-US" sz="4800" b="1" dirty="0">
              <a:solidFill>
                <a:schemeClr val="bg1"/>
              </a:solidFill>
            </a:endParaRPr>
          </a:p>
        </p:txBody>
      </p:sp>
      <p:sp>
        <p:nvSpPr>
          <p:cNvPr id="18" name="文本框 17"/>
          <p:cNvSpPr txBox="1"/>
          <p:nvPr/>
        </p:nvSpPr>
        <p:spPr>
          <a:xfrm>
            <a:off x="8180968" y="5941751"/>
            <a:ext cx="503664" cy="830997"/>
          </a:xfrm>
          <a:prstGeom prst="rect">
            <a:avLst/>
          </a:prstGeom>
          <a:noFill/>
        </p:spPr>
        <p:txBody>
          <a:bodyPr wrap="none" rtlCol="0">
            <a:spAutoFit/>
          </a:bodyPr>
          <a:lstStyle/>
          <a:p>
            <a:r>
              <a:rPr lang="en-US" altLang="zh-CN" sz="4800" b="1" dirty="0">
                <a:solidFill>
                  <a:schemeClr val="bg1"/>
                </a:solidFill>
              </a:rPr>
              <a:t>F</a:t>
            </a:r>
            <a:endParaRPr lang="zh-CN" altLang="en-US" sz="4800" b="1" dirty="0">
              <a:solidFill>
                <a:schemeClr val="bg1"/>
              </a:solidFill>
            </a:endParaRPr>
          </a:p>
        </p:txBody>
      </p:sp>
      <p:sp>
        <p:nvSpPr>
          <p:cNvPr id="19" name="文本框 18"/>
          <p:cNvSpPr txBox="1"/>
          <p:nvPr/>
        </p:nvSpPr>
        <p:spPr>
          <a:xfrm>
            <a:off x="10624146" y="5941751"/>
            <a:ext cx="614271" cy="830997"/>
          </a:xfrm>
          <a:prstGeom prst="rect">
            <a:avLst/>
          </a:prstGeom>
          <a:noFill/>
        </p:spPr>
        <p:txBody>
          <a:bodyPr wrap="none" rtlCol="0">
            <a:spAutoFit/>
          </a:bodyPr>
          <a:lstStyle/>
          <a:p>
            <a:r>
              <a:rPr lang="en-US" altLang="zh-CN" sz="4800" b="1" dirty="0">
                <a:solidFill>
                  <a:schemeClr val="bg1"/>
                </a:solidFill>
              </a:rPr>
              <a:t>G</a:t>
            </a:r>
            <a:endParaRPr lang="zh-CN" altLang="en-US" sz="4800" b="1" dirty="0">
              <a:solidFill>
                <a:schemeClr val="bg1"/>
              </a:solidFill>
            </a:endParaRPr>
          </a:p>
        </p:txBody>
      </p:sp>
      <p:sp>
        <p:nvSpPr>
          <p:cNvPr id="20" name="文本框 19"/>
          <p:cNvSpPr txBox="1"/>
          <p:nvPr/>
        </p:nvSpPr>
        <p:spPr>
          <a:xfrm>
            <a:off x="2513650" y="2808974"/>
            <a:ext cx="5014910" cy="954107"/>
          </a:xfrm>
          <a:prstGeom prst="rect">
            <a:avLst/>
          </a:prstGeom>
          <a:solidFill>
            <a:schemeClr val="tx1"/>
          </a:solidFill>
        </p:spPr>
        <p:txBody>
          <a:bodyPr wrap="square" rtlCol="0">
            <a:spAutoFit/>
          </a:bodyPr>
          <a:lstStyle/>
          <a:p>
            <a:r>
              <a:rPr lang="zh-CN" altLang="en-US" sz="2800" b="1" dirty="0">
                <a:solidFill>
                  <a:srgbClr val="FFFF00"/>
                </a:solidFill>
                <a:latin typeface="+mn-ea"/>
              </a:rPr>
              <a:t>收藏于乌菲齐博物馆：</a:t>
            </a:r>
            <a:r>
              <a:rPr lang="zh-CN" altLang="en-US" sz="2800" b="1" u="sng" dirty="0">
                <a:solidFill>
                  <a:srgbClr val="FFFF00"/>
                </a:solidFill>
                <a:latin typeface="+mn-ea"/>
              </a:rPr>
              <a:t>                  </a:t>
            </a:r>
            <a:endParaRPr lang="en-US" altLang="zh-CN" sz="2800" b="1" dirty="0">
              <a:solidFill>
                <a:srgbClr val="FFFF00"/>
              </a:solidFill>
              <a:latin typeface="+mn-ea"/>
            </a:endParaRPr>
          </a:p>
          <a:p>
            <a:r>
              <a:rPr lang="zh-CN" altLang="en-US" sz="2800" b="1" dirty="0">
                <a:solidFill>
                  <a:srgbClr val="FFFF00"/>
                </a:solidFill>
                <a:latin typeface="+mn-ea"/>
              </a:rPr>
              <a:t>收藏于帕拉蒂纳美术馆：</a:t>
            </a:r>
            <a:endParaRPr lang="zh-CN" altLang="en-US" sz="2800" b="1" dirty="0">
              <a:solidFill>
                <a:srgbClr val="FFFF00"/>
              </a:solidFill>
              <a:latin typeface="+mn-ea"/>
            </a:endParaRPr>
          </a:p>
        </p:txBody>
      </p:sp>
      <p:sp>
        <p:nvSpPr>
          <p:cNvPr id="21" name="文本框 20"/>
          <p:cNvSpPr txBox="1"/>
          <p:nvPr/>
        </p:nvSpPr>
        <p:spPr>
          <a:xfrm>
            <a:off x="6095635" y="2819154"/>
            <a:ext cx="425116" cy="523220"/>
          </a:xfrm>
          <a:prstGeom prst="rect">
            <a:avLst/>
          </a:prstGeom>
          <a:noFill/>
        </p:spPr>
        <p:txBody>
          <a:bodyPr wrap="none" rtlCol="0">
            <a:spAutoFit/>
          </a:bodyPr>
          <a:lstStyle/>
          <a:p>
            <a:r>
              <a:rPr lang="en-US" altLang="zh-CN" sz="2800" b="1" dirty="0">
                <a:solidFill>
                  <a:schemeClr val="bg1"/>
                </a:solidFill>
              </a:rPr>
              <a:t>A</a:t>
            </a:r>
            <a:endParaRPr lang="zh-CN" altLang="en-US" sz="2800" b="1" dirty="0">
              <a:solidFill>
                <a:schemeClr val="bg1"/>
              </a:solidFill>
            </a:endParaRPr>
          </a:p>
        </p:txBody>
      </p:sp>
      <p:sp>
        <p:nvSpPr>
          <p:cNvPr id="22" name="文本框 21"/>
          <p:cNvSpPr txBox="1"/>
          <p:nvPr/>
        </p:nvSpPr>
        <p:spPr>
          <a:xfrm>
            <a:off x="6421547" y="2819154"/>
            <a:ext cx="401072" cy="523220"/>
          </a:xfrm>
          <a:prstGeom prst="rect">
            <a:avLst/>
          </a:prstGeom>
          <a:noFill/>
        </p:spPr>
        <p:txBody>
          <a:bodyPr wrap="none" rtlCol="0">
            <a:spAutoFit/>
          </a:bodyPr>
          <a:lstStyle/>
          <a:p>
            <a:r>
              <a:rPr lang="en-US" altLang="zh-CN" sz="2800" b="1" dirty="0">
                <a:solidFill>
                  <a:schemeClr val="bg1"/>
                </a:solidFill>
              </a:rPr>
              <a:t>B</a:t>
            </a:r>
            <a:endParaRPr lang="zh-CN" altLang="en-US" sz="2800" b="1" dirty="0">
              <a:solidFill>
                <a:schemeClr val="bg1"/>
              </a:solidFill>
            </a:endParaRPr>
          </a:p>
        </p:txBody>
      </p:sp>
      <p:sp>
        <p:nvSpPr>
          <p:cNvPr id="23" name="文本框 22"/>
          <p:cNvSpPr txBox="1"/>
          <p:nvPr/>
        </p:nvSpPr>
        <p:spPr>
          <a:xfrm>
            <a:off x="6336003" y="3283174"/>
            <a:ext cx="407484" cy="523220"/>
          </a:xfrm>
          <a:prstGeom prst="rect">
            <a:avLst/>
          </a:prstGeom>
          <a:noFill/>
        </p:spPr>
        <p:txBody>
          <a:bodyPr wrap="none" rtlCol="0">
            <a:spAutoFit/>
          </a:bodyPr>
          <a:lstStyle/>
          <a:p>
            <a:r>
              <a:rPr lang="en-US" altLang="zh-CN" sz="2800" b="1" dirty="0">
                <a:solidFill>
                  <a:schemeClr val="bg1"/>
                </a:solidFill>
              </a:rPr>
              <a:t>C</a:t>
            </a:r>
            <a:endParaRPr lang="zh-CN" altLang="en-US" sz="2800" b="1" dirty="0">
              <a:solidFill>
                <a:schemeClr val="bg1"/>
              </a:solidFill>
            </a:endParaRPr>
          </a:p>
        </p:txBody>
      </p:sp>
      <p:sp>
        <p:nvSpPr>
          <p:cNvPr id="24" name="文本框 23"/>
          <p:cNvSpPr txBox="1"/>
          <p:nvPr/>
        </p:nvSpPr>
        <p:spPr>
          <a:xfrm>
            <a:off x="6714277" y="2819154"/>
            <a:ext cx="466443" cy="523220"/>
          </a:xfrm>
          <a:prstGeom prst="rect">
            <a:avLst/>
          </a:prstGeom>
          <a:noFill/>
        </p:spPr>
        <p:txBody>
          <a:bodyPr wrap="square" rtlCol="0">
            <a:spAutoFit/>
          </a:bodyPr>
          <a:lstStyle/>
          <a:p>
            <a:r>
              <a:rPr lang="en-US" altLang="zh-CN" sz="2800" b="1" dirty="0">
                <a:solidFill>
                  <a:schemeClr val="bg1"/>
                </a:solidFill>
              </a:rPr>
              <a:t>D</a:t>
            </a:r>
            <a:endParaRPr lang="zh-CN" altLang="en-US" sz="2800" b="1" dirty="0">
              <a:solidFill>
                <a:schemeClr val="bg1"/>
              </a:solidFill>
            </a:endParaRPr>
          </a:p>
        </p:txBody>
      </p:sp>
      <p:sp>
        <p:nvSpPr>
          <p:cNvPr id="25" name="文本框 24"/>
          <p:cNvSpPr txBox="1"/>
          <p:nvPr/>
        </p:nvSpPr>
        <p:spPr>
          <a:xfrm>
            <a:off x="7022581" y="2808974"/>
            <a:ext cx="370614" cy="523220"/>
          </a:xfrm>
          <a:prstGeom prst="rect">
            <a:avLst/>
          </a:prstGeom>
          <a:noFill/>
        </p:spPr>
        <p:txBody>
          <a:bodyPr wrap="none" rtlCol="0">
            <a:spAutoFit/>
          </a:bodyPr>
          <a:lstStyle/>
          <a:p>
            <a:r>
              <a:rPr lang="en-US" altLang="zh-CN" sz="2800" b="1" dirty="0">
                <a:solidFill>
                  <a:schemeClr val="bg1"/>
                </a:solidFill>
              </a:rPr>
              <a:t>E</a:t>
            </a:r>
            <a:endParaRPr lang="zh-CN" altLang="en-US" sz="2800" b="1" dirty="0">
              <a:solidFill>
                <a:schemeClr val="bg1"/>
              </a:solidFill>
            </a:endParaRPr>
          </a:p>
        </p:txBody>
      </p:sp>
      <p:sp>
        <p:nvSpPr>
          <p:cNvPr id="26" name="文本框 25"/>
          <p:cNvSpPr txBox="1"/>
          <p:nvPr/>
        </p:nvSpPr>
        <p:spPr>
          <a:xfrm>
            <a:off x="6664306" y="3283173"/>
            <a:ext cx="345242" cy="523220"/>
          </a:xfrm>
          <a:prstGeom prst="rect">
            <a:avLst/>
          </a:prstGeom>
          <a:noFill/>
        </p:spPr>
        <p:txBody>
          <a:bodyPr wrap="square" rtlCol="0">
            <a:spAutoFit/>
          </a:bodyPr>
          <a:lstStyle/>
          <a:p>
            <a:r>
              <a:rPr lang="en-US" altLang="zh-CN" sz="2800" b="1" dirty="0">
                <a:solidFill>
                  <a:schemeClr val="bg1"/>
                </a:solidFill>
              </a:rPr>
              <a:t>F</a:t>
            </a:r>
            <a:endParaRPr lang="zh-CN" altLang="en-US" sz="2800" b="1" dirty="0">
              <a:solidFill>
                <a:schemeClr val="bg1"/>
              </a:solidFill>
            </a:endParaRPr>
          </a:p>
        </p:txBody>
      </p:sp>
      <p:sp>
        <p:nvSpPr>
          <p:cNvPr id="27" name="文本框 26"/>
          <p:cNvSpPr txBox="1"/>
          <p:nvPr/>
        </p:nvSpPr>
        <p:spPr>
          <a:xfrm>
            <a:off x="6958035" y="3274485"/>
            <a:ext cx="434734" cy="523220"/>
          </a:xfrm>
          <a:prstGeom prst="rect">
            <a:avLst/>
          </a:prstGeom>
          <a:noFill/>
        </p:spPr>
        <p:txBody>
          <a:bodyPr wrap="none" rtlCol="0">
            <a:spAutoFit/>
          </a:bodyPr>
          <a:lstStyle/>
          <a:p>
            <a:r>
              <a:rPr lang="en-US" altLang="zh-CN" sz="2800" b="1" dirty="0">
                <a:solidFill>
                  <a:schemeClr val="bg1"/>
                </a:solidFill>
              </a:rPr>
              <a:t>G</a:t>
            </a:r>
            <a:endParaRPr lang="zh-CN" altLang="en-US" sz="2800" b="1" dirty="0">
              <a:solidFill>
                <a:schemeClr val="bg1"/>
              </a:solidFill>
            </a:endParaRPr>
          </a:p>
        </p:txBody>
      </p:sp>
      <p:pic>
        <p:nvPicPr>
          <p:cNvPr id="29" name="图片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341" y="2178952"/>
            <a:ext cx="4313294" cy="366553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29"/>
                                        </p:tgtEl>
                                        <p:attrNameLst>
                                          <p:attrName>ppt_w</p:attrName>
                                        </p:attrNameLst>
                                      </p:cBhvr>
                                      <p:tavLst>
                                        <p:tav tm="0">
                                          <p:val>
                                            <p:strVal val="ppt_w"/>
                                          </p:val>
                                        </p:tav>
                                        <p:tav tm="100000">
                                          <p:val>
                                            <p:fltVal val="0"/>
                                          </p:val>
                                        </p:tav>
                                      </p:tavLst>
                                    </p:anim>
                                    <p:anim calcmode="lin" valueType="num">
                                      <p:cBhvr>
                                        <p:cTn id="39" dur="1000"/>
                                        <p:tgtEl>
                                          <p:spTgt spid="29"/>
                                        </p:tgtEl>
                                        <p:attrNameLst>
                                          <p:attrName>ppt_h</p:attrName>
                                        </p:attrNameLst>
                                      </p:cBhvr>
                                      <p:tavLst>
                                        <p:tav tm="0">
                                          <p:val>
                                            <p:strVal val="ppt_h"/>
                                          </p:val>
                                        </p:tav>
                                        <p:tav tm="100000">
                                          <p:val>
                                            <p:fltVal val="0"/>
                                          </p:val>
                                        </p:tav>
                                      </p:tavLst>
                                    </p:anim>
                                    <p:anim calcmode="lin" valueType="num">
                                      <p:cBhvr>
                                        <p:cTn id="40" dur="1000"/>
                                        <p:tgtEl>
                                          <p:spTgt spid="29"/>
                                        </p:tgtEl>
                                        <p:attrNameLst>
                                          <p:attrName>style.rotation</p:attrName>
                                        </p:attrNameLst>
                                      </p:cBhvr>
                                      <p:tavLst>
                                        <p:tav tm="0">
                                          <p:val>
                                            <p:fltVal val="0"/>
                                          </p:val>
                                        </p:tav>
                                        <p:tav tm="100000">
                                          <p:val>
                                            <p:fltVal val="90"/>
                                          </p:val>
                                        </p:tav>
                                      </p:tavLst>
                                    </p:anim>
                                    <p:animEffect transition="out" filter="fade">
                                      <p:cBhvr>
                                        <p:cTn id="41" dur="1000"/>
                                        <p:tgtEl>
                                          <p:spTgt spid="29"/>
                                        </p:tgtEl>
                                      </p:cBhvr>
                                    </p:animEffect>
                                    <p:set>
                                      <p:cBhvr>
                                        <p:cTn id="42" dur="1" fill="hold">
                                          <p:stCondLst>
                                            <p:cond delay="999"/>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animBg="1"/>
      <p:bldP spid="21" grpId="0"/>
      <p:bldP spid="22" grpId="0"/>
      <p:bldP spid="23" grpId="0"/>
      <p:bldP spid="24" grpId="0"/>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86504" y="320539"/>
            <a:ext cx="8418990"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2</a:t>
            </a:r>
            <a:r>
              <a:rPr lang="zh-CN" altLang="en-US" sz="4000" b="1" dirty="0">
                <a:solidFill>
                  <a:srgbClr val="FFFF00"/>
                </a:solidFill>
              </a:rPr>
              <a:t>课  罗马文艺复兴时期的文化遗产</a:t>
            </a:r>
            <a:endParaRPr lang="en-US" altLang="zh-CN" sz="4000" b="1" dirty="0"/>
          </a:p>
        </p:txBody>
      </p:sp>
      <p:sp>
        <p:nvSpPr>
          <p:cNvPr id="5" name="文本框 4"/>
          <p:cNvSpPr txBox="1"/>
          <p:nvPr/>
        </p:nvSpPr>
        <p:spPr>
          <a:xfrm>
            <a:off x="4879961" y="1090773"/>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6" name="矩形 5"/>
          <p:cNvSpPr/>
          <p:nvPr/>
        </p:nvSpPr>
        <p:spPr>
          <a:xfrm>
            <a:off x="2389945" y="1737896"/>
            <a:ext cx="10558585" cy="793487"/>
          </a:xfrm>
          <a:prstGeom prst="rect">
            <a:avLst/>
          </a:prstGeom>
        </p:spPr>
        <p:txBody>
          <a:bodyPr wrap="square">
            <a:spAutoFit/>
          </a:bodyPr>
          <a:lstStyle/>
          <a:p>
            <a:pPr indent="381000" algn="just">
              <a:lnSpc>
                <a:spcPct val="150000"/>
              </a:lnSpc>
              <a:spcAft>
                <a:spcPts val="0"/>
              </a:spcAft>
            </a:pPr>
            <a:r>
              <a:rPr lang="zh-CN" altLang="zh-CN" sz="3600" b="1" kern="100" dirty="0">
                <a:latin typeface="宋体" panose="02010600030101010101" pitchFamily="2" charset="-122"/>
                <a:ea typeface="宋体" panose="02010600030101010101" pitchFamily="2" charset="-122"/>
                <a:cs typeface="Times New Roman" panose="02020603050405020304" pitchFamily="18" charset="0"/>
              </a:rPr>
              <a:t>必修</a:t>
            </a:r>
            <a:r>
              <a:rPr lang="en-US" altLang="zh-CN" sz="3600" b="1" kern="100" dirty="0">
                <a:latin typeface="宋体" panose="02010600030101010101" pitchFamily="2" charset="-122"/>
                <a:ea typeface="宋体" panose="02010600030101010101" pitchFamily="2" charset="-122"/>
                <a:cs typeface="Times New Roman" panose="02020603050405020304" pitchFamily="18" charset="0"/>
              </a:rPr>
              <a:t>3</a:t>
            </a:r>
            <a:r>
              <a:rPr lang="zh-CN" altLang="zh-CN" sz="3600" b="1" kern="100" dirty="0">
                <a:latin typeface="宋体" panose="02010600030101010101" pitchFamily="2" charset="-122"/>
                <a:ea typeface="宋体" panose="02010600030101010101" pitchFamily="2" charset="-122"/>
                <a:cs typeface="Times New Roman" panose="02020603050405020304" pitchFamily="18" charset="0"/>
              </a:rPr>
              <a:t>专题</a:t>
            </a:r>
            <a:r>
              <a:rPr lang="en-US" altLang="zh-CN" sz="3600" b="1" kern="100" dirty="0">
                <a:latin typeface="宋体" panose="02010600030101010101" pitchFamily="2" charset="-122"/>
                <a:ea typeface="宋体" panose="02010600030101010101" pitchFamily="2" charset="-122"/>
                <a:cs typeface="Times New Roman" panose="02020603050405020304" pitchFamily="18" charset="0"/>
              </a:rPr>
              <a:t>6</a:t>
            </a:r>
            <a:r>
              <a:rPr lang="zh-CN" altLang="zh-CN" sz="3600" b="1" kern="100" dirty="0">
                <a:latin typeface="宋体" panose="02010600030101010101" pitchFamily="2" charset="-122"/>
                <a:ea typeface="宋体" panose="02010600030101010101" pitchFamily="2" charset="-122"/>
                <a:cs typeface="Times New Roman" panose="02020603050405020304" pitchFamily="18" charset="0"/>
              </a:rPr>
              <a:t>第</a:t>
            </a:r>
            <a:r>
              <a:rPr lang="en-US" altLang="zh-CN" sz="3600" b="1"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sz="3600" b="1" kern="100" dirty="0">
                <a:latin typeface="宋体" panose="02010600030101010101" pitchFamily="2" charset="-122"/>
                <a:ea typeface="宋体" panose="02010600030101010101" pitchFamily="2" charset="-122"/>
                <a:cs typeface="Times New Roman" panose="02020603050405020304" pitchFamily="18" charset="0"/>
              </a:rPr>
              <a:t>课：神权下的自我</a:t>
            </a:r>
            <a:endParaRPr lang="en-US" altLang="zh-CN" sz="3600" b="1" kern="100" dirty="0">
              <a:latin typeface="宋体" panose="02010600030101010101" pitchFamily="2" charset="-122"/>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7" name="矩形 6"/>
          <p:cNvSpPr/>
          <p:nvPr/>
        </p:nvSpPr>
        <p:spPr>
          <a:xfrm>
            <a:off x="4990176" y="597290"/>
            <a:ext cx="6096000" cy="451406"/>
          </a:xfrm>
          <a:prstGeom prst="rect">
            <a:avLst/>
          </a:prstGeom>
        </p:spPr>
        <p:txBody>
          <a:bodyPr>
            <a:spAutoFit/>
          </a:bodyPr>
          <a:lstStyle/>
          <a:p>
            <a:pPr algn="just">
              <a:lnSpc>
                <a:spcPts val="2800"/>
              </a:lnSpc>
              <a:spcAft>
                <a:spcPts val="0"/>
              </a:spcAft>
            </a:pPr>
            <a:r>
              <a:rPr lang="zh-CN" altLang="en-US" sz="2400" b="1" kern="100" dirty="0">
                <a:latin typeface="黑体" panose="02010609060101010101" pitchFamily="49" charset="-122"/>
                <a:ea typeface="黑体" panose="02010609060101010101" pitchFamily="49" charset="-122"/>
                <a:cs typeface="黑体" panose="02010609060101010101" pitchFamily="49" charset="-122"/>
              </a:rPr>
              <a:t>一</a:t>
            </a:r>
            <a:r>
              <a:rPr lang="zh-CN" altLang="zh-CN" sz="2400" b="1" kern="100" dirty="0">
                <a:latin typeface="黑体" panose="02010609060101010101" pitchFamily="49" charset="-122"/>
                <a:ea typeface="黑体" panose="02010609060101010101" pitchFamily="49" charset="-122"/>
                <a:cs typeface="黑体" panose="02010609060101010101" pitchFamily="49" charset="-122"/>
              </a:rPr>
              <a:t>、西斯廷小教堂中的著名壁画作品（</a:t>
            </a:r>
            <a:r>
              <a:rPr lang="en-US" altLang="zh-CN" sz="2400" b="1" kern="100" dirty="0">
                <a:latin typeface="黑体" panose="02010609060101010101" pitchFamily="49" charset="-122"/>
                <a:ea typeface="黑体" panose="02010609060101010101" pitchFamily="49" charset="-122"/>
                <a:cs typeface="黑体" panose="02010609060101010101" pitchFamily="49" charset="-122"/>
              </a:rPr>
              <a:t>b</a:t>
            </a:r>
            <a:r>
              <a:rPr lang="zh-CN" altLang="zh-CN" sz="2400" b="1" kern="100" dirty="0">
                <a:latin typeface="黑体" panose="02010609060101010101" pitchFamily="49" charset="-122"/>
                <a:ea typeface="黑体" panose="02010609060101010101" pitchFamily="49" charset="-122"/>
                <a:cs typeface="黑体" panose="02010609060101010101" pitchFamily="49" charset="-122"/>
              </a:rPr>
              <a:t>）</a:t>
            </a:r>
            <a:endParaRPr lang="zh-CN" altLang="zh-CN" sz="2400" kern="100" dirty="0">
              <a:latin typeface="黑体" panose="02010609060101010101" pitchFamily="49" charset="-122"/>
              <a:ea typeface="黑体" panose="02010609060101010101" pitchFamily="49" charset="-122"/>
              <a:cs typeface="Times New Roman" panose="02020603050405020304" pitchFamily="18" charset="0"/>
            </a:endParaRPr>
          </a:p>
        </p:txBody>
      </p:sp>
      <p:graphicFrame>
        <p:nvGraphicFramePr>
          <p:cNvPr id="8" name="表格 7"/>
          <p:cNvGraphicFramePr>
            <a:graphicFrameLocks noGrp="1"/>
          </p:cNvGraphicFramePr>
          <p:nvPr/>
        </p:nvGraphicFramePr>
        <p:xfrm>
          <a:off x="5138019" y="1048696"/>
          <a:ext cx="6823779" cy="3679562"/>
        </p:xfrm>
        <a:graphic>
          <a:graphicData uri="http://schemas.openxmlformats.org/drawingml/2006/table">
            <a:tbl>
              <a:tblPr>
                <a:tableStyleId>{D7AC3CCA-C797-4891-BE02-D94E43425B78}</a:tableStyleId>
              </a:tblPr>
              <a:tblGrid>
                <a:gridCol w="753238"/>
                <a:gridCol w="1357341"/>
                <a:gridCol w="4713200"/>
              </a:tblGrid>
              <a:tr h="219350">
                <a:tc gridSpan="2">
                  <a:txBody>
                    <a:bodyPr/>
                    <a:lstStyle/>
                    <a:p>
                      <a:pPr algn="ctr">
                        <a:lnSpc>
                          <a:spcPts val="2800"/>
                        </a:lnSpc>
                        <a:spcAft>
                          <a:spcPts val="0"/>
                        </a:spcAft>
                      </a:pPr>
                      <a:r>
                        <a:rPr lang="zh-CN" sz="1600" b="1" kern="100" dirty="0">
                          <a:effectLst/>
                        </a:rPr>
                        <a:t>作</a:t>
                      </a:r>
                      <a:r>
                        <a:rPr lang="en-US" altLang="zh-CN" sz="1600" b="1" kern="100" dirty="0">
                          <a:effectLst/>
                        </a:rPr>
                        <a:t>  </a:t>
                      </a:r>
                      <a:r>
                        <a:rPr lang="zh-CN" sz="1600" b="1" kern="100" dirty="0">
                          <a:effectLst/>
                        </a:rPr>
                        <a:t>品</a:t>
                      </a:r>
                      <a:endParaRPr lang="zh-CN" sz="16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hMerge="1">
                  <a:tcPr/>
                </a:tc>
                <a:tc>
                  <a:txBody>
                    <a:bodyPr/>
                    <a:lstStyle/>
                    <a:p>
                      <a:pPr algn="ctr">
                        <a:lnSpc>
                          <a:spcPts val="2800"/>
                        </a:lnSpc>
                        <a:spcAft>
                          <a:spcPts val="0"/>
                        </a:spcAft>
                      </a:pPr>
                      <a:r>
                        <a:rPr lang="zh-CN" sz="1600" b="1" kern="100" dirty="0">
                          <a:effectLst/>
                        </a:rPr>
                        <a:t>内</a:t>
                      </a:r>
                      <a:r>
                        <a:rPr lang="en-US" altLang="zh-CN" sz="1600" b="1" kern="100" dirty="0">
                          <a:effectLst/>
                        </a:rPr>
                        <a:t>  </a:t>
                      </a:r>
                      <a:r>
                        <a:rPr lang="zh-CN" sz="1600" b="1" kern="100" dirty="0">
                          <a:effectLst/>
                        </a:rPr>
                        <a:t>涵</a:t>
                      </a:r>
                      <a:endParaRPr lang="zh-CN" sz="16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r>
              <a:tr h="318507">
                <a:tc rowSpan="2">
                  <a:txBody>
                    <a:bodyPr/>
                    <a:lstStyle/>
                    <a:p>
                      <a:pPr algn="ctr">
                        <a:lnSpc>
                          <a:spcPts val="2800"/>
                        </a:lnSpc>
                        <a:spcAft>
                          <a:spcPts val="0"/>
                        </a:spcAft>
                      </a:pPr>
                      <a:r>
                        <a:rPr lang="zh-CN" altLang="en-US" sz="1400" b="1" kern="100" dirty="0">
                          <a:effectLst/>
                        </a:rPr>
                        <a:t>拉斐尔</a:t>
                      </a:r>
                      <a:endParaRPr lang="zh-CN" sz="1400" b="1" kern="100" dirty="0">
                        <a:effectLst/>
                        <a:latin typeface="黑体" panose="02010609060101010101" pitchFamily="49" charset="-122"/>
                        <a:ea typeface="黑体" panose="02010609060101010101" pitchFamily="49" charset="-122"/>
                      </a:endParaRPr>
                    </a:p>
                  </a:txBody>
                  <a:tcPr marL="68580" marR="68580" marT="0" marB="0" anchor="ctr"/>
                </a:tc>
                <a:tc>
                  <a:txBody>
                    <a:bodyPr/>
                    <a:lstStyle/>
                    <a:p>
                      <a:pPr algn="ctr">
                        <a:lnSpc>
                          <a:spcPts val="2800"/>
                        </a:lnSpc>
                        <a:spcAft>
                          <a:spcPts val="0"/>
                        </a:spcAft>
                      </a:pPr>
                      <a:r>
                        <a:rPr lang="zh-CN" altLang="en-US" sz="1400" b="1" kern="100" dirty="0">
                          <a:solidFill>
                            <a:srgbClr val="C00000"/>
                          </a:solidFill>
                          <a:effectLst/>
                          <a:latin typeface="华文仿宋" panose="02010600040101010101" pitchFamily="2" charset="-122"/>
                          <a:ea typeface="华文仿宋" panose="02010600040101010101" pitchFamily="2" charset="-122"/>
                          <a:cs typeface="Times New Roman" panose="02020603050405020304" pitchFamily="18" charset="0"/>
                        </a:rPr>
                        <a:t>十幅挂毯图案</a:t>
                      </a:r>
                      <a:endParaRPr lang="zh-CN" sz="1400" b="1" kern="100" dirty="0">
                        <a:solidFill>
                          <a:srgbClr val="C00000"/>
                        </a:solidFill>
                        <a:effectLst/>
                        <a:latin typeface="华文仿宋" panose="02010600040101010101" pitchFamily="2" charset="-122"/>
                        <a:ea typeface="华文仿宋" panose="02010600040101010101" pitchFamily="2" charset="-122"/>
                        <a:cs typeface="Times New Roman" panose="02020603050405020304" pitchFamily="18" charset="0"/>
                      </a:endParaRPr>
                    </a:p>
                  </a:txBody>
                  <a:tcPr marL="68580" marR="68580" marT="0" marB="0" anchor="ctr"/>
                </a:tc>
                <a:tc>
                  <a:txBody>
                    <a:bodyPr/>
                    <a:lstStyle/>
                    <a:p>
                      <a:pPr algn="just">
                        <a:lnSpc>
                          <a:spcPts val="2000"/>
                        </a:lnSpc>
                        <a:spcAft>
                          <a:spcPts val="0"/>
                        </a:spcAft>
                      </a:pPr>
                      <a:r>
                        <a:rPr lang="zh-CN" altLang="en-US" sz="1400" b="1" kern="100" dirty="0">
                          <a:effectLst/>
                          <a:latin typeface="华文宋体" panose="02010600040101010101" pitchFamily="2" charset="-122"/>
                          <a:ea typeface="华文宋体" panose="02010600040101010101" pitchFamily="2" charset="-122"/>
                          <a:cs typeface="Times New Roman" panose="02020603050405020304" pitchFamily="18" charset="0"/>
                        </a:rPr>
                        <a:t>表现圣彼得和圣保罗等</a:t>
                      </a:r>
                      <a:r>
                        <a:rPr lang="zh-CN" altLang="en-US" sz="1600" b="1" kern="100" dirty="0">
                          <a:solidFill>
                            <a:srgbClr val="7030A0"/>
                          </a:solidFill>
                          <a:effectLst/>
                          <a:latin typeface="华文行楷" panose="02010800040101010101" pitchFamily="2" charset="-122"/>
                          <a:ea typeface="华文行楷" panose="02010800040101010101" pitchFamily="2" charset="-122"/>
                          <a:cs typeface="Times New Roman" panose="02020603050405020304" pitchFamily="18" charset="0"/>
                        </a:rPr>
                        <a:t>使徒</a:t>
                      </a:r>
                      <a:r>
                        <a:rPr lang="zh-CN" altLang="en-US" sz="1400" b="1" kern="100" dirty="0">
                          <a:effectLst/>
                          <a:latin typeface="华文宋体" panose="02010600040101010101" pitchFamily="2" charset="-122"/>
                          <a:ea typeface="华文宋体" panose="02010600040101010101" pitchFamily="2" charset="-122"/>
                          <a:cs typeface="Times New Roman" panose="02020603050405020304" pitchFamily="18" charset="0"/>
                        </a:rPr>
                        <a:t>的事迹。</a:t>
                      </a:r>
                      <a:endParaRPr lang="zh-CN" sz="1400" b="1" kern="100" dirty="0">
                        <a:effectLst/>
                        <a:latin typeface="华文宋体" panose="02010600040101010101" pitchFamily="2" charset="-122"/>
                        <a:ea typeface="华文宋体" panose="02010600040101010101" pitchFamily="2" charset="-122"/>
                        <a:cs typeface="Times New Roman" panose="02020603050405020304" pitchFamily="18" charset="0"/>
                      </a:endParaRPr>
                    </a:p>
                  </a:txBody>
                  <a:tcPr marL="68580" marR="68580" marT="0" marB="0" anchor="ctr"/>
                </a:tc>
              </a:tr>
              <a:tr h="527098">
                <a:tc vMerge="1">
                  <a:tcPr marL="68580" marR="68580" marT="0" marB="0" anchor="ctr"/>
                </a:tc>
                <a:tc>
                  <a:txBody>
                    <a:bodyPr/>
                    <a:lstStyle/>
                    <a:p>
                      <a:pPr algn="ctr">
                        <a:lnSpc>
                          <a:spcPts val="2800"/>
                        </a:lnSpc>
                        <a:spcAft>
                          <a:spcPts val="0"/>
                        </a:spcAft>
                      </a:pPr>
                      <a:r>
                        <a:rPr lang="en-US" altLang="zh-CN" sz="1400" b="1" kern="100" dirty="0">
                          <a:solidFill>
                            <a:srgbClr val="C00000"/>
                          </a:solidFill>
                          <a:effectLst/>
                          <a:latin typeface="华文仿宋" panose="02010600040101010101" pitchFamily="2" charset="-122"/>
                          <a:ea typeface="华文仿宋" panose="02010600040101010101" pitchFamily="2" charset="-122"/>
                          <a:cs typeface="Times New Roman" panose="02020603050405020304" pitchFamily="18" charset="0"/>
                        </a:rPr>
                        <a:t>《</a:t>
                      </a:r>
                      <a:r>
                        <a:rPr lang="zh-CN" altLang="en-US" sz="1400" b="1" kern="100" dirty="0">
                          <a:solidFill>
                            <a:srgbClr val="C00000"/>
                          </a:solidFill>
                          <a:effectLst/>
                          <a:latin typeface="华文仿宋" panose="02010600040101010101" pitchFamily="2" charset="-122"/>
                          <a:ea typeface="华文仿宋" panose="02010600040101010101" pitchFamily="2" charset="-122"/>
                          <a:cs typeface="Times New Roman" panose="02020603050405020304" pitchFamily="18" charset="0"/>
                        </a:rPr>
                        <a:t>雅典学院</a:t>
                      </a:r>
                      <a:r>
                        <a:rPr lang="en-US" altLang="zh-CN" sz="1400" b="1" kern="100" dirty="0">
                          <a:solidFill>
                            <a:srgbClr val="C00000"/>
                          </a:solidFill>
                          <a:effectLst/>
                          <a:latin typeface="华文仿宋" panose="02010600040101010101" pitchFamily="2" charset="-122"/>
                          <a:ea typeface="华文仿宋" panose="02010600040101010101" pitchFamily="2" charset="-122"/>
                          <a:cs typeface="Times New Roman" panose="02020603050405020304" pitchFamily="18" charset="0"/>
                        </a:rPr>
                        <a:t>》</a:t>
                      </a:r>
                      <a:endParaRPr lang="zh-CN" sz="1400" b="1" kern="100" dirty="0">
                        <a:solidFill>
                          <a:srgbClr val="C00000"/>
                        </a:solidFill>
                        <a:effectLst/>
                        <a:latin typeface="华文仿宋" panose="02010600040101010101" pitchFamily="2" charset="-122"/>
                        <a:ea typeface="华文仿宋" panose="02010600040101010101" pitchFamily="2" charset="-122"/>
                        <a:cs typeface="Times New Roman" panose="02020603050405020304" pitchFamily="18" charset="0"/>
                      </a:endParaRPr>
                    </a:p>
                  </a:txBody>
                  <a:tcPr marL="68580" marR="68580" marT="0" marB="0" anchor="ctr"/>
                </a:tc>
                <a:tc>
                  <a:txBody>
                    <a:bodyPr/>
                    <a:lstStyle/>
                    <a:p>
                      <a:pPr algn="just">
                        <a:lnSpc>
                          <a:spcPts val="2000"/>
                        </a:lnSpc>
                        <a:spcAft>
                          <a:spcPts val="0"/>
                        </a:spcAft>
                      </a:pPr>
                      <a:r>
                        <a:rPr lang="zh-CN" altLang="en-US" sz="1400" b="1" kern="100" dirty="0">
                          <a:effectLst/>
                          <a:latin typeface="华文宋体" panose="02010600040101010101" pitchFamily="2" charset="-122"/>
                          <a:ea typeface="华文宋体" panose="02010600040101010101" pitchFamily="2" charset="-122"/>
                          <a:cs typeface="Times New Roman" panose="02020603050405020304" pitchFamily="18" charset="0"/>
                        </a:rPr>
                        <a:t>以</a:t>
                      </a:r>
                      <a:r>
                        <a:rPr lang="zh-CN" altLang="en-US" sz="1600" b="1" kern="100" dirty="0">
                          <a:solidFill>
                            <a:srgbClr val="7030A0"/>
                          </a:solidFill>
                          <a:effectLst/>
                          <a:latin typeface="华文行楷" panose="02010800040101010101" pitchFamily="2" charset="-122"/>
                          <a:ea typeface="华文行楷" panose="02010800040101010101" pitchFamily="2" charset="-122"/>
                          <a:cs typeface="Times New Roman" panose="02020603050405020304" pitchFamily="18" charset="0"/>
                        </a:rPr>
                        <a:t>人</a:t>
                      </a:r>
                      <a:r>
                        <a:rPr lang="zh-CN" altLang="en-US" sz="1400" b="1" kern="100" dirty="0">
                          <a:effectLst/>
                          <a:latin typeface="华文宋体" panose="02010600040101010101" pitchFamily="2" charset="-122"/>
                          <a:ea typeface="华文宋体" panose="02010600040101010101" pitchFamily="2" charset="-122"/>
                          <a:cs typeface="Times New Roman" panose="02020603050405020304" pitchFamily="18" charset="0"/>
                        </a:rPr>
                        <a:t>为中心，描绘了古代希腊</a:t>
                      </a:r>
                      <a:r>
                        <a:rPr lang="zh-CN" altLang="en-US" sz="1600" b="1" kern="100" dirty="0">
                          <a:solidFill>
                            <a:srgbClr val="7030A0"/>
                          </a:solidFill>
                          <a:effectLst/>
                          <a:latin typeface="华文行楷" panose="02010800040101010101" pitchFamily="2" charset="-122"/>
                          <a:ea typeface="华文行楷" panose="02010800040101010101" pitchFamily="2" charset="-122"/>
                          <a:cs typeface="Times New Roman" panose="02020603050405020304" pitchFamily="18" charset="0"/>
                        </a:rPr>
                        <a:t>哲学家</a:t>
                      </a:r>
                      <a:r>
                        <a:rPr lang="zh-CN" altLang="en-US" sz="1400" b="1" kern="100" dirty="0">
                          <a:effectLst/>
                          <a:latin typeface="华文宋体" panose="02010600040101010101" pitchFamily="2" charset="-122"/>
                          <a:ea typeface="华文宋体" panose="02010600040101010101" pitchFamily="2" charset="-122"/>
                          <a:cs typeface="Times New Roman" panose="02020603050405020304" pitchFamily="18" charset="0"/>
                        </a:rPr>
                        <a:t>柏拉图、苏格拉底、亚里士多德、</a:t>
                      </a:r>
                      <a:r>
                        <a:rPr lang="zh-CN" altLang="en-US" sz="1600" b="1" kern="100" dirty="0">
                          <a:solidFill>
                            <a:srgbClr val="7030A0"/>
                          </a:solidFill>
                          <a:effectLst/>
                          <a:latin typeface="华文行楷" panose="02010800040101010101" pitchFamily="2" charset="-122"/>
                          <a:ea typeface="华文行楷" panose="02010800040101010101" pitchFamily="2" charset="-122"/>
                          <a:cs typeface="Times New Roman" panose="02020603050405020304" pitchFamily="18" charset="0"/>
                        </a:rPr>
                        <a:t>数学家</a:t>
                      </a:r>
                      <a:r>
                        <a:rPr lang="zh-CN" altLang="en-US" sz="1400" b="1" kern="100" dirty="0">
                          <a:effectLst/>
                          <a:latin typeface="华文宋体" panose="02010600040101010101" pitchFamily="2" charset="-122"/>
                          <a:ea typeface="华文宋体" panose="02010600040101010101" pitchFamily="2" charset="-122"/>
                          <a:cs typeface="Times New Roman" panose="02020603050405020304" pitchFamily="18" charset="0"/>
                        </a:rPr>
                        <a:t>欧几里得和其他人物的群像，它充分体现了拉斐尔</a:t>
                      </a:r>
                      <a:r>
                        <a:rPr lang="zh-CN" altLang="en-US" sz="1800" b="1" kern="100" dirty="0">
                          <a:solidFill>
                            <a:srgbClr val="7030A0"/>
                          </a:solidFill>
                          <a:effectLst/>
                          <a:latin typeface="华文行楷" panose="02010800040101010101" pitchFamily="2" charset="-122"/>
                          <a:ea typeface="华文行楷" panose="02010800040101010101" pitchFamily="2" charset="-122"/>
                          <a:cs typeface="Times New Roman" panose="02020603050405020304" pitchFamily="18" charset="0"/>
                        </a:rPr>
                        <a:t>高超的写实技巧和人文主义思想</a:t>
                      </a:r>
                      <a:r>
                        <a:rPr lang="zh-CN" altLang="en-US" sz="1400" b="1" kern="100" dirty="0">
                          <a:effectLst/>
                          <a:latin typeface="华文宋体" panose="02010600040101010101" pitchFamily="2" charset="-122"/>
                          <a:ea typeface="华文宋体" panose="02010600040101010101" pitchFamily="2" charset="-122"/>
                          <a:cs typeface="Times New Roman" panose="02020603050405020304" pitchFamily="18" charset="0"/>
                        </a:rPr>
                        <a:t>。</a:t>
                      </a:r>
                      <a:endParaRPr lang="zh-CN" sz="1400" b="1" kern="100" dirty="0">
                        <a:effectLst/>
                        <a:latin typeface="华文宋体" panose="02010600040101010101" pitchFamily="2" charset="-122"/>
                        <a:ea typeface="华文宋体" panose="02010600040101010101" pitchFamily="2" charset="-122"/>
                        <a:cs typeface="Times New Roman" panose="02020603050405020304" pitchFamily="18" charset="0"/>
                      </a:endParaRPr>
                    </a:p>
                  </a:txBody>
                  <a:tcPr marL="68580" marR="68580" marT="0" marB="0" anchor="ctr"/>
                </a:tc>
              </a:tr>
              <a:tr h="527098">
                <a:tc rowSpan="2">
                  <a:txBody>
                    <a:bodyPr/>
                    <a:lstStyle/>
                    <a:p>
                      <a:pPr marL="0" marR="0" lvl="0" indent="0" algn="ctr" defTabSz="914400" rtl="0" eaLnBrk="1" fontAlgn="auto" latinLnBrk="0" hangingPunct="1">
                        <a:lnSpc>
                          <a:spcPts val="2800"/>
                        </a:lnSpc>
                        <a:spcBef>
                          <a:spcPts val="0"/>
                        </a:spcBef>
                        <a:spcAft>
                          <a:spcPts val="0"/>
                        </a:spcAft>
                        <a:buClrTx/>
                        <a:buSzTx/>
                        <a:buFontTx/>
                        <a:buNone/>
                        <a:defRPr/>
                      </a:pPr>
                      <a:r>
                        <a:rPr lang="zh-CN" altLang="zh-CN" sz="1400" b="1" kern="100" dirty="0">
                          <a:effectLst/>
                        </a:rPr>
                        <a:t>米开朗</a:t>
                      </a:r>
                      <a:endParaRPr lang="en-US" altLang="zh-CN" sz="1400" b="1" kern="100" dirty="0">
                        <a:effectLst/>
                      </a:endParaRPr>
                    </a:p>
                    <a:p>
                      <a:pPr marL="0" marR="0" lvl="0" indent="0" algn="ctr" defTabSz="914400" rtl="0" eaLnBrk="1" fontAlgn="auto" latinLnBrk="0" hangingPunct="1">
                        <a:lnSpc>
                          <a:spcPts val="2800"/>
                        </a:lnSpc>
                        <a:spcBef>
                          <a:spcPts val="0"/>
                        </a:spcBef>
                        <a:spcAft>
                          <a:spcPts val="0"/>
                        </a:spcAft>
                        <a:buClrTx/>
                        <a:buSzTx/>
                        <a:buFontTx/>
                        <a:buNone/>
                        <a:defRPr/>
                      </a:pPr>
                      <a:r>
                        <a:rPr lang="zh-CN" altLang="zh-CN" sz="1400" b="1" kern="100" dirty="0">
                          <a:effectLst/>
                        </a:rPr>
                        <a:t>基罗</a:t>
                      </a:r>
                      <a:endParaRPr lang="zh-CN" altLang="zh-CN" sz="1400" b="1" kern="100" dirty="0">
                        <a:effectLst/>
                      </a:endParaRPr>
                    </a:p>
                    <a:p>
                      <a:pPr algn="ctr">
                        <a:lnSpc>
                          <a:spcPts val="2800"/>
                        </a:lnSpc>
                        <a:spcAft>
                          <a:spcPts val="0"/>
                        </a:spcAft>
                      </a:pPr>
                      <a:endParaRPr lang="zh-CN" sz="1400" b="1" kern="100" dirty="0">
                        <a:effectLst/>
                        <a:latin typeface="黑体" panose="02010609060101010101" pitchFamily="49" charset="-122"/>
                        <a:ea typeface="黑体" panose="02010609060101010101" pitchFamily="49"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ts val="2800"/>
                        </a:lnSpc>
                        <a:spcBef>
                          <a:spcPts val="0"/>
                        </a:spcBef>
                        <a:spcAft>
                          <a:spcPts val="0"/>
                        </a:spcAft>
                        <a:buClrTx/>
                        <a:buSzTx/>
                        <a:buFontTx/>
                        <a:buNone/>
                        <a:defRPr/>
                      </a:pPr>
                      <a:r>
                        <a:rPr lang="zh-CN" altLang="zh-CN" sz="1400" b="1" kern="100" dirty="0">
                          <a:solidFill>
                            <a:srgbClr val="C00000"/>
                          </a:solidFill>
                          <a:effectLst/>
                          <a:latin typeface="华文仿宋" panose="02010600040101010101" pitchFamily="2" charset="-122"/>
                          <a:ea typeface="华文仿宋" panose="02010600040101010101" pitchFamily="2" charset="-122"/>
                        </a:rPr>
                        <a:t>《创世纪》</a:t>
                      </a:r>
                      <a:endParaRPr lang="zh-CN" altLang="zh-CN" sz="1400" b="1" kern="100" dirty="0">
                        <a:solidFill>
                          <a:srgbClr val="C00000"/>
                        </a:solidFill>
                        <a:effectLst/>
                        <a:latin typeface="华文仿宋" panose="02010600040101010101" pitchFamily="2" charset="-122"/>
                        <a:ea typeface="华文仿宋" panose="02010600040101010101" pitchFamily="2" charset="-122"/>
                      </a:endParaRPr>
                    </a:p>
                    <a:p>
                      <a:pPr algn="ctr">
                        <a:lnSpc>
                          <a:spcPts val="2800"/>
                        </a:lnSpc>
                        <a:spcAft>
                          <a:spcPts val="0"/>
                        </a:spcAft>
                      </a:pPr>
                      <a:endParaRPr lang="zh-CN" sz="1400" b="1" kern="100" dirty="0">
                        <a:solidFill>
                          <a:srgbClr val="C00000"/>
                        </a:solidFill>
                        <a:effectLst/>
                        <a:latin typeface="华文仿宋" panose="02010600040101010101" pitchFamily="2" charset="-122"/>
                        <a:ea typeface="华文仿宋" panose="02010600040101010101" pitchFamily="2" charset="-122"/>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ts val="2000"/>
                        </a:lnSpc>
                        <a:spcBef>
                          <a:spcPts val="0"/>
                        </a:spcBef>
                        <a:spcAft>
                          <a:spcPts val="0"/>
                        </a:spcAft>
                        <a:buClrTx/>
                        <a:buSzTx/>
                        <a:buFontTx/>
                        <a:buNone/>
                        <a:defRPr/>
                      </a:pPr>
                      <a:r>
                        <a:rPr lang="zh-CN" altLang="zh-CN" sz="1400" b="1" kern="100" dirty="0">
                          <a:effectLst/>
                          <a:latin typeface="华文宋体" panose="02010600040101010101" pitchFamily="2" charset="-122"/>
                          <a:ea typeface="华文宋体" panose="02010600040101010101" pitchFamily="2" charset="-122"/>
                        </a:rPr>
                        <a:t>取材于</a:t>
                      </a:r>
                      <a:r>
                        <a:rPr lang="zh-CN" altLang="zh-CN" sz="1400" b="1" kern="100" dirty="0">
                          <a:solidFill>
                            <a:srgbClr val="7030A0"/>
                          </a:solidFill>
                          <a:effectLst/>
                          <a:latin typeface="华文行楷" panose="02010800040101010101" pitchFamily="2" charset="-122"/>
                          <a:ea typeface="华文行楷" panose="02010800040101010101" pitchFamily="2" charset="-122"/>
                        </a:rPr>
                        <a:t>《圣经》</a:t>
                      </a:r>
                      <a:r>
                        <a:rPr lang="zh-CN" altLang="zh-CN" sz="1400" b="1" kern="100" dirty="0">
                          <a:effectLst/>
                          <a:latin typeface="华文宋体" panose="02010600040101010101" pitchFamily="2" charset="-122"/>
                          <a:ea typeface="华文宋体" panose="02010600040101010101" pitchFamily="2" charset="-122"/>
                        </a:rPr>
                        <a:t>故事，塑造了</a:t>
                      </a:r>
                      <a:r>
                        <a:rPr lang="en-US" altLang="zh-CN" sz="1400" b="1" kern="100" dirty="0">
                          <a:effectLst/>
                          <a:latin typeface="华文宋体" panose="02010600040101010101" pitchFamily="2" charset="-122"/>
                          <a:ea typeface="华文宋体" panose="02010600040101010101" pitchFamily="2" charset="-122"/>
                        </a:rPr>
                        <a:t>343</a:t>
                      </a:r>
                      <a:r>
                        <a:rPr lang="zh-CN" altLang="zh-CN" sz="1400" b="1" kern="100" dirty="0">
                          <a:effectLst/>
                          <a:latin typeface="华文宋体" panose="02010600040101010101" pitchFamily="2" charset="-122"/>
                          <a:ea typeface="华文宋体" panose="02010600040101010101" pitchFamily="2" charset="-122"/>
                        </a:rPr>
                        <a:t>个人物形象，分别表示了宇宙、人类和邪恶的起源。</a:t>
                      </a:r>
                      <a:r>
                        <a:rPr lang="zh-CN" altLang="en-US" sz="1400" b="1" kern="100" dirty="0">
                          <a:effectLst/>
                          <a:latin typeface="华文宋体" panose="02010600040101010101" pitchFamily="2" charset="-122"/>
                          <a:ea typeface="华文宋体" panose="02010600040101010101" pitchFamily="2" charset="-122"/>
                        </a:rPr>
                        <a:t>作者创作了一系列理想中的英雄。</a:t>
                      </a:r>
                      <a:r>
                        <a:rPr lang="zh-CN" altLang="zh-CN" sz="1800" b="1" kern="100" dirty="0">
                          <a:solidFill>
                            <a:srgbClr val="7030A0"/>
                          </a:solidFill>
                          <a:effectLst/>
                          <a:latin typeface="华文行楷" panose="02010800040101010101" pitchFamily="2" charset="-122"/>
                          <a:ea typeface="华文行楷" panose="02010800040101010101" pitchFamily="2" charset="-122"/>
                        </a:rPr>
                        <a:t>他们强健的体魄和突起的筋肉向世人表明，这是一个人类能够创造世界的时代。</a:t>
                      </a:r>
                      <a:r>
                        <a:rPr lang="zh-CN" altLang="zh-CN" sz="1400" b="1" kern="100" dirty="0">
                          <a:effectLst/>
                          <a:latin typeface="华文宋体" panose="02010600040101010101" pitchFamily="2" charset="-122"/>
                          <a:ea typeface="华文宋体" panose="02010600040101010101" pitchFamily="2" charset="-122"/>
                        </a:rPr>
                        <a:t>这幅壁画是文艺复兴时代的一座丰碑。</a:t>
                      </a:r>
                      <a:endParaRPr lang="zh-CN" altLang="zh-CN" sz="1400" b="1" kern="100" dirty="0">
                        <a:effectLst/>
                        <a:latin typeface="华文宋体" panose="02010600040101010101" pitchFamily="2" charset="-122"/>
                        <a:ea typeface="华文宋体" panose="02010600040101010101" pitchFamily="2" charset="-122"/>
                        <a:cs typeface="Times New Roman" panose="02020603050405020304" pitchFamily="18" charset="0"/>
                      </a:endParaRPr>
                    </a:p>
                  </a:txBody>
                  <a:tcPr marL="68580" marR="68580" marT="0" marB="0" anchor="ctr"/>
                </a:tc>
              </a:tr>
              <a:tr h="658049">
                <a:tc vMerge="1">
                  <a:tcPr marL="68580" marR="68580" marT="0" marB="0" anchor="ctr"/>
                </a:tc>
                <a:tc>
                  <a:txBody>
                    <a:bodyPr/>
                    <a:lstStyle/>
                    <a:p>
                      <a:pPr marL="0" marR="0" lvl="0" indent="0" algn="ctr" defTabSz="914400" rtl="0" eaLnBrk="1" fontAlgn="auto" latinLnBrk="0" hangingPunct="1">
                        <a:lnSpc>
                          <a:spcPts val="2800"/>
                        </a:lnSpc>
                        <a:spcBef>
                          <a:spcPts val="0"/>
                        </a:spcBef>
                        <a:spcAft>
                          <a:spcPts val="0"/>
                        </a:spcAft>
                        <a:buClrTx/>
                        <a:buSzTx/>
                        <a:buFontTx/>
                        <a:buNone/>
                        <a:defRPr/>
                      </a:pPr>
                      <a:r>
                        <a:rPr lang="zh-CN" altLang="zh-CN" sz="1400" b="1" kern="100" dirty="0">
                          <a:solidFill>
                            <a:srgbClr val="C00000"/>
                          </a:solidFill>
                          <a:effectLst/>
                          <a:latin typeface="华文仿宋" panose="02010600040101010101" pitchFamily="2" charset="-122"/>
                          <a:ea typeface="华文仿宋" panose="02010600040101010101" pitchFamily="2" charset="-122"/>
                        </a:rPr>
                        <a:t>《最后的审判》</a:t>
                      </a:r>
                      <a:endParaRPr lang="zh-CN" altLang="zh-CN" sz="1400" b="1" kern="100" dirty="0">
                        <a:solidFill>
                          <a:srgbClr val="C00000"/>
                        </a:solidFill>
                        <a:effectLst/>
                        <a:latin typeface="华文仿宋" panose="02010600040101010101" pitchFamily="2" charset="-122"/>
                        <a:ea typeface="华文仿宋" panose="02010600040101010101" pitchFamily="2" charset="-122"/>
                      </a:endParaRPr>
                    </a:p>
                    <a:p>
                      <a:pPr algn="ctr">
                        <a:lnSpc>
                          <a:spcPts val="2800"/>
                        </a:lnSpc>
                        <a:spcAft>
                          <a:spcPts val="0"/>
                        </a:spcAft>
                      </a:pPr>
                      <a:endParaRPr lang="zh-CN" sz="1400" b="1" kern="100" dirty="0">
                        <a:solidFill>
                          <a:srgbClr val="C00000"/>
                        </a:solidFill>
                        <a:effectLst/>
                        <a:latin typeface="华文仿宋" panose="02010600040101010101" pitchFamily="2" charset="-122"/>
                        <a:ea typeface="华文仿宋" panose="02010600040101010101" pitchFamily="2" charset="-122"/>
                        <a:cs typeface="Times New Roman" panose="02020603050405020304" pitchFamily="18" charset="0"/>
                      </a:endParaRPr>
                    </a:p>
                  </a:txBody>
                  <a:tcPr marL="68580" marR="68580" marT="0" marB="0" anchor="ctr"/>
                </a:tc>
                <a:tc>
                  <a:txBody>
                    <a:bodyPr/>
                    <a:lstStyle/>
                    <a:p>
                      <a:pPr algn="just">
                        <a:lnSpc>
                          <a:spcPts val="2000"/>
                        </a:lnSpc>
                        <a:spcAft>
                          <a:spcPts val="0"/>
                        </a:spcAft>
                      </a:pPr>
                      <a:r>
                        <a:rPr lang="zh-CN" sz="1400" b="1" kern="100" dirty="0">
                          <a:effectLst/>
                          <a:latin typeface="华文宋体" panose="02010600040101010101" pitchFamily="2" charset="-122"/>
                          <a:ea typeface="华文宋体" panose="02010600040101010101" pitchFamily="2" charset="-122"/>
                        </a:rPr>
                        <a:t>描绘世界末日降临时，基督裁决众人命运的场景。画面雄伟壮烈，充满严肃和恐怖的气氛，因为作者想借此控诉罗马教皇和美第奇家族的暴政和悼念</a:t>
                      </a:r>
                      <a:r>
                        <a:rPr lang="en-US" sz="1400" b="1" kern="100" dirty="0">
                          <a:effectLst/>
                          <a:latin typeface="华文宋体" panose="02010600040101010101" pitchFamily="2" charset="-122"/>
                          <a:ea typeface="华文宋体" panose="02010600040101010101" pitchFamily="2" charset="-122"/>
                        </a:rPr>
                        <a:t>1527-1530</a:t>
                      </a:r>
                      <a:r>
                        <a:rPr lang="zh-CN" sz="1400" b="1" kern="100" dirty="0">
                          <a:effectLst/>
                          <a:latin typeface="华文宋体" panose="02010600040101010101" pitchFamily="2" charset="-122"/>
                          <a:ea typeface="华文宋体" panose="02010600040101010101" pitchFamily="2" charset="-122"/>
                        </a:rPr>
                        <a:t>年佛罗伦萨起义中牺牲的烈士，</a:t>
                      </a:r>
                      <a:r>
                        <a:rPr lang="zh-CN" sz="1800" b="1" kern="100" dirty="0">
                          <a:solidFill>
                            <a:srgbClr val="7030A0"/>
                          </a:solidFill>
                          <a:effectLst/>
                          <a:latin typeface="华文行楷" panose="02010800040101010101" pitchFamily="2" charset="-122"/>
                          <a:ea typeface="华文行楷" panose="02010800040101010101" pitchFamily="2" charset="-122"/>
                        </a:rPr>
                        <a:t>强烈祈望人世间的公正与平等。</a:t>
                      </a:r>
                      <a:endParaRPr lang="zh-CN" sz="1800" b="1" kern="100" dirty="0">
                        <a:solidFill>
                          <a:srgbClr val="7030A0"/>
                        </a:solidFill>
                        <a:effectLst/>
                        <a:latin typeface="华文行楷" panose="02010800040101010101" pitchFamily="2" charset="-122"/>
                        <a:ea typeface="华文行楷" panose="02010800040101010101" pitchFamily="2" charset="-122"/>
                        <a:cs typeface="Times New Roman" panose="02020603050405020304" pitchFamily="18" charset="0"/>
                      </a:endParaRPr>
                    </a:p>
                  </a:txBody>
                  <a:tcPr marL="68580" marR="68580" marT="0" marB="0" anchor="ctr"/>
                </a:tc>
              </a:tr>
            </a:tbl>
          </a:graphicData>
        </a:graphic>
      </p:graphicFrame>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49812" y="4800342"/>
            <a:ext cx="6377744" cy="183127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23" y="182239"/>
            <a:ext cx="4810821" cy="639192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14" name="直接连接符 13"/>
          <p:cNvCxnSpPr/>
          <p:nvPr/>
        </p:nvCxnSpPr>
        <p:spPr>
          <a:xfrm>
            <a:off x="435186" y="3698533"/>
            <a:ext cx="151553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82811" y="3887979"/>
            <a:ext cx="176790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82811" y="4084613"/>
            <a:ext cx="7327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23" y="1398432"/>
            <a:ext cx="4790054" cy="246799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99" y="182239"/>
            <a:ext cx="4826577" cy="639192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89" y="182239"/>
            <a:ext cx="4810820" cy="246799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765" y="2713515"/>
            <a:ext cx="3086367" cy="84998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12"/>
                                        </p:tgtEl>
                                        <p:attrNameLst>
                                          <p:attrName>ppt_w</p:attrName>
                                        </p:attrNameLst>
                                      </p:cBhvr>
                                      <p:tavLst>
                                        <p:tav tm="0">
                                          <p:val>
                                            <p:strVal val="ppt_w"/>
                                          </p:val>
                                        </p:tav>
                                        <p:tav tm="100000">
                                          <p:val>
                                            <p:fltVal val="0"/>
                                          </p:val>
                                        </p:tav>
                                      </p:tavLst>
                                    </p:anim>
                                    <p:anim calcmode="lin" valueType="num">
                                      <p:cBhvr>
                                        <p:cTn id="11" dur="1000"/>
                                        <p:tgtEl>
                                          <p:spTgt spid="12"/>
                                        </p:tgtEl>
                                        <p:attrNameLst>
                                          <p:attrName>ppt_h</p:attrName>
                                        </p:attrNameLst>
                                      </p:cBhvr>
                                      <p:tavLst>
                                        <p:tav tm="0">
                                          <p:val>
                                            <p:strVal val="ppt_h"/>
                                          </p:val>
                                        </p:tav>
                                        <p:tav tm="100000">
                                          <p:val>
                                            <p:fltVal val="0"/>
                                          </p:val>
                                        </p:tav>
                                      </p:tavLst>
                                    </p:anim>
                                    <p:anim calcmode="lin" valueType="num">
                                      <p:cBhvr>
                                        <p:cTn id="12" dur="1000"/>
                                        <p:tgtEl>
                                          <p:spTgt spid="12"/>
                                        </p:tgtEl>
                                        <p:attrNameLst>
                                          <p:attrName>style.rotation</p:attrName>
                                        </p:attrNameLst>
                                      </p:cBhvr>
                                      <p:tavLst>
                                        <p:tav tm="0">
                                          <p:val>
                                            <p:fltVal val="0"/>
                                          </p:val>
                                        </p:tav>
                                        <p:tav tm="100000">
                                          <p:val>
                                            <p:fltVal val="90"/>
                                          </p:val>
                                        </p:tav>
                                      </p:tavLst>
                                    </p:anim>
                                    <p:animEffect transition="out" filter="fade">
                                      <p:cBhvr>
                                        <p:cTn id="13" dur="1000"/>
                                        <p:tgtEl>
                                          <p:spTgt spid="12"/>
                                        </p:tgtEl>
                                      </p:cBhvr>
                                    </p:animEffect>
                                    <p:set>
                                      <p:cBhvr>
                                        <p:cTn id="14" dur="1" fill="hold">
                                          <p:stCondLst>
                                            <p:cond delay="9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9" name="矩形 8"/>
          <p:cNvSpPr/>
          <p:nvPr/>
        </p:nvSpPr>
        <p:spPr>
          <a:xfrm>
            <a:off x="5039360" y="588173"/>
            <a:ext cx="7152640" cy="810478"/>
          </a:xfrm>
          <a:prstGeom prst="rect">
            <a:avLst/>
          </a:prstGeom>
        </p:spPr>
        <p:txBody>
          <a:bodyPr wrap="square">
            <a:spAutoFit/>
          </a:bodyPr>
          <a:lstStyle/>
          <a:p>
            <a:pPr algn="just">
              <a:lnSpc>
                <a:spcPts val="2800"/>
              </a:lnSpc>
              <a:spcAft>
                <a:spcPts val="0"/>
              </a:spcAft>
            </a:pPr>
            <a:r>
              <a:rPr lang="zh-CN" altLang="zh-CN" sz="2400" b="1" kern="100" dirty="0">
                <a:latin typeface="黑体" panose="02010609060101010101" pitchFamily="49" charset="-122"/>
                <a:ea typeface="黑体" panose="02010609060101010101" pitchFamily="49" charset="-122"/>
              </a:rPr>
              <a:t>二、</a:t>
            </a:r>
            <a:r>
              <a:rPr lang="zh-CN" altLang="en-US" sz="2400" b="1" dirty="0">
                <a:latin typeface="黑体" panose="02010609060101010101" pitchFamily="49" charset="-122"/>
                <a:ea typeface="黑体" panose="02010609060101010101" pitchFamily="49" charset="-122"/>
              </a:rPr>
              <a:t>圣彼得大教堂的历史、宗教、建筑和艺术等方面的成就 （</a:t>
            </a:r>
            <a:r>
              <a:rPr lang="en-US" altLang="zh-CN" sz="2400" b="1" dirty="0">
                <a:latin typeface="黑体" panose="02010609060101010101" pitchFamily="49" charset="-122"/>
                <a:ea typeface="黑体" panose="02010609060101010101" pitchFamily="49" charset="-122"/>
              </a:rPr>
              <a:t>b</a:t>
            </a:r>
            <a:r>
              <a:rPr lang="zh-CN" altLang="en-US" sz="2400" b="1" dirty="0">
                <a:latin typeface="黑体" panose="02010609060101010101" pitchFamily="49" charset="-122"/>
                <a:ea typeface="黑体" panose="02010609060101010101" pitchFamily="49" charset="-122"/>
              </a:rPr>
              <a:t>）</a:t>
            </a:r>
            <a:endParaRPr lang="zh-CN" altLang="zh-CN" sz="2400" b="1" kern="100" dirty="0">
              <a:latin typeface="黑体" panose="02010609060101010101" pitchFamily="49" charset="-122"/>
              <a:ea typeface="黑体" panose="02010609060101010101" pitchFamily="49" charset="-122"/>
            </a:endParaRPr>
          </a:p>
        </p:txBody>
      </p:sp>
      <p:sp>
        <p:nvSpPr>
          <p:cNvPr id="14" name="矩形 13"/>
          <p:cNvSpPr/>
          <p:nvPr/>
        </p:nvSpPr>
        <p:spPr>
          <a:xfrm>
            <a:off x="5348408" y="1440124"/>
            <a:ext cx="1467068" cy="400110"/>
          </a:xfrm>
          <a:prstGeom prst="rect">
            <a:avLst/>
          </a:prstGeom>
        </p:spPr>
        <p:txBody>
          <a:bodyPr wrap="none">
            <a:spAutoFit/>
          </a:bodyPr>
          <a:lstStyle/>
          <a:p>
            <a:r>
              <a:rPr lang="zh-CN" altLang="en-US" sz="2000" b="1" kern="100" dirty="0"/>
              <a:t>修建目的：</a:t>
            </a:r>
            <a:endParaRPr lang="zh-CN" altLang="zh-CN" sz="2000" b="1" kern="100" dirty="0">
              <a:latin typeface="华文宋体" panose="02010600040101010101" pitchFamily="2" charset="-122"/>
              <a:ea typeface="华文宋体" panose="02010600040101010101" pitchFamily="2" charset="-122"/>
              <a:cs typeface="Times New Roman" panose="02020603050405020304"/>
            </a:endParaRPr>
          </a:p>
        </p:txBody>
      </p:sp>
      <p:sp>
        <p:nvSpPr>
          <p:cNvPr id="15" name="矩形 14"/>
          <p:cNvSpPr/>
          <p:nvPr/>
        </p:nvSpPr>
        <p:spPr>
          <a:xfrm>
            <a:off x="5335788" y="1789314"/>
            <a:ext cx="1210588" cy="400110"/>
          </a:xfrm>
          <a:prstGeom prst="rect">
            <a:avLst/>
          </a:prstGeom>
        </p:spPr>
        <p:txBody>
          <a:bodyPr wrap="none">
            <a:spAutoFit/>
          </a:bodyPr>
          <a:lstStyle/>
          <a:p>
            <a:pPr algn="ctr">
              <a:spcAft>
                <a:spcPts val="0"/>
              </a:spcAft>
            </a:pPr>
            <a:r>
              <a:rPr lang="zh-CN" altLang="en-US" sz="2000" b="1" kern="100" dirty="0"/>
              <a:t>修建者：</a:t>
            </a:r>
            <a:endParaRPr lang="zh-CN" altLang="zh-CN" sz="2000" b="1" kern="100" dirty="0">
              <a:latin typeface="华文宋体" panose="02010600040101010101" pitchFamily="2" charset="-122"/>
              <a:ea typeface="华文宋体" panose="02010600040101010101" pitchFamily="2" charset="-122"/>
              <a:cs typeface="Times New Roman" panose="02020603050405020304"/>
            </a:endParaRPr>
          </a:p>
        </p:txBody>
      </p:sp>
      <p:sp>
        <p:nvSpPr>
          <p:cNvPr id="16" name="矩形 15"/>
          <p:cNvSpPr/>
          <p:nvPr/>
        </p:nvSpPr>
        <p:spPr>
          <a:xfrm>
            <a:off x="4790519" y="2129481"/>
            <a:ext cx="1788756" cy="400110"/>
          </a:xfrm>
          <a:prstGeom prst="rect">
            <a:avLst/>
          </a:prstGeom>
        </p:spPr>
        <p:txBody>
          <a:bodyPr wrap="square">
            <a:spAutoFit/>
          </a:bodyPr>
          <a:lstStyle/>
          <a:p>
            <a:pPr algn="ctr">
              <a:spcAft>
                <a:spcPts val="0"/>
              </a:spcAft>
            </a:pPr>
            <a:r>
              <a:rPr lang="en-US" altLang="zh-CN" sz="2000" b="1" kern="100" dirty="0"/>
              <a:t>       </a:t>
            </a:r>
            <a:r>
              <a:rPr lang="zh-CN" altLang="zh-CN" sz="2000" b="1" kern="100" dirty="0"/>
              <a:t>大圆顶</a:t>
            </a:r>
            <a:r>
              <a:rPr lang="zh-CN" altLang="en-US" sz="2000" b="1" kern="100" dirty="0"/>
              <a:t>：</a:t>
            </a:r>
            <a:endParaRPr lang="en-US" altLang="zh-CN" sz="2000" b="1" kern="100" dirty="0">
              <a:latin typeface="华文宋体" panose="02010600040101010101" pitchFamily="2" charset="-122"/>
              <a:ea typeface="华文宋体" panose="02010600040101010101" pitchFamily="2" charset="-122"/>
            </a:endParaRPr>
          </a:p>
        </p:txBody>
      </p:sp>
      <p:cxnSp>
        <p:nvCxnSpPr>
          <p:cNvPr id="20" name="直接箭头连接符 19"/>
          <p:cNvCxnSpPr/>
          <p:nvPr/>
        </p:nvCxnSpPr>
        <p:spPr>
          <a:xfrm>
            <a:off x="8532046" y="3111516"/>
            <a:ext cx="0" cy="52832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6571365" y="1458862"/>
            <a:ext cx="2031325" cy="369332"/>
          </a:xfrm>
          <a:prstGeom prst="rect">
            <a:avLst/>
          </a:prstGeom>
        </p:spPr>
        <p:txBody>
          <a:bodyPr wrap="none">
            <a:spAutoFit/>
          </a:bodyPr>
          <a:lstStyle/>
          <a:p>
            <a:r>
              <a:rPr lang="zh-CN" altLang="en-US" b="1" kern="100" dirty="0">
                <a:latin typeface="华文宋体" panose="02010600040101010101" pitchFamily="2" charset="-122"/>
                <a:ea typeface="华文宋体" panose="02010600040101010101" pitchFamily="2" charset="-122"/>
              </a:rPr>
              <a:t>树立罗马教廷威信</a:t>
            </a:r>
            <a:endParaRPr lang="zh-CN" altLang="en-US" dirty="0"/>
          </a:p>
        </p:txBody>
      </p:sp>
      <p:sp>
        <p:nvSpPr>
          <p:cNvPr id="3" name="矩形 2"/>
          <p:cNvSpPr/>
          <p:nvPr/>
        </p:nvSpPr>
        <p:spPr>
          <a:xfrm>
            <a:off x="6304202" y="1827571"/>
            <a:ext cx="1107996" cy="369332"/>
          </a:xfrm>
          <a:prstGeom prst="rect">
            <a:avLst/>
          </a:prstGeom>
        </p:spPr>
        <p:txBody>
          <a:bodyPr wrap="none">
            <a:spAutoFit/>
          </a:bodyPr>
          <a:lstStyle/>
          <a:p>
            <a:r>
              <a:rPr lang="zh-CN" altLang="en-US" b="1" kern="100" dirty="0">
                <a:latin typeface="华文宋体" panose="02010600040101010101" pitchFamily="2" charset="-122"/>
                <a:ea typeface="华文宋体" panose="02010600040101010101" pitchFamily="2" charset="-122"/>
              </a:rPr>
              <a:t>天主教会</a:t>
            </a:r>
            <a:endParaRPr lang="zh-CN" altLang="en-US" dirty="0"/>
          </a:p>
        </p:txBody>
      </p:sp>
      <p:sp>
        <p:nvSpPr>
          <p:cNvPr id="4" name="矩形 3"/>
          <p:cNvSpPr/>
          <p:nvPr/>
        </p:nvSpPr>
        <p:spPr>
          <a:xfrm>
            <a:off x="6304202" y="2155414"/>
            <a:ext cx="6096000" cy="923330"/>
          </a:xfrm>
          <a:prstGeom prst="rect">
            <a:avLst/>
          </a:prstGeom>
        </p:spPr>
        <p:txBody>
          <a:bodyPr>
            <a:spAutoFit/>
          </a:bodyPr>
          <a:lstStyle/>
          <a:p>
            <a:r>
              <a:rPr lang="zh-CN" altLang="zh-CN" b="1" dirty="0">
                <a:latin typeface="华文宋体" panose="02010600040101010101" pitchFamily="2" charset="-122"/>
                <a:ea typeface="华文宋体" panose="02010600040101010101" pitchFamily="2" charset="-122"/>
              </a:rPr>
              <a:t>米开朗基罗设计，为解决跨度过大又没有立柱支撑的难题，设计了两块半圆形的壳形结构，再用辐条状的肋进行加固，白色，真正球面形，显得立体感更强</a:t>
            </a:r>
            <a:endParaRPr lang="zh-CN" altLang="zh-CN" b="1" dirty="0">
              <a:latin typeface="华文宋体" panose="02010600040101010101" pitchFamily="2" charset="-122"/>
              <a:ea typeface="华文宋体" panose="02010600040101010101" pitchFamily="2" charset="-122"/>
            </a:endParaRPr>
          </a:p>
        </p:txBody>
      </p:sp>
      <p:pic>
        <p:nvPicPr>
          <p:cNvPr id="36"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52890" y="95102"/>
            <a:ext cx="4604730" cy="383770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90" y="3932808"/>
            <a:ext cx="4604728" cy="281866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2" name="文本框 21"/>
          <p:cNvSpPr txBox="1"/>
          <p:nvPr/>
        </p:nvSpPr>
        <p:spPr>
          <a:xfrm>
            <a:off x="6579275" y="3637766"/>
            <a:ext cx="4989419" cy="923330"/>
          </a:xfrm>
          <a:prstGeom prst="rect">
            <a:avLst/>
          </a:prstGeom>
          <a:noFill/>
        </p:spPr>
        <p:txBody>
          <a:bodyPr wrap="square" rtlCol="0">
            <a:spAutoFit/>
          </a:bodyPr>
          <a:lstStyle/>
          <a:p>
            <a:r>
              <a:rPr lang="zh-CN" altLang="en-US" b="1" dirty="0">
                <a:latin typeface="华文宋体" panose="02010600040101010101" pitchFamily="2" charset="-122"/>
                <a:ea typeface="华文宋体" panose="02010600040101010101" pitchFamily="2" charset="-122"/>
              </a:rPr>
              <a:t>是罗马全城的最高点，是万神殿的三倍，是世界上最大的天主教堂，实现了教皇朱理二世当初建造最宏大建筑的愿望</a:t>
            </a:r>
            <a:endParaRPr lang="zh-CN" altLang="en-US" b="1" dirty="0">
              <a:latin typeface="华文宋体" panose="02010600040101010101" pitchFamily="2" charset="-122"/>
              <a:ea typeface="华文宋体" panose="02010600040101010101" pitchFamily="2" charset="-122"/>
            </a:endParaRPr>
          </a:p>
        </p:txBody>
      </p:sp>
      <p:pic>
        <p:nvPicPr>
          <p:cNvPr id="39" name="Picture 2"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07" y="588173"/>
            <a:ext cx="3802137" cy="5400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350" y="801327"/>
            <a:ext cx="3025402" cy="3276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282" y="667696"/>
            <a:ext cx="4640788" cy="431169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0" name="矩形 29"/>
          <p:cNvSpPr/>
          <p:nvPr/>
        </p:nvSpPr>
        <p:spPr>
          <a:xfrm>
            <a:off x="5051208" y="4478223"/>
            <a:ext cx="7140792" cy="810478"/>
          </a:xfrm>
          <a:prstGeom prst="rect">
            <a:avLst/>
          </a:prstGeom>
        </p:spPr>
        <p:txBody>
          <a:bodyPr wrap="square">
            <a:spAutoFit/>
          </a:bodyPr>
          <a:lstStyle/>
          <a:p>
            <a:pPr algn="just">
              <a:lnSpc>
                <a:spcPts val="2800"/>
              </a:lnSpc>
              <a:spcAft>
                <a:spcPts val="0"/>
              </a:spcAft>
            </a:pPr>
            <a:r>
              <a:rPr lang="zh-CN" altLang="zh-CN" sz="2400" b="1" kern="100" dirty="0">
                <a:latin typeface="Calibri" panose="020F0502020204030204" pitchFamily="34" charset="0"/>
                <a:ea typeface="黑体" panose="02010609060101010101" pitchFamily="49" charset="-122"/>
                <a:cs typeface="黑体" panose="02010609060101010101" pitchFamily="49" charset="-122"/>
              </a:rPr>
              <a:t>三、米开朗基罗、拉斐尔、贝尔尼尼在世界文化史上的地位（</a:t>
            </a:r>
            <a:r>
              <a:rPr lang="en-US" altLang="zh-CN" sz="2400" b="1" kern="100" dirty="0">
                <a:latin typeface="Calibri" panose="020F0502020204030204" pitchFamily="34" charset="0"/>
                <a:ea typeface="黑体" panose="02010609060101010101" pitchFamily="49" charset="-122"/>
                <a:cs typeface="黑体" panose="02010609060101010101" pitchFamily="49" charset="-122"/>
              </a:rPr>
              <a:t>c</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1" name="矩形 40"/>
          <p:cNvSpPr/>
          <p:nvPr/>
        </p:nvSpPr>
        <p:spPr>
          <a:xfrm>
            <a:off x="5039360" y="5254604"/>
            <a:ext cx="7140792" cy="1600438"/>
          </a:xfrm>
          <a:prstGeom prst="rect">
            <a:avLst/>
          </a:prstGeom>
        </p:spPr>
        <p:txBody>
          <a:bodyPr wrap="square">
            <a:spAutoFit/>
          </a:bodyPr>
          <a:lstStyle/>
          <a:p>
            <a:r>
              <a:rPr lang="en-US" altLang="zh-CN" sz="2000" b="1" kern="100" dirty="0">
                <a:latin typeface="+mn-ea"/>
                <a:cs typeface="黑体" panose="02010609060101010101" pitchFamily="49" charset="-122"/>
              </a:rPr>
              <a:t>1.</a:t>
            </a:r>
            <a:r>
              <a:rPr lang="zh-CN" altLang="zh-CN" sz="2000" b="1" kern="100" dirty="0">
                <a:latin typeface="+mn-ea"/>
                <a:cs typeface="黑体" panose="02010609060101010101" pitchFamily="49" charset="-122"/>
              </a:rPr>
              <a:t>米开朗基罗</a:t>
            </a:r>
            <a:r>
              <a:rPr lang="zh-CN" altLang="en-US" sz="2000" b="1" kern="100" dirty="0">
                <a:latin typeface="+mn-ea"/>
                <a:cs typeface="黑体" panose="02010609060101010101" pitchFamily="49" charset="-122"/>
              </a:rPr>
              <a:t>：</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创世纪</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最后的审判</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哀悼基督</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、圣彼得大教堂大圆顶设计</a:t>
            </a:r>
            <a:endParaRPr lang="en-US" altLang="zh-CN" b="1" kern="100" dirty="0">
              <a:latin typeface="华文宋体" panose="02010600040101010101" pitchFamily="2" charset="-122"/>
              <a:ea typeface="华文宋体" panose="02010600040101010101" pitchFamily="2" charset="-122"/>
              <a:cs typeface="黑体" panose="02010609060101010101" pitchFamily="49" charset="-122"/>
            </a:endParaRPr>
          </a:p>
          <a:p>
            <a:r>
              <a:rPr lang="en-US" altLang="zh-CN" sz="2000" b="1" kern="100" dirty="0">
                <a:latin typeface="+mn-ea"/>
                <a:cs typeface="黑体" panose="02010609060101010101" pitchFamily="49" charset="-122"/>
              </a:rPr>
              <a:t>2.</a:t>
            </a:r>
            <a:r>
              <a:rPr lang="zh-CN" altLang="zh-CN" sz="2000" b="1" kern="100" dirty="0">
                <a:latin typeface="+mn-ea"/>
                <a:cs typeface="黑体" panose="02010609060101010101" pitchFamily="49" charset="-122"/>
              </a:rPr>
              <a:t>拉斐尔</a:t>
            </a:r>
            <a:r>
              <a:rPr lang="zh-CN" altLang="en-US" sz="2000" b="1" kern="100" dirty="0">
                <a:latin typeface="+mn-ea"/>
                <a:cs typeface="黑体" panose="02010609060101010101" pitchFamily="49" charset="-122"/>
              </a:rPr>
              <a:t>：</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圣母像</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椅子中的圣母</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戴面纱的女人</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、十幅挂毯图案、</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雅典学院</a:t>
            </a:r>
            <a:r>
              <a:rPr lang="en-US" altLang="zh-CN" b="1" kern="100" dirty="0">
                <a:latin typeface="华文宋体" panose="02010600040101010101" pitchFamily="2" charset="-122"/>
                <a:ea typeface="华文宋体" panose="02010600040101010101" pitchFamily="2" charset="-122"/>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、圣彼得大教堂设计者之一</a:t>
            </a:r>
            <a:endParaRPr lang="en-US" altLang="zh-CN" b="1" kern="100" dirty="0">
              <a:latin typeface="华文宋体" panose="02010600040101010101" pitchFamily="2" charset="-122"/>
              <a:ea typeface="华文宋体" panose="02010600040101010101" pitchFamily="2" charset="-122"/>
              <a:cs typeface="黑体" panose="02010609060101010101" pitchFamily="49" charset="-122"/>
            </a:endParaRPr>
          </a:p>
          <a:p>
            <a:r>
              <a:rPr lang="en-US" altLang="zh-CN" sz="2000" b="1" kern="100" dirty="0">
                <a:latin typeface="+mn-ea"/>
                <a:cs typeface="黑体" panose="02010609060101010101" pitchFamily="49" charset="-122"/>
              </a:rPr>
              <a:t>3.</a:t>
            </a:r>
            <a:r>
              <a:rPr lang="zh-CN" altLang="zh-CN" sz="2000" b="1" kern="100" dirty="0">
                <a:latin typeface="+mn-ea"/>
                <a:cs typeface="黑体" panose="02010609060101010101" pitchFamily="49" charset="-122"/>
              </a:rPr>
              <a:t>贝尔尼尼</a:t>
            </a:r>
            <a:r>
              <a:rPr lang="zh-CN" altLang="en-US" sz="2000" b="1" kern="100" dirty="0">
                <a:latin typeface="+mn-ea"/>
                <a:cs typeface="黑体" panose="02010609060101010101" pitchFamily="49" charset="-122"/>
              </a:rPr>
              <a:t>：</a:t>
            </a:r>
            <a:r>
              <a:rPr lang="zh-CN" altLang="en-US" b="1" kern="100" dirty="0">
                <a:latin typeface="华文宋体" panose="02010600040101010101" pitchFamily="2" charset="-122"/>
                <a:ea typeface="华文宋体" panose="02010600040101010101" pitchFamily="2" charset="-122"/>
                <a:cs typeface="黑体" panose="02010609060101010101" pitchFamily="49" charset="-122"/>
              </a:rPr>
              <a:t>设计圣彼得大教堂镀金青铜华盖、主教座、广场</a:t>
            </a:r>
            <a:endParaRPr lang="zh-CN" altLang="en-US" dirty="0">
              <a:latin typeface="华文宋体" panose="02010600040101010101" pitchFamily="2" charset="-122"/>
              <a:ea typeface="华文宋体" panose="02010600040101010101" pitchFamily="2" charset="-122"/>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4528" y="2222196"/>
            <a:ext cx="4718171" cy="129491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4528" y="3542405"/>
            <a:ext cx="4718171" cy="195008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29"/>
                                        </p:tgtEl>
                                        <p:attrNameLst>
                                          <p:attrName>ppt_w</p:attrName>
                                        </p:attrNameLst>
                                      </p:cBhvr>
                                      <p:tavLst>
                                        <p:tav tm="0">
                                          <p:val>
                                            <p:strVal val="ppt_w"/>
                                          </p:val>
                                        </p:tav>
                                        <p:tav tm="100000">
                                          <p:val>
                                            <p:fltVal val="0"/>
                                          </p:val>
                                        </p:tav>
                                      </p:tavLst>
                                    </p:anim>
                                    <p:anim calcmode="lin" valueType="num">
                                      <p:cBhvr>
                                        <p:cTn id="19" dur="1000"/>
                                        <p:tgtEl>
                                          <p:spTgt spid="29"/>
                                        </p:tgtEl>
                                        <p:attrNameLst>
                                          <p:attrName>ppt_h</p:attrName>
                                        </p:attrNameLst>
                                      </p:cBhvr>
                                      <p:tavLst>
                                        <p:tav tm="0">
                                          <p:val>
                                            <p:strVal val="ppt_h"/>
                                          </p:val>
                                        </p:tav>
                                        <p:tav tm="100000">
                                          <p:val>
                                            <p:fltVal val="0"/>
                                          </p:val>
                                        </p:tav>
                                      </p:tavLst>
                                    </p:anim>
                                    <p:anim calcmode="lin" valueType="num">
                                      <p:cBhvr>
                                        <p:cTn id="20" dur="1000"/>
                                        <p:tgtEl>
                                          <p:spTgt spid="29"/>
                                        </p:tgtEl>
                                        <p:attrNameLst>
                                          <p:attrName>style.rotation</p:attrName>
                                        </p:attrNameLst>
                                      </p:cBhvr>
                                      <p:tavLst>
                                        <p:tav tm="0">
                                          <p:val>
                                            <p:fltVal val="0"/>
                                          </p:val>
                                        </p:tav>
                                        <p:tav tm="100000">
                                          <p:val>
                                            <p:fltVal val="90"/>
                                          </p:val>
                                        </p:tav>
                                      </p:tavLst>
                                    </p:anim>
                                    <p:animEffect transition="out" filter="fade">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nodeType="clickEffect">
                                  <p:stCondLst>
                                    <p:cond delay="0"/>
                                  </p:stCondLst>
                                  <p:childTnLst>
                                    <p:anim calcmode="lin" valueType="num">
                                      <p:cBhvr>
                                        <p:cTn id="26" dur="1000"/>
                                        <p:tgtEl>
                                          <p:spTgt spid="39"/>
                                        </p:tgtEl>
                                        <p:attrNameLst>
                                          <p:attrName>ppt_w</p:attrName>
                                        </p:attrNameLst>
                                      </p:cBhvr>
                                      <p:tavLst>
                                        <p:tav tm="0">
                                          <p:val>
                                            <p:strVal val="ppt_w"/>
                                          </p:val>
                                        </p:tav>
                                        <p:tav tm="100000">
                                          <p:val>
                                            <p:fltVal val="0"/>
                                          </p:val>
                                        </p:tav>
                                      </p:tavLst>
                                    </p:anim>
                                    <p:anim calcmode="lin" valueType="num">
                                      <p:cBhvr>
                                        <p:cTn id="27" dur="1000"/>
                                        <p:tgtEl>
                                          <p:spTgt spid="39"/>
                                        </p:tgtEl>
                                        <p:attrNameLst>
                                          <p:attrName>ppt_h</p:attrName>
                                        </p:attrNameLst>
                                      </p:cBhvr>
                                      <p:tavLst>
                                        <p:tav tm="0">
                                          <p:val>
                                            <p:strVal val="ppt_h"/>
                                          </p:val>
                                        </p:tav>
                                        <p:tav tm="100000">
                                          <p:val>
                                            <p:fltVal val="0"/>
                                          </p:val>
                                        </p:tav>
                                      </p:tavLst>
                                    </p:anim>
                                    <p:anim calcmode="lin" valueType="num">
                                      <p:cBhvr>
                                        <p:cTn id="28" dur="1000"/>
                                        <p:tgtEl>
                                          <p:spTgt spid="39"/>
                                        </p:tgtEl>
                                        <p:attrNameLst>
                                          <p:attrName>style.rotation</p:attrName>
                                        </p:attrNameLst>
                                      </p:cBhvr>
                                      <p:tavLst>
                                        <p:tav tm="0">
                                          <p:val>
                                            <p:fltVal val="0"/>
                                          </p:val>
                                        </p:tav>
                                        <p:tav tm="100000">
                                          <p:val>
                                            <p:fltVal val="90"/>
                                          </p:val>
                                        </p:tav>
                                      </p:tavLst>
                                    </p:anim>
                                    <p:animEffect transition="out" filter="fade">
                                      <p:cBhvr>
                                        <p:cTn id="29" dur="1000"/>
                                        <p:tgtEl>
                                          <p:spTgt spid="39"/>
                                        </p:tgtEl>
                                      </p:cBhvr>
                                    </p:animEffect>
                                    <p:set>
                                      <p:cBhvr>
                                        <p:cTn id="30" dur="1" fill="hold">
                                          <p:stCondLst>
                                            <p:cond delay="999"/>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nodeType="clickEffect">
                                  <p:stCondLst>
                                    <p:cond delay="0"/>
                                  </p:stCondLst>
                                  <p:childTnLst>
                                    <p:anim calcmode="lin" valueType="num">
                                      <p:cBhvr>
                                        <p:cTn id="62" dur="1000"/>
                                        <p:tgtEl>
                                          <p:spTgt spid="6"/>
                                        </p:tgtEl>
                                        <p:attrNameLst>
                                          <p:attrName>ppt_w</p:attrName>
                                        </p:attrNameLst>
                                      </p:cBhvr>
                                      <p:tavLst>
                                        <p:tav tm="0">
                                          <p:val>
                                            <p:strVal val="ppt_w"/>
                                          </p:val>
                                        </p:tav>
                                        <p:tav tm="100000">
                                          <p:val>
                                            <p:fltVal val="0"/>
                                          </p:val>
                                        </p:tav>
                                      </p:tavLst>
                                    </p:anim>
                                    <p:anim calcmode="lin" valueType="num">
                                      <p:cBhvr>
                                        <p:cTn id="63" dur="1000"/>
                                        <p:tgtEl>
                                          <p:spTgt spid="6"/>
                                        </p:tgtEl>
                                        <p:attrNameLst>
                                          <p:attrName>ppt_h</p:attrName>
                                        </p:attrNameLst>
                                      </p:cBhvr>
                                      <p:tavLst>
                                        <p:tav tm="0">
                                          <p:val>
                                            <p:strVal val="ppt_h"/>
                                          </p:val>
                                        </p:tav>
                                        <p:tav tm="100000">
                                          <p:val>
                                            <p:fltVal val="0"/>
                                          </p:val>
                                        </p:tav>
                                      </p:tavLst>
                                    </p:anim>
                                    <p:anim calcmode="lin" valueType="num">
                                      <p:cBhvr>
                                        <p:cTn id="64" dur="1000"/>
                                        <p:tgtEl>
                                          <p:spTgt spid="6"/>
                                        </p:tgtEl>
                                        <p:attrNameLst>
                                          <p:attrName>style.rotation</p:attrName>
                                        </p:attrNameLst>
                                      </p:cBhvr>
                                      <p:tavLst>
                                        <p:tav tm="0">
                                          <p:val>
                                            <p:fltVal val="0"/>
                                          </p:val>
                                        </p:tav>
                                        <p:tav tm="100000">
                                          <p:val>
                                            <p:fltVal val="90"/>
                                          </p:val>
                                        </p:tav>
                                      </p:tavLst>
                                    </p:anim>
                                    <p:animEffect transition="out" filter="fade">
                                      <p:cBhvr>
                                        <p:cTn id="65" dur="1000"/>
                                        <p:tgtEl>
                                          <p:spTgt spid="6"/>
                                        </p:tgtEl>
                                      </p:cBhvr>
                                    </p:animEffect>
                                    <p:set>
                                      <p:cBhvr>
                                        <p:cTn id="66" dur="1" fill="hold">
                                          <p:stCondLst>
                                            <p:cond delay="9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nodeType="clickEffect">
                                  <p:stCondLst>
                                    <p:cond delay="0"/>
                                  </p:stCondLst>
                                  <p:childTnLst>
                                    <p:anim calcmode="lin" valueType="num">
                                      <p:cBhvr>
                                        <p:cTn id="70" dur="1000"/>
                                        <p:tgtEl>
                                          <p:spTgt spid="10"/>
                                        </p:tgtEl>
                                        <p:attrNameLst>
                                          <p:attrName>ppt_w</p:attrName>
                                        </p:attrNameLst>
                                      </p:cBhvr>
                                      <p:tavLst>
                                        <p:tav tm="0">
                                          <p:val>
                                            <p:strVal val="ppt_w"/>
                                          </p:val>
                                        </p:tav>
                                        <p:tav tm="100000">
                                          <p:val>
                                            <p:fltVal val="0"/>
                                          </p:val>
                                        </p:tav>
                                      </p:tavLst>
                                    </p:anim>
                                    <p:anim calcmode="lin" valueType="num">
                                      <p:cBhvr>
                                        <p:cTn id="71" dur="1000"/>
                                        <p:tgtEl>
                                          <p:spTgt spid="10"/>
                                        </p:tgtEl>
                                        <p:attrNameLst>
                                          <p:attrName>ppt_h</p:attrName>
                                        </p:attrNameLst>
                                      </p:cBhvr>
                                      <p:tavLst>
                                        <p:tav tm="0">
                                          <p:val>
                                            <p:strVal val="ppt_h"/>
                                          </p:val>
                                        </p:tav>
                                        <p:tav tm="100000">
                                          <p:val>
                                            <p:fltVal val="0"/>
                                          </p:val>
                                        </p:tav>
                                      </p:tavLst>
                                    </p:anim>
                                    <p:anim calcmode="lin" valueType="num">
                                      <p:cBhvr>
                                        <p:cTn id="72" dur="1000"/>
                                        <p:tgtEl>
                                          <p:spTgt spid="10"/>
                                        </p:tgtEl>
                                        <p:attrNameLst>
                                          <p:attrName>style.rotation</p:attrName>
                                        </p:attrNameLst>
                                      </p:cBhvr>
                                      <p:tavLst>
                                        <p:tav tm="0">
                                          <p:val>
                                            <p:fltVal val="0"/>
                                          </p:val>
                                        </p:tav>
                                        <p:tav tm="100000">
                                          <p:val>
                                            <p:fltVal val="90"/>
                                          </p:val>
                                        </p:tav>
                                      </p:tavLst>
                                    </p:anim>
                                    <p:animEffect transition="out" filter="fade">
                                      <p:cBhvr>
                                        <p:cTn id="73" dur="1000"/>
                                        <p:tgtEl>
                                          <p:spTgt spid="10"/>
                                        </p:tgtEl>
                                      </p:cBhvr>
                                    </p:animEffect>
                                    <p:set>
                                      <p:cBhvr>
                                        <p:cTn id="74" dur="1" fill="hold">
                                          <p:stCondLst>
                                            <p:cond delay="999"/>
                                          </p:stCondLst>
                                        </p:cTn>
                                        <p:tgtEl>
                                          <p:spTgt spid="1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 grpId="0"/>
      <p:bldP spid="3" grpId="0"/>
      <p:bldP spid="4" grpId="0"/>
      <p:bldP spid="22" grpId="0"/>
      <p:bldP spid="30"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p:cNvSpPr txBox="1"/>
          <p:nvPr/>
        </p:nvSpPr>
        <p:spPr>
          <a:xfrm>
            <a:off x="429725" y="74983"/>
            <a:ext cx="11332549" cy="10324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zh-CN" sz="2400" b="1" dirty="0">
                <a:solidFill>
                  <a:srgbClr val="FF0000"/>
                </a:solidFill>
                <a:latin typeface="华文细黑" panose="02010600040101010101" pitchFamily="2" charset="-122"/>
                <a:ea typeface="华文细黑" panose="02010600040101010101" pitchFamily="2" charset="-122"/>
              </a:rPr>
              <a:t>圣彼得大教堂最初的修建目的是为了</a:t>
            </a:r>
            <a:r>
              <a:rPr lang="zh-CN" altLang="en-US" sz="2400" b="1" dirty="0">
                <a:solidFill>
                  <a:srgbClr val="FF0000"/>
                </a:solidFill>
                <a:latin typeface="华文细黑" panose="02010600040101010101" pitchFamily="2" charset="-122"/>
                <a:ea typeface="华文细黑" panose="02010600040101010101" pitchFamily="2" charset="-122"/>
              </a:rPr>
              <a:t>树立罗马</a:t>
            </a:r>
            <a:r>
              <a:rPr lang="zh-CN" altLang="zh-CN" sz="2400" b="1" dirty="0">
                <a:solidFill>
                  <a:srgbClr val="FF0000"/>
                </a:solidFill>
                <a:latin typeface="华文细黑" panose="02010600040101010101" pitchFamily="2" charset="-122"/>
                <a:ea typeface="华文细黑" panose="02010600040101010101" pitchFamily="2" charset="-122"/>
              </a:rPr>
              <a:t>教廷</a:t>
            </a:r>
            <a:r>
              <a:rPr lang="zh-CN" altLang="en-US" sz="2400" b="1" dirty="0">
                <a:solidFill>
                  <a:srgbClr val="FF0000"/>
                </a:solidFill>
                <a:latin typeface="华文细黑" panose="02010600040101010101" pitchFamily="2" charset="-122"/>
                <a:ea typeface="华文细黑" panose="02010600040101010101" pitchFamily="2" charset="-122"/>
              </a:rPr>
              <a:t>威信</a:t>
            </a:r>
            <a:r>
              <a:rPr lang="zh-CN" altLang="zh-CN" sz="2400" b="1" dirty="0">
                <a:solidFill>
                  <a:srgbClr val="FF0000"/>
                </a:solidFill>
                <a:latin typeface="华文细黑" panose="02010600040101010101" pitchFamily="2" charset="-122"/>
                <a:ea typeface="华文细黑" panose="02010600040101010101" pitchFamily="2" charset="-122"/>
              </a:rPr>
              <a:t>，对于目的是否实现，有以下两种观点：</a:t>
            </a:r>
            <a:endParaRPr lang="en-US" altLang="zh-CN" sz="2400" b="1" dirty="0">
              <a:solidFill>
                <a:srgbClr val="FF0000"/>
              </a:solidFill>
              <a:latin typeface="华文细黑" panose="02010600040101010101" pitchFamily="2" charset="-122"/>
              <a:ea typeface="华文细黑" panose="02010600040101010101" pitchFamily="2" charset="-122"/>
            </a:endParaRPr>
          </a:p>
          <a:p>
            <a:pPr marL="0" indent="0">
              <a:buFont typeface="Arial" panose="020B0604020202020204" pitchFamily="34" charset="0"/>
              <a:buNone/>
            </a:pPr>
            <a:r>
              <a:rPr lang="zh-CN" altLang="zh-CN" sz="2400" b="1" dirty="0">
                <a:solidFill>
                  <a:srgbClr val="FF0000"/>
                </a:solidFill>
                <a:latin typeface="华文细黑" panose="02010600040101010101" pitchFamily="2" charset="-122"/>
                <a:ea typeface="华文细黑" panose="02010600040101010101" pitchFamily="2" charset="-122"/>
              </a:rPr>
              <a:t>①圣彼得大教堂</a:t>
            </a:r>
            <a:r>
              <a:rPr lang="zh-CN" altLang="en-US" sz="2400" b="1" dirty="0">
                <a:solidFill>
                  <a:srgbClr val="FF0000"/>
                </a:solidFill>
                <a:latin typeface="华文细黑" panose="02010600040101010101" pitchFamily="2" charset="-122"/>
                <a:ea typeface="华文细黑" panose="02010600040101010101" pitchFamily="2" charset="-122"/>
              </a:rPr>
              <a:t>树立了罗马教廷威信。</a:t>
            </a:r>
            <a:endParaRPr lang="en-US" altLang="zh-CN" sz="2400" b="1" dirty="0">
              <a:solidFill>
                <a:srgbClr val="FF0000"/>
              </a:solidFill>
              <a:latin typeface="华文细黑" panose="02010600040101010101" pitchFamily="2" charset="-122"/>
              <a:ea typeface="华文细黑" panose="02010600040101010101" pitchFamily="2" charset="-122"/>
            </a:endParaRPr>
          </a:p>
          <a:p>
            <a:pPr marL="0" indent="0">
              <a:buFont typeface="Arial" panose="020B0604020202020204" pitchFamily="34" charset="0"/>
              <a:buNone/>
            </a:pPr>
            <a:r>
              <a:rPr lang="zh-CN" altLang="zh-CN" sz="2400" b="1" dirty="0">
                <a:solidFill>
                  <a:srgbClr val="FF0000"/>
                </a:solidFill>
                <a:latin typeface="华文细黑" panose="02010600040101010101" pitchFamily="2" charset="-122"/>
                <a:ea typeface="华文细黑" panose="02010600040101010101" pitchFamily="2" charset="-122"/>
              </a:rPr>
              <a:t>②圣彼得大教堂和人文主义产生了密切的联系</a:t>
            </a:r>
            <a:r>
              <a:rPr lang="zh-CN" altLang="en-US" sz="2400" b="1" dirty="0">
                <a:solidFill>
                  <a:srgbClr val="FF0000"/>
                </a:solidFill>
                <a:latin typeface="华文细黑" panose="02010600040101010101" pitchFamily="2" charset="-122"/>
                <a:ea typeface="华文细黑" panose="02010600040101010101" pitchFamily="2" charset="-122"/>
              </a:rPr>
              <a:t>。</a:t>
            </a:r>
            <a:endParaRPr lang="en-US" altLang="zh-CN" sz="2400" b="1" dirty="0">
              <a:solidFill>
                <a:srgbClr val="FF0000"/>
              </a:solidFill>
              <a:latin typeface="华文细黑" panose="02010600040101010101" pitchFamily="2" charset="-122"/>
              <a:ea typeface="华文细黑" panose="02010600040101010101" pitchFamily="2" charset="-122"/>
            </a:endParaRPr>
          </a:p>
          <a:p>
            <a:pPr marL="0" indent="0">
              <a:buFont typeface="Arial" panose="020B0604020202020204" pitchFamily="34" charset="0"/>
              <a:buNone/>
            </a:pPr>
            <a:r>
              <a:rPr lang="zh-CN" altLang="zh-CN" sz="2400" b="1" dirty="0">
                <a:solidFill>
                  <a:srgbClr val="FF0000"/>
                </a:solidFill>
                <a:latin typeface="华文细黑" panose="02010600040101010101" pitchFamily="2" charset="-122"/>
                <a:ea typeface="华文细黑" panose="02010600040101010101" pitchFamily="2" charset="-122"/>
              </a:rPr>
              <a:t>请你选择其中一个观点并说明理由。</a:t>
            </a:r>
            <a:endParaRPr lang="zh-CN" altLang="zh-CN" sz="2400" b="1" dirty="0">
              <a:solidFill>
                <a:srgbClr val="FF0000"/>
              </a:solidFill>
              <a:latin typeface="华文细黑" panose="02010600040101010101" pitchFamily="2" charset="-122"/>
              <a:ea typeface="华文细黑" panose="02010600040101010101" pitchFamily="2" charset="-122"/>
            </a:endParaRPr>
          </a:p>
        </p:txBody>
      </p:sp>
      <p:sp>
        <p:nvSpPr>
          <p:cNvPr id="12" name="内容占位符 2"/>
          <p:cNvSpPr>
            <a:spLocks noGrp="1"/>
          </p:cNvSpPr>
          <p:nvPr>
            <p:ph idx="1"/>
          </p:nvPr>
        </p:nvSpPr>
        <p:spPr>
          <a:xfrm>
            <a:off x="228359" y="2258927"/>
            <a:ext cx="11735279" cy="1947953"/>
          </a:xfrm>
        </p:spPr>
        <p:txBody>
          <a:bodyPr>
            <a:normAutofit/>
          </a:bodyPr>
          <a:lstStyle/>
          <a:p>
            <a:pPr marL="0" indent="0">
              <a:buNone/>
            </a:pPr>
            <a:r>
              <a:rPr lang="zh-CN" altLang="en-US" sz="2000" b="1" dirty="0">
                <a:latin typeface="+mn-ea"/>
              </a:rPr>
              <a:t>选择观点</a:t>
            </a:r>
            <a:r>
              <a:rPr lang="en-US" altLang="zh-CN" sz="2000" b="1" dirty="0">
                <a:latin typeface="+mn-ea"/>
              </a:rPr>
              <a:t>1</a:t>
            </a:r>
            <a:r>
              <a:rPr lang="zh-CN" altLang="en-US" sz="2000" b="1" dirty="0">
                <a:latin typeface="+mn-ea"/>
              </a:rPr>
              <a:t>：</a:t>
            </a:r>
            <a:endParaRPr lang="en-US" altLang="zh-CN" sz="2000" b="1" dirty="0">
              <a:latin typeface="+mn-ea"/>
            </a:endParaRPr>
          </a:p>
          <a:p>
            <a:pPr marL="0" indent="0">
              <a:buNone/>
            </a:pPr>
            <a:r>
              <a:rPr lang="zh-CN" altLang="en-US" sz="2000" b="1" dirty="0">
                <a:latin typeface="华文宋体" panose="02010600040101010101" pitchFamily="2" charset="-122"/>
                <a:ea typeface="华文宋体" panose="02010600040101010101" pitchFamily="2" charset="-122"/>
              </a:rPr>
              <a:t>①圣彼得大教堂是世界上最大的天主教堂。其大圆顶是罗马全城最高点，是万神殿的三倍。</a:t>
            </a:r>
            <a:endParaRPr lang="en-US" altLang="zh-CN" sz="2000" b="1" dirty="0">
              <a:latin typeface="华文宋体" panose="02010600040101010101" pitchFamily="2" charset="-122"/>
              <a:ea typeface="华文宋体" panose="02010600040101010101" pitchFamily="2" charset="-122"/>
            </a:endParaRPr>
          </a:p>
          <a:p>
            <a:pPr marL="0" indent="0">
              <a:buNone/>
            </a:pPr>
            <a:r>
              <a:rPr lang="zh-CN" altLang="en-US" sz="2000" b="1" dirty="0">
                <a:latin typeface="华文宋体" panose="02010600040101010101" pitchFamily="2" charset="-122"/>
                <a:ea typeface="华文宋体" panose="02010600040101010101" pitchFamily="2" charset="-122"/>
              </a:rPr>
              <a:t>②梯形广场由外向内地势逐渐上升，目的是为了让椭圆形广场上的信徒都能瞻仰站在高处主持弥撒礼的教皇，体现教皇“圣”和“威”。</a:t>
            </a:r>
            <a:endParaRPr lang="en-US" altLang="zh-CN" sz="2000" b="1" dirty="0">
              <a:latin typeface="华文宋体" panose="02010600040101010101" pitchFamily="2" charset="-122"/>
              <a:ea typeface="华文宋体" panose="02010600040101010101" pitchFamily="2" charset="-122"/>
            </a:endParaRPr>
          </a:p>
          <a:p>
            <a:pPr marL="0" indent="0">
              <a:buNone/>
            </a:pPr>
            <a:r>
              <a:rPr lang="zh-CN" altLang="en-US" sz="2000" b="1" dirty="0">
                <a:latin typeface="华文宋体" panose="02010600040101010101" pitchFamily="2" charset="-122"/>
                <a:ea typeface="华文宋体" panose="02010600040101010101" pitchFamily="2" charset="-122"/>
              </a:rPr>
              <a:t>③两侧柱廊的宗教寓意深刻，他们犹如教皇张开的双臂，时刻准备拥抱来自各地的朝圣者。</a:t>
            </a:r>
            <a:endParaRPr lang="en-US" altLang="zh-CN" sz="2000" b="1" dirty="0">
              <a:latin typeface="华文宋体" panose="02010600040101010101" pitchFamily="2" charset="-122"/>
              <a:ea typeface="华文宋体" panose="02010600040101010101" pitchFamily="2" charset="-122"/>
            </a:endParaRPr>
          </a:p>
        </p:txBody>
      </p:sp>
      <p:sp>
        <p:nvSpPr>
          <p:cNvPr id="13" name="内容占位符 2"/>
          <p:cNvSpPr txBox="1"/>
          <p:nvPr/>
        </p:nvSpPr>
        <p:spPr>
          <a:xfrm>
            <a:off x="228359" y="4311247"/>
            <a:ext cx="11618201" cy="2386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zh-CN" altLang="en-US" sz="2000" b="1" dirty="0">
                <a:latin typeface="+mn-ea"/>
              </a:rPr>
              <a:t>选择观点</a:t>
            </a:r>
            <a:r>
              <a:rPr lang="en-US" altLang="zh-CN" sz="2000" b="1" dirty="0">
                <a:latin typeface="+mn-ea"/>
              </a:rPr>
              <a:t>2</a:t>
            </a:r>
            <a:r>
              <a:rPr lang="zh-CN" altLang="en-US" sz="2000" b="1" dirty="0">
                <a:latin typeface="+mn-ea"/>
              </a:rPr>
              <a:t>：</a:t>
            </a:r>
            <a:endParaRPr lang="en-US" altLang="zh-CN" sz="2000" b="1" dirty="0">
              <a:latin typeface="+mn-ea"/>
            </a:endParaRPr>
          </a:p>
          <a:p>
            <a:pPr marL="0" indent="0">
              <a:buFont typeface="Arial" panose="020B0604020202020204" pitchFamily="34" charset="0"/>
              <a:buNone/>
            </a:pPr>
            <a:r>
              <a:rPr lang="zh-CN" altLang="en-US" sz="2000" b="1" dirty="0">
                <a:latin typeface="华文宋体" panose="02010600040101010101" pitchFamily="2" charset="-122"/>
                <a:ea typeface="华文宋体" panose="02010600040101010101" pitchFamily="2" charset="-122"/>
              </a:rPr>
              <a:t>①为了改建圣彼得大教堂，罗马教廷在各国出售“赎罪券”，在德国引发了宗教改革，从更广泛的社会层面和更内在的心灵角度传播和发展了文艺复兴以来复苏的的人文主义。</a:t>
            </a:r>
            <a:endParaRPr lang="en-US" altLang="zh-CN" sz="2000" b="1" dirty="0">
              <a:latin typeface="华文宋体" panose="02010600040101010101" pitchFamily="2" charset="-122"/>
              <a:ea typeface="华文宋体" panose="02010600040101010101" pitchFamily="2" charset="-122"/>
            </a:endParaRPr>
          </a:p>
          <a:p>
            <a:pPr marL="0" indent="0">
              <a:buNone/>
            </a:pPr>
            <a:r>
              <a:rPr lang="zh-CN" altLang="en-US" sz="2000" b="1" dirty="0">
                <a:latin typeface="华文宋体" panose="02010600040101010101" pitchFamily="2" charset="-122"/>
                <a:ea typeface="华文宋体" panose="02010600040101010101" pitchFamily="2" charset="-122"/>
              </a:rPr>
              <a:t>②圣彼得大教堂的修建体现了人的智慧和力量，</a:t>
            </a:r>
            <a:r>
              <a:rPr lang="en-US" altLang="zh-CN" sz="2000" b="1" dirty="0">
                <a:latin typeface="华文宋体" panose="02010600040101010101" pitchFamily="2" charset="-122"/>
                <a:ea typeface="华文宋体" panose="02010600040101010101" pitchFamily="2" charset="-122"/>
              </a:rPr>
              <a:t>《</a:t>
            </a:r>
            <a:r>
              <a:rPr lang="zh-CN" altLang="en-US" sz="2000" b="1" dirty="0">
                <a:latin typeface="华文宋体" panose="02010600040101010101" pitchFamily="2" charset="-122"/>
                <a:ea typeface="华文宋体" panose="02010600040101010101" pitchFamily="2" charset="-122"/>
              </a:rPr>
              <a:t>哀悼基督</a:t>
            </a:r>
            <a:r>
              <a:rPr lang="en-US" altLang="zh-CN" sz="2000" b="1" dirty="0">
                <a:latin typeface="华文宋体" panose="02010600040101010101" pitchFamily="2" charset="-122"/>
                <a:ea typeface="华文宋体" panose="02010600040101010101" pitchFamily="2" charset="-122"/>
              </a:rPr>
              <a:t>》</a:t>
            </a:r>
            <a:r>
              <a:rPr lang="zh-CN" altLang="en-US" sz="2000" b="1" dirty="0">
                <a:latin typeface="华文宋体" panose="02010600040101010101" pitchFamily="2" charset="-122"/>
                <a:ea typeface="华文宋体" panose="02010600040101010101" pitchFamily="2" charset="-122"/>
              </a:rPr>
              <a:t>体现了浓浓的怜子之情，青铜华盖上的橄榄枝，有裸体儿童在玩耍，还有蜜蜂在飞舞，都体现了人文主义色彩。</a:t>
            </a:r>
            <a:endParaRPr lang="en-US" altLang="zh-CN" sz="2000" b="1" dirty="0">
              <a:latin typeface="华文宋体" panose="02010600040101010101" pitchFamily="2" charset="-122"/>
              <a:ea typeface="华文宋体" panose="02010600040101010101" pitchFamily="2" charset="-122"/>
            </a:endParaRPr>
          </a:p>
          <a:p>
            <a:pPr marL="0" indent="0">
              <a:buNone/>
            </a:pPr>
            <a:r>
              <a:rPr lang="zh-CN" altLang="en-US" sz="2000" b="1" dirty="0">
                <a:latin typeface="华文宋体" panose="02010600040101010101" pitchFamily="2" charset="-122"/>
                <a:ea typeface="华文宋体" panose="02010600040101010101" pitchFamily="2" charset="-122"/>
              </a:rPr>
              <a:t>③两侧柱廊的宗教寓意深刻，他们犹如教皇张开的双臂，时刻准备拥抱来自各地的朝圣者，体现教皇“迎”和“融”。</a:t>
            </a:r>
            <a:endParaRPr lang="en-US" altLang="zh-CN" sz="2000" b="1" dirty="0">
              <a:latin typeface="华文宋体" panose="02010600040101010101" pitchFamily="2" charset="-122"/>
              <a:ea typeface="华文宋体" panose="02010600040101010101" pitchFamily="2" charset="-122"/>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77488" y="2248767"/>
            <a:ext cx="8178800" cy="279154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16" name="直接连接符 15"/>
          <p:cNvCxnSpPr/>
          <p:nvPr/>
        </p:nvCxnSpPr>
        <p:spPr>
          <a:xfrm>
            <a:off x="2740328" y="3578240"/>
            <a:ext cx="381642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279574" y="4057680"/>
            <a:ext cx="359290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8808720" y="3567120"/>
            <a:ext cx="1419144" cy="111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9648" y="71120"/>
            <a:ext cx="3781739" cy="414798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139" y="71120"/>
            <a:ext cx="3868563" cy="414798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8520" y="71119"/>
            <a:ext cx="4084673" cy="414510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56" y="2635107"/>
            <a:ext cx="4084673" cy="415177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320" y="93434"/>
            <a:ext cx="4084673" cy="410307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3729" y="2855983"/>
            <a:ext cx="3797127" cy="371001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0359" y="3144911"/>
            <a:ext cx="3868563" cy="313216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6" name="文本框 25"/>
          <p:cNvSpPr txBox="1"/>
          <p:nvPr/>
        </p:nvSpPr>
        <p:spPr>
          <a:xfrm>
            <a:off x="1830331" y="-90271"/>
            <a:ext cx="598241" cy="830997"/>
          </a:xfrm>
          <a:prstGeom prst="rect">
            <a:avLst/>
          </a:prstGeom>
          <a:noFill/>
        </p:spPr>
        <p:txBody>
          <a:bodyPr wrap="none" rtlCol="0">
            <a:spAutoFit/>
          </a:bodyPr>
          <a:lstStyle/>
          <a:p>
            <a:r>
              <a:rPr lang="en-US" altLang="zh-CN" sz="4800" b="1" dirty="0">
                <a:solidFill>
                  <a:schemeClr val="bg1"/>
                </a:solidFill>
              </a:rPr>
              <a:t>A</a:t>
            </a:r>
            <a:endParaRPr lang="zh-CN" altLang="en-US" sz="4800" b="1" dirty="0">
              <a:solidFill>
                <a:schemeClr val="bg1"/>
              </a:solidFill>
            </a:endParaRPr>
          </a:p>
        </p:txBody>
      </p:sp>
      <p:sp>
        <p:nvSpPr>
          <p:cNvPr id="27" name="文本框 26"/>
          <p:cNvSpPr txBox="1"/>
          <p:nvPr/>
        </p:nvSpPr>
        <p:spPr>
          <a:xfrm>
            <a:off x="4484087" y="-127293"/>
            <a:ext cx="556563" cy="830997"/>
          </a:xfrm>
          <a:prstGeom prst="rect">
            <a:avLst/>
          </a:prstGeom>
          <a:noFill/>
        </p:spPr>
        <p:txBody>
          <a:bodyPr wrap="none" rtlCol="0">
            <a:spAutoFit/>
          </a:bodyPr>
          <a:lstStyle/>
          <a:p>
            <a:r>
              <a:rPr lang="en-US" altLang="zh-CN" sz="4800" b="1" dirty="0">
                <a:solidFill>
                  <a:schemeClr val="bg1"/>
                </a:solidFill>
              </a:rPr>
              <a:t>B</a:t>
            </a:r>
            <a:endParaRPr lang="zh-CN" altLang="en-US" sz="4800" b="1" dirty="0">
              <a:solidFill>
                <a:schemeClr val="bg1"/>
              </a:solidFill>
            </a:endParaRPr>
          </a:p>
        </p:txBody>
      </p:sp>
      <p:sp>
        <p:nvSpPr>
          <p:cNvPr id="28" name="文本框 27"/>
          <p:cNvSpPr txBox="1"/>
          <p:nvPr/>
        </p:nvSpPr>
        <p:spPr>
          <a:xfrm>
            <a:off x="6757422" y="-127293"/>
            <a:ext cx="567784" cy="830997"/>
          </a:xfrm>
          <a:prstGeom prst="rect">
            <a:avLst/>
          </a:prstGeom>
          <a:noFill/>
        </p:spPr>
        <p:txBody>
          <a:bodyPr wrap="none" rtlCol="0">
            <a:spAutoFit/>
          </a:bodyPr>
          <a:lstStyle/>
          <a:p>
            <a:r>
              <a:rPr lang="en-US" altLang="zh-CN" sz="4800" b="1" dirty="0">
                <a:solidFill>
                  <a:schemeClr val="bg1"/>
                </a:solidFill>
              </a:rPr>
              <a:t>C</a:t>
            </a:r>
            <a:endParaRPr lang="zh-CN" altLang="en-US" sz="4800" b="1" dirty="0">
              <a:solidFill>
                <a:schemeClr val="bg1"/>
              </a:solidFill>
            </a:endParaRPr>
          </a:p>
        </p:txBody>
      </p:sp>
      <p:sp>
        <p:nvSpPr>
          <p:cNvPr id="29" name="文本框 28"/>
          <p:cNvSpPr txBox="1"/>
          <p:nvPr/>
        </p:nvSpPr>
        <p:spPr>
          <a:xfrm>
            <a:off x="9261217" y="-75337"/>
            <a:ext cx="625492" cy="830997"/>
          </a:xfrm>
          <a:prstGeom prst="rect">
            <a:avLst/>
          </a:prstGeom>
          <a:noFill/>
        </p:spPr>
        <p:txBody>
          <a:bodyPr wrap="none" rtlCol="0">
            <a:spAutoFit/>
          </a:bodyPr>
          <a:lstStyle/>
          <a:p>
            <a:r>
              <a:rPr lang="en-US" altLang="zh-CN" sz="4800" b="1" dirty="0">
                <a:solidFill>
                  <a:schemeClr val="bg1"/>
                </a:solidFill>
              </a:rPr>
              <a:t>D</a:t>
            </a:r>
            <a:endParaRPr lang="zh-CN" altLang="en-US" sz="4800" b="1" dirty="0">
              <a:solidFill>
                <a:schemeClr val="bg1"/>
              </a:solidFill>
            </a:endParaRPr>
          </a:p>
        </p:txBody>
      </p:sp>
      <p:sp>
        <p:nvSpPr>
          <p:cNvPr id="30" name="文本框 29"/>
          <p:cNvSpPr txBox="1"/>
          <p:nvPr/>
        </p:nvSpPr>
        <p:spPr>
          <a:xfrm>
            <a:off x="2231392" y="6099108"/>
            <a:ext cx="503664" cy="830997"/>
          </a:xfrm>
          <a:prstGeom prst="rect">
            <a:avLst/>
          </a:prstGeom>
          <a:noFill/>
        </p:spPr>
        <p:txBody>
          <a:bodyPr wrap="none" rtlCol="0">
            <a:spAutoFit/>
          </a:bodyPr>
          <a:lstStyle/>
          <a:p>
            <a:r>
              <a:rPr lang="en-US" altLang="zh-CN" sz="4800" b="1" dirty="0">
                <a:solidFill>
                  <a:schemeClr val="bg1"/>
                </a:solidFill>
              </a:rPr>
              <a:t>E</a:t>
            </a:r>
            <a:endParaRPr lang="zh-CN" altLang="en-US" sz="4800" b="1" dirty="0">
              <a:solidFill>
                <a:schemeClr val="bg1"/>
              </a:solidFill>
            </a:endParaRPr>
          </a:p>
        </p:txBody>
      </p:sp>
      <p:sp>
        <p:nvSpPr>
          <p:cNvPr id="31" name="文本框 30"/>
          <p:cNvSpPr txBox="1"/>
          <p:nvPr/>
        </p:nvSpPr>
        <p:spPr>
          <a:xfrm>
            <a:off x="5745948" y="5845444"/>
            <a:ext cx="494046" cy="830997"/>
          </a:xfrm>
          <a:prstGeom prst="rect">
            <a:avLst/>
          </a:prstGeom>
          <a:noFill/>
        </p:spPr>
        <p:txBody>
          <a:bodyPr wrap="none" rtlCol="0">
            <a:spAutoFit/>
          </a:bodyPr>
          <a:lstStyle/>
          <a:p>
            <a:r>
              <a:rPr lang="en-US" altLang="zh-CN" sz="4800" b="1" dirty="0">
                <a:solidFill>
                  <a:schemeClr val="bg1"/>
                </a:solidFill>
              </a:rPr>
              <a:t>F</a:t>
            </a:r>
            <a:endParaRPr lang="zh-CN" altLang="en-US" sz="4800" b="1" dirty="0">
              <a:solidFill>
                <a:schemeClr val="bg1"/>
              </a:solidFill>
            </a:endParaRPr>
          </a:p>
        </p:txBody>
      </p:sp>
      <p:sp>
        <p:nvSpPr>
          <p:cNvPr id="32" name="文本框 31"/>
          <p:cNvSpPr txBox="1"/>
          <p:nvPr/>
        </p:nvSpPr>
        <p:spPr>
          <a:xfrm>
            <a:off x="9133975" y="5590540"/>
            <a:ext cx="614271" cy="830997"/>
          </a:xfrm>
          <a:prstGeom prst="rect">
            <a:avLst/>
          </a:prstGeom>
          <a:noFill/>
        </p:spPr>
        <p:txBody>
          <a:bodyPr wrap="none" rtlCol="0">
            <a:spAutoFit/>
          </a:bodyPr>
          <a:lstStyle/>
          <a:p>
            <a:r>
              <a:rPr lang="en-US" altLang="zh-CN" sz="4800" b="1" dirty="0">
                <a:solidFill>
                  <a:schemeClr val="bg1"/>
                </a:solidFill>
              </a:rPr>
              <a:t>G</a:t>
            </a:r>
            <a:endParaRPr lang="zh-CN" altLang="en-US" sz="4800" b="1" dirty="0">
              <a:solidFill>
                <a:schemeClr val="bg1"/>
              </a:solidFill>
            </a:endParaRPr>
          </a:p>
        </p:txBody>
      </p:sp>
      <p:sp>
        <p:nvSpPr>
          <p:cNvPr id="33" name="文本框 32"/>
          <p:cNvSpPr txBox="1"/>
          <p:nvPr/>
        </p:nvSpPr>
        <p:spPr>
          <a:xfrm>
            <a:off x="2513650" y="2808974"/>
            <a:ext cx="5014910" cy="954107"/>
          </a:xfrm>
          <a:prstGeom prst="rect">
            <a:avLst/>
          </a:prstGeom>
          <a:solidFill>
            <a:schemeClr val="tx1"/>
          </a:solidFill>
        </p:spPr>
        <p:txBody>
          <a:bodyPr wrap="square" rtlCol="0">
            <a:spAutoFit/>
          </a:bodyPr>
          <a:lstStyle/>
          <a:p>
            <a:r>
              <a:rPr lang="zh-CN" altLang="en-US" sz="2800" b="1" dirty="0">
                <a:solidFill>
                  <a:srgbClr val="FFFF00"/>
                </a:solidFill>
                <a:latin typeface="+mn-ea"/>
              </a:rPr>
              <a:t>收藏于西斯廷小教堂：</a:t>
            </a:r>
            <a:r>
              <a:rPr lang="zh-CN" altLang="en-US" sz="2800" b="1" u="sng" dirty="0">
                <a:solidFill>
                  <a:srgbClr val="FFFF00"/>
                </a:solidFill>
                <a:latin typeface="+mn-ea"/>
              </a:rPr>
              <a:t>                  </a:t>
            </a:r>
            <a:endParaRPr lang="en-US" altLang="zh-CN" sz="2800" b="1" dirty="0">
              <a:solidFill>
                <a:srgbClr val="FFFF00"/>
              </a:solidFill>
              <a:latin typeface="+mn-ea"/>
            </a:endParaRPr>
          </a:p>
          <a:p>
            <a:r>
              <a:rPr lang="zh-CN" altLang="en-US" sz="2800" b="1" dirty="0">
                <a:solidFill>
                  <a:srgbClr val="FFFF00"/>
                </a:solidFill>
                <a:latin typeface="+mn-ea"/>
              </a:rPr>
              <a:t>收藏于圣彼得大教堂：</a:t>
            </a:r>
            <a:endParaRPr lang="zh-CN" altLang="en-US" sz="2800" b="1" dirty="0">
              <a:solidFill>
                <a:srgbClr val="FFFF00"/>
              </a:solidFill>
              <a:latin typeface="+mn-ea"/>
            </a:endParaRPr>
          </a:p>
        </p:txBody>
      </p:sp>
      <p:sp>
        <p:nvSpPr>
          <p:cNvPr id="34" name="文本框 33"/>
          <p:cNvSpPr txBox="1"/>
          <p:nvPr/>
        </p:nvSpPr>
        <p:spPr>
          <a:xfrm>
            <a:off x="5992971" y="3234515"/>
            <a:ext cx="425116" cy="523220"/>
          </a:xfrm>
          <a:prstGeom prst="rect">
            <a:avLst/>
          </a:prstGeom>
          <a:noFill/>
        </p:spPr>
        <p:txBody>
          <a:bodyPr wrap="none" rtlCol="0">
            <a:spAutoFit/>
          </a:bodyPr>
          <a:lstStyle/>
          <a:p>
            <a:r>
              <a:rPr lang="en-US" altLang="zh-CN" sz="2800" b="1" dirty="0">
                <a:solidFill>
                  <a:schemeClr val="bg1"/>
                </a:solidFill>
              </a:rPr>
              <a:t>A</a:t>
            </a:r>
            <a:endParaRPr lang="zh-CN" altLang="en-US" sz="2800" b="1" dirty="0">
              <a:solidFill>
                <a:schemeClr val="bg1"/>
              </a:solidFill>
            </a:endParaRPr>
          </a:p>
        </p:txBody>
      </p:sp>
      <p:sp>
        <p:nvSpPr>
          <p:cNvPr id="35" name="文本框 34"/>
          <p:cNvSpPr txBox="1"/>
          <p:nvPr/>
        </p:nvSpPr>
        <p:spPr>
          <a:xfrm>
            <a:off x="5992971" y="2806093"/>
            <a:ext cx="401072" cy="523220"/>
          </a:xfrm>
          <a:prstGeom prst="rect">
            <a:avLst/>
          </a:prstGeom>
          <a:noFill/>
        </p:spPr>
        <p:txBody>
          <a:bodyPr wrap="none" rtlCol="0">
            <a:spAutoFit/>
          </a:bodyPr>
          <a:lstStyle/>
          <a:p>
            <a:r>
              <a:rPr lang="en-US" altLang="zh-CN" sz="2800" b="1" dirty="0">
                <a:solidFill>
                  <a:schemeClr val="bg1"/>
                </a:solidFill>
              </a:rPr>
              <a:t>B</a:t>
            </a:r>
            <a:endParaRPr lang="zh-CN" altLang="en-US" sz="2800" b="1" dirty="0">
              <a:solidFill>
                <a:schemeClr val="bg1"/>
              </a:solidFill>
            </a:endParaRPr>
          </a:p>
        </p:txBody>
      </p:sp>
      <p:sp>
        <p:nvSpPr>
          <p:cNvPr id="36" name="文本框 35"/>
          <p:cNvSpPr txBox="1"/>
          <p:nvPr/>
        </p:nvSpPr>
        <p:spPr>
          <a:xfrm>
            <a:off x="6298814" y="3234515"/>
            <a:ext cx="407484" cy="523220"/>
          </a:xfrm>
          <a:prstGeom prst="rect">
            <a:avLst/>
          </a:prstGeom>
          <a:noFill/>
        </p:spPr>
        <p:txBody>
          <a:bodyPr wrap="none" rtlCol="0">
            <a:spAutoFit/>
          </a:bodyPr>
          <a:lstStyle/>
          <a:p>
            <a:r>
              <a:rPr lang="en-US" altLang="zh-CN" sz="2800" b="1" dirty="0">
                <a:solidFill>
                  <a:schemeClr val="bg1"/>
                </a:solidFill>
              </a:rPr>
              <a:t>C</a:t>
            </a:r>
            <a:endParaRPr lang="zh-CN" altLang="en-US" sz="2800" b="1" dirty="0">
              <a:solidFill>
                <a:schemeClr val="bg1"/>
              </a:solidFill>
            </a:endParaRPr>
          </a:p>
        </p:txBody>
      </p:sp>
      <p:sp>
        <p:nvSpPr>
          <p:cNvPr id="37" name="文本框 36"/>
          <p:cNvSpPr txBox="1"/>
          <p:nvPr/>
        </p:nvSpPr>
        <p:spPr>
          <a:xfrm>
            <a:off x="6298814" y="2808973"/>
            <a:ext cx="442750" cy="523220"/>
          </a:xfrm>
          <a:prstGeom prst="rect">
            <a:avLst/>
          </a:prstGeom>
          <a:noFill/>
        </p:spPr>
        <p:txBody>
          <a:bodyPr wrap="none" rtlCol="0">
            <a:spAutoFit/>
          </a:bodyPr>
          <a:lstStyle/>
          <a:p>
            <a:r>
              <a:rPr lang="en-US" altLang="zh-CN" sz="2800" b="1" dirty="0">
                <a:solidFill>
                  <a:schemeClr val="bg1"/>
                </a:solidFill>
              </a:rPr>
              <a:t>D</a:t>
            </a:r>
            <a:endParaRPr lang="zh-CN" altLang="en-US" sz="2800" b="1" dirty="0">
              <a:solidFill>
                <a:schemeClr val="bg1"/>
              </a:solidFill>
            </a:endParaRPr>
          </a:p>
        </p:txBody>
      </p:sp>
      <p:sp>
        <p:nvSpPr>
          <p:cNvPr id="38" name="文本框 37"/>
          <p:cNvSpPr txBox="1"/>
          <p:nvPr/>
        </p:nvSpPr>
        <p:spPr>
          <a:xfrm>
            <a:off x="6618690" y="3234515"/>
            <a:ext cx="369322" cy="538440"/>
          </a:xfrm>
          <a:prstGeom prst="rect">
            <a:avLst/>
          </a:prstGeom>
          <a:noFill/>
        </p:spPr>
        <p:txBody>
          <a:bodyPr wrap="square" rtlCol="0">
            <a:spAutoFit/>
          </a:bodyPr>
          <a:lstStyle/>
          <a:p>
            <a:r>
              <a:rPr lang="en-US" altLang="zh-CN" sz="2800" b="1" dirty="0">
                <a:solidFill>
                  <a:schemeClr val="bg1"/>
                </a:solidFill>
              </a:rPr>
              <a:t>E</a:t>
            </a:r>
            <a:endParaRPr lang="zh-CN" altLang="en-US" sz="2800" b="1" dirty="0">
              <a:solidFill>
                <a:schemeClr val="bg1"/>
              </a:solidFill>
            </a:endParaRPr>
          </a:p>
        </p:txBody>
      </p:sp>
      <p:sp>
        <p:nvSpPr>
          <p:cNvPr id="39" name="文本框 38"/>
          <p:cNvSpPr txBox="1"/>
          <p:nvPr/>
        </p:nvSpPr>
        <p:spPr>
          <a:xfrm flipH="1">
            <a:off x="6628700" y="2816741"/>
            <a:ext cx="238861" cy="536282"/>
          </a:xfrm>
          <a:prstGeom prst="rect">
            <a:avLst/>
          </a:prstGeom>
          <a:noFill/>
        </p:spPr>
        <p:txBody>
          <a:bodyPr wrap="square" rtlCol="0">
            <a:spAutoFit/>
          </a:bodyPr>
          <a:lstStyle/>
          <a:p>
            <a:r>
              <a:rPr lang="en-US" altLang="zh-CN" sz="2800" b="1" dirty="0">
                <a:solidFill>
                  <a:schemeClr val="bg1"/>
                </a:solidFill>
              </a:rPr>
              <a:t>F</a:t>
            </a:r>
            <a:endParaRPr lang="zh-CN" altLang="en-US" sz="2800" b="1" dirty="0">
              <a:solidFill>
                <a:schemeClr val="bg1"/>
              </a:solidFill>
            </a:endParaRPr>
          </a:p>
        </p:txBody>
      </p:sp>
      <p:sp>
        <p:nvSpPr>
          <p:cNvPr id="40" name="文本框 39"/>
          <p:cNvSpPr txBox="1"/>
          <p:nvPr/>
        </p:nvSpPr>
        <p:spPr>
          <a:xfrm>
            <a:off x="6856258" y="2819154"/>
            <a:ext cx="434734" cy="523220"/>
          </a:xfrm>
          <a:prstGeom prst="rect">
            <a:avLst/>
          </a:prstGeom>
          <a:noFill/>
        </p:spPr>
        <p:txBody>
          <a:bodyPr wrap="none" rtlCol="0">
            <a:spAutoFit/>
          </a:bodyPr>
          <a:lstStyle/>
          <a:p>
            <a:r>
              <a:rPr lang="en-US" altLang="zh-CN" sz="2800" b="1" dirty="0">
                <a:solidFill>
                  <a:schemeClr val="bg1"/>
                </a:solidFill>
              </a:rPr>
              <a:t>G</a:t>
            </a:r>
            <a:endParaRPr lang="zh-CN" altLang="en-US"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animBg="1"/>
      <p:bldP spid="34" grpId="0"/>
      <p:bldP spid="35" grpId="0"/>
      <p:bldP spid="36" grpId="0"/>
      <p:bldP spid="37" grpId="0"/>
      <p:bldP spid="38" grpId="0"/>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3742850" name="直接箭头连接符 9"/>
          <p:cNvCxnSpPr/>
          <p:nvPr/>
        </p:nvCxnSpPr>
        <p:spPr>
          <a:xfrm flipV="1">
            <a:off x="1945006" y="3286127"/>
            <a:ext cx="9809029" cy="1"/>
          </a:xfrm>
          <a:prstGeom prst="straightConnector1">
            <a:avLst/>
          </a:prstGeom>
          <a:ln w="28575" cap="flat" cmpd="sng">
            <a:solidFill>
              <a:srgbClr val="000000"/>
            </a:solidFill>
            <a:prstDash val="solid"/>
            <a:miter/>
            <a:headEnd type="none" w="med" len="med"/>
            <a:tailEnd type="triangle" w="med" len="med"/>
          </a:ln>
        </p:spPr>
      </p:cxnSp>
      <p:sp>
        <p:nvSpPr>
          <p:cNvPr id="1073742851" name="椭圆 11"/>
          <p:cNvSpPr/>
          <p:nvPr/>
        </p:nvSpPr>
        <p:spPr>
          <a:xfrm>
            <a:off x="2074545" y="3228340"/>
            <a:ext cx="128588" cy="95250"/>
          </a:xfrm>
          <a:prstGeom prst="ellipse">
            <a:avLst/>
          </a:prstGeom>
          <a:solidFill>
            <a:srgbClr val="FF0000"/>
          </a:solidFill>
          <a:ln w="12700" cap="flat" cmpd="sng">
            <a:solidFill>
              <a:srgbClr val="1F3763"/>
            </a:solidFill>
            <a:prstDash val="solid"/>
            <a:miter/>
            <a:headEnd type="none" w="med" len="med"/>
            <a:tailEnd type="none" w="med" len="med"/>
          </a:ln>
        </p:spPr>
        <p:txBody>
          <a:bodyPr/>
          <a:lstStyle/>
          <a:p>
            <a:endParaRPr lang="zh-CN" altLang="en-US">
              <a:solidFill>
                <a:srgbClr val="FF0000"/>
              </a:solidFill>
            </a:endParaRPr>
          </a:p>
        </p:txBody>
      </p:sp>
      <p:sp>
        <p:nvSpPr>
          <p:cNvPr id="2" name="椭圆 11"/>
          <p:cNvSpPr/>
          <p:nvPr/>
        </p:nvSpPr>
        <p:spPr>
          <a:xfrm>
            <a:off x="2600325" y="3228975"/>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3" name="椭圆 11"/>
          <p:cNvSpPr/>
          <p:nvPr/>
        </p:nvSpPr>
        <p:spPr>
          <a:xfrm>
            <a:off x="3147060" y="3228975"/>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4" name="椭圆 11"/>
          <p:cNvSpPr/>
          <p:nvPr/>
        </p:nvSpPr>
        <p:spPr>
          <a:xfrm>
            <a:off x="4368641" y="3228340"/>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5" name="椭圆 11"/>
          <p:cNvSpPr/>
          <p:nvPr/>
        </p:nvSpPr>
        <p:spPr>
          <a:xfrm>
            <a:off x="5015389" y="3228340"/>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6" name="椭圆 11"/>
          <p:cNvSpPr/>
          <p:nvPr/>
        </p:nvSpPr>
        <p:spPr>
          <a:xfrm>
            <a:off x="5818822" y="3228975"/>
            <a:ext cx="128588" cy="95250"/>
          </a:xfrm>
          <a:prstGeom prst="ellipse">
            <a:avLst/>
          </a:prstGeom>
          <a:solidFill>
            <a:srgbClr val="FF0000"/>
          </a:solidFill>
          <a:ln w="12700" cap="flat" cmpd="sng">
            <a:solidFill>
              <a:srgbClr val="1F3763"/>
            </a:solidFill>
            <a:prstDash val="solid"/>
            <a:miter/>
            <a:headEnd type="none" w="med" len="med"/>
            <a:tailEnd type="none" w="med" len="med"/>
          </a:ln>
        </p:spPr>
        <p:txBody>
          <a:bodyPr/>
          <a:lstStyle/>
          <a:p>
            <a:endParaRPr lang="zh-CN" altLang="en-US"/>
          </a:p>
        </p:txBody>
      </p:sp>
      <p:sp>
        <p:nvSpPr>
          <p:cNvPr id="7" name="椭圆 11"/>
          <p:cNvSpPr/>
          <p:nvPr/>
        </p:nvSpPr>
        <p:spPr>
          <a:xfrm>
            <a:off x="6678930" y="3222625"/>
            <a:ext cx="128588" cy="95250"/>
          </a:xfrm>
          <a:prstGeom prst="ellipse">
            <a:avLst/>
          </a:prstGeom>
          <a:solidFill>
            <a:srgbClr val="FF0000"/>
          </a:solidFill>
          <a:ln w="12700" cap="flat" cmpd="sng">
            <a:solidFill>
              <a:srgbClr val="1F3763"/>
            </a:solidFill>
            <a:prstDash val="solid"/>
            <a:miter/>
            <a:headEnd type="none" w="med" len="med"/>
            <a:tailEnd type="none" w="med" len="med"/>
          </a:ln>
        </p:spPr>
        <p:txBody>
          <a:bodyPr/>
          <a:lstStyle/>
          <a:p>
            <a:endParaRPr lang="zh-CN" altLang="en-US"/>
          </a:p>
        </p:txBody>
      </p:sp>
      <p:sp>
        <p:nvSpPr>
          <p:cNvPr id="8" name="文本框 7"/>
          <p:cNvSpPr txBox="1"/>
          <p:nvPr/>
        </p:nvSpPr>
        <p:spPr>
          <a:xfrm>
            <a:off x="1834479" y="3361691"/>
            <a:ext cx="498634" cy="2308324"/>
          </a:xfrm>
          <a:prstGeom prst="rect">
            <a:avLst/>
          </a:prstGeom>
          <a:noFill/>
        </p:spPr>
        <p:txBody>
          <a:bodyPr wrap="square" rtlCol="0">
            <a:spAutoFit/>
          </a:bodyPr>
          <a:lstStyle/>
          <a:p>
            <a:r>
              <a:rPr lang="zh-CN" altLang="en-US" sz="2400" b="1" dirty="0">
                <a:latin typeface="+mn-ea"/>
                <a:cs typeface="楷体" panose="02010609060101010101" pitchFamily="49" charset="-122"/>
              </a:rPr>
              <a:t>公元前</a:t>
            </a:r>
            <a:r>
              <a:rPr lang="en-US" altLang="zh-CN" sz="2400" b="1" dirty="0">
                <a:latin typeface="+mn-ea"/>
                <a:cs typeface="楷体" panose="02010609060101010101" pitchFamily="49" charset="-122"/>
              </a:rPr>
              <a:t>6</a:t>
            </a:r>
            <a:r>
              <a:rPr lang="zh-CN" altLang="en-US" sz="2400" b="1" dirty="0">
                <a:latin typeface="+mn-ea"/>
                <a:cs typeface="楷体" panose="02010609060101010101" pitchFamily="49" charset="-122"/>
              </a:rPr>
              <a:t>世纪</a:t>
            </a:r>
            <a:endParaRPr lang="zh-CN" altLang="en-US" sz="2400" b="1" dirty="0">
              <a:latin typeface="+mn-ea"/>
              <a:cs typeface="楷体" panose="02010609060101010101" pitchFamily="49" charset="-122"/>
            </a:endParaRPr>
          </a:p>
        </p:txBody>
      </p:sp>
      <p:sp>
        <p:nvSpPr>
          <p:cNvPr id="9" name="文本框 8"/>
          <p:cNvSpPr txBox="1"/>
          <p:nvPr/>
        </p:nvSpPr>
        <p:spPr>
          <a:xfrm>
            <a:off x="2377500" y="3380800"/>
            <a:ext cx="760095" cy="1938992"/>
          </a:xfrm>
          <a:prstGeom prst="rect">
            <a:avLst/>
          </a:prstGeom>
          <a:noFill/>
        </p:spPr>
        <p:txBody>
          <a:bodyPr wrap="square" rtlCol="0">
            <a:spAutoFit/>
          </a:bodyPr>
          <a:lstStyle/>
          <a:p>
            <a:r>
              <a:rPr lang="zh-CN" altLang="en-US" sz="2400" b="1" dirty="0"/>
              <a:t>公元前</a:t>
            </a:r>
            <a:r>
              <a:rPr lang="en-US" sz="2400" b="1" dirty="0"/>
              <a:t>509</a:t>
            </a:r>
            <a:r>
              <a:rPr lang="zh-CN" altLang="en-US" sz="2400" b="1" dirty="0"/>
              <a:t>年</a:t>
            </a:r>
            <a:endParaRPr lang="zh-CN" altLang="en-US" sz="2400" b="1" dirty="0"/>
          </a:p>
        </p:txBody>
      </p:sp>
      <p:sp>
        <p:nvSpPr>
          <p:cNvPr id="10" name="文本框 9"/>
          <p:cNvSpPr txBox="1"/>
          <p:nvPr/>
        </p:nvSpPr>
        <p:spPr>
          <a:xfrm>
            <a:off x="2950870" y="3389678"/>
            <a:ext cx="716280" cy="1938992"/>
          </a:xfrm>
          <a:prstGeom prst="rect">
            <a:avLst/>
          </a:prstGeom>
          <a:noFill/>
        </p:spPr>
        <p:txBody>
          <a:bodyPr wrap="square" rtlCol="0">
            <a:spAutoFit/>
          </a:bodyPr>
          <a:lstStyle/>
          <a:p>
            <a:r>
              <a:rPr lang="zh-CN" altLang="en-US" sz="2400" b="1" dirty="0"/>
              <a:t>公元前</a:t>
            </a:r>
            <a:r>
              <a:rPr lang="en-US" sz="2400" b="1" dirty="0"/>
              <a:t>449</a:t>
            </a:r>
            <a:r>
              <a:rPr lang="zh-CN" altLang="en-US" sz="2400" b="1" dirty="0"/>
              <a:t>年</a:t>
            </a:r>
            <a:endParaRPr lang="zh-CN" altLang="en-US" sz="2400" b="1" dirty="0"/>
          </a:p>
        </p:txBody>
      </p:sp>
      <p:sp>
        <p:nvSpPr>
          <p:cNvPr id="11" name="椭圆 11"/>
          <p:cNvSpPr/>
          <p:nvPr/>
        </p:nvSpPr>
        <p:spPr>
          <a:xfrm>
            <a:off x="3704749" y="3228975"/>
            <a:ext cx="128588" cy="95250"/>
          </a:xfrm>
          <a:prstGeom prst="ellipse">
            <a:avLst/>
          </a:prstGeom>
          <a:solidFill>
            <a:srgbClr val="FF0000"/>
          </a:solidFill>
          <a:ln w="12700" cap="flat" cmpd="sng">
            <a:solidFill>
              <a:srgbClr val="1F3763"/>
            </a:solidFill>
            <a:prstDash val="solid"/>
            <a:miter/>
            <a:headEnd type="none" w="med" len="med"/>
            <a:tailEnd type="none" w="med" len="med"/>
          </a:ln>
        </p:spPr>
        <p:txBody>
          <a:bodyPr/>
          <a:lstStyle/>
          <a:p>
            <a:endParaRPr lang="zh-CN" altLang="en-US"/>
          </a:p>
        </p:txBody>
      </p:sp>
      <p:sp>
        <p:nvSpPr>
          <p:cNvPr id="12" name="文本框 11"/>
          <p:cNvSpPr txBox="1"/>
          <p:nvPr/>
        </p:nvSpPr>
        <p:spPr>
          <a:xfrm>
            <a:off x="3507352" y="3396652"/>
            <a:ext cx="503396" cy="2308324"/>
          </a:xfrm>
          <a:prstGeom prst="rect">
            <a:avLst/>
          </a:prstGeom>
          <a:noFill/>
        </p:spPr>
        <p:txBody>
          <a:bodyPr wrap="square" rtlCol="0">
            <a:spAutoFit/>
          </a:bodyPr>
          <a:lstStyle/>
          <a:p>
            <a:r>
              <a:rPr lang="zh-CN" altLang="en-US" sz="2400" b="1" dirty="0"/>
              <a:t>公元前</a:t>
            </a:r>
            <a:r>
              <a:rPr lang="en-US" sz="2400" b="1" dirty="0"/>
              <a:t>3</a:t>
            </a:r>
            <a:r>
              <a:rPr lang="zh-CN" altLang="en-US" sz="2400" b="1" dirty="0"/>
              <a:t>世纪</a:t>
            </a:r>
            <a:endParaRPr lang="zh-CN" altLang="en-US" sz="2400" b="1" dirty="0"/>
          </a:p>
        </p:txBody>
      </p:sp>
      <p:sp>
        <p:nvSpPr>
          <p:cNvPr id="13" name="文本框 12"/>
          <p:cNvSpPr txBox="1"/>
          <p:nvPr/>
        </p:nvSpPr>
        <p:spPr>
          <a:xfrm>
            <a:off x="4176848" y="3393588"/>
            <a:ext cx="548164" cy="1938992"/>
          </a:xfrm>
          <a:prstGeom prst="rect">
            <a:avLst/>
          </a:prstGeom>
          <a:noFill/>
        </p:spPr>
        <p:txBody>
          <a:bodyPr wrap="square" rtlCol="0">
            <a:spAutoFit/>
          </a:bodyPr>
          <a:lstStyle/>
          <a:p>
            <a:r>
              <a:rPr lang="zh-CN" altLang="en-US" sz="2400" b="1" dirty="0"/>
              <a:t>公元前</a:t>
            </a:r>
            <a:r>
              <a:rPr lang="en-US" sz="2400" b="1" dirty="0"/>
              <a:t>27</a:t>
            </a:r>
            <a:r>
              <a:rPr lang="zh-CN" altLang="en-US" sz="2400" b="1" dirty="0"/>
              <a:t>年</a:t>
            </a:r>
            <a:endParaRPr lang="zh-CN" altLang="en-US" sz="2400" b="1" dirty="0"/>
          </a:p>
        </p:txBody>
      </p:sp>
      <p:sp>
        <p:nvSpPr>
          <p:cNvPr id="14" name="文本框 13"/>
          <p:cNvSpPr txBox="1"/>
          <p:nvPr/>
        </p:nvSpPr>
        <p:spPr>
          <a:xfrm>
            <a:off x="4706694" y="3393589"/>
            <a:ext cx="754798" cy="830997"/>
          </a:xfrm>
          <a:prstGeom prst="rect">
            <a:avLst/>
          </a:prstGeom>
          <a:noFill/>
        </p:spPr>
        <p:txBody>
          <a:bodyPr wrap="square" rtlCol="0">
            <a:spAutoFit/>
          </a:bodyPr>
          <a:lstStyle/>
          <a:p>
            <a:pPr algn="ctr"/>
            <a:r>
              <a:rPr lang="en-US" sz="2400" b="1" dirty="0"/>
              <a:t>476</a:t>
            </a:r>
            <a:r>
              <a:rPr lang="zh-CN" altLang="en-US" sz="2400" b="1" dirty="0"/>
              <a:t>年</a:t>
            </a:r>
            <a:endParaRPr lang="zh-CN" altLang="en-US" sz="2400" b="1" dirty="0"/>
          </a:p>
        </p:txBody>
      </p:sp>
      <p:sp>
        <p:nvSpPr>
          <p:cNvPr id="15" name="文本框 14"/>
          <p:cNvSpPr txBox="1"/>
          <p:nvPr/>
        </p:nvSpPr>
        <p:spPr>
          <a:xfrm>
            <a:off x="5607080" y="3393589"/>
            <a:ext cx="677228" cy="1200329"/>
          </a:xfrm>
          <a:prstGeom prst="rect">
            <a:avLst/>
          </a:prstGeom>
          <a:noFill/>
        </p:spPr>
        <p:txBody>
          <a:bodyPr wrap="square" rtlCol="0">
            <a:spAutoFit/>
          </a:bodyPr>
          <a:lstStyle/>
          <a:p>
            <a:r>
              <a:rPr lang="en-US" sz="2400" b="1" dirty="0"/>
              <a:t>14</a:t>
            </a:r>
            <a:r>
              <a:rPr lang="zh-CN" altLang="en-US" sz="2400" b="1" dirty="0"/>
              <a:t>世纪</a:t>
            </a:r>
            <a:endParaRPr lang="zh-CN" altLang="en-US" sz="2400" b="1" dirty="0"/>
          </a:p>
        </p:txBody>
      </p:sp>
      <p:sp>
        <p:nvSpPr>
          <p:cNvPr id="16" name="文本框 15"/>
          <p:cNvSpPr txBox="1"/>
          <p:nvPr/>
        </p:nvSpPr>
        <p:spPr>
          <a:xfrm>
            <a:off x="6449455" y="3375835"/>
            <a:ext cx="598646" cy="1200329"/>
          </a:xfrm>
          <a:prstGeom prst="rect">
            <a:avLst/>
          </a:prstGeom>
          <a:noFill/>
        </p:spPr>
        <p:txBody>
          <a:bodyPr wrap="square" rtlCol="0">
            <a:spAutoFit/>
          </a:bodyPr>
          <a:lstStyle/>
          <a:p>
            <a:r>
              <a:rPr lang="en-US" sz="2400" b="1" dirty="0"/>
              <a:t>17</a:t>
            </a:r>
            <a:r>
              <a:rPr lang="zh-CN" altLang="en-US" sz="2400" b="1" dirty="0"/>
              <a:t>世纪</a:t>
            </a:r>
            <a:endParaRPr lang="zh-CN" altLang="en-US" sz="2400" b="1" dirty="0"/>
          </a:p>
        </p:txBody>
      </p:sp>
      <p:sp>
        <p:nvSpPr>
          <p:cNvPr id="17" name="椭圆 11"/>
          <p:cNvSpPr/>
          <p:nvPr/>
        </p:nvSpPr>
        <p:spPr>
          <a:xfrm>
            <a:off x="10433851" y="3238391"/>
            <a:ext cx="128588" cy="95250"/>
          </a:xfrm>
          <a:prstGeom prst="ellipse">
            <a:avLst/>
          </a:prstGeom>
          <a:solidFill>
            <a:srgbClr val="FF0000"/>
          </a:solidFill>
          <a:ln w="12700" cap="flat" cmpd="sng">
            <a:solidFill>
              <a:srgbClr val="1F3763"/>
            </a:solidFill>
            <a:prstDash val="solid"/>
            <a:miter/>
            <a:headEnd type="none" w="med" len="med"/>
            <a:tailEnd type="none" w="med" len="med"/>
          </a:ln>
        </p:spPr>
        <p:txBody>
          <a:bodyPr/>
          <a:lstStyle/>
          <a:p>
            <a:endParaRPr lang="zh-CN" altLang="en-US"/>
          </a:p>
        </p:txBody>
      </p:sp>
      <p:sp>
        <p:nvSpPr>
          <p:cNvPr id="18" name="椭圆 11"/>
          <p:cNvSpPr/>
          <p:nvPr/>
        </p:nvSpPr>
        <p:spPr>
          <a:xfrm>
            <a:off x="7877175" y="3228975"/>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20" name="文本框 19"/>
          <p:cNvSpPr txBox="1"/>
          <p:nvPr/>
        </p:nvSpPr>
        <p:spPr>
          <a:xfrm>
            <a:off x="4304030" y="102948"/>
            <a:ext cx="4339650" cy="646331"/>
          </a:xfrm>
          <a:prstGeom prst="rect">
            <a:avLst/>
          </a:prstGeom>
          <a:solidFill>
            <a:schemeClr val="bg2"/>
          </a:solidFill>
        </p:spPr>
        <p:txBody>
          <a:bodyPr wrap="none" rtlCol="0">
            <a:spAutoFit/>
          </a:bodyPr>
          <a:lstStyle/>
          <a:p>
            <a:r>
              <a:rPr lang="zh-CN" altLang="en-US" sz="3600" b="1" dirty="0">
                <a:solidFill>
                  <a:srgbClr val="FF0000"/>
                </a:solidFill>
              </a:rPr>
              <a:t>意大利相关知识清单</a:t>
            </a:r>
            <a:endParaRPr lang="zh-CN" altLang="en-US" sz="3600" b="1" dirty="0">
              <a:solidFill>
                <a:srgbClr val="FF0000"/>
              </a:solidFill>
            </a:endParaRPr>
          </a:p>
        </p:txBody>
      </p:sp>
      <p:sp>
        <p:nvSpPr>
          <p:cNvPr id="52" name="椭圆 11"/>
          <p:cNvSpPr/>
          <p:nvPr/>
        </p:nvSpPr>
        <p:spPr>
          <a:xfrm>
            <a:off x="8162925" y="3222625"/>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54" name="椭圆 11"/>
          <p:cNvSpPr/>
          <p:nvPr/>
        </p:nvSpPr>
        <p:spPr>
          <a:xfrm>
            <a:off x="8475179" y="3222625"/>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55" name="椭圆 11"/>
          <p:cNvSpPr/>
          <p:nvPr/>
        </p:nvSpPr>
        <p:spPr>
          <a:xfrm>
            <a:off x="8769350" y="3228975"/>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56" name="椭圆 11"/>
          <p:cNvSpPr/>
          <p:nvPr/>
        </p:nvSpPr>
        <p:spPr>
          <a:xfrm>
            <a:off x="9069316" y="3222625"/>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59" name="文本框 58"/>
          <p:cNvSpPr txBox="1"/>
          <p:nvPr/>
        </p:nvSpPr>
        <p:spPr>
          <a:xfrm>
            <a:off x="8043196" y="3371924"/>
            <a:ext cx="246698" cy="1938992"/>
          </a:xfrm>
          <a:prstGeom prst="rect">
            <a:avLst/>
          </a:prstGeom>
          <a:noFill/>
        </p:spPr>
        <p:txBody>
          <a:bodyPr wrap="square" rtlCol="0">
            <a:spAutoFit/>
          </a:bodyPr>
          <a:lstStyle/>
          <a:p>
            <a:r>
              <a:rPr lang="en-US" sz="2400" b="1" dirty="0"/>
              <a:t>1915</a:t>
            </a:r>
            <a:r>
              <a:rPr lang="zh-CN" altLang="en-US" sz="2400" b="1" dirty="0"/>
              <a:t>年</a:t>
            </a:r>
            <a:endParaRPr lang="zh-CN" altLang="en-US" sz="2400" b="1" dirty="0"/>
          </a:p>
        </p:txBody>
      </p:sp>
      <p:sp>
        <p:nvSpPr>
          <p:cNvPr id="61" name="文本框 60"/>
          <p:cNvSpPr txBox="1"/>
          <p:nvPr/>
        </p:nvSpPr>
        <p:spPr>
          <a:xfrm>
            <a:off x="8370760" y="3367446"/>
            <a:ext cx="246698" cy="1938992"/>
          </a:xfrm>
          <a:prstGeom prst="rect">
            <a:avLst/>
          </a:prstGeom>
          <a:noFill/>
        </p:spPr>
        <p:txBody>
          <a:bodyPr wrap="square" rtlCol="0">
            <a:spAutoFit/>
          </a:bodyPr>
          <a:lstStyle/>
          <a:p>
            <a:r>
              <a:rPr lang="en-US" sz="2400" b="1" dirty="0"/>
              <a:t>1919</a:t>
            </a:r>
            <a:r>
              <a:rPr lang="zh-CN" altLang="en-US" sz="2400" b="1" dirty="0"/>
              <a:t>年</a:t>
            </a:r>
            <a:endParaRPr lang="zh-CN" altLang="en-US" sz="2400" b="1" dirty="0"/>
          </a:p>
        </p:txBody>
      </p:sp>
      <p:sp>
        <p:nvSpPr>
          <p:cNvPr id="62" name="文本框 61"/>
          <p:cNvSpPr txBox="1"/>
          <p:nvPr/>
        </p:nvSpPr>
        <p:spPr>
          <a:xfrm>
            <a:off x="8946912" y="3367442"/>
            <a:ext cx="246698" cy="1938992"/>
          </a:xfrm>
          <a:prstGeom prst="rect">
            <a:avLst/>
          </a:prstGeom>
          <a:noFill/>
        </p:spPr>
        <p:txBody>
          <a:bodyPr wrap="square" rtlCol="0">
            <a:spAutoFit/>
          </a:bodyPr>
          <a:lstStyle/>
          <a:p>
            <a:r>
              <a:rPr lang="en-US" sz="2400" b="1" dirty="0"/>
              <a:t>1922</a:t>
            </a:r>
            <a:r>
              <a:rPr lang="zh-CN" altLang="en-US" sz="2400" b="1" dirty="0"/>
              <a:t>年</a:t>
            </a:r>
            <a:endParaRPr lang="zh-CN" altLang="en-US" sz="2400" b="1" dirty="0"/>
          </a:p>
        </p:txBody>
      </p:sp>
      <p:sp>
        <p:nvSpPr>
          <p:cNvPr id="63" name="文本框 62"/>
          <p:cNvSpPr txBox="1"/>
          <p:nvPr/>
        </p:nvSpPr>
        <p:spPr>
          <a:xfrm>
            <a:off x="9223816" y="3367442"/>
            <a:ext cx="246698" cy="1938992"/>
          </a:xfrm>
          <a:prstGeom prst="rect">
            <a:avLst/>
          </a:prstGeom>
          <a:noFill/>
        </p:spPr>
        <p:txBody>
          <a:bodyPr wrap="square" rtlCol="0">
            <a:spAutoFit/>
          </a:bodyPr>
          <a:lstStyle/>
          <a:p>
            <a:r>
              <a:rPr lang="en-US" sz="2400" b="1" dirty="0"/>
              <a:t>1938</a:t>
            </a:r>
            <a:r>
              <a:rPr lang="zh-CN" altLang="en-US" sz="2400" b="1" dirty="0"/>
              <a:t>年</a:t>
            </a:r>
            <a:endParaRPr lang="zh-CN" altLang="en-US" sz="2400" b="1" dirty="0"/>
          </a:p>
        </p:txBody>
      </p:sp>
      <p:sp>
        <p:nvSpPr>
          <p:cNvPr id="64" name="椭圆 11"/>
          <p:cNvSpPr/>
          <p:nvPr/>
        </p:nvSpPr>
        <p:spPr>
          <a:xfrm>
            <a:off x="9336854" y="3222625"/>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65" name="椭圆 11"/>
          <p:cNvSpPr/>
          <p:nvPr/>
        </p:nvSpPr>
        <p:spPr>
          <a:xfrm>
            <a:off x="9638824" y="3222625"/>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66" name="椭圆 11"/>
          <p:cNvSpPr/>
          <p:nvPr/>
        </p:nvSpPr>
        <p:spPr>
          <a:xfrm>
            <a:off x="10228194" y="3244544"/>
            <a:ext cx="92869" cy="76200"/>
          </a:xfrm>
          <a:prstGeom prst="ellipse">
            <a:avLst/>
          </a:prstGeom>
          <a:solidFill>
            <a:srgbClr val="FF0000"/>
          </a:solidFill>
          <a:ln w="12700" cap="flat" cmpd="sng">
            <a:solidFill>
              <a:srgbClr val="1F3763"/>
            </a:solidFill>
            <a:prstDash val="solid"/>
            <a:miter/>
            <a:headEnd type="none" w="med" len="med"/>
            <a:tailEnd type="none" w="med" len="med"/>
          </a:ln>
        </p:spPr>
        <p:txBody>
          <a:bodyPr/>
          <a:lstStyle/>
          <a:p>
            <a:endParaRPr lang="zh-CN" altLang="en-US"/>
          </a:p>
        </p:txBody>
      </p:sp>
      <p:sp>
        <p:nvSpPr>
          <p:cNvPr id="67" name="文本框 66"/>
          <p:cNvSpPr txBox="1"/>
          <p:nvPr/>
        </p:nvSpPr>
        <p:spPr>
          <a:xfrm>
            <a:off x="9531191" y="3367445"/>
            <a:ext cx="204311" cy="1938992"/>
          </a:xfrm>
          <a:prstGeom prst="rect">
            <a:avLst/>
          </a:prstGeom>
          <a:noFill/>
        </p:spPr>
        <p:txBody>
          <a:bodyPr wrap="square" rtlCol="0">
            <a:spAutoFit/>
          </a:bodyPr>
          <a:lstStyle/>
          <a:p>
            <a:r>
              <a:rPr lang="en-US" sz="2400" b="1" dirty="0"/>
              <a:t>1940</a:t>
            </a:r>
            <a:r>
              <a:rPr lang="zh-CN" altLang="en-US" sz="2400" b="1" dirty="0"/>
              <a:t>年</a:t>
            </a:r>
            <a:endParaRPr lang="en-US" altLang="zh-CN" sz="1600" b="1" dirty="0">
              <a:latin typeface="Arial Black" panose="020B0A04020102020204" pitchFamily="34" charset="0"/>
            </a:endParaRPr>
          </a:p>
        </p:txBody>
      </p:sp>
      <p:sp>
        <p:nvSpPr>
          <p:cNvPr id="68" name="文本框 67"/>
          <p:cNvSpPr txBox="1"/>
          <p:nvPr/>
        </p:nvSpPr>
        <p:spPr>
          <a:xfrm>
            <a:off x="10644114" y="3366161"/>
            <a:ext cx="246698" cy="1938992"/>
          </a:xfrm>
          <a:prstGeom prst="rect">
            <a:avLst/>
          </a:prstGeom>
          <a:noFill/>
        </p:spPr>
        <p:txBody>
          <a:bodyPr wrap="square" rtlCol="0">
            <a:spAutoFit/>
          </a:bodyPr>
          <a:lstStyle/>
          <a:p>
            <a:r>
              <a:rPr lang="en-US" sz="2400" b="1" dirty="0"/>
              <a:t>1951</a:t>
            </a:r>
            <a:r>
              <a:rPr lang="zh-CN" altLang="en-US" sz="2400" b="1" dirty="0"/>
              <a:t>年</a:t>
            </a:r>
            <a:endParaRPr lang="zh-CN" altLang="en-US" sz="2400" b="1" dirty="0"/>
          </a:p>
        </p:txBody>
      </p:sp>
      <p:sp>
        <p:nvSpPr>
          <p:cNvPr id="31" name="矩形 30"/>
          <p:cNvSpPr/>
          <p:nvPr/>
        </p:nvSpPr>
        <p:spPr>
          <a:xfrm>
            <a:off x="5786613" y="1373075"/>
            <a:ext cx="964465" cy="18322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2400" b="1" dirty="0">
                <a:ln>
                  <a:solidFill>
                    <a:schemeClr val="bg1"/>
                  </a:solidFill>
                </a:ln>
                <a:solidFill>
                  <a:schemeClr val="bg1"/>
                </a:solidFill>
                <a:latin typeface="方正粗黑宋简体" panose="02000000000000000000" pitchFamily="2" charset="-122"/>
                <a:ea typeface="方正粗黑宋简体" panose="02000000000000000000" pitchFamily="2" charset="-122"/>
              </a:rPr>
              <a:t>文艺复兴 </a:t>
            </a:r>
            <a:endParaRPr lang="en-US" altLang="zh-CN" sz="2400" b="1" dirty="0">
              <a:ln>
                <a:solidFill>
                  <a:schemeClr val="bg1"/>
                </a:solidFill>
              </a:ln>
              <a:solidFill>
                <a:schemeClr val="bg1"/>
              </a:solidFill>
              <a:latin typeface="方正粗黑宋简体" panose="02000000000000000000" pitchFamily="2" charset="-122"/>
              <a:ea typeface="方正粗黑宋简体" panose="02000000000000000000" pitchFamily="2" charset="-122"/>
            </a:endParaRPr>
          </a:p>
          <a:p>
            <a:pPr algn="ctr"/>
            <a:endParaRPr lang="en-US" altLang="zh-CN" sz="2400" b="1" dirty="0">
              <a:ln>
                <a:solidFill>
                  <a:schemeClr val="bg1"/>
                </a:solidFill>
              </a:ln>
              <a:solidFill>
                <a:schemeClr val="bg1"/>
              </a:solidFill>
              <a:latin typeface="方正粗黑宋简体" panose="02000000000000000000" pitchFamily="2" charset="-122"/>
              <a:ea typeface="方正粗黑宋简体" panose="02000000000000000000" pitchFamily="2" charset="-122"/>
            </a:endParaRPr>
          </a:p>
          <a:p>
            <a:pPr algn="ctr"/>
            <a:r>
              <a:rPr lang="zh-CN" altLang="en-US" sz="2400" b="1" dirty="0">
                <a:ln>
                  <a:solidFill>
                    <a:schemeClr val="bg1"/>
                  </a:solidFill>
                </a:ln>
                <a:solidFill>
                  <a:schemeClr val="bg1"/>
                </a:solidFill>
                <a:latin typeface="方正粗黑宋简体" panose="02000000000000000000" pitchFamily="2" charset="-122"/>
                <a:ea typeface="方正粗黑宋简体" panose="02000000000000000000" pitchFamily="2" charset="-122"/>
              </a:rPr>
              <a:t> 建筑</a:t>
            </a:r>
            <a:endParaRPr lang="zh-CN" altLang="en-US" sz="2400" b="1" dirty="0">
              <a:ln>
                <a:solidFill>
                  <a:schemeClr val="bg1"/>
                </a:solidFill>
              </a:ln>
              <a:solidFill>
                <a:schemeClr val="bg1"/>
              </a:solidFill>
              <a:latin typeface="方正粗黑宋简体" panose="02000000000000000000" pitchFamily="2" charset="-122"/>
              <a:ea typeface="方正粗黑宋简体" panose="02000000000000000000" pitchFamily="2" charset="-122"/>
            </a:endParaRPr>
          </a:p>
        </p:txBody>
      </p:sp>
      <p:sp>
        <p:nvSpPr>
          <p:cNvPr id="71" name="矩形 70"/>
          <p:cNvSpPr/>
          <p:nvPr/>
        </p:nvSpPr>
        <p:spPr>
          <a:xfrm>
            <a:off x="6971215" y="1259072"/>
            <a:ext cx="3707904" cy="1323439"/>
          </a:xfrm>
          <a:prstGeom prst="rect">
            <a:avLst/>
          </a:prstGeom>
        </p:spPr>
        <p:txBody>
          <a:bodyPr wrap="square">
            <a:spAutoFit/>
          </a:bodyPr>
          <a:lstStyle/>
          <a:p>
            <a:r>
              <a:rPr lang="zh-CN" altLang="en-US" sz="2000" b="1" dirty="0"/>
              <a:t>                      现代</a:t>
            </a:r>
            <a:endParaRPr lang="en-US" altLang="zh-CN" sz="2000" b="1" dirty="0"/>
          </a:p>
          <a:p>
            <a:r>
              <a:rPr lang="zh-CN" altLang="en-US" sz="2000" b="1" dirty="0"/>
              <a:t>选修</a:t>
            </a:r>
            <a:r>
              <a:rPr lang="en-US" altLang="zh-CN" sz="2000" b="1" dirty="0"/>
              <a:t>3 </a:t>
            </a:r>
            <a:r>
              <a:rPr lang="zh-CN" altLang="en-US" sz="2000" b="1" dirty="0"/>
              <a:t>两次世界大战和意大利</a:t>
            </a:r>
            <a:endParaRPr lang="en-US" altLang="zh-CN" sz="2000" b="1" dirty="0"/>
          </a:p>
          <a:p>
            <a:r>
              <a:rPr lang="zh-CN" altLang="en-US" sz="2000" b="1" dirty="0"/>
              <a:t>必修</a:t>
            </a:r>
            <a:r>
              <a:rPr lang="en-US" altLang="zh-CN" sz="2000" b="1" dirty="0"/>
              <a:t>1</a:t>
            </a:r>
            <a:r>
              <a:rPr lang="zh-CN" altLang="en-US" sz="2000" b="1" dirty="0"/>
              <a:t>（专题</a:t>
            </a:r>
            <a:r>
              <a:rPr lang="en-US" altLang="zh-CN" sz="2000" b="1" dirty="0"/>
              <a:t>9</a:t>
            </a:r>
            <a:r>
              <a:rPr lang="zh-CN" altLang="en-US" sz="2000" b="1" dirty="0"/>
              <a:t>（</a:t>
            </a:r>
            <a:r>
              <a:rPr lang="en-US" altLang="zh-CN" sz="2000" b="1" dirty="0"/>
              <a:t>1</a:t>
            </a:r>
            <a:r>
              <a:rPr lang="zh-CN" altLang="en-US" sz="2000" b="1" dirty="0"/>
              <a:t>）北约）</a:t>
            </a:r>
            <a:endParaRPr lang="en-US" altLang="zh-CN" sz="2000" b="1" dirty="0"/>
          </a:p>
          <a:p>
            <a:r>
              <a:rPr lang="zh-CN" altLang="en-US" sz="2000" b="1" dirty="0"/>
              <a:t>必修</a:t>
            </a:r>
            <a:r>
              <a:rPr lang="en-US" altLang="zh-CN" sz="2000" b="1" dirty="0"/>
              <a:t>1</a:t>
            </a:r>
            <a:r>
              <a:rPr lang="zh-CN" altLang="en-US" sz="2000" b="1" dirty="0"/>
              <a:t>（专题</a:t>
            </a:r>
            <a:r>
              <a:rPr lang="en-US" altLang="zh-CN" sz="2000" b="1" dirty="0"/>
              <a:t>9</a:t>
            </a:r>
            <a:r>
              <a:rPr lang="zh-CN" altLang="en-US" sz="2000" b="1" dirty="0"/>
              <a:t>（</a:t>
            </a:r>
            <a:r>
              <a:rPr lang="en-US" altLang="zh-CN" sz="2000" b="1" dirty="0"/>
              <a:t>2</a:t>
            </a:r>
            <a:r>
              <a:rPr lang="zh-CN" altLang="en-US" sz="2000" b="1" dirty="0"/>
              <a:t>）欧洲一体化）</a:t>
            </a:r>
            <a:endParaRPr lang="en-US" altLang="zh-CN" sz="2000" b="1" dirty="0"/>
          </a:p>
        </p:txBody>
      </p:sp>
      <p:sp>
        <p:nvSpPr>
          <p:cNvPr id="72" name="矩形 71"/>
          <p:cNvSpPr/>
          <p:nvPr/>
        </p:nvSpPr>
        <p:spPr>
          <a:xfrm>
            <a:off x="1524000" y="1229261"/>
            <a:ext cx="3995936" cy="1077218"/>
          </a:xfrm>
          <a:prstGeom prst="rect">
            <a:avLst/>
          </a:prstGeom>
        </p:spPr>
        <p:txBody>
          <a:bodyPr wrap="square">
            <a:spAutoFit/>
          </a:bodyPr>
          <a:lstStyle/>
          <a:p>
            <a:r>
              <a:rPr lang="zh-CN" altLang="en-US" sz="2400" b="1" dirty="0"/>
              <a:t>                     </a:t>
            </a:r>
            <a:r>
              <a:rPr lang="zh-CN" altLang="en-US" sz="2000" b="1" dirty="0"/>
              <a:t>古代</a:t>
            </a:r>
            <a:endParaRPr lang="en-US" altLang="zh-CN" sz="2000" b="1" dirty="0"/>
          </a:p>
          <a:p>
            <a:r>
              <a:rPr lang="zh-CN" altLang="en-US" sz="2000" b="1" dirty="0"/>
              <a:t>必修</a:t>
            </a:r>
            <a:r>
              <a:rPr lang="en-US" altLang="zh-CN" sz="2000" b="1" dirty="0"/>
              <a:t>1</a:t>
            </a:r>
            <a:r>
              <a:rPr lang="zh-CN" altLang="en-US" sz="2000" b="1" dirty="0"/>
              <a:t>（专题</a:t>
            </a:r>
            <a:r>
              <a:rPr lang="en-US" altLang="zh-CN" sz="2000" b="1" dirty="0"/>
              <a:t>6</a:t>
            </a:r>
            <a:r>
              <a:rPr lang="zh-CN" altLang="en-US" sz="2000" b="1" dirty="0"/>
              <a:t>（</a:t>
            </a:r>
            <a:r>
              <a:rPr lang="en-US" altLang="zh-CN" sz="2000" b="1" dirty="0"/>
              <a:t>3</a:t>
            </a:r>
            <a:r>
              <a:rPr lang="zh-CN" altLang="en-US" sz="2000" b="1" dirty="0"/>
              <a:t>）罗马人的法律）</a:t>
            </a:r>
            <a:endParaRPr lang="en-US" altLang="zh-CN" sz="2000" b="1" dirty="0"/>
          </a:p>
          <a:p>
            <a:r>
              <a:rPr lang="zh-CN" altLang="en-US" sz="2000" b="1" dirty="0"/>
              <a:t>选修</a:t>
            </a:r>
            <a:r>
              <a:rPr lang="en-US" altLang="zh-CN" sz="2000" b="1" dirty="0"/>
              <a:t>6</a:t>
            </a:r>
            <a:r>
              <a:rPr lang="zh-CN" altLang="en-US" sz="2000" b="1" dirty="0"/>
              <a:t>（专题</a:t>
            </a:r>
            <a:r>
              <a:rPr lang="en-US" altLang="zh-CN" sz="2000" b="1" dirty="0"/>
              <a:t>3</a:t>
            </a:r>
            <a:r>
              <a:rPr lang="zh-CN" altLang="en-US" sz="2000" b="1" dirty="0"/>
              <a:t>（</a:t>
            </a:r>
            <a:r>
              <a:rPr lang="en-US" altLang="zh-CN" sz="2000" b="1" dirty="0"/>
              <a:t>2</a:t>
            </a:r>
            <a:r>
              <a:rPr lang="zh-CN" altLang="en-US" sz="2000" b="1" dirty="0"/>
              <a:t>）古罗马的建筑）</a:t>
            </a:r>
            <a:endParaRPr lang="en-US" altLang="zh-CN" sz="2000" b="1" dirty="0"/>
          </a:p>
        </p:txBody>
      </p:sp>
      <p:sp>
        <p:nvSpPr>
          <p:cNvPr id="73" name="文本框 58"/>
          <p:cNvSpPr txBox="1"/>
          <p:nvPr/>
        </p:nvSpPr>
        <p:spPr>
          <a:xfrm>
            <a:off x="7747100" y="3370018"/>
            <a:ext cx="246698" cy="1938992"/>
          </a:xfrm>
          <a:prstGeom prst="rect">
            <a:avLst/>
          </a:prstGeom>
          <a:noFill/>
        </p:spPr>
        <p:txBody>
          <a:bodyPr wrap="square" rtlCol="0">
            <a:spAutoFit/>
          </a:bodyPr>
          <a:lstStyle/>
          <a:p>
            <a:r>
              <a:rPr lang="en-US" altLang="zh-CN" sz="2400" b="1" dirty="0"/>
              <a:t>1882</a:t>
            </a:r>
            <a:r>
              <a:rPr lang="zh-CN" altLang="en-US" sz="2400" b="1" dirty="0"/>
              <a:t>年</a:t>
            </a:r>
            <a:endParaRPr lang="zh-CN" altLang="en-US" sz="2400" b="1" dirty="0"/>
          </a:p>
        </p:txBody>
      </p:sp>
      <p:sp>
        <p:nvSpPr>
          <p:cNvPr id="39" name="文本框 38"/>
          <p:cNvSpPr txBox="1"/>
          <p:nvPr/>
        </p:nvSpPr>
        <p:spPr>
          <a:xfrm>
            <a:off x="9814067" y="3371143"/>
            <a:ext cx="204311" cy="2676525"/>
          </a:xfrm>
          <a:prstGeom prst="rect">
            <a:avLst/>
          </a:prstGeom>
          <a:noFill/>
        </p:spPr>
        <p:txBody>
          <a:bodyPr wrap="square" rtlCol="0">
            <a:spAutoFit/>
          </a:bodyPr>
          <a:lstStyle/>
          <a:p>
            <a:r>
              <a:rPr lang="en-US" sz="2400" b="1" dirty="0"/>
              <a:t>1943</a:t>
            </a:r>
            <a:r>
              <a:rPr lang="zh-CN" altLang="en-US" sz="2400" b="1" dirty="0"/>
              <a:t>年</a:t>
            </a:r>
            <a:r>
              <a:rPr lang="en-US" altLang="zh-CN" sz="1600" b="1" dirty="0">
                <a:latin typeface="Arial Black" panose="020B0A04020102020204" pitchFamily="34" charset="0"/>
              </a:rPr>
              <a:t>......</a:t>
            </a:r>
            <a:endParaRPr lang="en-US" altLang="zh-CN" sz="1600" b="1" dirty="0">
              <a:latin typeface="Arial Black" panose="020B0A04020102020204" pitchFamily="34" charset="0"/>
            </a:endParaRPr>
          </a:p>
        </p:txBody>
      </p:sp>
      <p:sp>
        <p:nvSpPr>
          <p:cNvPr id="40" name="文本框 39"/>
          <p:cNvSpPr txBox="1"/>
          <p:nvPr/>
        </p:nvSpPr>
        <p:spPr>
          <a:xfrm>
            <a:off x="10363030" y="3366698"/>
            <a:ext cx="204311" cy="1938992"/>
          </a:xfrm>
          <a:prstGeom prst="rect">
            <a:avLst/>
          </a:prstGeom>
          <a:noFill/>
        </p:spPr>
        <p:txBody>
          <a:bodyPr wrap="square" rtlCol="0">
            <a:spAutoFit/>
          </a:bodyPr>
          <a:lstStyle/>
          <a:p>
            <a:r>
              <a:rPr lang="en-US" sz="2400" b="1" dirty="0"/>
              <a:t>1949</a:t>
            </a:r>
            <a:r>
              <a:rPr lang="zh-CN" altLang="en-US" sz="2400" b="1" dirty="0"/>
              <a:t>年</a:t>
            </a:r>
            <a:endParaRPr lang="en-US" altLang="zh-CN" sz="1600" b="1" dirty="0">
              <a:latin typeface="Arial Black" panose="020B0A04020102020204" pitchFamily="34" charset="0"/>
            </a:endParaRPr>
          </a:p>
        </p:txBody>
      </p:sp>
      <p:sp>
        <p:nvSpPr>
          <p:cNvPr id="41" name="椭圆 11"/>
          <p:cNvSpPr/>
          <p:nvPr/>
        </p:nvSpPr>
        <p:spPr>
          <a:xfrm>
            <a:off x="9888410" y="3225494"/>
            <a:ext cx="128588" cy="95250"/>
          </a:xfrm>
          <a:prstGeom prst="ellipse">
            <a:avLst/>
          </a:prstGeom>
          <a:solidFill>
            <a:schemeClr val="accent1"/>
          </a:solidFill>
          <a:ln w="12700" cap="flat" cmpd="sng">
            <a:solidFill>
              <a:srgbClr val="1F3763"/>
            </a:solidFill>
            <a:prstDash val="solid"/>
            <a:miter/>
            <a:headEnd type="none" w="med" len="med"/>
            <a:tailEnd type="none" w="med" len="med"/>
          </a:ln>
        </p:spPr>
        <p:txBody>
          <a:bodyPr/>
          <a:lstStyle/>
          <a:p>
            <a:endParaRPr lang="zh-CN" altLang="en-US"/>
          </a:p>
        </p:txBody>
      </p:sp>
      <p:sp>
        <p:nvSpPr>
          <p:cNvPr id="43" name="文本框 42"/>
          <p:cNvSpPr txBox="1"/>
          <p:nvPr/>
        </p:nvSpPr>
        <p:spPr>
          <a:xfrm>
            <a:off x="8647523" y="3368433"/>
            <a:ext cx="246698" cy="1938992"/>
          </a:xfrm>
          <a:prstGeom prst="rect">
            <a:avLst/>
          </a:prstGeom>
          <a:noFill/>
        </p:spPr>
        <p:txBody>
          <a:bodyPr wrap="square" rtlCol="0">
            <a:spAutoFit/>
          </a:bodyPr>
          <a:lstStyle/>
          <a:p>
            <a:r>
              <a:rPr lang="en-US" sz="2400" b="1" dirty="0"/>
              <a:t>1921</a:t>
            </a:r>
            <a:r>
              <a:rPr lang="zh-CN" altLang="en-US" sz="2400" b="1" dirty="0"/>
              <a:t>年</a:t>
            </a:r>
            <a:endParaRPr lang="zh-CN" altLang="en-US" sz="2400" b="1" dirty="0"/>
          </a:p>
        </p:txBody>
      </p:sp>
      <p:sp>
        <p:nvSpPr>
          <p:cNvPr id="44" name="文本框 43"/>
          <p:cNvSpPr txBox="1"/>
          <p:nvPr/>
        </p:nvSpPr>
        <p:spPr>
          <a:xfrm flipH="1">
            <a:off x="10112611" y="3370080"/>
            <a:ext cx="458754" cy="1938992"/>
          </a:xfrm>
          <a:prstGeom prst="rect">
            <a:avLst/>
          </a:prstGeom>
          <a:noFill/>
        </p:spPr>
        <p:txBody>
          <a:bodyPr wrap="square" rtlCol="0">
            <a:spAutoFit/>
          </a:bodyPr>
          <a:lstStyle/>
          <a:p>
            <a:r>
              <a:rPr lang="en-US" sz="2400" b="1" dirty="0"/>
              <a:t>1947</a:t>
            </a:r>
            <a:r>
              <a:rPr lang="zh-CN" altLang="en-US" sz="2400" b="1" dirty="0"/>
              <a:t>年</a:t>
            </a:r>
            <a:endParaRPr lang="en-US" altLang="zh-CN" sz="1600" b="1" dirty="0">
              <a:latin typeface="Arial Black" panose="020B0A04020102020204" pitchFamily="34" charset="0"/>
            </a:endParaRPr>
          </a:p>
        </p:txBody>
      </p:sp>
      <p:sp>
        <p:nvSpPr>
          <p:cNvPr id="45" name="椭圆 11"/>
          <p:cNvSpPr/>
          <p:nvPr/>
        </p:nvSpPr>
        <p:spPr>
          <a:xfrm>
            <a:off x="10719601" y="3238391"/>
            <a:ext cx="128588" cy="95250"/>
          </a:xfrm>
          <a:prstGeom prst="ellipse">
            <a:avLst/>
          </a:prstGeom>
          <a:solidFill>
            <a:srgbClr val="FF0000"/>
          </a:solidFill>
          <a:ln w="12700" cap="flat" cmpd="sng">
            <a:solidFill>
              <a:srgbClr val="1F3763"/>
            </a:solidFill>
            <a:prstDash val="solid"/>
            <a:miter/>
            <a:headEnd type="none" w="med" len="med"/>
            <a:tailEnd type="none" w="med" len="me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1000"/>
                                        <p:tgtEl>
                                          <p:spTgt spid="73"/>
                                        </p:tgtEl>
                                      </p:cBhvr>
                                    </p:animEffect>
                                    <p:anim calcmode="lin" valueType="num">
                                      <p:cBhvr>
                                        <p:cTn id="42" dur="1000" fill="hold"/>
                                        <p:tgtEl>
                                          <p:spTgt spid="73"/>
                                        </p:tgtEl>
                                        <p:attrNameLst>
                                          <p:attrName>ppt_x</p:attrName>
                                        </p:attrNameLst>
                                      </p:cBhvr>
                                      <p:tavLst>
                                        <p:tav tm="0">
                                          <p:val>
                                            <p:strVal val="#ppt_x"/>
                                          </p:val>
                                        </p:tav>
                                        <p:tav tm="100000">
                                          <p:val>
                                            <p:strVal val="#ppt_x"/>
                                          </p:val>
                                        </p:tav>
                                      </p:tavLst>
                                    </p:anim>
                                    <p:anim calcmode="lin" valueType="num">
                                      <p:cBhvr>
                                        <p:cTn id="43" dur="1000" fill="hold"/>
                                        <p:tgtEl>
                                          <p:spTgt spid="7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1000"/>
                                        <p:tgtEl>
                                          <p:spTgt spid="59"/>
                                        </p:tgtEl>
                                      </p:cBhvr>
                                    </p:animEffect>
                                    <p:anim calcmode="lin" valueType="num">
                                      <p:cBhvr>
                                        <p:cTn id="47" dur="1000" fill="hold"/>
                                        <p:tgtEl>
                                          <p:spTgt spid="59"/>
                                        </p:tgtEl>
                                        <p:attrNameLst>
                                          <p:attrName>ppt_x</p:attrName>
                                        </p:attrNameLst>
                                      </p:cBhvr>
                                      <p:tavLst>
                                        <p:tav tm="0">
                                          <p:val>
                                            <p:strVal val="#ppt_x"/>
                                          </p:val>
                                        </p:tav>
                                        <p:tav tm="100000">
                                          <p:val>
                                            <p:strVal val="#ppt_x"/>
                                          </p:val>
                                        </p:tav>
                                      </p:tavLst>
                                    </p:anim>
                                    <p:anim calcmode="lin" valueType="num">
                                      <p:cBhvr>
                                        <p:cTn id="48" dur="1000" fill="hold"/>
                                        <p:tgtEl>
                                          <p:spTgt spid="5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1000"/>
                                        <p:tgtEl>
                                          <p:spTgt spid="61"/>
                                        </p:tgtEl>
                                      </p:cBhvr>
                                    </p:animEffect>
                                    <p:anim calcmode="lin" valueType="num">
                                      <p:cBhvr>
                                        <p:cTn id="52" dur="1000" fill="hold"/>
                                        <p:tgtEl>
                                          <p:spTgt spid="61"/>
                                        </p:tgtEl>
                                        <p:attrNameLst>
                                          <p:attrName>ppt_x</p:attrName>
                                        </p:attrNameLst>
                                      </p:cBhvr>
                                      <p:tavLst>
                                        <p:tav tm="0">
                                          <p:val>
                                            <p:strVal val="#ppt_x"/>
                                          </p:val>
                                        </p:tav>
                                        <p:tav tm="100000">
                                          <p:val>
                                            <p:strVal val="#ppt_x"/>
                                          </p:val>
                                        </p:tav>
                                      </p:tavLst>
                                    </p:anim>
                                    <p:anim calcmode="lin" valueType="num">
                                      <p:cBhvr>
                                        <p:cTn id="53" dur="1000" fill="hold"/>
                                        <p:tgtEl>
                                          <p:spTgt spid="6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1000"/>
                                        <p:tgtEl>
                                          <p:spTgt spid="63"/>
                                        </p:tgtEl>
                                      </p:cBhvr>
                                    </p:animEffect>
                                    <p:anim calcmode="lin" valueType="num">
                                      <p:cBhvr>
                                        <p:cTn id="57" dur="1000" fill="hold"/>
                                        <p:tgtEl>
                                          <p:spTgt spid="63"/>
                                        </p:tgtEl>
                                        <p:attrNameLst>
                                          <p:attrName>ppt_x</p:attrName>
                                        </p:attrNameLst>
                                      </p:cBhvr>
                                      <p:tavLst>
                                        <p:tav tm="0">
                                          <p:val>
                                            <p:strVal val="#ppt_x"/>
                                          </p:val>
                                        </p:tav>
                                        <p:tav tm="100000">
                                          <p:val>
                                            <p:strVal val="#ppt_x"/>
                                          </p:val>
                                        </p:tav>
                                      </p:tavLst>
                                    </p:anim>
                                    <p:anim calcmode="lin" valueType="num">
                                      <p:cBhvr>
                                        <p:cTn id="58" dur="1000" fill="hold"/>
                                        <p:tgtEl>
                                          <p:spTgt spid="6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1000"/>
                                        <p:tgtEl>
                                          <p:spTgt spid="62"/>
                                        </p:tgtEl>
                                      </p:cBhvr>
                                    </p:animEffect>
                                    <p:anim calcmode="lin" valueType="num">
                                      <p:cBhvr>
                                        <p:cTn id="62" dur="1000" fill="hold"/>
                                        <p:tgtEl>
                                          <p:spTgt spid="62"/>
                                        </p:tgtEl>
                                        <p:attrNameLst>
                                          <p:attrName>ppt_x</p:attrName>
                                        </p:attrNameLst>
                                      </p:cBhvr>
                                      <p:tavLst>
                                        <p:tav tm="0">
                                          <p:val>
                                            <p:strVal val="#ppt_x"/>
                                          </p:val>
                                        </p:tav>
                                        <p:tav tm="100000">
                                          <p:val>
                                            <p:strVal val="#ppt_x"/>
                                          </p:val>
                                        </p:tav>
                                      </p:tavLst>
                                    </p:anim>
                                    <p:anim calcmode="lin" valueType="num">
                                      <p:cBhvr>
                                        <p:cTn id="63" dur="1000" fill="hold"/>
                                        <p:tgtEl>
                                          <p:spTgt spid="6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fade">
                                      <p:cBhvr>
                                        <p:cTn id="66" dur="1000"/>
                                        <p:tgtEl>
                                          <p:spTgt spid="67"/>
                                        </p:tgtEl>
                                      </p:cBhvr>
                                    </p:animEffect>
                                    <p:anim calcmode="lin" valueType="num">
                                      <p:cBhvr>
                                        <p:cTn id="67" dur="1000" fill="hold"/>
                                        <p:tgtEl>
                                          <p:spTgt spid="67"/>
                                        </p:tgtEl>
                                        <p:attrNameLst>
                                          <p:attrName>ppt_x</p:attrName>
                                        </p:attrNameLst>
                                      </p:cBhvr>
                                      <p:tavLst>
                                        <p:tav tm="0">
                                          <p:val>
                                            <p:strVal val="#ppt_x"/>
                                          </p:val>
                                        </p:tav>
                                        <p:tav tm="100000">
                                          <p:val>
                                            <p:strVal val="#ppt_x"/>
                                          </p:val>
                                        </p:tav>
                                      </p:tavLst>
                                    </p:anim>
                                    <p:anim calcmode="lin" valueType="num">
                                      <p:cBhvr>
                                        <p:cTn id="68" dur="1000" fill="hold"/>
                                        <p:tgtEl>
                                          <p:spTgt spid="6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1000"/>
                                        <p:tgtEl>
                                          <p:spTgt spid="68"/>
                                        </p:tgtEl>
                                      </p:cBhvr>
                                    </p:animEffect>
                                    <p:anim calcmode="lin" valueType="num">
                                      <p:cBhvr>
                                        <p:cTn id="72" dur="1000" fill="hold"/>
                                        <p:tgtEl>
                                          <p:spTgt spid="68"/>
                                        </p:tgtEl>
                                        <p:attrNameLst>
                                          <p:attrName>ppt_x</p:attrName>
                                        </p:attrNameLst>
                                      </p:cBhvr>
                                      <p:tavLst>
                                        <p:tav tm="0">
                                          <p:val>
                                            <p:strVal val="#ppt_x"/>
                                          </p:val>
                                        </p:tav>
                                        <p:tav tm="100000">
                                          <p:val>
                                            <p:strVal val="#ppt_x"/>
                                          </p:val>
                                        </p:tav>
                                      </p:tavLst>
                                    </p:anim>
                                    <p:anim calcmode="lin" valueType="num">
                                      <p:cBhvr>
                                        <p:cTn id="73" dur="1000" fill="hold"/>
                                        <p:tgtEl>
                                          <p:spTgt spid="6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1000"/>
                                        <p:tgtEl>
                                          <p:spTgt spid="39"/>
                                        </p:tgtEl>
                                      </p:cBhvr>
                                    </p:animEffect>
                                    <p:anim calcmode="lin" valueType="num">
                                      <p:cBhvr>
                                        <p:cTn id="77" dur="1000" fill="hold"/>
                                        <p:tgtEl>
                                          <p:spTgt spid="39"/>
                                        </p:tgtEl>
                                        <p:attrNameLst>
                                          <p:attrName>ppt_x</p:attrName>
                                        </p:attrNameLst>
                                      </p:cBhvr>
                                      <p:tavLst>
                                        <p:tav tm="0">
                                          <p:val>
                                            <p:strVal val="#ppt_x"/>
                                          </p:val>
                                        </p:tav>
                                        <p:tav tm="100000">
                                          <p:val>
                                            <p:strVal val="#ppt_x"/>
                                          </p:val>
                                        </p:tav>
                                      </p:tavLst>
                                    </p:anim>
                                    <p:anim calcmode="lin" valueType="num">
                                      <p:cBhvr>
                                        <p:cTn id="78" dur="1000" fill="hold"/>
                                        <p:tgtEl>
                                          <p:spTgt spid="3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00"/>
                                        <p:tgtEl>
                                          <p:spTgt spid="40"/>
                                        </p:tgtEl>
                                      </p:cBhvr>
                                    </p:animEffect>
                                    <p:anim calcmode="lin" valueType="num">
                                      <p:cBhvr>
                                        <p:cTn id="82" dur="1000" fill="hold"/>
                                        <p:tgtEl>
                                          <p:spTgt spid="40"/>
                                        </p:tgtEl>
                                        <p:attrNameLst>
                                          <p:attrName>ppt_x</p:attrName>
                                        </p:attrNameLst>
                                      </p:cBhvr>
                                      <p:tavLst>
                                        <p:tav tm="0">
                                          <p:val>
                                            <p:strVal val="#ppt_x"/>
                                          </p:val>
                                        </p:tav>
                                        <p:tav tm="100000">
                                          <p:val>
                                            <p:strVal val="#ppt_x"/>
                                          </p:val>
                                        </p:tav>
                                      </p:tavLst>
                                    </p:anim>
                                    <p:anim calcmode="lin" valueType="num">
                                      <p:cBhvr>
                                        <p:cTn id="83" dur="1000" fill="hold"/>
                                        <p:tgtEl>
                                          <p:spTgt spid="40"/>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1000"/>
                                        <p:tgtEl>
                                          <p:spTgt spid="43"/>
                                        </p:tgtEl>
                                      </p:cBhvr>
                                    </p:animEffect>
                                    <p:anim calcmode="lin" valueType="num">
                                      <p:cBhvr>
                                        <p:cTn id="87" dur="1000" fill="hold"/>
                                        <p:tgtEl>
                                          <p:spTgt spid="43"/>
                                        </p:tgtEl>
                                        <p:attrNameLst>
                                          <p:attrName>ppt_x</p:attrName>
                                        </p:attrNameLst>
                                      </p:cBhvr>
                                      <p:tavLst>
                                        <p:tav tm="0">
                                          <p:val>
                                            <p:strVal val="#ppt_x"/>
                                          </p:val>
                                        </p:tav>
                                        <p:tav tm="100000">
                                          <p:val>
                                            <p:strVal val="#ppt_x"/>
                                          </p:val>
                                        </p:tav>
                                      </p:tavLst>
                                    </p:anim>
                                    <p:anim calcmode="lin" valueType="num">
                                      <p:cBhvr>
                                        <p:cTn id="88" dur="1000" fill="hold"/>
                                        <p:tgtEl>
                                          <p:spTgt spid="43"/>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fade">
                                      <p:cBhvr>
                                        <p:cTn id="91" dur="1000"/>
                                        <p:tgtEl>
                                          <p:spTgt spid="44"/>
                                        </p:tgtEl>
                                      </p:cBhvr>
                                    </p:animEffect>
                                    <p:anim calcmode="lin" valueType="num">
                                      <p:cBhvr>
                                        <p:cTn id="92" dur="1000" fill="hold"/>
                                        <p:tgtEl>
                                          <p:spTgt spid="44"/>
                                        </p:tgtEl>
                                        <p:attrNameLst>
                                          <p:attrName>ppt_x</p:attrName>
                                        </p:attrNameLst>
                                      </p:cBhvr>
                                      <p:tavLst>
                                        <p:tav tm="0">
                                          <p:val>
                                            <p:strVal val="#ppt_x"/>
                                          </p:val>
                                        </p:tav>
                                        <p:tav tm="100000">
                                          <p:val>
                                            <p:strVal val="#ppt_x"/>
                                          </p:val>
                                        </p:tav>
                                      </p:tavLst>
                                    </p:anim>
                                    <p:anim calcmode="lin" valueType="num">
                                      <p:cBhvr>
                                        <p:cTn id="9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59" grpId="0"/>
      <p:bldP spid="61" grpId="0"/>
      <p:bldP spid="62" grpId="0"/>
      <p:bldP spid="63" grpId="0"/>
      <p:bldP spid="67" grpId="0"/>
      <p:bldP spid="68" grpId="0"/>
      <p:bldP spid="71" grpId="0"/>
      <p:bldP spid="72" grpId="0"/>
      <p:bldP spid="73" grpId="0"/>
      <p:bldP spid="39" grpId="0"/>
      <p:bldP spid="40" grpId="0"/>
      <p:bldP spid="43" grpId="0"/>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31800" y="77666"/>
            <a:ext cx="11328400" cy="395558"/>
          </a:xfrm>
          <a:prstGeom prst="rect">
            <a:avLst/>
          </a:prstGeom>
        </p:spPr>
        <p:txBody>
          <a:bodyPr wrap="square">
            <a:spAutoFit/>
          </a:bodyPr>
          <a:lstStyle/>
          <a:p>
            <a:pPr marL="266700" algn="just">
              <a:lnSpc>
                <a:spcPct val="115000"/>
              </a:lnSpc>
              <a:spcAft>
                <a:spcPts val="0"/>
              </a:spcAft>
            </a:pPr>
            <a:r>
              <a:rPr lang="zh-CN" altLang="en-US" b="1" kern="0" dirty="0">
                <a:latin typeface="华文宋体" panose="02010600040101010101" pitchFamily="2" charset="-122"/>
                <a:ea typeface="华文宋体" panose="02010600040101010101" pitchFamily="2" charset="-122"/>
              </a:rPr>
              <a:t>（</a:t>
            </a:r>
            <a:r>
              <a:rPr lang="en-US" altLang="zh-CN" b="1" kern="0" dirty="0">
                <a:latin typeface="华文宋体" panose="02010600040101010101" pitchFamily="2" charset="-122"/>
                <a:ea typeface="华文宋体" panose="02010600040101010101" pitchFamily="2" charset="-122"/>
              </a:rPr>
              <a:t>201610T34</a:t>
            </a:r>
            <a:r>
              <a:rPr lang="zh-CN" altLang="en-US" b="1" kern="0" dirty="0">
                <a:latin typeface="华文宋体" panose="02010600040101010101" pitchFamily="2" charset="-122"/>
                <a:ea typeface="华文宋体" panose="02010600040101010101" pitchFamily="2" charset="-122"/>
              </a:rPr>
              <a:t>）</a:t>
            </a:r>
            <a:r>
              <a:rPr lang="zh-CN" altLang="zh-CN" b="1" kern="0" dirty="0">
                <a:latin typeface="华文宋体" panose="02010600040101010101" pitchFamily="2" charset="-122"/>
                <a:ea typeface="华文宋体" panose="02010600040101010101" pitchFamily="2" charset="-122"/>
              </a:rPr>
              <a:t>文艺复兴时期的人文主义在世界文明史上留下了不灭的光辉。阅读材料，回答问题。（</a:t>
            </a:r>
            <a:r>
              <a:rPr lang="en-US" altLang="zh-CN" b="1" kern="0" dirty="0">
                <a:latin typeface="华文宋体" panose="02010600040101010101" pitchFamily="2" charset="-122"/>
                <a:ea typeface="华文宋体" panose="02010600040101010101" pitchFamily="2" charset="-122"/>
              </a:rPr>
              <a:t>10</a:t>
            </a:r>
            <a:r>
              <a:rPr lang="zh-CN" altLang="zh-CN" b="1" kern="0" dirty="0">
                <a:latin typeface="华文宋体" panose="02010600040101010101" pitchFamily="2" charset="-122"/>
                <a:ea typeface="华文宋体" panose="02010600040101010101" pitchFamily="2" charset="-122"/>
              </a:rPr>
              <a:t>分）</a:t>
            </a:r>
            <a:endParaRPr lang="zh-CN" altLang="zh-CN" b="1" kern="0" dirty="0">
              <a:latin typeface="华文宋体" panose="02010600040101010101" pitchFamily="2" charset="-122"/>
              <a:ea typeface="华文宋体" panose="02010600040101010101" pitchFamily="2" charset="-122"/>
            </a:endParaRPr>
          </a:p>
        </p:txBody>
      </p:sp>
      <p:pic>
        <p:nvPicPr>
          <p:cNvPr id="1026"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20135" y="809118"/>
            <a:ext cx="464026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568961" y="2698243"/>
            <a:ext cx="11061467" cy="1988301"/>
          </a:xfrm>
          <a:prstGeom prst="rect">
            <a:avLst/>
          </a:prstGeom>
        </p:spPr>
        <p:txBody>
          <a:bodyPr wrap="square">
            <a:spAutoFit/>
          </a:bodyPr>
          <a:lstStyle/>
          <a:p>
            <a:pPr marL="269240" indent="266700" algn="just">
              <a:lnSpc>
                <a:spcPct val="115000"/>
              </a:lnSpc>
              <a:spcAft>
                <a:spcPts val="0"/>
              </a:spcAft>
            </a:pPr>
            <a:r>
              <a:rPr lang="en-US" altLang="zh-CN" b="1" kern="0" dirty="0">
                <a:latin typeface="华文宋体" panose="02010600040101010101" pitchFamily="2" charset="-122"/>
                <a:ea typeface="华文宋体" panose="02010600040101010101" pitchFamily="2" charset="-122"/>
              </a:rPr>
              <a:t>  </a:t>
            </a:r>
            <a:r>
              <a:rPr lang="zh-CN" altLang="zh-CN" b="1" kern="0" dirty="0">
                <a:latin typeface="华文宋体" panose="02010600040101010101" pitchFamily="2" charset="-122"/>
                <a:ea typeface="华文宋体" panose="02010600040101010101" pitchFamily="2" charset="-122"/>
              </a:rPr>
              <a:t>材料二</a:t>
            </a:r>
            <a:r>
              <a:rPr lang="en-US" altLang="zh-CN" b="1" kern="0" dirty="0">
                <a:latin typeface="华文宋体" panose="02010600040101010101" pitchFamily="2" charset="-122"/>
                <a:ea typeface="华文宋体" panose="02010600040101010101" pitchFamily="2" charset="-122"/>
              </a:rPr>
              <a:t>  </a:t>
            </a:r>
            <a:r>
              <a:rPr lang="zh-CN" altLang="zh-CN" b="1" kern="0" dirty="0">
                <a:latin typeface="华文宋体" panose="02010600040101010101" pitchFamily="2" charset="-122"/>
                <a:ea typeface="华文宋体" panose="02010600040101010101" pitchFamily="2" charset="-122"/>
              </a:rPr>
              <a:t>对于赎罪券的抨击，有如一粒火种落在火药桶里，立刻燃起燎原之火。农民和平民把路德的反教会论纲当成是起义的信号，认为同一切压迫者算账的时候到了。市民则到处传颂“九十五条论纲”。斯特拉斯堡的市民把九十五条论纲贴在教堂大门上。人文主义者热烈欢呼……贵族，甚至一部分诸侯，希望由此打破罗马教会的控制，没收教产。……用拉丁文写的这份论纲，被人们译成德语，争相传播，不胫而走，两星期内传遍德意志兰，一个月内传遍基督教世界。</a:t>
            </a:r>
            <a:endParaRPr lang="zh-CN" altLang="zh-CN" b="1" kern="100" dirty="0">
              <a:latin typeface="华文宋体" panose="02010600040101010101" pitchFamily="2" charset="-122"/>
              <a:ea typeface="华文宋体" panose="02010600040101010101" pitchFamily="2" charset="-122"/>
            </a:endParaRPr>
          </a:p>
          <a:p>
            <a:pPr marL="269240" algn="r">
              <a:lnSpc>
                <a:spcPct val="115000"/>
              </a:lnSpc>
              <a:spcAft>
                <a:spcPts val="0"/>
              </a:spcAft>
            </a:pPr>
            <a:r>
              <a:rPr lang="zh-CN" altLang="zh-CN" b="1" kern="0" dirty="0">
                <a:latin typeface="华文宋体" panose="02010600040101010101" pitchFamily="2" charset="-122"/>
                <a:ea typeface="华文宋体" panose="02010600040101010101" pitchFamily="2" charset="-122"/>
              </a:rPr>
              <a:t>——摘自丁建弘《德国通史》</a:t>
            </a:r>
            <a:endParaRPr lang="zh-CN" altLang="zh-CN" b="1" kern="100" dirty="0">
              <a:latin typeface="华文宋体" panose="02010600040101010101" pitchFamily="2" charset="-122"/>
              <a:ea typeface="华文宋体" panose="02010600040101010101" pitchFamily="2" charset="-122"/>
            </a:endParaRPr>
          </a:p>
        </p:txBody>
      </p:sp>
      <p:sp>
        <p:nvSpPr>
          <p:cNvPr id="6" name="矩形 5"/>
          <p:cNvSpPr/>
          <p:nvPr/>
        </p:nvSpPr>
        <p:spPr>
          <a:xfrm>
            <a:off x="0" y="4686544"/>
            <a:ext cx="11630428" cy="1032655"/>
          </a:xfrm>
          <a:prstGeom prst="rect">
            <a:avLst/>
          </a:prstGeom>
        </p:spPr>
        <p:txBody>
          <a:bodyPr wrap="square">
            <a:spAutoFit/>
          </a:bodyPr>
          <a:lstStyle/>
          <a:p>
            <a:pPr marL="808990" indent="-269240" algn="just">
              <a:lnSpc>
                <a:spcPct val="115000"/>
              </a:lnSpc>
              <a:spcAft>
                <a:spcPts val="0"/>
              </a:spcAft>
            </a:pPr>
            <a:r>
              <a:rPr lang="zh-CN" altLang="en-US" b="1" kern="0" dirty="0">
                <a:latin typeface="华文宋体" panose="02010600040101010101" pitchFamily="2" charset="-122"/>
                <a:ea typeface="华文宋体" panose="02010600040101010101" pitchFamily="2" charset="-122"/>
              </a:rPr>
              <a:t>（</a:t>
            </a:r>
            <a:r>
              <a:rPr lang="en-US" altLang="zh-CN" b="1" kern="0" dirty="0">
                <a:latin typeface="华文宋体" panose="02010600040101010101" pitchFamily="2" charset="-122"/>
                <a:ea typeface="华文宋体" panose="02010600040101010101" pitchFamily="2" charset="-122"/>
              </a:rPr>
              <a:t>1</a:t>
            </a:r>
            <a:r>
              <a:rPr lang="zh-CN" altLang="en-US" b="1" kern="0" dirty="0">
                <a:latin typeface="华文宋体" panose="02010600040101010101" pitchFamily="2" charset="-122"/>
                <a:ea typeface="华文宋体" panose="02010600040101010101" pitchFamily="2" charset="-122"/>
              </a:rPr>
              <a:t>）</a:t>
            </a:r>
            <a:r>
              <a:rPr lang="zh-CN" altLang="zh-CN" b="1" kern="0" dirty="0">
                <a:latin typeface="华文宋体" panose="02010600040101010101" pitchFamily="2" charset="-122"/>
                <a:ea typeface="华文宋体" panose="02010600040101010101" pitchFamily="2" charset="-122"/>
              </a:rPr>
              <a:t>材料一中的壁画内容分别源于什么故事？各自表现了怎样的人文主义追求？（</a:t>
            </a:r>
            <a:r>
              <a:rPr lang="en-US" altLang="zh-CN" b="1" kern="0" dirty="0">
                <a:latin typeface="华文宋体" panose="02010600040101010101" pitchFamily="2" charset="-122"/>
                <a:ea typeface="华文宋体" panose="02010600040101010101" pitchFamily="2" charset="-122"/>
              </a:rPr>
              <a:t>4</a:t>
            </a:r>
            <a:r>
              <a:rPr lang="zh-CN" altLang="zh-CN" b="1" kern="0" dirty="0">
                <a:latin typeface="华文宋体" panose="02010600040101010101" pitchFamily="2" charset="-122"/>
                <a:ea typeface="华文宋体" panose="02010600040101010101" pitchFamily="2" charset="-122"/>
              </a:rPr>
              <a:t>分）</a:t>
            </a:r>
            <a:endParaRPr lang="zh-CN" altLang="zh-CN" b="1" kern="100" dirty="0">
              <a:latin typeface="华文宋体" panose="02010600040101010101" pitchFamily="2" charset="-122"/>
              <a:ea typeface="华文宋体" panose="02010600040101010101" pitchFamily="2" charset="-122"/>
            </a:endParaRPr>
          </a:p>
          <a:p>
            <a:pPr marL="808990" indent="-269240" algn="just">
              <a:lnSpc>
                <a:spcPct val="115000"/>
              </a:lnSpc>
              <a:spcAft>
                <a:spcPts val="0"/>
              </a:spcAft>
            </a:pPr>
            <a:r>
              <a:rPr lang="zh-CN" altLang="en-US" b="1" kern="0" dirty="0">
                <a:latin typeface="华文宋体" panose="02010600040101010101" pitchFamily="2" charset="-122"/>
                <a:ea typeface="华文宋体" panose="02010600040101010101" pitchFamily="2" charset="-122"/>
              </a:rPr>
              <a:t>（</a:t>
            </a:r>
            <a:r>
              <a:rPr lang="en-US" altLang="zh-CN" b="1" kern="0" dirty="0">
                <a:latin typeface="华文宋体" panose="02010600040101010101" pitchFamily="2" charset="-122"/>
                <a:ea typeface="华文宋体" panose="02010600040101010101" pitchFamily="2" charset="-122"/>
              </a:rPr>
              <a:t>2</a:t>
            </a:r>
            <a:r>
              <a:rPr lang="zh-CN" altLang="en-US" b="1" kern="0" dirty="0">
                <a:latin typeface="华文宋体" panose="02010600040101010101" pitchFamily="2" charset="-122"/>
                <a:ea typeface="华文宋体" panose="02010600040101010101" pitchFamily="2" charset="-122"/>
              </a:rPr>
              <a:t>）</a:t>
            </a:r>
            <a:r>
              <a:rPr lang="zh-CN" altLang="zh-CN" b="1" kern="0" dirty="0">
                <a:latin typeface="华文宋体" panose="02010600040101010101" pitchFamily="2" charset="-122"/>
                <a:ea typeface="华文宋体" panose="02010600040101010101" pitchFamily="2" charset="-122"/>
              </a:rPr>
              <a:t>阅读材料二，结合所学知识，概括宗教改革对人文主义发展的主要贡献。综合材料一、二，指出这一时期人文主义的主要诉求。（</a:t>
            </a:r>
            <a:r>
              <a:rPr lang="en-US" altLang="zh-CN" b="1" kern="0" dirty="0">
                <a:latin typeface="华文宋体" panose="02010600040101010101" pitchFamily="2" charset="-122"/>
                <a:ea typeface="华文宋体" panose="02010600040101010101" pitchFamily="2" charset="-122"/>
              </a:rPr>
              <a:t>6</a:t>
            </a:r>
            <a:r>
              <a:rPr lang="zh-CN" altLang="zh-CN" b="1" kern="0" dirty="0">
                <a:latin typeface="华文宋体" panose="02010600040101010101" pitchFamily="2" charset="-122"/>
                <a:ea typeface="华文宋体" panose="02010600040101010101" pitchFamily="2" charset="-122"/>
              </a:rPr>
              <a:t>分）</a:t>
            </a:r>
            <a:endParaRPr lang="zh-CN" altLang="zh-CN" b="1" kern="100" dirty="0">
              <a:latin typeface="华文宋体" panose="02010600040101010101" pitchFamily="2" charset="-122"/>
              <a:ea typeface="华文宋体" panose="02010600040101010101" pitchFamily="2" charset="-122"/>
            </a:endParaRPr>
          </a:p>
        </p:txBody>
      </p:sp>
      <p:sp>
        <p:nvSpPr>
          <p:cNvPr id="7" name="矩形 6"/>
          <p:cNvSpPr/>
          <p:nvPr/>
        </p:nvSpPr>
        <p:spPr>
          <a:xfrm>
            <a:off x="683393" y="416071"/>
            <a:ext cx="4416594" cy="395558"/>
          </a:xfrm>
          <a:prstGeom prst="rect">
            <a:avLst/>
          </a:prstGeom>
        </p:spPr>
        <p:txBody>
          <a:bodyPr wrap="none">
            <a:spAutoFit/>
          </a:bodyPr>
          <a:lstStyle/>
          <a:p>
            <a:pPr marL="266700" indent="266700" algn="just">
              <a:lnSpc>
                <a:spcPct val="115000"/>
              </a:lnSpc>
              <a:spcAft>
                <a:spcPts val="0"/>
              </a:spcAft>
            </a:pPr>
            <a:r>
              <a:rPr lang="zh-CN" altLang="zh-CN" b="1" kern="0" dirty="0">
                <a:latin typeface="华文宋体" panose="02010600040101010101" pitchFamily="2" charset="-122"/>
                <a:ea typeface="华文宋体" panose="02010600040101010101" pitchFamily="2" charset="-122"/>
              </a:rPr>
              <a:t>材料一</a:t>
            </a:r>
            <a:r>
              <a:rPr lang="en-US" altLang="zh-CN" b="1" kern="0" dirty="0">
                <a:latin typeface="华文宋体" panose="02010600040101010101" pitchFamily="2" charset="-122"/>
                <a:ea typeface="华文宋体" panose="02010600040101010101" pitchFamily="2" charset="-122"/>
              </a:rPr>
              <a:t>    </a:t>
            </a:r>
            <a:r>
              <a:rPr lang="zh-CN" altLang="zh-CN" b="1" kern="0" dirty="0">
                <a:latin typeface="华文宋体" panose="02010600040101010101" pitchFamily="2" charset="-122"/>
                <a:ea typeface="华文宋体" panose="02010600040101010101" pitchFamily="2" charset="-122"/>
              </a:rPr>
              <a:t>西斯廷小教堂的两幅壁画：</a:t>
            </a:r>
            <a:endParaRPr lang="zh-CN" altLang="zh-CN" b="1" kern="100" dirty="0">
              <a:latin typeface="华文宋体" panose="02010600040101010101" pitchFamily="2" charset="-122"/>
              <a:ea typeface="华文宋体" panose="02010600040101010101" pitchFamily="2"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892" y="809118"/>
            <a:ext cx="7549948" cy="18891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892" y="5756011"/>
            <a:ext cx="3919944" cy="102432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917828"/>
            <a:ext cx="3604572" cy="70068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87320" y="466628"/>
            <a:ext cx="6817359" cy="592474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11262" y="19930"/>
            <a:ext cx="6569475" cy="646331"/>
          </a:xfrm>
          <a:prstGeom prst="rect">
            <a:avLst/>
          </a:prstGeom>
          <a:solidFill>
            <a:schemeClr val="tx1"/>
          </a:solidFill>
        </p:spPr>
        <p:txBody>
          <a:bodyPr wrap="square" rtlCol="0">
            <a:spAutoFit/>
          </a:bodyPr>
          <a:lstStyle/>
          <a:p>
            <a:pPr algn="ctr"/>
            <a:r>
              <a:rPr lang="zh-CN" altLang="en-US" sz="3600" b="1" dirty="0">
                <a:solidFill>
                  <a:srgbClr val="FFFF00"/>
                </a:solidFill>
              </a:rPr>
              <a:t>第</a:t>
            </a:r>
            <a:r>
              <a:rPr lang="en-US" altLang="zh-CN" sz="3600" b="1" dirty="0">
                <a:solidFill>
                  <a:srgbClr val="FFFF00"/>
                </a:solidFill>
              </a:rPr>
              <a:t>1</a:t>
            </a:r>
            <a:r>
              <a:rPr lang="zh-CN" altLang="en-US" sz="3600" b="1" dirty="0">
                <a:solidFill>
                  <a:srgbClr val="FFFF00"/>
                </a:solidFill>
              </a:rPr>
              <a:t>课  世界文化遗产的由来</a:t>
            </a:r>
            <a:endParaRPr lang="en-US" altLang="zh-CN" sz="3600" b="1" dirty="0"/>
          </a:p>
        </p:txBody>
      </p:sp>
      <p:sp>
        <p:nvSpPr>
          <p:cNvPr id="7" name="文本框 6"/>
          <p:cNvSpPr txBox="1"/>
          <p:nvPr/>
        </p:nvSpPr>
        <p:spPr>
          <a:xfrm>
            <a:off x="6652337" y="665831"/>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8" name="矩形 7"/>
          <p:cNvSpPr/>
          <p:nvPr/>
        </p:nvSpPr>
        <p:spPr>
          <a:xfrm>
            <a:off x="4875011" y="1109126"/>
            <a:ext cx="7260764" cy="830997"/>
          </a:xfrm>
          <a:prstGeom prst="rect">
            <a:avLst/>
          </a:prstGeom>
        </p:spPr>
        <p:txBody>
          <a:bodyPr wrap="square">
            <a:spAutoFit/>
          </a:bodyPr>
          <a:lstStyle/>
          <a:p>
            <a:r>
              <a:rPr lang="zh-CN" altLang="en-US" sz="2400" b="1" dirty="0">
                <a:latin typeface="+mn-ea"/>
              </a:rPr>
              <a:t>二</a:t>
            </a:r>
            <a:r>
              <a:rPr lang="zh-CN" altLang="zh-CN" sz="2400" b="1" dirty="0">
                <a:latin typeface="+mn-ea"/>
              </a:rPr>
              <a:t>、</a:t>
            </a:r>
            <a:r>
              <a:rPr lang="zh-CN" altLang="en-US" sz="2400" b="1" dirty="0">
                <a:latin typeface="+mn-ea"/>
              </a:rPr>
              <a:t>联合国教科文组织确认世界遗产的重要原则和世界文化遗产登录标准</a:t>
            </a:r>
            <a:r>
              <a:rPr lang="zh-CN" altLang="zh-CN" sz="2400" b="1" dirty="0">
                <a:latin typeface="+mn-ea"/>
              </a:rPr>
              <a:t>（</a:t>
            </a:r>
            <a:r>
              <a:rPr lang="en-US" altLang="zh-CN" sz="2400" b="1" dirty="0">
                <a:latin typeface="+mn-ea"/>
              </a:rPr>
              <a:t>c</a:t>
            </a:r>
            <a:r>
              <a:rPr lang="zh-CN" altLang="zh-CN" sz="2400" b="1" dirty="0">
                <a:latin typeface="+mn-ea"/>
              </a:rPr>
              <a:t>）</a:t>
            </a:r>
            <a:endParaRPr lang="zh-CN" altLang="zh-CN" sz="2400" b="1" dirty="0">
              <a:latin typeface="+mn-ea"/>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4051" y="725961"/>
            <a:ext cx="4408269" cy="335835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50" y="4084320"/>
            <a:ext cx="4408269" cy="264243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2" name="文本框 11"/>
          <p:cNvSpPr txBox="1"/>
          <p:nvPr/>
        </p:nvSpPr>
        <p:spPr>
          <a:xfrm>
            <a:off x="4938336" y="2242408"/>
            <a:ext cx="2042547" cy="461665"/>
          </a:xfrm>
          <a:prstGeom prst="rect">
            <a:avLst/>
          </a:prstGeom>
          <a:noFill/>
        </p:spPr>
        <p:txBody>
          <a:bodyPr wrap="none" rtlCol="0">
            <a:spAutoFit/>
          </a:bodyPr>
          <a:lstStyle/>
          <a:p>
            <a:r>
              <a:rPr lang="en-US" altLang="zh-CN" sz="2400" b="1" dirty="0">
                <a:latin typeface="黑体" panose="02010609060101010101" pitchFamily="49" charset="-122"/>
                <a:ea typeface="黑体" panose="02010609060101010101" pitchFamily="49" charset="-122"/>
              </a:rPr>
              <a:t>2.</a:t>
            </a:r>
            <a:r>
              <a:rPr lang="zh-CN" altLang="en-US" sz="2400" b="1" dirty="0">
                <a:latin typeface="黑体" panose="02010609060101010101" pitchFamily="49" charset="-122"/>
                <a:ea typeface="黑体" panose="02010609060101010101" pitchFamily="49" charset="-122"/>
              </a:rPr>
              <a:t>重要原则：</a:t>
            </a:r>
            <a:endParaRPr lang="zh-CN" altLang="en-US" sz="2400" b="1" dirty="0">
              <a:latin typeface="黑体" panose="02010609060101010101" pitchFamily="49" charset="-122"/>
              <a:ea typeface="黑体" panose="02010609060101010101" pitchFamily="49" charset="-122"/>
            </a:endParaRPr>
          </a:p>
        </p:txBody>
      </p:sp>
      <p:sp>
        <p:nvSpPr>
          <p:cNvPr id="14" name="矩形 13"/>
          <p:cNvSpPr/>
          <p:nvPr/>
        </p:nvSpPr>
        <p:spPr>
          <a:xfrm>
            <a:off x="6550120" y="2328154"/>
            <a:ext cx="7260764" cy="396262"/>
          </a:xfrm>
          <a:prstGeom prst="rect">
            <a:avLst/>
          </a:prstGeom>
        </p:spPr>
        <p:txBody>
          <a:bodyPr wrap="square">
            <a:spAutoFit/>
          </a:bodyPr>
          <a:lstStyle/>
          <a:p>
            <a:pPr algn="just">
              <a:lnSpc>
                <a:spcPts val="2200"/>
              </a:lnSpc>
              <a:spcAft>
                <a:spcPts val="0"/>
              </a:spcAft>
            </a:pPr>
            <a:r>
              <a:rPr lang="zh-CN" altLang="en-US" sz="2400" b="1" kern="100" dirty="0">
                <a:solidFill>
                  <a:srgbClr val="C00000"/>
                </a:solidFill>
                <a:latin typeface="华文行楷" panose="02010800040101010101" pitchFamily="2" charset="-122"/>
                <a:ea typeface="华文行楷" panose="02010800040101010101" pitchFamily="2" charset="-122"/>
                <a:cs typeface="黑体" panose="02010609060101010101" pitchFamily="49" charset="-122"/>
              </a:rPr>
              <a:t>（</a:t>
            </a:r>
            <a:r>
              <a:rPr lang="en-US" altLang="zh-CN" sz="2400" b="1" kern="100" dirty="0">
                <a:solidFill>
                  <a:srgbClr val="C00000"/>
                </a:solidFill>
                <a:latin typeface="华文行楷" panose="02010800040101010101" pitchFamily="2" charset="-122"/>
                <a:ea typeface="华文行楷" panose="02010800040101010101" pitchFamily="2" charset="-122"/>
                <a:cs typeface="黑体" panose="02010609060101010101" pitchFamily="49" charset="-122"/>
              </a:rPr>
              <a:t>1</a:t>
            </a:r>
            <a:r>
              <a:rPr lang="zh-CN" altLang="en-US" sz="2400" b="1" kern="100" dirty="0">
                <a:solidFill>
                  <a:srgbClr val="C00000"/>
                </a:solidFill>
                <a:latin typeface="华文行楷" panose="02010800040101010101" pitchFamily="2" charset="-122"/>
                <a:ea typeface="华文行楷" panose="02010800040101010101" pitchFamily="2" charset="-122"/>
                <a:cs typeface="黑体" panose="02010609060101010101" pitchFamily="49" charset="-122"/>
              </a:rPr>
              <a:t>）</a:t>
            </a:r>
            <a:r>
              <a:rPr lang="zh-CN" altLang="zh-CN" sz="2400" b="1" kern="100" dirty="0">
                <a:solidFill>
                  <a:srgbClr val="C00000"/>
                </a:solidFill>
                <a:latin typeface="华文行楷" panose="02010800040101010101" pitchFamily="2" charset="-122"/>
                <a:ea typeface="华文行楷" panose="02010800040101010101" pitchFamily="2" charset="-122"/>
                <a:cs typeface="黑体" panose="02010609060101010101" pitchFamily="49" charset="-122"/>
              </a:rPr>
              <a:t>真实性</a:t>
            </a:r>
            <a:r>
              <a:rPr lang="zh-CN" altLang="en-US" sz="2400" b="1" kern="100" dirty="0">
                <a:solidFill>
                  <a:srgbClr val="C00000"/>
                </a:solidFill>
                <a:latin typeface="华文行楷" panose="02010800040101010101" pitchFamily="2" charset="-122"/>
                <a:ea typeface="华文行楷" panose="02010800040101010101" pitchFamily="2" charset="-122"/>
                <a:cs typeface="黑体" panose="02010609060101010101" pitchFamily="49" charset="-122"/>
              </a:rPr>
              <a:t>；（</a:t>
            </a:r>
            <a:r>
              <a:rPr lang="en-US" altLang="zh-CN" sz="2400" b="1" kern="100" dirty="0">
                <a:solidFill>
                  <a:srgbClr val="C00000"/>
                </a:solidFill>
                <a:latin typeface="华文行楷" panose="02010800040101010101" pitchFamily="2" charset="-122"/>
                <a:ea typeface="华文行楷" panose="02010800040101010101" pitchFamily="2" charset="-122"/>
                <a:cs typeface="黑体" panose="02010609060101010101" pitchFamily="49" charset="-122"/>
              </a:rPr>
              <a:t>2</a:t>
            </a:r>
            <a:r>
              <a:rPr lang="zh-CN" altLang="en-US" sz="2400" b="1" kern="100" dirty="0">
                <a:solidFill>
                  <a:srgbClr val="C00000"/>
                </a:solidFill>
                <a:latin typeface="华文行楷" panose="02010800040101010101" pitchFamily="2" charset="-122"/>
                <a:ea typeface="华文行楷" panose="02010800040101010101" pitchFamily="2" charset="-122"/>
                <a:cs typeface="黑体" panose="02010609060101010101" pitchFamily="49" charset="-122"/>
              </a:rPr>
              <a:t>）</a:t>
            </a:r>
            <a:r>
              <a:rPr lang="zh-CN" altLang="zh-CN" sz="2400" b="1" kern="100" dirty="0">
                <a:solidFill>
                  <a:srgbClr val="C00000"/>
                </a:solidFill>
                <a:latin typeface="华文行楷" panose="02010800040101010101" pitchFamily="2" charset="-122"/>
                <a:ea typeface="华文行楷" panose="02010800040101010101" pitchFamily="2" charset="-122"/>
                <a:cs typeface="黑体" panose="02010609060101010101" pitchFamily="49" charset="-122"/>
              </a:rPr>
              <a:t>完整性</a:t>
            </a:r>
            <a:r>
              <a:rPr lang="zh-CN" altLang="en-US" sz="2400" b="1" kern="100" dirty="0">
                <a:solidFill>
                  <a:srgbClr val="C00000"/>
                </a:solidFill>
                <a:latin typeface="华文行楷" panose="02010800040101010101" pitchFamily="2" charset="-122"/>
                <a:ea typeface="华文行楷" panose="02010800040101010101" pitchFamily="2" charset="-122"/>
                <a:cs typeface="黑体" panose="02010609060101010101" pitchFamily="49" charset="-122"/>
              </a:rPr>
              <a:t>。</a:t>
            </a:r>
            <a:endParaRPr lang="zh-CN" altLang="zh-CN" sz="2400" b="1" kern="100" dirty="0">
              <a:solidFill>
                <a:srgbClr val="C00000"/>
              </a:solidFill>
              <a:effectLst/>
              <a:latin typeface="华文行楷" panose="02010800040101010101" pitchFamily="2" charset="-122"/>
              <a:ea typeface="华文行楷" panose="02010800040101010101" pitchFamily="2" charset="-122"/>
              <a:cs typeface="Times New Roman" panose="02020603050405020304" pitchFamily="18" charset="0"/>
            </a:endParaRPr>
          </a:p>
        </p:txBody>
      </p:sp>
      <p:sp>
        <p:nvSpPr>
          <p:cNvPr id="16" name="文本框 15"/>
          <p:cNvSpPr txBox="1"/>
          <p:nvPr/>
        </p:nvSpPr>
        <p:spPr>
          <a:xfrm>
            <a:off x="4938336" y="2618327"/>
            <a:ext cx="2042547" cy="461665"/>
          </a:xfrm>
          <a:prstGeom prst="rect">
            <a:avLst/>
          </a:prstGeom>
          <a:noFill/>
        </p:spPr>
        <p:txBody>
          <a:bodyPr wrap="none" rtlCol="0">
            <a:spAutoFit/>
          </a:bodyPr>
          <a:lstStyle/>
          <a:p>
            <a:r>
              <a:rPr lang="en-US" altLang="zh-CN" sz="2400" b="1" dirty="0">
                <a:latin typeface="黑体" panose="02010609060101010101" pitchFamily="49" charset="-122"/>
                <a:ea typeface="黑体" panose="02010609060101010101" pitchFamily="49" charset="-122"/>
              </a:rPr>
              <a:t>3.</a:t>
            </a:r>
            <a:r>
              <a:rPr lang="zh-CN" altLang="en-US" sz="2400" b="1" dirty="0">
                <a:latin typeface="黑体" panose="02010609060101010101" pitchFamily="49" charset="-122"/>
                <a:ea typeface="黑体" panose="02010609060101010101" pitchFamily="49" charset="-122"/>
              </a:rPr>
              <a:t>登录标准：</a:t>
            </a:r>
            <a:endParaRPr lang="zh-CN" altLang="en-US" sz="2400" b="1" dirty="0">
              <a:latin typeface="黑体" panose="02010609060101010101" pitchFamily="49" charset="-122"/>
              <a:ea typeface="黑体" panose="02010609060101010101" pitchFamily="49" charset="-122"/>
            </a:endParaRPr>
          </a:p>
        </p:txBody>
      </p:sp>
      <p:sp>
        <p:nvSpPr>
          <p:cNvPr id="18" name="矩形 17"/>
          <p:cNvSpPr/>
          <p:nvPr/>
        </p:nvSpPr>
        <p:spPr>
          <a:xfrm>
            <a:off x="4747185" y="3006358"/>
            <a:ext cx="7388590" cy="3457934"/>
          </a:xfrm>
          <a:prstGeom prst="rect">
            <a:avLst/>
          </a:prstGeom>
        </p:spPr>
        <p:txBody>
          <a:bodyPr wrap="square">
            <a:spAutoFit/>
          </a:bodyPr>
          <a:lstStyle/>
          <a:p>
            <a:pPr marL="57150" algn="just">
              <a:lnSpc>
                <a:spcPts val="2400"/>
              </a:lnSpc>
              <a:spcAft>
                <a:spcPts val="0"/>
              </a:spcAft>
            </a:pP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en-US" altLang="zh-CN" b="1" kern="100" dirty="0">
                <a:latin typeface="华文宋体" panose="02010600040101010101" pitchFamily="2" charset="-122"/>
                <a:ea typeface="华文宋体" panose="02010600040101010101" pitchFamily="2" charset="-122"/>
                <a:cs typeface="Times New Roman" panose="02020603050405020304" pitchFamily="18" charset="0"/>
              </a:rPr>
              <a:t>1</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代表一种</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独特</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的艺术成就，一种</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创造性</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的天才杰作</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endParaRPr lang="zh-CN" altLang="zh-CN" b="1" kern="100" dirty="0">
              <a:effectLst/>
              <a:latin typeface="华文宋体" panose="02010600040101010101" pitchFamily="2" charset="-122"/>
              <a:ea typeface="华文宋体" panose="02010600040101010101" pitchFamily="2" charset="-122"/>
              <a:cs typeface="Times New Roman" panose="02020603050405020304" pitchFamily="18" charset="0"/>
            </a:endParaRPr>
          </a:p>
          <a:p>
            <a:pPr marL="57150" algn="just">
              <a:lnSpc>
                <a:spcPts val="2400"/>
              </a:lnSpc>
              <a:spcAft>
                <a:spcPts val="0"/>
              </a:spcAft>
            </a:pP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en-US" altLang="zh-CN" b="1" kern="100" dirty="0">
                <a:latin typeface="华文宋体" panose="02010600040101010101" pitchFamily="2" charset="-122"/>
                <a:ea typeface="华文宋体" panose="02010600040101010101" pitchFamily="2" charset="-122"/>
                <a:cs typeface="Times New Roman" panose="02020603050405020304" pitchFamily="18" charset="0"/>
              </a:rPr>
              <a:t>2</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能在</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一定时期</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内或</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世界某一文化区域</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内，对建筑艺术、纪念物艺术、城镇规划或景观设计方面的发展产生过重大影响</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endParaRPr lang="zh-CN" altLang="zh-CN" b="1" kern="100" dirty="0">
              <a:effectLst/>
              <a:latin typeface="华文宋体" panose="02010600040101010101" pitchFamily="2" charset="-122"/>
              <a:ea typeface="华文宋体" panose="02010600040101010101" pitchFamily="2" charset="-122"/>
              <a:cs typeface="Times New Roman" panose="02020603050405020304" pitchFamily="18" charset="0"/>
            </a:endParaRPr>
          </a:p>
          <a:p>
            <a:pPr marL="57150" algn="just">
              <a:lnSpc>
                <a:spcPts val="2400"/>
              </a:lnSpc>
              <a:spcAft>
                <a:spcPts val="0"/>
              </a:spcAft>
            </a:pP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en-US" altLang="zh-CN" b="1" kern="100" dirty="0">
                <a:latin typeface="华文宋体" panose="02010600040101010101" pitchFamily="2" charset="-122"/>
                <a:ea typeface="华文宋体" panose="02010600040101010101" pitchFamily="2" charset="-122"/>
                <a:cs typeface="Times New Roman" panose="02020603050405020304" pitchFamily="18" charset="0"/>
              </a:rPr>
              <a:t>3</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能为一种</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已消逝</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的文明或文化传统，提供一种</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独特的</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或至少是</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特殊的</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见证</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endParaRPr lang="zh-CN" altLang="zh-CN" b="1" kern="100" dirty="0">
              <a:effectLst/>
              <a:latin typeface="华文宋体" panose="02010600040101010101" pitchFamily="2" charset="-122"/>
              <a:ea typeface="华文宋体" panose="02010600040101010101" pitchFamily="2" charset="-122"/>
              <a:cs typeface="Times New Roman" panose="02020603050405020304" pitchFamily="18" charset="0"/>
            </a:endParaRPr>
          </a:p>
          <a:p>
            <a:pPr marL="57150" algn="just">
              <a:lnSpc>
                <a:spcPts val="2400"/>
              </a:lnSpc>
              <a:spcAft>
                <a:spcPts val="0"/>
              </a:spcAft>
            </a:pP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en-US" altLang="zh-CN" b="1" kern="100" dirty="0">
                <a:latin typeface="华文宋体" panose="02010600040101010101" pitchFamily="2" charset="-122"/>
                <a:ea typeface="华文宋体" panose="02010600040101010101" pitchFamily="2" charset="-122"/>
                <a:cs typeface="Times New Roman" panose="02020603050405020304" pitchFamily="18" charset="0"/>
              </a:rPr>
              <a:t>4</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可作为</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一种建筑物</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或</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建筑群</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或景观的杰出范例，展示出人类历史上一个</a:t>
            </a:r>
            <a:r>
              <a:rPr lang="en-US" altLang="zh-CN" b="1" kern="100" dirty="0">
                <a:latin typeface="华文宋体" panose="02010600040101010101" pitchFamily="2" charset="-122"/>
                <a:ea typeface="华文宋体" panose="02010600040101010101" pitchFamily="2" charset="-122"/>
                <a:cs typeface="仿宋" panose="02010609060101010101" pitchFamily="49" charset="-122"/>
              </a:rPr>
              <a:t>(</a:t>
            </a:r>
            <a:r>
              <a:rPr lang="zh-CN" altLang="zh-CN" b="1" kern="100" dirty="0">
                <a:latin typeface="华文宋体" panose="02010600040101010101" pitchFamily="2" charset="-122"/>
                <a:ea typeface="华文宋体" panose="02010600040101010101" pitchFamily="2" charset="-122"/>
                <a:cs typeface="仿宋" panose="02010609060101010101" pitchFamily="49" charset="-122"/>
              </a:rPr>
              <a:t>或几个</a:t>
            </a:r>
            <a:r>
              <a:rPr lang="en-US" altLang="zh-CN" b="1" kern="100" dirty="0">
                <a:latin typeface="华文宋体" panose="02010600040101010101" pitchFamily="2" charset="-122"/>
                <a:ea typeface="华文宋体" panose="02010600040101010101" pitchFamily="2" charset="-122"/>
                <a:cs typeface="仿宋" panose="02010609060101010101" pitchFamily="49" charset="-122"/>
              </a:rPr>
              <a:t>)</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重要阶段</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endParaRPr lang="zh-CN" altLang="zh-CN" b="1" kern="100" dirty="0">
              <a:effectLst/>
              <a:latin typeface="华文宋体" panose="02010600040101010101" pitchFamily="2" charset="-122"/>
              <a:ea typeface="华文宋体" panose="02010600040101010101" pitchFamily="2" charset="-122"/>
              <a:cs typeface="Times New Roman" panose="02020603050405020304" pitchFamily="18" charset="0"/>
            </a:endParaRPr>
          </a:p>
          <a:p>
            <a:pPr marL="57150" algn="just">
              <a:lnSpc>
                <a:spcPts val="2400"/>
              </a:lnSpc>
              <a:spcAft>
                <a:spcPts val="0"/>
              </a:spcAft>
            </a:pP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en-US" altLang="zh-CN" b="1" kern="100" dirty="0">
                <a:latin typeface="华文宋体" panose="02010600040101010101" pitchFamily="2" charset="-122"/>
                <a:ea typeface="华文宋体" panose="02010600040101010101" pitchFamily="2" charset="-122"/>
                <a:cs typeface="Times New Roman" panose="02020603050405020304" pitchFamily="18" charset="0"/>
              </a:rPr>
              <a:t>5</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可作为</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传统的</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人类居住地或使用地的杰出范例，代表一种</a:t>
            </a:r>
            <a:r>
              <a:rPr lang="en-US" altLang="zh-CN" b="1" kern="100" dirty="0">
                <a:latin typeface="华文宋体" panose="02010600040101010101" pitchFamily="2" charset="-122"/>
                <a:ea typeface="华文宋体" panose="02010600040101010101" pitchFamily="2" charset="-122"/>
                <a:cs typeface="仿宋" panose="02010609060101010101" pitchFamily="49" charset="-122"/>
              </a:rPr>
              <a:t>(</a:t>
            </a:r>
            <a:r>
              <a:rPr lang="zh-CN" altLang="zh-CN" b="1" kern="100" dirty="0">
                <a:latin typeface="华文宋体" panose="02010600040101010101" pitchFamily="2" charset="-122"/>
                <a:ea typeface="华文宋体" panose="02010600040101010101" pitchFamily="2" charset="-122"/>
                <a:cs typeface="仿宋" panose="02010609060101010101" pitchFamily="49" charset="-122"/>
              </a:rPr>
              <a:t>或几种</a:t>
            </a:r>
            <a:r>
              <a:rPr lang="en-US" altLang="zh-CN" b="1" kern="100" dirty="0">
                <a:latin typeface="华文宋体" panose="02010600040101010101" pitchFamily="2" charset="-122"/>
                <a:ea typeface="华文宋体" panose="02010600040101010101" pitchFamily="2" charset="-122"/>
                <a:cs typeface="仿宋" panose="02010609060101010101" pitchFamily="49" charset="-122"/>
              </a:rPr>
              <a:t>)</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文化，尤其在不可逆转的变化影响下容易变得易于损坏</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endParaRPr lang="zh-CN" altLang="zh-CN" b="1" kern="100" dirty="0">
              <a:effectLst/>
              <a:latin typeface="华文宋体" panose="02010600040101010101" pitchFamily="2" charset="-122"/>
              <a:ea typeface="华文宋体" panose="02010600040101010101" pitchFamily="2" charset="-122"/>
              <a:cs typeface="Times New Roman" panose="02020603050405020304" pitchFamily="18" charset="0"/>
            </a:endParaRPr>
          </a:p>
          <a:p>
            <a:pPr>
              <a:lnSpc>
                <a:spcPts val="2400"/>
              </a:lnSpc>
            </a:pP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 （</a:t>
            </a:r>
            <a:r>
              <a:rPr lang="en-US" altLang="zh-CN" b="1" kern="100" dirty="0">
                <a:latin typeface="华文宋体" panose="02010600040101010101" pitchFamily="2" charset="-122"/>
                <a:ea typeface="华文宋体" panose="02010600040101010101" pitchFamily="2" charset="-122"/>
                <a:cs typeface="Times New Roman" panose="02020603050405020304" pitchFamily="18" charset="0"/>
              </a:rPr>
              <a:t>6</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与具</a:t>
            </a:r>
            <a:r>
              <a:rPr lang="zh-CN" altLang="zh-CN"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特殊普遍意义</a:t>
            </a:r>
            <a:r>
              <a:rPr lang="zh-CN" altLang="zh-CN" b="1" kern="100" dirty="0">
                <a:latin typeface="华文宋体" panose="02010600040101010101" pitchFamily="2" charset="-122"/>
                <a:ea typeface="华文宋体" panose="02010600040101010101" pitchFamily="2" charset="-122"/>
                <a:cs typeface="Times New Roman" panose="02020603050405020304" pitchFamily="18" charset="0"/>
              </a:rPr>
              <a:t>的事件或现行传统或思想或信仰或文学艺术作品有直接或实质的联系</a:t>
            </a:r>
            <a:r>
              <a:rPr lang="zh-CN" altLang="en-US" b="1" kern="100" dirty="0">
                <a:latin typeface="华文宋体" panose="02010600040101010101" pitchFamily="2" charset="-122"/>
                <a:ea typeface="华文宋体" panose="02010600040101010101" pitchFamily="2" charset="-122"/>
                <a:cs typeface="Times New Roman" panose="02020603050405020304" pitchFamily="18" charset="0"/>
              </a:rPr>
              <a:t>。</a:t>
            </a:r>
            <a:endParaRPr lang="zh-CN" altLang="en-US" b="1" dirty="0">
              <a:latin typeface="华文宋体" panose="02010600040101010101" pitchFamily="2" charset="-122"/>
              <a:ea typeface="华文宋体" panose="02010600040101010101" pitchFamily="2" charset="-122"/>
            </a:endParaRPr>
          </a:p>
        </p:txBody>
      </p:sp>
      <p:sp>
        <p:nvSpPr>
          <p:cNvPr id="11" name="文本框 10"/>
          <p:cNvSpPr txBox="1"/>
          <p:nvPr/>
        </p:nvSpPr>
        <p:spPr>
          <a:xfrm>
            <a:off x="4931236" y="1833927"/>
            <a:ext cx="1423788" cy="461665"/>
          </a:xfrm>
          <a:prstGeom prst="rect">
            <a:avLst/>
          </a:prstGeom>
          <a:noFill/>
        </p:spPr>
        <p:txBody>
          <a:bodyPr wrap="none" rtlCol="0">
            <a:spAutoFit/>
          </a:bodyPr>
          <a:lstStyle/>
          <a:p>
            <a:r>
              <a:rPr lang="en-US" altLang="zh-CN" sz="2400" b="1"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类型：</a:t>
            </a:r>
            <a:endParaRPr lang="zh-CN" altLang="en-US" sz="2400" b="1" dirty="0">
              <a:latin typeface="黑体" panose="02010609060101010101" pitchFamily="49" charset="-122"/>
              <a:ea typeface="黑体" panose="02010609060101010101" pitchFamily="49" charset="-122"/>
            </a:endParaRPr>
          </a:p>
        </p:txBody>
      </p:sp>
      <p:sp>
        <p:nvSpPr>
          <p:cNvPr id="2" name="文本框 1"/>
          <p:cNvSpPr txBox="1"/>
          <p:nvPr/>
        </p:nvSpPr>
        <p:spPr>
          <a:xfrm>
            <a:off x="6082742" y="1919545"/>
            <a:ext cx="4801314" cy="369332"/>
          </a:xfrm>
          <a:prstGeom prst="rect">
            <a:avLst/>
          </a:prstGeom>
          <a:noFill/>
        </p:spPr>
        <p:txBody>
          <a:bodyPr wrap="none" rtlCol="0">
            <a:spAutoFit/>
          </a:bodyPr>
          <a:lstStyle/>
          <a:p>
            <a:r>
              <a:rPr lang="zh-CN" altLang="en-US" b="1" dirty="0">
                <a:latin typeface="新宋体" panose="02010609030101010101" pitchFamily="49" charset="-122"/>
                <a:ea typeface="新宋体" panose="02010609030101010101" pitchFamily="49" charset="-122"/>
              </a:rPr>
              <a:t>文化遗产、自然遗产、文化和自然双重遗产。</a:t>
            </a:r>
            <a:endParaRPr lang="zh-CN" altLang="en-US" b="1" dirty="0">
              <a:latin typeface="新宋体" panose="02010609030101010101" pitchFamily="49" charset="-122"/>
              <a:ea typeface="新宋体" panose="02010609030101010101" pitchFamily="49" charset="-122"/>
            </a:endParaRPr>
          </a:p>
        </p:txBody>
      </p:sp>
      <p:cxnSp>
        <p:nvCxnSpPr>
          <p:cNvPr id="15" name="直接连接符 14"/>
          <p:cNvCxnSpPr/>
          <p:nvPr/>
        </p:nvCxnSpPr>
        <p:spPr>
          <a:xfrm>
            <a:off x="264160" y="1510089"/>
            <a:ext cx="28854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64160" y="1692969"/>
            <a:ext cx="28854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64160" y="1864407"/>
            <a:ext cx="28854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64160" y="2046850"/>
            <a:ext cx="20929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032000" y="1355970"/>
            <a:ext cx="1117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985520" y="5044050"/>
            <a:ext cx="104648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818640" y="5369170"/>
            <a:ext cx="10617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391920" y="5562210"/>
            <a:ext cx="13106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2702560" y="5734930"/>
            <a:ext cx="17983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264160" y="5907650"/>
            <a:ext cx="42367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6" grpId="0"/>
      <p:bldP spid="18" grpId="0"/>
      <p:bldP spid="11"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40" name="Picture 4" descr="2014年高考自选模块真题（浙江卷）word解析"/>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74826" y="515937"/>
            <a:ext cx="7777162"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6741" name="Text Box 5"/>
          <p:cNvSpPr txBox="1">
            <a:spLocks noChangeArrowheads="1"/>
          </p:cNvSpPr>
          <p:nvPr/>
        </p:nvSpPr>
        <p:spPr bwMode="auto">
          <a:xfrm>
            <a:off x="1774826" y="0"/>
            <a:ext cx="56165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dirty="0">
                <a:effectLst>
                  <a:outerShdw blurRad="38100" dist="38100" dir="2700000" algn="tl">
                    <a:srgbClr val="C0C0C0"/>
                  </a:outerShdw>
                </a:effectLst>
                <a:latin typeface="黑体" panose="02010609060101010101" pitchFamily="49" charset="-122"/>
                <a:ea typeface="黑体" panose="02010609060101010101" pitchFamily="49" charset="-122"/>
              </a:rPr>
              <a:t>（</a:t>
            </a:r>
            <a:r>
              <a:rPr lang="en-US" altLang="zh-CN" b="1" dirty="0">
                <a:effectLst>
                  <a:outerShdw blurRad="38100" dist="38100" dir="2700000" algn="tl">
                    <a:srgbClr val="C0C0C0"/>
                  </a:outerShdw>
                </a:effectLst>
                <a:latin typeface="黑体" panose="02010609060101010101" pitchFamily="49" charset="-122"/>
                <a:ea typeface="黑体" panose="02010609060101010101" pitchFamily="49" charset="-122"/>
              </a:rPr>
              <a:t>2014</a:t>
            </a:r>
            <a:r>
              <a:rPr lang="zh-CN" altLang="en-US" b="1" dirty="0">
                <a:effectLst>
                  <a:outerShdw blurRad="38100" dist="38100" dir="2700000" algn="tl">
                    <a:srgbClr val="C0C0C0"/>
                  </a:outerShdw>
                </a:effectLst>
                <a:latin typeface="黑体" panose="02010609060101010101" pitchFamily="49" charset="-122"/>
                <a:ea typeface="黑体" panose="02010609060101010101" pitchFamily="49" charset="-122"/>
              </a:rPr>
              <a:t>浙江文综）阅读材料，回答问题。 </a:t>
            </a:r>
            <a:endParaRPr lang="zh-CN" altLang="en-US" b="1" dirty="0">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756742" name="Text Box 6"/>
          <p:cNvSpPr txBox="1">
            <a:spLocks noChangeArrowheads="1"/>
          </p:cNvSpPr>
          <p:nvPr/>
        </p:nvSpPr>
        <p:spPr bwMode="auto">
          <a:xfrm>
            <a:off x="1473693" y="3357563"/>
            <a:ext cx="990748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(1)</a:t>
            </a:r>
            <a:r>
              <a:rPr lang="zh-CN" altLang="en-US"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联系教材，判断图</a:t>
            </a:r>
            <a:r>
              <a:rPr lang="en-US" altLang="zh-CN"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1</a:t>
            </a:r>
            <a:r>
              <a:rPr lang="zh-CN" altLang="en-US"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中雕塑的名称及其作者。</a:t>
            </a:r>
            <a:r>
              <a:rPr lang="en-US" altLang="zh-CN"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(3</a:t>
            </a:r>
            <a:r>
              <a:rPr lang="zh-CN" altLang="en-US"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分</a:t>
            </a:r>
            <a:r>
              <a:rPr lang="en-US" altLang="zh-CN"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a:t>
            </a:r>
            <a:endParaRPr lang="en-US" altLang="zh-CN"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r>
              <a:rPr lang="en-US" altLang="zh-CN"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(2)</a:t>
            </a:r>
            <a:r>
              <a:rPr lang="zh-CN" altLang="en-US"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图</a:t>
            </a:r>
            <a:r>
              <a:rPr lang="en-US" altLang="zh-CN"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2</a:t>
            </a:r>
            <a:r>
              <a:rPr lang="zh-CN" altLang="en-US"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是梵蒂冈城示意图。请从世界文化遗产的角度，简要介绍其中两处景点。（</a:t>
            </a:r>
            <a:r>
              <a:rPr lang="en-US" altLang="zh-CN"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7</a:t>
            </a:r>
            <a:r>
              <a:rPr lang="zh-CN" altLang="en-US"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rPr>
              <a:t>分）</a:t>
            </a:r>
            <a:endParaRPr lang="zh-CN" altLang="en-US" sz="2400" b="1" dirty="0">
              <a:solidFill>
                <a:srgbClr val="FF3300"/>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756743" name="Text Box 7"/>
          <p:cNvSpPr txBox="1">
            <a:spLocks noChangeArrowheads="1"/>
          </p:cNvSpPr>
          <p:nvPr/>
        </p:nvSpPr>
        <p:spPr bwMode="auto">
          <a:xfrm>
            <a:off x="1406756" y="4659492"/>
            <a:ext cx="1004135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a:t>
            </a:r>
            <a:r>
              <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1</a:t>
            </a:r>
            <a:r>
              <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a:t>
            </a:r>
            <a:r>
              <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a:t>
            </a:r>
            <a:r>
              <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哀悼基督</a:t>
            </a:r>
            <a:r>
              <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a:t>
            </a:r>
            <a:r>
              <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，米开朗基罗。</a:t>
            </a:r>
            <a:r>
              <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(3</a:t>
            </a:r>
            <a:r>
              <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分</a:t>
            </a:r>
            <a:r>
              <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a:t>
            </a:r>
            <a:endPar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endParaRPr>
          </a:p>
          <a:p>
            <a:r>
              <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a:t>
            </a:r>
            <a:r>
              <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2</a:t>
            </a:r>
            <a:r>
              <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）西斯廷小教堂。文艺复兴盛期绘画艺术的宝库，拉斐尔和米开朗基罗的很多作品陈列在这里。</a:t>
            </a:r>
            <a:endPar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endParaRPr>
          </a:p>
          <a:p>
            <a:r>
              <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圣彼得大教堂。世界上最大的天主教堂。大圆顶建筑多方面超过了罗马万神殿的成就。</a:t>
            </a:r>
            <a:endPar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endParaRPr>
          </a:p>
          <a:p>
            <a:r>
              <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圣彼得教堂前广场。设计增强了几何形状，两侧柱子之间产生明暗对比效果（或：柱廊的宗教寓意深刻）。</a:t>
            </a:r>
            <a:r>
              <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(7</a:t>
            </a:r>
            <a:r>
              <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分</a:t>
            </a:r>
            <a:r>
              <a:rPr lang="en-US" altLang="zh-CN" sz="2000" b="1" dirty="0">
                <a:effectLst>
                  <a:outerShdw blurRad="38100" dist="38100" dir="2700000" algn="tl">
                    <a:srgbClr val="C0C0C0"/>
                  </a:outerShdw>
                </a:effectLst>
                <a:latin typeface="华文宋体" panose="02010600040101010101" pitchFamily="2" charset="-122"/>
                <a:ea typeface="华文宋体" panose="02010600040101010101" pitchFamily="2" charset="-122"/>
              </a:rPr>
              <a:t>)</a:t>
            </a:r>
            <a:endParaRPr lang="zh-CN" altLang="en-US" sz="2000" b="1" dirty="0">
              <a:effectLst>
                <a:outerShdw blurRad="38100" dist="38100" dir="2700000" algn="tl">
                  <a:srgbClr val="C0C0C0"/>
                </a:outerShdw>
              </a:effectLst>
              <a:latin typeface="华文宋体" panose="02010600040101010101" pitchFamily="2" charset="-122"/>
              <a:ea typeface="华文宋体"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56743"/>
                                        </p:tgtEl>
                                        <p:attrNameLst>
                                          <p:attrName>style.visibility</p:attrName>
                                        </p:attrNameLst>
                                      </p:cBhvr>
                                      <p:to>
                                        <p:strVal val="visible"/>
                                      </p:to>
                                    </p:set>
                                    <p:anim to="" calcmode="lin" valueType="num">
                                      <p:cBhvr>
                                        <p:cTn id="7" dur="1" fill="hold"/>
                                        <p:tgtEl>
                                          <p:spTgt spid="75674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59464" y="241123"/>
            <a:ext cx="9273071" cy="769441"/>
          </a:xfrm>
          <a:prstGeom prst="rect">
            <a:avLst/>
          </a:prstGeom>
          <a:solidFill>
            <a:schemeClr val="tx1"/>
          </a:solidFill>
        </p:spPr>
        <p:txBody>
          <a:bodyPr wrap="square" rtlCol="0">
            <a:spAutoFit/>
          </a:bodyPr>
          <a:lstStyle/>
          <a:p>
            <a:pPr algn="ctr"/>
            <a:r>
              <a:rPr lang="zh-CN" altLang="en-US" sz="4400" b="1" dirty="0">
                <a:solidFill>
                  <a:srgbClr val="FFFF00"/>
                </a:solidFill>
              </a:rPr>
              <a:t>第</a:t>
            </a:r>
            <a:r>
              <a:rPr lang="en-US" altLang="zh-CN" sz="4400" b="1" dirty="0">
                <a:solidFill>
                  <a:srgbClr val="FFFF00"/>
                </a:solidFill>
              </a:rPr>
              <a:t>5</a:t>
            </a:r>
            <a:r>
              <a:rPr lang="zh-CN" altLang="en-US" sz="4400" b="1" dirty="0">
                <a:solidFill>
                  <a:srgbClr val="FFFF00"/>
                </a:solidFill>
              </a:rPr>
              <a:t>单元  中国的世界文化遗产代表</a:t>
            </a:r>
            <a:endParaRPr lang="en-US" altLang="zh-CN" sz="3600" b="1" dirty="0"/>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71816" y="1502044"/>
            <a:ext cx="7448365" cy="413527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5" name="直接连接符 4"/>
          <p:cNvCxnSpPr/>
          <p:nvPr/>
        </p:nvCxnSpPr>
        <p:spPr>
          <a:xfrm>
            <a:off x="3752293" y="5369508"/>
            <a:ext cx="520527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86504" y="94357"/>
            <a:ext cx="8418990"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1</a:t>
            </a:r>
            <a:r>
              <a:rPr lang="zh-CN" altLang="en-US" sz="4000" b="1" dirty="0">
                <a:solidFill>
                  <a:srgbClr val="FFFF00"/>
                </a:solidFill>
              </a:rPr>
              <a:t>课  世界建筑的奇迹万里长城</a:t>
            </a:r>
            <a:endParaRPr lang="en-US" altLang="zh-CN" sz="4000" b="1" dirty="0"/>
          </a:p>
        </p:txBody>
      </p:sp>
      <p:sp>
        <p:nvSpPr>
          <p:cNvPr id="5" name="文本框 4"/>
          <p:cNvSpPr txBox="1"/>
          <p:nvPr/>
        </p:nvSpPr>
        <p:spPr>
          <a:xfrm>
            <a:off x="4879961" y="800314"/>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2" name="矩形 1"/>
          <p:cNvSpPr/>
          <p:nvPr/>
        </p:nvSpPr>
        <p:spPr>
          <a:xfrm>
            <a:off x="411332" y="1106190"/>
            <a:ext cx="11780668" cy="4104970"/>
          </a:xfrm>
          <a:prstGeom prst="rect">
            <a:avLst/>
          </a:prstGeom>
        </p:spPr>
        <p:txBody>
          <a:bodyPr wrap="square">
            <a:spAutoFit/>
          </a:bodyPr>
          <a:lstStyle/>
          <a:p>
            <a:pPr indent="254000" algn="just">
              <a:lnSpc>
                <a:spcPts val="3500"/>
              </a:lnSpc>
              <a:spcAft>
                <a:spcPts val="0"/>
              </a:spcAft>
            </a:pP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1.</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必修</a:t>
            </a: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1</a:t>
            </a:r>
            <a:endPar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endParaRPr>
          </a:p>
          <a:p>
            <a:pPr indent="254000" algn="just">
              <a:lnSpc>
                <a:spcPts val="3500"/>
              </a:lnSpc>
              <a:spcAft>
                <a:spcPts val="0"/>
              </a:spcAft>
            </a:pP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专题</a:t>
            </a: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1</a:t>
            </a:r>
            <a:endPar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endParaRPr>
          </a:p>
          <a:p>
            <a:pPr indent="254000" algn="just">
              <a:lnSpc>
                <a:spcPts val="3500"/>
              </a:lnSpc>
              <a:spcAft>
                <a:spcPts val="0"/>
              </a:spcAft>
            </a:pP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第</a:t>
            </a: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2</a:t>
            </a:r>
            <a:r>
              <a:rPr lang="zh-CN" altLang="en-US" sz="2800" b="1" kern="100" dirty="0">
                <a:latin typeface="华文中宋" panose="02010600040101010101" pitchFamily="2" charset="-122"/>
                <a:ea typeface="华文中宋" panose="02010600040101010101" pitchFamily="2" charset="-122"/>
                <a:cs typeface="Times New Roman" panose="02020603050405020304" pitchFamily="18" charset="0"/>
              </a:rPr>
              <a:t>课：</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走向“大一统 ”的秦汉政治</a:t>
            </a:r>
            <a:r>
              <a:rPr lang="zh-CN" altLang="en-US" sz="2800" b="1" kern="100" dirty="0">
                <a:latin typeface="华文中宋" panose="02010600040101010101" pitchFamily="2" charset="-122"/>
                <a:ea typeface="华文中宋" panose="02010600040101010101" pitchFamily="2" charset="-122"/>
                <a:cs typeface="Times New Roman" panose="02020603050405020304" pitchFamily="18" charset="0"/>
              </a:rPr>
              <a:t>：</a:t>
            </a:r>
            <a:r>
              <a:rPr lang="zh-CN" altLang="zh-CN" sz="2800" b="1" kern="100" dirty="0">
                <a:latin typeface="华文行楷" panose="02010800040101010101" pitchFamily="2" charset="-122"/>
                <a:ea typeface="华文行楷" panose="02010800040101010101" pitchFamily="2" charset="-122"/>
                <a:cs typeface="Times New Roman" panose="02020603050405020304" pitchFamily="18" charset="0"/>
              </a:rPr>
              <a:t>“六王毕，四海一”</a:t>
            </a:r>
            <a:endParaRPr lang="en-US" altLang="zh-CN" sz="2800" b="1" kern="100" dirty="0">
              <a:latin typeface="华文行楷" panose="02010800040101010101" pitchFamily="2" charset="-122"/>
              <a:ea typeface="华文行楷" panose="02010800040101010101" pitchFamily="2" charset="-122"/>
              <a:cs typeface="Times New Roman" panose="02020603050405020304" pitchFamily="18" charset="0"/>
            </a:endParaRPr>
          </a:p>
          <a:p>
            <a:pPr indent="254000" algn="just">
              <a:lnSpc>
                <a:spcPts val="3500"/>
              </a:lnSpc>
              <a:spcAft>
                <a:spcPts val="0"/>
              </a:spcAft>
            </a:pP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第</a:t>
            </a: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4</a:t>
            </a:r>
            <a:r>
              <a:rPr lang="zh-CN" altLang="en-US" sz="2800" b="1" kern="100" dirty="0">
                <a:latin typeface="华文中宋" panose="02010600040101010101" pitchFamily="2" charset="-122"/>
                <a:ea typeface="华文中宋" panose="02010600040101010101" pitchFamily="2" charset="-122"/>
                <a:cs typeface="Times New Roman" panose="02020603050405020304" pitchFamily="18" charset="0"/>
              </a:rPr>
              <a:t>课：</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专制时代晚期的政治形态</a:t>
            </a:r>
            <a:r>
              <a:rPr lang="zh-CN" altLang="en-US" sz="2800" b="1" kern="100" dirty="0">
                <a:latin typeface="华文中宋" panose="02010600040101010101" pitchFamily="2" charset="-122"/>
                <a:ea typeface="华文中宋" panose="02010600040101010101" pitchFamily="2" charset="-122"/>
                <a:cs typeface="Times New Roman" panose="02020603050405020304" pitchFamily="18" charset="0"/>
              </a:rPr>
              <a:t>：</a:t>
            </a:r>
            <a:r>
              <a:rPr lang="zh-CN" altLang="zh-CN" sz="2800" b="1" kern="100" dirty="0">
                <a:latin typeface="华文行楷" panose="02010800040101010101" pitchFamily="2" charset="-122"/>
                <a:ea typeface="华文行楷" panose="02010800040101010101" pitchFamily="2" charset="-122"/>
                <a:cs typeface="Times New Roman" panose="02020603050405020304" pitchFamily="18" charset="0"/>
              </a:rPr>
              <a:t>清朝的边疆政策</a:t>
            </a:r>
            <a:endParaRPr lang="en-US" altLang="zh-CN" sz="2800" b="1" kern="100" dirty="0">
              <a:latin typeface="华文行楷" panose="02010800040101010101" pitchFamily="2" charset="-122"/>
              <a:ea typeface="华文行楷" panose="02010800040101010101" pitchFamily="2" charset="-122"/>
              <a:cs typeface="Times New Roman" panose="02020603050405020304" pitchFamily="18" charset="0"/>
            </a:endParaRPr>
          </a:p>
          <a:p>
            <a:pPr indent="254000" algn="just">
              <a:lnSpc>
                <a:spcPts val="3500"/>
              </a:lnSpc>
              <a:spcAft>
                <a:spcPts val="0"/>
              </a:spcAft>
            </a:pP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专题</a:t>
            </a: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2</a:t>
            </a:r>
            <a:endPar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endParaRPr>
          </a:p>
          <a:p>
            <a:pPr indent="254000" algn="just">
              <a:lnSpc>
                <a:spcPts val="3500"/>
              </a:lnSpc>
              <a:spcAft>
                <a:spcPts val="0"/>
              </a:spcAft>
            </a:pP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第</a:t>
            </a: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3</a:t>
            </a:r>
            <a:r>
              <a:rPr lang="zh-CN" altLang="en-US" sz="2800" b="1" kern="100" dirty="0">
                <a:latin typeface="华文中宋" panose="02010600040101010101" pitchFamily="2" charset="-122"/>
                <a:ea typeface="华文中宋" panose="02010600040101010101" pitchFamily="2" charset="-122"/>
                <a:cs typeface="Times New Roman" panose="02020603050405020304" pitchFamily="18" charset="0"/>
              </a:rPr>
              <a:t>课：</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伟大的抗日战争</a:t>
            </a:r>
            <a:r>
              <a:rPr lang="zh-CN" altLang="en-US" sz="2800" b="1" kern="100" dirty="0">
                <a:latin typeface="华文中宋" panose="02010600040101010101" pitchFamily="2" charset="-122"/>
                <a:ea typeface="华文中宋" panose="02010600040101010101" pitchFamily="2" charset="-122"/>
                <a:cs typeface="Times New Roman" panose="02020603050405020304" pitchFamily="18" charset="0"/>
              </a:rPr>
              <a:t>：</a:t>
            </a:r>
            <a:r>
              <a:rPr lang="zh-CN" altLang="zh-CN" sz="2800" b="1" kern="100" dirty="0">
                <a:latin typeface="华文行楷" panose="02010800040101010101" pitchFamily="2" charset="-122"/>
                <a:ea typeface="华文行楷" panose="02010800040101010101" pitchFamily="2" charset="-122"/>
                <a:cs typeface="Times New Roman" panose="02020603050405020304" pitchFamily="18" charset="0"/>
              </a:rPr>
              <a:t>关内关外抗日救亡运动</a:t>
            </a:r>
            <a:r>
              <a:rPr lang="zh-CN" altLang="en-US" sz="2800" b="1" kern="100" dirty="0">
                <a:latin typeface="华文行楷" panose="02010800040101010101" pitchFamily="2" charset="-122"/>
                <a:ea typeface="华文行楷" panose="02010800040101010101" pitchFamily="2" charset="-122"/>
                <a:cs typeface="Times New Roman" panose="02020603050405020304" pitchFamily="18" charset="0"/>
              </a:rPr>
              <a:t>、</a:t>
            </a:r>
            <a:r>
              <a:rPr lang="zh-CN" altLang="zh-CN" sz="2800" b="1" kern="100" dirty="0">
                <a:latin typeface="华文行楷" panose="02010800040101010101" pitchFamily="2" charset="-122"/>
                <a:ea typeface="华文行楷" panose="02010800040101010101" pitchFamily="2" charset="-122"/>
                <a:cs typeface="Times New Roman" panose="02020603050405020304" pitchFamily="18" charset="0"/>
              </a:rPr>
              <a:t>全民族的抗日战争</a:t>
            </a:r>
            <a:r>
              <a:rPr lang="en-US" altLang="zh-CN" sz="2800" b="1" kern="100" dirty="0">
                <a:latin typeface="华文行楷" panose="02010800040101010101" pitchFamily="2" charset="-122"/>
                <a:ea typeface="华文行楷" panose="02010800040101010101" pitchFamily="2" charset="-122"/>
                <a:cs typeface="Times New Roman" panose="02020603050405020304" pitchFamily="18" charset="0"/>
              </a:rPr>
              <a:t>  </a:t>
            </a:r>
            <a:endParaRPr lang="en-US" altLang="zh-CN" sz="2800" b="1" kern="100" dirty="0">
              <a:latin typeface="华文行楷" panose="02010800040101010101" pitchFamily="2" charset="-122"/>
              <a:ea typeface="华文行楷" panose="02010800040101010101" pitchFamily="2" charset="-122"/>
              <a:cs typeface="Times New Roman" panose="02020603050405020304" pitchFamily="18" charset="0"/>
            </a:endParaRPr>
          </a:p>
          <a:p>
            <a:pPr indent="254000" algn="just">
              <a:lnSpc>
                <a:spcPts val="3500"/>
              </a:lnSpc>
              <a:spcAft>
                <a:spcPts val="0"/>
              </a:spcAft>
            </a:pP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2.</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选修</a:t>
            </a: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4</a:t>
            </a:r>
            <a:endPar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endParaRPr>
          </a:p>
          <a:p>
            <a:pPr indent="254000" algn="just">
              <a:lnSpc>
                <a:spcPts val="3500"/>
              </a:lnSpc>
              <a:spcAft>
                <a:spcPts val="0"/>
              </a:spcAft>
            </a:pP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第</a:t>
            </a: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1</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单元</a:t>
            </a:r>
            <a:endPar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endParaRPr>
          </a:p>
          <a:p>
            <a:pPr indent="254000" algn="just">
              <a:lnSpc>
                <a:spcPts val="3500"/>
              </a:lnSpc>
              <a:spcAft>
                <a:spcPts val="0"/>
              </a:spcAft>
            </a:pP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第</a:t>
            </a:r>
            <a:r>
              <a:rPr lang="en-US" altLang="zh-CN" sz="2800" b="1" kern="100" dirty="0">
                <a:latin typeface="华文中宋" panose="02010600040101010101" pitchFamily="2" charset="-122"/>
                <a:ea typeface="华文中宋" panose="02010600040101010101" pitchFamily="2" charset="-122"/>
                <a:cs typeface="Times New Roman" panose="02020603050405020304" pitchFamily="18" charset="0"/>
              </a:rPr>
              <a:t>1</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课</a:t>
            </a:r>
            <a:r>
              <a:rPr lang="zh-CN" altLang="en-US" sz="2800" b="1" kern="100" dirty="0">
                <a:latin typeface="华文中宋" panose="02010600040101010101" pitchFamily="2" charset="-122"/>
                <a:ea typeface="华文中宋" panose="02010600040101010101" pitchFamily="2" charset="-122"/>
                <a:cs typeface="Times New Roman" panose="02020603050405020304" pitchFamily="18" charset="0"/>
              </a:rPr>
              <a:t>：</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统一中国的第一个皇帝秦始皇</a:t>
            </a:r>
            <a:endParaRPr lang="zh-CN" altLang="zh-CN" sz="2800" b="1" kern="100" dirty="0">
              <a:effectLst/>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3" name="文本框 2"/>
          <p:cNvSpPr txBox="1"/>
          <p:nvPr/>
        </p:nvSpPr>
        <p:spPr>
          <a:xfrm>
            <a:off x="662113" y="5143500"/>
            <a:ext cx="4113627" cy="523220"/>
          </a:xfrm>
          <a:prstGeom prst="rect">
            <a:avLst/>
          </a:prstGeom>
          <a:noFill/>
        </p:spPr>
        <p:txBody>
          <a:bodyPr wrap="none" rtlCol="0">
            <a:spAutoFit/>
          </a:bodyPr>
          <a:lstStyle/>
          <a:p>
            <a:r>
              <a:rPr lang="en-US" altLang="zh-CN" sz="2800" b="1" dirty="0">
                <a:latin typeface="华文中宋" panose="02010600040101010101" pitchFamily="2" charset="-122"/>
                <a:ea typeface="华文中宋" panose="02010600040101010101" pitchFamily="2" charset="-122"/>
              </a:rPr>
              <a:t>3.</a:t>
            </a:r>
            <a:r>
              <a:rPr lang="zh-CN" altLang="en-US" sz="2800" b="1" dirty="0">
                <a:latin typeface="华文中宋" panose="02010600040101010101" pitchFamily="2" charset="-122"/>
                <a:ea typeface="华文中宋" panose="02010600040101010101" pitchFamily="2" charset="-122"/>
              </a:rPr>
              <a:t>世界遗产中的因地制宜</a:t>
            </a:r>
            <a:endParaRPr lang="zh-CN" altLang="en-US" sz="2800" b="1" dirty="0">
              <a:latin typeface="华文中宋" panose="02010600040101010101" pitchFamily="2" charset="-122"/>
              <a:ea typeface="华文中宋" panose="02010600040101010101" pitchFamily="2" charset="-122"/>
            </a:endParaRPr>
          </a:p>
        </p:txBody>
      </p:sp>
      <p:sp>
        <p:nvSpPr>
          <p:cNvPr id="6" name="文本框 5"/>
          <p:cNvSpPr txBox="1"/>
          <p:nvPr/>
        </p:nvSpPr>
        <p:spPr>
          <a:xfrm>
            <a:off x="590550" y="5666720"/>
            <a:ext cx="11264622" cy="584775"/>
          </a:xfrm>
          <a:prstGeom prst="rect">
            <a:avLst/>
          </a:prstGeom>
          <a:noFill/>
        </p:spPr>
        <p:txBody>
          <a:bodyPr wrap="none" rtlCol="0">
            <a:spAutoFit/>
          </a:bodyPr>
          <a:lstStyle/>
          <a:p>
            <a:r>
              <a:rPr lang="zh-CN" altLang="en-US" sz="3200" b="1" dirty="0">
                <a:solidFill>
                  <a:srgbClr val="FF0000"/>
                </a:solidFill>
                <a:latin typeface="华文中宋" panose="02010600040101010101" pitchFamily="2" charset="-122"/>
                <a:ea typeface="华文中宋" panose="02010600040101010101" pitchFamily="2" charset="-122"/>
              </a:rPr>
              <a:t>雅典卫城、长城、秦始皇陵、布达拉宫、颐和园、皖南古村落</a:t>
            </a:r>
            <a:endParaRPr lang="zh-CN" altLang="en-US" sz="3200" b="1" dirty="0">
              <a:solidFill>
                <a:srgbClr val="FF0000"/>
              </a:solidFill>
              <a:latin typeface="华文中宋" panose="02010600040101010101" pitchFamily="2" charset="-122"/>
              <a:ea typeface="华文中宋" panose="02010600040101010101" pitchFamily="2" charset="-122"/>
            </a:endParaRPr>
          </a:p>
        </p:txBody>
      </p:sp>
      <p:pic>
        <p:nvPicPr>
          <p:cNvPr id="7" name="图片 6"/>
          <p:cNvPicPr>
            <a:picLocks noChangeAspect="1"/>
          </p:cNvPicPr>
          <p:nvPr/>
        </p:nvPicPr>
        <p:blipFill>
          <a:blip r:embed="rId1"/>
          <a:stretch>
            <a:fillRect/>
          </a:stretch>
        </p:blipFill>
        <p:spPr>
          <a:xfrm>
            <a:off x="1822893" y="1976330"/>
            <a:ext cx="8800546" cy="3167170"/>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6635" y="111760"/>
            <a:ext cx="4724809" cy="66344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6" name="文本框 5"/>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8" name="矩形 7"/>
          <p:cNvSpPr/>
          <p:nvPr/>
        </p:nvSpPr>
        <p:spPr>
          <a:xfrm>
            <a:off x="5053645" y="797553"/>
            <a:ext cx="4990469" cy="283026"/>
          </a:xfrm>
          <a:prstGeom prst="rect">
            <a:avLst/>
          </a:prstGeom>
        </p:spPr>
        <p:txBody>
          <a:bodyPr wrap="none">
            <a:spAutoFit/>
          </a:bodyPr>
          <a:lstStyle/>
          <a:p>
            <a:pPr algn="just">
              <a:lnSpc>
                <a:spcPts val="1200"/>
              </a:lnSpc>
              <a:spcAft>
                <a:spcPts val="0"/>
              </a:spcAft>
            </a:pP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一、秦长城、汉长城、明长城（</a:t>
            </a:r>
            <a:r>
              <a:rPr lang="en-US" altLang="zh-CN" sz="2400" b="1" kern="100" dirty="0">
                <a:latin typeface="Calibri" panose="020F0502020204030204" pitchFamily="34" charset="0"/>
                <a:ea typeface="黑体" panose="02010609060101010101" pitchFamily="49" charset="-122"/>
                <a:cs typeface="Times New Roman" panose="02020603050405020304" pitchFamily="18" charset="0"/>
              </a:rPr>
              <a:t>b</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11" y="111760"/>
            <a:ext cx="4770534" cy="66344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graphicFrame>
        <p:nvGraphicFramePr>
          <p:cNvPr id="11" name="表格 10"/>
          <p:cNvGraphicFramePr>
            <a:graphicFrameLocks noGrp="1"/>
          </p:cNvGraphicFramePr>
          <p:nvPr/>
        </p:nvGraphicFramePr>
        <p:xfrm>
          <a:off x="5033325" y="1080579"/>
          <a:ext cx="7087764" cy="4850575"/>
        </p:xfrm>
        <a:graphic>
          <a:graphicData uri="http://schemas.openxmlformats.org/drawingml/2006/table">
            <a:tbl>
              <a:tblPr firstRow="1" firstCol="1" bandRow="1">
                <a:tableStyleId>{5C22544A-7EE6-4342-B048-85BDC9FD1C3A}</a:tableStyleId>
              </a:tblPr>
              <a:tblGrid>
                <a:gridCol w="674670"/>
                <a:gridCol w="3645228"/>
                <a:gridCol w="1639897"/>
                <a:gridCol w="1127969"/>
              </a:tblGrid>
              <a:tr h="242050">
                <a:tc>
                  <a:txBody>
                    <a:bodyPr/>
                    <a:lstStyle/>
                    <a:p>
                      <a:pPr marL="0" algn="l" defTabSz="914400" rtl="0" eaLnBrk="1" latinLnBrk="0" hangingPunct="1">
                        <a:lnSpc>
                          <a:spcPts val="2800"/>
                        </a:lnSpc>
                        <a:spcAft>
                          <a:spcPts val="0"/>
                        </a:spcAft>
                      </a:pPr>
                      <a:r>
                        <a:rPr lang="zh-CN" altLang="en-US" sz="1800" b="1" kern="100" dirty="0">
                          <a:solidFill>
                            <a:schemeClr val="bg1"/>
                          </a:solidFill>
                          <a:effectLst/>
                          <a:latin typeface="+mn-lt"/>
                          <a:ea typeface="+mn-ea"/>
                          <a:cs typeface="+mn-cs"/>
                        </a:rPr>
                        <a:t>朝代</a:t>
                      </a:r>
                      <a:endParaRPr lang="zh-CN" altLang="en-US" sz="1800" b="1" kern="100" dirty="0">
                        <a:solidFill>
                          <a:schemeClr val="bg1"/>
                        </a:solidFill>
                        <a:effectLst/>
                        <a:latin typeface="+mn-lt"/>
                        <a:ea typeface="+mn-ea"/>
                        <a:cs typeface="+mn-cs"/>
                      </a:endParaRPr>
                    </a:p>
                  </a:txBody>
                  <a:tcPr marL="68580" marR="68580" marT="0" marB="0" anchor="ctr"/>
                </a:tc>
                <a:tc>
                  <a:txBody>
                    <a:bodyPr/>
                    <a:lstStyle/>
                    <a:p>
                      <a:pPr marL="0" algn="ctr" defTabSz="914400" rtl="0" eaLnBrk="1" latinLnBrk="0" hangingPunct="1">
                        <a:lnSpc>
                          <a:spcPts val="2800"/>
                        </a:lnSpc>
                        <a:spcAft>
                          <a:spcPts val="0"/>
                        </a:spcAft>
                      </a:pPr>
                      <a:r>
                        <a:rPr lang="zh-CN" altLang="en-US" sz="1800" kern="100" dirty="0">
                          <a:solidFill>
                            <a:schemeClr val="bg1"/>
                          </a:solidFill>
                          <a:effectLst/>
                          <a:latin typeface="+mn-lt"/>
                          <a:ea typeface="+mn-ea"/>
                          <a:cs typeface="+mn-cs"/>
                        </a:rPr>
                        <a:t>修建背景</a:t>
                      </a:r>
                      <a:endParaRPr lang="zh-CN" altLang="en-US" sz="1800" kern="100" dirty="0">
                        <a:solidFill>
                          <a:schemeClr val="bg1"/>
                        </a:solidFill>
                        <a:effectLst/>
                        <a:latin typeface="+mn-lt"/>
                        <a:ea typeface="+mn-ea"/>
                        <a:cs typeface="+mn-cs"/>
                      </a:endParaRPr>
                    </a:p>
                  </a:txBody>
                  <a:tcPr marL="68580" marR="68580" marT="0" marB="0" anchor="ctr"/>
                </a:tc>
                <a:tc>
                  <a:txBody>
                    <a:bodyPr/>
                    <a:lstStyle/>
                    <a:p>
                      <a:pPr marL="0" algn="ctr" defTabSz="914400" rtl="0" eaLnBrk="1" latinLnBrk="0" hangingPunct="1">
                        <a:lnSpc>
                          <a:spcPts val="2800"/>
                        </a:lnSpc>
                        <a:spcAft>
                          <a:spcPts val="0"/>
                        </a:spcAft>
                      </a:pPr>
                      <a:r>
                        <a:rPr lang="zh-CN" altLang="en-US" sz="1800" b="1" kern="100" dirty="0">
                          <a:solidFill>
                            <a:schemeClr val="bg1"/>
                          </a:solidFill>
                          <a:effectLst/>
                          <a:latin typeface="+mn-lt"/>
                          <a:ea typeface="+mn-ea"/>
                          <a:cs typeface="+mn-cs"/>
                        </a:rPr>
                        <a:t>起讫地点</a:t>
                      </a:r>
                      <a:endParaRPr lang="zh-CN" altLang="en-US" sz="1800" b="1" kern="100" dirty="0">
                        <a:solidFill>
                          <a:schemeClr val="bg1"/>
                        </a:solidFill>
                        <a:effectLst/>
                        <a:latin typeface="+mn-lt"/>
                        <a:ea typeface="+mn-ea"/>
                        <a:cs typeface="+mn-cs"/>
                      </a:endParaRPr>
                    </a:p>
                  </a:txBody>
                  <a:tcPr marL="68580" marR="68580" marT="0" marB="0" anchor="ctr"/>
                </a:tc>
                <a:tc>
                  <a:txBody>
                    <a:bodyPr/>
                    <a:lstStyle/>
                    <a:p>
                      <a:pPr marL="0" algn="ctr" defTabSz="914400" rtl="0" eaLnBrk="1" latinLnBrk="0" hangingPunct="1">
                        <a:lnSpc>
                          <a:spcPts val="2800"/>
                        </a:lnSpc>
                        <a:spcAft>
                          <a:spcPts val="0"/>
                        </a:spcAft>
                      </a:pPr>
                      <a:r>
                        <a:rPr lang="zh-CN" altLang="en-US" sz="1800" b="1" kern="100" dirty="0">
                          <a:solidFill>
                            <a:schemeClr val="bg1"/>
                          </a:solidFill>
                          <a:effectLst/>
                          <a:latin typeface="+mn-lt"/>
                          <a:ea typeface="+mn-ea"/>
                          <a:cs typeface="+mn-cs"/>
                        </a:rPr>
                        <a:t>地位</a:t>
                      </a:r>
                      <a:endParaRPr lang="zh-CN" altLang="en-US" sz="1800" b="1" kern="100" dirty="0">
                        <a:solidFill>
                          <a:schemeClr val="bg1"/>
                        </a:solidFill>
                        <a:effectLst/>
                        <a:latin typeface="+mn-lt"/>
                        <a:ea typeface="+mn-ea"/>
                        <a:cs typeface="+mn-cs"/>
                      </a:endParaRPr>
                    </a:p>
                  </a:txBody>
                  <a:tcPr marL="68580" marR="68580" marT="0" marB="0" anchor="ctr"/>
                </a:tc>
              </a:tr>
              <a:tr h="726149">
                <a:tc>
                  <a:txBody>
                    <a:bodyPr/>
                    <a:lstStyle/>
                    <a:p>
                      <a:pPr algn="ctr">
                        <a:lnSpc>
                          <a:spcPts val="1200"/>
                        </a:lnSpc>
                        <a:spcAft>
                          <a:spcPts val="0"/>
                        </a:spcAft>
                      </a:pPr>
                      <a:r>
                        <a:rPr lang="zh-CN" sz="1800" kern="100">
                          <a:effectLst/>
                        </a:rPr>
                        <a:t>秦</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algn="l" defTabSz="914400" rtl="0" eaLnBrk="1" latinLnBrk="0" hangingPunct="1">
                        <a:lnSpc>
                          <a:spcPts val="2800"/>
                        </a:lnSpc>
                        <a:spcAft>
                          <a:spcPts val="0"/>
                        </a:spcAft>
                      </a:pPr>
                      <a:r>
                        <a:rPr lang="en-US" sz="1600" b="1" kern="100" dirty="0">
                          <a:solidFill>
                            <a:schemeClr val="dk1"/>
                          </a:solidFill>
                          <a:effectLst/>
                          <a:latin typeface="华文中宋" panose="02010600040101010101" pitchFamily="2" charset="-122"/>
                          <a:ea typeface="华文中宋" panose="02010600040101010101" pitchFamily="2" charset="-122"/>
                          <a:cs typeface="+mn-cs"/>
                        </a:rPr>
                        <a:t>1.</a:t>
                      </a:r>
                      <a:r>
                        <a:rPr lang="zh-CN" altLang="en-US" sz="1600" b="1" kern="100" dirty="0">
                          <a:solidFill>
                            <a:schemeClr val="dk1"/>
                          </a:solidFill>
                          <a:effectLst/>
                          <a:latin typeface="华文中宋" panose="02010600040101010101" pitchFamily="2" charset="-122"/>
                          <a:ea typeface="华文中宋" panose="02010600040101010101" pitchFamily="2" charset="-122"/>
                          <a:cs typeface="+mn-cs"/>
                        </a:rPr>
                        <a:t>战国末年，匈奴崛起，进入河套地区。</a:t>
                      </a:r>
                      <a:endParaRPr lang="zh-CN" altLang="en-US" sz="1600" b="1" kern="100" dirty="0">
                        <a:solidFill>
                          <a:schemeClr val="dk1"/>
                        </a:solidFill>
                        <a:effectLst/>
                        <a:latin typeface="华文中宋" panose="02010600040101010101" pitchFamily="2" charset="-122"/>
                        <a:ea typeface="华文中宋" panose="02010600040101010101" pitchFamily="2" charset="-122"/>
                        <a:cs typeface="+mn-cs"/>
                      </a:endParaRPr>
                    </a:p>
                    <a:p>
                      <a:pPr marL="0" algn="l" defTabSz="914400" rtl="0" eaLnBrk="1" latinLnBrk="0" hangingPunct="1">
                        <a:lnSpc>
                          <a:spcPts val="2800"/>
                        </a:lnSpc>
                        <a:spcAft>
                          <a:spcPts val="0"/>
                        </a:spcAft>
                      </a:pPr>
                      <a:r>
                        <a:rPr lang="en-US" sz="1600" b="1" kern="100" dirty="0">
                          <a:solidFill>
                            <a:schemeClr val="dk1"/>
                          </a:solidFill>
                          <a:effectLst/>
                          <a:latin typeface="华文中宋" panose="02010600040101010101" pitchFamily="2" charset="-122"/>
                          <a:ea typeface="华文中宋" panose="02010600040101010101" pitchFamily="2" charset="-122"/>
                          <a:cs typeface="+mn-cs"/>
                        </a:rPr>
                        <a:t>2.</a:t>
                      </a:r>
                      <a:r>
                        <a:rPr lang="zh-CN" altLang="en-US" sz="1600" b="1" kern="100" dirty="0">
                          <a:solidFill>
                            <a:schemeClr val="dk1"/>
                          </a:solidFill>
                          <a:effectLst/>
                          <a:latin typeface="华文中宋" panose="02010600040101010101" pitchFamily="2" charset="-122"/>
                          <a:ea typeface="华文中宋" panose="02010600040101010101" pitchFamily="2" charset="-122"/>
                          <a:cs typeface="+mn-cs"/>
                        </a:rPr>
                        <a:t>秦统一六国后，蒙恬北击匈奴，夺取河套地区，为了防止匈奴再度南下。</a:t>
                      </a:r>
                      <a:endParaRPr lang="zh-CN" altLang="en-US" sz="1600" b="1" kern="100" dirty="0">
                        <a:solidFill>
                          <a:schemeClr val="dk1"/>
                        </a:solidFill>
                        <a:effectLst/>
                        <a:latin typeface="华文中宋" panose="02010600040101010101" pitchFamily="2" charset="-122"/>
                        <a:ea typeface="华文中宋" panose="02010600040101010101" pitchFamily="2" charset="-122"/>
                        <a:cs typeface="+mn-cs"/>
                      </a:endParaRPr>
                    </a:p>
                  </a:txBody>
                  <a:tcPr marL="68580" marR="68580" marT="0" marB="0" anchor="ctr"/>
                </a:tc>
                <a:tc>
                  <a:txBody>
                    <a:bodyPr/>
                    <a:lstStyle/>
                    <a:p>
                      <a:pPr marL="0" algn="ctr" defTabSz="914400" rtl="0" eaLnBrk="1" latinLnBrk="0" hangingPunct="1">
                        <a:lnSpc>
                          <a:spcPts val="2800"/>
                        </a:lnSpc>
                        <a:spcAft>
                          <a:spcPts val="0"/>
                        </a:spcAft>
                      </a:pP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临洮</a:t>
                      </a:r>
                      <a:r>
                        <a:rPr lang="en-US" altLang="zh-CN" sz="1400" b="1" kern="100" dirty="0">
                          <a:solidFill>
                            <a:schemeClr val="dk1"/>
                          </a:solidFill>
                          <a:effectLst/>
                          <a:latin typeface="华文中宋" panose="02010600040101010101" pitchFamily="2" charset="-122"/>
                          <a:ea typeface="华文中宋" panose="02010600040101010101" pitchFamily="2" charset="-122"/>
                          <a:cs typeface="+mn-cs"/>
                        </a:rPr>
                        <a:t>——</a:t>
                      </a: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辽东</a:t>
                      </a:r>
                      <a:endParaRPr lang="zh-CN" altLang="en-US" sz="1400" b="1" kern="100" dirty="0">
                        <a:solidFill>
                          <a:schemeClr val="dk1"/>
                        </a:solidFill>
                        <a:effectLst/>
                        <a:latin typeface="华文中宋" panose="02010600040101010101" pitchFamily="2" charset="-122"/>
                        <a:ea typeface="华文中宋" panose="02010600040101010101" pitchFamily="2" charset="-122"/>
                        <a:cs typeface="+mn-cs"/>
                      </a:endParaRPr>
                    </a:p>
                    <a:p>
                      <a:pPr marL="0" algn="ctr" defTabSz="914400" rtl="0" eaLnBrk="1" latinLnBrk="0" hangingPunct="1">
                        <a:lnSpc>
                          <a:spcPts val="2800"/>
                        </a:lnSpc>
                        <a:spcAft>
                          <a:spcPts val="0"/>
                        </a:spcAft>
                      </a:pP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全长</a:t>
                      </a:r>
                      <a:r>
                        <a:rPr lang="en-US" sz="1400" b="1" kern="100" dirty="0">
                          <a:solidFill>
                            <a:schemeClr val="dk1"/>
                          </a:solidFill>
                          <a:effectLst/>
                          <a:latin typeface="华文中宋" panose="02010600040101010101" pitchFamily="2" charset="-122"/>
                          <a:ea typeface="华文中宋" panose="02010600040101010101" pitchFamily="2" charset="-122"/>
                          <a:cs typeface="+mn-cs"/>
                        </a:rPr>
                        <a:t>5000</a:t>
                      </a: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多公里</a:t>
                      </a:r>
                      <a:endParaRPr lang="zh-CN" altLang="en-US" sz="1400" b="1" kern="100" dirty="0">
                        <a:solidFill>
                          <a:schemeClr val="dk1"/>
                        </a:solidFill>
                        <a:effectLst/>
                        <a:latin typeface="华文中宋" panose="02010600040101010101" pitchFamily="2" charset="-122"/>
                        <a:ea typeface="华文中宋" panose="02010600040101010101" pitchFamily="2" charset="-122"/>
                        <a:cs typeface="+mn-cs"/>
                      </a:endParaRPr>
                    </a:p>
                  </a:txBody>
                  <a:tcPr marL="68580" marR="68580" marT="0" marB="0" anchor="ctr"/>
                </a:tc>
                <a:tc>
                  <a:txBody>
                    <a:bodyPr/>
                    <a:lstStyle/>
                    <a:p>
                      <a:pPr marL="0" algn="l" defTabSz="914400" rtl="0" eaLnBrk="1" latinLnBrk="0" hangingPunct="1">
                        <a:lnSpc>
                          <a:spcPts val="2800"/>
                        </a:lnSpc>
                        <a:spcAft>
                          <a:spcPts val="0"/>
                        </a:spcAft>
                      </a:pP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秦始皇长城</a:t>
                      </a:r>
                      <a:endParaRPr lang="zh-CN" altLang="en-US" sz="1400" b="1" kern="100" dirty="0">
                        <a:solidFill>
                          <a:schemeClr val="dk1"/>
                        </a:solidFill>
                        <a:effectLst/>
                        <a:latin typeface="华文中宋" panose="02010600040101010101" pitchFamily="2" charset="-122"/>
                        <a:ea typeface="华文中宋" panose="02010600040101010101" pitchFamily="2" charset="-122"/>
                        <a:cs typeface="+mn-cs"/>
                      </a:endParaRPr>
                    </a:p>
                  </a:txBody>
                  <a:tcPr marL="68580" marR="68580" marT="0" marB="0" anchor="ctr"/>
                </a:tc>
              </a:tr>
              <a:tr h="1210248">
                <a:tc>
                  <a:txBody>
                    <a:bodyPr/>
                    <a:lstStyle/>
                    <a:p>
                      <a:pPr algn="ctr">
                        <a:lnSpc>
                          <a:spcPts val="1200"/>
                        </a:lnSpc>
                        <a:spcAft>
                          <a:spcPts val="0"/>
                        </a:spcAft>
                      </a:pPr>
                      <a:r>
                        <a:rPr lang="zh-CN" sz="1800" kern="100">
                          <a:effectLst/>
                        </a:rPr>
                        <a:t>汉</a:t>
                      </a:r>
                      <a:endParaRPr lang="zh-CN" sz="18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algn="l" defTabSz="914400" rtl="0" eaLnBrk="1" latinLnBrk="0" hangingPunct="1">
                        <a:lnSpc>
                          <a:spcPts val="2800"/>
                        </a:lnSpc>
                        <a:spcAft>
                          <a:spcPts val="0"/>
                        </a:spcAft>
                      </a:pPr>
                      <a:r>
                        <a:rPr lang="en-US" sz="1600" b="1" kern="100" dirty="0">
                          <a:solidFill>
                            <a:schemeClr val="dk1"/>
                          </a:solidFill>
                          <a:effectLst/>
                          <a:latin typeface="华文中宋" panose="02010600040101010101" pitchFamily="2" charset="-122"/>
                          <a:ea typeface="华文中宋" panose="02010600040101010101" pitchFamily="2" charset="-122"/>
                          <a:cs typeface="+mn-cs"/>
                        </a:rPr>
                        <a:t>1.</a:t>
                      </a:r>
                      <a:r>
                        <a:rPr lang="zh-CN" altLang="en-US" sz="1600" b="1" kern="100" dirty="0">
                          <a:solidFill>
                            <a:schemeClr val="dk1"/>
                          </a:solidFill>
                          <a:effectLst/>
                          <a:latin typeface="华文中宋" panose="02010600040101010101" pitchFamily="2" charset="-122"/>
                          <a:ea typeface="华文中宋" panose="02010600040101010101" pitchFamily="2" charset="-122"/>
                          <a:cs typeface="+mn-cs"/>
                        </a:rPr>
                        <a:t>秦汉之际，匈奴建立强大的军事政权，统一蒙古草原，重新占领河套地区。</a:t>
                      </a:r>
                      <a:endParaRPr lang="zh-CN" altLang="en-US" sz="1600" b="1" kern="100" dirty="0">
                        <a:solidFill>
                          <a:schemeClr val="dk1"/>
                        </a:solidFill>
                        <a:effectLst/>
                        <a:latin typeface="华文中宋" panose="02010600040101010101" pitchFamily="2" charset="-122"/>
                        <a:ea typeface="华文中宋" panose="02010600040101010101" pitchFamily="2" charset="-122"/>
                        <a:cs typeface="+mn-cs"/>
                      </a:endParaRPr>
                    </a:p>
                    <a:p>
                      <a:pPr marL="0" algn="l" defTabSz="914400" rtl="0" eaLnBrk="1" latinLnBrk="0" hangingPunct="1">
                        <a:lnSpc>
                          <a:spcPts val="2800"/>
                        </a:lnSpc>
                        <a:spcAft>
                          <a:spcPts val="0"/>
                        </a:spcAft>
                      </a:pPr>
                      <a:r>
                        <a:rPr lang="en-US" sz="1600" b="1" kern="100" dirty="0">
                          <a:solidFill>
                            <a:schemeClr val="dk1"/>
                          </a:solidFill>
                          <a:effectLst/>
                          <a:latin typeface="华文中宋" panose="02010600040101010101" pitchFamily="2" charset="-122"/>
                          <a:ea typeface="华文中宋" panose="02010600040101010101" pitchFamily="2" charset="-122"/>
                          <a:cs typeface="+mn-cs"/>
                        </a:rPr>
                        <a:t>2.</a:t>
                      </a:r>
                      <a:r>
                        <a:rPr lang="zh-CN" altLang="en-US" sz="1600" b="1" kern="100" dirty="0">
                          <a:solidFill>
                            <a:schemeClr val="dk1"/>
                          </a:solidFill>
                          <a:effectLst/>
                          <a:latin typeface="华文中宋" panose="02010600040101010101" pitchFamily="2" charset="-122"/>
                          <a:ea typeface="华文中宋" panose="02010600040101010101" pitchFamily="2" charset="-122"/>
                          <a:cs typeface="+mn-cs"/>
                        </a:rPr>
                        <a:t>汉武帝时，</a:t>
                      </a:r>
                      <a:r>
                        <a:rPr lang="zh-CN" altLang="en-US" sz="2000" b="1" kern="100" dirty="0">
                          <a:solidFill>
                            <a:srgbClr val="C00000"/>
                          </a:solidFill>
                          <a:effectLst/>
                          <a:latin typeface="华文行楷" panose="02010800040101010101" pitchFamily="2" charset="-122"/>
                          <a:ea typeface="华文行楷" panose="02010800040101010101" pitchFamily="2" charset="-122"/>
                          <a:cs typeface="+mn-cs"/>
                        </a:rPr>
                        <a:t>发动了对匈奴的反击战，夺回河套地区，占领河西走廊，打通了通往西域的丝绸之路。</a:t>
                      </a:r>
                      <a:endParaRPr lang="zh-CN" altLang="en-US" sz="2000" b="1" kern="100" dirty="0">
                        <a:solidFill>
                          <a:srgbClr val="C00000"/>
                        </a:solidFill>
                        <a:effectLst/>
                        <a:latin typeface="华文行楷" panose="02010800040101010101" pitchFamily="2" charset="-122"/>
                        <a:ea typeface="华文行楷" panose="02010800040101010101" pitchFamily="2" charset="-122"/>
                        <a:cs typeface="+mn-cs"/>
                      </a:endParaRPr>
                    </a:p>
                  </a:txBody>
                  <a:tcPr marL="68580" marR="68580" marT="0" marB="0" anchor="ctr"/>
                </a:tc>
                <a:tc>
                  <a:txBody>
                    <a:bodyPr/>
                    <a:lstStyle/>
                    <a:p>
                      <a:pPr marL="0" algn="ctr" defTabSz="914400" rtl="0" eaLnBrk="1" latinLnBrk="0" hangingPunct="1">
                        <a:lnSpc>
                          <a:spcPts val="2800"/>
                        </a:lnSpc>
                        <a:spcAft>
                          <a:spcPts val="0"/>
                        </a:spcAft>
                      </a:pP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盐泽</a:t>
                      </a:r>
                      <a:r>
                        <a:rPr lang="en-US" altLang="zh-CN" sz="1400" b="1" kern="100" dirty="0">
                          <a:solidFill>
                            <a:schemeClr val="dk1"/>
                          </a:solidFill>
                          <a:effectLst/>
                          <a:latin typeface="华文中宋" panose="02010600040101010101" pitchFamily="2" charset="-122"/>
                          <a:ea typeface="华文中宋" panose="02010600040101010101" pitchFamily="2" charset="-122"/>
                          <a:cs typeface="+mn-cs"/>
                        </a:rPr>
                        <a:t>——</a:t>
                      </a: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辽东</a:t>
                      </a:r>
                      <a:endParaRPr lang="zh-CN" altLang="en-US" sz="1400" b="1" kern="100" dirty="0">
                        <a:solidFill>
                          <a:schemeClr val="dk1"/>
                        </a:solidFill>
                        <a:effectLst/>
                        <a:latin typeface="华文中宋" panose="02010600040101010101" pitchFamily="2" charset="-122"/>
                        <a:ea typeface="华文中宋" panose="02010600040101010101" pitchFamily="2" charset="-122"/>
                        <a:cs typeface="+mn-cs"/>
                      </a:endParaRPr>
                    </a:p>
                    <a:p>
                      <a:pPr marL="0" algn="ctr" defTabSz="914400" rtl="0" eaLnBrk="1" latinLnBrk="0" hangingPunct="1">
                        <a:lnSpc>
                          <a:spcPts val="2800"/>
                        </a:lnSpc>
                        <a:spcAft>
                          <a:spcPts val="0"/>
                        </a:spcAft>
                      </a:pP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全长</a:t>
                      </a:r>
                      <a:r>
                        <a:rPr lang="en-US" sz="1400" b="1" kern="100" dirty="0">
                          <a:solidFill>
                            <a:schemeClr val="dk1"/>
                          </a:solidFill>
                          <a:effectLst/>
                          <a:latin typeface="华文中宋" panose="02010600040101010101" pitchFamily="2" charset="-122"/>
                          <a:ea typeface="华文中宋" panose="02010600040101010101" pitchFamily="2" charset="-122"/>
                          <a:cs typeface="+mn-cs"/>
                        </a:rPr>
                        <a:t>10000</a:t>
                      </a: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多公里</a:t>
                      </a:r>
                      <a:endParaRPr lang="zh-CN" altLang="en-US" sz="1400" b="1" kern="100" dirty="0">
                        <a:solidFill>
                          <a:schemeClr val="dk1"/>
                        </a:solidFill>
                        <a:effectLst/>
                        <a:latin typeface="华文中宋" panose="02010600040101010101" pitchFamily="2" charset="-122"/>
                        <a:ea typeface="华文中宋" panose="02010600040101010101" pitchFamily="2" charset="-122"/>
                        <a:cs typeface="+mn-cs"/>
                      </a:endParaRPr>
                    </a:p>
                  </a:txBody>
                  <a:tcPr marL="68580" marR="68580" marT="0" marB="0" anchor="ctr"/>
                </a:tc>
                <a:tc>
                  <a:txBody>
                    <a:bodyPr/>
                    <a:lstStyle/>
                    <a:p>
                      <a:pPr marL="0" algn="l" defTabSz="914400" rtl="0" eaLnBrk="1" latinLnBrk="0" hangingPunct="1">
                        <a:lnSpc>
                          <a:spcPts val="2800"/>
                        </a:lnSpc>
                        <a:spcAft>
                          <a:spcPts val="0"/>
                        </a:spcAft>
                      </a:pP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最长的长城</a:t>
                      </a:r>
                      <a:endParaRPr lang="zh-CN" altLang="en-US" sz="1400" b="1" kern="100" dirty="0">
                        <a:solidFill>
                          <a:schemeClr val="dk1"/>
                        </a:solidFill>
                        <a:effectLst/>
                        <a:latin typeface="华文中宋" panose="02010600040101010101" pitchFamily="2" charset="-122"/>
                        <a:ea typeface="华文中宋" panose="02010600040101010101" pitchFamily="2" charset="-122"/>
                        <a:cs typeface="+mn-cs"/>
                      </a:endParaRPr>
                    </a:p>
                  </a:txBody>
                  <a:tcPr marL="68580" marR="68580" marT="0" marB="0" anchor="ctr"/>
                </a:tc>
              </a:tr>
              <a:tr h="484099">
                <a:tc>
                  <a:txBody>
                    <a:bodyPr/>
                    <a:lstStyle/>
                    <a:p>
                      <a:pPr algn="ctr">
                        <a:lnSpc>
                          <a:spcPts val="1200"/>
                        </a:lnSpc>
                        <a:spcAft>
                          <a:spcPts val="0"/>
                        </a:spcAft>
                      </a:pPr>
                      <a:r>
                        <a:rPr lang="zh-CN" sz="1800" kern="100" dirty="0">
                          <a:effectLst/>
                        </a:rPr>
                        <a:t>明</a:t>
                      </a:r>
                      <a:endParaRPr lang="zh-CN" sz="18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algn="l" defTabSz="914400" rtl="0" eaLnBrk="1" latinLnBrk="0" hangingPunct="1">
                        <a:lnSpc>
                          <a:spcPts val="2800"/>
                        </a:lnSpc>
                        <a:spcAft>
                          <a:spcPts val="0"/>
                        </a:spcAft>
                      </a:pPr>
                      <a:r>
                        <a:rPr lang="en-US" sz="1600" b="1" kern="100" dirty="0">
                          <a:solidFill>
                            <a:schemeClr val="dk1"/>
                          </a:solidFill>
                          <a:effectLst/>
                          <a:latin typeface="华文中宋" panose="02010600040101010101" pitchFamily="2" charset="-122"/>
                          <a:ea typeface="华文中宋" panose="02010600040101010101" pitchFamily="2" charset="-122"/>
                          <a:cs typeface="+mn-cs"/>
                        </a:rPr>
                        <a:t>1.</a:t>
                      </a:r>
                      <a:r>
                        <a:rPr lang="zh-CN" altLang="en-US" sz="1600" b="1" kern="100" dirty="0">
                          <a:solidFill>
                            <a:schemeClr val="dk1"/>
                          </a:solidFill>
                          <a:effectLst/>
                          <a:latin typeface="华文中宋" panose="02010600040101010101" pitchFamily="2" charset="-122"/>
                          <a:ea typeface="华文中宋" panose="02010600040101010101" pitchFamily="2" charset="-122"/>
                          <a:cs typeface="+mn-cs"/>
                        </a:rPr>
                        <a:t>明代</a:t>
                      </a:r>
                      <a:r>
                        <a:rPr lang="zh-CN" altLang="en-US" sz="2000" b="1" kern="100" dirty="0">
                          <a:solidFill>
                            <a:srgbClr val="C00000"/>
                          </a:solidFill>
                          <a:effectLst/>
                          <a:latin typeface="华文行楷" panose="02010800040101010101" pitchFamily="2" charset="-122"/>
                          <a:ea typeface="华文行楷" panose="02010800040101010101" pitchFamily="2" charset="-122"/>
                          <a:cs typeface="+mn-cs"/>
                        </a:rPr>
                        <a:t>瓦剌、鞑靼、女真</a:t>
                      </a:r>
                      <a:r>
                        <a:rPr lang="zh-CN" altLang="en-US" sz="1600" b="1" kern="100" dirty="0">
                          <a:solidFill>
                            <a:schemeClr val="dk1"/>
                          </a:solidFill>
                          <a:effectLst/>
                          <a:latin typeface="华文中宋" panose="02010600040101010101" pitchFamily="2" charset="-122"/>
                          <a:ea typeface="华文中宋" panose="02010600040101010101" pitchFamily="2" charset="-122"/>
                          <a:cs typeface="+mn-cs"/>
                        </a:rPr>
                        <a:t>的威胁。</a:t>
                      </a:r>
                      <a:endParaRPr lang="zh-CN" altLang="en-US" sz="1600" b="1" kern="100" dirty="0">
                        <a:solidFill>
                          <a:schemeClr val="dk1"/>
                        </a:solidFill>
                        <a:effectLst/>
                        <a:latin typeface="华文中宋" panose="02010600040101010101" pitchFamily="2" charset="-122"/>
                        <a:ea typeface="华文中宋" panose="02010600040101010101" pitchFamily="2" charset="-122"/>
                        <a:cs typeface="+mn-cs"/>
                      </a:endParaRPr>
                    </a:p>
                  </a:txBody>
                  <a:tcPr marL="68580" marR="68580" marT="0" marB="0" anchor="ctr"/>
                </a:tc>
                <a:tc>
                  <a:txBody>
                    <a:bodyPr/>
                    <a:lstStyle/>
                    <a:p>
                      <a:pPr marL="0" algn="ctr" defTabSz="914400" rtl="0" eaLnBrk="1" latinLnBrk="0" hangingPunct="1">
                        <a:lnSpc>
                          <a:spcPts val="2800"/>
                        </a:lnSpc>
                        <a:spcAft>
                          <a:spcPts val="0"/>
                        </a:spcAft>
                      </a:pP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嘉峪关</a:t>
                      </a:r>
                      <a:r>
                        <a:rPr lang="en-US" altLang="zh-CN" sz="1400" b="1" kern="100" dirty="0">
                          <a:solidFill>
                            <a:schemeClr val="dk1"/>
                          </a:solidFill>
                          <a:effectLst/>
                          <a:latin typeface="华文中宋" panose="02010600040101010101" pitchFamily="2" charset="-122"/>
                          <a:ea typeface="华文中宋" panose="02010600040101010101" pitchFamily="2" charset="-122"/>
                          <a:cs typeface="+mn-cs"/>
                        </a:rPr>
                        <a:t>——</a:t>
                      </a: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鸭绿江</a:t>
                      </a:r>
                      <a:endParaRPr lang="zh-CN" altLang="en-US" sz="1400" b="1" kern="100" dirty="0">
                        <a:solidFill>
                          <a:schemeClr val="dk1"/>
                        </a:solidFill>
                        <a:effectLst/>
                        <a:latin typeface="华文中宋" panose="02010600040101010101" pitchFamily="2" charset="-122"/>
                        <a:ea typeface="华文中宋" panose="02010600040101010101" pitchFamily="2" charset="-122"/>
                        <a:cs typeface="+mn-cs"/>
                      </a:endParaRPr>
                    </a:p>
                    <a:p>
                      <a:pPr marL="0" algn="ctr" defTabSz="914400" rtl="0" eaLnBrk="1" latinLnBrk="0" hangingPunct="1">
                        <a:lnSpc>
                          <a:spcPts val="2800"/>
                        </a:lnSpc>
                        <a:spcAft>
                          <a:spcPts val="0"/>
                        </a:spcAft>
                      </a:pP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全长</a:t>
                      </a:r>
                      <a:r>
                        <a:rPr lang="en-US" sz="1400" b="1" kern="100" dirty="0">
                          <a:solidFill>
                            <a:schemeClr val="dk1"/>
                          </a:solidFill>
                          <a:effectLst/>
                          <a:latin typeface="华文中宋" panose="02010600040101010101" pitchFamily="2" charset="-122"/>
                          <a:ea typeface="华文中宋" panose="02010600040101010101" pitchFamily="2" charset="-122"/>
                          <a:cs typeface="+mn-cs"/>
                        </a:rPr>
                        <a:t>6000</a:t>
                      </a: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多公里</a:t>
                      </a:r>
                      <a:endParaRPr lang="zh-CN" altLang="en-US" sz="1400" b="1" kern="100" dirty="0">
                        <a:solidFill>
                          <a:schemeClr val="dk1"/>
                        </a:solidFill>
                        <a:effectLst/>
                        <a:latin typeface="华文中宋" panose="02010600040101010101" pitchFamily="2" charset="-122"/>
                        <a:ea typeface="华文中宋" panose="02010600040101010101" pitchFamily="2" charset="-122"/>
                        <a:cs typeface="+mn-cs"/>
                      </a:endParaRPr>
                    </a:p>
                  </a:txBody>
                  <a:tcPr marL="68580" marR="68580" marT="0" marB="0" anchor="ctr"/>
                </a:tc>
                <a:tc>
                  <a:txBody>
                    <a:bodyPr/>
                    <a:lstStyle/>
                    <a:p>
                      <a:pPr marL="0" algn="l" defTabSz="914400" rtl="0" eaLnBrk="1" latinLnBrk="0" hangingPunct="1">
                        <a:lnSpc>
                          <a:spcPts val="2800"/>
                        </a:lnSpc>
                        <a:spcAft>
                          <a:spcPts val="0"/>
                        </a:spcAft>
                      </a:pPr>
                      <a:r>
                        <a:rPr lang="zh-CN" altLang="en-US" sz="1400" b="1" kern="100" dirty="0">
                          <a:solidFill>
                            <a:schemeClr val="dk1"/>
                          </a:solidFill>
                          <a:effectLst/>
                          <a:latin typeface="华文中宋" panose="02010600040101010101" pitchFamily="2" charset="-122"/>
                          <a:ea typeface="华文中宋" panose="02010600040101010101" pitchFamily="2" charset="-122"/>
                          <a:cs typeface="+mn-cs"/>
                        </a:rPr>
                        <a:t>历时最长、工程最坚固、设备最完善的长城</a:t>
                      </a:r>
                      <a:endParaRPr lang="zh-CN" altLang="en-US" sz="1400" b="1" kern="100" dirty="0">
                        <a:solidFill>
                          <a:schemeClr val="dk1"/>
                        </a:solidFill>
                        <a:effectLst/>
                        <a:latin typeface="华文中宋" panose="02010600040101010101" pitchFamily="2" charset="-122"/>
                        <a:ea typeface="华文中宋" panose="02010600040101010101" pitchFamily="2" charset="-122"/>
                        <a:cs typeface="+mn-cs"/>
                      </a:endParaRPr>
                    </a:p>
                  </a:txBody>
                  <a:tcPr marL="68580" marR="68580" marT="0" marB="0" anchor="ctr"/>
                </a:tc>
              </a:tr>
            </a:tbl>
          </a:graphicData>
        </a:graphic>
      </p:graphicFrame>
      <p:sp>
        <p:nvSpPr>
          <p:cNvPr id="12" name="矩形 11"/>
          <p:cNvSpPr/>
          <p:nvPr/>
        </p:nvSpPr>
        <p:spPr>
          <a:xfrm>
            <a:off x="5398537" y="6214180"/>
            <a:ext cx="6676828" cy="369075"/>
          </a:xfrm>
          <a:prstGeom prst="rect">
            <a:avLst/>
          </a:prstGeom>
        </p:spPr>
        <p:txBody>
          <a:bodyPr wrap="none">
            <a:spAutoFit/>
          </a:bodyPr>
          <a:lstStyle/>
          <a:p>
            <a:pPr algn="ctr">
              <a:lnSpc>
                <a:spcPts val="1800"/>
              </a:lnSpc>
              <a:spcAft>
                <a:spcPts val="0"/>
              </a:spcAft>
            </a:pPr>
            <a:r>
              <a:rPr lang="zh-CN" altLang="zh-CN" sz="2800" b="1" u="sng" kern="100" dirty="0">
                <a:solidFill>
                  <a:srgbClr val="C00000"/>
                </a:solidFill>
                <a:latin typeface="方正粗黑宋简体" panose="02000000000000000000" pitchFamily="2" charset="-122"/>
                <a:ea typeface="方正粗黑宋简体" panose="02000000000000000000" pitchFamily="2" charset="-122"/>
                <a:cs typeface="Times New Roman" panose="02020603050405020304" pitchFamily="18" charset="0"/>
              </a:rPr>
              <a:t>秦延伸，汉西进，明后退，秦与明不同位</a:t>
            </a:r>
            <a:endParaRPr lang="zh-CN" altLang="zh-CN" sz="2800" kern="100" dirty="0">
              <a:solidFill>
                <a:srgbClr val="C00000"/>
              </a:solidFill>
              <a:effectLst/>
              <a:latin typeface="方正粗黑宋简体" panose="02000000000000000000" pitchFamily="2" charset="-122"/>
              <a:ea typeface="方正粗黑宋简体" panose="02000000000000000000" pitchFamily="2" charset="-122"/>
              <a:cs typeface="Times New Roman" panose="02020603050405020304" pitchFamily="18" charset="0"/>
            </a:endParaRPr>
          </a:p>
        </p:txBody>
      </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159" y="111760"/>
            <a:ext cx="4094481" cy="25769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602" y="106679"/>
            <a:ext cx="1875832" cy="516538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2159" y="2705394"/>
            <a:ext cx="4094481" cy="256666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11" y="2044680"/>
            <a:ext cx="4770533" cy="108712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nodeType="clickEffect">
                                  <p:stCondLst>
                                    <p:cond delay="0"/>
                                  </p:stCondLst>
                                  <p:childTnLst>
                                    <p:anim calcmode="lin" valueType="num">
                                      <p:cBhvr>
                                        <p:cTn id="46" dur="1000"/>
                                        <p:tgtEl>
                                          <p:spTgt spid="19"/>
                                        </p:tgtEl>
                                        <p:attrNameLst>
                                          <p:attrName>ppt_w</p:attrName>
                                        </p:attrNameLst>
                                      </p:cBhvr>
                                      <p:tavLst>
                                        <p:tav tm="0">
                                          <p:val>
                                            <p:strVal val="ppt_w"/>
                                          </p:val>
                                        </p:tav>
                                        <p:tav tm="100000">
                                          <p:val>
                                            <p:fltVal val="0"/>
                                          </p:val>
                                        </p:tav>
                                      </p:tavLst>
                                    </p:anim>
                                    <p:anim calcmode="lin" valueType="num">
                                      <p:cBhvr>
                                        <p:cTn id="47" dur="1000"/>
                                        <p:tgtEl>
                                          <p:spTgt spid="19"/>
                                        </p:tgtEl>
                                        <p:attrNameLst>
                                          <p:attrName>ppt_h</p:attrName>
                                        </p:attrNameLst>
                                      </p:cBhvr>
                                      <p:tavLst>
                                        <p:tav tm="0">
                                          <p:val>
                                            <p:strVal val="ppt_h"/>
                                          </p:val>
                                        </p:tav>
                                        <p:tav tm="100000">
                                          <p:val>
                                            <p:fltVal val="0"/>
                                          </p:val>
                                        </p:tav>
                                      </p:tavLst>
                                    </p:anim>
                                    <p:anim calcmode="lin" valueType="num">
                                      <p:cBhvr>
                                        <p:cTn id="48" dur="1000"/>
                                        <p:tgtEl>
                                          <p:spTgt spid="19"/>
                                        </p:tgtEl>
                                        <p:attrNameLst>
                                          <p:attrName>style.rotation</p:attrName>
                                        </p:attrNameLst>
                                      </p:cBhvr>
                                      <p:tavLst>
                                        <p:tav tm="0">
                                          <p:val>
                                            <p:fltVal val="0"/>
                                          </p:val>
                                        </p:tav>
                                        <p:tav tm="100000">
                                          <p:val>
                                            <p:fltVal val="90"/>
                                          </p:val>
                                        </p:tav>
                                      </p:tavLst>
                                    </p:anim>
                                    <p:animEffect transition="out" filter="fade">
                                      <p:cBhvr>
                                        <p:cTn id="49" dur="1000"/>
                                        <p:tgtEl>
                                          <p:spTgt spid="19"/>
                                        </p:tgtEl>
                                      </p:cBhvr>
                                    </p:animEffect>
                                    <p:set>
                                      <p:cBhvr>
                                        <p:cTn id="50" dur="1" fill="hold">
                                          <p:stCondLst>
                                            <p:cond delay="9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13"/>
                                        </p:tgtEl>
                                        <p:attrNameLst>
                                          <p:attrName>ppt_w</p:attrName>
                                        </p:attrNameLst>
                                      </p:cBhvr>
                                      <p:tavLst>
                                        <p:tav tm="0">
                                          <p:val>
                                            <p:strVal val="ppt_w"/>
                                          </p:val>
                                        </p:tav>
                                        <p:tav tm="100000">
                                          <p:val>
                                            <p:fltVal val="0"/>
                                          </p:val>
                                        </p:tav>
                                      </p:tavLst>
                                    </p:anim>
                                    <p:anim calcmode="lin" valueType="num">
                                      <p:cBhvr>
                                        <p:cTn id="55" dur="1000"/>
                                        <p:tgtEl>
                                          <p:spTgt spid="13"/>
                                        </p:tgtEl>
                                        <p:attrNameLst>
                                          <p:attrName>ppt_h</p:attrName>
                                        </p:attrNameLst>
                                      </p:cBhvr>
                                      <p:tavLst>
                                        <p:tav tm="0">
                                          <p:val>
                                            <p:strVal val="ppt_h"/>
                                          </p:val>
                                        </p:tav>
                                        <p:tav tm="100000">
                                          <p:val>
                                            <p:fltVal val="0"/>
                                          </p:val>
                                        </p:tav>
                                      </p:tavLst>
                                    </p:anim>
                                    <p:anim calcmode="lin" valueType="num">
                                      <p:cBhvr>
                                        <p:cTn id="56" dur="1000"/>
                                        <p:tgtEl>
                                          <p:spTgt spid="13"/>
                                        </p:tgtEl>
                                        <p:attrNameLst>
                                          <p:attrName>style.rotation</p:attrName>
                                        </p:attrNameLst>
                                      </p:cBhvr>
                                      <p:tavLst>
                                        <p:tav tm="0">
                                          <p:val>
                                            <p:fltVal val="0"/>
                                          </p:val>
                                        </p:tav>
                                        <p:tav tm="100000">
                                          <p:val>
                                            <p:fltVal val="90"/>
                                          </p:val>
                                        </p:tav>
                                      </p:tavLst>
                                    </p:anim>
                                    <p:animEffect transition="out" filter="fade">
                                      <p:cBhvr>
                                        <p:cTn id="57" dur="1000"/>
                                        <p:tgtEl>
                                          <p:spTgt spid="13"/>
                                        </p:tgtEl>
                                      </p:cBhvr>
                                    </p:animEffect>
                                    <p:set>
                                      <p:cBhvr>
                                        <p:cTn id="58" dur="1" fill="hold">
                                          <p:stCondLst>
                                            <p:cond delay="9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nodeType="clickEffect">
                                  <p:stCondLst>
                                    <p:cond delay="0"/>
                                  </p:stCondLst>
                                  <p:childTnLst>
                                    <p:anim calcmode="lin" valueType="num">
                                      <p:cBhvr>
                                        <p:cTn id="62" dur="1000"/>
                                        <p:tgtEl>
                                          <p:spTgt spid="3"/>
                                        </p:tgtEl>
                                        <p:attrNameLst>
                                          <p:attrName>ppt_w</p:attrName>
                                        </p:attrNameLst>
                                      </p:cBhvr>
                                      <p:tavLst>
                                        <p:tav tm="0">
                                          <p:val>
                                            <p:strVal val="ppt_w"/>
                                          </p:val>
                                        </p:tav>
                                        <p:tav tm="100000">
                                          <p:val>
                                            <p:fltVal val="0"/>
                                          </p:val>
                                        </p:tav>
                                      </p:tavLst>
                                    </p:anim>
                                    <p:anim calcmode="lin" valueType="num">
                                      <p:cBhvr>
                                        <p:cTn id="63" dur="1000"/>
                                        <p:tgtEl>
                                          <p:spTgt spid="3"/>
                                        </p:tgtEl>
                                        <p:attrNameLst>
                                          <p:attrName>ppt_h</p:attrName>
                                        </p:attrNameLst>
                                      </p:cBhvr>
                                      <p:tavLst>
                                        <p:tav tm="0">
                                          <p:val>
                                            <p:strVal val="ppt_h"/>
                                          </p:val>
                                        </p:tav>
                                        <p:tav tm="100000">
                                          <p:val>
                                            <p:fltVal val="0"/>
                                          </p:val>
                                        </p:tav>
                                      </p:tavLst>
                                    </p:anim>
                                    <p:anim calcmode="lin" valueType="num">
                                      <p:cBhvr>
                                        <p:cTn id="64" dur="1000"/>
                                        <p:tgtEl>
                                          <p:spTgt spid="3"/>
                                        </p:tgtEl>
                                        <p:attrNameLst>
                                          <p:attrName>style.rotation</p:attrName>
                                        </p:attrNameLst>
                                      </p:cBhvr>
                                      <p:tavLst>
                                        <p:tav tm="0">
                                          <p:val>
                                            <p:fltVal val="0"/>
                                          </p:val>
                                        </p:tav>
                                        <p:tav tm="100000">
                                          <p:val>
                                            <p:fltVal val="90"/>
                                          </p:val>
                                        </p:tav>
                                      </p:tavLst>
                                    </p:anim>
                                    <p:animEffect transition="out" filter="fade">
                                      <p:cBhvr>
                                        <p:cTn id="65" dur="1000"/>
                                        <p:tgtEl>
                                          <p:spTgt spid="3"/>
                                        </p:tgtEl>
                                      </p:cBhvr>
                                    </p:animEffect>
                                    <p:set>
                                      <p:cBhvr>
                                        <p:cTn id="66"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8066" y="95102"/>
            <a:ext cx="4870654" cy="66917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61" y="95101"/>
            <a:ext cx="4870654" cy="66917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矩形 7"/>
          <p:cNvSpPr/>
          <p:nvPr/>
        </p:nvSpPr>
        <p:spPr>
          <a:xfrm>
            <a:off x="5194224" y="543659"/>
            <a:ext cx="6997776" cy="810478"/>
          </a:xfrm>
          <a:prstGeom prst="rect">
            <a:avLst/>
          </a:prstGeom>
        </p:spPr>
        <p:txBody>
          <a:bodyPr wrap="square">
            <a:spAutoFit/>
          </a:bodyPr>
          <a:lstStyle/>
          <a:p>
            <a:pPr algn="just">
              <a:lnSpc>
                <a:spcPts val="2800"/>
              </a:lnSpc>
              <a:spcAft>
                <a:spcPts val="0"/>
              </a:spcAft>
            </a:pP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二、长城的文化内涵及其在中国历史发展中的作用和影响（</a:t>
            </a:r>
            <a:r>
              <a:rPr lang="en-US" altLang="zh-CN" sz="2400" b="1" kern="100" dirty="0">
                <a:latin typeface="Calibri" panose="020F0502020204030204" pitchFamily="34" charset="0"/>
                <a:ea typeface="黑体" panose="02010609060101010101" pitchFamily="49" charset="-122"/>
                <a:cs typeface="Times New Roman" panose="02020603050405020304" pitchFamily="18" charset="0"/>
              </a:rPr>
              <a:t>d</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9" name="矩形 8"/>
          <p:cNvSpPr/>
          <p:nvPr/>
        </p:nvSpPr>
        <p:spPr>
          <a:xfrm>
            <a:off x="5070927" y="1684672"/>
            <a:ext cx="7065214" cy="2144177"/>
          </a:xfrm>
          <a:prstGeom prst="rect">
            <a:avLst/>
          </a:prstGeom>
        </p:spPr>
        <p:txBody>
          <a:bodyPr wrap="square">
            <a:spAutoFit/>
          </a:bodyPr>
          <a:lstStyle/>
          <a:p>
            <a:pPr algn="just">
              <a:lnSpc>
                <a:spcPts val="2000"/>
              </a:lnSpc>
              <a:spcAft>
                <a:spcPts val="0"/>
              </a:spcAft>
            </a:pPr>
            <a:r>
              <a:rPr lang="zh-CN" altLang="zh-CN" sz="2000" b="1" kern="0" dirty="0">
                <a:solidFill>
                  <a:srgbClr val="FF0000"/>
                </a:solidFill>
                <a:latin typeface="Calibri" panose="020F0502020204030204" pitchFamily="34" charset="0"/>
                <a:ea typeface="宋体" panose="02010600030101010101" pitchFamily="2" charset="-122"/>
                <a:cs typeface="宋体" panose="02010600030101010101" pitchFamily="2" charset="-122"/>
              </a:rPr>
              <a:t>（</a:t>
            </a:r>
            <a:r>
              <a:rPr lang="en-US" altLang="zh-CN" sz="2000" b="1" kern="0" dirty="0">
                <a:solidFill>
                  <a:srgbClr val="FF0000"/>
                </a:solidFill>
                <a:latin typeface="Calibri" panose="020F0502020204030204" pitchFamily="34" charset="0"/>
                <a:ea typeface="宋体" panose="02010600030101010101" pitchFamily="2" charset="-122"/>
                <a:cs typeface="宋体" panose="02010600030101010101" pitchFamily="2" charset="-122"/>
              </a:rPr>
              <a:t>1</a:t>
            </a:r>
            <a:r>
              <a:rPr lang="zh-CN" altLang="zh-CN" sz="2000" b="1" kern="0" dirty="0">
                <a:solidFill>
                  <a:srgbClr val="FF0000"/>
                </a:solidFill>
                <a:latin typeface="Calibri" panose="020F0502020204030204" pitchFamily="34" charset="0"/>
                <a:ea typeface="宋体" panose="02010600030101010101" pitchFamily="2" charset="-122"/>
                <a:cs typeface="宋体" panose="02010600030101010101" pitchFamily="2" charset="-122"/>
              </a:rPr>
              <a:t>）</a:t>
            </a:r>
            <a:r>
              <a:rPr lang="zh-CN" altLang="zh-CN" sz="2000" b="1" kern="0" dirty="0">
                <a:solidFill>
                  <a:srgbClr val="FF0000"/>
                </a:solidFill>
                <a:latin typeface="Calibri" panose="020F0502020204030204" pitchFamily="34" charset="0"/>
                <a:ea typeface="黑体" panose="02010609060101010101" pitchFamily="49" charset="-122"/>
                <a:cs typeface="黑体" panose="02010609060101010101" pitchFamily="49" charset="-122"/>
              </a:rPr>
              <a:t>建筑艺术：</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雄伟壮观、气势磅礴、布局巧妙、结构合理。</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2000"/>
              </a:lnSpc>
              <a:spcAft>
                <a:spcPts val="0"/>
              </a:spcAft>
            </a:pPr>
            <a:r>
              <a:rPr lang="zh-CN" altLang="zh-CN" sz="2000" b="1" kern="0" dirty="0">
                <a:solidFill>
                  <a:srgbClr val="FF0000"/>
                </a:solidFill>
                <a:latin typeface="Calibri" panose="020F0502020204030204" pitchFamily="34" charset="0"/>
                <a:ea typeface="宋体" panose="02010600030101010101" pitchFamily="2" charset="-122"/>
                <a:cs typeface="宋体" panose="02010600030101010101" pitchFamily="2" charset="-122"/>
              </a:rPr>
              <a:t>（</a:t>
            </a:r>
            <a:r>
              <a:rPr lang="en-US" altLang="zh-CN" sz="2000" b="1" kern="0" dirty="0">
                <a:solidFill>
                  <a:srgbClr val="FF0000"/>
                </a:solidFill>
                <a:latin typeface="Calibri" panose="020F0502020204030204" pitchFamily="34" charset="0"/>
                <a:ea typeface="宋体" panose="02010600030101010101" pitchFamily="2" charset="-122"/>
                <a:cs typeface="宋体" panose="02010600030101010101" pitchFamily="2" charset="-122"/>
              </a:rPr>
              <a:t>2</a:t>
            </a:r>
            <a:r>
              <a:rPr lang="zh-CN" altLang="zh-CN" sz="2000" b="1" kern="0" dirty="0">
                <a:solidFill>
                  <a:srgbClr val="FF0000"/>
                </a:solidFill>
                <a:latin typeface="Calibri" panose="020F0502020204030204" pitchFamily="34" charset="0"/>
                <a:ea typeface="宋体" panose="02010600030101010101" pitchFamily="2" charset="-122"/>
                <a:cs typeface="宋体" panose="02010600030101010101" pitchFamily="2" charset="-122"/>
              </a:rPr>
              <a:t>）</a:t>
            </a:r>
            <a:r>
              <a:rPr lang="zh-CN" altLang="zh-CN" sz="2000" b="1" kern="0" dirty="0">
                <a:solidFill>
                  <a:srgbClr val="FF0000"/>
                </a:solidFill>
                <a:latin typeface="Calibri" panose="020F0502020204030204" pitchFamily="34" charset="0"/>
                <a:ea typeface="黑体" panose="02010609060101010101" pitchFamily="49" charset="-122"/>
                <a:cs typeface="黑体" panose="02010609060101010101" pitchFamily="49" charset="-122"/>
              </a:rPr>
              <a:t>装饰艺术：</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精雕细刻、雕梁画栋、工艺精美、刀法娴熟。</a:t>
            </a:r>
            <a:r>
              <a:rPr lang="en-US" altLang="zh-CN" sz="2000" b="1" kern="100" dirty="0">
                <a:latin typeface="Calibri" panose="020F0502020204030204" pitchFamily="34" charset="0"/>
                <a:ea typeface="宋体" panose="02010600030101010101" pitchFamily="2" charset="-122"/>
                <a:cs typeface="Times New Roman" panose="02020603050405020304" pitchFamily="18" charset="0"/>
              </a:rPr>
              <a:t> </a:t>
            </a:r>
            <a:endParaRPr lang="en-US" altLang="zh-CN" sz="20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2000"/>
              </a:lnSpc>
              <a:spcAft>
                <a:spcPts val="0"/>
              </a:spcAft>
            </a:pPr>
            <a:r>
              <a:rPr lang="en-US" altLang="zh-CN" sz="2000" b="1" kern="100" dirty="0">
                <a:latin typeface="Calibri" panose="020F0502020204030204" pitchFamily="34" charset="0"/>
                <a:ea typeface="宋体" panose="02010600030101010101" pitchFamily="2" charset="-122"/>
                <a:cs typeface="Times New Roman" panose="02020603050405020304" pitchFamily="18" charset="0"/>
              </a:rPr>
              <a:t>                                 </a:t>
            </a:r>
            <a:r>
              <a:rPr lang="zh-CN" altLang="zh-CN" sz="2000" b="1" kern="100" dirty="0">
                <a:solidFill>
                  <a:srgbClr val="002060"/>
                </a:solidFill>
                <a:latin typeface="华文行楷" panose="02010800040101010101" pitchFamily="2" charset="-122"/>
                <a:ea typeface="华文行楷" panose="02010800040101010101" pitchFamily="2" charset="-122"/>
                <a:cs typeface="Times New Roman" panose="02020603050405020304" pitchFamily="18" charset="0"/>
              </a:rPr>
              <a:t>（飞檐、斗拱、砖雕、石刻）</a:t>
            </a:r>
            <a:endParaRPr lang="zh-CN" altLang="zh-CN" sz="2000" b="1" kern="100" dirty="0">
              <a:solidFill>
                <a:srgbClr val="002060"/>
              </a:solidFill>
              <a:latin typeface="华文行楷" panose="02010800040101010101" pitchFamily="2" charset="-122"/>
              <a:ea typeface="华文行楷" panose="02010800040101010101" pitchFamily="2" charset="-122"/>
              <a:cs typeface="Times New Roman" panose="02020603050405020304" pitchFamily="18" charset="0"/>
            </a:endParaRPr>
          </a:p>
          <a:p>
            <a:pPr algn="just">
              <a:lnSpc>
                <a:spcPts val="2000"/>
              </a:lnSpc>
              <a:spcAft>
                <a:spcPts val="0"/>
              </a:spcAft>
            </a:pPr>
            <a:r>
              <a:rPr lang="zh-CN" altLang="zh-CN" sz="2000" b="1" kern="0" dirty="0">
                <a:solidFill>
                  <a:srgbClr val="FF0000"/>
                </a:solidFill>
                <a:latin typeface="Calibri" panose="020F0502020204030204" pitchFamily="34" charset="0"/>
                <a:ea typeface="宋体" panose="02010600030101010101" pitchFamily="2" charset="-122"/>
                <a:cs typeface="宋体" panose="02010600030101010101" pitchFamily="2" charset="-122"/>
              </a:rPr>
              <a:t>（</a:t>
            </a:r>
            <a:r>
              <a:rPr lang="en-US" altLang="zh-CN" sz="2000" b="1" kern="0" dirty="0">
                <a:solidFill>
                  <a:srgbClr val="FF0000"/>
                </a:solidFill>
                <a:latin typeface="Calibri" panose="020F0502020204030204" pitchFamily="34" charset="0"/>
                <a:ea typeface="宋体" panose="02010600030101010101" pitchFamily="2" charset="-122"/>
                <a:cs typeface="宋体" panose="02010600030101010101" pitchFamily="2" charset="-122"/>
              </a:rPr>
              <a:t>3</a:t>
            </a:r>
            <a:r>
              <a:rPr lang="zh-CN" altLang="zh-CN" sz="2000" b="1" kern="0" dirty="0">
                <a:solidFill>
                  <a:srgbClr val="FF0000"/>
                </a:solidFill>
                <a:latin typeface="Calibri" panose="020F0502020204030204" pitchFamily="34" charset="0"/>
                <a:ea typeface="宋体" panose="02010600030101010101" pitchFamily="2" charset="-122"/>
                <a:cs typeface="宋体" panose="02010600030101010101" pitchFamily="2" charset="-122"/>
              </a:rPr>
              <a:t>）</a:t>
            </a:r>
            <a:r>
              <a:rPr lang="zh-CN" altLang="zh-CN" sz="2000" b="1" kern="0" dirty="0">
                <a:solidFill>
                  <a:srgbClr val="FF0000"/>
                </a:solidFill>
                <a:latin typeface="Calibri" panose="020F0502020204030204" pitchFamily="34" charset="0"/>
                <a:ea typeface="黑体" panose="02010609060101010101" pitchFamily="49" charset="-122"/>
                <a:cs typeface="黑体" panose="02010609060101010101" pitchFamily="49" charset="-122"/>
              </a:rPr>
              <a:t>文学艺术：</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产生许多民间传说、说唱戏曲、诗词歌赋、绘画雕塑等。</a:t>
            </a:r>
            <a:r>
              <a:rPr lang="zh-CN" altLang="zh-CN" sz="2000" b="1" kern="100" dirty="0">
                <a:solidFill>
                  <a:srgbClr val="002060"/>
                </a:solidFill>
                <a:latin typeface="华文行楷" panose="02010800040101010101" pitchFamily="2" charset="-122"/>
                <a:ea typeface="华文行楷" panose="02010800040101010101" pitchFamily="2" charset="-122"/>
                <a:cs typeface="Times New Roman" panose="02020603050405020304" pitchFamily="18" charset="0"/>
              </a:rPr>
              <a:t>（孟姜女哭长城；李白：长风几万里，吹</a:t>
            </a:r>
            <a:r>
              <a:rPr lang="zh-CN" altLang="en-US" sz="2000" b="1" kern="100" dirty="0">
                <a:solidFill>
                  <a:srgbClr val="002060"/>
                </a:solidFill>
                <a:latin typeface="华文行楷" panose="02010800040101010101" pitchFamily="2" charset="-122"/>
                <a:ea typeface="华文行楷" panose="02010800040101010101" pitchFamily="2" charset="-122"/>
                <a:cs typeface="Times New Roman" panose="02020603050405020304" pitchFamily="18" charset="0"/>
              </a:rPr>
              <a:t>度</a:t>
            </a:r>
            <a:r>
              <a:rPr lang="zh-CN" altLang="zh-CN" sz="2000" b="1" kern="100" dirty="0">
                <a:solidFill>
                  <a:srgbClr val="002060"/>
                </a:solidFill>
                <a:latin typeface="华文行楷" panose="02010800040101010101" pitchFamily="2" charset="-122"/>
                <a:ea typeface="华文行楷" panose="02010800040101010101" pitchFamily="2" charset="-122"/>
                <a:cs typeface="Times New Roman" panose="02020603050405020304" pitchFamily="18" charset="0"/>
              </a:rPr>
              <a:t>玉门关；王昌龄：秦时明月汉时关，万里长征人未还；王维：劝君更进一杯酒，西出阳关无故人；毛泽东：天高云淡，望断南飞雁，不到长城非好汉。）</a:t>
            </a:r>
            <a:endParaRPr lang="zh-CN" altLang="zh-CN" sz="2000" b="1" kern="100" dirty="0">
              <a:solidFill>
                <a:srgbClr val="002060"/>
              </a:solidFill>
              <a:effectLst/>
              <a:latin typeface="华文行楷" panose="02010800040101010101" pitchFamily="2" charset="-122"/>
              <a:ea typeface="华文行楷" panose="02010800040101010101" pitchFamily="2" charset="-122"/>
              <a:cs typeface="Times New Roman" panose="02020603050405020304" pitchFamily="18" charset="0"/>
            </a:endParaRPr>
          </a:p>
        </p:txBody>
      </p:sp>
      <p:sp>
        <p:nvSpPr>
          <p:cNvPr id="10" name="矩形 9"/>
          <p:cNvSpPr/>
          <p:nvPr/>
        </p:nvSpPr>
        <p:spPr>
          <a:xfrm>
            <a:off x="5101235" y="4011312"/>
            <a:ext cx="7065214" cy="2913618"/>
          </a:xfrm>
          <a:prstGeom prst="rect">
            <a:avLst/>
          </a:prstGeom>
        </p:spPr>
        <p:txBody>
          <a:bodyPr wrap="square">
            <a:spAutoFit/>
          </a:bodyPr>
          <a:lstStyle/>
          <a:p>
            <a:pPr algn="just">
              <a:lnSpc>
                <a:spcPts val="2200"/>
              </a:lnSpc>
              <a:spcAft>
                <a:spcPts val="0"/>
              </a:spcAft>
            </a:pPr>
            <a:r>
              <a:rPr lang="zh-C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lang="en-US"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1</a:t>
            </a:r>
            <a:r>
              <a:rPr lang="zh-C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）防御作用：</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抵御北方游牧民族的南下侵袭，保护内地农业生产和人民生命财产。</a:t>
            </a:r>
            <a:endParaRPr lang="zh-CN" altLang="zh-CN"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2200"/>
              </a:lnSpc>
              <a:spcAft>
                <a:spcPts val="0"/>
              </a:spcAft>
            </a:pPr>
            <a:r>
              <a:rPr lang="zh-C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lang="en-US"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2</a:t>
            </a:r>
            <a:r>
              <a:rPr lang="zh-C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）中外关系：</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保障丝绸之路的安全畅通，促进了中西经济文化的交流。</a:t>
            </a:r>
            <a:endParaRPr lang="zh-CN" altLang="zh-CN"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2200"/>
              </a:lnSpc>
              <a:spcAft>
                <a:spcPts val="0"/>
              </a:spcAft>
            </a:pPr>
            <a:r>
              <a:rPr lang="zh-C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lang="en-US"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3</a:t>
            </a:r>
            <a:r>
              <a:rPr lang="zh-C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）边疆开发：</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在长城沿线移民实边、垦荒屯田，有力推动了长城沿线经济、文化的发展。</a:t>
            </a:r>
            <a:endParaRPr lang="zh-CN" altLang="zh-CN"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2200"/>
              </a:lnSpc>
              <a:spcAft>
                <a:spcPts val="0"/>
              </a:spcAft>
            </a:pPr>
            <a:r>
              <a:rPr lang="zh-C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lang="en-US"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4</a:t>
            </a:r>
            <a:r>
              <a:rPr lang="zh-C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）民族关系：</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长城地处北部游牧区和农耕区的分界线，也是联结游牧民族和农耕民族经济、文化的重要纽带。</a:t>
            </a:r>
            <a:endParaRPr lang="zh-CN" altLang="zh-CN"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2200"/>
              </a:lnSpc>
              <a:spcAft>
                <a:spcPts val="0"/>
              </a:spcAft>
            </a:pPr>
            <a:r>
              <a:rPr lang="zh-C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r>
              <a:rPr lang="en-US"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5</a:t>
            </a:r>
            <a:r>
              <a:rPr lang="zh-CN" altLang="zh-CN" b="1" kern="10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）民族精神：</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长城</a:t>
            </a:r>
            <a:r>
              <a:rPr lang="zh-CN" altLang="en-US" b="1" kern="100" dirty="0">
                <a:latin typeface="Calibri" panose="020F0502020204030204" pitchFamily="34" charset="0"/>
                <a:ea typeface="宋体" panose="02010600030101010101" pitchFamily="2" charset="-122"/>
                <a:cs typeface="Times New Roman" panose="02020603050405020304" pitchFamily="18" charset="0"/>
              </a:rPr>
              <a:t>是</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中国古代劳动人民汗水和智慧的结晶，</a:t>
            </a:r>
            <a:r>
              <a:rPr lang="zh-CN" altLang="en-US" b="1" kern="100" dirty="0">
                <a:solidFill>
                  <a:srgbClr val="002060"/>
                </a:solidFill>
                <a:latin typeface="Calibri" panose="020F0502020204030204" pitchFamily="34" charset="0"/>
                <a:ea typeface="宋体" panose="02010600030101010101" pitchFamily="2" charset="-122"/>
                <a:cs typeface="Times New Roman" panose="02020603050405020304" pitchFamily="18" charset="0"/>
              </a:rPr>
              <a:t>是一座巍峨的历史丰碑</a:t>
            </a:r>
            <a:r>
              <a:rPr lang="zh-CN" altLang="en-US" b="1" kern="100" dirty="0">
                <a:latin typeface="Calibri" panose="020F0502020204030204" pitchFamily="34" charset="0"/>
                <a:ea typeface="宋体" panose="02010600030101010101" pitchFamily="2" charset="-122"/>
                <a:cs typeface="Times New Roman" panose="02020603050405020304" pitchFamily="18" charset="0"/>
              </a:rPr>
              <a:t>，</a:t>
            </a:r>
            <a:r>
              <a:rPr lang="zh-CN" altLang="zh-CN" b="1" kern="100" dirty="0">
                <a:latin typeface="Calibri" panose="020F0502020204030204" pitchFamily="34" charset="0"/>
                <a:ea typeface="宋体" panose="02010600030101010101" pitchFamily="2" charset="-122"/>
                <a:cs typeface="Times New Roman" panose="02020603050405020304" pitchFamily="18" charset="0"/>
              </a:rPr>
              <a:t>成为中华民族的伟大象征。</a:t>
            </a:r>
            <a:endParaRPr lang="zh-CN" altLang="zh-CN"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1" name="矩形 10"/>
          <p:cNvSpPr/>
          <p:nvPr/>
        </p:nvSpPr>
        <p:spPr>
          <a:xfrm>
            <a:off x="5063615" y="1431601"/>
            <a:ext cx="2042547" cy="283026"/>
          </a:xfrm>
          <a:prstGeom prst="rect">
            <a:avLst/>
          </a:prstGeom>
        </p:spPr>
        <p:txBody>
          <a:bodyPr wrap="none">
            <a:spAutoFit/>
          </a:bodyPr>
          <a:lstStyle/>
          <a:p>
            <a:pPr algn="just">
              <a:lnSpc>
                <a:spcPts val="1200"/>
              </a:lnSpc>
              <a:spcAft>
                <a:spcPts val="0"/>
              </a:spcAft>
            </a:pPr>
            <a:r>
              <a:rPr lang="en-US" altLang="zh-CN" sz="2400" b="1" kern="100" dirty="0">
                <a:latin typeface="黑体" panose="02010609060101010101" pitchFamily="49" charset="-122"/>
                <a:ea typeface="宋体" panose="02010600030101010101" pitchFamily="2" charset="-122"/>
                <a:cs typeface="Times New Roman" panose="02020603050405020304" pitchFamily="18" charset="0"/>
              </a:rPr>
              <a:t>1.</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文化内涵：</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2" name="矩形 11"/>
          <p:cNvSpPr/>
          <p:nvPr/>
        </p:nvSpPr>
        <p:spPr>
          <a:xfrm>
            <a:off x="5063615" y="3841068"/>
            <a:ext cx="2351926" cy="283026"/>
          </a:xfrm>
          <a:prstGeom prst="rect">
            <a:avLst/>
          </a:prstGeom>
        </p:spPr>
        <p:txBody>
          <a:bodyPr wrap="none">
            <a:spAutoFit/>
          </a:bodyPr>
          <a:lstStyle/>
          <a:p>
            <a:pPr algn="just">
              <a:lnSpc>
                <a:spcPts val="1200"/>
              </a:lnSpc>
              <a:spcAft>
                <a:spcPts val="0"/>
              </a:spcAft>
            </a:pPr>
            <a:r>
              <a:rPr lang="en-US" altLang="zh-CN" sz="2400" b="1" kern="100" dirty="0">
                <a:latin typeface="黑体" panose="02010609060101010101" pitchFamily="49" charset="-122"/>
                <a:ea typeface="宋体" panose="02010600030101010101" pitchFamily="2" charset="-122"/>
                <a:cs typeface="Times New Roman" panose="02020603050405020304" pitchFamily="18" charset="0"/>
              </a:rPr>
              <a:t>2.</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作用和影响：</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60" y="3429000"/>
            <a:ext cx="4855559" cy="188230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0" y="3828850"/>
            <a:ext cx="4196080" cy="293961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61" y="95100"/>
            <a:ext cx="4855559" cy="14479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61" y="1607208"/>
            <a:ext cx="4862871" cy="179831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8102" y="119081"/>
            <a:ext cx="5836150" cy="666779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7"/>
          <p:cNvSpPr txBox="1">
            <a:spLocks noChangeArrowheads="1"/>
          </p:cNvSpPr>
          <p:nvPr/>
        </p:nvSpPr>
        <p:spPr bwMode="auto">
          <a:xfrm>
            <a:off x="1511300" y="4469002"/>
            <a:ext cx="9169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800" b="1" dirty="0">
                <a:ea typeface="楷体_GB2312" pitchFamily="49" charset="-122"/>
              </a:rPr>
              <a:t>长城的建筑材料和构筑方法，因各地的地形地势和自然条件差异而不同，</a:t>
            </a:r>
            <a:r>
              <a:rPr lang="zh-CN" altLang="en-US" sz="2800" b="1" dirty="0">
                <a:solidFill>
                  <a:srgbClr val="7030A0"/>
                </a:solidFill>
                <a:ea typeface="楷体_GB2312" pitchFamily="49" charset="-122"/>
              </a:rPr>
              <a:t>就地取材，因地制宜，用险制塞。</a:t>
            </a:r>
            <a:endParaRPr lang="zh-CN" altLang="en-US" sz="2800" dirty="0">
              <a:solidFill>
                <a:srgbClr val="7030A0"/>
              </a:solidFill>
              <a:ea typeface="楷体_GB2312" pitchFamily="49" charset="-122"/>
            </a:endParaRPr>
          </a:p>
        </p:txBody>
      </p:sp>
      <p:grpSp>
        <p:nvGrpSpPr>
          <p:cNvPr id="38916" name="组合 2"/>
          <p:cNvGrpSpPr/>
          <p:nvPr/>
        </p:nvGrpSpPr>
        <p:grpSpPr bwMode="auto">
          <a:xfrm>
            <a:off x="1382672" y="759744"/>
            <a:ext cx="9426656" cy="3179773"/>
            <a:chOff x="110173" y="1324088"/>
            <a:chExt cx="8830626" cy="3191362"/>
          </a:xfrm>
        </p:grpSpPr>
        <p:grpSp>
          <p:nvGrpSpPr>
            <p:cNvPr id="38917" name="组合 1"/>
            <p:cNvGrpSpPr/>
            <p:nvPr/>
          </p:nvGrpSpPr>
          <p:grpSpPr bwMode="auto">
            <a:xfrm>
              <a:off x="2497261" y="1324088"/>
              <a:ext cx="6443538" cy="3191362"/>
              <a:chOff x="2438275" y="899319"/>
              <a:chExt cx="6604125" cy="3191362"/>
            </a:xfrm>
          </p:grpSpPr>
          <p:pic>
            <p:nvPicPr>
              <p:cNvPr id="38918" name="Picture 3" descr="(原创)行摄长城 - 赤城独石口残长城 - 长城纪事 - 长城纪事的博客"/>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38275" y="914400"/>
                <a:ext cx="2360218" cy="317628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8919" name="Picture 4" descr="2008102792939756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899319"/>
                <a:ext cx="1930400" cy="319136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8924" name="Picture 10" descr="2640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040" y="914400"/>
                <a:ext cx="2133600" cy="317628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pic>
          <p:nvPicPr>
            <p:cNvPr id="38925" name="Picture 10" descr="敦煌境内这段保存较完整的汉代塞墙，是用一层沙砾一层芦苇相叠夯筑而成，又叫夹沙墙。"/>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73" y="1327755"/>
              <a:ext cx="2302827" cy="318769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15" name="Rectangle 5"/>
          <p:cNvSpPr>
            <a:spLocks noChangeArrowheads="1"/>
          </p:cNvSpPr>
          <p:nvPr/>
        </p:nvSpPr>
        <p:spPr bwMode="auto">
          <a:xfrm>
            <a:off x="3671582" y="44772"/>
            <a:ext cx="371073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3600" b="1" dirty="0">
                <a:solidFill>
                  <a:srgbClr val="C00000"/>
                </a:solidFill>
                <a:latin typeface="黑体" panose="02010609060101010101" pitchFamily="49" charset="-122"/>
                <a:ea typeface="黑体" panose="02010609060101010101" pitchFamily="49" charset="-122"/>
              </a:rPr>
              <a:t>独特的建筑风格</a:t>
            </a:r>
            <a:endParaRPr lang="zh-CN" altLang="en-US" sz="3600" b="1" dirty="0">
              <a:solidFill>
                <a:srgbClr val="C00000"/>
              </a:solidFill>
              <a:latin typeface="黑体" panose="02010609060101010101" pitchFamily="49" charset="-122"/>
              <a:ea typeface="黑体" panose="02010609060101010101" pitchFamily="49" charset="-122"/>
            </a:endParaRPr>
          </a:p>
        </p:txBody>
      </p:sp>
      <p:pic>
        <p:nvPicPr>
          <p:cNvPr id="17" name="Picture 12" descr="20071023101733270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955" y="645582"/>
            <a:ext cx="5872579" cy="348683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1511300" y="5349240"/>
            <a:ext cx="9953625" cy="521970"/>
          </a:xfrm>
          <a:prstGeom prst="rect">
            <a:avLst/>
          </a:prstGeom>
        </p:spPr>
        <p:txBody>
          <a:bodyPr wrap="square">
            <a:spAutoFit/>
          </a:bodyPr>
          <a:lstStyle/>
          <a:p>
            <a:r>
              <a:rPr lang="zh-CN" altLang="en-US" sz="2800" b="1" dirty="0">
                <a:solidFill>
                  <a:srgbClr val="7030A0"/>
                </a:solidFill>
                <a:ea typeface="楷体_GB2312" pitchFamily="49" charset="-122"/>
              </a:rPr>
              <a:t>和当地的自然环境和谐地融为一体，取得了协调一致的效果。</a:t>
            </a:r>
            <a:endParaRPr lang="zh-CN" altLang="en-US" sz="28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组合 3"/>
          <p:cNvGrpSpPr/>
          <p:nvPr/>
        </p:nvGrpSpPr>
        <p:grpSpPr bwMode="auto">
          <a:xfrm>
            <a:off x="1685446" y="800100"/>
            <a:ext cx="9167453" cy="5819775"/>
            <a:chOff x="103975" y="781050"/>
            <a:chExt cx="9167779" cy="5819775"/>
          </a:xfrm>
        </p:grpSpPr>
        <p:pic>
          <p:nvPicPr>
            <p:cNvPr id="43010" name="Picture 6" descr="0604081738687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94450" y="819150"/>
              <a:ext cx="19875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组合 2"/>
            <p:cNvGrpSpPr/>
            <p:nvPr/>
          </p:nvGrpSpPr>
          <p:grpSpPr bwMode="auto">
            <a:xfrm>
              <a:off x="103975" y="781050"/>
              <a:ext cx="9167779" cy="5819775"/>
              <a:chOff x="103975" y="781050"/>
              <a:chExt cx="9167779" cy="5819775"/>
            </a:xfrm>
          </p:grpSpPr>
          <p:sp>
            <p:nvSpPr>
              <p:cNvPr id="43012" name="Text Box 11"/>
              <p:cNvSpPr txBox="1">
                <a:spLocks noChangeArrowheads="1"/>
              </p:cNvSpPr>
              <p:nvPr/>
            </p:nvSpPr>
            <p:spPr bwMode="auto">
              <a:xfrm>
                <a:off x="103975" y="6172200"/>
                <a:ext cx="441071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rgbClr val="000000"/>
                    </a:solidFill>
                    <a:latin typeface="黑体" panose="02010609060101010101" pitchFamily="49" charset="-122"/>
                    <a:ea typeface="黑体" panose="02010609060101010101" pitchFamily="49" charset="-122"/>
                  </a:rPr>
                  <a:t>供官兵驻守戍边，</a:t>
                </a:r>
                <a:r>
                  <a:rPr lang="zh-CN" altLang="en-US" sz="2000" b="1" dirty="0">
                    <a:solidFill>
                      <a:srgbClr val="000000"/>
                    </a:solidFill>
                  </a:rPr>
                  <a:t>纵深防线</a:t>
                </a:r>
                <a:r>
                  <a:rPr lang="en-US" altLang="zh-CN" sz="2000" b="1" dirty="0">
                    <a:solidFill>
                      <a:srgbClr val="000000"/>
                    </a:solidFill>
                  </a:rPr>
                  <a:t>——</a:t>
                </a:r>
                <a:r>
                  <a:rPr lang="zh-CN" altLang="en-US" sz="2000" b="1" dirty="0">
                    <a:solidFill>
                      <a:srgbClr val="000000"/>
                    </a:solidFill>
                  </a:rPr>
                  <a:t>城障</a:t>
                </a:r>
                <a:endParaRPr lang="zh-CN" altLang="en-US" sz="2000" b="1" dirty="0">
                  <a:solidFill>
                    <a:srgbClr val="000000"/>
                  </a:solidFill>
                </a:endParaRPr>
              </a:p>
            </p:txBody>
          </p:sp>
          <p:sp>
            <p:nvSpPr>
              <p:cNvPr id="43013" name="Text Box 13"/>
              <p:cNvSpPr txBox="1">
                <a:spLocks noChangeArrowheads="1"/>
              </p:cNvSpPr>
              <p:nvPr/>
            </p:nvSpPr>
            <p:spPr bwMode="auto">
              <a:xfrm>
                <a:off x="6071354" y="6143625"/>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dirty="0">
                    <a:solidFill>
                      <a:srgbClr val="000000"/>
                    </a:solidFill>
                  </a:rPr>
                  <a:t>报警系统</a:t>
                </a:r>
                <a:r>
                  <a:rPr lang="en-US" altLang="zh-CN" sz="2400" b="1" dirty="0">
                    <a:solidFill>
                      <a:srgbClr val="000000"/>
                    </a:solidFill>
                  </a:rPr>
                  <a:t>——</a:t>
                </a:r>
                <a:r>
                  <a:rPr lang="zh-CN" altLang="en-US" sz="2400" b="1" dirty="0">
                    <a:solidFill>
                      <a:srgbClr val="000000"/>
                    </a:solidFill>
                  </a:rPr>
                  <a:t>烽燧</a:t>
                </a:r>
                <a:endParaRPr lang="zh-CN" altLang="en-US" sz="2400" b="1" dirty="0">
                  <a:solidFill>
                    <a:srgbClr val="000000"/>
                  </a:solidFill>
                </a:endParaRPr>
              </a:p>
            </p:txBody>
          </p:sp>
          <p:grpSp>
            <p:nvGrpSpPr>
              <p:cNvPr id="43014" name="组合 1"/>
              <p:cNvGrpSpPr/>
              <p:nvPr/>
            </p:nvGrpSpPr>
            <p:grpSpPr bwMode="auto">
              <a:xfrm>
                <a:off x="315913" y="781050"/>
                <a:ext cx="8599486" cy="5362575"/>
                <a:chOff x="315913" y="781050"/>
                <a:chExt cx="8599486" cy="5362575"/>
              </a:xfrm>
            </p:grpSpPr>
            <p:pic>
              <p:nvPicPr>
                <p:cNvPr id="43015" name="Picture 4" descr="5252423_214520025000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1" y="781050"/>
                  <a:ext cx="2743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5"/>
                <p:cNvSpPr txBox="1">
                  <a:spLocks noChangeArrowheads="1"/>
                </p:cNvSpPr>
                <p:nvPr/>
              </p:nvSpPr>
              <p:spPr bwMode="auto">
                <a:xfrm>
                  <a:off x="315913" y="321945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dirty="0">
                      <a:solidFill>
                        <a:srgbClr val="000000"/>
                      </a:solidFill>
                    </a:rPr>
                    <a:t>前沿阵地</a:t>
                  </a:r>
                  <a:r>
                    <a:rPr lang="en-US" altLang="zh-CN" sz="2400" b="1" dirty="0">
                      <a:solidFill>
                        <a:srgbClr val="000000"/>
                      </a:solidFill>
                    </a:rPr>
                    <a:t>——</a:t>
                  </a:r>
                  <a:r>
                    <a:rPr lang="zh-CN" altLang="en-US" sz="2400" b="1" dirty="0">
                      <a:solidFill>
                        <a:srgbClr val="000000"/>
                      </a:solidFill>
                    </a:rPr>
                    <a:t>城墙</a:t>
                  </a:r>
                  <a:endParaRPr lang="zh-CN" altLang="en-US" sz="2400" b="1" dirty="0">
                    <a:solidFill>
                      <a:srgbClr val="000000"/>
                    </a:solidFill>
                  </a:endParaRPr>
                </a:p>
              </p:txBody>
            </p:sp>
            <p:sp>
              <p:nvSpPr>
                <p:cNvPr id="43017" name="Text Box 7"/>
                <p:cNvSpPr txBox="1">
                  <a:spLocks noChangeArrowheads="1"/>
                </p:cNvSpPr>
                <p:nvPr/>
              </p:nvSpPr>
              <p:spPr bwMode="auto">
                <a:xfrm>
                  <a:off x="6172199" y="321945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dirty="0">
                      <a:solidFill>
                        <a:srgbClr val="000000"/>
                      </a:solidFill>
                    </a:rPr>
                    <a:t>战斗据点</a:t>
                  </a:r>
                  <a:r>
                    <a:rPr lang="en-US" altLang="zh-CN" sz="2400" b="1" dirty="0">
                      <a:solidFill>
                        <a:srgbClr val="000000"/>
                      </a:solidFill>
                    </a:rPr>
                    <a:t>——</a:t>
                  </a:r>
                  <a:r>
                    <a:rPr lang="zh-CN" altLang="en-US" sz="2400" b="1" dirty="0">
                      <a:solidFill>
                        <a:srgbClr val="000000"/>
                      </a:solidFill>
                    </a:rPr>
                    <a:t>敌台</a:t>
                  </a:r>
                  <a:endParaRPr lang="zh-CN" altLang="en-US" sz="2400" b="1" dirty="0">
                    <a:solidFill>
                      <a:srgbClr val="000000"/>
                    </a:solidFill>
                  </a:endParaRPr>
                </a:p>
              </p:txBody>
            </p:sp>
            <p:pic>
              <p:nvPicPr>
                <p:cNvPr id="43018" name="Picture 8" descr="0223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812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 Box 9"/>
                <p:cNvSpPr txBox="1">
                  <a:spLocks noChangeArrowheads="1"/>
                </p:cNvSpPr>
                <p:nvPr/>
              </p:nvSpPr>
              <p:spPr bwMode="auto">
                <a:xfrm>
                  <a:off x="3276600" y="43434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a:solidFill>
                        <a:srgbClr val="000000"/>
                      </a:solidFill>
                    </a:rPr>
                    <a:t>防线支撑点</a:t>
                  </a:r>
                  <a:r>
                    <a:rPr lang="en-US" altLang="zh-CN" sz="2400" b="1">
                      <a:solidFill>
                        <a:srgbClr val="000000"/>
                      </a:solidFill>
                    </a:rPr>
                    <a:t>——</a:t>
                  </a:r>
                  <a:r>
                    <a:rPr lang="zh-CN" altLang="en-US" sz="2400" b="1">
                      <a:solidFill>
                        <a:srgbClr val="000000"/>
                      </a:solidFill>
                    </a:rPr>
                    <a:t>关城</a:t>
                  </a:r>
                  <a:endParaRPr lang="zh-CN" altLang="en-US" sz="2400" b="1">
                    <a:solidFill>
                      <a:srgbClr val="000000"/>
                    </a:solidFill>
                  </a:endParaRPr>
                </a:p>
              </p:txBody>
            </p:sp>
            <p:pic>
              <p:nvPicPr>
                <p:cNvPr id="43020" name="Picture 10" descr="5219952_517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37" y="3743325"/>
                  <a:ext cx="272230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2" descr="013000003493301235906917886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450" y="3743325"/>
                  <a:ext cx="19875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2" name="Freeform 20"/>
                <p:cNvSpPr>
                  <a:spLocks noChangeArrowheads="1"/>
                </p:cNvSpPr>
                <p:nvPr/>
              </p:nvSpPr>
              <p:spPr bwMode="auto">
                <a:xfrm>
                  <a:off x="3116263" y="1150938"/>
                  <a:ext cx="3324225" cy="4354512"/>
                </a:xfrm>
                <a:custGeom>
                  <a:avLst/>
                  <a:gdLst>
                    <a:gd name="T0" fmla="*/ 37 w 2094"/>
                    <a:gd name="T1" fmla="*/ 27 h 2743"/>
                    <a:gd name="T2" fmla="*/ 430 w 2094"/>
                    <a:gd name="T3" fmla="*/ 36 h 2743"/>
                    <a:gd name="T4" fmla="*/ 586 w 2094"/>
                    <a:gd name="T5" fmla="*/ 201 h 2743"/>
                    <a:gd name="T6" fmla="*/ 787 w 2094"/>
                    <a:gd name="T7" fmla="*/ 393 h 2743"/>
                    <a:gd name="T8" fmla="*/ 942 w 2094"/>
                    <a:gd name="T9" fmla="*/ 493 h 2743"/>
                    <a:gd name="T10" fmla="*/ 1107 w 2094"/>
                    <a:gd name="T11" fmla="*/ 521 h 2743"/>
                    <a:gd name="T12" fmla="*/ 1216 w 2094"/>
                    <a:gd name="T13" fmla="*/ 438 h 2743"/>
                    <a:gd name="T14" fmla="*/ 1363 w 2094"/>
                    <a:gd name="T15" fmla="*/ 265 h 2743"/>
                    <a:gd name="T16" fmla="*/ 1930 w 2094"/>
                    <a:gd name="T17" fmla="*/ 283 h 2743"/>
                    <a:gd name="T18" fmla="*/ 2003 w 2094"/>
                    <a:gd name="T19" fmla="*/ 393 h 2743"/>
                    <a:gd name="T20" fmla="*/ 2094 w 2094"/>
                    <a:gd name="T21" fmla="*/ 594 h 2743"/>
                    <a:gd name="T22" fmla="*/ 2076 w 2094"/>
                    <a:gd name="T23" fmla="*/ 996 h 2743"/>
                    <a:gd name="T24" fmla="*/ 2012 w 2094"/>
                    <a:gd name="T25" fmla="*/ 1115 h 2743"/>
                    <a:gd name="T26" fmla="*/ 1875 w 2094"/>
                    <a:gd name="T27" fmla="*/ 1289 h 2743"/>
                    <a:gd name="T28" fmla="*/ 1728 w 2094"/>
                    <a:gd name="T29" fmla="*/ 1426 h 2743"/>
                    <a:gd name="T30" fmla="*/ 1838 w 2094"/>
                    <a:gd name="T31" fmla="*/ 1773 h 2743"/>
                    <a:gd name="T32" fmla="*/ 1875 w 2094"/>
                    <a:gd name="T33" fmla="*/ 1901 h 2743"/>
                    <a:gd name="T34" fmla="*/ 1930 w 2094"/>
                    <a:gd name="T35" fmla="*/ 1965 h 2743"/>
                    <a:gd name="T36" fmla="*/ 2012 w 2094"/>
                    <a:gd name="T37" fmla="*/ 2084 h 2743"/>
                    <a:gd name="T38" fmla="*/ 1984 w 2094"/>
                    <a:gd name="T39" fmla="*/ 2477 h 2743"/>
                    <a:gd name="T40" fmla="*/ 1930 w 2094"/>
                    <a:gd name="T41" fmla="*/ 2541 h 2743"/>
                    <a:gd name="T42" fmla="*/ 1783 w 2094"/>
                    <a:gd name="T43" fmla="*/ 2596 h 2743"/>
                    <a:gd name="T44" fmla="*/ 1637 w 2094"/>
                    <a:gd name="T45" fmla="*/ 2651 h 2743"/>
                    <a:gd name="T46" fmla="*/ 1171 w 2094"/>
                    <a:gd name="T47" fmla="*/ 2706 h 2743"/>
                    <a:gd name="T48" fmla="*/ 549 w 2094"/>
                    <a:gd name="T49" fmla="*/ 2660 h 2743"/>
                    <a:gd name="T50" fmla="*/ 448 w 2094"/>
                    <a:gd name="T51" fmla="*/ 2605 h 2743"/>
                    <a:gd name="T52" fmla="*/ 394 w 2094"/>
                    <a:gd name="T53" fmla="*/ 2578 h 2743"/>
                    <a:gd name="T54" fmla="*/ 266 w 2094"/>
                    <a:gd name="T55" fmla="*/ 2496 h 2743"/>
                    <a:gd name="T56" fmla="*/ 74 w 2094"/>
                    <a:gd name="T57" fmla="*/ 2130 h 2743"/>
                    <a:gd name="T58" fmla="*/ 165 w 2094"/>
                    <a:gd name="T59" fmla="*/ 1718 h 2743"/>
                    <a:gd name="T60" fmla="*/ 192 w 2094"/>
                    <a:gd name="T61" fmla="*/ 1188 h 2743"/>
                    <a:gd name="T62" fmla="*/ 74 w 2094"/>
                    <a:gd name="T63" fmla="*/ 1005 h 2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4" h="2743">
                      <a:moveTo>
                        <a:pt x="0" y="82"/>
                      </a:moveTo>
                      <a:cubicBezTo>
                        <a:pt x="12" y="64"/>
                        <a:pt x="25" y="45"/>
                        <a:pt x="37" y="27"/>
                      </a:cubicBezTo>
                      <a:cubicBezTo>
                        <a:pt x="43" y="18"/>
                        <a:pt x="55" y="0"/>
                        <a:pt x="55" y="0"/>
                      </a:cubicBezTo>
                      <a:cubicBezTo>
                        <a:pt x="209" y="5"/>
                        <a:pt x="298" y="3"/>
                        <a:pt x="430" y="36"/>
                      </a:cubicBezTo>
                      <a:cubicBezTo>
                        <a:pt x="470" y="62"/>
                        <a:pt x="507" y="93"/>
                        <a:pt x="540" y="128"/>
                      </a:cubicBezTo>
                      <a:cubicBezTo>
                        <a:pt x="550" y="159"/>
                        <a:pt x="563" y="178"/>
                        <a:pt x="586" y="201"/>
                      </a:cubicBezTo>
                      <a:cubicBezTo>
                        <a:pt x="598" y="249"/>
                        <a:pt x="665" y="352"/>
                        <a:pt x="714" y="374"/>
                      </a:cubicBezTo>
                      <a:cubicBezTo>
                        <a:pt x="737" y="384"/>
                        <a:pt x="763" y="385"/>
                        <a:pt x="787" y="393"/>
                      </a:cubicBezTo>
                      <a:cubicBezTo>
                        <a:pt x="850" y="434"/>
                        <a:pt x="821" y="422"/>
                        <a:pt x="869" y="438"/>
                      </a:cubicBezTo>
                      <a:cubicBezTo>
                        <a:pt x="890" y="460"/>
                        <a:pt x="921" y="471"/>
                        <a:pt x="942" y="493"/>
                      </a:cubicBezTo>
                      <a:cubicBezTo>
                        <a:pt x="964" y="516"/>
                        <a:pt x="975" y="529"/>
                        <a:pt x="1006" y="539"/>
                      </a:cubicBezTo>
                      <a:cubicBezTo>
                        <a:pt x="1013" y="538"/>
                        <a:pt x="1086" y="534"/>
                        <a:pt x="1107" y="521"/>
                      </a:cubicBezTo>
                      <a:cubicBezTo>
                        <a:pt x="1171" y="482"/>
                        <a:pt x="1073" y="519"/>
                        <a:pt x="1152" y="493"/>
                      </a:cubicBezTo>
                      <a:cubicBezTo>
                        <a:pt x="1173" y="473"/>
                        <a:pt x="1199" y="461"/>
                        <a:pt x="1216" y="438"/>
                      </a:cubicBezTo>
                      <a:cubicBezTo>
                        <a:pt x="1251" y="392"/>
                        <a:pt x="1269" y="361"/>
                        <a:pt x="1317" y="329"/>
                      </a:cubicBezTo>
                      <a:cubicBezTo>
                        <a:pt x="1338" y="265"/>
                        <a:pt x="1317" y="280"/>
                        <a:pt x="1363" y="265"/>
                      </a:cubicBezTo>
                      <a:cubicBezTo>
                        <a:pt x="1429" y="221"/>
                        <a:pt x="1439" y="215"/>
                        <a:pt x="1509" y="192"/>
                      </a:cubicBezTo>
                      <a:cubicBezTo>
                        <a:pt x="1770" y="200"/>
                        <a:pt x="1792" y="153"/>
                        <a:pt x="1930" y="283"/>
                      </a:cubicBezTo>
                      <a:cubicBezTo>
                        <a:pt x="1951" y="347"/>
                        <a:pt x="1930" y="332"/>
                        <a:pt x="1975" y="347"/>
                      </a:cubicBezTo>
                      <a:cubicBezTo>
                        <a:pt x="2000" y="421"/>
                        <a:pt x="1965" y="331"/>
                        <a:pt x="2003" y="393"/>
                      </a:cubicBezTo>
                      <a:cubicBezTo>
                        <a:pt x="2026" y="430"/>
                        <a:pt x="2015" y="439"/>
                        <a:pt x="2058" y="466"/>
                      </a:cubicBezTo>
                      <a:cubicBezTo>
                        <a:pt x="2085" y="546"/>
                        <a:pt x="2080" y="469"/>
                        <a:pt x="2094" y="594"/>
                      </a:cubicBezTo>
                      <a:cubicBezTo>
                        <a:pt x="2091" y="719"/>
                        <a:pt x="2091" y="844"/>
                        <a:pt x="2085" y="969"/>
                      </a:cubicBezTo>
                      <a:cubicBezTo>
                        <a:pt x="2085" y="978"/>
                        <a:pt x="2079" y="987"/>
                        <a:pt x="2076" y="996"/>
                      </a:cubicBezTo>
                      <a:cubicBezTo>
                        <a:pt x="2074" y="1001"/>
                        <a:pt x="2064" y="1051"/>
                        <a:pt x="2058" y="1060"/>
                      </a:cubicBezTo>
                      <a:cubicBezTo>
                        <a:pt x="2019" y="1118"/>
                        <a:pt x="2040" y="1058"/>
                        <a:pt x="2012" y="1115"/>
                      </a:cubicBezTo>
                      <a:cubicBezTo>
                        <a:pt x="1995" y="1149"/>
                        <a:pt x="1985" y="1169"/>
                        <a:pt x="1957" y="1197"/>
                      </a:cubicBezTo>
                      <a:cubicBezTo>
                        <a:pt x="1945" y="1236"/>
                        <a:pt x="1913" y="1276"/>
                        <a:pt x="1875" y="1289"/>
                      </a:cubicBezTo>
                      <a:cubicBezTo>
                        <a:pt x="1863" y="1326"/>
                        <a:pt x="1829" y="1350"/>
                        <a:pt x="1792" y="1362"/>
                      </a:cubicBezTo>
                      <a:cubicBezTo>
                        <a:pt x="1730" y="1403"/>
                        <a:pt x="1745" y="1378"/>
                        <a:pt x="1728" y="1426"/>
                      </a:cubicBezTo>
                      <a:cubicBezTo>
                        <a:pt x="1740" y="1490"/>
                        <a:pt x="1754" y="1552"/>
                        <a:pt x="1802" y="1600"/>
                      </a:cubicBezTo>
                      <a:cubicBezTo>
                        <a:pt x="1821" y="1657"/>
                        <a:pt x="1824" y="1716"/>
                        <a:pt x="1838" y="1773"/>
                      </a:cubicBezTo>
                      <a:cubicBezTo>
                        <a:pt x="1843" y="1792"/>
                        <a:pt x="1852" y="1809"/>
                        <a:pt x="1856" y="1828"/>
                      </a:cubicBezTo>
                      <a:cubicBezTo>
                        <a:pt x="1857" y="1832"/>
                        <a:pt x="1868" y="1890"/>
                        <a:pt x="1875" y="1901"/>
                      </a:cubicBezTo>
                      <a:cubicBezTo>
                        <a:pt x="1882" y="1912"/>
                        <a:pt x="1894" y="1919"/>
                        <a:pt x="1902" y="1929"/>
                      </a:cubicBezTo>
                      <a:cubicBezTo>
                        <a:pt x="1912" y="1941"/>
                        <a:pt x="1922" y="1952"/>
                        <a:pt x="1930" y="1965"/>
                      </a:cubicBezTo>
                      <a:cubicBezTo>
                        <a:pt x="1955" y="2004"/>
                        <a:pt x="1939" y="1997"/>
                        <a:pt x="1966" y="2029"/>
                      </a:cubicBezTo>
                      <a:cubicBezTo>
                        <a:pt x="2025" y="2099"/>
                        <a:pt x="1968" y="2018"/>
                        <a:pt x="2012" y="2084"/>
                      </a:cubicBezTo>
                      <a:cubicBezTo>
                        <a:pt x="2041" y="2174"/>
                        <a:pt x="2028" y="2120"/>
                        <a:pt x="2039" y="2249"/>
                      </a:cubicBezTo>
                      <a:cubicBezTo>
                        <a:pt x="2033" y="2341"/>
                        <a:pt x="2049" y="2414"/>
                        <a:pt x="1984" y="2477"/>
                      </a:cubicBezTo>
                      <a:cubicBezTo>
                        <a:pt x="1965" y="2538"/>
                        <a:pt x="1992" y="2479"/>
                        <a:pt x="1948" y="2514"/>
                      </a:cubicBezTo>
                      <a:cubicBezTo>
                        <a:pt x="1940" y="2521"/>
                        <a:pt x="1938" y="2533"/>
                        <a:pt x="1930" y="2541"/>
                      </a:cubicBezTo>
                      <a:cubicBezTo>
                        <a:pt x="1906" y="2565"/>
                        <a:pt x="1897" y="2560"/>
                        <a:pt x="1866" y="2569"/>
                      </a:cubicBezTo>
                      <a:cubicBezTo>
                        <a:pt x="1838" y="2577"/>
                        <a:pt x="1811" y="2587"/>
                        <a:pt x="1783" y="2596"/>
                      </a:cubicBezTo>
                      <a:cubicBezTo>
                        <a:pt x="1774" y="2599"/>
                        <a:pt x="1756" y="2605"/>
                        <a:pt x="1756" y="2605"/>
                      </a:cubicBezTo>
                      <a:cubicBezTo>
                        <a:pt x="1719" y="2630"/>
                        <a:pt x="1680" y="2642"/>
                        <a:pt x="1637" y="2651"/>
                      </a:cubicBezTo>
                      <a:cubicBezTo>
                        <a:pt x="1607" y="2657"/>
                        <a:pt x="1546" y="2669"/>
                        <a:pt x="1546" y="2669"/>
                      </a:cubicBezTo>
                      <a:cubicBezTo>
                        <a:pt x="1437" y="2743"/>
                        <a:pt x="1295" y="2675"/>
                        <a:pt x="1171" y="2706"/>
                      </a:cubicBezTo>
                      <a:cubicBezTo>
                        <a:pt x="756" y="2698"/>
                        <a:pt x="834" y="2709"/>
                        <a:pt x="604" y="2678"/>
                      </a:cubicBezTo>
                      <a:cubicBezTo>
                        <a:pt x="586" y="2672"/>
                        <a:pt x="567" y="2666"/>
                        <a:pt x="549" y="2660"/>
                      </a:cubicBezTo>
                      <a:cubicBezTo>
                        <a:pt x="540" y="2657"/>
                        <a:pt x="522" y="2651"/>
                        <a:pt x="522" y="2651"/>
                      </a:cubicBezTo>
                      <a:cubicBezTo>
                        <a:pt x="493" y="2624"/>
                        <a:pt x="488" y="2615"/>
                        <a:pt x="448" y="2605"/>
                      </a:cubicBezTo>
                      <a:cubicBezTo>
                        <a:pt x="439" y="2599"/>
                        <a:pt x="431" y="2592"/>
                        <a:pt x="421" y="2587"/>
                      </a:cubicBezTo>
                      <a:cubicBezTo>
                        <a:pt x="413" y="2583"/>
                        <a:pt x="402" y="2583"/>
                        <a:pt x="394" y="2578"/>
                      </a:cubicBezTo>
                      <a:cubicBezTo>
                        <a:pt x="342" y="2548"/>
                        <a:pt x="425" y="2558"/>
                        <a:pt x="320" y="2523"/>
                      </a:cubicBezTo>
                      <a:cubicBezTo>
                        <a:pt x="292" y="2514"/>
                        <a:pt x="291" y="2516"/>
                        <a:pt x="266" y="2496"/>
                      </a:cubicBezTo>
                      <a:cubicBezTo>
                        <a:pt x="213" y="2453"/>
                        <a:pt x="158" y="2406"/>
                        <a:pt x="101" y="2368"/>
                      </a:cubicBezTo>
                      <a:cubicBezTo>
                        <a:pt x="64" y="2255"/>
                        <a:pt x="84" y="2332"/>
                        <a:pt x="74" y="2130"/>
                      </a:cubicBezTo>
                      <a:cubicBezTo>
                        <a:pt x="76" y="2063"/>
                        <a:pt x="41" y="1864"/>
                        <a:pt x="119" y="1782"/>
                      </a:cubicBezTo>
                      <a:cubicBezTo>
                        <a:pt x="129" y="1751"/>
                        <a:pt x="143" y="1741"/>
                        <a:pt x="165" y="1718"/>
                      </a:cubicBezTo>
                      <a:cubicBezTo>
                        <a:pt x="188" y="1650"/>
                        <a:pt x="207" y="1581"/>
                        <a:pt x="238" y="1517"/>
                      </a:cubicBezTo>
                      <a:cubicBezTo>
                        <a:pt x="234" y="1420"/>
                        <a:pt x="254" y="1279"/>
                        <a:pt x="192" y="1188"/>
                      </a:cubicBezTo>
                      <a:cubicBezTo>
                        <a:pt x="179" y="1148"/>
                        <a:pt x="158" y="1116"/>
                        <a:pt x="128" y="1088"/>
                      </a:cubicBezTo>
                      <a:cubicBezTo>
                        <a:pt x="117" y="1054"/>
                        <a:pt x="99" y="1031"/>
                        <a:pt x="74" y="1005"/>
                      </a:cubicBezTo>
                      <a:cubicBezTo>
                        <a:pt x="60" y="956"/>
                        <a:pt x="24" y="922"/>
                        <a:pt x="0" y="877"/>
                      </a:cubicBezTo>
                    </a:path>
                  </a:pathLst>
                </a:custGeom>
                <a:noFill/>
                <a:ln w="38100">
                  <a:solidFill>
                    <a:schemeClr val="tx1"/>
                  </a:solidFill>
                  <a:rou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grpSp>
      </p:grpSp>
      <p:sp>
        <p:nvSpPr>
          <p:cNvPr id="43024" name="Text Box 9"/>
          <p:cNvSpPr txBox="1">
            <a:spLocks noChangeArrowheads="1"/>
          </p:cNvSpPr>
          <p:nvPr/>
        </p:nvSpPr>
        <p:spPr bwMode="auto">
          <a:xfrm>
            <a:off x="4734517" y="5656262"/>
            <a:ext cx="3502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dirty="0">
                <a:solidFill>
                  <a:srgbClr val="000000"/>
                </a:solidFill>
              </a:rPr>
              <a:t>联系沟通</a:t>
            </a:r>
            <a:r>
              <a:rPr lang="en-US" altLang="zh-CN" sz="2400" b="1" dirty="0">
                <a:solidFill>
                  <a:srgbClr val="000000"/>
                </a:solidFill>
              </a:rPr>
              <a:t>——</a:t>
            </a:r>
            <a:r>
              <a:rPr lang="zh-CN" altLang="en-US" sz="2400" b="1" dirty="0">
                <a:solidFill>
                  <a:srgbClr val="000000"/>
                </a:solidFill>
              </a:rPr>
              <a:t>军用道路</a:t>
            </a:r>
            <a:endParaRPr lang="zh-CN" altLang="en-US" sz="2400" b="1" dirty="0">
              <a:solidFill>
                <a:srgbClr val="000000"/>
              </a:solidFill>
            </a:endParaRPr>
          </a:p>
        </p:txBody>
      </p:sp>
      <p:sp>
        <p:nvSpPr>
          <p:cNvPr id="18" name="Rectangle 5"/>
          <p:cNvSpPr>
            <a:spLocks noChangeArrowheads="1"/>
          </p:cNvSpPr>
          <p:nvPr/>
        </p:nvSpPr>
        <p:spPr bwMode="auto">
          <a:xfrm>
            <a:off x="3693166" y="0"/>
            <a:ext cx="48056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3600" b="1" dirty="0">
                <a:solidFill>
                  <a:srgbClr val="C00000"/>
                </a:solidFill>
                <a:latin typeface="黑体" panose="02010609060101010101" pitchFamily="49" charset="-122"/>
                <a:ea typeface="黑体" panose="02010609060101010101" pitchFamily="49" charset="-122"/>
              </a:rPr>
              <a:t>复杂完备的防御体系</a:t>
            </a:r>
            <a:endParaRPr lang="zh-CN" altLang="en-US" sz="3600" b="1" dirty="0">
              <a:solidFill>
                <a:srgbClr val="C00000"/>
              </a:solidFill>
              <a:latin typeface="黑体" panose="02010609060101010101" pitchFamily="49" charset="-122"/>
              <a:ea typeface="黑体" panose="02010609060101010101" pitchFamily="49" charset="-122"/>
            </a:endParaRPr>
          </a:p>
        </p:txBody>
      </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333" y="741363"/>
            <a:ext cx="10431331" cy="597354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610225" cy="685800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2495" y="893445"/>
            <a:ext cx="6090920" cy="20828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495" y="3150870"/>
            <a:ext cx="6090920" cy="224663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669280" cy="685800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945" y="1776701"/>
            <a:ext cx="6301975" cy="216537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341606" y="96104"/>
            <a:ext cx="5920120"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2</a:t>
            </a:r>
            <a:r>
              <a:rPr lang="zh-CN" altLang="en-US" sz="4000" b="1" dirty="0">
                <a:solidFill>
                  <a:srgbClr val="FFFF00"/>
                </a:solidFill>
              </a:rPr>
              <a:t>课  秦始皇陵及兵马俑</a:t>
            </a:r>
            <a:endParaRPr lang="en-US" altLang="zh-CN" sz="4000" b="1" dirty="0"/>
          </a:p>
        </p:txBody>
      </p:sp>
      <p:sp>
        <p:nvSpPr>
          <p:cNvPr id="5" name="文本框 4"/>
          <p:cNvSpPr txBox="1"/>
          <p:nvPr/>
        </p:nvSpPr>
        <p:spPr>
          <a:xfrm>
            <a:off x="4879962" y="941777"/>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2" name="矩形 1"/>
          <p:cNvSpPr/>
          <p:nvPr/>
        </p:nvSpPr>
        <p:spPr>
          <a:xfrm>
            <a:off x="513425" y="1526552"/>
            <a:ext cx="11165150" cy="4401205"/>
          </a:xfrm>
          <a:prstGeom prst="rect">
            <a:avLst/>
          </a:prstGeom>
        </p:spPr>
        <p:txBody>
          <a:bodyPr wrap="square">
            <a:spAutoFit/>
          </a:bodyPr>
          <a:lstStyle/>
          <a:p>
            <a:r>
              <a:rPr lang="en-US" altLang="zh-CN" sz="2800" b="1" dirty="0">
                <a:latin typeface="华文中宋" panose="02010600040101010101" pitchFamily="2" charset="-122"/>
                <a:ea typeface="华文中宋" panose="02010600040101010101" pitchFamily="2" charset="-122"/>
              </a:rPr>
              <a:t>1.</a:t>
            </a:r>
            <a:r>
              <a:rPr lang="zh-CN" altLang="zh-CN" sz="2800" b="1" dirty="0">
                <a:latin typeface="华文中宋" panose="02010600040101010101" pitchFamily="2" charset="-122"/>
                <a:ea typeface="华文中宋" panose="02010600040101010101" pitchFamily="2" charset="-122"/>
              </a:rPr>
              <a:t>必修</a:t>
            </a:r>
            <a:r>
              <a:rPr lang="en-US" altLang="zh-CN" sz="2800" b="1" dirty="0">
                <a:latin typeface="华文中宋" panose="02010600040101010101" pitchFamily="2" charset="-122"/>
                <a:ea typeface="华文中宋" panose="02010600040101010101" pitchFamily="2" charset="-122"/>
              </a:rPr>
              <a:t>1</a:t>
            </a:r>
            <a:r>
              <a:rPr lang="zh-CN" altLang="zh-CN" sz="2800" b="1" dirty="0">
                <a:latin typeface="华文中宋" panose="02010600040101010101" pitchFamily="2" charset="-122"/>
                <a:ea typeface="华文中宋" panose="02010600040101010101" pitchFamily="2" charset="-122"/>
              </a:rPr>
              <a:t>专题</a:t>
            </a:r>
            <a:r>
              <a:rPr lang="en-US" altLang="zh-CN" sz="2800" b="1" dirty="0">
                <a:latin typeface="华文中宋" panose="02010600040101010101" pitchFamily="2" charset="-122"/>
                <a:ea typeface="华文中宋" panose="02010600040101010101" pitchFamily="2" charset="-122"/>
              </a:rPr>
              <a:t>1</a:t>
            </a:r>
            <a:r>
              <a:rPr lang="zh-CN" altLang="zh-CN" sz="2800" b="1" dirty="0">
                <a:latin typeface="华文中宋" panose="02010600040101010101" pitchFamily="2" charset="-122"/>
                <a:ea typeface="华文中宋" panose="02010600040101010101" pitchFamily="2" charset="-122"/>
              </a:rPr>
              <a:t>第</a:t>
            </a:r>
            <a:r>
              <a:rPr lang="en-US" altLang="zh-CN" sz="2800" b="1" dirty="0">
                <a:latin typeface="华文中宋" panose="02010600040101010101" pitchFamily="2" charset="-122"/>
                <a:ea typeface="华文中宋" panose="02010600040101010101" pitchFamily="2" charset="-122"/>
              </a:rPr>
              <a:t>2</a:t>
            </a:r>
            <a:r>
              <a:rPr lang="zh-CN" altLang="en-US" sz="2800" b="1" dirty="0">
                <a:latin typeface="华文中宋" panose="02010600040101010101" pitchFamily="2" charset="-122"/>
                <a:ea typeface="华文中宋" panose="02010600040101010101" pitchFamily="2" charset="-122"/>
              </a:rPr>
              <a:t>课：</a:t>
            </a:r>
            <a:r>
              <a:rPr lang="zh-CN" altLang="zh-CN" sz="2800" b="1" dirty="0">
                <a:latin typeface="华文行楷" panose="02010800040101010101" pitchFamily="2" charset="-122"/>
                <a:ea typeface="华文行楷" panose="02010800040101010101" pitchFamily="2" charset="-122"/>
              </a:rPr>
              <a:t>走向“大一统”的秦汉政治</a:t>
            </a:r>
            <a:endParaRPr lang="en-US" altLang="zh-CN" sz="2800" b="1" dirty="0">
              <a:latin typeface="华文行楷" panose="02010800040101010101" pitchFamily="2" charset="-122"/>
              <a:ea typeface="华文行楷" panose="02010800040101010101" pitchFamily="2" charset="-122"/>
            </a:endParaRPr>
          </a:p>
          <a:p>
            <a:r>
              <a:rPr lang="en-US" altLang="zh-CN" sz="2800" b="1" dirty="0">
                <a:latin typeface="华文中宋" panose="02010600040101010101" pitchFamily="2" charset="-122"/>
                <a:ea typeface="华文中宋" panose="02010600040101010101" pitchFamily="2" charset="-122"/>
              </a:rPr>
              <a:t>   </a:t>
            </a:r>
            <a:r>
              <a:rPr lang="zh-CN" altLang="zh-CN" sz="2800" b="1" dirty="0">
                <a:latin typeface="华文中宋" panose="02010600040101010101" pitchFamily="2" charset="-122"/>
                <a:ea typeface="华文中宋" panose="02010600040101010101" pitchFamily="2" charset="-122"/>
              </a:rPr>
              <a:t>选修</a:t>
            </a:r>
            <a:r>
              <a:rPr lang="en-US" altLang="zh-CN" sz="2800" b="1" dirty="0">
                <a:latin typeface="华文中宋" panose="02010600040101010101" pitchFamily="2" charset="-122"/>
                <a:ea typeface="华文中宋" panose="02010600040101010101" pitchFamily="2" charset="-122"/>
              </a:rPr>
              <a:t>4</a:t>
            </a:r>
            <a:r>
              <a:rPr lang="zh-CN" altLang="zh-CN" sz="2800" b="1" dirty="0">
                <a:latin typeface="华文中宋" panose="02010600040101010101" pitchFamily="2" charset="-122"/>
                <a:ea typeface="华文中宋" panose="02010600040101010101" pitchFamily="2" charset="-122"/>
              </a:rPr>
              <a:t>第</a:t>
            </a:r>
            <a:r>
              <a:rPr lang="en-US" altLang="zh-CN" sz="2800" b="1" dirty="0">
                <a:latin typeface="华文中宋" panose="02010600040101010101" pitchFamily="2" charset="-122"/>
                <a:ea typeface="华文中宋" panose="02010600040101010101" pitchFamily="2" charset="-122"/>
              </a:rPr>
              <a:t>1</a:t>
            </a:r>
            <a:r>
              <a:rPr lang="zh-CN" altLang="zh-CN" sz="2800" b="1" dirty="0">
                <a:latin typeface="华文中宋" panose="02010600040101010101" pitchFamily="2" charset="-122"/>
                <a:ea typeface="华文中宋" panose="02010600040101010101" pitchFamily="2" charset="-122"/>
              </a:rPr>
              <a:t>单元第</a:t>
            </a:r>
            <a:r>
              <a:rPr lang="en-US" altLang="zh-CN" sz="2800" b="1" dirty="0">
                <a:latin typeface="华文中宋" panose="02010600040101010101" pitchFamily="2" charset="-122"/>
                <a:ea typeface="华文中宋" panose="02010600040101010101" pitchFamily="2" charset="-122"/>
              </a:rPr>
              <a:t>1</a:t>
            </a:r>
            <a:r>
              <a:rPr lang="zh-CN" altLang="en-US" sz="2800" b="1" dirty="0">
                <a:latin typeface="华文中宋" panose="02010600040101010101" pitchFamily="2" charset="-122"/>
                <a:ea typeface="华文中宋" panose="02010600040101010101" pitchFamily="2" charset="-122"/>
              </a:rPr>
              <a:t>课：</a:t>
            </a:r>
            <a:r>
              <a:rPr lang="zh-CN" altLang="zh-CN" sz="2800" b="1" dirty="0">
                <a:latin typeface="华文行楷" panose="02010800040101010101" pitchFamily="2" charset="-122"/>
                <a:ea typeface="华文行楷" panose="02010800040101010101" pitchFamily="2" charset="-122"/>
              </a:rPr>
              <a:t>统一中国的第一个皇帝秦始皇</a:t>
            </a:r>
            <a:endParaRPr lang="zh-CN" altLang="zh-CN" sz="2800" b="1" dirty="0">
              <a:latin typeface="华文行楷" panose="02010800040101010101" pitchFamily="2" charset="-122"/>
              <a:ea typeface="华文行楷" panose="02010800040101010101" pitchFamily="2" charset="-122"/>
            </a:endParaRPr>
          </a:p>
          <a:p>
            <a:r>
              <a:rPr lang="en-US" altLang="zh-CN" sz="2800" b="1" dirty="0">
                <a:latin typeface="华文中宋" panose="02010600040101010101" pitchFamily="2" charset="-122"/>
                <a:ea typeface="华文中宋" panose="02010600040101010101" pitchFamily="2" charset="-122"/>
              </a:rPr>
              <a:t>2.</a:t>
            </a:r>
            <a:r>
              <a:rPr lang="zh-CN" altLang="zh-CN" sz="2800" b="1" dirty="0">
                <a:latin typeface="华文中宋" panose="02010600040101010101" pitchFamily="2" charset="-122"/>
                <a:ea typeface="华文中宋" panose="02010600040101010101" pitchFamily="2" charset="-122"/>
              </a:rPr>
              <a:t>与中国的世界文化遗产相联系：</a:t>
            </a:r>
            <a:endParaRPr lang="en-US" altLang="zh-CN" sz="2800" b="1" dirty="0">
              <a:latin typeface="华文中宋" panose="02010600040101010101" pitchFamily="2" charset="-122"/>
              <a:ea typeface="华文中宋" panose="02010600040101010101" pitchFamily="2" charset="-122"/>
            </a:endParaRPr>
          </a:p>
          <a:p>
            <a:r>
              <a:rPr lang="zh-CN" altLang="zh-CN" sz="2800" b="1" dirty="0">
                <a:solidFill>
                  <a:srgbClr val="0070C0"/>
                </a:solidFill>
                <a:latin typeface="华文中宋" panose="02010600040101010101" pitchFamily="2" charset="-122"/>
                <a:ea typeface="华文中宋" panose="02010600040101010101" pitchFamily="2" charset="-122"/>
              </a:rPr>
              <a:t>⑴坐向：</a:t>
            </a:r>
            <a:r>
              <a:rPr lang="zh-CN" altLang="zh-CN" sz="2800" b="1" dirty="0">
                <a:latin typeface="华文中宋" panose="02010600040101010101" pitchFamily="2" charset="-122"/>
                <a:ea typeface="华文中宋" panose="02010600040101010101" pitchFamily="2" charset="-122"/>
              </a:rPr>
              <a:t>秦始皇陵</a:t>
            </a:r>
            <a:r>
              <a:rPr lang="zh-CN" altLang="en-US" sz="2800" b="1" dirty="0">
                <a:latin typeface="华文中宋" panose="02010600040101010101" pitchFamily="2" charset="-122"/>
                <a:ea typeface="华文中宋" panose="02010600040101010101" pitchFamily="2" charset="-122"/>
              </a:rPr>
              <a:t>及兵马俑</a:t>
            </a:r>
            <a:r>
              <a:rPr lang="zh-CN" altLang="zh-CN" sz="2800" b="1" dirty="0">
                <a:solidFill>
                  <a:srgbClr val="FF0000"/>
                </a:solidFill>
                <a:latin typeface="华文行楷" panose="02010800040101010101" pitchFamily="2" charset="-122"/>
                <a:ea typeface="华文行楷" panose="02010800040101010101" pitchFamily="2" charset="-122"/>
              </a:rPr>
              <a:t>坐西朝东</a:t>
            </a:r>
            <a:r>
              <a:rPr lang="zh-CN" altLang="zh-CN" sz="2800" b="1" dirty="0">
                <a:latin typeface="华文中宋" panose="02010600040101010101" pitchFamily="2" charset="-122"/>
                <a:ea typeface="华文中宋" panose="02010600040101010101" pitchFamily="2" charset="-122"/>
              </a:rPr>
              <a:t>、布达拉宫</a:t>
            </a:r>
            <a:r>
              <a:rPr lang="zh-CN" altLang="zh-CN" sz="2800" b="1" dirty="0">
                <a:solidFill>
                  <a:srgbClr val="FF0000"/>
                </a:solidFill>
                <a:latin typeface="华文行楷" panose="02010800040101010101" pitchFamily="2" charset="-122"/>
                <a:ea typeface="华文行楷" panose="02010800040101010101" pitchFamily="2" charset="-122"/>
              </a:rPr>
              <a:t>坐北朝南</a:t>
            </a:r>
            <a:r>
              <a:rPr lang="zh-CN" altLang="zh-CN" sz="2800" b="1" dirty="0">
                <a:latin typeface="华文中宋" panose="02010600040101010101" pitchFamily="2" charset="-122"/>
                <a:ea typeface="华文中宋" panose="02010600040101010101" pitchFamily="2" charset="-122"/>
              </a:rPr>
              <a:t>、大昭寺</a:t>
            </a:r>
            <a:r>
              <a:rPr lang="zh-CN" altLang="zh-CN" sz="2800" b="1" dirty="0">
                <a:solidFill>
                  <a:srgbClr val="FF0000"/>
                </a:solidFill>
                <a:latin typeface="华文行楷" panose="02010800040101010101" pitchFamily="2" charset="-122"/>
                <a:ea typeface="华文行楷" panose="02010800040101010101" pitchFamily="2" charset="-122"/>
              </a:rPr>
              <a:t>坐东朝西</a:t>
            </a:r>
            <a:r>
              <a:rPr lang="zh-CN" altLang="zh-CN" sz="2800" b="1" dirty="0">
                <a:latin typeface="华文中宋" panose="02010600040101010101" pitchFamily="2" charset="-122"/>
                <a:ea typeface="华文中宋" panose="02010600040101010101" pitchFamily="2" charset="-122"/>
              </a:rPr>
              <a:t>、故宫</a:t>
            </a:r>
            <a:r>
              <a:rPr lang="zh-CN" altLang="zh-CN" sz="2800" b="1" dirty="0">
                <a:solidFill>
                  <a:srgbClr val="FF0000"/>
                </a:solidFill>
                <a:latin typeface="华文行楷" panose="02010800040101010101" pitchFamily="2" charset="-122"/>
                <a:ea typeface="华文行楷" panose="02010800040101010101" pitchFamily="2" charset="-122"/>
              </a:rPr>
              <a:t>坐北朝南</a:t>
            </a:r>
            <a:r>
              <a:rPr lang="zh-CN" altLang="zh-CN" sz="2800" b="1" dirty="0">
                <a:latin typeface="华文中宋" panose="02010600040101010101" pitchFamily="2" charset="-122"/>
                <a:ea typeface="华文中宋" panose="02010600040101010101" pitchFamily="2" charset="-122"/>
              </a:rPr>
              <a:t>、颐和园仁寿殿</a:t>
            </a:r>
            <a:r>
              <a:rPr lang="zh-CN" altLang="zh-CN" sz="2800" b="1" dirty="0">
                <a:solidFill>
                  <a:srgbClr val="FF0000"/>
                </a:solidFill>
                <a:latin typeface="华文行楷" panose="02010800040101010101" pitchFamily="2" charset="-122"/>
                <a:ea typeface="华文行楷" panose="02010800040101010101" pitchFamily="2" charset="-122"/>
              </a:rPr>
              <a:t>坐西朝东</a:t>
            </a:r>
            <a:r>
              <a:rPr lang="zh-CN" altLang="zh-CN" sz="2800" b="1" dirty="0">
                <a:latin typeface="华文中宋" panose="02010600040101010101" pitchFamily="2" charset="-122"/>
                <a:ea typeface="华文中宋" panose="02010600040101010101" pitchFamily="2" charset="-122"/>
              </a:rPr>
              <a:t>、</a:t>
            </a:r>
            <a:r>
              <a:rPr lang="zh-CN" altLang="en-US" sz="2800" b="1" dirty="0">
                <a:latin typeface="华文中宋" panose="02010600040101010101" pitchFamily="2" charset="-122"/>
                <a:ea typeface="华文中宋" panose="02010600040101010101" pitchFamily="2" charset="-122"/>
              </a:rPr>
              <a:t>平遥古城</a:t>
            </a:r>
            <a:r>
              <a:rPr lang="zh-CN" altLang="zh-CN" sz="2800" b="1" dirty="0">
                <a:latin typeface="华文中宋" panose="02010600040101010101" pitchFamily="2" charset="-122"/>
                <a:ea typeface="华文中宋" panose="02010600040101010101" pitchFamily="2" charset="-122"/>
              </a:rPr>
              <a:t>日升昌</a:t>
            </a:r>
            <a:r>
              <a:rPr lang="zh-CN" altLang="zh-CN" sz="2800" b="1" dirty="0">
                <a:solidFill>
                  <a:srgbClr val="FF0000"/>
                </a:solidFill>
                <a:latin typeface="华文行楷" panose="02010800040101010101" pitchFamily="2" charset="-122"/>
                <a:ea typeface="华文行楷" panose="02010800040101010101" pitchFamily="2" charset="-122"/>
              </a:rPr>
              <a:t>坐南朝北</a:t>
            </a:r>
            <a:endParaRPr lang="en-US" altLang="zh-CN" sz="2800" b="1" dirty="0">
              <a:solidFill>
                <a:srgbClr val="FF0000"/>
              </a:solidFill>
              <a:latin typeface="华文行楷" panose="02010800040101010101" pitchFamily="2" charset="-122"/>
              <a:ea typeface="华文行楷" panose="02010800040101010101" pitchFamily="2" charset="-122"/>
            </a:endParaRPr>
          </a:p>
          <a:p>
            <a:r>
              <a:rPr lang="zh-CN" altLang="zh-CN" sz="2800" b="1" dirty="0">
                <a:solidFill>
                  <a:srgbClr val="0070C0"/>
                </a:solidFill>
                <a:latin typeface="华文中宋" panose="02010600040101010101" pitchFamily="2" charset="-122"/>
                <a:ea typeface="华文中宋" panose="02010600040101010101" pitchFamily="2" charset="-122"/>
              </a:rPr>
              <a:t>⑵科学性：</a:t>
            </a:r>
            <a:r>
              <a:rPr lang="zh-CN" altLang="zh-CN" sz="2800" b="1" dirty="0">
                <a:latin typeface="华文中宋" panose="02010600040101010101" pitchFamily="2" charset="-122"/>
                <a:ea typeface="华文中宋" panose="02010600040101010101" pitchFamily="2" charset="-122"/>
              </a:rPr>
              <a:t>秦始皇陵</a:t>
            </a:r>
            <a:r>
              <a:rPr lang="zh-CN" altLang="zh-CN" sz="2800" b="1" dirty="0">
                <a:solidFill>
                  <a:srgbClr val="FF0000"/>
                </a:solidFill>
                <a:latin typeface="华文行楷" panose="02010800040101010101" pitchFamily="2" charset="-122"/>
                <a:ea typeface="华文行楷" panose="02010800040101010101" pitchFamily="2" charset="-122"/>
              </a:rPr>
              <a:t>不同的铜</a:t>
            </a:r>
            <a:r>
              <a:rPr lang="zh-CN" altLang="en-US" sz="2800" b="1" dirty="0">
                <a:solidFill>
                  <a:srgbClr val="FF0000"/>
                </a:solidFill>
                <a:latin typeface="华文行楷" panose="02010800040101010101" pitchFamily="2" charset="-122"/>
                <a:ea typeface="华文行楷" panose="02010800040101010101" pitchFamily="2" charset="-122"/>
              </a:rPr>
              <a:t>、</a:t>
            </a:r>
            <a:r>
              <a:rPr lang="zh-CN" altLang="zh-CN" sz="2800" b="1" dirty="0">
                <a:solidFill>
                  <a:srgbClr val="FF0000"/>
                </a:solidFill>
                <a:latin typeface="华文行楷" panose="02010800040101010101" pitchFamily="2" charset="-122"/>
                <a:ea typeface="华文行楷" panose="02010800040101010101" pitchFamily="2" charset="-122"/>
              </a:rPr>
              <a:t>锡合金比例</a:t>
            </a:r>
            <a:r>
              <a:rPr lang="zh-CN" altLang="en-US" sz="2800" b="1" dirty="0">
                <a:solidFill>
                  <a:srgbClr val="FF0000"/>
                </a:solidFill>
                <a:latin typeface="华文行楷" panose="02010800040101010101" pitchFamily="2" charset="-122"/>
                <a:ea typeface="华文行楷" panose="02010800040101010101" pitchFamily="2" charset="-122"/>
              </a:rPr>
              <a:t>，</a:t>
            </a:r>
            <a:r>
              <a:rPr lang="zh-CN" altLang="zh-CN" sz="2800" b="1" dirty="0">
                <a:solidFill>
                  <a:srgbClr val="FF0000"/>
                </a:solidFill>
                <a:latin typeface="华文行楷" panose="02010800040101010101" pitchFamily="2" charset="-122"/>
                <a:ea typeface="华文行楷" panose="02010800040101010101" pitchFamily="2" charset="-122"/>
              </a:rPr>
              <a:t>铬盐氧化处理的抗腐蚀</a:t>
            </a:r>
            <a:r>
              <a:rPr lang="zh-CN" altLang="en-US" sz="2800" b="1" dirty="0">
                <a:latin typeface="华文中宋" panose="02010600040101010101" pitchFamily="2" charset="-122"/>
                <a:ea typeface="华文中宋" panose="02010600040101010101" pitchFamily="2" charset="-122"/>
              </a:rPr>
              <a:t>；</a:t>
            </a:r>
            <a:r>
              <a:rPr lang="zh-CN" altLang="zh-CN" sz="2800" b="1" dirty="0">
                <a:latin typeface="华文中宋" panose="02010600040101010101" pitchFamily="2" charset="-122"/>
                <a:ea typeface="华文中宋" panose="02010600040101010101" pitchFamily="2" charset="-122"/>
              </a:rPr>
              <a:t>长城建筑材料和</a:t>
            </a:r>
            <a:r>
              <a:rPr lang="zh-CN" altLang="en-US" sz="2800" b="1" dirty="0">
                <a:latin typeface="华文中宋" panose="02010600040101010101" pitchFamily="2" charset="-122"/>
                <a:ea typeface="华文中宋" panose="02010600040101010101" pitchFamily="2" charset="-122"/>
              </a:rPr>
              <a:t>构筑</a:t>
            </a:r>
            <a:r>
              <a:rPr lang="zh-CN" altLang="zh-CN" sz="2800" b="1" dirty="0">
                <a:latin typeface="华文中宋" panose="02010600040101010101" pitchFamily="2" charset="-122"/>
                <a:ea typeface="华文中宋" panose="02010600040101010101" pitchFamily="2" charset="-122"/>
              </a:rPr>
              <a:t>方法</a:t>
            </a:r>
            <a:r>
              <a:rPr lang="zh-CN" altLang="zh-CN" sz="2800" b="1" dirty="0">
                <a:solidFill>
                  <a:srgbClr val="FF0000"/>
                </a:solidFill>
                <a:latin typeface="华文行楷" panose="02010800040101010101" pitchFamily="2" charset="-122"/>
                <a:ea typeface="华文行楷" panose="02010800040101010101" pitchFamily="2" charset="-122"/>
              </a:rPr>
              <a:t>因地制宜</a:t>
            </a:r>
            <a:r>
              <a:rPr lang="zh-CN" altLang="en-US" sz="2800" b="1" dirty="0">
                <a:latin typeface="华文中宋" panose="02010600040101010101" pitchFamily="2" charset="-122"/>
                <a:ea typeface="华文中宋" panose="02010600040101010101" pitchFamily="2" charset="-122"/>
              </a:rPr>
              <a:t>；</a:t>
            </a:r>
            <a:r>
              <a:rPr lang="zh-CN" altLang="zh-CN" sz="2800" b="1" dirty="0">
                <a:latin typeface="华文中宋" panose="02010600040101010101" pitchFamily="2" charset="-122"/>
                <a:ea typeface="华文中宋" panose="02010600040101010101" pitchFamily="2" charset="-122"/>
              </a:rPr>
              <a:t>布达拉宫</a:t>
            </a:r>
            <a:r>
              <a:rPr lang="zh-CN" altLang="zh-CN" sz="2800" b="1" dirty="0">
                <a:solidFill>
                  <a:srgbClr val="FF0000"/>
                </a:solidFill>
                <a:latin typeface="华文行楷" panose="02010800040101010101" pitchFamily="2" charset="-122"/>
                <a:ea typeface="华文行楷" panose="02010800040101010101" pitchFamily="2" charset="-122"/>
              </a:rPr>
              <a:t>顺山势而建，墙基深入岩层</a:t>
            </a:r>
            <a:r>
              <a:rPr lang="zh-CN" altLang="en-US" sz="2800" b="1" dirty="0">
                <a:solidFill>
                  <a:srgbClr val="FF0000"/>
                </a:solidFill>
                <a:latin typeface="华文行楷" panose="02010800040101010101" pitchFamily="2" charset="-122"/>
                <a:ea typeface="华文行楷" panose="02010800040101010101" pitchFamily="2" charset="-122"/>
              </a:rPr>
              <a:t>，</a:t>
            </a:r>
            <a:r>
              <a:rPr lang="zh-CN" altLang="zh-CN" sz="2800" b="1" dirty="0">
                <a:solidFill>
                  <a:srgbClr val="FF0000"/>
                </a:solidFill>
                <a:latin typeface="华文行楷" panose="02010800040101010101" pitchFamily="2" charset="-122"/>
                <a:ea typeface="华文行楷" panose="02010800040101010101" pitchFamily="2" charset="-122"/>
              </a:rPr>
              <a:t>部分</a:t>
            </a:r>
            <a:r>
              <a:rPr lang="zh-CN" altLang="en-US" sz="2800" b="1" dirty="0">
                <a:solidFill>
                  <a:srgbClr val="FF0000"/>
                </a:solidFill>
                <a:latin typeface="华文行楷" panose="02010800040101010101" pitchFamily="2" charset="-122"/>
                <a:ea typeface="华文行楷" panose="02010800040101010101" pitchFamily="2" charset="-122"/>
              </a:rPr>
              <a:t>墙体的夹层</a:t>
            </a:r>
            <a:r>
              <a:rPr lang="zh-CN" altLang="zh-CN" sz="2800" b="1" dirty="0">
                <a:solidFill>
                  <a:srgbClr val="FF0000"/>
                </a:solidFill>
                <a:latin typeface="华文行楷" panose="02010800040101010101" pitchFamily="2" charset="-122"/>
                <a:ea typeface="华文行楷" panose="02010800040101010101" pitchFamily="2" charset="-122"/>
              </a:rPr>
              <a:t>浇筑铁汁</a:t>
            </a:r>
            <a:r>
              <a:rPr lang="zh-CN" altLang="en-US" sz="2800" b="1" dirty="0">
                <a:latin typeface="华文中宋" panose="02010600040101010101" pitchFamily="2" charset="-122"/>
                <a:ea typeface="华文中宋" panose="02010600040101010101" pitchFamily="2" charset="-122"/>
              </a:rPr>
              <a:t>；</a:t>
            </a:r>
            <a:r>
              <a:rPr lang="zh-CN" altLang="zh-CN" sz="2800" b="1" dirty="0">
                <a:latin typeface="华文中宋" panose="02010600040101010101" pitchFamily="2" charset="-122"/>
                <a:ea typeface="华文中宋" panose="02010600040101010101" pitchFamily="2" charset="-122"/>
              </a:rPr>
              <a:t>故宫三台</a:t>
            </a:r>
            <a:r>
              <a:rPr lang="zh-CN" altLang="zh-CN" sz="2800" b="1" dirty="0">
                <a:solidFill>
                  <a:srgbClr val="FF0000"/>
                </a:solidFill>
                <a:latin typeface="华文行楷" panose="02010800040101010101" pitchFamily="2" charset="-122"/>
                <a:ea typeface="华文行楷" panose="02010800040101010101" pitchFamily="2" charset="-122"/>
              </a:rPr>
              <a:t>龙头排水</a:t>
            </a:r>
            <a:r>
              <a:rPr lang="zh-CN" altLang="en-US" sz="2800" b="1" dirty="0">
                <a:latin typeface="华文中宋" panose="02010600040101010101" pitchFamily="2" charset="-122"/>
                <a:ea typeface="华文中宋" panose="02010600040101010101" pitchFamily="2" charset="-122"/>
              </a:rPr>
              <a:t>，</a:t>
            </a:r>
            <a:r>
              <a:rPr lang="zh-CN" altLang="zh-CN" sz="2800" b="1" dirty="0">
                <a:latin typeface="华文中宋" panose="02010600040101010101" pitchFamily="2" charset="-122"/>
                <a:ea typeface="华文中宋" panose="02010600040101010101" pitchFamily="2" charset="-122"/>
              </a:rPr>
              <a:t>铜</a:t>
            </a:r>
            <a:r>
              <a:rPr lang="zh-CN" altLang="en-US" sz="2800" b="1" dirty="0">
                <a:latin typeface="华文中宋" panose="02010600040101010101" pitchFamily="2" charset="-122"/>
                <a:ea typeface="华文中宋" panose="02010600040101010101" pitchFamily="2" charset="-122"/>
              </a:rPr>
              <a:t>（铁）</a:t>
            </a:r>
            <a:r>
              <a:rPr lang="zh-CN" altLang="zh-CN" sz="2800" b="1" dirty="0">
                <a:latin typeface="华文中宋" panose="02010600040101010101" pitchFamily="2" charset="-122"/>
                <a:ea typeface="华文中宋" panose="02010600040101010101" pitchFamily="2" charset="-122"/>
              </a:rPr>
              <a:t>缸</a:t>
            </a:r>
            <a:r>
              <a:rPr lang="zh-CN" altLang="en-US" sz="2800" b="1" dirty="0">
                <a:solidFill>
                  <a:srgbClr val="FF0000"/>
                </a:solidFill>
                <a:latin typeface="华文行楷" panose="02010800040101010101" pitchFamily="2" charset="-122"/>
                <a:ea typeface="华文行楷" panose="02010800040101010101" pitchFamily="2" charset="-122"/>
              </a:rPr>
              <a:t>储水防火</a:t>
            </a:r>
            <a:r>
              <a:rPr lang="zh-CN" altLang="en-US" sz="2800" b="1" dirty="0">
                <a:latin typeface="华文中宋" panose="02010600040101010101" pitchFamily="2" charset="-122"/>
                <a:ea typeface="华文中宋" panose="02010600040101010101" pitchFamily="2" charset="-122"/>
              </a:rPr>
              <a:t>；</a:t>
            </a:r>
            <a:r>
              <a:rPr lang="zh-CN" altLang="zh-CN" sz="2800" b="1" dirty="0">
                <a:latin typeface="华文中宋" panose="02010600040101010101" pitchFamily="2" charset="-122"/>
                <a:ea typeface="华文中宋" panose="02010600040101010101" pitchFamily="2" charset="-122"/>
              </a:rPr>
              <a:t>皖南</a:t>
            </a:r>
            <a:r>
              <a:rPr lang="zh-CN" altLang="en-US" sz="2800" b="1" dirty="0">
                <a:latin typeface="华文中宋" panose="02010600040101010101" pitchFamily="2" charset="-122"/>
                <a:ea typeface="华文中宋" panose="02010600040101010101" pitchFamily="2" charset="-122"/>
              </a:rPr>
              <a:t>古村落</a:t>
            </a:r>
            <a:r>
              <a:rPr lang="zh-CN" altLang="en-US" sz="2800" b="1" dirty="0">
                <a:solidFill>
                  <a:srgbClr val="FF0000"/>
                </a:solidFill>
                <a:latin typeface="华文行楷" panose="02010800040101010101" pitchFamily="2" charset="-122"/>
                <a:ea typeface="华文行楷" panose="02010800040101010101" pitchFamily="2" charset="-122"/>
              </a:rPr>
              <a:t>巧夺天工的村落水系</a:t>
            </a:r>
            <a:r>
              <a:rPr lang="zh-CN" altLang="zh-CN" sz="2800" b="1" dirty="0">
                <a:latin typeface="华文中宋" panose="02010600040101010101" pitchFamily="2" charset="-122"/>
                <a:ea typeface="华文中宋" panose="02010600040101010101" pitchFamily="2" charset="-122"/>
              </a:rPr>
              <a:t>等</a:t>
            </a:r>
            <a:endParaRPr lang="zh-CN" altLang="zh-CN" sz="28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61767" y="55959"/>
            <a:ext cx="8624953" cy="646331"/>
          </a:xfrm>
          <a:prstGeom prst="rect">
            <a:avLst/>
          </a:prstGeom>
          <a:solidFill>
            <a:schemeClr val="tx1"/>
          </a:solidFill>
        </p:spPr>
        <p:txBody>
          <a:bodyPr wrap="square" rtlCol="0">
            <a:spAutoFit/>
          </a:bodyPr>
          <a:lstStyle/>
          <a:p>
            <a:pPr algn="ctr"/>
            <a:r>
              <a:rPr lang="zh-CN" altLang="en-US" sz="3600" b="1" dirty="0">
                <a:solidFill>
                  <a:srgbClr val="FFFF00"/>
                </a:solidFill>
              </a:rPr>
              <a:t>第</a:t>
            </a:r>
            <a:r>
              <a:rPr lang="en-US" altLang="zh-CN" sz="3600" b="1" dirty="0">
                <a:solidFill>
                  <a:srgbClr val="FFFF00"/>
                </a:solidFill>
              </a:rPr>
              <a:t>2</a:t>
            </a:r>
            <a:r>
              <a:rPr lang="zh-CN" altLang="en-US" sz="3600" b="1" dirty="0">
                <a:solidFill>
                  <a:srgbClr val="FFFF00"/>
                </a:solidFill>
              </a:rPr>
              <a:t>课  世界文化遗产的保护和可持续利用</a:t>
            </a:r>
            <a:endParaRPr lang="en-US" altLang="zh-CN" sz="3600" b="1" dirty="0"/>
          </a:p>
        </p:txBody>
      </p:sp>
      <p:sp>
        <p:nvSpPr>
          <p:cNvPr id="7" name="文本框 6"/>
          <p:cNvSpPr txBox="1"/>
          <p:nvPr/>
        </p:nvSpPr>
        <p:spPr>
          <a:xfrm>
            <a:off x="6652337" y="687077"/>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8" name="矩形 7"/>
          <p:cNvSpPr/>
          <p:nvPr/>
        </p:nvSpPr>
        <p:spPr>
          <a:xfrm>
            <a:off x="4931385" y="2351575"/>
            <a:ext cx="7260764" cy="2123658"/>
          </a:xfrm>
          <a:prstGeom prst="rect">
            <a:avLst/>
          </a:prstGeom>
        </p:spPr>
        <p:txBody>
          <a:bodyPr wrap="square">
            <a:spAutoFit/>
          </a:bodyPr>
          <a:lstStyle/>
          <a:p>
            <a:r>
              <a:rPr lang="zh-CN" altLang="en-US" sz="2400" b="1" dirty="0">
                <a:solidFill>
                  <a:srgbClr val="C00000"/>
                </a:solidFill>
              </a:rPr>
              <a:t>（</a:t>
            </a:r>
            <a:r>
              <a:rPr lang="en-US" altLang="zh-CN" sz="2400" b="1" dirty="0">
                <a:solidFill>
                  <a:srgbClr val="C00000"/>
                </a:solidFill>
              </a:rPr>
              <a:t>1</a:t>
            </a:r>
            <a:r>
              <a:rPr lang="zh-CN" altLang="en-US" sz="2400" b="1" dirty="0">
                <a:solidFill>
                  <a:srgbClr val="C00000"/>
                </a:solidFill>
              </a:rPr>
              <a:t>）</a:t>
            </a:r>
            <a:r>
              <a:rPr lang="zh-CN" altLang="zh-CN" sz="2400" b="1" dirty="0">
                <a:solidFill>
                  <a:srgbClr val="C00000"/>
                </a:solidFill>
              </a:rPr>
              <a:t>历史价值：</a:t>
            </a:r>
            <a:r>
              <a:rPr lang="zh-CN" altLang="zh-CN" sz="2000" b="1" dirty="0">
                <a:latin typeface="华文宋体" panose="02010600040101010101" pitchFamily="2" charset="-122"/>
                <a:ea typeface="华文宋体" panose="02010600040101010101" pitchFamily="2" charset="-122"/>
              </a:rPr>
              <a:t>它是人类历史文化的载体，是人们认识历史文化的无比珍贵的教科书。</a:t>
            </a:r>
            <a:endParaRPr lang="zh-CN" altLang="zh-CN" sz="2000" b="1" dirty="0">
              <a:latin typeface="华文宋体" panose="02010600040101010101" pitchFamily="2" charset="-122"/>
              <a:ea typeface="华文宋体" panose="02010600040101010101" pitchFamily="2" charset="-122"/>
            </a:endParaRPr>
          </a:p>
          <a:p>
            <a:r>
              <a:rPr lang="zh-CN" altLang="en-US" sz="2400" b="1" dirty="0">
                <a:solidFill>
                  <a:srgbClr val="C00000"/>
                </a:solidFill>
              </a:rPr>
              <a:t>（</a:t>
            </a:r>
            <a:r>
              <a:rPr lang="en-US" altLang="zh-CN" sz="2400" b="1" dirty="0">
                <a:solidFill>
                  <a:srgbClr val="C00000"/>
                </a:solidFill>
              </a:rPr>
              <a:t>2</a:t>
            </a:r>
            <a:r>
              <a:rPr lang="zh-CN" altLang="en-US" sz="2400" b="1" dirty="0">
                <a:solidFill>
                  <a:srgbClr val="C00000"/>
                </a:solidFill>
              </a:rPr>
              <a:t>）</a:t>
            </a:r>
            <a:r>
              <a:rPr lang="zh-CN" altLang="zh-CN" sz="2400" b="1" dirty="0">
                <a:solidFill>
                  <a:srgbClr val="C00000"/>
                </a:solidFill>
              </a:rPr>
              <a:t>世界价值：</a:t>
            </a:r>
            <a:r>
              <a:rPr lang="zh-CN" altLang="zh-CN" sz="2000" b="1" dirty="0">
                <a:latin typeface="华文宋体" panose="02010600040101010101" pitchFamily="2" charset="-122"/>
                <a:ea typeface="华文宋体" panose="02010600040101010101" pitchFamily="2" charset="-122"/>
              </a:rPr>
              <a:t>它是不同民族、不同国家进行交流、促进了解、互相学习、取长补短的宝贵资源。</a:t>
            </a:r>
            <a:endParaRPr lang="zh-CN" altLang="zh-CN" sz="2000" b="1" dirty="0">
              <a:latin typeface="华文宋体" panose="02010600040101010101" pitchFamily="2" charset="-122"/>
              <a:ea typeface="华文宋体" panose="02010600040101010101" pitchFamily="2" charset="-122"/>
            </a:endParaRPr>
          </a:p>
          <a:p>
            <a:r>
              <a:rPr lang="zh-CN" altLang="en-US" sz="2400" b="1" dirty="0">
                <a:solidFill>
                  <a:srgbClr val="C00000"/>
                </a:solidFill>
              </a:rPr>
              <a:t>（</a:t>
            </a:r>
            <a:r>
              <a:rPr lang="en-US" altLang="zh-CN" sz="2400" b="1" dirty="0">
                <a:solidFill>
                  <a:srgbClr val="C00000"/>
                </a:solidFill>
              </a:rPr>
              <a:t>3</a:t>
            </a:r>
            <a:r>
              <a:rPr lang="zh-CN" altLang="en-US" sz="2400" b="1" dirty="0">
                <a:solidFill>
                  <a:srgbClr val="C00000"/>
                </a:solidFill>
              </a:rPr>
              <a:t>）</a:t>
            </a:r>
            <a:r>
              <a:rPr lang="zh-CN" altLang="zh-CN" sz="2400" b="1" dirty="0">
                <a:solidFill>
                  <a:srgbClr val="C00000"/>
                </a:solidFill>
              </a:rPr>
              <a:t>学术价值：</a:t>
            </a:r>
            <a:r>
              <a:rPr lang="zh-CN" altLang="zh-CN" sz="2000" b="1" dirty="0">
                <a:latin typeface="华文宋体" panose="02010600040101010101" pitchFamily="2" charset="-122"/>
                <a:ea typeface="华文宋体" panose="02010600040101010101" pitchFamily="2" charset="-122"/>
              </a:rPr>
              <a:t>它是进行学术研究尤其是历史、文化、民俗、宗教和民族学研究的重要资源。</a:t>
            </a:r>
            <a:endParaRPr lang="zh-CN" altLang="zh-CN" sz="2000" b="1" dirty="0">
              <a:latin typeface="华文宋体" panose="02010600040101010101" pitchFamily="2" charset="-122"/>
              <a:ea typeface="华文宋体" panose="02010600040101010101" pitchFamily="2" charset="-122"/>
            </a:endParaRPr>
          </a:p>
        </p:txBody>
      </p:sp>
      <p:sp>
        <p:nvSpPr>
          <p:cNvPr id="12" name="文本框 11"/>
          <p:cNvSpPr txBox="1"/>
          <p:nvPr/>
        </p:nvSpPr>
        <p:spPr>
          <a:xfrm>
            <a:off x="4931385" y="1889910"/>
            <a:ext cx="1423788" cy="461665"/>
          </a:xfrm>
          <a:prstGeom prst="rect">
            <a:avLst/>
          </a:prstGeom>
          <a:noFill/>
        </p:spPr>
        <p:txBody>
          <a:bodyPr wrap="none" rtlCol="0">
            <a:spAutoFit/>
          </a:bodyPr>
          <a:lstStyle/>
          <a:p>
            <a:r>
              <a:rPr lang="en-US" altLang="zh-CN" sz="2400" b="1" dirty="0">
                <a:latin typeface="黑体" panose="02010609060101010101" pitchFamily="49" charset="-122"/>
                <a:ea typeface="黑体" panose="02010609060101010101" pitchFamily="49" charset="-122"/>
              </a:rPr>
              <a:t>4.</a:t>
            </a:r>
            <a:r>
              <a:rPr lang="zh-CN" altLang="en-US" sz="2400" b="1" dirty="0">
                <a:latin typeface="黑体" panose="02010609060101010101" pitchFamily="49" charset="-122"/>
                <a:ea typeface="黑体" panose="02010609060101010101" pitchFamily="49" charset="-122"/>
              </a:rPr>
              <a:t>价值：</a:t>
            </a:r>
            <a:endParaRPr lang="zh-CN" altLang="en-US" sz="2400" b="1" dirty="0">
              <a:latin typeface="黑体" panose="02010609060101010101" pitchFamily="49" charset="-122"/>
              <a:ea typeface="黑体" panose="02010609060101010101" pitchFamily="49" charset="-122"/>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3850" y="816562"/>
            <a:ext cx="4663844" cy="400943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71" y="4871674"/>
            <a:ext cx="4656223" cy="146816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5" name="矩形 14"/>
          <p:cNvSpPr/>
          <p:nvPr/>
        </p:nvSpPr>
        <p:spPr>
          <a:xfrm>
            <a:off x="6096000" y="1915017"/>
            <a:ext cx="3570208" cy="461665"/>
          </a:xfrm>
          <a:prstGeom prst="rect">
            <a:avLst/>
          </a:prstGeom>
        </p:spPr>
        <p:txBody>
          <a:bodyPr wrap="none">
            <a:spAutoFit/>
          </a:bodyPr>
          <a:lstStyle/>
          <a:p>
            <a:r>
              <a:rPr lang="zh-CN" altLang="zh-CN" sz="24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具有“</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突出</a:t>
            </a:r>
            <a:r>
              <a:rPr lang="zh-CN" altLang="en-US"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的</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普遍价值</a:t>
            </a:r>
            <a:r>
              <a:rPr lang="zh-CN" altLang="zh-CN" sz="24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a:t>
            </a:r>
            <a:endParaRPr lang="zh-CN" altLang="en-US" sz="2400" dirty="0">
              <a:solidFill>
                <a:srgbClr val="FF0000"/>
              </a:solidFill>
            </a:endParaRPr>
          </a:p>
        </p:txBody>
      </p:sp>
      <p:sp>
        <p:nvSpPr>
          <p:cNvPr id="10" name="矩形 9"/>
          <p:cNvSpPr/>
          <p:nvPr/>
        </p:nvSpPr>
        <p:spPr>
          <a:xfrm>
            <a:off x="4875011" y="1109126"/>
            <a:ext cx="7260764" cy="830997"/>
          </a:xfrm>
          <a:prstGeom prst="rect">
            <a:avLst/>
          </a:prstGeom>
        </p:spPr>
        <p:txBody>
          <a:bodyPr wrap="square">
            <a:spAutoFit/>
          </a:bodyPr>
          <a:lstStyle/>
          <a:p>
            <a:r>
              <a:rPr lang="zh-CN" altLang="en-US" sz="2400" b="1" dirty="0">
                <a:latin typeface="+mn-ea"/>
              </a:rPr>
              <a:t>二</a:t>
            </a:r>
            <a:r>
              <a:rPr lang="zh-CN" altLang="zh-CN" sz="2400" b="1" dirty="0">
                <a:latin typeface="+mn-ea"/>
              </a:rPr>
              <a:t>、</a:t>
            </a:r>
            <a:r>
              <a:rPr lang="zh-CN" altLang="en-US" sz="2400" b="1" dirty="0">
                <a:latin typeface="+mn-ea"/>
              </a:rPr>
              <a:t>联合国教科文组织确认世界遗产的重要原则和世界文化遗产登录标准</a:t>
            </a:r>
            <a:r>
              <a:rPr lang="zh-CN" altLang="zh-CN" sz="2400" b="1" dirty="0">
                <a:latin typeface="+mn-ea"/>
              </a:rPr>
              <a:t>（</a:t>
            </a:r>
            <a:r>
              <a:rPr lang="en-US" altLang="zh-CN" sz="2400" b="1" dirty="0">
                <a:latin typeface="+mn-ea"/>
              </a:rPr>
              <a:t>c</a:t>
            </a:r>
            <a:r>
              <a:rPr lang="zh-CN" altLang="zh-CN" sz="2400" b="1" dirty="0">
                <a:latin typeface="+mn-ea"/>
              </a:rPr>
              <a:t>）</a:t>
            </a:r>
            <a:endParaRPr lang="zh-CN" altLang="zh-CN" sz="2400" b="1" dirty="0">
              <a:latin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50" y="4506426"/>
            <a:ext cx="6072102" cy="199904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699" y="4726804"/>
            <a:ext cx="5395428" cy="155828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18" name="直接连接符 17"/>
          <p:cNvCxnSpPr/>
          <p:nvPr/>
        </p:nvCxnSpPr>
        <p:spPr>
          <a:xfrm>
            <a:off x="1493520" y="2200969"/>
            <a:ext cx="145519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64160" y="2403411"/>
            <a:ext cx="169760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64160" y="3044249"/>
            <a:ext cx="26111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54000" y="3267769"/>
            <a:ext cx="1422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1398" y="86098"/>
            <a:ext cx="4958281" cy="668046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文本框 7"/>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9" name="矩形 8"/>
          <p:cNvSpPr/>
          <p:nvPr/>
        </p:nvSpPr>
        <p:spPr>
          <a:xfrm>
            <a:off x="5110479" y="848353"/>
            <a:ext cx="6500497" cy="283026"/>
          </a:xfrm>
          <a:prstGeom prst="rect">
            <a:avLst/>
          </a:prstGeom>
        </p:spPr>
        <p:txBody>
          <a:bodyPr wrap="none">
            <a:spAutoFit/>
          </a:bodyPr>
          <a:lstStyle/>
          <a:p>
            <a:pPr algn="just">
              <a:lnSpc>
                <a:spcPts val="1200"/>
              </a:lnSpc>
              <a:spcAft>
                <a:spcPts val="0"/>
              </a:spcAft>
            </a:pP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一、秦始皇陵的结构布局和历史文化内涵（</a:t>
            </a:r>
            <a:r>
              <a:rPr lang="en-US" altLang="zh-CN" sz="2400" b="1" kern="100" dirty="0">
                <a:latin typeface="Calibri" panose="020F0502020204030204" pitchFamily="34" charset="0"/>
                <a:ea typeface="黑体" panose="02010609060101010101" pitchFamily="49" charset="-122"/>
                <a:cs typeface="Times New Roman" panose="02020603050405020304" pitchFamily="18" charset="0"/>
              </a:rPr>
              <a:t>c</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0" name="矩形 9"/>
          <p:cNvSpPr/>
          <p:nvPr/>
        </p:nvSpPr>
        <p:spPr>
          <a:xfrm>
            <a:off x="5367180" y="4812982"/>
            <a:ext cx="6723422" cy="1507913"/>
          </a:xfrm>
          <a:prstGeom prst="rect">
            <a:avLst/>
          </a:prstGeom>
        </p:spPr>
        <p:txBody>
          <a:bodyPr wrap="square">
            <a:spAutoFit/>
          </a:bodyPr>
          <a:lstStyle/>
          <a:p>
            <a:pPr>
              <a:lnSpc>
                <a:spcPts val="2800"/>
              </a:lnSpc>
            </a:pPr>
            <a:r>
              <a:rPr lang="zh-CN" altLang="zh-CN" sz="2800" b="1" u="sng" kern="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按照“事死如生”的原则</a:t>
            </a:r>
            <a:r>
              <a:rPr lang="zh-CN" altLang="zh-CN" sz="2800" b="1" kern="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a:t>
            </a:r>
            <a:r>
              <a:rPr lang="zh-CN" altLang="zh-CN" sz="2800" b="1" u="sng" kern="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模仿都城的建制布局</a:t>
            </a:r>
            <a:r>
              <a:rPr lang="zh-CN" altLang="zh-CN" sz="2800" b="1" kern="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a:t>
            </a:r>
            <a:r>
              <a:rPr lang="zh-CN" altLang="zh-CN" sz="2800" b="1" u="sng" kern="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体现至高无上的皇权观念</a:t>
            </a:r>
            <a:r>
              <a:rPr lang="zh-CN" altLang="zh-CN" sz="2800" b="1" kern="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a:t>
            </a:r>
            <a:r>
              <a:rPr lang="zh-CN" altLang="zh-CN" sz="22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秦始皇陵是中国历史上</a:t>
            </a:r>
            <a:r>
              <a:rPr lang="zh-CN" altLang="zh-CN" sz="22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第一个</a:t>
            </a:r>
            <a:r>
              <a:rPr lang="zh-CN" altLang="zh-CN" sz="22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皇帝陵园，也是中国古代</a:t>
            </a:r>
            <a:r>
              <a:rPr lang="zh-CN" altLang="zh-CN" sz="22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最大</a:t>
            </a:r>
            <a:r>
              <a:rPr lang="zh-CN" altLang="zh-CN" sz="22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的一座帝王陵。</a:t>
            </a:r>
            <a:endParaRPr lang="zh-CN" altLang="zh-CN" sz="22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1" name="矩形 10"/>
          <p:cNvSpPr/>
          <p:nvPr/>
        </p:nvSpPr>
        <p:spPr>
          <a:xfrm>
            <a:off x="5129846" y="1147024"/>
            <a:ext cx="2042547"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Times New Roman" panose="02020603050405020304" pitchFamily="18" charset="0"/>
              </a:rPr>
              <a:t>1.</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结构布局：</a:t>
            </a:r>
            <a:endParaRPr lang="zh-CN" altLang="en-US" sz="2400" dirty="0"/>
          </a:p>
        </p:txBody>
      </p:sp>
      <p:sp>
        <p:nvSpPr>
          <p:cNvPr id="12" name="矩形 11"/>
          <p:cNvSpPr/>
          <p:nvPr/>
        </p:nvSpPr>
        <p:spPr>
          <a:xfrm>
            <a:off x="6997777" y="1149516"/>
            <a:ext cx="1758067" cy="451406"/>
          </a:xfrm>
          <a:prstGeom prst="rect">
            <a:avLst/>
          </a:prstGeom>
        </p:spPr>
        <p:txBody>
          <a:bodyPr wrap="square">
            <a:spAutoFit/>
          </a:bodyPr>
          <a:lstStyle/>
          <a:p>
            <a:pPr algn="just">
              <a:lnSpc>
                <a:spcPts val="2800"/>
              </a:lnSpc>
              <a:spcAft>
                <a:spcPts val="0"/>
              </a:spcAft>
            </a:pPr>
            <a:r>
              <a:rPr lang="zh-CN" altLang="en-US" sz="2800" b="1" kern="0" dirty="0">
                <a:solidFill>
                  <a:srgbClr val="FF0000"/>
                </a:solidFill>
                <a:latin typeface="华文中宋" panose="02010600040101010101" pitchFamily="2" charset="-122"/>
                <a:ea typeface="华文中宋" panose="02010600040101010101" pitchFamily="2" charset="-122"/>
                <a:cs typeface="Times New Roman" panose="02020603050405020304" pitchFamily="18" charset="0"/>
              </a:rPr>
              <a:t>外城以外</a:t>
            </a:r>
            <a:endParaRPr lang="zh-CN" altLang="zh-CN" sz="2800" b="1" kern="100" dirty="0">
              <a:solidFill>
                <a:srgbClr val="FF0000"/>
              </a:solidFill>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3" name="矩形 12"/>
          <p:cNvSpPr/>
          <p:nvPr/>
        </p:nvSpPr>
        <p:spPr>
          <a:xfrm>
            <a:off x="5121944" y="4284281"/>
            <a:ext cx="2661306" cy="461665"/>
          </a:xfrm>
          <a:prstGeom prst="rect">
            <a:avLst/>
          </a:prstGeom>
        </p:spPr>
        <p:txBody>
          <a:bodyPr wrap="none">
            <a:spAutoFit/>
          </a:bodyPr>
          <a:lstStyle/>
          <a:p>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2.</a:t>
            </a:r>
            <a:r>
              <a:rPr lang="zh-CN" altLang="zh-CN" sz="2400" b="1" kern="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历史文化内涵：</a:t>
            </a:r>
            <a:endParaRPr lang="zh-CN" altLang="en-US" sz="2400" dirty="0"/>
          </a:p>
        </p:txBody>
      </p:sp>
      <p:cxnSp>
        <p:nvCxnSpPr>
          <p:cNvPr id="14" name="直接箭头连接符 13"/>
          <p:cNvCxnSpPr>
            <a:endCxn id="5" idx="0"/>
          </p:cNvCxnSpPr>
          <p:nvPr/>
        </p:nvCxnSpPr>
        <p:spPr>
          <a:xfrm>
            <a:off x="7775124" y="1598561"/>
            <a:ext cx="16252" cy="5102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339970" y="2108780"/>
            <a:ext cx="902811" cy="523220"/>
          </a:xfrm>
          <a:prstGeom prst="rect">
            <a:avLst/>
          </a:prstGeom>
        </p:spPr>
        <p:txBody>
          <a:bodyPr wrap="none">
            <a:spAutoFit/>
          </a:bodyPr>
          <a:lstStyle/>
          <a:p>
            <a:r>
              <a:rPr lang="zh-CN" altLang="en-US" sz="2800" b="1" dirty="0">
                <a:solidFill>
                  <a:srgbClr val="FF0000"/>
                </a:solidFill>
                <a:latin typeface="华文中宋" panose="02010600040101010101" pitchFamily="2" charset="-122"/>
                <a:ea typeface="华文中宋" panose="02010600040101010101" pitchFamily="2" charset="-122"/>
              </a:rPr>
              <a:t>外城</a:t>
            </a:r>
            <a:endParaRPr lang="zh-CN" altLang="en-US" sz="2800" dirty="0"/>
          </a:p>
        </p:txBody>
      </p:sp>
      <p:sp>
        <p:nvSpPr>
          <p:cNvPr id="6" name="矩形 5"/>
          <p:cNvSpPr/>
          <p:nvPr/>
        </p:nvSpPr>
        <p:spPr>
          <a:xfrm>
            <a:off x="7356221" y="2986947"/>
            <a:ext cx="902811" cy="523220"/>
          </a:xfrm>
          <a:prstGeom prst="rect">
            <a:avLst/>
          </a:prstGeom>
        </p:spPr>
        <p:txBody>
          <a:bodyPr wrap="none">
            <a:spAutoFit/>
          </a:bodyPr>
          <a:lstStyle/>
          <a:p>
            <a:r>
              <a:rPr lang="zh-CN" altLang="en-US" sz="2800" b="1" dirty="0">
                <a:solidFill>
                  <a:srgbClr val="FF0000"/>
                </a:solidFill>
                <a:latin typeface="华文中宋" panose="02010600040101010101" pitchFamily="2" charset="-122"/>
                <a:ea typeface="华文中宋" panose="02010600040101010101" pitchFamily="2" charset="-122"/>
              </a:rPr>
              <a:t>内城</a:t>
            </a:r>
            <a:endParaRPr lang="zh-CN" altLang="en-US" sz="2800" dirty="0"/>
          </a:p>
        </p:txBody>
      </p:sp>
      <p:sp>
        <p:nvSpPr>
          <p:cNvPr id="16" name="矩形 15"/>
          <p:cNvSpPr/>
          <p:nvPr/>
        </p:nvSpPr>
        <p:spPr>
          <a:xfrm>
            <a:off x="7367230" y="3866995"/>
            <a:ext cx="902811" cy="523220"/>
          </a:xfrm>
          <a:prstGeom prst="rect">
            <a:avLst/>
          </a:prstGeom>
        </p:spPr>
        <p:txBody>
          <a:bodyPr wrap="none">
            <a:spAutoFit/>
          </a:bodyPr>
          <a:lstStyle/>
          <a:p>
            <a:r>
              <a:rPr lang="zh-CN" altLang="en-US" sz="2800" b="1" dirty="0">
                <a:solidFill>
                  <a:srgbClr val="FF0000"/>
                </a:solidFill>
                <a:latin typeface="华文中宋" panose="02010600040101010101" pitchFamily="2" charset="-122"/>
                <a:ea typeface="华文中宋" panose="02010600040101010101" pitchFamily="2" charset="-122"/>
              </a:rPr>
              <a:t>地宫</a:t>
            </a:r>
            <a:endParaRPr lang="zh-CN" altLang="en-US" sz="2800" dirty="0"/>
          </a:p>
        </p:txBody>
      </p:sp>
      <p:cxnSp>
        <p:nvCxnSpPr>
          <p:cNvPr id="18" name="直接箭头连接符 17"/>
          <p:cNvCxnSpPr/>
          <p:nvPr/>
        </p:nvCxnSpPr>
        <p:spPr>
          <a:xfrm>
            <a:off x="7791375" y="2539013"/>
            <a:ext cx="16252" cy="4883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7818636" y="3426329"/>
            <a:ext cx="16252" cy="4883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676479" y="1081586"/>
            <a:ext cx="1620957" cy="523220"/>
          </a:xfrm>
          <a:prstGeom prst="rect">
            <a:avLst/>
          </a:prstGeom>
        </p:spPr>
        <p:txBody>
          <a:bodyPr wrap="none">
            <a:spAutoFit/>
          </a:bodyPr>
          <a:lstStyle/>
          <a:p>
            <a:r>
              <a:rPr lang="zh-CN" altLang="en-US" sz="2800" b="1" dirty="0">
                <a:solidFill>
                  <a:srgbClr val="0070C0"/>
                </a:solidFill>
                <a:latin typeface="华文中宋" panose="02010600040101010101" pitchFamily="2" charset="-122"/>
                <a:ea typeface="华文中宋" panose="02010600040101010101" pitchFamily="2" charset="-122"/>
              </a:rPr>
              <a:t>兵马俑坑</a:t>
            </a:r>
            <a:endParaRPr lang="zh-CN" altLang="en-US" sz="2800" dirty="0">
              <a:solidFill>
                <a:srgbClr val="0070C0"/>
              </a:solidFill>
            </a:endParaRPr>
          </a:p>
        </p:txBody>
      </p:sp>
      <p:sp>
        <p:nvSpPr>
          <p:cNvPr id="21" name="矩形 20"/>
          <p:cNvSpPr/>
          <p:nvPr/>
        </p:nvSpPr>
        <p:spPr>
          <a:xfrm>
            <a:off x="8676479" y="2961128"/>
            <a:ext cx="1620957" cy="523220"/>
          </a:xfrm>
          <a:prstGeom prst="rect">
            <a:avLst/>
          </a:prstGeom>
        </p:spPr>
        <p:txBody>
          <a:bodyPr wrap="none">
            <a:spAutoFit/>
          </a:bodyPr>
          <a:lstStyle/>
          <a:p>
            <a:r>
              <a:rPr lang="zh-CN" altLang="en-US" sz="2800" b="1" dirty="0">
                <a:solidFill>
                  <a:srgbClr val="0070C0"/>
                </a:solidFill>
                <a:latin typeface="华文中宋" panose="02010600040101010101" pitchFamily="2" charset="-122"/>
                <a:ea typeface="华文中宋" panose="02010600040101010101" pitchFamily="2" charset="-122"/>
              </a:rPr>
              <a:t>铜车马坑</a:t>
            </a:r>
            <a:endParaRPr lang="zh-CN" altLang="en-US" sz="2800" dirty="0">
              <a:solidFill>
                <a:srgbClr val="0070C0"/>
              </a:solidFill>
            </a:endParaRPr>
          </a:p>
        </p:txBody>
      </p:sp>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8" y="104798"/>
            <a:ext cx="4958281" cy="448094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23" name="直接连接符 22"/>
          <p:cNvCxnSpPr/>
          <p:nvPr/>
        </p:nvCxnSpPr>
        <p:spPr>
          <a:xfrm>
            <a:off x="1184532" y="3526945"/>
            <a:ext cx="134894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01398" y="3704512"/>
            <a:ext cx="119050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5" grpId="0"/>
      <p:bldP spid="6" grpId="0"/>
      <p:bldP spid="16" grpId="0"/>
      <p:bldP spid="20"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586" y="109113"/>
            <a:ext cx="4819854" cy="331988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7" y="949564"/>
            <a:ext cx="4819854" cy="579932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矩形 7"/>
          <p:cNvSpPr/>
          <p:nvPr/>
        </p:nvSpPr>
        <p:spPr>
          <a:xfrm>
            <a:off x="5212080" y="139086"/>
            <a:ext cx="6725920" cy="810478"/>
          </a:xfrm>
          <a:prstGeom prst="rect">
            <a:avLst/>
          </a:prstGeom>
        </p:spPr>
        <p:txBody>
          <a:bodyPr wrap="square">
            <a:spAutoFit/>
          </a:bodyPr>
          <a:lstStyle/>
          <a:p>
            <a:pPr algn="just">
              <a:lnSpc>
                <a:spcPts val="2800"/>
              </a:lnSpc>
              <a:spcAft>
                <a:spcPts val="0"/>
              </a:spcAft>
            </a:pP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二、秦陵兵马俑的布局、阵容及其所反映的历史状况（</a:t>
            </a:r>
            <a:r>
              <a:rPr lang="en-US" altLang="zh-CN" sz="2400" b="1" kern="100" dirty="0">
                <a:latin typeface="Calibri" panose="020F0502020204030204" pitchFamily="34" charset="0"/>
                <a:ea typeface="黑体" panose="02010609060101010101" pitchFamily="49" charset="-122"/>
                <a:cs typeface="Times New Roman" panose="02020603050405020304" pitchFamily="18" charset="0"/>
              </a:rPr>
              <a:t>b</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1" name="矩形 10"/>
          <p:cNvSpPr/>
          <p:nvPr/>
        </p:nvSpPr>
        <p:spPr>
          <a:xfrm>
            <a:off x="5166358" y="5849637"/>
            <a:ext cx="6898640" cy="656590"/>
          </a:xfrm>
          <a:prstGeom prst="rect">
            <a:avLst/>
          </a:prstGeom>
        </p:spPr>
        <p:txBody>
          <a:bodyPr wrap="square">
            <a:spAutoFit/>
          </a:bodyPr>
          <a:lstStyle/>
          <a:p>
            <a:pPr>
              <a:lnSpc>
                <a:spcPts val="2200"/>
              </a:lnSpc>
            </a:pPr>
            <a:endParaRPr lang="zh-CN" altLang="zh-CN" sz="2000" b="1" kern="100" dirty="0">
              <a:latin typeface="华文中宋" panose="02010600040101010101" pitchFamily="2" charset="-122"/>
              <a:ea typeface="华文中宋" panose="02010600040101010101" pitchFamily="2" charset="-122"/>
              <a:cs typeface="Times New Roman" panose="02020603050405020304" pitchFamily="18" charset="0"/>
            </a:endParaRPr>
          </a:p>
          <a:p>
            <a:pPr indent="63500">
              <a:lnSpc>
                <a:spcPts val="2200"/>
              </a:lnSpc>
            </a:pP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生动展现了秦军威武雄壮的豪迈气势。</a:t>
            </a:r>
            <a:endParaRPr lang="zh-CN" altLang="zh-CN" sz="2000" b="1" kern="100"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2" name="矩形 11"/>
          <p:cNvSpPr/>
          <p:nvPr/>
        </p:nvSpPr>
        <p:spPr>
          <a:xfrm>
            <a:off x="5212079" y="949564"/>
            <a:ext cx="1423788" cy="461665"/>
          </a:xfrm>
          <a:prstGeom prst="rect">
            <a:avLst/>
          </a:prstGeom>
        </p:spPr>
        <p:txBody>
          <a:bodyPr wrap="none">
            <a:spAutoFit/>
          </a:bodyPr>
          <a:lstStyle/>
          <a:p>
            <a:r>
              <a:rPr lang="en-US" altLang="zh-CN" sz="2400" b="1" kern="0" dirty="0">
                <a:solidFill>
                  <a:srgbClr val="000000"/>
                </a:solidFill>
                <a:latin typeface="黑体" panose="02010609060101010101" pitchFamily="49" charset="-122"/>
                <a:ea typeface="宋体" panose="02010600030101010101" pitchFamily="2" charset="-122"/>
                <a:cs typeface="Times New Roman" panose="02020603050405020304" pitchFamily="18" charset="0"/>
              </a:rPr>
              <a:t>1.</a:t>
            </a:r>
            <a:r>
              <a:rPr lang="zh-CN" altLang="zh-CN" sz="2400" b="1" kern="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布局：</a:t>
            </a:r>
            <a:endParaRPr lang="zh-CN" altLang="en-US" sz="2400" dirty="0"/>
          </a:p>
        </p:txBody>
      </p:sp>
      <p:sp>
        <p:nvSpPr>
          <p:cNvPr id="13" name="矩形 12"/>
          <p:cNvSpPr/>
          <p:nvPr/>
        </p:nvSpPr>
        <p:spPr>
          <a:xfrm>
            <a:off x="5212078" y="1361199"/>
            <a:ext cx="6725920" cy="1077218"/>
          </a:xfrm>
          <a:prstGeom prst="rect">
            <a:avLst/>
          </a:prstGeom>
        </p:spPr>
        <p:txBody>
          <a:bodyPr wrap="square">
            <a:spAutoFit/>
          </a:bodyPr>
          <a:lstStyle/>
          <a:p>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兵马俑坑是秦始皇陵园中的一组陪葬坑，共有四个，为坑道式的地下</a:t>
            </a:r>
            <a:r>
              <a:rPr lang="zh-CN" altLang="zh-CN" sz="24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土木</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建筑结构。三个兵马俑坑大小不等，形状各异，组成了一个完整的军阵编列体系。</a:t>
            </a:r>
            <a:endParaRPr lang="zh-CN" altLang="en-US" sz="2000" dirty="0"/>
          </a:p>
        </p:txBody>
      </p:sp>
      <p:sp>
        <p:nvSpPr>
          <p:cNvPr id="14" name="矩形 13"/>
          <p:cNvSpPr/>
          <p:nvPr/>
        </p:nvSpPr>
        <p:spPr>
          <a:xfrm>
            <a:off x="5212077" y="2438417"/>
            <a:ext cx="1423788" cy="379206"/>
          </a:xfrm>
          <a:prstGeom prst="rect">
            <a:avLst/>
          </a:prstGeom>
        </p:spPr>
        <p:txBody>
          <a:bodyPr wrap="none">
            <a:spAutoFit/>
          </a:bodyPr>
          <a:lstStyle/>
          <a:p>
            <a:pPr marL="509905" indent="-509905">
              <a:lnSpc>
                <a:spcPts val="2200"/>
              </a:lnSpc>
            </a:pPr>
            <a:r>
              <a:rPr lang="en-US" altLang="zh-CN" sz="2400" b="1" kern="0" dirty="0">
                <a:solidFill>
                  <a:srgbClr val="000000"/>
                </a:solidFill>
                <a:latin typeface="黑体" panose="02010609060101010101" pitchFamily="49" charset="-122"/>
                <a:ea typeface="宋体" panose="02010600030101010101" pitchFamily="2" charset="-122"/>
                <a:cs typeface="Times New Roman" panose="02020603050405020304" pitchFamily="18" charset="0"/>
              </a:rPr>
              <a:t>2.</a:t>
            </a:r>
            <a:r>
              <a:rPr lang="zh-CN" altLang="zh-CN" sz="2400" b="1" kern="0" dirty="0">
                <a:solidFill>
                  <a:srgbClr val="000000"/>
                </a:solidFill>
                <a:latin typeface="Calibri" panose="020F0502020204030204" pitchFamily="34" charset="0"/>
                <a:ea typeface="黑体" panose="02010609060101010101" pitchFamily="49" charset="-122"/>
                <a:cs typeface="Times New Roman" panose="02020603050405020304" pitchFamily="18" charset="0"/>
              </a:rPr>
              <a:t>阵容：</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5" name="矩形 14"/>
          <p:cNvSpPr/>
          <p:nvPr/>
        </p:nvSpPr>
        <p:spPr>
          <a:xfrm>
            <a:off x="5212076" y="2694992"/>
            <a:ext cx="6725920" cy="656590"/>
          </a:xfrm>
          <a:prstGeom prst="rect">
            <a:avLst/>
          </a:prstGeom>
        </p:spPr>
        <p:txBody>
          <a:bodyPr wrap="square">
            <a:spAutoFit/>
          </a:bodyPr>
          <a:lstStyle/>
          <a:p>
            <a:pPr marL="533400" indent="-533400">
              <a:lnSpc>
                <a:spcPts val="2200"/>
              </a:lnSpc>
            </a:pPr>
            <a:r>
              <a:rPr lang="zh-CN"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a:t>
            </a:r>
            <a:r>
              <a:rPr lang="en-US"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1</a:t>
            </a:r>
            <a:r>
              <a:rPr lang="zh-CN"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一号坑</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为</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右军</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面积最大</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，是由步兵和车兵组成的长</a:t>
            </a:r>
            <a:endParaRPr lang="en-US"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endParaRPr>
          </a:p>
          <a:p>
            <a:pPr marL="533400" indent="-533400">
              <a:lnSpc>
                <a:spcPts val="2200"/>
              </a:lnSpc>
            </a:pP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方形矩阵，排列成</a:t>
            </a:r>
            <a:r>
              <a:rPr lang="en-US"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38</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路纵队。大部分陶俑，以弓弩为武器。</a:t>
            </a:r>
            <a:endParaRPr lang="zh-CN" altLang="zh-CN" sz="2000" b="1" kern="100"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6" name="矩形 15"/>
          <p:cNvSpPr/>
          <p:nvPr/>
        </p:nvSpPr>
        <p:spPr>
          <a:xfrm>
            <a:off x="5212076" y="3362789"/>
            <a:ext cx="6807204" cy="1220847"/>
          </a:xfrm>
          <a:prstGeom prst="rect">
            <a:avLst/>
          </a:prstGeom>
        </p:spPr>
        <p:txBody>
          <a:bodyPr wrap="square">
            <a:spAutoFit/>
          </a:bodyPr>
          <a:lstStyle/>
          <a:p>
            <a:pPr>
              <a:lnSpc>
                <a:spcPts val="2200"/>
              </a:lnSpc>
            </a:pPr>
            <a:r>
              <a:rPr lang="zh-CN"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a:t>
            </a:r>
            <a:r>
              <a:rPr lang="en-US"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2</a:t>
            </a:r>
            <a:r>
              <a:rPr lang="zh-CN"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二号坑</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为</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左军</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面积较小</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，分为四个方阵：弩兵方阵、车兵方阵、骑兵方阵和车兵、步兵、骑兵三个兵种的混合方阵。所用武器，有弓、弩、戟等。二号坑的内容比一号坑丰富，是兵马俑坑中的</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精华</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endParaRPr lang="zh-CN" altLang="zh-CN" sz="2000" b="1" kern="100"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7" name="矩形 16"/>
          <p:cNvSpPr/>
          <p:nvPr/>
        </p:nvSpPr>
        <p:spPr>
          <a:xfrm>
            <a:off x="5212076" y="4529078"/>
            <a:ext cx="6725920" cy="938719"/>
          </a:xfrm>
          <a:prstGeom prst="rect">
            <a:avLst/>
          </a:prstGeom>
        </p:spPr>
        <p:txBody>
          <a:bodyPr wrap="square">
            <a:spAutoFit/>
          </a:bodyPr>
          <a:lstStyle/>
          <a:p>
            <a:pPr>
              <a:lnSpc>
                <a:spcPts val="2200"/>
              </a:lnSpc>
            </a:pPr>
            <a:r>
              <a:rPr lang="zh-CN"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a:t>
            </a:r>
            <a:r>
              <a:rPr lang="en-US"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3</a:t>
            </a:r>
            <a:r>
              <a:rPr lang="zh-CN"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三号坑</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为</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指挥部</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面积最小</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，呈</a:t>
            </a:r>
            <a:r>
              <a:rPr lang="en-US"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凹</a:t>
            </a:r>
            <a:r>
              <a:rPr lang="en-US"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字形结构。坑内正前方停放着一辆面朝东的华盖车，后面跟随四个戴长冠的武士俑。</a:t>
            </a:r>
            <a:endParaRPr lang="zh-CN" altLang="zh-CN" sz="2000" b="1" kern="100"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8" name="矩形 17"/>
          <p:cNvSpPr/>
          <p:nvPr/>
        </p:nvSpPr>
        <p:spPr>
          <a:xfrm>
            <a:off x="5212076" y="5395546"/>
            <a:ext cx="4190571" cy="380873"/>
          </a:xfrm>
          <a:prstGeom prst="rect">
            <a:avLst/>
          </a:prstGeom>
        </p:spPr>
        <p:txBody>
          <a:bodyPr wrap="none">
            <a:spAutoFit/>
          </a:bodyPr>
          <a:lstStyle/>
          <a:p>
            <a:pPr>
              <a:lnSpc>
                <a:spcPts val="2200"/>
              </a:lnSpc>
            </a:pPr>
            <a:r>
              <a:rPr lang="zh-CN"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a:t>
            </a:r>
            <a:r>
              <a:rPr lang="en-US"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4</a:t>
            </a:r>
            <a:r>
              <a:rPr lang="zh-CN" altLang="zh-CN" sz="2000" b="1" kern="0"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四号坑</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应为</a:t>
            </a:r>
            <a:r>
              <a:rPr lang="zh-CN" altLang="zh-CN" sz="2000" b="1" kern="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中军</a:t>
            </a:r>
            <a:r>
              <a:rPr lang="zh-CN" altLang="zh-CN" sz="2000" b="1" kern="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，空无一物。</a:t>
            </a:r>
            <a:endParaRPr lang="zh-CN" altLang="zh-CN" sz="2000" b="1" kern="100"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9" name="矩形 18"/>
          <p:cNvSpPr/>
          <p:nvPr/>
        </p:nvSpPr>
        <p:spPr>
          <a:xfrm>
            <a:off x="5223621" y="5735896"/>
            <a:ext cx="2042547" cy="461665"/>
          </a:xfrm>
          <a:prstGeom prst="rect">
            <a:avLst/>
          </a:prstGeom>
        </p:spPr>
        <p:txBody>
          <a:bodyPr wrap="none">
            <a:spAutoFit/>
          </a:bodyPr>
          <a:lstStyle/>
          <a:p>
            <a:r>
              <a:rPr lang="en-US" altLang="zh-CN" sz="2400" b="1" kern="0" dirty="0">
                <a:solidFill>
                  <a:srgbClr val="000000"/>
                </a:solidFill>
                <a:latin typeface="黑体" panose="02010609060101010101" pitchFamily="49" charset="-122"/>
                <a:ea typeface="宋体" panose="02010600030101010101" pitchFamily="2" charset="-122"/>
                <a:cs typeface="Times New Roman" panose="02020603050405020304" pitchFamily="18" charset="0"/>
              </a:rPr>
              <a:t>3.</a:t>
            </a:r>
            <a:r>
              <a:rPr lang="zh-CN" altLang="zh-CN" sz="2400" b="1" kern="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历史状况：</a:t>
            </a:r>
            <a:endParaRPr lang="zh-CN" altLang="en-US" sz="2400" dirty="0"/>
          </a:p>
        </p:txBody>
      </p:sp>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2817623"/>
            <a:ext cx="4216529" cy="231677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15" grpId="0"/>
      <p:bldP spid="16" grpId="0"/>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130" y="81228"/>
            <a:ext cx="4857949" cy="118882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31" y="1163371"/>
            <a:ext cx="4857948" cy="561340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矩形 7"/>
          <p:cNvSpPr/>
          <p:nvPr/>
        </p:nvSpPr>
        <p:spPr>
          <a:xfrm>
            <a:off x="4958079" y="252293"/>
            <a:ext cx="7233921" cy="374461"/>
          </a:xfrm>
          <a:prstGeom prst="rect">
            <a:avLst/>
          </a:prstGeom>
        </p:spPr>
        <p:txBody>
          <a:bodyPr wrap="square">
            <a:spAutoFit/>
          </a:bodyPr>
          <a:lstStyle/>
          <a:p>
            <a:pPr indent="63500">
              <a:lnSpc>
                <a:spcPts val="2200"/>
              </a:lnSpc>
              <a:spcAft>
                <a:spcPts val="0"/>
              </a:spcAft>
            </a:pPr>
            <a:r>
              <a:rPr lang="x-none" altLang="zh-CN" sz="2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三、秦陵兵马俑所体现的高超技术和艺术震撼力（c）</a:t>
            </a:r>
            <a:endParaRPr lang="zh-CN" altLang="zh-CN" sz="2400" b="1" dirty="0">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9" name="矩形 8"/>
          <p:cNvSpPr/>
          <p:nvPr/>
        </p:nvSpPr>
        <p:spPr>
          <a:xfrm>
            <a:off x="5188411" y="4157410"/>
            <a:ext cx="6903458" cy="1187505"/>
          </a:xfrm>
          <a:prstGeom prst="rect">
            <a:avLst/>
          </a:prstGeom>
        </p:spPr>
        <p:txBody>
          <a:bodyPr wrap="square">
            <a:spAutoFit/>
          </a:bodyPr>
          <a:lstStyle/>
          <a:p>
            <a:pPr>
              <a:lnSpc>
                <a:spcPts val="2800"/>
              </a:lnSpc>
              <a:spcAft>
                <a:spcPts val="0"/>
              </a:spcAft>
            </a:pPr>
            <a:r>
              <a:rPr lang="x-none" altLang="zh-CN" sz="2400" b="1"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用</a:t>
            </a:r>
            <a:r>
              <a:rPr lang="x-none" altLang="zh-CN" sz="2800" b="1"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高度概括</a:t>
            </a:r>
            <a:r>
              <a:rPr lang="x-none" altLang="zh-CN" sz="2400" b="1"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和</a:t>
            </a:r>
            <a:r>
              <a:rPr lang="x-none" altLang="zh-CN" sz="2800" b="1"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细腻写实</a:t>
            </a:r>
            <a:r>
              <a:rPr lang="x-none" altLang="zh-CN" sz="2400" b="1"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的艺术手法，生动地再现了两千多年前秦军扫灭六国的磅礴气势和威武雄壮的军阵场面，是我国雕塑艺术史上的</a:t>
            </a:r>
            <a:r>
              <a:rPr lang="x-none" altLang="zh-CN" sz="2800" b="1"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一支奇葩</a:t>
            </a:r>
            <a:r>
              <a:rPr lang="x-none" altLang="zh-CN" sz="2400" b="1"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endParaRPr lang="zh-CN" altLang="zh-CN" sz="2400" b="1" dirty="0">
              <a:effectLst/>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0" name="矩形 9"/>
          <p:cNvSpPr/>
          <p:nvPr/>
        </p:nvSpPr>
        <p:spPr>
          <a:xfrm>
            <a:off x="5192529" y="601547"/>
            <a:ext cx="2350323" cy="451406"/>
          </a:xfrm>
          <a:prstGeom prst="rect">
            <a:avLst/>
          </a:prstGeom>
        </p:spPr>
        <p:txBody>
          <a:bodyPr wrap="none">
            <a:spAutoFit/>
          </a:bodyPr>
          <a:lstStyle/>
          <a:p>
            <a:pPr>
              <a:lnSpc>
                <a:spcPts val="2800"/>
              </a:lnSpc>
              <a:spcAft>
                <a:spcPts val="0"/>
              </a:spcAft>
            </a:pPr>
            <a:r>
              <a:rPr lang="x-none" altLang="zh-CN" sz="28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a:t>
            </a:r>
            <a:r>
              <a:rPr lang="zh-CN" altLang="zh-CN" sz="2800" b="1" dirty="0">
                <a:solidFill>
                  <a:srgbClr val="000000"/>
                </a:solidFill>
                <a:latin typeface="黑体" panose="02010609060101010101" pitchFamily="49" charset="-122"/>
                <a:ea typeface="黑体" panose="02010609060101010101" pitchFamily="49" charset="-122"/>
                <a:cs typeface="黑体" panose="02010609060101010101" pitchFamily="49" charset="-122"/>
              </a:rPr>
              <a:t>高超</a:t>
            </a:r>
            <a:r>
              <a:rPr lang="x-none" altLang="zh-CN" sz="2800" b="1" dirty="0">
                <a:solidFill>
                  <a:srgbClr val="000000"/>
                </a:solidFill>
                <a:latin typeface="黑体" panose="02010609060101010101" pitchFamily="49" charset="-122"/>
                <a:ea typeface="黑体" panose="02010609060101010101" pitchFamily="49" charset="-122"/>
                <a:cs typeface="黑体" panose="02010609060101010101" pitchFamily="49" charset="-122"/>
              </a:rPr>
              <a:t>技术</a:t>
            </a:r>
            <a:r>
              <a:rPr lang="zh-CN" altLang="zh-CN" sz="2800" b="1" dirty="0">
                <a:solidFill>
                  <a:srgbClr val="000000"/>
                </a:solidFill>
                <a:latin typeface="黑体" panose="02010609060101010101" pitchFamily="49" charset="-122"/>
                <a:ea typeface="黑体" panose="02010609060101010101" pitchFamily="49" charset="-122"/>
                <a:cs typeface="黑体" panose="02010609060101010101" pitchFamily="49" charset="-122"/>
              </a:rPr>
              <a:t>：</a:t>
            </a:r>
            <a:endParaRPr lang="zh-CN" altLang="zh-CN" sz="28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1" name="矩形 10"/>
          <p:cNvSpPr/>
          <p:nvPr/>
        </p:nvSpPr>
        <p:spPr>
          <a:xfrm>
            <a:off x="5110163" y="1063761"/>
            <a:ext cx="6981706" cy="2605842"/>
          </a:xfrm>
          <a:prstGeom prst="rect">
            <a:avLst/>
          </a:prstGeom>
        </p:spPr>
        <p:txBody>
          <a:bodyPr wrap="square">
            <a:spAutoFit/>
          </a:bodyPr>
          <a:lstStyle/>
          <a:p>
            <a:pPr>
              <a:lnSpc>
                <a:spcPts val="2800"/>
              </a:lnSpc>
              <a:spcAft>
                <a:spcPts val="0"/>
              </a:spcAft>
            </a:pPr>
            <a:r>
              <a:rPr lang="x-none" altLang="zh-CN" sz="2400" b="1" dirty="0">
                <a:solidFill>
                  <a:srgbClr val="000000"/>
                </a:solidFill>
                <a:latin typeface="华文中宋" panose="02010600040101010101" pitchFamily="2" charset="-122"/>
                <a:ea typeface="华文中宋" panose="02010600040101010101" pitchFamily="2" charset="-122"/>
                <a:cs typeface="宋体" panose="02010600030101010101" pitchFamily="2" charset="-122"/>
              </a:rPr>
              <a:t>（1）</a:t>
            </a:r>
            <a:r>
              <a:rPr lang="x-none" altLang="zh-CN" sz="2400" b="1"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陶俑和陶马造型比例匀称，神态逼真，生动传神，彩绘色调明快、绚丽，对比强烈，面部表情丰富，个性鲜明，千人千面，是秦代雕塑艺术品中的杰作</a:t>
            </a:r>
            <a:r>
              <a:rPr lang="zh-CN" altLang="en-US" sz="2400" b="1"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，反映出中国古代工匠高超的技艺。</a:t>
            </a:r>
            <a:endParaRPr lang="zh-CN" altLang="zh-CN" sz="2400" b="1" dirty="0">
              <a:latin typeface="华文中宋" panose="02010600040101010101" pitchFamily="2" charset="-122"/>
              <a:ea typeface="华文中宋" panose="02010600040101010101" pitchFamily="2" charset="-122"/>
              <a:cs typeface="Times New Roman" panose="02020603050405020304" pitchFamily="18" charset="0"/>
            </a:endParaRPr>
          </a:p>
          <a:p>
            <a:pPr>
              <a:lnSpc>
                <a:spcPts val="2800"/>
              </a:lnSpc>
              <a:spcAft>
                <a:spcPts val="0"/>
              </a:spcAft>
            </a:pPr>
            <a:r>
              <a:rPr lang="x-none" altLang="zh-CN" sz="2400" b="1"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（2）青铜兵器制作工艺非常高超，性能精良，代表了中国青铜兵器生产的最高水平，堪称世界冶金史上的奇迹。</a:t>
            </a:r>
            <a:endParaRPr lang="zh-CN" altLang="zh-CN" sz="2400" b="1"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2" name="矩形 11"/>
          <p:cNvSpPr/>
          <p:nvPr/>
        </p:nvSpPr>
        <p:spPr>
          <a:xfrm>
            <a:off x="5188411" y="3634785"/>
            <a:ext cx="2710999" cy="523220"/>
          </a:xfrm>
          <a:prstGeom prst="rect">
            <a:avLst/>
          </a:prstGeom>
        </p:spPr>
        <p:txBody>
          <a:bodyPr wrap="none">
            <a:spAutoFit/>
          </a:bodyPr>
          <a:lstStyle/>
          <a:p>
            <a:r>
              <a:rPr lang="x-none" altLang="zh-CN" sz="2800" b="1" dirty="0">
                <a:solidFill>
                  <a:srgbClr val="000000"/>
                </a:solidFill>
                <a:latin typeface="黑体" panose="02010609060101010101" pitchFamily="49" charset="-122"/>
                <a:ea typeface="宋体" panose="02010600030101010101" pitchFamily="2" charset="-122"/>
                <a:cs typeface="黑体" panose="02010609060101010101" pitchFamily="49" charset="-122"/>
              </a:rPr>
              <a:t>2.</a:t>
            </a:r>
            <a:r>
              <a:rPr lang="zh-CN" altLang="zh-CN" sz="2800" b="1" dirty="0">
                <a:solidFill>
                  <a:srgbClr val="000000"/>
                </a:solidFill>
                <a:latin typeface="宋体" panose="02010600030101010101" pitchFamily="2" charset="-122"/>
                <a:ea typeface="黑体" panose="02010609060101010101" pitchFamily="49" charset="-122"/>
                <a:cs typeface="黑体" panose="02010609060101010101" pitchFamily="49" charset="-122"/>
              </a:rPr>
              <a:t>艺术震撼力：</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31071" y="96104"/>
            <a:ext cx="6929858"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3</a:t>
            </a:r>
            <a:r>
              <a:rPr lang="zh-CN" altLang="en-US" sz="4000" b="1" dirty="0">
                <a:solidFill>
                  <a:srgbClr val="FFFF00"/>
                </a:solidFill>
              </a:rPr>
              <a:t>课  世界屋脊上的布达拉宫</a:t>
            </a:r>
            <a:endParaRPr lang="en-US" altLang="zh-CN" sz="4000" b="1" dirty="0"/>
          </a:p>
        </p:txBody>
      </p:sp>
      <p:sp>
        <p:nvSpPr>
          <p:cNvPr id="5" name="文本框 4"/>
          <p:cNvSpPr txBox="1"/>
          <p:nvPr/>
        </p:nvSpPr>
        <p:spPr>
          <a:xfrm>
            <a:off x="4879962" y="941777"/>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2" name="矩形 1"/>
          <p:cNvSpPr/>
          <p:nvPr/>
        </p:nvSpPr>
        <p:spPr>
          <a:xfrm>
            <a:off x="584446" y="1610665"/>
            <a:ext cx="3357239" cy="3785652"/>
          </a:xfrm>
          <a:prstGeom prst="rect">
            <a:avLst/>
          </a:prstGeom>
        </p:spPr>
        <p:txBody>
          <a:bodyPr wrap="square">
            <a:spAutoFit/>
          </a:bodyPr>
          <a:lstStyle/>
          <a:p>
            <a:r>
              <a:rPr lang="en-US" altLang="zh-CN" sz="4000" b="1" dirty="0">
                <a:latin typeface="华文宋体" panose="02010600040101010101" pitchFamily="2" charset="-122"/>
                <a:ea typeface="华文宋体" panose="02010600040101010101" pitchFamily="2" charset="-122"/>
              </a:rPr>
              <a:t>1.</a:t>
            </a:r>
            <a:r>
              <a:rPr lang="zh-CN" altLang="zh-CN" sz="4000" b="1" dirty="0">
                <a:latin typeface="华文宋体" panose="02010600040101010101" pitchFamily="2" charset="-122"/>
                <a:ea typeface="华文宋体" panose="02010600040101010101" pitchFamily="2" charset="-122"/>
              </a:rPr>
              <a:t>唐蕃和亲</a:t>
            </a:r>
            <a:endParaRPr lang="en-US" altLang="zh-CN" sz="4000" b="1" dirty="0">
              <a:latin typeface="华文宋体" panose="02010600040101010101" pitchFamily="2" charset="-122"/>
              <a:ea typeface="华文宋体" panose="02010600040101010101" pitchFamily="2" charset="-122"/>
            </a:endParaRPr>
          </a:p>
          <a:p>
            <a:r>
              <a:rPr lang="en-US" altLang="zh-CN" sz="4000" b="1" dirty="0">
                <a:latin typeface="华文宋体" panose="02010600040101010101" pitchFamily="2" charset="-122"/>
                <a:ea typeface="华文宋体" panose="02010600040101010101" pitchFamily="2" charset="-122"/>
              </a:rPr>
              <a:t>2.</a:t>
            </a:r>
            <a:r>
              <a:rPr lang="zh-CN" altLang="zh-CN" sz="4000" b="1" dirty="0">
                <a:latin typeface="华文宋体" panose="02010600040101010101" pitchFamily="2" charset="-122"/>
                <a:ea typeface="华文宋体" panose="02010600040101010101" pitchFamily="2" charset="-122"/>
              </a:rPr>
              <a:t>宣政院</a:t>
            </a:r>
            <a:endParaRPr lang="en-US" altLang="zh-CN" sz="4000" b="1" dirty="0">
              <a:latin typeface="华文宋体" panose="02010600040101010101" pitchFamily="2" charset="-122"/>
              <a:ea typeface="华文宋体" panose="02010600040101010101" pitchFamily="2" charset="-122"/>
            </a:endParaRPr>
          </a:p>
          <a:p>
            <a:r>
              <a:rPr lang="en-US" altLang="zh-CN" sz="4000" b="1" dirty="0">
                <a:latin typeface="华文宋体" panose="02010600040101010101" pitchFamily="2" charset="-122"/>
                <a:ea typeface="华文宋体" panose="02010600040101010101" pitchFamily="2" charset="-122"/>
              </a:rPr>
              <a:t>3.</a:t>
            </a:r>
            <a:r>
              <a:rPr lang="zh-CN" altLang="zh-CN" sz="4000" b="1" dirty="0">
                <a:latin typeface="华文宋体" panose="02010600040101010101" pitchFamily="2" charset="-122"/>
                <a:ea typeface="华文宋体" panose="02010600040101010101" pitchFamily="2" charset="-122"/>
              </a:rPr>
              <a:t>理藩院</a:t>
            </a:r>
            <a:endParaRPr lang="en-US" altLang="zh-CN" sz="4000" b="1" dirty="0">
              <a:latin typeface="华文宋体" panose="02010600040101010101" pitchFamily="2" charset="-122"/>
              <a:ea typeface="华文宋体" panose="02010600040101010101" pitchFamily="2" charset="-122"/>
            </a:endParaRPr>
          </a:p>
          <a:p>
            <a:r>
              <a:rPr lang="en-US" altLang="zh-CN" sz="4000" b="1" dirty="0">
                <a:latin typeface="华文宋体" panose="02010600040101010101" pitchFamily="2" charset="-122"/>
                <a:ea typeface="华文宋体" panose="02010600040101010101" pitchFamily="2" charset="-122"/>
              </a:rPr>
              <a:t>4.</a:t>
            </a:r>
            <a:r>
              <a:rPr lang="zh-CN" altLang="zh-CN" sz="4000" b="1" dirty="0">
                <a:latin typeface="华文宋体" panose="02010600040101010101" pitchFamily="2" charset="-122"/>
                <a:ea typeface="华文宋体" panose="02010600040101010101" pitchFamily="2" charset="-122"/>
              </a:rPr>
              <a:t>四大活佛</a:t>
            </a:r>
            <a:endParaRPr lang="en-US" altLang="zh-CN" sz="4000" b="1" dirty="0">
              <a:latin typeface="华文宋体" panose="02010600040101010101" pitchFamily="2" charset="-122"/>
              <a:ea typeface="华文宋体" panose="02010600040101010101" pitchFamily="2" charset="-122"/>
            </a:endParaRPr>
          </a:p>
          <a:p>
            <a:r>
              <a:rPr lang="en-US" altLang="zh-CN" sz="4000" b="1" dirty="0">
                <a:latin typeface="华文宋体" panose="02010600040101010101" pitchFamily="2" charset="-122"/>
                <a:ea typeface="华文宋体" panose="02010600040101010101" pitchFamily="2" charset="-122"/>
              </a:rPr>
              <a:t>5.</a:t>
            </a:r>
            <a:r>
              <a:rPr lang="zh-CN" altLang="zh-CN" sz="4000" b="1" dirty="0">
                <a:latin typeface="华文宋体" panose="02010600040101010101" pitchFamily="2" charset="-122"/>
                <a:ea typeface="华文宋体" panose="02010600040101010101" pitchFamily="2" charset="-122"/>
              </a:rPr>
              <a:t>西藏自治区</a:t>
            </a:r>
            <a:endParaRPr lang="en-US" altLang="zh-CN" sz="4000" b="1" dirty="0">
              <a:latin typeface="华文宋体" panose="02010600040101010101" pitchFamily="2" charset="-122"/>
              <a:ea typeface="华文宋体" panose="02010600040101010101" pitchFamily="2" charset="-122"/>
            </a:endParaRPr>
          </a:p>
          <a:p>
            <a:r>
              <a:rPr lang="en-US" altLang="zh-CN" sz="4000" b="1" dirty="0">
                <a:latin typeface="华文宋体" panose="02010600040101010101" pitchFamily="2" charset="-122"/>
                <a:ea typeface="华文宋体" panose="02010600040101010101" pitchFamily="2" charset="-122"/>
              </a:rPr>
              <a:t>6.</a:t>
            </a:r>
            <a:r>
              <a:rPr lang="zh-CN" altLang="en-US" sz="4000" b="1" dirty="0">
                <a:latin typeface="华文宋体" panose="02010600040101010101" pitchFamily="2" charset="-122"/>
                <a:ea typeface="华文宋体" panose="02010600040101010101" pitchFamily="2" charset="-122"/>
              </a:rPr>
              <a:t>青藏铁路</a:t>
            </a:r>
            <a:endParaRPr lang="zh-CN" altLang="zh-CN" sz="4000" b="1" dirty="0">
              <a:latin typeface="华文宋体" panose="02010600040101010101" pitchFamily="2" charset="-122"/>
              <a:ea typeface="华文宋体" panose="02010600040101010101" pitchFamily="2" charset="-122"/>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12481" y="2068248"/>
            <a:ext cx="6301436" cy="243651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153" y="2080026"/>
            <a:ext cx="4290432" cy="242473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884" y="2080026"/>
            <a:ext cx="2512381" cy="365469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153" y="2082788"/>
            <a:ext cx="4290432" cy="240743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219" y="2080026"/>
            <a:ext cx="3162300" cy="148232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5395" y="1526552"/>
            <a:ext cx="4767193" cy="506090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3179" y="1501196"/>
            <a:ext cx="4767193" cy="113364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05189" y="-88776"/>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7" name="矩形 6"/>
          <p:cNvSpPr/>
          <p:nvPr/>
        </p:nvSpPr>
        <p:spPr>
          <a:xfrm>
            <a:off x="0" y="647494"/>
            <a:ext cx="3746377" cy="1502976"/>
          </a:xfrm>
          <a:prstGeom prst="rect">
            <a:avLst/>
          </a:prstGeom>
        </p:spPr>
        <p:txBody>
          <a:bodyPr wrap="square">
            <a:spAutoFit/>
          </a:bodyPr>
          <a:lstStyle/>
          <a:p>
            <a:pPr>
              <a:lnSpc>
                <a:spcPts val="2200"/>
              </a:lnSpc>
            </a:pPr>
            <a:r>
              <a:rPr lang="zh-CN" altLang="en-US" sz="2000" b="1" kern="0" dirty="0">
                <a:latin typeface="Calibri" panose="020F0502020204030204" pitchFamily="34" charset="0"/>
                <a:ea typeface="黑体" panose="02010609060101010101" pitchFamily="49" charset="-122"/>
                <a:cs typeface="方正准圆简体"/>
              </a:rPr>
              <a:t>一、</a:t>
            </a:r>
            <a:r>
              <a:rPr lang="zh-CN" altLang="zh-CN" sz="2000" b="1" kern="0" dirty="0">
                <a:latin typeface="Calibri" panose="020F0502020204030204" pitchFamily="34" charset="0"/>
                <a:ea typeface="黑体" panose="02010609060101010101" pitchFamily="49" charset="-122"/>
                <a:cs typeface="方正准圆简体"/>
              </a:rPr>
              <a:t>布达拉宫的建筑特色（b）</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a:p>
            <a:pPr>
              <a:lnSpc>
                <a:spcPts val="2200"/>
              </a:lnSpc>
            </a:pPr>
            <a:r>
              <a:rPr lang="zh-CN" altLang="en-US" sz="2000" b="1" kern="0" dirty="0">
                <a:latin typeface="Calibri" panose="020F0502020204030204" pitchFamily="34" charset="0"/>
                <a:ea typeface="黑体" panose="02010609060101010101" pitchFamily="49" charset="-122"/>
                <a:cs typeface="方正准圆简体"/>
              </a:rPr>
              <a:t>二、</a:t>
            </a:r>
            <a:r>
              <a:rPr lang="zh-CN" altLang="zh-CN" sz="2000" b="1" kern="0" dirty="0">
                <a:latin typeface="Calibri" panose="020F0502020204030204" pitchFamily="34" charset="0"/>
                <a:ea typeface="黑体" panose="02010609060101010101" pitchFamily="49" charset="-122"/>
                <a:cs typeface="方正准圆简体"/>
              </a:rPr>
              <a:t>布达拉宫、大昭寺等建筑的藏汉合璧风格（b）</a:t>
            </a:r>
            <a:endParaRPr lang="en-US" altLang="zh-CN" sz="2000" b="1" kern="0" dirty="0">
              <a:latin typeface="Calibri" panose="020F0502020204030204" pitchFamily="34" charset="0"/>
              <a:ea typeface="黑体" panose="02010609060101010101" pitchFamily="49" charset="-122"/>
              <a:cs typeface="方正准圆简体"/>
            </a:endParaRPr>
          </a:p>
          <a:p>
            <a:pPr>
              <a:lnSpc>
                <a:spcPts val="2200"/>
              </a:lnSpc>
            </a:pPr>
            <a:r>
              <a:rPr lang="zh-CN" altLang="en-US" sz="2000" b="1" kern="0" dirty="0">
                <a:latin typeface="Calibri" panose="020F0502020204030204" pitchFamily="34" charset="0"/>
                <a:ea typeface="黑体" panose="02010609060101010101" pitchFamily="49" charset="-122"/>
                <a:cs typeface="Times New Roman" panose="02020603050405020304" pitchFamily="18" charset="0"/>
              </a:rPr>
              <a:t>三、藏汉人民民族团结的精神文化内涵（</a:t>
            </a:r>
            <a:r>
              <a:rPr lang="en-US" altLang="zh-CN" sz="2000" b="1" kern="0" dirty="0">
                <a:latin typeface="Calibri" panose="020F0502020204030204" pitchFamily="34" charset="0"/>
                <a:ea typeface="黑体" panose="02010609060101010101" pitchFamily="49" charset="-122"/>
                <a:cs typeface="Times New Roman" panose="02020603050405020304" pitchFamily="18" charset="0"/>
              </a:rPr>
              <a:t>c</a:t>
            </a:r>
            <a:r>
              <a:rPr lang="zh-CN" altLang="en-US" sz="2000" b="1" kern="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46377" y="451611"/>
            <a:ext cx="7954392" cy="640638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104" y="443598"/>
            <a:ext cx="7102455" cy="448094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6853" y="443598"/>
            <a:ext cx="3899218" cy="448094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105" y="469799"/>
            <a:ext cx="7102454" cy="448094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9949" y="776272"/>
            <a:ext cx="2533650" cy="321660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26" name="图片 1"/>
          <p:cNvPicPr>
            <a:picLocks noChangeAspect="1" noChangeArrowheads="1"/>
          </p:cNvPicPr>
          <p:nvPr/>
        </p:nvPicPr>
        <p:blipFill>
          <a:blip r:embed="rId6">
            <a:extLst>
              <a:ext uri="{28A0092B-C50C-407E-A947-70E740481C1C}">
                <a14:useLocalDpi xmlns:a14="http://schemas.microsoft.com/office/drawing/2010/main" val="0"/>
              </a:ext>
            </a:extLst>
          </a:blip>
          <a:srcRect l="13782" r="12888" b="16531"/>
          <a:stretch>
            <a:fillRect/>
          </a:stretch>
        </p:blipFill>
        <p:spPr bwMode="auto">
          <a:xfrm>
            <a:off x="2129551" y="450987"/>
            <a:ext cx="4785560" cy="370098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9551" y="4184308"/>
            <a:ext cx="4785560" cy="71408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nodeType="clickEffect">
                                  <p:stCondLst>
                                    <p:cond delay="0"/>
                                  </p:stCondLst>
                                  <p:childTnLst>
                                    <p:animEffect transition="out" filter="barn(inVertical)">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026"/>
                                        </p:tgtEl>
                                      </p:cBhvr>
                                    </p:animEffect>
                                    <p:set>
                                      <p:cBhvr>
                                        <p:cTn id="55" dur="1" fill="hold">
                                          <p:stCondLst>
                                            <p:cond delay="499"/>
                                          </p:stCondLst>
                                        </p:cTn>
                                        <p:tgtEl>
                                          <p:spTgt spid="102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53440" y="106264"/>
            <a:ext cx="10485119"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4</a:t>
            </a:r>
            <a:r>
              <a:rPr lang="zh-CN" altLang="en-US" sz="4000" b="1" dirty="0">
                <a:solidFill>
                  <a:srgbClr val="FFFF00"/>
                </a:solidFill>
              </a:rPr>
              <a:t>课  中国古代宫殿建筑的典范</a:t>
            </a:r>
            <a:r>
              <a:rPr lang="en-US" altLang="zh-CN" sz="4000" b="1" dirty="0">
                <a:solidFill>
                  <a:srgbClr val="FFFF00"/>
                </a:solidFill>
              </a:rPr>
              <a:t>——</a:t>
            </a:r>
            <a:r>
              <a:rPr lang="zh-CN" altLang="en-US" sz="4000" b="1" dirty="0">
                <a:solidFill>
                  <a:srgbClr val="FFFF00"/>
                </a:solidFill>
              </a:rPr>
              <a:t>明清故宫</a:t>
            </a:r>
            <a:endParaRPr lang="en-US" altLang="zh-CN" sz="4000" b="1" dirty="0"/>
          </a:p>
        </p:txBody>
      </p:sp>
      <p:sp>
        <p:nvSpPr>
          <p:cNvPr id="5" name="文本框 4"/>
          <p:cNvSpPr txBox="1"/>
          <p:nvPr/>
        </p:nvSpPr>
        <p:spPr>
          <a:xfrm>
            <a:off x="4879962" y="941777"/>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7" name="矩形 6"/>
          <p:cNvSpPr/>
          <p:nvPr/>
        </p:nvSpPr>
        <p:spPr>
          <a:xfrm>
            <a:off x="259484" y="1303983"/>
            <a:ext cx="3793026" cy="523220"/>
          </a:xfrm>
          <a:prstGeom prst="rect">
            <a:avLst/>
          </a:prstGeom>
        </p:spPr>
        <p:txBody>
          <a:bodyPr wrap="none">
            <a:spAutoFit/>
          </a:bodyPr>
          <a:lstStyle/>
          <a:p>
            <a:r>
              <a:rPr lang="en-US" altLang="zh-CN" sz="2800" b="1" kern="100" dirty="0">
                <a:latin typeface="黑体" panose="02010609060101010101" pitchFamily="49" charset="-122"/>
                <a:ea typeface="黑体" panose="02010609060101010101" pitchFamily="49" charset="-122"/>
                <a:cs typeface="Times New Roman" panose="02020603050405020304" pitchFamily="18" charset="0"/>
              </a:rPr>
              <a:t>1.</a:t>
            </a:r>
            <a:r>
              <a:rPr lang="zh-CN" altLang="zh-CN" sz="2800" b="1" kern="100" dirty="0">
                <a:latin typeface="黑体" panose="02010609060101010101" pitchFamily="49" charset="-122"/>
                <a:ea typeface="黑体" panose="02010609060101010101" pitchFamily="49" charset="-122"/>
                <a:cs typeface="Times New Roman" panose="02020603050405020304" pitchFamily="18" charset="0"/>
              </a:rPr>
              <a:t>故宫是历史的见证：</a:t>
            </a:r>
            <a:endParaRPr lang="zh-CN" altLang="en-US" sz="2800" b="1" dirty="0">
              <a:latin typeface="黑体" panose="02010609060101010101" pitchFamily="49" charset="-122"/>
              <a:ea typeface="黑体" panose="02010609060101010101" pitchFamily="49" charset="-122"/>
            </a:endParaRPr>
          </a:p>
        </p:txBody>
      </p:sp>
      <p:sp>
        <p:nvSpPr>
          <p:cNvPr id="8" name="矩形 7"/>
          <p:cNvSpPr/>
          <p:nvPr/>
        </p:nvSpPr>
        <p:spPr>
          <a:xfrm>
            <a:off x="853440" y="1688902"/>
            <a:ext cx="1112805" cy="461665"/>
          </a:xfrm>
          <a:prstGeom prst="rect">
            <a:avLst/>
          </a:prstGeom>
        </p:spPr>
        <p:txBody>
          <a:bodyPr wrap="none">
            <a:spAutoFit/>
          </a:bodyPr>
          <a:lstStyle/>
          <a:p>
            <a:r>
              <a:rPr lang="zh-CN"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科举制</a:t>
            </a:r>
            <a:endParaRPr lang="zh-CN" altLang="en-US" sz="2400" b="1" dirty="0">
              <a:latin typeface="方正粗黑宋简体" panose="02000000000000000000" pitchFamily="2" charset="-122"/>
              <a:ea typeface="方正粗黑宋简体" panose="02000000000000000000" pitchFamily="2" charset="-122"/>
            </a:endParaRPr>
          </a:p>
        </p:txBody>
      </p:sp>
      <p:sp>
        <p:nvSpPr>
          <p:cNvPr id="9" name="矩形 8"/>
          <p:cNvSpPr/>
          <p:nvPr/>
        </p:nvSpPr>
        <p:spPr>
          <a:xfrm>
            <a:off x="853440" y="1997380"/>
            <a:ext cx="1072730" cy="461665"/>
          </a:xfrm>
          <a:prstGeom prst="rect">
            <a:avLst/>
          </a:prstGeom>
        </p:spPr>
        <p:txBody>
          <a:bodyPr wrap="none">
            <a:spAutoFit/>
          </a:bodyPr>
          <a:lstStyle/>
          <a:p>
            <a:r>
              <a:rPr lang="zh-CN"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内</a:t>
            </a:r>
            <a:r>
              <a:rPr lang="en-US"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   </a:t>
            </a:r>
            <a:r>
              <a:rPr lang="zh-CN"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阁</a:t>
            </a:r>
            <a:endParaRPr lang="zh-CN" altLang="en-US" sz="2400" b="1" dirty="0">
              <a:latin typeface="方正粗黑宋简体" panose="02000000000000000000" pitchFamily="2" charset="-122"/>
              <a:ea typeface="方正粗黑宋简体" panose="02000000000000000000" pitchFamily="2" charset="-122"/>
            </a:endParaRPr>
          </a:p>
        </p:txBody>
      </p:sp>
      <p:sp>
        <p:nvSpPr>
          <p:cNvPr id="10" name="矩形 9"/>
          <p:cNvSpPr/>
          <p:nvPr/>
        </p:nvSpPr>
        <p:spPr>
          <a:xfrm>
            <a:off x="853439" y="2385151"/>
            <a:ext cx="1112805" cy="461665"/>
          </a:xfrm>
          <a:prstGeom prst="rect">
            <a:avLst/>
          </a:prstGeom>
        </p:spPr>
        <p:txBody>
          <a:bodyPr wrap="none">
            <a:spAutoFit/>
          </a:bodyPr>
          <a:lstStyle/>
          <a:p>
            <a:r>
              <a:rPr lang="zh-CN"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军机处</a:t>
            </a:r>
            <a:endParaRPr lang="zh-CN" altLang="en-US" sz="2400" b="1" dirty="0">
              <a:latin typeface="方正粗黑宋简体" panose="02000000000000000000" pitchFamily="2" charset="-122"/>
              <a:ea typeface="方正粗黑宋简体" panose="02000000000000000000" pitchFamily="2" charset="-122"/>
            </a:endParaRPr>
          </a:p>
        </p:txBody>
      </p:sp>
      <p:sp>
        <p:nvSpPr>
          <p:cNvPr id="11" name="矩形 10"/>
          <p:cNvSpPr/>
          <p:nvPr/>
        </p:nvSpPr>
        <p:spPr>
          <a:xfrm>
            <a:off x="853438" y="2754904"/>
            <a:ext cx="1112805" cy="461665"/>
          </a:xfrm>
          <a:prstGeom prst="rect">
            <a:avLst/>
          </a:prstGeom>
        </p:spPr>
        <p:txBody>
          <a:bodyPr wrap="none">
            <a:spAutoFit/>
          </a:bodyPr>
          <a:lstStyle/>
          <a:p>
            <a:r>
              <a:rPr lang="zh-CN"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康熙帝</a:t>
            </a:r>
            <a:endParaRPr lang="zh-CN" altLang="en-US" sz="2400" b="1" dirty="0">
              <a:latin typeface="方正粗黑宋简体" panose="02000000000000000000" pitchFamily="2" charset="-122"/>
              <a:ea typeface="方正粗黑宋简体" panose="02000000000000000000" pitchFamily="2" charset="-122"/>
            </a:endParaRPr>
          </a:p>
        </p:txBody>
      </p:sp>
      <p:sp>
        <p:nvSpPr>
          <p:cNvPr id="12" name="矩形 11"/>
          <p:cNvSpPr/>
          <p:nvPr/>
        </p:nvSpPr>
        <p:spPr>
          <a:xfrm>
            <a:off x="269644" y="3467512"/>
            <a:ext cx="5596404" cy="523220"/>
          </a:xfrm>
          <a:prstGeom prst="rect">
            <a:avLst/>
          </a:prstGeom>
        </p:spPr>
        <p:txBody>
          <a:bodyPr wrap="none">
            <a:spAutoFit/>
          </a:bodyPr>
          <a:lstStyle/>
          <a:p>
            <a:r>
              <a:rPr lang="en-US" altLang="zh-CN" sz="2800" b="1" kern="100" dirty="0">
                <a:latin typeface="黑体" panose="02010609060101010101" pitchFamily="49" charset="-122"/>
                <a:ea typeface="黑体" panose="02010609060101010101" pitchFamily="49" charset="-122"/>
                <a:cs typeface="Times New Roman" panose="02020603050405020304" pitchFamily="18" charset="0"/>
              </a:rPr>
              <a:t>2.</a:t>
            </a:r>
            <a:r>
              <a:rPr lang="zh-CN" altLang="zh-CN" sz="2800" b="1" kern="100" dirty="0">
                <a:latin typeface="黑体" panose="02010609060101010101" pitchFamily="49" charset="-122"/>
                <a:ea typeface="黑体" panose="02010609060101010101" pitchFamily="49" charset="-122"/>
                <a:cs typeface="Times New Roman" panose="02020603050405020304" pitchFamily="18" charset="0"/>
              </a:rPr>
              <a:t>遵循传统礼制的世界文化遗产：</a:t>
            </a:r>
            <a:endParaRPr lang="zh-CN" altLang="en-US" sz="2800" b="1" dirty="0">
              <a:latin typeface="黑体" panose="02010609060101010101" pitchFamily="49" charset="-122"/>
              <a:ea typeface="黑体" panose="02010609060101010101" pitchFamily="49" charset="-122"/>
            </a:endParaRPr>
          </a:p>
        </p:txBody>
      </p:sp>
      <p:sp>
        <p:nvSpPr>
          <p:cNvPr id="13" name="矩形 12"/>
          <p:cNvSpPr/>
          <p:nvPr/>
        </p:nvSpPr>
        <p:spPr>
          <a:xfrm>
            <a:off x="1567467" y="3990756"/>
            <a:ext cx="7757285" cy="400110"/>
          </a:xfrm>
          <a:prstGeom prst="rect">
            <a:avLst/>
          </a:prstGeom>
        </p:spPr>
        <p:txBody>
          <a:bodyPr wrap="square">
            <a:spAutoFit/>
          </a:bodyPr>
          <a:lstStyle/>
          <a:p>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中轴线、三进院落式布局、前朝后寝、南面而王、左祖右社</a:t>
            </a:r>
            <a:endParaRPr lang="zh-CN" altLang="en-US" sz="2000" b="1" dirty="0"/>
          </a:p>
        </p:txBody>
      </p:sp>
      <p:sp>
        <p:nvSpPr>
          <p:cNvPr id="15" name="矩形 14"/>
          <p:cNvSpPr/>
          <p:nvPr/>
        </p:nvSpPr>
        <p:spPr>
          <a:xfrm>
            <a:off x="2121707" y="4988300"/>
            <a:ext cx="7772080" cy="400110"/>
          </a:xfrm>
          <a:prstGeom prst="rect">
            <a:avLst/>
          </a:prstGeom>
        </p:spPr>
        <p:txBody>
          <a:bodyPr wrap="square">
            <a:spAutoFit/>
          </a:bodyPr>
          <a:lstStyle/>
          <a:p>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方正端庄、中轴对称，神人共治、</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三教合一</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a:t>
            </a:r>
            <a:endParaRPr lang="zh-CN" altLang="en-US" sz="2000" b="1" dirty="0"/>
          </a:p>
        </p:txBody>
      </p:sp>
      <p:sp>
        <p:nvSpPr>
          <p:cNvPr id="16" name="矩形 15"/>
          <p:cNvSpPr/>
          <p:nvPr/>
        </p:nvSpPr>
        <p:spPr>
          <a:xfrm>
            <a:off x="2539489" y="5457320"/>
            <a:ext cx="9377610" cy="400110"/>
          </a:xfrm>
          <a:prstGeom prst="rect">
            <a:avLst/>
          </a:prstGeom>
        </p:spPr>
        <p:txBody>
          <a:bodyPr wrap="square">
            <a:spAutoFit/>
          </a:bodyPr>
          <a:lstStyle/>
          <a:p>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街巷系统，以宗祠为中心</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布局设计</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形成</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二进</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三进</a:t>
            </a:r>
            <a:r>
              <a:rPr lang="zh-CN" altLang="en-US" sz="2000" b="1" kern="100">
                <a:latin typeface="Calibri" panose="020F0502020204030204" pitchFamily="34" charset="0"/>
                <a:ea typeface="宋体" panose="02010600030101010101" pitchFamily="2" charset="-122"/>
                <a:cs typeface="Times New Roman" panose="02020603050405020304" pitchFamily="18" charset="0"/>
              </a:rPr>
              <a:t>、</a:t>
            </a:r>
            <a:r>
              <a:rPr lang="zh-CN" altLang="zh-CN" sz="2000" b="1" kern="100">
                <a:latin typeface="Calibri" panose="020F0502020204030204" pitchFamily="34" charset="0"/>
                <a:ea typeface="宋体" panose="02010600030101010101" pitchFamily="2" charset="-122"/>
                <a:cs typeface="Times New Roman" panose="02020603050405020304" pitchFamily="18" charset="0"/>
              </a:rPr>
              <a:t>四</a:t>
            </a:r>
            <a:r>
              <a:rPr lang="zh-CN" altLang="en-US" sz="2000" b="1" kern="100">
                <a:latin typeface="Calibri" panose="020F0502020204030204" pitchFamily="34" charset="0"/>
                <a:ea typeface="宋体" panose="02010600030101010101" pitchFamily="2" charset="-122"/>
                <a:cs typeface="Times New Roman" panose="02020603050405020304" pitchFamily="18" charset="0"/>
              </a:rPr>
              <a:t>进</a:t>
            </a:r>
            <a:r>
              <a:rPr lang="zh-CN" altLang="zh-CN" sz="2000" b="1" kern="100">
                <a:latin typeface="Calibri" panose="020F0502020204030204" pitchFamily="34" charset="0"/>
                <a:ea typeface="宋体" panose="02010600030101010101" pitchFamily="2" charset="-122"/>
                <a:cs typeface="Times New Roman" panose="02020603050405020304" pitchFamily="18" charset="0"/>
              </a:rPr>
              <a:t>多种</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形式的住宅</a:t>
            </a:r>
            <a:endParaRPr lang="zh-CN" altLang="en-US" sz="2000" b="1" dirty="0"/>
          </a:p>
        </p:txBody>
      </p:sp>
      <p:sp>
        <p:nvSpPr>
          <p:cNvPr id="2" name="矩形 1"/>
          <p:cNvSpPr/>
          <p:nvPr/>
        </p:nvSpPr>
        <p:spPr>
          <a:xfrm>
            <a:off x="1765533" y="1733956"/>
            <a:ext cx="2249334" cy="400110"/>
          </a:xfrm>
          <a:prstGeom prst="rect">
            <a:avLst/>
          </a:prstGeom>
        </p:spPr>
        <p:txBody>
          <a:bodyPr wrap="none">
            <a:spAutoFit/>
          </a:bodyPr>
          <a:lstStyle/>
          <a:p>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（保和殿：殿试）</a:t>
            </a:r>
            <a:endParaRPr lang="zh-CN" altLang="en-US" sz="2000" dirty="0"/>
          </a:p>
        </p:txBody>
      </p:sp>
      <p:sp>
        <p:nvSpPr>
          <p:cNvPr id="17" name="矩形 16"/>
          <p:cNvSpPr/>
          <p:nvPr/>
        </p:nvSpPr>
        <p:spPr>
          <a:xfrm>
            <a:off x="1765533" y="2066873"/>
            <a:ext cx="1475084" cy="400110"/>
          </a:xfrm>
          <a:prstGeom prst="rect">
            <a:avLst/>
          </a:prstGeom>
        </p:spPr>
        <p:txBody>
          <a:bodyPr wrap="none">
            <a:spAutoFit/>
          </a:bodyPr>
          <a:lstStyle/>
          <a:p>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（文渊阁）</a:t>
            </a:r>
            <a:endParaRPr lang="zh-CN" altLang="en-US" sz="2000" dirty="0"/>
          </a:p>
        </p:txBody>
      </p:sp>
      <p:sp>
        <p:nvSpPr>
          <p:cNvPr id="18" name="矩形 17"/>
          <p:cNvSpPr/>
          <p:nvPr/>
        </p:nvSpPr>
        <p:spPr>
          <a:xfrm>
            <a:off x="1765533" y="2427305"/>
            <a:ext cx="1475084" cy="400110"/>
          </a:xfrm>
          <a:prstGeom prst="rect">
            <a:avLst/>
          </a:prstGeom>
        </p:spPr>
        <p:txBody>
          <a:bodyPr wrap="none">
            <a:spAutoFit/>
          </a:bodyPr>
          <a:lstStyle/>
          <a:p>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（养心殿）</a:t>
            </a:r>
            <a:endParaRPr lang="zh-CN" altLang="en-US" sz="2000" dirty="0"/>
          </a:p>
        </p:txBody>
      </p:sp>
      <p:sp>
        <p:nvSpPr>
          <p:cNvPr id="20" name="矩形 19"/>
          <p:cNvSpPr/>
          <p:nvPr/>
        </p:nvSpPr>
        <p:spPr>
          <a:xfrm>
            <a:off x="1765533" y="2796700"/>
            <a:ext cx="8238003" cy="707886"/>
          </a:xfrm>
          <a:prstGeom prst="rect">
            <a:avLst/>
          </a:prstGeom>
        </p:spPr>
        <p:txBody>
          <a:bodyPr wrap="square">
            <a:spAutoFit/>
          </a:bodyPr>
          <a:lstStyle/>
          <a:p>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（现存太和殿：为清康熙年间重建，是现存中国古代最高最大的宫殿；        </a:t>
            </a:r>
            <a:endParaRPr lang="en-US" altLang="zh-CN" sz="2000" b="1" kern="100" dirty="0">
              <a:latin typeface="Calibri" panose="020F0502020204030204" pitchFamily="34" charset="0"/>
              <a:ea typeface="宋体" panose="02010600030101010101" pitchFamily="2" charset="-122"/>
              <a:cs typeface="Times New Roman" panose="02020603050405020304" pitchFamily="18" charset="0"/>
            </a:endParaRPr>
          </a:p>
          <a:p>
            <a:r>
              <a:rPr lang="en-US" altLang="zh-CN" sz="2000" b="1" kern="100" dirty="0">
                <a:latin typeface="Calibri" panose="020F0502020204030204" pitchFamily="34" charset="0"/>
                <a:ea typeface="宋体" panose="02010600030101010101" pitchFamily="2" charset="-122"/>
                <a:cs typeface="Times New Roman" panose="02020603050405020304" pitchFamily="18" charset="0"/>
              </a:rPr>
              <a:t>             </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坤宁宫：康熙、同治、光绪三位皇帝结婚时住过）</a:t>
            </a:r>
            <a:endParaRPr lang="zh-CN" altLang="en-US" sz="2000" dirty="0"/>
          </a:p>
        </p:txBody>
      </p:sp>
      <p:sp>
        <p:nvSpPr>
          <p:cNvPr id="3" name="矩形 2"/>
          <p:cNvSpPr/>
          <p:nvPr/>
        </p:nvSpPr>
        <p:spPr>
          <a:xfrm>
            <a:off x="853437" y="3940505"/>
            <a:ext cx="888385" cy="461665"/>
          </a:xfrm>
          <a:prstGeom prst="rect">
            <a:avLst/>
          </a:prstGeom>
        </p:spPr>
        <p:txBody>
          <a:bodyPr wrap="none">
            <a:spAutoFit/>
          </a:bodyPr>
          <a:lstStyle/>
          <a:p>
            <a:r>
              <a:rPr lang="zh-CN"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故宫</a:t>
            </a:r>
            <a:r>
              <a:rPr lang="en-US"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a:t>
            </a:r>
            <a:endParaRPr lang="zh-CN" altLang="en-US" sz="2400" b="1" dirty="0">
              <a:latin typeface="方正粗黑宋简体" panose="02000000000000000000" pitchFamily="2" charset="-122"/>
              <a:ea typeface="方正粗黑宋简体" panose="02000000000000000000" pitchFamily="2" charset="-122"/>
            </a:endParaRPr>
          </a:p>
        </p:txBody>
      </p:sp>
      <p:sp>
        <p:nvSpPr>
          <p:cNvPr id="6" name="矩形 5"/>
          <p:cNvSpPr/>
          <p:nvPr/>
        </p:nvSpPr>
        <p:spPr>
          <a:xfrm>
            <a:off x="853437" y="4432200"/>
            <a:ext cx="1422184" cy="461665"/>
          </a:xfrm>
          <a:prstGeom prst="rect">
            <a:avLst/>
          </a:prstGeom>
        </p:spPr>
        <p:txBody>
          <a:bodyPr wrap="none">
            <a:spAutoFit/>
          </a:bodyPr>
          <a:lstStyle/>
          <a:p>
            <a:r>
              <a:rPr lang="zh-CN"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颐和园：</a:t>
            </a:r>
            <a:endParaRPr lang="zh-CN" altLang="en-US" sz="2400" b="1" dirty="0">
              <a:latin typeface="方正粗黑宋简体" panose="02000000000000000000" pitchFamily="2" charset="-122"/>
              <a:ea typeface="方正粗黑宋简体" panose="02000000000000000000" pitchFamily="2" charset="-122"/>
            </a:endParaRPr>
          </a:p>
        </p:txBody>
      </p:sp>
      <p:sp>
        <p:nvSpPr>
          <p:cNvPr id="21" name="矩形 20"/>
          <p:cNvSpPr/>
          <p:nvPr/>
        </p:nvSpPr>
        <p:spPr>
          <a:xfrm>
            <a:off x="1932582" y="4473477"/>
            <a:ext cx="9910230" cy="400110"/>
          </a:xfrm>
          <a:prstGeom prst="rect">
            <a:avLst/>
          </a:prstGeom>
        </p:spPr>
        <p:txBody>
          <a:bodyPr wrap="square">
            <a:spAutoFit/>
          </a:bodyPr>
          <a:lstStyle/>
          <a:p>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政治活动区和居住区</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封闭院落、游廊连缀，典型的北方四合院风格</a:t>
            </a:r>
            <a:r>
              <a:rPr lang="zh-CN" altLang="en-US" sz="2000" b="1" kern="100" dirty="0">
                <a:latin typeface="Calibri" panose="020F0502020204030204" pitchFamily="34" charset="0"/>
                <a:ea typeface="宋体" panose="02010600030101010101" pitchFamily="2" charset="-122"/>
                <a:cs typeface="Times New Roman" panose="02020603050405020304" pitchFamily="18" charset="0"/>
              </a:rPr>
              <a:t>；游览区：</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中轴线</a:t>
            </a:r>
            <a:endParaRPr lang="zh-CN" altLang="en-US" sz="2000" b="1" dirty="0"/>
          </a:p>
        </p:txBody>
      </p:sp>
      <p:sp>
        <p:nvSpPr>
          <p:cNvPr id="23" name="矩形 22"/>
          <p:cNvSpPr/>
          <p:nvPr/>
        </p:nvSpPr>
        <p:spPr>
          <a:xfrm>
            <a:off x="807925" y="4927152"/>
            <a:ext cx="1731564" cy="461665"/>
          </a:xfrm>
          <a:prstGeom prst="rect">
            <a:avLst/>
          </a:prstGeom>
        </p:spPr>
        <p:txBody>
          <a:bodyPr wrap="none">
            <a:spAutoFit/>
          </a:bodyPr>
          <a:lstStyle/>
          <a:p>
            <a:r>
              <a:rPr lang="zh-CN"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平遥古城</a:t>
            </a:r>
            <a:r>
              <a:rPr lang="zh-CN" altLang="en-US"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a:t>
            </a:r>
            <a:endParaRPr lang="zh-CN" altLang="en-US" sz="2400" b="1" dirty="0">
              <a:latin typeface="方正粗黑宋简体" panose="02000000000000000000" pitchFamily="2" charset="-122"/>
              <a:ea typeface="方正粗黑宋简体" panose="02000000000000000000" pitchFamily="2" charset="-122"/>
            </a:endParaRPr>
          </a:p>
        </p:txBody>
      </p:sp>
      <p:sp>
        <p:nvSpPr>
          <p:cNvPr id="24" name="矩形 23"/>
          <p:cNvSpPr/>
          <p:nvPr/>
        </p:nvSpPr>
        <p:spPr>
          <a:xfrm>
            <a:off x="853437" y="5416325"/>
            <a:ext cx="2040943" cy="461665"/>
          </a:xfrm>
          <a:prstGeom prst="rect">
            <a:avLst/>
          </a:prstGeom>
        </p:spPr>
        <p:txBody>
          <a:bodyPr wrap="none">
            <a:spAutoFit/>
          </a:bodyPr>
          <a:lstStyle/>
          <a:p>
            <a:r>
              <a:rPr lang="zh-CN"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皖南古村落</a:t>
            </a:r>
            <a:r>
              <a:rPr lang="zh-CN" altLang="en-US"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a:t>
            </a:r>
            <a:endParaRPr lang="zh-CN" altLang="en-US" sz="2400" b="1" dirty="0">
              <a:latin typeface="方正粗黑宋简体" panose="02000000000000000000" pitchFamily="2" charset="-122"/>
              <a:ea typeface="方正粗黑宋简体" panose="02000000000000000000" pitchFamily="2"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14470" y="1443990"/>
            <a:ext cx="3985260" cy="2866390"/>
          </a:xfrm>
          <a:prstGeom prst="rect">
            <a:avLst/>
          </a:prstGeom>
          <a:ln w="28575">
            <a:solidFill>
              <a:schemeClr val="tx1"/>
            </a:solidFill>
            <a:prstDash val="solid"/>
          </a:ln>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035" y="1444625"/>
            <a:ext cx="4037965" cy="2865755"/>
          </a:xfrm>
          <a:prstGeom prst="rect">
            <a:avLst/>
          </a:prstGeom>
          <a:ln w="28575">
            <a:solidFill>
              <a:schemeClr val="tx1"/>
            </a:solidFill>
          </a:ln>
        </p:spPr>
      </p:pic>
      <p:pic>
        <p:nvPicPr>
          <p:cNvPr id="25" name="图片 24"/>
          <p:cNvPicPr>
            <a:picLocks noChangeAspect="1"/>
          </p:cNvPicPr>
          <p:nvPr/>
        </p:nvPicPr>
        <p:blipFill>
          <a:blip r:embed="rId3"/>
          <a:stretch>
            <a:fillRect/>
          </a:stretch>
        </p:blipFill>
        <p:spPr>
          <a:xfrm>
            <a:off x="4013835" y="1905635"/>
            <a:ext cx="8051165" cy="1562100"/>
          </a:xfrm>
          <a:prstGeom prst="rect">
            <a:avLst/>
          </a:prstGeom>
        </p:spPr>
      </p:pic>
      <p:sp>
        <p:nvSpPr>
          <p:cNvPr id="22" name="矩形 21"/>
          <p:cNvSpPr/>
          <p:nvPr/>
        </p:nvSpPr>
        <p:spPr>
          <a:xfrm>
            <a:off x="4013835" y="1905635"/>
            <a:ext cx="8051165" cy="1689100"/>
          </a:xfrm>
          <a:prstGeom prst="rect">
            <a:avLst/>
          </a:prstGeom>
          <a:solidFill>
            <a:schemeClr val="tx1"/>
          </a:solidFill>
        </p:spPr>
        <p:txBody>
          <a:bodyPr wrap="square">
            <a:spAutoFit/>
          </a:bodyPr>
          <a:lstStyle/>
          <a:p>
            <a:pPr>
              <a:lnSpc>
                <a:spcPts val="2800"/>
              </a:lnSpc>
              <a:spcAft>
                <a:spcPts val="0"/>
              </a:spcAft>
            </a:pPr>
            <a:r>
              <a:rPr lang="zh-CN" altLang="zh-CN" sz="2400" b="1" dirty="0">
                <a:solidFill>
                  <a:schemeClr val="bg1"/>
                </a:solidFill>
                <a:latin typeface="华文中宋" panose="02010600040101010101" pitchFamily="2" charset="-122"/>
                <a:ea typeface="华文中宋" panose="02010600040101010101" pitchFamily="2" charset="-122"/>
                <a:cs typeface="Times New Roman" panose="02020603050405020304" pitchFamily="18" charset="0"/>
              </a:rPr>
              <a:t>皇帝总揽大权，需要近臣辅佐；而这些近臣，因与皇帝接近逐渐获取大权，“外化”为朝廷重臣；当其“外化”之后，皇帝便会赋予新的近臣以权力，同时这些新的近臣也产生再度“外化”的可能。</a:t>
            </a:r>
            <a:endParaRPr lang="zh-CN" altLang="zh-CN" sz="2400" dirty="0">
              <a:solidFill>
                <a:schemeClr val="bg1"/>
              </a:solidFill>
              <a:latin typeface="华文中宋" panose="02010600040101010101" pitchFamily="2" charset="-122"/>
              <a:ea typeface="华文中宋" panose="02010600040101010101" pitchFamily="2" charset="-122"/>
              <a:cs typeface="宋体" panose="02010600030101010101" pitchFamily="2" charset="-122"/>
            </a:endParaRPr>
          </a:p>
          <a:p>
            <a:pPr algn="just">
              <a:spcAft>
                <a:spcPts val="0"/>
              </a:spcAft>
            </a:pPr>
            <a:r>
              <a:rPr lang="en-US" altLang="zh-CN" sz="1050" kern="100" dirty="0">
                <a:latin typeface="等线" panose="02010600030101010101" charset="-122"/>
                <a:cs typeface="Times New Roman" panose="02020603050405020304" pitchFamily="18" charset="0"/>
              </a:rPr>
              <a:t> </a:t>
            </a:r>
            <a:endParaRPr lang="zh-CN" altLang="zh-CN" sz="1050" kern="100" dirty="0">
              <a:latin typeface="等线" panose="02010600030101010101"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xit" presetSubtype="12" fill="hold" nodeType="clickEffect">
                                  <p:stCondLst>
                                    <p:cond delay="0"/>
                                  </p:stCondLst>
                                  <p:childTnLst>
                                    <p:animEffect transition="out" filter="strips(downLeft)">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8" presetClass="exit" presetSubtype="12" fill="hold" nodeType="clickEffect">
                                  <p:stCondLst>
                                    <p:cond delay="0"/>
                                  </p:stCondLst>
                                  <p:childTnLst>
                                    <p:animEffect transition="out" filter="strips(downLeft)">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8" presetClass="exit" presetSubtype="12" fill="hold" nodeType="clickEffect">
                                  <p:stCondLst>
                                    <p:cond delay="0"/>
                                  </p:stCondLst>
                                  <p:childTnLst>
                                    <p:animEffect transition="out" filter="strips(downLeft)">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31" presetClass="exit" presetSubtype="0" fill="hold" grpId="1" nodeType="clickEffect">
                                  <p:stCondLst>
                                    <p:cond delay="0"/>
                                  </p:stCondLst>
                                  <p:childTnLst>
                                    <p:anim calcmode="lin" valueType="num">
                                      <p:cBhvr>
                                        <p:cTn id="72" dur="1000"/>
                                        <p:tgtEl>
                                          <p:spTgt spid="22"/>
                                        </p:tgtEl>
                                        <p:attrNameLst>
                                          <p:attrName>ppt_w</p:attrName>
                                        </p:attrNameLst>
                                      </p:cBhvr>
                                      <p:tavLst>
                                        <p:tav tm="0">
                                          <p:val>
                                            <p:strVal val="ppt_w"/>
                                          </p:val>
                                        </p:tav>
                                        <p:tav tm="100000">
                                          <p:val>
                                            <p:fltVal val="0"/>
                                          </p:val>
                                        </p:tav>
                                      </p:tavLst>
                                    </p:anim>
                                    <p:anim calcmode="lin" valueType="num">
                                      <p:cBhvr>
                                        <p:cTn id="73" dur="1000"/>
                                        <p:tgtEl>
                                          <p:spTgt spid="22"/>
                                        </p:tgtEl>
                                        <p:attrNameLst>
                                          <p:attrName>ppt_h</p:attrName>
                                        </p:attrNameLst>
                                      </p:cBhvr>
                                      <p:tavLst>
                                        <p:tav tm="0">
                                          <p:val>
                                            <p:strVal val="ppt_h"/>
                                          </p:val>
                                        </p:tav>
                                        <p:tav tm="100000">
                                          <p:val>
                                            <p:fltVal val="0"/>
                                          </p:val>
                                        </p:tav>
                                      </p:tavLst>
                                    </p:anim>
                                    <p:anim calcmode="lin" valueType="num">
                                      <p:cBhvr>
                                        <p:cTn id="74" dur="1000"/>
                                        <p:tgtEl>
                                          <p:spTgt spid="22"/>
                                        </p:tgtEl>
                                        <p:attrNameLst>
                                          <p:attrName>style.rotation</p:attrName>
                                        </p:attrNameLst>
                                      </p:cBhvr>
                                      <p:tavLst>
                                        <p:tav tm="0">
                                          <p:val>
                                            <p:fltVal val="0"/>
                                          </p:val>
                                        </p:tav>
                                        <p:tav tm="100000">
                                          <p:val>
                                            <p:fltVal val="90"/>
                                          </p:val>
                                        </p:tav>
                                      </p:tavLst>
                                    </p:anim>
                                    <p:animEffect transition="out" filter="fade">
                                      <p:cBhvr>
                                        <p:cTn id="75" dur="1000"/>
                                        <p:tgtEl>
                                          <p:spTgt spid="22"/>
                                        </p:tgtEl>
                                      </p:cBhvr>
                                    </p:animEffect>
                                    <p:set>
                                      <p:cBhvr>
                                        <p:cTn id="76" dur="1" fill="hold">
                                          <p:stCondLst>
                                            <p:cond delay="999"/>
                                          </p:stCondLst>
                                        </p:cTn>
                                        <p:tgtEl>
                                          <p:spTgt spid="2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5" grpId="0"/>
      <p:bldP spid="16" grpId="0"/>
      <p:bldP spid="2" grpId="0"/>
      <p:bldP spid="17" grpId="0"/>
      <p:bldP spid="18" grpId="0"/>
      <p:bldP spid="20" grpId="0"/>
      <p:bldP spid="3" grpId="0"/>
      <p:bldP spid="6" grpId="0"/>
      <p:bldP spid="21" grpId="0"/>
      <p:bldP spid="23" grpId="0"/>
      <p:bldP spid="24" grpId="0"/>
      <p:bldP spid="22" grpId="0" bldLvl="0" animBg="1"/>
      <p:bldP spid="22" grpId="1"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369959" y="514736"/>
            <a:ext cx="6657272" cy="810478"/>
          </a:xfrm>
          <a:prstGeom prst="rect">
            <a:avLst/>
          </a:prstGeom>
        </p:spPr>
        <p:txBody>
          <a:bodyPr wrap="square">
            <a:spAutoFit/>
          </a:bodyPr>
          <a:lstStyle/>
          <a:p>
            <a:pPr algn="just">
              <a:lnSpc>
                <a:spcPts val="2800"/>
              </a:lnSpc>
              <a:spcAft>
                <a:spcPts val="0"/>
              </a:spcAft>
            </a:pP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一、北京明清故宫的布局结构、主要特点和文化内涵（</a:t>
            </a:r>
            <a:r>
              <a:rPr lang="en-US" altLang="zh-CN" sz="2400" b="1" kern="100" dirty="0">
                <a:latin typeface="Calibri" panose="020F0502020204030204" pitchFamily="34" charset="0"/>
                <a:ea typeface="黑体" panose="02010609060101010101" pitchFamily="49" charset="-122"/>
                <a:cs typeface="Times New Roman" panose="02020603050405020304" pitchFamily="18" charset="0"/>
              </a:rPr>
              <a:t>c</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 name="文本框 5"/>
          <p:cNvSpPr txBox="1"/>
          <p:nvPr/>
        </p:nvSpPr>
        <p:spPr>
          <a:xfrm>
            <a:off x="7196094" y="72541"/>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7" name="文本框 6"/>
          <p:cNvSpPr txBox="1"/>
          <p:nvPr/>
        </p:nvSpPr>
        <p:spPr>
          <a:xfrm>
            <a:off x="5369959" y="1204937"/>
            <a:ext cx="1997663" cy="461665"/>
          </a:xfrm>
          <a:prstGeom prst="rect">
            <a:avLst/>
          </a:prstGeom>
          <a:noFill/>
        </p:spPr>
        <p:txBody>
          <a:bodyPr wrap="none" rtlCol="0">
            <a:spAutoFit/>
          </a:bodyPr>
          <a:lstStyle/>
          <a:p>
            <a:r>
              <a:rPr lang="en-US" altLang="zh-CN" sz="2400" b="1" dirty="0">
                <a:latin typeface="方正粗黑宋简体" panose="02000000000000000000" pitchFamily="2" charset="-122"/>
                <a:ea typeface="方正粗黑宋简体" panose="02000000000000000000" pitchFamily="2" charset="-122"/>
              </a:rPr>
              <a:t>1.</a:t>
            </a:r>
            <a:r>
              <a:rPr lang="zh-CN" altLang="en-US" sz="2400" b="1" dirty="0">
                <a:latin typeface="方正粗黑宋简体" panose="02000000000000000000" pitchFamily="2" charset="-122"/>
                <a:ea typeface="方正粗黑宋简体" panose="02000000000000000000" pitchFamily="2" charset="-122"/>
              </a:rPr>
              <a:t>布局结构：</a:t>
            </a:r>
            <a:endParaRPr lang="zh-CN" altLang="en-US" sz="2400" b="1" dirty="0">
              <a:latin typeface="方正粗黑宋简体" panose="02000000000000000000" pitchFamily="2" charset="-122"/>
              <a:ea typeface="方正粗黑宋简体" panose="02000000000000000000" pitchFamily="2" charset="-122"/>
            </a:endParaRPr>
          </a:p>
        </p:txBody>
      </p:sp>
      <p:sp>
        <p:nvSpPr>
          <p:cNvPr id="8" name="文本框 7"/>
          <p:cNvSpPr txBox="1"/>
          <p:nvPr/>
        </p:nvSpPr>
        <p:spPr>
          <a:xfrm>
            <a:off x="5249248" y="1542914"/>
            <a:ext cx="5607625" cy="461665"/>
          </a:xfrm>
          <a:prstGeom prst="rect">
            <a:avLst/>
          </a:prstGeom>
          <a:noFill/>
        </p:spPr>
        <p:txBody>
          <a:bodyPr wrap="none" rtlCol="0">
            <a:spAutoFit/>
          </a:bodyPr>
          <a:lstStyle/>
          <a:p>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1</a:t>
            </a:r>
            <a:r>
              <a:rPr lang="zh-CN" altLang="en-US" sz="2400" b="1" dirty="0">
                <a:latin typeface="华文中宋" panose="02010600040101010101" pitchFamily="2" charset="-122"/>
                <a:ea typeface="华文中宋" panose="02010600040101010101" pitchFamily="2" charset="-122"/>
              </a:rPr>
              <a:t>）外城→京城→皇城→宫城</a:t>
            </a:r>
            <a:r>
              <a:rPr lang="zh-CN" altLang="en-US" sz="2400" b="1" dirty="0">
                <a:solidFill>
                  <a:srgbClr val="FF0000"/>
                </a:solidFill>
                <a:latin typeface="华文行楷" panose="02010800040101010101" pitchFamily="2" charset="-122"/>
                <a:ea typeface="华文行楷" panose="02010800040101010101" pitchFamily="2" charset="-122"/>
              </a:rPr>
              <a:t>（核心）</a:t>
            </a:r>
            <a:endParaRPr lang="zh-CN" altLang="en-US" sz="2400" b="1" dirty="0">
              <a:solidFill>
                <a:srgbClr val="FF0000"/>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5249248" y="2236059"/>
            <a:ext cx="2222083" cy="461665"/>
          </a:xfrm>
          <a:prstGeom prst="rect">
            <a:avLst/>
          </a:prstGeom>
          <a:noFill/>
        </p:spPr>
        <p:txBody>
          <a:bodyPr wrap="none" rtlCol="0">
            <a:spAutoFit/>
          </a:bodyPr>
          <a:lstStyle/>
          <a:p>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3</a:t>
            </a:r>
            <a:r>
              <a:rPr lang="zh-CN" altLang="en-US" sz="2400" b="1" dirty="0">
                <a:latin typeface="华文中宋" panose="02010600040101010101" pitchFamily="2" charset="-122"/>
                <a:ea typeface="华文中宋" panose="02010600040101010101" pitchFamily="2" charset="-122"/>
              </a:rPr>
              <a:t>）前朝后寝</a:t>
            </a:r>
            <a:endParaRPr lang="zh-CN" altLang="en-US" sz="2400" b="1" dirty="0">
              <a:latin typeface="华文行楷" panose="02010800040101010101" pitchFamily="2" charset="-122"/>
              <a:ea typeface="华文行楷" panose="02010800040101010101" pitchFamily="2" charset="-122"/>
            </a:endParaRPr>
          </a:p>
        </p:txBody>
      </p:sp>
      <p:sp>
        <p:nvSpPr>
          <p:cNvPr id="13" name="文本框 12"/>
          <p:cNvSpPr txBox="1"/>
          <p:nvPr/>
        </p:nvSpPr>
        <p:spPr>
          <a:xfrm>
            <a:off x="5257748" y="1880891"/>
            <a:ext cx="2222083" cy="461665"/>
          </a:xfrm>
          <a:prstGeom prst="rect">
            <a:avLst/>
          </a:prstGeom>
          <a:noFill/>
        </p:spPr>
        <p:txBody>
          <a:bodyPr wrap="none" rtlCol="0">
            <a:spAutoFit/>
          </a:bodyPr>
          <a:lstStyle/>
          <a:p>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2</a:t>
            </a:r>
            <a:r>
              <a:rPr lang="zh-CN" altLang="en-US" sz="2400" b="1" dirty="0">
                <a:latin typeface="华文中宋" panose="02010600040101010101" pitchFamily="2" charset="-122"/>
                <a:ea typeface="华文中宋" panose="02010600040101010101" pitchFamily="2" charset="-122"/>
              </a:rPr>
              <a:t>）中轴对称</a:t>
            </a:r>
            <a:endParaRPr lang="zh-CN" altLang="en-US" sz="2400" b="1" dirty="0">
              <a:latin typeface="华文行楷" panose="02010800040101010101" pitchFamily="2" charset="-122"/>
              <a:ea typeface="华文行楷" panose="02010800040101010101" pitchFamily="2" charset="-122"/>
            </a:endParaRPr>
          </a:p>
        </p:txBody>
      </p:sp>
      <p:sp>
        <p:nvSpPr>
          <p:cNvPr id="14" name="文本框 13"/>
          <p:cNvSpPr txBox="1"/>
          <p:nvPr/>
        </p:nvSpPr>
        <p:spPr>
          <a:xfrm>
            <a:off x="5245495" y="2590464"/>
            <a:ext cx="4376519" cy="461665"/>
          </a:xfrm>
          <a:prstGeom prst="rect">
            <a:avLst/>
          </a:prstGeom>
          <a:noFill/>
        </p:spPr>
        <p:txBody>
          <a:bodyPr wrap="none" rtlCol="0">
            <a:spAutoFit/>
          </a:bodyPr>
          <a:lstStyle/>
          <a:p>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4</a:t>
            </a:r>
            <a:r>
              <a:rPr lang="zh-CN" altLang="en-US" sz="2400" b="1" dirty="0">
                <a:latin typeface="华文中宋" panose="02010600040101010101" pitchFamily="2" charset="-122"/>
                <a:ea typeface="华文中宋" panose="02010600040101010101" pitchFamily="2" charset="-122"/>
              </a:rPr>
              <a:t>）所有建筑都是面向正南方</a:t>
            </a:r>
            <a:endParaRPr lang="zh-CN" altLang="en-US" sz="2400" b="1" dirty="0">
              <a:latin typeface="华文行楷" panose="02010800040101010101" pitchFamily="2" charset="-122"/>
              <a:ea typeface="华文行楷" panose="02010800040101010101" pitchFamily="2" charset="-122"/>
            </a:endParaRPr>
          </a:p>
        </p:txBody>
      </p:sp>
      <p:sp>
        <p:nvSpPr>
          <p:cNvPr id="15" name="文本框 14"/>
          <p:cNvSpPr txBox="1"/>
          <p:nvPr/>
        </p:nvSpPr>
        <p:spPr>
          <a:xfrm>
            <a:off x="5370621" y="2919244"/>
            <a:ext cx="1997663" cy="461665"/>
          </a:xfrm>
          <a:prstGeom prst="rect">
            <a:avLst/>
          </a:prstGeom>
          <a:noFill/>
        </p:spPr>
        <p:txBody>
          <a:bodyPr wrap="none" rtlCol="0">
            <a:spAutoFit/>
          </a:bodyPr>
          <a:lstStyle/>
          <a:p>
            <a:r>
              <a:rPr lang="en-US" altLang="zh-CN" sz="2400" b="1" dirty="0">
                <a:latin typeface="方正粗黑宋简体" panose="02000000000000000000" pitchFamily="2" charset="-122"/>
                <a:ea typeface="方正粗黑宋简体" panose="02000000000000000000" pitchFamily="2" charset="-122"/>
              </a:rPr>
              <a:t>2.</a:t>
            </a:r>
            <a:r>
              <a:rPr lang="zh-CN" altLang="en-US" sz="2400" b="1" dirty="0">
                <a:latin typeface="方正粗黑宋简体" panose="02000000000000000000" pitchFamily="2" charset="-122"/>
                <a:ea typeface="方正粗黑宋简体" panose="02000000000000000000" pitchFamily="2" charset="-122"/>
              </a:rPr>
              <a:t>主要特点：</a:t>
            </a:r>
            <a:endParaRPr lang="zh-CN" altLang="en-US" sz="2400" b="1" dirty="0">
              <a:latin typeface="方正粗黑宋简体" panose="02000000000000000000" pitchFamily="2" charset="-122"/>
              <a:ea typeface="方正粗黑宋简体" panose="02000000000000000000" pitchFamily="2" charset="-122"/>
            </a:endParaRPr>
          </a:p>
        </p:txBody>
      </p:sp>
      <p:sp>
        <p:nvSpPr>
          <p:cNvPr id="16" name="矩形 15"/>
          <p:cNvSpPr/>
          <p:nvPr/>
        </p:nvSpPr>
        <p:spPr>
          <a:xfrm>
            <a:off x="5420588" y="3238172"/>
            <a:ext cx="6494044" cy="830997"/>
          </a:xfrm>
          <a:prstGeom prst="rect">
            <a:avLst/>
          </a:prstGeom>
        </p:spPr>
        <p:txBody>
          <a:bodyPr wrap="square">
            <a:spAutoFit/>
          </a:bodyPr>
          <a:lstStyle/>
          <a:p>
            <a:r>
              <a:rPr lang="zh-CN" altLang="zh-CN" sz="2400" b="1" kern="100" dirty="0">
                <a:latin typeface="华文中宋" panose="02010600040101010101" pitchFamily="2" charset="-122"/>
                <a:ea typeface="华文中宋" panose="02010600040101010101" pitchFamily="2" charset="-122"/>
                <a:cs typeface="Times New Roman" panose="02020603050405020304" pitchFamily="18" charset="0"/>
              </a:rPr>
              <a:t>布局严谨、气势恢宏、装饰豪华、壮丽辉煌</a:t>
            </a:r>
            <a:r>
              <a:rPr lang="zh-CN" altLang="en-US" sz="2400" b="1" kern="100" dirty="0">
                <a:latin typeface="华文中宋" panose="02010600040101010101" pitchFamily="2" charset="-122"/>
                <a:ea typeface="华文中宋" panose="02010600040101010101" pitchFamily="2" charset="-122"/>
                <a:cs typeface="Times New Roman" panose="02020603050405020304" pitchFamily="18" charset="0"/>
              </a:rPr>
              <a:t>、</a:t>
            </a:r>
            <a:r>
              <a:rPr lang="zh-CN" altLang="en-US" sz="2400" b="1" kern="100" dirty="0">
                <a:solidFill>
                  <a:srgbClr val="0070C0"/>
                </a:solidFill>
                <a:latin typeface="华文中宋" panose="02010600040101010101" pitchFamily="2" charset="-122"/>
                <a:ea typeface="华文中宋" panose="02010600040101010101" pitchFamily="2" charset="-122"/>
                <a:cs typeface="Times New Roman" panose="02020603050405020304" pitchFamily="18" charset="0"/>
              </a:rPr>
              <a:t>藏品丰富的文物宝库</a:t>
            </a:r>
            <a:endParaRPr lang="zh-CN" altLang="en-US" sz="2400" b="1" dirty="0">
              <a:solidFill>
                <a:srgbClr val="0070C0"/>
              </a:solidFill>
              <a:latin typeface="华文中宋" panose="02010600040101010101" pitchFamily="2" charset="-122"/>
              <a:ea typeface="华文中宋" panose="02010600040101010101" pitchFamily="2" charset="-122"/>
            </a:endParaRPr>
          </a:p>
        </p:txBody>
      </p:sp>
      <p:sp>
        <p:nvSpPr>
          <p:cNvPr id="17" name="文本框 16"/>
          <p:cNvSpPr txBox="1"/>
          <p:nvPr/>
        </p:nvSpPr>
        <p:spPr>
          <a:xfrm>
            <a:off x="5401618" y="3991909"/>
            <a:ext cx="1997663" cy="461665"/>
          </a:xfrm>
          <a:prstGeom prst="rect">
            <a:avLst/>
          </a:prstGeom>
          <a:noFill/>
        </p:spPr>
        <p:txBody>
          <a:bodyPr wrap="none" rtlCol="0">
            <a:spAutoFit/>
          </a:bodyPr>
          <a:lstStyle/>
          <a:p>
            <a:r>
              <a:rPr lang="en-US" altLang="zh-CN" sz="2400" b="1" dirty="0">
                <a:latin typeface="方正粗黑宋简体" panose="02000000000000000000" pitchFamily="2" charset="-122"/>
                <a:ea typeface="方正粗黑宋简体" panose="02000000000000000000" pitchFamily="2" charset="-122"/>
              </a:rPr>
              <a:t>3.</a:t>
            </a:r>
            <a:r>
              <a:rPr lang="zh-CN" altLang="en-US" sz="2400" b="1" dirty="0">
                <a:latin typeface="方正粗黑宋简体" panose="02000000000000000000" pitchFamily="2" charset="-122"/>
                <a:ea typeface="方正粗黑宋简体" panose="02000000000000000000" pitchFamily="2" charset="-122"/>
              </a:rPr>
              <a:t>文化内涵：</a:t>
            </a:r>
            <a:endParaRPr lang="zh-CN" altLang="en-US" sz="2400" b="1" dirty="0">
              <a:latin typeface="方正粗黑宋简体" panose="02000000000000000000" pitchFamily="2" charset="-122"/>
              <a:ea typeface="方正粗黑宋简体" panose="02000000000000000000" pitchFamily="2" charset="-122"/>
            </a:endParaRPr>
          </a:p>
        </p:txBody>
      </p:sp>
      <p:sp>
        <p:nvSpPr>
          <p:cNvPr id="18" name="文本框 17"/>
          <p:cNvSpPr txBox="1"/>
          <p:nvPr/>
        </p:nvSpPr>
        <p:spPr>
          <a:xfrm>
            <a:off x="5266892" y="4346766"/>
            <a:ext cx="6561412" cy="446276"/>
          </a:xfrm>
          <a:prstGeom prst="rect">
            <a:avLst/>
          </a:prstGeom>
          <a:noFill/>
        </p:spPr>
        <p:txBody>
          <a:bodyPr wrap="none" rtlCol="0">
            <a:spAutoFit/>
          </a:bodyPr>
          <a:lstStyle/>
          <a:p>
            <a:r>
              <a:rPr lang="zh-CN" altLang="en-US" sz="2300" b="1" dirty="0">
                <a:latin typeface="华文中宋" panose="02010600040101010101" pitchFamily="2" charset="-122"/>
                <a:ea typeface="华文中宋" panose="02010600040101010101" pitchFamily="2" charset="-122"/>
              </a:rPr>
              <a:t>（</a:t>
            </a:r>
            <a:r>
              <a:rPr lang="en-US" altLang="zh-CN" sz="2300" b="1" dirty="0">
                <a:latin typeface="华文中宋" panose="02010600040101010101" pitchFamily="2" charset="-122"/>
                <a:ea typeface="华文中宋" panose="02010600040101010101" pitchFamily="2" charset="-122"/>
              </a:rPr>
              <a:t>1</a:t>
            </a:r>
            <a:r>
              <a:rPr lang="zh-CN" altLang="en-US" sz="2300" b="1" dirty="0">
                <a:latin typeface="华文中宋" panose="02010600040101010101" pitchFamily="2" charset="-122"/>
                <a:ea typeface="华文中宋" panose="02010600040101010101" pitchFamily="2" charset="-122"/>
              </a:rPr>
              <a:t>）紫禁城处于全城的中心地位，</a:t>
            </a:r>
            <a:r>
              <a:rPr lang="zh-CN" altLang="en-US" sz="2300" b="1" dirty="0">
                <a:solidFill>
                  <a:srgbClr val="C00000"/>
                </a:solidFill>
                <a:latin typeface="华文中宋" panose="02010600040101010101" pitchFamily="2" charset="-122"/>
                <a:ea typeface="华文中宋" panose="02010600040101010101" pitchFamily="2" charset="-122"/>
              </a:rPr>
              <a:t>凸显皇权至尊</a:t>
            </a:r>
            <a:endParaRPr lang="zh-CN" altLang="en-US" sz="2300" b="1" dirty="0">
              <a:solidFill>
                <a:srgbClr val="C00000"/>
              </a:solidFill>
              <a:latin typeface="华文行楷" panose="02010800040101010101" pitchFamily="2" charset="-122"/>
              <a:ea typeface="华文行楷" panose="02010800040101010101" pitchFamily="2" charset="-122"/>
            </a:endParaRPr>
          </a:p>
        </p:txBody>
      </p:sp>
      <p:sp>
        <p:nvSpPr>
          <p:cNvPr id="19" name="文本框 18"/>
          <p:cNvSpPr txBox="1"/>
          <p:nvPr/>
        </p:nvSpPr>
        <p:spPr>
          <a:xfrm>
            <a:off x="5283653" y="4726771"/>
            <a:ext cx="6544651" cy="830997"/>
          </a:xfrm>
          <a:prstGeom prst="rect">
            <a:avLst/>
          </a:prstGeom>
          <a:noFill/>
        </p:spPr>
        <p:txBody>
          <a:bodyPr wrap="square" rtlCol="0">
            <a:spAutoFit/>
          </a:bodyPr>
          <a:lstStyle/>
          <a:p>
            <a:r>
              <a:rPr lang="zh-CN" altLang="en-US" sz="2300" b="1" dirty="0">
                <a:latin typeface="华文中宋" panose="02010600040101010101" pitchFamily="2" charset="-122"/>
                <a:ea typeface="华文中宋" panose="02010600040101010101" pitchFamily="2" charset="-122"/>
              </a:rPr>
              <a:t>（</a:t>
            </a:r>
            <a:r>
              <a:rPr lang="en-US" altLang="zh-CN" sz="2300" b="1" dirty="0">
                <a:latin typeface="华文中宋" panose="02010600040101010101" pitchFamily="2" charset="-122"/>
                <a:ea typeface="华文中宋" panose="02010600040101010101" pitchFamily="2" charset="-122"/>
              </a:rPr>
              <a:t>2</a:t>
            </a:r>
            <a:r>
              <a:rPr lang="zh-CN" altLang="en-US" sz="2300" b="1" dirty="0">
                <a:latin typeface="华文中宋" panose="02010600040101010101" pitchFamily="2" charset="-122"/>
                <a:ea typeface="华文中宋" panose="02010600040101010101" pitchFamily="2" charset="-122"/>
              </a:rPr>
              <a:t>）中轴线上的建筑高大豪华，两侧低矮简陋，</a:t>
            </a:r>
            <a:r>
              <a:rPr lang="zh-CN" altLang="en-US" sz="2300" b="1" dirty="0">
                <a:solidFill>
                  <a:srgbClr val="C00000"/>
                </a:solidFill>
                <a:latin typeface="华文中宋" panose="02010600040101010101" pitchFamily="2" charset="-122"/>
                <a:ea typeface="华文中宋" panose="02010600040101010101" pitchFamily="2" charset="-122"/>
              </a:rPr>
              <a:t>遵循传统礼制，显现出主次分明的封建等级秩序</a:t>
            </a:r>
            <a:endParaRPr lang="en-US" altLang="zh-CN" sz="2300" b="1" dirty="0">
              <a:solidFill>
                <a:srgbClr val="C00000"/>
              </a:solidFill>
              <a:latin typeface="华文中宋" panose="02010600040101010101" pitchFamily="2" charset="-122"/>
              <a:ea typeface="华文中宋" panose="02010600040101010101" pitchFamily="2" charset="-122"/>
            </a:endParaRPr>
          </a:p>
        </p:txBody>
      </p:sp>
      <p:sp>
        <p:nvSpPr>
          <p:cNvPr id="20" name="文本框 19"/>
          <p:cNvSpPr txBox="1"/>
          <p:nvPr/>
        </p:nvSpPr>
        <p:spPr>
          <a:xfrm>
            <a:off x="5296596" y="5467914"/>
            <a:ext cx="6583680" cy="800219"/>
          </a:xfrm>
          <a:prstGeom prst="rect">
            <a:avLst/>
          </a:prstGeom>
          <a:noFill/>
        </p:spPr>
        <p:txBody>
          <a:bodyPr wrap="square" rtlCol="0">
            <a:spAutoFit/>
          </a:bodyPr>
          <a:lstStyle/>
          <a:p>
            <a:r>
              <a:rPr lang="zh-CN" altLang="en-US" sz="2300" b="1" dirty="0">
                <a:latin typeface="华文中宋" panose="02010600040101010101" pitchFamily="2" charset="-122"/>
                <a:ea typeface="华文中宋" panose="02010600040101010101" pitchFamily="2" charset="-122"/>
              </a:rPr>
              <a:t>（</a:t>
            </a:r>
            <a:r>
              <a:rPr lang="en-US" altLang="zh-CN" sz="2300" b="1" dirty="0">
                <a:latin typeface="华文中宋" panose="02010600040101010101" pitchFamily="2" charset="-122"/>
                <a:ea typeface="华文中宋" panose="02010600040101010101" pitchFamily="2" charset="-122"/>
              </a:rPr>
              <a:t>3</a:t>
            </a:r>
            <a:r>
              <a:rPr lang="zh-CN" altLang="en-US" sz="2300" b="1" dirty="0">
                <a:latin typeface="华文中宋" panose="02010600040101010101" pitchFamily="2" charset="-122"/>
                <a:ea typeface="华文中宋" panose="02010600040101010101" pitchFamily="2" charset="-122"/>
              </a:rPr>
              <a:t>）内外建筑风格迥异，</a:t>
            </a:r>
            <a:r>
              <a:rPr lang="zh-CN" altLang="en-US" sz="2300" b="1" dirty="0">
                <a:solidFill>
                  <a:srgbClr val="C00000"/>
                </a:solidFill>
                <a:latin typeface="华文中宋" panose="02010600040101010101" pitchFamily="2" charset="-122"/>
                <a:ea typeface="华文中宋" panose="02010600040101010101" pitchFamily="2" charset="-122"/>
              </a:rPr>
              <a:t>遵循阴阳五行学说；</a:t>
            </a:r>
            <a:endParaRPr lang="en-US" altLang="zh-CN" sz="2300" b="1" dirty="0">
              <a:solidFill>
                <a:srgbClr val="C00000"/>
              </a:solidFill>
              <a:latin typeface="华文中宋" panose="02010600040101010101" pitchFamily="2" charset="-122"/>
              <a:ea typeface="华文中宋" panose="02010600040101010101" pitchFamily="2" charset="-122"/>
            </a:endParaRPr>
          </a:p>
          <a:p>
            <a:r>
              <a:rPr lang="zh-CN" altLang="en-US" sz="2300" b="1" dirty="0">
                <a:solidFill>
                  <a:srgbClr val="C00000"/>
                </a:solidFill>
                <a:latin typeface="华文中宋" panose="02010600040101010101" pitchFamily="2" charset="-122"/>
                <a:ea typeface="华文中宋" panose="02010600040101010101" pitchFamily="2" charset="-122"/>
              </a:rPr>
              <a:t>家国一体</a:t>
            </a:r>
            <a:endParaRPr lang="en-US" altLang="zh-CN" sz="2300" b="1" dirty="0">
              <a:solidFill>
                <a:srgbClr val="C00000"/>
              </a:solidFill>
              <a:latin typeface="华文中宋" panose="02010600040101010101" pitchFamily="2" charset="-122"/>
              <a:ea typeface="华文中宋" panose="02010600040101010101" pitchFamily="2" charset="-122"/>
            </a:endParaRPr>
          </a:p>
        </p:txBody>
      </p:sp>
      <p:sp>
        <p:nvSpPr>
          <p:cNvPr id="21" name="文本框 20"/>
          <p:cNvSpPr txBox="1"/>
          <p:nvPr/>
        </p:nvSpPr>
        <p:spPr>
          <a:xfrm>
            <a:off x="5296596" y="6157096"/>
            <a:ext cx="6583680" cy="446276"/>
          </a:xfrm>
          <a:prstGeom prst="rect">
            <a:avLst/>
          </a:prstGeom>
          <a:noFill/>
        </p:spPr>
        <p:txBody>
          <a:bodyPr wrap="square" rtlCol="0">
            <a:spAutoFit/>
          </a:bodyPr>
          <a:lstStyle/>
          <a:p>
            <a:r>
              <a:rPr lang="zh-CN" altLang="en-US" sz="2300" b="1" dirty="0">
                <a:latin typeface="华文中宋" panose="02010600040101010101" pitchFamily="2" charset="-122"/>
                <a:ea typeface="华文中宋" panose="02010600040101010101" pitchFamily="2" charset="-122"/>
              </a:rPr>
              <a:t>（</a:t>
            </a:r>
            <a:r>
              <a:rPr lang="en-US" altLang="zh-CN" sz="2300" b="1" dirty="0">
                <a:latin typeface="华文中宋" panose="02010600040101010101" pitchFamily="2" charset="-122"/>
                <a:ea typeface="华文中宋" panose="02010600040101010101" pitchFamily="2" charset="-122"/>
              </a:rPr>
              <a:t>4</a:t>
            </a:r>
            <a:r>
              <a:rPr lang="zh-CN" altLang="en-US" sz="2300" b="1" dirty="0">
                <a:latin typeface="华文中宋" panose="02010600040101010101" pitchFamily="2" charset="-122"/>
                <a:ea typeface="华文中宋" panose="02010600040101010101" pitchFamily="2" charset="-122"/>
              </a:rPr>
              <a:t>）体现一国之君</a:t>
            </a:r>
            <a:r>
              <a:rPr lang="zh-CN" altLang="en-US" sz="2300" b="1" dirty="0">
                <a:solidFill>
                  <a:srgbClr val="C00000"/>
                </a:solidFill>
                <a:latin typeface="华文中宋" panose="02010600040101010101" pitchFamily="2" charset="-122"/>
                <a:ea typeface="华文中宋" panose="02010600040101010101" pitchFamily="2" charset="-122"/>
              </a:rPr>
              <a:t>“南面而王”</a:t>
            </a:r>
            <a:r>
              <a:rPr lang="zh-CN" altLang="en-US" sz="2300" b="1" dirty="0">
                <a:latin typeface="华文中宋" panose="02010600040101010101" pitchFamily="2" charset="-122"/>
                <a:ea typeface="华文中宋" panose="02010600040101010101" pitchFamily="2" charset="-122"/>
              </a:rPr>
              <a:t>的正统观念</a:t>
            </a:r>
            <a:endParaRPr lang="en-US" altLang="zh-CN" sz="2300" b="1" dirty="0">
              <a:latin typeface="华文中宋" panose="02010600040101010101" pitchFamily="2" charset="-122"/>
              <a:ea typeface="华文中宋" panose="02010600040101010101" pitchFamily="2" charset="-122"/>
            </a:endParaRPr>
          </a:p>
        </p:txBody>
      </p:sp>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4769" y="173674"/>
            <a:ext cx="5012223" cy="651065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23" name="直接连接符 22"/>
          <p:cNvCxnSpPr/>
          <p:nvPr/>
        </p:nvCxnSpPr>
        <p:spPr>
          <a:xfrm>
            <a:off x="2245360" y="1601529"/>
            <a:ext cx="2540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470400" y="1426109"/>
            <a:ext cx="46736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74320" y="6554857"/>
            <a:ext cx="46634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10906" r="5328" b="11768"/>
          <a:stretch>
            <a:fillRect/>
          </a:stretch>
        </p:blipFill>
        <p:spPr bwMode="auto">
          <a:xfrm>
            <a:off x="95368" y="196146"/>
            <a:ext cx="5207255" cy="63765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26" y="95103"/>
            <a:ext cx="5131827" cy="663627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34" y="564401"/>
            <a:ext cx="4778154" cy="411114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24" name="直接连接符 23"/>
          <p:cNvCxnSpPr/>
          <p:nvPr/>
        </p:nvCxnSpPr>
        <p:spPr>
          <a:xfrm>
            <a:off x="274320" y="1367069"/>
            <a:ext cx="31394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351254" y="4171229"/>
            <a:ext cx="171122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712720" y="3967058"/>
            <a:ext cx="75765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0" y="752475"/>
            <a:ext cx="4461510" cy="313372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016" y="4251831"/>
            <a:ext cx="5578323" cy="182895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31" presetClass="exit" presetSubtype="0" fill="hold" nodeType="clickEffect">
                                  <p:stCondLst>
                                    <p:cond delay="0"/>
                                  </p:stCondLst>
                                  <p:childTnLst>
                                    <p:anim calcmode="lin" valueType="num">
                                      <p:cBhvr>
                                        <p:cTn id="91" dur="1000"/>
                                        <p:tgtEl>
                                          <p:spTgt spid="10"/>
                                        </p:tgtEl>
                                        <p:attrNameLst>
                                          <p:attrName>ppt_w</p:attrName>
                                        </p:attrNameLst>
                                      </p:cBhvr>
                                      <p:tavLst>
                                        <p:tav tm="0">
                                          <p:val>
                                            <p:strVal val="ppt_w"/>
                                          </p:val>
                                        </p:tav>
                                        <p:tav tm="100000">
                                          <p:val>
                                            <p:fltVal val="0"/>
                                          </p:val>
                                        </p:tav>
                                      </p:tavLst>
                                    </p:anim>
                                    <p:anim calcmode="lin" valueType="num">
                                      <p:cBhvr>
                                        <p:cTn id="92" dur="1000"/>
                                        <p:tgtEl>
                                          <p:spTgt spid="10"/>
                                        </p:tgtEl>
                                        <p:attrNameLst>
                                          <p:attrName>ppt_h</p:attrName>
                                        </p:attrNameLst>
                                      </p:cBhvr>
                                      <p:tavLst>
                                        <p:tav tm="0">
                                          <p:val>
                                            <p:strVal val="ppt_h"/>
                                          </p:val>
                                        </p:tav>
                                        <p:tav tm="100000">
                                          <p:val>
                                            <p:fltVal val="0"/>
                                          </p:val>
                                        </p:tav>
                                      </p:tavLst>
                                    </p:anim>
                                    <p:anim calcmode="lin" valueType="num">
                                      <p:cBhvr>
                                        <p:cTn id="93" dur="1000"/>
                                        <p:tgtEl>
                                          <p:spTgt spid="10"/>
                                        </p:tgtEl>
                                        <p:attrNameLst>
                                          <p:attrName>style.rotation</p:attrName>
                                        </p:attrNameLst>
                                      </p:cBhvr>
                                      <p:tavLst>
                                        <p:tav tm="0">
                                          <p:val>
                                            <p:fltVal val="0"/>
                                          </p:val>
                                        </p:tav>
                                        <p:tav tm="100000">
                                          <p:val>
                                            <p:fltVal val="90"/>
                                          </p:val>
                                        </p:tav>
                                      </p:tavLst>
                                    </p:anim>
                                    <p:animEffect transition="out" filter="fade">
                                      <p:cBhvr>
                                        <p:cTn id="94" dur="1000"/>
                                        <p:tgtEl>
                                          <p:spTgt spid="10"/>
                                        </p:tgtEl>
                                      </p:cBhvr>
                                    </p:animEffect>
                                    <p:set>
                                      <p:cBhvr>
                                        <p:cTn id="95" dur="1" fill="hold">
                                          <p:stCondLst>
                                            <p:cond delay="999"/>
                                          </p:stCondLst>
                                        </p:cTn>
                                        <p:tgtEl>
                                          <p:spTgt spid="1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31" presetClass="exit" presetSubtype="0" fill="hold" nodeType="clickEffect">
                                  <p:stCondLst>
                                    <p:cond delay="0"/>
                                  </p:stCondLst>
                                  <p:childTnLst>
                                    <p:anim calcmode="lin" valueType="num">
                                      <p:cBhvr>
                                        <p:cTn id="99" dur="1000"/>
                                        <p:tgtEl>
                                          <p:spTgt spid="24"/>
                                        </p:tgtEl>
                                        <p:attrNameLst>
                                          <p:attrName>ppt_w</p:attrName>
                                        </p:attrNameLst>
                                      </p:cBhvr>
                                      <p:tavLst>
                                        <p:tav tm="0">
                                          <p:val>
                                            <p:strVal val="ppt_w"/>
                                          </p:val>
                                        </p:tav>
                                        <p:tav tm="100000">
                                          <p:val>
                                            <p:fltVal val="0"/>
                                          </p:val>
                                        </p:tav>
                                      </p:tavLst>
                                    </p:anim>
                                    <p:anim calcmode="lin" valueType="num">
                                      <p:cBhvr>
                                        <p:cTn id="100" dur="1000"/>
                                        <p:tgtEl>
                                          <p:spTgt spid="24"/>
                                        </p:tgtEl>
                                        <p:attrNameLst>
                                          <p:attrName>ppt_h</p:attrName>
                                        </p:attrNameLst>
                                      </p:cBhvr>
                                      <p:tavLst>
                                        <p:tav tm="0">
                                          <p:val>
                                            <p:strVal val="ppt_h"/>
                                          </p:val>
                                        </p:tav>
                                        <p:tav tm="100000">
                                          <p:val>
                                            <p:fltVal val="0"/>
                                          </p:val>
                                        </p:tav>
                                      </p:tavLst>
                                    </p:anim>
                                    <p:anim calcmode="lin" valueType="num">
                                      <p:cBhvr>
                                        <p:cTn id="101" dur="1000"/>
                                        <p:tgtEl>
                                          <p:spTgt spid="24"/>
                                        </p:tgtEl>
                                        <p:attrNameLst>
                                          <p:attrName>style.rotation</p:attrName>
                                        </p:attrNameLst>
                                      </p:cBhvr>
                                      <p:tavLst>
                                        <p:tav tm="0">
                                          <p:val>
                                            <p:fltVal val="0"/>
                                          </p:val>
                                        </p:tav>
                                        <p:tav tm="100000">
                                          <p:val>
                                            <p:fltVal val="90"/>
                                          </p:val>
                                        </p:tav>
                                      </p:tavLst>
                                    </p:anim>
                                    <p:animEffect transition="out" filter="fade">
                                      <p:cBhvr>
                                        <p:cTn id="102" dur="1000"/>
                                        <p:tgtEl>
                                          <p:spTgt spid="24"/>
                                        </p:tgtEl>
                                      </p:cBhvr>
                                    </p:animEffect>
                                    <p:set>
                                      <p:cBhvr>
                                        <p:cTn id="103" dur="1" fill="hold">
                                          <p:stCondLst>
                                            <p:cond delay="999"/>
                                          </p:stCondLst>
                                        </p:cTn>
                                        <p:tgtEl>
                                          <p:spTgt spid="2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31" presetClass="exit" presetSubtype="0" fill="hold" nodeType="clickEffect">
                                  <p:stCondLst>
                                    <p:cond delay="0"/>
                                  </p:stCondLst>
                                  <p:childTnLst>
                                    <p:anim calcmode="lin" valueType="num">
                                      <p:cBhvr>
                                        <p:cTn id="107" dur="1000"/>
                                        <p:tgtEl>
                                          <p:spTgt spid="27"/>
                                        </p:tgtEl>
                                        <p:attrNameLst>
                                          <p:attrName>ppt_w</p:attrName>
                                        </p:attrNameLst>
                                      </p:cBhvr>
                                      <p:tavLst>
                                        <p:tav tm="0">
                                          <p:val>
                                            <p:strVal val="ppt_w"/>
                                          </p:val>
                                        </p:tav>
                                        <p:tav tm="100000">
                                          <p:val>
                                            <p:fltVal val="0"/>
                                          </p:val>
                                        </p:tav>
                                      </p:tavLst>
                                    </p:anim>
                                    <p:anim calcmode="lin" valueType="num">
                                      <p:cBhvr>
                                        <p:cTn id="108" dur="1000"/>
                                        <p:tgtEl>
                                          <p:spTgt spid="27"/>
                                        </p:tgtEl>
                                        <p:attrNameLst>
                                          <p:attrName>ppt_h</p:attrName>
                                        </p:attrNameLst>
                                      </p:cBhvr>
                                      <p:tavLst>
                                        <p:tav tm="0">
                                          <p:val>
                                            <p:strVal val="ppt_h"/>
                                          </p:val>
                                        </p:tav>
                                        <p:tav tm="100000">
                                          <p:val>
                                            <p:fltVal val="0"/>
                                          </p:val>
                                        </p:tav>
                                      </p:tavLst>
                                    </p:anim>
                                    <p:anim calcmode="lin" valueType="num">
                                      <p:cBhvr>
                                        <p:cTn id="109" dur="1000"/>
                                        <p:tgtEl>
                                          <p:spTgt spid="27"/>
                                        </p:tgtEl>
                                        <p:attrNameLst>
                                          <p:attrName>style.rotation</p:attrName>
                                        </p:attrNameLst>
                                      </p:cBhvr>
                                      <p:tavLst>
                                        <p:tav tm="0">
                                          <p:val>
                                            <p:fltVal val="0"/>
                                          </p:val>
                                        </p:tav>
                                        <p:tav tm="100000">
                                          <p:val>
                                            <p:fltVal val="90"/>
                                          </p:val>
                                        </p:tav>
                                      </p:tavLst>
                                    </p:anim>
                                    <p:animEffect transition="out" filter="fade">
                                      <p:cBhvr>
                                        <p:cTn id="110" dur="1000"/>
                                        <p:tgtEl>
                                          <p:spTgt spid="27"/>
                                        </p:tgtEl>
                                      </p:cBhvr>
                                    </p:animEffect>
                                    <p:set>
                                      <p:cBhvr>
                                        <p:cTn id="111" dur="1" fill="hold">
                                          <p:stCondLst>
                                            <p:cond delay="999"/>
                                          </p:stCondLst>
                                        </p:cTn>
                                        <p:tgtEl>
                                          <p:spTgt spid="27"/>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31" presetClass="exit" presetSubtype="0" fill="hold" nodeType="clickEffect">
                                  <p:stCondLst>
                                    <p:cond delay="0"/>
                                  </p:stCondLst>
                                  <p:childTnLst>
                                    <p:anim calcmode="lin" valueType="num">
                                      <p:cBhvr>
                                        <p:cTn id="115" dur="1000"/>
                                        <p:tgtEl>
                                          <p:spTgt spid="26"/>
                                        </p:tgtEl>
                                        <p:attrNameLst>
                                          <p:attrName>ppt_w</p:attrName>
                                        </p:attrNameLst>
                                      </p:cBhvr>
                                      <p:tavLst>
                                        <p:tav tm="0">
                                          <p:val>
                                            <p:strVal val="ppt_w"/>
                                          </p:val>
                                        </p:tav>
                                        <p:tav tm="100000">
                                          <p:val>
                                            <p:fltVal val="0"/>
                                          </p:val>
                                        </p:tav>
                                      </p:tavLst>
                                    </p:anim>
                                    <p:anim calcmode="lin" valueType="num">
                                      <p:cBhvr>
                                        <p:cTn id="116" dur="1000"/>
                                        <p:tgtEl>
                                          <p:spTgt spid="26"/>
                                        </p:tgtEl>
                                        <p:attrNameLst>
                                          <p:attrName>ppt_h</p:attrName>
                                        </p:attrNameLst>
                                      </p:cBhvr>
                                      <p:tavLst>
                                        <p:tav tm="0">
                                          <p:val>
                                            <p:strVal val="ppt_h"/>
                                          </p:val>
                                        </p:tav>
                                        <p:tav tm="100000">
                                          <p:val>
                                            <p:fltVal val="0"/>
                                          </p:val>
                                        </p:tav>
                                      </p:tavLst>
                                    </p:anim>
                                    <p:anim calcmode="lin" valueType="num">
                                      <p:cBhvr>
                                        <p:cTn id="117" dur="1000"/>
                                        <p:tgtEl>
                                          <p:spTgt spid="26"/>
                                        </p:tgtEl>
                                        <p:attrNameLst>
                                          <p:attrName>style.rotation</p:attrName>
                                        </p:attrNameLst>
                                      </p:cBhvr>
                                      <p:tavLst>
                                        <p:tav tm="0">
                                          <p:val>
                                            <p:fltVal val="0"/>
                                          </p:val>
                                        </p:tav>
                                        <p:tav tm="100000">
                                          <p:val>
                                            <p:fltVal val="90"/>
                                          </p:val>
                                        </p:tav>
                                      </p:tavLst>
                                    </p:anim>
                                    <p:animEffect transition="out" filter="fade">
                                      <p:cBhvr>
                                        <p:cTn id="118" dur="1000"/>
                                        <p:tgtEl>
                                          <p:spTgt spid="26"/>
                                        </p:tgtEl>
                                      </p:cBhvr>
                                    </p:animEffect>
                                    <p:set>
                                      <p:cBhvr>
                                        <p:cTn id="119" dur="1" fill="hold">
                                          <p:stCondLst>
                                            <p:cond delay="999"/>
                                          </p:stCondLst>
                                        </p:cTn>
                                        <p:tgtEl>
                                          <p:spTgt spid="2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6" presetClass="exit" presetSubtype="32" fill="hold" nodeType="clickEffect">
                                  <p:stCondLst>
                                    <p:cond delay="0"/>
                                  </p:stCondLst>
                                  <p:childTnLst>
                                    <p:animEffect transition="out" filter="circle(out)">
                                      <p:cBhvr>
                                        <p:cTn id="123" dur="2000"/>
                                        <p:tgtEl>
                                          <p:spTgt spid="29"/>
                                        </p:tgtEl>
                                      </p:cBhvr>
                                    </p:animEffect>
                                    <p:set>
                                      <p:cBhvr>
                                        <p:cTn id="124" dur="1" fill="hold">
                                          <p:stCondLst>
                                            <p:cond delay="1999"/>
                                          </p:stCondLst>
                                        </p:cTn>
                                        <p:tgtEl>
                                          <p:spTgt spid="29"/>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1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p:bldP spid="13" grpId="0"/>
      <p:bldP spid="14" grpId="0"/>
      <p:bldP spid="15" grpId="0"/>
      <p:bldP spid="16" grpId="0"/>
      <p:bldP spid="17" grpId="0"/>
      <p:bldP spid="18" grpId="0"/>
      <p:bldP spid="19"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5" name="矩形 4"/>
          <p:cNvSpPr/>
          <p:nvPr/>
        </p:nvSpPr>
        <p:spPr>
          <a:xfrm>
            <a:off x="4892717" y="582480"/>
            <a:ext cx="7119257" cy="451406"/>
          </a:xfrm>
          <a:prstGeom prst="rect">
            <a:avLst/>
          </a:prstGeom>
        </p:spPr>
        <p:txBody>
          <a:bodyPr wrap="none">
            <a:spAutoFit/>
          </a:bodyPr>
          <a:lstStyle/>
          <a:p>
            <a:pPr algn="just">
              <a:lnSpc>
                <a:spcPts val="2800"/>
              </a:lnSpc>
              <a:spcAft>
                <a:spcPts val="0"/>
              </a:spcAft>
            </a:pP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二、北京故宫三大殿和内廷建筑的地位和特色（</a:t>
            </a:r>
            <a:r>
              <a:rPr lang="en-US" altLang="zh-CN" sz="2400" b="1" kern="100" dirty="0">
                <a:latin typeface="Calibri" panose="020F0502020204030204" pitchFamily="34" charset="0"/>
                <a:ea typeface="黑体" panose="02010609060101010101" pitchFamily="49" charset="-122"/>
                <a:cs typeface="Times New Roman" panose="02020603050405020304" pitchFamily="18" charset="0"/>
              </a:rPr>
              <a:t>c</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5276" y="1391306"/>
            <a:ext cx="4707441" cy="416052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矩形 7"/>
          <p:cNvSpPr/>
          <p:nvPr/>
        </p:nvSpPr>
        <p:spPr>
          <a:xfrm>
            <a:off x="4892717" y="929641"/>
            <a:ext cx="2904962" cy="461665"/>
          </a:xfrm>
          <a:prstGeom prst="rect">
            <a:avLst/>
          </a:prstGeom>
        </p:spPr>
        <p:txBody>
          <a:bodyPr wrap="none">
            <a:spAutoFit/>
          </a:bodyPr>
          <a:lstStyle/>
          <a:p>
            <a:r>
              <a:rPr lang="en-US"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1.</a:t>
            </a:r>
            <a:r>
              <a:rPr lang="zh-CN"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疏朗雄伟的三大殿</a:t>
            </a:r>
            <a:endParaRPr lang="zh-CN" altLang="en-US" sz="2400" dirty="0">
              <a:latin typeface="方正粗黑宋简体" panose="02000000000000000000" pitchFamily="2" charset="-122"/>
              <a:ea typeface="方正粗黑宋简体" panose="02000000000000000000" pitchFamily="2" charset="-122"/>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936" y="402731"/>
            <a:ext cx="3551228" cy="175275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852" y="1391306"/>
            <a:ext cx="4777828" cy="416052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36" y="3420835"/>
            <a:ext cx="3551228" cy="336035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 name="图片 1"/>
          <p:cNvPicPr>
            <a:picLocks noChangeAspect="1"/>
          </p:cNvPicPr>
          <p:nvPr/>
        </p:nvPicPr>
        <p:blipFill>
          <a:blip r:embed="rId5"/>
          <a:stretch>
            <a:fillRect/>
          </a:stretch>
        </p:blipFill>
        <p:spPr>
          <a:xfrm>
            <a:off x="5079824" y="1336442"/>
            <a:ext cx="6926900" cy="543744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nodeType="clickEffect">
                                  <p:stCondLst>
                                    <p:cond delay="0"/>
                                  </p:stCondLst>
                                  <p:childTnLst>
                                    <p:anim calcmode="lin" valueType="num">
                                      <p:cBhvr>
                                        <p:cTn id="18" dur="1000"/>
                                        <p:tgtEl>
                                          <p:spTgt spid="3"/>
                                        </p:tgtEl>
                                        <p:attrNameLst>
                                          <p:attrName>ppt_w</p:attrName>
                                        </p:attrNameLst>
                                      </p:cBhvr>
                                      <p:tavLst>
                                        <p:tav tm="0">
                                          <p:val>
                                            <p:strVal val="ppt_w"/>
                                          </p:val>
                                        </p:tav>
                                        <p:tav tm="100000">
                                          <p:val>
                                            <p:fltVal val="0"/>
                                          </p:val>
                                        </p:tav>
                                      </p:tavLst>
                                    </p:anim>
                                    <p:anim calcmode="lin" valueType="num">
                                      <p:cBhvr>
                                        <p:cTn id="19" dur="1000"/>
                                        <p:tgtEl>
                                          <p:spTgt spid="3"/>
                                        </p:tgtEl>
                                        <p:attrNameLst>
                                          <p:attrName>ppt_h</p:attrName>
                                        </p:attrNameLst>
                                      </p:cBhvr>
                                      <p:tavLst>
                                        <p:tav tm="0">
                                          <p:val>
                                            <p:strVal val="ppt_h"/>
                                          </p:val>
                                        </p:tav>
                                        <p:tav tm="100000">
                                          <p:val>
                                            <p:fltVal val="0"/>
                                          </p:val>
                                        </p:tav>
                                      </p:tavLst>
                                    </p:anim>
                                    <p:anim calcmode="lin" valueType="num">
                                      <p:cBhvr>
                                        <p:cTn id="20" dur="1000"/>
                                        <p:tgtEl>
                                          <p:spTgt spid="3"/>
                                        </p:tgtEl>
                                        <p:attrNameLst>
                                          <p:attrName>style.rotation</p:attrName>
                                        </p:attrNameLst>
                                      </p:cBhvr>
                                      <p:tavLst>
                                        <p:tav tm="0">
                                          <p:val>
                                            <p:fltVal val="0"/>
                                          </p:val>
                                        </p:tav>
                                        <p:tav tm="100000">
                                          <p:val>
                                            <p:fltVal val="90"/>
                                          </p:val>
                                        </p:tav>
                                      </p:tavLst>
                                    </p:anim>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997777" y="95103"/>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5" name="矩形 4"/>
          <p:cNvSpPr/>
          <p:nvPr/>
        </p:nvSpPr>
        <p:spPr>
          <a:xfrm>
            <a:off x="4892717" y="582480"/>
            <a:ext cx="7119257" cy="451406"/>
          </a:xfrm>
          <a:prstGeom prst="rect">
            <a:avLst/>
          </a:prstGeom>
        </p:spPr>
        <p:txBody>
          <a:bodyPr wrap="none">
            <a:spAutoFit/>
          </a:bodyPr>
          <a:lstStyle/>
          <a:p>
            <a:pPr algn="just">
              <a:lnSpc>
                <a:spcPts val="2800"/>
              </a:lnSpc>
              <a:spcAft>
                <a:spcPts val="0"/>
              </a:spcAft>
            </a:pP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二、北京故宫三大殿和内廷建筑的地位和特色（</a:t>
            </a:r>
            <a:r>
              <a:rPr lang="en-US" altLang="zh-CN" sz="2400" b="1" kern="100" dirty="0">
                <a:latin typeface="Calibri" panose="020F0502020204030204" pitchFamily="34" charset="0"/>
                <a:ea typeface="黑体" panose="02010609060101010101" pitchFamily="49" charset="-122"/>
                <a:cs typeface="Times New Roman" panose="02020603050405020304" pitchFamily="18" charset="0"/>
              </a:rPr>
              <a:t>c</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8" name="矩形 7"/>
          <p:cNvSpPr/>
          <p:nvPr/>
        </p:nvSpPr>
        <p:spPr>
          <a:xfrm>
            <a:off x="4892717" y="929641"/>
            <a:ext cx="1688283" cy="461665"/>
          </a:xfrm>
          <a:prstGeom prst="rect">
            <a:avLst/>
          </a:prstGeom>
        </p:spPr>
        <p:txBody>
          <a:bodyPr wrap="none">
            <a:spAutoFit/>
          </a:bodyPr>
          <a:lstStyle/>
          <a:p>
            <a:r>
              <a:rPr lang="en-US"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2.</a:t>
            </a:r>
            <a:r>
              <a:rPr lang="zh-CN" altLang="en-US"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云龙石雕</a:t>
            </a:r>
            <a:endParaRPr lang="zh-CN" altLang="en-US" sz="2400" dirty="0">
              <a:latin typeface="方正粗黑宋简体" panose="02000000000000000000" pitchFamily="2" charset="-122"/>
              <a:ea typeface="方正粗黑宋简体" panose="02000000000000000000" pitchFamily="2"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3544" y="110839"/>
            <a:ext cx="4539173" cy="25609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6" name="矩形 5"/>
          <p:cNvSpPr/>
          <p:nvPr/>
        </p:nvSpPr>
        <p:spPr>
          <a:xfrm>
            <a:off x="6985368" y="2561553"/>
            <a:ext cx="4853088" cy="2249334"/>
          </a:xfrm>
          <a:prstGeom prst="rect">
            <a:avLst/>
          </a:prstGeom>
        </p:spPr>
        <p:txBody>
          <a:bodyPr wrap="square">
            <a:spAutoFit/>
          </a:bodyPr>
          <a:lstStyle/>
          <a:p>
            <a:pPr algn="just">
              <a:lnSpc>
                <a:spcPts val="2800"/>
              </a:lnSpc>
              <a:spcAft>
                <a:spcPts val="0"/>
              </a:spcAft>
            </a:pP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保和殿后面</a:t>
            </a:r>
            <a:r>
              <a:rPr lang="zh-CN" altLang="zh-CN" sz="28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故宫最大的御路石</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，上面刻有山崖、海水和流云，代表皇帝的九条巨龙飞腾在汹涌的海水中，气势磅礴，</a:t>
            </a:r>
            <a:r>
              <a:rPr lang="zh-CN" altLang="zh-CN" sz="28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象征着天子一统江山</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。石雕精湛传神，</a:t>
            </a:r>
            <a:r>
              <a:rPr lang="zh-CN" altLang="zh-CN" sz="28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是一件难得的艺术珍品</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a:t>
            </a:r>
            <a:endParaRPr lang="zh-CN" altLang="zh-CN" sz="2800" b="1" kern="100" dirty="0">
              <a:effectLst/>
              <a:latin typeface="华文中宋" panose="02010600040101010101" pitchFamily="2" charset="-122"/>
              <a:ea typeface="华文中宋" panose="02010600040101010101" pitchFamily="2" charset="-122"/>
              <a:cs typeface="Times New Roman" panose="02020603050405020304" pitchFamily="18" charset="0"/>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242" y="1381047"/>
            <a:ext cx="3025402" cy="536611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318260" y="0"/>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5" name="矩形 4"/>
          <p:cNvSpPr/>
          <p:nvPr/>
        </p:nvSpPr>
        <p:spPr>
          <a:xfrm>
            <a:off x="7318260" y="533184"/>
            <a:ext cx="4816533" cy="810478"/>
          </a:xfrm>
          <a:prstGeom prst="rect">
            <a:avLst/>
          </a:prstGeom>
        </p:spPr>
        <p:txBody>
          <a:bodyPr wrap="square">
            <a:spAutoFit/>
          </a:bodyPr>
          <a:lstStyle/>
          <a:p>
            <a:pPr algn="just">
              <a:lnSpc>
                <a:spcPts val="2800"/>
              </a:lnSpc>
              <a:spcAft>
                <a:spcPts val="0"/>
              </a:spcAft>
            </a:pP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二、北京故宫三大殿和内廷建筑的地位和特色（</a:t>
            </a:r>
            <a:r>
              <a:rPr lang="en-US" altLang="zh-CN" sz="2400" b="1" kern="100" dirty="0">
                <a:latin typeface="Calibri" panose="020F0502020204030204" pitchFamily="34" charset="0"/>
                <a:ea typeface="黑体" panose="02010609060101010101" pitchFamily="49" charset="-122"/>
                <a:cs typeface="Times New Roman" panose="02020603050405020304" pitchFamily="18" charset="0"/>
              </a:rPr>
              <a:t>c</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8" name="矩形 7"/>
          <p:cNvSpPr/>
          <p:nvPr/>
        </p:nvSpPr>
        <p:spPr>
          <a:xfrm>
            <a:off x="7318260" y="1292862"/>
            <a:ext cx="3235181" cy="461665"/>
          </a:xfrm>
          <a:prstGeom prst="rect">
            <a:avLst/>
          </a:prstGeom>
        </p:spPr>
        <p:txBody>
          <a:bodyPr wrap="none">
            <a:spAutoFit/>
          </a:bodyPr>
          <a:lstStyle/>
          <a:p>
            <a:r>
              <a:rPr lang="en-US" altLang="zh-CN"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3.</a:t>
            </a:r>
            <a:r>
              <a:rPr lang="zh-CN" altLang="en-US" sz="2400" b="1" kern="100" dirty="0">
                <a:latin typeface="方正粗黑宋简体" panose="02000000000000000000" pitchFamily="2" charset="-122"/>
                <a:ea typeface="方正粗黑宋简体" panose="02000000000000000000" pitchFamily="2" charset="-122"/>
                <a:cs typeface="Times New Roman" panose="02020603050405020304" pitchFamily="18" charset="0"/>
              </a:rPr>
              <a:t>严谨富丽的内廷建筑</a:t>
            </a:r>
            <a:endParaRPr lang="zh-CN" altLang="en-US" sz="2400" dirty="0">
              <a:latin typeface="方正粗黑宋简体" panose="02000000000000000000" pitchFamily="2" charset="-122"/>
              <a:ea typeface="方正粗黑宋简体" panose="02000000000000000000" pitchFamily="2"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207" y="81586"/>
            <a:ext cx="7261053" cy="668978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121" y="1737360"/>
            <a:ext cx="7216354" cy="503905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7" y="90671"/>
            <a:ext cx="5992061" cy="19814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361" y="2187396"/>
            <a:ext cx="3133752" cy="259845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9788" y="66503"/>
            <a:ext cx="4160771" cy="356616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767" y="420469"/>
            <a:ext cx="3961266" cy="474540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89" y="3699163"/>
            <a:ext cx="4160769" cy="30923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 name="文本框 1"/>
          <p:cNvSpPr txBox="1"/>
          <p:nvPr/>
        </p:nvSpPr>
        <p:spPr>
          <a:xfrm>
            <a:off x="4931911" y="5415280"/>
            <a:ext cx="5262979" cy="646331"/>
          </a:xfrm>
          <a:prstGeom prst="rect">
            <a:avLst/>
          </a:prstGeom>
          <a:noFill/>
        </p:spPr>
        <p:txBody>
          <a:bodyPr wrap="none" rtlCol="0">
            <a:spAutoFit/>
          </a:bodyPr>
          <a:lstStyle/>
          <a:p>
            <a:r>
              <a:rPr lang="zh-CN" altLang="en-US" sz="3600" b="1" u="sng" dirty="0">
                <a:solidFill>
                  <a:srgbClr val="C00000"/>
                </a:solidFill>
              </a:rPr>
              <a:t>充分的保护，适度的利用</a:t>
            </a:r>
            <a:endParaRPr lang="zh-CN" altLang="en-US" sz="3600" b="1" u="sng"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879962" y="104538"/>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5" name="矩形 4"/>
          <p:cNvSpPr/>
          <p:nvPr/>
        </p:nvSpPr>
        <p:spPr>
          <a:xfrm>
            <a:off x="0" y="817598"/>
            <a:ext cx="9831538" cy="462050"/>
          </a:xfrm>
          <a:prstGeom prst="rect">
            <a:avLst/>
          </a:prstGeom>
        </p:spPr>
        <p:txBody>
          <a:bodyPr wrap="none">
            <a:spAutoFit/>
          </a:bodyPr>
          <a:lstStyle/>
          <a:p>
            <a:pPr algn="just">
              <a:lnSpc>
                <a:spcPts val="2800"/>
              </a:lnSpc>
            </a:pPr>
            <a:r>
              <a:rPr lang="zh-CN" altLang="zh-CN" sz="3200" b="1" kern="100" dirty="0">
                <a:latin typeface="Calibri" panose="020F0502020204030204" pitchFamily="34" charset="0"/>
                <a:ea typeface="黑体" panose="02010609060101010101" pitchFamily="49" charset="-122"/>
                <a:cs typeface="Times New Roman" panose="02020603050405020304" pitchFamily="18" charset="0"/>
              </a:rPr>
              <a:t>三、北京故宫所体现的宫殿建筑技艺和建筑风格（</a:t>
            </a:r>
            <a:r>
              <a:rPr lang="en-US" altLang="zh-CN" sz="3200" b="1" kern="100" dirty="0">
                <a:latin typeface="Calibri" panose="020F0502020204030204" pitchFamily="34" charset="0"/>
                <a:ea typeface="黑体" panose="02010609060101010101" pitchFamily="49" charset="-122"/>
                <a:cs typeface="Times New Roman" panose="02020603050405020304" pitchFamily="18" charset="0"/>
              </a:rPr>
              <a:t>c</a:t>
            </a:r>
            <a:r>
              <a:rPr lang="zh-CN" altLang="zh-CN" sz="32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3200" b="1" kern="100" dirty="0">
              <a:latin typeface="Calibri" panose="020F0502020204030204" pitchFamily="34" charset="0"/>
              <a:ea typeface="黑体" panose="02010609060101010101" pitchFamily="49" charset="-122"/>
              <a:cs typeface="Times New Roman" panose="02020603050405020304" pitchFamily="18" charset="0"/>
            </a:endParaRPr>
          </a:p>
        </p:txBody>
      </p:sp>
      <p:sp>
        <p:nvSpPr>
          <p:cNvPr id="7" name="文本框 6"/>
          <p:cNvSpPr txBox="1"/>
          <p:nvPr/>
        </p:nvSpPr>
        <p:spPr>
          <a:xfrm>
            <a:off x="0" y="1258816"/>
            <a:ext cx="2265364" cy="523220"/>
          </a:xfrm>
          <a:prstGeom prst="rect">
            <a:avLst/>
          </a:prstGeom>
          <a:noFill/>
        </p:spPr>
        <p:txBody>
          <a:bodyPr wrap="none" rtlCol="0">
            <a:spAutoFit/>
          </a:bodyPr>
          <a:lstStyle/>
          <a:p>
            <a:r>
              <a:rPr lang="en-US" altLang="zh-CN" sz="2800" b="1" dirty="0">
                <a:latin typeface="+mn-ea"/>
              </a:rPr>
              <a:t>1.</a:t>
            </a:r>
            <a:r>
              <a:rPr lang="zh-CN" altLang="en-US" sz="2800" b="1" dirty="0">
                <a:latin typeface="+mn-ea"/>
              </a:rPr>
              <a:t>建筑思想：</a:t>
            </a:r>
            <a:endParaRPr lang="zh-CN" altLang="en-US" sz="2800" b="1" dirty="0">
              <a:latin typeface="+mn-ea"/>
            </a:endParaRPr>
          </a:p>
        </p:txBody>
      </p:sp>
      <p:sp>
        <p:nvSpPr>
          <p:cNvPr id="9" name="矩形 8"/>
          <p:cNvSpPr/>
          <p:nvPr/>
        </p:nvSpPr>
        <p:spPr>
          <a:xfrm>
            <a:off x="2067840" y="1297938"/>
            <a:ext cx="9428743" cy="1546577"/>
          </a:xfrm>
          <a:prstGeom prst="rect">
            <a:avLst/>
          </a:prstGeom>
        </p:spPr>
        <p:txBody>
          <a:bodyPr wrap="square">
            <a:spAutoFit/>
          </a:bodyPr>
          <a:lstStyle/>
          <a:p>
            <a:pPr algn="just">
              <a:lnSpc>
                <a:spcPts val="2800"/>
              </a:lnSpc>
              <a:spcAft>
                <a:spcPts val="0"/>
              </a:spcAft>
            </a:pPr>
            <a:r>
              <a:rPr lang="zh-CN" altLang="en-US" sz="2800" b="1" kern="100" dirty="0">
                <a:latin typeface="华文中宋" panose="02010600040101010101" pitchFamily="2" charset="-122"/>
                <a:ea typeface="华文中宋" panose="02010600040101010101" pitchFamily="2" charset="-122"/>
                <a:cs typeface="Times New Roman" panose="02020603050405020304" pitchFamily="18" charset="0"/>
              </a:rPr>
              <a:t>西方古建筑多为石料建成，讲究单体的独特性；中国古代建筑的最大特点是</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注重群体的集合，布局严格遵循传统礼制，体现主次分明的封建等级秩序</a:t>
            </a:r>
            <a:r>
              <a:rPr lang="zh-CN" altLang="en-US" sz="2800" b="1" kern="100" dirty="0">
                <a:solidFill>
                  <a:srgbClr val="C00000"/>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en-US" sz="2800" b="1" kern="100" dirty="0">
                <a:latin typeface="华文中宋" panose="02010600040101010101" pitchFamily="2" charset="-122"/>
                <a:ea typeface="华文中宋" panose="02010600040101010101" pitchFamily="2" charset="-122"/>
                <a:cs typeface="Times New Roman" panose="02020603050405020304" pitchFamily="18" charset="0"/>
              </a:rPr>
              <a:t>故宫</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建筑布局堪称突显</a:t>
            </a:r>
            <a:r>
              <a:rPr lang="zh-CN"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皇权至尊</a:t>
            </a:r>
            <a:r>
              <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rPr>
              <a:t>的典范</a:t>
            </a:r>
            <a:endParaRPr lang="zh-CN" altLang="zh-CN" sz="2800" b="1" kern="100"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1" name="文本框 10"/>
          <p:cNvSpPr txBox="1"/>
          <p:nvPr/>
        </p:nvSpPr>
        <p:spPr>
          <a:xfrm>
            <a:off x="0" y="2767678"/>
            <a:ext cx="2265364" cy="523220"/>
          </a:xfrm>
          <a:prstGeom prst="rect">
            <a:avLst/>
          </a:prstGeom>
          <a:noFill/>
        </p:spPr>
        <p:txBody>
          <a:bodyPr wrap="none" rtlCol="0">
            <a:spAutoFit/>
          </a:bodyPr>
          <a:lstStyle/>
          <a:p>
            <a:r>
              <a:rPr lang="en-US" altLang="zh-CN" sz="2800" b="1" dirty="0">
                <a:latin typeface="+mn-ea"/>
              </a:rPr>
              <a:t>2.</a:t>
            </a:r>
            <a:r>
              <a:rPr lang="zh-CN" altLang="en-US" sz="2800" b="1" dirty="0">
                <a:latin typeface="+mn-ea"/>
              </a:rPr>
              <a:t>建筑成就：</a:t>
            </a:r>
            <a:endParaRPr lang="zh-CN" altLang="en-US" sz="2800" b="1" dirty="0">
              <a:latin typeface="+mn-ea"/>
            </a:endParaRPr>
          </a:p>
        </p:txBody>
      </p:sp>
      <p:sp>
        <p:nvSpPr>
          <p:cNvPr id="12" name="文本框 11"/>
          <p:cNvSpPr txBox="1"/>
          <p:nvPr/>
        </p:nvSpPr>
        <p:spPr>
          <a:xfrm>
            <a:off x="0" y="3209618"/>
            <a:ext cx="4333238" cy="523220"/>
          </a:xfrm>
          <a:prstGeom prst="rect">
            <a:avLst/>
          </a:prstGeom>
          <a:noFill/>
        </p:spPr>
        <p:txBody>
          <a:bodyPr wrap="none" rtlCol="0">
            <a:spAutoFit/>
          </a:bodyPr>
          <a:lstStyle/>
          <a:p>
            <a:r>
              <a:rPr lang="zh-CN" altLang="en-US" sz="2800" b="1" dirty="0">
                <a:latin typeface="+mn-ea"/>
              </a:rPr>
              <a:t>（</a:t>
            </a:r>
            <a:r>
              <a:rPr lang="en-US" altLang="zh-CN" sz="2800" b="1" dirty="0">
                <a:latin typeface="+mn-ea"/>
              </a:rPr>
              <a:t>1</a:t>
            </a:r>
            <a:r>
              <a:rPr lang="zh-CN" altLang="en-US" sz="2800" b="1" dirty="0">
                <a:latin typeface="+mn-ea"/>
              </a:rPr>
              <a:t>）总体</a:t>
            </a:r>
            <a:r>
              <a:rPr lang="zh-CN" altLang="en-US" sz="2800" b="1" dirty="0">
                <a:solidFill>
                  <a:srgbClr val="0070C0"/>
                </a:solidFill>
                <a:latin typeface="+mn-ea"/>
              </a:rPr>
              <a:t>和谐</a:t>
            </a:r>
            <a:r>
              <a:rPr lang="zh-CN" altLang="en-US" sz="2800" b="1" dirty="0">
                <a:latin typeface="+mn-ea"/>
              </a:rPr>
              <a:t>中富于</a:t>
            </a:r>
            <a:r>
              <a:rPr lang="zh-CN" altLang="en-US" sz="2800" b="1" dirty="0">
                <a:solidFill>
                  <a:srgbClr val="0070C0"/>
                </a:solidFill>
                <a:latin typeface="+mn-ea"/>
              </a:rPr>
              <a:t>变化</a:t>
            </a:r>
            <a:endParaRPr lang="zh-CN" altLang="en-US" sz="2800" b="1" dirty="0">
              <a:solidFill>
                <a:srgbClr val="0070C0"/>
              </a:solidFill>
              <a:latin typeface="+mn-ea"/>
            </a:endParaRPr>
          </a:p>
        </p:txBody>
      </p:sp>
      <p:sp>
        <p:nvSpPr>
          <p:cNvPr id="10" name="矩形 9"/>
          <p:cNvSpPr/>
          <p:nvPr/>
        </p:nvSpPr>
        <p:spPr>
          <a:xfrm>
            <a:off x="168979" y="3677973"/>
            <a:ext cx="6647974" cy="523220"/>
          </a:xfrm>
          <a:prstGeom prst="rect">
            <a:avLst/>
          </a:prstGeom>
        </p:spPr>
        <p:txBody>
          <a:bodyPr wrap="none">
            <a:spAutoFit/>
          </a:bodyPr>
          <a:lstStyle/>
          <a:p>
            <a:r>
              <a:rPr lang="zh-CN" altLang="en-US" sz="2800" b="1" dirty="0">
                <a:solidFill>
                  <a:srgbClr val="C00000"/>
                </a:solidFill>
                <a:latin typeface="华文行楷" panose="02010800040101010101" pitchFamily="2" charset="-122"/>
                <a:ea typeface="华文行楷" panose="02010800040101010101" pitchFamily="2" charset="-122"/>
              </a:rPr>
              <a:t>主要建筑集中在中轴线上，突显皇权至尊</a:t>
            </a:r>
            <a:endParaRPr lang="zh-CN" altLang="en-US" sz="2800" dirty="0">
              <a:solidFill>
                <a:srgbClr val="C00000"/>
              </a:solidFill>
              <a:latin typeface="华文行楷" panose="02010800040101010101" pitchFamily="2" charset="-122"/>
              <a:ea typeface="华文行楷" panose="02010800040101010101" pitchFamily="2" charset="-122"/>
            </a:endParaRPr>
          </a:p>
        </p:txBody>
      </p:sp>
      <p:sp>
        <p:nvSpPr>
          <p:cNvPr id="13" name="矩形 12"/>
          <p:cNvSpPr/>
          <p:nvPr/>
        </p:nvSpPr>
        <p:spPr>
          <a:xfrm>
            <a:off x="168979" y="4460380"/>
            <a:ext cx="4134465" cy="523220"/>
          </a:xfrm>
          <a:prstGeom prst="rect">
            <a:avLst/>
          </a:prstGeom>
        </p:spPr>
        <p:txBody>
          <a:bodyPr wrap="none">
            <a:spAutoFit/>
          </a:bodyPr>
          <a:lstStyle/>
          <a:p>
            <a:r>
              <a:rPr lang="zh-CN" altLang="zh-CN" sz="2800" b="1" kern="100" dirty="0">
                <a:solidFill>
                  <a:srgbClr val="C00000"/>
                </a:solidFill>
                <a:latin typeface="华文行楷" panose="02010800040101010101" pitchFamily="2" charset="-122"/>
                <a:ea typeface="华文行楷" panose="02010800040101010101" pitchFamily="2" charset="-122"/>
                <a:cs typeface="仿宋" panose="02010609060101010101" pitchFamily="49" charset="-122"/>
              </a:rPr>
              <a:t>古代中国的“精神轴线”</a:t>
            </a:r>
            <a:endParaRPr lang="zh-CN" altLang="en-US" sz="2800" dirty="0">
              <a:solidFill>
                <a:srgbClr val="C00000"/>
              </a:solidFill>
              <a:latin typeface="华文行楷" panose="02010800040101010101" pitchFamily="2" charset="-122"/>
              <a:ea typeface="华文行楷" panose="02010800040101010101" pitchFamily="2" charset="-122"/>
            </a:endParaRPr>
          </a:p>
        </p:txBody>
      </p:sp>
      <p:sp>
        <p:nvSpPr>
          <p:cNvPr id="16" name="文本框 15"/>
          <p:cNvSpPr txBox="1"/>
          <p:nvPr/>
        </p:nvSpPr>
        <p:spPr>
          <a:xfrm>
            <a:off x="0" y="4947191"/>
            <a:ext cx="3974165" cy="523220"/>
          </a:xfrm>
          <a:prstGeom prst="rect">
            <a:avLst/>
          </a:prstGeom>
          <a:noFill/>
        </p:spPr>
        <p:txBody>
          <a:bodyPr wrap="none" rtlCol="0">
            <a:spAutoFit/>
          </a:bodyPr>
          <a:lstStyle/>
          <a:p>
            <a:r>
              <a:rPr lang="zh-CN" altLang="en-US" sz="2800" b="1" dirty="0">
                <a:latin typeface="+mn-ea"/>
              </a:rPr>
              <a:t>（</a:t>
            </a:r>
            <a:r>
              <a:rPr lang="en-US" altLang="zh-CN" sz="2800" b="1" dirty="0">
                <a:latin typeface="+mn-ea"/>
              </a:rPr>
              <a:t>2</a:t>
            </a:r>
            <a:r>
              <a:rPr lang="zh-CN" altLang="en-US" sz="2800" b="1" dirty="0">
                <a:latin typeface="+mn-ea"/>
              </a:rPr>
              <a:t>）装饰艺术</a:t>
            </a:r>
            <a:r>
              <a:rPr lang="zh-CN" altLang="en-US" sz="2800" b="1" dirty="0">
                <a:solidFill>
                  <a:srgbClr val="0070C0"/>
                </a:solidFill>
                <a:latin typeface="+mn-ea"/>
              </a:rPr>
              <a:t>丰富多彩</a:t>
            </a:r>
            <a:endParaRPr lang="zh-CN" altLang="en-US" sz="2800" b="1" dirty="0">
              <a:solidFill>
                <a:srgbClr val="0070C0"/>
              </a:solidFill>
              <a:latin typeface="+mn-ea"/>
            </a:endParaRPr>
          </a:p>
        </p:txBody>
      </p:sp>
      <p:sp>
        <p:nvSpPr>
          <p:cNvPr id="14" name="矩形 13"/>
          <p:cNvSpPr/>
          <p:nvPr/>
        </p:nvSpPr>
        <p:spPr>
          <a:xfrm>
            <a:off x="168979" y="5446100"/>
            <a:ext cx="11265836" cy="469359"/>
          </a:xfrm>
          <a:prstGeom prst="rect">
            <a:avLst/>
          </a:prstGeom>
        </p:spPr>
        <p:txBody>
          <a:bodyPr wrap="square">
            <a:spAutoFit/>
          </a:bodyPr>
          <a:lstStyle/>
          <a:p>
            <a:pPr algn="just">
              <a:lnSpc>
                <a:spcPts val="2800"/>
              </a:lnSpc>
              <a:spcAft>
                <a:spcPts val="0"/>
              </a:spcAft>
            </a:pPr>
            <a:r>
              <a:rPr lang="zh-CN"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整体气魄宏大，细部装饰精致，堪称实用性与装饰性巧妙结合的典范</a:t>
            </a:r>
            <a:endParaRPr lang="zh-CN"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endParaRPr>
          </a:p>
        </p:txBody>
      </p:sp>
      <p:sp>
        <p:nvSpPr>
          <p:cNvPr id="17" name="文本框 16"/>
          <p:cNvSpPr txBox="1"/>
          <p:nvPr/>
        </p:nvSpPr>
        <p:spPr>
          <a:xfrm>
            <a:off x="468" y="5835514"/>
            <a:ext cx="5051383" cy="523220"/>
          </a:xfrm>
          <a:prstGeom prst="rect">
            <a:avLst/>
          </a:prstGeom>
          <a:noFill/>
        </p:spPr>
        <p:txBody>
          <a:bodyPr wrap="none" rtlCol="0">
            <a:spAutoFit/>
          </a:bodyPr>
          <a:lstStyle/>
          <a:p>
            <a:r>
              <a:rPr lang="zh-CN" altLang="en-US" sz="2800" b="1" dirty="0">
                <a:latin typeface="+mn-ea"/>
              </a:rPr>
              <a:t>（</a:t>
            </a:r>
            <a:r>
              <a:rPr lang="en-US" altLang="zh-CN" sz="2800" b="1" dirty="0">
                <a:latin typeface="+mn-ea"/>
              </a:rPr>
              <a:t>3</a:t>
            </a:r>
            <a:r>
              <a:rPr lang="zh-CN" altLang="en-US" sz="2800" b="1" dirty="0">
                <a:latin typeface="+mn-ea"/>
              </a:rPr>
              <a:t>）色彩</a:t>
            </a:r>
            <a:r>
              <a:rPr lang="zh-CN" altLang="en-US" sz="2800" b="1" dirty="0">
                <a:solidFill>
                  <a:srgbClr val="0070C0"/>
                </a:solidFill>
                <a:latin typeface="+mn-ea"/>
              </a:rPr>
              <a:t>华丽鲜明</a:t>
            </a:r>
            <a:r>
              <a:rPr lang="zh-CN" altLang="en-US" sz="2800" b="1" dirty="0">
                <a:latin typeface="+mn-ea"/>
              </a:rPr>
              <a:t>，</a:t>
            </a:r>
            <a:r>
              <a:rPr lang="zh-CN" altLang="en-US" sz="2800" b="1" dirty="0">
                <a:solidFill>
                  <a:srgbClr val="0070C0"/>
                </a:solidFill>
                <a:latin typeface="+mn-ea"/>
              </a:rPr>
              <a:t>对比强烈</a:t>
            </a:r>
            <a:endParaRPr lang="zh-CN" altLang="en-US" sz="2800" b="1" dirty="0">
              <a:solidFill>
                <a:srgbClr val="0070C0"/>
              </a:solidFill>
              <a:latin typeface="+mn-ea"/>
            </a:endParaRPr>
          </a:p>
        </p:txBody>
      </p:sp>
      <p:sp>
        <p:nvSpPr>
          <p:cNvPr id="18" name="矩形 17"/>
          <p:cNvSpPr/>
          <p:nvPr/>
        </p:nvSpPr>
        <p:spPr>
          <a:xfrm>
            <a:off x="266634" y="6328485"/>
            <a:ext cx="8443337" cy="523220"/>
          </a:xfrm>
          <a:prstGeom prst="rect">
            <a:avLst/>
          </a:prstGeom>
        </p:spPr>
        <p:txBody>
          <a:bodyPr wrap="none">
            <a:spAutoFit/>
          </a:bodyPr>
          <a:lstStyle/>
          <a:p>
            <a:r>
              <a:rPr lang="zh-CN"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红色和黄色构成故宫的主色调，鲜艳夺目，格外耀眼</a:t>
            </a:r>
            <a:endParaRPr lang="zh-CN" altLang="en-US" sz="2800" dirty="0">
              <a:solidFill>
                <a:srgbClr val="C00000"/>
              </a:solidFill>
              <a:latin typeface="华文行楷" panose="02010800040101010101" pitchFamily="2" charset="-122"/>
              <a:ea typeface="华文行楷" panose="02010800040101010101" pitchFamily="2" charset="-122"/>
            </a:endParaRPr>
          </a:p>
        </p:txBody>
      </p:sp>
      <p:sp>
        <p:nvSpPr>
          <p:cNvPr id="19" name="矩形 18"/>
          <p:cNvSpPr/>
          <p:nvPr/>
        </p:nvSpPr>
        <p:spPr>
          <a:xfrm>
            <a:off x="168979" y="4058868"/>
            <a:ext cx="10956846" cy="523220"/>
          </a:xfrm>
          <a:prstGeom prst="rect">
            <a:avLst/>
          </a:prstGeom>
        </p:spPr>
        <p:txBody>
          <a:bodyPr wrap="none">
            <a:spAutoFit/>
          </a:bodyPr>
          <a:lstStyle/>
          <a:p>
            <a:r>
              <a:rPr lang="zh-CN" altLang="en-US" sz="2800" b="1" dirty="0">
                <a:solidFill>
                  <a:srgbClr val="C00000"/>
                </a:solidFill>
                <a:latin typeface="华文行楷" panose="02010800040101010101" pitchFamily="2" charset="-122"/>
                <a:ea typeface="华文行楷" panose="02010800040101010101" pitchFamily="2" charset="-122"/>
              </a:rPr>
              <a:t>皇宫中轴线与整个城市中轴线相重合的设计规划，在世界上是罕见的</a:t>
            </a:r>
            <a:endParaRPr lang="zh-CN" altLang="en-US" sz="2800" dirty="0">
              <a:solidFill>
                <a:srgbClr val="C00000"/>
              </a:solidFill>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60012" y="1193840"/>
            <a:ext cx="6030167" cy="338824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335" y="2071226"/>
            <a:ext cx="4938703" cy="316783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6" presetClass="exit" presetSubtype="21" fill="hold" nodeType="clickEffect">
                                  <p:stCondLst>
                                    <p:cond delay="0"/>
                                  </p:stCondLst>
                                  <p:childTnLst>
                                    <p:animEffect transition="out" filter="barn(inVertical)">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P spid="10" grpId="0"/>
      <p:bldP spid="13" grpId="0"/>
      <p:bldP spid="16" grpId="0"/>
      <p:bldP spid="14" grpId="0"/>
      <p:bldP spid="17" grpId="0"/>
      <p:bldP spid="18"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080240" cy="4906728"/>
          </a:xfrm>
          <a:prstGeom prst="rect">
            <a:avLst/>
          </a:prstGeom>
        </p:spPr>
        <p:txBody>
          <a:bodyPr wrap="square">
            <a:spAutoFit/>
          </a:bodyPr>
          <a:lstStyle/>
          <a:p>
            <a:pPr marL="266700" indent="-266700" algn="just">
              <a:lnSpc>
                <a:spcPct val="115000"/>
              </a:lnSpc>
              <a:spcAft>
                <a:spcPts val="0"/>
              </a:spcAft>
            </a:pPr>
            <a:r>
              <a:rPr lang="zh-CN" altLang="en-US" sz="2400" kern="100" dirty="0">
                <a:latin typeface="华文中宋" panose="02010600040101010101" pitchFamily="2" charset="-122"/>
                <a:ea typeface="华文中宋" panose="02010600040101010101" pitchFamily="2" charset="-122"/>
              </a:rPr>
              <a:t>（</a:t>
            </a:r>
            <a:r>
              <a:rPr lang="en-US" altLang="zh-CN" sz="2400" kern="100" dirty="0">
                <a:latin typeface="华文中宋" panose="02010600040101010101" pitchFamily="2" charset="-122"/>
                <a:ea typeface="华文中宋" panose="02010600040101010101" pitchFamily="2" charset="-122"/>
              </a:rPr>
              <a:t>201711T33</a:t>
            </a:r>
            <a:r>
              <a:rPr lang="zh-CN" altLang="en-US" sz="2400" kern="100" dirty="0">
                <a:latin typeface="华文中宋" panose="02010600040101010101" pitchFamily="2" charset="-122"/>
                <a:ea typeface="华文中宋" panose="02010600040101010101" pitchFamily="2" charset="-122"/>
              </a:rPr>
              <a:t>）</a:t>
            </a:r>
            <a:r>
              <a:rPr lang="zh-CN" altLang="zh-CN" sz="2400" kern="100" dirty="0">
                <a:latin typeface="华文中宋" panose="02010600040101010101" pitchFamily="2" charset="-122"/>
                <a:ea typeface="华文中宋" panose="02010600040101010101" pitchFamily="2" charset="-122"/>
              </a:rPr>
              <a:t>学习历史，贵在知识发展。阅读材料，回答问题。（</a:t>
            </a:r>
            <a:r>
              <a:rPr lang="en-US" altLang="zh-CN" sz="2400" kern="100" dirty="0">
                <a:latin typeface="华文中宋" panose="02010600040101010101" pitchFamily="2" charset="-122"/>
                <a:ea typeface="华文中宋" panose="02010600040101010101" pitchFamily="2" charset="-122"/>
              </a:rPr>
              <a:t>10</a:t>
            </a:r>
            <a:r>
              <a:rPr lang="zh-CN" altLang="zh-CN" sz="2400" kern="100" dirty="0">
                <a:latin typeface="华文中宋" panose="02010600040101010101" pitchFamily="2" charset="-122"/>
                <a:ea typeface="华文中宋" panose="02010600040101010101" pitchFamily="2" charset="-122"/>
              </a:rPr>
              <a:t>分）</a:t>
            </a:r>
            <a:endParaRPr lang="zh-CN" altLang="zh-CN" sz="2400" kern="100" dirty="0">
              <a:latin typeface="华文中宋" panose="02010600040101010101" pitchFamily="2" charset="-122"/>
              <a:ea typeface="华文中宋" panose="02010600040101010101" pitchFamily="2" charset="-122"/>
            </a:endParaRPr>
          </a:p>
          <a:p>
            <a:pPr marL="266700" algn="just">
              <a:lnSpc>
                <a:spcPts val="2200"/>
              </a:lnSpc>
              <a:spcAft>
                <a:spcPts val="0"/>
              </a:spcAft>
            </a:pPr>
            <a:r>
              <a:rPr lang="zh-CN" altLang="zh-CN" kern="100" dirty="0">
                <a:latin typeface="华文中宋" panose="02010600040101010101" pitchFamily="2" charset="-122"/>
                <a:ea typeface="华文中宋" panose="02010600040101010101" pitchFamily="2" charset="-122"/>
              </a:rPr>
              <a:t>材料一  </a:t>
            </a:r>
            <a:endParaRPr lang="en-US" altLang="zh-CN" kern="100" dirty="0">
              <a:latin typeface="华文中宋" panose="02010600040101010101" pitchFamily="2" charset="-122"/>
              <a:ea typeface="华文中宋" panose="02010600040101010101" pitchFamily="2" charset="-122"/>
            </a:endParaRPr>
          </a:p>
          <a:p>
            <a:pPr marL="266700" algn="just">
              <a:lnSpc>
                <a:spcPts val="2200"/>
              </a:lnSpc>
              <a:spcAft>
                <a:spcPts val="0"/>
              </a:spcAft>
            </a:pPr>
            <a:r>
              <a:rPr lang="en-US" altLang="zh-CN" kern="100" dirty="0">
                <a:latin typeface="华文中宋" panose="02010600040101010101" pitchFamily="2" charset="-122"/>
                <a:ea typeface="华文中宋" panose="02010600040101010101" pitchFamily="2" charset="-122"/>
              </a:rPr>
              <a:t>    </a:t>
            </a:r>
            <a:r>
              <a:rPr lang="zh-CN" altLang="zh-CN" kern="100" dirty="0">
                <a:latin typeface="华文中宋" panose="02010600040101010101" pitchFamily="2" charset="-122"/>
                <a:ea typeface="华文中宋" panose="02010600040101010101" pitchFamily="2" charset="-122"/>
              </a:rPr>
              <a:t>“大根直线。一根长达八公里，全世界最长，也最伟大的南北中轴线穿过了全城。北京独有的壮美秩序就由这条中轴的建立而产生。……有这样气魄的建筑总布局，以这样规模来处理空间，世界上就没有第二个！</a:t>
            </a:r>
            <a:endParaRPr lang="en-US" altLang="zh-CN" kern="100" dirty="0">
              <a:latin typeface="华文中宋" panose="02010600040101010101" pitchFamily="2" charset="-122"/>
              <a:ea typeface="华文中宋" panose="02010600040101010101" pitchFamily="2" charset="-122"/>
            </a:endParaRPr>
          </a:p>
          <a:p>
            <a:pPr marL="266700" algn="just">
              <a:lnSpc>
                <a:spcPts val="2200"/>
              </a:lnSpc>
              <a:spcAft>
                <a:spcPts val="0"/>
              </a:spcAft>
            </a:pPr>
            <a:r>
              <a:rPr lang="en-US" altLang="zh-CN" kern="100" dirty="0">
                <a:latin typeface="华文中宋" panose="02010600040101010101" pitchFamily="2" charset="-122"/>
                <a:ea typeface="华文中宋" panose="02010600040101010101" pitchFamily="2" charset="-122"/>
              </a:rPr>
              <a:t>    </a:t>
            </a:r>
            <a:r>
              <a:rPr lang="zh-CN" altLang="zh-CN" kern="100" dirty="0">
                <a:latin typeface="华文中宋" panose="02010600040101010101" pitchFamily="2" charset="-122"/>
                <a:ea typeface="华文中宋" panose="02010600040101010101" pitchFamily="2" charset="-122"/>
              </a:rPr>
              <a:t>“这个格式的形成</a:t>
            </a:r>
            <a:r>
              <a:rPr lang="zh-CN" altLang="en-US" kern="100" dirty="0">
                <a:latin typeface="华文中宋" panose="02010600040101010101" pitchFamily="2" charset="-122"/>
                <a:ea typeface="华文中宋" panose="02010600040101010101" pitchFamily="2" charset="-122"/>
              </a:rPr>
              <a:t>，大</a:t>
            </a:r>
            <a:r>
              <a:rPr lang="zh-CN" altLang="zh-CN" kern="100" dirty="0">
                <a:latin typeface="华文中宋" panose="02010600040101010101" pitchFamily="2" charset="-122"/>
                <a:ea typeface="华文中宋" panose="02010600040101010101" pitchFamily="2" charset="-122"/>
              </a:rPr>
              <a:t>略地说，凸字形的北京，北半是内城，南半是外城，故宫为内城核心，也是全城布局重心……贯通这全部署的，一方面是遵循或承袭过去的一般的制度，一方面又由于所尊崇的制度同自己的特殊条件相结合所产生出来的变化运用。”</a:t>
            </a:r>
            <a:r>
              <a:rPr lang="en-US" altLang="zh-CN" kern="100" dirty="0">
                <a:latin typeface="华文中宋" panose="02010600040101010101" pitchFamily="2" charset="-122"/>
                <a:ea typeface="华文中宋" panose="02010600040101010101" pitchFamily="2" charset="-122"/>
              </a:rPr>
              <a:t>——</a:t>
            </a:r>
            <a:r>
              <a:rPr lang="zh-CN" altLang="zh-CN" kern="100" dirty="0">
                <a:latin typeface="华文中宋" panose="02010600040101010101" pitchFamily="2" charset="-122"/>
                <a:ea typeface="华文中宋" panose="02010600040101010101" pitchFamily="2" charset="-122"/>
              </a:rPr>
              <a:t>引自《梁思成全集》第五卷</a:t>
            </a:r>
            <a:endParaRPr lang="zh-CN" altLang="zh-CN" kern="100" dirty="0">
              <a:latin typeface="华文中宋" panose="02010600040101010101" pitchFamily="2" charset="-122"/>
              <a:ea typeface="华文中宋" panose="02010600040101010101" pitchFamily="2" charset="-122"/>
            </a:endParaRPr>
          </a:p>
          <a:p>
            <a:pPr>
              <a:lnSpc>
                <a:spcPts val="22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材料二</a:t>
            </a:r>
            <a:r>
              <a:rPr lang="en-US" altLang="zh-CN" dirty="0">
                <a:latin typeface="华文中宋" panose="02010600040101010101" pitchFamily="2" charset="-122"/>
                <a:ea typeface="华文中宋" panose="02010600040101010101" pitchFamily="2" charset="-122"/>
              </a:rPr>
              <a:t>  </a:t>
            </a:r>
            <a:endParaRPr lang="en-US" altLang="zh-CN" dirty="0">
              <a:latin typeface="华文中宋" panose="02010600040101010101" pitchFamily="2" charset="-122"/>
              <a:ea typeface="华文中宋" panose="02010600040101010101" pitchFamily="2" charset="-122"/>
            </a:endParaRPr>
          </a:p>
          <a:p>
            <a:pPr>
              <a:lnSpc>
                <a:spcPts val="22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“线性文化遗产”是近年来世界文化遗产关注的新领域，北京中轴线无疑是“线性文化遗产”的典型代表。就“中轴线”而言，有两种认识可供讨论：</a:t>
            </a:r>
            <a:endParaRPr lang="en-US" altLang="zh-CN" dirty="0">
              <a:latin typeface="华文中宋" panose="02010600040101010101" pitchFamily="2" charset="-122"/>
              <a:ea typeface="华文中宋" panose="02010600040101010101" pitchFamily="2" charset="-122"/>
            </a:endParaRPr>
          </a:p>
          <a:p>
            <a:pPr>
              <a:lnSpc>
                <a:spcPts val="2200"/>
              </a:lnSpc>
            </a:pPr>
            <a:r>
              <a:rPr lang="zh-CN" altLang="zh-CN" dirty="0">
                <a:latin typeface="华文中宋" panose="02010600040101010101" pitchFamily="2" charset="-122"/>
                <a:ea typeface="华文中宋" panose="02010600040101010101" pitchFamily="2" charset="-122"/>
              </a:rPr>
              <a:t>①“中轴线”表现了“择中”的观念，体现了儒家思想的核心内涵。</a:t>
            </a:r>
            <a:endParaRPr lang="en-US" altLang="zh-CN" dirty="0">
              <a:latin typeface="华文中宋" panose="02010600040101010101" pitchFamily="2" charset="-122"/>
              <a:ea typeface="华文中宋" panose="02010600040101010101" pitchFamily="2" charset="-122"/>
            </a:endParaRPr>
          </a:p>
          <a:p>
            <a:pPr>
              <a:lnSpc>
                <a:spcPts val="2200"/>
              </a:lnSpc>
            </a:pPr>
            <a:r>
              <a:rPr lang="zh-CN" altLang="zh-CN" dirty="0">
                <a:latin typeface="华文中宋" panose="02010600040101010101" pitchFamily="2" charset="-122"/>
                <a:ea typeface="华文中宋" panose="02010600040101010101" pitchFamily="2" charset="-122"/>
              </a:rPr>
              <a:t>②值得一提的是，通过对颐和园的轴线分析，人们发现在与紫禁城尺度大体相同的皇家御苑中也有类似的轴线处理。</a:t>
            </a:r>
            <a:endParaRPr lang="zh-CN" altLang="zh-CN" dirty="0">
              <a:latin typeface="华文中宋" panose="02010600040101010101" pitchFamily="2" charset="-122"/>
              <a:ea typeface="华文中宋" panose="02010600040101010101" pitchFamily="2" charset="-122"/>
            </a:endParaRPr>
          </a:p>
          <a:p>
            <a:pPr>
              <a:lnSpc>
                <a:spcPts val="22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据唐晓峰《城市历史地理探索》等整理</a:t>
            </a:r>
            <a:endParaRPr lang="en-US" altLang="zh-CN" sz="2400" kern="100" dirty="0">
              <a:latin typeface="华文中宋" panose="02010600040101010101" pitchFamily="2" charset="-122"/>
              <a:ea typeface="华文中宋" panose="02010600040101010101" pitchFamily="2" charset="-122"/>
            </a:endParaRPr>
          </a:p>
          <a:p>
            <a:pPr marL="266700" indent="-66675" algn="just">
              <a:lnSpc>
                <a:spcPct val="115000"/>
              </a:lnSpc>
              <a:spcAft>
                <a:spcPts val="0"/>
              </a:spcAft>
            </a:pPr>
            <a:r>
              <a:rPr lang="zh-CN" altLang="zh-CN" sz="2400" kern="100" dirty="0">
                <a:latin typeface="华文中宋" panose="02010600040101010101" pitchFamily="2" charset="-122"/>
                <a:ea typeface="华文中宋" panose="02010600040101010101" pitchFamily="2" charset="-122"/>
              </a:rPr>
              <a:t>（</a:t>
            </a:r>
            <a:r>
              <a:rPr lang="en-US" altLang="zh-CN" sz="2400" kern="100" dirty="0">
                <a:latin typeface="华文中宋" panose="02010600040101010101" pitchFamily="2" charset="-122"/>
                <a:ea typeface="华文中宋" panose="02010600040101010101" pitchFamily="2" charset="-122"/>
              </a:rPr>
              <a:t>1</a:t>
            </a:r>
            <a:r>
              <a:rPr lang="zh-CN" altLang="zh-CN" sz="2400" kern="100" dirty="0">
                <a:latin typeface="华文中宋" panose="02010600040101010101" pitchFamily="2" charset="-122"/>
                <a:ea typeface="华文中宋" panose="02010600040101010101" pitchFamily="2" charset="-122"/>
              </a:rPr>
              <a:t>）结合所学，指出材料一中“遵循或承袭过去的一般的制度”的含义。综合材料一、二，以故宫为例，分析说明“中轴线”所凸显的文化价值意义。（</a:t>
            </a:r>
            <a:r>
              <a:rPr lang="en-US" altLang="zh-CN" sz="2400" kern="100" dirty="0">
                <a:latin typeface="华文中宋" panose="02010600040101010101" pitchFamily="2" charset="-122"/>
                <a:ea typeface="华文中宋" panose="02010600040101010101" pitchFamily="2" charset="-122"/>
              </a:rPr>
              <a:t>6</a:t>
            </a:r>
            <a:r>
              <a:rPr lang="zh-CN" altLang="zh-CN" sz="2400" kern="100" dirty="0">
                <a:latin typeface="华文中宋" panose="02010600040101010101" pitchFamily="2" charset="-122"/>
                <a:ea typeface="华文中宋" panose="02010600040101010101" pitchFamily="2" charset="-122"/>
              </a:rPr>
              <a:t>分）</a:t>
            </a:r>
            <a:endParaRPr lang="zh-CN" altLang="zh-CN" sz="2400" kern="100" dirty="0">
              <a:latin typeface="华文中宋" panose="02010600040101010101" pitchFamily="2" charset="-122"/>
              <a:ea typeface="华文中宋" panose="02010600040101010101" pitchFamily="2" charset="-122"/>
            </a:endParaRPr>
          </a:p>
        </p:txBody>
      </p:sp>
      <p:sp>
        <p:nvSpPr>
          <p:cNvPr id="9" name="矩形 8"/>
          <p:cNvSpPr/>
          <p:nvPr/>
        </p:nvSpPr>
        <p:spPr>
          <a:xfrm>
            <a:off x="1310640" y="4881156"/>
            <a:ext cx="10190480" cy="1569660"/>
          </a:xfrm>
          <a:prstGeom prst="rect">
            <a:avLst/>
          </a:prstGeom>
        </p:spPr>
        <p:txBody>
          <a:bodyPr wrap="square">
            <a:spAutoFit/>
          </a:bodyPr>
          <a:lstStyle/>
          <a:p>
            <a:r>
              <a:rPr lang="zh-CN" altLang="en-US" sz="2400" b="1" dirty="0">
                <a:solidFill>
                  <a:srgbClr val="FF0000"/>
                </a:solidFill>
                <a:latin typeface="+mn-ea"/>
              </a:rPr>
              <a:t>含义：</a:t>
            </a:r>
            <a:r>
              <a:rPr lang="zh-CN" altLang="en-US" sz="2400" b="1" dirty="0">
                <a:solidFill>
                  <a:srgbClr val="FF0000"/>
                </a:solidFill>
                <a:latin typeface="华文行楷" panose="02010800040101010101" pitchFamily="2" charset="-122"/>
                <a:ea typeface="华文行楷" panose="02010800040101010101" pitchFamily="2" charset="-122"/>
              </a:rPr>
              <a:t>传统礼制；主次分明的封建等级秩序。</a:t>
            </a:r>
            <a:endParaRPr lang="zh-CN" altLang="en-US" sz="2400" b="1" dirty="0">
              <a:solidFill>
                <a:srgbClr val="FF0000"/>
              </a:solidFill>
              <a:latin typeface="华文行楷" panose="02010800040101010101" pitchFamily="2" charset="-122"/>
              <a:ea typeface="华文行楷" panose="02010800040101010101" pitchFamily="2" charset="-122"/>
            </a:endParaRPr>
          </a:p>
          <a:p>
            <a:r>
              <a:rPr lang="zh-CN" altLang="en-US" sz="2400" b="1" dirty="0">
                <a:solidFill>
                  <a:srgbClr val="FF0000"/>
                </a:solidFill>
                <a:latin typeface="+mn-ea"/>
              </a:rPr>
              <a:t>意义：</a:t>
            </a:r>
            <a:r>
              <a:rPr lang="zh-CN" altLang="en-US" sz="2400" b="1" dirty="0">
                <a:solidFill>
                  <a:srgbClr val="FF0000"/>
                </a:solidFill>
                <a:latin typeface="华文行楷" panose="02010800040101010101" pitchFamily="2" charset="-122"/>
                <a:ea typeface="华文行楷" panose="02010800040101010101" pitchFamily="2" charset="-122"/>
              </a:rPr>
              <a:t>主要建筑集中在中轴线上，突显皇权至尊；皇宫中轴线与整个城市中轴线相重合的设计规划世所罕见；“线性文化遗产”的典范；古代中国的“精神轴线”。（</a:t>
            </a:r>
            <a:r>
              <a:rPr lang="en-US" altLang="zh-CN" sz="2400" b="1" dirty="0">
                <a:solidFill>
                  <a:srgbClr val="FF0000"/>
                </a:solidFill>
                <a:latin typeface="华文行楷" panose="02010800040101010101" pitchFamily="2" charset="-122"/>
                <a:ea typeface="华文行楷" panose="02010800040101010101" pitchFamily="2" charset="-122"/>
              </a:rPr>
              <a:t>6</a:t>
            </a:r>
            <a:r>
              <a:rPr lang="zh-CN" altLang="en-US" sz="2400" b="1" dirty="0">
                <a:solidFill>
                  <a:srgbClr val="FF0000"/>
                </a:solidFill>
                <a:latin typeface="华文行楷" panose="02010800040101010101" pitchFamily="2" charset="-122"/>
                <a:ea typeface="华文行楷" panose="02010800040101010101" pitchFamily="2" charset="-122"/>
              </a:rPr>
              <a:t>分）</a:t>
            </a:r>
            <a:endParaRPr lang="zh-CN" altLang="en-US" sz="2400" b="1" dirty="0">
              <a:solidFill>
                <a:srgbClr val="FF0000"/>
              </a:solidFill>
              <a:latin typeface="华文行楷" panose="02010800040101010101" pitchFamily="2" charset="-122"/>
              <a:ea typeface="华文行楷" panose="02010800040101010101" pitchFamily="2" charset="-122"/>
            </a:endParaRPr>
          </a:p>
        </p:txBody>
      </p:sp>
      <p:sp>
        <p:nvSpPr>
          <p:cNvPr id="6" name="椭圆 5"/>
          <p:cNvSpPr/>
          <p:nvPr/>
        </p:nvSpPr>
        <p:spPr>
          <a:xfrm>
            <a:off x="7278406" y="3864878"/>
            <a:ext cx="792481" cy="422641"/>
          </a:xfrm>
          <a:prstGeom prst="ellipse">
            <a:avLst/>
          </a:prstGeom>
          <a:noFill/>
          <a:ln w="571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91808" y="95522"/>
            <a:ext cx="6908602"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5</a:t>
            </a:r>
            <a:r>
              <a:rPr lang="zh-CN" altLang="en-US" sz="4000" b="1" dirty="0">
                <a:solidFill>
                  <a:srgbClr val="FFFF00"/>
                </a:solidFill>
              </a:rPr>
              <a:t>课  瑰丽的夏宫</a:t>
            </a:r>
            <a:r>
              <a:rPr lang="en-US" altLang="zh-CN" sz="4000" b="1" dirty="0">
                <a:solidFill>
                  <a:srgbClr val="FFFF00"/>
                </a:solidFill>
              </a:rPr>
              <a:t>——</a:t>
            </a:r>
            <a:r>
              <a:rPr lang="zh-CN" altLang="en-US" sz="4000" b="1" dirty="0">
                <a:solidFill>
                  <a:srgbClr val="FFFF00"/>
                </a:solidFill>
              </a:rPr>
              <a:t>颐和园</a:t>
            </a:r>
            <a:endParaRPr lang="en-US" altLang="zh-CN" sz="4000" b="1" dirty="0"/>
          </a:p>
        </p:txBody>
      </p:sp>
      <p:sp>
        <p:nvSpPr>
          <p:cNvPr id="5" name="文本框 4"/>
          <p:cNvSpPr txBox="1"/>
          <p:nvPr/>
        </p:nvSpPr>
        <p:spPr>
          <a:xfrm>
            <a:off x="4879962" y="941777"/>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3" name="矩形 2"/>
          <p:cNvSpPr/>
          <p:nvPr/>
        </p:nvSpPr>
        <p:spPr>
          <a:xfrm>
            <a:off x="957411" y="1369968"/>
            <a:ext cx="4923143" cy="584775"/>
          </a:xfrm>
          <a:prstGeom prst="rect">
            <a:avLst/>
          </a:prstGeom>
        </p:spPr>
        <p:txBody>
          <a:bodyPr wrap="none">
            <a:spAutoFit/>
          </a:bodyPr>
          <a:lstStyle/>
          <a:p>
            <a:r>
              <a:rPr lang="en-US" altLang="zh-CN" sz="3200" b="1" kern="100" dirty="0">
                <a:latin typeface="+mn-ea"/>
                <a:cs typeface="Times New Roman" panose="02020603050405020304" pitchFamily="18" charset="0"/>
              </a:rPr>
              <a:t>1</a:t>
            </a:r>
            <a:r>
              <a:rPr lang="zh-CN" altLang="zh-CN" sz="3200" b="1" kern="100" dirty="0">
                <a:latin typeface="+mn-ea"/>
                <a:cs typeface="Times New Roman" panose="02020603050405020304" pitchFamily="18" charset="0"/>
              </a:rPr>
              <a:t>．颐和园是历史的见证：</a:t>
            </a:r>
            <a:endParaRPr lang="zh-CN" altLang="en-US" sz="3200" b="1" dirty="0">
              <a:latin typeface="+mn-ea"/>
            </a:endParaRPr>
          </a:p>
        </p:txBody>
      </p:sp>
      <p:sp>
        <p:nvSpPr>
          <p:cNvPr id="6" name="矩形 5"/>
          <p:cNvSpPr/>
          <p:nvPr/>
        </p:nvSpPr>
        <p:spPr>
          <a:xfrm>
            <a:off x="957411" y="2930091"/>
            <a:ext cx="8186857" cy="584775"/>
          </a:xfrm>
          <a:prstGeom prst="rect">
            <a:avLst/>
          </a:prstGeom>
        </p:spPr>
        <p:txBody>
          <a:bodyPr wrap="none">
            <a:spAutoFit/>
          </a:bodyPr>
          <a:lstStyle/>
          <a:p>
            <a:r>
              <a:rPr lang="en-US" altLang="zh-CN" sz="3200" b="1" kern="100" dirty="0">
                <a:latin typeface="+mn-ea"/>
                <a:cs typeface="Times New Roman" panose="02020603050405020304" pitchFamily="18" charset="0"/>
              </a:rPr>
              <a:t>2</a:t>
            </a:r>
            <a:r>
              <a:rPr lang="zh-CN" altLang="zh-CN" sz="3200" b="1" kern="100" dirty="0">
                <a:latin typeface="+mn-ea"/>
                <a:cs typeface="Times New Roman" panose="02020603050405020304" pitchFamily="18" charset="0"/>
              </a:rPr>
              <a:t>．颐和园</a:t>
            </a:r>
            <a:r>
              <a:rPr lang="zh-CN" altLang="en-US" sz="3200" b="1" kern="100" dirty="0">
                <a:latin typeface="+mn-ea"/>
                <a:cs typeface="Times New Roman" panose="02020603050405020304" pitchFamily="18" charset="0"/>
              </a:rPr>
              <a:t>成为中国古典园林建筑的博物馆</a:t>
            </a:r>
            <a:r>
              <a:rPr lang="zh-CN" altLang="zh-CN" sz="3200" b="1" kern="100" dirty="0">
                <a:latin typeface="+mn-ea"/>
                <a:cs typeface="Times New Roman" panose="02020603050405020304" pitchFamily="18" charset="0"/>
              </a:rPr>
              <a:t>：</a:t>
            </a:r>
            <a:endParaRPr lang="zh-CN" altLang="en-US" sz="3200" b="1" dirty="0">
              <a:latin typeface="+mn-ea"/>
            </a:endParaRPr>
          </a:p>
        </p:txBody>
      </p:sp>
      <p:sp>
        <p:nvSpPr>
          <p:cNvPr id="7" name="矩形 6"/>
          <p:cNvSpPr/>
          <p:nvPr/>
        </p:nvSpPr>
        <p:spPr>
          <a:xfrm>
            <a:off x="1047565" y="1994550"/>
            <a:ext cx="5955476" cy="523220"/>
          </a:xfrm>
          <a:prstGeom prst="rect">
            <a:avLst/>
          </a:prstGeom>
        </p:spPr>
        <p:txBody>
          <a:bodyPr wrap="none">
            <a:spAutoFit/>
          </a:bodyPr>
          <a:lstStyle/>
          <a:p>
            <a:r>
              <a:rPr lang="zh-CN" altLang="zh-CN" sz="2800" b="1" kern="100" dirty="0">
                <a:latin typeface="Calibri" panose="020F0502020204030204" pitchFamily="34" charset="0"/>
                <a:ea typeface="宋体" panose="02010600030101010101" pitchFamily="2" charset="-122"/>
                <a:cs typeface="Times New Roman" panose="02020603050405020304" pitchFamily="18" charset="0"/>
              </a:rPr>
              <a:t>第二次鸦片战争和八国联军侵华战争</a:t>
            </a:r>
            <a:endParaRPr lang="zh-CN" altLang="en-US" sz="2800" b="1" dirty="0"/>
          </a:p>
        </p:txBody>
      </p:sp>
      <p:sp>
        <p:nvSpPr>
          <p:cNvPr id="8" name="矩形 7"/>
          <p:cNvSpPr/>
          <p:nvPr/>
        </p:nvSpPr>
        <p:spPr>
          <a:xfrm>
            <a:off x="1047565" y="2500289"/>
            <a:ext cx="3057247" cy="523220"/>
          </a:xfrm>
          <a:prstGeom prst="rect">
            <a:avLst/>
          </a:prstGeom>
        </p:spPr>
        <p:txBody>
          <a:bodyPr wrap="none">
            <a:spAutoFit/>
          </a:bodyPr>
          <a:lstStyle/>
          <a:p>
            <a:r>
              <a:rPr lang="zh-CN" altLang="zh-CN" sz="2800" b="1" kern="100" dirty="0">
                <a:latin typeface="Calibri" panose="020F0502020204030204" pitchFamily="34" charset="0"/>
                <a:ea typeface="宋体" panose="02010600030101010101" pitchFamily="2" charset="-122"/>
                <a:cs typeface="Times New Roman" panose="02020603050405020304" pitchFamily="18" charset="0"/>
              </a:rPr>
              <a:t>京剧的产生与发展</a:t>
            </a:r>
            <a:endParaRPr lang="zh-CN" altLang="en-US" sz="2800" b="1" dirty="0"/>
          </a:p>
        </p:txBody>
      </p:sp>
      <p:sp>
        <p:nvSpPr>
          <p:cNvPr id="14" name="矩形 13"/>
          <p:cNvSpPr/>
          <p:nvPr/>
        </p:nvSpPr>
        <p:spPr>
          <a:xfrm>
            <a:off x="941319" y="3514866"/>
            <a:ext cx="10955045" cy="2605842"/>
          </a:xfrm>
          <a:prstGeom prst="rect">
            <a:avLst/>
          </a:prstGeom>
        </p:spPr>
        <p:txBody>
          <a:bodyPr wrap="square">
            <a:spAutoFit/>
          </a:bodyPr>
          <a:lstStyle/>
          <a:p>
            <a:pPr algn="just">
              <a:lnSpc>
                <a:spcPts val="2800"/>
              </a:lnSpc>
              <a:spcAft>
                <a:spcPts val="0"/>
              </a:spcAft>
            </a:pPr>
            <a:r>
              <a:rPr lang="zh-CN"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继承了中国传统的园林建筑艺术，创造性的吸收和借鉴了南北名园的胜景。</a:t>
            </a:r>
            <a:endParaRPr lang="en-US"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endParaRPr>
          </a:p>
          <a:p>
            <a:pPr algn="just">
              <a:lnSpc>
                <a:spcPts val="2800"/>
              </a:lnSpc>
              <a:spcAft>
                <a:spcPts val="0"/>
              </a:spcAft>
            </a:pPr>
            <a:r>
              <a:rPr lang="zh-CN" altLang="zh-CN" sz="2400" b="1" kern="100" dirty="0">
                <a:solidFill>
                  <a:srgbClr val="FF0000"/>
                </a:solidFill>
                <a:latin typeface="+mn-ea"/>
                <a:cs typeface="仿宋" panose="02010609060101010101" pitchFamily="49" charset="-122"/>
              </a:rPr>
              <a:t>东部的</a:t>
            </a:r>
            <a:r>
              <a:rPr lang="zh-CN" altLang="en-US" sz="2400" b="1" kern="100" dirty="0">
                <a:solidFill>
                  <a:srgbClr val="FF0000"/>
                </a:solidFill>
                <a:latin typeface="+mn-ea"/>
                <a:cs typeface="仿宋" panose="02010609060101010101" pitchFamily="49" charset="-122"/>
              </a:rPr>
              <a:t>政治活动</a:t>
            </a:r>
            <a:r>
              <a:rPr lang="zh-CN" altLang="zh-CN" sz="2400" b="1" kern="100" dirty="0">
                <a:solidFill>
                  <a:srgbClr val="FF0000"/>
                </a:solidFill>
                <a:latin typeface="+mn-ea"/>
                <a:cs typeface="仿宋" panose="02010609060101010101" pitchFamily="49" charset="-122"/>
              </a:rPr>
              <a:t>区和</a:t>
            </a:r>
            <a:r>
              <a:rPr lang="zh-CN" altLang="en-US" sz="2400" b="1" kern="100" dirty="0">
                <a:solidFill>
                  <a:srgbClr val="FF0000"/>
                </a:solidFill>
                <a:latin typeface="+mn-ea"/>
                <a:cs typeface="仿宋" panose="02010609060101010101" pitchFamily="49" charset="-122"/>
              </a:rPr>
              <a:t>居住</a:t>
            </a:r>
            <a:r>
              <a:rPr lang="zh-CN" altLang="zh-CN" sz="2400" b="1" kern="100" dirty="0">
                <a:solidFill>
                  <a:srgbClr val="FF0000"/>
                </a:solidFill>
                <a:latin typeface="+mn-ea"/>
                <a:cs typeface="仿宋" panose="02010609060101010101" pitchFamily="49" charset="-122"/>
              </a:rPr>
              <a:t>区，</a:t>
            </a:r>
            <a:r>
              <a:rPr lang="zh-CN"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是典型的北方四合院风格，一个一个的封闭院落由游廊联通；</a:t>
            </a:r>
            <a:endParaRPr lang="en-US"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endParaRPr>
          </a:p>
          <a:p>
            <a:pPr algn="just">
              <a:lnSpc>
                <a:spcPts val="2800"/>
              </a:lnSpc>
              <a:spcAft>
                <a:spcPts val="0"/>
              </a:spcAft>
            </a:pPr>
            <a:r>
              <a:rPr lang="zh-CN" altLang="zh-CN" sz="2400" b="1" kern="100" dirty="0">
                <a:solidFill>
                  <a:srgbClr val="FF0000"/>
                </a:solidFill>
                <a:latin typeface="+mn-ea"/>
                <a:cs typeface="仿宋" panose="02010609060101010101" pitchFamily="49" charset="-122"/>
              </a:rPr>
              <a:t>南部的湖泊区是典型杭州西湖风格，</a:t>
            </a:r>
            <a:r>
              <a:rPr lang="zh-CN"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一道“苏堤”把湖泊一分为二，十足的江南格调；</a:t>
            </a:r>
            <a:endParaRPr lang="en-US"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endParaRPr>
          </a:p>
          <a:p>
            <a:pPr algn="just">
              <a:lnSpc>
                <a:spcPts val="2800"/>
              </a:lnSpc>
              <a:spcAft>
                <a:spcPts val="0"/>
              </a:spcAft>
            </a:pPr>
            <a:r>
              <a:rPr lang="zh-CN" altLang="zh-CN" sz="2400" b="1" kern="100" dirty="0">
                <a:solidFill>
                  <a:srgbClr val="FF0000"/>
                </a:solidFill>
                <a:latin typeface="+mn-ea"/>
                <a:cs typeface="仿宋" panose="02010609060101010101" pitchFamily="49" charset="-122"/>
              </a:rPr>
              <a:t>万寿山的北面，</a:t>
            </a:r>
            <a:r>
              <a:rPr lang="zh-CN"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是典型的西藏喇嘛庙宇风格，有白塔，有碉堡式建筑；</a:t>
            </a:r>
            <a:endParaRPr lang="en-US"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endParaRPr>
          </a:p>
          <a:p>
            <a:pPr algn="just">
              <a:lnSpc>
                <a:spcPts val="2800"/>
              </a:lnSpc>
              <a:spcAft>
                <a:spcPts val="0"/>
              </a:spcAft>
            </a:pPr>
            <a:r>
              <a:rPr lang="zh-CN" altLang="zh-CN" sz="2400" b="1" kern="100" dirty="0">
                <a:solidFill>
                  <a:srgbClr val="FF0000"/>
                </a:solidFill>
                <a:latin typeface="+mn-ea"/>
                <a:cs typeface="仿宋" panose="02010609060101010101" pitchFamily="49" charset="-122"/>
              </a:rPr>
              <a:t>北部的苏州街，</a:t>
            </a:r>
            <a:r>
              <a:rPr lang="zh-CN"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店铺林立，水道纵通，又是典型的</a:t>
            </a:r>
            <a:r>
              <a:rPr lang="zh-CN" altLang="en-US"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江南</a:t>
            </a:r>
            <a:r>
              <a:rPr lang="zh-CN"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水乡风格</a:t>
            </a:r>
            <a:r>
              <a:rPr lang="zh-CN" altLang="en-US"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a:t>
            </a:r>
            <a:endParaRPr lang="en-US"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endParaRPr>
          </a:p>
          <a:p>
            <a:pPr algn="just">
              <a:lnSpc>
                <a:spcPts val="2800"/>
              </a:lnSpc>
              <a:spcAft>
                <a:spcPts val="0"/>
              </a:spcAft>
            </a:pPr>
            <a:r>
              <a:rPr lang="zh-CN" altLang="en-US" sz="2400" b="1" kern="100" dirty="0">
                <a:solidFill>
                  <a:srgbClr val="FF0000"/>
                </a:solidFill>
                <a:latin typeface="+mn-ea"/>
                <a:cs typeface="仿宋" panose="02010609060101010101" pitchFamily="49" charset="-122"/>
              </a:rPr>
              <a:t>昆明湖西北部，万寿山西麓岸边的白色石舫，</a:t>
            </a:r>
            <a:r>
              <a:rPr lang="zh-CN"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汲取了西洋建筑的特色</a:t>
            </a:r>
            <a:r>
              <a:rPr lang="zh-CN" altLang="en-US"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a:t>
            </a:r>
            <a:endParaRPr lang="en-US"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endParaRPr>
          </a:p>
          <a:p>
            <a:pPr algn="just">
              <a:lnSpc>
                <a:spcPts val="2800"/>
              </a:lnSpc>
              <a:spcAft>
                <a:spcPts val="0"/>
              </a:spcAft>
            </a:pPr>
            <a:r>
              <a:rPr lang="zh-CN"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将</a:t>
            </a:r>
            <a:r>
              <a:rPr lang="zh-CN" altLang="zh-CN" sz="2400" b="1" kern="100" dirty="0">
                <a:solidFill>
                  <a:srgbClr val="FF0000"/>
                </a:solidFill>
                <a:latin typeface="+mn-ea"/>
                <a:cs typeface="仿宋" panose="02010609060101010101" pitchFamily="49" charset="-122"/>
              </a:rPr>
              <a:t>不同风格</a:t>
            </a:r>
            <a:r>
              <a:rPr lang="zh-CN"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的园林建筑和谐的组合在一起，成为中国古典园林建筑的</a:t>
            </a:r>
            <a:r>
              <a:rPr lang="zh-CN" altLang="zh-CN" sz="2400" b="1" kern="100" dirty="0">
                <a:solidFill>
                  <a:srgbClr val="FF0000"/>
                </a:solidFill>
                <a:latin typeface="+mn-ea"/>
                <a:cs typeface="仿宋" panose="02010609060101010101" pitchFamily="49" charset="-122"/>
              </a:rPr>
              <a:t>博物馆</a:t>
            </a:r>
            <a:r>
              <a:rPr lang="zh-CN" altLang="zh-CN" sz="2000" b="1" kern="100" dirty="0">
                <a:solidFill>
                  <a:srgbClr val="000000"/>
                </a:solidFill>
                <a:latin typeface="宋体" panose="02010600030101010101" pitchFamily="2" charset="-122"/>
                <a:ea typeface="宋体" panose="02010600030101010101" pitchFamily="2" charset="-122"/>
                <a:cs typeface="仿宋" panose="02010609060101010101" pitchFamily="49" charset="-122"/>
              </a:rPr>
              <a:t>。</a:t>
            </a:r>
            <a:endParaRPr lang="zh-CN" altLang="zh-CN" sz="2000" b="1"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63970" y="1547991"/>
            <a:ext cx="4663582" cy="457504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0"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3970" y="1574072"/>
            <a:ext cx="4663582" cy="457039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80" y="1662817"/>
            <a:ext cx="6465004" cy="408812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18"/>
                                        </p:tgtEl>
                                        <p:attrNameLst>
                                          <p:attrName>ppt_w</p:attrName>
                                        </p:attrNameLst>
                                      </p:cBhvr>
                                      <p:tavLst>
                                        <p:tav tm="0">
                                          <p:val>
                                            <p:strVal val="ppt_w"/>
                                          </p:val>
                                        </p:tav>
                                        <p:tav tm="100000">
                                          <p:val>
                                            <p:fltVal val="0"/>
                                          </p:val>
                                        </p:tav>
                                      </p:tavLst>
                                    </p:anim>
                                    <p:anim calcmode="lin" valueType="num">
                                      <p:cBhvr>
                                        <p:cTn id="23" dur="1000"/>
                                        <p:tgtEl>
                                          <p:spTgt spid="18"/>
                                        </p:tgtEl>
                                        <p:attrNameLst>
                                          <p:attrName>ppt_h</p:attrName>
                                        </p:attrNameLst>
                                      </p:cBhvr>
                                      <p:tavLst>
                                        <p:tav tm="0">
                                          <p:val>
                                            <p:strVal val="ppt_h"/>
                                          </p:val>
                                        </p:tav>
                                        <p:tav tm="100000">
                                          <p:val>
                                            <p:fltVal val="0"/>
                                          </p:val>
                                        </p:tav>
                                      </p:tavLst>
                                    </p:anim>
                                    <p:anim calcmode="lin" valueType="num">
                                      <p:cBhvr>
                                        <p:cTn id="24" dur="1000"/>
                                        <p:tgtEl>
                                          <p:spTgt spid="18"/>
                                        </p:tgtEl>
                                        <p:attrNameLst>
                                          <p:attrName>style.rotation</p:attrName>
                                        </p:attrNameLst>
                                      </p:cBhvr>
                                      <p:tavLst>
                                        <p:tav tm="0">
                                          <p:val>
                                            <p:fltVal val="0"/>
                                          </p:val>
                                        </p:tav>
                                        <p:tav tm="100000">
                                          <p:val>
                                            <p:fltVal val="90"/>
                                          </p:val>
                                        </p:tav>
                                      </p:tavLst>
                                    </p:anim>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20"/>
                                        </p:tgtEl>
                                        <p:attrNameLst>
                                          <p:attrName>ppt_w</p:attrName>
                                        </p:attrNameLst>
                                      </p:cBhvr>
                                      <p:tavLst>
                                        <p:tav tm="0">
                                          <p:val>
                                            <p:strVal val="ppt_w"/>
                                          </p:val>
                                        </p:tav>
                                        <p:tav tm="100000">
                                          <p:val>
                                            <p:fltVal val="0"/>
                                          </p:val>
                                        </p:tav>
                                      </p:tavLst>
                                    </p:anim>
                                    <p:anim calcmode="lin" valueType="num">
                                      <p:cBhvr>
                                        <p:cTn id="43" dur="1000"/>
                                        <p:tgtEl>
                                          <p:spTgt spid="20"/>
                                        </p:tgtEl>
                                        <p:attrNameLst>
                                          <p:attrName>ppt_h</p:attrName>
                                        </p:attrNameLst>
                                      </p:cBhvr>
                                      <p:tavLst>
                                        <p:tav tm="0">
                                          <p:val>
                                            <p:strVal val="ppt_h"/>
                                          </p:val>
                                        </p:tav>
                                        <p:tav tm="100000">
                                          <p:val>
                                            <p:fltVal val="0"/>
                                          </p:val>
                                        </p:tav>
                                      </p:tavLst>
                                    </p:anim>
                                    <p:anim calcmode="lin" valueType="num">
                                      <p:cBhvr>
                                        <p:cTn id="44" dur="1000"/>
                                        <p:tgtEl>
                                          <p:spTgt spid="20"/>
                                        </p:tgtEl>
                                        <p:attrNameLst>
                                          <p:attrName>style.rotation</p:attrName>
                                        </p:attrNameLst>
                                      </p:cBhvr>
                                      <p:tavLst>
                                        <p:tav tm="0">
                                          <p:val>
                                            <p:fltVal val="0"/>
                                          </p:val>
                                        </p:tav>
                                        <p:tav tm="100000">
                                          <p:val>
                                            <p:fltVal val="90"/>
                                          </p:val>
                                        </p:tav>
                                      </p:tavLst>
                                    </p:anim>
                                    <p:animEffect transition="out" filter="fade">
                                      <p:cBhvr>
                                        <p:cTn id="45" dur="1000"/>
                                        <p:tgtEl>
                                          <p:spTgt spid="20"/>
                                        </p:tgtEl>
                                      </p:cBhvr>
                                    </p:animEffect>
                                    <p:set>
                                      <p:cBhvr>
                                        <p:cTn id="46" dur="1" fill="hold">
                                          <p:stCondLst>
                                            <p:cond delay="999"/>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31" presetClass="exit" presetSubtype="0" fill="hold" nodeType="clickEffect">
                                  <p:stCondLst>
                                    <p:cond delay="0"/>
                                  </p:stCondLst>
                                  <p:childTnLst>
                                    <p:anim calcmode="lin" valueType="num">
                                      <p:cBhvr>
                                        <p:cTn id="50" dur="1000"/>
                                        <p:tgtEl>
                                          <p:spTgt spid="9"/>
                                        </p:tgtEl>
                                        <p:attrNameLst>
                                          <p:attrName>ppt_w</p:attrName>
                                        </p:attrNameLst>
                                      </p:cBhvr>
                                      <p:tavLst>
                                        <p:tav tm="0">
                                          <p:val>
                                            <p:strVal val="ppt_w"/>
                                          </p:val>
                                        </p:tav>
                                        <p:tav tm="100000">
                                          <p:val>
                                            <p:fltVal val="0"/>
                                          </p:val>
                                        </p:tav>
                                      </p:tavLst>
                                    </p:anim>
                                    <p:anim calcmode="lin" valueType="num">
                                      <p:cBhvr>
                                        <p:cTn id="51" dur="1000"/>
                                        <p:tgtEl>
                                          <p:spTgt spid="9"/>
                                        </p:tgtEl>
                                        <p:attrNameLst>
                                          <p:attrName>ppt_h</p:attrName>
                                        </p:attrNameLst>
                                      </p:cBhvr>
                                      <p:tavLst>
                                        <p:tav tm="0">
                                          <p:val>
                                            <p:strVal val="ppt_h"/>
                                          </p:val>
                                        </p:tav>
                                        <p:tav tm="100000">
                                          <p:val>
                                            <p:fltVal val="0"/>
                                          </p:val>
                                        </p:tav>
                                      </p:tavLst>
                                    </p:anim>
                                    <p:anim calcmode="lin" valueType="num">
                                      <p:cBhvr>
                                        <p:cTn id="52" dur="1000"/>
                                        <p:tgtEl>
                                          <p:spTgt spid="9"/>
                                        </p:tgtEl>
                                        <p:attrNameLst>
                                          <p:attrName>style.rotation</p:attrName>
                                        </p:attrNameLst>
                                      </p:cBhvr>
                                      <p:tavLst>
                                        <p:tav tm="0">
                                          <p:val>
                                            <p:fltVal val="0"/>
                                          </p:val>
                                        </p:tav>
                                        <p:tav tm="100000">
                                          <p:val>
                                            <p:fltVal val="90"/>
                                          </p:val>
                                        </p:tav>
                                      </p:tavLst>
                                    </p:anim>
                                    <p:animEffect transition="out" filter="fade">
                                      <p:cBhvr>
                                        <p:cTn id="53" dur="1000"/>
                                        <p:tgtEl>
                                          <p:spTgt spid="9"/>
                                        </p:tgtEl>
                                      </p:cBhvr>
                                    </p:animEffect>
                                    <p:set>
                                      <p:cBhvr>
                                        <p:cTn id="54" dur="1" fill="hold">
                                          <p:stCondLst>
                                            <p:cond delay="999"/>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P spid="7" grpId="0"/>
      <p:bldP spid="8"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6126" y="866530"/>
            <a:ext cx="8270213" cy="295530"/>
          </a:xfrm>
          <a:prstGeom prst="rect">
            <a:avLst/>
          </a:prstGeom>
        </p:spPr>
        <p:txBody>
          <a:bodyPr wrap="none">
            <a:spAutoFit/>
          </a:bodyPr>
          <a:lstStyle/>
          <a:p>
            <a:pPr algn="just">
              <a:lnSpc>
                <a:spcPts val="1200"/>
              </a:lnSpc>
              <a:spcAft>
                <a:spcPts val="0"/>
              </a:spcAft>
            </a:pPr>
            <a:r>
              <a:rPr lang="zh-CN" altLang="zh-CN" sz="2800" b="1" kern="100" dirty="0">
                <a:latin typeface="Calibri" panose="020F0502020204030204" pitchFamily="34" charset="0"/>
                <a:ea typeface="黑体" panose="02010609060101010101" pitchFamily="49" charset="-122"/>
                <a:cs typeface="Times New Roman" panose="02020603050405020304" pitchFamily="18" charset="0"/>
              </a:rPr>
              <a:t>一、颐和园的修建历史、布局结构和主要特点（</a:t>
            </a:r>
            <a:r>
              <a:rPr lang="en-US" altLang="zh-CN" sz="2800" b="1" kern="100" dirty="0">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5" name="矩形 4"/>
          <p:cNvSpPr/>
          <p:nvPr/>
        </p:nvSpPr>
        <p:spPr>
          <a:xfrm>
            <a:off x="-1" y="1529702"/>
            <a:ext cx="6979921" cy="2964914"/>
          </a:xfrm>
          <a:prstGeom prst="rect">
            <a:avLst/>
          </a:prstGeom>
        </p:spPr>
        <p:txBody>
          <a:bodyPr wrap="square">
            <a:spAutoFit/>
          </a:bodyPr>
          <a:lstStyle/>
          <a:p>
            <a:pPr fontAlgn="base">
              <a:lnSpc>
                <a:spcPts val="2800"/>
              </a:lnSpc>
              <a:spcAft>
                <a:spcPts val="0"/>
              </a:spcAft>
            </a:pPr>
            <a:r>
              <a:rPr lang="zh-CN" altLang="zh-CN" sz="2400" b="1" dirty="0">
                <a:latin typeface="华文中宋" panose="02010600040101010101" pitchFamily="2" charset="-122"/>
                <a:ea typeface="华文中宋" panose="02010600040101010101" pitchFamily="2" charset="-122"/>
                <a:cs typeface="宋体" panose="02010600030101010101" pitchFamily="2" charset="-122"/>
              </a:rPr>
              <a:t>（</a:t>
            </a:r>
            <a:r>
              <a:rPr lang="x-none" altLang="zh-CN" sz="2400" b="1" dirty="0">
                <a:latin typeface="华文中宋" panose="02010600040101010101" pitchFamily="2" charset="-122"/>
                <a:ea typeface="华文中宋" panose="02010600040101010101" pitchFamily="2" charset="-122"/>
                <a:cs typeface="宋体" panose="02010600030101010101" pitchFamily="2" charset="-122"/>
              </a:rPr>
              <a:t>1</a:t>
            </a:r>
            <a:r>
              <a:rPr lang="zh-CN" altLang="zh-CN" sz="2400" b="1" dirty="0">
                <a:latin typeface="华文中宋" panose="02010600040101010101" pitchFamily="2" charset="-122"/>
                <a:ea typeface="华文中宋" panose="02010600040101010101" pitchFamily="2" charset="-122"/>
                <a:cs typeface="宋体" panose="02010600030101010101" pitchFamily="2" charset="-122"/>
              </a:rPr>
              <a:t>）清</a:t>
            </a:r>
            <a:r>
              <a:rPr lang="x-none" altLang="zh-CN" sz="2400" b="1" dirty="0">
                <a:solidFill>
                  <a:srgbClr val="0070C0"/>
                </a:solidFill>
                <a:latin typeface="华文中宋" panose="02010600040101010101" pitchFamily="2" charset="-122"/>
                <a:ea typeface="华文中宋" panose="02010600040101010101" pitchFamily="2" charset="-122"/>
                <a:cs typeface="Times New Roman" panose="02020603050405020304" pitchFamily="18" charset="0"/>
              </a:rPr>
              <a:t>乾隆</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年间</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1750</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年），</a:t>
            </a:r>
            <a:r>
              <a:rPr lang="zh-CN" altLang="zh-CN" sz="2800" b="1" dirty="0">
                <a:solidFill>
                  <a:srgbClr val="C00000"/>
                </a:solidFill>
                <a:latin typeface="华文隶书" panose="02010800040101010101" pitchFamily="2" charset="-122"/>
                <a:ea typeface="华文隶书" panose="02010800040101010101" pitchFamily="2" charset="-122"/>
                <a:cs typeface="Times New Roman" panose="02020603050405020304" pitchFamily="18" charset="0"/>
              </a:rPr>
              <a:t>始</a:t>
            </a:r>
            <a:r>
              <a:rPr lang="x-none" altLang="zh-CN" sz="2800" b="1" dirty="0">
                <a:solidFill>
                  <a:srgbClr val="C00000"/>
                </a:solidFill>
                <a:latin typeface="华文隶书" panose="02010800040101010101" pitchFamily="2" charset="-122"/>
                <a:ea typeface="华文隶书" panose="02010800040101010101" pitchFamily="2" charset="-122"/>
                <a:cs typeface="Times New Roman" panose="02020603050405020304" pitchFamily="18" charset="0"/>
              </a:rPr>
              <a:t>建</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，称</a:t>
            </a:r>
            <a:r>
              <a:rPr lang="zh-CN" altLang="zh-CN" sz="2400" b="1" dirty="0">
                <a:solidFill>
                  <a:srgbClr val="0070C0"/>
                </a:solidFill>
                <a:latin typeface="华文中宋" panose="02010600040101010101" pitchFamily="2" charset="-122"/>
                <a:ea typeface="华文中宋" panose="02010600040101010101" pitchFamily="2" charset="-122"/>
                <a:cs typeface="Times New Roman" panose="02020603050405020304" pitchFamily="18" charset="0"/>
              </a:rPr>
              <a:t>清漪园</a:t>
            </a:r>
            <a:endParaRPr lang="zh-CN" altLang="zh-CN" sz="2400" b="1" dirty="0">
              <a:latin typeface="华文中宋" panose="02010600040101010101" pitchFamily="2" charset="-122"/>
              <a:ea typeface="华文中宋" panose="02010600040101010101" pitchFamily="2" charset="-122"/>
              <a:cs typeface="Times New Roman" panose="02020603050405020304" pitchFamily="18" charset="0"/>
            </a:endParaRPr>
          </a:p>
          <a:p>
            <a:pPr fontAlgn="base">
              <a:lnSpc>
                <a:spcPts val="2800"/>
              </a:lnSpc>
              <a:spcAft>
                <a:spcPts val="0"/>
              </a:spcAft>
            </a:pPr>
            <a:r>
              <a:rPr lang="zh-CN" altLang="zh-CN" sz="2400" b="1" dirty="0">
                <a:latin typeface="华文中宋" panose="02010600040101010101" pitchFamily="2" charset="-122"/>
                <a:ea typeface="华文中宋" panose="02010600040101010101" pitchFamily="2" charset="-122"/>
                <a:cs typeface="宋体" panose="02010600030101010101" pitchFamily="2" charset="-122"/>
              </a:rPr>
              <a:t>（</a:t>
            </a:r>
            <a:r>
              <a:rPr lang="x-none" altLang="zh-CN" sz="2400" b="1" dirty="0">
                <a:latin typeface="华文中宋" panose="02010600040101010101" pitchFamily="2" charset="-122"/>
                <a:ea typeface="华文中宋" panose="02010600040101010101" pitchFamily="2" charset="-122"/>
                <a:cs typeface="宋体" panose="02010600030101010101" pitchFamily="2" charset="-122"/>
              </a:rPr>
              <a:t>2</a:t>
            </a:r>
            <a:r>
              <a:rPr lang="zh-CN" altLang="zh-CN" sz="2400" b="1" dirty="0">
                <a:latin typeface="华文中宋" panose="02010600040101010101" pitchFamily="2" charset="-122"/>
                <a:ea typeface="华文中宋" panose="02010600040101010101" pitchFamily="2" charset="-122"/>
                <a:cs typeface="宋体" panose="02010600030101010101" pitchFamily="2" charset="-122"/>
              </a:rPr>
              <a:t>）</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1860年</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第二次鸦片战争</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期间，</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被英法联军焚毁</a:t>
            </a:r>
            <a:endParaRPr lang="zh-CN" altLang="zh-CN" sz="2400" b="1" dirty="0">
              <a:latin typeface="华文中宋" panose="02010600040101010101" pitchFamily="2" charset="-122"/>
              <a:ea typeface="华文中宋" panose="02010600040101010101" pitchFamily="2" charset="-122"/>
              <a:cs typeface="Times New Roman" panose="02020603050405020304" pitchFamily="18" charset="0"/>
            </a:endParaRPr>
          </a:p>
          <a:p>
            <a:pPr fontAlgn="base">
              <a:lnSpc>
                <a:spcPts val="2800"/>
              </a:lnSpc>
              <a:spcAft>
                <a:spcPts val="0"/>
              </a:spcAft>
            </a:pPr>
            <a:r>
              <a:rPr lang="zh-CN" altLang="zh-CN" sz="2400" b="1" dirty="0">
                <a:latin typeface="华文中宋" panose="02010600040101010101" pitchFamily="2" charset="-122"/>
                <a:ea typeface="华文中宋" panose="02010600040101010101" pitchFamily="2" charset="-122"/>
                <a:cs typeface="宋体" panose="02010600030101010101" pitchFamily="2" charset="-122"/>
              </a:rPr>
              <a:t>（</a:t>
            </a:r>
            <a:r>
              <a:rPr lang="x-none" altLang="zh-CN" sz="2400" b="1" dirty="0">
                <a:latin typeface="华文中宋" panose="02010600040101010101" pitchFamily="2" charset="-122"/>
                <a:ea typeface="华文中宋" panose="02010600040101010101" pitchFamily="2" charset="-122"/>
                <a:cs typeface="宋体" panose="02010600030101010101" pitchFamily="2" charset="-122"/>
              </a:rPr>
              <a:t>3</a:t>
            </a:r>
            <a:r>
              <a:rPr lang="zh-CN" altLang="zh-CN" sz="2400" b="1" dirty="0">
                <a:latin typeface="华文中宋" panose="02010600040101010101" pitchFamily="2" charset="-122"/>
                <a:ea typeface="华文中宋" panose="02010600040101010101" pitchFamily="2" charset="-122"/>
                <a:cs typeface="宋体" panose="02010600030101010101" pitchFamily="2" charset="-122"/>
              </a:rPr>
              <a:t>）</a:t>
            </a:r>
            <a:r>
              <a:rPr lang="x-none" altLang="zh-CN" sz="2400" b="1" dirty="0">
                <a:latin typeface="华文中宋" panose="02010600040101010101" pitchFamily="2" charset="-122"/>
                <a:ea typeface="华文中宋" panose="02010600040101010101" pitchFamily="2" charset="-122"/>
                <a:cs typeface="宋体" panose="02010600030101010101" pitchFamily="2" charset="-122"/>
              </a:rPr>
              <a:t>1888</a:t>
            </a:r>
            <a:r>
              <a:rPr lang="zh-CN" altLang="zh-CN" sz="2400" b="1" dirty="0">
                <a:latin typeface="华文中宋" panose="02010600040101010101" pitchFamily="2" charset="-122"/>
                <a:ea typeface="华文中宋" panose="02010600040101010101" pitchFamily="2" charset="-122"/>
                <a:cs typeface="宋体" panose="02010600030101010101" pitchFamily="2" charset="-122"/>
              </a:rPr>
              <a:t>年，</a:t>
            </a:r>
            <a:r>
              <a:rPr lang="x-none" altLang="zh-CN" sz="2400" b="1" dirty="0">
                <a:solidFill>
                  <a:srgbClr val="0070C0"/>
                </a:solidFill>
                <a:latin typeface="华文中宋" panose="02010600040101010101" pitchFamily="2" charset="-122"/>
                <a:ea typeface="华文中宋" panose="02010600040101010101" pitchFamily="2" charset="-122"/>
                <a:cs typeface="Times New Roman" panose="02020603050405020304" pitchFamily="18" charset="0"/>
              </a:rPr>
              <a:t>慈禧</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为给自己祝寿，挪用海军军费</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a:t>
            </a:r>
            <a:r>
              <a:rPr lang="x-none" altLang="zh-CN" sz="2800" b="1" dirty="0">
                <a:solidFill>
                  <a:srgbClr val="C00000"/>
                </a:solidFill>
                <a:latin typeface="华文隶书" panose="02010800040101010101" pitchFamily="2" charset="-122"/>
                <a:ea typeface="华文隶书" panose="02010800040101010101" pitchFamily="2" charset="-122"/>
                <a:cs typeface="Times New Roman" panose="02020603050405020304" pitchFamily="18" charset="0"/>
              </a:rPr>
              <a:t>重修</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，改</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称</a:t>
            </a:r>
            <a:r>
              <a:rPr lang="x-none" altLang="zh-CN" sz="2400" b="1" dirty="0">
                <a:solidFill>
                  <a:srgbClr val="0070C0"/>
                </a:solidFill>
                <a:latin typeface="华文中宋" panose="02010600040101010101" pitchFamily="2" charset="-122"/>
                <a:ea typeface="华文中宋" panose="02010600040101010101" pitchFamily="2" charset="-122"/>
                <a:cs typeface="Times New Roman" panose="02020603050405020304" pitchFamily="18" charset="0"/>
              </a:rPr>
              <a:t>颐和园</a:t>
            </a:r>
            <a:endParaRPr lang="zh-CN" altLang="zh-CN" sz="2400" b="1" dirty="0">
              <a:latin typeface="华文中宋" panose="02010600040101010101" pitchFamily="2" charset="-122"/>
              <a:ea typeface="华文中宋" panose="02010600040101010101" pitchFamily="2" charset="-122"/>
              <a:cs typeface="Times New Roman" panose="02020603050405020304" pitchFamily="18" charset="0"/>
            </a:endParaRPr>
          </a:p>
          <a:p>
            <a:pPr fontAlgn="base">
              <a:lnSpc>
                <a:spcPts val="2800"/>
              </a:lnSpc>
              <a:spcAft>
                <a:spcPts val="0"/>
              </a:spcAft>
            </a:pPr>
            <a:r>
              <a:rPr lang="zh-CN" altLang="zh-CN" sz="2400" b="1" dirty="0">
                <a:latin typeface="华文中宋" panose="02010600040101010101" pitchFamily="2" charset="-122"/>
                <a:ea typeface="华文中宋" panose="02010600040101010101" pitchFamily="2" charset="-122"/>
                <a:cs typeface="宋体" panose="02010600030101010101" pitchFamily="2" charset="-122"/>
              </a:rPr>
              <a:t>（</a:t>
            </a:r>
            <a:r>
              <a:rPr lang="x-none" altLang="zh-CN" sz="2400" b="1" dirty="0">
                <a:latin typeface="华文中宋" panose="02010600040101010101" pitchFamily="2" charset="-122"/>
                <a:ea typeface="华文中宋" panose="02010600040101010101" pitchFamily="2" charset="-122"/>
                <a:cs typeface="宋体" panose="02010600030101010101" pitchFamily="2" charset="-122"/>
              </a:rPr>
              <a:t>4</a:t>
            </a:r>
            <a:r>
              <a:rPr lang="zh-CN" altLang="zh-CN" sz="2400" b="1" dirty="0">
                <a:latin typeface="华文中宋" panose="02010600040101010101" pitchFamily="2" charset="-122"/>
                <a:ea typeface="华文中宋" panose="02010600040101010101" pitchFamily="2" charset="-122"/>
                <a:cs typeface="宋体" panose="02010600030101010101" pitchFamily="2" charset="-122"/>
              </a:rPr>
              <a:t>）</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1900年</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八国联军攻入北京，再遭</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严重破坏</a:t>
            </a:r>
            <a:endParaRPr lang="zh-CN" altLang="zh-CN" sz="2400" b="1" dirty="0">
              <a:latin typeface="华文中宋" panose="02010600040101010101" pitchFamily="2" charset="-122"/>
              <a:ea typeface="华文中宋" panose="02010600040101010101" pitchFamily="2" charset="-122"/>
              <a:cs typeface="Times New Roman" panose="02020603050405020304" pitchFamily="18" charset="0"/>
            </a:endParaRPr>
          </a:p>
          <a:p>
            <a:pPr fontAlgn="base">
              <a:lnSpc>
                <a:spcPts val="2800"/>
              </a:lnSpc>
              <a:spcAft>
                <a:spcPts val="0"/>
              </a:spcAft>
            </a:pP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5</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1902</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年，</a:t>
            </a:r>
            <a:r>
              <a:rPr lang="x-none" altLang="zh-CN" sz="2400" b="1" dirty="0">
                <a:latin typeface="华文中宋" panose="02010600040101010101" pitchFamily="2" charset="-122"/>
                <a:ea typeface="华文中宋" panose="02010600040101010101" pitchFamily="2" charset="-122"/>
                <a:cs typeface="Times New Roman" panose="02020603050405020304" pitchFamily="18" charset="0"/>
              </a:rPr>
              <a:t>慈禧</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又动用巨款，</a:t>
            </a:r>
            <a:r>
              <a:rPr lang="x-none" altLang="zh-CN" sz="2800" b="1" dirty="0">
                <a:solidFill>
                  <a:srgbClr val="C00000"/>
                </a:solidFill>
                <a:latin typeface="华文隶书" panose="02010800040101010101" pitchFamily="2" charset="-122"/>
                <a:ea typeface="华文隶书" panose="02010800040101010101" pitchFamily="2" charset="-122"/>
                <a:cs typeface="Times New Roman" panose="02020603050405020304" pitchFamily="18" charset="0"/>
              </a:rPr>
              <a:t>再次修复</a:t>
            </a:r>
            <a:r>
              <a:rPr lang="zh-CN" altLang="zh-CN" sz="2400" b="1" dirty="0">
                <a:latin typeface="华文中宋" panose="02010600040101010101" pitchFamily="2" charset="-122"/>
                <a:ea typeface="华文中宋" panose="02010600040101010101" pitchFamily="2" charset="-122"/>
                <a:cs typeface="Times New Roman" panose="02020603050405020304" pitchFamily="18" charset="0"/>
              </a:rPr>
              <a:t>，形成现在规模</a:t>
            </a:r>
            <a:endParaRPr lang="zh-CN" altLang="zh-CN" sz="2400" b="1" dirty="0">
              <a:effectLst/>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7" name="文本框 6"/>
          <p:cNvSpPr txBox="1"/>
          <p:nvPr/>
        </p:nvSpPr>
        <p:spPr>
          <a:xfrm>
            <a:off x="4879962" y="104538"/>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pic>
        <p:nvPicPr>
          <p:cNvPr id="6" name="图片 5"/>
          <p:cNvPicPr>
            <a:picLocks noChangeAspect="1"/>
          </p:cNvPicPr>
          <p:nvPr/>
        </p:nvPicPr>
        <p:blipFill>
          <a:blip r:embed="rId1"/>
          <a:stretch>
            <a:fillRect/>
          </a:stretch>
        </p:blipFill>
        <p:spPr>
          <a:xfrm>
            <a:off x="6906826" y="1778000"/>
            <a:ext cx="5003343" cy="201168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矩形 7"/>
          <p:cNvSpPr/>
          <p:nvPr/>
        </p:nvSpPr>
        <p:spPr>
          <a:xfrm>
            <a:off x="174432" y="1078296"/>
            <a:ext cx="2042547" cy="451406"/>
          </a:xfrm>
          <a:prstGeom prst="rect">
            <a:avLst/>
          </a:prstGeom>
        </p:spPr>
        <p:txBody>
          <a:bodyPr wrap="none">
            <a:spAutoFit/>
          </a:bodyPr>
          <a:lstStyle/>
          <a:p>
            <a:pPr algn="just">
              <a:lnSpc>
                <a:spcPts val="2800"/>
              </a:lnSpc>
              <a:spcAft>
                <a:spcPts val="0"/>
              </a:spcAft>
            </a:pPr>
            <a:r>
              <a:rPr lang="en-US" altLang="zh-CN" sz="2400" b="1" kern="100" dirty="0">
                <a:latin typeface="黑体" panose="02010609060101010101" pitchFamily="49" charset="-122"/>
                <a:ea typeface="宋体" panose="02010600030101010101" pitchFamily="2" charset="-122"/>
                <a:cs typeface="Times New Roman" panose="02020603050405020304" pitchFamily="18" charset="0"/>
              </a:rPr>
              <a:t>1.</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修建历史：</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0747" y="805023"/>
            <a:ext cx="3589444" cy="451406"/>
          </a:xfrm>
          <a:prstGeom prst="rect">
            <a:avLst/>
          </a:prstGeom>
        </p:spPr>
        <p:txBody>
          <a:bodyPr wrap="none">
            <a:spAutoFit/>
          </a:bodyPr>
          <a:lstStyle/>
          <a:p>
            <a:pPr algn="just">
              <a:lnSpc>
                <a:spcPts val="2800"/>
              </a:lnSpc>
              <a:spcAft>
                <a:spcPts val="0"/>
              </a:spcAft>
            </a:pPr>
            <a:r>
              <a:rPr lang="en-US" altLang="zh-CN" sz="2400" b="1" kern="100" dirty="0">
                <a:latin typeface="黑体" panose="02010609060101010101" pitchFamily="49" charset="-122"/>
                <a:ea typeface="黑体" panose="02010609060101010101" pitchFamily="49" charset="-122"/>
                <a:cs typeface="Times New Roman" panose="02020603050405020304" pitchFamily="18" charset="0"/>
              </a:rPr>
              <a:t>2.</a:t>
            </a:r>
            <a:r>
              <a:rPr lang="zh-CN" altLang="en-US" sz="2400" b="1" kern="100" dirty="0">
                <a:latin typeface="黑体" panose="02010609060101010101" pitchFamily="49" charset="-122"/>
                <a:ea typeface="黑体" panose="02010609060101010101" pitchFamily="49" charset="-122"/>
                <a:cs typeface="Times New Roman" panose="02020603050405020304" pitchFamily="18" charset="0"/>
              </a:rPr>
              <a:t>布局结构和主要特点</a:t>
            </a:r>
            <a:r>
              <a:rPr lang="zh-CN" altLang="zh-CN" sz="2400" b="1" kern="100" dirty="0">
                <a:latin typeface="黑体" panose="02010609060101010101" pitchFamily="49" charset="-122"/>
                <a:ea typeface="黑体" panose="02010609060101010101" pitchFamily="49" charset="-122"/>
                <a:cs typeface="Times New Roman" panose="02020603050405020304" pitchFamily="18" charset="0"/>
              </a:rPr>
              <a:t>：</a:t>
            </a:r>
            <a:endParaRPr lang="zh-CN" altLang="zh-CN" sz="2400"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7" name="文本框 6"/>
          <p:cNvSpPr txBox="1"/>
          <p:nvPr/>
        </p:nvSpPr>
        <p:spPr>
          <a:xfrm>
            <a:off x="4879962" y="0"/>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9" name="矩形 8"/>
          <p:cNvSpPr/>
          <p:nvPr/>
        </p:nvSpPr>
        <p:spPr>
          <a:xfrm>
            <a:off x="88370" y="691330"/>
            <a:ext cx="8270213" cy="295530"/>
          </a:xfrm>
          <a:prstGeom prst="rect">
            <a:avLst/>
          </a:prstGeom>
        </p:spPr>
        <p:txBody>
          <a:bodyPr wrap="none">
            <a:spAutoFit/>
          </a:bodyPr>
          <a:lstStyle/>
          <a:p>
            <a:pPr algn="just">
              <a:lnSpc>
                <a:spcPts val="1200"/>
              </a:lnSpc>
              <a:spcAft>
                <a:spcPts val="0"/>
              </a:spcAft>
            </a:pPr>
            <a:r>
              <a:rPr lang="zh-CN" altLang="zh-CN" sz="2800" b="1" kern="100" dirty="0">
                <a:latin typeface="Calibri" panose="020F0502020204030204" pitchFamily="34" charset="0"/>
                <a:ea typeface="黑体" panose="02010609060101010101" pitchFamily="49" charset="-122"/>
                <a:cs typeface="Times New Roman" panose="02020603050405020304" pitchFamily="18" charset="0"/>
              </a:rPr>
              <a:t>一、颐和园的修建历史、布局结构和主要特点（</a:t>
            </a:r>
            <a:r>
              <a:rPr lang="en-US" altLang="zh-CN" sz="2800" b="1" kern="100" dirty="0">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58026" y="1226849"/>
            <a:ext cx="7365039" cy="558111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754" y="1408117"/>
            <a:ext cx="6987105" cy="4541476"/>
          </a:xfrm>
          <a:prstGeom prst="rect">
            <a:avLst/>
          </a:prstGeom>
          <a:ln>
            <a:noFill/>
          </a:ln>
          <a:effectLst>
            <a:softEdge rad="112500"/>
          </a:effectLst>
        </p:spPr>
      </p:pic>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096" y="1315186"/>
            <a:ext cx="6706694" cy="3908517"/>
          </a:xfrm>
          <a:prstGeom prst="rect">
            <a:avLst/>
          </a:prstGeom>
          <a:ln>
            <a:noFill/>
          </a:ln>
          <a:effectLst>
            <a:softEdge rad="112500"/>
          </a:effectLst>
        </p:spPr>
      </p:pic>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4420" y="1801677"/>
            <a:ext cx="5357872" cy="3508828"/>
          </a:xfrm>
          <a:prstGeom prst="rect">
            <a:avLst/>
          </a:prstGeom>
          <a:ln>
            <a:noFill/>
          </a:ln>
          <a:effectLst>
            <a:softEdge rad="112500"/>
          </a:effectLst>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3244" y="1507183"/>
            <a:ext cx="5936425" cy="3908517"/>
          </a:xfrm>
          <a:prstGeom prst="rect">
            <a:avLst/>
          </a:prstGeom>
          <a:ln>
            <a:noFill/>
          </a:ln>
          <a:effectLst>
            <a:softEdge rad="112500"/>
          </a:effectLst>
        </p:spPr>
      </p:pic>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0201" y="1586083"/>
            <a:ext cx="6062317" cy="3818852"/>
          </a:xfrm>
          <a:prstGeom prst="rect">
            <a:avLst/>
          </a:prstGeom>
          <a:ln>
            <a:noFill/>
          </a:ln>
          <a:effectLst>
            <a:softEdge rad="112500"/>
          </a:effectLst>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7186" y="1787940"/>
            <a:ext cx="4932191" cy="3781830"/>
          </a:xfrm>
          <a:prstGeom prst="rect">
            <a:avLst/>
          </a:prstGeom>
          <a:ln>
            <a:noFill/>
          </a:ln>
          <a:effectLst>
            <a:softEdge rad="112500"/>
          </a:effectLst>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0191" y="1725322"/>
            <a:ext cx="4317477" cy="3118405"/>
          </a:xfrm>
          <a:prstGeom prst="rect">
            <a:avLst/>
          </a:prstGeom>
          <a:ln>
            <a:noFill/>
          </a:ln>
          <a:effectLst>
            <a:softEdge rad="112500"/>
          </a:effectLst>
        </p:spPr>
      </p:pic>
      <p:pic>
        <p:nvPicPr>
          <p:cNvPr id="20" name="图片 19"/>
          <p:cNvPicPr>
            <a:picLocks noChangeAspect="1"/>
          </p:cNvPicPr>
          <p:nvPr/>
        </p:nvPicPr>
        <p:blipFill>
          <a:blip r:embed="rId9"/>
          <a:stretch>
            <a:fillRect/>
          </a:stretch>
        </p:blipFill>
        <p:spPr>
          <a:xfrm>
            <a:off x="3472071" y="1801677"/>
            <a:ext cx="5742242" cy="3589576"/>
          </a:xfrm>
          <a:prstGeom prst="rect">
            <a:avLst/>
          </a:prstGeom>
          <a:ln>
            <a:noFill/>
          </a:ln>
          <a:effectLst>
            <a:softEdge rad="112500"/>
          </a:effectLst>
        </p:spPr>
      </p:pic>
      <p:pic>
        <p:nvPicPr>
          <p:cNvPr id="19" name="图片 18"/>
          <p:cNvPicPr>
            <a:picLocks noChangeAspect="1"/>
          </p:cNvPicPr>
          <p:nvPr/>
        </p:nvPicPr>
        <p:blipFill>
          <a:blip r:embed="rId10"/>
          <a:stretch>
            <a:fillRect/>
          </a:stretch>
        </p:blipFill>
        <p:spPr>
          <a:xfrm>
            <a:off x="2648999" y="1659004"/>
            <a:ext cx="6075443" cy="3936894"/>
          </a:xfrm>
          <a:prstGeom prst="rect">
            <a:avLst/>
          </a:prstGeom>
          <a:ln>
            <a:noFill/>
          </a:ln>
          <a:effectLst>
            <a:softEdge rad="112500"/>
          </a:effectLst>
        </p:spPr>
      </p:pic>
      <p:pic>
        <p:nvPicPr>
          <p:cNvPr id="10" name="图片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9654" y="1408117"/>
            <a:ext cx="6790699" cy="4812373"/>
          </a:xfrm>
          <a:prstGeom prst="rect">
            <a:avLst/>
          </a:prstGeom>
          <a:ln>
            <a:noFill/>
          </a:ln>
          <a:effectLst>
            <a:softEdge rad="112500"/>
          </a:effectLst>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31514" y="1806572"/>
            <a:ext cx="3936275" cy="3544307"/>
          </a:xfrm>
          <a:prstGeom prst="rect">
            <a:avLst/>
          </a:prstGeom>
          <a:ln>
            <a:noFill/>
          </a:ln>
          <a:effectLst>
            <a:softEdge rad="112500"/>
          </a:effectLst>
        </p:spPr>
      </p:pic>
      <p:pic>
        <p:nvPicPr>
          <p:cNvPr id="2" name="图片 1"/>
          <p:cNvPicPr>
            <a:picLocks noChangeAspect="1"/>
          </p:cNvPicPr>
          <p:nvPr/>
        </p:nvPicPr>
        <p:blipFill>
          <a:blip r:embed="rId13"/>
          <a:stretch>
            <a:fillRect/>
          </a:stretch>
        </p:blipFill>
        <p:spPr>
          <a:xfrm>
            <a:off x="3762221" y="1798152"/>
            <a:ext cx="4587638" cy="3223541"/>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9745" y="106387"/>
            <a:ext cx="10327221" cy="6778243"/>
          </a:xfrm>
          <a:prstGeom prst="rect">
            <a:avLst/>
          </a:prstGeom>
          <a:ln w="88900" cap="sq" cmpd="thickThin">
            <a:solidFill>
              <a:srgbClr val="000000"/>
            </a:solidFill>
            <a:prstDash val="solid"/>
            <a:miter lim="800000"/>
            <a:headEnd/>
            <a:tailEnd/>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5"/>
                                        </p:tgtEl>
                                        <p:attrNameLst>
                                          <p:attrName>ppt_w</p:attrName>
                                        </p:attrNameLst>
                                      </p:cBhvr>
                                      <p:tavLst>
                                        <p:tav tm="0">
                                          <p:val>
                                            <p:strVal val="ppt_w"/>
                                          </p:val>
                                        </p:tav>
                                        <p:tav tm="100000">
                                          <p:val>
                                            <p:fltVal val="0"/>
                                          </p:val>
                                        </p:tav>
                                      </p:tavLst>
                                    </p:anim>
                                    <p:anim calcmode="lin" valueType="num">
                                      <p:cBhvr>
                                        <p:cTn id="15" dur="1000"/>
                                        <p:tgtEl>
                                          <p:spTgt spid="5"/>
                                        </p:tgtEl>
                                        <p:attrNameLst>
                                          <p:attrName>ppt_h</p:attrName>
                                        </p:attrNameLst>
                                      </p:cBhvr>
                                      <p:tavLst>
                                        <p:tav tm="0">
                                          <p:val>
                                            <p:strVal val="ppt_h"/>
                                          </p:val>
                                        </p:tav>
                                        <p:tav tm="100000">
                                          <p:val>
                                            <p:fltVal val="0"/>
                                          </p:val>
                                        </p:tav>
                                      </p:tavLst>
                                    </p:anim>
                                    <p:anim calcmode="lin" valueType="num">
                                      <p:cBhvr>
                                        <p:cTn id="16" dur="1000"/>
                                        <p:tgtEl>
                                          <p:spTgt spid="5"/>
                                        </p:tgtEl>
                                        <p:attrNameLst>
                                          <p:attrName>style.rotation</p:attrName>
                                        </p:attrNameLst>
                                      </p:cBhvr>
                                      <p:tavLst>
                                        <p:tav tm="0">
                                          <p:val>
                                            <p:fltVal val="0"/>
                                          </p:val>
                                        </p:tav>
                                        <p:tav tm="100000">
                                          <p:val>
                                            <p:fltVal val="90"/>
                                          </p:val>
                                        </p:tav>
                                      </p:tavLst>
                                    </p:anim>
                                    <p:animEffect transition="out" filter="fad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nodeType="clickEffect">
                                  <p:stCondLst>
                                    <p:cond delay="0"/>
                                  </p:stCondLst>
                                  <p:childTnLst>
                                    <p:anim calcmode="lin" valueType="num">
                                      <p:cBhvr>
                                        <p:cTn id="26" dur="1000"/>
                                        <p:tgtEl>
                                          <p:spTgt spid="16"/>
                                        </p:tgtEl>
                                        <p:attrNameLst>
                                          <p:attrName>ppt_w</p:attrName>
                                        </p:attrNameLst>
                                      </p:cBhvr>
                                      <p:tavLst>
                                        <p:tav tm="0">
                                          <p:val>
                                            <p:strVal val="ppt_w"/>
                                          </p:val>
                                        </p:tav>
                                        <p:tav tm="100000">
                                          <p:val>
                                            <p:fltVal val="0"/>
                                          </p:val>
                                        </p:tav>
                                      </p:tavLst>
                                    </p:anim>
                                    <p:anim calcmode="lin" valueType="num">
                                      <p:cBhvr>
                                        <p:cTn id="27" dur="1000"/>
                                        <p:tgtEl>
                                          <p:spTgt spid="16"/>
                                        </p:tgtEl>
                                        <p:attrNameLst>
                                          <p:attrName>ppt_h</p:attrName>
                                        </p:attrNameLst>
                                      </p:cBhvr>
                                      <p:tavLst>
                                        <p:tav tm="0">
                                          <p:val>
                                            <p:strVal val="ppt_h"/>
                                          </p:val>
                                        </p:tav>
                                        <p:tav tm="100000">
                                          <p:val>
                                            <p:fltVal val="0"/>
                                          </p:val>
                                        </p:tav>
                                      </p:tavLst>
                                    </p:anim>
                                    <p:anim calcmode="lin" valueType="num">
                                      <p:cBhvr>
                                        <p:cTn id="28" dur="1000"/>
                                        <p:tgtEl>
                                          <p:spTgt spid="16"/>
                                        </p:tgtEl>
                                        <p:attrNameLst>
                                          <p:attrName>style.rotation</p:attrName>
                                        </p:attrNameLst>
                                      </p:cBhvr>
                                      <p:tavLst>
                                        <p:tav tm="0">
                                          <p:val>
                                            <p:fltVal val="0"/>
                                          </p:val>
                                        </p:tav>
                                        <p:tav tm="100000">
                                          <p:val>
                                            <p:fltVal val="90"/>
                                          </p:val>
                                        </p:tav>
                                      </p:tavLst>
                                    </p:anim>
                                    <p:animEffect transition="out" filter="fade">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31"/>
                                        </p:tgtEl>
                                        <p:attrNameLst>
                                          <p:attrName>ppt_w</p:attrName>
                                        </p:attrNameLst>
                                      </p:cBhvr>
                                      <p:tavLst>
                                        <p:tav tm="0">
                                          <p:val>
                                            <p:strVal val="ppt_w"/>
                                          </p:val>
                                        </p:tav>
                                        <p:tav tm="100000">
                                          <p:val>
                                            <p:fltVal val="0"/>
                                          </p:val>
                                        </p:tav>
                                      </p:tavLst>
                                    </p:anim>
                                    <p:anim calcmode="lin" valueType="num">
                                      <p:cBhvr>
                                        <p:cTn id="39" dur="1000"/>
                                        <p:tgtEl>
                                          <p:spTgt spid="31"/>
                                        </p:tgtEl>
                                        <p:attrNameLst>
                                          <p:attrName>ppt_h</p:attrName>
                                        </p:attrNameLst>
                                      </p:cBhvr>
                                      <p:tavLst>
                                        <p:tav tm="0">
                                          <p:val>
                                            <p:strVal val="ppt_h"/>
                                          </p:val>
                                        </p:tav>
                                        <p:tav tm="100000">
                                          <p:val>
                                            <p:fltVal val="0"/>
                                          </p:val>
                                        </p:tav>
                                      </p:tavLst>
                                    </p:anim>
                                    <p:anim calcmode="lin" valueType="num">
                                      <p:cBhvr>
                                        <p:cTn id="40" dur="1000"/>
                                        <p:tgtEl>
                                          <p:spTgt spid="31"/>
                                        </p:tgtEl>
                                        <p:attrNameLst>
                                          <p:attrName>style.rotation</p:attrName>
                                        </p:attrNameLst>
                                      </p:cBhvr>
                                      <p:tavLst>
                                        <p:tav tm="0">
                                          <p:val>
                                            <p:fltVal val="0"/>
                                          </p:val>
                                        </p:tav>
                                        <p:tav tm="100000">
                                          <p:val>
                                            <p:fltVal val="90"/>
                                          </p:val>
                                        </p:tav>
                                      </p:tavLst>
                                    </p:anim>
                                    <p:animEffect transition="out" filter="fade">
                                      <p:cBhvr>
                                        <p:cTn id="41" dur="1000"/>
                                        <p:tgtEl>
                                          <p:spTgt spid="31"/>
                                        </p:tgtEl>
                                      </p:cBhvr>
                                    </p:animEffect>
                                    <p:set>
                                      <p:cBhvr>
                                        <p:cTn id="42" dur="1" fill="hold">
                                          <p:stCondLst>
                                            <p:cond delay="999"/>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1" presetClass="exit" presetSubtype="0" fill="hold" nodeType="clickEffect">
                                  <p:stCondLst>
                                    <p:cond delay="0"/>
                                  </p:stCondLst>
                                  <p:childTnLst>
                                    <p:anim calcmode="lin" valueType="num">
                                      <p:cBhvr>
                                        <p:cTn id="50" dur="1000"/>
                                        <p:tgtEl>
                                          <p:spTgt spid="29"/>
                                        </p:tgtEl>
                                        <p:attrNameLst>
                                          <p:attrName>ppt_w</p:attrName>
                                        </p:attrNameLst>
                                      </p:cBhvr>
                                      <p:tavLst>
                                        <p:tav tm="0">
                                          <p:val>
                                            <p:strVal val="ppt_w"/>
                                          </p:val>
                                        </p:tav>
                                        <p:tav tm="100000">
                                          <p:val>
                                            <p:fltVal val="0"/>
                                          </p:val>
                                        </p:tav>
                                      </p:tavLst>
                                    </p:anim>
                                    <p:anim calcmode="lin" valueType="num">
                                      <p:cBhvr>
                                        <p:cTn id="51" dur="1000"/>
                                        <p:tgtEl>
                                          <p:spTgt spid="29"/>
                                        </p:tgtEl>
                                        <p:attrNameLst>
                                          <p:attrName>ppt_h</p:attrName>
                                        </p:attrNameLst>
                                      </p:cBhvr>
                                      <p:tavLst>
                                        <p:tav tm="0">
                                          <p:val>
                                            <p:strVal val="ppt_h"/>
                                          </p:val>
                                        </p:tav>
                                        <p:tav tm="100000">
                                          <p:val>
                                            <p:fltVal val="0"/>
                                          </p:val>
                                        </p:tav>
                                      </p:tavLst>
                                    </p:anim>
                                    <p:anim calcmode="lin" valueType="num">
                                      <p:cBhvr>
                                        <p:cTn id="52" dur="1000"/>
                                        <p:tgtEl>
                                          <p:spTgt spid="29"/>
                                        </p:tgtEl>
                                        <p:attrNameLst>
                                          <p:attrName>style.rotation</p:attrName>
                                        </p:attrNameLst>
                                      </p:cBhvr>
                                      <p:tavLst>
                                        <p:tav tm="0">
                                          <p:val>
                                            <p:fltVal val="0"/>
                                          </p:val>
                                        </p:tav>
                                        <p:tav tm="100000">
                                          <p:val>
                                            <p:fltVal val="90"/>
                                          </p:val>
                                        </p:tav>
                                      </p:tavLst>
                                    </p:anim>
                                    <p:animEffect transition="out" filter="fade">
                                      <p:cBhvr>
                                        <p:cTn id="53" dur="1000"/>
                                        <p:tgtEl>
                                          <p:spTgt spid="29"/>
                                        </p:tgtEl>
                                      </p:cBhvr>
                                    </p:animEffect>
                                    <p:set>
                                      <p:cBhvr>
                                        <p:cTn id="54" dur="1" fill="hold">
                                          <p:stCondLst>
                                            <p:cond delay="999"/>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nodeType="clickEffect">
                                  <p:stCondLst>
                                    <p:cond delay="0"/>
                                  </p:stCondLst>
                                  <p:childTnLst>
                                    <p:anim calcmode="lin" valueType="num">
                                      <p:cBhvr>
                                        <p:cTn id="62" dur="1000"/>
                                        <p:tgtEl>
                                          <p:spTgt spid="27"/>
                                        </p:tgtEl>
                                        <p:attrNameLst>
                                          <p:attrName>ppt_w</p:attrName>
                                        </p:attrNameLst>
                                      </p:cBhvr>
                                      <p:tavLst>
                                        <p:tav tm="0">
                                          <p:val>
                                            <p:strVal val="ppt_w"/>
                                          </p:val>
                                        </p:tav>
                                        <p:tav tm="100000">
                                          <p:val>
                                            <p:fltVal val="0"/>
                                          </p:val>
                                        </p:tav>
                                      </p:tavLst>
                                    </p:anim>
                                    <p:anim calcmode="lin" valueType="num">
                                      <p:cBhvr>
                                        <p:cTn id="63" dur="1000"/>
                                        <p:tgtEl>
                                          <p:spTgt spid="27"/>
                                        </p:tgtEl>
                                        <p:attrNameLst>
                                          <p:attrName>ppt_h</p:attrName>
                                        </p:attrNameLst>
                                      </p:cBhvr>
                                      <p:tavLst>
                                        <p:tav tm="0">
                                          <p:val>
                                            <p:strVal val="ppt_h"/>
                                          </p:val>
                                        </p:tav>
                                        <p:tav tm="100000">
                                          <p:val>
                                            <p:fltVal val="0"/>
                                          </p:val>
                                        </p:tav>
                                      </p:tavLst>
                                    </p:anim>
                                    <p:anim calcmode="lin" valueType="num">
                                      <p:cBhvr>
                                        <p:cTn id="64" dur="1000"/>
                                        <p:tgtEl>
                                          <p:spTgt spid="27"/>
                                        </p:tgtEl>
                                        <p:attrNameLst>
                                          <p:attrName>style.rotation</p:attrName>
                                        </p:attrNameLst>
                                      </p:cBhvr>
                                      <p:tavLst>
                                        <p:tav tm="0">
                                          <p:val>
                                            <p:fltVal val="0"/>
                                          </p:val>
                                        </p:tav>
                                        <p:tav tm="100000">
                                          <p:val>
                                            <p:fltVal val="90"/>
                                          </p:val>
                                        </p:tav>
                                      </p:tavLst>
                                    </p:anim>
                                    <p:animEffect transition="out" filter="fade">
                                      <p:cBhvr>
                                        <p:cTn id="65" dur="1000"/>
                                        <p:tgtEl>
                                          <p:spTgt spid="27"/>
                                        </p:tgtEl>
                                      </p:cBhvr>
                                    </p:animEffect>
                                    <p:set>
                                      <p:cBhvr>
                                        <p:cTn id="66" dur="1" fill="hold">
                                          <p:stCondLst>
                                            <p:cond delay="999"/>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31" presetClass="exit" presetSubtype="0" fill="hold" nodeType="clickEffect">
                                  <p:stCondLst>
                                    <p:cond delay="0"/>
                                  </p:stCondLst>
                                  <p:childTnLst>
                                    <p:anim calcmode="lin" valueType="num">
                                      <p:cBhvr>
                                        <p:cTn id="74" dur="1000"/>
                                        <p:tgtEl>
                                          <p:spTgt spid="25"/>
                                        </p:tgtEl>
                                        <p:attrNameLst>
                                          <p:attrName>ppt_w</p:attrName>
                                        </p:attrNameLst>
                                      </p:cBhvr>
                                      <p:tavLst>
                                        <p:tav tm="0">
                                          <p:val>
                                            <p:strVal val="ppt_w"/>
                                          </p:val>
                                        </p:tav>
                                        <p:tav tm="100000">
                                          <p:val>
                                            <p:fltVal val="0"/>
                                          </p:val>
                                        </p:tav>
                                      </p:tavLst>
                                    </p:anim>
                                    <p:anim calcmode="lin" valueType="num">
                                      <p:cBhvr>
                                        <p:cTn id="75" dur="1000"/>
                                        <p:tgtEl>
                                          <p:spTgt spid="25"/>
                                        </p:tgtEl>
                                        <p:attrNameLst>
                                          <p:attrName>ppt_h</p:attrName>
                                        </p:attrNameLst>
                                      </p:cBhvr>
                                      <p:tavLst>
                                        <p:tav tm="0">
                                          <p:val>
                                            <p:strVal val="ppt_h"/>
                                          </p:val>
                                        </p:tav>
                                        <p:tav tm="100000">
                                          <p:val>
                                            <p:fltVal val="0"/>
                                          </p:val>
                                        </p:tav>
                                      </p:tavLst>
                                    </p:anim>
                                    <p:anim calcmode="lin" valueType="num">
                                      <p:cBhvr>
                                        <p:cTn id="76" dur="1000"/>
                                        <p:tgtEl>
                                          <p:spTgt spid="25"/>
                                        </p:tgtEl>
                                        <p:attrNameLst>
                                          <p:attrName>style.rotation</p:attrName>
                                        </p:attrNameLst>
                                      </p:cBhvr>
                                      <p:tavLst>
                                        <p:tav tm="0">
                                          <p:val>
                                            <p:fltVal val="0"/>
                                          </p:val>
                                        </p:tav>
                                        <p:tav tm="100000">
                                          <p:val>
                                            <p:fltVal val="90"/>
                                          </p:val>
                                        </p:tav>
                                      </p:tavLst>
                                    </p:anim>
                                    <p:animEffect transition="out" filter="fade">
                                      <p:cBhvr>
                                        <p:cTn id="77" dur="1000"/>
                                        <p:tgtEl>
                                          <p:spTgt spid="25"/>
                                        </p:tgtEl>
                                      </p:cBhvr>
                                    </p:animEffect>
                                    <p:set>
                                      <p:cBhvr>
                                        <p:cTn id="78" dur="1" fill="hold">
                                          <p:stCondLst>
                                            <p:cond delay="999"/>
                                          </p:stCondLst>
                                        </p:cTn>
                                        <p:tgtEl>
                                          <p:spTgt spid="2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31" presetClass="exit" presetSubtype="0" fill="hold" nodeType="clickEffect">
                                  <p:stCondLst>
                                    <p:cond delay="0"/>
                                  </p:stCondLst>
                                  <p:childTnLst>
                                    <p:anim calcmode="lin" valueType="num">
                                      <p:cBhvr>
                                        <p:cTn id="86" dur="1000"/>
                                        <p:tgtEl>
                                          <p:spTgt spid="14"/>
                                        </p:tgtEl>
                                        <p:attrNameLst>
                                          <p:attrName>ppt_w</p:attrName>
                                        </p:attrNameLst>
                                      </p:cBhvr>
                                      <p:tavLst>
                                        <p:tav tm="0">
                                          <p:val>
                                            <p:strVal val="ppt_w"/>
                                          </p:val>
                                        </p:tav>
                                        <p:tav tm="100000">
                                          <p:val>
                                            <p:fltVal val="0"/>
                                          </p:val>
                                        </p:tav>
                                      </p:tavLst>
                                    </p:anim>
                                    <p:anim calcmode="lin" valueType="num">
                                      <p:cBhvr>
                                        <p:cTn id="87" dur="1000"/>
                                        <p:tgtEl>
                                          <p:spTgt spid="14"/>
                                        </p:tgtEl>
                                        <p:attrNameLst>
                                          <p:attrName>ppt_h</p:attrName>
                                        </p:attrNameLst>
                                      </p:cBhvr>
                                      <p:tavLst>
                                        <p:tav tm="0">
                                          <p:val>
                                            <p:strVal val="ppt_h"/>
                                          </p:val>
                                        </p:tav>
                                        <p:tav tm="100000">
                                          <p:val>
                                            <p:fltVal val="0"/>
                                          </p:val>
                                        </p:tav>
                                      </p:tavLst>
                                    </p:anim>
                                    <p:anim calcmode="lin" valueType="num">
                                      <p:cBhvr>
                                        <p:cTn id="88" dur="1000"/>
                                        <p:tgtEl>
                                          <p:spTgt spid="14"/>
                                        </p:tgtEl>
                                        <p:attrNameLst>
                                          <p:attrName>style.rotation</p:attrName>
                                        </p:attrNameLst>
                                      </p:cBhvr>
                                      <p:tavLst>
                                        <p:tav tm="0">
                                          <p:val>
                                            <p:fltVal val="0"/>
                                          </p:val>
                                        </p:tav>
                                        <p:tav tm="100000">
                                          <p:val>
                                            <p:fltVal val="90"/>
                                          </p:val>
                                        </p:tav>
                                      </p:tavLst>
                                    </p:anim>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31" presetClass="exit" presetSubtype="0" fill="hold" nodeType="click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31" presetClass="exit" presetSubtype="0" fill="hold" nodeType="clickEffect">
                                  <p:stCondLst>
                                    <p:cond delay="0"/>
                                  </p:stCondLst>
                                  <p:childTnLst>
                                    <p:anim calcmode="lin" valueType="num">
                                      <p:cBhvr>
                                        <p:cTn id="110" dur="1000"/>
                                        <p:tgtEl>
                                          <p:spTgt spid="20"/>
                                        </p:tgtEl>
                                        <p:attrNameLst>
                                          <p:attrName>ppt_w</p:attrName>
                                        </p:attrNameLst>
                                      </p:cBhvr>
                                      <p:tavLst>
                                        <p:tav tm="0">
                                          <p:val>
                                            <p:strVal val="ppt_w"/>
                                          </p:val>
                                        </p:tav>
                                        <p:tav tm="100000">
                                          <p:val>
                                            <p:fltVal val="0"/>
                                          </p:val>
                                        </p:tav>
                                      </p:tavLst>
                                    </p:anim>
                                    <p:anim calcmode="lin" valueType="num">
                                      <p:cBhvr>
                                        <p:cTn id="111" dur="1000"/>
                                        <p:tgtEl>
                                          <p:spTgt spid="20"/>
                                        </p:tgtEl>
                                        <p:attrNameLst>
                                          <p:attrName>ppt_h</p:attrName>
                                        </p:attrNameLst>
                                      </p:cBhvr>
                                      <p:tavLst>
                                        <p:tav tm="0">
                                          <p:val>
                                            <p:strVal val="ppt_h"/>
                                          </p:val>
                                        </p:tav>
                                        <p:tav tm="100000">
                                          <p:val>
                                            <p:fltVal val="0"/>
                                          </p:val>
                                        </p:tav>
                                      </p:tavLst>
                                    </p:anim>
                                    <p:anim calcmode="lin" valueType="num">
                                      <p:cBhvr>
                                        <p:cTn id="112" dur="1000"/>
                                        <p:tgtEl>
                                          <p:spTgt spid="20"/>
                                        </p:tgtEl>
                                        <p:attrNameLst>
                                          <p:attrName>style.rotation</p:attrName>
                                        </p:attrNameLst>
                                      </p:cBhvr>
                                      <p:tavLst>
                                        <p:tav tm="0">
                                          <p:val>
                                            <p:fltVal val="0"/>
                                          </p:val>
                                        </p:tav>
                                        <p:tav tm="100000">
                                          <p:val>
                                            <p:fltVal val="90"/>
                                          </p:val>
                                        </p:tav>
                                      </p:tavLst>
                                    </p:anim>
                                    <p:animEffect transition="out" filter="fade">
                                      <p:cBhvr>
                                        <p:cTn id="113" dur="1000"/>
                                        <p:tgtEl>
                                          <p:spTgt spid="20"/>
                                        </p:tgtEl>
                                      </p:cBhvr>
                                    </p:animEffect>
                                    <p:set>
                                      <p:cBhvr>
                                        <p:cTn id="114" dur="1" fill="hold">
                                          <p:stCondLst>
                                            <p:cond delay="999"/>
                                          </p:stCondLst>
                                        </p:cTn>
                                        <p:tgtEl>
                                          <p:spTgt spid="2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31" presetClass="exit" presetSubtype="0" fill="hold" nodeType="clickEffect">
                                  <p:stCondLst>
                                    <p:cond delay="0"/>
                                  </p:stCondLst>
                                  <p:childTnLst>
                                    <p:anim calcmode="lin" valueType="num">
                                      <p:cBhvr>
                                        <p:cTn id="122" dur="1000"/>
                                        <p:tgtEl>
                                          <p:spTgt spid="19"/>
                                        </p:tgtEl>
                                        <p:attrNameLst>
                                          <p:attrName>ppt_w</p:attrName>
                                        </p:attrNameLst>
                                      </p:cBhvr>
                                      <p:tavLst>
                                        <p:tav tm="0">
                                          <p:val>
                                            <p:strVal val="ppt_w"/>
                                          </p:val>
                                        </p:tav>
                                        <p:tav tm="100000">
                                          <p:val>
                                            <p:fltVal val="0"/>
                                          </p:val>
                                        </p:tav>
                                      </p:tavLst>
                                    </p:anim>
                                    <p:anim calcmode="lin" valueType="num">
                                      <p:cBhvr>
                                        <p:cTn id="123" dur="1000"/>
                                        <p:tgtEl>
                                          <p:spTgt spid="19"/>
                                        </p:tgtEl>
                                        <p:attrNameLst>
                                          <p:attrName>ppt_h</p:attrName>
                                        </p:attrNameLst>
                                      </p:cBhvr>
                                      <p:tavLst>
                                        <p:tav tm="0">
                                          <p:val>
                                            <p:strVal val="ppt_h"/>
                                          </p:val>
                                        </p:tav>
                                        <p:tav tm="100000">
                                          <p:val>
                                            <p:fltVal val="0"/>
                                          </p:val>
                                        </p:tav>
                                      </p:tavLst>
                                    </p:anim>
                                    <p:anim calcmode="lin" valueType="num">
                                      <p:cBhvr>
                                        <p:cTn id="124" dur="1000"/>
                                        <p:tgtEl>
                                          <p:spTgt spid="19"/>
                                        </p:tgtEl>
                                        <p:attrNameLst>
                                          <p:attrName>style.rotation</p:attrName>
                                        </p:attrNameLst>
                                      </p:cBhvr>
                                      <p:tavLst>
                                        <p:tav tm="0">
                                          <p:val>
                                            <p:fltVal val="0"/>
                                          </p:val>
                                        </p:tav>
                                        <p:tav tm="100000">
                                          <p:val>
                                            <p:fltVal val="90"/>
                                          </p:val>
                                        </p:tav>
                                      </p:tavLst>
                                    </p:anim>
                                    <p:animEffect transition="out" filter="fade">
                                      <p:cBhvr>
                                        <p:cTn id="125" dur="1000"/>
                                        <p:tgtEl>
                                          <p:spTgt spid="19"/>
                                        </p:tgtEl>
                                      </p:cBhvr>
                                    </p:animEffect>
                                    <p:set>
                                      <p:cBhvr>
                                        <p:cTn id="126" dur="1" fill="hold">
                                          <p:stCondLst>
                                            <p:cond delay="999"/>
                                          </p:stCondLst>
                                        </p:cTn>
                                        <p:tgtEl>
                                          <p:spTgt spid="1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31" presetClass="exit" presetSubtype="0" fill="hold" nodeType="clickEffect">
                                  <p:stCondLst>
                                    <p:cond delay="0"/>
                                  </p:stCondLst>
                                  <p:childTnLst>
                                    <p:anim calcmode="lin" valueType="num">
                                      <p:cBhvr>
                                        <p:cTn id="134" dur="1000"/>
                                        <p:tgtEl>
                                          <p:spTgt spid="10"/>
                                        </p:tgtEl>
                                        <p:attrNameLst>
                                          <p:attrName>ppt_w</p:attrName>
                                        </p:attrNameLst>
                                      </p:cBhvr>
                                      <p:tavLst>
                                        <p:tav tm="0">
                                          <p:val>
                                            <p:strVal val="ppt_w"/>
                                          </p:val>
                                        </p:tav>
                                        <p:tav tm="100000">
                                          <p:val>
                                            <p:fltVal val="0"/>
                                          </p:val>
                                        </p:tav>
                                      </p:tavLst>
                                    </p:anim>
                                    <p:anim calcmode="lin" valueType="num">
                                      <p:cBhvr>
                                        <p:cTn id="135" dur="1000"/>
                                        <p:tgtEl>
                                          <p:spTgt spid="10"/>
                                        </p:tgtEl>
                                        <p:attrNameLst>
                                          <p:attrName>ppt_h</p:attrName>
                                        </p:attrNameLst>
                                      </p:cBhvr>
                                      <p:tavLst>
                                        <p:tav tm="0">
                                          <p:val>
                                            <p:strVal val="ppt_h"/>
                                          </p:val>
                                        </p:tav>
                                        <p:tav tm="100000">
                                          <p:val>
                                            <p:fltVal val="0"/>
                                          </p:val>
                                        </p:tav>
                                      </p:tavLst>
                                    </p:anim>
                                    <p:anim calcmode="lin" valueType="num">
                                      <p:cBhvr>
                                        <p:cTn id="136" dur="1000"/>
                                        <p:tgtEl>
                                          <p:spTgt spid="10"/>
                                        </p:tgtEl>
                                        <p:attrNameLst>
                                          <p:attrName>style.rotation</p:attrName>
                                        </p:attrNameLst>
                                      </p:cBhvr>
                                      <p:tavLst>
                                        <p:tav tm="0">
                                          <p:val>
                                            <p:fltVal val="0"/>
                                          </p:val>
                                        </p:tav>
                                        <p:tav tm="100000">
                                          <p:val>
                                            <p:fltVal val="90"/>
                                          </p:val>
                                        </p:tav>
                                      </p:tavLst>
                                    </p:anim>
                                    <p:animEffect transition="out" filter="fade">
                                      <p:cBhvr>
                                        <p:cTn id="137" dur="1000"/>
                                        <p:tgtEl>
                                          <p:spTgt spid="10"/>
                                        </p:tgtEl>
                                      </p:cBhvr>
                                    </p:animEffect>
                                    <p:set>
                                      <p:cBhvr>
                                        <p:cTn id="138" dur="1" fill="hold">
                                          <p:stCondLst>
                                            <p:cond delay="999"/>
                                          </p:stCondLst>
                                        </p:cTn>
                                        <p:tgtEl>
                                          <p:spTgt spid="1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8"/>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31" presetClass="exit" presetSubtype="0" fill="hold" nodeType="clickEffect">
                                  <p:stCondLst>
                                    <p:cond delay="0"/>
                                  </p:stCondLst>
                                  <p:childTnLst>
                                    <p:anim calcmode="lin" valueType="num">
                                      <p:cBhvr>
                                        <p:cTn id="146" dur="1000"/>
                                        <p:tgtEl>
                                          <p:spTgt spid="18"/>
                                        </p:tgtEl>
                                        <p:attrNameLst>
                                          <p:attrName>ppt_w</p:attrName>
                                        </p:attrNameLst>
                                      </p:cBhvr>
                                      <p:tavLst>
                                        <p:tav tm="0">
                                          <p:val>
                                            <p:strVal val="ppt_w"/>
                                          </p:val>
                                        </p:tav>
                                        <p:tav tm="100000">
                                          <p:val>
                                            <p:fltVal val="0"/>
                                          </p:val>
                                        </p:tav>
                                      </p:tavLst>
                                    </p:anim>
                                    <p:anim calcmode="lin" valueType="num">
                                      <p:cBhvr>
                                        <p:cTn id="147" dur="1000"/>
                                        <p:tgtEl>
                                          <p:spTgt spid="18"/>
                                        </p:tgtEl>
                                        <p:attrNameLst>
                                          <p:attrName>ppt_h</p:attrName>
                                        </p:attrNameLst>
                                      </p:cBhvr>
                                      <p:tavLst>
                                        <p:tav tm="0">
                                          <p:val>
                                            <p:strVal val="ppt_h"/>
                                          </p:val>
                                        </p:tav>
                                        <p:tav tm="100000">
                                          <p:val>
                                            <p:fltVal val="0"/>
                                          </p:val>
                                        </p:tav>
                                      </p:tavLst>
                                    </p:anim>
                                    <p:anim calcmode="lin" valueType="num">
                                      <p:cBhvr>
                                        <p:cTn id="148" dur="1000"/>
                                        <p:tgtEl>
                                          <p:spTgt spid="18"/>
                                        </p:tgtEl>
                                        <p:attrNameLst>
                                          <p:attrName>style.rotation</p:attrName>
                                        </p:attrNameLst>
                                      </p:cBhvr>
                                      <p:tavLst>
                                        <p:tav tm="0">
                                          <p:val>
                                            <p:fltVal val="0"/>
                                          </p:val>
                                        </p:tav>
                                        <p:tav tm="100000">
                                          <p:val>
                                            <p:fltVal val="90"/>
                                          </p:val>
                                        </p:tav>
                                      </p:tavLst>
                                    </p:anim>
                                    <p:animEffect transition="out" filter="fade">
                                      <p:cBhvr>
                                        <p:cTn id="149" dur="1000"/>
                                        <p:tgtEl>
                                          <p:spTgt spid="18"/>
                                        </p:tgtEl>
                                      </p:cBhvr>
                                    </p:animEffect>
                                    <p:set>
                                      <p:cBhvr>
                                        <p:cTn id="150" dur="1" fill="hold">
                                          <p:stCondLst>
                                            <p:cond delay="999"/>
                                          </p:stCondLst>
                                        </p:cTn>
                                        <p:tgtEl>
                                          <p:spTgt spid="18"/>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6" presetClass="exit" presetSubtype="21" fill="hold" nodeType="clickEffect">
                                  <p:stCondLst>
                                    <p:cond delay="0"/>
                                  </p:stCondLst>
                                  <p:childTnLst>
                                    <p:animEffect transition="out" filter="barn(inVertical)">
                                      <p:cBhvr>
                                        <p:cTn id="158" dur="500"/>
                                        <p:tgtEl>
                                          <p:spTgt spid="2"/>
                                        </p:tgtEl>
                                      </p:cBhvr>
                                    </p:animEffect>
                                    <p:set>
                                      <p:cBhvr>
                                        <p:cTn id="159" dur="1" fill="hold">
                                          <p:stCondLst>
                                            <p:cond delay="499"/>
                                          </p:stCondLst>
                                        </p:cTn>
                                        <p:tgtEl>
                                          <p:spTgt spid="2"/>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2805" y="930531"/>
            <a:ext cx="8991564" cy="295530"/>
          </a:xfrm>
          <a:prstGeom prst="rect">
            <a:avLst/>
          </a:prstGeom>
        </p:spPr>
        <p:txBody>
          <a:bodyPr wrap="none">
            <a:spAutoFit/>
          </a:bodyPr>
          <a:lstStyle/>
          <a:p>
            <a:pPr algn="just">
              <a:lnSpc>
                <a:spcPts val="1200"/>
              </a:lnSpc>
              <a:spcAft>
                <a:spcPts val="0"/>
              </a:spcAft>
            </a:pPr>
            <a:r>
              <a:rPr lang="zh-CN" altLang="en-US" sz="2800" b="1" kern="100" dirty="0">
                <a:latin typeface="Calibri" panose="020F0502020204030204" pitchFamily="34" charset="0"/>
                <a:ea typeface="黑体" panose="02010609060101010101" pitchFamily="49" charset="-122"/>
                <a:cs typeface="Times New Roman" panose="02020603050405020304" pitchFamily="18" charset="0"/>
              </a:rPr>
              <a:t>二</a:t>
            </a:r>
            <a:r>
              <a:rPr lang="zh-CN" altLang="zh-CN" sz="2800" b="1" kern="100" dirty="0">
                <a:latin typeface="Calibri" panose="020F0502020204030204" pitchFamily="34" charset="0"/>
                <a:ea typeface="黑体" panose="02010609060101010101" pitchFamily="49" charset="-122"/>
                <a:cs typeface="Times New Roman" panose="02020603050405020304" pitchFamily="18" charset="0"/>
              </a:rPr>
              <a:t>、颐和园的</a:t>
            </a:r>
            <a:r>
              <a:rPr lang="zh-CN" altLang="en-US" sz="2800" b="1" kern="100" dirty="0">
                <a:latin typeface="Calibri" panose="020F0502020204030204" pitchFamily="34" charset="0"/>
                <a:ea typeface="黑体" panose="02010609060101010101" pitchFamily="49" charset="-122"/>
                <a:cs typeface="Times New Roman" panose="02020603050405020304" pitchFamily="18" charset="0"/>
              </a:rPr>
              <a:t>的园林建筑技艺和古典园林建筑风格</a:t>
            </a:r>
            <a:r>
              <a:rPr lang="zh-CN" altLang="zh-CN" sz="2800" b="1" kern="100" dirty="0">
                <a:latin typeface="Calibri" panose="020F0502020204030204" pitchFamily="34" charset="0"/>
                <a:ea typeface="黑体" panose="02010609060101010101" pitchFamily="49" charset="-122"/>
                <a:cs typeface="Times New Roman" panose="02020603050405020304" pitchFamily="18" charset="0"/>
              </a:rPr>
              <a:t>（</a:t>
            </a:r>
            <a:r>
              <a:rPr lang="en-US" altLang="zh-CN" sz="2800" b="1" kern="100" dirty="0">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latin typeface="Calibri" panose="020F0502020204030204" pitchFamily="34" charset="0"/>
                <a:ea typeface="黑体" panose="02010609060101010101" pitchFamily="49" charset="-122"/>
                <a:cs typeface="Times New Roman" panose="02020603050405020304" pitchFamily="18" charset="0"/>
              </a:rPr>
              <a:t>）</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 name="文本框 6"/>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31619" y="1646813"/>
            <a:ext cx="5405586" cy="309386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0" name="矩形 9"/>
          <p:cNvSpPr/>
          <p:nvPr/>
        </p:nvSpPr>
        <p:spPr>
          <a:xfrm>
            <a:off x="154795" y="1241574"/>
            <a:ext cx="6263760" cy="810478"/>
          </a:xfrm>
          <a:prstGeom prst="rect">
            <a:avLst/>
          </a:prstGeom>
        </p:spPr>
        <p:txBody>
          <a:bodyPr wrap="square">
            <a:spAutoFit/>
          </a:bodyPr>
          <a:lstStyle/>
          <a:p>
            <a:pPr indent="190500">
              <a:lnSpc>
                <a:spcPts val="2800"/>
              </a:lnSpc>
              <a:spcAft>
                <a:spcPts val="0"/>
              </a:spcAft>
            </a:pPr>
            <a:r>
              <a:rPr lang="en-US"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    </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整座园林将各种</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不同风格</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的园林和谐地组合在一起，成为中国古典园林建筑的</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博物馆</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矩形 10"/>
          <p:cNvSpPr/>
          <p:nvPr/>
        </p:nvSpPr>
        <p:spPr>
          <a:xfrm>
            <a:off x="238674" y="2067565"/>
            <a:ext cx="6096001" cy="1169551"/>
          </a:xfrm>
          <a:prstGeom prst="rect">
            <a:avLst/>
          </a:prstGeom>
        </p:spPr>
        <p:txBody>
          <a:bodyPr>
            <a:spAutoFit/>
          </a:bodyPr>
          <a:lstStyle/>
          <a:p>
            <a:pPr indent="190500" algn="just">
              <a:lnSpc>
                <a:spcPts val="2800"/>
              </a:lnSpc>
              <a:spcAft>
                <a:spcPts val="0"/>
              </a:spcAft>
            </a:pPr>
            <a:r>
              <a:rPr lang="en-US" altLang="zh-CN" sz="2400" b="1" kern="100" dirty="0">
                <a:latin typeface="黑体" panose="02010609060101010101" pitchFamily="49" charset="-122"/>
                <a:ea typeface="宋体" panose="02010600030101010101" pitchFamily="2" charset="-122"/>
                <a:cs typeface="Times New Roman" panose="02020603050405020304" pitchFamily="18" charset="0"/>
              </a:rPr>
              <a:t>1</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成功运用了中国传统的</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造园手法</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，使有限的园子显得无限深远，构成</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山外有山</a:t>
            </a:r>
            <a:r>
              <a:rPr lang="zh-CN" altLang="zh-CN" sz="24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景中有景</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的幽美意境；</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2" name="矩形 11"/>
          <p:cNvSpPr/>
          <p:nvPr/>
        </p:nvSpPr>
        <p:spPr>
          <a:xfrm>
            <a:off x="238673" y="3331550"/>
            <a:ext cx="6096001" cy="810478"/>
          </a:xfrm>
          <a:prstGeom prst="rect">
            <a:avLst/>
          </a:prstGeom>
        </p:spPr>
        <p:txBody>
          <a:bodyPr>
            <a:spAutoFit/>
          </a:bodyPr>
          <a:lstStyle/>
          <a:p>
            <a:pPr indent="190500" algn="just">
              <a:lnSpc>
                <a:spcPts val="2800"/>
              </a:lnSpc>
              <a:spcAft>
                <a:spcPts val="0"/>
              </a:spcAft>
            </a:pPr>
            <a:r>
              <a:rPr lang="en-US" altLang="zh-CN" sz="2400" b="1" kern="100" dirty="0">
                <a:latin typeface="黑体" panose="02010609060101010101" pitchFamily="49" charset="-122"/>
                <a:ea typeface="宋体" panose="02010600030101010101" pitchFamily="2" charset="-122"/>
                <a:cs typeface="Times New Roman" panose="02020603050405020304" pitchFamily="18" charset="0"/>
              </a:rPr>
              <a:t>2</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几乎集中了中国古代</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所有的建筑形制</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，一应俱全</a:t>
            </a:r>
            <a:r>
              <a:rPr lang="zh-CN" altLang="zh-CN" sz="2400" b="1" kern="100" dirty="0">
                <a:solidFill>
                  <a:srgbClr val="000000"/>
                </a:solidFill>
                <a:latin typeface="宋体" panose="02010600030101010101" pitchFamily="2" charset="-122"/>
                <a:ea typeface="仿宋" panose="02010609060101010101" pitchFamily="49" charset="-122"/>
                <a:cs typeface="Times New Roman" panose="02020603050405020304" pitchFamily="18" charset="0"/>
              </a:rPr>
              <a:t>，</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又吸取了</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西洋建筑</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的特色；</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3" name="矩形 12"/>
          <p:cNvSpPr/>
          <p:nvPr/>
        </p:nvSpPr>
        <p:spPr>
          <a:xfrm>
            <a:off x="238673" y="4272585"/>
            <a:ext cx="6096001" cy="810478"/>
          </a:xfrm>
          <a:prstGeom prst="rect">
            <a:avLst/>
          </a:prstGeom>
        </p:spPr>
        <p:txBody>
          <a:bodyPr>
            <a:spAutoFit/>
          </a:bodyPr>
          <a:lstStyle/>
          <a:p>
            <a:pPr indent="190500" algn="just">
              <a:lnSpc>
                <a:spcPts val="2800"/>
              </a:lnSpc>
              <a:spcAft>
                <a:spcPts val="0"/>
              </a:spcAft>
            </a:pPr>
            <a:r>
              <a:rPr lang="en-US" altLang="zh-CN" sz="2400" b="1" kern="100" dirty="0">
                <a:latin typeface="黑体" panose="02010609060101010101" pitchFamily="49" charset="-122"/>
                <a:ea typeface="宋体" panose="02010600030101010101" pitchFamily="2" charset="-122"/>
                <a:cs typeface="Times New Roman" panose="02020603050405020304" pitchFamily="18" charset="0"/>
              </a:rPr>
              <a:t>3</a:t>
            </a:r>
            <a:r>
              <a:rPr lang="zh-CN" altLang="zh-CN" sz="2400" b="1" kern="100" dirty="0">
                <a:latin typeface="Calibri" panose="020F0502020204030204" pitchFamily="34" charset="0"/>
                <a:ea typeface="黑体" panose="02010609060101010101" pitchFamily="49" charset="-122"/>
                <a:cs typeface="Times New Roman" panose="02020603050405020304" pitchFamily="18" charset="0"/>
              </a:rPr>
              <a:t>．</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布局从</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全局着眼</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，有主体，有陪衬，并注意</a:t>
            </a:r>
            <a:r>
              <a:rPr lang="zh-CN" altLang="zh-CN" sz="2400" b="1" u="sng"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协调关系</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cxnSp>
        <p:nvCxnSpPr>
          <p:cNvPr id="14" name="直接连接符 13"/>
          <p:cNvCxnSpPr/>
          <p:nvPr/>
        </p:nvCxnSpPr>
        <p:spPr>
          <a:xfrm>
            <a:off x="6966099" y="1935871"/>
            <a:ext cx="493885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754515" y="2256947"/>
            <a:ext cx="51504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3273" y="232291"/>
            <a:ext cx="3905561" cy="161426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73" y="2040214"/>
            <a:ext cx="3905561" cy="341405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73" y="5523488"/>
            <a:ext cx="3905560" cy="114309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129" y="232291"/>
            <a:ext cx="3734124" cy="161426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128" y="3110795"/>
            <a:ext cx="3748466" cy="154558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2037" y="4886215"/>
            <a:ext cx="5537082" cy="17361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1548" y="232291"/>
            <a:ext cx="2861644" cy="161426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71138" y="1971785"/>
            <a:ext cx="2010252" cy="458547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3130" y="2045124"/>
            <a:ext cx="3734124" cy="36535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33128" y="2463383"/>
            <a:ext cx="3734123" cy="51102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4320" y="210846"/>
            <a:ext cx="11765280" cy="2554545"/>
          </a:xfrm>
          <a:prstGeom prst="rect">
            <a:avLst/>
          </a:prstGeom>
        </p:spPr>
        <p:txBody>
          <a:bodyPr wrap="square">
            <a:spAutoFit/>
          </a:bodyPr>
          <a:lstStyle/>
          <a:p>
            <a:pPr marL="266700" indent="-266700">
              <a:lnSpc>
                <a:spcPts val="3200"/>
              </a:lnSpc>
              <a:tabLst>
                <a:tab pos="2743200" algn="l"/>
              </a:tabLst>
            </a:pPr>
            <a:r>
              <a:rPr lang="zh-CN" altLang="en-US" sz="2800" b="1" kern="0" dirty="0">
                <a:latin typeface="宋体" panose="02010600030101010101" pitchFamily="2" charset="-122"/>
                <a:ea typeface="宋体" panose="02010600030101010101" pitchFamily="2" charset="-122"/>
              </a:rPr>
              <a:t>（</a:t>
            </a:r>
            <a:r>
              <a:rPr lang="en-US" altLang="zh-CN" sz="2800" b="1" kern="0" dirty="0">
                <a:latin typeface="宋体" panose="02010600030101010101" pitchFamily="2" charset="-122"/>
                <a:ea typeface="宋体" panose="02010600030101010101" pitchFamily="2" charset="-122"/>
              </a:rPr>
              <a:t>201510T30</a:t>
            </a:r>
            <a:r>
              <a:rPr lang="zh-CN" altLang="en-US" sz="2800" b="1" kern="0" dirty="0">
                <a:latin typeface="宋体" panose="02010600030101010101" pitchFamily="2" charset="-122"/>
                <a:ea typeface="宋体" panose="02010600030101010101" pitchFamily="2" charset="-122"/>
              </a:rPr>
              <a:t>）</a:t>
            </a:r>
            <a:r>
              <a:rPr lang="zh-CN" altLang="zh-CN" sz="2800" b="1" kern="0" dirty="0">
                <a:latin typeface="宋体" panose="02010600030101010101" pitchFamily="2" charset="-122"/>
                <a:ea typeface="宋体" panose="02010600030101010101" pitchFamily="2" charset="-122"/>
              </a:rPr>
              <a:t>下列建筑文化遗产，轴线分明，拱券艺术突出，寺庙文化特点明显的是</a:t>
            </a:r>
            <a:endParaRPr lang="zh-CN" altLang="zh-CN" sz="2800" b="1" kern="100" dirty="0">
              <a:latin typeface="宋体" panose="02010600030101010101" pitchFamily="2" charset="-122"/>
              <a:ea typeface="宋体" panose="02010600030101010101" pitchFamily="2" charset="-122"/>
            </a:endParaRPr>
          </a:p>
          <a:p>
            <a:pPr marL="266700">
              <a:lnSpc>
                <a:spcPts val="3200"/>
              </a:lnSpc>
              <a:tabLst>
                <a:tab pos="2743200" algn="l"/>
              </a:tabLst>
            </a:pPr>
            <a:r>
              <a:rPr lang="en-US" altLang="zh-CN" sz="2800" b="1" kern="0" dirty="0">
                <a:latin typeface="宋体" panose="02010600030101010101" pitchFamily="2" charset="-122"/>
                <a:ea typeface="宋体" panose="02010600030101010101" pitchFamily="2" charset="-122"/>
              </a:rPr>
              <a:t>A.</a:t>
            </a:r>
            <a:r>
              <a:rPr lang="zh-CN" altLang="zh-CN" sz="2800" b="1" kern="0" dirty="0">
                <a:latin typeface="宋体" panose="02010600030101010101" pitchFamily="2" charset="-122"/>
                <a:ea typeface="宋体" panose="02010600030101010101" pitchFamily="2" charset="-122"/>
              </a:rPr>
              <a:t>颐和园</a:t>
            </a:r>
            <a:r>
              <a:rPr lang="en-US" altLang="zh-CN" sz="2800" b="1" kern="0" dirty="0">
                <a:latin typeface="宋体" panose="02010600030101010101" pitchFamily="2" charset="-122"/>
                <a:ea typeface="宋体" panose="02010600030101010101" pitchFamily="2" charset="-122"/>
              </a:rPr>
              <a:t>         </a:t>
            </a:r>
            <a:endParaRPr lang="en-US" altLang="zh-CN" sz="2800" b="1" kern="0" dirty="0">
              <a:latin typeface="宋体" panose="02010600030101010101" pitchFamily="2" charset="-122"/>
              <a:ea typeface="宋体" panose="02010600030101010101" pitchFamily="2" charset="-122"/>
            </a:endParaRPr>
          </a:p>
          <a:p>
            <a:pPr marL="266700">
              <a:lnSpc>
                <a:spcPts val="3200"/>
              </a:lnSpc>
              <a:tabLst>
                <a:tab pos="2743200" algn="l"/>
              </a:tabLst>
            </a:pPr>
            <a:r>
              <a:rPr lang="en-US" altLang="zh-CN" sz="2800" b="1" kern="0" dirty="0">
                <a:latin typeface="宋体" panose="02010600030101010101" pitchFamily="2" charset="-122"/>
                <a:ea typeface="宋体" panose="02010600030101010101" pitchFamily="2" charset="-122"/>
              </a:rPr>
              <a:t>B.</a:t>
            </a:r>
            <a:r>
              <a:rPr lang="zh-CN" altLang="zh-CN" sz="2800" b="1" kern="0" dirty="0">
                <a:latin typeface="宋体" panose="02010600030101010101" pitchFamily="2" charset="-122"/>
                <a:ea typeface="宋体" panose="02010600030101010101" pitchFamily="2" charset="-122"/>
              </a:rPr>
              <a:t>雅典卫城</a:t>
            </a:r>
            <a:r>
              <a:rPr lang="en-US" altLang="zh-CN" sz="2800" b="1" kern="0" dirty="0">
                <a:latin typeface="宋体" panose="02010600030101010101" pitchFamily="2" charset="-122"/>
                <a:ea typeface="宋体" panose="02010600030101010101" pitchFamily="2" charset="-122"/>
              </a:rPr>
              <a:t>            </a:t>
            </a:r>
            <a:endParaRPr lang="en-US" altLang="zh-CN" sz="2800" b="1" kern="0" dirty="0">
              <a:latin typeface="宋体" panose="02010600030101010101" pitchFamily="2" charset="-122"/>
              <a:ea typeface="宋体" panose="02010600030101010101" pitchFamily="2" charset="-122"/>
            </a:endParaRPr>
          </a:p>
          <a:p>
            <a:pPr marL="266700">
              <a:lnSpc>
                <a:spcPts val="3200"/>
              </a:lnSpc>
              <a:tabLst>
                <a:tab pos="2743200" algn="l"/>
              </a:tabLst>
            </a:pPr>
            <a:r>
              <a:rPr lang="en-US" altLang="zh-CN" sz="2800" b="1" kern="0" dirty="0">
                <a:latin typeface="宋体" panose="02010600030101010101" pitchFamily="2" charset="-122"/>
                <a:ea typeface="宋体" panose="02010600030101010101" pitchFamily="2" charset="-122"/>
              </a:rPr>
              <a:t>C.</a:t>
            </a:r>
            <a:r>
              <a:rPr lang="zh-CN" altLang="zh-CN" sz="2800" b="1" kern="0" dirty="0">
                <a:latin typeface="宋体" panose="02010600030101010101" pitchFamily="2" charset="-122"/>
                <a:ea typeface="宋体" panose="02010600030101010101" pitchFamily="2" charset="-122"/>
              </a:rPr>
              <a:t>布达拉宫</a:t>
            </a:r>
            <a:r>
              <a:rPr lang="en-US" altLang="zh-CN" sz="2800" b="1" kern="0" dirty="0">
                <a:latin typeface="宋体" panose="02010600030101010101" pitchFamily="2" charset="-122"/>
                <a:ea typeface="宋体" panose="02010600030101010101" pitchFamily="2" charset="-122"/>
              </a:rPr>
              <a:t>         </a:t>
            </a:r>
            <a:endParaRPr lang="en-US" altLang="zh-CN" sz="2800" b="1" kern="0" dirty="0">
              <a:latin typeface="宋体" panose="02010600030101010101" pitchFamily="2" charset="-122"/>
              <a:ea typeface="宋体" panose="02010600030101010101" pitchFamily="2" charset="-122"/>
            </a:endParaRPr>
          </a:p>
          <a:p>
            <a:pPr marL="266700">
              <a:lnSpc>
                <a:spcPts val="3200"/>
              </a:lnSpc>
              <a:tabLst>
                <a:tab pos="2743200" algn="l"/>
              </a:tabLst>
            </a:pPr>
            <a:r>
              <a:rPr lang="en-US" altLang="zh-CN" sz="2800" b="1" kern="0" dirty="0">
                <a:latin typeface="宋体" panose="02010600030101010101" pitchFamily="2" charset="-122"/>
                <a:ea typeface="宋体" panose="02010600030101010101" pitchFamily="2" charset="-122"/>
              </a:rPr>
              <a:t>D.</a:t>
            </a:r>
            <a:r>
              <a:rPr lang="zh-CN" altLang="zh-CN" sz="2800" b="1" kern="0" dirty="0">
                <a:latin typeface="宋体" panose="02010600030101010101" pitchFamily="2" charset="-122"/>
                <a:ea typeface="宋体" panose="02010600030101010101" pitchFamily="2" charset="-122"/>
              </a:rPr>
              <a:t>故宫太和殿</a:t>
            </a:r>
            <a:endParaRPr lang="zh-CN" altLang="zh-CN" sz="2800" b="1" kern="100" dirty="0">
              <a:latin typeface="宋体" panose="02010600030101010101" pitchFamily="2" charset="-122"/>
              <a:ea typeface="宋体" panose="02010600030101010101" pitchFamily="2" charset="-122"/>
            </a:endParaRPr>
          </a:p>
        </p:txBody>
      </p:sp>
      <p:sp>
        <p:nvSpPr>
          <p:cNvPr id="3" name="矩形 2"/>
          <p:cNvSpPr/>
          <p:nvPr/>
        </p:nvSpPr>
        <p:spPr>
          <a:xfrm>
            <a:off x="274320" y="2996557"/>
            <a:ext cx="11399520" cy="3375283"/>
          </a:xfrm>
          <a:prstGeom prst="rect">
            <a:avLst/>
          </a:prstGeom>
        </p:spPr>
        <p:txBody>
          <a:bodyPr wrap="square">
            <a:spAutoFit/>
          </a:bodyPr>
          <a:lstStyle/>
          <a:p>
            <a:pPr marL="269240" indent="-267970">
              <a:lnSpc>
                <a:spcPts val="3200"/>
              </a:lnSpc>
            </a:pPr>
            <a:r>
              <a:rPr lang="zh-CN" altLang="en-US"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201904T28</a:t>
            </a:r>
            <a:r>
              <a:rPr lang="zh-CN" altLang="en-US"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有《清宫词》写道：“殿</a:t>
            </a: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仁寿殿</a:t>
            </a: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西船隖</a:t>
            </a: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坞</a:t>
            </a: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对山椒</a:t>
            </a: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山巅</a:t>
            </a: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，画鹢飞轮似御飙。万炬通明传电汽，春波潋滟绣漪桥。”据此判断，下列说法正确的是</a:t>
            </a:r>
            <a:endParaRPr lang="zh-CN" altLang="zh-CN" sz="2800" b="1" kern="100" dirty="0">
              <a:latin typeface="宋体" panose="02010600030101010101" pitchFamily="2" charset="-122"/>
              <a:ea typeface="宋体" panose="02010600030101010101" pitchFamily="2" charset="-122"/>
            </a:endParaRPr>
          </a:p>
          <a:p>
            <a:pPr indent="266700">
              <a:lnSpc>
                <a:spcPts val="3200"/>
              </a:lnSpc>
            </a:pP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①该词作于乾隆年间</a:t>
            </a:r>
            <a:endPar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endParaRPr>
          </a:p>
          <a:p>
            <a:pPr indent="266700">
              <a:lnSpc>
                <a:spcPts val="3200"/>
              </a:lnSpc>
            </a:pP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②词中的“山”系指万寿山</a:t>
            </a:r>
            <a:endParaRPr lang="zh-CN" altLang="zh-CN" sz="2800" b="1" kern="100" dirty="0">
              <a:latin typeface="宋体" panose="02010600030101010101" pitchFamily="2" charset="-122"/>
              <a:ea typeface="宋体" panose="02010600030101010101" pitchFamily="2" charset="-122"/>
            </a:endParaRPr>
          </a:p>
          <a:p>
            <a:pPr indent="266700">
              <a:lnSpc>
                <a:spcPts val="3200"/>
              </a:lnSpc>
            </a:pP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③词中所状景物系颐和园昆明湖区</a:t>
            </a:r>
            <a:endPar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endParaRPr>
          </a:p>
          <a:p>
            <a:pPr indent="266700">
              <a:lnSpc>
                <a:spcPts val="3200"/>
              </a:lnSpc>
            </a:pP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④词中所状景物位于颐和园生活区</a:t>
            </a:r>
            <a:endParaRPr lang="zh-CN" altLang="zh-CN" sz="2800" b="1" kern="100" dirty="0">
              <a:latin typeface="宋体" panose="02010600030101010101" pitchFamily="2" charset="-122"/>
              <a:ea typeface="宋体" panose="02010600030101010101" pitchFamily="2" charset="-122"/>
            </a:endParaRPr>
          </a:p>
          <a:p>
            <a:pPr indent="266700">
              <a:lnSpc>
                <a:spcPts val="3200"/>
              </a:lnSpc>
            </a:pP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①④</a:t>
            </a: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    B.</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②③</a:t>
            </a: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    C.</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①③</a:t>
            </a:r>
            <a:r>
              <a:rPr lang="en-US"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    D.</a:t>
            </a:r>
            <a:r>
              <a:rPr lang="zh-CN" altLang="zh-CN" sz="28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②④</a:t>
            </a:r>
            <a:endParaRPr lang="zh-CN" altLang="zh-CN" sz="2800" b="1" kern="100"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080240" cy="5143716"/>
          </a:xfrm>
          <a:prstGeom prst="rect">
            <a:avLst/>
          </a:prstGeom>
        </p:spPr>
        <p:txBody>
          <a:bodyPr wrap="square">
            <a:spAutoFit/>
          </a:bodyPr>
          <a:lstStyle/>
          <a:p>
            <a:pPr marL="266700" indent="-266700" algn="just">
              <a:lnSpc>
                <a:spcPct val="115000"/>
              </a:lnSpc>
              <a:spcAft>
                <a:spcPts val="0"/>
              </a:spcAft>
            </a:pPr>
            <a:r>
              <a:rPr lang="zh-CN" altLang="en-US" sz="2400" kern="100" dirty="0">
                <a:latin typeface="华文中宋" panose="02010600040101010101" pitchFamily="2" charset="-122"/>
                <a:ea typeface="华文中宋" panose="02010600040101010101" pitchFamily="2" charset="-122"/>
              </a:rPr>
              <a:t>（</a:t>
            </a:r>
            <a:r>
              <a:rPr lang="en-US" altLang="zh-CN" sz="2400" kern="100" dirty="0">
                <a:latin typeface="华文中宋" panose="02010600040101010101" pitchFamily="2" charset="-122"/>
                <a:ea typeface="华文中宋" panose="02010600040101010101" pitchFamily="2" charset="-122"/>
              </a:rPr>
              <a:t>201711T33</a:t>
            </a:r>
            <a:r>
              <a:rPr lang="zh-CN" altLang="en-US" sz="2400" kern="100" dirty="0">
                <a:latin typeface="华文中宋" panose="02010600040101010101" pitchFamily="2" charset="-122"/>
                <a:ea typeface="华文中宋" panose="02010600040101010101" pitchFamily="2" charset="-122"/>
              </a:rPr>
              <a:t>）</a:t>
            </a:r>
            <a:r>
              <a:rPr lang="zh-CN" altLang="zh-CN" sz="2400" kern="100" dirty="0">
                <a:latin typeface="华文中宋" panose="02010600040101010101" pitchFamily="2" charset="-122"/>
                <a:ea typeface="华文中宋" panose="02010600040101010101" pitchFamily="2" charset="-122"/>
              </a:rPr>
              <a:t>学习历史，贵在知识发展。阅读材料，回答问题。（</a:t>
            </a:r>
            <a:r>
              <a:rPr lang="en-US" altLang="zh-CN" sz="2400" kern="100" dirty="0">
                <a:latin typeface="华文中宋" panose="02010600040101010101" pitchFamily="2" charset="-122"/>
                <a:ea typeface="华文中宋" panose="02010600040101010101" pitchFamily="2" charset="-122"/>
              </a:rPr>
              <a:t>10</a:t>
            </a:r>
            <a:r>
              <a:rPr lang="zh-CN" altLang="zh-CN" sz="2400" kern="100" dirty="0">
                <a:latin typeface="华文中宋" panose="02010600040101010101" pitchFamily="2" charset="-122"/>
                <a:ea typeface="华文中宋" panose="02010600040101010101" pitchFamily="2" charset="-122"/>
              </a:rPr>
              <a:t>分）</a:t>
            </a:r>
            <a:endParaRPr lang="zh-CN" altLang="zh-CN" sz="2400" kern="100" dirty="0">
              <a:latin typeface="华文中宋" panose="02010600040101010101" pitchFamily="2" charset="-122"/>
              <a:ea typeface="华文中宋" panose="02010600040101010101" pitchFamily="2" charset="-122"/>
            </a:endParaRPr>
          </a:p>
          <a:p>
            <a:pPr marL="266700" algn="just">
              <a:lnSpc>
                <a:spcPts val="2200"/>
              </a:lnSpc>
              <a:spcAft>
                <a:spcPts val="0"/>
              </a:spcAft>
            </a:pPr>
            <a:r>
              <a:rPr lang="zh-CN" altLang="zh-CN" kern="100" dirty="0">
                <a:latin typeface="华文中宋" panose="02010600040101010101" pitchFamily="2" charset="-122"/>
                <a:ea typeface="华文中宋" panose="02010600040101010101" pitchFamily="2" charset="-122"/>
              </a:rPr>
              <a:t>材料一  </a:t>
            </a:r>
            <a:endParaRPr lang="en-US" altLang="zh-CN" kern="100" dirty="0">
              <a:latin typeface="华文中宋" panose="02010600040101010101" pitchFamily="2" charset="-122"/>
              <a:ea typeface="华文中宋" panose="02010600040101010101" pitchFamily="2" charset="-122"/>
            </a:endParaRPr>
          </a:p>
          <a:p>
            <a:pPr marL="266700" algn="just">
              <a:lnSpc>
                <a:spcPts val="2200"/>
              </a:lnSpc>
              <a:spcAft>
                <a:spcPts val="0"/>
              </a:spcAft>
            </a:pPr>
            <a:r>
              <a:rPr lang="en-US" altLang="zh-CN" kern="100" dirty="0">
                <a:latin typeface="华文中宋" panose="02010600040101010101" pitchFamily="2" charset="-122"/>
                <a:ea typeface="华文中宋" panose="02010600040101010101" pitchFamily="2" charset="-122"/>
              </a:rPr>
              <a:t>    </a:t>
            </a:r>
            <a:r>
              <a:rPr lang="zh-CN" altLang="zh-CN" kern="100" dirty="0">
                <a:latin typeface="华文中宋" panose="02010600040101010101" pitchFamily="2" charset="-122"/>
                <a:ea typeface="华文中宋" panose="02010600040101010101" pitchFamily="2" charset="-122"/>
              </a:rPr>
              <a:t>“大根直线。一根长达八公里，全世界最长，也最伟大的南北中轴线穿过了全城。北京独有的壮美秩序就由这条中轴的建立而产生。……有这样气魄的建筑总布局，以这样规模来处理空间，世界上就没有第二个！</a:t>
            </a:r>
            <a:endParaRPr lang="en-US" altLang="zh-CN" kern="100" dirty="0">
              <a:latin typeface="华文中宋" panose="02010600040101010101" pitchFamily="2" charset="-122"/>
              <a:ea typeface="华文中宋" panose="02010600040101010101" pitchFamily="2" charset="-122"/>
            </a:endParaRPr>
          </a:p>
          <a:p>
            <a:pPr marL="266700" algn="just">
              <a:lnSpc>
                <a:spcPts val="2200"/>
              </a:lnSpc>
              <a:spcAft>
                <a:spcPts val="0"/>
              </a:spcAft>
            </a:pPr>
            <a:r>
              <a:rPr lang="en-US" altLang="zh-CN" kern="100" dirty="0">
                <a:latin typeface="华文中宋" panose="02010600040101010101" pitchFamily="2" charset="-122"/>
                <a:ea typeface="华文中宋" panose="02010600040101010101" pitchFamily="2" charset="-122"/>
              </a:rPr>
              <a:t>    </a:t>
            </a:r>
            <a:r>
              <a:rPr lang="zh-CN" altLang="zh-CN" kern="100" dirty="0">
                <a:latin typeface="华文中宋" panose="02010600040101010101" pitchFamily="2" charset="-122"/>
                <a:ea typeface="华文中宋" panose="02010600040101010101" pitchFamily="2" charset="-122"/>
              </a:rPr>
              <a:t>“这个格式的形成</a:t>
            </a:r>
            <a:r>
              <a:rPr lang="zh-CN" altLang="en-US" kern="100" dirty="0">
                <a:latin typeface="华文中宋" panose="02010600040101010101" pitchFamily="2" charset="-122"/>
                <a:ea typeface="华文中宋" panose="02010600040101010101" pitchFamily="2" charset="-122"/>
              </a:rPr>
              <a:t>，大</a:t>
            </a:r>
            <a:r>
              <a:rPr lang="zh-CN" altLang="zh-CN" kern="100" dirty="0">
                <a:latin typeface="华文中宋" panose="02010600040101010101" pitchFamily="2" charset="-122"/>
                <a:ea typeface="华文中宋" panose="02010600040101010101" pitchFamily="2" charset="-122"/>
              </a:rPr>
              <a:t>略地说，凸字形的北京，北半是内城，南半是外城，故宫为内城核心，也是全城布局重心……贯通这全部署的，一方面是遵循或承袭过去的一般的制度，一方面又由于所尊崇的制度同自己的特殊条件相结合所产生出来的变化运用。”</a:t>
            </a:r>
            <a:r>
              <a:rPr lang="en-US" altLang="zh-CN" kern="100" dirty="0">
                <a:latin typeface="华文中宋" panose="02010600040101010101" pitchFamily="2" charset="-122"/>
                <a:ea typeface="华文中宋" panose="02010600040101010101" pitchFamily="2" charset="-122"/>
              </a:rPr>
              <a:t>——</a:t>
            </a:r>
            <a:r>
              <a:rPr lang="zh-CN" altLang="zh-CN" kern="100" dirty="0">
                <a:latin typeface="华文中宋" panose="02010600040101010101" pitchFamily="2" charset="-122"/>
                <a:ea typeface="华文中宋" panose="02010600040101010101" pitchFamily="2" charset="-122"/>
              </a:rPr>
              <a:t>引自《梁思成全集》第五卷</a:t>
            </a:r>
            <a:endParaRPr lang="zh-CN" altLang="zh-CN" kern="100" dirty="0">
              <a:latin typeface="华文中宋" panose="02010600040101010101" pitchFamily="2" charset="-122"/>
              <a:ea typeface="华文中宋" panose="02010600040101010101" pitchFamily="2" charset="-122"/>
            </a:endParaRPr>
          </a:p>
          <a:p>
            <a:pPr>
              <a:lnSpc>
                <a:spcPts val="22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材料二</a:t>
            </a:r>
            <a:r>
              <a:rPr lang="en-US" altLang="zh-CN" dirty="0">
                <a:latin typeface="华文中宋" panose="02010600040101010101" pitchFamily="2" charset="-122"/>
                <a:ea typeface="华文中宋" panose="02010600040101010101" pitchFamily="2" charset="-122"/>
              </a:rPr>
              <a:t>  </a:t>
            </a:r>
            <a:endParaRPr lang="en-US" altLang="zh-CN" dirty="0">
              <a:latin typeface="华文中宋" panose="02010600040101010101" pitchFamily="2" charset="-122"/>
              <a:ea typeface="华文中宋" panose="02010600040101010101" pitchFamily="2" charset="-122"/>
            </a:endParaRPr>
          </a:p>
          <a:p>
            <a:pPr>
              <a:lnSpc>
                <a:spcPts val="22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“线性文化遗产”是近年来世界文化遗产关注的新领域，北京中轴线无疑是“线性文化遗产”的典型代表。就“中轴线”而言，有两种认识可供讨论：</a:t>
            </a:r>
            <a:endParaRPr lang="en-US" altLang="zh-CN" dirty="0">
              <a:latin typeface="华文中宋" panose="02010600040101010101" pitchFamily="2" charset="-122"/>
              <a:ea typeface="华文中宋" panose="02010600040101010101" pitchFamily="2" charset="-122"/>
            </a:endParaRPr>
          </a:p>
          <a:p>
            <a:pPr>
              <a:lnSpc>
                <a:spcPts val="2200"/>
              </a:lnSpc>
            </a:pPr>
            <a:r>
              <a:rPr lang="zh-CN" altLang="zh-CN" dirty="0">
                <a:latin typeface="华文中宋" panose="02010600040101010101" pitchFamily="2" charset="-122"/>
                <a:ea typeface="华文中宋" panose="02010600040101010101" pitchFamily="2" charset="-122"/>
              </a:rPr>
              <a:t>①“中轴线”表现了“择中”的观念，体现了儒家思想的核心内涵。</a:t>
            </a:r>
            <a:endParaRPr lang="en-US" altLang="zh-CN" dirty="0">
              <a:latin typeface="华文中宋" panose="02010600040101010101" pitchFamily="2" charset="-122"/>
              <a:ea typeface="华文中宋" panose="02010600040101010101" pitchFamily="2" charset="-122"/>
            </a:endParaRPr>
          </a:p>
          <a:p>
            <a:pPr>
              <a:lnSpc>
                <a:spcPts val="2200"/>
              </a:lnSpc>
            </a:pPr>
            <a:r>
              <a:rPr lang="zh-CN" altLang="zh-CN" dirty="0">
                <a:latin typeface="华文中宋" panose="02010600040101010101" pitchFamily="2" charset="-122"/>
                <a:ea typeface="华文中宋" panose="02010600040101010101" pitchFamily="2" charset="-122"/>
              </a:rPr>
              <a:t>②值得一提的是，通过对颐和园的轴线分析，人们发现在与紫禁城尺度大体相同的皇家御苑中也有类似的轴线处理。</a:t>
            </a:r>
            <a:endParaRPr lang="zh-CN" altLang="zh-CN" dirty="0">
              <a:latin typeface="华文中宋" panose="02010600040101010101" pitchFamily="2" charset="-122"/>
              <a:ea typeface="华文中宋" panose="02010600040101010101" pitchFamily="2" charset="-122"/>
            </a:endParaRPr>
          </a:p>
          <a:p>
            <a:pPr>
              <a:lnSpc>
                <a:spcPts val="2200"/>
              </a:lnSpc>
            </a:pPr>
            <a:r>
              <a:rPr lang="en-US" altLang="zh-CN" dirty="0">
                <a:latin typeface="华文中宋" panose="02010600040101010101" pitchFamily="2" charset="-122"/>
                <a:ea typeface="华文中宋" panose="02010600040101010101" pitchFamily="2" charset="-122"/>
              </a:rPr>
              <a:t>                                                                                             ——</a:t>
            </a:r>
            <a:r>
              <a:rPr lang="zh-CN" altLang="zh-CN" dirty="0">
                <a:latin typeface="华文中宋" panose="02010600040101010101" pitchFamily="2" charset="-122"/>
                <a:ea typeface="华文中宋" panose="02010600040101010101" pitchFamily="2" charset="-122"/>
              </a:rPr>
              <a:t>据唐晓峰《城市历史地理探索》等整理</a:t>
            </a:r>
            <a:endParaRPr lang="en-US" altLang="zh-CN" sz="2400" kern="100" dirty="0">
              <a:latin typeface="华文中宋" panose="02010600040101010101" pitchFamily="2" charset="-122"/>
              <a:ea typeface="华文中宋" panose="02010600040101010101" pitchFamily="2" charset="-122"/>
            </a:endParaRPr>
          </a:p>
          <a:p>
            <a:pPr marL="266700" indent="-66675" algn="just">
              <a:lnSpc>
                <a:spcPct val="115000"/>
              </a:lnSpc>
            </a:pPr>
            <a:r>
              <a:rPr lang="zh-CN" altLang="zh-CN" sz="2400" kern="100" dirty="0">
                <a:latin typeface="华文中宋" panose="02010600040101010101" pitchFamily="2" charset="-122"/>
                <a:ea typeface="华文中宋" panose="02010600040101010101" pitchFamily="2" charset="-122"/>
              </a:rPr>
              <a:t>（</a:t>
            </a:r>
            <a:r>
              <a:rPr lang="en-US" altLang="zh-CN" sz="2400" kern="100" dirty="0">
                <a:latin typeface="华文中宋" panose="02010600040101010101" pitchFamily="2" charset="-122"/>
                <a:ea typeface="华文中宋" panose="02010600040101010101" pitchFamily="2" charset="-122"/>
              </a:rPr>
              <a:t>2</a:t>
            </a:r>
            <a:r>
              <a:rPr lang="zh-CN" altLang="zh-CN" sz="2400" kern="100" dirty="0">
                <a:latin typeface="华文中宋" panose="02010600040101010101" pitchFamily="2" charset="-122"/>
                <a:ea typeface="华文中宋" panose="02010600040101010101" pitchFamily="2" charset="-122"/>
              </a:rPr>
              <a:t>）阅读材料二并联系材料一，您更侧重分析哪一种认识？侧重分析①，请结合所学对“择中”观念下的儒家思想核心内涵予以阐释。侧重分析②，请结合所学就“皇家御苑”颐和园的中轴线布局予以说明。（</a:t>
            </a:r>
            <a:r>
              <a:rPr lang="en-US" altLang="zh-CN" sz="2400" kern="100" dirty="0">
                <a:latin typeface="华文中宋" panose="02010600040101010101" pitchFamily="2" charset="-122"/>
                <a:ea typeface="华文中宋" panose="02010600040101010101" pitchFamily="2" charset="-122"/>
              </a:rPr>
              <a:t>4</a:t>
            </a:r>
            <a:r>
              <a:rPr lang="zh-CN" altLang="zh-CN" sz="2400" kern="100" dirty="0">
                <a:latin typeface="华文中宋" panose="02010600040101010101" pitchFamily="2" charset="-122"/>
                <a:ea typeface="华文中宋" panose="02010600040101010101" pitchFamily="2" charset="-122"/>
              </a:rPr>
              <a:t>分。只作选择不作分析说明者，不得分）</a:t>
            </a:r>
            <a:endParaRPr lang="zh-CN" altLang="zh-CN" sz="2400" kern="100" dirty="0">
              <a:latin typeface="华文中宋" panose="02010600040101010101" pitchFamily="2" charset="-122"/>
              <a:ea typeface="华文中宋" panose="02010600040101010101" pitchFamily="2" charset="-122"/>
            </a:endParaRPr>
          </a:p>
        </p:txBody>
      </p:sp>
      <p:sp>
        <p:nvSpPr>
          <p:cNvPr id="6" name="矩形 5"/>
          <p:cNvSpPr/>
          <p:nvPr/>
        </p:nvSpPr>
        <p:spPr>
          <a:xfrm>
            <a:off x="345440" y="5143716"/>
            <a:ext cx="11846560" cy="1515800"/>
          </a:xfrm>
          <a:prstGeom prst="rect">
            <a:avLst/>
          </a:prstGeom>
        </p:spPr>
        <p:txBody>
          <a:bodyPr wrap="square">
            <a:spAutoFit/>
          </a:bodyPr>
          <a:lstStyle/>
          <a:p>
            <a:pPr marL="539750" marR="266700" indent="-539750" algn="just">
              <a:lnSpc>
                <a:spcPts val="2800"/>
              </a:lnSpc>
              <a:spcAft>
                <a:spcPts val="0"/>
              </a:spcAft>
            </a:pPr>
            <a:r>
              <a:rPr lang="zh-CN" altLang="zh-CN" sz="2000" b="1" kern="100" dirty="0">
                <a:solidFill>
                  <a:srgbClr val="FF0000"/>
                </a:solidFill>
                <a:latin typeface="黑体" panose="02010609060101010101" pitchFamily="49" charset="-122"/>
                <a:ea typeface="黑体" panose="02010609060101010101" pitchFamily="49" charset="-122"/>
              </a:rPr>
              <a:t>侧重分析①，</a:t>
            </a:r>
            <a:r>
              <a:rPr lang="zh-CN" altLang="zh-CN" sz="2000" b="1" kern="100" dirty="0">
                <a:solidFill>
                  <a:srgbClr val="FF0000"/>
                </a:solidFill>
                <a:latin typeface="华文行楷" panose="02010800040101010101" pitchFamily="2" charset="-122"/>
                <a:ea typeface="华文行楷" panose="02010800040101010101" pitchFamily="2" charset="-122"/>
              </a:rPr>
              <a:t>中庸思想。恰到好处；和而不同：完美事物的构成，有赖于多种因素，特别是对立因</a:t>
            </a:r>
            <a:endParaRPr lang="en-US" altLang="zh-CN" sz="2000" b="1" kern="100" dirty="0">
              <a:solidFill>
                <a:srgbClr val="FF0000"/>
              </a:solidFill>
              <a:latin typeface="华文行楷" panose="02010800040101010101" pitchFamily="2" charset="-122"/>
              <a:ea typeface="华文行楷" panose="02010800040101010101" pitchFamily="2" charset="-122"/>
            </a:endParaRPr>
          </a:p>
          <a:p>
            <a:pPr marL="539750" marR="266700" indent="-539750" algn="just">
              <a:lnSpc>
                <a:spcPts val="2800"/>
              </a:lnSpc>
              <a:spcAft>
                <a:spcPts val="0"/>
              </a:spcAft>
            </a:pPr>
            <a:r>
              <a:rPr lang="zh-CN" altLang="zh-CN" sz="2000" b="1" kern="100" dirty="0">
                <a:solidFill>
                  <a:srgbClr val="FF0000"/>
                </a:solidFill>
                <a:latin typeface="华文行楷" panose="02010800040101010101" pitchFamily="2" charset="-122"/>
                <a:ea typeface="华文行楷" panose="02010800040101010101" pitchFamily="2" charset="-122"/>
              </a:rPr>
              <a:t>素的统一与和谐。（</a:t>
            </a:r>
            <a:r>
              <a:rPr lang="en-US" altLang="zh-CN" sz="2000" b="1" kern="100" dirty="0">
                <a:solidFill>
                  <a:srgbClr val="FF0000"/>
                </a:solidFill>
                <a:latin typeface="华文行楷" panose="02010800040101010101" pitchFamily="2" charset="-122"/>
                <a:ea typeface="华文行楷" panose="02010800040101010101" pitchFamily="2" charset="-122"/>
              </a:rPr>
              <a:t>4</a:t>
            </a:r>
            <a:r>
              <a:rPr lang="zh-CN" altLang="zh-CN" sz="2000" b="1" kern="100" dirty="0">
                <a:solidFill>
                  <a:srgbClr val="FF0000"/>
                </a:solidFill>
                <a:latin typeface="华文行楷" panose="02010800040101010101" pitchFamily="2" charset="-122"/>
                <a:ea typeface="华文行楷" panose="02010800040101010101" pitchFamily="2" charset="-122"/>
              </a:rPr>
              <a:t>分）</a:t>
            </a:r>
            <a:endParaRPr lang="zh-CN" altLang="zh-CN" sz="2000" b="1" kern="100" dirty="0">
              <a:solidFill>
                <a:srgbClr val="FF0000"/>
              </a:solidFill>
              <a:latin typeface="华文行楷" panose="02010800040101010101" pitchFamily="2" charset="-122"/>
              <a:ea typeface="华文行楷" panose="02010800040101010101" pitchFamily="2" charset="-122"/>
            </a:endParaRPr>
          </a:p>
          <a:p>
            <a:pPr marR="266700" algn="just">
              <a:lnSpc>
                <a:spcPts val="2800"/>
              </a:lnSpc>
              <a:spcAft>
                <a:spcPts val="0"/>
              </a:spcAft>
            </a:pPr>
            <a:r>
              <a:rPr lang="zh-CN" altLang="zh-CN" sz="2000" b="1" kern="100" dirty="0">
                <a:solidFill>
                  <a:srgbClr val="FF0000"/>
                </a:solidFill>
                <a:latin typeface="黑体" panose="02010609060101010101" pitchFamily="49" charset="-122"/>
                <a:ea typeface="黑体" panose="02010609060101010101" pitchFamily="49" charset="-122"/>
              </a:rPr>
              <a:t>侧重分析②，</a:t>
            </a:r>
            <a:r>
              <a:rPr lang="zh-CN" altLang="zh-CN" sz="2000" b="1" kern="100" dirty="0">
                <a:solidFill>
                  <a:srgbClr val="FF0000"/>
                </a:solidFill>
                <a:latin typeface="华文行楷" panose="02010800040101010101" pitchFamily="2" charset="-122"/>
                <a:ea typeface="华文行楷" panose="02010800040101010101" pitchFamily="2" charset="-122"/>
              </a:rPr>
              <a:t>颐和园中轴线布局体现在万寿山前山景区；两条垂直轴线统领；东西轴线由千步廊构成：南北轴线是前山的一条中轴线；以佛香阁为中心，周围建筑对称分布，形成众星捧月之势。（</a:t>
            </a:r>
            <a:r>
              <a:rPr lang="en-US" altLang="zh-CN" sz="2000" b="1" kern="100" dirty="0">
                <a:solidFill>
                  <a:srgbClr val="FF0000"/>
                </a:solidFill>
                <a:latin typeface="华文行楷" panose="02010800040101010101" pitchFamily="2" charset="-122"/>
                <a:ea typeface="华文行楷" panose="02010800040101010101" pitchFamily="2" charset="-122"/>
              </a:rPr>
              <a:t>4</a:t>
            </a:r>
            <a:r>
              <a:rPr lang="zh-CN" altLang="zh-CN" sz="2000" b="1" kern="100" dirty="0">
                <a:solidFill>
                  <a:srgbClr val="FF0000"/>
                </a:solidFill>
                <a:latin typeface="华文行楷" panose="02010800040101010101" pitchFamily="2" charset="-122"/>
                <a:ea typeface="华文行楷" panose="02010800040101010101" pitchFamily="2" charset="-122"/>
              </a:rPr>
              <a:t>分）</a:t>
            </a:r>
            <a:endParaRPr lang="zh-CN" altLang="zh-CN" sz="2000" b="1" kern="100" dirty="0">
              <a:solidFill>
                <a:srgbClr val="FF0000"/>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41699" y="119836"/>
            <a:ext cx="6908602"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8</a:t>
            </a:r>
            <a:r>
              <a:rPr lang="zh-CN" altLang="en-US" sz="4000" b="1" dirty="0">
                <a:solidFill>
                  <a:srgbClr val="FFFF00"/>
                </a:solidFill>
              </a:rPr>
              <a:t>课  古色古香的平遥古城</a:t>
            </a:r>
            <a:endParaRPr lang="en-US" altLang="zh-CN" sz="4000" b="1" dirty="0"/>
          </a:p>
        </p:txBody>
      </p:sp>
      <p:sp>
        <p:nvSpPr>
          <p:cNvPr id="5" name="文本框 4"/>
          <p:cNvSpPr txBox="1"/>
          <p:nvPr/>
        </p:nvSpPr>
        <p:spPr>
          <a:xfrm>
            <a:off x="4794237" y="1742227"/>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10" name="文本框 9"/>
          <p:cNvSpPr txBox="1"/>
          <p:nvPr/>
        </p:nvSpPr>
        <p:spPr>
          <a:xfrm>
            <a:off x="1619488" y="2393704"/>
            <a:ext cx="8324612" cy="1077218"/>
          </a:xfrm>
          <a:prstGeom prst="rect">
            <a:avLst/>
          </a:prstGeom>
          <a:noFill/>
        </p:spPr>
        <p:txBody>
          <a:bodyPr wrap="square" rtlCol="0">
            <a:spAutoFit/>
          </a:bodyPr>
          <a:lstStyle/>
          <a:p>
            <a:r>
              <a:rPr lang="zh-CN" altLang="en-US" sz="3200" b="1" dirty="0">
                <a:latin typeface="华文中宋" panose="02010600040101010101" pitchFamily="2" charset="-122"/>
                <a:ea typeface="华文中宋" panose="02010600040101010101" pitchFamily="2" charset="-122"/>
              </a:rPr>
              <a:t>必修</a:t>
            </a:r>
            <a:r>
              <a:rPr lang="en-US" altLang="zh-CN" sz="3200" b="1" dirty="0">
                <a:latin typeface="华文中宋" panose="02010600040101010101" pitchFamily="2" charset="-122"/>
                <a:ea typeface="华文中宋" panose="02010600040101010101" pitchFamily="2" charset="-122"/>
              </a:rPr>
              <a:t>2</a:t>
            </a:r>
            <a:r>
              <a:rPr lang="zh-CN" altLang="en-US" sz="3200" b="1" dirty="0">
                <a:latin typeface="华文中宋" panose="02010600040101010101" pitchFamily="2" charset="-122"/>
                <a:ea typeface="华文中宋" panose="02010600040101010101" pitchFamily="2" charset="-122"/>
              </a:rPr>
              <a:t>专题</a:t>
            </a:r>
            <a:r>
              <a:rPr lang="en-US" altLang="zh-CN" sz="3200" b="1" dirty="0">
                <a:latin typeface="华文中宋" panose="02010600040101010101" pitchFamily="2" charset="-122"/>
                <a:ea typeface="华文中宋" panose="02010600040101010101" pitchFamily="2" charset="-122"/>
              </a:rPr>
              <a:t>1</a:t>
            </a:r>
            <a:r>
              <a:rPr lang="zh-CN" altLang="en-US" sz="3200" b="1" dirty="0">
                <a:latin typeface="华文中宋" panose="02010600040101010101" pitchFamily="2" charset="-122"/>
                <a:ea typeface="华文中宋" panose="02010600040101010101" pitchFamily="2" charset="-122"/>
              </a:rPr>
              <a:t>第</a:t>
            </a:r>
            <a:r>
              <a:rPr lang="en-US" altLang="zh-CN" sz="3200" b="1" dirty="0">
                <a:latin typeface="华文中宋" panose="02010600040101010101" pitchFamily="2" charset="-122"/>
                <a:ea typeface="华文中宋" panose="02010600040101010101" pitchFamily="2" charset="-122"/>
              </a:rPr>
              <a:t>3</a:t>
            </a:r>
            <a:r>
              <a:rPr lang="zh-CN" altLang="en-US" sz="3200" b="1" dirty="0">
                <a:latin typeface="华文中宋" panose="02010600040101010101" pitchFamily="2" charset="-122"/>
                <a:ea typeface="华文中宋" panose="02010600040101010101" pitchFamily="2" charset="-122"/>
              </a:rPr>
              <a:t>课：古代中国的商业经济</a:t>
            </a:r>
            <a:endParaRPr lang="en-US" altLang="zh-CN" sz="3200" b="1" dirty="0">
              <a:latin typeface="华文中宋" panose="02010600040101010101" pitchFamily="2" charset="-122"/>
              <a:ea typeface="华文中宋" panose="02010600040101010101" pitchFamily="2" charset="-122"/>
            </a:endParaRPr>
          </a:p>
          <a:p>
            <a:r>
              <a:rPr lang="en-US" altLang="zh-CN" sz="3200" b="1" dirty="0">
                <a:latin typeface="华文中宋" panose="02010600040101010101" pitchFamily="2" charset="-122"/>
                <a:ea typeface="华文中宋" panose="02010600040101010101" pitchFamily="2" charset="-122"/>
              </a:rPr>
              <a:t>                         </a:t>
            </a:r>
            <a:r>
              <a:rPr lang="zh-CN" altLang="en-US" sz="3200" b="1" dirty="0">
                <a:latin typeface="华文中宋" panose="02010600040101010101" pitchFamily="2" charset="-122"/>
                <a:ea typeface="华文中宋" panose="02010600040101010101" pitchFamily="2" charset="-122"/>
              </a:rPr>
              <a:t>明清时期中国商业的发展</a:t>
            </a:r>
            <a:endParaRPr lang="zh-CN" altLang="en-US" sz="3200" b="1" dirty="0">
              <a:latin typeface="华文中宋" panose="02010600040101010101" pitchFamily="2" charset="-122"/>
              <a:ea typeface="华文中宋" panose="02010600040101010101" pitchFamily="2" charset="-122"/>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03885" y="3634907"/>
            <a:ext cx="1867161" cy="432041"/>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29"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883" y="4918439"/>
            <a:ext cx="1867161" cy="439126"/>
          </a:xfrm>
          <a:prstGeom prst="rect">
            <a:avLst/>
          </a:prstGeom>
          <a:ln w="88900" cap="sq" cmpd="thickThin">
            <a:solidFill>
              <a:srgbClr val="000000"/>
            </a:solidFill>
            <a:prstDash val="solid"/>
            <a:miter lim="800000"/>
            <a:headEnd/>
            <a:tailEnd/>
          </a:ln>
          <a:effectLst>
            <a:innerShdw blurRad="76200">
              <a:srgbClr val="000000"/>
            </a:innerShdw>
          </a:effectLst>
        </p:spPr>
      </p:pic>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884" y="4266494"/>
            <a:ext cx="1867161" cy="439126"/>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9" name="文本框 8"/>
          <p:cNvSpPr txBox="1"/>
          <p:nvPr/>
        </p:nvSpPr>
        <p:spPr>
          <a:xfrm>
            <a:off x="2641699" y="903585"/>
            <a:ext cx="6908602"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9</a:t>
            </a:r>
            <a:r>
              <a:rPr lang="zh-CN" altLang="en-US" sz="4000" b="1" dirty="0">
                <a:solidFill>
                  <a:srgbClr val="FFFF00"/>
                </a:solidFill>
              </a:rPr>
              <a:t>课  清新典雅的皖南古村落</a:t>
            </a:r>
            <a:endParaRPr lang="en-US" altLang="zh-CN"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59464" y="241123"/>
            <a:ext cx="9273071" cy="769441"/>
          </a:xfrm>
          <a:prstGeom prst="rect">
            <a:avLst/>
          </a:prstGeom>
          <a:solidFill>
            <a:schemeClr val="tx1"/>
          </a:solidFill>
        </p:spPr>
        <p:txBody>
          <a:bodyPr wrap="square" rtlCol="0">
            <a:spAutoFit/>
          </a:bodyPr>
          <a:lstStyle/>
          <a:p>
            <a:pPr algn="ctr"/>
            <a:r>
              <a:rPr lang="zh-CN" altLang="en-US" sz="4400" b="1" dirty="0">
                <a:solidFill>
                  <a:srgbClr val="FFFF00"/>
                </a:solidFill>
              </a:rPr>
              <a:t>第</a:t>
            </a:r>
            <a:r>
              <a:rPr lang="en-US" altLang="zh-CN" sz="4400" b="1" dirty="0">
                <a:solidFill>
                  <a:srgbClr val="FFFF00"/>
                </a:solidFill>
              </a:rPr>
              <a:t>3</a:t>
            </a:r>
            <a:r>
              <a:rPr lang="zh-CN" altLang="en-US" sz="4400" b="1" dirty="0">
                <a:solidFill>
                  <a:srgbClr val="FFFF00"/>
                </a:solidFill>
              </a:rPr>
              <a:t>单元  古代希腊、罗马的历史遗迹</a:t>
            </a:r>
            <a:r>
              <a:rPr lang="en-US" altLang="zh-CN" sz="4400" b="1" dirty="0">
                <a:solidFill>
                  <a:srgbClr val="FFFF00"/>
                </a:solidFill>
              </a:rPr>
              <a:t>                 </a:t>
            </a:r>
            <a:endParaRPr lang="en-US" altLang="zh-CN" sz="3600" b="1"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59465" y="1190202"/>
            <a:ext cx="4866650" cy="42758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5" name="直接连接符 4"/>
          <p:cNvCxnSpPr/>
          <p:nvPr/>
        </p:nvCxnSpPr>
        <p:spPr>
          <a:xfrm>
            <a:off x="2495642" y="3185952"/>
            <a:ext cx="149694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045478" y="3185952"/>
            <a:ext cx="101106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767544" y="3595694"/>
            <a:ext cx="81802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4189900" y="1128834"/>
            <a:ext cx="773112" cy="43180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FF0000"/>
              </a:solidFill>
            </a:endParaRPr>
          </a:p>
        </p:txBody>
      </p:sp>
      <p:sp>
        <p:nvSpPr>
          <p:cNvPr id="10" name="椭圆 9"/>
          <p:cNvSpPr/>
          <p:nvPr/>
        </p:nvSpPr>
        <p:spPr>
          <a:xfrm>
            <a:off x="4132475" y="2848075"/>
            <a:ext cx="773112" cy="43180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FF0000"/>
              </a:solidFill>
            </a:endParaRPr>
          </a:p>
        </p:txBody>
      </p:sp>
      <p:sp>
        <p:nvSpPr>
          <p:cNvPr id="11" name="椭圆 10"/>
          <p:cNvSpPr/>
          <p:nvPr/>
        </p:nvSpPr>
        <p:spPr>
          <a:xfrm>
            <a:off x="2718852" y="3291559"/>
            <a:ext cx="1050522" cy="43180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FF0000"/>
              </a:solidFill>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307" y="1252527"/>
            <a:ext cx="2606266" cy="769440"/>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6307" y="2091378"/>
            <a:ext cx="1653683" cy="437411"/>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960" y="2665371"/>
            <a:ext cx="1425063" cy="437411"/>
          </a:xfrm>
          <a:prstGeom prst="rect">
            <a:avLst/>
          </a:prstGeom>
        </p:spPr>
      </p:pic>
      <p:pic>
        <p:nvPicPr>
          <p:cNvPr id="17" name="图片 16"/>
          <p:cNvPicPr>
            <a:picLocks noChangeAspect="1"/>
          </p:cNvPicPr>
          <p:nvPr/>
        </p:nvPicPr>
        <p:blipFill>
          <a:blip r:embed="rId5"/>
          <a:stretch>
            <a:fillRect/>
          </a:stretch>
        </p:blipFill>
        <p:spPr>
          <a:xfrm>
            <a:off x="6634194" y="3239365"/>
            <a:ext cx="4694206" cy="222671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19" name="直接连接符 18"/>
          <p:cNvCxnSpPr/>
          <p:nvPr/>
        </p:nvCxnSpPr>
        <p:spPr>
          <a:xfrm>
            <a:off x="6916307" y="3510280"/>
            <a:ext cx="4412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634194" y="3839534"/>
            <a:ext cx="43716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1885512" y="3723359"/>
            <a:ext cx="1050522" cy="43180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FF0000"/>
              </a:solidFill>
            </a:endParaRPr>
          </a:p>
        </p:txBody>
      </p:sp>
      <p:cxnSp>
        <p:nvCxnSpPr>
          <p:cNvPr id="18" name="直接连接符 17"/>
          <p:cNvCxnSpPr/>
          <p:nvPr/>
        </p:nvCxnSpPr>
        <p:spPr>
          <a:xfrm>
            <a:off x="4599057" y="3595694"/>
            <a:ext cx="149694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内容占位符 3" descr="9b250577cb8e59836a599347286a7b0b.jpg"/>
          <p:cNvPicPr>
            <a:picLocks noChangeAspect="1" noChangeArrowheads="1"/>
          </p:cNvPicPr>
          <p:nvPr/>
        </p:nvPicPr>
        <p:blipFill>
          <a:blip r:embed="rId1">
            <a:lum bright="-18000" contrast="18000"/>
            <a:extLst>
              <a:ext uri="{28A0092B-C50C-407E-A947-70E740481C1C}">
                <a14:useLocalDpi xmlns:a14="http://schemas.microsoft.com/office/drawing/2010/main" val="0"/>
              </a:ext>
            </a:extLst>
          </a:blip>
          <a:srcRect/>
          <a:stretch>
            <a:fillRect/>
          </a:stretch>
        </p:blipFill>
        <p:spPr bwMode="auto">
          <a:xfrm>
            <a:off x="4938714" y="858838"/>
            <a:ext cx="5729287" cy="599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1"/>
          <p:cNvSpPr>
            <a:spLocks noChangeArrowheads="1"/>
          </p:cNvSpPr>
          <p:nvPr/>
        </p:nvSpPr>
        <p:spPr bwMode="auto">
          <a:xfrm>
            <a:off x="5905501" y="2347914"/>
            <a:ext cx="36353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zh-CN"/>
          </a:p>
          <a:p>
            <a:endParaRPr lang="en-US" altLang="zh-CN"/>
          </a:p>
          <a:p>
            <a:endParaRPr lang="en-US" altLang="zh-CN"/>
          </a:p>
        </p:txBody>
      </p:sp>
      <p:sp>
        <p:nvSpPr>
          <p:cNvPr id="12304" name="AutoShape 16"/>
          <p:cNvSpPr>
            <a:spLocks noChangeArrowheads="1"/>
          </p:cNvSpPr>
          <p:nvPr/>
        </p:nvSpPr>
        <p:spPr bwMode="auto">
          <a:xfrm>
            <a:off x="7937500" y="3046413"/>
            <a:ext cx="788988" cy="622300"/>
          </a:xfrm>
          <a:prstGeom prst="downArrowCallout">
            <a:avLst>
              <a:gd name="adj1" fmla="val 37500"/>
              <a:gd name="adj2" fmla="val 37500"/>
              <a:gd name="adj3" fmla="val 16667"/>
              <a:gd name="adj4" fmla="val 6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CN" altLang="en-US" sz="2000" b="1">
                <a:effectLst>
                  <a:outerShdw blurRad="38100" dist="38100" dir="2700000" algn="tl">
                    <a:srgbClr val="C0C0C0"/>
                  </a:outerShdw>
                </a:effectLst>
                <a:ea typeface="黑体" panose="02010609060101010101" pitchFamily="49" charset="-122"/>
              </a:rPr>
              <a:t>瓮城</a:t>
            </a:r>
            <a:endParaRPr lang="zh-CN" altLang="en-US" sz="2000" b="1">
              <a:effectLst>
                <a:outerShdw blurRad="38100" dist="38100" dir="2700000" algn="tl">
                  <a:srgbClr val="C0C0C0"/>
                </a:outerShdw>
              </a:effectLst>
              <a:ea typeface="黑体" panose="02010609060101010101" pitchFamily="49" charset="-122"/>
            </a:endParaRPr>
          </a:p>
        </p:txBody>
      </p:sp>
      <p:sp>
        <p:nvSpPr>
          <p:cNvPr id="12307" name="AutoShape 19"/>
          <p:cNvSpPr>
            <a:spLocks noChangeArrowheads="1"/>
          </p:cNvSpPr>
          <p:nvPr/>
        </p:nvSpPr>
        <p:spPr bwMode="auto">
          <a:xfrm>
            <a:off x="8293100" y="1758951"/>
            <a:ext cx="1519238" cy="765175"/>
          </a:xfrm>
          <a:prstGeom prst="downArrowCallout">
            <a:avLst>
              <a:gd name="adj1" fmla="val 65000"/>
              <a:gd name="adj2" fmla="val 65000"/>
              <a:gd name="adj3" fmla="val 16667"/>
              <a:gd name="adj4" fmla="val 6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CN" altLang="en-US" b="1" dirty="0">
                <a:effectLst>
                  <a:outerShdw blurRad="38100" dist="38100" dir="2700000" algn="tl">
                    <a:srgbClr val="C0C0C0"/>
                  </a:outerShdw>
                </a:effectLst>
                <a:ea typeface="黑体" panose="02010609060101010101" pitchFamily="49" charset="-122"/>
                <a:hlinkClick r:id="rId2" action="ppaction://hlinksldjump"/>
              </a:rPr>
              <a:t>敌楼</a:t>
            </a:r>
            <a:r>
              <a:rPr lang="en-US" altLang="zh-CN" b="1" dirty="0">
                <a:effectLst>
                  <a:outerShdw blurRad="38100" dist="38100" dir="2700000" algn="tl">
                    <a:srgbClr val="C0C0C0"/>
                  </a:outerShdw>
                </a:effectLst>
                <a:ea typeface="黑体" panose="02010609060101010101" pitchFamily="49" charset="-122"/>
                <a:hlinkClick r:id="rId2" action="ppaction://hlinksldjump"/>
              </a:rPr>
              <a:t>71+</a:t>
            </a:r>
            <a:r>
              <a:rPr lang="zh-CN" altLang="en-US" b="1" dirty="0">
                <a:effectLst>
                  <a:outerShdw blurRad="38100" dist="38100" dir="2700000" algn="tl">
                    <a:srgbClr val="C0C0C0"/>
                  </a:outerShdw>
                </a:effectLst>
                <a:ea typeface="黑体" panose="02010609060101010101" pitchFamily="49" charset="-122"/>
                <a:hlinkClick r:id="rId2" action="ppaction://hlinksldjump"/>
              </a:rPr>
              <a:t>魁星阁</a:t>
            </a:r>
            <a:endParaRPr lang="zh-CN" altLang="en-US" b="1" dirty="0">
              <a:effectLst>
                <a:outerShdw blurRad="38100" dist="38100" dir="2700000" algn="tl">
                  <a:srgbClr val="C0C0C0"/>
                </a:outerShdw>
              </a:effectLst>
              <a:ea typeface="黑体" panose="02010609060101010101" pitchFamily="49" charset="-122"/>
            </a:endParaRPr>
          </a:p>
          <a:p>
            <a:pPr algn="ctr">
              <a:defRPr/>
            </a:pPr>
            <a:r>
              <a:rPr lang="en-US" altLang="zh-CN" b="1" dirty="0">
                <a:effectLst>
                  <a:outerShdw blurRad="38100" dist="38100" dir="2700000" algn="tl">
                    <a:srgbClr val="C0C0C0"/>
                  </a:outerShdw>
                </a:effectLst>
                <a:ea typeface="黑体" panose="02010609060101010101" pitchFamily="49" charset="-122"/>
                <a:hlinkClick r:id="rId2" action="ppaction://hlinksldjump"/>
              </a:rPr>
              <a:t>=72</a:t>
            </a:r>
            <a:endParaRPr lang="en-US" altLang="zh-CN" b="1" dirty="0">
              <a:effectLst>
                <a:outerShdw blurRad="38100" dist="38100" dir="2700000" algn="tl">
                  <a:srgbClr val="C0C0C0"/>
                </a:outerShdw>
              </a:effectLst>
              <a:ea typeface="黑体" panose="02010609060101010101" pitchFamily="49" charset="-122"/>
            </a:endParaRPr>
          </a:p>
        </p:txBody>
      </p:sp>
      <p:sp>
        <p:nvSpPr>
          <p:cNvPr id="12308" name="AutoShape 20"/>
          <p:cNvSpPr>
            <a:spLocks noChangeArrowheads="1"/>
          </p:cNvSpPr>
          <p:nvPr/>
        </p:nvSpPr>
        <p:spPr bwMode="auto">
          <a:xfrm>
            <a:off x="7086600" y="1758951"/>
            <a:ext cx="850900" cy="498475"/>
          </a:xfrm>
          <a:prstGeom prst="downArrowCallout">
            <a:avLst>
              <a:gd name="adj1" fmla="val 50000"/>
              <a:gd name="adj2" fmla="val 50000"/>
              <a:gd name="adj3" fmla="val 16667"/>
              <a:gd name="adj4" fmla="val 6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CN" altLang="en-US" sz="2000" b="1" dirty="0">
                <a:effectLst>
                  <a:outerShdw blurRad="38100" dist="38100" dir="2700000" algn="tl">
                    <a:srgbClr val="C0C0C0"/>
                  </a:outerShdw>
                </a:effectLst>
                <a:ea typeface="黑体" panose="02010609060101010101" pitchFamily="49" charset="-122"/>
              </a:rPr>
              <a:t>城楼</a:t>
            </a:r>
            <a:endParaRPr lang="zh-CN" altLang="en-US" sz="2000" b="1" dirty="0">
              <a:effectLst>
                <a:outerShdw blurRad="38100" dist="38100" dir="2700000" algn="tl">
                  <a:srgbClr val="C0C0C0"/>
                </a:outerShdw>
              </a:effectLst>
              <a:ea typeface="黑体" panose="02010609060101010101" pitchFamily="49" charset="-122"/>
            </a:endParaRPr>
          </a:p>
        </p:txBody>
      </p:sp>
      <p:sp>
        <p:nvSpPr>
          <p:cNvPr id="12322" name="AutoShape 34"/>
          <p:cNvSpPr>
            <a:spLocks noChangeArrowheads="1"/>
          </p:cNvSpPr>
          <p:nvPr/>
        </p:nvSpPr>
        <p:spPr bwMode="auto">
          <a:xfrm>
            <a:off x="5849939" y="3382964"/>
            <a:ext cx="911225" cy="560387"/>
          </a:xfrm>
          <a:prstGeom prst="downArrowCallout">
            <a:avLst>
              <a:gd name="adj1" fmla="val 41667"/>
              <a:gd name="adj2" fmla="val 41667"/>
              <a:gd name="adj3" fmla="val 16667"/>
              <a:gd name="adj4" fmla="val 69444"/>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CN" altLang="en-US" sz="2000" b="1">
                <a:effectLst>
                  <a:outerShdw blurRad="38100" dist="38100" dir="2700000" algn="tl">
                    <a:srgbClr val="C0C0C0"/>
                  </a:outerShdw>
                </a:effectLst>
                <a:ea typeface="黑体" panose="02010609060101010101" pitchFamily="49" charset="-122"/>
              </a:rPr>
              <a:t>垛口</a:t>
            </a:r>
            <a:endParaRPr lang="en-US" altLang="zh-CN" sz="2000" b="1">
              <a:effectLst>
                <a:outerShdw blurRad="38100" dist="38100" dir="2700000" algn="tl">
                  <a:srgbClr val="C0C0C0"/>
                </a:outerShdw>
              </a:effectLst>
              <a:ea typeface="黑体" panose="02010609060101010101" pitchFamily="49" charset="-122"/>
            </a:endParaRPr>
          </a:p>
        </p:txBody>
      </p:sp>
      <p:sp>
        <p:nvSpPr>
          <p:cNvPr id="2" name="AutoShape 16"/>
          <p:cNvSpPr>
            <a:spLocks noChangeArrowheads="1"/>
          </p:cNvSpPr>
          <p:nvPr/>
        </p:nvSpPr>
        <p:spPr bwMode="auto">
          <a:xfrm>
            <a:off x="9593263" y="5853113"/>
            <a:ext cx="971550" cy="622300"/>
          </a:xfrm>
          <a:prstGeom prst="downArrowCallout">
            <a:avLst>
              <a:gd name="adj1" fmla="val 37500"/>
              <a:gd name="adj2" fmla="val 37500"/>
              <a:gd name="adj3" fmla="val 16667"/>
              <a:gd name="adj4" fmla="val 6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CN" altLang="en-US" sz="2000" b="1">
                <a:effectLst>
                  <a:outerShdw blurRad="38100" dist="38100" dir="2700000" algn="tl">
                    <a:srgbClr val="C0C0C0"/>
                  </a:outerShdw>
                </a:effectLst>
                <a:ea typeface="黑体" panose="02010609060101010101" pitchFamily="49" charset="-122"/>
              </a:rPr>
              <a:t>护城河</a:t>
            </a:r>
            <a:endParaRPr lang="zh-CN" altLang="en-US" sz="2000" b="1">
              <a:effectLst>
                <a:outerShdw blurRad="38100" dist="38100" dir="2700000" algn="tl">
                  <a:srgbClr val="C0C0C0"/>
                </a:outerShdw>
              </a:effectLst>
              <a:ea typeface="黑体" panose="02010609060101010101" pitchFamily="49" charset="-122"/>
            </a:endParaRPr>
          </a:p>
        </p:txBody>
      </p:sp>
      <p:sp>
        <p:nvSpPr>
          <p:cNvPr id="5" name="AutoShape 16"/>
          <p:cNvSpPr>
            <a:spLocks noChangeArrowheads="1"/>
          </p:cNvSpPr>
          <p:nvPr/>
        </p:nvSpPr>
        <p:spPr bwMode="auto">
          <a:xfrm>
            <a:off x="9979025" y="4724401"/>
            <a:ext cx="723900" cy="727075"/>
          </a:xfrm>
          <a:prstGeom prst="downArrowCallout">
            <a:avLst>
              <a:gd name="adj1" fmla="val 37500"/>
              <a:gd name="adj2" fmla="val 37500"/>
              <a:gd name="adj3" fmla="val 16667"/>
              <a:gd name="adj4" fmla="val 66667"/>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zh-CN" altLang="en-US" sz="2000" b="1">
                <a:effectLst>
                  <a:outerShdw blurRad="38100" dist="38100" dir="2700000" algn="tl">
                    <a:srgbClr val="C0C0C0"/>
                  </a:outerShdw>
                </a:effectLst>
                <a:ea typeface="黑体" panose="02010609060101010101" pitchFamily="49" charset="-122"/>
              </a:rPr>
              <a:t>吊桥</a:t>
            </a:r>
            <a:endParaRPr lang="zh-CN" altLang="en-US" sz="2000" b="1">
              <a:effectLst>
                <a:outerShdw blurRad="38100" dist="38100" dir="2700000" algn="tl">
                  <a:srgbClr val="C0C0C0"/>
                </a:outerShdw>
              </a:effectLst>
              <a:ea typeface="黑体" panose="02010609060101010101" pitchFamily="49" charset="-122"/>
            </a:endParaRPr>
          </a:p>
        </p:txBody>
      </p:sp>
      <p:sp>
        <p:nvSpPr>
          <p:cNvPr id="15" name="文本框 14"/>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16" name="矩形 15"/>
          <p:cNvSpPr/>
          <p:nvPr/>
        </p:nvSpPr>
        <p:spPr>
          <a:xfrm>
            <a:off x="200785" y="570676"/>
            <a:ext cx="6809878" cy="451406"/>
          </a:xfrm>
          <a:prstGeom prst="rect">
            <a:avLst/>
          </a:prstGeom>
        </p:spPr>
        <p:txBody>
          <a:bodyPr wrap="none">
            <a:spAutoFit/>
          </a:bodyPr>
          <a:lstStyle/>
          <a:p>
            <a:pPr algn="just">
              <a:lnSpc>
                <a:spcPts val="2800"/>
              </a:lnSpc>
              <a:spcAft>
                <a:spcPts val="0"/>
              </a:spcAft>
            </a:pP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一、平遥古城的历史、建筑布局及文化内涵（</a:t>
            </a:r>
            <a:r>
              <a:rPr lang="en-US"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7" name="矩形 16"/>
          <p:cNvSpPr/>
          <p:nvPr/>
        </p:nvSpPr>
        <p:spPr>
          <a:xfrm>
            <a:off x="200785" y="974777"/>
            <a:ext cx="1423788" cy="451406"/>
          </a:xfrm>
          <a:prstGeom prst="rect">
            <a:avLst/>
          </a:prstGeom>
        </p:spPr>
        <p:txBody>
          <a:bodyPr wrap="none">
            <a:spAutoFit/>
          </a:bodyPr>
          <a:lstStyle/>
          <a:p>
            <a:pPr algn="just">
              <a:lnSpc>
                <a:spcPts val="2800"/>
              </a:lnSpc>
              <a:spcAft>
                <a:spcPts val="0"/>
              </a:spcAft>
            </a:pPr>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1.</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历史</a:t>
            </a:r>
            <a:r>
              <a:rPr lang="zh-CN" altLang="en-US"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8" name="矩形 17"/>
          <p:cNvSpPr/>
          <p:nvPr/>
        </p:nvSpPr>
        <p:spPr>
          <a:xfrm>
            <a:off x="124221" y="1473488"/>
            <a:ext cx="5048249" cy="2494850"/>
          </a:xfrm>
          <a:prstGeom prst="rect">
            <a:avLst/>
          </a:prstGeom>
        </p:spPr>
        <p:txBody>
          <a:bodyPr wrap="square">
            <a:spAutoFit/>
          </a:bodyPr>
          <a:lstStyle/>
          <a:p>
            <a:pPr algn="just">
              <a:lnSpc>
                <a:spcPts val="3800"/>
              </a:lnSpc>
              <a:spcAft>
                <a:spcPts val="0"/>
              </a:spcAft>
            </a:pPr>
            <a:r>
              <a:rPr lang="zh-CN" altLang="zh-CN" sz="2800" b="1" kern="100" dirty="0">
                <a:solidFill>
                  <a:srgbClr val="C00000"/>
                </a:solidFill>
                <a:latin typeface="等线" panose="02010600030101010101" charset="-122"/>
                <a:ea typeface="等线" panose="02010600030101010101" charset="-122"/>
                <a:cs typeface="Times New Roman" panose="02020603050405020304" pitchFamily="18" charset="0"/>
              </a:rPr>
              <a:t>（</a:t>
            </a:r>
            <a:r>
              <a:rPr lang="en-US" altLang="zh-CN" sz="2800" b="1" kern="100" dirty="0">
                <a:solidFill>
                  <a:srgbClr val="C00000"/>
                </a:solidFill>
                <a:latin typeface="等线" panose="02010600030101010101" charset="-122"/>
                <a:ea typeface="等线" panose="02010600030101010101" charset="-122"/>
                <a:cs typeface="Times New Roman" panose="02020603050405020304" pitchFamily="18" charset="0"/>
              </a:rPr>
              <a:t>1</a:t>
            </a:r>
            <a:r>
              <a:rPr lang="zh-CN" altLang="zh-CN" sz="2800" b="1" kern="100" dirty="0">
                <a:solidFill>
                  <a:srgbClr val="C00000"/>
                </a:solidFill>
                <a:latin typeface="等线" panose="02010600030101010101" charset="-122"/>
                <a:ea typeface="等线" panose="02010600030101010101" charset="-122"/>
                <a:cs typeface="Times New Roman" panose="02020603050405020304" pitchFamily="18" charset="0"/>
              </a:rPr>
              <a:t>）西周宣王</a:t>
            </a:r>
            <a:r>
              <a:rPr lang="zh-CN" altLang="en-US" sz="2800" b="1" kern="100" dirty="0">
                <a:solidFill>
                  <a:srgbClr val="C00000"/>
                </a:solidFill>
                <a:latin typeface="等线" panose="02010600030101010101" charset="-122"/>
                <a:ea typeface="等线" panose="02010600030101010101" charset="-122"/>
                <a:cs typeface="Times New Roman" panose="02020603050405020304" pitchFamily="18" charset="0"/>
              </a:rPr>
              <a:t>，</a:t>
            </a:r>
            <a:r>
              <a:rPr lang="zh-CN" altLang="zh-CN" sz="28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开始修筑土城</a:t>
            </a:r>
            <a:endParaRPr lang="zh-CN" altLang="zh-CN" sz="28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3800"/>
              </a:lnSpc>
              <a:spcAft>
                <a:spcPts val="0"/>
              </a:spcAft>
            </a:pPr>
            <a:r>
              <a:rPr lang="zh-CN" altLang="zh-CN" sz="2800" b="1" kern="100" dirty="0">
                <a:solidFill>
                  <a:srgbClr val="C00000"/>
                </a:solidFill>
                <a:latin typeface="等线" panose="02010600030101010101" charset="-122"/>
                <a:ea typeface="等线" panose="02010600030101010101" charset="-122"/>
                <a:cs typeface="Times New Roman" panose="02020603050405020304" pitchFamily="18" charset="0"/>
              </a:rPr>
              <a:t>（</a:t>
            </a:r>
            <a:r>
              <a:rPr lang="en-US" altLang="zh-CN" sz="2800" b="1" kern="100" dirty="0">
                <a:solidFill>
                  <a:srgbClr val="C00000"/>
                </a:solidFill>
                <a:latin typeface="等线" panose="02010600030101010101" charset="-122"/>
                <a:ea typeface="等线" panose="02010600030101010101" charset="-122"/>
                <a:cs typeface="Times New Roman" panose="02020603050405020304" pitchFamily="18" charset="0"/>
              </a:rPr>
              <a:t>2</a:t>
            </a:r>
            <a:r>
              <a:rPr lang="zh-CN" altLang="zh-CN" sz="2800" b="1" kern="100" dirty="0">
                <a:solidFill>
                  <a:srgbClr val="C00000"/>
                </a:solidFill>
                <a:latin typeface="等线" panose="02010600030101010101" charset="-122"/>
                <a:ea typeface="等线" panose="02010600030101010101" charset="-122"/>
                <a:cs typeface="Times New Roman" panose="02020603050405020304" pitchFamily="18" charset="0"/>
              </a:rPr>
              <a:t>）北魏</a:t>
            </a:r>
            <a:r>
              <a:rPr lang="zh-CN" altLang="en-US" sz="2800" b="1" kern="100" dirty="0">
                <a:solidFill>
                  <a:srgbClr val="C00000"/>
                </a:solidFill>
                <a:latin typeface="等线" panose="02010600030101010101" charset="-122"/>
                <a:ea typeface="等线" panose="02010600030101010101" charset="-122"/>
                <a:cs typeface="Times New Roman" panose="02020603050405020304" pitchFamily="18" charset="0"/>
              </a:rPr>
              <a:t>，</a:t>
            </a:r>
            <a:r>
              <a:rPr lang="zh-CN" altLang="zh-CN" sz="28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开始作为县治所在地，一直延续至今</a:t>
            </a:r>
            <a:endParaRPr lang="zh-CN" altLang="zh-CN" sz="28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3800"/>
              </a:lnSpc>
              <a:spcAft>
                <a:spcPts val="0"/>
              </a:spcAft>
            </a:pPr>
            <a:r>
              <a:rPr lang="zh-CN" altLang="zh-CN" sz="2800" b="1" kern="100" dirty="0">
                <a:solidFill>
                  <a:srgbClr val="C00000"/>
                </a:solidFill>
                <a:latin typeface="等线" panose="02010600030101010101" charset="-122"/>
                <a:ea typeface="等线" panose="02010600030101010101" charset="-122"/>
                <a:cs typeface="Times New Roman" panose="02020603050405020304" pitchFamily="18" charset="0"/>
              </a:rPr>
              <a:t>（</a:t>
            </a:r>
            <a:r>
              <a:rPr lang="en-US" altLang="zh-CN" sz="2800" b="1" kern="100" dirty="0">
                <a:solidFill>
                  <a:srgbClr val="C00000"/>
                </a:solidFill>
                <a:latin typeface="等线" panose="02010600030101010101" charset="-122"/>
                <a:ea typeface="等线" panose="02010600030101010101" charset="-122"/>
                <a:cs typeface="Times New Roman" panose="02020603050405020304" pitchFamily="18" charset="0"/>
              </a:rPr>
              <a:t>3</a:t>
            </a:r>
            <a:r>
              <a:rPr lang="zh-CN" altLang="zh-CN" sz="2800" b="1" kern="100" dirty="0">
                <a:solidFill>
                  <a:srgbClr val="C00000"/>
                </a:solidFill>
                <a:latin typeface="等线" panose="02010600030101010101" charset="-122"/>
                <a:ea typeface="等线" panose="02010600030101010101" charset="-122"/>
                <a:cs typeface="Times New Roman" panose="02020603050405020304" pitchFamily="18" charset="0"/>
              </a:rPr>
              <a:t>）明</a:t>
            </a:r>
            <a:r>
              <a:rPr lang="zh-CN" altLang="en-US" sz="2800" b="1" kern="100" dirty="0">
                <a:solidFill>
                  <a:srgbClr val="C00000"/>
                </a:solidFill>
                <a:latin typeface="等线" panose="02010600030101010101" charset="-122"/>
                <a:ea typeface="等线" panose="02010600030101010101" charset="-122"/>
                <a:cs typeface="Times New Roman" panose="02020603050405020304" pitchFamily="18" charset="0"/>
              </a:rPr>
              <a:t>代</a:t>
            </a:r>
            <a:r>
              <a:rPr lang="zh-CN" altLang="zh-CN" sz="2800" b="1" kern="100" dirty="0">
                <a:solidFill>
                  <a:srgbClr val="C00000"/>
                </a:solidFill>
                <a:latin typeface="等线" panose="02010600030101010101" charset="-122"/>
                <a:ea typeface="等线" panose="02010600030101010101" charset="-122"/>
                <a:cs typeface="Times New Roman" panose="02020603050405020304" pitchFamily="18" charset="0"/>
              </a:rPr>
              <a:t>初年</a:t>
            </a:r>
            <a:r>
              <a:rPr lang="zh-CN" altLang="en-US" sz="2800" b="1" kern="100" dirty="0">
                <a:solidFill>
                  <a:srgbClr val="C00000"/>
                </a:solidFill>
                <a:latin typeface="等线" panose="02010600030101010101" charset="-122"/>
                <a:ea typeface="等线" panose="02010600030101010101" charset="-122"/>
                <a:cs typeface="Times New Roman" panose="02020603050405020304" pitchFamily="18" charset="0"/>
              </a:rPr>
              <a:t>，</a:t>
            </a:r>
            <a:r>
              <a:rPr lang="zh-CN" altLang="zh-CN" sz="28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扩建，将土墙改为砖墙，形成现在的规模</a:t>
            </a:r>
            <a:endParaRPr lang="zh-CN" altLang="zh-CN" sz="2800" b="1" kern="100" dirty="0">
              <a:latin typeface="Calibri" panose="020F0502020204030204" pitchFamily="34" charset="0"/>
              <a:ea typeface="宋体" panose="02010600030101010101" pitchFamily="2" charset="-122"/>
              <a:cs typeface="Times New Roman" panose="02020603050405020304" pitchFamily="18" charset="0"/>
            </a:endParaRPr>
          </a:p>
        </p:txBody>
      </p:sp>
      <p:grpSp>
        <p:nvGrpSpPr>
          <p:cNvPr id="19" name="Group 11"/>
          <p:cNvGrpSpPr/>
          <p:nvPr/>
        </p:nvGrpSpPr>
        <p:grpSpPr bwMode="auto">
          <a:xfrm>
            <a:off x="3099071" y="1331380"/>
            <a:ext cx="4680520" cy="3767140"/>
            <a:chOff x="-58" y="978"/>
            <a:chExt cx="4380" cy="3246"/>
          </a:xfrm>
        </p:grpSpPr>
        <p:pic>
          <p:nvPicPr>
            <p:cNvPr id="20" name="Picture 6" descr="500_02119520-1002-716h-hgmt-n203a8dct23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 y="978"/>
              <a:ext cx="4380" cy="324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Oval 8"/>
            <p:cNvSpPr>
              <a:spLocks noChangeArrowheads="1"/>
            </p:cNvSpPr>
            <p:nvPr/>
          </p:nvSpPr>
          <p:spPr bwMode="auto">
            <a:xfrm>
              <a:off x="2808" y="1712"/>
              <a:ext cx="576" cy="240"/>
            </a:xfrm>
            <a:prstGeom prst="ellipse">
              <a:avLst/>
            </a:prstGeom>
            <a:noFill/>
            <a:ln w="76200">
              <a:solidFill>
                <a:srgbClr val="FF0000"/>
              </a:solidFill>
              <a:rou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2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2307"/>
                                        </p:tgtEl>
                                        <p:attrNameLst>
                                          <p:attrName>style.visibility</p:attrName>
                                        </p:attrNameLst>
                                      </p:cBhvr>
                                      <p:to>
                                        <p:strVal val="visible"/>
                                      </p:to>
                                    </p:set>
                                    <p:animEffect transition="in" filter="slide(fromTop)">
                                      <p:cBhvr>
                                        <p:cTn id="32" dur="500"/>
                                        <p:tgtEl>
                                          <p:spTgt spid="12307"/>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12304"/>
                                        </p:tgtEl>
                                        <p:attrNameLst>
                                          <p:attrName>style.visibility</p:attrName>
                                        </p:attrNameLst>
                                      </p:cBhvr>
                                      <p:to>
                                        <p:strVal val="visible"/>
                                      </p:to>
                                    </p:set>
                                    <p:animEffect transition="in" filter="slide(fromTop)">
                                      <p:cBhvr>
                                        <p:cTn id="37" dur="500"/>
                                        <p:tgtEl>
                                          <p:spTgt spid="12304"/>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slide(fromTop)">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slide(fromTop)">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1" fill="hold" grpId="0" nodeType="clickEffect">
                                  <p:stCondLst>
                                    <p:cond delay="0"/>
                                  </p:stCondLst>
                                  <p:childTnLst>
                                    <p:set>
                                      <p:cBhvr>
                                        <p:cTn id="51" dur="1" fill="hold">
                                          <p:stCondLst>
                                            <p:cond delay="0"/>
                                          </p:stCondLst>
                                        </p:cTn>
                                        <p:tgtEl>
                                          <p:spTgt spid="12322"/>
                                        </p:tgtEl>
                                        <p:attrNameLst>
                                          <p:attrName>style.visibility</p:attrName>
                                        </p:attrNameLst>
                                      </p:cBhvr>
                                      <p:to>
                                        <p:strVal val="visible"/>
                                      </p:to>
                                    </p:set>
                                    <p:animEffect transition="in" filter="slide(fromTop)">
                                      <p:cBhvr>
                                        <p:cTn id="52" dur="500"/>
                                        <p:tgtEl>
                                          <p:spTgt spid="12322"/>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1" fill="hold" grpId="0" nodeType="clickEffect">
                                  <p:stCondLst>
                                    <p:cond delay="0"/>
                                  </p:stCondLst>
                                  <p:childTnLst>
                                    <p:set>
                                      <p:cBhvr>
                                        <p:cTn id="56" dur="1" fill="hold">
                                          <p:stCondLst>
                                            <p:cond delay="0"/>
                                          </p:stCondLst>
                                        </p:cTn>
                                        <p:tgtEl>
                                          <p:spTgt spid="12308"/>
                                        </p:tgtEl>
                                        <p:attrNameLst>
                                          <p:attrName>style.visibility</p:attrName>
                                        </p:attrNameLst>
                                      </p:cBhvr>
                                      <p:to>
                                        <p:strVal val="visible"/>
                                      </p:to>
                                    </p:set>
                                    <p:animEffect transition="in" filter="slide(fromTop)">
                                      <p:cBhvr>
                                        <p:cTn id="57" dur="500"/>
                                        <p:tgtEl>
                                          <p:spTgt spid="12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bldLvl="0" animBg="1"/>
      <p:bldP spid="12307" grpId="0" bldLvl="0" animBg="1"/>
      <p:bldP spid="12308" grpId="0" bldLvl="0" animBg="1"/>
      <p:bldP spid="12322" grpId="0" bldLvl="0" animBg="1"/>
      <p:bldP spid="2" grpId="0" bldLvl="0" animBg="1"/>
      <p:bldP spid="5" grpId="0" bldLvl="0" animBg="1"/>
      <p:bldP spid="16" grpId="0"/>
      <p:bldP spid="17" grpId="0"/>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6" name="矩形 5"/>
          <p:cNvSpPr/>
          <p:nvPr/>
        </p:nvSpPr>
        <p:spPr>
          <a:xfrm>
            <a:off x="200785" y="570676"/>
            <a:ext cx="6809878" cy="451406"/>
          </a:xfrm>
          <a:prstGeom prst="rect">
            <a:avLst/>
          </a:prstGeom>
        </p:spPr>
        <p:txBody>
          <a:bodyPr wrap="none">
            <a:spAutoFit/>
          </a:bodyPr>
          <a:lstStyle/>
          <a:p>
            <a:pPr algn="just">
              <a:lnSpc>
                <a:spcPts val="2800"/>
              </a:lnSpc>
              <a:spcAft>
                <a:spcPts val="0"/>
              </a:spcAft>
            </a:pP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一、平遥古城的历史、建筑布局及文化内涵（</a:t>
            </a:r>
            <a:r>
              <a:rPr lang="en-US"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8" name="矩形 7"/>
          <p:cNvSpPr/>
          <p:nvPr/>
        </p:nvSpPr>
        <p:spPr>
          <a:xfrm>
            <a:off x="279633" y="992556"/>
            <a:ext cx="3589444" cy="451406"/>
          </a:xfrm>
          <a:prstGeom prst="rect">
            <a:avLst/>
          </a:prstGeom>
        </p:spPr>
        <p:txBody>
          <a:bodyPr wrap="none">
            <a:spAutoFit/>
          </a:bodyPr>
          <a:lstStyle/>
          <a:p>
            <a:pPr algn="just">
              <a:lnSpc>
                <a:spcPts val="2800"/>
              </a:lnSpc>
              <a:spcAft>
                <a:spcPts val="0"/>
              </a:spcAft>
            </a:pPr>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2.</a:t>
            </a:r>
            <a:r>
              <a:rPr lang="zh-CN" altLang="en-US"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建筑布局及文化内涵：</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97717" y="1237616"/>
            <a:ext cx="6154009" cy="381005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1" name="矩形 10"/>
          <p:cNvSpPr/>
          <p:nvPr/>
        </p:nvSpPr>
        <p:spPr>
          <a:xfrm>
            <a:off x="225381" y="4437432"/>
            <a:ext cx="5629275" cy="813492"/>
          </a:xfrm>
          <a:prstGeom prst="rect">
            <a:avLst/>
          </a:prstGeom>
        </p:spPr>
        <p:txBody>
          <a:bodyPr wrap="square">
            <a:spAutoFit/>
          </a:bodyPr>
          <a:lstStyle/>
          <a:p>
            <a:pPr algn="just">
              <a:lnSpc>
                <a:spcPts val="2800"/>
              </a:lnSpc>
              <a:spcAft>
                <a:spcPts val="0"/>
              </a:spcAft>
            </a:pPr>
            <a:r>
              <a:rPr lang="zh-CN" altLang="en-US" b="1" dirty="0">
                <a:latin typeface="方正粗黑宋简体" panose="02000000000000000000" pitchFamily="2" charset="-122"/>
                <a:ea typeface="方正粗黑宋简体" panose="02000000000000000000" pitchFamily="2" charset="-122"/>
              </a:rPr>
              <a:t>（</a:t>
            </a:r>
            <a:r>
              <a:rPr lang="en-US" altLang="zh-CN" b="1" dirty="0">
                <a:latin typeface="方正粗黑宋简体" panose="02000000000000000000" pitchFamily="2" charset="-122"/>
                <a:ea typeface="方正粗黑宋简体" panose="02000000000000000000" pitchFamily="2" charset="-122"/>
              </a:rPr>
              <a:t>5</a:t>
            </a:r>
            <a:r>
              <a:rPr lang="zh-CN" altLang="en-US" b="1" dirty="0">
                <a:latin typeface="方正粗黑宋简体" panose="02000000000000000000" pitchFamily="2" charset="-122"/>
                <a:ea typeface="方正粗黑宋简体" panose="02000000000000000000" pitchFamily="2" charset="-122"/>
              </a:rPr>
              <a:t>）建筑：</a:t>
            </a:r>
            <a:r>
              <a:rPr lang="zh-CN" altLang="en-US" b="1" kern="100" dirty="0">
                <a:solidFill>
                  <a:srgbClr val="000000"/>
                </a:solidFill>
                <a:latin typeface="等线" panose="02010600030101010101" charset="-122"/>
                <a:ea typeface="等线" panose="02010600030101010101" charset="-122"/>
                <a:cs typeface="Times New Roman" panose="02020603050405020304" pitchFamily="18" charset="0"/>
              </a:rPr>
              <a:t>商号店铺、古民居、寺观建筑等基本保存完好</a:t>
            </a:r>
            <a:endParaRPr lang="en-US" altLang="zh-CN" b="1" kern="100" dirty="0">
              <a:solidFill>
                <a:srgbClr val="000000"/>
              </a:solidFill>
              <a:latin typeface="等线" panose="02010600030101010101" charset="-122"/>
              <a:ea typeface="等线" panose="02010600030101010101" charset="-122"/>
              <a:cs typeface="Times New Roman" panose="02020603050405020304" pitchFamily="18" charset="0"/>
            </a:endParaRPr>
          </a:p>
        </p:txBody>
      </p:sp>
      <p:sp>
        <p:nvSpPr>
          <p:cNvPr id="19" name="矩形 18"/>
          <p:cNvSpPr/>
          <p:nvPr/>
        </p:nvSpPr>
        <p:spPr>
          <a:xfrm>
            <a:off x="234868" y="2775775"/>
            <a:ext cx="3326552" cy="427105"/>
          </a:xfrm>
          <a:prstGeom prst="rect">
            <a:avLst/>
          </a:prstGeom>
        </p:spPr>
        <p:txBody>
          <a:bodyPr wrap="none">
            <a:spAutoFit/>
          </a:bodyPr>
          <a:lstStyle/>
          <a:p>
            <a:pPr algn="just">
              <a:lnSpc>
                <a:spcPts val="2800"/>
              </a:lnSpc>
              <a:spcAft>
                <a:spcPts val="0"/>
              </a:spcAft>
            </a:pPr>
            <a:r>
              <a:rPr lang="zh-CN" altLang="zh-CN" b="1" dirty="0">
                <a:latin typeface="方正粗黑宋简体" panose="02000000000000000000" pitchFamily="2" charset="-122"/>
                <a:ea typeface="方正粗黑宋简体" panose="02000000000000000000" pitchFamily="2" charset="-122"/>
              </a:rPr>
              <a:t>（</a:t>
            </a:r>
            <a:r>
              <a:rPr lang="en-US" altLang="zh-CN" b="1" dirty="0">
                <a:latin typeface="方正粗黑宋简体" panose="02000000000000000000" pitchFamily="2" charset="-122"/>
                <a:ea typeface="方正粗黑宋简体" panose="02000000000000000000" pitchFamily="2" charset="-122"/>
              </a:rPr>
              <a:t>2</a:t>
            </a:r>
            <a:r>
              <a:rPr lang="zh-CN" altLang="zh-CN" b="1" dirty="0">
                <a:latin typeface="方正粗黑宋简体" panose="02000000000000000000" pitchFamily="2" charset="-122"/>
                <a:ea typeface="方正粗黑宋简体" panose="02000000000000000000" pitchFamily="2" charset="-122"/>
              </a:rPr>
              <a:t>）市楼</a:t>
            </a:r>
            <a:r>
              <a:rPr lang="zh-CN" altLang="en-US" b="1" dirty="0">
                <a:latin typeface="方正粗黑宋简体" panose="02000000000000000000" pitchFamily="2" charset="-122"/>
                <a:ea typeface="方正粗黑宋简体" panose="02000000000000000000" pitchFamily="2" charset="-122"/>
              </a:rPr>
              <a:t>：</a:t>
            </a:r>
            <a:r>
              <a:rPr lang="zh-CN" altLang="zh-CN" b="1" kern="100" dirty="0">
                <a:solidFill>
                  <a:srgbClr val="000000"/>
                </a:solidFill>
                <a:latin typeface="等线" panose="02010600030101010101" charset="-122"/>
                <a:ea typeface="等线" panose="02010600030101010101" charset="-122"/>
                <a:cs typeface="Times New Roman" panose="02020603050405020304" pitchFamily="18" charset="0"/>
              </a:rPr>
              <a:t>古城的标志性建筑</a:t>
            </a:r>
            <a:endParaRPr lang="en-US" altLang="zh-CN" b="1" kern="100" dirty="0">
              <a:solidFill>
                <a:srgbClr val="000000"/>
              </a:solidFill>
              <a:latin typeface="等线" panose="02010600030101010101" charset="-122"/>
              <a:ea typeface="等线" panose="02010600030101010101" charset="-122"/>
              <a:cs typeface="Times New Roman" panose="02020603050405020304" pitchFamily="18" charset="0"/>
            </a:endParaRPr>
          </a:p>
        </p:txBody>
      </p:sp>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770" y="5167275"/>
            <a:ext cx="5725324" cy="112004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24" name="矩形 23"/>
          <p:cNvSpPr/>
          <p:nvPr/>
        </p:nvSpPr>
        <p:spPr>
          <a:xfrm>
            <a:off x="231357" y="3162565"/>
            <a:ext cx="5580890" cy="777136"/>
          </a:xfrm>
          <a:prstGeom prst="rect">
            <a:avLst/>
          </a:prstGeom>
        </p:spPr>
        <p:txBody>
          <a:bodyPr wrap="square">
            <a:spAutoFit/>
          </a:bodyPr>
          <a:lstStyle/>
          <a:p>
            <a:pPr algn="just">
              <a:lnSpc>
                <a:spcPts val="2800"/>
              </a:lnSpc>
              <a:spcAft>
                <a:spcPts val="0"/>
              </a:spcAft>
            </a:pPr>
            <a:r>
              <a:rPr lang="zh-CN" altLang="en-US" b="1" dirty="0">
                <a:latin typeface="方正粗黑宋简体" panose="02000000000000000000" pitchFamily="2" charset="-122"/>
                <a:ea typeface="方正粗黑宋简体" panose="02000000000000000000" pitchFamily="2" charset="-122"/>
              </a:rPr>
              <a:t>（</a:t>
            </a:r>
            <a:r>
              <a:rPr lang="en-US" altLang="zh-CN" b="1" dirty="0">
                <a:latin typeface="方正粗黑宋简体" panose="02000000000000000000" pitchFamily="2" charset="-122"/>
                <a:ea typeface="方正粗黑宋简体" panose="02000000000000000000" pitchFamily="2" charset="-122"/>
              </a:rPr>
              <a:t>3</a:t>
            </a:r>
            <a:r>
              <a:rPr lang="zh-CN" altLang="en-US" b="1" dirty="0">
                <a:latin typeface="方正粗黑宋简体" panose="02000000000000000000" pitchFamily="2" charset="-122"/>
                <a:ea typeface="方正粗黑宋简体" panose="02000000000000000000" pitchFamily="2" charset="-122"/>
              </a:rPr>
              <a:t>）</a:t>
            </a:r>
            <a:r>
              <a:rPr lang="zh-CN" altLang="zh-CN" b="1" dirty="0">
                <a:latin typeface="方正粗黑宋简体" panose="02000000000000000000" pitchFamily="2" charset="-122"/>
                <a:ea typeface="方正粗黑宋简体" panose="02000000000000000000" pitchFamily="2" charset="-122"/>
              </a:rPr>
              <a:t>城墙</a:t>
            </a:r>
            <a:r>
              <a:rPr lang="zh-CN" altLang="en-US" b="1" dirty="0">
                <a:latin typeface="方正粗黑宋简体" panose="02000000000000000000" pitchFamily="2" charset="-122"/>
                <a:ea typeface="方正粗黑宋简体" panose="02000000000000000000" pitchFamily="2" charset="-122"/>
              </a:rPr>
              <a:t>：</a:t>
            </a:r>
            <a:r>
              <a:rPr lang="zh-CN" altLang="zh-CN" b="1" kern="100" dirty="0">
                <a:solidFill>
                  <a:srgbClr val="000000"/>
                </a:solidFill>
                <a:latin typeface="等线" panose="02010600030101010101" charset="-122"/>
                <a:ea typeface="等线" panose="02010600030101010101" charset="-122"/>
                <a:cs typeface="Times New Roman" panose="02020603050405020304" pitchFamily="18" charset="0"/>
              </a:rPr>
              <a:t>规模宏大，气势雄伟，为国内保存最完整的古城墙之一</a:t>
            </a:r>
            <a:endParaRPr lang="en-US" altLang="zh-CN" b="1" kern="100" dirty="0">
              <a:solidFill>
                <a:srgbClr val="000000"/>
              </a:solidFill>
              <a:latin typeface="等线" panose="02010600030101010101" charset="-122"/>
              <a:ea typeface="等线" panose="02010600030101010101" charset="-122"/>
              <a:cs typeface="Times New Roman" panose="02020603050405020304" pitchFamily="18" charset="0"/>
            </a:endParaRPr>
          </a:p>
        </p:txBody>
      </p:sp>
      <p:sp>
        <p:nvSpPr>
          <p:cNvPr id="32" name="矩形 31"/>
          <p:cNvSpPr/>
          <p:nvPr/>
        </p:nvSpPr>
        <p:spPr>
          <a:xfrm>
            <a:off x="221832" y="3893838"/>
            <a:ext cx="5715843" cy="646331"/>
          </a:xfrm>
          <a:prstGeom prst="rect">
            <a:avLst/>
          </a:prstGeom>
        </p:spPr>
        <p:txBody>
          <a:bodyPr wrap="square">
            <a:spAutoFit/>
          </a:bodyPr>
          <a:lstStyle/>
          <a:p>
            <a:r>
              <a:rPr lang="zh-CN" altLang="zh-CN" b="1" dirty="0">
                <a:latin typeface="方正粗黑宋简体" panose="02000000000000000000" pitchFamily="2" charset="-122"/>
                <a:ea typeface="方正粗黑宋简体" panose="02000000000000000000" pitchFamily="2" charset="-122"/>
              </a:rPr>
              <a:t>（</a:t>
            </a:r>
            <a:r>
              <a:rPr lang="en-US" altLang="zh-CN" b="1" dirty="0">
                <a:latin typeface="方正粗黑宋简体" panose="02000000000000000000" pitchFamily="2" charset="-122"/>
                <a:ea typeface="方正粗黑宋简体" panose="02000000000000000000" pitchFamily="2" charset="-122"/>
              </a:rPr>
              <a:t>4</a:t>
            </a:r>
            <a:r>
              <a:rPr lang="zh-CN" altLang="zh-CN" b="1" dirty="0">
                <a:latin typeface="方正粗黑宋简体" panose="02000000000000000000" pitchFamily="2" charset="-122"/>
                <a:ea typeface="方正粗黑宋简体" panose="02000000000000000000" pitchFamily="2" charset="-122"/>
              </a:rPr>
              <a:t>）街道</a:t>
            </a:r>
            <a:r>
              <a:rPr lang="zh-CN" altLang="en-US" b="1" dirty="0">
                <a:latin typeface="方正粗黑宋简体" panose="02000000000000000000" pitchFamily="2" charset="-122"/>
                <a:ea typeface="方正粗黑宋简体" panose="02000000000000000000" pitchFamily="2" charset="-122"/>
              </a:rPr>
              <a:t>：</a:t>
            </a:r>
            <a:r>
              <a:rPr lang="zh-CN" altLang="en-US" b="1" kern="100" dirty="0">
                <a:solidFill>
                  <a:srgbClr val="000000"/>
                </a:solidFill>
                <a:latin typeface="等线" panose="02010600030101010101" charset="-122"/>
                <a:ea typeface="等线" panose="02010600030101010101" charset="-122"/>
                <a:cs typeface="Times New Roman" panose="02020603050405020304" pitchFamily="18" charset="0"/>
              </a:rPr>
              <a:t>土字形；经纬交织；主次分明；井井有条；龟背纹络</a:t>
            </a:r>
            <a:endParaRPr lang="en-US" altLang="zh-CN" b="1" kern="100" dirty="0">
              <a:solidFill>
                <a:srgbClr val="000000"/>
              </a:solidFill>
              <a:latin typeface="等线" panose="02010600030101010101" charset="-122"/>
              <a:ea typeface="等线" panose="02010600030101010101" charset="-122"/>
              <a:cs typeface="Times New Roman" panose="02020603050405020304" pitchFamily="18" charset="0"/>
            </a:endParaRPr>
          </a:p>
        </p:txBody>
      </p:sp>
      <p:sp>
        <p:nvSpPr>
          <p:cNvPr id="59" name="矩形 58"/>
          <p:cNvSpPr/>
          <p:nvPr/>
        </p:nvSpPr>
        <p:spPr>
          <a:xfrm>
            <a:off x="236308" y="1453027"/>
            <a:ext cx="5715843" cy="923330"/>
          </a:xfrm>
          <a:prstGeom prst="rect">
            <a:avLst/>
          </a:prstGeom>
        </p:spPr>
        <p:txBody>
          <a:bodyPr wrap="square">
            <a:spAutoFit/>
          </a:bodyPr>
          <a:lstStyle/>
          <a:p>
            <a:r>
              <a:rPr lang="zh-CN" altLang="en-US" b="1" dirty="0">
                <a:latin typeface="方正粗黑宋简体" panose="02000000000000000000" pitchFamily="2" charset="-122"/>
                <a:ea typeface="方正粗黑宋简体" panose="02000000000000000000" pitchFamily="2" charset="-122"/>
              </a:rPr>
              <a:t>（</a:t>
            </a:r>
            <a:r>
              <a:rPr lang="en-US" altLang="zh-CN" b="1" dirty="0">
                <a:latin typeface="方正粗黑宋简体" panose="02000000000000000000" pitchFamily="2" charset="-122"/>
                <a:ea typeface="方正粗黑宋简体" panose="02000000000000000000" pitchFamily="2" charset="-122"/>
              </a:rPr>
              <a:t>1</a:t>
            </a:r>
            <a:r>
              <a:rPr lang="zh-CN" altLang="en-US" b="1" dirty="0">
                <a:latin typeface="方正粗黑宋简体" panose="02000000000000000000" pitchFamily="2" charset="-122"/>
                <a:ea typeface="方正粗黑宋简体" panose="02000000000000000000" pitchFamily="2" charset="-122"/>
              </a:rPr>
              <a:t>）模仿灵龟形状而建；按传统礼制安排；方正端庄，中轴对称。</a:t>
            </a:r>
            <a:r>
              <a:rPr lang="zh-CN" altLang="en-US" b="1" dirty="0">
                <a:latin typeface="宋体" panose="02010600030101010101" pitchFamily="2" charset="-122"/>
                <a:sym typeface="宋体" panose="02010600030101010101" pitchFamily="2" charset="-122"/>
              </a:rPr>
              <a:t>它以贯通南北的大街为中轴线，左城隍庙，右县衙署；左文庙，右武庙；左道观，右寺院。</a:t>
            </a:r>
            <a:endParaRPr lang="zh-CN" altLang="en-US" dirty="0"/>
          </a:p>
        </p:txBody>
      </p:sp>
      <p:pic>
        <p:nvPicPr>
          <p:cNvPr id="60" name="图片 1"/>
          <p:cNvPicPr>
            <a:picLocks noChangeAspect="1" noChangeArrowheads="1"/>
          </p:cNvPicPr>
          <p:nvPr/>
        </p:nvPicPr>
        <p:blipFill>
          <a:blip r:embed="rId3">
            <a:extLst>
              <a:ext uri="{28A0092B-C50C-407E-A947-70E740481C1C}">
                <a14:useLocalDpi xmlns:a14="http://schemas.microsoft.com/office/drawing/2010/main" val="0"/>
              </a:ext>
            </a:extLst>
          </a:blip>
          <a:srcRect l="-1514"/>
          <a:stretch>
            <a:fillRect/>
          </a:stretch>
        </p:blipFill>
        <p:spPr bwMode="auto">
          <a:xfrm>
            <a:off x="7296432" y="167018"/>
            <a:ext cx="4311650" cy="32936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1" name="Text Box 40"/>
          <p:cNvSpPr txBox="1">
            <a:spLocks noChangeArrowheads="1"/>
          </p:cNvSpPr>
          <p:nvPr/>
        </p:nvSpPr>
        <p:spPr bwMode="auto">
          <a:xfrm>
            <a:off x="487195" y="2383908"/>
            <a:ext cx="5003653" cy="4302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200" b="1" dirty="0"/>
              <a:t>文化内涵：神人共治；儒道佛三教合一</a:t>
            </a:r>
            <a:endParaRPr lang="zh-CN" altLang="en-US" sz="2200" b="1" dirty="0"/>
          </a:p>
        </p:txBody>
      </p:sp>
      <p:sp>
        <p:nvSpPr>
          <p:cNvPr id="62" name="Text Box 43"/>
          <p:cNvSpPr txBox="1">
            <a:spLocks noChangeArrowheads="1"/>
          </p:cNvSpPr>
          <p:nvPr/>
        </p:nvSpPr>
        <p:spPr bwMode="auto">
          <a:xfrm>
            <a:off x="411906" y="5236385"/>
            <a:ext cx="5003653" cy="14465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200" b="1" dirty="0"/>
              <a:t>历史文化价值：</a:t>
            </a:r>
            <a:endParaRPr lang="zh-CN" altLang="en-US" sz="2200" b="1" dirty="0"/>
          </a:p>
          <a:p>
            <a:r>
              <a:rPr lang="zh-CN" altLang="en-US" sz="2200" b="1" dirty="0"/>
              <a:t>对研究我国古代文化，特别是晚清时期的城市建筑、居住形式和历史文化具有重要的价值。</a:t>
            </a:r>
            <a:endParaRPr lang="zh-CN" altLang="en-US" sz="2200" b="1" dirty="0"/>
          </a:p>
        </p:txBody>
      </p:sp>
      <p:cxnSp>
        <p:nvCxnSpPr>
          <p:cNvPr id="63" name="直接连接符 62"/>
          <p:cNvCxnSpPr/>
          <p:nvPr/>
        </p:nvCxnSpPr>
        <p:spPr>
          <a:xfrm>
            <a:off x="7455203" y="5768990"/>
            <a:ext cx="424149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6096000" y="6026165"/>
            <a:ext cx="16859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checkerboard(across)">
                                      <p:cBhvr>
                                        <p:cTn id="23" dur="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checkerboard(across)">
                                      <p:cBhvr>
                                        <p:cTn id="5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4" grpId="0"/>
      <p:bldP spid="32" grpId="0"/>
      <p:bldP spid="59" grpId="0"/>
      <p:bldP spid="61" grpId="0" bldLvl="0" animBg="1"/>
      <p:bldP spid="62"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6" name="矩形 5"/>
          <p:cNvSpPr/>
          <p:nvPr/>
        </p:nvSpPr>
        <p:spPr>
          <a:xfrm>
            <a:off x="46096" y="570676"/>
            <a:ext cx="7119257" cy="451406"/>
          </a:xfrm>
          <a:prstGeom prst="rect">
            <a:avLst/>
          </a:prstGeom>
        </p:spPr>
        <p:txBody>
          <a:bodyPr wrap="none">
            <a:spAutoFit/>
          </a:bodyPr>
          <a:lstStyle/>
          <a:p>
            <a:pPr algn="just">
              <a:lnSpc>
                <a:spcPts val="2800"/>
              </a:lnSpc>
              <a:spcAft>
                <a:spcPts val="0"/>
              </a:spcAft>
            </a:pPr>
            <a:r>
              <a:rPr lang="zh-CN" altLang="en-US"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二</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zh-CN" altLang="en-US"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“日升昌”票号创立的背景及其</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文化内涵（</a:t>
            </a:r>
            <a:r>
              <a:rPr lang="en-US"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8" name="矩形 7"/>
          <p:cNvSpPr/>
          <p:nvPr/>
        </p:nvSpPr>
        <p:spPr>
          <a:xfrm>
            <a:off x="200785" y="974777"/>
            <a:ext cx="1423788" cy="451406"/>
          </a:xfrm>
          <a:prstGeom prst="rect">
            <a:avLst/>
          </a:prstGeom>
        </p:spPr>
        <p:txBody>
          <a:bodyPr wrap="none">
            <a:spAutoFit/>
          </a:bodyPr>
          <a:lstStyle/>
          <a:p>
            <a:pPr algn="just">
              <a:lnSpc>
                <a:spcPts val="2800"/>
              </a:lnSpc>
              <a:spcAft>
                <a:spcPts val="0"/>
              </a:spcAft>
            </a:pPr>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1.</a:t>
            </a:r>
            <a:r>
              <a:rPr lang="zh-CN" altLang="en-US"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背景：</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94625" y="1022082"/>
            <a:ext cx="6115904" cy="503942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1" name="矩形 10"/>
          <p:cNvSpPr/>
          <p:nvPr/>
        </p:nvSpPr>
        <p:spPr>
          <a:xfrm>
            <a:off x="39363" y="3118006"/>
            <a:ext cx="5392679" cy="451406"/>
          </a:xfrm>
          <a:prstGeom prst="rect">
            <a:avLst/>
          </a:prstGeom>
        </p:spPr>
        <p:txBody>
          <a:bodyPr wrap="square">
            <a:spAutoFit/>
          </a:bodyPr>
          <a:lstStyle/>
          <a:p>
            <a:pPr algn="just">
              <a:lnSpc>
                <a:spcPts val="2800"/>
              </a:lnSpc>
              <a:spcAft>
                <a:spcPts val="0"/>
              </a:spcAft>
            </a:pP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en-US"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4</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）创始人</a:t>
            </a:r>
            <a:r>
              <a:rPr lang="zh-CN" altLang="zh-CN" sz="2400" b="1" kern="100" dirty="0">
                <a:solidFill>
                  <a:srgbClr val="0070C0"/>
                </a:solidFill>
                <a:latin typeface="+mn-ea"/>
                <a:cs typeface="Times New Roman" panose="02020603050405020304" pitchFamily="18" charset="0"/>
              </a:rPr>
              <a:t>雷履泰</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的才能</a:t>
            </a:r>
            <a:endParaRPr lang="zh-CN" altLang="zh-CN" sz="2400" b="1" kern="100"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18" name="矩形 17"/>
          <p:cNvSpPr/>
          <p:nvPr/>
        </p:nvSpPr>
        <p:spPr>
          <a:xfrm>
            <a:off x="200785" y="3599421"/>
            <a:ext cx="2042547" cy="283026"/>
          </a:xfrm>
          <a:prstGeom prst="rect">
            <a:avLst/>
          </a:prstGeom>
        </p:spPr>
        <p:txBody>
          <a:bodyPr wrap="none">
            <a:spAutoFit/>
          </a:bodyPr>
          <a:lstStyle/>
          <a:p>
            <a:pPr algn="just">
              <a:lnSpc>
                <a:spcPts val="1200"/>
              </a:lnSpc>
              <a:spcAft>
                <a:spcPts val="0"/>
              </a:spcAft>
            </a:pPr>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2.</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文化内涵：</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cxnSp>
        <p:nvCxnSpPr>
          <p:cNvPr id="21" name="直接连接符 20"/>
          <p:cNvCxnSpPr/>
          <p:nvPr/>
        </p:nvCxnSpPr>
        <p:spPr>
          <a:xfrm>
            <a:off x="5794625" y="1346884"/>
            <a:ext cx="19777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307262" y="3561375"/>
            <a:ext cx="29302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794625" y="3832909"/>
            <a:ext cx="34429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8385" y="4479528"/>
            <a:ext cx="5660523" cy="810478"/>
          </a:xfrm>
          <a:prstGeom prst="rect">
            <a:avLst/>
          </a:prstGeom>
        </p:spPr>
        <p:txBody>
          <a:bodyPr wrap="square">
            <a:spAutoFit/>
          </a:bodyPr>
          <a:lstStyle/>
          <a:p>
            <a:pPr algn="just">
              <a:lnSpc>
                <a:spcPts val="2800"/>
              </a:lnSpc>
              <a:spcAft>
                <a:spcPts val="0"/>
              </a:spcAft>
            </a:pP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en-US"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2</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）整个院落建筑，富丽堂皇，墙高宅深，重门坚固，颇有</a:t>
            </a:r>
            <a:r>
              <a:rPr lang="zh-CN" altLang="zh-CN" sz="2400" b="1" kern="100" dirty="0">
                <a:solidFill>
                  <a:srgbClr val="0070C0"/>
                </a:solidFill>
                <a:latin typeface="+mn-ea"/>
                <a:cs typeface="Times New Roman" panose="02020603050405020304" pitchFamily="18" charset="0"/>
              </a:rPr>
              <a:t>“汇通天下”</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的气派</a:t>
            </a:r>
            <a:endParaRPr lang="zh-CN" altLang="zh-CN" sz="2400" b="1" kern="100" dirty="0">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30" name="矩形 29"/>
          <p:cNvSpPr/>
          <p:nvPr/>
        </p:nvSpPr>
        <p:spPr>
          <a:xfrm>
            <a:off x="31034" y="3735715"/>
            <a:ext cx="5610477" cy="810478"/>
          </a:xfrm>
          <a:prstGeom prst="rect">
            <a:avLst/>
          </a:prstGeom>
        </p:spPr>
        <p:txBody>
          <a:bodyPr wrap="square">
            <a:spAutoFit/>
          </a:bodyPr>
          <a:lstStyle/>
          <a:p>
            <a:pPr algn="just">
              <a:lnSpc>
                <a:spcPts val="2800"/>
              </a:lnSpc>
              <a:spcAft>
                <a:spcPts val="0"/>
              </a:spcAft>
            </a:pP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en-US"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1</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）三进式的前店后宅，呈</a:t>
            </a:r>
            <a:r>
              <a:rPr lang="zh-CN" altLang="zh-CN" sz="2400" b="1" kern="100" dirty="0">
                <a:solidFill>
                  <a:srgbClr val="0070C0"/>
                </a:solidFill>
                <a:latin typeface="华文中宋" panose="02010600040101010101" pitchFamily="2" charset="-122"/>
                <a:ea typeface="华文中宋" panose="02010600040101010101" pitchFamily="2" charset="-122"/>
                <a:cs typeface="Times New Roman" panose="02020603050405020304" pitchFamily="18" charset="0"/>
              </a:rPr>
              <a:t>中轴线左右对称布局</a:t>
            </a:r>
            <a:endParaRPr lang="zh-CN" altLang="zh-CN" sz="2400" b="1" kern="100" dirty="0">
              <a:solidFill>
                <a:srgbClr val="0070C0"/>
              </a:solidFill>
              <a:latin typeface="华文中宋" panose="02010600040101010101" pitchFamily="2" charset="-122"/>
              <a:ea typeface="华文中宋" panose="02010600040101010101" pitchFamily="2" charset="-122"/>
              <a:cs typeface="Times New Roman" panose="02020603050405020304" pitchFamily="18" charset="0"/>
            </a:endParaRPr>
          </a:p>
        </p:txBody>
      </p:sp>
      <p:sp>
        <p:nvSpPr>
          <p:cNvPr id="31" name="矩形 30"/>
          <p:cNvSpPr/>
          <p:nvPr/>
        </p:nvSpPr>
        <p:spPr>
          <a:xfrm>
            <a:off x="37529" y="5250281"/>
            <a:ext cx="5527253" cy="1200329"/>
          </a:xfrm>
          <a:prstGeom prst="rect">
            <a:avLst/>
          </a:prstGeom>
        </p:spPr>
        <p:txBody>
          <a:bodyPr wrap="square">
            <a:spAutoFit/>
          </a:bodyPr>
          <a:lstStyle/>
          <a:p>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en-US"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3</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en-US"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山西第一票号，</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全国第一家票号，坚持</a:t>
            </a:r>
            <a:r>
              <a:rPr lang="zh-CN" altLang="zh-CN" sz="2400" b="1" kern="100" dirty="0">
                <a:solidFill>
                  <a:srgbClr val="0070C0"/>
                </a:solidFill>
                <a:latin typeface="+mn-ea"/>
                <a:cs typeface="Times New Roman" panose="02020603050405020304" pitchFamily="18" charset="0"/>
              </a:rPr>
              <a:t>诚信不欺</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的经营作风</a:t>
            </a:r>
            <a:r>
              <a:rPr lang="zh-CN" altLang="en-US"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现</a:t>
            </a:r>
            <a:r>
              <a:rPr lang="zh-CN" altLang="en-US"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已被辟为</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中国票号博物馆</a:t>
            </a:r>
            <a:endParaRPr lang="zh-CN" altLang="en-US" sz="2400" b="1" dirty="0">
              <a:latin typeface="华文中宋" panose="02010600040101010101" pitchFamily="2" charset="-122"/>
              <a:ea typeface="华文中宋" panose="02010600040101010101" pitchFamily="2" charset="-122"/>
            </a:endParaRPr>
          </a:p>
        </p:txBody>
      </p:sp>
      <p:cxnSp>
        <p:nvCxnSpPr>
          <p:cNvPr id="32" name="直接连接符 31"/>
          <p:cNvCxnSpPr/>
          <p:nvPr/>
        </p:nvCxnSpPr>
        <p:spPr>
          <a:xfrm>
            <a:off x="6617850" y="5966509"/>
            <a:ext cx="23261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 Box 6"/>
          <p:cNvSpPr txBox="1">
            <a:spLocks noChangeArrowheads="1"/>
          </p:cNvSpPr>
          <p:nvPr/>
        </p:nvSpPr>
        <p:spPr bwMode="auto">
          <a:xfrm>
            <a:off x="56380" y="1337256"/>
            <a:ext cx="51046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1</a:t>
            </a:r>
            <a:r>
              <a:rPr lang="zh-CN" altLang="en-US" sz="2400" b="1" dirty="0">
                <a:latin typeface="华文中宋" panose="02010600040101010101" pitchFamily="2" charset="-122"/>
                <a:ea typeface="华文中宋" panose="02010600040101010101" pitchFamily="2" charset="-122"/>
              </a:rPr>
              <a:t>）明清时期商业的繁荣</a:t>
            </a:r>
            <a:endParaRPr lang="en-US" altLang="zh-CN" sz="2400" b="1" dirty="0">
              <a:latin typeface="华文中宋" panose="02010600040101010101" pitchFamily="2" charset="-122"/>
              <a:ea typeface="华文中宋" panose="02010600040101010101" pitchFamily="2" charset="-122"/>
            </a:endParaRPr>
          </a:p>
          <a:p>
            <a:r>
              <a:rPr lang="zh-CN" altLang="en-US" sz="2400" b="1" dirty="0">
                <a:solidFill>
                  <a:srgbClr val="C00000"/>
                </a:solidFill>
                <a:latin typeface="华文中宋" panose="02010600040101010101" pitchFamily="2" charset="-122"/>
                <a:ea typeface="华文中宋" panose="02010600040101010101" pitchFamily="2" charset="-122"/>
              </a:rPr>
              <a:t>（会馆；商帮；商业区；市镇）</a:t>
            </a:r>
            <a:endParaRPr lang="zh-CN" altLang="en-US" sz="2400" b="1" dirty="0">
              <a:solidFill>
                <a:srgbClr val="C00000"/>
              </a:solidFill>
              <a:latin typeface="华文中宋" panose="02010600040101010101" pitchFamily="2" charset="-122"/>
              <a:ea typeface="华文中宋" panose="02010600040101010101" pitchFamily="2" charset="-122"/>
            </a:endParaRPr>
          </a:p>
        </p:txBody>
      </p:sp>
      <p:sp>
        <p:nvSpPr>
          <p:cNvPr id="35" name="Text Box 7"/>
          <p:cNvSpPr txBox="1">
            <a:spLocks noChangeArrowheads="1"/>
          </p:cNvSpPr>
          <p:nvPr/>
        </p:nvSpPr>
        <p:spPr bwMode="auto">
          <a:xfrm>
            <a:off x="46096" y="2033094"/>
            <a:ext cx="53887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2</a:t>
            </a:r>
            <a:r>
              <a:rPr lang="zh-CN" altLang="en-US" sz="2400" b="1" dirty="0">
                <a:latin typeface="华文中宋" panose="02010600040101010101" pitchFamily="2" charset="-122"/>
                <a:ea typeface="华文中宋" panose="02010600040101010101" pitchFamily="2" charset="-122"/>
              </a:rPr>
              <a:t>）晋商的主要发源地，商业发达</a:t>
            </a:r>
            <a:endParaRPr lang="en-US" altLang="zh-CN" sz="2400" b="1" dirty="0">
              <a:latin typeface="华文中宋" panose="02010600040101010101" pitchFamily="2" charset="-122"/>
              <a:ea typeface="华文中宋" panose="02010600040101010101" pitchFamily="2" charset="-122"/>
            </a:endParaRPr>
          </a:p>
          <a:p>
            <a:r>
              <a:rPr lang="zh-CN" altLang="en-US" sz="2400" b="1" dirty="0">
                <a:solidFill>
                  <a:srgbClr val="C00000"/>
                </a:solidFill>
                <a:latin typeface="华文中宋" panose="02010600040101010101" pitchFamily="2" charset="-122"/>
                <a:ea typeface="华文中宋" panose="02010600040101010101" pitchFamily="2" charset="-122"/>
              </a:rPr>
              <a:t>（商号密集；门类繁多；商务繁忙）</a:t>
            </a:r>
            <a:endParaRPr lang="zh-CN" altLang="en-US" sz="2400" b="1" dirty="0">
              <a:solidFill>
                <a:srgbClr val="C00000"/>
              </a:solidFill>
              <a:ea typeface="楷体_GB2312" pitchFamily="49" charset="-122"/>
            </a:endParaRPr>
          </a:p>
        </p:txBody>
      </p:sp>
      <p:pic>
        <p:nvPicPr>
          <p:cNvPr id="37" name="图片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5895" y="1457963"/>
            <a:ext cx="4363059" cy="121193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839" y="1434099"/>
            <a:ext cx="3829169" cy="31551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9" name="图片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232" y="1434099"/>
            <a:ext cx="3829169" cy="31551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3232" y="4652073"/>
            <a:ext cx="3829168" cy="86253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6874" y="1022371"/>
            <a:ext cx="2031024" cy="503913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7779" y="243207"/>
            <a:ext cx="2144646" cy="637158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2" name="图片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7429" y="2758966"/>
            <a:ext cx="5219987" cy="1346204"/>
          </a:xfrm>
          <a:prstGeom prst="rect">
            <a:avLst/>
          </a:prstGeom>
          <a:ln>
            <a:noFill/>
          </a:ln>
          <a:effectLst>
            <a:outerShdw blurRad="292100" dist="139700" dir="2700000" algn="tl" rotWithShape="0">
              <a:srgbClr val="333333">
                <a:alpha val="65000"/>
              </a:srgbClr>
            </a:outerShdw>
          </a:effectLst>
        </p:spPr>
      </p:pic>
      <p:sp>
        <p:nvSpPr>
          <p:cNvPr id="43" name="矩形 42"/>
          <p:cNvSpPr/>
          <p:nvPr/>
        </p:nvSpPr>
        <p:spPr>
          <a:xfrm>
            <a:off x="42653" y="2744861"/>
            <a:ext cx="5392679" cy="451406"/>
          </a:xfrm>
          <a:prstGeom prst="rect">
            <a:avLst/>
          </a:prstGeom>
        </p:spPr>
        <p:txBody>
          <a:bodyPr wrap="square">
            <a:spAutoFit/>
          </a:bodyPr>
          <a:lstStyle/>
          <a:p>
            <a:pPr algn="just">
              <a:lnSpc>
                <a:spcPts val="2800"/>
              </a:lnSpc>
              <a:spcAft>
                <a:spcPts val="0"/>
              </a:spcAft>
            </a:pP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en-US"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3</a:t>
            </a:r>
            <a:r>
              <a:rPr lang="zh-CN" altLang="zh-CN"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a:t>
            </a:r>
            <a:r>
              <a:rPr lang="zh-CN" altLang="en-US" sz="2400" b="1" kern="100" dirty="0">
                <a:solidFill>
                  <a:srgbClr val="000000"/>
                </a:solidFill>
                <a:latin typeface="华文中宋" panose="02010600040101010101" pitchFamily="2" charset="-122"/>
                <a:ea typeface="华文中宋" panose="02010600040101010101" pitchFamily="2" charset="-122"/>
                <a:cs typeface="Times New Roman" panose="02020603050405020304" pitchFamily="18" charset="0"/>
              </a:rPr>
              <a:t>长途贩运，资本兑汇的需要</a:t>
            </a:r>
            <a:endParaRPr lang="zh-CN" altLang="zh-CN" sz="2400" b="1" kern="100" dirty="0">
              <a:latin typeface="华文中宋" panose="02010600040101010101" pitchFamily="2" charset="-122"/>
              <a:ea typeface="华文中宋" panose="02010600040101010101" pitchFamily="2" charset="-122"/>
              <a:cs typeface="Times New Roman" panose="02020603050405020304" pitchFamily="18" charset="0"/>
            </a:endParaRPr>
          </a:p>
        </p:txBody>
      </p:sp>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2655" y="1333794"/>
            <a:ext cx="4681344" cy="394407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45" name="直接连接符 44"/>
          <p:cNvCxnSpPr/>
          <p:nvPr/>
        </p:nvCxnSpPr>
        <p:spPr>
          <a:xfrm>
            <a:off x="6617850" y="2223184"/>
            <a:ext cx="319413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38"/>
                                        </p:tgtEl>
                                      </p:cBhvr>
                                    </p:animEffect>
                                    <p:set>
                                      <p:cBhvr>
                                        <p:cTn id="36" dur="1" fill="hold">
                                          <p:stCondLst>
                                            <p:cond delay="499"/>
                                          </p:stCondLst>
                                        </p:cTn>
                                        <p:tgtEl>
                                          <p:spTgt spid="3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6" presetClass="exit" presetSubtype="21" fill="hold" nodeType="clickEffect">
                                  <p:stCondLst>
                                    <p:cond delay="0"/>
                                  </p:stCondLst>
                                  <p:childTnLst>
                                    <p:animEffect transition="out" filter="barn(inVertical)">
                                      <p:cBhvr>
                                        <p:cTn id="99" dur="500"/>
                                        <p:tgtEl>
                                          <p:spTgt spid="17"/>
                                        </p:tgtEl>
                                      </p:cBhvr>
                                    </p:animEffect>
                                    <p:set>
                                      <p:cBhvr>
                                        <p:cTn id="100" dur="1" fill="hold">
                                          <p:stCondLst>
                                            <p:cond delay="499"/>
                                          </p:stCondLst>
                                        </p:cTn>
                                        <p:tgtEl>
                                          <p:spTgt spid="1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6" presetClass="exit" presetSubtype="21" fill="hold" nodeType="clickEffect">
                                  <p:stCondLst>
                                    <p:cond delay="0"/>
                                  </p:stCondLst>
                                  <p:childTnLst>
                                    <p:animEffect transition="out" filter="barn(inVertical)">
                                      <p:cBhvr>
                                        <p:cTn id="104" dur="500"/>
                                        <p:tgtEl>
                                          <p:spTgt spid="42"/>
                                        </p:tgtEl>
                                      </p:cBhvr>
                                    </p:animEffect>
                                    <p:set>
                                      <p:cBhvr>
                                        <p:cTn id="105" dur="1" fill="hold">
                                          <p:stCondLst>
                                            <p:cond delay="499"/>
                                          </p:stCondLst>
                                        </p:cTn>
                                        <p:tgtEl>
                                          <p:spTgt spid="42"/>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8"/>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20"/>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8" grpId="0"/>
      <p:bldP spid="29" grpId="0"/>
      <p:bldP spid="30" grpId="0"/>
      <p:bldP spid="31" grpId="0"/>
      <p:bldP spid="34" grpId="0"/>
      <p:bldP spid="35" grpId="0"/>
      <p:bldP spid="4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544122--embe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42038" y="1"/>
            <a:ext cx="4521200"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Line 3"/>
          <p:cNvSpPr>
            <a:spLocks noChangeShapeType="1"/>
          </p:cNvSpPr>
          <p:nvPr/>
        </p:nvSpPr>
        <p:spPr bwMode="auto">
          <a:xfrm>
            <a:off x="7231062" y="809840"/>
            <a:ext cx="1997075" cy="360045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53252" name="Line 4"/>
          <p:cNvSpPr>
            <a:spLocks noChangeShapeType="1"/>
          </p:cNvSpPr>
          <p:nvPr/>
        </p:nvSpPr>
        <p:spPr bwMode="auto">
          <a:xfrm flipV="1">
            <a:off x="7290784" y="1386343"/>
            <a:ext cx="600869" cy="241737"/>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53253" name="Line 5"/>
          <p:cNvSpPr>
            <a:spLocks noChangeShapeType="1"/>
          </p:cNvSpPr>
          <p:nvPr/>
        </p:nvSpPr>
        <p:spPr bwMode="auto">
          <a:xfrm flipV="1">
            <a:off x="8166100" y="2825751"/>
            <a:ext cx="755650" cy="360363"/>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4" name="椭圆 13"/>
          <p:cNvSpPr/>
          <p:nvPr/>
        </p:nvSpPr>
        <p:spPr>
          <a:xfrm>
            <a:off x="6573839" y="582614"/>
            <a:ext cx="1538287" cy="731837"/>
          </a:xfrm>
          <a:prstGeom prst="ellipse">
            <a:avLst/>
          </a:prstGeom>
          <a:solidFill>
            <a:schemeClr val="accent2">
              <a:lumMod val="40000"/>
              <a:lumOff val="60000"/>
              <a:alpha val="56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custDataLst>
              <p:tags r:id="rId2"/>
            </p:custDataLst>
          </p:nvPr>
        </p:nvSpPr>
        <p:spPr>
          <a:xfrm>
            <a:off x="8248651" y="323851"/>
            <a:ext cx="754063" cy="842963"/>
          </a:xfrm>
          <a:prstGeom prst="rect">
            <a:avLst/>
          </a:prstGeom>
          <a:noFill/>
          <a:ln w="57150">
            <a:solidFill>
              <a:srgbClr val="B189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dirty="0">
                <a:solidFill>
                  <a:schemeClr val="tx1"/>
                </a:solidFill>
                <a:latin typeface="华文楷体" panose="02010600040101010101" pitchFamily="2" charset="-122"/>
                <a:ea typeface="华文楷体" panose="02010600040101010101" pitchFamily="2" charset="-122"/>
              </a:rPr>
              <a:t>正房</a:t>
            </a:r>
            <a:endParaRPr lang="zh-CN" altLang="en-US" sz="2800" dirty="0">
              <a:solidFill>
                <a:schemeClr val="tx1"/>
              </a:solidFill>
              <a:latin typeface="华文楷体" panose="02010600040101010101" pitchFamily="2" charset="-122"/>
              <a:ea typeface="华文楷体" panose="02010600040101010101" pitchFamily="2" charset="-122"/>
            </a:endParaRPr>
          </a:p>
        </p:txBody>
      </p:sp>
      <p:sp>
        <p:nvSpPr>
          <p:cNvPr id="4" name="椭圆 3"/>
          <p:cNvSpPr/>
          <p:nvPr/>
        </p:nvSpPr>
        <p:spPr>
          <a:xfrm rot="4080000">
            <a:off x="6357145" y="1802607"/>
            <a:ext cx="1654175" cy="525463"/>
          </a:xfrm>
          <a:prstGeom prst="ellipse">
            <a:avLst/>
          </a:prstGeom>
          <a:solidFill>
            <a:schemeClr val="accent2">
              <a:lumMod val="40000"/>
              <a:lumOff val="60000"/>
              <a:alpha val="56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 4"/>
          <p:cNvSpPr/>
          <p:nvPr>
            <p:custDataLst>
              <p:tags r:id="rId3"/>
            </p:custDataLst>
          </p:nvPr>
        </p:nvSpPr>
        <p:spPr>
          <a:xfrm>
            <a:off x="6142039" y="1982788"/>
            <a:ext cx="752475" cy="842962"/>
          </a:xfrm>
          <a:prstGeom prst="rect">
            <a:avLst/>
          </a:prstGeom>
          <a:noFill/>
          <a:ln w="57150">
            <a:solidFill>
              <a:srgbClr val="B189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dirty="0">
                <a:solidFill>
                  <a:schemeClr val="tx1"/>
                </a:solidFill>
                <a:latin typeface="华文楷体" panose="02010600040101010101" pitchFamily="2" charset="-122"/>
                <a:ea typeface="华文楷体" panose="02010600040101010101" pitchFamily="2" charset="-122"/>
              </a:rPr>
              <a:t>厢房</a:t>
            </a:r>
            <a:endParaRPr lang="zh-CN" altLang="en-US" sz="2800" dirty="0">
              <a:solidFill>
                <a:schemeClr val="tx1"/>
              </a:solidFill>
              <a:latin typeface="华文楷体" panose="02010600040101010101" pitchFamily="2" charset="-122"/>
              <a:ea typeface="华文楷体" panose="02010600040101010101" pitchFamily="2" charset="-122"/>
            </a:endParaRPr>
          </a:p>
        </p:txBody>
      </p:sp>
      <p:sp>
        <p:nvSpPr>
          <p:cNvPr id="6" name="椭圆 5"/>
          <p:cNvSpPr/>
          <p:nvPr/>
        </p:nvSpPr>
        <p:spPr>
          <a:xfrm rot="20520000">
            <a:off x="7664450" y="2708275"/>
            <a:ext cx="1227138" cy="528638"/>
          </a:xfrm>
          <a:prstGeom prst="ellipse">
            <a:avLst/>
          </a:prstGeom>
          <a:solidFill>
            <a:schemeClr val="accent2">
              <a:lumMod val="40000"/>
              <a:lumOff val="60000"/>
              <a:alpha val="56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6"/>
          <p:cNvSpPr/>
          <p:nvPr>
            <p:custDataLst>
              <p:tags r:id="rId4"/>
            </p:custDataLst>
          </p:nvPr>
        </p:nvSpPr>
        <p:spPr>
          <a:xfrm>
            <a:off x="7089776" y="3413125"/>
            <a:ext cx="1350963" cy="579438"/>
          </a:xfrm>
          <a:prstGeom prst="rect">
            <a:avLst/>
          </a:prstGeom>
          <a:noFill/>
          <a:ln w="57150">
            <a:solidFill>
              <a:srgbClr val="B189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dirty="0">
                <a:solidFill>
                  <a:schemeClr val="tx1"/>
                </a:solidFill>
                <a:latin typeface="华文楷体" panose="02010600040101010101" pitchFamily="2" charset="-122"/>
                <a:ea typeface="华文楷体" panose="02010600040101010101" pitchFamily="2" charset="-122"/>
              </a:rPr>
              <a:t>垂花门</a:t>
            </a:r>
            <a:endParaRPr lang="zh-CN" altLang="en-US" sz="2800" dirty="0">
              <a:solidFill>
                <a:schemeClr val="tx1"/>
              </a:solidFill>
              <a:latin typeface="华文楷体" panose="02010600040101010101" pitchFamily="2" charset="-122"/>
              <a:ea typeface="华文楷体" panose="02010600040101010101" pitchFamily="2" charset="-122"/>
            </a:endParaRPr>
          </a:p>
        </p:txBody>
      </p:sp>
      <p:sp>
        <p:nvSpPr>
          <p:cNvPr id="30731" name="Text Box 38"/>
          <p:cNvSpPr txBox="1">
            <a:spLocks noChangeArrowheads="1"/>
          </p:cNvSpPr>
          <p:nvPr/>
        </p:nvSpPr>
        <p:spPr bwMode="auto">
          <a:xfrm>
            <a:off x="2008094" y="225145"/>
            <a:ext cx="2555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3200" b="1" dirty="0">
                <a:solidFill>
                  <a:srgbClr val="C00000"/>
                </a:solidFill>
                <a:latin typeface="宋体" panose="02010600030101010101" pitchFamily="2" charset="-122"/>
              </a:rPr>
              <a:t>古民居建筑</a:t>
            </a:r>
            <a:endParaRPr lang="zh-CN" altLang="en-US" sz="3200" b="1" dirty="0">
              <a:solidFill>
                <a:srgbClr val="C00000"/>
              </a:solidFill>
              <a:latin typeface="宋体" panose="02010600030101010101" pitchFamily="2" charset="-122"/>
            </a:endParaRPr>
          </a:p>
        </p:txBody>
      </p:sp>
      <p:sp>
        <p:nvSpPr>
          <p:cNvPr id="2" name="文本框 1"/>
          <p:cNvSpPr txBox="1">
            <a:spLocks noChangeArrowheads="1"/>
          </p:cNvSpPr>
          <p:nvPr/>
        </p:nvSpPr>
        <p:spPr bwMode="auto">
          <a:xfrm>
            <a:off x="1525926" y="4044339"/>
            <a:ext cx="48740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400" b="1" dirty="0">
                <a:latin typeface="宋体" panose="02010600030101010101" pitchFamily="2" charset="-122"/>
                <a:sym typeface="宋体" panose="02010600030101010101" pitchFamily="2" charset="-122"/>
              </a:rPr>
              <a:t>④</a:t>
            </a:r>
            <a:r>
              <a:rPr lang="zh-CN" altLang="en-US" sz="2400" b="1" dirty="0">
                <a:latin typeface="宋体" panose="02010600030101010101" pitchFamily="2" charset="-122"/>
              </a:rPr>
              <a:t>典雅俊秀的雕刻和剪纸艺术高超</a:t>
            </a:r>
            <a:endParaRPr lang="zh-CN" altLang="en-US" sz="2400" b="1" dirty="0">
              <a:latin typeface="宋体" panose="02010600030101010101" pitchFamily="2" charset="-122"/>
              <a:sym typeface="宋体" panose="02010600030101010101" pitchFamily="2" charset="-122"/>
            </a:endParaRPr>
          </a:p>
        </p:txBody>
      </p:sp>
      <p:sp>
        <p:nvSpPr>
          <p:cNvPr id="9" name="文本框 8"/>
          <p:cNvSpPr txBox="1">
            <a:spLocks noChangeArrowheads="1"/>
          </p:cNvSpPr>
          <p:nvPr/>
        </p:nvSpPr>
        <p:spPr bwMode="auto">
          <a:xfrm>
            <a:off x="1598616" y="806501"/>
            <a:ext cx="38560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dirty="0">
                <a:latin typeface="宋体" panose="02010600030101010101" pitchFamily="2" charset="-122"/>
              </a:rPr>
              <a:t>①以砖墙瓦顶的四合院为主</a:t>
            </a:r>
            <a:endParaRPr lang="zh-CN" altLang="en-US" sz="2400" b="1" dirty="0">
              <a:latin typeface="宋体" panose="02010600030101010101" pitchFamily="2" charset="-122"/>
            </a:endParaRPr>
          </a:p>
        </p:txBody>
      </p:sp>
      <p:pic>
        <p:nvPicPr>
          <p:cNvPr id="26626" name="Picture 6" descr="2007616145293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664" y="803620"/>
            <a:ext cx="6134100"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timg"/>
          <p:cNvPicPr>
            <a:picLocks noChangeAspect="1" noChangeArrowheads="1"/>
          </p:cNvPicPr>
          <p:nvPr/>
        </p:nvPicPr>
        <p:blipFill>
          <a:blip r:embed="rId6">
            <a:extLst>
              <a:ext uri="{28A0092B-C50C-407E-A947-70E740481C1C}">
                <a14:useLocalDpi xmlns:a14="http://schemas.microsoft.com/office/drawing/2010/main" val="0"/>
              </a:ext>
            </a:extLst>
          </a:blip>
          <a:srcRect l="5917" t="10472" r="17084" b="16696"/>
          <a:stretch>
            <a:fillRect/>
          </a:stretch>
        </p:blipFill>
        <p:spPr bwMode="auto">
          <a:xfrm>
            <a:off x="5935664" y="822540"/>
            <a:ext cx="61595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a:spLocks noChangeArrowheads="1"/>
          </p:cNvSpPr>
          <p:nvPr/>
        </p:nvSpPr>
        <p:spPr bwMode="auto">
          <a:xfrm>
            <a:off x="1530351" y="2015429"/>
            <a:ext cx="4611686"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a:latin typeface="宋体" panose="02010600030101010101" pitchFamily="2" charset="-122"/>
                <a:sym typeface="宋体" panose="02010600030101010101" pitchFamily="2" charset="-122"/>
              </a:rPr>
              <a:t>②院落式呈二进、三进的“日”“目”字形布局</a:t>
            </a:r>
            <a:endParaRPr lang="zh-CN" altLang="en-US" sz="2400" b="1" dirty="0">
              <a:latin typeface="宋体" panose="02010600030101010101" pitchFamily="2" charset="-122"/>
              <a:sym typeface="宋体" panose="02010600030101010101" pitchFamily="2" charset="-122"/>
            </a:endParaRPr>
          </a:p>
        </p:txBody>
      </p:sp>
      <p:sp>
        <p:nvSpPr>
          <p:cNvPr id="15370" name="Text Box 10"/>
          <p:cNvSpPr txBox="1">
            <a:spLocks noChangeArrowheads="1"/>
          </p:cNvSpPr>
          <p:nvPr/>
        </p:nvSpPr>
        <p:spPr bwMode="auto">
          <a:xfrm>
            <a:off x="1520673" y="4446910"/>
            <a:ext cx="6858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zh-CN" sz="2400" b="1" dirty="0">
                <a:latin typeface="宋体" panose="02010600030101010101" pitchFamily="2" charset="-122"/>
              </a:rPr>
              <a:t>⑤</a:t>
            </a:r>
            <a:r>
              <a:rPr lang="zh-CN" altLang="en-US" sz="2400" b="1" dirty="0">
                <a:latin typeface="宋体" panose="02010600030101010101" pitchFamily="2" charset="-122"/>
              </a:rPr>
              <a:t>四周砖墙，呈封闭式状态</a:t>
            </a:r>
            <a:endParaRPr lang="zh-CN" altLang="en-US" sz="2400" b="1" dirty="0">
              <a:latin typeface="宋体" panose="02010600030101010101" pitchFamily="2" charset="-122"/>
            </a:endParaRPr>
          </a:p>
        </p:txBody>
      </p:sp>
      <p:sp>
        <p:nvSpPr>
          <p:cNvPr id="21" name="Text Box 40"/>
          <p:cNvSpPr txBox="1">
            <a:spLocks noChangeArrowheads="1"/>
          </p:cNvSpPr>
          <p:nvPr/>
        </p:nvSpPr>
        <p:spPr bwMode="auto">
          <a:xfrm>
            <a:off x="1138384" y="1260837"/>
            <a:ext cx="5003653" cy="73866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200" b="1" dirty="0"/>
              <a:t>文化内涵：</a:t>
            </a:r>
            <a:r>
              <a:rPr lang="zh-CN" altLang="en-US" sz="2000" b="1" dirty="0">
                <a:latin typeface="宋体" panose="02010600030101010101" pitchFamily="2" charset="-122"/>
                <a:sym typeface="宋体" panose="02010600030101010101" pitchFamily="2" charset="-122"/>
              </a:rPr>
              <a:t>轴线分明，左右对称，尊卑有序，反映长幼有序、尊卑有别的传统礼制</a:t>
            </a:r>
            <a:endParaRPr lang="zh-CN" altLang="en-US" sz="2200" b="1" dirty="0"/>
          </a:p>
        </p:txBody>
      </p:sp>
      <p:sp>
        <p:nvSpPr>
          <p:cNvPr id="8" name="矩形 7"/>
          <p:cNvSpPr/>
          <p:nvPr/>
        </p:nvSpPr>
        <p:spPr>
          <a:xfrm>
            <a:off x="1525926" y="2822135"/>
            <a:ext cx="4676439" cy="830997"/>
          </a:xfrm>
          <a:prstGeom prst="rect">
            <a:avLst/>
          </a:prstGeom>
        </p:spPr>
        <p:txBody>
          <a:bodyPr wrap="square">
            <a:spAutoFit/>
          </a:bodyPr>
          <a:lstStyle/>
          <a:p>
            <a:r>
              <a:rPr lang="zh-CN" altLang="en-US" sz="2400" b="1" dirty="0">
                <a:latin typeface="宋体" panose="02010600030101010101" pitchFamily="2" charset="-122"/>
                <a:sym typeface="宋体" panose="02010600030101010101" pitchFamily="2" charset="-122"/>
              </a:rPr>
              <a:t>③正房：</a:t>
            </a:r>
            <a:r>
              <a:rPr lang="zh-CN" altLang="en-US" sz="2400" b="1" dirty="0">
                <a:latin typeface="宋体" panose="02010600030101010101" pitchFamily="2" charset="-122"/>
              </a:rPr>
              <a:t>拱券式砖结构窑洞；厢房和侧房：木结构砖瓦房结合</a:t>
            </a:r>
            <a:endParaRPr lang="zh-CN" altLang="en-US" sz="2400" dirty="0"/>
          </a:p>
        </p:txBody>
      </p:sp>
      <p:sp>
        <p:nvSpPr>
          <p:cNvPr id="24" name="Text Box 40"/>
          <p:cNvSpPr txBox="1">
            <a:spLocks noChangeArrowheads="1"/>
          </p:cNvSpPr>
          <p:nvPr/>
        </p:nvSpPr>
        <p:spPr bwMode="auto">
          <a:xfrm>
            <a:off x="1138384" y="3598381"/>
            <a:ext cx="5003653" cy="430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200" b="1" dirty="0"/>
              <a:t>正房优点：冬暖夏凉、防火防盗</a:t>
            </a:r>
            <a:endParaRPr lang="zh-CN" altLang="en-US" sz="2200" b="1" dirty="0"/>
          </a:p>
        </p:txBody>
      </p:sp>
      <p:pic>
        <p:nvPicPr>
          <p:cNvPr id="66561" name="图片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8364" y="794055"/>
            <a:ext cx="613410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20111014192050"/>
          <p:cNvPicPr preferRelativeResize="0">
            <a:picLocks noChangeAspect="1" noChangeArrowheads="1"/>
          </p:cNvPicPr>
          <p:nvPr/>
        </p:nvPicPr>
        <p:blipFill>
          <a:blip r:embed="rId8">
            <a:lum bright="24000"/>
            <a:extLst>
              <a:ext uri="{28A0092B-C50C-407E-A947-70E740481C1C}">
                <a14:useLocalDpi xmlns:a14="http://schemas.microsoft.com/office/drawing/2010/main" val="0"/>
              </a:ext>
            </a:extLst>
          </a:blip>
          <a:srcRect/>
          <a:stretch>
            <a:fillRect/>
          </a:stretch>
        </p:blipFill>
        <p:spPr bwMode="auto">
          <a:xfrm>
            <a:off x="6280151" y="770884"/>
            <a:ext cx="5470525" cy="40052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3" descr="砖雕"/>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9966" y="954186"/>
            <a:ext cx="5545137"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3829490920070824005419015_022_64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43171" y="582614"/>
            <a:ext cx="38893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文本框 3"/>
          <p:cNvSpPr txBox="1">
            <a:spLocks noChangeArrowheads="1"/>
          </p:cNvSpPr>
          <p:nvPr/>
        </p:nvSpPr>
        <p:spPr bwMode="auto">
          <a:xfrm>
            <a:off x="880480" y="5085803"/>
            <a:ext cx="55194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200" b="1" dirty="0"/>
              <a:t>总特征：</a:t>
            </a:r>
            <a:r>
              <a:rPr lang="zh-CN" altLang="en-US" sz="3200" b="1" dirty="0">
                <a:solidFill>
                  <a:srgbClr val="0000CC"/>
                </a:solidFill>
              </a:rPr>
              <a:t>华丽大气、安全舒适</a:t>
            </a:r>
            <a:endParaRPr lang="zh-CN" altLang="en-US" sz="3200" b="1" dirty="0">
              <a:solidFill>
                <a:srgbClr val="0000CC"/>
              </a:solidFill>
            </a:endParaRPr>
          </a:p>
        </p:txBody>
      </p:sp>
      <p:pic>
        <p:nvPicPr>
          <p:cNvPr id="11" name="图片 10"/>
          <p:cNvPicPr>
            <a:picLocks noChangeAspect="1"/>
          </p:cNvPicPr>
          <p:nvPr/>
        </p:nvPicPr>
        <p:blipFill>
          <a:blip r:embed="rId11"/>
          <a:stretch>
            <a:fillRect/>
          </a:stretch>
        </p:blipFill>
        <p:spPr>
          <a:xfrm>
            <a:off x="1439287" y="1496804"/>
            <a:ext cx="8636170" cy="23153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3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2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2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2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65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66561"/>
                                        </p:tgtEl>
                                      </p:cBhvr>
                                    </p:animEffect>
                                    <p:set>
                                      <p:cBhvr>
                                        <p:cTn id="67" dur="1" fill="hold">
                                          <p:stCondLst>
                                            <p:cond delay="499"/>
                                          </p:stCondLst>
                                        </p:cTn>
                                        <p:tgtEl>
                                          <p:spTgt spid="6656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662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6" presetClass="exit" presetSubtype="21" fill="hold" nodeType="clickEffect">
                                  <p:stCondLst>
                                    <p:cond delay="0"/>
                                  </p:stCondLst>
                                  <p:childTnLst>
                                    <p:animEffect transition="out" filter="barn(inVertical)">
                                      <p:cBhvr>
                                        <p:cTn id="83" dur="500"/>
                                        <p:tgtEl>
                                          <p:spTgt spid="26626"/>
                                        </p:tgtEl>
                                      </p:cBhvr>
                                    </p:animEffect>
                                    <p:set>
                                      <p:cBhvr>
                                        <p:cTn id="84" dur="1" fill="hold">
                                          <p:stCondLst>
                                            <p:cond delay="499"/>
                                          </p:stCondLst>
                                        </p:cTn>
                                        <p:tgtEl>
                                          <p:spTgt spid="266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6" presetClass="exit" presetSubtype="21" fill="hold" nodeType="clickEffect">
                                  <p:stCondLst>
                                    <p:cond delay="0"/>
                                  </p:stCondLst>
                                  <p:childTnLst>
                                    <p:animEffect transition="out" filter="barn(inVertical)">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26"/>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27"/>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6" presetClass="exit" presetSubtype="21" fill="hold" nodeType="clickEffect">
                                  <p:stCondLst>
                                    <p:cond delay="0"/>
                                  </p:stCondLst>
                                  <p:childTnLst>
                                    <p:animEffect transition="out" filter="barn(inVertical)">
                                      <p:cBhvr>
                                        <p:cTn id="117" dur="500"/>
                                        <p:tgtEl>
                                          <p:spTgt spid="25"/>
                                        </p:tgtEl>
                                      </p:cBhvr>
                                    </p:animEffect>
                                    <p:set>
                                      <p:cBhvr>
                                        <p:cTn id="118" dur="1" fill="hold">
                                          <p:stCondLst>
                                            <p:cond delay="499"/>
                                          </p:stCondLst>
                                        </p:cTn>
                                        <p:tgtEl>
                                          <p:spTgt spid="25"/>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6" presetClass="exit" presetSubtype="21" fill="hold" nodeType="clickEffect">
                                  <p:stCondLst>
                                    <p:cond delay="0"/>
                                  </p:stCondLst>
                                  <p:childTnLst>
                                    <p:animEffect transition="out" filter="barn(inVertical)">
                                      <p:cBhvr>
                                        <p:cTn id="122" dur="500"/>
                                        <p:tgtEl>
                                          <p:spTgt spid="26"/>
                                        </p:tgtEl>
                                      </p:cBhvr>
                                    </p:animEffect>
                                    <p:set>
                                      <p:cBhvr>
                                        <p:cTn id="123" dur="1" fill="hold">
                                          <p:stCondLst>
                                            <p:cond delay="499"/>
                                          </p:stCondLst>
                                        </p:cTn>
                                        <p:tgtEl>
                                          <p:spTgt spid="2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6" presetClass="exit" presetSubtype="21" fill="hold" nodeType="clickEffect">
                                  <p:stCondLst>
                                    <p:cond delay="0"/>
                                  </p:stCondLst>
                                  <p:childTnLst>
                                    <p:animEffect transition="out" filter="barn(inVertical)">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2" grpId="0" animBg="1"/>
      <p:bldP spid="53253" grpId="0" animBg="1"/>
      <p:bldP spid="14" grpId="0" animBg="1"/>
      <p:bldP spid="10" grpId="0" animBg="1"/>
      <p:bldP spid="4" grpId="0" animBg="1"/>
      <p:bldP spid="5" grpId="0" animBg="1"/>
      <p:bldP spid="6" grpId="0" animBg="1"/>
      <p:bldP spid="7" grpId="0" animBg="1"/>
      <p:bldP spid="30731" grpId="0"/>
      <p:bldP spid="2" grpId="0"/>
      <p:bldP spid="9" grpId="0"/>
      <p:bldP spid="15" grpId="0"/>
      <p:bldP spid="15370" grpId="0"/>
      <p:bldP spid="21" grpId="0" animBg="1"/>
      <p:bldP spid="8" grpId="0"/>
      <p:bldP spid="24" grpId="0" animBg="1"/>
      <p:bldP spid="2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5772058" y="2091335"/>
            <a:ext cx="25212" cy="472105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16970" y="2309768"/>
            <a:ext cx="1110174" cy="369332"/>
          </a:xfrm>
          <a:prstGeom prst="rect">
            <a:avLst/>
          </a:prstGeom>
          <a:solidFill>
            <a:schemeClr val="tx1"/>
          </a:solidFill>
        </p:spPr>
        <p:txBody>
          <a:bodyPr wrap="square" rtlCol="0">
            <a:spAutoFit/>
          </a:bodyPr>
          <a:lstStyle/>
          <a:p>
            <a:r>
              <a:rPr lang="zh-CN" altLang="en-US" dirty="0">
                <a:ln w="18415" cmpd="sng">
                  <a:solidFill>
                    <a:srgbClr val="FFFFFF"/>
                  </a:solidFill>
                  <a:prstDash val="solid"/>
                </a:ln>
                <a:effectLst>
                  <a:outerShdw blurRad="63500" dir="3600000" algn="tl" rotWithShape="0">
                    <a:srgbClr val="000000">
                      <a:alpha val="70000"/>
                    </a:srgbClr>
                  </a:outerShdw>
                </a:effectLst>
              </a:rPr>
              <a:t>唐末五代</a:t>
            </a:r>
            <a:endParaRPr lang="zh-CN" altLang="en-US" dirty="0">
              <a:ln w="18415" cmpd="sng">
                <a:solidFill>
                  <a:srgbClr val="FFFFFF"/>
                </a:solidFill>
                <a:prstDash val="solid"/>
              </a:ln>
              <a:effectLst>
                <a:outerShdw blurRad="63500" dir="3600000" algn="tl" rotWithShape="0">
                  <a:srgbClr val="000000">
                    <a:alpha val="70000"/>
                  </a:srgbClr>
                </a:outerShdw>
              </a:effectLst>
            </a:endParaRPr>
          </a:p>
        </p:txBody>
      </p:sp>
      <p:sp>
        <p:nvSpPr>
          <p:cNvPr id="11" name="TextBox 10"/>
          <p:cNvSpPr txBox="1"/>
          <p:nvPr/>
        </p:nvSpPr>
        <p:spPr>
          <a:xfrm>
            <a:off x="5448891" y="3036353"/>
            <a:ext cx="646331" cy="369332"/>
          </a:xfrm>
          <a:prstGeom prst="rect">
            <a:avLst/>
          </a:prstGeom>
          <a:solidFill>
            <a:schemeClr val="tx1"/>
          </a:solidFill>
        </p:spPr>
        <p:txBody>
          <a:bodyPr wrap="none" rtlCol="0">
            <a:spAutoFit/>
          </a:bodyPr>
          <a:lstStyle/>
          <a:p>
            <a:pPr algn="ctr"/>
            <a:r>
              <a:rPr lang="zh-CN" altLang="en-US" dirty="0">
                <a:ln w="18415" cmpd="sng">
                  <a:solidFill>
                    <a:srgbClr val="FFFFFF"/>
                  </a:solidFill>
                  <a:prstDash val="solid"/>
                </a:ln>
                <a:effectLst>
                  <a:outerShdw blurRad="63500" dir="3600000" algn="tl" rotWithShape="0">
                    <a:srgbClr val="000000">
                      <a:alpha val="70000"/>
                    </a:srgbClr>
                  </a:outerShdw>
                </a:effectLst>
              </a:rPr>
              <a:t>北宋</a:t>
            </a:r>
            <a:endParaRPr lang="zh-CN" altLang="en-US" dirty="0">
              <a:ln w="18415" cmpd="sng">
                <a:solidFill>
                  <a:srgbClr val="FFFFFF"/>
                </a:solidFill>
                <a:prstDash val="solid"/>
              </a:ln>
              <a:effectLst>
                <a:outerShdw blurRad="63500" dir="3600000" algn="tl" rotWithShape="0">
                  <a:srgbClr val="000000">
                    <a:alpha val="70000"/>
                  </a:srgbClr>
                </a:outerShdw>
              </a:effectLst>
            </a:endParaRPr>
          </a:p>
        </p:txBody>
      </p:sp>
      <p:sp>
        <p:nvSpPr>
          <p:cNvPr id="12" name="TextBox 11"/>
          <p:cNvSpPr txBox="1"/>
          <p:nvPr/>
        </p:nvSpPr>
        <p:spPr>
          <a:xfrm>
            <a:off x="5448890" y="4178696"/>
            <a:ext cx="646331" cy="369332"/>
          </a:xfrm>
          <a:prstGeom prst="rect">
            <a:avLst/>
          </a:prstGeom>
          <a:solidFill>
            <a:schemeClr val="tx1"/>
          </a:solidFill>
        </p:spPr>
        <p:txBody>
          <a:bodyPr wrap="none" rtlCol="0">
            <a:spAutoFit/>
          </a:bodyPr>
          <a:lstStyle/>
          <a:p>
            <a:pPr algn="ct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明代</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TextBox 12"/>
          <p:cNvSpPr txBox="1"/>
          <p:nvPr/>
        </p:nvSpPr>
        <p:spPr>
          <a:xfrm>
            <a:off x="5283550" y="5459496"/>
            <a:ext cx="1120821" cy="369332"/>
          </a:xfrm>
          <a:prstGeom prst="rect">
            <a:avLst/>
          </a:prstGeom>
          <a:solidFill>
            <a:schemeClr val="tx1"/>
          </a:solidFill>
        </p:spPr>
        <p:txBody>
          <a:bodyPr wrap="none" rtlCol="0">
            <a:spAutoFit/>
          </a:bodyPr>
          <a:lstStyle/>
          <a:p>
            <a:pPr algn="ctr"/>
            <a:r>
              <a:rPr lang="en-US" altLang="zh-CN" dirty="0">
                <a:ln w="18415" cmpd="sng">
                  <a:solidFill>
                    <a:srgbClr val="FFFFFF"/>
                  </a:solidFill>
                  <a:prstDash val="solid"/>
                </a:ln>
                <a:solidFill>
                  <a:srgbClr val="FFFFFF"/>
                </a:solidFill>
                <a:effectLst>
                  <a:outerShdw blurRad="63500" dir="3600000" algn="tl" rotWithShape="0">
                    <a:srgbClr val="000000">
                      <a:alpha val="70000"/>
                    </a:srgbClr>
                  </a:outerShdw>
                </a:effectLst>
              </a:rPr>
              <a:t>19</a:t>
            </a: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世纪初</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TextBox 13"/>
          <p:cNvSpPr txBox="1"/>
          <p:nvPr/>
        </p:nvSpPr>
        <p:spPr>
          <a:xfrm>
            <a:off x="5448890" y="5065981"/>
            <a:ext cx="646331" cy="369332"/>
          </a:xfrm>
          <a:prstGeom prst="rect">
            <a:avLst/>
          </a:prstGeom>
          <a:solidFill>
            <a:schemeClr val="tx1"/>
          </a:solidFill>
        </p:spPr>
        <p:txBody>
          <a:bodyPr wrap="none" rtlCol="0">
            <a:spAutoFit/>
          </a:bodyPr>
          <a:lstStyle/>
          <a:p>
            <a:pPr algn="ct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清代</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1" name="直接连接符 20"/>
          <p:cNvCxnSpPr/>
          <p:nvPr/>
        </p:nvCxnSpPr>
        <p:spPr>
          <a:xfrm>
            <a:off x="4578587" y="3212840"/>
            <a:ext cx="834847"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095750" y="2522783"/>
            <a:ext cx="1083120"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954543" y="4383913"/>
            <a:ext cx="458891"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144688" y="3759051"/>
            <a:ext cx="995068"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6144688" y="4377944"/>
            <a:ext cx="991413"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569618" y="1075672"/>
            <a:ext cx="2741456" cy="1015663"/>
          </a:xfrm>
          <a:prstGeom prst="rect">
            <a:avLst/>
          </a:prstGeom>
          <a:solidFill>
            <a:srgbClr val="FF0000"/>
          </a:solidFill>
        </p:spPr>
        <p:txBody>
          <a:bodyPr wrap="none" rtlCol="0">
            <a:spAutoFit/>
          </a:bodyPr>
          <a:lstStyle/>
          <a:p>
            <a:pPr algn="ctr"/>
            <a:r>
              <a:rPr lang="zh-CN" altLang="en-US" sz="2400" b="1" dirty="0">
                <a:solidFill>
                  <a:schemeClr val="bg1"/>
                </a:solidFill>
                <a:latin typeface="黑体" panose="02010609060101010101" pitchFamily="49" charset="-122"/>
                <a:ea typeface="黑体" panose="02010609060101010101" pitchFamily="49" charset="-122"/>
              </a:rPr>
              <a:t>西递</a:t>
            </a:r>
            <a:endParaRPr lang="en-US" altLang="zh-CN" sz="2400" b="1" dirty="0">
              <a:solidFill>
                <a:schemeClr val="bg1"/>
              </a:solidFill>
              <a:latin typeface="黑体" panose="02010609060101010101" pitchFamily="49" charset="-122"/>
              <a:ea typeface="黑体" panose="02010609060101010101" pitchFamily="49" charset="-122"/>
            </a:endParaRPr>
          </a:p>
          <a:p>
            <a:pPr algn="ctr"/>
            <a:r>
              <a:rPr lang="zh-CN" altLang="en-US" b="1" dirty="0">
                <a:solidFill>
                  <a:schemeClr val="bg1"/>
                </a:solidFill>
                <a:latin typeface="黑体" panose="02010609060101010101" pitchFamily="49" charset="-122"/>
                <a:ea typeface="黑体" panose="02010609060101010101" pitchFamily="49" charset="-122"/>
              </a:rPr>
              <a:t>“桃花源里人家”</a:t>
            </a:r>
            <a:endParaRPr lang="en-US" altLang="zh-CN" b="1" dirty="0">
              <a:solidFill>
                <a:schemeClr val="bg1"/>
              </a:solidFill>
              <a:latin typeface="黑体" panose="02010609060101010101" pitchFamily="49" charset="-122"/>
              <a:ea typeface="黑体" panose="02010609060101010101" pitchFamily="49" charset="-122"/>
            </a:endParaRPr>
          </a:p>
          <a:p>
            <a:pPr algn="ctr"/>
            <a:r>
              <a:rPr lang="zh-CN" altLang="en-US" b="1" dirty="0">
                <a:solidFill>
                  <a:schemeClr val="bg1"/>
                </a:solidFill>
                <a:latin typeface="黑体" panose="02010609060101010101" pitchFamily="49" charset="-122"/>
                <a:ea typeface="黑体" panose="02010609060101010101" pitchFamily="49" charset="-122"/>
              </a:rPr>
              <a:t>“中国明清民居博物馆”</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46" name="TextBox 45"/>
          <p:cNvSpPr txBox="1"/>
          <p:nvPr/>
        </p:nvSpPr>
        <p:spPr>
          <a:xfrm>
            <a:off x="6976048" y="1075672"/>
            <a:ext cx="2973891" cy="1015663"/>
          </a:xfrm>
          <a:prstGeom prst="rect">
            <a:avLst/>
          </a:prstGeom>
          <a:solidFill>
            <a:srgbClr val="FF0000"/>
          </a:solidFill>
        </p:spPr>
        <p:txBody>
          <a:bodyPr wrap="square" rtlCol="0">
            <a:spAutoFit/>
          </a:bodyPr>
          <a:lstStyle/>
          <a:p>
            <a:pPr algn="ctr"/>
            <a:r>
              <a:rPr lang="zh-CN" altLang="en-US" sz="2400" b="1" dirty="0">
                <a:solidFill>
                  <a:schemeClr val="bg1"/>
                </a:solidFill>
                <a:latin typeface="黑体" panose="02010609060101010101" pitchFamily="49" charset="-122"/>
                <a:ea typeface="黑体" panose="02010609060101010101" pitchFamily="49" charset="-122"/>
              </a:rPr>
              <a:t>宏村</a:t>
            </a:r>
            <a:endParaRPr lang="en-US" altLang="zh-CN" sz="2400" b="1" dirty="0">
              <a:solidFill>
                <a:schemeClr val="bg1"/>
              </a:solidFill>
              <a:latin typeface="黑体" panose="02010609060101010101" pitchFamily="49" charset="-122"/>
              <a:ea typeface="黑体" panose="02010609060101010101" pitchFamily="49" charset="-122"/>
            </a:endParaRPr>
          </a:p>
          <a:p>
            <a:pPr algn="ctr"/>
            <a:r>
              <a:rPr lang="zh-CN" altLang="en-US" b="1" dirty="0">
                <a:solidFill>
                  <a:schemeClr val="bg1"/>
                </a:solidFill>
                <a:latin typeface="黑体" panose="02010609060101010101" pitchFamily="49" charset="-122"/>
                <a:ea typeface="黑体" panose="02010609060101010101" pitchFamily="49" charset="-122"/>
              </a:rPr>
              <a:t>“中国画里的乡村”</a:t>
            </a:r>
            <a:endParaRPr lang="en-US" altLang="zh-CN" b="1" dirty="0">
              <a:solidFill>
                <a:schemeClr val="bg1"/>
              </a:solidFill>
              <a:latin typeface="黑体" panose="02010609060101010101" pitchFamily="49" charset="-122"/>
              <a:ea typeface="黑体" panose="02010609060101010101" pitchFamily="49" charset="-122"/>
            </a:endParaRPr>
          </a:p>
          <a:p>
            <a:pPr algn="ctr"/>
            <a:r>
              <a:rPr lang="zh-CN" altLang="en-US" b="1" dirty="0">
                <a:solidFill>
                  <a:schemeClr val="bg1"/>
                </a:solidFill>
                <a:latin typeface="黑体" panose="02010609060101010101" pitchFamily="49" charset="-122"/>
                <a:ea typeface="黑体" panose="02010609060101010101" pitchFamily="49" charset="-122"/>
              </a:rPr>
              <a:t>“科学与诗意最完美结合”</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75" name="TextBox 74"/>
          <p:cNvSpPr txBox="1"/>
          <p:nvPr/>
        </p:nvSpPr>
        <p:spPr>
          <a:xfrm>
            <a:off x="1968704" y="2199618"/>
            <a:ext cx="2085480" cy="646331"/>
          </a:xfrm>
          <a:prstGeom prst="rect">
            <a:avLst/>
          </a:prstGeom>
          <a:solidFill>
            <a:srgbClr val="FFFF00"/>
          </a:solidFill>
        </p:spPr>
        <p:txBody>
          <a:bodyPr wrap="square" rtlCol="0">
            <a:spAutoFit/>
          </a:bodyPr>
          <a:lstStyle/>
          <a:p>
            <a:pPr algn="ctr"/>
            <a:r>
              <a:rPr lang="zh-CN" altLang="en-US" b="1" dirty="0"/>
              <a:t>始祖胡昌翼居住在徽州婺源县考水</a:t>
            </a:r>
            <a:endParaRPr lang="zh-CN" altLang="en-US" b="1" dirty="0"/>
          </a:p>
        </p:txBody>
      </p:sp>
      <p:sp>
        <p:nvSpPr>
          <p:cNvPr id="57" name="TextBox 74"/>
          <p:cNvSpPr txBox="1"/>
          <p:nvPr/>
        </p:nvSpPr>
        <p:spPr>
          <a:xfrm>
            <a:off x="1594479" y="2919879"/>
            <a:ext cx="2946652" cy="646331"/>
          </a:xfrm>
          <a:prstGeom prst="rect">
            <a:avLst/>
          </a:prstGeom>
          <a:solidFill>
            <a:srgbClr val="FFFF00"/>
          </a:solidFill>
        </p:spPr>
        <p:txBody>
          <a:bodyPr wrap="square" rtlCol="0">
            <a:spAutoFit/>
          </a:bodyPr>
          <a:lstStyle/>
          <a:p>
            <a:pPr algn="ctr"/>
            <a:r>
              <a:rPr lang="zh-CN" altLang="en-US" b="1" dirty="0"/>
              <a:t>五世祖胡士良举家迁至西递，耕读并举，逐渐繁衍壮大</a:t>
            </a:r>
            <a:endParaRPr lang="zh-CN" altLang="en-US" b="1" dirty="0"/>
          </a:p>
        </p:txBody>
      </p:sp>
      <p:sp>
        <p:nvSpPr>
          <p:cNvPr id="58" name="TextBox 74"/>
          <p:cNvSpPr txBox="1"/>
          <p:nvPr/>
        </p:nvSpPr>
        <p:spPr>
          <a:xfrm>
            <a:off x="805904" y="4163211"/>
            <a:ext cx="4099172" cy="1200329"/>
          </a:xfrm>
          <a:prstGeom prst="rect">
            <a:avLst/>
          </a:prstGeom>
          <a:solidFill>
            <a:srgbClr val="FFFF00"/>
          </a:solidFill>
        </p:spPr>
        <p:txBody>
          <a:bodyPr wrap="square" rtlCol="0">
            <a:spAutoFit/>
          </a:bodyPr>
          <a:lstStyle/>
          <a:p>
            <a:r>
              <a:rPr lang="zh-CN" altLang="en-US" b="1" dirty="0"/>
              <a:t>胡氏家族纷纷外出经商，很快成为徽商中的一支劲旅。在外面经商致富后，把大量钱财带回故里，大兴土木，</a:t>
            </a:r>
            <a:r>
              <a:rPr lang="zh-CN" altLang="en-US" b="1" u="sng" dirty="0">
                <a:latin typeface="华文行楷" panose="02010800040101010101" pitchFamily="2" charset="-122"/>
                <a:ea typeface="华文行楷" panose="02010800040101010101" pitchFamily="2" charset="-122"/>
              </a:rPr>
              <a:t>建造豪华的宅院、园林、书院、祠堂和牌坊等</a:t>
            </a:r>
            <a:endParaRPr lang="zh-CN" altLang="en-US" b="1" u="sng" dirty="0">
              <a:latin typeface="华文行楷" panose="02010800040101010101" pitchFamily="2" charset="-122"/>
              <a:ea typeface="华文行楷" panose="02010800040101010101" pitchFamily="2" charset="-122"/>
            </a:endParaRPr>
          </a:p>
        </p:txBody>
      </p:sp>
      <p:sp>
        <p:nvSpPr>
          <p:cNvPr id="59" name="TextBox 74"/>
          <p:cNvSpPr txBox="1"/>
          <p:nvPr/>
        </p:nvSpPr>
        <p:spPr>
          <a:xfrm>
            <a:off x="1029748" y="5428675"/>
            <a:ext cx="3703126" cy="369332"/>
          </a:xfrm>
          <a:prstGeom prst="rect">
            <a:avLst/>
          </a:prstGeom>
          <a:solidFill>
            <a:srgbClr val="FFFF00"/>
          </a:solidFill>
        </p:spPr>
        <p:txBody>
          <a:bodyPr wrap="square" rtlCol="0">
            <a:spAutoFit/>
          </a:bodyPr>
          <a:lstStyle/>
          <a:p>
            <a:pPr algn="ctr"/>
            <a:r>
              <a:rPr lang="zh-CN" altLang="zh-CN" b="1" dirty="0"/>
              <a:t>呈现“三千烟灶九千丁”的繁盛景象</a:t>
            </a:r>
            <a:endParaRPr lang="zh-CN" altLang="en-US" b="1" dirty="0"/>
          </a:p>
        </p:txBody>
      </p:sp>
      <p:sp>
        <p:nvSpPr>
          <p:cNvPr id="60" name="TextBox 10"/>
          <p:cNvSpPr txBox="1"/>
          <p:nvPr/>
        </p:nvSpPr>
        <p:spPr>
          <a:xfrm>
            <a:off x="5457370" y="3579107"/>
            <a:ext cx="646331" cy="369332"/>
          </a:xfrm>
          <a:prstGeom prst="rect">
            <a:avLst/>
          </a:prstGeom>
          <a:solidFill>
            <a:schemeClr val="tx1"/>
          </a:solidFill>
        </p:spPr>
        <p:txBody>
          <a:bodyPr wrap="none" rtlCol="0">
            <a:spAutoFit/>
          </a:bodyPr>
          <a:lstStyle/>
          <a:p>
            <a:pPr algn="ctr"/>
            <a:r>
              <a:rPr lang="zh-CN" altLang="en-US" dirty="0">
                <a:ln w="18415" cmpd="sng">
                  <a:solidFill>
                    <a:srgbClr val="FFFFFF"/>
                  </a:solidFill>
                  <a:prstDash val="solid"/>
                </a:ln>
                <a:effectLst>
                  <a:outerShdw blurRad="63500" dir="3600000" algn="tl" rotWithShape="0">
                    <a:srgbClr val="000000">
                      <a:alpha val="70000"/>
                    </a:srgbClr>
                  </a:outerShdw>
                </a:effectLst>
              </a:rPr>
              <a:t>南宋</a:t>
            </a:r>
            <a:endParaRPr lang="zh-CN" altLang="en-US" dirty="0">
              <a:ln w="18415" cmpd="sng">
                <a:solidFill>
                  <a:srgbClr val="FFFFFF"/>
                </a:solidFill>
                <a:prstDash val="solid"/>
              </a:ln>
              <a:effectLst>
                <a:outerShdw blurRad="63500" dir="3600000" algn="tl" rotWithShape="0">
                  <a:srgbClr val="000000">
                    <a:alpha val="70000"/>
                  </a:srgbClr>
                </a:outerShdw>
              </a:effectLst>
            </a:endParaRPr>
          </a:p>
        </p:txBody>
      </p:sp>
      <p:sp>
        <p:nvSpPr>
          <p:cNvPr id="61" name="TextBox 74"/>
          <p:cNvSpPr txBox="1"/>
          <p:nvPr/>
        </p:nvSpPr>
        <p:spPr>
          <a:xfrm>
            <a:off x="7180743" y="3582917"/>
            <a:ext cx="3791189" cy="369332"/>
          </a:xfrm>
          <a:prstGeom prst="rect">
            <a:avLst/>
          </a:prstGeom>
          <a:solidFill>
            <a:srgbClr val="FFFF00"/>
          </a:solidFill>
        </p:spPr>
        <p:txBody>
          <a:bodyPr wrap="square" rtlCol="0">
            <a:spAutoFit/>
          </a:bodyPr>
          <a:lstStyle/>
          <a:p>
            <a:pPr algn="ctr"/>
            <a:r>
              <a:rPr lang="zh-CN" altLang="en-US" b="1" dirty="0">
                <a:solidFill>
                  <a:srgbClr val="0070C0"/>
                </a:solidFill>
              </a:rPr>
              <a:t>始祖汪彦济举家外迁，定居宏村</a:t>
            </a:r>
            <a:endParaRPr lang="zh-CN" altLang="en-US" b="1" dirty="0">
              <a:solidFill>
                <a:srgbClr val="0070C0"/>
              </a:solidFill>
            </a:endParaRPr>
          </a:p>
        </p:txBody>
      </p:sp>
      <p:sp>
        <p:nvSpPr>
          <p:cNvPr id="62" name="TextBox 74"/>
          <p:cNvSpPr txBox="1"/>
          <p:nvPr/>
        </p:nvSpPr>
        <p:spPr>
          <a:xfrm>
            <a:off x="7180743" y="4035849"/>
            <a:ext cx="4109744" cy="923330"/>
          </a:xfrm>
          <a:prstGeom prst="rect">
            <a:avLst/>
          </a:prstGeom>
          <a:solidFill>
            <a:srgbClr val="FFFF00"/>
          </a:solidFill>
        </p:spPr>
        <p:txBody>
          <a:bodyPr wrap="square" rtlCol="0">
            <a:spAutoFit/>
          </a:bodyPr>
          <a:lstStyle/>
          <a:p>
            <a:r>
              <a:rPr lang="zh-CN" altLang="en-US" b="1" dirty="0">
                <a:solidFill>
                  <a:srgbClr val="0070C0"/>
                </a:solidFill>
              </a:rPr>
              <a:t>在外经商为官的汪氏族人积累大量财富后，纷纷回乡大兴土木 ，</a:t>
            </a:r>
            <a:r>
              <a:rPr lang="zh-CN" altLang="en-US" b="1" u="sng" dirty="0">
                <a:solidFill>
                  <a:srgbClr val="0070C0"/>
                </a:solidFill>
                <a:latin typeface="华文行楷" panose="02010800040101010101" pitchFamily="2" charset="-122"/>
                <a:ea typeface="华文行楷" panose="02010800040101010101" pitchFamily="2" charset="-122"/>
              </a:rPr>
              <a:t>立祠堂，建宅院，造园林，挖渠塘，铺街巷等</a:t>
            </a:r>
            <a:endParaRPr lang="zh-CN" altLang="en-US" b="1" u="sng" dirty="0">
              <a:solidFill>
                <a:srgbClr val="0070C0"/>
              </a:solidFill>
              <a:latin typeface="华文行楷" panose="02010800040101010101" pitchFamily="2" charset="-122"/>
              <a:ea typeface="华文行楷" panose="02010800040101010101" pitchFamily="2" charset="-122"/>
            </a:endParaRPr>
          </a:p>
        </p:txBody>
      </p:sp>
      <p:sp>
        <p:nvSpPr>
          <p:cNvPr id="63" name="TextBox 74"/>
          <p:cNvSpPr txBox="1"/>
          <p:nvPr/>
        </p:nvSpPr>
        <p:spPr>
          <a:xfrm>
            <a:off x="7166828" y="5023729"/>
            <a:ext cx="4109744" cy="646331"/>
          </a:xfrm>
          <a:prstGeom prst="rect">
            <a:avLst/>
          </a:prstGeom>
          <a:solidFill>
            <a:srgbClr val="FFFF00"/>
          </a:solidFill>
        </p:spPr>
        <p:txBody>
          <a:bodyPr wrap="square" rtlCol="0">
            <a:spAutoFit/>
          </a:bodyPr>
          <a:lstStyle/>
          <a:p>
            <a:r>
              <a:rPr lang="zh-CN" altLang="en-US" b="1" dirty="0">
                <a:solidFill>
                  <a:srgbClr val="0070C0"/>
                </a:solidFill>
              </a:rPr>
              <a:t>宏村的营建仍在继续，建成许多形制不同的古建筑</a:t>
            </a:r>
            <a:endParaRPr lang="zh-CN" altLang="en-US" b="1" dirty="0">
              <a:solidFill>
                <a:srgbClr val="0070C0"/>
              </a:solidFill>
            </a:endParaRPr>
          </a:p>
        </p:txBody>
      </p:sp>
      <p:sp>
        <p:nvSpPr>
          <p:cNvPr id="64" name="文本框 63"/>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65" name="矩形 64"/>
          <p:cNvSpPr/>
          <p:nvPr/>
        </p:nvSpPr>
        <p:spPr>
          <a:xfrm>
            <a:off x="225686" y="580278"/>
            <a:ext cx="8630889" cy="810478"/>
          </a:xfrm>
          <a:prstGeom prst="rect">
            <a:avLst/>
          </a:prstGeom>
        </p:spPr>
        <p:txBody>
          <a:bodyPr wrap="none">
            <a:spAutoFit/>
          </a:bodyPr>
          <a:lstStyle/>
          <a:p>
            <a:pPr algn="just">
              <a:lnSpc>
                <a:spcPts val="28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一、</a:t>
            </a:r>
            <a:r>
              <a:rPr lang="zh-CN" altLang="en-US"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西递、宏村古村落的历史、特点及文化内涵</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endParaRPr>
          </a:p>
          <a:p>
            <a:pPr algn="just">
              <a:lnSpc>
                <a:spcPts val="2800"/>
              </a:lnSpc>
              <a:spcAft>
                <a:spcPts val="0"/>
              </a:spcAft>
            </a:pP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cxnSp>
        <p:nvCxnSpPr>
          <p:cNvPr id="66" name="直接连接符 65"/>
          <p:cNvCxnSpPr/>
          <p:nvPr/>
        </p:nvCxnSpPr>
        <p:spPr>
          <a:xfrm>
            <a:off x="4954543" y="5230272"/>
            <a:ext cx="458891"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4785614" y="5634637"/>
            <a:ext cx="458891"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8" name="TextBox 12"/>
          <p:cNvSpPr txBox="1"/>
          <p:nvPr/>
        </p:nvSpPr>
        <p:spPr>
          <a:xfrm>
            <a:off x="5481750" y="6100288"/>
            <a:ext cx="646331" cy="369332"/>
          </a:xfrm>
          <a:prstGeom prst="rect">
            <a:avLst/>
          </a:prstGeom>
          <a:solidFill>
            <a:schemeClr val="tx1"/>
          </a:solidFill>
        </p:spPr>
        <p:txBody>
          <a:bodyPr wrap="none" rtlCol="0">
            <a:spAutoFit/>
          </a:bodyPr>
          <a:lstStyle/>
          <a:p>
            <a:pPr algn="ctr"/>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现今</a:t>
            </a:r>
            <a:endPar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69" name="直接连接符 68"/>
          <p:cNvCxnSpPr/>
          <p:nvPr/>
        </p:nvCxnSpPr>
        <p:spPr>
          <a:xfrm>
            <a:off x="6144688" y="5239797"/>
            <a:ext cx="991413"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TextBox 74"/>
          <p:cNvSpPr txBox="1"/>
          <p:nvPr/>
        </p:nvSpPr>
        <p:spPr>
          <a:xfrm>
            <a:off x="34881" y="5889058"/>
            <a:ext cx="5147821" cy="830997"/>
          </a:xfrm>
          <a:prstGeom prst="rect">
            <a:avLst/>
          </a:prstGeom>
          <a:solidFill>
            <a:srgbClr val="FFFF00"/>
          </a:solidFill>
        </p:spPr>
        <p:txBody>
          <a:bodyPr wrap="square" rtlCol="0">
            <a:spAutoFit/>
          </a:bodyPr>
          <a:lstStyle/>
          <a:p>
            <a:r>
              <a:rPr lang="zh-CN" altLang="en-US" sz="1600" b="1" dirty="0"/>
              <a:t>保留着明清村落的基本面貌和特征，现存古民居</a:t>
            </a:r>
            <a:r>
              <a:rPr lang="en-US" altLang="zh-CN" sz="1600" b="1" dirty="0"/>
              <a:t>124</a:t>
            </a:r>
            <a:r>
              <a:rPr lang="zh-CN" altLang="en-US" sz="1600" b="1" dirty="0"/>
              <a:t>座，祠堂</a:t>
            </a:r>
            <a:r>
              <a:rPr lang="en-US" altLang="zh-CN" sz="1600" b="1" dirty="0"/>
              <a:t>3</a:t>
            </a:r>
            <a:r>
              <a:rPr lang="zh-CN" altLang="en-US" sz="1600" b="1" dirty="0"/>
              <a:t>座，牌坊</a:t>
            </a:r>
            <a:r>
              <a:rPr lang="en-US" altLang="zh-CN" sz="1600" b="1" dirty="0"/>
              <a:t>1</a:t>
            </a:r>
            <a:r>
              <a:rPr lang="zh-CN" altLang="en-US" sz="1600" b="1" dirty="0"/>
              <a:t>座，并保留正街、横路街、后溪街和</a:t>
            </a:r>
            <a:r>
              <a:rPr lang="en-US" altLang="zh-CN" sz="1600" b="1" dirty="0"/>
              <a:t>40</a:t>
            </a:r>
            <a:r>
              <a:rPr lang="zh-CN" altLang="en-US" sz="1600" b="1" dirty="0"/>
              <a:t>多条巷弄以及特有的青石板路，水系也维持原貌不变</a:t>
            </a:r>
            <a:endParaRPr lang="zh-CN" altLang="en-US" sz="1600" b="1" dirty="0"/>
          </a:p>
        </p:txBody>
      </p:sp>
      <p:sp>
        <p:nvSpPr>
          <p:cNvPr id="71" name="TextBox 74"/>
          <p:cNvSpPr txBox="1"/>
          <p:nvPr/>
        </p:nvSpPr>
        <p:spPr>
          <a:xfrm>
            <a:off x="7180743" y="6079331"/>
            <a:ext cx="2881020" cy="369332"/>
          </a:xfrm>
          <a:prstGeom prst="rect">
            <a:avLst/>
          </a:prstGeom>
          <a:solidFill>
            <a:srgbClr val="FFFF00"/>
          </a:solidFill>
        </p:spPr>
        <p:txBody>
          <a:bodyPr wrap="square" rtlCol="0">
            <a:spAutoFit/>
          </a:bodyPr>
          <a:lstStyle/>
          <a:p>
            <a:pPr algn="ctr"/>
            <a:r>
              <a:rPr lang="zh-CN" altLang="en-US" b="1" dirty="0">
                <a:solidFill>
                  <a:srgbClr val="0070C0"/>
                </a:solidFill>
              </a:rPr>
              <a:t>有</a:t>
            </a:r>
            <a:r>
              <a:rPr lang="en-US" altLang="zh-CN" b="1" dirty="0">
                <a:solidFill>
                  <a:srgbClr val="0070C0"/>
                </a:solidFill>
              </a:rPr>
              <a:t>150</a:t>
            </a:r>
            <a:r>
              <a:rPr lang="zh-CN" altLang="en-US" b="1" dirty="0">
                <a:solidFill>
                  <a:srgbClr val="0070C0"/>
                </a:solidFill>
              </a:rPr>
              <a:t>余座完好地保存至今</a:t>
            </a:r>
            <a:endParaRPr lang="zh-CN" altLang="en-US" b="1" dirty="0">
              <a:solidFill>
                <a:srgbClr val="0070C0"/>
              </a:solidFill>
            </a:endParaRPr>
          </a:p>
        </p:txBody>
      </p:sp>
      <p:cxnSp>
        <p:nvCxnSpPr>
          <p:cNvPr id="74" name="直接连接符 73"/>
          <p:cNvCxnSpPr/>
          <p:nvPr/>
        </p:nvCxnSpPr>
        <p:spPr>
          <a:xfrm>
            <a:off x="5197920" y="6263287"/>
            <a:ext cx="256135"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6144688" y="6263287"/>
            <a:ext cx="991413"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1" name="图片 8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07677" y="35051"/>
            <a:ext cx="2141863" cy="675202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7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8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6" presetClass="exit" presetSubtype="21" fill="hold" nodeType="clickEffect">
                                  <p:stCondLst>
                                    <p:cond delay="0"/>
                                  </p:stCondLst>
                                  <p:childTnLst>
                                    <p:animEffect transition="out" filter="barn(inVertical)">
                                      <p:cBhvr>
                                        <p:cTn id="130" dur="500"/>
                                        <p:tgtEl>
                                          <p:spTgt spid="81"/>
                                        </p:tgtEl>
                                      </p:cBhvr>
                                    </p:animEffect>
                                    <p:set>
                                      <p:cBhvr>
                                        <p:cTn id="131"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45" grpId="0" animBg="1"/>
      <p:bldP spid="46" grpId="0" animBg="1"/>
      <p:bldP spid="75" grpId="0" animBg="1"/>
      <p:bldP spid="57" grpId="0" animBg="1"/>
      <p:bldP spid="58" grpId="0" animBg="1"/>
      <p:bldP spid="59" grpId="0" animBg="1"/>
      <p:bldP spid="60" grpId="0" animBg="1"/>
      <p:bldP spid="61" grpId="0" animBg="1"/>
      <p:bldP spid="62" grpId="0" animBg="1"/>
      <p:bldP spid="63" grpId="0" animBg="1"/>
      <p:bldP spid="65" grpId="0"/>
      <p:bldP spid="68" grpId="0" animBg="1"/>
      <p:bldP spid="70" grpId="0" animBg="1"/>
      <p:bldP spid="7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675" y="0"/>
            <a:ext cx="4966719" cy="6858000"/>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5214912" y="5390971"/>
            <a:ext cx="6096000" cy="1200329"/>
          </a:xfrm>
          <a:prstGeom prst="rect">
            <a:avLst/>
          </a:prstGeom>
        </p:spPr>
        <p:txBody>
          <a:bodyPr>
            <a:spAutoFit/>
          </a:bodyPr>
          <a:lstStyle/>
          <a:p>
            <a:r>
              <a:rPr lang="zh-CN" altLang="zh-CN" b="1" dirty="0"/>
              <a:t>选择讨论②：</a:t>
            </a:r>
            <a:r>
              <a:rPr lang="zh-CN" altLang="en-US" b="1" dirty="0">
                <a:solidFill>
                  <a:srgbClr val="0000CC"/>
                </a:solidFill>
              </a:rPr>
              <a:t>（选择不给分）</a:t>
            </a:r>
            <a:endParaRPr lang="en-US" altLang="zh-CN" b="1" dirty="0">
              <a:solidFill>
                <a:srgbClr val="0000CC"/>
              </a:solidFill>
            </a:endParaRPr>
          </a:p>
          <a:p>
            <a:r>
              <a:rPr lang="zh-CN" altLang="zh-CN" b="1" dirty="0"/>
              <a:t>参加科举考试（</a:t>
            </a:r>
            <a:r>
              <a:rPr lang="en-US" altLang="zh-CN" b="1" dirty="0"/>
              <a:t>1</a:t>
            </a:r>
            <a:r>
              <a:rPr lang="zh-CN" altLang="zh-CN" b="1" dirty="0"/>
              <a:t>分）建书院（</a:t>
            </a:r>
            <a:r>
              <a:rPr lang="en-US" altLang="zh-CN" b="1" dirty="0"/>
              <a:t>1</a:t>
            </a:r>
            <a:r>
              <a:rPr lang="zh-CN" altLang="zh-CN" b="1" dirty="0"/>
              <a:t>分）建立会馆（</a:t>
            </a:r>
            <a:r>
              <a:rPr lang="en-US" altLang="zh-CN" b="1" dirty="0"/>
              <a:t>1</a:t>
            </a:r>
            <a:r>
              <a:rPr lang="zh-CN" altLang="zh-CN" b="1" dirty="0"/>
              <a:t>分）立祠堂和牌坊（</a:t>
            </a:r>
            <a:r>
              <a:rPr lang="en-US" altLang="zh-CN" b="1" dirty="0"/>
              <a:t>1</a:t>
            </a:r>
            <a:r>
              <a:rPr lang="zh-CN" altLang="zh-CN" b="1" dirty="0"/>
              <a:t>分</a:t>
            </a:r>
            <a:r>
              <a:rPr lang="zh-CN" altLang="en-US" b="1" dirty="0"/>
              <a:t>，</a:t>
            </a:r>
            <a:r>
              <a:rPr lang="zh-CN" altLang="en-US" b="1" dirty="0">
                <a:solidFill>
                  <a:srgbClr val="FF0000"/>
                </a:solidFill>
              </a:rPr>
              <a:t>写出</a:t>
            </a:r>
            <a:r>
              <a:rPr lang="en-US" altLang="zh-CN" b="1" dirty="0">
                <a:solidFill>
                  <a:srgbClr val="FF0000"/>
                </a:solidFill>
              </a:rPr>
              <a:t>1</a:t>
            </a:r>
            <a:r>
              <a:rPr lang="zh-CN" altLang="en-US" b="1" dirty="0">
                <a:solidFill>
                  <a:srgbClr val="FF0000"/>
                </a:solidFill>
              </a:rPr>
              <a:t>项即可）</a:t>
            </a:r>
            <a:r>
              <a:rPr lang="zh-CN" altLang="zh-CN" b="1" dirty="0"/>
              <a:t>修水系（或挖渠塘或铺街巷或兴建乡间基础设施）（</a:t>
            </a:r>
            <a:r>
              <a:rPr lang="en-US" altLang="zh-CN" b="1" dirty="0"/>
              <a:t>1</a:t>
            </a:r>
            <a:r>
              <a:rPr lang="zh-CN" altLang="zh-CN" b="1" dirty="0"/>
              <a:t>分）</a:t>
            </a:r>
            <a:endParaRPr lang="zh-CN" altLang="zh-CN" b="1"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4631" y="177760"/>
            <a:ext cx="6274693" cy="137309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4631" y="1568647"/>
            <a:ext cx="6264183" cy="219372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631" y="3780164"/>
            <a:ext cx="6256562" cy="150918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3142" y="570676"/>
            <a:ext cx="8630889" cy="810478"/>
          </a:xfrm>
          <a:prstGeom prst="rect">
            <a:avLst/>
          </a:prstGeom>
        </p:spPr>
        <p:txBody>
          <a:bodyPr wrap="none">
            <a:spAutoFit/>
          </a:bodyPr>
          <a:lstStyle/>
          <a:p>
            <a:pPr algn="just">
              <a:lnSpc>
                <a:spcPts val="28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一、</a:t>
            </a:r>
            <a:r>
              <a:rPr lang="zh-CN" altLang="en-US"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西递、宏村古村落的历史、特点及文化内涵</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endParaRPr>
          </a:p>
          <a:p>
            <a:pPr algn="just">
              <a:lnSpc>
                <a:spcPts val="2800"/>
              </a:lnSpc>
              <a:spcAft>
                <a:spcPts val="0"/>
              </a:spcAft>
            </a:pP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 name="文本框 1"/>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pic>
        <p:nvPicPr>
          <p:cNvPr id="4" name="图片 3"/>
          <p:cNvPicPr>
            <a:picLocks noChangeAspect="1"/>
          </p:cNvPicPr>
          <p:nvPr/>
        </p:nvPicPr>
        <p:blipFill>
          <a:blip r:embed="rId1"/>
          <a:stretch>
            <a:fillRect/>
          </a:stretch>
        </p:blipFill>
        <p:spPr>
          <a:xfrm>
            <a:off x="962397" y="45612"/>
            <a:ext cx="10301980" cy="676677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087" y="1125786"/>
            <a:ext cx="6725143" cy="542965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043" y="1098065"/>
            <a:ext cx="7144747" cy="546811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527" y="1098065"/>
            <a:ext cx="6287377" cy="550621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5074" y="1098065"/>
            <a:ext cx="2352675" cy="506461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4" name="Picture 4" descr="0016sURJgy6Ov8xfz9Y4e&amp;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2203" y="1088921"/>
            <a:ext cx="2057400" cy="54864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2891" y="1915630"/>
            <a:ext cx="4944165" cy="342947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7" name="图片 16"/>
          <p:cNvPicPr>
            <a:picLocks noChangeAspect="1"/>
          </p:cNvPicPr>
          <p:nvPr/>
        </p:nvPicPr>
        <p:blipFill>
          <a:blip r:embed="rId8"/>
          <a:stretch>
            <a:fillRect/>
          </a:stretch>
        </p:blipFill>
        <p:spPr>
          <a:xfrm>
            <a:off x="4035569" y="1125786"/>
            <a:ext cx="7135221" cy="531569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8" name="图片 17"/>
          <p:cNvPicPr>
            <a:picLocks noChangeAspect="1"/>
          </p:cNvPicPr>
          <p:nvPr/>
        </p:nvPicPr>
        <p:blipFill>
          <a:blip r:embed="rId9"/>
          <a:stretch>
            <a:fillRect/>
          </a:stretch>
        </p:blipFill>
        <p:spPr>
          <a:xfrm>
            <a:off x="3752731" y="1360309"/>
            <a:ext cx="8087854" cy="480236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9" name="Text Box 17"/>
          <p:cNvSpPr txBox="1">
            <a:spLocks noChangeArrowheads="1"/>
          </p:cNvSpPr>
          <p:nvPr/>
        </p:nvSpPr>
        <p:spPr bwMode="auto">
          <a:xfrm rot="21110013">
            <a:off x="8794055" y="1802627"/>
            <a:ext cx="1936750" cy="584200"/>
          </a:xfrm>
          <a:prstGeom prst="rect">
            <a:avLst/>
          </a:prstGeom>
          <a:solidFill>
            <a:schemeClr val="bg1"/>
          </a:solidFill>
          <a:ln w="38100">
            <a:solidFill>
              <a:srgbClr val="FF0000"/>
            </a:solidFill>
            <a:miter lim="800000"/>
          </a:ln>
          <a:effectLst/>
        </p:spPr>
        <p:txBody>
          <a:bodyPr>
            <a:spAutoFit/>
          </a:bodyPr>
          <a:lstStyle/>
          <a:p>
            <a:pPr>
              <a:defRPr/>
            </a:pPr>
            <a:r>
              <a:rPr lang="zh-CN" altLang="en-US" sz="3200" b="1" dirty="0">
                <a:solidFill>
                  <a:srgbClr val="FF0000"/>
                </a:solidFill>
                <a:effectLst>
                  <a:outerShdw blurRad="38100" dist="38100" dir="2700000" algn="tl">
                    <a:srgbClr val="C0C0C0"/>
                  </a:outerShdw>
                </a:effectLst>
                <a:ea typeface="隶书" panose="02010509060101010101" pitchFamily="49" charset="-122"/>
              </a:rPr>
              <a:t>中华一绝</a:t>
            </a:r>
            <a:endParaRPr lang="zh-CN" altLang="en-US" sz="3200" b="1" dirty="0">
              <a:solidFill>
                <a:srgbClr val="FF0000"/>
              </a:solidFill>
              <a:effectLst>
                <a:outerShdw blurRad="38100" dist="38100" dir="2700000" algn="tl">
                  <a:srgbClr val="C0C0C0"/>
                </a:outerShdw>
              </a:effectLst>
              <a:ea typeface="隶书" panose="02010509060101010101" pitchFamily="49" charset="-122"/>
            </a:endParaRPr>
          </a:p>
        </p:txBody>
      </p:sp>
      <p:pic>
        <p:nvPicPr>
          <p:cNvPr id="21" name="图片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5073" y="2653347"/>
            <a:ext cx="8383170" cy="1551306"/>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9640" y="4278160"/>
            <a:ext cx="5125165" cy="10669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图片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35622" y="1381154"/>
            <a:ext cx="6944694" cy="43154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7" name="图片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62390" y="903219"/>
            <a:ext cx="7725853" cy="548716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9" name="图片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97936" y="931139"/>
            <a:ext cx="7487695" cy="557290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0" name="图片 29"/>
          <p:cNvPicPr>
            <a:picLocks noChangeAspect="1"/>
          </p:cNvPicPr>
          <p:nvPr/>
        </p:nvPicPr>
        <p:blipFill>
          <a:blip r:embed="rId15"/>
          <a:stretch>
            <a:fillRect/>
          </a:stretch>
        </p:blipFill>
        <p:spPr>
          <a:xfrm>
            <a:off x="4360831" y="3044139"/>
            <a:ext cx="7592485" cy="1362265"/>
          </a:xfrm>
          <a:prstGeom prst="rect">
            <a:avLst/>
          </a:prstGeom>
          <a:ln>
            <a:noFill/>
          </a:ln>
          <a:effectLst>
            <a:outerShdw blurRad="292100" dist="139700" dir="2700000" algn="tl" rotWithShape="0">
              <a:srgbClr val="333333">
                <a:alpha val="65000"/>
              </a:srgbClr>
            </a:outerShdw>
          </a:effectLst>
        </p:spPr>
      </p:pic>
      <p:pic>
        <p:nvPicPr>
          <p:cNvPr id="32" name="图片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86443" y="1069544"/>
            <a:ext cx="5877745" cy="4477375"/>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4" name="图片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34327" y="1132599"/>
            <a:ext cx="6058746" cy="423921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nodeType="clickEffect">
                                  <p:stCondLst>
                                    <p:cond delay="0"/>
                                  </p:stCondLst>
                                  <p:childTnLst>
                                    <p:animEffect transition="out" filter="barn(inVertic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nodeType="clickEffect">
                                  <p:stCondLst>
                                    <p:cond delay="0"/>
                                  </p:stCondLst>
                                  <p:childTnLst>
                                    <p:animEffect transition="out" filter="barn(inVertical)">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xit" presetSubtype="21" fill="hold" grpId="1" nodeType="clickEffect">
                                  <p:stCondLst>
                                    <p:cond delay="0"/>
                                  </p:stCondLst>
                                  <p:childTnLst>
                                    <p:animEffect transition="out" filter="barn(inVertical)">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xit" presetSubtype="21" fill="hold" nodeType="clickEffect">
                                  <p:stCondLst>
                                    <p:cond delay="0"/>
                                  </p:stCondLst>
                                  <p:childTnLst>
                                    <p:animEffect transition="out" filter="barn(inVertical)">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6" presetClass="exit" presetSubtype="21" fill="hold" nodeType="clickEffect">
                                  <p:stCondLst>
                                    <p:cond delay="0"/>
                                  </p:stCondLst>
                                  <p:childTnLst>
                                    <p:animEffect transition="out" filter="barn(inVertical)">
                                      <p:cBhvr>
                                        <p:cTn id="104" dur="500"/>
                                        <p:tgtEl>
                                          <p:spTgt spid="23"/>
                                        </p:tgtEl>
                                      </p:cBhvr>
                                    </p:animEffect>
                                    <p:set>
                                      <p:cBhvr>
                                        <p:cTn id="105" dur="1" fill="hold">
                                          <p:stCondLst>
                                            <p:cond delay="499"/>
                                          </p:stCondLst>
                                        </p:cTn>
                                        <p:tgtEl>
                                          <p:spTgt spid="2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25"/>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6" presetClass="exit" presetSubtype="21" fill="hold" nodeType="clickEffect">
                                  <p:stCondLst>
                                    <p:cond delay="0"/>
                                  </p:stCondLst>
                                  <p:childTnLst>
                                    <p:animEffect transition="out" filter="barn(inVertical)">
                                      <p:cBhvr>
                                        <p:cTn id="113" dur="500"/>
                                        <p:tgtEl>
                                          <p:spTgt spid="25"/>
                                        </p:tgtEl>
                                      </p:cBhvr>
                                    </p:animEffect>
                                    <p:set>
                                      <p:cBhvr>
                                        <p:cTn id="114" dur="1" fill="hold">
                                          <p:stCondLst>
                                            <p:cond delay="499"/>
                                          </p:stCondLst>
                                        </p:cTn>
                                        <p:tgtEl>
                                          <p:spTgt spid="2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6" presetClass="exit" presetSubtype="21" fill="hold" nodeType="clickEffect">
                                  <p:stCondLst>
                                    <p:cond delay="0"/>
                                  </p:stCondLst>
                                  <p:childTnLst>
                                    <p:animEffect transition="out" filter="barn(inVertical)">
                                      <p:cBhvr>
                                        <p:cTn id="122" dur="500"/>
                                        <p:tgtEl>
                                          <p:spTgt spid="27"/>
                                        </p:tgtEl>
                                      </p:cBhvr>
                                    </p:animEffect>
                                    <p:set>
                                      <p:cBhvr>
                                        <p:cTn id="123" dur="1" fill="hold">
                                          <p:stCondLst>
                                            <p:cond delay="499"/>
                                          </p:stCondLst>
                                        </p:cTn>
                                        <p:tgtEl>
                                          <p:spTgt spid="27"/>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29"/>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30"/>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6" presetClass="exit" presetSubtype="21" fill="hold" nodeType="clickEffect">
                                  <p:stCondLst>
                                    <p:cond delay="0"/>
                                  </p:stCondLst>
                                  <p:childTnLst>
                                    <p:animEffect transition="out" filter="barn(inVertical)">
                                      <p:cBhvr>
                                        <p:cTn id="135" dur="500"/>
                                        <p:tgtEl>
                                          <p:spTgt spid="29"/>
                                        </p:tgtEl>
                                      </p:cBhvr>
                                    </p:animEffect>
                                    <p:set>
                                      <p:cBhvr>
                                        <p:cTn id="136" dur="1" fill="hold">
                                          <p:stCondLst>
                                            <p:cond delay="499"/>
                                          </p:stCondLst>
                                        </p:cTn>
                                        <p:tgtEl>
                                          <p:spTgt spid="2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6" presetClass="exit" presetSubtype="21" fill="hold" nodeType="clickEffect">
                                  <p:stCondLst>
                                    <p:cond delay="0"/>
                                  </p:stCondLst>
                                  <p:childTnLst>
                                    <p:animEffect transition="out" filter="barn(inVertical)">
                                      <p:cBhvr>
                                        <p:cTn id="140" dur="500"/>
                                        <p:tgtEl>
                                          <p:spTgt spid="30"/>
                                        </p:tgtEl>
                                      </p:cBhvr>
                                    </p:animEffect>
                                    <p:set>
                                      <p:cBhvr>
                                        <p:cTn id="141" dur="1" fill="hold">
                                          <p:stCondLst>
                                            <p:cond delay="499"/>
                                          </p:stCondLst>
                                        </p:cTn>
                                        <p:tgtEl>
                                          <p:spTgt spid="3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3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6" presetClass="exit" presetSubtype="21" fill="hold" nodeType="clickEffect">
                                  <p:stCondLst>
                                    <p:cond delay="0"/>
                                  </p:stCondLst>
                                  <p:childTnLst>
                                    <p:animEffect transition="out" filter="barn(inVertical)">
                                      <p:cBhvr>
                                        <p:cTn id="149" dur="500"/>
                                        <p:tgtEl>
                                          <p:spTgt spid="32"/>
                                        </p:tgtEl>
                                      </p:cBhvr>
                                    </p:animEffect>
                                    <p:set>
                                      <p:cBhvr>
                                        <p:cTn id="150" dur="1" fill="hold">
                                          <p:stCondLst>
                                            <p:cond delay="499"/>
                                          </p:stCondLst>
                                        </p:cTn>
                                        <p:tgtEl>
                                          <p:spTgt spid="32"/>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6" presetClass="exit" presetSubtype="21" fill="hold" nodeType="clickEffect">
                                  <p:stCondLst>
                                    <p:cond delay="0"/>
                                  </p:stCondLst>
                                  <p:childTnLst>
                                    <p:animEffect transition="out" filter="barn(inVertical)">
                                      <p:cBhvr>
                                        <p:cTn id="158" dur="500"/>
                                        <p:tgtEl>
                                          <p:spTgt spid="34"/>
                                        </p:tgtEl>
                                      </p:cBhvr>
                                    </p:animEffect>
                                    <p:set>
                                      <p:cBhvr>
                                        <p:cTn id="159"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3825" y="132431"/>
            <a:ext cx="11820525" cy="4045338"/>
          </a:xfrm>
          <a:prstGeom prst="rect">
            <a:avLst/>
          </a:prstGeom>
        </p:spPr>
        <p:txBody>
          <a:bodyPr wrap="square">
            <a:spAutoFit/>
          </a:bodyPr>
          <a:lstStyle/>
          <a:p>
            <a:pPr indent="266700">
              <a:lnSpc>
                <a:spcPct val="125000"/>
              </a:lnSpc>
            </a:pPr>
            <a:r>
              <a:rPr lang="zh-CN" altLang="en-US" b="1" dirty="0"/>
              <a:t>   （</a:t>
            </a:r>
            <a:r>
              <a:rPr lang="en-US" altLang="zh-CN" b="1" dirty="0"/>
              <a:t>201904T33</a:t>
            </a:r>
            <a:r>
              <a:rPr lang="zh-CN" altLang="en-US" b="1" dirty="0"/>
              <a:t>）</a:t>
            </a:r>
            <a:r>
              <a:rPr lang="zh-CN" altLang="zh-CN" b="1" dirty="0"/>
              <a:t>站在时间的刻度上回望，更能感知时代的面貌和意义。阅读材料，回答问题。</a:t>
            </a:r>
            <a:endParaRPr lang="en-US" altLang="zh-CN" b="1" dirty="0"/>
          </a:p>
          <a:p>
            <a:pPr indent="266700">
              <a:lnSpc>
                <a:spcPct val="125000"/>
              </a:lnSpc>
            </a:pPr>
            <a:r>
              <a:rPr lang="zh-CN" altLang="zh-CN" b="1" kern="0" dirty="0">
                <a:solidFill>
                  <a:srgbClr val="333333"/>
                </a:solidFill>
                <a:latin typeface="Times New Roman" panose="02020603050405020304" pitchFamily="18" charset="0"/>
                <a:ea typeface="黑体" panose="02010609060101010101" pitchFamily="49" charset="-122"/>
                <a:cs typeface="宋体" panose="02010600030101010101" pitchFamily="2" charset="-122"/>
              </a:rPr>
              <a:t>材料二</a:t>
            </a:r>
            <a:endParaRPr lang="zh-CN" altLang="zh-CN" b="1" kern="100" dirty="0">
              <a:latin typeface="Times New Roman" panose="02020603050405020304" pitchFamily="18" charset="0"/>
              <a:ea typeface="宋体" panose="02010600030101010101" pitchFamily="2" charset="-122"/>
            </a:endParaRPr>
          </a:p>
          <a:p>
            <a:pPr marL="266700" indent="266700">
              <a:lnSpc>
                <a:spcPts val="2160"/>
              </a:lnSpc>
            </a:pPr>
            <a:r>
              <a:rPr lang="en-US" altLang="zh-CN" b="1" kern="0" dirty="0">
                <a:solidFill>
                  <a:srgbClr val="333333"/>
                </a:solidFill>
                <a:latin typeface="Times New Roman" panose="02020603050405020304" pitchFamily="18" charset="0"/>
                <a:ea typeface="楷体" panose="02010609060101010101" pitchFamily="49" charset="-122"/>
                <a:cs typeface="宋体" panose="02010600030101010101" pitchFamily="2" charset="-122"/>
              </a:rPr>
              <a:t> </a:t>
            </a:r>
            <a:r>
              <a:rPr lang="zh-CN" altLang="zh-CN" b="1" kern="0" dirty="0">
                <a:solidFill>
                  <a:srgbClr val="333333"/>
                </a:solidFill>
                <a:latin typeface="Times New Roman" panose="02020603050405020304" pitchFamily="18" charset="0"/>
                <a:ea typeface="楷体" panose="02010609060101010101" pitchFamily="49" charset="-122"/>
                <a:cs typeface="宋体" panose="02010600030101010101" pitchFamily="2" charset="-122"/>
              </a:rPr>
              <a:t>倘祥在世界文化遗产——平遥古城，宛若置身于一幅大写意的清明上河图，让人体味一个商帮曾经的芳华。高耸的市楼，居于城的中央，一城风光尽收眼底。吟咏着梁思成先生的文字：街市、民居、市楼、桥梁、寺塔、城垣等等，“它们的壮丽或它们的朴实，它们的工艺与大胆的结构，或它们的亲切部署与简单的秩序”，对于我们都是那么可爱，那么有意义。</a:t>
            </a:r>
            <a:endParaRPr lang="zh-CN" altLang="zh-CN" b="1" kern="100" dirty="0">
              <a:latin typeface="Times New Roman" panose="02020603050405020304" pitchFamily="18" charset="0"/>
              <a:ea typeface="宋体" panose="02010600030101010101" pitchFamily="2" charset="-122"/>
            </a:endParaRPr>
          </a:p>
          <a:p>
            <a:pPr marL="266700" indent="266700">
              <a:lnSpc>
                <a:spcPts val="2160"/>
              </a:lnSpc>
            </a:pPr>
            <a:r>
              <a:rPr lang="en-US" altLang="zh-CN" b="1" kern="0" dirty="0">
                <a:solidFill>
                  <a:srgbClr val="333333"/>
                </a:solidFill>
                <a:latin typeface="Times New Roman" panose="02020603050405020304" pitchFamily="18" charset="0"/>
                <a:ea typeface="楷体" panose="02010609060101010101" pitchFamily="49" charset="-122"/>
                <a:cs typeface="宋体" panose="02010600030101010101" pitchFamily="2" charset="-122"/>
              </a:rPr>
              <a:t> </a:t>
            </a:r>
            <a:r>
              <a:rPr lang="zh-CN" altLang="zh-CN" b="1" kern="0" dirty="0">
                <a:solidFill>
                  <a:srgbClr val="333333"/>
                </a:solidFill>
                <a:latin typeface="Times New Roman" panose="02020603050405020304" pitchFamily="18" charset="0"/>
                <a:ea typeface="楷体" panose="02010609060101010101" pitchFamily="49" charset="-122"/>
                <a:cs typeface="宋体" panose="02010600030101010101" pitchFamily="2" charset="-122"/>
              </a:rPr>
              <a:t>有感于山西商人的创造力，梁启超任公先生曾在某一场合发言：“鄙人在海外十余年，对于外人批评吾国商业能力，常无辞以对，独至此，有历史，有基础，能继续发达之山西商业……有改良中国金融业之资格者……。诸君一举手，一投足，非徒诸君自身利害之所系，于国民经济、国家财政且有莫大影响焉”。</a:t>
            </a:r>
            <a:endParaRPr lang="zh-CN" altLang="zh-CN" b="1" kern="100" dirty="0">
              <a:latin typeface="Times New Roman" panose="02020603050405020304" pitchFamily="18" charset="0"/>
              <a:ea typeface="宋体" panose="02010600030101010101" pitchFamily="2" charset="-122"/>
            </a:endParaRPr>
          </a:p>
          <a:p>
            <a:pPr algn="r">
              <a:lnSpc>
                <a:spcPts val="2160"/>
              </a:lnSpc>
              <a:spcAft>
                <a:spcPts val="0"/>
              </a:spcAft>
            </a:pPr>
            <a:r>
              <a:rPr lang="zh-CN" altLang="zh-CN" b="1" kern="0" dirty="0">
                <a:solidFill>
                  <a:srgbClr val="333333"/>
                </a:solidFill>
                <a:latin typeface="Times New Roman" panose="02020603050405020304" pitchFamily="18" charset="0"/>
                <a:ea typeface="楷体" panose="02010609060101010101" pitchFamily="49" charset="-122"/>
                <a:cs typeface="宋体" panose="02010600030101010101" pitchFamily="2" charset="-122"/>
              </a:rPr>
              <a:t>——选编自梁思成《我国伟大的建筑传统与遗产》、梁启超《饮冰室合集》</a:t>
            </a:r>
            <a:endParaRPr lang="zh-CN" altLang="zh-CN" b="1" kern="100" dirty="0">
              <a:latin typeface="Times New Roman" panose="02020603050405020304" pitchFamily="18" charset="0"/>
              <a:ea typeface="宋体" panose="02010600030101010101" pitchFamily="2" charset="-122"/>
            </a:endParaRPr>
          </a:p>
          <a:p>
            <a:pPr marL="539115" indent="-271145">
              <a:lnSpc>
                <a:spcPct val="125000"/>
              </a:lnSpc>
            </a:pPr>
            <a:r>
              <a:rPr lang="en-US" altLang="zh-CN" b="1" kern="0" dirty="0">
                <a:solidFill>
                  <a:srgbClr val="333333"/>
                </a:solidFill>
                <a:latin typeface="宋体" panose="02010600030101010101" pitchFamily="2" charset="-122"/>
                <a:ea typeface="宋体" panose="02010600030101010101" pitchFamily="2" charset="-122"/>
                <a:cs typeface="宋体" panose="02010600030101010101" pitchFamily="2" charset="-122"/>
              </a:rPr>
              <a:t>(2)</a:t>
            </a:r>
            <a:r>
              <a:rPr lang="zh-CN" altLang="zh-CN" b="1" kern="0" dirty="0">
                <a:solidFill>
                  <a:srgbClr val="333333"/>
                </a:solidFill>
                <a:latin typeface="Times New Roman" panose="02020603050405020304" pitchFamily="18" charset="0"/>
                <a:ea typeface="宋体" panose="02010600030101010101" pitchFamily="2" charset="-122"/>
                <a:cs typeface="宋体" panose="02010600030101010101" pitchFamily="2" charset="-122"/>
              </a:rPr>
              <a:t>根据材料二，结合所学，请选择阐述：①由平遥古城的市楼，分析说明中国古代市楼角色的演变，并指出古代城中特定商业区的名称。②梁启超认为晋商具备了“改良中国金融业之资格”的依据是什么</a:t>
            </a:r>
            <a:r>
              <a:rPr lang="en-US" altLang="zh-CN" b="1" kern="0" dirty="0">
                <a:solidFill>
                  <a:srgbClr val="333333"/>
                </a:solidFill>
                <a:latin typeface="Times New Roman" panose="02020603050405020304" pitchFamily="18" charset="0"/>
                <a:ea typeface="宋体" panose="02010600030101010101" pitchFamily="2" charset="-122"/>
                <a:cs typeface="宋体" panose="02010600030101010101" pitchFamily="2" charset="-122"/>
              </a:rPr>
              <a:t>?</a:t>
            </a:r>
            <a:r>
              <a:rPr lang="zh-CN" altLang="zh-CN" b="1" kern="0" dirty="0">
                <a:solidFill>
                  <a:srgbClr val="333333"/>
                </a:solidFill>
                <a:latin typeface="Times New Roman" panose="02020603050405020304" pitchFamily="18" charset="0"/>
                <a:ea typeface="宋体" panose="02010600030101010101" pitchFamily="2" charset="-122"/>
                <a:cs typeface="宋体" panose="02010600030101010101" pitchFamily="2" charset="-122"/>
              </a:rPr>
              <a:t>请用一段话简要评价晋商活动的作用。</a:t>
            </a:r>
            <a:r>
              <a:rPr lang="en-US" altLang="zh-CN" b="1" kern="0" dirty="0">
                <a:solidFill>
                  <a:srgbClr val="333333"/>
                </a:solidFill>
                <a:latin typeface="Times New Roman" panose="02020603050405020304" pitchFamily="18" charset="0"/>
                <a:ea typeface="宋体" panose="02010600030101010101" pitchFamily="2" charset="-122"/>
                <a:cs typeface="宋体" panose="02010600030101010101" pitchFamily="2" charset="-122"/>
              </a:rPr>
              <a:t>(5</a:t>
            </a:r>
            <a:r>
              <a:rPr lang="zh-CN" altLang="zh-CN" b="1" kern="0" dirty="0">
                <a:solidFill>
                  <a:srgbClr val="333333"/>
                </a:solidFill>
                <a:latin typeface="Times New Roman" panose="02020603050405020304" pitchFamily="18" charset="0"/>
                <a:ea typeface="宋体" panose="02010600030101010101" pitchFamily="2" charset="-122"/>
                <a:cs typeface="宋体" panose="02010600030101010101" pitchFamily="2" charset="-122"/>
              </a:rPr>
              <a:t>分</a:t>
            </a:r>
            <a:r>
              <a:rPr lang="en-US" altLang="zh-CN" b="1" kern="0" dirty="0">
                <a:solidFill>
                  <a:srgbClr val="333333"/>
                </a:solidFill>
                <a:latin typeface="Times New Roman" panose="02020603050405020304" pitchFamily="18" charset="0"/>
                <a:ea typeface="宋体" panose="02010600030101010101" pitchFamily="2" charset="-122"/>
                <a:cs typeface="宋体" panose="02010600030101010101" pitchFamily="2" charset="-122"/>
              </a:rPr>
              <a:t>)</a:t>
            </a:r>
            <a:endParaRPr lang="zh-CN" altLang="zh-CN" b="1" kern="100" dirty="0">
              <a:latin typeface="Times New Roman" panose="02020603050405020304" pitchFamily="18" charset="0"/>
              <a:ea typeface="宋体" panose="02010600030101010101" pitchFamily="2" charset="-122"/>
            </a:endParaRPr>
          </a:p>
        </p:txBody>
      </p:sp>
      <p:sp>
        <p:nvSpPr>
          <p:cNvPr id="4" name="矩形 3"/>
          <p:cNvSpPr/>
          <p:nvPr/>
        </p:nvSpPr>
        <p:spPr>
          <a:xfrm>
            <a:off x="342900" y="4177769"/>
            <a:ext cx="11963399" cy="2588401"/>
          </a:xfrm>
          <a:prstGeom prst="rect">
            <a:avLst/>
          </a:prstGeom>
        </p:spPr>
        <p:txBody>
          <a:bodyPr wrap="square">
            <a:spAutoFit/>
          </a:bodyPr>
          <a:lstStyle/>
          <a:p>
            <a:pPr marL="1600200" indent="-1400175">
              <a:lnSpc>
                <a:spcPct val="125000"/>
              </a:lnSpc>
            </a:pPr>
            <a:r>
              <a:rPr lang="zh-CN" altLang="zh-CN" sz="22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选择阐述①，</a:t>
            </a:r>
            <a:endParaRPr lang="en-US" altLang="zh-CN" sz="22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endParaRPr>
          </a:p>
          <a:p>
            <a:pPr marL="1600200" indent="-1400175">
              <a:lnSpc>
                <a:spcPct val="125000"/>
              </a:lnSpc>
            </a:pPr>
            <a:r>
              <a:rPr lang="zh-CN" altLang="zh-CN" sz="22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演变：起源于西汉长安，最初是管理市场的官署，后有的演变为聚民交易的场所。</a:t>
            </a:r>
            <a:endParaRPr lang="en-US" altLang="zh-CN" sz="22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endParaRPr>
          </a:p>
          <a:p>
            <a:pPr marL="1600200" indent="-1400175">
              <a:lnSpc>
                <a:spcPct val="125000"/>
              </a:lnSpc>
            </a:pPr>
            <a:r>
              <a:rPr lang="zh-CN" altLang="zh-CN" sz="22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名称：市。</a:t>
            </a:r>
            <a:endParaRPr lang="en-US" altLang="zh-CN" sz="2200" b="1" kern="100" dirty="0">
              <a:solidFill>
                <a:srgbClr val="7030A0"/>
              </a:solidFill>
              <a:latin typeface="Times New Roman" panose="02020603050405020304" pitchFamily="18" charset="0"/>
              <a:ea typeface="宋体" panose="02010600030101010101" pitchFamily="2" charset="-122"/>
            </a:endParaRPr>
          </a:p>
          <a:p>
            <a:pPr marL="1600200" indent="-1400175">
              <a:lnSpc>
                <a:spcPct val="125000"/>
              </a:lnSpc>
            </a:pPr>
            <a:r>
              <a:rPr lang="zh-CN" altLang="zh-CN" sz="22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选择阐述②，</a:t>
            </a:r>
            <a:endParaRPr lang="en-US" altLang="zh-CN" sz="22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endParaRPr>
          </a:p>
          <a:p>
            <a:pPr marL="1600200" indent="-1400175">
              <a:lnSpc>
                <a:spcPct val="125000"/>
              </a:lnSpc>
            </a:pPr>
            <a:r>
              <a:rPr lang="zh-CN" altLang="zh-CN" sz="22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依据：晋商创办了中国最早的私人金融机构——票号。</a:t>
            </a:r>
            <a:endParaRPr lang="en-US" altLang="zh-CN" sz="2200" b="1" kern="100" dirty="0">
              <a:solidFill>
                <a:srgbClr val="7030A0"/>
              </a:solidFill>
              <a:latin typeface="Times New Roman" panose="02020603050405020304" pitchFamily="18" charset="0"/>
              <a:ea typeface="宋体" panose="02010600030101010101" pitchFamily="2" charset="-122"/>
            </a:endParaRPr>
          </a:p>
          <a:p>
            <a:pPr marL="1600200" indent="-1400175">
              <a:lnSpc>
                <a:spcPct val="125000"/>
              </a:lnSpc>
            </a:pPr>
            <a:r>
              <a:rPr lang="zh-CN" altLang="zh-CN" sz="22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评价：造就许多富商巨贾和商界精英；推动山西经济进步；促进中国商品经济和对外贸易发展。</a:t>
            </a:r>
            <a:endParaRPr lang="zh-CN" altLang="zh-CN" sz="2200" b="1" kern="100" dirty="0">
              <a:solidFill>
                <a:srgbClr val="7030A0"/>
              </a:solidFill>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4775" y="223098"/>
            <a:ext cx="11963400" cy="2815322"/>
          </a:xfrm>
          <a:prstGeom prst="rect">
            <a:avLst/>
          </a:prstGeom>
        </p:spPr>
        <p:txBody>
          <a:bodyPr wrap="square">
            <a:spAutoFit/>
          </a:bodyPr>
          <a:lstStyle/>
          <a:p>
            <a:pPr marL="449580" indent="-181610">
              <a:lnSpc>
                <a:spcPct val="125000"/>
              </a:lnSpc>
            </a:pPr>
            <a:r>
              <a:rPr lang="zh-CN" altLang="en-US" sz="24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en-US" altLang="zh-CN" sz="24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202001T28</a:t>
            </a:r>
            <a:r>
              <a:rPr lang="zh-CN" altLang="en-US" sz="24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a:t>
            </a:r>
            <a:r>
              <a:rPr lang="en-US" altLang="zh-CN" sz="2400" b="1" kern="0" dirty="0">
                <a:solidFill>
                  <a:srgbClr val="333333"/>
                </a:solidFill>
                <a:latin typeface="宋体" panose="02010600030101010101" pitchFamily="2" charset="-122"/>
                <a:ea typeface="宋体" panose="02010600030101010101" pitchFamily="2" charset="-122"/>
                <a:cs typeface="宋体" panose="02010600030101010101" pitchFamily="2" charset="-122"/>
              </a:rPr>
              <a:t>(3)</a:t>
            </a:r>
            <a:r>
              <a:rPr lang="zh-CN" altLang="zh-CN" sz="2400" b="1" kern="0" dirty="0">
                <a:solidFill>
                  <a:srgbClr val="333333"/>
                </a:solidFill>
                <a:latin typeface="Times New Roman" panose="02020603050405020304" pitchFamily="18" charset="0"/>
                <a:ea typeface="宋体" panose="02010600030101010101" pitchFamily="2" charset="-122"/>
                <a:cs typeface="宋体" panose="02010600030101010101" pitchFamily="2" charset="-122"/>
              </a:rPr>
              <a:t>阅读材料一二三，结合所学，有两点认识可供选择讨论：①社会学家费孝通在对乡土中国的观察中，基于“社会原因所产生的不均”，提出了“反抗线”的认识。试从社会治理的角度，分析总结从孔夫子到孙中山，到中国共产党人，解决土地赋税问题的思考与实践。②历史学家钱穆认为，“家族是中国文化最主要的柱石”。试以皖南古村落西递和宏村为例，指出家族聚落的中心所在，并加以实证例举，简述其所宣示的文化思想及其观念。（</a:t>
            </a:r>
            <a:r>
              <a:rPr lang="en-US" altLang="zh-CN" sz="2400" b="1" kern="0" dirty="0">
                <a:solidFill>
                  <a:srgbClr val="333333"/>
                </a:solidFill>
                <a:latin typeface="Times New Roman" panose="02020603050405020304" pitchFamily="18" charset="0"/>
                <a:ea typeface="宋体" panose="02010600030101010101" pitchFamily="2" charset="-122"/>
                <a:cs typeface="宋体" panose="02010600030101010101" pitchFamily="2" charset="-122"/>
              </a:rPr>
              <a:t>6</a:t>
            </a:r>
            <a:r>
              <a:rPr lang="zh-CN" altLang="zh-CN" sz="2400" b="1" kern="0" dirty="0">
                <a:solidFill>
                  <a:srgbClr val="333333"/>
                </a:solidFill>
                <a:latin typeface="Times New Roman" panose="02020603050405020304" pitchFamily="18" charset="0"/>
                <a:ea typeface="宋体" panose="02010600030101010101" pitchFamily="2" charset="-122"/>
                <a:cs typeface="宋体" panose="02010600030101010101" pitchFamily="2" charset="-122"/>
              </a:rPr>
              <a:t>分） </a:t>
            </a:r>
            <a:endParaRPr lang="zh-CN" altLang="zh-CN" sz="2400" b="1" kern="100" dirty="0">
              <a:latin typeface="Times New Roman" panose="02020603050405020304" pitchFamily="18" charset="0"/>
              <a:ea typeface="宋体" panose="02010600030101010101" pitchFamily="2" charset="-122"/>
            </a:endParaRPr>
          </a:p>
        </p:txBody>
      </p:sp>
      <p:sp>
        <p:nvSpPr>
          <p:cNvPr id="3" name="矩形 2"/>
          <p:cNvSpPr/>
          <p:nvPr/>
        </p:nvSpPr>
        <p:spPr>
          <a:xfrm>
            <a:off x="0" y="3182482"/>
            <a:ext cx="12144375" cy="3452420"/>
          </a:xfrm>
          <a:prstGeom prst="rect">
            <a:avLst/>
          </a:prstGeom>
        </p:spPr>
        <p:txBody>
          <a:bodyPr wrap="square">
            <a:spAutoFit/>
          </a:bodyPr>
          <a:lstStyle/>
          <a:p>
            <a:pPr marL="266700" indent="266700">
              <a:lnSpc>
                <a:spcPct val="115000"/>
              </a:lnSpc>
            </a:pPr>
            <a:r>
              <a:rPr lang="zh-CN" altLang="zh-CN"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选择讨论①</a:t>
            </a:r>
            <a:endParaRPr lang="en-US" altLang="zh-CN"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endParaRPr>
          </a:p>
          <a:p>
            <a:pPr marL="266700" indent="266700">
              <a:lnSpc>
                <a:spcPct val="115000"/>
              </a:lnSpc>
            </a:pPr>
            <a:r>
              <a:rPr lang="zh-CN" altLang="zh-CN"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孔子：反对向百姓课重税，认为“苛政猛于虎”；</a:t>
            </a:r>
            <a:endParaRPr lang="en-US" altLang="zh-CN" sz="2400" b="1" kern="100" dirty="0">
              <a:solidFill>
                <a:srgbClr val="7030A0"/>
              </a:solidFill>
              <a:latin typeface="Times New Roman" panose="02020603050405020304" pitchFamily="18" charset="0"/>
              <a:ea typeface="宋体" panose="02010600030101010101" pitchFamily="2" charset="-122"/>
            </a:endParaRPr>
          </a:p>
          <a:p>
            <a:pPr marL="266700" indent="266700">
              <a:lnSpc>
                <a:spcPct val="115000"/>
              </a:lnSpc>
            </a:pPr>
            <a:r>
              <a:rPr lang="zh-CN" altLang="zh-CN"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孙中山：平均地权，承认“耕者有其田”；</a:t>
            </a:r>
            <a:endParaRPr lang="en-US" altLang="zh-CN" sz="2400" b="1" kern="100" dirty="0">
              <a:solidFill>
                <a:srgbClr val="7030A0"/>
              </a:solidFill>
              <a:latin typeface="Times New Roman" panose="02020603050405020304" pitchFamily="18" charset="0"/>
              <a:ea typeface="宋体" panose="02010600030101010101" pitchFamily="2" charset="-122"/>
            </a:endParaRPr>
          </a:p>
          <a:p>
            <a:pPr marL="266700" indent="266700">
              <a:lnSpc>
                <a:spcPct val="115000"/>
              </a:lnSpc>
            </a:pPr>
            <a:r>
              <a:rPr lang="zh-CN" altLang="zh-CN"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中国共产党：土地革命，土地改革，实现“耕者有其田”。</a:t>
            </a:r>
            <a:endParaRPr lang="zh-CN" altLang="zh-CN" sz="2400" b="1" kern="100" dirty="0">
              <a:solidFill>
                <a:srgbClr val="7030A0"/>
              </a:solidFill>
              <a:latin typeface="Times New Roman" panose="02020603050405020304" pitchFamily="18" charset="0"/>
              <a:ea typeface="宋体" panose="02010600030101010101" pitchFamily="2" charset="-122"/>
            </a:endParaRPr>
          </a:p>
          <a:p>
            <a:pPr marL="266700" indent="266700">
              <a:lnSpc>
                <a:spcPct val="115000"/>
              </a:lnSpc>
            </a:pPr>
            <a:r>
              <a:rPr lang="zh-CN" altLang="zh-CN"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选择讨论②</a:t>
            </a:r>
            <a:endParaRPr lang="en-US" altLang="zh-CN"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endParaRPr>
          </a:p>
          <a:p>
            <a:pPr marL="266700" indent="266700">
              <a:lnSpc>
                <a:spcPct val="115000"/>
              </a:lnSpc>
            </a:pPr>
            <a:r>
              <a:rPr lang="zh-CN" altLang="zh-CN"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中心所在：宗祠（祠堂）；</a:t>
            </a:r>
            <a:endParaRPr lang="en-US" altLang="zh-CN" sz="2400" b="1" kern="100" dirty="0">
              <a:solidFill>
                <a:srgbClr val="7030A0"/>
              </a:solidFill>
              <a:latin typeface="Times New Roman" panose="02020603050405020304" pitchFamily="18" charset="0"/>
              <a:ea typeface="宋体" panose="02010600030101010101" pitchFamily="2" charset="-122"/>
            </a:endParaRPr>
          </a:p>
          <a:p>
            <a:pPr marL="266700" indent="266700">
              <a:lnSpc>
                <a:spcPct val="115000"/>
              </a:lnSpc>
            </a:pPr>
            <a:r>
              <a:rPr lang="zh-CN" altLang="zh-CN"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例举：敬爱堂、乐叙堂</a:t>
            </a:r>
            <a:r>
              <a:rPr lang="zh-CN" altLang="en-US"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a:t>
            </a:r>
            <a:endParaRPr lang="en-US" altLang="zh-CN" sz="2400" b="1" kern="100" dirty="0">
              <a:solidFill>
                <a:srgbClr val="7030A0"/>
              </a:solidFill>
              <a:latin typeface="Times New Roman" panose="02020603050405020304" pitchFamily="18" charset="0"/>
              <a:ea typeface="宋体" panose="02010600030101010101" pitchFamily="2" charset="-122"/>
            </a:endParaRPr>
          </a:p>
          <a:p>
            <a:pPr marL="266700" indent="266700">
              <a:lnSpc>
                <a:spcPct val="115000"/>
              </a:lnSpc>
            </a:pPr>
            <a:r>
              <a:rPr lang="zh-CN" altLang="zh-CN" sz="2400" b="1" kern="0" dirty="0">
                <a:solidFill>
                  <a:srgbClr val="7030A0"/>
                </a:solidFill>
                <a:latin typeface="Times New Roman" panose="02020603050405020304" pitchFamily="18" charset="0"/>
                <a:ea typeface="宋体" panose="02010600030101010101" pitchFamily="2" charset="-122"/>
                <a:cs typeface="宋体" panose="02010600030101010101" pitchFamily="2" charset="-122"/>
              </a:rPr>
              <a:t>思想与观念：儒家德治思想；敬老爱幼，和睦相处的伦理观念；贾而好儒的家训家风。 </a:t>
            </a:r>
            <a:endParaRPr lang="zh-CN" altLang="zh-CN" sz="2400" b="1" kern="100" dirty="0">
              <a:solidFill>
                <a:srgbClr val="7030A0"/>
              </a:solidFill>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6250" y="241123"/>
            <a:ext cx="11458575" cy="769441"/>
          </a:xfrm>
          <a:prstGeom prst="rect">
            <a:avLst/>
          </a:prstGeom>
          <a:solidFill>
            <a:schemeClr val="tx1"/>
          </a:solidFill>
        </p:spPr>
        <p:txBody>
          <a:bodyPr wrap="square" rtlCol="0">
            <a:spAutoFit/>
          </a:bodyPr>
          <a:lstStyle/>
          <a:p>
            <a:pPr algn="ctr"/>
            <a:r>
              <a:rPr lang="zh-CN" altLang="en-US" sz="4400" b="1" dirty="0">
                <a:solidFill>
                  <a:srgbClr val="FFFF00"/>
                </a:solidFill>
              </a:rPr>
              <a:t>第</a:t>
            </a:r>
            <a:r>
              <a:rPr lang="en-US" altLang="zh-CN" sz="4400" b="1" dirty="0">
                <a:solidFill>
                  <a:srgbClr val="FFFF00"/>
                </a:solidFill>
              </a:rPr>
              <a:t>6</a:t>
            </a:r>
            <a:r>
              <a:rPr lang="zh-CN" altLang="en-US" sz="4400" b="1" dirty="0">
                <a:solidFill>
                  <a:srgbClr val="FFFF00"/>
                </a:solidFill>
              </a:rPr>
              <a:t>单元  中国的人类非物质文化遗产</a:t>
            </a:r>
            <a:r>
              <a:rPr lang="en-US" altLang="zh-CN" sz="4400" b="1" dirty="0">
                <a:solidFill>
                  <a:srgbClr val="FFFF00"/>
                </a:solidFill>
              </a:rPr>
              <a:t>——</a:t>
            </a:r>
            <a:r>
              <a:rPr lang="zh-CN" altLang="en-US" sz="4400" b="1" dirty="0">
                <a:solidFill>
                  <a:srgbClr val="FFFF00"/>
                </a:solidFill>
              </a:rPr>
              <a:t>昆曲</a:t>
            </a:r>
            <a:endParaRPr lang="en-US" altLang="zh-CN" sz="3600" b="1" dirty="0"/>
          </a:p>
        </p:txBody>
      </p:sp>
      <p:pic>
        <p:nvPicPr>
          <p:cNvPr id="2" name="图片 1"/>
          <p:cNvPicPr>
            <a:picLocks noChangeAspect="1"/>
          </p:cNvPicPr>
          <p:nvPr/>
        </p:nvPicPr>
        <p:blipFill>
          <a:blip r:embed="rId1"/>
          <a:stretch>
            <a:fillRect/>
          </a:stretch>
        </p:blipFill>
        <p:spPr>
          <a:xfrm>
            <a:off x="476250" y="1268193"/>
            <a:ext cx="6125430" cy="3867368"/>
          </a:xfrm>
          <a:prstGeom prst="rect">
            <a:avLst/>
          </a:prstGeom>
          <a:ln>
            <a:noFill/>
          </a:ln>
          <a:effectLst>
            <a:outerShdw blurRad="292100" dist="139700" dir="2700000" algn="tl" rotWithShape="0">
              <a:srgbClr val="333333">
                <a:alpha val="65000"/>
              </a:srgbClr>
            </a:outerShdw>
          </a:effectLst>
        </p:spPr>
      </p:pic>
      <p:cxnSp>
        <p:nvCxnSpPr>
          <p:cNvPr id="5" name="直接连接符 4"/>
          <p:cNvCxnSpPr/>
          <p:nvPr/>
        </p:nvCxnSpPr>
        <p:spPr>
          <a:xfrm>
            <a:off x="2209800" y="3531183"/>
            <a:ext cx="16478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95325" y="3893133"/>
            <a:ext cx="203835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971" y="3893133"/>
            <a:ext cx="3286128" cy="124242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3" name="图片 12"/>
          <p:cNvPicPr>
            <a:picLocks noChangeAspect="1"/>
          </p:cNvPicPr>
          <p:nvPr/>
        </p:nvPicPr>
        <p:blipFill>
          <a:blip r:embed="rId3"/>
          <a:stretch>
            <a:fillRect/>
          </a:stretch>
        </p:blipFill>
        <p:spPr>
          <a:xfrm>
            <a:off x="6695655" y="1268193"/>
            <a:ext cx="5496345" cy="253160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下箭头 55"/>
          <p:cNvSpPr>
            <a:spLocks noChangeArrowheads="1"/>
          </p:cNvSpPr>
          <p:nvPr/>
        </p:nvSpPr>
        <p:spPr bwMode="auto">
          <a:xfrm>
            <a:off x="2858610" y="293370"/>
            <a:ext cx="48876" cy="6473190"/>
          </a:xfrm>
          <a:prstGeom prst="downArrow">
            <a:avLst>
              <a:gd name="adj1" fmla="val 100000"/>
              <a:gd name="adj2" fmla="val 27350"/>
            </a:avLst>
          </a:prstGeom>
          <a:solidFill>
            <a:schemeClr val="tx1"/>
          </a:solidFill>
          <a:ln w="76200">
            <a:solidFill>
              <a:schemeClr val="tx1"/>
            </a:solidFill>
            <a:miter lim="800000"/>
          </a:ln>
        </p:spPr>
        <p:txBody>
          <a:bodyPr anchor="ctr"/>
          <a:lstStyle/>
          <a:p>
            <a:pPr algn="ctr">
              <a:buFont typeface="Arial" panose="020B0604020202020204" pitchFamily="34" charset="0"/>
              <a:buNone/>
            </a:pPr>
            <a:endParaRPr lang="zh-CN" altLang="en-US" dirty="0">
              <a:solidFill>
                <a:srgbClr val="000000"/>
              </a:solidFill>
              <a:ea typeface="黑体" panose="02010609060101010101" pitchFamily="49" charset="-122"/>
            </a:endParaRPr>
          </a:p>
        </p:txBody>
      </p:sp>
      <p:sp>
        <p:nvSpPr>
          <p:cNvPr id="5" name="文本框 4"/>
          <p:cNvSpPr txBox="1"/>
          <p:nvPr/>
        </p:nvSpPr>
        <p:spPr>
          <a:xfrm>
            <a:off x="1737950" y="252730"/>
            <a:ext cx="1125629" cy="400110"/>
          </a:xfrm>
          <a:prstGeom prst="rect">
            <a:avLst/>
          </a:prstGeom>
          <a:noFill/>
        </p:spPr>
        <p:txBody>
          <a:bodyPr wrap="none" rtlCol="0">
            <a:spAutoFit/>
          </a:bodyPr>
          <a:lstStyle/>
          <a:p>
            <a:r>
              <a:rPr lang="zh-CN" altLang="en-US" sz="2000" b="1" dirty="0">
                <a:solidFill>
                  <a:srgbClr val="FF0000"/>
                </a:solidFill>
                <a:latin typeface="+mn-ea"/>
              </a:rPr>
              <a:t>前</a:t>
            </a:r>
            <a:r>
              <a:rPr lang="en-US" altLang="zh-CN" sz="2000" b="1" dirty="0">
                <a:solidFill>
                  <a:srgbClr val="FF0000"/>
                </a:solidFill>
                <a:latin typeface="+mn-ea"/>
              </a:rPr>
              <a:t>800</a:t>
            </a:r>
            <a:r>
              <a:rPr lang="zh-CN" altLang="en-US" sz="2000" b="1" dirty="0">
                <a:solidFill>
                  <a:srgbClr val="FF0000"/>
                </a:solidFill>
                <a:latin typeface="+mn-ea"/>
              </a:rPr>
              <a:t>年</a:t>
            </a:r>
            <a:endParaRPr lang="zh-CN" altLang="en-US" sz="2000" b="1" dirty="0">
              <a:solidFill>
                <a:srgbClr val="FF0000"/>
              </a:solidFill>
              <a:latin typeface="+mn-ea"/>
            </a:endParaRPr>
          </a:p>
        </p:txBody>
      </p:sp>
      <p:sp>
        <p:nvSpPr>
          <p:cNvPr id="7" name="文本框 6"/>
          <p:cNvSpPr txBox="1"/>
          <p:nvPr/>
        </p:nvSpPr>
        <p:spPr>
          <a:xfrm>
            <a:off x="2904329" y="605186"/>
            <a:ext cx="1723549" cy="400110"/>
          </a:xfrm>
          <a:prstGeom prst="rect">
            <a:avLst/>
          </a:prstGeom>
          <a:noFill/>
        </p:spPr>
        <p:txBody>
          <a:bodyPr wrap="none" rtlCol="0">
            <a:spAutoFit/>
          </a:bodyPr>
          <a:lstStyle/>
          <a:p>
            <a:r>
              <a:rPr lang="zh-CN" altLang="en-US" sz="2000" b="1" dirty="0">
                <a:solidFill>
                  <a:srgbClr val="FF0000"/>
                </a:solidFill>
              </a:rPr>
              <a:t>雅典卫城始建</a:t>
            </a:r>
            <a:endParaRPr lang="zh-CN" altLang="en-US" sz="2000" b="1" dirty="0">
              <a:solidFill>
                <a:srgbClr val="FF0000"/>
              </a:solidFill>
            </a:endParaRPr>
          </a:p>
        </p:txBody>
      </p:sp>
      <p:sp>
        <p:nvSpPr>
          <p:cNvPr id="8" name="文本框 7"/>
          <p:cNvSpPr txBox="1"/>
          <p:nvPr/>
        </p:nvSpPr>
        <p:spPr>
          <a:xfrm>
            <a:off x="1734894" y="569477"/>
            <a:ext cx="1088760" cy="400110"/>
          </a:xfrm>
          <a:prstGeom prst="rect">
            <a:avLst/>
          </a:prstGeom>
          <a:noFill/>
        </p:spPr>
        <p:txBody>
          <a:bodyPr wrap="none" rtlCol="0">
            <a:spAutoFit/>
          </a:bodyPr>
          <a:lstStyle/>
          <a:p>
            <a:r>
              <a:rPr lang="zh-CN" altLang="en-US" sz="2000" b="1" dirty="0">
                <a:solidFill>
                  <a:srgbClr val="FF0000"/>
                </a:solidFill>
                <a:latin typeface="+mn-ea"/>
              </a:rPr>
              <a:t>前</a:t>
            </a:r>
            <a:r>
              <a:rPr lang="en-US" altLang="zh-CN" sz="2000" b="1" dirty="0">
                <a:solidFill>
                  <a:srgbClr val="FF0000"/>
                </a:solidFill>
                <a:latin typeface="+mn-ea"/>
              </a:rPr>
              <a:t>8</a:t>
            </a:r>
            <a:r>
              <a:rPr lang="zh-CN" altLang="en-US" sz="2000" b="1" dirty="0">
                <a:solidFill>
                  <a:srgbClr val="FF0000"/>
                </a:solidFill>
                <a:latin typeface="+mn-ea"/>
              </a:rPr>
              <a:t>世纪</a:t>
            </a:r>
            <a:endParaRPr lang="zh-CN" altLang="en-US" sz="2000" b="1" dirty="0">
              <a:solidFill>
                <a:srgbClr val="FF0000"/>
              </a:solidFill>
              <a:latin typeface="+mn-ea"/>
            </a:endParaRPr>
          </a:p>
        </p:txBody>
      </p:sp>
      <p:sp>
        <p:nvSpPr>
          <p:cNvPr id="9" name="文本框 8"/>
          <p:cNvSpPr txBox="1"/>
          <p:nvPr/>
        </p:nvSpPr>
        <p:spPr>
          <a:xfrm>
            <a:off x="2890628" y="272279"/>
            <a:ext cx="1723549" cy="400110"/>
          </a:xfrm>
          <a:prstGeom prst="rect">
            <a:avLst/>
          </a:prstGeom>
          <a:noFill/>
        </p:spPr>
        <p:txBody>
          <a:bodyPr wrap="none" rtlCol="0">
            <a:spAutoFit/>
          </a:bodyPr>
          <a:lstStyle/>
          <a:p>
            <a:r>
              <a:rPr lang="zh-CN" altLang="en-US" sz="2000" b="1" dirty="0">
                <a:solidFill>
                  <a:srgbClr val="FF0000"/>
                </a:solidFill>
              </a:rPr>
              <a:t>希腊城邦出现</a:t>
            </a:r>
            <a:endParaRPr lang="zh-CN" altLang="en-US" sz="2000" b="1" dirty="0">
              <a:solidFill>
                <a:srgbClr val="FF0000"/>
              </a:solidFill>
            </a:endParaRPr>
          </a:p>
        </p:txBody>
      </p:sp>
      <p:sp>
        <p:nvSpPr>
          <p:cNvPr id="10" name="文本框 9"/>
          <p:cNvSpPr txBox="1"/>
          <p:nvPr/>
        </p:nvSpPr>
        <p:spPr>
          <a:xfrm>
            <a:off x="1184125" y="918787"/>
            <a:ext cx="1681871" cy="400110"/>
          </a:xfrm>
          <a:prstGeom prst="rect">
            <a:avLst/>
          </a:prstGeom>
          <a:noFill/>
        </p:spPr>
        <p:txBody>
          <a:bodyPr wrap="none" rtlCol="0">
            <a:spAutoFit/>
          </a:bodyPr>
          <a:lstStyle/>
          <a:p>
            <a:r>
              <a:rPr lang="zh-CN" altLang="en-US" sz="2000" b="1" dirty="0">
                <a:solidFill>
                  <a:srgbClr val="FF0000"/>
                </a:solidFill>
                <a:latin typeface="+mn-ea"/>
              </a:rPr>
              <a:t>前</a:t>
            </a:r>
            <a:r>
              <a:rPr lang="en-US" altLang="zh-CN" sz="2000" b="1" dirty="0">
                <a:solidFill>
                  <a:srgbClr val="FF0000"/>
                </a:solidFill>
                <a:latin typeface="+mn-ea"/>
              </a:rPr>
              <a:t>775-393</a:t>
            </a:r>
            <a:r>
              <a:rPr lang="zh-CN" altLang="en-US" sz="2000" b="1" dirty="0">
                <a:solidFill>
                  <a:srgbClr val="FF0000"/>
                </a:solidFill>
                <a:latin typeface="+mn-ea"/>
              </a:rPr>
              <a:t>年</a:t>
            </a:r>
            <a:endParaRPr lang="zh-CN" altLang="en-US" sz="2000" b="1" dirty="0">
              <a:solidFill>
                <a:srgbClr val="FF0000"/>
              </a:solidFill>
              <a:latin typeface="+mn-ea"/>
            </a:endParaRPr>
          </a:p>
        </p:txBody>
      </p:sp>
      <p:sp>
        <p:nvSpPr>
          <p:cNvPr id="11" name="文本框 10"/>
          <p:cNvSpPr txBox="1"/>
          <p:nvPr/>
        </p:nvSpPr>
        <p:spPr>
          <a:xfrm>
            <a:off x="2899119" y="911725"/>
            <a:ext cx="1980029" cy="400110"/>
          </a:xfrm>
          <a:prstGeom prst="rect">
            <a:avLst/>
          </a:prstGeom>
          <a:noFill/>
        </p:spPr>
        <p:txBody>
          <a:bodyPr wrap="none" rtlCol="0">
            <a:spAutoFit/>
          </a:bodyPr>
          <a:lstStyle/>
          <a:p>
            <a:r>
              <a:rPr lang="zh-CN" altLang="en-US" sz="2000" b="1" dirty="0">
                <a:solidFill>
                  <a:srgbClr val="FF0000"/>
                </a:solidFill>
              </a:rPr>
              <a:t>奥林匹克运动会</a:t>
            </a:r>
            <a:endParaRPr lang="zh-CN" altLang="en-US" sz="2000" b="1" dirty="0">
              <a:solidFill>
                <a:srgbClr val="FF0000"/>
              </a:solidFill>
            </a:endParaRPr>
          </a:p>
        </p:txBody>
      </p:sp>
      <p:sp>
        <p:nvSpPr>
          <p:cNvPr id="12" name="文本框 11"/>
          <p:cNvSpPr txBox="1"/>
          <p:nvPr/>
        </p:nvSpPr>
        <p:spPr>
          <a:xfrm>
            <a:off x="1734894" y="1209999"/>
            <a:ext cx="1096775"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前</a:t>
            </a:r>
            <a:r>
              <a:rPr lang="en-US" altLang="zh-CN" sz="2000" b="1" dirty="0">
                <a:solidFill>
                  <a:srgbClr val="7030A0"/>
                </a:solidFill>
                <a:latin typeface="华文行楷" panose="02010800040101010101" pitchFamily="2" charset="-122"/>
                <a:ea typeface="华文行楷" panose="02010800040101010101" pitchFamily="2" charset="-122"/>
              </a:rPr>
              <a:t>6</a:t>
            </a:r>
            <a:r>
              <a:rPr lang="zh-CN" altLang="en-US" sz="2000" b="1" dirty="0">
                <a:solidFill>
                  <a:srgbClr val="7030A0"/>
                </a:solidFill>
                <a:latin typeface="华文行楷" panose="02010800040101010101" pitchFamily="2" charset="-122"/>
                <a:ea typeface="华文行楷" panose="02010800040101010101" pitchFamily="2" charset="-122"/>
              </a:rPr>
              <a:t>世纪</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13" name="文本框 12"/>
          <p:cNvSpPr txBox="1"/>
          <p:nvPr/>
        </p:nvSpPr>
        <p:spPr>
          <a:xfrm>
            <a:off x="2939285" y="1208156"/>
            <a:ext cx="3262432"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罗马形成真正意义上的城市</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14" name="文本框 13"/>
          <p:cNvSpPr txBox="1"/>
          <p:nvPr/>
        </p:nvSpPr>
        <p:spPr>
          <a:xfrm>
            <a:off x="920259" y="2170040"/>
            <a:ext cx="1938351" cy="400110"/>
          </a:xfrm>
          <a:prstGeom prst="rect">
            <a:avLst/>
          </a:prstGeom>
          <a:noFill/>
        </p:spPr>
        <p:txBody>
          <a:bodyPr wrap="none" rtlCol="0">
            <a:spAutoFit/>
          </a:bodyPr>
          <a:lstStyle/>
          <a:p>
            <a:r>
              <a:rPr lang="zh-CN" altLang="en-US" sz="2000" b="1" dirty="0">
                <a:solidFill>
                  <a:srgbClr val="C00000"/>
                </a:solidFill>
                <a:latin typeface="+mn-ea"/>
              </a:rPr>
              <a:t>前</a:t>
            </a:r>
            <a:r>
              <a:rPr lang="en-US" altLang="zh-CN" sz="2000" b="1" dirty="0">
                <a:solidFill>
                  <a:srgbClr val="C00000"/>
                </a:solidFill>
                <a:latin typeface="+mn-ea"/>
              </a:rPr>
              <a:t>500-</a:t>
            </a:r>
            <a:r>
              <a:rPr lang="zh-CN" altLang="en-US" sz="2000" b="1" dirty="0">
                <a:solidFill>
                  <a:srgbClr val="C00000"/>
                </a:solidFill>
                <a:latin typeface="+mn-ea"/>
              </a:rPr>
              <a:t>前</a:t>
            </a:r>
            <a:r>
              <a:rPr lang="en-US" altLang="zh-CN" sz="2000" b="1" dirty="0">
                <a:solidFill>
                  <a:srgbClr val="C00000"/>
                </a:solidFill>
                <a:latin typeface="+mn-ea"/>
              </a:rPr>
              <a:t>449</a:t>
            </a:r>
            <a:r>
              <a:rPr lang="zh-CN" altLang="en-US" sz="2000" b="1" dirty="0">
                <a:solidFill>
                  <a:srgbClr val="C00000"/>
                </a:solidFill>
                <a:latin typeface="+mn-ea"/>
              </a:rPr>
              <a:t>年</a:t>
            </a:r>
            <a:endParaRPr lang="zh-CN" altLang="en-US" sz="2000" b="1" dirty="0">
              <a:solidFill>
                <a:srgbClr val="C00000"/>
              </a:solidFill>
              <a:latin typeface="+mn-ea"/>
            </a:endParaRPr>
          </a:p>
        </p:txBody>
      </p:sp>
      <p:sp>
        <p:nvSpPr>
          <p:cNvPr id="16" name="文本框 15"/>
          <p:cNvSpPr txBox="1"/>
          <p:nvPr/>
        </p:nvSpPr>
        <p:spPr>
          <a:xfrm>
            <a:off x="2912883" y="2157331"/>
            <a:ext cx="1210588" cy="400110"/>
          </a:xfrm>
          <a:prstGeom prst="rect">
            <a:avLst/>
          </a:prstGeom>
          <a:noFill/>
        </p:spPr>
        <p:txBody>
          <a:bodyPr wrap="none" rtlCol="0">
            <a:spAutoFit/>
          </a:bodyPr>
          <a:lstStyle/>
          <a:p>
            <a:r>
              <a:rPr lang="zh-CN" altLang="en-US" sz="2000" b="1" dirty="0">
                <a:solidFill>
                  <a:srgbClr val="C00000"/>
                </a:solidFill>
              </a:rPr>
              <a:t>希波战争</a:t>
            </a:r>
            <a:endParaRPr lang="zh-CN" altLang="en-US" sz="2000" b="1" dirty="0">
              <a:solidFill>
                <a:srgbClr val="C00000"/>
              </a:solidFill>
            </a:endParaRPr>
          </a:p>
        </p:txBody>
      </p:sp>
      <p:sp>
        <p:nvSpPr>
          <p:cNvPr id="17" name="文本框 16"/>
          <p:cNvSpPr txBox="1"/>
          <p:nvPr/>
        </p:nvSpPr>
        <p:spPr>
          <a:xfrm>
            <a:off x="1724427" y="2823770"/>
            <a:ext cx="1032655"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前</a:t>
            </a:r>
            <a:r>
              <a:rPr lang="en-US" altLang="zh-CN" sz="2000" b="1" dirty="0">
                <a:solidFill>
                  <a:srgbClr val="7030A0"/>
                </a:solidFill>
                <a:latin typeface="华文行楷" panose="02010800040101010101" pitchFamily="2" charset="-122"/>
                <a:ea typeface="华文行楷" panose="02010800040101010101" pitchFamily="2" charset="-122"/>
              </a:rPr>
              <a:t>449</a:t>
            </a:r>
            <a:r>
              <a:rPr lang="zh-CN" altLang="en-US" sz="2000" b="1" dirty="0">
                <a:solidFill>
                  <a:srgbClr val="7030A0"/>
                </a:solidFill>
                <a:latin typeface="华文行楷" panose="02010800040101010101" pitchFamily="2" charset="-122"/>
                <a:ea typeface="华文行楷" panose="02010800040101010101" pitchFamily="2" charset="-122"/>
              </a:rPr>
              <a:t>年</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18" name="文本框 17"/>
          <p:cNvSpPr txBox="1"/>
          <p:nvPr/>
        </p:nvSpPr>
        <p:spPr>
          <a:xfrm>
            <a:off x="2795131" y="2823770"/>
            <a:ext cx="2492990" cy="400110"/>
          </a:xfrm>
          <a:prstGeom prst="rect">
            <a:avLst/>
          </a:prstGeom>
          <a:noFill/>
        </p:spPr>
        <p:txBody>
          <a:bodyPr wrap="none" rtlCol="0">
            <a:spAutoFit/>
          </a:bodyPr>
          <a:lstStyle/>
          <a:p>
            <a:r>
              <a:rPr lang="en-US" altLang="zh-CN" sz="2000" b="1" dirty="0">
                <a:solidFill>
                  <a:srgbClr val="7030A0"/>
                </a:solidFill>
                <a:latin typeface="华文行楷" panose="02010800040101010101" pitchFamily="2" charset="-122"/>
                <a:ea typeface="华文行楷" panose="02010800040101010101" pitchFamily="2" charset="-122"/>
              </a:rPr>
              <a:t>《</a:t>
            </a:r>
            <a:r>
              <a:rPr lang="zh-CN" altLang="en-US" sz="2000" b="1" dirty="0">
                <a:solidFill>
                  <a:srgbClr val="7030A0"/>
                </a:solidFill>
                <a:latin typeface="华文行楷" panose="02010800040101010101" pitchFamily="2" charset="-122"/>
                <a:ea typeface="华文行楷" panose="02010800040101010101" pitchFamily="2" charset="-122"/>
              </a:rPr>
              <a:t>十二铜表法</a:t>
            </a:r>
            <a:r>
              <a:rPr lang="en-US" altLang="zh-CN" sz="2000" b="1" dirty="0">
                <a:solidFill>
                  <a:srgbClr val="7030A0"/>
                </a:solidFill>
                <a:latin typeface="华文行楷" panose="02010800040101010101" pitchFamily="2" charset="-122"/>
                <a:ea typeface="华文行楷" panose="02010800040101010101" pitchFamily="2" charset="-122"/>
              </a:rPr>
              <a:t>》</a:t>
            </a:r>
            <a:r>
              <a:rPr lang="zh-CN" altLang="en-US" sz="2000" b="1" dirty="0">
                <a:solidFill>
                  <a:srgbClr val="7030A0"/>
                </a:solidFill>
                <a:latin typeface="华文行楷" panose="02010800040101010101" pitchFamily="2" charset="-122"/>
                <a:ea typeface="华文行楷" panose="02010800040101010101" pitchFamily="2" charset="-122"/>
              </a:rPr>
              <a:t>颁布</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19" name="文本框 18"/>
          <p:cNvSpPr txBox="1"/>
          <p:nvPr/>
        </p:nvSpPr>
        <p:spPr>
          <a:xfrm>
            <a:off x="924536" y="2515232"/>
            <a:ext cx="1938351" cy="400110"/>
          </a:xfrm>
          <a:prstGeom prst="rect">
            <a:avLst/>
          </a:prstGeom>
          <a:noFill/>
        </p:spPr>
        <p:txBody>
          <a:bodyPr wrap="none" rtlCol="0">
            <a:spAutoFit/>
          </a:bodyPr>
          <a:lstStyle/>
          <a:p>
            <a:r>
              <a:rPr lang="zh-CN" altLang="en-US" sz="2000" b="1" dirty="0">
                <a:solidFill>
                  <a:srgbClr val="C00000"/>
                </a:solidFill>
                <a:latin typeface="+mn-ea"/>
              </a:rPr>
              <a:t>前</a:t>
            </a:r>
            <a:r>
              <a:rPr lang="en-US" altLang="zh-CN" sz="2000" b="1" dirty="0">
                <a:solidFill>
                  <a:srgbClr val="C00000"/>
                </a:solidFill>
                <a:latin typeface="+mn-ea"/>
              </a:rPr>
              <a:t>469-</a:t>
            </a:r>
            <a:r>
              <a:rPr lang="zh-CN" altLang="en-US" sz="2000" b="1" dirty="0">
                <a:solidFill>
                  <a:srgbClr val="C00000"/>
                </a:solidFill>
                <a:latin typeface="+mn-ea"/>
              </a:rPr>
              <a:t>前</a:t>
            </a:r>
            <a:r>
              <a:rPr lang="en-US" altLang="zh-CN" sz="2000" b="1" dirty="0">
                <a:solidFill>
                  <a:srgbClr val="C00000"/>
                </a:solidFill>
                <a:latin typeface="+mn-ea"/>
              </a:rPr>
              <a:t>399</a:t>
            </a:r>
            <a:r>
              <a:rPr lang="zh-CN" altLang="en-US" sz="2000" b="1" dirty="0">
                <a:solidFill>
                  <a:srgbClr val="C00000"/>
                </a:solidFill>
                <a:latin typeface="+mn-ea"/>
              </a:rPr>
              <a:t>年</a:t>
            </a:r>
            <a:endParaRPr lang="zh-CN" altLang="en-US" sz="2000" b="1" dirty="0">
              <a:solidFill>
                <a:srgbClr val="C00000"/>
              </a:solidFill>
              <a:latin typeface="+mn-ea"/>
            </a:endParaRPr>
          </a:p>
        </p:txBody>
      </p:sp>
      <p:sp>
        <p:nvSpPr>
          <p:cNvPr id="20" name="文本框 19"/>
          <p:cNvSpPr txBox="1"/>
          <p:nvPr/>
        </p:nvSpPr>
        <p:spPr>
          <a:xfrm>
            <a:off x="2925874" y="2530265"/>
            <a:ext cx="1210588" cy="400110"/>
          </a:xfrm>
          <a:prstGeom prst="rect">
            <a:avLst/>
          </a:prstGeom>
          <a:noFill/>
        </p:spPr>
        <p:txBody>
          <a:bodyPr wrap="none" rtlCol="0">
            <a:spAutoFit/>
          </a:bodyPr>
          <a:lstStyle/>
          <a:p>
            <a:r>
              <a:rPr lang="zh-CN" altLang="en-US" sz="2000" b="1" dirty="0">
                <a:solidFill>
                  <a:srgbClr val="C00000"/>
                </a:solidFill>
              </a:rPr>
              <a:t>苏格拉底</a:t>
            </a:r>
            <a:endParaRPr lang="zh-CN" altLang="en-US" sz="2000" b="1" dirty="0">
              <a:solidFill>
                <a:srgbClr val="C00000"/>
              </a:solidFill>
            </a:endParaRPr>
          </a:p>
        </p:txBody>
      </p:sp>
      <p:sp>
        <p:nvSpPr>
          <p:cNvPr id="21" name="文本框 20"/>
          <p:cNvSpPr txBox="1"/>
          <p:nvPr/>
        </p:nvSpPr>
        <p:spPr>
          <a:xfrm>
            <a:off x="1728704" y="3109385"/>
            <a:ext cx="1125629" cy="400110"/>
          </a:xfrm>
          <a:prstGeom prst="rect">
            <a:avLst/>
          </a:prstGeom>
          <a:noFill/>
        </p:spPr>
        <p:txBody>
          <a:bodyPr wrap="none" rtlCol="0">
            <a:spAutoFit/>
          </a:bodyPr>
          <a:lstStyle/>
          <a:p>
            <a:r>
              <a:rPr lang="zh-CN" altLang="en-US" sz="2000" b="1" dirty="0">
                <a:solidFill>
                  <a:srgbClr val="C00000"/>
                </a:solidFill>
                <a:latin typeface="+mn-ea"/>
              </a:rPr>
              <a:t>前</a:t>
            </a:r>
            <a:r>
              <a:rPr lang="en-US" altLang="zh-CN" sz="2000" b="1" dirty="0">
                <a:solidFill>
                  <a:srgbClr val="C00000"/>
                </a:solidFill>
                <a:latin typeface="+mn-ea"/>
              </a:rPr>
              <a:t>447</a:t>
            </a:r>
            <a:r>
              <a:rPr lang="zh-CN" altLang="en-US" sz="2000" b="1" dirty="0">
                <a:solidFill>
                  <a:srgbClr val="C00000"/>
                </a:solidFill>
                <a:latin typeface="+mn-ea"/>
              </a:rPr>
              <a:t>年</a:t>
            </a:r>
            <a:endParaRPr lang="zh-CN" altLang="en-US" sz="2000" b="1" dirty="0">
              <a:solidFill>
                <a:srgbClr val="C00000"/>
              </a:solidFill>
              <a:latin typeface="+mn-ea"/>
            </a:endParaRPr>
          </a:p>
        </p:txBody>
      </p:sp>
      <p:sp>
        <p:nvSpPr>
          <p:cNvPr id="22" name="文本框 21"/>
          <p:cNvSpPr txBox="1"/>
          <p:nvPr/>
        </p:nvSpPr>
        <p:spPr>
          <a:xfrm>
            <a:off x="2920256" y="3120201"/>
            <a:ext cx="1467068" cy="400110"/>
          </a:xfrm>
          <a:prstGeom prst="rect">
            <a:avLst/>
          </a:prstGeom>
          <a:noFill/>
        </p:spPr>
        <p:txBody>
          <a:bodyPr wrap="none" rtlCol="0">
            <a:spAutoFit/>
          </a:bodyPr>
          <a:lstStyle/>
          <a:p>
            <a:r>
              <a:rPr lang="zh-CN" altLang="en-US" sz="2000" b="1" dirty="0">
                <a:solidFill>
                  <a:srgbClr val="C00000"/>
                </a:solidFill>
                <a:latin typeface="+mn-ea"/>
              </a:rPr>
              <a:t>帕特农神庙</a:t>
            </a:r>
            <a:endParaRPr lang="zh-CN" altLang="en-US" sz="2000" b="1" dirty="0">
              <a:solidFill>
                <a:srgbClr val="C00000"/>
              </a:solidFill>
              <a:latin typeface="+mn-ea"/>
            </a:endParaRPr>
          </a:p>
        </p:txBody>
      </p:sp>
      <p:sp>
        <p:nvSpPr>
          <p:cNvPr id="23" name="文本框 22"/>
          <p:cNvSpPr txBox="1"/>
          <p:nvPr/>
        </p:nvSpPr>
        <p:spPr>
          <a:xfrm>
            <a:off x="1724427" y="1525076"/>
            <a:ext cx="1125629" cy="400110"/>
          </a:xfrm>
          <a:prstGeom prst="rect">
            <a:avLst/>
          </a:prstGeom>
          <a:noFill/>
        </p:spPr>
        <p:txBody>
          <a:bodyPr wrap="none" rtlCol="0">
            <a:spAutoFit/>
          </a:bodyPr>
          <a:lstStyle/>
          <a:p>
            <a:r>
              <a:rPr lang="zh-CN" altLang="en-US" sz="2000" b="1" dirty="0">
                <a:solidFill>
                  <a:srgbClr val="C00000"/>
                </a:solidFill>
              </a:rPr>
              <a:t>前</a:t>
            </a:r>
            <a:r>
              <a:rPr lang="en-US" altLang="zh-CN" sz="2000" b="1" dirty="0">
                <a:solidFill>
                  <a:srgbClr val="C00000"/>
                </a:solidFill>
              </a:rPr>
              <a:t>594</a:t>
            </a:r>
            <a:r>
              <a:rPr lang="zh-CN" altLang="en-US" sz="2000" b="1" dirty="0">
                <a:solidFill>
                  <a:srgbClr val="C00000"/>
                </a:solidFill>
              </a:rPr>
              <a:t>年</a:t>
            </a:r>
            <a:endParaRPr lang="zh-CN" altLang="en-US" sz="2000" b="1" dirty="0">
              <a:solidFill>
                <a:srgbClr val="C00000"/>
              </a:solidFill>
            </a:endParaRPr>
          </a:p>
        </p:txBody>
      </p:sp>
      <p:sp>
        <p:nvSpPr>
          <p:cNvPr id="24" name="文本框 23"/>
          <p:cNvSpPr txBox="1"/>
          <p:nvPr/>
        </p:nvSpPr>
        <p:spPr>
          <a:xfrm>
            <a:off x="2920256" y="1533224"/>
            <a:ext cx="1210588" cy="400110"/>
          </a:xfrm>
          <a:prstGeom prst="rect">
            <a:avLst/>
          </a:prstGeom>
          <a:noFill/>
        </p:spPr>
        <p:txBody>
          <a:bodyPr wrap="none" rtlCol="0">
            <a:spAutoFit/>
          </a:bodyPr>
          <a:lstStyle/>
          <a:p>
            <a:r>
              <a:rPr lang="zh-CN" altLang="en-US" sz="2000" b="1" dirty="0">
                <a:solidFill>
                  <a:srgbClr val="C00000"/>
                </a:solidFill>
              </a:rPr>
              <a:t>梭伦改革</a:t>
            </a:r>
            <a:endParaRPr lang="zh-CN" altLang="en-US" sz="2000" b="1" dirty="0">
              <a:solidFill>
                <a:srgbClr val="C00000"/>
              </a:solidFill>
            </a:endParaRPr>
          </a:p>
        </p:txBody>
      </p:sp>
      <p:sp>
        <p:nvSpPr>
          <p:cNvPr id="25" name="文本框 24"/>
          <p:cNvSpPr txBox="1"/>
          <p:nvPr/>
        </p:nvSpPr>
        <p:spPr>
          <a:xfrm>
            <a:off x="1737945" y="1885356"/>
            <a:ext cx="1035861"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前</a:t>
            </a:r>
            <a:r>
              <a:rPr lang="en-US" altLang="zh-CN" sz="2000" b="1" dirty="0">
                <a:solidFill>
                  <a:srgbClr val="7030A0"/>
                </a:solidFill>
                <a:latin typeface="华文行楷" panose="02010800040101010101" pitchFamily="2" charset="-122"/>
                <a:ea typeface="华文行楷" panose="02010800040101010101" pitchFamily="2" charset="-122"/>
              </a:rPr>
              <a:t>509</a:t>
            </a:r>
            <a:r>
              <a:rPr lang="zh-CN" altLang="en-US" sz="2000" b="1" dirty="0">
                <a:solidFill>
                  <a:srgbClr val="7030A0"/>
                </a:solidFill>
                <a:latin typeface="华文行楷" panose="02010800040101010101" pitchFamily="2" charset="-122"/>
                <a:ea typeface="华文行楷" panose="02010800040101010101" pitchFamily="2" charset="-122"/>
              </a:rPr>
              <a:t>年</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2901724" y="1873126"/>
            <a:ext cx="1980029"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罗马共和国建立</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27" name="文本框 26"/>
          <p:cNvSpPr txBox="1"/>
          <p:nvPr/>
        </p:nvSpPr>
        <p:spPr>
          <a:xfrm>
            <a:off x="915783" y="3431800"/>
            <a:ext cx="1938351" cy="400110"/>
          </a:xfrm>
          <a:prstGeom prst="rect">
            <a:avLst/>
          </a:prstGeom>
          <a:noFill/>
        </p:spPr>
        <p:txBody>
          <a:bodyPr wrap="none" rtlCol="0">
            <a:spAutoFit/>
          </a:bodyPr>
          <a:lstStyle/>
          <a:p>
            <a:r>
              <a:rPr lang="zh-CN" altLang="en-US" sz="2000" b="1" dirty="0">
                <a:solidFill>
                  <a:srgbClr val="C00000"/>
                </a:solidFill>
                <a:latin typeface="+mn-ea"/>
              </a:rPr>
              <a:t>前</a:t>
            </a:r>
            <a:r>
              <a:rPr lang="en-US" altLang="zh-CN" sz="2000" b="1" dirty="0">
                <a:solidFill>
                  <a:srgbClr val="C00000"/>
                </a:solidFill>
                <a:latin typeface="+mn-ea"/>
              </a:rPr>
              <a:t>443-</a:t>
            </a:r>
            <a:r>
              <a:rPr lang="zh-CN" altLang="en-US" sz="2000" b="1" dirty="0">
                <a:solidFill>
                  <a:srgbClr val="C00000"/>
                </a:solidFill>
                <a:latin typeface="+mn-ea"/>
              </a:rPr>
              <a:t>前</a:t>
            </a:r>
            <a:r>
              <a:rPr lang="en-US" altLang="zh-CN" sz="2000" b="1" dirty="0">
                <a:solidFill>
                  <a:srgbClr val="C00000"/>
                </a:solidFill>
                <a:latin typeface="+mn-ea"/>
              </a:rPr>
              <a:t>429</a:t>
            </a:r>
            <a:r>
              <a:rPr lang="zh-CN" altLang="en-US" sz="2000" b="1" dirty="0">
                <a:solidFill>
                  <a:srgbClr val="C00000"/>
                </a:solidFill>
                <a:latin typeface="+mn-ea"/>
              </a:rPr>
              <a:t>年</a:t>
            </a:r>
            <a:endParaRPr lang="zh-CN" altLang="en-US" sz="2000" b="1" dirty="0">
              <a:solidFill>
                <a:srgbClr val="C00000"/>
              </a:solidFill>
              <a:latin typeface="+mn-ea"/>
            </a:endParaRPr>
          </a:p>
        </p:txBody>
      </p:sp>
      <p:sp>
        <p:nvSpPr>
          <p:cNvPr id="28" name="文本框 27"/>
          <p:cNvSpPr txBox="1"/>
          <p:nvPr/>
        </p:nvSpPr>
        <p:spPr>
          <a:xfrm>
            <a:off x="2908458" y="3462440"/>
            <a:ext cx="1723549" cy="400110"/>
          </a:xfrm>
          <a:prstGeom prst="rect">
            <a:avLst/>
          </a:prstGeom>
          <a:noFill/>
        </p:spPr>
        <p:txBody>
          <a:bodyPr wrap="none" rtlCol="0">
            <a:spAutoFit/>
          </a:bodyPr>
          <a:lstStyle/>
          <a:p>
            <a:r>
              <a:rPr lang="zh-CN" altLang="en-US" sz="2000" b="1" dirty="0">
                <a:solidFill>
                  <a:srgbClr val="C00000"/>
                </a:solidFill>
                <a:latin typeface="+mn-ea"/>
              </a:rPr>
              <a:t>伯里克利改革</a:t>
            </a:r>
            <a:endParaRPr lang="zh-CN" altLang="en-US" sz="2000" b="1" dirty="0">
              <a:solidFill>
                <a:srgbClr val="C00000"/>
              </a:solidFill>
              <a:latin typeface="+mn-ea"/>
            </a:endParaRPr>
          </a:p>
        </p:txBody>
      </p:sp>
      <p:sp>
        <p:nvSpPr>
          <p:cNvPr id="29" name="文本框 28"/>
          <p:cNvSpPr txBox="1"/>
          <p:nvPr/>
        </p:nvSpPr>
        <p:spPr>
          <a:xfrm>
            <a:off x="542482" y="4144935"/>
            <a:ext cx="2265364" cy="400110"/>
          </a:xfrm>
          <a:prstGeom prst="rect">
            <a:avLst/>
          </a:prstGeom>
          <a:noFill/>
        </p:spPr>
        <p:txBody>
          <a:bodyPr wrap="none" rtlCol="0">
            <a:spAutoFit/>
          </a:bodyPr>
          <a:lstStyle/>
          <a:p>
            <a:r>
              <a:rPr lang="zh-CN" altLang="en-US" sz="2000" b="1" dirty="0">
                <a:solidFill>
                  <a:srgbClr val="C00000"/>
                </a:solidFill>
                <a:latin typeface="+mn-ea"/>
              </a:rPr>
              <a:t>前</a:t>
            </a:r>
            <a:r>
              <a:rPr lang="en-US" altLang="zh-CN" sz="2000" b="1" dirty="0">
                <a:solidFill>
                  <a:srgbClr val="C00000"/>
                </a:solidFill>
                <a:latin typeface="+mn-ea"/>
              </a:rPr>
              <a:t>4</a:t>
            </a:r>
            <a:r>
              <a:rPr lang="zh-CN" altLang="en-US" sz="2000" b="1" dirty="0">
                <a:solidFill>
                  <a:srgbClr val="C00000"/>
                </a:solidFill>
                <a:latin typeface="+mn-ea"/>
              </a:rPr>
              <a:t>世纪末</a:t>
            </a:r>
            <a:r>
              <a:rPr lang="en-US" altLang="zh-CN" sz="2000" b="1" dirty="0">
                <a:solidFill>
                  <a:srgbClr val="C00000"/>
                </a:solidFill>
                <a:latin typeface="+mn-ea"/>
              </a:rPr>
              <a:t>3</a:t>
            </a:r>
            <a:r>
              <a:rPr lang="zh-CN" altLang="en-US" sz="2000" b="1" dirty="0">
                <a:solidFill>
                  <a:srgbClr val="C00000"/>
                </a:solidFill>
                <a:latin typeface="+mn-ea"/>
              </a:rPr>
              <a:t>世纪初</a:t>
            </a:r>
            <a:endParaRPr lang="zh-CN" altLang="en-US" sz="2000" b="1" dirty="0">
              <a:solidFill>
                <a:srgbClr val="C00000"/>
              </a:solidFill>
              <a:latin typeface="+mn-ea"/>
            </a:endParaRPr>
          </a:p>
        </p:txBody>
      </p:sp>
      <p:sp>
        <p:nvSpPr>
          <p:cNvPr id="30" name="文本框 29"/>
          <p:cNvSpPr txBox="1"/>
          <p:nvPr/>
        </p:nvSpPr>
        <p:spPr>
          <a:xfrm>
            <a:off x="2913198" y="4150486"/>
            <a:ext cx="2492990" cy="400110"/>
          </a:xfrm>
          <a:prstGeom prst="rect">
            <a:avLst/>
          </a:prstGeom>
          <a:noFill/>
        </p:spPr>
        <p:txBody>
          <a:bodyPr wrap="none" rtlCol="0">
            <a:spAutoFit/>
          </a:bodyPr>
          <a:lstStyle/>
          <a:p>
            <a:r>
              <a:rPr lang="zh-CN" altLang="en-US" sz="2000" b="1" dirty="0">
                <a:solidFill>
                  <a:srgbClr val="C00000"/>
                </a:solidFill>
                <a:latin typeface="+mn-ea"/>
              </a:rPr>
              <a:t>斯多亚学派（芝诺）</a:t>
            </a:r>
            <a:endParaRPr lang="zh-CN" altLang="en-US" sz="2000" b="1" dirty="0">
              <a:solidFill>
                <a:srgbClr val="C00000"/>
              </a:solidFill>
              <a:latin typeface="+mn-ea"/>
            </a:endParaRPr>
          </a:p>
        </p:txBody>
      </p:sp>
      <p:sp>
        <p:nvSpPr>
          <p:cNvPr id="31" name="文本框 30"/>
          <p:cNvSpPr txBox="1"/>
          <p:nvPr/>
        </p:nvSpPr>
        <p:spPr>
          <a:xfrm>
            <a:off x="907229" y="3789048"/>
            <a:ext cx="1938351" cy="400110"/>
          </a:xfrm>
          <a:prstGeom prst="rect">
            <a:avLst/>
          </a:prstGeom>
          <a:noFill/>
        </p:spPr>
        <p:txBody>
          <a:bodyPr wrap="none" rtlCol="0">
            <a:spAutoFit/>
          </a:bodyPr>
          <a:lstStyle/>
          <a:p>
            <a:r>
              <a:rPr lang="zh-CN" altLang="en-US" sz="2000" b="1" dirty="0">
                <a:solidFill>
                  <a:srgbClr val="C00000"/>
                </a:solidFill>
                <a:latin typeface="+mn-ea"/>
              </a:rPr>
              <a:t>前</a:t>
            </a:r>
            <a:r>
              <a:rPr lang="en-US" altLang="zh-CN" sz="2000" b="1" dirty="0">
                <a:solidFill>
                  <a:srgbClr val="C00000"/>
                </a:solidFill>
                <a:latin typeface="+mn-ea"/>
              </a:rPr>
              <a:t>384-</a:t>
            </a:r>
            <a:r>
              <a:rPr lang="zh-CN" altLang="en-US" sz="2000" b="1" dirty="0">
                <a:solidFill>
                  <a:srgbClr val="C00000"/>
                </a:solidFill>
                <a:latin typeface="+mn-ea"/>
              </a:rPr>
              <a:t>前</a:t>
            </a:r>
            <a:r>
              <a:rPr lang="en-US" altLang="zh-CN" sz="2000" b="1" dirty="0">
                <a:solidFill>
                  <a:srgbClr val="C00000"/>
                </a:solidFill>
                <a:latin typeface="+mn-ea"/>
              </a:rPr>
              <a:t>322</a:t>
            </a:r>
            <a:r>
              <a:rPr lang="zh-CN" altLang="en-US" sz="2000" b="1" dirty="0">
                <a:solidFill>
                  <a:srgbClr val="C00000"/>
                </a:solidFill>
                <a:latin typeface="+mn-ea"/>
              </a:rPr>
              <a:t>年</a:t>
            </a:r>
            <a:endParaRPr lang="zh-CN" altLang="en-US" sz="2000" b="1" dirty="0">
              <a:solidFill>
                <a:srgbClr val="C00000"/>
              </a:solidFill>
              <a:latin typeface="+mn-ea"/>
            </a:endParaRPr>
          </a:p>
        </p:txBody>
      </p:sp>
      <p:sp>
        <p:nvSpPr>
          <p:cNvPr id="32" name="文本框 31"/>
          <p:cNvSpPr txBox="1"/>
          <p:nvPr/>
        </p:nvSpPr>
        <p:spPr>
          <a:xfrm>
            <a:off x="2909655" y="3785171"/>
            <a:ext cx="1467068" cy="400110"/>
          </a:xfrm>
          <a:prstGeom prst="rect">
            <a:avLst/>
          </a:prstGeom>
          <a:noFill/>
        </p:spPr>
        <p:txBody>
          <a:bodyPr wrap="none" rtlCol="0">
            <a:spAutoFit/>
          </a:bodyPr>
          <a:lstStyle/>
          <a:p>
            <a:r>
              <a:rPr lang="zh-CN" altLang="en-US" sz="2000" b="1" dirty="0">
                <a:solidFill>
                  <a:srgbClr val="C00000"/>
                </a:solidFill>
                <a:latin typeface="+mn-ea"/>
              </a:rPr>
              <a:t>亚里士多德</a:t>
            </a:r>
            <a:endParaRPr lang="zh-CN" altLang="en-US" sz="2000" b="1" dirty="0">
              <a:solidFill>
                <a:srgbClr val="C00000"/>
              </a:solidFill>
              <a:latin typeface="+mn-ea"/>
            </a:endParaRPr>
          </a:p>
        </p:txBody>
      </p:sp>
      <p:sp>
        <p:nvSpPr>
          <p:cNvPr id="33" name="文本框 32"/>
          <p:cNvSpPr txBox="1"/>
          <p:nvPr/>
        </p:nvSpPr>
        <p:spPr>
          <a:xfrm>
            <a:off x="1156338" y="4455586"/>
            <a:ext cx="1616148"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前</a:t>
            </a:r>
            <a:r>
              <a:rPr lang="en-US" altLang="zh-CN" sz="2000" b="1" dirty="0">
                <a:solidFill>
                  <a:srgbClr val="7030A0"/>
                </a:solidFill>
                <a:latin typeface="华文行楷" panose="02010800040101010101" pitchFamily="2" charset="-122"/>
                <a:ea typeface="华文行楷" panose="02010800040101010101" pitchFamily="2" charset="-122"/>
              </a:rPr>
              <a:t>106-</a:t>
            </a:r>
            <a:r>
              <a:rPr lang="zh-CN" altLang="en-US" sz="2000" b="1" dirty="0">
                <a:solidFill>
                  <a:srgbClr val="7030A0"/>
                </a:solidFill>
                <a:latin typeface="华文行楷" panose="02010800040101010101" pitchFamily="2" charset="-122"/>
                <a:ea typeface="华文行楷" panose="02010800040101010101" pitchFamily="2" charset="-122"/>
              </a:rPr>
              <a:t>前</a:t>
            </a:r>
            <a:r>
              <a:rPr lang="en-US" altLang="zh-CN" sz="2000" b="1" dirty="0">
                <a:solidFill>
                  <a:srgbClr val="7030A0"/>
                </a:solidFill>
                <a:latin typeface="华文行楷" panose="02010800040101010101" pitchFamily="2" charset="-122"/>
                <a:ea typeface="华文行楷" panose="02010800040101010101" pitchFamily="2" charset="-122"/>
              </a:rPr>
              <a:t>43</a:t>
            </a:r>
            <a:r>
              <a:rPr lang="zh-CN" altLang="en-US" sz="2000" b="1" dirty="0">
                <a:solidFill>
                  <a:srgbClr val="7030A0"/>
                </a:solidFill>
                <a:latin typeface="华文行楷" panose="02010800040101010101" pitchFamily="2" charset="-122"/>
                <a:ea typeface="华文行楷" panose="02010800040101010101" pitchFamily="2" charset="-122"/>
              </a:rPr>
              <a:t>年</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34" name="文本框 33"/>
          <p:cNvSpPr txBox="1"/>
          <p:nvPr/>
        </p:nvSpPr>
        <p:spPr>
          <a:xfrm>
            <a:off x="2910896" y="4454996"/>
            <a:ext cx="954107"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西塞罗</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36" name="文本框 35"/>
          <p:cNvSpPr txBox="1"/>
          <p:nvPr/>
        </p:nvSpPr>
        <p:spPr>
          <a:xfrm>
            <a:off x="1846833" y="4754266"/>
            <a:ext cx="922047"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前</a:t>
            </a:r>
            <a:r>
              <a:rPr lang="en-US" altLang="zh-CN" sz="2000" b="1" dirty="0">
                <a:solidFill>
                  <a:srgbClr val="7030A0"/>
                </a:solidFill>
                <a:latin typeface="华文行楷" panose="02010800040101010101" pitchFamily="2" charset="-122"/>
                <a:ea typeface="华文行楷" panose="02010800040101010101" pitchFamily="2" charset="-122"/>
              </a:rPr>
              <a:t>27</a:t>
            </a:r>
            <a:r>
              <a:rPr lang="zh-CN" altLang="en-US" sz="2000" b="1" dirty="0">
                <a:solidFill>
                  <a:srgbClr val="7030A0"/>
                </a:solidFill>
                <a:latin typeface="华文行楷" panose="02010800040101010101" pitchFamily="2" charset="-122"/>
                <a:ea typeface="华文行楷" panose="02010800040101010101" pitchFamily="2" charset="-122"/>
              </a:rPr>
              <a:t>年</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37" name="文本框 36"/>
          <p:cNvSpPr txBox="1"/>
          <p:nvPr/>
        </p:nvSpPr>
        <p:spPr>
          <a:xfrm>
            <a:off x="2901724" y="4733796"/>
            <a:ext cx="1723549"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罗马帝国建立</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38" name="文本框 37"/>
          <p:cNvSpPr txBox="1"/>
          <p:nvPr/>
        </p:nvSpPr>
        <p:spPr>
          <a:xfrm>
            <a:off x="2087848" y="5232915"/>
            <a:ext cx="668773" cy="400110"/>
          </a:xfrm>
          <a:prstGeom prst="rect">
            <a:avLst/>
          </a:prstGeom>
          <a:noFill/>
        </p:spPr>
        <p:txBody>
          <a:bodyPr wrap="none" rtlCol="0">
            <a:spAutoFit/>
          </a:bodyPr>
          <a:lstStyle/>
          <a:p>
            <a:r>
              <a:rPr lang="en-US" altLang="zh-CN" sz="2000" b="1" dirty="0">
                <a:solidFill>
                  <a:srgbClr val="7030A0"/>
                </a:solidFill>
                <a:latin typeface="华文行楷" panose="02010800040101010101" pitchFamily="2" charset="-122"/>
                <a:ea typeface="华文行楷" panose="02010800040101010101" pitchFamily="2" charset="-122"/>
              </a:rPr>
              <a:t>80</a:t>
            </a:r>
            <a:r>
              <a:rPr lang="zh-CN" altLang="en-US" sz="2000" b="1" dirty="0">
                <a:solidFill>
                  <a:srgbClr val="7030A0"/>
                </a:solidFill>
                <a:latin typeface="华文行楷" panose="02010800040101010101" pitchFamily="2" charset="-122"/>
                <a:ea typeface="华文行楷" panose="02010800040101010101" pitchFamily="2" charset="-122"/>
              </a:rPr>
              <a:t>年</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39" name="文本框 38"/>
          <p:cNvSpPr txBox="1"/>
          <p:nvPr/>
        </p:nvSpPr>
        <p:spPr>
          <a:xfrm>
            <a:off x="2885637" y="5206407"/>
            <a:ext cx="1210588"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大斗兽场</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40" name="文本框 39"/>
          <p:cNvSpPr txBox="1"/>
          <p:nvPr/>
        </p:nvSpPr>
        <p:spPr>
          <a:xfrm>
            <a:off x="1631203" y="5481664"/>
            <a:ext cx="1135247" cy="400110"/>
          </a:xfrm>
          <a:prstGeom prst="rect">
            <a:avLst/>
          </a:prstGeom>
          <a:noFill/>
        </p:spPr>
        <p:txBody>
          <a:bodyPr wrap="none" rtlCol="0">
            <a:spAutoFit/>
          </a:bodyPr>
          <a:lstStyle/>
          <a:p>
            <a:r>
              <a:rPr lang="en-US" altLang="zh-CN" sz="2000" b="1" dirty="0">
                <a:solidFill>
                  <a:srgbClr val="7030A0"/>
                </a:solidFill>
                <a:latin typeface="华文行楷" panose="02010800040101010101" pitchFamily="2" charset="-122"/>
                <a:ea typeface="华文行楷" panose="02010800040101010101" pitchFamily="2" charset="-122"/>
              </a:rPr>
              <a:t>106-113</a:t>
            </a:r>
            <a:r>
              <a:rPr lang="zh-CN" altLang="en-US" sz="2000" b="1" dirty="0">
                <a:solidFill>
                  <a:srgbClr val="7030A0"/>
                </a:solidFill>
                <a:latin typeface="华文行楷" panose="02010800040101010101" pitchFamily="2" charset="-122"/>
                <a:ea typeface="华文行楷" panose="02010800040101010101" pitchFamily="2" charset="-122"/>
              </a:rPr>
              <a:t>年</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41" name="文本框 40"/>
          <p:cNvSpPr txBox="1"/>
          <p:nvPr/>
        </p:nvSpPr>
        <p:spPr>
          <a:xfrm>
            <a:off x="2876976" y="5467558"/>
            <a:ext cx="2492990"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图拉真广场和纪功柱</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42" name="文本框 41"/>
          <p:cNvSpPr txBox="1"/>
          <p:nvPr/>
        </p:nvSpPr>
        <p:spPr>
          <a:xfrm>
            <a:off x="1639652" y="5771975"/>
            <a:ext cx="1120820" cy="400110"/>
          </a:xfrm>
          <a:prstGeom prst="rect">
            <a:avLst/>
          </a:prstGeom>
          <a:noFill/>
        </p:spPr>
        <p:txBody>
          <a:bodyPr wrap="none" rtlCol="0">
            <a:spAutoFit/>
          </a:bodyPr>
          <a:lstStyle/>
          <a:p>
            <a:r>
              <a:rPr lang="en-US" altLang="zh-CN" sz="2000" b="1" dirty="0">
                <a:solidFill>
                  <a:srgbClr val="7030A0"/>
                </a:solidFill>
                <a:latin typeface="华文行楷" panose="02010800040101010101" pitchFamily="2" charset="-122"/>
                <a:ea typeface="华文行楷" panose="02010800040101010101" pitchFamily="2" charset="-122"/>
              </a:rPr>
              <a:t>118-125</a:t>
            </a:r>
            <a:r>
              <a:rPr lang="zh-CN" altLang="en-US" sz="2000" b="1" dirty="0">
                <a:solidFill>
                  <a:srgbClr val="7030A0"/>
                </a:solidFill>
                <a:latin typeface="华文行楷" panose="02010800040101010101" pitchFamily="2" charset="-122"/>
                <a:ea typeface="华文行楷" panose="02010800040101010101" pitchFamily="2" charset="-122"/>
              </a:rPr>
              <a:t>年</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43" name="文本框 42"/>
          <p:cNvSpPr txBox="1"/>
          <p:nvPr/>
        </p:nvSpPr>
        <p:spPr>
          <a:xfrm>
            <a:off x="2890301" y="5769948"/>
            <a:ext cx="954107"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万神殿</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44" name="文本框 43"/>
          <p:cNvSpPr txBox="1"/>
          <p:nvPr/>
        </p:nvSpPr>
        <p:spPr>
          <a:xfrm>
            <a:off x="1950878" y="6081257"/>
            <a:ext cx="798617" cy="400110"/>
          </a:xfrm>
          <a:prstGeom prst="rect">
            <a:avLst/>
          </a:prstGeom>
          <a:noFill/>
        </p:spPr>
        <p:txBody>
          <a:bodyPr wrap="none" rtlCol="0">
            <a:spAutoFit/>
          </a:bodyPr>
          <a:lstStyle/>
          <a:p>
            <a:r>
              <a:rPr lang="en-US" altLang="zh-CN" sz="2000" b="1" dirty="0">
                <a:solidFill>
                  <a:srgbClr val="7030A0"/>
                </a:solidFill>
                <a:latin typeface="华文行楷" panose="02010800040101010101" pitchFamily="2" charset="-122"/>
                <a:ea typeface="华文行楷" panose="02010800040101010101" pitchFamily="2" charset="-122"/>
              </a:rPr>
              <a:t>394</a:t>
            </a:r>
            <a:r>
              <a:rPr lang="zh-CN" altLang="en-US" sz="2000" b="1" dirty="0">
                <a:solidFill>
                  <a:srgbClr val="7030A0"/>
                </a:solidFill>
                <a:latin typeface="华文行楷" panose="02010800040101010101" pitchFamily="2" charset="-122"/>
                <a:ea typeface="华文行楷" panose="02010800040101010101" pitchFamily="2" charset="-122"/>
              </a:rPr>
              <a:t>年</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45" name="文本框 44"/>
          <p:cNvSpPr txBox="1"/>
          <p:nvPr/>
        </p:nvSpPr>
        <p:spPr>
          <a:xfrm>
            <a:off x="2879701" y="6070561"/>
            <a:ext cx="2749471"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奥林匹克运动会被禁止</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46" name="文本框 45"/>
          <p:cNvSpPr txBox="1"/>
          <p:nvPr/>
        </p:nvSpPr>
        <p:spPr>
          <a:xfrm>
            <a:off x="1705087" y="6395676"/>
            <a:ext cx="1048685"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    </a:t>
            </a:r>
            <a:r>
              <a:rPr lang="en-US" altLang="zh-CN" sz="2000" b="1" dirty="0">
                <a:solidFill>
                  <a:srgbClr val="7030A0"/>
                </a:solidFill>
                <a:latin typeface="华文行楷" panose="02010800040101010101" pitchFamily="2" charset="-122"/>
                <a:ea typeface="华文行楷" panose="02010800040101010101" pitchFamily="2" charset="-122"/>
              </a:rPr>
              <a:t>395</a:t>
            </a:r>
            <a:r>
              <a:rPr lang="zh-CN" altLang="en-US" sz="2000" b="1" dirty="0">
                <a:solidFill>
                  <a:srgbClr val="7030A0"/>
                </a:solidFill>
                <a:latin typeface="华文行楷" panose="02010800040101010101" pitchFamily="2" charset="-122"/>
                <a:ea typeface="华文行楷" panose="02010800040101010101" pitchFamily="2" charset="-122"/>
              </a:rPr>
              <a:t>年</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47" name="文本框 46"/>
          <p:cNvSpPr txBox="1"/>
          <p:nvPr/>
        </p:nvSpPr>
        <p:spPr>
          <a:xfrm>
            <a:off x="2889861" y="6378157"/>
            <a:ext cx="1723549"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罗马帝国分裂</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48" name="文本框 47"/>
          <p:cNvSpPr txBox="1"/>
          <p:nvPr/>
        </p:nvSpPr>
        <p:spPr>
          <a:xfrm>
            <a:off x="4155234" y="2530265"/>
            <a:ext cx="1210588" cy="400110"/>
          </a:xfrm>
          <a:prstGeom prst="rect">
            <a:avLst/>
          </a:prstGeom>
          <a:noFill/>
        </p:spPr>
        <p:txBody>
          <a:bodyPr wrap="none" rtlCol="0">
            <a:spAutoFit/>
          </a:bodyPr>
          <a:lstStyle/>
          <a:p>
            <a:r>
              <a:rPr lang="zh-CN" altLang="en-US" sz="2000" b="1" dirty="0">
                <a:solidFill>
                  <a:srgbClr val="C00000"/>
                </a:solidFill>
              </a:rPr>
              <a:t>智者学派</a:t>
            </a:r>
            <a:endParaRPr lang="zh-CN" altLang="en-US" sz="2000" b="1" dirty="0">
              <a:solidFill>
                <a:srgbClr val="C00000"/>
              </a:solidFill>
            </a:endParaRPr>
          </a:p>
        </p:txBody>
      </p:sp>
      <p:sp>
        <p:nvSpPr>
          <p:cNvPr id="49" name="矩形: 圆角 48"/>
          <p:cNvSpPr/>
          <p:nvPr/>
        </p:nvSpPr>
        <p:spPr>
          <a:xfrm>
            <a:off x="542482" y="2178188"/>
            <a:ext cx="5188004" cy="15865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0" name="文本框 49"/>
          <p:cNvSpPr txBox="1"/>
          <p:nvPr/>
        </p:nvSpPr>
        <p:spPr>
          <a:xfrm>
            <a:off x="1233368" y="4976068"/>
            <a:ext cx="1535998"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前</a:t>
            </a:r>
            <a:r>
              <a:rPr lang="en-US" altLang="zh-CN" sz="2000" b="1" dirty="0">
                <a:solidFill>
                  <a:srgbClr val="7030A0"/>
                </a:solidFill>
                <a:latin typeface="华文行楷" panose="02010800040101010101" pitchFamily="2" charset="-122"/>
                <a:ea typeface="华文行楷" panose="02010800040101010101" pitchFamily="2" charset="-122"/>
              </a:rPr>
              <a:t>4</a:t>
            </a:r>
            <a:r>
              <a:rPr lang="zh-CN" altLang="en-US" sz="2000" b="1" dirty="0">
                <a:solidFill>
                  <a:srgbClr val="7030A0"/>
                </a:solidFill>
                <a:latin typeface="华文行楷" panose="02010800040101010101" pitchFamily="2" charset="-122"/>
                <a:ea typeface="华文行楷" panose="02010800040101010101" pitchFamily="2" charset="-122"/>
              </a:rPr>
              <a:t>年</a:t>
            </a:r>
            <a:r>
              <a:rPr lang="en-US" altLang="zh-CN" sz="2000" b="1" dirty="0">
                <a:solidFill>
                  <a:srgbClr val="7030A0"/>
                </a:solidFill>
                <a:latin typeface="华文行楷" panose="02010800040101010101" pitchFamily="2" charset="-122"/>
                <a:ea typeface="华文行楷" panose="02010800040101010101" pitchFamily="2" charset="-122"/>
              </a:rPr>
              <a:t>—65</a:t>
            </a:r>
            <a:r>
              <a:rPr lang="zh-CN" altLang="en-US" sz="2000" b="1" dirty="0">
                <a:solidFill>
                  <a:srgbClr val="7030A0"/>
                </a:solidFill>
                <a:latin typeface="华文行楷" panose="02010800040101010101" pitchFamily="2" charset="-122"/>
                <a:ea typeface="华文行楷" panose="02010800040101010101" pitchFamily="2" charset="-122"/>
              </a:rPr>
              <a:t>年</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
        <p:nvSpPr>
          <p:cNvPr id="51" name="文本框 50"/>
          <p:cNvSpPr txBox="1"/>
          <p:nvPr/>
        </p:nvSpPr>
        <p:spPr>
          <a:xfrm>
            <a:off x="2885637" y="4958709"/>
            <a:ext cx="954107" cy="400110"/>
          </a:xfrm>
          <a:prstGeom prst="rect">
            <a:avLst/>
          </a:prstGeom>
          <a:noFill/>
        </p:spPr>
        <p:txBody>
          <a:bodyPr wrap="none" rtlCol="0">
            <a:spAutoFit/>
          </a:bodyPr>
          <a:lstStyle/>
          <a:p>
            <a:r>
              <a:rPr lang="zh-CN" altLang="en-US" sz="2000" b="1" dirty="0">
                <a:solidFill>
                  <a:srgbClr val="7030A0"/>
                </a:solidFill>
                <a:latin typeface="华文行楷" panose="02010800040101010101" pitchFamily="2" charset="-122"/>
                <a:ea typeface="华文行楷" panose="02010800040101010101" pitchFamily="2" charset="-122"/>
              </a:rPr>
              <a:t>塞内卡</a:t>
            </a:r>
            <a:endParaRPr lang="zh-CN" altLang="en-US" sz="2000" b="1" dirty="0">
              <a:solidFill>
                <a:srgbClr val="7030A0"/>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6" grpId="0"/>
      <p:bldP spid="17" grpId="0"/>
      <p:bldP spid="18" grpId="0"/>
      <p:bldP spid="20" grpId="0"/>
      <p:bldP spid="22" grpId="0"/>
      <p:bldP spid="24" grpId="0"/>
      <p:bldP spid="25" grpId="0"/>
      <p:bldP spid="26" grpId="0"/>
      <p:bldP spid="28" grpId="0"/>
      <p:bldP spid="30" grpId="0"/>
      <p:bldP spid="32" grpId="0"/>
      <p:bldP spid="33" grpId="0"/>
      <p:bldP spid="34"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animBg="1"/>
      <p:bldP spid="50" grpId="0"/>
      <p:bldP spid="5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233105" y="84805"/>
            <a:ext cx="6046664"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1</a:t>
            </a:r>
            <a:r>
              <a:rPr lang="zh-CN" altLang="en-US" sz="4000" b="1" dirty="0">
                <a:solidFill>
                  <a:srgbClr val="FFFF00"/>
                </a:solidFill>
              </a:rPr>
              <a:t>课  古雅的昆曲</a:t>
            </a:r>
            <a:endParaRPr lang="en-US" altLang="zh-CN" sz="4000" b="1" dirty="0"/>
          </a:p>
        </p:txBody>
      </p:sp>
      <p:sp>
        <p:nvSpPr>
          <p:cNvPr id="5" name="文本框 4"/>
          <p:cNvSpPr txBox="1"/>
          <p:nvPr/>
        </p:nvSpPr>
        <p:spPr>
          <a:xfrm>
            <a:off x="5284892" y="1640673"/>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10" name="文本框 9"/>
          <p:cNvSpPr txBox="1"/>
          <p:nvPr/>
        </p:nvSpPr>
        <p:spPr>
          <a:xfrm>
            <a:off x="1619486" y="2367430"/>
            <a:ext cx="9762887" cy="1569660"/>
          </a:xfrm>
          <a:prstGeom prst="rect">
            <a:avLst/>
          </a:prstGeom>
          <a:noFill/>
        </p:spPr>
        <p:txBody>
          <a:bodyPr wrap="square" rtlCol="0">
            <a:spAutoFit/>
          </a:bodyPr>
          <a:lstStyle/>
          <a:p>
            <a:r>
              <a:rPr lang="zh-CN" altLang="en-US" sz="3200" b="1" dirty="0">
                <a:latin typeface="华文中宋" panose="02010600040101010101" pitchFamily="2" charset="-122"/>
                <a:ea typeface="华文中宋" panose="02010600040101010101" pitchFamily="2" charset="-122"/>
              </a:rPr>
              <a:t>必修</a:t>
            </a:r>
            <a:r>
              <a:rPr lang="en-US" altLang="zh-CN" sz="3200" b="1" dirty="0">
                <a:latin typeface="华文中宋" panose="02010600040101010101" pitchFamily="2" charset="-122"/>
                <a:ea typeface="华文中宋" panose="02010600040101010101" pitchFamily="2" charset="-122"/>
              </a:rPr>
              <a:t>3</a:t>
            </a:r>
            <a:r>
              <a:rPr lang="zh-CN" altLang="en-US" sz="3200" b="1" dirty="0">
                <a:latin typeface="华文中宋" panose="02010600040101010101" pitchFamily="2" charset="-122"/>
                <a:ea typeface="华文中宋" panose="02010600040101010101" pitchFamily="2" charset="-122"/>
              </a:rPr>
              <a:t>专题</a:t>
            </a:r>
            <a:r>
              <a:rPr lang="en-US" altLang="zh-CN" sz="3200" b="1" dirty="0">
                <a:latin typeface="华文中宋" panose="02010600040101010101" pitchFamily="2" charset="-122"/>
                <a:ea typeface="华文中宋" panose="02010600040101010101" pitchFamily="2" charset="-122"/>
              </a:rPr>
              <a:t>2</a:t>
            </a:r>
            <a:r>
              <a:rPr lang="zh-CN" altLang="en-US" sz="3200" b="1" dirty="0">
                <a:latin typeface="华文中宋" panose="02010600040101010101" pitchFamily="2" charset="-122"/>
                <a:ea typeface="华文中宋" panose="02010600040101010101" pitchFamily="2" charset="-122"/>
              </a:rPr>
              <a:t>：古代中国的科学技术与文化</a:t>
            </a:r>
            <a:endParaRPr lang="en-US" altLang="zh-CN" sz="3200" b="1" dirty="0">
              <a:latin typeface="华文中宋" panose="02010600040101010101" pitchFamily="2" charset="-122"/>
              <a:ea typeface="华文中宋" panose="02010600040101010101" pitchFamily="2" charset="-122"/>
            </a:endParaRPr>
          </a:p>
          <a:p>
            <a:r>
              <a:rPr lang="zh-CN" altLang="en-US" sz="3200" b="1" dirty="0">
                <a:latin typeface="华文中宋" panose="02010600040101010101" pitchFamily="2" charset="-122"/>
                <a:ea typeface="华文中宋" panose="02010600040101010101" pitchFamily="2" charset="-122"/>
              </a:rPr>
              <a:t>第</a:t>
            </a:r>
            <a:r>
              <a:rPr lang="en-US" altLang="zh-CN" sz="3200" b="1" dirty="0">
                <a:latin typeface="华文中宋" panose="02010600040101010101" pitchFamily="2" charset="-122"/>
                <a:ea typeface="华文中宋" panose="02010600040101010101" pitchFamily="2" charset="-122"/>
              </a:rPr>
              <a:t>2</a:t>
            </a:r>
            <a:r>
              <a:rPr lang="zh-CN" altLang="en-US" sz="3200" b="1" dirty="0">
                <a:latin typeface="华文中宋" panose="02010600040101010101" pitchFamily="2" charset="-122"/>
                <a:ea typeface="华文中宋" panose="02010600040101010101" pitchFamily="2" charset="-122"/>
              </a:rPr>
              <a:t>课：中国的古代艺术：戏曲</a:t>
            </a:r>
            <a:endParaRPr lang="en-US" altLang="zh-CN" sz="3200" b="1" dirty="0">
              <a:latin typeface="华文中宋" panose="02010600040101010101" pitchFamily="2" charset="-122"/>
              <a:ea typeface="华文中宋" panose="02010600040101010101" pitchFamily="2" charset="-122"/>
            </a:endParaRPr>
          </a:p>
          <a:p>
            <a:r>
              <a:rPr lang="zh-CN" altLang="en-US" sz="3200" b="1" dirty="0">
                <a:latin typeface="华文中宋" panose="02010600040101010101" pitchFamily="2" charset="-122"/>
                <a:ea typeface="华文中宋" panose="02010600040101010101" pitchFamily="2" charset="-122"/>
              </a:rPr>
              <a:t>第</a:t>
            </a:r>
            <a:r>
              <a:rPr lang="en-US" altLang="zh-CN" sz="3200" b="1" dirty="0">
                <a:latin typeface="华文中宋" panose="02010600040101010101" pitchFamily="2" charset="-122"/>
                <a:ea typeface="华文中宋" panose="02010600040101010101" pitchFamily="2" charset="-122"/>
              </a:rPr>
              <a:t>3</a:t>
            </a:r>
            <a:r>
              <a:rPr lang="zh-CN" altLang="en-US" sz="3200" b="1" dirty="0">
                <a:latin typeface="华文中宋" panose="02010600040101010101" pitchFamily="2" charset="-122"/>
                <a:ea typeface="华文中宋" panose="02010600040101010101" pitchFamily="2" charset="-122"/>
              </a:rPr>
              <a:t>课：中国古典文学的时代特色：元曲与市民社会</a:t>
            </a:r>
            <a:endParaRPr lang="zh-CN" altLang="en-US" sz="3200" b="1" dirty="0">
              <a:latin typeface="华文中宋" panose="02010600040101010101" pitchFamily="2" charset="-122"/>
              <a:ea typeface="华文中宋" panose="02010600040101010101" pitchFamily="2" charset="-122"/>
            </a:endParaRPr>
          </a:p>
        </p:txBody>
      </p:sp>
      <p:sp>
        <p:nvSpPr>
          <p:cNvPr id="11" name="文本框 10"/>
          <p:cNvSpPr txBox="1"/>
          <p:nvPr/>
        </p:nvSpPr>
        <p:spPr>
          <a:xfrm>
            <a:off x="3233105" y="839687"/>
            <a:ext cx="6046664"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2</a:t>
            </a:r>
            <a:r>
              <a:rPr lang="zh-CN" altLang="en-US" sz="4000" b="1" dirty="0">
                <a:solidFill>
                  <a:srgbClr val="FFFF00"/>
                </a:solidFill>
              </a:rPr>
              <a:t>课  昆曲的拯救与保护</a:t>
            </a:r>
            <a:endParaRPr lang="en-US" altLang="zh-CN" sz="4000" b="1"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4805"/>
            <a:ext cx="4067743" cy="3469426"/>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54231"/>
            <a:ext cx="4067743" cy="3247003"/>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552" y="537759"/>
            <a:ext cx="4096322" cy="5782482"/>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0075" y="702675"/>
            <a:ext cx="3793536" cy="4095828"/>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4505" y="792691"/>
            <a:ext cx="7900416" cy="215053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p:cNvSpPr/>
          <p:nvPr/>
        </p:nvSpPr>
        <p:spPr>
          <a:xfrm>
            <a:off x="3430202" y="2437449"/>
            <a:ext cx="7903634" cy="400110"/>
          </a:xfrm>
          <a:prstGeom prst="rect">
            <a:avLst/>
          </a:prstGeom>
        </p:spPr>
        <p:txBody>
          <a:bodyPr wrap="square">
            <a:spAutoFit/>
          </a:bodyPr>
          <a:lstStyle/>
          <a:p>
            <a:r>
              <a:rPr lang="zh-CN" altLang="en-US" sz="2000" b="1" kern="100" dirty="0">
                <a:solidFill>
                  <a:srgbClr val="7030A0"/>
                </a:solidFill>
                <a:latin typeface="方正粗黑宋简体" panose="02000000000000000000" pitchFamily="2" charset="-122"/>
                <a:ea typeface="方正粗黑宋简体" panose="02000000000000000000" pitchFamily="2" charset="-122"/>
                <a:cs typeface="Times New Roman" panose="02020603050405020304" pitchFamily="18" charset="0"/>
              </a:rPr>
              <a:t>汤显祖</a:t>
            </a:r>
            <a:r>
              <a:rPr lang="en-US" altLang="zh-CN" b="1" kern="100"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牡丹亭</a:t>
            </a:r>
            <a:r>
              <a:rPr lang="en-US" altLang="zh-CN" b="1" kern="100" dirty="0">
                <a:latin typeface="华文楷体" panose="02010600040101010101" pitchFamily="2" charset="-122"/>
                <a:ea typeface="华文楷体" panose="02010600040101010101" pitchFamily="2" charset="-122"/>
                <a:cs typeface="Times New Roman" panose="02020603050405020304" pitchFamily="18" charset="0"/>
              </a:rPr>
              <a:t>》</a:t>
            </a:r>
            <a:r>
              <a:rPr lang="zh-CN" altLang="en-US" b="1" kern="100" dirty="0">
                <a:latin typeface="华文楷体" panose="02010600040101010101" pitchFamily="2" charset="-122"/>
                <a:ea typeface="华文楷体" panose="02010600040101010101" pitchFamily="2" charset="-122"/>
                <a:cs typeface="Times New Roman" panose="02020603050405020304" pitchFamily="18" charset="0"/>
              </a:rPr>
              <a:t>，被誉为“昆剧之母”</a:t>
            </a:r>
            <a:endParaRPr lang="zh-CN" altLang="en-US" b="1" dirty="0">
              <a:latin typeface="华文楷体" panose="02010600040101010101" pitchFamily="2" charset="-122"/>
              <a:ea typeface="华文楷体" panose="02010600040101010101" pitchFamily="2" charset="-122"/>
            </a:endParaRPr>
          </a:p>
        </p:txBody>
      </p:sp>
      <p:sp>
        <p:nvSpPr>
          <p:cNvPr id="4" name="文本框 3"/>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5" name="矩形 4"/>
          <p:cNvSpPr/>
          <p:nvPr/>
        </p:nvSpPr>
        <p:spPr>
          <a:xfrm>
            <a:off x="409818" y="577723"/>
            <a:ext cx="5384807" cy="810478"/>
          </a:xfrm>
          <a:prstGeom prst="rect">
            <a:avLst/>
          </a:prstGeom>
        </p:spPr>
        <p:txBody>
          <a:bodyPr wrap="none">
            <a:spAutoFit/>
          </a:bodyPr>
          <a:lstStyle/>
          <a:p>
            <a:pPr algn="just">
              <a:lnSpc>
                <a:spcPts val="28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一、</a:t>
            </a:r>
            <a:r>
              <a:rPr lang="zh-CN" altLang="en-US"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昆曲诞生、兴衰的过程</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b</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endParaRPr>
          </a:p>
          <a:p>
            <a:pPr algn="just">
              <a:lnSpc>
                <a:spcPts val="2800"/>
              </a:lnSpc>
              <a:spcAft>
                <a:spcPts val="0"/>
              </a:spcAft>
            </a:pP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6" name="下箭头 55"/>
          <p:cNvSpPr>
            <a:spLocks noChangeArrowheads="1"/>
          </p:cNvSpPr>
          <p:nvPr/>
        </p:nvSpPr>
        <p:spPr bwMode="auto">
          <a:xfrm>
            <a:off x="3340329" y="981166"/>
            <a:ext cx="71433" cy="5642011"/>
          </a:xfrm>
          <a:prstGeom prst="downArrow">
            <a:avLst>
              <a:gd name="adj1" fmla="val 100000"/>
              <a:gd name="adj2" fmla="val 27350"/>
            </a:avLst>
          </a:prstGeom>
          <a:solidFill>
            <a:schemeClr val="tx1"/>
          </a:solidFill>
          <a:ln w="76200">
            <a:solidFill>
              <a:schemeClr val="tx1"/>
            </a:solidFill>
            <a:miter lim="800000"/>
          </a:ln>
        </p:spPr>
        <p:txBody>
          <a:bodyPr anchor="ctr"/>
          <a:lstStyle/>
          <a:p>
            <a:pPr algn="ctr">
              <a:buFont typeface="Arial" panose="020B0604020202020204" pitchFamily="34" charset="0"/>
              <a:buNone/>
            </a:pPr>
            <a:endParaRPr lang="zh-CN" altLang="en-US">
              <a:solidFill>
                <a:srgbClr val="000000"/>
              </a:solidFill>
              <a:ea typeface="黑体" panose="02010609060101010101" pitchFamily="49" charset="-122"/>
            </a:endParaRPr>
          </a:p>
        </p:txBody>
      </p:sp>
      <p:sp>
        <p:nvSpPr>
          <p:cNvPr id="7" name="Text Box 14"/>
          <p:cNvSpPr txBox="1">
            <a:spLocks noChangeArrowheads="1"/>
          </p:cNvSpPr>
          <p:nvPr/>
        </p:nvSpPr>
        <p:spPr bwMode="auto">
          <a:xfrm>
            <a:off x="2072746" y="945129"/>
            <a:ext cx="1698240" cy="400110"/>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zh-CN" altLang="en-US" sz="2000" b="1" dirty="0">
                <a:solidFill>
                  <a:schemeClr val="tx2"/>
                </a:solidFill>
                <a:latin typeface="Verdana" panose="020B0604030504040204" pitchFamily="34" charset="0"/>
              </a:rPr>
              <a:t>元末明初</a:t>
            </a:r>
            <a:endParaRPr lang="en-US" sz="2000" b="1" dirty="0">
              <a:solidFill>
                <a:schemeClr val="tx2"/>
              </a:solidFill>
              <a:latin typeface="Verdana" panose="020B0604030504040204" pitchFamily="34" charset="0"/>
            </a:endParaRPr>
          </a:p>
        </p:txBody>
      </p:sp>
      <p:sp>
        <p:nvSpPr>
          <p:cNvPr id="8" name="矩形 7"/>
          <p:cNvSpPr/>
          <p:nvPr/>
        </p:nvSpPr>
        <p:spPr>
          <a:xfrm>
            <a:off x="3440641" y="959754"/>
            <a:ext cx="3607132" cy="400110"/>
          </a:xfrm>
          <a:prstGeom prst="rect">
            <a:avLst/>
          </a:prstGeom>
        </p:spPr>
        <p:txBody>
          <a:bodyPr wrap="square">
            <a:spAutoFit/>
          </a:bodyPr>
          <a:lstStyle/>
          <a:p>
            <a:r>
              <a:rPr lang="zh-CN" altLang="en-US" sz="2000" b="1" kern="100" dirty="0">
                <a:solidFill>
                  <a:srgbClr val="7030A0"/>
                </a:solidFill>
                <a:latin typeface="方正粗黑宋简体" panose="02000000000000000000" pitchFamily="2" charset="-122"/>
                <a:ea typeface="方正粗黑宋简体" panose="02000000000000000000" pitchFamily="2" charset="-122"/>
                <a:cs typeface="Times New Roman" panose="02020603050405020304" pitchFamily="18" charset="0"/>
              </a:rPr>
              <a:t>顾坚</a:t>
            </a:r>
            <a:r>
              <a:rPr lang="zh-CN" altLang="en-US" b="1" kern="100" dirty="0">
                <a:latin typeface="楷体" panose="02010609060101010101" pitchFamily="49" charset="-122"/>
                <a:ea typeface="楷体" panose="02010609060101010101" pitchFamily="49" charset="-122"/>
                <a:cs typeface="Times New Roman" panose="02020603050405020304" pitchFamily="18" charset="0"/>
              </a:rPr>
              <a:t>改进南曲演唱，形成“昆腔”</a:t>
            </a:r>
            <a:endParaRPr lang="zh-CN" altLang="en-US" b="1" dirty="0">
              <a:latin typeface="方正粗黑宋简体" panose="02000000000000000000" pitchFamily="2" charset="-122"/>
              <a:ea typeface="方正粗黑宋简体" panose="02000000000000000000" pitchFamily="2" charset="-122"/>
            </a:endParaRPr>
          </a:p>
        </p:txBody>
      </p:sp>
      <p:sp>
        <p:nvSpPr>
          <p:cNvPr id="9" name="矩形 8"/>
          <p:cNvSpPr/>
          <p:nvPr/>
        </p:nvSpPr>
        <p:spPr>
          <a:xfrm>
            <a:off x="7296184" y="957957"/>
            <a:ext cx="3889048" cy="400110"/>
          </a:xfrm>
          <a:prstGeom prst="rect">
            <a:avLst/>
          </a:prstGeom>
        </p:spPr>
        <p:txBody>
          <a:bodyPr wrap="square">
            <a:spAutoFit/>
          </a:bodyPr>
          <a:lstStyle/>
          <a:p>
            <a:r>
              <a:rPr lang="zh-CN" altLang="en-US" sz="2000" b="1" kern="100" dirty="0">
                <a:solidFill>
                  <a:srgbClr val="C00000"/>
                </a:solidFill>
                <a:latin typeface="方正粗黑宋简体" panose="02000000000000000000" pitchFamily="2" charset="-122"/>
                <a:ea typeface="方正粗黑宋简体" panose="02000000000000000000" pitchFamily="2" charset="-122"/>
                <a:cs typeface="Times New Roman" panose="02020603050405020304" pitchFamily="18" charset="0"/>
              </a:rPr>
              <a:t>昆曲的灵魂和标志：悠扬流畅</a:t>
            </a:r>
            <a:endParaRPr lang="zh-CN" altLang="en-US" sz="2000" b="1" dirty="0">
              <a:solidFill>
                <a:srgbClr val="C00000"/>
              </a:solidFill>
              <a:latin typeface="方正粗黑宋简体" panose="02000000000000000000" pitchFamily="2" charset="-122"/>
              <a:ea typeface="方正粗黑宋简体" panose="02000000000000000000" pitchFamily="2" charset="-122"/>
            </a:endParaRPr>
          </a:p>
        </p:txBody>
      </p:sp>
      <p:sp>
        <p:nvSpPr>
          <p:cNvPr id="10" name="Text Box 14"/>
          <p:cNvSpPr txBox="1">
            <a:spLocks noChangeArrowheads="1"/>
          </p:cNvSpPr>
          <p:nvPr/>
        </p:nvSpPr>
        <p:spPr bwMode="auto">
          <a:xfrm>
            <a:off x="1006768" y="1354797"/>
            <a:ext cx="2379121" cy="369332"/>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zh-CN" altLang="en-US" b="1" dirty="0">
                <a:solidFill>
                  <a:schemeClr val="tx2"/>
                </a:solidFill>
                <a:latin typeface="Verdana" panose="020B0604030504040204" pitchFamily="34" charset="0"/>
              </a:rPr>
              <a:t>明代嘉靖、隆庆年间</a:t>
            </a:r>
            <a:endParaRPr lang="en-US" b="1" dirty="0">
              <a:solidFill>
                <a:schemeClr val="tx2"/>
              </a:solidFill>
              <a:latin typeface="Verdana" panose="020B0604030504040204" pitchFamily="34" charset="0"/>
            </a:endParaRPr>
          </a:p>
        </p:txBody>
      </p:sp>
      <p:sp>
        <p:nvSpPr>
          <p:cNvPr id="11" name="矩形 10"/>
          <p:cNvSpPr/>
          <p:nvPr/>
        </p:nvSpPr>
        <p:spPr>
          <a:xfrm>
            <a:off x="3408188" y="1378585"/>
            <a:ext cx="3444694" cy="400110"/>
          </a:xfrm>
          <a:prstGeom prst="rect">
            <a:avLst/>
          </a:prstGeom>
        </p:spPr>
        <p:txBody>
          <a:bodyPr wrap="square">
            <a:spAutoFit/>
          </a:bodyPr>
          <a:lstStyle/>
          <a:p>
            <a:r>
              <a:rPr lang="zh-CN" altLang="en-US" sz="2000" b="1" kern="100" dirty="0">
                <a:solidFill>
                  <a:srgbClr val="7030A0"/>
                </a:solidFill>
                <a:latin typeface="方正粗黑宋简体" panose="02000000000000000000" pitchFamily="2" charset="-122"/>
                <a:ea typeface="方正粗黑宋简体" panose="02000000000000000000" pitchFamily="2" charset="-122"/>
                <a:cs typeface="Times New Roman" panose="02020603050405020304" pitchFamily="18" charset="0"/>
              </a:rPr>
              <a:t>魏良辅</a:t>
            </a:r>
            <a:r>
              <a:rPr lang="zh-CN" altLang="en-US" b="1" kern="100" dirty="0">
                <a:latin typeface="楷体" panose="02010609060101010101" pitchFamily="49" charset="-122"/>
                <a:ea typeface="楷体" panose="02010609060101010101" pitchFamily="49" charset="-122"/>
                <a:cs typeface="Times New Roman" panose="02020603050405020304" pitchFamily="18" charset="0"/>
              </a:rPr>
              <a:t>革新昆腔，称“水磨腔”</a:t>
            </a:r>
            <a:endParaRPr lang="zh-CN" altLang="en-US" b="1" dirty="0">
              <a:latin typeface="方正粗黑宋简体" panose="02000000000000000000" pitchFamily="2" charset="-122"/>
              <a:ea typeface="方正粗黑宋简体" panose="02000000000000000000" pitchFamily="2" charset="-122"/>
            </a:endParaRPr>
          </a:p>
        </p:txBody>
      </p:sp>
      <p:sp>
        <p:nvSpPr>
          <p:cNvPr id="12" name="矩形 11"/>
          <p:cNvSpPr/>
          <p:nvPr/>
        </p:nvSpPr>
        <p:spPr>
          <a:xfrm>
            <a:off x="7296184" y="1353790"/>
            <a:ext cx="4485998" cy="400110"/>
          </a:xfrm>
          <a:prstGeom prst="rect">
            <a:avLst/>
          </a:prstGeom>
        </p:spPr>
        <p:txBody>
          <a:bodyPr wrap="square">
            <a:spAutoFit/>
          </a:bodyPr>
          <a:lstStyle/>
          <a:p>
            <a:r>
              <a:rPr lang="zh-CN" altLang="en-US" sz="2000" b="1" kern="100" dirty="0">
                <a:solidFill>
                  <a:srgbClr val="C00000"/>
                </a:solidFill>
                <a:latin typeface="方正粗黑宋简体" panose="02000000000000000000" pitchFamily="2" charset="-122"/>
                <a:ea typeface="方正粗黑宋简体" panose="02000000000000000000" pitchFamily="2" charset="-122"/>
                <a:cs typeface="Times New Roman" panose="02020603050405020304" pitchFamily="18" charset="0"/>
              </a:rPr>
              <a:t>昆曲的新特点：闲雅整肃、清俊温润</a:t>
            </a:r>
            <a:endParaRPr lang="zh-CN" altLang="en-US" sz="2000" b="1" dirty="0">
              <a:solidFill>
                <a:srgbClr val="C00000"/>
              </a:solidFill>
              <a:latin typeface="方正粗黑宋简体" panose="02000000000000000000" pitchFamily="2" charset="-122"/>
              <a:ea typeface="方正粗黑宋简体" panose="02000000000000000000" pitchFamily="2" charset="-122"/>
            </a:endParaRPr>
          </a:p>
        </p:txBody>
      </p:sp>
      <p:sp>
        <p:nvSpPr>
          <p:cNvPr id="13" name="矩形 12"/>
          <p:cNvSpPr/>
          <p:nvPr/>
        </p:nvSpPr>
        <p:spPr>
          <a:xfrm>
            <a:off x="4155653" y="1712824"/>
            <a:ext cx="3444694" cy="369332"/>
          </a:xfrm>
          <a:prstGeom prst="rect">
            <a:avLst/>
          </a:prstGeom>
        </p:spPr>
        <p:txBody>
          <a:bodyPr wrap="square">
            <a:spAutoFit/>
          </a:bodyPr>
          <a:lstStyle/>
          <a:p>
            <a:r>
              <a:rPr lang="zh-CN" altLang="en-US" b="1" kern="100" dirty="0">
                <a:latin typeface="楷体" panose="02010609060101010101" pitchFamily="49" charset="-122"/>
                <a:ea typeface="楷体" panose="02010609060101010101" pitchFamily="49" charset="-122"/>
                <a:cs typeface="Times New Roman" panose="02020603050405020304" pitchFamily="18" charset="0"/>
              </a:rPr>
              <a:t>增添琵琶、三弦、筝等弦乐伴奏</a:t>
            </a:r>
            <a:endParaRPr lang="zh-CN" altLang="en-US" b="1" dirty="0">
              <a:latin typeface="方正粗黑宋简体" panose="02000000000000000000" pitchFamily="2" charset="-122"/>
              <a:ea typeface="方正粗黑宋简体" panose="02000000000000000000" pitchFamily="2" charset="-122"/>
            </a:endParaRPr>
          </a:p>
        </p:txBody>
      </p:sp>
      <p:sp>
        <p:nvSpPr>
          <p:cNvPr id="14" name="Text Box 14"/>
          <p:cNvSpPr txBox="1">
            <a:spLocks noChangeArrowheads="1"/>
          </p:cNvSpPr>
          <p:nvPr/>
        </p:nvSpPr>
        <p:spPr bwMode="auto">
          <a:xfrm>
            <a:off x="1713255" y="2060057"/>
            <a:ext cx="1579090" cy="369332"/>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zh-CN" altLang="en-US" b="1" dirty="0">
                <a:solidFill>
                  <a:schemeClr val="tx2"/>
                </a:solidFill>
                <a:latin typeface="Verdana" panose="020B0604030504040204" pitchFamily="34" charset="0"/>
              </a:rPr>
              <a:t>明代隆庆末年</a:t>
            </a:r>
            <a:endParaRPr lang="en-US" b="1" dirty="0">
              <a:solidFill>
                <a:schemeClr val="tx2"/>
              </a:solidFill>
              <a:latin typeface="Verdana" panose="020B0604030504040204" pitchFamily="34" charset="0"/>
            </a:endParaRPr>
          </a:p>
        </p:txBody>
      </p:sp>
      <p:sp>
        <p:nvSpPr>
          <p:cNvPr id="15" name="矩形 14"/>
          <p:cNvSpPr/>
          <p:nvPr/>
        </p:nvSpPr>
        <p:spPr>
          <a:xfrm>
            <a:off x="3430202" y="2054777"/>
            <a:ext cx="7903634" cy="400110"/>
          </a:xfrm>
          <a:prstGeom prst="rect">
            <a:avLst/>
          </a:prstGeom>
        </p:spPr>
        <p:txBody>
          <a:bodyPr wrap="square">
            <a:spAutoFit/>
          </a:bodyPr>
          <a:lstStyle/>
          <a:p>
            <a:r>
              <a:rPr lang="zh-CN" altLang="en-US" sz="2000" b="1" kern="100" dirty="0">
                <a:solidFill>
                  <a:srgbClr val="7030A0"/>
                </a:solidFill>
                <a:latin typeface="方正粗黑宋简体" panose="02000000000000000000" pitchFamily="2" charset="-122"/>
                <a:ea typeface="方正粗黑宋简体" panose="02000000000000000000" pitchFamily="2" charset="-122"/>
                <a:cs typeface="Times New Roman" panose="02020603050405020304" pitchFamily="18" charset="0"/>
              </a:rPr>
              <a:t>梁辰鱼</a:t>
            </a:r>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首次运用革新的昆腔创作了传奇</a:t>
            </a:r>
            <a:r>
              <a:rPr lang="en-US" altLang="zh-CN" sz="1700" b="1" kern="100" dirty="0">
                <a:latin typeface="楷体" panose="02010609060101010101" pitchFamily="49" charset="-122"/>
                <a:ea typeface="楷体" panose="02010609060101010101" pitchFamily="49" charset="-122"/>
                <a:cs typeface="Times New Roman" panose="02020603050405020304" pitchFamily="18" charset="0"/>
              </a:rPr>
              <a:t>《</a:t>
            </a:r>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浣纱记</a:t>
            </a:r>
            <a:r>
              <a:rPr lang="en-US" altLang="zh-CN" sz="1700" b="1" kern="100" dirty="0">
                <a:latin typeface="楷体" panose="02010609060101010101" pitchFamily="49" charset="-122"/>
                <a:ea typeface="楷体" panose="02010609060101010101" pitchFamily="49" charset="-122"/>
                <a:cs typeface="Times New Roman" panose="02020603050405020304" pitchFamily="18" charset="0"/>
              </a:rPr>
              <a:t>》</a:t>
            </a:r>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，将昆腔推上戏曲舞台</a:t>
            </a:r>
            <a:endParaRPr lang="zh-CN" altLang="en-US" sz="1700" b="1" dirty="0">
              <a:latin typeface="方正粗黑宋简体" panose="02000000000000000000" pitchFamily="2" charset="-122"/>
              <a:ea typeface="方正粗黑宋简体" panose="02000000000000000000" pitchFamily="2" charset="-122"/>
            </a:endParaRPr>
          </a:p>
        </p:txBody>
      </p:sp>
      <p:sp>
        <p:nvSpPr>
          <p:cNvPr id="16" name="Text Box 14"/>
          <p:cNvSpPr txBox="1">
            <a:spLocks noChangeArrowheads="1"/>
          </p:cNvSpPr>
          <p:nvPr/>
        </p:nvSpPr>
        <p:spPr bwMode="auto">
          <a:xfrm>
            <a:off x="1717945" y="2789845"/>
            <a:ext cx="1579091" cy="369332"/>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zh-CN" altLang="en-US" b="1" dirty="0">
                <a:solidFill>
                  <a:schemeClr val="tx2"/>
                </a:solidFill>
                <a:latin typeface="Verdana" panose="020B0604030504040204" pitchFamily="34" charset="0"/>
              </a:rPr>
              <a:t>明代万历末年</a:t>
            </a:r>
            <a:endParaRPr lang="en-US" b="1" dirty="0">
              <a:solidFill>
                <a:schemeClr val="tx2"/>
              </a:solidFill>
              <a:latin typeface="Verdana" panose="020B0604030504040204" pitchFamily="34" charset="0"/>
            </a:endParaRPr>
          </a:p>
        </p:txBody>
      </p:sp>
      <p:sp>
        <p:nvSpPr>
          <p:cNvPr id="17" name="矩形 16"/>
          <p:cNvSpPr/>
          <p:nvPr/>
        </p:nvSpPr>
        <p:spPr>
          <a:xfrm>
            <a:off x="3292345" y="2853843"/>
            <a:ext cx="3444694" cy="369332"/>
          </a:xfrm>
          <a:prstGeom prst="rect">
            <a:avLst/>
          </a:prstGeom>
        </p:spPr>
        <p:txBody>
          <a:bodyPr wrap="square">
            <a:spAutoFit/>
          </a:bodyPr>
          <a:lstStyle/>
          <a:p>
            <a:r>
              <a:rPr lang="zh-CN" altLang="en-US" b="1" kern="100" dirty="0">
                <a:latin typeface="楷体" panose="02010609060101010101" pitchFamily="49" charset="-122"/>
                <a:ea typeface="楷体" panose="02010609060101010101" pitchFamily="49" charset="-122"/>
                <a:cs typeface="Times New Roman" panose="02020603050405020304" pitchFamily="18" charset="0"/>
              </a:rPr>
              <a:t>“四方歌曲必宗吴门”</a:t>
            </a:r>
            <a:endParaRPr lang="zh-CN" altLang="en-US" b="1" dirty="0">
              <a:latin typeface="方正粗黑宋简体" panose="02000000000000000000" pitchFamily="2" charset="-122"/>
              <a:ea typeface="方正粗黑宋简体" panose="02000000000000000000" pitchFamily="2" charset="-122"/>
            </a:endParaRPr>
          </a:p>
        </p:txBody>
      </p:sp>
      <p:sp>
        <p:nvSpPr>
          <p:cNvPr id="18" name="矩形 17"/>
          <p:cNvSpPr/>
          <p:nvPr/>
        </p:nvSpPr>
        <p:spPr>
          <a:xfrm>
            <a:off x="5642461" y="2855508"/>
            <a:ext cx="4004478" cy="369332"/>
          </a:xfrm>
          <a:prstGeom prst="rect">
            <a:avLst/>
          </a:prstGeom>
        </p:spPr>
        <p:txBody>
          <a:bodyPr wrap="square">
            <a:spAutoFit/>
          </a:bodyPr>
          <a:lstStyle/>
          <a:p>
            <a:r>
              <a:rPr lang="zh-CN" altLang="en-US" b="1" kern="100" dirty="0">
                <a:latin typeface="楷体" panose="02010609060101010101" pitchFamily="49" charset="-122"/>
                <a:ea typeface="楷体" panose="02010609060101010101" pitchFamily="49" charset="-122"/>
                <a:cs typeface="Times New Roman" panose="02020603050405020304" pitchFamily="18" charset="0"/>
              </a:rPr>
              <a:t>昆腔传入北京后，赢得官腔的称号</a:t>
            </a:r>
            <a:endParaRPr lang="zh-CN" altLang="en-US" b="1" dirty="0">
              <a:latin typeface="方正粗黑宋简体" panose="02000000000000000000" pitchFamily="2" charset="-122"/>
              <a:ea typeface="方正粗黑宋简体" panose="02000000000000000000" pitchFamily="2" charset="-122"/>
            </a:endParaRPr>
          </a:p>
        </p:txBody>
      </p:sp>
      <p:sp>
        <p:nvSpPr>
          <p:cNvPr id="19" name="Text Box 14"/>
          <p:cNvSpPr txBox="1">
            <a:spLocks noChangeArrowheads="1"/>
          </p:cNvSpPr>
          <p:nvPr/>
        </p:nvSpPr>
        <p:spPr bwMode="auto">
          <a:xfrm>
            <a:off x="2615960" y="3244334"/>
            <a:ext cx="892953" cy="369332"/>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zh-CN" altLang="en-US" b="1" dirty="0">
                <a:solidFill>
                  <a:schemeClr val="tx2"/>
                </a:solidFill>
                <a:latin typeface="Verdana" panose="020B0604030504040204" pitchFamily="34" charset="0"/>
              </a:rPr>
              <a:t>明末</a:t>
            </a:r>
            <a:endParaRPr lang="en-US" b="1" dirty="0">
              <a:solidFill>
                <a:schemeClr val="tx2"/>
              </a:solidFill>
              <a:latin typeface="Verdana" panose="020B0604030504040204" pitchFamily="34" charset="0"/>
            </a:endParaRPr>
          </a:p>
        </p:txBody>
      </p:sp>
      <p:sp>
        <p:nvSpPr>
          <p:cNvPr id="20" name="矩形 19"/>
          <p:cNvSpPr/>
          <p:nvPr/>
        </p:nvSpPr>
        <p:spPr>
          <a:xfrm>
            <a:off x="3428014" y="3267508"/>
            <a:ext cx="4450037" cy="369332"/>
          </a:xfrm>
          <a:prstGeom prst="rect">
            <a:avLst/>
          </a:prstGeom>
        </p:spPr>
        <p:txBody>
          <a:bodyPr wrap="square">
            <a:spAutoFit/>
          </a:bodyPr>
          <a:lstStyle/>
          <a:p>
            <a:r>
              <a:rPr lang="zh-CN" altLang="en-US" b="1" kern="100" dirty="0">
                <a:latin typeface="楷体" panose="02010609060101010101" pitchFamily="49" charset="-122"/>
                <a:ea typeface="楷体" panose="02010609060101010101" pitchFamily="49" charset="-122"/>
                <a:cs typeface="Times New Roman" panose="02020603050405020304" pitchFamily="18" charset="0"/>
              </a:rPr>
              <a:t>昆腔成为第一大声腔和全国性的大剧种</a:t>
            </a:r>
            <a:endParaRPr lang="zh-CN" altLang="en-US" b="1" dirty="0">
              <a:latin typeface="方正粗黑宋简体" panose="02000000000000000000" pitchFamily="2" charset="-122"/>
              <a:ea typeface="方正粗黑宋简体" panose="02000000000000000000" pitchFamily="2" charset="-122"/>
            </a:endParaRPr>
          </a:p>
        </p:txBody>
      </p:sp>
      <p:sp>
        <p:nvSpPr>
          <p:cNvPr id="21" name="Text Box 14"/>
          <p:cNvSpPr txBox="1">
            <a:spLocks noChangeArrowheads="1"/>
          </p:cNvSpPr>
          <p:nvPr/>
        </p:nvSpPr>
        <p:spPr bwMode="auto">
          <a:xfrm>
            <a:off x="2615960" y="4022991"/>
            <a:ext cx="824681" cy="369332"/>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zh-CN" altLang="en-US" b="1" dirty="0">
                <a:solidFill>
                  <a:schemeClr val="tx2"/>
                </a:solidFill>
                <a:latin typeface="Verdana" panose="020B0604030504040204" pitchFamily="34" charset="0"/>
              </a:rPr>
              <a:t>清初</a:t>
            </a:r>
            <a:endParaRPr lang="en-US" b="1" dirty="0">
              <a:solidFill>
                <a:schemeClr val="tx2"/>
              </a:solidFill>
              <a:latin typeface="Verdana" panose="020B0604030504040204" pitchFamily="34" charset="0"/>
            </a:endParaRPr>
          </a:p>
        </p:txBody>
      </p:sp>
      <p:sp>
        <p:nvSpPr>
          <p:cNvPr id="22" name="矩形 21"/>
          <p:cNvSpPr/>
          <p:nvPr/>
        </p:nvSpPr>
        <p:spPr>
          <a:xfrm>
            <a:off x="3428014" y="4048321"/>
            <a:ext cx="4004478" cy="353943"/>
          </a:xfrm>
          <a:prstGeom prst="rect">
            <a:avLst/>
          </a:prstGeom>
        </p:spPr>
        <p:txBody>
          <a:bodyPr wrap="square">
            <a:spAutoFit/>
          </a:bodyPr>
          <a:lstStyle/>
          <a:p>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昆曲的名称产生</a:t>
            </a:r>
            <a:endParaRPr lang="zh-CN" altLang="en-US" sz="1700" b="1" dirty="0">
              <a:latin typeface="方正粗黑宋简体" panose="02000000000000000000" pitchFamily="2" charset="-122"/>
              <a:ea typeface="方正粗黑宋简体" panose="02000000000000000000" pitchFamily="2" charset="-122"/>
            </a:endParaRPr>
          </a:p>
        </p:txBody>
      </p:sp>
      <p:sp>
        <p:nvSpPr>
          <p:cNvPr id="23" name="Text Box 14"/>
          <p:cNvSpPr txBox="1">
            <a:spLocks noChangeArrowheads="1"/>
          </p:cNvSpPr>
          <p:nvPr/>
        </p:nvSpPr>
        <p:spPr bwMode="auto">
          <a:xfrm>
            <a:off x="1706288" y="4716148"/>
            <a:ext cx="1579092" cy="369332"/>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zh-CN" altLang="en-US" b="1" dirty="0">
                <a:solidFill>
                  <a:schemeClr val="tx2"/>
                </a:solidFill>
                <a:latin typeface="Verdana" panose="020B0604030504040204" pitchFamily="34" charset="0"/>
              </a:rPr>
              <a:t>清代乾隆以后</a:t>
            </a:r>
            <a:endParaRPr lang="en-US" b="1" dirty="0">
              <a:solidFill>
                <a:schemeClr val="tx2"/>
              </a:solidFill>
              <a:latin typeface="Verdana" panose="020B0604030504040204" pitchFamily="34" charset="0"/>
            </a:endParaRPr>
          </a:p>
        </p:txBody>
      </p:sp>
      <p:sp>
        <p:nvSpPr>
          <p:cNvPr id="24" name="矩形 23"/>
          <p:cNvSpPr/>
          <p:nvPr/>
        </p:nvSpPr>
        <p:spPr>
          <a:xfrm>
            <a:off x="3408187" y="5135772"/>
            <a:ext cx="2934085" cy="353943"/>
          </a:xfrm>
          <a:prstGeom prst="rect">
            <a:avLst/>
          </a:prstGeom>
        </p:spPr>
        <p:txBody>
          <a:bodyPr wrap="square">
            <a:spAutoFit/>
          </a:bodyPr>
          <a:lstStyle/>
          <a:p>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“花部”与“雅部”之争</a:t>
            </a:r>
            <a:endParaRPr lang="zh-CN" altLang="en-US" sz="1700" b="1" dirty="0">
              <a:latin typeface="方正粗黑宋简体" panose="02000000000000000000" pitchFamily="2" charset="-122"/>
              <a:ea typeface="方正粗黑宋简体" panose="02000000000000000000" pitchFamily="2" charset="-122"/>
            </a:endParaRPr>
          </a:p>
        </p:txBody>
      </p:sp>
      <p:sp>
        <p:nvSpPr>
          <p:cNvPr id="25" name="矩形 24"/>
          <p:cNvSpPr/>
          <p:nvPr/>
        </p:nvSpPr>
        <p:spPr>
          <a:xfrm>
            <a:off x="3369205" y="4397050"/>
            <a:ext cx="1310140" cy="353943"/>
          </a:xfrm>
          <a:prstGeom prst="rect">
            <a:avLst/>
          </a:prstGeom>
        </p:spPr>
        <p:txBody>
          <a:bodyPr wrap="square">
            <a:spAutoFit/>
          </a:bodyPr>
          <a:lstStyle/>
          <a:p>
            <a:r>
              <a:rPr lang="en-US" altLang="zh-CN" sz="1700" b="1" kern="100" dirty="0">
                <a:latin typeface="楷体" panose="02010609060101010101" pitchFamily="49" charset="-122"/>
                <a:ea typeface="楷体" panose="02010609060101010101" pitchFamily="49" charset="-122"/>
                <a:cs typeface="Times New Roman" panose="02020603050405020304" pitchFamily="18" charset="0"/>
              </a:rPr>
              <a:t>《</a:t>
            </a:r>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十五贯</a:t>
            </a:r>
            <a:r>
              <a:rPr lang="en-US" altLang="zh-CN" sz="1700" b="1" kern="100" dirty="0">
                <a:latin typeface="楷体" panose="02010609060101010101" pitchFamily="49" charset="-122"/>
                <a:ea typeface="楷体" panose="02010609060101010101" pitchFamily="49" charset="-122"/>
                <a:cs typeface="Times New Roman" panose="02020603050405020304" pitchFamily="18" charset="0"/>
              </a:rPr>
              <a:t>》</a:t>
            </a:r>
            <a:endParaRPr lang="zh-CN" altLang="en-US" sz="1700" b="1" dirty="0">
              <a:latin typeface="方正粗黑宋简体" panose="02000000000000000000" pitchFamily="2" charset="-122"/>
              <a:ea typeface="方正粗黑宋简体" panose="02000000000000000000" pitchFamily="2" charset="-122"/>
            </a:endParaRPr>
          </a:p>
        </p:txBody>
      </p:sp>
      <p:sp>
        <p:nvSpPr>
          <p:cNvPr id="26" name="矩形 25"/>
          <p:cNvSpPr/>
          <p:nvPr/>
        </p:nvSpPr>
        <p:spPr>
          <a:xfrm>
            <a:off x="3324077" y="3652658"/>
            <a:ext cx="2509020" cy="369332"/>
          </a:xfrm>
          <a:prstGeom prst="rect">
            <a:avLst/>
          </a:prstGeom>
        </p:spPr>
        <p:txBody>
          <a:bodyPr wrap="none">
            <a:spAutoFit/>
          </a:bodyPr>
          <a:lstStyle/>
          <a:p>
            <a:r>
              <a:rPr lang="en-US" altLang="zh-CN" b="1" kern="100" dirty="0">
                <a:latin typeface="楷体" panose="02010609060101010101" pitchFamily="49" charset="-122"/>
                <a:ea typeface="楷体" panose="02010609060101010101" pitchFamily="49" charset="-122"/>
                <a:cs typeface="Times New Roman" panose="02020603050405020304" pitchFamily="18" charset="0"/>
              </a:rPr>
              <a:t>《</a:t>
            </a:r>
            <a:r>
              <a:rPr lang="zh-CN" altLang="en-US" b="1" kern="100" dirty="0">
                <a:latin typeface="楷体" panose="02010609060101010101" pitchFamily="49" charset="-122"/>
                <a:ea typeface="楷体" panose="02010609060101010101" pitchFamily="49" charset="-122"/>
                <a:cs typeface="Times New Roman" panose="02020603050405020304" pitchFamily="18" charset="0"/>
              </a:rPr>
              <a:t>玉簪记</a:t>
            </a:r>
            <a:r>
              <a:rPr lang="en-US" altLang="zh-CN" b="1" kern="100" dirty="0">
                <a:latin typeface="楷体" panose="02010609060101010101" pitchFamily="49" charset="-122"/>
                <a:ea typeface="楷体" panose="02010609060101010101" pitchFamily="49" charset="-122"/>
                <a:cs typeface="Times New Roman" panose="02020603050405020304" pitchFamily="18" charset="0"/>
              </a:rPr>
              <a:t>》《</a:t>
            </a:r>
            <a:r>
              <a:rPr lang="zh-CN" altLang="en-US" b="1" kern="100" dirty="0">
                <a:latin typeface="楷体" panose="02010609060101010101" pitchFamily="49" charset="-122"/>
                <a:ea typeface="楷体" panose="02010609060101010101" pitchFamily="49" charset="-122"/>
                <a:cs typeface="Times New Roman" panose="02020603050405020304" pitchFamily="18" charset="0"/>
              </a:rPr>
              <a:t>红梅记</a:t>
            </a:r>
            <a:r>
              <a:rPr lang="en-US" altLang="zh-CN" b="1" kern="100" dirty="0">
                <a:latin typeface="楷体" panose="02010609060101010101" pitchFamily="49" charset="-122"/>
                <a:ea typeface="楷体" panose="02010609060101010101" pitchFamily="49" charset="-122"/>
                <a:cs typeface="Times New Roman" panose="02020603050405020304" pitchFamily="18" charset="0"/>
              </a:rPr>
              <a:t>》</a:t>
            </a:r>
            <a:endParaRPr lang="zh-CN" altLang="en-US" dirty="0"/>
          </a:p>
        </p:txBody>
      </p:sp>
      <p:sp>
        <p:nvSpPr>
          <p:cNvPr id="27" name="矩形 26"/>
          <p:cNvSpPr/>
          <p:nvPr/>
        </p:nvSpPr>
        <p:spPr>
          <a:xfrm>
            <a:off x="3408188" y="4769018"/>
            <a:ext cx="4004478" cy="353943"/>
          </a:xfrm>
          <a:prstGeom prst="rect">
            <a:avLst/>
          </a:prstGeom>
        </p:spPr>
        <p:txBody>
          <a:bodyPr wrap="square">
            <a:spAutoFit/>
          </a:bodyPr>
          <a:lstStyle/>
          <a:p>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折子戏逐渐取代了全剧的演出</a:t>
            </a:r>
            <a:endParaRPr lang="zh-CN" altLang="en-US" sz="1700" b="1" dirty="0">
              <a:latin typeface="方正粗黑宋简体" panose="02000000000000000000" pitchFamily="2" charset="-122"/>
              <a:ea typeface="方正粗黑宋简体" panose="02000000000000000000" pitchFamily="2" charset="-122"/>
            </a:endParaRPr>
          </a:p>
        </p:txBody>
      </p:sp>
      <p:sp>
        <p:nvSpPr>
          <p:cNvPr id="28" name="右大括号 27"/>
          <p:cNvSpPr/>
          <p:nvPr/>
        </p:nvSpPr>
        <p:spPr>
          <a:xfrm flipH="1">
            <a:off x="1521788" y="2645457"/>
            <a:ext cx="282414" cy="235715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文本框 28"/>
          <p:cNvSpPr txBox="1"/>
          <p:nvPr/>
        </p:nvSpPr>
        <p:spPr>
          <a:xfrm>
            <a:off x="884813" y="2545332"/>
            <a:ext cx="492443" cy="2400657"/>
          </a:xfrm>
          <a:prstGeom prst="rect">
            <a:avLst/>
          </a:prstGeom>
          <a:noFill/>
        </p:spPr>
        <p:txBody>
          <a:bodyPr vert="eaVert" wrap="none" rtlCol="0">
            <a:spAutoFit/>
          </a:bodyPr>
          <a:lstStyle/>
          <a:p>
            <a:r>
              <a:rPr lang="zh-CN" altLang="en-US" sz="2000" b="1" dirty="0">
                <a:solidFill>
                  <a:srgbClr val="C00000"/>
                </a:solidFill>
              </a:rPr>
              <a:t>昆曲蓬勃发展的时期</a:t>
            </a:r>
            <a:endParaRPr lang="zh-CN" altLang="en-US" sz="2000" b="1" dirty="0">
              <a:solidFill>
                <a:srgbClr val="C00000"/>
              </a:solidFill>
            </a:endParaRPr>
          </a:p>
        </p:txBody>
      </p:sp>
      <p:sp>
        <p:nvSpPr>
          <p:cNvPr id="30" name="Text Box 14"/>
          <p:cNvSpPr txBox="1">
            <a:spLocks noChangeArrowheads="1"/>
          </p:cNvSpPr>
          <p:nvPr/>
        </p:nvSpPr>
        <p:spPr bwMode="auto">
          <a:xfrm>
            <a:off x="1006768" y="5103505"/>
            <a:ext cx="2605736" cy="369332"/>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zh-CN" altLang="en-US" b="1" dirty="0">
                <a:solidFill>
                  <a:schemeClr val="tx2"/>
                </a:solidFill>
                <a:latin typeface="Verdana" panose="020B0604030504040204" pitchFamily="34" charset="0"/>
              </a:rPr>
              <a:t>清代乾隆、嘉庆年间</a:t>
            </a:r>
            <a:endParaRPr lang="en-US" b="1" dirty="0">
              <a:solidFill>
                <a:schemeClr val="tx2"/>
              </a:solidFill>
              <a:latin typeface="Verdana" panose="020B0604030504040204" pitchFamily="34" charset="0"/>
            </a:endParaRPr>
          </a:p>
        </p:txBody>
      </p:sp>
      <p:sp>
        <p:nvSpPr>
          <p:cNvPr id="31" name="矩形 30"/>
          <p:cNvSpPr/>
          <p:nvPr/>
        </p:nvSpPr>
        <p:spPr>
          <a:xfrm>
            <a:off x="3428014" y="5429266"/>
            <a:ext cx="5369552" cy="353943"/>
          </a:xfrm>
          <a:prstGeom prst="rect">
            <a:avLst/>
          </a:prstGeom>
        </p:spPr>
        <p:txBody>
          <a:bodyPr wrap="square">
            <a:spAutoFit/>
          </a:bodyPr>
          <a:lstStyle/>
          <a:p>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在花部的冲击下，逐渐被观众抛弃，而日趋衰落</a:t>
            </a:r>
            <a:endParaRPr lang="zh-CN" altLang="en-US" sz="1700" b="1" dirty="0">
              <a:latin typeface="方正粗黑宋简体" panose="02000000000000000000" pitchFamily="2" charset="-122"/>
              <a:ea typeface="方正粗黑宋简体" panose="02000000000000000000" pitchFamily="2" charset="-122"/>
            </a:endParaRPr>
          </a:p>
        </p:txBody>
      </p:sp>
      <p:pic>
        <p:nvPicPr>
          <p:cNvPr id="32" name="图片 31"/>
          <p:cNvPicPr>
            <a:picLocks noChangeAspect="1"/>
          </p:cNvPicPr>
          <p:nvPr/>
        </p:nvPicPr>
        <p:blipFill>
          <a:blip r:embed="rId1"/>
          <a:stretch>
            <a:fillRect/>
          </a:stretch>
        </p:blipFill>
        <p:spPr>
          <a:xfrm>
            <a:off x="9818951" y="295409"/>
            <a:ext cx="2240336" cy="300907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4" name="图片 33"/>
          <p:cNvPicPr>
            <a:picLocks noChangeAspect="1"/>
          </p:cNvPicPr>
          <p:nvPr/>
        </p:nvPicPr>
        <p:blipFill>
          <a:blip r:embed="rId2"/>
          <a:stretch>
            <a:fillRect/>
          </a:stretch>
        </p:blipFill>
        <p:spPr>
          <a:xfrm>
            <a:off x="724686" y="3560222"/>
            <a:ext cx="9307224" cy="957352"/>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298" y="867981"/>
            <a:ext cx="4321236" cy="19103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8" name="图片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0361" y="751481"/>
            <a:ext cx="2911421" cy="220276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33" name="图片 32"/>
          <p:cNvPicPr>
            <a:picLocks noChangeAspect="1"/>
          </p:cNvPicPr>
          <p:nvPr/>
        </p:nvPicPr>
        <p:blipFill>
          <a:blip r:embed="rId5"/>
          <a:stretch>
            <a:fillRect/>
          </a:stretch>
        </p:blipFill>
        <p:spPr>
          <a:xfrm>
            <a:off x="1094762" y="1570277"/>
            <a:ext cx="8221222" cy="82879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7" name="Text Box 14"/>
          <p:cNvSpPr txBox="1">
            <a:spLocks noChangeArrowheads="1"/>
          </p:cNvSpPr>
          <p:nvPr/>
        </p:nvSpPr>
        <p:spPr bwMode="auto">
          <a:xfrm>
            <a:off x="2206305" y="5785068"/>
            <a:ext cx="1406199" cy="369332"/>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en-US" altLang="zh-CN" b="1" dirty="0">
                <a:solidFill>
                  <a:schemeClr val="tx2"/>
                </a:solidFill>
                <a:latin typeface="Verdana" panose="020B0604030504040204" pitchFamily="34" charset="0"/>
              </a:rPr>
              <a:t>1956</a:t>
            </a:r>
            <a:r>
              <a:rPr lang="zh-CN" altLang="en-US" b="1" dirty="0">
                <a:solidFill>
                  <a:schemeClr val="tx2"/>
                </a:solidFill>
                <a:latin typeface="Verdana" panose="020B0604030504040204" pitchFamily="34" charset="0"/>
              </a:rPr>
              <a:t>年</a:t>
            </a:r>
            <a:endParaRPr lang="en-US" b="1" dirty="0">
              <a:solidFill>
                <a:schemeClr val="tx2"/>
              </a:solidFill>
              <a:latin typeface="Verdana" panose="020B0604030504040204" pitchFamily="34" charset="0"/>
            </a:endParaRPr>
          </a:p>
        </p:txBody>
      </p:sp>
      <p:sp>
        <p:nvSpPr>
          <p:cNvPr id="40" name="矩形 39"/>
          <p:cNvSpPr/>
          <p:nvPr/>
        </p:nvSpPr>
        <p:spPr>
          <a:xfrm>
            <a:off x="3428014" y="5810160"/>
            <a:ext cx="6206298" cy="353943"/>
          </a:xfrm>
          <a:prstGeom prst="rect">
            <a:avLst/>
          </a:prstGeom>
        </p:spPr>
        <p:txBody>
          <a:bodyPr wrap="square">
            <a:spAutoFit/>
          </a:bodyPr>
          <a:lstStyle/>
          <a:p>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浙江昆剧院改编并演出的</a:t>
            </a:r>
            <a:r>
              <a:rPr lang="en-US" altLang="zh-CN" sz="1700" b="1" kern="100" dirty="0">
                <a:latin typeface="楷体" panose="02010609060101010101" pitchFamily="49" charset="-122"/>
                <a:ea typeface="楷体" panose="02010609060101010101" pitchFamily="49" charset="-122"/>
                <a:cs typeface="Times New Roman" panose="02020603050405020304" pitchFamily="18" charset="0"/>
              </a:rPr>
              <a:t>《</a:t>
            </a:r>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十五贯</a:t>
            </a:r>
            <a:r>
              <a:rPr lang="en-US" altLang="zh-CN" sz="1700" b="1" kern="100" dirty="0">
                <a:latin typeface="楷体" panose="02010609060101010101" pitchFamily="49" charset="-122"/>
                <a:ea typeface="楷体" panose="02010609060101010101" pitchFamily="49" charset="-122"/>
                <a:cs typeface="Times New Roman" panose="02020603050405020304" pitchFamily="18" charset="0"/>
              </a:rPr>
              <a:t>》</a:t>
            </a:r>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，深受广大观众的欢迎</a:t>
            </a:r>
            <a:endParaRPr lang="zh-CN" altLang="en-US" sz="1700" b="1" dirty="0">
              <a:latin typeface="方正粗黑宋简体" panose="02000000000000000000" pitchFamily="2" charset="-122"/>
              <a:ea typeface="方正粗黑宋简体" panose="02000000000000000000" pitchFamily="2" charset="-122"/>
            </a:endParaRPr>
          </a:p>
        </p:txBody>
      </p:sp>
      <p:sp>
        <p:nvSpPr>
          <p:cNvPr id="41" name="Text Box 14"/>
          <p:cNvSpPr txBox="1">
            <a:spLocks noChangeArrowheads="1"/>
          </p:cNvSpPr>
          <p:nvPr/>
        </p:nvSpPr>
        <p:spPr bwMode="auto">
          <a:xfrm>
            <a:off x="2214168" y="6102591"/>
            <a:ext cx="1406199" cy="369332"/>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en-US" altLang="zh-CN" b="1" dirty="0">
                <a:solidFill>
                  <a:schemeClr val="tx2"/>
                </a:solidFill>
                <a:latin typeface="Verdana" panose="020B0604030504040204" pitchFamily="34" charset="0"/>
              </a:rPr>
              <a:t>1957</a:t>
            </a:r>
            <a:r>
              <a:rPr lang="zh-CN" altLang="en-US" b="1" dirty="0">
                <a:solidFill>
                  <a:schemeClr val="tx2"/>
                </a:solidFill>
                <a:latin typeface="Verdana" panose="020B0604030504040204" pitchFamily="34" charset="0"/>
              </a:rPr>
              <a:t>年</a:t>
            </a:r>
            <a:endParaRPr lang="en-US" b="1" dirty="0">
              <a:solidFill>
                <a:schemeClr val="tx2"/>
              </a:solidFill>
              <a:latin typeface="Verdana" panose="020B0604030504040204" pitchFamily="34" charset="0"/>
            </a:endParaRPr>
          </a:p>
        </p:txBody>
      </p:sp>
      <p:sp>
        <p:nvSpPr>
          <p:cNvPr id="42" name="矩形 41"/>
          <p:cNvSpPr/>
          <p:nvPr/>
        </p:nvSpPr>
        <p:spPr>
          <a:xfrm>
            <a:off x="3447728" y="6131339"/>
            <a:ext cx="6711339" cy="353943"/>
          </a:xfrm>
          <a:prstGeom prst="rect">
            <a:avLst/>
          </a:prstGeom>
        </p:spPr>
        <p:txBody>
          <a:bodyPr wrap="square">
            <a:spAutoFit/>
          </a:bodyPr>
          <a:lstStyle/>
          <a:p>
            <a:r>
              <a:rPr lang="zh-CN" altLang="en-US" sz="1700" b="1" kern="100" dirty="0">
                <a:latin typeface="楷体" panose="02010609060101010101" pitchFamily="49" charset="-122"/>
                <a:ea typeface="楷体" panose="02010609060101010101" pitchFamily="49" charset="-122"/>
                <a:cs typeface="Times New Roman" panose="02020603050405020304" pitchFamily="18" charset="0"/>
              </a:rPr>
              <a:t>在周恩来指示下成立了北方昆曲剧院，培养出一代又一代专业演员</a:t>
            </a:r>
            <a:endParaRPr lang="zh-CN" altLang="en-US" sz="1700" b="1" dirty="0">
              <a:latin typeface="方正粗黑宋简体" panose="02000000000000000000" pitchFamily="2" charset="-122"/>
              <a:ea typeface="方正粗黑宋简体" panose="02000000000000000000" pitchFamily="2" charset="-122"/>
            </a:endParaRPr>
          </a:p>
        </p:txBody>
      </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7618" y="2820482"/>
            <a:ext cx="5849166" cy="256570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3" name="图片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486" y="304542"/>
            <a:ext cx="2044954" cy="461239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5" name="图片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247" y="1853950"/>
            <a:ext cx="5963482" cy="199100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7" name="图片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2785" y="3942367"/>
            <a:ext cx="5992061" cy="241968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43"/>
                                        </p:tgtEl>
                                      </p:cBhvr>
                                    </p:animEffect>
                                    <p:set>
                                      <p:cBhvr>
                                        <p:cTn id="27" dur="1" fill="hold">
                                          <p:stCondLst>
                                            <p:cond delay="499"/>
                                          </p:stCondLst>
                                        </p:cTn>
                                        <p:tgtEl>
                                          <p:spTgt spid="4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45"/>
                                        </p:tgtEl>
                                      </p:cBhvr>
                                    </p:animEffect>
                                    <p:set>
                                      <p:cBhvr>
                                        <p:cTn id="48" dur="1" fill="hold">
                                          <p:stCondLst>
                                            <p:cond delay="499"/>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6" presetClass="exit" presetSubtype="21" fill="hold" nodeType="clickEffect">
                                  <p:stCondLst>
                                    <p:cond delay="0"/>
                                  </p:stCondLst>
                                  <p:childTnLst>
                                    <p:animEffect transition="out" filter="barn(inVertical)">
                                      <p:cBhvr>
                                        <p:cTn id="85" dur="500"/>
                                        <p:tgtEl>
                                          <p:spTgt spid="3"/>
                                        </p:tgtEl>
                                      </p:cBhvr>
                                    </p:animEffect>
                                    <p:set>
                                      <p:cBhvr>
                                        <p:cTn id="86" dur="1" fill="hold">
                                          <p:stCondLst>
                                            <p:cond delay="499"/>
                                          </p:stCondLst>
                                        </p:cTn>
                                        <p:tgtEl>
                                          <p:spTgt spid="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2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4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6" presetClass="exit" presetSubtype="21" fill="hold" nodeType="clickEffect">
                                  <p:stCondLst>
                                    <p:cond delay="0"/>
                                  </p:stCondLst>
                                  <p:childTnLst>
                                    <p:animEffect transition="out" filter="barn(inVertical)">
                                      <p:cBhvr>
                                        <p:cTn id="142" dur="500"/>
                                        <p:tgtEl>
                                          <p:spTgt spid="47"/>
                                        </p:tgtEl>
                                      </p:cBhvr>
                                    </p:animEffect>
                                    <p:set>
                                      <p:cBhvr>
                                        <p:cTn id="143" dur="1" fill="hold">
                                          <p:stCondLst>
                                            <p:cond delay="499"/>
                                          </p:stCondLst>
                                        </p:cTn>
                                        <p:tgtEl>
                                          <p:spTgt spid="47"/>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6" presetClass="exit" presetSubtype="21" fill="hold" nodeType="clickEffect">
                                  <p:stCondLst>
                                    <p:cond delay="0"/>
                                  </p:stCondLst>
                                  <p:childTnLst>
                                    <p:animEffect transition="out" filter="barn(inVertical)">
                                      <p:cBhvr>
                                        <p:cTn id="147" dur="500"/>
                                        <p:tgtEl>
                                          <p:spTgt spid="36"/>
                                        </p:tgtEl>
                                      </p:cBhvr>
                                    </p:animEffect>
                                    <p:set>
                                      <p:cBhvr>
                                        <p:cTn id="148" dur="1" fill="hold">
                                          <p:stCondLst>
                                            <p:cond delay="499"/>
                                          </p:stCondLst>
                                        </p:cTn>
                                        <p:tgtEl>
                                          <p:spTgt spid="36"/>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25"/>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2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3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6" presetClass="exit" presetSubtype="21" fill="hold" nodeType="clickEffect">
                                  <p:stCondLst>
                                    <p:cond delay="0"/>
                                  </p:stCondLst>
                                  <p:childTnLst>
                                    <p:animEffect transition="out" filter="barn(inVertical)">
                                      <p:cBhvr>
                                        <p:cTn id="164" dur="500"/>
                                        <p:tgtEl>
                                          <p:spTgt spid="38"/>
                                        </p:tgtEl>
                                      </p:cBhvr>
                                    </p:animEffect>
                                    <p:set>
                                      <p:cBhvr>
                                        <p:cTn id="165" dur="1" fill="hold">
                                          <p:stCondLst>
                                            <p:cond delay="499"/>
                                          </p:stCondLst>
                                        </p:cTn>
                                        <p:tgtEl>
                                          <p:spTgt spid="38"/>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33"/>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6" presetClass="exit" presetSubtype="21" fill="hold" nodeType="clickEffect">
                                  <p:stCondLst>
                                    <p:cond delay="0"/>
                                  </p:stCondLst>
                                  <p:childTnLst>
                                    <p:animEffect transition="out" filter="barn(inVertical)">
                                      <p:cBhvr>
                                        <p:cTn id="173" dur="500"/>
                                        <p:tgtEl>
                                          <p:spTgt spid="33"/>
                                        </p:tgtEl>
                                      </p:cBhvr>
                                    </p:animEffect>
                                    <p:set>
                                      <p:cBhvr>
                                        <p:cTn id="174" dur="1" fill="hold">
                                          <p:stCondLst>
                                            <p:cond delay="499"/>
                                          </p:stCondLst>
                                        </p:cTn>
                                        <p:tgtEl>
                                          <p:spTgt spid="33"/>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30"/>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24"/>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31"/>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34"/>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6" presetClass="exit" presetSubtype="21" fill="hold" nodeType="clickEffect">
                                  <p:stCondLst>
                                    <p:cond delay="0"/>
                                  </p:stCondLst>
                                  <p:childTnLst>
                                    <p:animEffect transition="out" filter="barn(inVertical)">
                                      <p:cBhvr>
                                        <p:cTn id="194" dur="500"/>
                                        <p:tgtEl>
                                          <p:spTgt spid="34"/>
                                        </p:tgtEl>
                                      </p:cBhvr>
                                    </p:animEffect>
                                    <p:set>
                                      <p:cBhvr>
                                        <p:cTn id="195" dur="1" fill="hold">
                                          <p:stCondLst>
                                            <p:cond delay="499"/>
                                          </p:stCondLst>
                                        </p:cTn>
                                        <p:tgtEl>
                                          <p:spTgt spid="34"/>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1" presetClass="entr" presetSubtype="0" fill="hold" grpId="0" nodeType="clickEffect">
                                  <p:stCondLst>
                                    <p:cond delay="0"/>
                                  </p:stCondLst>
                                  <p:childTnLst>
                                    <p:set>
                                      <p:cBhvr>
                                        <p:cTn id="199" dur="1" fill="hold">
                                          <p:stCondLst>
                                            <p:cond delay="0"/>
                                          </p:stCondLst>
                                        </p:cTn>
                                        <p:tgtEl>
                                          <p:spTgt spid="37"/>
                                        </p:tgtEl>
                                        <p:attrNameLst>
                                          <p:attrName>style.visibility</p:attrName>
                                        </p:attrNameLst>
                                      </p:cBhvr>
                                      <p:to>
                                        <p:strVal val="visible"/>
                                      </p:to>
                                    </p:set>
                                  </p:childTnLst>
                                </p:cTn>
                              </p:par>
                            </p:childTnLst>
                          </p:cTn>
                        </p:par>
                      </p:childTnLst>
                    </p:cTn>
                  </p:par>
                  <p:par>
                    <p:cTn id="200" fill="hold">
                      <p:stCondLst>
                        <p:cond delay="indefinite"/>
                      </p:stCondLst>
                      <p:childTnLst>
                        <p:par>
                          <p:cTn id="201" fill="hold">
                            <p:stCondLst>
                              <p:cond delay="0"/>
                            </p:stCondLst>
                            <p:childTnLst>
                              <p:par>
                                <p:cTn id="202" presetID="1" presetClass="entr" presetSubtype="0" fill="hold" grpId="0" nodeType="clickEffect">
                                  <p:stCondLst>
                                    <p:cond delay="0"/>
                                  </p:stCondLst>
                                  <p:childTnLst>
                                    <p:set>
                                      <p:cBhvr>
                                        <p:cTn id="203" dur="1" fill="hold">
                                          <p:stCondLst>
                                            <p:cond delay="0"/>
                                          </p:stCondLst>
                                        </p:cTn>
                                        <p:tgtEl>
                                          <p:spTgt spid="40"/>
                                        </p:tgtEl>
                                        <p:attrNameLst>
                                          <p:attrName>style.visibility</p:attrName>
                                        </p:attrNameLst>
                                      </p:cBhvr>
                                      <p:to>
                                        <p:strVal val="visible"/>
                                      </p:to>
                                    </p:set>
                                  </p:childTnLst>
                                </p:cTn>
                              </p:par>
                            </p:childTnLst>
                          </p:cTn>
                        </p:par>
                      </p:childTnLst>
                    </p:cTn>
                  </p:par>
                  <p:par>
                    <p:cTn id="204" fill="hold">
                      <p:stCondLst>
                        <p:cond delay="indefinite"/>
                      </p:stCondLst>
                      <p:childTnLst>
                        <p:par>
                          <p:cTn id="205" fill="hold">
                            <p:stCondLst>
                              <p:cond delay="0"/>
                            </p:stCondLst>
                            <p:childTnLst>
                              <p:par>
                                <p:cTn id="206" presetID="1" presetClass="entr" presetSubtype="0" fill="hold" grpId="0" nodeType="clickEffect">
                                  <p:stCondLst>
                                    <p:cond delay="0"/>
                                  </p:stCondLst>
                                  <p:childTnLst>
                                    <p:set>
                                      <p:cBhvr>
                                        <p:cTn id="207" dur="1" fill="hold">
                                          <p:stCondLst>
                                            <p:cond delay="0"/>
                                          </p:stCondLst>
                                        </p:cTn>
                                        <p:tgtEl>
                                          <p:spTgt spid="41"/>
                                        </p:tgtEl>
                                        <p:attrNameLst>
                                          <p:attrName>style.visibility</p:attrName>
                                        </p:attrNameLst>
                                      </p:cBhvr>
                                      <p:to>
                                        <p:strVal val="visible"/>
                                      </p:to>
                                    </p:set>
                                  </p:childTnLst>
                                </p:cTn>
                              </p:par>
                            </p:childTnLst>
                          </p:cTn>
                        </p:par>
                      </p:childTnLst>
                    </p:cTn>
                  </p:par>
                  <p:par>
                    <p:cTn id="208" fill="hold">
                      <p:stCondLst>
                        <p:cond delay="indefinite"/>
                      </p:stCondLst>
                      <p:childTnLst>
                        <p:par>
                          <p:cTn id="209" fill="hold">
                            <p:stCondLst>
                              <p:cond delay="0"/>
                            </p:stCondLst>
                            <p:childTnLst>
                              <p:par>
                                <p:cTn id="210" presetID="1" presetClass="entr" presetSubtype="0" fill="hold" grpId="0" nodeType="clickEffect">
                                  <p:stCondLst>
                                    <p:cond delay="0"/>
                                  </p:stCondLst>
                                  <p:childTnLst>
                                    <p:set>
                                      <p:cBhvr>
                                        <p:cTn id="211"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 grpId="0"/>
      <p:bldP spid="6" grpId="0" animBg="1"/>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animBg="1"/>
      <p:bldP spid="29" grpId="0"/>
      <p:bldP spid="30" grpId="0"/>
      <p:bldP spid="31" grpId="0"/>
      <p:bldP spid="37" grpId="0"/>
      <p:bldP spid="40" grpId="0"/>
      <p:bldP spid="41" grpId="0"/>
      <p:bldP spid="4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3" name="矩形 2"/>
          <p:cNvSpPr/>
          <p:nvPr/>
        </p:nvSpPr>
        <p:spPr>
          <a:xfrm>
            <a:off x="206731" y="630387"/>
            <a:ext cx="4705134" cy="810478"/>
          </a:xfrm>
          <a:prstGeom prst="rect">
            <a:avLst/>
          </a:prstGeom>
        </p:spPr>
        <p:txBody>
          <a:bodyPr wrap="none">
            <a:spAutoFit/>
          </a:bodyPr>
          <a:lstStyle/>
          <a:p>
            <a:pPr algn="just">
              <a:lnSpc>
                <a:spcPts val="2800"/>
              </a:lnSpc>
              <a:spcAft>
                <a:spcPts val="0"/>
              </a:spcAft>
            </a:pPr>
            <a:r>
              <a:rPr lang="zh-CN" altLang="en-US"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二</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zh-CN" altLang="en-US"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“近代百戏之祖”</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endParaRPr>
          </a:p>
          <a:p>
            <a:pPr algn="just">
              <a:lnSpc>
                <a:spcPts val="2800"/>
              </a:lnSpc>
              <a:spcAft>
                <a:spcPts val="0"/>
              </a:spcAft>
            </a:pP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Text Box 6"/>
          <p:cNvSpPr txBox="1">
            <a:spLocks noChangeArrowheads="1"/>
          </p:cNvSpPr>
          <p:nvPr/>
        </p:nvSpPr>
        <p:spPr bwMode="auto">
          <a:xfrm>
            <a:off x="301861" y="1530926"/>
            <a:ext cx="1161391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200" b="1" dirty="0">
                <a:latin typeface="楷体_GB2312" pitchFamily="49" charset="-122"/>
                <a:ea typeface="楷体_GB2312" pitchFamily="49" charset="-122"/>
              </a:rPr>
              <a:t>是中国</a:t>
            </a:r>
            <a:r>
              <a:rPr lang="zh-CN" altLang="en-US" sz="2200" b="1" u="sng" dirty="0">
                <a:solidFill>
                  <a:srgbClr val="FF0000"/>
                </a:solidFill>
                <a:latin typeface="楷体_GB2312" pitchFamily="49" charset="-122"/>
                <a:ea typeface="楷体_GB2312" pitchFamily="49" charset="-122"/>
              </a:rPr>
              <a:t>现存最古老的、具有完整表演系统</a:t>
            </a:r>
            <a:r>
              <a:rPr lang="zh-CN" altLang="en-US" sz="2200" b="1" dirty="0">
                <a:latin typeface="楷体_GB2312" pitchFamily="49" charset="-122"/>
                <a:ea typeface="楷体_GB2312" pitchFamily="49" charset="-122"/>
              </a:rPr>
              <a:t>的戏剧形态，</a:t>
            </a:r>
            <a:endParaRPr lang="zh-CN" altLang="en-US" sz="2200" b="1" dirty="0">
              <a:latin typeface="楷体_GB2312" pitchFamily="49" charset="-122"/>
              <a:ea typeface="楷体_GB2312" pitchFamily="49" charset="-122"/>
            </a:endParaRPr>
          </a:p>
          <a:p>
            <a:r>
              <a:rPr lang="zh-CN" altLang="en-US" sz="2200" b="1" dirty="0">
                <a:latin typeface="楷体_GB2312" pitchFamily="49" charset="-122"/>
                <a:ea typeface="楷体_GB2312" pitchFamily="49" charset="-122"/>
              </a:rPr>
              <a:t>是</a:t>
            </a:r>
            <a:r>
              <a:rPr lang="zh-CN" altLang="en-US" sz="2200" b="1" u="sng" dirty="0">
                <a:solidFill>
                  <a:srgbClr val="0000CC"/>
                </a:solidFill>
                <a:latin typeface="楷体_GB2312" pitchFamily="49" charset="-122"/>
                <a:ea typeface="楷体_GB2312" pitchFamily="49" charset="-122"/>
              </a:rPr>
              <a:t>”国宝“级的” 活化石“</a:t>
            </a:r>
            <a:r>
              <a:rPr lang="zh-CN" altLang="en-US" sz="2200" b="1" dirty="0">
                <a:latin typeface="楷体_GB2312" pitchFamily="49" charset="-122"/>
                <a:ea typeface="楷体_GB2312" pitchFamily="49" charset="-122"/>
              </a:rPr>
              <a:t> 。被誉为</a:t>
            </a:r>
            <a:r>
              <a:rPr lang="zh-CN" altLang="en-US" sz="2200" b="1" dirty="0">
                <a:solidFill>
                  <a:srgbClr val="FF0000"/>
                </a:solidFill>
                <a:latin typeface="楷体_GB2312" pitchFamily="49" charset="-122"/>
                <a:ea typeface="楷体_GB2312" pitchFamily="49" charset="-122"/>
              </a:rPr>
              <a:t>” </a:t>
            </a:r>
            <a:r>
              <a:rPr lang="zh-CN" altLang="en-US" sz="2200" b="1" u="sng" dirty="0">
                <a:solidFill>
                  <a:srgbClr val="FF0000"/>
                </a:solidFill>
                <a:latin typeface="楷体_GB2312" pitchFamily="49" charset="-122"/>
                <a:ea typeface="楷体_GB2312" pitchFamily="49" charset="-122"/>
              </a:rPr>
              <a:t>近代百戏之祖</a:t>
            </a:r>
            <a:r>
              <a:rPr lang="zh-CN" altLang="en-US" sz="2200" b="1" dirty="0">
                <a:solidFill>
                  <a:srgbClr val="FF0000"/>
                </a:solidFill>
                <a:latin typeface="楷体_GB2312" pitchFamily="49" charset="-122"/>
                <a:ea typeface="楷体_GB2312" pitchFamily="49" charset="-122"/>
              </a:rPr>
              <a:t>“</a:t>
            </a:r>
            <a:r>
              <a:rPr lang="zh-CN" altLang="en-US" sz="2200" b="1" dirty="0">
                <a:latin typeface="楷体_GB2312" pitchFamily="49" charset="-122"/>
                <a:ea typeface="楷体_GB2312" pitchFamily="49" charset="-122"/>
              </a:rPr>
              <a:t>。</a:t>
            </a:r>
            <a:endParaRPr lang="zh-CN" altLang="en-US" sz="2200" b="1" dirty="0">
              <a:latin typeface="楷体_GB2312" pitchFamily="49" charset="-122"/>
              <a:ea typeface="楷体_GB2312" pitchFamily="49" charset="-122"/>
            </a:endParaRPr>
          </a:p>
        </p:txBody>
      </p:sp>
      <p:sp>
        <p:nvSpPr>
          <p:cNvPr id="5" name="矩形 4"/>
          <p:cNvSpPr/>
          <p:nvPr/>
        </p:nvSpPr>
        <p:spPr>
          <a:xfrm>
            <a:off x="206731" y="1101448"/>
            <a:ext cx="5024132" cy="810478"/>
          </a:xfrm>
          <a:prstGeom prst="rect">
            <a:avLst/>
          </a:prstGeom>
        </p:spPr>
        <p:txBody>
          <a:bodyPr wrap="none">
            <a:spAutoFit/>
          </a:bodyPr>
          <a:lstStyle/>
          <a:p>
            <a:pPr algn="just">
              <a:lnSpc>
                <a:spcPts val="2800"/>
              </a:lnSpc>
              <a:spcAft>
                <a:spcPts val="0"/>
              </a:spcAft>
            </a:pPr>
            <a:r>
              <a:rPr lang="zh-CN" altLang="en-US"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三</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zh-CN" altLang="en-US"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昆曲独特的文化价值</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endParaRPr>
          </a:p>
          <a:p>
            <a:pPr algn="just">
              <a:lnSpc>
                <a:spcPts val="2800"/>
              </a:lnSpc>
              <a:spcAft>
                <a:spcPts val="0"/>
              </a:spcAft>
            </a:pP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6" name="Text Box 5"/>
          <p:cNvSpPr txBox="1">
            <a:spLocks noChangeArrowheads="1"/>
          </p:cNvSpPr>
          <p:nvPr/>
        </p:nvSpPr>
        <p:spPr bwMode="auto">
          <a:xfrm>
            <a:off x="206730" y="2350800"/>
            <a:ext cx="106612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400" b="1" dirty="0">
                <a:latin typeface="楷体_GB2312" pitchFamily="49" charset="-122"/>
                <a:ea typeface="楷体_GB2312" pitchFamily="49" charset="-122"/>
              </a:rPr>
              <a:t>1.</a:t>
            </a:r>
            <a:r>
              <a:rPr lang="zh-CN" altLang="en-US" sz="2400" b="1" dirty="0">
                <a:latin typeface="楷体_GB2312" pitchFamily="49" charset="-122"/>
                <a:ea typeface="楷体_GB2312" pitchFamily="49" charset="-122"/>
              </a:rPr>
              <a:t>昆曲发展了</a:t>
            </a:r>
            <a:r>
              <a:rPr lang="zh-CN" altLang="en-US" sz="2400" b="1" u="sng" dirty="0">
                <a:solidFill>
                  <a:srgbClr val="FF0000"/>
                </a:solidFill>
                <a:latin typeface="楷体_GB2312" pitchFamily="49" charset="-122"/>
                <a:ea typeface="楷体_GB2312" pitchFamily="49" charset="-122"/>
              </a:rPr>
              <a:t>脚色制</a:t>
            </a:r>
            <a:r>
              <a:rPr lang="zh-CN" altLang="en-US" sz="2400" b="1" dirty="0">
                <a:latin typeface="楷体_GB2312" pitchFamily="49" charset="-122"/>
                <a:ea typeface="楷体_GB2312" pitchFamily="49" charset="-122"/>
              </a:rPr>
              <a:t>，追求</a:t>
            </a:r>
            <a:r>
              <a:rPr lang="zh-CN" altLang="en-US" sz="2400" b="1" u="sng" dirty="0">
                <a:solidFill>
                  <a:srgbClr val="FF0000"/>
                </a:solidFill>
                <a:latin typeface="楷体_GB2312" pitchFamily="49" charset="-122"/>
                <a:ea typeface="楷体_GB2312" pitchFamily="49" charset="-122"/>
              </a:rPr>
              <a:t>曲文</a:t>
            </a:r>
            <a:r>
              <a:rPr lang="zh-CN" altLang="en-US" sz="2400" b="1" dirty="0">
                <a:latin typeface="楷体_GB2312" pitchFamily="49" charset="-122"/>
                <a:ea typeface="楷体_GB2312" pitchFamily="49" charset="-122"/>
              </a:rPr>
              <a:t>的优美，使</a:t>
            </a:r>
            <a:r>
              <a:rPr lang="zh-CN" altLang="en-US" sz="2400" b="1" u="sng" dirty="0">
                <a:solidFill>
                  <a:srgbClr val="FF0000"/>
                </a:solidFill>
                <a:latin typeface="楷体_GB2312" pitchFamily="49" charset="-122"/>
                <a:ea typeface="楷体_GB2312" pitchFamily="49" charset="-122"/>
              </a:rPr>
              <a:t>文人戏曲与舞台扮演</a:t>
            </a:r>
            <a:r>
              <a:rPr lang="zh-CN" altLang="en-US" sz="2400" b="1" dirty="0">
                <a:latin typeface="楷体_GB2312" pitchFamily="49" charset="-122"/>
                <a:ea typeface="楷体_GB2312" pitchFamily="49" charset="-122"/>
              </a:rPr>
              <a:t>紧密结合。</a:t>
            </a:r>
            <a:endParaRPr lang="zh-CN" altLang="en-US" sz="2400" b="1" dirty="0">
              <a:latin typeface="楷体_GB2312" pitchFamily="49" charset="-122"/>
              <a:ea typeface="楷体_GB2312" pitchFamily="49" charset="-122"/>
            </a:endParaRPr>
          </a:p>
        </p:txBody>
      </p:sp>
      <p:sp>
        <p:nvSpPr>
          <p:cNvPr id="7" name="Text Box 12"/>
          <p:cNvSpPr txBox="1">
            <a:spLocks noChangeArrowheads="1"/>
          </p:cNvSpPr>
          <p:nvPr/>
        </p:nvSpPr>
        <p:spPr bwMode="auto">
          <a:xfrm>
            <a:off x="206730" y="3026196"/>
            <a:ext cx="10213619"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400" b="1" dirty="0">
                <a:latin typeface="楷体_GB2312" pitchFamily="49" charset="-122"/>
                <a:ea typeface="楷体_GB2312" pitchFamily="49" charset="-122"/>
              </a:rPr>
              <a:t>2.</a:t>
            </a:r>
            <a:r>
              <a:rPr lang="zh-CN" altLang="en-US" sz="2400" b="1" dirty="0">
                <a:latin typeface="楷体_GB2312" pitchFamily="49" charset="-122"/>
                <a:ea typeface="楷体_GB2312" pitchFamily="49" charset="-122"/>
              </a:rPr>
              <a:t>昆曲发展了</a:t>
            </a:r>
            <a:r>
              <a:rPr lang="zh-CN" altLang="en-US" sz="2400" b="1" u="sng" dirty="0">
                <a:solidFill>
                  <a:srgbClr val="FF0000"/>
                </a:solidFill>
                <a:latin typeface="楷体_GB2312" pitchFamily="49" charset="-122"/>
                <a:ea typeface="楷体_GB2312" pitchFamily="49" charset="-122"/>
              </a:rPr>
              <a:t>剧本结构</a:t>
            </a:r>
            <a:r>
              <a:rPr lang="zh-CN" altLang="en-US" sz="2100" b="1" dirty="0">
                <a:latin typeface="楷体_GB2312" pitchFamily="49" charset="-122"/>
                <a:ea typeface="楷体_GB2312" pitchFamily="49" charset="-122"/>
              </a:rPr>
              <a:t>（剧本由</a:t>
            </a:r>
            <a:r>
              <a:rPr lang="zh-CN" altLang="en-US" sz="2100" b="1" dirty="0">
                <a:solidFill>
                  <a:srgbClr val="FF0000"/>
                </a:solidFill>
                <a:latin typeface="楷体_GB2312" pitchFamily="49" charset="-122"/>
                <a:ea typeface="楷体_GB2312" pitchFamily="49" charset="-122"/>
              </a:rPr>
              <a:t>折子</a:t>
            </a:r>
            <a:r>
              <a:rPr lang="zh-CN" altLang="en-US" sz="2100" b="1" dirty="0">
                <a:latin typeface="楷体_GB2312" pitchFamily="49" charset="-122"/>
                <a:ea typeface="楷体_GB2312" pitchFamily="49" charset="-122"/>
              </a:rPr>
              <a:t>组成，每折戏自成单元，可以独立演出。其剧情体现</a:t>
            </a:r>
            <a:r>
              <a:rPr lang="zh-CN" altLang="en-US" sz="2100" b="1" dirty="0">
                <a:ea typeface="楷体_GB2312" pitchFamily="49" charset="-122"/>
              </a:rPr>
              <a:t>“</a:t>
            </a:r>
            <a:r>
              <a:rPr lang="zh-CN" altLang="en-US" sz="2100" b="1" dirty="0">
                <a:solidFill>
                  <a:srgbClr val="FF0000"/>
                </a:solidFill>
                <a:latin typeface="楷体_GB2312" pitchFamily="49" charset="-122"/>
                <a:ea typeface="楷体_GB2312" pitchFamily="49" charset="-122"/>
              </a:rPr>
              <a:t>合</a:t>
            </a:r>
            <a:r>
              <a:rPr lang="en-US" altLang="zh-CN" sz="2100" b="1" dirty="0">
                <a:solidFill>
                  <a:srgbClr val="FF0000"/>
                </a:solidFill>
                <a:ea typeface="楷体_GB2312" pitchFamily="49" charset="-122"/>
              </a:rPr>
              <a:t>—</a:t>
            </a:r>
            <a:r>
              <a:rPr lang="zh-CN" altLang="en-US" sz="2100" b="1" dirty="0">
                <a:solidFill>
                  <a:srgbClr val="FF0000"/>
                </a:solidFill>
                <a:latin typeface="楷体_GB2312" pitchFamily="49" charset="-122"/>
                <a:ea typeface="楷体_GB2312" pitchFamily="49" charset="-122"/>
              </a:rPr>
              <a:t>离</a:t>
            </a:r>
            <a:r>
              <a:rPr lang="en-US" altLang="zh-CN" sz="2100" b="1" dirty="0">
                <a:solidFill>
                  <a:srgbClr val="FF0000"/>
                </a:solidFill>
                <a:ea typeface="楷体_GB2312" pitchFamily="49" charset="-122"/>
              </a:rPr>
              <a:t>—</a:t>
            </a:r>
            <a:r>
              <a:rPr lang="zh-CN" altLang="en-US" sz="2100" b="1" dirty="0">
                <a:solidFill>
                  <a:srgbClr val="FF0000"/>
                </a:solidFill>
                <a:latin typeface="楷体_GB2312" pitchFamily="49" charset="-122"/>
                <a:ea typeface="楷体_GB2312" pitchFamily="49" charset="-122"/>
              </a:rPr>
              <a:t>合，双线平行</a:t>
            </a:r>
            <a:r>
              <a:rPr lang="zh-CN" altLang="en-US" sz="2100" b="1" dirty="0">
                <a:ea typeface="楷体_GB2312" pitchFamily="49" charset="-122"/>
              </a:rPr>
              <a:t>”</a:t>
            </a:r>
            <a:r>
              <a:rPr lang="zh-CN" altLang="en-US" sz="2100" b="1" dirty="0">
                <a:latin typeface="楷体_GB2312" pitchFamily="49" charset="-122"/>
                <a:ea typeface="楷体_GB2312" pitchFamily="49" charset="-122"/>
              </a:rPr>
              <a:t>的戏剧结构）。</a:t>
            </a:r>
            <a:endParaRPr lang="zh-CN" altLang="en-US" sz="2100" b="1" dirty="0">
              <a:latin typeface="楷体_GB2312" pitchFamily="49" charset="-122"/>
              <a:ea typeface="楷体_GB2312" pitchFamily="49" charset="-122"/>
            </a:endParaRPr>
          </a:p>
        </p:txBody>
      </p:sp>
      <p:sp>
        <p:nvSpPr>
          <p:cNvPr id="8" name="Text Box 11"/>
          <p:cNvSpPr txBox="1">
            <a:spLocks noChangeArrowheads="1"/>
          </p:cNvSpPr>
          <p:nvPr/>
        </p:nvSpPr>
        <p:spPr bwMode="auto">
          <a:xfrm>
            <a:off x="206730" y="392255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dirty="0">
                <a:latin typeface="楷体_GB2312" pitchFamily="49" charset="-122"/>
                <a:ea typeface="楷体_GB2312" pitchFamily="49" charset="-122"/>
              </a:rPr>
              <a:t>3.</a:t>
            </a:r>
            <a:r>
              <a:rPr lang="zh-CN" altLang="en-US" sz="2400" b="1" dirty="0">
                <a:latin typeface="楷体_GB2312" pitchFamily="49" charset="-122"/>
                <a:ea typeface="楷体_GB2312" pitchFamily="49" charset="-122"/>
              </a:rPr>
              <a:t>昆曲发展了</a:t>
            </a:r>
            <a:r>
              <a:rPr lang="zh-CN" altLang="en-US" sz="2400" b="1" u="sng" dirty="0">
                <a:solidFill>
                  <a:srgbClr val="FF0000"/>
                </a:solidFill>
                <a:latin typeface="楷体_GB2312" pitchFamily="49" charset="-122"/>
                <a:ea typeface="楷体_GB2312" pitchFamily="49" charset="-122"/>
              </a:rPr>
              <a:t>演员组合体制</a:t>
            </a:r>
            <a:r>
              <a:rPr lang="zh-CN" altLang="en-US" sz="2400" b="1" dirty="0">
                <a:latin typeface="楷体_GB2312" pitchFamily="49" charset="-122"/>
                <a:ea typeface="楷体_GB2312" pitchFamily="49" charset="-122"/>
              </a:rPr>
              <a:t>和</a:t>
            </a:r>
            <a:r>
              <a:rPr lang="zh-CN" altLang="en-US" sz="2400" b="1" u="sng" dirty="0">
                <a:solidFill>
                  <a:srgbClr val="FF0000"/>
                </a:solidFill>
                <a:latin typeface="楷体_GB2312" pitchFamily="49" charset="-122"/>
                <a:ea typeface="楷体_GB2312" pitchFamily="49" charset="-122"/>
              </a:rPr>
              <a:t>脸谱</a:t>
            </a:r>
            <a:r>
              <a:rPr lang="zh-CN" altLang="en-US" sz="2400" b="1" dirty="0">
                <a:latin typeface="楷体_GB2312" pitchFamily="49" charset="-122"/>
                <a:ea typeface="楷体_GB2312" pitchFamily="49" charset="-122"/>
              </a:rPr>
              <a:t>。</a:t>
            </a:r>
            <a:endParaRPr lang="zh-CN" altLang="en-US" sz="2100" b="1" dirty="0">
              <a:latin typeface="楷体_GB2312" pitchFamily="49" charset="-122"/>
              <a:ea typeface="楷体_GB2312" pitchFamily="49"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95005" y="771348"/>
            <a:ext cx="4896533" cy="4277322"/>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969" y="743391"/>
            <a:ext cx="5058481" cy="4763165"/>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0231" y="574237"/>
            <a:ext cx="6239746" cy="3467584"/>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539" y="616345"/>
            <a:ext cx="6935168" cy="2591162"/>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8692" y="3187418"/>
            <a:ext cx="5992061" cy="3340647"/>
          </a:xfrm>
          <a:prstGeom prst="rect">
            <a:avLst/>
          </a:prstGeom>
          <a:ln>
            <a:noFill/>
          </a:ln>
          <a:effectLst>
            <a:outerShdw blurRad="292100" dist="139700" dir="2700000" algn="tl" rotWithShape="0">
              <a:srgbClr val="333333">
                <a:alpha val="65000"/>
              </a:srgbClr>
            </a:outerShdw>
          </a:effectLst>
        </p:spPr>
      </p:pic>
      <p:cxnSp>
        <p:nvCxnSpPr>
          <p:cNvPr id="15" name="直接连接符 14"/>
          <p:cNvCxnSpPr/>
          <p:nvPr/>
        </p:nvCxnSpPr>
        <p:spPr>
          <a:xfrm>
            <a:off x="5848405" y="5588583"/>
            <a:ext cx="267647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848405" y="5817183"/>
            <a:ext cx="267647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848405" y="6027876"/>
            <a:ext cx="205734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781925" y="5359122"/>
            <a:ext cx="65744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6" presetClass="exit" presetSubtype="21" fill="hold" nodeType="clickEffect">
                                  <p:stCondLst>
                                    <p:cond delay="0"/>
                                  </p:stCondLst>
                                  <p:childTnLst>
                                    <p:animEffect transition="out" filter="barn(inVertical)">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nodeType="clickEffect">
                                  <p:stCondLst>
                                    <p:cond delay="0"/>
                                  </p:stCondLst>
                                  <p:childTnLst>
                                    <p:animEffect transition="out" filter="barn(inVertical)">
                                      <p:cBhvr>
                                        <p:cTn id="86" dur="500"/>
                                        <p:tgtEl>
                                          <p:spTgt spid="11"/>
                                        </p:tgtEl>
                                      </p:cBhvr>
                                    </p:animEffect>
                                    <p:set>
                                      <p:cBhvr>
                                        <p:cTn id="87" dur="1" fill="hold">
                                          <p:stCondLst>
                                            <p:cond delay="499"/>
                                          </p:stCondLst>
                                        </p:cTn>
                                        <p:tgtEl>
                                          <p:spTgt spid="1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xit" presetSubtype="21" fill="hold" nodeType="clickEffect">
                                  <p:stCondLst>
                                    <p:cond delay="0"/>
                                  </p:stCondLst>
                                  <p:childTnLst>
                                    <p:animEffect transition="out" filter="barn(inVertical)">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xit" presetSubtype="21" fill="hold" nodeType="clickEffect">
                                  <p:stCondLst>
                                    <p:cond delay="0"/>
                                  </p:stCondLst>
                                  <p:childTnLst>
                                    <p:animEffect transition="out" filter="barn(inVertical)">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6" presetClass="exit" presetSubtype="21" fill="hold" nodeType="clickEffect">
                                  <p:stCondLst>
                                    <p:cond delay="0"/>
                                  </p:stCondLst>
                                  <p:childTnLst>
                                    <p:animEffect transition="out" filter="barn(inVertical)">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xit" presetSubtype="21" fill="hold" nodeType="clickEffect">
                                  <p:stCondLst>
                                    <p:cond delay="0"/>
                                  </p:stCondLst>
                                  <p:childTnLst>
                                    <p:animEffect transition="out" filter="barn(inVertical)">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3" name="矩形 2"/>
          <p:cNvSpPr/>
          <p:nvPr/>
        </p:nvSpPr>
        <p:spPr>
          <a:xfrm>
            <a:off x="225780" y="672748"/>
            <a:ext cx="4705134" cy="810478"/>
          </a:xfrm>
          <a:prstGeom prst="rect">
            <a:avLst/>
          </a:prstGeom>
        </p:spPr>
        <p:txBody>
          <a:bodyPr wrap="none">
            <a:spAutoFit/>
          </a:bodyPr>
          <a:lstStyle/>
          <a:p>
            <a:pPr algn="just">
              <a:lnSpc>
                <a:spcPts val="2800"/>
              </a:lnSpc>
              <a:spcAft>
                <a:spcPts val="0"/>
              </a:spcAft>
            </a:pPr>
            <a:r>
              <a:rPr lang="zh-CN" altLang="en-US"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四</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zh-CN" altLang="en-US"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昆曲的拯救与保护</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endParaRPr>
          </a:p>
          <a:p>
            <a:pPr algn="just">
              <a:lnSpc>
                <a:spcPts val="2800"/>
              </a:lnSpc>
              <a:spcAft>
                <a:spcPts val="0"/>
              </a:spcAft>
            </a:pP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Text Box 3"/>
          <p:cNvSpPr txBox="1">
            <a:spLocks noChangeArrowheads="1"/>
          </p:cNvSpPr>
          <p:nvPr/>
        </p:nvSpPr>
        <p:spPr bwMode="auto">
          <a:xfrm>
            <a:off x="379614" y="1193507"/>
            <a:ext cx="3733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dirty="0">
                <a:latin typeface="+mn-ea"/>
              </a:rPr>
              <a:t>1.</a:t>
            </a:r>
            <a:r>
              <a:rPr lang="zh-CN" altLang="en-US" sz="3200" b="1" dirty="0">
                <a:latin typeface="+mn-ea"/>
              </a:rPr>
              <a:t>昆曲的现状</a:t>
            </a:r>
            <a:endParaRPr lang="zh-CN" altLang="en-US" sz="3200" b="1" dirty="0">
              <a:latin typeface="+mn-ea"/>
            </a:endParaRPr>
          </a:p>
        </p:txBody>
      </p:sp>
      <p:sp>
        <p:nvSpPr>
          <p:cNvPr id="5" name="Text Box 4"/>
          <p:cNvSpPr txBox="1">
            <a:spLocks noChangeArrowheads="1"/>
          </p:cNvSpPr>
          <p:nvPr/>
        </p:nvSpPr>
        <p:spPr bwMode="auto">
          <a:xfrm>
            <a:off x="123825" y="1859340"/>
            <a:ext cx="9220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dirty="0">
                <a:latin typeface="楷体_GB2312" pitchFamily="49" charset="-122"/>
                <a:ea typeface="楷体_GB2312" pitchFamily="49" charset="-122"/>
              </a:rPr>
              <a:t>（</a:t>
            </a:r>
            <a:r>
              <a:rPr lang="en-US" altLang="zh-CN" sz="2400" b="1" dirty="0">
                <a:latin typeface="楷体_GB2312" pitchFamily="49" charset="-122"/>
                <a:ea typeface="楷体_GB2312" pitchFamily="49" charset="-122"/>
              </a:rPr>
              <a:t>1</a:t>
            </a:r>
            <a:r>
              <a:rPr lang="zh-CN" altLang="en-US" sz="2400" b="1" dirty="0">
                <a:latin typeface="楷体_GB2312" pitchFamily="49" charset="-122"/>
                <a:ea typeface="楷体_GB2312" pitchFamily="49" charset="-122"/>
              </a:rPr>
              <a:t>）人才匮乏</a:t>
            </a:r>
            <a:r>
              <a:rPr lang="zh-CN" altLang="en-US" sz="2200" b="1" dirty="0">
                <a:solidFill>
                  <a:srgbClr val="C00000"/>
                </a:solidFill>
                <a:latin typeface="楷体_GB2312" pitchFamily="49" charset="-122"/>
                <a:ea typeface="楷体_GB2312" pitchFamily="49" charset="-122"/>
              </a:rPr>
              <a:t>（特别是从事昆曲理论研究和剧目整理、抢救的人才）</a:t>
            </a:r>
            <a:endParaRPr lang="zh-CN" altLang="en-US" sz="2200" b="1" dirty="0">
              <a:solidFill>
                <a:srgbClr val="C00000"/>
              </a:solidFill>
              <a:latin typeface="楷体_GB2312" pitchFamily="49" charset="-122"/>
              <a:ea typeface="楷体_GB2312" pitchFamily="49" charset="-122"/>
            </a:endParaRPr>
          </a:p>
          <a:p>
            <a:r>
              <a:rPr lang="zh-CN" altLang="en-US" sz="2400" b="1" dirty="0">
                <a:latin typeface="楷体_GB2312" pitchFamily="49" charset="-122"/>
                <a:ea typeface="楷体_GB2312" pitchFamily="49" charset="-122"/>
              </a:rPr>
              <a:t>（</a:t>
            </a:r>
            <a:r>
              <a:rPr lang="en-US" altLang="zh-CN" sz="2400" b="1" dirty="0">
                <a:latin typeface="楷体_GB2312" pitchFamily="49" charset="-122"/>
                <a:ea typeface="楷体_GB2312" pitchFamily="49" charset="-122"/>
              </a:rPr>
              <a:t>2</a:t>
            </a:r>
            <a:r>
              <a:rPr lang="zh-CN" altLang="en-US" sz="2400" b="1" dirty="0">
                <a:latin typeface="楷体_GB2312" pitchFamily="49" charset="-122"/>
                <a:ea typeface="楷体_GB2312" pitchFamily="49" charset="-122"/>
              </a:rPr>
              <a:t>）资金短缺</a:t>
            </a:r>
            <a:r>
              <a:rPr lang="zh-CN" altLang="en-US" sz="2400" b="1" dirty="0">
                <a:solidFill>
                  <a:srgbClr val="C00000"/>
                </a:solidFill>
                <a:latin typeface="楷体_GB2312" pitchFamily="49" charset="-122"/>
                <a:ea typeface="楷体_GB2312" pitchFamily="49" charset="-122"/>
              </a:rPr>
              <a:t>（研究、继承和发展的费用缺乏）</a:t>
            </a:r>
            <a:endParaRPr lang="zh-CN" altLang="en-US" sz="2400" b="1" dirty="0">
              <a:solidFill>
                <a:srgbClr val="C00000"/>
              </a:solidFill>
              <a:latin typeface="楷体_GB2312" pitchFamily="49" charset="-122"/>
              <a:ea typeface="楷体_GB2312" pitchFamily="49" charset="-122"/>
            </a:endParaRPr>
          </a:p>
          <a:p>
            <a:r>
              <a:rPr lang="zh-CN" altLang="en-US" sz="2400" b="1" dirty="0">
                <a:latin typeface="楷体_GB2312" pitchFamily="49" charset="-122"/>
                <a:ea typeface="楷体_GB2312" pitchFamily="49" charset="-122"/>
              </a:rPr>
              <a:t>（</a:t>
            </a:r>
            <a:r>
              <a:rPr lang="en-US" altLang="zh-CN" sz="2400" b="1" dirty="0">
                <a:latin typeface="楷体_GB2312" pitchFamily="49" charset="-122"/>
                <a:ea typeface="楷体_GB2312" pitchFamily="49" charset="-122"/>
              </a:rPr>
              <a:t>3</a:t>
            </a:r>
            <a:r>
              <a:rPr lang="zh-CN" altLang="en-US" sz="2400" b="1" dirty="0">
                <a:latin typeface="楷体_GB2312" pitchFamily="49" charset="-122"/>
                <a:ea typeface="楷体_GB2312" pitchFamily="49" charset="-122"/>
              </a:rPr>
              <a:t>）剧场不足</a:t>
            </a:r>
            <a:r>
              <a:rPr lang="zh-CN" altLang="en-US" sz="2400" b="1" dirty="0">
                <a:solidFill>
                  <a:srgbClr val="C00000"/>
                </a:solidFill>
                <a:latin typeface="楷体_GB2312" pitchFamily="49" charset="-122"/>
                <a:ea typeface="楷体_GB2312" pitchFamily="49" charset="-122"/>
              </a:rPr>
              <a:t>（如何开发昔日的皇家剧场）</a:t>
            </a:r>
            <a:endParaRPr lang="zh-CN" altLang="en-US" sz="2400" b="1" dirty="0">
              <a:solidFill>
                <a:srgbClr val="C00000"/>
              </a:solidFill>
              <a:latin typeface="楷体_GB2312" pitchFamily="49" charset="-122"/>
              <a:ea typeface="楷体_GB2312" pitchFamily="49" charset="-122"/>
            </a:endParaRPr>
          </a:p>
          <a:p>
            <a:r>
              <a:rPr lang="zh-CN" altLang="en-US" sz="2400" b="1" dirty="0">
                <a:latin typeface="楷体_GB2312" pitchFamily="49" charset="-122"/>
                <a:ea typeface="楷体_GB2312" pitchFamily="49" charset="-122"/>
              </a:rPr>
              <a:t>（</a:t>
            </a:r>
            <a:r>
              <a:rPr lang="en-US" altLang="zh-CN" sz="2400" b="1" dirty="0">
                <a:latin typeface="楷体_GB2312" pitchFamily="49" charset="-122"/>
                <a:ea typeface="楷体_GB2312" pitchFamily="49" charset="-122"/>
              </a:rPr>
              <a:t>4</a:t>
            </a:r>
            <a:r>
              <a:rPr lang="zh-CN" altLang="en-US" sz="2400" b="1" dirty="0">
                <a:latin typeface="楷体_GB2312" pitchFamily="49" charset="-122"/>
                <a:ea typeface="楷体_GB2312" pitchFamily="49" charset="-122"/>
              </a:rPr>
              <a:t>）自身改革</a:t>
            </a:r>
            <a:r>
              <a:rPr lang="zh-CN" altLang="en-US" sz="2400" b="1" dirty="0">
                <a:solidFill>
                  <a:srgbClr val="C00000"/>
                </a:solidFill>
                <a:latin typeface="楷体_GB2312" pitchFamily="49" charset="-122"/>
                <a:ea typeface="楷体_GB2312" pitchFamily="49" charset="-122"/>
              </a:rPr>
              <a:t>（旋律优美，唱词艰深，不易听懂，需要革新）</a:t>
            </a:r>
            <a:endParaRPr lang="zh-CN" altLang="en-US" sz="2400" b="1" dirty="0">
              <a:solidFill>
                <a:srgbClr val="C00000"/>
              </a:solidFill>
              <a:latin typeface="楷体_GB2312" pitchFamily="49" charset="-122"/>
              <a:ea typeface="楷体_GB2312" pitchFamily="49" charset="-122"/>
            </a:endParaRPr>
          </a:p>
        </p:txBody>
      </p:sp>
      <p:sp>
        <p:nvSpPr>
          <p:cNvPr id="6" name="Text Box 3"/>
          <p:cNvSpPr txBox="1">
            <a:spLocks noChangeArrowheads="1"/>
          </p:cNvSpPr>
          <p:nvPr/>
        </p:nvSpPr>
        <p:spPr bwMode="auto">
          <a:xfrm>
            <a:off x="379614" y="3391564"/>
            <a:ext cx="44781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b="1" dirty="0">
                <a:latin typeface="+mn-ea"/>
              </a:rPr>
              <a:t>2.</a:t>
            </a:r>
            <a:r>
              <a:rPr lang="zh-CN" altLang="en-US" sz="3200" b="1" dirty="0">
                <a:latin typeface="+mn-ea"/>
              </a:rPr>
              <a:t>昆曲的拯救与保护</a:t>
            </a:r>
            <a:endParaRPr lang="zh-CN" altLang="en-US" sz="3200" b="1" dirty="0">
              <a:latin typeface="+mn-ea"/>
            </a:endParaRPr>
          </a:p>
        </p:txBody>
      </p:sp>
      <p:sp>
        <p:nvSpPr>
          <p:cNvPr id="7" name="Text Box 3"/>
          <p:cNvSpPr txBox="1">
            <a:spLocks noChangeArrowheads="1"/>
          </p:cNvSpPr>
          <p:nvPr/>
        </p:nvSpPr>
        <p:spPr bwMode="auto">
          <a:xfrm>
            <a:off x="730497" y="4044603"/>
            <a:ext cx="69847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rgbClr val="C00000"/>
                </a:solidFill>
                <a:latin typeface="楷体_GB2312" pitchFamily="49" charset="-122"/>
                <a:ea typeface="楷体_GB2312" pitchFamily="49" charset="-122"/>
              </a:rPr>
              <a:t>认识到位、共同努力、薪火相传、再创辉煌</a:t>
            </a:r>
            <a:endParaRPr lang="zh-CN" altLang="en-US" sz="2800" b="1" dirty="0">
              <a:solidFill>
                <a:srgbClr val="C00000"/>
              </a:solidFill>
              <a:latin typeface="楷体_GB2312" pitchFamily="49" charset="-122"/>
              <a:ea typeface="楷体_GB2312"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heckerboard(across)">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checkerboard(across)">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checkerboard(across)">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checkerboard(across)">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heckerboard(across)">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43655" y="136803"/>
            <a:ext cx="9904689" cy="769441"/>
          </a:xfrm>
          <a:prstGeom prst="rect">
            <a:avLst/>
          </a:prstGeom>
          <a:solidFill>
            <a:schemeClr val="tx1"/>
          </a:solidFill>
        </p:spPr>
        <p:txBody>
          <a:bodyPr wrap="square" rtlCol="0">
            <a:spAutoFit/>
          </a:bodyPr>
          <a:lstStyle/>
          <a:p>
            <a:pPr algn="ctr"/>
            <a:r>
              <a:rPr lang="zh-CN" altLang="en-US" sz="4400" b="1" dirty="0">
                <a:solidFill>
                  <a:srgbClr val="FFFF00"/>
                </a:solidFill>
              </a:rPr>
              <a:t>第</a:t>
            </a:r>
            <a:r>
              <a:rPr lang="en-US" altLang="zh-CN" sz="4400" b="1" dirty="0">
                <a:solidFill>
                  <a:srgbClr val="FFFF00"/>
                </a:solidFill>
              </a:rPr>
              <a:t>7</a:t>
            </a:r>
            <a:r>
              <a:rPr lang="zh-CN" altLang="en-US" sz="4400" b="1" dirty="0">
                <a:solidFill>
                  <a:srgbClr val="FFFF00"/>
                </a:solidFill>
              </a:rPr>
              <a:t>单元  具有警示意义的世界文化遗产</a:t>
            </a:r>
            <a:endParaRPr lang="en-US" altLang="zh-CN" sz="3600" b="1" dirty="0"/>
          </a:p>
        </p:txBody>
      </p:sp>
      <p:pic>
        <p:nvPicPr>
          <p:cNvPr id="3" name="图片 2"/>
          <p:cNvPicPr>
            <a:picLocks noChangeAspect="1"/>
          </p:cNvPicPr>
          <p:nvPr/>
        </p:nvPicPr>
        <p:blipFill>
          <a:blip r:embed="rId1"/>
          <a:stretch>
            <a:fillRect/>
          </a:stretch>
        </p:blipFill>
        <p:spPr>
          <a:xfrm>
            <a:off x="2630691" y="1325376"/>
            <a:ext cx="6468378" cy="4043573"/>
          </a:xfrm>
          <a:prstGeom prst="rect">
            <a:avLst/>
          </a:prstGeom>
          <a:ln>
            <a:noFill/>
          </a:ln>
          <a:effectLst>
            <a:outerShdw blurRad="292100" dist="139700" dir="2700000" algn="tl" rotWithShape="0">
              <a:srgbClr val="333333">
                <a:alpha val="65000"/>
              </a:srgbClr>
            </a:outerShdw>
          </a:effectLst>
        </p:spPr>
      </p:pic>
      <p:cxnSp>
        <p:nvCxnSpPr>
          <p:cNvPr id="10" name="直接连接符 9"/>
          <p:cNvCxnSpPr/>
          <p:nvPr/>
        </p:nvCxnSpPr>
        <p:spPr>
          <a:xfrm>
            <a:off x="3446914" y="3666630"/>
            <a:ext cx="159486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727776" y="4059685"/>
            <a:ext cx="561088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727776" y="4456593"/>
            <a:ext cx="87949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028888" y="4456593"/>
            <a:ext cx="224265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727776" y="4850876"/>
            <a:ext cx="296834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630691" y="5260729"/>
            <a:ext cx="23052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892777" y="265780"/>
            <a:ext cx="8406445"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1</a:t>
            </a:r>
            <a:r>
              <a:rPr lang="zh-CN" altLang="en-US" sz="4000" b="1" dirty="0">
                <a:solidFill>
                  <a:srgbClr val="FFFF00"/>
                </a:solidFill>
              </a:rPr>
              <a:t>课  殖民罪恶的见证</a:t>
            </a:r>
            <a:r>
              <a:rPr lang="en-US" altLang="zh-CN" sz="4000" b="1" dirty="0">
                <a:solidFill>
                  <a:srgbClr val="FFFF00"/>
                </a:solidFill>
              </a:rPr>
              <a:t>——</a:t>
            </a:r>
            <a:r>
              <a:rPr lang="zh-CN" altLang="en-US" sz="4000" b="1" dirty="0">
                <a:solidFill>
                  <a:srgbClr val="FFFF00"/>
                </a:solidFill>
              </a:rPr>
              <a:t>戈雷岛</a:t>
            </a:r>
            <a:endParaRPr lang="en-US" altLang="zh-CN" sz="4000" b="1" dirty="0"/>
          </a:p>
        </p:txBody>
      </p:sp>
      <p:sp>
        <p:nvSpPr>
          <p:cNvPr id="5" name="文本框 4"/>
          <p:cNvSpPr txBox="1"/>
          <p:nvPr/>
        </p:nvSpPr>
        <p:spPr>
          <a:xfrm>
            <a:off x="4879961" y="1085772"/>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10" name="文本框 9"/>
          <p:cNvSpPr txBox="1"/>
          <p:nvPr/>
        </p:nvSpPr>
        <p:spPr>
          <a:xfrm>
            <a:off x="1581386" y="1859340"/>
            <a:ext cx="9762887" cy="1077218"/>
          </a:xfrm>
          <a:prstGeom prst="rect">
            <a:avLst/>
          </a:prstGeom>
          <a:noFill/>
        </p:spPr>
        <p:txBody>
          <a:bodyPr wrap="square" rtlCol="0">
            <a:spAutoFit/>
          </a:bodyPr>
          <a:lstStyle/>
          <a:p>
            <a:r>
              <a:rPr lang="zh-CN" altLang="en-US" sz="3200" b="1" dirty="0">
                <a:latin typeface="华文中宋" panose="02010600040101010101" pitchFamily="2" charset="-122"/>
                <a:ea typeface="华文中宋" panose="02010600040101010101" pitchFamily="2" charset="-122"/>
              </a:rPr>
              <a:t>必修</a:t>
            </a:r>
            <a:r>
              <a:rPr lang="en-US" altLang="zh-CN" sz="3200" b="1" dirty="0">
                <a:latin typeface="华文中宋" panose="02010600040101010101" pitchFamily="2" charset="-122"/>
                <a:ea typeface="华文中宋" panose="02010600040101010101" pitchFamily="2" charset="-122"/>
              </a:rPr>
              <a:t>2</a:t>
            </a:r>
            <a:r>
              <a:rPr lang="zh-CN" altLang="en-US" sz="3200" b="1" dirty="0">
                <a:latin typeface="华文中宋" panose="02010600040101010101" pitchFamily="2" charset="-122"/>
                <a:ea typeface="华文中宋" panose="02010600040101010101" pitchFamily="2" charset="-122"/>
              </a:rPr>
              <a:t>专题</a:t>
            </a:r>
            <a:r>
              <a:rPr lang="en-US" altLang="zh-CN" sz="3200" b="1" dirty="0">
                <a:latin typeface="华文中宋" panose="02010600040101010101" pitchFamily="2" charset="-122"/>
                <a:ea typeface="华文中宋" panose="02010600040101010101" pitchFamily="2" charset="-122"/>
              </a:rPr>
              <a:t>5</a:t>
            </a:r>
            <a:r>
              <a:rPr lang="zh-CN" altLang="en-US" sz="3200" b="1" dirty="0">
                <a:latin typeface="华文中宋" panose="02010600040101010101" pitchFamily="2" charset="-122"/>
                <a:ea typeface="华文中宋" panose="02010600040101010101" pitchFamily="2" charset="-122"/>
              </a:rPr>
              <a:t>：走向世界的资本主义市场</a:t>
            </a:r>
            <a:endParaRPr lang="en-US" altLang="zh-CN" sz="3200" b="1" dirty="0">
              <a:latin typeface="华文中宋" panose="02010600040101010101" pitchFamily="2" charset="-122"/>
              <a:ea typeface="华文中宋" panose="02010600040101010101" pitchFamily="2" charset="-122"/>
            </a:endParaRPr>
          </a:p>
          <a:p>
            <a:r>
              <a:rPr lang="zh-CN" altLang="en-US" sz="3200" b="1" dirty="0">
                <a:latin typeface="华文中宋" panose="02010600040101010101" pitchFamily="2" charset="-122"/>
                <a:ea typeface="华文中宋" panose="02010600040101010101" pitchFamily="2" charset="-122"/>
              </a:rPr>
              <a:t>第</a:t>
            </a:r>
            <a:r>
              <a:rPr lang="en-US" altLang="zh-CN" sz="3200" b="1" dirty="0">
                <a:latin typeface="华文中宋" panose="02010600040101010101" pitchFamily="2" charset="-122"/>
                <a:ea typeface="华文中宋" panose="02010600040101010101" pitchFamily="2" charset="-122"/>
              </a:rPr>
              <a:t>2</a:t>
            </a:r>
            <a:r>
              <a:rPr lang="zh-CN" altLang="en-US" sz="3200" b="1" dirty="0">
                <a:latin typeface="华文中宋" panose="02010600040101010101" pitchFamily="2" charset="-122"/>
                <a:ea typeface="华文中宋" panose="02010600040101010101" pitchFamily="2" charset="-122"/>
              </a:rPr>
              <a:t>课：血与火的征服与掠夺</a:t>
            </a:r>
            <a:endParaRPr lang="en-US" altLang="zh-CN" sz="3200" b="1" dirty="0">
              <a:latin typeface="华文中宋" panose="02010600040101010101" pitchFamily="2" charset="-122"/>
              <a:ea typeface="华文中宋" panose="02010600040101010101" pitchFamily="2" charset="-122"/>
            </a:endParaRPr>
          </a:p>
        </p:txBody>
      </p:sp>
      <p:pic>
        <p:nvPicPr>
          <p:cNvPr id="6" name="图片 5"/>
          <p:cNvPicPr>
            <a:picLocks noChangeAspect="1"/>
          </p:cNvPicPr>
          <p:nvPr/>
        </p:nvPicPr>
        <p:blipFill>
          <a:blip r:embed="rId1"/>
          <a:stretch>
            <a:fillRect/>
          </a:stretch>
        </p:blipFill>
        <p:spPr>
          <a:xfrm>
            <a:off x="3083139" y="0"/>
            <a:ext cx="6025719" cy="6858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42" y="5133964"/>
            <a:ext cx="8926171" cy="145825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 name="图片 1"/>
          <p:cNvPicPr>
            <a:picLocks noChangeAspect="1"/>
          </p:cNvPicPr>
          <p:nvPr/>
        </p:nvPicPr>
        <p:blipFill>
          <a:blip r:embed="rId3"/>
          <a:stretch>
            <a:fillRect/>
          </a:stretch>
        </p:blipFill>
        <p:spPr>
          <a:xfrm>
            <a:off x="3083139" y="2368296"/>
            <a:ext cx="6025719" cy="2642615"/>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443" y="0"/>
            <a:ext cx="8926171" cy="508727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49021" y="3073223"/>
            <a:ext cx="9728554" cy="1528624"/>
          </a:xfrm>
          <a:prstGeom prst="rect">
            <a:avLst/>
          </a:prstGeom>
        </p:spPr>
        <p:txBody>
          <a:bodyPr wrap="square">
            <a:spAutoFit/>
          </a:bodyPr>
          <a:lstStyle/>
          <a:p>
            <a:pPr algn="just">
              <a:lnSpc>
                <a:spcPts val="2800"/>
              </a:lnSpc>
              <a:spcAft>
                <a:spcPts val="0"/>
              </a:spcAft>
            </a:pP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从</a:t>
            </a:r>
            <a:r>
              <a:rPr lang="en-US"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1510</a:t>
            </a: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年到</a:t>
            </a:r>
            <a:r>
              <a:rPr lang="en-US"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1848</a:t>
            </a: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年，非洲被贩卖的黑人在一亿以上，其中仅从戈雷岛被转卖出去的黑人奴隶就多达</a:t>
            </a:r>
            <a:r>
              <a:rPr lang="en-US"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2000</a:t>
            </a: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万。这些数字还不包括由于无法忍受奴隶贩子的非人待遇而死在岛上和海上的</a:t>
            </a:r>
            <a:r>
              <a:rPr lang="en-US"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500</a:t>
            </a: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万男女黑奴。罪恶的奴隶贸易在给殖民者带来暴利的同时，却给非洲人民带来巨大的灾难</a:t>
            </a:r>
            <a:endParaRPr lang="zh-CN" altLang="zh-CN" sz="2400" b="1" kern="100" dirty="0">
              <a:effectLst/>
              <a:latin typeface="华文宋体" panose="02010600040101010101" pitchFamily="2" charset="-122"/>
              <a:ea typeface="华文宋体" panose="02010600040101010101" pitchFamily="2" charset="-122"/>
              <a:cs typeface="Times New Roman" panose="02020603050405020304" pitchFamily="18" charset="0"/>
            </a:endParaRPr>
          </a:p>
        </p:txBody>
      </p:sp>
      <p:sp>
        <p:nvSpPr>
          <p:cNvPr id="3" name="文本框 2"/>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4" name="矩形 3"/>
          <p:cNvSpPr/>
          <p:nvPr/>
        </p:nvSpPr>
        <p:spPr>
          <a:xfrm>
            <a:off x="234128" y="630387"/>
            <a:ext cx="4344459" cy="451406"/>
          </a:xfrm>
          <a:prstGeom prst="rect">
            <a:avLst/>
          </a:prstGeom>
        </p:spPr>
        <p:txBody>
          <a:bodyPr wrap="none">
            <a:spAutoFit/>
          </a:bodyPr>
          <a:lstStyle/>
          <a:p>
            <a:pPr algn="just">
              <a:lnSpc>
                <a:spcPts val="28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一、殖民主义的罪恶（</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b</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5" name="矩形 4"/>
          <p:cNvSpPr/>
          <p:nvPr/>
        </p:nvSpPr>
        <p:spPr>
          <a:xfrm>
            <a:off x="234128" y="1096310"/>
            <a:ext cx="1423788" cy="461665"/>
          </a:xfrm>
          <a:prstGeom prst="rect">
            <a:avLst/>
          </a:prstGeom>
        </p:spPr>
        <p:txBody>
          <a:bodyPr wrap="none">
            <a:spAutoFit/>
          </a:bodyPr>
          <a:lstStyle/>
          <a:p>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1.</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时间：</a:t>
            </a:r>
            <a:endParaRPr lang="zh-CN" altLang="en-US" sz="2400" dirty="0"/>
          </a:p>
        </p:txBody>
      </p:sp>
      <p:sp>
        <p:nvSpPr>
          <p:cNvPr id="6" name="矩形 5"/>
          <p:cNvSpPr/>
          <p:nvPr/>
        </p:nvSpPr>
        <p:spPr>
          <a:xfrm>
            <a:off x="1364057" y="1127021"/>
            <a:ext cx="3515706" cy="451406"/>
          </a:xfrm>
          <a:prstGeom prst="rect">
            <a:avLst/>
          </a:prstGeom>
        </p:spPr>
        <p:txBody>
          <a:bodyPr wrap="none">
            <a:spAutoFit/>
          </a:bodyPr>
          <a:lstStyle/>
          <a:p>
            <a:pPr algn="just">
              <a:lnSpc>
                <a:spcPts val="2800"/>
              </a:lnSpc>
              <a:spcAft>
                <a:spcPts val="0"/>
              </a:spcAft>
            </a:pPr>
            <a:r>
              <a:rPr lang="en-US"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15</a:t>
            </a: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世纪中期——</a:t>
            </a:r>
            <a:r>
              <a:rPr lang="en-US"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19</a:t>
            </a: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世纪。</a:t>
            </a:r>
            <a:endParaRPr lang="zh-CN" altLang="zh-CN" sz="2400" b="1" kern="100" dirty="0">
              <a:latin typeface="华文宋体" panose="02010600040101010101" pitchFamily="2" charset="-122"/>
              <a:ea typeface="华文宋体" panose="02010600040101010101" pitchFamily="2" charset="-122"/>
              <a:cs typeface="Times New Roman" panose="02020603050405020304" pitchFamily="18" charset="0"/>
            </a:endParaRPr>
          </a:p>
        </p:txBody>
      </p:sp>
      <p:sp>
        <p:nvSpPr>
          <p:cNvPr id="7" name="矩形 6"/>
          <p:cNvSpPr/>
          <p:nvPr/>
        </p:nvSpPr>
        <p:spPr>
          <a:xfrm>
            <a:off x="234128" y="1575865"/>
            <a:ext cx="2042547" cy="461665"/>
          </a:xfrm>
          <a:prstGeom prst="rect">
            <a:avLst/>
          </a:prstGeom>
        </p:spPr>
        <p:txBody>
          <a:bodyPr wrap="none">
            <a:spAutoFit/>
          </a:bodyPr>
          <a:lstStyle/>
          <a:p>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2.</a:t>
            </a:r>
            <a:r>
              <a:rPr lang="zh-CN" altLang="en-US"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主要动力</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en-US" sz="2400" dirty="0"/>
          </a:p>
        </p:txBody>
      </p:sp>
      <p:sp>
        <p:nvSpPr>
          <p:cNvPr id="8" name="矩形 7"/>
          <p:cNvSpPr/>
          <p:nvPr/>
        </p:nvSpPr>
        <p:spPr>
          <a:xfrm>
            <a:off x="1986745" y="1604384"/>
            <a:ext cx="8972226" cy="469359"/>
          </a:xfrm>
          <a:prstGeom prst="rect">
            <a:avLst/>
          </a:prstGeom>
        </p:spPr>
        <p:txBody>
          <a:bodyPr wrap="square">
            <a:spAutoFit/>
          </a:bodyPr>
          <a:lstStyle/>
          <a:p>
            <a:pPr algn="just">
              <a:lnSpc>
                <a:spcPts val="2800"/>
              </a:lnSpc>
              <a:spcAft>
                <a:spcPts val="0"/>
              </a:spcAft>
            </a:pP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随着欧洲殖民者对美州新大陆的开发，种植庄园对</a:t>
            </a:r>
            <a:r>
              <a:rPr lang="zh-CN"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劳动力</a:t>
            </a: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的需求</a:t>
            </a:r>
            <a:endParaRPr lang="zh-CN" altLang="zh-CN" sz="2400" b="1" kern="100" dirty="0">
              <a:latin typeface="华文宋体" panose="02010600040101010101" pitchFamily="2" charset="-122"/>
              <a:ea typeface="华文宋体" panose="02010600040101010101" pitchFamily="2" charset="-122"/>
              <a:cs typeface="Times New Roman" panose="02020603050405020304" pitchFamily="18" charset="0"/>
            </a:endParaRPr>
          </a:p>
        </p:txBody>
      </p:sp>
      <p:sp>
        <p:nvSpPr>
          <p:cNvPr id="9" name="矩形 8"/>
          <p:cNvSpPr/>
          <p:nvPr/>
        </p:nvSpPr>
        <p:spPr>
          <a:xfrm>
            <a:off x="228131" y="2055441"/>
            <a:ext cx="1423788" cy="461665"/>
          </a:xfrm>
          <a:prstGeom prst="rect">
            <a:avLst/>
          </a:prstGeom>
        </p:spPr>
        <p:txBody>
          <a:bodyPr wrap="none">
            <a:spAutoFit/>
          </a:bodyPr>
          <a:lstStyle/>
          <a:p>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3.</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过程：</a:t>
            </a:r>
            <a:endParaRPr lang="zh-CN" altLang="en-US" sz="2400" dirty="0"/>
          </a:p>
        </p:txBody>
      </p:sp>
      <p:sp>
        <p:nvSpPr>
          <p:cNvPr id="10" name="矩形 9"/>
          <p:cNvSpPr/>
          <p:nvPr/>
        </p:nvSpPr>
        <p:spPr>
          <a:xfrm>
            <a:off x="1349021" y="2105895"/>
            <a:ext cx="5109091" cy="451406"/>
          </a:xfrm>
          <a:prstGeom prst="rect">
            <a:avLst/>
          </a:prstGeom>
        </p:spPr>
        <p:txBody>
          <a:bodyPr wrap="none">
            <a:spAutoFit/>
          </a:bodyPr>
          <a:lstStyle/>
          <a:p>
            <a:pPr algn="just">
              <a:lnSpc>
                <a:spcPts val="2800"/>
              </a:lnSpc>
              <a:spcAft>
                <a:spcPts val="0"/>
              </a:spcAft>
            </a:pP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三角贸易</a:t>
            </a:r>
            <a:r>
              <a:rPr lang="zh-CN" altLang="en-US"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a:t>
            </a:r>
            <a:r>
              <a:rPr lang="zh-CN" altLang="zh-CN" sz="2400" b="1" kern="100" dirty="0">
                <a:latin typeface="华文宋体" panose="02010600040101010101" pitchFamily="2" charset="-122"/>
                <a:ea typeface="华文宋体" panose="02010600040101010101" pitchFamily="2" charset="-122"/>
                <a:cs typeface="仿宋" panose="02010609060101010101" pitchFamily="49" charset="-122"/>
              </a:rPr>
              <a:t>欧洲→非洲→美洲→欧洲</a:t>
            </a:r>
            <a:endParaRPr lang="zh-CN" altLang="zh-CN" sz="2400" b="1" kern="100" dirty="0">
              <a:latin typeface="华文宋体" panose="02010600040101010101" pitchFamily="2" charset="-122"/>
              <a:ea typeface="华文宋体" panose="02010600040101010101" pitchFamily="2" charset="-122"/>
              <a:cs typeface="Times New Roman" panose="02020603050405020304" pitchFamily="18" charset="0"/>
            </a:endParaRPr>
          </a:p>
        </p:txBody>
      </p:sp>
      <p:sp>
        <p:nvSpPr>
          <p:cNvPr id="11" name="矩形 10"/>
          <p:cNvSpPr/>
          <p:nvPr/>
        </p:nvSpPr>
        <p:spPr>
          <a:xfrm>
            <a:off x="228131" y="2543740"/>
            <a:ext cx="1423788" cy="461665"/>
          </a:xfrm>
          <a:prstGeom prst="rect">
            <a:avLst/>
          </a:prstGeom>
        </p:spPr>
        <p:txBody>
          <a:bodyPr wrap="none">
            <a:spAutoFit/>
          </a:bodyPr>
          <a:lstStyle/>
          <a:p>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4.</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枢纽：</a:t>
            </a:r>
            <a:endParaRPr lang="zh-CN" altLang="en-US" sz="2400" dirty="0"/>
          </a:p>
        </p:txBody>
      </p:sp>
      <p:sp>
        <p:nvSpPr>
          <p:cNvPr id="12" name="矩形 11"/>
          <p:cNvSpPr/>
          <p:nvPr/>
        </p:nvSpPr>
        <p:spPr>
          <a:xfrm>
            <a:off x="1349021" y="2591105"/>
            <a:ext cx="8186857" cy="451406"/>
          </a:xfrm>
          <a:prstGeom prst="rect">
            <a:avLst/>
          </a:prstGeom>
        </p:spPr>
        <p:txBody>
          <a:bodyPr wrap="none">
            <a:spAutoFit/>
          </a:bodyPr>
          <a:lstStyle/>
          <a:p>
            <a:pPr algn="just">
              <a:lnSpc>
                <a:spcPts val="2800"/>
              </a:lnSpc>
              <a:spcAft>
                <a:spcPts val="0"/>
              </a:spcAft>
            </a:pPr>
            <a:r>
              <a:rPr lang="zh-CN" altLang="zh-CN" sz="2400" b="1" kern="100" dirty="0">
                <a:solidFill>
                  <a:srgbClr val="000000"/>
                </a:solidFill>
                <a:latin typeface="华文宋体" panose="02010600040101010101" pitchFamily="2" charset="-122"/>
                <a:ea typeface="华文宋体" panose="02010600040101010101" pitchFamily="2" charset="-122"/>
                <a:cs typeface="Times New Roman" panose="02020603050405020304" pitchFamily="18" charset="0"/>
              </a:rPr>
              <a:t>有几个重要的奴隶贸易枢纽，戈雷岛是最有代表性的一个</a:t>
            </a:r>
            <a:endParaRPr lang="zh-CN" altLang="zh-CN" sz="2400" b="1" kern="100" dirty="0">
              <a:latin typeface="华文宋体" panose="02010600040101010101" pitchFamily="2" charset="-122"/>
              <a:ea typeface="华文宋体" panose="02010600040101010101" pitchFamily="2" charset="-122"/>
              <a:cs typeface="Times New Roman" panose="02020603050405020304" pitchFamily="18" charset="0"/>
            </a:endParaRPr>
          </a:p>
        </p:txBody>
      </p:sp>
      <p:sp>
        <p:nvSpPr>
          <p:cNvPr id="13" name="矩形 12"/>
          <p:cNvSpPr/>
          <p:nvPr/>
        </p:nvSpPr>
        <p:spPr>
          <a:xfrm>
            <a:off x="228131" y="2980896"/>
            <a:ext cx="1423788" cy="461665"/>
          </a:xfrm>
          <a:prstGeom prst="rect">
            <a:avLst/>
          </a:prstGeom>
        </p:spPr>
        <p:txBody>
          <a:bodyPr wrap="none">
            <a:spAutoFit/>
          </a:bodyPr>
          <a:lstStyle/>
          <a:p>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5.</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罪恶：</a:t>
            </a:r>
            <a:endParaRPr lang="zh-CN" altLang="en-US" sz="2400" dirty="0"/>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89690" y="220754"/>
            <a:ext cx="4163006" cy="584775"/>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690" y="789773"/>
            <a:ext cx="4163006" cy="2028686"/>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933" y="2899441"/>
            <a:ext cx="5611067" cy="703001"/>
          </a:xfrm>
          <a:prstGeom prst="rect">
            <a:avLst/>
          </a:prstGeom>
          <a:ln>
            <a:noFill/>
          </a:ln>
          <a:effectLst>
            <a:outerShdw blurRad="292100" dist="139700" dir="2700000" algn="tl" rotWithShape="0">
              <a:srgbClr val="333333">
                <a:alpha val="65000"/>
              </a:srgbClr>
            </a:outerShdw>
          </a:effectLst>
        </p:spPr>
      </p:pic>
      <p:cxnSp>
        <p:nvCxnSpPr>
          <p:cNvPr id="20" name="直接连接符 19"/>
          <p:cNvCxnSpPr/>
          <p:nvPr/>
        </p:nvCxnSpPr>
        <p:spPr>
          <a:xfrm>
            <a:off x="10519226" y="1408593"/>
            <a:ext cx="87949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477625" y="3151668"/>
            <a:ext cx="7143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623501" y="3513618"/>
            <a:ext cx="87949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268" y="220754"/>
            <a:ext cx="4677428" cy="409632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nodeType="clickEffect">
                                  <p:stCondLst>
                                    <p:cond delay="0"/>
                                  </p:stCondLst>
                                  <p:childTnLst>
                                    <p:animEffect transition="out" filter="barn(inVertical)">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xit" presetSubtype="21" fill="hold" nodeType="clickEffect">
                                  <p:stCondLst>
                                    <p:cond delay="0"/>
                                  </p:stCondLst>
                                  <p:childTnLst>
                                    <p:animEffect transition="out" filter="barn(inVertical)">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nodeType="clickEffect">
                                  <p:stCondLst>
                                    <p:cond delay="0"/>
                                  </p:stCondLst>
                                  <p:childTnLst>
                                    <p:animEffect transition="out" filter="barn(inVertical)">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4" name="矩形 3"/>
          <p:cNvSpPr/>
          <p:nvPr/>
        </p:nvSpPr>
        <p:spPr>
          <a:xfrm>
            <a:off x="290318" y="660699"/>
            <a:ext cx="7229864" cy="451406"/>
          </a:xfrm>
          <a:prstGeom prst="rect">
            <a:avLst/>
          </a:prstGeom>
        </p:spPr>
        <p:txBody>
          <a:bodyPr wrap="none">
            <a:spAutoFit/>
          </a:bodyPr>
          <a:lstStyle/>
          <a:p>
            <a:pPr algn="just">
              <a:lnSpc>
                <a:spcPts val="28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二、西方殖民者进行奴隶贸易的见证地（</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b</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5" name="矩形 4"/>
          <p:cNvSpPr/>
          <p:nvPr/>
        </p:nvSpPr>
        <p:spPr>
          <a:xfrm>
            <a:off x="621377" y="1464701"/>
            <a:ext cx="1423788" cy="451406"/>
          </a:xfrm>
          <a:prstGeom prst="rect">
            <a:avLst/>
          </a:prstGeom>
        </p:spPr>
        <p:txBody>
          <a:bodyPr wrap="none">
            <a:spAutoFit/>
          </a:bodyPr>
          <a:lstStyle/>
          <a:p>
            <a:pPr algn="just">
              <a:lnSpc>
                <a:spcPts val="2800"/>
              </a:lnSpc>
              <a:spcAft>
                <a:spcPts val="0"/>
              </a:spcAft>
            </a:pPr>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1.</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背景：</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6" name="矩形 5"/>
          <p:cNvSpPr/>
          <p:nvPr/>
        </p:nvSpPr>
        <p:spPr>
          <a:xfrm>
            <a:off x="1616237" y="2204820"/>
            <a:ext cx="8356775" cy="451406"/>
          </a:xfrm>
          <a:prstGeom prst="rect">
            <a:avLst/>
          </a:prstGeom>
        </p:spPr>
        <p:txBody>
          <a:bodyPr wrap="none">
            <a:spAutoFit/>
          </a:bodyPr>
          <a:lstStyle/>
          <a:p>
            <a:pPr algn="just">
              <a:lnSpc>
                <a:spcPts val="2800"/>
              </a:lnSpc>
            </a:pP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2</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）自然条件良好：</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有充足的淡水资源和良好的避风港湾</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7" name="矩形 6"/>
          <p:cNvSpPr/>
          <p:nvPr/>
        </p:nvSpPr>
        <p:spPr>
          <a:xfrm>
            <a:off x="1593759" y="1498481"/>
            <a:ext cx="8081768" cy="810478"/>
          </a:xfrm>
          <a:prstGeom prst="rect">
            <a:avLst/>
          </a:prstGeom>
        </p:spPr>
        <p:txBody>
          <a:bodyPr wrap="square">
            <a:spAutoFit/>
          </a:bodyPr>
          <a:lstStyle/>
          <a:p>
            <a:pPr algn="just">
              <a:lnSpc>
                <a:spcPts val="2800"/>
              </a:lnSpc>
            </a:pP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1</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）地理位置优越：</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位于今天西非塞内加尔首都达喀尔东南三千米外的海面上，</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距离北美大陆最近</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0" name="矩形 9"/>
          <p:cNvSpPr/>
          <p:nvPr/>
        </p:nvSpPr>
        <p:spPr>
          <a:xfrm>
            <a:off x="1772293" y="2570501"/>
            <a:ext cx="7903233" cy="1528624"/>
          </a:xfrm>
          <a:prstGeom prst="rect">
            <a:avLst/>
          </a:prstGeom>
        </p:spPr>
        <p:txBody>
          <a:bodyPr wrap="square">
            <a:spAutoFit/>
          </a:bodyPr>
          <a:lstStyle/>
          <a:p>
            <a:pPr algn="just">
              <a:lnSpc>
                <a:spcPts val="2800"/>
              </a:lnSpc>
              <a:spcAft>
                <a:spcPts val="0"/>
              </a:spcAft>
            </a:pPr>
            <a:r>
              <a:rPr lang="en-US"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1444</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年</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，葡萄牙航海家</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迪亚士</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发现</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取名</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“帕尔马”</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，后来，在</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葡萄牙</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人</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、荷兰</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人</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、英国</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人</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、法国</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人之间</a:t>
            </a:r>
            <a:r>
              <a:rPr lang="zh-CN" altLang="en-US" sz="24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十几次易主</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到</a:t>
            </a:r>
            <a:r>
              <a:rPr lang="en-US"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19</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世纪完全为法国所占领，一直持续</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到</a:t>
            </a:r>
            <a:r>
              <a:rPr lang="en-US"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1960</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年塞内加尔独立</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为止</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3" name="矩形 12"/>
          <p:cNvSpPr/>
          <p:nvPr/>
        </p:nvSpPr>
        <p:spPr>
          <a:xfrm>
            <a:off x="783281" y="1037405"/>
            <a:ext cx="1620957" cy="523220"/>
          </a:xfrm>
          <a:prstGeom prst="rect">
            <a:avLst/>
          </a:prstGeom>
        </p:spPr>
        <p:txBody>
          <a:bodyPr wrap="none">
            <a:spAutoFit/>
          </a:bodyPr>
          <a:lstStyle/>
          <a:p>
            <a:r>
              <a:rPr lang="zh-CN" altLang="en-US" sz="2800" b="1" dirty="0">
                <a:solidFill>
                  <a:srgbClr val="002060"/>
                </a:solidFill>
              </a:rPr>
              <a:t>戈雷岛：</a:t>
            </a:r>
            <a:endParaRPr lang="zh-CN" altLang="en-US" sz="2800" dirty="0">
              <a:solidFill>
                <a:srgbClr val="002060"/>
              </a:solidFill>
            </a:endParaRPr>
          </a:p>
        </p:txBody>
      </p:sp>
      <p:sp>
        <p:nvSpPr>
          <p:cNvPr id="16" name="矩形 15"/>
          <p:cNvSpPr/>
          <p:nvPr/>
        </p:nvSpPr>
        <p:spPr>
          <a:xfrm>
            <a:off x="618287" y="2520414"/>
            <a:ext cx="1423788" cy="461665"/>
          </a:xfrm>
          <a:prstGeom prst="rect">
            <a:avLst/>
          </a:prstGeom>
        </p:spPr>
        <p:txBody>
          <a:bodyPr wrap="none">
            <a:spAutoFit/>
          </a:bodyPr>
          <a:lstStyle/>
          <a:p>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2.</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历史：</a:t>
            </a:r>
            <a:endParaRPr lang="zh-CN" altLang="en-US" sz="2400" dirty="0"/>
          </a:p>
        </p:txBody>
      </p:sp>
      <p:sp>
        <p:nvSpPr>
          <p:cNvPr id="17" name="矩形 16"/>
          <p:cNvSpPr/>
          <p:nvPr/>
        </p:nvSpPr>
        <p:spPr>
          <a:xfrm>
            <a:off x="2031419" y="1082153"/>
            <a:ext cx="1731564" cy="461665"/>
          </a:xfrm>
          <a:prstGeom prst="rect">
            <a:avLst/>
          </a:prstGeom>
        </p:spPr>
        <p:txBody>
          <a:bodyPr wrap="none">
            <a:spAutoFit/>
          </a:bodyPr>
          <a:lstStyle/>
          <a:p>
            <a:r>
              <a:rPr lang="zh-CN" altLang="en-US"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良好的锚地</a:t>
            </a:r>
            <a:endParaRPr lang="zh-CN" altLang="en-US" sz="2400" dirty="0"/>
          </a:p>
        </p:txBody>
      </p:sp>
      <p:sp>
        <p:nvSpPr>
          <p:cNvPr id="18" name="Text Box 40"/>
          <p:cNvSpPr txBox="1">
            <a:spLocks noChangeArrowheads="1"/>
          </p:cNvSpPr>
          <p:nvPr/>
        </p:nvSpPr>
        <p:spPr bwMode="auto">
          <a:xfrm>
            <a:off x="1772293" y="4068672"/>
            <a:ext cx="6333485" cy="430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200" b="1" dirty="0"/>
              <a:t>实质：对奴隶贸易权的争夺；欧洲国家实力的较量</a:t>
            </a:r>
            <a:endParaRPr lang="zh-CN" altLang="en-US" sz="2200" b="1" dirty="0"/>
          </a:p>
        </p:txBody>
      </p:sp>
      <p:pic>
        <p:nvPicPr>
          <p:cNvPr id="8" name="图片 7" descr="2006118151824621"/>
          <p:cNvPicPr>
            <a:picLocks noChangeAspect="1"/>
          </p:cNvPicPr>
          <p:nvPr/>
        </p:nvPicPr>
        <p:blipFill>
          <a:blip r:embed="rId1"/>
          <a:stretch>
            <a:fillRect/>
          </a:stretch>
        </p:blipFill>
        <p:spPr>
          <a:xfrm>
            <a:off x="7010663" y="535527"/>
            <a:ext cx="4989513" cy="3875088"/>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126" y="518710"/>
            <a:ext cx="5096586" cy="4153480"/>
          </a:xfrm>
          <a:prstGeom prst="rect">
            <a:avLst/>
          </a:prstGeom>
          <a:ln>
            <a:noFill/>
          </a:ln>
          <a:effectLst>
            <a:outerShdw blurRad="292100" dist="139700" dir="2700000" algn="tl" rotWithShape="0">
              <a:srgbClr val="333333">
                <a:alpha val="65000"/>
              </a:srgbClr>
            </a:outerShdw>
          </a:effectLst>
        </p:spPr>
      </p:pic>
      <p:sp>
        <p:nvSpPr>
          <p:cNvPr id="19" name="矩形 18"/>
          <p:cNvSpPr/>
          <p:nvPr/>
        </p:nvSpPr>
        <p:spPr>
          <a:xfrm>
            <a:off x="615380" y="4534087"/>
            <a:ext cx="2351926" cy="461665"/>
          </a:xfrm>
          <a:prstGeom prst="rect">
            <a:avLst/>
          </a:prstGeom>
        </p:spPr>
        <p:txBody>
          <a:bodyPr wrap="none">
            <a:spAutoFit/>
          </a:bodyPr>
          <a:lstStyle/>
          <a:p>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3.</a:t>
            </a:r>
            <a:r>
              <a:rPr lang="zh-CN" altLang="en-US"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标志性建筑</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en-US" sz="2400" dirty="0"/>
          </a:p>
        </p:txBody>
      </p:sp>
      <p:sp>
        <p:nvSpPr>
          <p:cNvPr id="20" name="矩形 19"/>
          <p:cNvSpPr/>
          <p:nvPr/>
        </p:nvSpPr>
        <p:spPr>
          <a:xfrm>
            <a:off x="2650178" y="4557186"/>
            <a:ext cx="1112805" cy="461665"/>
          </a:xfrm>
          <a:prstGeom prst="rect">
            <a:avLst/>
          </a:prstGeom>
        </p:spPr>
        <p:txBody>
          <a:bodyPr wrap="none">
            <a:spAutoFit/>
          </a:bodyPr>
          <a:lstStyle/>
          <a:p>
            <a:r>
              <a:rPr lang="zh-CN" altLang="en-US"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奴隶堡</a:t>
            </a:r>
            <a:endParaRPr lang="zh-CN" altLang="en-US" sz="2400" dirty="0"/>
          </a:p>
        </p:txBody>
      </p:sp>
      <p:sp>
        <p:nvSpPr>
          <p:cNvPr id="23" name="矩形 22"/>
          <p:cNvSpPr/>
          <p:nvPr/>
        </p:nvSpPr>
        <p:spPr>
          <a:xfrm>
            <a:off x="976395" y="4868330"/>
            <a:ext cx="1112805" cy="451406"/>
          </a:xfrm>
          <a:prstGeom prst="rect">
            <a:avLst/>
          </a:prstGeom>
        </p:spPr>
        <p:txBody>
          <a:bodyPr wrap="none">
            <a:spAutoFit/>
          </a:bodyPr>
          <a:lstStyle/>
          <a:p>
            <a:pPr algn="just">
              <a:lnSpc>
                <a:spcPts val="2800"/>
              </a:lnSpc>
              <a:spcAft>
                <a:spcPts val="0"/>
              </a:spcAft>
            </a:pPr>
            <a:r>
              <a:rPr lang="zh-CN" altLang="en-US"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结构</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4" name="矩形 23"/>
          <p:cNvSpPr/>
          <p:nvPr/>
        </p:nvSpPr>
        <p:spPr>
          <a:xfrm>
            <a:off x="1791342" y="4947437"/>
            <a:ext cx="8265106" cy="924612"/>
          </a:xfrm>
          <a:prstGeom prst="rect">
            <a:avLst/>
          </a:prstGeom>
        </p:spPr>
        <p:txBody>
          <a:bodyPr wrap="square">
            <a:spAutoFit/>
          </a:bodyPr>
          <a:lstStyle/>
          <a:p>
            <a:pPr algn="just">
              <a:lnSpc>
                <a:spcPts val="2200"/>
              </a:lnSpc>
              <a:spcAft>
                <a:spcPts val="0"/>
              </a:spcAft>
            </a:pPr>
            <a:r>
              <a:rPr lang="zh-CN" altLang="zh-CN"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①上层：</a:t>
            </a:r>
            <a:r>
              <a:rPr lang="zh-CN" altLang="zh-CN"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奴隶贩子的住处。</a:t>
            </a:r>
            <a:r>
              <a:rPr lang="zh-CN" altLang="zh-CN"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②下层：</a:t>
            </a:r>
            <a:r>
              <a:rPr lang="zh-CN" altLang="zh-CN"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关押奴隶的囚室。</a:t>
            </a:r>
            <a:r>
              <a:rPr lang="zh-CN" altLang="zh-CN"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③院内：</a:t>
            </a:r>
            <a:r>
              <a:rPr lang="zh-CN" altLang="zh-CN"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买卖奴隶的场所。</a:t>
            </a:r>
            <a:r>
              <a:rPr lang="zh-CN" altLang="zh-CN"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④正面底部的中间：</a:t>
            </a:r>
            <a:r>
              <a:rPr lang="zh-CN" altLang="zh-CN"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有一条走廊直通后门，后门外就是大海；手足被枷锁拷住的奴隶就从这里被赶上船，贩卖到异国他乡，因此这座门又被称作“不归之门”。</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5" name="矩形 24"/>
          <p:cNvSpPr/>
          <p:nvPr/>
        </p:nvSpPr>
        <p:spPr>
          <a:xfrm>
            <a:off x="976394" y="5729977"/>
            <a:ext cx="1112805" cy="451406"/>
          </a:xfrm>
          <a:prstGeom prst="rect">
            <a:avLst/>
          </a:prstGeom>
        </p:spPr>
        <p:txBody>
          <a:bodyPr wrap="none">
            <a:spAutoFit/>
          </a:bodyPr>
          <a:lstStyle/>
          <a:p>
            <a:pPr algn="just">
              <a:lnSpc>
                <a:spcPts val="2800"/>
              </a:lnSpc>
              <a:spcAft>
                <a:spcPts val="0"/>
              </a:spcAft>
            </a:pPr>
            <a:r>
              <a:rPr lang="zh-CN" altLang="en-US"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功能</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26" name="矩形 25"/>
          <p:cNvSpPr/>
          <p:nvPr/>
        </p:nvSpPr>
        <p:spPr>
          <a:xfrm>
            <a:off x="1805898" y="5798071"/>
            <a:ext cx="7509552" cy="369332"/>
          </a:xfrm>
          <a:prstGeom prst="rect">
            <a:avLst/>
          </a:prstGeom>
        </p:spPr>
        <p:txBody>
          <a:bodyPr wrap="square">
            <a:spAutoFit/>
          </a:bodyPr>
          <a:lstStyle/>
          <a:p>
            <a:r>
              <a:rPr lang="zh-CN" altLang="zh-CN" b="1" kern="100" dirty="0">
                <a:latin typeface="宋体" panose="02010600030101010101" pitchFamily="2" charset="-122"/>
                <a:ea typeface="宋体" panose="02010600030101010101" pitchFamily="2" charset="-122"/>
                <a:cs typeface="仿宋" panose="02010609060101010101" pitchFamily="49" charset="-122"/>
              </a:rPr>
              <a:t>关押、屠杀、交易奴隶的场所</a:t>
            </a:r>
            <a:endParaRPr lang="zh-CN" altLang="en-US" dirty="0">
              <a:latin typeface="宋体" panose="02010600030101010101" pitchFamily="2" charset="-122"/>
              <a:ea typeface="宋体" panose="02010600030101010101" pitchFamily="2" charset="-122"/>
            </a:endParaRPr>
          </a:p>
        </p:txBody>
      </p:sp>
      <p:sp>
        <p:nvSpPr>
          <p:cNvPr id="28" name="矩形 27"/>
          <p:cNvSpPr/>
          <p:nvPr/>
        </p:nvSpPr>
        <p:spPr>
          <a:xfrm>
            <a:off x="3763236" y="4557185"/>
            <a:ext cx="3263900" cy="460375"/>
          </a:xfrm>
          <a:prstGeom prst="rect">
            <a:avLst/>
          </a:prstGeom>
        </p:spPr>
        <p:txBody>
          <a:bodyPr wrap="none">
            <a:spAutoFit/>
          </a:bodyPr>
          <a:lstStyle/>
          <a:p>
            <a:r>
              <a:rPr lang="en-US" altLang="zh-CN" sz="2400" b="1" kern="100" dirty="0">
                <a:solidFill>
                  <a:srgbClr val="C00000"/>
                </a:solidFill>
                <a:latin typeface="+mn-ea"/>
                <a:cs typeface="Times New Roman" panose="02020603050405020304" pitchFamily="18" charset="0"/>
              </a:rPr>
              <a:t>18</a:t>
            </a:r>
            <a:r>
              <a:rPr lang="zh-CN" altLang="en-US" sz="2400" b="1" kern="100" dirty="0">
                <a:solidFill>
                  <a:srgbClr val="C00000"/>
                </a:solidFill>
                <a:latin typeface="+mn-ea"/>
                <a:cs typeface="Times New Roman" panose="02020603050405020304" pitchFamily="18" charset="0"/>
              </a:rPr>
              <a:t>世纪荷兰殖民者修建</a:t>
            </a:r>
            <a:endParaRPr lang="zh-CN" altLang="en-US" sz="2400" dirty="0">
              <a:solidFill>
                <a:srgbClr val="C00000"/>
              </a:solidFill>
              <a:latin typeface="+mn-ea"/>
            </a:endParaRPr>
          </a:p>
        </p:txBody>
      </p:sp>
      <p:sp>
        <p:nvSpPr>
          <p:cNvPr id="29" name="矩形 28"/>
          <p:cNvSpPr/>
          <p:nvPr/>
        </p:nvSpPr>
        <p:spPr>
          <a:xfrm>
            <a:off x="990950" y="6133298"/>
            <a:ext cx="1112805" cy="451406"/>
          </a:xfrm>
          <a:prstGeom prst="rect">
            <a:avLst/>
          </a:prstGeom>
        </p:spPr>
        <p:txBody>
          <a:bodyPr wrap="none">
            <a:spAutoFit/>
          </a:bodyPr>
          <a:lstStyle/>
          <a:p>
            <a:pPr algn="just">
              <a:lnSpc>
                <a:spcPts val="2800"/>
              </a:lnSpc>
              <a:spcAft>
                <a:spcPts val="0"/>
              </a:spcAft>
            </a:pPr>
            <a:r>
              <a:rPr lang="zh-CN" altLang="en-US"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地位</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0" name="矩形 29"/>
          <p:cNvSpPr/>
          <p:nvPr/>
        </p:nvSpPr>
        <p:spPr>
          <a:xfrm>
            <a:off x="1805898" y="6195652"/>
            <a:ext cx="3438762" cy="369332"/>
          </a:xfrm>
          <a:prstGeom prst="rect">
            <a:avLst/>
          </a:prstGeom>
        </p:spPr>
        <p:txBody>
          <a:bodyPr wrap="none">
            <a:spAutoFit/>
          </a:bodyPr>
          <a:lstStyle/>
          <a:p>
            <a:r>
              <a:rPr lang="zh-CN" altLang="en-US" b="1" kern="100" dirty="0">
                <a:latin typeface="宋体" panose="02010600030101010101" pitchFamily="2" charset="-122"/>
                <a:ea typeface="宋体" panose="02010600030101010101" pitchFamily="2" charset="-122"/>
                <a:cs typeface="仿宋" panose="02010609060101010101" pitchFamily="49" charset="-122"/>
              </a:rPr>
              <a:t>是近代血腥奴隶贸易的</a:t>
            </a:r>
            <a:r>
              <a:rPr lang="zh-CN" altLang="en-US" b="1" kern="100" dirty="0">
                <a:solidFill>
                  <a:srgbClr val="FF0000"/>
                </a:solidFill>
                <a:latin typeface="华文行楷" panose="02010800040101010101" pitchFamily="2" charset="-122"/>
                <a:ea typeface="华文行楷" panose="02010800040101010101" pitchFamily="2" charset="-122"/>
                <a:cs typeface="仿宋" panose="02010609060101010101" pitchFamily="49" charset="-122"/>
              </a:rPr>
              <a:t>直接见证</a:t>
            </a:r>
            <a:endParaRPr lang="zh-CN" altLang="en-US" dirty="0">
              <a:solidFill>
                <a:srgbClr val="FF0000"/>
              </a:solidFill>
              <a:latin typeface="华文行楷" panose="02010800040101010101" pitchFamily="2" charset="-122"/>
              <a:ea typeface="华文行楷" panose="02010800040101010101" pitchFamily="2" charset="-122"/>
            </a:endParaRPr>
          </a:p>
        </p:txBody>
      </p:sp>
      <p:pic>
        <p:nvPicPr>
          <p:cNvPr id="2" name="图片 1"/>
          <p:cNvPicPr>
            <a:picLocks noChangeAspect="1"/>
          </p:cNvPicPr>
          <p:nvPr/>
        </p:nvPicPr>
        <p:blipFill>
          <a:blip r:embed="rId3"/>
          <a:stretch>
            <a:fillRect/>
          </a:stretch>
        </p:blipFill>
        <p:spPr>
          <a:xfrm>
            <a:off x="8646160" y="518795"/>
            <a:ext cx="3407410" cy="4152900"/>
          </a:xfrm>
          <a:prstGeom prst="rect">
            <a:avLst/>
          </a:prstGeom>
        </p:spPr>
      </p:pic>
      <p:pic>
        <p:nvPicPr>
          <p:cNvPr id="31" name="图片 14345" descr="奴隶住处"/>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0004" y="518795"/>
            <a:ext cx="5250134" cy="4161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p:cNvSpPr txBox="1"/>
          <p:nvPr/>
        </p:nvSpPr>
        <p:spPr>
          <a:xfrm>
            <a:off x="5142637" y="6143923"/>
            <a:ext cx="7007046" cy="523220"/>
          </a:xfrm>
          <a:prstGeom prst="rect">
            <a:avLst/>
          </a:prstGeom>
          <a:noFill/>
        </p:spPr>
        <p:txBody>
          <a:bodyPr wrap="none" rtlCol="0">
            <a:spAutoFit/>
          </a:bodyPr>
          <a:lstStyle/>
          <a:p>
            <a:r>
              <a:rPr lang="zh-CN" altLang="en-US" sz="2800" b="1" dirty="0">
                <a:solidFill>
                  <a:srgbClr val="FF0000"/>
                </a:solidFill>
                <a:latin typeface="华文行楷" panose="02010800040101010101" pitchFamily="2" charset="-122"/>
                <a:ea typeface="华文行楷" panose="02010800040101010101" pitchFamily="2" charset="-122"/>
              </a:rPr>
              <a:t>历史见证、枢纽、集散地、转运站、中转站</a:t>
            </a:r>
            <a:endParaRPr lang="zh-CN" altLang="en-US" sz="2800" b="1" dirty="0">
              <a:solidFill>
                <a:srgbClr val="FF0000"/>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blinds(horizontal)">
                                      <p:cBhvr>
                                        <p:cTn id="73" dur="500"/>
                                        <p:tgtEl>
                                          <p:spTgt spid="2"/>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6" presetClass="exit" presetSubtype="21" fill="hold" nodeType="clickEffect">
                                  <p:stCondLst>
                                    <p:cond delay="0"/>
                                  </p:stCondLst>
                                  <p:childTnLst>
                                    <p:animEffect transition="out" filter="barn(inVertical)">
                                      <p:cBhvr>
                                        <p:cTn id="89" dur="500"/>
                                        <p:tgtEl>
                                          <p:spTgt spid="31"/>
                                        </p:tgtEl>
                                      </p:cBhvr>
                                    </p:animEffect>
                                    <p:set>
                                      <p:cBhvr>
                                        <p:cTn id="90" dur="1" fill="hold">
                                          <p:stCondLst>
                                            <p:cond delay="499"/>
                                          </p:stCondLst>
                                        </p:cTn>
                                        <p:tgtEl>
                                          <p:spTgt spid="3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8" presetClass="exit" presetSubtype="12" fill="hold" nodeType="clickEffect">
                                  <p:stCondLst>
                                    <p:cond delay="0"/>
                                  </p:stCondLst>
                                  <p:childTnLst>
                                    <p:animEffect transition="out" filter="strips(downLeft)">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3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3" grpId="0"/>
      <p:bldP spid="16" grpId="0"/>
      <p:bldP spid="17" grpId="0"/>
      <p:bldP spid="18" grpId="0" animBg="1"/>
      <p:bldP spid="19" grpId="0"/>
      <p:bldP spid="20" grpId="0"/>
      <p:bldP spid="23" grpId="0"/>
      <p:bldP spid="24" grpId="0"/>
      <p:bldP spid="25" grpId="0"/>
      <p:bldP spid="26" grpId="0"/>
      <p:bldP spid="28" grpId="0"/>
      <p:bldP spid="29" grpId="0"/>
      <p:bldP spid="30" grpId="0"/>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7287" y="1391627"/>
            <a:ext cx="10955088" cy="3054682"/>
          </a:xfrm>
          <a:prstGeom prst="rect">
            <a:avLst/>
          </a:prstGeom>
        </p:spPr>
        <p:txBody>
          <a:bodyPr wrap="square">
            <a:spAutoFit/>
          </a:bodyPr>
          <a:lstStyle/>
          <a:p>
            <a:pPr algn="just">
              <a:lnSpc>
                <a:spcPts val="3300"/>
              </a:lnSpc>
              <a:spcAft>
                <a:spcPts val="0"/>
              </a:spcAft>
            </a:pPr>
            <a:r>
              <a:rPr lang="en-US" altLang="zh-CN" sz="2800" b="1" kern="100" dirty="0">
                <a:solidFill>
                  <a:srgbClr val="C00000"/>
                </a:solidFill>
                <a:latin typeface="黑体" panose="02010609060101010101" pitchFamily="49" charset="-122"/>
                <a:ea typeface="宋体" panose="02010600030101010101" pitchFamily="2" charset="-122"/>
                <a:cs typeface="Times New Roman" panose="02020603050405020304" pitchFamily="18" charset="0"/>
              </a:rPr>
              <a:t>1.</a:t>
            </a:r>
            <a:r>
              <a:rPr lang="zh-CN" altLang="zh-CN" sz="2800" b="1" kern="100" dirty="0">
                <a:solidFill>
                  <a:srgbClr val="C00000"/>
                </a:solidFill>
                <a:latin typeface="Calibri" panose="020F0502020204030204" pitchFamily="34" charset="0"/>
                <a:ea typeface="黑体" panose="02010609060101010101" pitchFamily="49" charset="-122"/>
                <a:cs typeface="Times New Roman" panose="02020603050405020304" pitchFamily="18" charset="0"/>
              </a:rPr>
              <a:t>历史教育：</a:t>
            </a:r>
            <a:r>
              <a:rPr lang="zh-CN"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戈雷岛不仅是西非的旅游胜地，而且还肩负着进行历史教育的使命，反映古代西非的历史和文化以及近代欧洲殖民者贩卖黑人奴隶的惨痛历史。</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3300"/>
              </a:lnSpc>
              <a:spcAft>
                <a:spcPts val="0"/>
              </a:spcAft>
            </a:pPr>
            <a:r>
              <a:rPr lang="en-US" altLang="zh-CN" sz="2800" b="1" kern="100" dirty="0">
                <a:solidFill>
                  <a:srgbClr val="C00000"/>
                </a:solidFill>
                <a:latin typeface="黑体" panose="02010609060101010101" pitchFamily="49" charset="-122"/>
                <a:ea typeface="宋体" panose="02010600030101010101" pitchFamily="2" charset="-122"/>
                <a:cs typeface="Times New Roman" panose="02020603050405020304" pitchFamily="18" charset="0"/>
              </a:rPr>
              <a:t>2.</a:t>
            </a:r>
            <a:r>
              <a:rPr lang="zh-CN" altLang="zh-CN" sz="2800" b="1" kern="100" dirty="0">
                <a:solidFill>
                  <a:srgbClr val="C00000"/>
                </a:solidFill>
                <a:latin typeface="Calibri" panose="020F0502020204030204" pitchFamily="34" charset="0"/>
                <a:ea typeface="黑体" panose="02010609060101010101" pitchFamily="49" charset="-122"/>
                <a:cs typeface="Times New Roman" panose="02020603050405020304" pitchFamily="18" charset="0"/>
              </a:rPr>
              <a:t>历史见证：</a:t>
            </a:r>
            <a:r>
              <a:rPr lang="zh-CN"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奴隶堡作为罪恶奴隶贸易的历史见证，控诉西方殖民者贩卖黑奴的野蛮罪行。</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3300"/>
              </a:lnSpc>
              <a:spcAft>
                <a:spcPts val="0"/>
              </a:spcAft>
            </a:pPr>
            <a:r>
              <a:rPr lang="en-US" altLang="zh-CN" sz="2800" b="1" kern="100" dirty="0">
                <a:solidFill>
                  <a:srgbClr val="C00000"/>
                </a:solidFill>
                <a:latin typeface="黑体" panose="02010609060101010101" pitchFamily="49" charset="-122"/>
                <a:ea typeface="宋体" panose="02010600030101010101" pitchFamily="2" charset="-122"/>
                <a:cs typeface="Times New Roman" panose="02020603050405020304" pitchFamily="18" charset="0"/>
              </a:rPr>
              <a:t>3.</a:t>
            </a:r>
            <a:r>
              <a:rPr lang="zh-CN" altLang="zh-CN" sz="2800" b="1" kern="100" dirty="0">
                <a:solidFill>
                  <a:srgbClr val="C00000"/>
                </a:solidFill>
                <a:latin typeface="Calibri" panose="020F0502020204030204" pitchFamily="34" charset="0"/>
                <a:ea typeface="黑体" panose="02010609060101010101" pitchFamily="49" charset="-122"/>
                <a:cs typeface="Times New Roman" panose="02020603050405020304" pitchFamily="18" charset="0"/>
              </a:rPr>
              <a:t>警示意义：</a:t>
            </a:r>
            <a:r>
              <a:rPr lang="zh-CN"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作为警示意义的文化遗产，时刻提醒人们牢记历史，从中汲取教训，防止类似的罪恶和暴行重演。</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3300"/>
              </a:lnSpc>
              <a:spcAft>
                <a:spcPts val="0"/>
              </a:spcAft>
            </a:pPr>
            <a:r>
              <a:rPr lang="en-US" altLang="zh-CN" sz="2800" b="1" kern="100" dirty="0">
                <a:solidFill>
                  <a:srgbClr val="C00000"/>
                </a:solidFill>
                <a:latin typeface="黑体" panose="02010609060101010101" pitchFamily="49" charset="-122"/>
                <a:ea typeface="宋体" panose="02010600030101010101" pitchFamily="2" charset="-122"/>
                <a:cs typeface="Times New Roman" panose="02020603050405020304" pitchFamily="18" charset="0"/>
              </a:rPr>
              <a:t>4.</a:t>
            </a:r>
            <a:r>
              <a:rPr lang="zh-CN" altLang="zh-CN" sz="2800" b="1" kern="100" dirty="0">
                <a:solidFill>
                  <a:srgbClr val="C00000"/>
                </a:solidFill>
                <a:latin typeface="Calibri" panose="020F0502020204030204" pitchFamily="34" charset="0"/>
                <a:ea typeface="黑体" panose="02010609060101010101" pitchFamily="49" charset="-122"/>
                <a:cs typeface="Times New Roman" panose="02020603050405020304" pitchFamily="18" charset="0"/>
              </a:rPr>
              <a:t>现实意义：</a:t>
            </a:r>
            <a:r>
              <a:rPr lang="zh-CN"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增进对话、互谅、思想交流，实现人与人的和睦相处。</a:t>
            </a:r>
            <a:endParaRPr lang="zh-CN" alt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矩形 2"/>
          <p:cNvSpPr/>
          <p:nvPr/>
        </p:nvSpPr>
        <p:spPr>
          <a:xfrm>
            <a:off x="187969" y="795916"/>
            <a:ext cx="7548861" cy="430182"/>
          </a:xfrm>
          <a:prstGeom prst="rect">
            <a:avLst/>
          </a:prstGeom>
        </p:spPr>
        <p:txBody>
          <a:bodyPr wrap="none">
            <a:spAutoFit/>
          </a:bodyPr>
          <a:lstStyle/>
          <a:p>
            <a:pPr algn="just">
              <a:lnSpc>
                <a:spcPts val="26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三、戈雷岛列入《世界遗产名录》的原因（</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8167" y="189093"/>
            <a:ext cx="11655664"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2</a:t>
            </a:r>
            <a:r>
              <a:rPr lang="zh-CN" altLang="en-US" sz="4000" b="1" dirty="0">
                <a:solidFill>
                  <a:srgbClr val="FFFF00"/>
                </a:solidFill>
              </a:rPr>
              <a:t>课  德国法西斯的杀人工厂</a:t>
            </a:r>
            <a:r>
              <a:rPr lang="en-US" altLang="zh-CN" sz="4000" b="1" dirty="0">
                <a:solidFill>
                  <a:srgbClr val="FFFF00"/>
                </a:solidFill>
              </a:rPr>
              <a:t>——</a:t>
            </a:r>
            <a:r>
              <a:rPr lang="zh-CN" altLang="en-US" sz="4000" b="1" dirty="0">
                <a:solidFill>
                  <a:srgbClr val="FFFF00"/>
                </a:solidFill>
              </a:rPr>
              <a:t>奥斯威辛集中营</a:t>
            </a:r>
            <a:endParaRPr lang="en-US" altLang="zh-CN" sz="4000" b="1" dirty="0"/>
          </a:p>
        </p:txBody>
      </p:sp>
      <p:sp>
        <p:nvSpPr>
          <p:cNvPr id="5" name="文本框 4"/>
          <p:cNvSpPr txBox="1"/>
          <p:nvPr/>
        </p:nvSpPr>
        <p:spPr>
          <a:xfrm>
            <a:off x="4879961" y="1085772"/>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7" name="文本框 6"/>
          <p:cNvSpPr txBox="1"/>
          <p:nvPr/>
        </p:nvSpPr>
        <p:spPr>
          <a:xfrm>
            <a:off x="3090979" y="1832730"/>
            <a:ext cx="6010039" cy="584775"/>
          </a:xfrm>
          <a:prstGeom prst="rect">
            <a:avLst/>
          </a:prstGeom>
          <a:noFill/>
        </p:spPr>
        <p:txBody>
          <a:bodyPr wrap="square" rtlCol="0">
            <a:spAutoFit/>
          </a:bodyPr>
          <a:lstStyle/>
          <a:p>
            <a:r>
              <a:rPr lang="zh-CN" altLang="en-US" sz="3200" b="1" dirty="0">
                <a:latin typeface="华文中宋" panose="02010600040101010101" pitchFamily="2" charset="-122"/>
                <a:ea typeface="华文中宋" panose="02010600040101010101" pitchFamily="2" charset="-122"/>
              </a:rPr>
              <a:t>选修</a:t>
            </a:r>
            <a:r>
              <a:rPr lang="en-US" altLang="zh-CN" sz="3200" b="1" dirty="0">
                <a:latin typeface="华文中宋" panose="02010600040101010101" pitchFamily="2" charset="-122"/>
                <a:ea typeface="华文中宋" panose="02010600040101010101" pitchFamily="2" charset="-122"/>
              </a:rPr>
              <a:t>3</a:t>
            </a:r>
            <a:r>
              <a:rPr lang="zh-CN" altLang="en-US" sz="3200" b="1" dirty="0">
                <a:latin typeface="华文中宋" panose="02010600040101010101" pitchFamily="2" charset="-122"/>
                <a:ea typeface="华文中宋" panose="02010600040101010101" pitchFamily="2" charset="-122"/>
              </a:rPr>
              <a:t>第</a:t>
            </a:r>
            <a:r>
              <a:rPr lang="en-US" altLang="zh-CN" sz="3200" b="1" dirty="0">
                <a:latin typeface="华文中宋" panose="02010600040101010101" pitchFamily="2" charset="-122"/>
                <a:ea typeface="华文中宋" panose="02010600040101010101" pitchFamily="2" charset="-122"/>
              </a:rPr>
              <a:t>3</a:t>
            </a:r>
            <a:r>
              <a:rPr lang="zh-CN" altLang="en-US" sz="3200" b="1" dirty="0">
                <a:latin typeface="华文中宋" panose="02010600040101010101" pitchFamily="2" charset="-122"/>
                <a:ea typeface="华文中宋" panose="02010600040101010101" pitchFamily="2" charset="-122"/>
              </a:rPr>
              <a:t>单元：第二次世界大战</a:t>
            </a:r>
            <a:endParaRPr lang="en-US" altLang="zh-CN" sz="3200" b="1" dirty="0">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38398" y="296918"/>
            <a:ext cx="7555808" cy="707886"/>
          </a:xfrm>
          <a:prstGeom prst="rect">
            <a:avLst/>
          </a:prstGeom>
          <a:solidFill>
            <a:schemeClr val="tx1"/>
          </a:solidFill>
        </p:spPr>
        <p:txBody>
          <a:bodyPr wrap="square" rtlCol="0">
            <a:spAutoFit/>
          </a:bodyPr>
          <a:lstStyle/>
          <a:p>
            <a:pPr algn="ctr"/>
            <a:r>
              <a:rPr lang="zh-CN" altLang="en-US" sz="4000" b="1" dirty="0">
                <a:solidFill>
                  <a:srgbClr val="FFFF00"/>
                </a:solidFill>
              </a:rPr>
              <a:t>第</a:t>
            </a:r>
            <a:r>
              <a:rPr lang="en-US" altLang="zh-CN" sz="4000" b="1" dirty="0">
                <a:solidFill>
                  <a:srgbClr val="FFFF00"/>
                </a:solidFill>
              </a:rPr>
              <a:t>1</a:t>
            </a:r>
            <a:r>
              <a:rPr lang="zh-CN" altLang="en-US" sz="4000" b="1" dirty="0">
                <a:solidFill>
                  <a:srgbClr val="FFFF00"/>
                </a:solidFill>
              </a:rPr>
              <a:t>课  雅典卫城与奥林匹亚遗址</a:t>
            </a:r>
            <a:endParaRPr lang="en-US" altLang="zh-CN" sz="4000" b="1" dirty="0"/>
          </a:p>
        </p:txBody>
      </p:sp>
      <p:sp>
        <p:nvSpPr>
          <p:cNvPr id="5" name="文本框 4"/>
          <p:cNvSpPr txBox="1"/>
          <p:nvPr/>
        </p:nvSpPr>
        <p:spPr>
          <a:xfrm>
            <a:off x="4879961" y="1018617"/>
            <a:ext cx="2432076" cy="584775"/>
          </a:xfrm>
          <a:prstGeom prst="rect">
            <a:avLst/>
          </a:prstGeom>
          <a:noFill/>
        </p:spPr>
        <p:txBody>
          <a:bodyPr wrap="none" rtlCol="0">
            <a:spAutoFit/>
          </a:bodyPr>
          <a:lstStyle/>
          <a:p>
            <a:r>
              <a:rPr lang="zh-CN" altLang="en-US" sz="3200" b="1" u="sng" dirty="0">
                <a:solidFill>
                  <a:srgbClr val="FF0000"/>
                </a:solidFill>
                <a:latin typeface="华文琥珀" panose="02010800040101010101" pitchFamily="2" charset="-122"/>
                <a:ea typeface="华文琥珀" panose="02010800040101010101" pitchFamily="2" charset="-122"/>
              </a:rPr>
              <a:t>知  识  关  联</a:t>
            </a:r>
            <a:endParaRPr lang="zh-CN" altLang="en-US" sz="3200" b="1" u="sng" dirty="0">
              <a:solidFill>
                <a:srgbClr val="FF0000"/>
              </a:solidFill>
              <a:latin typeface="华文琥珀" panose="02010800040101010101" pitchFamily="2" charset="-122"/>
              <a:ea typeface="华文琥珀" panose="02010800040101010101" pitchFamily="2" charset="-122"/>
            </a:endParaRPr>
          </a:p>
        </p:txBody>
      </p:sp>
      <p:sp>
        <p:nvSpPr>
          <p:cNvPr id="6" name="矩形 5"/>
          <p:cNvSpPr/>
          <p:nvPr/>
        </p:nvSpPr>
        <p:spPr>
          <a:xfrm>
            <a:off x="816706" y="1603392"/>
            <a:ext cx="10558585" cy="2192908"/>
          </a:xfrm>
          <a:prstGeom prst="rect">
            <a:avLst/>
          </a:prstGeom>
        </p:spPr>
        <p:txBody>
          <a:bodyPr wrap="square">
            <a:spAutoFit/>
          </a:bodyPr>
          <a:lstStyle/>
          <a:p>
            <a:pPr indent="381000" algn="just">
              <a:lnSpc>
                <a:spcPct val="150000"/>
              </a:lnSpc>
              <a:spcAft>
                <a:spcPts val="0"/>
              </a:spcAft>
            </a:pP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1.</a:t>
            </a: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必修</a:t>
            </a: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1</a:t>
            </a: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专题</a:t>
            </a: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6</a:t>
            </a: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第</a:t>
            </a: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1</a:t>
            </a:r>
            <a:r>
              <a:rPr lang="zh-CN" altLang="en-US" sz="3200" b="1" kern="100" dirty="0">
                <a:latin typeface="宋体" panose="02010600030101010101" pitchFamily="2" charset="-122"/>
                <a:ea typeface="宋体" panose="02010600030101010101" pitchFamily="2" charset="-122"/>
                <a:cs typeface="Times New Roman" panose="02020603050405020304" pitchFamily="18" charset="0"/>
              </a:rPr>
              <a:t>课：</a:t>
            </a: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民主政治的摇篮——古代希腊</a:t>
            </a: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 </a:t>
            </a:r>
            <a:endParaRPr lang="en-US" altLang="zh-CN" sz="3200" b="1" kern="100" dirty="0">
              <a:latin typeface="宋体" panose="02010600030101010101" pitchFamily="2" charset="-122"/>
              <a:ea typeface="宋体" panose="02010600030101010101" pitchFamily="2" charset="-122"/>
              <a:cs typeface="Times New Roman" panose="02020603050405020304" pitchFamily="18" charset="0"/>
            </a:endParaRPr>
          </a:p>
          <a:p>
            <a:pPr indent="381000" algn="just">
              <a:lnSpc>
                <a:spcPct val="150000"/>
              </a:lnSpc>
              <a:spcAft>
                <a:spcPts val="0"/>
              </a:spcAft>
            </a:pP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            </a:t>
            </a: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第</a:t>
            </a: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sz="3200" b="1" kern="100" dirty="0">
                <a:latin typeface="宋体" panose="02010600030101010101" pitchFamily="2" charset="-122"/>
                <a:ea typeface="宋体" panose="02010600030101010101" pitchFamily="2" charset="-122"/>
                <a:cs typeface="Times New Roman" panose="02020603050405020304" pitchFamily="18" charset="0"/>
              </a:rPr>
              <a:t>课：</a:t>
            </a: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卓尔不群的雅典</a:t>
            </a:r>
            <a:endParaRPr lang="zh-CN" altLang="zh-CN" sz="3200" b="1" kern="100" dirty="0">
              <a:latin typeface="宋体" panose="02010600030101010101" pitchFamily="2" charset="-122"/>
              <a:ea typeface="宋体" panose="02010600030101010101" pitchFamily="2" charset="-122"/>
              <a:cs typeface="Times New Roman" panose="02020603050405020304" pitchFamily="18" charset="0"/>
            </a:endParaRPr>
          </a:p>
          <a:p>
            <a:pPr indent="381000" algn="just">
              <a:lnSpc>
                <a:spcPct val="150000"/>
              </a:lnSpc>
              <a:spcAft>
                <a:spcPts val="0"/>
              </a:spcAft>
            </a:pP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2.</a:t>
            </a: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必修</a:t>
            </a: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3</a:t>
            </a: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专题</a:t>
            </a: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6</a:t>
            </a: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第</a:t>
            </a:r>
            <a:r>
              <a:rPr lang="en-US" altLang="zh-CN" sz="3200" b="1" kern="100" dirty="0">
                <a:latin typeface="宋体" panose="02010600030101010101" pitchFamily="2" charset="-122"/>
                <a:ea typeface="宋体" panose="02010600030101010101" pitchFamily="2" charset="-122"/>
                <a:cs typeface="Times New Roman" panose="02020603050405020304" pitchFamily="18" charset="0"/>
              </a:rPr>
              <a:t>1</a:t>
            </a:r>
            <a:r>
              <a:rPr lang="zh-CN" altLang="en-US" sz="3200" b="1" kern="100" dirty="0">
                <a:latin typeface="宋体" panose="02010600030101010101" pitchFamily="2" charset="-122"/>
                <a:ea typeface="宋体" panose="02010600030101010101" pitchFamily="2" charset="-122"/>
                <a:cs typeface="Times New Roman" panose="02020603050405020304" pitchFamily="18" charset="0"/>
              </a:rPr>
              <a:t>课：</a:t>
            </a:r>
            <a:r>
              <a:rPr lang="zh-CN" altLang="zh-CN" sz="3200" b="1" kern="100" dirty="0">
                <a:latin typeface="宋体" panose="02010600030101010101" pitchFamily="2" charset="-122"/>
                <a:ea typeface="宋体" panose="02010600030101010101" pitchFamily="2" charset="-122"/>
                <a:cs typeface="Times New Roman" panose="02020603050405020304" pitchFamily="18" charset="0"/>
              </a:rPr>
              <a:t>蒙昧中的觉醒</a:t>
            </a:r>
            <a:endParaRPr lang="zh-CN" altLang="zh-CN" sz="3200" b="1"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2799" y="1126092"/>
            <a:ext cx="6309907" cy="273581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867" y="1126092"/>
            <a:ext cx="6218459" cy="56164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277" y="1126093"/>
            <a:ext cx="6325148" cy="561642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11" name="直接连接符 10"/>
          <p:cNvCxnSpPr/>
          <p:nvPr/>
        </p:nvCxnSpPr>
        <p:spPr>
          <a:xfrm>
            <a:off x="6355080" y="3429000"/>
            <a:ext cx="28854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586382" y="3683000"/>
            <a:ext cx="330553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909957" y="4939089"/>
            <a:ext cx="2184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828677" y="6742519"/>
            <a:ext cx="288544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97" y="3967086"/>
            <a:ext cx="4027051" cy="1271411"/>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797" y="3968099"/>
            <a:ext cx="4027051" cy="126562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637" y="3983197"/>
            <a:ext cx="4027050" cy="121735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2518" y="1094995"/>
            <a:ext cx="6309907" cy="240201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3"/>
                                        </p:tgtEl>
                                        <p:attrNameLst>
                                          <p:attrName>ppt_w</p:attrName>
                                        </p:attrNameLst>
                                      </p:cBhvr>
                                      <p:tavLst>
                                        <p:tav tm="0">
                                          <p:val>
                                            <p:strVal val="ppt_w"/>
                                          </p:val>
                                        </p:tav>
                                        <p:tav tm="100000">
                                          <p:val>
                                            <p:fltVal val="0"/>
                                          </p:val>
                                        </p:tav>
                                      </p:tavLst>
                                    </p:anim>
                                    <p:anim calcmode="lin" valueType="num">
                                      <p:cBhvr>
                                        <p:cTn id="23" dur="1000"/>
                                        <p:tgtEl>
                                          <p:spTgt spid="3"/>
                                        </p:tgtEl>
                                        <p:attrNameLst>
                                          <p:attrName>ppt_h</p:attrName>
                                        </p:attrNameLst>
                                      </p:cBhvr>
                                      <p:tavLst>
                                        <p:tav tm="0">
                                          <p:val>
                                            <p:strVal val="ppt_h"/>
                                          </p:val>
                                        </p:tav>
                                        <p:tav tm="100000">
                                          <p:val>
                                            <p:fltVal val="0"/>
                                          </p:val>
                                        </p:tav>
                                      </p:tavLst>
                                    </p:anim>
                                    <p:anim calcmode="lin" valueType="num">
                                      <p:cBhvr>
                                        <p:cTn id="24" dur="1000"/>
                                        <p:tgtEl>
                                          <p:spTgt spid="3"/>
                                        </p:tgtEl>
                                        <p:attrNameLst>
                                          <p:attrName>style.rotation</p:attrName>
                                        </p:attrNameLst>
                                      </p:cBhvr>
                                      <p:tavLst>
                                        <p:tav tm="0">
                                          <p:val>
                                            <p:fltVal val="0"/>
                                          </p:val>
                                        </p:tav>
                                        <p:tav tm="100000">
                                          <p:val>
                                            <p:fltVal val="90"/>
                                          </p:val>
                                        </p:tav>
                                      </p:tavLst>
                                    </p:anim>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9"/>
                                        </p:tgtEl>
                                        <p:attrNameLst>
                                          <p:attrName>ppt_w</p:attrName>
                                        </p:attrNameLst>
                                      </p:cBhvr>
                                      <p:tavLst>
                                        <p:tav tm="0">
                                          <p:val>
                                            <p:strVal val="ppt_w"/>
                                          </p:val>
                                        </p:tav>
                                        <p:tav tm="100000">
                                          <p:val>
                                            <p:fltVal val="0"/>
                                          </p:val>
                                        </p:tav>
                                      </p:tavLst>
                                    </p:anim>
                                    <p:anim calcmode="lin" valueType="num">
                                      <p:cBhvr>
                                        <p:cTn id="39" dur="1000"/>
                                        <p:tgtEl>
                                          <p:spTgt spid="9"/>
                                        </p:tgtEl>
                                        <p:attrNameLst>
                                          <p:attrName>ppt_h</p:attrName>
                                        </p:attrNameLst>
                                      </p:cBhvr>
                                      <p:tavLst>
                                        <p:tav tm="0">
                                          <p:val>
                                            <p:strVal val="ppt_h"/>
                                          </p:val>
                                        </p:tav>
                                        <p:tav tm="100000">
                                          <p:val>
                                            <p:fltVal val="0"/>
                                          </p:val>
                                        </p:tav>
                                      </p:tavLst>
                                    </p:anim>
                                    <p:anim calcmode="lin" valueType="num">
                                      <p:cBhvr>
                                        <p:cTn id="40" dur="1000"/>
                                        <p:tgtEl>
                                          <p:spTgt spid="9"/>
                                        </p:tgtEl>
                                        <p:attrNameLst>
                                          <p:attrName>style.rotation</p:attrName>
                                        </p:attrNameLst>
                                      </p:cBhvr>
                                      <p:tavLst>
                                        <p:tav tm="0">
                                          <p:val>
                                            <p:fltVal val="0"/>
                                          </p:val>
                                        </p:tav>
                                        <p:tav tm="100000">
                                          <p:val>
                                            <p:fltVal val="90"/>
                                          </p:val>
                                        </p:tav>
                                      </p:tavLst>
                                    </p:anim>
                                    <p:animEffect transition="out" filter="fade">
                                      <p:cBhvr>
                                        <p:cTn id="41" dur="1000"/>
                                        <p:tgtEl>
                                          <p:spTgt spid="9"/>
                                        </p:tgtEl>
                                      </p:cBhvr>
                                    </p:animEffect>
                                    <p:set>
                                      <p:cBhvr>
                                        <p:cTn id="42" dur="1" fill="hold">
                                          <p:stCondLst>
                                            <p:cond delay="9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314450" y="3195975"/>
            <a:ext cx="8442088" cy="2246769"/>
          </a:xfrm>
          <a:prstGeom prst="rect">
            <a:avLst/>
          </a:prstGeom>
        </p:spPr>
        <p:txBody>
          <a:bodyPr wrap="square">
            <a:spAutoFit/>
          </a:bodyPr>
          <a:lstStyle/>
          <a:p>
            <a:pPr algn="just">
              <a:lnSpc>
                <a:spcPts val="28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1</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1933</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年德国纳粹党上台后，</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立即将种族主义政策付诸实践，在全国各地纷纷建立用来关押和虐待犹太人的集中营，大批犹太人开始遭到有组织的迫害和驱逐。</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28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2</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r>
              <a:rPr lang="zh-CN" altLang="en-US"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第二次世界大战爆发后，</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纳粹党对犹太人的迫害由囚禁和奴役变为赤裸裸的大屠杀，数百万犹太人死于纳粹的屠宰场——集中营。</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5" name="文本框 4"/>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6" name="矩形 5"/>
          <p:cNvSpPr/>
          <p:nvPr/>
        </p:nvSpPr>
        <p:spPr>
          <a:xfrm>
            <a:off x="81406" y="805993"/>
            <a:ext cx="7590539" cy="391710"/>
          </a:xfrm>
          <a:prstGeom prst="rect">
            <a:avLst/>
          </a:prstGeom>
        </p:spPr>
        <p:txBody>
          <a:bodyPr wrap="none">
            <a:spAutoFit/>
          </a:bodyPr>
          <a:lstStyle/>
          <a:p>
            <a:pPr algn="just">
              <a:lnSpc>
                <a:spcPts val="22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一、德国法西斯对犹太人的种族灭绝罪行（</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b</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7" name="矩形 6"/>
          <p:cNvSpPr/>
          <p:nvPr/>
        </p:nvSpPr>
        <p:spPr>
          <a:xfrm>
            <a:off x="1497381" y="1211643"/>
            <a:ext cx="8594488" cy="1887696"/>
          </a:xfrm>
          <a:prstGeom prst="rect">
            <a:avLst/>
          </a:prstGeom>
        </p:spPr>
        <p:txBody>
          <a:bodyPr wrap="square">
            <a:spAutoFit/>
          </a:bodyPr>
          <a:lstStyle/>
          <a:p>
            <a:pPr algn="just">
              <a:lnSpc>
                <a:spcPts val="2800"/>
              </a:lnSpc>
              <a:spcAft>
                <a:spcPts val="0"/>
              </a:spcAft>
            </a:pPr>
            <a:r>
              <a:rPr lang="zh-CN"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根源于纳粹的种族主义理论</a:t>
            </a:r>
            <a:r>
              <a:rPr lang="en-US"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a:t>
            </a:r>
            <a:r>
              <a:rPr lang="zh-CN"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纯粹的德意志人是大自然的宠儿，是一切文化和文明的创造者，上苍赋予他们主宰全世界的权力，其他种族都是“劣等民族”，其中又以犹太人最为低劣。正是因为</a:t>
            </a:r>
            <a:r>
              <a:rPr lang="zh-CN" altLang="en-US"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他们</a:t>
            </a:r>
            <a:r>
              <a:rPr lang="zh-CN"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，德国在一战后才沦入屈辱的地位。所以，德国要复兴，必须纯洁德意志人，灭绝犹太人</a:t>
            </a:r>
            <a:r>
              <a:rPr lang="zh-CN" altLang="zh-CN" sz="20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a:t>
            </a:r>
            <a:endParaRPr lang="zh-CN" altLang="zh-CN" sz="2000" b="1"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8" name="矩形 7"/>
          <p:cNvSpPr/>
          <p:nvPr/>
        </p:nvSpPr>
        <p:spPr>
          <a:xfrm>
            <a:off x="375444" y="1197703"/>
            <a:ext cx="1423788" cy="461665"/>
          </a:xfrm>
          <a:prstGeom prst="rect">
            <a:avLst/>
          </a:prstGeom>
        </p:spPr>
        <p:txBody>
          <a:bodyPr wrap="none">
            <a:spAutoFit/>
          </a:bodyPr>
          <a:lstStyle/>
          <a:p>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1.</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背景：</a:t>
            </a:r>
            <a:endParaRPr lang="zh-CN" altLang="en-US" sz="2400" dirty="0"/>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52703" y="1129468"/>
            <a:ext cx="6039693" cy="2686425"/>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703" y="3832792"/>
            <a:ext cx="6039693" cy="1895740"/>
          </a:xfrm>
          <a:prstGeom prst="rect">
            <a:avLst/>
          </a:prstGeom>
          <a:ln>
            <a:noFill/>
          </a:ln>
          <a:effectLst>
            <a:outerShdw blurRad="292100" dist="139700" dir="2700000" algn="tl" rotWithShape="0">
              <a:srgbClr val="333333">
                <a:alpha val="65000"/>
              </a:srgbClr>
            </a:outerShdw>
          </a:effectLst>
        </p:spPr>
      </p:pic>
      <p:cxnSp>
        <p:nvCxnSpPr>
          <p:cNvPr id="13" name="直接连接符 12"/>
          <p:cNvCxnSpPr/>
          <p:nvPr/>
        </p:nvCxnSpPr>
        <p:spPr>
          <a:xfrm>
            <a:off x="5952703" y="4059685"/>
            <a:ext cx="595354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5952703" y="4288285"/>
            <a:ext cx="595354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52703" y="4535935"/>
            <a:ext cx="241977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010663" y="3669160"/>
            <a:ext cx="29620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375444" y="3195975"/>
            <a:ext cx="1423788" cy="379206"/>
          </a:xfrm>
          <a:prstGeom prst="rect">
            <a:avLst/>
          </a:prstGeom>
        </p:spPr>
        <p:txBody>
          <a:bodyPr wrap="none">
            <a:spAutoFit/>
          </a:bodyPr>
          <a:lstStyle/>
          <a:p>
            <a:pPr algn="just">
              <a:lnSpc>
                <a:spcPts val="2200"/>
              </a:lnSpc>
              <a:spcAft>
                <a:spcPts val="0"/>
              </a:spcAft>
            </a:pPr>
            <a:r>
              <a:rPr lang="en-US" altLang="zh-CN" sz="2400" b="1" kern="100" dirty="0">
                <a:solidFill>
                  <a:srgbClr val="000000"/>
                </a:solidFill>
                <a:latin typeface="黑体" panose="02010609060101010101" pitchFamily="49" charset="-122"/>
                <a:ea typeface="宋体" panose="02010600030101010101" pitchFamily="2" charset="-122"/>
                <a:cs typeface="Times New Roman" panose="02020603050405020304" pitchFamily="18" charset="0"/>
              </a:rPr>
              <a:t>2.</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过程：</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xit" presetSubtype="21" fill="hold" nodeType="clickEffect">
                                  <p:stCondLst>
                                    <p:cond delay="0"/>
                                  </p:stCondLst>
                                  <p:childTnLst>
                                    <p:animEffect transition="out" filter="barn(inVertic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6" presetClass="exit" presetSubtype="21" fill="hold" nodeType="clickEffect">
                                  <p:stCondLst>
                                    <p:cond delay="0"/>
                                  </p:stCondLst>
                                  <p:childTnLst>
                                    <p:animEffect transition="out" filter="barn(inVertical)">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xit" presetSubtype="21" fill="hold" nodeType="clickEffect">
                                  <p:stCondLst>
                                    <p:cond delay="0"/>
                                  </p:stCondLst>
                                  <p:childTnLst>
                                    <p:animEffect transition="out" filter="barn(inVertical)">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P spid="7" grpId="0"/>
      <p:bldP spid="8" grpId="0"/>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390648" y="2319557"/>
            <a:ext cx="8515351" cy="1187505"/>
          </a:xfrm>
          <a:prstGeom prst="rect">
            <a:avLst/>
          </a:prstGeom>
        </p:spPr>
        <p:txBody>
          <a:bodyPr wrap="square">
            <a:spAutoFit/>
          </a:bodyPr>
          <a:lstStyle/>
          <a:p>
            <a:pPr algn="just">
              <a:lnSpc>
                <a:spcPts val="2800"/>
              </a:lnSpc>
              <a:spcAft>
                <a:spcPts val="0"/>
              </a:spcAft>
            </a:pP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以奥斯威辛一号、二号、三号集中营为主营的庞大集中营群，附近还有近四十个小集中营，是一个集</a:t>
            </a:r>
            <a:r>
              <a:rPr lang="zh-CN"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监禁营、劳役营和灭绝营</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为一体的大型集中营群。</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6" name="矩形 5"/>
          <p:cNvSpPr/>
          <p:nvPr/>
        </p:nvSpPr>
        <p:spPr>
          <a:xfrm>
            <a:off x="82805" y="680812"/>
            <a:ext cx="8991564" cy="451406"/>
          </a:xfrm>
          <a:prstGeom prst="rect">
            <a:avLst/>
          </a:prstGeom>
        </p:spPr>
        <p:txBody>
          <a:bodyPr wrap="none">
            <a:spAutoFit/>
          </a:bodyPr>
          <a:lstStyle/>
          <a:p>
            <a:pPr algn="just">
              <a:lnSpc>
                <a:spcPts val="28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二、奥斯威辛集中营列入《世界遗产名录》的意义（</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7" name="矩形 6"/>
          <p:cNvSpPr/>
          <p:nvPr/>
        </p:nvSpPr>
        <p:spPr>
          <a:xfrm>
            <a:off x="1390648" y="4992508"/>
            <a:ext cx="10591800" cy="379206"/>
          </a:xfrm>
          <a:prstGeom prst="rect">
            <a:avLst/>
          </a:prstGeom>
        </p:spPr>
        <p:txBody>
          <a:bodyPr wrap="square">
            <a:spAutoFit/>
          </a:bodyPr>
          <a:lstStyle/>
          <a:p>
            <a:pPr algn="just">
              <a:lnSpc>
                <a:spcPts val="2200"/>
              </a:lnSpc>
              <a:spcAft>
                <a:spcPts val="0"/>
              </a:spcAft>
            </a:pPr>
            <a:r>
              <a:rPr lang="en-US"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1945</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年</a:t>
            </a:r>
            <a:r>
              <a:rPr lang="en-US"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1</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月</a:t>
            </a:r>
            <a:r>
              <a:rPr lang="en-US"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27</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日，苏联红军解放奥斯威辛集中营。</a:t>
            </a:r>
            <a:endParaRPr lang="zh-CN" alt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8" name="矩形 7"/>
          <p:cNvSpPr/>
          <p:nvPr/>
        </p:nvSpPr>
        <p:spPr>
          <a:xfrm>
            <a:off x="361031" y="1143286"/>
            <a:ext cx="1353256" cy="461665"/>
          </a:xfrm>
          <a:prstGeom prst="rect">
            <a:avLst/>
          </a:prstGeom>
        </p:spPr>
        <p:txBody>
          <a:bodyPr wrap="none">
            <a:spAutoFit/>
          </a:bodyPr>
          <a:lstStyle/>
          <a:p>
            <a:r>
              <a:rPr lang="en-US" altLang="zh-CN" sz="2400" b="1" kern="100" dirty="0">
                <a:solidFill>
                  <a:srgbClr val="000000"/>
                </a:solidFill>
                <a:latin typeface="+mn-ea"/>
                <a:cs typeface="Times New Roman" panose="02020603050405020304" pitchFamily="18" charset="0"/>
              </a:rPr>
              <a:t>1.</a:t>
            </a:r>
            <a:r>
              <a:rPr lang="zh-CN" altLang="en-US" sz="2400" b="1" kern="100" dirty="0">
                <a:solidFill>
                  <a:srgbClr val="000000"/>
                </a:solidFill>
                <a:latin typeface="+mn-ea"/>
                <a:cs typeface="Times New Roman" panose="02020603050405020304" pitchFamily="18" charset="0"/>
              </a:rPr>
              <a:t>时空：</a:t>
            </a:r>
            <a:endParaRPr lang="zh-CN" altLang="en-US" sz="2400" dirty="0">
              <a:latin typeface="+mn-ea"/>
            </a:endParaRPr>
          </a:p>
        </p:txBody>
      </p:sp>
      <p:sp>
        <p:nvSpPr>
          <p:cNvPr id="9" name="矩形 8"/>
          <p:cNvSpPr/>
          <p:nvPr/>
        </p:nvSpPr>
        <p:spPr>
          <a:xfrm>
            <a:off x="1390648" y="1182643"/>
            <a:ext cx="8534401" cy="1169551"/>
          </a:xfrm>
          <a:prstGeom prst="rect">
            <a:avLst/>
          </a:prstGeom>
        </p:spPr>
        <p:txBody>
          <a:bodyPr wrap="square">
            <a:spAutoFit/>
          </a:bodyPr>
          <a:lstStyle/>
          <a:p>
            <a:pPr algn="just">
              <a:lnSpc>
                <a:spcPts val="2800"/>
              </a:lnSpc>
              <a:spcAft>
                <a:spcPts val="0"/>
              </a:spcAft>
            </a:pPr>
            <a:r>
              <a:rPr lang="en-US"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1940</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年春</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德国纳粹</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开始建造，</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位于</a:t>
            </a:r>
            <a:r>
              <a:rPr lang="zh-CN"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波兰</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西南部</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奥斯威辛镇附近</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二战爆发后被德国人占领，</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处于当时德国控制区的中心地带，有多条铁路通过，交通便利。</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1" name="矩形 10"/>
          <p:cNvSpPr/>
          <p:nvPr/>
        </p:nvSpPr>
        <p:spPr>
          <a:xfrm>
            <a:off x="361031" y="2268493"/>
            <a:ext cx="1350050" cy="461665"/>
          </a:xfrm>
          <a:prstGeom prst="rect">
            <a:avLst/>
          </a:prstGeom>
        </p:spPr>
        <p:txBody>
          <a:bodyPr wrap="none">
            <a:spAutoFit/>
          </a:bodyPr>
          <a:lstStyle/>
          <a:p>
            <a:r>
              <a:rPr lang="en-US" altLang="zh-CN" sz="2400" b="1" kern="100" dirty="0">
                <a:solidFill>
                  <a:srgbClr val="000000"/>
                </a:solidFill>
                <a:latin typeface="+mn-ea"/>
                <a:cs typeface="Times New Roman" panose="02020603050405020304" pitchFamily="18" charset="0"/>
              </a:rPr>
              <a:t>2.</a:t>
            </a:r>
            <a:r>
              <a:rPr lang="zh-CN" altLang="zh-CN" sz="2400" b="1" kern="100" dirty="0">
                <a:solidFill>
                  <a:srgbClr val="000000"/>
                </a:solidFill>
                <a:latin typeface="+mn-ea"/>
                <a:cs typeface="Times New Roman" panose="02020603050405020304" pitchFamily="18" charset="0"/>
              </a:rPr>
              <a:t>规模：</a:t>
            </a:r>
            <a:endParaRPr lang="zh-CN" altLang="en-US" sz="2400" dirty="0">
              <a:latin typeface="+mn-ea"/>
            </a:endParaRPr>
          </a:p>
        </p:txBody>
      </p:sp>
      <p:sp>
        <p:nvSpPr>
          <p:cNvPr id="13" name="矩形 12"/>
          <p:cNvSpPr/>
          <p:nvPr/>
        </p:nvSpPr>
        <p:spPr>
          <a:xfrm>
            <a:off x="373975" y="3377825"/>
            <a:ext cx="1350050" cy="461665"/>
          </a:xfrm>
          <a:prstGeom prst="rect">
            <a:avLst/>
          </a:prstGeom>
        </p:spPr>
        <p:txBody>
          <a:bodyPr wrap="none">
            <a:spAutoFit/>
          </a:bodyPr>
          <a:lstStyle/>
          <a:p>
            <a:r>
              <a:rPr lang="en-US"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3.</a:t>
            </a:r>
            <a:r>
              <a:rPr lang="zh-CN" altLang="zh-CN" sz="24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罪恶：</a:t>
            </a:r>
            <a:endParaRPr lang="zh-CN" altLang="en-US" sz="2400" dirty="0"/>
          </a:p>
        </p:txBody>
      </p:sp>
      <p:sp>
        <p:nvSpPr>
          <p:cNvPr id="14" name="矩形 13"/>
          <p:cNvSpPr/>
          <p:nvPr/>
        </p:nvSpPr>
        <p:spPr>
          <a:xfrm>
            <a:off x="1390648" y="3473339"/>
            <a:ext cx="8375412" cy="1528624"/>
          </a:xfrm>
          <a:prstGeom prst="rect">
            <a:avLst/>
          </a:prstGeom>
        </p:spPr>
        <p:txBody>
          <a:bodyPr wrap="square">
            <a:spAutoFit/>
          </a:bodyPr>
          <a:lstStyle/>
          <a:p>
            <a:pPr algn="just">
              <a:lnSpc>
                <a:spcPts val="2800"/>
              </a:lnSpc>
              <a:spcAft>
                <a:spcPts val="0"/>
              </a:spcAft>
            </a:pPr>
            <a:r>
              <a:rPr lang="en-US"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1942</a:t>
            </a:r>
            <a:r>
              <a:rPr lang="zh-CN"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年</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初</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德国纳粹制定了彻底消灭犹太人的</a:t>
            </a:r>
            <a:r>
              <a:rPr lang="zh-CN"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“最后解决”</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方案，奥斯维辛集中营</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从此成为一个</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成为有计划屠杀犹太人的</a:t>
            </a:r>
            <a:r>
              <a:rPr lang="zh-CN"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中心</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a:t>
            </a:r>
            <a:r>
              <a:rPr lang="en-US"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1942</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年初</a:t>
            </a:r>
            <a:r>
              <a:rPr lang="en-US"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-1944</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年</a:t>
            </a:r>
            <a:r>
              <a:rPr lang="en-US" altLang="zh-CN"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11</a:t>
            </a:r>
            <a:r>
              <a:rPr lang="zh-CN" altLang="en-US" sz="2800" b="1" kern="100" dirty="0">
                <a:solidFill>
                  <a:srgbClr val="C00000"/>
                </a:solidFill>
                <a:latin typeface="华文行楷" panose="02010800040101010101" pitchFamily="2" charset="-122"/>
                <a:ea typeface="华文行楷" panose="02010800040101010101" pitchFamily="2" charset="-122"/>
                <a:cs typeface="Times New Roman" panose="02020603050405020304" pitchFamily="18" charset="0"/>
              </a:rPr>
              <a:t>月）</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。据估计，奥斯威辛集中营被害人数至少有</a:t>
            </a:r>
            <a:r>
              <a:rPr lang="en-US"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110</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万。</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5" name="矩形 14"/>
          <p:cNvSpPr/>
          <p:nvPr/>
        </p:nvSpPr>
        <p:spPr>
          <a:xfrm>
            <a:off x="393023" y="4869072"/>
            <a:ext cx="1353256" cy="461665"/>
          </a:xfrm>
          <a:prstGeom prst="rect">
            <a:avLst/>
          </a:prstGeom>
        </p:spPr>
        <p:txBody>
          <a:bodyPr wrap="none">
            <a:spAutoFit/>
          </a:bodyPr>
          <a:lstStyle/>
          <a:p>
            <a:r>
              <a:rPr lang="en-US" altLang="zh-CN" sz="2400" b="1" kern="100" dirty="0">
                <a:solidFill>
                  <a:srgbClr val="000000"/>
                </a:solidFill>
                <a:latin typeface="+mn-ea"/>
                <a:cs typeface="Times New Roman" panose="02020603050405020304" pitchFamily="18" charset="0"/>
              </a:rPr>
              <a:t>4.</a:t>
            </a:r>
            <a:r>
              <a:rPr lang="zh-CN" altLang="zh-CN" sz="2400" b="1" kern="100" dirty="0">
                <a:solidFill>
                  <a:srgbClr val="000000"/>
                </a:solidFill>
                <a:latin typeface="+mn-ea"/>
                <a:cs typeface="Times New Roman" panose="02020603050405020304" pitchFamily="18" charset="0"/>
              </a:rPr>
              <a:t>解放：</a:t>
            </a:r>
            <a:endParaRPr lang="zh-CN" altLang="en-US" sz="2400" dirty="0">
              <a:latin typeface="+mn-ea"/>
            </a:endParaRPr>
          </a:p>
        </p:txBody>
      </p:sp>
      <p:pic>
        <p:nvPicPr>
          <p:cNvPr id="10" name="图片 9"/>
          <p:cNvPicPr>
            <a:picLocks noChangeAspect="1"/>
          </p:cNvPicPr>
          <p:nvPr/>
        </p:nvPicPr>
        <p:blipFill>
          <a:blip r:embed="rId1"/>
          <a:stretch>
            <a:fillRect/>
          </a:stretch>
        </p:blipFill>
        <p:spPr>
          <a:xfrm>
            <a:off x="7445558" y="961950"/>
            <a:ext cx="4184466" cy="3120928"/>
          </a:xfrm>
          <a:prstGeom prst="rect">
            <a:avLst/>
          </a:prstGeom>
          <a:ln>
            <a:noFill/>
          </a:ln>
          <a:effectLst>
            <a:outerShdw blurRad="292100" dist="139700" dir="2700000" algn="tl" rotWithShape="0">
              <a:srgbClr val="333333">
                <a:alpha val="65000"/>
              </a:srgbClr>
            </a:outerShdw>
          </a:effectLst>
        </p:spPr>
      </p:pic>
      <p:sp>
        <p:nvSpPr>
          <p:cNvPr id="16" name="矩形 15"/>
          <p:cNvSpPr/>
          <p:nvPr/>
        </p:nvSpPr>
        <p:spPr>
          <a:xfrm>
            <a:off x="393023" y="5327493"/>
            <a:ext cx="1353256" cy="461665"/>
          </a:xfrm>
          <a:prstGeom prst="rect">
            <a:avLst/>
          </a:prstGeom>
        </p:spPr>
        <p:txBody>
          <a:bodyPr wrap="none">
            <a:spAutoFit/>
          </a:bodyPr>
          <a:lstStyle/>
          <a:p>
            <a:r>
              <a:rPr lang="en-US" altLang="zh-CN" sz="2400" b="1" kern="100" dirty="0">
                <a:solidFill>
                  <a:srgbClr val="000000"/>
                </a:solidFill>
                <a:latin typeface="+mn-ea"/>
                <a:cs typeface="Times New Roman" panose="02020603050405020304" pitchFamily="18" charset="0"/>
              </a:rPr>
              <a:t>5.</a:t>
            </a:r>
            <a:r>
              <a:rPr lang="zh-CN" altLang="en-US" sz="2400" b="1" kern="100" dirty="0">
                <a:solidFill>
                  <a:srgbClr val="000000"/>
                </a:solidFill>
                <a:latin typeface="+mn-ea"/>
                <a:cs typeface="Times New Roman" panose="02020603050405020304" pitchFamily="18" charset="0"/>
              </a:rPr>
              <a:t>意义</a:t>
            </a:r>
            <a:r>
              <a:rPr lang="zh-CN" altLang="zh-CN" sz="2400" b="1" kern="100" dirty="0">
                <a:solidFill>
                  <a:srgbClr val="000000"/>
                </a:solidFill>
                <a:latin typeface="+mn-ea"/>
                <a:cs typeface="Times New Roman" panose="02020603050405020304" pitchFamily="18" charset="0"/>
              </a:rPr>
              <a:t>：</a:t>
            </a:r>
            <a:endParaRPr lang="zh-CN" altLang="en-US" sz="2400" dirty="0">
              <a:latin typeface="+mn-ea"/>
            </a:endParaRPr>
          </a:p>
        </p:txBody>
      </p:sp>
      <p:sp>
        <p:nvSpPr>
          <p:cNvPr id="18" name="矩形 17"/>
          <p:cNvSpPr/>
          <p:nvPr/>
        </p:nvSpPr>
        <p:spPr>
          <a:xfrm>
            <a:off x="1395139" y="5380392"/>
            <a:ext cx="8529910" cy="1477328"/>
          </a:xfrm>
          <a:prstGeom prst="rect">
            <a:avLst/>
          </a:prstGeom>
        </p:spPr>
        <p:txBody>
          <a:bodyPr wrap="square">
            <a:spAutoFit/>
          </a:bodyPr>
          <a:lstStyle/>
          <a:p>
            <a:r>
              <a:rPr lang="zh-CN" altLang="en-US"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奥斯威辛集中营</a:t>
            </a:r>
            <a:r>
              <a:rPr lang="zh-CN"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以反面教材的独特形态向后人见证</a:t>
            </a:r>
            <a:r>
              <a:rPr lang="zh-CN" altLang="en-US"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着</a:t>
            </a:r>
            <a:r>
              <a:rPr lang="zh-CN"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曾发生的历史悲剧</a:t>
            </a:r>
            <a:r>
              <a:rPr lang="zh-CN" altLang="en-US"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，表达人类对纳粹暴行的愤怒，</a:t>
            </a:r>
            <a:r>
              <a:rPr lang="zh-CN" altLang="zh-CN" sz="2400" b="1" kern="100" dirty="0">
                <a:solidFill>
                  <a:srgbClr val="000000"/>
                </a:solidFill>
                <a:latin typeface="宋体" panose="02010600030101010101" pitchFamily="2" charset="-122"/>
                <a:ea typeface="宋体" panose="02010600030101010101" pitchFamily="2" charset="-122"/>
                <a:cs typeface="Times New Roman" panose="02020603050405020304" pitchFamily="18" charset="0"/>
              </a:rPr>
              <a:t>让世人牢记这一段黑暗血腥的历史，不让历史悲剧重演。</a:t>
            </a:r>
            <a:endParaRPr lang="zh-CN" altLang="zh-CN" sz="2400" b="1" kern="100" dirty="0">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774" y="4481500"/>
            <a:ext cx="6220693" cy="1995499"/>
          </a:xfrm>
          <a:prstGeom prst="rect">
            <a:avLst/>
          </a:prstGeom>
          <a:ln>
            <a:noFill/>
          </a:ln>
          <a:effectLst>
            <a:outerShdw blurRad="292100" dist="139700" dir="2700000" algn="tl" rotWithShape="0">
              <a:srgbClr val="333333">
                <a:alpha val="65000"/>
              </a:srgbClr>
            </a:outerShdw>
          </a:effectLst>
        </p:spPr>
      </p:pic>
      <p:pic>
        <p:nvPicPr>
          <p:cNvPr id="24" name="图片 23"/>
          <p:cNvPicPr>
            <a:picLocks noChangeAspect="1"/>
          </p:cNvPicPr>
          <p:nvPr/>
        </p:nvPicPr>
        <p:blipFill>
          <a:blip r:embed="rId3"/>
          <a:stretch>
            <a:fillRect/>
          </a:stretch>
        </p:blipFill>
        <p:spPr>
          <a:xfrm>
            <a:off x="5806264" y="1891852"/>
            <a:ext cx="6220693" cy="2505425"/>
          </a:xfrm>
          <a:prstGeom prst="rect">
            <a:avLst/>
          </a:prstGeom>
          <a:ln>
            <a:noFill/>
          </a:ln>
          <a:effectLst>
            <a:outerShdw blurRad="292100" dist="139700" dir="2700000" algn="tl" rotWithShape="0">
              <a:srgbClr val="333333">
                <a:alpha val="65000"/>
              </a:srgbClr>
            </a:outerShdw>
          </a:effectLst>
        </p:spPr>
      </p:pic>
      <p:pic>
        <p:nvPicPr>
          <p:cNvPr id="25" name="图片 24"/>
          <p:cNvPicPr>
            <a:picLocks noChangeAspect="1"/>
          </p:cNvPicPr>
          <p:nvPr/>
        </p:nvPicPr>
        <p:blipFill>
          <a:blip r:embed="rId4"/>
          <a:stretch>
            <a:fillRect/>
          </a:stretch>
        </p:blipFill>
        <p:spPr>
          <a:xfrm>
            <a:off x="1468211" y="2402619"/>
            <a:ext cx="8676105" cy="22075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nodeType="clickEffect">
                                  <p:stCondLst>
                                    <p:cond delay="0"/>
                                  </p:stCondLst>
                                  <p:childTnLst>
                                    <p:animEffect transition="out" filter="barn(inVertical)">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P spid="8" grpId="0"/>
      <p:bldP spid="9" grpId="0"/>
      <p:bldP spid="11" grpId="0"/>
      <p:bldP spid="13" grpId="0"/>
      <p:bldP spid="14" grpId="0"/>
      <p:bldP spid="15" grpId="0"/>
      <p:bldP spid="16" grpId="0"/>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2898" y="1302728"/>
            <a:ext cx="10258425" cy="3876510"/>
          </a:xfrm>
          <a:prstGeom prst="rect">
            <a:avLst/>
          </a:prstGeom>
        </p:spPr>
        <p:txBody>
          <a:bodyPr wrap="square">
            <a:spAutoFit/>
          </a:bodyPr>
          <a:lstStyle/>
          <a:p>
            <a:pPr algn="just">
              <a:lnSpc>
                <a:spcPts val="3300"/>
              </a:lnSpc>
              <a:spcAft>
                <a:spcPts val="0"/>
              </a:spcAft>
            </a:pPr>
            <a:r>
              <a:rPr lang="en-US" altLang="zh-CN" sz="2800" b="1" kern="100" dirty="0">
                <a:solidFill>
                  <a:srgbClr val="C00000"/>
                </a:solidFill>
                <a:latin typeface="+mn-ea"/>
                <a:cs typeface="Times New Roman" panose="02020603050405020304" pitchFamily="18" charset="0"/>
              </a:rPr>
              <a:t>1.1947</a:t>
            </a:r>
            <a:r>
              <a:rPr lang="zh-CN" altLang="zh-CN" sz="2800" b="1" kern="100" dirty="0">
                <a:solidFill>
                  <a:srgbClr val="C00000"/>
                </a:solidFill>
                <a:latin typeface="+mn-ea"/>
                <a:cs typeface="Times New Roman" panose="02020603050405020304" pitchFamily="18" charset="0"/>
              </a:rPr>
              <a:t>年，波兰</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将奥斯威辛集中营改建为殉难者纪念馆，在周围划定默哀区，表达</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人类</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对纳粹暴行的愤怒和对受害者的哀悼。</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3300"/>
              </a:lnSpc>
              <a:spcAft>
                <a:spcPts val="0"/>
              </a:spcAft>
            </a:pPr>
            <a:r>
              <a:rPr lang="en-US" altLang="zh-CN" sz="2800" b="1" kern="100" dirty="0">
                <a:solidFill>
                  <a:srgbClr val="C00000"/>
                </a:solidFill>
                <a:latin typeface="+mn-ea"/>
                <a:cs typeface="Times New Roman" panose="02020603050405020304" pitchFamily="18" charset="0"/>
              </a:rPr>
              <a:t>2.1970</a:t>
            </a:r>
            <a:r>
              <a:rPr lang="zh-CN" altLang="zh-CN" sz="2800" b="1" kern="100" dirty="0">
                <a:solidFill>
                  <a:srgbClr val="C00000"/>
                </a:solidFill>
                <a:latin typeface="+mn-ea"/>
                <a:cs typeface="Times New Roman" panose="02020603050405020304" pitchFamily="18" charset="0"/>
              </a:rPr>
              <a:t>年，西德</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总理勃兰特在华沙犹太人死难者纪念碑前</a:t>
            </a:r>
            <a:r>
              <a:rPr lang="zh-CN" altLang="en-US"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下跪</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，代表德国政府向被纳粹屠杀的犹太人表示哀悼。</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3300"/>
              </a:lnSpc>
              <a:spcAft>
                <a:spcPts val="0"/>
              </a:spcAft>
            </a:pPr>
            <a:r>
              <a:rPr lang="en-US" altLang="zh-CN" sz="2800" b="1" kern="100" dirty="0">
                <a:solidFill>
                  <a:srgbClr val="C00000"/>
                </a:solidFill>
                <a:latin typeface="+mn-ea"/>
                <a:cs typeface="Times New Roman" panose="02020603050405020304" pitchFamily="18" charset="0"/>
              </a:rPr>
              <a:t>3.1979</a:t>
            </a:r>
            <a:r>
              <a:rPr lang="zh-CN" altLang="zh-CN" sz="2800" b="1" kern="100" dirty="0">
                <a:solidFill>
                  <a:srgbClr val="C00000"/>
                </a:solidFill>
                <a:latin typeface="+mn-ea"/>
                <a:cs typeface="Times New Roman" panose="02020603050405020304" pitchFamily="18" charset="0"/>
              </a:rPr>
              <a:t>年，联合国教科文组织</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奥斯威辛集中营作为第一批具有警示意义的文化遗产，列入世界文化遗产名录加以保护。</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3300"/>
              </a:lnSpc>
              <a:spcAft>
                <a:spcPts val="0"/>
              </a:spcAft>
            </a:pPr>
            <a:r>
              <a:rPr lang="en-US" altLang="zh-CN" sz="2800" b="1" kern="100" dirty="0">
                <a:solidFill>
                  <a:srgbClr val="C00000"/>
                </a:solidFill>
                <a:latin typeface="+mn-ea"/>
                <a:cs typeface="Times New Roman" panose="02020603050405020304" pitchFamily="18" charset="0"/>
              </a:rPr>
              <a:t>4.1995</a:t>
            </a:r>
            <a:r>
              <a:rPr lang="zh-CN" altLang="zh-CN" sz="2800" b="1" kern="100" dirty="0">
                <a:solidFill>
                  <a:srgbClr val="C00000"/>
                </a:solidFill>
                <a:latin typeface="+mn-ea"/>
                <a:cs typeface="Times New Roman" panose="02020603050405020304" pitchFamily="18" charset="0"/>
              </a:rPr>
              <a:t>年，德国</a:t>
            </a:r>
            <a:r>
              <a:rPr lang="zh-CN" altLang="zh-CN" sz="2400" b="1" kern="100" dirty="0">
                <a:solidFill>
                  <a:srgbClr val="000000"/>
                </a:solidFill>
                <a:latin typeface="Calibri" panose="020F0502020204030204" pitchFamily="34" charset="0"/>
                <a:ea typeface="宋体" panose="02010600030101010101" pitchFamily="2" charset="-122"/>
                <a:cs typeface="Times New Roman" panose="02020603050405020304" pitchFamily="18" charset="0"/>
              </a:rPr>
              <a:t>统一后的第一任总理科尔又再次在犹太人死难者纪念碑前下跪默哀，重申德国政府的道歉。</a:t>
            </a:r>
            <a:endParaRPr lang="zh-CN" altLang="zh-CN" sz="2400" b="1" kern="100" dirty="0">
              <a:latin typeface="Calibri" panose="020F0502020204030204" pitchFamily="34" charset="0"/>
              <a:ea typeface="宋体" panose="02010600030101010101" pitchFamily="2" charset="-122"/>
              <a:cs typeface="Times New Roman" panose="02020603050405020304" pitchFamily="18" charset="0"/>
            </a:endParaRPr>
          </a:p>
          <a:p>
            <a:pPr algn="just">
              <a:lnSpc>
                <a:spcPts val="3300"/>
              </a:lnSpc>
              <a:spcAft>
                <a:spcPts val="0"/>
              </a:spcAft>
            </a:pPr>
            <a:r>
              <a:rPr lang="zh-CN" altLang="zh-CN" sz="2400" b="1" kern="100" dirty="0">
                <a:latin typeface="Calibri" panose="020F0502020204030204" pitchFamily="34" charset="0"/>
                <a:ea typeface="宋体" panose="02010600030101010101" pitchFamily="2" charset="-122"/>
                <a:cs typeface="方正准圆简体"/>
              </a:rPr>
              <a:t> </a:t>
            </a:r>
            <a:endParaRPr lang="zh-CN" altLang="zh-CN" sz="24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5" name="文本框 4"/>
          <p:cNvSpPr txBox="1"/>
          <p:nvPr/>
        </p:nvSpPr>
        <p:spPr>
          <a:xfrm>
            <a:off x="4578587" y="45612"/>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6" name="矩形 5"/>
          <p:cNvSpPr/>
          <p:nvPr/>
        </p:nvSpPr>
        <p:spPr>
          <a:xfrm>
            <a:off x="209549" y="781851"/>
            <a:ext cx="10525125" cy="451406"/>
          </a:xfrm>
          <a:prstGeom prst="rect">
            <a:avLst/>
          </a:prstGeom>
        </p:spPr>
        <p:txBody>
          <a:bodyPr wrap="square">
            <a:spAutoFit/>
          </a:bodyPr>
          <a:lstStyle/>
          <a:p>
            <a:pPr algn="just">
              <a:lnSpc>
                <a:spcPts val="2800"/>
              </a:lnSpc>
              <a:spcAft>
                <a:spcPts val="0"/>
              </a:spcAft>
            </a:pP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三、人类为吸取历史教训、避免重蹈历史覆辙而做出的努力（</a:t>
            </a:r>
            <a:r>
              <a:rPr lang="en-US"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c</a:t>
            </a:r>
            <a:r>
              <a:rPr lang="zh-CN" altLang="zh-CN" sz="2800" b="1" kern="100" dirty="0">
                <a:solidFill>
                  <a:srgbClr val="000000"/>
                </a:solidFill>
                <a:latin typeface="Calibri" panose="020F0502020204030204" pitchFamily="34" charset="0"/>
                <a:ea typeface="黑体" panose="02010609060101010101" pitchFamily="49" charset="-122"/>
                <a:cs typeface="Times New Roman" panose="02020603050405020304" pitchFamily="18" charset="0"/>
              </a:rPr>
              <a:t>）</a:t>
            </a:r>
            <a:endParaRPr lang="zh-CN" altLang="zh-CN" sz="2800" kern="1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18896" y="581820"/>
            <a:ext cx="6134956" cy="1676634"/>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723" y="2299350"/>
            <a:ext cx="4425064" cy="2341093"/>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896" y="4711737"/>
            <a:ext cx="6134956" cy="21195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0"/>
          <p:cNvSpPr txBox="1">
            <a:spLocks noChangeArrowheads="1"/>
          </p:cNvSpPr>
          <p:nvPr/>
        </p:nvSpPr>
        <p:spPr bwMode="auto">
          <a:xfrm>
            <a:off x="2133921" y="4310116"/>
            <a:ext cx="7924157" cy="19389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dirty="0"/>
              <a:t>名称：</a:t>
            </a:r>
            <a:r>
              <a:rPr lang="zh-CN" altLang="zh-CN" sz="2400" b="1" dirty="0"/>
              <a:t>奥斯维辛集中营。</a:t>
            </a:r>
            <a:endParaRPr lang="zh-CN" altLang="zh-CN" sz="2400" b="1" dirty="0"/>
          </a:p>
          <a:p>
            <a:r>
              <a:rPr lang="zh-CN" altLang="en-US" sz="2400" b="1" dirty="0"/>
              <a:t>特点：</a:t>
            </a:r>
            <a:r>
              <a:rPr lang="zh-CN" altLang="zh-CN" sz="2400" b="1" dirty="0"/>
              <a:t>具有警示意义的世界文化遗产，二战期间德国法西斯建造的规模最大的集中营和灭绝营，是纳粹实行种族灭绝的铁证。</a:t>
            </a:r>
            <a:endParaRPr lang="zh-CN" altLang="zh-CN" sz="2400" b="1" dirty="0"/>
          </a:p>
          <a:p>
            <a:r>
              <a:rPr lang="zh-CN" altLang="zh-CN" sz="2400" b="1" dirty="0"/>
              <a:t>实质：对外侵略性与种族灭绝性。</a:t>
            </a:r>
            <a:r>
              <a:rPr lang="en-US" altLang="zh-CN" sz="2400" b="1" dirty="0"/>
              <a:t>   </a:t>
            </a:r>
            <a:endParaRPr lang="zh-CN" altLang="zh-CN" sz="2400" b="1" dirty="0"/>
          </a:p>
        </p:txBody>
      </p:sp>
      <p:sp>
        <p:nvSpPr>
          <p:cNvPr id="5" name="矩形 4"/>
          <p:cNvSpPr/>
          <p:nvPr/>
        </p:nvSpPr>
        <p:spPr>
          <a:xfrm>
            <a:off x="257175" y="56227"/>
            <a:ext cx="11334750" cy="4158639"/>
          </a:xfrm>
          <a:prstGeom prst="rect">
            <a:avLst/>
          </a:prstGeom>
        </p:spPr>
        <p:txBody>
          <a:bodyPr wrap="square">
            <a:spAutoFit/>
          </a:bodyPr>
          <a:lstStyle/>
          <a:p>
            <a:pPr marL="266700" indent="-266700" algn="just">
              <a:lnSpc>
                <a:spcPts val="2900"/>
              </a:lnSpc>
              <a:spcAft>
                <a:spcPts val="0"/>
              </a:spcAft>
            </a:pPr>
            <a:r>
              <a:rPr lang="zh-CN" altLang="en-US" sz="2400" b="1" kern="0" dirty="0">
                <a:latin typeface="宋体" panose="02010600030101010101" pitchFamily="2" charset="-122"/>
                <a:ea typeface="宋体" panose="02010600030101010101" pitchFamily="2" charset="-122"/>
              </a:rPr>
              <a:t>（</a:t>
            </a:r>
            <a:r>
              <a:rPr lang="en-US" altLang="zh-CN" sz="2400" b="1" kern="0" dirty="0">
                <a:latin typeface="宋体" panose="02010600030101010101" pitchFamily="2" charset="-122"/>
                <a:ea typeface="宋体" panose="02010600030101010101" pitchFamily="2" charset="-122"/>
              </a:rPr>
              <a:t>201510T34</a:t>
            </a:r>
            <a:r>
              <a:rPr lang="zh-CN" altLang="en-US" sz="2400" b="1" kern="0" dirty="0">
                <a:latin typeface="宋体" panose="02010600030101010101" pitchFamily="2" charset="-122"/>
                <a:ea typeface="宋体" panose="02010600030101010101" pitchFamily="2" charset="-122"/>
              </a:rPr>
              <a:t>）</a:t>
            </a:r>
            <a:r>
              <a:rPr lang="zh-CN" altLang="zh-CN" sz="2400" b="1" kern="0" dirty="0">
                <a:latin typeface="Times New Roman" panose="02020603050405020304" pitchFamily="18" charset="0"/>
                <a:ea typeface="宋体" panose="02010600030101010101" pitchFamily="2" charset="-122"/>
              </a:rPr>
              <a:t>今年是世界反法西斯战争胜利</a:t>
            </a:r>
            <a:r>
              <a:rPr lang="en-US" altLang="zh-CN" sz="2400" b="1" kern="0" dirty="0">
                <a:latin typeface="Times New Roman" panose="02020603050405020304" pitchFamily="18" charset="0"/>
                <a:ea typeface="宋体" panose="02010600030101010101" pitchFamily="2" charset="-122"/>
              </a:rPr>
              <a:t>70</a:t>
            </a:r>
            <a:r>
              <a:rPr lang="zh-CN" altLang="zh-CN" sz="2400" b="1" kern="0" dirty="0">
                <a:latin typeface="Times New Roman" panose="02020603050405020304" pitchFamily="18" charset="0"/>
                <a:ea typeface="宋体" panose="02010600030101010101" pitchFamily="2" charset="-122"/>
              </a:rPr>
              <a:t>周年。前事不忘后事之师，认识法西斯主义的危害，避免历史悲剧重演。阅读材料，回答问题。（</a:t>
            </a:r>
            <a:r>
              <a:rPr lang="en-US" altLang="zh-CN" sz="2400" b="1" kern="0" dirty="0">
                <a:latin typeface="Times New Roman" panose="02020603050405020304" pitchFamily="18" charset="0"/>
                <a:ea typeface="宋体" panose="02010600030101010101" pitchFamily="2" charset="-122"/>
              </a:rPr>
              <a:t>10</a:t>
            </a:r>
            <a:r>
              <a:rPr lang="zh-CN" altLang="zh-CN" sz="2400" b="1" kern="0" dirty="0">
                <a:latin typeface="Times New Roman" panose="02020603050405020304" pitchFamily="18" charset="0"/>
                <a:ea typeface="宋体" panose="02010600030101010101" pitchFamily="2" charset="-122"/>
              </a:rPr>
              <a:t>分）</a:t>
            </a:r>
            <a:endParaRPr lang="zh-CN" altLang="zh-CN" sz="2400" b="1" kern="100" dirty="0">
              <a:latin typeface="Times New Roman" panose="02020603050405020304" pitchFamily="18" charset="0"/>
              <a:ea typeface="宋体" panose="02010600030101010101" pitchFamily="2" charset="-122"/>
            </a:endParaRPr>
          </a:p>
          <a:p>
            <a:pPr marL="266700" algn="just">
              <a:lnSpc>
                <a:spcPts val="2900"/>
              </a:lnSpc>
              <a:spcAft>
                <a:spcPts val="0"/>
              </a:spcAft>
            </a:pPr>
            <a:r>
              <a:rPr lang="zh-CN" altLang="zh-CN" sz="2400" b="1" kern="0" dirty="0">
                <a:latin typeface="Times New Roman" panose="02020603050405020304" pitchFamily="18" charset="0"/>
                <a:ea typeface="宋体" panose="02010600030101010101" pitchFamily="2" charset="-122"/>
              </a:rPr>
              <a:t>材料二</a:t>
            </a:r>
            <a:r>
              <a:rPr lang="en-US" altLang="zh-CN" sz="2400" b="1" kern="0" dirty="0">
                <a:latin typeface="宋体" panose="02010600030101010101" pitchFamily="2" charset="-122"/>
                <a:ea typeface="宋体" panose="02010600030101010101" pitchFamily="2" charset="-122"/>
              </a:rPr>
              <a:t>  </a:t>
            </a:r>
            <a:endParaRPr lang="en-US" altLang="zh-CN" sz="2400" b="1" kern="0" dirty="0">
              <a:latin typeface="宋体" panose="02010600030101010101" pitchFamily="2" charset="-122"/>
              <a:ea typeface="宋体" panose="02010600030101010101" pitchFamily="2" charset="-122"/>
            </a:endParaRPr>
          </a:p>
          <a:p>
            <a:pPr marL="266700" algn="just">
              <a:lnSpc>
                <a:spcPts val="2900"/>
              </a:lnSpc>
              <a:spcAft>
                <a:spcPts val="0"/>
              </a:spcAft>
            </a:pPr>
            <a:r>
              <a:rPr lang="en-US" altLang="zh-CN" sz="2400" b="1" kern="0" dirty="0">
                <a:latin typeface="宋体" panose="02010600030101010101" pitchFamily="2" charset="-122"/>
                <a:ea typeface="宋体" panose="02010600030101010101" pitchFamily="2" charset="-122"/>
              </a:rPr>
              <a:t>    </a:t>
            </a:r>
            <a:r>
              <a:rPr lang="zh-CN" altLang="zh-CN" sz="2400" b="1" kern="0" dirty="0">
                <a:latin typeface="Times New Roman" panose="02020603050405020304" pitchFamily="18" charset="0"/>
                <a:ea typeface="宋体" panose="02010600030101010101" pitchFamily="2" charset="-122"/>
              </a:rPr>
              <a:t>在希特勒看来，战争不仅是夺取“生存空间”的手段，也成为维护“优等种族”的目的。为“彻底解决”犹太人，德国不仅进行了大规模屠杀，更建立了遍布各地的死亡集中营、毒气室、焚尸炉。尽管纳粹分子企图销毁证据，但是这些遗址仍保留下来，并成为曾经发生的历史悲剧的重要见证。</a:t>
            </a:r>
            <a:endParaRPr lang="zh-CN" altLang="zh-CN" sz="2400" b="1" kern="100" dirty="0">
              <a:latin typeface="Times New Roman" panose="02020603050405020304" pitchFamily="18" charset="0"/>
              <a:ea typeface="宋体" panose="02010600030101010101" pitchFamily="2" charset="-122"/>
            </a:endParaRPr>
          </a:p>
          <a:p>
            <a:pPr marL="266700" indent="-266700" algn="just">
              <a:lnSpc>
                <a:spcPts val="2900"/>
              </a:lnSpc>
              <a:spcAft>
                <a:spcPts val="0"/>
              </a:spcAft>
            </a:pPr>
            <a:r>
              <a:rPr lang="en-US" altLang="zh-CN" sz="2400" b="1" kern="0" dirty="0">
                <a:latin typeface="宋体" panose="02010600030101010101" pitchFamily="2" charset="-122"/>
                <a:ea typeface="宋体" panose="02010600030101010101" pitchFamily="2" charset="-122"/>
              </a:rPr>
              <a:t>                                         </a:t>
            </a:r>
            <a:r>
              <a:rPr lang="zh-CN" altLang="zh-CN" sz="2400" b="1" kern="0" dirty="0">
                <a:latin typeface="Times New Roman" panose="02020603050405020304" pitchFamily="18" charset="0"/>
                <a:ea typeface="宋体" panose="02010600030101010101" pitchFamily="2" charset="-122"/>
              </a:rPr>
              <a:t>——据丁建弘《德国通史》整理</a:t>
            </a:r>
            <a:endParaRPr lang="zh-CN" altLang="zh-CN" sz="2400" b="1" kern="100" dirty="0">
              <a:latin typeface="Times New Roman" panose="02020603050405020304" pitchFamily="18" charset="0"/>
              <a:ea typeface="宋体" panose="02010600030101010101" pitchFamily="2" charset="-122"/>
            </a:endParaRPr>
          </a:p>
          <a:p>
            <a:pPr marL="266700" algn="just">
              <a:lnSpc>
                <a:spcPts val="2900"/>
              </a:lnSpc>
              <a:spcAft>
                <a:spcPts val="0"/>
              </a:spcAft>
            </a:pPr>
            <a:endParaRPr lang="zh-CN" altLang="zh-CN" sz="2400" b="1" kern="100" dirty="0">
              <a:latin typeface="Times New Roman" panose="02020603050405020304" pitchFamily="18" charset="0"/>
              <a:ea typeface="宋体" panose="02010600030101010101" pitchFamily="2" charset="-122"/>
            </a:endParaRPr>
          </a:p>
          <a:p>
            <a:pPr marL="266700" algn="just">
              <a:lnSpc>
                <a:spcPts val="2900"/>
              </a:lnSpc>
              <a:spcAft>
                <a:spcPts val="0"/>
              </a:spcAft>
            </a:pPr>
            <a:r>
              <a:rPr lang="en-US" altLang="zh-CN" sz="2400" b="1" kern="0" dirty="0">
                <a:latin typeface="宋体" panose="02010600030101010101" pitchFamily="2" charset="-122"/>
                <a:ea typeface="宋体" panose="02010600030101010101" pitchFamily="2" charset="-122"/>
              </a:rPr>
              <a:t>(2)</a:t>
            </a:r>
            <a:r>
              <a:rPr lang="zh-CN" altLang="zh-CN" sz="2400" b="1" kern="0" dirty="0">
                <a:latin typeface="Times New Roman" panose="02020603050405020304" pitchFamily="18" charset="0"/>
                <a:ea typeface="宋体" panose="02010600030101010101" pitchFamily="2" charset="-122"/>
              </a:rPr>
              <a:t>结合所学知识，写出与材料二直接关联的“历史悲剧重要见证”的遗址的名称，并说明其主要特点。根据材料二概括法西斯主义的实质。（</a:t>
            </a:r>
            <a:r>
              <a:rPr lang="en-US" altLang="zh-CN" sz="2400" b="1" kern="0" dirty="0">
                <a:latin typeface="Times New Roman" panose="02020603050405020304" pitchFamily="18" charset="0"/>
                <a:ea typeface="宋体" panose="02010600030101010101" pitchFamily="2" charset="-122"/>
              </a:rPr>
              <a:t>6</a:t>
            </a:r>
            <a:r>
              <a:rPr lang="zh-CN" altLang="zh-CN" sz="2400" b="1" kern="0" dirty="0">
                <a:latin typeface="Times New Roman" panose="02020603050405020304" pitchFamily="18" charset="0"/>
                <a:ea typeface="宋体" panose="02010600030101010101" pitchFamily="2" charset="-122"/>
              </a:rPr>
              <a:t>分）</a:t>
            </a:r>
            <a:endParaRPr lang="zh-CN" altLang="zh-CN" sz="2400" b="1" kern="100" dirty="0">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0976" y="0"/>
            <a:ext cx="12268201" cy="5791009"/>
          </a:xfrm>
          <a:prstGeom prst="rect">
            <a:avLst/>
          </a:prstGeom>
        </p:spPr>
        <p:txBody>
          <a:bodyPr wrap="square">
            <a:spAutoFit/>
          </a:bodyPr>
          <a:lstStyle/>
          <a:p>
            <a:pPr marL="266700" algn="just">
              <a:lnSpc>
                <a:spcPts val="2800"/>
              </a:lnSpc>
              <a:spcAft>
                <a:spcPts val="0"/>
              </a:spcAft>
            </a:pPr>
            <a:r>
              <a:rPr lang="zh-CN" altLang="en-US" sz="2200" b="1" kern="0" dirty="0">
                <a:latin typeface="宋体" panose="02010600030101010101" pitchFamily="2" charset="-122"/>
                <a:ea typeface="宋体" panose="02010600030101010101" pitchFamily="2" charset="-122"/>
              </a:rPr>
              <a:t>（</a:t>
            </a:r>
            <a:r>
              <a:rPr lang="en-US" altLang="zh-CN" sz="2200" b="1" kern="0" dirty="0">
                <a:latin typeface="宋体" panose="02010600030101010101" pitchFamily="2" charset="-122"/>
                <a:ea typeface="宋体" panose="02010600030101010101" pitchFamily="2" charset="-122"/>
              </a:rPr>
              <a:t>201604T34</a:t>
            </a:r>
            <a:r>
              <a:rPr lang="zh-CN" altLang="en-US" sz="2200" b="1" kern="0" dirty="0">
                <a:latin typeface="宋体" panose="02010600030101010101" pitchFamily="2" charset="-122"/>
                <a:ea typeface="宋体" panose="02010600030101010101" pitchFamily="2" charset="-122"/>
              </a:rPr>
              <a:t>）</a:t>
            </a:r>
            <a:r>
              <a:rPr lang="zh-CN" altLang="zh-CN" sz="2200" b="1" kern="0" dirty="0">
                <a:latin typeface="宋体" panose="02010600030101010101" pitchFamily="2" charset="-122"/>
                <a:ea typeface="宋体" panose="02010600030101010101" pitchFamily="2" charset="-122"/>
              </a:rPr>
              <a:t>近代殖民主义是人类文明史上的一个“怪胎”。阅读材料，回答问题。（</a:t>
            </a:r>
            <a:r>
              <a:rPr lang="en-US" altLang="zh-CN" sz="2200" b="1" kern="0" dirty="0">
                <a:latin typeface="宋体" panose="02010600030101010101" pitchFamily="2" charset="-122"/>
                <a:ea typeface="宋体" panose="02010600030101010101" pitchFamily="2" charset="-122"/>
              </a:rPr>
              <a:t>10</a:t>
            </a:r>
            <a:r>
              <a:rPr lang="zh-CN" altLang="zh-CN" sz="2200" b="1" kern="0" dirty="0">
                <a:latin typeface="宋体" panose="02010600030101010101" pitchFamily="2" charset="-122"/>
                <a:ea typeface="宋体" panose="02010600030101010101" pitchFamily="2" charset="-122"/>
              </a:rPr>
              <a:t>分）</a:t>
            </a:r>
            <a:endParaRPr lang="zh-CN" altLang="zh-CN" sz="2200" b="1" kern="100" dirty="0">
              <a:latin typeface="宋体" panose="02010600030101010101" pitchFamily="2" charset="-122"/>
              <a:ea typeface="宋体" panose="02010600030101010101" pitchFamily="2" charset="-122"/>
            </a:endParaRPr>
          </a:p>
          <a:p>
            <a:pPr marL="266700" indent="266700" algn="just">
              <a:lnSpc>
                <a:spcPts val="2800"/>
              </a:lnSpc>
              <a:spcAft>
                <a:spcPts val="0"/>
              </a:spcAft>
            </a:pPr>
            <a:r>
              <a:rPr lang="zh-CN" altLang="zh-CN" sz="2200" b="1" kern="0" dirty="0">
                <a:latin typeface="宋体" panose="02010600030101010101" pitchFamily="2" charset="-122"/>
                <a:ea typeface="宋体" panose="02010600030101010101" pitchFamily="2" charset="-122"/>
              </a:rPr>
              <a:t>材料一</a:t>
            </a:r>
            <a:r>
              <a:rPr lang="en-US" altLang="zh-CN" sz="2200" b="1" kern="100" dirty="0">
                <a:latin typeface="宋体" panose="02010600030101010101" pitchFamily="2" charset="-122"/>
                <a:ea typeface="宋体" panose="02010600030101010101" pitchFamily="2" charset="-122"/>
              </a:rPr>
              <a:t>  </a:t>
            </a:r>
            <a:r>
              <a:rPr lang="zh-CN" altLang="zh-CN" sz="2200" b="1" kern="0" dirty="0">
                <a:latin typeface="宋体" panose="02010600030101010101" pitchFamily="2" charset="-122"/>
                <a:ea typeface="宋体" panose="02010600030101010101" pitchFamily="2" charset="-122"/>
              </a:rPr>
              <a:t>奴隶贩子把从各地绑架、诱拐或交易来的黑人押解到这里，男人、妇女和孩子分开关</a:t>
            </a:r>
            <a:r>
              <a:rPr lang="en-US" altLang="zh-CN" sz="2200" b="1" kern="0" dirty="0">
                <a:latin typeface="宋体" panose="02010600030101010101" pitchFamily="2" charset="-122"/>
                <a:ea typeface="宋体" panose="02010600030101010101" pitchFamily="2" charset="-122"/>
              </a:rPr>
              <a:t>  </a:t>
            </a:r>
            <a:endParaRPr lang="en-US" altLang="zh-CN" sz="2200" b="1" kern="0" dirty="0">
              <a:latin typeface="宋体" panose="02010600030101010101" pitchFamily="2" charset="-122"/>
              <a:ea typeface="宋体" panose="02010600030101010101" pitchFamily="2" charset="-122"/>
            </a:endParaRPr>
          </a:p>
          <a:p>
            <a:pPr marL="266700" indent="266700" algn="just">
              <a:lnSpc>
                <a:spcPts val="2800"/>
              </a:lnSpc>
              <a:spcAft>
                <a:spcPts val="0"/>
              </a:spcAft>
            </a:pPr>
            <a:r>
              <a:rPr lang="zh-CN" altLang="zh-CN" sz="2200" b="1" kern="0" dirty="0">
                <a:latin typeface="宋体" panose="02010600030101010101" pitchFamily="2" charset="-122"/>
                <a:ea typeface="宋体" panose="02010600030101010101" pitchFamily="2" charset="-122"/>
              </a:rPr>
              <a:t>押，然后在院内进行买卖。成交的奴隶很快就会被买主装上贩奴船运走，从不耽搁。……正面</a:t>
            </a:r>
            <a:endParaRPr lang="en-US" altLang="zh-CN" sz="2200" b="1" kern="0" dirty="0">
              <a:latin typeface="宋体" panose="02010600030101010101" pitchFamily="2" charset="-122"/>
              <a:ea typeface="宋体" panose="02010600030101010101" pitchFamily="2" charset="-122"/>
            </a:endParaRPr>
          </a:p>
          <a:p>
            <a:pPr marL="266700" indent="266700" algn="just">
              <a:lnSpc>
                <a:spcPts val="2800"/>
              </a:lnSpc>
              <a:spcAft>
                <a:spcPts val="0"/>
              </a:spcAft>
            </a:pPr>
            <a:r>
              <a:rPr lang="zh-CN" altLang="zh-CN" sz="2200" b="1" kern="0" dirty="0">
                <a:latin typeface="宋体" panose="02010600030101010101" pitchFamily="2" charset="-122"/>
                <a:ea typeface="宋体" panose="02010600030101010101" pitchFamily="2" charset="-122"/>
              </a:rPr>
              <a:t>底部的中间有一条走廊直通后门，后门外就是波涛汹涌的大海。手足被枷锁铐住的奴隶就从这</a:t>
            </a:r>
            <a:endParaRPr lang="en-US" altLang="zh-CN" sz="2200" b="1" kern="0" dirty="0">
              <a:latin typeface="宋体" panose="02010600030101010101" pitchFamily="2" charset="-122"/>
              <a:ea typeface="宋体" panose="02010600030101010101" pitchFamily="2" charset="-122"/>
            </a:endParaRPr>
          </a:p>
          <a:p>
            <a:pPr marL="266700" indent="266700" algn="just">
              <a:lnSpc>
                <a:spcPts val="2800"/>
              </a:lnSpc>
              <a:spcAft>
                <a:spcPts val="0"/>
              </a:spcAft>
            </a:pPr>
            <a:r>
              <a:rPr lang="zh-CN" altLang="zh-CN" sz="2200" b="1" kern="0" dirty="0">
                <a:latin typeface="宋体" panose="02010600030101010101" pitchFamily="2" charset="-122"/>
                <a:ea typeface="宋体" panose="02010600030101010101" pitchFamily="2" charset="-122"/>
              </a:rPr>
              <a:t>里被赶上船，贩卖到异国他乡。因此，这座门又称作“不归之门”。</a:t>
            </a:r>
            <a:endParaRPr lang="en-US" altLang="zh-CN" sz="2200" b="1" kern="0" dirty="0">
              <a:latin typeface="宋体" panose="02010600030101010101" pitchFamily="2" charset="-122"/>
              <a:ea typeface="宋体" panose="02010600030101010101" pitchFamily="2" charset="-122"/>
            </a:endParaRPr>
          </a:p>
          <a:p>
            <a:pPr marL="266700" indent="266700" algn="just">
              <a:lnSpc>
                <a:spcPts val="2800"/>
              </a:lnSpc>
              <a:spcAft>
                <a:spcPts val="0"/>
              </a:spcAft>
            </a:pPr>
            <a:r>
              <a:rPr lang="en-US" altLang="zh-CN" sz="2200" b="1" kern="0" dirty="0">
                <a:latin typeface="宋体" panose="02010600030101010101" pitchFamily="2" charset="-122"/>
                <a:ea typeface="宋体" panose="02010600030101010101" pitchFamily="2" charset="-122"/>
              </a:rPr>
              <a:t>                                           </a:t>
            </a:r>
            <a:r>
              <a:rPr lang="zh-CN" altLang="zh-CN" sz="2200" b="1" kern="0" dirty="0">
                <a:latin typeface="宋体" panose="02010600030101010101" pitchFamily="2" charset="-122"/>
                <a:ea typeface="宋体" panose="02010600030101010101" pitchFamily="2" charset="-122"/>
              </a:rPr>
              <a:t>——《历史》选修</a:t>
            </a:r>
            <a:r>
              <a:rPr lang="en-US" altLang="zh-CN" sz="2200" b="1" kern="0" dirty="0">
                <a:latin typeface="宋体" panose="02010600030101010101" pitchFamily="2" charset="-122"/>
                <a:ea typeface="宋体" panose="02010600030101010101" pitchFamily="2" charset="-122"/>
              </a:rPr>
              <a:t>6</a:t>
            </a:r>
            <a:endParaRPr lang="zh-CN" altLang="zh-CN" sz="2200" b="1" kern="100" dirty="0">
              <a:latin typeface="宋体" panose="02010600030101010101" pitchFamily="2" charset="-122"/>
              <a:ea typeface="宋体" panose="02010600030101010101" pitchFamily="2" charset="-122"/>
            </a:endParaRPr>
          </a:p>
          <a:p>
            <a:pPr marL="539750" algn="just">
              <a:lnSpc>
                <a:spcPts val="2800"/>
              </a:lnSpc>
              <a:spcAft>
                <a:spcPts val="0"/>
              </a:spcAft>
            </a:pPr>
            <a:r>
              <a:rPr lang="zh-CN" altLang="zh-CN" sz="2200" b="1" kern="0" dirty="0">
                <a:latin typeface="宋体" panose="02010600030101010101" pitchFamily="2" charset="-122"/>
                <a:ea typeface="宋体" panose="02010600030101010101" pitchFamily="2" charset="-122"/>
              </a:rPr>
              <a:t>材料二</a:t>
            </a:r>
            <a:r>
              <a:rPr lang="en-US" altLang="zh-CN" sz="2200" b="1" kern="0" dirty="0">
                <a:latin typeface="宋体" panose="02010600030101010101" pitchFamily="2" charset="-122"/>
                <a:ea typeface="宋体" panose="02010600030101010101" pitchFamily="2" charset="-122"/>
              </a:rPr>
              <a:t>  15</a:t>
            </a:r>
            <a:r>
              <a:rPr lang="zh-CN" altLang="zh-CN" sz="2200" b="1" kern="0" dirty="0">
                <a:latin typeface="宋体" panose="02010600030101010101" pitchFamily="2" charset="-122"/>
                <a:ea typeface="宋体" panose="02010600030101010101" pitchFamily="2" charset="-122"/>
              </a:rPr>
              <a:t>世纪，葡萄牙首创了使用黑人奴隶劳动力的甘蔗种植园模式。</a:t>
            </a:r>
            <a:r>
              <a:rPr lang="en-US" altLang="zh-CN" sz="2200" b="1" kern="0" dirty="0">
                <a:latin typeface="宋体" panose="02010600030101010101" pitchFamily="2" charset="-122"/>
                <a:ea typeface="宋体" panose="02010600030101010101" pitchFamily="2" charset="-122"/>
              </a:rPr>
              <a:t>16</a:t>
            </a:r>
            <a:r>
              <a:rPr lang="zh-CN" altLang="zh-CN" sz="2200" b="1" kern="0" dirty="0">
                <a:latin typeface="宋体" panose="02010600030101010101" pitchFamily="2" charset="-122"/>
                <a:ea typeface="宋体" panose="02010600030101010101" pitchFamily="2" charset="-122"/>
              </a:rPr>
              <a:t>、</a:t>
            </a:r>
            <a:r>
              <a:rPr lang="en-US" altLang="zh-CN" sz="2200" b="1" kern="0" dirty="0">
                <a:latin typeface="宋体" panose="02010600030101010101" pitchFamily="2" charset="-122"/>
                <a:ea typeface="宋体" panose="02010600030101010101" pitchFamily="2" charset="-122"/>
              </a:rPr>
              <a:t>17</a:t>
            </a:r>
            <a:r>
              <a:rPr lang="zh-CN" altLang="zh-CN" sz="2200" b="1" kern="0" dirty="0">
                <a:latin typeface="宋体" panose="02010600030101010101" pitchFamily="2" charset="-122"/>
                <a:ea typeface="宋体" panose="02010600030101010101" pitchFamily="2" charset="-122"/>
              </a:rPr>
              <a:t>世纪之交，这种模式被英国人和法国人引入加勒比海诸岛，挽救了白人殖民地的经济颓势。此后，从非洲贩来的黑奴数量直线上升。随着奴隶种植园在美洲的大量建立，金、银矿山的开采也引进了黑人奴隶制。每年由美洲运往欧洲的主要由黑人劳动力生产的白银有</a:t>
            </a:r>
            <a:r>
              <a:rPr lang="en-US" altLang="zh-CN" sz="2200" b="1" kern="0" dirty="0">
                <a:latin typeface="宋体" panose="02010600030101010101" pitchFamily="2" charset="-122"/>
                <a:ea typeface="宋体" panose="02010600030101010101" pitchFamily="2" charset="-122"/>
              </a:rPr>
              <a:t>50</a:t>
            </a:r>
            <a:r>
              <a:rPr lang="zh-CN" altLang="zh-CN" sz="2200" b="1" kern="0" dirty="0">
                <a:latin typeface="宋体" panose="02010600030101010101" pitchFamily="2" charset="-122"/>
                <a:ea typeface="宋体" panose="02010600030101010101" pitchFamily="2" charset="-122"/>
              </a:rPr>
              <a:t>万磅，黄金</a:t>
            </a:r>
            <a:r>
              <a:rPr lang="en-US" altLang="zh-CN" sz="2200" b="1" kern="0" dirty="0">
                <a:latin typeface="宋体" panose="02010600030101010101" pitchFamily="2" charset="-122"/>
                <a:ea typeface="宋体" panose="02010600030101010101" pitchFamily="2" charset="-122"/>
              </a:rPr>
              <a:t>1</a:t>
            </a:r>
            <a:r>
              <a:rPr lang="zh-CN" altLang="zh-CN" sz="2200" b="1" kern="0" dirty="0">
                <a:latin typeface="宋体" panose="02010600030101010101" pitchFamily="2" charset="-122"/>
                <a:ea typeface="宋体" panose="02010600030101010101" pitchFamily="2" charset="-122"/>
              </a:rPr>
              <a:t>万磅；蔗糖、棉花、烟叶、木材等黑奴种植园生产的热带产品大量运往欧洲，成为生产出口工业品的原料，这促进了人类史上开篇未有之世界贸易的发生。</a:t>
            </a:r>
            <a:endParaRPr lang="zh-CN" altLang="zh-CN" sz="2200" b="1" kern="100" dirty="0">
              <a:latin typeface="宋体" panose="02010600030101010101" pitchFamily="2" charset="-122"/>
              <a:ea typeface="宋体" panose="02010600030101010101" pitchFamily="2" charset="-122"/>
            </a:endParaRPr>
          </a:p>
          <a:p>
            <a:pPr marL="539750" algn="r">
              <a:lnSpc>
                <a:spcPts val="2800"/>
              </a:lnSpc>
              <a:spcAft>
                <a:spcPts val="0"/>
              </a:spcAft>
            </a:pPr>
            <a:r>
              <a:rPr lang="en-US" altLang="zh-CN" sz="2200" b="1" kern="0" dirty="0">
                <a:latin typeface="宋体" panose="02010600030101010101" pitchFamily="2" charset="-122"/>
                <a:ea typeface="宋体" panose="02010600030101010101" pitchFamily="2" charset="-122"/>
              </a:rPr>
              <a:t>   </a:t>
            </a:r>
            <a:r>
              <a:rPr lang="zh-CN" altLang="zh-CN" sz="2200" b="1" kern="0" dirty="0">
                <a:latin typeface="宋体" panose="02010600030101010101" pitchFamily="2" charset="-122"/>
                <a:ea typeface="宋体" panose="02010600030101010101" pitchFamily="2" charset="-122"/>
              </a:rPr>
              <a:t>——摘编自郑家馨《殖民主义史（非洲卷）》</a:t>
            </a:r>
            <a:endParaRPr lang="zh-CN" altLang="zh-CN" sz="2200" b="1" kern="100" dirty="0">
              <a:latin typeface="宋体" panose="02010600030101010101" pitchFamily="2" charset="-122"/>
              <a:ea typeface="宋体" panose="02010600030101010101" pitchFamily="2" charset="-122"/>
            </a:endParaRPr>
          </a:p>
          <a:p>
            <a:pPr marL="808990" indent="-269240" algn="just">
              <a:lnSpc>
                <a:spcPts val="2800"/>
              </a:lnSpc>
              <a:spcAft>
                <a:spcPts val="0"/>
              </a:spcAft>
            </a:pPr>
            <a:r>
              <a:rPr lang="en-US" altLang="zh-CN" sz="2000" b="1" kern="0" dirty="0">
                <a:latin typeface="宋体" panose="02010600030101010101" pitchFamily="2" charset="-122"/>
                <a:ea typeface="宋体" panose="02010600030101010101" pitchFamily="2" charset="-122"/>
              </a:rPr>
              <a:t>(l)</a:t>
            </a:r>
            <a:r>
              <a:rPr lang="zh-CN" altLang="zh-CN" sz="2000" b="1" kern="0" dirty="0">
                <a:latin typeface="宋体" panose="02010600030101010101" pitchFamily="2" charset="-122"/>
                <a:ea typeface="宋体" panose="02010600030101010101" pitchFamily="2" charset="-122"/>
              </a:rPr>
              <a:t>指出材料一所描述的建筑物的名称及其建造者，说明以它为标志的地点被列入《世界遗产名录》的原因。（</a:t>
            </a:r>
            <a:r>
              <a:rPr lang="en-US" altLang="zh-CN" sz="2000" b="1" kern="0" dirty="0">
                <a:latin typeface="宋体" panose="02010600030101010101" pitchFamily="2" charset="-122"/>
                <a:ea typeface="宋体" panose="02010600030101010101" pitchFamily="2" charset="-122"/>
              </a:rPr>
              <a:t>4</a:t>
            </a:r>
            <a:r>
              <a:rPr lang="zh-CN" altLang="zh-CN" sz="2000" b="1" kern="0" dirty="0">
                <a:latin typeface="宋体" panose="02010600030101010101" pitchFamily="2" charset="-122"/>
                <a:ea typeface="宋体" panose="02010600030101010101" pitchFamily="2" charset="-122"/>
              </a:rPr>
              <a:t>分）</a:t>
            </a:r>
            <a:endParaRPr lang="zh-CN" altLang="zh-CN" sz="2000" b="1" kern="100" dirty="0">
              <a:latin typeface="宋体" panose="02010600030101010101" pitchFamily="2" charset="-122"/>
              <a:ea typeface="宋体" panose="02010600030101010101" pitchFamily="2" charset="-122"/>
            </a:endParaRPr>
          </a:p>
          <a:p>
            <a:pPr marL="808990" indent="-269240" algn="just">
              <a:lnSpc>
                <a:spcPts val="2800"/>
              </a:lnSpc>
              <a:spcAft>
                <a:spcPts val="0"/>
              </a:spcAft>
            </a:pPr>
            <a:r>
              <a:rPr lang="en-US" altLang="zh-CN" sz="2000" b="1" kern="0" dirty="0">
                <a:latin typeface="宋体" panose="02010600030101010101" pitchFamily="2" charset="-122"/>
                <a:ea typeface="宋体" panose="02010600030101010101" pitchFamily="2" charset="-122"/>
              </a:rPr>
              <a:t>(2)</a:t>
            </a:r>
            <a:r>
              <a:rPr lang="zh-CN" altLang="zh-CN" sz="2000" b="1" kern="0" dirty="0">
                <a:latin typeface="宋体" panose="02010600030101010101" pitchFamily="2" charset="-122"/>
                <a:ea typeface="宋体" panose="02010600030101010101" pitchFamily="2" charset="-122"/>
              </a:rPr>
              <a:t>根据材料一、二，概括指出近代早期殖民主义的特点，结合所学知识分析其历史影响。（</a:t>
            </a:r>
            <a:r>
              <a:rPr lang="en-US" altLang="zh-CN" sz="2000" b="1" kern="0" dirty="0">
                <a:latin typeface="宋体" panose="02010600030101010101" pitchFamily="2" charset="-122"/>
                <a:ea typeface="宋体" panose="02010600030101010101" pitchFamily="2" charset="-122"/>
              </a:rPr>
              <a:t>6</a:t>
            </a:r>
            <a:r>
              <a:rPr lang="zh-CN" altLang="zh-CN" sz="2000" b="1" kern="0" dirty="0">
                <a:latin typeface="宋体" panose="02010600030101010101" pitchFamily="2" charset="-122"/>
                <a:ea typeface="宋体" panose="02010600030101010101" pitchFamily="2" charset="-122"/>
              </a:rPr>
              <a:t>分）</a:t>
            </a:r>
            <a:endParaRPr lang="zh-CN" altLang="zh-CN" sz="2000" b="1" kern="100" dirty="0">
              <a:latin typeface="宋体" panose="02010600030101010101" pitchFamily="2" charset="-122"/>
              <a:ea typeface="宋体" panose="02010600030101010101" pitchFamily="2" charset="-122"/>
            </a:endParaRPr>
          </a:p>
        </p:txBody>
      </p:sp>
      <p:sp>
        <p:nvSpPr>
          <p:cNvPr id="5" name="Text Box 40"/>
          <p:cNvSpPr txBox="1">
            <a:spLocks noChangeArrowheads="1"/>
          </p:cNvSpPr>
          <p:nvPr/>
        </p:nvSpPr>
        <p:spPr bwMode="auto">
          <a:xfrm>
            <a:off x="2133921" y="374493"/>
            <a:ext cx="7924157" cy="13849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latin typeface="+mn-ea"/>
              </a:rPr>
              <a:t>（</a:t>
            </a:r>
            <a:r>
              <a:rPr lang="en-US" altLang="zh-CN" sz="2800" b="1" dirty="0">
                <a:latin typeface="+mn-ea"/>
              </a:rPr>
              <a:t>1</a:t>
            </a:r>
            <a:r>
              <a:rPr lang="zh-CN" altLang="zh-CN" sz="2800" b="1" dirty="0">
                <a:latin typeface="+mn-ea"/>
              </a:rPr>
              <a:t>）奴隶堡；荷兰殖民者。具有警示意义的世界文化遗产；欧洲殖民者贩卖奴隶活动的中转站，殖民主义罪恶的历史见证。</a:t>
            </a:r>
            <a:endParaRPr lang="zh-CN" altLang="zh-CN" sz="2800" b="1" dirty="0">
              <a:latin typeface="+mn-ea"/>
            </a:endParaRPr>
          </a:p>
        </p:txBody>
      </p:sp>
      <p:sp>
        <p:nvSpPr>
          <p:cNvPr id="6" name="Text Box 40"/>
          <p:cNvSpPr txBox="1">
            <a:spLocks noChangeArrowheads="1"/>
          </p:cNvSpPr>
          <p:nvPr/>
        </p:nvSpPr>
        <p:spPr bwMode="auto">
          <a:xfrm>
            <a:off x="2133920" y="2367016"/>
            <a:ext cx="7924157" cy="18158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latin typeface="+mn-ea"/>
              </a:rPr>
              <a:t>（</a:t>
            </a:r>
            <a:r>
              <a:rPr lang="en-US" altLang="zh-CN" sz="2800" b="1" dirty="0">
                <a:latin typeface="+mn-ea"/>
              </a:rPr>
              <a:t>2</a:t>
            </a:r>
            <a:r>
              <a:rPr lang="zh-CN" altLang="zh-CN" sz="2800" b="1" dirty="0">
                <a:latin typeface="+mn-ea"/>
              </a:rPr>
              <a:t>）贩卖黑奴，全球性掠夺，不平等贸易。加速了欧洲的资本原始积累；加快了世界市场建立的步伐；加剧了殖民地的贫闲与落后，迫使其卷入近代化进程；促使区域史开始逐渐演变为全球史。</a:t>
            </a:r>
            <a:endParaRPr lang="zh-CN" altLang="zh-CN" sz="2800" b="1" dirty="0">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9339" y="185615"/>
            <a:ext cx="4809983" cy="648676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文本框 7"/>
          <p:cNvSpPr txBox="1"/>
          <p:nvPr/>
        </p:nvSpPr>
        <p:spPr>
          <a:xfrm>
            <a:off x="7322623" y="-51199"/>
            <a:ext cx="243207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rPr>
              <a:t>考  点  解  读</a:t>
            </a:r>
            <a:endParaRPr kumimoji="0" lang="zh-CN" altLang="en-US" sz="3200" b="1" i="0" u="sng" strike="noStrike" kern="1200" cap="none" spc="0" normalizeH="0" baseline="0" noProof="0" dirty="0">
              <a:ln>
                <a:noFill/>
              </a:ln>
              <a:solidFill>
                <a:srgbClr val="FF0000"/>
              </a:solidFill>
              <a:effectLst/>
              <a:uLnTx/>
              <a:uFillTx/>
              <a:latin typeface="华文琥珀" panose="02010800040101010101" pitchFamily="2" charset="-122"/>
              <a:ea typeface="华文琥珀" panose="02010800040101010101" pitchFamily="2" charset="-122"/>
              <a:cs typeface="+mn-cs"/>
            </a:endParaRPr>
          </a:p>
        </p:txBody>
      </p:sp>
      <p:sp>
        <p:nvSpPr>
          <p:cNvPr id="10" name="矩形 9"/>
          <p:cNvSpPr/>
          <p:nvPr/>
        </p:nvSpPr>
        <p:spPr>
          <a:xfrm>
            <a:off x="5031318" y="398327"/>
            <a:ext cx="7031343" cy="430887"/>
          </a:xfrm>
          <a:prstGeom prst="rect">
            <a:avLst/>
          </a:prstGeom>
        </p:spPr>
        <p:txBody>
          <a:bodyPr wrap="square">
            <a:spAutoFit/>
          </a:bodyPr>
          <a:lstStyle/>
          <a:p>
            <a:r>
              <a:rPr lang="zh-CN" altLang="en-US" sz="2200" b="1" dirty="0">
                <a:latin typeface="+mn-ea"/>
              </a:rPr>
              <a:t>一</a:t>
            </a:r>
            <a:r>
              <a:rPr lang="zh-CN" altLang="zh-CN" sz="2200" b="1" dirty="0">
                <a:latin typeface="+mn-ea"/>
              </a:rPr>
              <a:t>、</a:t>
            </a:r>
            <a:r>
              <a:rPr lang="zh-CN" altLang="en-US" sz="2200" b="1" dirty="0">
                <a:latin typeface="+mn-ea"/>
              </a:rPr>
              <a:t>雅典卫城的主要建筑及其价值</a:t>
            </a:r>
            <a:r>
              <a:rPr lang="zh-CN" altLang="zh-CN" sz="2200" b="1" dirty="0">
                <a:latin typeface="+mn-ea"/>
              </a:rPr>
              <a:t>（</a:t>
            </a:r>
            <a:r>
              <a:rPr lang="en-US" altLang="zh-CN" sz="2200" b="1" dirty="0">
                <a:latin typeface="+mn-ea"/>
              </a:rPr>
              <a:t>c</a:t>
            </a:r>
            <a:r>
              <a:rPr lang="zh-CN" altLang="zh-CN" sz="2200" b="1" dirty="0">
                <a:latin typeface="+mn-ea"/>
              </a:rPr>
              <a:t>）</a:t>
            </a:r>
            <a:endParaRPr lang="zh-CN" altLang="zh-CN" sz="2200" b="1" dirty="0">
              <a:latin typeface="+mn-ea"/>
            </a:endParaRPr>
          </a:p>
        </p:txBody>
      </p:sp>
      <p:sp>
        <p:nvSpPr>
          <p:cNvPr id="13" name="矩形 12"/>
          <p:cNvSpPr/>
          <p:nvPr/>
        </p:nvSpPr>
        <p:spPr>
          <a:xfrm>
            <a:off x="5060399" y="799820"/>
            <a:ext cx="1423788"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黑体" panose="02010609060101010101" pitchFamily="49" charset="-122"/>
              </a:rPr>
              <a:t>1.</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时</a:t>
            </a:r>
            <a:r>
              <a:rPr lang="zh-CN" altLang="en-US" sz="2400" b="1" kern="100" dirty="0">
                <a:latin typeface="Calibri" panose="020F0502020204030204" pitchFamily="34" charset="0"/>
                <a:ea typeface="黑体" panose="02010609060101010101" pitchFamily="49" charset="-122"/>
                <a:cs typeface="黑体" panose="02010609060101010101" pitchFamily="49" charset="-122"/>
              </a:rPr>
              <a:t>空</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a:t>
            </a:r>
            <a:endParaRPr lang="zh-CN" altLang="en-US" sz="2400" dirty="0"/>
          </a:p>
        </p:txBody>
      </p:sp>
      <p:sp>
        <p:nvSpPr>
          <p:cNvPr id="14" name="矩形 13"/>
          <p:cNvSpPr/>
          <p:nvPr/>
        </p:nvSpPr>
        <p:spPr>
          <a:xfrm>
            <a:off x="6210736" y="897075"/>
            <a:ext cx="5723333" cy="938719"/>
          </a:xfrm>
          <a:prstGeom prst="rect">
            <a:avLst/>
          </a:prstGeom>
        </p:spPr>
        <p:txBody>
          <a:bodyPr wrap="square">
            <a:spAutoFit/>
          </a:bodyPr>
          <a:lstStyle/>
          <a:p>
            <a:pPr algn="just">
              <a:lnSpc>
                <a:spcPts val="2200"/>
              </a:lnSpc>
              <a:spcAft>
                <a:spcPts val="0"/>
              </a:spcAft>
            </a:pPr>
            <a:r>
              <a:rPr lang="zh-CN" altLang="zh-CN" sz="2000" b="1" kern="100" dirty="0">
                <a:latin typeface="Calibri" panose="020F0502020204030204" pitchFamily="34" charset="0"/>
                <a:ea typeface="宋体" panose="02010600030101010101" pitchFamily="2" charset="-122"/>
                <a:cs typeface="黑体" panose="02010609060101010101" pitchFamily="49" charset="-122"/>
              </a:rPr>
              <a:t>始建于</a:t>
            </a:r>
            <a:r>
              <a:rPr lang="zh-CN" altLang="zh-CN" sz="2000" b="1" kern="100" dirty="0">
                <a:solidFill>
                  <a:srgbClr val="FF0000"/>
                </a:solidFill>
                <a:latin typeface="华文行楷" panose="02010800040101010101" pitchFamily="2" charset="-122"/>
                <a:ea typeface="华文行楷" panose="02010800040101010101" pitchFamily="2" charset="-122"/>
                <a:cs typeface="黑体" panose="02010609060101010101" pitchFamily="49" charset="-122"/>
              </a:rPr>
              <a:t>公元前</a:t>
            </a:r>
            <a:r>
              <a:rPr lang="en-US" altLang="zh-CN" sz="2000" b="1" kern="100" dirty="0">
                <a:solidFill>
                  <a:srgbClr val="FF0000"/>
                </a:solidFill>
                <a:latin typeface="华文行楷" panose="02010800040101010101" pitchFamily="2" charset="-122"/>
                <a:ea typeface="华文行楷" panose="02010800040101010101" pitchFamily="2" charset="-122"/>
                <a:cs typeface="黑体" panose="02010609060101010101" pitchFamily="49" charset="-122"/>
              </a:rPr>
              <a:t>800</a:t>
            </a:r>
            <a:r>
              <a:rPr lang="zh-CN" altLang="zh-CN" sz="2000" b="1" kern="100" dirty="0">
                <a:solidFill>
                  <a:srgbClr val="FF0000"/>
                </a:solidFill>
                <a:latin typeface="华文行楷" panose="02010800040101010101" pitchFamily="2" charset="-122"/>
                <a:ea typeface="华文行楷" panose="02010800040101010101" pitchFamily="2" charset="-122"/>
                <a:cs typeface="黑体" panose="02010609060101010101" pitchFamily="49" charset="-122"/>
              </a:rPr>
              <a:t>年</a:t>
            </a:r>
            <a:r>
              <a:rPr lang="zh-CN" altLang="zh-CN" sz="2000" b="1" kern="100" dirty="0">
                <a:latin typeface="Calibri" panose="020F0502020204030204" pitchFamily="34" charset="0"/>
                <a:ea typeface="宋体" panose="02010600030101010101" pitchFamily="2" charset="-122"/>
                <a:cs typeface="黑体" panose="02010609060101010101" pitchFamily="49" charset="-122"/>
              </a:rPr>
              <a:t>，曾一度被</a:t>
            </a:r>
            <a:r>
              <a:rPr lang="zh-CN" altLang="en-US" sz="2000" b="1" kern="100" dirty="0">
                <a:latin typeface="Calibri" panose="020F0502020204030204" pitchFamily="34" charset="0"/>
                <a:ea typeface="宋体" panose="02010600030101010101" pitchFamily="2" charset="-122"/>
                <a:cs typeface="黑体" panose="02010609060101010101" pitchFamily="49" charset="-122"/>
              </a:rPr>
              <a:t>入侵的</a:t>
            </a:r>
            <a:r>
              <a:rPr lang="zh-CN" altLang="zh-CN" sz="2000" b="1" kern="100" dirty="0">
                <a:latin typeface="Calibri" panose="020F0502020204030204" pitchFamily="34" charset="0"/>
                <a:ea typeface="宋体" panose="02010600030101010101" pitchFamily="2" charset="-122"/>
                <a:cs typeface="黑体" panose="02010609060101010101" pitchFamily="49" charset="-122"/>
              </a:rPr>
              <a:t>波斯人所摧毁，重建于</a:t>
            </a:r>
            <a:r>
              <a:rPr lang="zh-CN" altLang="zh-CN" sz="2000" b="1" kern="100" dirty="0">
                <a:solidFill>
                  <a:srgbClr val="FF0000"/>
                </a:solidFill>
                <a:latin typeface="华文行楷" panose="02010800040101010101" pitchFamily="2" charset="-122"/>
                <a:ea typeface="华文行楷" panose="02010800040101010101" pitchFamily="2" charset="-122"/>
                <a:cs typeface="黑体" panose="02010609060101010101" pitchFamily="49" charset="-122"/>
              </a:rPr>
              <a:t>公元前</a:t>
            </a:r>
            <a:r>
              <a:rPr lang="en-US" altLang="zh-CN" sz="2000" b="1" kern="100" dirty="0">
                <a:solidFill>
                  <a:srgbClr val="FF0000"/>
                </a:solidFill>
                <a:latin typeface="华文行楷" panose="02010800040101010101" pitchFamily="2" charset="-122"/>
                <a:ea typeface="华文行楷" panose="02010800040101010101" pitchFamily="2" charset="-122"/>
                <a:cs typeface="黑体" panose="02010609060101010101" pitchFamily="49" charset="-122"/>
              </a:rPr>
              <a:t>5</a:t>
            </a:r>
            <a:r>
              <a:rPr lang="zh-CN" altLang="zh-CN" sz="2000" b="1" kern="100" dirty="0">
                <a:solidFill>
                  <a:srgbClr val="FF0000"/>
                </a:solidFill>
                <a:latin typeface="华文行楷" panose="02010800040101010101" pitchFamily="2" charset="-122"/>
                <a:ea typeface="华文行楷" panose="02010800040101010101" pitchFamily="2" charset="-122"/>
                <a:cs typeface="黑体" panose="02010609060101010101" pitchFamily="49" charset="-122"/>
              </a:rPr>
              <a:t>世纪中</a:t>
            </a:r>
            <a:r>
              <a:rPr lang="zh-CN" altLang="zh-CN" sz="2000" b="1" kern="100" dirty="0">
                <a:latin typeface="Calibri" panose="020F0502020204030204" pitchFamily="34" charset="0"/>
                <a:ea typeface="楷体" panose="02010609060101010101" pitchFamily="49" charset="-122"/>
                <a:cs typeface="黑体" panose="02010609060101010101" pitchFamily="49" charset="-122"/>
              </a:rPr>
              <a:t>。</a:t>
            </a:r>
            <a:r>
              <a:rPr lang="zh-CN" altLang="en-US" sz="2000" b="1" kern="100" dirty="0">
                <a:latin typeface="宋体" panose="02010600030101010101" pitchFamily="2" charset="-122"/>
                <a:ea typeface="宋体" panose="02010600030101010101" pitchFamily="2" charset="-122"/>
                <a:cs typeface="黑体" panose="02010609060101010101" pitchFamily="49" charset="-122"/>
              </a:rPr>
              <a:t>坐落在希腊首都</a:t>
            </a:r>
            <a:r>
              <a:rPr lang="zh-CN" altLang="en-US" sz="2000" b="1" kern="100" dirty="0">
                <a:solidFill>
                  <a:srgbClr val="FF0000"/>
                </a:solidFill>
                <a:latin typeface="华文行楷" panose="02010800040101010101" pitchFamily="2" charset="-122"/>
                <a:ea typeface="华文行楷" panose="02010800040101010101" pitchFamily="2" charset="-122"/>
                <a:cs typeface="黑体" panose="02010609060101010101" pitchFamily="49" charset="-122"/>
              </a:rPr>
              <a:t>雅典西南</a:t>
            </a:r>
            <a:r>
              <a:rPr lang="zh-CN" altLang="en-US" sz="2000" b="1" kern="100" dirty="0">
                <a:latin typeface="宋体" panose="02010600030101010101" pitchFamily="2" charset="-122"/>
                <a:ea typeface="宋体" panose="02010600030101010101" pitchFamily="2" charset="-122"/>
                <a:cs typeface="黑体" panose="02010609060101010101" pitchFamily="49" charset="-122"/>
              </a:rPr>
              <a:t>一座海拔一百五十多米的小山上。</a:t>
            </a:r>
            <a:endParaRPr lang="zh-CN" altLang="zh-CN" sz="2000" b="1" kern="1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50" y="987356"/>
            <a:ext cx="4809983" cy="402261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133" y="1783772"/>
            <a:ext cx="2117969" cy="4807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689" y="4026990"/>
            <a:ext cx="950065" cy="35469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565" y="2374678"/>
            <a:ext cx="3079584" cy="154104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2" name="矩形 31"/>
          <p:cNvSpPr/>
          <p:nvPr/>
        </p:nvSpPr>
        <p:spPr>
          <a:xfrm>
            <a:off x="5060398" y="1720229"/>
            <a:ext cx="1423788"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黑体" panose="02010609060101010101" pitchFamily="49" charset="-122"/>
              </a:rPr>
              <a:t>2.</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目的：</a:t>
            </a:r>
            <a:endParaRPr lang="zh-CN" altLang="en-US" sz="2400" dirty="0"/>
          </a:p>
        </p:txBody>
      </p:sp>
      <p:sp>
        <p:nvSpPr>
          <p:cNvPr id="33" name="矩形 32"/>
          <p:cNvSpPr/>
          <p:nvPr/>
        </p:nvSpPr>
        <p:spPr>
          <a:xfrm>
            <a:off x="6210736" y="1810193"/>
            <a:ext cx="5062604" cy="374461"/>
          </a:xfrm>
          <a:prstGeom prst="rect">
            <a:avLst/>
          </a:prstGeom>
        </p:spPr>
        <p:txBody>
          <a:bodyPr wrap="none">
            <a:spAutoFit/>
          </a:bodyPr>
          <a:lstStyle/>
          <a:p>
            <a:pPr algn="just">
              <a:lnSpc>
                <a:spcPts val="2200"/>
              </a:lnSpc>
              <a:spcAft>
                <a:spcPts val="0"/>
              </a:spcAft>
            </a:pPr>
            <a:r>
              <a:rPr lang="zh-CN" altLang="zh-CN" sz="2000" b="1" kern="100" dirty="0">
                <a:latin typeface="Calibri" panose="020F0502020204030204" pitchFamily="34" charset="0"/>
                <a:ea typeface="宋体" panose="02010600030101010101" pitchFamily="2" charset="-122"/>
                <a:cs typeface="黑体" panose="02010609060101010101" pitchFamily="49" charset="-122"/>
              </a:rPr>
              <a:t>防御外敌；祭祀雅典城的保护神—雅典娜。</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4" name="矩形 33"/>
          <p:cNvSpPr/>
          <p:nvPr/>
        </p:nvSpPr>
        <p:spPr>
          <a:xfrm>
            <a:off x="5060398" y="2237632"/>
            <a:ext cx="2042547"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黑体" panose="02010609060101010101" pitchFamily="49" charset="-122"/>
              </a:rPr>
              <a:t>3.</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主要建筑：</a:t>
            </a:r>
            <a:endParaRPr lang="zh-CN" altLang="en-US" sz="2400" dirty="0"/>
          </a:p>
        </p:txBody>
      </p:sp>
      <p:sp>
        <p:nvSpPr>
          <p:cNvPr id="35" name="矩形 34"/>
          <p:cNvSpPr/>
          <p:nvPr/>
        </p:nvSpPr>
        <p:spPr>
          <a:xfrm>
            <a:off x="6837863" y="2331697"/>
            <a:ext cx="4572085" cy="374461"/>
          </a:xfrm>
          <a:prstGeom prst="rect">
            <a:avLst/>
          </a:prstGeom>
        </p:spPr>
        <p:txBody>
          <a:bodyPr wrap="none">
            <a:spAutoFit/>
          </a:bodyPr>
          <a:lstStyle/>
          <a:p>
            <a:pPr algn="just">
              <a:lnSpc>
                <a:spcPts val="2200"/>
              </a:lnSpc>
              <a:spcAft>
                <a:spcPts val="0"/>
              </a:spcAft>
            </a:pP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山门、伊瑞克提翁神庙和帕特农神庙。</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58" y="194895"/>
            <a:ext cx="4816257" cy="648676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36" name="矩形 35"/>
          <p:cNvSpPr/>
          <p:nvPr/>
        </p:nvSpPr>
        <p:spPr>
          <a:xfrm>
            <a:off x="5060398" y="2751754"/>
            <a:ext cx="1423788"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黑体" panose="02010609060101010101" pitchFamily="49" charset="-122"/>
              </a:rPr>
              <a:t>4.</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特点：</a:t>
            </a:r>
            <a:endParaRPr lang="zh-CN" altLang="en-US" sz="2400" dirty="0"/>
          </a:p>
        </p:txBody>
      </p:sp>
      <p:sp>
        <p:nvSpPr>
          <p:cNvPr id="37" name="矩形 36"/>
          <p:cNvSpPr/>
          <p:nvPr/>
        </p:nvSpPr>
        <p:spPr>
          <a:xfrm>
            <a:off x="6081671" y="2818462"/>
            <a:ext cx="6096000" cy="656590"/>
          </a:xfrm>
          <a:prstGeom prst="rect">
            <a:avLst/>
          </a:prstGeom>
        </p:spPr>
        <p:txBody>
          <a:bodyPr>
            <a:spAutoFit/>
          </a:bodyPr>
          <a:lstStyle/>
          <a:p>
            <a:pPr>
              <a:lnSpc>
                <a:spcPts val="2200"/>
              </a:lnSpc>
              <a:spcAft>
                <a:spcPts val="0"/>
              </a:spcAft>
            </a:pP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a:t>
            </a:r>
            <a:r>
              <a:rPr lang="en-US" altLang="zh-CN" sz="2000" b="1" kern="100" dirty="0">
                <a:latin typeface="Calibri" panose="020F0502020204030204" pitchFamily="34" charset="0"/>
                <a:ea typeface="宋体" panose="02010600030101010101" pitchFamily="2" charset="-122"/>
                <a:cs typeface="Times New Roman" panose="02020603050405020304" pitchFamily="18" charset="0"/>
              </a:rPr>
              <a:t>1</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）因地制宜，自由活泼，主次分明，错落有致。（</a:t>
            </a:r>
            <a:r>
              <a:rPr lang="en-US" altLang="zh-CN" sz="2000" b="1" kern="100" dirty="0">
                <a:latin typeface="Calibri" panose="020F0502020204030204" pitchFamily="34" charset="0"/>
                <a:ea typeface="宋体" panose="02010600030101010101" pitchFamily="2" charset="-122"/>
                <a:cs typeface="Times New Roman" panose="02020603050405020304" pitchFamily="18" charset="0"/>
              </a:rPr>
              <a:t>2</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）柱廊结构和三角形门墙。</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8" name="矩形 37"/>
          <p:cNvSpPr/>
          <p:nvPr/>
        </p:nvSpPr>
        <p:spPr>
          <a:xfrm>
            <a:off x="5060398" y="3391186"/>
            <a:ext cx="1423788"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黑体" panose="02010609060101010101" pitchFamily="49" charset="-122"/>
              </a:rPr>
              <a:t>5.</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价值：</a:t>
            </a:r>
            <a:endParaRPr lang="zh-CN" altLang="en-US" sz="2400" dirty="0"/>
          </a:p>
        </p:txBody>
      </p:sp>
      <p:sp>
        <p:nvSpPr>
          <p:cNvPr id="12" name="矩形 11"/>
          <p:cNvSpPr/>
          <p:nvPr/>
        </p:nvSpPr>
        <p:spPr>
          <a:xfrm>
            <a:off x="6220896" y="3438280"/>
            <a:ext cx="5840336" cy="1015663"/>
          </a:xfrm>
          <a:prstGeom prst="rect">
            <a:avLst/>
          </a:prstGeom>
        </p:spPr>
        <p:txBody>
          <a:bodyPr wrap="square">
            <a:spAutoFit/>
          </a:bodyPr>
          <a:lstStyle/>
          <a:p>
            <a:r>
              <a:rPr lang="zh-CN" altLang="zh-CN" sz="2000" b="1" dirty="0">
                <a:latin typeface="宋体" panose="02010600030101010101" pitchFamily="2" charset="-122"/>
                <a:ea typeface="宋体" panose="02010600030101010101" pitchFamily="2" charset="-122"/>
              </a:rPr>
              <a:t>突出的普遍价值；认识</a:t>
            </a:r>
            <a:r>
              <a:rPr lang="zh-CN" altLang="en-US" sz="2000" b="1" dirty="0">
                <a:latin typeface="宋体" panose="02010600030101010101" pitchFamily="2" charset="-122"/>
                <a:ea typeface="宋体" panose="02010600030101010101" pitchFamily="2" charset="-122"/>
              </a:rPr>
              <a:t>希腊</a:t>
            </a:r>
            <a:r>
              <a:rPr lang="zh-CN" altLang="zh-CN" sz="2000" b="1" dirty="0">
                <a:latin typeface="宋体" panose="02010600030101010101" pitchFamily="2" charset="-122"/>
                <a:ea typeface="宋体" panose="02010600030101010101" pitchFamily="2" charset="-122"/>
              </a:rPr>
              <a:t>历史文化直观生动的历史见证；不同国家、民族相互交流学习的宝贵资源；学术研究的重要资源。</a:t>
            </a:r>
            <a:endParaRPr lang="zh-CN" altLang="zh-CN" sz="2000" b="1"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39" name="Picture 2" descr="aa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58" y="1739559"/>
            <a:ext cx="4809983" cy="383925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矩形 25"/>
          <p:cNvSpPr/>
          <p:nvPr/>
        </p:nvSpPr>
        <p:spPr>
          <a:xfrm>
            <a:off x="5071988" y="4369644"/>
            <a:ext cx="7031343" cy="430887"/>
          </a:xfrm>
          <a:prstGeom prst="rect">
            <a:avLst/>
          </a:prstGeom>
        </p:spPr>
        <p:txBody>
          <a:bodyPr wrap="square">
            <a:spAutoFit/>
          </a:bodyPr>
          <a:lstStyle/>
          <a:p>
            <a:r>
              <a:rPr lang="zh-CN" altLang="en-US" sz="2200" b="1" dirty="0">
                <a:latin typeface="+mn-ea"/>
              </a:rPr>
              <a:t>二</a:t>
            </a:r>
            <a:r>
              <a:rPr lang="zh-CN" altLang="zh-CN" sz="2200" b="1" dirty="0">
                <a:latin typeface="+mn-ea"/>
              </a:rPr>
              <a:t>、</a:t>
            </a:r>
            <a:r>
              <a:rPr lang="zh-CN" altLang="en-US" sz="2200" b="1" dirty="0">
                <a:latin typeface="+mn-ea"/>
              </a:rPr>
              <a:t>帕特农神庙的建筑艺术成就和人文精神内涵</a:t>
            </a:r>
            <a:r>
              <a:rPr lang="zh-CN" altLang="zh-CN" sz="2200" b="1" dirty="0">
                <a:latin typeface="+mn-ea"/>
              </a:rPr>
              <a:t>（</a:t>
            </a:r>
            <a:r>
              <a:rPr lang="en-US" altLang="zh-CN" sz="2200" b="1" dirty="0">
                <a:latin typeface="+mn-ea"/>
              </a:rPr>
              <a:t>c</a:t>
            </a:r>
            <a:r>
              <a:rPr lang="zh-CN" altLang="zh-CN" sz="2200" b="1" dirty="0">
                <a:latin typeface="+mn-ea"/>
              </a:rPr>
              <a:t>）</a:t>
            </a:r>
            <a:endParaRPr lang="zh-CN" altLang="zh-CN" sz="2200" b="1" dirty="0">
              <a:latin typeface="+mn-ea"/>
            </a:endParaRPr>
          </a:p>
        </p:txBody>
      </p:sp>
      <p:sp>
        <p:nvSpPr>
          <p:cNvPr id="3" name="矩形 2"/>
          <p:cNvSpPr/>
          <p:nvPr/>
        </p:nvSpPr>
        <p:spPr>
          <a:xfrm>
            <a:off x="5041518" y="4691663"/>
            <a:ext cx="1350050"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黑体" panose="02010609060101010101" pitchFamily="49" charset="-122"/>
              </a:rPr>
              <a:t>1</a:t>
            </a:r>
            <a:r>
              <a:rPr lang="en-US" altLang="zh-CN" sz="2400" b="1" kern="100" dirty="0">
                <a:latin typeface="Calibri" panose="020F0502020204030204" pitchFamily="34" charset="0"/>
                <a:ea typeface="黑体" panose="02010609060101010101" pitchFamily="49" charset="-122"/>
                <a:cs typeface="黑体" panose="02010609060101010101" pitchFamily="49" charset="-122"/>
              </a:rPr>
              <a:t>.</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概况：</a:t>
            </a:r>
            <a:endParaRPr lang="zh-CN" altLang="en-US" sz="2400" b="1" dirty="0"/>
          </a:p>
        </p:txBody>
      </p:sp>
      <p:sp>
        <p:nvSpPr>
          <p:cNvPr id="4" name="矩形 3"/>
          <p:cNvSpPr/>
          <p:nvPr/>
        </p:nvSpPr>
        <p:spPr>
          <a:xfrm>
            <a:off x="5772291" y="4813108"/>
            <a:ext cx="6361509" cy="656590"/>
          </a:xfrm>
          <a:prstGeom prst="rect">
            <a:avLst/>
          </a:prstGeom>
        </p:spPr>
        <p:txBody>
          <a:bodyPr wrap="square">
            <a:spAutoFit/>
          </a:bodyPr>
          <a:lstStyle/>
          <a:p>
            <a:pPr marL="476885" indent="-190500">
              <a:lnSpc>
                <a:spcPts val="2200"/>
              </a:lnSpc>
              <a:spcAft>
                <a:spcPts val="0"/>
              </a:spcAft>
            </a:pP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是</a:t>
            </a:r>
            <a:r>
              <a:rPr lang="zh-CN" altLang="zh-CN" sz="2000" b="1" kern="100" dirty="0">
                <a:solidFill>
                  <a:srgbClr val="FF0000"/>
                </a:solidFill>
                <a:latin typeface="华文行楷" panose="02010800040101010101" pitchFamily="2" charset="-122"/>
                <a:ea typeface="华文行楷" panose="02010800040101010101" pitchFamily="2" charset="-122"/>
                <a:cs typeface="Times New Roman" panose="02020603050405020304" pitchFamily="18" charset="0"/>
              </a:rPr>
              <a:t>雅典娜</a:t>
            </a: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的主神庙，坐落在雅典卫城的最高处，是雅</a:t>
            </a:r>
            <a:endParaRPr lang="en-US" altLang="zh-CN" sz="2000" b="1" kern="100" dirty="0">
              <a:latin typeface="Calibri" panose="020F0502020204030204" pitchFamily="34" charset="0"/>
              <a:ea typeface="宋体" panose="02010600030101010101" pitchFamily="2" charset="-122"/>
              <a:cs typeface="Times New Roman" panose="02020603050405020304" pitchFamily="18" charset="0"/>
            </a:endParaRPr>
          </a:p>
          <a:p>
            <a:pPr marL="476885" indent="-190500">
              <a:lnSpc>
                <a:spcPts val="2200"/>
              </a:lnSpc>
              <a:spcAft>
                <a:spcPts val="0"/>
              </a:spcAft>
            </a:pPr>
            <a:r>
              <a:rPr lang="zh-CN" altLang="zh-CN" sz="2000" b="1" kern="100" dirty="0">
                <a:latin typeface="Calibri" panose="020F0502020204030204" pitchFamily="34" charset="0"/>
                <a:ea typeface="宋体" panose="02010600030101010101" pitchFamily="2" charset="-122"/>
                <a:cs typeface="Times New Roman" panose="02020603050405020304" pitchFamily="18" charset="0"/>
              </a:rPr>
              <a:t>典卫城中最负盛名的建筑。</a:t>
            </a:r>
            <a:endParaRPr lang="zh-CN" altLang="zh-CN" sz="2000" b="1"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30" name="矩形 29"/>
          <p:cNvSpPr/>
          <p:nvPr/>
        </p:nvSpPr>
        <p:spPr>
          <a:xfrm>
            <a:off x="5044073" y="5355538"/>
            <a:ext cx="2587568"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黑体" panose="02010609060101010101" pitchFamily="49" charset="-122"/>
              </a:rPr>
              <a:t>2</a:t>
            </a:r>
            <a:r>
              <a:rPr lang="en-US" altLang="zh-CN" sz="2400" b="1" kern="100" dirty="0">
                <a:latin typeface="Calibri" panose="020F0502020204030204" pitchFamily="34" charset="0"/>
                <a:ea typeface="黑体" panose="02010609060101010101" pitchFamily="49" charset="-122"/>
                <a:cs typeface="黑体" panose="02010609060101010101" pitchFamily="49" charset="-122"/>
              </a:rPr>
              <a:t>.</a:t>
            </a:r>
            <a:r>
              <a:rPr lang="zh-CN" altLang="en-US" sz="2400" b="1" kern="100" dirty="0">
                <a:latin typeface="Calibri" panose="020F0502020204030204" pitchFamily="34" charset="0"/>
                <a:ea typeface="黑体" panose="02010609060101010101" pitchFamily="49" charset="-122"/>
                <a:cs typeface="黑体" panose="02010609060101010101" pitchFamily="49" charset="-122"/>
              </a:rPr>
              <a:t>建筑艺术成就</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a:t>
            </a:r>
            <a:endParaRPr lang="zh-CN" altLang="en-US" sz="2400" b="1" dirty="0"/>
          </a:p>
        </p:txBody>
      </p:sp>
      <p:sp>
        <p:nvSpPr>
          <p:cNvPr id="6" name="文本框 5"/>
          <p:cNvSpPr txBox="1"/>
          <p:nvPr/>
        </p:nvSpPr>
        <p:spPr>
          <a:xfrm>
            <a:off x="7390453" y="5414279"/>
            <a:ext cx="4756894" cy="400110"/>
          </a:xfrm>
          <a:prstGeom prst="rect">
            <a:avLst/>
          </a:prstGeom>
          <a:noFill/>
        </p:spPr>
        <p:txBody>
          <a:bodyPr wrap="square" rtlCol="0">
            <a:spAutoFit/>
          </a:bodyPr>
          <a:lstStyle/>
          <a:p>
            <a:r>
              <a:rPr lang="zh-CN" altLang="en-US" sz="2000" b="1" dirty="0">
                <a:latin typeface="宋体" panose="02010600030101010101" pitchFamily="2" charset="-122"/>
                <a:ea typeface="宋体" panose="02010600030101010101" pitchFamily="2" charset="-122"/>
              </a:rPr>
              <a:t>外观宏伟壮丽，雕刻装饰精致华美。</a:t>
            </a:r>
            <a:endParaRPr lang="zh-CN" altLang="en-US" sz="2000" b="1" dirty="0">
              <a:latin typeface="宋体" panose="02010600030101010101" pitchFamily="2" charset="-122"/>
              <a:ea typeface="宋体" panose="02010600030101010101" pitchFamily="2" charset="-122"/>
            </a:endParaRPr>
          </a:p>
        </p:txBody>
      </p:sp>
      <p:sp>
        <p:nvSpPr>
          <p:cNvPr id="41" name="矩形 40"/>
          <p:cNvSpPr/>
          <p:nvPr/>
        </p:nvSpPr>
        <p:spPr>
          <a:xfrm>
            <a:off x="5045764" y="5818693"/>
            <a:ext cx="2587568" cy="461665"/>
          </a:xfrm>
          <a:prstGeom prst="rect">
            <a:avLst/>
          </a:prstGeom>
        </p:spPr>
        <p:txBody>
          <a:bodyPr wrap="none">
            <a:spAutoFit/>
          </a:bodyPr>
          <a:lstStyle/>
          <a:p>
            <a:r>
              <a:rPr lang="en-US" altLang="zh-CN" sz="2400" b="1" kern="100" dirty="0">
                <a:latin typeface="黑体" panose="02010609060101010101" pitchFamily="49" charset="-122"/>
                <a:ea typeface="宋体" panose="02010600030101010101" pitchFamily="2" charset="-122"/>
                <a:cs typeface="黑体" panose="02010609060101010101" pitchFamily="49" charset="-122"/>
              </a:rPr>
              <a:t>3</a:t>
            </a:r>
            <a:r>
              <a:rPr lang="en-US" altLang="zh-CN" sz="2400" b="1" kern="100" dirty="0">
                <a:latin typeface="Calibri" panose="020F0502020204030204" pitchFamily="34" charset="0"/>
                <a:ea typeface="黑体" panose="02010609060101010101" pitchFamily="49" charset="-122"/>
                <a:cs typeface="黑体" panose="02010609060101010101" pitchFamily="49" charset="-122"/>
              </a:rPr>
              <a:t>.</a:t>
            </a:r>
            <a:r>
              <a:rPr lang="zh-CN" altLang="en-US" sz="2400" b="1" kern="100" dirty="0">
                <a:latin typeface="Calibri" panose="020F0502020204030204" pitchFamily="34" charset="0"/>
                <a:ea typeface="黑体" panose="02010609060101010101" pitchFamily="49" charset="-122"/>
                <a:cs typeface="黑体" panose="02010609060101010101" pitchFamily="49" charset="-122"/>
              </a:rPr>
              <a:t>人文精神内涵</a:t>
            </a:r>
            <a:r>
              <a:rPr lang="zh-CN" altLang="zh-CN" sz="2400" b="1" kern="100" dirty="0">
                <a:latin typeface="Calibri" panose="020F0502020204030204" pitchFamily="34" charset="0"/>
                <a:ea typeface="黑体" panose="02010609060101010101" pitchFamily="49" charset="-122"/>
                <a:cs typeface="黑体" panose="02010609060101010101" pitchFamily="49" charset="-122"/>
              </a:rPr>
              <a:t>：</a:t>
            </a:r>
            <a:endParaRPr lang="zh-CN" altLang="en-US" sz="2400" b="1" dirty="0"/>
          </a:p>
        </p:txBody>
      </p:sp>
      <p:sp>
        <p:nvSpPr>
          <p:cNvPr id="9" name="文本框 8"/>
          <p:cNvSpPr txBox="1"/>
          <p:nvPr/>
        </p:nvSpPr>
        <p:spPr>
          <a:xfrm>
            <a:off x="7345400" y="5859630"/>
            <a:ext cx="4788400" cy="707886"/>
          </a:xfrm>
          <a:prstGeom prst="rect">
            <a:avLst/>
          </a:prstGeom>
          <a:noFill/>
        </p:spPr>
        <p:txBody>
          <a:bodyPr wrap="square" rtlCol="0">
            <a:spAutoFit/>
          </a:bodyPr>
          <a:lstStyle/>
          <a:p>
            <a:r>
              <a:rPr lang="zh-CN" altLang="en-US" sz="2000" b="1" dirty="0">
                <a:latin typeface="宋体" panose="02010600030101010101" pitchFamily="2" charset="-122"/>
                <a:ea typeface="宋体" panose="02010600030101010101" pitchFamily="2" charset="-122"/>
              </a:rPr>
              <a:t>从人的角度去理解和解释世界，人被置于世界的中心，以人为本。</a:t>
            </a:r>
            <a:endParaRPr lang="zh-CN" altLang="en-US" sz="2000" b="1" dirty="0">
              <a:latin typeface="宋体" panose="02010600030101010101" pitchFamily="2" charset="-122"/>
              <a:ea typeface="宋体" panose="02010600030101010101" pitchFamily="2" charset="-122"/>
            </a:endParaRPr>
          </a:p>
        </p:txBody>
      </p:sp>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328" y="1751627"/>
            <a:ext cx="3815814" cy="398076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42" name="图片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911" y="1737541"/>
            <a:ext cx="6235578" cy="4143886"/>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5" name="图片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979" y="525527"/>
            <a:ext cx="6224510" cy="5806943"/>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29" name="图片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562" y="4768795"/>
            <a:ext cx="4656544" cy="151594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11" name="图片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107" y="544095"/>
            <a:ext cx="5425910" cy="487018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 calcmode="lin" valueType="num">
                                      <p:cBhvr>
                                        <p:cTn id="12" dur="1000"/>
                                        <p:tgtEl>
                                          <p:spTgt spid="17"/>
                                        </p:tgtEl>
                                        <p:attrNameLst>
                                          <p:attrName>style.rotation</p:attrName>
                                        </p:attrNameLst>
                                      </p:cBhvr>
                                      <p:tavLst>
                                        <p:tav tm="0">
                                          <p:val>
                                            <p:fltVal val="0"/>
                                          </p:val>
                                        </p:tav>
                                        <p:tav tm="100000">
                                          <p:val>
                                            <p:fltVal val="90"/>
                                          </p:val>
                                        </p:tav>
                                      </p:tavLst>
                                    </p:anim>
                                    <p:animEffect transition="out" filter="fade">
                                      <p:cBhvr>
                                        <p:cTn id="13" dur="1000"/>
                                        <p:tgtEl>
                                          <p:spTgt spid="17"/>
                                        </p:tgtEl>
                                      </p:cBhvr>
                                    </p:animEffect>
                                    <p:set>
                                      <p:cBhvr>
                                        <p:cTn id="14" dur="1" fill="hold">
                                          <p:stCondLst>
                                            <p:cond delay="9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16"/>
                                        </p:tgtEl>
                                        <p:attrNameLst>
                                          <p:attrName>ppt_w</p:attrName>
                                        </p:attrNameLst>
                                      </p:cBhvr>
                                      <p:tavLst>
                                        <p:tav tm="0">
                                          <p:val>
                                            <p:strVal val="ppt_w"/>
                                          </p:val>
                                        </p:tav>
                                        <p:tav tm="100000">
                                          <p:val>
                                            <p:fltVal val="0"/>
                                          </p:val>
                                        </p:tav>
                                      </p:tavLst>
                                    </p:anim>
                                    <p:anim calcmode="lin" valueType="num">
                                      <p:cBhvr>
                                        <p:cTn id="23" dur="1000"/>
                                        <p:tgtEl>
                                          <p:spTgt spid="16"/>
                                        </p:tgtEl>
                                        <p:attrNameLst>
                                          <p:attrName>ppt_h</p:attrName>
                                        </p:attrNameLst>
                                      </p:cBhvr>
                                      <p:tavLst>
                                        <p:tav tm="0">
                                          <p:val>
                                            <p:strVal val="ppt_h"/>
                                          </p:val>
                                        </p:tav>
                                        <p:tav tm="100000">
                                          <p:val>
                                            <p:fltVal val="0"/>
                                          </p:val>
                                        </p:tav>
                                      </p:tavLst>
                                    </p:anim>
                                    <p:anim calcmode="lin" valueType="num">
                                      <p:cBhvr>
                                        <p:cTn id="24" dur="1000"/>
                                        <p:tgtEl>
                                          <p:spTgt spid="16"/>
                                        </p:tgtEl>
                                        <p:attrNameLst>
                                          <p:attrName>style.rotation</p:attrName>
                                        </p:attrNameLst>
                                      </p:cBhvr>
                                      <p:tavLst>
                                        <p:tav tm="0">
                                          <p:val>
                                            <p:fltVal val="0"/>
                                          </p:val>
                                        </p:tav>
                                        <p:tav tm="100000">
                                          <p:val>
                                            <p:fltVal val="90"/>
                                          </p:val>
                                        </p:tav>
                                      </p:tavLst>
                                    </p:anim>
                                    <p:animEffect transition="out" filter="fade">
                                      <p:cBhvr>
                                        <p:cTn id="25" dur="1000"/>
                                        <p:tgtEl>
                                          <p:spTgt spid="16"/>
                                        </p:tgtEl>
                                      </p:cBhvr>
                                    </p:animEffect>
                                    <p:set>
                                      <p:cBhvr>
                                        <p:cTn id="26" dur="1" fill="hold">
                                          <p:stCondLst>
                                            <p:cond delay="9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1" presetClass="exit" presetSubtype="0" fill="hold" nodeType="clickEffect">
                                  <p:stCondLst>
                                    <p:cond delay="0"/>
                                  </p:stCondLst>
                                  <p:childTnLst>
                                    <p:anim calcmode="lin" valueType="num">
                                      <p:cBhvr>
                                        <p:cTn id="34" dur="1000"/>
                                        <p:tgtEl>
                                          <p:spTgt spid="42"/>
                                        </p:tgtEl>
                                        <p:attrNameLst>
                                          <p:attrName>ppt_w</p:attrName>
                                        </p:attrNameLst>
                                      </p:cBhvr>
                                      <p:tavLst>
                                        <p:tav tm="0">
                                          <p:val>
                                            <p:strVal val="ppt_w"/>
                                          </p:val>
                                        </p:tav>
                                        <p:tav tm="100000">
                                          <p:val>
                                            <p:fltVal val="0"/>
                                          </p:val>
                                        </p:tav>
                                      </p:tavLst>
                                    </p:anim>
                                    <p:anim calcmode="lin" valueType="num">
                                      <p:cBhvr>
                                        <p:cTn id="35" dur="1000"/>
                                        <p:tgtEl>
                                          <p:spTgt spid="42"/>
                                        </p:tgtEl>
                                        <p:attrNameLst>
                                          <p:attrName>ppt_h</p:attrName>
                                        </p:attrNameLst>
                                      </p:cBhvr>
                                      <p:tavLst>
                                        <p:tav tm="0">
                                          <p:val>
                                            <p:strVal val="ppt_h"/>
                                          </p:val>
                                        </p:tav>
                                        <p:tav tm="100000">
                                          <p:val>
                                            <p:fltVal val="0"/>
                                          </p:val>
                                        </p:tav>
                                      </p:tavLst>
                                    </p:anim>
                                    <p:anim calcmode="lin" valueType="num">
                                      <p:cBhvr>
                                        <p:cTn id="36" dur="1000"/>
                                        <p:tgtEl>
                                          <p:spTgt spid="42"/>
                                        </p:tgtEl>
                                        <p:attrNameLst>
                                          <p:attrName>style.rotation</p:attrName>
                                        </p:attrNameLst>
                                      </p:cBhvr>
                                      <p:tavLst>
                                        <p:tav tm="0">
                                          <p:val>
                                            <p:fltVal val="0"/>
                                          </p:val>
                                        </p:tav>
                                        <p:tav tm="100000">
                                          <p:val>
                                            <p:fltVal val="90"/>
                                          </p:val>
                                        </p:tav>
                                      </p:tavLst>
                                    </p:anim>
                                    <p:animEffect transition="out" filter="fade">
                                      <p:cBhvr>
                                        <p:cTn id="37" dur="1000"/>
                                        <p:tgtEl>
                                          <p:spTgt spid="42"/>
                                        </p:tgtEl>
                                      </p:cBhvr>
                                    </p:animEffect>
                                    <p:set>
                                      <p:cBhvr>
                                        <p:cTn id="38" dur="1" fill="hold">
                                          <p:stCondLst>
                                            <p:cond delay="999"/>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nodeType="clickEffect">
                                  <p:stCondLst>
                                    <p:cond delay="0"/>
                                  </p:stCondLst>
                                  <p:childTnLst>
                                    <p:anim calcmode="lin" valueType="num">
                                      <p:cBhvr>
                                        <p:cTn id="46" dur="1000"/>
                                        <p:tgtEl>
                                          <p:spTgt spid="15"/>
                                        </p:tgtEl>
                                        <p:attrNameLst>
                                          <p:attrName>ppt_w</p:attrName>
                                        </p:attrNameLst>
                                      </p:cBhvr>
                                      <p:tavLst>
                                        <p:tav tm="0">
                                          <p:val>
                                            <p:strVal val="ppt_w"/>
                                          </p:val>
                                        </p:tav>
                                        <p:tav tm="100000">
                                          <p:val>
                                            <p:fltVal val="0"/>
                                          </p:val>
                                        </p:tav>
                                      </p:tavLst>
                                    </p:anim>
                                    <p:anim calcmode="lin" valueType="num">
                                      <p:cBhvr>
                                        <p:cTn id="47" dur="1000"/>
                                        <p:tgtEl>
                                          <p:spTgt spid="15"/>
                                        </p:tgtEl>
                                        <p:attrNameLst>
                                          <p:attrName>ppt_h</p:attrName>
                                        </p:attrNameLst>
                                      </p:cBhvr>
                                      <p:tavLst>
                                        <p:tav tm="0">
                                          <p:val>
                                            <p:strVal val="ppt_h"/>
                                          </p:val>
                                        </p:tav>
                                        <p:tav tm="100000">
                                          <p:val>
                                            <p:fltVal val="0"/>
                                          </p:val>
                                        </p:tav>
                                      </p:tavLst>
                                    </p:anim>
                                    <p:anim calcmode="lin" valueType="num">
                                      <p:cBhvr>
                                        <p:cTn id="48" dur="1000"/>
                                        <p:tgtEl>
                                          <p:spTgt spid="15"/>
                                        </p:tgtEl>
                                        <p:attrNameLst>
                                          <p:attrName>style.rotation</p:attrName>
                                        </p:attrNameLst>
                                      </p:cBhvr>
                                      <p:tavLst>
                                        <p:tav tm="0">
                                          <p:val>
                                            <p:fltVal val="0"/>
                                          </p:val>
                                        </p:tav>
                                        <p:tav tm="100000">
                                          <p:val>
                                            <p:fltVal val="90"/>
                                          </p:val>
                                        </p:tav>
                                      </p:tavLst>
                                    </p:anim>
                                    <p:animEffect transition="out" filter="fade">
                                      <p:cBhvr>
                                        <p:cTn id="49" dur="1000"/>
                                        <p:tgtEl>
                                          <p:spTgt spid="15"/>
                                        </p:tgtEl>
                                      </p:cBhvr>
                                    </p:animEffect>
                                    <p:set>
                                      <p:cBhvr>
                                        <p:cTn id="50" dur="1" fill="hold">
                                          <p:stCondLst>
                                            <p:cond delay="9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19"/>
                                        </p:tgtEl>
                                      </p:cBhvr>
                                    </p:animEffect>
                                    <p:set>
                                      <p:cBhvr>
                                        <p:cTn id="79" dur="1" fill="hold">
                                          <p:stCondLst>
                                            <p:cond delay="1999"/>
                                          </p:stCondLst>
                                        </p:cTn>
                                        <p:tgtEl>
                                          <p:spTgt spid="1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6" presetClass="exit" presetSubtype="32" fill="hold" nodeType="clickEffect">
                                  <p:stCondLst>
                                    <p:cond delay="0"/>
                                  </p:stCondLst>
                                  <p:childTnLst>
                                    <p:animEffect transition="out" filter="circle(out)">
                                      <p:cBhvr>
                                        <p:cTn id="83" dur="2000"/>
                                        <p:tgtEl>
                                          <p:spTgt spid="23"/>
                                        </p:tgtEl>
                                      </p:cBhvr>
                                    </p:animEffect>
                                    <p:set>
                                      <p:cBhvr>
                                        <p:cTn id="84" dur="1" fill="hold">
                                          <p:stCondLst>
                                            <p:cond delay="1999"/>
                                          </p:stCondLst>
                                        </p:cTn>
                                        <p:tgtEl>
                                          <p:spTgt spid="2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6" presetClass="exit" presetSubtype="32" fill="hold" nodeType="clickEffect">
                                  <p:stCondLst>
                                    <p:cond delay="0"/>
                                  </p:stCondLst>
                                  <p:childTnLst>
                                    <p:animEffect transition="out" filter="circle(out)">
                                      <p:cBhvr>
                                        <p:cTn id="88" dur="2000"/>
                                        <p:tgtEl>
                                          <p:spTgt spid="21"/>
                                        </p:tgtEl>
                                      </p:cBhvr>
                                    </p:animEffect>
                                    <p:set>
                                      <p:cBhvr>
                                        <p:cTn id="89" dur="1" fill="hold">
                                          <p:stCondLst>
                                            <p:cond delay="1999"/>
                                          </p:stCondLst>
                                        </p:cTn>
                                        <p:tgtEl>
                                          <p:spTgt spid="21"/>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7"/>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36"/>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3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3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31" presetClass="exit" presetSubtype="0" fill="hold" nodeType="clickEffect">
                                  <p:stCondLst>
                                    <p:cond delay="0"/>
                                  </p:stCondLst>
                                  <p:childTnLst>
                                    <p:anim calcmode="lin" valueType="num">
                                      <p:cBhvr>
                                        <p:cTn id="125" dur="1000"/>
                                        <p:tgtEl>
                                          <p:spTgt spid="39"/>
                                        </p:tgtEl>
                                        <p:attrNameLst>
                                          <p:attrName>ppt_w</p:attrName>
                                        </p:attrNameLst>
                                      </p:cBhvr>
                                      <p:tavLst>
                                        <p:tav tm="0">
                                          <p:val>
                                            <p:strVal val="ppt_w"/>
                                          </p:val>
                                        </p:tav>
                                        <p:tav tm="100000">
                                          <p:val>
                                            <p:fltVal val="0"/>
                                          </p:val>
                                        </p:tav>
                                      </p:tavLst>
                                    </p:anim>
                                    <p:anim calcmode="lin" valueType="num">
                                      <p:cBhvr>
                                        <p:cTn id="126" dur="1000"/>
                                        <p:tgtEl>
                                          <p:spTgt spid="39"/>
                                        </p:tgtEl>
                                        <p:attrNameLst>
                                          <p:attrName>ppt_h</p:attrName>
                                        </p:attrNameLst>
                                      </p:cBhvr>
                                      <p:tavLst>
                                        <p:tav tm="0">
                                          <p:val>
                                            <p:strVal val="ppt_h"/>
                                          </p:val>
                                        </p:tav>
                                        <p:tav tm="100000">
                                          <p:val>
                                            <p:fltVal val="0"/>
                                          </p:val>
                                        </p:tav>
                                      </p:tavLst>
                                    </p:anim>
                                    <p:anim calcmode="lin" valueType="num">
                                      <p:cBhvr>
                                        <p:cTn id="127" dur="1000"/>
                                        <p:tgtEl>
                                          <p:spTgt spid="39"/>
                                        </p:tgtEl>
                                        <p:attrNameLst>
                                          <p:attrName>style.rotation</p:attrName>
                                        </p:attrNameLst>
                                      </p:cBhvr>
                                      <p:tavLst>
                                        <p:tav tm="0">
                                          <p:val>
                                            <p:fltVal val="0"/>
                                          </p:val>
                                        </p:tav>
                                        <p:tav tm="100000">
                                          <p:val>
                                            <p:fltVal val="90"/>
                                          </p:val>
                                        </p:tav>
                                      </p:tavLst>
                                    </p:anim>
                                    <p:animEffect transition="out" filter="fade">
                                      <p:cBhvr>
                                        <p:cTn id="128" dur="1000"/>
                                        <p:tgtEl>
                                          <p:spTgt spid="39"/>
                                        </p:tgtEl>
                                      </p:cBhvr>
                                    </p:animEffect>
                                    <p:set>
                                      <p:cBhvr>
                                        <p:cTn id="129" dur="1" fill="hold">
                                          <p:stCondLst>
                                            <p:cond delay="999"/>
                                          </p:stCondLst>
                                        </p:cTn>
                                        <p:tgtEl>
                                          <p:spTgt spid="39"/>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38"/>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12"/>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26"/>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3"/>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4"/>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grpId="0" nodeType="clickEffect">
                                  <p:stCondLst>
                                    <p:cond delay="0"/>
                                  </p:stCondLst>
                                  <p:childTnLst>
                                    <p:set>
                                      <p:cBhvr>
                                        <p:cTn id="153" dur="1" fill="hold">
                                          <p:stCondLst>
                                            <p:cond delay="0"/>
                                          </p:stCondLst>
                                        </p:cTn>
                                        <p:tgtEl>
                                          <p:spTgt spid="30"/>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0" nodeType="clickEffect">
                                  <p:stCondLst>
                                    <p:cond delay="0"/>
                                  </p:stCondLst>
                                  <p:childTnLst>
                                    <p:set>
                                      <p:cBhvr>
                                        <p:cTn id="157" dur="1" fill="hold">
                                          <p:stCondLst>
                                            <p:cond delay="0"/>
                                          </p:stCondLst>
                                        </p:cTn>
                                        <p:tgtEl>
                                          <p:spTgt spid="6"/>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41"/>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nodeType="clickEffect">
                                  <p:stCondLst>
                                    <p:cond delay="0"/>
                                  </p:stCondLst>
                                  <p:childTnLst>
                                    <p:set>
                                      <p:cBhvr>
                                        <p:cTn id="165" dur="1" fill="hold">
                                          <p:stCondLst>
                                            <p:cond delay="0"/>
                                          </p:stCondLst>
                                        </p:cTn>
                                        <p:tgtEl>
                                          <p:spTgt spid="29"/>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0" nodeType="clickEffect">
                                  <p:stCondLst>
                                    <p:cond delay="0"/>
                                  </p:stCondLst>
                                  <p:childTnLst>
                                    <p:set>
                                      <p:cBhvr>
                                        <p:cTn id="169" dur="1" fill="hold">
                                          <p:stCondLst>
                                            <p:cond delay="0"/>
                                          </p:stCondLst>
                                        </p:cTn>
                                        <p:tgtEl>
                                          <p:spTgt spid="9"/>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31" presetClass="exit" presetSubtype="0" fill="hold" nodeType="clickEffect">
                                  <p:stCondLst>
                                    <p:cond delay="0"/>
                                  </p:stCondLst>
                                  <p:childTnLst>
                                    <p:anim calcmode="lin" valueType="num">
                                      <p:cBhvr>
                                        <p:cTn id="173" dur="1000"/>
                                        <p:tgtEl>
                                          <p:spTgt spid="29"/>
                                        </p:tgtEl>
                                        <p:attrNameLst>
                                          <p:attrName>ppt_w</p:attrName>
                                        </p:attrNameLst>
                                      </p:cBhvr>
                                      <p:tavLst>
                                        <p:tav tm="0">
                                          <p:val>
                                            <p:strVal val="ppt_w"/>
                                          </p:val>
                                        </p:tav>
                                        <p:tav tm="100000">
                                          <p:val>
                                            <p:fltVal val="0"/>
                                          </p:val>
                                        </p:tav>
                                      </p:tavLst>
                                    </p:anim>
                                    <p:anim calcmode="lin" valueType="num">
                                      <p:cBhvr>
                                        <p:cTn id="174" dur="1000"/>
                                        <p:tgtEl>
                                          <p:spTgt spid="29"/>
                                        </p:tgtEl>
                                        <p:attrNameLst>
                                          <p:attrName>ppt_h</p:attrName>
                                        </p:attrNameLst>
                                      </p:cBhvr>
                                      <p:tavLst>
                                        <p:tav tm="0">
                                          <p:val>
                                            <p:strVal val="ppt_h"/>
                                          </p:val>
                                        </p:tav>
                                        <p:tav tm="100000">
                                          <p:val>
                                            <p:fltVal val="0"/>
                                          </p:val>
                                        </p:tav>
                                      </p:tavLst>
                                    </p:anim>
                                    <p:anim calcmode="lin" valueType="num">
                                      <p:cBhvr>
                                        <p:cTn id="175" dur="1000"/>
                                        <p:tgtEl>
                                          <p:spTgt spid="29"/>
                                        </p:tgtEl>
                                        <p:attrNameLst>
                                          <p:attrName>style.rotation</p:attrName>
                                        </p:attrNameLst>
                                      </p:cBhvr>
                                      <p:tavLst>
                                        <p:tav tm="0">
                                          <p:val>
                                            <p:fltVal val="0"/>
                                          </p:val>
                                        </p:tav>
                                        <p:tav tm="100000">
                                          <p:val>
                                            <p:fltVal val="90"/>
                                          </p:val>
                                        </p:tav>
                                      </p:tavLst>
                                    </p:anim>
                                    <p:animEffect transition="out" filter="fade">
                                      <p:cBhvr>
                                        <p:cTn id="176" dur="1000"/>
                                        <p:tgtEl>
                                          <p:spTgt spid="29"/>
                                        </p:tgtEl>
                                      </p:cBhvr>
                                    </p:animEffect>
                                    <p:set>
                                      <p:cBhvr>
                                        <p:cTn id="177" dur="1" fill="hold">
                                          <p:stCondLst>
                                            <p:cond delay="999"/>
                                          </p:stCondLst>
                                        </p:cTn>
                                        <p:tgtEl>
                                          <p:spTgt spid="29"/>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11"/>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31" presetClass="exit" presetSubtype="0" fill="hold" nodeType="clickEffect">
                                  <p:stCondLst>
                                    <p:cond delay="0"/>
                                  </p:stCondLst>
                                  <p:childTnLst>
                                    <p:anim calcmode="lin" valueType="num">
                                      <p:cBhvr>
                                        <p:cTn id="185" dur="1000"/>
                                        <p:tgtEl>
                                          <p:spTgt spid="11"/>
                                        </p:tgtEl>
                                        <p:attrNameLst>
                                          <p:attrName>ppt_w</p:attrName>
                                        </p:attrNameLst>
                                      </p:cBhvr>
                                      <p:tavLst>
                                        <p:tav tm="0">
                                          <p:val>
                                            <p:strVal val="ppt_w"/>
                                          </p:val>
                                        </p:tav>
                                        <p:tav tm="100000">
                                          <p:val>
                                            <p:fltVal val="0"/>
                                          </p:val>
                                        </p:tav>
                                      </p:tavLst>
                                    </p:anim>
                                    <p:anim calcmode="lin" valueType="num">
                                      <p:cBhvr>
                                        <p:cTn id="186" dur="1000"/>
                                        <p:tgtEl>
                                          <p:spTgt spid="11"/>
                                        </p:tgtEl>
                                        <p:attrNameLst>
                                          <p:attrName>ppt_h</p:attrName>
                                        </p:attrNameLst>
                                      </p:cBhvr>
                                      <p:tavLst>
                                        <p:tav tm="0">
                                          <p:val>
                                            <p:strVal val="ppt_h"/>
                                          </p:val>
                                        </p:tav>
                                        <p:tav tm="100000">
                                          <p:val>
                                            <p:fltVal val="0"/>
                                          </p:val>
                                        </p:tav>
                                      </p:tavLst>
                                    </p:anim>
                                    <p:anim calcmode="lin" valueType="num">
                                      <p:cBhvr>
                                        <p:cTn id="187" dur="1000"/>
                                        <p:tgtEl>
                                          <p:spTgt spid="11"/>
                                        </p:tgtEl>
                                        <p:attrNameLst>
                                          <p:attrName>style.rotation</p:attrName>
                                        </p:attrNameLst>
                                      </p:cBhvr>
                                      <p:tavLst>
                                        <p:tav tm="0">
                                          <p:val>
                                            <p:fltVal val="0"/>
                                          </p:val>
                                        </p:tav>
                                        <p:tav tm="100000">
                                          <p:val>
                                            <p:fltVal val="90"/>
                                          </p:val>
                                        </p:tav>
                                      </p:tavLst>
                                    </p:anim>
                                    <p:animEffect transition="out" filter="fade">
                                      <p:cBhvr>
                                        <p:cTn id="188" dur="1000"/>
                                        <p:tgtEl>
                                          <p:spTgt spid="11"/>
                                        </p:tgtEl>
                                      </p:cBhvr>
                                    </p:animEffect>
                                    <p:set>
                                      <p:cBhvr>
                                        <p:cTn id="189"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32" grpId="0"/>
      <p:bldP spid="33" grpId="0"/>
      <p:bldP spid="34" grpId="0"/>
      <p:bldP spid="35" grpId="0"/>
      <p:bldP spid="36" grpId="0"/>
      <p:bldP spid="37" grpId="0"/>
      <p:bldP spid="38" grpId="0"/>
      <p:bldP spid="12" grpId="0"/>
      <p:bldP spid="26" grpId="0"/>
      <p:bldP spid="3" grpId="0"/>
      <p:bldP spid="4" grpId="0"/>
      <p:bldP spid="30" grpId="0"/>
      <p:bldP spid="6" grpId="0"/>
      <p:bldP spid="41" grpId="0"/>
      <p:bldP spid="9" grpId="0"/>
    </p:bldLst>
  </p:timing>
</p:sld>
</file>

<file path=ppt/tags/tag1.xml><?xml version="1.0" encoding="utf-8"?>
<p:tagLst xmlns:p="http://schemas.openxmlformats.org/presentationml/2006/main">
  <p:tag name="KSO_WM_TEMPLATE_CATEGORY" val="custom"/>
  <p:tag name="KSO_WM_TEMPLATE_INDEX" val="20185080"/>
  <p:tag name="KSO_WM_UNIT_TYPE" val="l_h_i"/>
  <p:tag name="KSO_WM_UNIT_INDEX" val="1_1_3"/>
  <p:tag name="KSO_WM_UNIT_ID" val="custom20185080_10*l_h_i*1_1_3"/>
  <p:tag name="KSO_WM_UNIT_LAYERLEVEL" val="1_1_1"/>
  <p:tag name="KSO_WM_BEAUTIFY_FLAG" val="#wm#"/>
  <p:tag name="KSO_WM_TAG_VERSION" val="1.0"/>
  <p:tag name="KSO_WM_DIAGRAM_GROUP_CODE" val="l1-2"/>
  <p:tag name="KSO_WM_UNIT_TEXT_FILL_FORE_SCHEMECOLOR_INDEX" val="2"/>
  <p:tag name="KSO_WM_UNIT_TEXT_FILL_TYPE" val="1"/>
  <p:tag name="KSO_WM_UNIT_USESOURCEFORMAT_APPLY" val="1"/>
</p:tagLst>
</file>

<file path=ppt/tags/tag2.xml><?xml version="1.0" encoding="utf-8"?>
<p:tagLst xmlns:p="http://schemas.openxmlformats.org/presentationml/2006/main">
  <p:tag name="KSO_WM_TEMPLATE_CATEGORY" val="custom"/>
  <p:tag name="KSO_WM_TEMPLATE_INDEX" val="20185080"/>
  <p:tag name="KSO_WM_UNIT_TYPE" val="l_h_i"/>
  <p:tag name="KSO_WM_UNIT_INDEX" val="1_1_3"/>
  <p:tag name="KSO_WM_UNIT_ID" val="custom20185080_10*l_h_i*1_1_3"/>
  <p:tag name="KSO_WM_UNIT_LAYERLEVEL" val="1_1_1"/>
  <p:tag name="KSO_WM_BEAUTIFY_FLAG" val="#wm#"/>
  <p:tag name="KSO_WM_TAG_VERSION" val="1.0"/>
  <p:tag name="KSO_WM_DIAGRAM_GROUP_CODE" val="l1-2"/>
  <p:tag name="KSO_WM_UNIT_TEXT_FILL_FORE_SCHEMECOLOR_INDEX" val="2"/>
  <p:tag name="KSO_WM_UNIT_TEXT_FILL_TYPE" val="1"/>
  <p:tag name="KSO_WM_UNIT_USESOURCEFORMAT_APPLY" val="1"/>
</p:tagLst>
</file>

<file path=ppt/tags/tag3.xml><?xml version="1.0" encoding="utf-8"?>
<p:tagLst xmlns:p="http://schemas.openxmlformats.org/presentationml/2006/main">
  <p:tag name="KSO_WM_TEMPLATE_CATEGORY" val="custom"/>
  <p:tag name="KSO_WM_TEMPLATE_INDEX" val="20185080"/>
  <p:tag name="KSO_WM_UNIT_TYPE" val="l_h_i"/>
  <p:tag name="KSO_WM_UNIT_INDEX" val="1_1_3"/>
  <p:tag name="KSO_WM_UNIT_ID" val="custom20185080_10*l_h_i*1_1_3"/>
  <p:tag name="KSO_WM_UNIT_LAYERLEVEL" val="1_1_1"/>
  <p:tag name="KSO_WM_BEAUTIFY_FLAG" val="#wm#"/>
  <p:tag name="KSO_WM_TAG_VERSION" val="1.0"/>
  <p:tag name="KSO_WM_DIAGRAM_GROUP_CODE" val="l1-2"/>
  <p:tag name="KSO_WM_UNIT_TEXT_FILL_FORE_SCHEMECOLOR_INDEX" val="2"/>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0</TotalTime>
  <Words>18590</Words>
  <Application>WPS 演示</Application>
  <PresentationFormat>宽屏</PresentationFormat>
  <Paragraphs>1491</Paragraphs>
  <Slides>84</Slides>
  <Notes>8</Notes>
  <HiddenSlides>0</HiddenSlides>
  <MMClips>0</MMClips>
  <ScaleCrop>false</ScaleCrop>
  <HeadingPairs>
    <vt:vector size="6" baseType="variant">
      <vt:variant>
        <vt:lpstr>已用的字体</vt:lpstr>
      </vt:variant>
      <vt:variant>
        <vt:i4>30</vt:i4>
      </vt:variant>
      <vt:variant>
        <vt:lpstr>主题</vt:lpstr>
      </vt:variant>
      <vt:variant>
        <vt:i4>1</vt:i4>
      </vt:variant>
      <vt:variant>
        <vt:lpstr>幻灯片标题</vt:lpstr>
      </vt:variant>
      <vt:variant>
        <vt:i4>84</vt:i4>
      </vt:variant>
    </vt:vector>
  </HeadingPairs>
  <TitlesOfParts>
    <vt:vector size="115" baseType="lpstr">
      <vt:lpstr>Arial</vt:lpstr>
      <vt:lpstr>宋体</vt:lpstr>
      <vt:lpstr>Wingdings</vt:lpstr>
      <vt:lpstr>华文琥珀</vt:lpstr>
      <vt:lpstr>华文宋体</vt:lpstr>
      <vt:lpstr>华文行楷</vt:lpstr>
      <vt:lpstr>新宋体</vt:lpstr>
      <vt:lpstr>黑体</vt:lpstr>
      <vt:lpstr>Times New Roman</vt:lpstr>
      <vt:lpstr>仿宋</vt:lpstr>
      <vt:lpstr>Calibri</vt:lpstr>
      <vt:lpstr>楷体</vt:lpstr>
      <vt:lpstr>等线</vt:lpstr>
      <vt:lpstr>微软雅黑</vt:lpstr>
      <vt:lpstr>Arial Unicode MS</vt:lpstr>
      <vt:lpstr>等线 Light</vt:lpstr>
      <vt:lpstr>华文新魏</vt:lpstr>
      <vt:lpstr>Times New Roman</vt:lpstr>
      <vt:lpstr>方正粗黑宋简体</vt:lpstr>
      <vt:lpstr>华文仿宋</vt:lpstr>
      <vt:lpstr>华文细黑</vt:lpstr>
      <vt:lpstr>Arial Black</vt:lpstr>
      <vt:lpstr>华文中宋</vt:lpstr>
      <vt:lpstr>楷体_GB2312</vt:lpstr>
      <vt:lpstr>方正准圆简体</vt:lpstr>
      <vt:lpstr>Segoe Print</vt:lpstr>
      <vt:lpstr>华文隶书</vt:lpstr>
      <vt:lpstr>华文楷体</vt:lpstr>
      <vt:lpstr>隶书</vt:lpstr>
      <vt:lpstr>Verdana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潘 志良</dc:creator>
  <cp:lastModifiedBy>天凉好个秋*</cp:lastModifiedBy>
  <cp:revision>471</cp:revision>
  <dcterms:created xsi:type="dcterms:W3CDTF">2020-04-19T23:16:00Z</dcterms:created>
  <dcterms:modified xsi:type="dcterms:W3CDTF">2021-03-19T23:59:15Z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