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handoutMasterIdLst>
    <p:handoutMasterId r:id="rId20"/>
  </p:handoutMasterIdLst>
  <p:sldIdLst>
    <p:sldId id="289" r:id="rId4"/>
    <p:sldId id="257" r:id="rId5"/>
    <p:sldId id="258" r:id="rId6"/>
    <p:sldId id="263" r:id="rId7"/>
    <p:sldId id="316" r:id="rId8"/>
    <p:sldId id="315" r:id="rId9"/>
    <p:sldId id="340" r:id="rId10"/>
    <p:sldId id="351" r:id="rId11"/>
    <p:sldId id="317" r:id="rId12"/>
    <p:sldId id="349" r:id="rId13"/>
    <p:sldId id="350" r:id="rId14"/>
    <p:sldId id="346" r:id="rId15"/>
    <p:sldId id="352" r:id="rId16"/>
    <p:sldId id="354" r:id="rId17"/>
    <p:sldId id="319" r:id="rId18"/>
    <p:sldId id="290"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D6E"/>
    <a:srgbClr val="E5E3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911" autoAdjust="0"/>
  </p:normalViewPr>
  <p:slideViewPr>
    <p:cSldViewPr snapToGrid="0">
      <p:cViewPr>
        <p:scale>
          <a:sx n="100" d="100"/>
          <a:sy n="100" d="100"/>
        </p:scale>
        <p:origin x="-936" y="-198"/>
      </p:cViewPr>
      <p:guideLst>
        <p:guide orient="horz" pos="2161"/>
        <p:guide pos="39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
        <p:nvSpPr>
          <p:cNvPr id="7" name="标题 1"/>
          <p:cNvSpPr txBox="1"/>
          <p:nvPr userDrawn="1"/>
        </p:nvSpPr>
        <p:spPr>
          <a:xfrm>
            <a:off x="1905000" y="3864787"/>
            <a:ext cx="1948207" cy="12948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
        <p:nvSpPr>
          <p:cNvPr id="7" name="标题 1"/>
          <p:cNvSpPr txBox="1"/>
          <p:nvPr userDrawn="1"/>
        </p:nvSpPr>
        <p:spPr>
          <a:xfrm>
            <a:off x="1905000" y="3864787"/>
            <a:ext cx="1948207" cy="12948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
        <p:nvSpPr>
          <p:cNvPr id="7" name="标题 1"/>
          <p:cNvSpPr txBox="1"/>
          <p:nvPr userDrawn="1"/>
        </p:nvSpPr>
        <p:spPr>
          <a:xfrm>
            <a:off x="1633193" y="2134141"/>
            <a:ext cx="1948207" cy="12948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
        <p:nvSpPr>
          <p:cNvPr id="11" name="TextBox 10"/>
          <p:cNvSpPr txBox="1"/>
          <p:nvPr userDrawn="1"/>
        </p:nvSpPr>
        <p:spPr>
          <a:xfrm>
            <a:off x="2231555" y="5869444"/>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smtClean="0">
                <a:solidFill>
                  <a:prstClr val="black"/>
                </a:solidFill>
                <a:ea typeface="微软雅黑" panose="020B0503020204020204" pitchFamily="34" charset="-122"/>
              </a:rPr>
              <a:t> </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41F6E01-41CD-4213-8991-9DED86BCDCE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DDDE33E-ED12-4EB4-86B9-A75F1C633C1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6.png"/><Relationship Id="rId2" Type="http://schemas.openxmlformats.org/officeDocument/2006/relationships/tags" Target="../tags/tag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email"/>
          <a:srcRect t="-8"/>
          <a:stretch>
            <a:fillRect/>
          </a:stretch>
        </p:blipFill>
        <p:spPr>
          <a:xfrm>
            <a:off x="7986395" y="0"/>
            <a:ext cx="4219575" cy="3674745"/>
          </a:xfrm>
          <a:prstGeom prst="rect">
            <a:avLst/>
          </a:prstGeom>
        </p:spPr>
      </p:pic>
      <p:pic>
        <p:nvPicPr>
          <p:cNvPr id="10" name="图片 9"/>
          <p:cNvPicPr>
            <a:picLocks noChangeAspect="1"/>
          </p:cNvPicPr>
          <p:nvPr/>
        </p:nvPicPr>
        <p:blipFill rotWithShape="1">
          <a:blip r:embed="rId2" cstate="email"/>
          <a:srcRect l="-1"/>
          <a:stretch>
            <a:fillRect/>
          </a:stretch>
        </p:blipFill>
        <p:spPr>
          <a:xfrm flipH="1">
            <a:off x="0" y="5587999"/>
            <a:ext cx="12189432" cy="1269597"/>
          </a:xfrm>
          <a:prstGeom prst="rect">
            <a:avLst/>
          </a:prstGeom>
        </p:spPr>
      </p:pic>
      <p:pic>
        <p:nvPicPr>
          <p:cNvPr id="12" name="图片 11"/>
          <p:cNvPicPr>
            <a:picLocks noChangeAspect="1"/>
          </p:cNvPicPr>
          <p:nvPr/>
        </p:nvPicPr>
        <p:blipFill rotWithShape="1">
          <a:blip r:embed="rId3" cstate="email"/>
          <a:srcRect l="2812" t="50000" r="76146" b="27960"/>
          <a:stretch>
            <a:fillRect/>
          </a:stretch>
        </p:blipFill>
        <p:spPr>
          <a:xfrm>
            <a:off x="433010" y="3755367"/>
            <a:ext cx="2565400" cy="1511301"/>
          </a:xfrm>
          <a:prstGeom prst="rect">
            <a:avLst/>
          </a:prstGeom>
        </p:spPr>
      </p:pic>
      <p:sp>
        <p:nvSpPr>
          <p:cNvPr id="9" name="文本框 8"/>
          <p:cNvSpPr txBox="1"/>
          <p:nvPr/>
        </p:nvSpPr>
        <p:spPr>
          <a:xfrm>
            <a:off x="0" y="1695450"/>
            <a:ext cx="8550275" cy="1014730"/>
          </a:xfrm>
          <a:prstGeom prst="rect">
            <a:avLst/>
          </a:prstGeom>
          <a:noFill/>
        </p:spPr>
        <p:txBody>
          <a:bodyPr wrap="square" rtlCol="0">
            <a:spAutoFit/>
          </a:bodyPr>
          <a:p>
            <a:r>
              <a:rPr lang="zh-CN" altLang="en-US" sz="6000">
                <a:latin typeface="华文行楷" panose="02010800040101010101" charset="-122"/>
                <a:ea typeface="华文行楷" panose="02010800040101010101" charset="-122"/>
              </a:rPr>
              <a:t>新中国初期的政治建设</a:t>
            </a:r>
            <a:endParaRPr lang="zh-CN" altLang="en-US" sz="6000">
              <a:latin typeface="华文行楷" panose="02010800040101010101" charset="-122"/>
              <a:ea typeface="华文行楷" panose="02010800040101010101" charset="-122"/>
            </a:endParaRPr>
          </a:p>
        </p:txBody>
      </p:sp>
      <p:sp>
        <p:nvSpPr>
          <p:cNvPr id="14" name="文本框 13"/>
          <p:cNvSpPr txBox="1"/>
          <p:nvPr/>
        </p:nvSpPr>
        <p:spPr>
          <a:xfrm>
            <a:off x="3095625" y="3351530"/>
            <a:ext cx="6649720" cy="521970"/>
          </a:xfrm>
          <a:prstGeom prst="rect">
            <a:avLst/>
          </a:prstGeom>
          <a:noFill/>
        </p:spPr>
        <p:txBody>
          <a:bodyPr wrap="square" rtlCol="0">
            <a:spAutoFit/>
          </a:bodyPr>
          <a:p>
            <a:r>
              <a:rPr lang="zh-CN" altLang="en-US" sz="2800">
                <a:latin typeface="华文行楷" panose="02010800040101010101" charset="-122"/>
                <a:ea typeface="华文行楷" panose="02010800040101010101" charset="-122"/>
                <a:cs typeface="华文行楷" panose="02010800040101010101" charset="-122"/>
              </a:rPr>
              <a:t>人民版高中历史教科书必修一第19课</a:t>
            </a:r>
            <a:endParaRPr lang="zh-CN" altLang="en-US" sz="2800">
              <a:latin typeface="华文行楷" panose="02010800040101010101" charset="-122"/>
              <a:ea typeface="华文行楷" panose="02010800040101010101" charset="-122"/>
              <a:cs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84"/>
            <a:ext cx="12189432" cy="6855750"/>
          </a:xfrm>
          <a:prstGeom prst="rect">
            <a:avLst/>
          </a:prstGeom>
        </p:spPr>
      </p:pic>
      <p:sp>
        <p:nvSpPr>
          <p:cNvPr id="27" name="矩形: 剪去对角 26"/>
          <p:cNvSpPr/>
          <p:nvPr/>
        </p:nvSpPr>
        <p:spPr>
          <a:xfrm>
            <a:off x="534670" y="175260"/>
            <a:ext cx="3160395" cy="741045"/>
          </a:xfrm>
          <a:prstGeom prst="snip2DiagRect">
            <a:avLst>
              <a:gd name="adj1" fmla="val 17823"/>
              <a:gd name="adj2" fmla="val 16667"/>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email"/>
          <a:stretch>
            <a:fillRect/>
          </a:stretch>
        </p:blipFill>
        <p:spPr>
          <a:xfrm flipH="1">
            <a:off x="8513615" y="0"/>
            <a:ext cx="3675817" cy="6858000"/>
          </a:xfrm>
          <a:prstGeom prst="rect">
            <a:avLst/>
          </a:prstGeom>
        </p:spPr>
      </p:pic>
      <p:pic>
        <p:nvPicPr>
          <p:cNvPr id="6" name="图片 5"/>
          <p:cNvPicPr>
            <a:picLocks noChangeAspect="1"/>
          </p:cNvPicPr>
          <p:nvPr/>
        </p:nvPicPr>
        <p:blipFill rotWithShape="1">
          <a:blip r:embed="rId3" cstate="email"/>
          <a:srcRect/>
          <a:stretch>
            <a:fillRect/>
          </a:stretch>
        </p:blipFill>
        <p:spPr>
          <a:xfrm>
            <a:off x="372747" y="4591619"/>
            <a:ext cx="2059721" cy="2374076"/>
          </a:xfrm>
          <a:prstGeom prst="rect">
            <a:avLst/>
          </a:prstGeom>
        </p:spPr>
      </p:pic>
      <p:sp>
        <p:nvSpPr>
          <p:cNvPr id="2" name="文本框 1"/>
          <p:cNvSpPr txBox="1"/>
          <p:nvPr/>
        </p:nvSpPr>
        <p:spPr>
          <a:xfrm>
            <a:off x="637540" y="285115"/>
            <a:ext cx="3310255" cy="521970"/>
          </a:xfrm>
          <a:prstGeom prst="rect">
            <a:avLst/>
          </a:prstGeom>
          <a:noFill/>
        </p:spPr>
        <p:txBody>
          <a:bodyPr wrap="square" rtlCol="0">
            <a:spAutoFit/>
          </a:bodyPr>
          <a:p>
            <a:r>
              <a:rPr lang="zh-CN" altLang="en-US" sz="2800">
                <a:solidFill>
                  <a:schemeClr val="tx1"/>
                </a:solidFill>
                <a:effectLst>
                  <a:outerShdw blurRad="38100" dist="19050" dir="2700000" algn="tl" rotWithShape="0">
                    <a:schemeClr val="dk1">
                      <a:alpha val="40000"/>
                    </a:schemeClr>
                  </a:outerShdw>
                </a:effectLst>
              </a:rPr>
              <a:t>新中国成立的背景</a:t>
            </a:r>
            <a:endParaRPr lang="zh-CN" altLang="en-US" sz="2800">
              <a:solidFill>
                <a:schemeClr val="tx1"/>
              </a:solidFill>
              <a:effectLst>
                <a:outerShdw blurRad="38100" dist="19050" dir="2700000" algn="tl" rotWithShape="0">
                  <a:schemeClr val="dk1">
                    <a:alpha val="40000"/>
                  </a:schemeClr>
                </a:outerShdw>
              </a:effectLst>
            </a:endParaRPr>
          </a:p>
        </p:txBody>
      </p:sp>
      <p:pic>
        <p:nvPicPr>
          <p:cNvPr id="5" name="图片 4" descr="5b0988e595225.cdn.sohucs-1608543845867"/>
          <p:cNvPicPr>
            <a:picLocks noChangeAspect="1"/>
          </p:cNvPicPr>
          <p:nvPr/>
        </p:nvPicPr>
        <p:blipFill>
          <a:blip r:embed="rId4"/>
          <a:stretch>
            <a:fillRect/>
          </a:stretch>
        </p:blipFill>
        <p:spPr>
          <a:xfrm>
            <a:off x="647065" y="1496060"/>
            <a:ext cx="4215765" cy="3176905"/>
          </a:xfrm>
          <a:prstGeom prst="rect">
            <a:avLst/>
          </a:prstGeom>
        </p:spPr>
      </p:pic>
      <p:pic>
        <p:nvPicPr>
          <p:cNvPr id="7" name="图片 6" descr="timg(1)"/>
          <p:cNvPicPr>
            <a:picLocks noChangeAspect="1"/>
          </p:cNvPicPr>
          <p:nvPr/>
        </p:nvPicPr>
        <p:blipFill>
          <a:blip r:embed="rId5"/>
          <a:stretch>
            <a:fillRect/>
          </a:stretch>
        </p:blipFill>
        <p:spPr>
          <a:xfrm>
            <a:off x="5614035" y="687705"/>
            <a:ext cx="4386580" cy="2914015"/>
          </a:xfrm>
          <a:prstGeom prst="rect">
            <a:avLst/>
          </a:prstGeom>
        </p:spPr>
      </p:pic>
      <p:pic>
        <p:nvPicPr>
          <p:cNvPr id="8" name="图片 7" descr="u_1785903927_118494825&amp;fm_26&amp;gp_0"/>
          <p:cNvPicPr>
            <a:picLocks noChangeAspect="1"/>
          </p:cNvPicPr>
          <p:nvPr/>
        </p:nvPicPr>
        <p:blipFill>
          <a:blip r:embed="rId6"/>
          <a:stretch>
            <a:fillRect/>
          </a:stretch>
        </p:blipFill>
        <p:spPr>
          <a:xfrm>
            <a:off x="5530215" y="4142740"/>
            <a:ext cx="4839335" cy="2341880"/>
          </a:xfrm>
          <a:prstGeom prst="rect">
            <a:avLst/>
          </a:prstGeom>
        </p:spPr>
      </p:pic>
      <p:sp>
        <p:nvSpPr>
          <p:cNvPr id="9" name="文本框 8"/>
          <p:cNvSpPr txBox="1"/>
          <p:nvPr/>
        </p:nvSpPr>
        <p:spPr>
          <a:xfrm>
            <a:off x="637540" y="997585"/>
            <a:ext cx="1103630" cy="460375"/>
          </a:xfrm>
          <a:prstGeom prst="rect">
            <a:avLst/>
          </a:prstGeom>
          <a:noFill/>
        </p:spPr>
        <p:txBody>
          <a:bodyPr wrap="square" rtlCol="0">
            <a:spAutoFit/>
          </a:bodyPr>
          <a:p>
            <a:r>
              <a:rPr lang="zh-CN" altLang="en-US" sz="2400">
                <a:gradFill>
                  <a:gsLst>
                    <a:gs pos="0">
                      <a:srgbClr val="007BD3"/>
                    </a:gs>
                    <a:gs pos="100000">
                      <a:srgbClr val="034373"/>
                    </a:gs>
                  </a:gsLst>
                  <a:lin scaled="0"/>
                </a:gradFill>
                <a:effectLst>
                  <a:outerShdw blurRad="38100" dist="25400" dir="5400000" algn="ctr" rotWithShape="0">
                    <a:srgbClr val="6E747A">
                      <a:alpha val="43000"/>
                    </a:srgbClr>
                  </a:outerShdw>
                </a:effectLst>
              </a:rPr>
              <a:t>军事</a:t>
            </a:r>
            <a:endParaRPr lang="zh-CN" altLang="en-US" sz="2400">
              <a:gradFill>
                <a:gsLst>
                  <a:gs pos="0">
                    <a:srgbClr val="007BD3"/>
                  </a:gs>
                  <a:gs pos="100000">
                    <a:srgbClr val="034373"/>
                  </a:gs>
                </a:gsLst>
                <a:lin scaled="0"/>
              </a:gradFill>
              <a:effectLst>
                <a:outerShdw blurRad="38100" dist="25400" dir="5400000" algn="ctr" rotWithShape="0">
                  <a:srgbClr val="6E747A">
                    <a:alpha val="43000"/>
                  </a:srgbClr>
                </a:outerShdw>
              </a:effectLst>
            </a:endParaRPr>
          </a:p>
        </p:txBody>
      </p:sp>
      <p:sp>
        <p:nvSpPr>
          <p:cNvPr id="11" name="文本框 10"/>
          <p:cNvSpPr txBox="1"/>
          <p:nvPr/>
        </p:nvSpPr>
        <p:spPr>
          <a:xfrm>
            <a:off x="5614035" y="132715"/>
            <a:ext cx="1123950" cy="460375"/>
          </a:xfrm>
          <a:prstGeom prst="rect">
            <a:avLst/>
          </a:prstGeom>
          <a:noFill/>
        </p:spPr>
        <p:txBody>
          <a:bodyPr wrap="square" rtlCol="0">
            <a:spAutoFit/>
          </a:bodyPr>
          <a:p>
            <a:r>
              <a:rPr lang="zh-CN" altLang="en-US" sz="2400">
                <a:solidFill>
                  <a:srgbClr val="0070C0"/>
                </a:solidFill>
              </a:rPr>
              <a:t>理论</a:t>
            </a:r>
            <a:endParaRPr lang="zh-CN" altLang="en-US" sz="2400">
              <a:solidFill>
                <a:srgbClr val="0070C0"/>
              </a:solidFill>
            </a:endParaRPr>
          </a:p>
        </p:txBody>
      </p:sp>
      <p:sp>
        <p:nvSpPr>
          <p:cNvPr id="12" name="文本框 11"/>
          <p:cNvSpPr txBox="1"/>
          <p:nvPr/>
        </p:nvSpPr>
        <p:spPr>
          <a:xfrm>
            <a:off x="5729605" y="3682365"/>
            <a:ext cx="1326515" cy="460375"/>
          </a:xfrm>
          <a:prstGeom prst="rect">
            <a:avLst/>
          </a:prstGeom>
          <a:noFill/>
        </p:spPr>
        <p:txBody>
          <a:bodyPr wrap="square" rtlCol="0">
            <a:spAutoFit/>
          </a:bodyPr>
          <a:p>
            <a:r>
              <a:rPr lang="zh-CN" altLang="en-US" sz="2400">
                <a:gradFill>
                  <a:gsLst>
                    <a:gs pos="0">
                      <a:srgbClr val="007BD3"/>
                    </a:gs>
                    <a:gs pos="100000">
                      <a:srgbClr val="034373"/>
                    </a:gs>
                  </a:gsLst>
                  <a:lin scaled="0"/>
                </a:gradFill>
              </a:rPr>
              <a:t>组织</a:t>
            </a:r>
            <a:endParaRPr lang="zh-CN" altLang="en-US" sz="2400">
              <a:gradFill>
                <a:gsLst>
                  <a:gs pos="0">
                    <a:srgbClr val="007BD3"/>
                  </a:gs>
                  <a:gs pos="100000">
                    <a:srgbClr val="034373"/>
                  </a:gs>
                </a:gsLst>
                <a:lin scaled="0"/>
              </a:gradFill>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2624"/>
            <a:ext cx="12189432" cy="6855750"/>
          </a:xfrm>
          <a:prstGeom prst="rect">
            <a:avLst/>
          </a:prstGeom>
        </p:spPr>
      </p:pic>
      <p:sp>
        <p:nvSpPr>
          <p:cNvPr id="26" name="文本框 25"/>
          <p:cNvSpPr txBox="1"/>
          <p:nvPr/>
        </p:nvSpPr>
        <p:spPr>
          <a:xfrm>
            <a:off x="557765" y="161301"/>
            <a:ext cx="2271154" cy="521970"/>
          </a:xfrm>
          <a:prstGeom prst="rect">
            <a:avLst/>
          </a:prstGeom>
          <a:noFill/>
        </p:spPr>
        <p:txBody>
          <a:bodyPr wrap="square" rtlCol="0">
            <a:spAutoFit/>
          </a:bodyPr>
          <a:lstStyle/>
          <a:p>
            <a:pPr algn="dist"/>
            <a:r>
              <a:rPr lang="zh-CN" altLang="en-US" sz="2800" dirty="0">
                <a:cs typeface="+mn-ea"/>
                <a:sym typeface="+mn-lt"/>
              </a:rPr>
              <a:t>开国大典</a:t>
            </a:r>
            <a:endParaRPr lang="zh-CN" altLang="en-US" sz="2800" dirty="0">
              <a:cs typeface="+mn-ea"/>
              <a:sym typeface="+mn-lt"/>
            </a:endParaRPr>
          </a:p>
        </p:txBody>
      </p:sp>
      <p:sp>
        <p:nvSpPr>
          <p:cNvPr id="27" name="矩形: 剪去对角 26"/>
          <p:cNvSpPr/>
          <p:nvPr/>
        </p:nvSpPr>
        <p:spPr>
          <a:xfrm>
            <a:off x="320505" y="142493"/>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剪去对角 27"/>
          <p:cNvSpPr/>
          <p:nvPr/>
        </p:nvSpPr>
        <p:spPr>
          <a:xfrm>
            <a:off x="376342" y="85390"/>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email"/>
          <a:stretch>
            <a:fillRect/>
          </a:stretch>
        </p:blipFill>
        <p:spPr>
          <a:xfrm flipH="1">
            <a:off x="8949851" y="674452"/>
            <a:ext cx="3568709" cy="6858000"/>
          </a:xfrm>
          <a:prstGeom prst="rect">
            <a:avLst/>
          </a:prstGeom>
        </p:spPr>
      </p:pic>
      <p:sp>
        <p:nvSpPr>
          <p:cNvPr id="2" name="文本框 1"/>
          <p:cNvSpPr txBox="1"/>
          <p:nvPr/>
        </p:nvSpPr>
        <p:spPr>
          <a:xfrm>
            <a:off x="5323205" y="4711700"/>
            <a:ext cx="4464685" cy="460375"/>
          </a:xfrm>
          <a:prstGeom prst="rect">
            <a:avLst/>
          </a:prstGeom>
          <a:noFill/>
        </p:spPr>
        <p:txBody>
          <a:bodyPr wrap="square" rtlCol="0">
            <a:spAutoFit/>
          </a:bodyPr>
          <a:p>
            <a:r>
              <a:rPr lang="zh-CN" altLang="en-US" sz="2400">
                <a:solidFill>
                  <a:schemeClr val="tx1"/>
                </a:solidFill>
                <a:effectLst>
                  <a:outerShdw blurRad="38100" dist="19050" dir="2700000" algn="tl" rotWithShape="0">
                    <a:schemeClr val="dk1">
                      <a:alpha val="40000"/>
                    </a:schemeClr>
                  </a:outerShdw>
                </a:effectLst>
              </a:rPr>
              <a:t>分组讨论新中国成立的历史意义</a:t>
            </a:r>
            <a:endParaRPr lang="zh-CN" altLang="en-US" sz="2400">
              <a:solidFill>
                <a:schemeClr val="tx1"/>
              </a:solidFill>
              <a:effectLst>
                <a:outerShdw blurRad="38100" dist="19050" dir="2700000" algn="tl" rotWithShape="0">
                  <a:schemeClr val="dk1">
                    <a:alpha val="40000"/>
                  </a:schemeClr>
                </a:outerShdw>
              </a:effectLst>
            </a:endParaRPr>
          </a:p>
        </p:txBody>
      </p:sp>
      <p:pic>
        <p:nvPicPr>
          <p:cNvPr id="6" name="图片 5" descr="u_4204663739_536871036&amp;fm_26&amp;gp_0"/>
          <p:cNvPicPr>
            <a:picLocks noChangeAspect="1"/>
          </p:cNvPicPr>
          <p:nvPr/>
        </p:nvPicPr>
        <p:blipFill>
          <a:blip r:embed="rId3"/>
          <a:stretch>
            <a:fillRect/>
          </a:stretch>
        </p:blipFill>
        <p:spPr>
          <a:xfrm>
            <a:off x="4516120" y="674370"/>
            <a:ext cx="4791710" cy="2631440"/>
          </a:xfrm>
          <a:prstGeom prst="rect">
            <a:avLst/>
          </a:prstGeom>
        </p:spPr>
      </p:pic>
      <p:pic>
        <p:nvPicPr>
          <p:cNvPr id="7" name="图片 6" descr="d000baa1cd11728b3a377f8e2f195fc8c2fd2c74"/>
          <p:cNvPicPr>
            <a:picLocks noChangeAspect="1"/>
          </p:cNvPicPr>
          <p:nvPr/>
        </p:nvPicPr>
        <p:blipFill>
          <a:blip r:embed="rId4"/>
          <a:stretch>
            <a:fillRect/>
          </a:stretch>
        </p:blipFill>
        <p:spPr>
          <a:xfrm>
            <a:off x="795655" y="3871595"/>
            <a:ext cx="4064000" cy="2673350"/>
          </a:xfrm>
          <a:prstGeom prst="rect">
            <a:avLst/>
          </a:prstGeom>
        </p:spPr>
      </p:pic>
      <p:sp>
        <p:nvSpPr>
          <p:cNvPr id="8" name="文本框 7"/>
          <p:cNvSpPr txBox="1"/>
          <p:nvPr/>
        </p:nvSpPr>
        <p:spPr>
          <a:xfrm>
            <a:off x="5921375" y="3406140"/>
            <a:ext cx="1981200" cy="368300"/>
          </a:xfrm>
          <a:prstGeom prst="rect">
            <a:avLst/>
          </a:prstGeom>
          <a:noFill/>
        </p:spPr>
        <p:txBody>
          <a:bodyPr wrap="square" rtlCol="0">
            <a:spAutoFit/>
          </a:bodyPr>
          <a:p>
            <a:r>
              <a:rPr lang="zh-CN" altLang="en-US">
                <a:solidFill>
                  <a:schemeClr val="tx1"/>
                </a:solidFill>
                <a:effectLst>
                  <a:outerShdw blurRad="38100" dist="19050" dir="2700000" algn="tl" rotWithShape="0">
                    <a:schemeClr val="dk1">
                      <a:alpha val="40000"/>
                    </a:schemeClr>
                  </a:outerShdw>
                </a:effectLst>
              </a:rPr>
              <a:t>开国大典视频</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2624"/>
            <a:ext cx="12189432" cy="6855750"/>
          </a:xfrm>
          <a:prstGeom prst="rect">
            <a:avLst/>
          </a:prstGeom>
        </p:spPr>
      </p:pic>
      <p:pic>
        <p:nvPicPr>
          <p:cNvPr id="12" name="图片 11"/>
          <p:cNvPicPr>
            <a:picLocks noChangeAspect="1"/>
          </p:cNvPicPr>
          <p:nvPr/>
        </p:nvPicPr>
        <p:blipFill rotWithShape="1">
          <a:blip r:embed="rId2" cstate="email"/>
          <a:srcRect l="2812" t="50000" r="76146" b="27960"/>
          <a:stretch>
            <a:fillRect/>
          </a:stretch>
        </p:blipFill>
        <p:spPr>
          <a:xfrm flipH="1">
            <a:off x="9624032" y="5487915"/>
            <a:ext cx="2565400" cy="1511301"/>
          </a:xfrm>
          <a:prstGeom prst="rect">
            <a:avLst/>
          </a:prstGeom>
        </p:spPr>
      </p:pic>
      <p:sp>
        <p:nvSpPr>
          <p:cNvPr id="13" name="矩形: 剪去对角 12"/>
          <p:cNvSpPr/>
          <p:nvPr/>
        </p:nvSpPr>
        <p:spPr>
          <a:xfrm>
            <a:off x="341040" y="179428"/>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剪去对角 14"/>
          <p:cNvSpPr/>
          <p:nvPr/>
        </p:nvSpPr>
        <p:spPr>
          <a:xfrm>
            <a:off x="396877" y="122325"/>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email"/>
          <a:stretch>
            <a:fillRect/>
          </a:stretch>
        </p:blipFill>
        <p:spPr>
          <a:xfrm>
            <a:off x="341040" y="1565255"/>
            <a:ext cx="2486182" cy="4771276"/>
          </a:xfrm>
          <a:prstGeom prst="rect">
            <a:avLst/>
          </a:prstGeom>
        </p:spPr>
      </p:pic>
      <p:sp>
        <p:nvSpPr>
          <p:cNvPr id="2" name="文本框 1"/>
          <p:cNvSpPr txBox="1"/>
          <p:nvPr/>
        </p:nvSpPr>
        <p:spPr>
          <a:xfrm>
            <a:off x="4590415" y="1057910"/>
            <a:ext cx="5631180" cy="521970"/>
          </a:xfrm>
          <a:prstGeom prst="rect">
            <a:avLst/>
          </a:prstGeom>
          <a:noFill/>
        </p:spPr>
        <p:txBody>
          <a:bodyPr wrap="square" rtlCol="0">
            <a:spAutoFit/>
          </a:bodyPr>
          <a:p>
            <a:r>
              <a:rPr lang="zh-CN" altLang="en-US" sz="2800"/>
              <a:t>阅读材料概括宪法的内容及意义</a:t>
            </a:r>
            <a:endParaRPr lang="zh-CN" altLang="en-US" sz="2800"/>
          </a:p>
        </p:txBody>
      </p:sp>
      <p:sp>
        <p:nvSpPr>
          <p:cNvPr id="5" name="文本框 4"/>
          <p:cNvSpPr txBox="1"/>
          <p:nvPr/>
        </p:nvSpPr>
        <p:spPr>
          <a:xfrm>
            <a:off x="396875" y="189865"/>
            <a:ext cx="2965450" cy="521970"/>
          </a:xfrm>
          <a:prstGeom prst="rect">
            <a:avLst/>
          </a:prstGeom>
          <a:noFill/>
        </p:spPr>
        <p:txBody>
          <a:bodyPr wrap="square" rtlCol="0">
            <a:spAutoFit/>
          </a:bodyPr>
          <a:p>
            <a:r>
              <a:rPr lang="zh-CN" altLang="en-US" sz="2800"/>
              <a:t>人民代表大会制</a:t>
            </a:r>
            <a:endParaRPr lang="zh-CN" altLang="en-US" sz="2800"/>
          </a:p>
        </p:txBody>
      </p:sp>
      <p:sp>
        <p:nvSpPr>
          <p:cNvPr id="8" name="文本框 7"/>
          <p:cNvSpPr txBox="1"/>
          <p:nvPr/>
        </p:nvSpPr>
        <p:spPr>
          <a:xfrm>
            <a:off x="4149090" y="2329180"/>
            <a:ext cx="6706235" cy="829945"/>
          </a:xfrm>
          <a:prstGeom prst="rect">
            <a:avLst/>
          </a:prstGeom>
          <a:noFill/>
        </p:spPr>
        <p:txBody>
          <a:bodyPr wrap="square" rtlCol="0">
            <a:spAutoFit/>
          </a:bodyPr>
          <a:p>
            <a:r>
              <a:rPr lang="zh-CN" altLang="en-US" sz="2400"/>
              <a:t>第一条：中华人民共和国是工人阶级领导的以工人联盟为基础的人民民主国家。</a:t>
            </a:r>
            <a:endParaRPr lang="en-US" altLang="zh-CN" sz="2400"/>
          </a:p>
        </p:txBody>
      </p:sp>
      <p:sp>
        <p:nvSpPr>
          <p:cNvPr id="9" name="文本框 8"/>
          <p:cNvSpPr txBox="1"/>
          <p:nvPr/>
        </p:nvSpPr>
        <p:spPr>
          <a:xfrm>
            <a:off x="4149090" y="3507105"/>
            <a:ext cx="6833870" cy="1198880"/>
          </a:xfrm>
          <a:prstGeom prst="rect">
            <a:avLst/>
          </a:prstGeom>
          <a:noFill/>
        </p:spPr>
        <p:txBody>
          <a:bodyPr wrap="square" rtlCol="0">
            <a:spAutoFit/>
          </a:bodyPr>
          <a:p>
            <a:r>
              <a:rPr lang="zh-CN" altLang="en-US" sz="2400"/>
              <a:t>第二条：中华人民共和国的一切权利属于人民，人民行使权利的机关是全国人民代表大会和地方各级人民代表大会。</a:t>
            </a:r>
            <a:endParaRPr lang="en-US" altLang="zh-CN" sz="2400"/>
          </a:p>
        </p:txBody>
      </p:sp>
      <p:sp>
        <p:nvSpPr>
          <p:cNvPr id="10" name="文本框 9"/>
          <p:cNvSpPr txBox="1"/>
          <p:nvPr/>
        </p:nvSpPr>
        <p:spPr>
          <a:xfrm>
            <a:off x="6423660" y="4944110"/>
            <a:ext cx="5078730" cy="398780"/>
          </a:xfrm>
          <a:prstGeom prst="rect">
            <a:avLst/>
          </a:prstGeom>
          <a:noFill/>
        </p:spPr>
        <p:txBody>
          <a:bodyPr wrap="square" rtlCol="0">
            <a:spAutoFit/>
          </a:bodyPr>
          <a:p>
            <a:r>
              <a:rPr lang="en-US" altLang="zh-CN" sz="2000"/>
              <a:t>———</a:t>
            </a:r>
            <a:r>
              <a:rPr lang="zh-CN" altLang="en-US" sz="2000"/>
              <a:t>《中华人民共和国</a:t>
            </a:r>
            <a:r>
              <a:rPr lang="en-US" altLang="zh-CN" sz="2000"/>
              <a:t>1954</a:t>
            </a:r>
            <a:r>
              <a:rPr lang="zh-CN" altLang="en-US" sz="2000"/>
              <a:t>年宪法》</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8" y="84"/>
            <a:ext cx="12189432" cy="6855750"/>
          </a:xfrm>
          <a:prstGeom prst="rect">
            <a:avLst/>
          </a:prstGeom>
        </p:spPr>
      </p:pic>
      <p:sp>
        <p:nvSpPr>
          <p:cNvPr id="26" name="文本框 25"/>
          <p:cNvSpPr txBox="1"/>
          <p:nvPr/>
        </p:nvSpPr>
        <p:spPr>
          <a:xfrm>
            <a:off x="532130" y="152400"/>
            <a:ext cx="2451735" cy="521970"/>
          </a:xfrm>
          <a:prstGeom prst="rect">
            <a:avLst/>
          </a:prstGeom>
          <a:noFill/>
        </p:spPr>
        <p:txBody>
          <a:bodyPr wrap="square" rtlCol="0">
            <a:spAutoFit/>
          </a:bodyPr>
          <a:lstStyle/>
          <a:p>
            <a:pPr algn="dist"/>
            <a:r>
              <a:rPr lang="zh-CN" altLang="en-US" sz="2800" dirty="0">
                <a:cs typeface="+mn-ea"/>
                <a:sym typeface="+mn-lt"/>
              </a:rPr>
              <a:t>政治协商制度</a:t>
            </a:r>
            <a:endParaRPr lang="zh-CN" altLang="en-US" sz="2800" dirty="0">
              <a:cs typeface="+mn-ea"/>
              <a:sym typeface="+mn-lt"/>
            </a:endParaRPr>
          </a:p>
        </p:txBody>
      </p:sp>
      <p:sp>
        <p:nvSpPr>
          <p:cNvPr id="27" name="矩形: 剪去对角 26"/>
          <p:cNvSpPr/>
          <p:nvPr/>
        </p:nvSpPr>
        <p:spPr>
          <a:xfrm>
            <a:off x="320505" y="142493"/>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剪去对角 27"/>
          <p:cNvSpPr/>
          <p:nvPr/>
        </p:nvSpPr>
        <p:spPr>
          <a:xfrm>
            <a:off x="376342" y="85390"/>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2" name="表格 1"/>
          <p:cNvGraphicFramePr/>
          <p:nvPr>
            <p:custDataLst>
              <p:tags r:id="rId2"/>
            </p:custDataLst>
          </p:nvPr>
        </p:nvGraphicFramePr>
        <p:xfrm>
          <a:off x="266065" y="2938145"/>
          <a:ext cx="8303895" cy="2179320"/>
        </p:xfrm>
        <a:graphic>
          <a:graphicData uri="http://schemas.openxmlformats.org/drawingml/2006/table">
            <a:tbl>
              <a:tblPr firstRow="1" bandRow="1">
                <a:tableStyleId>{5C22544A-7EE6-4342-B048-85BDC9FD1C3A}</a:tableStyleId>
              </a:tblPr>
              <a:tblGrid>
                <a:gridCol w="2767965"/>
                <a:gridCol w="2767965"/>
                <a:gridCol w="2767965"/>
              </a:tblGrid>
              <a:tr h="732790">
                <a:tc>
                  <a:txBody>
                    <a:bodyPr/>
                    <a:p>
                      <a:pPr>
                        <a:buNone/>
                      </a:pPr>
                      <a:r>
                        <a:rPr lang="zh-CN" altLang="en-US" sz="2400"/>
                        <a:t>区别</a:t>
                      </a:r>
                      <a:endParaRPr lang="zh-CN" altLang="en-US" sz="2400"/>
                    </a:p>
                  </a:txBody>
                  <a:tcPr/>
                </a:tc>
                <a:tc>
                  <a:txBody>
                    <a:bodyPr/>
                    <a:p>
                      <a:pPr>
                        <a:buNone/>
                      </a:pPr>
                      <a:r>
                        <a:rPr lang="zh-CN" altLang="en-US" sz="2400"/>
                        <a:t>人民政协</a:t>
                      </a:r>
                      <a:endParaRPr lang="zh-CN" altLang="en-US" sz="2400"/>
                    </a:p>
                  </a:txBody>
                  <a:tcPr/>
                </a:tc>
                <a:tc>
                  <a:txBody>
                    <a:bodyPr/>
                    <a:p>
                      <a:pPr>
                        <a:buNone/>
                      </a:pPr>
                      <a:r>
                        <a:rPr lang="zh-CN" altLang="en-US" sz="2400"/>
                        <a:t>人民代表大会</a:t>
                      </a:r>
                      <a:endParaRPr lang="zh-CN" altLang="en-US" sz="2400"/>
                    </a:p>
                  </a:txBody>
                  <a:tcPr/>
                </a:tc>
              </a:tr>
              <a:tr h="723265">
                <a:tc>
                  <a:txBody>
                    <a:bodyPr/>
                    <a:p>
                      <a:pPr>
                        <a:buNone/>
                      </a:pPr>
                      <a:r>
                        <a:rPr lang="zh-CN" altLang="en-US" sz="2400"/>
                        <a:t>性质</a:t>
                      </a:r>
                      <a:endParaRPr lang="zh-CN" altLang="en-US" sz="2400"/>
                    </a:p>
                  </a:txBody>
                  <a:tcPr/>
                </a:tc>
                <a:tc>
                  <a:txBody>
                    <a:bodyPr/>
                    <a:p>
                      <a:pPr>
                        <a:buNone/>
                      </a:pPr>
                      <a:endParaRPr lang="zh-CN" altLang="en-US" sz="2000"/>
                    </a:p>
                  </a:txBody>
                  <a:tcPr/>
                </a:tc>
                <a:tc>
                  <a:txBody>
                    <a:bodyPr/>
                    <a:p>
                      <a:pPr>
                        <a:buNone/>
                      </a:pPr>
                      <a:endParaRPr lang="zh-CN" altLang="en-US" sz="2000"/>
                    </a:p>
                  </a:txBody>
                  <a:tcPr/>
                </a:tc>
              </a:tr>
              <a:tr h="723265">
                <a:tc>
                  <a:txBody>
                    <a:bodyPr/>
                    <a:p>
                      <a:pPr>
                        <a:buNone/>
                      </a:pPr>
                      <a:r>
                        <a:rPr lang="zh-CN" altLang="en-US" sz="2400"/>
                        <a:t>职能</a:t>
                      </a:r>
                      <a:endParaRPr lang="zh-CN" altLang="en-US" sz="2400"/>
                    </a:p>
                  </a:txBody>
                  <a:tcPr/>
                </a:tc>
                <a:tc>
                  <a:txBody>
                    <a:bodyPr/>
                    <a:p>
                      <a:pPr>
                        <a:buNone/>
                      </a:pPr>
                      <a:endParaRPr lang="zh-CN" altLang="en-US" sz="2000"/>
                    </a:p>
                  </a:txBody>
                  <a:tcPr/>
                </a:tc>
                <a:tc>
                  <a:txBody>
                    <a:bodyPr/>
                    <a:p>
                      <a:pPr>
                        <a:buNone/>
                      </a:pPr>
                      <a:endParaRPr lang="zh-CN" altLang="en-US" sz="2000"/>
                    </a:p>
                  </a:txBody>
                  <a:tcPr/>
                </a:tc>
              </a:tr>
            </a:tbl>
          </a:graphicData>
        </a:graphic>
      </p:graphicFrame>
      <p:sp>
        <p:nvSpPr>
          <p:cNvPr id="5" name="文本框 4"/>
          <p:cNvSpPr txBox="1"/>
          <p:nvPr/>
        </p:nvSpPr>
        <p:spPr>
          <a:xfrm>
            <a:off x="532130" y="1146175"/>
            <a:ext cx="3245485" cy="521970"/>
          </a:xfrm>
          <a:prstGeom prst="rect">
            <a:avLst/>
          </a:prstGeom>
          <a:noFill/>
        </p:spPr>
        <p:txBody>
          <a:bodyPr wrap="square" rtlCol="0">
            <a:spAutoFit/>
          </a:bodyPr>
          <a:p>
            <a:r>
              <a:rPr lang="zh-CN" altLang="en-US" sz="2800">
                <a:solidFill>
                  <a:schemeClr val="accent1"/>
                </a:solidFill>
                <a:effectLst>
                  <a:outerShdw blurRad="38100" dist="25400" dir="5400000" algn="ctr" rotWithShape="0">
                    <a:srgbClr val="6E747A">
                      <a:alpha val="43000"/>
                    </a:srgbClr>
                  </a:outerShdw>
                </a:effectLst>
              </a:rPr>
              <a:t>问题探究</a:t>
            </a:r>
            <a:endParaRPr lang="zh-CN" altLang="en-US" sz="2800">
              <a:solidFill>
                <a:schemeClr val="accent1"/>
              </a:solidFill>
              <a:effectLst>
                <a:outerShdw blurRad="38100" dist="25400" dir="5400000" algn="ctr" rotWithShape="0">
                  <a:srgbClr val="6E747A">
                    <a:alpha val="43000"/>
                  </a:srgbClr>
                </a:outerShdw>
              </a:effectLst>
            </a:endParaRPr>
          </a:p>
        </p:txBody>
      </p:sp>
      <p:sp>
        <p:nvSpPr>
          <p:cNvPr id="6" name="文本框 5"/>
          <p:cNvSpPr txBox="1"/>
          <p:nvPr/>
        </p:nvSpPr>
        <p:spPr>
          <a:xfrm>
            <a:off x="532130" y="1980565"/>
            <a:ext cx="8250555" cy="460375"/>
          </a:xfrm>
          <a:prstGeom prst="rect">
            <a:avLst/>
          </a:prstGeom>
          <a:noFill/>
        </p:spPr>
        <p:txBody>
          <a:bodyPr wrap="square" rtlCol="0">
            <a:spAutoFit/>
          </a:bodyPr>
          <a:p>
            <a:r>
              <a:rPr lang="zh-CN" altLang="en-US" sz="2400"/>
              <a:t>根据所学内容，探究人民政协与人民代表大会有何区别</a:t>
            </a:r>
            <a:endParaRPr lang="zh-CN" altLang="en-US" sz="2400"/>
          </a:p>
        </p:txBody>
      </p:sp>
      <p:pic>
        <p:nvPicPr>
          <p:cNvPr id="7" name="图片 6"/>
          <p:cNvPicPr>
            <a:picLocks noChangeAspect="1"/>
          </p:cNvPicPr>
          <p:nvPr/>
        </p:nvPicPr>
        <p:blipFill>
          <a:blip r:embed="rId3" cstate="email"/>
          <a:stretch>
            <a:fillRect/>
          </a:stretch>
        </p:blipFill>
        <p:spPr>
          <a:xfrm>
            <a:off x="8615680" y="0"/>
            <a:ext cx="3573780" cy="6350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84"/>
            <a:ext cx="12189432" cy="6855750"/>
          </a:xfrm>
          <a:prstGeom prst="rect">
            <a:avLst/>
          </a:prstGeom>
        </p:spPr>
      </p:pic>
      <p:sp>
        <p:nvSpPr>
          <p:cNvPr id="27" name="矩形: 剪去对角 26"/>
          <p:cNvSpPr/>
          <p:nvPr/>
        </p:nvSpPr>
        <p:spPr>
          <a:xfrm>
            <a:off x="534670" y="285115"/>
            <a:ext cx="3160395" cy="741045"/>
          </a:xfrm>
          <a:prstGeom prst="snip2DiagRect">
            <a:avLst>
              <a:gd name="adj1" fmla="val 17823"/>
              <a:gd name="adj2" fmla="val 16667"/>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email"/>
          <a:stretch>
            <a:fillRect/>
          </a:stretch>
        </p:blipFill>
        <p:spPr>
          <a:xfrm flipH="1">
            <a:off x="8513615" y="0"/>
            <a:ext cx="3675817" cy="6858000"/>
          </a:xfrm>
          <a:prstGeom prst="rect">
            <a:avLst/>
          </a:prstGeom>
        </p:spPr>
      </p:pic>
      <p:pic>
        <p:nvPicPr>
          <p:cNvPr id="5" name="图片 4" descr="2015012510160820"/>
          <p:cNvPicPr>
            <a:picLocks noChangeAspect="1"/>
          </p:cNvPicPr>
          <p:nvPr/>
        </p:nvPicPr>
        <p:blipFill>
          <a:blip r:embed="rId3"/>
          <a:stretch>
            <a:fillRect/>
          </a:stretch>
        </p:blipFill>
        <p:spPr>
          <a:xfrm>
            <a:off x="534670" y="1610995"/>
            <a:ext cx="4004310" cy="3588385"/>
          </a:xfrm>
          <a:prstGeom prst="rect">
            <a:avLst/>
          </a:prstGeom>
        </p:spPr>
      </p:pic>
      <p:pic>
        <p:nvPicPr>
          <p:cNvPr id="7" name="图片 6" descr="0df431adcbef760909828ee03edda3cc7dd99ec7"/>
          <p:cNvPicPr>
            <a:picLocks noChangeAspect="1"/>
          </p:cNvPicPr>
          <p:nvPr/>
        </p:nvPicPr>
        <p:blipFill>
          <a:blip r:embed="rId4"/>
          <a:stretch>
            <a:fillRect/>
          </a:stretch>
        </p:blipFill>
        <p:spPr>
          <a:xfrm>
            <a:off x="4783455" y="1396365"/>
            <a:ext cx="5380990" cy="4018280"/>
          </a:xfrm>
          <a:prstGeom prst="rect">
            <a:avLst/>
          </a:prstGeom>
        </p:spPr>
      </p:pic>
      <p:sp>
        <p:nvSpPr>
          <p:cNvPr id="6" name="文本框 5"/>
          <p:cNvSpPr txBox="1"/>
          <p:nvPr/>
        </p:nvSpPr>
        <p:spPr>
          <a:xfrm>
            <a:off x="617220" y="394970"/>
            <a:ext cx="3289935" cy="521970"/>
          </a:xfrm>
          <a:prstGeom prst="rect">
            <a:avLst/>
          </a:prstGeom>
          <a:noFill/>
        </p:spPr>
        <p:txBody>
          <a:bodyPr wrap="square" rtlCol="0">
            <a:spAutoFit/>
            <a:scene3d>
              <a:camera prst="orthographicFront"/>
              <a:lightRig rig="threePt" dir="t"/>
            </a:scene3d>
          </a:bodyPr>
          <a:p>
            <a:r>
              <a:rPr lang="zh-CN" altLang="en-US" sz="2800">
                <a:solidFill>
                  <a:schemeClr val="tx1"/>
                </a:solidFill>
                <a:effectLst>
                  <a:outerShdw blurRad="38100" dist="19050" dir="2700000" algn="tl" rotWithShape="0">
                    <a:schemeClr val="dk1">
                      <a:alpha val="40000"/>
                    </a:schemeClr>
                  </a:outerShdw>
                </a:effectLst>
              </a:rPr>
              <a:t>民族区域自治制度</a:t>
            </a:r>
            <a:endParaRPr lang="zh-CN" altLang="en-US" sz="280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84"/>
            <a:ext cx="12189432" cy="6855750"/>
          </a:xfrm>
          <a:prstGeom prst="rect">
            <a:avLst/>
          </a:prstGeom>
        </p:spPr>
      </p:pic>
      <p:pic>
        <p:nvPicPr>
          <p:cNvPr id="6" name="图片 5"/>
          <p:cNvPicPr>
            <a:picLocks noChangeAspect="1"/>
          </p:cNvPicPr>
          <p:nvPr/>
        </p:nvPicPr>
        <p:blipFill rotWithShape="1">
          <a:blip r:embed="rId2" cstate="email"/>
          <a:srcRect/>
          <a:stretch>
            <a:fillRect/>
          </a:stretch>
        </p:blipFill>
        <p:spPr>
          <a:xfrm>
            <a:off x="560201" y="789906"/>
            <a:ext cx="1295400" cy="1387929"/>
          </a:xfrm>
          <a:prstGeom prst="rect">
            <a:avLst/>
          </a:prstGeom>
        </p:spPr>
      </p:pic>
      <p:pic>
        <p:nvPicPr>
          <p:cNvPr id="10" name="图片 9"/>
          <p:cNvPicPr>
            <a:picLocks noChangeAspect="1"/>
          </p:cNvPicPr>
          <p:nvPr/>
        </p:nvPicPr>
        <p:blipFill rotWithShape="1">
          <a:blip r:embed="rId3" cstate="email"/>
          <a:srcRect l="-1"/>
          <a:stretch>
            <a:fillRect/>
          </a:stretch>
        </p:blipFill>
        <p:spPr>
          <a:xfrm flipH="1">
            <a:off x="0" y="5587999"/>
            <a:ext cx="12189432" cy="1269597"/>
          </a:xfrm>
          <a:prstGeom prst="rect">
            <a:avLst/>
          </a:prstGeom>
        </p:spPr>
      </p:pic>
      <p:pic>
        <p:nvPicPr>
          <p:cNvPr id="12" name="图片 11"/>
          <p:cNvPicPr>
            <a:picLocks noChangeAspect="1"/>
          </p:cNvPicPr>
          <p:nvPr/>
        </p:nvPicPr>
        <p:blipFill rotWithShape="1">
          <a:blip r:embed="rId4" cstate="email"/>
          <a:srcRect l="2812" t="50000" r="76146" b="27960"/>
          <a:stretch>
            <a:fillRect/>
          </a:stretch>
        </p:blipFill>
        <p:spPr>
          <a:xfrm>
            <a:off x="433010" y="3755367"/>
            <a:ext cx="2565400" cy="1511301"/>
          </a:xfrm>
          <a:prstGeom prst="rect">
            <a:avLst/>
          </a:prstGeom>
        </p:spPr>
      </p:pic>
      <p:pic>
        <p:nvPicPr>
          <p:cNvPr id="3" name="图片 2"/>
          <p:cNvPicPr>
            <a:picLocks noChangeAspect="1"/>
          </p:cNvPicPr>
          <p:nvPr/>
        </p:nvPicPr>
        <p:blipFill>
          <a:blip r:embed="rId5" cstate="email"/>
          <a:stretch>
            <a:fillRect/>
          </a:stretch>
        </p:blipFill>
        <p:spPr>
          <a:xfrm rot="21042421">
            <a:off x="1000612" y="1313515"/>
            <a:ext cx="1477329" cy="1055065"/>
          </a:xfrm>
          <a:prstGeom prst="rect">
            <a:avLst/>
          </a:prstGeom>
        </p:spPr>
      </p:pic>
      <p:pic>
        <p:nvPicPr>
          <p:cNvPr id="18" name="图片 17"/>
          <p:cNvPicPr>
            <a:picLocks noChangeAspect="1"/>
          </p:cNvPicPr>
          <p:nvPr/>
        </p:nvPicPr>
        <p:blipFill>
          <a:blip r:embed="rId6" cstate="email"/>
          <a:stretch>
            <a:fillRect/>
          </a:stretch>
        </p:blipFill>
        <p:spPr>
          <a:xfrm rot="21042421">
            <a:off x="2184531" y="1828883"/>
            <a:ext cx="617479" cy="440985"/>
          </a:xfrm>
          <a:prstGeom prst="rect">
            <a:avLst/>
          </a:prstGeom>
        </p:spPr>
      </p:pic>
      <p:sp>
        <p:nvSpPr>
          <p:cNvPr id="2" name="文本框 1"/>
          <p:cNvSpPr txBox="1"/>
          <p:nvPr/>
        </p:nvSpPr>
        <p:spPr>
          <a:xfrm>
            <a:off x="3677920" y="474980"/>
            <a:ext cx="2196465" cy="645160"/>
          </a:xfrm>
          <a:prstGeom prst="rect">
            <a:avLst/>
          </a:prstGeom>
          <a:noFill/>
        </p:spPr>
        <p:txBody>
          <a:bodyPr wrap="square" rtlCol="0">
            <a:spAutoFit/>
          </a:bodyPr>
          <a:p>
            <a:r>
              <a:rPr lang="zh-CN" altLang="en-US" sz="3600">
                <a:solidFill>
                  <a:schemeClr val="tx1"/>
                </a:solidFill>
                <a:effectLst>
                  <a:outerShdw blurRad="38100" dist="19050" dir="2700000" algn="tl" rotWithShape="0">
                    <a:schemeClr val="dk1">
                      <a:alpha val="40000"/>
                    </a:schemeClr>
                  </a:outerShdw>
                </a:effectLst>
                <a:latin typeface="+mj-ea"/>
                <a:ea typeface="+mj-ea"/>
              </a:rPr>
              <a:t>板书设计</a:t>
            </a:r>
            <a:endParaRPr lang="zh-CN" altLang="en-US" sz="3600">
              <a:solidFill>
                <a:schemeClr val="tx1"/>
              </a:solidFill>
              <a:effectLst>
                <a:outerShdw blurRad="38100" dist="19050" dir="2700000" algn="tl" rotWithShape="0">
                  <a:schemeClr val="dk1">
                    <a:alpha val="40000"/>
                  </a:schemeClr>
                </a:outerShdw>
              </a:effectLst>
              <a:latin typeface="+mj-ea"/>
              <a:ea typeface="+mj-ea"/>
            </a:endParaRPr>
          </a:p>
        </p:txBody>
      </p:sp>
      <p:sp>
        <p:nvSpPr>
          <p:cNvPr id="8" name="文本框 7"/>
          <p:cNvSpPr txBox="1"/>
          <p:nvPr/>
        </p:nvSpPr>
        <p:spPr>
          <a:xfrm>
            <a:off x="4424680" y="2112645"/>
            <a:ext cx="2415540" cy="368300"/>
          </a:xfrm>
          <a:prstGeom prst="rect">
            <a:avLst/>
          </a:prstGeom>
          <a:noFill/>
        </p:spPr>
        <p:txBody>
          <a:bodyPr wrap="square" rtlCol="0">
            <a:spAutoFit/>
          </a:bodyPr>
          <a:p>
            <a:r>
              <a:rPr lang="zh-CN" altLang="en-US"/>
              <a:t>一、新中国的诞生</a:t>
            </a:r>
            <a:endParaRPr lang="zh-CN" altLang="en-US"/>
          </a:p>
        </p:txBody>
      </p:sp>
      <p:sp>
        <p:nvSpPr>
          <p:cNvPr id="9" name="文本框 8"/>
          <p:cNvSpPr txBox="1"/>
          <p:nvPr/>
        </p:nvSpPr>
        <p:spPr>
          <a:xfrm>
            <a:off x="4424680" y="4380230"/>
            <a:ext cx="2633980" cy="645160"/>
          </a:xfrm>
          <a:prstGeom prst="rect">
            <a:avLst/>
          </a:prstGeom>
          <a:noFill/>
        </p:spPr>
        <p:txBody>
          <a:bodyPr wrap="square" rtlCol="0">
            <a:spAutoFit/>
          </a:bodyPr>
          <a:p>
            <a:r>
              <a:rPr lang="zh-CN" altLang="en-US"/>
              <a:t>二、新中国初期的民主 </a:t>
            </a:r>
            <a:endParaRPr lang="zh-CN" altLang="en-US"/>
          </a:p>
          <a:p>
            <a:r>
              <a:rPr lang="zh-CN" altLang="en-US"/>
              <a:t>       政治制度的</a:t>
            </a:r>
            <a:endParaRPr lang="zh-CN" altLang="en-US"/>
          </a:p>
        </p:txBody>
      </p:sp>
      <p:sp>
        <p:nvSpPr>
          <p:cNvPr id="11" name="文本框 10"/>
          <p:cNvSpPr txBox="1"/>
          <p:nvPr/>
        </p:nvSpPr>
        <p:spPr>
          <a:xfrm>
            <a:off x="6657340" y="1550035"/>
            <a:ext cx="1662430" cy="368300"/>
          </a:xfrm>
          <a:prstGeom prst="rect">
            <a:avLst/>
          </a:prstGeom>
          <a:noFill/>
        </p:spPr>
        <p:txBody>
          <a:bodyPr wrap="square" rtlCol="0">
            <a:spAutoFit/>
          </a:bodyPr>
          <a:p>
            <a:r>
              <a:rPr lang="en-US" altLang="zh-CN"/>
              <a:t>1</a:t>
            </a:r>
            <a:r>
              <a:rPr lang="zh-CN" altLang="en-US"/>
              <a:t>、历史条件</a:t>
            </a:r>
            <a:endParaRPr lang="zh-CN" altLang="en-US"/>
          </a:p>
        </p:txBody>
      </p:sp>
      <p:sp>
        <p:nvSpPr>
          <p:cNvPr id="13" name="文本框 12"/>
          <p:cNvSpPr txBox="1"/>
          <p:nvPr/>
        </p:nvSpPr>
        <p:spPr>
          <a:xfrm>
            <a:off x="8461375" y="1201420"/>
            <a:ext cx="872490" cy="922020"/>
          </a:xfrm>
          <a:prstGeom prst="rect">
            <a:avLst/>
          </a:prstGeom>
          <a:noFill/>
        </p:spPr>
        <p:txBody>
          <a:bodyPr wrap="square" rtlCol="0">
            <a:spAutoFit/>
          </a:bodyPr>
          <a:p>
            <a:r>
              <a:rPr lang="zh-CN" altLang="en-US"/>
              <a:t>军事</a:t>
            </a:r>
            <a:endParaRPr lang="zh-CN" altLang="en-US"/>
          </a:p>
          <a:p>
            <a:r>
              <a:rPr lang="zh-CN" altLang="en-US"/>
              <a:t>理论</a:t>
            </a:r>
            <a:endParaRPr lang="zh-CN" altLang="en-US"/>
          </a:p>
          <a:p>
            <a:r>
              <a:rPr lang="zh-CN" altLang="en-US"/>
              <a:t>组织</a:t>
            </a:r>
            <a:endParaRPr lang="zh-CN" altLang="en-US"/>
          </a:p>
        </p:txBody>
      </p:sp>
      <p:sp>
        <p:nvSpPr>
          <p:cNvPr id="14" name="文本框 13"/>
          <p:cNvSpPr txBox="1"/>
          <p:nvPr/>
        </p:nvSpPr>
        <p:spPr>
          <a:xfrm>
            <a:off x="6657340" y="2112645"/>
            <a:ext cx="3390265" cy="368300"/>
          </a:xfrm>
          <a:prstGeom prst="rect">
            <a:avLst/>
          </a:prstGeom>
          <a:noFill/>
        </p:spPr>
        <p:txBody>
          <a:bodyPr wrap="square" rtlCol="0">
            <a:spAutoFit/>
          </a:bodyPr>
          <a:p>
            <a:r>
              <a:rPr lang="en-US" altLang="zh-CN"/>
              <a:t>2</a:t>
            </a:r>
            <a:r>
              <a:rPr lang="zh-CN" altLang="en-US"/>
              <a:t>、标志：开国大典</a:t>
            </a:r>
            <a:endParaRPr lang="zh-CN" altLang="en-US"/>
          </a:p>
        </p:txBody>
      </p:sp>
      <p:sp>
        <p:nvSpPr>
          <p:cNvPr id="15" name="文本框 14"/>
          <p:cNvSpPr txBox="1"/>
          <p:nvPr/>
        </p:nvSpPr>
        <p:spPr>
          <a:xfrm>
            <a:off x="6657340" y="2722880"/>
            <a:ext cx="3176270" cy="368300"/>
          </a:xfrm>
          <a:prstGeom prst="rect">
            <a:avLst/>
          </a:prstGeom>
          <a:noFill/>
        </p:spPr>
        <p:txBody>
          <a:bodyPr wrap="square" rtlCol="0">
            <a:spAutoFit/>
          </a:bodyPr>
          <a:p>
            <a:r>
              <a:rPr lang="en-US" altLang="zh-CN"/>
              <a:t>3</a:t>
            </a:r>
            <a:r>
              <a:rPr lang="zh-CN" altLang="en-US"/>
              <a:t>、新中国成立的历史意义</a:t>
            </a:r>
            <a:endParaRPr lang="zh-CN" altLang="en-US"/>
          </a:p>
        </p:txBody>
      </p:sp>
      <p:sp>
        <p:nvSpPr>
          <p:cNvPr id="16" name="文本框 15"/>
          <p:cNvSpPr txBox="1"/>
          <p:nvPr/>
        </p:nvSpPr>
        <p:spPr>
          <a:xfrm>
            <a:off x="7023735" y="3755390"/>
            <a:ext cx="3915410" cy="368300"/>
          </a:xfrm>
          <a:prstGeom prst="rect">
            <a:avLst/>
          </a:prstGeom>
          <a:noFill/>
        </p:spPr>
        <p:txBody>
          <a:bodyPr wrap="square" rtlCol="0">
            <a:spAutoFit/>
          </a:bodyPr>
          <a:p>
            <a:r>
              <a:rPr lang="en-US" altLang="zh-CN"/>
              <a:t>  1</a:t>
            </a:r>
            <a:r>
              <a:rPr lang="zh-CN" altLang="en-US"/>
              <a:t>、人民代表大会制度</a:t>
            </a:r>
            <a:endParaRPr lang="zh-CN" altLang="en-US"/>
          </a:p>
        </p:txBody>
      </p:sp>
      <p:sp>
        <p:nvSpPr>
          <p:cNvPr id="17" name="文本框 16"/>
          <p:cNvSpPr txBox="1"/>
          <p:nvPr/>
        </p:nvSpPr>
        <p:spPr>
          <a:xfrm>
            <a:off x="7139305" y="4380230"/>
            <a:ext cx="3146425" cy="368300"/>
          </a:xfrm>
          <a:prstGeom prst="rect">
            <a:avLst/>
          </a:prstGeom>
          <a:noFill/>
        </p:spPr>
        <p:txBody>
          <a:bodyPr wrap="square" rtlCol="0">
            <a:spAutoFit/>
          </a:bodyPr>
          <a:p>
            <a:r>
              <a:rPr lang="en-US" altLang="zh-CN"/>
              <a:t> 2</a:t>
            </a:r>
            <a:r>
              <a:rPr lang="zh-CN" altLang="en-US"/>
              <a:t>、多党合作和政治协商制度</a:t>
            </a:r>
            <a:endParaRPr lang="zh-CN" altLang="en-US"/>
          </a:p>
        </p:txBody>
      </p:sp>
      <p:sp>
        <p:nvSpPr>
          <p:cNvPr id="19" name="文本框 18"/>
          <p:cNvSpPr txBox="1"/>
          <p:nvPr/>
        </p:nvSpPr>
        <p:spPr>
          <a:xfrm>
            <a:off x="7058660" y="5025390"/>
            <a:ext cx="2803525" cy="368300"/>
          </a:xfrm>
          <a:prstGeom prst="rect">
            <a:avLst/>
          </a:prstGeom>
          <a:noFill/>
        </p:spPr>
        <p:txBody>
          <a:bodyPr wrap="square" rtlCol="0">
            <a:spAutoFit/>
          </a:bodyPr>
          <a:p>
            <a:r>
              <a:rPr lang="en-US" altLang="zh-CN"/>
              <a:t>  3</a:t>
            </a:r>
            <a:r>
              <a:rPr lang="zh-CN" altLang="en-US"/>
              <a:t>、民族区域自治制度</a:t>
            </a:r>
            <a:endParaRPr lang="zh-CN" altLang="en-US"/>
          </a:p>
        </p:txBody>
      </p:sp>
      <p:sp>
        <p:nvSpPr>
          <p:cNvPr id="33" name="左大括号 32"/>
          <p:cNvSpPr/>
          <p:nvPr/>
        </p:nvSpPr>
        <p:spPr>
          <a:xfrm>
            <a:off x="4208780" y="2251710"/>
            <a:ext cx="216000" cy="2376000"/>
          </a:xfrm>
          <a:prstGeom prst="leftBrace">
            <a:avLst/>
          </a:prstGeom>
          <a:ln w="41275">
            <a:solidFill>
              <a:srgbClr val="264D6E"/>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4" name="左大括号 33"/>
          <p:cNvSpPr/>
          <p:nvPr/>
        </p:nvSpPr>
        <p:spPr>
          <a:xfrm>
            <a:off x="6508750" y="1781810"/>
            <a:ext cx="248285" cy="1131570"/>
          </a:xfrm>
          <a:prstGeom prst="leftBrace">
            <a:avLst/>
          </a:prstGeom>
          <a:ln w="41275">
            <a:solidFill>
              <a:srgbClr val="264D6E"/>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5" name="左大括号 34"/>
          <p:cNvSpPr/>
          <p:nvPr/>
        </p:nvSpPr>
        <p:spPr>
          <a:xfrm>
            <a:off x="7023735" y="3966210"/>
            <a:ext cx="196850" cy="1257300"/>
          </a:xfrm>
          <a:prstGeom prst="leftBrace">
            <a:avLst/>
          </a:prstGeom>
          <a:ln w="41275">
            <a:solidFill>
              <a:srgbClr val="264D6E"/>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0" name="左大括号 19"/>
          <p:cNvSpPr/>
          <p:nvPr/>
        </p:nvSpPr>
        <p:spPr>
          <a:xfrm>
            <a:off x="8242935" y="1251585"/>
            <a:ext cx="218440" cy="861060"/>
          </a:xfrm>
          <a:prstGeom prst="leftBrace">
            <a:avLst/>
          </a:prstGeom>
          <a:ln w="41275">
            <a:solidFill>
              <a:srgbClr val="264D6E"/>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1" name="文本框 20"/>
          <p:cNvSpPr txBox="1"/>
          <p:nvPr/>
        </p:nvSpPr>
        <p:spPr>
          <a:xfrm>
            <a:off x="1397635" y="3255645"/>
            <a:ext cx="2727325" cy="398780"/>
          </a:xfrm>
          <a:prstGeom prst="rect">
            <a:avLst/>
          </a:prstGeom>
          <a:noFill/>
        </p:spPr>
        <p:txBody>
          <a:bodyPr wrap="square" rtlCol="0">
            <a:spAutoFit/>
          </a:bodyPr>
          <a:p>
            <a:r>
              <a:rPr lang="zh-CN" altLang="en-US" sz="2000"/>
              <a:t>新中国初期的政治建设</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2624"/>
            <a:ext cx="12189432" cy="6855750"/>
          </a:xfrm>
          <a:prstGeom prst="rect">
            <a:avLst/>
          </a:prstGeom>
        </p:spPr>
      </p:pic>
      <p:pic>
        <p:nvPicPr>
          <p:cNvPr id="6" name="图片 5"/>
          <p:cNvPicPr>
            <a:picLocks noChangeAspect="1"/>
          </p:cNvPicPr>
          <p:nvPr/>
        </p:nvPicPr>
        <p:blipFill rotWithShape="1">
          <a:blip r:embed="rId2" cstate="email"/>
          <a:srcRect/>
          <a:stretch>
            <a:fillRect/>
          </a:stretch>
        </p:blipFill>
        <p:spPr>
          <a:xfrm>
            <a:off x="560201" y="789906"/>
            <a:ext cx="1295400" cy="1387929"/>
          </a:xfrm>
          <a:prstGeom prst="rect">
            <a:avLst/>
          </a:prstGeom>
        </p:spPr>
      </p:pic>
      <p:pic>
        <p:nvPicPr>
          <p:cNvPr id="8" name="图片 7"/>
          <p:cNvPicPr>
            <a:picLocks noChangeAspect="1"/>
          </p:cNvPicPr>
          <p:nvPr/>
        </p:nvPicPr>
        <p:blipFill rotWithShape="1">
          <a:blip r:embed="rId3" cstate="email"/>
          <a:srcRect t="-8"/>
          <a:stretch>
            <a:fillRect/>
          </a:stretch>
        </p:blipFill>
        <p:spPr>
          <a:xfrm>
            <a:off x="6449900" y="0"/>
            <a:ext cx="5756526" cy="5012975"/>
          </a:xfrm>
          <a:prstGeom prst="rect">
            <a:avLst/>
          </a:prstGeom>
        </p:spPr>
      </p:pic>
      <p:pic>
        <p:nvPicPr>
          <p:cNvPr id="10" name="图片 9"/>
          <p:cNvPicPr>
            <a:picLocks noChangeAspect="1"/>
          </p:cNvPicPr>
          <p:nvPr/>
        </p:nvPicPr>
        <p:blipFill rotWithShape="1">
          <a:blip r:embed="rId4" cstate="email"/>
          <a:srcRect l="-1"/>
          <a:stretch>
            <a:fillRect/>
          </a:stretch>
        </p:blipFill>
        <p:spPr>
          <a:xfrm flipH="1">
            <a:off x="0" y="5587999"/>
            <a:ext cx="12189432" cy="1269597"/>
          </a:xfrm>
          <a:prstGeom prst="rect">
            <a:avLst/>
          </a:prstGeom>
        </p:spPr>
      </p:pic>
      <p:pic>
        <p:nvPicPr>
          <p:cNvPr id="12" name="图片 11"/>
          <p:cNvPicPr>
            <a:picLocks noChangeAspect="1"/>
          </p:cNvPicPr>
          <p:nvPr/>
        </p:nvPicPr>
        <p:blipFill rotWithShape="1">
          <a:blip r:embed="rId5" cstate="email"/>
          <a:srcRect l="2812" t="50000" r="76146" b="27960"/>
          <a:stretch>
            <a:fillRect/>
          </a:stretch>
        </p:blipFill>
        <p:spPr>
          <a:xfrm>
            <a:off x="433010" y="3755367"/>
            <a:ext cx="2565400" cy="1511301"/>
          </a:xfrm>
          <a:prstGeom prst="rect">
            <a:avLst/>
          </a:prstGeom>
        </p:spPr>
      </p:pic>
      <p:sp>
        <p:nvSpPr>
          <p:cNvPr id="13" name="文本框 12"/>
          <p:cNvSpPr txBox="1"/>
          <p:nvPr/>
        </p:nvSpPr>
        <p:spPr>
          <a:xfrm>
            <a:off x="3693491" y="3249238"/>
            <a:ext cx="1477328" cy="2031967"/>
          </a:xfrm>
          <a:prstGeom prst="rect">
            <a:avLst/>
          </a:prstGeom>
          <a:noFill/>
        </p:spPr>
        <p:txBody>
          <a:bodyPr vert="eaVert" wrap="none" rtlCol="0">
            <a:spAutoFit/>
          </a:bodyPr>
          <a:lstStyle/>
          <a:p>
            <a:r>
              <a:rPr lang="zh-CN" altLang="en-US" sz="8400" dirty="0">
                <a:latin typeface="安景臣毛笔行书" panose="02010601030101010101" pitchFamily="2" charset="-122"/>
                <a:ea typeface="安景臣毛笔行书" panose="02010601030101010101" pitchFamily="2" charset="-122"/>
                <a:cs typeface="+mn-ea"/>
                <a:sym typeface="+mn-lt"/>
              </a:rPr>
              <a:t>观看</a:t>
            </a:r>
            <a:endParaRPr lang="zh-CN" altLang="en-US" sz="8400" dirty="0">
              <a:latin typeface="安景臣毛笔行书" panose="02010601030101010101" pitchFamily="2" charset="-122"/>
              <a:ea typeface="安景臣毛笔行书" panose="02010601030101010101" pitchFamily="2" charset="-122"/>
              <a:cs typeface="+mn-ea"/>
              <a:sym typeface="+mn-lt"/>
            </a:endParaRPr>
          </a:p>
        </p:txBody>
      </p:sp>
      <p:sp>
        <p:nvSpPr>
          <p:cNvPr id="16" name="文本框 15"/>
          <p:cNvSpPr txBox="1"/>
          <p:nvPr/>
        </p:nvSpPr>
        <p:spPr>
          <a:xfrm>
            <a:off x="2854880" y="827734"/>
            <a:ext cx="2308324" cy="1685718"/>
          </a:xfrm>
          <a:prstGeom prst="rect">
            <a:avLst/>
          </a:prstGeom>
          <a:noFill/>
        </p:spPr>
        <p:txBody>
          <a:bodyPr vert="eaVert" wrap="none" rtlCol="0">
            <a:spAutoFit/>
          </a:bodyPr>
          <a:lstStyle/>
          <a:p>
            <a:r>
              <a:rPr lang="zh-CN" altLang="en-US" sz="13800" dirty="0">
                <a:latin typeface="安景臣毛笔行书" panose="02010601030101010101" pitchFamily="2" charset="-122"/>
                <a:ea typeface="安景臣毛笔行书" panose="02010601030101010101" pitchFamily="2" charset="-122"/>
                <a:cs typeface="+mn-ea"/>
                <a:sym typeface="+mn-lt"/>
              </a:rPr>
              <a:t>感</a:t>
            </a:r>
            <a:endParaRPr lang="zh-CN" altLang="en-US" sz="13800" dirty="0">
              <a:latin typeface="安景臣毛笔行书" panose="02010601030101010101" pitchFamily="2" charset="-122"/>
              <a:ea typeface="安景臣毛笔行书" panose="02010601030101010101" pitchFamily="2" charset="-122"/>
              <a:cs typeface="+mn-ea"/>
              <a:sym typeface="+mn-lt"/>
            </a:endParaRPr>
          </a:p>
        </p:txBody>
      </p:sp>
      <p:sp>
        <p:nvSpPr>
          <p:cNvPr id="17" name="文本框 16"/>
          <p:cNvSpPr txBox="1"/>
          <p:nvPr/>
        </p:nvSpPr>
        <p:spPr>
          <a:xfrm>
            <a:off x="4460224" y="1932993"/>
            <a:ext cx="1954381" cy="1419619"/>
          </a:xfrm>
          <a:prstGeom prst="rect">
            <a:avLst/>
          </a:prstGeom>
          <a:noFill/>
        </p:spPr>
        <p:txBody>
          <a:bodyPr vert="eaVert" wrap="none" rtlCol="0">
            <a:spAutoFit/>
          </a:bodyPr>
          <a:lstStyle/>
          <a:p>
            <a:r>
              <a:rPr lang="zh-CN" altLang="en-US" sz="11500" dirty="0">
                <a:latin typeface="安景臣毛笔行书" panose="02010601030101010101" pitchFamily="2" charset="-122"/>
                <a:ea typeface="安景臣毛笔行书" panose="02010601030101010101" pitchFamily="2" charset="-122"/>
                <a:cs typeface="+mn-ea"/>
                <a:sym typeface="+mn-lt"/>
              </a:rPr>
              <a:t>谢</a:t>
            </a:r>
            <a:endParaRPr lang="zh-CN" altLang="en-US" sz="11500" dirty="0">
              <a:latin typeface="安景臣毛笔行书" panose="02010601030101010101" pitchFamily="2" charset="-122"/>
              <a:ea typeface="安景臣毛笔行书" panose="02010601030101010101" pitchFamily="2" charset="-122"/>
              <a:cs typeface="+mn-ea"/>
              <a:sym typeface="+mn-lt"/>
            </a:endParaRPr>
          </a:p>
        </p:txBody>
      </p:sp>
      <p:pic>
        <p:nvPicPr>
          <p:cNvPr id="3" name="图片 2"/>
          <p:cNvPicPr>
            <a:picLocks noChangeAspect="1"/>
          </p:cNvPicPr>
          <p:nvPr/>
        </p:nvPicPr>
        <p:blipFill>
          <a:blip r:embed="rId6" cstate="email"/>
          <a:stretch>
            <a:fillRect/>
          </a:stretch>
        </p:blipFill>
        <p:spPr>
          <a:xfrm rot="21042421">
            <a:off x="1000612" y="1313515"/>
            <a:ext cx="1477329" cy="1055065"/>
          </a:xfrm>
          <a:prstGeom prst="rect">
            <a:avLst/>
          </a:prstGeom>
        </p:spPr>
      </p:pic>
      <p:pic>
        <p:nvPicPr>
          <p:cNvPr id="18" name="图片 17"/>
          <p:cNvPicPr>
            <a:picLocks noChangeAspect="1"/>
          </p:cNvPicPr>
          <p:nvPr/>
        </p:nvPicPr>
        <p:blipFill>
          <a:blip r:embed="rId7" cstate="email"/>
          <a:stretch>
            <a:fillRect/>
          </a:stretch>
        </p:blipFill>
        <p:spPr>
          <a:xfrm rot="21042421">
            <a:off x="2184531" y="1828883"/>
            <a:ext cx="617479" cy="4409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email"/>
          <a:srcRect l="-1"/>
          <a:stretch>
            <a:fillRect/>
          </a:stretch>
        </p:blipFill>
        <p:spPr>
          <a:xfrm flipH="1">
            <a:off x="0" y="5587999"/>
            <a:ext cx="12189432" cy="1269597"/>
          </a:xfrm>
          <a:prstGeom prst="rect">
            <a:avLst/>
          </a:prstGeom>
        </p:spPr>
      </p:pic>
      <p:pic>
        <p:nvPicPr>
          <p:cNvPr id="12" name="图片 11"/>
          <p:cNvPicPr>
            <a:picLocks noChangeAspect="1"/>
          </p:cNvPicPr>
          <p:nvPr/>
        </p:nvPicPr>
        <p:blipFill rotWithShape="1">
          <a:blip r:embed="rId2" cstate="email"/>
          <a:srcRect l="2812" t="50000" r="76146" b="27960"/>
          <a:stretch>
            <a:fillRect/>
          </a:stretch>
        </p:blipFill>
        <p:spPr>
          <a:xfrm>
            <a:off x="428421" y="4786528"/>
            <a:ext cx="2565400" cy="1511301"/>
          </a:xfrm>
          <a:prstGeom prst="rect">
            <a:avLst/>
          </a:prstGeom>
        </p:spPr>
      </p:pic>
      <p:sp>
        <p:nvSpPr>
          <p:cNvPr id="17" name="文本框 16"/>
          <p:cNvSpPr txBox="1"/>
          <p:nvPr/>
        </p:nvSpPr>
        <p:spPr>
          <a:xfrm>
            <a:off x="735527" y="416620"/>
            <a:ext cx="1198245" cy="3444240"/>
          </a:xfrm>
          <a:prstGeom prst="rect">
            <a:avLst/>
          </a:prstGeom>
          <a:noFill/>
        </p:spPr>
        <p:txBody>
          <a:bodyPr vert="eaVert" wrap="none" rtlCol="0">
            <a:spAutoFit/>
          </a:bodyPr>
          <a:lstStyle/>
          <a:p>
            <a:r>
              <a:rPr lang="zh-CN" altLang="en-US" sz="6600" dirty="0">
                <a:cs typeface="+mn-ea"/>
                <a:sym typeface="+mn-lt"/>
              </a:rPr>
              <a:t>教学过程</a:t>
            </a:r>
            <a:endParaRPr lang="zh-CN" altLang="en-US" sz="6600" dirty="0">
              <a:cs typeface="+mn-ea"/>
              <a:sym typeface="+mn-lt"/>
            </a:endParaRPr>
          </a:p>
        </p:txBody>
      </p:sp>
      <p:grpSp>
        <p:nvGrpSpPr>
          <p:cNvPr id="9" name="组合 8"/>
          <p:cNvGrpSpPr/>
          <p:nvPr/>
        </p:nvGrpSpPr>
        <p:grpSpPr>
          <a:xfrm>
            <a:off x="2654300" y="1386205"/>
            <a:ext cx="927100" cy="690245"/>
            <a:chOff x="4556774" y="1388152"/>
            <a:chExt cx="900325" cy="684000"/>
          </a:xfrm>
        </p:grpSpPr>
        <p:grpSp>
          <p:nvGrpSpPr>
            <p:cNvPr id="7" name="组合 6"/>
            <p:cNvGrpSpPr/>
            <p:nvPr/>
          </p:nvGrpSpPr>
          <p:grpSpPr>
            <a:xfrm>
              <a:off x="4582219" y="1411962"/>
              <a:ext cx="874880" cy="631644"/>
              <a:chOff x="5279923" y="2229543"/>
              <a:chExt cx="874880" cy="631644"/>
            </a:xfrm>
          </p:grpSpPr>
          <p:sp>
            <p:nvSpPr>
              <p:cNvPr id="2" name="六边形 1"/>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5356432" y="2272092"/>
                <a:ext cx="798371" cy="517247"/>
              </a:xfrm>
              <a:prstGeom prst="rect">
                <a:avLst/>
              </a:prstGeom>
              <a:noFill/>
            </p:spPr>
            <p:txBody>
              <a:bodyPr wrap="square" rtlCol="0">
                <a:spAutoFit/>
              </a:bodyPr>
              <a:lstStyle/>
              <a:p>
                <a:r>
                  <a:rPr lang="zh-CN" altLang="en-US" sz="2800" dirty="0">
                    <a:solidFill>
                      <a:schemeClr val="bg1">
                        <a:lumMod val="95000"/>
                      </a:schemeClr>
                    </a:solidFill>
                    <a:cs typeface="+mn-ea"/>
                    <a:sym typeface="+mn-lt"/>
                  </a:rPr>
                  <a:t>壹</a:t>
                </a:r>
                <a:endParaRPr lang="zh-CN" altLang="en-US" sz="2800" dirty="0">
                  <a:solidFill>
                    <a:schemeClr val="bg1">
                      <a:lumMod val="95000"/>
                    </a:schemeClr>
                  </a:solidFill>
                  <a:cs typeface="+mn-ea"/>
                  <a:sym typeface="+mn-lt"/>
                </a:endParaRPr>
              </a:p>
            </p:txBody>
          </p:sp>
        </p:grpSp>
        <p:sp>
          <p:nvSpPr>
            <p:cNvPr id="23" name="六边形 22"/>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a:off x="3554669" y="1391304"/>
            <a:ext cx="2818990" cy="646198"/>
            <a:chOff x="5486498" y="1285144"/>
            <a:chExt cx="2818990" cy="646198"/>
          </a:xfrm>
        </p:grpSpPr>
        <p:sp>
          <p:nvSpPr>
            <p:cNvPr id="14" name="文本框 13"/>
            <p:cNvSpPr txBox="1"/>
            <p:nvPr/>
          </p:nvSpPr>
          <p:spPr>
            <a:xfrm>
              <a:off x="5723758" y="1361055"/>
              <a:ext cx="2271154" cy="521970"/>
            </a:xfrm>
            <a:prstGeom prst="rect">
              <a:avLst/>
            </a:prstGeom>
            <a:noFill/>
          </p:spPr>
          <p:txBody>
            <a:bodyPr wrap="square" rtlCol="0">
              <a:spAutoFit/>
            </a:bodyPr>
            <a:lstStyle/>
            <a:p>
              <a:pPr algn="dist"/>
              <a:r>
                <a:rPr lang="zh-CN" altLang="en-US" sz="2800" dirty="0">
                  <a:cs typeface="+mn-ea"/>
                  <a:sym typeface="+mn-lt"/>
                </a:rPr>
                <a:t>教材地位</a:t>
              </a:r>
              <a:endParaRPr lang="zh-CN" altLang="en-US" sz="2800" dirty="0">
                <a:cs typeface="+mn-ea"/>
                <a:sym typeface="+mn-lt"/>
              </a:endParaRPr>
            </a:p>
          </p:txBody>
        </p:sp>
        <p:sp>
          <p:nvSpPr>
            <p:cNvPr id="15" name="矩形: 剪去对角 14"/>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剪去对角 24"/>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a:off x="2680428" y="2434764"/>
            <a:ext cx="900325" cy="684000"/>
            <a:chOff x="4556774" y="1388152"/>
            <a:chExt cx="900325" cy="684000"/>
          </a:xfrm>
        </p:grpSpPr>
        <p:grpSp>
          <p:nvGrpSpPr>
            <p:cNvPr id="28" name="组合 27"/>
            <p:cNvGrpSpPr/>
            <p:nvPr/>
          </p:nvGrpSpPr>
          <p:grpSpPr>
            <a:xfrm>
              <a:off x="4582219" y="1411962"/>
              <a:ext cx="874880" cy="631644"/>
              <a:chOff x="5279923" y="2229543"/>
              <a:chExt cx="874880" cy="631644"/>
            </a:xfrm>
          </p:grpSpPr>
          <p:sp>
            <p:nvSpPr>
              <p:cNvPr id="30" name="六边形 29"/>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5356432" y="2272092"/>
                <a:ext cx="798371" cy="523220"/>
              </a:xfrm>
              <a:prstGeom prst="rect">
                <a:avLst/>
              </a:prstGeom>
              <a:noFill/>
            </p:spPr>
            <p:txBody>
              <a:bodyPr wrap="square" rtlCol="0">
                <a:spAutoFit/>
              </a:bodyPr>
              <a:lstStyle/>
              <a:p>
                <a:r>
                  <a:rPr lang="zh-CN" altLang="en-US" sz="2800" dirty="0">
                    <a:solidFill>
                      <a:schemeClr val="bg1">
                        <a:lumMod val="95000"/>
                      </a:schemeClr>
                    </a:solidFill>
                    <a:cs typeface="+mn-ea"/>
                    <a:sym typeface="+mn-lt"/>
                  </a:rPr>
                  <a:t>贰</a:t>
                </a:r>
                <a:endParaRPr lang="zh-CN" altLang="en-US" sz="2800" dirty="0">
                  <a:solidFill>
                    <a:schemeClr val="bg1">
                      <a:lumMod val="95000"/>
                    </a:schemeClr>
                  </a:solidFill>
                  <a:cs typeface="+mn-ea"/>
                  <a:sym typeface="+mn-lt"/>
                </a:endParaRPr>
              </a:p>
            </p:txBody>
          </p:sp>
        </p:grpSp>
        <p:sp>
          <p:nvSpPr>
            <p:cNvPr id="29" name="六边形 28"/>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3554989" y="2434495"/>
            <a:ext cx="2818990" cy="646198"/>
            <a:chOff x="5486498" y="1285144"/>
            <a:chExt cx="2818990" cy="646198"/>
          </a:xfrm>
        </p:grpSpPr>
        <p:sp>
          <p:nvSpPr>
            <p:cNvPr id="33" name="文本框 32"/>
            <p:cNvSpPr txBox="1"/>
            <p:nvPr/>
          </p:nvSpPr>
          <p:spPr>
            <a:xfrm>
              <a:off x="5723758" y="1361055"/>
              <a:ext cx="2271154" cy="521970"/>
            </a:xfrm>
            <a:prstGeom prst="rect">
              <a:avLst/>
            </a:prstGeom>
            <a:noFill/>
          </p:spPr>
          <p:txBody>
            <a:bodyPr wrap="square" rtlCol="0">
              <a:spAutoFit/>
            </a:bodyPr>
            <a:lstStyle/>
            <a:p>
              <a:pPr algn="dist"/>
              <a:r>
                <a:rPr lang="zh-CN" altLang="en-US" sz="2800" dirty="0">
                  <a:cs typeface="+mn-ea"/>
                  <a:sym typeface="+mn-lt"/>
                </a:rPr>
                <a:t>学情分析</a:t>
              </a:r>
              <a:endParaRPr lang="zh-CN" altLang="en-US" sz="2800" dirty="0">
                <a:cs typeface="+mn-ea"/>
                <a:sym typeface="+mn-lt"/>
              </a:endParaRPr>
            </a:p>
          </p:txBody>
        </p:sp>
        <p:sp>
          <p:nvSpPr>
            <p:cNvPr id="34" name="矩形: 剪去对角 33"/>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剪去对角 34"/>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合 35"/>
          <p:cNvGrpSpPr/>
          <p:nvPr/>
        </p:nvGrpSpPr>
        <p:grpSpPr>
          <a:xfrm>
            <a:off x="2680335" y="3389630"/>
            <a:ext cx="899795" cy="689610"/>
            <a:chOff x="4556774" y="1388152"/>
            <a:chExt cx="900325" cy="684000"/>
          </a:xfrm>
        </p:grpSpPr>
        <p:grpSp>
          <p:nvGrpSpPr>
            <p:cNvPr id="37" name="组合 36"/>
            <p:cNvGrpSpPr/>
            <p:nvPr/>
          </p:nvGrpSpPr>
          <p:grpSpPr>
            <a:xfrm>
              <a:off x="4582219" y="1411962"/>
              <a:ext cx="874880" cy="631644"/>
              <a:chOff x="5279923" y="2229543"/>
              <a:chExt cx="874880" cy="631644"/>
            </a:xfrm>
          </p:grpSpPr>
          <p:sp>
            <p:nvSpPr>
              <p:cNvPr id="39" name="六边形 38"/>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5356432" y="2272092"/>
                <a:ext cx="798371" cy="517724"/>
              </a:xfrm>
              <a:prstGeom prst="rect">
                <a:avLst/>
              </a:prstGeom>
              <a:noFill/>
            </p:spPr>
            <p:txBody>
              <a:bodyPr wrap="square" rtlCol="0">
                <a:spAutoFit/>
              </a:bodyPr>
              <a:lstStyle/>
              <a:p>
                <a:r>
                  <a:rPr lang="zh-CN" altLang="en-US" sz="2800" dirty="0">
                    <a:solidFill>
                      <a:schemeClr val="bg1">
                        <a:lumMod val="95000"/>
                      </a:schemeClr>
                    </a:solidFill>
                    <a:cs typeface="+mn-ea"/>
                    <a:sym typeface="+mn-lt"/>
                  </a:rPr>
                  <a:t>叁</a:t>
                </a:r>
                <a:endParaRPr lang="zh-CN" altLang="en-US" sz="2800" dirty="0">
                  <a:solidFill>
                    <a:schemeClr val="bg1">
                      <a:lumMod val="95000"/>
                    </a:schemeClr>
                  </a:solidFill>
                  <a:cs typeface="+mn-ea"/>
                  <a:sym typeface="+mn-lt"/>
                </a:endParaRPr>
              </a:p>
            </p:txBody>
          </p:sp>
        </p:grpSp>
        <p:sp>
          <p:nvSpPr>
            <p:cNvPr id="38" name="六边形 37"/>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a:off x="3546660" y="3432224"/>
            <a:ext cx="2818990" cy="646198"/>
            <a:chOff x="5486498" y="1285144"/>
            <a:chExt cx="2818990" cy="646198"/>
          </a:xfrm>
        </p:grpSpPr>
        <p:sp>
          <p:nvSpPr>
            <p:cNvPr id="42" name="文本框 41"/>
            <p:cNvSpPr txBox="1"/>
            <p:nvPr/>
          </p:nvSpPr>
          <p:spPr>
            <a:xfrm>
              <a:off x="5723758" y="1361055"/>
              <a:ext cx="2271154" cy="521970"/>
            </a:xfrm>
            <a:prstGeom prst="rect">
              <a:avLst/>
            </a:prstGeom>
            <a:noFill/>
          </p:spPr>
          <p:txBody>
            <a:bodyPr wrap="square" rtlCol="0">
              <a:spAutoFit/>
            </a:bodyPr>
            <a:lstStyle/>
            <a:p>
              <a:pPr algn="dist"/>
              <a:r>
                <a:rPr lang="zh-CN" altLang="en-US" sz="2800" dirty="0">
                  <a:cs typeface="+mn-ea"/>
                  <a:sym typeface="+mn-lt"/>
                </a:rPr>
                <a:t>教学目标</a:t>
              </a:r>
              <a:endParaRPr lang="zh-CN" altLang="en-US" sz="2800" dirty="0">
                <a:cs typeface="+mn-ea"/>
                <a:sym typeface="+mn-lt"/>
              </a:endParaRPr>
            </a:p>
          </p:txBody>
        </p:sp>
        <p:sp>
          <p:nvSpPr>
            <p:cNvPr id="43" name="矩形: 剪去对角 42"/>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剪去对角 43"/>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7009428" y="1053245"/>
            <a:ext cx="900325" cy="684000"/>
            <a:chOff x="4556774" y="1388152"/>
            <a:chExt cx="900325" cy="684000"/>
          </a:xfrm>
        </p:grpSpPr>
        <p:grpSp>
          <p:nvGrpSpPr>
            <p:cNvPr id="46" name="组合 45"/>
            <p:cNvGrpSpPr/>
            <p:nvPr/>
          </p:nvGrpSpPr>
          <p:grpSpPr>
            <a:xfrm>
              <a:off x="4582219" y="1411962"/>
              <a:ext cx="874880" cy="631644"/>
              <a:chOff x="5279923" y="2229543"/>
              <a:chExt cx="874880" cy="631644"/>
            </a:xfrm>
          </p:grpSpPr>
          <p:sp>
            <p:nvSpPr>
              <p:cNvPr id="48" name="六边形 47"/>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5356432" y="2272092"/>
                <a:ext cx="798371" cy="523220"/>
              </a:xfrm>
              <a:prstGeom prst="rect">
                <a:avLst/>
              </a:prstGeom>
              <a:noFill/>
            </p:spPr>
            <p:txBody>
              <a:bodyPr wrap="square" rtlCol="0">
                <a:spAutoFit/>
              </a:bodyPr>
              <a:lstStyle/>
              <a:p>
                <a:r>
                  <a:rPr lang="zh-CN" altLang="en-US" sz="2800" dirty="0">
                    <a:solidFill>
                      <a:schemeClr val="bg1">
                        <a:lumMod val="95000"/>
                      </a:schemeClr>
                    </a:solidFill>
                    <a:cs typeface="+mn-ea"/>
                    <a:sym typeface="+mn-lt"/>
                  </a:rPr>
                  <a:t>肆</a:t>
                </a:r>
                <a:endParaRPr lang="zh-CN" altLang="en-US" sz="2800" dirty="0">
                  <a:solidFill>
                    <a:schemeClr val="bg1">
                      <a:lumMod val="95000"/>
                    </a:schemeClr>
                  </a:solidFill>
                  <a:cs typeface="+mn-ea"/>
                  <a:sym typeface="+mn-lt"/>
                </a:endParaRPr>
              </a:p>
            </p:txBody>
          </p:sp>
        </p:grpSp>
        <p:sp>
          <p:nvSpPr>
            <p:cNvPr id="47" name="六边形 46"/>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7909389" y="1053611"/>
            <a:ext cx="2818990" cy="646198"/>
            <a:chOff x="5486498" y="1285144"/>
            <a:chExt cx="2818990" cy="646198"/>
          </a:xfrm>
        </p:grpSpPr>
        <p:sp>
          <p:nvSpPr>
            <p:cNvPr id="51" name="文本框 50"/>
            <p:cNvSpPr txBox="1"/>
            <p:nvPr/>
          </p:nvSpPr>
          <p:spPr>
            <a:xfrm>
              <a:off x="5723758" y="1361055"/>
              <a:ext cx="2271154" cy="521970"/>
            </a:xfrm>
            <a:prstGeom prst="rect">
              <a:avLst/>
            </a:prstGeom>
            <a:noFill/>
          </p:spPr>
          <p:txBody>
            <a:bodyPr wrap="square" rtlCol="0">
              <a:spAutoFit/>
            </a:bodyPr>
            <a:lstStyle/>
            <a:p>
              <a:pPr algn="dist"/>
              <a:r>
                <a:rPr lang="zh-CN" altLang="en-US" sz="2800" dirty="0">
                  <a:cs typeface="+mn-ea"/>
                  <a:sym typeface="+mn-lt"/>
                </a:rPr>
                <a:t>教学重难点</a:t>
              </a:r>
              <a:endParaRPr lang="zh-CN" altLang="en-US" sz="2800" dirty="0">
                <a:cs typeface="+mn-ea"/>
                <a:sym typeface="+mn-lt"/>
              </a:endParaRPr>
            </a:p>
          </p:txBody>
        </p:sp>
        <p:sp>
          <p:nvSpPr>
            <p:cNvPr id="52" name="矩形: 剪去对角 51"/>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剪去对角 52"/>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7909389" y="3004966"/>
            <a:ext cx="2818990" cy="646198"/>
            <a:chOff x="5486498" y="1285144"/>
            <a:chExt cx="2818990" cy="646198"/>
          </a:xfrm>
        </p:grpSpPr>
        <p:sp>
          <p:nvSpPr>
            <p:cNvPr id="54" name="文本框 53"/>
            <p:cNvSpPr txBox="1"/>
            <p:nvPr/>
          </p:nvSpPr>
          <p:spPr>
            <a:xfrm>
              <a:off x="5723758" y="1361055"/>
              <a:ext cx="2271154" cy="521970"/>
            </a:xfrm>
            <a:prstGeom prst="rect">
              <a:avLst/>
            </a:prstGeom>
            <a:noFill/>
          </p:spPr>
          <p:txBody>
            <a:bodyPr wrap="square" rtlCol="0">
              <a:spAutoFit/>
            </a:bodyPr>
            <a:p>
              <a:pPr algn="dist"/>
              <a:r>
                <a:rPr lang="zh-CN" altLang="en-US" sz="2800" dirty="0">
                  <a:cs typeface="+mn-ea"/>
                  <a:sym typeface="+mn-lt"/>
                </a:rPr>
                <a:t>教学过程</a:t>
              </a:r>
              <a:endParaRPr lang="zh-CN" altLang="en-US" sz="2800" dirty="0">
                <a:cs typeface="+mn-ea"/>
                <a:sym typeface="+mn-lt"/>
              </a:endParaRPr>
            </a:p>
          </p:txBody>
        </p:sp>
        <p:sp>
          <p:nvSpPr>
            <p:cNvPr id="55" name="矩形: 剪去对角 51"/>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56" name="矩形: 剪去对角 52"/>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grpSp>
        <p:nvGrpSpPr>
          <p:cNvPr id="61" name="组合 60"/>
          <p:cNvGrpSpPr/>
          <p:nvPr/>
        </p:nvGrpSpPr>
        <p:grpSpPr>
          <a:xfrm>
            <a:off x="7909745" y="2019349"/>
            <a:ext cx="2818990" cy="646198"/>
            <a:chOff x="5486498" y="1285144"/>
            <a:chExt cx="2818990" cy="646198"/>
          </a:xfrm>
        </p:grpSpPr>
        <p:sp>
          <p:nvSpPr>
            <p:cNvPr id="62" name="文本框 61"/>
            <p:cNvSpPr txBox="1"/>
            <p:nvPr/>
          </p:nvSpPr>
          <p:spPr>
            <a:xfrm>
              <a:off x="5723758" y="1361055"/>
              <a:ext cx="2271154" cy="521970"/>
            </a:xfrm>
            <a:prstGeom prst="rect">
              <a:avLst/>
            </a:prstGeom>
            <a:noFill/>
          </p:spPr>
          <p:txBody>
            <a:bodyPr wrap="square" rtlCol="0">
              <a:spAutoFit/>
            </a:bodyPr>
            <a:p>
              <a:pPr algn="dist"/>
              <a:r>
                <a:rPr lang="zh-CN" altLang="en-US" sz="2800" dirty="0">
                  <a:cs typeface="+mn-ea"/>
                  <a:sym typeface="+mn-lt"/>
                </a:rPr>
                <a:t>学法教法</a:t>
              </a:r>
              <a:endParaRPr lang="zh-CN" altLang="en-US" sz="2800" dirty="0">
                <a:cs typeface="+mn-ea"/>
                <a:sym typeface="+mn-lt"/>
              </a:endParaRPr>
            </a:p>
          </p:txBody>
        </p:sp>
        <p:sp>
          <p:nvSpPr>
            <p:cNvPr id="63" name="矩形: 剪去对角 42"/>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64" name="矩形: 剪去对角 43"/>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grpSp>
        <p:nvGrpSpPr>
          <p:cNvPr id="65" name="组合 64"/>
          <p:cNvGrpSpPr/>
          <p:nvPr/>
        </p:nvGrpSpPr>
        <p:grpSpPr>
          <a:xfrm>
            <a:off x="7909819" y="3982625"/>
            <a:ext cx="2818990" cy="646198"/>
            <a:chOff x="5486498" y="1285144"/>
            <a:chExt cx="2818990" cy="646198"/>
          </a:xfrm>
        </p:grpSpPr>
        <p:sp>
          <p:nvSpPr>
            <p:cNvPr id="66" name="文本框 65"/>
            <p:cNvSpPr txBox="1"/>
            <p:nvPr/>
          </p:nvSpPr>
          <p:spPr>
            <a:xfrm>
              <a:off x="5723758" y="1361055"/>
              <a:ext cx="2271154" cy="521970"/>
            </a:xfrm>
            <a:prstGeom prst="rect">
              <a:avLst/>
            </a:prstGeom>
            <a:noFill/>
          </p:spPr>
          <p:txBody>
            <a:bodyPr wrap="square" rtlCol="0">
              <a:spAutoFit/>
            </a:bodyPr>
            <a:p>
              <a:pPr algn="dist"/>
              <a:r>
                <a:rPr lang="zh-CN" altLang="en-US" sz="2800" dirty="0">
                  <a:cs typeface="+mn-ea"/>
                  <a:sym typeface="+mn-lt"/>
                </a:rPr>
                <a:t>板书设计</a:t>
              </a:r>
              <a:endParaRPr lang="zh-CN" altLang="en-US" sz="2800" dirty="0">
                <a:cs typeface="+mn-ea"/>
                <a:sym typeface="+mn-lt"/>
              </a:endParaRPr>
            </a:p>
          </p:txBody>
        </p:sp>
        <p:sp>
          <p:nvSpPr>
            <p:cNvPr id="67" name="矩形: 剪去对角 33"/>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68" name="矩形: 剪去对角 34"/>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grpSp>
        <p:nvGrpSpPr>
          <p:cNvPr id="69" name="组合 68"/>
          <p:cNvGrpSpPr/>
          <p:nvPr/>
        </p:nvGrpSpPr>
        <p:grpSpPr>
          <a:xfrm>
            <a:off x="7055148" y="3934875"/>
            <a:ext cx="900325" cy="684000"/>
            <a:chOff x="4556774" y="1388152"/>
            <a:chExt cx="900325" cy="684000"/>
          </a:xfrm>
        </p:grpSpPr>
        <p:grpSp>
          <p:nvGrpSpPr>
            <p:cNvPr id="70" name="组合 69"/>
            <p:cNvGrpSpPr/>
            <p:nvPr/>
          </p:nvGrpSpPr>
          <p:grpSpPr>
            <a:xfrm>
              <a:off x="4582219" y="1411962"/>
              <a:ext cx="874880" cy="631644"/>
              <a:chOff x="5279923" y="2229543"/>
              <a:chExt cx="874880" cy="631644"/>
            </a:xfrm>
          </p:grpSpPr>
          <p:sp>
            <p:nvSpPr>
              <p:cNvPr id="71" name="六边形 70"/>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72" name="文本框 71"/>
              <p:cNvSpPr txBox="1"/>
              <p:nvPr/>
            </p:nvSpPr>
            <p:spPr>
              <a:xfrm>
                <a:off x="5356432" y="2272092"/>
                <a:ext cx="798371" cy="521970"/>
              </a:xfrm>
              <a:prstGeom prst="rect">
                <a:avLst/>
              </a:prstGeom>
              <a:noFill/>
            </p:spPr>
            <p:txBody>
              <a:bodyPr wrap="square" rtlCol="0">
                <a:spAutoFit/>
              </a:bodyPr>
              <a:p>
                <a:r>
                  <a:rPr lang="zh-CN" altLang="en-US" sz="2800" dirty="0">
                    <a:solidFill>
                      <a:schemeClr val="bg1">
                        <a:lumMod val="95000"/>
                      </a:schemeClr>
                    </a:solidFill>
                    <a:cs typeface="+mn-ea"/>
                    <a:sym typeface="+mn-lt"/>
                  </a:rPr>
                  <a:t>柒</a:t>
                </a:r>
                <a:endParaRPr lang="zh-CN" altLang="en-US" sz="2800" dirty="0">
                  <a:solidFill>
                    <a:schemeClr val="bg1">
                      <a:lumMod val="95000"/>
                    </a:schemeClr>
                  </a:solidFill>
                  <a:cs typeface="+mn-ea"/>
                  <a:sym typeface="+mn-lt"/>
                </a:endParaRPr>
              </a:p>
            </p:txBody>
          </p:sp>
        </p:grpSp>
        <p:sp>
          <p:nvSpPr>
            <p:cNvPr id="73" name="六边形 72"/>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grpSp>
        <p:nvGrpSpPr>
          <p:cNvPr id="74" name="组合 73"/>
          <p:cNvGrpSpPr/>
          <p:nvPr/>
        </p:nvGrpSpPr>
        <p:grpSpPr>
          <a:xfrm>
            <a:off x="7035463" y="2014000"/>
            <a:ext cx="900325" cy="684000"/>
            <a:chOff x="4556774" y="1388152"/>
            <a:chExt cx="900325" cy="684000"/>
          </a:xfrm>
        </p:grpSpPr>
        <p:grpSp>
          <p:nvGrpSpPr>
            <p:cNvPr id="75" name="组合 74"/>
            <p:cNvGrpSpPr/>
            <p:nvPr/>
          </p:nvGrpSpPr>
          <p:grpSpPr>
            <a:xfrm>
              <a:off x="4582219" y="1411962"/>
              <a:ext cx="874880" cy="631644"/>
              <a:chOff x="5279923" y="2229543"/>
              <a:chExt cx="874880" cy="631644"/>
            </a:xfrm>
          </p:grpSpPr>
          <p:sp>
            <p:nvSpPr>
              <p:cNvPr id="76" name="六边形 75"/>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77" name="文本框 76"/>
              <p:cNvSpPr txBox="1"/>
              <p:nvPr/>
            </p:nvSpPr>
            <p:spPr>
              <a:xfrm>
                <a:off x="5356432" y="2272092"/>
                <a:ext cx="798371" cy="521970"/>
              </a:xfrm>
              <a:prstGeom prst="rect">
                <a:avLst/>
              </a:prstGeom>
              <a:noFill/>
            </p:spPr>
            <p:txBody>
              <a:bodyPr wrap="square" rtlCol="0">
                <a:spAutoFit/>
              </a:bodyPr>
              <a:p>
                <a:r>
                  <a:rPr lang="zh-CN" altLang="en-US" sz="2800" dirty="0">
                    <a:solidFill>
                      <a:schemeClr val="bg1">
                        <a:lumMod val="95000"/>
                      </a:schemeClr>
                    </a:solidFill>
                    <a:cs typeface="+mn-ea"/>
                    <a:sym typeface="+mn-lt"/>
                  </a:rPr>
                  <a:t>伍</a:t>
                </a:r>
                <a:endParaRPr lang="zh-CN" altLang="en-US" sz="2800" dirty="0">
                  <a:solidFill>
                    <a:schemeClr val="bg1">
                      <a:lumMod val="95000"/>
                    </a:schemeClr>
                  </a:solidFill>
                  <a:cs typeface="+mn-ea"/>
                  <a:sym typeface="+mn-lt"/>
                </a:endParaRPr>
              </a:p>
            </p:txBody>
          </p:sp>
        </p:grpSp>
        <p:sp>
          <p:nvSpPr>
            <p:cNvPr id="78" name="六边形 77"/>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grpSp>
        <p:nvGrpSpPr>
          <p:cNvPr id="79" name="组合 78"/>
          <p:cNvGrpSpPr/>
          <p:nvPr/>
        </p:nvGrpSpPr>
        <p:grpSpPr>
          <a:xfrm>
            <a:off x="7054850" y="2969260"/>
            <a:ext cx="910590" cy="660400"/>
            <a:chOff x="4556774" y="1388152"/>
            <a:chExt cx="900325" cy="684000"/>
          </a:xfrm>
        </p:grpSpPr>
        <p:grpSp>
          <p:nvGrpSpPr>
            <p:cNvPr id="80" name="组合 79"/>
            <p:cNvGrpSpPr/>
            <p:nvPr/>
          </p:nvGrpSpPr>
          <p:grpSpPr>
            <a:xfrm>
              <a:off x="4582219" y="1411962"/>
              <a:ext cx="874880" cy="631644"/>
              <a:chOff x="5279923" y="2229543"/>
              <a:chExt cx="874880" cy="631644"/>
            </a:xfrm>
          </p:grpSpPr>
          <p:sp>
            <p:nvSpPr>
              <p:cNvPr id="81" name="六边形 80"/>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82" name="文本框 81"/>
              <p:cNvSpPr txBox="1"/>
              <p:nvPr/>
            </p:nvSpPr>
            <p:spPr>
              <a:xfrm>
                <a:off x="5356432" y="2272092"/>
                <a:ext cx="798371" cy="540623"/>
              </a:xfrm>
              <a:prstGeom prst="rect">
                <a:avLst/>
              </a:prstGeom>
              <a:noFill/>
            </p:spPr>
            <p:txBody>
              <a:bodyPr wrap="square" rtlCol="0">
                <a:spAutoFit/>
              </a:bodyPr>
              <a:p>
                <a:r>
                  <a:rPr lang="zh-CN" altLang="en-US" sz="2800" dirty="0">
                    <a:solidFill>
                      <a:schemeClr val="bg1">
                        <a:lumMod val="95000"/>
                      </a:schemeClr>
                    </a:solidFill>
                    <a:cs typeface="+mn-ea"/>
                    <a:sym typeface="+mn-lt"/>
                  </a:rPr>
                  <a:t>陆</a:t>
                </a:r>
                <a:endParaRPr lang="zh-CN" altLang="en-US" sz="2800" dirty="0">
                  <a:solidFill>
                    <a:schemeClr val="bg1">
                      <a:lumMod val="95000"/>
                    </a:schemeClr>
                  </a:solidFill>
                  <a:cs typeface="+mn-ea"/>
                  <a:sym typeface="+mn-lt"/>
                </a:endParaRPr>
              </a:p>
            </p:txBody>
          </p:sp>
        </p:grpSp>
        <p:sp>
          <p:nvSpPr>
            <p:cNvPr id="83" name="六边形 82"/>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5108" y="84"/>
            <a:ext cx="12189432" cy="6855750"/>
          </a:xfrm>
          <a:prstGeom prst="rect">
            <a:avLst/>
          </a:prstGeom>
        </p:spPr>
      </p:pic>
      <p:pic>
        <p:nvPicPr>
          <p:cNvPr id="6" name="图片 5"/>
          <p:cNvPicPr>
            <a:picLocks noChangeAspect="1"/>
          </p:cNvPicPr>
          <p:nvPr/>
        </p:nvPicPr>
        <p:blipFill rotWithShape="1">
          <a:blip r:embed="rId2" cstate="email"/>
          <a:srcRect/>
          <a:stretch>
            <a:fillRect/>
          </a:stretch>
        </p:blipFill>
        <p:spPr>
          <a:xfrm>
            <a:off x="9868140" y="14480"/>
            <a:ext cx="1295400" cy="1387929"/>
          </a:xfrm>
          <a:prstGeom prst="rect">
            <a:avLst/>
          </a:prstGeom>
        </p:spPr>
      </p:pic>
      <p:sp>
        <p:nvSpPr>
          <p:cNvPr id="13" name="文本框 12"/>
          <p:cNvSpPr txBox="1"/>
          <p:nvPr/>
        </p:nvSpPr>
        <p:spPr>
          <a:xfrm>
            <a:off x="4304369" y="185431"/>
            <a:ext cx="2926080" cy="922020"/>
          </a:xfrm>
          <a:prstGeom prst="rect">
            <a:avLst/>
          </a:prstGeom>
          <a:noFill/>
        </p:spPr>
        <p:txBody>
          <a:bodyPr vert="horz" wrap="none" rtlCol="0">
            <a:spAutoFit/>
          </a:bodyPr>
          <a:lstStyle/>
          <a:p>
            <a:r>
              <a:rPr lang="zh-CN" altLang="en-US" sz="5400" dirty="0">
                <a:cs typeface="+mn-ea"/>
                <a:sym typeface="+mn-lt"/>
              </a:rPr>
              <a:t>教材分析</a:t>
            </a:r>
            <a:endParaRPr lang="zh-CN" altLang="en-US" sz="5400" dirty="0">
              <a:cs typeface="+mn-ea"/>
              <a:sym typeface="+mn-lt"/>
            </a:endParaRPr>
          </a:p>
        </p:txBody>
      </p:sp>
      <p:pic>
        <p:nvPicPr>
          <p:cNvPr id="3" name="图片 2"/>
          <p:cNvPicPr>
            <a:picLocks noChangeAspect="1"/>
          </p:cNvPicPr>
          <p:nvPr/>
        </p:nvPicPr>
        <p:blipFill>
          <a:blip r:embed="rId3" cstate="email"/>
          <a:stretch>
            <a:fillRect/>
          </a:stretch>
        </p:blipFill>
        <p:spPr>
          <a:xfrm rot="21042421">
            <a:off x="10308551" y="538089"/>
            <a:ext cx="1477329" cy="1055065"/>
          </a:xfrm>
          <a:prstGeom prst="rect">
            <a:avLst/>
          </a:prstGeom>
        </p:spPr>
      </p:pic>
      <p:pic>
        <p:nvPicPr>
          <p:cNvPr id="18" name="图片 17"/>
          <p:cNvPicPr>
            <a:picLocks noChangeAspect="1"/>
          </p:cNvPicPr>
          <p:nvPr/>
        </p:nvPicPr>
        <p:blipFill>
          <a:blip r:embed="rId4" cstate="email"/>
          <a:stretch>
            <a:fillRect/>
          </a:stretch>
        </p:blipFill>
        <p:spPr>
          <a:xfrm rot="21042421">
            <a:off x="11492470" y="1053457"/>
            <a:ext cx="617479" cy="440985"/>
          </a:xfrm>
          <a:prstGeom prst="rect">
            <a:avLst/>
          </a:prstGeom>
        </p:spPr>
      </p:pic>
      <p:pic>
        <p:nvPicPr>
          <p:cNvPr id="2" name="图片 1"/>
          <p:cNvPicPr>
            <a:picLocks noChangeAspect="1"/>
          </p:cNvPicPr>
          <p:nvPr/>
        </p:nvPicPr>
        <p:blipFill>
          <a:blip r:embed="rId5"/>
          <a:stretch>
            <a:fillRect/>
          </a:stretch>
        </p:blipFill>
        <p:spPr>
          <a:xfrm>
            <a:off x="1527175" y="1402715"/>
            <a:ext cx="3696335" cy="5093970"/>
          </a:xfrm>
          <a:prstGeom prst="rect">
            <a:avLst/>
          </a:prstGeom>
        </p:spPr>
      </p:pic>
      <p:sp>
        <p:nvSpPr>
          <p:cNvPr id="8" name="文本框 7"/>
          <p:cNvSpPr txBox="1"/>
          <p:nvPr/>
        </p:nvSpPr>
        <p:spPr>
          <a:xfrm>
            <a:off x="6156325" y="2535555"/>
            <a:ext cx="5426075" cy="2553335"/>
          </a:xfrm>
          <a:prstGeom prst="rect">
            <a:avLst/>
          </a:prstGeom>
          <a:noFill/>
        </p:spPr>
        <p:txBody>
          <a:bodyPr wrap="square" rtlCol="0">
            <a:spAutoFit/>
          </a:bodyPr>
          <a:p>
            <a:r>
              <a:rPr lang="zh-CN" altLang="en-US" sz="2000">
                <a:latin typeface="+mj-ea"/>
                <a:ea typeface="+mj-ea"/>
                <a:cs typeface="+mj-ea"/>
              </a:rPr>
              <a:t>专题三：近代中国的民主革命</a:t>
            </a:r>
            <a:endParaRPr lang="zh-CN" altLang="en-US" sz="2000">
              <a:latin typeface="+mj-ea"/>
              <a:ea typeface="+mj-ea"/>
              <a:cs typeface="+mj-ea"/>
            </a:endParaRPr>
          </a:p>
          <a:p>
            <a:r>
              <a:rPr lang="zh-CN" altLang="en-US" sz="2000">
                <a:latin typeface="+mj-ea"/>
                <a:ea typeface="+mj-ea"/>
                <a:cs typeface="+mj-ea"/>
              </a:rPr>
              <a:t>    一：太平天国运动</a:t>
            </a:r>
            <a:endParaRPr lang="zh-CN" altLang="en-US" sz="2000">
              <a:latin typeface="+mj-ea"/>
              <a:ea typeface="+mj-ea"/>
              <a:cs typeface="+mj-ea"/>
            </a:endParaRPr>
          </a:p>
          <a:p>
            <a:r>
              <a:rPr lang="zh-CN" altLang="en-US" sz="2000">
                <a:latin typeface="+mj-ea"/>
                <a:ea typeface="+mj-ea"/>
                <a:cs typeface="+mj-ea"/>
              </a:rPr>
              <a:t>    二：辛亥革命</a:t>
            </a:r>
            <a:endParaRPr lang="zh-CN" altLang="en-US" sz="2000">
              <a:latin typeface="+mj-ea"/>
              <a:ea typeface="+mj-ea"/>
              <a:cs typeface="+mj-ea"/>
            </a:endParaRPr>
          </a:p>
          <a:p>
            <a:r>
              <a:rPr lang="zh-CN" altLang="en-US" sz="2000">
                <a:latin typeface="+mj-ea"/>
                <a:ea typeface="+mj-ea"/>
                <a:cs typeface="+mj-ea"/>
              </a:rPr>
              <a:t>    三：新民主主义革命</a:t>
            </a:r>
            <a:endParaRPr lang="zh-CN" altLang="en-US" sz="2000">
              <a:latin typeface="+mj-ea"/>
              <a:ea typeface="+mj-ea"/>
              <a:cs typeface="+mj-ea"/>
            </a:endParaRPr>
          </a:p>
          <a:p>
            <a:r>
              <a:rPr lang="zh-CN" altLang="en-US" sz="2000">
                <a:latin typeface="+mj-ea"/>
                <a:ea typeface="+mj-ea"/>
                <a:cs typeface="+mj-ea"/>
              </a:rPr>
              <a:t>专题四：现代中国的政治建设与祖国统一</a:t>
            </a:r>
            <a:endParaRPr lang="zh-CN" altLang="en-US" sz="2000">
              <a:latin typeface="+mj-ea"/>
              <a:ea typeface="+mj-ea"/>
              <a:cs typeface="+mj-ea"/>
            </a:endParaRPr>
          </a:p>
          <a:p>
            <a:r>
              <a:rPr lang="zh-CN" altLang="en-US" sz="2000">
                <a:latin typeface="+mj-ea"/>
                <a:ea typeface="+mj-ea"/>
                <a:cs typeface="+mj-ea"/>
              </a:rPr>
              <a:t>   </a:t>
            </a:r>
            <a:r>
              <a:rPr lang="zh-CN" altLang="en-US" sz="2000">
                <a:solidFill>
                  <a:schemeClr val="accent1"/>
                </a:solidFill>
                <a:effectLst>
                  <a:outerShdw blurRad="38100" dist="25400" dir="5400000" algn="ctr" rotWithShape="0">
                    <a:srgbClr val="6E747A">
                      <a:alpha val="43000"/>
                    </a:srgbClr>
                  </a:outerShdw>
                </a:effectLst>
                <a:latin typeface="+mj-ea"/>
                <a:ea typeface="+mj-ea"/>
                <a:cs typeface="+mj-ea"/>
              </a:rPr>
              <a:t> </a:t>
            </a:r>
            <a:r>
              <a:rPr lang="zh-CN" altLang="en-US" sz="2000">
                <a:solidFill>
                  <a:srgbClr val="FF0000"/>
                </a:solidFill>
                <a:effectLst>
                  <a:outerShdw blurRad="38100" dist="25400" dir="5400000" algn="ctr" rotWithShape="0">
                    <a:srgbClr val="6E747A">
                      <a:alpha val="43000"/>
                    </a:srgbClr>
                  </a:outerShdw>
                </a:effectLst>
                <a:latin typeface="+mj-ea"/>
                <a:ea typeface="+mj-ea"/>
                <a:cs typeface="+mj-ea"/>
              </a:rPr>
              <a:t>一：新中国初期的政治建设</a:t>
            </a:r>
            <a:endParaRPr lang="zh-CN" altLang="en-US" sz="2000">
              <a:latin typeface="+mj-ea"/>
              <a:ea typeface="+mj-ea"/>
              <a:cs typeface="+mj-ea"/>
            </a:endParaRPr>
          </a:p>
          <a:p>
            <a:r>
              <a:rPr lang="zh-CN" altLang="en-US" sz="2000">
                <a:latin typeface="+mj-ea"/>
                <a:ea typeface="+mj-ea"/>
                <a:cs typeface="+mj-ea"/>
              </a:rPr>
              <a:t>    二：政治建设的曲折历程及其历史性转折</a:t>
            </a:r>
            <a:endParaRPr lang="zh-CN" altLang="en-US" sz="2000">
              <a:latin typeface="+mj-ea"/>
              <a:ea typeface="+mj-ea"/>
              <a:cs typeface="+mj-ea"/>
            </a:endParaRPr>
          </a:p>
          <a:p>
            <a:r>
              <a:rPr lang="zh-CN" altLang="en-US" sz="2000">
                <a:latin typeface="+mj-ea"/>
                <a:ea typeface="+mj-ea"/>
                <a:cs typeface="+mj-ea"/>
              </a:rPr>
              <a:t>    三：</a:t>
            </a:r>
            <a:r>
              <a:rPr lang="en-US" altLang="zh-CN" sz="2000">
                <a:latin typeface="+mj-ea"/>
                <a:ea typeface="+mj-ea"/>
                <a:cs typeface="+mj-ea"/>
              </a:rPr>
              <a:t>“</a:t>
            </a:r>
            <a:r>
              <a:rPr lang="zh-CN" altLang="en-US" sz="2000">
                <a:latin typeface="+mj-ea"/>
                <a:ea typeface="+mj-ea"/>
                <a:cs typeface="+mj-ea"/>
              </a:rPr>
              <a:t>一国两制</a:t>
            </a:r>
            <a:r>
              <a:rPr lang="en-US" altLang="zh-CN" sz="2000">
                <a:latin typeface="+mj-ea"/>
                <a:ea typeface="+mj-ea"/>
                <a:cs typeface="+mj-ea"/>
              </a:rPr>
              <a:t>”</a:t>
            </a:r>
            <a:r>
              <a:rPr lang="zh-CN" altLang="en-US" sz="2000">
                <a:latin typeface="+mj-ea"/>
                <a:ea typeface="+mj-ea"/>
                <a:cs typeface="+mj-ea"/>
              </a:rPr>
              <a:t>的伟大构想及其实践</a:t>
            </a:r>
            <a:endParaRPr lang="zh-CN" altLang="en-US" sz="2000">
              <a:latin typeface="+mj-ea"/>
              <a:ea typeface="+mj-ea"/>
              <a:cs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84"/>
            <a:ext cx="12189432" cy="6855750"/>
          </a:xfrm>
          <a:prstGeom prst="rect">
            <a:avLst/>
          </a:prstGeom>
        </p:spPr>
      </p:pic>
      <p:sp>
        <p:nvSpPr>
          <p:cNvPr id="26" name="文本框 25"/>
          <p:cNvSpPr txBox="1"/>
          <p:nvPr/>
        </p:nvSpPr>
        <p:spPr>
          <a:xfrm>
            <a:off x="578300" y="198236"/>
            <a:ext cx="2271154" cy="521970"/>
          </a:xfrm>
          <a:prstGeom prst="rect">
            <a:avLst/>
          </a:prstGeom>
          <a:noFill/>
        </p:spPr>
        <p:txBody>
          <a:bodyPr wrap="square" rtlCol="0">
            <a:spAutoFit/>
          </a:bodyPr>
          <a:lstStyle/>
          <a:p>
            <a:pPr algn="dist"/>
            <a:r>
              <a:rPr lang="zh-CN" altLang="en-US" sz="2800" dirty="0">
                <a:cs typeface="+mn-ea"/>
                <a:sym typeface="+mn-lt"/>
              </a:rPr>
              <a:t>学情分析</a:t>
            </a:r>
            <a:endParaRPr lang="zh-CN" altLang="en-US" sz="2800" dirty="0">
              <a:cs typeface="+mn-ea"/>
              <a:sym typeface="+mn-lt"/>
            </a:endParaRPr>
          </a:p>
        </p:txBody>
      </p:sp>
      <p:sp>
        <p:nvSpPr>
          <p:cNvPr id="27" name="矩形: 剪去对角 26"/>
          <p:cNvSpPr/>
          <p:nvPr/>
        </p:nvSpPr>
        <p:spPr>
          <a:xfrm>
            <a:off x="341040" y="179428"/>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剪去对角 27"/>
          <p:cNvSpPr/>
          <p:nvPr/>
        </p:nvSpPr>
        <p:spPr>
          <a:xfrm>
            <a:off x="396877" y="122325"/>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8" name="图片 57"/>
          <p:cNvPicPr>
            <a:picLocks noChangeAspect="1"/>
          </p:cNvPicPr>
          <p:nvPr/>
        </p:nvPicPr>
        <p:blipFill>
          <a:blip r:embed="rId2" cstate="email"/>
          <a:stretch>
            <a:fillRect/>
          </a:stretch>
        </p:blipFill>
        <p:spPr>
          <a:xfrm>
            <a:off x="6328876" y="-159193"/>
            <a:ext cx="6858000" cy="6858000"/>
          </a:xfrm>
          <a:prstGeom prst="rect">
            <a:avLst/>
          </a:prstGeom>
        </p:spPr>
      </p:pic>
      <p:sp>
        <p:nvSpPr>
          <p:cNvPr id="23" name="文本框 22"/>
          <p:cNvSpPr txBox="1"/>
          <p:nvPr/>
        </p:nvSpPr>
        <p:spPr>
          <a:xfrm>
            <a:off x="676275" y="1338580"/>
            <a:ext cx="6553200" cy="3107690"/>
          </a:xfrm>
          <a:prstGeom prst="rect">
            <a:avLst/>
          </a:prstGeom>
          <a:noFill/>
        </p:spPr>
        <p:txBody>
          <a:bodyPr wrap="square" rtlCol="0">
            <a:spAutoFit/>
          </a:bodyPr>
          <a:p>
            <a:r>
              <a:rPr lang="zh-CN" altLang="en-US" sz="2800" dirty="0">
                <a:solidFill>
                  <a:schemeClr val="tx1">
                    <a:lumMod val="95000"/>
                    <a:lumOff val="5000"/>
                  </a:schemeClr>
                </a:solidFill>
                <a:latin typeface="华文楷体" panose="02010600040101010101" charset="-122"/>
                <a:ea typeface="华文楷体" panose="02010600040101010101" charset="-122"/>
                <a:cs typeface="+mn-ea"/>
                <a:sym typeface="+mn-lt"/>
              </a:rPr>
              <a:t>学生在初二下学期的第一、第七和第十三课对本课内容有初步了解，但初中对本课相关内容的内容的学习比较分散，不易学生整体把握，且教学主要侧重史实的叙述，但高一学生正处于从形象思维到抽象思维过渡的阶段，思维活跃，有助于教师运用多种教学方法进行展开</a:t>
            </a:r>
            <a:endParaRPr lang="zh-CN" altLang="en-US" sz="2800" dirty="0">
              <a:solidFill>
                <a:schemeClr val="tx1">
                  <a:lumMod val="95000"/>
                  <a:lumOff val="5000"/>
                </a:schemeClr>
              </a:solidFill>
              <a:latin typeface="华文楷体" panose="02010600040101010101" charset="-122"/>
              <a:ea typeface="华文楷体" panose="020106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bldLst>
      <p:bldP spid="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2624"/>
            <a:ext cx="12189432" cy="6855750"/>
          </a:xfrm>
          <a:prstGeom prst="rect">
            <a:avLst/>
          </a:prstGeom>
        </p:spPr>
      </p:pic>
      <p:pic>
        <p:nvPicPr>
          <p:cNvPr id="12" name="图片 11"/>
          <p:cNvPicPr>
            <a:picLocks noChangeAspect="1"/>
          </p:cNvPicPr>
          <p:nvPr/>
        </p:nvPicPr>
        <p:blipFill rotWithShape="1">
          <a:blip r:embed="rId2" cstate="email"/>
          <a:srcRect l="2812" t="50000" r="76146" b="27960"/>
          <a:stretch>
            <a:fillRect/>
          </a:stretch>
        </p:blipFill>
        <p:spPr>
          <a:xfrm flipH="1">
            <a:off x="9624032" y="5487915"/>
            <a:ext cx="2565400" cy="1511301"/>
          </a:xfrm>
          <a:prstGeom prst="rect">
            <a:avLst/>
          </a:prstGeom>
        </p:spPr>
      </p:pic>
      <p:sp>
        <p:nvSpPr>
          <p:cNvPr id="26" name="文本框 25"/>
          <p:cNvSpPr txBox="1"/>
          <p:nvPr/>
        </p:nvSpPr>
        <p:spPr>
          <a:xfrm>
            <a:off x="557765" y="161301"/>
            <a:ext cx="2271154" cy="521970"/>
          </a:xfrm>
          <a:prstGeom prst="rect">
            <a:avLst/>
          </a:prstGeom>
          <a:noFill/>
        </p:spPr>
        <p:txBody>
          <a:bodyPr wrap="square" rtlCol="0">
            <a:spAutoFit/>
          </a:bodyPr>
          <a:lstStyle/>
          <a:p>
            <a:pPr algn="dist"/>
            <a:r>
              <a:rPr lang="zh-CN" altLang="en-US" sz="2800" dirty="0">
                <a:cs typeface="+mn-ea"/>
                <a:sym typeface="+mn-lt"/>
              </a:rPr>
              <a:t>教学目标</a:t>
            </a:r>
            <a:endParaRPr lang="zh-CN" altLang="en-US" sz="2800" dirty="0">
              <a:cs typeface="+mn-ea"/>
              <a:sym typeface="+mn-lt"/>
            </a:endParaRPr>
          </a:p>
        </p:txBody>
      </p:sp>
      <p:sp>
        <p:nvSpPr>
          <p:cNvPr id="27" name="矩形: 剪去对角 26"/>
          <p:cNvSpPr/>
          <p:nvPr/>
        </p:nvSpPr>
        <p:spPr>
          <a:xfrm>
            <a:off x="320505" y="142493"/>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剪去对角 27"/>
          <p:cNvSpPr/>
          <p:nvPr/>
        </p:nvSpPr>
        <p:spPr>
          <a:xfrm>
            <a:off x="376342" y="85390"/>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a:stretch>
            <a:fillRect/>
          </a:stretch>
        </p:blipFill>
        <p:spPr>
          <a:xfrm>
            <a:off x="320505" y="1741538"/>
            <a:ext cx="3454006" cy="4755983"/>
          </a:xfrm>
          <a:prstGeom prst="rect">
            <a:avLst/>
          </a:prstGeom>
        </p:spPr>
      </p:pic>
      <p:sp>
        <p:nvSpPr>
          <p:cNvPr id="13" name="文本框 12"/>
          <p:cNvSpPr txBox="1"/>
          <p:nvPr/>
        </p:nvSpPr>
        <p:spPr>
          <a:xfrm>
            <a:off x="3870960" y="1532255"/>
            <a:ext cx="5937885" cy="768350"/>
          </a:xfrm>
          <a:prstGeom prst="rect">
            <a:avLst/>
          </a:prstGeom>
          <a:noFill/>
        </p:spPr>
        <p:txBody>
          <a:bodyPr wrap="square" rtlCol="0">
            <a:spAutoFit/>
          </a:bodyPr>
          <a:lstStyle/>
          <a:p>
            <a:r>
              <a:rPr lang="zh-CN" altLang="en-US" sz="2400" dirty="0">
                <a:solidFill>
                  <a:schemeClr val="tx1"/>
                </a:solidFill>
                <a:effectLst>
                  <a:outerShdw blurRad="38100" dist="19050" dir="2700000" algn="tl" rotWithShape="0">
                    <a:schemeClr val="dk1">
                      <a:alpha val="40000"/>
                    </a:schemeClr>
                  </a:outerShdw>
                </a:effectLst>
                <a:cs typeface="+mn-ea"/>
                <a:sym typeface="+mn-lt"/>
              </a:rPr>
              <a:t>知识与能力目标</a:t>
            </a:r>
            <a:endParaRPr lang="zh-CN" altLang="en-US" dirty="0">
              <a:solidFill>
                <a:schemeClr val="tx1"/>
              </a:solidFill>
              <a:effectLst>
                <a:outerShdw blurRad="38100" dist="19050" dir="2700000" algn="tl" rotWithShape="0">
                  <a:schemeClr val="dk1">
                    <a:alpha val="40000"/>
                  </a:schemeClr>
                </a:outerShdw>
              </a:effectLst>
              <a:cs typeface="+mn-ea"/>
              <a:sym typeface="+mn-lt"/>
            </a:endParaRPr>
          </a:p>
          <a:p>
            <a:endParaRPr lang="zh-CN" altLang="en-US" sz="2000" dirty="0">
              <a:solidFill>
                <a:schemeClr val="tx1">
                  <a:lumMod val="95000"/>
                  <a:lumOff val="5000"/>
                </a:schemeClr>
              </a:solidFill>
              <a:cs typeface="+mn-ea"/>
              <a:sym typeface="+mn-lt"/>
            </a:endParaRPr>
          </a:p>
        </p:txBody>
      </p:sp>
      <p:sp>
        <p:nvSpPr>
          <p:cNvPr id="14" name="文本框 13"/>
          <p:cNvSpPr txBox="1"/>
          <p:nvPr/>
        </p:nvSpPr>
        <p:spPr>
          <a:xfrm>
            <a:off x="3870960" y="2890520"/>
            <a:ext cx="6207125" cy="768350"/>
          </a:xfrm>
          <a:prstGeom prst="rect">
            <a:avLst/>
          </a:prstGeom>
          <a:noFill/>
        </p:spPr>
        <p:txBody>
          <a:bodyPr wrap="square" rtlCol="0">
            <a:spAutoFit/>
          </a:bodyPr>
          <a:lstStyle/>
          <a:p>
            <a:r>
              <a:rPr lang="zh-CN" altLang="en-US" sz="2400" dirty="0">
                <a:solidFill>
                  <a:schemeClr val="tx1"/>
                </a:solidFill>
                <a:effectLst>
                  <a:outerShdw blurRad="38100" dist="19050" dir="2700000" algn="tl" rotWithShape="0">
                    <a:schemeClr val="dk1">
                      <a:alpha val="40000"/>
                    </a:schemeClr>
                  </a:outerShdw>
                </a:effectLst>
                <a:cs typeface="+mn-ea"/>
                <a:sym typeface="+mn-lt"/>
              </a:rPr>
              <a:t>过程与方法目标</a:t>
            </a:r>
            <a:endParaRPr lang="zh-CN" altLang="en-US" sz="2400" dirty="0">
              <a:solidFill>
                <a:schemeClr val="tx1"/>
              </a:solidFill>
              <a:effectLst>
                <a:outerShdw blurRad="38100" dist="19050" dir="2700000" algn="tl" rotWithShape="0">
                  <a:schemeClr val="dk1">
                    <a:alpha val="40000"/>
                  </a:schemeClr>
                </a:outerShdw>
              </a:effectLst>
              <a:cs typeface="+mn-ea"/>
              <a:sym typeface="+mn-lt"/>
            </a:endParaRPr>
          </a:p>
          <a:p>
            <a:endParaRPr lang="zh-CN" altLang="en-US" sz="2000" dirty="0">
              <a:solidFill>
                <a:schemeClr val="tx1">
                  <a:lumMod val="95000"/>
                  <a:lumOff val="5000"/>
                </a:schemeClr>
              </a:solidFill>
              <a:cs typeface="+mn-ea"/>
              <a:sym typeface="+mn-lt"/>
            </a:endParaRPr>
          </a:p>
        </p:txBody>
      </p:sp>
      <p:sp>
        <p:nvSpPr>
          <p:cNvPr id="15" name="文本框 14"/>
          <p:cNvSpPr txBox="1"/>
          <p:nvPr/>
        </p:nvSpPr>
        <p:spPr>
          <a:xfrm>
            <a:off x="3870960" y="4276090"/>
            <a:ext cx="6546215" cy="768350"/>
          </a:xfrm>
          <a:prstGeom prst="rect">
            <a:avLst/>
          </a:prstGeom>
          <a:noFill/>
        </p:spPr>
        <p:txBody>
          <a:bodyPr wrap="square" rtlCol="0">
            <a:spAutoFit/>
          </a:bodyPr>
          <a:lstStyle/>
          <a:p>
            <a:r>
              <a:rPr lang="zh-CN" altLang="en-US" sz="2400" dirty="0">
                <a:solidFill>
                  <a:schemeClr val="tx1"/>
                </a:solidFill>
                <a:effectLst>
                  <a:outerShdw blurRad="38100" dist="19050" dir="2700000" algn="tl" rotWithShape="0">
                    <a:schemeClr val="dk1">
                      <a:alpha val="40000"/>
                    </a:schemeClr>
                  </a:outerShdw>
                </a:effectLst>
                <a:cs typeface="+mn-ea"/>
                <a:sym typeface="+mn-lt"/>
              </a:rPr>
              <a:t>情感态度与价值观</a:t>
            </a:r>
            <a:endParaRPr lang="zh-CN" altLang="en-US" sz="2400" dirty="0">
              <a:solidFill>
                <a:schemeClr val="tx1"/>
              </a:solidFill>
              <a:effectLst>
                <a:outerShdw blurRad="38100" dist="19050" dir="2700000" algn="tl" rotWithShape="0">
                  <a:schemeClr val="dk1">
                    <a:alpha val="40000"/>
                  </a:schemeClr>
                </a:outerShdw>
              </a:effectLst>
              <a:cs typeface="+mn-ea"/>
              <a:sym typeface="+mn-lt"/>
            </a:endParaRPr>
          </a:p>
          <a:p>
            <a:endParaRPr lang="zh-CN" altLang="en-US" sz="2000" dirty="0">
              <a:solidFill>
                <a:schemeClr val="tx1">
                  <a:lumMod val="95000"/>
                  <a:lumOff val="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2624"/>
            <a:ext cx="12189432" cy="6855750"/>
          </a:xfrm>
          <a:prstGeom prst="rect">
            <a:avLst/>
          </a:prstGeom>
        </p:spPr>
      </p:pic>
      <p:sp>
        <p:nvSpPr>
          <p:cNvPr id="27" name="矩形: 剪去对角 26"/>
          <p:cNvSpPr/>
          <p:nvPr/>
        </p:nvSpPr>
        <p:spPr>
          <a:xfrm>
            <a:off x="356366" y="51985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email"/>
          <a:stretch>
            <a:fillRect/>
          </a:stretch>
        </p:blipFill>
        <p:spPr>
          <a:xfrm>
            <a:off x="7038417" y="2300053"/>
            <a:ext cx="5153583" cy="4555323"/>
          </a:xfrm>
          <a:prstGeom prst="rect">
            <a:avLst/>
          </a:prstGeom>
        </p:spPr>
      </p:pic>
      <p:sp>
        <p:nvSpPr>
          <p:cNvPr id="2" name="矩形: 剪去对角 12"/>
          <p:cNvSpPr/>
          <p:nvPr/>
        </p:nvSpPr>
        <p:spPr>
          <a:xfrm>
            <a:off x="423590" y="452478"/>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a:solidFill>
                  <a:schemeClr val="tx1"/>
                </a:solidFill>
                <a:effectLst>
                  <a:outerShdw blurRad="38100" dist="19050" dir="2700000" algn="tl" rotWithShape="0">
                    <a:schemeClr val="dk1">
                      <a:alpha val="40000"/>
                    </a:schemeClr>
                  </a:outerShdw>
                </a:effectLst>
                <a:cs typeface="+mn-ea"/>
                <a:sym typeface="+mn-lt"/>
              </a:rPr>
              <a:t>教学重难点</a:t>
            </a:r>
            <a:endParaRPr lang="zh-CN" altLang="en-US" sz="3600">
              <a:solidFill>
                <a:schemeClr val="tx1"/>
              </a:solidFill>
              <a:effectLst>
                <a:outerShdw blurRad="38100" dist="19050" dir="2700000" algn="tl" rotWithShape="0">
                  <a:schemeClr val="dk1">
                    <a:alpha val="40000"/>
                  </a:schemeClr>
                </a:outerShdw>
              </a:effectLst>
              <a:cs typeface="+mn-ea"/>
              <a:sym typeface="+mn-lt"/>
            </a:endParaRPr>
          </a:p>
        </p:txBody>
      </p:sp>
      <p:sp>
        <p:nvSpPr>
          <p:cNvPr id="5" name="文本框 4"/>
          <p:cNvSpPr txBox="1"/>
          <p:nvPr/>
        </p:nvSpPr>
        <p:spPr>
          <a:xfrm>
            <a:off x="910590" y="1927860"/>
            <a:ext cx="5526405" cy="953135"/>
          </a:xfrm>
          <a:prstGeom prst="rect">
            <a:avLst/>
          </a:prstGeom>
          <a:noFill/>
        </p:spPr>
        <p:txBody>
          <a:bodyPr wrap="square" rtlCol="0">
            <a:spAutoFit/>
          </a:bodyPr>
          <a:p>
            <a:r>
              <a:rPr lang="zh-CN" altLang="en-US" sz="2800" dirty="0">
                <a:solidFill>
                  <a:schemeClr val="tx1"/>
                </a:solidFill>
                <a:effectLst>
                  <a:outerShdw blurRad="38100" dist="19050" dir="2700000" algn="tl" rotWithShape="0">
                    <a:schemeClr val="dk1">
                      <a:alpha val="40000"/>
                    </a:schemeClr>
                  </a:outerShdw>
                </a:effectLst>
                <a:cs typeface="+mn-ea"/>
                <a:sym typeface="+mn-lt"/>
              </a:rPr>
              <a:t>重点：新中国成立的意义，三大制度的建立和完善的历史过程及意义</a:t>
            </a:r>
            <a:endParaRPr lang="zh-CN" altLang="en-US" sz="2800" dirty="0">
              <a:solidFill>
                <a:schemeClr val="tx1"/>
              </a:solidFill>
              <a:effectLst>
                <a:outerShdw blurRad="38100" dist="19050" dir="2700000" algn="tl" rotWithShape="0">
                  <a:schemeClr val="dk1">
                    <a:alpha val="40000"/>
                  </a:schemeClr>
                </a:outerShdw>
              </a:effectLst>
              <a:cs typeface="+mn-ea"/>
              <a:sym typeface="+mn-lt"/>
            </a:endParaRPr>
          </a:p>
        </p:txBody>
      </p:sp>
      <p:sp>
        <p:nvSpPr>
          <p:cNvPr id="7" name="文本框 6"/>
          <p:cNvSpPr txBox="1"/>
          <p:nvPr/>
        </p:nvSpPr>
        <p:spPr>
          <a:xfrm>
            <a:off x="910590" y="3454400"/>
            <a:ext cx="4450080" cy="521970"/>
          </a:xfrm>
          <a:prstGeom prst="rect">
            <a:avLst/>
          </a:prstGeom>
          <a:noFill/>
        </p:spPr>
        <p:txBody>
          <a:bodyPr wrap="none" rtlCol="0">
            <a:spAutoFit/>
            <a:scene3d>
              <a:camera prst="orthographicFront"/>
              <a:lightRig rig="threePt" dir="t"/>
            </a:scene3d>
          </a:bodyPr>
          <a:p>
            <a:r>
              <a:rPr lang="zh-CN" altLang="en-US" sz="2800">
                <a:solidFill>
                  <a:schemeClr val="tx1"/>
                </a:solidFill>
                <a:effectLst>
                  <a:outerShdw blurRad="38100" dist="19050" dir="2700000" algn="tl" rotWithShape="0">
                    <a:schemeClr val="dk1">
                      <a:alpha val="40000"/>
                    </a:schemeClr>
                  </a:outerShdw>
                </a:effectLst>
              </a:rPr>
              <a:t>难点：我国民主政治的特色</a:t>
            </a:r>
            <a:endParaRPr lang="zh-CN" altLang="en-US" sz="280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2624"/>
            <a:ext cx="12189432" cy="6855750"/>
          </a:xfrm>
          <a:prstGeom prst="rect">
            <a:avLst/>
          </a:prstGeom>
        </p:spPr>
      </p:pic>
      <p:sp>
        <p:nvSpPr>
          <p:cNvPr id="13" name="矩形: 剪去对角 12"/>
          <p:cNvSpPr/>
          <p:nvPr/>
        </p:nvSpPr>
        <p:spPr>
          <a:xfrm>
            <a:off x="1090340" y="430253"/>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chemeClr val="tx1"/>
                </a:solidFill>
                <a:effectLst>
                  <a:outerShdw blurRad="38100" dist="19050" dir="2700000" algn="tl" rotWithShape="0">
                    <a:schemeClr val="dk1">
                      <a:alpha val="40000"/>
                    </a:schemeClr>
                  </a:outerShdw>
                </a:effectLst>
                <a:cs typeface="+mn-ea"/>
                <a:sym typeface="+mn-lt"/>
              </a:rPr>
              <a:t>教法学法</a:t>
            </a:r>
            <a:endParaRPr lang="zh-CN" altLang="en-US" sz="3600">
              <a:solidFill>
                <a:schemeClr val="tx1"/>
              </a:solidFill>
              <a:effectLst>
                <a:outerShdw blurRad="38100" dist="19050" dir="2700000" algn="tl" rotWithShape="0">
                  <a:schemeClr val="dk1">
                    <a:alpha val="40000"/>
                  </a:schemeClr>
                </a:outerShdw>
              </a:effectLst>
              <a:cs typeface="+mn-ea"/>
              <a:sym typeface="+mn-lt"/>
            </a:endParaRPr>
          </a:p>
        </p:txBody>
      </p:sp>
      <p:sp>
        <p:nvSpPr>
          <p:cNvPr id="5" name="文本框 4"/>
          <p:cNvSpPr txBox="1"/>
          <p:nvPr/>
        </p:nvSpPr>
        <p:spPr>
          <a:xfrm>
            <a:off x="2621280" y="1828800"/>
            <a:ext cx="3291840" cy="1814830"/>
          </a:xfrm>
          <a:prstGeom prst="rect">
            <a:avLst/>
          </a:prstGeom>
          <a:noFill/>
        </p:spPr>
        <p:txBody>
          <a:bodyPr wrap="square" rtlCol="0">
            <a:spAutoFit/>
          </a:bodyPr>
          <a:p>
            <a:r>
              <a:rPr lang="en-US" altLang="zh-CN" sz="2800" dirty="0">
                <a:solidFill>
                  <a:schemeClr val="tx1"/>
                </a:solidFill>
                <a:effectLst>
                  <a:outerShdw blurRad="38100" dist="19050" dir="2700000" algn="tl" rotWithShape="0">
                    <a:schemeClr val="dk1">
                      <a:alpha val="40000"/>
                    </a:schemeClr>
                  </a:outerShdw>
                </a:effectLst>
                <a:cs typeface="+mn-ea"/>
                <a:sym typeface="+mn-lt"/>
              </a:rPr>
              <a:t>              </a:t>
            </a:r>
            <a:r>
              <a:rPr lang="zh-CN" altLang="en-US" sz="2800" dirty="0">
                <a:solidFill>
                  <a:schemeClr val="tx1"/>
                </a:solidFill>
                <a:effectLst>
                  <a:outerShdw blurRad="38100" dist="19050" dir="2700000" algn="tl" rotWithShape="0">
                    <a:schemeClr val="dk1">
                      <a:alpha val="40000"/>
                    </a:schemeClr>
                  </a:outerShdw>
                </a:effectLst>
                <a:cs typeface="+mn-ea"/>
                <a:sym typeface="+mn-lt"/>
              </a:rPr>
              <a:t>教</a:t>
            </a:r>
            <a:r>
              <a:rPr lang="zh-CN" altLang="en-US" sz="2800" dirty="0">
                <a:solidFill>
                  <a:schemeClr val="tx1"/>
                </a:solidFill>
                <a:effectLst>
                  <a:outerShdw blurRad="38100" dist="19050" dir="2700000" algn="tl" rotWithShape="0">
                    <a:schemeClr val="dk1">
                      <a:alpha val="40000"/>
                    </a:schemeClr>
                  </a:outerShdw>
                </a:effectLst>
                <a:cs typeface="+mn-ea"/>
                <a:sym typeface="+mn-lt"/>
              </a:rPr>
              <a:t>法</a:t>
            </a:r>
            <a:endParaRPr lang="en-US" altLang="zh-CN" sz="2800" dirty="0">
              <a:solidFill>
                <a:schemeClr val="tx1"/>
              </a:solidFill>
              <a:effectLst>
                <a:outerShdw blurRad="38100" dist="19050" dir="2700000" algn="tl" rotWithShape="0">
                  <a:schemeClr val="dk1">
                    <a:alpha val="40000"/>
                  </a:schemeClr>
                </a:outerShdw>
              </a:effectLst>
              <a:cs typeface="+mn-ea"/>
              <a:sym typeface="+mn-lt"/>
            </a:endParaRPr>
          </a:p>
          <a:p>
            <a:r>
              <a:rPr lang="zh-CN" altLang="en-US" sz="2800" dirty="0">
                <a:solidFill>
                  <a:schemeClr val="tx1"/>
                </a:solidFill>
                <a:effectLst>
                  <a:outerShdw blurRad="38100" dist="19050" dir="2700000" algn="tl" rotWithShape="0">
                    <a:schemeClr val="dk1">
                      <a:alpha val="40000"/>
                    </a:schemeClr>
                  </a:outerShdw>
                </a:effectLst>
                <a:cs typeface="+mn-ea"/>
                <a:sym typeface="+mn-lt"/>
              </a:rPr>
              <a:t>          情境教学法</a:t>
            </a:r>
            <a:endParaRPr lang="zh-CN" altLang="en-US" sz="2800" dirty="0">
              <a:solidFill>
                <a:schemeClr val="tx1"/>
              </a:solidFill>
              <a:effectLst>
                <a:outerShdw blurRad="38100" dist="19050" dir="2700000" algn="tl" rotWithShape="0">
                  <a:schemeClr val="dk1">
                    <a:alpha val="40000"/>
                  </a:schemeClr>
                </a:outerShdw>
              </a:effectLst>
              <a:cs typeface="+mn-ea"/>
              <a:sym typeface="+mn-lt"/>
            </a:endParaRPr>
          </a:p>
          <a:p>
            <a:r>
              <a:rPr lang="zh-CN" altLang="en-US" sz="2800" dirty="0">
                <a:solidFill>
                  <a:schemeClr val="tx1"/>
                </a:solidFill>
                <a:effectLst>
                  <a:outerShdw blurRad="38100" dist="19050" dir="2700000" algn="tl" rotWithShape="0">
                    <a:schemeClr val="dk1">
                      <a:alpha val="40000"/>
                    </a:schemeClr>
                  </a:outerShdw>
                </a:effectLst>
                <a:cs typeface="+mn-ea"/>
                <a:sym typeface="+mn-lt"/>
              </a:rPr>
              <a:t>          课堂讨论法</a:t>
            </a:r>
            <a:endParaRPr lang="zh-CN" altLang="en-US" sz="2800" dirty="0">
              <a:solidFill>
                <a:schemeClr val="tx1"/>
              </a:solidFill>
              <a:effectLst>
                <a:outerShdw blurRad="38100" dist="19050" dir="2700000" algn="tl" rotWithShape="0">
                  <a:schemeClr val="dk1">
                    <a:alpha val="40000"/>
                  </a:schemeClr>
                </a:outerShdw>
              </a:effectLst>
              <a:cs typeface="+mn-ea"/>
              <a:sym typeface="+mn-lt"/>
            </a:endParaRPr>
          </a:p>
          <a:p>
            <a:r>
              <a:rPr lang="zh-CN" altLang="en-US" sz="2800" dirty="0">
                <a:solidFill>
                  <a:schemeClr val="tx1"/>
                </a:solidFill>
                <a:effectLst>
                  <a:outerShdw blurRad="38100" dist="19050" dir="2700000" algn="tl" rotWithShape="0">
                    <a:schemeClr val="dk1">
                      <a:alpha val="40000"/>
                    </a:schemeClr>
                  </a:outerShdw>
                </a:effectLst>
                <a:cs typeface="+mn-ea"/>
                <a:sym typeface="+mn-lt"/>
              </a:rPr>
              <a:t>          问题探究法</a:t>
            </a:r>
            <a:endParaRPr lang="zh-CN" altLang="en-US" sz="2800" dirty="0">
              <a:solidFill>
                <a:schemeClr val="tx1"/>
              </a:solidFill>
              <a:effectLst>
                <a:outerShdw blurRad="38100" dist="19050" dir="2700000" algn="tl" rotWithShape="0">
                  <a:schemeClr val="dk1">
                    <a:alpha val="40000"/>
                  </a:schemeClr>
                </a:outerShdw>
              </a:effectLst>
              <a:cs typeface="+mn-ea"/>
              <a:sym typeface="+mn-lt"/>
            </a:endParaRPr>
          </a:p>
        </p:txBody>
      </p:sp>
      <p:sp>
        <p:nvSpPr>
          <p:cNvPr id="7" name="文本框 6"/>
          <p:cNvSpPr txBox="1"/>
          <p:nvPr/>
        </p:nvSpPr>
        <p:spPr>
          <a:xfrm>
            <a:off x="6362700" y="1828800"/>
            <a:ext cx="2548255" cy="2245360"/>
          </a:xfrm>
          <a:prstGeom prst="rect">
            <a:avLst/>
          </a:prstGeom>
          <a:noFill/>
        </p:spPr>
        <p:txBody>
          <a:bodyPr wrap="square" rtlCol="0">
            <a:spAutoFit/>
            <a:scene3d>
              <a:camera prst="orthographicFront"/>
              <a:lightRig rig="threePt" dir="t"/>
            </a:scene3d>
          </a:bodyPr>
          <a:p>
            <a:r>
              <a:rPr lang="en-US" altLang="zh-CN" sz="2800">
                <a:solidFill>
                  <a:schemeClr val="tx1"/>
                </a:solidFill>
                <a:effectLst>
                  <a:outerShdw blurRad="38100" dist="19050" dir="2700000" algn="tl" rotWithShape="0">
                    <a:schemeClr val="dk1">
                      <a:alpha val="40000"/>
                    </a:schemeClr>
                  </a:outerShdw>
                </a:effectLst>
              </a:rPr>
              <a:t>        </a:t>
            </a:r>
            <a:r>
              <a:rPr lang="zh-CN" altLang="en-US" sz="2800">
                <a:solidFill>
                  <a:schemeClr val="tx1"/>
                </a:solidFill>
                <a:effectLst>
                  <a:outerShdw blurRad="38100" dist="19050" dir="2700000" algn="tl" rotWithShape="0">
                    <a:schemeClr val="dk1">
                      <a:alpha val="40000"/>
                    </a:schemeClr>
                  </a:outerShdw>
                </a:effectLst>
              </a:rPr>
              <a:t>学法</a:t>
            </a:r>
            <a:endParaRPr lang="zh-CN" altLang="en-US" sz="2800">
              <a:solidFill>
                <a:schemeClr val="tx1"/>
              </a:solidFill>
              <a:effectLst>
                <a:outerShdw blurRad="38100" dist="19050" dir="2700000" algn="tl" rotWithShape="0">
                  <a:schemeClr val="dk1">
                    <a:alpha val="40000"/>
                  </a:schemeClr>
                </a:outerShdw>
              </a:effectLst>
            </a:endParaRPr>
          </a:p>
          <a:p>
            <a:r>
              <a:rPr lang="zh-CN" altLang="en-US" sz="2800">
                <a:solidFill>
                  <a:schemeClr val="tx1"/>
                </a:solidFill>
                <a:effectLst>
                  <a:outerShdw blurRad="38100" dist="19050" dir="2700000" algn="tl" rotWithShape="0">
                    <a:schemeClr val="dk1">
                      <a:alpha val="40000"/>
                    </a:schemeClr>
                  </a:outerShdw>
                </a:effectLst>
              </a:rPr>
              <a:t>     自主学习</a:t>
            </a:r>
            <a:endParaRPr lang="zh-CN" altLang="en-US" sz="2800">
              <a:solidFill>
                <a:schemeClr val="tx1"/>
              </a:solidFill>
              <a:effectLst>
                <a:outerShdw blurRad="38100" dist="19050" dir="2700000" algn="tl" rotWithShape="0">
                  <a:schemeClr val="dk1">
                    <a:alpha val="40000"/>
                  </a:schemeClr>
                </a:outerShdw>
              </a:effectLst>
            </a:endParaRPr>
          </a:p>
          <a:p>
            <a:r>
              <a:rPr lang="zh-CN" altLang="en-US" sz="2800">
                <a:solidFill>
                  <a:schemeClr val="tx1"/>
                </a:solidFill>
                <a:effectLst>
                  <a:outerShdw blurRad="38100" dist="19050" dir="2700000" algn="tl" rotWithShape="0">
                    <a:schemeClr val="dk1">
                      <a:alpha val="40000"/>
                    </a:schemeClr>
                  </a:outerShdw>
                </a:effectLst>
              </a:rPr>
              <a:t>     合作探究</a:t>
            </a:r>
            <a:endParaRPr lang="zh-CN" altLang="en-US" sz="2800">
              <a:solidFill>
                <a:schemeClr val="tx1"/>
              </a:solidFill>
              <a:effectLst>
                <a:outerShdw blurRad="38100" dist="19050" dir="2700000" algn="tl" rotWithShape="0">
                  <a:schemeClr val="dk1">
                    <a:alpha val="40000"/>
                  </a:schemeClr>
                </a:outerShdw>
              </a:effectLst>
            </a:endParaRPr>
          </a:p>
          <a:p>
            <a:r>
              <a:rPr lang="zh-CN" altLang="en-US" sz="2800">
                <a:solidFill>
                  <a:schemeClr val="tx1"/>
                </a:solidFill>
                <a:effectLst>
                  <a:outerShdw blurRad="38100" dist="19050" dir="2700000" algn="tl" rotWithShape="0">
                    <a:schemeClr val="dk1">
                      <a:alpha val="40000"/>
                    </a:schemeClr>
                  </a:outerShdw>
                </a:effectLst>
              </a:rPr>
              <a:t>     比较归纳</a:t>
            </a:r>
            <a:endParaRPr lang="zh-CN" altLang="en-US" sz="2800">
              <a:solidFill>
                <a:schemeClr val="tx1"/>
              </a:solidFill>
              <a:effectLst>
                <a:outerShdw blurRad="38100" dist="19050" dir="2700000" algn="tl" rotWithShape="0">
                  <a:schemeClr val="dk1">
                    <a:alpha val="40000"/>
                  </a:schemeClr>
                </a:outerShdw>
              </a:effectLst>
            </a:endParaRPr>
          </a:p>
          <a:p>
            <a:r>
              <a:rPr lang="zh-CN" altLang="en-US" sz="2800">
                <a:solidFill>
                  <a:schemeClr val="tx1"/>
                </a:solidFill>
                <a:effectLst>
                  <a:outerShdw blurRad="38100" dist="19050" dir="2700000" algn="tl" rotWithShape="0">
                    <a:schemeClr val="dk1">
                      <a:alpha val="40000"/>
                    </a:schemeClr>
                  </a:outerShdw>
                </a:effectLst>
              </a:rPr>
              <a:t>          </a:t>
            </a:r>
            <a:endParaRPr lang="zh-CN" altLang="en-US" sz="2800">
              <a:solidFill>
                <a:schemeClr val="tx1"/>
              </a:solidFill>
              <a:effectLst>
                <a:outerShdw blurRad="38100" dist="19050" dir="2700000" algn="tl" rotWithShape="0">
                  <a:schemeClr val="dk1">
                    <a:alpha val="40000"/>
                  </a:schemeClr>
                </a:outerShdw>
              </a:effectLst>
            </a:endParaRPr>
          </a:p>
        </p:txBody>
      </p:sp>
      <p:pic>
        <p:nvPicPr>
          <p:cNvPr id="2" name="图片 1"/>
          <p:cNvPicPr>
            <a:picLocks noChangeAspect="1"/>
          </p:cNvPicPr>
          <p:nvPr/>
        </p:nvPicPr>
        <p:blipFill>
          <a:blip r:embed="rId2" cstate="email"/>
          <a:stretch>
            <a:fillRect/>
          </a:stretch>
        </p:blipFill>
        <p:spPr>
          <a:xfrm>
            <a:off x="3988402" y="3854194"/>
            <a:ext cx="4385010" cy="2978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568" y="2624"/>
            <a:ext cx="12189432" cy="6855750"/>
          </a:xfrm>
          <a:prstGeom prst="rect">
            <a:avLst/>
          </a:prstGeom>
        </p:spPr>
      </p:pic>
      <p:sp>
        <p:nvSpPr>
          <p:cNvPr id="26" name="文本框 25"/>
          <p:cNvSpPr txBox="1"/>
          <p:nvPr/>
        </p:nvSpPr>
        <p:spPr>
          <a:xfrm>
            <a:off x="557765" y="161301"/>
            <a:ext cx="2271154" cy="521970"/>
          </a:xfrm>
          <a:prstGeom prst="rect">
            <a:avLst/>
          </a:prstGeom>
          <a:noFill/>
        </p:spPr>
        <p:txBody>
          <a:bodyPr wrap="square" rtlCol="0">
            <a:spAutoFit/>
          </a:bodyPr>
          <a:lstStyle/>
          <a:p>
            <a:pPr algn="dist"/>
            <a:r>
              <a:rPr lang="zh-CN" altLang="en-US" sz="2800" dirty="0">
                <a:cs typeface="+mn-ea"/>
                <a:sym typeface="+mn-lt"/>
              </a:rPr>
              <a:t>教授新课</a:t>
            </a:r>
            <a:endParaRPr lang="zh-CN" altLang="en-US" sz="2800" dirty="0">
              <a:cs typeface="+mn-ea"/>
              <a:sym typeface="+mn-lt"/>
            </a:endParaRPr>
          </a:p>
        </p:txBody>
      </p:sp>
      <p:sp>
        <p:nvSpPr>
          <p:cNvPr id="27" name="矩形: 剪去对角 26"/>
          <p:cNvSpPr/>
          <p:nvPr/>
        </p:nvSpPr>
        <p:spPr>
          <a:xfrm>
            <a:off x="320505" y="142493"/>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剪去对角 27"/>
          <p:cNvSpPr/>
          <p:nvPr/>
        </p:nvSpPr>
        <p:spPr>
          <a:xfrm>
            <a:off x="376342" y="85390"/>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2" cstate="email"/>
          <a:stretch>
            <a:fillRect/>
          </a:stretch>
        </p:blipFill>
        <p:spPr>
          <a:xfrm>
            <a:off x="7988968" y="1340902"/>
            <a:ext cx="5193632" cy="5193632"/>
          </a:xfrm>
          <a:prstGeom prst="rect">
            <a:avLst/>
          </a:prstGeom>
        </p:spPr>
      </p:pic>
      <p:grpSp>
        <p:nvGrpSpPr>
          <p:cNvPr id="15" name="组合 14"/>
          <p:cNvGrpSpPr/>
          <p:nvPr/>
        </p:nvGrpSpPr>
        <p:grpSpPr>
          <a:xfrm>
            <a:off x="70725" y="2113878"/>
            <a:ext cx="4274550" cy="4274550"/>
            <a:chOff x="70725" y="2113878"/>
            <a:chExt cx="4274550" cy="4274550"/>
          </a:xfrm>
        </p:grpSpPr>
        <p:pic>
          <p:nvPicPr>
            <p:cNvPr id="3" name="图片 2"/>
            <p:cNvPicPr>
              <a:picLocks noChangeAspect="1"/>
            </p:cNvPicPr>
            <p:nvPr/>
          </p:nvPicPr>
          <p:blipFill>
            <a:blip r:embed="rId3"/>
            <a:stretch>
              <a:fillRect/>
            </a:stretch>
          </p:blipFill>
          <p:spPr>
            <a:xfrm>
              <a:off x="70725" y="2113878"/>
              <a:ext cx="4274550" cy="4274550"/>
            </a:xfrm>
            <a:prstGeom prst="rect">
              <a:avLst/>
            </a:prstGeom>
          </p:spPr>
        </p:pic>
        <p:sp>
          <p:nvSpPr>
            <p:cNvPr id="18" name="文本框 17"/>
            <p:cNvSpPr txBox="1"/>
            <p:nvPr/>
          </p:nvSpPr>
          <p:spPr>
            <a:xfrm>
              <a:off x="1927409" y="2729315"/>
              <a:ext cx="567055" cy="3328025"/>
            </a:xfrm>
            <a:prstGeom prst="rect">
              <a:avLst/>
            </a:prstGeom>
            <a:noFill/>
          </p:spPr>
          <p:txBody>
            <a:bodyPr vert="eaVert" wrap="square" rtlCol="0">
              <a:spAutoFit/>
              <a:scene3d>
                <a:camera prst="orthographicFront"/>
                <a:lightRig rig="threePt" dir="t"/>
              </a:scene3d>
            </a:bodyPr>
            <a:lstStyle/>
            <a:p>
              <a:pPr>
                <a:lnSpc>
                  <a:spcPts val="3000"/>
                </a:lnSpc>
              </a:pPr>
              <a:r>
                <a:rPr lang="zh-CN" altLang="en-US" sz="2800" dirty="0">
                  <a:solidFill>
                    <a:schemeClr val="tx1"/>
                  </a:solidFill>
                  <a:effectLst>
                    <a:outerShdw blurRad="38100" dist="19050" dir="2700000" algn="tl" rotWithShape="0">
                      <a:schemeClr val="dk1">
                        <a:alpha val="40000"/>
                      </a:schemeClr>
                    </a:outerShdw>
                  </a:effectLst>
                  <a:cs typeface="+mn-ea"/>
                  <a:sym typeface="+mn-lt"/>
                </a:rPr>
                <a:t>新中国成立的条件</a:t>
              </a:r>
              <a:endParaRPr lang="zh-CN" altLang="en-US" sz="2800" dirty="0">
                <a:solidFill>
                  <a:schemeClr val="tx1"/>
                </a:solidFill>
                <a:effectLst>
                  <a:outerShdw blurRad="38100" dist="19050" dir="2700000" algn="tl" rotWithShape="0">
                    <a:schemeClr val="dk1">
                      <a:alpha val="40000"/>
                    </a:schemeClr>
                  </a:outerShdw>
                </a:effectLst>
                <a:cs typeface="+mn-ea"/>
                <a:sym typeface="+mn-lt"/>
              </a:endParaRPr>
            </a:p>
          </p:txBody>
        </p:sp>
      </p:grpSp>
      <p:grpSp>
        <p:nvGrpSpPr>
          <p:cNvPr id="16" name="组合 15"/>
          <p:cNvGrpSpPr/>
          <p:nvPr/>
        </p:nvGrpSpPr>
        <p:grpSpPr>
          <a:xfrm>
            <a:off x="2828919" y="2128966"/>
            <a:ext cx="4274550" cy="4274550"/>
            <a:chOff x="2828919" y="2128966"/>
            <a:chExt cx="4274550" cy="4274550"/>
          </a:xfrm>
        </p:grpSpPr>
        <p:pic>
          <p:nvPicPr>
            <p:cNvPr id="13" name="图片 12"/>
            <p:cNvPicPr>
              <a:picLocks noChangeAspect="1"/>
            </p:cNvPicPr>
            <p:nvPr/>
          </p:nvPicPr>
          <p:blipFill>
            <a:blip r:embed="rId3"/>
            <a:stretch>
              <a:fillRect/>
            </a:stretch>
          </p:blipFill>
          <p:spPr>
            <a:xfrm>
              <a:off x="2828919" y="2128966"/>
              <a:ext cx="4274550" cy="4274550"/>
            </a:xfrm>
            <a:prstGeom prst="rect">
              <a:avLst/>
            </a:prstGeom>
          </p:spPr>
        </p:pic>
        <p:sp>
          <p:nvSpPr>
            <p:cNvPr id="22" name="文本框 21"/>
            <p:cNvSpPr txBox="1"/>
            <p:nvPr/>
          </p:nvSpPr>
          <p:spPr>
            <a:xfrm>
              <a:off x="4671689" y="2729041"/>
              <a:ext cx="567055" cy="3328035"/>
            </a:xfrm>
            <a:prstGeom prst="rect">
              <a:avLst/>
            </a:prstGeom>
            <a:noFill/>
          </p:spPr>
          <p:txBody>
            <a:bodyPr vert="eaVert" wrap="square" rtlCol="0">
              <a:spAutoFit/>
              <a:scene3d>
                <a:camera prst="orthographicFront"/>
                <a:lightRig rig="threePt" dir="t"/>
              </a:scene3d>
            </a:bodyPr>
            <a:lstStyle/>
            <a:p>
              <a:pPr>
                <a:lnSpc>
                  <a:spcPts val="3000"/>
                </a:lnSpc>
              </a:pPr>
              <a:r>
                <a:rPr lang="zh-CN" altLang="en-US" sz="2800" dirty="0">
                  <a:solidFill>
                    <a:schemeClr val="tx1"/>
                  </a:solidFill>
                  <a:effectLst>
                    <a:outerShdw blurRad="38100" dist="19050" dir="2700000" algn="tl" rotWithShape="0">
                      <a:schemeClr val="dk1">
                        <a:alpha val="40000"/>
                      </a:schemeClr>
                    </a:outerShdw>
                  </a:effectLst>
                  <a:cs typeface="+mn-ea"/>
                  <a:sym typeface="+mn-lt"/>
                </a:rPr>
                <a:t>开国大典及其意义</a:t>
              </a:r>
              <a:endParaRPr lang="zh-CN" altLang="en-US" sz="2800" dirty="0">
                <a:solidFill>
                  <a:schemeClr val="tx1"/>
                </a:solidFill>
                <a:effectLst>
                  <a:outerShdw blurRad="38100" dist="19050" dir="2700000" algn="tl" rotWithShape="0">
                    <a:schemeClr val="dk1">
                      <a:alpha val="40000"/>
                    </a:schemeClr>
                  </a:outerShdw>
                </a:effectLst>
                <a:cs typeface="+mn-ea"/>
                <a:sym typeface="+mn-lt"/>
              </a:endParaRPr>
            </a:p>
          </p:txBody>
        </p:sp>
      </p:grpSp>
      <p:grpSp>
        <p:nvGrpSpPr>
          <p:cNvPr id="17" name="组合 16"/>
          <p:cNvGrpSpPr/>
          <p:nvPr/>
        </p:nvGrpSpPr>
        <p:grpSpPr>
          <a:xfrm>
            <a:off x="5655270" y="2144054"/>
            <a:ext cx="4274550" cy="4274550"/>
            <a:chOff x="5655270" y="2144054"/>
            <a:chExt cx="4274550" cy="4274550"/>
          </a:xfrm>
        </p:grpSpPr>
        <p:pic>
          <p:nvPicPr>
            <p:cNvPr id="14" name="图片 13"/>
            <p:cNvPicPr>
              <a:picLocks noChangeAspect="1"/>
            </p:cNvPicPr>
            <p:nvPr/>
          </p:nvPicPr>
          <p:blipFill>
            <a:blip r:embed="rId3"/>
            <a:stretch>
              <a:fillRect/>
            </a:stretch>
          </p:blipFill>
          <p:spPr>
            <a:xfrm>
              <a:off x="5655270" y="2144054"/>
              <a:ext cx="4274550" cy="4274550"/>
            </a:xfrm>
            <a:prstGeom prst="rect">
              <a:avLst/>
            </a:prstGeom>
          </p:spPr>
        </p:pic>
        <p:sp>
          <p:nvSpPr>
            <p:cNvPr id="23" name="文本框 22"/>
            <p:cNvSpPr txBox="1"/>
            <p:nvPr/>
          </p:nvSpPr>
          <p:spPr>
            <a:xfrm>
              <a:off x="7509470" y="2729524"/>
              <a:ext cx="567055" cy="3328035"/>
            </a:xfrm>
            <a:prstGeom prst="rect">
              <a:avLst/>
            </a:prstGeom>
            <a:noFill/>
          </p:spPr>
          <p:txBody>
            <a:bodyPr vert="eaVert" wrap="square" rtlCol="0">
              <a:spAutoFit/>
            </a:bodyPr>
            <a:lstStyle/>
            <a:p>
              <a:pPr>
                <a:lnSpc>
                  <a:spcPts val="3000"/>
                </a:lnSpc>
              </a:pPr>
              <a:r>
                <a:rPr lang="zh-CN" altLang="en-US" sz="2800" dirty="0">
                  <a:solidFill>
                    <a:schemeClr val="tx1"/>
                  </a:solidFill>
                  <a:effectLst>
                    <a:outerShdw blurRad="38100" dist="19050" dir="2700000" algn="tl" rotWithShape="0">
                      <a:schemeClr val="dk1">
                        <a:alpha val="40000"/>
                      </a:schemeClr>
                    </a:outerShdw>
                  </a:effectLst>
                  <a:cs typeface="+mn-ea"/>
                  <a:sym typeface="+mn-lt"/>
                </a:rPr>
                <a:t>三大政治制度</a:t>
              </a:r>
              <a:endParaRPr lang="zh-CN" altLang="en-US" sz="2800" dirty="0">
                <a:solidFill>
                  <a:schemeClr val="tx1"/>
                </a:solidFill>
                <a:effectLst>
                  <a:outerShdw blurRad="38100" dist="19050" dir="2700000" algn="tl" rotWithShape="0">
                    <a:schemeClr val="dk1">
                      <a:alpha val="40000"/>
                    </a:schemeClr>
                  </a:outerShdw>
                </a:effectLst>
                <a:cs typeface="+mn-ea"/>
                <a:sym typeface="+mn-lt"/>
              </a:endParaRPr>
            </a:p>
          </p:txBody>
        </p:sp>
      </p:grpSp>
      <p:grpSp>
        <p:nvGrpSpPr>
          <p:cNvPr id="11" name="组合 10"/>
          <p:cNvGrpSpPr/>
          <p:nvPr/>
        </p:nvGrpSpPr>
        <p:grpSpPr>
          <a:xfrm>
            <a:off x="1722254" y="1671267"/>
            <a:ext cx="994890" cy="999428"/>
            <a:chOff x="1722254" y="1671267"/>
            <a:chExt cx="994890" cy="999428"/>
          </a:xfrm>
        </p:grpSpPr>
        <p:pic>
          <p:nvPicPr>
            <p:cNvPr id="10" name="图片 9"/>
            <p:cNvPicPr>
              <a:picLocks noChangeAspect="1"/>
            </p:cNvPicPr>
            <p:nvPr/>
          </p:nvPicPr>
          <p:blipFill>
            <a:blip r:embed="rId4" cstate="email"/>
            <a:stretch>
              <a:fillRect/>
            </a:stretch>
          </p:blipFill>
          <p:spPr>
            <a:xfrm>
              <a:off x="1722254" y="1671267"/>
              <a:ext cx="976484" cy="999428"/>
            </a:xfrm>
            <a:prstGeom prst="rect">
              <a:avLst/>
            </a:prstGeom>
          </p:spPr>
        </p:pic>
        <p:sp>
          <p:nvSpPr>
            <p:cNvPr id="24" name="文本框 23"/>
            <p:cNvSpPr txBox="1"/>
            <p:nvPr/>
          </p:nvSpPr>
          <p:spPr>
            <a:xfrm>
              <a:off x="1918773" y="1862304"/>
              <a:ext cx="798371" cy="523220"/>
            </a:xfrm>
            <a:prstGeom prst="rect">
              <a:avLst/>
            </a:prstGeom>
            <a:noFill/>
          </p:spPr>
          <p:txBody>
            <a:bodyPr wrap="square" rtlCol="0">
              <a:spAutoFit/>
            </a:bodyPr>
            <a:lstStyle/>
            <a:p>
              <a:r>
                <a:rPr lang="zh-CN" altLang="en-US" sz="2800" dirty="0">
                  <a:solidFill>
                    <a:schemeClr val="bg1"/>
                  </a:solidFill>
                  <a:cs typeface="+mn-ea"/>
                  <a:sym typeface="+mn-lt"/>
                </a:rPr>
                <a:t>壹</a:t>
              </a:r>
              <a:endParaRPr lang="zh-CN" altLang="en-US" sz="2800" dirty="0">
                <a:solidFill>
                  <a:schemeClr val="bg1"/>
                </a:solidFill>
                <a:cs typeface="+mn-ea"/>
                <a:sym typeface="+mn-lt"/>
              </a:endParaRPr>
            </a:p>
          </p:txBody>
        </p:sp>
      </p:grpSp>
      <p:grpSp>
        <p:nvGrpSpPr>
          <p:cNvPr id="25" name="组合 24"/>
          <p:cNvGrpSpPr/>
          <p:nvPr/>
        </p:nvGrpSpPr>
        <p:grpSpPr>
          <a:xfrm>
            <a:off x="4475456" y="1644340"/>
            <a:ext cx="994890" cy="999428"/>
            <a:chOff x="1722254" y="1671267"/>
            <a:chExt cx="994890" cy="999428"/>
          </a:xfrm>
        </p:grpSpPr>
        <p:pic>
          <p:nvPicPr>
            <p:cNvPr id="29" name="图片 28"/>
            <p:cNvPicPr>
              <a:picLocks noChangeAspect="1"/>
            </p:cNvPicPr>
            <p:nvPr/>
          </p:nvPicPr>
          <p:blipFill>
            <a:blip r:embed="rId4" cstate="email"/>
            <a:stretch>
              <a:fillRect/>
            </a:stretch>
          </p:blipFill>
          <p:spPr>
            <a:xfrm>
              <a:off x="1722254" y="1671267"/>
              <a:ext cx="976484" cy="999428"/>
            </a:xfrm>
            <a:prstGeom prst="rect">
              <a:avLst/>
            </a:prstGeom>
          </p:spPr>
        </p:pic>
        <p:sp>
          <p:nvSpPr>
            <p:cNvPr id="30" name="文本框 29"/>
            <p:cNvSpPr txBox="1"/>
            <p:nvPr/>
          </p:nvSpPr>
          <p:spPr>
            <a:xfrm>
              <a:off x="1918773" y="1862304"/>
              <a:ext cx="798371" cy="523220"/>
            </a:xfrm>
            <a:prstGeom prst="rect">
              <a:avLst/>
            </a:prstGeom>
            <a:noFill/>
          </p:spPr>
          <p:txBody>
            <a:bodyPr wrap="square" rtlCol="0">
              <a:spAutoFit/>
            </a:bodyPr>
            <a:lstStyle/>
            <a:p>
              <a:r>
                <a:rPr lang="zh-CN" altLang="en-US" sz="2800" dirty="0">
                  <a:solidFill>
                    <a:schemeClr val="bg1"/>
                  </a:solidFill>
                  <a:cs typeface="+mn-ea"/>
                  <a:sym typeface="+mn-lt"/>
                </a:rPr>
                <a:t>贰</a:t>
              </a:r>
              <a:endParaRPr lang="zh-CN" altLang="en-US" sz="2800" dirty="0">
                <a:solidFill>
                  <a:schemeClr val="bg1"/>
                </a:solidFill>
                <a:cs typeface="+mn-ea"/>
                <a:sym typeface="+mn-lt"/>
              </a:endParaRPr>
            </a:p>
          </p:txBody>
        </p:sp>
      </p:grpSp>
      <p:grpSp>
        <p:nvGrpSpPr>
          <p:cNvPr id="31" name="组合 30"/>
          <p:cNvGrpSpPr/>
          <p:nvPr/>
        </p:nvGrpSpPr>
        <p:grpSpPr>
          <a:xfrm>
            <a:off x="7295100" y="1671267"/>
            <a:ext cx="994890" cy="999428"/>
            <a:chOff x="1722254" y="1671267"/>
            <a:chExt cx="994890" cy="999428"/>
          </a:xfrm>
        </p:grpSpPr>
        <p:pic>
          <p:nvPicPr>
            <p:cNvPr id="32" name="图片 31"/>
            <p:cNvPicPr>
              <a:picLocks noChangeAspect="1"/>
            </p:cNvPicPr>
            <p:nvPr/>
          </p:nvPicPr>
          <p:blipFill>
            <a:blip r:embed="rId4" cstate="email"/>
            <a:stretch>
              <a:fillRect/>
            </a:stretch>
          </p:blipFill>
          <p:spPr>
            <a:xfrm>
              <a:off x="1722254" y="1671267"/>
              <a:ext cx="976484" cy="999428"/>
            </a:xfrm>
            <a:prstGeom prst="rect">
              <a:avLst/>
            </a:prstGeom>
          </p:spPr>
        </p:pic>
        <p:sp>
          <p:nvSpPr>
            <p:cNvPr id="33" name="文本框 32"/>
            <p:cNvSpPr txBox="1"/>
            <p:nvPr/>
          </p:nvSpPr>
          <p:spPr>
            <a:xfrm>
              <a:off x="1918773" y="1862304"/>
              <a:ext cx="798371" cy="523220"/>
            </a:xfrm>
            <a:prstGeom prst="rect">
              <a:avLst/>
            </a:prstGeom>
            <a:noFill/>
          </p:spPr>
          <p:txBody>
            <a:bodyPr wrap="square" rtlCol="0">
              <a:spAutoFit/>
            </a:bodyPr>
            <a:lstStyle/>
            <a:p>
              <a:r>
                <a:rPr lang="zh-CN" altLang="en-US" sz="2800" dirty="0">
                  <a:solidFill>
                    <a:schemeClr val="bg1"/>
                  </a:solidFill>
                  <a:cs typeface="+mn-ea"/>
                  <a:sym typeface="+mn-lt"/>
                </a:rPr>
                <a:t>叁</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a:off x="28" y="84"/>
            <a:ext cx="12189432" cy="6855750"/>
          </a:xfrm>
          <a:prstGeom prst="rect">
            <a:avLst/>
          </a:prstGeom>
        </p:spPr>
      </p:pic>
      <p:pic>
        <p:nvPicPr>
          <p:cNvPr id="12" name="图片 11"/>
          <p:cNvPicPr>
            <a:picLocks noChangeAspect="1"/>
          </p:cNvPicPr>
          <p:nvPr/>
        </p:nvPicPr>
        <p:blipFill rotWithShape="1">
          <a:blip r:embed="rId2" cstate="email"/>
          <a:srcRect l="2812" t="50000" r="76146" b="27960"/>
          <a:stretch>
            <a:fillRect/>
          </a:stretch>
        </p:blipFill>
        <p:spPr>
          <a:xfrm flipH="1">
            <a:off x="9624032" y="5522205"/>
            <a:ext cx="2565400" cy="1511301"/>
          </a:xfrm>
          <a:prstGeom prst="rect">
            <a:avLst/>
          </a:prstGeom>
        </p:spPr>
      </p:pic>
      <p:sp>
        <p:nvSpPr>
          <p:cNvPr id="26" name="文本框 25"/>
          <p:cNvSpPr txBox="1"/>
          <p:nvPr/>
        </p:nvSpPr>
        <p:spPr>
          <a:xfrm>
            <a:off x="525681" y="177343"/>
            <a:ext cx="2271154" cy="521970"/>
          </a:xfrm>
          <a:prstGeom prst="rect">
            <a:avLst/>
          </a:prstGeom>
          <a:noFill/>
        </p:spPr>
        <p:txBody>
          <a:bodyPr wrap="square" rtlCol="0">
            <a:spAutoFit/>
          </a:bodyPr>
          <a:lstStyle/>
          <a:p>
            <a:pPr algn="dist"/>
            <a:r>
              <a:rPr lang="zh-CN" altLang="en-US" sz="2800" dirty="0">
                <a:cs typeface="+mn-ea"/>
                <a:sym typeface="+mn-lt"/>
              </a:rPr>
              <a:t>导入新课</a:t>
            </a:r>
            <a:endParaRPr lang="zh-CN" altLang="en-US" sz="2800" dirty="0">
              <a:cs typeface="+mn-ea"/>
              <a:sym typeface="+mn-lt"/>
            </a:endParaRPr>
          </a:p>
        </p:txBody>
      </p:sp>
      <p:sp>
        <p:nvSpPr>
          <p:cNvPr id="27" name="矩形: 剪去对角 26"/>
          <p:cNvSpPr/>
          <p:nvPr/>
        </p:nvSpPr>
        <p:spPr>
          <a:xfrm>
            <a:off x="288421" y="158535"/>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剪去对角 27"/>
          <p:cNvSpPr/>
          <p:nvPr/>
        </p:nvSpPr>
        <p:spPr>
          <a:xfrm>
            <a:off x="344258" y="101432"/>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7969250" y="2375535"/>
            <a:ext cx="3596005" cy="1938020"/>
          </a:xfrm>
          <a:prstGeom prst="rect">
            <a:avLst/>
          </a:prstGeom>
          <a:noFill/>
        </p:spPr>
        <p:txBody>
          <a:bodyPr wrap="square" rtlCol="0">
            <a:spAutoFit/>
            <a:scene3d>
              <a:camera prst="orthographicFront"/>
              <a:lightRig rig="threePt" dir="t"/>
            </a:scene3d>
          </a:bodyPr>
          <a:p>
            <a:r>
              <a:rPr lang="en-US" altLang="zh-CN" sz="2400">
                <a:solidFill>
                  <a:schemeClr val="tx1"/>
                </a:solidFill>
                <a:effectLst>
                  <a:outerShdw blurRad="38100" dist="19050" dir="2700000" algn="tl" rotWithShape="0">
                    <a:schemeClr val="dk1">
                      <a:alpha val="40000"/>
                    </a:schemeClr>
                  </a:outerShdw>
                </a:effectLst>
              </a:rPr>
              <a:t>1</a:t>
            </a:r>
            <a:r>
              <a:rPr lang="zh-CN" altLang="en-US" sz="2400">
                <a:solidFill>
                  <a:schemeClr val="tx1"/>
                </a:solidFill>
                <a:effectLst>
                  <a:outerShdw blurRad="38100" dist="19050" dir="2700000" algn="tl" rotWithShape="0">
                    <a:schemeClr val="dk1">
                      <a:alpha val="40000"/>
                    </a:schemeClr>
                  </a:outerShdw>
                </a:effectLst>
              </a:rPr>
              <a:t>、视频反映了我国实行什么民主政治制度？</a:t>
            </a:r>
            <a:endParaRPr lang="zh-CN" altLang="en-US" sz="2400">
              <a:solidFill>
                <a:schemeClr val="tx1"/>
              </a:solidFill>
              <a:effectLst>
                <a:outerShdw blurRad="38100" dist="19050" dir="2700000" algn="tl" rotWithShape="0">
                  <a:schemeClr val="dk1">
                    <a:alpha val="40000"/>
                  </a:schemeClr>
                </a:outerShdw>
              </a:effectLst>
            </a:endParaRPr>
          </a:p>
          <a:p>
            <a:endParaRPr lang="zh-CN" altLang="en-US" sz="2400">
              <a:solidFill>
                <a:schemeClr val="tx1"/>
              </a:solidFill>
              <a:effectLst>
                <a:outerShdw blurRad="38100" dist="19050" dir="2700000" algn="tl" rotWithShape="0">
                  <a:schemeClr val="dk1">
                    <a:alpha val="40000"/>
                  </a:schemeClr>
                </a:outerShdw>
              </a:effectLst>
            </a:endParaRPr>
          </a:p>
          <a:p>
            <a:r>
              <a:rPr lang="en-US" altLang="zh-CN" sz="2400">
                <a:solidFill>
                  <a:schemeClr val="tx1"/>
                </a:solidFill>
                <a:effectLst>
                  <a:outerShdw blurRad="38100" dist="19050" dir="2700000" algn="tl" rotWithShape="0">
                    <a:schemeClr val="dk1">
                      <a:alpha val="40000"/>
                    </a:schemeClr>
                  </a:outerShdw>
                </a:effectLst>
              </a:rPr>
              <a:t>2</a:t>
            </a:r>
            <a:r>
              <a:rPr lang="zh-CN" altLang="en-US" sz="2400">
                <a:solidFill>
                  <a:schemeClr val="tx1"/>
                </a:solidFill>
                <a:effectLst>
                  <a:outerShdw blurRad="38100" dist="19050" dir="2700000" algn="tl" rotWithShape="0">
                    <a:schemeClr val="dk1">
                      <a:alpha val="40000"/>
                    </a:schemeClr>
                  </a:outerShdw>
                </a:effectLst>
              </a:rPr>
              <a:t>、民主政治建设的前提是什么？</a:t>
            </a:r>
            <a:endParaRPr lang="zh-CN" altLang="en-US" sz="2400">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1521460" y="5800725"/>
            <a:ext cx="6447790" cy="398780"/>
          </a:xfrm>
          <a:prstGeom prst="rect">
            <a:avLst/>
          </a:prstGeom>
          <a:noFill/>
        </p:spPr>
        <p:txBody>
          <a:bodyPr wrap="square" rtlCol="0">
            <a:spAutoFit/>
            <a:scene3d>
              <a:camera prst="orthographicFront"/>
              <a:lightRig rig="threePt" dir="t"/>
            </a:scene3d>
          </a:bodyPr>
          <a:p>
            <a:r>
              <a:rPr lang="zh-CN" altLang="en-US" sz="2000">
                <a:solidFill>
                  <a:schemeClr val="tx1"/>
                </a:solidFill>
                <a:effectLst>
                  <a:outerShdw blurRad="38100" dist="19050" dir="2700000" algn="tl" rotWithShape="0">
                    <a:schemeClr val="dk1">
                      <a:alpha val="40000"/>
                    </a:schemeClr>
                  </a:outerShdw>
                </a:effectLst>
              </a:rPr>
              <a:t>时政微视频：最深的牵挂</a:t>
            </a:r>
            <a:r>
              <a:rPr lang="en-US" altLang="zh-CN" sz="2000">
                <a:solidFill>
                  <a:schemeClr val="tx1"/>
                </a:solidFill>
                <a:effectLst>
                  <a:outerShdw blurRad="38100" dist="19050" dir="2700000" algn="tl" rotWithShape="0">
                    <a:schemeClr val="dk1">
                      <a:alpha val="40000"/>
                    </a:schemeClr>
                  </a:outerShdw>
                </a:effectLst>
              </a:rPr>
              <a:t>——</a:t>
            </a:r>
            <a:r>
              <a:rPr lang="zh-CN" altLang="en-US" sz="2000">
                <a:solidFill>
                  <a:schemeClr val="tx1"/>
                </a:solidFill>
                <a:effectLst>
                  <a:outerShdw blurRad="38100" dist="19050" dir="2700000" algn="tl" rotWithShape="0">
                    <a:schemeClr val="dk1">
                      <a:alpha val="40000"/>
                    </a:schemeClr>
                  </a:outerShdw>
                </a:effectLst>
              </a:rPr>
              <a:t>习近平的两会时间</a:t>
            </a:r>
            <a:endParaRPr lang="zh-CN" altLang="en-US" sz="2000">
              <a:solidFill>
                <a:schemeClr val="tx1"/>
              </a:solidFill>
              <a:effectLst>
                <a:outerShdw blurRad="38100" dist="19050" dir="2700000" algn="tl" rotWithShape="0">
                  <a:schemeClr val="dk1">
                    <a:alpha val="40000"/>
                  </a:schemeClr>
                </a:outerShdw>
              </a:effectLst>
            </a:endParaRPr>
          </a:p>
        </p:txBody>
      </p:sp>
      <p:pic>
        <p:nvPicPr>
          <p:cNvPr id="3" name="图片 2" descr="5ec7dfcd2748db023097b4c0"/>
          <p:cNvPicPr>
            <a:picLocks noChangeAspect="1"/>
          </p:cNvPicPr>
          <p:nvPr/>
        </p:nvPicPr>
        <p:blipFill>
          <a:blip r:embed="rId3"/>
          <a:stretch>
            <a:fillRect/>
          </a:stretch>
        </p:blipFill>
        <p:spPr>
          <a:xfrm>
            <a:off x="1250315" y="1496060"/>
            <a:ext cx="5828665" cy="40093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TABLE_BEAUTIFY" val="smartTable{f85dbd24-6ba9-4e1e-aa73-058f9f4d0ad8}"/>
  <p:tag name="TABLE_ENDDRAG_ORIGIN_RECT" val="653*170"/>
  <p:tag name="TABLE_ENDDRAG_RECT" val="20*225*653*17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tjl2i5x">
      <a:majorFont>
        <a:latin typeface="微软雅黑"/>
        <a:ea typeface="新宋体"/>
        <a:cs typeface=""/>
      </a:majorFont>
      <a:minorFont>
        <a:latin typeface="微软雅黑"/>
        <a:ea typeface="新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935</Words>
  <Application>WPS 演示</Application>
  <PresentationFormat>自定义</PresentationFormat>
  <Paragraphs>174</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16</vt:i4>
      </vt:variant>
    </vt:vector>
  </HeadingPairs>
  <TitlesOfParts>
    <vt:vector size="28" baseType="lpstr">
      <vt:lpstr>Arial</vt:lpstr>
      <vt:lpstr>宋体</vt:lpstr>
      <vt:lpstr>Wingdings</vt:lpstr>
      <vt:lpstr>微软雅黑</vt:lpstr>
      <vt:lpstr>华文行楷</vt:lpstr>
      <vt:lpstr>华文楷体</vt:lpstr>
      <vt:lpstr>安景臣毛笔行书</vt:lpstr>
      <vt:lpstr>Arial Unicode MS</vt:lpstr>
      <vt:lpstr>新宋体</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水墨花鸟</dc:title>
  <dc:creator>第一PPT</dc:creator>
  <cp:keywords>www.1ppt.com</cp:keywords>
  <dc:description>www.1ppt.com</dc:description>
  <cp:lastModifiedBy>2911297599</cp:lastModifiedBy>
  <cp:revision>22</cp:revision>
  <dcterms:created xsi:type="dcterms:W3CDTF">2019-03-13T08:38:00Z</dcterms:created>
  <dcterms:modified xsi:type="dcterms:W3CDTF">2021-03-09T10:26:04Z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