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367" r:id="rId3"/>
    <p:sldId id="303" r:id="rId4"/>
    <p:sldId id="307" r:id="rId5"/>
    <p:sldId id="333" r:id="rId6"/>
    <p:sldId id="311" r:id="rId7"/>
    <p:sldId id="368" r:id="rId8"/>
    <p:sldId id="394" r:id="rId9"/>
    <p:sldId id="353" r:id="rId10"/>
    <p:sldId id="338" r:id="rId11"/>
    <p:sldId id="340" r:id="rId12"/>
    <p:sldId id="372" r:id="rId13"/>
    <p:sldId id="373" r:id="rId14"/>
    <p:sldId id="371" r:id="rId15"/>
    <p:sldId id="375" r:id="rId16"/>
    <p:sldId id="376" r:id="rId17"/>
    <p:sldId id="378" r:id="rId18"/>
    <p:sldId id="341" r:id="rId19"/>
    <p:sldId id="395" r:id="rId20"/>
    <p:sldId id="396" r:id="rId21"/>
    <p:sldId id="363" r:id="rId22"/>
    <p:sldId id="362" r:id="rId23"/>
    <p:sldId id="313" r:id="rId24"/>
    <p:sldId id="308" r:id="rId25"/>
    <p:sldId id="328" r:id="rId26"/>
    <p:sldId id="323" r:id="rId27"/>
    <p:sldId id="381" r:id="rId28"/>
    <p:sldId id="380" r:id="rId29"/>
    <p:sldId id="348" r:id="rId30"/>
    <p:sldId id="359" r:id="rId31"/>
    <p:sldId id="366" r:id="rId32"/>
    <p:sldId id="398" r:id="rId33"/>
    <p:sldId id="384" r:id="rId34"/>
    <p:sldId id="397" r:id="rId35"/>
    <p:sldId id="342" r:id="rId36"/>
    <p:sldId id="385" r:id="rId37"/>
    <p:sldId id="361" r:id="rId38"/>
    <p:sldId id="347" r:id="rId39"/>
    <p:sldId id="399" r:id="rId40"/>
    <p:sldId id="400" r:id="rId41"/>
    <p:sldId id="401" r:id="rId42"/>
    <p:sldId id="360" r:id="rId43"/>
    <p:sldId id="346" r:id="rId44"/>
    <p:sldId id="402" r:id="rId45"/>
    <p:sldId id="403" r:id="rId46"/>
    <p:sldId id="365" r:id="rId47"/>
    <p:sldId id="349" r:id="rId48"/>
    <p:sldId id="392" r:id="rId49"/>
    <p:sldId id="351" r:id="rId50"/>
    <p:sldId id="393" r:id="rId5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CCFF"/>
    <a:srgbClr val="FF9966"/>
    <a:srgbClr val="FF9900"/>
    <a:srgbClr val="FFFF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65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notesMaster" Target="notesMasters/notesMaster1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00336" units="1/cm"/>
          <inkml:channelProperty channel="Y" name="resolution" value="28.00336" units="1/cm"/>
        </inkml:channelProperties>
      </inkml:inkSource>
      <inkml:timestamp xml:id="ts0" timeString="2020-03-29T18:03:2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</inkml:brush>
  </inkml:definitions>
  <inkml:trace contextRef="#ctx0" brushRef="#br0">0 374,'0'0,"25"0,-25 0,24 0,-24-25,25 25,-25 0,25 0,0 0,-25 0,25 0,-25 0,24-25,1 25,-25 0,25 0,-25 0,0-25,25 25,-25 0,24 0,-24 0,25 0,-25-25,0 25,25 0,-25 0,25-25,-1 25,-24 0,0-25,25 25,-25 0,25 0,-25-25,0 25,25 0,-25 0,25 0,-25-24,0 24,24 0,-24 0,25-25,0 0,-25 25,0 0,0-25,25 25,-25 0,24 0,-24-25,0 0,25 25,-25 0,25 0,-25-25,0 25,25 0,-25 0,0-25,24 25,-24 0,25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517D0-BC62-41A0-813D-33E9452706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24C06-C8AD-47F1-AC94-8D4C57FA60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50CE7-3928-4603-A606-25CFC31F9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86B9C-3937-4D10-AA5E-F35E977EC9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customXml" Target="../ink/ink1.xml"/><Relationship Id="rId2" Type="http://schemas.openxmlformats.org/officeDocument/2006/relationships/image" Target="../media/image53.png"/><Relationship Id="rId1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7.jpeg"/><Relationship Id="rId3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9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"/>
            <a:ext cx="9144000" cy="41404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0758" y="4293096"/>
            <a:ext cx="903324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2020</a:t>
            </a:r>
            <a:r>
              <a:rPr lang="zh-CN" altLang="en-US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年初，一场没有硝烟的特殊战役突如其来，</a:t>
            </a:r>
            <a:endParaRPr lang="en-US" altLang="zh-CN" sz="3000" b="1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相信我们定能取得这场抗击疫情战役的最终胜利。</a:t>
            </a:r>
            <a:endParaRPr lang="en-US" altLang="zh-CN" sz="3000" b="1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我们的信心和底气来源于强大的祖国，坚强的党！</a:t>
            </a:r>
            <a:endParaRPr lang="en-US" altLang="zh-CN" sz="3000" b="1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纵观新中国成立</a:t>
            </a:r>
            <a:r>
              <a:rPr lang="en-US" altLang="zh-CN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70</a:t>
            </a:r>
            <a:r>
              <a:rPr lang="zh-CN" altLang="en-US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多年来走过的历史和风风雨雨，</a:t>
            </a:r>
            <a:endParaRPr lang="en-US" altLang="zh-CN" sz="3000" b="1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3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我们都同舟共济，众志成城，渡过难关，铸就辉煌！</a:t>
            </a:r>
            <a:endParaRPr lang="zh-CN" altLang="en-US" sz="3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151" y="928670"/>
            <a:ext cx="8388377" cy="700087"/>
            <a:chOff x="184151" y="928670"/>
            <a:chExt cx="8388377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84151" y="928670"/>
              <a:ext cx="8388377" cy="6166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抗美援朝、保家卫国的正义性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6"/>
            <p:cNvGrpSpPr/>
            <p:nvPr/>
          </p:nvGrpSpPr>
          <p:grpSpPr bwMode="auto">
            <a:xfrm>
              <a:off x="223838" y="942957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0" y="1664266"/>
            <a:ext cx="9144000" cy="51937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67744" y="3501008"/>
            <a:ext cx="319932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308304" y="3501008"/>
            <a:ext cx="1493931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586483"/>
            <a:ext cx="1728192" cy="1914525"/>
          </a:xfrm>
          <a:prstGeom prst="rect">
            <a:avLst/>
          </a:prstGeom>
        </p:spPr>
      </p:pic>
      <p:sp>
        <p:nvSpPr>
          <p:cNvPr id="12" name="左弧形箭头 11"/>
          <p:cNvSpPr/>
          <p:nvPr/>
        </p:nvSpPr>
        <p:spPr>
          <a:xfrm>
            <a:off x="1536224" y="2141502"/>
            <a:ext cx="731520" cy="171954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3968" y="4500474"/>
            <a:ext cx="319932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378339" y="4999484"/>
            <a:ext cx="319932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43946" y="2836850"/>
            <a:ext cx="4748334" cy="44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393507" y="5949280"/>
            <a:ext cx="6408727" cy="72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1" y="546930"/>
            <a:ext cx="3054647" cy="3958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567241"/>
            <a:ext cx="2808312" cy="3958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567241"/>
            <a:ext cx="2736303" cy="39382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4797152"/>
            <a:ext cx="830192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中国人民志愿军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在抗美援朝战争中</a:t>
            </a:r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发扬高度的爱国主义、革命英雄主义和国际主义精神</a:t>
            </a:r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被誉为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“最可爱的人”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670" r="54931"/>
          <a:stretch>
            <a:fillRect/>
          </a:stretch>
        </p:blipFill>
        <p:spPr>
          <a:xfrm>
            <a:off x="251520" y="557487"/>
            <a:ext cx="4248472" cy="3564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2" t="16847" r="2289" b="20766"/>
          <a:stretch>
            <a:fillRect/>
          </a:stretch>
        </p:blipFill>
        <p:spPr>
          <a:xfrm>
            <a:off x="251520" y="3941863"/>
            <a:ext cx="4248472" cy="24482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81428" y="5422346"/>
            <a:ext cx="4485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清明节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前第五批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在韩志愿军烈士遗骸将于清明节前归国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t015777fa46399bd18b.jpg"/>
          <p:cNvPicPr>
            <a:picLocks noChangeAspect="1"/>
          </p:cNvPicPr>
          <p:nvPr/>
        </p:nvPicPr>
        <p:blipFill>
          <a:blip r:embed="rId2" cstate="print"/>
          <a:srcRect l="31826" r="2847"/>
          <a:stretch>
            <a:fillRect/>
          </a:stretch>
        </p:blipFill>
        <p:spPr>
          <a:xfrm>
            <a:off x="4644008" y="1538441"/>
            <a:ext cx="4360621" cy="375104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20072" y="548680"/>
            <a:ext cx="296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英魂归来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151" y="928670"/>
            <a:ext cx="8388377" cy="700087"/>
            <a:chOff x="184151" y="928670"/>
            <a:chExt cx="8388377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84151" y="928670"/>
              <a:ext cx="8388377" cy="6166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抗美援朝、保家卫国的正义性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6"/>
            <p:cNvGrpSpPr/>
            <p:nvPr/>
          </p:nvGrpSpPr>
          <p:grpSpPr bwMode="auto">
            <a:xfrm>
              <a:off x="223838" y="942957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0" y="1664266"/>
            <a:ext cx="9144000" cy="519373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393507" y="5949280"/>
            <a:ext cx="6408727" cy="72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1" descr="D:\2020.02.17     网络教学\八年级下册第一二单元复习课件\QQ图片2020033010044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785926"/>
            <a:ext cx="7715304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151" y="928670"/>
            <a:ext cx="8388377" cy="700087"/>
            <a:chOff x="184151" y="928670"/>
            <a:chExt cx="8388377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84151" y="928670"/>
              <a:ext cx="8388377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了解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土地改革运动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6"/>
            <p:cNvGrpSpPr/>
            <p:nvPr/>
          </p:nvGrpSpPr>
          <p:grpSpPr bwMode="auto">
            <a:xfrm>
              <a:off x="223838" y="942957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2912"/>
            <a:ext cx="8424936" cy="1558056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4408" y="3192208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二、土地改革的概况</a:t>
            </a:r>
            <a:endParaRPr lang="zh-CN" altLang="en-US" sz="32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80865" y="3861048"/>
            <a:ext cx="2367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       间：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0865" y="4509120"/>
            <a:ext cx="2819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开展地区：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67544" y="5949280"/>
            <a:ext cx="23672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       果：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80865" y="5229200"/>
            <a:ext cx="327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       件：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37204" y="4519573"/>
            <a:ext cx="243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3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解放区</a:t>
            </a:r>
            <a:endParaRPr lang="zh-CN" altLang="en-US" sz="30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55777" y="5301208"/>
            <a:ext cx="65882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中华人民共和国土地改革法</a:t>
            </a:r>
            <a:r>
              <a:rPr lang="en-US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en-US" altLang="en-US" sz="2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721861" y="3872081"/>
            <a:ext cx="36282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—1952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年底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0"/>
            <a:ext cx="8715436" cy="3100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20" y="188640"/>
            <a:ext cx="8640960" cy="59046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" y="836712"/>
            <a:ext cx="9144787" cy="5379781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23466" y="1484784"/>
            <a:ext cx="3491278" cy="523220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00FF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土地所有制的转变：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14744" y="1500174"/>
            <a:ext cx="5156522" cy="507831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kumimoji="0" lang="zh-CN" altLang="zh-CN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“地主</a:t>
            </a:r>
            <a:r>
              <a:rPr kumimoji="0" lang="zh-CN" altLang="en-US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所</a:t>
            </a:r>
            <a:r>
              <a:rPr kumimoji="0" lang="zh-CN" altLang="zh-CN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有”到</a:t>
            </a:r>
            <a:r>
              <a:rPr kumimoji="0" lang="en-US" altLang="zh-CN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zh-CN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“农民</a:t>
            </a:r>
            <a:r>
              <a:rPr kumimoji="0" lang="zh-CN" altLang="en-US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所</a:t>
            </a:r>
            <a:r>
              <a:rPr kumimoji="0" lang="zh-CN" altLang="zh-CN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有”</a:t>
            </a:r>
            <a:endParaRPr kumimoji="0" lang="zh-CN" altLang="zh-CN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96219"/>
            <a:ext cx="9026100" cy="44291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645782" y="3266579"/>
            <a:ext cx="937146" cy="31043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554" descr="1614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04456" cy="341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W0201008254752030295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2458" y="191659"/>
            <a:ext cx="4238013" cy="3309349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965" y="3645024"/>
            <a:ext cx="2927892" cy="3025028"/>
          </a:xfrm>
          <a:prstGeom prst="rect">
            <a:avLst/>
          </a:prstGeom>
        </p:spPr>
      </p:pic>
      <p:pic>
        <p:nvPicPr>
          <p:cNvPr id="5" name="Picture 6" descr="6c626d0c3fc21014450e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657010"/>
            <a:ext cx="2592288" cy="301304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6" name="Picture 5" descr="190054"/>
          <p:cNvPicPr>
            <a:picLocks noChangeAspect="1" noChangeArrowheads="1"/>
          </p:cNvPicPr>
          <p:nvPr/>
        </p:nvPicPr>
        <p:blipFill rotWithShape="1">
          <a:blip r:embed="rId5" cstate="print"/>
          <a:srcRect l="4942" t="48776" r="57561"/>
          <a:stretch>
            <a:fillRect/>
          </a:stretch>
        </p:blipFill>
        <p:spPr bwMode="auto">
          <a:xfrm>
            <a:off x="6113928" y="3657010"/>
            <a:ext cx="2771799" cy="301304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151" y="928670"/>
            <a:ext cx="8388377" cy="700087"/>
            <a:chOff x="184151" y="928670"/>
            <a:chExt cx="8388377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84151" y="928670"/>
              <a:ext cx="8388377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了解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土地改革运动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6"/>
            <p:cNvGrpSpPr/>
            <p:nvPr/>
          </p:nvGrpSpPr>
          <p:grpSpPr bwMode="auto">
            <a:xfrm>
              <a:off x="223838" y="942957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2912"/>
            <a:ext cx="8424936" cy="1558056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4408" y="3192208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二、土地改革的概况</a:t>
            </a:r>
            <a:endParaRPr lang="zh-CN" altLang="en-US" sz="32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80865" y="3861048"/>
            <a:ext cx="2367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开展地区：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7544" y="4437112"/>
            <a:ext cx="2819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       间：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67544" y="5782400"/>
            <a:ext cx="23672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       果：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80865" y="5013176"/>
            <a:ext cx="327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       件：</a:t>
            </a:r>
            <a:endParaRPr lang="zh-CN" altLang="en-US" sz="3000" b="1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815938" y="3861048"/>
            <a:ext cx="243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3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解放区</a:t>
            </a:r>
            <a:endParaRPr lang="zh-CN" altLang="en-US" sz="30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55777" y="5085184"/>
            <a:ext cx="65882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中华人民共和国土地改革法</a:t>
            </a:r>
            <a:r>
              <a:rPr lang="en-US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en-US" altLang="en-US" sz="2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758479" y="4437112"/>
            <a:ext cx="36282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—1952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年底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53203" y="5661248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1952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年底</a:t>
            </a:r>
            <a:r>
              <a:rPr lang="zh-CN" altLang="en-US" sz="30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3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除部分少数民族地区外，</a:t>
            </a:r>
            <a:endParaRPr lang="en-US" altLang="zh-CN" sz="3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3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大陆基本上完成</a:t>
            </a:r>
            <a:r>
              <a:rPr lang="zh-CN" altLang="en-US" sz="3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土地改革。</a:t>
            </a:r>
            <a:endParaRPr lang="zh-CN" altLang="en-US" sz="3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4151" y="928670"/>
            <a:ext cx="8388377" cy="700087"/>
            <a:chOff x="184151" y="928670"/>
            <a:chExt cx="8388377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84151" y="928670"/>
              <a:ext cx="8388377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了解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土地改革运动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223838" y="942957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5977" y="1633258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二、土地改革的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571472" y="2285992"/>
            <a:ext cx="7845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、摧毁了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封建土地制度，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消灭了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地主阶级；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4" y="2236292"/>
            <a:ext cx="8318802" cy="40502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11808" y="4120226"/>
            <a:ext cx="7946406" cy="523220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农民翻了身，得到了土地，成为土地的主人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428596" y="5679720"/>
            <a:ext cx="7929618" cy="954107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大大解放了农村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生产力，农业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获得迅速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恢复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和发展；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ldLvl="0" animBg="1"/>
      <p:bldP spid="12" grpId="0" animBg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4151" y="928670"/>
            <a:ext cx="8388377" cy="700087"/>
            <a:chOff x="184151" y="928670"/>
            <a:chExt cx="8388377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84151" y="928670"/>
              <a:ext cx="8388377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了解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土地改革运动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223838" y="942957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5977" y="1633258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二、土地改革的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285993"/>
            <a:ext cx="5500726" cy="29289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4493502"/>
            <a:ext cx="2571750" cy="2150208"/>
          </a:xfrm>
          <a:prstGeom prst="round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0034" y="5143512"/>
            <a:ext cx="5851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、为国家工业化建设准备了条件。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475811" y="2405714"/>
            <a:ext cx="7845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、摧毁了封建土地制度，消灭了地主阶级；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75811" y="3143248"/>
            <a:ext cx="794640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农民翻了身，得到了土地，成为土地的主人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487729" y="3975091"/>
            <a:ext cx="7799047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大大解放了农村生产力，农业生产获得迅速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恢复和发展；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00190" y="5834738"/>
            <a:ext cx="4714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、这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使人民政权更加巩固。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ldLvl="0"/>
      <p:bldP spid="15" grpId="0" bldLvl="0"/>
      <p:bldP spid="16" grpId="0" build="p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5500702"/>
            <a:ext cx="914400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285720" y="500042"/>
            <a:ext cx="85979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000"/>
              </a:spcBef>
            </a:pPr>
            <a:r>
              <a:rPr lang="zh-CN" altLang="en-US" sz="4800" b="1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中国现代史（</a:t>
            </a:r>
            <a:r>
              <a:rPr lang="en-US" altLang="zh-CN" sz="4800" b="1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1949</a:t>
            </a:r>
            <a:r>
              <a:rPr lang="zh-CN" altLang="en-US" sz="4800" b="1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4800" b="1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800" b="1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至今）</a:t>
            </a:r>
            <a:endParaRPr lang="en-US" altLang="zh-CN" sz="4800" b="1" dirty="0">
              <a:solidFill>
                <a:srgbClr val="FFFF66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0" y="1666889"/>
            <a:ext cx="9143999" cy="539750"/>
          </a:xfrm>
          <a:prstGeom prst="wedgeRectCallout">
            <a:avLst>
              <a:gd name="adj1" fmla="val -14472"/>
              <a:gd name="adj2" fmla="val -101297"/>
            </a:avLst>
          </a:prstGeom>
          <a:solidFill>
            <a:srgbClr val="FDF68A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zh-CN" altLang="en-US" sz="3200" b="1" noProof="1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中华人民共和国 </a:t>
            </a:r>
            <a:r>
              <a:rPr lang="zh-CN" altLang="en-US" sz="3200" b="1" noProof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建立、巩固、探索、发展 </a:t>
            </a:r>
            <a:r>
              <a:rPr lang="zh-CN" altLang="en-US" sz="3200" b="1" noProof="1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的历史</a:t>
            </a:r>
            <a:endParaRPr lang="zh-CN" altLang="en-US" sz="3200" b="1" noProof="1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2741626"/>
            <a:ext cx="9043987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370151"/>
            <a:ext cx="15843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2370151"/>
            <a:ext cx="2303462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椭圆 8"/>
          <p:cNvSpPr/>
          <p:nvPr/>
        </p:nvSpPr>
        <p:spPr>
          <a:xfrm>
            <a:off x="539750" y="2303476"/>
            <a:ext cx="5137150" cy="2738438"/>
          </a:xfrm>
          <a:prstGeom prst="ellips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3" name="组合 2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250825" y="1135063"/>
            <a:ext cx="8642350" cy="4292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到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1952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年底，这项经济改革成功地把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43%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的中国耕地重新分配给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60%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的农村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人口，农民成为土地的主人。据此判断，这项改革是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土地改革　       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社会主义改造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人民公社化　     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家庭联产承包责任制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5616575" y="4149725"/>
            <a:ext cx="1196975" cy="1277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3600" b="1" kern="1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924300" y="1135063"/>
            <a:ext cx="2160588" cy="74136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331913" y="2924175"/>
            <a:ext cx="3887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3" name="组合 2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250825" y="1135063"/>
            <a:ext cx="8642350" cy="4061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读农家春联，忆农村往事。在下列农家春联中，反映土地改革运动的是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zh-CN" altLang="en-US" sz="3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5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大包干是摇钱树，不出三年都变富  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5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土地还家山河改色，妖氛敛迹农民翻身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5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食堂巧煮千家饭，公社饱暖万人心  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5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毛主席挥手指方向，合作化道路宽又广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7408366" y="1733302"/>
            <a:ext cx="908050" cy="1263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3600" b="1" kern="10" dirty="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907039" y="1733233"/>
            <a:ext cx="2520950" cy="74136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331913" y="2997200"/>
            <a:ext cx="1223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331913" y="3716338"/>
            <a:ext cx="936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80175" y="3716338"/>
            <a:ext cx="1476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78388" y="5084763"/>
            <a:ext cx="1206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331913" y="4437063"/>
            <a:ext cx="936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059113" y="4437063"/>
            <a:ext cx="1008062" cy="174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427538" y="4419600"/>
            <a:ext cx="1008062" cy="174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D:\2020.02.17     网络教学\八年级下册第一二单元复习课件\QQ图片202003301005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143248"/>
            <a:ext cx="771530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503238" y="1470016"/>
            <a:ext cx="8066087" cy="744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3200" b="1" noProof="1">
                <a:latin typeface="华文中宋" panose="02010600040101010101" pitchFamily="2" charset="-122"/>
                <a:ea typeface="华文中宋" panose="02010600040101010101" pitchFamily="2" charset="-122"/>
              </a:rPr>
              <a:t>第一单元  中华人民共和国的成立和巩固</a:t>
            </a:r>
            <a:endParaRPr lang="zh-CN" altLang="zh-CN" sz="3200" b="1" noProof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0" y="4929198"/>
            <a:ext cx="814390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 descr="c:\users\administrator\Desktop\图片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2000240"/>
            <a:ext cx="9001156" cy="3000396"/>
          </a:xfrm>
          <a:prstGeom prst="rect">
            <a:avLst/>
          </a:prstGeom>
          <a:noFill/>
        </p:spPr>
      </p:pic>
      <p:pic>
        <p:nvPicPr>
          <p:cNvPr id="12" name="Picture 3" descr="c:\users\administrator\Desktop\图片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85728"/>
            <a:ext cx="4224337" cy="90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istrator\Desktop\图片1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0" y="285728"/>
            <a:ext cx="9137650" cy="5235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61925" y="1428736"/>
            <a:ext cx="930592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95846"/>
            <a:ext cx="88487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dministrator\Desktop\图片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14290"/>
            <a:ext cx="4230687" cy="90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9120" y="893686"/>
            <a:ext cx="9102725" cy="1193800"/>
            <a:chOff x="67813" y="673033"/>
            <a:chExt cx="9102725" cy="1193800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67813" y="673033"/>
              <a:ext cx="9102725" cy="11938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“一五”计划和“三大改造”</a:t>
              </a:r>
              <a:r>
                <a:rPr lang="zh-CN" altLang="en-US" sz="3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25000"/>
                </a:lnSpc>
              </a:pPr>
              <a:r>
                <a:rPr lang="en-US" altLang="zh-CN" sz="3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</a:t>
              </a:r>
              <a:r>
                <a:rPr lang="en-US" altLang="zh-CN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1956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年进入社会主义初级阶段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742950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1" y="2215708"/>
            <a:ext cx="5962537" cy="3759957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513412" y="5935205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工业水平低，基础薄弱，门类不全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73" y="2108709"/>
            <a:ext cx="2852582" cy="26290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095" y="4758991"/>
            <a:ext cx="3021360" cy="16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112745" y="949316"/>
            <a:ext cx="9102725" cy="700087"/>
            <a:chOff x="71438" y="728663"/>
            <a:chExt cx="9102725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728663"/>
              <a:ext cx="9102725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“一五”</a:t>
              </a:r>
              <a:r>
                <a:rPr lang="zh-CN" altLang="en-US" sz="3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计划；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742950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9" name="TextBox 6"/>
          <p:cNvSpPr txBox="1"/>
          <p:nvPr/>
        </p:nvSpPr>
        <p:spPr>
          <a:xfrm>
            <a:off x="112745" y="1560488"/>
            <a:ext cx="3310522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、实施时间：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、基本任务：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、主要成就：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、结果与意义：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726893" y="1661617"/>
            <a:ext cx="36282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1953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—1957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98" y="2634055"/>
            <a:ext cx="8260313" cy="2307113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849972" y="4894965"/>
            <a:ext cx="43863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重工业方面</a:t>
            </a:r>
            <a:r>
              <a: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交通运输业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-36512" y="366392"/>
          <a:ext cx="7924800" cy="617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位图图像" r:id="rId1" imgW="5248275" imgH="4086225" progId="PBrush">
                  <p:embed/>
                </p:oleObj>
              </mc:Choice>
              <mc:Fallback>
                <p:oleObj name="位图图像" r:id="rId1" imgW="5248275" imgH="4086225" progId="PBrush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366392"/>
                        <a:ext cx="7924800" cy="6170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8"/>
          <p:cNvSpPr/>
          <p:nvPr/>
        </p:nvSpPr>
        <p:spPr bwMode="auto">
          <a:xfrm flipH="1" flipV="1">
            <a:off x="4383088" y="3795391"/>
            <a:ext cx="457200" cy="762000"/>
          </a:xfrm>
          <a:custGeom>
            <a:avLst/>
            <a:gdLst/>
            <a:ahLst/>
            <a:cxnLst>
              <a:cxn ang="0">
                <a:pos x="257" y="0"/>
              </a:cxn>
              <a:cxn ang="0">
                <a:pos x="208" y="73"/>
              </a:cxn>
              <a:cxn ang="0">
                <a:pos x="184" y="110"/>
              </a:cxn>
              <a:cxn ang="0">
                <a:pos x="159" y="147"/>
              </a:cxn>
              <a:cxn ang="0">
                <a:pos x="37" y="367"/>
              </a:cxn>
              <a:cxn ang="0">
                <a:pos x="0" y="404"/>
              </a:cxn>
            </a:cxnLst>
            <a:rect l="0" t="0" r="r" b="b"/>
            <a:pathLst>
              <a:path w="257" h="407">
                <a:moveTo>
                  <a:pt x="257" y="0"/>
                </a:moveTo>
                <a:cubicBezTo>
                  <a:pt x="241" y="24"/>
                  <a:pt x="224" y="49"/>
                  <a:pt x="208" y="73"/>
                </a:cubicBezTo>
                <a:cubicBezTo>
                  <a:pt x="200" y="85"/>
                  <a:pt x="192" y="98"/>
                  <a:pt x="184" y="110"/>
                </a:cubicBezTo>
                <a:cubicBezTo>
                  <a:pt x="176" y="122"/>
                  <a:pt x="159" y="147"/>
                  <a:pt x="159" y="147"/>
                </a:cubicBezTo>
                <a:cubicBezTo>
                  <a:pt x="123" y="256"/>
                  <a:pt x="110" y="279"/>
                  <a:pt x="37" y="367"/>
                </a:cubicBezTo>
                <a:cubicBezTo>
                  <a:pt x="3" y="407"/>
                  <a:pt x="29" y="404"/>
                  <a:pt x="0" y="404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reeform 9"/>
          <p:cNvSpPr/>
          <p:nvPr/>
        </p:nvSpPr>
        <p:spPr bwMode="auto">
          <a:xfrm>
            <a:off x="6492876" y="4868542"/>
            <a:ext cx="87313" cy="5445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37"/>
              </a:cxn>
              <a:cxn ang="0">
                <a:pos x="49" y="74"/>
              </a:cxn>
              <a:cxn ang="0">
                <a:pos x="24" y="282"/>
              </a:cxn>
              <a:cxn ang="0">
                <a:pos x="12" y="331"/>
              </a:cxn>
              <a:cxn ang="0">
                <a:pos x="36" y="343"/>
              </a:cxn>
            </a:cxnLst>
            <a:rect l="0" t="0" r="r" b="b"/>
            <a:pathLst>
              <a:path w="55" h="343">
                <a:moveTo>
                  <a:pt x="0" y="0"/>
                </a:moveTo>
                <a:cubicBezTo>
                  <a:pt x="4" y="12"/>
                  <a:pt x="5" y="26"/>
                  <a:pt x="12" y="37"/>
                </a:cubicBezTo>
                <a:cubicBezTo>
                  <a:pt x="22" y="52"/>
                  <a:pt x="47" y="57"/>
                  <a:pt x="49" y="74"/>
                </a:cubicBezTo>
                <a:cubicBezTo>
                  <a:pt x="55" y="120"/>
                  <a:pt x="37" y="224"/>
                  <a:pt x="24" y="282"/>
                </a:cubicBezTo>
                <a:cubicBezTo>
                  <a:pt x="20" y="298"/>
                  <a:pt x="9" y="315"/>
                  <a:pt x="12" y="331"/>
                </a:cubicBezTo>
                <a:cubicBezTo>
                  <a:pt x="14" y="340"/>
                  <a:pt x="28" y="339"/>
                  <a:pt x="36" y="343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 flipH="1">
            <a:off x="6927871" y="4746314"/>
            <a:ext cx="1500166" cy="488940"/>
          </a:xfrm>
          <a:prstGeom prst="wedgeRectCallout">
            <a:avLst>
              <a:gd name="adj1" fmla="val 76167"/>
              <a:gd name="adj2" fmla="val 28815"/>
            </a:avLst>
          </a:prstGeom>
          <a:solidFill>
            <a:srgbClr val="0000FF"/>
          </a:solidFill>
          <a:ln w="9525">
            <a:noFill/>
            <a:miter lim="800000"/>
          </a:ln>
          <a:effectLst/>
        </p:spPr>
        <p:txBody>
          <a:bodyPr/>
          <a:lstStyle/>
          <a:p>
            <a:pPr algn="ctr"/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鹰厦铁路</a:t>
            </a:r>
            <a:endParaRPr kumimoji="1"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06488" y="2531737"/>
            <a:ext cx="1606541" cy="501655"/>
          </a:xfrm>
          <a:prstGeom prst="wedgeRectCallout">
            <a:avLst>
              <a:gd name="adj1" fmla="val -70222"/>
              <a:gd name="adj2" fmla="val 11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新藏公路</a:t>
            </a:r>
            <a:endParaRPr kumimoji="1"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855642" y="3460431"/>
            <a:ext cx="1546247" cy="500065"/>
          </a:xfrm>
          <a:prstGeom prst="wedgeRectCallout">
            <a:avLst>
              <a:gd name="adj1" fmla="val 75834"/>
              <a:gd name="adj2" fmla="val -300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青藏公路</a:t>
            </a:r>
            <a:endParaRPr kumimoji="1"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554163" y="4674877"/>
            <a:ext cx="1730370" cy="500066"/>
          </a:xfrm>
          <a:prstGeom prst="wedgeRectCallout">
            <a:avLst>
              <a:gd name="adj1" fmla="val 57768"/>
              <a:gd name="adj2" fmla="val -747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川藏公路</a:t>
            </a:r>
            <a:endParaRPr kumimoji="1"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3213099" y="3317554"/>
            <a:ext cx="1571633" cy="428628"/>
          </a:xfrm>
          <a:prstGeom prst="wedgeRectCallout">
            <a:avLst>
              <a:gd name="adj1" fmla="val 38412"/>
              <a:gd name="adj2" fmla="val 152917"/>
            </a:avLst>
          </a:prstGeom>
          <a:solidFill>
            <a:srgbClr val="0000FF"/>
          </a:solidFill>
          <a:ln w="9525">
            <a:noFill/>
            <a:miter lim="800000"/>
          </a:ln>
          <a:effectLst/>
        </p:spPr>
        <p:txBody>
          <a:bodyPr/>
          <a:lstStyle/>
          <a:p>
            <a:pPr algn="ctr"/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宝成铁路</a:t>
            </a:r>
            <a:endParaRPr kumimoji="1"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3625869" y="674348"/>
            <a:ext cx="2944812" cy="533400"/>
          </a:xfrm>
          <a:prstGeom prst="wedgeRoundRectCallout">
            <a:avLst>
              <a:gd name="adj1" fmla="val 69154"/>
              <a:gd name="adj2" fmla="val 15780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长春</a:t>
            </a:r>
            <a:r>
              <a:rPr kumimoji="1" lang="zh-CN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第一汽车制造厂</a:t>
            </a:r>
            <a:endParaRPr kumimoji="1"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AutoShape 53"/>
          <p:cNvSpPr>
            <a:spLocks noChangeArrowheads="1"/>
          </p:cNvSpPr>
          <p:nvPr/>
        </p:nvSpPr>
        <p:spPr bwMode="auto">
          <a:xfrm>
            <a:off x="3806841" y="2188838"/>
            <a:ext cx="2335212" cy="485775"/>
          </a:xfrm>
          <a:prstGeom prst="wedgeRoundRectCallout">
            <a:avLst>
              <a:gd name="adj1" fmla="val 78449"/>
              <a:gd name="adj2" fmla="val -1447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山无缝钢管厂</a:t>
            </a:r>
            <a:endParaRPr kumimoji="1"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AutoShape 60"/>
          <p:cNvSpPr>
            <a:spLocks noChangeArrowheads="1"/>
          </p:cNvSpPr>
          <p:nvPr/>
        </p:nvSpPr>
        <p:spPr bwMode="auto">
          <a:xfrm>
            <a:off x="6070631" y="3603307"/>
            <a:ext cx="2286000" cy="500066"/>
          </a:xfrm>
          <a:prstGeom prst="wedgeRectCallout">
            <a:avLst>
              <a:gd name="adj1" fmla="val -52194"/>
              <a:gd name="adj2" fmla="val 12569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666633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kumimoji="1"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武汉长江大桥</a:t>
            </a:r>
            <a:endParaRPr kumimoji="1"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AutoShape 52"/>
          <p:cNvSpPr>
            <a:spLocks noChangeArrowheads="1"/>
          </p:cNvSpPr>
          <p:nvPr/>
        </p:nvSpPr>
        <p:spPr bwMode="auto">
          <a:xfrm>
            <a:off x="641328" y="745786"/>
            <a:ext cx="2617789" cy="563562"/>
          </a:xfrm>
          <a:prstGeom prst="wedgeRoundRectCallout">
            <a:avLst>
              <a:gd name="adj1" fmla="val 188263"/>
              <a:gd name="adj2" fmla="val 20887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沈阳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飞机</a:t>
            </a:r>
            <a:r>
              <a:rPr kumimoji="1"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制造厂</a:t>
            </a:r>
            <a:endParaRPr kumimoji="1"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52"/>
          <p:cNvSpPr>
            <a:spLocks noChangeArrowheads="1"/>
          </p:cNvSpPr>
          <p:nvPr/>
        </p:nvSpPr>
        <p:spPr bwMode="auto">
          <a:xfrm>
            <a:off x="3810017" y="1388728"/>
            <a:ext cx="2332037" cy="563562"/>
          </a:xfrm>
          <a:prstGeom prst="wedgeRoundRectCallout">
            <a:avLst>
              <a:gd name="adj1" fmla="val 79875"/>
              <a:gd name="adj2" fmla="val 8587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沈阳第一机床厂</a:t>
            </a:r>
            <a:endParaRPr kumimoji="1"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15" name="Ink 3"/>
              <p14:cNvContentPartPr/>
              <p14:nvPr/>
            </p14:nvContentPartPr>
            <p14:xfrm>
              <a:off x="4143376" y="4470080"/>
              <a:ext cx="258763" cy="134937"/>
            </p14:xfrm>
          </p:contentPart>
        </mc:Choice>
        <mc:Fallback xmlns="">
          <p:pic>
            <p:nvPicPr>
              <p:cNvPr id="15" name="Ink 3"/>
            </p:nvPicPr>
            <p:blipFill>
              <a:blip r:embed="rId4"/>
            </p:blipFill>
            <p:spPr>
              <a:xfrm>
                <a:off x="4143376" y="4470080"/>
                <a:ext cx="258763" cy="134937"/>
              </a:xfrm>
              <a:prstGeom prst="rect"/>
            </p:spPr>
          </p:pic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954" y="841837"/>
            <a:ext cx="1811118" cy="2220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 autoUpdateAnimBg="0"/>
      <p:bldP spid="6" grpId="0" bldLvl="0" animBg="1" autoUpdateAnimBg="0"/>
      <p:bldP spid="7" grpId="0" bldLvl="0" animBg="1" autoUpdateAnimBg="0"/>
      <p:bldP spid="8" grpId="0" bldLvl="0" animBg="1" autoUpdateAnimBg="0"/>
      <p:bldP spid="9" grpId="0" bldLvl="0" animBg="1" autoUpdateAnimBg="0"/>
      <p:bldP spid="10" grpId="0" bldLvl="0" animBg="1" autoUpdateAnimBg="0"/>
      <p:bldP spid="11" grpId="0" bldLvl="0" animBg="1" autoUpdateAnimBg="0"/>
      <p:bldP spid="12" grpId="0" bldLvl="0" animBg="1" autoUpdateAnimBg="0"/>
      <p:bldP spid="13" grpId="0" bldLvl="0" animBg="1" autoUpdateAnimBg="0"/>
      <p:bldP spid="14" grpId="0" bldLvl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112745" y="901882"/>
            <a:ext cx="9102725" cy="700087"/>
            <a:chOff x="71438" y="728663"/>
            <a:chExt cx="9102725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728663"/>
              <a:ext cx="9102725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“一五”</a:t>
              </a:r>
              <a:r>
                <a:rPr lang="zh-CN" altLang="en-US" sz="3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计划；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742950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239" y="43704"/>
            <a:ext cx="4224337" cy="908050"/>
          </a:xfrm>
          <a:prstGeom prst="rect">
            <a:avLst/>
          </a:prstGeom>
          <a:noFill/>
        </p:spPr>
      </p:pic>
      <p:sp>
        <p:nvSpPr>
          <p:cNvPr id="9" name="TextBox 6"/>
          <p:cNvSpPr txBox="1"/>
          <p:nvPr/>
        </p:nvSpPr>
        <p:spPr>
          <a:xfrm>
            <a:off x="112745" y="1513054"/>
            <a:ext cx="3310522" cy="4475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、实施时间：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、基本任务：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、主要成就：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、结果与意义：</a:t>
            </a:r>
            <a:endParaRPr lang="en-US" altLang="zh-CN" sz="32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726893" y="1614183"/>
            <a:ext cx="36282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1953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—1957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98" y="2586621"/>
            <a:ext cx="8260313" cy="2307113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742414" y="4758176"/>
            <a:ext cx="43863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重工业方面</a:t>
            </a:r>
            <a:r>
              <a:rPr lang="en-US" altLang="zh-CN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交通运输业</a:t>
            </a:r>
            <a:endParaRPr lang="zh-CN" altLang="en-US" sz="3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220" y="5757830"/>
            <a:ext cx="7699434" cy="1052736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5437336" y="6115441"/>
            <a:ext cx="2663056" cy="625928"/>
          </a:xfrm>
          <a:prstGeom prst="ellips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76" y="206918"/>
            <a:ext cx="2987892" cy="2502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2" name="组合 2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Rectangle 14"/>
          <p:cNvSpPr txBox="1">
            <a:spLocks noChangeArrowheads="1"/>
          </p:cNvSpPr>
          <p:nvPr/>
        </p:nvSpPr>
        <p:spPr bwMode="auto">
          <a:xfrm>
            <a:off x="213995" y="1135063"/>
            <a:ext cx="8642350" cy="4892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1953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年，周恩来在谈到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3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3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大规模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经济建设问题时说：“所谓集中主要力量，不是集中一切力量，不是冒进；不是搞重工业， 其他问题都不搞了。”周恩来讲话的主旨是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集中力量优先发展重工业　   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剖析社会主义改造的得失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强调国民经济稳步协调发展　 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反思“大跃进”出现的问题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6421836" y="3789040"/>
            <a:ext cx="1195388" cy="1277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3600" b="1" kern="10" dirty="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403350" y="1135063"/>
            <a:ext cx="1584325" cy="74136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50825" y="2349500"/>
            <a:ext cx="3889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23850" y="2924175"/>
            <a:ext cx="5022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23850" y="3573463"/>
            <a:ext cx="2952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esktop\图片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588" y="142852"/>
            <a:ext cx="9148763" cy="4894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图片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28860" y="-24"/>
            <a:ext cx="4224337" cy="90805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36725"/>
            <a:ext cx="888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组合 66"/>
          <p:cNvGrpSpPr/>
          <p:nvPr/>
        </p:nvGrpSpPr>
        <p:grpSpPr bwMode="auto">
          <a:xfrm>
            <a:off x="34925" y="2000240"/>
            <a:ext cx="9037638" cy="3429024"/>
            <a:chOff x="1541" y="72367"/>
            <a:chExt cx="9646" cy="3535"/>
          </a:xfrm>
        </p:grpSpPr>
        <p:pic>
          <p:nvPicPr>
            <p:cNvPr id="10" name="图片 63" descr="IMG_256"/>
            <p:cNvPicPr>
              <a:picLocks noChangeAspect="1" noChangeArrowheads="1"/>
            </p:cNvPicPr>
            <p:nvPr/>
          </p:nvPicPr>
          <p:blipFill>
            <a:blip r:embed="rId3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1616" y="72367"/>
              <a:ext cx="9571" cy="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文本框 64"/>
            <p:cNvSpPr txBox="1">
              <a:spLocks noChangeArrowheads="1"/>
            </p:cNvSpPr>
            <p:nvPr/>
          </p:nvSpPr>
          <p:spPr bwMode="auto">
            <a:xfrm>
              <a:off x="1541" y="75299"/>
              <a:ext cx="4525" cy="6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孙健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《20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世纪的中国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走向现代化的历程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经济卷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1949——2000)》</a:t>
              </a:r>
              <a:endParaRPr lang="zh-CN" altLang="zh-CN" sz="4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65"/>
            <p:cNvSpPr txBox="1">
              <a:spLocks noChangeArrowheads="1"/>
            </p:cNvSpPr>
            <p:nvPr/>
          </p:nvSpPr>
          <p:spPr bwMode="auto">
            <a:xfrm>
              <a:off x="6842" y="75312"/>
              <a:ext cx="4345" cy="3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胡绳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中国共产党的七十年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endPara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428596" y="5643578"/>
            <a:ext cx="8278813" cy="977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(3)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观察材料三图，指出这一时期我国工业发展呈现的</a:t>
            </a: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  </a:t>
            </a:r>
            <a:endParaRPr lang="en-US" altLang="zh-CN" sz="24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这些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特点对我国经济建设产生了什么</a:t>
            </a: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(4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25"/>
          <p:cNvSpPr>
            <a:spLocks noChangeArrowheads="1"/>
          </p:cNvSpPr>
          <p:nvPr/>
        </p:nvSpPr>
        <p:spPr bwMode="auto">
          <a:xfrm>
            <a:off x="0" y="1036643"/>
            <a:ext cx="50355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108081"/>
            <a:ext cx="20002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0" y="4749816"/>
            <a:ext cx="9144000" cy="8937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6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特点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：沿海工业比重大，内地工业比重小； </a:t>
            </a:r>
            <a:endParaRPr lang="en-US" altLang="zh-CN" sz="2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6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重工业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发展迅速，轻工业发展相对较慢。</a:t>
            </a:r>
            <a:endParaRPr lang="zh-CN" altLang="en-US" sz="2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406" y="1617682"/>
            <a:ext cx="1512887" cy="4302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57752" y="1608157"/>
            <a:ext cx="1855788" cy="4302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619250" y="2047894"/>
            <a:ext cx="1081088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5535613" y="2809894"/>
            <a:ext cx="1108075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重工业</a:t>
            </a:r>
            <a:endParaRPr lang="zh-CN" altLang="en-US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6643688" y="3333769"/>
            <a:ext cx="1108075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轻工业</a:t>
            </a:r>
            <a:endParaRPr lang="zh-CN" altLang="en-US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072066" y="4643446"/>
            <a:ext cx="1562100" cy="1587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734178" y="4643446"/>
            <a:ext cx="1008063" cy="1905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0" y="3429000"/>
            <a:ext cx="9144000" cy="12938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prstDash val="lgDash"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6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影响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：工业布局渐趋合理；奠定工业化基础；开始改变工业落后的面貌；一定程度上造成国民经济比例失调；影响人民生活水平的提高等。</a:t>
            </a:r>
            <a:endParaRPr lang="zh-CN" altLang="en-US" sz="2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uiExpand="1" build="p"/>
      <p:bldP spid="17" grpId="0" animBg="1"/>
      <p:bldP spid="18" grpId="0" animBg="1"/>
      <p:bldP spid="20" grpId="0" animBg="1" uiExpand="1"/>
      <p:bldP spid="21" grpId="0" animBg="1" uiExpand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9120" y="893686"/>
            <a:ext cx="9102725" cy="1246495"/>
            <a:chOff x="67813" y="673033"/>
            <a:chExt cx="9102725" cy="1246495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67813" y="673033"/>
              <a:ext cx="9102725" cy="12464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“三大改造”，</a:t>
              </a:r>
              <a:endParaRPr lang="en-US" altLang="zh-CN" sz="3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25000"/>
                </a:lnSpc>
              </a:pPr>
              <a:r>
                <a:rPr lang="zh-CN" altLang="en-US" sz="3000" b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</a:t>
              </a:r>
              <a:r>
                <a:rPr lang="en-US" altLang="zh-CN" sz="30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1956</a:t>
              </a:r>
              <a:r>
                <a:rPr lang="zh-CN" altLang="en-US" sz="3000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年进入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社会主义初级阶段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742950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62466" name="Picture 2" descr="D:\2020.02.17     网络教学\八年级下册第一二单元复习课件\QQ图片202003300932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9001156" cy="4429156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857488" y="2214554"/>
            <a:ext cx="474833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857356" y="3071810"/>
            <a:ext cx="2071702" cy="44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143372" y="3000372"/>
            <a:ext cx="2071702" cy="44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643702" y="3000372"/>
            <a:ext cx="2214578" cy="44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643042" y="3571876"/>
            <a:ext cx="235745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071934" y="3571876"/>
            <a:ext cx="235745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572264" y="3571876"/>
            <a:ext cx="235745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643042" y="4429132"/>
            <a:ext cx="7203350" cy="135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857356" y="5929330"/>
            <a:ext cx="6546826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21808"/>
            <a:ext cx="4320480" cy="41764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10" y="2420888"/>
            <a:ext cx="3398951" cy="2903999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79512" y="71415"/>
            <a:ext cx="8856984" cy="23419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在对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资本主义工商业改造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的过程中，国家对资本家占有的生产资料实行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赎买政策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按全行业公私合营时资本家的资本发给定息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。这种赎买政策，实现了和平过渡，是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中国社会主义改造的创举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59" y="5182428"/>
            <a:ext cx="4306813" cy="1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9120" y="893686"/>
            <a:ext cx="9102725" cy="1246495"/>
            <a:chOff x="67813" y="673033"/>
            <a:chExt cx="9102725" cy="1246495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67813" y="673033"/>
              <a:ext cx="9102725" cy="12464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“三大改造”，</a:t>
              </a:r>
              <a:endParaRPr lang="en-US" altLang="zh-CN" sz="3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25000"/>
                </a:lnSpc>
              </a:pPr>
              <a:r>
                <a:rPr lang="zh-CN" altLang="en-US" sz="3000" b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</a:t>
              </a:r>
              <a:r>
                <a:rPr lang="en-US" altLang="zh-CN" sz="30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1956</a:t>
              </a:r>
              <a:r>
                <a:rPr lang="zh-CN" altLang="en-US" sz="3000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年进入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社会主义初级阶段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742950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62466" name="Picture 2" descr="D:\2020.02.17     网络教学\八年级下册第一二单元复习课件\QQ图片202003300932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9001156" cy="4429156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643042" y="4430362"/>
            <a:ext cx="7131912" cy="135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928794" y="6000768"/>
            <a:ext cx="6643734" cy="44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14315" y="849495"/>
            <a:ext cx="8643965" cy="1246187"/>
            <a:chOff x="71439" y="896929"/>
            <a:chExt cx="8643965" cy="12461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9" y="896929"/>
              <a:ext cx="8643965" cy="12461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人民代表大会制度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政治协商会议   制度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，知道中国特色社会主义的民主政治。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911216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4624"/>
            <a:ext cx="4224337" cy="908050"/>
          </a:xfrm>
          <a:prstGeom prst="rect">
            <a:avLst/>
          </a:prstGeom>
          <a:noFill/>
        </p:spPr>
      </p:pic>
      <p:pic>
        <p:nvPicPr>
          <p:cNvPr id="8" name="Picture 22" descr="u=1463113682,2314880244&amp;fm=11&amp;gp=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2186367"/>
            <a:ext cx="2304256" cy="2554556"/>
          </a:xfrm>
          <a:prstGeom prst="rect">
            <a:avLst/>
          </a:prstGeom>
        </p:spPr>
      </p:pic>
      <p:pic>
        <p:nvPicPr>
          <p:cNvPr id="10" name="图片 9" descr="t017d30aebef6310ce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7165" y="2287264"/>
            <a:ext cx="3766883" cy="215961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00166" y="4714884"/>
            <a:ext cx="6300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normalizeH="0" baseline="0" noProof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每年</a:t>
            </a:r>
            <a:r>
              <a:rPr kumimoji="0" lang="en-US" altLang="zh-CN" sz="3200" b="1" i="0" u="none" strike="noStrike" kern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3200" b="1" i="0" u="none" strike="noStrike" kern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月在北京召开</a:t>
            </a:r>
            <a:r>
              <a:rPr kumimoji="0" lang="zh-CN" altLang="en-US" sz="3200" b="1" i="0" u="none" strike="noStrike" kern="0" normalizeH="0" baseline="0" noProof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的“两会”</a:t>
            </a:r>
            <a:r>
              <a:rPr kumimoji="0" lang="en-US" altLang="zh-CN" sz="3200" b="1" i="0" u="none" strike="noStrike" kern="0" normalizeH="0" baseline="0" noProof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kumimoji="0" lang="en-US" altLang="zh-CN" sz="3200" b="1" i="0" u="none" strike="noStrike" kern="0" normalizeH="0" baseline="0" noProof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normalizeH="0" baseline="0" noProof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你</a:t>
            </a:r>
            <a:r>
              <a:rPr kumimoji="0" lang="zh-CN" altLang="en-US" sz="3200" b="1" i="0" u="none" strike="noStrike" kern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知道是指什么吗？</a:t>
            </a:r>
            <a:endParaRPr kumimoji="0" lang="zh-CN" altLang="en-US" sz="3200" b="1" i="0" u="none" strike="noStrike" kern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85786" y="5786454"/>
            <a:ext cx="78237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3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中国人民政治协商会议</a:t>
            </a:r>
            <a:r>
              <a:rPr lang="zh-CN" altLang="en-US" sz="3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3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全国人民代表大会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14315" y="764704"/>
            <a:ext cx="8643965" cy="1246187"/>
            <a:chOff x="71439" y="896929"/>
            <a:chExt cx="8643965" cy="12461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9" y="896929"/>
              <a:ext cx="8643965" cy="12461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人民代表大会制度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政治协商会议   制度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，知道中国特色社会主义的民主政治。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911216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4624"/>
            <a:ext cx="4224337" cy="908050"/>
          </a:xfrm>
          <a:prstGeom prst="rect">
            <a:avLst/>
          </a:prstGeom>
          <a:noFill/>
        </p:spPr>
      </p:pic>
      <p:pic>
        <p:nvPicPr>
          <p:cNvPr id="10" name="Picture 2" descr="D:\2020.02.17     网络教学\八年级下册第一二单元复习课件\QQ图片2020033009334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871543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3" name="组合 2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250825" y="1135063"/>
            <a:ext cx="8642350" cy="4892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世纪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年代，毛泽东提出“人民来制定宪法”的思想：劳动人民参与立宪，把他们认为应该如何管理国家的意见集中起来， 上升为国家意志。实践毛泽东这一思想的会议是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中共一大　  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中共七大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第一届全国人民代表大会　  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中共十一届三中全会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6681788" y="3935413"/>
            <a:ext cx="1196975" cy="1277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3600" b="1" kern="1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3995" y="1714500"/>
            <a:ext cx="1478915" cy="74168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48068" y="3570923"/>
            <a:ext cx="4672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1438" y="877882"/>
            <a:ext cx="9102725" cy="700087"/>
            <a:chOff x="71438" y="877882"/>
            <a:chExt cx="9102725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877882"/>
              <a:ext cx="9102725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“大跃进”和人民公社化运动的失误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zh-CN" altLang="en-US" sz="3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92169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149750" y="1901184"/>
            <a:ext cx="5025256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“大跃进”运动（</a:t>
            </a:r>
            <a:r>
              <a:rPr lang="en-US" altLang="zh-CN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1958</a:t>
            </a:r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23528" y="3154000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片面追求工业、农业生产和建设的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高速度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大幅度地提高计划指标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/>
          <a:stretch>
            <a:fillRect/>
          </a:stretch>
        </p:blipFill>
        <p:spPr>
          <a:xfrm>
            <a:off x="5076056" y="1586741"/>
            <a:ext cx="3960439" cy="1567259"/>
          </a:xfrm>
          <a:prstGeom prst="rect">
            <a:avLst/>
          </a:prstGeom>
        </p:spPr>
      </p:pic>
      <p:sp>
        <p:nvSpPr>
          <p:cNvPr id="13" name="横卷形 12"/>
          <p:cNvSpPr/>
          <p:nvPr/>
        </p:nvSpPr>
        <p:spPr>
          <a:xfrm>
            <a:off x="755606" y="2403487"/>
            <a:ext cx="3657600" cy="749820"/>
          </a:xfrm>
          <a:prstGeom prst="horizontalScroll">
            <a:avLst/>
          </a:prstGeom>
          <a:solidFill>
            <a:srgbClr val="FFFF9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思源黑体" panose="020B0500000000090000" pitchFamily="34" charset="-122"/>
                <a:ea typeface="思源黑体" panose="020B0500000000090000" pitchFamily="34" charset="-122"/>
              </a:rPr>
              <a:t>“一天等于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思源黑体" panose="020B0500000000090000" pitchFamily="34" charset="-122"/>
                <a:ea typeface="思源黑体" panose="020B0500000000090000" pitchFamily="34" charset="-122"/>
              </a:rPr>
              <a:t>20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思源黑体" panose="020B0500000000090000" pitchFamily="34" charset="-122"/>
                <a:ea typeface="思源黑体" panose="020B0500000000090000" pitchFamily="34" charset="-122"/>
              </a:rPr>
              <a:t>年”</a:t>
            </a: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思源黑体" panose="020B0500000000090000" pitchFamily="34" charset="-122"/>
              <a:ea typeface="思源黑体" panose="020B0500000000090000" pitchFamily="34" charset="-122"/>
            </a:endParaRPr>
          </a:p>
        </p:txBody>
      </p:sp>
      <p:pic>
        <p:nvPicPr>
          <p:cNvPr id="14" name="Picture 4" descr="20065251337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4" y="1621038"/>
            <a:ext cx="8781356" cy="51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" y="1621038"/>
            <a:ext cx="8943207" cy="5097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438" y="877882"/>
            <a:ext cx="9102725" cy="700087"/>
            <a:chOff x="71438" y="877882"/>
            <a:chExt cx="9102725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877882"/>
              <a:ext cx="9102725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“大跃进”和人民公社化运动的失误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zh-CN" altLang="en-US" sz="3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92169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85720" y="237711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“大跃进”运动（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1958</a:t>
            </a:r>
            <a:r>
              <a:rPr lang="zh-CN" altLang="en-US" sz="28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年） </a:t>
            </a:r>
            <a:endParaRPr lang="zh-CN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571472" y="3689339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片面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追求工业、农业生产和建设的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高速度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大幅度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地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提高计划指标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/>
          <a:stretch>
            <a:fillRect/>
          </a:stretch>
        </p:blipFill>
        <p:spPr>
          <a:xfrm>
            <a:off x="4714876" y="2019929"/>
            <a:ext cx="3960439" cy="1266195"/>
          </a:xfrm>
          <a:prstGeom prst="rect">
            <a:avLst/>
          </a:prstGeom>
        </p:spPr>
      </p:pic>
      <p:pic>
        <p:nvPicPr>
          <p:cNvPr id="12" name="Picture 3" descr="12138649_2005030111190886308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>
            <a:fillRect/>
          </a:stretch>
        </p:blipFill>
        <p:spPr bwMode="auto">
          <a:xfrm>
            <a:off x="571472" y="1714488"/>
            <a:ext cx="7929618" cy="49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785926"/>
            <a:ext cx="7929617" cy="4766829"/>
          </a:xfrm>
          <a:prstGeom prst="rect">
            <a:avLst/>
          </a:prstGeom>
        </p:spPr>
      </p:pic>
      <p:pic>
        <p:nvPicPr>
          <p:cNvPr id="14" name="Picture 2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785926"/>
            <a:ext cx="7929618" cy="478634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grpSp>
        <p:nvGrpSpPr>
          <p:cNvPr id="16" name="组合 15"/>
          <p:cNvGrpSpPr/>
          <p:nvPr/>
        </p:nvGrpSpPr>
        <p:grpSpPr>
          <a:xfrm>
            <a:off x="571472" y="1785927"/>
            <a:ext cx="7934204" cy="4714907"/>
            <a:chOff x="571472" y="714356"/>
            <a:chExt cx="7934204" cy="5077199"/>
          </a:xfrm>
        </p:grpSpPr>
        <p:pic>
          <p:nvPicPr>
            <p:cNvPr id="17" name="Picture 2" descr="“大跃进”运动中的壁画"/>
            <p:cNvPicPr>
              <a:picLocks noChangeAspect="1" noChangeArrowheads="1"/>
            </p:cNvPicPr>
            <p:nvPr/>
          </p:nvPicPr>
          <p:blipFill>
            <a:blip r:embed="rId7" cstate="print"/>
            <a:srcRect l="14566" t="13242" r="14566" b="19560"/>
            <a:stretch>
              <a:fillRect/>
            </a:stretch>
          </p:blipFill>
          <p:spPr bwMode="auto">
            <a:xfrm>
              <a:off x="571472" y="714356"/>
              <a:ext cx="7934204" cy="5077199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1357290" y="1071546"/>
              <a:ext cx="1338828" cy="12003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b="1" smtClean="0"/>
                <a:t>肥猪赛大象</a:t>
              </a:r>
              <a:endParaRPr lang="en-US" altLang="zh-CN" b="1" smtClean="0"/>
            </a:p>
            <a:p>
              <a:r>
                <a:rPr lang="zh-CN" altLang="en-US" b="1" smtClean="0"/>
                <a:t>就是鼻子长</a:t>
              </a:r>
              <a:endParaRPr lang="en-US" altLang="zh-CN" b="1" smtClean="0"/>
            </a:p>
            <a:p>
              <a:r>
                <a:rPr lang="zh-CN" altLang="en-US" b="1" smtClean="0"/>
                <a:t>全社杀一口</a:t>
              </a:r>
              <a:endParaRPr lang="en-US" altLang="zh-CN" b="1" smtClean="0"/>
            </a:p>
            <a:p>
              <a:r>
                <a:rPr lang="zh-CN" altLang="en-US" b="1" smtClean="0"/>
                <a:t>足够吃半年</a:t>
              </a:r>
              <a:endParaRPr lang="zh-CN" altLang="en-US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438" y="877882"/>
            <a:ext cx="9102725" cy="700087"/>
            <a:chOff x="71438" y="877882"/>
            <a:chExt cx="9102725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877882"/>
              <a:ext cx="9102725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“大跃进”和人民公社化运动的失误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zh-CN" altLang="en-US" sz="3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92169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28596" y="1785926"/>
            <a:ext cx="50252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人民公社化运动（</a:t>
            </a:r>
            <a:r>
              <a:rPr lang="en-US" altLang="zh-CN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1958</a:t>
            </a:r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5720" y="2500306"/>
            <a:ext cx="8513650" cy="3539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所谓“人民公社”是农业合作社的进一步发展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kumimoji="1" lang="en-US" altLang="zh-CN" sz="28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多个农</a:t>
            </a:r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业生产合</a:t>
            </a: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作社</a:t>
            </a:r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组成。</a:t>
            </a:r>
            <a:endParaRPr kumimoji="1"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人民公社的特色是</a:t>
            </a:r>
            <a:r>
              <a:rPr kumimoji="1"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“一大二公”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</a:t>
            </a: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规模大</a:t>
            </a:r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kumimoji="1" lang="en-US" altLang="zh-CN" sz="2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社公有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。公社成员的财产都属集体所有，大家一起</a:t>
            </a:r>
            <a:endParaRPr kumimoji="1" lang="en-US" altLang="zh-CN" sz="28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生产，成果收归公社所有。</a:t>
            </a:r>
            <a:endParaRPr kumimoji="1" lang="en-US" altLang="zh-CN" sz="28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公社取消按劳取酬的工资制度，改行</a:t>
            </a:r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按需要分配</a:t>
            </a:r>
            <a:endParaRPr kumimoji="1" lang="en-US" altLang="zh-CN" sz="2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的供给制度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。人民公社设立</a:t>
            </a:r>
            <a:r>
              <a:rPr kumimoji="1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公共食堂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，免费提供三餐，</a:t>
            </a:r>
            <a:endParaRPr kumimoji="1" lang="en-US" altLang="zh-CN" sz="28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即所谓“吃饭不要钱”。</a:t>
            </a:r>
            <a:endParaRPr kumimoji="1"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285992"/>
            <a:ext cx="8358246" cy="4280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7950" y="2127240"/>
            <a:ext cx="9251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4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4843482"/>
            <a:ext cx="89376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58"/>
          <p:cNvGrpSpPr/>
          <p:nvPr/>
        </p:nvGrpSpPr>
        <p:grpSpPr bwMode="auto">
          <a:xfrm>
            <a:off x="1643042" y="1198546"/>
            <a:ext cx="1727200" cy="1071736"/>
            <a:chOff x="5254" y="2835"/>
            <a:chExt cx="2719" cy="2536"/>
          </a:xfrm>
        </p:grpSpPr>
        <p:sp>
          <p:nvSpPr>
            <p:cNvPr id="6" name="文本框 97"/>
            <p:cNvSpPr txBox="1"/>
            <p:nvPr/>
          </p:nvSpPr>
          <p:spPr>
            <a:xfrm>
              <a:off x="5254" y="2835"/>
              <a:ext cx="2719" cy="1965"/>
            </a:xfrm>
            <a:prstGeom prst="rect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开辟了中国历史新纪元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箭头连接符 39"/>
            <p:cNvCxnSpPr>
              <a:cxnSpLocks noChangeShapeType="1"/>
            </p:cNvCxnSpPr>
            <p:nvPr/>
          </p:nvCxnSpPr>
          <p:spPr bwMode="auto">
            <a:xfrm rot="5400000" flipH="1" flipV="1">
              <a:off x="6295" y="5021"/>
              <a:ext cx="658" cy="41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miter lim="800000"/>
              <a:tailEnd type="arrow" w="med" len="med"/>
            </a:ln>
          </p:spPr>
        </p:cxnSp>
      </p:grpSp>
      <p:grpSp>
        <p:nvGrpSpPr>
          <p:cNvPr id="8" name="组合 7"/>
          <p:cNvGrpSpPr/>
          <p:nvPr/>
        </p:nvGrpSpPr>
        <p:grpSpPr bwMode="auto">
          <a:xfrm>
            <a:off x="3871892" y="1177908"/>
            <a:ext cx="2106612" cy="1592236"/>
            <a:chOff x="4978" y="2836"/>
            <a:chExt cx="3317" cy="3799"/>
          </a:xfrm>
        </p:grpSpPr>
        <p:sp>
          <p:nvSpPr>
            <p:cNvPr id="9" name="文本框 97"/>
            <p:cNvSpPr txBox="1"/>
            <p:nvPr/>
          </p:nvSpPr>
          <p:spPr>
            <a:xfrm>
              <a:off x="4978" y="2836"/>
              <a:ext cx="3317" cy="1981"/>
            </a:xfrm>
            <a:prstGeom prst="rect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彻底摧毁了  封建土地制度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箭头连接符 42"/>
            <p:cNvCxnSpPr>
              <a:cxnSpLocks noChangeShapeType="1"/>
            </p:cNvCxnSpPr>
            <p:nvPr/>
          </p:nvCxnSpPr>
          <p:spPr bwMode="auto">
            <a:xfrm rot="10800000">
              <a:off x="6645" y="4749"/>
              <a:ext cx="1573" cy="1886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miter lim="800000"/>
              <a:tailEnd type="arrow" w="med" len="med"/>
            </a:ln>
          </p:spPr>
        </p:cxnSp>
      </p:grpSp>
      <p:grpSp>
        <p:nvGrpSpPr>
          <p:cNvPr id="11" name="组合 58"/>
          <p:cNvGrpSpPr/>
          <p:nvPr/>
        </p:nvGrpSpPr>
        <p:grpSpPr bwMode="auto">
          <a:xfrm>
            <a:off x="6156304" y="1169057"/>
            <a:ext cx="1725613" cy="1243867"/>
            <a:chOff x="5254" y="2886"/>
            <a:chExt cx="2719" cy="2433"/>
          </a:xfrm>
        </p:grpSpPr>
        <p:sp>
          <p:nvSpPr>
            <p:cNvPr id="12" name="文本框 97"/>
            <p:cNvSpPr txBox="1"/>
            <p:nvPr/>
          </p:nvSpPr>
          <p:spPr>
            <a:xfrm>
              <a:off x="5254" y="2886"/>
              <a:ext cx="2719" cy="1625"/>
            </a:xfrm>
            <a:prstGeom prst="rect">
              <a:avLst/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战争取胜</a:t>
              </a:r>
              <a:endPara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保家卫国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箭头连接符 45"/>
            <p:cNvCxnSpPr>
              <a:cxnSpLocks noChangeShapeType="1"/>
            </p:cNvCxnSpPr>
            <p:nvPr/>
          </p:nvCxnSpPr>
          <p:spPr bwMode="auto">
            <a:xfrm rot="5400000" flipH="1" flipV="1">
              <a:off x="6245" y="4967"/>
              <a:ext cx="692" cy="12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miter lim="800000"/>
              <a:tailEnd type="arrow" w="med" len="med"/>
            </a:ln>
          </p:spPr>
        </p:cxnSp>
      </p:grpSp>
      <p:pic>
        <p:nvPicPr>
          <p:cNvPr id="24" name="Picture 2" descr="c:\users\administrator\Desktop\图片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42852"/>
            <a:ext cx="4230687" cy="908050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09" y="4437113"/>
            <a:ext cx="8827773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438" y="877882"/>
            <a:ext cx="9102725" cy="700087"/>
            <a:chOff x="71438" y="877882"/>
            <a:chExt cx="9102725" cy="700087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877882"/>
              <a:ext cx="9102725" cy="669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“大跃进”和人民公社化运动的失误</a:t>
              </a:r>
              <a:r>
                <a:rPr lang="zh-CN" altLang="en-US" sz="3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zh-CN" altLang="en-US" sz="3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92169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92" y="1621961"/>
            <a:ext cx="8405615" cy="1486009"/>
          </a:xfrm>
          <a:prstGeom prst="rect">
            <a:avLst/>
          </a:prstGeom>
        </p:spPr>
      </p:pic>
      <p:pic>
        <p:nvPicPr>
          <p:cNvPr id="64514" name="Picture 2" descr="D:\图片\u=693815830,3244204337&amp;fm=26&amp;gp=0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1" y="4572008"/>
            <a:ext cx="2160015" cy="200026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28596" y="3071810"/>
            <a:ext cx="8429684" cy="1074781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在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建设探索的过程中，为什么</a:t>
            </a:r>
            <a:r>
              <a: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会出现如此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严重的失误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？在今天的社会主义建设</a:t>
            </a:r>
            <a:r>
              <a: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中，要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吸取什么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教训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00232" y="4286256"/>
            <a:ext cx="6786578" cy="219758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失误原因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endParaRPr lang="en-US" altLang="zh-CN" sz="2800" b="1" dirty="0" smtClean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、对国情认识不够；  </a:t>
            </a:r>
            <a:endParaRPr lang="en-US" altLang="zh-CN" sz="2800" b="1" dirty="0" smtClean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、缺少建设经验；</a:t>
            </a:r>
            <a:endParaRPr lang="en-US" altLang="zh-CN" sz="2800" b="1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、急于求成</a:t>
            </a:r>
            <a:r>
              <a:rPr lang="en-US" altLang="zh-CN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，忽视</a:t>
            </a:r>
            <a:r>
              <a: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了客</a:t>
            </a:r>
            <a:r>
              <a:rPr lang="zh-CN" altLang="en-US" sz="28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观的经</a:t>
            </a:r>
            <a:r>
              <a: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济规律。</a:t>
            </a:r>
            <a:endParaRPr lang="zh-CN" altLang="en-US" sz="2800" b="1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29190" y="4286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尊重客观的经济规律；</a:t>
            </a:r>
            <a:endParaRPr kumimoji="1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从实际出发，实事求是，</a:t>
            </a:r>
            <a:endParaRPr kumimoji="1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kern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1" lang="zh-CN" altLang="en-US" sz="2400" b="1" kern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kumimoji="1" lang="zh-CN" altLang="en-US" sz="24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基本国情</a:t>
            </a:r>
            <a:r>
              <a:rPr kumimoji="1" lang="zh-CN" altLang="en-US" sz="2400" b="1" kern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出发，</a:t>
            </a:r>
            <a:endParaRPr kumimoji="1" lang="en-US" altLang="zh-CN" sz="2400" b="1" kern="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循序渐进</a:t>
            </a:r>
            <a:r>
              <a:rPr kumimoji="1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，不能急于求成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3" name="组合 2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180975" y="1000125"/>
            <a:ext cx="8785225" cy="549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下图漫画作者意在说明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社会主义建设遭遇到挫折  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人民的生产热情空前高涨</a:t>
            </a:r>
            <a:endParaRPr lang="zh-CN" altLang="en-US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经济建设要尊重客观规律  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D.“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大跃进”遏制浮夸风的蔓延</a:t>
            </a:r>
            <a:endParaRPr lang="zh-CN" altLang="en-US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6643688" y="4437063"/>
            <a:ext cx="1196975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3600" b="1" kern="1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557338"/>
            <a:ext cx="525621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椭圆 10"/>
          <p:cNvSpPr/>
          <p:nvPr/>
        </p:nvSpPr>
        <p:spPr>
          <a:xfrm>
            <a:off x="4716463" y="1698625"/>
            <a:ext cx="2159000" cy="72231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212975" y="3048000"/>
            <a:ext cx="1504950" cy="72231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55900" y="2781300"/>
            <a:ext cx="2463800" cy="7921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5875" y="885812"/>
            <a:ext cx="9104313" cy="685800"/>
            <a:chOff x="-15875" y="885812"/>
            <a:chExt cx="9104313" cy="685800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-15875" y="928675"/>
              <a:ext cx="9104313" cy="5984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90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29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29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“文化大革命”</a:t>
              </a:r>
              <a:r>
                <a:rPr lang="zh-CN" altLang="en-US" sz="29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的严重危害及主要教训。</a:t>
              </a:r>
              <a:endParaRPr lang="zh-CN" altLang="en-US" sz="2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85812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" y="4509120"/>
            <a:ext cx="8891094" cy="220942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2558" y="1623959"/>
            <a:ext cx="11805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、原因：</a:t>
            </a:r>
            <a:endParaRPr lang="en-US" altLang="zh-CN" sz="28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、两个反革命集团：</a:t>
            </a:r>
            <a:endParaRPr lang="en-US" altLang="zh-CN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、最大的冤案：</a:t>
            </a:r>
            <a:endParaRPr lang="en-US" altLang="zh-CN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结束：</a:t>
            </a:r>
            <a:endParaRPr lang="en-US" altLang="zh-CN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34742" y="1695012"/>
            <a:ext cx="28825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1966—1976</a:t>
            </a:r>
            <a:r>
              <a:rPr kumimoji="0" lang="zh-CN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kumimoji="0" lang="zh-CN" altLang="en-US" sz="3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1680" y="2250018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毛泽东认为，党和国家面临着资本主义复辟的危险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91680" y="3754390"/>
            <a:ext cx="59554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粉碎了江青反革命集团（四人帮）</a:t>
            </a:r>
            <a:endParaRPr lang="zh-CN" altLang="en-US" sz="3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19872" y="2693361"/>
            <a:ext cx="559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林彪反革命集团和江青反革命集团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25882" y="3215836"/>
            <a:ext cx="36615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刘少奇</a:t>
            </a:r>
            <a:r>
              <a:rPr lang="zh-CN" altLang="en-US" sz="30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被迫害致死。</a:t>
            </a:r>
            <a:endParaRPr lang="zh-CN" altLang="en-US" sz="30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14" y="1000108"/>
            <a:ext cx="8743004" cy="5761483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71604" y="6000768"/>
            <a:ext cx="6500858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民主和法制遭到严重破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坏。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71604" y="2629911"/>
            <a:ext cx="6572296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、严重阻碍了国民经济的发展；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42156" y="4286256"/>
            <a:ext cx="6501743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文化教育事业被严重破坏；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000108"/>
            <a:ext cx="8572560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5875" y="885812"/>
            <a:ext cx="9104313" cy="685800"/>
            <a:chOff x="-15875" y="885812"/>
            <a:chExt cx="9104313" cy="685800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-15875" y="928675"/>
              <a:ext cx="9104313" cy="5984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90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29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</a:t>
              </a:r>
              <a:r>
                <a:rPr lang="zh-CN" altLang="en-US" sz="29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“文化大革命”</a:t>
              </a:r>
              <a:r>
                <a:rPr lang="zh-CN" altLang="en-US" sz="29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的严重危害及主要教训。</a:t>
              </a:r>
              <a:endParaRPr lang="zh-CN" altLang="en-US" sz="2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85812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sp>
        <p:nvSpPr>
          <p:cNvPr id="8" name="椭圆 7"/>
          <p:cNvSpPr/>
          <p:nvPr/>
        </p:nvSpPr>
        <p:spPr>
          <a:xfrm>
            <a:off x="7452320" y="885812"/>
            <a:ext cx="1667186" cy="74136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2876" y="1714488"/>
            <a:ext cx="8572528" cy="95410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文化大革命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C1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给党和国家、各民族人民带来建国以来最严重的挫折和损失。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5C1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28596" y="5429264"/>
            <a:ext cx="535785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民主和法制遭到严重破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坏。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8596" y="2857496"/>
            <a:ext cx="5429288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、严重阻碍了国民经济的发展；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28596" y="4143380"/>
            <a:ext cx="535785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文化教育事业被严重破坏；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/>
          <p:nvPr/>
        </p:nvSpPr>
        <p:spPr>
          <a:xfrm>
            <a:off x="928662" y="3500438"/>
            <a:ext cx="712733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800" b="1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经济建设为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lang="zh-CN" altLang="en-US" sz="2800" b="1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，大力发展社会生产力；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0"/>
          <p:cNvSpPr txBox="1"/>
          <p:nvPr/>
        </p:nvSpPr>
        <p:spPr>
          <a:xfrm>
            <a:off x="928662" y="4786322"/>
            <a:ext cx="71438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重视科教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文化，发展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科教兴国战略；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21"/>
          <p:cNvSpPr txBox="1"/>
          <p:nvPr/>
        </p:nvSpPr>
        <p:spPr>
          <a:xfrm>
            <a:off x="1000100" y="6143644"/>
            <a:ext cx="70723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加强社会主义民主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和法制建设；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3" name="组合 2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358806" y="1071546"/>
            <a:ext cx="8642350" cy="4570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楹联可反映一定的历史    信息。在“万里长征，后人应识前人苦；       十年浩劫，前事当为后事师”中，“前事”指的是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万里长征　         </a:t>
            </a:r>
            <a:endParaRPr lang="en-US" altLang="zh-CN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B.“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大跃进”运动</a:t>
            </a:r>
            <a:endParaRPr lang="zh-CN" altLang="en-US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C.“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文化大革命”　     </a:t>
            </a:r>
            <a:endParaRPr lang="en-US" altLang="zh-CN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中共十一届三中全会</a:t>
            </a:r>
            <a:endParaRPr lang="zh-CN" altLang="en-US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6323044" y="3436921"/>
            <a:ext cx="1196975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3600" b="1" kern="1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841396" y="1771316"/>
            <a:ext cx="2160588" cy="74136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14026" y="2976546"/>
            <a:ext cx="3108325" cy="301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71438" y="877882"/>
            <a:ext cx="9102725" cy="1246495"/>
            <a:chOff x="71438" y="877882"/>
            <a:chExt cx="9102725" cy="1246495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71438" y="877882"/>
              <a:ext cx="9102725" cy="12464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了解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这一时期以王进喜、雷锋、邓稼先、焦裕禄</a:t>
              </a:r>
              <a:r>
                <a:rPr lang="zh-CN" altLang="en-US" sz="30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等为</a:t>
              </a:r>
              <a:r>
                <a:rPr lang="zh-CN" altLang="en-US" sz="3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代表的广大干部群众艰苦奋斗的精神。</a:t>
              </a:r>
              <a:endParaRPr lang="zh-CN" altLang="en-US" sz="3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16"/>
            <p:cNvGrpSpPr/>
            <p:nvPr/>
          </p:nvGrpSpPr>
          <p:grpSpPr bwMode="auto">
            <a:xfrm>
              <a:off x="111125" y="892169"/>
              <a:ext cx="1746250" cy="685800"/>
              <a:chOff x="110441" y="742710"/>
              <a:chExt cx="1746915" cy="686026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191352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" y="2214554"/>
            <a:ext cx="9076642" cy="32147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51520" y="5214950"/>
            <a:ext cx="8816837" cy="1201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“铁人”    人民的好战士     人民公仆      两弹元勋</a:t>
            </a:r>
            <a:endParaRPr lang="en-US" altLang="zh-CN" sz="3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王进喜             雷锋             焦裕禄         邓稼先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lum bright="10000" contrast="10000"/>
          </a:blip>
          <a:srcRect t="5180"/>
          <a:stretch>
            <a:fillRect/>
          </a:stretch>
        </p:blipFill>
        <p:spPr>
          <a:xfrm>
            <a:off x="17542" y="3861048"/>
            <a:ext cx="9126457" cy="28742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5576" y="3889679"/>
            <a:ext cx="521168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一个时代有一个时代的主题，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一代人有一代人的使命。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我们也在用创造、奋斗、书写着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新时代的壮丽篇章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——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习近平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0775"/>
            <a:ext cx="5112568" cy="34062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0774"/>
            <a:ext cx="3672408" cy="3406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1500174"/>
            <a:ext cx="9144000" cy="4714908"/>
            <a:chOff x="0" y="1857364"/>
            <a:chExt cx="9144000" cy="4714908"/>
          </a:xfrm>
        </p:grpSpPr>
        <p:pic>
          <p:nvPicPr>
            <p:cNvPr id="12292" name="Picture 4" descr="c:\users\administrator\Desktop\图片11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4429124" y="1857364"/>
              <a:ext cx="4714876" cy="4714908"/>
            </a:xfrm>
            <a:prstGeom prst="rect">
              <a:avLst/>
            </a:prstGeom>
            <a:noFill/>
          </p:spPr>
        </p:pic>
        <p:pic>
          <p:nvPicPr>
            <p:cNvPr id="12290" name="Picture 2" descr="c:\users\administrator\Desktop\图片1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000240"/>
              <a:ext cx="4286248" cy="4214842"/>
            </a:xfrm>
            <a:prstGeom prst="rect">
              <a:avLst/>
            </a:prstGeom>
            <a:noFill/>
          </p:spPr>
        </p:pic>
        <p:sp>
          <p:nvSpPr>
            <p:cNvPr id="4" name="圆角矩形 3"/>
            <p:cNvSpPr/>
            <p:nvPr/>
          </p:nvSpPr>
          <p:spPr>
            <a:xfrm>
              <a:off x="3143240" y="3571876"/>
              <a:ext cx="2643206" cy="78581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社会主义制度的建立与社会主义建设的探索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-23813" y="860425"/>
            <a:ext cx="9251951" cy="662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2800" b="1" noProof="1">
                <a:latin typeface="华文中宋" panose="02010600040101010101" pitchFamily="2" charset="-122"/>
                <a:ea typeface="华文中宋" panose="02010600040101010101" pitchFamily="2" charset="-122"/>
              </a:rPr>
              <a:t>第二单元  社会主义制度的建立与社会主义建设的探索</a:t>
            </a:r>
            <a:endParaRPr lang="zh-CN" altLang="zh-CN" sz="2800" b="1" noProof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3EA"/>
              </a:clrFrom>
              <a:clrTo>
                <a:srgbClr val="FCF3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29330"/>
            <a:ext cx="5857884" cy="92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administrator\Desktop\图片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0620"/>
            <a:ext cx="4224337" cy="90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4857760"/>
            <a:ext cx="914400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组合 6"/>
          <p:cNvGrpSpPr/>
          <p:nvPr/>
        </p:nvGrpSpPr>
        <p:grpSpPr>
          <a:xfrm>
            <a:off x="18256" y="476672"/>
            <a:ext cx="9144000" cy="4079376"/>
            <a:chOff x="0" y="489605"/>
            <a:chExt cx="9144000" cy="237832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14356"/>
              <a:ext cx="914400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89605"/>
              <a:ext cx="9144000" cy="15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714620"/>
              <a:ext cx="9144000" cy="15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文本框 1"/>
          <p:cNvSpPr txBox="1"/>
          <p:nvPr/>
        </p:nvSpPr>
        <p:spPr>
          <a:xfrm>
            <a:off x="755576" y="1127703"/>
            <a:ext cx="8084264" cy="2903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人世间没有一帆风顺的事业。</a:t>
            </a:r>
            <a:endParaRPr lang="en-US" altLang="zh-CN" sz="28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纵观世界历史，任何一个国家，一个民族的发展，</a:t>
            </a:r>
            <a:endParaRPr lang="en-US" altLang="zh-CN" sz="28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都会跌宕起伏甚至充满曲折。</a:t>
            </a:r>
            <a:endParaRPr lang="en-US" altLang="zh-CN" sz="28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历史是最好的教科书，</a:t>
            </a:r>
            <a:endParaRPr lang="en-US" altLang="zh-CN" sz="28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我们要在历史中吸取教训，积累经验，</a:t>
            </a:r>
            <a:endParaRPr lang="en-US" altLang="zh-CN" sz="28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在中国特色社会主义建设中铸就新的辉煌！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4183" y="942963"/>
            <a:ext cx="9102725" cy="700087"/>
            <a:chOff x="71438" y="871525"/>
            <a:chExt cx="9102725" cy="700087"/>
          </a:xfrm>
        </p:grpSpPr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71438" y="871525"/>
              <a:ext cx="9102725" cy="6699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讲述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开国大典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，认识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新中国成立的意义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16"/>
            <p:cNvGrpSpPr/>
            <p:nvPr/>
          </p:nvGrpSpPr>
          <p:grpSpPr bwMode="auto">
            <a:xfrm>
              <a:off x="111125" y="885812"/>
              <a:ext cx="1746250" cy="685800"/>
              <a:chOff x="110441" y="742710"/>
              <a:chExt cx="1746915" cy="686026"/>
            </a:xfrm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305165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 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285720" y="1628800"/>
            <a:ext cx="8572560" cy="9540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筹建新中国：</a:t>
            </a:r>
            <a:endParaRPr lang="en-US" altLang="zh-CN" sz="2800" b="1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/>
            <a:r>
              <a:rPr lang="en-US" altLang="zh-CN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1949</a:t>
            </a:r>
            <a:r>
              <a: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9</a:t>
            </a:r>
            <a:r>
              <a: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月，中国人民政治协商会议第一届全体会议。</a:t>
            </a:r>
            <a:endParaRPr lang="zh-CN" altLang="en-US" sz="1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120647" y="3143248"/>
            <a:ext cx="3951287" cy="2221314"/>
          </a:xfrm>
          <a:prstGeom prst="rect">
            <a:avLst/>
          </a:prstGeom>
          <a:noFill/>
          <a:ln w="28575">
            <a:solidFill>
              <a:srgbClr val="FF9966"/>
            </a:solidFill>
            <a:prstDash val="lgDash"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新中国成立的标志：</a:t>
            </a:r>
            <a:endParaRPr lang="en-US" altLang="zh-CN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开国大典 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1949.10.1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  天安门广场</a:t>
            </a:r>
            <a:endParaRPr lang="en-US" altLang="zh-CN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4214778" y="5857892"/>
            <a:ext cx="4857816" cy="769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200" b="1">
                <a:latin typeface="微软雅黑" panose="020B0503020204020204" pitchFamily="34" charset="-122"/>
                <a:ea typeface="微软雅黑" panose="020B0503020204020204" pitchFamily="34" charset="-122"/>
              </a:rPr>
              <a:t>毛泽东庄严宣告：“中华人民共和国中央人民政府今天成立了！”</a:t>
            </a:r>
            <a:endParaRPr lang="zh-CN" altLang="en-US" sz="2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778" y="2582889"/>
            <a:ext cx="4705352" cy="3275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571472" y="1643050"/>
            <a:ext cx="4340225" cy="6461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新中国成立的意义：</a:t>
            </a:r>
            <a:endParaRPr lang="zh-CN" altLang="en-US" sz="2400" dirty="0"/>
          </a:p>
        </p:txBody>
      </p:sp>
      <p:grpSp>
        <p:nvGrpSpPr>
          <p:cNvPr id="4" name="组合 3"/>
          <p:cNvGrpSpPr/>
          <p:nvPr/>
        </p:nvGrpSpPr>
        <p:grpSpPr>
          <a:xfrm>
            <a:off x="184183" y="942963"/>
            <a:ext cx="9102725" cy="700087"/>
            <a:chOff x="71438" y="871525"/>
            <a:chExt cx="9102725" cy="700087"/>
          </a:xfrm>
        </p:grpSpPr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>
              <a:off x="71438" y="871525"/>
              <a:ext cx="9102725" cy="6699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3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讲述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开国大典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，认识</a:t>
              </a:r>
              <a:r>
                <a:rPr lang="zh-CN" altLang="en-US" sz="3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新中国成立的意义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16"/>
            <p:cNvGrpSpPr/>
            <p:nvPr/>
          </p:nvGrpSpPr>
          <p:grpSpPr bwMode="auto">
            <a:xfrm>
              <a:off x="111125" y="885812"/>
              <a:ext cx="1746250" cy="685800"/>
              <a:chOff x="110441" y="742710"/>
              <a:chExt cx="1746915" cy="686026"/>
            </a:xfrm>
          </p:grpSpPr>
          <p:pic>
            <p:nvPicPr>
              <p:cNvPr id="7" name="Picture 1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10441" y="742710"/>
                <a:ext cx="1746915" cy="686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18"/>
              <p:cNvSpPr txBox="1">
                <a:spLocks noChangeArrowheads="1"/>
              </p:cNvSpPr>
              <p:nvPr/>
            </p:nvSpPr>
            <p:spPr bwMode="auto">
              <a:xfrm>
                <a:off x="123563" y="785794"/>
                <a:ext cx="1305165" cy="5539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CN" altLang="en-US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考点 </a:t>
                </a:r>
                <a:r>
                  <a:rPr lang="en-US" altLang="zh-CN" sz="30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7" y="2463793"/>
            <a:ext cx="4479029" cy="413355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716016" y="2060848"/>
            <a:ext cx="440365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美国历史学家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斯塔夫里阿诺斯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曾经这样说：   “共产党领导人毛泽东于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1949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日在北京  宣布中华人民共和国成立，这是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中国历史的一个转折点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，实际上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也是世界历史的一个转折点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。”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323528" y="188640"/>
            <a:ext cx="4340225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新中国成立的意义：</a:t>
            </a:r>
            <a:endParaRPr lang="zh-CN" altLang="en-US" sz="24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00797" y="908720"/>
          <a:ext cx="8800359" cy="575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599"/>
                <a:gridCol w="3967535"/>
                <a:gridCol w="2873225"/>
              </a:tblGrid>
              <a:tr h="734481"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旧中国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新中国</a:t>
                      </a:r>
                      <a:endParaRPr lang="zh-CN" altLang="en-US" sz="2800" b="1" dirty="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社会性质</a:t>
                      </a:r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半殖民地半封建社会</a:t>
                      </a:r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新民主主义社会</a:t>
                      </a:r>
                      <a:endParaRPr lang="zh-CN" altLang="en-US" sz="2800" b="1" dirty="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国家命运</a:t>
                      </a:r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贫穷落后，任人宰割</a:t>
                      </a:r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独立自主</a:t>
                      </a:r>
                      <a:endParaRPr lang="zh-CN" altLang="en-US" sz="2800" b="1" dirty="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人民命运</a:t>
                      </a:r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受奴役受压迫</a:t>
                      </a:r>
                      <a:endParaRPr lang="zh-CN" altLang="en-US" sz="2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当家做主</a:t>
                      </a:r>
                      <a:endParaRPr lang="zh-CN" altLang="en-US" sz="2800" b="1" dirty="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48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dirty="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国内意义：</a:t>
                      </a:r>
                      <a:r>
                        <a:rPr kumimoji="0" lang="zh-CN" altLang="en-US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开辟了中国历史的新纪元。</a:t>
                      </a:r>
                      <a:endParaRPr kumimoji="0" lang="en-US" altLang="zh-CN" sz="3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/>
                      <a:r>
                        <a:rPr kumimoji="0" lang="zh-CN" alt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    推翻</a:t>
                      </a:r>
                      <a:r>
                        <a:rPr kumimoji="0" lang="zh-CN" alt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了帝国主义、封建主义和官僚资本主义的统治。中国真正成为独立自主的国家，占人类总数四分之一的</a:t>
                      </a:r>
                      <a:r>
                        <a:rPr kumimoji="0" lang="zh-CN" alt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中国人从此站起来了</a:t>
                      </a:r>
                      <a:r>
                        <a:rPr kumimoji="0" lang="zh-CN" alt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。</a:t>
                      </a:r>
                      <a:endParaRPr lang="en-US" altLang="zh-CN" sz="2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5000"/>
                        </a:lnSpc>
                      </a:pPr>
                      <a:r>
                        <a:rPr lang="zh-CN" altLang="en-US" sz="3200" b="1" kern="1200" dirty="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国际</a:t>
                      </a:r>
                      <a:r>
                        <a:rPr lang="zh-CN" altLang="en-US" sz="3200" b="1" kern="1200" smtClean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意义： </a:t>
                      </a:r>
                      <a:r>
                        <a:rPr kumimoji="0" lang="zh-CN" altLang="en-US" sz="3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新中国</a:t>
                      </a:r>
                      <a:r>
                        <a:rPr kumimoji="0" lang="zh-CN" altLang="en-US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成立，壮大了世界和平民主和社会义主的力量。</a:t>
                      </a:r>
                      <a:endParaRPr kumimoji="0" lang="zh-CN" altLang="en-US" sz="3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214546" y="3571876"/>
            <a:ext cx="6119769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4282" y="4214818"/>
            <a:ext cx="8715436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285984" y="5500702"/>
            <a:ext cx="664373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85720" y="6072206"/>
            <a:ext cx="6119769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7"/>
          <p:cNvGrpSpPr/>
          <p:nvPr/>
        </p:nvGrpSpPr>
        <p:grpSpPr>
          <a:xfrm>
            <a:off x="214282" y="71414"/>
            <a:ext cx="8929718" cy="6786586"/>
            <a:chOff x="214282" y="71414"/>
            <a:chExt cx="8929718" cy="6786586"/>
          </a:xfrm>
        </p:grpSpPr>
        <p:grpSp>
          <p:nvGrpSpPr>
            <p:cNvPr id="14" name="组合 13"/>
            <p:cNvGrpSpPr/>
            <p:nvPr/>
          </p:nvGrpSpPr>
          <p:grpSpPr>
            <a:xfrm>
              <a:off x="214282" y="71414"/>
              <a:ext cx="8786874" cy="6572296"/>
              <a:chOff x="214282" y="71414"/>
              <a:chExt cx="8786874" cy="6572296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14282" y="500042"/>
                <a:ext cx="8786874" cy="6143668"/>
              </a:xfrm>
              <a:prstGeom prst="rect">
                <a:avLst/>
              </a:prstGeom>
              <a:noFill/>
              <a:ln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Picture 2" descr="c:\users\administrator\Desktop\图片8.png"/>
              <p:cNvPicPr>
                <a:picLocks noChangeAspect="1" noChangeArrowheads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2428860" y="71414"/>
                <a:ext cx="4224337" cy="908050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19530" y="5500702"/>
              <a:ext cx="212447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Rectangle 14"/>
          <p:cNvSpPr txBox="1">
            <a:spLocks noChangeArrowheads="1"/>
          </p:cNvSpPr>
          <p:nvPr/>
        </p:nvSpPr>
        <p:spPr bwMode="auto">
          <a:xfrm>
            <a:off x="250825" y="1135063"/>
            <a:ext cx="8783638" cy="4892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1949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月，在中国人民政治协商会议第一届全体会议上，毛泽东说：“占人类总数四分之一的中国人从此站起来了。”“中国人从此站起来了”是指中国实现了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全境解放              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社会主义</a:t>
            </a:r>
            <a:endParaRPr lang="zh-CN" altLang="en-US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国家富强              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722630" eaLnBrk="1">
              <a:lnSpc>
                <a:spcPct val="130000"/>
              </a:lnSpc>
              <a:buClr>
                <a:srgbClr val="5B9BD5"/>
              </a:buClr>
              <a:buFont typeface="Wingdings" panose="05000000000000000000" pitchFamily="2" charset="2"/>
              <a:buNone/>
              <a:tabLst>
                <a:tab pos="4309745" algn="l"/>
                <a:tab pos="7532370" algn="l"/>
              </a:tabLs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D.</a:t>
            </a:r>
            <a:r>
              <a:rPr lang="zh-CN" altLang="en-US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民族独立</a:t>
            </a:r>
            <a:endParaRPr lang="zh-CN" altLang="en-US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616575" y="4149725"/>
            <a:ext cx="1196975" cy="1277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5998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D</a:t>
            </a:r>
            <a:endParaRPr lang="zh-CN" altLang="en-US" sz="3600" b="1" kern="1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5998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643688" y="1773238"/>
            <a:ext cx="2249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3924300" y="1135063"/>
            <a:ext cx="2160588" cy="74136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395288" y="2349500"/>
            <a:ext cx="41052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69888" y="3500438"/>
            <a:ext cx="20780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451725" y="2997200"/>
            <a:ext cx="1441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29" name="Picture 1" descr="D:\2020.02.17     网络教学\八年级下册第一二单元复习课件\QQ图片202003301004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643314"/>
            <a:ext cx="8643998" cy="298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84151" y="928670"/>
            <a:ext cx="8388377" cy="1246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抗美援朝、保家卫国的正义性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5000"/>
              </a:lnSpc>
            </a:pPr>
            <a:r>
              <a:rPr lang="zh-CN" altLang="en-US" sz="3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了解</a:t>
            </a:r>
            <a:r>
              <a:rPr lang="zh-CN" altLang="en-US" sz="3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土地改革运动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6"/>
          <p:cNvGrpSpPr/>
          <p:nvPr/>
        </p:nvGrpSpPr>
        <p:grpSpPr bwMode="auto">
          <a:xfrm>
            <a:off x="223838" y="942957"/>
            <a:ext cx="1746250" cy="685800"/>
            <a:chOff x="110441" y="742710"/>
            <a:chExt cx="1746915" cy="686026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10441" y="742710"/>
              <a:ext cx="1746915" cy="68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18"/>
            <p:cNvSpPr txBox="1">
              <a:spLocks noChangeArrowheads="1"/>
            </p:cNvSpPr>
            <p:nvPr/>
          </p:nvSpPr>
          <p:spPr bwMode="auto">
            <a:xfrm>
              <a:off x="123563" y="785794"/>
              <a:ext cx="1191352" cy="5539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</a:t>
              </a:r>
              <a:r>
                <a:rPr lang="en-US" altLang="zh-CN" sz="3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2" descr="c:\users\administrator\Desktop\图片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058"/>
            <a:ext cx="4224337" cy="908050"/>
          </a:xfrm>
          <a:prstGeom prst="rect">
            <a:avLst/>
          </a:prstGeom>
          <a:noFill/>
        </p:spPr>
      </p:pic>
      <p:pic>
        <p:nvPicPr>
          <p:cNvPr id="8" name="图片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846" y="2066405"/>
            <a:ext cx="3951121" cy="3759300"/>
          </a:xfrm>
          <a:prstGeom prst="rect">
            <a:avLst/>
          </a:prstGeom>
        </p:spPr>
      </p:pic>
      <p:pic>
        <p:nvPicPr>
          <p:cNvPr id="9" name="Picture 2" descr="1950年10月19日，首批志愿军部队跨过鸭绿江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4569" y="2066405"/>
            <a:ext cx="4437256" cy="3764857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4316" y="5877272"/>
            <a:ext cx="8498874" cy="8925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日夜，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首批志愿军</a:t>
            </a:r>
            <a:r>
              <a:rPr lang="zh-CN" altLang="en-US" sz="2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部队奔赴朝鲜战场</a:t>
            </a:r>
            <a:r>
              <a:rPr lang="zh-CN" altLang="zh-CN" sz="2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zh-CN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</a:t>
            </a:r>
            <a:r>
              <a:rPr lang="zh-CN" altLang="zh-CN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雄赳赳，气昂昂，跨过鸭绿江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4773</Words>
  <Application>WPS 演示</Application>
  <PresentationFormat>全屏显示(4:3)</PresentationFormat>
  <Paragraphs>460</Paragraphs>
  <Slides>49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3" baseType="lpstr">
      <vt:lpstr>Arial</vt:lpstr>
      <vt:lpstr>宋体</vt:lpstr>
      <vt:lpstr>Wingdings</vt:lpstr>
      <vt:lpstr>华文中宋</vt:lpstr>
      <vt:lpstr>微软雅黑</vt:lpstr>
      <vt:lpstr>黑体</vt:lpstr>
      <vt:lpstr>楷体</vt:lpstr>
      <vt:lpstr>Arial Unicode MS</vt:lpstr>
      <vt:lpstr>Calibri</vt:lpstr>
      <vt:lpstr>Times New Roman</vt:lpstr>
      <vt:lpstr>仿宋</vt:lpstr>
      <vt:lpstr>思源黑体</vt:lpstr>
      <vt:lpstr>Office 主题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xitongcheng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xitongcheng</dc:creator>
  <cp:lastModifiedBy>千寻路</cp:lastModifiedBy>
  <cp:revision>168</cp:revision>
  <dcterms:created xsi:type="dcterms:W3CDTF">2020-03-17T15:44:00Z</dcterms:created>
  <dcterms:modified xsi:type="dcterms:W3CDTF">2020-04-17T00:21:48Z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