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33"/>
  </p:handoutMasterIdLst>
  <p:sldIdLst>
    <p:sldId id="256" r:id="rId3"/>
    <p:sldId id="262" r:id="rId4"/>
    <p:sldId id="257" r:id="rId6"/>
    <p:sldId id="259" r:id="rId7"/>
    <p:sldId id="263" r:id="rId8"/>
    <p:sldId id="269" r:id="rId9"/>
    <p:sldId id="270" r:id="rId10"/>
    <p:sldId id="271" r:id="rId11"/>
    <p:sldId id="272" r:id="rId12"/>
    <p:sldId id="277" r:id="rId13"/>
    <p:sldId id="278" r:id="rId14"/>
    <p:sldId id="279" r:id="rId15"/>
    <p:sldId id="258" r:id="rId16"/>
    <p:sldId id="283" r:id="rId17"/>
    <p:sldId id="284" r:id="rId18"/>
    <p:sldId id="285" r:id="rId19"/>
    <p:sldId id="287" r:id="rId20"/>
    <p:sldId id="286" r:id="rId21"/>
    <p:sldId id="289" r:id="rId22"/>
    <p:sldId id="288" r:id="rId23"/>
    <p:sldId id="297" r:id="rId24"/>
    <p:sldId id="293" r:id="rId25"/>
    <p:sldId id="294" r:id="rId26"/>
    <p:sldId id="295" r:id="rId27"/>
    <p:sldId id="302" r:id="rId28"/>
    <p:sldId id="303" r:id="rId29"/>
    <p:sldId id="296" r:id="rId30"/>
    <p:sldId id="260" r:id="rId31"/>
    <p:sldId id="261" r:id="rId3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7" Type="http://schemas.openxmlformats.org/officeDocument/2006/relationships/commentAuthors" Target="commentAuthors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handoutMaster" Target="handoutMasters/handoutMaster1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1D011-EC35-498F-ADE3-3197FF1A64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image" Target="../media/image2.jpeg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image" Target="../media/image1.jpeg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7" Type="http://schemas.openxmlformats.org/officeDocument/2006/relationships/tags" Target="../tags/tag73.xml"/><Relationship Id="rId6" Type="http://schemas.openxmlformats.org/officeDocument/2006/relationships/tags" Target="../tags/tag72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7" Type="http://schemas.openxmlformats.org/officeDocument/2006/relationships/tags" Target="../tags/tag78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4" Type="http://schemas.openxmlformats.org/officeDocument/2006/relationships/tags" Target="../tags/tag75.xml"/><Relationship Id="rId3" Type="http://schemas.openxmlformats.org/officeDocument/2006/relationships/image" Target="../media/image2.jpeg"/><Relationship Id="rId2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jpeg"/><Relationship Id="rId8" Type="http://schemas.openxmlformats.org/officeDocument/2006/relationships/tags" Target="../tags/tag85.xml"/><Relationship Id="rId7" Type="http://schemas.openxmlformats.org/officeDocument/2006/relationships/image" Target="../media/image3.jpeg"/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91.xml"/><Relationship Id="rId7" Type="http://schemas.openxmlformats.org/officeDocument/2006/relationships/tags" Target="../tags/tag90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3" Type="http://schemas.openxmlformats.org/officeDocument/2006/relationships/tags" Target="../tags/tag86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99.xml"/><Relationship Id="rId8" Type="http://schemas.openxmlformats.org/officeDocument/2006/relationships/tags" Target="../tags/tag98.xml"/><Relationship Id="rId7" Type="http://schemas.openxmlformats.org/officeDocument/2006/relationships/tags" Target="../tags/tag97.xml"/><Relationship Id="rId6" Type="http://schemas.openxmlformats.org/officeDocument/2006/relationships/tags" Target="../tags/tag96.xml"/><Relationship Id="rId5" Type="http://schemas.openxmlformats.org/officeDocument/2006/relationships/tags" Target="../tags/tag95.xml"/><Relationship Id="rId4" Type="http://schemas.openxmlformats.org/officeDocument/2006/relationships/tags" Target="../tags/tag94.xml"/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0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image" Target="../media/image4.jpeg"/><Relationship Id="rId2" Type="http://schemas.openxmlformats.org/officeDocument/2006/relationships/tags" Target="../tags/tag100.xml"/><Relationship Id="rId10" Type="http://schemas.openxmlformats.org/officeDocument/2006/relationships/tags" Target="../tags/tag107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14.xml"/><Relationship Id="rId8" Type="http://schemas.openxmlformats.org/officeDocument/2006/relationships/tags" Target="../tags/tag113.xml"/><Relationship Id="rId7" Type="http://schemas.openxmlformats.org/officeDocument/2006/relationships/tags" Target="../tags/tag112.xml"/><Relationship Id="rId6" Type="http://schemas.openxmlformats.org/officeDocument/2006/relationships/tags" Target="../tags/tag111.xml"/><Relationship Id="rId5" Type="http://schemas.openxmlformats.org/officeDocument/2006/relationships/tags" Target="../tags/tag110.xml"/><Relationship Id="rId4" Type="http://schemas.openxmlformats.org/officeDocument/2006/relationships/tags" Target="../tags/tag109.xml"/><Relationship Id="rId3" Type="http://schemas.openxmlformats.org/officeDocument/2006/relationships/image" Target="../media/image3.jpeg"/><Relationship Id="rId2" Type="http://schemas.openxmlformats.org/officeDocument/2006/relationships/tags" Target="../tags/tag108.xml"/><Relationship Id="rId10" Type="http://schemas.openxmlformats.org/officeDocument/2006/relationships/tags" Target="../tags/tag11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image" Target="../media/image4.jpeg"/><Relationship Id="rId2" Type="http://schemas.openxmlformats.org/officeDocument/2006/relationships/tags" Target="../tags/tag116.xml"/><Relationship Id="rId12" Type="http://schemas.openxmlformats.org/officeDocument/2006/relationships/tags" Target="../tags/tag125.xml"/><Relationship Id="rId11" Type="http://schemas.openxmlformats.org/officeDocument/2006/relationships/tags" Target="../tags/tag124.xml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131.xml"/><Relationship Id="rId7" Type="http://schemas.openxmlformats.org/officeDocument/2006/relationships/tags" Target="../tags/tag130.xml"/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7.xml"/><Relationship Id="rId8" Type="http://schemas.openxmlformats.org/officeDocument/2006/relationships/tags" Target="../tags/tag16.xml"/><Relationship Id="rId7" Type="http://schemas.openxmlformats.org/officeDocument/2006/relationships/tags" Target="../tags/tag15.xml"/><Relationship Id="rId6" Type="http://schemas.openxmlformats.org/officeDocument/2006/relationships/image" Target="../media/image4.jpeg"/><Relationship Id="rId5" Type="http://schemas.openxmlformats.org/officeDocument/2006/relationships/tags" Target="../tags/tag14.xml"/><Relationship Id="rId4" Type="http://schemas.openxmlformats.org/officeDocument/2006/relationships/image" Target="../media/image3.jpeg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1" Type="http://schemas.openxmlformats.org/officeDocument/2006/relationships/tags" Target="../tags/tag19.xml"/><Relationship Id="rId10" Type="http://schemas.openxmlformats.org/officeDocument/2006/relationships/tags" Target="../tags/tag18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image" Target="../media/image2.jpeg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1.xml"/><Relationship Id="rId8" Type="http://schemas.openxmlformats.org/officeDocument/2006/relationships/tags" Target="../tags/tag30.xml"/><Relationship Id="rId7" Type="http://schemas.openxmlformats.org/officeDocument/2006/relationships/tags" Target="../tags/tag29.xml"/><Relationship Id="rId6" Type="http://schemas.openxmlformats.org/officeDocument/2006/relationships/image" Target="../media/image4.jpeg"/><Relationship Id="rId5" Type="http://schemas.openxmlformats.org/officeDocument/2006/relationships/tags" Target="../tags/tag28.xml"/><Relationship Id="rId4" Type="http://schemas.openxmlformats.org/officeDocument/2006/relationships/image" Target="../media/image3.jpeg"/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2" Type="http://schemas.openxmlformats.org/officeDocument/2006/relationships/tags" Target="../tags/tag34.xml"/><Relationship Id="rId11" Type="http://schemas.openxmlformats.org/officeDocument/2006/relationships/tags" Target="../tags/tag33.xml"/><Relationship Id="rId10" Type="http://schemas.openxmlformats.org/officeDocument/2006/relationships/tags" Target="../tags/tag32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image" Target="../media/image4.jpeg"/><Relationship Id="rId5" Type="http://schemas.openxmlformats.org/officeDocument/2006/relationships/tags" Target="../tags/tag37.xml"/><Relationship Id="rId4" Type="http://schemas.openxmlformats.org/officeDocument/2006/relationships/image" Target="../media/image3.jpeg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4" Type="http://schemas.openxmlformats.org/officeDocument/2006/relationships/tags" Target="../tags/tag45.xml"/><Relationship Id="rId13" Type="http://schemas.openxmlformats.org/officeDocument/2006/relationships/tags" Target="../tags/tag4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50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59.xml"/><Relationship Id="rId8" Type="http://schemas.openxmlformats.org/officeDocument/2006/relationships/tags" Target="../tags/tag58.xml"/><Relationship Id="rId7" Type="http://schemas.openxmlformats.org/officeDocument/2006/relationships/tags" Target="../tags/tag57.xml"/><Relationship Id="rId6" Type="http://schemas.openxmlformats.org/officeDocument/2006/relationships/image" Target="../media/image4.jpeg"/><Relationship Id="rId5" Type="http://schemas.openxmlformats.org/officeDocument/2006/relationships/tags" Target="../tags/tag56.xml"/><Relationship Id="rId4" Type="http://schemas.openxmlformats.org/officeDocument/2006/relationships/image" Target="../media/image3.jpeg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2" Type="http://schemas.openxmlformats.org/officeDocument/2006/relationships/tags" Target="../tags/tag62.xml"/><Relationship Id="rId11" Type="http://schemas.openxmlformats.org/officeDocument/2006/relationships/tags" Target="../tags/tag61.xml"/><Relationship Id="rId10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blipFill rotWithShape="1">
          <a:blip r:embed="rId2"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>
            <p:custDataLst>
              <p:tags r:id="rId3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30000"/>
            </a:schemeClr>
          </a:solidFill>
          <a:ln w="12700" cap="flat" cmpd="sng" algn="ctr">
            <a:noFill/>
            <a:prstDash val="solid"/>
            <a:miter lim="800000"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3" name="组合 22"/>
          <p:cNvGrpSpPr/>
          <p:nvPr>
            <p:custDataLst>
              <p:tags r:id="rId4"/>
            </p:custData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7" name="图片 6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83ABDA"/>
            </a:solidFill>
          </p:spPr>
        </p:pic>
        <p:cxnSp>
          <p:nvCxnSpPr>
            <p:cNvPr id="11" name="直接连接符 10"/>
            <p:cNvCxnSpPr/>
            <p:nvPr>
              <p:custDataLst>
                <p:tags r:id="rId7"/>
              </p:custDataLst>
            </p:nvPr>
          </p:nvCxnSpPr>
          <p:spPr>
            <a:xfrm>
              <a:off x="3143421" y="4603625"/>
              <a:ext cx="1501387" cy="0"/>
            </a:xfrm>
            <a:prstGeom prst="line">
              <a:avLst/>
            </a:prstGeom>
            <a:solidFill>
              <a:schemeClr val="accent3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>
              <p:custDataLst>
                <p:tags r:id="rId8"/>
              </p:custDataLst>
            </p:nvPr>
          </p:nvCxnSpPr>
          <p:spPr>
            <a:xfrm>
              <a:off x="7639050" y="4603625"/>
              <a:ext cx="1521619" cy="0"/>
            </a:xfrm>
            <a:prstGeom prst="line">
              <a:avLst/>
            </a:prstGeom>
            <a:solidFill>
              <a:schemeClr val="accent3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2528241" y="2895392"/>
            <a:ext cx="7135519" cy="979392"/>
          </a:xfrm>
        </p:spPr>
        <p:txBody>
          <a:bodyPr lIns="101600" tIns="38100" rIns="25400" bIns="38100" anchor="t" anchorCtr="0">
            <a:normAutofit/>
          </a:bodyPr>
          <a:lstStyle>
            <a:lvl1pPr algn="ctr">
              <a:defRPr sz="5400" spc="6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75S" panose="00020600040101010101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2"/>
            </p:custDataLst>
          </p:nvPr>
        </p:nvSpPr>
        <p:spPr>
          <a:xfrm>
            <a:off x="2528241" y="3933580"/>
            <a:ext cx="7135520" cy="638331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3053979" y="4645221"/>
            <a:ext cx="1680269" cy="457200"/>
          </a:xfrm>
        </p:spPr>
        <p:txBody>
          <a:bodyPr>
            <a:normAutofit/>
          </a:bodyPr>
          <a:lstStyle>
            <a:lvl1pPr marL="0" indent="0" algn="ctr">
              <a:buNone/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4" hasCustomPrompt="1"/>
            <p:custDataLst>
              <p:tags r:id="rId14"/>
            </p:custDataLst>
          </p:nvPr>
        </p:nvSpPr>
        <p:spPr>
          <a:xfrm>
            <a:off x="7545453" y="4645221"/>
            <a:ext cx="1681200" cy="457200"/>
          </a:xfrm>
        </p:spPr>
        <p:txBody>
          <a:bodyPr>
            <a:normAutofit/>
          </a:bodyPr>
          <a:lstStyle>
            <a:lvl1pPr marL="0" indent="0" algn="ctr">
              <a:buNone/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: 圆角 27"/>
          <p:cNvSpPr/>
          <p:nvPr>
            <p:custDataLst>
              <p:tags r:id="rId3"/>
            </p:custDataLst>
          </p:nvPr>
        </p:nvSpPr>
        <p:spPr>
          <a:xfrm>
            <a:off x="388620" y="258921"/>
            <a:ext cx="11414760" cy="6340158"/>
          </a:xfrm>
          <a:prstGeom prst="roundRect">
            <a:avLst>
              <a:gd name="adj" fmla="val 766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843020" y="2065020"/>
            <a:ext cx="4885055" cy="1503680"/>
          </a:xfrm>
        </p:spPr>
        <p:txBody>
          <a:bodyPr vert="horz" lIns="90170" tIns="46990" rIns="90170" bIns="46990" rtlCol="0" anchor="b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72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75S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3" hasCustomPrompt="1"/>
            <p:custDataLst>
              <p:tags r:id="rId8"/>
            </p:custDataLst>
          </p:nvPr>
        </p:nvSpPr>
        <p:spPr>
          <a:xfrm>
            <a:off x="3843020" y="3616960"/>
            <a:ext cx="4885055" cy="768350"/>
          </a:xfrm>
        </p:spPr>
        <p:txBody>
          <a:bodyPr lIns="90170" tIns="46990" rIns="90170" bIns="46990"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365126"/>
            <a:ext cx="10515600" cy="473074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6"/>
            </p:custDataLst>
          </p:nvPr>
        </p:nvPicPr>
        <p:blipFill rotWithShape="1">
          <a:blip r:embed="rId7"/>
          <a:srcRect/>
          <a:stretch>
            <a:fillRect/>
          </a:stretch>
        </p:blipFill>
        <p:spPr>
          <a:xfrm>
            <a:off x="0" y="0"/>
            <a:ext cx="12192000" cy="27749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8"/>
            </p:custDataLst>
          </p:nvPr>
        </p:nvPicPr>
        <p:blipFill rotWithShape="1">
          <a:blip r:embed="rId9"/>
          <a:srcRect/>
          <a:stretch>
            <a:fillRect/>
          </a:stretch>
        </p:blipFill>
        <p:spPr>
          <a:xfrm>
            <a:off x="0" y="6580505"/>
            <a:ext cx="12192000" cy="2774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: 圆角 21"/>
          <p:cNvSpPr/>
          <p:nvPr>
            <p:custDataLst>
              <p:tags r:id="rId3"/>
            </p:custDataLst>
          </p:nvPr>
        </p:nvSpPr>
        <p:spPr>
          <a:xfrm>
            <a:off x="388620" y="258921"/>
            <a:ext cx="11414760" cy="6340158"/>
          </a:xfrm>
          <a:prstGeom prst="roundRect">
            <a:avLst>
              <a:gd name="adj" fmla="val 766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-7620" y="-3810"/>
            <a:ext cx="4823460" cy="686562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9"/>
            </p:custDataLst>
          </p:nvPr>
        </p:nvPicPr>
        <p:blipFill rotWithShape="1">
          <a:blip r:embed="rId10"/>
          <a:srcRect/>
          <a:stretch>
            <a:fillRect/>
          </a:stretch>
        </p:blipFill>
        <p:spPr>
          <a:xfrm rot="5400000">
            <a:off x="8624299" y="3290300"/>
            <a:ext cx="6858000" cy="277403"/>
          </a:xfrm>
          <a:custGeom>
            <a:avLst/>
            <a:gdLst>
              <a:gd name="connsiteX0" fmla="*/ 0 w 6858000"/>
              <a:gd name="connsiteY0" fmla="*/ 277403 h 277403"/>
              <a:gd name="connsiteX1" fmla="*/ 0 w 6858000"/>
              <a:gd name="connsiteY1" fmla="*/ 0 h 277403"/>
              <a:gd name="connsiteX2" fmla="*/ 6858000 w 6858000"/>
              <a:gd name="connsiteY2" fmla="*/ 0 h 277403"/>
              <a:gd name="connsiteX3" fmla="*/ 6858000 w 6858000"/>
              <a:gd name="connsiteY3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277403">
                <a:moveTo>
                  <a:pt x="0" y="277403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277403"/>
                </a:lnTo>
                <a:close/>
              </a:path>
            </a:pathLst>
          </a:cu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/>
          <a:srcRect/>
          <a:stretch>
            <a:fillRect/>
          </a:stretch>
        </p:blipFill>
        <p:spPr>
          <a:xfrm>
            <a:off x="0" y="6580599"/>
            <a:ext cx="12192000" cy="277401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0" y="-19685"/>
            <a:ext cx="12191365" cy="266382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/>
          <a:srcRect/>
          <a:stretch>
            <a:fillRect/>
          </a:stretch>
        </p:blipFill>
        <p:spPr>
          <a:xfrm>
            <a:off x="0" y="1"/>
            <a:ext cx="12192000" cy="277402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4445" y="5038725"/>
            <a:ext cx="12191365" cy="18288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/>
          <a:srcRect/>
          <a:stretch>
            <a:fillRect/>
          </a:stretch>
        </p:blipFill>
        <p:spPr>
          <a:xfrm>
            <a:off x="0" y="6580599"/>
            <a:ext cx="12192000" cy="277401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0" y="1270"/>
            <a:ext cx="12191365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2400" y="191176"/>
            <a:ext cx="11037570" cy="526917"/>
          </a:xfrm>
          <a:noFill/>
        </p:spPr>
        <p:txBody>
          <a:bodyPr>
            <a:normAutofit/>
          </a:bodyPr>
          <a:lstStyle>
            <a:lvl1pPr>
              <a:defRPr sz="2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3"/>
            </p:custDataLst>
          </p:nvPr>
        </p:nvSpPr>
        <p:spPr>
          <a:xfrm>
            <a:off x="-1905" y="959485"/>
            <a:ext cx="12192635" cy="493903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algn="ctr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0" y="1"/>
            <a:ext cx="12192000" cy="6857999"/>
            <a:chOff x="0" y="1"/>
            <a:chExt cx="12192000" cy="6857999"/>
          </a:xfrm>
        </p:grpSpPr>
        <p:pic>
          <p:nvPicPr>
            <p:cNvPr id="8" name="图片 7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0" y="1"/>
              <a:ext cx="12192000" cy="277402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0" y="6580599"/>
              <a:ext cx="12192000" cy="277401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855331" y="2761135"/>
            <a:ext cx="4481333" cy="830996"/>
          </a:xfrm>
        </p:spPr>
        <p:txBody>
          <a:bodyPr lIns="101600" tIns="38100" rIns="63500" bIns="38100" anchor="b" anchorCtr="0">
            <a:normAutofit/>
          </a:bodyPr>
          <a:lstStyle>
            <a:lvl1pPr algn="ctr">
              <a:defRPr sz="440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75S" panose="00020600040101010101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3855331" y="3637323"/>
            <a:ext cx="4481333" cy="849943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1600" b="0" i="0" u="none" strike="noStrike" kern="1200" cap="all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0" y="1"/>
            <a:ext cx="12192000" cy="6857999"/>
            <a:chOff x="0" y="1"/>
            <a:chExt cx="12192000" cy="6857999"/>
          </a:xfrm>
        </p:grpSpPr>
        <p:pic>
          <p:nvPicPr>
            <p:cNvPr id="9" name="图片 8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0" y="1"/>
              <a:ext cx="12192000" cy="277402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0" y="6580599"/>
              <a:ext cx="12192000" cy="277401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>
            <p:custDataLst>
              <p:tags r:id="rId2"/>
            </p:custDataLst>
          </p:nvPr>
        </p:nvGrpSpPr>
        <p:grpSpPr>
          <a:xfrm>
            <a:off x="0" y="1"/>
            <a:ext cx="12192000" cy="6857999"/>
            <a:chOff x="0" y="1"/>
            <a:chExt cx="12192000" cy="6857999"/>
          </a:xfrm>
        </p:grpSpPr>
        <p:pic>
          <p:nvPicPr>
            <p:cNvPr id="13" name="图片 12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0" y="1"/>
              <a:ext cx="12192000" cy="277402"/>
            </a:xfrm>
            <a:prstGeom prst="rect">
              <a:avLst/>
            </a:prstGeom>
          </p:spPr>
        </p:pic>
        <p:pic>
          <p:nvPicPr>
            <p:cNvPr id="14" name="图片 13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0" y="6580599"/>
              <a:ext cx="12192000" cy="277401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: 圆角 6"/>
          <p:cNvSpPr/>
          <p:nvPr>
            <p:custDataLst>
              <p:tags r:id="rId3"/>
            </p:custDataLst>
          </p:nvPr>
        </p:nvSpPr>
        <p:spPr>
          <a:xfrm>
            <a:off x="388620" y="258921"/>
            <a:ext cx="11414760" cy="6340158"/>
          </a:xfrm>
          <a:prstGeom prst="roundRect">
            <a:avLst>
              <a:gd name="adj" fmla="val 766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0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0" y="1"/>
            <a:ext cx="12192000" cy="6857999"/>
            <a:chOff x="0" y="1"/>
            <a:chExt cx="12192000" cy="6857999"/>
          </a:xfrm>
        </p:grpSpPr>
        <p:pic>
          <p:nvPicPr>
            <p:cNvPr id="9" name="图片 8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0" y="1"/>
              <a:ext cx="12192000" cy="277402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0" y="6580599"/>
              <a:ext cx="12192000" cy="277401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: 圆角 28"/>
          <p:cNvSpPr/>
          <p:nvPr>
            <p:custDataLst>
              <p:tags r:id="rId3"/>
            </p:custDataLst>
          </p:nvPr>
        </p:nvSpPr>
        <p:spPr>
          <a:xfrm>
            <a:off x="388620" y="258921"/>
            <a:ext cx="11414760" cy="6340158"/>
          </a:xfrm>
          <a:prstGeom prst="roundRect">
            <a:avLst>
              <a:gd name="adj" fmla="val 766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4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5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tags" Target="../tags/tag137.xml"/><Relationship Id="rId24" Type="http://schemas.openxmlformats.org/officeDocument/2006/relationships/tags" Target="../tags/tag136.xml"/><Relationship Id="rId23" Type="http://schemas.openxmlformats.org/officeDocument/2006/relationships/tags" Target="../tags/tag135.xml"/><Relationship Id="rId22" Type="http://schemas.openxmlformats.org/officeDocument/2006/relationships/tags" Target="../tags/tag134.xml"/><Relationship Id="rId21" Type="http://schemas.openxmlformats.org/officeDocument/2006/relationships/tags" Target="../tags/tag133.xml"/><Relationship Id="rId20" Type="http://schemas.openxmlformats.org/officeDocument/2006/relationships/tags" Target="../tags/tag132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4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themeOverride" Target="../theme/themeOverride4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6.xml"/><Relationship Id="rId3" Type="http://schemas.openxmlformats.org/officeDocument/2006/relationships/themeOverride" Target="../theme/themeOverride5.xml"/><Relationship Id="rId2" Type="http://schemas.openxmlformats.org/officeDocument/2006/relationships/tags" Target="../tags/tag159.xml"/><Relationship Id="rId1" Type="http://schemas.openxmlformats.org/officeDocument/2006/relationships/tags" Target="../tags/tag15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2.xml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6.xml"/><Relationship Id="rId3" Type="http://schemas.openxmlformats.org/officeDocument/2006/relationships/themeOverride" Target="../theme/themeOverride6.xml"/><Relationship Id="rId2" Type="http://schemas.openxmlformats.org/officeDocument/2006/relationships/tags" Target="../tags/tag164.xml"/><Relationship Id="rId1" Type="http://schemas.openxmlformats.org/officeDocument/2006/relationships/tags" Target="../tags/tag16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6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3.xml"/><Relationship Id="rId4" Type="http://schemas.openxmlformats.org/officeDocument/2006/relationships/themeOverride" Target="../theme/themeOverride1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7.xml"/></Relationships>
</file>

<file path=ppt/slides/_rels/slide2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6.xml"/><Relationship Id="rId3" Type="http://schemas.openxmlformats.org/officeDocument/2006/relationships/themeOverride" Target="../theme/themeOverride7.xml"/><Relationship Id="rId2" Type="http://schemas.openxmlformats.org/officeDocument/2006/relationships/tags" Target="../tags/tag169.xml"/><Relationship Id="rId1" Type="http://schemas.openxmlformats.org/officeDocument/2006/relationships/tags" Target="../tags/tag168.xml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2.xml"/><Relationship Id="rId4" Type="http://schemas.openxmlformats.org/officeDocument/2006/relationships/themeOverride" Target="../theme/themeOverride8.xml"/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/Relationships>
</file>

<file path=ppt/slides/_rels/slide2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themeOverride" Target="../theme/themeOverride9.xml"/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2.xml"/><Relationship Id="rId4" Type="http://schemas.openxmlformats.org/officeDocument/2006/relationships/themeOverride" Target="../theme/themeOverride10.xml"/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6.xml"/><Relationship Id="rId3" Type="http://schemas.openxmlformats.org/officeDocument/2006/relationships/themeOverride" Target="../theme/themeOverride11.xml"/><Relationship Id="rId2" Type="http://schemas.openxmlformats.org/officeDocument/2006/relationships/tags" Target="../tags/tag180.xml"/><Relationship Id="rId1" Type="http://schemas.openxmlformats.org/officeDocument/2006/relationships/tags" Target="../tags/tag179.xml"/></Relationships>
</file>

<file path=ppt/slides/_rels/slide2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2.xml"/><Relationship Id="rId4" Type="http://schemas.openxmlformats.org/officeDocument/2006/relationships/themeOverride" Target="../theme/themeOverride12.xml"/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4.xml"/></Relationships>
</file>

<file path=ppt/slides/_rels/slide2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themeOverride" Target="../theme/themeOverride13.xml"/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/Relationships>
</file>

<file path=ppt/slides/_rels/slide2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4.xml"/><Relationship Id="rId4" Type="http://schemas.openxmlformats.org/officeDocument/2006/relationships/themeOverride" Target="../theme/themeOverride14.xml"/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" Type="http://schemas.openxmlformats.org/officeDocument/2006/relationships/tags" Target="../tags/tag188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themeOverride" Target="../theme/themeOverride2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2.xml"/><Relationship Id="rId4" Type="http://schemas.openxmlformats.org/officeDocument/2006/relationships/themeOverride" Target="../theme/themeOverride3.xml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322195" y="2901950"/>
            <a:ext cx="7548245" cy="979170"/>
          </a:xfrm>
        </p:spPr>
        <p:txBody>
          <a:bodyPr>
            <a:noAutofit/>
          </a:bodyPr>
          <a:p>
            <a:r>
              <a:rPr lang="zh-CN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阿拉丁W" panose="00020600040101010101" charset="-122"/>
                <a:ea typeface="汉仪铸字阿拉丁W" panose="00020600040101010101" charset="-122"/>
                <a:cs typeface="汉仪铸字阿拉丁W" panose="00020600040101010101" charset="-122"/>
              </a:rPr>
              <a:t>俄国</a:t>
            </a:r>
            <a:r>
              <a:rPr lang="en-US" altLang="zh-CN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阿拉丁W" panose="00020600040101010101" charset="-122"/>
                <a:ea typeface="汉仪铸字阿拉丁W" panose="00020600040101010101" charset="-122"/>
                <a:cs typeface="汉仪铸字阿拉丁W" panose="00020600040101010101" charset="-122"/>
              </a:rPr>
              <a:t>1861</a:t>
            </a:r>
            <a:r>
              <a:rPr lang="zh-CN" altLang="en-US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阿拉丁W" panose="00020600040101010101" charset="-122"/>
                <a:ea typeface="汉仪铸字阿拉丁W" panose="00020600040101010101" charset="-122"/>
                <a:cs typeface="汉仪铸字阿拉丁W" panose="00020600040101010101" charset="-122"/>
              </a:rPr>
              <a:t>农奴改革</a:t>
            </a:r>
            <a:endParaRPr lang="zh-CN" altLang="en-US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阿拉丁W" panose="00020600040101010101" charset="-122"/>
              <a:ea typeface="汉仪铸字阿拉丁W" panose="00020600040101010101" charset="-122"/>
              <a:cs typeface="汉仪铸字阿拉丁W" panose="0002060004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军事状况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1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争夺霸权战争失败，国际地位动摇；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1853—1854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—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1855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—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1856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克里米亚战争：霸权主义战争，非正义性；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结局：失败，军事装备落后，军官腐败，士兵孱弱。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耗损财力，加剧国内矛盾；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农民暴动引发统治危机。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00000"/>
              </a:lnSpc>
              <a:buAutoNum type="arabicPeriod"/>
            </a:pP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主观因素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1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亚历山大二世的决心；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直接原因：为了镇压农民运动；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1857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年着手准备，自上而下的解放农民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负责人：高级官吏，大农奴主；（封建地主阶级）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1861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年通过草案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实质：维护地主利益。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5509513" y="1859793"/>
            <a:ext cx="1172971" cy="101566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r">
              <a:defRPr sz="4000"/>
            </a:lvl1pPr>
          </a:lstStyle>
          <a:p>
            <a:pPr algn="ctr"/>
            <a:r>
              <a:rPr lang="en-US" altLang="zh-CN" sz="5400" b="1" dirty="0">
                <a:solidFill>
                  <a:schemeClr val="accent1"/>
                </a:solidFill>
                <a:latin typeface="华康搞怪水瓶体 W7" panose="040B0709000000000000" charset="-122"/>
                <a:ea typeface="华康搞怪水瓶体 W7" panose="040B0709000000000000" charset="-122"/>
                <a:cs typeface="华康搞怪水瓶体 W7" panose="040B0709000000000000" charset="-122"/>
              </a:rPr>
              <a:t>02</a:t>
            </a:r>
            <a:endParaRPr lang="en-US" altLang="zh-CN" sz="5400" b="1" dirty="0">
              <a:solidFill>
                <a:schemeClr val="accent1"/>
              </a:solidFill>
              <a:latin typeface="华康搞怪水瓶体 W7" panose="040B0709000000000000" charset="-122"/>
              <a:ea typeface="华康搞怪水瓶体 W7" panose="040B0709000000000000" charset="-122"/>
              <a:cs typeface="华康搞怪水瓶体 W7" panose="040B0709000000000000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dirty="0">
                <a:latin typeface="汉仪雅酷黑简" panose="00020600040101010101" charset="-122"/>
                <a:ea typeface="汉仪雅酷黑简" panose="00020600040101010101" charset="-122"/>
              </a:rPr>
              <a:t>改革过程</a:t>
            </a:r>
            <a:endParaRPr lang="zh-CN" altLang="en-US" dirty="0">
              <a:latin typeface="汉仪雅酷黑简" panose="00020600040101010101" charset="-122"/>
              <a:ea typeface="汉仪雅酷黑简" panose="0002060004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2007870" y="548005"/>
            <a:ext cx="8176260" cy="639445"/>
          </a:xfrm>
          <a:prstGeom prst="rect">
            <a:avLst/>
          </a:prstGeom>
          <a:noFill/>
        </p:spPr>
        <p:txBody>
          <a:bodyPr wrap="square" rtlCol="0"/>
          <a:lstStyle/>
          <a:p>
            <a:pPr indent="0" algn="l">
              <a:buNone/>
            </a:pPr>
            <a:r>
              <a:rPr lang="zh-CN" altLang="en-US" sz="3200" b="1" spc="300" dirty="0">
                <a:solidFill>
                  <a:schemeClr val="tx1"/>
                </a:solidFill>
                <a:latin typeface="方正大黑体_GBK" panose="02010600010101010101" charset="-122"/>
                <a:ea typeface="方正大黑体_GBK" panose="02010600010101010101" charset="-122"/>
              </a:rPr>
              <a:t>俄国农奴制改革基本内容</a:t>
            </a:r>
            <a:endParaRPr lang="zh-CN" altLang="en-US" sz="3200" b="1" spc="300" dirty="0">
              <a:solidFill>
                <a:schemeClr val="tx1"/>
              </a:solidFill>
              <a:latin typeface="方正大黑体_GBK" panose="02010600010101010101" charset="-122"/>
              <a:ea typeface="方正大黑体_GBK" panose="0201060001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82370" y="1187450"/>
            <a:ext cx="9943465" cy="5113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457200" indent="-4572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目的：缓和社会矛盾，维护地主阶级统治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1861年3月3日，亚历山大二世正式签署《1861年2月19日宣言》《农民改革法令》，历史上统称“二一九法令”。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《1861年2月19日宣言》：宣读性文件，对法令内容的解释说明，目的是说服百姓。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《农民改革法令》：全面规定了废除农奴制度的基本条件，和改革的具体措施。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伴随上层建筑的适应。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政治上：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2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废除农奴制、农奴在法律上获得人身自由，享有公民权利；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内容：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农民成为政府的臣民，不再隶属于他们的主人。农民享有公民权利，可以签订契约、提起诉讼、自由结婚、经商、做工和合法拥有财产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积极效果：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农奴获得人身自由——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为资本主义发展提供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自由劳动力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局限性：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仅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获得的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是法律上的自由，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实际上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仍受限制。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经济上：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2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土地仍属地主所有，农民可以赎买一块份地，但需付高额赎金和承担义务；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（农奴制下，农奴以奴役为条件，本身拥有一块份地）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扩展：临时义务：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每个男劳力前两年必须服40天的劳役，之后转为代役租并一直持续到他付清赎金为止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实际：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农民在改革中获得的份地通常低于改革前耕种土地的数量；而往往得到的是贫瘠和耕作不便的土地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另外一半土地仍归地主所有，地主有权决定保留哪些地块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积极效果：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资本主义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发展提供了必要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资本和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国内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市场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局限性：份地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需高价赎买，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且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数量少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贫瘠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是对农民的残酷掠夺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组织上：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2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强化村社制度对农民的管理；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内容：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法令规定村社负责农民份地赎金和赋税的缴纳，付清赎金后，农民必须得到村社的同意才能脱离村社，如果一个农民希望到外面找活干，也必须得到村社的书面许可证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目的：加强对农民的管理。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地方贵族担任调停人。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任务：处理地主和农民的关系，约束农民完成赋役。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实质：保障地主利益。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农民仍在一定程度上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仍然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受控于地主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，部分农民被纳入地方政权控制。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2007870" y="548005"/>
            <a:ext cx="8176260" cy="639445"/>
          </a:xfrm>
          <a:prstGeom prst="rect">
            <a:avLst/>
          </a:prstGeom>
          <a:noFill/>
        </p:spPr>
        <p:txBody>
          <a:bodyPr wrap="square" rtlCol="0"/>
          <a:lstStyle/>
          <a:p>
            <a:pPr indent="0" algn="l">
              <a:buNone/>
            </a:pPr>
            <a:r>
              <a:rPr lang="zh-CN" altLang="en-US" sz="3200" b="1" spc="300" dirty="0">
                <a:solidFill>
                  <a:schemeClr val="tx1"/>
                </a:solidFill>
                <a:latin typeface="方正大黑体_GBK" panose="02010600010101010101" charset="-122"/>
                <a:ea typeface="方正大黑体_GBK" panose="02010600010101010101" charset="-122"/>
              </a:rPr>
              <a:t>推动上层建筑的变革</a:t>
            </a:r>
            <a:endParaRPr lang="zh-CN" altLang="en-US" sz="3200" b="1" spc="300" dirty="0">
              <a:solidFill>
                <a:schemeClr val="tx1"/>
              </a:solidFill>
              <a:latin typeface="方正大黑体_GBK" panose="02010600010101010101" charset="-122"/>
              <a:ea typeface="方正大黑体_GBK" panose="0201060001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82370" y="1187450"/>
            <a:ext cx="9943465" cy="3857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原因：废除农奴制后，产生并确立新的资本主义生产关系（经济基础决定上层建筑）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内容：在政治上实行资产阶级性质的改革，以适应资本主义经济发展。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实质：维护贵族和地主利益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评价：为资本主义发展开辟道路，俄国由封建君主专制向资产阶级君主制转变。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行政上：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2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建立地方自治机构；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1864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年，《省、县、地方机构法令》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大部分省、县设立地方自治会议及其执行机关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——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地方自治局。（保障贵族优势）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城市建立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——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城市杜马和治局。（包含有利于资产阶级的规定）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实质：政治体制改革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（本质沙皇专制）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司法上：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2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贯彻资产阶级法律原则；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建立统一的各级法院，统一审理；废除农奴制法庭，公开审理。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局限：仍然保留农奴制烙印，政治案件诉讼程序专横暴虐。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CB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282870" y="476405"/>
            <a:ext cx="9626400" cy="723600"/>
          </a:xfrm>
        </p:spPr>
        <p:txBody>
          <a:bodyPr>
            <a:normAutofit/>
          </a:bodyPr>
          <a:lstStyle/>
          <a:p>
            <a:r>
              <a:rPr lang="zh-CN" altLang="zh-CN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俄国农奴制</a:t>
            </a:r>
            <a:endParaRPr lang="zh-CN" altLang="zh-CN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1281430" y="1200785"/>
            <a:ext cx="9626600" cy="4408170"/>
          </a:xfrm>
        </p:spPr>
        <p:txBody>
          <a:bodyPr>
            <a:normAutofit lnSpcReduction="20000"/>
          </a:bodyPr>
          <a:lstStyle/>
          <a:p>
            <a:pPr fontAlgn="auto">
              <a:lnSpc>
                <a:spcPct val="150000"/>
              </a:lnSpc>
              <a:buFont typeface="Wingdings" panose="05000000000000000000" charset="0"/>
              <a:buChar char="u"/>
            </a:pPr>
            <a:r>
              <a:rPr lang="zh-CN" altLang="en-US" sz="24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俄国农奴制（又叫封建领主制）15世纪末—19世纪中期，俄国以奴役制为主要形式，封建领主剥削农民的主要经济和法律制度。</a:t>
            </a:r>
            <a:endParaRPr lang="zh-CN" altLang="en-US" sz="24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24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zh-CN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基本特征</a:t>
            </a:r>
            <a:r>
              <a:rPr lang="zh-CN" altLang="en-US" sz="24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是农奴被束缚在土地上，不得不附于农奴主。）</a:t>
            </a:r>
            <a:endParaRPr lang="zh-CN" altLang="en-US" sz="24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50000"/>
              </a:lnSpc>
              <a:buNone/>
            </a:pPr>
            <a:endParaRPr lang="zh-CN" altLang="en-US" sz="20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50000"/>
              </a:lnSpc>
              <a:buNone/>
            </a:pPr>
            <a:r>
              <a:rPr lang="zh-CN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知识链接</a:t>
            </a:r>
            <a:endParaRPr lang="zh-CN" alt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50000"/>
              </a:lnSpc>
              <a:buNone/>
            </a:pPr>
            <a:r>
              <a:rPr lang="zh-CN" altLang="en-US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确立：</a:t>
            </a:r>
            <a:r>
              <a:rPr lang="en-US" altLang="zh-CN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1649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《国民议会法典》</a:t>
            </a:r>
            <a:endParaRPr lang="zh-CN" altLang="en-US" sz="20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50000"/>
              </a:lnSpc>
              <a:buNone/>
            </a:pPr>
            <a:r>
              <a:rPr lang="zh-CN" altLang="en-US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分类：</a:t>
            </a:r>
            <a:r>
              <a:rPr lang="en-US" altLang="zh-CN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地主农民</a:t>
            </a:r>
            <a:r>
              <a:rPr lang="en-US" altLang="zh-CN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国家农民</a:t>
            </a:r>
            <a:r>
              <a:rPr lang="en-US" altLang="zh-CN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采邑农民</a:t>
            </a:r>
            <a:r>
              <a:rPr lang="en-US" altLang="zh-CN" sz="20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endParaRPr lang="en-US" altLang="zh-CN" sz="2000" b="1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军事上：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2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普遍义务制；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普遍义务兵役制代替募兵制；改革军事管理系统；更新装备，设立军事学校。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评价：实现兵役面前人人平等，提高了军队素质，增强了战斗力。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 spc="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  <a:cs typeface="+mj-cs"/>
              </a:rPr>
              <a:t>结论：</a:t>
            </a: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从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1861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农奴制经济改革作为开端，俄国从此开启近代化历程。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实质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指俄国由封建农奴制向资本主义工业社会的大转变。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2007870" y="548005"/>
            <a:ext cx="8176260" cy="639445"/>
          </a:xfrm>
          <a:prstGeom prst="rect">
            <a:avLst/>
          </a:prstGeom>
          <a:noFill/>
        </p:spPr>
        <p:txBody>
          <a:bodyPr wrap="square" rtlCol="0"/>
          <a:lstStyle/>
          <a:p>
            <a:pPr indent="0" algn="l">
              <a:buNone/>
            </a:pPr>
            <a:r>
              <a:rPr lang="zh-CN" altLang="en-US" sz="3200" b="1" spc="300" dirty="0">
                <a:solidFill>
                  <a:schemeClr val="tx1"/>
                </a:solidFill>
                <a:latin typeface="方正大黑体_GBK" panose="02010600010101010101" charset="-122"/>
                <a:ea typeface="方正大黑体_GBK" panose="02010600010101010101" charset="-122"/>
              </a:rPr>
              <a:t>近代化</a:t>
            </a:r>
            <a:endParaRPr lang="zh-CN" altLang="en-US" sz="3200" b="1" spc="300" dirty="0">
              <a:solidFill>
                <a:schemeClr val="tx1"/>
              </a:solidFill>
              <a:latin typeface="方正大黑体_GBK" panose="02010600010101010101" charset="-122"/>
              <a:ea typeface="方正大黑体_GBK" panose="0201060001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82370" y="1187450"/>
            <a:ext cx="9943465" cy="26022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以近代工业和科学技术为推动力，实现由传统的农业社会向近代工业社会的大转变。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它包括经济的工业化、机械化，政治的民主化、法制化，思想的理性化、科学化，社会的城市化。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 txBox="1"/>
          <p:nvPr>
            <p:custDataLst>
              <p:tags r:id="rId1"/>
            </p:custDataLst>
          </p:nvPr>
        </p:nvSpPr>
        <p:spPr>
          <a:xfrm>
            <a:off x="609600" y="911860"/>
            <a:ext cx="10972800" cy="559943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经济近代化：农奴制废除为资本主义发展提供了必要劳动力、资金和市场，俄国走上了迅速发展资本主义的道路。随着工业革命的推进，俄国工业生产大幅度增长，农村中资本主义的成分也得到增长。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政治近代化：在政治体制方面上作了比较深层的改革，建立了地方和城市的自治机构。在司法制度方面，参照西方的司法制度，进行了改革。改革使政治上一向专制独裁的俄国也出现了一些民主化的气息。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军事近代化：实行普遍义务兵役制，建立西方式的军事管理机构。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教育近代化：鼓励社会和私人办学，扩大大学自主权，允许引进西方书籍。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思想近代化：西方资产阶级的思想和统治方式开始传入俄国，越来越多的俄国人看到了差距，变革的愿望日益强烈。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609299" y="347158"/>
            <a:ext cx="10973399" cy="56514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b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zh-CN" altLang="en-US" sz="3200" b="1" spc="300" dirty="0">
                <a:ln w="3175">
                  <a:noFill/>
                  <a:prstDash val="dash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  <a:cs typeface="微软雅黑" panose="020B0503020204020204" charset="-122"/>
              </a:rPr>
              <a:t>俄国近代化发展</a:t>
            </a:r>
            <a:endParaRPr lang="zh-CN" altLang="en-US" sz="3200" b="1" spc="300" dirty="0">
              <a:ln w="3175">
                <a:noFill/>
                <a:prstDash val="dash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  <a:cs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5509513" y="1859793"/>
            <a:ext cx="1172971" cy="101566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r">
              <a:defRPr sz="4000"/>
            </a:lvl1pPr>
          </a:lstStyle>
          <a:p>
            <a:pPr algn="ctr"/>
            <a:r>
              <a:rPr lang="en-US" altLang="zh-CN" sz="5400" b="1" dirty="0">
                <a:solidFill>
                  <a:schemeClr val="accent1"/>
                </a:solidFill>
                <a:latin typeface="华康搞怪水瓶体 W7" panose="040B0709000000000000" charset="-122"/>
                <a:ea typeface="华康搞怪水瓶体 W7" panose="040B0709000000000000" charset="-122"/>
                <a:cs typeface="华康搞怪水瓶体 W7" panose="040B0709000000000000" charset="-122"/>
              </a:rPr>
              <a:t>03</a:t>
            </a:r>
            <a:endParaRPr lang="en-US" altLang="zh-CN" sz="5400" b="1" dirty="0">
              <a:solidFill>
                <a:schemeClr val="accent1"/>
              </a:solidFill>
              <a:latin typeface="华康搞怪水瓶体 W7" panose="040B0709000000000000" charset="-122"/>
              <a:ea typeface="华康搞怪水瓶体 W7" panose="040B0709000000000000" charset="-122"/>
              <a:cs typeface="华康搞怪水瓶体 W7" panose="040B0709000000000000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dirty="0">
                <a:latin typeface="汉仪雅酷黑简" panose="00020600040101010101" charset="-122"/>
                <a:ea typeface="汉仪雅酷黑简" panose="00020600040101010101" charset="-122"/>
              </a:rPr>
              <a:t>改革评价</a:t>
            </a:r>
            <a:endParaRPr lang="zh-CN" altLang="en-US" dirty="0">
              <a:latin typeface="汉仪雅酷黑简" panose="00020600040101010101" charset="-122"/>
              <a:ea typeface="汉仪雅酷黑简" panose="0002060004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 txBox="1"/>
          <p:nvPr>
            <p:custDataLst>
              <p:tags r:id="rId1"/>
            </p:custDataLst>
          </p:nvPr>
        </p:nvSpPr>
        <p:spPr>
          <a:xfrm>
            <a:off x="609600" y="911860"/>
            <a:ext cx="10972800" cy="559943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57200" indent="-457200" algn="just">
              <a:lnSpc>
                <a:spcPct val="13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性质：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indent="0"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是沙皇和贵族地主推行的自上而下的资产阶级性质的改革运动，但带有浓厚的封建性，也是对农民一次公开、野蛮的掠夺。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进步性：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使广大农奴获得自由，提高了农民生产积极性，有利于俄国资本主义的发展；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促进俄国资本主义经济的迅速发展，推进了俄国近代化的进程，新的思想和新的社会力量不断的壮大。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609299" y="347158"/>
            <a:ext cx="10973399" cy="56514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b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zh-CN" altLang="en-US" sz="3200" b="1" spc="300" dirty="0">
                <a:ln w="3175">
                  <a:noFill/>
                  <a:prstDash val="dash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  <a:cs typeface="微软雅黑" panose="020B0503020204020204" charset="-122"/>
              </a:rPr>
              <a:t>俄国农奴制改革的影响</a:t>
            </a:r>
            <a:endParaRPr lang="zh-CN" altLang="en-US" sz="3200" b="1" spc="300" dirty="0">
              <a:ln w="3175">
                <a:noFill/>
                <a:prstDash val="dash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  <a:cs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2007870" y="548005"/>
            <a:ext cx="8176260" cy="639445"/>
          </a:xfrm>
          <a:prstGeom prst="rect">
            <a:avLst/>
          </a:prstGeom>
          <a:noFill/>
        </p:spPr>
        <p:txBody>
          <a:bodyPr wrap="square" rtlCol="0"/>
          <a:lstStyle/>
          <a:p>
            <a:pPr indent="0" algn="l">
              <a:buNone/>
            </a:pPr>
            <a:r>
              <a:rPr lang="zh-CN" altLang="en-US" sz="3200" b="1" spc="300" dirty="0">
                <a:solidFill>
                  <a:schemeClr val="tx1"/>
                </a:solidFill>
                <a:latin typeface="方正大黑体_GBK" panose="02010600010101010101" charset="-122"/>
                <a:ea typeface="方正大黑体_GBK" panose="02010600010101010101" charset="-122"/>
              </a:rPr>
              <a:t>农奴改革带来的变化（进步性表现）</a:t>
            </a:r>
            <a:endParaRPr lang="zh-CN" altLang="en-US" sz="3200" b="1" spc="300" dirty="0">
              <a:solidFill>
                <a:schemeClr val="tx1"/>
              </a:solidFill>
              <a:latin typeface="方正大黑体_GBK" panose="02010600010101010101" charset="-122"/>
              <a:ea typeface="方正大黑体_GBK" panose="0201060001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82370" y="1187450"/>
            <a:ext cx="9943465" cy="26022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广大农奴获得人身自由，为资本主义的发展提供了自由劳动力。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实际上结束了彼此之间的封建关系，使农民经济转入商品货币关系和资本主义关系。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7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地主经济向资本主义生产方式转变。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 txBox="1"/>
          <p:nvPr>
            <p:custDataLst>
              <p:tags r:id="rId1"/>
            </p:custDataLst>
          </p:nvPr>
        </p:nvSpPr>
        <p:spPr>
          <a:xfrm>
            <a:off x="609600" y="912495"/>
            <a:ext cx="10972800" cy="559943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57200" indent="-457200" algn="just">
              <a:lnSpc>
                <a:spcPct val="13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局限性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不彻底性：保留大量封建残余(封建君主专制、地主土地私有制、农民仍处于无权地位）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掠夺性：“解放”后的农奴被剥夺得一干二净 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欺骗性：改革后的农民为生计重新受盘剥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3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落后性：形成以军事封建性为特征的帝国主义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609299" y="347158"/>
            <a:ext cx="10973399" cy="56514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b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zh-CN" altLang="en-US" sz="3200" b="1" spc="300" dirty="0">
                <a:ln w="3175">
                  <a:noFill/>
                  <a:prstDash val="dash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  <a:cs typeface="微软雅黑" panose="020B0503020204020204" charset="-122"/>
              </a:rPr>
              <a:t>俄国农奴制改革的影响</a:t>
            </a:r>
            <a:endParaRPr lang="zh-CN" altLang="en-US" sz="3200" b="1" spc="300" dirty="0">
              <a:ln w="3175">
                <a:noFill/>
                <a:prstDash val="dash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  <a:cs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资本主义</a:t>
            </a:r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  <a:sym typeface="+mn-ea"/>
              </a:rPr>
              <a:t>的</a:t>
            </a:r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发展：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20000"/>
          </a:bodyPr>
          <a:p>
            <a:pPr marL="0" indent="0">
              <a:lnSpc>
                <a:spcPct val="12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工业；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19世纪末，俄国基本上完成了工业革命。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工业部门：纺织业最为发达，石油产量跃居世界第一，巴库成为重要石油产地，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生产方式：大规模的机械生产取代了手工工场生产；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形成了新工业区；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交通运输：铁路建设很快发展起来。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农业：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农村自然经济转化为小商品经济，贫富不均现象日益严重，出现了阶级分化。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农业资本主义发展促进了国内市场的扩大，提供了资金和自由劳动力。</a:t>
            </a:r>
            <a:endParaRPr 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22730" y="1031240"/>
            <a:ext cx="9144000" cy="5238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spc="15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结论：</a:t>
            </a:r>
            <a:endParaRPr lang="zh-CN" altLang="en-US" sz="2800" spc="15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522730" y="1555115"/>
            <a:ext cx="9519920" cy="3963670"/>
          </a:xfrm>
        </p:spPr>
        <p:txBody>
          <a:bodyPr/>
          <a:lstStyle/>
          <a:p>
            <a:pPr marL="457200" indent="-457200" algn="l"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改革后的数十年是俄国资本主义经济迅速发展的时期；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 algn="l"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俄国的经济发展水平和科学技术仍然落后于先进资本主义国家。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zh-CN" altLang="zh-C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单击此处添加标题</a:t>
            </a:r>
            <a:endParaRPr lang="zh-CN" altLang="zh-CN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indent="0" fontAlgn="auto">
              <a:lnSpc>
                <a:spcPct val="140000"/>
              </a:lnSpc>
              <a:buNone/>
            </a:pPr>
            <a:r>
              <a:rPr>
                <a:sym typeface="+mn-ea"/>
              </a:rPr>
              <a:t>封建地主主持的自上而下的资产阶级性质的改革。</a:t>
            </a:r>
            <a:endParaRPr>
              <a:sym typeface="+mn-ea"/>
            </a:endParaRPr>
          </a:p>
          <a:p>
            <a:pPr marL="0" indent="0" fontAlgn="auto">
              <a:lnSpc>
                <a:spcPct val="140000"/>
              </a:lnSpc>
              <a:buNone/>
            </a:pPr>
            <a:endParaRPr lang="zh-CN" altLang="en-US" dirty="0">
              <a:sym typeface="+mn-ea"/>
            </a:endParaRPr>
          </a:p>
        </p:txBody>
      </p:sp>
      <p:sp>
        <p:nvSpPr>
          <p:cNvPr id="2" name="内容占位符 1"/>
          <p:cNvSpPr/>
          <p:nvPr>
            <p:ph sz="quarter" idx="14"/>
          </p:nvPr>
        </p:nvSpPr>
        <p:spPr/>
        <p:txBody>
          <a:bodyPr/>
          <a:p>
            <a:r>
              <a:t>1、经济近代化：农奴制废除为资本主义发展提供了必要劳动力、资金和市场，俄国走上了迅速发展资本主义的道路。随着工业革命的推进，俄国工业生产大幅度增长，农村中资本主义的成分也得到增长。</a:t>
            </a:r>
          </a:p>
          <a:p>
            <a:r>
              <a:t>2、政治近代化：在政治体制方面上作了比较深层的改革，建立了地方和城市的自治机构。在司法制度方面，参照西方的司法制度，进行了改革。改革使政治上一向专制独裁的俄国也出现了一些民主化的气息。</a:t>
            </a:r>
          </a:p>
          <a:p>
            <a:r>
              <a:t>3、军事近代化：实行普遍义务兵役制，建立西方式的军事管理机构。</a:t>
            </a:r>
          </a:p>
          <a:p>
            <a:r>
              <a:t>4、教育近代化：鼓励社会和私人办学，扩大大学自主权，允许引进西方书籍。</a:t>
            </a:r>
          </a:p>
          <a:p>
            <a:r>
              <a:t>5、思想近代化：西方资产阶级的思想和统治方式开始传入俄国，越来越多的俄国人看到了差距，变革的愿望日益强烈。</a:t>
            </a: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5509513" y="1859793"/>
            <a:ext cx="1172971" cy="101566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r">
              <a:defRPr sz="4000"/>
            </a:lvl1pPr>
          </a:lstStyle>
          <a:p>
            <a:pPr algn="ctr"/>
            <a:r>
              <a:rPr lang="en-US" altLang="zh-CN" sz="5400" b="1" dirty="0">
                <a:solidFill>
                  <a:schemeClr val="accent1"/>
                </a:solidFill>
                <a:latin typeface="华康搞怪水瓶体 W7" panose="040B0709000000000000" charset="-122"/>
                <a:ea typeface="华康搞怪水瓶体 W7" panose="040B0709000000000000" charset="-122"/>
                <a:cs typeface="华康搞怪水瓶体 W7" panose="040B0709000000000000" charset="-122"/>
              </a:rPr>
              <a:t>01</a:t>
            </a:r>
            <a:endParaRPr lang="en-US" altLang="zh-CN" sz="5400" b="1" dirty="0">
              <a:solidFill>
                <a:schemeClr val="accent1"/>
              </a:solidFill>
              <a:latin typeface="华康搞怪水瓶体 W7" panose="040B0709000000000000" charset="-122"/>
              <a:ea typeface="华康搞怪水瓶体 W7" panose="040B0709000000000000" charset="-122"/>
              <a:cs typeface="华康搞怪水瓶体 W7" panose="040B0709000000000000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dirty="0">
                <a:latin typeface="汉仪雅酷黑简" panose="00020600040101010101" charset="-122"/>
                <a:ea typeface="汉仪雅酷黑简" panose="00020600040101010101" charset="-122"/>
              </a:rPr>
              <a:t>改革背景</a:t>
            </a:r>
            <a:endParaRPr lang="zh-CN" altLang="en-US" dirty="0">
              <a:latin typeface="汉仪雅酷黑简" panose="00020600040101010101" charset="-122"/>
              <a:ea typeface="汉仪雅酷黑简" panose="00020600040101010101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 txBox="1"/>
          <p:nvPr>
            <p:custDataLst>
              <p:tags r:id="rId1"/>
            </p:custDataLst>
          </p:nvPr>
        </p:nvSpPr>
        <p:spPr>
          <a:xfrm>
            <a:off x="609600" y="911860"/>
            <a:ext cx="10972800" cy="533463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57200" indent="-457200" algn="just">
              <a:lnSpc>
                <a:spcPct val="15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（根本）经济：落后的封建农奴制度严重阻碍了俄国资本主义经济的发展。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（直接）政治：农奴制引发严重社会矛盾，打击沙皇封建专制统治，动摇农奴制度的基础。  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思想：19世纪初期民主革命思潮席卷全国，以</a:t>
            </a:r>
            <a:r>
              <a:rPr altLang="zh-CN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十二月党人</a:t>
            </a:r>
            <a:r>
              <a:rPr altLang="zh-CN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为代表的革命主义者与工农运动呼应，</a:t>
            </a: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动摇沙皇的统治； 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军事：1855年克里米亚战争的失败使俄国国际地位急剧下降，加剧国内矛盾； 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AutoNum type="arabicPeriod"/>
            </a:pPr>
            <a:r>
              <a:rPr lang="zh-CN" altLang="en-US" sz="2400" b="1" spc="50">
                <a:ln w="3175">
                  <a:noFill/>
                  <a:prstDash val="dash"/>
                </a:ln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主观：亚历山大二世决心实行改革</a:t>
            </a:r>
            <a:endParaRPr lang="zh-CN" altLang="en-US" sz="2400" b="1" spc="50">
              <a:ln w="3175">
                <a:noFill/>
                <a:prstDash val="dash"/>
              </a:ln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609299" y="347158"/>
            <a:ext cx="10973399" cy="56514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90000" tIns="46800" rIns="90000" bIns="46800" anchor="b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ysClr val="windowText" lastClr="000000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zh-CN" altLang="en-US" sz="3200" b="1" spc="300" dirty="0">
                <a:ln w="3175">
                  <a:noFill/>
                  <a:prstDash val="dash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  <a:cs typeface="微软雅黑" panose="020B0503020204020204" charset="-122"/>
              </a:rPr>
              <a:t>农奴改革背景</a:t>
            </a:r>
            <a:endParaRPr lang="zh-CN" altLang="en-US" sz="3200" b="1" spc="300" dirty="0">
              <a:ln w="3175">
                <a:noFill/>
                <a:prstDash val="dash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  <a:cs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经济状况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1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俄国资本主义经济发展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农业（农奴制衰落的表现）：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粮食出口量增长，地主建立用雇佣劳动力代替农奴的资本主义农场。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农奴内部产生分化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（富农和贫农）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，少数富裕农民成为新兴农村资产阶级，剥削贫农。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工业：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19世纪30年代末，俄国开始了工业革命；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机器生产代替手工劳动；工业企业数量和自由雇佣劳力人数增加。 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对外贸易：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农产品出口，工业品进口。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结论：资本主义发展总体水平低于西欧，成为西欧的原料产地和海外市场。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经济状况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1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农奴制对资本主义经济发展的阻碍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劳动力：农奴毫无人身自由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，无法成为自由雇佣劳动力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；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技术：工业水平低，处于工场手工业阶段；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市场：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剥削严重，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人民购买力低，国内市场狭小；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技术落后，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国际竞争力弱，国外市场狭小；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原料：农奴无积极性，农业经营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方式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落后，成为西欧原料供应地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（生产原料被剥削）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；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资金：没有经过资本积累阶段，资金不足；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政权：沙皇封建专制下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统治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社会状况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1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社会矛盾激化，动摇统治基础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农奴暴动：要求摆脱奴役地位，废除农奴制，争取土地和人身自由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工人斗争：受到封建专制和资本主义的双重压迫，要求提高工资，改善待遇，限制残暴；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少数民族反抗：遭受阶级压迫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思想铺垫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1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十二月党人起义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原因：俄贵族军官受西欧民主思想影响，对农奴制度和专制制度极为不满。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主张：废除农奴制和等级制，建立共和国。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时间：1825年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作用：俄国历史上反对沙皇专制的第一次武装起义，唤醒了年轻一代革命民主主义者。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0830"/>
            <a:ext cx="10515600" cy="661670"/>
          </a:xfrm>
        </p:spPr>
        <p:txBody>
          <a:bodyPr>
            <a:noAutofit/>
          </a:bodyPr>
          <a:p>
            <a:r>
              <a:rPr lang="zh-CN" altLang="en-US" sz="3200">
                <a:gradFill>
                  <a:gsLst>
                    <a:gs pos="82000">
                      <a:srgbClr val="FFD7AB"/>
                    </a:gs>
                    <a:gs pos="42000">
                      <a:srgbClr val="0F4C81"/>
                    </a:gs>
                    <a:gs pos="68000">
                      <a:srgbClr val="FFC2A5"/>
                    </a:gs>
                    <a:gs pos="78000">
                      <a:srgbClr val="FFCDA8"/>
                    </a:gs>
                    <a:gs pos="56000">
                      <a:srgbClr val="5F83B5"/>
                    </a:gs>
                    <a:gs pos="99000">
                      <a:srgbClr val="D7EBF6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姚体" panose="02010601030101010101" charset="-122"/>
                <a:ea typeface="方正姚体" panose="02010601030101010101" charset="-122"/>
              </a:rPr>
              <a:t>思想铺垫</a:t>
            </a:r>
            <a:endParaRPr lang="zh-CN" altLang="en-US" sz="3200">
              <a:gradFill>
                <a:gsLst>
                  <a:gs pos="82000">
                    <a:srgbClr val="FFD7AB"/>
                  </a:gs>
                  <a:gs pos="42000">
                    <a:srgbClr val="0F4C81"/>
                  </a:gs>
                  <a:gs pos="68000">
                    <a:srgbClr val="FFC2A5"/>
                  </a:gs>
                  <a:gs pos="78000">
                    <a:srgbClr val="FFCDA8"/>
                  </a:gs>
                  <a:gs pos="56000">
                    <a:srgbClr val="5F83B5"/>
                  </a:gs>
                  <a:gs pos="99000">
                    <a:srgbClr val="D7EBF6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姚体" panose="02010601030101010101" charset="-122"/>
              <a:ea typeface="方正姚体" panose="02010601030101010101" charset="-122"/>
            </a:endParaRPr>
          </a:p>
        </p:txBody>
      </p:sp>
      <p:sp>
        <p:nvSpPr>
          <p:cNvPr id="3" name="内容占位符 2"/>
          <p:cNvSpPr/>
          <p:nvPr>
            <p:ph sz="quarter" idx="14"/>
          </p:nvPr>
        </p:nvSpPr>
        <p:spPr>
          <a:xfrm>
            <a:off x="669925" y="1028065"/>
            <a:ext cx="10852150" cy="5313045"/>
          </a:xfrm>
        </p:spPr>
        <p:txBody>
          <a:bodyPr>
            <a:normAutofit lnSpcReduction="10000"/>
          </a:bodyPr>
          <a:p>
            <a:pPr marL="0" indent="0">
              <a:lnSpc>
                <a:spcPct val="110000"/>
              </a:lnSpc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铸字招牌黑W" panose="00020600040101010101" charset="-122"/>
                <a:ea typeface="汉仪铸字招牌黑W" panose="00020600040101010101" charset="-122"/>
                <a:cs typeface="黑体" panose="02010609060101010101" charset="-122"/>
              </a:rPr>
              <a:t>革命民主主义者的斗争——民主革命思想的传播；</a:t>
            </a:r>
            <a:endParaRPr lang="zh-CN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铸字招牌黑W" panose="00020600040101010101" charset="-122"/>
              <a:ea typeface="汉仪铸字招牌黑W" panose="0002060004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代表人物：赫尔岑、车尔尼雪夫斯基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思想：号召暴力革命，推翻沙皇专制统治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影响：与工农运动遥相呼应，迫使沙皇政府不得不正视国内统治面临的危机，寻求解决问题的办法。</a:t>
            </a:r>
            <a:endParaRPr lang="zh-CN" altLang="en-US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p="http://schemas.openxmlformats.org/presentationml/2006/main">
  <p:tag name="KSO_WM_UNIT_IS_BACKGROUND_MASK" val="1"/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3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63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2632"/>
  <p:tag name="KSO_WM_TEMPLATE_THUMBS_INDEX" val="1、4、7、8、9、10、11、12、13、14、15"/>
  <p:tag name="KSO_WM_TEMPLATE_MASTER_THUMB_INDEX" val="12"/>
</p:tagLst>
</file>

<file path=ppt/tags/tag138.xml><?xml version="1.0" encoding="utf-8"?>
<p:tagLst xmlns:p="http://schemas.openxmlformats.org/presentationml/2006/main">
  <p:tag name="KSO_WM_TEMPLATE_CATEGORY" val="custom"/>
  <p:tag name="KSO_WM_TEMPLATE_INDEX" val="2020263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9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9*f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PRESET_TEXT" val="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&#13;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"/>
  <p:tag name="KSO_WM_UNIT_NOCLEAR" val="0"/>
  <p:tag name="KSO_WM_UNIT_VALUE" val="460"/>
  <p:tag name="KSO_WM_UNIT_TYPE" val="f"/>
  <p:tag name="KSO_WM_UNIT_INDEX" val="1"/>
</p:tagLst>
</file>

<file path=ppt/tags/tag141.xml><?xml version="1.0" encoding="utf-8"?>
<p:tagLst xmlns:p="http://schemas.openxmlformats.org/presentationml/2006/main">
  <p:tag name="KSO_WM_SLIDE_ID" val="custom20202632_9"/>
  <p:tag name="KSO_WM_TEMPLATE_SUBCATEGORY" val="0"/>
  <p:tag name="KSO_WM_SLIDE_ITEM_CNT" val="0"/>
  <p:tag name="KSO_WM_SLIDE_INDEX" val="9"/>
  <p:tag name="KSO_WM_TAG_VERSION" val="1.0"/>
  <p:tag name="KSO_WM_BEAUTIFY_FLAG" val="#wm#"/>
  <p:tag name="KSO_WM_TEMPLATE_CATEGORY" val="custom"/>
  <p:tag name="KSO_WM_TEMPLATE_INDEX" val="20202632"/>
  <p:tag name="KSO_WM_SLIDE_TYPE" val="text"/>
  <p:tag name="KSO_WM_SLIDE_SUBTYPE" val="pureTxt"/>
  <p:tag name="KSO_WM_SLIDE_SIZE" val="758*343"/>
  <p:tag name="KSO_WM_SLIDE_POSITION" val="100*98"/>
  <p:tag name="KSO_WM_SLIDE_LAYOUT" val="a_f"/>
  <p:tag name="KSO_WM_SLIDE_LAYOUT_CNT" val="1_1"/>
  <p:tag name="KSO_WM_TEMPLATE_MASTER_TYPE" val="1"/>
  <p:tag name="KSO_WM_TEMPLATE_COLOR_TYPE" val="1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7*e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1"/>
  <p:tag name="KSO_WM_UNIT_TYPE" val="e"/>
  <p:tag name="KSO_WM_UNIT_INDEX" val="1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7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0"/>
  <p:tag name="KSO_WM_UNIT_PRESET_TEXT" val="添加标题"/>
  <p:tag name="KSO_WM_UNIT_NOCLEAR" val="0"/>
  <p:tag name="KSO_WM_UNIT_VALUE" val="8"/>
  <p:tag name="KSO_WM_UNIT_TYPE" val="a"/>
  <p:tag name="KSO_WM_UNIT_INDEX" val="1"/>
</p:tagLst>
</file>

<file path=ppt/tags/tag144.xml><?xml version="1.0" encoding="utf-8"?>
<p:tagLst xmlns:p="http://schemas.openxmlformats.org/presentationml/2006/main">
  <p:tag name="KSO_WM_SLIDE_ID" val="custom20202632_7"/>
  <p:tag name="KSO_WM_TEMPLATE_SUBCATEGORY" val="0"/>
  <p:tag name="KSO_WM_TEMPLATE_MASTER_TYPE" val="1"/>
  <p:tag name="KSO_WM_TEMPLATE_COLOR_TYPE" val="1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632"/>
  <p:tag name="KSO_WM_SLIDE_TYPE" val="sectionTitle"/>
  <p:tag name="KSO_WM_SLIDE_SUBTYPE" val="pureTxt"/>
  <p:tag name="KSO_WM_SLIDE_LAYOUT" val="a_b_e"/>
  <p:tag name="KSO_WM_SLIDE_LAYOUT_CNT" val="1_1_1"/>
</p:tagLst>
</file>

<file path=ppt/tags/tag145.xml><?xml version="1.0" encoding="utf-8"?>
<p:tagLst xmlns:p="http://schemas.openxmlformats.org/presentationml/2006/main">
  <p:tag name="KSO_WM_UNIT_PRESET_TEXT" val="点击此处添加正文，文字是您思想的提炼，为了演示发布的良好效果，请言简意赅的阐述您的观点。"/>
  <p:tag name="KSO_WM_UNIT_NOCLEAR" val="0"/>
  <p:tag name="KSO_WM_UNIT_VALUE" val="141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2632_8*f*1"/>
  <p:tag name="KSO_WM_TEMPLATE_CATEGORY" val="custom"/>
  <p:tag name="KSO_WM_TEMPLATE_INDEX" val="20202632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632_8*a*1"/>
  <p:tag name="KSO_WM_TEMPLATE_CATEGORY" val="custom"/>
  <p:tag name="KSO_WM_TEMPLATE_INDEX" val="20202632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SLIDE_ID" val="custom20202632_8"/>
  <p:tag name="KSO_WM_TEMPLATE_SUBCATEGORY" val="0"/>
  <p:tag name="KSO_WM_SLIDE_TYPE" val="text"/>
  <p:tag name="KSO_WM_SLIDE_SUBTYPE" val="picTxt"/>
  <p:tag name="KSO_WM_SLIDE_ITEM_CNT" val="0"/>
  <p:tag name="KSO_WM_SLIDE_INDEX" val="8"/>
  <p:tag name="KSO_WM_SLIDE_SIZE" val="864*443"/>
  <p:tag name="KSO_WM_SLIDE_POSITION" val="47*48"/>
  <p:tag name="KSO_WM_TAG_VERSION" val="1.0"/>
  <p:tag name="KSO_WM_BEAUTIFY_FLAG" val="#wm#"/>
  <p:tag name="KSO_WM_TEMPLATE_CATEGORY" val="custom"/>
  <p:tag name="KSO_WM_TEMPLATE_INDEX" val="20202632"/>
  <p:tag name="KSO_WM_SLIDE_LAYOUT" val="a_d_f"/>
  <p:tag name="KSO_WM_SLIDE_LAYOUT_CNT" val="1_1_1"/>
  <p:tag name="KSO_WM_TEMPLATE_MASTER_TYPE" val="1"/>
  <p:tag name="KSO_WM_TEMPLATE_COLOR_TYPE" val="1"/>
</p:tagLst>
</file>

<file path=ppt/tags/tag148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49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51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52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53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54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7*e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1"/>
  <p:tag name="KSO_WM_UNIT_TYPE" val="e"/>
  <p:tag name="KSO_WM_UNIT_INDEX" val="1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7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0"/>
  <p:tag name="KSO_WM_UNIT_PRESET_TEXT" val="添加标题"/>
  <p:tag name="KSO_WM_UNIT_NOCLEAR" val="0"/>
  <p:tag name="KSO_WM_UNIT_VALUE" val="8"/>
  <p:tag name="KSO_WM_UNIT_TYPE" val="a"/>
  <p:tag name="KSO_WM_UNIT_INDEX" val="1"/>
</p:tagLst>
</file>

<file path=ppt/tags/tag157.xml><?xml version="1.0" encoding="utf-8"?>
<p:tagLst xmlns:p="http://schemas.openxmlformats.org/presentationml/2006/main">
  <p:tag name="KSO_WM_SLIDE_ID" val="custom20202632_7"/>
  <p:tag name="KSO_WM_TEMPLATE_SUBCATEGORY" val="0"/>
  <p:tag name="KSO_WM_TEMPLATE_MASTER_TYPE" val="1"/>
  <p:tag name="KSO_WM_TEMPLATE_COLOR_TYPE" val="1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632"/>
  <p:tag name="KSO_WM_SLIDE_TYPE" val="sectionTitle"/>
  <p:tag name="KSO_WM_SLIDE_SUBTYPE" val="pureTxt"/>
  <p:tag name="KSO_WM_SLIDE_LAYOUT" val="a_b_e"/>
  <p:tag name="KSO_WM_SLIDE_LAYOUT_CNT" val="1_1_1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4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1"/>
  <p:tag name="KSO_WM_UNIT_PRESET_TEXT" val="目录"/>
  <p:tag name="KSO_WM_UNIT_NOCLEAR" val="0"/>
  <p:tag name="KSO_WM_UNIT_VALUE" val="2"/>
  <p:tag name="KSO_WM_DIAGRAM_GROUP_CODE" val="l1-1"/>
  <p:tag name="KSO_WM_UNIT_TYPE" val="a"/>
  <p:tag name="KSO_WM_UNIT_INDEX" val="1"/>
  <p:tag name="KSO_WM_UNIT_TEXT_FILL_FORE_SCHEMECOLOR_INDEX" val="13"/>
  <p:tag name="KSO_WM_UNIT_TEXT_FILL_TYPE" val="1"/>
  <p:tag name="KSO_WM_UNIT_USESOURCEFORMAT_APPLY" val="1"/>
</p:tagLst>
</file>

<file path=ppt/tags/tag159.xml><?xml version="1.0" encoding="utf-8"?>
<p:tagLst xmlns:p="http://schemas.openxmlformats.org/presentationml/2006/main">
  <p:tag name="KSO_WM_SLIDE_ID" val="custom20202632_4"/>
  <p:tag name="KSO_WM_TEMPLATE_SUBCATEGORY" val="0"/>
  <p:tag name="KSO_WM_TEMPLATE_MASTER_TYPE" val="1"/>
  <p:tag name="KSO_WM_TEMPLATE_COLOR_TYPE" val="1"/>
  <p:tag name="KSO_WM_SLIDE_ITEM_CNT" val="4"/>
  <p:tag name="KSO_WM_SLIDE_INDEX" val="4"/>
  <p:tag name="KSO_WM_TAG_VERSION" val="1.0"/>
  <p:tag name="KSO_WM_BEAUTIFY_FLAG" val="#wm#"/>
  <p:tag name="KSO_WM_TEMPLATE_CATEGORY" val="custom"/>
  <p:tag name="KSO_WM_TEMPLATE_INDEX" val="20202632"/>
  <p:tag name="KSO_WM_SLIDE_TYPE" val="contents"/>
  <p:tag name="KSO_WM_SLIDE_SUBTYPE" val="diag"/>
  <p:tag name="KSO_WM_DIAGRAM_GROUP_CODE" val="l1-1"/>
  <p:tag name="KSO_WM_SLIDE_DIAGTYPE" val="l"/>
  <p:tag name="KSO_WM_SLIDE_LAYOUT" val="a_b_l"/>
  <p:tag name="KSO_WM_SLIDE_LAYOUT_CNT" val="1_1_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61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62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4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1"/>
  <p:tag name="KSO_WM_UNIT_PRESET_TEXT" val="目录"/>
  <p:tag name="KSO_WM_UNIT_NOCLEAR" val="0"/>
  <p:tag name="KSO_WM_UNIT_VALUE" val="2"/>
  <p:tag name="KSO_WM_DIAGRAM_GROUP_CODE" val="l1-1"/>
  <p:tag name="KSO_WM_UNIT_TYPE" val="a"/>
  <p:tag name="KSO_WM_UNIT_INDEX" val="1"/>
  <p:tag name="KSO_WM_UNIT_TEXT_FILL_FORE_SCHEMECOLOR_INDEX" val="13"/>
  <p:tag name="KSO_WM_UNIT_TEXT_FILL_TYPE" val="1"/>
  <p:tag name="KSO_WM_UNIT_USESOURCEFORMAT_APPLY" val="1"/>
</p:tagLst>
</file>

<file path=ppt/tags/tag164.xml><?xml version="1.0" encoding="utf-8"?>
<p:tagLst xmlns:p="http://schemas.openxmlformats.org/presentationml/2006/main">
  <p:tag name="KSO_WM_SLIDE_ID" val="custom20202632_4"/>
  <p:tag name="KSO_WM_TEMPLATE_SUBCATEGORY" val="0"/>
  <p:tag name="KSO_WM_TEMPLATE_MASTER_TYPE" val="1"/>
  <p:tag name="KSO_WM_TEMPLATE_COLOR_TYPE" val="1"/>
  <p:tag name="KSO_WM_SLIDE_ITEM_CNT" val="4"/>
  <p:tag name="KSO_WM_SLIDE_INDEX" val="4"/>
  <p:tag name="KSO_WM_TAG_VERSION" val="1.0"/>
  <p:tag name="KSO_WM_BEAUTIFY_FLAG" val="#wm#"/>
  <p:tag name="KSO_WM_TEMPLATE_CATEGORY" val="custom"/>
  <p:tag name="KSO_WM_TEMPLATE_INDEX" val="20202632"/>
  <p:tag name="KSO_WM_SLIDE_TYPE" val="contents"/>
  <p:tag name="KSO_WM_SLIDE_SUBTYPE" val="diag"/>
  <p:tag name="KSO_WM_DIAGRAM_GROUP_CODE" val="l1-1"/>
  <p:tag name="KSO_WM_SLIDE_DIAGTYPE" val="l"/>
  <p:tag name="KSO_WM_SLIDE_LAYOUT" val="a_b_l"/>
  <p:tag name="KSO_WM_SLIDE_LAYOUT_CNT" val="1_1_1"/>
</p:tagLst>
</file>

<file path=ppt/tags/tag165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66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67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4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1"/>
  <p:tag name="KSO_WM_UNIT_PRESET_TEXT" val="目录"/>
  <p:tag name="KSO_WM_UNIT_NOCLEAR" val="0"/>
  <p:tag name="KSO_WM_UNIT_VALUE" val="2"/>
  <p:tag name="KSO_WM_DIAGRAM_GROUP_CODE" val="l1-1"/>
  <p:tag name="KSO_WM_UNIT_TYPE" val="a"/>
  <p:tag name="KSO_WM_UNIT_INDEX" val="1"/>
  <p:tag name="KSO_WM_UNIT_TEXT_FILL_FORE_SCHEMECOLOR_INDEX" val="13"/>
  <p:tag name="KSO_WM_UNIT_TEXT_FILL_TYPE" val="1"/>
  <p:tag name="KSO_WM_UNIT_USESOURCEFORMAT_APPLY" val="1"/>
</p:tagLst>
</file>

<file path=ppt/tags/tag169.xml><?xml version="1.0" encoding="utf-8"?>
<p:tagLst xmlns:p="http://schemas.openxmlformats.org/presentationml/2006/main">
  <p:tag name="KSO_WM_SLIDE_ID" val="custom20202632_4"/>
  <p:tag name="KSO_WM_TEMPLATE_SUBCATEGORY" val="0"/>
  <p:tag name="KSO_WM_TEMPLATE_MASTER_TYPE" val="1"/>
  <p:tag name="KSO_WM_TEMPLATE_COLOR_TYPE" val="1"/>
  <p:tag name="KSO_WM_SLIDE_ITEM_CNT" val="4"/>
  <p:tag name="KSO_WM_SLIDE_INDEX" val="4"/>
  <p:tag name="KSO_WM_TAG_VERSION" val="1.0"/>
  <p:tag name="KSO_WM_BEAUTIFY_FLAG" val="#wm#"/>
  <p:tag name="KSO_WM_TEMPLATE_CATEGORY" val="custom"/>
  <p:tag name="KSO_WM_TEMPLATE_INDEX" val="20202632"/>
  <p:tag name="KSO_WM_SLIDE_TYPE" val="contents"/>
  <p:tag name="KSO_WM_SLIDE_SUBTYPE" val="diag"/>
  <p:tag name="KSO_WM_DIAGRAM_GROUP_CODE" val="l1-1"/>
  <p:tag name="KSO_WM_SLIDE_DIAGTYPE" val="l"/>
  <p:tag name="KSO_WM_SLIDE_LAYOUT" val="a_b_l"/>
  <p:tag name="KSO_WM_SLIDE_LAYOUT_CNT" val="1_1_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PRESET_TEXT" val="点击此处添加正文，文字是您思想的提炼，为了演示发布的良好效果，请言简意赅的阐述您的观点。"/>
  <p:tag name="KSO_WM_UNIT_NOCLEAR" val="0"/>
  <p:tag name="KSO_WM_UNIT_VALUE" val="141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2632_8*f*1"/>
  <p:tag name="KSO_WM_TEMPLATE_CATEGORY" val="custom"/>
  <p:tag name="KSO_WM_TEMPLATE_INDEX" val="20202632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632_8*a*1"/>
  <p:tag name="KSO_WM_TEMPLATE_CATEGORY" val="custom"/>
  <p:tag name="KSO_WM_TEMPLATE_INDEX" val="20202632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SLIDE_ID" val="custom20202632_8"/>
  <p:tag name="KSO_WM_TEMPLATE_SUBCATEGORY" val="0"/>
  <p:tag name="KSO_WM_SLIDE_TYPE" val="text"/>
  <p:tag name="KSO_WM_SLIDE_SUBTYPE" val="picTxt"/>
  <p:tag name="KSO_WM_SLIDE_ITEM_CNT" val="0"/>
  <p:tag name="KSO_WM_SLIDE_INDEX" val="8"/>
  <p:tag name="KSO_WM_SLIDE_SIZE" val="864*443"/>
  <p:tag name="KSO_WM_SLIDE_POSITION" val="47*48"/>
  <p:tag name="KSO_WM_TAG_VERSION" val="1.0"/>
  <p:tag name="KSO_WM_BEAUTIFY_FLAG" val="#wm#"/>
  <p:tag name="KSO_WM_TEMPLATE_CATEGORY" val="custom"/>
  <p:tag name="KSO_WM_TEMPLATE_INDEX" val="20202632"/>
  <p:tag name="KSO_WM_SLIDE_LAYOUT" val="a_d_f"/>
  <p:tag name="KSO_WM_SLIDE_LAYOUT_CNT" val="1_1_1"/>
  <p:tag name="KSO_WM_TEMPLATE_MASTER_TYPE" val="1"/>
  <p:tag name="KSO_WM_TEMPLATE_COLOR_TYPE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7*e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1"/>
  <p:tag name="KSO_WM_UNIT_TYPE" val="e"/>
  <p:tag name="KSO_WM_UNIT_INDEX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7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0"/>
  <p:tag name="KSO_WM_UNIT_PRESET_TEXT" val="添加标题"/>
  <p:tag name="KSO_WM_UNIT_NOCLEAR" val="0"/>
  <p:tag name="KSO_WM_UNIT_VALUE" val="8"/>
  <p:tag name="KSO_WM_UNIT_TYPE" val="a"/>
  <p:tag name="KSO_WM_UNIT_INDEX" val="1"/>
</p:tagLst>
</file>

<file path=ppt/tags/tag175.xml><?xml version="1.0" encoding="utf-8"?>
<p:tagLst xmlns:p="http://schemas.openxmlformats.org/presentationml/2006/main">
  <p:tag name="KSO_WM_SLIDE_ID" val="custom20202632_7"/>
  <p:tag name="KSO_WM_TEMPLATE_SUBCATEGORY" val="0"/>
  <p:tag name="KSO_WM_TEMPLATE_MASTER_TYPE" val="1"/>
  <p:tag name="KSO_WM_TEMPLATE_COLOR_TYPE" val="1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632"/>
  <p:tag name="KSO_WM_SLIDE_TYPE" val="sectionTitle"/>
  <p:tag name="KSO_WM_SLIDE_SUBTYPE" val="pureTxt"/>
  <p:tag name="KSO_WM_SLIDE_LAYOUT" val="a_b_e"/>
  <p:tag name="KSO_WM_SLIDE_LAYOUT_CNT" val="1_1_1"/>
</p:tagLst>
</file>

<file path=ppt/tags/tag176.xml><?xml version="1.0" encoding="utf-8"?>
<p:tagLst xmlns:p="http://schemas.openxmlformats.org/presentationml/2006/main">
  <p:tag name="KSO_WM_UNIT_PRESET_TEXT" val="点击此处添加正文，文字是您思想的提炼，为了演示发布的良好效果，请言简意赅的阐述您的观点。"/>
  <p:tag name="KSO_WM_UNIT_NOCLEAR" val="0"/>
  <p:tag name="KSO_WM_UNIT_VALUE" val="141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2632_8*f*1"/>
  <p:tag name="KSO_WM_TEMPLATE_CATEGORY" val="custom"/>
  <p:tag name="KSO_WM_TEMPLATE_INDEX" val="20202632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632_8*a*1"/>
  <p:tag name="KSO_WM_TEMPLATE_CATEGORY" val="custom"/>
  <p:tag name="KSO_WM_TEMPLATE_INDEX" val="20202632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SLIDE_ID" val="custom20202632_8"/>
  <p:tag name="KSO_WM_TEMPLATE_SUBCATEGORY" val="0"/>
  <p:tag name="KSO_WM_SLIDE_TYPE" val="text"/>
  <p:tag name="KSO_WM_SLIDE_SUBTYPE" val="picTxt"/>
  <p:tag name="KSO_WM_SLIDE_ITEM_CNT" val="0"/>
  <p:tag name="KSO_WM_SLIDE_INDEX" val="8"/>
  <p:tag name="KSO_WM_SLIDE_SIZE" val="864*443"/>
  <p:tag name="KSO_WM_SLIDE_POSITION" val="47*48"/>
  <p:tag name="KSO_WM_TAG_VERSION" val="1.0"/>
  <p:tag name="KSO_WM_BEAUTIFY_FLAG" val="#wm#"/>
  <p:tag name="KSO_WM_TEMPLATE_CATEGORY" val="custom"/>
  <p:tag name="KSO_WM_TEMPLATE_INDEX" val="20202632"/>
  <p:tag name="KSO_WM_SLIDE_LAYOUT" val="a_d_f"/>
  <p:tag name="KSO_WM_SLIDE_LAYOUT_CNT" val="1_1_1"/>
  <p:tag name="KSO_WM_TEMPLATE_MASTER_TYPE" val="1"/>
  <p:tag name="KSO_WM_TEMPLATE_COLOR_TYPE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4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1"/>
  <p:tag name="KSO_WM_UNIT_PRESET_TEXT" val="目录"/>
  <p:tag name="KSO_WM_UNIT_NOCLEAR" val="0"/>
  <p:tag name="KSO_WM_UNIT_VALUE" val="2"/>
  <p:tag name="KSO_WM_DIAGRAM_GROUP_CODE" val="l1-1"/>
  <p:tag name="KSO_WM_UNIT_TYPE" val="a"/>
  <p:tag name="KSO_WM_UNIT_INDEX" val="1"/>
  <p:tag name="KSO_WM_UNIT_TEXT_FILL_FORE_SCHEMECOLOR_INDEX" val="13"/>
  <p:tag name="KSO_WM_UNIT_TEXT_FILL_TYPE" val="1"/>
  <p:tag name="KSO_WM_UNIT_USESOURCEFORMAT_APPLY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ID" val="custom20202632_4"/>
  <p:tag name="KSO_WM_TEMPLATE_SUBCATEGORY" val="0"/>
  <p:tag name="KSO_WM_TEMPLATE_MASTER_TYPE" val="1"/>
  <p:tag name="KSO_WM_TEMPLATE_COLOR_TYPE" val="1"/>
  <p:tag name="KSO_WM_SLIDE_ITEM_CNT" val="4"/>
  <p:tag name="KSO_WM_SLIDE_INDEX" val="4"/>
  <p:tag name="KSO_WM_TAG_VERSION" val="1.0"/>
  <p:tag name="KSO_WM_BEAUTIFY_FLAG" val="#wm#"/>
  <p:tag name="KSO_WM_TEMPLATE_CATEGORY" val="custom"/>
  <p:tag name="KSO_WM_TEMPLATE_INDEX" val="20202632"/>
  <p:tag name="KSO_WM_SLIDE_TYPE" val="contents"/>
  <p:tag name="KSO_WM_SLIDE_SUBTYPE" val="diag"/>
  <p:tag name="KSO_WM_DIAGRAM_GROUP_CODE" val="l1-1"/>
  <p:tag name="KSO_WM_SLIDE_DIAGTYPE" val="l"/>
  <p:tag name="KSO_WM_SLIDE_LAYOUT" val="a_b_l"/>
  <p:tag name="KSO_WM_SLIDE_LAYOUT_CNT" val="1_1_1"/>
</p:tagLst>
</file>

<file path=ppt/tags/tag181.xml><?xml version="1.0" encoding="utf-8"?>
<p:tagLst xmlns:p="http://schemas.openxmlformats.org/presentationml/2006/main">
  <p:tag name="KSO_WM_UNIT_PRESET_TEXT" val="点击此处添加正文，文字是您思想的提炼，为了演示发布的良好效果，请言简意赅的阐述您的观点。"/>
  <p:tag name="KSO_WM_UNIT_NOCLEAR" val="0"/>
  <p:tag name="KSO_WM_UNIT_VALUE" val="141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2632_8*f*1"/>
  <p:tag name="KSO_WM_TEMPLATE_CATEGORY" val="custom"/>
  <p:tag name="KSO_WM_TEMPLATE_INDEX" val="20202632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632_8*a*1"/>
  <p:tag name="KSO_WM_TEMPLATE_CATEGORY" val="custom"/>
  <p:tag name="KSO_WM_TEMPLATE_INDEX" val="20202632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SLIDE_ID" val="custom20202632_8"/>
  <p:tag name="KSO_WM_TEMPLATE_SUBCATEGORY" val="0"/>
  <p:tag name="KSO_WM_SLIDE_TYPE" val="text"/>
  <p:tag name="KSO_WM_SLIDE_SUBTYPE" val="picTxt"/>
  <p:tag name="KSO_WM_SLIDE_ITEM_CNT" val="0"/>
  <p:tag name="KSO_WM_SLIDE_INDEX" val="8"/>
  <p:tag name="KSO_WM_SLIDE_SIZE" val="864*443"/>
  <p:tag name="KSO_WM_SLIDE_POSITION" val="47*48"/>
  <p:tag name="KSO_WM_TAG_VERSION" val="1.0"/>
  <p:tag name="KSO_WM_BEAUTIFY_FLAG" val="#wm#"/>
  <p:tag name="KSO_WM_TEMPLATE_CATEGORY" val="custom"/>
  <p:tag name="KSO_WM_TEMPLATE_INDEX" val="20202632"/>
  <p:tag name="KSO_WM_SLIDE_LAYOUT" val="a_d_f"/>
  <p:tag name="KSO_WM_SLIDE_LAYOUT_CNT" val="1_1_1"/>
  <p:tag name="KSO_WM_TEMPLATE_MASTER_TYPE" val="1"/>
  <p:tag name="KSO_WM_TEMPLATE_COLOR_TYPE" val="1"/>
</p:tagLst>
</file>

<file path=ppt/tags/tag184.xml><?xml version="1.0" encoding="utf-8"?>
<p:tagLst xmlns:p="http://schemas.openxmlformats.org/presentationml/2006/main">
  <p:tag name="KSO_WM_BEAUTIFY_FLAG" val="#wm#"/>
  <p:tag name="KSO_WM_TEMPLATE_CATEGORY" val="custom"/>
  <p:tag name="KSO_WM_TEMPLATE_INDEX" val="20202632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14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26"/>
  <p:tag name="KSO_WM_UNIT_TYPE" val="a"/>
  <p:tag name="KSO_WM_UNIT_INDEX" val="1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14*f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PRESET_TEXT" val="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220"/>
  <p:tag name="KSO_WM_UNIT_TYPE" val="f"/>
  <p:tag name="KSO_WM_UNIT_INDEX" val="1"/>
</p:tagLst>
</file>

<file path=ppt/tags/tag187.xml><?xml version="1.0" encoding="utf-8"?>
<p:tagLst xmlns:p="http://schemas.openxmlformats.org/presentationml/2006/main">
  <p:tag name="KSO_WM_SLIDE_ID" val="custom20202632_14"/>
  <p:tag name="KSO_WM_TEMPLATE_SUBCATEGORY" val="0"/>
  <p:tag name="KSO_WM_SLIDE_ITEM_CNT" val="0"/>
  <p:tag name="KSO_WM_SLIDE_INDEX" val="14"/>
  <p:tag name="KSO_WM_TAG_VERSION" val="1.0"/>
  <p:tag name="KSO_WM_BEAUTIFY_FLAG" val="#wm#"/>
  <p:tag name="KSO_WM_TEMPLATE_CATEGORY" val="custom"/>
  <p:tag name="KSO_WM_TEMPLATE_INDEX" val="20202632"/>
  <p:tag name="KSO_WM_SLIDE_TYPE" val="text"/>
  <p:tag name="KSO_WM_SLIDE_SUBTYPE" val="pureTxt"/>
  <p:tag name="KSO_WM_SLIDE_SIZE" val="720*329"/>
  <p:tag name="KSO_WM_SLIDE_POSITION" val="119*105"/>
  <p:tag name="KSO_WM_SLIDE_LAYOUT" val="a_f"/>
  <p:tag name="KSO_WM_SLIDE_LAYOUT_CNT" val="1_1"/>
  <p:tag name="KSO_WM_TEMPLATE_MASTER_TYPE" val="1"/>
  <p:tag name="KSO_WM_TEMPLATE_COLOR_TYPE" val="1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10*a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ISCONTENTSTITLE" val="0"/>
  <p:tag name="KSO_WM_UNIT_PRESET_TEXT" val="单击此处添加标题"/>
  <p:tag name="KSO_WM_UNIT_NOCLEAR" val="0"/>
  <p:tag name="KSO_WM_UNIT_VALUE" val="10"/>
  <p:tag name="KSO_WM_UNIT_TYPE" val="a"/>
  <p:tag name="KSO_WM_UNIT_INDEX" val="1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632_10*f*1"/>
  <p:tag name="KSO_WM_TEMPLATE_CATEGORY" val="custom"/>
  <p:tag name="KSO_WM_TEMPLATE_INDEX" val="20202632"/>
  <p:tag name="KSO_WM_UNIT_LAYERLEVEL" val="1"/>
  <p:tag name="KSO_WM_TAG_VERSION" val="1.0"/>
  <p:tag name="KSO_WM_BEAUTIFY_FLAG" val="#wm#"/>
  <p:tag name="KSO_WM_UNIT_PRESET_TEXT" val="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"/>
  <p:tag name="KSO_WM_UNIT_NOCLEAR" val="0"/>
  <p:tag name="KSO_WM_UNIT_VALUE" val="216"/>
  <p:tag name="KSO_WM_UNIT_TYPE" val="f"/>
  <p:tag name="KSO_WM_UNIT_INDEX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SLIDE_ID" val="custom20202632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02632"/>
  <p:tag name="KSO_WM_SLIDE_TYPE" val="text"/>
  <p:tag name="KSO_WM_SLIDE_SUBTYPE" val="picTxt"/>
  <p:tag name="KSO_WM_SLIDE_SIZE" val="866*400"/>
  <p:tag name="KSO_WM_SLIDE_POSITION" val="45*60"/>
  <p:tag name="KSO_WM_SLIDE_LAYOUT" val="a_d_f"/>
  <p:tag name="KSO_WM_SLIDE_LAYOUT_CNT" val="1_1_1"/>
  <p:tag name="KSO_WM_TEMPLATE_MASTER_TYPE" val="1"/>
  <p:tag name="KSO_WM_TEMPLATE_COLOR_TYPE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UNIT_SUBTYPE" val="q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SLIDE_BACKGROUND_MASK_FLAG" val="1"/>
  <p:tag name="KSO_WM_UNIT_TYPE" val="y"/>
  <p:tag name="KSO_WM_UNIT_INDEX" val="2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SLIDE_BACKGROUND_MASK_FLAG" val="1"/>
  <p:tag name="KSO_WM_UNIT_TYPE" val="y"/>
  <p:tag name="KSO_WM_UNIT_INDEX" val="3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SUBTYPE" val="h"/>
  <p:tag name="KSO_WM_UNIT_TYPE" val="i"/>
  <p:tag name="KSO_WM_UNIT_INDEX" val="1"/>
  <p:tag name="KSO_WM_UNIT_BK_DARK_LIGHT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32">
      <a:dk1>
        <a:srgbClr val="000000"/>
      </a:dk1>
      <a:lt1>
        <a:srgbClr val="FFFFFF"/>
      </a:lt1>
      <a:dk2>
        <a:srgbClr val="EFF7FC"/>
      </a:dk2>
      <a:lt2>
        <a:srgbClr val="FFFFFF"/>
      </a:lt2>
      <a:accent1>
        <a:srgbClr val="86ABD6"/>
      </a:accent1>
      <a:accent2>
        <a:srgbClr val="9AA3D5"/>
      </a:accent2>
      <a:accent3>
        <a:srgbClr val="AC97CD"/>
      </a:accent3>
      <a:accent4>
        <a:srgbClr val="BF8DBD"/>
      </a:accent4>
      <a:accent5>
        <a:srgbClr val="CB83AA"/>
      </a:accent5>
      <a:accent6>
        <a:srgbClr val="D27D93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10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11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12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13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14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2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3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4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5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6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7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8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ppt/theme/themeOverride9.xml><?xml version="1.0" encoding="utf-8"?>
<a:themeOverride xmlns:a="http://schemas.openxmlformats.org/drawingml/2006/main">
  <a:clrScheme name="自定义 32">
    <a:dk1>
      <a:srgbClr val="000000"/>
    </a:dk1>
    <a:lt1>
      <a:srgbClr val="FFFFFF"/>
    </a:lt1>
    <a:dk2>
      <a:srgbClr val="EFF7FC"/>
    </a:dk2>
    <a:lt2>
      <a:srgbClr val="FFFFFF"/>
    </a:lt2>
    <a:accent1>
      <a:srgbClr val="86ABD6"/>
    </a:accent1>
    <a:accent2>
      <a:srgbClr val="9AA3D5"/>
    </a:accent2>
    <a:accent3>
      <a:srgbClr val="AC97CD"/>
    </a:accent3>
    <a:accent4>
      <a:srgbClr val="BF8DBD"/>
    </a:accent4>
    <a:accent5>
      <a:srgbClr val="CB83AA"/>
    </a:accent5>
    <a:accent6>
      <a:srgbClr val="D27D93"/>
    </a:accent6>
    <a:hlink>
      <a:srgbClr val="658BD5"/>
    </a:hlink>
    <a:folHlink>
      <a:srgbClr val="9F69A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3695</Words>
  <PresentationFormat>宽屏</PresentationFormat>
  <Paragraphs>223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6" baseType="lpstr">
      <vt:lpstr>Arial</vt:lpstr>
      <vt:lpstr>宋体</vt:lpstr>
      <vt:lpstr>Wingdings</vt:lpstr>
      <vt:lpstr>微软雅黑</vt:lpstr>
      <vt:lpstr>汉仪旗黑-75S</vt:lpstr>
      <vt:lpstr>汉仪铸字阿拉丁W</vt:lpstr>
      <vt:lpstr>方正姚体</vt:lpstr>
      <vt:lpstr>Wingdings</vt:lpstr>
      <vt:lpstr>黑体</vt:lpstr>
      <vt:lpstr>华康搞怪水瓶体 W7</vt:lpstr>
      <vt:lpstr>汉仪雅酷黑简</vt:lpstr>
      <vt:lpstr>Segoe UI</vt:lpstr>
      <vt:lpstr>汉仪铸字招牌黑W</vt:lpstr>
      <vt:lpstr>Arial Unicode MS</vt:lpstr>
      <vt:lpstr>Calibri</vt:lpstr>
      <vt:lpstr>方正大黑体_GBK</vt:lpstr>
      <vt:lpstr>Office 主题​​</vt:lpstr>
      <vt:lpstr>俄国1861农奴改革</vt:lpstr>
      <vt:lpstr>俄国农奴制</vt:lpstr>
      <vt:lpstr>改革背景</vt:lpstr>
      <vt:lpstr>PowerPoint 演示文稿</vt:lpstr>
      <vt:lpstr>经济状况</vt:lpstr>
      <vt:lpstr>经济状况</vt:lpstr>
      <vt:lpstr>社会状况</vt:lpstr>
      <vt:lpstr>思想铺垫</vt:lpstr>
      <vt:lpstr>思想铺垫</vt:lpstr>
      <vt:lpstr>军事状况</vt:lpstr>
      <vt:lpstr>主观因素</vt:lpstr>
      <vt:lpstr>改革过程</vt:lpstr>
      <vt:lpstr>PowerPoint 演示文稿</vt:lpstr>
      <vt:lpstr>政治上：</vt:lpstr>
      <vt:lpstr>经济上：</vt:lpstr>
      <vt:lpstr>组织上：</vt:lpstr>
      <vt:lpstr>PowerPoint 演示文稿</vt:lpstr>
      <vt:lpstr>行政上：</vt:lpstr>
      <vt:lpstr>司法上：</vt:lpstr>
      <vt:lpstr>军事上：</vt:lpstr>
      <vt:lpstr>PowerPoint 演示文稿</vt:lpstr>
      <vt:lpstr>PowerPoint 演示文稿</vt:lpstr>
      <vt:lpstr>改革评价</vt:lpstr>
      <vt:lpstr>PowerPoint 演示文稿</vt:lpstr>
      <vt:lpstr>PowerPoint 演示文稿</vt:lpstr>
      <vt:lpstr>PowerPoint 演示文稿</vt:lpstr>
      <vt:lpstr>资本主义的发展：</vt:lpstr>
      <vt:lpstr>结论：</vt:lpstr>
      <vt:lpstr>单击此处添加标题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2021-01-20T02:19:00Z</dcterms:created>
  <dcterms:modified xsi:type="dcterms:W3CDTF">2021-01-27T08:28:44Z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SaveFontToCloudKey">
    <vt:lpwstr>568671280_cloud</vt:lpwstr>
  </property>
  <property fmtid="{D5CDD505-2E9C-101B-9397-08002B2CF9AE}" pid="3" name="KSOProductBuildVer">
    <vt:lpwstr>2052-11.1.0.10314</vt:lpwstr>
  </property>
</Properties>
</file>