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46" r:id="rId3"/>
    <p:sldId id="1013" r:id="rId5"/>
    <p:sldId id="1047" r:id="rId6"/>
    <p:sldId id="1048" r:id="rId7"/>
    <p:sldId id="1014" r:id="rId8"/>
    <p:sldId id="1015" r:id="rId9"/>
    <p:sldId id="1016" r:id="rId10"/>
    <p:sldId id="1070" r:id="rId11"/>
    <p:sldId id="1031" r:id="rId12"/>
    <p:sldId id="1071" r:id="rId13"/>
    <p:sldId id="1073" r:id="rId14"/>
    <p:sldId id="1072" r:id="rId15"/>
    <p:sldId id="1074" r:id="rId16"/>
    <p:sldId id="1019" r:id="rId17"/>
    <p:sldId id="1076" r:id="rId18"/>
    <p:sldId id="1022" r:id="rId19"/>
    <p:sldId id="1023" r:id="rId20"/>
    <p:sldId id="1024" r:id="rId21"/>
    <p:sldId id="1078" r:id="rId22"/>
    <p:sldId id="1027" r:id="rId23"/>
    <p:sldId id="1079" r:id="rId24"/>
    <p:sldId id="10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郑 海琳" initials="郑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C5B6"/>
    <a:srgbClr val="00B050"/>
    <a:srgbClr val="AFEC28"/>
    <a:srgbClr val="E75617"/>
    <a:srgbClr val="FED0B0"/>
    <a:srgbClr val="00A7FF"/>
    <a:srgbClr val="CDEEAB"/>
    <a:srgbClr val="FE8900"/>
    <a:srgbClr val="FD6C01"/>
    <a:srgbClr val="FFB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38" autoAdjust="0"/>
  </p:normalViewPr>
  <p:slideViewPr>
    <p:cSldViewPr snapToGrid="0">
      <p:cViewPr varScale="1">
        <p:scale>
          <a:sx n="84" d="100"/>
          <a:sy n="84" d="100"/>
        </p:scale>
        <p:origin x="-732" y="-84"/>
      </p:cViewPr>
      <p:guideLst>
        <p:guide orient="horz" pos="209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F128-D4C7-4613-A18F-533357CB41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60BE-3DA9-485A-97A3-890292A6BD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CFA515EF-48F8-5A4D-ACB4-69ACB00E0E1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altLang="zh-CN"/>
              <a:t>1.</a:t>
            </a:r>
            <a:r>
              <a:rPr lang="zh-CN" altLang="en-US">
                <a:sym typeface="+mn-ea"/>
              </a:rPr>
              <a:t>1938年10月10日，著名报人龚德柏在国民党中宣部机关刊物《中央周刊》创刊号上撰文分析抗战前景，公开提出：“再战半年，最多一年，敌人虽胜于战场，亦必因经济之破产，而全局瓦解。中国获得最后胜利，为期不远也。”1937年9月八路军取得平型关大捷，1938年三四月间中国军队取得台儿庄大捷，于是又有人高唱迅速击败日本的中国“速胜论”，但就当时中日两军的实际情况而言是不太现实的。</a:t>
            </a: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抗日战争全面爆发后，日军相继攻陷北平、天津、上海、南京等地。一时间，对抗战失去信心者大肆宣扬悲观失望的中国“亡国论”，严重扰乱抗战军心民心。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人民战争的宗旨是服务于人民，依靠于人民。敌后抗日根据地就是把敌人的后方变成抗日的前线，发动人民，打击日寇。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pPr algn="l" fontAlgn="auto">
              <a:lnSpc>
                <a:spcPts val="4340"/>
              </a:lnSpc>
            </a:pPr>
            <a:r>
              <a:rPr lang="en-US" altLang="zh-CN"/>
              <a:t>1.</a:t>
            </a:r>
            <a:r>
              <a:rPr lang="zh-CN" altLang="en-US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1941年，日本侵略军疯狂进攻和"扫荡"敌后抗日根据地。国民党顽固派对解放区的军事包围和经济封锁。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根据地出现财政经济的极度困难。实行大生产运动的原因。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2.延安整风，使全党确立了一条实事求是的辩证唯物主义的思想路线，使干部在思想上大大地提高一步，使党达到了空前的团结。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批评与自我批评。</a:t>
            </a:r>
            <a:endParaRPr lang="en-US" alt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等线" panose="02010600030101010101" charset="-122"/>
                <a:ea typeface="等线" panose="02010600030101010101" charset="-122"/>
              </a:rPr>
            </a:fld>
            <a:endParaRPr lang="en-US" altLang="zh-CN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91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05BC24C-B6CC-46F1-A4A3-DD3B44FC39B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25" Type="http://schemas.openxmlformats.org/officeDocument/2006/relationships/image" Target="../media/image5.jpeg"/><Relationship Id="rId24" Type="http://schemas.openxmlformats.org/officeDocument/2006/relationships/image" Target="../media/image4.png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image" Target="../media/image3.png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image" Target="../media/image2.png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hyperlink" Target="4.&#21271;&#20240;&#25112;&#20105;(1)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hyperlink" Target="&#26032;&#24314;&#25991;&#20214;&#22841;%20(2)\3.&#26681;&#25454;&#22320;&#30340;&#24314;&#35774;.mp4" TargetMode="External"/><Relationship Id="rId2" Type="http://schemas.openxmlformats.org/officeDocument/2006/relationships/tags" Target="../tags/tag3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&#26032;&#24314;&#25991;&#20214;&#22841;%20(2)\6.&#25239;&#26085;&#26681;&#25454;&#22320;&#20891;&#27665;&#22823;&#29983;&#20135;&#36816;&#21160;.mp4" TargetMode="Externa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tags" Target="../tags/tag34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hyperlink" Target="&#35270;&#39057;\20.1.&#24179;&#22411;&#20851;&#22823;&#25463;.mp4" TargetMode="Externa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tags" Target="../tags/tag3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>
            <p:custDataLst>
              <p:tags r:id="rId1"/>
            </p:custDataLst>
          </p:nvPr>
        </p:nvSpPr>
        <p:spPr>
          <a:xfrm>
            <a:off x="1678305" y="3554095"/>
            <a:ext cx="2437130" cy="2044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700"/>
          </a:p>
        </p:txBody>
      </p:sp>
      <p:grpSp>
        <p:nvGrpSpPr>
          <p:cNvPr id="43" name="组合 42"/>
          <p:cNvGrpSpPr/>
          <p:nvPr>
            <p:custDataLst>
              <p:tags r:id="rId2"/>
            </p:custDataLst>
          </p:nvPr>
        </p:nvGrpSpPr>
        <p:grpSpPr>
          <a:xfrm>
            <a:off x="1837055" y="3719195"/>
            <a:ext cx="2124075" cy="1715770"/>
            <a:chOff x="6842388" y="1076341"/>
            <a:chExt cx="2981457" cy="3001580"/>
          </a:xfrm>
        </p:grpSpPr>
        <p:sp>
          <p:nvSpPr>
            <p:cNvPr id="44" name="椭圆 43"/>
            <p:cNvSpPr/>
            <p:nvPr>
              <p:custDataLst>
                <p:tags r:id="rId3"/>
              </p:custDataLst>
            </p:nvPr>
          </p:nvSpPr>
          <p:spPr>
            <a:xfrm>
              <a:off x="7593678" y="1841217"/>
              <a:ext cx="1473049" cy="14686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47" name="三角形 10"/>
            <p:cNvSpPr/>
            <p:nvPr>
              <p:custDataLst>
                <p:tags r:id="rId4"/>
              </p:custDataLst>
            </p:nvPr>
          </p:nvSpPr>
          <p:spPr>
            <a:xfrm>
              <a:off x="8146809" y="1076341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2" name="三角形 10"/>
            <p:cNvSpPr/>
            <p:nvPr>
              <p:custDataLst>
                <p:tags r:id="rId5"/>
              </p:custDataLst>
            </p:nvPr>
          </p:nvSpPr>
          <p:spPr>
            <a:xfrm rot="1798198">
              <a:off x="8728505" y="1220155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3" name="三角形 10"/>
            <p:cNvSpPr/>
            <p:nvPr>
              <p:custDataLst>
                <p:tags r:id="rId6"/>
              </p:custDataLst>
            </p:nvPr>
          </p:nvSpPr>
          <p:spPr>
            <a:xfrm rot="3551361">
              <a:off x="9150731" y="1656432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4" name="三角形 10"/>
            <p:cNvSpPr/>
            <p:nvPr>
              <p:custDataLst>
                <p:tags r:id="rId7"/>
              </p:custDataLst>
            </p:nvPr>
          </p:nvSpPr>
          <p:spPr>
            <a:xfrm rot="5400000">
              <a:off x="9303118" y="2226377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5" name="三角形 10"/>
            <p:cNvSpPr/>
            <p:nvPr>
              <p:custDataLst>
                <p:tags r:id="rId8"/>
              </p:custDataLst>
            </p:nvPr>
          </p:nvSpPr>
          <p:spPr>
            <a:xfrm rot="7211456">
              <a:off x="9160904" y="2805970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7" name="三角形 10"/>
            <p:cNvSpPr/>
            <p:nvPr>
              <p:custDataLst>
                <p:tags r:id="rId9"/>
              </p:custDataLst>
            </p:nvPr>
          </p:nvSpPr>
          <p:spPr>
            <a:xfrm rot="8985276">
              <a:off x="8729497" y="3241358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8" name="三角形 10"/>
            <p:cNvSpPr/>
            <p:nvPr>
              <p:custDataLst>
                <p:tags r:id="rId10"/>
              </p:custDataLst>
            </p:nvPr>
          </p:nvSpPr>
          <p:spPr>
            <a:xfrm rot="10800000">
              <a:off x="8154591" y="3393517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59" name="三角形 10"/>
            <p:cNvSpPr/>
            <p:nvPr>
              <p:custDataLst>
                <p:tags r:id="rId11"/>
              </p:custDataLst>
            </p:nvPr>
          </p:nvSpPr>
          <p:spPr>
            <a:xfrm rot="12662557">
              <a:off x="7583106" y="3227021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60" name="三角形 10"/>
            <p:cNvSpPr/>
            <p:nvPr>
              <p:custDataLst>
                <p:tags r:id="rId12"/>
              </p:custDataLst>
            </p:nvPr>
          </p:nvSpPr>
          <p:spPr>
            <a:xfrm rot="14464920">
              <a:off x="7159549" y="2805970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61" name="三角形 10"/>
            <p:cNvSpPr/>
            <p:nvPr>
              <p:custDataLst>
                <p:tags r:id="rId13"/>
              </p:custDataLst>
            </p:nvPr>
          </p:nvSpPr>
          <p:spPr>
            <a:xfrm rot="16200000">
              <a:off x="7006065" y="2226377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62" name="三角形 10"/>
            <p:cNvSpPr/>
            <p:nvPr>
              <p:custDataLst>
                <p:tags r:id="rId14"/>
              </p:custDataLst>
            </p:nvPr>
          </p:nvSpPr>
          <p:spPr>
            <a:xfrm rot="18038486">
              <a:off x="7152452" y="1650826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  <p:sp>
          <p:nvSpPr>
            <p:cNvPr id="63" name="三角形 10"/>
            <p:cNvSpPr/>
            <p:nvPr>
              <p:custDataLst>
                <p:tags r:id="rId15"/>
              </p:custDataLst>
            </p:nvPr>
          </p:nvSpPr>
          <p:spPr>
            <a:xfrm rot="19788824">
              <a:off x="7582896" y="1231214"/>
              <a:ext cx="357050" cy="684404"/>
            </a:xfrm>
            <a:custGeom>
              <a:avLst/>
              <a:gdLst>
                <a:gd name="connsiteX0" fmla="*/ 0 w 357050"/>
                <a:gd name="connsiteY0" fmla="*/ 684404 h 684404"/>
                <a:gd name="connsiteX1" fmla="*/ 178525 w 357050"/>
                <a:gd name="connsiteY1" fmla="*/ 0 h 684404"/>
                <a:gd name="connsiteX2" fmla="*/ 357050 w 357050"/>
                <a:gd name="connsiteY2" fmla="*/ 684404 h 684404"/>
                <a:gd name="connsiteX3" fmla="*/ 0 w 357050"/>
                <a:gd name="connsiteY3" fmla="*/ 684404 h 684404"/>
                <a:gd name="connsiteX0-1" fmla="*/ 0 w 357050"/>
                <a:gd name="connsiteY0-2" fmla="*/ 684404 h 684404"/>
                <a:gd name="connsiteX1-3" fmla="*/ 178525 w 357050"/>
                <a:gd name="connsiteY1-4" fmla="*/ 0 h 684404"/>
                <a:gd name="connsiteX2-5" fmla="*/ 357050 w 357050"/>
                <a:gd name="connsiteY2-6" fmla="*/ 684404 h 684404"/>
                <a:gd name="connsiteX3-7" fmla="*/ 174170 w 357050"/>
                <a:gd name="connsiteY3-8" fmla="*/ 674082 h 684404"/>
                <a:gd name="connsiteX4" fmla="*/ 0 w 357050"/>
                <a:gd name="connsiteY4" fmla="*/ 684404 h 684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7050" h="684404">
                  <a:moveTo>
                    <a:pt x="0" y="684404"/>
                  </a:moveTo>
                  <a:lnTo>
                    <a:pt x="178525" y="0"/>
                  </a:lnTo>
                  <a:lnTo>
                    <a:pt x="357050" y="684404"/>
                  </a:lnTo>
                  <a:lnTo>
                    <a:pt x="174170" y="674082"/>
                  </a:lnTo>
                  <a:lnTo>
                    <a:pt x="0" y="6844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700"/>
            </a:p>
          </p:txBody>
        </p:sp>
      </p:grpSp>
      <p:sp>
        <p:nvSpPr>
          <p:cNvPr id="69" name="矩形 68"/>
          <p:cNvSpPr/>
          <p:nvPr>
            <p:custDataLst>
              <p:tags r:id="rId16"/>
            </p:custDataLst>
          </p:nvPr>
        </p:nvSpPr>
        <p:spPr>
          <a:xfrm>
            <a:off x="5354875" y="3819504"/>
            <a:ext cx="170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>
                <a:solidFill>
                  <a:schemeClr val="tx1"/>
                </a:solidFill>
                <a:latin typeface="FZDaBiaoSong-B06S" panose="03000509000000000000" pitchFamily="66" charset="-122"/>
                <a:ea typeface="FZDaBiaoSong-B06S" panose="03000509000000000000" pitchFamily="66" charset="-122"/>
              </a:rPr>
              <a:t>相互</a:t>
            </a:r>
            <a:r>
              <a:rPr lang="zh-CN" altLang="en-US" sz="3000">
                <a:solidFill>
                  <a:srgbClr val="C00000"/>
                </a:solidFill>
                <a:latin typeface="FZDaBiaoSong-B06S" panose="03000509000000000000" pitchFamily="66" charset="-122"/>
                <a:ea typeface="FZDaBiaoSong-B06S" panose="03000509000000000000" pitchFamily="66" charset="-122"/>
              </a:rPr>
              <a:t>配合</a:t>
            </a:r>
            <a:endParaRPr lang="en-US" altLang="zh-CN" sz="3000">
              <a:solidFill>
                <a:schemeClr val="tx1"/>
              </a:solidFill>
              <a:latin typeface="FZDaBiaoSong-B06S" panose="03000509000000000000" pitchFamily="66" charset="-122"/>
              <a:ea typeface="FZDaBiaoSong-B06S" panose="03000509000000000000" pitchFamily="66" charset="-122"/>
            </a:endParaRPr>
          </a:p>
          <a:p>
            <a:r>
              <a:rPr lang="zh-CN" altLang="en-US" sz="3000">
                <a:solidFill>
                  <a:schemeClr val="tx1"/>
                </a:solidFill>
                <a:latin typeface="FZDaBiaoSong-B06S" panose="03000509000000000000" pitchFamily="66" charset="-122"/>
                <a:ea typeface="FZDaBiaoSong-B06S" panose="03000509000000000000" pitchFamily="66" charset="-122"/>
              </a:rPr>
              <a:t>同仇敌忾</a:t>
            </a:r>
            <a:endParaRPr lang="zh-CN" altLang="en-US" sz="3000">
              <a:solidFill>
                <a:schemeClr val="tx1"/>
              </a:solidFill>
              <a:latin typeface="FZDaBiaoSong-B06S" panose="03000509000000000000" pitchFamily="66" charset="-122"/>
              <a:ea typeface="FZDaBiaoSong-B06S" panose="03000509000000000000" pitchFamily="66" charset="-122"/>
            </a:endParaRPr>
          </a:p>
        </p:txBody>
      </p:sp>
      <p:pic>
        <p:nvPicPr>
          <p:cNvPr id="19" name="图片 18" descr="26 (1)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752965" y="269875"/>
            <a:ext cx="2353945" cy="2564765"/>
          </a:xfrm>
          <a:prstGeom prst="rect">
            <a:avLst/>
          </a:prstGeom>
        </p:spPr>
      </p:pic>
      <p:pic>
        <p:nvPicPr>
          <p:cNvPr id="5" name="图片 4" descr="shou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" y="1237615"/>
            <a:ext cx="2013585" cy="2061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云形标注 5"/>
          <p:cNvSpPr/>
          <p:nvPr>
            <p:custDataLst>
              <p:tags r:id="rId21"/>
            </p:custDataLst>
          </p:nvPr>
        </p:nvSpPr>
        <p:spPr>
          <a:xfrm>
            <a:off x="6570980" y="1145540"/>
            <a:ext cx="3341370" cy="1600200"/>
          </a:xfrm>
          <a:prstGeom prst="cloudCallout">
            <a:avLst>
              <a:gd name="adj1" fmla="val 72796"/>
              <a:gd name="adj2" fmla="val -54880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我们去</a:t>
            </a:r>
            <a:r>
              <a:rPr lang="zh-CN" sz="3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敌后</a:t>
            </a:r>
            <a:r>
              <a:rPr 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牵制</a:t>
            </a:r>
            <a:endParaRPr lang="zh-CN" altLang="en-US" sz="2400"/>
          </a:p>
        </p:txBody>
      </p:sp>
      <p:sp>
        <p:nvSpPr>
          <p:cNvPr id="7" name="云形标注 6"/>
          <p:cNvSpPr/>
          <p:nvPr>
            <p:custDataLst>
              <p:tags r:id="rId22"/>
            </p:custDataLst>
          </p:nvPr>
        </p:nvSpPr>
        <p:spPr>
          <a:xfrm flipH="1">
            <a:off x="2858135" y="1393825"/>
            <a:ext cx="3583940" cy="1588770"/>
          </a:xfrm>
          <a:prstGeom prst="cloudCallout">
            <a:avLst>
              <a:gd name="adj1" fmla="val 70720"/>
              <a:gd name="adj2" fmla="val -2865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我们在</a:t>
            </a:r>
            <a:r>
              <a:rPr 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正面</a:t>
            </a:r>
            <a:r>
              <a:rPr 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抗击</a:t>
            </a:r>
            <a:endParaRPr lang="zh-CN" altLang="en-US" sz="2400"/>
          </a:p>
        </p:txBody>
      </p:sp>
      <p:pic>
        <p:nvPicPr>
          <p:cNvPr id="25" name="图片 24" descr="千库网_卡通手绘加油拳头PNG免抠素材_元素编号11824616 (1)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123815" y="4834255"/>
            <a:ext cx="2176145" cy="121475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5"/>
          <a:stretch>
            <a:fillRect/>
          </a:stretch>
        </p:blipFill>
        <p:spPr>
          <a:xfrm>
            <a:off x="8308340" y="3049270"/>
            <a:ext cx="2528570" cy="25552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91144" y="86729"/>
            <a:ext cx="3697727" cy="1150620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3491880" y="280035"/>
              <a:ext cx="2924175" cy="723900"/>
              <a:chOff x="1161" y="782"/>
              <a:chExt cx="4605" cy="114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1809" y="782"/>
                <a:ext cx="3451" cy="1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4800" b="1" dirty="0" smtClean="0">
                    <a:solidFill>
                      <a:srgbClr val="C0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汉仪南宫体简" panose="02010609000101010101" charset="-122"/>
                    <a:ea typeface="汉仪南宫体简" panose="02010609000101010101" charset="-122"/>
                  </a:rPr>
                  <a:t>导入新课</a:t>
                </a:r>
                <a:endParaRPr lang="zh-CN" altLang="en-US" sz="4800" b="1" dirty="0" smtClean="0">
                  <a:solidFill>
                    <a:srgbClr val="C0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汉仪南宫体简" panose="02010609000101010101" charset="-122"/>
                  <a:ea typeface="汉仪南宫体简" panose="02010609000101010101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3877945" y="136525"/>
            <a:ext cx="5169535" cy="1009015"/>
          </a:xfrm>
          <a:prstGeom prst="rect">
            <a:avLst/>
          </a:prstGeom>
          <a:solidFill>
            <a:srgbClr val="91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36000" rIns="0" bIns="0" numCol="1" spcCol="0" rtlCol="0" fromWordArt="0" anchor="ctr" anchorCtr="0" forceAA="0" compatLnSpc="1">
            <a:noAutofit/>
          </a:bodyPr>
          <a:p>
            <a:pPr lvl="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卢沟桥事变后，中国开始全国性、全民族的抗日战争。</a:t>
            </a:r>
            <a:endParaRPr lang="en-US" altLang="zh-CN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2" bldLvl="0" animBg="1"/>
      <p:bldP spid="69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21435" y="4993640"/>
            <a:ext cx="3775075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九一八事变后，汪精卫大唱中国</a:t>
            </a:r>
            <a:r>
              <a:rPr lang="zh-CN" altLang="en-US" sz="2400" b="1" spc="-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速亡论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1940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月汪精卫彻底沦为汉奸，成立了汪伪中央政权。</a:t>
            </a:r>
            <a:endParaRPr lang="zh-CN" altLang="en-US" sz="2400" b="1" spc="-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4550" y="5045075"/>
            <a:ext cx="3455035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抗日战争初期，国民党内亲英美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派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幻想依靠英美的先进武器等支持，宣扬</a:t>
            </a:r>
            <a:r>
              <a:rPr lang="zh-CN" altLang="en-US" sz="2400" b="1" spc="-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spc="-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速胜论</a:t>
            </a:r>
            <a:r>
              <a:rPr lang="zh-CN" altLang="en-US" sz="2400" b="1" spc="-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b="1" spc="-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8" name="图片 7" descr="2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705" y="1809750"/>
            <a:ext cx="2721610" cy="2900680"/>
          </a:xfrm>
          <a:prstGeom prst="rect">
            <a:avLst/>
          </a:prstGeom>
        </p:spPr>
      </p:pic>
      <p:pic>
        <p:nvPicPr>
          <p:cNvPr id="9" name="图片 8" descr="2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15" y="1809750"/>
            <a:ext cx="1586230" cy="2900680"/>
          </a:xfrm>
          <a:prstGeom prst="rect">
            <a:avLst/>
          </a:prstGeom>
        </p:spPr>
      </p:pic>
      <p:pic>
        <p:nvPicPr>
          <p:cNvPr id="10" name="图片 9" descr="22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245" y="1809750"/>
            <a:ext cx="1576070" cy="2900680"/>
          </a:xfrm>
          <a:prstGeom prst="rect">
            <a:avLst/>
          </a:prstGeom>
        </p:spPr>
      </p:pic>
      <p:sp>
        <p:nvSpPr>
          <p:cNvPr id="5" name="乘号 4"/>
          <p:cNvSpPr/>
          <p:nvPr/>
        </p:nvSpPr>
        <p:spPr>
          <a:xfrm>
            <a:off x="1794510" y="1070610"/>
            <a:ext cx="2794635" cy="4379595"/>
          </a:xfrm>
          <a:prstGeom prst="mathMultiply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7194550" y="991870"/>
            <a:ext cx="2736215" cy="4536440"/>
          </a:xfrm>
          <a:prstGeom prst="mathMultiply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98720" y="2587625"/>
            <a:ext cx="162496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</a:t>
            </a:r>
            <a:endParaRPr lang="en-US" altLang="zh-CN" sz="1150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4930" y="87630"/>
            <a:ext cx="5397500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毛泽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东发表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《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论持久战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》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9458" name="矩形 7174"/>
          <p:cNvSpPr txBox="1">
            <a:spLocks noChangeArrowheads="1"/>
          </p:cNvSpPr>
          <p:nvPr/>
        </p:nvSpPr>
        <p:spPr bwMode="auto">
          <a:xfrm>
            <a:off x="142875" y="991870"/>
            <a:ext cx="119570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背景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6" name="矩形 7174"/>
          <p:cNvSpPr txBox="1">
            <a:spLocks noChangeArrowheads="1"/>
          </p:cNvSpPr>
          <p:nvPr/>
        </p:nvSpPr>
        <p:spPr bwMode="auto">
          <a:xfrm>
            <a:off x="3568065" y="1070610"/>
            <a:ext cx="6652260" cy="583565"/>
          </a:xfrm>
          <a:prstGeom prst="rect">
            <a:avLst/>
          </a:prstGeom>
          <a:solidFill>
            <a:srgbClr val="91C5B6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抗战初期国民党内部流传的言论</a:t>
            </a:r>
            <a:endParaRPr 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2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  <p:bldP spid="7" grpId="2" bldLvl="0" animBg="1"/>
      <p:bldP spid="12" grpId="3"/>
      <p:bldP spid="5" grpId="4" bldLvl="0" animBg="1"/>
      <p:bldP spid="11" grpId="5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8172609" y="1647508"/>
            <a:ext cx="764381" cy="4140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强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72133" y="2520315"/>
            <a:ext cx="764858" cy="4140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寡助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72609" y="3262313"/>
            <a:ext cx="764381" cy="4140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小国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71974" y="3999865"/>
            <a:ext cx="764858" cy="4140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速胜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59500" y="5703570"/>
            <a:ext cx="871855" cy="932815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/>
              <a:t>失败</a:t>
            </a:r>
            <a:endParaRPr lang="zh-CN" altLang="en-US" sz="2100" b="1"/>
          </a:p>
        </p:txBody>
      </p:sp>
      <p:grpSp>
        <p:nvGrpSpPr>
          <p:cNvPr id="31" name="组合 30"/>
          <p:cNvGrpSpPr/>
          <p:nvPr/>
        </p:nvGrpSpPr>
        <p:grpSpPr>
          <a:xfrm>
            <a:off x="6591935" y="1068388"/>
            <a:ext cx="1308735" cy="1470660"/>
            <a:chOff x="10161" y="4728"/>
            <a:chExt cx="2748" cy="308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61" y="4728"/>
              <a:ext cx="2748" cy="3088"/>
            </a:xfrm>
            <a:prstGeom prst="rect">
              <a:avLst/>
            </a:prstGeom>
          </p:spPr>
        </p:pic>
        <p:sp>
          <p:nvSpPr>
            <p:cNvPr id="27" name="任意多边形 26"/>
            <p:cNvSpPr/>
            <p:nvPr/>
          </p:nvSpPr>
          <p:spPr>
            <a:xfrm>
              <a:off x="11894" y="4850"/>
              <a:ext cx="955" cy="980"/>
            </a:xfrm>
            <a:custGeom>
              <a:avLst/>
              <a:gdLst>
                <a:gd name="connisteX0" fmla="*/ 600509 w 600509"/>
                <a:gd name="connsiteY0" fmla="*/ 299220 h 539295"/>
                <a:gd name="connisteX1" fmla="*/ 533834 w 600509"/>
                <a:gd name="connsiteY1" fmla="*/ 232545 h 539295"/>
                <a:gd name="connisteX2" fmla="*/ 567489 w 600509"/>
                <a:gd name="connsiteY2" fmla="*/ 166505 h 539295"/>
                <a:gd name="connisteX3" fmla="*/ 495099 w 600509"/>
                <a:gd name="connsiteY3" fmla="*/ 188095 h 539295"/>
                <a:gd name="connisteX4" fmla="*/ 429059 w 600509"/>
                <a:gd name="connsiteY4" fmla="*/ 149360 h 539295"/>
                <a:gd name="connisteX5" fmla="*/ 356669 w 600509"/>
                <a:gd name="connsiteY5" fmla="*/ 122055 h 539295"/>
                <a:gd name="connisteX6" fmla="*/ 329364 w 600509"/>
                <a:gd name="connsiteY6" fmla="*/ 55380 h 539295"/>
                <a:gd name="connisteX7" fmla="*/ 262689 w 600509"/>
                <a:gd name="connsiteY7" fmla="*/ 135 h 539295"/>
                <a:gd name="connisteX8" fmla="*/ 207444 w 600509"/>
                <a:gd name="connsiteY8" fmla="*/ 66810 h 539295"/>
                <a:gd name="connisteX9" fmla="*/ 190934 w 600509"/>
                <a:gd name="connsiteY9" fmla="*/ 132850 h 539295"/>
                <a:gd name="connisteX10" fmla="*/ 179504 w 600509"/>
                <a:gd name="connsiteY10" fmla="*/ 199525 h 539295"/>
                <a:gd name="connisteX11" fmla="*/ 173789 w 600509"/>
                <a:gd name="connsiteY11" fmla="*/ 271280 h 539295"/>
                <a:gd name="connisteX12" fmla="*/ 107749 w 600509"/>
                <a:gd name="connsiteY12" fmla="*/ 282710 h 539295"/>
                <a:gd name="connisteX13" fmla="*/ 41074 w 600509"/>
                <a:gd name="connsiteY13" fmla="*/ 260485 h 539295"/>
                <a:gd name="connisteX14" fmla="*/ 13134 w 600509"/>
                <a:gd name="connsiteY14" fmla="*/ 327160 h 539295"/>
                <a:gd name="connisteX15" fmla="*/ 2339 w 600509"/>
                <a:gd name="connsiteY15" fmla="*/ 393200 h 539295"/>
                <a:gd name="connisteX16" fmla="*/ 46789 w 600509"/>
                <a:gd name="connsiteY16" fmla="*/ 459875 h 539295"/>
                <a:gd name="connisteX17" fmla="*/ 35359 w 600509"/>
                <a:gd name="connsiteY17" fmla="*/ 526550 h 539295"/>
                <a:gd name="connisteX18" fmla="*/ 102034 w 600509"/>
                <a:gd name="connsiteY18" fmla="*/ 531630 h 539295"/>
                <a:gd name="connisteX19" fmla="*/ 129974 w 600509"/>
                <a:gd name="connsiteY19" fmla="*/ 465590 h 539295"/>
                <a:gd name="connisteX20" fmla="*/ 63299 w 600509"/>
                <a:gd name="connsiteY20" fmla="*/ 415425 h 539295"/>
                <a:gd name="connisteX21" fmla="*/ 135054 w 600509"/>
                <a:gd name="connsiteY21" fmla="*/ 387485 h 539295"/>
                <a:gd name="connisteX22" fmla="*/ 201729 w 600509"/>
                <a:gd name="connsiteY22" fmla="*/ 343670 h 539295"/>
                <a:gd name="connisteX23" fmla="*/ 268404 w 600509"/>
                <a:gd name="connsiteY23" fmla="*/ 365895 h 539295"/>
                <a:gd name="connisteX24" fmla="*/ 334444 w 600509"/>
                <a:gd name="connsiteY24" fmla="*/ 409710 h 539295"/>
                <a:gd name="connisteX25" fmla="*/ 401119 w 600509"/>
                <a:gd name="connsiteY25" fmla="*/ 370975 h 539295"/>
                <a:gd name="connisteX26" fmla="*/ 467794 w 600509"/>
                <a:gd name="connsiteY26" fmla="*/ 337955 h 539295"/>
                <a:gd name="connisteX27" fmla="*/ 539549 w 600509"/>
                <a:gd name="connsiteY27" fmla="*/ 310015 h 539295"/>
                <a:gd name="connisteX28" fmla="*/ 556059 w 600509"/>
                <a:gd name="connsiteY28" fmla="*/ 243975 h 5392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</a:cxnLst>
              <a:rect l="l" t="t" r="r" b="b"/>
              <a:pathLst>
                <a:path w="600509" h="539295">
                  <a:moveTo>
                    <a:pt x="600509" y="299221"/>
                  </a:moveTo>
                  <a:cubicBezTo>
                    <a:pt x="586539" y="287156"/>
                    <a:pt x="540184" y="259216"/>
                    <a:pt x="533834" y="232546"/>
                  </a:cubicBezTo>
                  <a:cubicBezTo>
                    <a:pt x="527484" y="205876"/>
                    <a:pt x="575109" y="175396"/>
                    <a:pt x="567489" y="166506"/>
                  </a:cubicBezTo>
                  <a:cubicBezTo>
                    <a:pt x="559869" y="157616"/>
                    <a:pt x="523039" y="191271"/>
                    <a:pt x="495099" y="188096"/>
                  </a:cubicBezTo>
                  <a:cubicBezTo>
                    <a:pt x="467159" y="184921"/>
                    <a:pt x="456999" y="162696"/>
                    <a:pt x="429059" y="149361"/>
                  </a:cubicBezTo>
                  <a:cubicBezTo>
                    <a:pt x="401119" y="136026"/>
                    <a:pt x="376354" y="141106"/>
                    <a:pt x="356669" y="122056"/>
                  </a:cubicBezTo>
                  <a:cubicBezTo>
                    <a:pt x="336984" y="103006"/>
                    <a:pt x="348414" y="79511"/>
                    <a:pt x="329364" y="55381"/>
                  </a:cubicBezTo>
                  <a:cubicBezTo>
                    <a:pt x="310314" y="31251"/>
                    <a:pt x="286819" y="-2404"/>
                    <a:pt x="262689" y="136"/>
                  </a:cubicBezTo>
                  <a:cubicBezTo>
                    <a:pt x="238559" y="2676"/>
                    <a:pt x="222049" y="40141"/>
                    <a:pt x="207444" y="66811"/>
                  </a:cubicBezTo>
                  <a:cubicBezTo>
                    <a:pt x="192839" y="93481"/>
                    <a:pt x="196649" y="106181"/>
                    <a:pt x="190934" y="132851"/>
                  </a:cubicBezTo>
                  <a:cubicBezTo>
                    <a:pt x="185219" y="159521"/>
                    <a:pt x="182679" y="171586"/>
                    <a:pt x="179504" y="199526"/>
                  </a:cubicBezTo>
                  <a:cubicBezTo>
                    <a:pt x="176329" y="227466"/>
                    <a:pt x="188394" y="254771"/>
                    <a:pt x="173789" y="271281"/>
                  </a:cubicBezTo>
                  <a:cubicBezTo>
                    <a:pt x="159184" y="287791"/>
                    <a:pt x="134419" y="284616"/>
                    <a:pt x="107749" y="282711"/>
                  </a:cubicBezTo>
                  <a:cubicBezTo>
                    <a:pt x="81079" y="280806"/>
                    <a:pt x="60124" y="251596"/>
                    <a:pt x="41074" y="260486"/>
                  </a:cubicBezTo>
                  <a:cubicBezTo>
                    <a:pt x="22024" y="269376"/>
                    <a:pt x="20754" y="300491"/>
                    <a:pt x="13134" y="327161"/>
                  </a:cubicBezTo>
                  <a:cubicBezTo>
                    <a:pt x="5514" y="353831"/>
                    <a:pt x="-4646" y="366531"/>
                    <a:pt x="2339" y="393201"/>
                  </a:cubicBezTo>
                  <a:cubicBezTo>
                    <a:pt x="9324" y="419871"/>
                    <a:pt x="40439" y="433206"/>
                    <a:pt x="46789" y="459876"/>
                  </a:cubicBezTo>
                  <a:cubicBezTo>
                    <a:pt x="53139" y="486546"/>
                    <a:pt x="24564" y="511946"/>
                    <a:pt x="35359" y="526551"/>
                  </a:cubicBezTo>
                  <a:cubicBezTo>
                    <a:pt x="46154" y="541156"/>
                    <a:pt x="82984" y="543696"/>
                    <a:pt x="102034" y="531631"/>
                  </a:cubicBezTo>
                  <a:cubicBezTo>
                    <a:pt x="121084" y="519566"/>
                    <a:pt x="137594" y="489086"/>
                    <a:pt x="129974" y="465591"/>
                  </a:cubicBezTo>
                  <a:cubicBezTo>
                    <a:pt x="122354" y="442096"/>
                    <a:pt x="62029" y="431301"/>
                    <a:pt x="63299" y="415426"/>
                  </a:cubicBezTo>
                  <a:cubicBezTo>
                    <a:pt x="64569" y="399551"/>
                    <a:pt x="107114" y="402091"/>
                    <a:pt x="135054" y="387486"/>
                  </a:cubicBezTo>
                  <a:cubicBezTo>
                    <a:pt x="162994" y="372881"/>
                    <a:pt x="175059" y="348116"/>
                    <a:pt x="201729" y="343671"/>
                  </a:cubicBezTo>
                  <a:cubicBezTo>
                    <a:pt x="228399" y="339226"/>
                    <a:pt x="241734" y="352561"/>
                    <a:pt x="268404" y="365896"/>
                  </a:cubicBezTo>
                  <a:cubicBezTo>
                    <a:pt x="295074" y="379231"/>
                    <a:pt x="307774" y="408441"/>
                    <a:pt x="334444" y="409711"/>
                  </a:cubicBezTo>
                  <a:cubicBezTo>
                    <a:pt x="361114" y="410981"/>
                    <a:pt x="374449" y="385581"/>
                    <a:pt x="401119" y="370976"/>
                  </a:cubicBezTo>
                  <a:cubicBezTo>
                    <a:pt x="427789" y="356371"/>
                    <a:pt x="439854" y="350021"/>
                    <a:pt x="467794" y="337956"/>
                  </a:cubicBezTo>
                  <a:cubicBezTo>
                    <a:pt x="495734" y="325891"/>
                    <a:pt x="521769" y="329066"/>
                    <a:pt x="539549" y="310016"/>
                  </a:cubicBezTo>
                  <a:cubicBezTo>
                    <a:pt x="557329" y="290966"/>
                    <a:pt x="554154" y="256676"/>
                    <a:pt x="556059" y="243976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0371" y="5766"/>
              <a:ext cx="1904" cy="1536"/>
            </a:xfrm>
            <a:custGeom>
              <a:avLst/>
              <a:gdLst>
                <a:gd name="connisteX0" fmla="*/ 1091565 w 1208828"/>
                <a:gd name="connsiteY0" fmla="*/ 61133 h 975424"/>
                <a:gd name="connisteX1" fmla="*/ 1024890 w 1208828"/>
                <a:gd name="connsiteY1" fmla="*/ 38908 h 975424"/>
                <a:gd name="connisteX2" fmla="*/ 997585 w 1208828"/>
                <a:gd name="connsiteY2" fmla="*/ 104948 h 975424"/>
                <a:gd name="connisteX3" fmla="*/ 980440 w 1208828"/>
                <a:gd name="connsiteY3" fmla="*/ 171623 h 975424"/>
                <a:gd name="connisteX4" fmla="*/ 969645 w 1208828"/>
                <a:gd name="connsiteY4" fmla="*/ 244013 h 975424"/>
                <a:gd name="connisteX5" fmla="*/ 963930 w 1208828"/>
                <a:gd name="connsiteY5" fmla="*/ 310053 h 975424"/>
                <a:gd name="connisteX6" fmla="*/ 941705 w 1208828"/>
                <a:gd name="connsiteY6" fmla="*/ 382443 h 975424"/>
                <a:gd name="connisteX7" fmla="*/ 886460 w 1208828"/>
                <a:gd name="connsiteY7" fmla="*/ 448483 h 975424"/>
                <a:gd name="connisteX8" fmla="*/ 819785 w 1208828"/>
                <a:gd name="connsiteY8" fmla="*/ 515158 h 975424"/>
                <a:gd name="connisteX9" fmla="*/ 748030 w 1208828"/>
                <a:gd name="connsiteY9" fmla="*/ 553893 h 975424"/>
                <a:gd name="connisteX10" fmla="*/ 681355 w 1208828"/>
                <a:gd name="connsiteY10" fmla="*/ 586913 h 975424"/>
                <a:gd name="connisteX11" fmla="*/ 725805 w 1208828"/>
                <a:gd name="connsiteY11" fmla="*/ 520873 h 975424"/>
                <a:gd name="connisteX12" fmla="*/ 659130 w 1208828"/>
                <a:gd name="connsiteY12" fmla="*/ 470708 h 975424"/>
                <a:gd name="connisteX13" fmla="*/ 642620 w 1208828"/>
                <a:gd name="connsiteY13" fmla="*/ 543098 h 975424"/>
                <a:gd name="connisteX14" fmla="*/ 631825 w 1208828"/>
                <a:gd name="connsiteY14" fmla="*/ 609138 h 975424"/>
                <a:gd name="connisteX15" fmla="*/ 565150 w 1208828"/>
                <a:gd name="connsiteY15" fmla="*/ 659303 h 975424"/>
                <a:gd name="connisteX16" fmla="*/ 576580 w 1208828"/>
                <a:gd name="connsiteY16" fmla="*/ 725978 h 975424"/>
                <a:gd name="connisteX17" fmla="*/ 509905 w 1208828"/>
                <a:gd name="connsiteY17" fmla="*/ 708833 h 975424"/>
                <a:gd name="connisteX18" fmla="*/ 443230 w 1208828"/>
                <a:gd name="connsiteY18" fmla="*/ 708833 h 975424"/>
                <a:gd name="connisteX19" fmla="*/ 377190 w 1208828"/>
                <a:gd name="connsiteY19" fmla="*/ 725978 h 975424"/>
                <a:gd name="connisteX20" fmla="*/ 277495 w 1208828"/>
                <a:gd name="connsiteY20" fmla="*/ 753283 h 975424"/>
                <a:gd name="connisteX21" fmla="*/ 210820 w 1208828"/>
                <a:gd name="connsiteY21" fmla="*/ 786303 h 975424"/>
                <a:gd name="connisteX22" fmla="*/ 144145 w 1208828"/>
                <a:gd name="connsiteY22" fmla="*/ 825673 h 975424"/>
                <a:gd name="connisteX23" fmla="*/ 66675 w 1208828"/>
                <a:gd name="connsiteY23" fmla="*/ 880918 h 975424"/>
                <a:gd name="connisteX24" fmla="*/ 0 w 1208828"/>
                <a:gd name="connsiteY24" fmla="*/ 913938 h 975424"/>
                <a:gd name="connisteX25" fmla="*/ 66675 w 1208828"/>
                <a:gd name="connsiteY25" fmla="*/ 930448 h 975424"/>
                <a:gd name="connisteX26" fmla="*/ 133350 w 1208828"/>
                <a:gd name="connsiteY26" fmla="*/ 964103 h 975424"/>
                <a:gd name="connisteX27" fmla="*/ 199390 w 1208828"/>
                <a:gd name="connsiteY27" fmla="*/ 930448 h 975424"/>
                <a:gd name="connisteX28" fmla="*/ 271780 w 1208828"/>
                <a:gd name="connsiteY28" fmla="*/ 936163 h 975424"/>
                <a:gd name="connisteX29" fmla="*/ 343535 w 1208828"/>
                <a:gd name="connsiteY29" fmla="*/ 913938 h 975424"/>
                <a:gd name="connisteX30" fmla="*/ 415925 w 1208828"/>
                <a:gd name="connsiteY30" fmla="*/ 885998 h 975424"/>
                <a:gd name="connisteX31" fmla="*/ 481965 w 1208828"/>
                <a:gd name="connsiteY31" fmla="*/ 875203 h 975424"/>
                <a:gd name="connisteX32" fmla="*/ 481965 w 1208828"/>
                <a:gd name="connsiteY32" fmla="*/ 946958 h 975424"/>
                <a:gd name="connisteX33" fmla="*/ 548640 w 1208828"/>
                <a:gd name="connsiteY33" fmla="*/ 974898 h 975424"/>
                <a:gd name="connisteX34" fmla="*/ 620395 w 1208828"/>
                <a:gd name="connsiteY34" fmla="*/ 930448 h 975424"/>
                <a:gd name="connisteX35" fmla="*/ 687070 w 1208828"/>
                <a:gd name="connsiteY35" fmla="*/ 930448 h 975424"/>
                <a:gd name="connisteX36" fmla="*/ 648335 w 1208828"/>
                <a:gd name="connsiteY36" fmla="*/ 864408 h 975424"/>
                <a:gd name="connisteX37" fmla="*/ 715010 w 1208828"/>
                <a:gd name="connsiteY37" fmla="*/ 891713 h 975424"/>
                <a:gd name="connisteX38" fmla="*/ 781050 w 1208828"/>
                <a:gd name="connsiteY38" fmla="*/ 891713 h 975424"/>
                <a:gd name="connisteX39" fmla="*/ 847725 w 1208828"/>
                <a:gd name="connsiteY39" fmla="*/ 847263 h 975424"/>
                <a:gd name="connisteX40" fmla="*/ 914400 w 1208828"/>
                <a:gd name="connsiteY40" fmla="*/ 814243 h 975424"/>
                <a:gd name="connisteX41" fmla="*/ 980440 w 1208828"/>
                <a:gd name="connsiteY41" fmla="*/ 858693 h 975424"/>
                <a:gd name="connisteX42" fmla="*/ 1036320 w 1208828"/>
                <a:gd name="connsiteY42" fmla="*/ 792018 h 975424"/>
                <a:gd name="connisteX43" fmla="*/ 1069340 w 1208828"/>
                <a:gd name="connsiteY43" fmla="*/ 725978 h 975424"/>
                <a:gd name="connisteX44" fmla="*/ 1063625 w 1208828"/>
                <a:gd name="connsiteY44" fmla="*/ 659303 h 975424"/>
                <a:gd name="connisteX45" fmla="*/ 1097280 w 1208828"/>
                <a:gd name="connsiteY45" fmla="*/ 592628 h 975424"/>
                <a:gd name="connisteX46" fmla="*/ 1097280 w 1208828"/>
                <a:gd name="connsiteY46" fmla="*/ 525953 h 975424"/>
                <a:gd name="connisteX47" fmla="*/ 1097280 w 1208828"/>
                <a:gd name="connsiteY47" fmla="*/ 454198 h 975424"/>
                <a:gd name="connisteX48" fmla="*/ 1119505 w 1208828"/>
                <a:gd name="connsiteY48" fmla="*/ 387523 h 975424"/>
                <a:gd name="connisteX49" fmla="*/ 1191260 w 1208828"/>
                <a:gd name="connsiteY49" fmla="*/ 343708 h 975424"/>
                <a:gd name="connisteX50" fmla="*/ 1207770 w 1208828"/>
                <a:gd name="connsiteY50" fmla="*/ 277033 h 975424"/>
                <a:gd name="connisteX51" fmla="*/ 1202055 w 1208828"/>
                <a:gd name="connsiteY51" fmla="*/ 210358 h 975424"/>
                <a:gd name="connisteX52" fmla="*/ 1169035 w 1208828"/>
                <a:gd name="connsiteY52" fmla="*/ 138603 h 975424"/>
                <a:gd name="connisteX53" fmla="*/ 1136015 w 1208828"/>
                <a:gd name="connsiteY53" fmla="*/ 66213 h 975424"/>
                <a:gd name="connisteX54" fmla="*/ 1136015 w 1208828"/>
                <a:gd name="connsiteY54" fmla="*/ 173 h 975424"/>
                <a:gd name="connisteX55" fmla="*/ 1069340 w 1208828"/>
                <a:gd name="connsiteY55" fmla="*/ 49703 h 97542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</a:cxnLst>
              <a:rect l="l" t="t" r="r" b="b"/>
              <a:pathLst>
                <a:path w="1208828" h="975425">
                  <a:moveTo>
                    <a:pt x="1091565" y="61134"/>
                  </a:moveTo>
                  <a:cubicBezTo>
                    <a:pt x="1078865" y="55419"/>
                    <a:pt x="1043940" y="30019"/>
                    <a:pt x="1024890" y="38909"/>
                  </a:cubicBezTo>
                  <a:cubicBezTo>
                    <a:pt x="1005840" y="47799"/>
                    <a:pt x="1006475" y="78279"/>
                    <a:pt x="997585" y="104949"/>
                  </a:cubicBezTo>
                  <a:cubicBezTo>
                    <a:pt x="988695" y="131619"/>
                    <a:pt x="986155" y="143684"/>
                    <a:pt x="980440" y="171624"/>
                  </a:cubicBezTo>
                  <a:cubicBezTo>
                    <a:pt x="974725" y="199564"/>
                    <a:pt x="972820" y="216074"/>
                    <a:pt x="969645" y="244014"/>
                  </a:cubicBezTo>
                  <a:cubicBezTo>
                    <a:pt x="966470" y="271954"/>
                    <a:pt x="969645" y="282114"/>
                    <a:pt x="963930" y="310054"/>
                  </a:cubicBezTo>
                  <a:cubicBezTo>
                    <a:pt x="958215" y="337994"/>
                    <a:pt x="956945" y="354504"/>
                    <a:pt x="941705" y="382444"/>
                  </a:cubicBezTo>
                  <a:cubicBezTo>
                    <a:pt x="926465" y="410384"/>
                    <a:pt x="910590" y="421814"/>
                    <a:pt x="886460" y="448484"/>
                  </a:cubicBezTo>
                  <a:cubicBezTo>
                    <a:pt x="862330" y="475154"/>
                    <a:pt x="847725" y="494204"/>
                    <a:pt x="819785" y="515159"/>
                  </a:cubicBezTo>
                  <a:cubicBezTo>
                    <a:pt x="791845" y="536114"/>
                    <a:pt x="775970" y="539289"/>
                    <a:pt x="748030" y="553894"/>
                  </a:cubicBezTo>
                  <a:cubicBezTo>
                    <a:pt x="720090" y="568499"/>
                    <a:pt x="685800" y="593264"/>
                    <a:pt x="681355" y="586914"/>
                  </a:cubicBezTo>
                  <a:cubicBezTo>
                    <a:pt x="676910" y="580564"/>
                    <a:pt x="730250" y="544369"/>
                    <a:pt x="725805" y="520874"/>
                  </a:cubicBezTo>
                  <a:cubicBezTo>
                    <a:pt x="721360" y="497379"/>
                    <a:pt x="675640" y="466264"/>
                    <a:pt x="659130" y="470709"/>
                  </a:cubicBezTo>
                  <a:cubicBezTo>
                    <a:pt x="642620" y="475154"/>
                    <a:pt x="648335" y="515159"/>
                    <a:pt x="642620" y="543099"/>
                  </a:cubicBezTo>
                  <a:cubicBezTo>
                    <a:pt x="636905" y="571039"/>
                    <a:pt x="647065" y="585644"/>
                    <a:pt x="631825" y="609139"/>
                  </a:cubicBezTo>
                  <a:cubicBezTo>
                    <a:pt x="616585" y="632634"/>
                    <a:pt x="575945" y="635809"/>
                    <a:pt x="565150" y="659304"/>
                  </a:cubicBezTo>
                  <a:cubicBezTo>
                    <a:pt x="554355" y="682799"/>
                    <a:pt x="587375" y="715819"/>
                    <a:pt x="576580" y="725979"/>
                  </a:cubicBezTo>
                  <a:cubicBezTo>
                    <a:pt x="565785" y="736139"/>
                    <a:pt x="536575" y="712009"/>
                    <a:pt x="509905" y="708834"/>
                  </a:cubicBezTo>
                  <a:cubicBezTo>
                    <a:pt x="483235" y="705659"/>
                    <a:pt x="469900" y="705659"/>
                    <a:pt x="443230" y="708834"/>
                  </a:cubicBezTo>
                  <a:cubicBezTo>
                    <a:pt x="416560" y="712009"/>
                    <a:pt x="410210" y="717089"/>
                    <a:pt x="377190" y="725979"/>
                  </a:cubicBezTo>
                  <a:cubicBezTo>
                    <a:pt x="344170" y="734869"/>
                    <a:pt x="310515" y="741219"/>
                    <a:pt x="277495" y="753284"/>
                  </a:cubicBezTo>
                  <a:cubicBezTo>
                    <a:pt x="244475" y="765349"/>
                    <a:pt x="237490" y="771699"/>
                    <a:pt x="210820" y="786304"/>
                  </a:cubicBezTo>
                  <a:cubicBezTo>
                    <a:pt x="184150" y="800909"/>
                    <a:pt x="172720" y="806624"/>
                    <a:pt x="144145" y="825674"/>
                  </a:cubicBezTo>
                  <a:cubicBezTo>
                    <a:pt x="115570" y="844724"/>
                    <a:pt x="95250" y="863139"/>
                    <a:pt x="66675" y="880919"/>
                  </a:cubicBezTo>
                  <a:cubicBezTo>
                    <a:pt x="38100" y="898699"/>
                    <a:pt x="0" y="903779"/>
                    <a:pt x="0" y="913939"/>
                  </a:cubicBezTo>
                  <a:cubicBezTo>
                    <a:pt x="0" y="924099"/>
                    <a:pt x="40005" y="920289"/>
                    <a:pt x="66675" y="930449"/>
                  </a:cubicBezTo>
                  <a:cubicBezTo>
                    <a:pt x="93345" y="940609"/>
                    <a:pt x="106680" y="964104"/>
                    <a:pt x="133350" y="964104"/>
                  </a:cubicBezTo>
                  <a:cubicBezTo>
                    <a:pt x="160020" y="964104"/>
                    <a:pt x="171450" y="936164"/>
                    <a:pt x="199390" y="930449"/>
                  </a:cubicBezTo>
                  <a:cubicBezTo>
                    <a:pt x="227330" y="924734"/>
                    <a:pt x="243205" y="939339"/>
                    <a:pt x="271780" y="936164"/>
                  </a:cubicBezTo>
                  <a:cubicBezTo>
                    <a:pt x="300355" y="932989"/>
                    <a:pt x="314960" y="924099"/>
                    <a:pt x="343535" y="913939"/>
                  </a:cubicBezTo>
                  <a:cubicBezTo>
                    <a:pt x="372110" y="903779"/>
                    <a:pt x="387985" y="893619"/>
                    <a:pt x="415925" y="885999"/>
                  </a:cubicBezTo>
                  <a:cubicBezTo>
                    <a:pt x="443865" y="878379"/>
                    <a:pt x="468630" y="863139"/>
                    <a:pt x="481965" y="875204"/>
                  </a:cubicBezTo>
                  <a:cubicBezTo>
                    <a:pt x="495300" y="887269"/>
                    <a:pt x="468630" y="927274"/>
                    <a:pt x="481965" y="946959"/>
                  </a:cubicBezTo>
                  <a:cubicBezTo>
                    <a:pt x="495300" y="966644"/>
                    <a:pt x="520700" y="978074"/>
                    <a:pt x="548640" y="974899"/>
                  </a:cubicBezTo>
                  <a:cubicBezTo>
                    <a:pt x="576580" y="971724"/>
                    <a:pt x="592455" y="939339"/>
                    <a:pt x="620395" y="930449"/>
                  </a:cubicBezTo>
                  <a:cubicBezTo>
                    <a:pt x="648335" y="921559"/>
                    <a:pt x="681355" y="943784"/>
                    <a:pt x="687070" y="930449"/>
                  </a:cubicBezTo>
                  <a:cubicBezTo>
                    <a:pt x="692785" y="917114"/>
                    <a:pt x="642620" y="872029"/>
                    <a:pt x="648335" y="864409"/>
                  </a:cubicBezTo>
                  <a:cubicBezTo>
                    <a:pt x="654050" y="856789"/>
                    <a:pt x="688340" y="885999"/>
                    <a:pt x="715010" y="891714"/>
                  </a:cubicBezTo>
                  <a:cubicBezTo>
                    <a:pt x="741680" y="897429"/>
                    <a:pt x="754380" y="900604"/>
                    <a:pt x="781050" y="891714"/>
                  </a:cubicBezTo>
                  <a:cubicBezTo>
                    <a:pt x="807720" y="882824"/>
                    <a:pt x="821055" y="862504"/>
                    <a:pt x="847725" y="847264"/>
                  </a:cubicBezTo>
                  <a:cubicBezTo>
                    <a:pt x="874395" y="832024"/>
                    <a:pt x="887730" y="811704"/>
                    <a:pt x="914400" y="814244"/>
                  </a:cubicBezTo>
                  <a:cubicBezTo>
                    <a:pt x="941070" y="816784"/>
                    <a:pt x="956310" y="863139"/>
                    <a:pt x="980440" y="858694"/>
                  </a:cubicBezTo>
                  <a:cubicBezTo>
                    <a:pt x="1004570" y="854249"/>
                    <a:pt x="1018540" y="818689"/>
                    <a:pt x="1036320" y="792019"/>
                  </a:cubicBezTo>
                  <a:cubicBezTo>
                    <a:pt x="1054100" y="765349"/>
                    <a:pt x="1063625" y="752649"/>
                    <a:pt x="1069340" y="725979"/>
                  </a:cubicBezTo>
                  <a:cubicBezTo>
                    <a:pt x="1075055" y="699309"/>
                    <a:pt x="1057910" y="685974"/>
                    <a:pt x="1063625" y="659304"/>
                  </a:cubicBezTo>
                  <a:cubicBezTo>
                    <a:pt x="1069340" y="632634"/>
                    <a:pt x="1090295" y="619299"/>
                    <a:pt x="1097280" y="592629"/>
                  </a:cubicBezTo>
                  <a:cubicBezTo>
                    <a:pt x="1104265" y="565959"/>
                    <a:pt x="1097280" y="553894"/>
                    <a:pt x="1097280" y="525954"/>
                  </a:cubicBezTo>
                  <a:cubicBezTo>
                    <a:pt x="1097280" y="498014"/>
                    <a:pt x="1092835" y="482139"/>
                    <a:pt x="1097280" y="454199"/>
                  </a:cubicBezTo>
                  <a:cubicBezTo>
                    <a:pt x="1101725" y="426259"/>
                    <a:pt x="1100455" y="409749"/>
                    <a:pt x="1119505" y="387524"/>
                  </a:cubicBezTo>
                  <a:cubicBezTo>
                    <a:pt x="1138555" y="365299"/>
                    <a:pt x="1173480" y="365934"/>
                    <a:pt x="1191260" y="343709"/>
                  </a:cubicBezTo>
                  <a:cubicBezTo>
                    <a:pt x="1209040" y="321484"/>
                    <a:pt x="1205865" y="303704"/>
                    <a:pt x="1207770" y="277034"/>
                  </a:cubicBezTo>
                  <a:cubicBezTo>
                    <a:pt x="1209675" y="250364"/>
                    <a:pt x="1209675" y="238299"/>
                    <a:pt x="1202055" y="210359"/>
                  </a:cubicBezTo>
                  <a:cubicBezTo>
                    <a:pt x="1194435" y="182419"/>
                    <a:pt x="1182370" y="167179"/>
                    <a:pt x="1169035" y="138604"/>
                  </a:cubicBezTo>
                  <a:cubicBezTo>
                    <a:pt x="1155700" y="110029"/>
                    <a:pt x="1142365" y="94154"/>
                    <a:pt x="1136015" y="66214"/>
                  </a:cubicBezTo>
                  <a:cubicBezTo>
                    <a:pt x="1129665" y="38274"/>
                    <a:pt x="1149350" y="3349"/>
                    <a:pt x="1136015" y="174"/>
                  </a:cubicBezTo>
                  <a:cubicBezTo>
                    <a:pt x="1122680" y="-3001"/>
                    <a:pt x="1082675" y="38274"/>
                    <a:pt x="1069340" y="49704"/>
                  </a:cubicBezTo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698" y="7176"/>
              <a:ext cx="385" cy="321"/>
            </a:xfrm>
            <a:custGeom>
              <a:avLst/>
              <a:gdLst>
                <a:gd name="connisteX0" fmla="*/ 64318 w 244313"/>
                <a:gd name="connsiteY0" fmla="*/ 52453 h 187860"/>
                <a:gd name="connisteX1" fmla="*/ 9073 w 244313"/>
                <a:gd name="connsiteY1" fmla="*/ 118493 h 187860"/>
                <a:gd name="connisteX2" fmla="*/ 9073 w 244313"/>
                <a:gd name="connsiteY2" fmla="*/ 185168 h 187860"/>
                <a:gd name="connisteX3" fmla="*/ 75113 w 244313"/>
                <a:gd name="connsiteY3" fmla="*/ 162943 h 187860"/>
                <a:gd name="connisteX4" fmla="*/ 152583 w 244313"/>
                <a:gd name="connsiteY4" fmla="*/ 101983 h 187860"/>
                <a:gd name="connisteX5" fmla="*/ 219258 w 244313"/>
                <a:gd name="connsiteY5" fmla="*/ 91188 h 187860"/>
                <a:gd name="connisteX6" fmla="*/ 241483 w 244313"/>
                <a:gd name="connsiteY6" fmla="*/ 24513 h 187860"/>
                <a:gd name="connisteX7" fmla="*/ 174808 w 244313"/>
                <a:gd name="connsiteY7" fmla="*/ 2288 h 187860"/>
                <a:gd name="connisteX8" fmla="*/ 108768 w 244313"/>
                <a:gd name="connsiteY8" fmla="*/ 8003 h 187860"/>
                <a:gd name="connisteX9" fmla="*/ 42093 w 244313"/>
                <a:gd name="connsiteY9" fmla="*/ 52453 h 1878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244313" h="187860">
                  <a:moveTo>
                    <a:pt x="64319" y="52453"/>
                  </a:moveTo>
                  <a:cubicBezTo>
                    <a:pt x="53524" y="64518"/>
                    <a:pt x="19869" y="91823"/>
                    <a:pt x="9074" y="118493"/>
                  </a:cubicBezTo>
                  <a:cubicBezTo>
                    <a:pt x="-1721" y="145163"/>
                    <a:pt x="-4261" y="176278"/>
                    <a:pt x="9074" y="185168"/>
                  </a:cubicBezTo>
                  <a:cubicBezTo>
                    <a:pt x="22409" y="194058"/>
                    <a:pt x="46539" y="179453"/>
                    <a:pt x="75114" y="162943"/>
                  </a:cubicBezTo>
                  <a:cubicBezTo>
                    <a:pt x="103689" y="146433"/>
                    <a:pt x="124009" y="116588"/>
                    <a:pt x="152584" y="101983"/>
                  </a:cubicBezTo>
                  <a:cubicBezTo>
                    <a:pt x="181159" y="87378"/>
                    <a:pt x="201479" y="106428"/>
                    <a:pt x="219259" y="91188"/>
                  </a:cubicBezTo>
                  <a:cubicBezTo>
                    <a:pt x="237039" y="75948"/>
                    <a:pt x="250374" y="42293"/>
                    <a:pt x="241484" y="24513"/>
                  </a:cubicBezTo>
                  <a:cubicBezTo>
                    <a:pt x="232594" y="6733"/>
                    <a:pt x="201479" y="5463"/>
                    <a:pt x="174809" y="2288"/>
                  </a:cubicBezTo>
                  <a:cubicBezTo>
                    <a:pt x="148139" y="-887"/>
                    <a:pt x="135439" y="-2157"/>
                    <a:pt x="108769" y="8003"/>
                  </a:cubicBezTo>
                  <a:cubicBezTo>
                    <a:pt x="82099" y="18163"/>
                    <a:pt x="54159" y="43563"/>
                    <a:pt x="42094" y="52453"/>
                  </a:cubicBezTo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161" y="7176"/>
              <a:ext cx="536" cy="632"/>
            </a:xfrm>
            <a:custGeom>
              <a:avLst/>
              <a:gdLst>
                <a:gd name="connisteX0" fmla="*/ 182572 w 261296"/>
                <a:gd name="connsiteY0" fmla="*/ 60325 h 371873"/>
                <a:gd name="connisteX1" fmla="*/ 115897 w 261296"/>
                <a:gd name="connsiteY1" fmla="*/ 0 h 371873"/>
                <a:gd name="connisteX2" fmla="*/ 49222 w 261296"/>
                <a:gd name="connsiteY2" fmla="*/ 60325 h 371873"/>
                <a:gd name="connisteX3" fmla="*/ 5407 w 261296"/>
                <a:gd name="connsiteY3" fmla="*/ 127000 h 371873"/>
                <a:gd name="connisteX4" fmla="*/ 10487 w 261296"/>
                <a:gd name="connsiteY4" fmla="*/ 193675 h 371873"/>
                <a:gd name="connisteX5" fmla="*/ 71447 w 261296"/>
                <a:gd name="connsiteY5" fmla="*/ 127000 h 371873"/>
                <a:gd name="connisteX6" fmla="*/ 110182 w 261296"/>
                <a:gd name="connsiteY6" fmla="*/ 193675 h 371873"/>
                <a:gd name="connisteX7" fmla="*/ 66367 w 261296"/>
                <a:gd name="connsiteY7" fmla="*/ 265430 h 371873"/>
                <a:gd name="connisteX8" fmla="*/ 71447 w 261296"/>
                <a:gd name="connsiteY8" fmla="*/ 332105 h 371873"/>
                <a:gd name="connisteX9" fmla="*/ 138122 w 261296"/>
                <a:gd name="connsiteY9" fmla="*/ 370840 h 371873"/>
                <a:gd name="connisteX10" fmla="*/ 199082 w 261296"/>
                <a:gd name="connsiteY10" fmla="*/ 299085 h 371873"/>
                <a:gd name="connisteX11" fmla="*/ 204797 w 261296"/>
                <a:gd name="connsiteY11" fmla="*/ 232410 h 371873"/>
                <a:gd name="connisteX12" fmla="*/ 260042 w 261296"/>
                <a:gd name="connsiteY12" fmla="*/ 165735 h 371873"/>
                <a:gd name="connisteX13" fmla="*/ 232102 w 261296"/>
                <a:gd name="connsiteY13" fmla="*/ 99695 h 371873"/>
                <a:gd name="connisteX14" fmla="*/ 166062 w 261296"/>
                <a:gd name="connsiteY14" fmla="*/ 49530 h 371873"/>
                <a:gd name="connisteX15" fmla="*/ 99387 w 261296"/>
                <a:gd name="connsiteY15" fmla="*/ 33020 h 371873"/>
                <a:gd name="connisteX16" fmla="*/ 32712 w 261296"/>
                <a:gd name="connsiteY16" fmla="*/ 93980 h 37187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</a:cxnLst>
              <a:rect l="l" t="t" r="r" b="b"/>
              <a:pathLst>
                <a:path w="261296" h="371874">
                  <a:moveTo>
                    <a:pt x="182573" y="60325"/>
                  </a:moveTo>
                  <a:cubicBezTo>
                    <a:pt x="170508" y="46990"/>
                    <a:pt x="142568" y="0"/>
                    <a:pt x="115898" y="0"/>
                  </a:cubicBezTo>
                  <a:cubicBezTo>
                    <a:pt x="89228" y="0"/>
                    <a:pt x="71448" y="34925"/>
                    <a:pt x="49223" y="60325"/>
                  </a:cubicBezTo>
                  <a:cubicBezTo>
                    <a:pt x="26998" y="85725"/>
                    <a:pt x="13028" y="100330"/>
                    <a:pt x="5408" y="127000"/>
                  </a:cubicBezTo>
                  <a:cubicBezTo>
                    <a:pt x="-2212" y="153670"/>
                    <a:pt x="-2847" y="193675"/>
                    <a:pt x="10488" y="193675"/>
                  </a:cubicBezTo>
                  <a:cubicBezTo>
                    <a:pt x="23823" y="193675"/>
                    <a:pt x="51763" y="127000"/>
                    <a:pt x="71448" y="127000"/>
                  </a:cubicBezTo>
                  <a:cubicBezTo>
                    <a:pt x="91133" y="127000"/>
                    <a:pt x="111453" y="165735"/>
                    <a:pt x="110183" y="193675"/>
                  </a:cubicBezTo>
                  <a:cubicBezTo>
                    <a:pt x="108913" y="221615"/>
                    <a:pt x="73988" y="237490"/>
                    <a:pt x="66368" y="265430"/>
                  </a:cubicBezTo>
                  <a:cubicBezTo>
                    <a:pt x="58748" y="293370"/>
                    <a:pt x="56843" y="311150"/>
                    <a:pt x="71448" y="332105"/>
                  </a:cubicBezTo>
                  <a:cubicBezTo>
                    <a:pt x="86053" y="353060"/>
                    <a:pt x="112723" y="377190"/>
                    <a:pt x="138123" y="370840"/>
                  </a:cubicBezTo>
                  <a:cubicBezTo>
                    <a:pt x="163523" y="364490"/>
                    <a:pt x="185748" y="327025"/>
                    <a:pt x="199083" y="299085"/>
                  </a:cubicBezTo>
                  <a:cubicBezTo>
                    <a:pt x="212418" y="271145"/>
                    <a:pt x="192733" y="259080"/>
                    <a:pt x="204798" y="232410"/>
                  </a:cubicBezTo>
                  <a:cubicBezTo>
                    <a:pt x="216863" y="205740"/>
                    <a:pt x="254328" y="192405"/>
                    <a:pt x="260043" y="165735"/>
                  </a:cubicBezTo>
                  <a:cubicBezTo>
                    <a:pt x="265758" y="139065"/>
                    <a:pt x="251153" y="123190"/>
                    <a:pt x="232103" y="99695"/>
                  </a:cubicBezTo>
                  <a:cubicBezTo>
                    <a:pt x="213053" y="76200"/>
                    <a:pt x="192733" y="62865"/>
                    <a:pt x="166063" y="49530"/>
                  </a:cubicBezTo>
                  <a:cubicBezTo>
                    <a:pt x="139393" y="36195"/>
                    <a:pt x="126058" y="24130"/>
                    <a:pt x="99388" y="33020"/>
                  </a:cubicBezTo>
                  <a:cubicBezTo>
                    <a:pt x="72718" y="41910"/>
                    <a:pt x="44778" y="81280"/>
                    <a:pt x="32713" y="93980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</p:grpSp>
      <p:sp>
        <p:nvSpPr>
          <p:cNvPr id="26" name="椭圆 25"/>
          <p:cNvSpPr/>
          <p:nvPr/>
        </p:nvSpPr>
        <p:spPr>
          <a:xfrm>
            <a:off x="4072255" y="5734685"/>
            <a:ext cx="895350" cy="90170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/>
              <a:t>胜利</a:t>
            </a:r>
            <a:endParaRPr lang="zh-CN" altLang="en-US" sz="2100" b="1"/>
          </a:p>
        </p:txBody>
      </p:sp>
      <p:pic>
        <p:nvPicPr>
          <p:cNvPr id="14" name="图片 13" descr="2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8" y="1126331"/>
            <a:ext cx="1951673" cy="14558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32856" y="1721644"/>
            <a:ext cx="677704" cy="41402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弱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33015" y="2341245"/>
            <a:ext cx="872490" cy="414020"/>
          </a:xfrm>
          <a:prstGeom prst="rect">
            <a:avLst/>
          </a:prstGeom>
          <a:solidFill>
            <a:srgbClr val="C000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多助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32856" y="2934018"/>
            <a:ext cx="768668" cy="414020"/>
          </a:xfrm>
          <a:prstGeom prst="rect">
            <a:avLst/>
          </a:prstGeom>
          <a:solidFill>
            <a:srgbClr val="C000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大国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015" y="3829685"/>
            <a:ext cx="872490" cy="414020"/>
          </a:xfrm>
          <a:prstGeom prst="rect">
            <a:avLst/>
          </a:prstGeom>
          <a:solidFill>
            <a:srgbClr val="C0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</a:rPr>
              <a:t>持久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159885" y="4493260"/>
            <a:ext cx="720090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127750" y="4471035"/>
            <a:ext cx="720090" cy="939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83835" y="873760"/>
            <a:ext cx="15633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</a:t>
            </a:r>
            <a:endParaRPr lang="en-US" altLang="zh-CN" sz="115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2355" y="2703195"/>
            <a:ext cx="2070100" cy="9531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13.6</a:t>
            </a:r>
            <a:r>
              <a:rPr lang="zh-CN" altLang="en-US" sz="2800">
                <a:solidFill>
                  <a:srgbClr val="FF0000"/>
                </a:solidFill>
              </a:rPr>
              <a:t>亿美元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72455" y="2703195"/>
            <a:ext cx="2338705" cy="95313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800"/>
              <a:t>  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60亿美元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71290" y="3229610"/>
            <a:ext cx="3627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accent3"/>
                </a:solidFill>
              </a:rPr>
              <a:t>1937</a:t>
            </a:r>
            <a:r>
              <a:rPr lang="zh-CN" altLang="en-US" sz="2000">
                <a:solidFill>
                  <a:schemeClr val="accent3"/>
                </a:solidFill>
              </a:rPr>
              <a:t>年中国和日本工业总产值</a:t>
            </a:r>
            <a:endParaRPr lang="zh-CN" altLang="en-US" sz="2000">
              <a:solidFill>
                <a:schemeClr val="accent3"/>
              </a:solidFill>
            </a:endParaRPr>
          </a:p>
        </p:txBody>
      </p:sp>
      <p:sp>
        <p:nvSpPr>
          <p:cNvPr id="7" name="矩形 7174"/>
          <p:cNvSpPr txBox="1">
            <a:spLocks noChangeArrowheads="1"/>
          </p:cNvSpPr>
          <p:nvPr/>
        </p:nvSpPr>
        <p:spPr bwMode="auto">
          <a:xfrm>
            <a:off x="202565" y="1195070"/>
            <a:ext cx="108648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内容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2740" y="207645"/>
            <a:ext cx="22142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1938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sz="28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8" name="矩形 7174"/>
          <p:cNvSpPr txBox="1">
            <a:spLocks noChangeArrowheads="1"/>
          </p:cNvSpPr>
          <p:nvPr/>
        </p:nvSpPr>
        <p:spPr bwMode="auto">
          <a:xfrm>
            <a:off x="202565" y="176530"/>
            <a:ext cx="108648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时间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14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15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13" bldLvl="0" animBg="1"/>
      <p:bldP spid="16" grpId="14" bldLvl="0" animBg="1"/>
      <p:bldP spid="32" grpId="15"/>
      <p:bldP spid="18" grpId="0" animBg="1"/>
      <p:bldP spid="17" grpId="0" animBg="1"/>
      <p:bldP spid="18" grpId="1" animBg="1"/>
      <p:bldP spid="17" grpId="1" animBg="1"/>
      <p:bldP spid="20" grpId="0" animBg="1"/>
      <p:bldP spid="19" grpId="0" animBg="1"/>
      <p:bldP spid="20" grpId="1" animBg="1"/>
      <p:bldP spid="19" grpId="1" animBg="1"/>
      <p:bldP spid="22" grpId="0" animBg="1"/>
      <p:bldP spid="21" grpId="0" animBg="1"/>
      <p:bldP spid="22" grpId="1" animBg="1"/>
      <p:bldP spid="21" grpId="1" animBg="1"/>
      <p:bldP spid="5" grpId="0" bldLvl="0" animBg="1"/>
      <p:bldP spid="23" grpId="0" animBg="1"/>
      <p:bldP spid="5" grpId="1" animBg="1"/>
      <p:bldP spid="23" grpId="1" animBg="1"/>
      <p:bldP spid="10" grpId="0" animBg="1"/>
      <p:bldP spid="11" grpId="0" bldLvl="0" animBg="1"/>
      <p:bldP spid="3" grpId="0" bldLvl="0" animBg="1"/>
      <p:bldP spid="26" grpId="0" bldLvl="0" animBg="1"/>
      <p:bldP spid="3" grpId="1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525" y="2677160"/>
            <a:ext cx="3751580" cy="224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阐明了中国共产党的抗日持久战战略总方针，大大增强了全国人民坚持抗战的决心和信心。</a:t>
            </a:r>
            <a:endParaRPr sz="2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8" name="矩形 7174"/>
          <p:cNvSpPr txBox="1">
            <a:spLocks noChangeArrowheads="1"/>
          </p:cNvSpPr>
          <p:nvPr/>
        </p:nvSpPr>
        <p:spPr bwMode="auto">
          <a:xfrm>
            <a:off x="2739390" y="1306195"/>
            <a:ext cx="108648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意义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685" y="1155700"/>
            <a:ext cx="4539615" cy="4730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59575" y="5886450"/>
            <a:ext cx="389636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1938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月，毛主席在延安抗日军政大学作《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论持久战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》的报告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43370" y="893445"/>
            <a:ext cx="5215890" cy="953135"/>
          </a:xfrm>
          <a:prstGeom prst="rect">
            <a:avLst/>
          </a:prstGeom>
          <a:solidFill>
            <a:srgbClr val="91C5B6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读图结合教材，完成抗日根据地建立表格：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 descr="33《中外历史纲要》上 P158"/>
          <p:cNvPicPr>
            <a:picLocks noChangeAspect="1"/>
          </p:cNvPicPr>
          <p:nvPr/>
        </p:nvPicPr>
        <p:blipFill>
          <a:blip r:embed="rId1"/>
          <a:srcRect b="-8291"/>
          <a:stretch>
            <a:fillRect/>
          </a:stretch>
        </p:blipFill>
        <p:spPr>
          <a:xfrm>
            <a:off x="3565208" y="5317808"/>
            <a:ext cx="2636520" cy="317183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28815" y="1867535"/>
          <a:ext cx="4902200" cy="3994150"/>
        </p:xfrm>
        <a:graphic>
          <a:graphicData uri="http://schemas.openxmlformats.org/drawingml/2006/table">
            <a:tbl>
              <a:tblPr firstRow="1" bandRow="1"/>
              <a:tblGrid>
                <a:gridCol w="1409700"/>
                <a:gridCol w="3492500"/>
              </a:tblGrid>
              <a:tr h="798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76889C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>
                    <a:lnL w="9525">
                      <a:solidFill>
                        <a:srgbClr val="76889C"/>
                      </a:solidFill>
                      <a:prstDash val="sysDash"/>
                    </a:lnL>
                    <a:lnR w="9525">
                      <a:solidFill>
                        <a:srgbClr val="76889C"/>
                      </a:solidFill>
                      <a:prstDash val="sysDash"/>
                    </a:lnR>
                    <a:lnT w="9525">
                      <a:solidFill>
                        <a:srgbClr val="76889C"/>
                      </a:solidFill>
                      <a:prstDash val="sysDash"/>
                    </a:lnT>
                    <a:lnB w="9525">
                      <a:solidFill>
                        <a:srgbClr val="76889C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151370" y="2049780"/>
            <a:ext cx="1225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1370" y="2906395"/>
            <a:ext cx="1390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发展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34225" y="3797300"/>
            <a:ext cx="1431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作用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51370" y="4426585"/>
            <a:ext cx="1337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中枢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21220" y="5229225"/>
            <a:ext cx="935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战略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7480" y="2057876"/>
            <a:ext cx="1906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1937-1940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32850" y="2906395"/>
            <a:ext cx="2382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1940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亿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人口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17280" y="3644900"/>
            <a:ext cx="2236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牵制抗击日军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83675" y="4426268"/>
            <a:ext cx="183403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延安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55430" y="5269865"/>
            <a:ext cx="235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人民游击战争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28 (1)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1193800"/>
            <a:ext cx="6281420" cy="5439410"/>
          </a:xfrm>
          <a:prstGeom prst="rect">
            <a:avLst/>
          </a:prstGeom>
        </p:spPr>
      </p:pic>
      <p:pic>
        <p:nvPicPr>
          <p:cNvPr id="2" name="图片 1" descr="红色五角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376" y="4186873"/>
            <a:ext cx="354806" cy="340995"/>
          </a:xfrm>
          <a:prstGeom prst="rect">
            <a:avLst/>
          </a:prstGeom>
        </p:spPr>
      </p:pic>
      <p:sp>
        <p:nvSpPr>
          <p:cNvPr id="40" name="TextBox 11">
            <a:hlinkClick r:id="rId6" action="ppaction://hlinkfile"/>
          </p:cNvPr>
          <p:cNvSpPr txBox="1"/>
          <p:nvPr/>
        </p:nvSpPr>
        <p:spPr bwMode="auto">
          <a:xfrm>
            <a:off x="234315" y="499745"/>
            <a:ext cx="213614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）概况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4238680" y="52075"/>
            <a:ext cx="4302966" cy="568860"/>
          </a:xfrm>
          <a:prstGeom prst="round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、建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立抗日根据地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1"/>
      <p:bldP spid="14" grpId="2"/>
      <p:bldP spid="15" grpId="3"/>
      <p:bldP spid="16" grpId="4"/>
      <p:bldP spid="17" grpId="5"/>
      <p:bldP spid="19" grpId="6"/>
      <p:bldP spid="18" grpId="7"/>
      <p:bldP spid="20" grpId="8"/>
      <p:bldP spid="22" grpId="9"/>
      <p:bldP spid="21" grpId="1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 bwMode="auto">
          <a:xfrm>
            <a:off x="241935" y="302260"/>
            <a:ext cx="4612640" cy="651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</a:t>
            </a: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开</a:t>
            </a: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展人民游击战争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4035" name="文本框 12290"/>
          <p:cNvSpPr txBox="1"/>
          <p:nvPr/>
        </p:nvSpPr>
        <p:spPr>
          <a:xfrm>
            <a:off x="742371" y="1436020"/>
            <a:ext cx="1109333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据地军民在中国共产党的领导下，以主力部队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兵为骨干，以广大群众为基础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，展开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民游击战争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 descr="W020090518571503557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63" y="2812158"/>
            <a:ext cx="2956242" cy="308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21513"/>
          <p:cNvSpPr/>
          <p:nvPr/>
        </p:nvSpPr>
        <p:spPr>
          <a:xfrm>
            <a:off x="742371" y="6093831"/>
            <a:ext cx="1238626" cy="510778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</a:rPr>
              <a:t>地道战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 descr="点击浏览下一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36" y="2812158"/>
            <a:ext cx="2607365" cy="308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21510"/>
          <p:cNvSpPr/>
          <p:nvPr/>
        </p:nvSpPr>
        <p:spPr>
          <a:xfrm>
            <a:off x="4077335" y="6119725"/>
            <a:ext cx="1257366" cy="510778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</a:rPr>
              <a:t>地雷战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13" name="图片 12" descr="201007131522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32" y="2812158"/>
            <a:ext cx="2667157" cy="308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21509"/>
          <p:cNvSpPr/>
          <p:nvPr/>
        </p:nvSpPr>
        <p:spPr>
          <a:xfrm>
            <a:off x="6866419" y="6119725"/>
            <a:ext cx="1278121" cy="510778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麻雀战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图片 14" descr="200511251841356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721" y="2812158"/>
            <a:ext cx="2810257" cy="308641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6" name="文本框 21511"/>
          <p:cNvSpPr/>
          <p:nvPr/>
        </p:nvSpPr>
        <p:spPr>
          <a:xfrm>
            <a:off x="10116052" y="6119725"/>
            <a:ext cx="1165092" cy="510778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破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袭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战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757828" y="2578622"/>
            <a:ext cx="5907384" cy="3108543"/>
          </a:xfrm>
          <a:prstGeom prst="rect">
            <a:avLst/>
          </a:prstGeom>
          <a:solidFill>
            <a:schemeClr val="accent2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</a:t>
            </a:r>
            <a:r>
              <a:rPr lang="zh-CN" altLang="en-US" sz="2800" dirty="0" smtClean="0"/>
              <a:t> </a:t>
            </a:r>
            <a:r>
              <a:rPr lang="zh-CN" altLang="en-US" sz="2800" b="1" dirty="0" smtClean="0"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</a:rPr>
              <a:t> </a:t>
            </a:r>
            <a:r>
              <a:rPr lang="zh-CN" altLang="en-US" sz="2800" b="1" dirty="0"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</a:rPr>
              <a:t>麻雀战是抗日游击战的一种作战形式。麻雀在觅食飞翔时，从来不成群结队，多半是一二只，三五只，十几只，忽东忽西，忽聚忽散，目标小，飞速快，行动灵活。仿照麻雀觅食方法而创造的游击战战法</a:t>
            </a:r>
            <a:r>
              <a:rPr lang="zh-CN" altLang="en-US" sz="2800" b="1" dirty="0" smtClean="0"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</a:rPr>
              <a:t>叫作“麻雀战”</a:t>
            </a:r>
            <a:r>
              <a:rPr lang="zh-CN" altLang="en-US" sz="2800" b="1" dirty="0"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</a:rPr>
              <a:t>。</a:t>
            </a:r>
            <a:endParaRPr lang="zh-CN" altLang="en-US" sz="2800" b="1" dirty="0">
              <a:latin typeface="方正兰亭超细黑简体" panose="02000000000000000000" charset="-122"/>
              <a:ea typeface="方正兰亭超细黑简体" panose="02000000000000000000" charset="-122"/>
              <a:cs typeface="方正兰亭超细黑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2" grpId="0" bldLvl="0" animBg="1"/>
      <p:bldP spid="12" grpId="0" bldLvl="0" animBg="1"/>
      <p:bldP spid="14" grpId="0" bldLvl="0" animBg="1"/>
      <p:bldP spid="16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减租减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1335" y="4136390"/>
            <a:ext cx="3053080" cy="2203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89380" y="1214120"/>
          <a:ext cx="10061575" cy="253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35"/>
                <a:gridCol w="9070340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</a:tr>
              <a:tr h="12522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</a:tr>
              <a:tr h="6419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1119981" y="4475163"/>
            <a:ext cx="1670209" cy="1581626"/>
            <a:chOff x="9184" y="5845"/>
            <a:chExt cx="3566" cy="3428"/>
          </a:xfrm>
        </p:grpSpPr>
        <p:grpSp>
          <p:nvGrpSpPr>
            <p:cNvPr id="21" name="组合 20"/>
            <p:cNvGrpSpPr/>
            <p:nvPr/>
          </p:nvGrpSpPr>
          <p:grpSpPr>
            <a:xfrm>
              <a:off x="9184" y="5845"/>
              <a:ext cx="3566" cy="3428"/>
              <a:chOff x="9184" y="5845"/>
              <a:chExt cx="3566" cy="342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9184" y="5845"/>
                <a:ext cx="3567" cy="334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9403" y="6585"/>
                <a:ext cx="1570" cy="112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0971" y="7711"/>
                <a:ext cx="2" cy="156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10971" y="6769"/>
                <a:ext cx="1614" cy="9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9927" y="6236"/>
              <a:ext cx="2564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进步人士</a:t>
              </a:r>
              <a:endPara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971" y="7569"/>
              <a:ext cx="1691" cy="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共产</a:t>
              </a:r>
              <a:endPara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党员</a:t>
              </a:r>
              <a:endPara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02" y="7569"/>
              <a:ext cx="1691" cy="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中间</a:t>
              </a:r>
              <a:endPara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人士</a:t>
              </a:r>
              <a:endPara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231" y="3982879"/>
            <a:ext cx="2283143" cy="1651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610" y="4135120"/>
            <a:ext cx="2479675" cy="2150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文本框 29"/>
          <p:cNvSpPr txBox="1"/>
          <p:nvPr/>
        </p:nvSpPr>
        <p:spPr>
          <a:xfrm>
            <a:off x="4461351" y="588328"/>
            <a:ext cx="3525679" cy="460375"/>
          </a:xfrm>
          <a:prstGeom prst="rect">
            <a:avLst/>
          </a:prstGeom>
          <a:solidFill>
            <a:srgbClr val="91C5B6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阅读课文，完成表格：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89380" y="1224280"/>
            <a:ext cx="93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政治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89380" y="2207260"/>
            <a:ext cx="1132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89380" y="3088005"/>
            <a:ext cx="103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思想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21585" y="1287780"/>
            <a:ext cx="7894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建立抗日民主政权，实行民主选举，精兵简政，减轻负担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3680" y="2043430"/>
            <a:ext cx="7641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实行地主减租减息、农民交租交息的土地政策，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开展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大生产运动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（南泥湾）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19985" y="3195955"/>
            <a:ext cx="897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1941-1945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年确立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实事求是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的思想路线，使全党空前团结。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61373" y="6118543"/>
            <a:ext cx="2089309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抗战时期土地政策</a:t>
            </a:r>
            <a:endParaRPr lang="zh-CN" altLang="en-US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27686" y="6069648"/>
            <a:ext cx="1147286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整风运动</a:t>
            </a:r>
            <a:endParaRPr lang="zh-CN" altLang="en-US" sz="18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40" name="图片 3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15" y="4262755"/>
            <a:ext cx="2927985" cy="2117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8" name="文本框 37"/>
          <p:cNvSpPr txBox="1"/>
          <p:nvPr/>
        </p:nvSpPr>
        <p:spPr>
          <a:xfrm>
            <a:off x="7648416" y="6118543"/>
            <a:ext cx="1393508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大生产运动</a:t>
            </a:r>
            <a:endParaRPr lang="zh-CN" altLang="en-US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50925" y="3971925"/>
            <a:ext cx="1812925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三三制原则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1360000">
            <a:off x="11189811" y="3779361"/>
            <a:ext cx="948690" cy="15684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用马列主义理论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武装我们的头脑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05740" y="148590"/>
            <a:ext cx="3766185" cy="646631"/>
          </a:xfrm>
          <a:prstGeom prst="round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、巩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固抗日根据地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1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2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5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7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8" nodeType="with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10" nodeType="withEffect"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11" nodeType="withEffect"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1"/>
      <p:bldP spid="32" grpId="2"/>
      <p:bldP spid="33" grpId="3"/>
      <p:bldP spid="34" grpId="4"/>
      <p:bldP spid="41" grpId="5" bldLvl="0" animBg="1"/>
      <p:bldP spid="35" grpId="6"/>
      <p:bldP spid="37" grpId="7" bldLvl="0" animBg="1"/>
      <p:bldP spid="38" grpId="8" bldLvl="0" animBg="1"/>
      <p:bldP spid="36" grpId="9"/>
      <p:bldP spid="4" grpId="10" bldLvl="0" animBg="1"/>
      <p:bldP spid="39" grpId="1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09713" y="1305063"/>
          <a:ext cx="11715750" cy="5342255"/>
        </p:xfrm>
        <a:graphic>
          <a:graphicData uri="http://schemas.openxmlformats.org/drawingml/2006/table">
            <a:tbl>
              <a:tblPr/>
              <a:tblGrid>
                <a:gridCol w="2327212"/>
                <a:gridCol w="9388498"/>
              </a:tblGrid>
              <a:tr h="512470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2F4A8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抗日根据地的建立与发展</a:t>
                      </a:r>
                      <a:endParaRPr lang="zh-CN" altLang="en-US" sz="3200" b="1" dirty="0">
                        <a:solidFill>
                          <a:srgbClr val="2F4A8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47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2F4A8F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47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革命根据地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47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战略总后方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0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03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战术、特点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巩固措施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49944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800" b="0" dirty="0">
                          <a:solidFill>
                            <a:srgbClr val="C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</a:t>
                      </a: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800" b="0" dirty="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49" charset="-122"/>
                      </a:endParaRPr>
                    </a:p>
                  </a:txBody>
                  <a:tcPr marL="128954" marR="128954" marT="43559" marB="43559">
                    <a:lnL w="9525">
                      <a:solidFill>
                        <a:srgbClr val="2F4A8F"/>
                      </a:solidFill>
                      <a:prstDash val="sysDash"/>
                    </a:lnL>
                    <a:lnR w="9525">
                      <a:solidFill>
                        <a:srgbClr val="2F4A8F"/>
                      </a:solidFill>
                      <a:prstDash val="sysDash"/>
                    </a:lnR>
                    <a:lnT w="9525">
                      <a:solidFill>
                        <a:srgbClr val="2F4A8F"/>
                      </a:solidFill>
                      <a:prstDash val="sysDash"/>
                    </a:lnT>
                    <a:lnB w="9525">
                      <a:solidFill>
                        <a:srgbClr val="2F4A8F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26650"/>
          <p:cNvSpPr txBox="1"/>
          <p:nvPr/>
        </p:nvSpPr>
        <p:spPr>
          <a:xfrm>
            <a:off x="3781723" y="1875711"/>
            <a:ext cx="6246322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全民族抗战爆发后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26650"/>
          <p:cNvSpPr txBox="1"/>
          <p:nvPr/>
        </p:nvSpPr>
        <p:spPr>
          <a:xfrm>
            <a:off x="2709413" y="2368550"/>
            <a:ext cx="9183889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 err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晋察冀、晋绥、晋冀豫、冀鲁豫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山东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苏南等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8" name="文本框 26650"/>
          <p:cNvSpPr txBox="1"/>
          <p:nvPr/>
        </p:nvSpPr>
        <p:spPr>
          <a:xfrm>
            <a:off x="2709413" y="5627769"/>
            <a:ext cx="9183889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共领导敌后根据地军民顽强抗战，成为抗击日本侵略的中流砥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后战场与正面战场相互配合，构成了抗日战争的整体。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6650"/>
          <p:cNvSpPr txBox="1"/>
          <p:nvPr/>
        </p:nvSpPr>
        <p:spPr>
          <a:xfrm>
            <a:off x="2630878" y="3390423"/>
            <a:ext cx="9341769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地道战、地雷战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、破袭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战、麻雀战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等战法；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开群众性的人民游击战争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43" name="文本框 1"/>
          <p:cNvSpPr txBox="1"/>
          <p:nvPr/>
        </p:nvSpPr>
        <p:spPr>
          <a:xfrm>
            <a:off x="2631108" y="4338303"/>
            <a:ext cx="9512086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政治上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建立抗日民主政权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；经济上：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实行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减租减息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的土地政策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思想上：确立实事求是的思想路线。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440" name="矩形 7174"/>
          <p:cNvSpPr txBox="1"/>
          <p:nvPr/>
        </p:nvSpPr>
        <p:spPr>
          <a:xfrm>
            <a:off x="3429000" y="310515"/>
            <a:ext cx="5704840" cy="730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t">
            <a:spAutoFit/>
          </a:bodyPr>
          <a:lstStyle/>
          <a:p>
            <a:pPr lvl="0"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32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抗日根据地的建立与</a:t>
            </a:r>
            <a:r>
              <a:rPr lang="zh-CN" altLang="en-US" sz="32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</a:t>
            </a:r>
            <a:r>
              <a:rPr lang="zh-CN" altLang="en-US" sz="32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概况</a:t>
            </a:r>
            <a:endParaRPr lang="zh-CN" altLang="en-US" sz="3200" b="1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3696" y="2897980"/>
            <a:ext cx="3177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延安（陕甘宁）</a:t>
            </a:r>
            <a:endParaRPr lang="zh-CN" altLang="en-US" sz="26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9" grpId="0"/>
      <p:bldP spid="924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234950" y="588645"/>
            <a:ext cx="1677035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背景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 cstate="print"/>
          <a:srcRect l="24814" r="13974" b="25049"/>
          <a:stretch>
            <a:fillRect/>
          </a:stretch>
        </p:blipFill>
        <p:spPr>
          <a:xfrm>
            <a:off x="1346311" y="2879745"/>
            <a:ext cx="9916949" cy="3629397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465398" y="2970271"/>
            <a:ext cx="3224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囚笼政策：</a:t>
            </a:r>
            <a:endParaRPr kumimoji="0" lang="zh-CN" altLang="en-US" sz="3600" b="1" kern="1200" cap="none" spc="0" normalizeH="0" baseline="0" noProof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544339" y="4984572"/>
            <a:ext cx="313911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三光政策：</a:t>
            </a:r>
            <a:endParaRPr kumimoji="0" lang="zh-CN" altLang="en-US" sz="3600" b="1" kern="1200" cap="none" spc="0" normalizeH="0" baseline="0" noProof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44" name="Text Box 6"/>
          <p:cNvSpPr txBox="1"/>
          <p:nvPr/>
        </p:nvSpPr>
        <p:spPr>
          <a:xfrm>
            <a:off x="6703898" y="3553994"/>
            <a:ext cx="4239235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华文新魏" panose="02010800040101010101" charset="-122"/>
                <a:ea typeface="华文新魏" panose="02010800040101010101" charset="-122"/>
              </a:rPr>
              <a:t>       以铁路为柱，公路为链，碉堡为锁，并配以封锁墙、封锁沟。</a:t>
            </a:r>
            <a:endParaRPr lang="zh-CN" altLang="en-US" sz="28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5" name="Text Box 7"/>
          <p:cNvSpPr txBox="1"/>
          <p:nvPr/>
        </p:nvSpPr>
        <p:spPr>
          <a:xfrm>
            <a:off x="6784517" y="5621222"/>
            <a:ext cx="39503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烧光、杀光、抢</a:t>
            </a:r>
            <a:r>
              <a:rPr lang="zh-CN" altLang="en-US" sz="3200" b="1" dirty="0" smtClean="0">
                <a:latin typeface="华文新魏" panose="02010800040101010101" charset="-122"/>
                <a:ea typeface="华文新魏" panose="02010800040101010101" charset="-122"/>
              </a:rPr>
              <a:t>光。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10355" y="112395"/>
            <a:ext cx="3732530" cy="768350"/>
          </a:xfrm>
          <a:prstGeom prst="rect">
            <a:avLst/>
          </a:prstGeom>
          <a:gradFill>
            <a:gsLst>
              <a:gs pos="50000">
                <a:srgbClr val="E9DED3">
                  <a:alpha val="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  <a:defRPr/>
            </a:pP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三、百团大战</a:t>
            </a:r>
            <a:endParaRPr lang="zh-CN" altLang="en-US" sz="4400" b="1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21" y="2988759"/>
            <a:ext cx="3039471" cy="298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941" y="5993379"/>
            <a:ext cx="515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日军为封锁根据地设置的碉堡、封锁沟、铁丝网</a:t>
            </a:r>
            <a:endParaRPr lang="zh-CN" altLang="en-US" b="1" dirty="0"/>
          </a:p>
        </p:txBody>
      </p:sp>
      <p:sp>
        <p:nvSpPr>
          <p:cNvPr id="4" name="TextBox 38"/>
          <p:cNvSpPr txBox="1"/>
          <p:nvPr/>
        </p:nvSpPr>
        <p:spPr bwMode="auto">
          <a:xfrm>
            <a:off x="386080" y="1386205"/>
            <a:ext cx="10478135" cy="1210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为了</a:t>
            </a:r>
            <a:r>
              <a:rPr lang="zh-CN" altLang="en-US" sz="28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消灭抗日根据地，日军实行“囚笼政策”，依托公路、铁路，对抗日根据地进行封锁与蚕食</a:t>
            </a:r>
            <a:r>
              <a:rPr lang="zh-CN" altLang="en-US" sz="28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b="1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2" grpId="0"/>
      <p:bldP spid="43" grpId="0"/>
      <p:bldP spid="44" grpId="0"/>
      <p:bldP spid="45" grpId="0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5" descr="9k="/>
          <p:cNvSpPr>
            <a:spLocks noChangeAspect="1" noChangeArrowheads="1"/>
          </p:cNvSpPr>
          <p:nvPr/>
        </p:nvSpPr>
        <p:spPr bwMode="auto">
          <a:xfrm>
            <a:off x="4252672" y="1526151"/>
            <a:ext cx="292245" cy="263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48130" name="AutoShape 7" descr="9k="/>
          <p:cNvSpPr>
            <a:spLocks noChangeAspect="1" noChangeArrowheads="1"/>
          </p:cNvSpPr>
          <p:nvPr/>
        </p:nvSpPr>
        <p:spPr bwMode="auto">
          <a:xfrm>
            <a:off x="4387038" y="1647130"/>
            <a:ext cx="292245" cy="263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72583" y="2906123"/>
          <a:ext cx="6342056" cy="4525645"/>
        </p:xfrm>
        <a:graphic>
          <a:graphicData uri="http://schemas.openxmlformats.org/drawingml/2006/table">
            <a:tbl>
              <a:tblPr/>
              <a:tblGrid>
                <a:gridCol w="1524386"/>
                <a:gridCol w="4817670"/>
              </a:tblGrid>
              <a:tr h="551815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900" b="1" dirty="0">
                          <a:solidFill>
                            <a:srgbClr val="FFFFFF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    </a:t>
                      </a:r>
                      <a:r>
                        <a:rPr lang="en-US" altLang="zh-CN" sz="3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 </a:t>
                      </a:r>
                      <a:r>
                        <a:rPr lang="zh-CN" altLang="en-US" sz="3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百团大战</a:t>
                      </a:r>
                      <a:endParaRPr lang="zh-CN" altLang="en-US" sz="3000" b="1" dirty="0">
                        <a:solidFill>
                          <a:srgbClr val="FFFFFF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黑体_GBK" charset="-122"/>
                        <a:ea typeface="方正黑体_GBK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19050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89C"/>
                    </a:solidFill>
                  </a:tcPr>
                </a:tc>
                <a:tc h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61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rgbClr val="76889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2900" b="1" dirty="0">
                        <a:solidFill>
                          <a:srgbClr val="76889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76889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73" marR="128973" marT="43546" marB="43546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61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地点</a:t>
                      </a:r>
                      <a:endParaRPr lang="zh-CN" altLang="en-US" sz="2900" b="1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73" marR="128973" marT="43546" marB="43546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指挥</a:t>
                      </a:r>
                      <a:endParaRPr lang="zh-CN" altLang="en-US" sz="2900" b="1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73" marR="128973" marT="43546" marB="43546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规模</a:t>
                      </a:r>
                      <a:endParaRPr lang="zh-CN" altLang="en-US" sz="2900" b="1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73" marR="128973" marT="43546" marB="43546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9822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 smtClean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主要</a:t>
                      </a:r>
                      <a:endParaRPr lang="en-US" altLang="zh-CN" sz="2900" b="1" dirty="0" smtClean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900" b="1" dirty="0" smtClean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目标</a:t>
                      </a:r>
                      <a:endParaRPr lang="zh-CN" altLang="en-US" sz="2900" b="1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8973" marR="128973" marT="43546" marB="43546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73" marR="128973" marT="43546" marB="43546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26650"/>
          <p:cNvSpPr txBox="1"/>
          <p:nvPr/>
        </p:nvSpPr>
        <p:spPr>
          <a:xfrm>
            <a:off x="1685876" y="3482300"/>
            <a:ext cx="342632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1940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年下半年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26650"/>
          <p:cNvSpPr txBox="1"/>
          <p:nvPr/>
        </p:nvSpPr>
        <p:spPr>
          <a:xfrm>
            <a:off x="1743322" y="3987075"/>
            <a:ext cx="133357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华北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26650"/>
          <p:cNvSpPr txBox="1"/>
          <p:nvPr/>
        </p:nvSpPr>
        <p:spPr>
          <a:xfrm>
            <a:off x="1742981" y="4510608"/>
            <a:ext cx="491778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彭德怀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456" name="文本框 1"/>
          <p:cNvSpPr txBox="1"/>
          <p:nvPr/>
        </p:nvSpPr>
        <p:spPr>
          <a:xfrm>
            <a:off x="1977390" y="5615305"/>
            <a:ext cx="2921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破袭日军交通线，摧毁日伪据点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725" name="Rectangle 6"/>
          <p:cNvSpPr/>
          <p:nvPr/>
        </p:nvSpPr>
        <p:spPr>
          <a:xfrm>
            <a:off x="10063454" y="756112"/>
            <a:ext cx="677108" cy="3315431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sz="3200" dirty="0">
                <a:latin typeface="华文新魏" panose="02010800040101010101" charset="-122"/>
                <a:ea typeface="华文新魏" panose="02010800040101010101" charset="-122"/>
              </a:rPr>
              <a:t>彭德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</a:rPr>
              <a:t>怀在前线</a:t>
            </a:r>
            <a:endParaRPr lang="zh-CN" altLang="en-US" sz="32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2540" y="4163407"/>
            <a:ext cx="3786423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山高路远坑深，</a:t>
            </a:r>
            <a:endParaRPr lang="zh-CN" altLang="en-US" sz="3200" b="1" dirty="0">
              <a:latin typeface="经典行书简" panose="02010609010101010101" charset="-122"/>
              <a:ea typeface="经典行书简" panose="02010609010101010101" charset="-122"/>
              <a:cs typeface="经典行书简" panose="02010609010101010101" charset="-122"/>
            </a:endParaRPr>
          </a:p>
          <a:p>
            <a:pPr algn="ctr"/>
            <a:r>
              <a:rPr lang="zh-CN" altLang="en-US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大军纵横驰奔。</a:t>
            </a:r>
            <a:endParaRPr lang="zh-CN" altLang="en-US" sz="3200" b="1" dirty="0">
              <a:latin typeface="经典行书简" panose="02010609010101010101" charset="-122"/>
              <a:ea typeface="经典行书简" panose="02010609010101010101" charset="-122"/>
              <a:cs typeface="经典行书简" panose="02010609010101010101" charset="-122"/>
            </a:endParaRPr>
          </a:p>
          <a:p>
            <a:pPr algn="ctr"/>
            <a:r>
              <a:rPr lang="zh-CN" altLang="en-US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谁敢横刀立马，</a:t>
            </a:r>
            <a:endParaRPr lang="zh-CN" altLang="en-US" sz="3200" b="1" dirty="0">
              <a:latin typeface="经典行书简" panose="02010609010101010101" charset="-122"/>
              <a:ea typeface="经典行书简" panose="02010609010101010101" charset="-122"/>
              <a:cs typeface="经典行书简" panose="02010609010101010101" charset="-122"/>
            </a:endParaRPr>
          </a:p>
          <a:p>
            <a:pPr algn="ctr"/>
            <a:r>
              <a:rPr lang="zh-CN" altLang="en-US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唯我彭大将军。</a:t>
            </a:r>
            <a:endParaRPr lang="zh-CN" altLang="en-US" sz="3200" b="1" dirty="0">
              <a:latin typeface="经典行书简" panose="02010609010101010101" charset="-122"/>
              <a:ea typeface="经典行书简" panose="02010609010101010101" charset="-122"/>
              <a:cs typeface="经典行书简" panose="02010609010101010101" charset="-122"/>
            </a:endParaRPr>
          </a:p>
          <a:p>
            <a:pPr algn="ctr"/>
            <a:r>
              <a:rPr lang="en-US" altLang="zh-CN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     —</a:t>
            </a:r>
            <a:r>
              <a:rPr lang="zh-CN" altLang="en-US" sz="3200" b="1" dirty="0"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  <a:sym typeface="+mn-ea"/>
              </a:rPr>
              <a:t>毛泽东</a:t>
            </a:r>
            <a:endParaRPr lang="zh-CN" altLang="en-US" sz="3200" b="1" dirty="0">
              <a:latin typeface="经典行书简" panose="02010609010101010101" charset="-122"/>
              <a:ea typeface="经典行书简" panose="02010609010101010101" charset="-122"/>
              <a:cs typeface="经典行书简" panose="0201060901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81" y="449345"/>
            <a:ext cx="2832571" cy="3714061"/>
          </a:xfrm>
          <a:prstGeom prst="rect">
            <a:avLst/>
          </a:prstGeom>
        </p:spPr>
      </p:pic>
      <p:sp>
        <p:nvSpPr>
          <p:cNvPr id="8" name="文本框 26650"/>
          <p:cNvSpPr txBox="1"/>
          <p:nvPr/>
        </p:nvSpPr>
        <p:spPr>
          <a:xfrm>
            <a:off x="1742981" y="5033848"/>
            <a:ext cx="491778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组织100多个团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9690" y="34290"/>
            <a:ext cx="1677035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2、</a:t>
            </a:r>
            <a:r>
              <a:rPr lang="zh-CN" altLang="en-US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概况</a:t>
            </a:r>
            <a:endParaRPr lang="zh-CN" altLang="en-US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77231" y="2309178"/>
            <a:ext cx="3525679" cy="460375"/>
          </a:xfrm>
          <a:prstGeom prst="rect">
            <a:avLst/>
          </a:prstGeom>
          <a:solidFill>
            <a:srgbClr val="91C5B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阅读课文，完成表格：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144780" y="948690"/>
            <a:ext cx="6586220" cy="922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2016" tIns="31007" rIns="62016" bIns="31007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目的：</a:t>
            </a:r>
            <a:r>
              <a:rPr lang="zh-CN" altLang="en-US" sz="28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为了粉碎日军对敌后抗日根据地的“扫荡”和封锁，振奋抗战军民的士气。</a:t>
            </a:r>
            <a:endParaRPr lang="zh-CN" altLang="en-US" sz="28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0" grpId="0" animBg="1"/>
      <p:bldP spid="30" grpId="1" animBg="1"/>
      <p:bldP spid="4" grpId="0"/>
      <p:bldP spid="4" grpId="1"/>
      <p:bldP spid="7" grpId="0"/>
      <p:bldP spid="7" grpId="1"/>
      <p:bldP spid="9" grpId="0"/>
      <p:bldP spid="9" grpId="1"/>
      <p:bldP spid="8" grpId="0"/>
      <p:bldP spid="8" grpId="1"/>
      <p:bldP spid="18456" grpId="0"/>
      <p:bldP spid="184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7174"/>
          <p:cNvSpPr txBox="1"/>
          <p:nvPr/>
        </p:nvSpPr>
        <p:spPr bwMode="auto">
          <a:xfrm>
            <a:off x="4236085" y="90170"/>
            <a:ext cx="3719830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3.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百团大战的战果：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22555" name="Group 2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82775" y="1339215"/>
          <a:ext cx="8785225" cy="2422681"/>
        </p:xfrm>
        <a:graphic>
          <a:graphicData uri="http://schemas.openxmlformats.org/drawingml/2006/table">
            <a:tbl>
              <a:tblPr/>
              <a:tblGrid>
                <a:gridCol w="1800225"/>
                <a:gridCol w="1657350"/>
                <a:gridCol w="1619250"/>
                <a:gridCol w="2052638"/>
                <a:gridCol w="1655762"/>
              </a:tblGrid>
              <a:tr h="1233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战役时间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战斗次数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毙伤俘日伪军数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破坏交通线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拔掉据点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</a:tr>
              <a:tr h="1188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个半月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T="45726" marB="45726" horzOverflow="overflow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1800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多次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万多人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2000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多公里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近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3000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个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T="45726" marB="45726" horzOverflow="overflow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3815" name="矩形 7174"/>
          <p:cNvSpPr txBox="1"/>
          <p:nvPr/>
        </p:nvSpPr>
        <p:spPr bwMode="auto">
          <a:xfrm>
            <a:off x="4227830" y="3998595"/>
            <a:ext cx="4001770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4.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百团大战的意义：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009775" y="4802188"/>
            <a:ext cx="8172450" cy="17532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⑴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百团大战有力打击了日军的侵略气焰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⑵提高了中国共产党和八路军的威望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⑶振奋了全国军民争取抗战胜利的信心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0705" y="728980"/>
            <a:ext cx="3484880" cy="508000"/>
          </a:xfrm>
          <a:prstGeom prst="rect">
            <a:avLst/>
          </a:prstGeom>
          <a:noFill/>
          <a:ln w="9525">
            <a:noFill/>
          </a:ln>
        </p:spPr>
        <p:txBody>
          <a:bodyPr wrap="square" lIns="78145" tIns="39072" rIns="78145" bIns="39072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历时数月，战果辉煌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3815" grpId="0" animBg="1"/>
      <p:bldP spid="33815" grpId="1" animBg="1"/>
      <p:bldP spid="22557" grpId="0" animBg="1"/>
      <p:bldP spid="225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53180" y="181610"/>
            <a:ext cx="4679950" cy="868045"/>
          </a:xfrm>
          <a:prstGeom prst="rect">
            <a:avLst/>
          </a:prstGeom>
          <a:solidFill>
            <a:srgbClr val="91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36000" rIns="0" bIns="0" numCol="1" spcCol="0" rtlCol="0" fromWordArt="0" anchor="ctr" anchorCtr="0" forceAA="0" compatLnSpc="1">
            <a:noAutofit/>
          </a:bodyPr>
          <a:lstStyle/>
          <a:p>
            <a:pPr lvl="0" algn="l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什么是</a:t>
            </a:r>
            <a:r>
              <a:rPr lang="en-US" altLang="zh-CN" sz="4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敌后战场</a:t>
            </a:r>
            <a:r>
              <a:rPr lang="en-US" altLang="zh-CN" sz="4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？</a:t>
            </a:r>
            <a:endParaRPr lang="en-US" altLang="zh-CN" sz="44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5030" y="1355090"/>
            <a:ext cx="10441940" cy="156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3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全民族抗战爆发后，中国共产党领导的八路军、新四军和其他抗日武装力量深入敌后</a:t>
            </a:r>
            <a:r>
              <a:rPr lang="en-US" altLang="zh-CN" sz="3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(日本占领区)</a:t>
            </a:r>
            <a:r>
              <a:rPr lang="zh-CN" altLang="en-US" sz="3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而开辟的战场。</a:t>
            </a:r>
            <a:endParaRPr lang="zh-CN" altLang="en-US" sz="32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8150" y="3355975"/>
            <a:ext cx="3695700" cy="868045"/>
          </a:xfrm>
          <a:prstGeom prst="rect">
            <a:avLst/>
          </a:prstGeom>
          <a:solidFill>
            <a:srgbClr val="91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36000" rIns="0" bIns="0" numCol="1" spcCol="0" rtlCol="0" fromWordArt="0" anchor="ctr" anchorCtr="0" forceAA="0" compatLnSpc="1">
            <a:noAutofit/>
          </a:bodyPr>
          <a:p>
            <a:pPr lvl="0" algn="l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全面抗战路线</a:t>
            </a:r>
            <a:endParaRPr lang="en-US" altLang="zh-CN" sz="44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2205" y="4563110"/>
            <a:ext cx="7879080" cy="156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>
              <a:lnSpc>
                <a:spcPct val="150000"/>
              </a:lnSpc>
            </a:pPr>
            <a:r>
              <a:rPr sz="3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中国共产党在抗日战争时期制定并实行的放手发动群众，进行人民战争的路线。</a:t>
            </a:r>
            <a:endParaRPr sz="32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2" y="514430"/>
            <a:ext cx="12182258" cy="593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854" name="Group 6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3388" y="44450"/>
          <a:ext cx="8785225" cy="6697663"/>
        </p:xfrm>
        <a:graphic>
          <a:graphicData uri="http://schemas.openxmlformats.org/drawingml/2006/table">
            <a:tbl>
              <a:tblPr/>
              <a:tblGrid>
                <a:gridCol w="557212"/>
                <a:gridCol w="1597025"/>
                <a:gridCol w="2795588"/>
                <a:gridCol w="3835400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比较项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正面战场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敌后战场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064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区别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抗战路线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片面抗战路线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全面抗战路线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</a:tr>
              <a:tr h="12096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武装力量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国民党领导的国民政府正规军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中国共产党领导的八路军、新四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军等抗日武装力量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</a:tr>
              <a:tr h="152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作战方式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国民党统治区域内划分成若干战区，正面阻击敌人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游击战和有利条件下的运动战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</a:tr>
              <a:tr h="157321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作战地位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战略防御阶段起主导作用，是抗战的主战场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抗战进入相持阶段后起主导作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用，上升为抗战的主战场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55" marR="91455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3834" name="内容占位符 2"/>
          <p:cNvSpPr/>
          <p:nvPr/>
        </p:nvSpPr>
        <p:spPr>
          <a:xfrm>
            <a:off x="2306320" y="5962015"/>
            <a:ext cx="8182610" cy="631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敌后战场与正面战场相互配合，构成了中国抗日战争的整体。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4198" y="83119"/>
            <a:ext cx="2773295" cy="892694"/>
            <a:chOff x="3327445" y="161925"/>
            <a:chExt cx="3088610" cy="1037864"/>
          </a:xfrm>
        </p:grpSpPr>
        <p:pic>
          <p:nvPicPr>
            <p:cNvPr id="13" name="图片 12" descr="标题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491880" y="161925"/>
              <a:ext cx="2924175" cy="821690"/>
              <a:chOff x="1161" y="596"/>
              <a:chExt cx="4605" cy="1294"/>
            </a:xfrm>
          </p:grpSpPr>
          <p:sp>
            <p:nvSpPr>
              <p:cNvPr id="15" name="TextBox 2"/>
              <p:cNvSpPr txBox="1"/>
              <p:nvPr/>
            </p:nvSpPr>
            <p:spPr>
              <a:xfrm>
                <a:off x="1675" y="596"/>
                <a:ext cx="3889" cy="1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zh-CN" altLang="en-US" sz="4000" b="1" dirty="0" smtClean="0">
                    <a:solidFill>
                      <a:srgbClr val="C0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汉仪南宫体简" panose="02010609000101010101" charset="-122"/>
                    <a:ea typeface="汉仪南宫体简" panose="02010609000101010101" charset="-122"/>
                    <a:sym typeface="+mn-ea"/>
                  </a:rPr>
                  <a:t>课堂小结</a:t>
                </a:r>
                <a:endParaRPr lang="zh-CN" altLang="en-US" sz="4000" b="1" dirty="0" smtClean="0">
                  <a:solidFill>
                    <a:srgbClr val="C0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汉仪南宫体简" panose="02010609000101010101" charset="-122"/>
                  <a:ea typeface="汉仪南宫体简" panose="02010609000101010101" charset="-122"/>
                  <a:sym typeface="+mn-ea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/>
          <p:cNvSpPr txBox="1"/>
          <p:nvPr/>
        </p:nvSpPr>
        <p:spPr>
          <a:xfrm>
            <a:off x="956945" y="2013585"/>
            <a:ext cx="613410" cy="3016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敌后战场的抗战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690053" y="2013268"/>
            <a:ext cx="176213" cy="3336925"/>
          </a:xfrm>
          <a:prstGeom prst="leftBrace">
            <a:avLst>
              <a:gd name="adj1" fmla="val 7000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6280" y="1857693"/>
            <a:ext cx="1970405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none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平型关大捷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4231958" y="2179955"/>
            <a:ext cx="549275" cy="11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本框 11"/>
          <p:cNvSpPr txBox="1"/>
          <p:nvPr/>
        </p:nvSpPr>
        <p:spPr>
          <a:xfrm>
            <a:off x="4949508" y="1642110"/>
            <a:ext cx="49323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全民族抗战以来中国军队在正面战场取得的第一个胜利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4"/>
          <p:cNvSpPr/>
          <p:nvPr/>
        </p:nvSpPr>
        <p:spPr>
          <a:xfrm>
            <a:off x="1866900" y="2955290"/>
            <a:ext cx="2996565" cy="1383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毛泽东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论持久战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和抗日根据地的建立与发展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5536883" y="3029585"/>
            <a:ext cx="4321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增强了抗战的决心和信心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21"/>
          <p:cNvSpPr/>
          <p:nvPr/>
        </p:nvSpPr>
        <p:spPr>
          <a:xfrm>
            <a:off x="1866900" y="4872355"/>
            <a:ext cx="1790065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百团大战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954270" y="3319780"/>
            <a:ext cx="411163" cy="282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949508" y="3786505"/>
            <a:ext cx="442913" cy="284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913188" y="5137785"/>
            <a:ext cx="508000" cy="1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本框 21"/>
          <p:cNvSpPr txBox="1"/>
          <p:nvPr/>
        </p:nvSpPr>
        <p:spPr>
          <a:xfrm>
            <a:off x="4425633" y="4913948"/>
            <a:ext cx="59801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振奋了全国军民争取抗战胜利的信心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5536883" y="3839210"/>
            <a:ext cx="457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构成了中国抗日战争的整体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0" grpId="0"/>
      <p:bldP spid="12" grpId="0" bldLvl="0" animBg="1"/>
      <p:bldP spid="6" grpId="0"/>
      <p:bldP spid="17" grpId="0" bldLvl="0" animBg="1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161290" y="69215"/>
            <a:ext cx="11381740" cy="781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735" b="1" dirty="0">
                <a:solidFill>
                  <a:srgbClr val="C00000"/>
                </a:solidFill>
                <a:latin typeface="汉仪南宫体简" panose="02010609000101010101" charset="-122"/>
                <a:ea typeface="汉仪南宫体简" panose="02010609000101010101" charset="-122"/>
                <a:cs typeface="汉仪南宫体简" panose="02010609000101010101" charset="-122"/>
                <a:sym typeface="+mn-ea"/>
              </a:rPr>
              <a:t>第六单元  中华民族的抗日战争</a:t>
            </a:r>
            <a:endParaRPr lang="zh-CN" altLang="en-US" sz="3735" b="1" dirty="0">
              <a:solidFill>
                <a:srgbClr val="C00000"/>
              </a:solidFill>
              <a:latin typeface="汉仪南宫体简" panose="02010609000101010101" charset="-122"/>
              <a:ea typeface="汉仪南宫体简" panose="02010609000101010101" charset="-122"/>
              <a:cs typeface="汉仪南宫体简" panose="02010609000101010101" charset="-122"/>
              <a:sym typeface="+mn-ea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49107" y="913977"/>
            <a:ext cx="12142893" cy="977265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sz="48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金桥简行楷" charset="0"/>
                <a:ea typeface="金桥简行楷" charset="0"/>
                <a:cs typeface="金桥简行楷" charset="0"/>
              </a:rPr>
              <a:t>第21课　敌后战场的抗战</a:t>
            </a:r>
            <a:endParaRPr sz="4800" b="1" dirty="0" smtClean="0">
              <a:ln w="28575"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latin typeface="金桥简行楷" charset="0"/>
              <a:ea typeface="金桥简行楷" charset="0"/>
              <a:cs typeface="金桥简行楷" charset="0"/>
            </a:endParaRPr>
          </a:p>
        </p:txBody>
      </p:sp>
      <p:sp>
        <p:nvSpPr>
          <p:cNvPr id="7" name="MH_Number_1">
            <a:hlinkClick r:id=""/>
          </p:cNvPr>
          <p:cNvSpPr/>
          <p:nvPr>
            <p:custDataLst>
              <p:tags r:id="rId1"/>
            </p:custDataLst>
          </p:nvPr>
        </p:nvSpPr>
        <p:spPr>
          <a:xfrm>
            <a:off x="2576830" y="2056977"/>
            <a:ext cx="913553" cy="66886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MH_Entry_2">
            <a:hlinkClick r:id=""/>
          </p:cNvPr>
          <p:cNvSpPr/>
          <p:nvPr>
            <p:custDataLst>
              <p:tags r:id="rId2"/>
            </p:custDataLst>
          </p:nvPr>
        </p:nvSpPr>
        <p:spPr>
          <a:xfrm>
            <a:off x="3458210" y="3355340"/>
            <a:ext cx="7815580" cy="1155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sq">
            <a:solidFill>
              <a:schemeClr val="accent4">
                <a:lumMod val="75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96000" anchor="ctr"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毛泽东《论持久战》和抗日根据地的建立与发展</a:t>
            </a:r>
            <a:endParaRPr kumimoji="0" lang="zh-CN" altLang="en-US" sz="42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MH_Entry_1">
            <a:hlinkClick r:id=""/>
          </p:cNvPr>
          <p:cNvSpPr/>
          <p:nvPr>
            <p:custDataLst>
              <p:tags r:id="rId3"/>
            </p:custDataLst>
          </p:nvPr>
        </p:nvSpPr>
        <p:spPr>
          <a:xfrm>
            <a:off x="3575897" y="2052955"/>
            <a:ext cx="6318673" cy="6722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4">
                <a:lumMod val="75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96000" anchor="ctr"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平型关大捷</a:t>
            </a:r>
            <a:endParaRPr kumimoji="0" lang="zh-CN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MH_Number_1">
            <a:hlinkClick r:id=""/>
          </p:cNvPr>
          <p:cNvSpPr/>
          <p:nvPr>
            <p:custDataLst>
              <p:tags r:id="rId4"/>
            </p:custDataLst>
          </p:nvPr>
        </p:nvSpPr>
        <p:spPr>
          <a:xfrm>
            <a:off x="2483485" y="3932132"/>
            <a:ext cx="913553" cy="66886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MH_Entry_2">
            <a:hlinkClick r:id=""/>
          </p:cNvPr>
          <p:cNvSpPr/>
          <p:nvPr>
            <p:custDataLst>
              <p:tags r:id="rId5"/>
            </p:custDataLst>
          </p:nvPr>
        </p:nvSpPr>
        <p:spPr>
          <a:xfrm>
            <a:off x="3458210" y="5015230"/>
            <a:ext cx="6553835" cy="7219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sq">
            <a:solidFill>
              <a:schemeClr val="accent4">
                <a:lumMod val="75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96000" anchor="ctr"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百团大战</a:t>
            </a:r>
            <a:endParaRPr kumimoji="0" lang="zh-CN" altLang="en-US" sz="426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MH_Number_1">
            <a:hlinkClick r:id=""/>
          </p:cNvPr>
          <p:cNvSpPr/>
          <p:nvPr>
            <p:custDataLst>
              <p:tags r:id="rId6"/>
            </p:custDataLst>
          </p:nvPr>
        </p:nvSpPr>
        <p:spPr>
          <a:xfrm>
            <a:off x="2620010" y="5068782"/>
            <a:ext cx="913553" cy="66886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 bldLvl="0" animBg="1"/>
      <p:bldP spid="6" grpId="0" bldLvl="0" animBg="1"/>
      <p:bldP spid="7" grpId="1" animBg="1"/>
      <p:bldP spid="6" grpId="1" animBg="1"/>
      <p:bldP spid="5" grpId="0" bldLvl="0" animBg="1"/>
      <p:bldP spid="5" grpId="1" animBg="1"/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70" y="1545590"/>
            <a:ext cx="10913745" cy="427863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1、掌握平型关大捷的时间、地点、主要人物及影响等，识记抗日根据地的建立和发展情况。</a:t>
            </a:r>
            <a:endParaRPr sz="30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2、掌握百团大战的基本情况和历史影响。</a:t>
            </a:r>
            <a:endParaRPr sz="30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3、体会中国共产党领导的八路军、新四军在敌后战场中的作用，树立抗击外来侵略是每一个中华儿女的历史责任和使命</a:t>
            </a:r>
            <a:endParaRPr sz="30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8358" y="58697"/>
            <a:ext cx="2773295" cy="862965"/>
            <a:chOff x="3327445" y="196489"/>
            <a:chExt cx="3088610" cy="1003300"/>
          </a:xfrm>
        </p:grpSpPr>
        <p:pic>
          <p:nvPicPr>
            <p:cNvPr id="45" name="图片 44" descr="标题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47" name="TextBox 2"/>
              <p:cNvSpPr txBox="1"/>
              <p:nvPr/>
            </p:nvSpPr>
            <p:spPr>
              <a:xfrm>
                <a:off x="1809" y="782"/>
                <a:ext cx="3533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3600" b="1" dirty="0" smtClean="0">
                    <a:solidFill>
                      <a:srgbClr val="C0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汉仪南宫体简" panose="02010609000101010101" charset="-122"/>
                    <a:ea typeface="汉仪南宫体简" panose="02010609000101010101" charset="-122"/>
                  </a:rPr>
                  <a:t>学习目标</a:t>
                </a:r>
                <a:endParaRPr lang="zh-CN" altLang="en-US" sz="3600" b="1" dirty="0" smtClean="0">
                  <a:solidFill>
                    <a:srgbClr val="C0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汉仪南宫体简" panose="02010609000101010101" charset="-122"/>
                  <a:ea typeface="汉仪南宫体简" panose="02010609000101010101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5" descr="9k="/>
          <p:cNvSpPr>
            <a:spLocks noChangeAspect="1" noChangeArrowheads="1"/>
          </p:cNvSpPr>
          <p:nvPr/>
        </p:nvSpPr>
        <p:spPr bwMode="auto">
          <a:xfrm>
            <a:off x="4534840" y="2758323"/>
            <a:ext cx="292245" cy="263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48130" name="AutoShape 7" descr="9k="/>
          <p:cNvSpPr>
            <a:spLocks noChangeAspect="1" noChangeArrowheads="1"/>
          </p:cNvSpPr>
          <p:nvPr/>
        </p:nvSpPr>
        <p:spPr bwMode="auto">
          <a:xfrm>
            <a:off x="4669206" y="2879302"/>
            <a:ext cx="292245" cy="263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" name="文本框 1"/>
          <p:cNvSpPr txBox="1"/>
          <p:nvPr/>
        </p:nvSpPr>
        <p:spPr bwMode="auto">
          <a:xfrm>
            <a:off x="4388485" y="364490"/>
            <a:ext cx="4586605" cy="768350"/>
          </a:xfrm>
          <a:prstGeom prst="rect">
            <a:avLst/>
          </a:prstGeom>
          <a:gradFill>
            <a:gsLst>
              <a:gs pos="50000">
                <a:srgbClr val="E9DED3">
                  <a:alpha val="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  <a:defRPr/>
            </a:pP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一、平型关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大捷</a:t>
            </a:r>
            <a:endParaRPr lang="zh-CN" altLang="en-US" sz="4400" b="1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276860" y="904875"/>
            <a:ext cx="1771650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、背景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75350" y="1238885"/>
            <a:ext cx="5919470" cy="3241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淞沪会战期间，日军入侵山西，企图占领太原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。1937年9月，日军向太原的重要门户——平型关进发，一场伏击战即将开始。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1440" y="83357"/>
            <a:ext cx="3483610" cy="768984"/>
            <a:chOff x="3327445" y="191770"/>
            <a:chExt cx="3088610" cy="997533"/>
          </a:xfrm>
        </p:grpSpPr>
        <p:pic>
          <p:nvPicPr>
            <p:cNvPr id="61" name="图片 60" descr="标题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27445" y="196712"/>
              <a:ext cx="735839" cy="992591"/>
            </a:xfrm>
            <a:prstGeom prst="rect">
              <a:avLst/>
            </a:prstGeom>
          </p:spPr>
        </p:pic>
        <p:grpSp>
          <p:nvGrpSpPr>
            <p:cNvPr id="62" name="组合 61"/>
            <p:cNvGrpSpPr/>
            <p:nvPr/>
          </p:nvGrpSpPr>
          <p:grpSpPr>
            <a:xfrm>
              <a:off x="3491880" y="191770"/>
              <a:ext cx="2924175" cy="996950"/>
              <a:chOff x="1161" y="643"/>
              <a:chExt cx="4605" cy="1570"/>
            </a:xfrm>
          </p:grpSpPr>
          <p:sp>
            <p:nvSpPr>
              <p:cNvPr id="63" name="TextBox 2"/>
              <p:cNvSpPr txBox="1"/>
              <p:nvPr/>
            </p:nvSpPr>
            <p:spPr>
              <a:xfrm>
                <a:off x="1738" y="643"/>
                <a:ext cx="3451" cy="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400" b="1" dirty="0" smtClean="0">
                    <a:solidFill>
                      <a:srgbClr val="C0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汉仪南宫体简" panose="02010609000101010101" charset="-122"/>
                    <a:ea typeface="汉仪南宫体简" panose="02010609000101010101" charset="-122"/>
                  </a:rPr>
                  <a:t>内容讲解</a:t>
                </a:r>
                <a:endParaRPr lang="zh-CN" altLang="en-US" sz="4400" b="1" dirty="0" smtClean="0">
                  <a:solidFill>
                    <a:srgbClr val="C0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汉仪南宫体简" panose="02010609000101010101" charset="-122"/>
                  <a:ea typeface="汉仪南宫体简" panose="02010609000101010101" charset="-122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 flipV="1">
                <a:off x="1161" y="1989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15" name="文本占位符 11265" descr="5D07019a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497648"/>
            <a:ext cx="5640388" cy="529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11266"/>
          <p:cNvSpPr txBox="1"/>
          <p:nvPr/>
        </p:nvSpPr>
        <p:spPr>
          <a:xfrm>
            <a:off x="4033203" y="2626360"/>
            <a:ext cx="1296987" cy="46672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天 津</a:t>
            </a:r>
            <a:endParaRPr lang="zh-CN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文本框 11267"/>
          <p:cNvSpPr txBox="1"/>
          <p:nvPr/>
        </p:nvSpPr>
        <p:spPr>
          <a:xfrm>
            <a:off x="3355340" y="1965960"/>
            <a:ext cx="1368425" cy="52863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北平</a:t>
            </a:r>
            <a:endParaRPr lang="zh-CN" altLang="en-US" sz="28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圆角矩形标注 11270"/>
          <p:cNvSpPr/>
          <p:nvPr/>
        </p:nvSpPr>
        <p:spPr>
          <a:xfrm flipV="1">
            <a:off x="1531303" y="3729673"/>
            <a:ext cx="2170112" cy="914400"/>
          </a:xfrm>
          <a:prstGeom prst="wedgeRoundRectCallout">
            <a:avLst>
              <a:gd name="adj1" fmla="val 32806"/>
              <a:gd name="adj2" fmla="val 165796"/>
              <a:gd name="adj3" fmla="val 16667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 eaLnBrk="1" hangingPunct="1">
              <a:buNone/>
            </a:pPr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平型关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2" name="矩形 204803"/>
          <p:cNvSpPr>
            <a:spLocks noTextEdit="1"/>
          </p:cNvSpPr>
          <p:nvPr/>
        </p:nvSpPr>
        <p:spPr>
          <a:xfrm>
            <a:off x="8274685" y="5542915"/>
            <a:ext cx="3190240" cy="1103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36000" rIns="0" bIns="0" numCol="1" spcCol="0" rtlCol="0" fromWordArt="0" anchor="ctr" anchorCtr="0" forceAA="0" compatLnSpc="1">
            <a:noAutofit/>
          </a:bodyPr>
          <a:p>
            <a:pPr lvl="0" algn="l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视频：</a:t>
            </a:r>
            <a:endParaRPr lang="zh-CN" altLang="en-US" sz="32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algn="l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  <a:hlinkClick r:id="rId3" action="ppaction://hlinkfile"/>
              </a:rPr>
              <a:t>平型关大捷</a:t>
            </a:r>
            <a:endParaRPr lang="zh-CN" altLang="en-US" sz="32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3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.bjsoyo.com/images/gn/sx/ygsk/jd/2013/03/20/D6D9EF1DFC4B499FCEA504C91FACCAF1.jpg"/>
          <p:cNvPicPr>
            <a:picLocks noChangeAspect="1"/>
          </p:cNvPicPr>
          <p:nvPr/>
        </p:nvPicPr>
        <p:blipFill>
          <a:blip r:embed="rId1"/>
          <a:srcRect t="7121"/>
          <a:stretch>
            <a:fillRect/>
          </a:stretch>
        </p:blipFill>
        <p:spPr>
          <a:xfrm>
            <a:off x="7030085" y="123825"/>
            <a:ext cx="5161915" cy="319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030720" y="3317875"/>
            <a:ext cx="5161280" cy="34505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1386" y="1130747"/>
          <a:ext cx="6821805" cy="5637530"/>
        </p:xfrm>
        <a:graphic>
          <a:graphicData uri="http://schemas.openxmlformats.org/drawingml/2006/table">
            <a:tbl>
              <a:tblPr/>
              <a:tblGrid>
                <a:gridCol w="1117600"/>
                <a:gridCol w="5704205"/>
              </a:tblGrid>
              <a:tr h="659130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平型关大捷</a:t>
                      </a:r>
                      <a:endParaRPr lang="zh-CN" altLang="en-US" sz="3200" b="1" dirty="0">
                        <a:solidFill>
                          <a:srgbClr val="FFFFFF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黑体_GBK" charset="-122"/>
                        <a:ea typeface="方正黑体_GBK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19050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89C"/>
                    </a:solidFill>
                  </a:tcPr>
                </a:tc>
                <a:tc h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76889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地点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418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指挥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交战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部队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altLang="zh-CN" sz="2900" b="1" dirty="0">
                          <a:solidFill>
                            <a:srgbClr val="40404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     </a:t>
                      </a:r>
                      <a:endParaRPr lang="en-US" altLang="zh-CN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5940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歼敌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5838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26650"/>
          <p:cNvSpPr txBox="1"/>
          <p:nvPr/>
        </p:nvSpPr>
        <p:spPr>
          <a:xfrm>
            <a:off x="2110362" y="1779569"/>
            <a:ext cx="269403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1937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26650"/>
          <p:cNvSpPr txBox="1"/>
          <p:nvPr/>
        </p:nvSpPr>
        <p:spPr>
          <a:xfrm>
            <a:off x="1989077" y="2335193"/>
            <a:ext cx="38227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山西东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北部平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型关 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26650"/>
          <p:cNvSpPr txBox="1"/>
          <p:nvPr/>
        </p:nvSpPr>
        <p:spPr>
          <a:xfrm>
            <a:off x="1167765" y="3514090"/>
            <a:ext cx="3087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八路军第一一五师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43" name="文本框 1"/>
          <p:cNvSpPr txBox="1"/>
          <p:nvPr/>
        </p:nvSpPr>
        <p:spPr>
          <a:xfrm>
            <a:off x="1988717" y="4460135"/>
            <a:ext cx="4429027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歼灭日军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多人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09270" y="264160"/>
            <a:ext cx="1771015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概况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26650"/>
          <p:cNvSpPr txBox="1"/>
          <p:nvPr/>
        </p:nvSpPr>
        <p:spPr>
          <a:xfrm>
            <a:off x="2280285" y="2890520"/>
            <a:ext cx="1151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林彪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085" y="3586480"/>
            <a:ext cx="5161915" cy="3181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26650"/>
          <p:cNvSpPr txBox="1"/>
          <p:nvPr/>
        </p:nvSpPr>
        <p:spPr>
          <a:xfrm>
            <a:off x="4192270" y="3514090"/>
            <a:ext cx="2745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VS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日军板恒师团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7446010" y="0"/>
            <a:ext cx="4330065" cy="4132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9243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3830" y="4656455"/>
            <a:ext cx="11457940" cy="181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本次战事，中共击毙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日军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，击毁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汽车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马车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缴获步枪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余支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机枪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火炮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门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，以及大批军用物资。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八路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第一一五师也付出了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伤亡</a:t>
            </a:r>
            <a:r>
              <a:rPr 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600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的代价，</a:t>
            </a:r>
            <a:r>
              <a:rPr 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多位战士长眠在晋北这块热土上。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63830" y="600075"/>
            <a:ext cx="6826885" cy="395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 r="561" b="6454"/>
          <a:stretch>
            <a:fillRect/>
          </a:stretch>
        </p:blipFill>
        <p:spPr>
          <a:xfrm>
            <a:off x="7206615" y="362585"/>
            <a:ext cx="4547235" cy="4293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5808980" y="66040"/>
            <a:ext cx="1397635" cy="5340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R="0" algn="ctr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战况</a:t>
            </a:r>
            <a:endParaRPr kumimoji="0" lang="zh-CN" altLang="en-US" sz="3200" b="1" kern="1200" cap="none" spc="0" normalizeH="0" baseline="0" noProof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1386" y="1130747"/>
          <a:ext cx="6431280" cy="5637530"/>
        </p:xfrm>
        <a:graphic>
          <a:graphicData uri="http://schemas.openxmlformats.org/drawingml/2006/table">
            <a:tbl>
              <a:tblPr/>
              <a:tblGrid>
                <a:gridCol w="1117600"/>
                <a:gridCol w="5313680"/>
              </a:tblGrid>
              <a:tr h="659130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FFFF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平型关大捷</a:t>
                      </a:r>
                      <a:endParaRPr lang="zh-CN" altLang="en-US" sz="3200" b="1" dirty="0">
                        <a:solidFill>
                          <a:srgbClr val="FFFFFF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黑体_GBK" charset="-122"/>
                        <a:ea typeface="方正黑体_GBK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19050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89C"/>
                    </a:solidFill>
                  </a:tcPr>
                </a:tc>
                <a:tc h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 cap="rnd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76889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19050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地点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19050">
                      <a:solidFill>
                        <a:srgbClr val="76889C"/>
                      </a:solidFill>
                      <a:prstDash val="solid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418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指挥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900" b="1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交战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部队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altLang="zh-CN" sz="2900" b="1" dirty="0">
                          <a:solidFill>
                            <a:srgbClr val="40404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      </a:t>
                      </a:r>
                      <a:endParaRPr lang="en-US" altLang="zh-CN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5940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歼敌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3175">
                      <a:solidFill>
                        <a:srgbClr val="76889C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5838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9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900" b="1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900" b="1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900" b="1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8954" marR="128954" marT="43565" marB="43565">
                    <a:lnL w="19050" cap="rnd">
                      <a:solidFill>
                        <a:srgbClr val="76889C"/>
                      </a:solidFill>
                      <a:prstDash val="solid"/>
                    </a:lnL>
                    <a:lnR w="3175">
                      <a:solidFill>
                        <a:srgbClr val="76889C"/>
                      </a:solidFill>
                      <a:prstDash val="dot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900" b="1" dirty="0">
                        <a:solidFill>
                          <a:srgbClr val="40404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pitchFamily="49" charset="-122"/>
                      </a:endParaRPr>
                    </a:p>
                  </a:txBody>
                  <a:tcPr marL="128954" marR="128954" marT="43565" marB="43565">
                    <a:lnL w="3175">
                      <a:solidFill>
                        <a:srgbClr val="76889C"/>
                      </a:solidFill>
                      <a:prstDash val="dot"/>
                    </a:lnL>
                    <a:lnR w="19050" cap="rnd">
                      <a:solidFill>
                        <a:srgbClr val="76889C"/>
                      </a:solidFill>
                      <a:prstDash val="solid"/>
                    </a:lnR>
                    <a:lnT w="3175">
                      <a:solidFill>
                        <a:srgbClr val="76889C"/>
                      </a:solidFill>
                      <a:prstDash val="dot"/>
                    </a:lnT>
                    <a:lnB w="19050" cap="rnd">
                      <a:solidFill>
                        <a:srgbClr val="76889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26650"/>
          <p:cNvSpPr txBox="1"/>
          <p:nvPr/>
        </p:nvSpPr>
        <p:spPr>
          <a:xfrm>
            <a:off x="2110362" y="1779569"/>
            <a:ext cx="269403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1937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26650"/>
          <p:cNvSpPr txBox="1"/>
          <p:nvPr/>
        </p:nvSpPr>
        <p:spPr>
          <a:xfrm>
            <a:off x="1989077" y="2335193"/>
            <a:ext cx="38227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山西东北部平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型关 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26650"/>
          <p:cNvSpPr txBox="1"/>
          <p:nvPr/>
        </p:nvSpPr>
        <p:spPr>
          <a:xfrm>
            <a:off x="1167765" y="5094605"/>
            <a:ext cx="5250180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全民族抗战以来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中国军队在正面战场取得的第一个胜利，粉粹了日军“不可战胜”的神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话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26650"/>
          <p:cNvSpPr txBox="1"/>
          <p:nvPr/>
        </p:nvSpPr>
        <p:spPr>
          <a:xfrm>
            <a:off x="1235710" y="3446145"/>
            <a:ext cx="3087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八路军第一一五师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43" name="文本框 1"/>
          <p:cNvSpPr txBox="1"/>
          <p:nvPr/>
        </p:nvSpPr>
        <p:spPr>
          <a:xfrm>
            <a:off x="1988717" y="4460135"/>
            <a:ext cx="4429027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歼灭日军1000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多人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07670" y="247015"/>
            <a:ext cx="1771015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概况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26650"/>
          <p:cNvSpPr txBox="1"/>
          <p:nvPr/>
        </p:nvSpPr>
        <p:spPr>
          <a:xfrm>
            <a:off x="2280285" y="2890520"/>
            <a:ext cx="1151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林彪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26650"/>
          <p:cNvSpPr txBox="1"/>
          <p:nvPr/>
        </p:nvSpPr>
        <p:spPr>
          <a:xfrm>
            <a:off x="1167765" y="3887470"/>
            <a:ext cx="27451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VS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日军板恒师团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26650"/>
          <p:cNvSpPr txBox="1"/>
          <p:nvPr/>
        </p:nvSpPr>
        <p:spPr>
          <a:xfrm>
            <a:off x="6417945" y="1043940"/>
            <a:ext cx="5673090" cy="2368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材料:谨按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平型关战役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，八路军的大捷，其估价不仅在于双方死亡的惨重，而在于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打破了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“皇军不可战胜的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，提高我们的士气。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--第二战区战地动员委员会主任续范亭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373745" y="247015"/>
            <a:ext cx="1397635" cy="730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影响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674485" y="3477895"/>
            <a:ext cx="5285740" cy="3050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7" grpId="0"/>
      <p:bldP spid="9" grpId="0"/>
      <p:bldP spid="10" grpId="0"/>
      <p:bldP spid="13" grpId="0"/>
      <p:bldP spid="9243" grpId="0"/>
      <p:bldP spid="4" grpId="1"/>
      <p:bldP spid="7" grpId="1"/>
      <p:bldP spid="9" grpId="1"/>
      <p:bldP spid="10" grpId="1"/>
      <p:bldP spid="13" grpId="1"/>
      <p:bldP spid="9243" grpId="1"/>
      <p:bldP spid="8" grpId="0" bldLvl="0" animBg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 bwMode="auto">
          <a:xfrm>
            <a:off x="2440305" y="144780"/>
            <a:ext cx="6907530" cy="1445260"/>
          </a:xfrm>
          <a:prstGeom prst="rect">
            <a:avLst/>
          </a:prstGeom>
          <a:gradFill>
            <a:gsLst>
              <a:gs pos="50000">
                <a:srgbClr val="E9DED3">
                  <a:alpha val="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  <a:defRPr/>
            </a:pP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二、毛泽东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《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论持久战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》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和抗日</a:t>
            </a:r>
            <a:r>
              <a:rPr lang="zh-CN" altLang="en-US" sz="4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南宫体简" panose="02010609000101010101" charset="-122"/>
                <a:ea typeface="汉仪南宫体简" panose="02010609000101010101" charset="-122"/>
                <a:sym typeface="+mn-ea"/>
              </a:rPr>
              <a:t>根据地的建立与发展</a:t>
            </a:r>
            <a:endParaRPr lang="zh-CN" altLang="en-US" sz="4400" b="1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南宫体简" panose="02010609000101010101" charset="-122"/>
              <a:ea typeface="汉仪南宫体简" panose="0201060900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09220" y="1887220"/>
            <a:ext cx="5397500" cy="583565"/>
          </a:xfrm>
          <a:prstGeom prst="rect">
            <a:avLst/>
          </a:prstGeom>
          <a:gradFill>
            <a:gsLst>
              <a:gs pos="50000">
                <a:srgbClr val="E9DED3">
                  <a:alpha val="100000"/>
                </a:srgbClr>
              </a:gs>
              <a:gs pos="0">
                <a:srgbClr val="F0E9E2"/>
              </a:gs>
              <a:gs pos="100000">
                <a:srgbClr val="E1D3C4"/>
              </a:gs>
            </a:gsLst>
            <a:lin scaled="1"/>
          </a:gradFill>
        </p:spPr>
        <p:txBody>
          <a:bodyPr vert="horz"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毛泽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东发表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《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论持久战</a:t>
            </a:r>
            <a:r>
              <a:rPr lang="en-US" altLang="zh-CN" sz="3200" b="1" noProof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》</a:t>
            </a:r>
            <a:endParaRPr lang="en-US" altLang="zh-CN" sz="3200" b="1" noProof="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t="257" r="3045"/>
          <a:stretch>
            <a:fillRect/>
          </a:stretch>
        </p:blipFill>
        <p:spPr>
          <a:xfrm>
            <a:off x="6248400" y="2586990"/>
            <a:ext cx="3942080" cy="4182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266315" y="2674620"/>
            <a:ext cx="3240405" cy="4094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p="http://schemas.openxmlformats.org/presentationml/2006/main">
  <p:tag name="AS_UNIQUEID" val="386"/>
</p:tagLst>
</file>

<file path=ppt/tags/tag10.xml><?xml version="1.0" encoding="utf-8"?>
<p:tagLst xmlns:p="http://schemas.openxmlformats.org/presentationml/2006/main">
  <p:tag name="AS_UNIQUEID" val="396"/>
</p:tagLst>
</file>

<file path=ppt/tags/tag11.xml><?xml version="1.0" encoding="utf-8"?>
<p:tagLst xmlns:p="http://schemas.openxmlformats.org/presentationml/2006/main">
  <p:tag name="AS_UNIQUEID" val="397"/>
</p:tagLst>
</file>

<file path=ppt/tags/tag12.xml><?xml version="1.0" encoding="utf-8"?>
<p:tagLst xmlns:p="http://schemas.openxmlformats.org/presentationml/2006/main">
  <p:tag name="AS_UNIQUEID" val="398"/>
</p:tagLst>
</file>

<file path=ppt/tags/tag13.xml><?xml version="1.0" encoding="utf-8"?>
<p:tagLst xmlns:p="http://schemas.openxmlformats.org/presentationml/2006/main">
  <p:tag name="AS_UNIQUEID" val="399"/>
</p:tagLst>
</file>

<file path=ppt/tags/tag14.xml><?xml version="1.0" encoding="utf-8"?>
<p:tagLst xmlns:p="http://schemas.openxmlformats.org/presentationml/2006/main">
  <p:tag name="AS_UNIQUEID" val="400"/>
</p:tagLst>
</file>

<file path=ppt/tags/tag15.xml><?xml version="1.0" encoding="utf-8"?>
<p:tagLst xmlns:p="http://schemas.openxmlformats.org/presentationml/2006/main">
  <p:tag name="AS_UNIQUEID" val="401"/>
</p:tagLst>
</file>

<file path=ppt/tags/tag16.xml><?xml version="1.0" encoding="utf-8"?>
<p:tagLst xmlns:p="http://schemas.openxmlformats.org/presentationml/2006/main">
  <p:tag name="AS_UNIQUEID" val="403"/>
</p:tagLst>
</file>

<file path=ppt/tags/tag17.xml><?xml version="1.0" encoding="utf-8"?>
<p:tagLst xmlns:p="http://schemas.openxmlformats.org/presentationml/2006/main">
  <p:tag name="AS_UNIQUEID" val="404"/>
</p:tagLst>
</file>

<file path=ppt/tags/tag18.xml><?xml version="1.0" encoding="utf-8"?>
<p:tagLst xmlns:p="http://schemas.openxmlformats.org/presentationml/2006/main">
  <p:tag name="AS_UNIQUEID" val="405"/>
</p:tagLst>
</file>

<file path=ppt/tags/tag19.xml><?xml version="1.0" encoding="utf-8"?>
<p:tagLst xmlns:p="http://schemas.openxmlformats.org/presentationml/2006/main">
  <p:tag name="AS_UNIQUEID" val="406"/>
</p:tagLst>
</file>

<file path=ppt/tags/tag2.xml><?xml version="1.0" encoding="utf-8"?>
<p:tagLst xmlns:p="http://schemas.openxmlformats.org/presentationml/2006/main">
  <p:tag name="AS_UNIQUEID" val="388"/>
</p:tagLst>
</file>

<file path=ppt/tags/tag20.xml><?xml version="1.0" encoding="utf-8"?>
<p:tagLst xmlns:p="http://schemas.openxmlformats.org/presentationml/2006/main">
  <p:tag name="AS_UNIQUEID" val="407"/>
</p:tagLst>
</file>

<file path=ppt/tags/tag21.xml><?xml version="1.0" encoding="utf-8"?>
<p:tagLst xmlns:p="http://schemas.openxmlformats.org/presentationml/2006/main">
  <p:tag name="AS_UNIQUEID" val="410"/>
</p:tagLst>
</file>

<file path=ppt/tags/tag22.xml><?xml version="1.0" encoding="utf-8"?>
<p:tagLst xmlns:p="http://schemas.openxmlformats.org/presentationml/2006/main">
  <p:tag name="AS_UNIQUEID" val="382"/>
</p:tagLst>
</file>

<file path=ppt/tags/tag23.xml><?xml version="1.0" encoding="utf-8"?>
<p:tagLst xmlns:p="http://schemas.openxmlformats.org/presentationml/2006/main">
  <p:tag name="AS_UNIQUEID" val="383"/>
</p:tagLst>
</file>

<file path=ppt/tags/tag24.xml><?xml version="1.0" encoding="utf-8"?>
<p:tagLst xmlns:p="http://schemas.openxmlformats.org/presentationml/2006/main">
  <p:tag name="AS_UNIQUEID" val="384"/>
</p:tagLst>
</file>

<file path=ppt/tags/tag25.xml><?xml version="1.0" encoding="utf-8"?>
<p:tagLst xmlns:p="http://schemas.openxmlformats.org/presentationml/2006/main">
  <p:tag name="MH" val="20151110112853"/>
  <p:tag name="MH_LIBRARY" val="CONTENTS"/>
  <p:tag name="MH_TYPE" val="NUMBER"/>
  <p:tag name="ID" val="545262"/>
  <p:tag name="MH_ORDER" val="1"/>
</p:tagLst>
</file>

<file path=ppt/tags/tag26.xml><?xml version="1.0" encoding="utf-8"?>
<p:tagLst xmlns:p="http://schemas.openxmlformats.org/presentationml/2006/main">
  <p:tag name="MH" val="20151110112853"/>
  <p:tag name="MH_LIBRARY" val="CONTENTS"/>
  <p:tag name="MH_TYPE" val="ENTRY"/>
  <p:tag name="ID" val="545262"/>
  <p:tag name="MH_ORDER" val="2"/>
</p:tagLst>
</file>

<file path=ppt/tags/tag27.xml><?xml version="1.0" encoding="utf-8"?>
<p:tagLst xmlns:p="http://schemas.openxmlformats.org/presentationml/2006/main">
  <p:tag name="MH" val="20151110112853"/>
  <p:tag name="MH_LIBRARY" val="CONTENTS"/>
  <p:tag name="MH_TYPE" val="ENTRY"/>
  <p:tag name="ID" val="545262"/>
  <p:tag name="MH_ORDER" val="1"/>
</p:tagLst>
</file>

<file path=ppt/tags/tag28.xml><?xml version="1.0" encoding="utf-8"?>
<p:tagLst xmlns:p="http://schemas.openxmlformats.org/presentationml/2006/main">
  <p:tag name="MH" val="20151110112853"/>
  <p:tag name="MH_LIBRARY" val="CONTENTS"/>
  <p:tag name="MH_TYPE" val="NUMBER"/>
  <p:tag name="ID" val="545262"/>
  <p:tag name="MH_ORDER" val="1"/>
</p:tagLst>
</file>

<file path=ppt/tags/tag29.xml><?xml version="1.0" encoding="utf-8"?>
<p:tagLst xmlns:p="http://schemas.openxmlformats.org/presentationml/2006/main">
  <p:tag name="MH" val="20151110112853"/>
  <p:tag name="MH_LIBRARY" val="CONTENTS"/>
  <p:tag name="MH_TYPE" val="ENTRY"/>
  <p:tag name="ID" val="545262"/>
  <p:tag name="MH_ORDER" val="2"/>
</p:tagLst>
</file>

<file path=ppt/tags/tag3.xml><?xml version="1.0" encoding="utf-8"?>
<p:tagLst xmlns:p="http://schemas.openxmlformats.org/presentationml/2006/main">
  <p:tag name="AS_UNIQUEID" val="389"/>
</p:tagLst>
</file>

<file path=ppt/tags/tag30.xml><?xml version="1.0" encoding="utf-8"?>
<p:tagLst xmlns:p="http://schemas.openxmlformats.org/presentationml/2006/main">
  <p:tag name="MH" val="20151110112853"/>
  <p:tag name="MH_LIBRARY" val="CONTENTS"/>
  <p:tag name="MH_TYPE" val="NUMBER"/>
  <p:tag name="ID" val="545262"/>
  <p:tag name="MH_ORDER" val="1"/>
</p:tagLst>
</file>

<file path=ppt/tags/tag31.xml><?xml version="1.0" encoding="utf-8"?>
<p:tagLst xmlns:p="http://schemas.openxmlformats.org/presentationml/2006/main">
  <p:tag name="KSO_WM_UNIT_TABLE_BEAUTIFY" val="smartTable{6128c04c-9dc4-4a64-a09d-9bbdcfbf80f0}"/>
  <p:tag name="TABLE_EMPHASIZE_COLOR" val="7768220"/>
  <p:tag name="TABLE_SKINIDX" val="0"/>
  <p:tag name="TABLE_COLORIDX" val="17"/>
  <p:tag name="TABLE_COLOR_RGB" val="0x000000*0xFFFFFF*0x212121*0xFFFFFF*0x76889C*0x9DB1CA*0x8C9DBB*0x7A9DB3*0xB5CFCE*0xD7ECF1"/>
</p:tagLst>
</file>

<file path=ppt/tags/tag32.xml><?xml version="1.0" encoding="utf-8"?>
<p:tagLst xmlns:p="http://schemas.openxmlformats.org/presentationml/2006/main">
  <p:tag name="KSO_WM_UNIT_TABLE_BEAUTIFY" val="smartTable{6128c04c-9dc4-4a64-a09d-9bbdcfbf80f0}"/>
  <p:tag name="TABLE_EMPHASIZE_COLOR" val="7768220"/>
  <p:tag name="TABLE_SKINIDX" val="0"/>
  <p:tag name="TABLE_COLORIDX" val="17"/>
  <p:tag name="TABLE_COLOR_RGB" val="0x000000*0xFFFFFF*0x212121*0xFFFFFF*0x76889C*0x9DB1CA*0x8C9DBB*0x7A9DB3*0xB5CFCE*0xD7ECF1"/>
</p:tagLst>
</file>

<file path=ppt/tags/tag33.xml><?xml version="1.0" encoding="utf-8"?>
<p:tagLst xmlns:p="http://schemas.openxmlformats.org/presentationml/2006/main">
  <p:tag name="KSO_WM_UNIT_TABLE_BEAUTIFY" val="smartTable{5db3d5d1-2084-42f8-93c7-3504ec21460f}"/>
  <p:tag name="TABLE_ENDDRAG_ORIGIN_RECT" val="385*314"/>
  <p:tag name="TABLE_ENDDRAG_RECT" val="553*147*386*314"/>
  <p:tag name="TABLE_EMPHASIZE_COLOR" val="7768220"/>
  <p:tag name="TABLE_SKINIDX" val="2"/>
  <p:tag name="TABLE_COLORIDX" val="17"/>
  <p:tag name="TABLE_COLOR_RGB" val="0x000000*0xFFFFFF*0x212121*0xFFFFFF*0x76889C*0x9DB1CA*0x8C9DBB*0x7A9DB3*0xB5CFCE*0xD7ECF1"/>
</p:tagLst>
</file>

<file path=ppt/tags/tag34.xml><?xml version="1.0" encoding="utf-8"?>
<p:tagLst xmlns:p="http://schemas.openxmlformats.org/presentationml/2006/main">
  <p:tag name="KSO_WM_UNIT_TABLE_BEAUTIFY" val="smartTable{21b3f106-a3ec-4aaa-8260-ca4f5f43c36e}"/>
  <p:tag name="TABLE_ENDDRAG_ORIGIN_RECT" val="718*199"/>
  <p:tag name="TABLE_ENDDRAG_RECT" val="109*95*718*199"/>
</p:tagLst>
</file>

<file path=ppt/tags/tag35.xml><?xml version="1.0" encoding="utf-8"?>
<p:tagLst xmlns:p="http://schemas.openxmlformats.org/presentationml/2006/main">
  <p:tag name="KSO_WM_UNIT_TABLE_BEAUTIFY" val="smartTable{64904966-e34d-4ff7-9132-3b0e1810fa8a}"/>
  <p:tag name="TABLE_EMPHASIZE_COLOR" val="3099279"/>
  <p:tag name="TABLE_SKINIDX" val="2"/>
  <p:tag name="TABLE_COLORIDX" val="18"/>
  <p:tag name="TABLE_COLOR_RGB" val="0x000000*0xFFFFFF*0x212121*0xFFFFFF*0x2F4A8F*0x834D5E*0x857B94*0x99A58D*0xC7AF93*0x6C8EA9"/>
</p:tagLst>
</file>

<file path=ppt/tags/tag36.xml><?xml version="1.0" encoding="utf-8"?>
<p:tagLst xmlns:p="http://schemas.openxmlformats.org/presentationml/2006/main">
  <p:tag name="KSO_WM_UNIT_TABLE_BEAUTIFY" val="smartTable{a36ca752-acf7-4ab0-add6-006184896a38}"/>
  <p:tag name="TABLE_EMPHASIZE_COLOR" val="7768220"/>
  <p:tag name="TABLE_SKINIDX" val="0"/>
  <p:tag name="TABLE_COLORIDX" val="17"/>
  <p:tag name="TABLE_COLOR_RGB" val="0x000000*0xFFFFFF*0x212121*0xFFFFFF*0x76889C*0x9DB1CA*0x8C9DBB*0x7A9DB3*0xB5CFCE*0xD7ECF1"/>
</p:tagLst>
</file>

<file path=ppt/tags/tag37.xml><?xml version="1.0" encoding="utf-8"?>
<p:tagLst xmlns:p="http://schemas.openxmlformats.org/presentationml/2006/main">
  <p:tag name="KSO_WM_UNIT_TABLE_BEAUTIFY" val="smartTable{b208a6c4-0e8a-44b3-b129-aa55a8108b83}"/>
  <p:tag name="TABLE_EMPHASIZE_COLOR" val="8823713"/>
  <p:tag name="TABLE_SKINIDX" val="0"/>
  <p:tag name="TABLE_COLORIDX" val="21"/>
  <p:tag name="TABLE_COLOR_RGB" val="0x000000*0xFFFFFF*0x212121*0xFFFFFF*0x86A3A1*0x7FA694*0xA8CEB0*0xCCE6CD*0xC8E1DD*0xE5F1EF"/>
</p:tagLst>
</file>

<file path=ppt/tags/tag38.xml><?xml version="1.0" encoding="utf-8"?>
<p:tagLst xmlns:p="http://schemas.openxmlformats.org/presentationml/2006/main">
  <p:tag name="KSO_WM_UNIT_TABLE_BEAUTIFY" val="smartTable{4e3906d7-3858-4e3b-96e0-f5059ea06d05}"/>
</p:tagLst>
</file>

<file path=ppt/tags/tag4.xml><?xml version="1.0" encoding="utf-8"?>
<p:tagLst xmlns:p="http://schemas.openxmlformats.org/presentationml/2006/main">
  <p:tag name="AS_UNIQUEID" val="390"/>
</p:tagLst>
</file>

<file path=ppt/tags/tag5.xml><?xml version="1.0" encoding="utf-8"?>
<p:tagLst xmlns:p="http://schemas.openxmlformats.org/presentationml/2006/main">
  <p:tag name="AS_UNIQUEID" val="391"/>
</p:tagLst>
</file>

<file path=ppt/tags/tag6.xml><?xml version="1.0" encoding="utf-8"?>
<p:tagLst xmlns:p="http://schemas.openxmlformats.org/presentationml/2006/main">
  <p:tag name="AS_UNIQUEID" val="392"/>
</p:tagLst>
</file>

<file path=ppt/tags/tag7.xml><?xml version="1.0" encoding="utf-8"?>
<p:tagLst xmlns:p="http://schemas.openxmlformats.org/presentationml/2006/main">
  <p:tag name="AS_UNIQUEID" val="393"/>
</p:tagLst>
</file>

<file path=ppt/tags/tag8.xml><?xml version="1.0" encoding="utf-8"?>
<p:tagLst xmlns:p="http://schemas.openxmlformats.org/presentationml/2006/main">
  <p:tag name="AS_UNIQUEID" val="394"/>
</p:tagLst>
</file>

<file path=ppt/tags/tag9.xml><?xml version="1.0" encoding="utf-8"?>
<p:tagLst xmlns:p="http://schemas.openxmlformats.org/presentationml/2006/main">
  <p:tag name="AS_UNIQUEID" val="395"/>
</p:tagLst>
</file>

<file path=ppt/theme/theme1.xml><?xml version="1.0" encoding="utf-8"?>
<a:theme xmlns:a="http://schemas.openxmlformats.org/drawingml/2006/main" name="Office 主题​​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2492</Words>
  <PresentationFormat>自定义</PresentationFormat>
  <Paragraphs>454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FZDaBiaoSong-B06S</vt:lpstr>
      <vt:lpstr>楷体</vt:lpstr>
      <vt:lpstr>汉仪南宫体简</vt:lpstr>
      <vt:lpstr>金桥简行楷</vt:lpstr>
      <vt:lpstr>Calibri</vt:lpstr>
      <vt:lpstr>微软雅黑</vt:lpstr>
      <vt:lpstr>华文中宋</vt:lpstr>
      <vt:lpstr>Times New Roman</vt:lpstr>
      <vt:lpstr>方正黑体_GBK</vt:lpstr>
      <vt:lpstr>Arial Unicode MS</vt:lpstr>
      <vt:lpstr>黑体</vt:lpstr>
      <vt:lpstr>等线</vt:lpstr>
      <vt:lpstr>等线 Light</vt:lpstr>
      <vt:lpstr>方正兰亭超细黑简体</vt:lpstr>
      <vt:lpstr>华文楷体</vt:lpstr>
      <vt:lpstr>Times New Roman</vt:lpstr>
      <vt:lpstr>华文隶书</vt:lpstr>
      <vt:lpstr>华文新魏</vt:lpstr>
      <vt:lpstr>经典行书简</vt:lpstr>
      <vt:lpstr>隶书</vt:lpstr>
      <vt:lpstr>等线</vt:lpstr>
      <vt:lpstr>楷体_GB2312</vt:lpstr>
      <vt:lpstr>新宋体</vt:lpstr>
      <vt:lpstr>BaiduSD Number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2017-05-02T03:41:00Z</dcterms:created>
  <dcterms:modified xsi:type="dcterms:W3CDTF">2021-11-23T10:50:54Z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2052-11.1.0.10723</vt:lpwstr>
  </property>
  <property fmtid="{D5CDD505-2E9C-101B-9397-08002B2CF9AE}" pid="3" name="ICV">
    <vt:lpwstr>3858D3EDA5804C27B34148CAEB0810D7</vt:lpwstr>
  </property>
</Properties>
</file>