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1"/>
  </p:notesMasterIdLst>
  <p:sldIdLst>
    <p:sldId id="400" r:id="rId3"/>
    <p:sldId id="422" r:id="rId4"/>
    <p:sldId id="401" r:id="rId5"/>
    <p:sldId id="404" r:id="rId6"/>
    <p:sldId id="423" r:id="rId7"/>
    <p:sldId id="424" r:id="rId8"/>
    <p:sldId id="425" r:id="rId9"/>
    <p:sldId id="426" r:id="rId10"/>
    <p:sldId id="427" r:id="rId11"/>
    <p:sldId id="428" r:id="rId12"/>
    <p:sldId id="429" r:id="rId13"/>
    <p:sldId id="430" r:id="rId14"/>
    <p:sldId id="431" r:id="rId15"/>
    <p:sldId id="432" r:id="rId16"/>
    <p:sldId id="433" r:id="rId17"/>
    <p:sldId id="434" r:id="rId18"/>
    <p:sldId id="435" r:id="rId19"/>
    <p:sldId id="436" r:id="rId20"/>
    <p:sldId id="437" r:id="rId21"/>
    <p:sldId id="438" r:id="rId22"/>
    <p:sldId id="439" r:id="rId23"/>
    <p:sldId id="440" r:id="rId24"/>
    <p:sldId id="441" r:id="rId25"/>
    <p:sldId id="442" r:id="rId26"/>
    <p:sldId id="443" r:id="rId27"/>
    <p:sldId id="444" r:id="rId28"/>
    <p:sldId id="445" r:id="rId29"/>
    <p:sldId id="446"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584B"/>
    <a:srgbClr val="504975"/>
    <a:srgbClr val="D09053"/>
    <a:srgbClr val="F1E0CC"/>
    <a:srgbClr val="F9F8F5"/>
    <a:srgbClr val="F8F6F2"/>
    <a:srgbClr val="D5C9B5"/>
    <a:srgbClr val="D7C9B2"/>
    <a:srgbClr val="534C79"/>
    <a:srgbClr val="F2EFE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37" autoAdjust="0"/>
    <p:restoredTop sz="89692" autoAdjust="0"/>
  </p:normalViewPr>
  <p:slideViewPr>
    <p:cSldViewPr snapToGrid="0">
      <p:cViewPr>
        <p:scale>
          <a:sx n="66" d="100"/>
          <a:sy n="66" d="100"/>
        </p:scale>
        <p:origin x="-312" y="-211"/>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C7C8D6-8378-491C-A88C-F5C0F1DDB3DF}" type="datetimeFigureOut">
              <a:rPr lang="zh-CN" altLang="en-US" smtClean="0"/>
              <a:pPr/>
              <a:t>2021/11/25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681912-8CC0-4B9F-BE2A-5B54BD796BF3}" type="slidenum">
              <a:rPr lang="zh-CN" altLang="en-US" smtClean="0"/>
              <a:pPr/>
              <a:t>‹#›</a:t>
            </a:fld>
            <a:endParaRPr lang="zh-CN" altLang="en-US"/>
          </a:p>
        </p:txBody>
      </p:sp>
    </p:spTree>
    <p:extLst>
      <p:ext uri="{BB962C8B-B14F-4D97-AF65-F5344CB8AC3E}">
        <p14:creationId xmlns:p14="http://schemas.microsoft.com/office/powerpoint/2010/main" xmlns="" val="2003606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2681912-8CC0-4B9F-BE2A-5B54BD796BF3}" type="slidenum">
              <a:rPr lang="zh-CN" altLang="en-US" smtClean="0"/>
              <a:pPr/>
              <a:t>3</a:t>
            </a:fld>
            <a:endParaRPr lang="zh-CN" altLang="en-US"/>
          </a:p>
        </p:txBody>
      </p:sp>
    </p:spTree>
    <p:extLst>
      <p:ext uri="{BB962C8B-B14F-4D97-AF65-F5344CB8AC3E}">
        <p14:creationId xmlns:p14="http://schemas.microsoft.com/office/powerpoint/2010/main" xmlns="" val="213126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82681912-8CC0-4B9F-BE2A-5B54BD796BF3}" type="slidenum">
              <a:rPr lang="zh-CN" altLang="en-US" smtClean="0"/>
              <a:pPr/>
              <a:t>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A70607A-EB09-4464-B9F9-BBAE9FEA8993}"/>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5F884A62-FE00-4E3D-ADA0-E22F86BE88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BD06559F-931E-4C1C-BAA3-CE3BB96CAAE2}"/>
              </a:ext>
            </a:extLst>
          </p:cNvPr>
          <p:cNvSpPr>
            <a:spLocks noGrp="1"/>
          </p:cNvSpPr>
          <p:nvPr>
            <p:ph type="dt" sz="half" idx="10"/>
          </p:nvPr>
        </p:nvSpPr>
        <p:spPr/>
        <p:txBody>
          <a:bodyPr/>
          <a:lstStyle/>
          <a:p>
            <a:fld id="{EE4C556E-D11A-48D7-81C0-B1B5323EC136}" type="datetimeFigureOut">
              <a:rPr lang="zh-CN" altLang="en-US" smtClean="0"/>
              <a:pPr/>
              <a:t>2021/11/25</a:t>
            </a:fld>
            <a:endParaRPr lang="zh-CN" altLang="en-US"/>
          </a:p>
        </p:txBody>
      </p:sp>
      <p:sp>
        <p:nvSpPr>
          <p:cNvPr id="5" name="页脚占位符 4">
            <a:extLst>
              <a:ext uri="{FF2B5EF4-FFF2-40B4-BE49-F238E27FC236}">
                <a16:creationId xmlns="" xmlns:a16="http://schemas.microsoft.com/office/drawing/2014/main" id="{010C8357-4EE7-434F-8F1D-EB72F50A22E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8863E9BA-C35D-4623-8AEC-12CBA17658E0}"/>
              </a:ext>
            </a:extLst>
          </p:cNvPr>
          <p:cNvSpPr>
            <a:spLocks noGrp="1"/>
          </p:cNvSpPr>
          <p:nvPr>
            <p:ph type="sldNum" sz="quarter" idx="12"/>
          </p:nvPr>
        </p:nvSpPr>
        <p:spPr/>
        <p:txBody>
          <a:bodyPr/>
          <a:lstStyle/>
          <a:p>
            <a:fld id="{A195263E-7865-4889-9FDE-7A423744D6BB}" type="slidenum">
              <a:rPr lang="zh-CN" altLang="en-US" smtClean="0"/>
              <a:pPr/>
              <a:t>‹#›</a:t>
            </a:fld>
            <a:endParaRPr lang="zh-CN" altLang="en-US"/>
          </a:p>
        </p:txBody>
      </p:sp>
    </p:spTree>
    <p:extLst>
      <p:ext uri="{BB962C8B-B14F-4D97-AF65-F5344CB8AC3E}">
        <p14:creationId xmlns:p14="http://schemas.microsoft.com/office/powerpoint/2010/main" xmlns="" val="3283912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DC113AC-DF3C-45F8-8376-712B7F9BF21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B9E7EF9C-8988-4176-8DA2-5346BDB810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4872ECB9-BC6A-47B2-9484-8779389266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7C7DA26D-1083-4E20-8433-3EACB78127E1}"/>
              </a:ext>
            </a:extLst>
          </p:cNvPr>
          <p:cNvSpPr>
            <a:spLocks noGrp="1"/>
          </p:cNvSpPr>
          <p:nvPr>
            <p:ph type="dt" sz="half" idx="10"/>
          </p:nvPr>
        </p:nvSpPr>
        <p:spPr/>
        <p:txBody>
          <a:bodyPr/>
          <a:lstStyle/>
          <a:p>
            <a:fld id="{EE4C556E-D11A-48D7-81C0-B1B5323EC136}" type="datetimeFigureOut">
              <a:rPr lang="zh-CN" altLang="en-US" smtClean="0"/>
              <a:pPr/>
              <a:t>2021/11/25</a:t>
            </a:fld>
            <a:endParaRPr lang="zh-CN" altLang="en-US"/>
          </a:p>
        </p:txBody>
      </p:sp>
      <p:sp>
        <p:nvSpPr>
          <p:cNvPr id="6" name="页脚占位符 5">
            <a:extLst>
              <a:ext uri="{FF2B5EF4-FFF2-40B4-BE49-F238E27FC236}">
                <a16:creationId xmlns="" xmlns:a16="http://schemas.microsoft.com/office/drawing/2014/main" id="{D8488704-F74A-430C-9177-1F6D5133846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AEEC994E-AAE0-4342-820B-14F521FAD6DD}"/>
              </a:ext>
            </a:extLst>
          </p:cNvPr>
          <p:cNvSpPr>
            <a:spLocks noGrp="1"/>
          </p:cNvSpPr>
          <p:nvPr>
            <p:ph type="sldNum" sz="quarter" idx="12"/>
          </p:nvPr>
        </p:nvSpPr>
        <p:spPr/>
        <p:txBody>
          <a:bodyPr/>
          <a:lstStyle/>
          <a:p>
            <a:fld id="{A195263E-7865-4889-9FDE-7A423744D6BB}" type="slidenum">
              <a:rPr lang="zh-CN" altLang="en-US" smtClean="0"/>
              <a:pPr/>
              <a:t>‹#›</a:t>
            </a:fld>
            <a:endParaRPr lang="zh-CN" altLang="en-US"/>
          </a:p>
        </p:txBody>
      </p:sp>
    </p:spTree>
    <p:extLst>
      <p:ext uri="{BB962C8B-B14F-4D97-AF65-F5344CB8AC3E}">
        <p14:creationId xmlns:p14="http://schemas.microsoft.com/office/powerpoint/2010/main" xmlns="" val="172821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581F35A-5862-461C-A776-246D30F82EF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7FAA2EDF-8154-4C55-8E92-834173DDF78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31806EFA-9976-4A7A-810D-76C7047B74B1}"/>
              </a:ext>
            </a:extLst>
          </p:cNvPr>
          <p:cNvSpPr>
            <a:spLocks noGrp="1"/>
          </p:cNvSpPr>
          <p:nvPr>
            <p:ph type="dt" sz="half" idx="10"/>
          </p:nvPr>
        </p:nvSpPr>
        <p:spPr/>
        <p:txBody>
          <a:bodyPr/>
          <a:lstStyle/>
          <a:p>
            <a:fld id="{EE4C556E-D11A-48D7-81C0-B1B5323EC136}" type="datetimeFigureOut">
              <a:rPr lang="zh-CN" altLang="en-US" smtClean="0"/>
              <a:pPr/>
              <a:t>2021/11/25</a:t>
            </a:fld>
            <a:endParaRPr lang="zh-CN" altLang="en-US"/>
          </a:p>
        </p:txBody>
      </p:sp>
      <p:sp>
        <p:nvSpPr>
          <p:cNvPr id="5" name="页脚占位符 4">
            <a:extLst>
              <a:ext uri="{FF2B5EF4-FFF2-40B4-BE49-F238E27FC236}">
                <a16:creationId xmlns="" xmlns:a16="http://schemas.microsoft.com/office/drawing/2014/main" id="{428A798A-BE9A-4072-A93C-D1D1E20307C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B9DD673F-0533-4515-9B56-B753621D6232}"/>
              </a:ext>
            </a:extLst>
          </p:cNvPr>
          <p:cNvSpPr>
            <a:spLocks noGrp="1"/>
          </p:cNvSpPr>
          <p:nvPr>
            <p:ph type="sldNum" sz="quarter" idx="12"/>
          </p:nvPr>
        </p:nvSpPr>
        <p:spPr/>
        <p:txBody>
          <a:bodyPr/>
          <a:lstStyle/>
          <a:p>
            <a:fld id="{A195263E-7865-4889-9FDE-7A423744D6BB}" type="slidenum">
              <a:rPr lang="zh-CN" altLang="en-US" smtClean="0"/>
              <a:pPr/>
              <a:t>‹#›</a:t>
            </a:fld>
            <a:endParaRPr lang="zh-CN" altLang="en-US"/>
          </a:p>
        </p:txBody>
      </p:sp>
    </p:spTree>
    <p:extLst>
      <p:ext uri="{BB962C8B-B14F-4D97-AF65-F5344CB8AC3E}">
        <p14:creationId xmlns:p14="http://schemas.microsoft.com/office/powerpoint/2010/main" xmlns="" val="962509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99D47182-1EDE-4FA1-B130-E58222460D2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DFE14DC1-ED6B-47BE-A195-B8D73B1D8BDA}"/>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C3C965E7-1B02-43B7-BFDC-37294AFC8E7E}"/>
              </a:ext>
            </a:extLst>
          </p:cNvPr>
          <p:cNvSpPr>
            <a:spLocks noGrp="1"/>
          </p:cNvSpPr>
          <p:nvPr>
            <p:ph type="dt" sz="half" idx="10"/>
          </p:nvPr>
        </p:nvSpPr>
        <p:spPr/>
        <p:txBody>
          <a:bodyPr/>
          <a:lstStyle/>
          <a:p>
            <a:fld id="{EE4C556E-D11A-48D7-81C0-B1B5323EC136}" type="datetimeFigureOut">
              <a:rPr lang="zh-CN" altLang="en-US" smtClean="0"/>
              <a:pPr/>
              <a:t>2021/11/25</a:t>
            </a:fld>
            <a:endParaRPr lang="zh-CN" altLang="en-US"/>
          </a:p>
        </p:txBody>
      </p:sp>
      <p:sp>
        <p:nvSpPr>
          <p:cNvPr id="5" name="页脚占位符 4">
            <a:extLst>
              <a:ext uri="{FF2B5EF4-FFF2-40B4-BE49-F238E27FC236}">
                <a16:creationId xmlns="" xmlns:a16="http://schemas.microsoft.com/office/drawing/2014/main" id="{1C516B03-A310-4DD8-90FD-D6C9AA68ECA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F174A88E-0943-4A05-8AAD-3E4E90A9726C}"/>
              </a:ext>
            </a:extLst>
          </p:cNvPr>
          <p:cNvSpPr>
            <a:spLocks noGrp="1"/>
          </p:cNvSpPr>
          <p:nvPr>
            <p:ph type="sldNum" sz="quarter" idx="12"/>
          </p:nvPr>
        </p:nvSpPr>
        <p:spPr/>
        <p:txBody>
          <a:bodyPr/>
          <a:lstStyle/>
          <a:p>
            <a:fld id="{A195263E-7865-4889-9FDE-7A423744D6BB}" type="slidenum">
              <a:rPr lang="zh-CN" altLang="en-US" smtClean="0"/>
              <a:pPr/>
              <a:t>‹#›</a:t>
            </a:fld>
            <a:endParaRPr lang="zh-CN" altLang="en-US"/>
          </a:p>
        </p:txBody>
      </p:sp>
    </p:spTree>
    <p:extLst>
      <p:ext uri="{BB962C8B-B14F-4D97-AF65-F5344CB8AC3E}">
        <p14:creationId xmlns:p14="http://schemas.microsoft.com/office/powerpoint/2010/main" xmlns="" val="4143062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2021/11/25</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xmlns="" val="3567870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2021/11/25</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xmlns="" val="166694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52164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D461D68-9D60-45C1-84CF-8694F122A09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A3A4BDC1-FF73-432D-AC47-8EEEC5E0921A}"/>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ADCF9B87-024B-4A06-BA78-956CBBDA0354}"/>
              </a:ext>
            </a:extLst>
          </p:cNvPr>
          <p:cNvSpPr>
            <a:spLocks noGrp="1"/>
          </p:cNvSpPr>
          <p:nvPr>
            <p:ph type="dt" sz="half" idx="10"/>
          </p:nvPr>
        </p:nvSpPr>
        <p:spPr/>
        <p:txBody>
          <a:bodyPr/>
          <a:lstStyle/>
          <a:p>
            <a:fld id="{EE4C556E-D11A-48D7-81C0-B1B5323EC136}" type="datetimeFigureOut">
              <a:rPr lang="zh-CN" altLang="en-US" smtClean="0"/>
              <a:pPr/>
              <a:t>2021/11/25</a:t>
            </a:fld>
            <a:endParaRPr lang="zh-CN" altLang="en-US"/>
          </a:p>
        </p:txBody>
      </p:sp>
      <p:sp>
        <p:nvSpPr>
          <p:cNvPr id="5" name="页脚占位符 4">
            <a:extLst>
              <a:ext uri="{FF2B5EF4-FFF2-40B4-BE49-F238E27FC236}">
                <a16:creationId xmlns="" xmlns:a16="http://schemas.microsoft.com/office/drawing/2014/main" id="{6157915F-D67C-484A-9A5C-333C71D1995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058CB9FE-E585-479C-9939-C1DF8EC97B1F}"/>
              </a:ext>
            </a:extLst>
          </p:cNvPr>
          <p:cNvSpPr>
            <a:spLocks noGrp="1"/>
          </p:cNvSpPr>
          <p:nvPr>
            <p:ph type="sldNum" sz="quarter" idx="12"/>
          </p:nvPr>
        </p:nvSpPr>
        <p:spPr/>
        <p:txBody>
          <a:bodyPr/>
          <a:lstStyle/>
          <a:p>
            <a:fld id="{A195263E-7865-4889-9FDE-7A423744D6BB}" type="slidenum">
              <a:rPr lang="zh-CN" altLang="en-US" smtClean="0"/>
              <a:pPr/>
              <a:t>‹#›</a:t>
            </a:fld>
            <a:endParaRPr lang="zh-CN" altLang="en-US"/>
          </a:p>
        </p:txBody>
      </p:sp>
    </p:spTree>
    <p:extLst>
      <p:ext uri="{BB962C8B-B14F-4D97-AF65-F5344CB8AC3E}">
        <p14:creationId xmlns:p14="http://schemas.microsoft.com/office/powerpoint/2010/main" xmlns="" val="2846144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A1C1372-734A-4296-9FB4-2B237227A9D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6E2504FB-3962-4ABB-8F21-3B1297384B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 xmlns:a16="http://schemas.microsoft.com/office/drawing/2014/main" id="{6873F61E-C842-45A9-9C07-EC60B6A6DBA4}"/>
              </a:ext>
            </a:extLst>
          </p:cNvPr>
          <p:cNvSpPr>
            <a:spLocks noGrp="1"/>
          </p:cNvSpPr>
          <p:nvPr>
            <p:ph type="dt" sz="half" idx="10"/>
          </p:nvPr>
        </p:nvSpPr>
        <p:spPr/>
        <p:txBody>
          <a:bodyPr/>
          <a:lstStyle/>
          <a:p>
            <a:fld id="{EE4C556E-D11A-48D7-81C0-B1B5323EC136}" type="datetimeFigureOut">
              <a:rPr lang="zh-CN" altLang="en-US" smtClean="0"/>
              <a:pPr/>
              <a:t>2021/11/25</a:t>
            </a:fld>
            <a:endParaRPr lang="zh-CN" altLang="en-US"/>
          </a:p>
        </p:txBody>
      </p:sp>
      <p:sp>
        <p:nvSpPr>
          <p:cNvPr id="5" name="页脚占位符 4">
            <a:extLst>
              <a:ext uri="{FF2B5EF4-FFF2-40B4-BE49-F238E27FC236}">
                <a16:creationId xmlns="" xmlns:a16="http://schemas.microsoft.com/office/drawing/2014/main" id="{C4C42772-006F-42F3-A53C-D6F9334C565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2DE654AF-4882-4FA1-A3C1-F88A71FB25A7}"/>
              </a:ext>
            </a:extLst>
          </p:cNvPr>
          <p:cNvSpPr>
            <a:spLocks noGrp="1"/>
          </p:cNvSpPr>
          <p:nvPr>
            <p:ph type="sldNum" sz="quarter" idx="12"/>
          </p:nvPr>
        </p:nvSpPr>
        <p:spPr/>
        <p:txBody>
          <a:bodyPr/>
          <a:lstStyle/>
          <a:p>
            <a:fld id="{A195263E-7865-4889-9FDE-7A423744D6BB}" type="slidenum">
              <a:rPr lang="zh-CN" altLang="en-US" smtClean="0"/>
              <a:pPr/>
              <a:t>‹#›</a:t>
            </a:fld>
            <a:endParaRPr lang="zh-CN" altLang="en-US"/>
          </a:p>
        </p:txBody>
      </p:sp>
    </p:spTree>
    <p:extLst>
      <p:ext uri="{BB962C8B-B14F-4D97-AF65-F5344CB8AC3E}">
        <p14:creationId xmlns:p14="http://schemas.microsoft.com/office/powerpoint/2010/main" xmlns="" val="1753270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FC3E3B72-32AE-40DB-856E-1F79DC1CCF8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E86AB566-0A02-47B8-B36A-57903E92C82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 xmlns:a16="http://schemas.microsoft.com/office/drawing/2014/main" id="{2F0B06DF-2A5D-49B6-940D-1C73553E32B4}"/>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 xmlns:a16="http://schemas.microsoft.com/office/drawing/2014/main" id="{D1D9A042-4577-4206-93A8-735631107E03}"/>
              </a:ext>
            </a:extLst>
          </p:cNvPr>
          <p:cNvSpPr>
            <a:spLocks noGrp="1"/>
          </p:cNvSpPr>
          <p:nvPr>
            <p:ph type="dt" sz="half" idx="10"/>
          </p:nvPr>
        </p:nvSpPr>
        <p:spPr/>
        <p:txBody>
          <a:bodyPr/>
          <a:lstStyle/>
          <a:p>
            <a:fld id="{EE4C556E-D11A-48D7-81C0-B1B5323EC136}" type="datetimeFigureOut">
              <a:rPr lang="zh-CN" altLang="en-US" smtClean="0"/>
              <a:pPr/>
              <a:t>2021/11/25</a:t>
            </a:fld>
            <a:endParaRPr lang="zh-CN" altLang="en-US"/>
          </a:p>
        </p:txBody>
      </p:sp>
      <p:sp>
        <p:nvSpPr>
          <p:cNvPr id="6" name="页脚占位符 5">
            <a:extLst>
              <a:ext uri="{FF2B5EF4-FFF2-40B4-BE49-F238E27FC236}">
                <a16:creationId xmlns="" xmlns:a16="http://schemas.microsoft.com/office/drawing/2014/main" id="{51D834B9-AC17-4E4F-9973-2C6080B73C9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31C0070B-569D-4FDB-83D2-2831B39FBD88}"/>
              </a:ext>
            </a:extLst>
          </p:cNvPr>
          <p:cNvSpPr>
            <a:spLocks noGrp="1"/>
          </p:cNvSpPr>
          <p:nvPr>
            <p:ph type="sldNum" sz="quarter" idx="12"/>
          </p:nvPr>
        </p:nvSpPr>
        <p:spPr/>
        <p:txBody>
          <a:bodyPr/>
          <a:lstStyle/>
          <a:p>
            <a:fld id="{A195263E-7865-4889-9FDE-7A423744D6BB}" type="slidenum">
              <a:rPr lang="zh-CN" altLang="en-US" smtClean="0"/>
              <a:pPr/>
              <a:t>‹#›</a:t>
            </a:fld>
            <a:endParaRPr lang="zh-CN" altLang="en-US"/>
          </a:p>
        </p:txBody>
      </p:sp>
    </p:spTree>
    <p:extLst>
      <p:ext uri="{BB962C8B-B14F-4D97-AF65-F5344CB8AC3E}">
        <p14:creationId xmlns:p14="http://schemas.microsoft.com/office/powerpoint/2010/main" xmlns="" val="3869458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7FA247E-FC99-4DEE-9659-A61E58CA1AC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87EFF825-A106-4C43-96EC-00D9D7D29F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 xmlns:a16="http://schemas.microsoft.com/office/drawing/2014/main" id="{C2506D75-1984-4130-BBE1-66A0B2075AD2}"/>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a16="http://schemas.microsoft.com/office/drawing/2014/main" id="{405EF971-1A5F-4FCD-A849-5068EEBFA0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 xmlns:a16="http://schemas.microsoft.com/office/drawing/2014/main" id="{B74A3C7F-A504-486F-AC52-BAFC7D2EE70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a16="http://schemas.microsoft.com/office/drawing/2014/main" id="{ECF8FD0D-2A45-42AA-9F3A-D4BBA2C3F372}"/>
              </a:ext>
            </a:extLst>
          </p:cNvPr>
          <p:cNvSpPr>
            <a:spLocks noGrp="1"/>
          </p:cNvSpPr>
          <p:nvPr>
            <p:ph type="dt" sz="half" idx="10"/>
          </p:nvPr>
        </p:nvSpPr>
        <p:spPr/>
        <p:txBody>
          <a:bodyPr/>
          <a:lstStyle/>
          <a:p>
            <a:fld id="{EE4C556E-D11A-48D7-81C0-B1B5323EC136}" type="datetimeFigureOut">
              <a:rPr lang="zh-CN" altLang="en-US" smtClean="0"/>
              <a:pPr/>
              <a:t>2021/11/25</a:t>
            </a:fld>
            <a:endParaRPr lang="zh-CN" altLang="en-US"/>
          </a:p>
        </p:txBody>
      </p:sp>
      <p:sp>
        <p:nvSpPr>
          <p:cNvPr id="8" name="页脚占位符 7">
            <a:extLst>
              <a:ext uri="{FF2B5EF4-FFF2-40B4-BE49-F238E27FC236}">
                <a16:creationId xmlns="" xmlns:a16="http://schemas.microsoft.com/office/drawing/2014/main" id="{CE9B8A7F-BFA8-4329-AFC8-89D05783C636}"/>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32C94869-7BF3-4FFD-812C-03E8CEB5C852}"/>
              </a:ext>
            </a:extLst>
          </p:cNvPr>
          <p:cNvSpPr>
            <a:spLocks noGrp="1"/>
          </p:cNvSpPr>
          <p:nvPr>
            <p:ph type="sldNum" sz="quarter" idx="12"/>
          </p:nvPr>
        </p:nvSpPr>
        <p:spPr/>
        <p:txBody>
          <a:bodyPr/>
          <a:lstStyle/>
          <a:p>
            <a:fld id="{A195263E-7865-4889-9FDE-7A423744D6BB}" type="slidenum">
              <a:rPr lang="zh-CN" altLang="en-US" smtClean="0"/>
              <a:pPr/>
              <a:t>‹#›</a:t>
            </a:fld>
            <a:endParaRPr lang="zh-CN" altLang="en-US"/>
          </a:p>
        </p:txBody>
      </p:sp>
    </p:spTree>
    <p:extLst>
      <p:ext uri="{BB962C8B-B14F-4D97-AF65-F5344CB8AC3E}">
        <p14:creationId xmlns:p14="http://schemas.microsoft.com/office/powerpoint/2010/main" xmlns="" val="1329261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7FA247E-FC99-4DEE-9659-A61E58CA1AC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87EFF825-A106-4C43-96EC-00D9D7D29F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 xmlns:a16="http://schemas.microsoft.com/office/drawing/2014/main" id="{C2506D75-1984-4130-BBE1-66A0B2075AD2}"/>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a16="http://schemas.microsoft.com/office/drawing/2014/main" id="{405EF971-1A5F-4FCD-A849-5068EEBFA0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 xmlns:a16="http://schemas.microsoft.com/office/drawing/2014/main" id="{B74A3C7F-A504-486F-AC52-BAFC7D2EE70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a16="http://schemas.microsoft.com/office/drawing/2014/main" id="{ECF8FD0D-2A45-42AA-9F3A-D4BBA2C3F372}"/>
              </a:ext>
            </a:extLst>
          </p:cNvPr>
          <p:cNvSpPr>
            <a:spLocks noGrp="1"/>
          </p:cNvSpPr>
          <p:nvPr>
            <p:ph type="dt" sz="half" idx="10"/>
          </p:nvPr>
        </p:nvSpPr>
        <p:spPr/>
        <p:txBody>
          <a:bodyPr/>
          <a:lstStyle/>
          <a:p>
            <a:fld id="{EE4C556E-D11A-48D7-81C0-B1B5323EC136}" type="datetimeFigureOut">
              <a:rPr lang="zh-CN" altLang="en-US" smtClean="0"/>
              <a:pPr/>
              <a:t>2021/11/25</a:t>
            </a:fld>
            <a:endParaRPr lang="zh-CN" altLang="en-US"/>
          </a:p>
        </p:txBody>
      </p:sp>
      <p:sp>
        <p:nvSpPr>
          <p:cNvPr id="8" name="页脚占位符 7">
            <a:extLst>
              <a:ext uri="{FF2B5EF4-FFF2-40B4-BE49-F238E27FC236}">
                <a16:creationId xmlns="" xmlns:a16="http://schemas.microsoft.com/office/drawing/2014/main" id="{CE9B8A7F-BFA8-4329-AFC8-89D05783C636}"/>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32C94869-7BF3-4FFD-812C-03E8CEB5C852}"/>
              </a:ext>
            </a:extLst>
          </p:cNvPr>
          <p:cNvSpPr>
            <a:spLocks noGrp="1"/>
          </p:cNvSpPr>
          <p:nvPr>
            <p:ph type="sldNum" sz="quarter" idx="12"/>
          </p:nvPr>
        </p:nvSpPr>
        <p:spPr/>
        <p:txBody>
          <a:bodyPr/>
          <a:lstStyle/>
          <a:p>
            <a:fld id="{A195263E-7865-4889-9FDE-7A423744D6BB}" type="slidenum">
              <a:rPr lang="zh-CN" altLang="en-US" smtClean="0"/>
              <a:pPr/>
              <a:t>‹#›</a:t>
            </a:fld>
            <a:endParaRPr lang="zh-CN" altLang="en-US"/>
          </a:p>
        </p:txBody>
      </p:sp>
      <p:sp>
        <p:nvSpPr>
          <p:cNvPr id="11" name="TextBox 10"/>
          <p:cNvSpPr txBox="1"/>
          <p:nvPr userDrawn="1"/>
        </p:nvSpPr>
        <p:spPr>
          <a:xfrm>
            <a:off x="1196505" y="6726240"/>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http://www.1ppt.com/moban/</a:t>
            </a:r>
            <a:r>
              <a:rPr kumimoji="0" lang="zh-CN" altLang="en-US" sz="100" b="0" i="0" u="none" strike="noStrike" kern="0" cap="none" spc="0" normalizeH="0" baseline="0" noProof="0" dirty="0" smtClean="0">
                <a:ln>
                  <a:noFill/>
                </a:ln>
                <a:solidFill>
                  <a:prstClr val="black"/>
                </a:solidFill>
                <a:effectLst/>
                <a:uLnTx/>
                <a:uFillTx/>
              </a:rPr>
              <a:t> </a:t>
            </a:r>
            <a:endParaRPr kumimoji="0" lang="en-US" altLang="zh-CN" sz="100" b="0" i="0"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xmlns="" val="2468522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17CC1BC-64C9-4962-A764-37E770FBC64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8638FC6B-45DE-432B-B145-F8D8AB2AC5BB}"/>
              </a:ext>
            </a:extLst>
          </p:cNvPr>
          <p:cNvSpPr>
            <a:spLocks noGrp="1"/>
          </p:cNvSpPr>
          <p:nvPr>
            <p:ph type="dt" sz="half" idx="10"/>
          </p:nvPr>
        </p:nvSpPr>
        <p:spPr/>
        <p:txBody>
          <a:bodyPr/>
          <a:lstStyle/>
          <a:p>
            <a:fld id="{EE4C556E-D11A-48D7-81C0-B1B5323EC136}" type="datetimeFigureOut">
              <a:rPr lang="zh-CN" altLang="en-US" smtClean="0"/>
              <a:pPr/>
              <a:t>2021/11/25</a:t>
            </a:fld>
            <a:endParaRPr lang="zh-CN" altLang="en-US"/>
          </a:p>
        </p:txBody>
      </p:sp>
      <p:sp>
        <p:nvSpPr>
          <p:cNvPr id="4" name="页脚占位符 3">
            <a:extLst>
              <a:ext uri="{FF2B5EF4-FFF2-40B4-BE49-F238E27FC236}">
                <a16:creationId xmlns="" xmlns:a16="http://schemas.microsoft.com/office/drawing/2014/main" id="{E413F784-0D7C-43D2-A802-629BA7317F61}"/>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48781AAF-B2A9-4052-BD38-326FE4C13E14}"/>
              </a:ext>
            </a:extLst>
          </p:cNvPr>
          <p:cNvSpPr>
            <a:spLocks noGrp="1"/>
          </p:cNvSpPr>
          <p:nvPr>
            <p:ph type="sldNum" sz="quarter" idx="12"/>
          </p:nvPr>
        </p:nvSpPr>
        <p:spPr/>
        <p:txBody>
          <a:bodyPr/>
          <a:lstStyle/>
          <a:p>
            <a:fld id="{A195263E-7865-4889-9FDE-7A423744D6BB}" type="slidenum">
              <a:rPr lang="zh-CN" altLang="en-US" smtClean="0"/>
              <a:pPr/>
              <a:t>‹#›</a:t>
            </a:fld>
            <a:endParaRPr lang="zh-CN" altLang="en-US"/>
          </a:p>
        </p:txBody>
      </p:sp>
    </p:spTree>
    <p:extLst>
      <p:ext uri="{BB962C8B-B14F-4D97-AF65-F5344CB8AC3E}">
        <p14:creationId xmlns:p14="http://schemas.microsoft.com/office/powerpoint/2010/main" xmlns="" val="3178845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A5BCC6E6-411E-4830-BEE1-1A626801803D}"/>
              </a:ext>
            </a:extLst>
          </p:cNvPr>
          <p:cNvSpPr>
            <a:spLocks noGrp="1"/>
          </p:cNvSpPr>
          <p:nvPr>
            <p:ph type="dt" sz="half" idx="10"/>
          </p:nvPr>
        </p:nvSpPr>
        <p:spPr/>
        <p:txBody>
          <a:bodyPr/>
          <a:lstStyle/>
          <a:p>
            <a:fld id="{EE4C556E-D11A-48D7-81C0-B1B5323EC136}" type="datetimeFigureOut">
              <a:rPr lang="zh-CN" altLang="en-US" smtClean="0"/>
              <a:pPr/>
              <a:t>2021/11/25</a:t>
            </a:fld>
            <a:endParaRPr lang="zh-CN" altLang="en-US"/>
          </a:p>
        </p:txBody>
      </p:sp>
      <p:sp>
        <p:nvSpPr>
          <p:cNvPr id="3" name="页脚占位符 2">
            <a:extLst>
              <a:ext uri="{FF2B5EF4-FFF2-40B4-BE49-F238E27FC236}">
                <a16:creationId xmlns="" xmlns:a16="http://schemas.microsoft.com/office/drawing/2014/main" id="{FF4BA76C-B531-4C6F-850E-214EA4DF328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85662A71-4ED7-4C0E-AF3B-EACBFA4681E4}"/>
              </a:ext>
            </a:extLst>
          </p:cNvPr>
          <p:cNvSpPr>
            <a:spLocks noGrp="1"/>
          </p:cNvSpPr>
          <p:nvPr>
            <p:ph type="sldNum" sz="quarter" idx="12"/>
          </p:nvPr>
        </p:nvSpPr>
        <p:spPr/>
        <p:txBody>
          <a:bodyPr/>
          <a:lstStyle/>
          <a:p>
            <a:fld id="{A195263E-7865-4889-9FDE-7A423744D6BB}" type="slidenum">
              <a:rPr lang="zh-CN" altLang="en-US" smtClean="0"/>
              <a:pPr/>
              <a:t>‹#›</a:t>
            </a:fld>
            <a:endParaRPr lang="zh-CN" altLang="en-US"/>
          </a:p>
        </p:txBody>
      </p:sp>
    </p:spTree>
    <p:extLst>
      <p:ext uri="{BB962C8B-B14F-4D97-AF65-F5344CB8AC3E}">
        <p14:creationId xmlns:p14="http://schemas.microsoft.com/office/powerpoint/2010/main" xmlns="" val="2277262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E2B54FA-E333-4D04-A18F-7D50B83F6BD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672AD769-544A-47A1-A306-AEDAED2938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 xmlns:a16="http://schemas.microsoft.com/office/drawing/2014/main" id="{D8514AB2-F4D7-4383-B3E7-D0F7163789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25D2DB71-2A42-4C00-9449-CA0DA297B2F2}"/>
              </a:ext>
            </a:extLst>
          </p:cNvPr>
          <p:cNvSpPr>
            <a:spLocks noGrp="1"/>
          </p:cNvSpPr>
          <p:nvPr>
            <p:ph type="dt" sz="half" idx="10"/>
          </p:nvPr>
        </p:nvSpPr>
        <p:spPr/>
        <p:txBody>
          <a:bodyPr/>
          <a:lstStyle/>
          <a:p>
            <a:fld id="{EE4C556E-D11A-48D7-81C0-B1B5323EC136}" type="datetimeFigureOut">
              <a:rPr lang="zh-CN" altLang="en-US" smtClean="0"/>
              <a:pPr/>
              <a:t>2021/11/25</a:t>
            </a:fld>
            <a:endParaRPr lang="zh-CN" altLang="en-US"/>
          </a:p>
        </p:txBody>
      </p:sp>
      <p:sp>
        <p:nvSpPr>
          <p:cNvPr id="6" name="页脚占位符 5">
            <a:extLst>
              <a:ext uri="{FF2B5EF4-FFF2-40B4-BE49-F238E27FC236}">
                <a16:creationId xmlns="" xmlns:a16="http://schemas.microsoft.com/office/drawing/2014/main" id="{ADC5D84D-5127-4599-9769-61D2E695573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E55A3411-124D-4AEE-9E12-7E3048799D7A}"/>
              </a:ext>
            </a:extLst>
          </p:cNvPr>
          <p:cNvSpPr>
            <a:spLocks noGrp="1"/>
          </p:cNvSpPr>
          <p:nvPr>
            <p:ph type="sldNum" sz="quarter" idx="12"/>
          </p:nvPr>
        </p:nvSpPr>
        <p:spPr/>
        <p:txBody>
          <a:bodyPr/>
          <a:lstStyle/>
          <a:p>
            <a:fld id="{A195263E-7865-4889-9FDE-7A423744D6BB}" type="slidenum">
              <a:rPr lang="zh-CN" altLang="en-US" smtClean="0"/>
              <a:pPr/>
              <a:t>‹#›</a:t>
            </a:fld>
            <a:endParaRPr lang="zh-CN" altLang="en-US"/>
          </a:p>
        </p:txBody>
      </p:sp>
    </p:spTree>
    <p:extLst>
      <p:ext uri="{BB962C8B-B14F-4D97-AF65-F5344CB8AC3E}">
        <p14:creationId xmlns:p14="http://schemas.microsoft.com/office/powerpoint/2010/main" xmlns="" val="2583435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4C9B5"/>
            </a:gs>
            <a:gs pos="100000">
              <a:srgbClr val="D7C9AE"/>
            </a:gs>
          </a:gsLst>
          <a:lin ang="2700000" scaled="0"/>
          <a:tileRect/>
        </a:gra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5A2F3B47-B08B-4181-88A1-0D61C596FF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79D1A009-55AC-40B1-BECE-C8E17CE742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594A7723-30C6-41D1-B39D-85DF3D3995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C556E-D11A-48D7-81C0-B1B5323EC136}" type="datetimeFigureOut">
              <a:rPr lang="zh-CN" altLang="en-US" smtClean="0"/>
              <a:pPr/>
              <a:t>2021/11/25</a:t>
            </a:fld>
            <a:endParaRPr lang="zh-CN" altLang="en-US"/>
          </a:p>
        </p:txBody>
      </p:sp>
      <p:sp>
        <p:nvSpPr>
          <p:cNvPr id="5" name="页脚占位符 4">
            <a:extLst>
              <a:ext uri="{FF2B5EF4-FFF2-40B4-BE49-F238E27FC236}">
                <a16:creationId xmlns="" xmlns:a16="http://schemas.microsoft.com/office/drawing/2014/main" id="{A16D8014-D4F0-4B30-B629-8D6D50AFBF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 xmlns:a16="http://schemas.microsoft.com/office/drawing/2014/main" id="{8F5A88B7-1EF5-48FA-988D-161EF7D697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5263E-7865-4889-9FDE-7A423744D6BB}" type="slidenum">
              <a:rPr lang="zh-CN" altLang="en-US" smtClean="0"/>
              <a:pPr/>
              <a:t>‹#›</a:t>
            </a:fld>
            <a:endParaRPr lang="zh-CN" altLang="en-US"/>
          </a:p>
        </p:txBody>
      </p:sp>
    </p:spTree>
    <p:extLst>
      <p:ext uri="{BB962C8B-B14F-4D97-AF65-F5344CB8AC3E}">
        <p14:creationId xmlns:p14="http://schemas.microsoft.com/office/powerpoint/2010/main" xmlns="" val="2815638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9451683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 Id="rId5" Type="http://schemas.microsoft.com/office/2007/relationships/hdphoto" Target="../media/hdphoto2.wdp"/></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png"/><Relationship Id="rId7"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20.jpeg"/><Relationship Id="rId5" Type="http://schemas.openxmlformats.org/officeDocument/2006/relationships/image" Target="../media/image2.png"/><Relationship Id="rId10" Type="http://schemas.openxmlformats.org/officeDocument/2006/relationships/image" Target="../media/image24.png"/><Relationship Id="rId4" Type="http://schemas.microsoft.com/office/2007/relationships/hdphoto" Target="../media/hdphoto2.wdp"/><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png"/><Relationship Id="rId7"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5.jpeg"/><Relationship Id="rId5" Type="http://schemas.openxmlformats.org/officeDocument/2006/relationships/image" Target="../media/image2.png"/><Relationship Id="rId4" Type="http://schemas.microsoft.com/office/2007/relationships/hdphoto" Target="../media/hdphoto2.wdp"/><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3.wdp"/><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30.png"/><Relationship Id="rId5" Type="http://schemas.openxmlformats.org/officeDocument/2006/relationships/image" Target="../media/image2.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34.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3.pn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1.png"/><Relationship Id="rId7"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37.png"/><Relationship Id="rId5" Type="http://schemas.openxmlformats.org/officeDocument/2006/relationships/image" Target="../media/image2.png"/><Relationship Id="rId10" Type="http://schemas.openxmlformats.org/officeDocument/2006/relationships/image" Target="../media/image41.jpeg"/><Relationship Id="rId4" Type="http://schemas.microsoft.com/office/2007/relationships/hdphoto" Target="../media/hdphoto2.wdp"/><Relationship Id="rId9"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3.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image" Target="../media/image49.gif"/><Relationship Id="rId3" Type="http://schemas.microsoft.com/office/2007/relationships/hdphoto" Target="../media/hdphoto2.wdp"/><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jpeg"/></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0.wmf"/></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 Id="rId5"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microsoft.com/office/2007/relationships/hdphoto" Target="../media/hdphoto2.wdp"/><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2.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microsoft.com/office/2007/relationships/hdphoto" Target="../media/hdphoto2.wdp"/><Relationship Id="rId7"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8.wmf"/><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 xmlns:a16="http://schemas.microsoft.com/office/drawing/2014/main" id="{5BC35BB1-BEFD-4737-AFF6-46415BBEB436}"/>
              </a:ext>
            </a:extLst>
          </p:cNvPr>
          <p:cNvPicPr>
            <a:picLocks noChangeAspect="1"/>
          </p:cNvPicPr>
          <p:nvPr/>
        </p:nvPicPr>
        <p:blipFill>
          <a:blip r:embed="rId2" cstate="print">
            <a:extLst>
              <a:ext uri="{BEBA8EAE-BF5A-486C-A8C5-ECC9F3942E4B}">
                <a14:imgProps xmlns:a14="http://schemas.microsoft.com/office/drawing/2010/main" xmlns="">
                  <a14:imgLayer r:embed="rId5">
                    <a14:imgEffect>
                      <a14:colorTemperature colorTemp="11200"/>
                    </a14:imgEffect>
                  </a14:imgLayer>
                </a14:imgProps>
              </a:ext>
              <a:ext uri="{28A0092B-C50C-407E-A947-70E740481C1C}">
                <a14:useLocalDpi xmlns:a14="http://schemas.microsoft.com/office/drawing/2010/main" xmlns="" val="0"/>
              </a:ext>
            </a:extLst>
          </a:blip>
          <a:srcRect/>
          <a:stretch>
            <a:fillRect/>
          </a:stretch>
        </p:blipFill>
        <p:spPr>
          <a:xfrm rot="5400000" flipH="1" flipV="1">
            <a:off x="2845486" y="-2416225"/>
            <a:ext cx="6501030" cy="11690448"/>
          </a:xfrm>
          <a:custGeom>
            <a:avLst/>
            <a:gdLst>
              <a:gd name="connsiteX0" fmla="*/ 6092660 w 6501030"/>
              <a:gd name="connsiteY0" fmla="*/ 991170 h 11690448"/>
              <a:gd name="connsiteX1" fmla="*/ 428840 w 6501030"/>
              <a:gd name="connsiteY1" fmla="*/ 991170 h 11690448"/>
              <a:gd name="connsiteX2" fmla="*/ 428839 w 6501030"/>
              <a:gd name="connsiteY2" fmla="*/ 10762967 h 11690448"/>
              <a:gd name="connsiteX3" fmla="*/ 6092660 w 6501030"/>
              <a:gd name="connsiteY3" fmla="*/ 10762967 h 11690448"/>
              <a:gd name="connsiteX4" fmla="*/ 6501030 w 6501030"/>
              <a:gd name="connsiteY4" fmla="*/ 0 h 11690448"/>
              <a:gd name="connsiteX5" fmla="*/ 6501030 w 6501030"/>
              <a:gd name="connsiteY5" fmla="*/ 11690448 h 11690448"/>
              <a:gd name="connsiteX6" fmla="*/ 0 w 6501030"/>
              <a:gd name="connsiteY6" fmla="*/ 11690448 h 11690448"/>
              <a:gd name="connsiteX7" fmla="*/ 0 w 6501030"/>
              <a:gd name="connsiteY7" fmla="*/ 0 h 11690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1030" h="11690448">
                <a:moveTo>
                  <a:pt x="6092660" y="991170"/>
                </a:moveTo>
                <a:lnTo>
                  <a:pt x="428840" y="991170"/>
                </a:lnTo>
                <a:lnTo>
                  <a:pt x="428839" y="10762967"/>
                </a:lnTo>
                <a:lnTo>
                  <a:pt x="6092660" y="10762967"/>
                </a:lnTo>
                <a:close/>
                <a:moveTo>
                  <a:pt x="6501030" y="0"/>
                </a:moveTo>
                <a:lnTo>
                  <a:pt x="6501030" y="11690448"/>
                </a:lnTo>
                <a:lnTo>
                  <a:pt x="0" y="11690448"/>
                </a:lnTo>
                <a:lnTo>
                  <a:pt x="0" y="0"/>
                </a:lnTo>
                <a:close/>
              </a:path>
            </a:pathLst>
          </a:custGeom>
        </p:spPr>
      </p:pic>
      <p:sp>
        <p:nvSpPr>
          <p:cNvPr id="28" name="TextBox 27"/>
          <p:cNvSpPr txBox="1"/>
          <p:nvPr/>
        </p:nvSpPr>
        <p:spPr>
          <a:xfrm>
            <a:off x="1412111" y="752338"/>
            <a:ext cx="9653286" cy="3416320"/>
          </a:xfrm>
          <a:prstGeom prst="rect">
            <a:avLst/>
          </a:prstGeom>
          <a:noFill/>
        </p:spPr>
        <p:txBody>
          <a:bodyPr wrap="square" rtlCol="0">
            <a:spAutoFit/>
          </a:bodyPr>
          <a:lstStyle/>
          <a:p>
            <a:pPr algn="ctr"/>
            <a:r>
              <a:rPr lang="zh-CN" altLang="en-US" sz="7200" dirty="0" smtClean="0">
                <a:latin typeface="方正粗黑宋简体" pitchFamily="2" charset="-122"/>
                <a:ea typeface="方正粗黑宋简体" pitchFamily="2" charset="-122"/>
              </a:rPr>
              <a:t>第</a:t>
            </a:r>
            <a:r>
              <a:rPr lang="en-US" altLang="zh-CN" sz="7200" dirty="0" smtClean="0">
                <a:latin typeface="方正粗黑宋简体" pitchFamily="2" charset="-122"/>
                <a:ea typeface="方正粗黑宋简体" pitchFamily="2" charset="-122"/>
              </a:rPr>
              <a:t>18</a:t>
            </a:r>
            <a:r>
              <a:rPr lang="zh-CN" altLang="en-US" sz="7200" dirty="0" smtClean="0">
                <a:latin typeface="方正粗黑宋简体" pitchFamily="2" charset="-122"/>
                <a:ea typeface="方正粗黑宋简体" pitchFamily="2" charset="-122"/>
              </a:rPr>
              <a:t>课</a:t>
            </a:r>
            <a:endParaRPr lang="en-US" altLang="zh-CN" sz="7200" dirty="0" smtClean="0">
              <a:latin typeface="方正粗黑宋简体" pitchFamily="2" charset="-122"/>
              <a:ea typeface="方正粗黑宋简体" pitchFamily="2" charset="-122"/>
            </a:endParaRPr>
          </a:p>
          <a:p>
            <a:pPr algn="ctr"/>
            <a:r>
              <a:rPr lang="zh-CN" altLang="en-US" sz="7200" dirty="0" smtClean="0">
                <a:latin typeface="方正粗黑宋简体" pitchFamily="2" charset="-122"/>
                <a:ea typeface="方正粗黑宋简体" pitchFamily="2" charset="-122"/>
              </a:rPr>
              <a:t> </a:t>
            </a:r>
            <a:endParaRPr lang="en-US" altLang="zh-CN" sz="7200" dirty="0" smtClean="0">
              <a:latin typeface="方正粗黑宋简体" pitchFamily="2" charset="-122"/>
              <a:ea typeface="方正粗黑宋简体" pitchFamily="2" charset="-122"/>
            </a:endParaRPr>
          </a:p>
          <a:p>
            <a:r>
              <a:rPr lang="zh-CN" altLang="en-US" sz="7200" dirty="0" smtClean="0">
                <a:latin typeface="方正粗黑宋简体" pitchFamily="2" charset="-122"/>
                <a:ea typeface="方正粗黑宋简体" pitchFamily="2" charset="-122"/>
              </a:rPr>
              <a:t>社</a:t>
            </a:r>
            <a:r>
              <a:rPr lang="zh-CN" altLang="en-US" sz="7200" dirty="0" smtClean="0">
                <a:latin typeface="方正粗黑宋简体" pitchFamily="2" charset="-122"/>
                <a:ea typeface="方正粗黑宋简体" pitchFamily="2" charset="-122"/>
              </a:rPr>
              <a:t>会主义的发展与挫折</a:t>
            </a:r>
            <a:endParaRPr lang="zh-CN" altLang="en-US" sz="7200" dirty="0">
              <a:latin typeface="方正粗黑宋简体" pitchFamily="2" charset="-122"/>
              <a:ea typeface="方正粗黑宋简体" pitchFamily="2" charset="-122"/>
            </a:endParaRPr>
          </a:p>
        </p:txBody>
      </p:sp>
      <p:sp>
        <p:nvSpPr>
          <p:cNvPr id="29" name="TextBox 28"/>
          <p:cNvSpPr txBox="1"/>
          <p:nvPr/>
        </p:nvSpPr>
        <p:spPr>
          <a:xfrm>
            <a:off x="1134317" y="4340506"/>
            <a:ext cx="10220447" cy="1815882"/>
          </a:xfrm>
          <a:prstGeom prst="rect">
            <a:avLst/>
          </a:prstGeom>
          <a:noFill/>
        </p:spPr>
        <p:txBody>
          <a:bodyPr wrap="square" rtlCol="0">
            <a:spAutoFit/>
          </a:bodyPr>
          <a:lstStyle/>
          <a:p>
            <a:r>
              <a:rPr lang="zh-CN" altLang="en-US" sz="2800" dirty="0" smtClean="0">
                <a:latin typeface="楷体" pitchFamily="49" charset="-122"/>
                <a:ea typeface="楷体" pitchFamily="49" charset="-122"/>
              </a:rPr>
              <a:t>课程标</a:t>
            </a:r>
            <a:r>
              <a:rPr lang="zh-CN" altLang="en-US" sz="2800" dirty="0" smtClean="0">
                <a:latin typeface="楷体" pitchFamily="49" charset="-122"/>
                <a:ea typeface="楷体" pitchFamily="49" charset="-122"/>
              </a:rPr>
              <a:t>准：</a:t>
            </a:r>
            <a:endParaRPr lang="en-US" altLang="zh-CN" sz="2800" dirty="0" smtClean="0">
              <a:latin typeface="楷体" pitchFamily="49" charset="-122"/>
              <a:ea typeface="楷体" pitchFamily="49" charset="-122"/>
            </a:endParaRPr>
          </a:p>
          <a:p>
            <a:r>
              <a:rPr lang="zh-CN" altLang="en-US" sz="2800" b="1" dirty="0" smtClean="0">
                <a:latin typeface="楷体" pitchFamily="49" charset="-122"/>
                <a:ea typeface="楷体" pitchFamily="49" charset="-122"/>
                <a:sym typeface="+mn-ea"/>
              </a:rPr>
              <a:t>    知</a:t>
            </a:r>
            <a:r>
              <a:rPr lang="zh-CN" altLang="en-US" sz="2800" b="1" dirty="0" smtClean="0">
                <a:latin typeface="楷体" pitchFamily="49" charset="-122"/>
                <a:ea typeface="楷体" pitchFamily="49" charset="-122"/>
                <a:sym typeface="+mn-ea"/>
              </a:rPr>
              <a:t>道苏联模式社会主义的推广，了解苏联的改革与变化以及苏联解体和东欧巨变</a:t>
            </a:r>
          </a:p>
          <a:p>
            <a:endParaRPr lang="zh-CN" altLang="en-US" sz="2800" dirty="0">
              <a:latin typeface="楷体" pitchFamily="49" charset="-122"/>
              <a:ea typeface="楷体" pitchFamily="49" charset="-122"/>
            </a:endParaRPr>
          </a:p>
        </p:txBody>
      </p:sp>
    </p:spTree>
    <p:extLst>
      <p:ext uri="{BB962C8B-B14F-4D97-AF65-F5344CB8AC3E}">
        <p14:creationId xmlns:p14="http://schemas.microsoft.com/office/powerpoint/2010/main" xmlns="" val="428508138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advTm="0">
        <p15:prstTrans prst="curtains"/>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F65488E3-903F-48FC-9647-193E5D1AB7E5}"/>
              </a:ext>
            </a:extLst>
          </p:cNvPr>
          <p:cNvSpPr/>
          <p:nvPr/>
        </p:nvSpPr>
        <p:spPr>
          <a:xfrm>
            <a:off x="709684" y="573206"/>
            <a:ext cx="10822674" cy="5732060"/>
          </a:xfrm>
          <a:prstGeom prst="rect">
            <a:avLst/>
          </a:prstGeom>
          <a:solidFill>
            <a:srgbClr val="F9F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a:extLst>
              <a:ext uri="{FF2B5EF4-FFF2-40B4-BE49-F238E27FC236}">
                <a16:creationId xmlns="" xmlns:a16="http://schemas.microsoft.com/office/drawing/2014/main" id="{15C5F831-5211-4F78-8D5C-C6F7C26683D9}"/>
              </a:ext>
            </a:extLst>
          </p:cNvPr>
          <p:cNvPicPr>
            <a:picLocks noChangeAspect="1"/>
          </p:cNvPicPr>
          <p:nvPr/>
        </p:nvPicPr>
        <p:blipFill>
          <a:blip r:embed="rId3" cstate="print">
            <a:extLst>
              <a:ext uri="{BEBA8EAE-BF5A-486C-A8C5-ECC9F3942E4B}">
                <a14:imgProps xmlns:a14="http://schemas.microsoft.com/office/drawing/2010/main" xmlns="">
                  <a14:imgLayer r:embed="rId4">
                    <a14:imgEffect>
                      <a14:colorTemperature colorTemp="11200"/>
                    </a14:imgEffect>
                  </a14:imgLayer>
                </a14:imgProps>
              </a:ext>
              <a:ext uri="{28A0092B-C50C-407E-A947-70E740481C1C}">
                <a14:useLocalDpi xmlns:a14="http://schemas.microsoft.com/office/drawing/2010/main" xmlns="" val="0"/>
              </a:ext>
            </a:extLst>
          </a:blip>
          <a:srcRect/>
          <a:stretch>
            <a:fillRect/>
          </a:stretch>
        </p:blipFill>
        <p:spPr>
          <a:xfrm rot="5400000" flipH="1" flipV="1">
            <a:off x="2845486" y="-2416225"/>
            <a:ext cx="6501030" cy="11690448"/>
          </a:xfrm>
          <a:custGeom>
            <a:avLst/>
            <a:gdLst>
              <a:gd name="connsiteX0" fmla="*/ 6092660 w 6501030"/>
              <a:gd name="connsiteY0" fmla="*/ 991170 h 11690448"/>
              <a:gd name="connsiteX1" fmla="*/ 428840 w 6501030"/>
              <a:gd name="connsiteY1" fmla="*/ 991170 h 11690448"/>
              <a:gd name="connsiteX2" fmla="*/ 428839 w 6501030"/>
              <a:gd name="connsiteY2" fmla="*/ 10762967 h 11690448"/>
              <a:gd name="connsiteX3" fmla="*/ 6092660 w 6501030"/>
              <a:gd name="connsiteY3" fmla="*/ 10762967 h 11690448"/>
              <a:gd name="connsiteX4" fmla="*/ 6501030 w 6501030"/>
              <a:gd name="connsiteY4" fmla="*/ 0 h 11690448"/>
              <a:gd name="connsiteX5" fmla="*/ 6501030 w 6501030"/>
              <a:gd name="connsiteY5" fmla="*/ 11690448 h 11690448"/>
              <a:gd name="connsiteX6" fmla="*/ 0 w 6501030"/>
              <a:gd name="connsiteY6" fmla="*/ 11690448 h 11690448"/>
              <a:gd name="connsiteX7" fmla="*/ 0 w 6501030"/>
              <a:gd name="connsiteY7" fmla="*/ 0 h 11690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1030" h="11690448">
                <a:moveTo>
                  <a:pt x="6092660" y="991170"/>
                </a:moveTo>
                <a:lnTo>
                  <a:pt x="428840" y="991170"/>
                </a:lnTo>
                <a:lnTo>
                  <a:pt x="428839" y="10762967"/>
                </a:lnTo>
                <a:lnTo>
                  <a:pt x="6092660" y="10762967"/>
                </a:lnTo>
                <a:close/>
                <a:moveTo>
                  <a:pt x="6501030" y="0"/>
                </a:moveTo>
                <a:lnTo>
                  <a:pt x="6501030" y="11690448"/>
                </a:lnTo>
                <a:lnTo>
                  <a:pt x="0" y="11690448"/>
                </a:lnTo>
                <a:lnTo>
                  <a:pt x="0" y="0"/>
                </a:lnTo>
                <a:close/>
              </a:path>
            </a:pathLst>
          </a:custGeom>
        </p:spPr>
      </p:pic>
      <p:grpSp>
        <p:nvGrpSpPr>
          <p:cNvPr id="2" name="组合 5">
            <a:extLst>
              <a:ext uri="{FF2B5EF4-FFF2-40B4-BE49-F238E27FC236}">
                <a16:creationId xmlns="" xmlns:a16="http://schemas.microsoft.com/office/drawing/2014/main" id="{92FBF4FC-E4CA-4FC7-ADCD-4C98306642DB}"/>
              </a:ext>
            </a:extLst>
          </p:cNvPr>
          <p:cNvGrpSpPr/>
          <p:nvPr/>
        </p:nvGrpSpPr>
        <p:grpSpPr>
          <a:xfrm flipH="1">
            <a:off x="4036317" y="873457"/>
            <a:ext cx="7036834" cy="431095"/>
            <a:chOff x="6191591" y="2264560"/>
            <a:chExt cx="1810564" cy="240605"/>
          </a:xfrm>
        </p:grpSpPr>
        <p:cxnSp>
          <p:nvCxnSpPr>
            <p:cNvPr id="7" name="直接箭头连接符 6">
              <a:extLst>
                <a:ext uri="{FF2B5EF4-FFF2-40B4-BE49-F238E27FC236}">
                  <a16:creationId xmlns="" xmlns:a16="http://schemas.microsoft.com/office/drawing/2014/main" id="{D82D9EE4-83C6-4F49-B065-5CE73EA968AE}"/>
                </a:ext>
              </a:extLst>
            </p:cNvPr>
            <p:cNvCxnSpPr/>
            <p:nvPr/>
          </p:nvCxnSpPr>
          <p:spPr>
            <a:xfrm>
              <a:off x="6191591" y="2505165"/>
              <a:ext cx="1810564"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a:extLst>
                <a:ext uri="{FF2B5EF4-FFF2-40B4-BE49-F238E27FC236}">
                  <a16:creationId xmlns="" xmlns:a16="http://schemas.microsoft.com/office/drawing/2014/main" id="{5F0DED0C-FB21-41D7-BDC9-A9C87C963AF4}"/>
                </a:ext>
              </a:extLst>
            </p:cNvPr>
            <p:cNvCxnSpPr>
              <a:cxnSpLocks/>
            </p:cNvCxnSpPr>
            <p:nvPr/>
          </p:nvCxnSpPr>
          <p:spPr>
            <a:xfrm>
              <a:off x="6191591" y="2386838"/>
              <a:ext cx="1341973"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a:extLst>
                <a:ext uri="{FF2B5EF4-FFF2-40B4-BE49-F238E27FC236}">
                  <a16:creationId xmlns="" xmlns:a16="http://schemas.microsoft.com/office/drawing/2014/main" id="{56E64A45-9F92-40E7-905B-F9197F6E8014}"/>
                </a:ext>
              </a:extLst>
            </p:cNvPr>
            <p:cNvCxnSpPr>
              <a:cxnSpLocks/>
            </p:cNvCxnSpPr>
            <p:nvPr/>
          </p:nvCxnSpPr>
          <p:spPr>
            <a:xfrm>
              <a:off x="6191591" y="2264560"/>
              <a:ext cx="844311"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a:off x="721642" y="964075"/>
            <a:ext cx="3729355" cy="440055"/>
            <a:chOff x="365" y="188"/>
            <a:chExt cx="5873" cy="693"/>
          </a:xfrm>
        </p:grpSpPr>
        <p:pic>
          <p:nvPicPr>
            <p:cNvPr id="11"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365" y="188"/>
              <a:ext cx="1036" cy="68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12" name="文本框 8"/>
            <p:cNvSpPr txBox="1"/>
            <p:nvPr/>
          </p:nvSpPr>
          <p:spPr>
            <a:xfrm>
              <a:off x="1215" y="251"/>
              <a:ext cx="5023" cy="6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2000" b="1" i="0" u="none" strike="noStrike" cap="none" spc="0" normalizeH="0" baseline="0" dirty="0">
                  <a:effectLst>
                    <a:innerShdw blurRad="63500" dist="50800" dir="13500000">
                      <a:srgbClr val="000000">
                        <a:alpha val="50000"/>
                      </a:srgbClr>
                    </a:innerShdw>
                    <a:outerShdw blurRad="38100" dist="38100" dir="2700000" algn="tl">
                      <a:srgbClr val="000000">
                        <a:alpha val="43137"/>
                      </a:srgbClr>
                    </a:outerShdw>
                  </a:effectLst>
                  <a:uFillTx/>
                  <a:latin typeface="楷体" panose="02010609060101010101" charset="-122"/>
                  <a:ea typeface="楷体" panose="02010609060101010101" charset="-122"/>
                  <a:cs typeface="Arial" panose="020B0604020202020204"/>
                  <a:sym typeface="Arial" panose="020B0604020202020204"/>
                </a:rPr>
                <a:t>苏联的改革</a:t>
              </a:r>
              <a:r>
                <a:rPr kumimoji="0" lang="en-US" altLang="zh-CN" sz="2000" b="1" i="0" u="none" strike="noStrike" cap="none" spc="0" normalizeH="0" baseline="0" dirty="0">
                  <a:effectLst>
                    <a:innerShdw blurRad="63500" dist="50800" dir="13500000">
                      <a:srgbClr val="000000">
                        <a:alpha val="50000"/>
                      </a:srgbClr>
                    </a:innerShdw>
                    <a:outerShdw blurRad="38100" dist="38100" dir="2700000" algn="tl">
                      <a:srgbClr val="000000">
                        <a:alpha val="43137"/>
                      </a:srgbClr>
                    </a:outerShdw>
                  </a:effectLst>
                  <a:uFillTx/>
                  <a:latin typeface="楷体" panose="02010609060101010101" charset="-122"/>
                  <a:ea typeface="楷体" panose="02010609060101010101" charset="-122"/>
                  <a:cs typeface="Arial" panose="020B0604020202020204"/>
                  <a:sym typeface="Arial" panose="020B0604020202020204"/>
                </a:rPr>
                <a:t>—</a:t>
              </a:r>
              <a:r>
                <a:rPr kumimoji="0" lang="zh-CN" altLang="en-US" sz="2000" b="1" i="0" u="none" strike="noStrike" cap="none" spc="0" normalizeH="0" baseline="0" dirty="0">
                  <a:effectLst>
                    <a:innerShdw blurRad="63500" dist="50800" dir="13500000">
                      <a:srgbClr val="000000">
                        <a:alpha val="50000"/>
                      </a:srgbClr>
                    </a:innerShdw>
                    <a:outerShdw blurRad="38100" dist="38100" dir="2700000" algn="tl">
                      <a:srgbClr val="000000">
                        <a:alpha val="43137"/>
                      </a:srgbClr>
                    </a:outerShdw>
                  </a:effectLst>
                  <a:uFillTx/>
                  <a:latin typeface="楷体" panose="02010609060101010101" charset="-122"/>
                  <a:ea typeface="楷体" panose="02010609060101010101" charset="-122"/>
                  <a:cs typeface="Arial" panose="020B0604020202020204"/>
                  <a:sym typeface="Arial" panose="020B0604020202020204"/>
                </a:rPr>
                <a:t>赫鲁晓夫改革</a:t>
              </a:r>
            </a:p>
          </p:txBody>
        </p:sp>
      </p:grpSp>
      <p:graphicFrame>
        <p:nvGraphicFramePr>
          <p:cNvPr id="13" name="表格 12"/>
          <p:cNvGraphicFramePr/>
          <p:nvPr>
            <p:custDataLst>
              <p:tags r:id="rId1"/>
            </p:custDataLst>
          </p:nvPr>
        </p:nvGraphicFramePr>
        <p:xfrm>
          <a:off x="922302" y="1854345"/>
          <a:ext cx="5462270" cy="3594735"/>
        </p:xfrm>
        <a:graphic>
          <a:graphicData uri="http://schemas.openxmlformats.org/drawingml/2006/table">
            <a:tbl>
              <a:tblPr firstRow="1" bandRow="1">
                <a:tableStyleId>{5C22544A-7EE6-4342-B048-85BDC9FD1C3A}</a:tableStyleId>
              </a:tblPr>
              <a:tblGrid>
                <a:gridCol w="634730">
                  <a:extLst>
                    <a:ext uri="{9D8B030D-6E8A-4147-A177-3AD203B41FA5}">
                      <a16:colId xmlns:a16="http://schemas.microsoft.com/office/drawing/2014/main" xmlns="" val="20000"/>
                    </a:ext>
                  </a:extLst>
                </a:gridCol>
                <a:gridCol w="634730">
                  <a:extLst>
                    <a:ext uri="{9D8B030D-6E8A-4147-A177-3AD203B41FA5}">
                      <a16:colId xmlns:a16="http://schemas.microsoft.com/office/drawing/2014/main" xmlns="" val="20001"/>
                    </a:ext>
                  </a:extLst>
                </a:gridCol>
                <a:gridCol w="4192810">
                  <a:extLst>
                    <a:ext uri="{9D8B030D-6E8A-4147-A177-3AD203B41FA5}">
                      <a16:colId xmlns:a16="http://schemas.microsoft.com/office/drawing/2014/main" xmlns="" val="20002"/>
                    </a:ext>
                  </a:extLst>
                </a:gridCol>
              </a:tblGrid>
              <a:tr h="442595">
                <a:tc gridSpan="2">
                  <a:txBody>
                    <a:bodyPr/>
                    <a:lstStyle/>
                    <a:p>
                      <a:pPr algn="ctr">
                        <a:buNone/>
                      </a:pPr>
                      <a:r>
                        <a:rPr lang="zh-CN" altLang="en-US" sz="20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rPr>
                        <a:t>时间</a:t>
                      </a:r>
                    </a:p>
                  </a:txBody>
                  <a:tcP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alpha val="35000"/>
                      </a:srgbClr>
                    </a:solidFill>
                  </a:tcPr>
                </a:tc>
                <a:tc hMerge="1">
                  <a:txBody>
                    <a:bodyPr/>
                    <a:lstStyle/>
                    <a:p>
                      <a:endParaRPr lang="zh-CN"/>
                    </a:p>
                  </a:txBody>
                  <a:tcP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alpha val="35000"/>
                      </a:srgbClr>
                    </a:solidFill>
                  </a:tcPr>
                </a:tc>
                <a:tc>
                  <a:txBody>
                    <a:bodyPr/>
                    <a:lstStyle/>
                    <a:p>
                      <a:pPr algn="l" eaLnBrk="0" hangingPunct="0">
                        <a:buClrTx/>
                        <a:buSzTx/>
                        <a:buNone/>
                      </a:pPr>
                      <a:endParaRPr lang="zh-CN" altLang="zh-CN" sz="1795"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txBody>
                  <a:tcP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alpha val="35000"/>
                      </a:srgbClr>
                    </a:solidFill>
                  </a:tcPr>
                </a:tc>
                <a:extLst>
                  <a:ext uri="{0D108BD9-81ED-4DB2-BD59-A6C34878D82A}">
                    <a16:rowId xmlns:a16="http://schemas.microsoft.com/office/drawing/2014/main" xmlns="" val="10000"/>
                  </a:ext>
                </a:extLst>
              </a:tr>
              <a:tr h="796290">
                <a:tc rowSpan="5">
                  <a:txBody>
                    <a:bodyPr/>
                    <a:lstStyle/>
                    <a:p>
                      <a:pPr>
                        <a:buNone/>
                      </a:pPr>
                      <a:endParaRPr lang="zh-CN" altLang="en-US" sz="20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endParaRPr>
                    </a:p>
                    <a:p>
                      <a:pPr>
                        <a:buNone/>
                      </a:pPr>
                      <a:endParaRPr lang="zh-CN" altLang="en-US" sz="20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endParaRPr>
                    </a:p>
                    <a:p>
                      <a:pPr>
                        <a:buNone/>
                      </a:pPr>
                      <a:r>
                        <a:rPr lang="zh-CN" altLang="en-US" sz="20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rPr>
                        <a:t>内容</a:t>
                      </a:r>
                    </a:p>
                  </a:txBody>
                  <a:tcP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alpha val="35000"/>
                      </a:srgbClr>
                    </a:solidFill>
                  </a:tcPr>
                </a:tc>
                <a:tc>
                  <a:txBody>
                    <a:bodyPr/>
                    <a:lstStyle/>
                    <a:p>
                      <a:pPr algn="ctr">
                        <a:buNone/>
                      </a:pPr>
                      <a:r>
                        <a:rPr lang="zh-CN" altLang="en-US" sz="20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rPr>
                        <a:t>政治</a:t>
                      </a:r>
                    </a:p>
                  </a:txBody>
                  <a:tcP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alpha val="35000"/>
                      </a:srgbClr>
                    </a:solidFill>
                  </a:tcPr>
                </a:tc>
                <a:tc>
                  <a:txBody>
                    <a:bodyPr/>
                    <a:lstStyle/>
                    <a:p>
                      <a:pPr>
                        <a:buNone/>
                      </a:pPr>
                      <a:endParaRPr lang="zh-CN" altLang="en-US" sz="20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endParaRPr>
                    </a:p>
                  </a:txBody>
                  <a:tcP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alpha val="35000"/>
                      </a:srgbClr>
                    </a:solidFill>
                  </a:tcPr>
                </a:tc>
                <a:extLst>
                  <a:ext uri="{0D108BD9-81ED-4DB2-BD59-A6C34878D82A}">
                    <a16:rowId xmlns:a16="http://schemas.microsoft.com/office/drawing/2014/main" xmlns="" val="10001"/>
                  </a:ext>
                </a:extLst>
              </a:tr>
              <a:tr h="323850">
                <a:tc vMerge="1">
                  <a:txBody>
                    <a:bodyPr/>
                    <a:lstStyle/>
                    <a:p>
                      <a:endParaRPr lang="zh-CN"/>
                    </a:p>
                  </a:txBody>
                  <a:tcP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c rowSpan="4">
                  <a:txBody>
                    <a:bodyPr/>
                    <a:lstStyle/>
                    <a:p>
                      <a:pPr algn="ctr">
                        <a:buNone/>
                      </a:pPr>
                      <a:endParaRPr lang="zh-CN" altLang="en-US" sz="20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endParaRPr>
                    </a:p>
                    <a:p>
                      <a:pPr algn="ctr">
                        <a:buNone/>
                      </a:pPr>
                      <a:r>
                        <a:rPr lang="zh-CN" altLang="en-US" sz="20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rPr>
                        <a:t>经济</a:t>
                      </a:r>
                    </a:p>
                  </a:txBody>
                  <a:tcP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alpha val="35000"/>
                      </a:srgbClr>
                    </a:solidFill>
                  </a:tcPr>
                </a:tc>
                <a:tc>
                  <a:txBody>
                    <a:bodyPr/>
                    <a:lstStyle/>
                    <a:p>
                      <a:pPr>
                        <a:buNone/>
                      </a:pPr>
                      <a:endParaRPr lang="zh-CN" altLang="en-US" sz="20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endParaRPr>
                    </a:p>
                  </a:txBody>
                  <a:tcP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alpha val="35000"/>
                      </a:srgbClr>
                    </a:solidFill>
                  </a:tcPr>
                </a:tc>
                <a:extLst>
                  <a:ext uri="{0D108BD9-81ED-4DB2-BD59-A6C34878D82A}">
                    <a16:rowId xmlns:a16="http://schemas.microsoft.com/office/drawing/2014/main" xmlns="" val="10002"/>
                  </a:ext>
                </a:extLst>
              </a:tr>
              <a:tr h="349250">
                <a:tc vMerge="1">
                  <a:txBody>
                    <a:bodyPr/>
                    <a:lstStyle/>
                    <a:p>
                      <a:endParaRPr lang="zh-CN"/>
                    </a:p>
                  </a:txBody>
                  <a:tcP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c vMerge="1">
                  <a:txBody>
                    <a:bodyPr/>
                    <a:lstStyle/>
                    <a:p>
                      <a:endParaRPr lang="zh-CN"/>
                    </a:p>
                  </a:txBody>
                  <a:tcP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alpha val="35000"/>
                      </a:srgbClr>
                    </a:solidFill>
                  </a:tcPr>
                </a:tc>
                <a:tc>
                  <a:txBody>
                    <a:bodyPr/>
                    <a:lstStyle/>
                    <a:p>
                      <a:pPr>
                        <a:buNone/>
                      </a:pPr>
                      <a:endParaRPr lang="zh-CN" altLang="en-US" sz="20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endParaRPr>
                    </a:p>
                  </a:txBody>
                  <a:tcP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alpha val="35000"/>
                      </a:srgbClr>
                    </a:solidFill>
                  </a:tcPr>
                </a:tc>
                <a:extLst>
                  <a:ext uri="{0D108BD9-81ED-4DB2-BD59-A6C34878D82A}">
                    <a16:rowId xmlns:a16="http://schemas.microsoft.com/office/drawing/2014/main" xmlns="" val="10003"/>
                  </a:ext>
                </a:extLst>
              </a:tr>
              <a:tr h="431165">
                <a:tc vMerge="1">
                  <a:txBody>
                    <a:bodyPr/>
                    <a:lstStyle/>
                    <a:p>
                      <a:endParaRPr lang="zh-CN"/>
                    </a:p>
                  </a:txBody>
                  <a:tcP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alpha val="35000"/>
                      </a:srgbClr>
                    </a:solidFill>
                  </a:tcPr>
                </a:tc>
                <a:tc vMerge="1">
                  <a:txBody>
                    <a:bodyPr/>
                    <a:lstStyle/>
                    <a:p>
                      <a:endParaRPr lang="zh-CN"/>
                    </a:p>
                  </a:txBody>
                  <a:tcP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alpha val="35000"/>
                      </a:srgbClr>
                    </a:solidFill>
                  </a:tcPr>
                </a:tc>
                <a:tc>
                  <a:txBody>
                    <a:bodyPr/>
                    <a:lstStyle/>
                    <a:p>
                      <a:pPr>
                        <a:buNone/>
                      </a:pPr>
                      <a:endParaRPr lang="zh-CN" altLang="en-US" sz="20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endParaRPr>
                    </a:p>
                  </a:txBody>
                  <a:tcP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alpha val="35000"/>
                      </a:srgbClr>
                    </a:solidFill>
                  </a:tcPr>
                </a:tc>
                <a:extLst>
                  <a:ext uri="{0D108BD9-81ED-4DB2-BD59-A6C34878D82A}">
                    <a16:rowId xmlns:a16="http://schemas.microsoft.com/office/drawing/2014/main" xmlns="" val="10004"/>
                  </a:ext>
                </a:extLst>
              </a:tr>
              <a:tr h="431165">
                <a:tc vMerge="1">
                  <a:txBody>
                    <a:bodyPr/>
                    <a:lstStyle/>
                    <a:p>
                      <a:endParaRPr lang="zh-CN"/>
                    </a:p>
                  </a:txBody>
                  <a:tcP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alpha val="35000"/>
                      </a:srgbClr>
                    </a:solidFill>
                  </a:tcPr>
                </a:tc>
                <a:tc vMerge="1">
                  <a:txBody>
                    <a:bodyPr/>
                    <a:lstStyle/>
                    <a:p>
                      <a:endParaRPr lang="zh-CN"/>
                    </a:p>
                  </a:txBody>
                  <a:tcP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alpha val="35000"/>
                      </a:srgbClr>
                    </a:solidFill>
                  </a:tcPr>
                </a:tc>
                <a:tc>
                  <a:txBody>
                    <a:bodyPr/>
                    <a:lstStyle/>
                    <a:p>
                      <a:pPr>
                        <a:buNone/>
                      </a:pPr>
                      <a:endParaRPr lang="zh-CN" altLang="en-US" sz="20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endParaRPr>
                    </a:p>
                  </a:txBody>
                  <a:tcP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alpha val="35000"/>
                      </a:srgbClr>
                    </a:solidFill>
                  </a:tcPr>
                </a:tc>
                <a:extLst>
                  <a:ext uri="{0D108BD9-81ED-4DB2-BD59-A6C34878D82A}">
                    <a16:rowId xmlns:a16="http://schemas.microsoft.com/office/drawing/2014/main" xmlns="" val="10005"/>
                  </a:ext>
                </a:extLst>
              </a:tr>
              <a:tr h="544830">
                <a:tc gridSpan="2">
                  <a:txBody>
                    <a:bodyPr/>
                    <a:lstStyle/>
                    <a:p>
                      <a:pPr algn="ctr">
                        <a:buNone/>
                      </a:pPr>
                      <a:endParaRPr lang="zh-CN" altLang="en-US" sz="20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endParaRPr>
                    </a:p>
                    <a:p>
                      <a:pPr algn="ctr">
                        <a:buNone/>
                      </a:pPr>
                      <a:r>
                        <a:rPr lang="zh-CN" altLang="en-US" sz="20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rPr>
                        <a:t>评价</a:t>
                      </a:r>
                    </a:p>
                  </a:txBody>
                  <a:tcP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alpha val="35000"/>
                      </a:srgbClr>
                    </a:solidFill>
                  </a:tcPr>
                </a:tc>
                <a:tc hMerge="1">
                  <a:txBody>
                    <a:bodyPr/>
                    <a:lstStyle/>
                    <a:p>
                      <a:endParaRPr lang="zh-CN"/>
                    </a:p>
                  </a:txBody>
                  <a:tcP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alpha val="35000"/>
                      </a:srgbClr>
                    </a:solidFill>
                  </a:tcPr>
                </a:tc>
                <a:tc>
                  <a:txBody>
                    <a:bodyPr/>
                    <a:lstStyle/>
                    <a:p>
                      <a:pPr>
                        <a:buNone/>
                      </a:pPr>
                      <a:endParaRPr lang="zh-CN" altLang="en-US" sz="20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endParaRPr>
                    </a:p>
                  </a:txBody>
                  <a:tcP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alpha val="35000"/>
                      </a:srgbClr>
                    </a:solidFill>
                  </a:tcPr>
                </a:tc>
                <a:extLst>
                  <a:ext uri="{0D108BD9-81ED-4DB2-BD59-A6C34878D82A}">
                    <a16:rowId xmlns:a16="http://schemas.microsoft.com/office/drawing/2014/main" xmlns="" val="10006"/>
                  </a:ext>
                </a:extLst>
              </a:tr>
            </a:tbl>
          </a:graphicData>
        </a:graphic>
      </p:graphicFrame>
      <p:sp>
        <p:nvSpPr>
          <p:cNvPr id="14" name="文本框 4"/>
          <p:cNvSpPr txBox="1"/>
          <p:nvPr/>
        </p:nvSpPr>
        <p:spPr>
          <a:xfrm>
            <a:off x="2440587" y="1802275"/>
            <a:ext cx="959485" cy="506730"/>
          </a:xfrm>
          <a:prstGeom prst="rect">
            <a:avLst/>
          </a:prstGeom>
          <a:noFill/>
        </p:spPr>
        <p:txBody>
          <a:bodyPr wrap="square" rtlCol="0">
            <a:spAutoFit/>
          </a:bodyPr>
          <a:lstStyle/>
          <a:p>
            <a:pPr eaLnBrk="1" hangingPunct="1">
              <a:lnSpc>
                <a:spcPct val="150000"/>
              </a:lnSpc>
            </a:pPr>
            <a:r>
              <a:rPr lang="en-US" altLang="zh-CN" sz="180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1953</a:t>
            </a:r>
            <a:r>
              <a:rPr lang="zh-CN" altLang="en-US" sz="180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年</a:t>
            </a:r>
          </a:p>
        </p:txBody>
      </p:sp>
      <p:sp>
        <p:nvSpPr>
          <p:cNvPr id="15" name="文本框 17"/>
          <p:cNvSpPr txBox="1"/>
          <p:nvPr/>
        </p:nvSpPr>
        <p:spPr>
          <a:xfrm>
            <a:off x="2205002" y="2481725"/>
            <a:ext cx="2426970" cy="398780"/>
          </a:xfrm>
          <a:prstGeom prst="rect">
            <a:avLst/>
          </a:prstGeom>
          <a:noFill/>
        </p:spPr>
        <p:txBody>
          <a:bodyPr wrap="none" rtlCol="0">
            <a:spAutoFit/>
          </a:bodyPr>
          <a:lstStyle/>
          <a:p>
            <a:pPr algn="l">
              <a:lnSpc>
                <a:spcPct val="150000"/>
              </a:lnSpc>
              <a:buClrTx/>
              <a:buSzTx/>
              <a:buFontTx/>
            </a:pPr>
            <a:r>
              <a:rPr lang="en-US" altLang="zh-CN" sz="1800"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批判斯大林个人崇拜</a:t>
            </a:r>
          </a:p>
        </p:txBody>
      </p:sp>
      <p:sp>
        <p:nvSpPr>
          <p:cNvPr id="16" name="文本框 18"/>
          <p:cNvSpPr txBox="1"/>
          <p:nvPr/>
        </p:nvSpPr>
        <p:spPr>
          <a:xfrm>
            <a:off x="2205002" y="2983375"/>
            <a:ext cx="1554480" cy="506730"/>
          </a:xfrm>
          <a:prstGeom prst="rect">
            <a:avLst/>
          </a:prstGeom>
          <a:noFill/>
        </p:spPr>
        <p:txBody>
          <a:bodyPr wrap="none" rtlCol="0">
            <a:spAutoFit/>
          </a:bodyPr>
          <a:lstStyle/>
          <a:p>
            <a:pPr algn="l">
              <a:lnSpc>
                <a:spcPct val="150000"/>
              </a:lnSpc>
              <a:buClrTx/>
              <a:buSzTx/>
              <a:buFontTx/>
            </a:pPr>
            <a:r>
              <a:rPr lang="en-US" altLang="zh-CN" sz="1800"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发动垦荒运动</a:t>
            </a:r>
            <a:endParaRPr lang="en-US" altLang="zh-CN" sz="1800"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7" name="文本框 19"/>
          <p:cNvSpPr txBox="1"/>
          <p:nvPr/>
        </p:nvSpPr>
        <p:spPr>
          <a:xfrm>
            <a:off x="2205002" y="3435495"/>
            <a:ext cx="2697480" cy="506730"/>
          </a:xfrm>
          <a:prstGeom prst="rect">
            <a:avLst/>
          </a:prstGeom>
          <a:noFill/>
        </p:spPr>
        <p:txBody>
          <a:bodyPr wrap="none" rtlCol="0">
            <a:spAutoFit/>
          </a:bodyPr>
          <a:lstStyle/>
          <a:p>
            <a:pPr algn="l">
              <a:lnSpc>
                <a:spcPct val="150000"/>
              </a:lnSpc>
              <a:buClrTx/>
              <a:buSzTx/>
              <a:buFontTx/>
            </a:pPr>
            <a:r>
              <a:rPr lang="en-US" altLang="zh-CN" sz="1800"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发展饲料生产，广种玉米</a:t>
            </a:r>
            <a:endParaRPr lang="en-US" altLang="zh-CN" sz="1800"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8" name="文本框 20"/>
          <p:cNvSpPr txBox="1"/>
          <p:nvPr/>
        </p:nvSpPr>
        <p:spPr>
          <a:xfrm>
            <a:off x="2205002" y="3834275"/>
            <a:ext cx="4069080" cy="506730"/>
          </a:xfrm>
          <a:prstGeom prst="rect">
            <a:avLst/>
          </a:prstGeom>
          <a:noFill/>
        </p:spPr>
        <p:txBody>
          <a:bodyPr wrap="none" rtlCol="0">
            <a:spAutoFit/>
          </a:bodyPr>
          <a:lstStyle/>
          <a:p>
            <a:pPr algn="l">
              <a:lnSpc>
                <a:spcPct val="150000"/>
              </a:lnSpc>
              <a:buClrTx/>
              <a:buSzTx/>
              <a:buFontTx/>
              <a:buNone/>
            </a:pPr>
            <a:r>
              <a:rPr lang="en-US" altLang="zh-CN" sz="1800"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取消农产品的义务交售制，该行收购制</a:t>
            </a:r>
          </a:p>
        </p:txBody>
      </p:sp>
      <p:sp>
        <p:nvSpPr>
          <p:cNvPr id="19" name="文本框 21"/>
          <p:cNvSpPr txBox="1"/>
          <p:nvPr/>
        </p:nvSpPr>
        <p:spPr>
          <a:xfrm>
            <a:off x="2205002" y="4798205"/>
            <a:ext cx="3943985" cy="645160"/>
          </a:xfrm>
          <a:prstGeom prst="rect">
            <a:avLst/>
          </a:prstGeom>
          <a:noFill/>
        </p:spPr>
        <p:txBody>
          <a:bodyPr wrap="square" rtlCol="0">
            <a:spAutoFit/>
          </a:bodyPr>
          <a:lstStyle/>
          <a:p>
            <a:pPr algn="ctr" eaLnBrk="1" fontAlgn="auto" latinLnBrk="0" hangingPunct="1">
              <a:lnSpc>
                <a:spcPct val="100000"/>
              </a:lnSpc>
              <a:buClrTx/>
              <a:buSzTx/>
              <a:buFontTx/>
              <a:buNone/>
            </a:pPr>
            <a:r>
              <a:rPr lang="en-US" altLang="zh-CN" sz="1800"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没有从根本上解决苏联模式</a:t>
            </a:r>
            <a:r>
              <a:rPr lang="en-US" altLang="zh-CN" sz="180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高度集中的经济体制</a:t>
            </a:r>
            <a:r>
              <a:rPr lang="en-US" altLang="zh-CN" sz="1800"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弊端</a:t>
            </a:r>
            <a:r>
              <a:rPr lang="en-US" altLang="zh-CN" sz="180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，并且存在严重偏差</a:t>
            </a:r>
            <a:endParaRPr lang="en-US" altLang="zh-CN" sz="180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0" name="文本框 24"/>
          <p:cNvSpPr txBox="1"/>
          <p:nvPr/>
        </p:nvSpPr>
        <p:spPr>
          <a:xfrm>
            <a:off x="2205002" y="4291475"/>
            <a:ext cx="2011680" cy="506730"/>
          </a:xfrm>
          <a:prstGeom prst="rect">
            <a:avLst/>
          </a:prstGeom>
          <a:noFill/>
        </p:spPr>
        <p:txBody>
          <a:bodyPr wrap="none" rtlCol="0">
            <a:spAutoFit/>
          </a:bodyPr>
          <a:lstStyle/>
          <a:p>
            <a:pPr algn="l">
              <a:lnSpc>
                <a:spcPct val="150000"/>
              </a:lnSpc>
              <a:buClrTx/>
              <a:buSzTx/>
              <a:buFontTx/>
              <a:buNone/>
            </a:pPr>
            <a:r>
              <a:rPr lang="en-US" altLang="zh-CN" sz="1800"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改革工业管理体制</a:t>
            </a:r>
          </a:p>
        </p:txBody>
      </p:sp>
      <p:grpSp>
        <p:nvGrpSpPr>
          <p:cNvPr id="21" name="组合 20"/>
          <p:cNvGrpSpPr/>
          <p:nvPr/>
        </p:nvGrpSpPr>
        <p:grpSpPr>
          <a:xfrm>
            <a:off x="4468777" y="964075"/>
            <a:ext cx="2004060" cy="2572385"/>
            <a:chOff x="3415" y="1915"/>
            <a:chExt cx="3156" cy="4051"/>
          </a:xfrm>
        </p:grpSpPr>
        <p:pic>
          <p:nvPicPr>
            <p:cNvPr id="22" name="Picture 4" descr="赫鲁晓夫在苏共第二十次代表大会上(１９５６年)"/>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444" y="1915"/>
              <a:ext cx="3127" cy="4051"/>
            </a:xfrm>
            <a:prstGeom prst="rect">
              <a:avLst/>
            </a:prstGeom>
            <a:noFill/>
            <a:ln>
              <a:noFill/>
            </a:ln>
            <a:effectLst>
              <a:softEdge rad="63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Rectangle 3"/>
            <p:cNvSpPr txBox="1">
              <a:spLocks noChangeArrowheads="1"/>
            </p:cNvSpPr>
            <p:nvPr/>
          </p:nvSpPr>
          <p:spPr bwMode="auto">
            <a:xfrm>
              <a:off x="3415" y="5378"/>
              <a:ext cx="3156" cy="588"/>
            </a:xfrm>
            <a:prstGeom prst="rect">
              <a:avLst/>
            </a:prstGeom>
            <a:solidFill>
              <a:srgbClr val="FFFFFF">
                <a:alpha val="35000"/>
              </a:srgbClr>
            </a:solidFill>
            <a:ln w="9525">
              <a:noFill/>
              <a:miter lim="800000"/>
            </a:ln>
          </p:spPr>
          <p:txBody>
            <a:bodyPr/>
            <a:lstStyle/>
            <a:p>
              <a:pPr marL="342900" indent="-342900" algn="ctr">
                <a:spcBef>
                  <a:spcPct val="20000"/>
                </a:spcBef>
                <a:defRPr/>
              </a:pPr>
              <a:r>
                <a:rPr lang="en-US" altLang="zh-CN" sz="100" b="1" kern="0" dirty="0">
                  <a:latin typeface="+mn-lt"/>
                  <a:ea typeface="+mn-ea"/>
                </a:rPr>
                <a:t>   1956</a:t>
              </a:r>
              <a:r>
                <a:rPr lang="zh-CN" altLang="en-US" sz="100" b="1" kern="0" dirty="0">
                  <a:latin typeface="+mn-lt"/>
                  <a:ea typeface="+mn-ea"/>
                </a:rPr>
                <a:t>年，苏共二十大</a:t>
              </a:r>
            </a:p>
            <a:p>
              <a:pPr marL="342900" indent="-342900" algn="ctr">
                <a:spcBef>
                  <a:spcPct val="20000"/>
                </a:spcBef>
                <a:defRPr/>
              </a:pPr>
              <a:r>
                <a:rPr lang="en-US" altLang="zh-CN" sz="1200" b="1" kern="0"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mn-lt"/>
                  <a:ea typeface="+mn-ea"/>
                </a:rPr>
                <a:t>《</a:t>
              </a:r>
              <a:r>
                <a:rPr lang="zh-CN" altLang="en-US" sz="1200" b="1" kern="0"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mn-lt"/>
                  <a:ea typeface="+mn-ea"/>
                </a:rPr>
                <a:t>关于个人崇拜及其后果</a:t>
              </a:r>
              <a:r>
                <a:rPr lang="en-US" altLang="zh-CN" sz="1200" b="1" kern="0"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mn-lt"/>
                  <a:ea typeface="+mn-ea"/>
                </a:rPr>
                <a:t>》</a:t>
              </a:r>
            </a:p>
          </p:txBody>
        </p:sp>
      </p:grpSp>
      <p:grpSp>
        <p:nvGrpSpPr>
          <p:cNvPr id="24" name="组合 11268"/>
          <p:cNvGrpSpPr/>
          <p:nvPr/>
        </p:nvGrpSpPr>
        <p:grpSpPr>
          <a:xfrm>
            <a:off x="6758169" y="1071753"/>
            <a:ext cx="2750057" cy="1911444"/>
            <a:chOff x="3691" y="3479"/>
            <a:chExt cx="5789" cy="4024"/>
          </a:xfrm>
        </p:grpSpPr>
        <p:pic>
          <p:nvPicPr>
            <p:cNvPr id="25" name="图片 11269" descr="zx050102010"/>
            <p:cNvPicPr>
              <a:picLocks noChangeAspect="1"/>
            </p:cNvPicPr>
            <p:nvPr/>
          </p:nvPicPr>
          <p:blipFill>
            <a:blip r:embed="rId7" cstate="print"/>
            <a:stretch>
              <a:fillRect/>
            </a:stretch>
          </p:blipFill>
          <p:spPr>
            <a:xfrm>
              <a:off x="3691" y="3479"/>
              <a:ext cx="5789" cy="4022"/>
            </a:xfrm>
            <a:prstGeom prst="rect">
              <a:avLst/>
            </a:prstGeom>
            <a:noFill/>
            <a:ln w="9525">
              <a:noFill/>
            </a:ln>
          </p:spPr>
        </p:pic>
        <p:sp>
          <p:nvSpPr>
            <p:cNvPr id="26" name="文本框 11270"/>
            <p:cNvSpPr txBox="1">
              <a:spLocks noChangeArrowheads="1"/>
            </p:cNvSpPr>
            <p:nvPr/>
          </p:nvSpPr>
          <p:spPr bwMode="auto">
            <a:xfrm>
              <a:off x="3907" y="6404"/>
              <a:ext cx="5359" cy="1099"/>
            </a:xfrm>
            <a:prstGeom prst="rect">
              <a:avLst/>
            </a:prstGeom>
            <a:solidFill>
              <a:srgbClr val="FFFFFF">
                <a:alpha val="68000"/>
              </a:srgbClr>
            </a:solidFill>
            <a:ln w="9525">
              <a:noFill/>
              <a:miter lim="800000"/>
            </a:ln>
          </p:spPr>
          <p:txBody>
            <a:bodyPr wrap="square">
              <a:spAutoFit/>
            </a:bodyPr>
            <a:lstStyle/>
            <a:p>
              <a:pPr marR="0" algn="ctr" defTabSz="914400">
                <a:buClrTx/>
                <a:buSzTx/>
                <a:defRPr/>
              </a:pPr>
              <a:r>
                <a:rPr kumimoji="0" lang="zh-CN" altLang="en-US" sz="1400" b="1" kern="1200" cap="none" spc="0" normalizeH="0" baseline="0" noProof="0" dirty="0">
                  <a:solidFill>
                    <a:schemeClr val="tx1"/>
                  </a:solidFill>
                  <a:latin typeface="+mj-ea"/>
                  <a:ea typeface="+mj-ea"/>
                  <a:cs typeface="+mn-cs"/>
                </a:rPr>
                <a:t>被遗弃在布达佩斯街头的斯大林头像</a:t>
              </a:r>
            </a:p>
          </p:txBody>
        </p:sp>
      </p:grpSp>
      <p:grpSp>
        <p:nvGrpSpPr>
          <p:cNvPr id="27" name="组合 26"/>
          <p:cNvGrpSpPr/>
          <p:nvPr/>
        </p:nvGrpSpPr>
        <p:grpSpPr>
          <a:xfrm>
            <a:off x="4469012" y="1072025"/>
            <a:ext cx="2855679" cy="2166620"/>
            <a:chOff x="4218" y="2025"/>
            <a:chExt cx="5538" cy="3412"/>
          </a:xfrm>
        </p:grpSpPr>
        <p:pic>
          <p:nvPicPr>
            <p:cNvPr id="28" name="Picture 3" descr="苏联城市青年出发参加垦荒"/>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218" y="2025"/>
              <a:ext cx="5538" cy="3412"/>
            </a:xfrm>
            <a:prstGeom prst="rect">
              <a:avLst/>
            </a:prstGeom>
            <a:noFill/>
            <a:ln>
              <a:noFill/>
            </a:ln>
            <a:effectLst>
              <a:softEdge rad="63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 name="Text Box 4"/>
            <p:cNvSpPr txBox="1">
              <a:spLocks noChangeArrowheads="1"/>
            </p:cNvSpPr>
            <p:nvPr/>
          </p:nvSpPr>
          <p:spPr bwMode="auto">
            <a:xfrm>
              <a:off x="4311" y="4750"/>
              <a:ext cx="5157" cy="531"/>
            </a:xfrm>
            <a:prstGeom prst="rect">
              <a:avLst/>
            </a:prstGeom>
            <a:solidFill>
              <a:srgbClr val="FFFFFF">
                <a:alpha val="6800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defRPr>
              </a:lvl1pPr>
              <a:lvl2pPr>
                <a:defRPr sz="28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eaLnBrk="0" hangingPunct="0">
                <a:defRPr sz="2000">
                  <a:solidFill>
                    <a:schemeClr val="tx1"/>
                  </a:solidFill>
                  <a:latin typeface="Arial" panose="020B0604020202020204" pitchFamily="34" charset="0"/>
                </a:defRPr>
              </a:lvl6pPr>
              <a:lvl7pPr eaLnBrk="0" hangingPunct="0">
                <a:defRPr sz="2000">
                  <a:solidFill>
                    <a:schemeClr val="tx1"/>
                  </a:solidFill>
                  <a:latin typeface="Arial" panose="020B0604020202020204" pitchFamily="34" charset="0"/>
                </a:defRPr>
              </a:lvl7pPr>
              <a:lvl8pPr eaLnBrk="0" hangingPunct="0">
                <a:defRPr sz="2000">
                  <a:solidFill>
                    <a:schemeClr val="tx1"/>
                  </a:solidFill>
                  <a:latin typeface="Arial" panose="020B0604020202020204" pitchFamily="34" charset="0"/>
                </a:defRPr>
              </a:lvl8pPr>
              <a:lvl9pPr eaLnBrk="0" hangingPunct="0">
                <a:defRPr sz="2000">
                  <a:solidFill>
                    <a:schemeClr val="tx1"/>
                  </a:solidFill>
                  <a:latin typeface="Arial" panose="020B0604020202020204" pitchFamily="34" charset="0"/>
                </a:defRPr>
              </a:lvl9pPr>
            </a:lstStyle>
            <a:p>
              <a:pPr eaLnBrk="1" hangingPunct="1">
                <a:spcBef>
                  <a:spcPct val="50000"/>
                </a:spcBef>
              </a:pPr>
              <a:r>
                <a:rPr lang="zh-CN" altLang="en-US" sz="1600" b="1">
                  <a:solidFill>
                    <a:schemeClr val="tx1"/>
                  </a:solidFill>
                  <a:effectLst>
                    <a:outerShdw blurRad="38100" dist="19050" dir="2700000" algn="tl" rotWithShape="0">
                      <a:schemeClr val="dk1">
                        <a:alpha val="40000"/>
                      </a:schemeClr>
                    </a:outerShdw>
                  </a:effectLst>
                </a:rPr>
                <a:t>苏联城市青年出发参加垦荒 </a:t>
              </a:r>
            </a:p>
          </p:txBody>
        </p:sp>
      </p:grpSp>
      <p:grpSp>
        <p:nvGrpSpPr>
          <p:cNvPr id="30" name="组合 29"/>
          <p:cNvGrpSpPr/>
          <p:nvPr/>
        </p:nvGrpSpPr>
        <p:grpSpPr>
          <a:xfrm>
            <a:off x="7192292" y="3139585"/>
            <a:ext cx="2315845" cy="2576830"/>
            <a:chOff x="10175" y="3865"/>
            <a:chExt cx="3647" cy="3819"/>
          </a:xfrm>
        </p:grpSpPr>
        <p:pic>
          <p:nvPicPr>
            <p:cNvPr id="31" name="图片 30"/>
            <p:cNvPicPr>
              <a:picLocks noChangeAspect="1"/>
            </p:cNvPicPr>
            <p:nvPr/>
          </p:nvPicPr>
          <p:blipFill>
            <a:blip r:embed="rId9" cstate="print"/>
            <a:stretch>
              <a:fillRect/>
            </a:stretch>
          </p:blipFill>
          <p:spPr>
            <a:xfrm>
              <a:off x="10175" y="3865"/>
              <a:ext cx="3647" cy="3819"/>
            </a:xfrm>
            <a:prstGeom prst="rect">
              <a:avLst/>
            </a:prstGeom>
            <a:effectLst>
              <a:softEdge rad="63500"/>
            </a:effectLst>
          </p:spPr>
        </p:pic>
        <p:sp>
          <p:nvSpPr>
            <p:cNvPr id="32" name="Text Box 6"/>
            <p:cNvSpPr txBox="1">
              <a:spLocks noChangeArrowheads="1"/>
            </p:cNvSpPr>
            <p:nvPr/>
          </p:nvSpPr>
          <p:spPr bwMode="auto">
            <a:xfrm>
              <a:off x="10851" y="7072"/>
              <a:ext cx="2290" cy="500"/>
            </a:xfrm>
            <a:prstGeom prst="rect">
              <a:avLst/>
            </a:prstGeom>
            <a:solidFill>
              <a:srgbClr val="FFFFFF">
                <a:alpha val="6800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defRPr>
              </a:lvl1pPr>
              <a:lvl2pPr>
                <a:defRPr sz="28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eaLnBrk="0" hangingPunct="0">
                <a:defRPr sz="2000">
                  <a:solidFill>
                    <a:schemeClr val="tx1"/>
                  </a:solidFill>
                  <a:latin typeface="Arial" panose="020B0604020202020204" pitchFamily="34" charset="0"/>
                </a:defRPr>
              </a:lvl6pPr>
              <a:lvl7pPr eaLnBrk="0" hangingPunct="0">
                <a:defRPr sz="2000">
                  <a:solidFill>
                    <a:schemeClr val="tx1"/>
                  </a:solidFill>
                  <a:latin typeface="Arial" panose="020B0604020202020204" pitchFamily="34" charset="0"/>
                </a:defRPr>
              </a:lvl7pPr>
              <a:lvl8pPr eaLnBrk="0" hangingPunct="0">
                <a:defRPr sz="2000">
                  <a:solidFill>
                    <a:schemeClr val="tx1"/>
                  </a:solidFill>
                  <a:latin typeface="Arial" panose="020B0604020202020204" pitchFamily="34" charset="0"/>
                </a:defRPr>
              </a:lvl8pPr>
              <a:lvl9pPr eaLnBrk="0" hangingPunct="0">
                <a:defRPr sz="2000">
                  <a:solidFill>
                    <a:schemeClr val="tx1"/>
                  </a:solidFill>
                  <a:latin typeface="Arial" panose="020B0604020202020204" pitchFamily="34" charset="0"/>
                </a:defRPr>
              </a:lvl9pPr>
            </a:lstStyle>
            <a:p>
              <a:pPr eaLnBrk="1" hangingPunct="1">
                <a:spcBef>
                  <a:spcPct val="50000"/>
                </a:spcBef>
              </a:pPr>
              <a:r>
                <a:rPr lang="zh-CN" altLang="en-US" sz="1600" b="1">
                  <a:solidFill>
                    <a:schemeClr val="tx1"/>
                  </a:solidFill>
                  <a:effectLst>
                    <a:outerShdw blurRad="38100" dist="19050" dir="2700000" algn="tl" rotWithShape="0">
                      <a:schemeClr val="dk1">
                        <a:alpha val="40000"/>
                      </a:schemeClr>
                    </a:outerShdw>
                  </a:effectLst>
                </a:rPr>
                <a:t>推广种植玉米</a:t>
              </a:r>
            </a:p>
          </p:txBody>
        </p:sp>
      </p:grpSp>
      <p:grpSp>
        <p:nvGrpSpPr>
          <p:cNvPr id="33" name="组合 32"/>
          <p:cNvGrpSpPr/>
          <p:nvPr/>
        </p:nvGrpSpPr>
        <p:grpSpPr>
          <a:xfrm>
            <a:off x="7176196" y="1012542"/>
            <a:ext cx="2593430" cy="1790080"/>
            <a:chOff x="9518" y="-581"/>
            <a:chExt cx="5459" cy="3768"/>
          </a:xfrm>
        </p:grpSpPr>
        <p:pic>
          <p:nvPicPr>
            <p:cNvPr id="34" name="图片 33"/>
            <p:cNvPicPr>
              <a:picLocks noChangeAspect="1"/>
            </p:cNvPicPr>
            <p:nvPr/>
          </p:nvPicPr>
          <p:blipFill>
            <a:blip r:embed="rId10" cstate="print"/>
            <a:stretch>
              <a:fillRect/>
            </a:stretch>
          </p:blipFill>
          <p:spPr>
            <a:xfrm>
              <a:off x="9518" y="-581"/>
              <a:ext cx="5459" cy="3768"/>
            </a:xfrm>
            <a:prstGeom prst="rect">
              <a:avLst/>
            </a:prstGeom>
          </p:spPr>
        </p:pic>
        <p:sp>
          <p:nvSpPr>
            <p:cNvPr id="35" name="Text Box 4"/>
            <p:cNvSpPr txBox="1"/>
            <p:nvPr/>
          </p:nvSpPr>
          <p:spPr>
            <a:xfrm>
              <a:off x="10614" y="2469"/>
              <a:ext cx="3267" cy="646"/>
            </a:xfrm>
            <a:prstGeom prst="rect">
              <a:avLst/>
            </a:prstGeom>
            <a:solidFill>
              <a:srgbClr val="FFFFFF">
                <a:alpha val="87000"/>
              </a:srgbClr>
            </a:solidFill>
            <a:ln w="9525">
              <a:noFill/>
            </a:ln>
          </p:spPr>
          <p:txBody>
            <a:bodyPr wrap="square">
              <a:spAutoFit/>
            </a:bodyPr>
            <a:lstStyle/>
            <a:p>
              <a:pPr lvl="0" algn="ctr" eaLnBrk="1" hangingPunct="1"/>
              <a:r>
                <a:rPr lang="zh-CN" altLang="zh-CN" sz="1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广种玉米宣传画</a:t>
              </a:r>
            </a:p>
          </p:txBody>
        </p:sp>
      </p:grpSp>
      <p:sp>
        <p:nvSpPr>
          <p:cNvPr id="36" name="矩形 35"/>
          <p:cNvSpPr/>
          <p:nvPr/>
        </p:nvSpPr>
        <p:spPr>
          <a:xfrm>
            <a:off x="6590354" y="3942517"/>
            <a:ext cx="3085131" cy="1076325"/>
          </a:xfrm>
          <a:prstGeom prst="rect">
            <a:avLst/>
          </a:prstGeom>
          <a:solidFill>
            <a:schemeClr val="bg1"/>
          </a:solidFill>
          <a:ln w="19050" cap="flat" cmpd="sng">
            <a:solidFill>
              <a:srgbClr val="B42B1A"/>
            </a:solidFill>
            <a:prstDash val="sysDash"/>
            <a:miter/>
            <a:headEnd type="none" w="med" len="med"/>
            <a:tailEnd type="none" w="med" len="med"/>
          </a:ln>
        </p:spPr>
        <p:txBody>
          <a:bodyPr wrap="square" rtlCol="0" anchor="t">
            <a:spAutoFit/>
          </a:bodyPr>
          <a:lstStyle/>
          <a:p>
            <a:pPr lvl="0" indent="0" algn="ctr" defTabSz="914400" eaLnBrk="1" fontAlgn="auto" latinLnBrk="0" hangingPunct="1"/>
            <a:r>
              <a:rPr sz="1600" b="1" dirty="0">
                <a:latin typeface="微软雅黑" panose="020B0503020204020204" charset="-122"/>
                <a:ea typeface="微软雅黑" panose="020B0503020204020204" charset="-122"/>
                <a:cs typeface="微软雅黑" panose="020B0503020204020204" charset="-122"/>
                <a:sym typeface="+mn-ea"/>
              </a:rPr>
              <a:t>赫鲁晓夫说：“一些部长坐镇在莫斯科，而他们的下属企业却远在萨哈林岛，要从莫斯科来管理这些企业是很困难的。”</a:t>
            </a:r>
          </a:p>
        </p:txBody>
      </p:sp>
    </p:spTree>
    <p:extLst>
      <p:ext uri="{BB962C8B-B14F-4D97-AF65-F5344CB8AC3E}">
        <p14:creationId xmlns:p14="http://schemas.microsoft.com/office/powerpoint/2010/main" xmlns="" val="4201082049"/>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nodeType="clickEffect">
                                  <p:stCondLst>
                                    <p:cond delay="0"/>
                                  </p:stCondLst>
                                  <p:childTnLst>
                                    <p:anim calcmode="lin" valueType="num">
                                      <p:cBhvr additive="base">
                                        <p:cTn id="32" dur="500"/>
                                        <p:tgtEl>
                                          <p:spTgt spid="24"/>
                                        </p:tgtEl>
                                        <p:attrNameLst>
                                          <p:attrName>ppt_x</p:attrName>
                                        </p:attrNameLst>
                                      </p:cBhvr>
                                      <p:tavLst>
                                        <p:tav tm="0">
                                          <p:val>
                                            <p:strVal val="ppt_x"/>
                                          </p:val>
                                        </p:tav>
                                        <p:tav tm="100000">
                                          <p:val>
                                            <p:strVal val="ppt_x"/>
                                          </p:val>
                                        </p:tav>
                                      </p:tavLst>
                                    </p:anim>
                                    <p:anim calcmode="lin" valueType="num">
                                      <p:cBhvr additive="base">
                                        <p:cTn id="33" dur="500"/>
                                        <p:tgtEl>
                                          <p:spTgt spid="24"/>
                                        </p:tgtEl>
                                        <p:attrNameLst>
                                          <p:attrName>ppt_y</p:attrName>
                                        </p:attrNameLst>
                                      </p:cBhvr>
                                      <p:tavLst>
                                        <p:tav tm="0">
                                          <p:val>
                                            <p:strVal val="ppt_y"/>
                                          </p:val>
                                        </p:tav>
                                        <p:tav tm="100000">
                                          <p:val>
                                            <p:strVal val="1+ppt_h/2"/>
                                          </p:val>
                                        </p:tav>
                                      </p:tavLst>
                                    </p:anim>
                                    <p:set>
                                      <p:cBhvr>
                                        <p:cTn id="34" dur="1" fill="hold">
                                          <p:stCondLst>
                                            <p:cond delay="499"/>
                                          </p:stCondLst>
                                        </p:cTn>
                                        <p:tgtEl>
                                          <p:spTgt spid="24"/>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21"/>
                                        </p:tgtEl>
                                        <p:attrNameLst>
                                          <p:attrName>ppt_x</p:attrName>
                                        </p:attrNameLst>
                                      </p:cBhvr>
                                      <p:tavLst>
                                        <p:tav tm="0">
                                          <p:val>
                                            <p:strVal val="ppt_x"/>
                                          </p:val>
                                        </p:tav>
                                        <p:tav tm="100000">
                                          <p:val>
                                            <p:strVal val="ppt_x"/>
                                          </p:val>
                                        </p:tav>
                                      </p:tavLst>
                                    </p:anim>
                                    <p:anim calcmode="lin" valueType="num">
                                      <p:cBhvr additive="base">
                                        <p:cTn id="37" dur="500"/>
                                        <p:tgtEl>
                                          <p:spTgt spid="21"/>
                                        </p:tgtEl>
                                        <p:attrNameLst>
                                          <p:attrName>ppt_y</p:attrName>
                                        </p:attrNameLst>
                                      </p:cBhvr>
                                      <p:tavLst>
                                        <p:tav tm="0">
                                          <p:val>
                                            <p:strVal val="ppt_y"/>
                                          </p:val>
                                        </p:tav>
                                        <p:tav tm="100000">
                                          <p:val>
                                            <p:strVal val="1+ppt_h/2"/>
                                          </p:val>
                                        </p:tav>
                                      </p:tavLst>
                                    </p:anim>
                                    <p:set>
                                      <p:cBhvr>
                                        <p:cTn id="38" dur="1" fill="hold">
                                          <p:stCondLst>
                                            <p:cond delay="499"/>
                                          </p:stCondLst>
                                        </p:cTn>
                                        <p:tgtEl>
                                          <p:spTgt spid="2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xit" presetSubtype="4" fill="hold" nodeType="clickEffect">
                                  <p:stCondLst>
                                    <p:cond delay="0"/>
                                  </p:stCondLst>
                                  <p:childTnLst>
                                    <p:anim calcmode="lin" valueType="num">
                                      <p:cBhvr additive="base">
                                        <p:cTn id="50" dur="500"/>
                                        <p:tgtEl>
                                          <p:spTgt spid="27"/>
                                        </p:tgtEl>
                                        <p:attrNameLst>
                                          <p:attrName>ppt_x</p:attrName>
                                        </p:attrNameLst>
                                      </p:cBhvr>
                                      <p:tavLst>
                                        <p:tav tm="0">
                                          <p:val>
                                            <p:strVal val="ppt_x"/>
                                          </p:val>
                                        </p:tav>
                                        <p:tav tm="100000">
                                          <p:val>
                                            <p:strVal val="ppt_x"/>
                                          </p:val>
                                        </p:tav>
                                      </p:tavLst>
                                    </p:anim>
                                    <p:anim calcmode="lin" valueType="num">
                                      <p:cBhvr additive="base">
                                        <p:cTn id="51" dur="500"/>
                                        <p:tgtEl>
                                          <p:spTgt spid="27"/>
                                        </p:tgtEl>
                                        <p:attrNameLst>
                                          <p:attrName>ppt_y</p:attrName>
                                        </p:attrNameLst>
                                      </p:cBhvr>
                                      <p:tavLst>
                                        <p:tav tm="0">
                                          <p:val>
                                            <p:strVal val="ppt_y"/>
                                          </p:val>
                                        </p:tav>
                                        <p:tav tm="100000">
                                          <p:val>
                                            <p:strVal val="1+ppt_h/2"/>
                                          </p:val>
                                        </p:tav>
                                      </p:tavLst>
                                    </p:anim>
                                    <p:set>
                                      <p:cBhvr>
                                        <p:cTn id="52" dur="1" fill="hold">
                                          <p:stCondLst>
                                            <p:cond delay="499"/>
                                          </p:stCondLst>
                                        </p:cTn>
                                        <p:tgtEl>
                                          <p:spTgt spid="2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2" presetClass="exit" presetSubtype="4" fill="hold" nodeType="clickEffect">
                                  <p:stCondLst>
                                    <p:cond delay="0"/>
                                  </p:stCondLst>
                                  <p:childTnLst>
                                    <p:anim calcmode="lin" valueType="num">
                                      <p:cBhvr additive="base">
                                        <p:cTn id="68" dur="500"/>
                                        <p:tgtEl>
                                          <p:spTgt spid="33"/>
                                        </p:tgtEl>
                                        <p:attrNameLst>
                                          <p:attrName>ppt_x</p:attrName>
                                        </p:attrNameLst>
                                      </p:cBhvr>
                                      <p:tavLst>
                                        <p:tav tm="0">
                                          <p:val>
                                            <p:strVal val="ppt_x"/>
                                          </p:val>
                                        </p:tav>
                                        <p:tav tm="100000">
                                          <p:val>
                                            <p:strVal val="ppt_x"/>
                                          </p:val>
                                        </p:tav>
                                      </p:tavLst>
                                    </p:anim>
                                    <p:anim calcmode="lin" valueType="num">
                                      <p:cBhvr additive="base">
                                        <p:cTn id="69" dur="500"/>
                                        <p:tgtEl>
                                          <p:spTgt spid="33"/>
                                        </p:tgtEl>
                                        <p:attrNameLst>
                                          <p:attrName>ppt_y</p:attrName>
                                        </p:attrNameLst>
                                      </p:cBhvr>
                                      <p:tavLst>
                                        <p:tav tm="0">
                                          <p:val>
                                            <p:strVal val="ppt_y"/>
                                          </p:val>
                                        </p:tav>
                                        <p:tav tm="100000">
                                          <p:val>
                                            <p:strVal val="1+ppt_h/2"/>
                                          </p:val>
                                        </p:tav>
                                      </p:tavLst>
                                    </p:anim>
                                    <p:set>
                                      <p:cBhvr>
                                        <p:cTn id="70" dur="1" fill="hold">
                                          <p:stCondLst>
                                            <p:cond delay="499"/>
                                          </p:stCondLst>
                                        </p:cTn>
                                        <p:tgtEl>
                                          <p:spTgt spid="33"/>
                                        </p:tgtEl>
                                        <p:attrNameLst>
                                          <p:attrName>style.visibility</p:attrName>
                                        </p:attrNameLst>
                                      </p:cBhvr>
                                      <p:to>
                                        <p:strVal val="hidden"/>
                                      </p:to>
                                    </p:set>
                                  </p:childTnLst>
                                </p:cTn>
                              </p:par>
                              <p:par>
                                <p:cTn id="71" presetID="2" presetClass="exit" presetSubtype="4" fill="hold" nodeType="withEffect">
                                  <p:stCondLst>
                                    <p:cond delay="0"/>
                                  </p:stCondLst>
                                  <p:childTnLst>
                                    <p:anim calcmode="lin" valueType="num">
                                      <p:cBhvr additive="base">
                                        <p:cTn id="72" dur="500"/>
                                        <p:tgtEl>
                                          <p:spTgt spid="30"/>
                                        </p:tgtEl>
                                        <p:attrNameLst>
                                          <p:attrName>ppt_x</p:attrName>
                                        </p:attrNameLst>
                                      </p:cBhvr>
                                      <p:tavLst>
                                        <p:tav tm="0">
                                          <p:val>
                                            <p:strVal val="ppt_x"/>
                                          </p:val>
                                        </p:tav>
                                        <p:tav tm="100000">
                                          <p:val>
                                            <p:strVal val="ppt_x"/>
                                          </p:val>
                                        </p:tav>
                                      </p:tavLst>
                                    </p:anim>
                                    <p:anim calcmode="lin" valueType="num">
                                      <p:cBhvr additive="base">
                                        <p:cTn id="73" dur="500"/>
                                        <p:tgtEl>
                                          <p:spTgt spid="30"/>
                                        </p:tgtEl>
                                        <p:attrNameLst>
                                          <p:attrName>ppt_y</p:attrName>
                                        </p:attrNameLst>
                                      </p:cBhvr>
                                      <p:tavLst>
                                        <p:tav tm="0">
                                          <p:val>
                                            <p:strVal val="ppt_y"/>
                                          </p:val>
                                        </p:tav>
                                        <p:tav tm="100000">
                                          <p:val>
                                            <p:strVal val="1+ppt_h/2"/>
                                          </p:val>
                                        </p:tav>
                                      </p:tavLst>
                                    </p:anim>
                                    <p:set>
                                      <p:cBhvr>
                                        <p:cTn id="74" dur="1" fill="hold">
                                          <p:stCondLst>
                                            <p:cond delay="499"/>
                                          </p:stCondLst>
                                        </p:cTn>
                                        <p:tgtEl>
                                          <p:spTgt spid="30"/>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2" presetClass="exit" presetSubtype="4" fill="hold" grpId="1" nodeType="clickEffect">
                                  <p:stCondLst>
                                    <p:cond delay="0"/>
                                  </p:stCondLst>
                                  <p:childTnLst>
                                    <p:anim calcmode="lin" valueType="num">
                                      <p:cBhvr additive="base">
                                        <p:cTn id="90" dur="500"/>
                                        <p:tgtEl>
                                          <p:spTgt spid="36"/>
                                        </p:tgtEl>
                                        <p:attrNameLst>
                                          <p:attrName>ppt_x</p:attrName>
                                        </p:attrNameLst>
                                      </p:cBhvr>
                                      <p:tavLst>
                                        <p:tav tm="0">
                                          <p:val>
                                            <p:strVal val="ppt_x"/>
                                          </p:val>
                                        </p:tav>
                                        <p:tav tm="100000">
                                          <p:val>
                                            <p:strVal val="ppt_x"/>
                                          </p:val>
                                        </p:tav>
                                      </p:tavLst>
                                    </p:anim>
                                    <p:anim calcmode="lin" valueType="num">
                                      <p:cBhvr additive="base">
                                        <p:cTn id="91" dur="500"/>
                                        <p:tgtEl>
                                          <p:spTgt spid="36"/>
                                        </p:tgtEl>
                                        <p:attrNameLst>
                                          <p:attrName>ppt_y</p:attrName>
                                        </p:attrNameLst>
                                      </p:cBhvr>
                                      <p:tavLst>
                                        <p:tav tm="0">
                                          <p:val>
                                            <p:strVal val="ppt_y"/>
                                          </p:val>
                                        </p:tav>
                                        <p:tav tm="100000">
                                          <p:val>
                                            <p:strVal val="1+ppt_h/2"/>
                                          </p:val>
                                        </p:tav>
                                      </p:tavLst>
                                    </p:anim>
                                    <p:set>
                                      <p:cBhvr>
                                        <p:cTn id="92" dur="1" fill="hold">
                                          <p:stCondLst>
                                            <p:cond delay="499"/>
                                          </p:stCondLst>
                                        </p:cTn>
                                        <p:tgtEl>
                                          <p:spTgt spid="36"/>
                                        </p:tgtEl>
                                        <p:attrNameLst>
                                          <p:attrName>style.visibility</p:attrName>
                                        </p:attrNameLst>
                                      </p:cBhvr>
                                      <p:to>
                                        <p:strVal val="hidden"/>
                                      </p:to>
                                    </p:set>
                                  </p:childTnLst>
                                </p:cTn>
                              </p:par>
                              <p:par>
                                <p:cTn id="93" presetID="1" presetClass="entr" presetSubtype="0" fill="hold" grpId="0" nodeType="withEffect">
                                  <p:stCondLst>
                                    <p:cond delay="0"/>
                                  </p:stCondLst>
                                  <p:childTnLst>
                                    <p:set>
                                      <p:cBhvr>
                                        <p:cTn id="9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36" grpId="0" bldLvl="0" animBg="1"/>
      <p:bldP spid="3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F65488E3-903F-48FC-9647-193E5D1AB7E5}"/>
              </a:ext>
            </a:extLst>
          </p:cNvPr>
          <p:cNvSpPr/>
          <p:nvPr/>
        </p:nvSpPr>
        <p:spPr>
          <a:xfrm>
            <a:off x="709684" y="573206"/>
            <a:ext cx="10822674" cy="5732060"/>
          </a:xfrm>
          <a:prstGeom prst="rect">
            <a:avLst/>
          </a:prstGeom>
          <a:solidFill>
            <a:srgbClr val="F9F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a:extLst>
              <a:ext uri="{FF2B5EF4-FFF2-40B4-BE49-F238E27FC236}">
                <a16:creationId xmlns="" xmlns:a16="http://schemas.microsoft.com/office/drawing/2014/main" id="{15C5F831-5211-4F78-8D5C-C6F7C26683D9}"/>
              </a:ext>
            </a:extLst>
          </p:cNvPr>
          <p:cNvPicPr>
            <a:picLocks noChangeAspect="1"/>
          </p:cNvPicPr>
          <p:nvPr/>
        </p:nvPicPr>
        <p:blipFill>
          <a:blip r:embed="rId3" cstate="print">
            <a:extLst>
              <a:ext uri="{BEBA8EAE-BF5A-486C-A8C5-ECC9F3942E4B}">
                <a14:imgProps xmlns:a14="http://schemas.microsoft.com/office/drawing/2010/main" xmlns="">
                  <a14:imgLayer r:embed="rId4">
                    <a14:imgEffect>
                      <a14:colorTemperature colorTemp="11200"/>
                    </a14:imgEffect>
                  </a14:imgLayer>
                </a14:imgProps>
              </a:ext>
              <a:ext uri="{28A0092B-C50C-407E-A947-70E740481C1C}">
                <a14:useLocalDpi xmlns:a14="http://schemas.microsoft.com/office/drawing/2010/main" xmlns="" val="0"/>
              </a:ext>
            </a:extLst>
          </a:blip>
          <a:srcRect/>
          <a:stretch>
            <a:fillRect/>
          </a:stretch>
        </p:blipFill>
        <p:spPr>
          <a:xfrm rot="5400000" flipH="1" flipV="1">
            <a:off x="2845486" y="-2416225"/>
            <a:ext cx="6501030" cy="11690448"/>
          </a:xfrm>
          <a:custGeom>
            <a:avLst/>
            <a:gdLst>
              <a:gd name="connsiteX0" fmla="*/ 6092660 w 6501030"/>
              <a:gd name="connsiteY0" fmla="*/ 991170 h 11690448"/>
              <a:gd name="connsiteX1" fmla="*/ 428840 w 6501030"/>
              <a:gd name="connsiteY1" fmla="*/ 991170 h 11690448"/>
              <a:gd name="connsiteX2" fmla="*/ 428839 w 6501030"/>
              <a:gd name="connsiteY2" fmla="*/ 10762967 h 11690448"/>
              <a:gd name="connsiteX3" fmla="*/ 6092660 w 6501030"/>
              <a:gd name="connsiteY3" fmla="*/ 10762967 h 11690448"/>
              <a:gd name="connsiteX4" fmla="*/ 6501030 w 6501030"/>
              <a:gd name="connsiteY4" fmla="*/ 0 h 11690448"/>
              <a:gd name="connsiteX5" fmla="*/ 6501030 w 6501030"/>
              <a:gd name="connsiteY5" fmla="*/ 11690448 h 11690448"/>
              <a:gd name="connsiteX6" fmla="*/ 0 w 6501030"/>
              <a:gd name="connsiteY6" fmla="*/ 11690448 h 11690448"/>
              <a:gd name="connsiteX7" fmla="*/ 0 w 6501030"/>
              <a:gd name="connsiteY7" fmla="*/ 0 h 11690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1030" h="11690448">
                <a:moveTo>
                  <a:pt x="6092660" y="991170"/>
                </a:moveTo>
                <a:lnTo>
                  <a:pt x="428840" y="991170"/>
                </a:lnTo>
                <a:lnTo>
                  <a:pt x="428839" y="10762967"/>
                </a:lnTo>
                <a:lnTo>
                  <a:pt x="6092660" y="10762967"/>
                </a:lnTo>
                <a:close/>
                <a:moveTo>
                  <a:pt x="6501030" y="0"/>
                </a:moveTo>
                <a:lnTo>
                  <a:pt x="6501030" y="11690448"/>
                </a:lnTo>
                <a:lnTo>
                  <a:pt x="0" y="11690448"/>
                </a:lnTo>
                <a:lnTo>
                  <a:pt x="0" y="0"/>
                </a:lnTo>
                <a:close/>
              </a:path>
            </a:pathLst>
          </a:custGeom>
        </p:spPr>
      </p:pic>
      <p:grpSp>
        <p:nvGrpSpPr>
          <p:cNvPr id="2" name="组合 5">
            <a:extLst>
              <a:ext uri="{FF2B5EF4-FFF2-40B4-BE49-F238E27FC236}">
                <a16:creationId xmlns="" xmlns:a16="http://schemas.microsoft.com/office/drawing/2014/main" id="{92FBF4FC-E4CA-4FC7-ADCD-4C98306642DB}"/>
              </a:ext>
            </a:extLst>
          </p:cNvPr>
          <p:cNvGrpSpPr/>
          <p:nvPr/>
        </p:nvGrpSpPr>
        <p:grpSpPr>
          <a:xfrm flipH="1">
            <a:off x="4036317" y="873457"/>
            <a:ext cx="7036834" cy="431095"/>
            <a:chOff x="6191591" y="2264560"/>
            <a:chExt cx="1810564" cy="240605"/>
          </a:xfrm>
        </p:grpSpPr>
        <p:cxnSp>
          <p:nvCxnSpPr>
            <p:cNvPr id="7" name="直接箭头连接符 6">
              <a:extLst>
                <a:ext uri="{FF2B5EF4-FFF2-40B4-BE49-F238E27FC236}">
                  <a16:creationId xmlns="" xmlns:a16="http://schemas.microsoft.com/office/drawing/2014/main" id="{D82D9EE4-83C6-4F49-B065-5CE73EA968AE}"/>
                </a:ext>
              </a:extLst>
            </p:cNvPr>
            <p:cNvCxnSpPr/>
            <p:nvPr/>
          </p:nvCxnSpPr>
          <p:spPr>
            <a:xfrm>
              <a:off x="6191591" y="2505165"/>
              <a:ext cx="1810564"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a:extLst>
                <a:ext uri="{FF2B5EF4-FFF2-40B4-BE49-F238E27FC236}">
                  <a16:creationId xmlns="" xmlns:a16="http://schemas.microsoft.com/office/drawing/2014/main" id="{5F0DED0C-FB21-41D7-BDC9-A9C87C963AF4}"/>
                </a:ext>
              </a:extLst>
            </p:cNvPr>
            <p:cNvCxnSpPr>
              <a:cxnSpLocks/>
            </p:cNvCxnSpPr>
            <p:nvPr/>
          </p:nvCxnSpPr>
          <p:spPr>
            <a:xfrm>
              <a:off x="6191591" y="2386838"/>
              <a:ext cx="1341973"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a:extLst>
                <a:ext uri="{FF2B5EF4-FFF2-40B4-BE49-F238E27FC236}">
                  <a16:creationId xmlns="" xmlns:a16="http://schemas.microsoft.com/office/drawing/2014/main" id="{56E64A45-9F92-40E7-905B-F9197F6E8014}"/>
                </a:ext>
              </a:extLst>
            </p:cNvPr>
            <p:cNvCxnSpPr>
              <a:cxnSpLocks/>
            </p:cNvCxnSpPr>
            <p:nvPr/>
          </p:nvCxnSpPr>
          <p:spPr>
            <a:xfrm>
              <a:off x="6191591" y="2264560"/>
              <a:ext cx="844311"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a:off x="1057308" y="894627"/>
            <a:ext cx="3987165" cy="440055"/>
            <a:chOff x="365" y="188"/>
            <a:chExt cx="6279" cy="693"/>
          </a:xfrm>
        </p:grpSpPr>
        <p:pic>
          <p:nvPicPr>
            <p:cNvPr id="11"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365" y="188"/>
              <a:ext cx="1036" cy="68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12" name="文本框 8"/>
            <p:cNvSpPr txBox="1"/>
            <p:nvPr/>
          </p:nvSpPr>
          <p:spPr>
            <a:xfrm>
              <a:off x="1215" y="251"/>
              <a:ext cx="5429" cy="6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2000" b="1" i="0" u="none" strike="noStrike" cap="none" spc="0" normalizeH="0" baseline="0" dirty="0">
                  <a:effectLst>
                    <a:innerShdw blurRad="63500" dist="50800" dir="13500000">
                      <a:srgbClr val="000000">
                        <a:alpha val="50000"/>
                      </a:srgbClr>
                    </a:innerShdw>
                    <a:outerShdw blurRad="38100" dist="38100" dir="2700000" algn="tl">
                      <a:srgbClr val="000000">
                        <a:alpha val="43137"/>
                      </a:srgbClr>
                    </a:outerShdw>
                  </a:effectLst>
                  <a:uFillTx/>
                  <a:latin typeface="楷体" panose="02010609060101010101" charset="-122"/>
                  <a:ea typeface="楷体" panose="02010609060101010101" charset="-122"/>
                  <a:cs typeface="Arial" panose="020B0604020202020204"/>
                  <a:sym typeface="Arial" panose="020B0604020202020204"/>
                </a:rPr>
                <a:t>苏联的改革</a:t>
              </a:r>
              <a:r>
                <a:rPr kumimoji="0" lang="en-US" altLang="zh-CN" sz="2000" b="1" i="0" u="none" strike="noStrike" cap="none" spc="0" normalizeH="0" baseline="0" dirty="0">
                  <a:effectLst>
                    <a:innerShdw blurRad="63500" dist="50800" dir="13500000">
                      <a:srgbClr val="000000">
                        <a:alpha val="50000"/>
                      </a:srgbClr>
                    </a:innerShdw>
                    <a:outerShdw blurRad="38100" dist="38100" dir="2700000" algn="tl">
                      <a:srgbClr val="000000">
                        <a:alpha val="43137"/>
                      </a:srgbClr>
                    </a:outerShdw>
                  </a:effectLst>
                  <a:uFillTx/>
                  <a:latin typeface="楷体" panose="02010609060101010101" charset="-122"/>
                  <a:ea typeface="楷体" panose="02010609060101010101" charset="-122"/>
                  <a:cs typeface="Arial" panose="020B0604020202020204"/>
                  <a:sym typeface="Arial" panose="020B0604020202020204"/>
                </a:rPr>
                <a:t>—</a:t>
              </a:r>
              <a:r>
                <a:rPr kumimoji="0" lang="zh-CN" altLang="en-US" sz="2000" b="1" i="0" u="none" strike="noStrike" cap="none" spc="0" normalizeH="0" baseline="0" dirty="0">
                  <a:effectLst>
                    <a:innerShdw blurRad="63500" dist="50800" dir="13500000">
                      <a:srgbClr val="000000">
                        <a:alpha val="50000"/>
                      </a:srgbClr>
                    </a:innerShdw>
                    <a:outerShdw blurRad="38100" dist="38100" dir="2700000" algn="tl">
                      <a:srgbClr val="000000">
                        <a:alpha val="43137"/>
                      </a:srgbClr>
                    </a:outerShdw>
                  </a:effectLst>
                  <a:uFillTx/>
                  <a:latin typeface="楷体" panose="02010609060101010101" charset="-122"/>
                  <a:ea typeface="楷体" panose="02010609060101010101" charset="-122"/>
                  <a:cs typeface="Arial" panose="020B0604020202020204"/>
                  <a:sym typeface="Arial" panose="020B0604020202020204"/>
                </a:rPr>
                <a:t>勃列日涅夫改革</a:t>
              </a:r>
            </a:p>
          </p:txBody>
        </p:sp>
      </p:grpSp>
      <p:graphicFrame>
        <p:nvGraphicFramePr>
          <p:cNvPr id="13" name="表格 12"/>
          <p:cNvGraphicFramePr/>
          <p:nvPr>
            <p:custDataLst>
              <p:tags r:id="rId1"/>
            </p:custDataLst>
          </p:nvPr>
        </p:nvGraphicFramePr>
        <p:xfrm>
          <a:off x="1132238" y="1452792"/>
          <a:ext cx="5625465" cy="2967990"/>
        </p:xfrm>
        <a:graphic>
          <a:graphicData uri="http://schemas.openxmlformats.org/drawingml/2006/table">
            <a:tbl>
              <a:tblPr firstRow="1" bandRow="1">
                <a:tableStyleId>{5C22544A-7EE6-4342-B048-85BDC9FD1C3A}</a:tableStyleId>
              </a:tblPr>
              <a:tblGrid>
                <a:gridCol w="911225">
                  <a:extLst>
                    <a:ext uri="{9D8B030D-6E8A-4147-A177-3AD203B41FA5}">
                      <a16:colId xmlns:a16="http://schemas.microsoft.com/office/drawing/2014/main" xmlns="" val="20000"/>
                    </a:ext>
                  </a:extLst>
                </a:gridCol>
                <a:gridCol w="4714240">
                  <a:extLst>
                    <a:ext uri="{9D8B030D-6E8A-4147-A177-3AD203B41FA5}">
                      <a16:colId xmlns:a16="http://schemas.microsoft.com/office/drawing/2014/main" xmlns="" val="20001"/>
                    </a:ext>
                  </a:extLst>
                </a:gridCol>
              </a:tblGrid>
              <a:tr h="396240">
                <a:tc>
                  <a:txBody>
                    <a:bodyPr/>
                    <a:lstStyle/>
                    <a:p>
                      <a:pPr algn="ctr">
                        <a:buNone/>
                      </a:pPr>
                      <a:r>
                        <a:rPr lang="zh-CN" altLang="en-US" sz="20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rPr>
                        <a:t>时间</a:t>
                      </a:r>
                    </a:p>
                  </a:txBody>
                  <a:tcP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alpha val="35000"/>
                      </a:srgbClr>
                    </a:solidFill>
                  </a:tcPr>
                </a:tc>
                <a:tc>
                  <a:txBody>
                    <a:bodyPr/>
                    <a:lstStyle/>
                    <a:p>
                      <a:pPr algn="l" eaLnBrk="0" hangingPunct="0">
                        <a:buClrTx/>
                        <a:buSzTx/>
                        <a:buNone/>
                      </a:pPr>
                      <a:endParaRPr lang="zh-CN" altLang="en-US" sz="16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txBody>
                  <a:tcP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alpha val="35000"/>
                      </a:srgbClr>
                    </a:solidFill>
                  </a:tcPr>
                </a:tc>
                <a:extLst>
                  <a:ext uri="{0D108BD9-81ED-4DB2-BD59-A6C34878D82A}">
                    <a16:rowId xmlns:a16="http://schemas.microsoft.com/office/drawing/2014/main" xmlns="" val="10000"/>
                  </a:ext>
                </a:extLst>
              </a:tr>
              <a:tr h="701040">
                <a:tc>
                  <a:txBody>
                    <a:bodyPr/>
                    <a:lstStyle/>
                    <a:p>
                      <a:pPr algn="ctr">
                        <a:buNone/>
                      </a:pPr>
                      <a:endParaRPr lang="zh-CN" altLang="en-US" sz="20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endParaRPr>
                    </a:p>
                    <a:p>
                      <a:pPr algn="ctr">
                        <a:buNone/>
                      </a:pPr>
                      <a:r>
                        <a:rPr lang="zh-CN" altLang="en-US" sz="20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rPr>
                        <a:t>内容</a:t>
                      </a:r>
                    </a:p>
                  </a:txBody>
                  <a:tcP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alpha val="35000"/>
                      </a:srgbClr>
                    </a:solidFill>
                  </a:tcPr>
                </a:tc>
                <a:tc>
                  <a:txBody>
                    <a:bodyPr/>
                    <a:lstStyle/>
                    <a:p>
                      <a:pPr>
                        <a:buNone/>
                      </a:pPr>
                      <a:endParaRPr lang="zh-CN" altLang="en-US" sz="20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endParaRPr>
                    </a:p>
                  </a:txBody>
                  <a:tcP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alpha val="35000"/>
                      </a:srgbClr>
                    </a:solidFill>
                  </a:tcPr>
                </a:tc>
                <a:extLst>
                  <a:ext uri="{0D108BD9-81ED-4DB2-BD59-A6C34878D82A}">
                    <a16:rowId xmlns:a16="http://schemas.microsoft.com/office/drawing/2014/main" xmlns="" val="10001"/>
                  </a:ext>
                </a:extLst>
              </a:tr>
              <a:tr h="1003935">
                <a:tc>
                  <a:txBody>
                    <a:bodyPr/>
                    <a:lstStyle/>
                    <a:p>
                      <a:pPr algn="ctr">
                        <a:buNone/>
                      </a:pPr>
                      <a:r>
                        <a:rPr lang="zh-CN" altLang="en-US" sz="20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rPr>
                        <a:t>表现</a:t>
                      </a:r>
                    </a:p>
                  </a:txBody>
                  <a:tcP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alpha val="35000"/>
                      </a:srgbClr>
                    </a:solidFill>
                  </a:tcPr>
                </a:tc>
                <a:tc>
                  <a:txBody>
                    <a:bodyPr/>
                    <a:lstStyle/>
                    <a:p>
                      <a:pPr>
                        <a:buNone/>
                      </a:pPr>
                      <a:endParaRPr lang="zh-CN" altLang="en-US" sz="20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endParaRPr>
                    </a:p>
                  </a:txBody>
                  <a:tcP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alpha val="35000"/>
                      </a:srgbClr>
                    </a:solidFill>
                  </a:tcPr>
                </a:tc>
                <a:extLst>
                  <a:ext uri="{0D108BD9-81ED-4DB2-BD59-A6C34878D82A}">
                    <a16:rowId xmlns:a16="http://schemas.microsoft.com/office/drawing/2014/main" xmlns="" val="10002"/>
                  </a:ext>
                </a:extLst>
              </a:tr>
              <a:tr h="866775">
                <a:tc>
                  <a:txBody>
                    <a:bodyPr/>
                    <a:lstStyle/>
                    <a:p>
                      <a:pPr algn="ctr">
                        <a:buNone/>
                      </a:pPr>
                      <a:endParaRPr lang="zh-CN" altLang="en-US" sz="20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endParaRPr>
                    </a:p>
                    <a:p>
                      <a:pPr algn="ctr">
                        <a:buNone/>
                      </a:pPr>
                      <a:r>
                        <a:rPr lang="zh-CN" altLang="en-US" sz="20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rPr>
                        <a:t>评价</a:t>
                      </a:r>
                    </a:p>
                  </a:txBody>
                  <a:tcP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alpha val="35000"/>
                      </a:srgbClr>
                    </a:solidFill>
                  </a:tcPr>
                </a:tc>
                <a:tc>
                  <a:txBody>
                    <a:bodyPr/>
                    <a:lstStyle/>
                    <a:p>
                      <a:pPr>
                        <a:buNone/>
                      </a:pPr>
                      <a:endParaRPr lang="zh-CN" altLang="en-US" sz="20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endParaRPr>
                    </a:p>
                  </a:txBody>
                  <a:tcP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alpha val="35000"/>
                      </a:srgbClr>
                    </a:solidFill>
                  </a:tcPr>
                </a:tc>
                <a:extLst>
                  <a:ext uri="{0D108BD9-81ED-4DB2-BD59-A6C34878D82A}">
                    <a16:rowId xmlns:a16="http://schemas.microsoft.com/office/drawing/2014/main" xmlns="" val="10003"/>
                  </a:ext>
                </a:extLst>
              </a:tr>
            </a:tbl>
          </a:graphicData>
        </a:graphic>
      </p:graphicFrame>
      <p:pic>
        <p:nvPicPr>
          <p:cNvPr id="14" name="Picture 2" descr="https://p1.ssl.qhmsg.com/t012dfc834ce94b57f2.jpg"/>
          <p:cNvPicPr>
            <a:picLocks noChangeAspect="1" noChangeArrowheads="1"/>
          </p:cNvPicPr>
          <p:nvPr/>
        </p:nvPicPr>
        <p:blipFill>
          <a:blip r:embed="rId6" cstate="print"/>
          <a:srcRect/>
          <a:stretch>
            <a:fillRect/>
          </a:stretch>
        </p:blipFill>
        <p:spPr bwMode="auto">
          <a:xfrm>
            <a:off x="6805963" y="1134657"/>
            <a:ext cx="1310005" cy="1553845"/>
          </a:xfrm>
          <a:prstGeom prst="rect">
            <a:avLst/>
          </a:prstGeom>
          <a:ln>
            <a:noFill/>
          </a:ln>
          <a:effectLst>
            <a:outerShdw blurRad="292100" dist="139700" dir="2700000" algn="tl" rotWithShape="0">
              <a:srgbClr val="333333">
                <a:alpha val="65000"/>
              </a:srgbClr>
            </a:outerShdw>
            <a:softEdge rad="63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文本框 7"/>
          <p:cNvSpPr txBox="1"/>
          <p:nvPr/>
        </p:nvSpPr>
        <p:spPr>
          <a:xfrm>
            <a:off x="2049178" y="1940472"/>
            <a:ext cx="4130675" cy="58229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algn="just" eaLnBrk="1" fontAlgn="auto" latinLnBrk="0" hangingPunct="1">
              <a:lnSpc>
                <a:spcPct val="100000"/>
              </a:lnSpc>
            </a:pPr>
            <a:r>
              <a:rPr lang="en-US" altLang="zh-CN" sz="16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推行“</a:t>
            </a:r>
            <a:r>
              <a:rPr lang="zh-CN" altLang="en-US" sz="16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新政策</a:t>
            </a:r>
            <a:r>
              <a:rPr lang="en-US" altLang="zh-CN" sz="16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”，要求加速科技进步、完善经济管理体制和加强经济刺激。</a:t>
            </a:r>
            <a:endParaRPr kumimoji="0" lang="zh-CN" altLang="en-US" sz="1600" b="1" i="0" u="none" strike="noStrike" cap="none" spc="0" normalizeH="0" baseline="0"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p:txBody>
      </p:sp>
      <p:sp>
        <p:nvSpPr>
          <p:cNvPr id="16" name="文本框 10"/>
          <p:cNvSpPr txBox="1"/>
          <p:nvPr/>
        </p:nvSpPr>
        <p:spPr>
          <a:xfrm>
            <a:off x="2049178" y="3722282"/>
            <a:ext cx="4514850" cy="58229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algn="ctr" eaLnBrk="1" fontAlgn="auto" latinLnBrk="0" hangingPunct="1">
              <a:lnSpc>
                <a:spcPct val="100000"/>
              </a:lnSpc>
            </a:pPr>
            <a:r>
              <a:rPr lang="en-US" altLang="zh-CN" sz="16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改革仍</a:t>
            </a:r>
            <a:r>
              <a:rPr lang="en-US" altLang="zh-CN" sz="16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没有从根本上突破高度集中的计划经济体制</a:t>
            </a:r>
            <a:r>
              <a:rPr lang="en-US" altLang="zh-CN" sz="16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en-US" altLang="zh-CN" sz="16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国民经济</a:t>
            </a:r>
            <a:r>
              <a:rPr lang="en-US" altLang="zh-CN" sz="16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呈现出</a:t>
            </a:r>
            <a:r>
              <a:rPr lang="en-US" altLang="zh-CN" sz="16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畸形</a:t>
            </a:r>
            <a:r>
              <a:rPr lang="en-US" altLang="zh-CN" sz="16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发展状态</a:t>
            </a:r>
            <a:r>
              <a:rPr lang="zh-CN" altLang="en-US" sz="16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endParaRPr kumimoji="0" lang="en-US" altLang="zh-CN" sz="1600" b="1" i="0" u="none" strike="noStrike" cap="none" spc="0" normalizeH="0" baseline="0"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p:txBody>
      </p:sp>
      <p:sp>
        <p:nvSpPr>
          <p:cNvPr id="17" name="文本框 11"/>
          <p:cNvSpPr txBox="1"/>
          <p:nvPr/>
        </p:nvSpPr>
        <p:spPr>
          <a:xfrm>
            <a:off x="2049178" y="1470572"/>
            <a:ext cx="798830" cy="337185"/>
          </a:xfrm>
          <a:prstGeom prst="rect">
            <a:avLst/>
          </a:prstGeom>
          <a:noFill/>
        </p:spPr>
        <p:txBody>
          <a:bodyPr wrap="none" rtlCol="0">
            <a:spAutoFit/>
          </a:bodyPr>
          <a:lstStyle/>
          <a:p>
            <a:pPr algn="l" eaLnBrk="0" hangingPunct="0">
              <a:buClrTx/>
              <a:buSzTx/>
              <a:buNone/>
            </a:pPr>
            <a:r>
              <a:rPr lang="en-US" altLang="zh-CN" sz="16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1965</a:t>
            </a:r>
            <a:r>
              <a:rPr lang="zh-CN" altLang="en-US" sz="16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年</a:t>
            </a:r>
            <a:endParaRPr lang="zh-CN" altLang="en-US" sz="16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p:txBody>
      </p:sp>
      <p:grpSp>
        <p:nvGrpSpPr>
          <p:cNvPr id="18" name="组合 17"/>
          <p:cNvGrpSpPr/>
          <p:nvPr/>
        </p:nvGrpSpPr>
        <p:grpSpPr>
          <a:xfrm>
            <a:off x="8086758" y="1940472"/>
            <a:ext cx="1644650" cy="2456180"/>
            <a:chOff x="901" y="1663"/>
            <a:chExt cx="2590" cy="3868"/>
          </a:xfrm>
        </p:grpSpPr>
        <p:pic>
          <p:nvPicPr>
            <p:cNvPr id="19" name="Picture 2" descr="https://gss0.bdstatic.com/-4o3dSag_xI4khGkpoWK1HF6hhy/baike/s%3D220/sign=45145eb5233fb80e08d166d506d32ffb/6d81800a19d8bc3ef5c8544e808ba61ea9d34575.jpg"/>
            <p:cNvPicPr>
              <a:picLocks noChangeAspect="1" noChangeArrowheads="1"/>
            </p:cNvPicPr>
            <p:nvPr/>
          </p:nvPicPr>
          <p:blipFill rotWithShape="1">
            <a:blip r:embed="rId7" cstate="screen">
              <a:extLst>
                <a:ext uri="{BEBA8EAE-BF5A-486C-A8C5-ECC9F3942E4B}">
                  <a14:imgProps xmlns:a14="http://schemas.microsoft.com/office/drawing/2010/main" xmlns="">
                    <a14:imgLayer r:embed="rId8">
                      <a14:imgEffect>
                        <a14:colorTemperature colorTemp="11200"/>
                      </a14:imgEffect>
                    </a14:imgLayer>
                  </a14:imgProps>
                </a:ext>
              </a:extLst>
            </a:blip>
            <a:srcRect/>
            <a:stretch>
              <a:fillRect/>
            </a:stretch>
          </p:blipFill>
          <p:spPr bwMode="auto">
            <a:xfrm>
              <a:off x="901" y="1663"/>
              <a:ext cx="2590" cy="38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Lst>
          </p:spPr>
        </p:pic>
        <p:sp>
          <p:nvSpPr>
            <p:cNvPr id="20" name="文本框 129028"/>
            <p:cNvSpPr txBox="1">
              <a:spLocks noChangeArrowheads="1"/>
            </p:cNvSpPr>
            <p:nvPr/>
          </p:nvSpPr>
          <p:spPr bwMode="auto">
            <a:xfrm>
              <a:off x="947" y="4807"/>
              <a:ext cx="2544" cy="725"/>
            </a:xfrm>
            <a:prstGeom prst="rect">
              <a:avLst/>
            </a:prstGeom>
            <a:solidFill>
              <a:srgbClr val="FFFFFF">
                <a:shade val="85000"/>
                <a:alpha val="63000"/>
              </a:srgbClr>
            </a:solid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eaLnBrk="1" hangingPunct="1">
                <a:lnSpc>
                  <a:spcPct val="150000"/>
                </a:lnSpc>
                <a:spcBef>
                  <a:spcPct val="50000"/>
                </a:spcBef>
              </a:pPr>
              <a:r>
                <a:rPr lang="zh-CN" altLang="en-US" sz="1600" b="1" spc="600" dirty="0">
                  <a:solidFill>
                    <a:schemeClr val="tx1"/>
                  </a:solidFill>
                  <a:effectLst>
                    <a:outerShdw blurRad="38100" dist="19050" dir="2700000" algn="tl" rotWithShape="0">
                      <a:schemeClr val="dk1">
                        <a:alpha val="40000"/>
                      </a:schemeClr>
                    </a:outerShdw>
                  </a:effectLst>
                  <a:latin typeface="+mj-ea"/>
                  <a:ea typeface="+mj-ea"/>
                </a:rPr>
                <a:t>跛脚的巨人</a:t>
              </a:r>
            </a:p>
          </p:txBody>
        </p:sp>
      </p:grpSp>
      <p:grpSp>
        <p:nvGrpSpPr>
          <p:cNvPr id="21" name="组合 20"/>
          <p:cNvGrpSpPr/>
          <p:nvPr/>
        </p:nvGrpSpPr>
        <p:grpSpPr>
          <a:xfrm>
            <a:off x="741126" y="4571277"/>
            <a:ext cx="11450450" cy="1477010"/>
            <a:chOff x="-346" y="5850"/>
            <a:chExt cx="14817" cy="2326"/>
          </a:xfrm>
        </p:grpSpPr>
        <p:pic>
          <p:nvPicPr>
            <p:cNvPr id="22" name="图片 21" descr="截图20181220090149"/>
            <p:cNvPicPr>
              <a:picLocks noChangeAspect="1"/>
            </p:cNvPicPr>
            <p:nvPr/>
          </p:nvPicPr>
          <p:blipFill rotWithShape="1">
            <a:blip r:embed="rId9" cstate="print"/>
            <a:srcRect l="58498" t="15940" r="5743" b="45982"/>
            <a:stretch>
              <a:fillRect/>
            </a:stretch>
          </p:blipFill>
          <p:spPr>
            <a:xfrm>
              <a:off x="-346" y="5967"/>
              <a:ext cx="3006" cy="2007"/>
            </a:xfrm>
            <a:prstGeom prst="rect">
              <a:avLst/>
            </a:prstGeom>
            <a:effectLst>
              <a:softEdge rad="63500"/>
            </a:effectLst>
          </p:spPr>
        </p:pic>
        <p:sp>
          <p:nvSpPr>
            <p:cNvPr id="23" name="文本框 19"/>
            <p:cNvSpPr txBox="1"/>
            <p:nvPr/>
          </p:nvSpPr>
          <p:spPr>
            <a:xfrm>
              <a:off x="2604" y="5850"/>
              <a:ext cx="11867" cy="232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algn="ctr"/>
              <a:r>
                <a:rPr lang="en-US" altLang="zh-CN" b="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a:t>
              </a:r>
              <a:r>
                <a:rPr lang="zh-CN" altLang="en-US" b="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亚当和夏娃是哪国人？</a:t>
              </a:r>
              <a:r>
                <a:rPr lang="en-US" altLang="zh-CN" b="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a:t>
              </a:r>
              <a:endParaRPr lang="en-US" altLang="zh-CN" b="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endParaRPr>
            </a:p>
            <a:p>
              <a:pPr marL="0" marR="0" indent="0" algn="l" defTabSz="914400" rtl="0" fontAlgn="auto" latinLnBrk="1" hangingPunct="0">
                <a:lnSpc>
                  <a:spcPct val="100000"/>
                </a:lnSpc>
                <a:spcBef>
                  <a:spcPts val="0"/>
                </a:spcBef>
                <a:spcAft>
                  <a:spcPts val="0"/>
                </a:spcAft>
                <a:buClrTx/>
                <a:buSzTx/>
                <a:buFontTx/>
                <a:buNone/>
              </a:pPr>
              <a:r>
                <a:rPr lang="zh-CN" altLang="en-US" b="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美术馆里有一幅描写亚当和夏娃的画。</a:t>
              </a:r>
              <a:endParaRPr lang="zh-CN" altLang="en-US" b="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endParaRPr>
            </a:p>
            <a:p>
              <a:pPr marL="0" marR="0" indent="0" algn="l" defTabSz="914400" rtl="0" fontAlgn="auto" latinLnBrk="1" hangingPunct="0">
                <a:lnSpc>
                  <a:spcPct val="100000"/>
                </a:lnSpc>
                <a:spcBef>
                  <a:spcPts val="0"/>
                </a:spcBef>
                <a:spcAft>
                  <a:spcPts val="0"/>
                </a:spcAft>
                <a:buClrTx/>
                <a:buSzTx/>
                <a:buFontTx/>
                <a:buNone/>
              </a:pPr>
              <a:r>
                <a:rPr lang="zh-CN" altLang="en-US" b="1" dirty="0">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英国人</a:t>
              </a:r>
              <a:r>
                <a:rPr lang="zh-CN" altLang="en-US" b="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：“他们一定是英国人，男士有好吃的东西就和女士分享。”</a:t>
              </a:r>
              <a:endParaRPr lang="zh-CN" altLang="en-US" b="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endParaRPr>
            </a:p>
            <a:p>
              <a:pPr marL="0" marR="0" indent="0" algn="l" defTabSz="914400" rtl="0" fontAlgn="auto" latinLnBrk="1" hangingPunct="0">
                <a:lnSpc>
                  <a:spcPct val="100000"/>
                </a:lnSpc>
                <a:spcBef>
                  <a:spcPts val="0"/>
                </a:spcBef>
                <a:spcAft>
                  <a:spcPts val="0"/>
                </a:spcAft>
                <a:buClrTx/>
                <a:buSzTx/>
                <a:buFontTx/>
                <a:buNone/>
              </a:pPr>
              <a:r>
                <a:rPr lang="zh-CN" altLang="en-US" b="1" dirty="0">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法国人</a:t>
              </a:r>
              <a:r>
                <a:rPr lang="zh-CN" altLang="en-US" b="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：“他们一定是法国人，情侣裸体散步。”</a:t>
              </a:r>
              <a:endParaRPr lang="zh-CN" altLang="en-US" b="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endParaRPr>
            </a:p>
            <a:p>
              <a:pPr marL="0" marR="0" indent="0" algn="l" defTabSz="914400" rtl="0" fontAlgn="auto" latinLnBrk="1" hangingPunct="0">
                <a:lnSpc>
                  <a:spcPct val="100000"/>
                </a:lnSpc>
                <a:spcBef>
                  <a:spcPts val="0"/>
                </a:spcBef>
                <a:spcAft>
                  <a:spcPts val="0"/>
                </a:spcAft>
                <a:buClrTx/>
                <a:buSzTx/>
                <a:buFontTx/>
                <a:buNone/>
              </a:pPr>
              <a:r>
                <a:rPr lang="zh-CN" altLang="en-US" b="1" dirty="0">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苏联人</a:t>
              </a:r>
              <a:r>
                <a:rPr lang="zh-CN" altLang="en-US" b="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：“他们一定是苏联人，没有衣服穿，吃得很少，还以为自己生活在天堂。”</a:t>
              </a:r>
              <a:endParaRPr kumimoji="0" lang="zh-CN" altLang="en-US" b="1" i="0" u="none" strike="noStrike" cap="none" spc="0" normalizeH="0" baseline="0" dirty="0">
                <a:ln>
                  <a:noFill/>
                </a:ln>
                <a:solidFill>
                  <a:schemeClr val="tx1"/>
                </a:solidFill>
                <a:effectLst>
                  <a:outerShdw blurRad="38100" dist="19050" dir="2700000" algn="tl" rotWithShape="0">
                    <a:schemeClr val="dk1">
                      <a:alpha val="40000"/>
                    </a:schemeClr>
                  </a:outerShdw>
                </a:effectLst>
                <a:uFillTx/>
                <a:latin typeface="楷体" panose="02010609060101010101" charset="-122"/>
                <a:ea typeface="楷体" panose="02010609060101010101" charset="-122"/>
                <a:cs typeface="楷体" panose="02010609060101010101" charset="-122"/>
                <a:sym typeface="+mn-ea"/>
              </a:endParaRPr>
            </a:p>
          </p:txBody>
        </p:sp>
      </p:grpSp>
      <p:sp>
        <p:nvSpPr>
          <p:cNvPr id="24" name="文本框 20"/>
          <p:cNvSpPr txBox="1"/>
          <p:nvPr/>
        </p:nvSpPr>
        <p:spPr>
          <a:xfrm>
            <a:off x="1986948" y="2642782"/>
            <a:ext cx="4770755" cy="829945"/>
          </a:xfrm>
          <a:prstGeom prst="rect">
            <a:avLst/>
          </a:prstGeom>
          <a:noFill/>
        </p:spPr>
        <p:txBody>
          <a:bodyPr wrap="square" rtlCol="0">
            <a:spAutoFit/>
          </a:bodyPr>
          <a:lstStyle/>
          <a:p>
            <a:pPr algn="just" eaLnBrk="1" fontAlgn="auto" latinLnBrk="0" hangingPunct="1">
              <a:lnSpc>
                <a:spcPct val="100000"/>
              </a:lnSpc>
            </a:pPr>
            <a:r>
              <a:rPr lang="zh-CN" altLang="en-US" sz="16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一些</a:t>
            </a:r>
            <a:r>
              <a:rPr lang="zh-CN" altLang="en-US" sz="16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重工业</a:t>
            </a:r>
            <a:r>
              <a:rPr lang="zh-CN" altLang="en-US" sz="16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产品的产量居世界首位，常规武器、核武器、航天技术可以同美国抗衡，但</a:t>
            </a:r>
            <a:r>
              <a:rPr lang="zh-CN" altLang="en-US" sz="16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轻工业产品和新兴产业</a:t>
            </a:r>
            <a:r>
              <a:rPr lang="zh-CN" altLang="en-US" sz="16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明显落后（高投入、高消耗、低效率）</a:t>
            </a:r>
            <a:endParaRPr kumimoji="0" lang="zh-CN" altLang="en-US" sz="1600" b="1" i="0" u="none" strike="noStrike" cap="none" spc="0" normalizeH="0" baseline="0"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p:txBody>
      </p:sp>
    </p:spTree>
    <p:extLst>
      <p:ext uri="{BB962C8B-B14F-4D97-AF65-F5344CB8AC3E}">
        <p14:creationId xmlns:p14="http://schemas.microsoft.com/office/powerpoint/2010/main" xmlns="" val="4201082049"/>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F65488E3-903F-48FC-9647-193E5D1AB7E5}"/>
              </a:ext>
            </a:extLst>
          </p:cNvPr>
          <p:cNvSpPr/>
          <p:nvPr/>
        </p:nvSpPr>
        <p:spPr>
          <a:xfrm>
            <a:off x="709684" y="573206"/>
            <a:ext cx="10822674" cy="5732060"/>
          </a:xfrm>
          <a:prstGeom prst="rect">
            <a:avLst/>
          </a:prstGeom>
          <a:solidFill>
            <a:srgbClr val="F9F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a:extLst>
              <a:ext uri="{FF2B5EF4-FFF2-40B4-BE49-F238E27FC236}">
                <a16:creationId xmlns="" xmlns:a16="http://schemas.microsoft.com/office/drawing/2014/main" id="{15C5F831-5211-4F78-8D5C-C6F7C26683D9}"/>
              </a:ext>
            </a:extLst>
          </p:cNvPr>
          <p:cNvPicPr>
            <a:picLocks noChangeAspect="1"/>
          </p:cNvPicPr>
          <p:nvPr/>
        </p:nvPicPr>
        <p:blipFill>
          <a:blip r:embed="rId3" cstate="print">
            <a:extLst>
              <a:ext uri="{BEBA8EAE-BF5A-486C-A8C5-ECC9F3942E4B}">
                <a14:imgProps xmlns:a14="http://schemas.microsoft.com/office/drawing/2010/main" xmlns="">
                  <a14:imgLayer r:embed="rId4">
                    <a14:imgEffect>
                      <a14:colorTemperature colorTemp="11200"/>
                    </a14:imgEffect>
                  </a14:imgLayer>
                </a14:imgProps>
              </a:ext>
              <a:ext uri="{28A0092B-C50C-407E-A947-70E740481C1C}">
                <a14:useLocalDpi xmlns:a14="http://schemas.microsoft.com/office/drawing/2010/main" xmlns="" val="0"/>
              </a:ext>
            </a:extLst>
          </a:blip>
          <a:srcRect/>
          <a:stretch>
            <a:fillRect/>
          </a:stretch>
        </p:blipFill>
        <p:spPr>
          <a:xfrm rot="5400000" flipH="1" flipV="1">
            <a:off x="2845486" y="-2416225"/>
            <a:ext cx="6501030" cy="11690448"/>
          </a:xfrm>
          <a:custGeom>
            <a:avLst/>
            <a:gdLst>
              <a:gd name="connsiteX0" fmla="*/ 6092660 w 6501030"/>
              <a:gd name="connsiteY0" fmla="*/ 991170 h 11690448"/>
              <a:gd name="connsiteX1" fmla="*/ 428840 w 6501030"/>
              <a:gd name="connsiteY1" fmla="*/ 991170 h 11690448"/>
              <a:gd name="connsiteX2" fmla="*/ 428839 w 6501030"/>
              <a:gd name="connsiteY2" fmla="*/ 10762967 h 11690448"/>
              <a:gd name="connsiteX3" fmla="*/ 6092660 w 6501030"/>
              <a:gd name="connsiteY3" fmla="*/ 10762967 h 11690448"/>
              <a:gd name="connsiteX4" fmla="*/ 6501030 w 6501030"/>
              <a:gd name="connsiteY4" fmla="*/ 0 h 11690448"/>
              <a:gd name="connsiteX5" fmla="*/ 6501030 w 6501030"/>
              <a:gd name="connsiteY5" fmla="*/ 11690448 h 11690448"/>
              <a:gd name="connsiteX6" fmla="*/ 0 w 6501030"/>
              <a:gd name="connsiteY6" fmla="*/ 11690448 h 11690448"/>
              <a:gd name="connsiteX7" fmla="*/ 0 w 6501030"/>
              <a:gd name="connsiteY7" fmla="*/ 0 h 11690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1030" h="11690448">
                <a:moveTo>
                  <a:pt x="6092660" y="991170"/>
                </a:moveTo>
                <a:lnTo>
                  <a:pt x="428840" y="991170"/>
                </a:lnTo>
                <a:lnTo>
                  <a:pt x="428839" y="10762967"/>
                </a:lnTo>
                <a:lnTo>
                  <a:pt x="6092660" y="10762967"/>
                </a:lnTo>
                <a:close/>
                <a:moveTo>
                  <a:pt x="6501030" y="0"/>
                </a:moveTo>
                <a:lnTo>
                  <a:pt x="6501030" y="11690448"/>
                </a:lnTo>
                <a:lnTo>
                  <a:pt x="0" y="11690448"/>
                </a:lnTo>
                <a:lnTo>
                  <a:pt x="0" y="0"/>
                </a:lnTo>
                <a:close/>
              </a:path>
            </a:pathLst>
          </a:custGeom>
        </p:spPr>
      </p:pic>
      <p:grpSp>
        <p:nvGrpSpPr>
          <p:cNvPr id="2" name="组合 5">
            <a:extLst>
              <a:ext uri="{FF2B5EF4-FFF2-40B4-BE49-F238E27FC236}">
                <a16:creationId xmlns="" xmlns:a16="http://schemas.microsoft.com/office/drawing/2014/main" id="{92FBF4FC-E4CA-4FC7-ADCD-4C98306642DB}"/>
              </a:ext>
            </a:extLst>
          </p:cNvPr>
          <p:cNvGrpSpPr/>
          <p:nvPr/>
        </p:nvGrpSpPr>
        <p:grpSpPr>
          <a:xfrm flipH="1">
            <a:off x="4036317" y="873457"/>
            <a:ext cx="7036834" cy="431095"/>
            <a:chOff x="6191591" y="2264560"/>
            <a:chExt cx="1810564" cy="240605"/>
          </a:xfrm>
        </p:grpSpPr>
        <p:cxnSp>
          <p:nvCxnSpPr>
            <p:cNvPr id="7" name="直接箭头连接符 6">
              <a:extLst>
                <a:ext uri="{FF2B5EF4-FFF2-40B4-BE49-F238E27FC236}">
                  <a16:creationId xmlns="" xmlns:a16="http://schemas.microsoft.com/office/drawing/2014/main" id="{D82D9EE4-83C6-4F49-B065-5CE73EA968AE}"/>
                </a:ext>
              </a:extLst>
            </p:cNvPr>
            <p:cNvCxnSpPr/>
            <p:nvPr/>
          </p:nvCxnSpPr>
          <p:spPr>
            <a:xfrm>
              <a:off x="6191591" y="2505165"/>
              <a:ext cx="1810564"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a:extLst>
                <a:ext uri="{FF2B5EF4-FFF2-40B4-BE49-F238E27FC236}">
                  <a16:creationId xmlns="" xmlns:a16="http://schemas.microsoft.com/office/drawing/2014/main" id="{5F0DED0C-FB21-41D7-BDC9-A9C87C963AF4}"/>
                </a:ext>
              </a:extLst>
            </p:cNvPr>
            <p:cNvCxnSpPr>
              <a:cxnSpLocks/>
            </p:cNvCxnSpPr>
            <p:nvPr/>
          </p:nvCxnSpPr>
          <p:spPr>
            <a:xfrm>
              <a:off x="6191591" y="2386838"/>
              <a:ext cx="1341973"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a:extLst>
                <a:ext uri="{FF2B5EF4-FFF2-40B4-BE49-F238E27FC236}">
                  <a16:creationId xmlns="" xmlns:a16="http://schemas.microsoft.com/office/drawing/2014/main" id="{56E64A45-9F92-40E7-905B-F9197F6E8014}"/>
                </a:ext>
              </a:extLst>
            </p:cNvPr>
            <p:cNvCxnSpPr>
              <a:cxnSpLocks/>
            </p:cNvCxnSpPr>
            <p:nvPr/>
          </p:nvCxnSpPr>
          <p:spPr>
            <a:xfrm>
              <a:off x="6191591" y="2264560"/>
              <a:ext cx="844311"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grpSp>
      <p:sp>
        <p:nvSpPr>
          <p:cNvPr id="10" name="Rectangle 11"/>
          <p:cNvSpPr>
            <a:spLocks noChangeArrowheads="1"/>
          </p:cNvSpPr>
          <p:nvPr/>
        </p:nvSpPr>
        <p:spPr bwMode="auto">
          <a:xfrm>
            <a:off x="1656143" y="5453659"/>
            <a:ext cx="8586014" cy="829945"/>
          </a:xfrm>
          <a:prstGeom prst="rect">
            <a:avLst/>
          </a:prstGeom>
          <a:solidFill>
            <a:schemeClr val="bg1"/>
          </a:solidFill>
          <a:ln>
            <a:noFill/>
          </a:ln>
          <a:extLst>
            <a:ext uri="{91240B29-F687-4F45-9708-019B960494DF}">
              <a14:hiddenLine xmlns:a14="http://schemas.microsoft.com/office/drawing/2010/main" xmlns="" w="63500">
                <a:solidFill>
                  <a:srgbClr val="000000"/>
                </a:solidFill>
                <a:miter lim="800000"/>
                <a:headEnd/>
                <a:tailEnd/>
              </a14:hiddenLine>
            </a:ext>
          </a:extLst>
        </p:spPr>
        <p:txBody>
          <a:bodyPr wrap="square" anchor="ctr">
            <a:spAutoFit/>
          </a:bodyPr>
          <a:lstStyle>
            <a:lvl1pPr eaLnBrk="0" hangingPunct="0">
              <a:defRPr sz="3200" b="1">
                <a:solidFill>
                  <a:schemeClr val="tx2"/>
                </a:solidFill>
                <a:latin typeface="Arial" panose="020B0604020202020204" pitchFamily="34" charset="0"/>
                <a:ea typeface="华文新魏" panose="02010800040101010101" pitchFamily="2" charset="-122"/>
              </a:defRPr>
            </a:lvl1pPr>
            <a:lvl2pPr marL="742950" indent="-285750" eaLnBrk="0" hangingPunct="0">
              <a:defRPr sz="3200" b="1">
                <a:solidFill>
                  <a:schemeClr val="tx2"/>
                </a:solidFill>
                <a:latin typeface="Arial" panose="020B0604020202020204" pitchFamily="34" charset="0"/>
                <a:ea typeface="华文新魏" panose="02010800040101010101" pitchFamily="2" charset="-122"/>
              </a:defRPr>
            </a:lvl2pPr>
            <a:lvl3pPr marL="1143000" indent="-228600" eaLnBrk="0" hangingPunct="0">
              <a:defRPr sz="3200" b="1">
                <a:solidFill>
                  <a:schemeClr val="tx2"/>
                </a:solidFill>
                <a:latin typeface="Arial" panose="020B0604020202020204" pitchFamily="34" charset="0"/>
                <a:ea typeface="华文新魏" panose="02010800040101010101" pitchFamily="2" charset="-122"/>
              </a:defRPr>
            </a:lvl3pPr>
            <a:lvl4pPr marL="1600200" indent="-228600" eaLnBrk="0" hangingPunct="0">
              <a:defRPr sz="3200" b="1">
                <a:solidFill>
                  <a:schemeClr val="tx2"/>
                </a:solidFill>
                <a:latin typeface="Arial" panose="020B0604020202020204" pitchFamily="34" charset="0"/>
                <a:ea typeface="华文新魏" panose="02010800040101010101" pitchFamily="2" charset="-122"/>
              </a:defRPr>
            </a:lvl4pPr>
            <a:lvl5pPr marL="2057400" indent="-228600" eaLnBrk="0" hangingPunct="0">
              <a:defRPr sz="3200" b="1">
                <a:solidFill>
                  <a:schemeClr val="tx2"/>
                </a:solidFill>
                <a:latin typeface="Arial" panose="020B0604020202020204" pitchFamily="34" charset="0"/>
                <a:ea typeface="华文新魏" panose="02010800040101010101" pitchFamily="2" charset="-122"/>
              </a:defRPr>
            </a:lvl5pPr>
            <a:lvl6pPr marL="2514600" indent="-228600" eaLnBrk="0" fontAlgn="base" hangingPunct="0">
              <a:spcBef>
                <a:spcPct val="0"/>
              </a:spcBef>
              <a:spcAft>
                <a:spcPct val="0"/>
              </a:spcAft>
              <a:defRPr sz="3200" b="1">
                <a:solidFill>
                  <a:schemeClr val="tx2"/>
                </a:solidFill>
                <a:latin typeface="Arial" panose="020B0604020202020204" pitchFamily="34" charset="0"/>
                <a:ea typeface="华文新魏" panose="02010800040101010101" pitchFamily="2" charset="-122"/>
              </a:defRPr>
            </a:lvl6pPr>
            <a:lvl7pPr marL="2971800" indent="-228600" eaLnBrk="0" fontAlgn="base" hangingPunct="0">
              <a:spcBef>
                <a:spcPct val="0"/>
              </a:spcBef>
              <a:spcAft>
                <a:spcPct val="0"/>
              </a:spcAft>
              <a:defRPr sz="3200" b="1">
                <a:solidFill>
                  <a:schemeClr val="tx2"/>
                </a:solidFill>
                <a:latin typeface="Arial" panose="020B0604020202020204" pitchFamily="34" charset="0"/>
                <a:ea typeface="华文新魏" panose="02010800040101010101" pitchFamily="2" charset="-122"/>
              </a:defRPr>
            </a:lvl7pPr>
            <a:lvl8pPr marL="3429000" indent="-228600" eaLnBrk="0" fontAlgn="base" hangingPunct="0">
              <a:spcBef>
                <a:spcPct val="0"/>
              </a:spcBef>
              <a:spcAft>
                <a:spcPct val="0"/>
              </a:spcAft>
              <a:defRPr sz="3200" b="1">
                <a:solidFill>
                  <a:schemeClr val="tx2"/>
                </a:solidFill>
                <a:latin typeface="Arial" panose="020B0604020202020204" pitchFamily="34" charset="0"/>
                <a:ea typeface="华文新魏" panose="02010800040101010101" pitchFamily="2" charset="-122"/>
              </a:defRPr>
            </a:lvl8pPr>
            <a:lvl9pPr marL="3886200" indent="-228600" eaLnBrk="0" fontAlgn="base" hangingPunct="0">
              <a:spcBef>
                <a:spcPct val="0"/>
              </a:spcBef>
              <a:spcAft>
                <a:spcPct val="0"/>
              </a:spcAft>
              <a:defRPr sz="3200" b="1">
                <a:solidFill>
                  <a:schemeClr val="tx2"/>
                </a:solidFill>
                <a:latin typeface="Arial" panose="020B0604020202020204" pitchFamily="34" charset="0"/>
                <a:ea typeface="华文新魏" panose="02010800040101010101" pitchFamily="2" charset="-122"/>
              </a:defRPr>
            </a:lvl9pPr>
          </a:lstStyle>
          <a:p>
            <a:pPr algn="just" eaLnBrk="1" hangingPunct="1"/>
            <a:r>
              <a:rPr lang="en-US" altLang="zh-CN" sz="2395" b="0">
                <a:effectLst>
                  <a:outerShdw blurRad="38100" dist="38100" dir="2700000" algn="tl">
                    <a:srgbClr val="000000">
                      <a:alpha val="43137"/>
                    </a:srgbClr>
                  </a:outerShdw>
                </a:effectLst>
                <a:latin typeface="经典黑体简" panose="02010609000101010101" charset="-122"/>
                <a:ea typeface="经典黑体简" panose="02010609000101010101" charset="-122"/>
                <a:cs typeface="经典黑体简" panose="02010609000101010101" charset="-122"/>
              </a:rPr>
              <a:t>    </a:t>
            </a:r>
            <a:r>
              <a:rPr lang="zh-CN" altLang="en-US" sz="2395" b="0">
                <a:solidFill>
                  <a:schemeClr val="tx1"/>
                </a:solidFill>
                <a:effectLst>
                  <a:outerShdw blurRad="38100" dist="38100" dir="2700000" algn="tl">
                    <a:srgbClr val="000000">
                      <a:alpha val="43137"/>
                    </a:srgbClr>
                  </a:outerShdw>
                </a:effectLst>
                <a:latin typeface="经典黑体简" panose="02010609000101010101" charset="-122"/>
                <a:ea typeface="经典黑体简" panose="02010609000101010101" charset="-122"/>
                <a:cs typeface="经典黑体简" panose="02010609000101010101" charset="-122"/>
              </a:rPr>
              <a:t>勃列日涅夫时期苏联几乎每两位科学家中就有一位在研究</a:t>
            </a:r>
            <a:r>
              <a:rPr lang="zh-CN" altLang="en-US" sz="2395" b="0">
                <a:solidFill>
                  <a:srgbClr val="FF0000"/>
                </a:solidFill>
                <a:effectLst>
                  <a:outerShdw blurRad="38100" dist="38100" dir="2700000" algn="tl">
                    <a:srgbClr val="000000">
                      <a:alpha val="43137"/>
                    </a:srgbClr>
                  </a:outerShdw>
                </a:effectLst>
                <a:latin typeface="经典黑体简" panose="02010609000101010101" charset="-122"/>
                <a:ea typeface="经典黑体简" panose="02010609000101010101" charset="-122"/>
                <a:cs typeface="经典黑体简" panose="02010609000101010101" charset="-122"/>
              </a:rPr>
              <a:t>坦克、火炮和导弹，军工生产</a:t>
            </a:r>
            <a:r>
              <a:rPr lang="zh-CN" altLang="en-US" sz="2395" b="0">
                <a:solidFill>
                  <a:schemeClr val="tx1"/>
                </a:solidFill>
                <a:effectLst>
                  <a:outerShdw blurRad="38100" dist="38100" dir="2700000" algn="tl">
                    <a:srgbClr val="000000">
                      <a:alpha val="43137"/>
                    </a:srgbClr>
                  </a:outerShdw>
                </a:effectLst>
                <a:latin typeface="经典黑体简" panose="02010609000101010101" charset="-122"/>
                <a:ea typeface="经典黑体简" panose="02010609000101010101" charset="-122"/>
                <a:cs typeface="经典黑体简" panose="02010609000101010101" charset="-122"/>
              </a:rPr>
              <a:t>差不多占国民生产的</a:t>
            </a:r>
            <a:r>
              <a:rPr lang="en-US" altLang="zh-CN" sz="2395" b="0">
                <a:solidFill>
                  <a:srgbClr val="FF0000"/>
                </a:solidFill>
                <a:effectLst>
                  <a:outerShdw blurRad="38100" dist="38100" dir="2700000" algn="tl">
                    <a:srgbClr val="000000">
                      <a:alpha val="43137"/>
                    </a:srgbClr>
                  </a:outerShdw>
                </a:effectLst>
                <a:latin typeface="经典黑体简" panose="02010609000101010101" charset="-122"/>
                <a:ea typeface="经典黑体简" panose="02010609000101010101" charset="-122"/>
                <a:cs typeface="经典黑体简" panose="02010609000101010101" charset="-122"/>
              </a:rPr>
              <a:t>40%</a:t>
            </a:r>
            <a:r>
              <a:rPr lang="en-US" altLang="zh-CN" sz="2395" b="0">
                <a:effectLst>
                  <a:outerShdw blurRad="38100" dist="38100" dir="2700000" algn="tl">
                    <a:srgbClr val="000000">
                      <a:alpha val="43137"/>
                    </a:srgbClr>
                  </a:outerShdw>
                </a:effectLst>
                <a:latin typeface="经典黑体简" panose="02010609000101010101" charset="-122"/>
                <a:ea typeface="经典黑体简" panose="02010609000101010101" charset="-122"/>
                <a:cs typeface="经典黑体简" panose="02010609000101010101" charset="-122"/>
              </a:rPr>
              <a:t> </a:t>
            </a:r>
            <a:r>
              <a:rPr lang="zh-CN" altLang="en-US" sz="2395" b="0">
                <a:effectLst>
                  <a:outerShdw blurRad="38100" dist="38100" dir="2700000" algn="tl">
                    <a:srgbClr val="000000">
                      <a:alpha val="43137"/>
                    </a:srgbClr>
                  </a:outerShdw>
                </a:effectLst>
                <a:latin typeface="经典黑体简" panose="02010609000101010101" charset="-122"/>
                <a:ea typeface="经典黑体简" panose="02010609000101010101" charset="-122"/>
                <a:cs typeface="经典黑体简" panose="02010609000101010101" charset="-122"/>
              </a:rPr>
              <a:t>。</a:t>
            </a:r>
          </a:p>
        </p:txBody>
      </p:sp>
      <p:sp>
        <p:nvSpPr>
          <p:cNvPr id="11" name="Rectangle 2"/>
          <p:cNvSpPr>
            <a:spLocks noGrp="1" noRot="1" noChangeArrowheads="1"/>
          </p:cNvSpPr>
          <p:nvPr>
            <p:ph type="title" idx="4294967295"/>
          </p:nvPr>
        </p:nvSpPr>
        <p:spPr>
          <a:xfrm>
            <a:off x="1192192" y="2057060"/>
            <a:ext cx="306388" cy="3538537"/>
          </a:xfrm>
          <a:noFill/>
        </p:spPr>
        <p:style>
          <a:lnRef idx="3">
            <a:schemeClr val="lt1"/>
          </a:lnRef>
          <a:fillRef idx="1">
            <a:schemeClr val="accent6"/>
          </a:fillRef>
          <a:effectRef idx="1">
            <a:schemeClr val="accent6"/>
          </a:effectRef>
          <a:fontRef idx="minor">
            <a:schemeClr val="lt1"/>
          </a:fontRef>
        </p:style>
        <p:txBody>
          <a:bodyPr wrap="square">
            <a:spAutoFit/>
          </a:bodyPr>
          <a:lstStyle/>
          <a:p>
            <a:pPr algn="ctr">
              <a:spcBef>
                <a:spcPct val="50000"/>
              </a:spcBef>
            </a:pPr>
            <a:r>
              <a:rPr kumimoji="1" lang="zh-CN" altLang="en-US" sz="2800" b="1" dirty="0">
                <a:solidFill>
                  <a:srgbClr val="000000"/>
                </a:solidFill>
                <a:effectLst>
                  <a:outerShdw blurRad="38100" dist="38100" dir="2700000" algn="tl">
                    <a:srgbClr val="000000">
                      <a:alpha val="43137"/>
                    </a:srgbClr>
                  </a:outerShdw>
                </a:effectLst>
                <a:latin typeface="楷体" panose="02010609060101010101" charset="-122"/>
                <a:ea typeface="楷体" panose="02010609060101010101" charset="-122"/>
                <a:cs typeface="+mn-cs"/>
              </a:rPr>
              <a:t>美苏两国力量对比　</a:t>
            </a:r>
          </a:p>
        </p:txBody>
      </p:sp>
      <p:graphicFrame>
        <p:nvGraphicFramePr>
          <p:cNvPr id="12" name="Object 4"/>
          <p:cNvGraphicFramePr>
            <a:graphicFrameLocks noChangeAspect="1"/>
          </p:cNvGraphicFramePr>
          <p:nvPr/>
        </p:nvGraphicFramePr>
        <p:xfrm>
          <a:off x="6563432" y="2771880"/>
          <a:ext cx="3465195" cy="2108835"/>
        </p:xfrm>
        <a:graphic>
          <a:graphicData uri="http://schemas.openxmlformats.org/presentationml/2006/ole">
            <p:oleObj spid="_x0000_s1026" name="工作表" r:id="rId5" imgW="2383200" imgH="1630440" progId="Excel.Sheet.8">
              <p:embed/>
            </p:oleObj>
          </a:graphicData>
        </a:graphic>
      </p:graphicFrame>
      <p:sp>
        <p:nvSpPr>
          <p:cNvPr id="13" name="WordArt 6"/>
          <p:cNvSpPr>
            <a:spLocks noChangeArrowheads="1" noChangeShapeType="1" noTextEdit="1"/>
          </p:cNvSpPr>
          <p:nvPr/>
        </p:nvSpPr>
        <p:spPr bwMode="auto">
          <a:xfrm>
            <a:off x="7195892" y="2272135"/>
            <a:ext cx="1920240" cy="323215"/>
          </a:xfrm>
          <a:prstGeom prst="rect">
            <a:avLst/>
          </a:prstGeom>
        </p:spPr>
        <p:txBody>
          <a:bodyPr wrap="none" fromWordArt="1"/>
          <a:lstStyle/>
          <a:p>
            <a:pPr algn="ctr"/>
            <a:r>
              <a:rPr lang="zh-CN" altLang="en-US" sz="2000" b="1" kern="10" dirty="0">
                <a:effectLst>
                  <a:outerShdw blurRad="38100" dist="38100" dir="2700000" algn="tl">
                    <a:srgbClr val="000000">
                      <a:alpha val="43137"/>
                    </a:srgbClr>
                  </a:outerShdw>
                </a:effectLst>
                <a:latin typeface="楷体" panose="02010609060101010101" charset="-122"/>
                <a:ea typeface="楷体" panose="02010609060101010101" charset="-122"/>
              </a:rPr>
              <a:t>战略核武器</a:t>
            </a:r>
          </a:p>
        </p:txBody>
      </p:sp>
      <p:graphicFrame>
        <p:nvGraphicFramePr>
          <p:cNvPr id="14" name="Object 9"/>
          <p:cNvGraphicFramePr>
            <a:graphicFrameLocks noChangeAspect="1"/>
          </p:cNvGraphicFramePr>
          <p:nvPr/>
        </p:nvGraphicFramePr>
        <p:xfrm>
          <a:off x="1656152" y="2771880"/>
          <a:ext cx="3289935" cy="2108835"/>
        </p:xfrm>
        <a:graphic>
          <a:graphicData uri="http://schemas.openxmlformats.org/presentationml/2006/ole">
            <p:oleObj spid="_x0000_s1027" name="Worksheet" r:id="rId6" imgW="2383200" imgH="1630440" progId="Excel.Sheet.8">
              <p:embed/>
            </p:oleObj>
          </a:graphicData>
        </a:graphic>
      </p:graphicFrame>
      <p:sp>
        <p:nvSpPr>
          <p:cNvPr id="15" name="WordArt 10"/>
          <p:cNvSpPr>
            <a:spLocks noChangeArrowheads="1" noChangeShapeType="1" noTextEdit="1"/>
          </p:cNvSpPr>
          <p:nvPr/>
        </p:nvSpPr>
        <p:spPr bwMode="auto">
          <a:xfrm>
            <a:off x="1955872" y="2272135"/>
            <a:ext cx="2352675" cy="499745"/>
          </a:xfrm>
          <a:prstGeom prst="rect">
            <a:avLst/>
          </a:prstGeom>
        </p:spPr>
        <p:txBody>
          <a:bodyPr wrap="none" fromWordArt="1"/>
          <a:lstStyle/>
          <a:p>
            <a:pPr algn="ctr"/>
            <a:r>
              <a:rPr lang="zh-CN" altLang="en-US" sz="2000" b="1" kern="10" dirty="0">
                <a:effectLst>
                  <a:outerShdw blurRad="38100" dist="38100" dir="2700000" algn="tl">
                    <a:srgbClr val="000000">
                      <a:alpha val="43137"/>
                    </a:srgbClr>
                  </a:outerShdw>
                </a:effectLst>
                <a:latin typeface="楷体" panose="02010609060101010101" charset="-122"/>
                <a:ea typeface="楷体" panose="02010609060101010101" charset="-122"/>
              </a:rPr>
              <a:t>常规武装力量</a:t>
            </a:r>
          </a:p>
        </p:txBody>
      </p:sp>
      <p:grpSp>
        <p:nvGrpSpPr>
          <p:cNvPr id="16" name="组合 15"/>
          <p:cNvGrpSpPr/>
          <p:nvPr/>
        </p:nvGrpSpPr>
        <p:grpSpPr>
          <a:xfrm>
            <a:off x="883686" y="732581"/>
            <a:ext cx="3987165" cy="440055"/>
            <a:chOff x="365" y="188"/>
            <a:chExt cx="6279" cy="693"/>
          </a:xfrm>
        </p:grpSpPr>
        <p:pic>
          <p:nvPicPr>
            <p:cNvPr id="17"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tretch>
              <a:fillRect/>
            </a:stretch>
          </p:blipFill>
          <p:spPr bwMode="auto">
            <a:xfrm>
              <a:off x="365" y="188"/>
              <a:ext cx="1036" cy="68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18" name="文本框 7"/>
            <p:cNvSpPr txBox="1"/>
            <p:nvPr/>
          </p:nvSpPr>
          <p:spPr>
            <a:xfrm>
              <a:off x="1215" y="251"/>
              <a:ext cx="5429" cy="6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2000" b="1" i="0" u="none" strike="noStrike" cap="none" spc="0" normalizeH="0" baseline="0" dirty="0">
                  <a:effectLst>
                    <a:innerShdw blurRad="63500" dist="50800" dir="13500000">
                      <a:srgbClr val="000000">
                        <a:alpha val="50000"/>
                      </a:srgbClr>
                    </a:innerShdw>
                    <a:outerShdw blurRad="38100" dist="38100" dir="2700000" algn="tl">
                      <a:srgbClr val="000000">
                        <a:alpha val="43137"/>
                      </a:srgbClr>
                    </a:outerShdw>
                  </a:effectLst>
                  <a:uFillTx/>
                  <a:latin typeface="楷体" panose="02010609060101010101" charset="-122"/>
                  <a:ea typeface="楷体" panose="02010609060101010101" charset="-122"/>
                  <a:cs typeface="Arial" panose="020B0604020202020204"/>
                  <a:sym typeface="Arial" panose="020B0604020202020204"/>
                </a:rPr>
                <a:t>苏联的改革</a:t>
              </a:r>
              <a:r>
                <a:rPr kumimoji="0" lang="en-US" altLang="zh-CN" sz="2000" b="1" i="0" u="none" strike="noStrike" cap="none" spc="0" normalizeH="0" baseline="0" dirty="0">
                  <a:effectLst>
                    <a:innerShdw blurRad="63500" dist="50800" dir="13500000">
                      <a:srgbClr val="000000">
                        <a:alpha val="50000"/>
                      </a:srgbClr>
                    </a:innerShdw>
                    <a:outerShdw blurRad="38100" dist="38100" dir="2700000" algn="tl">
                      <a:srgbClr val="000000">
                        <a:alpha val="43137"/>
                      </a:srgbClr>
                    </a:outerShdw>
                  </a:effectLst>
                  <a:uFillTx/>
                  <a:latin typeface="楷体" panose="02010609060101010101" charset="-122"/>
                  <a:ea typeface="楷体" panose="02010609060101010101" charset="-122"/>
                  <a:cs typeface="Arial" panose="020B0604020202020204"/>
                  <a:sym typeface="Arial" panose="020B0604020202020204"/>
                </a:rPr>
                <a:t>—</a:t>
              </a:r>
              <a:r>
                <a:rPr kumimoji="0" lang="zh-CN" altLang="en-US" sz="2000" b="1" i="0" u="none" strike="noStrike" cap="none" spc="0" normalizeH="0" baseline="0" dirty="0">
                  <a:effectLst>
                    <a:innerShdw blurRad="63500" dist="50800" dir="13500000">
                      <a:srgbClr val="000000">
                        <a:alpha val="50000"/>
                      </a:srgbClr>
                    </a:innerShdw>
                    <a:outerShdw blurRad="38100" dist="38100" dir="2700000" algn="tl">
                      <a:srgbClr val="000000">
                        <a:alpha val="43137"/>
                      </a:srgbClr>
                    </a:outerShdw>
                  </a:effectLst>
                  <a:uFillTx/>
                  <a:latin typeface="楷体" panose="02010609060101010101" charset="-122"/>
                  <a:ea typeface="楷体" panose="02010609060101010101" charset="-122"/>
                  <a:cs typeface="Arial" panose="020B0604020202020204"/>
                  <a:sym typeface="Arial" panose="020B0604020202020204"/>
                </a:rPr>
                <a:t>勃列日涅夫改革</a:t>
              </a:r>
            </a:p>
          </p:txBody>
        </p:sp>
      </p:grpSp>
      <p:grpSp>
        <p:nvGrpSpPr>
          <p:cNvPr id="19" name="组合 18"/>
          <p:cNvGrpSpPr/>
          <p:nvPr/>
        </p:nvGrpSpPr>
        <p:grpSpPr>
          <a:xfrm>
            <a:off x="5575372" y="1503150"/>
            <a:ext cx="448310" cy="3562985"/>
            <a:chOff x="6331" y="0"/>
            <a:chExt cx="706" cy="5611"/>
          </a:xfrm>
        </p:grpSpPr>
        <p:cxnSp>
          <p:nvCxnSpPr>
            <p:cNvPr id="20" name="直接连接符 19"/>
            <p:cNvCxnSpPr/>
            <p:nvPr/>
          </p:nvCxnSpPr>
          <p:spPr>
            <a:xfrm>
              <a:off x="6331" y="0"/>
              <a:ext cx="15" cy="4837"/>
            </a:xfrm>
            <a:prstGeom prst="line">
              <a:avLst/>
            </a:prstGeom>
            <a:noFill/>
            <a:ln w="28575" cap="flat" cmpd="sng">
              <a:solidFill>
                <a:srgbClr val="C00000"/>
              </a:solidFill>
              <a:prstDash val="solid"/>
              <a:miter lim="800000"/>
            </a:ln>
            <a:effectLst>
              <a:glow rad="63500">
                <a:srgbClr val="FFFF00">
                  <a:alpha val="40000"/>
                </a:srgbClr>
              </a:glow>
            </a:effectLst>
          </p:spPr>
          <p:style>
            <a:lnRef idx="0">
              <a:scrgbClr r="0" g="0" b="0"/>
            </a:lnRef>
            <a:fillRef idx="0">
              <a:scrgbClr r="0" g="0" b="0"/>
            </a:fillRef>
            <a:effectRef idx="0">
              <a:scrgbClr r="0" g="0" b="0"/>
            </a:effectRef>
            <a:fontRef idx="none"/>
          </p:style>
        </p:cxnSp>
        <p:cxnSp>
          <p:nvCxnSpPr>
            <p:cNvPr id="21" name="直接连接符 20"/>
            <p:cNvCxnSpPr/>
            <p:nvPr/>
          </p:nvCxnSpPr>
          <p:spPr>
            <a:xfrm>
              <a:off x="7037" y="579"/>
              <a:ext cx="0" cy="5032"/>
            </a:xfrm>
            <a:prstGeom prst="line">
              <a:avLst/>
            </a:prstGeom>
            <a:noFill/>
            <a:ln w="28575" cap="flat" cmpd="sng">
              <a:solidFill>
                <a:srgbClr val="0070C0"/>
              </a:solidFill>
              <a:prstDash val="solid"/>
              <a:miter lim="800000"/>
            </a:ln>
            <a:effectLst>
              <a:glow rad="139700">
                <a:schemeClr val="accent1">
                  <a:satMod val="175000"/>
                  <a:alpha val="40000"/>
                </a:schemeClr>
              </a:glow>
            </a:effectLst>
          </p:spPr>
          <p:style>
            <a:lnRef idx="0">
              <a:scrgbClr r="0" g="0" b="0"/>
            </a:lnRef>
            <a:fillRef idx="0">
              <a:scrgbClr r="0" g="0" b="0"/>
            </a:fillRef>
            <a:effectRef idx="0">
              <a:scrgbClr r="0" g="0" b="0"/>
            </a:effectRef>
            <a:fontRef idx="none"/>
          </p:style>
        </p:cxnSp>
      </p:grpSp>
    </p:spTree>
    <p:extLst>
      <p:ext uri="{BB962C8B-B14F-4D97-AF65-F5344CB8AC3E}">
        <p14:creationId xmlns:p14="http://schemas.microsoft.com/office/powerpoint/2010/main" xmlns="" val="4201082049"/>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F65488E3-903F-48FC-9647-193E5D1AB7E5}"/>
              </a:ext>
            </a:extLst>
          </p:cNvPr>
          <p:cNvSpPr/>
          <p:nvPr/>
        </p:nvSpPr>
        <p:spPr>
          <a:xfrm>
            <a:off x="709684" y="573206"/>
            <a:ext cx="10822674" cy="5732060"/>
          </a:xfrm>
          <a:prstGeom prst="rect">
            <a:avLst/>
          </a:prstGeom>
          <a:solidFill>
            <a:srgbClr val="F9F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a:extLst>
              <a:ext uri="{FF2B5EF4-FFF2-40B4-BE49-F238E27FC236}">
                <a16:creationId xmlns="" xmlns:a16="http://schemas.microsoft.com/office/drawing/2014/main" id="{15C5F831-5211-4F78-8D5C-C6F7C26683D9}"/>
              </a:ext>
            </a:extLst>
          </p:cNvPr>
          <p:cNvPicPr>
            <a:picLocks noChangeAspect="1"/>
          </p:cNvPicPr>
          <p:nvPr/>
        </p:nvPicPr>
        <p:blipFill>
          <a:blip r:embed="rId3" cstate="print">
            <a:extLst>
              <a:ext uri="{BEBA8EAE-BF5A-486C-A8C5-ECC9F3942E4B}">
                <a14:imgProps xmlns:a14="http://schemas.microsoft.com/office/drawing/2010/main" xmlns="">
                  <a14:imgLayer r:embed="rId4">
                    <a14:imgEffect>
                      <a14:colorTemperature colorTemp="11200"/>
                    </a14:imgEffect>
                  </a14:imgLayer>
                </a14:imgProps>
              </a:ext>
              <a:ext uri="{28A0092B-C50C-407E-A947-70E740481C1C}">
                <a14:useLocalDpi xmlns:a14="http://schemas.microsoft.com/office/drawing/2010/main" xmlns="" val="0"/>
              </a:ext>
            </a:extLst>
          </a:blip>
          <a:srcRect/>
          <a:stretch>
            <a:fillRect/>
          </a:stretch>
        </p:blipFill>
        <p:spPr>
          <a:xfrm rot="5400000" flipH="1" flipV="1">
            <a:off x="2845486" y="-2416225"/>
            <a:ext cx="6501030" cy="11690448"/>
          </a:xfrm>
          <a:custGeom>
            <a:avLst/>
            <a:gdLst>
              <a:gd name="connsiteX0" fmla="*/ 6092660 w 6501030"/>
              <a:gd name="connsiteY0" fmla="*/ 991170 h 11690448"/>
              <a:gd name="connsiteX1" fmla="*/ 428840 w 6501030"/>
              <a:gd name="connsiteY1" fmla="*/ 991170 h 11690448"/>
              <a:gd name="connsiteX2" fmla="*/ 428839 w 6501030"/>
              <a:gd name="connsiteY2" fmla="*/ 10762967 h 11690448"/>
              <a:gd name="connsiteX3" fmla="*/ 6092660 w 6501030"/>
              <a:gd name="connsiteY3" fmla="*/ 10762967 h 11690448"/>
              <a:gd name="connsiteX4" fmla="*/ 6501030 w 6501030"/>
              <a:gd name="connsiteY4" fmla="*/ 0 h 11690448"/>
              <a:gd name="connsiteX5" fmla="*/ 6501030 w 6501030"/>
              <a:gd name="connsiteY5" fmla="*/ 11690448 h 11690448"/>
              <a:gd name="connsiteX6" fmla="*/ 0 w 6501030"/>
              <a:gd name="connsiteY6" fmla="*/ 11690448 h 11690448"/>
              <a:gd name="connsiteX7" fmla="*/ 0 w 6501030"/>
              <a:gd name="connsiteY7" fmla="*/ 0 h 11690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1030" h="11690448">
                <a:moveTo>
                  <a:pt x="6092660" y="991170"/>
                </a:moveTo>
                <a:lnTo>
                  <a:pt x="428840" y="991170"/>
                </a:lnTo>
                <a:lnTo>
                  <a:pt x="428839" y="10762967"/>
                </a:lnTo>
                <a:lnTo>
                  <a:pt x="6092660" y="10762967"/>
                </a:lnTo>
                <a:close/>
                <a:moveTo>
                  <a:pt x="6501030" y="0"/>
                </a:moveTo>
                <a:lnTo>
                  <a:pt x="6501030" y="11690448"/>
                </a:lnTo>
                <a:lnTo>
                  <a:pt x="0" y="11690448"/>
                </a:lnTo>
                <a:lnTo>
                  <a:pt x="0" y="0"/>
                </a:lnTo>
                <a:close/>
              </a:path>
            </a:pathLst>
          </a:custGeom>
        </p:spPr>
      </p:pic>
      <p:grpSp>
        <p:nvGrpSpPr>
          <p:cNvPr id="2" name="组合 5">
            <a:extLst>
              <a:ext uri="{FF2B5EF4-FFF2-40B4-BE49-F238E27FC236}">
                <a16:creationId xmlns="" xmlns:a16="http://schemas.microsoft.com/office/drawing/2014/main" id="{92FBF4FC-E4CA-4FC7-ADCD-4C98306642DB}"/>
              </a:ext>
            </a:extLst>
          </p:cNvPr>
          <p:cNvGrpSpPr/>
          <p:nvPr/>
        </p:nvGrpSpPr>
        <p:grpSpPr>
          <a:xfrm flipH="1">
            <a:off x="4036317" y="873457"/>
            <a:ext cx="7036834" cy="431095"/>
            <a:chOff x="6191591" y="2264560"/>
            <a:chExt cx="1810564" cy="240605"/>
          </a:xfrm>
        </p:grpSpPr>
        <p:cxnSp>
          <p:nvCxnSpPr>
            <p:cNvPr id="7" name="直接箭头连接符 6">
              <a:extLst>
                <a:ext uri="{FF2B5EF4-FFF2-40B4-BE49-F238E27FC236}">
                  <a16:creationId xmlns="" xmlns:a16="http://schemas.microsoft.com/office/drawing/2014/main" id="{D82D9EE4-83C6-4F49-B065-5CE73EA968AE}"/>
                </a:ext>
              </a:extLst>
            </p:cNvPr>
            <p:cNvCxnSpPr/>
            <p:nvPr/>
          </p:nvCxnSpPr>
          <p:spPr>
            <a:xfrm>
              <a:off x="6191591" y="2505165"/>
              <a:ext cx="1810564"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a:extLst>
                <a:ext uri="{FF2B5EF4-FFF2-40B4-BE49-F238E27FC236}">
                  <a16:creationId xmlns="" xmlns:a16="http://schemas.microsoft.com/office/drawing/2014/main" id="{5F0DED0C-FB21-41D7-BDC9-A9C87C963AF4}"/>
                </a:ext>
              </a:extLst>
            </p:cNvPr>
            <p:cNvCxnSpPr>
              <a:cxnSpLocks/>
            </p:cNvCxnSpPr>
            <p:nvPr/>
          </p:nvCxnSpPr>
          <p:spPr>
            <a:xfrm>
              <a:off x="6191591" y="2386838"/>
              <a:ext cx="1341973"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a:extLst>
                <a:ext uri="{FF2B5EF4-FFF2-40B4-BE49-F238E27FC236}">
                  <a16:creationId xmlns="" xmlns:a16="http://schemas.microsoft.com/office/drawing/2014/main" id="{56E64A45-9F92-40E7-905B-F9197F6E8014}"/>
                </a:ext>
              </a:extLst>
            </p:cNvPr>
            <p:cNvCxnSpPr>
              <a:cxnSpLocks/>
            </p:cNvCxnSpPr>
            <p:nvPr/>
          </p:nvCxnSpPr>
          <p:spPr>
            <a:xfrm>
              <a:off x="6191591" y="2264560"/>
              <a:ext cx="844311"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a:off x="698492" y="616835"/>
            <a:ext cx="3987165" cy="440055"/>
            <a:chOff x="365" y="188"/>
            <a:chExt cx="6279" cy="693"/>
          </a:xfrm>
        </p:grpSpPr>
        <p:pic>
          <p:nvPicPr>
            <p:cNvPr id="11"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365" y="188"/>
              <a:ext cx="1036" cy="68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12" name="文本框 7"/>
            <p:cNvSpPr txBox="1"/>
            <p:nvPr/>
          </p:nvSpPr>
          <p:spPr>
            <a:xfrm>
              <a:off x="1215" y="251"/>
              <a:ext cx="5429" cy="6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2000" b="1" i="0" u="none" strike="noStrike" cap="none" spc="0" normalizeH="0" baseline="0" dirty="0">
                  <a:effectLst>
                    <a:innerShdw blurRad="63500" dist="50800" dir="13500000">
                      <a:srgbClr val="000000">
                        <a:alpha val="50000"/>
                      </a:srgbClr>
                    </a:innerShdw>
                    <a:outerShdw blurRad="38100" dist="38100" dir="2700000" algn="tl">
                      <a:srgbClr val="000000">
                        <a:alpha val="43137"/>
                      </a:srgbClr>
                    </a:outerShdw>
                  </a:effectLst>
                  <a:uFillTx/>
                  <a:latin typeface="楷体" panose="02010609060101010101" charset="-122"/>
                  <a:ea typeface="楷体" panose="02010609060101010101" charset="-122"/>
                  <a:cs typeface="Arial" panose="020B0604020202020204"/>
                  <a:sym typeface="Arial" panose="020B0604020202020204"/>
                </a:rPr>
                <a:t>苏联的改革</a:t>
              </a:r>
              <a:r>
                <a:rPr kumimoji="0" lang="en-US" altLang="zh-CN" sz="2000" b="1" i="0" u="none" strike="noStrike" cap="none" spc="0" normalizeH="0" baseline="0" dirty="0">
                  <a:effectLst>
                    <a:innerShdw blurRad="63500" dist="50800" dir="13500000">
                      <a:srgbClr val="000000">
                        <a:alpha val="50000"/>
                      </a:srgbClr>
                    </a:innerShdw>
                    <a:outerShdw blurRad="38100" dist="38100" dir="2700000" algn="tl">
                      <a:srgbClr val="000000">
                        <a:alpha val="43137"/>
                      </a:srgbClr>
                    </a:outerShdw>
                  </a:effectLst>
                  <a:uFillTx/>
                  <a:latin typeface="楷体" panose="02010609060101010101" charset="-122"/>
                  <a:ea typeface="楷体" panose="02010609060101010101" charset="-122"/>
                  <a:cs typeface="Arial" panose="020B0604020202020204"/>
                  <a:sym typeface="Arial" panose="020B0604020202020204"/>
                </a:rPr>
                <a:t>—</a:t>
              </a:r>
              <a:r>
                <a:rPr kumimoji="0" lang="zh-CN" altLang="en-US" sz="2000" b="1" i="0" u="none" strike="noStrike" cap="none" spc="0" normalizeH="0" baseline="0" dirty="0">
                  <a:effectLst>
                    <a:innerShdw blurRad="63500" dist="50800" dir="13500000">
                      <a:srgbClr val="000000">
                        <a:alpha val="50000"/>
                      </a:srgbClr>
                    </a:innerShdw>
                    <a:outerShdw blurRad="38100" dist="38100" dir="2700000" algn="tl">
                      <a:srgbClr val="000000">
                        <a:alpha val="43137"/>
                      </a:srgbClr>
                    </a:outerShdw>
                  </a:effectLst>
                  <a:uFillTx/>
                  <a:latin typeface="楷体" panose="02010609060101010101" charset="-122"/>
                  <a:ea typeface="楷体" panose="02010609060101010101" charset="-122"/>
                  <a:cs typeface="Arial" panose="020B0604020202020204"/>
                  <a:sym typeface="Arial" panose="020B0604020202020204"/>
                </a:rPr>
                <a:t>戈尔巴乔夫改革</a:t>
              </a:r>
            </a:p>
          </p:txBody>
        </p:sp>
      </p:grpSp>
      <p:graphicFrame>
        <p:nvGraphicFramePr>
          <p:cNvPr id="13" name="表格 12"/>
          <p:cNvGraphicFramePr/>
          <p:nvPr>
            <p:custDataLst>
              <p:tags r:id="rId1"/>
            </p:custDataLst>
          </p:nvPr>
        </p:nvGraphicFramePr>
        <p:xfrm>
          <a:off x="772787" y="1195320"/>
          <a:ext cx="5462270" cy="2689860"/>
        </p:xfrm>
        <a:graphic>
          <a:graphicData uri="http://schemas.openxmlformats.org/drawingml/2006/table">
            <a:tbl>
              <a:tblPr firstRow="1" bandRow="1">
                <a:tableStyleId>{5C22544A-7EE6-4342-B048-85BDC9FD1C3A}</a:tableStyleId>
              </a:tblPr>
              <a:tblGrid>
                <a:gridCol w="634730">
                  <a:extLst>
                    <a:ext uri="{9D8B030D-6E8A-4147-A177-3AD203B41FA5}">
                      <a16:colId xmlns:a16="http://schemas.microsoft.com/office/drawing/2014/main" xmlns="" val="20000"/>
                    </a:ext>
                  </a:extLst>
                </a:gridCol>
                <a:gridCol w="790575">
                  <a:extLst>
                    <a:ext uri="{9D8B030D-6E8A-4147-A177-3AD203B41FA5}">
                      <a16:colId xmlns:a16="http://schemas.microsoft.com/office/drawing/2014/main" xmlns="" val="20001"/>
                    </a:ext>
                  </a:extLst>
                </a:gridCol>
                <a:gridCol w="4036965">
                  <a:extLst>
                    <a:ext uri="{9D8B030D-6E8A-4147-A177-3AD203B41FA5}">
                      <a16:colId xmlns:a16="http://schemas.microsoft.com/office/drawing/2014/main" xmlns="" val="20002"/>
                    </a:ext>
                  </a:extLst>
                </a:gridCol>
              </a:tblGrid>
              <a:tr h="450215">
                <a:tc gridSpan="2">
                  <a:txBody>
                    <a:bodyPr/>
                    <a:lstStyle/>
                    <a:p>
                      <a:pPr algn="ctr">
                        <a:buNone/>
                      </a:pPr>
                      <a:r>
                        <a:rPr lang="zh-CN" altLang="en-US" sz="20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rPr>
                        <a:t>时间</a:t>
                      </a:r>
                    </a:p>
                  </a:txBody>
                  <a:tcP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alpha val="35000"/>
                      </a:srgbClr>
                    </a:solidFill>
                  </a:tcPr>
                </a:tc>
                <a:tc hMerge="1">
                  <a:txBody>
                    <a:bodyPr/>
                    <a:lstStyle/>
                    <a:p>
                      <a:endParaRPr lang="zh-CN"/>
                    </a:p>
                  </a:txBody>
                  <a:tcP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alpha val="35000"/>
                      </a:srgbClr>
                    </a:solidFill>
                  </a:tcPr>
                </a:tc>
                <a:tc>
                  <a:txBody>
                    <a:bodyPr/>
                    <a:lstStyle/>
                    <a:p>
                      <a:pPr algn="l" eaLnBrk="0" hangingPunct="0">
                        <a:buClrTx/>
                        <a:buSzTx/>
                        <a:buNone/>
                      </a:pPr>
                      <a:endParaRPr lang="zh-CN" altLang="zh-CN" sz="1795"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txBody>
                  <a:tcP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alpha val="35000"/>
                      </a:srgbClr>
                    </a:solidFill>
                  </a:tcPr>
                </a:tc>
                <a:extLst>
                  <a:ext uri="{0D108BD9-81ED-4DB2-BD59-A6C34878D82A}">
                    <a16:rowId xmlns:a16="http://schemas.microsoft.com/office/drawing/2014/main" xmlns="" val="10000"/>
                  </a:ext>
                </a:extLst>
              </a:tr>
              <a:tr h="388620">
                <a:tc rowSpan="2">
                  <a:txBody>
                    <a:bodyPr/>
                    <a:lstStyle/>
                    <a:p>
                      <a:pPr>
                        <a:buNone/>
                      </a:pPr>
                      <a:r>
                        <a:rPr lang="zh-CN" altLang="en-US" sz="20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rPr>
                        <a:t>内容</a:t>
                      </a:r>
                    </a:p>
                  </a:txBody>
                  <a:tcP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alpha val="35000"/>
                      </a:srgbClr>
                    </a:solidFill>
                  </a:tcPr>
                </a:tc>
                <a:tc>
                  <a:txBody>
                    <a:bodyPr/>
                    <a:lstStyle/>
                    <a:p>
                      <a:pPr algn="ctr">
                        <a:buNone/>
                      </a:pPr>
                      <a:r>
                        <a:rPr lang="zh-CN" altLang="en-US" sz="20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经济</a:t>
                      </a:r>
                    </a:p>
                  </a:txBody>
                  <a:tcP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alpha val="35000"/>
                      </a:srgbClr>
                    </a:solidFill>
                  </a:tcPr>
                </a:tc>
                <a:tc>
                  <a:txBody>
                    <a:bodyPr/>
                    <a:lstStyle/>
                    <a:p>
                      <a:pPr>
                        <a:buNone/>
                      </a:pPr>
                      <a:endParaRPr lang="zh-CN" altLang="en-US" sz="20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endParaRPr>
                    </a:p>
                  </a:txBody>
                  <a:tcP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alpha val="35000"/>
                      </a:srgbClr>
                    </a:solidFill>
                  </a:tcPr>
                </a:tc>
                <a:extLst>
                  <a:ext uri="{0D108BD9-81ED-4DB2-BD59-A6C34878D82A}">
                    <a16:rowId xmlns:a16="http://schemas.microsoft.com/office/drawing/2014/main" xmlns="" val="10001"/>
                  </a:ext>
                </a:extLst>
              </a:tr>
              <a:tr h="549275">
                <a:tc vMerge="1">
                  <a:txBody>
                    <a:bodyPr/>
                    <a:lstStyle/>
                    <a:p>
                      <a:endParaRPr lang="zh-CN"/>
                    </a:p>
                  </a:txBody>
                  <a:tcP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c>
                  <a:txBody>
                    <a:bodyPr/>
                    <a:lstStyle/>
                    <a:p>
                      <a:pPr algn="ctr">
                        <a:buNone/>
                      </a:pPr>
                      <a:r>
                        <a:rPr lang="zh-CN" altLang="en-US" sz="20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政治</a:t>
                      </a:r>
                    </a:p>
                  </a:txBody>
                  <a:tcP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alpha val="35000"/>
                      </a:srgbClr>
                    </a:solidFill>
                  </a:tcPr>
                </a:tc>
                <a:tc>
                  <a:txBody>
                    <a:bodyPr/>
                    <a:lstStyle/>
                    <a:p>
                      <a:pPr>
                        <a:buNone/>
                      </a:pPr>
                      <a:endParaRPr lang="zh-CN" altLang="en-US" sz="20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endParaRPr>
                    </a:p>
                  </a:txBody>
                  <a:tcP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alpha val="35000"/>
                      </a:srgbClr>
                    </a:solidFill>
                  </a:tcPr>
                </a:tc>
                <a:extLst>
                  <a:ext uri="{0D108BD9-81ED-4DB2-BD59-A6C34878D82A}">
                    <a16:rowId xmlns:a16="http://schemas.microsoft.com/office/drawing/2014/main" xmlns="" val="10002"/>
                  </a:ext>
                </a:extLst>
              </a:tr>
              <a:tr h="682625">
                <a:tc gridSpan="2">
                  <a:txBody>
                    <a:bodyPr/>
                    <a:lstStyle/>
                    <a:p>
                      <a:pPr algn="ctr">
                        <a:lnSpc>
                          <a:spcPct val="140000"/>
                        </a:lnSpc>
                        <a:buNone/>
                      </a:pPr>
                      <a:r>
                        <a:rPr lang="zh-CN" altLang="en-US" sz="20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rPr>
                        <a:t>结果</a:t>
                      </a:r>
                    </a:p>
                  </a:txBody>
                  <a:tcP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alpha val="35000"/>
                      </a:srgbClr>
                    </a:solidFill>
                  </a:tcPr>
                </a:tc>
                <a:tc hMerge="1">
                  <a:txBody>
                    <a:bodyPr/>
                    <a:lstStyle/>
                    <a:p>
                      <a:endParaRPr lang="zh-CN"/>
                    </a:p>
                  </a:txBody>
                  <a:tcP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alpha val="35000"/>
                      </a:srgbClr>
                    </a:solidFill>
                  </a:tcPr>
                </a:tc>
                <a:tc>
                  <a:txBody>
                    <a:bodyPr/>
                    <a:lstStyle/>
                    <a:p>
                      <a:pPr>
                        <a:buNone/>
                      </a:pPr>
                      <a:endParaRPr lang="zh-CN" altLang="en-US" sz="20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endParaRPr>
                    </a:p>
                  </a:txBody>
                  <a:tcP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alpha val="35000"/>
                      </a:srgbClr>
                    </a:solidFill>
                  </a:tcPr>
                </a:tc>
                <a:extLst>
                  <a:ext uri="{0D108BD9-81ED-4DB2-BD59-A6C34878D82A}">
                    <a16:rowId xmlns:a16="http://schemas.microsoft.com/office/drawing/2014/main" xmlns="" val="10003"/>
                  </a:ext>
                </a:extLst>
              </a:tr>
              <a:tr h="611505">
                <a:tc gridSpan="2">
                  <a:txBody>
                    <a:bodyPr/>
                    <a:lstStyle/>
                    <a:p>
                      <a:pPr algn="ctr">
                        <a:buNone/>
                      </a:pPr>
                      <a:r>
                        <a:rPr lang="zh-CN" altLang="en-US" sz="20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rPr>
                        <a:t>评价</a:t>
                      </a:r>
                    </a:p>
                  </a:txBody>
                  <a:tcP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alpha val="35000"/>
                      </a:srgbClr>
                    </a:solidFill>
                  </a:tcPr>
                </a:tc>
                <a:tc hMerge="1">
                  <a:txBody>
                    <a:bodyPr/>
                    <a:lstStyle/>
                    <a:p>
                      <a:endParaRPr lang="zh-CN"/>
                    </a:p>
                  </a:txBody>
                  <a:tcP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alpha val="35000"/>
                      </a:srgbClr>
                    </a:solidFill>
                  </a:tcPr>
                </a:tc>
                <a:tc>
                  <a:txBody>
                    <a:bodyPr/>
                    <a:lstStyle/>
                    <a:p>
                      <a:pPr>
                        <a:buNone/>
                      </a:pPr>
                      <a:endParaRPr lang="zh-CN" altLang="en-US" sz="20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endParaRPr>
                    </a:p>
                  </a:txBody>
                  <a:tcP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alpha val="35000"/>
                      </a:srgbClr>
                    </a:solidFill>
                  </a:tcPr>
                </a:tc>
                <a:extLst>
                  <a:ext uri="{0D108BD9-81ED-4DB2-BD59-A6C34878D82A}">
                    <a16:rowId xmlns:a16="http://schemas.microsoft.com/office/drawing/2014/main" xmlns="" val="10004"/>
                  </a:ext>
                </a:extLst>
              </a:tr>
            </a:tbl>
          </a:graphicData>
        </a:graphic>
      </p:graphicFrame>
      <p:sp>
        <p:nvSpPr>
          <p:cNvPr id="14" name="文本框 5"/>
          <p:cNvSpPr txBox="1"/>
          <p:nvPr/>
        </p:nvSpPr>
        <p:spPr>
          <a:xfrm>
            <a:off x="2227572" y="1270250"/>
            <a:ext cx="1061720" cy="3670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en-US" altLang="zh-CN" sz="16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1985年</a:t>
            </a:r>
            <a:endParaRPr kumimoji="0" lang="en-US" altLang="zh-CN" sz="1600" b="1" i="0" u="none" strike="noStrike" cap="none" spc="0" normalizeH="0" baseline="0"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Arial" panose="020B0604020202020204"/>
            </a:endParaRPr>
          </a:p>
        </p:txBody>
      </p:sp>
      <p:sp>
        <p:nvSpPr>
          <p:cNvPr id="15" name="文本框 6"/>
          <p:cNvSpPr txBox="1"/>
          <p:nvPr/>
        </p:nvSpPr>
        <p:spPr>
          <a:xfrm>
            <a:off x="2219952" y="2654550"/>
            <a:ext cx="4119880" cy="58229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algn="ctr" eaLnBrk="1" fontAlgn="auto" latinLnBrk="0" hangingPunct="1">
              <a:lnSpc>
                <a:spcPct val="100000"/>
              </a:lnSpc>
            </a:pPr>
            <a:r>
              <a:rPr lang="en-US" altLang="zh-CN" sz="16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思想发生混乱，无政府状态蔓延，局势失控。各加盟共和国的分离趋势加剧</a:t>
            </a:r>
            <a:r>
              <a:rPr lang="zh-CN" altLang="en-US" sz="16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endParaRPr kumimoji="0" lang="zh-CN" altLang="en-US" sz="1600" b="1" i="0" u="none" strike="noStrike" cap="none" spc="0" normalizeH="0" baseline="0"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p:txBody>
      </p:sp>
      <p:sp>
        <p:nvSpPr>
          <p:cNvPr id="16" name="文本框 8"/>
          <p:cNvSpPr txBox="1"/>
          <p:nvPr/>
        </p:nvSpPr>
        <p:spPr>
          <a:xfrm>
            <a:off x="2227572" y="1637280"/>
            <a:ext cx="2432050" cy="337185"/>
          </a:xfrm>
          <a:prstGeom prst="rect">
            <a:avLst/>
          </a:prstGeom>
          <a:noFill/>
        </p:spPr>
        <p:txBody>
          <a:bodyPr wrap="none" rtlCol="0">
            <a:spAutoFit/>
          </a:bodyPr>
          <a:lstStyle/>
          <a:p>
            <a:pPr algn="l"/>
            <a:r>
              <a:rPr lang="en-US" altLang="zh-CN" sz="16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实施加速</a:t>
            </a:r>
            <a:r>
              <a:rPr lang="en-US" altLang="zh-CN" sz="1600" b="1" dirty="0">
                <a:solidFill>
                  <a:srgbClr val="C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经济改革</a:t>
            </a:r>
            <a:r>
              <a:rPr lang="en-US" altLang="zh-CN" sz="16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的方案</a:t>
            </a:r>
            <a:endParaRPr lang="en-US" altLang="zh-CN" sz="16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p:txBody>
      </p:sp>
      <p:sp>
        <p:nvSpPr>
          <p:cNvPr id="17" name="文本框 10"/>
          <p:cNvSpPr txBox="1"/>
          <p:nvPr/>
        </p:nvSpPr>
        <p:spPr>
          <a:xfrm>
            <a:off x="2219952" y="2004310"/>
            <a:ext cx="3802380" cy="583565"/>
          </a:xfrm>
          <a:prstGeom prst="rect">
            <a:avLst/>
          </a:prstGeom>
          <a:noFill/>
        </p:spPr>
        <p:txBody>
          <a:bodyPr wrap="square" rtlCol="0">
            <a:spAutoFit/>
          </a:bodyPr>
          <a:lstStyle/>
          <a:p>
            <a:pPr algn="ctr"/>
            <a:r>
              <a:rPr lang="en-US" altLang="zh-CN" sz="1600" b="1" dirty="0">
                <a:solidFill>
                  <a:srgbClr val="C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取消苏共的领导地位，实行多党制</a:t>
            </a:r>
            <a:r>
              <a:rPr lang="en-US" altLang="zh-CN" sz="16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，倡导</a:t>
            </a:r>
            <a:r>
              <a:rPr lang="en-US" altLang="zh-CN" sz="1600" b="1" dirty="0">
                <a:solidFill>
                  <a:srgbClr val="C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公开性</a:t>
            </a:r>
            <a:r>
              <a:rPr lang="en-US" altLang="zh-CN" sz="16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和</a:t>
            </a:r>
            <a:r>
              <a:rPr lang="en-US" altLang="zh-CN" sz="1600" b="1" dirty="0">
                <a:solidFill>
                  <a:srgbClr val="C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政治多元化</a:t>
            </a:r>
            <a:r>
              <a:rPr lang="en-US" altLang="zh-CN" sz="16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endParaRPr lang="en-US" altLang="zh-CN" sz="16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p:txBody>
      </p:sp>
      <p:pic>
        <p:nvPicPr>
          <p:cNvPr id="18" name="Picture 4"/>
          <p:cNvPicPr>
            <a:picLocks noChangeAspect="1" noChangeArrowheads="1"/>
          </p:cNvPicPr>
          <p:nvPr/>
        </p:nvPicPr>
        <p:blipFill>
          <a:blip r:embed="rId6" cstate="print">
            <a:extLst>
              <a:ext uri="{BEBA8EAE-BF5A-486C-A8C5-ECC9F3942E4B}">
                <a14:imgProps xmlns:a14="http://schemas.microsoft.com/office/drawing/2010/main" xmlns="">
                  <a14:imgLayer r:embed="rId7">
                    <a14:imgEffect>
                      <a14:colorTemperature colorTemp="8800"/>
                    </a14:imgEffect>
                  </a14:imgLayer>
                </a14:imgProps>
              </a:ext>
            </a:extLst>
          </a:blip>
          <a:srcRect/>
          <a:stretch>
            <a:fillRect/>
          </a:stretch>
        </p:blipFill>
        <p:spPr bwMode="auto">
          <a:xfrm>
            <a:off x="6739247" y="1289935"/>
            <a:ext cx="1738630" cy="25006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云形标注 18"/>
          <p:cNvSpPr/>
          <p:nvPr/>
        </p:nvSpPr>
        <p:spPr>
          <a:xfrm>
            <a:off x="4582152" y="1167196"/>
            <a:ext cx="1757680" cy="572502"/>
          </a:xfrm>
          <a:prstGeom prst="cloudCallout">
            <a:avLst>
              <a:gd name="adj1" fmla="val -77384"/>
              <a:gd name="adj2" fmla="val 56991"/>
            </a:avLst>
          </a:prstGeom>
          <a:solidFill>
            <a:srgbClr val="FFFFFF"/>
          </a:solidFill>
          <a:ln w="12700" cap="flat">
            <a:solidFill>
              <a:srgbClr val="0070C0"/>
            </a:solid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ctr" forceAA="0">
            <a:spAutoFit/>
          </a:bodyPr>
          <a:lstStyle/>
          <a:p>
            <a:pPr marL="0" marR="0" indent="0" algn="l" defTabSz="914400" rtl="0" fontAlgn="auto" latinLnBrk="1" hangingPunct="0">
              <a:lnSpc>
                <a:spcPct val="100000"/>
              </a:lnSpc>
              <a:spcBef>
                <a:spcPts val="0"/>
              </a:spcBef>
              <a:spcAft>
                <a:spcPts val="0"/>
              </a:spcAft>
              <a:buClrTx/>
              <a:buSzTx/>
              <a:buFontTx/>
              <a:buNone/>
            </a:pPr>
            <a:r>
              <a:rPr lang="en-US" altLang="zh-CN" sz="16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先经济改革</a:t>
            </a:r>
            <a:endParaRPr kumimoji="0" lang="en-US" altLang="zh-CN" sz="1600" b="1" i="0" u="none" strike="noStrike" cap="none" spc="0" normalizeH="0" baseline="0" dirty="0">
              <a:ln>
                <a:noFill/>
              </a:ln>
              <a:solidFill>
                <a:schemeClr val="tx1"/>
              </a:solidFill>
              <a:effectLst>
                <a:outerShdw blurRad="38100" dist="38100" dir="2700000" algn="tl">
                  <a:srgbClr val="000000">
                    <a:alpha val="43137"/>
                  </a:srgbClr>
                </a:outerShdw>
              </a:effectLst>
              <a:uFillTx/>
              <a:latin typeface="楷体" panose="02010609060101010101" charset="-122"/>
              <a:ea typeface="楷体" panose="02010609060101010101" charset="-122"/>
              <a:cs typeface="楷体" panose="02010609060101010101" charset="-122"/>
              <a:sym typeface="+mn-ea"/>
            </a:endParaRPr>
          </a:p>
        </p:txBody>
      </p:sp>
      <p:sp>
        <p:nvSpPr>
          <p:cNvPr id="20" name="矩形 19"/>
          <p:cNvSpPr/>
          <p:nvPr/>
        </p:nvSpPr>
        <p:spPr>
          <a:xfrm>
            <a:off x="1057307" y="4334993"/>
            <a:ext cx="9903918" cy="1419860"/>
          </a:xfrm>
          <a:prstGeom prst="rect">
            <a:avLst/>
          </a:prstGeom>
          <a:noFill/>
          <a:ln w="19050" cap="flat" cmpd="sng">
            <a:solidFill>
              <a:srgbClr val="B42B1A"/>
            </a:solidFill>
            <a:prstDash val="sysDash"/>
            <a:miter/>
            <a:headEnd type="none" w="med" len="med"/>
            <a:tailEnd type="none" w="med" len="med"/>
          </a:ln>
        </p:spPr>
        <p:txBody>
          <a:bodyPr wrap="square" rtlCol="0" anchor="t">
            <a:spAutoFit/>
          </a:bodyPr>
          <a:lstStyle/>
          <a:p>
            <a:pPr lvl="0" defTabSz="914400" fontAlgn="auto">
              <a:lnSpc>
                <a:spcPct val="120000"/>
              </a:lnSpc>
            </a:pPr>
            <a:r>
              <a:rPr sz="18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1987年，戈尔巴乔夫出版了《改革与新思维》一书，在书中，他主张国际关系人道主义化，引导社会主义向资本主义“趋同”和“一体化”，其改革的根本目的是“根本改造”社会主义制度，实行“人道的、民主的社会主义”，并且以推行“</a:t>
            </a:r>
            <a:r>
              <a:rPr sz="18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民主化、公开化、多元化</a:t>
            </a:r>
            <a:r>
              <a:rPr sz="1800"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”作为改革和发展政治体制的战略方针。</a:t>
            </a:r>
          </a:p>
        </p:txBody>
      </p:sp>
      <p:sp>
        <p:nvSpPr>
          <p:cNvPr id="21" name="文本框 17"/>
          <p:cNvSpPr txBox="1"/>
          <p:nvPr/>
        </p:nvSpPr>
        <p:spPr>
          <a:xfrm>
            <a:off x="2227572" y="3302885"/>
            <a:ext cx="3954145" cy="58229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lvl="0" algn="ctr" defTabSz="914400">
              <a:buClrTx/>
              <a:buSzTx/>
              <a:buFontTx/>
            </a:pPr>
            <a:r>
              <a:rPr lang="en-US" altLang="zh-CN" sz="16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改革虽突破了斯大林模式，但是</a:t>
            </a:r>
            <a:r>
              <a:rPr lang="en-US" altLang="zh-CN" sz="1600" b="1" dirty="0">
                <a:solidFill>
                  <a:srgbClr val="C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脱离了社会主义方向</a:t>
            </a:r>
            <a:r>
              <a:rPr lang="en-US" altLang="zh-CN" sz="16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，直接</a:t>
            </a:r>
            <a:r>
              <a:rPr lang="en-US" altLang="zh-CN" sz="1600" b="1" dirty="0">
                <a:solidFill>
                  <a:srgbClr val="C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导致苏联解体</a:t>
            </a:r>
            <a:r>
              <a:rPr lang="en-US" altLang="zh-CN" sz="16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endParaRPr kumimoji="0" lang="en-US" altLang="zh-CN" sz="1600" b="1" i="0" u="none" strike="noStrike" cap="none" spc="0" normalizeH="0" baseline="0"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Arial" panose="020B0604020202020204"/>
            </a:endParaRPr>
          </a:p>
        </p:txBody>
      </p:sp>
    </p:spTree>
    <p:extLst>
      <p:ext uri="{BB962C8B-B14F-4D97-AF65-F5344CB8AC3E}">
        <p14:creationId xmlns:p14="http://schemas.microsoft.com/office/powerpoint/2010/main" xmlns="" val="4201082049"/>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7" grpId="0"/>
      <p:bldP spid="19" grpId="0" animBg="1"/>
      <p:bldP spid="20"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F65488E3-903F-48FC-9647-193E5D1AB7E5}"/>
              </a:ext>
            </a:extLst>
          </p:cNvPr>
          <p:cNvSpPr/>
          <p:nvPr/>
        </p:nvSpPr>
        <p:spPr>
          <a:xfrm>
            <a:off x="709684" y="573206"/>
            <a:ext cx="10822674" cy="5732060"/>
          </a:xfrm>
          <a:prstGeom prst="rect">
            <a:avLst/>
          </a:prstGeom>
          <a:solidFill>
            <a:srgbClr val="F9F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a:extLst>
              <a:ext uri="{FF2B5EF4-FFF2-40B4-BE49-F238E27FC236}">
                <a16:creationId xmlns="" xmlns:a16="http://schemas.microsoft.com/office/drawing/2014/main" id="{15C5F831-5211-4F78-8D5C-C6F7C26683D9}"/>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colorTemperature colorTemp="11200"/>
                    </a14:imgEffect>
                  </a14:imgLayer>
                </a14:imgProps>
              </a:ext>
              <a:ext uri="{28A0092B-C50C-407E-A947-70E740481C1C}">
                <a14:useLocalDpi xmlns:a14="http://schemas.microsoft.com/office/drawing/2010/main" xmlns="" val="0"/>
              </a:ext>
            </a:extLst>
          </a:blip>
          <a:srcRect/>
          <a:stretch>
            <a:fillRect/>
          </a:stretch>
        </p:blipFill>
        <p:spPr>
          <a:xfrm rot="5400000" flipH="1" flipV="1">
            <a:off x="2845486" y="-2416225"/>
            <a:ext cx="6501030" cy="11690448"/>
          </a:xfrm>
          <a:custGeom>
            <a:avLst/>
            <a:gdLst>
              <a:gd name="connsiteX0" fmla="*/ 6092660 w 6501030"/>
              <a:gd name="connsiteY0" fmla="*/ 991170 h 11690448"/>
              <a:gd name="connsiteX1" fmla="*/ 428840 w 6501030"/>
              <a:gd name="connsiteY1" fmla="*/ 991170 h 11690448"/>
              <a:gd name="connsiteX2" fmla="*/ 428839 w 6501030"/>
              <a:gd name="connsiteY2" fmla="*/ 10762967 h 11690448"/>
              <a:gd name="connsiteX3" fmla="*/ 6092660 w 6501030"/>
              <a:gd name="connsiteY3" fmla="*/ 10762967 h 11690448"/>
              <a:gd name="connsiteX4" fmla="*/ 6501030 w 6501030"/>
              <a:gd name="connsiteY4" fmla="*/ 0 h 11690448"/>
              <a:gd name="connsiteX5" fmla="*/ 6501030 w 6501030"/>
              <a:gd name="connsiteY5" fmla="*/ 11690448 h 11690448"/>
              <a:gd name="connsiteX6" fmla="*/ 0 w 6501030"/>
              <a:gd name="connsiteY6" fmla="*/ 11690448 h 11690448"/>
              <a:gd name="connsiteX7" fmla="*/ 0 w 6501030"/>
              <a:gd name="connsiteY7" fmla="*/ 0 h 11690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1030" h="11690448">
                <a:moveTo>
                  <a:pt x="6092660" y="991170"/>
                </a:moveTo>
                <a:lnTo>
                  <a:pt x="428840" y="991170"/>
                </a:lnTo>
                <a:lnTo>
                  <a:pt x="428839" y="10762967"/>
                </a:lnTo>
                <a:lnTo>
                  <a:pt x="6092660" y="10762967"/>
                </a:lnTo>
                <a:close/>
                <a:moveTo>
                  <a:pt x="6501030" y="0"/>
                </a:moveTo>
                <a:lnTo>
                  <a:pt x="6501030" y="11690448"/>
                </a:lnTo>
                <a:lnTo>
                  <a:pt x="0" y="11690448"/>
                </a:lnTo>
                <a:lnTo>
                  <a:pt x="0" y="0"/>
                </a:lnTo>
                <a:close/>
              </a:path>
            </a:pathLst>
          </a:custGeom>
        </p:spPr>
      </p:pic>
      <p:grpSp>
        <p:nvGrpSpPr>
          <p:cNvPr id="2" name="组合 5">
            <a:extLst>
              <a:ext uri="{FF2B5EF4-FFF2-40B4-BE49-F238E27FC236}">
                <a16:creationId xmlns="" xmlns:a16="http://schemas.microsoft.com/office/drawing/2014/main" id="{92FBF4FC-E4CA-4FC7-ADCD-4C98306642DB}"/>
              </a:ext>
            </a:extLst>
          </p:cNvPr>
          <p:cNvGrpSpPr/>
          <p:nvPr/>
        </p:nvGrpSpPr>
        <p:grpSpPr>
          <a:xfrm flipH="1">
            <a:off x="4036317" y="873457"/>
            <a:ext cx="7036834" cy="431095"/>
            <a:chOff x="6191591" y="2264560"/>
            <a:chExt cx="1810564" cy="240605"/>
          </a:xfrm>
        </p:grpSpPr>
        <p:cxnSp>
          <p:nvCxnSpPr>
            <p:cNvPr id="7" name="直接箭头连接符 6">
              <a:extLst>
                <a:ext uri="{FF2B5EF4-FFF2-40B4-BE49-F238E27FC236}">
                  <a16:creationId xmlns="" xmlns:a16="http://schemas.microsoft.com/office/drawing/2014/main" id="{D82D9EE4-83C6-4F49-B065-5CE73EA968AE}"/>
                </a:ext>
              </a:extLst>
            </p:cNvPr>
            <p:cNvCxnSpPr/>
            <p:nvPr/>
          </p:nvCxnSpPr>
          <p:spPr>
            <a:xfrm>
              <a:off x="6191591" y="2505165"/>
              <a:ext cx="1810564"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a:extLst>
                <a:ext uri="{FF2B5EF4-FFF2-40B4-BE49-F238E27FC236}">
                  <a16:creationId xmlns="" xmlns:a16="http://schemas.microsoft.com/office/drawing/2014/main" id="{5F0DED0C-FB21-41D7-BDC9-A9C87C963AF4}"/>
                </a:ext>
              </a:extLst>
            </p:cNvPr>
            <p:cNvCxnSpPr>
              <a:cxnSpLocks/>
            </p:cNvCxnSpPr>
            <p:nvPr/>
          </p:nvCxnSpPr>
          <p:spPr>
            <a:xfrm>
              <a:off x="6191591" y="2386838"/>
              <a:ext cx="1341973"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a:extLst>
                <a:ext uri="{FF2B5EF4-FFF2-40B4-BE49-F238E27FC236}">
                  <a16:creationId xmlns="" xmlns:a16="http://schemas.microsoft.com/office/drawing/2014/main" id="{56E64A45-9F92-40E7-905B-F9197F6E8014}"/>
                </a:ext>
              </a:extLst>
            </p:cNvPr>
            <p:cNvCxnSpPr>
              <a:cxnSpLocks/>
            </p:cNvCxnSpPr>
            <p:nvPr/>
          </p:nvCxnSpPr>
          <p:spPr>
            <a:xfrm>
              <a:off x="6191591" y="2264560"/>
              <a:ext cx="844311"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grpSp>
      <p:sp>
        <p:nvSpPr>
          <p:cNvPr id="10" name="文本框 17410"/>
          <p:cNvSpPr txBox="1"/>
          <p:nvPr/>
        </p:nvSpPr>
        <p:spPr>
          <a:xfrm>
            <a:off x="1046078" y="2891075"/>
            <a:ext cx="10354986" cy="1754326"/>
          </a:xfrm>
          <a:prstGeom prst="rect">
            <a:avLst/>
          </a:prstGeom>
          <a:noFill/>
          <a:ln w="9525">
            <a:noFill/>
          </a:ln>
        </p:spPr>
        <p:txBody>
          <a:bodyPr wrap="square">
            <a:spAutoFit/>
          </a:bodyPr>
          <a:lstStyle/>
          <a:p>
            <a:r>
              <a:rPr lang="zh-CN" altLang="en-US" dirty="0">
                <a:solidFill>
                  <a:srgbClr val="FF0000"/>
                </a:solidFill>
                <a:latin typeface="楷体" panose="02010609060101010101" charset="-122"/>
                <a:ea typeface="楷体" panose="02010609060101010101" charset="-122"/>
                <a:cs typeface="楷体" panose="02010609060101010101" charset="-122"/>
              </a:rPr>
              <a:t>   </a:t>
            </a:r>
            <a:r>
              <a:rPr lang="zh-CN" altLang="en-US" b="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1991年8月19日凌晨，正当新联盟即将</a:t>
            </a:r>
            <a:r>
              <a:rPr lang="zh-CN" altLang="en-US" b="1" dirty="0">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签署之际</a:t>
            </a:r>
            <a:r>
              <a:rPr lang="zh-CN" altLang="en-US" b="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，8名苏联高级官员组成“国家紧急状态委员会”，试图“</a:t>
            </a:r>
            <a:r>
              <a:rPr lang="zh-CN" altLang="en-US" b="1" dirty="0">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使国家和社会尽快摆脱危机</a:t>
            </a:r>
            <a:r>
              <a:rPr lang="zh-CN" altLang="en-US" b="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a:t>
            </a:r>
            <a:r>
              <a:rPr lang="zh-CN" altLang="en-US" b="1" dirty="0">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副总统</a:t>
            </a:r>
            <a:r>
              <a:rPr lang="zh-CN" altLang="en-US" b="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宣布总统</a:t>
            </a:r>
            <a:r>
              <a:rPr lang="zh-CN" altLang="en-US" b="1" dirty="0">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戈尔巴乔夫</a:t>
            </a:r>
            <a:r>
              <a:rPr lang="zh-CN" altLang="en-US" b="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因健康原因无法履行职权，总统职务由其代为行使，军队开入</a:t>
            </a:r>
            <a:r>
              <a:rPr lang="zh-CN" altLang="en-US" b="1" dirty="0">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莫斯科</a:t>
            </a:r>
            <a:r>
              <a:rPr lang="zh-CN" altLang="en-US" b="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。在西方国家支持下，苏联加盟共和国的俄罗斯联邦总统叶利钦宣布接管俄罗斯境内的全部苏军，</a:t>
            </a:r>
            <a:r>
              <a:rPr lang="zh-CN" altLang="en-US" b="1" dirty="0">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指责副总统</a:t>
            </a:r>
            <a:r>
              <a:rPr lang="zh-CN" altLang="en-US" b="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等违背宪法，并要求军民反对政变。在国内外压力之下，历时不到60个小时，</a:t>
            </a:r>
            <a:r>
              <a:rPr lang="zh-CN" altLang="en-US" b="1" dirty="0">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政变遂告失败</a:t>
            </a:r>
            <a:r>
              <a:rPr lang="zh-CN" altLang="en-US" b="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。但此后，苏联形势却急转直下，</a:t>
            </a:r>
            <a:r>
              <a:rPr lang="zh-CN" altLang="en-US" b="1" dirty="0">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叶利钦</a:t>
            </a:r>
            <a:r>
              <a:rPr lang="zh-CN" altLang="en-US" b="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及其支持者迅速掌握国家大权直至苏联完全解体。</a:t>
            </a:r>
          </a:p>
        </p:txBody>
      </p:sp>
      <p:sp>
        <p:nvSpPr>
          <p:cNvPr id="11" name="文本框 17411"/>
          <p:cNvSpPr txBox="1"/>
          <p:nvPr/>
        </p:nvSpPr>
        <p:spPr>
          <a:xfrm rot="1740000">
            <a:off x="6895698" y="4909764"/>
            <a:ext cx="1794510" cy="460375"/>
          </a:xfrm>
          <a:prstGeom prst="rect">
            <a:avLst/>
          </a:prstGeom>
          <a:solidFill>
            <a:srgbClr val="C00000"/>
          </a:solidFill>
          <a:ln w="9525">
            <a:noFill/>
          </a:ln>
          <a:effectLst>
            <a:outerShdw blurRad="50800" dist="38100" dir="10800000" algn="r" rotWithShape="0">
              <a:prstClr val="black">
                <a:alpha val="40000"/>
              </a:prstClr>
            </a:outerShdw>
          </a:effectLst>
        </p:spPr>
        <p:txBody>
          <a:bodyPr wrap="square">
            <a:spAutoFit/>
          </a:bodyPr>
          <a:lstStyle/>
          <a:p>
            <a:pPr>
              <a:spcBef>
                <a:spcPct val="50000"/>
              </a:spcBef>
            </a:pPr>
            <a:r>
              <a:rPr lang="zh-CN" altLang="en-US" sz="2400" b="1" dirty="0">
                <a:solidFill>
                  <a:schemeClr val="bg1"/>
                </a:solidFill>
                <a:effectLst/>
                <a:latin typeface="楷体" panose="02010609060101010101" charset="-122"/>
                <a:ea typeface="楷体" panose="02010609060101010101" charset="-122"/>
              </a:rPr>
              <a:t>八一九事件</a:t>
            </a:r>
          </a:p>
        </p:txBody>
      </p:sp>
      <p:pic>
        <p:nvPicPr>
          <p:cNvPr id="12" name="Picture 5" descr="“八一九事件”"/>
          <p:cNvPicPr>
            <a:picLocks noChangeAspect="1"/>
          </p:cNvPicPr>
          <p:nvPr/>
        </p:nvPicPr>
        <p:blipFill>
          <a:blip r:embed="rId4" cstate="print"/>
          <a:stretch>
            <a:fillRect/>
          </a:stretch>
        </p:blipFill>
        <p:spPr>
          <a:xfrm>
            <a:off x="3760703" y="4340169"/>
            <a:ext cx="3135630" cy="1758950"/>
          </a:xfrm>
          <a:prstGeom prst="rect">
            <a:avLst/>
          </a:prstGeom>
          <a:noFill/>
          <a:ln w="9525">
            <a:noFill/>
          </a:ln>
          <a:effectLst>
            <a:softEdge rad="63500"/>
          </a:effectLst>
        </p:spPr>
      </p:pic>
      <p:sp>
        <p:nvSpPr>
          <p:cNvPr id="13" name="文本框 1"/>
          <p:cNvSpPr txBox="1"/>
          <p:nvPr/>
        </p:nvSpPr>
        <p:spPr>
          <a:xfrm>
            <a:off x="1190223" y="1665549"/>
            <a:ext cx="9828876" cy="1200327"/>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indent="539750"/>
            <a:r>
              <a:rPr lang="zh-CN" altLang="en-US" b="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rPr>
              <a:t>由于</a:t>
            </a:r>
            <a:r>
              <a:rPr lang="zh-CN" altLang="en-US" b="1" dirty="0">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rPr>
              <a:t>戈尔巴乔夫</a:t>
            </a:r>
            <a:r>
              <a:rPr lang="zh-CN" altLang="en-US" b="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rPr>
              <a:t>上台后推行错误的改革路线，苏联的</a:t>
            </a:r>
            <a:r>
              <a:rPr lang="zh-CN" altLang="en-US" b="1" dirty="0">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rPr>
              <a:t>民族矛盾日趋尖锐</a:t>
            </a:r>
            <a:r>
              <a:rPr lang="zh-CN" altLang="en-US" b="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rPr>
              <a:t>，民族分离主义倾向也不断增强。1990年3月11日，</a:t>
            </a:r>
            <a:r>
              <a:rPr lang="zh-CN" altLang="en-US" b="1" dirty="0">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rPr>
              <a:t>立陶宛</a:t>
            </a:r>
            <a:r>
              <a:rPr lang="zh-CN" altLang="en-US" b="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rPr>
              <a:t>率先宣布</a:t>
            </a:r>
            <a:r>
              <a:rPr lang="zh-CN" altLang="en-US" b="1" dirty="0">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rPr>
              <a:t>脱离苏联而独立</a:t>
            </a:r>
            <a:r>
              <a:rPr lang="zh-CN" altLang="en-US" b="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rPr>
              <a:t>。之后</a:t>
            </a:r>
            <a:r>
              <a:rPr lang="zh-CN" altLang="en-US" b="1" dirty="0">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rPr>
              <a:t>许多加盟国家</a:t>
            </a:r>
            <a:r>
              <a:rPr lang="zh-CN" altLang="en-US" b="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rPr>
              <a:t>也宣布</a:t>
            </a:r>
            <a:r>
              <a:rPr lang="zh-CN" altLang="en-US" b="1" dirty="0">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rPr>
              <a:t>独立</a:t>
            </a:r>
            <a:r>
              <a:rPr lang="zh-CN" altLang="en-US" b="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rPr>
              <a:t>，联盟的权威和完整性受到严重侵蚀，各地局势动荡，苏联出现前所未有的大倒退。</a:t>
            </a:r>
            <a:r>
              <a:rPr lang="zh-CN" altLang="en-US" b="1" dirty="0">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rPr>
              <a:t>为了遏制独立势头</a:t>
            </a:r>
            <a:r>
              <a:rPr lang="zh-CN" altLang="en-US" b="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rPr>
              <a:t>，1991年8月14日，</a:t>
            </a:r>
            <a:r>
              <a:rPr lang="zh-CN" altLang="en-US" b="1" dirty="0">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rPr>
              <a:t>公布《苏维埃主权共和国联盟条约》</a:t>
            </a:r>
            <a:r>
              <a:rPr lang="zh-CN" altLang="en-US" b="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rPr>
              <a:t>，预定20日签署</a:t>
            </a:r>
            <a:endParaRPr kumimoji="0" lang="zh-CN" altLang="en-US" b="1" i="0" u="none" strike="noStrike" cap="none" spc="0" normalizeH="0" baseline="0"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Arial" panose="020B0604020202020204"/>
              <a:sym typeface="Arial" panose="020B0604020202020204"/>
            </a:endParaRPr>
          </a:p>
        </p:txBody>
      </p:sp>
      <p:grpSp>
        <p:nvGrpSpPr>
          <p:cNvPr id="14" name="组合 13"/>
          <p:cNvGrpSpPr/>
          <p:nvPr/>
        </p:nvGrpSpPr>
        <p:grpSpPr>
          <a:xfrm>
            <a:off x="1046078" y="998164"/>
            <a:ext cx="1664335" cy="440055"/>
            <a:chOff x="365" y="188"/>
            <a:chExt cx="2621" cy="693"/>
          </a:xfrm>
        </p:grpSpPr>
        <p:pic>
          <p:nvPicPr>
            <p:cNvPr id="15"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365" y="188"/>
              <a:ext cx="1036" cy="68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16" name="文本框 5"/>
            <p:cNvSpPr txBox="1"/>
            <p:nvPr/>
          </p:nvSpPr>
          <p:spPr>
            <a:xfrm>
              <a:off x="1215" y="251"/>
              <a:ext cx="1771" cy="6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2000" b="1" i="0" u="none" strike="noStrike" cap="none" spc="0" normalizeH="0" baseline="0" dirty="0">
                  <a:effectLst>
                    <a:innerShdw blurRad="63500" dist="50800" dir="13500000">
                      <a:srgbClr val="000000">
                        <a:alpha val="50000"/>
                      </a:srgbClr>
                    </a:innerShdw>
                    <a:outerShdw blurRad="38100" dist="38100" dir="2700000" algn="tl">
                      <a:srgbClr val="000000">
                        <a:alpha val="43137"/>
                      </a:srgbClr>
                    </a:outerShdw>
                  </a:effectLst>
                  <a:uFillTx/>
                  <a:latin typeface="楷体" panose="02010609060101010101" charset="-122"/>
                  <a:ea typeface="楷体" panose="02010609060101010101" charset="-122"/>
                  <a:cs typeface="Arial" panose="020B0604020202020204"/>
                  <a:sym typeface="Arial" panose="020B0604020202020204"/>
                </a:rPr>
                <a:t>苏联解体</a:t>
              </a:r>
            </a:p>
          </p:txBody>
        </p:sp>
      </p:grpSp>
    </p:spTree>
    <p:extLst>
      <p:ext uri="{BB962C8B-B14F-4D97-AF65-F5344CB8AC3E}">
        <p14:creationId xmlns:p14="http://schemas.microsoft.com/office/powerpoint/2010/main" xmlns="" val="4201082049"/>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F65488E3-903F-48FC-9647-193E5D1AB7E5}"/>
              </a:ext>
            </a:extLst>
          </p:cNvPr>
          <p:cNvSpPr/>
          <p:nvPr/>
        </p:nvSpPr>
        <p:spPr>
          <a:xfrm>
            <a:off x="709684" y="573206"/>
            <a:ext cx="10822674" cy="5732060"/>
          </a:xfrm>
          <a:prstGeom prst="rect">
            <a:avLst/>
          </a:prstGeom>
          <a:solidFill>
            <a:srgbClr val="F9F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a:extLst>
              <a:ext uri="{FF2B5EF4-FFF2-40B4-BE49-F238E27FC236}">
                <a16:creationId xmlns="" xmlns:a16="http://schemas.microsoft.com/office/drawing/2014/main" id="{15C5F831-5211-4F78-8D5C-C6F7C26683D9}"/>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colorTemperature colorTemp="11200"/>
                    </a14:imgEffect>
                  </a14:imgLayer>
                </a14:imgProps>
              </a:ext>
              <a:ext uri="{28A0092B-C50C-407E-A947-70E740481C1C}">
                <a14:useLocalDpi xmlns:a14="http://schemas.microsoft.com/office/drawing/2010/main" xmlns="" val="0"/>
              </a:ext>
            </a:extLst>
          </a:blip>
          <a:srcRect/>
          <a:stretch>
            <a:fillRect/>
          </a:stretch>
        </p:blipFill>
        <p:spPr>
          <a:xfrm rot="5400000" flipH="1" flipV="1">
            <a:off x="2845486" y="-2416225"/>
            <a:ext cx="6501030" cy="11690448"/>
          </a:xfrm>
          <a:custGeom>
            <a:avLst/>
            <a:gdLst>
              <a:gd name="connsiteX0" fmla="*/ 6092660 w 6501030"/>
              <a:gd name="connsiteY0" fmla="*/ 991170 h 11690448"/>
              <a:gd name="connsiteX1" fmla="*/ 428840 w 6501030"/>
              <a:gd name="connsiteY1" fmla="*/ 991170 h 11690448"/>
              <a:gd name="connsiteX2" fmla="*/ 428839 w 6501030"/>
              <a:gd name="connsiteY2" fmla="*/ 10762967 h 11690448"/>
              <a:gd name="connsiteX3" fmla="*/ 6092660 w 6501030"/>
              <a:gd name="connsiteY3" fmla="*/ 10762967 h 11690448"/>
              <a:gd name="connsiteX4" fmla="*/ 6501030 w 6501030"/>
              <a:gd name="connsiteY4" fmla="*/ 0 h 11690448"/>
              <a:gd name="connsiteX5" fmla="*/ 6501030 w 6501030"/>
              <a:gd name="connsiteY5" fmla="*/ 11690448 h 11690448"/>
              <a:gd name="connsiteX6" fmla="*/ 0 w 6501030"/>
              <a:gd name="connsiteY6" fmla="*/ 11690448 h 11690448"/>
              <a:gd name="connsiteX7" fmla="*/ 0 w 6501030"/>
              <a:gd name="connsiteY7" fmla="*/ 0 h 11690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1030" h="11690448">
                <a:moveTo>
                  <a:pt x="6092660" y="991170"/>
                </a:moveTo>
                <a:lnTo>
                  <a:pt x="428840" y="991170"/>
                </a:lnTo>
                <a:lnTo>
                  <a:pt x="428839" y="10762967"/>
                </a:lnTo>
                <a:lnTo>
                  <a:pt x="6092660" y="10762967"/>
                </a:lnTo>
                <a:close/>
                <a:moveTo>
                  <a:pt x="6501030" y="0"/>
                </a:moveTo>
                <a:lnTo>
                  <a:pt x="6501030" y="11690448"/>
                </a:lnTo>
                <a:lnTo>
                  <a:pt x="0" y="11690448"/>
                </a:lnTo>
                <a:lnTo>
                  <a:pt x="0" y="0"/>
                </a:lnTo>
                <a:close/>
              </a:path>
            </a:pathLst>
          </a:custGeom>
        </p:spPr>
      </p:pic>
      <p:grpSp>
        <p:nvGrpSpPr>
          <p:cNvPr id="2" name="组合 5">
            <a:extLst>
              <a:ext uri="{FF2B5EF4-FFF2-40B4-BE49-F238E27FC236}">
                <a16:creationId xmlns="" xmlns:a16="http://schemas.microsoft.com/office/drawing/2014/main" id="{92FBF4FC-E4CA-4FC7-ADCD-4C98306642DB}"/>
              </a:ext>
            </a:extLst>
          </p:cNvPr>
          <p:cNvGrpSpPr/>
          <p:nvPr/>
        </p:nvGrpSpPr>
        <p:grpSpPr>
          <a:xfrm flipH="1">
            <a:off x="4036317" y="873457"/>
            <a:ext cx="7036834" cy="431095"/>
            <a:chOff x="6191591" y="2264560"/>
            <a:chExt cx="1810564" cy="240605"/>
          </a:xfrm>
        </p:grpSpPr>
        <p:cxnSp>
          <p:nvCxnSpPr>
            <p:cNvPr id="7" name="直接箭头连接符 6">
              <a:extLst>
                <a:ext uri="{FF2B5EF4-FFF2-40B4-BE49-F238E27FC236}">
                  <a16:creationId xmlns="" xmlns:a16="http://schemas.microsoft.com/office/drawing/2014/main" id="{D82D9EE4-83C6-4F49-B065-5CE73EA968AE}"/>
                </a:ext>
              </a:extLst>
            </p:cNvPr>
            <p:cNvCxnSpPr/>
            <p:nvPr/>
          </p:nvCxnSpPr>
          <p:spPr>
            <a:xfrm>
              <a:off x="6191591" y="2505165"/>
              <a:ext cx="1810564"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a:extLst>
                <a:ext uri="{FF2B5EF4-FFF2-40B4-BE49-F238E27FC236}">
                  <a16:creationId xmlns="" xmlns:a16="http://schemas.microsoft.com/office/drawing/2014/main" id="{5F0DED0C-FB21-41D7-BDC9-A9C87C963AF4}"/>
                </a:ext>
              </a:extLst>
            </p:cNvPr>
            <p:cNvCxnSpPr>
              <a:cxnSpLocks/>
            </p:cNvCxnSpPr>
            <p:nvPr/>
          </p:nvCxnSpPr>
          <p:spPr>
            <a:xfrm>
              <a:off x="6191591" y="2386838"/>
              <a:ext cx="1341973"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a:extLst>
                <a:ext uri="{FF2B5EF4-FFF2-40B4-BE49-F238E27FC236}">
                  <a16:creationId xmlns="" xmlns:a16="http://schemas.microsoft.com/office/drawing/2014/main" id="{56E64A45-9F92-40E7-905B-F9197F6E8014}"/>
                </a:ext>
              </a:extLst>
            </p:cNvPr>
            <p:cNvCxnSpPr>
              <a:cxnSpLocks/>
            </p:cNvCxnSpPr>
            <p:nvPr/>
          </p:nvCxnSpPr>
          <p:spPr>
            <a:xfrm>
              <a:off x="6191591" y="2264560"/>
              <a:ext cx="844311"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grpSp>
      <p:sp>
        <p:nvSpPr>
          <p:cNvPr id="10" name="文本框 21"/>
          <p:cNvSpPr txBox="1"/>
          <p:nvPr/>
        </p:nvSpPr>
        <p:spPr>
          <a:xfrm>
            <a:off x="4327549" y="3739314"/>
            <a:ext cx="4830445" cy="583565"/>
          </a:xfrm>
          <a:prstGeom prst="rect">
            <a:avLst/>
          </a:prstGeom>
          <a:noFill/>
        </p:spPr>
        <p:txBody>
          <a:bodyPr wrap="square" rtlCol="0">
            <a:spAutoFit/>
          </a:bodyPr>
          <a:lstStyle/>
          <a:p>
            <a:pPr algn="ctr" eaLnBrk="1" fontAlgn="auto" latinLnBrk="0" hangingPunct="1">
              <a:lnSpc>
                <a:spcPct val="100000"/>
              </a:lnSpc>
              <a:buClrTx/>
              <a:buSzTx/>
              <a:buFontTx/>
            </a:pPr>
            <a:r>
              <a:rPr lang="zh-CN" altLang="en-US" sz="1600" b="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社会主义遭受严重挫折，</a:t>
            </a:r>
            <a:r>
              <a:rPr lang="zh-CN" altLang="en-US" sz="1600" b="1" dirty="0">
                <a:solidFill>
                  <a:srgbClr val="C0000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冷战</a:t>
            </a:r>
            <a:r>
              <a:rPr lang="zh-CN" altLang="en-US" sz="1600" b="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结束，</a:t>
            </a:r>
            <a:r>
              <a:rPr lang="zh-CN" altLang="en-US" sz="1600" b="1" dirty="0">
                <a:solidFill>
                  <a:srgbClr val="C0000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两极格局</a:t>
            </a:r>
            <a:r>
              <a:rPr lang="zh-CN" altLang="en-US" sz="1600" b="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瓦解，世界格局向多极化方向发展。</a:t>
            </a:r>
          </a:p>
        </p:txBody>
      </p:sp>
      <p:pic>
        <p:nvPicPr>
          <p:cNvPr id="11" name="图片 10"/>
          <p:cNvPicPr>
            <a:picLocks noChangeAspect="1"/>
          </p:cNvPicPr>
          <p:nvPr/>
        </p:nvPicPr>
        <p:blipFill>
          <a:blip r:embed="rId4" cstate="print"/>
          <a:stretch>
            <a:fillRect/>
          </a:stretch>
        </p:blipFill>
        <p:spPr>
          <a:xfrm>
            <a:off x="1202420" y="2070134"/>
            <a:ext cx="1604562" cy="938271"/>
          </a:xfrm>
          <a:prstGeom prst="rect">
            <a:avLst/>
          </a:prstGeom>
          <a:noFill/>
          <a:ln w="9525">
            <a:noFill/>
          </a:ln>
        </p:spPr>
      </p:pic>
      <p:sp>
        <p:nvSpPr>
          <p:cNvPr id="12" name="上箭头 11"/>
          <p:cNvSpPr/>
          <p:nvPr/>
        </p:nvSpPr>
        <p:spPr>
          <a:xfrm>
            <a:off x="1096164" y="2016689"/>
            <a:ext cx="106892" cy="3393217"/>
          </a:xfrm>
          <a:prstGeom prst="upArrow">
            <a:avLst/>
          </a:prstGeom>
          <a:solidFill>
            <a:schemeClr val="bg1">
              <a:lumMod val="7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395" b="1" i="0" u="none" strike="noStrike" kern="1200" cap="none" spc="0" normalizeH="0" baseline="0" noProof="0">
              <a:ln>
                <a:noFill/>
              </a:ln>
              <a:solidFill>
                <a:schemeClr val="lt1"/>
              </a:solidFill>
              <a:effectLst/>
              <a:uLnTx/>
              <a:uFillTx/>
              <a:latin typeface="+mn-lt"/>
              <a:ea typeface="微软雅黑" panose="020B0503020204020204" charset="-122"/>
              <a:cs typeface="+mn-cs"/>
            </a:endParaRPr>
          </a:p>
        </p:txBody>
      </p:sp>
      <p:sp>
        <p:nvSpPr>
          <p:cNvPr id="13" name=" 219"/>
          <p:cNvSpPr/>
          <p:nvPr/>
        </p:nvSpPr>
        <p:spPr>
          <a:xfrm>
            <a:off x="1041530" y="5356459"/>
            <a:ext cx="323050" cy="106892"/>
          </a:xfrm>
          <a:prstGeom prst="roundRect">
            <a:avLst>
              <a:gd name="adj" fmla="val 50000"/>
            </a:avLst>
          </a:prstGeom>
          <a:solidFill>
            <a:schemeClr val="bg1">
              <a:lumMod val="7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395" b="1" i="0" u="none" strike="noStrike" kern="1200" cap="none" spc="0" normalizeH="0" baseline="0" noProof="0">
              <a:ln>
                <a:noFill/>
              </a:ln>
              <a:solidFill>
                <a:srgbClr val="FFFFFF"/>
              </a:solidFill>
              <a:effectLst/>
              <a:uLnTx/>
              <a:uFillTx/>
              <a:latin typeface="+mn-lt"/>
              <a:ea typeface="微软雅黑" panose="020B0503020204020204" charset="-122"/>
              <a:cs typeface="+mn-cs"/>
            </a:endParaRPr>
          </a:p>
        </p:txBody>
      </p:sp>
      <p:pic>
        <p:nvPicPr>
          <p:cNvPr id="14" name="图片 13"/>
          <p:cNvPicPr>
            <a:picLocks noChangeAspect="1"/>
          </p:cNvPicPr>
          <p:nvPr/>
        </p:nvPicPr>
        <p:blipFill>
          <a:blip r:embed="rId5" cstate="print"/>
          <a:stretch>
            <a:fillRect/>
          </a:stretch>
        </p:blipFill>
        <p:spPr>
          <a:xfrm>
            <a:off x="1203055" y="4387308"/>
            <a:ext cx="1617627" cy="937083"/>
          </a:xfrm>
          <a:prstGeom prst="rect">
            <a:avLst/>
          </a:prstGeom>
          <a:noFill/>
          <a:ln w="9525">
            <a:noFill/>
          </a:ln>
        </p:spPr>
      </p:pic>
      <p:grpSp>
        <p:nvGrpSpPr>
          <p:cNvPr id="15" name="组合 14"/>
          <p:cNvGrpSpPr/>
          <p:nvPr/>
        </p:nvGrpSpPr>
        <p:grpSpPr>
          <a:xfrm>
            <a:off x="826159" y="986589"/>
            <a:ext cx="2416810" cy="437515"/>
            <a:chOff x="365" y="188"/>
            <a:chExt cx="3806" cy="689"/>
          </a:xfrm>
        </p:grpSpPr>
        <p:pic>
          <p:nvPicPr>
            <p:cNvPr id="16"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tretch>
              <a:fillRect/>
            </a:stretch>
          </p:blipFill>
          <p:spPr bwMode="auto">
            <a:xfrm>
              <a:off x="365" y="188"/>
              <a:ext cx="1036" cy="68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17" name="文本框 4"/>
            <p:cNvSpPr txBox="1"/>
            <p:nvPr/>
          </p:nvSpPr>
          <p:spPr>
            <a:xfrm>
              <a:off x="1215" y="251"/>
              <a:ext cx="2956" cy="62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2000" b="1" i="0" u="none" strike="noStrike" cap="none" spc="0" normalizeH="0" baseline="0">
                  <a:solidFill>
                    <a:schemeClr val="bg2"/>
                  </a:solidFill>
                  <a:effectLst>
                    <a:innerShdw blurRad="63500" dist="50800" dir="13500000">
                      <a:srgbClr val="000000">
                        <a:alpha val="50000"/>
                      </a:srgbClr>
                    </a:innerShdw>
                    <a:outerShdw blurRad="38100" dist="38100" dir="2700000" algn="tl">
                      <a:srgbClr val="000000">
                        <a:alpha val="43137"/>
                      </a:srgbClr>
                    </a:outerShdw>
                  </a:effectLst>
                  <a:uFillTx/>
                  <a:latin typeface="楷体" panose="02010609060101010101" charset="-122"/>
                  <a:ea typeface="楷体" panose="02010609060101010101" charset="-122"/>
                  <a:cs typeface="Arial" panose="020B0604020202020204"/>
                  <a:sym typeface="Arial" panose="020B0604020202020204"/>
                </a:rPr>
                <a:t>苏联解体</a:t>
              </a:r>
              <a:r>
                <a:rPr kumimoji="0" lang="en-US" altLang="zh-CN" sz="2000" b="1" i="0" u="none" strike="noStrike" cap="none" spc="0" normalizeH="0" baseline="0">
                  <a:solidFill>
                    <a:schemeClr val="bg2"/>
                  </a:solidFill>
                  <a:effectLst>
                    <a:innerShdw blurRad="63500" dist="50800" dir="13500000">
                      <a:srgbClr val="000000">
                        <a:alpha val="50000"/>
                      </a:srgbClr>
                    </a:innerShdw>
                    <a:outerShdw blurRad="38100" dist="38100" dir="2700000" algn="tl">
                      <a:srgbClr val="000000">
                        <a:alpha val="43137"/>
                      </a:srgbClr>
                    </a:outerShdw>
                  </a:effectLst>
                  <a:uFillTx/>
                  <a:latin typeface="楷体" panose="02010609060101010101" charset="-122"/>
                  <a:ea typeface="楷体" panose="02010609060101010101" charset="-122"/>
                  <a:cs typeface="Arial" panose="020B0604020202020204"/>
                  <a:sym typeface="Arial" panose="020B0604020202020204"/>
                </a:rPr>
                <a:t>—</a:t>
              </a:r>
              <a:r>
                <a:rPr kumimoji="0" lang="zh-CN" altLang="en-US" sz="2000" b="1" i="0" u="none" strike="noStrike" cap="none" spc="0" normalizeH="0" baseline="0">
                  <a:solidFill>
                    <a:schemeClr val="bg2"/>
                  </a:solidFill>
                  <a:effectLst>
                    <a:innerShdw blurRad="63500" dist="50800" dir="13500000">
                      <a:srgbClr val="000000">
                        <a:alpha val="50000"/>
                      </a:srgbClr>
                    </a:innerShdw>
                    <a:outerShdw blurRad="38100" dist="38100" dir="2700000" algn="tl">
                      <a:srgbClr val="000000">
                        <a:alpha val="43137"/>
                      </a:srgbClr>
                    </a:outerShdw>
                  </a:effectLst>
                  <a:uFillTx/>
                  <a:latin typeface="楷体" panose="02010609060101010101" charset="-122"/>
                  <a:ea typeface="楷体" panose="02010609060101010101" charset="-122"/>
                  <a:cs typeface="Arial" panose="020B0604020202020204"/>
                  <a:sym typeface="Arial" panose="020B0604020202020204"/>
                </a:rPr>
                <a:t>概况</a:t>
              </a:r>
            </a:p>
          </p:txBody>
        </p:sp>
      </p:grpSp>
      <p:sp>
        <p:nvSpPr>
          <p:cNvPr id="18" name="文本框 8"/>
          <p:cNvSpPr txBox="1"/>
          <p:nvPr/>
        </p:nvSpPr>
        <p:spPr>
          <a:xfrm>
            <a:off x="3190899" y="1424104"/>
            <a:ext cx="5253990" cy="92075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ctr" defTabSz="914400" rtl="0" eaLnBrk="1" fontAlgn="auto" latinLnBrk="1" hangingPunct="0">
              <a:lnSpc>
                <a:spcPct val="150000"/>
              </a:lnSpc>
              <a:spcBef>
                <a:spcPts val="0"/>
              </a:spcBef>
              <a:spcAft>
                <a:spcPts val="0"/>
              </a:spcAft>
              <a:buClrTx/>
              <a:buSzTx/>
              <a:buFontTx/>
              <a:buNone/>
            </a:pPr>
            <a:r>
              <a:rPr kumimoji="0" lang="zh-CN" altLang="en-US" sz="1800" b="1" i="0" u="none" strike="noStrike" cap="none" spc="0" normalizeH="0" baseline="0">
                <a:ln>
                  <a:noFill/>
                </a:ln>
                <a:solidFill>
                  <a:schemeClr val="tx1"/>
                </a:solidFill>
                <a:effectLst>
                  <a:outerShdw blurRad="38100" dist="38100" dir="2700000" algn="tl">
                    <a:srgbClr val="000000">
                      <a:alpha val="43137"/>
                    </a:srgbClr>
                  </a:outerShdw>
                </a:effectLst>
                <a:uFillTx/>
                <a:latin typeface="Arial" panose="020B0604020202020204"/>
                <a:ea typeface="Arial" panose="020B0604020202020204"/>
                <a:cs typeface="Arial" panose="020B0604020202020204"/>
                <a:sym typeface="Arial" panose="020B0604020202020204"/>
              </a:rPr>
              <a:t>1991年12月25日19时锤子镰刀红旗从克里姆林宫上降落，俄罗斯白蓝红三色旗升上了旗杆。</a:t>
            </a:r>
          </a:p>
        </p:txBody>
      </p:sp>
      <p:sp>
        <p:nvSpPr>
          <p:cNvPr id="19" name="矩形 18"/>
          <p:cNvSpPr/>
          <p:nvPr/>
        </p:nvSpPr>
        <p:spPr>
          <a:xfrm>
            <a:off x="3699534" y="2480109"/>
            <a:ext cx="844550" cy="1753235"/>
          </a:xfrm>
          <a:prstGeom prst="rect">
            <a:avLst/>
          </a:prstGeom>
        </p:spPr>
        <p:txBody>
          <a:bodyPr wrap="square">
            <a:spAutoFit/>
          </a:bodyPr>
          <a:lstStyle/>
          <a:p>
            <a:pPr eaLnBrk="1" fontAlgn="auto" latinLnBrk="0" hangingPunct="1">
              <a:lnSpc>
                <a:spcPct val="200000"/>
              </a:lnSpc>
            </a:pPr>
            <a:r>
              <a:rPr lang="zh-CN" altLang="en-US" sz="1800" b="1">
                <a:ln>
                  <a:noFill/>
                </a:ln>
                <a:solidFill>
                  <a:schemeClr val="tx1"/>
                </a:solidFill>
                <a:effectLst>
                  <a:outerShdw blurRad="38100" dist="38100" dir="2700000" algn="tl">
                    <a:srgbClr val="000000">
                      <a:alpha val="43137"/>
                    </a:srgbClr>
                  </a:outerShdw>
                </a:effectLst>
                <a:uFillTx/>
              </a:rPr>
              <a:t>含义：</a:t>
            </a:r>
          </a:p>
          <a:p>
            <a:pPr eaLnBrk="1" fontAlgn="auto" latinLnBrk="0" hangingPunct="1">
              <a:lnSpc>
                <a:spcPct val="200000"/>
              </a:lnSpc>
            </a:pPr>
            <a:r>
              <a:rPr lang="zh-CN" altLang="en-US" sz="1800" b="1">
                <a:ln>
                  <a:noFill/>
                </a:ln>
                <a:solidFill>
                  <a:schemeClr val="tx1"/>
                </a:solidFill>
                <a:effectLst>
                  <a:outerShdw blurRad="38100" dist="38100" dir="2700000" algn="tl">
                    <a:srgbClr val="000000">
                      <a:alpha val="43137"/>
                    </a:srgbClr>
                  </a:outerShdw>
                </a:effectLst>
                <a:uFillTx/>
              </a:rPr>
              <a:t>实质：</a:t>
            </a:r>
          </a:p>
          <a:p>
            <a:pPr eaLnBrk="1" fontAlgn="auto" latinLnBrk="0" hangingPunct="1">
              <a:lnSpc>
                <a:spcPct val="200000"/>
              </a:lnSpc>
            </a:pPr>
            <a:r>
              <a:rPr lang="zh-CN" altLang="en-US" sz="1800" b="1">
                <a:ln>
                  <a:noFill/>
                </a:ln>
                <a:solidFill>
                  <a:schemeClr val="tx1"/>
                </a:solidFill>
                <a:effectLst>
                  <a:outerShdw blurRad="38100" dist="38100" dir="2700000" algn="tl">
                    <a:srgbClr val="000000">
                      <a:alpha val="43137"/>
                    </a:srgbClr>
                  </a:outerShdw>
                </a:effectLst>
                <a:uFillTx/>
              </a:rPr>
              <a:t>影响：</a:t>
            </a:r>
          </a:p>
        </p:txBody>
      </p:sp>
      <p:sp>
        <p:nvSpPr>
          <p:cNvPr id="20" name="椭圆 19"/>
          <p:cNvSpPr/>
          <p:nvPr/>
        </p:nvSpPr>
        <p:spPr>
          <a:xfrm>
            <a:off x="6534809" y="3739314"/>
            <a:ext cx="630555" cy="318770"/>
          </a:xfrm>
          <a:prstGeom prst="ellipse">
            <a:avLst/>
          </a:prstGeom>
          <a:noFill/>
          <a:ln w="28575" cap="flat">
            <a:solidFill>
              <a:srgbClr val="C00000"/>
            </a:solid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ctr" forceAA="0">
            <a:spAutoFit/>
          </a:bodyPr>
          <a:lstStyle/>
          <a:p>
            <a:pPr marL="0" marR="0" indent="0" algn="l" defTabSz="914400" rtl="0" fontAlgn="auto" latinLnBrk="1"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21" name="椭圆 20"/>
          <p:cNvSpPr/>
          <p:nvPr/>
        </p:nvSpPr>
        <p:spPr>
          <a:xfrm>
            <a:off x="7543824" y="3618313"/>
            <a:ext cx="1023620" cy="484572"/>
          </a:xfrm>
          <a:prstGeom prst="ellipse">
            <a:avLst/>
          </a:prstGeom>
          <a:noFill/>
          <a:ln w="28575" cap="flat">
            <a:solidFill>
              <a:srgbClr val="C00000"/>
            </a:solid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ctr" forceAA="0">
            <a:spAutoFit/>
          </a:bodyPr>
          <a:lstStyle/>
          <a:p>
            <a:pPr marL="0" marR="0" indent="0" algn="l" defTabSz="914400" rtl="0" fontAlgn="auto" latinLnBrk="1"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grpSp>
        <p:nvGrpSpPr>
          <p:cNvPr id="22" name="组合 21"/>
          <p:cNvGrpSpPr/>
          <p:nvPr/>
        </p:nvGrpSpPr>
        <p:grpSpPr>
          <a:xfrm>
            <a:off x="3956904" y="4233393"/>
            <a:ext cx="1269198" cy="1792556"/>
            <a:chOff x="7877" y="5258"/>
            <a:chExt cx="1999" cy="2823"/>
          </a:xfrm>
        </p:grpSpPr>
        <p:pic>
          <p:nvPicPr>
            <p:cNvPr id="23" name="Picture 5" descr="200669132955527"/>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877" y="5258"/>
              <a:ext cx="1998" cy="2823"/>
            </a:xfrm>
            <a:prstGeom prst="rect">
              <a:avLst/>
            </a:prstGeom>
            <a:noFill/>
            <a:ln>
              <a:noFill/>
            </a:ln>
            <a:effectLst>
              <a:softEdge rad="63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文本框 18"/>
            <p:cNvSpPr txBox="1"/>
            <p:nvPr/>
          </p:nvSpPr>
          <p:spPr>
            <a:xfrm>
              <a:off x="7969" y="7479"/>
              <a:ext cx="1907" cy="507"/>
            </a:xfrm>
            <a:prstGeom prst="rect">
              <a:avLst/>
            </a:prstGeom>
            <a:solidFill>
              <a:schemeClr val="bg1">
                <a:alpha val="72000"/>
              </a:schemeClr>
            </a:solidFill>
          </p:spPr>
          <p:txBody>
            <a:bodyPr wrap="square">
              <a:spAutoFit/>
            </a:bodyPr>
            <a:lstStyle/>
            <a:p>
              <a:pPr eaLnBrk="1" fontAlgn="auto" latinLnBrk="0" hangingPunct="1">
                <a:lnSpc>
                  <a:spcPct val="100000"/>
                </a:lnSpc>
              </a:pPr>
              <a:r>
                <a:rPr lang="zh-CN" altLang="en-US" sz="1495" b="1" noProof="1">
                  <a:ln w="10160">
                    <a:noFill/>
                    <a:prstDash val="solid"/>
                  </a:ln>
                  <a:solidFill>
                    <a:schemeClr val="tx1"/>
                  </a:solidFill>
                  <a:effectLst>
                    <a:outerShdw blurRad="38100" dist="22860" dir="5400000" algn="tl" rotWithShape="0">
                      <a:srgbClr val="000000">
                        <a:alpha val="30000"/>
                      </a:srgbClr>
                    </a:outerShdw>
                  </a:effectLst>
                  <a:latin typeface="华文中宋" panose="02010600040101010101" pitchFamily="2" charset="-122"/>
                  <a:ea typeface="华文中宋" panose="02010600040101010101" pitchFamily="2" charset="-122"/>
                  <a:sym typeface="+mn-ea"/>
                </a:rPr>
                <a:t> </a:t>
              </a:r>
              <a:r>
                <a:rPr lang="zh-CN" altLang="en-US" sz="1200" b="1" noProof="1">
                  <a:ln w="10160">
                    <a:noFill/>
                    <a:prstDash val="solid"/>
                  </a:ln>
                  <a:solidFill>
                    <a:schemeClr val="tx1"/>
                  </a:solidFill>
                  <a:effectLst>
                    <a:outerShdw blurRad="38100" dist="22860" dir="5400000" algn="tl" rotWithShape="0">
                      <a:srgbClr val="000000">
                        <a:alpha val="30000"/>
                      </a:srgbClr>
                    </a:outerShdw>
                  </a:effectLst>
                  <a:latin typeface="华文中宋" panose="02010600040101010101" pitchFamily="2" charset="-122"/>
                  <a:ea typeface="华文中宋" panose="02010600040101010101" pitchFamily="2" charset="-122"/>
                  <a:sym typeface="+mn-ea"/>
                </a:rPr>
                <a:t>诺贝尔和平奖</a:t>
              </a:r>
            </a:p>
          </p:txBody>
        </p:sp>
      </p:grpSp>
      <p:sp>
        <p:nvSpPr>
          <p:cNvPr id="25" name="文本框 19"/>
          <p:cNvSpPr txBox="1"/>
          <p:nvPr/>
        </p:nvSpPr>
        <p:spPr>
          <a:xfrm>
            <a:off x="5226074" y="4884219"/>
            <a:ext cx="4331335" cy="82867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ctr" defTabSz="914400" rtl="0" eaLnBrk="1" fontAlgn="auto" latinLnBrk="1" hangingPunct="0">
              <a:lnSpc>
                <a:spcPct val="150000"/>
              </a:lnSpc>
              <a:spcBef>
                <a:spcPts val="0"/>
              </a:spcBef>
              <a:spcAft>
                <a:spcPts val="0"/>
              </a:spcAft>
              <a:buClrTx/>
              <a:buSzTx/>
              <a:buFontTx/>
              <a:buNone/>
            </a:pPr>
            <a:r>
              <a:rPr kumimoji="0" lang="zh-CN" altLang="en-US" sz="1600" b="1" i="0" u="none" strike="noStrike" cap="none" spc="0" normalizeH="0" baseline="0">
                <a:solidFill>
                  <a:schemeClr val="tx1"/>
                </a:solidFill>
                <a:effectLst>
                  <a:outerShdw blurRad="38100" dist="19050" dir="2700000" algn="tl" rotWithShape="0">
                    <a:schemeClr val="dk1">
                      <a:alpha val="40000"/>
                    </a:schemeClr>
                  </a:outerShdw>
                </a:effectLst>
                <a:uFillTx/>
                <a:latin typeface="楷体" panose="02010609060101010101" charset="-122"/>
                <a:ea typeface="楷体" panose="02010609060101010101" charset="-122"/>
                <a:cs typeface="楷体" panose="02010609060101010101" charset="-122"/>
                <a:sym typeface="Arial" panose="020B0604020202020204"/>
              </a:rPr>
              <a:t>“表彰他在和平进程中发挥的主导作用，帮助形成了今天国际社会的重要组成部分。”</a:t>
            </a:r>
          </a:p>
        </p:txBody>
      </p:sp>
      <p:sp>
        <p:nvSpPr>
          <p:cNvPr id="26" name="文本框 20"/>
          <p:cNvSpPr txBox="1"/>
          <p:nvPr/>
        </p:nvSpPr>
        <p:spPr>
          <a:xfrm>
            <a:off x="5645174" y="3249729"/>
            <a:ext cx="1460500" cy="368300"/>
          </a:xfrm>
          <a:prstGeom prst="rect">
            <a:avLst/>
          </a:prstGeom>
          <a:noFill/>
        </p:spPr>
        <p:txBody>
          <a:bodyPr wrap="none" rtlCol="0">
            <a:spAutoFit/>
          </a:bodyPr>
          <a:lstStyle/>
          <a:p>
            <a:pPr algn="l">
              <a:buClrTx/>
              <a:buSzTx/>
              <a:buFontTx/>
            </a:pPr>
            <a:r>
              <a:rPr lang="zh-CN" altLang="en-US" sz="1600" b="1" dirty="0">
                <a:solidFill>
                  <a:srgbClr val="C0000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社会制度改变</a:t>
            </a:r>
          </a:p>
        </p:txBody>
      </p:sp>
      <p:sp>
        <p:nvSpPr>
          <p:cNvPr id="27" name="Text Box 6"/>
          <p:cNvSpPr txBox="1">
            <a:spLocks noChangeArrowheads="1"/>
          </p:cNvSpPr>
          <p:nvPr/>
        </p:nvSpPr>
        <p:spPr bwMode="auto">
          <a:xfrm>
            <a:off x="826159" y="5555414"/>
            <a:ext cx="2567940" cy="3371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600" b="1">
                <a:solidFill>
                  <a:schemeClr val="tx1"/>
                </a:solidFill>
                <a:effectLst>
                  <a:outerShdw blurRad="38100" dist="19050" dir="2700000" algn="tl" rotWithShape="0">
                    <a:schemeClr val="dk1">
                      <a:alpha val="40000"/>
                    </a:schemeClr>
                  </a:outerShdw>
                </a:effectLst>
                <a:uFillTx/>
                <a:latin typeface="楷体" panose="02010609060101010101" charset="-122"/>
                <a:ea typeface="楷体" panose="02010609060101010101" charset="-122"/>
                <a:cs typeface="楷体" panose="02010609060101010101" charset="-122"/>
              </a:rPr>
              <a:t>苏联(1922.12---1991.12)</a:t>
            </a:r>
          </a:p>
        </p:txBody>
      </p:sp>
      <p:sp>
        <p:nvSpPr>
          <p:cNvPr id="28" name="文本框 11"/>
          <p:cNvSpPr txBox="1"/>
          <p:nvPr/>
        </p:nvSpPr>
        <p:spPr>
          <a:xfrm rot="1440000">
            <a:off x="8312809" y="1903529"/>
            <a:ext cx="1102360" cy="368300"/>
          </a:xfrm>
          <a:prstGeom prst="rect">
            <a:avLst/>
          </a:prstGeom>
          <a:solidFill>
            <a:srgbClr val="C00000"/>
          </a:solidFill>
          <a:effectLst>
            <a:innerShdw blurRad="63500" dist="50800" dir="13500000">
              <a:prstClr val="black">
                <a:alpha val="50000"/>
              </a:prstClr>
            </a:innerShdw>
          </a:effectLst>
        </p:spPr>
        <p:txBody>
          <a:bodyPr wrap="none" rtlCol="0">
            <a:spAutoFit/>
          </a:bodyPr>
          <a:lstStyle/>
          <a:p>
            <a:pPr algn="l"/>
            <a:r>
              <a:rPr lang="zh-CN" altLang="en-US" sz="1800" b="1">
                <a:ln>
                  <a:noFill/>
                </a:ln>
                <a:solidFill>
                  <a:schemeClr val="bg1"/>
                </a:solidFill>
                <a:effectLst>
                  <a:outerShdw blurRad="38100" dist="38100" dir="2700000" algn="tl">
                    <a:srgbClr val="000000">
                      <a:alpha val="43137"/>
                    </a:srgbClr>
                  </a:outerShdw>
                </a:effectLst>
                <a:uFillTx/>
                <a:sym typeface="+mn-ea"/>
              </a:rPr>
              <a:t>苏联解体</a:t>
            </a:r>
          </a:p>
        </p:txBody>
      </p:sp>
      <p:sp>
        <p:nvSpPr>
          <p:cNvPr id="29" name="文本框 22"/>
          <p:cNvSpPr txBox="1"/>
          <p:nvPr/>
        </p:nvSpPr>
        <p:spPr>
          <a:xfrm>
            <a:off x="4327549" y="2603934"/>
            <a:ext cx="3957955" cy="583565"/>
          </a:xfrm>
          <a:prstGeom prst="rect">
            <a:avLst/>
          </a:prstGeom>
          <a:noFill/>
        </p:spPr>
        <p:txBody>
          <a:bodyPr wrap="square" rtlCol="0">
            <a:spAutoFit/>
          </a:bodyPr>
          <a:lstStyle/>
          <a:p>
            <a:pPr algn="ctr"/>
            <a:r>
              <a:rPr lang="zh-CN" altLang="en-US" sz="1600" b="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宋体" panose="02010600030101010101" pitchFamily="2" charset="-122"/>
              </a:rPr>
              <a:t>一是苏联分裂成多个国家；二是社会主义制度被资本主义制度所取代。</a:t>
            </a:r>
          </a:p>
        </p:txBody>
      </p:sp>
      <p:sp>
        <p:nvSpPr>
          <p:cNvPr id="30" name="云形标注 29"/>
          <p:cNvSpPr/>
          <p:nvPr/>
        </p:nvSpPr>
        <p:spPr>
          <a:xfrm>
            <a:off x="5136538" y="2680180"/>
            <a:ext cx="2074489" cy="569504"/>
          </a:xfrm>
          <a:prstGeom prst="cloudCallout">
            <a:avLst>
              <a:gd name="adj1" fmla="val 22524"/>
              <a:gd name="adj2" fmla="val 135316"/>
            </a:avLst>
          </a:prstGeom>
          <a:solidFill>
            <a:srgbClr val="FFFFFF"/>
          </a:solidFill>
          <a:ln w="12700" cap="flat">
            <a:solidFill>
              <a:srgbClr val="0070C0"/>
            </a:solid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ctr" forceAA="0">
            <a:spAutoFit/>
          </a:bodyPr>
          <a:lstStyle/>
          <a:p>
            <a:pPr marL="0" marR="0" indent="0" algn="l" defTabSz="914400" rtl="0" fontAlgn="auto" latinLnBrk="1" hangingPunct="0">
              <a:lnSpc>
                <a:spcPct val="100000"/>
              </a:lnSpc>
              <a:spcBef>
                <a:spcPts val="0"/>
              </a:spcBef>
              <a:spcAft>
                <a:spcPts val="0"/>
              </a:spcAft>
              <a:buClrTx/>
              <a:buSzTx/>
              <a:buFontTx/>
              <a:buNone/>
            </a:pPr>
            <a:r>
              <a:rPr lang="zh-CN" altLang="en-US" sz="1800" b="1">
                <a:ln>
                  <a:noFill/>
                </a:ln>
                <a:solidFill>
                  <a:schemeClr val="tx1"/>
                </a:solidFill>
                <a:effectLst>
                  <a:outerShdw blurRad="38100" dist="38100" dir="2700000" algn="tl">
                    <a:srgbClr val="000000">
                      <a:alpha val="43137"/>
                    </a:srgbClr>
                  </a:outerShdw>
                </a:effectLst>
                <a:uFillTx/>
                <a:sym typeface="+mn-ea"/>
              </a:rPr>
              <a:t>1947-1991</a:t>
            </a:r>
            <a:endParaRPr kumimoji="0" lang="zh-CN" altLang="en-US" sz="1800" b="1" i="0" u="none" strike="noStrike" cap="none" spc="0" normalizeH="0" baseline="0">
              <a:ln>
                <a:noFill/>
              </a:ln>
              <a:solidFill>
                <a:schemeClr val="tx1"/>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endParaRPr>
          </a:p>
        </p:txBody>
      </p:sp>
      <p:sp>
        <p:nvSpPr>
          <p:cNvPr id="31" name="云形标注 30"/>
          <p:cNvSpPr/>
          <p:nvPr/>
        </p:nvSpPr>
        <p:spPr>
          <a:xfrm>
            <a:off x="7770518" y="2480149"/>
            <a:ext cx="2218433" cy="569514"/>
          </a:xfrm>
          <a:prstGeom prst="cloudCallout">
            <a:avLst>
              <a:gd name="adj1" fmla="val -28507"/>
              <a:gd name="adj2" fmla="val 162076"/>
            </a:avLst>
          </a:prstGeom>
          <a:solidFill>
            <a:srgbClr val="FFFFFF"/>
          </a:solidFill>
          <a:ln w="12700" cap="flat">
            <a:solidFill>
              <a:srgbClr val="0070C0"/>
            </a:solid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ctr" forceAA="0">
            <a:spAutoFit/>
          </a:bodyPr>
          <a:lstStyle/>
          <a:p>
            <a:pPr marL="0" marR="0" indent="0" algn="l" defTabSz="914400" rtl="0" fontAlgn="auto" latinLnBrk="1" hangingPunct="0">
              <a:lnSpc>
                <a:spcPct val="100000"/>
              </a:lnSpc>
              <a:spcBef>
                <a:spcPts val="0"/>
              </a:spcBef>
              <a:spcAft>
                <a:spcPts val="0"/>
              </a:spcAft>
              <a:buClrTx/>
              <a:buSzTx/>
              <a:buFontTx/>
              <a:buNone/>
            </a:pPr>
            <a:r>
              <a:rPr lang="zh-CN" altLang="en-US" sz="1800" b="1">
                <a:ln>
                  <a:noFill/>
                </a:ln>
                <a:solidFill>
                  <a:schemeClr val="tx1"/>
                </a:solidFill>
                <a:effectLst>
                  <a:outerShdw blurRad="38100" dist="38100" dir="2700000" algn="tl">
                    <a:srgbClr val="000000">
                      <a:alpha val="43137"/>
                    </a:srgbClr>
                  </a:outerShdw>
                </a:effectLst>
                <a:uFillTx/>
                <a:sym typeface="+mn-ea"/>
              </a:rPr>
              <a:t>1955-1991</a:t>
            </a:r>
            <a:endParaRPr kumimoji="0" lang="zh-CN" altLang="en-US" sz="1800" b="1" i="0" u="none" strike="noStrike" cap="none" spc="0" normalizeH="0" baseline="0">
              <a:ln>
                <a:noFill/>
              </a:ln>
              <a:solidFill>
                <a:schemeClr val="tx1"/>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endParaRPr>
          </a:p>
        </p:txBody>
      </p:sp>
    </p:spTree>
    <p:extLst>
      <p:ext uri="{BB962C8B-B14F-4D97-AF65-F5344CB8AC3E}">
        <p14:creationId xmlns:p14="http://schemas.microsoft.com/office/powerpoint/2010/main" xmlns="" val="4201082049"/>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2.77778E-6 2.5705E-6 L 0.00018 0.7804 " pathEditMode="relative" rAng="0" ptsTypes="AA">
                                      <p:cBhvr>
                                        <p:cTn id="28" dur="5000" fill="hold"/>
                                        <p:tgtEl>
                                          <p:spTgt spid="11"/>
                                        </p:tgtEl>
                                        <p:attrNameLst>
                                          <p:attrName>ppt_x</p:attrName>
                                          <p:attrName>ppt_y</p:attrName>
                                        </p:attrNameLst>
                                      </p:cBhvr>
                                      <p:rCtr x="0" y="39000"/>
                                    </p:animMotion>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64" presetClass="path" presetSubtype="0" accel="50000" decel="50000" fill="hold" nodeType="withEffect">
                                  <p:stCondLst>
                                    <p:cond delay="0"/>
                                  </p:stCondLst>
                                  <p:childTnLst>
                                    <p:animMotion origin="layout" path="M -0.00087 0.32963 L -2.77778E-6 -0.44776 " pathEditMode="relative" rAng="0" ptsTypes="AA">
                                      <p:cBhvr>
                                        <p:cTn id="32" dur="5000" fill="hold"/>
                                        <p:tgtEl>
                                          <p:spTgt spid="14"/>
                                        </p:tgtEl>
                                        <p:attrNameLst>
                                          <p:attrName>ppt_x</p:attrName>
                                          <p:attrName>ppt_y</p:attrName>
                                        </p:attrNameLst>
                                      </p:cBhvr>
                                      <p:rCtr x="0" y="-38900"/>
                                    </p:animMotion>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 presetClass="exit" presetSubtype="4" fill="hold" grpId="1" nodeType="clickEffect">
                                  <p:stCondLst>
                                    <p:cond delay="0"/>
                                  </p:stCondLst>
                                  <p:childTnLst>
                                    <p:anim calcmode="lin" valueType="num">
                                      <p:cBhvr additive="base">
                                        <p:cTn id="64" dur="500"/>
                                        <p:tgtEl>
                                          <p:spTgt spid="30"/>
                                        </p:tgtEl>
                                        <p:attrNameLst>
                                          <p:attrName>ppt_x</p:attrName>
                                        </p:attrNameLst>
                                      </p:cBhvr>
                                      <p:tavLst>
                                        <p:tav tm="0">
                                          <p:val>
                                            <p:strVal val="ppt_x"/>
                                          </p:val>
                                        </p:tav>
                                        <p:tav tm="100000">
                                          <p:val>
                                            <p:strVal val="ppt_x"/>
                                          </p:val>
                                        </p:tav>
                                      </p:tavLst>
                                    </p:anim>
                                    <p:anim calcmode="lin" valueType="num">
                                      <p:cBhvr additive="base">
                                        <p:cTn id="65" dur="500"/>
                                        <p:tgtEl>
                                          <p:spTgt spid="30"/>
                                        </p:tgtEl>
                                        <p:attrNameLst>
                                          <p:attrName>ppt_y</p:attrName>
                                        </p:attrNameLst>
                                      </p:cBhvr>
                                      <p:tavLst>
                                        <p:tav tm="0">
                                          <p:val>
                                            <p:strVal val="ppt_y"/>
                                          </p:val>
                                        </p:tav>
                                        <p:tav tm="100000">
                                          <p:val>
                                            <p:strVal val="1+ppt_h/2"/>
                                          </p:val>
                                        </p:tav>
                                      </p:tavLst>
                                    </p:anim>
                                    <p:set>
                                      <p:cBhvr>
                                        <p:cTn id="66" dur="1" fill="hold">
                                          <p:stCondLst>
                                            <p:cond delay="499"/>
                                          </p:stCondLst>
                                        </p:cTn>
                                        <p:tgtEl>
                                          <p:spTgt spid="30"/>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2" presetClass="exit" presetSubtype="4" fill="hold" grpId="1" nodeType="clickEffect">
                                  <p:stCondLst>
                                    <p:cond delay="0"/>
                                  </p:stCondLst>
                                  <p:childTnLst>
                                    <p:anim calcmode="lin" valueType="num">
                                      <p:cBhvr additive="base">
                                        <p:cTn id="78" dur="500"/>
                                        <p:tgtEl>
                                          <p:spTgt spid="31"/>
                                        </p:tgtEl>
                                        <p:attrNameLst>
                                          <p:attrName>ppt_x</p:attrName>
                                        </p:attrNameLst>
                                      </p:cBhvr>
                                      <p:tavLst>
                                        <p:tav tm="0">
                                          <p:val>
                                            <p:strVal val="ppt_x"/>
                                          </p:val>
                                        </p:tav>
                                        <p:tav tm="100000">
                                          <p:val>
                                            <p:strVal val="ppt_x"/>
                                          </p:val>
                                        </p:tav>
                                      </p:tavLst>
                                    </p:anim>
                                    <p:anim calcmode="lin" valueType="num">
                                      <p:cBhvr additive="base">
                                        <p:cTn id="79" dur="500"/>
                                        <p:tgtEl>
                                          <p:spTgt spid="31"/>
                                        </p:tgtEl>
                                        <p:attrNameLst>
                                          <p:attrName>ppt_y</p:attrName>
                                        </p:attrNameLst>
                                      </p:cBhvr>
                                      <p:tavLst>
                                        <p:tav tm="0">
                                          <p:val>
                                            <p:strVal val="ppt_y"/>
                                          </p:val>
                                        </p:tav>
                                        <p:tav tm="100000">
                                          <p:val>
                                            <p:strVal val="1+ppt_h/2"/>
                                          </p:val>
                                        </p:tav>
                                      </p:tavLst>
                                    </p:anim>
                                    <p:set>
                                      <p:cBhvr>
                                        <p:cTn id="80" dur="1" fill="hold">
                                          <p:stCondLst>
                                            <p:cond delay="499"/>
                                          </p:stCondLst>
                                        </p:cTn>
                                        <p:tgtEl>
                                          <p:spTgt spid="31"/>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22"/>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bldLvl="0" animBg="1"/>
      <p:bldP spid="13" grpId="0" bldLvl="0" animBg="1"/>
      <p:bldP spid="19" grpId="0"/>
      <p:bldP spid="20" grpId="0" animBg="1"/>
      <p:bldP spid="21" grpId="0" animBg="1"/>
      <p:bldP spid="25" grpId="0" animBg="1"/>
      <p:bldP spid="26" grpId="0"/>
      <p:bldP spid="27" grpId="0"/>
      <p:bldP spid="28" grpId="0" bldLvl="0" animBg="1"/>
      <p:bldP spid="29" grpId="0"/>
      <p:bldP spid="30" grpId="0" animBg="1"/>
      <p:bldP spid="30" grpId="1" animBg="1"/>
      <p:bldP spid="31" grpId="0" animBg="1"/>
      <p:bldP spid="31"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F65488E3-903F-48FC-9647-193E5D1AB7E5}"/>
              </a:ext>
            </a:extLst>
          </p:cNvPr>
          <p:cNvSpPr/>
          <p:nvPr/>
        </p:nvSpPr>
        <p:spPr>
          <a:xfrm>
            <a:off x="709684" y="573206"/>
            <a:ext cx="10822674" cy="5732060"/>
          </a:xfrm>
          <a:prstGeom prst="rect">
            <a:avLst/>
          </a:prstGeom>
          <a:solidFill>
            <a:srgbClr val="F9F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a:extLst>
              <a:ext uri="{FF2B5EF4-FFF2-40B4-BE49-F238E27FC236}">
                <a16:creationId xmlns="" xmlns:a16="http://schemas.microsoft.com/office/drawing/2014/main" id="{15C5F831-5211-4F78-8D5C-C6F7C26683D9}"/>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colorTemperature colorTemp="11200"/>
                    </a14:imgEffect>
                  </a14:imgLayer>
                </a14:imgProps>
              </a:ext>
              <a:ext uri="{28A0092B-C50C-407E-A947-70E740481C1C}">
                <a14:useLocalDpi xmlns:a14="http://schemas.microsoft.com/office/drawing/2010/main" xmlns="" val="0"/>
              </a:ext>
            </a:extLst>
          </a:blip>
          <a:srcRect/>
          <a:stretch>
            <a:fillRect/>
          </a:stretch>
        </p:blipFill>
        <p:spPr>
          <a:xfrm rot="5400000" flipH="1" flipV="1">
            <a:off x="2845486" y="-2416225"/>
            <a:ext cx="6501030" cy="11690448"/>
          </a:xfrm>
          <a:custGeom>
            <a:avLst/>
            <a:gdLst>
              <a:gd name="connsiteX0" fmla="*/ 6092660 w 6501030"/>
              <a:gd name="connsiteY0" fmla="*/ 991170 h 11690448"/>
              <a:gd name="connsiteX1" fmla="*/ 428840 w 6501030"/>
              <a:gd name="connsiteY1" fmla="*/ 991170 h 11690448"/>
              <a:gd name="connsiteX2" fmla="*/ 428839 w 6501030"/>
              <a:gd name="connsiteY2" fmla="*/ 10762967 h 11690448"/>
              <a:gd name="connsiteX3" fmla="*/ 6092660 w 6501030"/>
              <a:gd name="connsiteY3" fmla="*/ 10762967 h 11690448"/>
              <a:gd name="connsiteX4" fmla="*/ 6501030 w 6501030"/>
              <a:gd name="connsiteY4" fmla="*/ 0 h 11690448"/>
              <a:gd name="connsiteX5" fmla="*/ 6501030 w 6501030"/>
              <a:gd name="connsiteY5" fmla="*/ 11690448 h 11690448"/>
              <a:gd name="connsiteX6" fmla="*/ 0 w 6501030"/>
              <a:gd name="connsiteY6" fmla="*/ 11690448 h 11690448"/>
              <a:gd name="connsiteX7" fmla="*/ 0 w 6501030"/>
              <a:gd name="connsiteY7" fmla="*/ 0 h 11690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1030" h="11690448">
                <a:moveTo>
                  <a:pt x="6092660" y="991170"/>
                </a:moveTo>
                <a:lnTo>
                  <a:pt x="428840" y="991170"/>
                </a:lnTo>
                <a:lnTo>
                  <a:pt x="428839" y="10762967"/>
                </a:lnTo>
                <a:lnTo>
                  <a:pt x="6092660" y="10762967"/>
                </a:lnTo>
                <a:close/>
                <a:moveTo>
                  <a:pt x="6501030" y="0"/>
                </a:moveTo>
                <a:lnTo>
                  <a:pt x="6501030" y="11690448"/>
                </a:lnTo>
                <a:lnTo>
                  <a:pt x="0" y="11690448"/>
                </a:lnTo>
                <a:lnTo>
                  <a:pt x="0" y="0"/>
                </a:lnTo>
                <a:close/>
              </a:path>
            </a:pathLst>
          </a:custGeom>
        </p:spPr>
      </p:pic>
      <p:grpSp>
        <p:nvGrpSpPr>
          <p:cNvPr id="2" name="组合 5">
            <a:extLst>
              <a:ext uri="{FF2B5EF4-FFF2-40B4-BE49-F238E27FC236}">
                <a16:creationId xmlns="" xmlns:a16="http://schemas.microsoft.com/office/drawing/2014/main" id="{92FBF4FC-E4CA-4FC7-ADCD-4C98306642DB}"/>
              </a:ext>
            </a:extLst>
          </p:cNvPr>
          <p:cNvGrpSpPr/>
          <p:nvPr/>
        </p:nvGrpSpPr>
        <p:grpSpPr>
          <a:xfrm flipH="1">
            <a:off x="4036317" y="873457"/>
            <a:ext cx="7036834" cy="431095"/>
            <a:chOff x="6191591" y="2264560"/>
            <a:chExt cx="1810564" cy="240605"/>
          </a:xfrm>
        </p:grpSpPr>
        <p:cxnSp>
          <p:nvCxnSpPr>
            <p:cNvPr id="7" name="直接箭头连接符 6">
              <a:extLst>
                <a:ext uri="{FF2B5EF4-FFF2-40B4-BE49-F238E27FC236}">
                  <a16:creationId xmlns="" xmlns:a16="http://schemas.microsoft.com/office/drawing/2014/main" id="{D82D9EE4-83C6-4F49-B065-5CE73EA968AE}"/>
                </a:ext>
              </a:extLst>
            </p:cNvPr>
            <p:cNvCxnSpPr/>
            <p:nvPr/>
          </p:nvCxnSpPr>
          <p:spPr>
            <a:xfrm>
              <a:off x="6191591" y="2505165"/>
              <a:ext cx="1810564"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a:extLst>
                <a:ext uri="{FF2B5EF4-FFF2-40B4-BE49-F238E27FC236}">
                  <a16:creationId xmlns="" xmlns:a16="http://schemas.microsoft.com/office/drawing/2014/main" id="{5F0DED0C-FB21-41D7-BDC9-A9C87C963AF4}"/>
                </a:ext>
              </a:extLst>
            </p:cNvPr>
            <p:cNvCxnSpPr>
              <a:cxnSpLocks/>
            </p:cNvCxnSpPr>
            <p:nvPr/>
          </p:nvCxnSpPr>
          <p:spPr>
            <a:xfrm>
              <a:off x="6191591" y="2386838"/>
              <a:ext cx="1341973"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a:extLst>
                <a:ext uri="{FF2B5EF4-FFF2-40B4-BE49-F238E27FC236}">
                  <a16:creationId xmlns="" xmlns:a16="http://schemas.microsoft.com/office/drawing/2014/main" id="{56E64A45-9F92-40E7-905B-F9197F6E8014}"/>
                </a:ext>
              </a:extLst>
            </p:cNvPr>
            <p:cNvCxnSpPr>
              <a:cxnSpLocks/>
            </p:cNvCxnSpPr>
            <p:nvPr/>
          </p:nvCxnSpPr>
          <p:spPr>
            <a:xfrm>
              <a:off x="6191591" y="2264560"/>
              <a:ext cx="844311"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a:off x="5351481" y="682906"/>
            <a:ext cx="6003569" cy="5130800"/>
            <a:chOff x="3571080" y="856627"/>
            <a:chExt cx="5171226" cy="4192452"/>
          </a:xfrm>
        </p:grpSpPr>
        <p:pic>
          <p:nvPicPr>
            <p:cNvPr id="11" name="图片 10"/>
            <p:cNvPicPr>
              <a:picLocks noChangeAspect="1"/>
            </p:cNvPicPr>
            <p:nvPr/>
          </p:nvPicPr>
          <p:blipFill>
            <a:blip r:embed="rId4" cstate="print">
              <a:extLst>
                <a:ext uri="{28A0092B-C50C-407E-A947-70E740481C1C}">
                  <a14:useLocalDpi xmlns:a14="http://schemas.microsoft.com/office/drawing/2010/main" xmlns="" val="0"/>
                </a:ext>
              </a:extLst>
            </a:blip>
            <a:srcRect l="16865"/>
            <a:stretch>
              <a:fillRect/>
            </a:stretch>
          </p:blipFill>
          <p:spPr>
            <a:xfrm>
              <a:off x="3571080" y="856628"/>
              <a:ext cx="5171226" cy="4192450"/>
            </a:xfrm>
            <a:custGeom>
              <a:avLst/>
              <a:gdLst>
                <a:gd name="connsiteX0" fmla="*/ 0 w 5171226"/>
                <a:gd name="connsiteY0" fmla="*/ 0 h 4192450"/>
                <a:gd name="connsiteX1" fmla="*/ 3238507 w 5171226"/>
                <a:gd name="connsiteY1" fmla="*/ 0 h 4192450"/>
                <a:gd name="connsiteX2" fmla="*/ 5171226 w 5171226"/>
                <a:gd name="connsiteY2" fmla="*/ 1753238 h 4192450"/>
                <a:gd name="connsiteX3" fmla="*/ 5171226 w 5171226"/>
                <a:gd name="connsiteY3" fmla="*/ 4192450 h 4192450"/>
                <a:gd name="connsiteX4" fmla="*/ 4199888 w 5171226"/>
                <a:gd name="connsiteY4" fmla="*/ 4192450 h 4192450"/>
                <a:gd name="connsiteX5" fmla="*/ 0 w 5171226"/>
                <a:gd name="connsiteY5" fmla="*/ 0 h 419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1226" h="4192450">
                  <a:moveTo>
                    <a:pt x="0" y="0"/>
                  </a:moveTo>
                  <a:lnTo>
                    <a:pt x="3238507" y="0"/>
                  </a:lnTo>
                  <a:lnTo>
                    <a:pt x="5171226" y="1753238"/>
                  </a:lnTo>
                  <a:lnTo>
                    <a:pt x="5171226" y="4192450"/>
                  </a:lnTo>
                  <a:lnTo>
                    <a:pt x="4199888" y="4192450"/>
                  </a:lnTo>
                  <a:lnTo>
                    <a:pt x="0" y="0"/>
                  </a:lnTo>
                  <a:close/>
                </a:path>
              </a:pathLst>
            </a:custGeom>
          </p:spPr>
        </p:pic>
        <p:pic>
          <p:nvPicPr>
            <p:cNvPr id="12" name="图片 11"/>
            <p:cNvPicPr>
              <a:picLocks noChangeAspect="1"/>
            </p:cNvPicPr>
            <p:nvPr/>
          </p:nvPicPr>
          <p:blipFill>
            <a:blip r:embed="rId4" cstate="print">
              <a:extLst>
                <a:ext uri="{28A0092B-C50C-407E-A947-70E740481C1C}">
                  <a14:useLocalDpi xmlns:a14="http://schemas.microsoft.com/office/drawing/2010/main" xmlns="" val="0"/>
                </a:ext>
              </a:extLst>
            </a:blip>
            <a:srcRect l="70197" b="59888"/>
            <a:stretch>
              <a:fillRect/>
            </a:stretch>
          </p:blipFill>
          <p:spPr>
            <a:xfrm>
              <a:off x="6888483" y="856627"/>
              <a:ext cx="1853823" cy="1681669"/>
            </a:xfrm>
            <a:custGeom>
              <a:avLst/>
              <a:gdLst>
                <a:gd name="connsiteX0" fmla="*/ 0 w 1853823"/>
                <a:gd name="connsiteY0" fmla="*/ 0 h 1681669"/>
                <a:gd name="connsiteX1" fmla="*/ 1853823 w 1853823"/>
                <a:gd name="connsiteY1" fmla="*/ 0 h 1681669"/>
                <a:gd name="connsiteX2" fmla="*/ 1853823 w 1853823"/>
                <a:gd name="connsiteY2" fmla="*/ 1681669 h 1681669"/>
                <a:gd name="connsiteX3" fmla="*/ 0 w 1853823"/>
                <a:gd name="connsiteY3" fmla="*/ 0 h 1681669"/>
              </a:gdLst>
              <a:ahLst/>
              <a:cxnLst>
                <a:cxn ang="0">
                  <a:pos x="connsiteX0" y="connsiteY0"/>
                </a:cxn>
                <a:cxn ang="0">
                  <a:pos x="connsiteX1" y="connsiteY1"/>
                </a:cxn>
                <a:cxn ang="0">
                  <a:pos x="connsiteX2" y="connsiteY2"/>
                </a:cxn>
                <a:cxn ang="0">
                  <a:pos x="connsiteX3" y="connsiteY3"/>
                </a:cxn>
              </a:cxnLst>
              <a:rect l="l" t="t" r="r" b="b"/>
              <a:pathLst>
                <a:path w="1853823" h="1681669">
                  <a:moveTo>
                    <a:pt x="0" y="0"/>
                  </a:moveTo>
                  <a:lnTo>
                    <a:pt x="1853823" y="0"/>
                  </a:lnTo>
                  <a:lnTo>
                    <a:pt x="1853823" y="1681669"/>
                  </a:lnTo>
                  <a:lnTo>
                    <a:pt x="0" y="0"/>
                  </a:lnTo>
                  <a:close/>
                </a:path>
              </a:pathLst>
            </a:custGeom>
          </p:spPr>
        </p:pic>
        <p:pic>
          <p:nvPicPr>
            <p:cNvPr id="13" name="图片 12"/>
            <p:cNvPicPr>
              <a:picLocks noChangeAspect="1"/>
            </p:cNvPicPr>
            <p:nvPr/>
          </p:nvPicPr>
          <p:blipFill>
            <a:blip r:embed="rId4" cstate="print">
              <a:extLst>
                <a:ext uri="{28A0092B-C50C-407E-A947-70E740481C1C}">
                  <a14:useLocalDpi xmlns:a14="http://schemas.microsoft.com/office/drawing/2010/main" xmlns="" val="0"/>
                </a:ext>
              </a:extLst>
            </a:blip>
            <a:srcRect l="53973" t="56471" r="45192" b="42297"/>
            <a:stretch>
              <a:fillRect/>
            </a:stretch>
          </p:blipFill>
          <p:spPr>
            <a:xfrm>
              <a:off x="5879302" y="3224159"/>
              <a:ext cx="51943" cy="51621"/>
            </a:xfrm>
            <a:custGeom>
              <a:avLst/>
              <a:gdLst>
                <a:gd name="connsiteX0" fmla="*/ 13259 w 51943"/>
                <a:gd name="connsiteY0" fmla="*/ 0 h 51621"/>
                <a:gd name="connsiteX1" fmla="*/ 51943 w 51943"/>
                <a:gd name="connsiteY1" fmla="*/ 36243 h 51621"/>
                <a:gd name="connsiteX2" fmla="*/ 37536 w 51943"/>
                <a:gd name="connsiteY2" fmla="*/ 51621 h 51621"/>
                <a:gd name="connsiteX3" fmla="*/ 0 w 51943"/>
                <a:gd name="connsiteY3" fmla="*/ 14152 h 51621"/>
                <a:gd name="connsiteX4" fmla="*/ 13259 w 51943"/>
                <a:gd name="connsiteY4" fmla="*/ 0 h 51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43" h="51621">
                  <a:moveTo>
                    <a:pt x="13259" y="0"/>
                  </a:moveTo>
                  <a:lnTo>
                    <a:pt x="51943" y="36243"/>
                  </a:lnTo>
                  <a:lnTo>
                    <a:pt x="37536" y="51621"/>
                  </a:lnTo>
                  <a:lnTo>
                    <a:pt x="0" y="14152"/>
                  </a:lnTo>
                  <a:lnTo>
                    <a:pt x="13259" y="0"/>
                  </a:lnTo>
                  <a:close/>
                </a:path>
              </a:pathLst>
            </a:custGeom>
          </p:spPr>
        </p:pic>
        <p:pic>
          <p:nvPicPr>
            <p:cNvPr id="14" name="图片 13"/>
            <p:cNvPicPr>
              <a:picLocks noChangeAspect="1"/>
            </p:cNvPicPr>
            <p:nvPr/>
          </p:nvPicPr>
          <p:blipFill>
            <a:blip r:embed="rId4" cstate="print">
              <a:extLst>
                <a:ext uri="{28A0092B-C50C-407E-A947-70E740481C1C}">
                  <a14:useLocalDpi xmlns:a14="http://schemas.microsoft.com/office/drawing/2010/main" xmlns="" val="0"/>
                </a:ext>
              </a:extLst>
            </a:blip>
            <a:srcRect l="27867" t="57703" r="16865"/>
            <a:stretch>
              <a:fillRect/>
            </a:stretch>
          </p:blipFill>
          <p:spPr>
            <a:xfrm>
              <a:off x="4255476" y="3275780"/>
              <a:ext cx="3437807" cy="1773299"/>
            </a:xfrm>
            <a:custGeom>
              <a:avLst/>
              <a:gdLst>
                <a:gd name="connsiteX0" fmla="*/ 1661362 w 3437807"/>
                <a:gd name="connsiteY0" fmla="*/ 0 h 1773299"/>
                <a:gd name="connsiteX1" fmla="*/ 3437807 w 3437807"/>
                <a:gd name="connsiteY1" fmla="*/ 1773299 h 1773299"/>
                <a:gd name="connsiteX2" fmla="*/ 0 w 3437807"/>
                <a:gd name="connsiteY2" fmla="*/ 1773299 h 1773299"/>
                <a:gd name="connsiteX3" fmla="*/ 1661362 w 3437807"/>
                <a:gd name="connsiteY3" fmla="*/ 0 h 1773299"/>
              </a:gdLst>
              <a:ahLst/>
              <a:cxnLst>
                <a:cxn ang="0">
                  <a:pos x="connsiteX0" y="connsiteY0"/>
                </a:cxn>
                <a:cxn ang="0">
                  <a:pos x="connsiteX1" y="connsiteY1"/>
                </a:cxn>
                <a:cxn ang="0">
                  <a:pos x="connsiteX2" y="connsiteY2"/>
                </a:cxn>
                <a:cxn ang="0">
                  <a:pos x="connsiteX3" y="connsiteY3"/>
                </a:cxn>
              </a:cxnLst>
              <a:rect l="l" t="t" r="r" b="b"/>
              <a:pathLst>
                <a:path w="3437807" h="1773299">
                  <a:moveTo>
                    <a:pt x="1661362" y="0"/>
                  </a:moveTo>
                  <a:lnTo>
                    <a:pt x="3437807" y="1773299"/>
                  </a:lnTo>
                  <a:lnTo>
                    <a:pt x="0" y="1773299"/>
                  </a:lnTo>
                  <a:lnTo>
                    <a:pt x="1661362" y="0"/>
                  </a:lnTo>
                  <a:close/>
                </a:path>
              </a:pathLst>
            </a:custGeom>
          </p:spPr>
        </p:pic>
      </p:grpSp>
      <p:sp>
        <p:nvSpPr>
          <p:cNvPr id="15" name="Text Box 5"/>
          <p:cNvSpPr txBox="1">
            <a:spLocks noChangeArrowheads="1"/>
          </p:cNvSpPr>
          <p:nvPr/>
        </p:nvSpPr>
        <p:spPr bwMode="auto">
          <a:xfrm>
            <a:off x="1134319" y="2972316"/>
            <a:ext cx="5109237" cy="18466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400" b="1" dirty="0">
                <a:solidFill>
                  <a:srgbClr val="C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     东欧剧变是指从</a:t>
            </a:r>
            <a:r>
              <a:rPr lang="en-US" altLang="zh-CN" sz="2400" b="1" dirty="0">
                <a:solidFill>
                  <a:srgbClr val="C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1989</a:t>
            </a:r>
            <a:r>
              <a:rPr lang="zh-CN" altLang="en-US" sz="2400" b="1" dirty="0">
                <a:solidFill>
                  <a:srgbClr val="C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年下半年开始到</a:t>
            </a:r>
            <a:r>
              <a:rPr lang="en-US" altLang="zh-CN" sz="2400" b="1" dirty="0">
                <a:solidFill>
                  <a:srgbClr val="C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1992</a:t>
            </a:r>
            <a:r>
              <a:rPr lang="zh-CN" altLang="en-US" sz="2400" b="1" dirty="0">
                <a:solidFill>
                  <a:srgbClr val="C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年，东欧</a:t>
            </a:r>
            <a:r>
              <a:rPr lang="en-US" altLang="zh-CN" sz="2400" b="1" dirty="0">
                <a:solidFill>
                  <a:srgbClr val="C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8</a:t>
            </a:r>
            <a:r>
              <a:rPr lang="zh-CN" altLang="en-US" sz="2400" b="1" dirty="0">
                <a:solidFill>
                  <a:srgbClr val="C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个社会主义国家的共产党、工人党纷纷丧失政权，社会制度也随之发生变化，国家名称也改变了的一系列事件。</a:t>
            </a:r>
          </a:p>
        </p:txBody>
      </p:sp>
      <p:pic>
        <p:nvPicPr>
          <p:cNvPr id="16" name="图片 15"/>
          <p:cNvPicPr>
            <a:picLocks noChangeAspect="1"/>
          </p:cNvPicPr>
          <p:nvPr/>
        </p:nvPicPr>
        <p:blipFill>
          <a:blip r:embed="rId5" cstate="print"/>
          <a:srcRect l="27876"/>
          <a:stretch>
            <a:fillRect/>
          </a:stretch>
        </p:blipFill>
        <p:spPr>
          <a:xfrm>
            <a:off x="3104989" y="1573811"/>
            <a:ext cx="2878455" cy="898525"/>
          </a:xfrm>
          <a:prstGeom prst="rect">
            <a:avLst/>
          </a:prstGeom>
        </p:spPr>
      </p:pic>
    </p:spTree>
    <p:extLst>
      <p:ext uri="{BB962C8B-B14F-4D97-AF65-F5344CB8AC3E}">
        <p14:creationId xmlns:p14="http://schemas.microsoft.com/office/powerpoint/2010/main" xmlns="" val="4201082049"/>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F65488E3-903F-48FC-9647-193E5D1AB7E5}"/>
              </a:ext>
            </a:extLst>
          </p:cNvPr>
          <p:cNvSpPr/>
          <p:nvPr/>
        </p:nvSpPr>
        <p:spPr>
          <a:xfrm>
            <a:off x="709684" y="573206"/>
            <a:ext cx="10822674" cy="5732060"/>
          </a:xfrm>
          <a:prstGeom prst="rect">
            <a:avLst/>
          </a:prstGeom>
          <a:solidFill>
            <a:srgbClr val="F9F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a:extLst>
              <a:ext uri="{FF2B5EF4-FFF2-40B4-BE49-F238E27FC236}">
                <a16:creationId xmlns="" xmlns:a16="http://schemas.microsoft.com/office/drawing/2014/main" id="{15C5F831-5211-4F78-8D5C-C6F7C26683D9}"/>
              </a:ext>
            </a:extLst>
          </p:cNvPr>
          <p:cNvPicPr>
            <a:picLocks noChangeAspect="1"/>
          </p:cNvPicPr>
          <p:nvPr/>
        </p:nvPicPr>
        <p:blipFill>
          <a:blip r:embed="rId3" cstate="print">
            <a:extLst>
              <a:ext uri="{BEBA8EAE-BF5A-486C-A8C5-ECC9F3942E4B}">
                <a14:imgProps xmlns:a14="http://schemas.microsoft.com/office/drawing/2010/main" xmlns="">
                  <a14:imgLayer r:embed="rId4">
                    <a14:imgEffect>
                      <a14:colorTemperature colorTemp="11200"/>
                    </a14:imgEffect>
                  </a14:imgLayer>
                </a14:imgProps>
              </a:ext>
              <a:ext uri="{28A0092B-C50C-407E-A947-70E740481C1C}">
                <a14:useLocalDpi xmlns:a14="http://schemas.microsoft.com/office/drawing/2010/main" xmlns="" val="0"/>
              </a:ext>
            </a:extLst>
          </a:blip>
          <a:srcRect/>
          <a:stretch>
            <a:fillRect/>
          </a:stretch>
        </p:blipFill>
        <p:spPr>
          <a:xfrm rot="5400000" flipH="1" flipV="1">
            <a:off x="2845486" y="-2416225"/>
            <a:ext cx="6501030" cy="11690448"/>
          </a:xfrm>
          <a:custGeom>
            <a:avLst/>
            <a:gdLst>
              <a:gd name="connsiteX0" fmla="*/ 6092660 w 6501030"/>
              <a:gd name="connsiteY0" fmla="*/ 991170 h 11690448"/>
              <a:gd name="connsiteX1" fmla="*/ 428840 w 6501030"/>
              <a:gd name="connsiteY1" fmla="*/ 991170 h 11690448"/>
              <a:gd name="connsiteX2" fmla="*/ 428839 w 6501030"/>
              <a:gd name="connsiteY2" fmla="*/ 10762967 h 11690448"/>
              <a:gd name="connsiteX3" fmla="*/ 6092660 w 6501030"/>
              <a:gd name="connsiteY3" fmla="*/ 10762967 h 11690448"/>
              <a:gd name="connsiteX4" fmla="*/ 6501030 w 6501030"/>
              <a:gd name="connsiteY4" fmla="*/ 0 h 11690448"/>
              <a:gd name="connsiteX5" fmla="*/ 6501030 w 6501030"/>
              <a:gd name="connsiteY5" fmla="*/ 11690448 h 11690448"/>
              <a:gd name="connsiteX6" fmla="*/ 0 w 6501030"/>
              <a:gd name="connsiteY6" fmla="*/ 11690448 h 11690448"/>
              <a:gd name="connsiteX7" fmla="*/ 0 w 6501030"/>
              <a:gd name="connsiteY7" fmla="*/ 0 h 11690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1030" h="11690448">
                <a:moveTo>
                  <a:pt x="6092660" y="991170"/>
                </a:moveTo>
                <a:lnTo>
                  <a:pt x="428840" y="991170"/>
                </a:lnTo>
                <a:lnTo>
                  <a:pt x="428839" y="10762967"/>
                </a:lnTo>
                <a:lnTo>
                  <a:pt x="6092660" y="10762967"/>
                </a:lnTo>
                <a:close/>
                <a:moveTo>
                  <a:pt x="6501030" y="0"/>
                </a:moveTo>
                <a:lnTo>
                  <a:pt x="6501030" y="11690448"/>
                </a:lnTo>
                <a:lnTo>
                  <a:pt x="0" y="11690448"/>
                </a:lnTo>
                <a:lnTo>
                  <a:pt x="0" y="0"/>
                </a:lnTo>
                <a:close/>
              </a:path>
            </a:pathLst>
          </a:custGeom>
        </p:spPr>
      </p:pic>
      <p:grpSp>
        <p:nvGrpSpPr>
          <p:cNvPr id="2" name="组合 5">
            <a:extLst>
              <a:ext uri="{FF2B5EF4-FFF2-40B4-BE49-F238E27FC236}">
                <a16:creationId xmlns="" xmlns:a16="http://schemas.microsoft.com/office/drawing/2014/main" id="{92FBF4FC-E4CA-4FC7-ADCD-4C98306642DB}"/>
              </a:ext>
            </a:extLst>
          </p:cNvPr>
          <p:cNvGrpSpPr/>
          <p:nvPr/>
        </p:nvGrpSpPr>
        <p:grpSpPr>
          <a:xfrm flipH="1">
            <a:off x="4036317" y="873457"/>
            <a:ext cx="7036834" cy="431095"/>
            <a:chOff x="6191591" y="2264560"/>
            <a:chExt cx="1810564" cy="240605"/>
          </a:xfrm>
        </p:grpSpPr>
        <p:cxnSp>
          <p:nvCxnSpPr>
            <p:cNvPr id="7" name="直接箭头连接符 6">
              <a:extLst>
                <a:ext uri="{FF2B5EF4-FFF2-40B4-BE49-F238E27FC236}">
                  <a16:creationId xmlns="" xmlns:a16="http://schemas.microsoft.com/office/drawing/2014/main" id="{D82D9EE4-83C6-4F49-B065-5CE73EA968AE}"/>
                </a:ext>
              </a:extLst>
            </p:cNvPr>
            <p:cNvCxnSpPr/>
            <p:nvPr/>
          </p:nvCxnSpPr>
          <p:spPr>
            <a:xfrm>
              <a:off x="6191591" y="2505165"/>
              <a:ext cx="1810564"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a:extLst>
                <a:ext uri="{FF2B5EF4-FFF2-40B4-BE49-F238E27FC236}">
                  <a16:creationId xmlns="" xmlns:a16="http://schemas.microsoft.com/office/drawing/2014/main" id="{5F0DED0C-FB21-41D7-BDC9-A9C87C963AF4}"/>
                </a:ext>
              </a:extLst>
            </p:cNvPr>
            <p:cNvCxnSpPr>
              <a:cxnSpLocks/>
            </p:cNvCxnSpPr>
            <p:nvPr/>
          </p:nvCxnSpPr>
          <p:spPr>
            <a:xfrm>
              <a:off x="6191591" y="2386838"/>
              <a:ext cx="1341973"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a:extLst>
                <a:ext uri="{FF2B5EF4-FFF2-40B4-BE49-F238E27FC236}">
                  <a16:creationId xmlns="" xmlns:a16="http://schemas.microsoft.com/office/drawing/2014/main" id="{56E64A45-9F92-40E7-905B-F9197F6E8014}"/>
                </a:ext>
              </a:extLst>
            </p:cNvPr>
            <p:cNvCxnSpPr>
              <a:cxnSpLocks/>
            </p:cNvCxnSpPr>
            <p:nvPr/>
          </p:nvCxnSpPr>
          <p:spPr>
            <a:xfrm>
              <a:off x="6191591" y="2264560"/>
              <a:ext cx="844311"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10" name="表格 9"/>
          <p:cNvGraphicFramePr/>
          <p:nvPr>
            <p:custDataLst>
              <p:tags r:id="rId1"/>
            </p:custDataLst>
          </p:nvPr>
        </p:nvGraphicFramePr>
        <p:xfrm>
          <a:off x="914368" y="1650398"/>
          <a:ext cx="5462270" cy="2007235"/>
        </p:xfrm>
        <a:graphic>
          <a:graphicData uri="http://schemas.openxmlformats.org/drawingml/2006/table">
            <a:tbl>
              <a:tblPr firstRow="1" bandRow="1">
                <a:tableStyleId>{5C22544A-7EE6-4342-B048-85BDC9FD1C3A}</a:tableStyleId>
              </a:tblPr>
              <a:tblGrid>
                <a:gridCol w="634730">
                  <a:extLst>
                    <a:ext uri="{9D8B030D-6E8A-4147-A177-3AD203B41FA5}">
                      <a16:colId xmlns:a16="http://schemas.microsoft.com/office/drawing/2014/main" xmlns="" val="20000"/>
                    </a:ext>
                  </a:extLst>
                </a:gridCol>
                <a:gridCol w="790575">
                  <a:extLst>
                    <a:ext uri="{9D8B030D-6E8A-4147-A177-3AD203B41FA5}">
                      <a16:colId xmlns:a16="http://schemas.microsoft.com/office/drawing/2014/main" xmlns="" val="20001"/>
                    </a:ext>
                  </a:extLst>
                </a:gridCol>
                <a:gridCol w="4036965">
                  <a:extLst>
                    <a:ext uri="{9D8B030D-6E8A-4147-A177-3AD203B41FA5}">
                      <a16:colId xmlns:a16="http://schemas.microsoft.com/office/drawing/2014/main" xmlns="" val="20002"/>
                    </a:ext>
                  </a:extLst>
                </a:gridCol>
              </a:tblGrid>
              <a:tr h="450215">
                <a:tc gridSpan="2">
                  <a:txBody>
                    <a:bodyPr/>
                    <a:lstStyle/>
                    <a:p>
                      <a:pPr algn="ctr">
                        <a:buNone/>
                      </a:pPr>
                      <a:r>
                        <a:rPr lang="zh-CN" altLang="en-US" sz="20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rPr>
                        <a:t>时间</a:t>
                      </a:r>
                    </a:p>
                  </a:txBody>
                  <a:tcP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alpha val="35000"/>
                      </a:srgbClr>
                    </a:solidFill>
                  </a:tcPr>
                </a:tc>
                <a:tc hMerge="1">
                  <a:txBody>
                    <a:bodyPr/>
                    <a:lstStyle/>
                    <a:p>
                      <a:endParaRPr lang="zh-CN"/>
                    </a:p>
                  </a:txBody>
                  <a:tcP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alpha val="35000"/>
                      </a:srgbClr>
                    </a:solidFill>
                  </a:tcPr>
                </a:tc>
                <a:tc>
                  <a:txBody>
                    <a:bodyPr/>
                    <a:lstStyle/>
                    <a:p>
                      <a:pPr algn="l" eaLnBrk="0" hangingPunct="0">
                        <a:buClrTx/>
                        <a:buSzTx/>
                        <a:buNone/>
                      </a:pPr>
                      <a:endParaRPr lang="zh-CN" altLang="zh-CN" sz="1795" b="1"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a:txBody>
                  <a:tcP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alpha val="35000"/>
                      </a:srgbClr>
                    </a:solidFill>
                  </a:tcPr>
                </a:tc>
                <a:extLst>
                  <a:ext uri="{0D108BD9-81ED-4DB2-BD59-A6C34878D82A}">
                    <a16:rowId xmlns:a16="http://schemas.microsoft.com/office/drawing/2014/main" xmlns="" val="10000"/>
                  </a:ext>
                </a:extLst>
              </a:tr>
              <a:tr h="388620">
                <a:tc rowSpan="2">
                  <a:txBody>
                    <a:bodyPr/>
                    <a:lstStyle/>
                    <a:p>
                      <a:pPr>
                        <a:buNone/>
                      </a:pPr>
                      <a:r>
                        <a:rPr lang="zh-CN" altLang="en-US" sz="20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rPr>
                        <a:t>表现</a:t>
                      </a:r>
                    </a:p>
                  </a:txBody>
                  <a:tcP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alpha val="35000"/>
                      </a:srgbClr>
                    </a:solidFill>
                  </a:tcPr>
                </a:tc>
                <a:tc>
                  <a:txBody>
                    <a:bodyPr/>
                    <a:lstStyle/>
                    <a:p>
                      <a:pPr algn="ctr">
                        <a:buNone/>
                      </a:pPr>
                      <a:r>
                        <a:rPr lang="zh-CN" altLang="en-US" sz="20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经济</a:t>
                      </a:r>
                    </a:p>
                  </a:txBody>
                  <a:tcP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alpha val="35000"/>
                      </a:srgbClr>
                    </a:solidFill>
                  </a:tcPr>
                </a:tc>
                <a:tc>
                  <a:txBody>
                    <a:bodyPr/>
                    <a:lstStyle/>
                    <a:p>
                      <a:pPr>
                        <a:buNone/>
                      </a:pPr>
                      <a:endParaRPr lang="zh-CN" altLang="en-US" sz="20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endParaRPr>
                    </a:p>
                  </a:txBody>
                  <a:tcP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alpha val="35000"/>
                      </a:srgbClr>
                    </a:solidFill>
                  </a:tcPr>
                </a:tc>
                <a:extLst>
                  <a:ext uri="{0D108BD9-81ED-4DB2-BD59-A6C34878D82A}">
                    <a16:rowId xmlns:a16="http://schemas.microsoft.com/office/drawing/2014/main" xmlns="" val="10001"/>
                  </a:ext>
                </a:extLst>
              </a:tr>
              <a:tr h="549275">
                <a:tc vMerge="1">
                  <a:txBody>
                    <a:bodyPr/>
                    <a:lstStyle/>
                    <a:p>
                      <a:endParaRPr lang="zh-CN"/>
                    </a:p>
                  </a:txBody>
                  <a:tcP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solidFill>
                  </a:tcPr>
                </a:tc>
                <a:tc>
                  <a:txBody>
                    <a:bodyPr/>
                    <a:lstStyle/>
                    <a:p>
                      <a:pPr algn="ctr">
                        <a:buNone/>
                      </a:pPr>
                      <a:r>
                        <a:rPr lang="zh-CN" altLang="en-US" sz="20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政治</a:t>
                      </a:r>
                    </a:p>
                  </a:txBody>
                  <a:tcP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alpha val="35000"/>
                      </a:srgbClr>
                    </a:solidFill>
                  </a:tcPr>
                </a:tc>
                <a:tc>
                  <a:txBody>
                    <a:bodyPr/>
                    <a:lstStyle/>
                    <a:p>
                      <a:pPr>
                        <a:buNone/>
                      </a:pPr>
                      <a:endParaRPr lang="zh-CN" altLang="en-US" sz="20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endParaRPr>
                    </a:p>
                  </a:txBody>
                  <a:tcP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alpha val="35000"/>
                      </a:srgbClr>
                    </a:solidFill>
                  </a:tcPr>
                </a:tc>
                <a:extLst>
                  <a:ext uri="{0D108BD9-81ED-4DB2-BD59-A6C34878D82A}">
                    <a16:rowId xmlns:a16="http://schemas.microsoft.com/office/drawing/2014/main" xmlns="" val="10002"/>
                  </a:ext>
                </a:extLst>
              </a:tr>
              <a:tr h="611505">
                <a:tc gridSpan="2">
                  <a:txBody>
                    <a:bodyPr/>
                    <a:lstStyle/>
                    <a:p>
                      <a:pPr algn="ctr">
                        <a:buNone/>
                      </a:pPr>
                      <a:r>
                        <a:rPr lang="zh-CN" altLang="en-US" sz="20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rPr>
                        <a:t>实质</a:t>
                      </a:r>
                    </a:p>
                  </a:txBody>
                  <a:tcP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alpha val="35000"/>
                      </a:srgbClr>
                    </a:solidFill>
                  </a:tcPr>
                </a:tc>
                <a:tc hMerge="1">
                  <a:txBody>
                    <a:bodyPr/>
                    <a:lstStyle/>
                    <a:p>
                      <a:endParaRPr lang="zh-CN"/>
                    </a:p>
                  </a:txBody>
                  <a:tcP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alpha val="35000"/>
                      </a:srgbClr>
                    </a:solidFill>
                  </a:tcPr>
                </a:tc>
                <a:tc>
                  <a:txBody>
                    <a:bodyPr/>
                    <a:lstStyle/>
                    <a:p>
                      <a:pPr>
                        <a:buNone/>
                      </a:pPr>
                      <a:endParaRPr lang="zh-CN" altLang="en-US" sz="20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endParaRPr>
                    </a:p>
                  </a:txBody>
                  <a:tcPr>
                    <a:lnL w="9525">
                      <a:solidFill>
                        <a:srgbClr val="B28E4E"/>
                      </a:solidFill>
                      <a:prstDash val="dash"/>
                    </a:lnL>
                    <a:lnR w="9525">
                      <a:solidFill>
                        <a:srgbClr val="B28E4E"/>
                      </a:solidFill>
                      <a:prstDash val="dash"/>
                    </a:lnR>
                    <a:lnT w="9525">
                      <a:solidFill>
                        <a:srgbClr val="B28E4E"/>
                      </a:solidFill>
                      <a:prstDash val="dash"/>
                    </a:lnT>
                    <a:lnB w="9525">
                      <a:solidFill>
                        <a:srgbClr val="B28E4E"/>
                      </a:solidFill>
                      <a:prstDash val="dash"/>
                    </a:lnB>
                    <a:solidFill>
                      <a:srgbClr val="FFFFFF">
                        <a:alpha val="35000"/>
                      </a:srgbClr>
                    </a:solidFill>
                  </a:tcPr>
                </a:tc>
                <a:extLst>
                  <a:ext uri="{0D108BD9-81ED-4DB2-BD59-A6C34878D82A}">
                    <a16:rowId xmlns:a16="http://schemas.microsoft.com/office/drawing/2014/main" xmlns="" val="10003"/>
                  </a:ext>
                </a:extLst>
              </a:tr>
            </a:tbl>
          </a:graphicData>
        </a:graphic>
      </p:graphicFrame>
      <p:grpSp>
        <p:nvGrpSpPr>
          <p:cNvPr id="11" name="组合 10"/>
          <p:cNvGrpSpPr/>
          <p:nvPr/>
        </p:nvGrpSpPr>
        <p:grpSpPr>
          <a:xfrm>
            <a:off x="872458" y="1063658"/>
            <a:ext cx="2438400" cy="440055"/>
            <a:chOff x="365" y="188"/>
            <a:chExt cx="3840" cy="693"/>
          </a:xfrm>
        </p:grpSpPr>
        <p:pic>
          <p:nvPicPr>
            <p:cNvPr id="12"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365" y="188"/>
              <a:ext cx="1036" cy="68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13" name="文本框 7"/>
            <p:cNvSpPr txBox="1"/>
            <p:nvPr/>
          </p:nvSpPr>
          <p:spPr>
            <a:xfrm>
              <a:off x="1215" y="251"/>
              <a:ext cx="2990" cy="6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2000" b="1" i="0" u="none" strike="noStrike" cap="none" spc="0" normalizeH="0" baseline="0" dirty="0">
                  <a:effectLst>
                    <a:innerShdw blurRad="63500" dist="50800" dir="13500000">
                      <a:srgbClr val="000000">
                        <a:alpha val="50000"/>
                      </a:srgbClr>
                    </a:innerShdw>
                    <a:outerShdw blurRad="38100" dist="38100" dir="2700000" algn="tl">
                      <a:srgbClr val="000000">
                        <a:alpha val="43137"/>
                      </a:srgbClr>
                    </a:outerShdw>
                  </a:effectLst>
                  <a:uFillTx/>
                  <a:latin typeface="楷体" panose="02010609060101010101" charset="-122"/>
                  <a:ea typeface="楷体" panose="02010609060101010101" charset="-122"/>
                  <a:cs typeface="Arial" panose="020B0604020202020204"/>
                  <a:sym typeface="Arial" panose="020B0604020202020204"/>
                </a:rPr>
                <a:t>东欧巨变</a:t>
              </a:r>
              <a:r>
                <a:rPr kumimoji="0" lang="en-US" altLang="zh-CN" sz="2000" b="1" i="0" u="none" strike="noStrike" cap="none" spc="0" normalizeH="0" baseline="0" dirty="0">
                  <a:effectLst>
                    <a:innerShdw blurRad="63500" dist="50800" dir="13500000">
                      <a:srgbClr val="000000">
                        <a:alpha val="50000"/>
                      </a:srgbClr>
                    </a:innerShdw>
                    <a:outerShdw blurRad="38100" dist="38100" dir="2700000" algn="tl">
                      <a:srgbClr val="000000">
                        <a:alpha val="43137"/>
                      </a:srgbClr>
                    </a:outerShdw>
                  </a:effectLst>
                  <a:uFillTx/>
                  <a:latin typeface="楷体" panose="02010609060101010101" charset="-122"/>
                  <a:ea typeface="楷体" panose="02010609060101010101" charset="-122"/>
                  <a:cs typeface="Arial" panose="020B0604020202020204"/>
                  <a:sym typeface="Arial" panose="020B0604020202020204"/>
                </a:rPr>
                <a:t>—</a:t>
              </a:r>
              <a:r>
                <a:rPr kumimoji="0" lang="zh-CN" altLang="en-US" sz="2000" b="1" i="0" u="none" strike="noStrike" cap="none" spc="0" normalizeH="0" baseline="0" dirty="0">
                  <a:effectLst>
                    <a:innerShdw blurRad="63500" dist="50800" dir="13500000">
                      <a:srgbClr val="000000">
                        <a:alpha val="50000"/>
                      </a:srgbClr>
                    </a:innerShdw>
                    <a:outerShdw blurRad="38100" dist="38100" dir="2700000" algn="tl">
                      <a:srgbClr val="000000">
                        <a:alpha val="43137"/>
                      </a:srgbClr>
                    </a:outerShdw>
                  </a:effectLst>
                  <a:uFillTx/>
                  <a:latin typeface="楷体" panose="02010609060101010101" charset="-122"/>
                  <a:ea typeface="楷体" panose="02010609060101010101" charset="-122"/>
                  <a:cs typeface="Arial" panose="020B0604020202020204"/>
                  <a:sym typeface="Arial" panose="020B0604020202020204"/>
                </a:rPr>
                <a:t>概况</a:t>
              </a:r>
            </a:p>
          </p:txBody>
        </p:sp>
      </p:grpSp>
      <p:sp>
        <p:nvSpPr>
          <p:cNvPr id="14" name="文本框 5"/>
          <p:cNvSpPr txBox="1"/>
          <p:nvPr/>
        </p:nvSpPr>
        <p:spPr>
          <a:xfrm>
            <a:off x="2367248" y="1650398"/>
            <a:ext cx="1728470" cy="33591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eaLnBrk="1" hangingPunct="1">
              <a:spcBef>
                <a:spcPct val="50000"/>
              </a:spcBef>
            </a:pPr>
            <a:r>
              <a:rPr lang="en-US" altLang="zh-CN" sz="1600" b="1" dirty="0">
                <a:ln/>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1989</a:t>
            </a:r>
            <a:r>
              <a:rPr lang="zh-CN" altLang="en-US" sz="1600" b="1" dirty="0">
                <a:ln/>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年下半年开始</a:t>
            </a:r>
            <a:endParaRPr kumimoji="0" lang="zh-CN" altLang="en-US" sz="1600" b="1" i="0" u="none" strike="noStrike" cap="none" spc="0" normalizeH="0" baseline="0" dirty="0">
              <a:ln/>
              <a:solidFill>
                <a:schemeClr val="tx1"/>
              </a:solidFill>
              <a:effectLst>
                <a:outerShdw blurRad="38100" dist="19050" dir="2700000" algn="tl" rotWithShape="0">
                  <a:schemeClr val="dk1">
                    <a:alpha val="40000"/>
                  </a:schemeClr>
                </a:outerShdw>
              </a:effectLst>
              <a:uFillTx/>
              <a:latin typeface="楷体" panose="02010609060101010101" charset="-122"/>
              <a:ea typeface="楷体" panose="02010609060101010101" charset="-122"/>
              <a:cs typeface="楷体" panose="02010609060101010101" charset="-122"/>
              <a:sym typeface="+mn-ea"/>
            </a:endParaRPr>
          </a:p>
        </p:txBody>
      </p:sp>
      <p:sp>
        <p:nvSpPr>
          <p:cNvPr id="15" name="文本框 6"/>
          <p:cNvSpPr txBox="1"/>
          <p:nvPr/>
        </p:nvSpPr>
        <p:spPr>
          <a:xfrm>
            <a:off x="2391378" y="2635283"/>
            <a:ext cx="2556510" cy="3670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algn="l" rtl="0" fontAlgn="auto">
              <a:lnSpc>
                <a:spcPct val="100000"/>
              </a:lnSpc>
              <a:spcBef>
                <a:spcPct val="50000"/>
              </a:spcBef>
              <a:buClrTx/>
              <a:buSzTx/>
              <a:buFontTx/>
              <a:buNone/>
            </a:pPr>
            <a:r>
              <a:rPr lang="en-US" altLang="zh-CN" sz="16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实行议会民主制和多党制</a:t>
            </a:r>
            <a:endParaRPr kumimoji="0" lang="en-US" altLang="zh-CN" sz="1600" b="1" i="0" u="none" strike="noStrike" cap="none" spc="0" normalizeH="0" baseline="0"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Arial" panose="020B0604020202020204"/>
            </a:endParaRPr>
          </a:p>
        </p:txBody>
      </p:sp>
      <p:sp>
        <p:nvSpPr>
          <p:cNvPr id="16" name="文本框 8"/>
          <p:cNvSpPr txBox="1"/>
          <p:nvPr/>
        </p:nvSpPr>
        <p:spPr>
          <a:xfrm>
            <a:off x="2367248" y="2100613"/>
            <a:ext cx="3242310" cy="3670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algn="l" rtl="0" fontAlgn="auto">
              <a:lnSpc>
                <a:spcPct val="100000"/>
              </a:lnSpc>
              <a:spcBef>
                <a:spcPct val="50000"/>
              </a:spcBef>
              <a:buClrTx/>
              <a:buSzTx/>
              <a:buFontTx/>
              <a:buNone/>
            </a:pPr>
            <a:r>
              <a:rPr lang="en-US" altLang="zh-CN" sz="16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实行私有化基础上的市场经济。</a:t>
            </a:r>
            <a:endParaRPr kumimoji="0" lang="en-US" altLang="zh-CN" sz="1600" b="1" i="0" u="none" strike="noStrike" cap="none" spc="0" normalizeH="0" baseline="0"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Arial" panose="020B0604020202020204"/>
            </a:endParaRPr>
          </a:p>
        </p:txBody>
      </p:sp>
      <p:sp>
        <p:nvSpPr>
          <p:cNvPr id="17" name="文本框 9"/>
          <p:cNvSpPr txBox="1"/>
          <p:nvPr/>
        </p:nvSpPr>
        <p:spPr>
          <a:xfrm>
            <a:off x="2391378" y="3170588"/>
            <a:ext cx="2508250" cy="3670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algn="l" rtl="0" fontAlgn="auto">
              <a:lnSpc>
                <a:spcPct val="100000"/>
              </a:lnSpc>
              <a:spcBef>
                <a:spcPct val="50000"/>
              </a:spcBef>
              <a:buClrTx/>
              <a:buSzTx/>
              <a:buFontTx/>
              <a:buNone/>
            </a:pPr>
            <a:r>
              <a:rPr lang="en-US" altLang="zh-CN" sz="16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社会制度发生根本性变化</a:t>
            </a:r>
            <a:endParaRPr kumimoji="0" lang="en-US" altLang="zh-CN" sz="1600" b="1" i="0" u="none" strike="noStrike" cap="none" spc="0" normalizeH="0" baseline="0"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Arial" panose="020B0604020202020204"/>
            </a:endParaRPr>
          </a:p>
        </p:txBody>
      </p:sp>
      <p:grpSp>
        <p:nvGrpSpPr>
          <p:cNvPr id="18" name="组合 17"/>
          <p:cNvGrpSpPr/>
          <p:nvPr/>
        </p:nvGrpSpPr>
        <p:grpSpPr>
          <a:xfrm>
            <a:off x="798163" y="4354863"/>
            <a:ext cx="2419350" cy="1766570"/>
            <a:chOff x="4463" y="3564"/>
            <a:chExt cx="3810" cy="2782"/>
          </a:xfrm>
        </p:grpSpPr>
        <p:pic>
          <p:nvPicPr>
            <p:cNvPr id="19" name="图片 18"/>
            <p:cNvPicPr>
              <a:picLocks noChangeAspect="1"/>
            </p:cNvPicPr>
            <p:nvPr/>
          </p:nvPicPr>
          <p:blipFill>
            <a:blip r:embed="rId6" cstate="print"/>
            <a:stretch>
              <a:fillRect/>
            </a:stretch>
          </p:blipFill>
          <p:spPr>
            <a:xfrm>
              <a:off x="4463" y="3564"/>
              <a:ext cx="3810" cy="2782"/>
            </a:xfrm>
            <a:prstGeom prst="rect">
              <a:avLst/>
            </a:prstGeom>
            <a:effectLst>
              <a:softEdge rad="63500"/>
            </a:effectLst>
          </p:spPr>
        </p:pic>
        <p:sp>
          <p:nvSpPr>
            <p:cNvPr id="20" name="Text Box 3"/>
            <p:cNvSpPr txBox="1">
              <a:spLocks noChangeArrowheads="1"/>
            </p:cNvSpPr>
            <p:nvPr/>
          </p:nvSpPr>
          <p:spPr bwMode="auto">
            <a:xfrm>
              <a:off x="4725" y="5524"/>
              <a:ext cx="2741" cy="822"/>
            </a:xfrm>
            <a:prstGeom prst="rect">
              <a:avLst/>
            </a:prstGeom>
            <a:solidFill>
              <a:schemeClr val="bg1">
                <a:alpha val="52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sz="3200">
                  <a:solidFill>
                    <a:schemeClr val="tx1"/>
                  </a:solidFill>
                  <a:latin typeface="Arial" panose="020B0604020202020204" pitchFamily="34" charset="0"/>
                </a:defRPr>
              </a:lvl1pPr>
              <a:lvl2pPr>
                <a:defRPr sz="28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eaLnBrk="0" hangingPunct="0">
                <a:defRPr sz="2000">
                  <a:solidFill>
                    <a:schemeClr val="tx1"/>
                  </a:solidFill>
                  <a:latin typeface="Arial" panose="020B0604020202020204" pitchFamily="34" charset="0"/>
                </a:defRPr>
              </a:lvl6pPr>
              <a:lvl7pPr eaLnBrk="0" hangingPunct="0">
                <a:defRPr sz="2000">
                  <a:solidFill>
                    <a:schemeClr val="tx1"/>
                  </a:solidFill>
                  <a:latin typeface="Arial" panose="020B0604020202020204" pitchFamily="34" charset="0"/>
                </a:defRPr>
              </a:lvl7pPr>
              <a:lvl8pPr eaLnBrk="0" hangingPunct="0">
                <a:defRPr sz="2000">
                  <a:solidFill>
                    <a:schemeClr val="tx1"/>
                  </a:solidFill>
                  <a:latin typeface="Arial" panose="020B0604020202020204" pitchFamily="34" charset="0"/>
                </a:defRPr>
              </a:lvl8pPr>
              <a:lvl9pPr eaLnBrk="0" hangingPunct="0">
                <a:defRPr sz="2000">
                  <a:solidFill>
                    <a:schemeClr val="tx1"/>
                  </a:solidFill>
                  <a:latin typeface="Arial" panose="020B0604020202020204" pitchFamily="34" charset="0"/>
                </a:defRPr>
              </a:lvl9pPr>
            </a:lstStyle>
            <a:p>
              <a:pPr algn="ctr" eaLnBrk="1" hangingPunct="1">
                <a:spcBef>
                  <a:spcPct val="50000"/>
                </a:spcBef>
              </a:pPr>
              <a:r>
                <a:rPr lang="zh-CN" altLang="zh-CN" sz="1400" b="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1989年12月，罗马尼亚发生政变。</a:t>
              </a:r>
            </a:p>
          </p:txBody>
        </p:sp>
      </p:grpSp>
      <p:grpSp>
        <p:nvGrpSpPr>
          <p:cNvPr id="21" name="组合 20"/>
          <p:cNvGrpSpPr/>
          <p:nvPr/>
        </p:nvGrpSpPr>
        <p:grpSpPr>
          <a:xfrm>
            <a:off x="3173063" y="4410108"/>
            <a:ext cx="4445000" cy="1663700"/>
            <a:chOff x="3721" y="5096"/>
            <a:chExt cx="7000" cy="2864"/>
          </a:xfrm>
        </p:grpSpPr>
        <p:pic>
          <p:nvPicPr>
            <p:cNvPr id="22" name="图片 21"/>
            <p:cNvPicPr>
              <a:picLocks noChangeAspect="1"/>
            </p:cNvPicPr>
            <p:nvPr/>
          </p:nvPicPr>
          <p:blipFill>
            <a:blip r:embed="rId7" cstate="print"/>
            <a:stretch>
              <a:fillRect/>
            </a:stretch>
          </p:blipFill>
          <p:spPr>
            <a:xfrm>
              <a:off x="7399" y="5097"/>
              <a:ext cx="3322" cy="2781"/>
            </a:xfrm>
            <a:prstGeom prst="rect">
              <a:avLst/>
            </a:prstGeom>
            <a:effectLst>
              <a:softEdge rad="63500"/>
            </a:effectLst>
          </p:spPr>
        </p:pic>
        <p:grpSp>
          <p:nvGrpSpPr>
            <p:cNvPr id="23" name="组合 12"/>
            <p:cNvGrpSpPr/>
            <p:nvPr/>
          </p:nvGrpSpPr>
          <p:grpSpPr>
            <a:xfrm>
              <a:off x="3721" y="5096"/>
              <a:ext cx="6732" cy="2864"/>
              <a:chOff x="6163" y="5922"/>
              <a:chExt cx="8998" cy="3829"/>
            </a:xfrm>
          </p:grpSpPr>
          <p:pic>
            <p:nvPicPr>
              <p:cNvPr id="24" name="Picture 2" descr="1989年，柏林墙倒塌前夕，柏林墙虽然已经有些缺口，但东德士兵还在坚守着岗位，图为西德一位抱着孩子的母亲与之交谈"/>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163" y="5922"/>
                <a:ext cx="5027" cy="3829"/>
              </a:xfrm>
              <a:prstGeom prst="rect">
                <a:avLst/>
              </a:prstGeom>
              <a:noFill/>
              <a:ln w="57150" cmpd="thickThin">
                <a:noFill/>
                <a:miter lim="800000"/>
                <a:headEnd/>
                <a:tailEnd/>
              </a:ln>
              <a:effectLst>
                <a:softEdge rad="63500"/>
              </a:effectLst>
              <a:extLst>
                <a:ext uri="{909E8E84-426E-40DD-AFC4-6F175D3DCCD1}">
                  <a14:hiddenFill xmlns:a14="http://schemas.microsoft.com/office/drawing/2010/main" xmlns="">
                    <a:solidFill>
                      <a:srgbClr val="FFFFFF"/>
                    </a:solidFill>
                  </a14:hiddenFill>
                </a:ext>
              </a:extLst>
            </p:spPr>
          </p:pic>
          <p:sp>
            <p:nvSpPr>
              <p:cNvPr id="25" name="Text Box 7"/>
              <p:cNvSpPr txBox="1">
                <a:spLocks noChangeArrowheads="1"/>
              </p:cNvSpPr>
              <p:nvPr/>
            </p:nvSpPr>
            <p:spPr bwMode="auto">
              <a:xfrm>
                <a:off x="7012" y="8915"/>
                <a:ext cx="3008" cy="776"/>
              </a:xfrm>
              <a:prstGeom prst="rect">
                <a:avLst/>
              </a:prstGeom>
              <a:solidFill>
                <a:schemeClr val="bg1">
                  <a:alpha val="52000"/>
                </a:schemeClr>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zh-CN" sz="16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rPr>
                  <a:t>推倒柏林墙</a:t>
                </a:r>
              </a:p>
            </p:txBody>
          </p:sp>
          <p:sp>
            <p:nvSpPr>
              <p:cNvPr id="26" name="Text Box 3"/>
              <p:cNvSpPr txBox="1">
                <a:spLocks noChangeArrowheads="1"/>
              </p:cNvSpPr>
              <p:nvPr/>
            </p:nvSpPr>
            <p:spPr bwMode="auto">
              <a:xfrm>
                <a:off x="11480" y="8886"/>
                <a:ext cx="3681" cy="706"/>
              </a:xfrm>
              <a:prstGeom prst="rect">
                <a:avLst/>
              </a:prstGeom>
              <a:solidFill>
                <a:schemeClr val="bg1">
                  <a:alpha val="52000"/>
                </a:schemeClr>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nchor="ctr">
                <a:spAutoFit/>
              </a:bodyPr>
              <a:lstStyle/>
              <a:p>
                <a:pPr algn="ctr">
                  <a:spcBef>
                    <a:spcPct val="50000"/>
                  </a:spcBef>
                </a:pPr>
                <a:r>
                  <a:rPr lang="zh-CN" sz="1400" b="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德国签订统一条约</a:t>
                </a:r>
              </a:p>
            </p:txBody>
          </p:sp>
        </p:grpSp>
      </p:grpSp>
      <p:sp>
        <p:nvSpPr>
          <p:cNvPr id="27" name="文本框 18"/>
          <p:cNvSpPr txBox="1"/>
          <p:nvPr/>
        </p:nvSpPr>
        <p:spPr>
          <a:xfrm>
            <a:off x="3051143" y="3400458"/>
            <a:ext cx="217170" cy="3670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eaLnBrk="1" hangingPunct="1"/>
            <a:endParaRPr kumimoji="0" lang="zh-CN" alt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28" name="云形标注 27"/>
          <p:cNvSpPr/>
          <p:nvPr/>
        </p:nvSpPr>
        <p:spPr>
          <a:xfrm>
            <a:off x="5005038" y="1283544"/>
            <a:ext cx="3321685" cy="907698"/>
          </a:xfrm>
          <a:prstGeom prst="cloudCallout">
            <a:avLst>
              <a:gd name="adj1" fmla="val -56996"/>
              <a:gd name="adj2" fmla="val 99867"/>
            </a:avLst>
          </a:prstGeom>
          <a:solidFill>
            <a:srgbClr val="FFFFFF"/>
          </a:solidFill>
          <a:ln w="12700" cap="flat">
            <a:solidFill>
              <a:srgbClr val="0070C0"/>
            </a:solid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ctr" forceAA="0">
            <a:spAutoFit/>
          </a:bodyPr>
          <a:lstStyle/>
          <a:p>
            <a:pPr marL="0" marR="0" indent="0" algn="l" defTabSz="914400" rtl="0" fontAlgn="auto" latinLnBrk="1" hangingPunct="0">
              <a:lnSpc>
                <a:spcPct val="100000"/>
              </a:lnSpc>
              <a:spcBef>
                <a:spcPts val="0"/>
              </a:spcBef>
              <a:spcAft>
                <a:spcPts val="0"/>
              </a:spcAft>
              <a:buClrTx/>
              <a:buSzTx/>
              <a:buFontTx/>
              <a:buNone/>
            </a:pPr>
            <a:r>
              <a:rPr lang="zh-CN" altLang="en-US" sz="16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导致东欧各国</a:t>
            </a:r>
            <a:r>
              <a:rPr lang="zh-CN" altLang="zh-CN" sz="1600" b="1" dirty="0">
                <a:solidFill>
                  <a:srgbClr val="3333FF"/>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共产党、工人党纷纷丧失政权</a:t>
            </a:r>
            <a:r>
              <a:rPr lang="zh-CN" altLang="en-US" sz="1600" b="1" dirty="0">
                <a:solidFill>
                  <a:schemeClr val="tx2"/>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a:t>
            </a:r>
            <a:endParaRPr kumimoji="0" lang="zh-CN" altLang="en-US" sz="1600" b="1" i="0" u="none" strike="noStrike" cap="none" spc="0" normalizeH="0" baseline="0">
              <a:ln>
                <a:noFill/>
              </a:ln>
              <a:solidFill>
                <a:srgbClr val="000000"/>
              </a:solidFill>
              <a:effectLst>
                <a:outerShdw blurRad="38100" dist="38100" dir="2700000" algn="tl">
                  <a:srgbClr val="000000">
                    <a:alpha val="43137"/>
                  </a:srgbClr>
                </a:outerShdw>
              </a:effectLst>
              <a:uFillTx/>
              <a:latin typeface="楷体" panose="02010609060101010101" charset="-122"/>
              <a:ea typeface="楷体" panose="02010609060101010101" charset="-122"/>
              <a:cs typeface="Arial" panose="020B0604020202020204"/>
              <a:sym typeface="Arial" panose="020B0604020202020204"/>
            </a:endParaRPr>
          </a:p>
        </p:txBody>
      </p:sp>
      <p:grpSp>
        <p:nvGrpSpPr>
          <p:cNvPr id="29" name="组合 28"/>
          <p:cNvGrpSpPr/>
          <p:nvPr/>
        </p:nvGrpSpPr>
        <p:grpSpPr>
          <a:xfrm>
            <a:off x="7552023" y="4415650"/>
            <a:ext cx="2442845" cy="1610360"/>
            <a:chOff x="2188" y="4891"/>
            <a:chExt cx="3847" cy="2297"/>
          </a:xfrm>
        </p:grpSpPr>
        <p:pic>
          <p:nvPicPr>
            <p:cNvPr id="30" name="Picture 4" descr="p10039a"/>
            <p:cNvPicPr>
              <a:picLocks noChangeAspect="1"/>
            </p:cNvPicPr>
            <p:nvPr/>
          </p:nvPicPr>
          <p:blipFill>
            <a:blip r:embed="rId9" cstate="print"/>
            <a:srcRect l="7368" t="16843" r="7368" b="24422"/>
            <a:stretch>
              <a:fillRect/>
            </a:stretch>
          </p:blipFill>
          <p:spPr>
            <a:xfrm>
              <a:off x="2188" y="4891"/>
              <a:ext cx="3847" cy="2297"/>
            </a:xfrm>
            <a:prstGeom prst="rect">
              <a:avLst/>
            </a:prstGeom>
            <a:noFill/>
            <a:ln w="9525">
              <a:noFill/>
            </a:ln>
            <a:effectLst>
              <a:softEdge rad="63500"/>
            </a:effectLst>
          </p:spPr>
        </p:pic>
        <p:sp>
          <p:nvSpPr>
            <p:cNvPr id="31" name="矩形 1"/>
            <p:cNvSpPr/>
            <p:nvPr/>
          </p:nvSpPr>
          <p:spPr>
            <a:xfrm>
              <a:off x="2767" y="6518"/>
              <a:ext cx="2689" cy="670"/>
            </a:xfrm>
            <a:prstGeom prst="rect">
              <a:avLst/>
            </a:prstGeom>
            <a:solidFill>
              <a:schemeClr val="bg1">
                <a:alpha val="69000"/>
              </a:schemeClr>
            </a:solidFill>
            <a:ln w="9525">
              <a:noFill/>
            </a:ln>
          </p:spPr>
          <p:txBody>
            <a:bodyPr wrap="square" lIns="40533" tIns="20266" rIns="40533" bIns="20266">
              <a:spAutoFit/>
            </a:bodyPr>
            <a:lstStyle/>
            <a:p>
              <a:pPr algn="ctr" defTabSz="541655" eaLnBrk="1" fontAlgn="auto" latinLnBrk="0" hangingPunct="1">
                <a:lnSpc>
                  <a:spcPct val="100000"/>
                </a:lnSpc>
              </a:pPr>
              <a:r>
                <a:rPr lang="zh-CN" altLang="en-US" sz="1400" b="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捷克斯洛伐克改革</a:t>
              </a:r>
              <a:r>
                <a:rPr lang="en-US" altLang="zh-CN" sz="1400" b="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a:t>
              </a:r>
              <a:r>
                <a:rPr lang="zh-CN" altLang="en-US" sz="1400" b="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布拉格之春</a:t>
              </a:r>
            </a:p>
          </p:txBody>
        </p:sp>
      </p:grpSp>
      <p:grpSp>
        <p:nvGrpSpPr>
          <p:cNvPr id="32" name="组合 31"/>
          <p:cNvGrpSpPr/>
          <p:nvPr/>
        </p:nvGrpSpPr>
        <p:grpSpPr>
          <a:xfrm>
            <a:off x="7063708" y="2338738"/>
            <a:ext cx="2577465" cy="1824355"/>
            <a:chOff x="3690" y="322"/>
            <a:chExt cx="4059" cy="3141"/>
          </a:xfrm>
        </p:grpSpPr>
        <p:pic>
          <p:nvPicPr>
            <p:cNvPr id="33" name="Picture 2" descr="http://p1.so.qhimgs1.com/bdr/_240_/t015420103acc791c3d.jpg"/>
            <p:cNvPicPr>
              <a:picLocks noChangeAspect="1"/>
            </p:cNvPicPr>
            <p:nvPr/>
          </p:nvPicPr>
          <p:blipFill>
            <a:blip r:embed="rId10" cstate="print"/>
            <a:stretch>
              <a:fillRect/>
            </a:stretch>
          </p:blipFill>
          <p:spPr>
            <a:xfrm>
              <a:off x="3690" y="322"/>
              <a:ext cx="4059" cy="3141"/>
            </a:xfrm>
            <a:prstGeom prst="rect">
              <a:avLst/>
            </a:prstGeom>
            <a:noFill/>
            <a:ln w="9525">
              <a:noFill/>
            </a:ln>
            <a:effectLst>
              <a:softEdge rad="63500"/>
            </a:effectLst>
          </p:spPr>
        </p:pic>
        <p:sp>
          <p:nvSpPr>
            <p:cNvPr id="34" name="TextBox 8"/>
            <p:cNvSpPr txBox="1"/>
            <p:nvPr/>
          </p:nvSpPr>
          <p:spPr>
            <a:xfrm>
              <a:off x="4563" y="2872"/>
              <a:ext cx="2427" cy="487"/>
            </a:xfrm>
            <a:prstGeom prst="rect">
              <a:avLst/>
            </a:prstGeom>
            <a:solidFill>
              <a:schemeClr val="bg1">
                <a:alpha val="79000"/>
              </a:schemeClr>
            </a:solidFill>
            <a:ln w="9525">
              <a:noFill/>
            </a:ln>
          </p:spPr>
          <p:txBody>
            <a:bodyPr wrap="square" lIns="68400" tIns="34200" rIns="68400" bIns="34200">
              <a:spAutoFit/>
            </a:bodyPr>
            <a:lstStyle/>
            <a:p>
              <a:pPr algn="ctr">
                <a:buClr>
                  <a:schemeClr val="hlink"/>
                </a:buClr>
                <a:buSzPct val="75000"/>
                <a:buFont typeface="Wingdings" panose="05000000000000000000" pitchFamily="2" charset="2"/>
              </a:pPr>
              <a:r>
                <a:rPr lang="zh-CN" altLang="en-US" sz="1400"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rPr>
                <a:t>东欧剧变：波兰</a:t>
              </a:r>
            </a:p>
          </p:txBody>
        </p:sp>
      </p:grpSp>
    </p:spTree>
    <p:extLst>
      <p:ext uri="{BB962C8B-B14F-4D97-AF65-F5344CB8AC3E}">
        <p14:creationId xmlns:p14="http://schemas.microsoft.com/office/powerpoint/2010/main" xmlns="" val="4201082049"/>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animBg="1"/>
      <p:bldP spid="16" grpId="0" animBg="1"/>
      <p:bldP spid="1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F65488E3-903F-48FC-9647-193E5D1AB7E5}"/>
              </a:ext>
            </a:extLst>
          </p:cNvPr>
          <p:cNvSpPr/>
          <p:nvPr/>
        </p:nvSpPr>
        <p:spPr>
          <a:xfrm>
            <a:off x="709684" y="573206"/>
            <a:ext cx="10822674" cy="5732060"/>
          </a:xfrm>
          <a:prstGeom prst="rect">
            <a:avLst/>
          </a:prstGeom>
          <a:solidFill>
            <a:srgbClr val="F9F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a:extLst>
              <a:ext uri="{FF2B5EF4-FFF2-40B4-BE49-F238E27FC236}">
                <a16:creationId xmlns="" xmlns:a16="http://schemas.microsoft.com/office/drawing/2014/main" id="{15C5F831-5211-4F78-8D5C-C6F7C26683D9}"/>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colorTemperature colorTemp="11200"/>
                    </a14:imgEffect>
                  </a14:imgLayer>
                </a14:imgProps>
              </a:ext>
              <a:ext uri="{28A0092B-C50C-407E-A947-70E740481C1C}">
                <a14:useLocalDpi xmlns:a14="http://schemas.microsoft.com/office/drawing/2010/main" xmlns="" val="0"/>
              </a:ext>
            </a:extLst>
          </a:blip>
          <a:srcRect/>
          <a:stretch>
            <a:fillRect/>
          </a:stretch>
        </p:blipFill>
        <p:spPr>
          <a:xfrm rot="5400000" flipH="1" flipV="1">
            <a:off x="2845486" y="-2416225"/>
            <a:ext cx="6501030" cy="11690448"/>
          </a:xfrm>
          <a:custGeom>
            <a:avLst/>
            <a:gdLst>
              <a:gd name="connsiteX0" fmla="*/ 6092660 w 6501030"/>
              <a:gd name="connsiteY0" fmla="*/ 991170 h 11690448"/>
              <a:gd name="connsiteX1" fmla="*/ 428840 w 6501030"/>
              <a:gd name="connsiteY1" fmla="*/ 991170 h 11690448"/>
              <a:gd name="connsiteX2" fmla="*/ 428839 w 6501030"/>
              <a:gd name="connsiteY2" fmla="*/ 10762967 h 11690448"/>
              <a:gd name="connsiteX3" fmla="*/ 6092660 w 6501030"/>
              <a:gd name="connsiteY3" fmla="*/ 10762967 h 11690448"/>
              <a:gd name="connsiteX4" fmla="*/ 6501030 w 6501030"/>
              <a:gd name="connsiteY4" fmla="*/ 0 h 11690448"/>
              <a:gd name="connsiteX5" fmla="*/ 6501030 w 6501030"/>
              <a:gd name="connsiteY5" fmla="*/ 11690448 h 11690448"/>
              <a:gd name="connsiteX6" fmla="*/ 0 w 6501030"/>
              <a:gd name="connsiteY6" fmla="*/ 11690448 h 11690448"/>
              <a:gd name="connsiteX7" fmla="*/ 0 w 6501030"/>
              <a:gd name="connsiteY7" fmla="*/ 0 h 11690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1030" h="11690448">
                <a:moveTo>
                  <a:pt x="6092660" y="991170"/>
                </a:moveTo>
                <a:lnTo>
                  <a:pt x="428840" y="991170"/>
                </a:lnTo>
                <a:lnTo>
                  <a:pt x="428839" y="10762967"/>
                </a:lnTo>
                <a:lnTo>
                  <a:pt x="6092660" y="10762967"/>
                </a:lnTo>
                <a:close/>
                <a:moveTo>
                  <a:pt x="6501030" y="0"/>
                </a:moveTo>
                <a:lnTo>
                  <a:pt x="6501030" y="11690448"/>
                </a:lnTo>
                <a:lnTo>
                  <a:pt x="0" y="11690448"/>
                </a:lnTo>
                <a:lnTo>
                  <a:pt x="0" y="0"/>
                </a:lnTo>
                <a:close/>
              </a:path>
            </a:pathLst>
          </a:custGeom>
        </p:spPr>
      </p:pic>
      <p:grpSp>
        <p:nvGrpSpPr>
          <p:cNvPr id="2" name="组合 5">
            <a:extLst>
              <a:ext uri="{FF2B5EF4-FFF2-40B4-BE49-F238E27FC236}">
                <a16:creationId xmlns="" xmlns:a16="http://schemas.microsoft.com/office/drawing/2014/main" id="{92FBF4FC-E4CA-4FC7-ADCD-4C98306642DB}"/>
              </a:ext>
            </a:extLst>
          </p:cNvPr>
          <p:cNvGrpSpPr/>
          <p:nvPr/>
        </p:nvGrpSpPr>
        <p:grpSpPr>
          <a:xfrm flipH="1">
            <a:off x="4036317" y="873457"/>
            <a:ext cx="7036834" cy="431095"/>
            <a:chOff x="6191591" y="2264560"/>
            <a:chExt cx="1810564" cy="240605"/>
          </a:xfrm>
        </p:grpSpPr>
        <p:cxnSp>
          <p:nvCxnSpPr>
            <p:cNvPr id="7" name="直接箭头连接符 6">
              <a:extLst>
                <a:ext uri="{FF2B5EF4-FFF2-40B4-BE49-F238E27FC236}">
                  <a16:creationId xmlns="" xmlns:a16="http://schemas.microsoft.com/office/drawing/2014/main" id="{D82D9EE4-83C6-4F49-B065-5CE73EA968AE}"/>
                </a:ext>
              </a:extLst>
            </p:cNvPr>
            <p:cNvCxnSpPr/>
            <p:nvPr/>
          </p:nvCxnSpPr>
          <p:spPr>
            <a:xfrm>
              <a:off x="6191591" y="2505165"/>
              <a:ext cx="1810564"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a:extLst>
                <a:ext uri="{FF2B5EF4-FFF2-40B4-BE49-F238E27FC236}">
                  <a16:creationId xmlns="" xmlns:a16="http://schemas.microsoft.com/office/drawing/2014/main" id="{5F0DED0C-FB21-41D7-BDC9-A9C87C963AF4}"/>
                </a:ext>
              </a:extLst>
            </p:cNvPr>
            <p:cNvCxnSpPr>
              <a:cxnSpLocks/>
            </p:cNvCxnSpPr>
            <p:nvPr/>
          </p:nvCxnSpPr>
          <p:spPr>
            <a:xfrm>
              <a:off x="6191591" y="2386838"/>
              <a:ext cx="1341973"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a:extLst>
                <a:ext uri="{FF2B5EF4-FFF2-40B4-BE49-F238E27FC236}">
                  <a16:creationId xmlns="" xmlns:a16="http://schemas.microsoft.com/office/drawing/2014/main" id="{56E64A45-9F92-40E7-905B-F9197F6E8014}"/>
                </a:ext>
              </a:extLst>
            </p:cNvPr>
            <p:cNvCxnSpPr>
              <a:cxnSpLocks/>
            </p:cNvCxnSpPr>
            <p:nvPr/>
          </p:nvCxnSpPr>
          <p:spPr>
            <a:xfrm>
              <a:off x="6191591" y="2264560"/>
              <a:ext cx="844311"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grpSp>
      <p:sp>
        <p:nvSpPr>
          <p:cNvPr id="10" name="Freeform 3"/>
          <p:cNvSpPr/>
          <p:nvPr/>
        </p:nvSpPr>
        <p:spPr>
          <a:xfrm>
            <a:off x="2529173" y="4742438"/>
            <a:ext cx="5340985" cy="1206500"/>
          </a:xfrm>
          <a:custGeom>
            <a:avLst/>
            <a:gdLst>
              <a:gd name="txL" fmla="*/ 0 w 5016"/>
              <a:gd name="txT" fmla="*/ 0 h 2256"/>
              <a:gd name="txR" fmla="*/ 5016 w 5016"/>
              <a:gd name="txB" fmla="*/ 2256 h 2256"/>
            </a:gdLst>
            <a:ahLst/>
            <a:cxnLst>
              <a:cxn ang="0">
                <a:pos x="0" y="2147483647"/>
              </a:cxn>
              <a:cxn ang="0">
                <a:pos x="2147483647" y="1218142730"/>
              </a:cxn>
              <a:cxn ang="0">
                <a:pos x="2147483647" y="1291022932"/>
              </a:cxn>
              <a:cxn ang="0">
                <a:pos x="2147483647" y="760037850"/>
              </a:cxn>
              <a:cxn ang="0">
                <a:pos x="2147483647" y="1114027026"/>
              </a:cxn>
              <a:cxn ang="0">
                <a:pos x="2147483647" y="1166084878"/>
              </a:cxn>
              <a:cxn ang="0">
                <a:pos x="2147483647" y="2147483647"/>
              </a:cxn>
              <a:cxn ang="0">
                <a:pos x="2147483647" y="551807596"/>
              </a:cxn>
              <a:cxn ang="0">
                <a:pos x="2147483647" y="551807596"/>
              </a:cxn>
              <a:cxn ang="0">
                <a:pos x="2147483647" y="0"/>
              </a:cxn>
              <a:cxn ang="0">
                <a:pos x="2147483647" y="572631264"/>
              </a:cxn>
              <a:cxn ang="0">
                <a:pos x="2147483647" y="562219430"/>
              </a:cxn>
              <a:cxn ang="0">
                <a:pos x="2147483647" y="2147483647"/>
              </a:cxn>
              <a:cxn ang="0">
                <a:pos x="2147483647" y="1134850694"/>
              </a:cxn>
              <a:cxn ang="0">
                <a:pos x="2147483647" y="1114027026"/>
              </a:cxn>
              <a:cxn ang="0">
                <a:pos x="2147483647" y="728803666"/>
              </a:cxn>
              <a:cxn ang="0">
                <a:pos x="2147483647" y="1176496712"/>
              </a:cxn>
              <a:cxn ang="0">
                <a:pos x="2147483647" y="1166084878"/>
              </a:cxn>
              <a:cxn ang="0">
                <a:pos x="2147483647" y="2147483647"/>
              </a:cxn>
              <a:cxn ang="0">
                <a:pos x="0" y="2147483647"/>
              </a:cxn>
            </a:cxnLst>
            <a:rect l="txL" t="txT" r="txR" b="txB"/>
            <a:pathLst>
              <a:path w="5016" h="2256">
                <a:moveTo>
                  <a:pt x="0" y="2240"/>
                </a:moveTo>
                <a:cubicBezTo>
                  <a:pt x="276" y="2109"/>
                  <a:pt x="1182" y="1474"/>
                  <a:pt x="1122" y="702"/>
                </a:cubicBezTo>
                <a:lnTo>
                  <a:pt x="972" y="744"/>
                </a:lnTo>
                <a:cubicBezTo>
                  <a:pt x="988" y="702"/>
                  <a:pt x="1140" y="436"/>
                  <a:pt x="1140" y="438"/>
                </a:cubicBezTo>
                <a:lnTo>
                  <a:pt x="1422" y="642"/>
                </a:lnTo>
                <a:cubicBezTo>
                  <a:pt x="1422" y="642"/>
                  <a:pt x="1260" y="672"/>
                  <a:pt x="1272" y="672"/>
                </a:cubicBezTo>
                <a:cubicBezTo>
                  <a:pt x="1428" y="1008"/>
                  <a:pt x="1620" y="1350"/>
                  <a:pt x="1968" y="1284"/>
                </a:cubicBezTo>
                <a:cubicBezTo>
                  <a:pt x="2316" y="1218"/>
                  <a:pt x="2460" y="576"/>
                  <a:pt x="2466" y="318"/>
                </a:cubicBezTo>
                <a:lnTo>
                  <a:pt x="2280" y="318"/>
                </a:lnTo>
                <a:lnTo>
                  <a:pt x="2598" y="0"/>
                </a:lnTo>
                <a:lnTo>
                  <a:pt x="2898" y="330"/>
                </a:lnTo>
                <a:lnTo>
                  <a:pt x="2724" y="324"/>
                </a:lnTo>
                <a:cubicBezTo>
                  <a:pt x="2724" y="325"/>
                  <a:pt x="2760" y="1284"/>
                  <a:pt x="3210" y="1302"/>
                </a:cubicBezTo>
                <a:cubicBezTo>
                  <a:pt x="3660" y="1320"/>
                  <a:pt x="3816" y="912"/>
                  <a:pt x="3870" y="654"/>
                </a:cubicBezTo>
                <a:lnTo>
                  <a:pt x="3702" y="642"/>
                </a:lnTo>
                <a:lnTo>
                  <a:pt x="3984" y="420"/>
                </a:lnTo>
                <a:lnTo>
                  <a:pt x="4182" y="678"/>
                </a:lnTo>
                <a:lnTo>
                  <a:pt x="4026" y="672"/>
                </a:lnTo>
                <a:cubicBezTo>
                  <a:pt x="4032" y="678"/>
                  <a:pt x="3960" y="1862"/>
                  <a:pt x="5016" y="2225"/>
                </a:cubicBezTo>
                <a:cubicBezTo>
                  <a:pt x="3438" y="2232"/>
                  <a:pt x="1092" y="2256"/>
                  <a:pt x="0" y="2240"/>
                </a:cubicBezTo>
                <a:close/>
              </a:path>
            </a:pathLst>
          </a:custGeom>
          <a:gradFill rotWithShape="1">
            <a:gsLst>
              <a:gs pos="24000">
                <a:srgbClr val="C0C0C0"/>
              </a:gs>
              <a:gs pos="99000">
                <a:schemeClr val="bg1"/>
              </a:gs>
            </a:gsLst>
            <a:lin ang="5400000" scaled="1"/>
            <a:tileRect/>
          </a:gradFill>
          <a:ln w="9525">
            <a:noFill/>
          </a:ln>
        </p:spPr>
        <p:txBody>
          <a:bodyPr wrap="none" anchor="ctr"/>
          <a:lstStyle/>
          <a:p>
            <a:endParaRPr sz="1345" dirty="0">
              <a:latin typeface="Arial" panose="020B0604020202020204" pitchFamily="34" charset="0"/>
              <a:ea typeface="宋体" panose="02010600030101010101" pitchFamily="2" charset="-122"/>
            </a:endParaRPr>
          </a:p>
        </p:txBody>
      </p:sp>
      <p:grpSp>
        <p:nvGrpSpPr>
          <p:cNvPr id="11" name="组合 10"/>
          <p:cNvGrpSpPr/>
          <p:nvPr/>
        </p:nvGrpSpPr>
        <p:grpSpPr>
          <a:xfrm>
            <a:off x="4775803" y="4096643"/>
            <a:ext cx="988695" cy="980440"/>
            <a:chOff x="6409" y="1796"/>
            <a:chExt cx="1767" cy="1753"/>
          </a:xfrm>
        </p:grpSpPr>
        <p:pic>
          <p:nvPicPr>
            <p:cNvPr id="12" name="Picture 4" descr="circuler_1"/>
            <p:cNvPicPr>
              <a:picLocks noChangeAspect="1"/>
            </p:cNvPicPr>
            <p:nvPr/>
          </p:nvPicPr>
          <p:blipFill>
            <a:blip r:embed="rId4" cstate="print"/>
            <a:stretch>
              <a:fillRect/>
            </a:stretch>
          </p:blipFill>
          <p:spPr>
            <a:xfrm>
              <a:off x="6409" y="1796"/>
              <a:ext cx="1766" cy="1749"/>
            </a:xfrm>
            <a:prstGeom prst="rect">
              <a:avLst/>
            </a:prstGeom>
            <a:noFill/>
            <a:ln w="9525">
              <a:noFill/>
            </a:ln>
          </p:spPr>
        </p:pic>
        <p:sp>
          <p:nvSpPr>
            <p:cNvPr id="13" name="Oval 5"/>
            <p:cNvSpPr>
              <a:spLocks noChangeArrowheads="1"/>
            </p:cNvSpPr>
            <p:nvPr/>
          </p:nvSpPr>
          <p:spPr bwMode="gray">
            <a:xfrm>
              <a:off x="6422" y="1796"/>
              <a:ext cx="1754" cy="1753"/>
            </a:xfrm>
            <a:prstGeom prst="ellipse">
              <a:avLst/>
            </a:prstGeom>
            <a:gradFill rotWithShape="1">
              <a:gsLst>
                <a:gs pos="0">
                  <a:srgbClr val="9EE256">
                    <a:alpha val="41000"/>
                  </a:srgbClr>
                </a:gs>
                <a:gs pos="100000">
                  <a:srgbClr val="52762D"/>
                </a:gs>
              </a:gsLst>
              <a:lin ang="5400000" scaled="0"/>
            </a:gradFill>
            <a:ln w="9525" algn="ctr">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45"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pic>
        <p:nvPicPr>
          <p:cNvPr id="14" name="Picture 19" descr="circuler_1"/>
          <p:cNvPicPr>
            <a:picLocks noChangeAspect="1"/>
          </p:cNvPicPr>
          <p:nvPr/>
        </p:nvPicPr>
        <p:blipFill>
          <a:blip r:embed="rId5" cstate="print"/>
          <a:stretch>
            <a:fillRect/>
          </a:stretch>
        </p:blipFill>
        <p:spPr>
          <a:xfrm>
            <a:off x="3237198" y="4294763"/>
            <a:ext cx="963295" cy="998220"/>
          </a:xfrm>
          <a:prstGeom prst="rect">
            <a:avLst/>
          </a:prstGeom>
          <a:noFill/>
          <a:ln w="9525">
            <a:noFill/>
          </a:ln>
        </p:spPr>
      </p:pic>
      <p:sp>
        <p:nvSpPr>
          <p:cNvPr id="15" name="Oval 20"/>
          <p:cNvSpPr>
            <a:spLocks noChangeArrowheads="1"/>
          </p:cNvSpPr>
          <p:nvPr/>
        </p:nvSpPr>
        <p:spPr bwMode="gray">
          <a:xfrm>
            <a:off x="3236563" y="4294763"/>
            <a:ext cx="956310" cy="1000760"/>
          </a:xfrm>
          <a:prstGeom prst="ellipse">
            <a:avLst/>
          </a:prstGeom>
          <a:gradFill rotWithShape="1">
            <a:gsLst>
              <a:gs pos="100000">
                <a:srgbClr val="FECF40">
                  <a:alpha val="66000"/>
                </a:srgbClr>
              </a:gs>
              <a:gs pos="100000">
                <a:srgbClr val="846C21"/>
              </a:gs>
            </a:gsLst>
            <a:lin ang="5400000" scaled="0"/>
          </a:gradFill>
          <a:ln w="9525" algn="ctr">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45"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 name="Text Box 33"/>
          <p:cNvSpPr txBox="1">
            <a:spLocks noChangeArrowheads="1"/>
          </p:cNvSpPr>
          <p:nvPr/>
        </p:nvSpPr>
        <p:spPr bwMode="auto">
          <a:xfrm>
            <a:off x="3192113" y="4565273"/>
            <a:ext cx="1054100" cy="460375"/>
          </a:xfrm>
          <a:prstGeom prst="rect">
            <a:avLst/>
          </a:prstGeom>
          <a:noFill/>
          <a:ln w="9525">
            <a:noFill/>
            <a:miter lim="800000"/>
          </a:ln>
          <a:effectLst>
            <a:outerShdw dist="17961" dir="2700000" algn="ctr" rotWithShape="0">
              <a:srgbClr val="DDDDDD">
                <a:alpha val="50000"/>
              </a:srgbClr>
            </a:outerShdw>
          </a:effectLst>
        </p:spPr>
        <p:txBody>
          <a:bodyPr wrap="square">
            <a:spAutoFit/>
          </a:bodyPr>
          <a:lstStyle/>
          <a:p>
            <a:pPr marR="0" algn="ctr" defTabSz="914400" eaLnBrk="0" hangingPunct="0">
              <a:buClrTx/>
              <a:buSzTx/>
              <a:buFontTx/>
              <a:defRPr/>
            </a:pPr>
            <a:r>
              <a:rPr kumimoji="0" lang="zh-CN" altLang="en-US" sz="2400" b="1" kern="1200" cap="none" spc="0" normalizeH="0" baseline="0" noProof="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mn-cs"/>
              </a:rPr>
              <a:t>根本</a:t>
            </a:r>
          </a:p>
        </p:txBody>
      </p:sp>
      <p:grpSp>
        <p:nvGrpSpPr>
          <p:cNvPr id="17" name="组合 16"/>
          <p:cNvGrpSpPr/>
          <p:nvPr/>
        </p:nvGrpSpPr>
        <p:grpSpPr>
          <a:xfrm>
            <a:off x="6275113" y="4305942"/>
            <a:ext cx="989255" cy="979093"/>
            <a:chOff x="9165" y="1504"/>
            <a:chExt cx="1767" cy="1754"/>
          </a:xfrm>
        </p:grpSpPr>
        <p:pic>
          <p:nvPicPr>
            <p:cNvPr id="18" name="Picture 34" descr="circuler_1"/>
            <p:cNvPicPr>
              <a:picLocks noChangeAspect="1"/>
            </p:cNvPicPr>
            <p:nvPr/>
          </p:nvPicPr>
          <p:blipFill>
            <a:blip r:embed="rId4" cstate="print"/>
            <a:stretch>
              <a:fillRect/>
            </a:stretch>
          </p:blipFill>
          <p:spPr>
            <a:xfrm>
              <a:off x="9166" y="1509"/>
              <a:ext cx="1766" cy="1749"/>
            </a:xfrm>
            <a:prstGeom prst="rect">
              <a:avLst/>
            </a:prstGeom>
            <a:noFill/>
            <a:ln w="9525">
              <a:noFill/>
            </a:ln>
          </p:spPr>
        </p:pic>
        <p:sp>
          <p:nvSpPr>
            <p:cNvPr id="19" name="Oval 35"/>
            <p:cNvSpPr>
              <a:spLocks noChangeArrowheads="1"/>
            </p:cNvSpPr>
            <p:nvPr/>
          </p:nvSpPr>
          <p:spPr bwMode="gray">
            <a:xfrm>
              <a:off x="9165" y="1504"/>
              <a:ext cx="1763" cy="1753"/>
            </a:xfrm>
            <a:prstGeom prst="ellipse">
              <a:avLst/>
            </a:prstGeom>
            <a:solidFill>
              <a:schemeClr val="accent6">
                <a:lumMod val="20000"/>
                <a:lumOff val="80000"/>
              </a:schemeClr>
            </a:solidFill>
            <a:ln w="9525" algn="ctr">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45"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20" name="Text Box 49"/>
          <p:cNvSpPr txBox="1"/>
          <p:nvPr/>
        </p:nvSpPr>
        <p:spPr>
          <a:xfrm>
            <a:off x="3693128" y="5496183"/>
            <a:ext cx="3378200" cy="368300"/>
          </a:xfrm>
          <a:prstGeom prst="rect">
            <a:avLst/>
          </a:prstGeom>
          <a:noFill/>
          <a:ln w="9525">
            <a:noFill/>
          </a:ln>
        </p:spPr>
        <p:txBody>
          <a:bodyPr wrap="square">
            <a:spAutoFit/>
          </a:bodyPr>
          <a:lstStyle/>
          <a:p>
            <a:pPr algn="ctr" eaLnBrk="0" hangingPunct="0"/>
            <a:r>
              <a:rPr lang="zh-CN" altLang="en-US" sz="1800" b="1">
                <a:solidFill>
                  <a:srgbClr val="1C1C1C"/>
                </a:solidFill>
                <a:effectLst>
                  <a:outerShdw blurRad="38100" dist="38100" dir="2700000" algn="tl">
                    <a:srgbClr val="000000">
                      <a:alpha val="43137"/>
                    </a:srgbClr>
                  </a:outerShdw>
                </a:effectLst>
                <a:latin typeface="楷体" panose="02010609060101010101" charset="-122"/>
                <a:ea typeface="楷体" panose="02010609060101010101" charset="-122"/>
              </a:rPr>
              <a:t>东欧巨变与苏联解体的原因</a:t>
            </a:r>
          </a:p>
        </p:txBody>
      </p:sp>
      <p:sp>
        <p:nvSpPr>
          <p:cNvPr id="21" name="Text Box 50"/>
          <p:cNvSpPr txBox="1"/>
          <p:nvPr/>
        </p:nvSpPr>
        <p:spPr>
          <a:xfrm>
            <a:off x="1299178" y="4474468"/>
            <a:ext cx="1497330" cy="645160"/>
          </a:xfrm>
          <a:prstGeom prst="rect">
            <a:avLst/>
          </a:prstGeom>
          <a:noFill/>
          <a:ln w="28575" cmpd="sng">
            <a:solidFill>
              <a:srgbClr val="0070C0"/>
            </a:solidFill>
            <a:prstDash val="sysDash"/>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楷体" panose="02010609060101010101" charset="-122"/>
                <a:ea typeface="楷体" panose="02010609060101010101" charset="-122"/>
                <a:cs typeface="+mn-cs"/>
                <a:sym typeface="Arial" panose="020B0604020202020204"/>
              </a:rPr>
              <a:t>斯大林模式的弊端</a:t>
            </a:r>
          </a:p>
        </p:txBody>
      </p:sp>
      <p:grpSp>
        <p:nvGrpSpPr>
          <p:cNvPr id="22" name="组合 21"/>
          <p:cNvGrpSpPr/>
          <p:nvPr/>
        </p:nvGrpSpPr>
        <p:grpSpPr>
          <a:xfrm>
            <a:off x="872458" y="870843"/>
            <a:ext cx="3729355" cy="440055"/>
            <a:chOff x="365" y="188"/>
            <a:chExt cx="5873" cy="693"/>
          </a:xfrm>
        </p:grpSpPr>
        <p:pic>
          <p:nvPicPr>
            <p:cNvPr id="23"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tretch>
              <a:fillRect/>
            </a:stretch>
          </p:blipFill>
          <p:spPr bwMode="auto">
            <a:xfrm>
              <a:off x="365" y="188"/>
              <a:ext cx="1036" cy="68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24" name="文本框 3"/>
            <p:cNvSpPr txBox="1"/>
            <p:nvPr/>
          </p:nvSpPr>
          <p:spPr>
            <a:xfrm>
              <a:off x="1215" y="251"/>
              <a:ext cx="5023" cy="6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2000" b="1" i="0" u="none" strike="noStrike" cap="none" spc="0" normalizeH="0" baseline="0" dirty="0">
                  <a:effectLst>
                    <a:innerShdw blurRad="63500" dist="50800" dir="13500000">
                      <a:srgbClr val="000000">
                        <a:alpha val="50000"/>
                      </a:srgbClr>
                    </a:innerShdw>
                    <a:outerShdw blurRad="38100" dist="38100" dir="2700000" algn="tl">
                      <a:srgbClr val="000000">
                        <a:alpha val="43137"/>
                      </a:srgbClr>
                    </a:outerShdw>
                  </a:effectLst>
                  <a:uFillTx/>
                  <a:latin typeface="楷体" panose="02010609060101010101" charset="-122"/>
                  <a:ea typeface="楷体" panose="02010609060101010101" charset="-122"/>
                  <a:cs typeface="Arial" panose="020B0604020202020204"/>
                  <a:sym typeface="Arial" panose="020B0604020202020204"/>
                </a:rPr>
                <a:t>东欧巨变与苏联解体</a:t>
              </a:r>
              <a:r>
                <a:rPr kumimoji="0" lang="en-US" altLang="zh-CN" sz="2000" b="1" i="0" u="none" strike="noStrike" cap="none" spc="0" normalizeH="0" baseline="0" dirty="0">
                  <a:effectLst>
                    <a:innerShdw blurRad="63500" dist="50800" dir="13500000">
                      <a:srgbClr val="000000">
                        <a:alpha val="50000"/>
                      </a:srgbClr>
                    </a:innerShdw>
                    <a:outerShdw blurRad="38100" dist="38100" dir="2700000" algn="tl">
                      <a:srgbClr val="000000">
                        <a:alpha val="43137"/>
                      </a:srgbClr>
                    </a:outerShdw>
                  </a:effectLst>
                  <a:uFillTx/>
                  <a:latin typeface="楷体" panose="02010609060101010101" charset="-122"/>
                  <a:ea typeface="楷体" panose="02010609060101010101" charset="-122"/>
                  <a:cs typeface="Arial" panose="020B0604020202020204"/>
                  <a:sym typeface="Arial" panose="020B0604020202020204"/>
                </a:rPr>
                <a:t>—</a:t>
              </a:r>
              <a:r>
                <a:rPr kumimoji="0" lang="zh-CN" altLang="en-US" sz="2000" b="1" i="0" u="none" strike="noStrike" cap="none" spc="0" normalizeH="0" baseline="0" dirty="0">
                  <a:effectLst>
                    <a:innerShdw blurRad="63500" dist="50800" dir="13500000">
                      <a:srgbClr val="000000">
                        <a:alpha val="50000"/>
                      </a:srgbClr>
                    </a:innerShdw>
                    <a:outerShdw blurRad="38100" dist="38100" dir="2700000" algn="tl">
                      <a:srgbClr val="000000">
                        <a:alpha val="43137"/>
                      </a:srgbClr>
                    </a:outerShdw>
                  </a:effectLst>
                  <a:uFillTx/>
                  <a:latin typeface="楷体" panose="02010609060101010101" charset="-122"/>
                  <a:ea typeface="楷体" panose="02010609060101010101" charset="-122"/>
                  <a:cs typeface="Arial" panose="020B0604020202020204"/>
                  <a:sym typeface="Arial" panose="020B0604020202020204"/>
                </a:rPr>
                <a:t>原因</a:t>
              </a:r>
            </a:p>
          </p:txBody>
        </p:sp>
      </p:grpSp>
      <p:sp>
        <p:nvSpPr>
          <p:cNvPr id="25" name="文本框 19457"/>
          <p:cNvSpPr/>
          <p:nvPr/>
        </p:nvSpPr>
        <p:spPr>
          <a:xfrm>
            <a:off x="1806543" y="1720473"/>
            <a:ext cx="8726419" cy="1405193"/>
          </a:xfrm>
          <a:prstGeom prst="rect">
            <a:avLst/>
          </a:prstGeom>
          <a:noFill/>
          <a:ln w="12700" cmpd="sng">
            <a:noFill/>
            <a:prstDash val="solid"/>
          </a:ln>
        </p:spPr>
        <p:txBody>
          <a:bodyPr wrap="square" anchor="t">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latinLnBrk="0">
              <a:lnSpc>
                <a:spcPct val="150000"/>
              </a:lnSpc>
              <a:spcBef>
                <a:spcPts val="0"/>
              </a:spcBef>
              <a:buNone/>
            </a:pPr>
            <a:r>
              <a:rPr lang="en-US" altLang="zh-CN" sz="2000" b="1" strike="noStrike" noProof="1">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材料一：这些事情来得虽很突然，但都有长期形成的多方面的深刻原因。这些国家没有找到一条适合本国情况的建设社会主义道路，更多地是照搬苏联的一套做法……</a:t>
            </a:r>
          </a:p>
        </p:txBody>
      </p:sp>
    </p:spTree>
    <p:extLst>
      <p:ext uri="{BB962C8B-B14F-4D97-AF65-F5344CB8AC3E}">
        <p14:creationId xmlns:p14="http://schemas.microsoft.com/office/powerpoint/2010/main" xmlns="" val="4201082049"/>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21"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F65488E3-903F-48FC-9647-193E5D1AB7E5}"/>
              </a:ext>
            </a:extLst>
          </p:cNvPr>
          <p:cNvSpPr/>
          <p:nvPr/>
        </p:nvSpPr>
        <p:spPr>
          <a:xfrm>
            <a:off x="709684" y="573206"/>
            <a:ext cx="10822674" cy="5732060"/>
          </a:xfrm>
          <a:prstGeom prst="rect">
            <a:avLst/>
          </a:prstGeom>
          <a:solidFill>
            <a:srgbClr val="F9F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a:extLst>
              <a:ext uri="{FF2B5EF4-FFF2-40B4-BE49-F238E27FC236}">
                <a16:creationId xmlns="" xmlns:a16="http://schemas.microsoft.com/office/drawing/2014/main" id="{15C5F831-5211-4F78-8D5C-C6F7C26683D9}"/>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colorTemperature colorTemp="11200"/>
                    </a14:imgEffect>
                  </a14:imgLayer>
                </a14:imgProps>
              </a:ext>
              <a:ext uri="{28A0092B-C50C-407E-A947-70E740481C1C}">
                <a14:useLocalDpi xmlns:a14="http://schemas.microsoft.com/office/drawing/2010/main" xmlns="" val="0"/>
              </a:ext>
            </a:extLst>
          </a:blip>
          <a:srcRect/>
          <a:stretch>
            <a:fillRect/>
          </a:stretch>
        </p:blipFill>
        <p:spPr>
          <a:xfrm rot="5400000" flipH="1" flipV="1">
            <a:off x="2845486" y="-2416225"/>
            <a:ext cx="6501030" cy="11690448"/>
          </a:xfrm>
          <a:custGeom>
            <a:avLst/>
            <a:gdLst>
              <a:gd name="connsiteX0" fmla="*/ 6092660 w 6501030"/>
              <a:gd name="connsiteY0" fmla="*/ 991170 h 11690448"/>
              <a:gd name="connsiteX1" fmla="*/ 428840 w 6501030"/>
              <a:gd name="connsiteY1" fmla="*/ 991170 h 11690448"/>
              <a:gd name="connsiteX2" fmla="*/ 428839 w 6501030"/>
              <a:gd name="connsiteY2" fmla="*/ 10762967 h 11690448"/>
              <a:gd name="connsiteX3" fmla="*/ 6092660 w 6501030"/>
              <a:gd name="connsiteY3" fmla="*/ 10762967 h 11690448"/>
              <a:gd name="connsiteX4" fmla="*/ 6501030 w 6501030"/>
              <a:gd name="connsiteY4" fmla="*/ 0 h 11690448"/>
              <a:gd name="connsiteX5" fmla="*/ 6501030 w 6501030"/>
              <a:gd name="connsiteY5" fmla="*/ 11690448 h 11690448"/>
              <a:gd name="connsiteX6" fmla="*/ 0 w 6501030"/>
              <a:gd name="connsiteY6" fmla="*/ 11690448 h 11690448"/>
              <a:gd name="connsiteX7" fmla="*/ 0 w 6501030"/>
              <a:gd name="connsiteY7" fmla="*/ 0 h 11690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1030" h="11690448">
                <a:moveTo>
                  <a:pt x="6092660" y="991170"/>
                </a:moveTo>
                <a:lnTo>
                  <a:pt x="428840" y="991170"/>
                </a:lnTo>
                <a:lnTo>
                  <a:pt x="428839" y="10762967"/>
                </a:lnTo>
                <a:lnTo>
                  <a:pt x="6092660" y="10762967"/>
                </a:lnTo>
                <a:close/>
                <a:moveTo>
                  <a:pt x="6501030" y="0"/>
                </a:moveTo>
                <a:lnTo>
                  <a:pt x="6501030" y="11690448"/>
                </a:lnTo>
                <a:lnTo>
                  <a:pt x="0" y="11690448"/>
                </a:lnTo>
                <a:lnTo>
                  <a:pt x="0" y="0"/>
                </a:lnTo>
                <a:close/>
              </a:path>
            </a:pathLst>
          </a:custGeom>
        </p:spPr>
      </p:pic>
      <p:grpSp>
        <p:nvGrpSpPr>
          <p:cNvPr id="2" name="组合 5">
            <a:extLst>
              <a:ext uri="{FF2B5EF4-FFF2-40B4-BE49-F238E27FC236}">
                <a16:creationId xmlns="" xmlns:a16="http://schemas.microsoft.com/office/drawing/2014/main" id="{92FBF4FC-E4CA-4FC7-ADCD-4C98306642DB}"/>
              </a:ext>
            </a:extLst>
          </p:cNvPr>
          <p:cNvGrpSpPr/>
          <p:nvPr/>
        </p:nvGrpSpPr>
        <p:grpSpPr>
          <a:xfrm flipH="1">
            <a:off x="4036317" y="873457"/>
            <a:ext cx="7036834" cy="431095"/>
            <a:chOff x="6191591" y="2264560"/>
            <a:chExt cx="1810564" cy="240605"/>
          </a:xfrm>
        </p:grpSpPr>
        <p:cxnSp>
          <p:nvCxnSpPr>
            <p:cNvPr id="7" name="直接箭头连接符 6">
              <a:extLst>
                <a:ext uri="{FF2B5EF4-FFF2-40B4-BE49-F238E27FC236}">
                  <a16:creationId xmlns="" xmlns:a16="http://schemas.microsoft.com/office/drawing/2014/main" id="{D82D9EE4-83C6-4F49-B065-5CE73EA968AE}"/>
                </a:ext>
              </a:extLst>
            </p:cNvPr>
            <p:cNvCxnSpPr/>
            <p:nvPr/>
          </p:nvCxnSpPr>
          <p:spPr>
            <a:xfrm>
              <a:off x="6191591" y="2505165"/>
              <a:ext cx="1810564"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a:extLst>
                <a:ext uri="{FF2B5EF4-FFF2-40B4-BE49-F238E27FC236}">
                  <a16:creationId xmlns="" xmlns:a16="http://schemas.microsoft.com/office/drawing/2014/main" id="{5F0DED0C-FB21-41D7-BDC9-A9C87C963AF4}"/>
                </a:ext>
              </a:extLst>
            </p:cNvPr>
            <p:cNvCxnSpPr>
              <a:cxnSpLocks/>
            </p:cNvCxnSpPr>
            <p:nvPr/>
          </p:nvCxnSpPr>
          <p:spPr>
            <a:xfrm>
              <a:off x="6191591" y="2386838"/>
              <a:ext cx="1341973"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a:extLst>
                <a:ext uri="{FF2B5EF4-FFF2-40B4-BE49-F238E27FC236}">
                  <a16:creationId xmlns="" xmlns:a16="http://schemas.microsoft.com/office/drawing/2014/main" id="{56E64A45-9F92-40E7-905B-F9197F6E8014}"/>
                </a:ext>
              </a:extLst>
            </p:cNvPr>
            <p:cNvCxnSpPr>
              <a:cxnSpLocks/>
            </p:cNvCxnSpPr>
            <p:nvPr/>
          </p:nvCxnSpPr>
          <p:spPr>
            <a:xfrm>
              <a:off x="6191591" y="2264560"/>
              <a:ext cx="844311"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grpSp>
      <p:sp>
        <p:nvSpPr>
          <p:cNvPr id="10" name="Freeform 3"/>
          <p:cNvSpPr/>
          <p:nvPr/>
        </p:nvSpPr>
        <p:spPr>
          <a:xfrm>
            <a:off x="2621770" y="4696138"/>
            <a:ext cx="5340985" cy="1206500"/>
          </a:xfrm>
          <a:custGeom>
            <a:avLst/>
            <a:gdLst>
              <a:gd name="txL" fmla="*/ 0 w 5016"/>
              <a:gd name="txT" fmla="*/ 0 h 2256"/>
              <a:gd name="txR" fmla="*/ 5016 w 5016"/>
              <a:gd name="txB" fmla="*/ 2256 h 2256"/>
            </a:gdLst>
            <a:ahLst/>
            <a:cxnLst>
              <a:cxn ang="0">
                <a:pos x="0" y="2147483647"/>
              </a:cxn>
              <a:cxn ang="0">
                <a:pos x="2147483647" y="1218142730"/>
              </a:cxn>
              <a:cxn ang="0">
                <a:pos x="2147483647" y="1291022932"/>
              </a:cxn>
              <a:cxn ang="0">
                <a:pos x="2147483647" y="760037850"/>
              </a:cxn>
              <a:cxn ang="0">
                <a:pos x="2147483647" y="1114027026"/>
              </a:cxn>
              <a:cxn ang="0">
                <a:pos x="2147483647" y="1166084878"/>
              </a:cxn>
              <a:cxn ang="0">
                <a:pos x="2147483647" y="2147483647"/>
              </a:cxn>
              <a:cxn ang="0">
                <a:pos x="2147483647" y="551807596"/>
              </a:cxn>
              <a:cxn ang="0">
                <a:pos x="2147483647" y="551807596"/>
              </a:cxn>
              <a:cxn ang="0">
                <a:pos x="2147483647" y="0"/>
              </a:cxn>
              <a:cxn ang="0">
                <a:pos x="2147483647" y="572631264"/>
              </a:cxn>
              <a:cxn ang="0">
                <a:pos x="2147483647" y="562219430"/>
              </a:cxn>
              <a:cxn ang="0">
                <a:pos x="2147483647" y="2147483647"/>
              </a:cxn>
              <a:cxn ang="0">
                <a:pos x="2147483647" y="1134850694"/>
              </a:cxn>
              <a:cxn ang="0">
                <a:pos x="2147483647" y="1114027026"/>
              </a:cxn>
              <a:cxn ang="0">
                <a:pos x="2147483647" y="728803666"/>
              </a:cxn>
              <a:cxn ang="0">
                <a:pos x="2147483647" y="1176496712"/>
              </a:cxn>
              <a:cxn ang="0">
                <a:pos x="2147483647" y="1166084878"/>
              </a:cxn>
              <a:cxn ang="0">
                <a:pos x="2147483647" y="2147483647"/>
              </a:cxn>
              <a:cxn ang="0">
                <a:pos x="0" y="2147483647"/>
              </a:cxn>
            </a:cxnLst>
            <a:rect l="txL" t="txT" r="txR" b="txB"/>
            <a:pathLst>
              <a:path w="5016" h="2256">
                <a:moveTo>
                  <a:pt x="0" y="2240"/>
                </a:moveTo>
                <a:cubicBezTo>
                  <a:pt x="276" y="2109"/>
                  <a:pt x="1182" y="1474"/>
                  <a:pt x="1122" y="702"/>
                </a:cubicBezTo>
                <a:lnTo>
                  <a:pt x="972" y="744"/>
                </a:lnTo>
                <a:cubicBezTo>
                  <a:pt x="988" y="702"/>
                  <a:pt x="1140" y="436"/>
                  <a:pt x="1140" y="438"/>
                </a:cubicBezTo>
                <a:lnTo>
                  <a:pt x="1422" y="642"/>
                </a:lnTo>
                <a:cubicBezTo>
                  <a:pt x="1422" y="642"/>
                  <a:pt x="1260" y="672"/>
                  <a:pt x="1272" y="672"/>
                </a:cubicBezTo>
                <a:cubicBezTo>
                  <a:pt x="1428" y="1008"/>
                  <a:pt x="1620" y="1350"/>
                  <a:pt x="1968" y="1284"/>
                </a:cubicBezTo>
                <a:cubicBezTo>
                  <a:pt x="2316" y="1218"/>
                  <a:pt x="2460" y="576"/>
                  <a:pt x="2466" y="318"/>
                </a:cubicBezTo>
                <a:lnTo>
                  <a:pt x="2280" y="318"/>
                </a:lnTo>
                <a:lnTo>
                  <a:pt x="2598" y="0"/>
                </a:lnTo>
                <a:lnTo>
                  <a:pt x="2898" y="330"/>
                </a:lnTo>
                <a:lnTo>
                  <a:pt x="2724" y="324"/>
                </a:lnTo>
                <a:cubicBezTo>
                  <a:pt x="2724" y="325"/>
                  <a:pt x="2760" y="1284"/>
                  <a:pt x="3210" y="1302"/>
                </a:cubicBezTo>
                <a:cubicBezTo>
                  <a:pt x="3660" y="1320"/>
                  <a:pt x="3816" y="912"/>
                  <a:pt x="3870" y="654"/>
                </a:cubicBezTo>
                <a:lnTo>
                  <a:pt x="3702" y="642"/>
                </a:lnTo>
                <a:lnTo>
                  <a:pt x="3984" y="420"/>
                </a:lnTo>
                <a:lnTo>
                  <a:pt x="4182" y="678"/>
                </a:lnTo>
                <a:lnTo>
                  <a:pt x="4026" y="672"/>
                </a:lnTo>
                <a:cubicBezTo>
                  <a:pt x="4032" y="678"/>
                  <a:pt x="3960" y="1862"/>
                  <a:pt x="5016" y="2225"/>
                </a:cubicBezTo>
                <a:cubicBezTo>
                  <a:pt x="3438" y="2232"/>
                  <a:pt x="1092" y="2256"/>
                  <a:pt x="0" y="2240"/>
                </a:cubicBezTo>
                <a:close/>
              </a:path>
            </a:pathLst>
          </a:custGeom>
          <a:gradFill rotWithShape="1">
            <a:gsLst>
              <a:gs pos="24000">
                <a:srgbClr val="C0C0C0"/>
              </a:gs>
              <a:gs pos="99000">
                <a:schemeClr val="bg1"/>
              </a:gs>
            </a:gsLst>
            <a:lin ang="5400000" scaled="1"/>
            <a:tileRect/>
          </a:gradFill>
          <a:ln w="9525">
            <a:noFill/>
          </a:ln>
        </p:spPr>
        <p:txBody>
          <a:bodyPr wrap="none" anchor="ctr"/>
          <a:lstStyle/>
          <a:p>
            <a:endParaRPr sz="1345" dirty="0">
              <a:latin typeface="Arial" panose="020B0604020202020204" pitchFamily="34" charset="0"/>
              <a:ea typeface="宋体" panose="02010600030101010101" pitchFamily="2" charset="-122"/>
            </a:endParaRPr>
          </a:p>
        </p:txBody>
      </p:sp>
      <p:grpSp>
        <p:nvGrpSpPr>
          <p:cNvPr id="11" name="组合 10"/>
          <p:cNvGrpSpPr/>
          <p:nvPr/>
        </p:nvGrpSpPr>
        <p:grpSpPr>
          <a:xfrm>
            <a:off x="4868400" y="4050343"/>
            <a:ext cx="988695" cy="980440"/>
            <a:chOff x="6409" y="1796"/>
            <a:chExt cx="1767" cy="1753"/>
          </a:xfrm>
        </p:grpSpPr>
        <p:pic>
          <p:nvPicPr>
            <p:cNvPr id="12" name="Picture 4" descr="circuler_1"/>
            <p:cNvPicPr>
              <a:picLocks noChangeAspect="1"/>
            </p:cNvPicPr>
            <p:nvPr/>
          </p:nvPicPr>
          <p:blipFill>
            <a:blip r:embed="rId4" cstate="print"/>
            <a:stretch>
              <a:fillRect/>
            </a:stretch>
          </p:blipFill>
          <p:spPr>
            <a:xfrm>
              <a:off x="6409" y="1796"/>
              <a:ext cx="1766" cy="1749"/>
            </a:xfrm>
            <a:prstGeom prst="rect">
              <a:avLst/>
            </a:prstGeom>
            <a:noFill/>
            <a:ln w="9525">
              <a:noFill/>
            </a:ln>
          </p:spPr>
        </p:pic>
        <p:sp>
          <p:nvSpPr>
            <p:cNvPr id="13" name="Oval 5"/>
            <p:cNvSpPr>
              <a:spLocks noChangeArrowheads="1"/>
            </p:cNvSpPr>
            <p:nvPr/>
          </p:nvSpPr>
          <p:spPr bwMode="gray">
            <a:xfrm>
              <a:off x="6422" y="1796"/>
              <a:ext cx="1754" cy="1753"/>
            </a:xfrm>
            <a:prstGeom prst="ellipse">
              <a:avLst/>
            </a:prstGeom>
            <a:gradFill rotWithShape="1">
              <a:gsLst>
                <a:gs pos="0">
                  <a:srgbClr val="9EE256">
                    <a:alpha val="41000"/>
                  </a:srgbClr>
                </a:gs>
                <a:gs pos="100000">
                  <a:srgbClr val="52762D"/>
                </a:gs>
              </a:gsLst>
              <a:lin ang="5400000" scaled="0"/>
            </a:gradFill>
            <a:ln w="9525" algn="ctr">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45"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pic>
        <p:nvPicPr>
          <p:cNvPr id="14" name="Picture 19" descr="circuler_1"/>
          <p:cNvPicPr>
            <a:picLocks noChangeAspect="1"/>
          </p:cNvPicPr>
          <p:nvPr/>
        </p:nvPicPr>
        <p:blipFill>
          <a:blip r:embed="rId5" cstate="print"/>
          <a:stretch>
            <a:fillRect/>
          </a:stretch>
        </p:blipFill>
        <p:spPr>
          <a:xfrm>
            <a:off x="3329795" y="4248463"/>
            <a:ext cx="963295" cy="998220"/>
          </a:xfrm>
          <a:prstGeom prst="rect">
            <a:avLst/>
          </a:prstGeom>
          <a:noFill/>
          <a:ln w="9525">
            <a:noFill/>
          </a:ln>
        </p:spPr>
      </p:pic>
      <p:sp>
        <p:nvSpPr>
          <p:cNvPr id="15" name="Oval 20"/>
          <p:cNvSpPr>
            <a:spLocks noChangeArrowheads="1"/>
          </p:cNvSpPr>
          <p:nvPr/>
        </p:nvSpPr>
        <p:spPr bwMode="gray">
          <a:xfrm>
            <a:off x="3329160" y="4248463"/>
            <a:ext cx="956310" cy="1000760"/>
          </a:xfrm>
          <a:prstGeom prst="ellipse">
            <a:avLst/>
          </a:prstGeom>
          <a:gradFill rotWithShape="1">
            <a:gsLst>
              <a:gs pos="100000">
                <a:srgbClr val="FECF40">
                  <a:alpha val="66000"/>
                </a:srgbClr>
              </a:gs>
              <a:gs pos="100000">
                <a:srgbClr val="846C21"/>
              </a:gs>
            </a:gsLst>
            <a:lin ang="5400000" scaled="0"/>
          </a:gradFill>
          <a:ln w="9525" algn="ctr">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45"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 name="Text Box 33"/>
          <p:cNvSpPr txBox="1">
            <a:spLocks noChangeArrowheads="1"/>
          </p:cNvSpPr>
          <p:nvPr/>
        </p:nvSpPr>
        <p:spPr bwMode="auto">
          <a:xfrm>
            <a:off x="3284710" y="4518973"/>
            <a:ext cx="1054100" cy="460375"/>
          </a:xfrm>
          <a:prstGeom prst="rect">
            <a:avLst/>
          </a:prstGeom>
          <a:noFill/>
          <a:ln w="9525">
            <a:noFill/>
            <a:miter lim="800000"/>
          </a:ln>
          <a:effectLst>
            <a:outerShdw dist="17961" dir="2700000" algn="ctr" rotWithShape="0">
              <a:srgbClr val="DDDDDD">
                <a:alpha val="50000"/>
              </a:srgbClr>
            </a:outerShdw>
          </a:effectLst>
        </p:spPr>
        <p:txBody>
          <a:bodyPr wrap="square">
            <a:spAutoFit/>
          </a:bodyPr>
          <a:lstStyle/>
          <a:p>
            <a:pPr marR="0" algn="ctr" defTabSz="914400" eaLnBrk="0" hangingPunct="0">
              <a:buClrTx/>
              <a:buSzTx/>
              <a:buFontTx/>
              <a:defRPr/>
            </a:pPr>
            <a:r>
              <a:rPr kumimoji="0" lang="zh-CN" altLang="en-US" sz="2400" b="1" kern="1200" cap="none" spc="0" normalizeH="0" baseline="0" noProof="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mn-cs"/>
              </a:rPr>
              <a:t>根本</a:t>
            </a:r>
          </a:p>
        </p:txBody>
      </p:sp>
      <p:grpSp>
        <p:nvGrpSpPr>
          <p:cNvPr id="17" name="组合 16"/>
          <p:cNvGrpSpPr/>
          <p:nvPr/>
        </p:nvGrpSpPr>
        <p:grpSpPr>
          <a:xfrm>
            <a:off x="6367710" y="4259642"/>
            <a:ext cx="989255" cy="979093"/>
            <a:chOff x="9165" y="1504"/>
            <a:chExt cx="1767" cy="1754"/>
          </a:xfrm>
        </p:grpSpPr>
        <p:pic>
          <p:nvPicPr>
            <p:cNvPr id="18" name="Picture 34" descr="circuler_1"/>
            <p:cNvPicPr>
              <a:picLocks noChangeAspect="1"/>
            </p:cNvPicPr>
            <p:nvPr/>
          </p:nvPicPr>
          <p:blipFill>
            <a:blip r:embed="rId4" cstate="print"/>
            <a:stretch>
              <a:fillRect/>
            </a:stretch>
          </p:blipFill>
          <p:spPr>
            <a:xfrm>
              <a:off x="9166" y="1509"/>
              <a:ext cx="1766" cy="1749"/>
            </a:xfrm>
            <a:prstGeom prst="rect">
              <a:avLst/>
            </a:prstGeom>
            <a:noFill/>
            <a:ln w="9525">
              <a:noFill/>
            </a:ln>
          </p:spPr>
        </p:pic>
        <p:sp>
          <p:nvSpPr>
            <p:cNvPr id="19" name="Oval 35"/>
            <p:cNvSpPr>
              <a:spLocks noChangeArrowheads="1"/>
            </p:cNvSpPr>
            <p:nvPr/>
          </p:nvSpPr>
          <p:spPr bwMode="gray">
            <a:xfrm>
              <a:off x="9165" y="1504"/>
              <a:ext cx="1763" cy="1753"/>
            </a:xfrm>
            <a:prstGeom prst="ellipse">
              <a:avLst/>
            </a:prstGeom>
            <a:solidFill>
              <a:schemeClr val="accent6">
                <a:lumMod val="20000"/>
                <a:lumOff val="80000"/>
              </a:schemeClr>
            </a:solidFill>
            <a:ln w="9525" algn="ctr">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45"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20" name="Text Box 49"/>
          <p:cNvSpPr txBox="1"/>
          <p:nvPr/>
        </p:nvSpPr>
        <p:spPr>
          <a:xfrm>
            <a:off x="3785725" y="5449883"/>
            <a:ext cx="3378200" cy="368300"/>
          </a:xfrm>
          <a:prstGeom prst="rect">
            <a:avLst/>
          </a:prstGeom>
          <a:noFill/>
          <a:ln w="9525">
            <a:noFill/>
          </a:ln>
        </p:spPr>
        <p:txBody>
          <a:bodyPr wrap="square">
            <a:spAutoFit/>
          </a:bodyPr>
          <a:lstStyle/>
          <a:p>
            <a:pPr algn="ctr" eaLnBrk="0" hangingPunct="0"/>
            <a:r>
              <a:rPr lang="zh-CN" altLang="en-US" sz="1800" b="1">
                <a:solidFill>
                  <a:srgbClr val="1C1C1C"/>
                </a:solidFill>
                <a:effectLst>
                  <a:outerShdw blurRad="38100" dist="38100" dir="2700000" algn="tl">
                    <a:srgbClr val="000000">
                      <a:alpha val="43137"/>
                    </a:srgbClr>
                  </a:outerShdw>
                </a:effectLst>
                <a:latin typeface="楷体" panose="02010609060101010101" charset="-122"/>
                <a:ea typeface="楷体" panose="02010609060101010101" charset="-122"/>
              </a:rPr>
              <a:t>东欧巨变与苏联解体的原因</a:t>
            </a:r>
          </a:p>
        </p:txBody>
      </p:sp>
      <p:sp>
        <p:nvSpPr>
          <p:cNvPr id="21" name="Text Box 50"/>
          <p:cNvSpPr txBox="1"/>
          <p:nvPr/>
        </p:nvSpPr>
        <p:spPr>
          <a:xfrm>
            <a:off x="1391775" y="4428168"/>
            <a:ext cx="1497330" cy="645160"/>
          </a:xfrm>
          <a:prstGeom prst="rect">
            <a:avLst/>
          </a:prstGeom>
          <a:noFill/>
          <a:ln w="28575" cmpd="sng">
            <a:solidFill>
              <a:srgbClr val="0070C0"/>
            </a:solidFill>
            <a:prstDash val="sysDash"/>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楷体" panose="02010609060101010101" charset="-122"/>
                <a:ea typeface="楷体" panose="02010609060101010101" charset="-122"/>
                <a:cs typeface="+mn-cs"/>
                <a:sym typeface="Arial" panose="020B0604020202020204"/>
              </a:rPr>
              <a:t>斯大林模式的弊端</a:t>
            </a:r>
          </a:p>
        </p:txBody>
      </p:sp>
      <p:grpSp>
        <p:nvGrpSpPr>
          <p:cNvPr id="22" name="组合 21"/>
          <p:cNvGrpSpPr/>
          <p:nvPr/>
        </p:nvGrpSpPr>
        <p:grpSpPr>
          <a:xfrm>
            <a:off x="965055" y="824543"/>
            <a:ext cx="3729355" cy="440055"/>
            <a:chOff x="365" y="188"/>
            <a:chExt cx="5873" cy="693"/>
          </a:xfrm>
        </p:grpSpPr>
        <p:pic>
          <p:nvPicPr>
            <p:cNvPr id="23"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tretch>
              <a:fillRect/>
            </a:stretch>
          </p:blipFill>
          <p:spPr bwMode="auto">
            <a:xfrm>
              <a:off x="365" y="188"/>
              <a:ext cx="1036" cy="68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24" name="文本框 3"/>
            <p:cNvSpPr txBox="1"/>
            <p:nvPr/>
          </p:nvSpPr>
          <p:spPr>
            <a:xfrm>
              <a:off x="1215" y="251"/>
              <a:ext cx="5023" cy="6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2000" b="1" i="0" u="none" strike="noStrike" cap="none" spc="0" normalizeH="0" baseline="0" dirty="0">
                  <a:effectLst>
                    <a:innerShdw blurRad="63500" dist="50800" dir="13500000">
                      <a:srgbClr val="000000">
                        <a:alpha val="50000"/>
                      </a:srgbClr>
                    </a:innerShdw>
                    <a:outerShdw blurRad="38100" dist="38100" dir="2700000" algn="tl">
                      <a:srgbClr val="000000">
                        <a:alpha val="43137"/>
                      </a:srgbClr>
                    </a:outerShdw>
                  </a:effectLst>
                  <a:uFillTx/>
                  <a:latin typeface="楷体" panose="02010609060101010101" charset="-122"/>
                  <a:ea typeface="楷体" panose="02010609060101010101" charset="-122"/>
                  <a:cs typeface="Arial" panose="020B0604020202020204"/>
                  <a:sym typeface="Arial" panose="020B0604020202020204"/>
                </a:rPr>
                <a:t>东欧巨变与苏联解体</a:t>
              </a:r>
              <a:r>
                <a:rPr kumimoji="0" lang="en-US" altLang="zh-CN" sz="2000" b="1" i="0" u="none" strike="noStrike" cap="none" spc="0" normalizeH="0" baseline="0" dirty="0">
                  <a:effectLst>
                    <a:innerShdw blurRad="63500" dist="50800" dir="13500000">
                      <a:srgbClr val="000000">
                        <a:alpha val="50000"/>
                      </a:srgbClr>
                    </a:innerShdw>
                    <a:outerShdw blurRad="38100" dist="38100" dir="2700000" algn="tl">
                      <a:srgbClr val="000000">
                        <a:alpha val="43137"/>
                      </a:srgbClr>
                    </a:outerShdw>
                  </a:effectLst>
                  <a:uFillTx/>
                  <a:latin typeface="楷体" panose="02010609060101010101" charset="-122"/>
                  <a:ea typeface="楷体" panose="02010609060101010101" charset="-122"/>
                  <a:cs typeface="Arial" panose="020B0604020202020204"/>
                  <a:sym typeface="Arial" panose="020B0604020202020204"/>
                </a:rPr>
                <a:t>—</a:t>
              </a:r>
              <a:r>
                <a:rPr kumimoji="0" lang="zh-CN" altLang="en-US" sz="2000" b="1" i="0" u="none" strike="noStrike" cap="none" spc="0" normalizeH="0" baseline="0" dirty="0">
                  <a:effectLst>
                    <a:innerShdw blurRad="63500" dist="50800" dir="13500000">
                      <a:srgbClr val="000000">
                        <a:alpha val="50000"/>
                      </a:srgbClr>
                    </a:innerShdw>
                    <a:outerShdw blurRad="38100" dist="38100" dir="2700000" algn="tl">
                      <a:srgbClr val="000000">
                        <a:alpha val="43137"/>
                      </a:srgbClr>
                    </a:outerShdw>
                  </a:effectLst>
                  <a:uFillTx/>
                  <a:latin typeface="楷体" panose="02010609060101010101" charset="-122"/>
                  <a:ea typeface="楷体" panose="02010609060101010101" charset="-122"/>
                  <a:cs typeface="Arial" panose="020B0604020202020204"/>
                  <a:sym typeface="Arial" panose="020B0604020202020204"/>
                </a:rPr>
                <a:t>原因</a:t>
              </a:r>
            </a:p>
          </p:txBody>
        </p:sp>
      </p:grpSp>
      <p:sp>
        <p:nvSpPr>
          <p:cNvPr id="25" name="文本框 5"/>
          <p:cNvSpPr txBox="1"/>
          <p:nvPr/>
        </p:nvSpPr>
        <p:spPr>
          <a:xfrm>
            <a:off x="1391775" y="1432873"/>
            <a:ext cx="9523152" cy="101346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lvl="0" eaLnBrk="1" fontAlgn="base" latinLnBrk="0" hangingPunct="1">
              <a:lnSpc>
                <a:spcPct val="100000"/>
              </a:lnSpc>
              <a:buNone/>
            </a:pPr>
            <a:r>
              <a:rPr lang="en-US" altLang="zh-CN" sz="20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材料二：从外部条件来说，苏联“新思维”的改革之风、西方“和平演变”的鼓励政策，都对东欧的变化有影响，起了推动作用。</a:t>
            </a:r>
            <a:endParaRPr lang="en-US" altLang="zh-CN" sz="2000" b="1" strike="noStrike" noProof="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a:p>
            <a:pPr marL="0" lvl="0" eaLnBrk="1" fontAlgn="base" latinLnBrk="0" hangingPunct="1">
              <a:lnSpc>
                <a:spcPct val="100000"/>
              </a:lnSpc>
              <a:buNone/>
            </a:pPr>
            <a:r>
              <a:rPr lang="en-US" altLang="zh-CN" sz="20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a:t>
            </a:r>
            <a:r>
              <a:rPr lang="en-US" altLang="zh-CN" sz="2000" b="1" dirty="0" smtClean="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a:t>
            </a:r>
            <a:r>
              <a:rPr lang="en-US" altLang="zh-CN" sz="20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钱其琛《世界知识》杂志记者问题时的谈话</a:t>
            </a:r>
            <a:endParaRPr kumimoji="0" lang="en-US" altLang="zh-CN" sz="2000" b="1" i="0" u="none" strike="noStrike" cap="none" spc="0" normalizeH="0" baseline="0"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Arial" panose="020B0604020202020204"/>
            </a:endParaRPr>
          </a:p>
        </p:txBody>
      </p:sp>
      <p:sp>
        <p:nvSpPr>
          <p:cNvPr id="26" name="文本框 6"/>
          <p:cNvSpPr txBox="1"/>
          <p:nvPr/>
        </p:nvSpPr>
        <p:spPr>
          <a:xfrm>
            <a:off x="1018572" y="2626673"/>
            <a:ext cx="10509813" cy="40010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lvl="0" eaLnBrk="1" fontAlgn="base" latinLnBrk="0" hangingPunct="1">
              <a:lnSpc>
                <a:spcPct val="100000"/>
              </a:lnSpc>
              <a:buClrTx/>
              <a:buSzTx/>
              <a:buNone/>
            </a:pPr>
            <a:r>
              <a:rPr lang="en-US" altLang="zh-CN" sz="20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材料</a:t>
            </a:r>
            <a:r>
              <a:rPr lang="zh-CN" altLang="en-US" sz="20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三</a:t>
            </a:r>
            <a:r>
              <a:rPr lang="en-US" altLang="zh-CN" sz="20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：“赫鲁晓夫把苏联改乱了，勃列日涅夫把苏联改死了，戈尔巴乔夫把苏联改垮了”。</a:t>
            </a:r>
            <a:endParaRPr kumimoji="0" lang="en-US" altLang="zh-CN" sz="2000" b="1" i="0" u="none" strike="noStrike" cap="none" spc="0" normalizeH="0" baseline="0"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Arial" panose="020B0604020202020204"/>
            </a:endParaRPr>
          </a:p>
        </p:txBody>
      </p:sp>
      <p:sp>
        <p:nvSpPr>
          <p:cNvPr id="27" name="Text Box 50"/>
          <p:cNvSpPr txBox="1"/>
          <p:nvPr/>
        </p:nvSpPr>
        <p:spPr>
          <a:xfrm>
            <a:off x="4338810" y="3332158"/>
            <a:ext cx="2079625" cy="645160"/>
          </a:xfrm>
          <a:prstGeom prst="rect">
            <a:avLst/>
          </a:prstGeom>
          <a:noFill/>
          <a:ln w="28575" cmpd="sng">
            <a:solidFill>
              <a:srgbClr val="0070C0"/>
            </a:solidFill>
            <a:prstDash val="sysDash"/>
          </a:ln>
        </p:spPr>
        <p:txBody>
          <a:bodyPr wrap="square">
            <a:spAutoFit/>
          </a:bodyPr>
          <a:lstStyle/>
          <a:p>
            <a:pPr marL="0" marR="0" lvl="0" algn="ctr" defTabSz="914400" rtl="0" eaLnBrk="1" fontAlgn="base" latinLnBrk="0" hangingPunct="1">
              <a:lnSpc>
                <a:spcPct val="100000"/>
              </a:lnSpc>
              <a:buClrTx/>
              <a:buSzTx/>
              <a:buFontTx/>
              <a:buNone/>
              <a:defRPr/>
            </a:pPr>
            <a:r>
              <a:rPr lang="zh-CN" altLang="en-US" sz="1800" b="1" kern="1200" noProof="0" dirty="0">
                <a:ln>
                  <a:noFill/>
                </a:ln>
                <a:solidFill>
                  <a:srgbClr val="C00000"/>
                </a:solidFill>
                <a:effectLst>
                  <a:outerShdw blurRad="38100" dist="38100" dir="2700000" algn="tl">
                    <a:srgbClr val="000000">
                      <a:alpha val="43137"/>
                    </a:srgbClr>
                  </a:outerShdw>
                </a:effectLst>
                <a:uLnTx/>
                <a:uFillTx/>
                <a:latin typeface="楷体" panose="02010609060101010101" charset="-122"/>
                <a:ea typeface="楷体" panose="02010609060101010101" charset="-122"/>
                <a:cs typeface="+mn-cs"/>
                <a:sym typeface="+mn-ea"/>
              </a:rPr>
              <a:t>西方国家推行“和平”演变战略</a:t>
            </a:r>
            <a:endParaRPr kumimoji="0" lang="zh-CN" altLang="en-US"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楷体" panose="02010609060101010101" charset="-122"/>
              <a:ea typeface="楷体" panose="02010609060101010101" charset="-122"/>
              <a:cs typeface="+mn-cs"/>
              <a:sym typeface="Arial" panose="020B0604020202020204"/>
            </a:endParaRPr>
          </a:p>
        </p:txBody>
      </p:sp>
      <p:sp>
        <p:nvSpPr>
          <p:cNvPr id="28" name="Text Box 33"/>
          <p:cNvSpPr txBox="1">
            <a:spLocks noChangeArrowheads="1"/>
          </p:cNvSpPr>
          <p:nvPr/>
        </p:nvSpPr>
        <p:spPr bwMode="auto">
          <a:xfrm>
            <a:off x="4839190" y="4310693"/>
            <a:ext cx="1054100" cy="460375"/>
          </a:xfrm>
          <a:prstGeom prst="rect">
            <a:avLst/>
          </a:prstGeom>
          <a:noFill/>
          <a:ln w="9525">
            <a:noFill/>
            <a:miter lim="800000"/>
          </a:ln>
          <a:effectLst>
            <a:outerShdw dist="17961" dir="2700000" algn="ctr" rotWithShape="0">
              <a:srgbClr val="DDDDDD">
                <a:alpha val="50000"/>
              </a:srgbClr>
            </a:outerShdw>
          </a:effectLst>
        </p:spPr>
        <p:txBody>
          <a:bodyPr wrap="square">
            <a:spAutoFit/>
          </a:bodyPr>
          <a:lstStyle/>
          <a:p>
            <a:pPr marR="0" algn="ctr" defTabSz="914400" eaLnBrk="0" hangingPunct="0">
              <a:buClrTx/>
              <a:buSzTx/>
              <a:buFontTx/>
              <a:defRPr/>
            </a:pPr>
            <a:r>
              <a:rPr kumimoji="0" lang="zh-CN" altLang="en-US" sz="2400" b="1" kern="1200" cap="none" spc="0" normalizeH="0" baseline="0" noProof="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mn-cs"/>
              </a:rPr>
              <a:t>外部</a:t>
            </a:r>
          </a:p>
        </p:txBody>
      </p:sp>
      <p:sp>
        <p:nvSpPr>
          <p:cNvPr id="29" name="Text Box 33"/>
          <p:cNvSpPr txBox="1">
            <a:spLocks noChangeArrowheads="1"/>
          </p:cNvSpPr>
          <p:nvPr/>
        </p:nvSpPr>
        <p:spPr bwMode="auto">
          <a:xfrm>
            <a:off x="6367635" y="4520878"/>
            <a:ext cx="1054100" cy="460375"/>
          </a:xfrm>
          <a:prstGeom prst="rect">
            <a:avLst/>
          </a:prstGeom>
          <a:noFill/>
          <a:ln w="9525">
            <a:noFill/>
            <a:miter lim="800000"/>
          </a:ln>
          <a:effectLst>
            <a:outerShdw dist="17961" dir="2700000" algn="ctr" rotWithShape="0">
              <a:srgbClr val="DDDDDD">
                <a:alpha val="50000"/>
              </a:srgbClr>
            </a:outerShdw>
          </a:effectLst>
        </p:spPr>
        <p:txBody>
          <a:bodyPr wrap="square">
            <a:spAutoFit/>
          </a:bodyPr>
          <a:lstStyle/>
          <a:p>
            <a:pPr marR="0" algn="ctr" defTabSz="914400" eaLnBrk="0" hangingPunct="0">
              <a:buClrTx/>
              <a:buSzTx/>
              <a:buFontTx/>
              <a:defRPr/>
            </a:pPr>
            <a:r>
              <a:rPr kumimoji="0" lang="zh-CN" altLang="en-US" sz="2400" b="1" kern="1200" cap="none" spc="0" normalizeH="0" baseline="0" noProof="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mn-cs"/>
              </a:rPr>
              <a:t>直接</a:t>
            </a:r>
          </a:p>
        </p:txBody>
      </p:sp>
      <p:sp>
        <p:nvSpPr>
          <p:cNvPr id="30" name="Text Box 50"/>
          <p:cNvSpPr txBox="1"/>
          <p:nvPr/>
        </p:nvSpPr>
        <p:spPr>
          <a:xfrm>
            <a:off x="7706215" y="4428803"/>
            <a:ext cx="1738630" cy="645160"/>
          </a:xfrm>
          <a:prstGeom prst="rect">
            <a:avLst/>
          </a:prstGeom>
          <a:noFill/>
          <a:ln w="28575" cmpd="sng">
            <a:solidFill>
              <a:srgbClr val="0070C0"/>
            </a:solidFill>
            <a:prstDash val="sysDash"/>
          </a:ln>
        </p:spPr>
        <p:txBody>
          <a:bodyPr wrap="square">
            <a:spAutoFit/>
          </a:bodyPr>
          <a:lstStyle/>
          <a:p>
            <a:pPr marL="0" marR="0" lvl="0" algn="ctr" defTabSz="914400" rtl="0" eaLnBrk="1" fontAlgn="base" latinLnBrk="0" hangingPunct="1">
              <a:lnSpc>
                <a:spcPct val="100000"/>
              </a:lnSpc>
              <a:buClrTx/>
              <a:buSzTx/>
              <a:buFontTx/>
              <a:buNone/>
              <a:defRPr/>
            </a:pPr>
            <a:r>
              <a:rPr lang="zh-CN" altLang="en-US" sz="1800" b="1" kern="1200" noProof="0" dirty="0">
                <a:ln>
                  <a:noFill/>
                </a:ln>
                <a:solidFill>
                  <a:srgbClr val="C00000"/>
                </a:solidFill>
                <a:effectLst>
                  <a:outerShdw blurRad="38100" dist="38100" dir="2700000" algn="tl">
                    <a:srgbClr val="000000">
                      <a:alpha val="43137"/>
                    </a:srgbClr>
                  </a:outerShdw>
                </a:effectLst>
                <a:uLnTx/>
                <a:uFillTx/>
                <a:latin typeface="楷体" panose="02010609060101010101" charset="-122"/>
                <a:ea typeface="楷体" panose="02010609060101010101" charset="-122"/>
                <a:cs typeface="+mn-cs"/>
                <a:sym typeface="+mn-ea"/>
              </a:rPr>
              <a:t>戈尔巴乔夫改革的推动</a:t>
            </a:r>
            <a:endParaRPr kumimoji="0" lang="zh-CN" altLang="en-US"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楷体" panose="02010609060101010101" charset="-122"/>
              <a:ea typeface="楷体" panose="02010609060101010101" charset="-122"/>
              <a:cs typeface="+mn-cs"/>
              <a:sym typeface="Arial" panose="020B0604020202020204"/>
            </a:endParaRPr>
          </a:p>
        </p:txBody>
      </p:sp>
    </p:spTree>
    <p:extLst>
      <p:ext uri="{BB962C8B-B14F-4D97-AF65-F5344CB8AC3E}">
        <p14:creationId xmlns:p14="http://schemas.microsoft.com/office/powerpoint/2010/main" xmlns="" val="4201082049"/>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28" grpId="0" bldLvl="0" animBg="1"/>
      <p:bldP spid="29" grpId="0" bldLvl="0" animBg="1"/>
      <p:bldP spid="30"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F65488E3-903F-48FC-9647-193E5D1AB7E5}"/>
              </a:ext>
            </a:extLst>
          </p:cNvPr>
          <p:cNvSpPr/>
          <p:nvPr/>
        </p:nvSpPr>
        <p:spPr>
          <a:xfrm>
            <a:off x="709684" y="573206"/>
            <a:ext cx="10822674" cy="5732060"/>
          </a:xfrm>
          <a:prstGeom prst="rect">
            <a:avLst/>
          </a:prstGeom>
          <a:solidFill>
            <a:srgbClr val="F9F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a:extLst>
              <a:ext uri="{FF2B5EF4-FFF2-40B4-BE49-F238E27FC236}">
                <a16:creationId xmlns="" xmlns:a16="http://schemas.microsoft.com/office/drawing/2014/main" id="{15C5F831-5211-4F78-8D5C-C6F7C26683D9}"/>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colorTemperature colorTemp="11200"/>
                    </a14:imgEffect>
                  </a14:imgLayer>
                </a14:imgProps>
              </a:ext>
              <a:ext uri="{28A0092B-C50C-407E-A947-70E740481C1C}">
                <a14:useLocalDpi xmlns:a14="http://schemas.microsoft.com/office/drawing/2010/main" xmlns="" val="0"/>
              </a:ext>
            </a:extLst>
          </a:blip>
          <a:srcRect/>
          <a:stretch>
            <a:fillRect/>
          </a:stretch>
        </p:blipFill>
        <p:spPr>
          <a:xfrm rot="5400000" flipH="1" flipV="1">
            <a:off x="2845486" y="-2416225"/>
            <a:ext cx="6501030" cy="11690448"/>
          </a:xfrm>
          <a:custGeom>
            <a:avLst/>
            <a:gdLst>
              <a:gd name="connsiteX0" fmla="*/ 6092660 w 6501030"/>
              <a:gd name="connsiteY0" fmla="*/ 991170 h 11690448"/>
              <a:gd name="connsiteX1" fmla="*/ 428840 w 6501030"/>
              <a:gd name="connsiteY1" fmla="*/ 991170 h 11690448"/>
              <a:gd name="connsiteX2" fmla="*/ 428839 w 6501030"/>
              <a:gd name="connsiteY2" fmla="*/ 10762967 h 11690448"/>
              <a:gd name="connsiteX3" fmla="*/ 6092660 w 6501030"/>
              <a:gd name="connsiteY3" fmla="*/ 10762967 h 11690448"/>
              <a:gd name="connsiteX4" fmla="*/ 6501030 w 6501030"/>
              <a:gd name="connsiteY4" fmla="*/ 0 h 11690448"/>
              <a:gd name="connsiteX5" fmla="*/ 6501030 w 6501030"/>
              <a:gd name="connsiteY5" fmla="*/ 11690448 h 11690448"/>
              <a:gd name="connsiteX6" fmla="*/ 0 w 6501030"/>
              <a:gd name="connsiteY6" fmla="*/ 11690448 h 11690448"/>
              <a:gd name="connsiteX7" fmla="*/ 0 w 6501030"/>
              <a:gd name="connsiteY7" fmla="*/ 0 h 11690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1030" h="11690448">
                <a:moveTo>
                  <a:pt x="6092660" y="991170"/>
                </a:moveTo>
                <a:lnTo>
                  <a:pt x="428840" y="991170"/>
                </a:lnTo>
                <a:lnTo>
                  <a:pt x="428839" y="10762967"/>
                </a:lnTo>
                <a:lnTo>
                  <a:pt x="6092660" y="10762967"/>
                </a:lnTo>
                <a:close/>
                <a:moveTo>
                  <a:pt x="6501030" y="0"/>
                </a:moveTo>
                <a:lnTo>
                  <a:pt x="6501030" y="11690448"/>
                </a:lnTo>
                <a:lnTo>
                  <a:pt x="0" y="11690448"/>
                </a:lnTo>
                <a:lnTo>
                  <a:pt x="0" y="0"/>
                </a:lnTo>
                <a:close/>
              </a:path>
            </a:pathLst>
          </a:custGeom>
        </p:spPr>
      </p:pic>
      <p:grpSp>
        <p:nvGrpSpPr>
          <p:cNvPr id="6" name="组合 5">
            <a:extLst>
              <a:ext uri="{FF2B5EF4-FFF2-40B4-BE49-F238E27FC236}">
                <a16:creationId xmlns="" xmlns:a16="http://schemas.microsoft.com/office/drawing/2014/main" id="{92FBF4FC-E4CA-4FC7-ADCD-4C98306642DB}"/>
              </a:ext>
            </a:extLst>
          </p:cNvPr>
          <p:cNvGrpSpPr/>
          <p:nvPr/>
        </p:nvGrpSpPr>
        <p:grpSpPr>
          <a:xfrm flipH="1">
            <a:off x="4036317" y="873457"/>
            <a:ext cx="7036834" cy="431095"/>
            <a:chOff x="6191591" y="2264560"/>
            <a:chExt cx="1810564" cy="240605"/>
          </a:xfrm>
        </p:grpSpPr>
        <p:cxnSp>
          <p:nvCxnSpPr>
            <p:cNvPr id="7" name="直接箭头连接符 6">
              <a:extLst>
                <a:ext uri="{FF2B5EF4-FFF2-40B4-BE49-F238E27FC236}">
                  <a16:creationId xmlns="" xmlns:a16="http://schemas.microsoft.com/office/drawing/2014/main" id="{D82D9EE4-83C6-4F49-B065-5CE73EA968AE}"/>
                </a:ext>
              </a:extLst>
            </p:cNvPr>
            <p:cNvCxnSpPr/>
            <p:nvPr/>
          </p:nvCxnSpPr>
          <p:spPr>
            <a:xfrm>
              <a:off x="6191591" y="2505165"/>
              <a:ext cx="1810564"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a:extLst>
                <a:ext uri="{FF2B5EF4-FFF2-40B4-BE49-F238E27FC236}">
                  <a16:creationId xmlns="" xmlns:a16="http://schemas.microsoft.com/office/drawing/2014/main" id="{5F0DED0C-FB21-41D7-BDC9-A9C87C963AF4}"/>
                </a:ext>
              </a:extLst>
            </p:cNvPr>
            <p:cNvCxnSpPr>
              <a:cxnSpLocks/>
            </p:cNvCxnSpPr>
            <p:nvPr/>
          </p:nvCxnSpPr>
          <p:spPr>
            <a:xfrm>
              <a:off x="6191591" y="2386838"/>
              <a:ext cx="1341973"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a:extLst>
                <a:ext uri="{FF2B5EF4-FFF2-40B4-BE49-F238E27FC236}">
                  <a16:creationId xmlns="" xmlns:a16="http://schemas.microsoft.com/office/drawing/2014/main" id="{56E64A45-9F92-40E7-905B-F9197F6E8014}"/>
                </a:ext>
              </a:extLst>
            </p:cNvPr>
            <p:cNvCxnSpPr>
              <a:cxnSpLocks/>
            </p:cNvCxnSpPr>
            <p:nvPr/>
          </p:nvCxnSpPr>
          <p:spPr>
            <a:xfrm>
              <a:off x="6191591" y="2264560"/>
              <a:ext cx="844311"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grpSp>
      <p:sp>
        <p:nvSpPr>
          <p:cNvPr id="10" name="平行四边形 9">
            <a:extLst>
              <a:ext uri="{FF2B5EF4-FFF2-40B4-BE49-F238E27FC236}">
                <a16:creationId xmlns="" xmlns:a16="http://schemas.microsoft.com/office/drawing/2014/main" id="{5D24C103-9A49-482C-B30F-439BCD8F9218}"/>
              </a:ext>
            </a:extLst>
          </p:cNvPr>
          <p:cNvSpPr/>
          <p:nvPr/>
        </p:nvSpPr>
        <p:spPr>
          <a:xfrm>
            <a:off x="1169800" y="772210"/>
            <a:ext cx="2637064" cy="518694"/>
          </a:xfrm>
          <a:prstGeom prst="parallelogram">
            <a:avLst>
              <a:gd name="adj" fmla="val 49926"/>
            </a:avLst>
          </a:prstGeom>
          <a:solidFill>
            <a:srgbClr val="DA584B"/>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a:extLst>
              <a:ext uri="{FF2B5EF4-FFF2-40B4-BE49-F238E27FC236}">
                <a16:creationId xmlns="" xmlns:a16="http://schemas.microsoft.com/office/drawing/2014/main" id="{E0B08E59-8051-440C-84FD-7627FF88457E}"/>
              </a:ext>
            </a:extLst>
          </p:cNvPr>
          <p:cNvSpPr txBox="1"/>
          <p:nvPr/>
        </p:nvSpPr>
        <p:spPr>
          <a:xfrm>
            <a:off x="1455887" y="781332"/>
            <a:ext cx="2064889" cy="523220"/>
          </a:xfrm>
          <a:prstGeom prst="rect">
            <a:avLst/>
          </a:prstGeom>
          <a:noFill/>
        </p:spPr>
        <p:txBody>
          <a:bodyPr wrap="square" rtlCol="0">
            <a:spAutoFit/>
          </a:bodyPr>
          <a:lstStyle/>
          <a:p>
            <a:pPr algn="dist"/>
            <a:r>
              <a:rPr lang="zh-CN" altLang="en-US" sz="2800" i="1" dirty="0" smtClean="0">
                <a:solidFill>
                  <a:schemeClr val="bg1"/>
                </a:solidFill>
                <a:cs typeface="+mn-ea"/>
                <a:sym typeface="+mn-lt"/>
              </a:rPr>
              <a:t>学习目标</a:t>
            </a:r>
            <a:endParaRPr lang="zh-CN" altLang="en-US" sz="2800" i="1" dirty="0">
              <a:solidFill>
                <a:schemeClr val="bg1"/>
              </a:solidFill>
              <a:cs typeface="+mn-ea"/>
              <a:sym typeface="+mn-lt"/>
            </a:endParaRPr>
          </a:p>
        </p:txBody>
      </p:sp>
      <p:grpSp>
        <p:nvGrpSpPr>
          <p:cNvPr id="12" name="组合 11">
            <a:extLst>
              <a:ext uri="{FF2B5EF4-FFF2-40B4-BE49-F238E27FC236}">
                <a16:creationId xmlns="" xmlns:a16="http://schemas.microsoft.com/office/drawing/2014/main" id="{B32D0D37-22E1-47A0-9595-39172E75CA4F}"/>
              </a:ext>
            </a:extLst>
          </p:cNvPr>
          <p:cNvGrpSpPr/>
          <p:nvPr/>
        </p:nvGrpSpPr>
        <p:grpSpPr>
          <a:xfrm>
            <a:off x="4582052" y="2272147"/>
            <a:ext cx="1541768" cy="1533042"/>
            <a:chOff x="3262377" y="1635646"/>
            <a:chExt cx="1156542" cy="1150061"/>
          </a:xfrm>
        </p:grpSpPr>
        <p:sp>
          <p:nvSpPr>
            <p:cNvPr id="13" name="对角圆角矩形 6">
              <a:extLst>
                <a:ext uri="{FF2B5EF4-FFF2-40B4-BE49-F238E27FC236}">
                  <a16:creationId xmlns="" xmlns:a16="http://schemas.microsoft.com/office/drawing/2014/main" id="{60E6D900-4105-4248-B146-6F208C98F4BD}"/>
                </a:ext>
              </a:extLst>
            </p:cNvPr>
            <p:cNvSpPr/>
            <p:nvPr/>
          </p:nvSpPr>
          <p:spPr>
            <a:xfrm flipH="1">
              <a:off x="3262377" y="1635646"/>
              <a:ext cx="1094626" cy="1094560"/>
            </a:xfrm>
            <a:prstGeom prst="round2DiagRect">
              <a:avLst>
                <a:gd name="adj1" fmla="val 31271"/>
                <a:gd name="adj2" fmla="val 0"/>
              </a:avLst>
            </a:prstGeom>
            <a:solidFill>
              <a:srgbClr val="D09053"/>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3" tIns="57601" rIns="115203" bIns="57601" anchor="ctr"/>
            <a:lstStyle/>
            <a:p>
              <a:pPr algn="ctr" defTabSz="962660" fontAlgn="auto">
                <a:spcBef>
                  <a:spcPts val="0"/>
                </a:spcBef>
                <a:spcAft>
                  <a:spcPts val="0"/>
                </a:spcAft>
                <a:defRPr/>
              </a:pPr>
              <a:endParaRPr lang="zh-CN" altLang="en-US" sz="2000" dirty="0">
                <a:solidFill>
                  <a:srgbClr val="FFFFFF"/>
                </a:solidFill>
                <a:cs typeface="+mn-ea"/>
                <a:sym typeface="+mn-lt"/>
              </a:endParaRPr>
            </a:p>
          </p:txBody>
        </p:sp>
        <p:sp>
          <p:nvSpPr>
            <p:cNvPr id="14" name="对角圆角矩形 8">
              <a:extLst>
                <a:ext uri="{FF2B5EF4-FFF2-40B4-BE49-F238E27FC236}">
                  <a16:creationId xmlns="" xmlns:a16="http://schemas.microsoft.com/office/drawing/2014/main" id="{A4D5ECB7-F081-4E4F-8298-281F17E47647}"/>
                </a:ext>
              </a:extLst>
            </p:cNvPr>
            <p:cNvSpPr/>
            <p:nvPr/>
          </p:nvSpPr>
          <p:spPr>
            <a:xfrm flipH="1">
              <a:off x="3324293" y="1691147"/>
              <a:ext cx="1094626" cy="1094560"/>
            </a:xfrm>
            <a:prstGeom prst="round2DiagRect">
              <a:avLst>
                <a:gd name="adj1" fmla="val 31271"/>
                <a:gd name="adj2" fmla="val 0"/>
              </a:avLst>
            </a:prstGeom>
            <a:solidFill>
              <a:srgbClr val="504975"/>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3" tIns="57601" rIns="115203" bIns="57601" anchor="ctr"/>
            <a:lstStyle/>
            <a:p>
              <a:pPr algn="ctr" defTabSz="962660" fontAlgn="auto">
                <a:spcBef>
                  <a:spcPts val="0"/>
                </a:spcBef>
                <a:spcAft>
                  <a:spcPts val="0"/>
                </a:spcAft>
                <a:defRPr/>
              </a:pPr>
              <a:r>
                <a:rPr lang="en-US" altLang="zh-CN" sz="4000" dirty="0" smtClean="0">
                  <a:solidFill>
                    <a:srgbClr val="FFFFFF"/>
                  </a:solidFill>
                  <a:latin typeface="方正粗黑宋简体" pitchFamily="2" charset="-122"/>
                  <a:ea typeface="方正粗黑宋简体" pitchFamily="2" charset="-122"/>
                  <a:cs typeface="+mn-ea"/>
                  <a:sym typeface="+mn-lt"/>
                </a:rPr>
                <a:t>01</a:t>
              </a:r>
              <a:endParaRPr lang="zh-CN" altLang="en-US" sz="4000" dirty="0">
                <a:solidFill>
                  <a:srgbClr val="FFFFFF"/>
                </a:solidFill>
                <a:latin typeface="方正粗黑宋简体" pitchFamily="2" charset="-122"/>
                <a:ea typeface="方正粗黑宋简体" pitchFamily="2" charset="-122"/>
                <a:cs typeface="+mn-ea"/>
                <a:sym typeface="+mn-lt"/>
              </a:endParaRPr>
            </a:p>
          </p:txBody>
        </p:sp>
      </p:grpSp>
      <p:grpSp>
        <p:nvGrpSpPr>
          <p:cNvPr id="15" name="组合 14">
            <a:extLst>
              <a:ext uri="{FF2B5EF4-FFF2-40B4-BE49-F238E27FC236}">
                <a16:creationId xmlns="" xmlns:a16="http://schemas.microsoft.com/office/drawing/2014/main" id="{D11C9B49-C81D-4528-AA05-30DADB24584A}"/>
              </a:ext>
            </a:extLst>
          </p:cNvPr>
          <p:cNvGrpSpPr/>
          <p:nvPr/>
        </p:nvGrpSpPr>
        <p:grpSpPr>
          <a:xfrm>
            <a:off x="6241707" y="2272147"/>
            <a:ext cx="1552224" cy="1533044"/>
            <a:chOff x="4499992" y="1635645"/>
            <a:chExt cx="1164385" cy="1150062"/>
          </a:xfrm>
        </p:grpSpPr>
        <p:sp>
          <p:nvSpPr>
            <p:cNvPr id="16" name="对角圆角矩形 10">
              <a:extLst>
                <a:ext uri="{FF2B5EF4-FFF2-40B4-BE49-F238E27FC236}">
                  <a16:creationId xmlns="" xmlns:a16="http://schemas.microsoft.com/office/drawing/2014/main" id="{4DDB22B2-1797-426D-B606-7037A75F87CB}"/>
                </a:ext>
              </a:extLst>
            </p:cNvPr>
            <p:cNvSpPr/>
            <p:nvPr/>
          </p:nvSpPr>
          <p:spPr>
            <a:xfrm>
              <a:off x="4569751" y="1635645"/>
              <a:ext cx="1094626" cy="1094560"/>
            </a:xfrm>
            <a:prstGeom prst="round2DiagRect">
              <a:avLst>
                <a:gd name="adj1" fmla="val 31271"/>
                <a:gd name="adj2" fmla="val 0"/>
              </a:avLst>
            </a:prstGeom>
            <a:solidFill>
              <a:srgbClr val="D09053"/>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3" tIns="57601" rIns="115203" bIns="57601" anchor="ctr"/>
            <a:lstStyle/>
            <a:p>
              <a:pPr algn="ctr" defTabSz="962660" fontAlgn="auto">
                <a:spcBef>
                  <a:spcPts val="0"/>
                </a:spcBef>
                <a:spcAft>
                  <a:spcPts val="0"/>
                </a:spcAft>
                <a:defRPr/>
              </a:pPr>
              <a:endParaRPr lang="zh-CN" altLang="en-US" sz="2000" dirty="0">
                <a:solidFill>
                  <a:srgbClr val="FFFFFF"/>
                </a:solidFill>
                <a:cs typeface="+mn-ea"/>
                <a:sym typeface="+mn-lt"/>
              </a:endParaRPr>
            </a:p>
          </p:txBody>
        </p:sp>
        <p:sp>
          <p:nvSpPr>
            <p:cNvPr id="17" name="对角圆角矩形 11">
              <a:extLst>
                <a:ext uri="{FF2B5EF4-FFF2-40B4-BE49-F238E27FC236}">
                  <a16:creationId xmlns="" xmlns:a16="http://schemas.microsoft.com/office/drawing/2014/main" id="{9D9C113C-971D-4D53-8E2E-CFD8A625E899}"/>
                </a:ext>
              </a:extLst>
            </p:cNvPr>
            <p:cNvSpPr/>
            <p:nvPr/>
          </p:nvSpPr>
          <p:spPr>
            <a:xfrm>
              <a:off x="4499992" y="1691147"/>
              <a:ext cx="1094626" cy="1094560"/>
            </a:xfrm>
            <a:prstGeom prst="round2DiagRect">
              <a:avLst>
                <a:gd name="adj1" fmla="val 31271"/>
                <a:gd name="adj2" fmla="val 0"/>
              </a:avLst>
            </a:prstGeom>
            <a:solidFill>
              <a:srgbClr val="504975"/>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3" tIns="57601" rIns="115203" bIns="57601" anchor="ctr"/>
            <a:lstStyle/>
            <a:p>
              <a:pPr algn="ctr" defTabSz="962660" fontAlgn="auto">
                <a:spcBef>
                  <a:spcPts val="0"/>
                </a:spcBef>
                <a:spcAft>
                  <a:spcPts val="0"/>
                </a:spcAft>
                <a:defRPr/>
              </a:pPr>
              <a:r>
                <a:rPr lang="en-US" altLang="zh-CN" sz="4000" dirty="0" smtClean="0">
                  <a:solidFill>
                    <a:srgbClr val="FFFFFF"/>
                  </a:solidFill>
                  <a:latin typeface="方正粗黑宋简体" pitchFamily="2" charset="-122"/>
                  <a:ea typeface="方正粗黑宋简体" pitchFamily="2" charset="-122"/>
                  <a:cs typeface="+mn-ea"/>
                  <a:sym typeface="+mn-lt"/>
                </a:rPr>
                <a:t>02</a:t>
              </a:r>
              <a:endParaRPr lang="zh-CN" altLang="en-US" sz="4000" dirty="0">
                <a:solidFill>
                  <a:srgbClr val="FFFFFF"/>
                </a:solidFill>
                <a:latin typeface="方正粗黑宋简体" pitchFamily="2" charset="-122"/>
                <a:ea typeface="方正粗黑宋简体" pitchFamily="2" charset="-122"/>
                <a:cs typeface="+mn-ea"/>
                <a:sym typeface="+mn-lt"/>
              </a:endParaRPr>
            </a:p>
          </p:txBody>
        </p:sp>
      </p:grpSp>
      <p:grpSp>
        <p:nvGrpSpPr>
          <p:cNvPr id="21" name="组合 20">
            <a:extLst>
              <a:ext uri="{FF2B5EF4-FFF2-40B4-BE49-F238E27FC236}">
                <a16:creationId xmlns="" xmlns:a16="http://schemas.microsoft.com/office/drawing/2014/main" id="{2DB89344-056A-4245-8D86-F27CCDDFAA6B}"/>
              </a:ext>
            </a:extLst>
          </p:cNvPr>
          <p:cNvGrpSpPr/>
          <p:nvPr/>
        </p:nvGrpSpPr>
        <p:grpSpPr>
          <a:xfrm>
            <a:off x="4582057" y="3900826"/>
            <a:ext cx="1541763" cy="1533038"/>
            <a:chOff x="3262378" y="2861851"/>
            <a:chExt cx="1156541" cy="1150059"/>
          </a:xfrm>
        </p:grpSpPr>
        <p:sp>
          <p:nvSpPr>
            <p:cNvPr id="22" name="对角圆角矩形 16">
              <a:extLst>
                <a:ext uri="{FF2B5EF4-FFF2-40B4-BE49-F238E27FC236}">
                  <a16:creationId xmlns="" xmlns:a16="http://schemas.microsoft.com/office/drawing/2014/main" id="{B7C76721-7318-40AA-9463-24F6D434978A}"/>
                </a:ext>
              </a:extLst>
            </p:cNvPr>
            <p:cNvSpPr/>
            <p:nvPr/>
          </p:nvSpPr>
          <p:spPr>
            <a:xfrm flipH="1" flipV="1">
              <a:off x="3262378" y="2917350"/>
              <a:ext cx="1094626" cy="1094560"/>
            </a:xfrm>
            <a:prstGeom prst="round2DiagRect">
              <a:avLst>
                <a:gd name="adj1" fmla="val 31271"/>
                <a:gd name="adj2" fmla="val 0"/>
              </a:avLst>
            </a:prstGeom>
            <a:solidFill>
              <a:srgbClr val="D09053"/>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3" tIns="57601" rIns="115203" bIns="57601" anchor="ctr"/>
            <a:lstStyle/>
            <a:p>
              <a:pPr algn="ctr" defTabSz="962660" fontAlgn="auto">
                <a:spcBef>
                  <a:spcPts val="0"/>
                </a:spcBef>
                <a:spcAft>
                  <a:spcPts val="0"/>
                </a:spcAft>
                <a:defRPr/>
              </a:pPr>
              <a:endParaRPr lang="zh-CN" altLang="en-US" sz="2000" dirty="0">
                <a:solidFill>
                  <a:srgbClr val="FFFFFF"/>
                </a:solidFill>
                <a:cs typeface="+mn-ea"/>
                <a:sym typeface="+mn-lt"/>
              </a:endParaRPr>
            </a:p>
          </p:txBody>
        </p:sp>
        <p:sp>
          <p:nvSpPr>
            <p:cNvPr id="23" name="任意多边形 17">
              <a:extLst>
                <a:ext uri="{FF2B5EF4-FFF2-40B4-BE49-F238E27FC236}">
                  <a16:creationId xmlns="" xmlns:a16="http://schemas.microsoft.com/office/drawing/2014/main" id="{77215154-6E4E-46DB-8476-2E23E0568FC0}"/>
                </a:ext>
              </a:extLst>
            </p:cNvPr>
            <p:cNvSpPr/>
            <p:nvPr/>
          </p:nvSpPr>
          <p:spPr>
            <a:xfrm>
              <a:off x="3324293" y="2861851"/>
              <a:ext cx="1094626" cy="1094560"/>
            </a:xfrm>
            <a:custGeom>
              <a:avLst/>
              <a:gdLst>
                <a:gd name="connsiteX0" fmla="*/ 327642 w 1047750"/>
                <a:gd name="connsiteY0" fmla="*/ 0 h 1047750"/>
                <a:gd name="connsiteX1" fmla="*/ 1047750 w 1047750"/>
                <a:gd name="connsiteY1" fmla="*/ 0 h 1047750"/>
                <a:gd name="connsiteX2" fmla="*/ 1047750 w 1047750"/>
                <a:gd name="connsiteY2" fmla="*/ 720108 h 1047750"/>
                <a:gd name="connsiteX3" fmla="*/ 720108 w 1047750"/>
                <a:gd name="connsiteY3" fmla="*/ 1047750 h 1047750"/>
                <a:gd name="connsiteX4" fmla="*/ 0 w 1047750"/>
                <a:gd name="connsiteY4" fmla="*/ 1047750 h 1047750"/>
                <a:gd name="connsiteX5" fmla="*/ 0 w 1047750"/>
                <a:gd name="connsiteY5" fmla="*/ 327642 h 1047750"/>
                <a:gd name="connsiteX6" fmla="*/ 327642 w 1047750"/>
                <a:gd name="connsiteY6" fmla="*/ 0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0" h="1047750">
                  <a:moveTo>
                    <a:pt x="327642" y="0"/>
                  </a:moveTo>
                  <a:lnTo>
                    <a:pt x="1047750" y="0"/>
                  </a:lnTo>
                  <a:lnTo>
                    <a:pt x="1047750" y="720108"/>
                  </a:lnTo>
                  <a:cubicBezTo>
                    <a:pt x="1047750" y="901060"/>
                    <a:pt x="901060" y="1047750"/>
                    <a:pt x="720108" y="1047750"/>
                  </a:cubicBezTo>
                  <a:lnTo>
                    <a:pt x="0" y="1047750"/>
                  </a:lnTo>
                  <a:lnTo>
                    <a:pt x="0" y="327642"/>
                  </a:lnTo>
                  <a:cubicBezTo>
                    <a:pt x="0" y="146690"/>
                    <a:pt x="146690" y="0"/>
                    <a:pt x="327642" y="0"/>
                  </a:cubicBezTo>
                  <a:close/>
                </a:path>
              </a:pathLst>
            </a:custGeom>
            <a:solidFill>
              <a:srgbClr val="504975"/>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3" tIns="57601" rIns="115203" bIns="57601" anchor="ctr"/>
            <a:lstStyle/>
            <a:p>
              <a:pPr algn="ctr" defTabSz="962660" fontAlgn="auto">
                <a:spcBef>
                  <a:spcPts val="0"/>
                </a:spcBef>
                <a:spcAft>
                  <a:spcPts val="0"/>
                </a:spcAft>
                <a:defRPr/>
              </a:pPr>
              <a:r>
                <a:rPr lang="en-US" altLang="zh-CN" sz="4000" dirty="0" smtClean="0">
                  <a:solidFill>
                    <a:srgbClr val="FFFFFF"/>
                  </a:solidFill>
                  <a:latin typeface="方正粗黑宋简体" pitchFamily="2" charset="-122"/>
                  <a:ea typeface="方正粗黑宋简体" pitchFamily="2" charset="-122"/>
                  <a:cs typeface="+mn-ea"/>
                  <a:sym typeface="+mn-lt"/>
                </a:rPr>
                <a:t>03</a:t>
              </a:r>
              <a:endParaRPr lang="zh-CN" altLang="en-US" sz="4000" dirty="0">
                <a:solidFill>
                  <a:srgbClr val="FFFFFF"/>
                </a:solidFill>
                <a:latin typeface="方正粗黑宋简体" pitchFamily="2" charset="-122"/>
                <a:ea typeface="方正粗黑宋简体" pitchFamily="2" charset="-122"/>
                <a:cs typeface="+mn-ea"/>
                <a:sym typeface="+mn-lt"/>
              </a:endParaRPr>
            </a:p>
          </p:txBody>
        </p:sp>
      </p:grpSp>
      <p:sp>
        <p:nvSpPr>
          <p:cNvPr id="24" name="文本框 112">
            <a:extLst>
              <a:ext uri="{FF2B5EF4-FFF2-40B4-BE49-F238E27FC236}">
                <a16:creationId xmlns="" xmlns:a16="http://schemas.microsoft.com/office/drawing/2014/main" id="{6BB37F93-FB89-4E29-BF33-5DE8461B8123}"/>
              </a:ext>
            </a:extLst>
          </p:cNvPr>
          <p:cNvSpPr txBox="1"/>
          <p:nvPr/>
        </p:nvSpPr>
        <p:spPr>
          <a:xfrm>
            <a:off x="8087350" y="2353593"/>
            <a:ext cx="3290625" cy="861199"/>
          </a:xfrm>
          <a:prstGeom prst="rect">
            <a:avLst/>
          </a:prstGeom>
          <a:noFill/>
        </p:spPr>
        <p:txBody>
          <a:bodyPr wrap="square" lIns="121338" tIns="60675" rIns="121338" bIns="60675">
            <a:spAutoFit/>
          </a:bodyPr>
          <a:lstStyle/>
          <a:p>
            <a:r>
              <a:rPr lang="zh-CN" altLang="zh-CN" sz="2400" b="1" dirty="0" smtClean="0">
                <a:latin typeface="楷体" panose="02010609060101010101" charset="-122"/>
                <a:ea typeface="楷体" panose="02010609060101010101" charset="-122"/>
              </a:rPr>
              <a:t>理解</a:t>
            </a:r>
            <a:r>
              <a:rPr lang="zh-CN" altLang="zh-CN" sz="2400" b="1" dirty="0" smtClean="0">
                <a:latin typeface="楷体" panose="02010609060101010101" charset="-122"/>
                <a:ea typeface="楷体" panose="02010609060101010101" charset="-122"/>
                <a:sym typeface="+mn-ea"/>
              </a:rPr>
              <a:t>苏联解体和东欧剧变的原因，</a:t>
            </a:r>
            <a:endParaRPr lang="zh-CN" altLang="zh-CN" sz="2400" b="1" dirty="0">
              <a:latin typeface="楷体" panose="02010609060101010101" charset="-122"/>
              <a:ea typeface="楷体" panose="02010609060101010101" charset="-122"/>
              <a:sym typeface="+mn-ea"/>
            </a:endParaRPr>
          </a:p>
        </p:txBody>
      </p:sp>
      <p:sp>
        <p:nvSpPr>
          <p:cNvPr id="26" name="文本框 114">
            <a:extLst>
              <a:ext uri="{FF2B5EF4-FFF2-40B4-BE49-F238E27FC236}">
                <a16:creationId xmlns="" xmlns:a16="http://schemas.microsoft.com/office/drawing/2014/main" id="{D0F16581-8A2A-4EC6-A005-EDCA79A51445}"/>
              </a:ext>
            </a:extLst>
          </p:cNvPr>
          <p:cNvSpPr txBox="1"/>
          <p:nvPr/>
        </p:nvSpPr>
        <p:spPr>
          <a:xfrm>
            <a:off x="998007" y="2244683"/>
            <a:ext cx="3290625" cy="1969194"/>
          </a:xfrm>
          <a:prstGeom prst="rect">
            <a:avLst/>
          </a:prstGeom>
          <a:noFill/>
        </p:spPr>
        <p:txBody>
          <a:bodyPr wrap="square" lIns="121338" tIns="60675" rIns="121338" bIns="60675">
            <a:spAutoFit/>
          </a:bodyPr>
          <a:lstStyle/>
          <a:p>
            <a:r>
              <a:rPr lang="zh-CN" altLang="zh-CN" sz="2000" b="1" dirty="0" smtClean="0">
                <a:latin typeface="楷体" panose="02010609060101010101" charset="-122"/>
                <a:ea typeface="楷体" panose="02010609060101010101" charset="-122"/>
              </a:rPr>
              <a:t>知道</a:t>
            </a:r>
            <a:r>
              <a:rPr lang="zh-CN" altLang="zh-CN" sz="2000" b="1" dirty="0" smtClean="0">
                <a:latin typeface="楷体" panose="02010609060101010101" charset="-122"/>
                <a:ea typeface="楷体" panose="02010609060101010101" charset="-122"/>
                <a:sym typeface="+mn-ea"/>
              </a:rPr>
              <a:t>“经互会”建立和苏联模式在东欧国家的推广，社会主义力量壮大的基本史实；苏联赫鲁晓夫、勃列日涅夫、戈尔巴乔夫等的改革与东欧剧变；</a:t>
            </a:r>
            <a:endParaRPr lang="zh-CN" altLang="zh-CN" sz="2000" b="1" dirty="0">
              <a:latin typeface="楷体" panose="02010609060101010101" charset="-122"/>
              <a:ea typeface="楷体" panose="02010609060101010101" charset="-122"/>
              <a:sym typeface="+mn-ea"/>
            </a:endParaRPr>
          </a:p>
        </p:txBody>
      </p:sp>
      <p:sp>
        <p:nvSpPr>
          <p:cNvPr id="27" name="文本框 115">
            <a:extLst>
              <a:ext uri="{FF2B5EF4-FFF2-40B4-BE49-F238E27FC236}">
                <a16:creationId xmlns="" xmlns:a16="http://schemas.microsoft.com/office/drawing/2014/main" id="{29BFA5FC-B6E2-4DD0-99EE-75194F195A5C}"/>
              </a:ext>
            </a:extLst>
          </p:cNvPr>
          <p:cNvSpPr txBox="1"/>
          <p:nvPr/>
        </p:nvSpPr>
        <p:spPr>
          <a:xfrm>
            <a:off x="6527947" y="3970727"/>
            <a:ext cx="4838392" cy="1661418"/>
          </a:xfrm>
          <a:prstGeom prst="rect">
            <a:avLst/>
          </a:prstGeom>
          <a:noFill/>
        </p:spPr>
        <p:txBody>
          <a:bodyPr wrap="square" lIns="121338" tIns="60675" rIns="121338" bIns="60675">
            <a:spAutoFit/>
          </a:bodyPr>
          <a:lstStyle/>
          <a:p>
            <a:r>
              <a:rPr lang="zh-CN" altLang="zh-CN" sz="2000" b="1" dirty="0" smtClean="0">
                <a:latin typeface="楷体" panose="02010609060101010101" charset="-122"/>
                <a:ea typeface="楷体" panose="02010609060101010101" charset="-122"/>
              </a:rPr>
              <a:t>通过本课学习</a:t>
            </a:r>
            <a:r>
              <a:rPr lang="zh-CN" altLang="zh-CN" sz="2000" b="1" dirty="0" smtClean="0">
                <a:latin typeface="楷体" panose="02010609060101010101" charset="-122"/>
                <a:ea typeface="楷体" panose="02010609060101010101" charset="-122"/>
                <a:sym typeface="+mn-ea"/>
              </a:rPr>
              <a:t>，认识到社会主义发展是一个复杂曲折的过程，社会主义力量虽然遭受重大挫折，但这并不意味着社会主义的最终失败；改革既要立足国情，又要创新。</a:t>
            </a:r>
            <a:endParaRPr lang="zh-CN" altLang="zh-CN" sz="2000" b="1" dirty="0">
              <a:latin typeface="楷体" panose="02010609060101010101" charset="-122"/>
              <a:ea typeface="楷体" panose="02010609060101010101" charset="-122"/>
              <a:sym typeface="+mn-ea"/>
            </a:endParaRPr>
          </a:p>
        </p:txBody>
      </p:sp>
    </p:spTree>
    <p:extLst>
      <p:ext uri="{BB962C8B-B14F-4D97-AF65-F5344CB8AC3E}">
        <p14:creationId xmlns:p14="http://schemas.microsoft.com/office/powerpoint/2010/main" xmlns="" val="3064725455"/>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par>
                          <p:cTn id="21" fill="hold">
                            <p:stCondLst>
                              <p:cond delay="500"/>
                            </p:stCondLst>
                            <p:childTnLst>
                              <p:par>
                                <p:cTn id="22" presetID="49" presetClass="entr" presetSubtype="0" decel="10000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 calcmode="lin" valueType="num">
                                      <p:cBhvr>
                                        <p:cTn id="26" dur="500" fill="hold"/>
                                        <p:tgtEl>
                                          <p:spTgt spid="12"/>
                                        </p:tgtEl>
                                        <p:attrNameLst>
                                          <p:attrName>style.rotation</p:attrName>
                                        </p:attrNameLst>
                                      </p:cBhvr>
                                      <p:tavLst>
                                        <p:tav tm="0">
                                          <p:val>
                                            <p:fltVal val="360"/>
                                          </p:val>
                                        </p:tav>
                                        <p:tav tm="100000">
                                          <p:val>
                                            <p:fltVal val="0"/>
                                          </p:val>
                                        </p:tav>
                                      </p:tavLst>
                                    </p:anim>
                                    <p:animEffect transition="in" filter="fade">
                                      <p:cBhvr>
                                        <p:cTn id="27" dur="500"/>
                                        <p:tgtEl>
                                          <p:spTgt spid="12"/>
                                        </p:tgtEl>
                                      </p:cBhvr>
                                    </p:animEffect>
                                  </p:childTnLst>
                                </p:cTn>
                              </p:par>
                              <p:par>
                                <p:cTn id="28" presetID="49" presetClass="entr" presetSubtype="0" decel="100000" fill="hold" nodeType="withEffect">
                                  <p:stCondLst>
                                    <p:cond delay="10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 calcmode="lin" valueType="num">
                                      <p:cBhvr>
                                        <p:cTn id="32" dur="500" fill="hold"/>
                                        <p:tgtEl>
                                          <p:spTgt spid="15"/>
                                        </p:tgtEl>
                                        <p:attrNameLst>
                                          <p:attrName>style.rotation</p:attrName>
                                        </p:attrNameLst>
                                      </p:cBhvr>
                                      <p:tavLst>
                                        <p:tav tm="0">
                                          <p:val>
                                            <p:fltVal val="360"/>
                                          </p:val>
                                        </p:tav>
                                        <p:tav tm="100000">
                                          <p:val>
                                            <p:fltVal val="0"/>
                                          </p:val>
                                        </p:tav>
                                      </p:tavLst>
                                    </p:anim>
                                    <p:animEffect transition="in" filter="fade">
                                      <p:cBhvr>
                                        <p:cTn id="33" dur="500"/>
                                        <p:tgtEl>
                                          <p:spTgt spid="15"/>
                                        </p:tgtEl>
                                      </p:cBhvr>
                                    </p:animEffect>
                                  </p:childTnLst>
                                </p:cTn>
                              </p:par>
                              <p:par>
                                <p:cTn id="34" presetID="49" presetClass="entr" presetSubtype="0" decel="100000" fill="hold" nodeType="withEffect">
                                  <p:stCondLst>
                                    <p:cond delay="30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 calcmode="lin" valueType="num">
                                      <p:cBhvr>
                                        <p:cTn id="38" dur="500" fill="hold"/>
                                        <p:tgtEl>
                                          <p:spTgt spid="21"/>
                                        </p:tgtEl>
                                        <p:attrNameLst>
                                          <p:attrName>style.rotation</p:attrName>
                                        </p:attrNameLst>
                                      </p:cBhvr>
                                      <p:tavLst>
                                        <p:tav tm="0">
                                          <p:val>
                                            <p:fltVal val="360"/>
                                          </p:val>
                                        </p:tav>
                                        <p:tav tm="100000">
                                          <p:val>
                                            <p:fltVal val="0"/>
                                          </p:val>
                                        </p:tav>
                                      </p:tavLst>
                                    </p:anim>
                                    <p:animEffect transition="in" filter="fade">
                                      <p:cBhvr>
                                        <p:cTn id="39" dur="500"/>
                                        <p:tgtEl>
                                          <p:spTgt spid="21"/>
                                        </p:tgtEl>
                                      </p:cBhvr>
                                    </p:animEffect>
                                  </p:childTnLst>
                                </p:cTn>
                              </p:par>
                            </p:childTnLst>
                          </p:cTn>
                        </p:par>
                        <p:par>
                          <p:cTn id="40" fill="hold">
                            <p:stCondLst>
                              <p:cond delay="13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childTnLst>
                          </p:cTn>
                        </p:par>
                        <p:par>
                          <p:cTn id="44" fill="hold">
                            <p:stCondLst>
                              <p:cond delay="1800"/>
                            </p:stCondLst>
                            <p:childTnLst>
                              <p:par>
                                <p:cTn id="45" presetID="22" presetClass="entr" presetSubtype="2"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right)">
                                      <p:cBhvr>
                                        <p:cTn id="47" dur="500"/>
                                        <p:tgtEl>
                                          <p:spTgt spid="26"/>
                                        </p:tgtEl>
                                      </p:cBhvr>
                                    </p:animEffect>
                                  </p:childTnLst>
                                </p:cTn>
                              </p:par>
                            </p:childTnLst>
                          </p:cTn>
                        </p:par>
                        <p:par>
                          <p:cTn id="48" fill="hold">
                            <p:stCondLst>
                              <p:cond delay="2300"/>
                            </p:stCondLst>
                            <p:childTnLst>
                              <p:par>
                                <p:cTn id="49" presetID="22" presetClass="entr" presetSubtype="2"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right)">
                                      <p:cBhvr>
                                        <p:cTn id="5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24" grpId="0"/>
      <p:bldP spid="26"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F65488E3-903F-48FC-9647-193E5D1AB7E5}"/>
              </a:ext>
            </a:extLst>
          </p:cNvPr>
          <p:cNvSpPr/>
          <p:nvPr/>
        </p:nvSpPr>
        <p:spPr>
          <a:xfrm>
            <a:off x="709684" y="573206"/>
            <a:ext cx="10822674" cy="5732060"/>
          </a:xfrm>
          <a:prstGeom prst="rect">
            <a:avLst/>
          </a:prstGeom>
          <a:solidFill>
            <a:srgbClr val="F9F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a:extLst>
              <a:ext uri="{FF2B5EF4-FFF2-40B4-BE49-F238E27FC236}">
                <a16:creationId xmlns="" xmlns:a16="http://schemas.microsoft.com/office/drawing/2014/main" id="{15C5F831-5211-4F78-8D5C-C6F7C26683D9}"/>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colorTemperature colorTemp="11200"/>
                    </a14:imgEffect>
                  </a14:imgLayer>
                </a14:imgProps>
              </a:ext>
              <a:ext uri="{28A0092B-C50C-407E-A947-70E740481C1C}">
                <a14:useLocalDpi xmlns:a14="http://schemas.microsoft.com/office/drawing/2010/main" xmlns="" val="0"/>
              </a:ext>
            </a:extLst>
          </a:blip>
          <a:srcRect/>
          <a:stretch>
            <a:fillRect/>
          </a:stretch>
        </p:blipFill>
        <p:spPr>
          <a:xfrm rot="5400000" flipH="1" flipV="1">
            <a:off x="2845486" y="-2416225"/>
            <a:ext cx="6501030" cy="11690448"/>
          </a:xfrm>
          <a:custGeom>
            <a:avLst/>
            <a:gdLst>
              <a:gd name="connsiteX0" fmla="*/ 6092660 w 6501030"/>
              <a:gd name="connsiteY0" fmla="*/ 991170 h 11690448"/>
              <a:gd name="connsiteX1" fmla="*/ 428840 w 6501030"/>
              <a:gd name="connsiteY1" fmla="*/ 991170 h 11690448"/>
              <a:gd name="connsiteX2" fmla="*/ 428839 w 6501030"/>
              <a:gd name="connsiteY2" fmla="*/ 10762967 h 11690448"/>
              <a:gd name="connsiteX3" fmla="*/ 6092660 w 6501030"/>
              <a:gd name="connsiteY3" fmla="*/ 10762967 h 11690448"/>
              <a:gd name="connsiteX4" fmla="*/ 6501030 w 6501030"/>
              <a:gd name="connsiteY4" fmla="*/ 0 h 11690448"/>
              <a:gd name="connsiteX5" fmla="*/ 6501030 w 6501030"/>
              <a:gd name="connsiteY5" fmla="*/ 11690448 h 11690448"/>
              <a:gd name="connsiteX6" fmla="*/ 0 w 6501030"/>
              <a:gd name="connsiteY6" fmla="*/ 11690448 h 11690448"/>
              <a:gd name="connsiteX7" fmla="*/ 0 w 6501030"/>
              <a:gd name="connsiteY7" fmla="*/ 0 h 11690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1030" h="11690448">
                <a:moveTo>
                  <a:pt x="6092660" y="991170"/>
                </a:moveTo>
                <a:lnTo>
                  <a:pt x="428840" y="991170"/>
                </a:lnTo>
                <a:lnTo>
                  <a:pt x="428839" y="10762967"/>
                </a:lnTo>
                <a:lnTo>
                  <a:pt x="6092660" y="10762967"/>
                </a:lnTo>
                <a:close/>
                <a:moveTo>
                  <a:pt x="6501030" y="0"/>
                </a:moveTo>
                <a:lnTo>
                  <a:pt x="6501030" y="11690448"/>
                </a:lnTo>
                <a:lnTo>
                  <a:pt x="0" y="11690448"/>
                </a:lnTo>
                <a:lnTo>
                  <a:pt x="0" y="0"/>
                </a:lnTo>
                <a:close/>
              </a:path>
            </a:pathLst>
          </a:custGeom>
        </p:spPr>
      </p:pic>
      <p:grpSp>
        <p:nvGrpSpPr>
          <p:cNvPr id="2" name="组合 5">
            <a:extLst>
              <a:ext uri="{FF2B5EF4-FFF2-40B4-BE49-F238E27FC236}">
                <a16:creationId xmlns="" xmlns:a16="http://schemas.microsoft.com/office/drawing/2014/main" id="{92FBF4FC-E4CA-4FC7-ADCD-4C98306642DB}"/>
              </a:ext>
            </a:extLst>
          </p:cNvPr>
          <p:cNvGrpSpPr/>
          <p:nvPr/>
        </p:nvGrpSpPr>
        <p:grpSpPr>
          <a:xfrm flipH="1">
            <a:off x="4036317" y="873457"/>
            <a:ext cx="7036834" cy="431095"/>
            <a:chOff x="6191591" y="2264560"/>
            <a:chExt cx="1810564" cy="240605"/>
          </a:xfrm>
        </p:grpSpPr>
        <p:cxnSp>
          <p:nvCxnSpPr>
            <p:cNvPr id="7" name="直接箭头连接符 6">
              <a:extLst>
                <a:ext uri="{FF2B5EF4-FFF2-40B4-BE49-F238E27FC236}">
                  <a16:creationId xmlns="" xmlns:a16="http://schemas.microsoft.com/office/drawing/2014/main" id="{D82D9EE4-83C6-4F49-B065-5CE73EA968AE}"/>
                </a:ext>
              </a:extLst>
            </p:cNvPr>
            <p:cNvCxnSpPr/>
            <p:nvPr/>
          </p:nvCxnSpPr>
          <p:spPr>
            <a:xfrm>
              <a:off x="6191591" y="2505165"/>
              <a:ext cx="1810564"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a:extLst>
                <a:ext uri="{FF2B5EF4-FFF2-40B4-BE49-F238E27FC236}">
                  <a16:creationId xmlns="" xmlns:a16="http://schemas.microsoft.com/office/drawing/2014/main" id="{5F0DED0C-FB21-41D7-BDC9-A9C87C963AF4}"/>
                </a:ext>
              </a:extLst>
            </p:cNvPr>
            <p:cNvCxnSpPr>
              <a:cxnSpLocks/>
            </p:cNvCxnSpPr>
            <p:nvPr/>
          </p:nvCxnSpPr>
          <p:spPr>
            <a:xfrm>
              <a:off x="6191591" y="2386838"/>
              <a:ext cx="1341973"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a:extLst>
                <a:ext uri="{FF2B5EF4-FFF2-40B4-BE49-F238E27FC236}">
                  <a16:creationId xmlns="" xmlns:a16="http://schemas.microsoft.com/office/drawing/2014/main" id="{56E64A45-9F92-40E7-905B-F9197F6E8014}"/>
                </a:ext>
              </a:extLst>
            </p:cNvPr>
            <p:cNvCxnSpPr>
              <a:cxnSpLocks/>
            </p:cNvCxnSpPr>
            <p:nvPr/>
          </p:nvCxnSpPr>
          <p:spPr>
            <a:xfrm>
              <a:off x="6191591" y="2264560"/>
              <a:ext cx="844311"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grpSp>
      <p:sp>
        <p:nvSpPr>
          <p:cNvPr id="10" name="文本框 3"/>
          <p:cNvSpPr txBox="1"/>
          <p:nvPr/>
        </p:nvSpPr>
        <p:spPr>
          <a:xfrm>
            <a:off x="1012680" y="4865483"/>
            <a:ext cx="8924290" cy="922020"/>
          </a:xfrm>
          <a:prstGeom prst="rect">
            <a:avLst/>
          </a:prstGeom>
          <a:noFill/>
          <a:ln>
            <a:no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wrap="square">
            <a:spAutoFit/>
          </a:bodyPr>
          <a:lstStyle/>
          <a:p>
            <a:pPr eaLnBrk="1" fontAlgn="auto" latinLnBrk="0" hangingPunct="1">
              <a:spcBef>
                <a:spcPts val="0"/>
              </a:spcBef>
            </a:pPr>
            <a:r>
              <a:rPr lang="zh-CN" altLang="en-US" sz="1795" b="1"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①社会主义建设要</a:t>
            </a:r>
            <a:r>
              <a:rPr lang="zh-CN" sz="1800" b="1" noProof="1">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微软雅黑" panose="020B0503020204020204" charset="-122"/>
              </a:rPr>
              <a:t>适合本国国情，实事求是</a:t>
            </a:r>
            <a:r>
              <a:rPr lang="zh-CN" altLang="en-US" sz="1795" b="1"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a:t>
            </a:r>
            <a:r>
              <a:rPr lang="zh-CN" altLang="en-US" sz="1795" b="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坚持走建设有中国特色的社会主义道路；</a:t>
            </a:r>
          </a:p>
          <a:p>
            <a:pPr eaLnBrk="1" fontAlgn="auto" latinLnBrk="0" hangingPunct="1">
              <a:spcBef>
                <a:spcPts val="0"/>
              </a:spcBef>
            </a:pPr>
            <a:r>
              <a:rPr lang="zh-CN" altLang="en-US" sz="1795" b="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②</a:t>
            </a:r>
            <a:r>
              <a:rPr lang="zh-CN" sz="18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微软雅黑" panose="020B0503020204020204" charset="-122"/>
                <a:sym typeface="+mn-ea"/>
              </a:rPr>
              <a:t>警惕西方的“和平演变”</a:t>
            </a:r>
            <a:r>
              <a:rPr lang="zh-CN" altLang="en-US" sz="1795" b="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阴谋…</a:t>
            </a:r>
          </a:p>
          <a:p>
            <a:pPr eaLnBrk="1" fontAlgn="auto" latinLnBrk="0" hangingPunct="1">
              <a:spcBef>
                <a:spcPts val="0"/>
              </a:spcBef>
            </a:pPr>
            <a:r>
              <a:rPr lang="zh-CN" altLang="en-US" sz="1795" b="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③加强</a:t>
            </a:r>
            <a:r>
              <a:rPr lang="zh-CN" sz="18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微软雅黑" panose="020B0503020204020204" charset="-122"/>
                <a:sym typeface="+mn-ea"/>
              </a:rPr>
              <a:t>执政党的建设</a:t>
            </a:r>
            <a:r>
              <a:rPr lang="zh-CN" altLang="en-US" sz="1795" b="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，维护</a:t>
            </a:r>
            <a:r>
              <a:rPr lang="zh-CN" sz="18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微软雅黑" panose="020B0503020204020204" charset="-122"/>
                <a:sym typeface="+mn-ea"/>
              </a:rPr>
              <a:t>党的领导地位</a:t>
            </a:r>
            <a:r>
              <a:rPr lang="zh-CN" altLang="en-US" sz="1795" b="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a:t>
            </a:r>
            <a:endParaRPr lang="zh-CN" altLang="en-US" sz="1795" b="1" noProof="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宋体" panose="02010600030101010101" pitchFamily="2" charset="-122"/>
            </a:endParaRPr>
          </a:p>
        </p:txBody>
      </p:sp>
      <p:grpSp>
        <p:nvGrpSpPr>
          <p:cNvPr id="11" name="组合 10"/>
          <p:cNvGrpSpPr/>
          <p:nvPr/>
        </p:nvGrpSpPr>
        <p:grpSpPr>
          <a:xfrm>
            <a:off x="965055" y="859268"/>
            <a:ext cx="3729355" cy="440055"/>
            <a:chOff x="365" y="188"/>
            <a:chExt cx="5873" cy="693"/>
          </a:xfrm>
        </p:grpSpPr>
        <p:pic>
          <p:nvPicPr>
            <p:cNvPr id="1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365" y="188"/>
              <a:ext cx="1036" cy="68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13" name="文本框 7"/>
            <p:cNvSpPr txBox="1"/>
            <p:nvPr/>
          </p:nvSpPr>
          <p:spPr>
            <a:xfrm>
              <a:off x="1215" y="251"/>
              <a:ext cx="5023" cy="6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2000" b="1" i="0" u="none" strike="noStrike" cap="none" spc="0" normalizeH="0" baseline="0" dirty="0">
                  <a:effectLst>
                    <a:innerShdw blurRad="63500" dist="50800" dir="13500000">
                      <a:srgbClr val="000000">
                        <a:alpha val="50000"/>
                      </a:srgbClr>
                    </a:innerShdw>
                    <a:outerShdw blurRad="38100" dist="38100" dir="2700000" algn="tl">
                      <a:srgbClr val="000000">
                        <a:alpha val="43137"/>
                      </a:srgbClr>
                    </a:outerShdw>
                  </a:effectLst>
                  <a:uFillTx/>
                  <a:latin typeface="楷体" panose="02010609060101010101" charset="-122"/>
                  <a:ea typeface="楷体" panose="02010609060101010101" charset="-122"/>
                  <a:cs typeface="Arial" panose="020B0604020202020204"/>
                  <a:sym typeface="Arial" panose="020B0604020202020204"/>
                </a:rPr>
                <a:t>东欧巨变与苏联解体</a:t>
              </a:r>
              <a:r>
                <a:rPr kumimoji="0" lang="en-US" altLang="zh-CN" sz="2000" b="1" i="0" u="none" strike="noStrike" cap="none" spc="0" normalizeH="0" baseline="0" dirty="0">
                  <a:effectLst>
                    <a:innerShdw blurRad="63500" dist="50800" dir="13500000">
                      <a:srgbClr val="000000">
                        <a:alpha val="50000"/>
                      </a:srgbClr>
                    </a:innerShdw>
                    <a:outerShdw blurRad="38100" dist="38100" dir="2700000" algn="tl">
                      <a:srgbClr val="000000">
                        <a:alpha val="43137"/>
                      </a:srgbClr>
                    </a:outerShdw>
                  </a:effectLst>
                  <a:uFillTx/>
                  <a:latin typeface="楷体" panose="02010609060101010101" charset="-122"/>
                  <a:ea typeface="楷体" panose="02010609060101010101" charset="-122"/>
                  <a:cs typeface="Arial" panose="020B0604020202020204"/>
                  <a:sym typeface="Arial" panose="020B0604020202020204"/>
                </a:rPr>
                <a:t>—</a:t>
              </a:r>
              <a:r>
                <a:rPr kumimoji="0" lang="zh-CN" altLang="en-US" sz="2000" b="1" i="0" u="none" strike="noStrike" cap="none" spc="0" normalizeH="0" baseline="0" dirty="0">
                  <a:effectLst>
                    <a:innerShdw blurRad="63500" dist="50800" dir="13500000">
                      <a:srgbClr val="000000">
                        <a:alpha val="50000"/>
                      </a:srgbClr>
                    </a:innerShdw>
                    <a:outerShdw blurRad="38100" dist="38100" dir="2700000" algn="tl">
                      <a:srgbClr val="000000">
                        <a:alpha val="43137"/>
                      </a:srgbClr>
                    </a:outerShdw>
                  </a:effectLst>
                  <a:uFillTx/>
                  <a:latin typeface="楷体" panose="02010609060101010101" charset="-122"/>
                  <a:ea typeface="楷体" panose="02010609060101010101" charset="-122"/>
                  <a:cs typeface="Arial" panose="020B0604020202020204"/>
                  <a:sym typeface="Arial" panose="020B0604020202020204"/>
                </a:rPr>
                <a:t>启示</a:t>
              </a:r>
            </a:p>
          </p:txBody>
        </p:sp>
      </p:grpSp>
      <p:grpSp>
        <p:nvGrpSpPr>
          <p:cNvPr id="14" name="组合 13"/>
          <p:cNvGrpSpPr/>
          <p:nvPr/>
        </p:nvGrpSpPr>
        <p:grpSpPr>
          <a:xfrm>
            <a:off x="4388975" y="899273"/>
            <a:ext cx="2726690" cy="2095500"/>
            <a:chOff x="6167" y="59"/>
            <a:chExt cx="4294" cy="3300"/>
          </a:xfrm>
        </p:grpSpPr>
        <p:pic>
          <p:nvPicPr>
            <p:cNvPr id="15" name="图片 1" descr="C:/Users/hu/AppData/Local/Temp/kaimatting_20191218083804/output_20191218083809..pngoutput_20191218083809."/>
            <p:cNvPicPr>
              <a:picLocks noGrp="1" noChangeAspect="1"/>
            </p:cNvPicPr>
            <p:nvPr/>
          </p:nvPicPr>
          <p:blipFill>
            <a:blip r:embed="rId5" cstate="print"/>
            <a:stretch>
              <a:fillRect/>
            </a:stretch>
          </p:blipFill>
          <p:spPr>
            <a:xfrm>
              <a:off x="6167" y="59"/>
              <a:ext cx="4295" cy="3300"/>
            </a:xfrm>
            <a:prstGeom prst="rect">
              <a:avLst/>
            </a:prstGeom>
            <a:noFill/>
            <a:ln w="9525">
              <a:noFill/>
            </a:ln>
          </p:spPr>
        </p:pic>
        <p:sp>
          <p:nvSpPr>
            <p:cNvPr id="16" name="文本框 4097"/>
            <p:cNvSpPr txBox="1"/>
            <p:nvPr/>
          </p:nvSpPr>
          <p:spPr>
            <a:xfrm>
              <a:off x="6167" y="491"/>
              <a:ext cx="2673" cy="2082"/>
            </a:xfrm>
            <a:prstGeom prst="rect">
              <a:avLst/>
            </a:prstGeom>
            <a:noFill/>
            <a:ln w="19050">
              <a:noFill/>
              <a:prstDash val="dash"/>
            </a:ln>
          </p:spPr>
          <p:txBody>
            <a:bodyPr wrap="square" rtlCol="0" anchor="t">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lr>
                  <a:schemeClr val="hlink"/>
                </a:buClr>
                <a:buSzPct val="85000"/>
                <a:buFont typeface="Wingdings" panose="05000000000000000000" pitchFamily="2" charset="2"/>
                <a:buChar char="Ø"/>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lr>
                  <a:schemeClr val="hlink"/>
                </a:buClr>
                <a:buSzPct val="95000"/>
                <a:buFont typeface="Wingdings" panose="05000000000000000000" pitchFamily="2" charset="2"/>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lr>
                  <a:schemeClr val="tx2"/>
                </a:buClr>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fontAlgn="auto" hangingPunct="1">
                <a:lnSpc>
                  <a:spcPct val="100000"/>
                </a:lnSpc>
                <a:spcBef>
                  <a:spcPts val="0"/>
                </a:spcBef>
                <a:buClrTx/>
                <a:buSzTx/>
                <a:buFontTx/>
                <a:buNone/>
              </a:pPr>
              <a:r>
                <a:rPr lang="zh-CN" sz="1600" b="1">
                  <a:effectLst>
                    <a:outerShdw blurRad="38100" dist="38100" dir="2700000" algn="tl">
                      <a:srgbClr val="000000">
                        <a:alpha val="43137"/>
                      </a:srgbClr>
                    </a:outerShdw>
                  </a:effectLst>
                  <a:latin typeface="楷体" panose="02010609060101010101" charset="-122"/>
                  <a:ea typeface="楷体" panose="02010609060101010101" charset="-122"/>
                  <a:cs typeface="微软雅黑" panose="020B0503020204020204" charset="-122"/>
                  <a:sym typeface="+mn-ea"/>
                </a:rPr>
                <a:t>如何</a:t>
              </a:r>
              <a:r>
                <a:rPr sz="1600" b="1">
                  <a:effectLst>
                    <a:outerShdw blurRad="38100" dist="38100" dir="2700000" algn="tl">
                      <a:srgbClr val="000000">
                        <a:alpha val="43137"/>
                      </a:srgbClr>
                    </a:outerShdw>
                  </a:effectLst>
                  <a:latin typeface="楷体" panose="02010609060101010101" charset="-122"/>
                  <a:ea typeface="楷体" panose="02010609060101010101" charset="-122"/>
                  <a:cs typeface="微软雅黑" panose="020B0503020204020204" charset="-122"/>
                  <a:sym typeface="+mn-ea"/>
                </a:rPr>
                <a:t>认识东欧剧变、苏联解体</a:t>
              </a:r>
              <a:r>
                <a:rPr lang="zh-CN" sz="1600" b="1">
                  <a:effectLst>
                    <a:outerShdw blurRad="38100" dist="38100" dir="2700000" algn="tl">
                      <a:srgbClr val="000000">
                        <a:alpha val="43137"/>
                      </a:srgbClr>
                    </a:outerShdw>
                  </a:effectLst>
                  <a:latin typeface="楷体" panose="02010609060101010101" charset="-122"/>
                  <a:ea typeface="楷体" panose="02010609060101010101" charset="-122"/>
                  <a:cs typeface="微软雅黑" panose="020B0503020204020204" charset="-122"/>
                  <a:sym typeface="+mn-ea"/>
                </a:rPr>
                <a:t>？他们对中国社会主义建设有哪些启示？</a:t>
              </a:r>
            </a:p>
          </p:txBody>
        </p:sp>
      </p:grpSp>
      <p:sp>
        <p:nvSpPr>
          <p:cNvPr id="17" name="矩形 16"/>
          <p:cNvSpPr/>
          <p:nvPr/>
        </p:nvSpPr>
        <p:spPr>
          <a:xfrm>
            <a:off x="7029594" y="2416698"/>
            <a:ext cx="3653839" cy="1419860"/>
          </a:xfrm>
          <a:prstGeom prst="rect">
            <a:avLst/>
          </a:prstGeom>
          <a:noFill/>
          <a:ln w="19050" cap="flat" cmpd="sng">
            <a:noFill/>
            <a:prstDash val="sysDash"/>
            <a:miter/>
            <a:headEnd type="none" w="med" len="med"/>
            <a:tailEnd type="none" w="med" len="med"/>
          </a:ln>
        </p:spPr>
        <p:txBody>
          <a:bodyPr wrap="square" rtlCol="0" anchor="t">
            <a:spAutoFit/>
          </a:bodyPr>
          <a:lstStyle/>
          <a:p>
            <a:pPr lvl="0" algn="l" defTabSz="914400" fontAlgn="auto">
              <a:lnSpc>
                <a:spcPct val="120000"/>
              </a:lnSpc>
            </a:pPr>
            <a:r>
              <a:rPr sz="1800" b="1" dirty="0">
                <a:effectLst>
                  <a:outerShdw blurRad="38100" dist="38100" dir="2700000" algn="tl">
                    <a:srgbClr val="000000">
                      <a:alpha val="43137"/>
                    </a:srgbClr>
                  </a:outerShdw>
                </a:effectLst>
                <a:latin typeface="楷体" panose="02010609060101010101" charset="-122"/>
                <a:ea typeface="楷体" panose="02010609060101010101" charset="-122"/>
                <a:cs typeface="微软雅黑" panose="020B0503020204020204" charset="-122"/>
                <a:sym typeface="+mn-ea"/>
              </a:rPr>
              <a:t>②东欧剧变、苏联解体</a:t>
            </a:r>
            <a:r>
              <a:rPr lang="zh-CN" sz="18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微软雅黑" panose="020B0503020204020204" charset="-122"/>
                <a:sym typeface="+mn-ea"/>
              </a:rPr>
              <a:t>不能说是社会主义遭到失败，</a:t>
            </a:r>
            <a:r>
              <a:rPr lang="zh-CN" sz="1800" b="1" dirty="0">
                <a:effectLst>
                  <a:outerShdw blurRad="38100" dist="38100" dir="2700000" algn="tl">
                    <a:srgbClr val="000000">
                      <a:alpha val="43137"/>
                    </a:srgbClr>
                  </a:outerShdw>
                </a:effectLst>
                <a:latin typeface="楷体" panose="02010609060101010101" charset="-122"/>
                <a:ea typeface="楷体" panose="02010609060101010101" charset="-122"/>
                <a:cs typeface="微软雅黑" panose="020B0503020204020204" charset="-122"/>
                <a:sym typeface="+mn-ea"/>
              </a:rPr>
              <a:t>只能说</a:t>
            </a:r>
            <a:r>
              <a:rPr sz="1800" b="1" dirty="0">
                <a:effectLst>
                  <a:outerShdw blurRad="38100" dist="38100" dir="2700000" algn="tl">
                    <a:srgbClr val="000000">
                      <a:alpha val="43137"/>
                    </a:srgbClr>
                  </a:outerShdw>
                </a:effectLst>
                <a:latin typeface="楷体" panose="02010609060101010101" charset="-122"/>
                <a:ea typeface="楷体" panose="02010609060101010101" charset="-122"/>
                <a:cs typeface="微软雅黑" panose="020B0503020204020204" charset="-122"/>
                <a:sym typeface="+mn-ea"/>
              </a:rPr>
              <a:t>是斯大林模式的失败</a:t>
            </a:r>
            <a:r>
              <a:rPr lang="zh-CN" sz="1800" b="1" dirty="0">
                <a:effectLst>
                  <a:outerShdw blurRad="38100" dist="38100" dir="2700000" algn="tl">
                    <a:srgbClr val="000000">
                      <a:alpha val="43137"/>
                    </a:srgbClr>
                  </a:outerShdw>
                </a:effectLst>
                <a:latin typeface="楷体" panose="02010609060101010101" charset="-122"/>
                <a:ea typeface="楷体" panose="02010609060101010101" charset="-122"/>
                <a:cs typeface="微软雅黑" panose="020B0503020204020204" charset="-122"/>
                <a:sym typeface="+mn-ea"/>
              </a:rPr>
              <a:t>，</a:t>
            </a:r>
            <a:r>
              <a:rPr sz="18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微软雅黑" panose="020B0503020204020204" charset="-122"/>
                <a:sym typeface="+mn-ea"/>
              </a:rPr>
              <a:t>社会主义</a:t>
            </a:r>
            <a:r>
              <a:rPr lang="zh-CN" sz="18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微软雅黑" panose="020B0503020204020204" charset="-122"/>
                <a:sym typeface="+mn-ea"/>
              </a:rPr>
              <a:t>运动遭受重大挫折</a:t>
            </a:r>
            <a:r>
              <a:rPr sz="1800" b="1" dirty="0">
                <a:effectLst>
                  <a:outerShdw blurRad="38100" dist="38100" dir="2700000" algn="tl">
                    <a:srgbClr val="000000">
                      <a:alpha val="43137"/>
                    </a:srgbClr>
                  </a:outerShdw>
                </a:effectLst>
                <a:latin typeface="楷体" panose="02010609060101010101" charset="-122"/>
                <a:ea typeface="楷体" panose="02010609060101010101" charset="-122"/>
                <a:cs typeface="微软雅黑" panose="020B0503020204020204" charset="-122"/>
                <a:sym typeface="+mn-ea"/>
              </a:rPr>
              <a:t>。</a:t>
            </a:r>
          </a:p>
        </p:txBody>
      </p:sp>
      <p:sp>
        <p:nvSpPr>
          <p:cNvPr id="18" name="文本框 8"/>
          <p:cNvSpPr txBox="1"/>
          <p:nvPr/>
        </p:nvSpPr>
        <p:spPr>
          <a:xfrm>
            <a:off x="965055" y="2231503"/>
            <a:ext cx="3314065" cy="1273875"/>
          </a:xfrm>
          <a:prstGeom prst="rect">
            <a:avLst/>
          </a:prstGeom>
          <a:noFill/>
        </p:spPr>
        <p:txBody>
          <a:bodyPr wrap="square" rtlCol="0">
            <a:spAutoFit/>
          </a:bodyPr>
          <a:lstStyle/>
          <a:p>
            <a:pPr lvl="0" defTabSz="914400" eaLnBrk="1" fontAlgn="base" latinLnBrk="0" hangingPunct="1">
              <a:lnSpc>
                <a:spcPct val="150000"/>
              </a:lnSpc>
              <a:buClrTx/>
              <a:buSzTx/>
              <a:buFontTx/>
              <a:defRPr/>
            </a:pPr>
            <a:r>
              <a:rPr sz="1800" b="1" dirty="0">
                <a:effectLst>
                  <a:outerShdw blurRad="38100" dist="38100" dir="2700000" algn="tl">
                    <a:srgbClr val="000000">
                      <a:alpha val="43137"/>
                    </a:srgbClr>
                  </a:outerShdw>
                </a:effectLst>
                <a:latin typeface="楷体" panose="02010609060101010101" charset="-122"/>
                <a:ea typeface="楷体" panose="02010609060101010101" charset="-122"/>
                <a:cs typeface="微软雅黑" panose="020B0503020204020204" charset="-122"/>
                <a:sym typeface="+mn-ea"/>
              </a:rPr>
              <a:t>①反映了社会主义的发展</a:t>
            </a:r>
            <a:r>
              <a:rPr lang="zh-CN" sz="18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微软雅黑" panose="020B0503020204020204" charset="-122"/>
                <a:sym typeface="+mn-ea"/>
              </a:rPr>
              <a:t>不会一帆风顺</a:t>
            </a:r>
            <a:r>
              <a:rPr sz="1800" b="1" dirty="0">
                <a:effectLst>
                  <a:outerShdw blurRad="38100" dist="38100" dir="2700000" algn="tl">
                    <a:srgbClr val="000000">
                      <a:alpha val="43137"/>
                    </a:srgbClr>
                  </a:outerShdw>
                </a:effectLst>
                <a:latin typeface="楷体" panose="02010609060101010101" charset="-122"/>
                <a:ea typeface="楷体" panose="02010609060101010101" charset="-122"/>
                <a:cs typeface="微软雅黑" panose="020B0503020204020204" charset="-122"/>
                <a:sym typeface="+mn-ea"/>
              </a:rPr>
              <a:t>，其中必然充满着</a:t>
            </a:r>
            <a:r>
              <a:rPr lang="zh-CN" altLang="en-US" sz="1800" b="1" kern="1200" noProof="0" dirty="0">
                <a:ln>
                  <a:noFill/>
                </a:ln>
                <a:solidFill>
                  <a:srgbClr val="C00000"/>
                </a:solidFill>
                <a:effectLst>
                  <a:outerShdw blurRad="38100" dist="38100" dir="2700000" algn="tl">
                    <a:srgbClr val="000000">
                      <a:alpha val="43137"/>
                    </a:srgbClr>
                  </a:outerShdw>
                </a:effectLst>
                <a:uLnTx/>
                <a:uFillTx/>
                <a:latin typeface="楷体" panose="02010609060101010101" charset="-122"/>
                <a:ea typeface="楷体" panose="02010609060101010101" charset="-122"/>
                <a:cs typeface="+mn-cs"/>
                <a:sym typeface="+mn-ea"/>
              </a:rPr>
              <a:t>艰</a:t>
            </a:r>
            <a:r>
              <a:rPr lang="zh-CN" sz="1800" b="1"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微软雅黑" panose="020B0503020204020204" charset="-122"/>
                <a:sym typeface="+mn-ea"/>
              </a:rPr>
              <a:t>巨、复杂和曲折。</a:t>
            </a:r>
          </a:p>
        </p:txBody>
      </p:sp>
      <p:pic>
        <p:nvPicPr>
          <p:cNvPr id="19" name="图片 18" descr="C:/Users/hu/AppData/Local/Temp/kaimatting_20191218090309/output_20191218090325..pngoutput_20191218090325."/>
          <p:cNvPicPr>
            <a:picLocks noChangeAspect="1"/>
          </p:cNvPicPr>
          <p:nvPr/>
        </p:nvPicPr>
        <p:blipFill>
          <a:blip r:embed="rId6" cstate="print"/>
          <a:stretch>
            <a:fillRect/>
          </a:stretch>
        </p:blipFill>
        <p:spPr>
          <a:xfrm>
            <a:off x="4232765" y="2672193"/>
            <a:ext cx="2164080" cy="2193290"/>
          </a:xfrm>
          <a:prstGeom prst="rect">
            <a:avLst/>
          </a:prstGeom>
        </p:spPr>
      </p:pic>
    </p:spTree>
    <p:extLst>
      <p:ext uri="{BB962C8B-B14F-4D97-AF65-F5344CB8AC3E}">
        <p14:creationId xmlns:p14="http://schemas.microsoft.com/office/powerpoint/2010/main" xmlns="" val="4201082049"/>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F65488E3-903F-48FC-9647-193E5D1AB7E5}"/>
              </a:ext>
            </a:extLst>
          </p:cNvPr>
          <p:cNvSpPr/>
          <p:nvPr/>
        </p:nvSpPr>
        <p:spPr>
          <a:xfrm>
            <a:off x="709684" y="573206"/>
            <a:ext cx="10822674" cy="5732060"/>
          </a:xfrm>
          <a:prstGeom prst="rect">
            <a:avLst/>
          </a:prstGeom>
          <a:solidFill>
            <a:srgbClr val="F9F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a:extLst>
              <a:ext uri="{FF2B5EF4-FFF2-40B4-BE49-F238E27FC236}">
                <a16:creationId xmlns="" xmlns:a16="http://schemas.microsoft.com/office/drawing/2014/main" id="{15C5F831-5211-4F78-8D5C-C6F7C26683D9}"/>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colorTemperature colorTemp="11200"/>
                    </a14:imgEffect>
                  </a14:imgLayer>
                </a14:imgProps>
              </a:ext>
              <a:ext uri="{28A0092B-C50C-407E-A947-70E740481C1C}">
                <a14:useLocalDpi xmlns:a14="http://schemas.microsoft.com/office/drawing/2010/main" xmlns="" val="0"/>
              </a:ext>
            </a:extLst>
          </a:blip>
          <a:srcRect/>
          <a:stretch>
            <a:fillRect/>
          </a:stretch>
        </p:blipFill>
        <p:spPr>
          <a:xfrm rot="5400000" flipH="1" flipV="1">
            <a:off x="2845486" y="-2416225"/>
            <a:ext cx="6501030" cy="11690448"/>
          </a:xfrm>
          <a:custGeom>
            <a:avLst/>
            <a:gdLst>
              <a:gd name="connsiteX0" fmla="*/ 6092660 w 6501030"/>
              <a:gd name="connsiteY0" fmla="*/ 991170 h 11690448"/>
              <a:gd name="connsiteX1" fmla="*/ 428840 w 6501030"/>
              <a:gd name="connsiteY1" fmla="*/ 991170 h 11690448"/>
              <a:gd name="connsiteX2" fmla="*/ 428839 w 6501030"/>
              <a:gd name="connsiteY2" fmla="*/ 10762967 h 11690448"/>
              <a:gd name="connsiteX3" fmla="*/ 6092660 w 6501030"/>
              <a:gd name="connsiteY3" fmla="*/ 10762967 h 11690448"/>
              <a:gd name="connsiteX4" fmla="*/ 6501030 w 6501030"/>
              <a:gd name="connsiteY4" fmla="*/ 0 h 11690448"/>
              <a:gd name="connsiteX5" fmla="*/ 6501030 w 6501030"/>
              <a:gd name="connsiteY5" fmla="*/ 11690448 h 11690448"/>
              <a:gd name="connsiteX6" fmla="*/ 0 w 6501030"/>
              <a:gd name="connsiteY6" fmla="*/ 11690448 h 11690448"/>
              <a:gd name="connsiteX7" fmla="*/ 0 w 6501030"/>
              <a:gd name="connsiteY7" fmla="*/ 0 h 11690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1030" h="11690448">
                <a:moveTo>
                  <a:pt x="6092660" y="991170"/>
                </a:moveTo>
                <a:lnTo>
                  <a:pt x="428840" y="991170"/>
                </a:lnTo>
                <a:lnTo>
                  <a:pt x="428839" y="10762967"/>
                </a:lnTo>
                <a:lnTo>
                  <a:pt x="6092660" y="10762967"/>
                </a:lnTo>
                <a:close/>
                <a:moveTo>
                  <a:pt x="6501030" y="0"/>
                </a:moveTo>
                <a:lnTo>
                  <a:pt x="6501030" y="11690448"/>
                </a:lnTo>
                <a:lnTo>
                  <a:pt x="0" y="11690448"/>
                </a:lnTo>
                <a:lnTo>
                  <a:pt x="0" y="0"/>
                </a:lnTo>
                <a:close/>
              </a:path>
            </a:pathLst>
          </a:custGeom>
        </p:spPr>
      </p:pic>
      <p:grpSp>
        <p:nvGrpSpPr>
          <p:cNvPr id="2" name="组合 5">
            <a:extLst>
              <a:ext uri="{FF2B5EF4-FFF2-40B4-BE49-F238E27FC236}">
                <a16:creationId xmlns="" xmlns:a16="http://schemas.microsoft.com/office/drawing/2014/main" id="{92FBF4FC-E4CA-4FC7-ADCD-4C98306642DB}"/>
              </a:ext>
            </a:extLst>
          </p:cNvPr>
          <p:cNvGrpSpPr/>
          <p:nvPr/>
        </p:nvGrpSpPr>
        <p:grpSpPr>
          <a:xfrm flipH="1">
            <a:off x="4036317" y="873457"/>
            <a:ext cx="7036834" cy="431095"/>
            <a:chOff x="6191591" y="2264560"/>
            <a:chExt cx="1810564" cy="240605"/>
          </a:xfrm>
        </p:grpSpPr>
        <p:cxnSp>
          <p:nvCxnSpPr>
            <p:cNvPr id="7" name="直接箭头连接符 6">
              <a:extLst>
                <a:ext uri="{FF2B5EF4-FFF2-40B4-BE49-F238E27FC236}">
                  <a16:creationId xmlns="" xmlns:a16="http://schemas.microsoft.com/office/drawing/2014/main" id="{D82D9EE4-83C6-4F49-B065-5CE73EA968AE}"/>
                </a:ext>
              </a:extLst>
            </p:cNvPr>
            <p:cNvCxnSpPr/>
            <p:nvPr/>
          </p:nvCxnSpPr>
          <p:spPr>
            <a:xfrm>
              <a:off x="6191591" y="2505165"/>
              <a:ext cx="1810564"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a:extLst>
                <a:ext uri="{FF2B5EF4-FFF2-40B4-BE49-F238E27FC236}">
                  <a16:creationId xmlns="" xmlns:a16="http://schemas.microsoft.com/office/drawing/2014/main" id="{5F0DED0C-FB21-41D7-BDC9-A9C87C963AF4}"/>
                </a:ext>
              </a:extLst>
            </p:cNvPr>
            <p:cNvCxnSpPr>
              <a:cxnSpLocks/>
            </p:cNvCxnSpPr>
            <p:nvPr/>
          </p:nvCxnSpPr>
          <p:spPr>
            <a:xfrm>
              <a:off x="6191591" y="2386838"/>
              <a:ext cx="1341973"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a:extLst>
                <a:ext uri="{FF2B5EF4-FFF2-40B4-BE49-F238E27FC236}">
                  <a16:creationId xmlns="" xmlns:a16="http://schemas.microsoft.com/office/drawing/2014/main" id="{56E64A45-9F92-40E7-905B-F9197F6E8014}"/>
                </a:ext>
              </a:extLst>
            </p:cNvPr>
            <p:cNvCxnSpPr>
              <a:cxnSpLocks/>
            </p:cNvCxnSpPr>
            <p:nvPr/>
          </p:nvCxnSpPr>
          <p:spPr>
            <a:xfrm>
              <a:off x="6191591" y="2264560"/>
              <a:ext cx="844311"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grpSp>
      <p:sp>
        <p:nvSpPr>
          <p:cNvPr id="10" name="Line 11"/>
          <p:cNvSpPr/>
          <p:nvPr/>
        </p:nvSpPr>
        <p:spPr>
          <a:xfrm flipH="1">
            <a:off x="4886732" y="1738977"/>
            <a:ext cx="1004782" cy="121144"/>
          </a:xfrm>
          <a:prstGeom prst="line">
            <a:avLst/>
          </a:prstGeom>
          <a:ln w="9525">
            <a:noFill/>
          </a:ln>
        </p:spPr>
      </p:sp>
      <p:pic>
        <p:nvPicPr>
          <p:cNvPr id="11" name="Picture 40" descr="北华"/>
          <p:cNvPicPr>
            <a:picLocks noChangeAspect="1"/>
          </p:cNvPicPr>
          <p:nvPr/>
        </p:nvPicPr>
        <p:blipFill>
          <a:blip r:embed="rId4" cstate="print"/>
          <a:stretch>
            <a:fillRect/>
          </a:stretch>
        </p:blipFill>
        <p:spPr>
          <a:xfrm>
            <a:off x="1450324" y="2894242"/>
            <a:ext cx="2860040" cy="1556385"/>
          </a:xfrm>
          <a:prstGeom prst="rect">
            <a:avLst/>
          </a:prstGeom>
          <a:noFill/>
          <a:ln w="9525" cap="flat" cmpd="sng">
            <a:solidFill>
              <a:srgbClr val="0000FF"/>
            </a:solidFill>
            <a:prstDash val="solid"/>
            <a:miter/>
            <a:headEnd type="none" w="med" len="med"/>
            <a:tailEnd type="none" w="med" len="med"/>
          </a:ln>
          <a:effectLst>
            <a:softEdge rad="63500"/>
          </a:effectLst>
        </p:spPr>
      </p:pic>
      <p:sp>
        <p:nvSpPr>
          <p:cNvPr id="12" name="AutoShape 42"/>
          <p:cNvSpPr/>
          <p:nvPr/>
        </p:nvSpPr>
        <p:spPr>
          <a:xfrm>
            <a:off x="6392520" y="2069866"/>
            <a:ext cx="420441" cy="647289"/>
          </a:xfrm>
          <a:prstGeom prst="downArrow">
            <a:avLst>
              <a:gd name="adj1" fmla="val 50000"/>
              <a:gd name="adj2" fmla="val 25046"/>
            </a:avLst>
          </a:prstGeom>
          <a:solidFill>
            <a:srgbClr val="0070C0"/>
          </a:solidFill>
          <a:ln w="9525">
            <a:noFill/>
          </a:ln>
        </p:spPr>
        <p:txBody>
          <a:bodyPr wrap="none" anchor="ctr"/>
          <a:lstStyle/>
          <a:p>
            <a:pPr algn="ctr" eaLnBrk="0" hangingPunct="0"/>
            <a:endParaRPr lang="zh-CN" altLang="zh-CN" sz="4940" b="1">
              <a:solidFill>
                <a:srgbClr val="0000CC"/>
              </a:solidFill>
              <a:latin typeface="黑体" panose="02010609060101010101" pitchFamily="49" charset="-122"/>
              <a:ea typeface="黑体" panose="02010609060101010101" pitchFamily="49" charset="-122"/>
            </a:endParaRPr>
          </a:p>
        </p:txBody>
      </p:sp>
      <p:sp>
        <p:nvSpPr>
          <p:cNvPr id="13" name="AutoShape 43"/>
          <p:cNvSpPr/>
          <p:nvPr/>
        </p:nvSpPr>
        <p:spPr>
          <a:xfrm>
            <a:off x="6392529" y="3820072"/>
            <a:ext cx="428625" cy="727710"/>
          </a:xfrm>
          <a:prstGeom prst="downArrow">
            <a:avLst>
              <a:gd name="adj1" fmla="val 50000"/>
              <a:gd name="adj2" fmla="val 25128"/>
            </a:avLst>
          </a:prstGeom>
          <a:solidFill>
            <a:srgbClr val="0070C0"/>
          </a:solidFill>
          <a:ln w="9525">
            <a:noFill/>
          </a:ln>
        </p:spPr>
        <p:txBody>
          <a:bodyPr wrap="none" anchor="ctr"/>
          <a:lstStyle/>
          <a:p>
            <a:pPr algn="ctr" eaLnBrk="0" hangingPunct="0"/>
            <a:endParaRPr lang="zh-CN" altLang="zh-CN" sz="4940" b="1">
              <a:solidFill>
                <a:srgbClr val="0000CC"/>
              </a:solidFill>
              <a:latin typeface="黑体" panose="02010609060101010101" pitchFamily="49" charset="-122"/>
              <a:ea typeface="黑体" panose="02010609060101010101" pitchFamily="49" charset="-122"/>
            </a:endParaRPr>
          </a:p>
        </p:txBody>
      </p:sp>
      <p:sp>
        <p:nvSpPr>
          <p:cNvPr id="14" name="文本框 20488"/>
          <p:cNvSpPr txBox="1"/>
          <p:nvPr/>
        </p:nvSpPr>
        <p:spPr>
          <a:xfrm>
            <a:off x="4310132" y="1373742"/>
            <a:ext cx="4633160" cy="398780"/>
          </a:xfrm>
          <a:prstGeom prst="rect">
            <a:avLst/>
          </a:prstGeom>
          <a:noFill/>
          <a:ln w="9525">
            <a:noFill/>
          </a:ln>
        </p:spPr>
        <p:txBody>
          <a:bodyPr anchor="t">
            <a:spAutoFit/>
          </a:bodyPr>
          <a:lstStyle/>
          <a:p>
            <a:pPr algn="ctr" eaLnBrk="0" hangingPunct="0">
              <a:spcBef>
                <a:spcPct val="50000"/>
              </a:spcBef>
            </a:pPr>
            <a:r>
              <a:rPr lang="zh-CN" altLang="en-US" sz="2000" b="1">
                <a:ln/>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一战后：</a:t>
            </a:r>
            <a:r>
              <a:rPr lang="zh-CN" altLang="en-US" sz="2000" b="1">
                <a:ln/>
                <a:solidFill>
                  <a:srgbClr val="C0000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凡尔赛</a:t>
            </a:r>
            <a:r>
              <a:rPr lang="en-US" altLang="zh-CN" sz="2000" b="1">
                <a:ln/>
                <a:solidFill>
                  <a:srgbClr val="C0000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a:t>
            </a:r>
            <a:r>
              <a:rPr lang="zh-CN" altLang="en-US" sz="2000" b="1">
                <a:ln/>
                <a:solidFill>
                  <a:srgbClr val="C0000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华盛顿体系</a:t>
            </a:r>
          </a:p>
        </p:txBody>
      </p:sp>
      <p:sp>
        <p:nvSpPr>
          <p:cNvPr id="15" name="文本框 20489"/>
          <p:cNvSpPr txBox="1"/>
          <p:nvPr/>
        </p:nvSpPr>
        <p:spPr>
          <a:xfrm>
            <a:off x="4286239" y="3022211"/>
            <a:ext cx="5118923" cy="398780"/>
          </a:xfrm>
          <a:prstGeom prst="rect">
            <a:avLst/>
          </a:prstGeom>
          <a:noFill/>
          <a:ln w="9525">
            <a:noFill/>
          </a:ln>
        </p:spPr>
        <p:txBody>
          <a:bodyPr wrap="square" anchor="t">
            <a:spAutoFit/>
          </a:bodyPr>
          <a:lstStyle/>
          <a:p>
            <a:pPr algn="ctr" eaLnBrk="0" hangingPunct="0">
              <a:spcBef>
                <a:spcPct val="50000"/>
              </a:spcBef>
              <a:buClrTx/>
              <a:buSzTx/>
              <a:buFontTx/>
            </a:pPr>
            <a:r>
              <a:rPr lang="zh-CN" altLang="en-US" sz="20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二战后：</a:t>
            </a:r>
            <a:r>
              <a:rPr lang="zh-CN" altLang="en-US" sz="2000" b="1">
                <a:solidFill>
                  <a:srgbClr val="C0000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雅尔塔体系(两极格局）</a:t>
            </a:r>
          </a:p>
        </p:txBody>
      </p:sp>
      <p:sp>
        <p:nvSpPr>
          <p:cNvPr id="16" name="文本框 1"/>
          <p:cNvSpPr txBox="1"/>
          <p:nvPr/>
        </p:nvSpPr>
        <p:spPr>
          <a:xfrm>
            <a:off x="4547219" y="4688117"/>
            <a:ext cx="4694555" cy="1014730"/>
          </a:xfrm>
          <a:prstGeom prst="rect">
            <a:avLst/>
          </a:prstGeom>
          <a:noFill/>
          <a:ln w="9525">
            <a:noFill/>
          </a:ln>
        </p:spPr>
        <p:txBody>
          <a:bodyPr wrap="square" anchor="t">
            <a:spAutoFit/>
          </a:bodyPr>
          <a:lstStyle/>
          <a:p>
            <a:pPr algn="ctr" eaLnBrk="0" hangingPunct="0">
              <a:spcBef>
                <a:spcPct val="50000"/>
              </a:spcBef>
              <a:buClrTx/>
              <a:buSzTx/>
              <a:buFontTx/>
            </a:pPr>
            <a:r>
              <a:rPr lang="zh-CN" altLang="en-US" sz="20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1991年，苏联解体，两极格局结束，</a:t>
            </a:r>
            <a:r>
              <a:rPr lang="zh-CN" altLang="en-US" sz="20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暂时形成了</a:t>
            </a:r>
            <a:r>
              <a:rPr lang="zh-CN" altLang="en-US" sz="2000" b="1">
                <a:solidFill>
                  <a:srgbClr val="C0000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一超多强</a:t>
            </a:r>
            <a:r>
              <a:rPr lang="zh-CN" altLang="en-US" sz="20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的局面。</a:t>
            </a:r>
            <a:r>
              <a:rPr lang="zh-CN" altLang="en-US" sz="20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世界格局向</a:t>
            </a:r>
            <a:r>
              <a:rPr lang="zh-CN" altLang="en-US" sz="2000" b="1">
                <a:solidFill>
                  <a:srgbClr val="C0000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多极化</a:t>
            </a:r>
            <a:r>
              <a:rPr lang="zh-CN" altLang="en-US" sz="2000" b="1">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发展，</a:t>
            </a:r>
          </a:p>
        </p:txBody>
      </p:sp>
      <p:grpSp>
        <p:nvGrpSpPr>
          <p:cNvPr id="17" name="组合 16"/>
          <p:cNvGrpSpPr/>
          <p:nvPr/>
        </p:nvGrpSpPr>
        <p:grpSpPr>
          <a:xfrm>
            <a:off x="1458579" y="1261022"/>
            <a:ext cx="2710180" cy="1558403"/>
            <a:chOff x="2163" y="628"/>
            <a:chExt cx="9870" cy="5604"/>
          </a:xfrm>
        </p:grpSpPr>
        <p:pic>
          <p:nvPicPr>
            <p:cNvPr id="18" name="图片 17" descr="C:/Users/hu/AppData/Local/Temp/kaimatting_20191120105753/output_20191120105811..pngoutput_20191120105811."/>
            <p:cNvPicPr>
              <a:picLocks noChangeAspect="1"/>
            </p:cNvPicPr>
            <p:nvPr/>
          </p:nvPicPr>
          <p:blipFill>
            <a:blip r:embed="rId5" cstate="print"/>
            <a:stretch>
              <a:fillRect/>
            </a:stretch>
          </p:blipFill>
          <p:spPr>
            <a:xfrm>
              <a:off x="2163" y="628"/>
              <a:ext cx="9870" cy="5604"/>
            </a:xfrm>
            <a:prstGeom prst="rect">
              <a:avLst/>
            </a:prstGeom>
            <a:noFill/>
            <a:ln w="9525">
              <a:noFill/>
            </a:ln>
          </p:spPr>
        </p:pic>
        <p:sp>
          <p:nvSpPr>
            <p:cNvPr id="19" name="文本框 20491"/>
            <p:cNvSpPr txBox="1"/>
            <p:nvPr/>
          </p:nvSpPr>
          <p:spPr>
            <a:xfrm>
              <a:off x="7415" y="1931"/>
              <a:ext cx="1017" cy="1324"/>
            </a:xfrm>
            <a:prstGeom prst="rect">
              <a:avLst/>
            </a:prstGeom>
            <a:noFill/>
            <a:ln w="9525">
              <a:noFill/>
            </a:ln>
          </p:spPr>
          <p:txBody>
            <a:bodyPr>
              <a:spAutoFit/>
            </a:bodyPr>
            <a:lstStyle/>
            <a:p>
              <a:pPr lvl="0">
                <a:spcBef>
                  <a:spcPct val="50000"/>
                </a:spcBef>
              </a:pPr>
              <a:r>
                <a:rPr lang="zh-CN" altLang="en-US" sz="900" b="1">
                  <a:latin typeface="Arial" panose="020B0604020202020204" pitchFamily="34" charset="0"/>
                  <a:ea typeface="黑体" panose="02010609060101010101" pitchFamily="49" charset="-122"/>
                </a:rPr>
                <a:t>西亚</a:t>
              </a:r>
            </a:p>
          </p:txBody>
        </p:sp>
        <p:sp>
          <p:nvSpPr>
            <p:cNvPr id="20" name="文本框 20492"/>
            <p:cNvSpPr txBox="1"/>
            <p:nvPr/>
          </p:nvSpPr>
          <p:spPr>
            <a:xfrm>
              <a:off x="6775" y="1367"/>
              <a:ext cx="2121" cy="827"/>
            </a:xfrm>
            <a:prstGeom prst="rect">
              <a:avLst/>
            </a:prstGeom>
            <a:noFill/>
            <a:ln w="9525">
              <a:noFill/>
            </a:ln>
          </p:spPr>
          <p:txBody>
            <a:bodyPr>
              <a:spAutoFit/>
            </a:bodyPr>
            <a:lstStyle/>
            <a:p>
              <a:pPr lvl="0">
                <a:spcBef>
                  <a:spcPct val="50000"/>
                </a:spcBef>
              </a:pPr>
              <a:r>
                <a:rPr lang="zh-CN" altLang="en-US" sz="900" b="1">
                  <a:latin typeface="Arial" panose="020B0604020202020204" pitchFamily="34" charset="0"/>
                  <a:ea typeface="黑体" panose="02010609060101010101" pitchFamily="49" charset="-122"/>
                </a:rPr>
                <a:t>欧洲</a:t>
              </a:r>
            </a:p>
          </p:txBody>
        </p:sp>
        <p:sp>
          <p:nvSpPr>
            <p:cNvPr id="21" name="文本框 20493"/>
            <p:cNvSpPr txBox="1"/>
            <p:nvPr/>
          </p:nvSpPr>
          <p:spPr>
            <a:xfrm>
              <a:off x="6774" y="2841"/>
              <a:ext cx="1442" cy="1324"/>
            </a:xfrm>
            <a:prstGeom prst="rect">
              <a:avLst/>
            </a:prstGeom>
            <a:noFill/>
            <a:ln w="9525">
              <a:noFill/>
            </a:ln>
          </p:spPr>
          <p:txBody>
            <a:bodyPr>
              <a:spAutoFit/>
            </a:bodyPr>
            <a:lstStyle/>
            <a:p>
              <a:pPr lvl="0">
                <a:spcBef>
                  <a:spcPct val="50000"/>
                </a:spcBef>
              </a:pPr>
              <a:r>
                <a:rPr lang="zh-CN" altLang="en-US" sz="900" b="1">
                  <a:latin typeface="Arial" panose="020B0604020202020204" pitchFamily="34" charset="0"/>
                  <a:ea typeface="黑体" panose="02010609060101010101" pitchFamily="49" charset="-122"/>
                </a:rPr>
                <a:t>非洲</a:t>
              </a:r>
            </a:p>
          </p:txBody>
        </p:sp>
        <p:sp>
          <p:nvSpPr>
            <p:cNvPr id="22" name="文本框 20494"/>
            <p:cNvSpPr txBox="1"/>
            <p:nvPr/>
          </p:nvSpPr>
          <p:spPr>
            <a:xfrm>
              <a:off x="8432" y="1119"/>
              <a:ext cx="1188" cy="1324"/>
            </a:xfrm>
            <a:prstGeom prst="rect">
              <a:avLst/>
            </a:prstGeom>
            <a:noFill/>
            <a:ln w="9525">
              <a:noFill/>
            </a:ln>
          </p:spPr>
          <p:txBody>
            <a:bodyPr>
              <a:spAutoFit/>
            </a:bodyPr>
            <a:lstStyle/>
            <a:p>
              <a:pPr lvl="0">
                <a:spcBef>
                  <a:spcPct val="50000"/>
                </a:spcBef>
              </a:pPr>
              <a:r>
                <a:rPr lang="zh-CN" altLang="en-US" sz="900" b="1">
                  <a:latin typeface="Arial" panose="020B0604020202020204" pitchFamily="34" charset="0"/>
                  <a:ea typeface="黑体" panose="02010609060101010101" pitchFamily="49" charset="-122"/>
                </a:rPr>
                <a:t>亚 洲</a:t>
              </a:r>
            </a:p>
          </p:txBody>
        </p:sp>
        <p:sp>
          <p:nvSpPr>
            <p:cNvPr id="23" name="文本框 20496"/>
            <p:cNvSpPr txBox="1"/>
            <p:nvPr/>
          </p:nvSpPr>
          <p:spPr>
            <a:xfrm>
              <a:off x="4464" y="3072"/>
              <a:ext cx="847" cy="1822"/>
            </a:xfrm>
            <a:prstGeom prst="rect">
              <a:avLst/>
            </a:prstGeom>
            <a:noFill/>
            <a:ln w="9525">
              <a:noFill/>
            </a:ln>
          </p:spPr>
          <p:txBody>
            <a:bodyPr>
              <a:spAutoFit/>
            </a:bodyPr>
            <a:lstStyle/>
            <a:p>
              <a:pPr lvl="0">
                <a:spcBef>
                  <a:spcPct val="50000"/>
                </a:spcBef>
              </a:pPr>
              <a:r>
                <a:rPr lang="zh-CN" altLang="en-US" sz="900" b="1">
                  <a:latin typeface="Arial" panose="020B0604020202020204" pitchFamily="34" charset="0"/>
                  <a:ea typeface="黑体" panose="02010609060101010101" pitchFamily="49" charset="-122"/>
                </a:rPr>
                <a:t>南美洲</a:t>
              </a:r>
            </a:p>
          </p:txBody>
        </p:sp>
        <p:sp>
          <p:nvSpPr>
            <p:cNvPr id="24" name="文本框 20497"/>
            <p:cNvSpPr txBox="1"/>
            <p:nvPr/>
          </p:nvSpPr>
          <p:spPr>
            <a:xfrm>
              <a:off x="3168" y="1450"/>
              <a:ext cx="1938" cy="827"/>
            </a:xfrm>
            <a:prstGeom prst="rect">
              <a:avLst/>
            </a:prstGeom>
            <a:noFill/>
            <a:ln w="9525">
              <a:noFill/>
            </a:ln>
          </p:spPr>
          <p:txBody>
            <a:bodyPr wrap="square">
              <a:spAutoFit/>
            </a:bodyPr>
            <a:lstStyle/>
            <a:p>
              <a:pPr lvl="0">
                <a:spcBef>
                  <a:spcPct val="50000"/>
                </a:spcBef>
              </a:pPr>
              <a:r>
                <a:rPr lang="zh-CN" altLang="en-US" sz="900" b="1">
                  <a:latin typeface="Arial" panose="020B0604020202020204" pitchFamily="34" charset="0"/>
                  <a:ea typeface="黑体" panose="02010609060101010101" pitchFamily="49" charset="-122"/>
                </a:rPr>
                <a:t>北美洲</a:t>
              </a:r>
            </a:p>
          </p:txBody>
        </p:sp>
        <p:sp>
          <p:nvSpPr>
            <p:cNvPr id="25" name="文本框 20498"/>
            <p:cNvSpPr txBox="1"/>
            <p:nvPr/>
          </p:nvSpPr>
          <p:spPr>
            <a:xfrm>
              <a:off x="9230" y="3875"/>
              <a:ext cx="2211" cy="827"/>
            </a:xfrm>
            <a:prstGeom prst="rect">
              <a:avLst/>
            </a:prstGeom>
            <a:noFill/>
            <a:ln w="9525">
              <a:noFill/>
            </a:ln>
          </p:spPr>
          <p:txBody>
            <a:bodyPr wrap="square">
              <a:spAutoFit/>
            </a:bodyPr>
            <a:lstStyle/>
            <a:p>
              <a:pPr lvl="0">
                <a:spcBef>
                  <a:spcPct val="50000"/>
                </a:spcBef>
              </a:pPr>
              <a:r>
                <a:rPr lang="zh-CN" altLang="en-US" sz="900" b="1">
                  <a:latin typeface="Arial" panose="020B0604020202020204" pitchFamily="34" charset="0"/>
                  <a:ea typeface="黑体" panose="02010609060101010101" pitchFamily="49" charset="-122"/>
                </a:rPr>
                <a:t>大洋州</a:t>
              </a:r>
            </a:p>
          </p:txBody>
        </p:sp>
        <p:sp>
          <p:nvSpPr>
            <p:cNvPr id="26" name="文本框 20499"/>
            <p:cNvSpPr txBox="1"/>
            <p:nvPr/>
          </p:nvSpPr>
          <p:spPr>
            <a:xfrm>
              <a:off x="5313" y="5398"/>
              <a:ext cx="3275" cy="827"/>
            </a:xfrm>
            <a:prstGeom prst="rect">
              <a:avLst/>
            </a:prstGeom>
            <a:noFill/>
            <a:ln w="9525">
              <a:noFill/>
            </a:ln>
          </p:spPr>
          <p:txBody>
            <a:bodyPr wrap="square">
              <a:spAutoFit/>
            </a:bodyPr>
            <a:lstStyle/>
            <a:p>
              <a:pPr lvl="0">
                <a:spcBef>
                  <a:spcPct val="50000"/>
                </a:spcBef>
              </a:pPr>
              <a:r>
                <a:rPr lang="zh-CN" altLang="en-US" sz="900" b="1">
                  <a:latin typeface="Arial" panose="020B0604020202020204" pitchFamily="34" charset="0"/>
                  <a:ea typeface="黑体" panose="02010609060101010101" pitchFamily="49" charset="-122"/>
                </a:rPr>
                <a:t>南    极   洲</a:t>
              </a:r>
            </a:p>
          </p:txBody>
        </p:sp>
        <p:sp>
          <p:nvSpPr>
            <p:cNvPr id="27" name="椭圆 9240"/>
            <p:cNvSpPr/>
            <p:nvPr/>
          </p:nvSpPr>
          <p:spPr>
            <a:xfrm>
              <a:off x="8433" y="2505"/>
              <a:ext cx="3390" cy="1993"/>
            </a:xfrm>
            <a:prstGeom prst="ellipse">
              <a:avLst/>
            </a:prstGeom>
            <a:noFill/>
            <a:ln w="25400" cap="flat" cmpd="sng">
              <a:solidFill>
                <a:srgbClr val="FF0000"/>
              </a:solidFill>
              <a:prstDash val="solid"/>
              <a:round/>
              <a:headEnd type="none" w="med" len="med"/>
              <a:tailEnd type="none" w="med" len="med"/>
            </a:ln>
          </p:spPr>
          <p:txBody>
            <a:bodyPr anchor="t"/>
            <a:lstStyle/>
            <a:p>
              <a:pPr lvl="0" indent="0" algn="ctr"/>
              <a:endParaRPr lang="zh-CN" altLang="en-US" sz="100" dirty="0">
                <a:latin typeface="Times New Roman" panose="02020603050405020304" pitchFamily="18" charset="0"/>
                <a:ea typeface="宋体" panose="02010600030101010101" pitchFamily="2" charset="-122"/>
              </a:endParaRPr>
            </a:p>
          </p:txBody>
        </p:sp>
        <p:sp>
          <p:nvSpPr>
            <p:cNvPr id="28" name="椭圆 9240"/>
            <p:cNvSpPr/>
            <p:nvPr/>
          </p:nvSpPr>
          <p:spPr>
            <a:xfrm rot="19260000">
              <a:off x="5737" y="1451"/>
              <a:ext cx="2721" cy="870"/>
            </a:xfrm>
            <a:prstGeom prst="ellipse">
              <a:avLst/>
            </a:prstGeom>
            <a:noFill/>
            <a:ln w="25400" cap="flat" cmpd="sng">
              <a:solidFill>
                <a:srgbClr val="FF0000"/>
              </a:solidFill>
              <a:prstDash val="solid"/>
              <a:round/>
              <a:headEnd type="none" w="med" len="med"/>
              <a:tailEnd type="none" w="med" len="med"/>
            </a:ln>
          </p:spPr>
          <p:txBody>
            <a:bodyPr anchor="t"/>
            <a:lstStyle/>
            <a:p>
              <a:pPr lvl="0" indent="0" algn="ctr"/>
              <a:endParaRPr lang="zh-CN" altLang="en-US" sz="100" dirty="0">
                <a:latin typeface="Times New Roman" panose="02020603050405020304" pitchFamily="18" charset="0"/>
                <a:ea typeface="宋体" panose="02010600030101010101" pitchFamily="2" charset="-122"/>
              </a:endParaRPr>
            </a:p>
          </p:txBody>
        </p:sp>
      </p:grpSp>
      <p:pic>
        <p:nvPicPr>
          <p:cNvPr id="29" name="图片 28" descr="C:/Users/hu/AppData/Local/Temp/kaimatting_20191217183709/output_20191217183718..pngoutput_20191217183718."/>
          <p:cNvPicPr>
            <a:picLocks noChangeAspect="1"/>
          </p:cNvPicPr>
          <p:nvPr/>
        </p:nvPicPr>
        <p:blipFill>
          <a:blip r:embed="rId6" cstate="print"/>
          <a:srcRect t="17013"/>
          <a:stretch>
            <a:fillRect/>
          </a:stretch>
        </p:blipFill>
        <p:spPr>
          <a:xfrm>
            <a:off x="1458579" y="4450627"/>
            <a:ext cx="2614295" cy="1489710"/>
          </a:xfrm>
          <a:prstGeom prst="rect">
            <a:avLst/>
          </a:prstGeom>
        </p:spPr>
      </p:pic>
      <p:grpSp>
        <p:nvGrpSpPr>
          <p:cNvPr id="30" name="组合 29"/>
          <p:cNvGrpSpPr/>
          <p:nvPr/>
        </p:nvGrpSpPr>
        <p:grpSpPr>
          <a:xfrm>
            <a:off x="1241409" y="823507"/>
            <a:ext cx="2438400" cy="440055"/>
            <a:chOff x="365" y="188"/>
            <a:chExt cx="3840" cy="693"/>
          </a:xfrm>
        </p:grpSpPr>
        <p:pic>
          <p:nvPicPr>
            <p:cNvPr id="31"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tretch>
              <a:fillRect/>
            </a:stretch>
          </p:blipFill>
          <p:spPr bwMode="auto">
            <a:xfrm>
              <a:off x="365" y="188"/>
              <a:ext cx="1036" cy="68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32" name="文本框 8"/>
            <p:cNvSpPr txBox="1"/>
            <p:nvPr/>
          </p:nvSpPr>
          <p:spPr>
            <a:xfrm>
              <a:off x="1215" y="251"/>
              <a:ext cx="2990" cy="6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2000" b="1" i="0" u="none" strike="noStrike" cap="none" spc="0" normalizeH="0" baseline="0" dirty="0">
                  <a:effectLst>
                    <a:innerShdw blurRad="63500" dist="50800" dir="13500000">
                      <a:srgbClr val="000000">
                        <a:alpha val="50000"/>
                      </a:srgbClr>
                    </a:innerShdw>
                    <a:outerShdw blurRad="38100" dist="38100" dir="2700000" algn="tl">
                      <a:srgbClr val="000000">
                        <a:alpha val="43137"/>
                      </a:srgbClr>
                    </a:outerShdw>
                  </a:effectLst>
                  <a:uFillTx/>
                  <a:latin typeface="楷体" panose="02010609060101010101" charset="-122"/>
                  <a:ea typeface="楷体" panose="02010609060101010101" charset="-122"/>
                  <a:cs typeface="Arial" panose="020B0604020202020204"/>
                  <a:sym typeface="Arial" panose="020B0604020202020204"/>
                </a:rPr>
                <a:t>世界格局的演变</a:t>
              </a:r>
            </a:p>
          </p:txBody>
        </p:sp>
      </p:grpSp>
      <p:pic>
        <p:nvPicPr>
          <p:cNvPr id="33" name="Picture 9" descr="j0236531"/>
          <p:cNvPicPr>
            <a:picLocks noChangeAspect="1"/>
          </p:cNvPicPr>
          <p:nvPr/>
        </p:nvPicPr>
        <p:blipFill>
          <a:blip r:embed="rId8" cstate="print"/>
          <a:stretch>
            <a:fillRect/>
          </a:stretch>
        </p:blipFill>
        <p:spPr>
          <a:xfrm>
            <a:off x="9291622" y="3348902"/>
            <a:ext cx="1028700" cy="1257300"/>
          </a:xfrm>
          <a:prstGeom prst="rect">
            <a:avLst/>
          </a:prstGeom>
          <a:noFill/>
          <a:ln w="9525">
            <a:noFill/>
          </a:ln>
        </p:spPr>
      </p:pic>
    </p:spTree>
    <p:extLst>
      <p:ext uri="{BB962C8B-B14F-4D97-AF65-F5344CB8AC3E}">
        <p14:creationId xmlns:p14="http://schemas.microsoft.com/office/powerpoint/2010/main" xmlns="" val="4201082049"/>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linds(horizontal)">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bldLvl="0" animBg="1"/>
      <p:bldP spid="14" grpId="0"/>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F65488E3-903F-48FC-9647-193E5D1AB7E5}"/>
              </a:ext>
            </a:extLst>
          </p:cNvPr>
          <p:cNvSpPr/>
          <p:nvPr/>
        </p:nvSpPr>
        <p:spPr>
          <a:xfrm>
            <a:off x="709684" y="573206"/>
            <a:ext cx="10822674" cy="5732060"/>
          </a:xfrm>
          <a:prstGeom prst="rect">
            <a:avLst/>
          </a:prstGeom>
          <a:solidFill>
            <a:srgbClr val="F9F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a:extLst>
              <a:ext uri="{FF2B5EF4-FFF2-40B4-BE49-F238E27FC236}">
                <a16:creationId xmlns="" xmlns:a16="http://schemas.microsoft.com/office/drawing/2014/main" id="{15C5F831-5211-4F78-8D5C-C6F7C26683D9}"/>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colorTemperature colorTemp="11200"/>
                    </a14:imgEffect>
                  </a14:imgLayer>
                </a14:imgProps>
              </a:ext>
              <a:ext uri="{28A0092B-C50C-407E-A947-70E740481C1C}">
                <a14:useLocalDpi xmlns:a14="http://schemas.microsoft.com/office/drawing/2010/main" xmlns="" val="0"/>
              </a:ext>
            </a:extLst>
          </a:blip>
          <a:srcRect/>
          <a:stretch>
            <a:fillRect/>
          </a:stretch>
        </p:blipFill>
        <p:spPr>
          <a:xfrm rot="5400000" flipH="1" flipV="1">
            <a:off x="2845486" y="-2416225"/>
            <a:ext cx="6501030" cy="11690448"/>
          </a:xfrm>
          <a:custGeom>
            <a:avLst/>
            <a:gdLst>
              <a:gd name="connsiteX0" fmla="*/ 6092660 w 6501030"/>
              <a:gd name="connsiteY0" fmla="*/ 991170 h 11690448"/>
              <a:gd name="connsiteX1" fmla="*/ 428840 w 6501030"/>
              <a:gd name="connsiteY1" fmla="*/ 991170 h 11690448"/>
              <a:gd name="connsiteX2" fmla="*/ 428839 w 6501030"/>
              <a:gd name="connsiteY2" fmla="*/ 10762967 h 11690448"/>
              <a:gd name="connsiteX3" fmla="*/ 6092660 w 6501030"/>
              <a:gd name="connsiteY3" fmla="*/ 10762967 h 11690448"/>
              <a:gd name="connsiteX4" fmla="*/ 6501030 w 6501030"/>
              <a:gd name="connsiteY4" fmla="*/ 0 h 11690448"/>
              <a:gd name="connsiteX5" fmla="*/ 6501030 w 6501030"/>
              <a:gd name="connsiteY5" fmla="*/ 11690448 h 11690448"/>
              <a:gd name="connsiteX6" fmla="*/ 0 w 6501030"/>
              <a:gd name="connsiteY6" fmla="*/ 11690448 h 11690448"/>
              <a:gd name="connsiteX7" fmla="*/ 0 w 6501030"/>
              <a:gd name="connsiteY7" fmla="*/ 0 h 11690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1030" h="11690448">
                <a:moveTo>
                  <a:pt x="6092660" y="991170"/>
                </a:moveTo>
                <a:lnTo>
                  <a:pt x="428840" y="991170"/>
                </a:lnTo>
                <a:lnTo>
                  <a:pt x="428839" y="10762967"/>
                </a:lnTo>
                <a:lnTo>
                  <a:pt x="6092660" y="10762967"/>
                </a:lnTo>
                <a:close/>
                <a:moveTo>
                  <a:pt x="6501030" y="0"/>
                </a:moveTo>
                <a:lnTo>
                  <a:pt x="6501030" y="11690448"/>
                </a:lnTo>
                <a:lnTo>
                  <a:pt x="0" y="11690448"/>
                </a:lnTo>
                <a:lnTo>
                  <a:pt x="0" y="0"/>
                </a:lnTo>
                <a:close/>
              </a:path>
            </a:pathLst>
          </a:custGeom>
        </p:spPr>
      </p:pic>
      <p:grpSp>
        <p:nvGrpSpPr>
          <p:cNvPr id="2" name="组合 5">
            <a:extLst>
              <a:ext uri="{FF2B5EF4-FFF2-40B4-BE49-F238E27FC236}">
                <a16:creationId xmlns="" xmlns:a16="http://schemas.microsoft.com/office/drawing/2014/main" id="{92FBF4FC-E4CA-4FC7-ADCD-4C98306642DB}"/>
              </a:ext>
            </a:extLst>
          </p:cNvPr>
          <p:cNvGrpSpPr/>
          <p:nvPr/>
        </p:nvGrpSpPr>
        <p:grpSpPr>
          <a:xfrm flipH="1">
            <a:off x="4036317" y="873457"/>
            <a:ext cx="7036834" cy="431095"/>
            <a:chOff x="6191591" y="2264560"/>
            <a:chExt cx="1810564" cy="240605"/>
          </a:xfrm>
        </p:grpSpPr>
        <p:cxnSp>
          <p:nvCxnSpPr>
            <p:cNvPr id="7" name="直接箭头连接符 6">
              <a:extLst>
                <a:ext uri="{FF2B5EF4-FFF2-40B4-BE49-F238E27FC236}">
                  <a16:creationId xmlns="" xmlns:a16="http://schemas.microsoft.com/office/drawing/2014/main" id="{D82D9EE4-83C6-4F49-B065-5CE73EA968AE}"/>
                </a:ext>
              </a:extLst>
            </p:cNvPr>
            <p:cNvCxnSpPr/>
            <p:nvPr/>
          </p:nvCxnSpPr>
          <p:spPr>
            <a:xfrm>
              <a:off x="6191591" y="2505165"/>
              <a:ext cx="1810564"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a:extLst>
                <a:ext uri="{FF2B5EF4-FFF2-40B4-BE49-F238E27FC236}">
                  <a16:creationId xmlns="" xmlns:a16="http://schemas.microsoft.com/office/drawing/2014/main" id="{5F0DED0C-FB21-41D7-BDC9-A9C87C963AF4}"/>
                </a:ext>
              </a:extLst>
            </p:cNvPr>
            <p:cNvCxnSpPr>
              <a:cxnSpLocks/>
            </p:cNvCxnSpPr>
            <p:nvPr/>
          </p:nvCxnSpPr>
          <p:spPr>
            <a:xfrm>
              <a:off x="6191591" y="2386838"/>
              <a:ext cx="1341973"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a:extLst>
                <a:ext uri="{FF2B5EF4-FFF2-40B4-BE49-F238E27FC236}">
                  <a16:creationId xmlns="" xmlns:a16="http://schemas.microsoft.com/office/drawing/2014/main" id="{56E64A45-9F92-40E7-905B-F9197F6E8014}"/>
                </a:ext>
              </a:extLst>
            </p:cNvPr>
            <p:cNvCxnSpPr>
              <a:cxnSpLocks/>
            </p:cNvCxnSpPr>
            <p:nvPr/>
          </p:nvCxnSpPr>
          <p:spPr>
            <a:xfrm>
              <a:off x="6191591" y="2264560"/>
              <a:ext cx="844311"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grpSp>
      <p:sp>
        <p:nvSpPr>
          <p:cNvPr id="10" name="Text Box 4"/>
          <p:cNvSpPr txBox="1"/>
          <p:nvPr/>
        </p:nvSpPr>
        <p:spPr>
          <a:xfrm flipH="1">
            <a:off x="607543" y="3035879"/>
            <a:ext cx="1764665" cy="1198880"/>
          </a:xfrm>
          <a:prstGeom prst="rect">
            <a:avLst/>
          </a:prstGeom>
          <a:noFill/>
          <a:ln w="9525">
            <a:noFill/>
          </a:ln>
        </p:spPr>
        <p:txBody>
          <a:bodyPr wrap="square" anchor="t">
            <a:spAutoFit/>
          </a:bodyPr>
          <a:lstStyle/>
          <a:p>
            <a:pPr algn="ctr">
              <a:spcBef>
                <a:spcPct val="50000"/>
              </a:spcBef>
            </a:pPr>
            <a:r>
              <a:rPr lang="zh-CN" altLang="en-US" sz="2395"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国际社会主义运动的发展史 </a:t>
            </a:r>
          </a:p>
        </p:txBody>
      </p:sp>
      <p:sp>
        <p:nvSpPr>
          <p:cNvPr id="11" name="AutoShape 5"/>
          <p:cNvSpPr/>
          <p:nvPr/>
        </p:nvSpPr>
        <p:spPr>
          <a:xfrm>
            <a:off x="2372232" y="1174424"/>
            <a:ext cx="131833" cy="4794685"/>
          </a:xfrm>
          <a:prstGeom prst="leftBrace">
            <a:avLst>
              <a:gd name="adj1" fmla="val 302235"/>
              <a:gd name="adj2" fmla="val 50000"/>
            </a:avLst>
          </a:prstGeom>
          <a:noFill/>
          <a:ln w="9525" cap="flat" cmpd="sng">
            <a:solidFill>
              <a:schemeClr val="tx1"/>
            </a:solidFill>
            <a:prstDash val="solid"/>
            <a:round/>
            <a:headEnd type="none" w="med" len="med"/>
            <a:tailEnd type="none" w="med" len="med"/>
          </a:ln>
        </p:spPr>
        <p:txBody>
          <a:bodyPr wrap="none" anchor="ctr"/>
          <a:lstStyle/>
          <a:p>
            <a:pPr algn="ctr"/>
            <a:endParaRPr lang="zh-CN" altLang="en-US" sz="1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endParaRPr>
          </a:p>
        </p:txBody>
      </p:sp>
      <p:sp>
        <p:nvSpPr>
          <p:cNvPr id="12" name="Text Box 6"/>
          <p:cNvSpPr txBox="1"/>
          <p:nvPr/>
        </p:nvSpPr>
        <p:spPr>
          <a:xfrm>
            <a:off x="2536673" y="1407739"/>
            <a:ext cx="791845" cy="414020"/>
          </a:xfrm>
          <a:prstGeom prst="rect">
            <a:avLst/>
          </a:prstGeom>
          <a:noFill/>
          <a:ln w="9525">
            <a:noFill/>
          </a:ln>
        </p:spPr>
        <p:txBody>
          <a:bodyPr wrap="square" anchor="t">
            <a:spAutoFit/>
          </a:bodyPr>
          <a:lstStyle/>
          <a:p>
            <a:pPr>
              <a:spcBef>
                <a:spcPct val="50000"/>
              </a:spcBef>
            </a:pPr>
            <a:r>
              <a:rPr lang="zh-CN" altLang="en-US" sz="2095"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rPr>
              <a:t>理论</a:t>
            </a:r>
          </a:p>
        </p:txBody>
      </p:sp>
      <p:sp>
        <p:nvSpPr>
          <p:cNvPr id="13" name="Text Box 9"/>
          <p:cNvSpPr txBox="1"/>
          <p:nvPr/>
        </p:nvSpPr>
        <p:spPr>
          <a:xfrm>
            <a:off x="3402813" y="1407739"/>
            <a:ext cx="1978660" cy="414020"/>
          </a:xfrm>
          <a:prstGeom prst="rect">
            <a:avLst/>
          </a:prstGeom>
          <a:noFill/>
          <a:ln w="9525">
            <a:noFill/>
          </a:ln>
        </p:spPr>
        <p:txBody>
          <a:bodyPr wrap="square" anchor="t">
            <a:spAutoFit/>
          </a:bodyPr>
          <a:lstStyle/>
          <a:p>
            <a:pPr>
              <a:spcBef>
                <a:spcPct val="50000"/>
              </a:spcBef>
            </a:pPr>
            <a:r>
              <a:rPr lang="zh-CN" altLang="en-US" sz="2095"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rPr>
              <a:t>马克思主义</a:t>
            </a:r>
          </a:p>
        </p:txBody>
      </p:sp>
      <p:sp>
        <p:nvSpPr>
          <p:cNvPr id="14" name="Text Box 10"/>
          <p:cNvSpPr txBox="1"/>
          <p:nvPr/>
        </p:nvSpPr>
        <p:spPr>
          <a:xfrm>
            <a:off x="2536673" y="3428309"/>
            <a:ext cx="821055" cy="414020"/>
          </a:xfrm>
          <a:prstGeom prst="rect">
            <a:avLst/>
          </a:prstGeom>
          <a:noFill/>
          <a:ln w="9525">
            <a:noFill/>
          </a:ln>
        </p:spPr>
        <p:txBody>
          <a:bodyPr wrap="square" anchor="t">
            <a:spAutoFit/>
          </a:bodyPr>
          <a:lstStyle/>
          <a:p>
            <a:pPr>
              <a:spcBef>
                <a:spcPct val="50000"/>
              </a:spcBef>
            </a:pPr>
            <a:r>
              <a:rPr lang="zh-CN" altLang="en-US" sz="2095"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rPr>
              <a:t>实践</a:t>
            </a:r>
          </a:p>
        </p:txBody>
      </p:sp>
      <p:sp>
        <p:nvSpPr>
          <p:cNvPr id="15" name="AutoShape 11"/>
          <p:cNvSpPr/>
          <p:nvPr/>
        </p:nvSpPr>
        <p:spPr>
          <a:xfrm>
            <a:off x="3220886" y="3204483"/>
            <a:ext cx="286232" cy="861072"/>
          </a:xfrm>
          <a:prstGeom prst="leftBrace">
            <a:avLst>
              <a:gd name="adj1" fmla="val 24999"/>
              <a:gd name="adj2" fmla="val 50000"/>
            </a:avLst>
          </a:prstGeom>
          <a:noFill/>
          <a:ln w="9525" cap="flat" cmpd="sng">
            <a:solidFill>
              <a:schemeClr val="tx1"/>
            </a:solidFill>
            <a:prstDash val="solid"/>
            <a:round/>
            <a:headEnd type="none" w="med" len="med"/>
            <a:tailEnd type="none" w="med" len="med"/>
          </a:ln>
        </p:spPr>
        <p:txBody>
          <a:bodyPr wrap="none" anchor="ctr"/>
          <a:lstStyle/>
          <a:p>
            <a:pPr algn="ctr"/>
            <a:endParaRPr lang="zh-CN" altLang="en-US" sz="100"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endParaRPr>
          </a:p>
        </p:txBody>
      </p:sp>
      <p:sp>
        <p:nvSpPr>
          <p:cNvPr id="16" name="Text Box 12"/>
          <p:cNvSpPr txBox="1"/>
          <p:nvPr/>
        </p:nvSpPr>
        <p:spPr>
          <a:xfrm>
            <a:off x="3547135" y="3098203"/>
            <a:ext cx="4418189" cy="414020"/>
          </a:xfrm>
          <a:prstGeom prst="rect">
            <a:avLst/>
          </a:prstGeom>
          <a:noFill/>
          <a:ln w="9525">
            <a:noFill/>
          </a:ln>
        </p:spPr>
        <p:txBody>
          <a:bodyPr anchor="t">
            <a:spAutoFit/>
          </a:bodyPr>
          <a:lstStyle/>
          <a:p>
            <a:pPr>
              <a:spcBef>
                <a:spcPct val="50000"/>
              </a:spcBef>
            </a:pPr>
            <a:r>
              <a:rPr lang="zh-CN" altLang="en-US" sz="2095"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rPr>
              <a:t>一国实践：俄国十月革命的胜利</a:t>
            </a:r>
          </a:p>
        </p:txBody>
      </p:sp>
      <p:sp>
        <p:nvSpPr>
          <p:cNvPr id="17" name="Text Box 13"/>
          <p:cNvSpPr txBox="1"/>
          <p:nvPr/>
        </p:nvSpPr>
        <p:spPr>
          <a:xfrm>
            <a:off x="3507588" y="3755969"/>
            <a:ext cx="4382770" cy="414020"/>
          </a:xfrm>
          <a:prstGeom prst="rect">
            <a:avLst/>
          </a:prstGeom>
          <a:noFill/>
          <a:ln w="9525">
            <a:noFill/>
          </a:ln>
        </p:spPr>
        <p:txBody>
          <a:bodyPr wrap="square" anchor="t">
            <a:spAutoFit/>
          </a:bodyPr>
          <a:lstStyle/>
          <a:p>
            <a:pPr>
              <a:spcBef>
                <a:spcPct val="50000"/>
              </a:spcBef>
            </a:pPr>
            <a:r>
              <a:rPr lang="zh-CN" altLang="en-US" sz="2095"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rPr>
              <a:t>多国实践：欧亚社会主义国家建立</a:t>
            </a:r>
          </a:p>
        </p:txBody>
      </p:sp>
      <p:sp>
        <p:nvSpPr>
          <p:cNvPr id="18" name="Text Box 14"/>
          <p:cNvSpPr txBox="1"/>
          <p:nvPr/>
        </p:nvSpPr>
        <p:spPr>
          <a:xfrm>
            <a:off x="2536673" y="4546544"/>
            <a:ext cx="767715" cy="414020"/>
          </a:xfrm>
          <a:prstGeom prst="rect">
            <a:avLst/>
          </a:prstGeom>
          <a:noFill/>
          <a:ln w="9525">
            <a:noFill/>
          </a:ln>
        </p:spPr>
        <p:txBody>
          <a:bodyPr wrap="square" anchor="t">
            <a:spAutoFit/>
          </a:bodyPr>
          <a:lstStyle/>
          <a:p>
            <a:pPr>
              <a:spcBef>
                <a:spcPct val="50000"/>
              </a:spcBef>
            </a:pPr>
            <a:r>
              <a:rPr lang="zh-CN" altLang="en-US" sz="2095"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rPr>
              <a:t>挫折</a:t>
            </a:r>
          </a:p>
        </p:txBody>
      </p:sp>
      <p:sp>
        <p:nvSpPr>
          <p:cNvPr id="19" name="Text Box 15"/>
          <p:cNvSpPr txBox="1"/>
          <p:nvPr/>
        </p:nvSpPr>
        <p:spPr>
          <a:xfrm>
            <a:off x="3560293" y="4546544"/>
            <a:ext cx="2757805" cy="414020"/>
          </a:xfrm>
          <a:prstGeom prst="rect">
            <a:avLst/>
          </a:prstGeom>
          <a:noFill/>
          <a:ln w="9525">
            <a:noFill/>
          </a:ln>
        </p:spPr>
        <p:txBody>
          <a:bodyPr wrap="square" anchor="t">
            <a:spAutoFit/>
          </a:bodyPr>
          <a:lstStyle/>
          <a:p>
            <a:pPr>
              <a:spcBef>
                <a:spcPct val="50000"/>
              </a:spcBef>
            </a:pPr>
            <a:r>
              <a:rPr lang="zh-CN" altLang="en-US" sz="2095"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rPr>
              <a:t>东欧剧变与苏联解体</a:t>
            </a:r>
          </a:p>
        </p:txBody>
      </p:sp>
      <p:sp>
        <p:nvSpPr>
          <p:cNvPr id="20" name="Text Box 16"/>
          <p:cNvSpPr txBox="1"/>
          <p:nvPr/>
        </p:nvSpPr>
        <p:spPr>
          <a:xfrm>
            <a:off x="2504288" y="5507299"/>
            <a:ext cx="720090" cy="414020"/>
          </a:xfrm>
          <a:prstGeom prst="rect">
            <a:avLst/>
          </a:prstGeom>
          <a:noFill/>
          <a:ln w="9525">
            <a:noFill/>
          </a:ln>
        </p:spPr>
        <p:txBody>
          <a:bodyPr wrap="square" anchor="t">
            <a:spAutoFit/>
          </a:bodyPr>
          <a:lstStyle/>
          <a:p>
            <a:pPr>
              <a:spcBef>
                <a:spcPct val="50000"/>
              </a:spcBef>
            </a:pPr>
            <a:r>
              <a:rPr lang="zh-CN" altLang="en-US" sz="2095"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rPr>
              <a:t>发展</a:t>
            </a:r>
          </a:p>
        </p:txBody>
      </p:sp>
      <p:sp>
        <p:nvSpPr>
          <p:cNvPr id="21" name="Text Box 19"/>
          <p:cNvSpPr txBox="1"/>
          <p:nvPr/>
        </p:nvSpPr>
        <p:spPr>
          <a:xfrm>
            <a:off x="2536791" y="2485205"/>
            <a:ext cx="1023785" cy="414020"/>
          </a:xfrm>
          <a:prstGeom prst="rect">
            <a:avLst/>
          </a:prstGeom>
          <a:noFill/>
          <a:ln w="9525">
            <a:noFill/>
          </a:ln>
        </p:spPr>
        <p:txBody>
          <a:bodyPr anchor="t">
            <a:spAutoFit/>
          </a:bodyPr>
          <a:lstStyle/>
          <a:p>
            <a:pPr>
              <a:spcBef>
                <a:spcPct val="50000"/>
              </a:spcBef>
            </a:pPr>
            <a:r>
              <a:rPr lang="zh-CN" altLang="en-US" sz="2095"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rPr>
              <a:t>尝试</a:t>
            </a:r>
          </a:p>
        </p:txBody>
      </p:sp>
      <p:sp>
        <p:nvSpPr>
          <p:cNvPr id="22" name="Text Box 20"/>
          <p:cNvSpPr txBox="1"/>
          <p:nvPr/>
        </p:nvSpPr>
        <p:spPr>
          <a:xfrm>
            <a:off x="3328518" y="2485334"/>
            <a:ext cx="1419860" cy="414020"/>
          </a:xfrm>
          <a:prstGeom prst="rect">
            <a:avLst/>
          </a:prstGeom>
          <a:noFill/>
          <a:ln w="9525">
            <a:noFill/>
          </a:ln>
        </p:spPr>
        <p:txBody>
          <a:bodyPr wrap="square" anchor="t">
            <a:spAutoFit/>
          </a:bodyPr>
          <a:lstStyle/>
          <a:p>
            <a:pPr algn="ctr">
              <a:spcBef>
                <a:spcPct val="50000"/>
              </a:spcBef>
            </a:pPr>
            <a:r>
              <a:rPr lang="zh-CN" altLang="en-US" sz="2095"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rPr>
              <a:t>巴黎公社</a:t>
            </a:r>
          </a:p>
        </p:txBody>
      </p:sp>
      <p:sp>
        <p:nvSpPr>
          <p:cNvPr id="23" name="Text Box 15"/>
          <p:cNvSpPr txBox="1"/>
          <p:nvPr/>
        </p:nvSpPr>
        <p:spPr>
          <a:xfrm>
            <a:off x="3402590" y="5490413"/>
            <a:ext cx="5117735" cy="431130"/>
          </a:xfrm>
          <a:prstGeom prst="rect">
            <a:avLst/>
          </a:prstGeom>
          <a:noFill/>
          <a:ln w="9525">
            <a:noFill/>
          </a:ln>
        </p:spPr>
        <p:txBody>
          <a:bodyPr wrap="square" anchor="t"/>
          <a:lstStyle/>
          <a:p>
            <a:pPr algn="just" eaLnBrk="0" hangingPunct="0"/>
            <a:r>
              <a:rPr lang="zh-CN" altLang="en-US" sz="2095" b="1" dirty="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rPr>
              <a:t>有中国特色社会主义建设道路成就巨大</a:t>
            </a:r>
          </a:p>
        </p:txBody>
      </p:sp>
      <p:pic>
        <p:nvPicPr>
          <p:cNvPr id="24" name="Picture 11" descr="MCj03892080000[1]"/>
          <p:cNvPicPr>
            <a:picLocks noChangeAspect="1"/>
          </p:cNvPicPr>
          <p:nvPr/>
        </p:nvPicPr>
        <p:blipFill>
          <a:blip r:embed="rId4" cstate="print"/>
          <a:stretch>
            <a:fillRect/>
          </a:stretch>
        </p:blipFill>
        <p:spPr>
          <a:xfrm flipH="1">
            <a:off x="7045173" y="1128339"/>
            <a:ext cx="1117600" cy="1771015"/>
          </a:xfrm>
          <a:prstGeom prst="rect">
            <a:avLst/>
          </a:prstGeom>
          <a:noFill/>
          <a:ln w="9525">
            <a:noFill/>
          </a:ln>
        </p:spPr>
      </p:pic>
    </p:spTree>
    <p:extLst>
      <p:ext uri="{BB962C8B-B14F-4D97-AF65-F5344CB8AC3E}">
        <p14:creationId xmlns:p14="http://schemas.microsoft.com/office/powerpoint/2010/main" xmlns="" val="4201082049"/>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heckerboard(across)">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20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20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checkerboard(across)">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20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9" presetClass="entr" presetSubtype="5"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1000" fill="hold"/>
                                        <p:tgtEl>
                                          <p:spTgt spid="16"/>
                                        </p:tgtEl>
                                        <p:attrNameLst>
                                          <p:attrName>ppt_w</p:attrName>
                                        </p:attrNameLst>
                                      </p:cBhvr>
                                      <p:tavLst>
                                        <p:tav tm="0">
                                          <p:val>
                                            <p:strVal val="#ppt_w"/>
                                          </p:val>
                                        </p:tav>
                                        <p:tav tm="100000">
                                          <p:val>
                                            <p:strVal val="#ppt_w"/>
                                          </p:val>
                                        </p:tav>
                                      </p:tavLst>
                                    </p:anim>
                                    <p:anim calcmode="lin" valueType="num">
                                      <p:cBhvr>
                                        <p:cTn id="48" dur="1000" fill="hold"/>
                                        <p:tgtEl>
                                          <p:spTgt spid="16"/>
                                        </p:tgtEl>
                                        <p:attrNameLst>
                                          <p:attrName>ppt_h</p:attrName>
                                        </p:attrNameLst>
                                      </p:cBhvr>
                                      <p:tavLst>
                                        <p:tav tm="0" fmla="#ppt_h*sin(2.5*pi*$)">
                                          <p:val>
                                            <p:fltVal val="0"/>
                                          </p:val>
                                        </p:tav>
                                        <p:tav tm="100000">
                                          <p:val>
                                            <p:fltVal val="1"/>
                                          </p:val>
                                        </p:tav>
                                      </p:tavLst>
                                    </p:anim>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dissolve">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box(in)">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box(in)">
                                      <p:cBhvr>
                                        <p:cTn id="63" dur="5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p:cTn id="68" dur="500" fill="hold"/>
                                        <p:tgtEl>
                                          <p:spTgt spid="20"/>
                                        </p:tgtEl>
                                        <p:attrNameLst>
                                          <p:attrName>ppt_x</p:attrName>
                                        </p:attrNameLst>
                                      </p:cBhvr>
                                      <p:tavLst>
                                        <p:tav tm="0">
                                          <p:val>
                                            <p:strVal val="#ppt_x"/>
                                          </p:val>
                                        </p:tav>
                                        <p:tav tm="100000">
                                          <p:val>
                                            <p:strVal val="#ppt_x"/>
                                          </p:val>
                                        </p:tav>
                                      </p:tavLst>
                                    </p:anim>
                                    <p:anim calcmode="lin" valueType="num">
                                      <p:cBhvr>
                                        <p:cTn id="6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6" presetClass="entr" presetSubtype="37" fill="hold" grpId="0" nodeType="click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barn(outVertical)">
                                      <p:cBhvr>
                                        <p:cTn id="74" dur="500"/>
                                        <p:tgtEl>
                                          <p:spTgt spid="23"/>
                                        </p:tgtEl>
                                      </p:cBhvr>
                                    </p:animEffect>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down)">
                                      <p:cBhvr>
                                        <p:cTn id="79" dur="580">
                                          <p:stCondLst>
                                            <p:cond delay="0"/>
                                          </p:stCondLst>
                                        </p:cTn>
                                        <p:tgtEl>
                                          <p:spTgt spid="24"/>
                                        </p:tgtEl>
                                      </p:cBhvr>
                                    </p:animEffect>
                                    <p:anim calcmode="lin" valueType="num">
                                      <p:cBhvr>
                                        <p:cTn id="80"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85" dur="26">
                                          <p:stCondLst>
                                            <p:cond delay="650"/>
                                          </p:stCondLst>
                                        </p:cTn>
                                        <p:tgtEl>
                                          <p:spTgt spid="24"/>
                                        </p:tgtEl>
                                      </p:cBhvr>
                                      <p:to x="100000" y="60000"/>
                                    </p:animScale>
                                    <p:animScale>
                                      <p:cBhvr>
                                        <p:cTn id="86" dur="166" decel="50000">
                                          <p:stCondLst>
                                            <p:cond delay="676"/>
                                          </p:stCondLst>
                                        </p:cTn>
                                        <p:tgtEl>
                                          <p:spTgt spid="24"/>
                                        </p:tgtEl>
                                      </p:cBhvr>
                                      <p:to x="100000" y="100000"/>
                                    </p:animScale>
                                    <p:animScale>
                                      <p:cBhvr>
                                        <p:cTn id="87" dur="26">
                                          <p:stCondLst>
                                            <p:cond delay="1312"/>
                                          </p:stCondLst>
                                        </p:cTn>
                                        <p:tgtEl>
                                          <p:spTgt spid="24"/>
                                        </p:tgtEl>
                                      </p:cBhvr>
                                      <p:to x="100000" y="80000"/>
                                    </p:animScale>
                                    <p:animScale>
                                      <p:cBhvr>
                                        <p:cTn id="88" dur="166" decel="50000">
                                          <p:stCondLst>
                                            <p:cond delay="1338"/>
                                          </p:stCondLst>
                                        </p:cTn>
                                        <p:tgtEl>
                                          <p:spTgt spid="24"/>
                                        </p:tgtEl>
                                      </p:cBhvr>
                                      <p:to x="100000" y="100000"/>
                                    </p:animScale>
                                    <p:animScale>
                                      <p:cBhvr>
                                        <p:cTn id="89" dur="26">
                                          <p:stCondLst>
                                            <p:cond delay="1642"/>
                                          </p:stCondLst>
                                        </p:cTn>
                                        <p:tgtEl>
                                          <p:spTgt spid="24"/>
                                        </p:tgtEl>
                                      </p:cBhvr>
                                      <p:to x="100000" y="90000"/>
                                    </p:animScale>
                                    <p:animScale>
                                      <p:cBhvr>
                                        <p:cTn id="90" dur="166" decel="50000">
                                          <p:stCondLst>
                                            <p:cond delay="1668"/>
                                          </p:stCondLst>
                                        </p:cTn>
                                        <p:tgtEl>
                                          <p:spTgt spid="24"/>
                                        </p:tgtEl>
                                      </p:cBhvr>
                                      <p:to x="100000" y="100000"/>
                                    </p:animScale>
                                    <p:animScale>
                                      <p:cBhvr>
                                        <p:cTn id="91" dur="26">
                                          <p:stCondLst>
                                            <p:cond delay="1808"/>
                                          </p:stCondLst>
                                        </p:cTn>
                                        <p:tgtEl>
                                          <p:spTgt spid="24"/>
                                        </p:tgtEl>
                                      </p:cBhvr>
                                      <p:to x="100000" y="95000"/>
                                    </p:animScale>
                                    <p:animScale>
                                      <p:cBhvr>
                                        <p:cTn id="92"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bldLvl="0" animBg="1"/>
      <p:bldP spid="16" grpId="0"/>
      <p:bldP spid="17" grpId="0"/>
      <p:bldP spid="18" grpId="0"/>
      <p:bldP spid="19" grpId="0"/>
      <p:bldP spid="20" grpId="0"/>
      <p:bldP spid="21" grpId="0"/>
      <p:bldP spid="22"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F65488E3-903F-48FC-9647-193E5D1AB7E5}"/>
              </a:ext>
            </a:extLst>
          </p:cNvPr>
          <p:cNvSpPr/>
          <p:nvPr/>
        </p:nvSpPr>
        <p:spPr>
          <a:xfrm>
            <a:off x="709684" y="573206"/>
            <a:ext cx="10822674" cy="5732060"/>
          </a:xfrm>
          <a:prstGeom prst="rect">
            <a:avLst/>
          </a:prstGeom>
          <a:solidFill>
            <a:srgbClr val="F9F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a:extLst>
              <a:ext uri="{FF2B5EF4-FFF2-40B4-BE49-F238E27FC236}">
                <a16:creationId xmlns="" xmlns:a16="http://schemas.microsoft.com/office/drawing/2014/main" id="{15C5F831-5211-4F78-8D5C-C6F7C26683D9}"/>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colorTemperature colorTemp="11200"/>
                    </a14:imgEffect>
                  </a14:imgLayer>
                </a14:imgProps>
              </a:ext>
              <a:ext uri="{28A0092B-C50C-407E-A947-70E740481C1C}">
                <a14:useLocalDpi xmlns:a14="http://schemas.microsoft.com/office/drawing/2010/main" xmlns="" val="0"/>
              </a:ext>
            </a:extLst>
          </a:blip>
          <a:srcRect/>
          <a:stretch>
            <a:fillRect/>
          </a:stretch>
        </p:blipFill>
        <p:spPr>
          <a:xfrm rot="5400000" flipH="1" flipV="1">
            <a:off x="2845486" y="-2416225"/>
            <a:ext cx="6501030" cy="11690448"/>
          </a:xfrm>
          <a:custGeom>
            <a:avLst/>
            <a:gdLst>
              <a:gd name="connsiteX0" fmla="*/ 6092660 w 6501030"/>
              <a:gd name="connsiteY0" fmla="*/ 991170 h 11690448"/>
              <a:gd name="connsiteX1" fmla="*/ 428840 w 6501030"/>
              <a:gd name="connsiteY1" fmla="*/ 991170 h 11690448"/>
              <a:gd name="connsiteX2" fmla="*/ 428839 w 6501030"/>
              <a:gd name="connsiteY2" fmla="*/ 10762967 h 11690448"/>
              <a:gd name="connsiteX3" fmla="*/ 6092660 w 6501030"/>
              <a:gd name="connsiteY3" fmla="*/ 10762967 h 11690448"/>
              <a:gd name="connsiteX4" fmla="*/ 6501030 w 6501030"/>
              <a:gd name="connsiteY4" fmla="*/ 0 h 11690448"/>
              <a:gd name="connsiteX5" fmla="*/ 6501030 w 6501030"/>
              <a:gd name="connsiteY5" fmla="*/ 11690448 h 11690448"/>
              <a:gd name="connsiteX6" fmla="*/ 0 w 6501030"/>
              <a:gd name="connsiteY6" fmla="*/ 11690448 h 11690448"/>
              <a:gd name="connsiteX7" fmla="*/ 0 w 6501030"/>
              <a:gd name="connsiteY7" fmla="*/ 0 h 11690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1030" h="11690448">
                <a:moveTo>
                  <a:pt x="6092660" y="991170"/>
                </a:moveTo>
                <a:lnTo>
                  <a:pt x="428840" y="991170"/>
                </a:lnTo>
                <a:lnTo>
                  <a:pt x="428839" y="10762967"/>
                </a:lnTo>
                <a:lnTo>
                  <a:pt x="6092660" y="10762967"/>
                </a:lnTo>
                <a:close/>
                <a:moveTo>
                  <a:pt x="6501030" y="0"/>
                </a:moveTo>
                <a:lnTo>
                  <a:pt x="6501030" y="11690448"/>
                </a:lnTo>
                <a:lnTo>
                  <a:pt x="0" y="11690448"/>
                </a:lnTo>
                <a:lnTo>
                  <a:pt x="0" y="0"/>
                </a:lnTo>
                <a:close/>
              </a:path>
            </a:pathLst>
          </a:custGeom>
        </p:spPr>
      </p:pic>
      <p:grpSp>
        <p:nvGrpSpPr>
          <p:cNvPr id="2" name="组合 5">
            <a:extLst>
              <a:ext uri="{FF2B5EF4-FFF2-40B4-BE49-F238E27FC236}">
                <a16:creationId xmlns="" xmlns:a16="http://schemas.microsoft.com/office/drawing/2014/main" id="{92FBF4FC-E4CA-4FC7-ADCD-4C98306642DB}"/>
              </a:ext>
            </a:extLst>
          </p:cNvPr>
          <p:cNvGrpSpPr/>
          <p:nvPr/>
        </p:nvGrpSpPr>
        <p:grpSpPr>
          <a:xfrm flipH="1">
            <a:off x="4036317" y="873457"/>
            <a:ext cx="7036834" cy="431095"/>
            <a:chOff x="6191591" y="2264560"/>
            <a:chExt cx="1810564" cy="240605"/>
          </a:xfrm>
        </p:grpSpPr>
        <p:cxnSp>
          <p:nvCxnSpPr>
            <p:cNvPr id="7" name="直接箭头连接符 6">
              <a:extLst>
                <a:ext uri="{FF2B5EF4-FFF2-40B4-BE49-F238E27FC236}">
                  <a16:creationId xmlns="" xmlns:a16="http://schemas.microsoft.com/office/drawing/2014/main" id="{D82D9EE4-83C6-4F49-B065-5CE73EA968AE}"/>
                </a:ext>
              </a:extLst>
            </p:cNvPr>
            <p:cNvCxnSpPr/>
            <p:nvPr/>
          </p:nvCxnSpPr>
          <p:spPr>
            <a:xfrm>
              <a:off x="6191591" y="2505165"/>
              <a:ext cx="1810564"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a:extLst>
                <a:ext uri="{FF2B5EF4-FFF2-40B4-BE49-F238E27FC236}">
                  <a16:creationId xmlns="" xmlns:a16="http://schemas.microsoft.com/office/drawing/2014/main" id="{5F0DED0C-FB21-41D7-BDC9-A9C87C963AF4}"/>
                </a:ext>
              </a:extLst>
            </p:cNvPr>
            <p:cNvCxnSpPr>
              <a:cxnSpLocks/>
            </p:cNvCxnSpPr>
            <p:nvPr/>
          </p:nvCxnSpPr>
          <p:spPr>
            <a:xfrm>
              <a:off x="6191591" y="2386838"/>
              <a:ext cx="1341973"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a:extLst>
                <a:ext uri="{FF2B5EF4-FFF2-40B4-BE49-F238E27FC236}">
                  <a16:creationId xmlns="" xmlns:a16="http://schemas.microsoft.com/office/drawing/2014/main" id="{56E64A45-9F92-40E7-905B-F9197F6E8014}"/>
                </a:ext>
              </a:extLst>
            </p:cNvPr>
            <p:cNvCxnSpPr>
              <a:cxnSpLocks/>
            </p:cNvCxnSpPr>
            <p:nvPr/>
          </p:nvCxnSpPr>
          <p:spPr>
            <a:xfrm>
              <a:off x="6191591" y="2264560"/>
              <a:ext cx="844311"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grpSp>
      <p:sp>
        <p:nvSpPr>
          <p:cNvPr id="10" name="文本框 7"/>
          <p:cNvSpPr txBox="1"/>
          <p:nvPr/>
        </p:nvSpPr>
        <p:spPr>
          <a:xfrm>
            <a:off x="1513470" y="1553853"/>
            <a:ext cx="833120" cy="368300"/>
          </a:xfrm>
          <a:prstGeom prst="rect">
            <a:avLst/>
          </a:prstGeom>
          <a:noFill/>
        </p:spPr>
        <p:txBody>
          <a:bodyPr wrap="square" rtlCol="0">
            <a:spAutoFit/>
          </a:bodyPr>
          <a:lstStyle/>
          <a:p>
            <a:pPr algn="ctr"/>
            <a:r>
              <a:rPr kumimoji="0" lang="zh-CN" altLang="en-US" sz="1800" b="1" i="0" u="none" strike="noStrike" cap="none" spc="0" normalizeH="0" baseline="0">
                <a:ln>
                  <a:noFill/>
                </a:ln>
                <a:solidFill>
                  <a:schemeClr val="tx1"/>
                </a:solidFill>
                <a:effectLst>
                  <a:outerShdw blurRad="38100" dist="38100" dir="2700000" algn="tl">
                    <a:srgbClr val="000000">
                      <a:alpha val="43137"/>
                    </a:srgbClr>
                  </a:outerShdw>
                </a:effectLst>
                <a:uFillTx/>
                <a:latin typeface="楷体" panose="02010609060101010101" charset="-122"/>
                <a:ea typeface="楷体" panose="02010609060101010101" charset="-122"/>
                <a:cs typeface="微软雅黑" panose="020B0503020204020204" charset="-122"/>
                <a:sym typeface="+mn-ea"/>
              </a:rPr>
              <a:t>苏联</a:t>
            </a:r>
          </a:p>
        </p:txBody>
      </p:sp>
      <p:grpSp>
        <p:nvGrpSpPr>
          <p:cNvPr id="11" name="组合 10"/>
          <p:cNvGrpSpPr/>
          <p:nvPr/>
        </p:nvGrpSpPr>
        <p:grpSpPr>
          <a:xfrm>
            <a:off x="8400045" y="4549148"/>
            <a:ext cx="1371600" cy="1497965"/>
            <a:chOff x="4261" y="-888"/>
            <a:chExt cx="1560" cy="2197"/>
          </a:xfrm>
        </p:grpSpPr>
        <p:pic>
          <p:nvPicPr>
            <p:cNvPr id="12" name="图片 1" descr="C:/Users/hu/AppData/Local/Temp/kaimatting_20191025184744/output_20191025184747..pngoutput_20191025184747."/>
            <p:cNvPicPr>
              <a:picLocks noGrp="1" noChangeAspect="1"/>
            </p:cNvPicPr>
            <p:nvPr/>
          </p:nvPicPr>
          <p:blipFill>
            <a:blip r:embed="rId4" cstate="print"/>
            <a:stretch>
              <a:fillRect/>
            </a:stretch>
          </p:blipFill>
          <p:spPr>
            <a:xfrm>
              <a:off x="4261" y="-888"/>
              <a:ext cx="1560" cy="2197"/>
            </a:xfrm>
            <a:prstGeom prst="rect">
              <a:avLst/>
            </a:prstGeom>
            <a:noFill/>
            <a:ln w="9525">
              <a:noFill/>
            </a:ln>
          </p:spPr>
        </p:pic>
        <p:sp>
          <p:nvSpPr>
            <p:cNvPr id="13" name="文本框 13"/>
            <p:cNvSpPr txBox="1"/>
            <p:nvPr/>
          </p:nvSpPr>
          <p:spPr>
            <a:xfrm>
              <a:off x="4874" y="-124"/>
              <a:ext cx="859" cy="103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2000" b="1" i="0" u="none" strike="noStrike" cap="none" spc="0" normalizeH="0" baseline="0">
                  <a:ln>
                    <a:noFill/>
                  </a:ln>
                  <a:solidFill>
                    <a:schemeClr val="tx1"/>
                  </a:solidFill>
                  <a:effectLst>
                    <a:outerShdw blurRad="38100" dist="38100" dir="2700000" algn="tl">
                      <a:srgbClr val="000000">
                        <a:alpha val="43137"/>
                      </a:srgbClr>
                    </a:outerShdw>
                    <a:reflection blurRad="6350" stA="60000" endA="900" endPos="60000" dist="60007" dir="5400000" sy="-100000" algn="bl" rotWithShape="0"/>
                  </a:effectLst>
                  <a:uFillTx/>
                  <a:latin typeface="楷体" panose="02010609060101010101" charset="-122"/>
                  <a:ea typeface="楷体" panose="02010609060101010101" charset="-122"/>
                  <a:cs typeface="Arial" panose="020B0604020202020204"/>
                  <a:sym typeface="Arial" panose="020B0604020202020204"/>
                </a:rPr>
                <a:t>知识构建</a:t>
              </a:r>
            </a:p>
          </p:txBody>
        </p:sp>
      </p:grpSp>
      <p:sp>
        <p:nvSpPr>
          <p:cNvPr id="14" name="文本框 11"/>
          <p:cNvSpPr txBox="1"/>
          <p:nvPr/>
        </p:nvSpPr>
        <p:spPr>
          <a:xfrm>
            <a:off x="1666505" y="4271018"/>
            <a:ext cx="642620" cy="368300"/>
          </a:xfrm>
          <a:prstGeom prst="rect">
            <a:avLst/>
          </a:prstGeom>
          <a:noFill/>
        </p:spPr>
        <p:txBody>
          <a:bodyPr wrap="none" rtlCol="0">
            <a:spAutoFit/>
          </a:bodyPr>
          <a:lstStyle/>
          <a:p>
            <a:pPr algn="ctr" eaLnBrk="0" hangingPunct="0"/>
            <a:r>
              <a:rPr lang="zh-CN" altLang="en-US" sz="1800" b="1">
                <a:ln>
                  <a:noFill/>
                </a:ln>
                <a:solidFill>
                  <a:schemeClr val="tx1"/>
                </a:solidFill>
                <a:effectLst>
                  <a:outerShdw blurRad="38100" dist="38100" dir="2700000" algn="tl">
                    <a:srgbClr val="000000">
                      <a:alpha val="43137"/>
                    </a:srgbClr>
                  </a:outerShdw>
                </a:effectLst>
                <a:uFillTx/>
                <a:latin typeface="楷体" panose="02010609060101010101" charset="-122"/>
                <a:ea typeface="楷体" panose="02010609060101010101" charset="-122"/>
                <a:cs typeface="微软雅黑" panose="020B0503020204020204" charset="-122"/>
                <a:sym typeface="+mn-ea"/>
              </a:rPr>
              <a:t>改革</a:t>
            </a:r>
            <a:endParaRPr lang="zh-CN" altLang="en-US" sz="1600" b="1" dirty="0">
              <a:solidFill>
                <a:schemeClr val="tx1"/>
              </a:solidFill>
              <a:effectLst>
                <a:outerShdw blurRad="38100" dist="19050" dir="2700000" algn="tl" rotWithShape="0">
                  <a:schemeClr val="dk1">
                    <a:alpha val="40000"/>
                  </a:schemeClr>
                </a:outerShdw>
              </a:effectLst>
              <a:uFillTx/>
              <a:latin typeface="楷体" panose="02010609060101010101" charset="-122"/>
              <a:ea typeface="楷体" panose="02010609060101010101" charset="-122"/>
              <a:sym typeface="+mn-ea"/>
            </a:endParaRPr>
          </a:p>
        </p:txBody>
      </p:sp>
      <p:sp>
        <p:nvSpPr>
          <p:cNvPr id="15" name="文本框 24"/>
          <p:cNvSpPr txBox="1"/>
          <p:nvPr/>
        </p:nvSpPr>
        <p:spPr>
          <a:xfrm>
            <a:off x="7024635" y="2851158"/>
            <a:ext cx="1985010" cy="645160"/>
          </a:xfrm>
          <a:prstGeom prst="rect">
            <a:avLst/>
          </a:prstGeom>
          <a:noFill/>
        </p:spPr>
        <p:txBody>
          <a:bodyPr wrap="square" rtlCol="0">
            <a:spAutoFit/>
          </a:bodyPr>
          <a:lstStyle/>
          <a:p>
            <a:pPr algn="ctr"/>
            <a:r>
              <a:rPr lang="zh-CN" altLang="en-US" sz="1800" b="1">
                <a:ln>
                  <a:noFill/>
                </a:ln>
                <a:solidFill>
                  <a:schemeClr val="tx1"/>
                </a:solidFill>
                <a:effectLst>
                  <a:outerShdw blurRad="38100" dist="38100" dir="2700000" algn="tl">
                    <a:srgbClr val="000000">
                      <a:alpha val="43137"/>
                    </a:srgbClr>
                  </a:outerShdw>
                </a:effectLst>
                <a:uFillTx/>
                <a:latin typeface="楷体" panose="02010609060101010101" charset="-122"/>
                <a:ea typeface="楷体" panose="02010609060101010101" charset="-122"/>
                <a:cs typeface="微软雅黑" panose="020B0503020204020204" charset="-122"/>
                <a:sym typeface="+mn-ea"/>
              </a:rPr>
              <a:t>高度集中的政治经济提体制</a:t>
            </a:r>
          </a:p>
        </p:txBody>
      </p:sp>
      <p:sp>
        <p:nvSpPr>
          <p:cNvPr id="16" name="文本框 78"/>
          <p:cNvSpPr txBox="1"/>
          <p:nvPr/>
        </p:nvSpPr>
        <p:spPr>
          <a:xfrm>
            <a:off x="3060965" y="4906018"/>
            <a:ext cx="1833245" cy="368300"/>
          </a:xfrm>
          <a:prstGeom prst="rect">
            <a:avLst/>
          </a:prstGeom>
          <a:noFill/>
        </p:spPr>
        <p:txBody>
          <a:bodyPr wrap="square" rtlCol="0">
            <a:spAutoFit/>
          </a:bodyPr>
          <a:lstStyle/>
          <a:p>
            <a:pPr algn="ctr" eaLnBrk="0" hangingPunct="0"/>
            <a:r>
              <a:rPr lang="zh-CN" altLang="en-US" sz="1800" b="1">
                <a:ln>
                  <a:noFill/>
                </a:ln>
                <a:solidFill>
                  <a:schemeClr val="tx1"/>
                </a:solidFill>
                <a:effectLst>
                  <a:outerShdw blurRad="38100" dist="38100" dir="2700000" algn="tl">
                    <a:srgbClr val="000000">
                      <a:alpha val="43137"/>
                    </a:srgbClr>
                  </a:outerShdw>
                </a:effectLst>
                <a:uFillTx/>
                <a:latin typeface="楷体" panose="02010609060101010101" charset="-122"/>
                <a:ea typeface="楷体" panose="02010609060101010101" charset="-122"/>
                <a:cs typeface="微软雅黑" panose="020B0503020204020204" charset="-122"/>
                <a:sym typeface="+mn-ea"/>
              </a:rPr>
              <a:t>戈尔巴乔夫改革</a:t>
            </a:r>
          </a:p>
        </p:txBody>
      </p:sp>
      <p:sp>
        <p:nvSpPr>
          <p:cNvPr id="17" name="文本框 2"/>
          <p:cNvSpPr txBox="1"/>
          <p:nvPr/>
        </p:nvSpPr>
        <p:spPr>
          <a:xfrm>
            <a:off x="7358645" y="1553853"/>
            <a:ext cx="1102360" cy="368300"/>
          </a:xfrm>
          <a:prstGeom prst="rect">
            <a:avLst/>
          </a:prstGeom>
          <a:noFill/>
        </p:spPr>
        <p:txBody>
          <a:bodyPr wrap="none" rtlCol="0">
            <a:spAutoFit/>
          </a:bodyPr>
          <a:lstStyle/>
          <a:p>
            <a:pPr algn="l"/>
            <a:r>
              <a:rPr kumimoji="0" lang="zh-CN" altLang="en-US" sz="1800" b="1" i="0" u="none" strike="noStrike" cap="none" spc="0" normalizeH="0" baseline="0">
                <a:ln>
                  <a:noFill/>
                </a:ln>
                <a:solidFill>
                  <a:schemeClr val="tx1"/>
                </a:solidFill>
                <a:effectLst>
                  <a:outerShdw blurRad="38100" dist="38100" dir="2700000" algn="tl">
                    <a:srgbClr val="000000">
                      <a:alpha val="43137"/>
                    </a:srgbClr>
                  </a:outerShdw>
                </a:effectLst>
                <a:uFillTx/>
                <a:latin typeface="楷体" panose="02010609060101010101" charset="-122"/>
                <a:ea typeface="楷体" panose="02010609060101010101" charset="-122"/>
                <a:cs typeface="微软雅黑" panose="020B0503020204020204" charset="-122"/>
                <a:sym typeface="+mn-ea"/>
              </a:rPr>
              <a:t>东欧各国</a:t>
            </a:r>
          </a:p>
        </p:txBody>
      </p:sp>
      <p:grpSp>
        <p:nvGrpSpPr>
          <p:cNvPr id="18" name="组合 17"/>
          <p:cNvGrpSpPr/>
          <p:nvPr/>
        </p:nvGrpSpPr>
        <p:grpSpPr>
          <a:xfrm>
            <a:off x="2565030" y="2707013"/>
            <a:ext cx="4555490" cy="368300"/>
            <a:chOff x="2326" y="2422"/>
            <a:chExt cx="7174" cy="580"/>
          </a:xfrm>
        </p:grpSpPr>
        <p:cxnSp>
          <p:nvCxnSpPr>
            <p:cNvPr id="19" name="直接箭头连接符 18"/>
            <p:cNvCxnSpPr/>
            <p:nvPr/>
          </p:nvCxnSpPr>
          <p:spPr>
            <a:xfrm flipV="1">
              <a:off x="2326" y="2934"/>
              <a:ext cx="7175" cy="11"/>
            </a:xfrm>
            <a:prstGeom prst="straightConnector1">
              <a:avLst/>
            </a:prstGeom>
            <a:noFill/>
            <a:ln w="31750" cap="flat">
              <a:solidFill>
                <a:srgbClr val="0070C0"/>
              </a:solidFill>
              <a:prstDash val="solid"/>
              <a:miter lim="800000"/>
              <a:tailEnd type="arrow"/>
            </a:ln>
          </p:spPr>
          <p:style>
            <a:lnRef idx="0">
              <a:scrgbClr r="0" g="0" b="0"/>
            </a:lnRef>
            <a:fillRef idx="0">
              <a:scrgbClr r="0" g="0" b="0"/>
            </a:fillRef>
            <a:effectRef idx="0">
              <a:scrgbClr r="0" g="0" b="0"/>
            </a:effectRef>
            <a:fontRef idx="none"/>
          </p:style>
        </p:cxnSp>
        <p:sp>
          <p:nvSpPr>
            <p:cNvPr id="20" name="文本框 4"/>
            <p:cNvSpPr txBox="1"/>
            <p:nvPr/>
          </p:nvSpPr>
          <p:spPr>
            <a:xfrm>
              <a:off x="5158" y="2422"/>
              <a:ext cx="1012" cy="580"/>
            </a:xfrm>
            <a:prstGeom prst="rect">
              <a:avLst/>
            </a:prstGeom>
            <a:noFill/>
          </p:spPr>
          <p:txBody>
            <a:bodyPr wrap="none" rtlCol="0">
              <a:spAutoFit/>
            </a:bodyPr>
            <a:lstStyle/>
            <a:p>
              <a:pPr algn="ctr"/>
              <a:r>
                <a:rPr kumimoji="0" lang="zh-CN" altLang="en-US" sz="1800" b="1" i="0" u="none" strike="noStrike" cap="none" spc="0" normalizeH="0" baseline="0">
                  <a:ln>
                    <a:noFill/>
                  </a:ln>
                  <a:solidFill>
                    <a:schemeClr val="tx1"/>
                  </a:solidFill>
                  <a:effectLst>
                    <a:outerShdw blurRad="38100" dist="38100" dir="2700000" algn="tl">
                      <a:srgbClr val="000000">
                        <a:alpha val="43137"/>
                      </a:srgbClr>
                    </a:outerShdw>
                  </a:effectLst>
                  <a:uFillTx/>
                  <a:latin typeface="楷体" panose="02010609060101010101" charset="-122"/>
                  <a:ea typeface="楷体" panose="02010609060101010101" charset="-122"/>
                  <a:cs typeface="微软雅黑" panose="020B0503020204020204" charset="-122"/>
                  <a:sym typeface="+mn-ea"/>
                </a:rPr>
                <a:t>推广</a:t>
              </a:r>
              <a:endParaRPr kumimoji="0" lang="zh-CN" altLang="en-US" sz="1600" b="1" i="0" u="none" strike="noStrike" cap="none" spc="0" normalizeH="0" baseline="0">
                <a:ln>
                  <a:noFill/>
                </a:ln>
                <a:solidFill>
                  <a:schemeClr val="tx1"/>
                </a:solidFill>
                <a:effectLst>
                  <a:outerShdw blurRad="38100" dist="38100" dir="2700000" algn="tl">
                    <a:srgbClr val="000000">
                      <a:alpha val="43137"/>
                    </a:srgbClr>
                  </a:outerShdw>
                </a:effectLst>
                <a:uFillTx/>
                <a:latin typeface="楷体" panose="02010609060101010101" charset="-122"/>
                <a:ea typeface="楷体" panose="02010609060101010101" charset="-122"/>
                <a:cs typeface="微软雅黑" panose="020B0503020204020204" charset="-122"/>
                <a:sym typeface="+mn-ea"/>
              </a:endParaRPr>
            </a:p>
          </p:txBody>
        </p:sp>
      </p:grpSp>
      <p:sp>
        <p:nvSpPr>
          <p:cNvPr id="21" name="文本框 100"/>
          <p:cNvSpPr txBox="1"/>
          <p:nvPr/>
        </p:nvSpPr>
        <p:spPr>
          <a:xfrm>
            <a:off x="3127640" y="4248158"/>
            <a:ext cx="1833245" cy="368300"/>
          </a:xfrm>
          <a:prstGeom prst="rect">
            <a:avLst/>
          </a:prstGeom>
          <a:noFill/>
        </p:spPr>
        <p:txBody>
          <a:bodyPr wrap="square" rtlCol="0">
            <a:spAutoFit/>
          </a:bodyPr>
          <a:lstStyle/>
          <a:p>
            <a:pPr algn="ctr"/>
            <a:r>
              <a:rPr kumimoji="0" lang="zh-CN" altLang="en-US" sz="1800" b="1" i="0" u="none" strike="noStrike" cap="none" spc="0" normalizeH="0" baseline="0">
                <a:ln>
                  <a:noFill/>
                </a:ln>
                <a:solidFill>
                  <a:schemeClr val="tx1"/>
                </a:solidFill>
                <a:effectLst>
                  <a:outerShdw blurRad="38100" dist="38100" dir="2700000" algn="tl">
                    <a:srgbClr val="000000">
                      <a:alpha val="43137"/>
                    </a:srgbClr>
                  </a:outerShdw>
                </a:effectLst>
                <a:uFillTx/>
                <a:latin typeface="楷体" panose="02010609060101010101" charset="-122"/>
                <a:ea typeface="楷体" panose="02010609060101010101" charset="-122"/>
                <a:cs typeface="微软雅黑" panose="020B0503020204020204" charset="-122"/>
                <a:sym typeface="+mn-ea"/>
              </a:rPr>
              <a:t>勃列日涅夫改革</a:t>
            </a:r>
          </a:p>
        </p:txBody>
      </p:sp>
      <p:grpSp>
        <p:nvGrpSpPr>
          <p:cNvPr id="22" name="组合 21"/>
          <p:cNvGrpSpPr/>
          <p:nvPr/>
        </p:nvGrpSpPr>
        <p:grpSpPr>
          <a:xfrm>
            <a:off x="1232800" y="1922153"/>
            <a:ext cx="1332230" cy="1309370"/>
            <a:chOff x="4643" y="3639"/>
            <a:chExt cx="2098" cy="2062"/>
          </a:xfrm>
        </p:grpSpPr>
        <p:cxnSp>
          <p:nvCxnSpPr>
            <p:cNvPr id="23" name="直接箭头连接符 22"/>
            <p:cNvCxnSpPr/>
            <p:nvPr/>
          </p:nvCxnSpPr>
          <p:spPr>
            <a:xfrm flipH="1">
              <a:off x="5736" y="3639"/>
              <a:ext cx="10" cy="1463"/>
            </a:xfrm>
            <a:prstGeom prst="straightConnector1">
              <a:avLst/>
            </a:prstGeom>
            <a:noFill/>
            <a:ln w="31750" cap="flat">
              <a:solidFill>
                <a:srgbClr val="0070C0"/>
              </a:solidFill>
              <a:prstDash val="solid"/>
              <a:miter lim="800000"/>
              <a:tailEnd type="arrow"/>
            </a:ln>
          </p:spPr>
          <p:style>
            <a:lnRef idx="0">
              <a:scrgbClr r="0" g="0" b="0"/>
            </a:lnRef>
            <a:fillRef idx="0">
              <a:scrgbClr r="0" g="0" b="0"/>
            </a:fillRef>
            <a:effectRef idx="0">
              <a:scrgbClr r="0" g="0" b="0"/>
            </a:effectRef>
            <a:fontRef idx="none"/>
          </p:style>
        </p:cxnSp>
        <p:sp>
          <p:nvSpPr>
            <p:cNvPr id="24" name="文本框 8"/>
            <p:cNvSpPr txBox="1"/>
            <p:nvPr/>
          </p:nvSpPr>
          <p:spPr>
            <a:xfrm>
              <a:off x="4643" y="5121"/>
              <a:ext cx="2098" cy="580"/>
            </a:xfrm>
            <a:prstGeom prst="rect">
              <a:avLst/>
            </a:prstGeom>
            <a:noFill/>
          </p:spPr>
          <p:txBody>
            <a:bodyPr wrap="none" rtlCol="0">
              <a:spAutoFit/>
            </a:bodyPr>
            <a:lstStyle/>
            <a:p>
              <a:pPr algn="ctr" eaLnBrk="0" hangingPunct="0">
                <a:buClrTx/>
                <a:buSzTx/>
                <a:buFontTx/>
              </a:pPr>
              <a:r>
                <a:rPr kumimoji="0" lang="zh-CN" altLang="en-US" sz="1800" b="1" i="0" u="none" strike="noStrike" cap="none" spc="0" normalizeH="0" baseline="0">
                  <a:ln>
                    <a:noFill/>
                  </a:ln>
                  <a:solidFill>
                    <a:schemeClr val="tx1"/>
                  </a:solidFill>
                  <a:effectLst>
                    <a:outerShdw blurRad="38100" dist="38100" dir="2700000" algn="tl">
                      <a:srgbClr val="000000">
                        <a:alpha val="43137"/>
                      </a:srgbClr>
                    </a:outerShdw>
                  </a:effectLst>
                  <a:uFillTx/>
                  <a:latin typeface="楷体" panose="02010609060101010101" charset="-122"/>
                  <a:ea typeface="楷体" panose="02010609060101010101" charset="-122"/>
                  <a:cs typeface="微软雅黑" panose="020B0503020204020204" charset="-122"/>
                  <a:sym typeface="+mn-ea"/>
                </a:rPr>
                <a:t>斯大林模式</a:t>
              </a:r>
              <a:endParaRPr kumimoji="0" lang="zh-CN" altLang="en-US" sz="1800" b="1" i="0" u="none" strike="noStrike" cap="none" spc="0" normalizeH="0" baseline="0" dirty="0">
                <a:solidFill>
                  <a:srgbClr val="C00000"/>
                </a:solidFill>
                <a:effectLst>
                  <a:outerShdw blurRad="38100" dist="19050" dir="2700000" algn="tl" rotWithShape="0">
                    <a:schemeClr val="dk1">
                      <a:alpha val="40000"/>
                    </a:schemeClr>
                  </a:outerShdw>
                </a:effectLst>
                <a:uFillTx/>
                <a:latin typeface="楷体" panose="02010609060101010101" charset="-122"/>
                <a:ea typeface="楷体" panose="02010609060101010101" charset="-122"/>
                <a:sym typeface="+mn-ea"/>
              </a:endParaRPr>
            </a:p>
          </p:txBody>
        </p:sp>
      </p:grpSp>
      <p:sp>
        <p:nvSpPr>
          <p:cNvPr id="25" name="文本框 29"/>
          <p:cNvSpPr txBox="1"/>
          <p:nvPr/>
        </p:nvSpPr>
        <p:spPr>
          <a:xfrm>
            <a:off x="3127640" y="3594743"/>
            <a:ext cx="1409700" cy="337185"/>
          </a:xfrm>
          <a:prstGeom prst="rect">
            <a:avLst/>
          </a:prstGeom>
          <a:noFill/>
        </p:spPr>
        <p:txBody>
          <a:bodyPr wrap="none" rtlCol="0">
            <a:spAutoFit/>
          </a:bodyPr>
          <a:lstStyle/>
          <a:p>
            <a:pPr algn="l"/>
            <a:r>
              <a:rPr lang="zh-CN" altLang="en-US" sz="1800" b="1">
                <a:ln>
                  <a:noFill/>
                </a:ln>
                <a:solidFill>
                  <a:schemeClr val="tx1"/>
                </a:solidFill>
                <a:effectLst>
                  <a:outerShdw blurRad="38100" dist="38100" dir="2700000" algn="tl">
                    <a:srgbClr val="000000">
                      <a:alpha val="43137"/>
                    </a:srgbClr>
                  </a:outerShdw>
                </a:effectLst>
                <a:uFillTx/>
                <a:latin typeface="楷体" panose="02010609060101010101" charset="-122"/>
                <a:ea typeface="楷体" panose="02010609060101010101" charset="-122"/>
                <a:cs typeface="微软雅黑" panose="020B0503020204020204" charset="-122"/>
                <a:sym typeface="+mn-ea"/>
              </a:rPr>
              <a:t>赫鲁晓夫改革</a:t>
            </a:r>
          </a:p>
        </p:txBody>
      </p:sp>
      <p:grpSp>
        <p:nvGrpSpPr>
          <p:cNvPr id="26" name="组合 25"/>
          <p:cNvGrpSpPr/>
          <p:nvPr/>
        </p:nvGrpSpPr>
        <p:grpSpPr>
          <a:xfrm>
            <a:off x="4834520" y="4900938"/>
            <a:ext cx="2272030" cy="368300"/>
            <a:chOff x="5888" y="5877"/>
            <a:chExt cx="3578" cy="580"/>
          </a:xfrm>
        </p:grpSpPr>
        <p:sp>
          <p:nvSpPr>
            <p:cNvPr id="27" name="文本框 36"/>
            <p:cNvSpPr txBox="1"/>
            <p:nvPr/>
          </p:nvSpPr>
          <p:spPr>
            <a:xfrm>
              <a:off x="7810" y="5877"/>
              <a:ext cx="1656" cy="580"/>
            </a:xfrm>
            <a:prstGeom prst="rect">
              <a:avLst/>
            </a:prstGeom>
            <a:noFill/>
          </p:spPr>
          <p:txBody>
            <a:bodyPr wrap="none" rtlCol="0">
              <a:spAutoFit/>
            </a:bodyPr>
            <a:lstStyle/>
            <a:p>
              <a:pPr algn="l"/>
              <a:r>
                <a:rPr kumimoji="0" lang="zh-CN" altLang="en-US" sz="1800" b="1" i="0" u="none" strike="noStrike" cap="none" spc="0" normalizeH="0" baseline="0">
                  <a:ln>
                    <a:noFill/>
                  </a:ln>
                  <a:solidFill>
                    <a:schemeClr val="tx1"/>
                  </a:solidFill>
                  <a:effectLst>
                    <a:outerShdw blurRad="38100" dist="38100" dir="2700000" algn="tl">
                      <a:srgbClr val="000000">
                        <a:alpha val="43137"/>
                      </a:srgbClr>
                    </a:outerShdw>
                  </a:effectLst>
                  <a:uFillTx/>
                  <a:latin typeface="楷体" panose="02010609060101010101" charset="-122"/>
                  <a:ea typeface="楷体" panose="02010609060101010101" charset="-122"/>
                  <a:cs typeface="微软雅黑" panose="020B0503020204020204" charset="-122"/>
                  <a:sym typeface="+mn-ea"/>
                </a:rPr>
                <a:t>苏联解体</a:t>
              </a:r>
            </a:p>
          </p:txBody>
        </p:sp>
        <p:cxnSp>
          <p:nvCxnSpPr>
            <p:cNvPr id="28" name="直接箭头连接符 27"/>
            <p:cNvCxnSpPr/>
            <p:nvPr/>
          </p:nvCxnSpPr>
          <p:spPr>
            <a:xfrm>
              <a:off x="5888" y="6169"/>
              <a:ext cx="1830" cy="11"/>
            </a:xfrm>
            <a:prstGeom prst="straightConnector1">
              <a:avLst/>
            </a:prstGeom>
            <a:noFill/>
            <a:ln w="31750" cap="flat">
              <a:solidFill>
                <a:srgbClr val="0070C0"/>
              </a:solidFill>
              <a:prstDash val="solid"/>
              <a:miter lim="800000"/>
              <a:tailEnd type="arrow"/>
            </a:ln>
          </p:spPr>
          <p:style>
            <a:lnRef idx="0">
              <a:scrgbClr r="0" g="0" b="0"/>
            </a:lnRef>
            <a:fillRef idx="0">
              <a:scrgbClr r="0" g="0" b="0"/>
            </a:fillRef>
            <a:effectRef idx="0">
              <a:scrgbClr r="0" g="0" b="0"/>
            </a:effectRef>
            <a:fontRef idx="none"/>
          </p:style>
        </p:cxnSp>
      </p:grpSp>
      <p:grpSp>
        <p:nvGrpSpPr>
          <p:cNvPr id="29" name="组合 28"/>
          <p:cNvGrpSpPr/>
          <p:nvPr/>
        </p:nvGrpSpPr>
        <p:grpSpPr>
          <a:xfrm>
            <a:off x="1588400" y="3231523"/>
            <a:ext cx="758190" cy="928370"/>
            <a:chOff x="788" y="3248"/>
            <a:chExt cx="1194" cy="1462"/>
          </a:xfrm>
        </p:grpSpPr>
        <p:cxnSp>
          <p:nvCxnSpPr>
            <p:cNvPr id="30" name="直接箭头连接符 29"/>
            <p:cNvCxnSpPr/>
            <p:nvPr/>
          </p:nvCxnSpPr>
          <p:spPr>
            <a:xfrm flipH="1">
              <a:off x="1331" y="3248"/>
              <a:ext cx="10" cy="1463"/>
            </a:xfrm>
            <a:prstGeom prst="straightConnector1">
              <a:avLst/>
            </a:prstGeom>
            <a:noFill/>
            <a:ln w="31750" cap="flat">
              <a:solidFill>
                <a:srgbClr val="0070C0"/>
              </a:solidFill>
              <a:prstDash val="solid"/>
              <a:miter lim="800000"/>
              <a:tailEnd type="arrow"/>
            </a:ln>
          </p:spPr>
          <p:style>
            <a:lnRef idx="0">
              <a:scrgbClr r="0" g="0" b="0"/>
            </a:lnRef>
            <a:fillRef idx="0">
              <a:scrgbClr r="0" g="0" b="0"/>
            </a:fillRef>
            <a:effectRef idx="0">
              <a:scrgbClr r="0" g="0" b="0"/>
            </a:effectRef>
            <a:fontRef idx="none"/>
          </p:style>
        </p:cxnSp>
        <p:sp>
          <p:nvSpPr>
            <p:cNvPr id="31" name="文本框 43"/>
            <p:cNvSpPr txBox="1"/>
            <p:nvPr/>
          </p:nvSpPr>
          <p:spPr>
            <a:xfrm>
              <a:off x="788" y="3733"/>
              <a:ext cx="1194" cy="580"/>
            </a:xfrm>
            <a:prstGeom prst="rect">
              <a:avLst/>
            </a:prstGeom>
            <a:noFill/>
          </p:spPr>
          <p:txBody>
            <a:bodyPr wrap="none" rtlCol="0">
              <a:spAutoFit/>
            </a:bodyPr>
            <a:lstStyle/>
            <a:p>
              <a:pPr algn="l"/>
              <a:r>
                <a:rPr lang="zh-CN" altLang="en-US" sz="1800" b="1">
                  <a:ln>
                    <a:noFill/>
                  </a:ln>
                  <a:solidFill>
                    <a:schemeClr val="tx1"/>
                  </a:solidFill>
                  <a:effectLst>
                    <a:outerShdw blurRad="38100" dist="38100" dir="2700000" algn="tl">
                      <a:srgbClr val="000000">
                        <a:alpha val="43137"/>
                      </a:srgbClr>
                    </a:outerShdw>
                  </a:effectLst>
                  <a:uFillTx/>
                  <a:latin typeface="楷体" panose="02010609060101010101" charset="-122"/>
                  <a:ea typeface="楷体" panose="02010609060101010101" charset="-122"/>
                  <a:cs typeface="微软雅黑" panose="020B0503020204020204" charset="-122"/>
                  <a:sym typeface="+mn-ea"/>
                </a:rPr>
                <a:t>弊 端</a:t>
              </a:r>
              <a:endParaRPr kumimoji="0" lang="zh-CN" altLang="en-US" sz="1600" b="1" i="0" u="none" strike="noStrike" cap="none" spc="0" normalizeH="0" baseline="0">
                <a:ln>
                  <a:noFill/>
                </a:ln>
                <a:solidFill>
                  <a:schemeClr val="tx1"/>
                </a:solidFill>
                <a:effectLst>
                  <a:outerShdw blurRad="38100" dist="38100" dir="2700000" algn="tl">
                    <a:srgbClr val="000000">
                      <a:alpha val="43137"/>
                    </a:srgbClr>
                  </a:outerShdw>
                </a:effectLst>
                <a:uFillTx/>
                <a:latin typeface="楷体" panose="02010609060101010101" charset="-122"/>
                <a:ea typeface="楷体" panose="02010609060101010101" charset="-122"/>
                <a:cs typeface="微软雅黑" panose="020B0503020204020204" charset="-122"/>
                <a:sym typeface="+mn-ea"/>
              </a:endParaRPr>
            </a:p>
          </p:txBody>
        </p:sp>
      </p:grpSp>
      <p:cxnSp>
        <p:nvCxnSpPr>
          <p:cNvPr id="32" name="直接箭头连接符 31"/>
          <p:cNvCxnSpPr/>
          <p:nvPr/>
        </p:nvCxnSpPr>
        <p:spPr>
          <a:xfrm flipH="1">
            <a:off x="7956815" y="1922153"/>
            <a:ext cx="6350" cy="929005"/>
          </a:xfrm>
          <a:prstGeom prst="straightConnector1">
            <a:avLst/>
          </a:prstGeom>
          <a:noFill/>
          <a:ln w="31750" cap="flat">
            <a:solidFill>
              <a:srgbClr val="0070C0"/>
            </a:solidFill>
            <a:prstDash val="solid"/>
            <a:miter lim="800000"/>
            <a:tailEnd type="arrow"/>
          </a:ln>
        </p:spPr>
        <p:style>
          <a:lnRef idx="0">
            <a:scrgbClr r="0" g="0" b="0"/>
          </a:lnRef>
          <a:fillRef idx="0">
            <a:scrgbClr r="0" g="0" b="0"/>
          </a:fillRef>
          <a:effectRef idx="0">
            <a:scrgbClr r="0" g="0" b="0"/>
          </a:effectRef>
          <a:fontRef idx="none"/>
        </p:style>
      </p:cxnSp>
      <p:grpSp>
        <p:nvGrpSpPr>
          <p:cNvPr id="33" name="组合 32"/>
          <p:cNvGrpSpPr/>
          <p:nvPr/>
        </p:nvGrpSpPr>
        <p:grpSpPr>
          <a:xfrm>
            <a:off x="7358645" y="3484253"/>
            <a:ext cx="1102360" cy="926465"/>
            <a:chOff x="9875" y="3646"/>
            <a:chExt cx="1736" cy="1459"/>
          </a:xfrm>
        </p:grpSpPr>
        <p:sp>
          <p:nvSpPr>
            <p:cNvPr id="34" name="文本框 3"/>
            <p:cNvSpPr txBox="1"/>
            <p:nvPr/>
          </p:nvSpPr>
          <p:spPr>
            <a:xfrm>
              <a:off x="9875" y="4525"/>
              <a:ext cx="1736" cy="580"/>
            </a:xfrm>
            <a:prstGeom prst="rect">
              <a:avLst/>
            </a:prstGeom>
            <a:noFill/>
          </p:spPr>
          <p:txBody>
            <a:bodyPr wrap="none" rtlCol="0">
              <a:spAutoFit/>
            </a:bodyPr>
            <a:lstStyle/>
            <a:p>
              <a:pPr algn="ctr" eaLnBrk="0" hangingPunct="0">
                <a:buClrTx/>
                <a:buSzTx/>
                <a:buFontTx/>
              </a:pPr>
              <a:r>
                <a:rPr kumimoji="0" lang="zh-CN" altLang="en-US" sz="1800" b="1" i="0" u="none" strike="noStrike" cap="none" spc="0" normalizeH="0" baseline="0">
                  <a:ln>
                    <a:noFill/>
                  </a:ln>
                  <a:solidFill>
                    <a:schemeClr val="tx1"/>
                  </a:solidFill>
                  <a:effectLst>
                    <a:outerShdw blurRad="38100" dist="38100" dir="2700000" algn="tl">
                      <a:srgbClr val="000000">
                        <a:alpha val="43137"/>
                      </a:srgbClr>
                    </a:outerShdw>
                  </a:effectLst>
                  <a:uFillTx/>
                  <a:latin typeface="楷体" panose="02010609060101010101" charset="-122"/>
                  <a:ea typeface="楷体" panose="02010609060101010101" charset="-122"/>
                  <a:cs typeface="微软雅黑" panose="020B0503020204020204" charset="-122"/>
                  <a:sym typeface="+mn-ea"/>
                </a:rPr>
                <a:t>东欧巨变</a:t>
              </a:r>
            </a:p>
          </p:txBody>
        </p:sp>
        <p:cxnSp>
          <p:nvCxnSpPr>
            <p:cNvPr id="35" name="直接箭头连接符 34"/>
            <p:cNvCxnSpPr/>
            <p:nvPr/>
          </p:nvCxnSpPr>
          <p:spPr>
            <a:xfrm>
              <a:off x="10827" y="3646"/>
              <a:ext cx="1" cy="667"/>
            </a:xfrm>
            <a:prstGeom prst="straightConnector1">
              <a:avLst/>
            </a:prstGeom>
            <a:noFill/>
            <a:ln w="31750" cap="flat">
              <a:solidFill>
                <a:srgbClr val="0070C0"/>
              </a:solidFill>
              <a:prstDash val="solid"/>
              <a:miter lim="800000"/>
              <a:tailEnd type="arrow"/>
            </a:ln>
          </p:spPr>
          <p:style>
            <a:lnRef idx="0">
              <a:scrgbClr r="0" g="0" b="0"/>
            </a:lnRef>
            <a:fillRef idx="0">
              <a:scrgbClr r="0" g="0" b="0"/>
            </a:fillRef>
            <a:effectRef idx="0">
              <a:scrgbClr r="0" g="0" b="0"/>
            </a:effectRef>
            <a:fontRef idx="none"/>
          </p:style>
        </p:cxnSp>
      </p:grpSp>
      <p:grpSp>
        <p:nvGrpSpPr>
          <p:cNvPr id="36" name="组合 35"/>
          <p:cNvGrpSpPr/>
          <p:nvPr/>
        </p:nvGrpSpPr>
        <p:grpSpPr>
          <a:xfrm>
            <a:off x="2222130" y="1398278"/>
            <a:ext cx="4923790" cy="368300"/>
            <a:chOff x="1786" y="361"/>
            <a:chExt cx="7754" cy="580"/>
          </a:xfrm>
        </p:grpSpPr>
        <p:cxnSp>
          <p:nvCxnSpPr>
            <p:cNvPr id="37" name="直接箭头连接符 36"/>
            <p:cNvCxnSpPr/>
            <p:nvPr/>
          </p:nvCxnSpPr>
          <p:spPr>
            <a:xfrm>
              <a:off x="1786" y="892"/>
              <a:ext cx="7755" cy="8"/>
            </a:xfrm>
            <a:prstGeom prst="straightConnector1">
              <a:avLst/>
            </a:prstGeom>
            <a:noFill/>
            <a:ln w="31750" cap="flat">
              <a:solidFill>
                <a:srgbClr val="0070C0"/>
              </a:solidFill>
              <a:prstDash val="solid"/>
              <a:miter lim="800000"/>
              <a:tailEnd type="arrow"/>
            </a:ln>
          </p:spPr>
          <p:style>
            <a:lnRef idx="0">
              <a:scrgbClr r="0" g="0" b="0"/>
            </a:lnRef>
            <a:fillRef idx="0">
              <a:scrgbClr r="0" g="0" b="0"/>
            </a:fillRef>
            <a:effectRef idx="0">
              <a:scrgbClr r="0" g="0" b="0"/>
            </a:effectRef>
            <a:fontRef idx="none"/>
          </p:style>
        </p:cxnSp>
        <p:sp>
          <p:nvSpPr>
            <p:cNvPr id="38" name="文本框 55"/>
            <p:cNvSpPr txBox="1"/>
            <p:nvPr/>
          </p:nvSpPr>
          <p:spPr>
            <a:xfrm>
              <a:off x="4694" y="361"/>
              <a:ext cx="1938" cy="580"/>
            </a:xfrm>
            <a:prstGeom prst="rect">
              <a:avLst/>
            </a:prstGeom>
            <a:noFill/>
          </p:spPr>
          <p:txBody>
            <a:bodyPr wrap="none" rtlCol="0">
              <a:spAutoFit/>
            </a:bodyPr>
            <a:lstStyle/>
            <a:p>
              <a:pPr algn="ctr"/>
              <a:r>
                <a:rPr lang="zh-CN" altLang="en-US" sz="1800" b="1">
                  <a:ln>
                    <a:noFill/>
                  </a:ln>
                  <a:solidFill>
                    <a:schemeClr val="tx1"/>
                  </a:solidFill>
                  <a:effectLst>
                    <a:outerShdw blurRad="38100" dist="38100" dir="2700000" algn="tl">
                      <a:srgbClr val="000000">
                        <a:alpha val="43137"/>
                      </a:srgbClr>
                    </a:outerShdw>
                  </a:effectLst>
                  <a:uFillTx/>
                  <a:latin typeface="楷体" panose="02010609060101010101" charset="-122"/>
                  <a:ea typeface="楷体" panose="02010609060101010101" charset="-122"/>
                  <a:cs typeface="微软雅黑" panose="020B0503020204020204" charset="-122"/>
                  <a:sym typeface="+mn-ea"/>
                </a:rPr>
                <a:t>一国到多国</a:t>
              </a:r>
              <a:endParaRPr kumimoji="0" lang="zh-CN" altLang="en-US" sz="1800" b="1" i="0" u="none" strike="noStrike" cap="none" spc="0" normalizeH="0" baseline="0">
                <a:ln>
                  <a:noFill/>
                </a:ln>
                <a:solidFill>
                  <a:schemeClr val="tx1"/>
                </a:solidFill>
                <a:effectLst>
                  <a:outerShdw blurRad="38100" dist="38100" dir="2700000" algn="tl">
                    <a:srgbClr val="000000">
                      <a:alpha val="43137"/>
                    </a:srgbClr>
                  </a:outerShdw>
                </a:effectLst>
                <a:uFillTx/>
                <a:latin typeface="楷体" panose="02010609060101010101" charset="-122"/>
                <a:ea typeface="楷体" panose="02010609060101010101" charset="-122"/>
                <a:cs typeface="微软雅黑" panose="020B0503020204020204" charset="-122"/>
                <a:sym typeface="+mn-ea"/>
              </a:endParaRPr>
            </a:p>
          </p:txBody>
        </p:sp>
      </p:grpSp>
      <p:grpSp>
        <p:nvGrpSpPr>
          <p:cNvPr id="39" name="组合 38"/>
          <p:cNvGrpSpPr/>
          <p:nvPr/>
        </p:nvGrpSpPr>
        <p:grpSpPr>
          <a:xfrm>
            <a:off x="2215145" y="3763018"/>
            <a:ext cx="1007745" cy="1305560"/>
            <a:chOff x="1775" y="4085"/>
            <a:chExt cx="1587" cy="2056"/>
          </a:xfrm>
        </p:grpSpPr>
        <p:grpSp>
          <p:nvGrpSpPr>
            <p:cNvPr id="40" name="组合 41"/>
            <p:cNvGrpSpPr/>
            <p:nvPr/>
          </p:nvGrpSpPr>
          <p:grpSpPr>
            <a:xfrm>
              <a:off x="1775" y="4085"/>
              <a:ext cx="1575" cy="2056"/>
              <a:chOff x="7311" y="678"/>
              <a:chExt cx="1575" cy="1240"/>
            </a:xfrm>
          </p:grpSpPr>
          <p:grpSp>
            <p:nvGrpSpPr>
              <p:cNvPr id="42" name="组合 17"/>
              <p:cNvGrpSpPr/>
              <p:nvPr/>
            </p:nvGrpSpPr>
            <p:grpSpPr>
              <a:xfrm rot="5400000" flipH="1">
                <a:off x="7927" y="959"/>
                <a:ext cx="1241" cy="679"/>
                <a:chOff x="5047" y="2552"/>
                <a:chExt cx="3978" cy="800"/>
              </a:xfrm>
            </p:grpSpPr>
            <p:cxnSp>
              <p:nvCxnSpPr>
                <p:cNvPr id="44" name="直接连接符 43"/>
                <p:cNvCxnSpPr/>
                <p:nvPr/>
              </p:nvCxnSpPr>
              <p:spPr>
                <a:xfrm>
                  <a:off x="5047" y="2552"/>
                  <a:ext cx="0" cy="800"/>
                </a:xfrm>
                <a:prstGeom prst="line">
                  <a:avLst/>
                </a:prstGeom>
                <a:noFill/>
                <a:ln w="34925" cap="flat" cmpd="sng">
                  <a:solidFill>
                    <a:srgbClr val="0070C0"/>
                  </a:solidFill>
                  <a:prstDash val="solid"/>
                  <a:miter lim="800000"/>
                </a:ln>
              </p:spPr>
              <p:style>
                <a:lnRef idx="0">
                  <a:scrgbClr r="0" g="0" b="0"/>
                </a:lnRef>
                <a:fillRef idx="0">
                  <a:scrgbClr r="0" g="0" b="0"/>
                </a:fillRef>
                <a:effectRef idx="0">
                  <a:scrgbClr r="0" g="0" b="0"/>
                </a:effectRef>
                <a:fontRef idx="none"/>
              </p:style>
            </p:cxnSp>
            <p:cxnSp>
              <p:nvCxnSpPr>
                <p:cNvPr id="45" name="直接连接符 44"/>
                <p:cNvCxnSpPr/>
                <p:nvPr/>
              </p:nvCxnSpPr>
              <p:spPr>
                <a:xfrm>
                  <a:off x="5047" y="3352"/>
                  <a:ext cx="3978" cy="0"/>
                </a:xfrm>
                <a:prstGeom prst="line">
                  <a:avLst/>
                </a:prstGeom>
                <a:noFill/>
                <a:ln w="34925" cap="flat" cmpd="sng">
                  <a:solidFill>
                    <a:srgbClr val="0070C0"/>
                  </a:solidFill>
                  <a:prstDash val="solid"/>
                  <a:miter lim="800000"/>
                </a:ln>
              </p:spPr>
              <p:style>
                <a:lnRef idx="0">
                  <a:scrgbClr r="0" g="0" b="0"/>
                </a:lnRef>
                <a:fillRef idx="0">
                  <a:scrgbClr r="0" g="0" b="0"/>
                </a:fillRef>
                <a:effectRef idx="0">
                  <a:scrgbClr r="0" g="0" b="0"/>
                </a:effectRef>
                <a:fontRef idx="none"/>
              </p:style>
            </p:cxnSp>
            <p:cxnSp>
              <p:nvCxnSpPr>
                <p:cNvPr id="46" name="直接连接符 45"/>
                <p:cNvCxnSpPr/>
                <p:nvPr/>
              </p:nvCxnSpPr>
              <p:spPr>
                <a:xfrm>
                  <a:off x="9025" y="2552"/>
                  <a:ext cx="0" cy="800"/>
                </a:xfrm>
                <a:prstGeom prst="line">
                  <a:avLst/>
                </a:prstGeom>
                <a:noFill/>
                <a:ln w="34925" cap="flat" cmpd="sng">
                  <a:solidFill>
                    <a:srgbClr val="0070C0"/>
                  </a:solidFill>
                  <a:prstDash val="solid"/>
                  <a:miter lim="800000"/>
                </a:ln>
              </p:spPr>
              <p:style>
                <a:lnRef idx="0">
                  <a:scrgbClr r="0" g="0" b="0"/>
                </a:lnRef>
                <a:fillRef idx="0">
                  <a:scrgbClr r="0" g="0" b="0"/>
                </a:fillRef>
                <a:effectRef idx="0">
                  <a:scrgbClr r="0" g="0" b="0"/>
                </a:effectRef>
                <a:fontRef idx="none"/>
              </p:style>
            </p:cxnSp>
          </p:grpSp>
          <p:cxnSp>
            <p:nvCxnSpPr>
              <p:cNvPr id="43" name="直接箭头连接符 42"/>
              <p:cNvCxnSpPr/>
              <p:nvPr/>
            </p:nvCxnSpPr>
            <p:spPr>
              <a:xfrm flipV="1">
                <a:off x="7311" y="1293"/>
                <a:ext cx="897" cy="3"/>
              </a:xfrm>
              <a:prstGeom prst="straightConnector1">
                <a:avLst/>
              </a:prstGeom>
              <a:noFill/>
              <a:ln w="31750" cap="flat">
                <a:solidFill>
                  <a:srgbClr val="0070C0"/>
                </a:solidFill>
                <a:prstDash val="solid"/>
                <a:miter lim="800000"/>
                <a:tailEnd type="arrow"/>
              </a:ln>
            </p:spPr>
            <p:style>
              <a:lnRef idx="0">
                <a:scrgbClr r="0" g="0" b="0"/>
              </a:lnRef>
              <a:fillRef idx="0">
                <a:scrgbClr r="0" g="0" b="0"/>
              </a:fillRef>
              <a:effectRef idx="0">
                <a:scrgbClr r="0" g="0" b="0"/>
              </a:effectRef>
              <a:fontRef idx="none"/>
            </p:style>
          </p:cxnSp>
        </p:grpSp>
        <p:cxnSp>
          <p:nvCxnSpPr>
            <p:cNvPr id="41" name="直接连接符 40"/>
            <p:cNvCxnSpPr/>
            <p:nvPr/>
          </p:nvCxnSpPr>
          <p:spPr>
            <a:xfrm rot="5400000" flipH="1">
              <a:off x="3023" y="4768"/>
              <a:ext cx="0" cy="679"/>
            </a:xfrm>
            <a:prstGeom prst="line">
              <a:avLst/>
            </a:prstGeom>
            <a:noFill/>
            <a:ln w="34925" cap="flat" cmpd="sng">
              <a:solidFill>
                <a:srgbClr val="0070C0"/>
              </a:solidFill>
              <a:prstDash val="solid"/>
              <a:miter lim="800000"/>
            </a:ln>
          </p:spPr>
          <p:style>
            <a:lnRef idx="0">
              <a:scrgbClr r="0" g="0" b="0"/>
            </a:lnRef>
            <a:fillRef idx="0">
              <a:scrgbClr r="0" g="0" b="0"/>
            </a:fillRef>
            <a:effectRef idx="0">
              <a:scrgbClr r="0" g="0" b="0"/>
            </a:effectRef>
            <a:fontRef idx="none"/>
          </p:style>
        </p:cxnSp>
      </p:grpSp>
      <p:sp>
        <p:nvSpPr>
          <p:cNvPr id="47" name="左大括号 46"/>
          <p:cNvSpPr/>
          <p:nvPr/>
        </p:nvSpPr>
        <p:spPr>
          <a:xfrm rot="16200000">
            <a:off x="4866270" y="2267593"/>
            <a:ext cx="297815" cy="6300470"/>
          </a:xfrm>
          <a:prstGeom prst="leftBrace">
            <a:avLst/>
          </a:prstGeom>
          <a:noFill/>
          <a:ln w="28575" cap="flat">
            <a:solidFill>
              <a:srgbClr val="0070C0"/>
            </a:solid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91439" tIns="45719" rIns="91439" bIns="45719" numCol="1" spcCol="38100" rtlCol="0" anchor="t" forceAA="0">
            <a:noAutofit/>
          </a:bodyPr>
          <a:lstStyle/>
          <a:p>
            <a:pPr marL="0" marR="0" indent="0" algn="l" defTabSz="914400" rtl="0" fontAlgn="auto" latinLnBrk="1"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endParaRPr>
          </a:p>
        </p:txBody>
      </p:sp>
      <p:sp>
        <p:nvSpPr>
          <p:cNvPr id="48" name="文本框 58"/>
          <p:cNvSpPr txBox="1"/>
          <p:nvPr/>
        </p:nvSpPr>
        <p:spPr>
          <a:xfrm>
            <a:off x="3671835" y="5678813"/>
            <a:ext cx="2687320" cy="368300"/>
          </a:xfrm>
          <a:prstGeom prst="rect">
            <a:avLst/>
          </a:prstGeom>
          <a:noFill/>
        </p:spPr>
        <p:txBody>
          <a:bodyPr wrap="none" rtlCol="0">
            <a:spAutoFit/>
          </a:bodyPr>
          <a:lstStyle/>
          <a:p>
            <a:pPr algn="l"/>
            <a:r>
              <a:rPr lang="zh-CN" altLang="en-US" sz="1800" b="1">
                <a:ln>
                  <a:noFill/>
                </a:ln>
                <a:solidFill>
                  <a:schemeClr val="tx1"/>
                </a:solidFill>
                <a:effectLst>
                  <a:outerShdw blurRad="38100" dist="38100" dir="2700000" algn="tl">
                    <a:srgbClr val="000000">
                      <a:alpha val="43137"/>
                    </a:srgbClr>
                  </a:outerShdw>
                </a:effectLst>
                <a:uFillTx/>
                <a:latin typeface="楷体" panose="02010609060101010101" charset="-122"/>
                <a:ea typeface="楷体" panose="02010609060101010101" charset="-122"/>
                <a:cs typeface="微软雅黑" panose="020B0503020204020204" charset="-122"/>
                <a:sym typeface="+mn-ea"/>
              </a:rPr>
              <a:t>社会主义发展遭到巨大挫折</a:t>
            </a:r>
            <a:endParaRPr kumimoji="0" lang="zh-CN" altLang="en-US" sz="1800" b="1" i="0" u="none" strike="noStrike" cap="none" spc="0" normalizeH="0" baseline="0">
              <a:ln>
                <a:noFill/>
              </a:ln>
              <a:solidFill>
                <a:schemeClr val="tx1"/>
              </a:solidFill>
              <a:effectLst>
                <a:outerShdw blurRad="38100" dist="38100" dir="2700000" algn="tl">
                  <a:srgbClr val="000000">
                    <a:alpha val="43137"/>
                  </a:srgbClr>
                </a:outerShdw>
              </a:effectLst>
              <a:uFillTx/>
              <a:latin typeface="楷体" panose="02010609060101010101" charset="-122"/>
              <a:ea typeface="楷体" panose="02010609060101010101" charset="-122"/>
              <a:cs typeface="微软雅黑" panose="020B0503020204020204" charset="-122"/>
              <a:sym typeface="+mn-ea"/>
            </a:endParaRPr>
          </a:p>
        </p:txBody>
      </p:sp>
      <p:cxnSp>
        <p:nvCxnSpPr>
          <p:cNvPr id="49" name="直接箭头连接符 48"/>
          <p:cNvCxnSpPr/>
          <p:nvPr/>
        </p:nvCxnSpPr>
        <p:spPr>
          <a:xfrm flipV="1">
            <a:off x="4834520" y="3455678"/>
            <a:ext cx="2816225" cy="1614170"/>
          </a:xfrm>
          <a:prstGeom prst="straightConnector1">
            <a:avLst/>
          </a:prstGeom>
          <a:noFill/>
          <a:ln w="31750" cap="flat">
            <a:solidFill>
              <a:srgbClr val="0070C0"/>
            </a:solidFill>
            <a:prstDash val="solid"/>
            <a:miter lim="800000"/>
            <a:tailEnd type="arrow"/>
          </a:ln>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xmlns="" val="4201082049"/>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7"/>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5" grpId="0"/>
      <p:bldP spid="16" grpId="0"/>
      <p:bldP spid="17" grpId="0"/>
      <p:bldP spid="21" grpId="0"/>
      <p:bldP spid="25" grpId="0"/>
      <p:bldP spid="47" grpId="0" animBg="1"/>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F65488E3-903F-48FC-9647-193E5D1AB7E5}"/>
              </a:ext>
            </a:extLst>
          </p:cNvPr>
          <p:cNvSpPr/>
          <p:nvPr/>
        </p:nvSpPr>
        <p:spPr>
          <a:xfrm>
            <a:off x="709684" y="573206"/>
            <a:ext cx="10822674" cy="5732060"/>
          </a:xfrm>
          <a:prstGeom prst="rect">
            <a:avLst/>
          </a:prstGeom>
          <a:solidFill>
            <a:srgbClr val="F9F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a:extLst>
              <a:ext uri="{FF2B5EF4-FFF2-40B4-BE49-F238E27FC236}">
                <a16:creationId xmlns="" xmlns:a16="http://schemas.microsoft.com/office/drawing/2014/main" id="{15C5F831-5211-4F78-8D5C-C6F7C26683D9}"/>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colorTemperature colorTemp="11200"/>
                    </a14:imgEffect>
                  </a14:imgLayer>
                </a14:imgProps>
              </a:ext>
              <a:ext uri="{28A0092B-C50C-407E-A947-70E740481C1C}">
                <a14:useLocalDpi xmlns:a14="http://schemas.microsoft.com/office/drawing/2010/main" xmlns="" val="0"/>
              </a:ext>
            </a:extLst>
          </a:blip>
          <a:srcRect/>
          <a:stretch>
            <a:fillRect/>
          </a:stretch>
        </p:blipFill>
        <p:spPr>
          <a:xfrm rot="5400000" flipH="1" flipV="1">
            <a:off x="2845486" y="-2416225"/>
            <a:ext cx="6501030" cy="11690448"/>
          </a:xfrm>
          <a:custGeom>
            <a:avLst/>
            <a:gdLst>
              <a:gd name="connsiteX0" fmla="*/ 6092660 w 6501030"/>
              <a:gd name="connsiteY0" fmla="*/ 991170 h 11690448"/>
              <a:gd name="connsiteX1" fmla="*/ 428840 w 6501030"/>
              <a:gd name="connsiteY1" fmla="*/ 991170 h 11690448"/>
              <a:gd name="connsiteX2" fmla="*/ 428839 w 6501030"/>
              <a:gd name="connsiteY2" fmla="*/ 10762967 h 11690448"/>
              <a:gd name="connsiteX3" fmla="*/ 6092660 w 6501030"/>
              <a:gd name="connsiteY3" fmla="*/ 10762967 h 11690448"/>
              <a:gd name="connsiteX4" fmla="*/ 6501030 w 6501030"/>
              <a:gd name="connsiteY4" fmla="*/ 0 h 11690448"/>
              <a:gd name="connsiteX5" fmla="*/ 6501030 w 6501030"/>
              <a:gd name="connsiteY5" fmla="*/ 11690448 h 11690448"/>
              <a:gd name="connsiteX6" fmla="*/ 0 w 6501030"/>
              <a:gd name="connsiteY6" fmla="*/ 11690448 h 11690448"/>
              <a:gd name="connsiteX7" fmla="*/ 0 w 6501030"/>
              <a:gd name="connsiteY7" fmla="*/ 0 h 11690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1030" h="11690448">
                <a:moveTo>
                  <a:pt x="6092660" y="991170"/>
                </a:moveTo>
                <a:lnTo>
                  <a:pt x="428840" y="991170"/>
                </a:lnTo>
                <a:lnTo>
                  <a:pt x="428839" y="10762967"/>
                </a:lnTo>
                <a:lnTo>
                  <a:pt x="6092660" y="10762967"/>
                </a:lnTo>
                <a:close/>
                <a:moveTo>
                  <a:pt x="6501030" y="0"/>
                </a:moveTo>
                <a:lnTo>
                  <a:pt x="6501030" y="11690448"/>
                </a:lnTo>
                <a:lnTo>
                  <a:pt x="0" y="11690448"/>
                </a:lnTo>
                <a:lnTo>
                  <a:pt x="0" y="0"/>
                </a:lnTo>
                <a:close/>
              </a:path>
            </a:pathLst>
          </a:custGeom>
        </p:spPr>
      </p:pic>
      <p:grpSp>
        <p:nvGrpSpPr>
          <p:cNvPr id="2" name="组合 5">
            <a:extLst>
              <a:ext uri="{FF2B5EF4-FFF2-40B4-BE49-F238E27FC236}">
                <a16:creationId xmlns="" xmlns:a16="http://schemas.microsoft.com/office/drawing/2014/main" id="{92FBF4FC-E4CA-4FC7-ADCD-4C98306642DB}"/>
              </a:ext>
            </a:extLst>
          </p:cNvPr>
          <p:cNvGrpSpPr/>
          <p:nvPr/>
        </p:nvGrpSpPr>
        <p:grpSpPr>
          <a:xfrm flipH="1">
            <a:off x="4036317" y="873457"/>
            <a:ext cx="7036834" cy="431095"/>
            <a:chOff x="6191591" y="2264560"/>
            <a:chExt cx="1810564" cy="240605"/>
          </a:xfrm>
        </p:grpSpPr>
        <p:cxnSp>
          <p:nvCxnSpPr>
            <p:cNvPr id="7" name="直接箭头连接符 6">
              <a:extLst>
                <a:ext uri="{FF2B5EF4-FFF2-40B4-BE49-F238E27FC236}">
                  <a16:creationId xmlns="" xmlns:a16="http://schemas.microsoft.com/office/drawing/2014/main" id="{D82D9EE4-83C6-4F49-B065-5CE73EA968AE}"/>
                </a:ext>
              </a:extLst>
            </p:cNvPr>
            <p:cNvCxnSpPr/>
            <p:nvPr/>
          </p:nvCxnSpPr>
          <p:spPr>
            <a:xfrm>
              <a:off x="6191591" y="2505165"/>
              <a:ext cx="1810564"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a:extLst>
                <a:ext uri="{FF2B5EF4-FFF2-40B4-BE49-F238E27FC236}">
                  <a16:creationId xmlns="" xmlns:a16="http://schemas.microsoft.com/office/drawing/2014/main" id="{5F0DED0C-FB21-41D7-BDC9-A9C87C963AF4}"/>
                </a:ext>
              </a:extLst>
            </p:cNvPr>
            <p:cNvCxnSpPr>
              <a:cxnSpLocks/>
            </p:cNvCxnSpPr>
            <p:nvPr/>
          </p:nvCxnSpPr>
          <p:spPr>
            <a:xfrm>
              <a:off x="6191591" y="2386838"/>
              <a:ext cx="1341973"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a:extLst>
                <a:ext uri="{FF2B5EF4-FFF2-40B4-BE49-F238E27FC236}">
                  <a16:creationId xmlns="" xmlns:a16="http://schemas.microsoft.com/office/drawing/2014/main" id="{56E64A45-9F92-40E7-905B-F9197F6E8014}"/>
                </a:ext>
              </a:extLst>
            </p:cNvPr>
            <p:cNvCxnSpPr>
              <a:cxnSpLocks/>
            </p:cNvCxnSpPr>
            <p:nvPr/>
          </p:nvCxnSpPr>
          <p:spPr>
            <a:xfrm>
              <a:off x="6191591" y="2264560"/>
              <a:ext cx="844311"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a:off x="1277226" y="1415487"/>
            <a:ext cx="1664335" cy="440055"/>
            <a:chOff x="365" y="188"/>
            <a:chExt cx="2621" cy="693"/>
          </a:xfrm>
        </p:grpSpPr>
        <p:pic>
          <p:nvPicPr>
            <p:cNvPr id="11"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365" y="188"/>
              <a:ext cx="1036" cy="68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12" name="文本框 8"/>
            <p:cNvSpPr txBox="1"/>
            <p:nvPr/>
          </p:nvSpPr>
          <p:spPr>
            <a:xfrm>
              <a:off x="1215" y="251"/>
              <a:ext cx="1771" cy="6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2000" b="1" i="0" u="none" strike="noStrike" cap="none" spc="0" normalizeH="0" baseline="0" dirty="0" smtClean="0">
                  <a:effectLst>
                    <a:innerShdw blurRad="63500" dist="50800" dir="13500000">
                      <a:srgbClr val="000000">
                        <a:alpha val="50000"/>
                      </a:srgbClr>
                    </a:innerShdw>
                    <a:outerShdw blurRad="38100" dist="38100" dir="2700000" algn="tl">
                      <a:srgbClr val="000000">
                        <a:alpha val="43137"/>
                      </a:srgbClr>
                    </a:outerShdw>
                  </a:effectLst>
                  <a:uFillTx/>
                  <a:latin typeface="楷体" panose="02010609060101010101" charset="-122"/>
                  <a:ea typeface="楷体" panose="02010609060101010101" charset="-122"/>
                  <a:cs typeface="Arial" panose="020B0604020202020204"/>
                  <a:sym typeface="Arial" panose="020B0604020202020204"/>
                </a:rPr>
                <a:t>中考演练</a:t>
              </a:r>
              <a:endParaRPr kumimoji="0" lang="zh-CN" altLang="en-US" sz="2000" b="1" i="0" u="none" strike="noStrike" cap="none" spc="0" normalizeH="0" baseline="0" dirty="0">
                <a:effectLst>
                  <a:innerShdw blurRad="63500" dist="50800" dir="13500000">
                    <a:srgbClr val="000000">
                      <a:alpha val="50000"/>
                    </a:srgbClr>
                  </a:innerShdw>
                  <a:outerShdw blurRad="38100" dist="38100" dir="2700000" algn="tl">
                    <a:srgbClr val="000000">
                      <a:alpha val="43137"/>
                    </a:srgbClr>
                  </a:outerShdw>
                </a:effectLst>
                <a:uFillTx/>
                <a:latin typeface="楷体" panose="02010609060101010101" charset="-122"/>
                <a:ea typeface="楷体" panose="02010609060101010101" charset="-122"/>
                <a:cs typeface="Arial" panose="020B0604020202020204"/>
                <a:sym typeface="Arial" panose="020B0604020202020204"/>
              </a:endParaRPr>
            </a:p>
          </p:txBody>
        </p:sp>
      </p:grpSp>
      <p:sp>
        <p:nvSpPr>
          <p:cNvPr id="13" name="TextBox 12"/>
          <p:cNvSpPr txBox="1"/>
          <p:nvPr/>
        </p:nvSpPr>
        <p:spPr>
          <a:xfrm>
            <a:off x="1053296" y="2210765"/>
            <a:ext cx="10116274" cy="3222998"/>
          </a:xfrm>
          <a:prstGeom prst="rect">
            <a:avLst/>
          </a:prstGeom>
          <a:noFill/>
        </p:spPr>
        <p:txBody>
          <a:bodyPr wrap="square" rtlCol="0">
            <a:spAutoFit/>
          </a:bodyPr>
          <a:lstStyle/>
          <a:p>
            <a:pPr>
              <a:lnSpc>
                <a:spcPct val="150000"/>
              </a:lnSpc>
            </a:pPr>
            <a:r>
              <a:rPr lang="en-US" altLang="zh-CN" sz="2800" b="1" dirty="0" smtClean="0">
                <a:latin typeface="楷体" pitchFamily="49" charset="-122"/>
                <a:ea typeface="楷体" pitchFamily="49" charset="-122"/>
              </a:rPr>
              <a:t>1</a:t>
            </a:r>
            <a:r>
              <a:rPr lang="zh-CN" altLang="zh-CN" sz="2800" b="1" dirty="0" smtClean="0">
                <a:latin typeface="楷体" pitchFamily="49" charset="-122"/>
                <a:ea typeface="楷体" pitchFamily="49" charset="-122"/>
              </a:rPr>
              <a:t>．（</a:t>
            </a:r>
            <a:r>
              <a:rPr lang="en-US" altLang="zh-CN" sz="2800" b="1" dirty="0" smtClean="0">
                <a:latin typeface="楷体" pitchFamily="49" charset="-122"/>
                <a:ea typeface="楷体" pitchFamily="49" charset="-122"/>
              </a:rPr>
              <a:t>2021</a:t>
            </a:r>
            <a:r>
              <a:rPr lang="zh-CN" altLang="zh-CN" sz="2800" b="1" dirty="0" smtClean="0">
                <a:latin typeface="楷体" pitchFamily="49" charset="-122"/>
                <a:ea typeface="楷体" pitchFamily="49" charset="-122"/>
              </a:rPr>
              <a:t>·齐齐哈尔·</a:t>
            </a:r>
            <a:r>
              <a:rPr lang="en-US" altLang="zh-CN" sz="2800" b="1" dirty="0" smtClean="0">
                <a:latin typeface="楷体" pitchFamily="49" charset="-122"/>
                <a:ea typeface="楷体" pitchFamily="49" charset="-122"/>
              </a:rPr>
              <a:t>25</a:t>
            </a:r>
            <a:r>
              <a:rPr lang="zh-CN" altLang="zh-CN" sz="2800" b="1" dirty="0" smtClean="0">
                <a:latin typeface="楷体" pitchFamily="49" charset="-122"/>
                <a:ea typeface="楷体" pitchFamily="49" charset="-122"/>
              </a:rPr>
              <a:t>）</a:t>
            </a:r>
            <a:r>
              <a:rPr lang="en-US" altLang="zh-CN" sz="2800" b="1" dirty="0" smtClean="0">
                <a:latin typeface="楷体" pitchFamily="49" charset="-122"/>
                <a:ea typeface="楷体" pitchFamily="49" charset="-122"/>
              </a:rPr>
              <a:t>1991</a:t>
            </a:r>
            <a:r>
              <a:rPr lang="zh-CN" altLang="zh-CN" sz="2800" b="1" dirty="0" smtClean="0">
                <a:latin typeface="楷体" pitchFamily="49" charset="-122"/>
                <a:ea typeface="楷体" pitchFamily="49" charset="-122"/>
              </a:rPr>
              <a:t>年底，促使美国成为唯超级大国的历史事件是（</a:t>
            </a:r>
            <a:r>
              <a:rPr lang="en-US" altLang="zh-CN" sz="2800" b="1" dirty="0" smtClean="0">
                <a:latin typeface="楷体" pitchFamily="49" charset="-122"/>
                <a:ea typeface="楷体" pitchFamily="49" charset="-122"/>
              </a:rPr>
              <a:t>   </a:t>
            </a:r>
            <a:r>
              <a:rPr lang="zh-CN" altLang="zh-CN" sz="2800" b="1" dirty="0" smtClean="0">
                <a:latin typeface="楷体" pitchFamily="49" charset="-122"/>
                <a:ea typeface="楷体" pitchFamily="49" charset="-122"/>
              </a:rPr>
              <a:t>）</a:t>
            </a:r>
          </a:p>
          <a:p>
            <a:pPr>
              <a:lnSpc>
                <a:spcPct val="150000"/>
              </a:lnSpc>
            </a:pPr>
            <a:r>
              <a:rPr lang="en-US" altLang="zh-CN" sz="2800" b="1" dirty="0" smtClean="0">
                <a:latin typeface="楷体" pitchFamily="49" charset="-122"/>
                <a:ea typeface="楷体" pitchFamily="49" charset="-122"/>
              </a:rPr>
              <a:t>A</a:t>
            </a:r>
            <a:r>
              <a:rPr lang="zh-CN" altLang="zh-CN" sz="2800" b="1" dirty="0" smtClean="0">
                <a:latin typeface="楷体" pitchFamily="49" charset="-122"/>
                <a:ea typeface="楷体" pitchFamily="49" charset="-122"/>
              </a:rPr>
              <a:t>．杜鲁门主义出台</a:t>
            </a:r>
            <a:r>
              <a:rPr lang="en-US" altLang="zh-CN" sz="2800" b="1" dirty="0" smtClean="0">
                <a:latin typeface="楷体" pitchFamily="49" charset="-122"/>
                <a:ea typeface="楷体" pitchFamily="49" charset="-122"/>
              </a:rPr>
              <a:t>                    B</a:t>
            </a:r>
            <a:r>
              <a:rPr lang="zh-CN" altLang="zh-CN" sz="2800" b="1" dirty="0" smtClean="0">
                <a:latin typeface="楷体" pitchFamily="49" charset="-122"/>
                <a:ea typeface="楷体" pitchFamily="49" charset="-122"/>
              </a:rPr>
              <a:t>．成立欧盟</a:t>
            </a:r>
          </a:p>
          <a:p>
            <a:pPr>
              <a:lnSpc>
                <a:spcPct val="150000"/>
              </a:lnSpc>
            </a:pPr>
            <a:r>
              <a:rPr lang="en-US" altLang="zh-CN" sz="2800" b="1" dirty="0" smtClean="0">
                <a:latin typeface="楷体" pitchFamily="49" charset="-122"/>
                <a:ea typeface="楷体" pitchFamily="49" charset="-122"/>
              </a:rPr>
              <a:t>C</a:t>
            </a:r>
            <a:r>
              <a:rPr lang="zh-CN" altLang="zh-CN" sz="2800" b="1" dirty="0" smtClean="0">
                <a:latin typeface="楷体" pitchFamily="49" charset="-122"/>
                <a:ea typeface="楷体" pitchFamily="49" charset="-122"/>
              </a:rPr>
              <a:t>．东欧剧变</a:t>
            </a:r>
            <a:r>
              <a:rPr lang="en-US" altLang="zh-CN" sz="2800" b="1" dirty="0" smtClean="0">
                <a:latin typeface="楷体" pitchFamily="49" charset="-122"/>
                <a:ea typeface="楷体" pitchFamily="49" charset="-122"/>
              </a:rPr>
              <a:t>                          D</a:t>
            </a:r>
            <a:r>
              <a:rPr lang="zh-CN" altLang="zh-CN" sz="2800" b="1" dirty="0" smtClean="0">
                <a:latin typeface="楷体" pitchFamily="49" charset="-122"/>
                <a:ea typeface="楷体" pitchFamily="49" charset="-122"/>
              </a:rPr>
              <a:t>．苏联解体</a:t>
            </a:r>
          </a:p>
          <a:p>
            <a:pPr>
              <a:lnSpc>
                <a:spcPct val="150000"/>
              </a:lnSpc>
            </a:pPr>
            <a:endParaRPr lang="zh-CN" altLang="en-US" sz="2800" b="1" dirty="0">
              <a:latin typeface="楷体" pitchFamily="49" charset="-122"/>
              <a:ea typeface="楷体" pitchFamily="49" charset="-122"/>
            </a:endParaRPr>
          </a:p>
        </p:txBody>
      </p:sp>
      <p:sp>
        <p:nvSpPr>
          <p:cNvPr id="14" name="矩形 13"/>
          <p:cNvSpPr/>
          <p:nvPr/>
        </p:nvSpPr>
        <p:spPr>
          <a:xfrm>
            <a:off x="9980903" y="4691963"/>
            <a:ext cx="1003801"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CN" sz="8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t>
            </a:r>
            <a:endParaRPr lang="zh-CN" altLang="en-US" sz="8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4201082049"/>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heckerboard(across)">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F65488E3-903F-48FC-9647-193E5D1AB7E5}"/>
              </a:ext>
            </a:extLst>
          </p:cNvPr>
          <p:cNvSpPr/>
          <p:nvPr/>
        </p:nvSpPr>
        <p:spPr>
          <a:xfrm>
            <a:off x="709684" y="573206"/>
            <a:ext cx="10822674" cy="5732060"/>
          </a:xfrm>
          <a:prstGeom prst="rect">
            <a:avLst/>
          </a:prstGeom>
          <a:solidFill>
            <a:srgbClr val="F9F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a:extLst>
              <a:ext uri="{FF2B5EF4-FFF2-40B4-BE49-F238E27FC236}">
                <a16:creationId xmlns="" xmlns:a16="http://schemas.microsoft.com/office/drawing/2014/main" id="{15C5F831-5211-4F78-8D5C-C6F7C26683D9}"/>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colorTemperature colorTemp="11200"/>
                    </a14:imgEffect>
                  </a14:imgLayer>
                </a14:imgProps>
              </a:ext>
              <a:ext uri="{28A0092B-C50C-407E-A947-70E740481C1C}">
                <a14:useLocalDpi xmlns:a14="http://schemas.microsoft.com/office/drawing/2010/main" xmlns="" val="0"/>
              </a:ext>
            </a:extLst>
          </a:blip>
          <a:srcRect/>
          <a:stretch>
            <a:fillRect/>
          </a:stretch>
        </p:blipFill>
        <p:spPr>
          <a:xfrm rot="5400000" flipH="1" flipV="1">
            <a:off x="2845486" y="-2416225"/>
            <a:ext cx="6501030" cy="11690448"/>
          </a:xfrm>
          <a:custGeom>
            <a:avLst/>
            <a:gdLst>
              <a:gd name="connsiteX0" fmla="*/ 6092660 w 6501030"/>
              <a:gd name="connsiteY0" fmla="*/ 991170 h 11690448"/>
              <a:gd name="connsiteX1" fmla="*/ 428840 w 6501030"/>
              <a:gd name="connsiteY1" fmla="*/ 991170 h 11690448"/>
              <a:gd name="connsiteX2" fmla="*/ 428839 w 6501030"/>
              <a:gd name="connsiteY2" fmla="*/ 10762967 h 11690448"/>
              <a:gd name="connsiteX3" fmla="*/ 6092660 w 6501030"/>
              <a:gd name="connsiteY3" fmla="*/ 10762967 h 11690448"/>
              <a:gd name="connsiteX4" fmla="*/ 6501030 w 6501030"/>
              <a:gd name="connsiteY4" fmla="*/ 0 h 11690448"/>
              <a:gd name="connsiteX5" fmla="*/ 6501030 w 6501030"/>
              <a:gd name="connsiteY5" fmla="*/ 11690448 h 11690448"/>
              <a:gd name="connsiteX6" fmla="*/ 0 w 6501030"/>
              <a:gd name="connsiteY6" fmla="*/ 11690448 h 11690448"/>
              <a:gd name="connsiteX7" fmla="*/ 0 w 6501030"/>
              <a:gd name="connsiteY7" fmla="*/ 0 h 11690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1030" h="11690448">
                <a:moveTo>
                  <a:pt x="6092660" y="991170"/>
                </a:moveTo>
                <a:lnTo>
                  <a:pt x="428840" y="991170"/>
                </a:lnTo>
                <a:lnTo>
                  <a:pt x="428839" y="10762967"/>
                </a:lnTo>
                <a:lnTo>
                  <a:pt x="6092660" y="10762967"/>
                </a:lnTo>
                <a:close/>
                <a:moveTo>
                  <a:pt x="6501030" y="0"/>
                </a:moveTo>
                <a:lnTo>
                  <a:pt x="6501030" y="11690448"/>
                </a:lnTo>
                <a:lnTo>
                  <a:pt x="0" y="11690448"/>
                </a:lnTo>
                <a:lnTo>
                  <a:pt x="0" y="0"/>
                </a:lnTo>
                <a:close/>
              </a:path>
            </a:pathLst>
          </a:custGeom>
        </p:spPr>
      </p:pic>
      <p:grpSp>
        <p:nvGrpSpPr>
          <p:cNvPr id="2" name="组合 5">
            <a:extLst>
              <a:ext uri="{FF2B5EF4-FFF2-40B4-BE49-F238E27FC236}">
                <a16:creationId xmlns="" xmlns:a16="http://schemas.microsoft.com/office/drawing/2014/main" id="{92FBF4FC-E4CA-4FC7-ADCD-4C98306642DB}"/>
              </a:ext>
            </a:extLst>
          </p:cNvPr>
          <p:cNvGrpSpPr/>
          <p:nvPr/>
        </p:nvGrpSpPr>
        <p:grpSpPr>
          <a:xfrm flipH="1">
            <a:off x="4036317" y="873457"/>
            <a:ext cx="7036834" cy="431095"/>
            <a:chOff x="6191591" y="2264560"/>
            <a:chExt cx="1810564" cy="240605"/>
          </a:xfrm>
        </p:grpSpPr>
        <p:cxnSp>
          <p:nvCxnSpPr>
            <p:cNvPr id="7" name="直接箭头连接符 6">
              <a:extLst>
                <a:ext uri="{FF2B5EF4-FFF2-40B4-BE49-F238E27FC236}">
                  <a16:creationId xmlns="" xmlns:a16="http://schemas.microsoft.com/office/drawing/2014/main" id="{D82D9EE4-83C6-4F49-B065-5CE73EA968AE}"/>
                </a:ext>
              </a:extLst>
            </p:cNvPr>
            <p:cNvCxnSpPr/>
            <p:nvPr/>
          </p:nvCxnSpPr>
          <p:spPr>
            <a:xfrm>
              <a:off x="6191591" y="2505165"/>
              <a:ext cx="1810564"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a:extLst>
                <a:ext uri="{FF2B5EF4-FFF2-40B4-BE49-F238E27FC236}">
                  <a16:creationId xmlns="" xmlns:a16="http://schemas.microsoft.com/office/drawing/2014/main" id="{5F0DED0C-FB21-41D7-BDC9-A9C87C963AF4}"/>
                </a:ext>
              </a:extLst>
            </p:cNvPr>
            <p:cNvCxnSpPr>
              <a:cxnSpLocks/>
            </p:cNvCxnSpPr>
            <p:nvPr/>
          </p:nvCxnSpPr>
          <p:spPr>
            <a:xfrm>
              <a:off x="6191591" y="2386838"/>
              <a:ext cx="1341973"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a:extLst>
                <a:ext uri="{FF2B5EF4-FFF2-40B4-BE49-F238E27FC236}">
                  <a16:creationId xmlns="" xmlns:a16="http://schemas.microsoft.com/office/drawing/2014/main" id="{56E64A45-9F92-40E7-905B-F9197F6E8014}"/>
                </a:ext>
              </a:extLst>
            </p:cNvPr>
            <p:cNvCxnSpPr>
              <a:cxnSpLocks/>
            </p:cNvCxnSpPr>
            <p:nvPr/>
          </p:nvCxnSpPr>
          <p:spPr>
            <a:xfrm>
              <a:off x="6191591" y="2264560"/>
              <a:ext cx="844311"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a:off x="1277226" y="1415487"/>
            <a:ext cx="1664335" cy="440055"/>
            <a:chOff x="365" y="188"/>
            <a:chExt cx="2621" cy="693"/>
          </a:xfrm>
        </p:grpSpPr>
        <p:pic>
          <p:nvPicPr>
            <p:cNvPr id="11"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365" y="188"/>
              <a:ext cx="1036" cy="68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12" name="文本框 8"/>
            <p:cNvSpPr txBox="1"/>
            <p:nvPr/>
          </p:nvSpPr>
          <p:spPr>
            <a:xfrm>
              <a:off x="1215" y="251"/>
              <a:ext cx="1771" cy="6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2000" b="1" i="0" u="none" strike="noStrike" cap="none" spc="0" normalizeH="0" baseline="0" dirty="0" smtClean="0">
                  <a:effectLst>
                    <a:innerShdw blurRad="63500" dist="50800" dir="13500000">
                      <a:srgbClr val="000000">
                        <a:alpha val="50000"/>
                      </a:srgbClr>
                    </a:innerShdw>
                    <a:outerShdw blurRad="38100" dist="38100" dir="2700000" algn="tl">
                      <a:srgbClr val="000000">
                        <a:alpha val="43137"/>
                      </a:srgbClr>
                    </a:outerShdw>
                  </a:effectLst>
                  <a:uFillTx/>
                  <a:latin typeface="楷体" panose="02010609060101010101" charset="-122"/>
                  <a:ea typeface="楷体" panose="02010609060101010101" charset="-122"/>
                  <a:cs typeface="Arial" panose="020B0604020202020204"/>
                  <a:sym typeface="Arial" panose="020B0604020202020204"/>
                </a:rPr>
                <a:t>中考演练</a:t>
              </a:r>
              <a:endParaRPr kumimoji="0" lang="zh-CN" altLang="en-US" sz="2000" b="1" i="0" u="none" strike="noStrike" cap="none" spc="0" normalizeH="0" baseline="0" dirty="0">
                <a:effectLst>
                  <a:innerShdw blurRad="63500" dist="50800" dir="13500000">
                    <a:srgbClr val="000000">
                      <a:alpha val="50000"/>
                    </a:srgbClr>
                  </a:innerShdw>
                  <a:outerShdw blurRad="38100" dist="38100" dir="2700000" algn="tl">
                    <a:srgbClr val="000000">
                      <a:alpha val="43137"/>
                    </a:srgbClr>
                  </a:outerShdw>
                </a:effectLst>
                <a:uFillTx/>
                <a:latin typeface="楷体" panose="02010609060101010101" charset="-122"/>
                <a:ea typeface="楷体" panose="02010609060101010101" charset="-122"/>
                <a:cs typeface="Arial" panose="020B0604020202020204"/>
                <a:sym typeface="Arial" panose="020B0604020202020204"/>
              </a:endParaRPr>
            </a:p>
          </p:txBody>
        </p:sp>
      </p:grpSp>
      <p:sp>
        <p:nvSpPr>
          <p:cNvPr id="13" name="TextBox 12"/>
          <p:cNvSpPr txBox="1"/>
          <p:nvPr/>
        </p:nvSpPr>
        <p:spPr>
          <a:xfrm>
            <a:off x="1053296" y="2465408"/>
            <a:ext cx="10116274" cy="2246769"/>
          </a:xfrm>
          <a:prstGeom prst="rect">
            <a:avLst/>
          </a:prstGeom>
          <a:noFill/>
        </p:spPr>
        <p:txBody>
          <a:bodyPr wrap="square" rtlCol="0">
            <a:spAutoFit/>
          </a:bodyPr>
          <a:lstStyle/>
          <a:p>
            <a:r>
              <a:rPr lang="en-US" altLang="zh-CN" sz="2800" dirty="0" smtClean="0">
                <a:latin typeface="楷体" pitchFamily="49" charset="-122"/>
                <a:ea typeface="楷体" pitchFamily="49" charset="-122"/>
              </a:rPr>
              <a:t>2</a:t>
            </a:r>
            <a:r>
              <a:rPr lang="zh-CN" altLang="zh-CN" sz="2800" dirty="0" smtClean="0">
                <a:latin typeface="楷体" pitchFamily="49" charset="-122"/>
                <a:ea typeface="楷体" pitchFamily="49" charset="-122"/>
              </a:rPr>
              <a:t>．（</a:t>
            </a:r>
            <a:r>
              <a:rPr lang="en-US" altLang="zh-CN" sz="2800" dirty="0" smtClean="0">
                <a:latin typeface="楷体" pitchFamily="49" charset="-122"/>
                <a:ea typeface="楷体" pitchFamily="49" charset="-122"/>
              </a:rPr>
              <a:t>2021</a:t>
            </a:r>
            <a:r>
              <a:rPr lang="zh-CN" altLang="zh-CN" sz="2800" dirty="0" smtClean="0">
                <a:latin typeface="楷体" pitchFamily="49" charset="-122"/>
                <a:ea typeface="楷体" pitchFamily="49" charset="-122"/>
              </a:rPr>
              <a:t>·湖南衡阳·</a:t>
            </a:r>
            <a:r>
              <a:rPr lang="en-US" altLang="zh-CN" sz="2800" dirty="0" smtClean="0">
                <a:latin typeface="楷体" pitchFamily="49" charset="-122"/>
                <a:ea typeface="楷体" pitchFamily="49" charset="-122"/>
              </a:rPr>
              <a:t>21</a:t>
            </a:r>
            <a:r>
              <a:rPr lang="zh-CN" altLang="zh-CN" sz="2800" dirty="0" smtClean="0">
                <a:latin typeface="楷体" pitchFamily="49" charset="-122"/>
                <a:ea typeface="楷体" pitchFamily="49" charset="-122"/>
              </a:rPr>
              <a:t>）斯大林逝世后，赫鲁晓夫和勃列日涅夫先后进行经济改革，但成效都不大，其根本原因是没有（</a:t>
            </a:r>
            <a:r>
              <a:rPr lang="en-US" altLang="zh-CN" sz="2800" dirty="0" smtClean="0">
                <a:latin typeface="楷体" pitchFamily="49" charset="-122"/>
                <a:ea typeface="楷体" pitchFamily="49" charset="-122"/>
              </a:rPr>
              <a:t>   </a:t>
            </a:r>
            <a:r>
              <a:rPr lang="zh-CN" altLang="zh-CN" sz="2800" dirty="0" smtClean="0">
                <a:latin typeface="楷体" pitchFamily="49" charset="-122"/>
                <a:ea typeface="楷体" pitchFamily="49" charset="-122"/>
              </a:rPr>
              <a:t>）</a:t>
            </a:r>
          </a:p>
          <a:p>
            <a:r>
              <a:rPr lang="en-US" altLang="zh-CN" sz="2800" dirty="0" smtClean="0">
                <a:latin typeface="楷体" pitchFamily="49" charset="-122"/>
                <a:ea typeface="楷体" pitchFamily="49" charset="-122"/>
              </a:rPr>
              <a:t>A</a:t>
            </a:r>
            <a:r>
              <a:rPr lang="zh-CN" altLang="zh-CN" sz="2800" dirty="0" smtClean="0">
                <a:latin typeface="楷体" pitchFamily="49" charset="-122"/>
                <a:ea typeface="楷体" pitchFamily="49" charset="-122"/>
              </a:rPr>
              <a:t>．纠正战时共产主义政策的偏差</a:t>
            </a:r>
            <a:r>
              <a:rPr lang="en-US" altLang="zh-CN" sz="2800" dirty="0" smtClean="0">
                <a:latin typeface="楷体" pitchFamily="49" charset="-122"/>
                <a:ea typeface="楷体" pitchFamily="49" charset="-122"/>
              </a:rPr>
              <a:t>	</a:t>
            </a:r>
            <a:r>
              <a:rPr lang="en-US" altLang="zh-CN" sz="2800" dirty="0" smtClean="0">
                <a:latin typeface="楷体" pitchFamily="49" charset="-122"/>
                <a:ea typeface="楷体" pitchFamily="49" charset="-122"/>
              </a:rPr>
              <a:t>B</a:t>
            </a:r>
            <a:r>
              <a:rPr lang="zh-CN" altLang="zh-CN" sz="2800" dirty="0" smtClean="0">
                <a:latin typeface="楷体" pitchFamily="49" charset="-122"/>
                <a:ea typeface="楷体" pitchFamily="49" charset="-122"/>
              </a:rPr>
              <a:t>．改进新经济政策不足之处</a:t>
            </a:r>
          </a:p>
          <a:p>
            <a:r>
              <a:rPr lang="en-US" altLang="zh-CN" sz="2800" dirty="0" smtClean="0">
                <a:latin typeface="楷体" pitchFamily="49" charset="-122"/>
                <a:ea typeface="楷体" pitchFamily="49" charset="-122"/>
              </a:rPr>
              <a:t>C</a:t>
            </a:r>
            <a:r>
              <a:rPr lang="zh-CN" altLang="zh-CN" sz="2800" dirty="0" smtClean="0">
                <a:latin typeface="楷体" pitchFamily="49" charset="-122"/>
                <a:ea typeface="楷体" pitchFamily="49" charset="-122"/>
              </a:rPr>
              <a:t>．突破高度集中的计划经济体</a:t>
            </a:r>
            <a:r>
              <a:rPr lang="zh-CN" altLang="zh-CN" sz="2800" dirty="0" smtClean="0">
                <a:latin typeface="楷体" pitchFamily="49" charset="-122"/>
                <a:ea typeface="楷体" pitchFamily="49" charset="-122"/>
              </a:rPr>
              <a:t>制</a:t>
            </a:r>
            <a:r>
              <a:rPr lang="en-US" altLang="zh-CN" sz="2800" dirty="0" smtClean="0">
                <a:latin typeface="楷体" pitchFamily="49" charset="-122"/>
                <a:ea typeface="楷体" pitchFamily="49" charset="-122"/>
              </a:rPr>
              <a:t>  </a:t>
            </a:r>
            <a:r>
              <a:rPr lang="en-US" altLang="zh-CN" sz="2800" dirty="0" smtClean="0">
                <a:latin typeface="楷体" pitchFamily="49" charset="-122"/>
                <a:ea typeface="楷体" pitchFamily="49" charset="-122"/>
              </a:rPr>
              <a:t>D</a:t>
            </a:r>
            <a:r>
              <a:rPr lang="zh-CN" altLang="zh-CN" sz="2800" dirty="0" smtClean="0">
                <a:latin typeface="楷体" pitchFamily="49" charset="-122"/>
                <a:ea typeface="楷体" pitchFamily="49" charset="-122"/>
              </a:rPr>
              <a:t>．实行多党执政的政治</a:t>
            </a:r>
            <a:r>
              <a:rPr lang="zh-CN" altLang="zh-CN" sz="2800" dirty="0" smtClean="0">
                <a:latin typeface="楷体" pitchFamily="49" charset="-122"/>
                <a:ea typeface="楷体" pitchFamily="49" charset="-122"/>
              </a:rPr>
              <a:t>体</a:t>
            </a:r>
            <a:endParaRPr lang="zh-CN" altLang="zh-CN" sz="2800" dirty="0">
              <a:latin typeface="楷体" pitchFamily="49" charset="-122"/>
              <a:ea typeface="楷体" pitchFamily="49" charset="-122"/>
            </a:endParaRPr>
          </a:p>
        </p:txBody>
      </p:sp>
      <p:sp>
        <p:nvSpPr>
          <p:cNvPr id="14" name="矩形 13"/>
          <p:cNvSpPr/>
          <p:nvPr/>
        </p:nvSpPr>
        <p:spPr>
          <a:xfrm>
            <a:off x="10041817" y="4691963"/>
            <a:ext cx="881973"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CN" sz="8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t>
            </a:r>
            <a:endParaRPr lang="zh-CN" altLang="en-US" sz="8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4201082049"/>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heckerboard(across)">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F65488E3-903F-48FC-9647-193E5D1AB7E5}"/>
              </a:ext>
            </a:extLst>
          </p:cNvPr>
          <p:cNvSpPr/>
          <p:nvPr/>
        </p:nvSpPr>
        <p:spPr>
          <a:xfrm>
            <a:off x="709684" y="573206"/>
            <a:ext cx="10822674" cy="5732060"/>
          </a:xfrm>
          <a:prstGeom prst="rect">
            <a:avLst/>
          </a:prstGeom>
          <a:solidFill>
            <a:srgbClr val="F9F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a:extLst>
              <a:ext uri="{FF2B5EF4-FFF2-40B4-BE49-F238E27FC236}">
                <a16:creationId xmlns="" xmlns:a16="http://schemas.microsoft.com/office/drawing/2014/main" id="{15C5F831-5211-4F78-8D5C-C6F7C26683D9}"/>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colorTemperature colorTemp="11200"/>
                    </a14:imgEffect>
                  </a14:imgLayer>
                </a14:imgProps>
              </a:ext>
              <a:ext uri="{28A0092B-C50C-407E-A947-70E740481C1C}">
                <a14:useLocalDpi xmlns:a14="http://schemas.microsoft.com/office/drawing/2010/main" xmlns="" val="0"/>
              </a:ext>
            </a:extLst>
          </a:blip>
          <a:srcRect/>
          <a:stretch>
            <a:fillRect/>
          </a:stretch>
        </p:blipFill>
        <p:spPr>
          <a:xfrm rot="5400000" flipH="1" flipV="1">
            <a:off x="2845486" y="-2416225"/>
            <a:ext cx="6501030" cy="11690448"/>
          </a:xfrm>
          <a:custGeom>
            <a:avLst/>
            <a:gdLst>
              <a:gd name="connsiteX0" fmla="*/ 6092660 w 6501030"/>
              <a:gd name="connsiteY0" fmla="*/ 991170 h 11690448"/>
              <a:gd name="connsiteX1" fmla="*/ 428840 w 6501030"/>
              <a:gd name="connsiteY1" fmla="*/ 991170 h 11690448"/>
              <a:gd name="connsiteX2" fmla="*/ 428839 w 6501030"/>
              <a:gd name="connsiteY2" fmla="*/ 10762967 h 11690448"/>
              <a:gd name="connsiteX3" fmla="*/ 6092660 w 6501030"/>
              <a:gd name="connsiteY3" fmla="*/ 10762967 h 11690448"/>
              <a:gd name="connsiteX4" fmla="*/ 6501030 w 6501030"/>
              <a:gd name="connsiteY4" fmla="*/ 0 h 11690448"/>
              <a:gd name="connsiteX5" fmla="*/ 6501030 w 6501030"/>
              <a:gd name="connsiteY5" fmla="*/ 11690448 h 11690448"/>
              <a:gd name="connsiteX6" fmla="*/ 0 w 6501030"/>
              <a:gd name="connsiteY6" fmla="*/ 11690448 h 11690448"/>
              <a:gd name="connsiteX7" fmla="*/ 0 w 6501030"/>
              <a:gd name="connsiteY7" fmla="*/ 0 h 11690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1030" h="11690448">
                <a:moveTo>
                  <a:pt x="6092660" y="991170"/>
                </a:moveTo>
                <a:lnTo>
                  <a:pt x="428840" y="991170"/>
                </a:lnTo>
                <a:lnTo>
                  <a:pt x="428839" y="10762967"/>
                </a:lnTo>
                <a:lnTo>
                  <a:pt x="6092660" y="10762967"/>
                </a:lnTo>
                <a:close/>
                <a:moveTo>
                  <a:pt x="6501030" y="0"/>
                </a:moveTo>
                <a:lnTo>
                  <a:pt x="6501030" y="11690448"/>
                </a:lnTo>
                <a:lnTo>
                  <a:pt x="0" y="11690448"/>
                </a:lnTo>
                <a:lnTo>
                  <a:pt x="0" y="0"/>
                </a:lnTo>
                <a:close/>
              </a:path>
            </a:pathLst>
          </a:custGeom>
        </p:spPr>
      </p:pic>
      <p:grpSp>
        <p:nvGrpSpPr>
          <p:cNvPr id="2" name="组合 5">
            <a:extLst>
              <a:ext uri="{FF2B5EF4-FFF2-40B4-BE49-F238E27FC236}">
                <a16:creationId xmlns="" xmlns:a16="http://schemas.microsoft.com/office/drawing/2014/main" id="{92FBF4FC-E4CA-4FC7-ADCD-4C98306642DB}"/>
              </a:ext>
            </a:extLst>
          </p:cNvPr>
          <p:cNvGrpSpPr/>
          <p:nvPr/>
        </p:nvGrpSpPr>
        <p:grpSpPr>
          <a:xfrm flipH="1">
            <a:off x="4036317" y="873457"/>
            <a:ext cx="7036834" cy="431095"/>
            <a:chOff x="6191591" y="2264560"/>
            <a:chExt cx="1810564" cy="240605"/>
          </a:xfrm>
        </p:grpSpPr>
        <p:cxnSp>
          <p:nvCxnSpPr>
            <p:cNvPr id="7" name="直接箭头连接符 6">
              <a:extLst>
                <a:ext uri="{FF2B5EF4-FFF2-40B4-BE49-F238E27FC236}">
                  <a16:creationId xmlns="" xmlns:a16="http://schemas.microsoft.com/office/drawing/2014/main" id="{D82D9EE4-83C6-4F49-B065-5CE73EA968AE}"/>
                </a:ext>
              </a:extLst>
            </p:cNvPr>
            <p:cNvCxnSpPr/>
            <p:nvPr/>
          </p:nvCxnSpPr>
          <p:spPr>
            <a:xfrm>
              <a:off x="6191591" y="2505165"/>
              <a:ext cx="1810564"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a:extLst>
                <a:ext uri="{FF2B5EF4-FFF2-40B4-BE49-F238E27FC236}">
                  <a16:creationId xmlns="" xmlns:a16="http://schemas.microsoft.com/office/drawing/2014/main" id="{5F0DED0C-FB21-41D7-BDC9-A9C87C963AF4}"/>
                </a:ext>
              </a:extLst>
            </p:cNvPr>
            <p:cNvCxnSpPr>
              <a:cxnSpLocks/>
            </p:cNvCxnSpPr>
            <p:nvPr/>
          </p:nvCxnSpPr>
          <p:spPr>
            <a:xfrm>
              <a:off x="6191591" y="2386838"/>
              <a:ext cx="1341973"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a:extLst>
                <a:ext uri="{FF2B5EF4-FFF2-40B4-BE49-F238E27FC236}">
                  <a16:creationId xmlns="" xmlns:a16="http://schemas.microsoft.com/office/drawing/2014/main" id="{56E64A45-9F92-40E7-905B-F9197F6E8014}"/>
                </a:ext>
              </a:extLst>
            </p:cNvPr>
            <p:cNvCxnSpPr>
              <a:cxnSpLocks/>
            </p:cNvCxnSpPr>
            <p:nvPr/>
          </p:nvCxnSpPr>
          <p:spPr>
            <a:xfrm>
              <a:off x="6191591" y="2264560"/>
              <a:ext cx="844311"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a:off x="1277226" y="1415487"/>
            <a:ext cx="1664335" cy="440055"/>
            <a:chOff x="365" y="188"/>
            <a:chExt cx="2621" cy="693"/>
          </a:xfrm>
        </p:grpSpPr>
        <p:pic>
          <p:nvPicPr>
            <p:cNvPr id="11"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365" y="188"/>
              <a:ext cx="1036" cy="68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12" name="文本框 8"/>
            <p:cNvSpPr txBox="1"/>
            <p:nvPr/>
          </p:nvSpPr>
          <p:spPr>
            <a:xfrm>
              <a:off x="1215" y="251"/>
              <a:ext cx="1771" cy="6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2000" b="1" i="0" u="none" strike="noStrike" cap="none" spc="0" normalizeH="0" baseline="0" dirty="0" smtClean="0">
                  <a:effectLst>
                    <a:innerShdw blurRad="63500" dist="50800" dir="13500000">
                      <a:srgbClr val="000000">
                        <a:alpha val="50000"/>
                      </a:srgbClr>
                    </a:innerShdw>
                    <a:outerShdw blurRad="38100" dist="38100" dir="2700000" algn="tl">
                      <a:srgbClr val="000000">
                        <a:alpha val="43137"/>
                      </a:srgbClr>
                    </a:outerShdw>
                  </a:effectLst>
                  <a:uFillTx/>
                  <a:latin typeface="楷体" panose="02010609060101010101" charset="-122"/>
                  <a:ea typeface="楷体" panose="02010609060101010101" charset="-122"/>
                  <a:cs typeface="Arial" panose="020B0604020202020204"/>
                  <a:sym typeface="Arial" panose="020B0604020202020204"/>
                </a:rPr>
                <a:t>中考演练</a:t>
              </a:r>
              <a:endParaRPr kumimoji="0" lang="zh-CN" altLang="en-US" sz="2000" b="1" i="0" u="none" strike="noStrike" cap="none" spc="0" normalizeH="0" baseline="0" dirty="0">
                <a:effectLst>
                  <a:innerShdw blurRad="63500" dist="50800" dir="13500000">
                    <a:srgbClr val="000000">
                      <a:alpha val="50000"/>
                    </a:srgbClr>
                  </a:innerShdw>
                  <a:outerShdw blurRad="38100" dist="38100" dir="2700000" algn="tl">
                    <a:srgbClr val="000000">
                      <a:alpha val="43137"/>
                    </a:srgbClr>
                  </a:outerShdw>
                </a:effectLst>
                <a:uFillTx/>
                <a:latin typeface="楷体" panose="02010609060101010101" charset="-122"/>
                <a:ea typeface="楷体" panose="02010609060101010101" charset="-122"/>
                <a:cs typeface="Arial" panose="020B0604020202020204"/>
                <a:sym typeface="Arial" panose="020B0604020202020204"/>
              </a:endParaRPr>
            </a:p>
          </p:txBody>
        </p:sp>
      </p:grpSp>
      <p:sp>
        <p:nvSpPr>
          <p:cNvPr id="13" name="TextBox 12"/>
          <p:cNvSpPr txBox="1"/>
          <p:nvPr/>
        </p:nvSpPr>
        <p:spPr>
          <a:xfrm>
            <a:off x="1192191" y="2210765"/>
            <a:ext cx="10127850" cy="1569660"/>
          </a:xfrm>
          <a:prstGeom prst="rect">
            <a:avLst/>
          </a:prstGeom>
          <a:noFill/>
        </p:spPr>
        <p:txBody>
          <a:bodyPr wrap="square" rtlCol="0">
            <a:spAutoFit/>
          </a:bodyPr>
          <a:lstStyle/>
          <a:p>
            <a:r>
              <a:rPr lang="en-US" altLang="zh-CN" sz="2400" dirty="0" smtClean="0">
                <a:latin typeface="楷体" pitchFamily="49" charset="-122"/>
                <a:ea typeface="楷体" pitchFamily="49" charset="-122"/>
              </a:rPr>
              <a:t>3.</a:t>
            </a:r>
            <a:r>
              <a:rPr lang="zh-CN" altLang="zh-CN" sz="2400" dirty="0" smtClean="0">
                <a:latin typeface="楷体" pitchFamily="49" charset="-122"/>
                <a:ea typeface="楷体" pitchFamily="49" charset="-122"/>
              </a:rPr>
              <a:t>（</a:t>
            </a:r>
            <a:r>
              <a:rPr lang="en-US" altLang="zh-CN" sz="2400" dirty="0" smtClean="0">
                <a:latin typeface="楷体" pitchFamily="49" charset="-122"/>
                <a:ea typeface="楷体" pitchFamily="49" charset="-122"/>
              </a:rPr>
              <a:t>2021</a:t>
            </a:r>
            <a:r>
              <a:rPr lang="zh-CN" altLang="zh-CN" sz="2400" dirty="0" smtClean="0">
                <a:latin typeface="楷体" pitchFamily="49" charset="-122"/>
                <a:ea typeface="楷体" pitchFamily="49" charset="-122"/>
              </a:rPr>
              <a:t>·江苏苏州·</a:t>
            </a:r>
            <a:r>
              <a:rPr lang="en-US" altLang="zh-CN" sz="2400" dirty="0" smtClean="0">
                <a:latin typeface="楷体" pitchFamily="49" charset="-122"/>
                <a:ea typeface="楷体" pitchFamily="49" charset="-122"/>
              </a:rPr>
              <a:t>23</a:t>
            </a:r>
            <a:r>
              <a:rPr lang="zh-CN" altLang="zh-CN" sz="2400" dirty="0" smtClean="0">
                <a:latin typeface="楷体" pitchFamily="49" charset="-122"/>
                <a:ea typeface="楷体" pitchFamily="49" charset="-122"/>
              </a:rPr>
              <a:t>）九年级某班同学搜集了“镰刀斧锤星旗”（苏联国旗）与“白蓝红三色旗”（俄罗斯国旗）的图片，对苏联解体这一历史事件开展探究性学习，其最重要的探究价值在于（</a:t>
            </a:r>
            <a:r>
              <a:rPr lang="en-US" altLang="zh-CN" sz="2400" dirty="0" smtClean="0">
                <a:latin typeface="楷体" pitchFamily="49" charset="-122"/>
                <a:ea typeface="楷体" pitchFamily="49" charset="-122"/>
              </a:rPr>
              <a:t>   </a:t>
            </a:r>
            <a:r>
              <a:rPr lang="zh-CN" altLang="zh-CN" sz="2400" dirty="0" smtClean="0">
                <a:latin typeface="楷体" pitchFamily="49" charset="-122"/>
                <a:ea typeface="楷体" pitchFamily="49" charset="-122"/>
              </a:rPr>
              <a:t>）</a:t>
            </a:r>
          </a:p>
          <a:p>
            <a:endParaRPr lang="zh-CN" altLang="en-US" sz="2400" dirty="0">
              <a:latin typeface="楷体" pitchFamily="49" charset="-122"/>
              <a:ea typeface="楷体" pitchFamily="49" charset="-122"/>
            </a:endParaRPr>
          </a:p>
        </p:txBody>
      </p:sp>
      <p:pic>
        <p:nvPicPr>
          <p:cNvPr id="4098" name="Picture 2"/>
          <p:cNvPicPr>
            <a:picLocks noChangeAspect="1" noChangeArrowheads="1"/>
          </p:cNvPicPr>
          <p:nvPr/>
        </p:nvPicPr>
        <p:blipFill>
          <a:blip r:embed="rId5" cstate="print"/>
          <a:srcRect/>
          <a:stretch>
            <a:fillRect/>
          </a:stretch>
        </p:blipFill>
        <p:spPr bwMode="auto">
          <a:xfrm>
            <a:off x="2546429" y="3402958"/>
            <a:ext cx="2350099" cy="1322930"/>
          </a:xfrm>
          <a:prstGeom prst="rect">
            <a:avLst/>
          </a:prstGeom>
          <a:noFill/>
        </p:spPr>
      </p:pic>
      <p:pic>
        <p:nvPicPr>
          <p:cNvPr id="4097" name="Picture 1"/>
          <p:cNvPicPr>
            <a:picLocks noChangeAspect="1" noChangeArrowheads="1"/>
          </p:cNvPicPr>
          <p:nvPr/>
        </p:nvPicPr>
        <p:blipFill>
          <a:blip r:embed="rId6" cstate="print"/>
          <a:srcRect/>
          <a:stretch>
            <a:fillRect/>
          </a:stretch>
        </p:blipFill>
        <p:spPr bwMode="auto">
          <a:xfrm>
            <a:off x="6192455" y="3360073"/>
            <a:ext cx="2071868" cy="1377803"/>
          </a:xfrm>
          <a:prstGeom prst="rect">
            <a:avLst/>
          </a:prstGeom>
          <a:noFill/>
        </p:spPr>
      </p:pic>
      <p:sp>
        <p:nvSpPr>
          <p:cNvPr id="4099" name="Rectangle 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4100" name="Rectangle 4"/>
          <p:cNvSpPr>
            <a:spLocks noChangeArrowheads="1"/>
          </p:cNvSpPr>
          <p:nvPr/>
        </p:nvSpPr>
        <p:spPr bwMode="auto">
          <a:xfrm>
            <a:off x="0" y="15081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6" name="TextBox 15"/>
          <p:cNvSpPr txBox="1"/>
          <p:nvPr/>
        </p:nvSpPr>
        <p:spPr>
          <a:xfrm>
            <a:off x="1192191" y="5000264"/>
            <a:ext cx="10127850" cy="830997"/>
          </a:xfrm>
          <a:prstGeom prst="rect">
            <a:avLst/>
          </a:prstGeom>
          <a:noFill/>
        </p:spPr>
        <p:txBody>
          <a:bodyPr wrap="square" rtlCol="0">
            <a:spAutoFit/>
          </a:bodyPr>
          <a:lstStyle/>
          <a:p>
            <a:r>
              <a:rPr lang="en-US" altLang="zh-CN" sz="2400" dirty="0" smtClean="0">
                <a:latin typeface="楷体" pitchFamily="49" charset="-122"/>
                <a:ea typeface="楷体" pitchFamily="49" charset="-122"/>
              </a:rPr>
              <a:t>A</a:t>
            </a:r>
            <a:r>
              <a:rPr lang="zh-CN" altLang="zh-CN" sz="2400" dirty="0" smtClean="0">
                <a:latin typeface="楷体" pitchFamily="49" charset="-122"/>
                <a:ea typeface="楷体" pitchFamily="49" charset="-122"/>
              </a:rPr>
              <a:t>．了解苏联的历史发展演变</a:t>
            </a:r>
            <a:r>
              <a:rPr lang="en-US" altLang="zh-CN" sz="2400" dirty="0" smtClean="0">
                <a:latin typeface="楷体" pitchFamily="49" charset="-122"/>
                <a:ea typeface="楷体" pitchFamily="49" charset="-122"/>
              </a:rPr>
              <a:t>            B</a:t>
            </a:r>
            <a:r>
              <a:rPr lang="zh-CN" altLang="zh-CN" sz="2400" dirty="0" smtClean="0">
                <a:latin typeface="楷体" pitchFamily="49" charset="-122"/>
                <a:ea typeface="楷体" pitchFamily="49" charset="-122"/>
              </a:rPr>
              <a:t>．剖析美苏争霸的形成原因</a:t>
            </a:r>
          </a:p>
          <a:p>
            <a:r>
              <a:rPr lang="en-US" altLang="zh-CN" sz="2400" dirty="0" smtClean="0">
                <a:latin typeface="楷体" pitchFamily="49" charset="-122"/>
                <a:ea typeface="楷体" pitchFamily="49" charset="-122"/>
              </a:rPr>
              <a:t>C</a:t>
            </a:r>
            <a:r>
              <a:rPr lang="zh-CN" altLang="zh-CN" sz="2400" dirty="0" smtClean="0">
                <a:latin typeface="楷体" pitchFamily="49" charset="-122"/>
                <a:ea typeface="楷体" pitchFamily="49" charset="-122"/>
              </a:rPr>
              <a:t>．理解世界格局多极化趋势</a:t>
            </a:r>
            <a:r>
              <a:rPr lang="en-US" altLang="zh-CN" sz="2400" dirty="0" smtClean="0">
                <a:latin typeface="楷体" pitchFamily="49" charset="-122"/>
                <a:ea typeface="楷体" pitchFamily="49" charset="-122"/>
              </a:rPr>
              <a:t>            D</a:t>
            </a:r>
            <a:r>
              <a:rPr lang="zh-CN" altLang="zh-CN" sz="2400" dirty="0" smtClean="0">
                <a:latin typeface="楷体" pitchFamily="49" charset="-122"/>
                <a:ea typeface="楷体" pitchFamily="49" charset="-122"/>
              </a:rPr>
              <a:t>．认识社会主义发展曲折性</a:t>
            </a:r>
            <a:endParaRPr lang="zh-CN" altLang="zh-CN" sz="2400" dirty="0">
              <a:latin typeface="楷体" pitchFamily="49" charset="-122"/>
              <a:ea typeface="楷体" pitchFamily="49" charset="-122"/>
            </a:endParaRPr>
          </a:p>
        </p:txBody>
      </p:sp>
      <p:sp>
        <p:nvSpPr>
          <p:cNvPr id="17" name="矩形 16"/>
          <p:cNvSpPr/>
          <p:nvPr/>
        </p:nvSpPr>
        <p:spPr>
          <a:xfrm>
            <a:off x="9899880" y="3569219"/>
            <a:ext cx="1003801"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CN" sz="8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t>
            </a:r>
            <a:endParaRPr lang="zh-CN" altLang="en-US" sz="8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4201082049"/>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heckerboard(across)">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F65488E3-903F-48FC-9647-193E5D1AB7E5}"/>
              </a:ext>
            </a:extLst>
          </p:cNvPr>
          <p:cNvSpPr/>
          <p:nvPr/>
        </p:nvSpPr>
        <p:spPr>
          <a:xfrm>
            <a:off x="709684" y="573206"/>
            <a:ext cx="10822674" cy="5732060"/>
          </a:xfrm>
          <a:prstGeom prst="rect">
            <a:avLst/>
          </a:prstGeom>
          <a:solidFill>
            <a:srgbClr val="F9F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a:extLst>
              <a:ext uri="{FF2B5EF4-FFF2-40B4-BE49-F238E27FC236}">
                <a16:creationId xmlns="" xmlns:a16="http://schemas.microsoft.com/office/drawing/2014/main" id="{15C5F831-5211-4F78-8D5C-C6F7C26683D9}"/>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colorTemperature colorTemp="11200"/>
                    </a14:imgEffect>
                  </a14:imgLayer>
                </a14:imgProps>
              </a:ext>
              <a:ext uri="{28A0092B-C50C-407E-A947-70E740481C1C}">
                <a14:useLocalDpi xmlns:a14="http://schemas.microsoft.com/office/drawing/2010/main" xmlns="" val="0"/>
              </a:ext>
            </a:extLst>
          </a:blip>
          <a:srcRect/>
          <a:stretch>
            <a:fillRect/>
          </a:stretch>
        </p:blipFill>
        <p:spPr>
          <a:xfrm rot="5400000" flipH="1" flipV="1">
            <a:off x="2845486" y="-2416225"/>
            <a:ext cx="6501030" cy="11690448"/>
          </a:xfrm>
          <a:custGeom>
            <a:avLst/>
            <a:gdLst>
              <a:gd name="connsiteX0" fmla="*/ 6092660 w 6501030"/>
              <a:gd name="connsiteY0" fmla="*/ 991170 h 11690448"/>
              <a:gd name="connsiteX1" fmla="*/ 428840 w 6501030"/>
              <a:gd name="connsiteY1" fmla="*/ 991170 h 11690448"/>
              <a:gd name="connsiteX2" fmla="*/ 428839 w 6501030"/>
              <a:gd name="connsiteY2" fmla="*/ 10762967 h 11690448"/>
              <a:gd name="connsiteX3" fmla="*/ 6092660 w 6501030"/>
              <a:gd name="connsiteY3" fmla="*/ 10762967 h 11690448"/>
              <a:gd name="connsiteX4" fmla="*/ 6501030 w 6501030"/>
              <a:gd name="connsiteY4" fmla="*/ 0 h 11690448"/>
              <a:gd name="connsiteX5" fmla="*/ 6501030 w 6501030"/>
              <a:gd name="connsiteY5" fmla="*/ 11690448 h 11690448"/>
              <a:gd name="connsiteX6" fmla="*/ 0 w 6501030"/>
              <a:gd name="connsiteY6" fmla="*/ 11690448 h 11690448"/>
              <a:gd name="connsiteX7" fmla="*/ 0 w 6501030"/>
              <a:gd name="connsiteY7" fmla="*/ 0 h 11690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1030" h="11690448">
                <a:moveTo>
                  <a:pt x="6092660" y="991170"/>
                </a:moveTo>
                <a:lnTo>
                  <a:pt x="428840" y="991170"/>
                </a:lnTo>
                <a:lnTo>
                  <a:pt x="428839" y="10762967"/>
                </a:lnTo>
                <a:lnTo>
                  <a:pt x="6092660" y="10762967"/>
                </a:lnTo>
                <a:close/>
                <a:moveTo>
                  <a:pt x="6501030" y="0"/>
                </a:moveTo>
                <a:lnTo>
                  <a:pt x="6501030" y="11690448"/>
                </a:lnTo>
                <a:lnTo>
                  <a:pt x="0" y="11690448"/>
                </a:lnTo>
                <a:lnTo>
                  <a:pt x="0" y="0"/>
                </a:lnTo>
                <a:close/>
              </a:path>
            </a:pathLst>
          </a:custGeom>
        </p:spPr>
      </p:pic>
      <p:grpSp>
        <p:nvGrpSpPr>
          <p:cNvPr id="2" name="组合 5">
            <a:extLst>
              <a:ext uri="{FF2B5EF4-FFF2-40B4-BE49-F238E27FC236}">
                <a16:creationId xmlns="" xmlns:a16="http://schemas.microsoft.com/office/drawing/2014/main" id="{92FBF4FC-E4CA-4FC7-ADCD-4C98306642DB}"/>
              </a:ext>
            </a:extLst>
          </p:cNvPr>
          <p:cNvGrpSpPr/>
          <p:nvPr/>
        </p:nvGrpSpPr>
        <p:grpSpPr>
          <a:xfrm flipH="1">
            <a:off x="4036317" y="873457"/>
            <a:ext cx="7036834" cy="431095"/>
            <a:chOff x="6191591" y="2264560"/>
            <a:chExt cx="1810564" cy="240605"/>
          </a:xfrm>
        </p:grpSpPr>
        <p:cxnSp>
          <p:nvCxnSpPr>
            <p:cNvPr id="7" name="直接箭头连接符 6">
              <a:extLst>
                <a:ext uri="{FF2B5EF4-FFF2-40B4-BE49-F238E27FC236}">
                  <a16:creationId xmlns="" xmlns:a16="http://schemas.microsoft.com/office/drawing/2014/main" id="{D82D9EE4-83C6-4F49-B065-5CE73EA968AE}"/>
                </a:ext>
              </a:extLst>
            </p:cNvPr>
            <p:cNvCxnSpPr/>
            <p:nvPr/>
          </p:nvCxnSpPr>
          <p:spPr>
            <a:xfrm>
              <a:off x="6191591" y="2505165"/>
              <a:ext cx="1810564"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a:extLst>
                <a:ext uri="{FF2B5EF4-FFF2-40B4-BE49-F238E27FC236}">
                  <a16:creationId xmlns="" xmlns:a16="http://schemas.microsoft.com/office/drawing/2014/main" id="{5F0DED0C-FB21-41D7-BDC9-A9C87C963AF4}"/>
                </a:ext>
              </a:extLst>
            </p:cNvPr>
            <p:cNvCxnSpPr>
              <a:cxnSpLocks/>
            </p:cNvCxnSpPr>
            <p:nvPr/>
          </p:nvCxnSpPr>
          <p:spPr>
            <a:xfrm>
              <a:off x="6191591" y="2386838"/>
              <a:ext cx="1341973"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a:extLst>
                <a:ext uri="{FF2B5EF4-FFF2-40B4-BE49-F238E27FC236}">
                  <a16:creationId xmlns="" xmlns:a16="http://schemas.microsoft.com/office/drawing/2014/main" id="{56E64A45-9F92-40E7-905B-F9197F6E8014}"/>
                </a:ext>
              </a:extLst>
            </p:cNvPr>
            <p:cNvCxnSpPr>
              <a:cxnSpLocks/>
            </p:cNvCxnSpPr>
            <p:nvPr/>
          </p:nvCxnSpPr>
          <p:spPr>
            <a:xfrm>
              <a:off x="6191591" y="2264560"/>
              <a:ext cx="844311"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a:off x="1277226" y="1415487"/>
            <a:ext cx="1664335" cy="440055"/>
            <a:chOff x="365" y="188"/>
            <a:chExt cx="2621" cy="693"/>
          </a:xfrm>
        </p:grpSpPr>
        <p:pic>
          <p:nvPicPr>
            <p:cNvPr id="11"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365" y="188"/>
              <a:ext cx="1036" cy="68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12" name="文本框 8"/>
            <p:cNvSpPr txBox="1"/>
            <p:nvPr/>
          </p:nvSpPr>
          <p:spPr>
            <a:xfrm>
              <a:off x="1215" y="251"/>
              <a:ext cx="1771" cy="6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2000" b="1" i="0" u="none" strike="noStrike" cap="none" spc="0" normalizeH="0" baseline="0" dirty="0" smtClean="0">
                  <a:effectLst>
                    <a:innerShdw blurRad="63500" dist="50800" dir="13500000">
                      <a:srgbClr val="000000">
                        <a:alpha val="50000"/>
                      </a:srgbClr>
                    </a:innerShdw>
                    <a:outerShdw blurRad="38100" dist="38100" dir="2700000" algn="tl">
                      <a:srgbClr val="000000">
                        <a:alpha val="43137"/>
                      </a:srgbClr>
                    </a:outerShdw>
                  </a:effectLst>
                  <a:uFillTx/>
                  <a:latin typeface="楷体" panose="02010609060101010101" charset="-122"/>
                  <a:ea typeface="楷体" panose="02010609060101010101" charset="-122"/>
                  <a:cs typeface="Arial" panose="020B0604020202020204"/>
                  <a:sym typeface="Arial" panose="020B0604020202020204"/>
                </a:rPr>
                <a:t>中考演练</a:t>
              </a:r>
              <a:endParaRPr kumimoji="0" lang="zh-CN" altLang="en-US" sz="2000" b="1" i="0" u="none" strike="noStrike" cap="none" spc="0" normalizeH="0" baseline="0" dirty="0">
                <a:effectLst>
                  <a:innerShdw blurRad="63500" dist="50800" dir="13500000">
                    <a:srgbClr val="000000">
                      <a:alpha val="50000"/>
                    </a:srgbClr>
                  </a:innerShdw>
                  <a:outerShdw blurRad="38100" dist="38100" dir="2700000" algn="tl">
                    <a:srgbClr val="000000">
                      <a:alpha val="43137"/>
                    </a:srgbClr>
                  </a:outerShdw>
                </a:effectLst>
                <a:uFillTx/>
                <a:latin typeface="楷体" panose="02010609060101010101" charset="-122"/>
                <a:ea typeface="楷体" panose="02010609060101010101" charset="-122"/>
                <a:cs typeface="Arial" panose="020B0604020202020204"/>
                <a:sym typeface="Arial" panose="020B0604020202020204"/>
              </a:endParaRPr>
            </a:p>
          </p:txBody>
        </p:sp>
      </p:grpSp>
      <p:sp>
        <p:nvSpPr>
          <p:cNvPr id="13" name="TextBox 12"/>
          <p:cNvSpPr txBox="1"/>
          <p:nvPr/>
        </p:nvSpPr>
        <p:spPr>
          <a:xfrm>
            <a:off x="1122743" y="2314937"/>
            <a:ext cx="10428791" cy="2576667"/>
          </a:xfrm>
          <a:prstGeom prst="rect">
            <a:avLst/>
          </a:prstGeom>
          <a:noFill/>
        </p:spPr>
        <p:txBody>
          <a:bodyPr wrap="square" rtlCol="0">
            <a:spAutoFit/>
          </a:bodyPr>
          <a:lstStyle/>
          <a:p>
            <a:pPr>
              <a:lnSpc>
                <a:spcPct val="150000"/>
              </a:lnSpc>
            </a:pPr>
            <a:r>
              <a:rPr lang="en-US" altLang="zh-CN" sz="2800" dirty="0" smtClean="0">
                <a:latin typeface="楷体" pitchFamily="49" charset="-122"/>
                <a:ea typeface="楷体" pitchFamily="49" charset="-122"/>
              </a:rPr>
              <a:t>4.</a:t>
            </a:r>
            <a:r>
              <a:rPr lang="zh-CN" altLang="zh-CN" sz="2800" dirty="0" smtClean="0">
                <a:latin typeface="楷体" pitchFamily="49" charset="-122"/>
                <a:ea typeface="楷体" pitchFamily="49" charset="-122"/>
              </a:rPr>
              <a:t>（</a:t>
            </a:r>
            <a:r>
              <a:rPr lang="en-US" altLang="zh-CN" sz="2800" dirty="0" smtClean="0">
                <a:latin typeface="楷体" pitchFamily="49" charset="-122"/>
                <a:ea typeface="楷体" pitchFamily="49" charset="-122"/>
              </a:rPr>
              <a:t>2021</a:t>
            </a:r>
            <a:r>
              <a:rPr lang="zh-CN" altLang="zh-CN" sz="2800" dirty="0" smtClean="0">
                <a:latin typeface="楷体" pitchFamily="49" charset="-122"/>
                <a:ea typeface="楷体" pitchFamily="49" charset="-122"/>
              </a:rPr>
              <a:t>·辽宁阜新·</a:t>
            </a:r>
            <a:r>
              <a:rPr lang="en-US" altLang="zh-CN" sz="2800" dirty="0" smtClean="0">
                <a:latin typeface="楷体" pitchFamily="49" charset="-122"/>
                <a:ea typeface="楷体" pitchFamily="49" charset="-122"/>
              </a:rPr>
              <a:t>21</a:t>
            </a:r>
            <a:r>
              <a:rPr lang="zh-CN" altLang="zh-CN" sz="2800" dirty="0" smtClean="0">
                <a:latin typeface="楷体" pitchFamily="49" charset="-122"/>
                <a:ea typeface="楷体" pitchFamily="49" charset="-122"/>
              </a:rPr>
              <a:t>）东欧剧变在政治上的表现（</a:t>
            </a:r>
            <a:r>
              <a:rPr lang="en-US" altLang="zh-CN" sz="2800" dirty="0" smtClean="0">
                <a:latin typeface="楷体" pitchFamily="49" charset="-122"/>
                <a:ea typeface="楷体" pitchFamily="49" charset="-122"/>
              </a:rPr>
              <a:t>   </a:t>
            </a:r>
            <a:r>
              <a:rPr lang="zh-CN" altLang="zh-CN" sz="2800" dirty="0" smtClean="0">
                <a:latin typeface="楷体" pitchFamily="49" charset="-122"/>
                <a:ea typeface="楷体" pitchFamily="49" charset="-122"/>
              </a:rPr>
              <a:t>）</a:t>
            </a:r>
          </a:p>
          <a:p>
            <a:pPr>
              <a:lnSpc>
                <a:spcPct val="150000"/>
              </a:lnSpc>
            </a:pPr>
            <a:r>
              <a:rPr lang="en-US" altLang="zh-CN" sz="2800" dirty="0" smtClean="0">
                <a:latin typeface="楷体" pitchFamily="49" charset="-122"/>
                <a:ea typeface="楷体" pitchFamily="49" charset="-122"/>
              </a:rPr>
              <a:t>A</a:t>
            </a:r>
            <a:r>
              <a:rPr lang="zh-CN" altLang="zh-CN" sz="2800" dirty="0" smtClean="0">
                <a:latin typeface="楷体" pitchFamily="49" charset="-122"/>
                <a:ea typeface="楷体" pitchFamily="49" charset="-122"/>
              </a:rPr>
              <a:t>．实行议会民主制和多党</a:t>
            </a:r>
            <a:r>
              <a:rPr lang="zh-CN" altLang="zh-CN" sz="2800" dirty="0" smtClean="0">
                <a:latin typeface="楷体" pitchFamily="49" charset="-122"/>
                <a:ea typeface="楷体" pitchFamily="49" charset="-122"/>
              </a:rPr>
              <a:t>制</a:t>
            </a:r>
            <a:r>
              <a:rPr lang="en-US" altLang="zh-CN" sz="2800" dirty="0" smtClean="0">
                <a:latin typeface="楷体" pitchFamily="49" charset="-122"/>
                <a:ea typeface="楷体" pitchFamily="49" charset="-122"/>
              </a:rPr>
              <a:t>        B</a:t>
            </a:r>
            <a:r>
              <a:rPr lang="zh-CN" altLang="zh-CN" sz="2800" dirty="0" smtClean="0">
                <a:latin typeface="楷体" pitchFamily="49" charset="-122"/>
                <a:ea typeface="楷体" pitchFamily="49" charset="-122"/>
              </a:rPr>
              <a:t>．西方和平演变战略</a:t>
            </a:r>
          </a:p>
          <a:p>
            <a:pPr>
              <a:lnSpc>
                <a:spcPct val="150000"/>
              </a:lnSpc>
            </a:pPr>
            <a:r>
              <a:rPr lang="en-US" altLang="zh-CN" sz="2800" dirty="0" smtClean="0">
                <a:latin typeface="楷体" pitchFamily="49" charset="-122"/>
                <a:ea typeface="楷体" pitchFamily="49" charset="-122"/>
              </a:rPr>
              <a:t>C</a:t>
            </a:r>
            <a:r>
              <a:rPr lang="zh-CN" altLang="zh-CN" sz="2800" dirty="0" smtClean="0">
                <a:latin typeface="楷体" pitchFamily="49" charset="-122"/>
                <a:ea typeface="楷体" pitchFamily="49" charset="-122"/>
              </a:rPr>
              <a:t>．实行私有化基础上的市场经</a:t>
            </a:r>
            <a:r>
              <a:rPr lang="zh-CN" altLang="zh-CN" sz="2800" dirty="0" smtClean="0">
                <a:latin typeface="楷体" pitchFamily="49" charset="-122"/>
                <a:ea typeface="楷体" pitchFamily="49" charset="-122"/>
              </a:rPr>
              <a:t>济</a:t>
            </a:r>
            <a:r>
              <a:rPr lang="en-US" altLang="zh-CN" sz="2800" dirty="0" smtClean="0">
                <a:latin typeface="楷体" pitchFamily="49" charset="-122"/>
                <a:ea typeface="楷体" pitchFamily="49" charset="-122"/>
              </a:rPr>
              <a:t>    D</a:t>
            </a:r>
            <a:r>
              <a:rPr lang="zh-CN" altLang="zh-CN" sz="2800" dirty="0" smtClean="0">
                <a:latin typeface="楷体" pitchFamily="49" charset="-122"/>
                <a:ea typeface="楷体" pitchFamily="49" charset="-122"/>
              </a:rPr>
              <a:t>．高度集中的政治体制</a:t>
            </a:r>
          </a:p>
          <a:p>
            <a:pPr>
              <a:lnSpc>
                <a:spcPct val="150000"/>
              </a:lnSpc>
            </a:pPr>
            <a:endParaRPr lang="zh-CN" altLang="en-US" sz="2800" dirty="0">
              <a:latin typeface="楷体" pitchFamily="49" charset="-122"/>
              <a:ea typeface="楷体" pitchFamily="49" charset="-122"/>
            </a:endParaRPr>
          </a:p>
        </p:txBody>
      </p:sp>
      <p:sp>
        <p:nvSpPr>
          <p:cNvPr id="14" name="矩形 13"/>
          <p:cNvSpPr/>
          <p:nvPr/>
        </p:nvSpPr>
        <p:spPr>
          <a:xfrm>
            <a:off x="9828122" y="4367872"/>
            <a:ext cx="962123"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CN" sz="8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a:t>
            </a:r>
            <a:endParaRPr lang="zh-CN" altLang="en-US" sz="8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4201082049"/>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heckerboard(across)">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 xmlns:a16="http://schemas.microsoft.com/office/drawing/2014/main" id="{5BC35BB1-BEFD-4737-AFF6-46415BBEB436}"/>
              </a:ext>
            </a:extLst>
          </p:cNvPr>
          <p:cNvPicPr>
            <a:picLocks noChangeAspect="1"/>
          </p:cNvPicPr>
          <p:nvPr/>
        </p:nvPicPr>
        <p:blipFill>
          <a:blip r:embed="rId2" cstate="print">
            <a:extLst>
              <a:ext uri="{BEBA8EAE-BF5A-486C-A8C5-ECC9F3942E4B}">
                <a14:imgProps xmlns:a14="http://schemas.microsoft.com/office/drawing/2010/main" xmlns="">
                  <a14:imgLayer r:embed="rId5">
                    <a14:imgEffect>
                      <a14:colorTemperature colorTemp="11200"/>
                    </a14:imgEffect>
                  </a14:imgLayer>
                </a14:imgProps>
              </a:ext>
              <a:ext uri="{28A0092B-C50C-407E-A947-70E740481C1C}">
                <a14:useLocalDpi xmlns:a14="http://schemas.microsoft.com/office/drawing/2010/main" xmlns="" val="0"/>
              </a:ext>
            </a:extLst>
          </a:blip>
          <a:srcRect/>
          <a:stretch>
            <a:fillRect/>
          </a:stretch>
        </p:blipFill>
        <p:spPr>
          <a:xfrm rot="5400000" flipH="1" flipV="1">
            <a:off x="2845486" y="-2416225"/>
            <a:ext cx="6501030" cy="11690448"/>
          </a:xfrm>
          <a:custGeom>
            <a:avLst/>
            <a:gdLst>
              <a:gd name="connsiteX0" fmla="*/ 6092660 w 6501030"/>
              <a:gd name="connsiteY0" fmla="*/ 991170 h 11690448"/>
              <a:gd name="connsiteX1" fmla="*/ 428840 w 6501030"/>
              <a:gd name="connsiteY1" fmla="*/ 991170 h 11690448"/>
              <a:gd name="connsiteX2" fmla="*/ 428839 w 6501030"/>
              <a:gd name="connsiteY2" fmla="*/ 10762967 h 11690448"/>
              <a:gd name="connsiteX3" fmla="*/ 6092660 w 6501030"/>
              <a:gd name="connsiteY3" fmla="*/ 10762967 h 11690448"/>
              <a:gd name="connsiteX4" fmla="*/ 6501030 w 6501030"/>
              <a:gd name="connsiteY4" fmla="*/ 0 h 11690448"/>
              <a:gd name="connsiteX5" fmla="*/ 6501030 w 6501030"/>
              <a:gd name="connsiteY5" fmla="*/ 11690448 h 11690448"/>
              <a:gd name="connsiteX6" fmla="*/ 0 w 6501030"/>
              <a:gd name="connsiteY6" fmla="*/ 11690448 h 11690448"/>
              <a:gd name="connsiteX7" fmla="*/ 0 w 6501030"/>
              <a:gd name="connsiteY7" fmla="*/ 0 h 11690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1030" h="11690448">
                <a:moveTo>
                  <a:pt x="6092660" y="991170"/>
                </a:moveTo>
                <a:lnTo>
                  <a:pt x="428840" y="991170"/>
                </a:lnTo>
                <a:lnTo>
                  <a:pt x="428839" y="10762967"/>
                </a:lnTo>
                <a:lnTo>
                  <a:pt x="6092660" y="10762967"/>
                </a:lnTo>
                <a:close/>
                <a:moveTo>
                  <a:pt x="6501030" y="0"/>
                </a:moveTo>
                <a:lnTo>
                  <a:pt x="6501030" y="11690448"/>
                </a:lnTo>
                <a:lnTo>
                  <a:pt x="0" y="11690448"/>
                </a:lnTo>
                <a:lnTo>
                  <a:pt x="0" y="0"/>
                </a:lnTo>
                <a:close/>
              </a:path>
            </a:pathLst>
          </a:custGeom>
        </p:spPr>
      </p:pic>
      <p:sp>
        <p:nvSpPr>
          <p:cNvPr id="28" name="TextBox 27"/>
          <p:cNvSpPr txBox="1"/>
          <p:nvPr/>
        </p:nvSpPr>
        <p:spPr>
          <a:xfrm>
            <a:off x="1620456" y="2037128"/>
            <a:ext cx="9653286" cy="1200329"/>
          </a:xfrm>
          <a:prstGeom prst="rect">
            <a:avLst/>
          </a:prstGeom>
          <a:noFill/>
        </p:spPr>
        <p:txBody>
          <a:bodyPr wrap="square" rtlCol="0">
            <a:spAutoFit/>
          </a:bodyPr>
          <a:lstStyle/>
          <a:p>
            <a:pPr algn="ctr"/>
            <a:r>
              <a:rPr lang="zh-CN" altLang="en-US" sz="7200" dirty="0" smtClean="0">
                <a:latin typeface="方正粗黑宋简体" pitchFamily="2" charset="-122"/>
                <a:ea typeface="方正粗黑宋简体" pitchFamily="2" charset="-122"/>
              </a:rPr>
              <a:t>谢谢观看</a:t>
            </a:r>
            <a:endParaRPr lang="zh-CN" altLang="en-US" sz="7200" dirty="0">
              <a:latin typeface="方正粗黑宋简体" pitchFamily="2" charset="-122"/>
              <a:ea typeface="方正粗黑宋简体" pitchFamily="2" charset="-122"/>
            </a:endParaRPr>
          </a:p>
        </p:txBody>
      </p:sp>
      <p:sp>
        <p:nvSpPr>
          <p:cNvPr id="5" name="TextBox 4"/>
          <p:cNvSpPr txBox="1"/>
          <p:nvPr/>
        </p:nvSpPr>
        <p:spPr>
          <a:xfrm>
            <a:off x="1250066" y="4699305"/>
            <a:ext cx="9653286" cy="646331"/>
          </a:xfrm>
          <a:prstGeom prst="rect">
            <a:avLst/>
          </a:prstGeom>
          <a:noFill/>
        </p:spPr>
        <p:txBody>
          <a:bodyPr wrap="square" rtlCol="0">
            <a:spAutoFit/>
          </a:bodyPr>
          <a:lstStyle/>
          <a:p>
            <a:pPr algn="ctr"/>
            <a:r>
              <a:rPr lang="en-US" altLang="zh-CN" sz="3600" dirty="0" smtClean="0">
                <a:latin typeface="方正粗黑宋简体" pitchFamily="2" charset="-122"/>
                <a:ea typeface="方正粗黑宋简体" pitchFamily="2" charset="-122"/>
              </a:rPr>
              <a:t>2021/11/25</a:t>
            </a:r>
            <a:endParaRPr lang="zh-CN" altLang="en-US" sz="3600" dirty="0">
              <a:latin typeface="方正粗黑宋简体" pitchFamily="2" charset="-122"/>
              <a:ea typeface="方正粗黑宋简体" pitchFamily="2" charset="-122"/>
            </a:endParaRPr>
          </a:p>
        </p:txBody>
      </p:sp>
    </p:spTree>
    <p:extLst>
      <p:ext uri="{BB962C8B-B14F-4D97-AF65-F5344CB8AC3E}">
        <p14:creationId xmlns:p14="http://schemas.microsoft.com/office/powerpoint/2010/main" xmlns="" val="428508138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advTm="0">
        <p15:prstTrans prst="curtains"/>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 xmlns:a16="http://schemas.microsoft.com/office/drawing/2014/main" id="{1123F6E9-0D2D-4D42-AB39-049175A5D3B4}"/>
              </a:ext>
            </a:extLst>
          </p:cNvPr>
          <p:cNvPicPr>
            <a:picLocks noChangeAspect="1"/>
          </p:cNvPicPr>
          <p:nvPr/>
        </p:nvPicPr>
        <p:blipFill>
          <a:blip r:embed="rId3" cstate="print">
            <a:extLst>
              <a:ext uri="{BEBA8EAE-BF5A-486C-A8C5-ECC9F3942E4B}">
                <a14:imgProps xmlns:a14="http://schemas.microsoft.com/office/drawing/2010/main" xmlns="">
                  <a14:imgLayer r:embed="rId4">
                    <a14:imgEffect>
                      <a14:colorTemperature colorTemp="11200"/>
                    </a14:imgEffect>
                  </a14:imgLayer>
                </a14:imgProps>
              </a:ext>
              <a:ext uri="{28A0092B-C50C-407E-A947-70E740481C1C}">
                <a14:useLocalDpi xmlns:a14="http://schemas.microsoft.com/office/drawing/2010/main" xmlns="" val="0"/>
              </a:ext>
            </a:extLst>
          </a:blip>
          <a:srcRect/>
          <a:stretch>
            <a:fillRect/>
          </a:stretch>
        </p:blipFill>
        <p:spPr>
          <a:xfrm rot="5400000" flipH="1" flipV="1">
            <a:off x="2749952" y="-2416225"/>
            <a:ext cx="6501030" cy="11690448"/>
          </a:xfrm>
          <a:custGeom>
            <a:avLst/>
            <a:gdLst>
              <a:gd name="connsiteX0" fmla="*/ 6092660 w 6501030"/>
              <a:gd name="connsiteY0" fmla="*/ 991170 h 11690448"/>
              <a:gd name="connsiteX1" fmla="*/ 428840 w 6501030"/>
              <a:gd name="connsiteY1" fmla="*/ 991170 h 11690448"/>
              <a:gd name="connsiteX2" fmla="*/ 428839 w 6501030"/>
              <a:gd name="connsiteY2" fmla="*/ 10762967 h 11690448"/>
              <a:gd name="connsiteX3" fmla="*/ 6092660 w 6501030"/>
              <a:gd name="connsiteY3" fmla="*/ 10762967 h 11690448"/>
              <a:gd name="connsiteX4" fmla="*/ 6501030 w 6501030"/>
              <a:gd name="connsiteY4" fmla="*/ 0 h 11690448"/>
              <a:gd name="connsiteX5" fmla="*/ 6501030 w 6501030"/>
              <a:gd name="connsiteY5" fmla="*/ 11690448 h 11690448"/>
              <a:gd name="connsiteX6" fmla="*/ 0 w 6501030"/>
              <a:gd name="connsiteY6" fmla="*/ 11690448 h 11690448"/>
              <a:gd name="connsiteX7" fmla="*/ 0 w 6501030"/>
              <a:gd name="connsiteY7" fmla="*/ 0 h 11690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1030" h="11690448">
                <a:moveTo>
                  <a:pt x="6092660" y="991170"/>
                </a:moveTo>
                <a:lnTo>
                  <a:pt x="428840" y="991170"/>
                </a:lnTo>
                <a:lnTo>
                  <a:pt x="428839" y="10762967"/>
                </a:lnTo>
                <a:lnTo>
                  <a:pt x="6092660" y="10762967"/>
                </a:lnTo>
                <a:close/>
                <a:moveTo>
                  <a:pt x="6501030" y="0"/>
                </a:moveTo>
                <a:lnTo>
                  <a:pt x="6501030" y="11690448"/>
                </a:lnTo>
                <a:lnTo>
                  <a:pt x="0" y="11690448"/>
                </a:lnTo>
                <a:lnTo>
                  <a:pt x="0" y="0"/>
                </a:lnTo>
                <a:close/>
              </a:path>
            </a:pathLst>
          </a:custGeom>
        </p:spPr>
      </p:pic>
      <p:grpSp>
        <p:nvGrpSpPr>
          <p:cNvPr id="39" name="组合 38"/>
          <p:cNvGrpSpPr/>
          <p:nvPr/>
        </p:nvGrpSpPr>
        <p:grpSpPr>
          <a:xfrm>
            <a:off x="1288808" y="709432"/>
            <a:ext cx="2954655" cy="440055"/>
            <a:chOff x="365" y="188"/>
            <a:chExt cx="4653" cy="693"/>
          </a:xfrm>
        </p:grpSpPr>
        <p:pic>
          <p:nvPicPr>
            <p:cNvPr id="4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365" y="188"/>
              <a:ext cx="1036" cy="68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41" name="文本框 8"/>
            <p:cNvSpPr txBox="1"/>
            <p:nvPr/>
          </p:nvSpPr>
          <p:spPr>
            <a:xfrm>
              <a:off x="1215" y="251"/>
              <a:ext cx="3803" cy="6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2000" b="1" i="0" u="none" strike="noStrike" cap="none" spc="0" normalizeH="0" baseline="0" dirty="0">
                  <a:effectLst>
                    <a:innerShdw blurRad="63500" dist="50800" dir="13500000">
                      <a:srgbClr val="000000">
                        <a:alpha val="50000"/>
                      </a:srgbClr>
                    </a:innerShdw>
                    <a:outerShdw blurRad="38100" dist="38100" dir="2700000" algn="tl">
                      <a:srgbClr val="000000">
                        <a:alpha val="43137"/>
                      </a:srgbClr>
                    </a:outerShdw>
                  </a:effectLst>
                  <a:uFillTx/>
                  <a:latin typeface="楷体" panose="02010609060101010101" charset="-122"/>
                  <a:ea typeface="楷体" panose="02010609060101010101" charset="-122"/>
                  <a:cs typeface="Arial" panose="020B0604020202020204"/>
                  <a:sym typeface="Arial" panose="020B0604020202020204"/>
                </a:rPr>
                <a:t>社会主义力量的壮大</a:t>
              </a:r>
            </a:p>
          </p:txBody>
        </p:sp>
      </p:grpSp>
      <p:cxnSp>
        <p:nvCxnSpPr>
          <p:cNvPr id="43" name="直接连接符 42"/>
          <p:cNvCxnSpPr/>
          <p:nvPr/>
        </p:nvCxnSpPr>
        <p:spPr>
          <a:xfrm>
            <a:off x="1518043" y="2013722"/>
            <a:ext cx="0" cy="179197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510423" y="2006102"/>
            <a:ext cx="848296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9993388" y="2006102"/>
            <a:ext cx="0" cy="179197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6" name="椭圆 45"/>
          <p:cNvSpPr/>
          <p:nvPr/>
        </p:nvSpPr>
        <p:spPr>
          <a:xfrm>
            <a:off x="1426603" y="3743462"/>
            <a:ext cx="182880" cy="186690"/>
          </a:xfrm>
          <a:prstGeom prst="ellipse">
            <a:avLst/>
          </a:prstGeom>
          <a:solidFill>
            <a:srgbClr val="0092C7"/>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47" name="椭圆 46"/>
          <p:cNvSpPr/>
          <p:nvPr/>
        </p:nvSpPr>
        <p:spPr>
          <a:xfrm>
            <a:off x="9909568" y="3743462"/>
            <a:ext cx="182880" cy="186690"/>
          </a:xfrm>
          <a:prstGeom prst="ellipse">
            <a:avLst/>
          </a:prstGeom>
          <a:solidFill>
            <a:srgbClr val="0092C7"/>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48" name="椭圆 47"/>
          <p:cNvSpPr/>
          <p:nvPr/>
        </p:nvSpPr>
        <p:spPr>
          <a:xfrm>
            <a:off x="2986798" y="1834017"/>
            <a:ext cx="329565" cy="337185"/>
          </a:xfrm>
          <a:prstGeom prst="ellipse">
            <a:avLst/>
          </a:prstGeom>
          <a:solidFill>
            <a:srgbClr val="663B72"/>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mn-ea"/>
              </a:rPr>
              <a:t>1</a:t>
            </a:r>
            <a:endParaRPr lang="zh-CN" altLang="en-US" dirty="0">
              <a:solidFill>
                <a:schemeClr val="bg1"/>
              </a:solidFill>
              <a:latin typeface="+mn-ea"/>
            </a:endParaRPr>
          </a:p>
        </p:txBody>
      </p:sp>
      <p:sp>
        <p:nvSpPr>
          <p:cNvPr id="49" name="椭圆 48"/>
          <p:cNvSpPr/>
          <p:nvPr/>
        </p:nvSpPr>
        <p:spPr>
          <a:xfrm>
            <a:off x="5389638" y="1834017"/>
            <a:ext cx="329565" cy="337185"/>
          </a:xfrm>
          <a:prstGeom prst="ellipse">
            <a:avLst/>
          </a:prstGeom>
          <a:solidFill>
            <a:srgbClr val="E8706F"/>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mn-ea"/>
              </a:rPr>
              <a:t>2</a:t>
            </a:r>
            <a:endParaRPr lang="zh-CN" altLang="en-US" dirty="0">
              <a:solidFill>
                <a:schemeClr val="bg1"/>
              </a:solidFill>
              <a:latin typeface="+mn-ea"/>
            </a:endParaRPr>
          </a:p>
        </p:txBody>
      </p:sp>
      <p:sp>
        <p:nvSpPr>
          <p:cNvPr id="50" name="椭圆 49"/>
          <p:cNvSpPr/>
          <p:nvPr/>
        </p:nvSpPr>
        <p:spPr>
          <a:xfrm>
            <a:off x="7792478" y="1834017"/>
            <a:ext cx="329565" cy="337185"/>
          </a:xfrm>
          <a:prstGeom prst="ellipse">
            <a:avLst/>
          </a:prstGeom>
          <a:solidFill>
            <a:srgbClr val="008972"/>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mn-ea"/>
              </a:rPr>
              <a:t>3</a:t>
            </a:r>
            <a:endParaRPr lang="zh-CN" altLang="en-US" dirty="0">
              <a:solidFill>
                <a:schemeClr val="bg1"/>
              </a:solidFill>
              <a:latin typeface="+mn-ea"/>
            </a:endParaRPr>
          </a:p>
        </p:txBody>
      </p:sp>
      <p:sp>
        <p:nvSpPr>
          <p:cNvPr id="51" name="圆角矩形 50"/>
          <p:cNvSpPr/>
          <p:nvPr/>
        </p:nvSpPr>
        <p:spPr>
          <a:xfrm>
            <a:off x="2538488" y="2366782"/>
            <a:ext cx="1226820" cy="272415"/>
          </a:xfrm>
          <a:prstGeom prst="roundRect">
            <a:avLst/>
          </a:prstGeom>
          <a:solidFill>
            <a:srgbClr val="663B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1948</a:t>
            </a:r>
            <a:r>
              <a:rPr lang="zh-CN" altLang="en-US"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年</a:t>
            </a:r>
          </a:p>
        </p:txBody>
      </p:sp>
      <p:sp>
        <p:nvSpPr>
          <p:cNvPr id="52" name="圆角矩形 51"/>
          <p:cNvSpPr/>
          <p:nvPr/>
        </p:nvSpPr>
        <p:spPr>
          <a:xfrm>
            <a:off x="4941328" y="2366147"/>
            <a:ext cx="1226820" cy="272415"/>
          </a:xfrm>
          <a:prstGeom prst="roundRect">
            <a:avLst/>
          </a:prstGeom>
          <a:solidFill>
            <a:srgbClr val="E87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SzTx/>
              <a:buFontTx/>
            </a:pPr>
            <a:r>
              <a:rPr lang="en-US" altLang="zh-CN" sz="18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1917年</a:t>
            </a:r>
            <a:endParaRPr lang="en-US" altLang="zh-CN" sz="18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p:txBody>
      </p:sp>
      <p:sp>
        <p:nvSpPr>
          <p:cNvPr id="53" name="圆角矩形 52"/>
          <p:cNvSpPr/>
          <p:nvPr/>
        </p:nvSpPr>
        <p:spPr>
          <a:xfrm>
            <a:off x="7467358" y="2366147"/>
            <a:ext cx="1226820" cy="272415"/>
          </a:xfrm>
          <a:prstGeom prst="roundRect">
            <a:avLst/>
          </a:prstGeom>
          <a:solidFill>
            <a:srgbClr val="0089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1922年</a:t>
            </a:r>
            <a:endParaRPr lang="en-US" altLang="zh-CN" sz="1800" b="1" dirty="0">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p:txBody>
      </p:sp>
      <p:sp>
        <p:nvSpPr>
          <p:cNvPr id="54" name="文本框 23"/>
          <p:cNvSpPr txBox="1"/>
          <p:nvPr/>
        </p:nvSpPr>
        <p:spPr>
          <a:xfrm>
            <a:off x="2236228" y="2836047"/>
            <a:ext cx="1830705" cy="368300"/>
          </a:xfrm>
          <a:prstGeom prst="rect">
            <a:avLst/>
          </a:prstGeom>
          <a:noFill/>
        </p:spPr>
        <p:txBody>
          <a:bodyPr wrap="square" rtlCol="0">
            <a:spAutoFit/>
          </a:bodyPr>
          <a:lstStyle/>
          <a:p>
            <a:pPr algn="ctr"/>
            <a:r>
              <a:rPr lang="zh-CN" altLang="en-US" sz="1800" b="1" dirty="0">
                <a:solidFill>
                  <a:srgbClr val="663B72"/>
                </a:solidFill>
                <a:latin typeface="微软雅黑" panose="020B0503020204020204" charset="-122"/>
                <a:ea typeface="微软雅黑" panose="020B0503020204020204" charset="-122"/>
                <a:sym typeface="+mn-ea"/>
              </a:rPr>
              <a:t>马克思主义诞生</a:t>
            </a:r>
          </a:p>
        </p:txBody>
      </p:sp>
      <p:sp>
        <p:nvSpPr>
          <p:cNvPr id="55" name="文本框 24"/>
          <p:cNvSpPr txBox="1"/>
          <p:nvPr/>
        </p:nvSpPr>
        <p:spPr>
          <a:xfrm>
            <a:off x="4346968" y="2709682"/>
            <a:ext cx="2578100" cy="922020"/>
          </a:xfrm>
          <a:prstGeom prst="rect">
            <a:avLst/>
          </a:prstGeom>
          <a:noFill/>
        </p:spPr>
        <p:txBody>
          <a:bodyPr wrap="square" rtlCol="0">
            <a:spAutoFit/>
          </a:bodyPr>
          <a:lstStyle/>
          <a:p>
            <a:pPr algn="ctr">
              <a:buClrTx/>
              <a:buSzTx/>
              <a:buFontTx/>
            </a:pPr>
            <a:r>
              <a:rPr lang="zh-CN" altLang="en-US" b="1" dirty="0">
                <a:solidFill>
                  <a:srgbClr val="000000"/>
                </a:solidFill>
                <a:latin typeface="Calibri" panose="020F0502020204030204" pitchFamily="34" charset="0"/>
                <a:ea typeface="宋体" panose="02010600030101010101" pitchFamily="2" charset="-122"/>
                <a:sym typeface="+mn-ea"/>
              </a:rPr>
              <a:t> </a:t>
            </a:r>
            <a:r>
              <a:rPr lang="zh-CN" altLang="en-US" sz="1800" b="1" dirty="0">
                <a:solidFill>
                  <a:srgbClr val="E8706F"/>
                </a:solidFill>
                <a:latin typeface="微软雅黑" panose="020B0503020204020204" charset="-122"/>
                <a:ea typeface="微软雅黑" panose="020B0503020204020204" charset="-122"/>
                <a:sym typeface="+mn-ea"/>
              </a:rPr>
              <a:t>十月革命胜利</a:t>
            </a:r>
          </a:p>
          <a:p>
            <a:pPr algn="ctr">
              <a:buClrTx/>
              <a:buSzTx/>
              <a:buFontTx/>
            </a:pPr>
            <a:r>
              <a:rPr lang="zh-CN" altLang="en-US" sz="1800" b="1" dirty="0">
                <a:solidFill>
                  <a:srgbClr val="E8706F"/>
                </a:solidFill>
                <a:latin typeface="微软雅黑" panose="020B0503020204020204" charset="-122"/>
                <a:ea typeface="微软雅黑" panose="020B0503020204020204" charset="-122"/>
                <a:sym typeface="+mn-ea"/>
              </a:rPr>
              <a:t>苏俄成为世界上第一个社会主义国家</a:t>
            </a:r>
          </a:p>
        </p:txBody>
      </p:sp>
      <p:sp>
        <p:nvSpPr>
          <p:cNvPr id="56" name="文本框 25"/>
          <p:cNvSpPr txBox="1"/>
          <p:nvPr/>
        </p:nvSpPr>
        <p:spPr>
          <a:xfrm>
            <a:off x="7467358" y="2836682"/>
            <a:ext cx="1193165" cy="368300"/>
          </a:xfrm>
          <a:prstGeom prst="rect">
            <a:avLst/>
          </a:prstGeom>
          <a:noFill/>
        </p:spPr>
        <p:txBody>
          <a:bodyPr wrap="square" rtlCol="0">
            <a:spAutoFit/>
          </a:bodyPr>
          <a:lstStyle/>
          <a:p>
            <a:pPr algn="ctr"/>
            <a:r>
              <a:rPr lang="zh-CN" altLang="en-US" sz="1800" b="1" dirty="0">
                <a:solidFill>
                  <a:srgbClr val="008972"/>
                </a:solidFill>
                <a:latin typeface="微软雅黑" panose="020B0503020204020204" charset="-122"/>
                <a:ea typeface="微软雅黑" panose="020B0503020204020204" charset="-122"/>
                <a:sym typeface="+mn-ea"/>
              </a:rPr>
              <a:t>苏联成立</a:t>
            </a:r>
            <a:endParaRPr lang="zh-CN" altLang="en-US" sz="1800" b="1" dirty="0">
              <a:solidFill>
                <a:srgbClr val="E8706F"/>
              </a:solidFill>
              <a:latin typeface="微软雅黑" panose="020B0503020204020204" charset="-122"/>
              <a:ea typeface="微软雅黑" panose="020B0503020204020204" charset="-122"/>
              <a:sym typeface="+mn-ea"/>
            </a:endParaRPr>
          </a:p>
        </p:txBody>
      </p:sp>
      <p:pic>
        <p:nvPicPr>
          <p:cNvPr id="57" name="图片 1"/>
          <p:cNvPicPr>
            <a:picLocks noChangeAspect="1"/>
          </p:cNvPicPr>
          <p:nvPr/>
        </p:nvPicPr>
        <p:blipFill>
          <a:blip r:embed="rId6" cstate="print"/>
          <a:stretch>
            <a:fillRect/>
          </a:stretch>
        </p:blipFill>
        <p:spPr>
          <a:xfrm>
            <a:off x="1894598" y="3798072"/>
            <a:ext cx="2321560" cy="1845310"/>
          </a:xfrm>
          <a:prstGeom prst="rect">
            <a:avLst/>
          </a:prstGeom>
          <a:noFill/>
          <a:ln w="9525">
            <a:noFill/>
          </a:ln>
          <a:effectLst>
            <a:softEdge rad="63500"/>
          </a:effectLst>
        </p:spPr>
      </p:pic>
      <p:sp>
        <p:nvSpPr>
          <p:cNvPr id="58" name="文本框 27"/>
          <p:cNvSpPr txBox="1"/>
          <p:nvPr/>
        </p:nvSpPr>
        <p:spPr>
          <a:xfrm>
            <a:off x="3891038" y="1146947"/>
            <a:ext cx="4319270" cy="583565"/>
          </a:xfrm>
          <a:prstGeom prst="rect">
            <a:avLst/>
          </a:prstGeom>
          <a:noFill/>
        </p:spPr>
        <p:txBody>
          <a:bodyPr wrap="square" rtlCol="0">
            <a:prstTxWarp prst="textChevron">
              <a:avLst/>
            </a:prstTxWarp>
            <a:spAutoFit/>
          </a:bodyPr>
          <a:lstStyle/>
          <a:p>
            <a:pPr marL="0" marR="0" indent="0" algn="l" defTabSz="914400" rtl="0" fontAlgn="auto" latinLnBrk="1" hangingPunct="0">
              <a:lnSpc>
                <a:spcPct val="100000"/>
              </a:lnSpc>
              <a:spcBef>
                <a:spcPts val="0"/>
              </a:spcBef>
              <a:spcAft>
                <a:spcPts val="0"/>
              </a:spcAft>
              <a:buClrTx/>
              <a:buSzTx/>
              <a:buFontTx/>
              <a:buNone/>
            </a:pPr>
            <a:r>
              <a:rPr lang="zh-CN" altLang="en-US" sz="2000" b="1" dirty="0">
                <a:effectLst>
                  <a:innerShdw blurRad="63500" dist="50800" dir="13500000">
                    <a:srgbClr val="000000">
                      <a:alpha val="50000"/>
                    </a:srgbClr>
                  </a:innerShdw>
                  <a:outerShdw blurRad="38100" dist="38100" dir="2700000" algn="tl">
                    <a:srgbClr val="000000">
                      <a:alpha val="43137"/>
                    </a:srgbClr>
                  </a:outerShdw>
                  <a:reflection blurRad="6350" stA="60000" endA="900" endPos="58000" dir="5400000" sy="-100000" algn="bl" rotWithShape="0"/>
                </a:effectLst>
                <a:uFillTx/>
                <a:latin typeface="楷体" panose="02010609060101010101" charset="-122"/>
                <a:ea typeface="楷体" panose="02010609060101010101" charset="-122"/>
                <a:sym typeface="Arial" panose="020B0604020202020204"/>
              </a:rPr>
              <a:t>社会主义从理论到实践</a:t>
            </a:r>
            <a:endParaRPr kumimoji="0" lang="zh-CN" altLang="en-US" sz="2000" b="1" i="0" u="none" strike="noStrike" cap="none" spc="0" normalizeH="0" baseline="0" dirty="0">
              <a:effectLst>
                <a:innerShdw blurRad="63500" dist="50800" dir="13500000">
                  <a:srgbClr val="000000">
                    <a:alpha val="50000"/>
                  </a:srgbClr>
                </a:innerShdw>
                <a:outerShdw blurRad="38100" dist="38100" dir="2700000" algn="tl">
                  <a:srgbClr val="000000">
                    <a:alpha val="43137"/>
                  </a:srgbClr>
                </a:outerShdw>
                <a:reflection blurRad="6350" stA="60000" endA="900" endPos="58000" dir="5400000" sy="-100000" algn="bl" rotWithShape="0"/>
              </a:effectLst>
              <a:uFillTx/>
              <a:latin typeface="楷体" panose="02010609060101010101" charset="-122"/>
              <a:ea typeface="楷体" panose="02010609060101010101" charset="-122"/>
              <a:cs typeface="Arial" panose="020B0604020202020204"/>
              <a:sym typeface="Arial" panose="020B0604020202020204"/>
            </a:endParaRPr>
          </a:p>
        </p:txBody>
      </p:sp>
      <p:pic>
        <p:nvPicPr>
          <p:cNvPr id="59" name="Picture 4" descr="lenintalk2"/>
          <p:cNvPicPr>
            <a:picLocks noChangeAspect="1"/>
          </p:cNvPicPr>
          <p:nvPr/>
        </p:nvPicPr>
        <p:blipFill>
          <a:blip r:embed="rId7" cstate="print"/>
          <a:stretch>
            <a:fillRect/>
          </a:stretch>
        </p:blipFill>
        <p:spPr>
          <a:xfrm>
            <a:off x="4482858" y="3743462"/>
            <a:ext cx="2306320" cy="1870710"/>
          </a:xfrm>
          <a:prstGeom prst="rect">
            <a:avLst/>
          </a:prstGeom>
          <a:noFill/>
          <a:ln w="9525">
            <a:noFill/>
          </a:ln>
          <a:effectLst>
            <a:softEdge rad="63500"/>
          </a:effectLst>
        </p:spPr>
      </p:pic>
      <p:pic>
        <p:nvPicPr>
          <p:cNvPr id="60" name="图片 59" descr="C:/Users/hu/AppData/Local/Temp/kaimatting_20191216141715/output_20191216141719..pngoutput_20191216141719."/>
          <p:cNvPicPr>
            <a:picLocks noChangeAspect="1"/>
          </p:cNvPicPr>
          <p:nvPr/>
        </p:nvPicPr>
        <p:blipFill>
          <a:blip r:embed="rId8" cstate="print"/>
          <a:stretch>
            <a:fillRect/>
          </a:stretch>
        </p:blipFill>
        <p:spPr>
          <a:xfrm>
            <a:off x="7397508" y="3631702"/>
            <a:ext cx="1850390" cy="1889125"/>
          </a:xfrm>
          <a:prstGeom prst="rect">
            <a:avLst/>
          </a:prstGeom>
        </p:spPr>
      </p:pic>
    </p:spTree>
    <p:extLst>
      <p:ext uri="{BB962C8B-B14F-4D97-AF65-F5344CB8AC3E}">
        <p14:creationId xmlns:p14="http://schemas.microsoft.com/office/powerpoint/2010/main" xmlns="" val="92156255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advTm="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5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4" grpId="0"/>
      <p:bldP spid="55" grpId="0"/>
      <p:bldP spid="5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F65488E3-903F-48FC-9647-193E5D1AB7E5}"/>
              </a:ext>
            </a:extLst>
          </p:cNvPr>
          <p:cNvSpPr/>
          <p:nvPr/>
        </p:nvSpPr>
        <p:spPr>
          <a:xfrm>
            <a:off x="709684" y="573206"/>
            <a:ext cx="10822674" cy="5732060"/>
          </a:xfrm>
          <a:prstGeom prst="rect">
            <a:avLst/>
          </a:prstGeom>
          <a:solidFill>
            <a:srgbClr val="F9F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a:extLst>
              <a:ext uri="{FF2B5EF4-FFF2-40B4-BE49-F238E27FC236}">
                <a16:creationId xmlns="" xmlns:a16="http://schemas.microsoft.com/office/drawing/2014/main" id="{15C5F831-5211-4F78-8D5C-C6F7C26683D9}"/>
              </a:ext>
            </a:extLst>
          </p:cNvPr>
          <p:cNvPicPr>
            <a:picLocks noChangeAspect="1"/>
          </p:cNvPicPr>
          <p:nvPr/>
        </p:nvPicPr>
        <p:blipFill>
          <a:blip r:embed="rId3" cstate="print">
            <a:extLst>
              <a:ext uri="{BEBA8EAE-BF5A-486C-A8C5-ECC9F3942E4B}">
                <a14:imgProps xmlns:a14="http://schemas.microsoft.com/office/drawing/2010/main" xmlns="">
                  <a14:imgLayer r:embed="rId4">
                    <a14:imgEffect>
                      <a14:colorTemperature colorTemp="11200"/>
                    </a14:imgEffect>
                  </a14:imgLayer>
                </a14:imgProps>
              </a:ext>
              <a:ext uri="{28A0092B-C50C-407E-A947-70E740481C1C}">
                <a14:useLocalDpi xmlns:a14="http://schemas.microsoft.com/office/drawing/2010/main" xmlns="" val="0"/>
              </a:ext>
            </a:extLst>
          </a:blip>
          <a:srcRect/>
          <a:stretch>
            <a:fillRect/>
          </a:stretch>
        </p:blipFill>
        <p:spPr>
          <a:xfrm rot="5400000" flipH="1" flipV="1">
            <a:off x="2845486" y="-2416225"/>
            <a:ext cx="6501030" cy="11690448"/>
          </a:xfrm>
          <a:custGeom>
            <a:avLst/>
            <a:gdLst>
              <a:gd name="connsiteX0" fmla="*/ 6092660 w 6501030"/>
              <a:gd name="connsiteY0" fmla="*/ 991170 h 11690448"/>
              <a:gd name="connsiteX1" fmla="*/ 428840 w 6501030"/>
              <a:gd name="connsiteY1" fmla="*/ 991170 h 11690448"/>
              <a:gd name="connsiteX2" fmla="*/ 428839 w 6501030"/>
              <a:gd name="connsiteY2" fmla="*/ 10762967 h 11690448"/>
              <a:gd name="connsiteX3" fmla="*/ 6092660 w 6501030"/>
              <a:gd name="connsiteY3" fmla="*/ 10762967 h 11690448"/>
              <a:gd name="connsiteX4" fmla="*/ 6501030 w 6501030"/>
              <a:gd name="connsiteY4" fmla="*/ 0 h 11690448"/>
              <a:gd name="connsiteX5" fmla="*/ 6501030 w 6501030"/>
              <a:gd name="connsiteY5" fmla="*/ 11690448 h 11690448"/>
              <a:gd name="connsiteX6" fmla="*/ 0 w 6501030"/>
              <a:gd name="connsiteY6" fmla="*/ 11690448 h 11690448"/>
              <a:gd name="connsiteX7" fmla="*/ 0 w 6501030"/>
              <a:gd name="connsiteY7" fmla="*/ 0 h 11690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1030" h="11690448">
                <a:moveTo>
                  <a:pt x="6092660" y="991170"/>
                </a:moveTo>
                <a:lnTo>
                  <a:pt x="428840" y="991170"/>
                </a:lnTo>
                <a:lnTo>
                  <a:pt x="428839" y="10762967"/>
                </a:lnTo>
                <a:lnTo>
                  <a:pt x="6092660" y="10762967"/>
                </a:lnTo>
                <a:close/>
                <a:moveTo>
                  <a:pt x="6501030" y="0"/>
                </a:moveTo>
                <a:lnTo>
                  <a:pt x="6501030" y="11690448"/>
                </a:lnTo>
                <a:lnTo>
                  <a:pt x="0" y="11690448"/>
                </a:lnTo>
                <a:lnTo>
                  <a:pt x="0" y="0"/>
                </a:lnTo>
                <a:close/>
              </a:path>
            </a:pathLst>
          </a:custGeom>
        </p:spPr>
      </p:pic>
      <p:grpSp>
        <p:nvGrpSpPr>
          <p:cNvPr id="6" name="组合 5">
            <a:extLst>
              <a:ext uri="{FF2B5EF4-FFF2-40B4-BE49-F238E27FC236}">
                <a16:creationId xmlns="" xmlns:a16="http://schemas.microsoft.com/office/drawing/2014/main" id="{92FBF4FC-E4CA-4FC7-ADCD-4C98306642DB}"/>
              </a:ext>
            </a:extLst>
          </p:cNvPr>
          <p:cNvGrpSpPr/>
          <p:nvPr/>
        </p:nvGrpSpPr>
        <p:grpSpPr>
          <a:xfrm flipH="1">
            <a:off x="4036317" y="873457"/>
            <a:ext cx="7036834" cy="431095"/>
            <a:chOff x="6191591" y="2264560"/>
            <a:chExt cx="1810564" cy="240605"/>
          </a:xfrm>
        </p:grpSpPr>
        <p:cxnSp>
          <p:nvCxnSpPr>
            <p:cNvPr id="7" name="直接箭头连接符 6">
              <a:extLst>
                <a:ext uri="{FF2B5EF4-FFF2-40B4-BE49-F238E27FC236}">
                  <a16:creationId xmlns="" xmlns:a16="http://schemas.microsoft.com/office/drawing/2014/main" id="{D82D9EE4-83C6-4F49-B065-5CE73EA968AE}"/>
                </a:ext>
              </a:extLst>
            </p:cNvPr>
            <p:cNvCxnSpPr/>
            <p:nvPr/>
          </p:nvCxnSpPr>
          <p:spPr>
            <a:xfrm>
              <a:off x="6191591" y="2505165"/>
              <a:ext cx="1810564"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a:extLst>
                <a:ext uri="{FF2B5EF4-FFF2-40B4-BE49-F238E27FC236}">
                  <a16:creationId xmlns="" xmlns:a16="http://schemas.microsoft.com/office/drawing/2014/main" id="{5F0DED0C-FB21-41D7-BDC9-A9C87C963AF4}"/>
                </a:ext>
              </a:extLst>
            </p:cNvPr>
            <p:cNvCxnSpPr>
              <a:cxnSpLocks/>
            </p:cNvCxnSpPr>
            <p:nvPr/>
          </p:nvCxnSpPr>
          <p:spPr>
            <a:xfrm>
              <a:off x="6191591" y="2386838"/>
              <a:ext cx="1341973"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a:extLst>
                <a:ext uri="{FF2B5EF4-FFF2-40B4-BE49-F238E27FC236}">
                  <a16:creationId xmlns="" xmlns:a16="http://schemas.microsoft.com/office/drawing/2014/main" id="{56E64A45-9F92-40E7-905B-F9197F6E8014}"/>
                </a:ext>
              </a:extLst>
            </p:cNvPr>
            <p:cNvCxnSpPr>
              <a:cxnSpLocks/>
            </p:cNvCxnSpPr>
            <p:nvPr/>
          </p:nvCxnSpPr>
          <p:spPr>
            <a:xfrm>
              <a:off x="6191591" y="2264560"/>
              <a:ext cx="844311"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grpSp>
      <p:sp>
        <p:nvSpPr>
          <p:cNvPr id="23" name="矩形 22"/>
          <p:cNvSpPr/>
          <p:nvPr/>
        </p:nvSpPr>
        <p:spPr>
          <a:xfrm>
            <a:off x="7818289" y="5788415"/>
            <a:ext cx="659130" cy="379730"/>
          </a:xfrm>
          <a:prstGeom prst="rect">
            <a:avLst/>
          </a:prstGeom>
        </p:spPr>
        <p:txBody>
          <a:bodyPr wrap="none" lIns="88265" tIns="44132" rIns="88265" bIns="44132">
            <a:spAutoFit/>
          </a:bodyPr>
          <a:lstStyle/>
          <a:p>
            <a:pPr defTabSz="884555"/>
            <a:r>
              <a:rPr lang="zh-CN" altLang="en-US" sz="1600" b="1" dirty="0">
                <a:solidFill>
                  <a:prstClr val="black"/>
                </a:solidFill>
                <a:effectLst>
                  <a:outerShdw blurRad="38100" dist="38100" dir="2700000" algn="tl">
                    <a:srgbClr val="000000">
                      <a:alpha val="43137"/>
                    </a:srgbClr>
                  </a:outerShdw>
                </a:effectLst>
                <a:latin typeface="楷体" panose="02010609060101010101" charset="-122"/>
                <a:ea typeface="楷体" panose="02010609060101010101" charset="-122"/>
              </a:rPr>
              <a:t>古巴</a:t>
            </a:r>
            <a:endParaRPr lang="zh-CN" altLang="en-US" sz="1895" dirty="0">
              <a:solidFill>
                <a:prstClr val="black"/>
              </a:solidFill>
            </a:endParaRPr>
          </a:p>
        </p:txBody>
      </p:sp>
      <p:sp>
        <p:nvSpPr>
          <p:cNvPr id="24" name="文本框 18"/>
          <p:cNvSpPr txBox="1"/>
          <p:nvPr/>
        </p:nvSpPr>
        <p:spPr>
          <a:xfrm>
            <a:off x="3776787" y="3563436"/>
            <a:ext cx="2021840" cy="922020"/>
          </a:xfrm>
          <a:prstGeom prst="rect">
            <a:avLst/>
          </a:prstGeom>
          <a:noFill/>
        </p:spPr>
        <p:txBody>
          <a:bodyPr wrap="none" rtlCol="0">
            <a:spAutoFit/>
          </a:bodyPr>
          <a:lstStyle/>
          <a:p>
            <a:pPr algn="ctr"/>
            <a:r>
              <a:rPr lang="zh-CN" altLang="en-US" sz="1800" b="1">
                <a:solidFill>
                  <a:schemeClr val="tx1"/>
                </a:solidFill>
                <a:effectLst>
                  <a:outerShdw blurRad="38100" dist="19050" dir="2700000" algn="tl" rotWithShape="0">
                    <a:schemeClr val="dk1">
                      <a:alpha val="40000"/>
                    </a:schemeClr>
                  </a:outerShdw>
                </a:effectLst>
                <a:uFillTx/>
                <a:latin typeface="楷体" panose="02010609060101010101" charset="-122"/>
                <a:ea typeface="楷体" panose="02010609060101010101" charset="-122"/>
                <a:sym typeface="Arial" panose="020B0604020202020204"/>
              </a:rPr>
              <a:t>二战后</a:t>
            </a:r>
          </a:p>
          <a:p>
            <a:pPr algn="ctr"/>
            <a:endParaRPr lang="zh-CN" altLang="en-US" sz="1800" b="1">
              <a:solidFill>
                <a:schemeClr val="tx1"/>
              </a:solidFill>
              <a:effectLst>
                <a:outerShdw blurRad="38100" dist="19050" dir="2700000" algn="tl" rotWithShape="0">
                  <a:schemeClr val="dk1">
                    <a:alpha val="40000"/>
                  </a:schemeClr>
                </a:outerShdw>
              </a:effectLst>
              <a:uFillTx/>
              <a:latin typeface="楷体" panose="02010609060101010101" charset="-122"/>
              <a:ea typeface="楷体" panose="02010609060101010101" charset="-122"/>
              <a:sym typeface="Arial" panose="020B0604020202020204"/>
            </a:endParaRPr>
          </a:p>
          <a:p>
            <a:pPr algn="ctr"/>
            <a:r>
              <a:rPr lang="zh-CN" altLang="en-US" sz="1800" b="1">
                <a:solidFill>
                  <a:schemeClr val="tx1"/>
                </a:solidFill>
                <a:effectLst>
                  <a:outerShdw blurRad="38100" dist="19050" dir="2700000" algn="tl" rotWithShape="0">
                    <a:schemeClr val="dk1">
                      <a:alpha val="40000"/>
                    </a:schemeClr>
                  </a:outerShdw>
                </a:effectLst>
                <a:uFillTx/>
                <a:latin typeface="楷体" panose="02010609060101010101" charset="-122"/>
                <a:ea typeface="楷体" panose="02010609060101010101" charset="-122"/>
                <a:sym typeface="Arial" panose="020B0604020202020204"/>
              </a:rPr>
              <a:t>社会主义阵营形成</a:t>
            </a:r>
            <a:endParaRPr kumimoji="0" lang="zh-CN" altLang="en-US" sz="1800" b="1" i="0" u="none" strike="noStrike" cap="none" spc="0" normalizeH="0" baseline="0">
              <a:solidFill>
                <a:schemeClr val="tx1"/>
              </a:solidFill>
              <a:effectLst>
                <a:outerShdw blurRad="38100" dist="19050" dir="2700000" algn="tl" rotWithShape="0">
                  <a:schemeClr val="dk1">
                    <a:alpha val="40000"/>
                  </a:schemeClr>
                </a:outerShdw>
              </a:effectLst>
              <a:uFillTx/>
              <a:latin typeface="楷体" panose="02010609060101010101" charset="-122"/>
              <a:ea typeface="楷体" panose="02010609060101010101" charset="-122"/>
              <a:cs typeface="Arial" panose="020B0604020202020204"/>
              <a:sym typeface="Arial" panose="020B0604020202020204"/>
            </a:endParaRPr>
          </a:p>
        </p:txBody>
      </p:sp>
      <p:pic>
        <p:nvPicPr>
          <p:cNvPr id="25" name="图片 24"/>
          <p:cNvPicPr>
            <a:picLocks noChangeAspect="1"/>
          </p:cNvPicPr>
          <p:nvPr/>
        </p:nvPicPr>
        <p:blipFill>
          <a:blip r:embed="rId5" cstate="print"/>
          <a:stretch>
            <a:fillRect/>
          </a:stretch>
        </p:blipFill>
        <p:spPr>
          <a:xfrm>
            <a:off x="5754177" y="2723966"/>
            <a:ext cx="4515485" cy="2760980"/>
          </a:xfrm>
          <a:prstGeom prst="rect">
            <a:avLst/>
          </a:prstGeom>
        </p:spPr>
      </p:pic>
      <p:grpSp>
        <p:nvGrpSpPr>
          <p:cNvPr id="26" name="组合 25"/>
          <p:cNvGrpSpPr/>
          <p:nvPr/>
        </p:nvGrpSpPr>
        <p:grpSpPr>
          <a:xfrm>
            <a:off x="1242502" y="1496511"/>
            <a:ext cx="2954655" cy="440055"/>
            <a:chOff x="365" y="188"/>
            <a:chExt cx="4653" cy="693"/>
          </a:xfrm>
        </p:grpSpPr>
        <p:pic>
          <p:nvPicPr>
            <p:cNvPr id="28"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tretch>
              <a:fillRect/>
            </a:stretch>
          </p:blipFill>
          <p:spPr bwMode="auto">
            <a:xfrm>
              <a:off x="365" y="188"/>
              <a:ext cx="1036" cy="68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29" name="文本框 8"/>
            <p:cNvSpPr txBox="1"/>
            <p:nvPr/>
          </p:nvSpPr>
          <p:spPr>
            <a:xfrm>
              <a:off x="1215" y="251"/>
              <a:ext cx="3803" cy="6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2000" b="1" i="0" u="none" strike="noStrike" cap="none" spc="0" normalizeH="0" baseline="0" dirty="0">
                  <a:solidFill>
                    <a:srgbClr val="FF0000"/>
                  </a:solidFill>
                  <a:effectLst>
                    <a:innerShdw blurRad="63500" dist="50800" dir="13500000">
                      <a:srgbClr val="000000">
                        <a:alpha val="50000"/>
                      </a:srgbClr>
                    </a:innerShdw>
                    <a:outerShdw blurRad="38100" dist="38100" dir="2700000" algn="tl">
                      <a:srgbClr val="000000">
                        <a:alpha val="43137"/>
                      </a:srgbClr>
                    </a:outerShdw>
                  </a:effectLst>
                  <a:uFillTx/>
                  <a:latin typeface="楷体" panose="02010609060101010101" charset="-122"/>
                  <a:ea typeface="楷体" panose="02010609060101010101" charset="-122"/>
                  <a:cs typeface="Arial" panose="020B0604020202020204"/>
                  <a:sym typeface="Arial" panose="020B0604020202020204"/>
                </a:rPr>
                <a:t>社会主义力量的壮大</a:t>
              </a:r>
            </a:p>
          </p:txBody>
        </p:sp>
      </p:grpSp>
      <p:sp>
        <p:nvSpPr>
          <p:cNvPr id="30" name="文本框 27"/>
          <p:cNvSpPr txBox="1"/>
          <p:nvPr/>
        </p:nvSpPr>
        <p:spPr>
          <a:xfrm>
            <a:off x="5597573" y="1768058"/>
            <a:ext cx="4319270" cy="583565"/>
          </a:xfrm>
          <a:prstGeom prst="rect">
            <a:avLst/>
          </a:prstGeom>
          <a:noFill/>
        </p:spPr>
        <p:txBody>
          <a:bodyPr wrap="square" rtlCol="0">
            <a:prstTxWarp prst="textChevron">
              <a:avLst/>
            </a:prstTxWarp>
            <a:spAutoFit/>
          </a:bodyPr>
          <a:lstStyle/>
          <a:p>
            <a:pPr marL="0" marR="0" indent="0" algn="l" defTabSz="914400" rtl="0" fontAlgn="auto" latinLnBrk="1" hangingPunct="0">
              <a:lnSpc>
                <a:spcPct val="100000"/>
              </a:lnSpc>
              <a:spcBef>
                <a:spcPts val="0"/>
              </a:spcBef>
              <a:spcAft>
                <a:spcPts val="0"/>
              </a:spcAft>
              <a:buClrTx/>
              <a:buSzTx/>
              <a:buFontTx/>
              <a:buNone/>
            </a:pPr>
            <a:r>
              <a:rPr lang="zh-CN" altLang="en-US" sz="2000" b="1" dirty="0">
                <a:solidFill>
                  <a:srgbClr val="FF0000"/>
                </a:solidFill>
                <a:effectLst>
                  <a:innerShdw blurRad="63500" dist="50800" dir="13500000">
                    <a:srgbClr val="000000">
                      <a:alpha val="50000"/>
                    </a:srgbClr>
                  </a:innerShdw>
                  <a:outerShdw blurRad="38100" dist="38100" dir="2700000" algn="tl">
                    <a:srgbClr val="000000">
                      <a:alpha val="43137"/>
                    </a:srgbClr>
                  </a:outerShdw>
                  <a:reflection blurRad="6350" stA="60000" endA="900" endPos="58000" dir="5400000" sy="-100000" algn="bl" rotWithShape="0"/>
                </a:effectLst>
                <a:uFillTx/>
                <a:latin typeface="楷体" panose="02010609060101010101" charset="-122"/>
                <a:ea typeface="楷体" panose="02010609060101010101" charset="-122"/>
                <a:sym typeface="Arial" panose="020B0604020202020204"/>
              </a:rPr>
              <a:t>社会主义从一国到多国</a:t>
            </a:r>
            <a:endParaRPr kumimoji="0" lang="zh-CN" altLang="en-US" sz="2000" b="1" i="0" u="none" strike="noStrike" cap="none" spc="0" normalizeH="0" baseline="0" dirty="0">
              <a:solidFill>
                <a:srgbClr val="FF0000"/>
              </a:solidFill>
              <a:effectLst>
                <a:innerShdw blurRad="63500" dist="50800" dir="13500000">
                  <a:srgbClr val="000000">
                    <a:alpha val="50000"/>
                  </a:srgbClr>
                </a:innerShdw>
                <a:outerShdw blurRad="38100" dist="38100" dir="2700000" algn="tl">
                  <a:srgbClr val="000000">
                    <a:alpha val="43137"/>
                  </a:srgbClr>
                </a:outerShdw>
                <a:reflection blurRad="6350" stA="60000" endA="900" endPos="58000" dir="5400000" sy="-100000" algn="bl" rotWithShape="0"/>
              </a:effectLst>
              <a:uFillTx/>
              <a:latin typeface="楷体" panose="02010609060101010101" charset="-122"/>
              <a:ea typeface="楷体" panose="02010609060101010101" charset="-122"/>
              <a:cs typeface="Arial" panose="020B0604020202020204"/>
              <a:sym typeface="Arial" panose="020B0604020202020204"/>
            </a:endParaRPr>
          </a:p>
        </p:txBody>
      </p:sp>
      <p:pic>
        <p:nvPicPr>
          <p:cNvPr id="31" name="图片 30" descr="C:/Users/hu/AppData/Local/Temp/kaimatting_20191216141642/output_20191216141647..pngoutput_20191216141647."/>
          <p:cNvPicPr>
            <a:picLocks noChangeAspect="1"/>
          </p:cNvPicPr>
          <p:nvPr/>
        </p:nvPicPr>
        <p:blipFill>
          <a:blip r:embed="rId7" cstate="print"/>
          <a:stretch>
            <a:fillRect/>
          </a:stretch>
        </p:blipFill>
        <p:spPr>
          <a:xfrm>
            <a:off x="1242502" y="3291656"/>
            <a:ext cx="2623820" cy="1626235"/>
          </a:xfrm>
          <a:prstGeom prst="rect">
            <a:avLst/>
          </a:prstGeom>
        </p:spPr>
      </p:pic>
      <p:sp>
        <p:nvSpPr>
          <p:cNvPr id="32" name="文本框 3"/>
          <p:cNvSpPr txBox="1"/>
          <p:nvPr/>
        </p:nvSpPr>
        <p:spPr>
          <a:xfrm>
            <a:off x="2769324" y="4745348"/>
            <a:ext cx="700833" cy="400110"/>
          </a:xfrm>
          <a:prstGeom prst="rect">
            <a:avLst/>
          </a:prstGeom>
          <a:noFill/>
        </p:spPr>
        <p:txBody>
          <a:bodyPr wrap="none" rtlCol="0">
            <a:spAutoFit/>
          </a:bodyPr>
          <a:lstStyle/>
          <a:p>
            <a:pPr algn="l"/>
            <a:r>
              <a:rPr lang="zh-CN" altLang="en-US" sz="2000" b="1" dirty="0">
                <a:solidFill>
                  <a:srgbClr val="FF0000"/>
                </a:solidFill>
                <a:effectLst>
                  <a:innerShdw blurRad="63500" dist="50800" dir="13500000">
                    <a:srgbClr val="000000">
                      <a:alpha val="50000"/>
                    </a:srgbClr>
                  </a:innerShdw>
                  <a:outerShdw blurRad="38100" dist="38100" dir="2700000" algn="tl">
                    <a:srgbClr val="000000">
                      <a:alpha val="43137"/>
                    </a:srgbClr>
                  </a:outerShdw>
                </a:effectLst>
                <a:uFillTx/>
                <a:latin typeface="楷体" panose="02010609060101010101" charset="-122"/>
                <a:ea typeface="楷体" panose="02010609060101010101" charset="-122"/>
                <a:sym typeface="Arial" panose="020B0604020202020204"/>
              </a:rPr>
              <a:t>苏联</a:t>
            </a:r>
            <a:endParaRPr kumimoji="0" lang="zh-CN" altLang="en-US" sz="2000" b="1" i="0" u="none" strike="noStrike" cap="none" spc="0" normalizeH="0" baseline="0" dirty="0">
              <a:solidFill>
                <a:srgbClr val="FF0000"/>
              </a:solidFill>
              <a:effectLst>
                <a:innerShdw blurRad="63500" dist="50800" dir="13500000">
                  <a:srgbClr val="000000">
                    <a:alpha val="50000"/>
                  </a:srgbClr>
                </a:innerShdw>
                <a:outerShdw blurRad="38100" dist="38100" dir="2700000" algn="tl">
                  <a:srgbClr val="000000">
                    <a:alpha val="43137"/>
                  </a:srgbClr>
                </a:outerShdw>
              </a:effectLst>
              <a:uFillTx/>
              <a:latin typeface="楷体" panose="02010609060101010101" charset="-122"/>
              <a:ea typeface="楷体" panose="02010609060101010101" charset="-122"/>
              <a:cs typeface="Arial" panose="020B0604020202020204"/>
              <a:sym typeface="Arial" panose="020B0604020202020204"/>
            </a:endParaRPr>
          </a:p>
        </p:txBody>
      </p:sp>
      <p:sp>
        <p:nvSpPr>
          <p:cNvPr id="33" name="Text Box 8"/>
          <p:cNvSpPr txBox="1">
            <a:spLocks noChangeArrowheads="1"/>
          </p:cNvSpPr>
          <p:nvPr/>
        </p:nvSpPr>
        <p:spPr bwMode="auto">
          <a:xfrm rot="19800000">
            <a:off x="6625397" y="3842201"/>
            <a:ext cx="1122680" cy="36449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innerShdw blurRad="63500" dist="50800" dir="18900000">
                    <a:prstClr val="black">
                      <a:alpha val="50000"/>
                    </a:prstClr>
                  </a:innerShdw>
                </a:effectLst>
              </a14:hiddenEffects>
            </a:ext>
          </a:extLst>
        </p:spPr>
        <p:txBody>
          <a:bodyPr wrap="square" lIns="88265" tIns="44132" rIns="88265" bIns="44132">
            <a:spAutoFit/>
          </a:bodyPr>
          <a:lstStyle/>
          <a:p>
            <a:pPr defTabSz="884555">
              <a:spcBef>
                <a:spcPct val="50000"/>
              </a:spcBef>
            </a:pPr>
            <a:r>
              <a:rPr lang="zh-CN" altLang="en-US" sz="1800" b="1" dirty="0">
                <a:solidFill>
                  <a:schemeClr val="bg1"/>
                </a:solidFill>
                <a:effectLst>
                  <a:outerShdw blurRad="38100" dist="38100" dir="2700000" algn="tl">
                    <a:srgbClr val="000000">
                      <a:alpha val="43137"/>
                    </a:srgbClr>
                  </a:outerShdw>
                </a:effectLst>
              </a:rPr>
              <a:t>东欧八国</a:t>
            </a:r>
          </a:p>
        </p:txBody>
      </p:sp>
      <p:sp>
        <p:nvSpPr>
          <p:cNvPr id="34" name="Text Box 8"/>
          <p:cNvSpPr txBox="1">
            <a:spLocks noChangeArrowheads="1"/>
          </p:cNvSpPr>
          <p:nvPr/>
        </p:nvSpPr>
        <p:spPr bwMode="auto">
          <a:xfrm>
            <a:off x="8477692" y="4354011"/>
            <a:ext cx="1122680" cy="36449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innerShdw blurRad="63500" dist="50800">
                    <a:prstClr val="black">
                      <a:alpha val="50000"/>
                    </a:prstClr>
                  </a:innerShdw>
                </a:effectLst>
              </a14:hiddenEffects>
            </a:ext>
          </a:extLst>
        </p:spPr>
        <p:txBody>
          <a:bodyPr wrap="square" lIns="88265" tIns="44132" rIns="88265" bIns="44132">
            <a:spAutoFit/>
          </a:bodyPr>
          <a:lstStyle/>
          <a:p>
            <a:pPr defTabSz="884555">
              <a:spcBef>
                <a:spcPct val="50000"/>
              </a:spcBef>
            </a:pPr>
            <a:r>
              <a:rPr lang="zh-CN" altLang="en-US" sz="1800" b="1" dirty="0">
                <a:solidFill>
                  <a:schemeClr val="bg1"/>
                </a:solidFill>
                <a:effectLst>
                  <a:outerShdw blurRad="38100" dist="38100" dir="2700000" algn="tl">
                    <a:srgbClr val="000000">
                      <a:alpha val="43137"/>
                    </a:srgbClr>
                  </a:outerShdw>
                </a:effectLst>
              </a:rPr>
              <a:t>亚洲六国</a:t>
            </a:r>
          </a:p>
        </p:txBody>
      </p:sp>
      <p:sp>
        <p:nvSpPr>
          <p:cNvPr id="35" name="Text Box 8"/>
          <p:cNvSpPr txBox="1">
            <a:spLocks noChangeArrowheads="1"/>
          </p:cNvSpPr>
          <p:nvPr/>
        </p:nvSpPr>
        <p:spPr bwMode="auto">
          <a:xfrm>
            <a:off x="5303962" y="3007176"/>
            <a:ext cx="1122680" cy="364490"/>
          </a:xfrm>
          <a:prstGeom prst="rect">
            <a:avLst/>
          </a:prstGeom>
          <a:solidFill>
            <a:srgbClr val="C0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innerShdw blurRad="63500" dist="50800" dir="10800000">
                    <a:prstClr val="black">
                      <a:alpha val="50000"/>
                    </a:prstClr>
                  </a:innerShdw>
                </a:effectLst>
              </a14:hiddenEffects>
            </a:ext>
          </a:extLst>
        </p:spPr>
        <p:txBody>
          <a:bodyPr wrap="square" lIns="88265" tIns="44132" rIns="88265" bIns="44132">
            <a:spAutoFit/>
          </a:bodyPr>
          <a:lstStyle/>
          <a:p>
            <a:pPr defTabSz="884555">
              <a:spcBef>
                <a:spcPct val="50000"/>
              </a:spcBef>
            </a:pPr>
            <a:r>
              <a:rPr lang="zh-CN" altLang="en-US" sz="1800" b="1" dirty="0">
                <a:solidFill>
                  <a:schemeClr val="bg1"/>
                </a:solidFill>
                <a:effectLst>
                  <a:outerShdw blurRad="38100" dist="38100" dir="2700000" algn="tl">
                    <a:srgbClr val="000000">
                      <a:alpha val="43137"/>
                    </a:srgbClr>
                  </a:outerShdw>
                </a:effectLst>
              </a:rPr>
              <a:t>拉美一国</a:t>
            </a:r>
          </a:p>
        </p:txBody>
      </p:sp>
      <p:cxnSp>
        <p:nvCxnSpPr>
          <p:cNvPr id="36" name="直接箭头连接符 35"/>
          <p:cNvCxnSpPr/>
          <p:nvPr/>
        </p:nvCxnSpPr>
        <p:spPr>
          <a:xfrm flipV="1">
            <a:off x="3975542" y="4020001"/>
            <a:ext cx="1624330" cy="7620"/>
          </a:xfrm>
          <a:prstGeom prst="straightConnector1">
            <a:avLst/>
          </a:prstGeom>
          <a:noFill/>
          <a:ln w="34925" cap="flat">
            <a:solidFill>
              <a:srgbClr val="0070C0"/>
            </a:solidFill>
            <a:prstDash val="solid"/>
            <a:miter lim="800000"/>
            <a:tailEnd type="arrow"/>
          </a:ln>
        </p:spPr>
        <p:style>
          <a:lnRef idx="0">
            <a:scrgbClr r="0" g="0" b="0"/>
          </a:lnRef>
          <a:fillRef idx="0">
            <a:scrgbClr r="0" g="0" b="0"/>
          </a:fillRef>
          <a:effectRef idx="0">
            <a:scrgbClr r="0" g="0" b="0"/>
          </a:effectRef>
          <a:fontRef idx="none"/>
        </p:style>
      </p:cxnSp>
      <p:sp>
        <p:nvSpPr>
          <p:cNvPr id="37" name="矩形 36"/>
          <p:cNvSpPr/>
          <p:nvPr/>
        </p:nvSpPr>
        <p:spPr>
          <a:xfrm>
            <a:off x="6521381" y="5529039"/>
            <a:ext cx="4601890" cy="581568"/>
          </a:xfrm>
          <a:prstGeom prst="rect">
            <a:avLst/>
          </a:prstGeom>
        </p:spPr>
        <p:txBody>
          <a:bodyPr wrap="square" lIns="88265" tIns="44132" rIns="88265" bIns="44132">
            <a:spAutoFit/>
          </a:bodyPr>
          <a:lstStyle/>
          <a:p>
            <a:pPr algn="ctr" defTabSz="884555"/>
            <a:r>
              <a:rPr lang="zh-CN" altLang="en-US" sz="1600" b="1" dirty="0">
                <a:solidFill>
                  <a:prstClr val="black"/>
                </a:solidFill>
                <a:effectLst>
                  <a:outerShdw blurRad="38100" dist="38100" dir="2700000" algn="tl">
                    <a:srgbClr val="000000">
                      <a:alpha val="43137"/>
                    </a:srgbClr>
                  </a:outerShdw>
                </a:effectLst>
                <a:latin typeface="楷体" panose="02010609060101010101" charset="-122"/>
                <a:ea typeface="楷体" panose="02010609060101010101" charset="-122"/>
              </a:rPr>
              <a:t>南斯拉夫、阿尔巴尼亚、保加利亚、罗马尼亚、波兰、捷克斯洛伐克、匈牙利、民主德国</a:t>
            </a:r>
          </a:p>
        </p:txBody>
      </p:sp>
      <p:sp>
        <p:nvSpPr>
          <p:cNvPr id="38" name="矩形 37"/>
          <p:cNvSpPr/>
          <p:nvPr/>
        </p:nvSpPr>
        <p:spPr>
          <a:xfrm>
            <a:off x="2741972" y="5712134"/>
            <a:ext cx="4144964" cy="335347"/>
          </a:xfrm>
          <a:prstGeom prst="rect">
            <a:avLst/>
          </a:prstGeom>
        </p:spPr>
        <p:txBody>
          <a:bodyPr wrap="square" lIns="88265" tIns="44132" rIns="88265" bIns="44132">
            <a:spAutoFit/>
          </a:bodyPr>
          <a:lstStyle/>
          <a:p>
            <a:pPr algn="ctr" defTabSz="884555"/>
            <a:r>
              <a:rPr lang="zh-CN" altLang="en-US" sz="1600" b="1" dirty="0">
                <a:solidFill>
                  <a:prstClr val="black"/>
                </a:solidFill>
                <a:effectLst>
                  <a:outerShdw blurRad="38100" dist="38100" dir="2700000" algn="tl">
                    <a:srgbClr val="000000">
                      <a:alpha val="43137"/>
                    </a:srgbClr>
                  </a:outerShdw>
                </a:effectLst>
                <a:latin typeface="楷体" panose="02010609060101010101" charset="-122"/>
                <a:ea typeface="楷体" panose="02010609060101010101" charset="-122"/>
              </a:rPr>
              <a:t>中国、老挝、越南、朝鲜、蒙古、柬埔寨</a:t>
            </a:r>
          </a:p>
        </p:txBody>
      </p:sp>
    </p:spTree>
    <p:extLst>
      <p:ext uri="{BB962C8B-B14F-4D97-AF65-F5344CB8AC3E}">
        <p14:creationId xmlns:p14="http://schemas.microsoft.com/office/powerpoint/2010/main" xmlns="" val="4201082049"/>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23"/>
                                        </p:tgtEl>
                                        <p:attrNameLst>
                                          <p:attrName>ppt_x</p:attrName>
                                        </p:attrNameLst>
                                      </p:cBhvr>
                                      <p:tavLst>
                                        <p:tav tm="0">
                                          <p:val>
                                            <p:strVal val="ppt_x"/>
                                          </p:val>
                                        </p:tav>
                                        <p:tav tm="100000">
                                          <p:val>
                                            <p:strVal val="ppt_x"/>
                                          </p:val>
                                        </p:tav>
                                      </p:tavLst>
                                    </p:anim>
                                    <p:anim calcmode="lin" valueType="num">
                                      <p:cBhvr additive="base">
                                        <p:cTn id="37" dur="500"/>
                                        <p:tgtEl>
                                          <p:spTgt spid="23"/>
                                        </p:tgtEl>
                                        <p:attrNameLst>
                                          <p:attrName>ppt_y</p:attrName>
                                        </p:attrNameLst>
                                      </p:cBhvr>
                                      <p:tavLst>
                                        <p:tav tm="0">
                                          <p:val>
                                            <p:strVal val="ppt_y"/>
                                          </p:val>
                                        </p:tav>
                                        <p:tav tm="100000">
                                          <p:val>
                                            <p:strVal val="1+ppt_h/2"/>
                                          </p:val>
                                        </p:tav>
                                      </p:tavLst>
                                    </p:anim>
                                    <p:set>
                                      <p:cBhvr>
                                        <p:cTn id="38" dur="1" fill="hold">
                                          <p:stCondLst>
                                            <p:cond delay="499"/>
                                          </p:stCondLst>
                                        </p:cTn>
                                        <p:tgtEl>
                                          <p:spTgt spid="2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1" nodeType="clickEffect">
                                  <p:stCondLst>
                                    <p:cond delay="0"/>
                                  </p:stCondLst>
                                  <p:childTnLst>
                                    <p:anim calcmode="lin" valueType="num">
                                      <p:cBhvr additive="base">
                                        <p:cTn id="48" dur="500"/>
                                        <p:tgtEl>
                                          <p:spTgt spid="37"/>
                                        </p:tgtEl>
                                        <p:attrNameLst>
                                          <p:attrName>ppt_x</p:attrName>
                                        </p:attrNameLst>
                                      </p:cBhvr>
                                      <p:tavLst>
                                        <p:tav tm="0">
                                          <p:val>
                                            <p:strVal val="ppt_x"/>
                                          </p:val>
                                        </p:tav>
                                        <p:tav tm="100000">
                                          <p:val>
                                            <p:strVal val="ppt_x"/>
                                          </p:val>
                                        </p:tav>
                                      </p:tavLst>
                                    </p:anim>
                                    <p:anim calcmode="lin" valueType="num">
                                      <p:cBhvr additive="base">
                                        <p:cTn id="49" dur="500"/>
                                        <p:tgtEl>
                                          <p:spTgt spid="37"/>
                                        </p:tgtEl>
                                        <p:attrNameLst>
                                          <p:attrName>ppt_y</p:attrName>
                                        </p:attrNameLst>
                                      </p:cBhvr>
                                      <p:tavLst>
                                        <p:tav tm="0">
                                          <p:val>
                                            <p:strVal val="ppt_y"/>
                                          </p:val>
                                        </p:tav>
                                        <p:tav tm="100000">
                                          <p:val>
                                            <p:strVal val="1+ppt_h/2"/>
                                          </p:val>
                                        </p:tav>
                                      </p:tavLst>
                                    </p:anim>
                                    <p:set>
                                      <p:cBhvr>
                                        <p:cTn id="50" dur="1" fill="hold">
                                          <p:stCondLst>
                                            <p:cond delay="499"/>
                                          </p:stCondLst>
                                        </p:cTn>
                                        <p:tgtEl>
                                          <p:spTgt spid="37"/>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4" grpId="0"/>
      <p:bldP spid="33" grpId="0" animBg="1"/>
      <p:bldP spid="34" grpId="0" animBg="1"/>
      <p:bldP spid="35" grpId="0" animBg="1"/>
      <p:bldP spid="37" grpId="0"/>
      <p:bldP spid="37" grpId="1"/>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F65488E3-903F-48FC-9647-193E5D1AB7E5}"/>
              </a:ext>
            </a:extLst>
          </p:cNvPr>
          <p:cNvSpPr/>
          <p:nvPr/>
        </p:nvSpPr>
        <p:spPr>
          <a:xfrm>
            <a:off x="709684" y="573206"/>
            <a:ext cx="10822674" cy="5732060"/>
          </a:xfrm>
          <a:prstGeom prst="rect">
            <a:avLst/>
          </a:prstGeom>
          <a:solidFill>
            <a:srgbClr val="F9F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a:extLst>
              <a:ext uri="{FF2B5EF4-FFF2-40B4-BE49-F238E27FC236}">
                <a16:creationId xmlns="" xmlns:a16="http://schemas.microsoft.com/office/drawing/2014/main" id="{15C5F831-5211-4F78-8D5C-C6F7C26683D9}"/>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colorTemperature colorTemp="11200"/>
                    </a14:imgEffect>
                  </a14:imgLayer>
                </a14:imgProps>
              </a:ext>
              <a:ext uri="{28A0092B-C50C-407E-A947-70E740481C1C}">
                <a14:useLocalDpi xmlns:a14="http://schemas.microsoft.com/office/drawing/2010/main" xmlns="" val="0"/>
              </a:ext>
            </a:extLst>
          </a:blip>
          <a:srcRect/>
          <a:stretch>
            <a:fillRect/>
          </a:stretch>
        </p:blipFill>
        <p:spPr>
          <a:xfrm rot="5400000" flipH="1" flipV="1">
            <a:off x="2845486" y="-2416225"/>
            <a:ext cx="6501030" cy="11690448"/>
          </a:xfrm>
          <a:custGeom>
            <a:avLst/>
            <a:gdLst>
              <a:gd name="connsiteX0" fmla="*/ 6092660 w 6501030"/>
              <a:gd name="connsiteY0" fmla="*/ 991170 h 11690448"/>
              <a:gd name="connsiteX1" fmla="*/ 428840 w 6501030"/>
              <a:gd name="connsiteY1" fmla="*/ 991170 h 11690448"/>
              <a:gd name="connsiteX2" fmla="*/ 428839 w 6501030"/>
              <a:gd name="connsiteY2" fmla="*/ 10762967 h 11690448"/>
              <a:gd name="connsiteX3" fmla="*/ 6092660 w 6501030"/>
              <a:gd name="connsiteY3" fmla="*/ 10762967 h 11690448"/>
              <a:gd name="connsiteX4" fmla="*/ 6501030 w 6501030"/>
              <a:gd name="connsiteY4" fmla="*/ 0 h 11690448"/>
              <a:gd name="connsiteX5" fmla="*/ 6501030 w 6501030"/>
              <a:gd name="connsiteY5" fmla="*/ 11690448 h 11690448"/>
              <a:gd name="connsiteX6" fmla="*/ 0 w 6501030"/>
              <a:gd name="connsiteY6" fmla="*/ 11690448 h 11690448"/>
              <a:gd name="connsiteX7" fmla="*/ 0 w 6501030"/>
              <a:gd name="connsiteY7" fmla="*/ 0 h 11690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1030" h="11690448">
                <a:moveTo>
                  <a:pt x="6092660" y="991170"/>
                </a:moveTo>
                <a:lnTo>
                  <a:pt x="428840" y="991170"/>
                </a:lnTo>
                <a:lnTo>
                  <a:pt x="428839" y="10762967"/>
                </a:lnTo>
                <a:lnTo>
                  <a:pt x="6092660" y="10762967"/>
                </a:lnTo>
                <a:close/>
                <a:moveTo>
                  <a:pt x="6501030" y="0"/>
                </a:moveTo>
                <a:lnTo>
                  <a:pt x="6501030" y="11690448"/>
                </a:lnTo>
                <a:lnTo>
                  <a:pt x="0" y="11690448"/>
                </a:lnTo>
                <a:lnTo>
                  <a:pt x="0" y="0"/>
                </a:lnTo>
                <a:close/>
              </a:path>
            </a:pathLst>
          </a:custGeom>
        </p:spPr>
      </p:pic>
      <p:grpSp>
        <p:nvGrpSpPr>
          <p:cNvPr id="2" name="组合 5">
            <a:extLst>
              <a:ext uri="{FF2B5EF4-FFF2-40B4-BE49-F238E27FC236}">
                <a16:creationId xmlns="" xmlns:a16="http://schemas.microsoft.com/office/drawing/2014/main" id="{92FBF4FC-E4CA-4FC7-ADCD-4C98306642DB}"/>
              </a:ext>
            </a:extLst>
          </p:cNvPr>
          <p:cNvGrpSpPr/>
          <p:nvPr/>
        </p:nvGrpSpPr>
        <p:grpSpPr>
          <a:xfrm flipH="1">
            <a:off x="4036317" y="873457"/>
            <a:ext cx="7036834" cy="431095"/>
            <a:chOff x="6191591" y="2264560"/>
            <a:chExt cx="1810564" cy="240605"/>
          </a:xfrm>
        </p:grpSpPr>
        <p:cxnSp>
          <p:nvCxnSpPr>
            <p:cNvPr id="7" name="直接箭头连接符 6">
              <a:extLst>
                <a:ext uri="{FF2B5EF4-FFF2-40B4-BE49-F238E27FC236}">
                  <a16:creationId xmlns="" xmlns:a16="http://schemas.microsoft.com/office/drawing/2014/main" id="{D82D9EE4-83C6-4F49-B065-5CE73EA968AE}"/>
                </a:ext>
              </a:extLst>
            </p:cNvPr>
            <p:cNvCxnSpPr/>
            <p:nvPr/>
          </p:nvCxnSpPr>
          <p:spPr>
            <a:xfrm>
              <a:off x="6191591" y="2505165"/>
              <a:ext cx="1810564"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a:extLst>
                <a:ext uri="{FF2B5EF4-FFF2-40B4-BE49-F238E27FC236}">
                  <a16:creationId xmlns="" xmlns:a16="http://schemas.microsoft.com/office/drawing/2014/main" id="{5F0DED0C-FB21-41D7-BDC9-A9C87C963AF4}"/>
                </a:ext>
              </a:extLst>
            </p:cNvPr>
            <p:cNvCxnSpPr>
              <a:cxnSpLocks/>
            </p:cNvCxnSpPr>
            <p:nvPr/>
          </p:nvCxnSpPr>
          <p:spPr>
            <a:xfrm>
              <a:off x="6191591" y="2386838"/>
              <a:ext cx="1341973"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a:extLst>
                <a:ext uri="{FF2B5EF4-FFF2-40B4-BE49-F238E27FC236}">
                  <a16:creationId xmlns="" xmlns:a16="http://schemas.microsoft.com/office/drawing/2014/main" id="{56E64A45-9F92-40E7-905B-F9197F6E8014}"/>
                </a:ext>
              </a:extLst>
            </p:cNvPr>
            <p:cNvCxnSpPr>
              <a:cxnSpLocks/>
            </p:cNvCxnSpPr>
            <p:nvPr/>
          </p:nvCxnSpPr>
          <p:spPr>
            <a:xfrm>
              <a:off x="6191591" y="2264560"/>
              <a:ext cx="844311"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a:off x="883687" y="744156"/>
            <a:ext cx="2954655" cy="440055"/>
            <a:chOff x="365" y="188"/>
            <a:chExt cx="4653" cy="693"/>
          </a:xfrm>
        </p:grpSpPr>
        <p:pic>
          <p:nvPicPr>
            <p:cNvPr id="11"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365" y="188"/>
              <a:ext cx="1036" cy="68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12" name="文本框 8"/>
            <p:cNvSpPr txBox="1"/>
            <p:nvPr/>
          </p:nvSpPr>
          <p:spPr>
            <a:xfrm>
              <a:off x="1215" y="251"/>
              <a:ext cx="3803" cy="6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2000" b="1" i="0" u="none" strike="noStrike" cap="none" spc="0" normalizeH="0" baseline="0" dirty="0">
                  <a:effectLst>
                    <a:innerShdw blurRad="63500" dist="50800" dir="13500000">
                      <a:srgbClr val="000000">
                        <a:alpha val="50000"/>
                      </a:srgbClr>
                    </a:innerShdw>
                    <a:outerShdw blurRad="38100" dist="38100" dir="2700000" algn="tl">
                      <a:srgbClr val="000000">
                        <a:alpha val="43137"/>
                      </a:srgbClr>
                    </a:outerShdw>
                  </a:effectLst>
                  <a:uFillTx/>
                  <a:latin typeface="楷体" panose="02010609060101010101" charset="-122"/>
                  <a:ea typeface="楷体" panose="02010609060101010101" charset="-122"/>
                  <a:cs typeface="Arial" panose="020B0604020202020204"/>
                  <a:sym typeface="Arial" panose="020B0604020202020204"/>
                </a:rPr>
                <a:t>社会主义力量的壮大</a:t>
              </a:r>
            </a:p>
          </p:txBody>
        </p:sp>
      </p:grpSp>
      <p:pic>
        <p:nvPicPr>
          <p:cNvPr id="13" name="图片 12" descr="8.jpg"/>
          <p:cNvPicPr>
            <a:picLocks noChangeAspect="1"/>
          </p:cNvPicPr>
          <p:nvPr/>
        </p:nvPicPr>
        <p:blipFill>
          <a:blip r:embed="rId5" cstate="print"/>
          <a:srcRect l="1934"/>
          <a:stretch>
            <a:fillRect/>
          </a:stretch>
        </p:blipFill>
        <p:spPr>
          <a:xfrm>
            <a:off x="1194837" y="3926776"/>
            <a:ext cx="2374265" cy="1583055"/>
          </a:xfrm>
          <a:prstGeom prst="roundRect">
            <a:avLst>
              <a:gd name="adj" fmla="val 8908"/>
            </a:avLst>
          </a:prstGeom>
          <a:effectLst>
            <a:softEdge rad="63500"/>
          </a:effectLst>
        </p:spPr>
      </p:pic>
      <p:sp>
        <p:nvSpPr>
          <p:cNvPr id="14" name="文本框 3"/>
          <p:cNvSpPr txBox="1"/>
          <p:nvPr/>
        </p:nvSpPr>
        <p:spPr>
          <a:xfrm>
            <a:off x="1756177" y="3291776"/>
            <a:ext cx="999490" cy="583565"/>
          </a:xfrm>
          <a:prstGeom prst="rect">
            <a:avLst/>
          </a:prstGeom>
          <a:noFill/>
        </p:spPr>
        <p:txBody>
          <a:bodyPr wrap="none" rtlCol="0">
            <a:spAutoFit/>
          </a:bodyPr>
          <a:lstStyle/>
          <a:p>
            <a:pPr lvl="0" algn="ctr">
              <a:buClrTx/>
              <a:buSzTx/>
              <a:buFontTx/>
            </a:pPr>
            <a:r>
              <a:rPr lang="zh-CN" altLang="en-US" sz="3200" b="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冷战</a:t>
            </a:r>
          </a:p>
        </p:txBody>
      </p:sp>
      <p:sp>
        <p:nvSpPr>
          <p:cNvPr id="15" name="AutoShape 6"/>
          <p:cNvSpPr/>
          <p:nvPr/>
        </p:nvSpPr>
        <p:spPr>
          <a:xfrm>
            <a:off x="6848877" y="4269041"/>
            <a:ext cx="648970" cy="210820"/>
          </a:xfrm>
          <a:prstGeom prst="leftRightArrow">
            <a:avLst>
              <a:gd name="adj1" fmla="val 50000"/>
              <a:gd name="adj2" fmla="val 65000"/>
            </a:avLst>
          </a:prstGeom>
          <a:gradFill>
            <a:gsLst>
              <a:gs pos="0">
                <a:srgbClr val="FECF40"/>
              </a:gs>
              <a:gs pos="100000">
                <a:srgbClr val="846C21"/>
              </a:gs>
            </a:gsLst>
            <a:lin ang="5400000" scaled="0"/>
          </a:gradFill>
          <a:ln w="9525" cap="flat" cmpd="sng">
            <a:solidFill>
              <a:schemeClr val="tx1"/>
            </a:solidFill>
            <a:prstDash val="solid"/>
            <a:miter/>
            <a:headEnd type="none" w="med" len="med"/>
            <a:tailEnd type="none" w="med" len="med"/>
          </a:ln>
        </p:spPr>
        <p:txBody>
          <a:bodyPr wrap="none" anchor="ctr"/>
          <a:lstStyle/>
          <a:p>
            <a:pPr algn="ctr"/>
            <a:endParaRPr lang="zh-CN" altLang="en-US" sz="1800" b="1">
              <a:latin typeface="宋体" panose="02010600030101010101" pitchFamily="2" charset="-122"/>
              <a:ea typeface="宋体" panose="02010600030101010101" pitchFamily="2" charset="-122"/>
            </a:endParaRPr>
          </a:p>
        </p:txBody>
      </p:sp>
      <p:sp>
        <p:nvSpPr>
          <p:cNvPr id="16" name="AutoShape 7"/>
          <p:cNvSpPr/>
          <p:nvPr/>
        </p:nvSpPr>
        <p:spPr>
          <a:xfrm>
            <a:off x="6848877" y="5166931"/>
            <a:ext cx="648970" cy="210820"/>
          </a:xfrm>
          <a:prstGeom prst="leftRightArrow">
            <a:avLst>
              <a:gd name="adj1" fmla="val 50000"/>
              <a:gd name="adj2" fmla="val 65000"/>
            </a:avLst>
          </a:prstGeom>
          <a:gradFill>
            <a:gsLst>
              <a:gs pos="0">
                <a:srgbClr val="FECF40"/>
              </a:gs>
              <a:gs pos="100000">
                <a:srgbClr val="846C21"/>
              </a:gs>
            </a:gsLst>
            <a:lin ang="5400000" scaled="0"/>
          </a:gradFill>
          <a:ln w="9525" cap="flat" cmpd="sng">
            <a:solidFill>
              <a:schemeClr val="tx1"/>
            </a:solidFill>
            <a:prstDash val="solid"/>
            <a:miter/>
            <a:headEnd type="none" w="med" len="med"/>
            <a:tailEnd type="none" w="med" len="med"/>
          </a:ln>
        </p:spPr>
        <p:txBody>
          <a:bodyPr wrap="none" anchor="ctr"/>
          <a:lstStyle/>
          <a:p>
            <a:pPr algn="ctr"/>
            <a:endParaRPr lang="zh-CN" altLang="en-US" sz="1800" b="1">
              <a:latin typeface="宋体" panose="02010600030101010101" pitchFamily="2" charset="-122"/>
              <a:ea typeface="宋体" panose="02010600030101010101" pitchFamily="2" charset="-122"/>
            </a:endParaRPr>
          </a:p>
        </p:txBody>
      </p:sp>
      <p:sp>
        <p:nvSpPr>
          <p:cNvPr id="17" name="Text Box 8"/>
          <p:cNvSpPr txBox="1"/>
          <p:nvPr/>
        </p:nvSpPr>
        <p:spPr>
          <a:xfrm>
            <a:off x="5136282" y="4190301"/>
            <a:ext cx="1343660" cy="368300"/>
          </a:xfrm>
          <a:prstGeom prst="rect">
            <a:avLst/>
          </a:prstGeom>
          <a:noFill/>
          <a:ln w="9525" cap="flat" cmpd="sng">
            <a:solidFill>
              <a:schemeClr val="bg1"/>
            </a:solidFill>
            <a:prstDash val="solid"/>
            <a:round/>
            <a:headEnd type="none" w="med" len="med"/>
            <a:tailEnd type="none" w="med" len="med"/>
          </a:ln>
        </p:spPr>
        <p:txBody>
          <a:bodyPr wrap="square" anchor="t">
            <a:spAutoFit/>
          </a:bodyPr>
          <a:lstStyle/>
          <a:p>
            <a:pPr algn="ctr">
              <a:spcBef>
                <a:spcPct val="20000"/>
              </a:spcBef>
            </a:pPr>
            <a:r>
              <a:rPr lang="zh-CN" altLang="en-US" sz="1800" b="1" dirty="0">
                <a:solidFill>
                  <a:srgbClr val="0070C0"/>
                </a:solidFill>
                <a:effectLst>
                  <a:outerShdw blurRad="38100" dist="38100" dir="2700000" algn="tl">
                    <a:srgbClr val="000000">
                      <a:alpha val="43137"/>
                    </a:srgbClr>
                  </a:outerShdw>
                </a:effectLst>
                <a:latin typeface="楷体" panose="02010609060101010101" charset="-122"/>
                <a:ea typeface="楷体" panose="02010609060101010101" charset="-122"/>
              </a:rPr>
              <a:t>马歇尔计划</a:t>
            </a:r>
          </a:p>
        </p:txBody>
      </p:sp>
      <p:sp>
        <p:nvSpPr>
          <p:cNvPr id="18" name="Text Box 10"/>
          <p:cNvSpPr txBox="1"/>
          <p:nvPr/>
        </p:nvSpPr>
        <p:spPr>
          <a:xfrm>
            <a:off x="5122312" y="5141531"/>
            <a:ext cx="1327150" cy="368300"/>
          </a:xfrm>
          <a:prstGeom prst="rect">
            <a:avLst/>
          </a:prstGeom>
          <a:noFill/>
          <a:ln w="9525" cap="flat" cmpd="sng">
            <a:solidFill>
              <a:schemeClr val="bg1"/>
            </a:solidFill>
            <a:prstDash val="solid"/>
            <a:round/>
            <a:headEnd type="none" w="med" len="med"/>
            <a:tailEnd type="none" w="med" len="med"/>
          </a:ln>
        </p:spPr>
        <p:txBody>
          <a:bodyPr wrap="square" anchor="t">
            <a:spAutoFit/>
          </a:bodyPr>
          <a:lstStyle/>
          <a:p>
            <a:pPr algn="ctr">
              <a:spcBef>
                <a:spcPct val="20000"/>
              </a:spcBef>
            </a:pPr>
            <a:r>
              <a:rPr lang="zh-CN" altLang="en-US" sz="1800" b="1" dirty="0">
                <a:solidFill>
                  <a:srgbClr val="0070C0"/>
                </a:solidFill>
                <a:effectLst>
                  <a:outerShdw blurRad="38100" dist="38100" dir="2700000" algn="tl">
                    <a:srgbClr val="000000">
                      <a:alpha val="43137"/>
                    </a:srgbClr>
                  </a:outerShdw>
                </a:effectLst>
                <a:latin typeface="楷体" panose="02010609060101010101" charset="-122"/>
                <a:ea typeface="楷体" panose="02010609060101010101" charset="-122"/>
              </a:rPr>
              <a:t>北约组织</a:t>
            </a:r>
          </a:p>
        </p:txBody>
      </p:sp>
      <p:sp>
        <p:nvSpPr>
          <p:cNvPr id="19" name="Text Box 20"/>
          <p:cNvSpPr txBox="1"/>
          <p:nvPr/>
        </p:nvSpPr>
        <p:spPr>
          <a:xfrm>
            <a:off x="5122312" y="2982531"/>
            <a:ext cx="1343660" cy="783590"/>
          </a:xfrm>
          <a:prstGeom prst="rect">
            <a:avLst/>
          </a:prstGeom>
          <a:noFill/>
          <a:ln w="9525" cap="flat" cmpd="sng">
            <a:solidFill>
              <a:schemeClr val="bg1"/>
            </a:solidFill>
            <a:prstDash val="solid"/>
            <a:round/>
            <a:headEnd type="none" w="med" len="med"/>
            <a:tailEnd type="none" w="med" len="med"/>
          </a:ln>
        </p:spPr>
        <p:txBody>
          <a:bodyPr wrap="square" anchor="t">
            <a:spAutoFit/>
          </a:bodyPr>
          <a:lstStyle/>
          <a:p>
            <a:pPr algn="ctr">
              <a:spcBef>
                <a:spcPct val="50000"/>
              </a:spcBef>
            </a:pPr>
            <a:r>
              <a:rPr lang="zh-CN" altLang="en-US" sz="1800" b="1" dirty="0">
                <a:solidFill>
                  <a:srgbClr val="0070C0"/>
                </a:solidFill>
                <a:effectLst>
                  <a:outerShdw blurRad="38100" dist="38100" dir="2700000" algn="tl">
                    <a:srgbClr val="000000">
                      <a:alpha val="43137"/>
                    </a:srgbClr>
                  </a:outerShdw>
                </a:effectLst>
                <a:latin typeface="楷体" panose="02010609060101010101" charset="-122"/>
                <a:ea typeface="楷体" panose="02010609060101010101" charset="-122"/>
              </a:rPr>
              <a:t>杜鲁门主义</a:t>
            </a:r>
          </a:p>
          <a:p>
            <a:pPr algn="ctr">
              <a:spcBef>
                <a:spcPct val="50000"/>
              </a:spcBef>
            </a:pPr>
            <a:r>
              <a:rPr lang="zh-CN" altLang="en-US" sz="1800" b="1" dirty="0">
                <a:solidFill>
                  <a:srgbClr val="0070C0"/>
                </a:solidFill>
                <a:effectLst>
                  <a:outerShdw blurRad="38100" dist="38100" dir="2700000" algn="tl">
                    <a:srgbClr val="000000">
                      <a:alpha val="43137"/>
                    </a:srgbClr>
                  </a:outerShdw>
                </a:effectLst>
                <a:latin typeface="楷体" panose="02010609060101010101" charset="-122"/>
                <a:ea typeface="楷体" panose="02010609060101010101" charset="-122"/>
              </a:rPr>
              <a:t>（1947年）</a:t>
            </a:r>
          </a:p>
        </p:txBody>
      </p:sp>
      <p:sp>
        <p:nvSpPr>
          <p:cNvPr id="20" name="AutoShape 23"/>
          <p:cNvSpPr/>
          <p:nvPr/>
        </p:nvSpPr>
        <p:spPr>
          <a:xfrm>
            <a:off x="6848877" y="3291776"/>
            <a:ext cx="648970" cy="210820"/>
          </a:xfrm>
          <a:prstGeom prst="leftRightArrow">
            <a:avLst>
              <a:gd name="adj1" fmla="val 50000"/>
              <a:gd name="adj2" fmla="val 65000"/>
            </a:avLst>
          </a:prstGeom>
          <a:gradFill>
            <a:gsLst>
              <a:gs pos="0">
                <a:srgbClr val="FECF40"/>
              </a:gs>
              <a:gs pos="100000">
                <a:srgbClr val="846C21"/>
              </a:gs>
            </a:gsLst>
            <a:lin ang="5400000" scaled="0"/>
          </a:gradFill>
          <a:ln w="9525" cap="flat" cmpd="sng">
            <a:solidFill>
              <a:schemeClr val="tx1"/>
            </a:solidFill>
            <a:prstDash val="solid"/>
            <a:miter/>
            <a:headEnd type="none" w="med" len="med"/>
            <a:tailEnd type="none" w="med" len="med"/>
          </a:ln>
        </p:spPr>
        <p:txBody>
          <a:bodyPr wrap="none" anchor="ctr"/>
          <a:lstStyle/>
          <a:p>
            <a:pPr algn="ctr"/>
            <a:endParaRPr lang="zh-CN" altLang="en-US" sz="1800" b="1">
              <a:latin typeface="宋体" panose="02010600030101010101" pitchFamily="2" charset="-122"/>
              <a:ea typeface="宋体" panose="02010600030101010101" pitchFamily="2" charset="-122"/>
            </a:endParaRPr>
          </a:p>
        </p:txBody>
      </p:sp>
      <p:sp>
        <p:nvSpPr>
          <p:cNvPr id="21" name="矩形 20"/>
          <p:cNvSpPr/>
          <p:nvPr/>
        </p:nvSpPr>
        <p:spPr>
          <a:xfrm>
            <a:off x="7746767" y="2982531"/>
            <a:ext cx="2005965" cy="645160"/>
          </a:xfrm>
          <a:prstGeom prst="rect">
            <a:avLst/>
          </a:prstGeom>
          <a:noFill/>
          <a:ln w="9525" cap="flat" cmpd="sng">
            <a:solidFill>
              <a:schemeClr val="bg1"/>
            </a:solidFill>
            <a:prstDash val="solid"/>
            <a:round/>
            <a:headEnd type="none" w="med" len="med"/>
            <a:tailEnd type="none" w="med" len="med"/>
          </a:ln>
        </p:spPr>
        <p:txBody>
          <a:bodyPr wrap="square" anchor="t">
            <a:spAutoFit/>
          </a:bodyPr>
          <a:lstStyle/>
          <a:p>
            <a:pPr algn="ctr"/>
            <a:r>
              <a:rPr lang="zh-CN" altLang="en-US" sz="1800" b="1" dirty="0">
                <a:solidFill>
                  <a:srgbClr val="C00000"/>
                </a:solidFill>
                <a:effectLst>
                  <a:outerShdw blurRad="38100" dist="38100" dir="2700000" algn="tl">
                    <a:srgbClr val="000000">
                      <a:alpha val="43137"/>
                    </a:srgbClr>
                  </a:outerShdw>
                </a:effectLst>
                <a:latin typeface="楷体" panose="02010609060101010101" charset="-122"/>
                <a:ea typeface="楷体" panose="02010609060101010101" charset="-122"/>
              </a:rPr>
              <a:t>共产党和工人党情报局（1947年）</a:t>
            </a:r>
          </a:p>
        </p:txBody>
      </p:sp>
      <p:sp>
        <p:nvSpPr>
          <p:cNvPr id="22" name="矩形 21"/>
          <p:cNvSpPr/>
          <p:nvPr/>
        </p:nvSpPr>
        <p:spPr>
          <a:xfrm>
            <a:off x="7730257" y="4051871"/>
            <a:ext cx="2022475" cy="645160"/>
          </a:xfrm>
          <a:prstGeom prst="rect">
            <a:avLst/>
          </a:prstGeom>
          <a:noFill/>
          <a:ln w="9525" cap="flat" cmpd="sng">
            <a:solidFill>
              <a:schemeClr val="bg1"/>
            </a:solidFill>
            <a:prstDash val="solid"/>
            <a:round/>
            <a:headEnd type="none" w="med" len="med"/>
            <a:tailEnd type="none" w="med" len="med"/>
          </a:ln>
        </p:spPr>
        <p:txBody>
          <a:bodyPr wrap="square" anchor="t">
            <a:spAutoFit/>
          </a:bodyPr>
          <a:lstStyle/>
          <a:p>
            <a:pPr algn="ctr"/>
            <a:r>
              <a:rPr lang="zh-CN" altLang="en-US" sz="1800" b="1" dirty="0">
                <a:solidFill>
                  <a:srgbClr val="C00000"/>
                </a:solidFill>
                <a:effectLst>
                  <a:outerShdw blurRad="38100" dist="38100" dir="2700000" algn="tl">
                    <a:srgbClr val="000000">
                      <a:alpha val="43137"/>
                    </a:srgbClr>
                  </a:outerShdw>
                </a:effectLst>
                <a:latin typeface="楷体" panose="02010609060101010101" charset="-122"/>
                <a:ea typeface="楷体" panose="02010609060101010101" charset="-122"/>
              </a:rPr>
              <a:t>经济互助委员会</a:t>
            </a:r>
          </a:p>
          <a:p>
            <a:pPr algn="ctr"/>
            <a:r>
              <a:rPr lang="zh-CN" altLang="en-US" sz="1800" b="1" dirty="0">
                <a:solidFill>
                  <a:srgbClr val="C00000"/>
                </a:solidFill>
                <a:effectLst>
                  <a:outerShdw blurRad="38100" dist="38100" dir="2700000" algn="tl">
                    <a:srgbClr val="000000">
                      <a:alpha val="43137"/>
                    </a:srgbClr>
                  </a:outerShdw>
                </a:effectLst>
                <a:latin typeface="楷体" panose="02010609060101010101" charset="-122"/>
                <a:ea typeface="楷体" panose="02010609060101010101" charset="-122"/>
              </a:rPr>
              <a:t>（1949）</a:t>
            </a:r>
          </a:p>
        </p:txBody>
      </p:sp>
      <p:sp>
        <p:nvSpPr>
          <p:cNvPr id="23" name="文本框 3"/>
          <p:cNvSpPr txBox="1"/>
          <p:nvPr/>
        </p:nvSpPr>
        <p:spPr>
          <a:xfrm>
            <a:off x="7758197" y="5078666"/>
            <a:ext cx="1995170" cy="645160"/>
          </a:xfrm>
          <a:prstGeom prst="rect">
            <a:avLst/>
          </a:prstGeom>
          <a:noFill/>
          <a:ln w="9525" cap="flat" cmpd="sng">
            <a:solidFill>
              <a:schemeClr val="bg1"/>
            </a:solidFill>
            <a:prstDash val="solid"/>
            <a:round/>
            <a:headEnd type="none" w="med" len="med"/>
            <a:tailEnd type="none" w="med" len="med"/>
          </a:ln>
        </p:spPr>
        <p:txBody>
          <a:bodyPr wrap="square" anchor="t">
            <a:spAutoFit/>
          </a:bodyPr>
          <a:lstStyle/>
          <a:p>
            <a:pPr algn="ctr"/>
            <a:r>
              <a:rPr lang="zh-CN" altLang="en-US" sz="1800" b="1" dirty="0">
                <a:solidFill>
                  <a:srgbClr val="C00000"/>
                </a:solidFill>
                <a:effectLst>
                  <a:outerShdw blurRad="38100" dist="38100" dir="2700000" algn="tl">
                    <a:srgbClr val="000000">
                      <a:alpha val="43137"/>
                    </a:srgbClr>
                  </a:outerShdw>
                </a:effectLst>
                <a:latin typeface="楷体" panose="02010609060101010101" charset="-122"/>
                <a:ea typeface="楷体" panose="02010609060101010101" charset="-122"/>
              </a:rPr>
              <a:t>华约组织</a:t>
            </a:r>
          </a:p>
          <a:p>
            <a:pPr algn="ctr"/>
            <a:r>
              <a:rPr lang="zh-CN" altLang="en-US" sz="1800" b="1" dirty="0">
                <a:solidFill>
                  <a:srgbClr val="C00000"/>
                </a:solidFill>
                <a:effectLst>
                  <a:outerShdw blurRad="38100" dist="38100" dir="2700000" algn="tl">
                    <a:srgbClr val="000000">
                      <a:alpha val="43137"/>
                    </a:srgbClr>
                  </a:outerShdw>
                </a:effectLst>
                <a:latin typeface="楷体" panose="02010609060101010101" charset="-122"/>
                <a:ea typeface="楷体" panose="02010609060101010101" charset="-122"/>
              </a:rPr>
              <a:t>（1955年）</a:t>
            </a:r>
          </a:p>
        </p:txBody>
      </p:sp>
      <p:pic>
        <p:nvPicPr>
          <p:cNvPr id="24" name="图片 23" descr="view.jpg"/>
          <p:cNvPicPr>
            <a:picLocks noChangeAspect="1"/>
          </p:cNvPicPr>
          <p:nvPr/>
        </p:nvPicPr>
        <p:blipFill>
          <a:blip r:embed="rId6" cstate="print"/>
          <a:srcRect r="5625" b="7143"/>
          <a:stretch>
            <a:fillRect/>
          </a:stretch>
        </p:blipFill>
        <p:spPr>
          <a:xfrm>
            <a:off x="1194837" y="1599501"/>
            <a:ext cx="2148205" cy="1585595"/>
          </a:xfrm>
          <a:prstGeom prst="roundRect">
            <a:avLst>
              <a:gd name="adj" fmla="val 6000"/>
            </a:avLst>
          </a:prstGeom>
          <a:ln>
            <a:noFill/>
          </a:ln>
          <a:effectLst>
            <a:outerShdw blurRad="190500" algn="tl" rotWithShape="0">
              <a:srgbClr val="000000">
                <a:alpha val="70000"/>
              </a:srgbClr>
            </a:outerShdw>
          </a:effectLst>
        </p:spPr>
      </p:pic>
      <p:grpSp>
        <p:nvGrpSpPr>
          <p:cNvPr id="25" name="组合 24"/>
          <p:cNvGrpSpPr/>
          <p:nvPr/>
        </p:nvGrpSpPr>
        <p:grpSpPr>
          <a:xfrm>
            <a:off x="4174257" y="1506156"/>
            <a:ext cx="5628640" cy="4229100"/>
            <a:chOff x="5243" y="1260"/>
            <a:chExt cx="8864" cy="6660"/>
          </a:xfrm>
        </p:grpSpPr>
        <p:grpSp>
          <p:nvGrpSpPr>
            <p:cNvPr id="26" name="组合 15"/>
            <p:cNvGrpSpPr/>
            <p:nvPr/>
          </p:nvGrpSpPr>
          <p:grpSpPr>
            <a:xfrm>
              <a:off x="5243" y="1260"/>
              <a:ext cx="8864" cy="6660"/>
              <a:chOff x="5243" y="1260"/>
              <a:chExt cx="8864" cy="6660"/>
            </a:xfrm>
          </p:grpSpPr>
          <p:sp>
            <p:nvSpPr>
              <p:cNvPr id="33" name="Line 12"/>
              <p:cNvSpPr/>
              <p:nvPr/>
            </p:nvSpPr>
            <p:spPr>
              <a:xfrm>
                <a:off x="6446" y="1260"/>
                <a:ext cx="24" cy="6660"/>
              </a:xfrm>
              <a:prstGeom prst="line">
                <a:avLst/>
              </a:prstGeom>
              <a:ln w="28575" cap="flat" cmpd="sng">
                <a:solidFill>
                  <a:schemeClr val="tx1"/>
                </a:solidFill>
                <a:prstDash val="solid"/>
                <a:round/>
                <a:headEnd type="none" w="med" len="med"/>
                <a:tailEnd type="none" w="med" len="med"/>
              </a:ln>
            </p:spPr>
            <p:txBody>
              <a:bodyPr anchor="t"/>
              <a:lstStyle/>
              <a:p>
                <a:pPr algn="ctr"/>
                <a:endParaRPr lang="zh-CN" altLang="en-US" sz="2095">
                  <a:latin typeface="宋体" panose="02010600030101010101" pitchFamily="2" charset="-122"/>
                  <a:ea typeface="宋体" panose="02010600030101010101" pitchFamily="2" charset="-122"/>
                </a:endParaRPr>
              </a:p>
            </p:txBody>
          </p:sp>
          <p:sp>
            <p:nvSpPr>
              <p:cNvPr id="34" name="Line 13"/>
              <p:cNvSpPr/>
              <p:nvPr/>
            </p:nvSpPr>
            <p:spPr>
              <a:xfrm>
                <a:off x="5243" y="3502"/>
                <a:ext cx="8772" cy="0"/>
              </a:xfrm>
              <a:prstGeom prst="line">
                <a:avLst/>
              </a:prstGeom>
              <a:ln w="28575" cap="flat" cmpd="sng">
                <a:solidFill>
                  <a:schemeClr val="tx1"/>
                </a:solidFill>
                <a:prstDash val="solid"/>
                <a:round/>
                <a:headEnd type="none" w="med" len="med"/>
                <a:tailEnd type="none" w="med" len="med"/>
              </a:ln>
            </p:spPr>
            <p:txBody>
              <a:bodyPr anchor="t"/>
              <a:lstStyle/>
              <a:p>
                <a:pPr algn="ctr"/>
                <a:endParaRPr lang="zh-CN" altLang="en-US" sz="2095" dirty="0">
                  <a:latin typeface="宋体" panose="02010600030101010101" pitchFamily="2" charset="-122"/>
                  <a:ea typeface="宋体" panose="02010600030101010101" pitchFamily="2" charset="-122"/>
                </a:endParaRPr>
              </a:p>
            </p:txBody>
          </p:sp>
          <p:sp>
            <p:nvSpPr>
              <p:cNvPr id="35" name="Line 14"/>
              <p:cNvSpPr/>
              <p:nvPr/>
            </p:nvSpPr>
            <p:spPr>
              <a:xfrm flipV="1">
                <a:off x="5243" y="4992"/>
                <a:ext cx="8865" cy="12"/>
              </a:xfrm>
              <a:prstGeom prst="line">
                <a:avLst/>
              </a:prstGeom>
              <a:ln w="28575" cap="flat" cmpd="sng">
                <a:solidFill>
                  <a:schemeClr val="tx1"/>
                </a:solidFill>
                <a:prstDash val="solid"/>
                <a:round/>
                <a:headEnd type="none" w="med" len="med"/>
                <a:tailEnd type="none" w="med" len="med"/>
              </a:ln>
            </p:spPr>
            <p:txBody>
              <a:bodyPr anchor="t"/>
              <a:lstStyle/>
              <a:p>
                <a:pPr algn="ctr"/>
                <a:endParaRPr lang="zh-CN" altLang="en-US" sz="2095">
                  <a:latin typeface="宋体" panose="02010600030101010101" pitchFamily="2" charset="-122"/>
                  <a:ea typeface="宋体" panose="02010600030101010101" pitchFamily="2" charset="-122"/>
                </a:endParaRPr>
              </a:p>
            </p:txBody>
          </p:sp>
          <p:sp>
            <p:nvSpPr>
              <p:cNvPr id="36" name="Text Box 15"/>
              <p:cNvSpPr txBox="1"/>
              <p:nvPr/>
            </p:nvSpPr>
            <p:spPr>
              <a:xfrm>
                <a:off x="5339" y="5309"/>
                <a:ext cx="976" cy="1016"/>
              </a:xfrm>
              <a:prstGeom prst="rect">
                <a:avLst/>
              </a:prstGeom>
              <a:noFill/>
              <a:ln w="9525">
                <a:noFill/>
              </a:ln>
            </p:spPr>
            <p:txBody>
              <a:bodyPr wrap="square" anchor="t">
                <a:spAutoFit/>
              </a:bodyPr>
              <a:lstStyle/>
              <a:p>
                <a:pPr algn="ctr">
                  <a:spcBef>
                    <a:spcPct val="50000"/>
                  </a:spcBef>
                </a:pPr>
                <a:r>
                  <a:rPr lang="zh-CN" altLang="en-US" sz="1800" b="1" dirty="0">
                    <a:latin typeface="宋体" panose="02010600030101010101" pitchFamily="2" charset="-122"/>
                    <a:ea typeface="宋体" panose="02010600030101010101" pitchFamily="2" charset="-122"/>
                  </a:rPr>
                  <a:t>经济</a:t>
                </a:r>
              </a:p>
            </p:txBody>
          </p:sp>
          <p:sp>
            <p:nvSpPr>
              <p:cNvPr id="37" name="Text Box 16"/>
              <p:cNvSpPr txBox="1"/>
              <p:nvPr/>
            </p:nvSpPr>
            <p:spPr>
              <a:xfrm>
                <a:off x="5338" y="6683"/>
                <a:ext cx="978" cy="1016"/>
              </a:xfrm>
              <a:prstGeom prst="rect">
                <a:avLst/>
              </a:prstGeom>
              <a:noFill/>
              <a:ln w="9525">
                <a:noFill/>
              </a:ln>
            </p:spPr>
            <p:txBody>
              <a:bodyPr wrap="square" anchor="t">
                <a:spAutoFit/>
              </a:bodyPr>
              <a:lstStyle/>
              <a:p>
                <a:pPr algn="ctr">
                  <a:spcBef>
                    <a:spcPct val="50000"/>
                  </a:spcBef>
                </a:pPr>
                <a:r>
                  <a:rPr lang="zh-CN" altLang="en-US" sz="1800" b="1" dirty="0">
                    <a:latin typeface="宋体" panose="02010600030101010101" pitchFamily="2" charset="-122"/>
                    <a:ea typeface="宋体" panose="02010600030101010101" pitchFamily="2" charset="-122"/>
                  </a:rPr>
                  <a:t>军事</a:t>
                </a:r>
              </a:p>
            </p:txBody>
          </p:sp>
          <p:sp>
            <p:nvSpPr>
              <p:cNvPr id="38" name="Line 19"/>
              <p:cNvSpPr/>
              <p:nvPr/>
            </p:nvSpPr>
            <p:spPr>
              <a:xfrm>
                <a:off x="5243" y="6479"/>
                <a:ext cx="8758" cy="0"/>
              </a:xfrm>
              <a:prstGeom prst="line">
                <a:avLst/>
              </a:prstGeom>
              <a:ln w="28575" cap="flat" cmpd="sng">
                <a:solidFill>
                  <a:schemeClr val="tx1"/>
                </a:solidFill>
                <a:prstDash val="solid"/>
                <a:round/>
                <a:headEnd type="none" w="med" len="med"/>
                <a:tailEnd type="none" w="med" len="med"/>
              </a:ln>
            </p:spPr>
            <p:txBody>
              <a:bodyPr anchor="t"/>
              <a:lstStyle/>
              <a:p>
                <a:pPr algn="ctr"/>
                <a:endParaRPr lang="zh-CN" altLang="en-US" sz="2095" dirty="0">
                  <a:latin typeface="宋体" panose="02010600030101010101" pitchFamily="2" charset="-122"/>
                  <a:ea typeface="宋体" panose="02010600030101010101" pitchFamily="2" charset="-122"/>
                </a:endParaRPr>
              </a:p>
            </p:txBody>
          </p:sp>
          <p:sp>
            <p:nvSpPr>
              <p:cNvPr id="39" name="Text Box 22"/>
              <p:cNvSpPr txBox="1"/>
              <p:nvPr/>
            </p:nvSpPr>
            <p:spPr>
              <a:xfrm>
                <a:off x="5339" y="3698"/>
                <a:ext cx="976" cy="1016"/>
              </a:xfrm>
              <a:prstGeom prst="rect">
                <a:avLst/>
              </a:prstGeom>
              <a:noFill/>
              <a:ln w="9525">
                <a:noFill/>
              </a:ln>
            </p:spPr>
            <p:txBody>
              <a:bodyPr wrap="square" anchor="t">
                <a:spAutoFit/>
              </a:bodyPr>
              <a:lstStyle/>
              <a:p>
                <a:pPr algn="ctr">
                  <a:spcBef>
                    <a:spcPct val="50000"/>
                  </a:spcBef>
                </a:pPr>
                <a:r>
                  <a:rPr lang="zh-CN" altLang="en-US" sz="1800" b="1" dirty="0">
                    <a:latin typeface="宋体" panose="02010600030101010101" pitchFamily="2" charset="-122"/>
                    <a:ea typeface="宋体" panose="02010600030101010101" pitchFamily="2" charset="-122"/>
                  </a:rPr>
                  <a:t>政治</a:t>
                </a:r>
              </a:p>
            </p:txBody>
          </p:sp>
          <p:sp>
            <p:nvSpPr>
              <p:cNvPr id="40" name="Text Box 22"/>
              <p:cNvSpPr txBox="1"/>
              <p:nvPr/>
            </p:nvSpPr>
            <p:spPr>
              <a:xfrm>
                <a:off x="5338" y="1917"/>
                <a:ext cx="976" cy="1016"/>
              </a:xfrm>
              <a:prstGeom prst="rect">
                <a:avLst/>
              </a:prstGeom>
              <a:noFill/>
              <a:ln w="9525">
                <a:noFill/>
              </a:ln>
            </p:spPr>
            <p:txBody>
              <a:bodyPr wrap="square" anchor="t">
                <a:spAutoFit/>
              </a:bodyPr>
              <a:lstStyle/>
              <a:p>
                <a:pPr algn="ctr">
                  <a:spcBef>
                    <a:spcPct val="50000"/>
                  </a:spcBef>
                </a:pPr>
                <a:r>
                  <a:rPr lang="zh-CN" altLang="en-US" sz="1800" b="1" dirty="0">
                    <a:latin typeface="宋体" panose="02010600030101010101" pitchFamily="2" charset="-122"/>
                    <a:ea typeface="宋体" panose="02010600030101010101" pitchFamily="2" charset="-122"/>
                  </a:rPr>
                  <a:t>阵营</a:t>
                </a:r>
              </a:p>
            </p:txBody>
          </p:sp>
        </p:grpSp>
        <p:grpSp>
          <p:nvGrpSpPr>
            <p:cNvPr id="27" name="组合 14"/>
            <p:cNvGrpSpPr/>
            <p:nvPr/>
          </p:nvGrpSpPr>
          <p:grpSpPr>
            <a:xfrm>
              <a:off x="5999" y="1260"/>
              <a:ext cx="7668" cy="1896"/>
              <a:chOff x="5933" y="1337"/>
              <a:chExt cx="7668" cy="1896"/>
            </a:xfrm>
          </p:grpSpPr>
          <p:pic>
            <p:nvPicPr>
              <p:cNvPr id="28" name="Picture 2" descr="u"/>
              <p:cNvPicPr/>
              <p:nvPr/>
            </p:nvPicPr>
            <p:blipFill>
              <a:blip r:embed="rId7" cstate="print"/>
              <a:srcRect b="6573"/>
              <a:stretch>
                <a:fillRect/>
              </a:stretch>
            </p:blipFill>
            <p:spPr>
              <a:xfrm>
                <a:off x="6758" y="1987"/>
                <a:ext cx="2068" cy="1247"/>
              </a:xfrm>
              <a:prstGeom prst="rect">
                <a:avLst/>
              </a:prstGeom>
              <a:noFill/>
              <a:ln w="9525">
                <a:noFill/>
              </a:ln>
            </p:spPr>
          </p:pic>
          <p:pic>
            <p:nvPicPr>
              <p:cNvPr id="29" name="Picture 3" descr="图片1"/>
              <p:cNvPicPr>
                <a:picLocks noChangeAspect="1"/>
              </p:cNvPicPr>
              <p:nvPr/>
            </p:nvPicPr>
            <p:blipFill>
              <a:blip r:embed="rId8" cstate="print"/>
              <a:stretch>
                <a:fillRect/>
              </a:stretch>
            </p:blipFill>
            <p:spPr>
              <a:xfrm>
                <a:off x="11278" y="1987"/>
                <a:ext cx="2056" cy="1247"/>
              </a:xfrm>
              <a:prstGeom prst="rect">
                <a:avLst/>
              </a:prstGeom>
              <a:noFill/>
              <a:ln w="9525">
                <a:noFill/>
              </a:ln>
            </p:spPr>
          </p:pic>
          <p:sp>
            <p:nvSpPr>
              <p:cNvPr id="30" name="Text Box 4"/>
              <p:cNvSpPr txBox="1"/>
              <p:nvPr/>
            </p:nvSpPr>
            <p:spPr>
              <a:xfrm>
                <a:off x="5933" y="1337"/>
                <a:ext cx="3728" cy="580"/>
              </a:xfrm>
              <a:prstGeom prst="rect">
                <a:avLst/>
              </a:prstGeom>
              <a:noFill/>
              <a:ln w="9525">
                <a:noFill/>
              </a:ln>
            </p:spPr>
            <p:txBody>
              <a:bodyPr wrap="square" anchor="t">
                <a:spAutoFit/>
              </a:bodyPr>
              <a:lstStyle/>
              <a:p>
                <a:pPr algn="ctr">
                  <a:spcBef>
                    <a:spcPct val="20000"/>
                  </a:spcBef>
                </a:pPr>
                <a:r>
                  <a:rPr lang="zh-CN" altLang="en-US" sz="1800" b="1" dirty="0">
                    <a:solidFill>
                      <a:srgbClr val="0070C0"/>
                    </a:solidFill>
                    <a:effectLst>
                      <a:outerShdw blurRad="38100" dist="38100" dir="2700000" algn="tl">
                        <a:srgbClr val="000000">
                          <a:alpha val="43137"/>
                        </a:srgbClr>
                      </a:outerShdw>
                    </a:effectLst>
                    <a:latin typeface="楷体" panose="02010609060101010101" charset="-122"/>
                    <a:ea typeface="楷体" panose="02010609060101010101" charset="-122"/>
                  </a:rPr>
                  <a:t>资本主义阵营</a:t>
                </a:r>
              </a:p>
            </p:txBody>
          </p:sp>
          <p:sp>
            <p:nvSpPr>
              <p:cNvPr id="31" name="Text Box 5"/>
              <p:cNvSpPr txBox="1"/>
              <p:nvPr/>
            </p:nvSpPr>
            <p:spPr>
              <a:xfrm>
                <a:off x="11011" y="1407"/>
                <a:ext cx="2590" cy="580"/>
              </a:xfrm>
              <a:prstGeom prst="rect">
                <a:avLst/>
              </a:prstGeom>
              <a:noFill/>
              <a:ln w="9525">
                <a:noFill/>
              </a:ln>
            </p:spPr>
            <p:txBody>
              <a:bodyPr wrap="square" anchor="t">
                <a:spAutoFit/>
              </a:bodyPr>
              <a:lstStyle/>
              <a:p>
                <a:pPr algn="ctr">
                  <a:spcBef>
                    <a:spcPct val="20000"/>
                  </a:spcBef>
                </a:pPr>
                <a:r>
                  <a:rPr lang="zh-CN" altLang="en-US" sz="1800" b="1" dirty="0">
                    <a:solidFill>
                      <a:srgbClr val="C00000"/>
                    </a:solidFill>
                    <a:effectLst>
                      <a:outerShdw blurRad="38100" dist="38100" dir="2700000" algn="tl">
                        <a:srgbClr val="000000">
                          <a:alpha val="43137"/>
                        </a:srgbClr>
                      </a:outerShdw>
                    </a:effectLst>
                    <a:latin typeface="楷体" panose="02010609060101010101" charset="-122"/>
                    <a:ea typeface="楷体" panose="02010609060101010101" charset="-122"/>
                  </a:rPr>
                  <a:t>社会主义阵营</a:t>
                </a:r>
              </a:p>
            </p:txBody>
          </p:sp>
          <p:sp>
            <p:nvSpPr>
              <p:cNvPr id="32" name="AutoShape 17"/>
              <p:cNvSpPr/>
              <p:nvPr/>
            </p:nvSpPr>
            <p:spPr>
              <a:xfrm>
                <a:off x="9343" y="2439"/>
                <a:ext cx="1022" cy="332"/>
              </a:xfrm>
              <a:prstGeom prst="leftRightArrow">
                <a:avLst>
                  <a:gd name="adj1" fmla="val 50000"/>
                  <a:gd name="adj2" fmla="val 65000"/>
                </a:avLst>
              </a:prstGeom>
              <a:gradFill>
                <a:gsLst>
                  <a:gs pos="0">
                    <a:srgbClr val="FECF40"/>
                  </a:gs>
                  <a:gs pos="100000">
                    <a:srgbClr val="846C21"/>
                  </a:gs>
                </a:gsLst>
                <a:lin ang="5400000" scaled="0"/>
              </a:gradFill>
              <a:ln w="9525" cap="flat" cmpd="sng">
                <a:solidFill>
                  <a:schemeClr val="tx1"/>
                </a:solidFill>
                <a:prstDash val="solid"/>
                <a:miter/>
                <a:headEnd type="none" w="med" len="med"/>
                <a:tailEnd type="none" w="med" len="med"/>
              </a:ln>
            </p:spPr>
            <p:txBody>
              <a:bodyPr wrap="none" anchor="ctr"/>
              <a:lstStyle/>
              <a:p>
                <a:pPr algn="ctr"/>
                <a:endParaRPr lang="zh-CN" altLang="en-US" sz="1800" b="1">
                  <a:latin typeface="宋体" panose="02010600030101010101" pitchFamily="2" charset="-122"/>
                  <a:ea typeface="宋体" panose="02010600030101010101" pitchFamily="2" charset="-122"/>
                </a:endParaRPr>
              </a:p>
            </p:txBody>
          </p:sp>
        </p:grpSp>
      </p:grpSp>
    </p:spTree>
    <p:extLst>
      <p:ext uri="{BB962C8B-B14F-4D97-AF65-F5344CB8AC3E}">
        <p14:creationId xmlns:p14="http://schemas.microsoft.com/office/powerpoint/2010/main" xmlns="" val="4201082049"/>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F65488E3-903F-48FC-9647-193E5D1AB7E5}"/>
              </a:ext>
            </a:extLst>
          </p:cNvPr>
          <p:cNvSpPr/>
          <p:nvPr/>
        </p:nvSpPr>
        <p:spPr>
          <a:xfrm>
            <a:off x="709684" y="573206"/>
            <a:ext cx="10822674" cy="5732060"/>
          </a:xfrm>
          <a:prstGeom prst="rect">
            <a:avLst/>
          </a:prstGeom>
          <a:solidFill>
            <a:srgbClr val="F9F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a:extLst>
              <a:ext uri="{FF2B5EF4-FFF2-40B4-BE49-F238E27FC236}">
                <a16:creationId xmlns="" xmlns:a16="http://schemas.microsoft.com/office/drawing/2014/main" id="{15C5F831-5211-4F78-8D5C-C6F7C26683D9}"/>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colorTemperature colorTemp="11200"/>
                    </a14:imgEffect>
                  </a14:imgLayer>
                </a14:imgProps>
              </a:ext>
              <a:ext uri="{28A0092B-C50C-407E-A947-70E740481C1C}">
                <a14:useLocalDpi xmlns:a14="http://schemas.microsoft.com/office/drawing/2010/main" xmlns="" val="0"/>
              </a:ext>
            </a:extLst>
          </a:blip>
          <a:srcRect/>
          <a:stretch>
            <a:fillRect/>
          </a:stretch>
        </p:blipFill>
        <p:spPr>
          <a:xfrm rot="5400000" flipH="1" flipV="1">
            <a:off x="2845486" y="-2416225"/>
            <a:ext cx="6501030" cy="11690448"/>
          </a:xfrm>
          <a:custGeom>
            <a:avLst/>
            <a:gdLst>
              <a:gd name="connsiteX0" fmla="*/ 6092660 w 6501030"/>
              <a:gd name="connsiteY0" fmla="*/ 991170 h 11690448"/>
              <a:gd name="connsiteX1" fmla="*/ 428840 w 6501030"/>
              <a:gd name="connsiteY1" fmla="*/ 991170 h 11690448"/>
              <a:gd name="connsiteX2" fmla="*/ 428839 w 6501030"/>
              <a:gd name="connsiteY2" fmla="*/ 10762967 h 11690448"/>
              <a:gd name="connsiteX3" fmla="*/ 6092660 w 6501030"/>
              <a:gd name="connsiteY3" fmla="*/ 10762967 h 11690448"/>
              <a:gd name="connsiteX4" fmla="*/ 6501030 w 6501030"/>
              <a:gd name="connsiteY4" fmla="*/ 0 h 11690448"/>
              <a:gd name="connsiteX5" fmla="*/ 6501030 w 6501030"/>
              <a:gd name="connsiteY5" fmla="*/ 11690448 h 11690448"/>
              <a:gd name="connsiteX6" fmla="*/ 0 w 6501030"/>
              <a:gd name="connsiteY6" fmla="*/ 11690448 h 11690448"/>
              <a:gd name="connsiteX7" fmla="*/ 0 w 6501030"/>
              <a:gd name="connsiteY7" fmla="*/ 0 h 11690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1030" h="11690448">
                <a:moveTo>
                  <a:pt x="6092660" y="991170"/>
                </a:moveTo>
                <a:lnTo>
                  <a:pt x="428840" y="991170"/>
                </a:lnTo>
                <a:lnTo>
                  <a:pt x="428839" y="10762967"/>
                </a:lnTo>
                <a:lnTo>
                  <a:pt x="6092660" y="10762967"/>
                </a:lnTo>
                <a:close/>
                <a:moveTo>
                  <a:pt x="6501030" y="0"/>
                </a:moveTo>
                <a:lnTo>
                  <a:pt x="6501030" y="11690448"/>
                </a:lnTo>
                <a:lnTo>
                  <a:pt x="0" y="11690448"/>
                </a:lnTo>
                <a:lnTo>
                  <a:pt x="0" y="0"/>
                </a:lnTo>
                <a:close/>
              </a:path>
            </a:pathLst>
          </a:custGeom>
        </p:spPr>
      </p:pic>
      <p:grpSp>
        <p:nvGrpSpPr>
          <p:cNvPr id="2" name="组合 5">
            <a:extLst>
              <a:ext uri="{FF2B5EF4-FFF2-40B4-BE49-F238E27FC236}">
                <a16:creationId xmlns="" xmlns:a16="http://schemas.microsoft.com/office/drawing/2014/main" id="{92FBF4FC-E4CA-4FC7-ADCD-4C98306642DB}"/>
              </a:ext>
            </a:extLst>
          </p:cNvPr>
          <p:cNvGrpSpPr/>
          <p:nvPr/>
        </p:nvGrpSpPr>
        <p:grpSpPr>
          <a:xfrm flipH="1">
            <a:off x="4036317" y="873457"/>
            <a:ext cx="7036834" cy="431095"/>
            <a:chOff x="6191591" y="2264560"/>
            <a:chExt cx="1810564" cy="240605"/>
          </a:xfrm>
        </p:grpSpPr>
        <p:cxnSp>
          <p:nvCxnSpPr>
            <p:cNvPr id="7" name="直接箭头连接符 6">
              <a:extLst>
                <a:ext uri="{FF2B5EF4-FFF2-40B4-BE49-F238E27FC236}">
                  <a16:creationId xmlns="" xmlns:a16="http://schemas.microsoft.com/office/drawing/2014/main" id="{D82D9EE4-83C6-4F49-B065-5CE73EA968AE}"/>
                </a:ext>
              </a:extLst>
            </p:cNvPr>
            <p:cNvCxnSpPr/>
            <p:nvPr/>
          </p:nvCxnSpPr>
          <p:spPr>
            <a:xfrm>
              <a:off x="6191591" y="2505165"/>
              <a:ext cx="1810564"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a:extLst>
                <a:ext uri="{FF2B5EF4-FFF2-40B4-BE49-F238E27FC236}">
                  <a16:creationId xmlns="" xmlns:a16="http://schemas.microsoft.com/office/drawing/2014/main" id="{5F0DED0C-FB21-41D7-BDC9-A9C87C963AF4}"/>
                </a:ext>
              </a:extLst>
            </p:cNvPr>
            <p:cNvCxnSpPr>
              <a:cxnSpLocks/>
            </p:cNvCxnSpPr>
            <p:nvPr/>
          </p:nvCxnSpPr>
          <p:spPr>
            <a:xfrm>
              <a:off x="6191591" y="2386838"/>
              <a:ext cx="1341973"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a:extLst>
                <a:ext uri="{FF2B5EF4-FFF2-40B4-BE49-F238E27FC236}">
                  <a16:creationId xmlns="" xmlns:a16="http://schemas.microsoft.com/office/drawing/2014/main" id="{56E64A45-9F92-40E7-905B-F9197F6E8014}"/>
                </a:ext>
              </a:extLst>
            </p:cNvPr>
            <p:cNvCxnSpPr>
              <a:cxnSpLocks/>
            </p:cNvCxnSpPr>
            <p:nvPr/>
          </p:nvCxnSpPr>
          <p:spPr>
            <a:xfrm>
              <a:off x="6191591" y="2264560"/>
              <a:ext cx="844311"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grpSp>
      <p:pic>
        <p:nvPicPr>
          <p:cNvPr id="10" name="Picture 2" descr="https://gss2.bdstatic.com/-fo3dSag_xI4khGkpoWK1HF6hhy/baike/c0%3Dbaike80%2C5%2C5%2C80%2C26/sign=facfec3401e93901420f856c1a853f82/7a899e510fb30f24c4b1b817c895d143ad4b03fe.jpg"/>
          <p:cNvPicPr>
            <a:picLocks noChangeAspect="1"/>
          </p:cNvPicPr>
          <p:nvPr/>
        </p:nvPicPr>
        <p:blipFill>
          <a:blip r:embed="rId4" cstate="print"/>
          <a:srcRect r="36111"/>
          <a:stretch>
            <a:fillRect/>
          </a:stretch>
        </p:blipFill>
        <p:spPr>
          <a:xfrm>
            <a:off x="6889212" y="3652030"/>
            <a:ext cx="2586355" cy="2402840"/>
          </a:xfrm>
          <a:prstGeom prst="rect">
            <a:avLst/>
          </a:prstGeom>
          <a:noFill/>
          <a:ln w="9525">
            <a:noFill/>
          </a:ln>
          <a:effectLst>
            <a:softEdge rad="63500"/>
          </a:effectLst>
        </p:spPr>
      </p:pic>
      <p:grpSp>
        <p:nvGrpSpPr>
          <p:cNvPr id="11" name="组合 10"/>
          <p:cNvGrpSpPr/>
          <p:nvPr/>
        </p:nvGrpSpPr>
        <p:grpSpPr>
          <a:xfrm>
            <a:off x="1057372" y="946295"/>
            <a:ext cx="3023870" cy="443865"/>
            <a:chOff x="37" y="160"/>
            <a:chExt cx="4762" cy="699"/>
          </a:xfrm>
        </p:grpSpPr>
        <p:pic>
          <p:nvPicPr>
            <p:cNvPr id="12"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37" y="170"/>
              <a:ext cx="1036" cy="68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13" name="文本框 8"/>
            <p:cNvSpPr txBox="1"/>
            <p:nvPr/>
          </p:nvSpPr>
          <p:spPr>
            <a:xfrm>
              <a:off x="996" y="160"/>
              <a:ext cx="3803" cy="6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2000" b="1" i="0" u="none" strike="noStrike" cap="none" spc="0" normalizeH="0" baseline="0" dirty="0">
                  <a:effectLst>
                    <a:innerShdw blurRad="63500" dist="50800" dir="13500000">
                      <a:srgbClr val="000000">
                        <a:alpha val="50000"/>
                      </a:srgbClr>
                    </a:innerShdw>
                    <a:outerShdw blurRad="38100" dist="38100" dir="2700000" algn="tl">
                      <a:srgbClr val="000000">
                        <a:alpha val="43137"/>
                      </a:srgbClr>
                    </a:outerShdw>
                  </a:effectLst>
                  <a:uFillTx/>
                  <a:latin typeface="楷体" panose="02010609060101010101" charset="-122"/>
                  <a:ea typeface="楷体" panose="02010609060101010101" charset="-122"/>
                  <a:cs typeface="Arial" panose="020B0604020202020204"/>
                  <a:sym typeface="Arial" panose="020B0604020202020204"/>
                </a:rPr>
                <a:t>社会主义力量的壮大</a:t>
              </a:r>
            </a:p>
          </p:txBody>
        </p:sp>
      </p:grpSp>
      <p:sp>
        <p:nvSpPr>
          <p:cNvPr id="14" name="文本框 4"/>
          <p:cNvSpPr txBox="1"/>
          <p:nvPr/>
        </p:nvSpPr>
        <p:spPr>
          <a:xfrm>
            <a:off x="1805402" y="3185940"/>
            <a:ext cx="5750560" cy="460375"/>
          </a:xfrm>
          <a:prstGeom prst="rect">
            <a:avLst/>
          </a:prstGeom>
          <a:noFill/>
        </p:spPr>
        <p:txBody>
          <a:bodyPr wrap="square" rtlCol="0">
            <a:spAutoFit/>
          </a:bodyPr>
          <a:lstStyle/>
          <a:p>
            <a:pPr eaLnBrk="1" hangingPunct="1">
              <a:lnSpc>
                <a:spcPct val="150000"/>
              </a:lnSpc>
            </a:pPr>
            <a:r>
              <a:rPr lang="zh-CN" altLang="en-US" sz="160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随着</a:t>
            </a:r>
            <a:r>
              <a:rPr lang="zh-CN" altLang="en-US" sz="1600"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冷战</a:t>
            </a:r>
            <a:r>
              <a:rPr lang="zh-CN" altLang="en-US" sz="160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局面的形成，苏联要求东欧国家与自己保持高度一致。</a:t>
            </a:r>
          </a:p>
        </p:txBody>
      </p:sp>
      <p:sp>
        <p:nvSpPr>
          <p:cNvPr id="15" name="文本框 5"/>
          <p:cNvSpPr txBox="1"/>
          <p:nvPr/>
        </p:nvSpPr>
        <p:spPr>
          <a:xfrm>
            <a:off x="1900652" y="3808875"/>
            <a:ext cx="4084955" cy="460375"/>
          </a:xfrm>
          <a:prstGeom prst="rect">
            <a:avLst/>
          </a:prstGeom>
          <a:noFill/>
        </p:spPr>
        <p:txBody>
          <a:bodyPr wrap="square" rtlCol="0">
            <a:spAutoFit/>
          </a:bodyPr>
          <a:lstStyle/>
          <a:p>
            <a:pPr algn="l">
              <a:lnSpc>
                <a:spcPct val="150000"/>
              </a:lnSpc>
              <a:buClrTx/>
              <a:buSzTx/>
              <a:buFontTx/>
            </a:pPr>
            <a:r>
              <a:rPr lang="zh-CN" altLang="en-US" sz="160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Arial" panose="020B0604020202020204" pitchFamily="34" charset="0"/>
              </a:rPr>
              <a:t>为了适应冷战需要，</a:t>
            </a:r>
            <a:r>
              <a:rPr lang="zh-CN" altLang="en-US" sz="1600"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Arial" panose="020B0604020202020204" pitchFamily="34" charset="0"/>
              </a:rPr>
              <a:t>应对马歇尔计划</a:t>
            </a:r>
            <a:endParaRPr lang="zh-CN" altLang="en-US" sz="1800"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endParaRPr>
          </a:p>
        </p:txBody>
      </p:sp>
      <p:sp>
        <p:nvSpPr>
          <p:cNvPr id="16" name="文本框 6"/>
          <p:cNvSpPr txBox="1"/>
          <p:nvPr/>
        </p:nvSpPr>
        <p:spPr>
          <a:xfrm>
            <a:off x="1805402" y="4344180"/>
            <a:ext cx="4540885" cy="583565"/>
          </a:xfrm>
          <a:prstGeom prst="rect">
            <a:avLst/>
          </a:prstGeom>
          <a:noFill/>
        </p:spPr>
        <p:txBody>
          <a:bodyPr wrap="square" rtlCol="0">
            <a:spAutoFit/>
          </a:bodyPr>
          <a:lstStyle/>
          <a:p>
            <a:pPr algn="ctr" eaLnBrk="1" fontAlgn="auto" latinLnBrk="0" hangingPunct="1">
              <a:lnSpc>
                <a:spcPct val="100000"/>
              </a:lnSpc>
              <a:buClrTx/>
              <a:buSzTx/>
              <a:buFontTx/>
            </a:pPr>
            <a:r>
              <a:rPr lang="zh-CN" altLang="en-US" sz="160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1949年，苏联、保加利亚、匈牙利、波兰、罗马尼亚、捷克斯洛伐克等国家。</a:t>
            </a:r>
          </a:p>
        </p:txBody>
      </p:sp>
      <p:sp>
        <p:nvSpPr>
          <p:cNvPr id="17" name="文本框 10"/>
          <p:cNvSpPr txBox="1"/>
          <p:nvPr/>
        </p:nvSpPr>
        <p:spPr>
          <a:xfrm>
            <a:off x="1891762" y="5049030"/>
            <a:ext cx="3941445" cy="583565"/>
          </a:xfrm>
          <a:prstGeom prst="rect">
            <a:avLst/>
          </a:prstGeom>
          <a:noFill/>
        </p:spPr>
        <p:txBody>
          <a:bodyPr wrap="square" rtlCol="0">
            <a:spAutoFit/>
          </a:bodyPr>
          <a:lstStyle/>
          <a:p>
            <a:pPr algn="ctr" eaLnBrk="1" fontAlgn="auto" latinLnBrk="0" hangingPunct="1">
              <a:lnSpc>
                <a:spcPct val="100000"/>
              </a:lnSpc>
              <a:spcBef>
                <a:spcPts val="0"/>
              </a:spcBef>
              <a:buClrTx/>
              <a:buSzTx/>
              <a:buFontTx/>
            </a:pPr>
            <a:r>
              <a:rPr lang="zh-CN" altLang="en-US" sz="160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有利于东欧国家</a:t>
            </a:r>
            <a:r>
              <a:rPr lang="zh-CN" altLang="en-US" sz="1600"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克服战后经济困难</a:t>
            </a:r>
            <a:endParaRPr lang="zh-CN" altLang="en-US" sz="160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endParaRPr>
          </a:p>
          <a:p>
            <a:pPr algn="ctr" eaLnBrk="1" fontAlgn="auto" latinLnBrk="0" hangingPunct="1">
              <a:lnSpc>
                <a:spcPct val="100000"/>
              </a:lnSpc>
              <a:spcBef>
                <a:spcPts val="0"/>
              </a:spcBef>
              <a:buClrTx/>
              <a:buSzTx/>
              <a:buFontTx/>
            </a:pPr>
            <a:r>
              <a:rPr lang="zh-CN" altLang="en-US" sz="160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但也</a:t>
            </a:r>
            <a:r>
              <a:rPr lang="zh-CN" altLang="en-US" sz="1600" dirty="0">
                <a:solidFill>
                  <a:srgbClr val="C0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将各国经济纳入苏联计划经济的轨道</a:t>
            </a:r>
          </a:p>
        </p:txBody>
      </p:sp>
      <p:grpSp>
        <p:nvGrpSpPr>
          <p:cNvPr id="18" name="组合 17"/>
          <p:cNvGrpSpPr/>
          <p:nvPr/>
        </p:nvGrpSpPr>
        <p:grpSpPr>
          <a:xfrm>
            <a:off x="1291052" y="2960515"/>
            <a:ext cx="6198870" cy="2757170"/>
            <a:chOff x="101" y="3204"/>
            <a:chExt cx="9762" cy="4342"/>
          </a:xfrm>
        </p:grpSpPr>
        <p:cxnSp>
          <p:nvCxnSpPr>
            <p:cNvPr id="19" name="直接连接符 372"/>
            <p:cNvCxnSpPr/>
            <p:nvPr/>
          </p:nvCxnSpPr>
          <p:spPr>
            <a:xfrm flipV="1">
              <a:off x="229" y="4280"/>
              <a:ext cx="9634" cy="13"/>
            </a:xfrm>
            <a:prstGeom prst="line">
              <a:avLst/>
            </a:prstGeom>
            <a:ln w="6350" cap="flat" cmpd="sng">
              <a:solidFill>
                <a:schemeClr val="tx1"/>
              </a:solidFill>
              <a:prstDash val="dash"/>
              <a:headEnd type="none" w="med" len="med"/>
              <a:tailEnd type="none" w="med" len="med"/>
            </a:ln>
          </p:spPr>
        </p:cxnSp>
        <p:cxnSp>
          <p:nvCxnSpPr>
            <p:cNvPr id="20" name="直接连接符 372"/>
            <p:cNvCxnSpPr/>
            <p:nvPr/>
          </p:nvCxnSpPr>
          <p:spPr>
            <a:xfrm flipV="1">
              <a:off x="229" y="5262"/>
              <a:ext cx="8387" cy="3"/>
            </a:xfrm>
            <a:prstGeom prst="line">
              <a:avLst/>
            </a:prstGeom>
            <a:ln w="6350" cap="flat" cmpd="sng">
              <a:solidFill>
                <a:schemeClr val="tx1"/>
              </a:solidFill>
              <a:prstDash val="dash"/>
              <a:headEnd type="none" w="med" len="med"/>
              <a:tailEnd type="none" w="med" len="med"/>
            </a:ln>
          </p:spPr>
        </p:cxnSp>
        <p:cxnSp>
          <p:nvCxnSpPr>
            <p:cNvPr id="21" name="直接连接符 372"/>
            <p:cNvCxnSpPr/>
            <p:nvPr/>
          </p:nvCxnSpPr>
          <p:spPr>
            <a:xfrm flipV="1">
              <a:off x="229" y="6339"/>
              <a:ext cx="8387" cy="3"/>
            </a:xfrm>
            <a:prstGeom prst="line">
              <a:avLst/>
            </a:prstGeom>
            <a:ln w="6350" cap="flat" cmpd="sng">
              <a:solidFill>
                <a:schemeClr val="tx1"/>
              </a:solidFill>
              <a:prstDash val="dash"/>
              <a:headEnd type="none" w="med" len="med"/>
              <a:tailEnd type="none" w="med" len="med"/>
            </a:ln>
          </p:spPr>
        </p:cxnSp>
        <p:cxnSp>
          <p:nvCxnSpPr>
            <p:cNvPr id="22" name="直接连接符 372"/>
            <p:cNvCxnSpPr/>
            <p:nvPr/>
          </p:nvCxnSpPr>
          <p:spPr>
            <a:xfrm flipV="1">
              <a:off x="229" y="7389"/>
              <a:ext cx="8387" cy="3"/>
            </a:xfrm>
            <a:prstGeom prst="line">
              <a:avLst/>
            </a:prstGeom>
            <a:ln w="6350" cap="flat" cmpd="sng">
              <a:solidFill>
                <a:schemeClr val="tx1"/>
              </a:solidFill>
              <a:prstDash val="dash"/>
              <a:headEnd type="none" w="med" len="med"/>
              <a:tailEnd type="none" w="med" len="med"/>
            </a:ln>
          </p:spPr>
        </p:cxnSp>
        <p:sp>
          <p:nvSpPr>
            <p:cNvPr id="23" name="文本框 22"/>
            <p:cNvSpPr txBox="1"/>
            <p:nvPr/>
          </p:nvSpPr>
          <p:spPr>
            <a:xfrm>
              <a:off x="101" y="3204"/>
              <a:ext cx="946" cy="4342"/>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eaLnBrk="1" fontAlgn="auto" latinLnBrk="1" hangingPunct="0">
                <a:lnSpc>
                  <a:spcPts val="5200"/>
                </a:lnSpc>
                <a:spcBef>
                  <a:spcPts val="0"/>
                </a:spcBef>
                <a:spcAft>
                  <a:spcPts val="0"/>
                </a:spcAft>
                <a:buClrTx/>
                <a:buSzTx/>
                <a:buFontTx/>
                <a:buNone/>
              </a:pPr>
              <a:r>
                <a:rPr kumimoji="0" lang="zh-CN" altLang="en-US" sz="2000" b="1" i="0" u="none" strike="noStrike" cap="none" spc="0" normalizeH="0" baseline="0">
                  <a:ln>
                    <a:noFill/>
                  </a:ln>
                  <a:solidFill>
                    <a:srgbClr val="0070C0"/>
                  </a:solidFill>
                  <a:effectLst>
                    <a:outerShdw blurRad="38100" dist="38100" dir="2700000" algn="tl">
                      <a:srgbClr val="000000">
                        <a:alpha val="43137"/>
                      </a:srgbClr>
                    </a:outerShdw>
                  </a:effectLst>
                  <a:uFillTx/>
                  <a:latin typeface="楷体" panose="02010609060101010101" charset="-122"/>
                  <a:ea typeface="楷体" panose="02010609060101010101" charset="-122"/>
                  <a:cs typeface="Arial" panose="020B0604020202020204"/>
                  <a:sym typeface="Arial" panose="020B0604020202020204"/>
                </a:rPr>
                <a:t>背景</a:t>
              </a:r>
            </a:p>
            <a:p>
              <a:pPr marL="0" marR="0" indent="0" algn="l" defTabSz="914400" rtl="0" eaLnBrk="1" fontAlgn="auto" latinLnBrk="1" hangingPunct="0">
                <a:lnSpc>
                  <a:spcPts val="5200"/>
                </a:lnSpc>
                <a:spcBef>
                  <a:spcPts val="0"/>
                </a:spcBef>
                <a:spcAft>
                  <a:spcPts val="0"/>
                </a:spcAft>
                <a:buClrTx/>
                <a:buSzTx/>
                <a:buFontTx/>
                <a:buNone/>
              </a:pPr>
              <a:r>
                <a:rPr kumimoji="0" lang="zh-CN" altLang="en-US" sz="2000" b="1" i="0" u="none" strike="noStrike" cap="none" spc="0" normalizeH="0" baseline="0">
                  <a:ln>
                    <a:noFill/>
                  </a:ln>
                  <a:solidFill>
                    <a:srgbClr val="0070C0"/>
                  </a:solidFill>
                  <a:effectLst>
                    <a:outerShdw blurRad="38100" dist="38100" dir="2700000" algn="tl">
                      <a:srgbClr val="000000">
                        <a:alpha val="43137"/>
                      </a:srgbClr>
                    </a:outerShdw>
                  </a:effectLst>
                  <a:uFillTx/>
                  <a:latin typeface="楷体" panose="02010609060101010101" charset="-122"/>
                  <a:ea typeface="楷体" panose="02010609060101010101" charset="-122"/>
                  <a:cs typeface="Arial" panose="020B0604020202020204"/>
                  <a:sym typeface="Arial" panose="020B0604020202020204"/>
                </a:rPr>
                <a:t>目的</a:t>
              </a:r>
            </a:p>
            <a:p>
              <a:pPr marL="0" marR="0" indent="0" algn="l" defTabSz="914400" rtl="0" eaLnBrk="1" fontAlgn="auto" latinLnBrk="1" hangingPunct="0">
                <a:lnSpc>
                  <a:spcPts val="5200"/>
                </a:lnSpc>
                <a:spcBef>
                  <a:spcPts val="0"/>
                </a:spcBef>
                <a:spcAft>
                  <a:spcPts val="0"/>
                </a:spcAft>
                <a:buClrTx/>
                <a:buSzTx/>
                <a:buFontTx/>
                <a:buNone/>
              </a:pPr>
              <a:r>
                <a:rPr kumimoji="0" lang="zh-CN" altLang="en-US" sz="2000" b="1" i="0" u="none" strike="noStrike" cap="none" spc="0" normalizeH="0" baseline="0">
                  <a:ln>
                    <a:noFill/>
                  </a:ln>
                  <a:solidFill>
                    <a:srgbClr val="0070C0"/>
                  </a:solidFill>
                  <a:effectLst>
                    <a:outerShdw blurRad="38100" dist="38100" dir="2700000" algn="tl">
                      <a:srgbClr val="000000">
                        <a:alpha val="43137"/>
                      </a:srgbClr>
                    </a:outerShdw>
                  </a:effectLst>
                  <a:uFillTx/>
                  <a:latin typeface="楷体" panose="02010609060101010101" charset="-122"/>
                  <a:ea typeface="楷体" panose="02010609060101010101" charset="-122"/>
                  <a:cs typeface="Arial" panose="020B0604020202020204"/>
                  <a:sym typeface="Arial" panose="020B0604020202020204"/>
                </a:rPr>
                <a:t>成立</a:t>
              </a:r>
            </a:p>
            <a:p>
              <a:pPr marL="0" marR="0" indent="0" algn="l" defTabSz="914400" rtl="0" eaLnBrk="1" fontAlgn="auto" latinLnBrk="1" hangingPunct="0">
                <a:lnSpc>
                  <a:spcPts val="5200"/>
                </a:lnSpc>
                <a:spcBef>
                  <a:spcPts val="0"/>
                </a:spcBef>
                <a:spcAft>
                  <a:spcPts val="0"/>
                </a:spcAft>
                <a:buClrTx/>
                <a:buSzTx/>
                <a:buFontTx/>
                <a:buNone/>
              </a:pPr>
              <a:r>
                <a:rPr kumimoji="0" lang="zh-CN" altLang="en-US" sz="2000" b="1" i="0" u="none" strike="noStrike" cap="none" spc="0" normalizeH="0" baseline="0">
                  <a:ln>
                    <a:noFill/>
                  </a:ln>
                  <a:solidFill>
                    <a:srgbClr val="0070C0"/>
                  </a:solidFill>
                  <a:effectLst>
                    <a:outerShdw blurRad="38100" dist="38100" dir="2700000" algn="tl">
                      <a:srgbClr val="000000">
                        <a:alpha val="43137"/>
                      </a:srgbClr>
                    </a:outerShdw>
                  </a:effectLst>
                  <a:uFillTx/>
                  <a:latin typeface="楷体" panose="02010609060101010101" charset="-122"/>
                  <a:ea typeface="楷体" panose="02010609060101010101" charset="-122"/>
                  <a:cs typeface="Arial" panose="020B0604020202020204"/>
                  <a:sym typeface="Arial" panose="020B0604020202020204"/>
                </a:rPr>
                <a:t>影响</a:t>
              </a:r>
            </a:p>
          </p:txBody>
        </p:sp>
      </p:grpSp>
      <p:grpSp>
        <p:nvGrpSpPr>
          <p:cNvPr id="24" name="组合 23"/>
          <p:cNvGrpSpPr/>
          <p:nvPr/>
        </p:nvGrpSpPr>
        <p:grpSpPr>
          <a:xfrm>
            <a:off x="1911447" y="1470170"/>
            <a:ext cx="2033270" cy="1603375"/>
            <a:chOff x="1078" y="857"/>
            <a:chExt cx="3202" cy="2525"/>
          </a:xfrm>
        </p:grpSpPr>
        <p:sp>
          <p:nvSpPr>
            <p:cNvPr id="25" name="文本框 3"/>
            <p:cNvSpPr txBox="1"/>
            <p:nvPr/>
          </p:nvSpPr>
          <p:spPr>
            <a:xfrm>
              <a:off x="1360" y="2804"/>
              <a:ext cx="2676" cy="57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lvl="0" algn="ctr">
                <a:buClrTx/>
                <a:buSzTx/>
                <a:buFontTx/>
              </a:pPr>
              <a:r>
                <a:rPr lang="zh-CN" altLang="en-US" sz="1800" b="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经济互助委员会</a:t>
              </a:r>
              <a:endParaRPr kumimoji="0" lang="zh-CN" alt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pic>
          <p:nvPicPr>
            <p:cNvPr id="26" name="Picture 7" descr="C:\Users\Administrator\Desktop\2012062909284925.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78" y="857"/>
              <a:ext cx="3202" cy="2025"/>
            </a:xfrm>
            <a:prstGeom prst="rect">
              <a:avLst/>
            </a:prstGeom>
            <a:noFill/>
            <a:ln>
              <a:noFill/>
            </a:ln>
            <a:effectLst>
              <a:softEdge rad="63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7" name="组合 35"/>
          <p:cNvGrpSpPr/>
          <p:nvPr/>
        </p:nvGrpSpPr>
        <p:grpSpPr>
          <a:xfrm>
            <a:off x="4942937" y="1470170"/>
            <a:ext cx="710565" cy="1526540"/>
            <a:chOff x="0" y="0"/>
            <a:chExt cx="1426209" cy="2588892"/>
          </a:xfrm>
        </p:grpSpPr>
        <p:sp>
          <p:nvSpPr>
            <p:cNvPr id="28" name="圆角矩形 96"/>
            <p:cNvSpPr/>
            <p:nvPr/>
          </p:nvSpPr>
          <p:spPr>
            <a:xfrm>
              <a:off x="0" y="0"/>
              <a:ext cx="1426209" cy="2588892"/>
            </a:xfrm>
            <a:prstGeom prst="roundRect">
              <a:avLst>
                <a:gd name="adj" fmla="val 50000"/>
              </a:avLst>
            </a:prstGeom>
            <a:solidFill>
              <a:srgbClr val="E3E3E3"/>
            </a:solidFill>
            <a:ln w="9525">
              <a:noFill/>
            </a:ln>
          </p:spPr>
          <p:txBody>
            <a:bodyPr anchor="ctr"/>
            <a:lstStyle/>
            <a:p>
              <a:pPr algn="ctr"/>
              <a:endParaRPr lang="zh-CN" altLang="en-US" sz="100" dirty="0">
                <a:solidFill>
                  <a:srgbClr val="FFFFFF"/>
                </a:solidFill>
                <a:latin typeface="Arial" panose="020B0604020202020204" pitchFamily="34" charset="0"/>
              </a:endParaRPr>
            </a:p>
          </p:txBody>
        </p:sp>
        <p:sp>
          <p:nvSpPr>
            <p:cNvPr id="29" name="圆角矩形 97"/>
            <p:cNvSpPr/>
            <p:nvPr/>
          </p:nvSpPr>
          <p:spPr>
            <a:xfrm>
              <a:off x="0" y="0"/>
              <a:ext cx="1426209" cy="2233093"/>
            </a:xfrm>
            <a:prstGeom prst="roundRect">
              <a:avLst>
                <a:gd name="adj" fmla="val 50000"/>
              </a:avLst>
            </a:prstGeom>
            <a:solidFill>
              <a:srgbClr val="E3E3E3"/>
            </a:solidFill>
            <a:ln w="9525">
              <a:noFill/>
            </a:ln>
          </p:spPr>
          <p:txBody>
            <a:bodyPr anchor="ctr"/>
            <a:lstStyle/>
            <a:p>
              <a:pPr algn="ctr"/>
              <a:endParaRPr lang="zh-CN" altLang="en-US" sz="100" dirty="0">
                <a:solidFill>
                  <a:srgbClr val="FFFFFF"/>
                </a:solidFill>
                <a:latin typeface="Arial" panose="020B0604020202020204" pitchFamily="34" charset="0"/>
              </a:endParaRPr>
            </a:p>
          </p:txBody>
        </p:sp>
      </p:grpSp>
      <p:sp>
        <p:nvSpPr>
          <p:cNvPr id="30" name="Freeform 23"/>
          <p:cNvSpPr/>
          <p:nvPr/>
        </p:nvSpPr>
        <p:spPr>
          <a:xfrm>
            <a:off x="3944717" y="1709565"/>
            <a:ext cx="998220" cy="965200"/>
          </a:xfrm>
          <a:custGeom>
            <a:avLst/>
            <a:gdLst>
              <a:gd name="txL" fmla="*/ 0 w 45"/>
              <a:gd name="txT" fmla="*/ 0 h 43"/>
              <a:gd name="txR" fmla="*/ 45 w 45"/>
              <a:gd name="txB" fmla="*/ 43 h 43"/>
            </a:gdLst>
            <a:ahLst/>
            <a:cxnLst>
              <a:cxn ang="0">
                <a:pos x="2003425" y="1911350"/>
              </a:cxn>
              <a:cxn ang="0">
                <a:pos x="979452" y="1911350"/>
              </a:cxn>
              <a:cxn ang="0">
                <a:pos x="0" y="933450"/>
              </a:cxn>
              <a:cxn ang="0">
                <a:pos x="979452" y="0"/>
              </a:cxn>
              <a:cxn ang="0">
                <a:pos x="2003425" y="0"/>
              </a:cxn>
              <a:cxn ang="0">
                <a:pos x="2003425" y="577850"/>
              </a:cxn>
              <a:cxn ang="0">
                <a:pos x="979452" y="577850"/>
              </a:cxn>
              <a:cxn ang="0">
                <a:pos x="578767" y="933450"/>
              </a:cxn>
              <a:cxn ang="0">
                <a:pos x="979452" y="1333500"/>
              </a:cxn>
              <a:cxn ang="0">
                <a:pos x="2003425" y="1333500"/>
              </a:cxn>
              <a:cxn ang="0">
                <a:pos x="2003425" y="1911350"/>
              </a:cxn>
            </a:cxnLst>
            <a:rect l="txL" t="txT" r="txR" b="txB"/>
            <a:pathLst>
              <a:path w="45" h="43">
                <a:moveTo>
                  <a:pt x="45" y="43"/>
                </a:moveTo>
                <a:cubicBezTo>
                  <a:pt x="22" y="43"/>
                  <a:pt x="22" y="43"/>
                  <a:pt x="22" y="43"/>
                </a:cubicBezTo>
                <a:cubicBezTo>
                  <a:pt x="10" y="43"/>
                  <a:pt x="0" y="33"/>
                  <a:pt x="0" y="21"/>
                </a:cubicBezTo>
                <a:cubicBezTo>
                  <a:pt x="0" y="9"/>
                  <a:pt x="10" y="0"/>
                  <a:pt x="22" y="0"/>
                </a:cubicBezTo>
                <a:cubicBezTo>
                  <a:pt x="45" y="0"/>
                  <a:pt x="45" y="0"/>
                  <a:pt x="45" y="0"/>
                </a:cubicBezTo>
                <a:cubicBezTo>
                  <a:pt x="45" y="13"/>
                  <a:pt x="45" y="13"/>
                  <a:pt x="45" y="13"/>
                </a:cubicBezTo>
                <a:cubicBezTo>
                  <a:pt x="22" y="13"/>
                  <a:pt x="22" y="13"/>
                  <a:pt x="22" y="13"/>
                </a:cubicBezTo>
                <a:cubicBezTo>
                  <a:pt x="17" y="13"/>
                  <a:pt x="13" y="17"/>
                  <a:pt x="13" y="21"/>
                </a:cubicBezTo>
                <a:cubicBezTo>
                  <a:pt x="13" y="26"/>
                  <a:pt x="17" y="30"/>
                  <a:pt x="22" y="30"/>
                </a:cubicBezTo>
                <a:cubicBezTo>
                  <a:pt x="45" y="30"/>
                  <a:pt x="45" y="30"/>
                  <a:pt x="45" y="30"/>
                </a:cubicBezTo>
                <a:lnTo>
                  <a:pt x="45" y="43"/>
                </a:lnTo>
                <a:close/>
              </a:path>
            </a:pathLst>
          </a:custGeom>
          <a:solidFill>
            <a:srgbClr val="EF4136">
              <a:alpha val="100000"/>
            </a:srgbClr>
          </a:solidFill>
          <a:ln w="9525">
            <a:noFill/>
          </a:ln>
        </p:spPr>
        <p:txBody>
          <a:bodyPr/>
          <a:lstStyle/>
          <a:p>
            <a:endParaRPr lang="zh-CN" altLang="en-US" sz="100"/>
          </a:p>
        </p:txBody>
      </p:sp>
      <p:sp>
        <p:nvSpPr>
          <p:cNvPr id="31" name="Freeform 24"/>
          <p:cNvSpPr/>
          <p:nvPr/>
        </p:nvSpPr>
        <p:spPr>
          <a:xfrm>
            <a:off x="5653502" y="1709565"/>
            <a:ext cx="998220" cy="987425"/>
          </a:xfrm>
          <a:custGeom>
            <a:avLst/>
            <a:gdLst>
              <a:gd name="txL" fmla="*/ 0 w 45"/>
              <a:gd name="txT" fmla="*/ 0 h 44"/>
              <a:gd name="txR" fmla="*/ 45 w 45"/>
              <a:gd name="txB" fmla="*/ 44 h 44"/>
            </a:gdLst>
            <a:ahLst/>
            <a:cxnLst>
              <a:cxn ang="0">
                <a:pos x="0" y="1955800"/>
              </a:cxn>
              <a:cxn ang="0">
                <a:pos x="979452" y="1955800"/>
              </a:cxn>
              <a:cxn ang="0">
                <a:pos x="2003425" y="977900"/>
              </a:cxn>
              <a:cxn ang="0">
                <a:pos x="979452" y="0"/>
              </a:cxn>
              <a:cxn ang="0">
                <a:pos x="0" y="0"/>
              </a:cxn>
              <a:cxn ang="0">
                <a:pos x="0" y="577850"/>
              </a:cxn>
              <a:cxn ang="0">
                <a:pos x="979452" y="577850"/>
              </a:cxn>
              <a:cxn ang="0">
                <a:pos x="1424658" y="977900"/>
              </a:cxn>
              <a:cxn ang="0">
                <a:pos x="979452" y="1333500"/>
              </a:cxn>
              <a:cxn ang="0">
                <a:pos x="0" y="1333500"/>
              </a:cxn>
              <a:cxn ang="0">
                <a:pos x="0" y="1955800"/>
              </a:cxn>
            </a:cxnLst>
            <a:rect l="txL" t="txT" r="txR" b="txB"/>
            <a:pathLst>
              <a:path w="45" h="44">
                <a:moveTo>
                  <a:pt x="0" y="44"/>
                </a:moveTo>
                <a:cubicBezTo>
                  <a:pt x="22" y="44"/>
                  <a:pt x="22" y="44"/>
                  <a:pt x="22" y="44"/>
                </a:cubicBezTo>
                <a:cubicBezTo>
                  <a:pt x="35" y="44"/>
                  <a:pt x="45" y="34"/>
                  <a:pt x="45" y="22"/>
                </a:cubicBezTo>
                <a:cubicBezTo>
                  <a:pt x="45" y="10"/>
                  <a:pt x="35" y="0"/>
                  <a:pt x="22" y="0"/>
                </a:cubicBezTo>
                <a:cubicBezTo>
                  <a:pt x="0" y="0"/>
                  <a:pt x="0" y="0"/>
                  <a:pt x="0" y="0"/>
                </a:cubicBezTo>
                <a:cubicBezTo>
                  <a:pt x="0" y="13"/>
                  <a:pt x="0" y="13"/>
                  <a:pt x="0" y="13"/>
                </a:cubicBezTo>
                <a:cubicBezTo>
                  <a:pt x="22" y="13"/>
                  <a:pt x="22" y="13"/>
                  <a:pt x="22" y="13"/>
                </a:cubicBezTo>
                <a:cubicBezTo>
                  <a:pt x="28" y="13"/>
                  <a:pt x="32" y="17"/>
                  <a:pt x="32" y="22"/>
                </a:cubicBezTo>
                <a:cubicBezTo>
                  <a:pt x="32" y="26"/>
                  <a:pt x="28" y="30"/>
                  <a:pt x="22" y="30"/>
                </a:cubicBezTo>
                <a:cubicBezTo>
                  <a:pt x="0" y="30"/>
                  <a:pt x="0" y="30"/>
                  <a:pt x="0" y="30"/>
                </a:cubicBezTo>
                <a:lnTo>
                  <a:pt x="0" y="44"/>
                </a:lnTo>
                <a:close/>
              </a:path>
            </a:pathLst>
          </a:custGeom>
          <a:solidFill>
            <a:srgbClr val="2AA1DC">
              <a:alpha val="100000"/>
            </a:srgbClr>
          </a:solidFill>
          <a:ln w="9525">
            <a:noFill/>
          </a:ln>
        </p:spPr>
        <p:txBody>
          <a:bodyPr/>
          <a:lstStyle/>
          <a:p>
            <a:endParaRPr lang="zh-CN" altLang="en-US" sz="100"/>
          </a:p>
        </p:txBody>
      </p:sp>
      <p:sp>
        <p:nvSpPr>
          <p:cNvPr id="32" name="文本框 37"/>
          <p:cNvSpPr/>
          <p:nvPr/>
        </p:nvSpPr>
        <p:spPr>
          <a:xfrm>
            <a:off x="4267932" y="2006745"/>
            <a:ext cx="824865" cy="398780"/>
          </a:xfrm>
          <a:prstGeom prst="rect">
            <a:avLst/>
          </a:prstGeom>
          <a:noFill/>
          <a:ln w="9525">
            <a:noFill/>
          </a:ln>
        </p:spPr>
        <p:txBody>
          <a:bodyPr wrap="square">
            <a:spAutoFit/>
          </a:bodyPr>
          <a:lstStyle/>
          <a:p>
            <a:r>
              <a:rPr lang="zh-CN" altLang="en-US" sz="2000" b="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Aharoni" panose="02010803020104030203" pitchFamily="2" charset="-79"/>
              </a:rPr>
              <a:t>经济</a:t>
            </a:r>
          </a:p>
        </p:txBody>
      </p:sp>
      <p:sp>
        <p:nvSpPr>
          <p:cNvPr id="33" name="文本框 110"/>
          <p:cNvSpPr/>
          <p:nvPr/>
        </p:nvSpPr>
        <p:spPr>
          <a:xfrm>
            <a:off x="5654137" y="2017540"/>
            <a:ext cx="753110" cy="398780"/>
          </a:xfrm>
          <a:prstGeom prst="rect">
            <a:avLst/>
          </a:prstGeom>
          <a:noFill/>
          <a:ln w="9525">
            <a:noFill/>
          </a:ln>
        </p:spPr>
        <p:txBody>
          <a:bodyPr wrap="square">
            <a:spAutoFit/>
          </a:bodyPr>
          <a:lstStyle/>
          <a:p>
            <a:r>
              <a:rPr lang="zh-CN" altLang="en-US" sz="2000" b="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Aharoni" panose="02010803020104030203" pitchFamily="2" charset="-79"/>
              </a:rPr>
              <a:t>政治</a:t>
            </a:r>
          </a:p>
        </p:txBody>
      </p:sp>
      <p:sp>
        <p:nvSpPr>
          <p:cNvPr id="34" name="文本框 111"/>
          <p:cNvSpPr/>
          <p:nvPr/>
        </p:nvSpPr>
        <p:spPr>
          <a:xfrm>
            <a:off x="5092797" y="1583200"/>
            <a:ext cx="410845" cy="1383665"/>
          </a:xfrm>
          <a:prstGeom prst="rect">
            <a:avLst/>
          </a:prstGeom>
          <a:noFill/>
          <a:ln w="9525">
            <a:noFill/>
          </a:ln>
        </p:spPr>
        <p:txBody>
          <a:bodyPr wrap="square">
            <a:spAutoFit/>
          </a:bodyPr>
          <a:lstStyle/>
          <a:p>
            <a:r>
              <a:rPr lang="zh-CN" altLang="en-US" sz="1400" b="1" dirty="0">
                <a:solidFill>
                  <a:srgbClr val="605E5E"/>
                </a:solidFill>
                <a:effectLst>
                  <a:outerShdw blurRad="38100" dist="38100" dir="2700000" algn="tl">
                    <a:srgbClr val="000000">
                      <a:alpha val="43137"/>
                    </a:srgbClr>
                  </a:outerShdw>
                </a:effectLst>
                <a:latin typeface="楷体" panose="02010609060101010101" charset="-122"/>
                <a:ea typeface="楷体" panose="02010609060101010101" charset="-122"/>
                <a:sym typeface="Aharoni" panose="02010803020104030203" pitchFamily="2" charset="-79"/>
              </a:rPr>
              <a:t>社会主义壮大</a:t>
            </a:r>
          </a:p>
        </p:txBody>
      </p:sp>
      <p:sp>
        <p:nvSpPr>
          <p:cNvPr id="35" name="文本框 21"/>
          <p:cNvSpPr txBox="1"/>
          <p:nvPr/>
        </p:nvSpPr>
        <p:spPr>
          <a:xfrm>
            <a:off x="6806662" y="1675910"/>
            <a:ext cx="3274695" cy="1060450"/>
          </a:xfrm>
          <a:prstGeom prst="rect">
            <a:avLst/>
          </a:prstGeom>
          <a:noFill/>
        </p:spPr>
        <p:txBody>
          <a:bodyPr wrap="square" rtlCol="0">
            <a:spAutoFit/>
          </a:bodyPr>
          <a:lstStyle/>
          <a:p>
            <a:pPr lvl="0" indent="0" algn="ctr" defTabSz="914400" eaLnBrk="1" fontAlgn="auto" latinLnBrk="0" hangingPunct="1">
              <a:spcBef>
                <a:spcPts val="0"/>
              </a:spcBef>
              <a:buClrTx/>
              <a:buSzTx/>
              <a:buFontTx/>
              <a:buNone/>
            </a:pPr>
            <a:r>
              <a:rPr lang="zh-CN" sz="2095" b="1">
                <a:effectLst>
                  <a:outerShdw blurRad="38100" dist="38100" dir="2700000" algn="tl">
                    <a:srgbClr val="000000">
                      <a:alpha val="43137"/>
                    </a:srgbClr>
                  </a:outerShdw>
                </a:effectLst>
                <a:latin typeface="楷体" panose="02010609060101010101" charset="-122"/>
                <a:ea typeface="楷体" panose="02010609060101010101" charset="-122"/>
                <a:cs typeface="微软雅黑" panose="020B0503020204020204" charset="-122"/>
                <a:sym typeface="+mn-ea"/>
              </a:rPr>
              <a:t>加强对</a:t>
            </a:r>
            <a:r>
              <a:rPr sz="2095" b="1">
                <a:effectLst>
                  <a:outerShdw blurRad="38100" dist="38100" dir="2700000" algn="tl">
                    <a:srgbClr val="000000">
                      <a:alpha val="43137"/>
                    </a:srgbClr>
                  </a:outerShdw>
                </a:effectLst>
                <a:latin typeface="楷体" panose="02010609060101010101" charset="-122"/>
                <a:ea typeface="楷体" panose="02010609060101010101" charset="-122"/>
                <a:cs typeface="微软雅黑" panose="020B0503020204020204" charset="-122"/>
                <a:sym typeface="+mn-ea"/>
              </a:rPr>
              <a:t>东欧各国共产党的</a:t>
            </a:r>
            <a:r>
              <a:rPr lang="zh-CN" sz="2095" b="1">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微软雅黑" panose="020B0503020204020204" charset="-122"/>
                <a:sym typeface="+mn-ea"/>
              </a:rPr>
              <a:t>控制</a:t>
            </a:r>
            <a:r>
              <a:rPr sz="2095" b="1">
                <a:effectLst>
                  <a:outerShdw blurRad="38100" dist="38100" dir="2700000" algn="tl">
                    <a:srgbClr val="000000">
                      <a:alpha val="43137"/>
                    </a:srgbClr>
                  </a:outerShdw>
                </a:effectLst>
                <a:latin typeface="楷体" panose="02010609060101010101" charset="-122"/>
                <a:ea typeface="楷体" panose="02010609060101010101" charset="-122"/>
                <a:cs typeface="微软雅黑" panose="020B0503020204020204" charset="-122"/>
                <a:sym typeface="+mn-ea"/>
              </a:rPr>
              <a:t>，按苏联模式</a:t>
            </a:r>
            <a:r>
              <a:rPr lang="zh-CN" sz="2095" b="1">
                <a:effectLst>
                  <a:outerShdw blurRad="38100" dist="38100" dir="2700000" algn="tl">
                    <a:srgbClr val="000000">
                      <a:alpha val="43137"/>
                    </a:srgbClr>
                  </a:outerShdw>
                </a:effectLst>
                <a:latin typeface="楷体" panose="02010609060101010101" charset="-122"/>
                <a:ea typeface="楷体" panose="02010609060101010101" charset="-122"/>
                <a:cs typeface="微软雅黑" panose="020B0503020204020204" charset="-122"/>
                <a:sym typeface="+mn-ea"/>
              </a:rPr>
              <a:t>对这些国家进行</a:t>
            </a:r>
            <a:r>
              <a:rPr sz="2095" b="1">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微软雅黑" panose="020B0503020204020204" charset="-122"/>
                <a:sym typeface="+mn-ea"/>
              </a:rPr>
              <a:t>全方位改造</a:t>
            </a:r>
            <a:r>
              <a:rPr sz="2095" b="1">
                <a:effectLst>
                  <a:outerShdw blurRad="38100" dist="38100" dir="2700000" algn="tl">
                    <a:srgbClr val="000000">
                      <a:alpha val="43137"/>
                    </a:srgbClr>
                  </a:outerShdw>
                </a:effectLst>
                <a:latin typeface="楷体" panose="02010609060101010101" charset="-122"/>
                <a:ea typeface="楷体" panose="02010609060101010101" charset="-122"/>
                <a:cs typeface="微软雅黑" panose="020B0503020204020204" charset="-122"/>
                <a:sym typeface="+mn-ea"/>
              </a:rPr>
              <a:t>。</a:t>
            </a:r>
            <a:endParaRPr lang="zh-CN" altLang="en-US" sz="2095" b="1">
              <a:effectLst>
                <a:outerShdw blurRad="38100" dist="38100" dir="2700000" algn="tl">
                  <a:srgbClr val="000000">
                    <a:alpha val="43137"/>
                  </a:srgbClr>
                </a:outerShdw>
              </a:effectLst>
              <a:latin typeface="楷体" panose="02010609060101010101" charset="-122"/>
              <a:ea typeface="楷体" panose="02010609060101010101" charset="-122"/>
              <a:cs typeface="微软雅黑" panose="020B0503020204020204" charset="-122"/>
              <a:sym typeface="+mn-ea"/>
            </a:endParaRPr>
          </a:p>
        </p:txBody>
      </p:sp>
      <p:sp>
        <p:nvSpPr>
          <p:cNvPr id="36" name="Text Box 3"/>
          <p:cNvSpPr txBox="1">
            <a:spLocks noChangeArrowheads="1"/>
          </p:cNvSpPr>
          <p:nvPr/>
        </p:nvSpPr>
        <p:spPr bwMode="auto">
          <a:xfrm rot="1320000">
            <a:off x="7414992" y="4055890"/>
            <a:ext cx="2461895" cy="1568450"/>
          </a:xfrm>
          <a:prstGeom prst="rect">
            <a:avLst/>
          </a:prstGeom>
          <a:solidFill>
            <a:srgbClr val="C00000"/>
          </a:solidFill>
          <a:ln w="9525">
            <a:noFill/>
            <a:miter lim="800000"/>
          </a:ln>
        </p:spPr>
        <p:txBody>
          <a:bodyPr wrap="square">
            <a:spAutoFit/>
          </a:bodyPr>
          <a:lstStyle/>
          <a:p>
            <a:pPr algn="ctr">
              <a:lnSpc>
                <a:spcPct val="150000"/>
              </a:lnSpc>
              <a:defRPr/>
            </a:pPr>
            <a:r>
              <a:rPr lang="zh-CN" altLang="en-US" sz="16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实质：是按照苏联模式在东欧各国建立起高度集中的政治经济体制，是苏联模式的推广。</a:t>
            </a:r>
          </a:p>
        </p:txBody>
      </p:sp>
    </p:spTree>
    <p:extLst>
      <p:ext uri="{BB962C8B-B14F-4D97-AF65-F5344CB8AC3E}">
        <p14:creationId xmlns:p14="http://schemas.microsoft.com/office/powerpoint/2010/main" xmlns="" val="4201082049"/>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0"/>
                                        </p:tgtEl>
                                        <p:attrNameLst>
                                          <p:attrName>ppt_x</p:attrName>
                                        </p:attrNameLst>
                                      </p:cBhvr>
                                      <p:tavLst>
                                        <p:tav tm="0">
                                          <p:val>
                                            <p:strVal val="ppt_x"/>
                                          </p:val>
                                        </p:tav>
                                        <p:tav tm="100000">
                                          <p:val>
                                            <p:strVal val="ppt_x"/>
                                          </p:val>
                                        </p:tav>
                                      </p:tavLst>
                                    </p:anim>
                                    <p:anim calcmode="lin" valueType="num">
                                      <p:cBhvr additive="base">
                                        <p:cTn id="49" dur="500"/>
                                        <p:tgtEl>
                                          <p:spTgt spid="10"/>
                                        </p:tgtEl>
                                        <p:attrNameLst>
                                          <p:attrName>ppt_y</p:attrName>
                                        </p:attrNameLst>
                                      </p:cBhvr>
                                      <p:tavLst>
                                        <p:tav tm="0">
                                          <p:val>
                                            <p:strVal val="ppt_y"/>
                                          </p:val>
                                        </p:tav>
                                        <p:tav tm="100000">
                                          <p:val>
                                            <p:strVal val="1+ppt_h/2"/>
                                          </p:val>
                                        </p:tav>
                                      </p:tavLst>
                                    </p:anim>
                                    <p:set>
                                      <p:cBhvr>
                                        <p:cTn id="50" dur="1" fill="hold">
                                          <p:stCondLst>
                                            <p:cond delay="499"/>
                                          </p:stCondLst>
                                        </p:cTn>
                                        <p:tgtEl>
                                          <p:spTgt spid="1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32" grpId="0"/>
      <p:bldP spid="33" grpId="0"/>
      <p:bldP spid="35" grpId="0"/>
      <p:bldP spid="36"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F65488E3-903F-48FC-9647-193E5D1AB7E5}"/>
              </a:ext>
            </a:extLst>
          </p:cNvPr>
          <p:cNvSpPr/>
          <p:nvPr/>
        </p:nvSpPr>
        <p:spPr>
          <a:xfrm>
            <a:off x="709684" y="573206"/>
            <a:ext cx="10822674" cy="5732060"/>
          </a:xfrm>
          <a:prstGeom prst="rect">
            <a:avLst/>
          </a:prstGeom>
          <a:solidFill>
            <a:srgbClr val="F9F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a:extLst>
              <a:ext uri="{FF2B5EF4-FFF2-40B4-BE49-F238E27FC236}">
                <a16:creationId xmlns="" xmlns:a16="http://schemas.microsoft.com/office/drawing/2014/main" id="{15C5F831-5211-4F78-8D5C-C6F7C26683D9}"/>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colorTemperature colorTemp="11200"/>
                    </a14:imgEffect>
                  </a14:imgLayer>
                </a14:imgProps>
              </a:ext>
              <a:ext uri="{28A0092B-C50C-407E-A947-70E740481C1C}">
                <a14:useLocalDpi xmlns:a14="http://schemas.microsoft.com/office/drawing/2010/main" xmlns="" val="0"/>
              </a:ext>
            </a:extLst>
          </a:blip>
          <a:srcRect/>
          <a:stretch>
            <a:fillRect/>
          </a:stretch>
        </p:blipFill>
        <p:spPr>
          <a:xfrm rot="5400000" flipH="1" flipV="1">
            <a:off x="2845486" y="-2416225"/>
            <a:ext cx="6501030" cy="11690448"/>
          </a:xfrm>
          <a:custGeom>
            <a:avLst/>
            <a:gdLst>
              <a:gd name="connsiteX0" fmla="*/ 6092660 w 6501030"/>
              <a:gd name="connsiteY0" fmla="*/ 991170 h 11690448"/>
              <a:gd name="connsiteX1" fmla="*/ 428840 w 6501030"/>
              <a:gd name="connsiteY1" fmla="*/ 991170 h 11690448"/>
              <a:gd name="connsiteX2" fmla="*/ 428839 w 6501030"/>
              <a:gd name="connsiteY2" fmla="*/ 10762967 h 11690448"/>
              <a:gd name="connsiteX3" fmla="*/ 6092660 w 6501030"/>
              <a:gd name="connsiteY3" fmla="*/ 10762967 h 11690448"/>
              <a:gd name="connsiteX4" fmla="*/ 6501030 w 6501030"/>
              <a:gd name="connsiteY4" fmla="*/ 0 h 11690448"/>
              <a:gd name="connsiteX5" fmla="*/ 6501030 w 6501030"/>
              <a:gd name="connsiteY5" fmla="*/ 11690448 h 11690448"/>
              <a:gd name="connsiteX6" fmla="*/ 0 w 6501030"/>
              <a:gd name="connsiteY6" fmla="*/ 11690448 h 11690448"/>
              <a:gd name="connsiteX7" fmla="*/ 0 w 6501030"/>
              <a:gd name="connsiteY7" fmla="*/ 0 h 11690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1030" h="11690448">
                <a:moveTo>
                  <a:pt x="6092660" y="991170"/>
                </a:moveTo>
                <a:lnTo>
                  <a:pt x="428840" y="991170"/>
                </a:lnTo>
                <a:lnTo>
                  <a:pt x="428839" y="10762967"/>
                </a:lnTo>
                <a:lnTo>
                  <a:pt x="6092660" y="10762967"/>
                </a:lnTo>
                <a:close/>
                <a:moveTo>
                  <a:pt x="6501030" y="0"/>
                </a:moveTo>
                <a:lnTo>
                  <a:pt x="6501030" y="11690448"/>
                </a:lnTo>
                <a:lnTo>
                  <a:pt x="0" y="11690448"/>
                </a:lnTo>
                <a:lnTo>
                  <a:pt x="0" y="0"/>
                </a:lnTo>
                <a:close/>
              </a:path>
            </a:pathLst>
          </a:custGeom>
        </p:spPr>
      </p:pic>
      <p:grpSp>
        <p:nvGrpSpPr>
          <p:cNvPr id="2" name="组合 5">
            <a:extLst>
              <a:ext uri="{FF2B5EF4-FFF2-40B4-BE49-F238E27FC236}">
                <a16:creationId xmlns="" xmlns:a16="http://schemas.microsoft.com/office/drawing/2014/main" id="{92FBF4FC-E4CA-4FC7-ADCD-4C98306642DB}"/>
              </a:ext>
            </a:extLst>
          </p:cNvPr>
          <p:cNvGrpSpPr/>
          <p:nvPr/>
        </p:nvGrpSpPr>
        <p:grpSpPr>
          <a:xfrm flipH="1">
            <a:off x="4036317" y="873457"/>
            <a:ext cx="7036834" cy="431095"/>
            <a:chOff x="6191591" y="2264560"/>
            <a:chExt cx="1810564" cy="240605"/>
          </a:xfrm>
        </p:grpSpPr>
        <p:cxnSp>
          <p:nvCxnSpPr>
            <p:cNvPr id="7" name="直接箭头连接符 6">
              <a:extLst>
                <a:ext uri="{FF2B5EF4-FFF2-40B4-BE49-F238E27FC236}">
                  <a16:creationId xmlns="" xmlns:a16="http://schemas.microsoft.com/office/drawing/2014/main" id="{D82D9EE4-83C6-4F49-B065-5CE73EA968AE}"/>
                </a:ext>
              </a:extLst>
            </p:cNvPr>
            <p:cNvCxnSpPr/>
            <p:nvPr/>
          </p:nvCxnSpPr>
          <p:spPr>
            <a:xfrm>
              <a:off x="6191591" y="2505165"/>
              <a:ext cx="1810564"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a:extLst>
                <a:ext uri="{FF2B5EF4-FFF2-40B4-BE49-F238E27FC236}">
                  <a16:creationId xmlns="" xmlns:a16="http://schemas.microsoft.com/office/drawing/2014/main" id="{5F0DED0C-FB21-41D7-BDC9-A9C87C963AF4}"/>
                </a:ext>
              </a:extLst>
            </p:cNvPr>
            <p:cNvCxnSpPr>
              <a:cxnSpLocks/>
            </p:cNvCxnSpPr>
            <p:nvPr/>
          </p:nvCxnSpPr>
          <p:spPr>
            <a:xfrm>
              <a:off x="6191591" y="2386838"/>
              <a:ext cx="1341973"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a:extLst>
                <a:ext uri="{FF2B5EF4-FFF2-40B4-BE49-F238E27FC236}">
                  <a16:creationId xmlns="" xmlns:a16="http://schemas.microsoft.com/office/drawing/2014/main" id="{56E64A45-9F92-40E7-905B-F9197F6E8014}"/>
                </a:ext>
              </a:extLst>
            </p:cNvPr>
            <p:cNvCxnSpPr>
              <a:cxnSpLocks/>
            </p:cNvCxnSpPr>
            <p:nvPr/>
          </p:nvCxnSpPr>
          <p:spPr>
            <a:xfrm>
              <a:off x="6191591" y="2264560"/>
              <a:ext cx="844311"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a:off x="941560" y="987224"/>
            <a:ext cx="2954655" cy="440055"/>
            <a:chOff x="365" y="188"/>
            <a:chExt cx="4653" cy="693"/>
          </a:xfrm>
        </p:grpSpPr>
        <p:pic>
          <p:nvPicPr>
            <p:cNvPr id="11"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365" y="188"/>
              <a:ext cx="1036" cy="68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12" name="文本框 8"/>
            <p:cNvSpPr txBox="1"/>
            <p:nvPr/>
          </p:nvSpPr>
          <p:spPr>
            <a:xfrm>
              <a:off x="1215" y="251"/>
              <a:ext cx="3803" cy="6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2000" b="1" i="0" u="none" strike="noStrike" cap="none" spc="0" normalizeH="0" baseline="0" dirty="0">
                  <a:effectLst>
                    <a:innerShdw blurRad="63500" dist="50800" dir="13500000">
                      <a:srgbClr val="000000">
                        <a:alpha val="50000"/>
                      </a:srgbClr>
                    </a:innerShdw>
                    <a:outerShdw blurRad="38100" dist="38100" dir="2700000" algn="tl">
                      <a:srgbClr val="000000">
                        <a:alpha val="43137"/>
                      </a:srgbClr>
                    </a:outerShdw>
                  </a:effectLst>
                  <a:uFillTx/>
                  <a:latin typeface="楷体" panose="02010609060101010101" charset="-122"/>
                  <a:ea typeface="楷体" panose="02010609060101010101" charset="-122"/>
                  <a:cs typeface="Arial" panose="020B0604020202020204"/>
                  <a:sym typeface="Arial" panose="020B0604020202020204"/>
                </a:rPr>
                <a:t>社会主义力量的壮大</a:t>
              </a:r>
            </a:p>
          </p:txBody>
        </p:sp>
      </p:grpSp>
      <p:grpSp>
        <p:nvGrpSpPr>
          <p:cNvPr id="13" name="组合 12"/>
          <p:cNvGrpSpPr/>
          <p:nvPr/>
        </p:nvGrpSpPr>
        <p:grpSpPr>
          <a:xfrm>
            <a:off x="1009505" y="1424739"/>
            <a:ext cx="541020" cy="3268980"/>
            <a:chOff x="8913465" y="0"/>
            <a:chExt cx="541270" cy="3268981"/>
          </a:xfrm>
        </p:grpSpPr>
        <p:sp>
          <p:nvSpPr>
            <p:cNvPr id="14" name="不完整圆 5"/>
            <p:cNvSpPr/>
            <p:nvPr/>
          </p:nvSpPr>
          <p:spPr>
            <a:xfrm>
              <a:off x="8913465" y="2727711"/>
              <a:ext cx="541270" cy="541270"/>
            </a:xfrm>
            <a:prstGeom prst="pie">
              <a:avLst>
                <a:gd name="adj1" fmla="val 0"/>
                <a:gd name="adj2" fmla="val 5400000"/>
              </a:avLst>
            </a:prstGeom>
            <a:solidFill>
              <a:srgbClr val="20B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矩形 14"/>
            <p:cNvSpPr/>
            <p:nvPr/>
          </p:nvSpPr>
          <p:spPr>
            <a:xfrm>
              <a:off x="9184735" y="808355"/>
              <a:ext cx="270000" cy="2204721"/>
            </a:xfrm>
            <a:prstGeom prst="rect">
              <a:avLst/>
            </a:prstGeom>
            <a:solidFill>
              <a:srgbClr val="20B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连接符 15"/>
            <p:cNvCxnSpPr/>
            <p:nvPr/>
          </p:nvCxnSpPr>
          <p:spPr>
            <a:xfrm>
              <a:off x="9317450" y="0"/>
              <a:ext cx="0" cy="3133665"/>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17" name="椭圆 16"/>
          <p:cNvSpPr/>
          <p:nvPr/>
        </p:nvSpPr>
        <p:spPr>
          <a:xfrm>
            <a:off x="1009505" y="2586789"/>
            <a:ext cx="688975" cy="688975"/>
          </a:xfrm>
          <a:prstGeom prst="ellipse">
            <a:avLst/>
          </a:prstGeom>
          <a:gradFill flip="none" rotWithShape="1">
            <a:gsLst>
              <a:gs pos="20000">
                <a:srgbClr val="E0E0E0"/>
              </a:gs>
              <a:gs pos="80000">
                <a:schemeClr val="bg1"/>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000000"/>
              </a:solidFill>
            </a:endParaRPr>
          </a:p>
        </p:txBody>
      </p:sp>
      <p:grpSp>
        <p:nvGrpSpPr>
          <p:cNvPr id="18" name="组合 17"/>
          <p:cNvGrpSpPr/>
          <p:nvPr/>
        </p:nvGrpSpPr>
        <p:grpSpPr>
          <a:xfrm>
            <a:off x="1036810" y="4205404"/>
            <a:ext cx="688975" cy="688975"/>
            <a:chOff x="8899024" y="2718235"/>
            <a:chExt cx="689264" cy="689264"/>
          </a:xfrm>
        </p:grpSpPr>
        <p:sp>
          <p:nvSpPr>
            <p:cNvPr id="19" name="椭圆 18"/>
            <p:cNvSpPr/>
            <p:nvPr/>
          </p:nvSpPr>
          <p:spPr>
            <a:xfrm>
              <a:off x="8899024" y="2718235"/>
              <a:ext cx="689264" cy="689264"/>
            </a:xfrm>
            <a:prstGeom prst="ellipse">
              <a:avLst/>
            </a:prstGeom>
            <a:gradFill flip="none" rotWithShape="1">
              <a:gsLst>
                <a:gs pos="20000">
                  <a:srgbClr val="E0E0E0"/>
                </a:gs>
                <a:gs pos="80000">
                  <a:schemeClr val="bg1"/>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000000"/>
                </a:solidFill>
              </a:endParaRPr>
            </a:p>
          </p:txBody>
        </p:sp>
        <p:sp>
          <p:nvSpPr>
            <p:cNvPr id="20" name="椭圆 19"/>
            <p:cNvSpPr/>
            <p:nvPr/>
          </p:nvSpPr>
          <p:spPr>
            <a:xfrm>
              <a:off x="9077030" y="2914145"/>
              <a:ext cx="333252" cy="333252"/>
            </a:xfrm>
            <a:prstGeom prst="ellipse">
              <a:avLst/>
            </a:prstGeom>
            <a:solidFill>
              <a:srgbClr val="E87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矩形 20"/>
          <p:cNvSpPr/>
          <p:nvPr/>
        </p:nvSpPr>
        <p:spPr>
          <a:xfrm>
            <a:off x="1725785" y="4249219"/>
            <a:ext cx="3840480" cy="645160"/>
          </a:xfrm>
          <a:prstGeom prst="rect">
            <a:avLst/>
          </a:prstGeom>
        </p:spPr>
        <p:txBody>
          <a:bodyPr wrap="none">
            <a:spAutoFit/>
          </a:bodyPr>
          <a:lstStyle/>
          <a:p>
            <a:pPr algn="ctr"/>
            <a:r>
              <a:rPr lang="en-US" altLang="zh-CN" sz="1800" b="1" dirty="0">
                <a:solidFill>
                  <a:srgbClr val="E8706F"/>
                </a:solidFill>
                <a:latin typeface="微软雅黑" panose="020B0503020204020204" charset="-122"/>
                <a:ea typeface="微软雅黑" panose="020B0503020204020204" charset="-122"/>
              </a:rPr>
              <a:t>1950</a:t>
            </a:r>
            <a:r>
              <a:rPr lang="zh-CN" altLang="en-US" sz="1800" b="1" dirty="0">
                <a:solidFill>
                  <a:srgbClr val="E8706F"/>
                </a:solidFill>
                <a:latin typeface="微软雅黑" panose="020B0503020204020204" charset="-122"/>
                <a:ea typeface="微软雅黑" panose="020B0503020204020204" charset="-122"/>
              </a:rPr>
              <a:t>年</a:t>
            </a:r>
          </a:p>
          <a:p>
            <a:pPr algn="ctr"/>
            <a:r>
              <a:rPr lang="zh-CN" altLang="en-US" sz="1800" b="1" dirty="0">
                <a:solidFill>
                  <a:srgbClr val="E8706F"/>
                </a:solidFill>
                <a:latin typeface="微软雅黑" panose="020B0503020204020204" charset="-122"/>
                <a:ea typeface="微软雅黑" panose="020B0503020204020204" charset="-122"/>
              </a:rPr>
              <a:t>中苏缔结《中苏友好同盟互助条约》</a:t>
            </a:r>
          </a:p>
        </p:txBody>
      </p:sp>
      <p:sp>
        <p:nvSpPr>
          <p:cNvPr id="22" name="椭圆 21"/>
          <p:cNvSpPr/>
          <p:nvPr/>
        </p:nvSpPr>
        <p:spPr>
          <a:xfrm>
            <a:off x="1187305" y="2764589"/>
            <a:ext cx="333375" cy="333375"/>
          </a:xfrm>
          <a:prstGeom prst="ellipse">
            <a:avLst/>
          </a:prstGeom>
          <a:solidFill>
            <a:srgbClr val="FAB8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884535" y="2668704"/>
            <a:ext cx="1097280" cy="645160"/>
          </a:xfrm>
          <a:prstGeom prst="rect">
            <a:avLst/>
          </a:prstGeom>
        </p:spPr>
        <p:txBody>
          <a:bodyPr wrap="none">
            <a:spAutoFit/>
          </a:bodyPr>
          <a:lstStyle/>
          <a:p>
            <a:r>
              <a:rPr lang="en-US" altLang="zh-CN" sz="1800" b="1" dirty="0">
                <a:solidFill>
                  <a:srgbClr val="FAB846"/>
                </a:solidFill>
                <a:latin typeface="微软雅黑" panose="020B0503020204020204" charset="-122"/>
                <a:ea typeface="微软雅黑" panose="020B0503020204020204" charset="-122"/>
              </a:rPr>
              <a:t>1949</a:t>
            </a:r>
            <a:r>
              <a:rPr lang="zh-CN" altLang="en-US" sz="1800" b="1" dirty="0">
                <a:solidFill>
                  <a:srgbClr val="FAB846"/>
                </a:solidFill>
                <a:latin typeface="微软雅黑" panose="020B0503020204020204" charset="-122"/>
                <a:ea typeface="微软雅黑" panose="020B0503020204020204" charset="-122"/>
              </a:rPr>
              <a:t>年</a:t>
            </a:r>
          </a:p>
          <a:p>
            <a:r>
              <a:rPr lang="zh-CN" altLang="en-US" sz="1800" b="1" dirty="0">
                <a:solidFill>
                  <a:srgbClr val="FAB846"/>
                </a:solidFill>
                <a:latin typeface="微软雅黑" panose="020B0503020204020204" charset="-122"/>
                <a:ea typeface="微软雅黑" panose="020B0503020204020204" charset="-122"/>
              </a:rPr>
              <a:t>中苏建交</a:t>
            </a:r>
          </a:p>
        </p:txBody>
      </p:sp>
      <p:grpSp>
        <p:nvGrpSpPr>
          <p:cNvPr id="24" name="组合 23"/>
          <p:cNvGrpSpPr/>
          <p:nvPr/>
        </p:nvGrpSpPr>
        <p:grpSpPr>
          <a:xfrm>
            <a:off x="3492355" y="1622859"/>
            <a:ext cx="3021330" cy="1800860"/>
            <a:chOff x="4090" y="1061"/>
            <a:chExt cx="4758" cy="2836"/>
          </a:xfrm>
        </p:grpSpPr>
        <p:pic>
          <p:nvPicPr>
            <p:cNvPr id="25" name="Picture 2" descr="C:\Users\Administrator\Desktop\00114320c9e60c16fa9a1a.jpg"/>
            <p:cNvPicPr>
              <a:picLocks noChangeAspect="1" noChangeArrowheads="1"/>
            </p:cNvPicPr>
            <p:nvPr/>
          </p:nvPicPr>
          <p:blipFill>
            <a:blip r:embed="rId5" cstate="print">
              <a:extLst>
                <a:ext uri="{BEBA8EAE-BF5A-486C-A8C5-ECC9F3942E4B}">
                  <a14:imgProps xmlns:a14="http://schemas.microsoft.com/office/drawing/2010/main" xmlns="">
                    <a14:imgLayer r:embed="rId6">
                      <a14:imgEffect>
                        <a14:saturation sat="200000"/>
                      </a14:imgEffect>
                    </a14:imgLayer>
                  </a14:imgProps>
                </a:ext>
              </a:extLst>
            </a:blip>
            <a:srcRect/>
            <a:stretch>
              <a:fillRect/>
            </a:stretch>
          </p:blipFill>
          <p:spPr bwMode="auto">
            <a:xfrm>
              <a:off x="4090" y="1061"/>
              <a:ext cx="4758" cy="2836"/>
            </a:xfrm>
            <a:prstGeom prst="rect">
              <a:avLst/>
            </a:prstGeom>
            <a:ln>
              <a:noFill/>
            </a:ln>
            <a:effectLst>
              <a:softEdge rad="63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 name="文本框 12"/>
            <p:cNvSpPr txBox="1"/>
            <p:nvPr/>
          </p:nvSpPr>
          <p:spPr>
            <a:xfrm>
              <a:off x="4230" y="3384"/>
              <a:ext cx="4478" cy="481"/>
            </a:xfrm>
            <a:prstGeom prst="rect">
              <a:avLst/>
            </a:prstGeom>
            <a:solidFill>
              <a:schemeClr val="bg1">
                <a:alpha val="79000"/>
              </a:schemeClr>
            </a:solid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ctr" defTabSz="914400" rtl="0" fontAlgn="auto" latinLnBrk="1" hangingPunct="0">
                <a:lnSpc>
                  <a:spcPct val="100000"/>
                </a:lnSpc>
                <a:spcBef>
                  <a:spcPts val="0"/>
                </a:spcBef>
                <a:spcAft>
                  <a:spcPts val="0"/>
                </a:spcAft>
                <a:buClrTx/>
                <a:buSzTx/>
                <a:buFontTx/>
                <a:buNone/>
              </a:pPr>
              <a:r>
                <a:rPr kumimoji="0" lang="zh-CN" altLang="en-US" sz="14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rPr>
                <a:t>1949年12月21日，毛泽东访问苏联</a:t>
              </a:r>
            </a:p>
          </p:txBody>
        </p:sp>
      </p:grpSp>
      <p:pic>
        <p:nvPicPr>
          <p:cNvPr id="27" name="Picture 7"/>
          <p:cNvPicPr>
            <a:picLocks noChangeAspect="1"/>
          </p:cNvPicPr>
          <p:nvPr/>
        </p:nvPicPr>
        <p:blipFill>
          <a:blip r:embed="rId7" cstate="print"/>
          <a:stretch>
            <a:fillRect/>
          </a:stretch>
        </p:blipFill>
        <p:spPr>
          <a:xfrm>
            <a:off x="6998190" y="1674929"/>
            <a:ext cx="2620645" cy="1845310"/>
          </a:xfrm>
          <a:prstGeom prst="rect">
            <a:avLst/>
          </a:prstGeom>
          <a:noFill/>
          <a:ln w="9525">
            <a:noFill/>
          </a:ln>
          <a:effectLst>
            <a:softEdge rad="63500"/>
          </a:effectLst>
        </p:spPr>
      </p:pic>
      <p:pic>
        <p:nvPicPr>
          <p:cNvPr id="28" name="Picture 4" descr="https://gss2.bdstatic.com/-fo3dSag_xI4khGkpoWK1HF6hhy/baike/c0%3Dbaike80%2C5%2C5%2C80%2C26/sign=a971162f8a82b90129a0cb6112e4c212/96dda144ad345982d43ad89a0cf431adcbef8401.jpg"/>
          <p:cNvPicPr>
            <a:picLocks noChangeAspect="1"/>
          </p:cNvPicPr>
          <p:nvPr/>
        </p:nvPicPr>
        <p:blipFill>
          <a:blip r:embed="rId8" cstate="print"/>
          <a:srcRect l="7812" t="5801" r="3730"/>
          <a:stretch>
            <a:fillRect/>
          </a:stretch>
        </p:blipFill>
        <p:spPr>
          <a:xfrm>
            <a:off x="7720820" y="3873299"/>
            <a:ext cx="2287905" cy="1751330"/>
          </a:xfrm>
          <a:prstGeom prst="rect">
            <a:avLst/>
          </a:prstGeom>
          <a:noFill/>
          <a:ln w="9525">
            <a:noFill/>
          </a:ln>
          <a:effectLst>
            <a:softEdge rad="63500"/>
          </a:effectLst>
        </p:spPr>
      </p:pic>
      <p:pic>
        <p:nvPicPr>
          <p:cNvPr id="29" name="图片 9"/>
          <p:cNvPicPr>
            <a:picLocks noChangeAspect="1"/>
          </p:cNvPicPr>
          <p:nvPr/>
        </p:nvPicPr>
        <p:blipFill>
          <a:blip r:embed="rId9" cstate="print"/>
          <a:srcRect l="51161" t="52551" r="4167" b="2974"/>
          <a:stretch>
            <a:fillRect/>
          </a:stretch>
        </p:blipFill>
        <p:spPr>
          <a:xfrm>
            <a:off x="5317345" y="3943149"/>
            <a:ext cx="2403475" cy="1611630"/>
          </a:xfrm>
          <a:prstGeom prst="rect">
            <a:avLst/>
          </a:prstGeom>
          <a:noFill/>
          <a:ln w="9525">
            <a:noFill/>
          </a:ln>
          <a:effectLst>
            <a:softEdge rad="63500"/>
          </a:effectLst>
        </p:spPr>
      </p:pic>
      <p:sp>
        <p:nvSpPr>
          <p:cNvPr id="30" name="文本框 16"/>
          <p:cNvSpPr txBox="1"/>
          <p:nvPr/>
        </p:nvSpPr>
        <p:spPr>
          <a:xfrm>
            <a:off x="1550525" y="5648124"/>
            <a:ext cx="6727190" cy="39751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lang="zh-CN" altLang="en-US" sz="2000" b="1">
                <a:solidFill>
                  <a:sysClr val="windowText" lastClr="000000"/>
                </a:solidFill>
                <a:effectLst>
                  <a:outerShdw blurRad="38100" dist="38100" dir="2700000" algn="tl">
                    <a:srgbClr val="000000">
                      <a:alpha val="43137"/>
                    </a:srgbClr>
                  </a:outerShdw>
                </a:effectLst>
                <a:latin typeface="楷体" panose="02010609060101010101" charset="-122"/>
                <a:ea typeface="楷体" panose="02010609060101010101" charset="-122"/>
                <a:cs typeface="微软雅黑" panose="020B0503020204020204" charset="-122"/>
                <a:sym typeface="+mn-ea"/>
              </a:rPr>
              <a:t>影响：加强了社会主义阵营的力量，掀起了学习苏联的热潮</a:t>
            </a:r>
            <a:endParaRPr kumimoji="0" lang="zh-CN" altLang="en-US" sz="2000" b="1" i="0" u="none" strike="noStrike" cap="none" spc="0" normalizeH="0" baseline="0">
              <a:ln>
                <a:noFill/>
              </a:ln>
              <a:solidFill>
                <a:sysClr val="windowText" lastClr="000000"/>
              </a:solidFill>
              <a:effectLst>
                <a:outerShdw blurRad="38100" dist="38100" dir="2700000" algn="tl">
                  <a:srgbClr val="000000">
                    <a:alpha val="43137"/>
                  </a:srgbClr>
                </a:outerShdw>
              </a:effectLst>
              <a:uFillTx/>
              <a:latin typeface="楷体" panose="02010609060101010101" charset="-122"/>
              <a:ea typeface="楷体" panose="02010609060101010101" charset="-122"/>
              <a:cs typeface="微软雅黑" panose="020B0503020204020204" charset="-122"/>
              <a:sym typeface="+mn-ea"/>
            </a:endParaRPr>
          </a:p>
        </p:txBody>
      </p:sp>
    </p:spTree>
    <p:extLst>
      <p:ext uri="{BB962C8B-B14F-4D97-AF65-F5344CB8AC3E}">
        <p14:creationId xmlns:p14="http://schemas.microsoft.com/office/powerpoint/2010/main" xmlns="" val="4201082049"/>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F65488E3-903F-48FC-9647-193E5D1AB7E5}"/>
              </a:ext>
            </a:extLst>
          </p:cNvPr>
          <p:cNvSpPr/>
          <p:nvPr/>
        </p:nvSpPr>
        <p:spPr>
          <a:xfrm>
            <a:off x="709684" y="573206"/>
            <a:ext cx="10822674" cy="5732060"/>
          </a:xfrm>
          <a:prstGeom prst="rect">
            <a:avLst/>
          </a:prstGeom>
          <a:solidFill>
            <a:srgbClr val="F9F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a:extLst>
              <a:ext uri="{FF2B5EF4-FFF2-40B4-BE49-F238E27FC236}">
                <a16:creationId xmlns="" xmlns:a16="http://schemas.microsoft.com/office/drawing/2014/main" id="{15C5F831-5211-4F78-8D5C-C6F7C26683D9}"/>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colorTemperature colorTemp="11200"/>
                    </a14:imgEffect>
                  </a14:imgLayer>
                </a14:imgProps>
              </a:ext>
              <a:ext uri="{28A0092B-C50C-407E-A947-70E740481C1C}">
                <a14:useLocalDpi xmlns:a14="http://schemas.microsoft.com/office/drawing/2010/main" xmlns="" val="0"/>
              </a:ext>
            </a:extLst>
          </a:blip>
          <a:srcRect/>
          <a:stretch>
            <a:fillRect/>
          </a:stretch>
        </p:blipFill>
        <p:spPr>
          <a:xfrm rot="5400000" flipH="1" flipV="1">
            <a:off x="2845486" y="-2416225"/>
            <a:ext cx="6501030" cy="11690448"/>
          </a:xfrm>
          <a:custGeom>
            <a:avLst/>
            <a:gdLst>
              <a:gd name="connsiteX0" fmla="*/ 6092660 w 6501030"/>
              <a:gd name="connsiteY0" fmla="*/ 991170 h 11690448"/>
              <a:gd name="connsiteX1" fmla="*/ 428840 w 6501030"/>
              <a:gd name="connsiteY1" fmla="*/ 991170 h 11690448"/>
              <a:gd name="connsiteX2" fmla="*/ 428839 w 6501030"/>
              <a:gd name="connsiteY2" fmla="*/ 10762967 h 11690448"/>
              <a:gd name="connsiteX3" fmla="*/ 6092660 w 6501030"/>
              <a:gd name="connsiteY3" fmla="*/ 10762967 h 11690448"/>
              <a:gd name="connsiteX4" fmla="*/ 6501030 w 6501030"/>
              <a:gd name="connsiteY4" fmla="*/ 0 h 11690448"/>
              <a:gd name="connsiteX5" fmla="*/ 6501030 w 6501030"/>
              <a:gd name="connsiteY5" fmla="*/ 11690448 h 11690448"/>
              <a:gd name="connsiteX6" fmla="*/ 0 w 6501030"/>
              <a:gd name="connsiteY6" fmla="*/ 11690448 h 11690448"/>
              <a:gd name="connsiteX7" fmla="*/ 0 w 6501030"/>
              <a:gd name="connsiteY7" fmla="*/ 0 h 11690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1030" h="11690448">
                <a:moveTo>
                  <a:pt x="6092660" y="991170"/>
                </a:moveTo>
                <a:lnTo>
                  <a:pt x="428840" y="991170"/>
                </a:lnTo>
                <a:lnTo>
                  <a:pt x="428839" y="10762967"/>
                </a:lnTo>
                <a:lnTo>
                  <a:pt x="6092660" y="10762967"/>
                </a:lnTo>
                <a:close/>
                <a:moveTo>
                  <a:pt x="6501030" y="0"/>
                </a:moveTo>
                <a:lnTo>
                  <a:pt x="6501030" y="11690448"/>
                </a:lnTo>
                <a:lnTo>
                  <a:pt x="0" y="11690448"/>
                </a:lnTo>
                <a:lnTo>
                  <a:pt x="0" y="0"/>
                </a:lnTo>
                <a:close/>
              </a:path>
            </a:pathLst>
          </a:custGeom>
        </p:spPr>
      </p:pic>
      <p:grpSp>
        <p:nvGrpSpPr>
          <p:cNvPr id="2" name="组合 5">
            <a:extLst>
              <a:ext uri="{FF2B5EF4-FFF2-40B4-BE49-F238E27FC236}">
                <a16:creationId xmlns="" xmlns:a16="http://schemas.microsoft.com/office/drawing/2014/main" id="{92FBF4FC-E4CA-4FC7-ADCD-4C98306642DB}"/>
              </a:ext>
            </a:extLst>
          </p:cNvPr>
          <p:cNvGrpSpPr/>
          <p:nvPr/>
        </p:nvGrpSpPr>
        <p:grpSpPr>
          <a:xfrm flipH="1">
            <a:off x="4036317" y="873457"/>
            <a:ext cx="7036834" cy="431095"/>
            <a:chOff x="6191591" y="2264560"/>
            <a:chExt cx="1810564" cy="240605"/>
          </a:xfrm>
        </p:grpSpPr>
        <p:cxnSp>
          <p:nvCxnSpPr>
            <p:cNvPr id="7" name="直接箭头连接符 6">
              <a:extLst>
                <a:ext uri="{FF2B5EF4-FFF2-40B4-BE49-F238E27FC236}">
                  <a16:creationId xmlns="" xmlns:a16="http://schemas.microsoft.com/office/drawing/2014/main" id="{D82D9EE4-83C6-4F49-B065-5CE73EA968AE}"/>
                </a:ext>
              </a:extLst>
            </p:cNvPr>
            <p:cNvCxnSpPr/>
            <p:nvPr/>
          </p:nvCxnSpPr>
          <p:spPr>
            <a:xfrm>
              <a:off x="6191591" y="2505165"/>
              <a:ext cx="1810564"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a:extLst>
                <a:ext uri="{FF2B5EF4-FFF2-40B4-BE49-F238E27FC236}">
                  <a16:creationId xmlns="" xmlns:a16="http://schemas.microsoft.com/office/drawing/2014/main" id="{5F0DED0C-FB21-41D7-BDC9-A9C87C963AF4}"/>
                </a:ext>
              </a:extLst>
            </p:cNvPr>
            <p:cNvCxnSpPr>
              <a:cxnSpLocks/>
            </p:cNvCxnSpPr>
            <p:nvPr/>
          </p:nvCxnSpPr>
          <p:spPr>
            <a:xfrm>
              <a:off x="6191591" y="2386838"/>
              <a:ext cx="1341973"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a:extLst>
                <a:ext uri="{FF2B5EF4-FFF2-40B4-BE49-F238E27FC236}">
                  <a16:creationId xmlns="" xmlns:a16="http://schemas.microsoft.com/office/drawing/2014/main" id="{56E64A45-9F92-40E7-905B-F9197F6E8014}"/>
                </a:ext>
              </a:extLst>
            </p:cNvPr>
            <p:cNvCxnSpPr>
              <a:cxnSpLocks/>
            </p:cNvCxnSpPr>
            <p:nvPr/>
          </p:nvCxnSpPr>
          <p:spPr>
            <a:xfrm>
              <a:off x="6191591" y="2264560"/>
              <a:ext cx="844311"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a:off x="1277226" y="1415487"/>
            <a:ext cx="2696845" cy="440055"/>
            <a:chOff x="365" y="188"/>
            <a:chExt cx="4247" cy="693"/>
          </a:xfrm>
        </p:grpSpPr>
        <p:pic>
          <p:nvPicPr>
            <p:cNvPr id="11"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365" y="188"/>
              <a:ext cx="1036" cy="68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12" name="文本框 8"/>
            <p:cNvSpPr txBox="1"/>
            <p:nvPr/>
          </p:nvSpPr>
          <p:spPr>
            <a:xfrm>
              <a:off x="1215" y="251"/>
              <a:ext cx="3397" cy="6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2000" b="1" i="0" u="none" strike="noStrike" cap="none" spc="0" normalizeH="0" baseline="0" dirty="0">
                  <a:effectLst>
                    <a:innerShdw blurRad="63500" dist="50800" dir="13500000">
                      <a:srgbClr val="000000">
                        <a:alpha val="50000"/>
                      </a:srgbClr>
                    </a:innerShdw>
                    <a:outerShdw blurRad="38100" dist="38100" dir="2700000" algn="tl">
                      <a:srgbClr val="000000">
                        <a:alpha val="43137"/>
                      </a:srgbClr>
                    </a:outerShdw>
                  </a:effectLst>
                  <a:uFillTx/>
                  <a:latin typeface="楷体" panose="02010609060101010101" charset="-122"/>
                  <a:ea typeface="楷体" panose="02010609060101010101" charset="-122"/>
                  <a:cs typeface="Arial" panose="020B0604020202020204"/>
                  <a:sym typeface="Arial" panose="020B0604020202020204"/>
                </a:rPr>
                <a:t>苏联的发展与改革</a:t>
              </a:r>
            </a:p>
          </p:txBody>
        </p:sp>
      </p:grpSp>
      <p:sp>
        <p:nvSpPr>
          <p:cNvPr id="13" name="右箭头 12"/>
          <p:cNvSpPr/>
          <p:nvPr/>
        </p:nvSpPr>
        <p:spPr>
          <a:xfrm>
            <a:off x="1248016" y="3679897"/>
            <a:ext cx="9048115" cy="962025"/>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a:stCxn id="13" idx="1"/>
          </p:cNvCxnSpPr>
          <p:nvPr/>
        </p:nvCxnSpPr>
        <p:spPr>
          <a:xfrm flipV="1">
            <a:off x="1248016" y="4156147"/>
            <a:ext cx="10125075" cy="4445"/>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2392286" y="3999302"/>
            <a:ext cx="323850" cy="323850"/>
          </a:xfrm>
          <a:prstGeom prst="ellipse">
            <a:avLst/>
          </a:prstGeom>
          <a:solidFill>
            <a:srgbClr val="0092C7"/>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latin typeface="+mn-ea"/>
              </a:rPr>
              <a:t>1</a:t>
            </a:r>
          </a:p>
        </p:txBody>
      </p:sp>
      <p:sp>
        <p:nvSpPr>
          <p:cNvPr id="16" name="椭圆 15"/>
          <p:cNvSpPr/>
          <p:nvPr/>
        </p:nvSpPr>
        <p:spPr>
          <a:xfrm>
            <a:off x="4449686" y="3999302"/>
            <a:ext cx="323850" cy="323850"/>
          </a:xfrm>
          <a:prstGeom prst="ellipse">
            <a:avLst/>
          </a:prstGeom>
          <a:solidFill>
            <a:srgbClr val="FAB846"/>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latin typeface="+mn-ea"/>
              </a:rPr>
              <a:t>2</a:t>
            </a:r>
          </a:p>
        </p:txBody>
      </p:sp>
      <p:sp>
        <p:nvSpPr>
          <p:cNvPr id="17" name="椭圆 16"/>
          <p:cNvSpPr/>
          <p:nvPr/>
        </p:nvSpPr>
        <p:spPr>
          <a:xfrm>
            <a:off x="6507086" y="3999302"/>
            <a:ext cx="323850" cy="323850"/>
          </a:xfrm>
          <a:prstGeom prst="ellipse">
            <a:avLst/>
          </a:prstGeom>
          <a:solidFill>
            <a:srgbClr val="008972"/>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latin typeface="+mn-ea"/>
              </a:rPr>
              <a:t>3</a:t>
            </a:r>
          </a:p>
        </p:txBody>
      </p:sp>
      <p:sp>
        <p:nvSpPr>
          <p:cNvPr id="18" name="椭圆 17"/>
          <p:cNvSpPr/>
          <p:nvPr/>
        </p:nvSpPr>
        <p:spPr>
          <a:xfrm>
            <a:off x="8564486" y="3999302"/>
            <a:ext cx="323850" cy="323850"/>
          </a:xfrm>
          <a:prstGeom prst="ellipse">
            <a:avLst/>
          </a:prstGeom>
          <a:solidFill>
            <a:srgbClr val="E8706F"/>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latin typeface="+mn-ea"/>
              </a:rPr>
              <a:t>4</a:t>
            </a:r>
          </a:p>
        </p:txBody>
      </p:sp>
      <p:sp>
        <p:nvSpPr>
          <p:cNvPr id="19" name="圆角矩形 18"/>
          <p:cNvSpPr/>
          <p:nvPr/>
        </p:nvSpPr>
        <p:spPr>
          <a:xfrm>
            <a:off x="4054716" y="3534482"/>
            <a:ext cx="949325" cy="299720"/>
          </a:xfrm>
          <a:prstGeom prst="roundRect">
            <a:avLst>
              <a:gd name="adj" fmla="val 31350"/>
            </a:avLst>
          </a:prstGeom>
          <a:noFill/>
          <a:ln>
            <a:solidFill>
              <a:srgbClr val="FAB8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rgbClr val="FAB846"/>
                </a:solidFill>
                <a:effectLst>
                  <a:outerShdw blurRad="38100" dist="38100" dir="2700000" algn="tl">
                    <a:srgbClr val="000000">
                      <a:alpha val="43137"/>
                    </a:srgbClr>
                  </a:outerShdw>
                </a:effectLst>
                <a:latin typeface="楷体" panose="02010609060101010101" charset="-122"/>
                <a:ea typeface="楷体" panose="02010609060101010101" charset="-122"/>
              </a:rPr>
              <a:t>1918</a:t>
            </a:r>
            <a:r>
              <a:rPr lang="zh-CN" altLang="en-US" sz="1600" b="1" dirty="0">
                <a:solidFill>
                  <a:srgbClr val="FAB846"/>
                </a:solidFill>
                <a:effectLst>
                  <a:outerShdw blurRad="38100" dist="38100" dir="2700000" algn="tl">
                    <a:srgbClr val="000000">
                      <a:alpha val="43137"/>
                    </a:srgbClr>
                  </a:outerShdw>
                </a:effectLst>
                <a:latin typeface="楷体" panose="02010609060101010101" charset="-122"/>
                <a:ea typeface="楷体" panose="02010609060101010101" charset="-122"/>
              </a:rPr>
              <a:t>年</a:t>
            </a:r>
          </a:p>
        </p:txBody>
      </p:sp>
      <p:sp>
        <p:nvSpPr>
          <p:cNvPr id="20" name="圆角矩形 19"/>
          <p:cNvSpPr/>
          <p:nvPr/>
        </p:nvSpPr>
        <p:spPr>
          <a:xfrm>
            <a:off x="8287626" y="3534482"/>
            <a:ext cx="877570" cy="299720"/>
          </a:xfrm>
          <a:prstGeom prst="roundRect">
            <a:avLst>
              <a:gd name="adj" fmla="val 31350"/>
            </a:avLst>
          </a:prstGeom>
          <a:noFill/>
          <a:ln>
            <a:solidFill>
              <a:srgbClr val="E870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rgbClr val="E8706F"/>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1936</a:t>
            </a:r>
            <a:r>
              <a:rPr lang="zh-CN" altLang="en-US" sz="1600" b="1">
                <a:solidFill>
                  <a:srgbClr val="E8706F"/>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年</a:t>
            </a:r>
            <a:endParaRPr lang="zh-CN" altLang="en-US" sz="1600" b="1" dirty="0">
              <a:solidFill>
                <a:srgbClr val="E8706F"/>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p:txBody>
      </p:sp>
      <p:sp>
        <p:nvSpPr>
          <p:cNvPr id="21" name="文本框 40"/>
          <p:cNvSpPr txBox="1"/>
          <p:nvPr/>
        </p:nvSpPr>
        <p:spPr>
          <a:xfrm>
            <a:off x="7620241" y="4443802"/>
            <a:ext cx="2106295" cy="337185"/>
          </a:xfrm>
          <a:prstGeom prst="rect">
            <a:avLst/>
          </a:prstGeom>
          <a:noFill/>
          <a:ln>
            <a:noFill/>
          </a:ln>
        </p:spPr>
        <p:txBody>
          <a:bodyPr wrap="square" rtlCol="0">
            <a:spAutoFit/>
          </a:bodyPr>
          <a:lstStyle/>
          <a:p>
            <a:pPr algn="ctr"/>
            <a:r>
              <a:rPr lang="zh-CN" altLang="en-US" sz="1600" b="1" dirty="0">
                <a:solidFill>
                  <a:srgbClr val="E8706F"/>
                </a:solidFill>
                <a:latin typeface="微软雅黑" panose="020B0503020204020204" charset="-122"/>
                <a:ea typeface="微软雅黑" panose="020B0503020204020204" charset="-122"/>
              </a:rPr>
              <a:t>苏联模式</a:t>
            </a:r>
          </a:p>
        </p:txBody>
      </p:sp>
      <p:sp>
        <p:nvSpPr>
          <p:cNvPr id="22" name="圆角矩形 21"/>
          <p:cNvSpPr/>
          <p:nvPr/>
        </p:nvSpPr>
        <p:spPr>
          <a:xfrm>
            <a:off x="6275946" y="4481267"/>
            <a:ext cx="918210" cy="299720"/>
          </a:xfrm>
          <a:prstGeom prst="roundRect">
            <a:avLst>
              <a:gd name="adj" fmla="val 31350"/>
            </a:avLst>
          </a:prstGeom>
          <a:noFill/>
          <a:ln>
            <a:solidFill>
              <a:srgbClr val="0089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rgbClr val="008972"/>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1921</a:t>
            </a:r>
            <a:r>
              <a:rPr lang="zh-CN" altLang="en-US" sz="1600" b="1">
                <a:solidFill>
                  <a:srgbClr val="008972"/>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rPr>
              <a:t>年</a:t>
            </a:r>
            <a:endParaRPr lang="zh-CN" altLang="en-US" sz="1600" b="1" dirty="0">
              <a:solidFill>
                <a:srgbClr val="008972"/>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endParaRPr>
          </a:p>
        </p:txBody>
      </p:sp>
      <p:sp>
        <p:nvSpPr>
          <p:cNvPr id="23" name="文本框 42"/>
          <p:cNvSpPr txBox="1"/>
          <p:nvPr/>
        </p:nvSpPr>
        <p:spPr>
          <a:xfrm>
            <a:off x="5823191" y="3302707"/>
            <a:ext cx="1602740" cy="337185"/>
          </a:xfrm>
          <a:prstGeom prst="rect">
            <a:avLst/>
          </a:prstGeom>
          <a:noFill/>
        </p:spPr>
        <p:txBody>
          <a:bodyPr wrap="square" rtlCol="0">
            <a:spAutoFit/>
          </a:bodyPr>
          <a:lstStyle/>
          <a:p>
            <a:pPr algn="ctr"/>
            <a:r>
              <a:rPr lang="zh-CN" altLang="en-US" sz="1600" b="1" dirty="0">
                <a:solidFill>
                  <a:srgbClr val="008972"/>
                </a:solidFill>
                <a:latin typeface="微软雅黑" panose="020B0503020204020204" charset="-122"/>
                <a:ea typeface="微软雅黑" panose="020B0503020204020204" charset="-122"/>
              </a:rPr>
              <a:t>新经济政策</a:t>
            </a:r>
          </a:p>
        </p:txBody>
      </p:sp>
      <p:sp>
        <p:nvSpPr>
          <p:cNvPr id="24" name="圆角矩形 23"/>
          <p:cNvSpPr/>
          <p:nvPr/>
        </p:nvSpPr>
        <p:spPr>
          <a:xfrm>
            <a:off x="2119871" y="4524447"/>
            <a:ext cx="935990" cy="299720"/>
          </a:xfrm>
          <a:prstGeom prst="roundRect">
            <a:avLst>
              <a:gd name="adj" fmla="val 31350"/>
            </a:avLst>
          </a:prstGeom>
          <a:noFill/>
          <a:ln>
            <a:solidFill>
              <a:srgbClr val="0092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latinLnBrk="0" hangingPunct="1"/>
            <a:r>
              <a:rPr lang="en-US" altLang="zh-CN" sz="1600" b="1" dirty="0">
                <a:solidFill>
                  <a:srgbClr val="0092C7"/>
                </a:solidFill>
                <a:effectLst>
                  <a:outerShdw blurRad="38100" dist="38100" dir="2700000" algn="tl">
                    <a:srgbClr val="000000">
                      <a:alpha val="43137"/>
                    </a:srgbClr>
                  </a:outerShdw>
                </a:effectLst>
                <a:latin typeface="楷体" panose="02010609060101010101" charset="-122"/>
                <a:ea typeface="楷体" panose="02010609060101010101" charset="-122"/>
              </a:rPr>
              <a:t>1917</a:t>
            </a:r>
            <a:r>
              <a:rPr lang="zh-CN" altLang="en-US" sz="1600" b="1" dirty="0">
                <a:solidFill>
                  <a:srgbClr val="0092C7"/>
                </a:solidFill>
                <a:effectLst>
                  <a:outerShdw blurRad="38100" dist="38100" dir="2700000" algn="tl">
                    <a:srgbClr val="000000">
                      <a:alpha val="43137"/>
                    </a:srgbClr>
                  </a:outerShdw>
                </a:effectLst>
                <a:latin typeface="楷体" panose="02010609060101010101" charset="-122"/>
                <a:ea typeface="楷体" panose="02010609060101010101" charset="-122"/>
              </a:rPr>
              <a:t>年</a:t>
            </a:r>
          </a:p>
        </p:txBody>
      </p:sp>
      <p:sp>
        <p:nvSpPr>
          <p:cNvPr id="25" name="文本框 50"/>
          <p:cNvSpPr txBox="1"/>
          <p:nvPr/>
        </p:nvSpPr>
        <p:spPr>
          <a:xfrm>
            <a:off x="2119871" y="3251907"/>
            <a:ext cx="902970" cy="33591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R="0" algn="ctr">
              <a:buClrTx/>
              <a:buSzTx/>
              <a:buFontTx/>
            </a:pPr>
            <a:r>
              <a:rPr kumimoji="0" lang="zh-CN" altLang="en-US" sz="1600" b="1" i="0" u="none" strike="noStrike" cap="none" spc="0" normalizeH="0" baseline="0" dirty="0">
                <a:solidFill>
                  <a:srgbClr val="0092C7"/>
                </a:solidFill>
                <a:latin typeface="微软雅黑" panose="020B0503020204020204" charset="-122"/>
                <a:ea typeface="微软雅黑" panose="020B0503020204020204" charset="-122"/>
                <a:cs typeface="Arial" panose="020B0604020202020204"/>
                <a:sym typeface="+mn-ea"/>
              </a:rPr>
              <a:t>苏俄建立</a:t>
            </a:r>
          </a:p>
        </p:txBody>
      </p:sp>
      <p:sp>
        <p:nvSpPr>
          <p:cNvPr id="26" name="文本框 52"/>
          <p:cNvSpPr txBox="1"/>
          <p:nvPr/>
        </p:nvSpPr>
        <p:spPr>
          <a:xfrm>
            <a:off x="3511156" y="4488252"/>
            <a:ext cx="2259330" cy="33591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lstStyle/>
          <a:p>
            <a:pPr marL="0" marR="0" indent="0" algn="ctr" defTabSz="914400" rtl="0" fontAlgn="auto" latinLnBrk="1" hangingPunct="0">
              <a:lnSpc>
                <a:spcPct val="100000"/>
              </a:lnSpc>
              <a:spcBef>
                <a:spcPts val="0"/>
              </a:spcBef>
              <a:spcAft>
                <a:spcPts val="0"/>
              </a:spcAft>
              <a:buClrTx/>
              <a:buSzTx/>
              <a:buFontTx/>
              <a:buNone/>
            </a:pPr>
            <a:r>
              <a:rPr kumimoji="0" lang="zh-CN" altLang="en-US" sz="1600" b="1" i="0" u="none" strike="noStrike" cap="none" spc="0" normalizeH="0" baseline="0" dirty="0">
                <a:solidFill>
                  <a:srgbClr val="FAB846"/>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Arial" panose="020B0604020202020204"/>
              </a:rPr>
              <a:t>战时共产主义政策</a:t>
            </a:r>
          </a:p>
        </p:txBody>
      </p:sp>
      <p:pic>
        <p:nvPicPr>
          <p:cNvPr id="27" name="Picture 6" descr="j0293456"/>
          <p:cNvPicPr>
            <a:picLocks noChangeAspect="1"/>
          </p:cNvPicPr>
          <p:nvPr/>
        </p:nvPicPr>
        <p:blipFill>
          <a:blip r:embed="rId5" cstate="print"/>
          <a:stretch>
            <a:fillRect/>
          </a:stretch>
        </p:blipFill>
        <p:spPr>
          <a:xfrm>
            <a:off x="4947526" y="1853002"/>
            <a:ext cx="2246630" cy="1020445"/>
          </a:xfrm>
          <a:prstGeom prst="rect">
            <a:avLst/>
          </a:prstGeom>
          <a:noFill/>
          <a:ln w="9525">
            <a:noFill/>
          </a:ln>
        </p:spPr>
      </p:pic>
    </p:spTree>
    <p:extLst>
      <p:ext uri="{BB962C8B-B14F-4D97-AF65-F5344CB8AC3E}">
        <p14:creationId xmlns:p14="http://schemas.microsoft.com/office/powerpoint/2010/main" xmlns="" val="4201082049"/>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0" grpId="0" bldLvl="0" animBg="1"/>
      <p:bldP spid="21" grpId="0"/>
      <p:bldP spid="22" grpId="0" bldLvl="0" animBg="1"/>
      <p:bldP spid="23" grpId="0"/>
      <p:bldP spid="24" grpId="0" bldLvl="0" animBg="1"/>
      <p:bldP spid="25" grpId="0" bldLvl="0" animBg="1"/>
      <p:bldP spid="26"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F65488E3-903F-48FC-9647-193E5D1AB7E5}"/>
              </a:ext>
            </a:extLst>
          </p:cNvPr>
          <p:cNvSpPr/>
          <p:nvPr/>
        </p:nvSpPr>
        <p:spPr>
          <a:xfrm>
            <a:off x="709684" y="573206"/>
            <a:ext cx="10822674" cy="5732060"/>
          </a:xfrm>
          <a:prstGeom prst="rect">
            <a:avLst/>
          </a:prstGeom>
          <a:solidFill>
            <a:srgbClr val="F9F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a:extLst>
              <a:ext uri="{FF2B5EF4-FFF2-40B4-BE49-F238E27FC236}">
                <a16:creationId xmlns="" xmlns:a16="http://schemas.microsoft.com/office/drawing/2014/main" id="{15C5F831-5211-4F78-8D5C-C6F7C26683D9}"/>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colorTemperature colorTemp="11200"/>
                    </a14:imgEffect>
                  </a14:imgLayer>
                </a14:imgProps>
              </a:ext>
              <a:ext uri="{28A0092B-C50C-407E-A947-70E740481C1C}">
                <a14:useLocalDpi xmlns:a14="http://schemas.microsoft.com/office/drawing/2010/main" xmlns="" val="0"/>
              </a:ext>
            </a:extLst>
          </a:blip>
          <a:srcRect/>
          <a:stretch>
            <a:fillRect/>
          </a:stretch>
        </p:blipFill>
        <p:spPr>
          <a:xfrm rot="5400000" flipH="1" flipV="1">
            <a:off x="2845486" y="-2416225"/>
            <a:ext cx="6501030" cy="11690448"/>
          </a:xfrm>
          <a:custGeom>
            <a:avLst/>
            <a:gdLst>
              <a:gd name="connsiteX0" fmla="*/ 6092660 w 6501030"/>
              <a:gd name="connsiteY0" fmla="*/ 991170 h 11690448"/>
              <a:gd name="connsiteX1" fmla="*/ 428840 w 6501030"/>
              <a:gd name="connsiteY1" fmla="*/ 991170 h 11690448"/>
              <a:gd name="connsiteX2" fmla="*/ 428839 w 6501030"/>
              <a:gd name="connsiteY2" fmla="*/ 10762967 h 11690448"/>
              <a:gd name="connsiteX3" fmla="*/ 6092660 w 6501030"/>
              <a:gd name="connsiteY3" fmla="*/ 10762967 h 11690448"/>
              <a:gd name="connsiteX4" fmla="*/ 6501030 w 6501030"/>
              <a:gd name="connsiteY4" fmla="*/ 0 h 11690448"/>
              <a:gd name="connsiteX5" fmla="*/ 6501030 w 6501030"/>
              <a:gd name="connsiteY5" fmla="*/ 11690448 h 11690448"/>
              <a:gd name="connsiteX6" fmla="*/ 0 w 6501030"/>
              <a:gd name="connsiteY6" fmla="*/ 11690448 h 11690448"/>
              <a:gd name="connsiteX7" fmla="*/ 0 w 6501030"/>
              <a:gd name="connsiteY7" fmla="*/ 0 h 11690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1030" h="11690448">
                <a:moveTo>
                  <a:pt x="6092660" y="991170"/>
                </a:moveTo>
                <a:lnTo>
                  <a:pt x="428840" y="991170"/>
                </a:lnTo>
                <a:lnTo>
                  <a:pt x="428839" y="10762967"/>
                </a:lnTo>
                <a:lnTo>
                  <a:pt x="6092660" y="10762967"/>
                </a:lnTo>
                <a:close/>
                <a:moveTo>
                  <a:pt x="6501030" y="0"/>
                </a:moveTo>
                <a:lnTo>
                  <a:pt x="6501030" y="11690448"/>
                </a:lnTo>
                <a:lnTo>
                  <a:pt x="0" y="11690448"/>
                </a:lnTo>
                <a:lnTo>
                  <a:pt x="0" y="0"/>
                </a:lnTo>
                <a:close/>
              </a:path>
            </a:pathLst>
          </a:custGeom>
        </p:spPr>
      </p:pic>
      <p:grpSp>
        <p:nvGrpSpPr>
          <p:cNvPr id="2" name="组合 5">
            <a:extLst>
              <a:ext uri="{FF2B5EF4-FFF2-40B4-BE49-F238E27FC236}">
                <a16:creationId xmlns="" xmlns:a16="http://schemas.microsoft.com/office/drawing/2014/main" id="{92FBF4FC-E4CA-4FC7-ADCD-4C98306642DB}"/>
              </a:ext>
            </a:extLst>
          </p:cNvPr>
          <p:cNvGrpSpPr/>
          <p:nvPr/>
        </p:nvGrpSpPr>
        <p:grpSpPr>
          <a:xfrm flipH="1">
            <a:off x="4036317" y="873457"/>
            <a:ext cx="7036834" cy="431095"/>
            <a:chOff x="6191591" y="2264560"/>
            <a:chExt cx="1810564" cy="240605"/>
          </a:xfrm>
        </p:grpSpPr>
        <p:cxnSp>
          <p:nvCxnSpPr>
            <p:cNvPr id="7" name="直接箭头连接符 6">
              <a:extLst>
                <a:ext uri="{FF2B5EF4-FFF2-40B4-BE49-F238E27FC236}">
                  <a16:creationId xmlns="" xmlns:a16="http://schemas.microsoft.com/office/drawing/2014/main" id="{D82D9EE4-83C6-4F49-B065-5CE73EA968AE}"/>
                </a:ext>
              </a:extLst>
            </p:cNvPr>
            <p:cNvCxnSpPr/>
            <p:nvPr/>
          </p:nvCxnSpPr>
          <p:spPr>
            <a:xfrm>
              <a:off x="6191591" y="2505165"/>
              <a:ext cx="1810564"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a:extLst>
                <a:ext uri="{FF2B5EF4-FFF2-40B4-BE49-F238E27FC236}">
                  <a16:creationId xmlns="" xmlns:a16="http://schemas.microsoft.com/office/drawing/2014/main" id="{5F0DED0C-FB21-41D7-BDC9-A9C87C963AF4}"/>
                </a:ext>
              </a:extLst>
            </p:cNvPr>
            <p:cNvCxnSpPr>
              <a:cxnSpLocks/>
            </p:cNvCxnSpPr>
            <p:nvPr/>
          </p:nvCxnSpPr>
          <p:spPr>
            <a:xfrm>
              <a:off x="6191591" y="2386838"/>
              <a:ext cx="1341973"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a:extLst>
                <a:ext uri="{FF2B5EF4-FFF2-40B4-BE49-F238E27FC236}">
                  <a16:creationId xmlns="" xmlns:a16="http://schemas.microsoft.com/office/drawing/2014/main" id="{56E64A45-9F92-40E7-905B-F9197F6E8014}"/>
                </a:ext>
              </a:extLst>
            </p:cNvPr>
            <p:cNvCxnSpPr>
              <a:cxnSpLocks/>
            </p:cNvCxnSpPr>
            <p:nvPr/>
          </p:nvCxnSpPr>
          <p:spPr>
            <a:xfrm>
              <a:off x="6191591" y="2264560"/>
              <a:ext cx="844311" cy="0"/>
            </a:xfrm>
            <a:prstGeom prst="straightConnector1">
              <a:avLst/>
            </a:prstGeom>
            <a:ln w="28575">
              <a:solidFill>
                <a:srgbClr val="DA584B"/>
              </a:solidFill>
              <a:prstDash val="dashDot"/>
              <a:tailEnd type="triangle"/>
            </a:ln>
          </p:spPr>
          <p:style>
            <a:lnRef idx="1">
              <a:schemeClr val="accent1"/>
            </a:lnRef>
            <a:fillRef idx="0">
              <a:schemeClr val="accent1"/>
            </a:fillRef>
            <a:effectRef idx="0">
              <a:schemeClr val="accent1"/>
            </a:effectRef>
            <a:fontRef idx="minor">
              <a:schemeClr val="tx1"/>
            </a:fontRef>
          </p:style>
        </p:cxnSp>
      </p:grpSp>
      <p:sp>
        <p:nvSpPr>
          <p:cNvPr id="10" name="文本框 3"/>
          <p:cNvSpPr txBox="1"/>
          <p:nvPr/>
        </p:nvSpPr>
        <p:spPr>
          <a:xfrm>
            <a:off x="1073206" y="1780314"/>
            <a:ext cx="3742690" cy="2306955"/>
          </a:xfrm>
          <a:prstGeom prst="rect">
            <a:avLst/>
          </a:prstGeom>
          <a:noFill/>
          <a:ln w="19050">
            <a:noFill/>
            <a:prstDash val="dash"/>
          </a:ln>
        </p:spPr>
        <p:txBody>
          <a:bodyPr wrap="square" rtlCol="0" anchor="t">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lr>
                <a:schemeClr val="hlink"/>
              </a:buClr>
              <a:buSzPct val="85000"/>
              <a:buFont typeface="Wingdings" panose="05000000000000000000" pitchFamily="2" charset="2"/>
              <a:buChar char="Ø"/>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lr>
                <a:schemeClr val="hlink"/>
              </a:buClr>
              <a:buSzPct val="95000"/>
              <a:buFont typeface="Wingdings" panose="05000000000000000000" pitchFamily="2" charset="2"/>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lr>
                <a:schemeClr val="tx2"/>
              </a:buClr>
              <a:buFont typeface="Wingdings 2" panose="05020102010507070707" pitchFamily="18" charset="2"/>
              <a:buChar char="¡"/>
              <a:defRPr sz="2000" kern="1200">
                <a:solidFill>
                  <a:schemeClr val="tx1"/>
                </a:solidFill>
                <a:latin typeface="+mn-lt"/>
                <a:ea typeface="+mn-ea"/>
                <a:cs typeface="+mn-cs"/>
              </a:defRPr>
            </a:lvl5pPr>
          </a:lstStyle>
          <a:p>
            <a:pPr marL="0" lvl="0" indent="0" algn="l" defTabSz="914400" eaLnBrk="1" hangingPunct="1">
              <a:lnSpc>
                <a:spcPct val="100000"/>
              </a:lnSpc>
              <a:spcBef>
                <a:spcPts val="0"/>
              </a:spcBef>
              <a:buClrTx/>
              <a:buSzTx/>
              <a:buNone/>
              <a:defRPr/>
            </a:pPr>
            <a:r>
              <a:rPr lang="zh-CN" altLang="zh-CN" sz="1600" b="1" noProof="0" dirty="0">
                <a:solidFill>
                  <a:sysClr val="windowText" lastClr="0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材料1：(苏联)农业和轻工业的发展速度和重工业相比较,差距十分悬殊。1926</a:t>
            </a:r>
            <a:r>
              <a:rPr lang="zh-CN" sz="1600" b="1" noProof="0" dirty="0">
                <a:solidFill>
                  <a:sysClr val="windowText" lastClr="0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到</a:t>
            </a:r>
            <a:r>
              <a:rPr lang="zh-CN" altLang="zh-CN" sz="1600" b="1" noProof="0" dirty="0">
                <a:solidFill>
                  <a:sysClr val="windowText" lastClr="0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1940</a:t>
            </a:r>
            <a:r>
              <a:rPr lang="zh-CN" sz="1600" b="1" noProof="0" dirty="0">
                <a:solidFill>
                  <a:sysClr val="windowText" lastClr="0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年，苏联</a:t>
            </a:r>
            <a:r>
              <a:rPr lang="zh-CN" sz="1600" b="1" noProof="0"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重工业</a:t>
            </a:r>
            <a:r>
              <a:rPr lang="zh-CN" sz="1600" b="1" noProof="0" dirty="0">
                <a:solidFill>
                  <a:sysClr val="windowText" lastClr="0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年均增速</a:t>
            </a:r>
            <a:r>
              <a:rPr lang="zh-CN" altLang="zh-CN" sz="1600" b="1" noProof="0" dirty="0">
                <a:solidFill>
                  <a:sysClr val="windowText" lastClr="0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21.9%</a:t>
            </a:r>
            <a:r>
              <a:rPr lang="zh-CN" sz="1600" b="1" noProof="0" dirty="0">
                <a:solidFill>
                  <a:sysClr val="windowText" lastClr="0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sz="1600" b="1" noProof="0"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轻工业</a:t>
            </a:r>
            <a:r>
              <a:rPr lang="zh-CN" sz="1600" b="1" noProof="0" dirty="0">
                <a:solidFill>
                  <a:sysClr val="windowText" lastClr="0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只有</a:t>
            </a:r>
            <a:r>
              <a:rPr lang="zh-CN" altLang="zh-CN" sz="1600" b="1" noProof="0" dirty="0">
                <a:solidFill>
                  <a:sysClr val="windowText" lastClr="0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14.1%</a:t>
            </a:r>
            <a:r>
              <a:rPr lang="zh-CN" sz="1600" b="1" noProof="0" dirty="0">
                <a:solidFill>
                  <a:sysClr val="windowText" lastClr="0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sz="1600" b="1" noProof="0"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农业</a:t>
            </a:r>
            <a:r>
              <a:rPr lang="zh-CN" sz="1600" b="1" noProof="0" dirty="0">
                <a:solidFill>
                  <a:sysClr val="windowText" lastClr="0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为</a:t>
            </a:r>
            <a:r>
              <a:rPr lang="zh-CN" altLang="zh-CN" sz="1600" b="1" noProof="0" dirty="0">
                <a:solidFill>
                  <a:sysClr val="windowText" lastClr="0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1.5%</a:t>
            </a:r>
            <a:r>
              <a:rPr lang="zh-CN" sz="1600" b="1" noProof="0" dirty="0">
                <a:solidFill>
                  <a:sysClr val="windowText" lastClr="0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r>
              <a:rPr lang="zh-CN" altLang="zh-CN" sz="1600" b="1" noProof="0" dirty="0">
                <a:solidFill>
                  <a:sysClr val="windowText" lastClr="0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1949</a:t>
            </a:r>
            <a:r>
              <a:rPr lang="zh-CN" sz="1600" b="1" noProof="0" dirty="0">
                <a:solidFill>
                  <a:sysClr val="windowText" lastClr="0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年苏联爆炸</a:t>
            </a:r>
            <a:r>
              <a:rPr lang="zh-CN" sz="1600" b="1" noProof="0"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第一颗原子弹</a:t>
            </a:r>
            <a:r>
              <a:rPr lang="zh-CN" sz="1600" b="1" noProof="0" dirty="0">
                <a:solidFill>
                  <a:sysClr val="windowText" lastClr="0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，成为世界第二核大国，而全国一亿七千万人口平均每人买不到一双皮鞋，到</a:t>
            </a:r>
            <a:r>
              <a:rPr lang="zh-CN" altLang="zh-CN" sz="1600" b="1" noProof="0" dirty="0">
                <a:solidFill>
                  <a:sysClr val="windowText" lastClr="0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1953</a:t>
            </a:r>
            <a:r>
              <a:rPr lang="zh-CN" sz="1600" b="1" noProof="0" dirty="0">
                <a:solidFill>
                  <a:sysClr val="windowText" lastClr="0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年一个人才有</a:t>
            </a:r>
            <a:r>
              <a:rPr lang="zh-CN" altLang="zh-CN" sz="1600" b="1" noProof="0" dirty="0">
                <a:solidFill>
                  <a:sysClr val="windowText" lastClr="0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0.4</a:t>
            </a:r>
            <a:r>
              <a:rPr lang="zh-CN" sz="1600" b="1" noProof="0" dirty="0">
                <a:solidFill>
                  <a:sysClr val="windowText" lastClr="0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平米的住房。   </a:t>
            </a:r>
          </a:p>
          <a:p>
            <a:pPr marL="0" lvl="0" indent="0" algn="l" defTabSz="914400" eaLnBrk="1" hangingPunct="1">
              <a:lnSpc>
                <a:spcPct val="100000"/>
              </a:lnSpc>
              <a:spcBef>
                <a:spcPts val="0"/>
              </a:spcBef>
              <a:buClrTx/>
              <a:buSzTx/>
              <a:buNone/>
              <a:defRPr/>
            </a:pPr>
            <a:r>
              <a:rPr lang="zh-CN" sz="1600" b="1" noProof="0" dirty="0">
                <a:solidFill>
                  <a:sysClr val="windowText" lastClr="0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a:t>
            </a:r>
            <a:r>
              <a:rPr lang="zh-CN" altLang="zh-CN" sz="1600" b="1" noProof="0" dirty="0">
                <a:solidFill>
                  <a:sysClr val="windowText" lastClr="0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—《苏联国民经济》</a:t>
            </a:r>
          </a:p>
        </p:txBody>
      </p:sp>
      <p:sp>
        <p:nvSpPr>
          <p:cNvPr id="11" name="文本框 4"/>
          <p:cNvSpPr txBox="1"/>
          <p:nvPr/>
        </p:nvSpPr>
        <p:spPr>
          <a:xfrm>
            <a:off x="5697911" y="1622199"/>
            <a:ext cx="4247515" cy="2553335"/>
          </a:xfrm>
          <a:prstGeom prst="rect">
            <a:avLst/>
          </a:prstGeom>
          <a:noFill/>
          <a:ln w="19050">
            <a:noFill/>
            <a:prstDash val="dash"/>
          </a:ln>
        </p:spPr>
        <p:txBody>
          <a:bodyPr wrap="square" rtlCol="0" anchor="t">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lr>
                <a:schemeClr val="hlink"/>
              </a:buClr>
              <a:buSzPct val="85000"/>
              <a:buFont typeface="Wingdings" panose="05000000000000000000" pitchFamily="2" charset="2"/>
              <a:buChar char="Ø"/>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lr>
                <a:schemeClr val="hlink"/>
              </a:buClr>
              <a:buSzPct val="95000"/>
              <a:buFont typeface="Wingdings" panose="05000000000000000000" pitchFamily="2" charset="2"/>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lr>
                <a:schemeClr val="tx2"/>
              </a:buClr>
              <a:buSzPct val="90000"/>
              <a:buFont typeface="Wingdings" panose="05000000000000000000" pitchFamily="2" charset="2"/>
              <a:buChar char="Ø"/>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lr>
                <a:schemeClr val="tx2"/>
              </a:buClr>
              <a:buFont typeface="Wingdings 2" panose="05020102010507070707" pitchFamily="18" charset="2"/>
              <a:buChar char="¡"/>
              <a:defRPr sz="2000" kern="1200">
                <a:solidFill>
                  <a:schemeClr val="tx1"/>
                </a:solidFill>
                <a:latin typeface="+mn-lt"/>
                <a:ea typeface="+mn-ea"/>
                <a:cs typeface="+mn-cs"/>
              </a:defRPr>
            </a:lvl5pPr>
          </a:lstStyle>
          <a:p>
            <a:pPr marL="0" lvl="0" indent="0" algn="l" defTabSz="914400" eaLnBrk="1" hangingPunct="1">
              <a:lnSpc>
                <a:spcPct val="100000"/>
              </a:lnSpc>
              <a:spcBef>
                <a:spcPts val="0"/>
              </a:spcBef>
              <a:buClrTx/>
              <a:buSzTx/>
              <a:buNone/>
              <a:defRPr/>
            </a:pPr>
            <a:r>
              <a:rPr lang="zh-CN" altLang="zh-CN" sz="1600" b="1" noProof="0" dirty="0">
                <a:solidFill>
                  <a:sysClr val="windowText" lastClr="0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材料2：电冰箱</a:t>
            </a:r>
            <a:r>
              <a:rPr lang="zh-CN" sz="1600" b="1" noProof="0"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、洗衣机和电视机产量也极少,1950年产</a:t>
            </a:r>
            <a:r>
              <a:rPr lang="zh-CN" sz="1600" b="1" noProof="0"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电视机</a:t>
            </a:r>
            <a:r>
              <a:rPr lang="zh-CN" sz="1600" b="1" noProof="0"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约1.19万台</a:t>
            </a:r>
            <a:r>
              <a:rPr lang="zh-CN" sz="1600" b="1" noProof="0"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,电冰箱</a:t>
            </a:r>
            <a:r>
              <a:rPr lang="zh-CN" sz="1600" b="1" noProof="0"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0.12万台,</a:t>
            </a:r>
            <a:r>
              <a:rPr lang="zh-CN" sz="1600" b="1" noProof="0"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洗衣机</a:t>
            </a:r>
            <a:r>
              <a:rPr lang="zh-CN" sz="1600" b="1" noProof="0"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0.03万台。农业的情况则更为严重。若按人口平均计算,</a:t>
            </a:r>
            <a:r>
              <a:rPr lang="zh-CN" sz="1600" b="1" noProof="0"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谷物产量</a:t>
            </a:r>
            <a:r>
              <a:rPr lang="zh-CN" sz="1600" b="1" noProof="0"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1913年全俄为540.2公斤,1940年才达429.7公斤,1950年为447.1公斤,1955年也才为524公斤;</a:t>
            </a:r>
            <a:r>
              <a:rPr lang="zh-CN" sz="1600" b="1" noProof="0"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肉类</a:t>
            </a:r>
            <a:r>
              <a:rPr lang="zh-CN" altLang="zh-CN" sz="1600" b="1" noProof="0" dirty="0">
                <a:solidFill>
                  <a:sysClr val="windowText" lastClr="0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统计</a:t>
            </a:r>
            <a:r>
              <a:rPr lang="zh-CN" sz="1600" b="1" noProof="0"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1913年为31.4公斤,1940年为24.2公斤,1950年为27公斤,1955年为31.8公斤。</a:t>
            </a:r>
            <a:r>
              <a:rPr lang="zh-CN" sz="1600" b="1" noProof="0"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音响、录像机都</a:t>
            </a:r>
            <a:r>
              <a:rPr lang="zh-CN" altLang="zh-CN" sz="1600" b="1" noProof="0" dirty="0">
                <a:solidFill>
                  <a:sysClr val="windowText" lastClr="0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不能</a:t>
            </a:r>
            <a:r>
              <a:rPr lang="zh-CN" sz="1600" b="1" noProof="0" dirty="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生产</a:t>
            </a:r>
            <a:r>
              <a:rPr lang="zh-CN" sz="1600" b="1" noProof="0"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a:t>
            </a:r>
          </a:p>
          <a:p>
            <a:pPr marL="0" lvl="0" indent="0" algn="l" defTabSz="914400" eaLnBrk="1" hangingPunct="1">
              <a:lnSpc>
                <a:spcPct val="100000"/>
              </a:lnSpc>
              <a:spcBef>
                <a:spcPts val="0"/>
              </a:spcBef>
              <a:buClrTx/>
              <a:buSzTx/>
              <a:buNone/>
              <a:defRPr/>
            </a:pPr>
            <a:r>
              <a:rPr lang="zh-CN" altLang="zh-CN" sz="1600" b="1" noProof="0" dirty="0">
                <a:solidFill>
                  <a:sysClr val="windowText" lastClr="0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a:t>
            </a:r>
            <a:r>
              <a:rPr lang="zh-CN" sz="1600" b="1" noProof="0" dirty="0">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 </a:t>
            </a:r>
            <a:r>
              <a:rPr lang="zh-CN" altLang="zh-CN" sz="1600" b="1" noProof="0" dirty="0">
                <a:solidFill>
                  <a:sysClr val="windowText" lastClr="000000"/>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—周荣坤《苏联基本数字手册》</a:t>
            </a:r>
          </a:p>
        </p:txBody>
      </p:sp>
      <p:sp>
        <p:nvSpPr>
          <p:cNvPr id="12" name="文本框 7"/>
          <p:cNvSpPr txBox="1"/>
          <p:nvPr/>
        </p:nvSpPr>
        <p:spPr>
          <a:xfrm>
            <a:off x="1128705" y="4572103"/>
            <a:ext cx="8816425" cy="45085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30000"/>
              </a:lnSpc>
            </a:pPr>
            <a:r>
              <a:rPr lang="zh-CN" altLang="en-US" sz="1800" b="1">
                <a:ln/>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根据材料指出，苏联在发展壮大的过程中，取得了怎样的成就以及存在什么问题？</a:t>
            </a:r>
          </a:p>
        </p:txBody>
      </p:sp>
      <p:grpSp>
        <p:nvGrpSpPr>
          <p:cNvPr id="13" name="组合 12"/>
          <p:cNvGrpSpPr/>
          <p:nvPr/>
        </p:nvGrpSpPr>
        <p:grpSpPr>
          <a:xfrm>
            <a:off x="5107996" y="1121184"/>
            <a:ext cx="265430" cy="3451225"/>
            <a:chOff x="6397" y="0"/>
            <a:chExt cx="418" cy="5435"/>
          </a:xfrm>
        </p:grpSpPr>
        <p:cxnSp>
          <p:nvCxnSpPr>
            <p:cNvPr id="14" name="直接连接符 13"/>
            <p:cNvCxnSpPr/>
            <p:nvPr/>
          </p:nvCxnSpPr>
          <p:spPr>
            <a:xfrm>
              <a:off x="6397" y="0"/>
              <a:ext cx="15" cy="4837"/>
            </a:xfrm>
            <a:prstGeom prst="line">
              <a:avLst/>
            </a:prstGeom>
            <a:noFill/>
            <a:ln w="28575" cap="flat" cmpd="sng">
              <a:solidFill>
                <a:srgbClr val="C00000"/>
              </a:solidFill>
              <a:prstDash val="solid"/>
              <a:miter lim="800000"/>
            </a:ln>
            <a:effectLst>
              <a:glow rad="63500">
                <a:srgbClr val="FFFF00">
                  <a:alpha val="40000"/>
                </a:srgbClr>
              </a:glow>
            </a:effectLst>
          </p:spPr>
          <p:style>
            <a:lnRef idx="0">
              <a:scrgbClr r="0" g="0" b="0"/>
            </a:lnRef>
            <a:fillRef idx="0">
              <a:scrgbClr r="0" g="0" b="0"/>
            </a:fillRef>
            <a:effectRef idx="0">
              <a:scrgbClr r="0" g="0" b="0"/>
            </a:effectRef>
            <a:fontRef idx="none"/>
          </p:style>
        </p:cxnSp>
        <p:cxnSp>
          <p:nvCxnSpPr>
            <p:cNvPr id="15" name="直接连接符 14"/>
            <p:cNvCxnSpPr/>
            <p:nvPr/>
          </p:nvCxnSpPr>
          <p:spPr>
            <a:xfrm>
              <a:off x="6815" y="403"/>
              <a:ext cx="0" cy="5032"/>
            </a:xfrm>
            <a:prstGeom prst="line">
              <a:avLst/>
            </a:prstGeom>
            <a:noFill/>
            <a:ln w="28575" cap="flat" cmpd="sng">
              <a:solidFill>
                <a:srgbClr val="0070C0"/>
              </a:solidFill>
              <a:prstDash val="solid"/>
              <a:miter lim="800000"/>
            </a:ln>
            <a:effectLst>
              <a:glow rad="139700">
                <a:schemeClr val="accent1">
                  <a:satMod val="175000"/>
                  <a:alpha val="40000"/>
                </a:schemeClr>
              </a:glow>
            </a:effectLst>
          </p:spPr>
          <p:style>
            <a:lnRef idx="0">
              <a:scrgbClr r="0" g="0" b="0"/>
            </a:lnRef>
            <a:fillRef idx="0">
              <a:scrgbClr r="0" g="0" b="0"/>
            </a:fillRef>
            <a:effectRef idx="0">
              <a:scrgbClr r="0" g="0" b="0"/>
            </a:effectRef>
            <a:fontRef idx="none"/>
          </p:style>
        </p:cxnSp>
      </p:grpSp>
      <p:grpSp>
        <p:nvGrpSpPr>
          <p:cNvPr id="16" name="组合 15"/>
          <p:cNvGrpSpPr/>
          <p:nvPr/>
        </p:nvGrpSpPr>
        <p:grpSpPr>
          <a:xfrm>
            <a:off x="976284" y="755729"/>
            <a:ext cx="3470910" cy="440055"/>
            <a:chOff x="365" y="188"/>
            <a:chExt cx="5466" cy="693"/>
          </a:xfrm>
        </p:grpSpPr>
        <p:pic>
          <p:nvPicPr>
            <p:cNvPr id="1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365" y="188"/>
              <a:ext cx="1036" cy="68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18" name="文本框 8"/>
            <p:cNvSpPr txBox="1"/>
            <p:nvPr/>
          </p:nvSpPr>
          <p:spPr>
            <a:xfrm>
              <a:off x="1215" y="251"/>
              <a:ext cx="4616" cy="6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1" hangingPunct="0">
                <a:lnSpc>
                  <a:spcPct val="100000"/>
                </a:lnSpc>
                <a:spcBef>
                  <a:spcPts val="0"/>
                </a:spcBef>
                <a:spcAft>
                  <a:spcPts val="0"/>
                </a:spcAft>
                <a:buClrTx/>
                <a:buSzTx/>
                <a:buFontTx/>
                <a:buNone/>
              </a:pPr>
              <a:r>
                <a:rPr kumimoji="0" lang="zh-CN" altLang="en-US" sz="2000" b="1" i="0" u="none" strike="noStrike" cap="none" spc="0" normalizeH="0" baseline="0" dirty="0">
                  <a:effectLst>
                    <a:innerShdw blurRad="63500" dist="50800" dir="13500000">
                      <a:srgbClr val="000000">
                        <a:alpha val="50000"/>
                      </a:srgbClr>
                    </a:innerShdw>
                    <a:outerShdw blurRad="38100" dist="38100" dir="2700000" algn="tl">
                      <a:srgbClr val="000000">
                        <a:alpha val="43137"/>
                      </a:srgbClr>
                    </a:outerShdw>
                  </a:effectLst>
                  <a:uFillTx/>
                  <a:latin typeface="楷体" panose="02010609060101010101" charset="-122"/>
                  <a:ea typeface="楷体" panose="02010609060101010101" charset="-122"/>
                  <a:cs typeface="Arial" panose="020B0604020202020204"/>
                  <a:sym typeface="Arial" panose="020B0604020202020204"/>
                </a:rPr>
                <a:t>苏联的发展与改革</a:t>
              </a:r>
              <a:r>
                <a:rPr kumimoji="0" lang="en-US" altLang="zh-CN" sz="2000" b="1" i="0" u="none" strike="noStrike" cap="none" spc="0" normalizeH="0" baseline="0" dirty="0">
                  <a:effectLst>
                    <a:innerShdw blurRad="63500" dist="50800" dir="13500000">
                      <a:srgbClr val="000000">
                        <a:alpha val="50000"/>
                      </a:srgbClr>
                    </a:innerShdw>
                    <a:outerShdw blurRad="38100" dist="38100" dir="2700000" algn="tl">
                      <a:srgbClr val="000000">
                        <a:alpha val="43137"/>
                      </a:srgbClr>
                    </a:outerShdw>
                  </a:effectLst>
                  <a:uFillTx/>
                  <a:latin typeface="楷体" panose="02010609060101010101" charset="-122"/>
                  <a:ea typeface="楷体" panose="02010609060101010101" charset="-122"/>
                  <a:cs typeface="Arial" panose="020B0604020202020204"/>
                  <a:sym typeface="Arial" panose="020B0604020202020204"/>
                </a:rPr>
                <a:t>—</a:t>
              </a:r>
              <a:r>
                <a:rPr kumimoji="0" lang="zh-CN" altLang="en-US" sz="2000" b="1" i="0" u="none" strike="noStrike" cap="none" spc="0" normalizeH="0" baseline="0" dirty="0">
                  <a:effectLst>
                    <a:innerShdw blurRad="63500" dist="50800" dir="13500000">
                      <a:srgbClr val="000000">
                        <a:alpha val="50000"/>
                      </a:srgbClr>
                    </a:innerShdw>
                    <a:outerShdw blurRad="38100" dist="38100" dir="2700000" algn="tl">
                      <a:srgbClr val="000000">
                        <a:alpha val="43137"/>
                      </a:srgbClr>
                    </a:outerShdw>
                  </a:effectLst>
                  <a:uFillTx/>
                  <a:latin typeface="楷体" panose="02010609060101010101" charset="-122"/>
                  <a:ea typeface="楷体" panose="02010609060101010101" charset="-122"/>
                  <a:cs typeface="Arial" panose="020B0604020202020204"/>
                  <a:sym typeface="Arial" panose="020B0604020202020204"/>
                </a:rPr>
                <a:t>背景</a:t>
              </a:r>
            </a:p>
          </p:txBody>
        </p:sp>
      </p:grpSp>
      <p:sp>
        <p:nvSpPr>
          <p:cNvPr id="19" name="文本框 10"/>
          <p:cNvSpPr txBox="1"/>
          <p:nvPr/>
        </p:nvSpPr>
        <p:spPr>
          <a:xfrm>
            <a:off x="2273356" y="4158389"/>
            <a:ext cx="1516380" cy="414020"/>
          </a:xfrm>
          <a:prstGeom prst="rect">
            <a:avLst/>
          </a:prstGeom>
          <a:solidFill>
            <a:srgbClr val="C00000"/>
          </a:solidFill>
          <a:effectLst>
            <a:innerShdw blurRad="63500" dist="50800" dir="16200000">
              <a:prstClr val="black">
                <a:alpha val="50000"/>
              </a:prstClr>
            </a:innerShdw>
          </a:effectLst>
        </p:spPr>
        <p:txBody>
          <a:bodyPr wrap="none" rtlCol="0">
            <a:spAutoFit/>
          </a:bodyPr>
          <a:lstStyle/>
          <a:p>
            <a:pPr algn="l"/>
            <a:r>
              <a:rPr sz="2095" b="1">
                <a:solidFill>
                  <a:schemeClr val="bg1"/>
                </a:solidFill>
                <a:latin typeface="微软雅黑" panose="020B0503020204020204" charset="-122"/>
                <a:ea typeface="微软雅黑" panose="020B0503020204020204" charset="-122"/>
                <a:cs typeface="微软雅黑" panose="020B0503020204020204" charset="-122"/>
                <a:sym typeface="+mn-ea"/>
              </a:rPr>
              <a:t>重工业</a:t>
            </a:r>
            <a:r>
              <a:rPr lang="zh-CN" sz="2095" b="1">
                <a:solidFill>
                  <a:schemeClr val="bg1"/>
                </a:solidFill>
                <a:latin typeface="微软雅黑" panose="020B0503020204020204" charset="-122"/>
                <a:ea typeface="微软雅黑" panose="020B0503020204020204" charset="-122"/>
                <a:cs typeface="微软雅黑" panose="020B0503020204020204" charset="-122"/>
                <a:sym typeface="+mn-ea"/>
              </a:rPr>
              <a:t>发达</a:t>
            </a:r>
            <a:endParaRPr lang="zh-CN" altLang="en-US" sz="2095"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20" name="文本框 11"/>
          <p:cNvSpPr txBox="1"/>
          <p:nvPr/>
        </p:nvSpPr>
        <p:spPr>
          <a:xfrm>
            <a:off x="6491661" y="4158389"/>
            <a:ext cx="2316480" cy="414020"/>
          </a:xfrm>
          <a:prstGeom prst="rect">
            <a:avLst/>
          </a:prstGeom>
          <a:solidFill>
            <a:srgbClr val="C00000"/>
          </a:solidFill>
          <a:effectLst>
            <a:innerShdw blurRad="63500" dist="50800" dir="13500000">
              <a:prstClr val="black">
                <a:alpha val="50000"/>
              </a:prstClr>
            </a:innerShdw>
          </a:effectLst>
        </p:spPr>
        <p:txBody>
          <a:bodyPr wrap="none" rtlCol="0">
            <a:spAutoFit/>
          </a:bodyPr>
          <a:lstStyle/>
          <a:p>
            <a:pPr algn="l"/>
            <a:r>
              <a:rPr sz="2095" b="1">
                <a:solidFill>
                  <a:schemeClr val="bg1"/>
                </a:solidFill>
                <a:latin typeface="微软雅黑" panose="020B0503020204020204" charset="-122"/>
                <a:ea typeface="微软雅黑" panose="020B0503020204020204" charset="-122"/>
                <a:cs typeface="微软雅黑" panose="020B0503020204020204" charset="-122"/>
                <a:sym typeface="+mn-ea"/>
              </a:rPr>
              <a:t>农业、轻工业落后</a:t>
            </a:r>
            <a:endParaRPr lang="zh-CN" altLang="en-US" sz="2095"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21" name="文本框 16"/>
          <p:cNvSpPr txBox="1"/>
          <p:nvPr/>
        </p:nvSpPr>
        <p:spPr>
          <a:xfrm>
            <a:off x="2824536" y="5354729"/>
            <a:ext cx="5735320" cy="706755"/>
          </a:xfrm>
          <a:prstGeom prst="rect">
            <a:avLst/>
          </a:prstGeom>
          <a:noFill/>
        </p:spPr>
        <p:txBody>
          <a:bodyPr wrap="square" rtlCol="0">
            <a:spAutoFit/>
          </a:bodyPr>
          <a:lstStyle/>
          <a:p>
            <a:pPr marL="0" lvl="0" indent="0" algn="ctr" defTabSz="914400" eaLnBrk="1" fontAlgn="auto" latinLnBrk="0" hangingPunct="1">
              <a:lnSpc>
                <a:spcPct val="100000"/>
              </a:lnSpc>
              <a:spcBef>
                <a:spcPts val="0"/>
              </a:spcBef>
              <a:buClrTx/>
              <a:buSzTx/>
              <a:buFontTx/>
              <a:buNone/>
            </a:pPr>
            <a:r>
              <a:rPr lang="zh-CN" altLang="en-US" sz="2000" b="1">
                <a:effectLst>
                  <a:outerShdw blurRad="38100" dist="38100" dir="2700000" algn="tl">
                    <a:srgbClr val="000000">
                      <a:alpha val="43137"/>
                    </a:srgbClr>
                  </a:outerShdw>
                </a:effectLst>
                <a:latin typeface="楷体" panose="02010609060101010101" charset="-122"/>
                <a:ea typeface="楷体" panose="02010609060101010101" charset="-122"/>
                <a:cs typeface="微软雅黑" panose="020B0503020204020204" charset="-122"/>
                <a:sym typeface="Arial" panose="020B0604020202020204" pitchFamily="34" charset="0"/>
              </a:rPr>
              <a:t>他留下了世界一流的</a:t>
            </a:r>
            <a:r>
              <a:rPr lang="zh-CN" altLang="en-US" sz="2000" b="1">
                <a:solidFill>
                  <a:srgbClr val="0000FF"/>
                </a:solidFill>
                <a:effectLst>
                  <a:outerShdw blurRad="38100" dist="38100" dir="2700000" algn="tl">
                    <a:srgbClr val="000000">
                      <a:alpha val="43137"/>
                    </a:srgbClr>
                  </a:outerShdw>
                </a:effectLst>
                <a:latin typeface="楷体" panose="02010609060101010101" charset="-122"/>
                <a:ea typeface="楷体" panose="02010609060101010101" charset="-122"/>
                <a:cs typeface="微软雅黑" panose="020B0503020204020204" charset="-122"/>
                <a:sym typeface="Arial" panose="020B0604020202020204" pitchFamily="34" charset="0"/>
              </a:rPr>
              <a:t>军事强国和政治大国</a:t>
            </a:r>
            <a:r>
              <a:rPr lang="zh-CN" altLang="en-US" sz="2000" b="1">
                <a:effectLst>
                  <a:outerShdw blurRad="38100" dist="38100" dir="2700000" algn="tl">
                    <a:srgbClr val="000000">
                      <a:alpha val="43137"/>
                    </a:srgbClr>
                  </a:outerShdw>
                </a:effectLst>
                <a:latin typeface="楷体" panose="02010609060101010101" charset="-122"/>
                <a:ea typeface="楷体" panose="02010609060101010101" charset="-122"/>
                <a:cs typeface="微软雅黑" panose="020B0503020204020204" charset="-122"/>
                <a:sym typeface="Arial" panose="020B0604020202020204" pitchFamily="34" charset="0"/>
              </a:rPr>
              <a:t>的辉煌，也留下了制约苏联进一步发展的</a:t>
            </a:r>
            <a:r>
              <a:rPr lang="zh-CN" altLang="en-US" sz="2000" b="1">
                <a:solidFill>
                  <a:srgbClr val="C00000"/>
                </a:solidFill>
                <a:effectLst>
                  <a:outerShdw blurRad="38100" dist="38100" dir="2700000" algn="tl">
                    <a:srgbClr val="000000">
                      <a:alpha val="43137"/>
                    </a:srgbClr>
                  </a:outerShdw>
                </a:effectLst>
                <a:latin typeface="楷体" panose="02010609060101010101" charset="-122"/>
                <a:ea typeface="楷体" panose="02010609060101010101" charset="-122"/>
                <a:cs typeface="微软雅黑" panose="020B0503020204020204" charset="-122"/>
                <a:sym typeface="Arial" panose="020B0604020202020204" pitchFamily="34" charset="0"/>
              </a:rPr>
              <a:t>政治经济桎梏</a:t>
            </a:r>
            <a:r>
              <a:rPr lang="zh-CN" altLang="en-US" sz="2000" b="1">
                <a:ln/>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微软雅黑" panose="020B0503020204020204" charset="-122"/>
                <a:sym typeface="Arial" panose="020B0604020202020204" pitchFamily="34" charset="0"/>
              </a:rPr>
              <a:t>。</a:t>
            </a:r>
            <a:endParaRPr kumimoji="0" lang="zh-CN" altLang="en-US" sz="2000" b="1" i="0" u="none" strike="noStrike" cap="none" spc="0" normalizeH="0" baseline="0">
              <a:ln/>
              <a:solidFill>
                <a:schemeClr val="tx1"/>
              </a:solidFill>
              <a:effectLst>
                <a:outerShdw blurRad="38100" dist="19050" dir="2700000" algn="tl" rotWithShape="0">
                  <a:schemeClr val="dk1">
                    <a:alpha val="40000"/>
                  </a:schemeClr>
                </a:outerShdw>
              </a:effectLst>
              <a:uFillTx/>
              <a:latin typeface="楷体" panose="02010609060101010101" charset="-122"/>
              <a:ea typeface="楷体" panose="02010609060101010101" charset="-122"/>
              <a:cs typeface="微软雅黑" panose="020B0503020204020204" charset="-122"/>
              <a:sym typeface="Arial" panose="020B0604020202020204" pitchFamily="34" charset="0"/>
            </a:endParaRPr>
          </a:p>
        </p:txBody>
      </p:sp>
      <p:sp>
        <p:nvSpPr>
          <p:cNvPr id="22" name="云形标注 21"/>
          <p:cNvSpPr/>
          <p:nvPr/>
        </p:nvSpPr>
        <p:spPr>
          <a:xfrm>
            <a:off x="6900601" y="4257520"/>
            <a:ext cx="2082165" cy="904100"/>
          </a:xfrm>
          <a:prstGeom prst="cloudCallout">
            <a:avLst>
              <a:gd name="adj1" fmla="val -42680"/>
              <a:gd name="adj2" fmla="val 110677"/>
            </a:avLst>
          </a:prstGeom>
          <a:solidFill>
            <a:srgbClr val="FFFFFF"/>
          </a:solidFill>
          <a:ln w="12700" cap="flat">
            <a:solidFill>
              <a:srgbClr val="0070C0"/>
            </a:solid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ctr" forceAA="0">
            <a:spAutoFit/>
          </a:bodyPr>
          <a:lstStyle/>
          <a:p>
            <a:pPr marL="0" marR="0" indent="0" algn="l" defTabSz="914400" rtl="0" fontAlgn="auto" latinLnBrk="1" hangingPunct="0">
              <a:lnSpc>
                <a:spcPct val="100000"/>
              </a:lnSpc>
              <a:spcBef>
                <a:spcPts val="0"/>
              </a:spcBef>
              <a:spcAft>
                <a:spcPts val="0"/>
              </a:spcAft>
              <a:buClrTx/>
              <a:buSzTx/>
              <a:buFontTx/>
              <a:buNone/>
            </a:pPr>
            <a:r>
              <a:rPr lang="zh-CN" altLang="en-US" sz="1600" b="1">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微软雅黑" panose="020B0503020204020204" charset="-122"/>
                <a:sym typeface="Arial" panose="020B0604020202020204" pitchFamily="34" charset="0"/>
              </a:rPr>
              <a:t>高度集中的政治经济体制</a:t>
            </a:r>
            <a:endParaRPr kumimoji="0" lang="zh-CN" altLang="en-US" sz="1600" b="1" i="0" u="none" strike="noStrike" cap="none" spc="0" normalizeH="0" baseline="0">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微软雅黑" panose="020B0503020204020204" charset="-122"/>
              <a:sym typeface="Arial" panose="020B0604020202020204" pitchFamily="34" charset="0"/>
            </a:endParaRPr>
          </a:p>
        </p:txBody>
      </p:sp>
      <p:pic>
        <p:nvPicPr>
          <p:cNvPr id="23" name="图片 6146" descr="in state"/>
          <p:cNvPicPr>
            <a:picLocks noChangeAspect="1"/>
          </p:cNvPicPr>
          <p:nvPr/>
        </p:nvPicPr>
        <p:blipFill>
          <a:blip r:embed="rId5" cstate="print"/>
          <a:stretch>
            <a:fillRect/>
          </a:stretch>
        </p:blipFill>
        <p:spPr>
          <a:xfrm>
            <a:off x="906836" y="5053739"/>
            <a:ext cx="1812925" cy="1191260"/>
          </a:xfrm>
          <a:prstGeom prst="rect">
            <a:avLst/>
          </a:prstGeom>
          <a:noFill/>
          <a:ln w="9525">
            <a:noFill/>
          </a:ln>
          <a:effectLst>
            <a:softEdge rad="63500"/>
          </a:effectLst>
        </p:spPr>
      </p:pic>
      <p:sp>
        <p:nvSpPr>
          <p:cNvPr id="24" name="文本框 21"/>
          <p:cNvSpPr txBox="1"/>
          <p:nvPr/>
        </p:nvSpPr>
        <p:spPr>
          <a:xfrm rot="1140000">
            <a:off x="8554776" y="5347744"/>
            <a:ext cx="1238885" cy="583565"/>
          </a:xfrm>
          <a:prstGeom prst="rect">
            <a:avLst/>
          </a:prstGeom>
          <a:solidFill>
            <a:srgbClr val="FFC000"/>
          </a:solidFill>
          <a:effectLst>
            <a:innerShdw blurRad="63500" dist="50800">
              <a:prstClr val="black">
                <a:alpha val="50000"/>
              </a:prstClr>
            </a:innerShdw>
          </a:effectLst>
        </p:spPr>
        <p:txBody>
          <a:bodyPr wrap="square" rtlCol="0">
            <a:spAutoFit/>
          </a:bodyPr>
          <a:lstStyle/>
          <a:p>
            <a:pPr algn="l"/>
            <a:r>
              <a:rPr lang="zh-CN" altLang="en-US" sz="3200" b="1">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改革！</a:t>
            </a:r>
          </a:p>
        </p:txBody>
      </p:sp>
    </p:spTree>
    <p:extLst>
      <p:ext uri="{BB962C8B-B14F-4D97-AF65-F5344CB8AC3E}">
        <p14:creationId xmlns:p14="http://schemas.microsoft.com/office/powerpoint/2010/main" xmlns="" val="4201082049"/>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0" grpId="0" bldLvl="0" animBg="1"/>
      <p:bldP spid="21" grpId="0"/>
      <p:bldP spid="22" grpId="0" bldLvl="0" animBg="1"/>
      <p:bldP spid="24"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004d5a90-a593-4021-a383-700915fd5698}"/>
  <p:tag name="TABLE_SKINIDX" val="2"/>
  <p:tag name="TABLE_ENCOLOR" val="#FFFFFF"/>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004d5a90-a593-4021-a383-700915fd5698}"/>
  <p:tag name="TABLE_SKINIDX" val="2"/>
  <p:tag name="TABLE_ENCOLOR" val="#FFFFFF"/>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004d5a90-a593-4021-a383-700915fd5698}"/>
  <p:tag name="TABLE_SKINIDX" val="2"/>
  <p:tag name="TABLE_ENCOLOR" val="#FFFFFF"/>
</p:tagLst>
</file>

<file path=ppt/tags/tag4.xml><?xml version="1.0" encoding="utf-8"?>
<p:tagLst xmlns:a="http://schemas.openxmlformats.org/drawingml/2006/main" xmlns:r="http://schemas.openxmlformats.org/officeDocument/2006/relationships" xmlns:p="http://schemas.openxmlformats.org/presentationml/2006/main">
  <p:tag name="KSO_WM_UNIT_TABLE_BEAUTIFY" val="smartTable{004d5a90-a593-4021-a383-700915fd5698}"/>
  <p:tag name="TABLE_SKINIDX" val="2"/>
  <p:tag name="TABLE_ENCOLOR" val="#FFFFFF"/>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az0sqkq">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7085</TotalTime>
  <Words>3351</Words>
  <PresentationFormat>自定义</PresentationFormat>
  <Paragraphs>282</Paragraphs>
  <Slides>28</Slides>
  <Notes>2</Notes>
  <HiddenSlides>0</HiddenSlides>
  <MMClips>0</MMClips>
  <ScaleCrop>false</ScaleCrop>
  <HeadingPairs>
    <vt:vector size="6" baseType="variant">
      <vt:variant>
        <vt:lpstr>主题</vt:lpstr>
      </vt:variant>
      <vt:variant>
        <vt:i4>2</vt:i4>
      </vt:variant>
      <vt:variant>
        <vt:lpstr>嵌入 OLE 服务器</vt:lpstr>
      </vt:variant>
      <vt:variant>
        <vt:i4>2</vt:i4>
      </vt:variant>
      <vt:variant>
        <vt:lpstr>幻灯片标题</vt:lpstr>
      </vt:variant>
      <vt:variant>
        <vt:i4>28</vt:i4>
      </vt:variant>
    </vt:vector>
  </HeadingPairs>
  <TitlesOfParts>
    <vt:vector size="32" baseType="lpstr">
      <vt:lpstr>第一PPT，www.1ppt.com</vt:lpstr>
      <vt:lpstr>自定义设计方案</vt:lpstr>
      <vt:lpstr>工作表</vt:lpstr>
      <vt:lpstr>Worksheet</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美苏两国力量对比　</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2019-07-04T08:14:45Z</dcterms:created>
  <dcterms:modified xsi:type="dcterms:W3CDTF">2021-11-25T03:07:38Z</dcterms:modified>
</cp:coreProperties>
</file>