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34"/>
  </p:notesMasterIdLst>
  <p:sldIdLst>
    <p:sldId id="259" r:id="rId2"/>
    <p:sldId id="267" r:id="rId3"/>
    <p:sldId id="261" r:id="rId4"/>
    <p:sldId id="299" r:id="rId5"/>
    <p:sldId id="268" r:id="rId6"/>
    <p:sldId id="270" r:id="rId7"/>
    <p:sldId id="300" r:id="rId8"/>
    <p:sldId id="301" r:id="rId9"/>
    <p:sldId id="302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04" r:id="rId31"/>
    <p:sldId id="324" r:id="rId32"/>
    <p:sldId id="325" r:id="rId33"/>
  </p:sldIdLst>
  <p:sldSz cx="12192000" cy="6858000"/>
  <p:notesSz cx="7104063" cy="10234613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E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7" y="-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CB67-1D2C-4CE3-9CEC-8B39281E9538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DA98D-D58D-467A-874D-30D7393A29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1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DA98D-D58D-467A-874D-30D7393A295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9396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424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DA98D-D58D-467A-874D-30D7393A295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7200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DA98D-D58D-467A-874D-30D7393A295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939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/>
            <a:fld id="{C6B28C60-4D65-4DD8-BE59-FDBEA0468386}" type="slidenum">
              <a:rPr lang="zh-CN" altLang="en-US"/>
              <a:pPr fontAlgn="base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6458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343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58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764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65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1112"/>
            <a:ext cx="10972800" cy="47561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996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1112"/>
            <a:ext cx="10972800" cy="47561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145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018942" y="59575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86" r:id="rId3"/>
    <p:sldLayoutId id="2147483671" r:id="rId4"/>
    <p:sldLayoutId id="2147483672" r:id="rId5"/>
    <p:sldLayoutId id="2147483673" r:id="rId6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29.png"/><Relationship Id="rId10" Type="http://schemas.openxmlformats.org/officeDocument/2006/relationships/image" Target="../media/image31.jpeg"/><Relationship Id="rId4" Type="http://schemas.openxmlformats.org/officeDocument/2006/relationships/image" Target="../media/image28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jpeg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jpeg"/><Relationship Id="rId11" Type="http://schemas.openxmlformats.org/officeDocument/2006/relationships/image" Target="../media/image44.jpeg"/><Relationship Id="rId5" Type="http://schemas.openxmlformats.org/officeDocument/2006/relationships/image" Target="../media/image14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3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6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3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67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-107315"/>
            <a:ext cx="2943860" cy="28670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51516" y="2967335"/>
            <a:ext cx="888897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en-US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课 战后资本主义的新变化</a:t>
            </a:r>
            <a:endParaRPr lang="zh-CN" altLang="en-US" sz="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24915" y="713383"/>
            <a:ext cx="4179061" cy="620752"/>
            <a:chOff x="2296" y="1067"/>
            <a:chExt cx="8089" cy="1276"/>
          </a:xfrm>
        </p:grpSpPr>
        <p:grpSp>
          <p:nvGrpSpPr>
            <p:cNvPr id="3" name="组合 52"/>
            <p:cNvGrpSpPr/>
            <p:nvPr/>
          </p:nvGrpSpPr>
          <p:grpSpPr>
            <a:xfrm flipH="1">
              <a:off x="2296" y="1146"/>
              <a:ext cx="8089" cy="1197"/>
              <a:chOff x="3007868" y="53665"/>
              <a:chExt cx="5380116" cy="759943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55"/>
            <p:cNvSpPr txBox="1"/>
            <p:nvPr/>
          </p:nvSpPr>
          <p:spPr>
            <a:xfrm>
              <a:off x="4878" y="1067"/>
              <a:ext cx="500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欧洲联合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背景</a:t>
              </a:r>
            </a:p>
          </p:txBody>
        </p:sp>
      </p:grpSp>
      <p:sp>
        <p:nvSpPr>
          <p:cNvPr id="7" name="文本框 3"/>
          <p:cNvSpPr txBox="1"/>
          <p:nvPr/>
        </p:nvSpPr>
        <p:spPr>
          <a:xfrm>
            <a:off x="1651635" y="1993900"/>
            <a:ext cx="7982585" cy="202882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sz="2095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“总有一天，到那时，……，所有的欧洲国家，无须丢掉你们各自的特点和闪光的个性，都</a:t>
            </a:r>
            <a:r>
              <a:rPr sz="209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将紧紧地融合在一个高一级的整体里</a:t>
            </a:r>
            <a:r>
              <a:rPr sz="2095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；到那时，你们将构筑欧洲的友爱关系……”  </a:t>
            </a:r>
          </a:p>
          <a:p>
            <a:pPr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sz="2095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              </a:t>
            </a:r>
            <a:r>
              <a:rPr sz="1795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——雨果</a:t>
            </a:r>
            <a:endParaRPr kumimoji="0" lang="zh-CN" sz="1795" b="1" i="0" u="none" strike="noStrike" cap="none" spc="0" normalizeH="0" baseline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40430" y="4299585"/>
            <a:ext cx="3933190" cy="1131570"/>
            <a:chOff x="4489" y="5826"/>
            <a:chExt cx="6194" cy="1782"/>
          </a:xfrm>
        </p:grpSpPr>
        <p:sp>
          <p:nvSpPr>
            <p:cNvPr id="9" name="Freeform 32"/>
            <p:cNvSpPr>
              <a:spLocks noEditPoints="1"/>
            </p:cNvSpPr>
            <p:nvPr/>
          </p:nvSpPr>
          <p:spPr bwMode="auto">
            <a:xfrm>
              <a:off x="4489" y="5826"/>
              <a:ext cx="6194" cy="1783"/>
            </a:xfrm>
            <a:custGeom>
              <a:avLst/>
              <a:gdLst>
                <a:gd name="T0" fmla="*/ 354 w 1900"/>
                <a:gd name="T1" fmla="*/ 185 h 547"/>
                <a:gd name="T2" fmla="*/ 367 w 1900"/>
                <a:gd name="T3" fmla="*/ 143 h 547"/>
                <a:gd name="T4" fmla="*/ 1207 w 1900"/>
                <a:gd name="T5" fmla="*/ 208 h 547"/>
                <a:gd name="T6" fmla="*/ 1123 w 1900"/>
                <a:gd name="T7" fmla="*/ 135 h 547"/>
                <a:gd name="T8" fmla="*/ 1127 w 1900"/>
                <a:gd name="T9" fmla="*/ 151 h 547"/>
                <a:gd name="T10" fmla="*/ 1354 w 1900"/>
                <a:gd name="T11" fmla="*/ 252 h 547"/>
                <a:gd name="T12" fmla="*/ 1384 w 1900"/>
                <a:gd name="T13" fmla="*/ 128 h 547"/>
                <a:gd name="T14" fmla="*/ 1430 w 1900"/>
                <a:gd name="T15" fmla="*/ 227 h 547"/>
                <a:gd name="T16" fmla="*/ 1274 w 1900"/>
                <a:gd name="T17" fmla="*/ 149 h 547"/>
                <a:gd name="T18" fmla="*/ 1304 w 1900"/>
                <a:gd name="T19" fmla="*/ 153 h 547"/>
                <a:gd name="T20" fmla="*/ 1571 w 1900"/>
                <a:gd name="T21" fmla="*/ 341 h 547"/>
                <a:gd name="T22" fmla="*/ 1626 w 1900"/>
                <a:gd name="T23" fmla="*/ 362 h 547"/>
                <a:gd name="T24" fmla="*/ 1666 w 1900"/>
                <a:gd name="T25" fmla="*/ 341 h 547"/>
                <a:gd name="T26" fmla="*/ 1708 w 1900"/>
                <a:gd name="T27" fmla="*/ 313 h 547"/>
                <a:gd name="T28" fmla="*/ 1736 w 1900"/>
                <a:gd name="T29" fmla="*/ 297 h 547"/>
                <a:gd name="T30" fmla="*/ 1746 w 1900"/>
                <a:gd name="T31" fmla="*/ 253 h 547"/>
                <a:gd name="T32" fmla="*/ 327 w 1900"/>
                <a:gd name="T33" fmla="*/ 352 h 547"/>
                <a:gd name="T34" fmla="*/ 339 w 1900"/>
                <a:gd name="T35" fmla="*/ 356 h 547"/>
                <a:gd name="T36" fmla="*/ 339 w 1900"/>
                <a:gd name="T37" fmla="*/ 244 h 547"/>
                <a:gd name="T38" fmla="*/ 165 w 1900"/>
                <a:gd name="T39" fmla="*/ 328 h 547"/>
                <a:gd name="T40" fmla="*/ 167 w 1900"/>
                <a:gd name="T41" fmla="*/ 438 h 547"/>
                <a:gd name="T42" fmla="*/ 224 w 1900"/>
                <a:gd name="T43" fmla="*/ 444 h 547"/>
                <a:gd name="T44" fmla="*/ 209 w 1900"/>
                <a:gd name="T45" fmla="*/ 474 h 547"/>
                <a:gd name="T46" fmla="*/ 369 w 1900"/>
                <a:gd name="T47" fmla="*/ 408 h 547"/>
                <a:gd name="T48" fmla="*/ 701 w 1900"/>
                <a:gd name="T49" fmla="*/ 223 h 547"/>
                <a:gd name="T50" fmla="*/ 575 w 1900"/>
                <a:gd name="T51" fmla="*/ 198 h 547"/>
                <a:gd name="T52" fmla="*/ 550 w 1900"/>
                <a:gd name="T53" fmla="*/ 215 h 547"/>
                <a:gd name="T54" fmla="*/ 516 w 1900"/>
                <a:gd name="T55" fmla="*/ 193 h 547"/>
                <a:gd name="T56" fmla="*/ 527 w 1900"/>
                <a:gd name="T57" fmla="*/ 273 h 547"/>
                <a:gd name="T58" fmla="*/ 556 w 1900"/>
                <a:gd name="T59" fmla="*/ 313 h 547"/>
                <a:gd name="T60" fmla="*/ 647 w 1900"/>
                <a:gd name="T61" fmla="*/ 373 h 547"/>
                <a:gd name="T62" fmla="*/ 1243 w 1900"/>
                <a:gd name="T63" fmla="*/ 400 h 547"/>
                <a:gd name="T64" fmla="*/ 1255 w 1900"/>
                <a:gd name="T65" fmla="*/ 379 h 547"/>
                <a:gd name="T66" fmla="*/ 1314 w 1900"/>
                <a:gd name="T67" fmla="*/ 360 h 547"/>
                <a:gd name="T68" fmla="*/ 1278 w 1900"/>
                <a:gd name="T69" fmla="*/ 236 h 547"/>
                <a:gd name="T70" fmla="*/ 1308 w 1900"/>
                <a:gd name="T71" fmla="*/ 210 h 547"/>
                <a:gd name="T72" fmla="*/ 1797 w 1900"/>
                <a:gd name="T73" fmla="*/ 333 h 547"/>
                <a:gd name="T74" fmla="*/ 1685 w 1900"/>
                <a:gd name="T75" fmla="*/ 387 h 547"/>
                <a:gd name="T76" fmla="*/ 1636 w 1900"/>
                <a:gd name="T77" fmla="*/ 400 h 547"/>
                <a:gd name="T78" fmla="*/ 1596 w 1900"/>
                <a:gd name="T79" fmla="*/ 404 h 547"/>
                <a:gd name="T80" fmla="*/ 1571 w 1900"/>
                <a:gd name="T81" fmla="*/ 396 h 547"/>
                <a:gd name="T82" fmla="*/ 1502 w 1900"/>
                <a:gd name="T83" fmla="*/ 293 h 547"/>
                <a:gd name="T84" fmla="*/ 1354 w 1900"/>
                <a:gd name="T85" fmla="*/ 284 h 547"/>
                <a:gd name="T86" fmla="*/ 1342 w 1900"/>
                <a:gd name="T87" fmla="*/ 337 h 547"/>
                <a:gd name="T88" fmla="*/ 1310 w 1900"/>
                <a:gd name="T89" fmla="*/ 392 h 547"/>
                <a:gd name="T90" fmla="*/ 998 w 1900"/>
                <a:gd name="T91" fmla="*/ 463 h 547"/>
                <a:gd name="T92" fmla="*/ 529 w 1900"/>
                <a:gd name="T93" fmla="*/ 332 h 547"/>
                <a:gd name="T94" fmla="*/ 424 w 1900"/>
                <a:gd name="T95" fmla="*/ 286 h 547"/>
                <a:gd name="T96" fmla="*/ 63 w 1900"/>
                <a:gd name="T97" fmla="*/ 547 h 547"/>
                <a:gd name="T98" fmla="*/ 143 w 1900"/>
                <a:gd name="T99" fmla="*/ 391 h 547"/>
                <a:gd name="T100" fmla="*/ 80 w 1900"/>
                <a:gd name="T101" fmla="*/ 364 h 547"/>
                <a:gd name="T102" fmla="*/ 223 w 1900"/>
                <a:gd name="T103" fmla="*/ 168 h 547"/>
                <a:gd name="T104" fmla="*/ 598 w 1900"/>
                <a:gd name="T105" fmla="*/ 17 h 547"/>
                <a:gd name="T106" fmla="*/ 655 w 1900"/>
                <a:gd name="T107" fmla="*/ 113 h 547"/>
                <a:gd name="T108" fmla="*/ 1095 w 1900"/>
                <a:gd name="T109" fmla="*/ 233 h 547"/>
                <a:gd name="T110" fmla="*/ 1100 w 1900"/>
                <a:gd name="T111" fmla="*/ 111 h 547"/>
                <a:gd name="T112" fmla="*/ 1601 w 1900"/>
                <a:gd name="T113" fmla="*/ 101 h 547"/>
                <a:gd name="T114" fmla="*/ 1632 w 1900"/>
                <a:gd name="T115" fmla="*/ 124 h 547"/>
                <a:gd name="T116" fmla="*/ 1723 w 1900"/>
                <a:gd name="T117" fmla="*/ 193 h 547"/>
                <a:gd name="T118" fmla="*/ 1835 w 1900"/>
                <a:gd name="T119" fmla="*/ 160 h 547"/>
                <a:gd name="T120" fmla="*/ 1832 w 1900"/>
                <a:gd name="T121" fmla="*/ 208 h 547"/>
                <a:gd name="T122" fmla="*/ 1792 w 1900"/>
                <a:gd name="T123" fmla="*/ 244 h 547"/>
                <a:gd name="T124" fmla="*/ 1858 w 1900"/>
                <a:gd name="T125" fmla="*/ 299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0" h="547">
                  <a:moveTo>
                    <a:pt x="409" y="253"/>
                  </a:moveTo>
                  <a:lnTo>
                    <a:pt x="405" y="214"/>
                  </a:lnTo>
                  <a:lnTo>
                    <a:pt x="398" y="175"/>
                  </a:lnTo>
                  <a:lnTo>
                    <a:pt x="384" y="13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5"/>
                  </a:lnTo>
                  <a:lnTo>
                    <a:pt x="375" y="95"/>
                  </a:lnTo>
                  <a:lnTo>
                    <a:pt x="377" y="97"/>
                  </a:lnTo>
                  <a:lnTo>
                    <a:pt x="390" y="122"/>
                  </a:lnTo>
                  <a:lnTo>
                    <a:pt x="398" y="149"/>
                  </a:lnTo>
                  <a:lnTo>
                    <a:pt x="403" y="174"/>
                  </a:lnTo>
                  <a:lnTo>
                    <a:pt x="421" y="252"/>
                  </a:lnTo>
                  <a:lnTo>
                    <a:pt x="423" y="252"/>
                  </a:lnTo>
                  <a:lnTo>
                    <a:pt x="424" y="250"/>
                  </a:lnTo>
                  <a:lnTo>
                    <a:pt x="424" y="248"/>
                  </a:lnTo>
                  <a:lnTo>
                    <a:pt x="423" y="206"/>
                  </a:lnTo>
                  <a:lnTo>
                    <a:pt x="415" y="166"/>
                  </a:lnTo>
                  <a:lnTo>
                    <a:pt x="405" y="126"/>
                  </a:lnTo>
                  <a:lnTo>
                    <a:pt x="396" y="86"/>
                  </a:lnTo>
                  <a:lnTo>
                    <a:pt x="367" y="95"/>
                  </a:lnTo>
                  <a:lnTo>
                    <a:pt x="341" y="107"/>
                  </a:lnTo>
                  <a:lnTo>
                    <a:pt x="331" y="113"/>
                  </a:lnTo>
                  <a:lnTo>
                    <a:pt x="322" y="116"/>
                  </a:lnTo>
                  <a:lnTo>
                    <a:pt x="337" y="151"/>
                  </a:lnTo>
                  <a:lnTo>
                    <a:pt x="350" y="183"/>
                  </a:lnTo>
                  <a:lnTo>
                    <a:pt x="352" y="185"/>
                  </a:lnTo>
                  <a:lnTo>
                    <a:pt x="354" y="185"/>
                  </a:lnTo>
                  <a:lnTo>
                    <a:pt x="333" y="128"/>
                  </a:lnTo>
                  <a:lnTo>
                    <a:pt x="333" y="126"/>
                  </a:lnTo>
                  <a:lnTo>
                    <a:pt x="333" y="124"/>
                  </a:lnTo>
                  <a:lnTo>
                    <a:pt x="335" y="122"/>
                  </a:lnTo>
                  <a:lnTo>
                    <a:pt x="337" y="124"/>
                  </a:lnTo>
                  <a:lnTo>
                    <a:pt x="339" y="124"/>
                  </a:lnTo>
                  <a:lnTo>
                    <a:pt x="354" y="160"/>
                  </a:lnTo>
                  <a:lnTo>
                    <a:pt x="369" y="196"/>
                  </a:lnTo>
                  <a:lnTo>
                    <a:pt x="369" y="198"/>
                  </a:lnTo>
                  <a:lnTo>
                    <a:pt x="369" y="198"/>
                  </a:lnTo>
                  <a:lnTo>
                    <a:pt x="369" y="198"/>
                  </a:lnTo>
                  <a:lnTo>
                    <a:pt x="358" y="154"/>
                  </a:lnTo>
                  <a:lnTo>
                    <a:pt x="344" y="115"/>
                  </a:lnTo>
                  <a:lnTo>
                    <a:pt x="344" y="113"/>
                  </a:lnTo>
                  <a:lnTo>
                    <a:pt x="344" y="111"/>
                  </a:lnTo>
                  <a:lnTo>
                    <a:pt x="344" y="109"/>
                  </a:lnTo>
                  <a:lnTo>
                    <a:pt x="346" y="109"/>
                  </a:lnTo>
                  <a:lnTo>
                    <a:pt x="350" y="111"/>
                  </a:lnTo>
                  <a:lnTo>
                    <a:pt x="352" y="113"/>
                  </a:lnTo>
                  <a:lnTo>
                    <a:pt x="354" y="116"/>
                  </a:lnTo>
                  <a:lnTo>
                    <a:pt x="365" y="151"/>
                  </a:lnTo>
                  <a:lnTo>
                    <a:pt x="375" y="183"/>
                  </a:lnTo>
                  <a:lnTo>
                    <a:pt x="388" y="223"/>
                  </a:lnTo>
                  <a:lnTo>
                    <a:pt x="390" y="225"/>
                  </a:lnTo>
                  <a:lnTo>
                    <a:pt x="390" y="227"/>
                  </a:lnTo>
                  <a:lnTo>
                    <a:pt x="386" y="196"/>
                  </a:lnTo>
                  <a:lnTo>
                    <a:pt x="377" y="168"/>
                  </a:lnTo>
                  <a:lnTo>
                    <a:pt x="367" y="143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58" y="115"/>
                  </a:lnTo>
                  <a:lnTo>
                    <a:pt x="358" y="113"/>
                  </a:lnTo>
                  <a:lnTo>
                    <a:pt x="360" y="113"/>
                  </a:lnTo>
                  <a:lnTo>
                    <a:pt x="362" y="113"/>
                  </a:lnTo>
                  <a:lnTo>
                    <a:pt x="363" y="115"/>
                  </a:lnTo>
                  <a:lnTo>
                    <a:pt x="365" y="116"/>
                  </a:lnTo>
                  <a:lnTo>
                    <a:pt x="371" y="126"/>
                  </a:lnTo>
                  <a:lnTo>
                    <a:pt x="375" y="137"/>
                  </a:lnTo>
                  <a:lnTo>
                    <a:pt x="394" y="194"/>
                  </a:lnTo>
                  <a:lnTo>
                    <a:pt x="409" y="253"/>
                  </a:lnTo>
                  <a:close/>
                  <a:moveTo>
                    <a:pt x="1156" y="223"/>
                  </a:moveTo>
                  <a:lnTo>
                    <a:pt x="1182" y="217"/>
                  </a:lnTo>
                  <a:lnTo>
                    <a:pt x="1211" y="210"/>
                  </a:lnTo>
                  <a:lnTo>
                    <a:pt x="1211" y="210"/>
                  </a:lnTo>
                  <a:lnTo>
                    <a:pt x="1209" y="210"/>
                  </a:lnTo>
                  <a:lnTo>
                    <a:pt x="1205" y="210"/>
                  </a:lnTo>
                  <a:lnTo>
                    <a:pt x="1203" y="210"/>
                  </a:lnTo>
                  <a:lnTo>
                    <a:pt x="1201" y="210"/>
                  </a:lnTo>
                  <a:lnTo>
                    <a:pt x="1201" y="208"/>
                  </a:lnTo>
                  <a:lnTo>
                    <a:pt x="1203" y="208"/>
                  </a:lnTo>
                  <a:lnTo>
                    <a:pt x="1203" y="208"/>
                  </a:lnTo>
                  <a:lnTo>
                    <a:pt x="1205" y="208"/>
                  </a:lnTo>
                  <a:lnTo>
                    <a:pt x="1205" y="208"/>
                  </a:lnTo>
                  <a:lnTo>
                    <a:pt x="1207" y="208"/>
                  </a:lnTo>
                  <a:lnTo>
                    <a:pt x="1207" y="208"/>
                  </a:lnTo>
                  <a:lnTo>
                    <a:pt x="1207" y="208"/>
                  </a:lnTo>
                  <a:lnTo>
                    <a:pt x="1207" y="208"/>
                  </a:lnTo>
                  <a:lnTo>
                    <a:pt x="1207" y="208"/>
                  </a:lnTo>
                  <a:lnTo>
                    <a:pt x="1209" y="206"/>
                  </a:lnTo>
                  <a:lnTo>
                    <a:pt x="1209" y="206"/>
                  </a:lnTo>
                  <a:lnTo>
                    <a:pt x="1199" y="158"/>
                  </a:lnTo>
                  <a:lnTo>
                    <a:pt x="1199" y="156"/>
                  </a:lnTo>
                  <a:lnTo>
                    <a:pt x="1198" y="154"/>
                  </a:lnTo>
                  <a:lnTo>
                    <a:pt x="1198" y="153"/>
                  </a:lnTo>
                  <a:lnTo>
                    <a:pt x="1196" y="151"/>
                  </a:lnTo>
                  <a:lnTo>
                    <a:pt x="1194" y="151"/>
                  </a:lnTo>
                  <a:lnTo>
                    <a:pt x="1192" y="151"/>
                  </a:lnTo>
                  <a:lnTo>
                    <a:pt x="1190" y="158"/>
                  </a:lnTo>
                  <a:lnTo>
                    <a:pt x="1188" y="166"/>
                  </a:lnTo>
                  <a:lnTo>
                    <a:pt x="1188" y="158"/>
                  </a:lnTo>
                  <a:lnTo>
                    <a:pt x="1190" y="151"/>
                  </a:lnTo>
                  <a:lnTo>
                    <a:pt x="1184" y="149"/>
                  </a:lnTo>
                  <a:lnTo>
                    <a:pt x="1178" y="149"/>
                  </a:lnTo>
                  <a:lnTo>
                    <a:pt x="1173" y="147"/>
                  </a:lnTo>
                  <a:lnTo>
                    <a:pt x="1144" y="141"/>
                  </a:lnTo>
                  <a:lnTo>
                    <a:pt x="1114" y="132"/>
                  </a:lnTo>
                  <a:lnTo>
                    <a:pt x="1119" y="164"/>
                  </a:lnTo>
                  <a:lnTo>
                    <a:pt x="1123" y="198"/>
                  </a:lnTo>
                  <a:lnTo>
                    <a:pt x="1123" y="200"/>
                  </a:lnTo>
                  <a:lnTo>
                    <a:pt x="1123" y="198"/>
                  </a:lnTo>
                  <a:lnTo>
                    <a:pt x="1123" y="168"/>
                  </a:lnTo>
                  <a:lnTo>
                    <a:pt x="1123" y="137"/>
                  </a:lnTo>
                  <a:lnTo>
                    <a:pt x="1123" y="137"/>
                  </a:lnTo>
                  <a:lnTo>
                    <a:pt x="1123" y="135"/>
                  </a:lnTo>
                  <a:lnTo>
                    <a:pt x="1125" y="137"/>
                  </a:lnTo>
                  <a:lnTo>
                    <a:pt x="1133" y="166"/>
                  </a:lnTo>
                  <a:lnTo>
                    <a:pt x="1137" y="194"/>
                  </a:lnTo>
                  <a:lnTo>
                    <a:pt x="1137" y="196"/>
                  </a:lnTo>
                  <a:lnTo>
                    <a:pt x="1139" y="198"/>
                  </a:lnTo>
                  <a:lnTo>
                    <a:pt x="1139" y="196"/>
                  </a:lnTo>
                  <a:lnTo>
                    <a:pt x="1137" y="194"/>
                  </a:lnTo>
                  <a:lnTo>
                    <a:pt x="1137" y="172"/>
                  </a:lnTo>
                  <a:lnTo>
                    <a:pt x="1137" y="149"/>
                  </a:lnTo>
                  <a:lnTo>
                    <a:pt x="1137" y="147"/>
                  </a:lnTo>
                  <a:lnTo>
                    <a:pt x="1139" y="147"/>
                  </a:lnTo>
                  <a:lnTo>
                    <a:pt x="1139" y="147"/>
                  </a:lnTo>
                  <a:lnTo>
                    <a:pt x="1146" y="181"/>
                  </a:lnTo>
                  <a:lnTo>
                    <a:pt x="1152" y="215"/>
                  </a:lnTo>
                  <a:lnTo>
                    <a:pt x="1152" y="215"/>
                  </a:lnTo>
                  <a:lnTo>
                    <a:pt x="1150" y="215"/>
                  </a:lnTo>
                  <a:lnTo>
                    <a:pt x="1144" y="187"/>
                  </a:lnTo>
                  <a:lnTo>
                    <a:pt x="1140" y="160"/>
                  </a:lnTo>
                  <a:lnTo>
                    <a:pt x="1140" y="189"/>
                  </a:lnTo>
                  <a:lnTo>
                    <a:pt x="1142" y="217"/>
                  </a:lnTo>
                  <a:lnTo>
                    <a:pt x="1142" y="219"/>
                  </a:lnTo>
                  <a:lnTo>
                    <a:pt x="1142" y="219"/>
                  </a:lnTo>
                  <a:lnTo>
                    <a:pt x="1140" y="219"/>
                  </a:lnTo>
                  <a:lnTo>
                    <a:pt x="1139" y="219"/>
                  </a:lnTo>
                  <a:lnTo>
                    <a:pt x="1139" y="217"/>
                  </a:lnTo>
                  <a:lnTo>
                    <a:pt x="1139" y="215"/>
                  </a:lnTo>
                  <a:lnTo>
                    <a:pt x="1133" y="183"/>
                  </a:lnTo>
                  <a:lnTo>
                    <a:pt x="1127" y="151"/>
                  </a:lnTo>
                  <a:lnTo>
                    <a:pt x="1127" y="151"/>
                  </a:lnTo>
                  <a:lnTo>
                    <a:pt x="1125" y="151"/>
                  </a:lnTo>
                  <a:lnTo>
                    <a:pt x="1125" y="151"/>
                  </a:lnTo>
                  <a:lnTo>
                    <a:pt x="1127" y="189"/>
                  </a:lnTo>
                  <a:lnTo>
                    <a:pt x="1129" y="229"/>
                  </a:lnTo>
                  <a:lnTo>
                    <a:pt x="1129" y="229"/>
                  </a:lnTo>
                  <a:lnTo>
                    <a:pt x="1131" y="229"/>
                  </a:lnTo>
                  <a:lnTo>
                    <a:pt x="1133" y="229"/>
                  </a:lnTo>
                  <a:lnTo>
                    <a:pt x="1144" y="227"/>
                  </a:lnTo>
                  <a:lnTo>
                    <a:pt x="1156" y="223"/>
                  </a:lnTo>
                  <a:close/>
                  <a:moveTo>
                    <a:pt x="1308" y="153"/>
                  </a:moveTo>
                  <a:lnTo>
                    <a:pt x="1308" y="154"/>
                  </a:lnTo>
                  <a:lnTo>
                    <a:pt x="1308" y="154"/>
                  </a:lnTo>
                  <a:lnTo>
                    <a:pt x="1314" y="156"/>
                  </a:lnTo>
                  <a:lnTo>
                    <a:pt x="1319" y="158"/>
                  </a:lnTo>
                  <a:lnTo>
                    <a:pt x="1319" y="151"/>
                  </a:lnTo>
                  <a:lnTo>
                    <a:pt x="1319" y="143"/>
                  </a:lnTo>
                  <a:lnTo>
                    <a:pt x="1319" y="135"/>
                  </a:lnTo>
                  <a:lnTo>
                    <a:pt x="1319" y="128"/>
                  </a:lnTo>
                  <a:lnTo>
                    <a:pt x="1319" y="118"/>
                  </a:lnTo>
                  <a:lnTo>
                    <a:pt x="1319" y="118"/>
                  </a:lnTo>
                  <a:lnTo>
                    <a:pt x="1323" y="118"/>
                  </a:lnTo>
                  <a:lnTo>
                    <a:pt x="1323" y="118"/>
                  </a:lnTo>
                  <a:lnTo>
                    <a:pt x="1327" y="124"/>
                  </a:lnTo>
                  <a:lnTo>
                    <a:pt x="1329" y="130"/>
                  </a:lnTo>
                  <a:lnTo>
                    <a:pt x="1344" y="189"/>
                  </a:lnTo>
                  <a:lnTo>
                    <a:pt x="1354" y="252"/>
                  </a:lnTo>
                  <a:lnTo>
                    <a:pt x="1354" y="252"/>
                  </a:lnTo>
                  <a:lnTo>
                    <a:pt x="1356" y="252"/>
                  </a:lnTo>
                  <a:lnTo>
                    <a:pt x="1356" y="252"/>
                  </a:lnTo>
                  <a:lnTo>
                    <a:pt x="1352" y="191"/>
                  </a:lnTo>
                  <a:lnTo>
                    <a:pt x="1346" y="132"/>
                  </a:lnTo>
                  <a:lnTo>
                    <a:pt x="1346" y="130"/>
                  </a:lnTo>
                  <a:lnTo>
                    <a:pt x="1348" y="130"/>
                  </a:lnTo>
                  <a:lnTo>
                    <a:pt x="1350" y="130"/>
                  </a:lnTo>
                  <a:lnTo>
                    <a:pt x="1352" y="132"/>
                  </a:lnTo>
                  <a:lnTo>
                    <a:pt x="1354" y="134"/>
                  </a:lnTo>
                  <a:lnTo>
                    <a:pt x="1363" y="175"/>
                  </a:lnTo>
                  <a:lnTo>
                    <a:pt x="1371" y="219"/>
                  </a:lnTo>
                  <a:lnTo>
                    <a:pt x="1377" y="263"/>
                  </a:lnTo>
                  <a:lnTo>
                    <a:pt x="1377" y="263"/>
                  </a:lnTo>
                  <a:lnTo>
                    <a:pt x="1377" y="263"/>
                  </a:lnTo>
                  <a:lnTo>
                    <a:pt x="1378" y="263"/>
                  </a:lnTo>
                  <a:lnTo>
                    <a:pt x="1377" y="215"/>
                  </a:lnTo>
                  <a:lnTo>
                    <a:pt x="1365" y="128"/>
                  </a:lnTo>
                  <a:lnTo>
                    <a:pt x="1367" y="126"/>
                  </a:lnTo>
                  <a:lnTo>
                    <a:pt x="1369" y="124"/>
                  </a:lnTo>
                  <a:lnTo>
                    <a:pt x="1371" y="126"/>
                  </a:lnTo>
                  <a:lnTo>
                    <a:pt x="1373" y="128"/>
                  </a:lnTo>
                  <a:lnTo>
                    <a:pt x="1373" y="132"/>
                  </a:lnTo>
                  <a:lnTo>
                    <a:pt x="1386" y="194"/>
                  </a:lnTo>
                  <a:lnTo>
                    <a:pt x="1396" y="259"/>
                  </a:lnTo>
                  <a:lnTo>
                    <a:pt x="1396" y="252"/>
                  </a:lnTo>
                  <a:lnTo>
                    <a:pt x="1396" y="244"/>
                  </a:lnTo>
                  <a:lnTo>
                    <a:pt x="1390" y="185"/>
                  </a:lnTo>
                  <a:lnTo>
                    <a:pt x="1384" y="128"/>
                  </a:lnTo>
                  <a:lnTo>
                    <a:pt x="1382" y="124"/>
                  </a:lnTo>
                  <a:lnTo>
                    <a:pt x="1384" y="122"/>
                  </a:lnTo>
                  <a:lnTo>
                    <a:pt x="1386" y="118"/>
                  </a:lnTo>
                  <a:lnTo>
                    <a:pt x="1388" y="118"/>
                  </a:lnTo>
                  <a:lnTo>
                    <a:pt x="1390" y="120"/>
                  </a:lnTo>
                  <a:lnTo>
                    <a:pt x="1390" y="122"/>
                  </a:lnTo>
                  <a:lnTo>
                    <a:pt x="1403" y="191"/>
                  </a:lnTo>
                  <a:lnTo>
                    <a:pt x="1411" y="261"/>
                  </a:lnTo>
                  <a:lnTo>
                    <a:pt x="1411" y="261"/>
                  </a:lnTo>
                  <a:lnTo>
                    <a:pt x="1411" y="261"/>
                  </a:lnTo>
                  <a:lnTo>
                    <a:pt x="1413" y="261"/>
                  </a:lnTo>
                  <a:lnTo>
                    <a:pt x="1413" y="259"/>
                  </a:lnTo>
                  <a:lnTo>
                    <a:pt x="1411" y="221"/>
                  </a:lnTo>
                  <a:lnTo>
                    <a:pt x="1407" y="181"/>
                  </a:lnTo>
                  <a:lnTo>
                    <a:pt x="1399" y="120"/>
                  </a:lnTo>
                  <a:lnTo>
                    <a:pt x="1401" y="118"/>
                  </a:lnTo>
                  <a:lnTo>
                    <a:pt x="1403" y="118"/>
                  </a:lnTo>
                  <a:lnTo>
                    <a:pt x="1403" y="118"/>
                  </a:lnTo>
                  <a:lnTo>
                    <a:pt x="1405" y="120"/>
                  </a:lnTo>
                  <a:lnTo>
                    <a:pt x="1405" y="124"/>
                  </a:lnTo>
                  <a:lnTo>
                    <a:pt x="1407" y="126"/>
                  </a:lnTo>
                  <a:lnTo>
                    <a:pt x="1417" y="193"/>
                  </a:lnTo>
                  <a:lnTo>
                    <a:pt x="1422" y="261"/>
                  </a:lnTo>
                  <a:lnTo>
                    <a:pt x="1424" y="261"/>
                  </a:lnTo>
                  <a:lnTo>
                    <a:pt x="1424" y="261"/>
                  </a:lnTo>
                  <a:lnTo>
                    <a:pt x="1426" y="263"/>
                  </a:lnTo>
                  <a:lnTo>
                    <a:pt x="1428" y="263"/>
                  </a:lnTo>
                  <a:lnTo>
                    <a:pt x="1430" y="227"/>
                  </a:lnTo>
                  <a:lnTo>
                    <a:pt x="1428" y="168"/>
                  </a:lnTo>
                  <a:lnTo>
                    <a:pt x="1426" y="109"/>
                  </a:lnTo>
                  <a:lnTo>
                    <a:pt x="1426" y="109"/>
                  </a:lnTo>
                  <a:lnTo>
                    <a:pt x="1428" y="107"/>
                  </a:lnTo>
                  <a:lnTo>
                    <a:pt x="1430" y="107"/>
                  </a:lnTo>
                  <a:lnTo>
                    <a:pt x="1432" y="107"/>
                  </a:lnTo>
                  <a:lnTo>
                    <a:pt x="1432" y="109"/>
                  </a:lnTo>
                  <a:lnTo>
                    <a:pt x="1434" y="111"/>
                  </a:lnTo>
                  <a:lnTo>
                    <a:pt x="1439" y="126"/>
                  </a:lnTo>
                  <a:lnTo>
                    <a:pt x="1443" y="143"/>
                  </a:lnTo>
                  <a:lnTo>
                    <a:pt x="1458" y="250"/>
                  </a:lnTo>
                  <a:lnTo>
                    <a:pt x="1458" y="238"/>
                  </a:lnTo>
                  <a:lnTo>
                    <a:pt x="1458" y="227"/>
                  </a:lnTo>
                  <a:lnTo>
                    <a:pt x="1453" y="166"/>
                  </a:lnTo>
                  <a:lnTo>
                    <a:pt x="1445" y="105"/>
                  </a:lnTo>
                  <a:lnTo>
                    <a:pt x="1344" y="107"/>
                  </a:lnTo>
                  <a:lnTo>
                    <a:pt x="1323" y="109"/>
                  </a:lnTo>
                  <a:lnTo>
                    <a:pt x="1300" y="109"/>
                  </a:lnTo>
                  <a:lnTo>
                    <a:pt x="1298" y="107"/>
                  </a:lnTo>
                  <a:lnTo>
                    <a:pt x="1298" y="105"/>
                  </a:lnTo>
                  <a:lnTo>
                    <a:pt x="1253" y="109"/>
                  </a:lnTo>
                  <a:lnTo>
                    <a:pt x="1257" y="120"/>
                  </a:lnTo>
                  <a:lnTo>
                    <a:pt x="1260" y="132"/>
                  </a:lnTo>
                  <a:lnTo>
                    <a:pt x="1262" y="135"/>
                  </a:lnTo>
                  <a:lnTo>
                    <a:pt x="1266" y="141"/>
                  </a:lnTo>
                  <a:lnTo>
                    <a:pt x="1268" y="145"/>
                  </a:lnTo>
                  <a:lnTo>
                    <a:pt x="1272" y="149"/>
                  </a:lnTo>
                  <a:lnTo>
                    <a:pt x="1274" y="149"/>
                  </a:lnTo>
                  <a:lnTo>
                    <a:pt x="1276" y="147"/>
                  </a:lnTo>
                  <a:lnTo>
                    <a:pt x="1281" y="130"/>
                  </a:lnTo>
                  <a:lnTo>
                    <a:pt x="1289" y="115"/>
                  </a:lnTo>
                  <a:lnTo>
                    <a:pt x="1291" y="113"/>
                  </a:lnTo>
                  <a:lnTo>
                    <a:pt x="1291" y="113"/>
                  </a:lnTo>
                  <a:lnTo>
                    <a:pt x="1293" y="115"/>
                  </a:lnTo>
                  <a:lnTo>
                    <a:pt x="1295" y="115"/>
                  </a:lnTo>
                  <a:lnTo>
                    <a:pt x="1295" y="115"/>
                  </a:lnTo>
                  <a:lnTo>
                    <a:pt x="1295" y="116"/>
                  </a:lnTo>
                  <a:lnTo>
                    <a:pt x="1295" y="116"/>
                  </a:lnTo>
                  <a:lnTo>
                    <a:pt x="1293" y="115"/>
                  </a:lnTo>
                  <a:lnTo>
                    <a:pt x="1291" y="115"/>
                  </a:lnTo>
                  <a:lnTo>
                    <a:pt x="1291" y="116"/>
                  </a:lnTo>
                  <a:lnTo>
                    <a:pt x="1289" y="118"/>
                  </a:lnTo>
                  <a:lnTo>
                    <a:pt x="1287" y="126"/>
                  </a:lnTo>
                  <a:lnTo>
                    <a:pt x="1283" y="132"/>
                  </a:lnTo>
                  <a:lnTo>
                    <a:pt x="1281" y="137"/>
                  </a:lnTo>
                  <a:lnTo>
                    <a:pt x="1281" y="143"/>
                  </a:lnTo>
                  <a:lnTo>
                    <a:pt x="1278" y="149"/>
                  </a:lnTo>
                  <a:lnTo>
                    <a:pt x="1283" y="151"/>
                  </a:lnTo>
                  <a:lnTo>
                    <a:pt x="1291" y="151"/>
                  </a:lnTo>
                  <a:lnTo>
                    <a:pt x="1298" y="153"/>
                  </a:lnTo>
                  <a:lnTo>
                    <a:pt x="1306" y="154"/>
                  </a:lnTo>
                  <a:lnTo>
                    <a:pt x="1304" y="153"/>
                  </a:lnTo>
                  <a:lnTo>
                    <a:pt x="1304" y="153"/>
                  </a:lnTo>
                  <a:lnTo>
                    <a:pt x="1304" y="151"/>
                  </a:lnTo>
                  <a:lnTo>
                    <a:pt x="1304" y="151"/>
                  </a:lnTo>
                  <a:lnTo>
                    <a:pt x="1304" y="153"/>
                  </a:lnTo>
                  <a:lnTo>
                    <a:pt x="1306" y="151"/>
                  </a:lnTo>
                  <a:lnTo>
                    <a:pt x="1306" y="151"/>
                  </a:lnTo>
                  <a:lnTo>
                    <a:pt x="1308" y="151"/>
                  </a:lnTo>
                  <a:lnTo>
                    <a:pt x="1308" y="153"/>
                  </a:lnTo>
                  <a:lnTo>
                    <a:pt x="1306" y="153"/>
                  </a:lnTo>
                  <a:lnTo>
                    <a:pt x="1308" y="153"/>
                  </a:lnTo>
                  <a:close/>
                  <a:moveTo>
                    <a:pt x="1754" y="261"/>
                  </a:moveTo>
                  <a:lnTo>
                    <a:pt x="1746" y="212"/>
                  </a:lnTo>
                  <a:lnTo>
                    <a:pt x="1738" y="214"/>
                  </a:lnTo>
                  <a:lnTo>
                    <a:pt x="1731" y="215"/>
                  </a:lnTo>
                  <a:lnTo>
                    <a:pt x="1740" y="233"/>
                  </a:lnTo>
                  <a:lnTo>
                    <a:pt x="1748" y="250"/>
                  </a:lnTo>
                  <a:lnTo>
                    <a:pt x="1748" y="252"/>
                  </a:lnTo>
                  <a:lnTo>
                    <a:pt x="1746" y="253"/>
                  </a:lnTo>
                  <a:lnTo>
                    <a:pt x="1729" y="217"/>
                  </a:lnTo>
                  <a:lnTo>
                    <a:pt x="1729" y="217"/>
                  </a:lnTo>
                  <a:lnTo>
                    <a:pt x="1727" y="217"/>
                  </a:lnTo>
                  <a:lnTo>
                    <a:pt x="1695" y="227"/>
                  </a:lnTo>
                  <a:lnTo>
                    <a:pt x="1660" y="233"/>
                  </a:lnTo>
                  <a:lnTo>
                    <a:pt x="1620" y="238"/>
                  </a:lnTo>
                  <a:lnTo>
                    <a:pt x="1580" y="236"/>
                  </a:lnTo>
                  <a:lnTo>
                    <a:pt x="1536" y="233"/>
                  </a:lnTo>
                  <a:lnTo>
                    <a:pt x="1556" y="286"/>
                  </a:lnTo>
                  <a:lnTo>
                    <a:pt x="1571" y="341"/>
                  </a:lnTo>
                  <a:lnTo>
                    <a:pt x="1573" y="341"/>
                  </a:lnTo>
                  <a:lnTo>
                    <a:pt x="1573" y="343"/>
                  </a:lnTo>
                  <a:lnTo>
                    <a:pt x="1573" y="341"/>
                  </a:lnTo>
                  <a:lnTo>
                    <a:pt x="1571" y="341"/>
                  </a:lnTo>
                  <a:lnTo>
                    <a:pt x="1573" y="339"/>
                  </a:lnTo>
                  <a:lnTo>
                    <a:pt x="1573" y="339"/>
                  </a:lnTo>
                  <a:lnTo>
                    <a:pt x="1565" y="290"/>
                  </a:lnTo>
                  <a:lnTo>
                    <a:pt x="1556" y="240"/>
                  </a:lnTo>
                  <a:lnTo>
                    <a:pt x="1556" y="238"/>
                  </a:lnTo>
                  <a:lnTo>
                    <a:pt x="1556" y="238"/>
                  </a:lnTo>
                  <a:lnTo>
                    <a:pt x="1557" y="240"/>
                  </a:lnTo>
                  <a:lnTo>
                    <a:pt x="1578" y="303"/>
                  </a:lnTo>
                  <a:lnTo>
                    <a:pt x="1596" y="368"/>
                  </a:lnTo>
                  <a:lnTo>
                    <a:pt x="1588" y="316"/>
                  </a:lnTo>
                  <a:lnTo>
                    <a:pt x="1578" y="265"/>
                  </a:lnTo>
                  <a:lnTo>
                    <a:pt x="1580" y="265"/>
                  </a:lnTo>
                  <a:lnTo>
                    <a:pt x="1580" y="265"/>
                  </a:lnTo>
                  <a:lnTo>
                    <a:pt x="1582" y="265"/>
                  </a:lnTo>
                  <a:lnTo>
                    <a:pt x="1584" y="273"/>
                  </a:lnTo>
                  <a:lnTo>
                    <a:pt x="1588" y="282"/>
                  </a:lnTo>
                  <a:lnTo>
                    <a:pt x="1588" y="282"/>
                  </a:lnTo>
                  <a:lnTo>
                    <a:pt x="1588" y="284"/>
                  </a:lnTo>
                  <a:lnTo>
                    <a:pt x="1613" y="366"/>
                  </a:lnTo>
                  <a:lnTo>
                    <a:pt x="1613" y="368"/>
                  </a:lnTo>
                  <a:lnTo>
                    <a:pt x="1615" y="368"/>
                  </a:lnTo>
                  <a:lnTo>
                    <a:pt x="1615" y="368"/>
                  </a:lnTo>
                  <a:lnTo>
                    <a:pt x="1611" y="333"/>
                  </a:lnTo>
                  <a:lnTo>
                    <a:pt x="1605" y="301"/>
                  </a:lnTo>
                  <a:lnTo>
                    <a:pt x="1605" y="299"/>
                  </a:lnTo>
                  <a:lnTo>
                    <a:pt x="1607" y="299"/>
                  </a:lnTo>
                  <a:lnTo>
                    <a:pt x="1607" y="299"/>
                  </a:lnTo>
                  <a:lnTo>
                    <a:pt x="1626" y="362"/>
                  </a:lnTo>
                  <a:lnTo>
                    <a:pt x="1626" y="364"/>
                  </a:lnTo>
                  <a:lnTo>
                    <a:pt x="1626" y="368"/>
                  </a:lnTo>
                  <a:lnTo>
                    <a:pt x="1628" y="368"/>
                  </a:lnTo>
                  <a:lnTo>
                    <a:pt x="1628" y="372"/>
                  </a:lnTo>
                  <a:lnTo>
                    <a:pt x="1630" y="375"/>
                  </a:lnTo>
                  <a:lnTo>
                    <a:pt x="1632" y="379"/>
                  </a:lnTo>
                  <a:lnTo>
                    <a:pt x="1632" y="316"/>
                  </a:lnTo>
                  <a:lnTo>
                    <a:pt x="1632" y="314"/>
                  </a:lnTo>
                  <a:lnTo>
                    <a:pt x="1634" y="314"/>
                  </a:lnTo>
                  <a:lnTo>
                    <a:pt x="1634" y="316"/>
                  </a:lnTo>
                  <a:lnTo>
                    <a:pt x="1637" y="322"/>
                  </a:lnTo>
                  <a:lnTo>
                    <a:pt x="1639" y="328"/>
                  </a:lnTo>
                  <a:lnTo>
                    <a:pt x="1639" y="330"/>
                  </a:lnTo>
                  <a:lnTo>
                    <a:pt x="1639" y="332"/>
                  </a:lnTo>
                  <a:lnTo>
                    <a:pt x="1643" y="339"/>
                  </a:lnTo>
                  <a:lnTo>
                    <a:pt x="1647" y="347"/>
                  </a:lnTo>
                  <a:lnTo>
                    <a:pt x="1651" y="354"/>
                  </a:lnTo>
                  <a:lnTo>
                    <a:pt x="1653" y="356"/>
                  </a:lnTo>
                  <a:lnTo>
                    <a:pt x="1655" y="356"/>
                  </a:lnTo>
                  <a:lnTo>
                    <a:pt x="1656" y="356"/>
                  </a:lnTo>
                  <a:lnTo>
                    <a:pt x="1656" y="356"/>
                  </a:lnTo>
                  <a:lnTo>
                    <a:pt x="1664" y="349"/>
                  </a:lnTo>
                  <a:lnTo>
                    <a:pt x="1664" y="347"/>
                  </a:lnTo>
                  <a:lnTo>
                    <a:pt x="1664" y="347"/>
                  </a:lnTo>
                  <a:lnTo>
                    <a:pt x="1666" y="347"/>
                  </a:lnTo>
                  <a:lnTo>
                    <a:pt x="1666" y="345"/>
                  </a:lnTo>
                  <a:lnTo>
                    <a:pt x="1666" y="343"/>
                  </a:lnTo>
                  <a:lnTo>
                    <a:pt x="1666" y="341"/>
                  </a:lnTo>
                  <a:lnTo>
                    <a:pt x="1666" y="341"/>
                  </a:lnTo>
                  <a:lnTo>
                    <a:pt x="1666" y="341"/>
                  </a:lnTo>
                  <a:lnTo>
                    <a:pt x="1666" y="341"/>
                  </a:lnTo>
                  <a:lnTo>
                    <a:pt x="1668" y="339"/>
                  </a:lnTo>
                  <a:lnTo>
                    <a:pt x="1670" y="337"/>
                  </a:lnTo>
                  <a:lnTo>
                    <a:pt x="1670" y="335"/>
                  </a:lnTo>
                  <a:lnTo>
                    <a:pt x="1672" y="333"/>
                  </a:lnTo>
                  <a:lnTo>
                    <a:pt x="1674" y="333"/>
                  </a:lnTo>
                  <a:lnTo>
                    <a:pt x="1674" y="333"/>
                  </a:lnTo>
                  <a:lnTo>
                    <a:pt x="1672" y="335"/>
                  </a:lnTo>
                  <a:lnTo>
                    <a:pt x="1668" y="345"/>
                  </a:lnTo>
                  <a:lnTo>
                    <a:pt x="1662" y="354"/>
                  </a:lnTo>
                  <a:lnTo>
                    <a:pt x="1660" y="358"/>
                  </a:lnTo>
                  <a:lnTo>
                    <a:pt x="1656" y="360"/>
                  </a:lnTo>
                  <a:lnTo>
                    <a:pt x="1653" y="358"/>
                  </a:lnTo>
                  <a:lnTo>
                    <a:pt x="1641" y="343"/>
                  </a:lnTo>
                  <a:lnTo>
                    <a:pt x="1636" y="324"/>
                  </a:lnTo>
                  <a:lnTo>
                    <a:pt x="1636" y="377"/>
                  </a:lnTo>
                  <a:lnTo>
                    <a:pt x="1666" y="373"/>
                  </a:lnTo>
                  <a:lnTo>
                    <a:pt x="1696" y="366"/>
                  </a:lnTo>
                  <a:lnTo>
                    <a:pt x="1727" y="354"/>
                  </a:lnTo>
                  <a:lnTo>
                    <a:pt x="1727" y="354"/>
                  </a:lnTo>
                  <a:lnTo>
                    <a:pt x="1727" y="352"/>
                  </a:lnTo>
                  <a:lnTo>
                    <a:pt x="1727" y="351"/>
                  </a:lnTo>
                  <a:lnTo>
                    <a:pt x="1719" y="332"/>
                  </a:lnTo>
                  <a:lnTo>
                    <a:pt x="1712" y="313"/>
                  </a:lnTo>
                  <a:lnTo>
                    <a:pt x="1710" y="313"/>
                  </a:lnTo>
                  <a:lnTo>
                    <a:pt x="1708" y="313"/>
                  </a:lnTo>
                  <a:lnTo>
                    <a:pt x="1708" y="313"/>
                  </a:lnTo>
                  <a:lnTo>
                    <a:pt x="1706" y="313"/>
                  </a:lnTo>
                  <a:lnTo>
                    <a:pt x="1704" y="318"/>
                  </a:lnTo>
                  <a:lnTo>
                    <a:pt x="1702" y="324"/>
                  </a:lnTo>
                  <a:lnTo>
                    <a:pt x="1700" y="330"/>
                  </a:lnTo>
                  <a:lnTo>
                    <a:pt x="1700" y="330"/>
                  </a:lnTo>
                  <a:lnTo>
                    <a:pt x="1698" y="332"/>
                  </a:lnTo>
                  <a:lnTo>
                    <a:pt x="1698" y="332"/>
                  </a:lnTo>
                  <a:lnTo>
                    <a:pt x="1700" y="324"/>
                  </a:lnTo>
                  <a:lnTo>
                    <a:pt x="1702" y="318"/>
                  </a:lnTo>
                  <a:lnTo>
                    <a:pt x="1704" y="313"/>
                  </a:lnTo>
                  <a:lnTo>
                    <a:pt x="1706" y="311"/>
                  </a:lnTo>
                  <a:lnTo>
                    <a:pt x="1708" y="311"/>
                  </a:lnTo>
                  <a:lnTo>
                    <a:pt x="1712" y="311"/>
                  </a:lnTo>
                  <a:lnTo>
                    <a:pt x="1714" y="313"/>
                  </a:lnTo>
                  <a:lnTo>
                    <a:pt x="1717" y="318"/>
                  </a:lnTo>
                  <a:lnTo>
                    <a:pt x="1721" y="326"/>
                  </a:lnTo>
                  <a:lnTo>
                    <a:pt x="1723" y="333"/>
                  </a:lnTo>
                  <a:lnTo>
                    <a:pt x="1725" y="341"/>
                  </a:lnTo>
                  <a:lnTo>
                    <a:pt x="1727" y="349"/>
                  </a:lnTo>
                  <a:lnTo>
                    <a:pt x="1729" y="354"/>
                  </a:lnTo>
                  <a:lnTo>
                    <a:pt x="1731" y="352"/>
                  </a:lnTo>
                  <a:lnTo>
                    <a:pt x="1733" y="351"/>
                  </a:lnTo>
                  <a:lnTo>
                    <a:pt x="1731" y="326"/>
                  </a:lnTo>
                  <a:lnTo>
                    <a:pt x="1733" y="299"/>
                  </a:lnTo>
                  <a:lnTo>
                    <a:pt x="1733" y="299"/>
                  </a:lnTo>
                  <a:lnTo>
                    <a:pt x="1735" y="297"/>
                  </a:lnTo>
                  <a:lnTo>
                    <a:pt x="1736" y="297"/>
                  </a:lnTo>
                  <a:lnTo>
                    <a:pt x="1738" y="299"/>
                  </a:lnTo>
                  <a:lnTo>
                    <a:pt x="1740" y="301"/>
                  </a:lnTo>
                  <a:lnTo>
                    <a:pt x="1740" y="305"/>
                  </a:lnTo>
                  <a:lnTo>
                    <a:pt x="1752" y="345"/>
                  </a:lnTo>
                  <a:lnTo>
                    <a:pt x="1754" y="345"/>
                  </a:lnTo>
                  <a:lnTo>
                    <a:pt x="1755" y="343"/>
                  </a:lnTo>
                  <a:lnTo>
                    <a:pt x="1755" y="341"/>
                  </a:lnTo>
                  <a:lnTo>
                    <a:pt x="1752" y="297"/>
                  </a:lnTo>
                  <a:lnTo>
                    <a:pt x="1752" y="293"/>
                  </a:lnTo>
                  <a:lnTo>
                    <a:pt x="1752" y="290"/>
                  </a:lnTo>
                  <a:lnTo>
                    <a:pt x="1752" y="286"/>
                  </a:lnTo>
                  <a:lnTo>
                    <a:pt x="1754" y="284"/>
                  </a:lnTo>
                  <a:lnTo>
                    <a:pt x="1755" y="284"/>
                  </a:lnTo>
                  <a:lnTo>
                    <a:pt x="1759" y="286"/>
                  </a:lnTo>
                  <a:lnTo>
                    <a:pt x="1759" y="288"/>
                  </a:lnTo>
                  <a:lnTo>
                    <a:pt x="1767" y="309"/>
                  </a:lnTo>
                  <a:lnTo>
                    <a:pt x="1775" y="332"/>
                  </a:lnTo>
                  <a:lnTo>
                    <a:pt x="1776" y="332"/>
                  </a:lnTo>
                  <a:lnTo>
                    <a:pt x="1771" y="278"/>
                  </a:lnTo>
                  <a:lnTo>
                    <a:pt x="1761" y="276"/>
                  </a:lnTo>
                  <a:lnTo>
                    <a:pt x="1752" y="278"/>
                  </a:lnTo>
                  <a:lnTo>
                    <a:pt x="1750" y="276"/>
                  </a:lnTo>
                  <a:lnTo>
                    <a:pt x="1748" y="274"/>
                  </a:lnTo>
                  <a:lnTo>
                    <a:pt x="1744" y="273"/>
                  </a:lnTo>
                  <a:lnTo>
                    <a:pt x="1748" y="269"/>
                  </a:lnTo>
                  <a:lnTo>
                    <a:pt x="1752" y="265"/>
                  </a:lnTo>
                  <a:lnTo>
                    <a:pt x="1750" y="259"/>
                  </a:lnTo>
                  <a:lnTo>
                    <a:pt x="1746" y="253"/>
                  </a:lnTo>
                  <a:lnTo>
                    <a:pt x="1750" y="255"/>
                  </a:lnTo>
                  <a:lnTo>
                    <a:pt x="1752" y="259"/>
                  </a:lnTo>
                  <a:lnTo>
                    <a:pt x="1754" y="261"/>
                  </a:lnTo>
                  <a:close/>
                  <a:moveTo>
                    <a:pt x="348" y="307"/>
                  </a:moveTo>
                  <a:lnTo>
                    <a:pt x="348" y="307"/>
                  </a:lnTo>
                  <a:lnTo>
                    <a:pt x="348" y="307"/>
                  </a:lnTo>
                  <a:lnTo>
                    <a:pt x="354" y="333"/>
                  </a:lnTo>
                  <a:lnTo>
                    <a:pt x="358" y="362"/>
                  </a:lnTo>
                  <a:lnTo>
                    <a:pt x="358" y="362"/>
                  </a:lnTo>
                  <a:lnTo>
                    <a:pt x="356" y="364"/>
                  </a:lnTo>
                  <a:lnTo>
                    <a:pt x="354" y="362"/>
                  </a:lnTo>
                  <a:lnTo>
                    <a:pt x="352" y="360"/>
                  </a:lnTo>
                  <a:lnTo>
                    <a:pt x="333" y="318"/>
                  </a:lnTo>
                  <a:lnTo>
                    <a:pt x="331" y="320"/>
                  </a:lnTo>
                  <a:lnTo>
                    <a:pt x="331" y="320"/>
                  </a:lnTo>
                  <a:lnTo>
                    <a:pt x="333" y="324"/>
                  </a:lnTo>
                  <a:lnTo>
                    <a:pt x="335" y="330"/>
                  </a:lnTo>
                  <a:lnTo>
                    <a:pt x="333" y="330"/>
                  </a:lnTo>
                  <a:lnTo>
                    <a:pt x="333" y="330"/>
                  </a:lnTo>
                  <a:lnTo>
                    <a:pt x="335" y="330"/>
                  </a:lnTo>
                  <a:lnTo>
                    <a:pt x="339" y="347"/>
                  </a:lnTo>
                  <a:lnTo>
                    <a:pt x="343" y="366"/>
                  </a:lnTo>
                  <a:lnTo>
                    <a:pt x="341" y="368"/>
                  </a:lnTo>
                  <a:lnTo>
                    <a:pt x="341" y="370"/>
                  </a:lnTo>
                  <a:lnTo>
                    <a:pt x="337" y="368"/>
                  </a:lnTo>
                  <a:lnTo>
                    <a:pt x="335" y="366"/>
                  </a:lnTo>
                  <a:lnTo>
                    <a:pt x="331" y="360"/>
                  </a:lnTo>
                  <a:lnTo>
                    <a:pt x="327" y="352"/>
                  </a:lnTo>
                  <a:lnTo>
                    <a:pt x="325" y="345"/>
                  </a:lnTo>
                  <a:lnTo>
                    <a:pt x="323" y="349"/>
                  </a:lnTo>
                  <a:lnTo>
                    <a:pt x="323" y="351"/>
                  </a:lnTo>
                  <a:lnTo>
                    <a:pt x="320" y="351"/>
                  </a:lnTo>
                  <a:lnTo>
                    <a:pt x="316" y="351"/>
                  </a:lnTo>
                  <a:lnTo>
                    <a:pt x="314" y="352"/>
                  </a:lnTo>
                  <a:lnTo>
                    <a:pt x="312" y="352"/>
                  </a:lnTo>
                  <a:lnTo>
                    <a:pt x="312" y="354"/>
                  </a:lnTo>
                  <a:lnTo>
                    <a:pt x="310" y="356"/>
                  </a:lnTo>
                  <a:lnTo>
                    <a:pt x="310" y="354"/>
                  </a:lnTo>
                  <a:lnTo>
                    <a:pt x="310" y="352"/>
                  </a:lnTo>
                  <a:lnTo>
                    <a:pt x="312" y="351"/>
                  </a:lnTo>
                  <a:lnTo>
                    <a:pt x="314" y="349"/>
                  </a:lnTo>
                  <a:lnTo>
                    <a:pt x="316" y="349"/>
                  </a:lnTo>
                  <a:lnTo>
                    <a:pt x="318" y="349"/>
                  </a:lnTo>
                  <a:lnTo>
                    <a:pt x="320" y="349"/>
                  </a:lnTo>
                  <a:lnTo>
                    <a:pt x="322" y="347"/>
                  </a:lnTo>
                  <a:lnTo>
                    <a:pt x="322" y="345"/>
                  </a:lnTo>
                  <a:lnTo>
                    <a:pt x="322" y="343"/>
                  </a:lnTo>
                  <a:lnTo>
                    <a:pt x="323" y="343"/>
                  </a:lnTo>
                  <a:lnTo>
                    <a:pt x="323" y="343"/>
                  </a:lnTo>
                  <a:lnTo>
                    <a:pt x="325" y="343"/>
                  </a:lnTo>
                  <a:lnTo>
                    <a:pt x="327" y="345"/>
                  </a:lnTo>
                  <a:lnTo>
                    <a:pt x="329" y="347"/>
                  </a:lnTo>
                  <a:lnTo>
                    <a:pt x="333" y="356"/>
                  </a:lnTo>
                  <a:lnTo>
                    <a:pt x="339" y="366"/>
                  </a:lnTo>
                  <a:lnTo>
                    <a:pt x="339" y="362"/>
                  </a:lnTo>
                  <a:lnTo>
                    <a:pt x="339" y="356"/>
                  </a:lnTo>
                  <a:lnTo>
                    <a:pt x="337" y="351"/>
                  </a:lnTo>
                  <a:lnTo>
                    <a:pt x="333" y="332"/>
                  </a:lnTo>
                  <a:lnTo>
                    <a:pt x="327" y="313"/>
                  </a:lnTo>
                  <a:lnTo>
                    <a:pt x="329" y="313"/>
                  </a:lnTo>
                  <a:lnTo>
                    <a:pt x="331" y="311"/>
                  </a:lnTo>
                  <a:lnTo>
                    <a:pt x="333" y="313"/>
                  </a:lnTo>
                  <a:lnTo>
                    <a:pt x="333" y="314"/>
                  </a:lnTo>
                  <a:lnTo>
                    <a:pt x="354" y="360"/>
                  </a:lnTo>
                  <a:lnTo>
                    <a:pt x="356" y="358"/>
                  </a:lnTo>
                  <a:lnTo>
                    <a:pt x="356" y="356"/>
                  </a:lnTo>
                  <a:lnTo>
                    <a:pt x="344" y="305"/>
                  </a:lnTo>
                  <a:lnTo>
                    <a:pt x="327" y="255"/>
                  </a:lnTo>
                  <a:lnTo>
                    <a:pt x="329" y="255"/>
                  </a:lnTo>
                  <a:lnTo>
                    <a:pt x="329" y="255"/>
                  </a:lnTo>
                  <a:lnTo>
                    <a:pt x="331" y="255"/>
                  </a:lnTo>
                  <a:lnTo>
                    <a:pt x="335" y="265"/>
                  </a:lnTo>
                  <a:lnTo>
                    <a:pt x="339" y="274"/>
                  </a:lnTo>
                  <a:lnTo>
                    <a:pt x="360" y="330"/>
                  </a:lnTo>
                  <a:lnTo>
                    <a:pt x="384" y="387"/>
                  </a:lnTo>
                  <a:lnTo>
                    <a:pt x="384" y="387"/>
                  </a:lnTo>
                  <a:lnTo>
                    <a:pt x="384" y="387"/>
                  </a:lnTo>
                  <a:lnTo>
                    <a:pt x="386" y="387"/>
                  </a:lnTo>
                  <a:lnTo>
                    <a:pt x="386" y="385"/>
                  </a:lnTo>
                  <a:lnTo>
                    <a:pt x="386" y="379"/>
                  </a:lnTo>
                  <a:lnTo>
                    <a:pt x="386" y="373"/>
                  </a:lnTo>
                  <a:lnTo>
                    <a:pt x="384" y="366"/>
                  </a:lnTo>
                  <a:lnTo>
                    <a:pt x="384" y="360"/>
                  </a:lnTo>
                  <a:lnTo>
                    <a:pt x="339" y="244"/>
                  </a:lnTo>
                  <a:lnTo>
                    <a:pt x="339" y="244"/>
                  </a:lnTo>
                  <a:lnTo>
                    <a:pt x="337" y="246"/>
                  </a:lnTo>
                  <a:lnTo>
                    <a:pt x="306" y="263"/>
                  </a:lnTo>
                  <a:lnTo>
                    <a:pt x="276" y="276"/>
                  </a:lnTo>
                  <a:lnTo>
                    <a:pt x="276" y="282"/>
                  </a:lnTo>
                  <a:lnTo>
                    <a:pt x="276" y="284"/>
                  </a:lnTo>
                  <a:lnTo>
                    <a:pt x="274" y="286"/>
                  </a:lnTo>
                  <a:lnTo>
                    <a:pt x="272" y="286"/>
                  </a:lnTo>
                  <a:lnTo>
                    <a:pt x="270" y="284"/>
                  </a:lnTo>
                  <a:lnTo>
                    <a:pt x="270" y="282"/>
                  </a:lnTo>
                  <a:lnTo>
                    <a:pt x="268" y="280"/>
                  </a:lnTo>
                  <a:lnTo>
                    <a:pt x="202" y="299"/>
                  </a:lnTo>
                  <a:lnTo>
                    <a:pt x="133" y="314"/>
                  </a:lnTo>
                  <a:lnTo>
                    <a:pt x="133" y="314"/>
                  </a:lnTo>
                  <a:lnTo>
                    <a:pt x="133" y="316"/>
                  </a:lnTo>
                  <a:lnTo>
                    <a:pt x="133" y="318"/>
                  </a:lnTo>
                  <a:lnTo>
                    <a:pt x="135" y="318"/>
                  </a:lnTo>
                  <a:lnTo>
                    <a:pt x="135" y="318"/>
                  </a:lnTo>
                  <a:lnTo>
                    <a:pt x="135" y="318"/>
                  </a:lnTo>
                  <a:lnTo>
                    <a:pt x="162" y="349"/>
                  </a:lnTo>
                  <a:lnTo>
                    <a:pt x="184" y="379"/>
                  </a:lnTo>
                  <a:lnTo>
                    <a:pt x="169" y="351"/>
                  </a:lnTo>
                  <a:lnTo>
                    <a:pt x="156" y="322"/>
                  </a:lnTo>
                  <a:lnTo>
                    <a:pt x="156" y="320"/>
                  </a:lnTo>
                  <a:lnTo>
                    <a:pt x="158" y="320"/>
                  </a:lnTo>
                  <a:lnTo>
                    <a:pt x="160" y="320"/>
                  </a:lnTo>
                  <a:lnTo>
                    <a:pt x="162" y="324"/>
                  </a:lnTo>
                  <a:lnTo>
                    <a:pt x="165" y="328"/>
                  </a:lnTo>
                  <a:lnTo>
                    <a:pt x="167" y="330"/>
                  </a:lnTo>
                  <a:lnTo>
                    <a:pt x="196" y="362"/>
                  </a:lnTo>
                  <a:lnTo>
                    <a:pt x="162" y="326"/>
                  </a:lnTo>
                  <a:lnTo>
                    <a:pt x="173" y="352"/>
                  </a:lnTo>
                  <a:lnTo>
                    <a:pt x="186" y="379"/>
                  </a:lnTo>
                  <a:lnTo>
                    <a:pt x="186" y="381"/>
                  </a:lnTo>
                  <a:lnTo>
                    <a:pt x="186" y="381"/>
                  </a:lnTo>
                  <a:lnTo>
                    <a:pt x="188" y="381"/>
                  </a:lnTo>
                  <a:lnTo>
                    <a:pt x="190" y="385"/>
                  </a:lnTo>
                  <a:lnTo>
                    <a:pt x="192" y="389"/>
                  </a:lnTo>
                  <a:lnTo>
                    <a:pt x="192" y="389"/>
                  </a:lnTo>
                  <a:lnTo>
                    <a:pt x="194" y="391"/>
                  </a:lnTo>
                  <a:lnTo>
                    <a:pt x="196" y="391"/>
                  </a:lnTo>
                  <a:lnTo>
                    <a:pt x="194" y="392"/>
                  </a:lnTo>
                  <a:lnTo>
                    <a:pt x="196" y="394"/>
                  </a:lnTo>
                  <a:lnTo>
                    <a:pt x="194" y="396"/>
                  </a:lnTo>
                  <a:lnTo>
                    <a:pt x="196" y="398"/>
                  </a:lnTo>
                  <a:lnTo>
                    <a:pt x="196" y="398"/>
                  </a:lnTo>
                  <a:lnTo>
                    <a:pt x="198" y="402"/>
                  </a:lnTo>
                  <a:lnTo>
                    <a:pt x="177" y="425"/>
                  </a:lnTo>
                  <a:lnTo>
                    <a:pt x="158" y="446"/>
                  </a:lnTo>
                  <a:lnTo>
                    <a:pt x="184" y="482"/>
                  </a:lnTo>
                  <a:lnTo>
                    <a:pt x="184" y="482"/>
                  </a:lnTo>
                  <a:lnTo>
                    <a:pt x="186" y="482"/>
                  </a:lnTo>
                  <a:lnTo>
                    <a:pt x="186" y="480"/>
                  </a:lnTo>
                  <a:lnTo>
                    <a:pt x="177" y="461"/>
                  </a:lnTo>
                  <a:lnTo>
                    <a:pt x="167" y="440"/>
                  </a:lnTo>
                  <a:lnTo>
                    <a:pt x="167" y="438"/>
                  </a:lnTo>
                  <a:lnTo>
                    <a:pt x="169" y="436"/>
                  </a:lnTo>
                  <a:lnTo>
                    <a:pt x="169" y="436"/>
                  </a:lnTo>
                  <a:lnTo>
                    <a:pt x="173" y="440"/>
                  </a:lnTo>
                  <a:lnTo>
                    <a:pt x="179" y="444"/>
                  </a:lnTo>
                  <a:lnTo>
                    <a:pt x="179" y="446"/>
                  </a:lnTo>
                  <a:lnTo>
                    <a:pt x="179" y="450"/>
                  </a:lnTo>
                  <a:lnTo>
                    <a:pt x="181" y="451"/>
                  </a:lnTo>
                  <a:lnTo>
                    <a:pt x="184" y="453"/>
                  </a:lnTo>
                  <a:lnTo>
                    <a:pt x="200" y="474"/>
                  </a:lnTo>
                  <a:lnTo>
                    <a:pt x="202" y="476"/>
                  </a:lnTo>
                  <a:lnTo>
                    <a:pt x="204" y="476"/>
                  </a:lnTo>
                  <a:lnTo>
                    <a:pt x="205" y="474"/>
                  </a:lnTo>
                  <a:lnTo>
                    <a:pt x="204" y="472"/>
                  </a:lnTo>
                  <a:lnTo>
                    <a:pt x="200" y="459"/>
                  </a:lnTo>
                  <a:lnTo>
                    <a:pt x="196" y="448"/>
                  </a:lnTo>
                  <a:lnTo>
                    <a:pt x="194" y="438"/>
                  </a:lnTo>
                  <a:lnTo>
                    <a:pt x="192" y="429"/>
                  </a:lnTo>
                  <a:lnTo>
                    <a:pt x="192" y="421"/>
                  </a:lnTo>
                  <a:lnTo>
                    <a:pt x="196" y="419"/>
                  </a:lnTo>
                  <a:lnTo>
                    <a:pt x="200" y="419"/>
                  </a:lnTo>
                  <a:lnTo>
                    <a:pt x="202" y="421"/>
                  </a:lnTo>
                  <a:lnTo>
                    <a:pt x="204" y="423"/>
                  </a:lnTo>
                  <a:lnTo>
                    <a:pt x="205" y="425"/>
                  </a:lnTo>
                  <a:lnTo>
                    <a:pt x="207" y="429"/>
                  </a:lnTo>
                  <a:lnTo>
                    <a:pt x="209" y="429"/>
                  </a:lnTo>
                  <a:lnTo>
                    <a:pt x="209" y="429"/>
                  </a:lnTo>
                  <a:lnTo>
                    <a:pt x="217" y="436"/>
                  </a:lnTo>
                  <a:lnTo>
                    <a:pt x="224" y="444"/>
                  </a:lnTo>
                  <a:lnTo>
                    <a:pt x="234" y="451"/>
                  </a:lnTo>
                  <a:lnTo>
                    <a:pt x="234" y="450"/>
                  </a:lnTo>
                  <a:lnTo>
                    <a:pt x="234" y="448"/>
                  </a:lnTo>
                  <a:lnTo>
                    <a:pt x="236" y="446"/>
                  </a:lnTo>
                  <a:lnTo>
                    <a:pt x="238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2" y="442"/>
                  </a:lnTo>
                  <a:lnTo>
                    <a:pt x="244" y="440"/>
                  </a:lnTo>
                  <a:lnTo>
                    <a:pt x="245" y="440"/>
                  </a:lnTo>
                  <a:lnTo>
                    <a:pt x="244" y="444"/>
                  </a:lnTo>
                  <a:lnTo>
                    <a:pt x="242" y="446"/>
                  </a:lnTo>
                  <a:lnTo>
                    <a:pt x="238" y="448"/>
                  </a:lnTo>
                  <a:lnTo>
                    <a:pt x="238" y="450"/>
                  </a:lnTo>
                  <a:lnTo>
                    <a:pt x="236" y="451"/>
                  </a:lnTo>
                  <a:lnTo>
                    <a:pt x="236" y="453"/>
                  </a:lnTo>
                  <a:lnTo>
                    <a:pt x="234" y="453"/>
                  </a:lnTo>
                  <a:lnTo>
                    <a:pt x="234" y="453"/>
                  </a:lnTo>
                  <a:lnTo>
                    <a:pt x="230" y="451"/>
                  </a:lnTo>
                  <a:lnTo>
                    <a:pt x="226" y="450"/>
                  </a:lnTo>
                  <a:lnTo>
                    <a:pt x="202" y="425"/>
                  </a:lnTo>
                  <a:lnTo>
                    <a:pt x="200" y="423"/>
                  </a:lnTo>
                  <a:lnTo>
                    <a:pt x="198" y="423"/>
                  </a:lnTo>
                  <a:lnTo>
                    <a:pt x="196" y="423"/>
                  </a:lnTo>
                  <a:lnTo>
                    <a:pt x="196" y="423"/>
                  </a:lnTo>
                  <a:lnTo>
                    <a:pt x="200" y="450"/>
                  </a:lnTo>
                  <a:lnTo>
                    <a:pt x="207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19" y="471"/>
                  </a:lnTo>
                  <a:lnTo>
                    <a:pt x="230" y="467"/>
                  </a:lnTo>
                  <a:lnTo>
                    <a:pt x="236" y="465"/>
                  </a:lnTo>
                  <a:lnTo>
                    <a:pt x="242" y="463"/>
                  </a:lnTo>
                  <a:lnTo>
                    <a:pt x="244" y="463"/>
                  </a:lnTo>
                  <a:lnTo>
                    <a:pt x="244" y="461"/>
                  </a:lnTo>
                  <a:lnTo>
                    <a:pt x="244" y="461"/>
                  </a:lnTo>
                  <a:lnTo>
                    <a:pt x="245" y="461"/>
                  </a:lnTo>
                  <a:lnTo>
                    <a:pt x="245" y="461"/>
                  </a:lnTo>
                  <a:lnTo>
                    <a:pt x="247" y="459"/>
                  </a:lnTo>
                  <a:lnTo>
                    <a:pt x="249" y="459"/>
                  </a:lnTo>
                  <a:lnTo>
                    <a:pt x="249" y="461"/>
                  </a:lnTo>
                  <a:lnTo>
                    <a:pt x="251" y="459"/>
                  </a:lnTo>
                  <a:lnTo>
                    <a:pt x="251" y="459"/>
                  </a:lnTo>
                  <a:lnTo>
                    <a:pt x="251" y="459"/>
                  </a:lnTo>
                  <a:lnTo>
                    <a:pt x="253" y="459"/>
                  </a:lnTo>
                  <a:lnTo>
                    <a:pt x="253" y="459"/>
                  </a:lnTo>
                  <a:lnTo>
                    <a:pt x="255" y="459"/>
                  </a:lnTo>
                  <a:lnTo>
                    <a:pt x="255" y="457"/>
                  </a:lnTo>
                  <a:lnTo>
                    <a:pt x="257" y="457"/>
                  </a:lnTo>
                  <a:lnTo>
                    <a:pt x="259" y="457"/>
                  </a:lnTo>
                  <a:lnTo>
                    <a:pt x="261" y="457"/>
                  </a:lnTo>
                  <a:lnTo>
                    <a:pt x="299" y="440"/>
                  </a:lnTo>
                  <a:lnTo>
                    <a:pt x="337" y="425"/>
                  </a:lnTo>
                  <a:lnTo>
                    <a:pt x="354" y="417"/>
                  </a:lnTo>
                  <a:lnTo>
                    <a:pt x="369" y="408"/>
                  </a:lnTo>
                  <a:lnTo>
                    <a:pt x="383" y="392"/>
                  </a:lnTo>
                  <a:lnTo>
                    <a:pt x="383" y="391"/>
                  </a:lnTo>
                  <a:lnTo>
                    <a:pt x="383" y="389"/>
                  </a:lnTo>
                  <a:lnTo>
                    <a:pt x="365" y="347"/>
                  </a:lnTo>
                  <a:lnTo>
                    <a:pt x="348" y="307"/>
                  </a:lnTo>
                  <a:close/>
                  <a:moveTo>
                    <a:pt x="1312" y="193"/>
                  </a:moveTo>
                  <a:lnTo>
                    <a:pt x="1312" y="191"/>
                  </a:lnTo>
                  <a:lnTo>
                    <a:pt x="1312" y="191"/>
                  </a:lnTo>
                  <a:lnTo>
                    <a:pt x="1310" y="187"/>
                  </a:lnTo>
                  <a:lnTo>
                    <a:pt x="1310" y="185"/>
                  </a:lnTo>
                  <a:lnTo>
                    <a:pt x="1310" y="181"/>
                  </a:lnTo>
                  <a:lnTo>
                    <a:pt x="1300" y="187"/>
                  </a:lnTo>
                  <a:lnTo>
                    <a:pt x="1302" y="187"/>
                  </a:lnTo>
                  <a:lnTo>
                    <a:pt x="1300" y="187"/>
                  </a:lnTo>
                  <a:lnTo>
                    <a:pt x="1300" y="187"/>
                  </a:lnTo>
                  <a:lnTo>
                    <a:pt x="1291" y="191"/>
                  </a:lnTo>
                  <a:lnTo>
                    <a:pt x="1281" y="196"/>
                  </a:lnTo>
                  <a:lnTo>
                    <a:pt x="1257" y="210"/>
                  </a:lnTo>
                  <a:lnTo>
                    <a:pt x="1230" y="221"/>
                  </a:lnTo>
                  <a:lnTo>
                    <a:pt x="1188" y="236"/>
                  </a:lnTo>
                  <a:lnTo>
                    <a:pt x="1142" y="244"/>
                  </a:lnTo>
                  <a:lnTo>
                    <a:pt x="1093" y="248"/>
                  </a:lnTo>
                  <a:lnTo>
                    <a:pt x="1039" y="253"/>
                  </a:lnTo>
                  <a:lnTo>
                    <a:pt x="984" y="255"/>
                  </a:lnTo>
                  <a:lnTo>
                    <a:pt x="897" y="252"/>
                  </a:lnTo>
                  <a:lnTo>
                    <a:pt x="807" y="242"/>
                  </a:lnTo>
                  <a:lnTo>
                    <a:pt x="756" y="234"/>
                  </a:lnTo>
                  <a:lnTo>
                    <a:pt x="701" y="223"/>
                  </a:lnTo>
                  <a:lnTo>
                    <a:pt x="643" y="204"/>
                  </a:lnTo>
                  <a:lnTo>
                    <a:pt x="641" y="206"/>
                  </a:lnTo>
                  <a:lnTo>
                    <a:pt x="640" y="206"/>
                  </a:lnTo>
                  <a:lnTo>
                    <a:pt x="638" y="206"/>
                  </a:lnTo>
                  <a:lnTo>
                    <a:pt x="638" y="204"/>
                  </a:lnTo>
                  <a:lnTo>
                    <a:pt x="638" y="202"/>
                  </a:lnTo>
                  <a:lnTo>
                    <a:pt x="638" y="202"/>
                  </a:lnTo>
                  <a:lnTo>
                    <a:pt x="617" y="194"/>
                  </a:lnTo>
                  <a:lnTo>
                    <a:pt x="598" y="185"/>
                  </a:lnTo>
                  <a:lnTo>
                    <a:pt x="552" y="162"/>
                  </a:lnTo>
                  <a:lnTo>
                    <a:pt x="552" y="168"/>
                  </a:lnTo>
                  <a:lnTo>
                    <a:pt x="552" y="172"/>
                  </a:lnTo>
                  <a:lnTo>
                    <a:pt x="550" y="174"/>
                  </a:lnTo>
                  <a:lnTo>
                    <a:pt x="550" y="175"/>
                  </a:lnTo>
                  <a:lnTo>
                    <a:pt x="550" y="175"/>
                  </a:lnTo>
                  <a:lnTo>
                    <a:pt x="552" y="177"/>
                  </a:lnTo>
                  <a:lnTo>
                    <a:pt x="552" y="206"/>
                  </a:lnTo>
                  <a:lnTo>
                    <a:pt x="552" y="208"/>
                  </a:lnTo>
                  <a:lnTo>
                    <a:pt x="552" y="212"/>
                  </a:lnTo>
                  <a:lnTo>
                    <a:pt x="554" y="215"/>
                  </a:lnTo>
                  <a:lnTo>
                    <a:pt x="560" y="196"/>
                  </a:lnTo>
                  <a:lnTo>
                    <a:pt x="567" y="177"/>
                  </a:lnTo>
                  <a:lnTo>
                    <a:pt x="567" y="175"/>
                  </a:lnTo>
                  <a:lnTo>
                    <a:pt x="569" y="175"/>
                  </a:lnTo>
                  <a:lnTo>
                    <a:pt x="571" y="177"/>
                  </a:lnTo>
                  <a:lnTo>
                    <a:pt x="573" y="177"/>
                  </a:lnTo>
                  <a:lnTo>
                    <a:pt x="573" y="189"/>
                  </a:lnTo>
                  <a:lnTo>
                    <a:pt x="575" y="198"/>
                  </a:lnTo>
                  <a:lnTo>
                    <a:pt x="575" y="196"/>
                  </a:lnTo>
                  <a:lnTo>
                    <a:pt x="575" y="196"/>
                  </a:lnTo>
                  <a:lnTo>
                    <a:pt x="577" y="196"/>
                  </a:lnTo>
                  <a:lnTo>
                    <a:pt x="579" y="198"/>
                  </a:lnTo>
                  <a:lnTo>
                    <a:pt x="579" y="200"/>
                  </a:lnTo>
                  <a:lnTo>
                    <a:pt x="581" y="202"/>
                  </a:lnTo>
                  <a:lnTo>
                    <a:pt x="581" y="206"/>
                  </a:lnTo>
                  <a:lnTo>
                    <a:pt x="584" y="208"/>
                  </a:lnTo>
                  <a:lnTo>
                    <a:pt x="588" y="208"/>
                  </a:lnTo>
                  <a:lnTo>
                    <a:pt x="592" y="208"/>
                  </a:lnTo>
                  <a:lnTo>
                    <a:pt x="588" y="210"/>
                  </a:lnTo>
                  <a:lnTo>
                    <a:pt x="584" y="208"/>
                  </a:lnTo>
                  <a:lnTo>
                    <a:pt x="581" y="208"/>
                  </a:lnTo>
                  <a:lnTo>
                    <a:pt x="579" y="204"/>
                  </a:lnTo>
                  <a:lnTo>
                    <a:pt x="577" y="200"/>
                  </a:lnTo>
                  <a:lnTo>
                    <a:pt x="577" y="202"/>
                  </a:lnTo>
                  <a:lnTo>
                    <a:pt x="575" y="202"/>
                  </a:lnTo>
                  <a:lnTo>
                    <a:pt x="575" y="202"/>
                  </a:lnTo>
                  <a:lnTo>
                    <a:pt x="573" y="202"/>
                  </a:lnTo>
                  <a:lnTo>
                    <a:pt x="571" y="200"/>
                  </a:lnTo>
                  <a:lnTo>
                    <a:pt x="571" y="189"/>
                  </a:lnTo>
                  <a:lnTo>
                    <a:pt x="569" y="177"/>
                  </a:lnTo>
                  <a:lnTo>
                    <a:pt x="558" y="212"/>
                  </a:lnTo>
                  <a:lnTo>
                    <a:pt x="558" y="214"/>
                  </a:lnTo>
                  <a:lnTo>
                    <a:pt x="558" y="215"/>
                  </a:lnTo>
                  <a:lnTo>
                    <a:pt x="556" y="217"/>
                  </a:lnTo>
                  <a:lnTo>
                    <a:pt x="552" y="217"/>
                  </a:lnTo>
                  <a:lnTo>
                    <a:pt x="550" y="215"/>
                  </a:lnTo>
                  <a:lnTo>
                    <a:pt x="550" y="214"/>
                  </a:lnTo>
                  <a:lnTo>
                    <a:pt x="548" y="193"/>
                  </a:lnTo>
                  <a:lnTo>
                    <a:pt x="548" y="172"/>
                  </a:lnTo>
                  <a:lnTo>
                    <a:pt x="548" y="166"/>
                  </a:lnTo>
                  <a:lnTo>
                    <a:pt x="548" y="158"/>
                  </a:lnTo>
                  <a:lnTo>
                    <a:pt x="539" y="187"/>
                  </a:lnTo>
                  <a:lnTo>
                    <a:pt x="539" y="194"/>
                  </a:lnTo>
                  <a:lnTo>
                    <a:pt x="537" y="200"/>
                  </a:lnTo>
                  <a:lnTo>
                    <a:pt x="535" y="208"/>
                  </a:lnTo>
                  <a:lnTo>
                    <a:pt x="533" y="208"/>
                  </a:lnTo>
                  <a:lnTo>
                    <a:pt x="533" y="208"/>
                  </a:lnTo>
                  <a:lnTo>
                    <a:pt x="531" y="206"/>
                  </a:lnTo>
                  <a:lnTo>
                    <a:pt x="531" y="206"/>
                  </a:lnTo>
                  <a:lnTo>
                    <a:pt x="529" y="179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1" y="151"/>
                  </a:lnTo>
                  <a:lnTo>
                    <a:pt x="529" y="149"/>
                  </a:lnTo>
                  <a:lnTo>
                    <a:pt x="522" y="210"/>
                  </a:lnTo>
                  <a:lnTo>
                    <a:pt x="520" y="212"/>
                  </a:lnTo>
                  <a:lnTo>
                    <a:pt x="520" y="212"/>
                  </a:lnTo>
                  <a:lnTo>
                    <a:pt x="518" y="212"/>
                  </a:lnTo>
                  <a:lnTo>
                    <a:pt x="518" y="212"/>
                  </a:lnTo>
                  <a:lnTo>
                    <a:pt x="518" y="210"/>
                  </a:lnTo>
                  <a:lnTo>
                    <a:pt x="516" y="200"/>
                  </a:lnTo>
                  <a:lnTo>
                    <a:pt x="518" y="191"/>
                  </a:lnTo>
                  <a:lnTo>
                    <a:pt x="518" y="191"/>
                  </a:lnTo>
                  <a:lnTo>
                    <a:pt x="516" y="193"/>
                  </a:lnTo>
                  <a:lnTo>
                    <a:pt x="516" y="193"/>
                  </a:lnTo>
                  <a:lnTo>
                    <a:pt x="514" y="194"/>
                  </a:lnTo>
                  <a:lnTo>
                    <a:pt x="512" y="193"/>
                  </a:lnTo>
                  <a:lnTo>
                    <a:pt x="510" y="204"/>
                  </a:lnTo>
                  <a:lnTo>
                    <a:pt x="510" y="223"/>
                  </a:lnTo>
                  <a:lnTo>
                    <a:pt x="512" y="240"/>
                  </a:lnTo>
                  <a:lnTo>
                    <a:pt x="518" y="255"/>
                  </a:lnTo>
                  <a:lnTo>
                    <a:pt x="518" y="257"/>
                  </a:lnTo>
                  <a:lnTo>
                    <a:pt x="518" y="259"/>
                  </a:lnTo>
                  <a:lnTo>
                    <a:pt x="518" y="259"/>
                  </a:lnTo>
                  <a:lnTo>
                    <a:pt x="516" y="257"/>
                  </a:lnTo>
                  <a:lnTo>
                    <a:pt x="514" y="253"/>
                  </a:lnTo>
                  <a:lnTo>
                    <a:pt x="514" y="250"/>
                  </a:lnTo>
                  <a:lnTo>
                    <a:pt x="514" y="250"/>
                  </a:lnTo>
                  <a:lnTo>
                    <a:pt x="512" y="248"/>
                  </a:lnTo>
                  <a:lnTo>
                    <a:pt x="512" y="250"/>
                  </a:lnTo>
                  <a:lnTo>
                    <a:pt x="516" y="274"/>
                  </a:lnTo>
                  <a:lnTo>
                    <a:pt x="520" y="265"/>
                  </a:lnTo>
                  <a:lnTo>
                    <a:pt x="520" y="257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23" y="257"/>
                  </a:lnTo>
                  <a:lnTo>
                    <a:pt x="523" y="259"/>
                  </a:lnTo>
                  <a:lnTo>
                    <a:pt x="522" y="295"/>
                  </a:lnTo>
                  <a:lnTo>
                    <a:pt x="523" y="286"/>
                  </a:lnTo>
                  <a:lnTo>
                    <a:pt x="525" y="276"/>
                  </a:lnTo>
                  <a:lnTo>
                    <a:pt x="527" y="274"/>
                  </a:lnTo>
                  <a:lnTo>
                    <a:pt x="527" y="273"/>
                  </a:lnTo>
                  <a:lnTo>
                    <a:pt x="527" y="271"/>
                  </a:lnTo>
                  <a:lnTo>
                    <a:pt x="529" y="271"/>
                  </a:lnTo>
                  <a:lnTo>
                    <a:pt x="531" y="271"/>
                  </a:lnTo>
                  <a:lnTo>
                    <a:pt x="531" y="273"/>
                  </a:lnTo>
                  <a:lnTo>
                    <a:pt x="529" y="290"/>
                  </a:lnTo>
                  <a:lnTo>
                    <a:pt x="527" y="309"/>
                  </a:lnTo>
                  <a:lnTo>
                    <a:pt x="529" y="309"/>
                  </a:lnTo>
                  <a:lnTo>
                    <a:pt x="529" y="311"/>
                  </a:lnTo>
                  <a:lnTo>
                    <a:pt x="531" y="313"/>
                  </a:lnTo>
                  <a:lnTo>
                    <a:pt x="533" y="313"/>
                  </a:lnTo>
                  <a:lnTo>
                    <a:pt x="535" y="313"/>
                  </a:lnTo>
                  <a:lnTo>
                    <a:pt x="533" y="311"/>
                  </a:lnTo>
                  <a:lnTo>
                    <a:pt x="535" y="309"/>
                  </a:lnTo>
                  <a:lnTo>
                    <a:pt x="535" y="309"/>
                  </a:lnTo>
                  <a:lnTo>
                    <a:pt x="535" y="309"/>
                  </a:lnTo>
                  <a:lnTo>
                    <a:pt x="535" y="309"/>
                  </a:lnTo>
                  <a:lnTo>
                    <a:pt x="539" y="297"/>
                  </a:lnTo>
                  <a:lnTo>
                    <a:pt x="542" y="286"/>
                  </a:lnTo>
                  <a:lnTo>
                    <a:pt x="542" y="284"/>
                  </a:lnTo>
                  <a:lnTo>
                    <a:pt x="544" y="286"/>
                  </a:lnTo>
                  <a:lnTo>
                    <a:pt x="546" y="286"/>
                  </a:lnTo>
                  <a:lnTo>
                    <a:pt x="546" y="303"/>
                  </a:lnTo>
                  <a:lnTo>
                    <a:pt x="544" y="320"/>
                  </a:lnTo>
                  <a:lnTo>
                    <a:pt x="546" y="322"/>
                  </a:lnTo>
                  <a:lnTo>
                    <a:pt x="548" y="324"/>
                  </a:lnTo>
                  <a:lnTo>
                    <a:pt x="552" y="326"/>
                  </a:lnTo>
                  <a:lnTo>
                    <a:pt x="554" y="318"/>
                  </a:lnTo>
                  <a:lnTo>
                    <a:pt x="556" y="313"/>
                  </a:lnTo>
                  <a:lnTo>
                    <a:pt x="560" y="305"/>
                  </a:lnTo>
                  <a:lnTo>
                    <a:pt x="562" y="307"/>
                  </a:lnTo>
                  <a:lnTo>
                    <a:pt x="562" y="307"/>
                  </a:lnTo>
                  <a:lnTo>
                    <a:pt x="562" y="309"/>
                  </a:lnTo>
                  <a:lnTo>
                    <a:pt x="562" y="320"/>
                  </a:lnTo>
                  <a:lnTo>
                    <a:pt x="563" y="332"/>
                  </a:lnTo>
                  <a:lnTo>
                    <a:pt x="573" y="337"/>
                  </a:lnTo>
                  <a:lnTo>
                    <a:pt x="577" y="332"/>
                  </a:lnTo>
                  <a:lnTo>
                    <a:pt x="581" y="330"/>
                  </a:lnTo>
                  <a:lnTo>
                    <a:pt x="584" y="330"/>
                  </a:lnTo>
                  <a:lnTo>
                    <a:pt x="588" y="333"/>
                  </a:lnTo>
                  <a:lnTo>
                    <a:pt x="592" y="339"/>
                  </a:lnTo>
                  <a:lnTo>
                    <a:pt x="594" y="345"/>
                  </a:lnTo>
                  <a:lnTo>
                    <a:pt x="600" y="347"/>
                  </a:lnTo>
                  <a:lnTo>
                    <a:pt x="603" y="349"/>
                  </a:lnTo>
                  <a:lnTo>
                    <a:pt x="605" y="351"/>
                  </a:lnTo>
                  <a:lnTo>
                    <a:pt x="605" y="351"/>
                  </a:lnTo>
                  <a:lnTo>
                    <a:pt x="600" y="349"/>
                  </a:lnTo>
                  <a:lnTo>
                    <a:pt x="596" y="349"/>
                  </a:lnTo>
                  <a:lnTo>
                    <a:pt x="592" y="345"/>
                  </a:lnTo>
                  <a:lnTo>
                    <a:pt x="586" y="333"/>
                  </a:lnTo>
                  <a:lnTo>
                    <a:pt x="584" y="332"/>
                  </a:lnTo>
                  <a:lnTo>
                    <a:pt x="582" y="332"/>
                  </a:lnTo>
                  <a:lnTo>
                    <a:pt x="581" y="332"/>
                  </a:lnTo>
                  <a:lnTo>
                    <a:pt x="577" y="335"/>
                  </a:lnTo>
                  <a:lnTo>
                    <a:pt x="575" y="339"/>
                  </a:lnTo>
                  <a:lnTo>
                    <a:pt x="609" y="356"/>
                  </a:lnTo>
                  <a:lnTo>
                    <a:pt x="647" y="373"/>
                  </a:lnTo>
                  <a:lnTo>
                    <a:pt x="720" y="402"/>
                  </a:lnTo>
                  <a:lnTo>
                    <a:pt x="790" y="419"/>
                  </a:lnTo>
                  <a:lnTo>
                    <a:pt x="815" y="423"/>
                  </a:lnTo>
                  <a:lnTo>
                    <a:pt x="815" y="423"/>
                  </a:lnTo>
                  <a:lnTo>
                    <a:pt x="815" y="423"/>
                  </a:lnTo>
                  <a:lnTo>
                    <a:pt x="815" y="425"/>
                  </a:lnTo>
                  <a:lnTo>
                    <a:pt x="864" y="431"/>
                  </a:lnTo>
                  <a:lnTo>
                    <a:pt x="910" y="434"/>
                  </a:lnTo>
                  <a:lnTo>
                    <a:pt x="971" y="438"/>
                  </a:lnTo>
                  <a:lnTo>
                    <a:pt x="1030" y="438"/>
                  </a:lnTo>
                  <a:lnTo>
                    <a:pt x="1087" y="434"/>
                  </a:lnTo>
                  <a:lnTo>
                    <a:pt x="1139" y="431"/>
                  </a:lnTo>
                  <a:lnTo>
                    <a:pt x="1188" y="421"/>
                  </a:lnTo>
                  <a:lnTo>
                    <a:pt x="1234" y="406"/>
                  </a:lnTo>
                  <a:lnTo>
                    <a:pt x="1234" y="404"/>
                  </a:lnTo>
                  <a:lnTo>
                    <a:pt x="1234" y="402"/>
                  </a:lnTo>
                  <a:lnTo>
                    <a:pt x="1236" y="402"/>
                  </a:lnTo>
                  <a:lnTo>
                    <a:pt x="1238" y="400"/>
                  </a:lnTo>
                  <a:lnTo>
                    <a:pt x="1238" y="402"/>
                  </a:lnTo>
                  <a:lnTo>
                    <a:pt x="1238" y="402"/>
                  </a:lnTo>
                  <a:lnTo>
                    <a:pt x="1239" y="402"/>
                  </a:lnTo>
                  <a:lnTo>
                    <a:pt x="1239" y="402"/>
                  </a:lnTo>
                  <a:lnTo>
                    <a:pt x="1241" y="402"/>
                  </a:lnTo>
                  <a:lnTo>
                    <a:pt x="1241" y="402"/>
                  </a:lnTo>
                  <a:lnTo>
                    <a:pt x="1239" y="400"/>
                  </a:lnTo>
                  <a:lnTo>
                    <a:pt x="1239" y="400"/>
                  </a:lnTo>
                  <a:lnTo>
                    <a:pt x="1241" y="400"/>
                  </a:lnTo>
                  <a:lnTo>
                    <a:pt x="1243" y="400"/>
                  </a:lnTo>
                  <a:lnTo>
                    <a:pt x="1245" y="400"/>
                  </a:lnTo>
                  <a:lnTo>
                    <a:pt x="1245" y="400"/>
                  </a:lnTo>
                  <a:lnTo>
                    <a:pt x="1245" y="398"/>
                  </a:lnTo>
                  <a:lnTo>
                    <a:pt x="1247" y="398"/>
                  </a:lnTo>
                  <a:lnTo>
                    <a:pt x="1249" y="398"/>
                  </a:lnTo>
                  <a:lnTo>
                    <a:pt x="1251" y="398"/>
                  </a:lnTo>
                  <a:lnTo>
                    <a:pt x="1251" y="396"/>
                  </a:lnTo>
                  <a:lnTo>
                    <a:pt x="1253" y="394"/>
                  </a:lnTo>
                  <a:lnTo>
                    <a:pt x="1253" y="394"/>
                  </a:lnTo>
                  <a:lnTo>
                    <a:pt x="1253" y="392"/>
                  </a:lnTo>
                  <a:lnTo>
                    <a:pt x="1253" y="389"/>
                  </a:lnTo>
                  <a:lnTo>
                    <a:pt x="1253" y="383"/>
                  </a:lnTo>
                  <a:lnTo>
                    <a:pt x="1251" y="381"/>
                  </a:lnTo>
                  <a:lnTo>
                    <a:pt x="1249" y="381"/>
                  </a:lnTo>
                  <a:lnTo>
                    <a:pt x="1247" y="381"/>
                  </a:lnTo>
                  <a:lnTo>
                    <a:pt x="1245" y="383"/>
                  </a:lnTo>
                  <a:lnTo>
                    <a:pt x="1226" y="394"/>
                  </a:lnTo>
                  <a:lnTo>
                    <a:pt x="1205" y="400"/>
                  </a:lnTo>
                  <a:lnTo>
                    <a:pt x="1180" y="402"/>
                  </a:lnTo>
                  <a:lnTo>
                    <a:pt x="1203" y="398"/>
                  </a:lnTo>
                  <a:lnTo>
                    <a:pt x="1224" y="392"/>
                  </a:lnTo>
                  <a:lnTo>
                    <a:pt x="1232" y="387"/>
                  </a:lnTo>
                  <a:lnTo>
                    <a:pt x="1239" y="383"/>
                  </a:lnTo>
                  <a:lnTo>
                    <a:pt x="1247" y="377"/>
                  </a:lnTo>
                  <a:lnTo>
                    <a:pt x="1249" y="377"/>
                  </a:lnTo>
                  <a:lnTo>
                    <a:pt x="1251" y="377"/>
                  </a:lnTo>
                  <a:lnTo>
                    <a:pt x="1253" y="377"/>
                  </a:lnTo>
                  <a:lnTo>
                    <a:pt x="1255" y="379"/>
                  </a:lnTo>
                  <a:lnTo>
                    <a:pt x="1255" y="385"/>
                  </a:lnTo>
                  <a:lnTo>
                    <a:pt x="1255" y="389"/>
                  </a:lnTo>
                  <a:lnTo>
                    <a:pt x="1255" y="392"/>
                  </a:lnTo>
                  <a:lnTo>
                    <a:pt x="1255" y="394"/>
                  </a:lnTo>
                  <a:lnTo>
                    <a:pt x="1257" y="394"/>
                  </a:lnTo>
                  <a:lnTo>
                    <a:pt x="1260" y="392"/>
                  </a:lnTo>
                  <a:lnTo>
                    <a:pt x="1264" y="391"/>
                  </a:lnTo>
                  <a:lnTo>
                    <a:pt x="1281" y="364"/>
                  </a:lnTo>
                  <a:lnTo>
                    <a:pt x="1283" y="364"/>
                  </a:lnTo>
                  <a:lnTo>
                    <a:pt x="1285" y="366"/>
                  </a:lnTo>
                  <a:lnTo>
                    <a:pt x="1285" y="366"/>
                  </a:lnTo>
                  <a:lnTo>
                    <a:pt x="1285" y="373"/>
                  </a:lnTo>
                  <a:lnTo>
                    <a:pt x="1283" y="381"/>
                  </a:lnTo>
                  <a:lnTo>
                    <a:pt x="1285" y="381"/>
                  </a:lnTo>
                  <a:lnTo>
                    <a:pt x="1287" y="379"/>
                  </a:lnTo>
                  <a:lnTo>
                    <a:pt x="1289" y="377"/>
                  </a:lnTo>
                  <a:lnTo>
                    <a:pt x="1295" y="364"/>
                  </a:lnTo>
                  <a:lnTo>
                    <a:pt x="1300" y="351"/>
                  </a:lnTo>
                  <a:lnTo>
                    <a:pt x="1302" y="349"/>
                  </a:lnTo>
                  <a:lnTo>
                    <a:pt x="1304" y="349"/>
                  </a:lnTo>
                  <a:lnTo>
                    <a:pt x="1304" y="349"/>
                  </a:lnTo>
                  <a:lnTo>
                    <a:pt x="1304" y="358"/>
                  </a:lnTo>
                  <a:lnTo>
                    <a:pt x="1302" y="370"/>
                  </a:lnTo>
                  <a:lnTo>
                    <a:pt x="1304" y="368"/>
                  </a:lnTo>
                  <a:lnTo>
                    <a:pt x="1308" y="366"/>
                  </a:lnTo>
                  <a:lnTo>
                    <a:pt x="1310" y="364"/>
                  </a:lnTo>
                  <a:lnTo>
                    <a:pt x="1312" y="362"/>
                  </a:lnTo>
                  <a:lnTo>
                    <a:pt x="1314" y="360"/>
                  </a:lnTo>
                  <a:lnTo>
                    <a:pt x="1316" y="358"/>
                  </a:lnTo>
                  <a:lnTo>
                    <a:pt x="1325" y="322"/>
                  </a:lnTo>
                  <a:lnTo>
                    <a:pt x="1323" y="282"/>
                  </a:lnTo>
                  <a:lnTo>
                    <a:pt x="1318" y="240"/>
                  </a:lnTo>
                  <a:lnTo>
                    <a:pt x="1318" y="238"/>
                  </a:lnTo>
                  <a:lnTo>
                    <a:pt x="1318" y="234"/>
                  </a:lnTo>
                  <a:lnTo>
                    <a:pt x="1316" y="231"/>
                  </a:lnTo>
                  <a:lnTo>
                    <a:pt x="1314" y="221"/>
                  </a:lnTo>
                  <a:lnTo>
                    <a:pt x="1312" y="210"/>
                  </a:lnTo>
                  <a:lnTo>
                    <a:pt x="1312" y="223"/>
                  </a:lnTo>
                  <a:lnTo>
                    <a:pt x="1308" y="236"/>
                  </a:lnTo>
                  <a:lnTo>
                    <a:pt x="1308" y="236"/>
                  </a:lnTo>
                  <a:lnTo>
                    <a:pt x="1306" y="238"/>
                  </a:lnTo>
                  <a:lnTo>
                    <a:pt x="1304" y="238"/>
                  </a:lnTo>
                  <a:lnTo>
                    <a:pt x="1304" y="236"/>
                  </a:lnTo>
                  <a:lnTo>
                    <a:pt x="1304" y="227"/>
                  </a:lnTo>
                  <a:lnTo>
                    <a:pt x="1302" y="217"/>
                  </a:lnTo>
                  <a:lnTo>
                    <a:pt x="1298" y="210"/>
                  </a:lnTo>
                  <a:lnTo>
                    <a:pt x="1295" y="223"/>
                  </a:lnTo>
                  <a:lnTo>
                    <a:pt x="1293" y="231"/>
                  </a:lnTo>
                  <a:lnTo>
                    <a:pt x="1289" y="238"/>
                  </a:lnTo>
                  <a:lnTo>
                    <a:pt x="1285" y="246"/>
                  </a:lnTo>
                  <a:lnTo>
                    <a:pt x="1283" y="246"/>
                  </a:lnTo>
                  <a:lnTo>
                    <a:pt x="1283" y="246"/>
                  </a:lnTo>
                  <a:lnTo>
                    <a:pt x="1281" y="246"/>
                  </a:lnTo>
                  <a:lnTo>
                    <a:pt x="1279" y="244"/>
                  </a:lnTo>
                  <a:lnTo>
                    <a:pt x="1279" y="240"/>
                  </a:lnTo>
                  <a:lnTo>
                    <a:pt x="1278" y="236"/>
                  </a:lnTo>
                  <a:lnTo>
                    <a:pt x="1278" y="234"/>
                  </a:lnTo>
                  <a:lnTo>
                    <a:pt x="1278" y="233"/>
                  </a:lnTo>
                  <a:lnTo>
                    <a:pt x="1279" y="231"/>
                  </a:lnTo>
                  <a:lnTo>
                    <a:pt x="1278" y="229"/>
                  </a:lnTo>
                  <a:lnTo>
                    <a:pt x="1276" y="229"/>
                  </a:lnTo>
                  <a:lnTo>
                    <a:pt x="1274" y="229"/>
                  </a:lnTo>
                  <a:lnTo>
                    <a:pt x="1268" y="231"/>
                  </a:lnTo>
                  <a:lnTo>
                    <a:pt x="1262" y="233"/>
                  </a:lnTo>
                  <a:lnTo>
                    <a:pt x="1257" y="234"/>
                  </a:lnTo>
                  <a:lnTo>
                    <a:pt x="1262" y="231"/>
                  </a:lnTo>
                  <a:lnTo>
                    <a:pt x="1270" y="227"/>
                  </a:lnTo>
                  <a:lnTo>
                    <a:pt x="1276" y="225"/>
                  </a:lnTo>
                  <a:lnTo>
                    <a:pt x="1278" y="227"/>
                  </a:lnTo>
                  <a:lnTo>
                    <a:pt x="1279" y="231"/>
                  </a:lnTo>
                  <a:lnTo>
                    <a:pt x="1281" y="233"/>
                  </a:lnTo>
                  <a:lnTo>
                    <a:pt x="1281" y="236"/>
                  </a:lnTo>
                  <a:lnTo>
                    <a:pt x="1281" y="240"/>
                  </a:lnTo>
                  <a:lnTo>
                    <a:pt x="1281" y="242"/>
                  </a:lnTo>
                  <a:lnTo>
                    <a:pt x="1283" y="244"/>
                  </a:lnTo>
                  <a:lnTo>
                    <a:pt x="1291" y="227"/>
                  </a:lnTo>
                  <a:lnTo>
                    <a:pt x="1297" y="208"/>
                  </a:lnTo>
                  <a:lnTo>
                    <a:pt x="1297" y="208"/>
                  </a:lnTo>
                  <a:lnTo>
                    <a:pt x="1298" y="208"/>
                  </a:lnTo>
                  <a:lnTo>
                    <a:pt x="1300" y="208"/>
                  </a:lnTo>
                  <a:lnTo>
                    <a:pt x="1302" y="214"/>
                  </a:lnTo>
                  <a:lnTo>
                    <a:pt x="1304" y="219"/>
                  </a:lnTo>
                  <a:lnTo>
                    <a:pt x="1306" y="225"/>
                  </a:lnTo>
                  <a:lnTo>
                    <a:pt x="1308" y="210"/>
                  </a:lnTo>
                  <a:lnTo>
                    <a:pt x="1308" y="194"/>
                  </a:lnTo>
                  <a:lnTo>
                    <a:pt x="1308" y="193"/>
                  </a:lnTo>
                  <a:lnTo>
                    <a:pt x="1310" y="193"/>
                  </a:lnTo>
                  <a:lnTo>
                    <a:pt x="1312" y="193"/>
                  </a:lnTo>
                  <a:close/>
                  <a:moveTo>
                    <a:pt x="1830" y="318"/>
                  </a:moveTo>
                  <a:lnTo>
                    <a:pt x="1828" y="316"/>
                  </a:lnTo>
                  <a:lnTo>
                    <a:pt x="1828" y="316"/>
                  </a:lnTo>
                  <a:lnTo>
                    <a:pt x="1828" y="314"/>
                  </a:lnTo>
                  <a:lnTo>
                    <a:pt x="1826" y="316"/>
                  </a:lnTo>
                  <a:lnTo>
                    <a:pt x="1824" y="318"/>
                  </a:lnTo>
                  <a:lnTo>
                    <a:pt x="1820" y="318"/>
                  </a:lnTo>
                  <a:lnTo>
                    <a:pt x="1822" y="322"/>
                  </a:lnTo>
                  <a:lnTo>
                    <a:pt x="1822" y="326"/>
                  </a:lnTo>
                  <a:lnTo>
                    <a:pt x="1820" y="330"/>
                  </a:lnTo>
                  <a:lnTo>
                    <a:pt x="1818" y="328"/>
                  </a:lnTo>
                  <a:lnTo>
                    <a:pt x="1816" y="326"/>
                  </a:lnTo>
                  <a:lnTo>
                    <a:pt x="1815" y="326"/>
                  </a:lnTo>
                  <a:lnTo>
                    <a:pt x="1816" y="324"/>
                  </a:lnTo>
                  <a:lnTo>
                    <a:pt x="1816" y="322"/>
                  </a:lnTo>
                  <a:lnTo>
                    <a:pt x="1809" y="326"/>
                  </a:lnTo>
                  <a:lnTo>
                    <a:pt x="1803" y="330"/>
                  </a:lnTo>
                  <a:lnTo>
                    <a:pt x="1803" y="332"/>
                  </a:lnTo>
                  <a:lnTo>
                    <a:pt x="1803" y="333"/>
                  </a:lnTo>
                  <a:lnTo>
                    <a:pt x="1803" y="335"/>
                  </a:lnTo>
                  <a:lnTo>
                    <a:pt x="1801" y="335"/>
                  </a:lnTo>
                  <a:lnTo>
                    <a:pt x="1799" y="335"/>
                  </a:lnTo>
                  <a:lnTo>
                    <a:pt x="1799" y="333"/>
                  </a:lnTo>
                  <a:lnTo>
                    <a:pt x="1797" y="333"/>
                  </a:lnTo>
                  <a:lnTo>
                    <a:pt x="1795" y="333"/>
                  </a:lnTo>
                  <a:lnTo>
                    <a:pt x="1788" y="339"/>
                  </a:lnTo>
                  <a:lnTo>
                    <a:pt x="1780" y="345"/>
                  </a:lnTo>
                  <a:lnTo>
                    <a:pt x="1780" y="349"/>
                  </a:lnTo>
                  <a:lnTo>
                    <a:pt x="1778" y="351"/>
                  </a:lnTo>
                  <a:lnTo>
                    <a:pt x="1776" y="351"/>
                  </a:lnTo>
                  <a:lnTo>
                    <a:pt x="1776" y="349"/>
                  </a:lnTo>
                  <a:lnTo>
                    <a:pt x="1775" y="347"/>
                  </a:lnTo>
                  <a:lnTo>
                    <a:pt x="1759" y="354"/>
                  </a:lnTo>
                  <a:lnTo>
                    <a:pt x="1759" y="358"/>
                  </a:lnTo>
                  <a:lnTo>
                    <a:pt x="1759" y="362"/>
                  </a:lnTo>
                  <a:lnTo>
                    <a:pt x="1757" y="366"/>
                  </a:lnTo>
                  <a:lnTo>
                    <a:pt x="1755" y="364"/>
                  </a:lnTo>
                  <a:lnTo>
                    <a:pt x="1754" y="362"/>
                  </a:lnTo>
                  <a:lnTo>
                    <a:pt x="1754" y="358"/>
                  </a:lnTo>
                  <a:lnTo>
                    <a:pt x="1754" y="358"/>
                  </a:lnTo>
                  <a:lnTo>
                    <a:pt x="1752" y="358"/>
                  </a:lnTo>
                  <a:lnTo>
                    <a:pt x="1750" y="358"/>
                  </a:lnTo>
                  <a:lnTo>
                    <a:pt x="1750" y="358"/>
                  </a:lnTo>
                  <a:lnTo>
                    <a:pt x="1698" y="381"/>
                  </a:lnTo>
                  <a:lnTo>
                    <a:pt x="1696" y="381"/>
                  </a:lnTo>
                  <a:lnTo>
                    <a:pt x="1696" y="381"/>
                  </a:lnTo>
                  <a:lnTo>
                    <a:pt x="1695" y="381"/>
                  </a:lnTo>
                  <a:lnTo>
                    <a:pt x="1695" y="381"/>
                  </a:lnTo>
                  <a:lnTo>
                    <a:pt x="1693" y="383"/>
                  </a:lnTo>
                  <a:lnTo>
                    <a:pt x="1691" y="383"/>
                  </a:lnTo>
                  <a:lnTo>
                    <a:pt x="1689" y="385"/>
                  </a:lnTo>
                  <a:lnTo>
                    <a:pt x="1685" y="387"/>
                  </a:lnTo>
                  <a:lnTo>
                    <a:pt x="1679" y="387"/>
                  </a:lnTo>
                  <a:lnTo>
                    <a:pt x="1675" y="387"/>
                  </a:lnTo>
                  <a:lnTo>
                    <a:pt x="1675" y="389"/>
                  </a:lnTo>
                  <a:lnTo>
                    <a:pt x="1674" y="389"/>
                  </a:lnTo>
                  <a:lnTo>
                    <a:pt x="1674" y="389"/>
                  </a:lnTo>
                  <a:lnTo>
                    <a:pt x="1674" y="389"/>
                  </a:lnTo>
                  <a:lnTo>
                    <a:pt x="1674" y="389"/>
                  </a:lnTo>
                  <a:lnTo>
                    <a:pt x="1672" y="391"/>
                  </a:lnTo>
                  <a:lnTo>
                    <a:pt x="1670" y="391"/>
                  </a:lnTo>
                  <a:lnTo>
                    <a:pt x="1668" y="391"/>
                  </a:lnTo>
                  <a:lnTo>
                    <a:pt x="1668" y="391"/>
                  </a:lnTo>
                  <a:lnTo>
                    <a:pt x="1666" y="391"/>
                  </a:lnTo>
                  <a:lnTo>
                    <a:pt x="1666" y="391"/>
                  </a:lnTo>
                  <a:lnTo>
                    <a:pt x="1664" y="392"/>
                  </a:lnTo>
                  <a:lnTo>
                    <a:pt x="1664" y="392"/>
                  </a:lnTo>
                  <a:lnTo>
                    <a:pt x="1662" y="392"/>
                  </a:lnTo>
                  <a:lnTo>
                    <a:pt x="1660" y="394"/>
                  </a:lnTo>
                  <a:lnTo>
                    <a:pt x="1658" y="394"/>
                  </a:lnTo>
                  <a:lnTo>
                    <a:pt x="1656" y="394"/>
                  </a:lnTo>
                  <a:lnTo>
                    <a:pt x="1653" y="394"/>
                  </a:lnTo>
                  <a:lnTo>
                    <a:pt x="1653" y="394"/>
                  </a:lnTo>
                  <a:lnTo>
                    <a:pt x="1653" y="396"/>
                  </a:lnTo>
                  <a:lnTo>
                    <a:pt x="1649" y="396"/>
                  </a:lnTo>
                  <a:lnTo>
                    <a:pt x="1645" y="398"/>
                  </a:lnTo>
                  <a:lnTo>
                    <a:pt x="1641" y="398"/>
                  </a:lnTo>
                  <a:lnTo>
                    <a:pt x="1639" y="398"/>
                  </a:lnTo>
                  <a:lnTo>
                    <a:pt x="1637" y="400"/>
                  </a:lnTo>
                  <a:lnTo>
                    <a:pt x="1636" y="400"/>
                  </a:lnTo>
                  <a:lnTo>
                    <a:pt x="1636" y="398"/>
                  </a:lnTo>
                  <a:lnTo>
                    <a:pt x="1636" y="398"/>
                  </a:lnTo>
                  <a:lnTo>
                    <a:pt x="1636" y="398"/>
                  </a:lnTo>
                  <a:lnTo>
                    <a:pt x="1636" y="398"/>
                  </a:lnTo>
                  <a:lnTo>
                    <a:pt x="1634" y="398"/>
                  </a:lnTo>
                  <a:lnTo>
                    <a:pt x="1634" y="400"/>
                  </a:lnTo>
                  <a:lnTo>
                    <a:pt x="1634" y="400"/>
                  </a:lnTo>
                  <a:lnTo>
                    <a:pt x="1634" y="398"/>
                  </a:lnTo>
                  <a:lnTo>
                    <a:pt x="1632" y="398"/>
                  </a:lnTo>
                  <a:lnTo>
                    <a:pt x="1632" y="398"/>
                  </a:lnTo>
                  <a:lnTo>
                    <a:pt x="1630" y="400"/>
                  </a:lnTo>
                  <a:lnTo>
                    <a:pt x="1632" y="400"/>
                  </a:lnTo>
                  <a:lnTo>
                    <a:pt x="1632" y="400"/>
                  </a:lnTo>
                  <a:lnTo>
                    <a:pt x="1624" y="402"/>
                  </a:lnTo>
                  <a:lnTo>
                    <a:pt x="1616" y="404"/>
                  </a:lnTo>
                  <a:lnTo>
                    <a:pt x="1616" y="402"/>
                  </a:lnTo>
                  <a:lnTo>
                    <a:pt x="1618" y="402"/>
                  </a:lnTo>
                  <a:lnTo>
                    <a:pt x="1618" y="402"/>
                  </a:lnTo>
                  <a:lnTo>
                    <a:pt x="1620" y="400"/>
                  </a:lnTo>
                  <a:lnTo>
                    <a:pt x="1616" y="400"/>
                  </a:lnTo>
                  <a:lnTo>
                    <a:pt x="1615" y="400"/>
                  </a:lnTo>
                  <a:lnTo>
                    <a:pt x="1613" y="402"/>
                  </a:lnTo>
                  <a:lnTo>
                    <a:pt x="1613" y="402"/>
                  </a:lnTo>
                  <a:lnTo>
                    <a:pt x="1613" y="404"/>
                  </a:lnTo>
                  <a:lnTo>
                    <a:pt x="1613" y="404"/>
                  </a:lnTo>
                  <a:lnTo>
                    <a:pt x="1596" y="406"/>
                  </a:lnTo>
                  <a:lnTo>
                    <a:pt x="1596" y="404"/>
                  </a:lnTo>
                  <a:lnTo>
                    <a:pt x="1596" y="404"/>
                  </a:lnTo>
                  <a:lnTo>
                    <a:pt x="1596" y="406"/>
                  </a:lnTo>
                  <a:lnTo>
                    <a:pt x="1594" y="406"/>
                  </a:lnTo>
                  <a:lnTo>
                    <a:pt x="1594" y="406"/>
                  </a:lnTo>
                  <a:lnTo>
                    <a:pt x="1592" y="406"/>
                  </a:lnTo>
                  <a:lnTo>
                    <a:pt x="1588" y="406"/>
                  </a:lnTo>
                  <a:lnTo>
                    <a:pt x="1582" y="404"/>
                  </a:lnTo>
                  <a:lnTo>
                    <a:pt x="1580" y="404"/>
                  </a:lnTo>
                  <a:lnTo>
                    <a:pt x="1580" y="404"/>
                  </a:lnTo>
                  <a:lnTo>
                    <a:pt x="1575" y="404"/>
                  </a:lnTo>
                  <a:lnTo>
                    <a:pt x="1569" y="404"/>
                  </a:lnTo>
                  <a:lnTo>
                    <a:pt x="1569" y="402"/>
                  </a:lnTo>
                  <a:lnTo>
                    <a:pt x="1569" y="402"/>
                  </a:lnTo>
                  <a:lnTo>
                    <a:pt x="1571" y="402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5" y="398"/>
                  </a:lnTo>
                  <a:lnTo>
                    <a:pt x="1575" y="402"/>
                  </a:lnTo>
                  <a:lnTo>
                    <a:pt x="1578" y="402"/>
                  </a:lnTo>
                  <a:lnTo>
                    <a:pt x="1580" y="402"/>
                  </a:lnTo>
                  <a:lnTo>
                    <a:pt x="1582" y="400"/>
                  </a:lnTo>
                  <a:lnTo>
                    <a:pt x="1582" y="398"/>
                  </a:lnTo>
                  <a:lnTo>
                    <a:pt x="1584" y="398"/>
                  </a:lnTo>
                  <a:lnTo>
                    <a:pt x="1584" y="398"/>
                  </a:lnTo>
                  <a:lnTo>
                    <a:pt x="1584" y="398"/>
                  </a:lnTo>
                  <a:lnTo>
                    <a:pt x="1586" y="398"/>
                  </a:lnTo>
                  <a:lnTo>
                    <a:pt x="1586" y="396"/>
                  </a:lnTo>
                  <a:lnTo>
                    <a:pt x="1578" y="396"/>
                  </a:lnTo>
                  <a:lnTo>
                    <a:pt x="1571" y="396"/>
                  </a:lnTo>
                  <a:lnTo>
                    <a:pt x="1565" y="396"/>
                  </a:lnTo>
                  <a:lnTo>
                    <a:pt x="1565" y="396"/>
                  </a:lnTo>
                  <a:lnTo>
                    <a:pt x="1563" y="398"/>
                  </a:lnTo>
                  <a:lnTo>
                    <a:pt x="1561" y="396"/>
                  </a:lnTo>
                  <a:lnTo>
                    <a:pt x="1561" y="394"/>
                  </a:lnTo>
                  <a:lnTo>
                    <a:pt x="1559" y="394"/>
                  </a:lnTo>
                  <a:lnTo>
                    <a:pt x="1557" y="394"/>
                  </a:lnTo>
                  <a:lnTo>
                    <a:pt x="1556" y="394"/>
                  </a:lnTo>
                  <a:lnTo>
                    <a:pt x="1556" y="394"/>
                  </a:lnTo>
                  <a:lnTo>
                    <a:pt x="1550" y="394"/>
                  </a:lnTo>
                  <a:lnTo>
                    <a:pt x="1542" y="394"/>
                  </a:lnTo>
                  <a:lnTo>
                    <a:pt x="1542" y="394"/>
                  </a:lnTo>
                  <a:lnTo>
                    <a:pt x="1542" y="392"/>
                  </a:lnTo>
                  <a:lnTo>
                    <a:pt x="1540" y="392"/>
                  </a:lnTo>
                  <a:lnTo>
                    <a:pt x="1540" y="396"/>
                  </a:lnTo>
                  <a:lnTo>
                    <a:pt x="1540" y="398"/>
                  </a:lnTo>
                  <a:lnTo>
                    <a:pt x="1540" y="400"/>
                  </a:lnTo>
                  <a:lnTo>
                    <a:pt x="1538" y="400"/>
                  </a:lnTo>
                  <a:lnTo>
                    <a:pt x="1538" y="400"/>
                  </a:lnTo>
                  <a:lnTo>
                    <a:pt x="1536" y="396"/>
                  </a:lnTo>
                  <a:lnTo>
                    <a:pt x="1536" y="391"/>
                  </a:lnTo>
                  <a:lnTo>
                    <a:pt x="1536" y="391"/>
                  </a:lnTo>
                  <a:lnTo>
                    <a:pt x="1535" y="391"/>
                  </a:lnTo>
                  <a:lnTo>
                    <a:pt x="1533" y="391"/>
                  </a:lnTo>
                  <a:lnTo>
                    <a:pt x="1516" y="333"/>
                  </a:lnTo>
                  <a:lnTo>
                    <a:pt x="1510" y="293"/>
                  </a:lnTo>
                  <a:lnTo>
                    <a:pt x="1506" y="295"/>
                  </a:lnTo>
                  <a:lnTo>
                    <a:pt x="1502" y="293"/>
                  </a:lnTo>
                  <a:lnTo>
                    <a:pt x="1496" y="293"/>
                  </a:lnTo>
                  <a:lnTo>
                    <a:pt x="1462" y="286"/>
                  </a:lnTo>
                  <a:lnTo>
                    <a:pt x="1428" y="282"/>
                  </a:lnTo>
                  <a:lnTo>
                    <a:pt x="1426" y="286"/>
                  </a:lnTo>
                  <a:lnTo>
                    <a:pt x="1426" y="292"/>
                  </a:lnTo>
                  <a:lnTo>
                    <a:pt x="1424" y="292"/>
                  </a:lnTo>
                  <a:lnTo>
                    <a:pt x="1424" y="290"/>
                  </a:lnTo>
                  <a:lnTo>
                    <a:pt x="1422" y="288"/>
                  </a:lnTo>
                  <a:lnTo>
                    <a:pt x="1422" y="288"/>
                  </a:lnTo>
                  <a:lnTo>
                    <a:pt x="1422" y="284"/>
                  </a:lnTo>
                  <a:lnTo>
                    <a:pt x="1422" y="280"/>
                  </a:lnTo>
                  <a:lnTo>
                    <a:pt x="1403" y="280"/>
                  </a:lnTo>
                  <a:lnTo>
                    <a:pt x="1386" y="282"/>
                  </a:lnTo>
                  <a:lnTo>
                    <a:pt x="1384" y="282"/>
                  </a:lnTo>
                  <a:lnTo>
                    <a:pt x="1384" y="282"/>
                  </a:lnTo>
                  <a:lnTo>
                    <a:pt x="1382" y="282"/>
                  </a:lnTo>
                  <a:lnTo>
                    <a:pt x="1382" y="282"/>
                  </a:lnTo>
                  <a:lnTo>
                    <a:pt x="1382" y="282"/>
                  </a:lnTo>
                  <a:lnTo>
                    <a:pt x="1380" y="282"/>
                  </a:lnTo>
                  <a:lnTo>
                    <a:pt x="1377" y="282"/>
                  </a:lnTo>
                  <a:lnTo>
                    <a:pt x="1375" y="284"/>
                  </a:lnTo>
                  <a:lnTo>
                    <a:pt x="1371" y="282"/>
                  </a:lnTo>
                  <a:lnTo>
                    <a:pt x="1369" y="282"/>
                  </a:lnTo>
                  <a:lnTo>
                    <a:pt x="1367" y="282"/>
                  </a:lnTo>
                  <a:lnTo>
                    <a:pt x="1361" y="284"/>
                  </a:lnTo>
                  <a:lnTo>
                    <a:pt x="1356" y="286"/>
                  </a:lnTo>
                  <a:lnTo>
                    <a:pt x="1354" y="286"/>
                  </a:lnTo>
                  <a:lnTo>
                    <a:pt x="1354" y="284"/>
                  </a:lnTo>
                  <a:lnTo>
                    <a:pt x="1356" y="284"/>
                  </a:lnTo>
                  <a:lnTo>
                    <a:pt x="1357" y="282"/>
                  </a:lnTo>
                  <a:lnTo>
                    <a:pt x="1359" y="282"/>
                  </a:lnTo>
                  <a:lnTo>
                    <a:pt x="1363" y="282"/>
                  </a:lnTo>
                  <a:lnTo>
                    <a:pt x="1367" y="280"/>
                  </a:lnTo>
                  <a:lnTo>
                    <a:pt x="1371" y="278"/>
                  </a:lnTo>
                  <a:lnTo>
                    <a:pt x="1371" y="280"/>
                  </a:lnTo>
                  <a:lnTo>
                    <a:pt x="1371" y="280"/>
                  </a:lnTo>
                  <a:lnTo>
                    <a:pt x="1371" y="280"/>
                  </a:lnTo>
                  <a:lnTo>
                    <a:pt x="1373" y="280"/>
                  </a:lnTo>
                  <a:lnTo>
                    <a:pt x="1373" y="278"/>
                  </a:lnTo>
                  <a:lnTo>
                    <a:pt x="1373" y="278"/>
                  </a:lnTo>
                  <a:lnTo>
                    <a:pt x="1357" y="278"/>
                  </a:lnTo>
                  <a:lnTo>
                    <a:pt x="1342" y="280"/>
                  </a:lnTo>
                  <a:lnTo>
                    <a:pt x="1342" y="282"/>
                  </a:lnTo>
                  <a:lnTo>
                    <a:pt x="1342" y="284"/>
                  </a:lnTo>
                  <a:lnTo>
                    <a:pt x="1342" y="286"/>
                  </a:lnTo>
                  <a:lnTo>
                    <a:pt x="1342" y="290"/>
                  </a:lnTo>
                  <a:lnTo>
                    <a:pt x="1344" y="307"/>
                  </a:lnTo>
                  <a:lnTo>
                    <a:pt x="1342" y="328"/>
                  </a:lnTo>
                  <a:lnTo>
                    <a:pt x="1344" y="328"/>
                  </a:lnTo>
                  <a:lnTo>
                    <a:pt x="1344" y="330"/>
                  </a:lnTo>
                  <a:lnTo>
                    <a:pt x="1344" y="330"/>
                  </a:lnTo>
                  <a:lnTo>
                    <a:pt x="1344" y="333"/>
                  </a:lnTo>
                  <a:lnTo>
                    <a:pt x="1344" y="335"/>
                  </a:lnTo>
                  <a:lnTo>
                    <a:pt x="1344" y="337"/>
                  </a:lnTo>
                  <a:lnTo>
                    <a:pt x="1344" y="337"/>
                  </a:lnTo>
                  <a:lnTo>
                    <a:pt x="1342" y="337"/>
                  </a:lnTo>
                  <a:lnTo>
                    <a:pt x="1342" y="337"/>
                  </a:lnTo>
                  <a:lnTo>
                    <a:pt x="1342" y="335"/>
                  </a:lnTo>
                  <a:lnTo>
                    <a:pt x="1344" y="333"/>
                  </a:lnTo>
                  <a:lnTo>
                    <a:pt x="1342" y="333"/>
                  </a:lnTo>
                  <a:lnTo>
                    <a:pt x="1342" y="335"/>
                  </a:lnTo>
                  <a:lnTo>
                    <a:pt x="1342" y="337"/>
                  </a:lnTo>
                  <a:lnTo>
                    <a:pt x="1340" y="339"/>
                  </a:lnTo>
                  <a:lnTo>
                    <a:pt x="1342" y="339"/>
                  </a:lnTo>
                  <a:lnTo>
                    <a:pt x="1342" y="341"/>
                  </a:lnTo>
                  <a:lnTo>
                    <a:pt x="1342" y="343"/>
                  </a:lnTo>
                  <a:lnTo>
                    <a:pt x="1340" y="347"/>
                  </a:lnTo>
                  <a:lnTo>
                    <a:pt x="1338" y="352"/>
                  </a:lnTo>
                  <a:lnTo>
                    <a:pt x="1338" y="352"/>
                  </a:lnTo>
                  <a:lnTo>
                    <a:pt x="1337" y="354"/>
                  </a:lnTo>
                  <a:lnTo>
                    <a:pt x="1337" y="356"/>
                  </a:lnTo>
                  <a:lnTo>
                    <a:pt x="1335" y="358"/>
                  </a:lnTo>
                  <a:lnTo>
                    <a:pt x="1335" y="360"/>
                  </a:lnTo>
                  <a:lnTo>
                    <a:pt x="1335" y="370"/>
                  </a:lnTo>
                  <a:lnTo>
                    <a:pt x="1331" y="375"/>
                  </a:lnTo>
                  <a:lnTo>
                    <a:pt x="1329" y="381"/>
                  </a:lnTo>
                  <a:lnTo>
                    <a:pt x="1325" y="387"/>
                  </a:lnTo>
                  <a:lnTo>
                    <a:pt x="1321" y="392"/>
                  </a:lnTo>
                  <a:lnTo>
                    <a:pt x="1318" y="398"/>
                  </a:lnTo>
                  <a:lnTo>
                    <a:pt x="1316" y="398"/>
                  </a:lnTo>
                  <a:lnTo>
                    <a:pt x="1314" y="398"/>
                  </a:lnTo>
                  <a:lnTo>
                    <a:pt x="1310" y="398"/>
                  </a:lnTo>
                  <a:lnTo>
                    <a:pt x="1308" y="394"/>
                  </a:lnTo>
                  <a:lnTo>
                    <a:pt x="1310" y="392"/>
                  </a:lnTo>
                  <a:lnTo>
                    <a:pt x="1310" y="392"/>
                  </a:lnTo>
                  <a:lnTo>
                    <a:pt x="1274" y="412"/>
                  </a:lnTo>
                  <a:lnTo>
                    <a:pt x="1238" y="427"/>
                  </a:lnTo>
                  <a:lnTo>
                    <a:pt x="1199" y="438"/>
                  </a:lnTo>
                  <a:lnTo>
                    <a:pt x="1198" y="438"/>
                  </a:lnTo>
                  <a:lnTo>
                    <a:pt x="1194" y="438"/>
                  </a:lnTo>
                  <a:lnTo>
                    <a:pt x="1192" y="440"/>
                  </a:lnTo>
                  <a:lnTo>
                    <a:pt x="1192" y="440"/>
                  </a:lnTo>
                  <a:lnTo>
                    <a:pt x="1192" y="440"/>
                  </a:lnTo>
                  <a:lnTo>
                    <a:pt x="1192" y="440"/>
                  </a:lnTo>
                  <a:lnTo>
                    <a:pt x="1190" y="440"/>
                  </a:lnTo>
                  <a:lnTo>
                    <a:pt x="1190" y="440"/>
                  </a:lnTo>
                  <a:lnTo>
                    <a:pt x="1188" y="440"/>
                  </a:lnTo>
                  <a:lnTo>
                    <a:pt x="1188" y="442"/>
                  </a:lnTo>
                  <a:lnTo>
                    <a:pt x="1186" y="442"/>
                  </a:lnTo>
                  <a:lnTo>
                    <a:pt x="1184" y="442"/>
                  </a:lnTo>
                  <a:lnTo>
                    <a:pt x="1180" y="442"/>
                  </a:lnTo>
                  <a:lnTo>
                    <a:pt x="1177" y="444"/>
                  </a:lnTo>
                  <a:lnTo>
                    <a:pt x="1175" y="446"/>
                  </a:lnTo>
                  <a:lnTo>
                    <a:pt x="1173" y="446"/>
                  </a:lnTo>
                  <a:lnTo>
                    <a:pt x="1150" y="450"/>
                  </a:lnTo>
                  <a:lnTo>
                    <a:pt x="1127" y="455"/>
                  </a:lnTo>
                  <a:lnTo>
                    <a:pt x="1100" y="459"/>
                  </a:lnTo>
                  <a:lnTo>
                    <a:pt x="1074" y="461"/>
                  </a:lnTo>
                  <a:lnTo>
                    <a:pt x="1051" y="463"/>
                  </a:lnTo>
                  <a:lnTo>
                    <a:pt x="1032" y="463"/>
                  </a:lnTo>
                  <a:lnTo>
                    <a:pt x="1013" y="463"/>
                  </a:lnTo>
                  <a:lnTo>
                    <a:pt x="998" y="463"/>
                  </a:lnTo>
                  <a:lnTo>
                    <a:pt x="986" y="463"/>
                  </a:lnTo>
                  <a:lnTo>
                    <a:pt x="977" y="461"/>
                  </a:lnTo>
                  <a:lnTo>
                    <a:pt x="969" y="459"/>
                  </a:lnTo>
                  <a:lnTo>
                    <a:pt x="963" y="457"/>
                  </a:lnTo>
                  <a:lnTo>
                    <a:pt x="961" y="455"/>
                  </a:lnTo>
                  <a:lnTo>
                    <a:pt x="963" y="455"/>
                  </a:lnTo>
                  <a:lnTo>
                    <a:pt x="965" y="453"/>
                  </a:lnTo>
                  <a:lnTo>
                    <a:pt x="971" y="451"/>
                  </a:lnTo>
                  <a:lnTo>
                    <a:pt x="980" y="450"/>
                  </a:lnTo>
                  <a:lnTo>
                    <a:pt x="992" y="450"/>
                  </a:lnTo>
                  <a:lnTo>
                    <a:pt x="1005" y="450"/>
                  </a:lnTo>
                  <a:lnTo>
                    <a:pt x="1022" y="450"/>
                  </a:lnTo>
                  <a:lnTo>
                    <a:pt x="1041" y="450"/>
                  </a:lnTo>
                  <a:lnTo>
                    <a:pt x="1062" y="451"/>
                  </a:lnTo>
                  <a:lnTo>
                    <a:pt x="1087" y="453"/>
                  </a:lnTo>
                  <a:lnTo>
                    <a:pt x="1116" y="457"/>
                  </a:lnTo>
                  <a:lnTo>
                    <a:pt x="1068" y="463"/>
                  </a:lnTo>
                  <a:lnTo>
                    <a:pt x="1020" y="465"/>
                  </a:lnTo>
                  <a:lnTo>
                    <a:pt x="956" y="465"/>
                  </a:lnTo>
                  <a:lnTo>
                    <a:pt x="887" y="459"/>
                  </a:lnTo>
                  <a:lnTo>
                    <a:pt x="840" y="451"/>
                  </a:lnTo>
                  <a:lnTo>
                    <a:pt x="792" y="444"/>
                  </a:lnTo>
                  <a:lnTo>
                    <a:pt x="746" y="432"/>
                  </a:lnTo>
                  <a:lnTo>
                    <a:pt x="702" y="419"/>
                  </a:lnTo>
                  <a:lnTo>
                    <a:pt x="647" y="396"/>
                  </a:lnTo>
                  <a:lnTo>
                    <a:pt x="594" y="372"/>
                  </a:lnTo>
                  <a:lnTo>
                    <a:pt x="562" y="352"/>
                  </a:lnTo>
                  <a:lnTo>
                    <a:pt x="529" y="332"/>
                  </a:lnTo>
                  <a:lnTo>
                    <a:pt x="529" y="333"/>
                  </a:lnTo>
                  <a:lnTo>
                    <a:pt x="527" y="333"/>
                  </a:lnTo>
                  <a:lnTo>
                    <a:pt x="525" y="333"/>
                  </a:lnTo>
                  <a:lnTo>
                    <a:pt x="523" y="333"/>
                  </a:lnTo>
                  <a:lnTo>
                    <a:pt x="523" y="332"/>
                  </a:lnTo>
                  <a:lnTo>
                    <a:pt x="523" y="328"/>
                  </a:lnTo>
                  <a:lnTo>
                    <a:pt x="523" y="326"/>
                  </a:lnTo>
                  <a:lnTo>
                    <a:pt x="522" y="324"/>
                  </a:lnTo>
                  <a:lnTo>
                    <a:pt x="520" y="324"/>
                  </a:lnTo>
                  <a:lnTo>
                    <a:pt x="518" y="324"/>
                  </a:lnTo>
                  <a:lnTo>
                    <a:pt x="518" y="324"/>
                  </a:lnTo>
                  <a:lnTo>
                    <a:pt x="516" y="324"/>
                  </a:lnTo>
                  <a:lnTo>
                    <a:pt x="516" y="324"/>
                  </a:lnTo>
                  <a:lnTo>
                    <a:pt x="514" y="322"/>
                  </a:lnTo>
                  <a:lnTo>
                    <a:pt x="514" y="322"/>
                  </a:lnTo>
                  <a:lnTo>
                    <a:pt x="516" y="320"/>
                  </a:lnTo>
                  <a:lnTo>
                    <a:pt x="506" y="313"/>
                  </a:lnTo>
                  <a:lnTo>
                    <a:pt x="499" y="305"/>
                  </a:lnTo>
                  <a:lnTo>
                    <a:pt x="493" y="297"/>
                  </a:lnTo>
                  <a:lnTo>
                    <a:pt x="497" y="250"/>
                  </a:lnTo>
                  <a:lnTo>
                    <a:pt x="489" y="252"/>
                  </a:lnTo>
                  <a:lnTo>
                    <a:pt x="482" y="253"/>
                  </a:lnTo>
                  <a:lnTo>
                    <a:pt x="453" y="265"/>
                  </a:lnTo>
                  <a:lnTo>
                    <a:pt x="426" y="280"/>
                  </a:lnTo>
                  <a:lnTo>
                    <a:pt x="426" y="282"/>
                  </a:lnTo>
                  <a:lnTo>
                    <a:pt x="424" y="282"/>
                  </a:lnTo>
                  <a:lnTo>
                    <a:pt x="424" y="284"/>
                  </a:lnTo>
                  <a:lnTo>
                    <a:pt x="424" y="286"/>
                  </a:lnTo>
                  <a:lnTo>
                    <a:pt x="423" y="284"/>
                  </a:lnTo>
                  <a:lnTo>
                    <a:pt x="423" y="284"/>
                  </a:lnTo>
                  <a:lnTo>
                    <a:pt x="423" y="282"/>
                  </a:lnTo>
                  <a:lnTo>
                    <a:pt x="419" y="286"/>
                  </a:lnTo>
                  <a:lnTo>
                    <a:pt x="415" y="288"/>
                  </a:lnTo>
                  <a:lnTo>
                    <a:pt x="411" y="292"/>
                  </a:lnTo>
                  <a:lnTo>
                    <a:pt x="417" y="320"/>
                  </a:lnTo>
                  <a:lnTo>
                    <a:pt x="419" y="349"/>
                  </a:lnTo>
                  <a:lnTo>
                    <a:pt x="415" y="381"/>
                  </a:lnTo>
                  <a:lnTo>
                    <a:pt x="402" y="408"/>
                  </a:lnTo>
                  <a:lnTo>
                    <a:pt x="384" y="425"/>
                  </a:lnTo>
                  <a:lnTo>
                    <a:pt x="344" y="444"/>
                  </a:lnTo>
                  <a:lnTo>
                    <a:pt x="304" y="457"/>
                  </a:lnTo>
                  <a:lnTo>
                    <a:pt x="211" y="490"/>
                  </a:lnTo>
                  <a:lnTo>
                    <a:pt x="122" y="524"/>
                  </a:lnTo>
                  <a:lnTo>
                    <a:pt x="104" y="530"/>
                  </a:lnTo>
                  <a:lnTo>
                    <a:pt x="85" y="535"/>
                  </a:lnTo>
                  <a:lnTo>
                    <a:pt x="85" y="537"/>
                  </a:lnTo>
                  <a:lnTo>
                    <a:pt x="84" y="537"/>
                  </a:lnTo>
                  <a:lnTo>
                    <a:pt x="82" y="539"/>
                  </a:lnTo>
                  <a:lnTo>
                    <a:pt x="80" y="539"/>
                  </a:lnTo>
                  <a:lnTo>
                    <a:pt x="76" y="541"/>
                  </a:lnTo>
                  <a:lnTo>
                    <a:pt x="74" y="543"/>
                  </a:lnTo>
                  <a:lnTo>
                    <a:pt x="70" y="543"/>
                  </a:lnTo>
                  <a:lnTo>
                    <a:pt x="68" y="543"/>
                  </a:lnTo>
                  <a:lnTo>
                    <a:pt x="66" y="543"/>
                  </a:lnTo>
                  <a:lnTo>
                    <a:pt x="65" y="545"/>
                  </a:lnTo>
                  <a:lnTo>
                    <a:pt x="63" y="547"/>
                  </a:lnTo>
                  <a:lnTo>
                    <a:pt x="61" y="547"/>
                  </a:lnTo>
                  <a:lnTo>
                    <a:pt x="57" y="543"/>
                  </a:lnTo>
                  <a:lnTo>
                    <a:pt x="53" y="543"/>
                  </a:lnTo>
                  <a:lnTo>
                    <a:pt x="51" y="545"/>
                  </a:lnTo>
                  <a:lnTo>
                    <a:pt x="49" y="545"/>
                  </a:lnTo>
                  <a:lnTo>
                    <a:pt x="47" y="543"/>
                  </a:lnTo>
                  <a:lnTo>
                    <a:pt x="45" y="543"/>
                  </a:lnTo>
                  <a:lnTo>
                    <a:pt x="44" y="541"/>
                  </a:lnTo>
                  <a:lnTo>
                    <a:pt x="42" y="539"/>
                  </a:lnTo>
                  <a:lnTo>
                    <a:pt x="45" y="533"/>
                  </a:lnTo>
                  <a:lnTo>
                    <a:pt x="49" y="528"/>
                  </a:lnTo>
                  <a:lnTo>
                    <a:pt x="55" y="524"/>
                  </a:lnTo>
                  <a:lnTo>
                    <a:pt x="59" y="520"/>
                  </a:lnTo>
                  <a:lnTo>
                    <a:pt x="99" y="480"/>
                  </a:lnTo>
                  <a:lnTo>
                    <a:pt x="135" y="436"/>
                  </a:lnTo>
                  <a:lnTo>
                    <a:pt x="150" y="421"/>
                  </a:lnTo>
                  <a:lnTo>
                    <a:pt x="165" y="406"/>
                  </a:lnTo>
                  <a:lnTo>
                    <a:pt x="167" y="404"/>
                  </a:lnTo>
                  <a:lnTo>
                    <a:pt x="169" y="402"/>
                  </a:lnTo>
                  <a:lnTo>
                    <a:pt x="152" y="394"/>
                  </a:lnTo>
                  <a:lnTo>
                    <a:pt x="158" y="400"/>
                  </a:lnTo>
                  <a:lnTo>
                    <a:pt x="160" y="406"/>
                  </a:lnTo>
                  <a:lnTo>
                    <a:pt x="160" y="408"/>
                  </a:lnTo>
                  <a:lnTo>
                    <a:pt x="158" y="408"/>
                  </a:lnTo>
                  <a:lnTo>
                    <a:pt x="158" y="406"/>
                  </a:lnTo>
                  <a:lnTo>
                    <a:pt x="152" y="400"/>
                  </a:lnTo>
                  <a:lnTo>
                    <a:pt x="148" y="392"/>
                  </a:lnTo>
                  <a:lnTo>
                    <a:pt x="143" y="391"/>
                  </a:lnTo>
                  <a:lnTo>
                    <a:pt x="139" y="389"/>
                  </a:lnTo>
                  <a:lnTo>
                    <a:pt x="133" y="387"/>
                  </a:lnTo>
                  <a:lnTo>
                    <a:pt x="139" y="392"/>
                  </a:lnTo>
                  <a:lnTo>
                    <a:pt x="143" y="398"/>
                  </a:lnTo>
                  <a:lnTo>
                    <a:pt x="143" y="402"/>
                  </a:lnTo>
                  <a:lnTo>
                    <a:pt x="143" y="404"/>
                  </a:lnTo>
                  <a:lnTo>
                    <a:pt x="137" y="398"/>
                  </a:lnTo>
                  <a:lnTo>
                    <a:pt x="135" y="394"/>
                  </a:lnTo>
                  <a:lnTo>
                    <a:pt x="131" y="389"/>
                  </a:lnTo>
                  <a:lnTo>
                    <a:pt x="129" y="387"/>
                  </a:lnTo>
                  <a:lnTo>
                    <a:pt x="127" y="385"/>
                  </a:lnTo>
                  <a:lnTo>
                    <a:pt x="124" y="383"/>
                  </a:lnTo>
                  <a:lnTo>
                    <a:pt x="124" y="383"/>
                  </a:lnTo>
                  <a:lnTo>
                    <a:pt x="124" y="383"/>
                  </a:lnTo>
                  <a:lnTo>
                    <a:pt x="124" y="385"/>
                  </a:lnTo>
                  <a:lnTo>
                    <a:pt x="124" y="385"/>
                  </a:lnTo>
                  <a:lnTo>
                    <a:pt x="124" y="387"/>
                  </a:lnTo>
                  <a:lnTo>
                    <a:pt x="122" y="389"/>
                  </a:lnTo>
                  <a:lnTo>
                    <a:pt x="120" y="387"/>
                  </a:lnTo>
                  <a:lnTo>
                    <a:pt x="110" y="375"/>
                  </a:lnTo>
                  <a:lnTo>
                    <a:pt x="99" y="372"/>
                  </a:lnTo>
                  <a:lnTo>
                    <a:pt x="97" y="373"/>
                  </a:lnTo>
                  <a:lnTo>
                    <a:pt x="97" y="373"/>
                  </a:lnTo>
                  <a:lnTo>
                    <a:pt x="95" y="373"/>
                  </a:lnTo>
                  <a:lnTo>
                    <a:pt x="91" y="370"/>
                  </a:lnTo>
                  <a:lnTo>
                    <a:pt x="87" y="366"/>
                  </a:lnTo>
                  <a:lnTo>
                    <a:pt x="82" y="364"/>
                  </a:lnTo>
                  <a:lnTo>
                    <a:pt x="80" y="364"/>
                  </a:lnTo>
                  <a:lnTo>
                    <a:pt x="76" y="362"/>
                  </a:lnTo>
                  <a:lnTo>
                    <a:pt x="38" y="347"/>
                  </a:lnTo>
                  <a:lnTo>
                    <a:pt x="2" y="333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0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5" y="320"/>
                  </a:lnTo>
                  <a:lnTo>
                    <a:pt x="120" y="293"/>
                  </a:lnTo>
                  <a:lnTo>
                    <a:pt x="234" y="269"/>
                  </a:lnTo>
                  <a:lnTo>
                    <a:pt x="244" y="267"/>
                  </a:lnTo>
                  <a:lnTo>
                    <a:pt x="253" y="263"/>
                  </a:lnTo>
                  <a:lnTo>
                    <a:pt x="245" y="244"/>
                  </a:lnTo>
                  <a:lnTo>
                    <a:pt x="242" y="223"/>
                  </a:lnTo>
                  <a:lnTo>
                    <a:pt x="240" y="204"/>
                  </a:lnTo>
                  <a:lnTo>
                    <a:pt x="236" y="187"/>
                  </a:lnTo>
                  <a:lnTo>
                    <a:pt x="234" y="170"/>
                  </a:lnTo>
                  <a:lnTo>
                    <a:pt x="232" y="175"/>
                  </a:lnTo>
                  <a:lnTo>
                    <a:pt x="228" y="179"/>
                  </a:lnTo>
                  <a:lnTo>
                    <a:pt x="224" y="181"/>
                  </a:lnTo>
                  <a:lnTo>
                    <a:pt x="224" y="181"/>
                  </a:lnTo>
                  <a:lnTo>
                    <a:pt x="224" y="179"/>
                  </a:lnTo>
                  <a:lnTo>
                    <a:pt x="224" y="177"/>
                  </a:lnTo>
                  <a:lnTo>
                    <a:pt x="226" y="174"/>
                  </a:lnTo>
                  <a:lnTo>
                    <a:pt x="226" y="170"/>
                  </a:lnTo>
                  <a:lnTo>
                    <a:pt x="224" y="168"/>
                  </a:lnTo>
                  <a:lnTo>
                    <a:pt x="223" y="168"/>
                  </a:lnTo>
                  <a:lnTo>
                    <a:pt x="221" y="166"/>
                  </a:lnTo>
                  <a:lnTo>
                    <a:pt x="221" y="166"/>
                  </a:lnTo>
                  <a:lnTo>
                    <a:pt x="224" y="160"/>
                  </a:lnTo>
                  <a:lnTo>
                    <a:pt x="228" y="154"/>
                  </a:lnTo>
                  <a:lnTo>
                    <a:pt x="232" y="151"/>
                  </a:lnTo>
                  <a:lnTo>
                    <a:pt x="230" y="149"/>
                  </a:lnTo>
                  <a:lnTo>
                    <a:pt x="232" y="145"/>
                  </a:lnTo>
                  <a:lnTo>
                    <a:pt x="234" y="143"/>
                  </a:lnTo>
                  <a:lnTo>
                    <a:pt x="236" y="143"/>
                  </a:lnTo>
                  <a:lnTo>
                    <a:pt x="238" y="143"/>
                  </a:lnTo>
                  <a:lnTo>
                    <a:pt x="236" y="135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26"/>
                  </a:lnTo>
                  <a:lnTo>
                    <a:pt x="238" y="126"/>
                  </a:lnTo>
                  <a:lnTo>
                    <a:pt x="240" y="128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9"/>
                  </a:lnTo>
                  <a:lnTo>
                    <a:pt x="245" y="139"/>
                  </a:lnTo>
                  <a:lnTo>
                    <a:pt x="301" y="101"/>
                  </a:lnTo>
                  <a:lnTo>
                    <a:pt x="362" y="73"/>
                  </a:lnTo>
                  <a:lnTo>
                    <a:pt x="432" y="52"/>
                  </a:lnTo>
                  <a:lnTo>
                    <a:pt x="504" y="33"/>
                  </a:lnTo>
                  <a:lnTo>
                    <a:pt x="550" y="23"/>
                  </a:lnTo>
                  <a:lnTo>
                    <a:pt x="598" y="17"/>
                  </a:lnTo>
                  <a:lnTo>
                    <a:pt x="649" y="15"/>
                  </a:lnTo>
                  <a:lnTo>
                    <a:pt x="649" y="8"/>
                  </a:lnTo>
                  <a:lnTo>
                    <a:pt x="649" y="0"/>
                  </a:lnTo>
                  <a:lnTo>
                    <a:pt x="649" y="0"/>
                  </a:lnTo>
                  <a:lnTo>
                    <a:pt x="651" y="0"/>
                  </a:lnTo>
                  <a:lnTo>
                    <a:pt x="653" y="0"/>
                  </a:lnTo>
                  <a:lnTo>
                    <a:pt x="655" y="2"/>
                  </a:lnTo>
                  <a:lnTo>
                    <a:pt x="657" y="6"/>
                  </a:lnTo>
                  <a:lnTo>
                    <a:pt x="659" y="12"/>
                  </a:lnTo>
                  <a:lnTo>
                    <a:pt x="659" y="17"/>
                  </a:lnTo>
                  <a:lnTo>
                    <a:pt x="674" y="19"/>
                  </a:lnTo>
                  <a:lnTo>
                    <a:pt x="689" y="19"/>
                  </a:lnTo>
                  <a:lnTo>
                    <a:pt x="691" y="21"/>
                  </a:lnTo>
                  <a:lnTo>
                    <a:pt x="693" y="21"/>
                  </a:lnTo>
                  <a:lnTo>
                    <a:pt x="695" y="25"/>
                  </a:lnTo>
                  <a:lnTo>
                    <a:pt x="695" y="27"/>
                  </a:lnTo>
                  <a:lnTo>
                    <a:pt x="693" y="27"/>
                  </a:lnTo>
                  <a:lnTo>
                    <a:pt x="693" y="29"/>
                  </a:lnTo>
                  <a:lnTo>
                    <a:pt x="683" y="29"/>
                  </a:lnTo>
                  <a:lnTo>
                    <a:pt x="672" y="29"/>
                  </a:lnTo>
                  <a:lnTo>
                    <a:pt x="662" y="27"/>
                  </a:lnTo>
                  <a:lnTo>
                    <a:pt x="661" y="33"/>
                  </a:lnTo>
                  <a:lnTo>
                    <a:pt x="659" y="36"/>
                  </a:lnTo>
                  <a:lnTo>
                    <a:pt x="659" y="40"/>
                  </a:lnTo>
                  <a:lnTo>
                    <a:pt x="659" y="75"/>
                  </a:lnTo>
                  <a:lnTo>
                    <a:pt x="655" y="111"/>
                  </a:lnTo>
                  <a:lnTo>
                    <a:pt x="655" y="111"/>
                  </a:lnTo>
                  <a:lnTo>
                    <a:pt x="655" y="113"/>
                  </a:lnTo>
                  <a:lnTo>
                    <a:pt x="655" y="113"/>
                  </a:lnTo>
                  <a:lnTo>
                    <a:pt x="651" y="164"/>
                  </a:lnTo>
                  <a:lnTo>
                    <a:pt x="647" y="170"/>
                  </a:lnTo>
                  <a:lnTo>
                    <a:pt x="647" y="175"/>
                  </a:lnTo>
                  <a:lnTo>
                    <a:pt x="647" y="179"/>
                  </a:lnTo>
                  <a:lnTo>
                    <a:pt x="706" y="200"/>
                  </a:lnTo>
                  <a:lnTo>
                    <a:pt x="763" y="215"/>
                  </a:lnTo>
                  <a:lnTo>
                    <a:pt x="819" y="225"/>
                  </a:lnTo>
                  <a:lnTo>
                    <a:pt x="872" y="233"/>
                  </a:lnTo>
                  <a:lnTo>
                    <a:pt x="910" y="234"/>
                  </a:lnTo>
                  <a:lnTo>
                    <a:pt x="946" y="236"/>
                  </a:lnTo>
                  <a:lnTo>
                    <a:pt x="982" y="234"/>
                  </a:lnTo>
                  <a:lnTo>
                    <a:pt x="984" y="234"/>
                  </a:lnTo>
                  <a:lnTo>
                    <a:pt x="984" y="234"/>
                  </a:lnTo>
                  <a:lnTo>
                    <a:pt x="986" y="234"/>
                  </a:lnTo>
                  <a:lnTo>
                    <a:pt x="982" y="236"/>
                  </a:lnTo>
                  <a:lnTo>
                    <a:pt x="979" y="236"/>
                  </a:lnTo>
                  <a:lnTo>
                    <a:pt x="1007" y="236"/>
                  </a:lnTo>
                  <a:lnTo>
                    <a:pt x="1034" y="236"/>
                  </a:lnTo>
                  <a:lnTo>
                    <a:pt x="1076" y="236"/>
                  </a:lnTo>
                  <a:lnTo>
                    <a:pt x="1087" y="233"/>
                  </a:lnTo>
                  <a:lnTo>
                    <a:pt x="1089" y="233"/>
                  </a:lnTo>
                  <a:lnTo>
                    <a:pt x="1089" y="233"/>
                  </a:lnTo>
                  <a:lnTo>
                    <a:pt x="1085" y="234"/>
                  </a:lnTo>
                  <a:lnTo>
                    <a:pt x="1079" y="236"/>
                  </a:lnTo>
                  <a:lnTo>
                    <a:pt x="1095" y="234"/>
                  </a:lnTo>
                  <a:lnTo>
                    <a:pt x="1095" y="233"/>
                  </a:lnTo>
                  <a:lnTo>
                    <a:pt x="1095" y="233"/>
                  </a:lnTo>
                  <a:lnTo>
                    <a:pt x="1093" y="233"/>
                  </a:lnTo>
                  <a:lnTo>
                    <a:pt x="1091" y="233"/>
                  </a:lnTo>
                  <a:lnTo>
                    <a:pt x="1089" y="233"/>
                  </a:lnTo>
                  <a:lnTo>
                    <a:pt x="1091" y="231"/>
                  </a:lnTo>
                  <a:lnTo>
                    <a:pt x="1093" y="231"/>
                  </a:lnTo>
                  <a:lnTo>
                    <a:pt x="1093" y="231"/>
                  </a:lnTo>
                  <a:lnTo>
                    <a:pt x="1095" y="225"/>
                  </a:lnTo>
                  <a:lnTo>
                    <a:pt x="1097" y="219"/>
                  </a:lnTo>
                  <a:lnTo>
                    <a:pt x="1097" y="214"/>
                  </a:lnTo>
                  <a:lnTo>
                    <a:pt x="1095" y="208"/>
                  </a:lnTo>
                  <a:lnTo>
                    <a:pt x="1095" y="202"/>
                  </a:lnTo>
                  <a:lnTo>
                    <a:pt x="1089" y="168"/>
                  </a:lnTo>
                  <a:lnTo>
                    <a:pt x="1089" y="132"/>
                  </a:lnTo>
                  <a:lnTo>
                    <a:pt x="1089" y="132"/>
                  </a:lnTo>
                  <a:lnTo>
                    <a:pt x="1091" y="128"/>
                  </a:lnTo>
                  <a:lnTo>
                    <a:pt x="1093" y="128"/>
                  </a:lnTo>
                  <a:lnTo>
                    <a:pt x="1095" y="126"/>
                  </a:lnTo>
                  <a:lnTo>
                    <a:pt x="1097" y="124"/>
                  </a:lnTo>
                  <a:lnTo>
                    <a:pt x="1097" y="120"/>
                  </a:lnTo>
                  <a:lnTo>
                    <a:pt x="1093" y="120"/>
                  </a:lnTo>
                  <a:lnTo>
                    <a:pt x="1091" y="120"/>
                  </a:lnTo>
                  <a:lnTo>
                    <a:pt x="1089" y="120"/>
                  </a:lnTo>
                  <a:lnTo>
                    <a:pt x="1087" y="118"/>
                  </a:lnTo>
                  <a:lnTo>
                    <a:pt x="1087" y="116"/>
                  </a:lnTo>
                  <a:lnTo>
                    <a:pt x="1089" y="116"/>
                  </a:lnTo>
                  <a:lnTo>
                    <a:pt x="1093" y="116"/>
                  </a:lnTo>
                  <a:lnTo>
                    <a:pt x="1099" y="116"/>
                  </a:lnTo>
                  <a:lnTo>
                    <a:pt x="1100" y="111"/>
                  </a:lnTo>
                  <a:lnTo>
                    <a:pt x="1104" y="103"/>
                  </a:lnTo>
                  <a:lnTo>
                    <a:pt x="1125" y="101"/>
                  </a:lnTo>
                  <a:lnTo>
                    <a:pt x="1146" y="101"/>
                  </a:lnTo>
                  <a:lnTo>
                    <a:pt x="1158" y="99"/>
                  </a:lnTo>
                  <a:lnTo>
                    <a:pt x="1169" y="97"/>
                  </a:lnTo>
                  <a:lnTo>
                    <a:pt x="1171" y="95"/>
                  </a:lnTo>
                  <a:lnTo>
                    <a:pt x="1171" y="95"/>
                  </a:lnTo>
                  <a:lnTo>
                    <a:pt x="1173" y="95"/>
                  </a:lnTo>
                  <a:lnTo>
                    <a:pt x="1177" y="95"/>
                  </a:lnTo>
                  <a:lnTo>
                    <a:pt x="1253" y="88"/>
                  </a:lnTo>
                  <a:lnTo>
                    <a:pt x="1333" y="82"/>
                  </a:lnTo>
                  <a:lnTo>
                    <a:pt x="1413" y="80"/>
                  </a:lnTo>
                  <a:lnTo>
                    <a:pt x="1479" y="80"/>
                  </a:lnTo>
                  <a:lnTo>
                    <a:pt x="1517" y="86"/>
                  </a:lnTo>
                  <a:lnTo>
                    <a:pt x="1557" y="94"/>
                  </a:lnTo>
                  <a:lnTo>
                    <a:pt x="1573" y="97"/>
                  </a:lnTo>
                  <a:lnTo>
                    <a:pt x="1588" y="99"/>
                  </a:lnTo>
                  <a:lnTo>
                    <a:pt x="1590" y="99"/>
                  </a:lnTo>
                  <a:lnTo>
                    <a:pt x="1592" y="101"/>
                  </a:lnTo>
                  <a:lnTo>
                    <a:pt x="1594" y="99"/>
                  </a:lnTo>
                  <a:lnTo>
                    <a:pt x="1594" y="99"/>
                  </a:lnTo>
                  <a:lnTo>
                    <a:pt x="1594" y="99"/>
                  </a:lnTo>
                  <a:lnTo>
                    <a:pt x="1596" y="101"/>
                  </a:lnTo>
                  <a:lnTo>
                    <a:pt x="1597" y="101"/>
                  </a:lnTo>
                  <a:lnTo>
                    <a:pt x="1597" y="101"/>
                  </a:lnTo>
                  <a:lnTo>
                    <a:pt x="1601" y="103"/>
                  </a:lnTo>
                  <a:lnTo>
                    <a:pt x="1601" y="103"/>
                  </a:lnTo>
                  <a:lnTo>
                    <a:pt x="1601" y="101"/>
                  </a:lnTo>
                  <a:lnTo>
                    <a:pt x="1601" y="101"/>
                  </a:lnTo>
                  <a:lnTo>
                    <a:pt x="1603" y="101"/>
                  </a:lnTo>
                  <a:lnTo>
                    <a:pt x="1603" y="103"/>
                  </a:lnTo>
                  <a:lnTo>
                    <a:pt x="1605" y="103"/>
                  </a:lnTo>
                  <a:lnTo>
                    <a:pt x="1609" y="103"/>
                  </a:lnTo>
                  <a:lnTo>
                    <a:pt x="1613" y="103"/>
                  </a:lnTo>
                  <a:lnTo>
                    <a:pt x="1615" y="105"/>
                  </a:lnTo>
                  <a:lnTo>
                    <a:pt x="1616" y="105"/>
                  </a:lnTo>
                  <a:lnTo>
                    <a:pt x="1616" y="105"/>
                  </a:lnTo>
                  <a:lnTo>
                    <a:pt x="1618" y="105"/>
                  </a:lnTo>
                  <a:lnTo>
                    <a:pt x="1620" y="105"/>
                  </a:lnTo>
                  <a:lnTo>
                    <a:pt x="1620" y="105"/>
                  </a:lnTo>
                  <a:lnTo>
                    <a:pt x="1620" y="107"/>
                  </a:lnTo>
                  <a:lnTo>
                    <a:pt x="1620" y="107"/>
                  </a:lnTo>
                  <a:lnTo>
                    <a:pt x="1622" y="103"/>
                  </a:lnTo>
                  <a:lnTo>
                    <a:pt x="1624" y="99"/>
                  </a:lnTo>
                  <a:lnTo>
                    <a:pt x="1624" y="103"/>
                  </a:lnTo>
                  <a:lnTo>
                    <a:pt x="1624" y="107"/>
                  </a:lnTo>
                  <a:lnTo>
                    <a:pt x="1624" y="109"/>
                  </a:lnTo>
                  <a:lnTo>
                    <a:pt x="1626" y="109"/>
                  </a:lnTo>
                  <a:lnTo>
                    <a:pt x="1628" y="111"/>
                  </a:lnTo>
                  <a:lnTo>
                    <a:pt x="1630" y="113"/>
                  </a:lnTo>
                  <a:lnTo>
                    <a:pt x="1630" y="115"/>
                  </a:lnTo>
                  <a:lnTo>
                    <a:pt x="1630" y="116"/>
                  </a:lnTo>
                  <a:lnTo>
                    <a:pt x="1630" y="120"/>
                  </a:lnTo>
                  <a:lnTo>
                    <a:pt x="1628" y="124"/>
                  </a:lnTo>
                  <a:lnTo>
                    <a:pt x="1630" y="124"/>
                  </a:lnTo>
                  <a:lnTo>
                    <a:pt x="1632" y="124"/>
                  </a:lnTo>
                  <a:lnTo>
                    <a:pt x="1634" y="124"/>
                  </a:lnTo>
                  <a:lnTo>
                    <a:pt x="1636" y="126"/>
                  </a:lnTo>
                  <a:lnTo>
                    <a:pt x="1636" y="128"/>
                  </a:lnTo>
                  <a:lnTo>
                    <a:pt x="1632" y="149"/>
                  </a:lnTo>
                  <a:lnTo>
                    <a:pt x="1632" y="170"/>
                  </a:lnTo>
                  <a:lnTo>
                    <a:pt x="1636" y="189"/>
                  </a:lnTo>
                  <a:lnTo>
                    <a:pt x="1636" y="208"/>
                  </a:lnTo>
                  <a:lnTo>
                    <a:pt x="1658" y="204"/>
                  </a:lnTo>
                  <a:lnTo>
                    <a:pt x="1679" y="202"/>
                  </a:lnTo>
                  <a:lnTo>
                    <a:pt x="1689" y="200"/>
                  </a:lnTo>
                  <a:lnTo>
                    <a:pt x="1698" y="198"/>
                  </a:lnTo>
                  <a:lnTo>
                    <a:pt x="1700" y="198"/>
                  </a:lnTo>
                  <a:lnTo>
                    <a:pt x="1704" y="200"/>
                  </a:lnTo>
                  <a:lnTo>
                    <a:pt x="1702" y="198"/>
                  </a:lnTo>
                  <a:lnTo>
                    <a:pt x="1704" y="198"/>
                  </a:lnTo>
                  <a:lnTo>
                    <a:pt x="1704" y="196"/>
                  </a:lnTo>
                  <a:lnTo>
                    <a:pt x="1704" y="196"/>
                  </a:lnTo>
                  <a:lnTo>
                    <a:pt x="1706" y="198"/>
                  </a:lnTo>
                  <a:lnTo>
                    <a:pt x="1708" y="198"/>
                  </a:lnTo>
                  <a:lnTo>
                    <a:pt x="1710" y="196"/>
                  </a:lnTo>
                  <a:lnTo>
                    <a:pt x="1715" y="194"/>
                  </a:lnTo>
                  <a:lnTo>
                    <a:pt x="1717" y="194"/>
                  </a:lnTo>
                  <a:lnTo>
                    <a:pt x="1717" y="194"/>
                  </a:lnTo>
                  <a:lnTo>
                    <a:pt x="1719" y="194"/>
                  </a:lnTo>
                  <a:lnTo>
                    <a:pt x="1719" y="194"/>
                  </a:lnTo>
                  <a:lnTo>
                    <a:pt x="1719" y="193"/>
                  </a:lnTo>
                  <a:lnTo>
                    <a:pt x="1721" y="193"/>
                  </a:lnTo>
                  <a:lnTo>
                    <a:pt x="1723" y="193"/>
                  </a:lnTo>
                  <a:lnTo>
                    <a:pt x="1723" y="194"/>
                  </a:lnTo>
                  <a:lnTo>
                    <a:pt x="1723" y="193"/>
                  </a:lnTo>
                  <a:lnTo>
                    <a:pt x="1725" y="193"/>
                  </a:lnTo>
                  <a:lnTo>
                    <a:pt x="1725" y="193"/>
                  </a:lnTo>
                  <a:lnTo>
                    <a:pt x="1727" y="191"/>
                  </a:lnTo>
                  <a:lnTo>
                    <a:pt x="1731" y="191"/>
                  </a:lnTo>
                  <a:lnTo>
                    <a:pt x="1733" y="191"/>
                  </a:lnTo>
                  <a:lnTo>
                    <a:pt x="1733" y="191"/>
                  </a:lnTo>
                  <a:lnTo>
                    <a:pt x="1735" y="191"/>
                  </a:lnTo>
                  <a:lnTo>
                    <a:pt x="1735" y="191"/>
                  </a:lnTo>
                  <a:lnTo>
                    <a:pt x="1736" y="189"/>
                  </a:lnTo>
                  <a:lnTo>
                    <a:pt x="1738" y="189"/>
                  </a:lnTo>
                  <a:lnTo>
                    <a:pt x="1738" y="189"/>
                  </a:lnTo>
                  <a:lnTo>
                    <a:pt x="1740" y="189"/>
                  </a:lnTo>
                  <a:lnTo>
                    <a:pt x="1740" y="189"/>
                  </a:lnTo>
                  <a:lnTo>
                    <a:pt x="1740" y="187"/>
                  </a:lnTo>
                  <a:lnTo>
                    <a:pt x="1742" y="189"/>
                  </a:lnTo>
                  <a:lnTo>
                    <a:pt x="1744" y="187"/>
                  </a:lnTo>
                  <a:lnTo>
                    <a:pt x="1755" y="185"/>
                  </a:lnTo>
                  <a:lnTo>
                    <a:pt x="1757" y="185"/>
                  </a:lnTo>
                  <a:lnTo>
                    <a:pt x="1757" y="185"/>
                  </a:lnTo>
                  <a:lnTo>
                    <a:pt x="1757" y="183"/>
                  </a:lnTo>
                  <a:lnTo>
                    <a:pt x="1769" y="181"/>
                  </a:lnTo>
                  <a:lnTo>
                    <a:pt x="1778" y="175"/>
                  </a:lnTo>
                  <a:lnTo>
                    <a:pt x="1780" y="177"/>
                  </a:lnTo>
                  <a:lnTo>
                    <a:pt x="1780" y="177"/>
                  </a:lnTo>
                  <a:lnTo>
                    <a:pt x="1807" y="168"/>
                  </a:lnTo>
                  <a:lnTo>
                    <a:pt x="1835" y="160"/>
                  </a:lnTo>
                  <a:lnTo>
                    <a:pt x="1854" y="156"/>
                  </a:lnTo>
                  <a:lnTo>
                    <a:pt x="1874" y="151"/>
                  </a:lnTo>
                  <a:lnTo>
                    <a:pt x="1879" y="147"/>
                  </a:lnTo>
                  <a:lnTo>
                    <a:pt x="1885" y="145"/>
                  </a:lnTo>
                  <a:lnTo>
                    <a:pt x="1889" y="143"/>
                  </a:lnTo>
                  <a:lnTo>
                    <a:pt x="1896" y="145"/>
                  </a:lnTo>
                  <a:lnTo>
                    <a:pt x="1900" y="149"/>
                  </a:lnTo>
                  <a:lnTo>
                    <a:pt x="1900" y="149"/>
                  </a:lnTo>
                  <a:lnTo>
                    <a:pt x="1900" y="151"/>
                  </a:lnTo>
                  <a:lnTo>
                    <a:pt x="1898" y="151"/>
                  </a:lnTo>
                  <a:lnTo>
                    <a:pt x="1864" y="168"/>
                  </a:lnTo>
                  <a:lnTo>
                    <a:pt x="1854" y="179"/>
                  </a:lnTo>
                  <a:lnTo>
                    <a:pt x="1845" y="191"/>
                  </a:lnTo>
                  <a:lnTo>
                    <a:pt x="1845" y="193"/>
                  </a:lnTo>
                  <a:lnTo>
                    <a:pt x="1845" y="193"/>
                  </a:lnTo>
                  <a:lnTo>
                    <a:pt x="1845" y="194"/>
                  </a:lnTo>
                  <a:lnTo>
                    <a:pt x="1843" y="194"/>
                  </a:lnTo>
                  <a:lnTo>
                    <a:pt x="1841" y="196"/>
                  </a:lnTo>
                  <a:lnTo>
                    <a:pt x="1837" y="198"/>
                  </a:lnTo>
                  <a:lnTo>
                    <a:pt x="1837" y="200"/>
                  </a:lnTo>
                  <a:lnTo>
                    <a:pt x="1837" y="202"/>
                  </a:lnTo>
                  <a:lnTo>
                    <a:pt x="1837" y="204"/>
                  </a:lnTo>
                  <a:lnTo>
                    <a:pt x="1837" y="206"/>
                  </a:lnTo>
                  <a:lnTo>
                    <a:pt x="1835" y="206"/>
                  </a:lnTo>
                  <a:lnTo>
                    <a:pt x="1834" y="204"/>
                  </a:lnTo>
                  <a:lnTo>
                    <a:pt x="1834" y="202"/>
                  </a:lnTo>
                  <a:lnTo>
                    <a:pt x="1832" y="206"/>
                  </a:lnTo>
                  <a:lnTo>
                    <a:pt x="1832" y="208"/>
                  </a:lnTo>
                  <a:lnTo>
                    <a:pt x="1832" y="210"/>
                  </a:lnTo>
                  <a:lnTo>
                    <a:pt x="1832" y="212"/>
                  </a:lnTo>
                  <a:lnTo>
                    <a:pt x="1830" y="210"/>
                  </a:lnTo>
                  <a:lnTo>
                    <a:pt x="1830" y="208"/>
                  </a:lnTo>
                  <a:lnTo>
                    <a:pt x="1828" y="208"/>
                  </a:lnTo>
                  <a:lnTo>
                    <a:pt x="1826" y="210"/>
                  </a:lnTo>
                  <a:lnTo>
                    <a:pt x="1826" y="212"/>
                  </a:lnTo>
                  <a:lnTo>
                    <a:pt x="1811" y="225"/>
                  </a:lnTo>
                  <a:lnTo>
                    <a:pt x="1809" y="229"/>
                  </a:lnTo>
                  <a:lnTo>
                    <a:pt x="1807" y="231"/>
                  </a:lnTo>
                  <a:lnTo>
                    <a:pt x="1807" y="233"/>
                  </a:lnTo>
                  <a:lnTo>
                    <a:pt x="1807" y="234"/>
                  </a:lnTo>
                  <a:lnTo>
                    <a:pt x="1805" y="236"/>
                  </a:lnTo>
                  <a:lnTo>
                    <a:pt x="1805" y="236"/>
                  </a:lnTo>
                  <a:lnTo>
                    <a:pt x="1805" y="236"/>
                  </a:lnTo>
                  <a:lnTo>
                    <a:pt x="1803" y="234"/>
                  </a:lnTo>
                  <a:lnTo>
                    <a:pt x="1803" y="234"/>
                  </a:lnTo>
                  <a:lnTo>
                    <a:pt x="1801" y="234"/>
                  </a:lnTo>
                  <a:lnTo>
                    <a:pt x="1801" y="236"/>
                  </a:lnTo>
                  <a:lnTo>
                    <a:pt x="1799" y="236"/>
                  </a:lnTo>
                  <a:lnTo>
                    <a:pt x="1799" y="238"/>
                  </a:lnTo>
                  <a:lnTo>
                    <a:pt x="1799" y="240"/>
                  </a:lnTo>
                  <a:lnTo>
                    <a:pt x="1799" y="242"/>
                  </a:lnTo>
                  <a:lnTo>
                    <a:pt x="1799" y="242"/>
                  </a:lnTo>
                  <a:lnTo>
                    <a:pt x="1797" y="242"/>
                  </a:lnTo>
                  <a:lnTo>
                    <a:pt x="1795" y="242"/>
                  </a:lnTo>
                  <a:lnTo>
                    <a:pt x="1795" y="240"/>
                  </a:lnTo>
                  <a:lnTo>
                    <a:pt x="1792" y="244"/>
                  </a:lnTo>
                  <a:lnTo>
                    <a:pt x="1788" y="250"/>
                  </a:lnTo>
                  <a:lnTo>
                    <a:pt x="1788" y="253"/>
                  </a:lnTo>
                  <a:lnTo>
                    <a:pt x="1788" y="257"/>
                  </a:lnTo>
                  <a:lnTo>
                    <a:pt x="1786" y="257"/>
                  </a:lnTo>
                  <a:lnTo>
                    <a:pt x="1784" y="257"/>
                  </a:lnTo>
                  <a:lnTo>
                    <a:pt x="1784" y="255"/>
                  </a:lnTo>
                  <a:lnTo>
                    <a:pt x="1782" y="253"/>
                  </a:lnTo>
                  <a:lnTo>
                    <a:pt x="1778" y="257"/>
                  </a:lnTo>
                  <a:lnTo>
                    <a:pt x="1776" y="261"/>
                  </a:lnTo>
                  <a:lnTo>
                    <a:pt x="1775" y="263"/>
                  </a:lnTo>
                  <a:lnTo>
                    <a:pt x="1775" y="265"/>
                  </a:lnTo>
                  <a:lnTo>
                    <a:pt x="1828" y="259"/>
                  </a:lnTo>
                  <a:lnTo>
                    <a:pt x="1879" y="252"/>
                  </a:lnTo>
                  <a:lnTo>
                    <a:pt x="1887" y="250"/>
                  </a:lnTo>
                  <a:lnTo>
                    <a:pt x="1898" y="250"/>
                  </a:lnTo>
                  <a:lnTo>
                    <a:pt x="1898" y="250"/>
                  </a:lnTo>
                  <a:lnTo>
                    <a:pt x="1900" y="252"/>
                  </a:lnTo>
                  <a:lnTo>
                    <a:pt x="1900" y="253"/>
                  </a:lnTo>
                  <a:lnTo>
                    <a:pt x="1900" y="255"/>
                  </a:lnTo>
                  <a:lnTo>
                    <a:pt x="1887" y="269"/>
                  </a:lnTo>
                  <a:lnTo>
                    <a:pt x="1874" y="282"/>
                  </a:lnTo>
                  <a:lnTo>
                    <a:pt x="1875" y="282"/>
                  </a:lnTo>
                  <a:lnTo>
                    <a:pt x="1879" y="284"/>
                  </a:lnTo>
                  <a:lnTo>
                    <a:pt x="1877" y="288"/>
                  </a:lnTo>
                  <a:lnTo>
                    <a:pt x="1874" y="292"/>
                  </a:lnTo>
                  <a:lnTo>
                    <a:pt x="1868" y="295"/>
                  </a:lnTo>
                  <a:lnTo>
                    <a:pt x="1858" y="297"/>
                  </a:lnTo>
                  <a:lnTo>
                    <a:pt x="1858" y="299"/>
                  </a:lnTo>
                  <a:lnTo>
                    <a:pt x="1858" y="301"/>
                  </a:lnTo>
                  <a:lnTo>
                    <a:pt x="1858" y="301"/>
                  </a:lnTo>
                  <a:lnTo>
                    <a:pt x="1858" y="301"/>
                  </a:lnTo>
                  <a:lnTo>
                    <a:pt x="1856" y="301"/>
                  </a:lnTo>
                  <a:lnTo>
                    <a:pt x="1854" y="299"/>
                  </a:lnTo>
                  <a:lnTo>
                    <a:pt x="1851" y="301"/>
                  </a:lnTo>
                  <a:lnTo>
                    <a:pt x="1849" y="301"/>
                  </a:lnTo>
                  <a:lnTo>
                    <a:pt x="1849" y="303"/>
                  </a:lnTo>
                  <a:lnTo>
                    <a:pt x="1847" y="307"/>
                  </a:lnTo>
                  <a:lnTo>
                    <a:pt x="1845" y="309"/>
                  </a:lnTo>
                  <a:lnTo>
                    <a:pt x="1841" y="309"/>
                  </a:lnTo>
                  <a:lnTo>
                    <a:pt x="1841" y="309"/>
                  </a:lnTo>
                  <a:lnTo>
                    <a:pt x="1839" y="311"/>
                  </a:lnTo>
                  <a:lnTo>
                    <a:pt x="1839" y="313"/>
                  </a:lnTo>
                  <a:lnTo>
                    <a:pt x="1839" y="311"/>
                  </a:lnTo>
                  <a:lnTo>
                    <a:pt x="1837" y="311"/>
                  </a:lnTo>
                  <a:lnTo>
                    <a:pt x="1839" y="311"/>
                  </a:lnTo>
                  <a:lnTo>
                    <a:pt x="1839" y="309"/>
                  </a:lnTo>
                  <a:lnTo>
                    <a:pt x="1841" y="307"/>
                  </a:lnTo>
                  <a:lnTo>
                    <a:pt x="1834" y="311"/>
                  </a:lnTo>
                  <a:lnTo>
                    <a:pt x="1834" y="314"/>
                  </a:lnTo>
                  <a:lnTo>
                    <a:pt x="1834" y="316"/>
                  </a:lnTo>
                  <a:lnTo>
                    <a:pt x="1834" y="320"/>
                  </a:lnTo>
                  <a:lnTo>
                    <a:pt x="1832" y="320"/>
                  </a:lnTo>
                  <a:lnTo>
                    <a:pt x="1830" y="320"/>
                  </a:lnTo>
                  <a:lnTo>
                    <a:pt x="1830" y="318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文本框 4"/>
            <p:cNvSpPr txBox="1"/>
            <p:nvPr/>
          </p:nvSpPr>
          <p:spPr>
            <a:xfrm>
              <a:off x="6478" y="6552"/>
              <a:ext cx="221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走向联合</a:t>
              </a:r>
              <a:endParaRPr kumimoji="0" lang="zh-CN" altLang="en-US" sz="2400" b="1" i="0" u="none" strike="noStrike" cap="none" spc="0" normalizeH="0" baseline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hu/AppData/Local/Temp/kaimatting_20191211192753/output_20191211192759..pngoutput_20191211192759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5980" y="4511040"/>
            <a:ext cx="2007235" cy="114490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703570" y="1334135"/>
            <a:ext cx="4176395" cy="4401185"/>
            <a:chOff x="7762" y="832"/>
            <a:chExt cx="6577" cy="6931"/>
          </a:xfrm>
        </p:grpSpPr>
        <p:pic>
          <p:nvPicPr>
            <p:cNvPr id="4" name="Picture 2" descr="o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" y="832"/>
              <a:ext cx="6577" cy="69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89"/>
            <p:cNvSpPr/>
            <p:nvPr/>
          </p:nvSpPr>
          <p:spPr bwMode="auto">
            <a:xfrm>
              <a:off x="9731" y="3980"/>
              <a:ext cx="694" cy="1262"/>
            </a:xfrm>
            <a:custGeom>
              <a:avLst/>
              <a:gdLst>
                <a:gd name="T0" fmla="*/ 2147483647 w 599"/>
                <a:gd name="T1" fmla="*/ 2147483647 h 944"/>
                <a:gd name="T2" fmla="*/ 2147483647 w 599"/>
                <a:gd name="T3" fmla="*/ 2147483647 h 944"/>
                <a:gd name="T4" fmla="*/ 2147483647 w 599"/>
                <a:gd name="T5" fmla="*/ 2147483647 h 944"/>
                <a:gd name="T6" fmla="*/ 2147483647 w 599"/>
                <a:gd name="T7" fmla="*/ 2147483647 h 944"/>
                <a:gd name="T8" fmla="*/ 2147483647 w 599"/>
                <a:gd name="T9" fmla="*/ 2147483647 h 944"/>
                <a:gd name="T10" fmla="*/ 2147483647 w 599"/>
                <a:gd name="T11" fmla="*/ 2147483647 h 944"/>
                <a:gd name="T12" fmla="*/ 2147483647 w 599"/>
                <a:gd name="T13" fmla="*/ 2147483647 h 944"/>
                <a:gd name="T14" fmla="*/ 2147483647 w 599"/>
                <a:gd name="T15" fmla="*/ 2147483647 h 944"/>
                <a:gd name="T16" fmla="*/ 2147483647 w 599"/>
                <a:gd name="T17" fmla="*/ 2147483647 h 944"/>
                <a:gd name="T18" fmla="*/ 2147483647 w 599"/>
                <a:gd name="T19" fmla="*/ 2147483647 h 944"/>
                <a:gd name="T20" fmla="*/ 2147483647 w 599"/>
                <a:gd name="T21" fmla="*/ 2147483647 h 944"/>
                <a:gd name="T22" fmla="*/ 2147483647 w 599"/>
                <a:gd name="T23" fmla="*/ 2147483647 h 944"/>
                <a:gd name="T24" fmla="*/ 2147483647 w 599"/>
                <a:gd name="T25" fmla="*/ 2147483647 h 944"/>
                <a:gd name="T26" fmla="*/ 2147483647 w 599"/>
                <a:gd name="T27" fmla="*/ 2147483647 h 944"/>
                <a:gd name="T28" fmla="*/ 2147483647 w 599"/>
                <a:gd name="T29" fmla="*/ 2147483647 h 944"/>
                <a:gd name="T30" fmla="*/ 2147483647 w 599"/>
                <a:gd name="T31" fmla="*/ 2147483647 h 944"/>
                <a:gd name="T32" fmla="*/ 2147483647 w 599"/>
                <a:gd name="T33" fmla="*/ 2147483647 h 944"/>
                <a:gd name="T34" fmla="*/ 2147483647 w 599"/>
                <a:gd name="T35" fmla="*/ 2147483647 h 944"/>
                <a:gd name="T36" fmla="*/ 2147483647 w 599"/>
                <a:gd name="T37" fmla="*/ 2147483647 h 944"/>
                <a:gd name="T38" fmla="*/ 2147483647 w 599"/>
                <a:gd name="T39" fmla="*/ 2147483647 h 944"/>
                <a:gd name="T40" fmla="*/ 2147483647 w 599"/>
                <a:gd name="T41" fmla="*/ 2147483647 h 944"/>
                <a:gd name="T42" fmla="*/ 2147483647 w 599"/>
                <a:gd name="T43" fmla="*/ 2147483647 h 944"/>
                <a:gd name="T44" fmla="*/ 2147483647 w 599"/>
                <a:gd name="T45" fmla="*/ 2147483647 h 944"/>
                <a:gd name="T46" fmla="*/ 2147483647 w 599"/>
                <a:gd name="T47" fmla="*/ 2147483647 h 944"/>
                <a:gd name="T48" fmla="*/ 2147483647 w 599"/>
                <a:gd name="T49" fmla="*/ 2147483647 h 944"/>
                <a:gd name="T50" fmla="*/ 2147483647 w 599"/>
                <a:gd name="T51" fmla="*/ 2147483647 h 944"/>
                <a:gd name="T52" fmla="*/ 2147483647 w 599"/>
                <a:gd name="T53" fmla="*/ 2147483647 h 944"/>
                <a:gd name="T54" fmla="*/ 2147483647 w 599"/>
                <a:gd name="T55" fmla="*/ 2147483647 h 944"/>
                <a:gd name="T56" fmla="*/ 2147483647 w 599"/>
                <a:gd name="T57" fmla="*/ 2147483647 h 944"/>
                <a:gd name="T58" fmla="*/ 2147483647 w 599"/>
                <a:gd name="T59" fmla="*/ 2147483647 h 944"/>
                <a:gd name="T60" fmla="*/ 2147483647 w 599"/>
                <a:gd name="T61" fmla="*/ 2147483647 h 944"/>
                <a:gd name="T62" fmla="*/ 2147483647 w 599"/>
                <a:gd name="T63" fmla="*/ 2147483647 h 944"/>
                <a:gd name="T64" fmla="*/ 2147483647 w 599"/>
                <a:gd name="T65" fmla="*/ 2147483647 h 944"/>
                <a:gd name="T66" fmla="*/ 2147483647 w 599"/>
                <a:gd name="T67" fmla="*/ 2147483647 h 944"/>
                <a:gd name="T68" fmla="*/ 2147483647 w 599"/>
                <a:gd name="T69" fmla="*/ 2147483647 h 944"/>
                <a:gd name="T70" fmla="*/ 2147483647 w 599"/>
                <a:gd name="T71" fmla="*/ 2147483647 h 944"/>
                <a:gd name="T72" fmla="*/ 2147483647 w 599"/>
                <a:gd name="T73" fmla="*/ 2147483647 h 944"/>
                <a:gd name="T74" fmla="*/ 2147483647 w 599"/>
                <a:gd name="T75" fmla="*/ 2147483647 h 944"/>
                <a:gd name="T76" fmla="*/ 2147483647 w 599"/>
                <a:gd name="T77" fmla="*/ 2147483647 h 944"/>
                <a:gd name="T78" fmla="*/ 2147483647 w 599"/>
                <a:gd name="T79" fmla="*/ 2147483647 h 944"/>
                <a:gd name="T80" fmla="*/ 2147483647 w 599"/>
                <a:gd name="T81" fmla="*/ 2147483647 h 9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9"/>
                <a:gd name="T124" fmla="*/ 0 h 944"/>
                <a:gd name="T125" fmla="*/ 599 w 599"/>
                <a:gd name="T126" fmla="*/ 944 h 9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9" h="944">
                  <a:moveTo>
                    <a:pt x="3" y="468"/>
                  </a:moveTo>
                  <a:cubicBezTo>
                    <a:pt x="6" y="474"/>
                    <a:pt x="28" y="475"/>
                    <a:pt x="36" y="483"/>
                  </a:cubicBezTo>
                  <a:cubicBezTo>
                    <a:pt x="44" y="491"/>
                    <a:pt x="53" y="505"/>
                    <a:pt x="53" y="513"/>
                  </a:cubicBezTo>
                  <a:cubicBezTo>
                    <a:pt x="53" y="521"/>
                    <a:pt x="39" y="525"/>
                    <a:pt x="36" y="531"/>
                  </a:cubicBezTo>
                  <a:cubicBezTo>
                    <a:pt x="33" y="537"/>
                    <a:pt x="32" y="549"/>
                    <a:pt x="32" y="552"/>
                  </a:cubicBezTo>
                  <a:lnTo>
                    <a:pt x="35" y="552"/>
                  </a:lnTo>
                  <a:cubicBezTo>
                    <a:pt x="36" y="555"/>
                    <a:pt x="38" y="559"/>
                    <a:pt x="39" y="570"/>
                  </a:cubicBezTo>
                  <a:cubicBezTo>
                    <a:pt x="40" y="581"/>
                    <a:pt x="45" y="607"/>
                    <a:pt x="44" y="617"/>
                  </a:cubicBezTo>
                  <a:cubicBezTo>
                    <a:pt x="43" y="627"/>
                    <a:pt x="32" y="626"/>
                    <a:pt x="33" y="630"/>
                  </a:cubicBezTo>
                  <a:cubicBezTo>
                    <a:pt x="34" y="634"/>
                    <a:pt x="45" y="633"/>
                    <a:pt x="50" y="639"/>
                  </a:cubicBezTo>
                  <a:cubicBezTo>
                    <a:pt x="55" y="645"/>
                    <a:pt x="55" y="659"/>
                    <a:pt x="63" y="665"/>
                  </a:cubicBezTo>
                  <a:cubicBezTo>
                    <a:pt x="71" y="671"/>
                    <a:pt x="88" y="672"/>
                    <a:pt x="99" y="677"/>
                  </a:cubicBezTo>
                  <a:cubicBezTo>
                    <a:pt x="110" y="682"/>
                    <a:pt x="120" y="689"/>
                    <a:pt x="131" y="696"/>
                  </a:cubicBezTo>
                  <a:cubicBezTo>
                    <a:pt x="142" y="703"/>
                    <a:pt x="167" y="702"/>
                    <a:pt x="165" y="716"/>
                  </a:cubicBezTo>
                  <a:cubicBezTo>
                    <a:pt x="163" y="730"/>
                    <a:pt x="128" y="761"/>
                    <a:pt x="117" y="782"/>
                  </a:cubicBezTo>
                  <a:cubicBezTo>
                    <a:pt x="106" y="803"/>
                    <a:pt x="104" y="828"/>
                    <a:pt x="99" y="843"/>
                  </a:cubicBezTo>
                  <a:cubicBezTo>
                    <a:pt x="94" y="858"/>
                    <a:pt x="91" y="867"/>
                    <a:pt x="90" y="872"/>
                  </a:cubicBezTo>
                  <a:cubicBezTo>
                    <a:pt x="89" y="877"/>
                    <a:pt x="83" y="870"/>
                    <a:pt x="92" y="872"/>
                  </a:cubicBezTo>
                  <a:cubicBezTo>
                    <a:pt x="101" y="874"/>
                    <a:pt x="130" y="889"/>
                    <a:pt x="144" y="885"/>
                  </a:cubicBezTo>
                  <a:cubicBezTo>
                    <a:pt x="158" y="881"/>
                    <a:pt x="165" y="846"/>
                    <a:pt x="176" y="846"/>
                  </a:cubicBezTo>
                  <a:cubicBezTo>
                    <a:pt x="187" y="846"/>
                    <a:pt x="202" y="877"/>
                    <a:pt x="212" y="885"/>
                  </a:cubicBezTo>
                  <a:cubicBezTo>
                    <a:pt x="222" y="893"/>
                    <a:pt x="228" y="891"/>
                    <a:pt x="239" y="894"/>
                  </a:cubicBezTo>
                  <a:cubicBezTo>
                    <a:pt x="250" y="897"/>
                    <a:pt x="266" y="900"/>
                    <a:pt x="276" y="906"/>
                  </a:cubicBezTo>
                  <a:cubicBezTo>
                    <a:pt x="286" y="912"/>
                    <a:pt x="293" y="929"/>
                    <a:pt x="302" y="930"/>
                  </a:cubicBezTo>
                  <a:cubicBezTo>
                    <a:pt x="311" y="931"/>
                    <a:pt x="316" y="914"/>
                    <a:pt x="330" y="914"/>
                  </a:cubicBezTo>
                  <a:cubicBezTo>
                    <a:pt x="344" y="914"/>
                    <a:pt x="372" y="934"/>
                    <a:pt x="389" y="933"/>
                  </a:cubicBezTo>
                  <a:cubicBezTo>
                    <a:pt x="406" y="932"/>
                    <a:pt x="424" y="911"/>
                    <a:pt x="435" y="906"/>
                  </a:cubicBezTo>
                  <a:cubicBezTo>
                    <a:pt x="446" y="901"/>
                    <a:pt x="447" y="907"/>
                    <a:pt x="456" y="905"/>
                  </a:cubicBezTo>
                  <a:cubicBezTo>
                    <a:pt x="465" y="903"/>
                    <a:pt x="481" y="889"/>
                    <a:pt x="492" y="894"/>
                  </a:cubicBezTo>
                  <a:cubicBezTo>
                    <a:pt x="503" y="899"/>
                    <a:pt x="514" y="929"/>
                    <a:pt x="521" y="935"/>
                  </a:cubicBezTo>
                  <a:cubicBezTo>
                    <a:pt x="528" y="941"/>
                    <a:pt x="534" y="944"/>
                    <a:pt x="534" y="932"/>
                  </a:cubicBezTo>
                  <a:cubicBezTo>
                    <a:pt x="534" y="920"/>
                    <a:pt x="511" y="877"/>
                    <a:pt x="519" y="861"/>
                  </a:cubicBezTo>
                  <a:cubicBezTo>
                    <a:pt x="527" y="845"/>
                    <a:pt x="568" y="844"/>
                    <a:pt x="581" y="833"/>
                  </a:cubicBezTo>
                  <a:cubicBezTo>
                    <a:pt x="594" y="822"/>
                    <a:pt x="599" y="816"/>
                    <a:pt x="594" y="798"/>
                  </a:cubicBezTo>
                  <a:cubicBezTo>
                    <a:pt x="589" y="780"/>
                    <a:pt x="566" y="742"/>
                    <a:pt x="552" y="723"/>
                  </a:cubicBezTo>
                  <a:cubicBezTo>
                    <a:pt x="538" y="704"/>
                    <a:pt x="515" y="697"/>
                    <a:pt x="509" y="684"/>
                  </a:cubicBezTo>
                  <a:cubicBezTo>
                    <a:pt x="503" y="671"/>
                    <a:pt x="521" y="658"/>
                    <a:pt x="518" y="645"/>
                  </a:cubicBezTo>
                  <a:cubicBezTo>
                    <a:pt x="515" y="632"/>
                    <a:pt x="499" y="613"/>
                    <a:pt x="491" y="605"/>
                  </a:cubicBezTo>
                  <a:cubicBezTo>
                    <a:pt x="483" y="597"/>
                    <a:pt x="476" y="593"/>
                    <a:pt x="467" y="594"/>
                  </a:cubicBezTo>
                  <a:cubicBezTo>
                    <a:pt x="458" y="595"/>
                    <a:pt x="453" y="619"/>
                    <a:pt x="438" y="614"/>
                  </a:cubicBezTo>
                  <a:cubicBezTo>
                    <a:pt x="423" y="609"/>
                    <a:pt x="388" y="577"/>
                    <a:pt x="377" y="561"/>
                  </a:cubicBezTo>
                  <a:cubicBezTo>
                    <a:pt x="366" y="545"/>
                    <a:pt x="374" y="534"/>
                    <a:pt x="375" y="516"/>
                  </a:cubicBezTo>
                  <a:cubicBezTo>
                    <a:pt x="376" y="498"/>
                    <a:pt x="373" y="467"/>
                    <a:pt x="380" y="455"/>
                  </a:cubicBezTo>
                  <a:cubicBezTo>
                    <a:pt x="387" y="443"/>
                    <a:pt x="410" y="457"/>
                    <a:pt x="417" y="447"/>
                  </a:cubicBezTo>
                  <a:cubicBezTo>
                    <a:pt x="424" y="437"/>
                    <a:pt x="416" y="411"/>
                    <a:pt x="420" y="396"/>
                  </a:cubicBezTo>
                  <a:cubicBezTo>
                    <a:pt x="424" y="381"/>
                    <a:pt x="442" y="367"/>
                    <a:pt x="444" y="354"/>
                  </a:cubicBezTo>
                  <a:cubicBezTo>
                    <a:pt x="446" y="341"/>
                    <a:pt x="437" y="329"/>
                    <a:pt x="435" y="317"/>
                  </a:cubicBezTo>
                  <a:cubicBezTo>
                    <a:pt x="433" y="305"/>
                    <a:pt x="424" y="288"/>
                    <a:pt x="429" y="279"/>
                  </a:cubicBezTo>
                  <a:cubicBezTo>
                    <a:pt x="434" y="270"/>
                    <a:pt x="466" y="272"/>
                    <a:pt x="468" y="261"/>
                  </a:cubicBezTo>
                  <a:cubicBezTo>
                    <a:pt x="470" y="250"/>
                    <a:pt x="445" y="226"/>
                    <a:pt x="440" y="213"/>
                  </a:cubicBezTo>
                  <a:cubicBezTo>
                    <a:pt x="435" y="200"/>
                    <a:pt x="434" y="195"/>
                    <a:pt x="435" y="180"/>
                  </a:cubicBezTo>
                  <a:cubicBezTo>
                    <a:pt x="436" y="165"/>
                    <a:pt x="451" y="138"/>
                    <a:pt x="447" y="122"/>
                  </a:cubicBezTo>
                  <a:cubicBezTo>
                    <a:pt x="443" y="106"/>
                    <a:pt x="418" y="97"/>
                    <a:pt x="411" y="86"/>
                  </a:cubicBezTo>
                  <a:cubicBezTo>
                    <a:pt x="404" y="75"/>
                    <a:pt x="409" y="65"/>
                    <a:pt x="402" y="54"/>
                  </a:cubicBezTo>
                  <a:cubicBezTo>
                    <a:pt x="395" y="43"/>
                    <a:pt x="380" y="27"/>
                    <a:pt x="371" y="21"/>
                  </a:cubicBezTo>
                  <a:cubicBezTo>
                    <a:pt x="362" y="15"/>
                    <a:pt x="360" y="24"/>
                    <a:pt x="350" y="21"/>
                  </a:cubicBezTo>
                  <a:cubicBezTo>
                    <a:pt x="340" y="18"/>
                    <a:pt x="315" y="0"/>
                    <a:pt x="308" y="2"/>
                  </a:cubicBezTo>
                  <a:cubicBezTo>
                    <a:pt x="301" y="4"/>
                    <a:pt x="307" y="21"/>
                    <a:pt x="309" y="32"/>
                  </a:cubicBezTo>
                  <a:cubicBezTo>
                    <a:pt x="311" y="43"/>
                    <a:pt x="323" y="61"/>
                    <a:pt x="321" y="68"/>
                  </a:cubicBezTo>
                  <a:cubicBezTo>
                    <a:pt x="319" y="75"/>
                    <a:pt x="303" y="70"/>
                    <a:pt x="299" y="72"/>
                  </a:cubicBezTo>
                  <a:cubicBezTo>
                    <a:pt x="295" y="74"/>
                    <a:pt x="294" y="78"/>
                    <a:pt x="296" y="81"/>
                  </a:cubicBezTo>
                  <a:cubicBezTo>
                    <a:pt x="298" y="84"/>
                    <a:pt x="310" y="83"/>
                    <a:pt x="312" y="89"/>
                  </a:cubicBezTo>
                  <a:cubicBezTo>
                    <a:pt x="314" y="95"/>
                    <a:pt x="307" y="111"/>
                    <a:pt x="311" y="120"/>
                  </a:cubicBezTo>
                  <a:cubicBezTo>
                    <a:pt x="315" y="129"/>
                    <a:pt x="333" y="134"/>
                    <a:pt x="338" y="140"/>
                  </a:cubicBezTo>
                  <a:cubicBezTo>
                    <a:pt x="343" y="146"/>
                    <a:pt x="347" y="158"/>
                    <a:pt x="339" y="158"/>
                  </a:cubicBezTo>
                  <a:cubicBezTo>
                    <a:pt x="331" y="158"/>
                    <a:pt x="302" y="136"/>
                    <a:pt x="290" y="140"/>
                  </a:cubicBezTo>
                  <a:cubicBezTo>
                    <a:pt x="278" y="144"/>
                    <a:pt x="273" y="179"/>
                    <a:pt x="264" y="180"/>
                  </a:cubicBezTo>
                  <a:cubicBezTo>
                    <a:pt x="255" y="181"/>
                    <a:pt x="251" y="150"/>
                    <a:pt x="236" y="143"/>
                  </a:cubicBezTo>
                  <a:cubicBezTo>
                    <a:pt x="221" y="136"/>
                    <a:pt x="183" y="133"/>
                    <a:pt x="174" y="140"/>
                  </a:cubicBezTo>
                  <a:cubicBezTo>
                    <a:pt x="165" y="147"/>
                    <a:pt x="181" y="177"/>
                    <a:pt x="182" y="186"/>
                  </a:cubicBezTo>
                  <a:cubicBezTo>
                    <a:pt x="183" y="195"/>
                    <a:pt x="180" y="189"/>
                    <a:pt x="180" y="194"/>
                  </a:cubicBezTo>
                  <a:cubicBezTo>
                    <a:pt x="180" y="199"/>
                    <a:pt x="186" y="203"/>
                    <a:pt x="179" y="215"/>
                  </a:cubicBezTo>
                  <a:cubicBezTo>
                    <a:pt x="172" y="227"/>
                    <a:pt x="144" y="252"/>
                    <a:pt x="138" y="266"/>
                  </a:cubicBezTo>
                  <a:cubicBezTo>
                    <a:pt x="132" y="280"/>
                    <a:pt x="149" y="288"/>
                    <a:pt x="144" y="302"/>
                  </a:cubicBezTo>
                  <a:cubicBezTo>
                    <a:pt x="139" y="316"/>
                    <a:pt x="121" y="343"/>
                    <a:pt x="107" y="350"/>
                  </a:cubicBezTo>
                  <a:cubicBezTo>
                    <a:pt x="93" y="357"/>
                    <a:pt x="67" y="335"/>
                    <a:pt x="60" y="345"/>
                  </a:cubicBezTo>
                  <a:cubicBezTo>
                    <a:pt x="53" y="355"/>
                    <a:pt x="64" y="398"/>
                    <a:pt x="63" y="413"/>
                  </a:cubicBezTo>
                  <a:cubicBezTo>
                    <a:pt x="62" y="428"/>
                    <a:pt x="54" y="431"/>
                    <a:pt x="51" y="435"/>
                  </a:cubicBezTo>
                  <a:cubicBezTo>
                    <a:pt x="48" y="439"/>
                    <a:pt x="45" y="433"/>
                    <a:pt x="44" y="437"/>
                  </a:cubicBezTo>
                  <a:cubicBezTo>
                    <a:pt x="43" y="441"/>
                    <a:pt x="48" y="457"/>
                    <a:pt x="44" y="459"/>
                  </a:cubicBezTo>
                  <a:cubicBezTo>
                    <a:pt x="40" y="461"/>
                    <a:pt x="25" y="446"/>
                    <a:pt x="18" y="447"/>
                  </a:cubicBezTo>
                  <a:cubicBezTo>
                    <a:pt x="11" y="448"/>
                    <a:pt x="0" y="462"/>
                    <a:pt x="3" y="468"/>
                  </a:cubicBezTo>
                  <a:close/>
                </a:path>
              </a:pathLst>
            </a:custGeom>
            <a:solidFill>
              <a:srgbClr val="92D050"/>
            </a:solidFill>
            <a:ln w="3175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6" name="Freeform 108"/>
            <p:cNvSpPr/>
            <p:nvPr/>
          </p:nvSpPr>
          <p:spPr bwMode="auto">
            <a:xfrm>
              <a:off x="8699" y="4457"/>
              <a:ext cx="1242" cy="1430"/>
            </a:xfrm>
            <a:custGeom>
              <a:avLst/>
              <a:gdLst>
                <a:gd name="T0" fmla="*/ 108 w 1019"/>
                <a:gd name="T1" fmla="*/ 839 h 1044"/>
                <a:gd name="T2" fmla="*/ 183 w 1019"/>
                <a:gd name="T3" fmla="*/ 923 h 1044"/>
                <a:gd name="T4" fmla="*/ 302 w 1019"/>
                <a:gd name="T5" fmla="*/ 951 h 1044"/>
                <a:gd name="T6" fmla="*/ 419 w 1019"/>
                <a:gd name="T7" fmla="*/ 1028 h 1044"/>
                <a:gd name="T8" fmla="*/ 491 w 1019"/>
                <a:gd name="T9" fmla="*/ 1041 h 1044"/>
                <a:gd name="T10" fmla="*/ 476 w 1019"/>
                <a:gd name="T11" fmla="*/ 1014 h 1044"/>
                <a:gd name="T12" fmla="*/ 531 w 1019"/>
                <a:gd name="T13" fmla="*/ 941 h 1044"/>
                <a:gd name="T14" fmla="*/ 617 w 1019"/>
                <a:gd name="T15" fmla="*/ 954 h 1044"/>
                <a:gd name="T16" fmla="*/ 659 w 1019"/>
                <a:gd name="T17" fmla="*/ 963 h 1044"/>
                <a:gd name="T18" fmla="*/ 764 w 1019"/>
                <a:gd name="T19" fmla="*/ 1010 h 1044"/>
                <a:gd name="T20" fmla="*/ 803 w 1019"/>
                <a:gd name="T21" fmla="*/ 978 h 1044"/>
                <a:gd name="T22" fmla="*/ 842 w 1019"/>
                <a:gd name="T23" fmla="*/ 935 h 1044"/>
                <a:gd name="T24" fmla="*/ 875 w 1019"/>
                <a:gd name="T25" fmla="*/ 942 h 1044"/>
                <a:gd name="T26" fmla="*/ 899 w 1019"/>
                <a:gd name="T27" fmla="*/ 899 h 1044"/>
                <a:gd name="T28" fmla="*/ 831 w 1019"/>
                <a:gd name="T29" fmla="*/ 867 h 1044"/>
                <a:gd name="T30" fmla="*/ 857 w 1019"/>
                <a:gd name="T31" fmla="*/ 833 h 1044"/>
                <a:gd name="T32" fmla="*/ 839 w 1019"/>
                <a:gd name="T33" fmla="*/ 771 h 1044"/>
                <a:gd name="T34" fmla="*/ 863 w 1019"/>
                <a:gd name="T35" fmla="*/ 704 h 1044"/>
                <a:gd name="T36" fmla="*/ 836 w 1019"/>
                <a:gd name="T37" fmla="*/ 621 h 1044"/>
                <a:gd name="T38" fmla="*/ 785 w 1019"/>
                <a:gd name="T39" fmla="*/ 636 h 1044"/>
                <a:gd name="T40" fmla="*/ 840 w 1019"/>
                <a:gd name="T41" fmla="*/ 552 h 1044"/>
                <a:gd name="T42" fmla="*/ 885 w 1019"/>
                <a:gd name="T43" fmla="*/ 527 h 1044"/>
                <a:gd name="T44" fmla="*/ 942 w 1019"/>
                <a:gd name="T45" fmla="*/ 488 h 1044"/>
                <a:gd name="T46" fmla="*/ 1017 w 1019"/>
                <a:gd name="T47" fmla="*/ 336 h 1044"/>
                <a:gd name="T48" fmla="*/ 953 w 1019"/>
                <a:gd name="T49" fmla="*/ 297 h 1044"/>
                <a:gd name="T50" fmla="*/ 894 w 1019"/>
                <a:gd name="T51" fmla="*/ 254 h 1044"/>
                <a:gd name="T52" fmla="*/ 783 w 1019"/>
                <a:gd name="T53" fmla="*/ 155 h 1044"/>
                <a:gd name="T54" fmla="*/ 744 w 1019"/>
                <a:gd name="T55" fmla="*/ 170 h 1044"/>
                <a:gd name="T56" fmla="*/ 755 w 1019"/>
                <a:gd name="T57" fmla="*/ 116 h 1044"/>
                <a:gd name="T58" fmla="*/ 683 w 1019"/>
                <a:gd name="T59" fmla="*/ 50 h 1044"/>
                <a:gd name="T60" fmla="*/ 642 w 1019"/>
                <a:gd name="T61" fmla="*/ 32 h 1044"/>
                <a:gd name="T62" fmla="*/ 555 w 1019"/>
                <a:gd name="T63" fmla="*/ 14 h 1044"/>
                <a:gd name="T64" fmla="*/ 515 w 1019"/>
                <a:gd name="T65" fmla="*/ 90 h 1044"/>
                <a:gd name="T66" fmla="*/ 443 w 1019"/>
                <a:gd name="T67" fmla="*/ 105 h 1044"/>
                <a:gd name="T68" fmla="*/ 408 w 1019"/>
                <a:gd name="T69" fmla="*/ 135 h 1044"/>
                <a:gd name="T70" fmla="*/ 387 w 1019"/>
                <a:gd name="T71" fmla="*/ 158 h 1044"/>
                <a:gd name="T72" fmla="*/ 312 w 1019"/>
                <a:gd name="T73" fmla="*/ 86 h 1044"/>
                <a:gd name="T74" fmla="*/ 272 w 1019"/>
                <a:gd name="T75" fmla="*/ 164 h 1044"/>
                <a:gd name="T76" fmla="*/ 270 w 1019"/>
                <a:gd name="T77" fmla="*/ 216 h 1044"/>
                <a:gd name="T78" fmla="*/ 233 w 1019"/>
                <a:gd name="T79" fmla="*/ 198 h 1044"/>
                <a:gd name="T80" fmla="*/ 176 w 1019"/>
                <a:gd name="T81" fmla="*/ 186 h 1044"/>
                <a:gd name="T82" fmla="*/ 128 w 1019"/>
                <a:gd name="T83" fmla="*/ 146 h 1044"/>
                <a:gd name="T84" fmla="*/ 53 w 1019"/>
                <a:gd name="T85" fmla="*/ 137 h 1044"/>
                <a:gd name="T86" fmla="*/ 2 w 1019"/>
                <a:gd name="T87" fmla="*/ 164 h 1044"/>
                <a:gd name="T88" fmla="*/ 5 w 1019"/>
                <a:gd name="T89" fmla="*/ 195 h 1044"/>
                <a:gd name="T90" fmla="*/ 50 w 1019"/>
                <a:gd name="T91" fmla="*/ 252 h 1044"/>
                <a:gd name="T92" fmla="*/ 134 w 1019"/>
                <a:gd name="T93" fmla="*/ 294 h 1044"/>
                <a:gd name="T94" fmla="*/ 156 w 1019"/>
                <a:gd name="T95" fmla="*/ 344 h 1044"/>
                <a:gd name="T96" fmla="*/ 152 w 1019"/>
                <a:gd name="T97" fmla="*/ 384 h 1044"/>
                <a:gd name="T98" fmla="*/ 209 w 1019"/>
                <a:gd name="T99" fmla="*/ 485 h 1044"/>
                <a:gd name="T100" fmla="*/ 212 w 1019"/>
                <a:gd name="T101" fmla="*/ 536 h 1044"/>
                <a:gd name="T102" fmla="*/ 221 w 1019"/>
                <a:gd name="T103" fmla="*/ 608 h 1044"/>
                <a:gd name="T104" fmla="*/ 191 w 1019"/>
                <a:gd name="T105" fmla="*/ 585 h 1044"/>
                <a:gd name="T106" fmla="*/ 182 w 1019"/>
                <a:gd name="T107" fmla="*/ 669 h 1044"/>
                <a:gd name="T108" fmla="*/ 120 w 1019"/>
                <a:gd name="T109" fmla="*/ 756 h 1044"/>
                <a:gd name="T110" fmla="*/ 90 w 1019"/>
                <a:gd name="T111" fmla="*/ 812 h 10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9"/>
                <a:gd name="T169" fmla="*/ 0 h 1044"/>
                <a:gd name="T170" fmla="*/ 1019 w 1019"/>
                <a:gd name="T171" fmla="*/ 1044 h 10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9" h="1044">
                  <a:moveTo>
                    <a:pt x="89" y="834"/>
                  </a:moveTo>
                  <a:cubicBezTo>
                    <a:pt x="92" y="838"/>
                    <a:pt x="102" y="833"/>
                    <a:pt x="108" y="839"/>
                  </a:cubicBezTo>
                  <a:cubicBezTo>
                    <a:pt x="114" y="845"/>
                    <a:pt x="114" y="858"/>
                    <a:pt x="126" y="872"/>
                  </a:cubicBezTo>
                  <a:cubicBezTo>
                    <a:pt x="138" y="886"/>
                    <a:pt x="163" y="911"/>
                    <a:pt x="183" y="923"/>
                  </a:cubicBezTo>
                  <a:cubicBezTo>
                    <a:pt x="203" y="935"/>
                    <a:pt x="228" y="942"/>
                    <a:pt x="248" y="947"/>
                  </a:cubicBezTo>
                  <a:cubicBezTo>
                    <a:pt x="268" y="952"/>
                    <a:pt x="287" y="942"/>
                    <a:pt x="302" y="951"/>
                  </a:cubicBezTo>
                  <a:cubicBezTo>
                    <a:pt x="317" y="960"/>
                    <a:pt x="320" y="988"/>
                    <a:pt x="339" y="1001"/>
                  </a:cubicBezTo>
                  <a:cubicBezTo>
                    <a:pt x="358" y="1014"/>
                    <a:pt x="400" y="1023"/>
                    <a:pt x="419" y="1028"/>
                  </a:cubicBezTo>
                  <a:cubicBezTo>
                    <a:pt x="438" y="1033"/>
                    <a:pt x="441" y="1032"/>
                    <a:pt x="453" y="1034"/>
                  </a:cubicBezTo>
                  <a:cubicBezTo>
                    <a:pt x="465" y="1036"/>
                    <a:pt x="485" y="1039"/>
                    <a:pt x="491" y="1041"/>
                  </a:cubicBezTo>
                  <a:lnTo>
                    <a:pt x="491" y="1044"/>
                  </a:lnTo>
                  <a:cubicBezTo>
                    <a:pt x="489" y="1040"/>
                    <a:pt x="478" y="1028"/>
                    <a:pt x="476" y="1014"/>
                  </a:cubicBezTo>
                  <a:cubicBezTo>
                    <a:pt x="474" y="1000"/>
                    <a:pt x="468" y="974"/>
                    <a:pt x="477" y="962"/>
                  </a:cubicBezTo>
                  <a:cubicBezTo>
                    <a:pt x="486" y="950"/>
                    <a:pt x="516" y="948"/>
                    <a:pt x="531" y="941"/>
                  </a:cubicBezTo>
                  <a:cubicBezTo>
                    <a:pt x="546" y="934"/>
                    <a:pt x="552" y="919"/>
                    <a:pt x="566" y="921"/>
                  </a:cubicBezTo>
                  <a:cubicBezTo>
                    <a:pt x="580" y="923"/>
                    <a:pt x="601" y="952"/>
                    <a:pt x="617" y="954"/>
                  </a:cubicBezTo>
                  <a:cubicBezTo>
                    <a:pt x="633" y="956"/>
                    <a:pt x="655" y="932"/>
                    <a:pt x="662" y="933"/>
                  </a:cubicBezTo>
                  <a:cubicBezTo>
                    <a:pt x="669" y="934"/>
                    <a:pt x="651" y="952"/>
                    <a:pt x="659" y="963"/>
                  </a:cubicBezTo>
                  <a:cubicBezTo>
                    <a:pt x="667" y="974"/>
                    <a:pt x="693" y="993"/>
                    <a:pt x="710" y="1001"/>
                  </a:cubicBezTo>
                  <a:cubicBezTo>
                    <a:pt x="727" y="1009"/>
                    <a:pt x="748" y="1007"/>
                    <a:pt x="764" y="1010"/>
                  </a:cubicBezTo>
                  <a:cubicBezTo>
                    <a:pt x="780" y="1013"/>
                    <a:pt x="798" y="1022"/>
                    <a:pt x="804" y="1017"/>
                  </a:cubicBezTo>
                  <a:cubicBezTo>
                    <a:pt x="810" y="1012"/>
                    <a:pt x="798" y="988"/>
                    <a:pt x="803" y="978"/>
                  </a:cubicBezTo>
                  <a:cubicBezTo>
                    <a:pt x="808" y="968"/>
                    <a:pt x="831" y="961"/>
                    <a:pt x="837" y="954"/>
                  </a:cubicBezTo>
                  <a:cubicBezTo>
                    <a:pt x="843" y="947"/>
                    <a:pt x="840" y="939"/>
                    <a:pt x="842" y="935"/>
                  </a:cubicBezTo>
                  <a:cubicBezTo>
                    <a:pt x="844" y="931"/>
                    <a:pt x="847" y="929"/>
                    <a:pt x="852" y="930"/>
                  </a:cubicBezTo>
                  <a:cubicBezTo>
                    <a:pt x="857" y="931"/>
                    <a:pt x="870" y="943"/>
                    <a:pt x="875" y="942"/>
                  </a:cubicBezTo>
                  <a:cubicBezTo>
                    <a:pt x="880" y="941"/>
                    <a:pt x="881" y="930"/>
                    <a:pt x="885" y="923"/>
                  </a:cubicBezTo>
                  <a:cubicBezTo>
                    <a:pt x="889" y="916"/>
                    <a:pt x="902" y="904"/>
                    <a:pt x="899" y="899"/>
                  </a:cubicBezTo>
                  <a:cubicBezTo>
                    <a:pt x="896" y="894"/>
                    <a:pt x="875" y="899"/>
                    <a:pt x="864" y="894"/>
                  </a:cubicBezTo>
                  <a:cubicBezTo>
                    <a:pt x="853" y="889"/>
                    <a:pt x="837" y="876"/>
                    <a:pt x="831" y="867"/>
                  </a:cubicBezTo>
                  <a:cubicBezTo>
                    <a:pt x="825" y="858"/>
                    <a:pt x="826" y="848"/>
                    <a:pt x="830" y="842"/>
                  </a:cubicBezTo>
                  <a:cubicBezTo>
                    <a:pt x="834" y="836"/>
                    <a:pt x="856" y="841"/>
                    <a:pt x="857" y="833"/>
                  </a:cubicBezTo>
                  <a:cubicBezTo>
                    <a:pt x="858" y="825"/>
                    <a:pt x="836" y="804"/>
                    <a:pt x="833" y="794"/>
                  </a:cubicBezTo>
                  <a:cubicBezTo>
                    <a:pt x="830" y="784"/>
                    <a:pt x="833" y="777"/>
                    <a:pt x="839" y="771"/>
                  </a:cubicBezTo>
                  <a:cubicBezTo>
                    <a:pt x="845" y="765"/>
                    <a:pt x="866" y="766"/>
                    <a:pt x="870" y="755"/>
                  </a:cubicBezTo>
                  <a:cubicBezTo>
                    <a:pt x="874" y="744"/>
                    <a:pt x="865" y="722"/>
                    <a:pt x="863" y="704"/>
                  </a:cubicBezTo>
                  <a:cubicBezTo>
                    <a:pt x="861" y="686"/>
                    <a:pt x="864" y="658"/>
                    <a:pt x="860" y="644"/>
                  </a:cubicBezTo>
                  <a:cubicBezTo>
                    <a:pt x="856" y="630"/>
                    <a:pt x="847" y="619"/>
                    <a:pt x="836" y="621"/>
                  </a:cubicBezTo>
                  <a:cubicBezTo>
                    <a:pt x="825" y="623"/>
                    <a:pt x="803" y="652"/>
                    <a:pt x="795" y="654"/>
                  </a:cubicBezTo>
                  <a:cubicBezTo>
                    <a:pt x="787" y="656"/>
                    <a:pt x="779" y="648"/>
                    <a:pt x="785" y="636"/>
                  </a:cubicBezTo>
                  <a:cubicBezTo>
                    <a:pt x="791" y="624"/>
                    <a:pt x="819" y="596"/>
                    <a:pt x="828" y="582"/>
                  </a:cubicBezTo>
                  <a:cubicBezTo>
                    <a:pt x="837" y="568"/>
                    <a:pt x="834" y="558"/>
                    <a:pt x="840" y="552"/>
                  </a:cubicBezTo>
                  <a:cubicBezTo>
                    <a:pt x="846" y="546"/>
                    <a:pt x="857" y="552"/>
                    <a:pt x="864" y="548"/>
                  </a:cubicBezTo>
                  <a:cubicBezTo>
                    <a:pt x="871" y="544"/>
                    <a:pt x="879" y="535"/>
                    <a:pt x="885" y="527"/>
                  </a:cubicBezTo>
                  <a:cubicBezTo>
                    <a:pt x="891" y="519"/>
                    <a:pt x="891" y="506"/>
                    <a:pt x="900" y="500"/>
                  </a:cubicBezTo>
                  <a:cubicBezTo>
                    <a:pt x="909" y="494"/>
                    <a:pt x="930" y="504"/>
                    <a:pt x="942" y="488"/>
                  </a:cubicBezTo>
                  <a:cubicBezTo>
                    <a:pt x="954" y="472"/>
                    <a:pt x="956" y="426"/>
                    <a:pt x="969" y="401"/>
                  </a:cubicBezTo>
                  <a:cubicBezTo>
                    <a:pt x="982" y="376"/>
                    <a:pt x="1015" y="350"/>
                    <a:pt x="1017" y="336"/>
                  </a:cubicBezTo>
                  <a:cubicBezTo>
                    <a:pt x="1019" y="322"/>
                    <a:pt x="992" y="322"/>
                    <a:pt x="981" y="315"/>
                  </a:cubicBezTo>
                  <a:cubicBezTo>
                    <a:pt x="970" y="308"/>
                    <a:pt x="964" y="302"/>
                    <a:pt x="953" y="297"/>
                  </a:cubicBezTo>
                  <a:cubicBezTo>
                    <a:pt x="942" y="292"/>
                    <a:pt x="925" y="292"/>
                    <a:pt x="915" y="285"/>
                  </a:cubicBezTo>
                  <a:cubicBezTo>
                    <a:pt x="905" y="278"/>
                    <a:pt x="912" y="264"/>
                    <a:pt x="894" y="254"/>
                  </a:cubicBezTo>
                  <a:cubicBezTo>
                    <a:pt x="876" y="244"/>
                    <a:pt x="829" y="244"/>
                    <a:pt x="810" y="227"/>
                  </a:cubicBezTo>
                  <a:cubicBezTo>
                    <a:pt x="791" y="210"/>
                    <a:pt x="791" y="164"/>
                    <a:pt x="783" y="155"/>
                  </a:cubicBezTo>
                  <a:cubicBezTo>
                    <a:pt x="775" y="146"/>
                    <a:pt x="765" y="168"/>
                    <a:pt x="759" y="170"/>
                  </a:cubicBezTo>
                  <a:cubicBezTo>
                    <a:pt x="753" y="172"/>
                    <a:pt x="747" y="173"/>
                    <a:pt x="744" y="170"/>
                  </a:cubicBezTo>
                  <a:cubicBezTo>
                    <a:pt x="741" y="167"/>
                    <a:pt x="739" y="159"/>
                    <a:pt x="741" y="150"/>
                  </a:cubicBezTo>
                  <a:cubicBezTo>
                    <a:pt x="743" y="141"/>
                    <a:pt x="760" y="122"/>
                    <a:pt x="755" y="116"/>
                  </a:cubicBezTo>
                  <a:cubicBezTo>
                    <a:pt x="750" y="110"/>
                    <a:pt x="725" y="122"/>
                    <a:pt x="713" y="111"/>
                  </a:cubicBezTo>
                  <a:cubicBezTo>
                    <a:pt x="701" y="100"/>
                    <a:pt x="693" y="61"/>
                    <a:pt x="683" y="50"/>
                  </a:cubicBezTo>
                  <a:cubicBezTo>
                    <a:pt x="673" y="39"/>
                    <a:pt x="660" y="45"/>
                    <a:pt x="653" y="42"/>
                  </a:cubicBezTo>
                  <a:cubicBezTo>
                    <a:pt x="646" y="39"/>
                    <a:pt x="645" y="38"/>
                    <a:pt x="642" y="32"/>
                  </a:cubicBezTo>
                  <a:cubicBezTo>
                    <a:pt x="639" y="26"/>
                    <a:pt x="648" y="6"/>
                    <a:pt x="633" y="3"/>
                  </a:cubicBezTo>
                  <a:cubicBezTo>
                    <a:pt x="618" y="0"/>
                    <a:pt x="572" y="2"/>
                    <a:pt x="555" y="14"/>
                  </a:cubicBezTo>
                  <a:cubicBezTo>
                    <a:pt x="538" y="26"/>
                    <a:pt x="540" y="64"/>
                    <a:pt x="533" y="77"/>
                  </a:cubicBezTo>
                  <a:cubicBezTo>
                    <a:pt x="526" y="90"/>
                    <a:pt x="520" y="86"/>
                    <a:pt x="515" y="90"/>
                  </a:cubicBezTo>
                  <a:cubicBezTo>
                    <a:pt x="510" y="94"/>
                    <a:pt x="512" y="102"/>
                    <a:pt x="500" y="104"/>
                  </a:cubicBezTo>
                  <a:cubicBezTo>
                    <a:pt x="488" y="106"/>
                    <a:pt x="457" y="102"/>
                    <a:pt x="443" y="105"/>
                  </a:cubicBezTo>
                  <a:cubicBezTo>
                    <a:pt x="429" y="108"/>
                    <a:pt x="422" y="115"/>
                    <a:pt x="416" y="120"/>
                  </a:cubicBezTo>
                  <a:cubicBezTo>
                    <a:pt x="410" y="125"/>
                    <a:pt x="406" y="129"/>
                    <a:pt x="408" y="135"/>
                  </a:cubicBezTo>
                  <a:cubicBezTo>
                    <a:pt x="410" y="141"/>
                    <a:pt x="429" y="152"/>
                    <a:pt x="426" y="156"/>
                  </a:cubicBezTo>
                  <a:cubicBezTo>
                    <a:pt x="423" y="160"/>
                    <a:pt x="406" y="164"/>
                    <a:pt x="387" y="158"/>
                  </a:cubicBezTo>
                  <a:cubicBezTo>
                    <a:pt x="368" y="152"/>
                    <a:pt x="327" y="132"/>
                    <a:pt x="314" y="120"/>
                  </a:cubicBezTo>
                  <a:cubicBezTo>
                    <a:pt x="301" y="108"/>
                    <a:pt x="319" y="91"/>
                    <a:pt x="312" y="86"/>
                  </a:cubicBezTo>
                  <a:cubicBezTo>
                    <a:pt x="305" y="81"/>
                    <a:pt x="279" y="77"/>
                    <a:pt x="272" y="90"/>
                  </a:cubicBezTo>
                  <a:cubicBezTo>
                    <a:pt x="265" y="103"/>
                    <a:pt x="274" y="148"/>
                    <a:pt x="272" y="164"/>
                  </a:cubicBezTo>
                  <a:cubicBezTo>
                    <a:pt x="270" y="180"/>
                    <a:pt x="260" y="174"/>
                    <a:pt x="260" y="183"/>
                  </a:cubicBezTo>
                  <a:cubicBezTo>
                    <a:pt x="260" y="192"/>
                    <a:pt x="270" y="210"/>
                    <a:pt x="270" y="216"/>
                  </a:cubicBezTo>
                  <a:cubicBezTo>
                    <a:pt x="270" y="222"/>
                    <a:pt x="263" y="224"/>
                    <a:pt x="257" y="221"/>
                  </a:cubicBezTo>
                  <a:cubicBezTo>
                    <a:pt x="251" y="218"/>
                    <a:pt x="241" y="202"/>
                    <a:pt x="233" y="198"/>
                  </a:cubicBezTo>
                  <a:cubicBezTo>
                    <a:pt x="225" y="194"/>
                    <a:pt x="216" y="200"/>
                    <a:pt x="207" y="198"/>
                  </a:cubicBezTo>
                  <a:cubicBezTo>
                    <a:pt x="198" y="196"/>
                    <a:pt x="185" y="193"/>
                    <a:pt x="176" y="186"/>
                  </a:cubicBezTo>
                  <a:cubicBezTo>
                    <a:pt x="167" y="179"/>
                    <a:pt x="161" y="162"/>
                    <a:pt x="153" y="155"/>
                  </a:cubicBezTo>
                  <a:cubicBezTo>
                    <a:pt x="145" y="148"/>
                    <a:pt x="138" y="146"/>
                    <a:pt x="128" y="146"/>
                  </a:cubicBezTo>
                  <a:cubicBezTo>
                    <a:pt x="118" y="146"/>
                    <a:pt x="104" y="157"/>
                    <a:pt x="92" y="156"/>
                  </a:cubicBezTo>
                  <a:cubicBezTo>
                    <a:pt x="80" y="155"/>
                    <a:pt x="65" y="139"/>
                    <a:pt x="53" y="137"/>
                  </a:cubicBezTo>
                  <a:cubicBezTo>
                    <a:pt x="41" y="135"/>
                    <a:pt x="26" y="139"/>
                    <a:pt x="18" y="143"/>
                  </a:cubicBezTo>
                  <a:cubicBezTo>
                    <a:pt x="10" y="147"/>
                    <a:pt x="0" y="157"/>
                    <a:pt x="2" y="164"/>
                  </a:cubicBezTo>
                  <a:cubicBezTo>
                    <a:pt x="4" y="171"/>
                    <a:pt x="32" y="180"/>
                    <a:pt x="32" y="185"/>
                  </a:cubicBezTo>
                  <a:cubicBezTo>
                    <a:pt x="32" y="190"/>
                    <a:pt x="8" y="188"/>
                    <a:pt x="5" y="195"/>
                  </a:cubicBezTo>
                  <a:cubicBezTo>
                    <a:pt x="2" y="202"/>
                    <a:pt x="6" y="218"/>
                    <a:pt x="14" y="227"/>
                  </a:cubicBezTo>
                  <a:cubicBezTo>
                    <a:pt x="22" y="236"/>
                    <a:pt x="39" y="241"/>
                    <a:pt x="50" y="252"/>
                  </a:cubicBezTo>
                  <a:cubicBezTo>
                    <a:pt x="61" y="263"/>
                    <a:pt x="66" y="284"/>
                    <a:pt x="80" y="291"/>
                  </a:cubicBezTo>
                  <a:cubicBezTo>
                    <a:pt x="94" y="298"/>
                    <a:pt x="125" y="290"/>
                    <a:pt x="134" y="294"/>
                  </a:cubicBezTo>
                  <a:cubicBezTo>
                    <a:pt x="143" y="298"/>
                    <a:pt x="130" y="304"/>
                    <a:pt x="134" y="312"/>
                  </a:cubicBezTo>
                  <a:cubicBezTo>
                    <a:pt x="138" y="320"/>
                    <a:pt x="148" y="336"/>
                    <a:pt x="156" y="344"/>
                  </a:cubicBezTo>
                  <a:cubicBezTo>
                    <a:pt x="164" y="352"/>
                    <a:pt x="181" y="353"/>
                    <a:pt x="180" y="360"/>
                  </a:cubicBezTo>
                  <a:cubicBezTo>
                    <a:pt x="179" y="367"/>
                    <a:pt x="152" y="366"/>
                    <a:pt x="152" y="384"/>
                  </a:cubicBezTo>
                  <a:cubicBezTo>
                    <a:pt x="152" y="402"/>
                    <a:pt x="168" y="450"/>
                    <a:pt x="177" y="467"/>
                  </a:cubicBezTo>
                  <a:cubicBezTo>
                    <a:pt x="186" y="484"/>
                    <a:pt x="204" y="478"/>
                    <a:pt x="209" y="485"/>
                  </a:cubicBezTo>
                  <a:cubicBezTo>
                    <a:pt x="214" y="492"/>
                    <a:pt x="210" y="501"/>
                    <a:pt x="210" y="509"/>
                  </a:cubicBezTo>
                  <a:cubicBezTo>
                    <a:pt x="210" y="517"/>
                    <a:pt x="215" y="529"/>
                    <a:pt x="212" y="536"/>
                  </a:cubicBezTo>
                  <a:cubicBezTo>
                    <a:pt x="209" y="543"/>
                    <a:pt x="190" y="540"/>
                    <a:pt x="192" y="552"/>
                  </a:cubicBezTo>
                  <a:cubicBezTo>
                    <a:pt x="194" y="564"/>
                    <a:pt x="219" y="596"/>
                    <a:pt x="221" y="608"/>
                  </a:cubicBezTo>
                  <a:cubicBezTo>
                    <a:pt x="223" y="620"/>
                    <a:pt x="212" y="631"/>
                    <a:pt x="207" y="627"/>
                  </a:cubicBezTo>
                  <a:cubicBezTo>
                    <a:pt x="202" y="623"/>
                    <a:pt x="200" y="579"/>
                    <a:pt x="191" y="585"/>
                  </a:cubicBezTo>
                  <a:cubicBezTo>
                    <a:pt x="182" y="591"/>
                    <a:pt x="158" y="648"/>
                    <a:pt x="156" y="662"/>
                  </a:cubicBezTo>
                  <a:cubicBezTo>
                    <a:pt x="154" y="676"/>
                    <a:pt x="184" y="663"/>
                    <a:pt x="182" y="669"/>
                  </a:cubicBezTo>
                  <a:cubicBezTo>
                    <a:pt x="180" y="675"/>
                    <a:pt x="156" y="684"/>
                    <a:pt x="146" y="699"/>
                  </a:cubicBezTo>
                  <a:cubicBezTo>
                    <a:pt x="136" y="714"/>
                    <a:pt x="127" y="741"/>
                    <a:pt x="120" y="756"/>
                  </a:cubicBezTo>
                  <a:cubicBezTo>
                    <a:pt x="113" y="771"/>
                    <a:pt x="106" y="779"/>
                    <a:pt x="101" y="788"/>
                  </a:cubicBezTo>
                  <a:cubicBezTo>
                    <a:pt x="96" y="797"/>
                    <a:pt x="92" y="804"/>
                    <a:pt x="90" y="812"/>
                  </a:cubicBezTo>
                  <a:cubicBezTo>
                    <a:pt x="88" y="820"/>
                    <a:pt x="86" y="830"/>
                    <a:pt x="89" y="834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grpSp>
          <p:nvGrpSpPr>
            <p:cNvPr id="7" name="Group 110"/>
            <p:cNvGrpSpPr/>
            <p:nvPr/>
          </p:nvGrpSpPr>
          <p:grpSpPr bwMode="auto">
            <a:xfrm>
              <a:off x="9657" y="5364"/>
              <a:ext cx="1326" cy="1675"/>
              <a:chOff x="2650" y="2766"/>
              <a:chExt cx="953" cy="1371"/>
            </a:xfrm>
          </p:grpSpPr>
          <p:sp>
            <p:nvSpPr>
              <p:cNvPr id="17" name="Freeform 111"/>
              <p:cNvSpPr/>
              <p:nvPr/>
            </p:nvSpPr>
            <p:spPr bwMode="auto">
              <a:xfrm>
                <a:off x="2650" y="2766"/>
                <a:ext cx="953" cy="1220"/>
              </a:xfrm>
              <a:custGeom>
                <a:avLst/>
                <a:gdLst>
                  <a:gd name="T0" fmla="*/ 175 w 1019"/>
                  <a:gd name="T1" fmla="*/ 278 h 1129"/>
                  <a:gd name="T2" fmla="*/ 299 w 1019"/>
                  <a:gd name="T3" fmla="*/ 429 h 1129"/>
                  <a:gd name="T4" fmla="*/ 310 w 1019"/>
                  <a:gd name="T5" fmla="*/ 483 h 1129"/>
                  <a:gd name="T6" fmla="*/ 355 w 1019"/>
                  <a:gd name="T7" fmla="*/ 522 h 1129"/>
                  <a:gd name="T8" fmla="*/ 391 w 1019"/>
                  <a:gd name="T9" fmla="*/ 569 h 1129"/>
                  <a:gd name="T10" fmla="*/ 575 w 1019"/>
                  <a:gd name="T11" fmla="*/ 717 h 1129"/>
                  <a:gd name="T12" fmla="*/ 614 w 1019"/>
                  <a:gd name="T13" fmla="*/ 761 h 1129"/>
                  <a:gd name="T14" fmla="*/ 671 w 1019"/>
                  <a:gd name="T15" fmla="*/ 789 h 1129"/>
                  <a:gd name="T16" fmla="*/ 727 w 1019"/>
                  <a:gd name="T17" fmla="*/ 870 h 1129"/>
                  <a:gd name="T18" fmla="*/ 748 w 1019"/>
                  <a:gd name="T19" fmla="*/ 1029 h 1129"/>
                  <a:gd name="T20" fmla="*/ 767 w 1019"/>
                  <a:gd name="T21" fmla="*/ 1121 h 1129"/>
                  <a:gd name="T22" fmla="*/ 826 w 1019"/>
                  <a:gd name="T23" fmla="*/ 1016 h 1129"/>
                  <a:gd name="T24" fmla="*/ 863 w 1019"/>
                  <a:gd name="T25" fmla="*/ 923 h 1129"/>
                  <a:gd name="T26" fmla="*/ 860 w 1019"/>
                  <a:gd name="T27" fmla="*/ 824 h 1129"/>
                  <a:gd name="T28" fmla="*/ 943 w 1019"/>
                  <a:gd name="T29" fmla="*/ 833 h 1129"/>
                  <a:gd name="T30" fmla="*/ 983 w 1019"/>
                  <a:gd name="T31" fmla="*/ 899 h 1129"/>
                  <a:gd name="T32" fmla="*/ 1015 w 1019"/>
                  <a:gd name="T33" fmla="*/ 855 h 1129"/>
                  <a:gd name="T34" fmla="*/ 923 w 1019"/>
                  <a:gd name="T35" fmla="*/ 777 h 1129"/>
                  <a:gd name="T36" fmla="*/ 797 w 1019"/>
                  <a:gd name="T37" fmla="*/ 642 h 1129"/>
                  <a:gd name="T38" fmla="*/ 650 w 1019"/>
                  <a:gd name="T39" fmla="*/ 582 h 1129"/>
                  <a:gd name="T40" fmla="*/ 497 w 1019"/>
                  <a:gd name="T41" fmla="*/ 369 h 1129"/>
                  <a:gd name="T42" fmla="*/ 467 w 1019"/>
                  <a:gd name="T43" fmla="*/ 368 h 1129"/>
                  <a:gd name="T44" fmla="*/ 473 w 1019"/>
                  <a:gd name="T45" fmla="*/ 270 h 1129"/>
                  <a:gd name="T46" fmla="*/ 502 w 1019"/>
                  <a:gd name="T47" fmla="*/ 236 h 1129"/>
                  <a:gd name="T48" fmla="*/ 533 w 1019"/>
                  <a:gd name="T49" fmla="*/ 192 h 1129"/>
                  <a:gd name="T50" fmla="*/ 578 w 1019"/>
                  <a:gd name="T51" fmla="*/ 170 h 1129"/>
                  <a:gd name="T52" fmla="*/ 631 w 1019"/>
                  <a:gd name="T53" fmla="*/ 191 h 1129"/>
                  <a:gd name="T54" fmla="*/ 589 w 1019"/>
                  <a:gd name="T55" fmla="*/ 146 h 1129"/>
                  <a:gd name="T56" fmla="*/ 592 w 1019"/>
                  <a:gd name="T57" fmla="*/ 92 h 1129"/>
                  <a:gd name="T58" fmla="*/ 530 w 1019"/>
                  <a:gd name="T59" fmla="*/ 59 h 1129"/>
                  <a:gd name="T60" fmla="*/ 452 w 1019"/>
                  <a:gd name="T61" fmla="*/ 3 h 1129"/>
                  <a:gd name="T62" fmla="*/ 380 w 1019"/>
                  <a:gd name="T63" fmla="*/ 17 h 1129"/>
                  <a:gd name="T64" fmla="*/ 331 w 1019"/>
                  <a:gd name="T65" fmla="*/ 33 h 1129"/>
                  <a:gd name="T66" fmla="*/ 307 w 1019"/>
                  <a:gd name="T67" fmla="*/ 62 h 1129"/>
                  <a:gd name="T68" fmla="*/ 250 w 1019"/>
                  <a:gd name="T69" fmla="*/ 41 h 1129"/>
                  <a:gd name="T70" fmla="*/ 182 w 1019"/>
                  <a:gd name="T71" fmla="*/ 65 h 1129"/>
                  <a:gd name="T72" fmla="*/ 122 w 1019"/>
                  <a:gd name="T73" fmla="*/ 72 h 1129"/>
                  <a:gd name="T74" fmla="*/ 47 w 1019"/>
                  <a:gd name="T75" fmla="*/ 143 h 1129"/>
                  <a:gd name="T76" fmla="*/ 11 w 1019"/>
                  <a:gd name="T77" fmla="*/ 186 h 1129"/>
                  <a:gd name="T78" fmla="*/ 8 w 1019"/>
                  <a:gd name="T79" fmla="*/ 231 h 1129"/>
                  <a:gd name="T80" fmla="*/ 37 w 1019"/>
                  <a:gd name="T81" fmla="*/ 284 h 1129"/>
                  <a:gd name="T82" fmla="*/ 59 w 1019"/>
                  <a:gd name="T83" fmla="*/ 320 h 1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19"/>
                  <a:gd name="T127" fmla="*/ 0 h 1129"/>
                  <a:gd name="T128" fmla="*/ 1019 w 1019"/>
                  <a:gd name="T129" fmla="*/ 1129 h 11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19" h="1129">
                    <a:moveTo>
                      <a:pt x="56" y="335"/>
                    </a:moveTo>
                    <a:cubicBezTo>
                      <a:pt x="75" y="328"/>
                      <a:pt x="143" y="280"/>
                      <a:pt x="175" y="278"/>
                    </a:cubicBezTo>
                    <a:cubicBezTo>
                      <a:pt x="207" y="276"/>
                      <a:pt x="229" y="299"/>
                      <a:pt x="250" y="324"/>
                    </a:cubicBezTo>
                    <a:cubicBezTo>
                      <a:pt x="271" y="349"/>
                      <a:pt x="291" y="404"/>
                      <a:pt x="299" y="429"/>
                    </a:cubicBezTo>
                    <a:cubicBezTo>
                      <a:pt x="307" y="454"/>
                      <a:pt x="297" y="467"/>
                      <a:pt x="299" y="476"/>
                    </a:cubicBezTo>
                    <a:cubicBezTo>
                      <a:pt x="301" y="485"/>
                      <a:pt x="306" y="479"/>
                      <a:pt x="310" y="483"/>
                    </a:cubicBezTo>
                    <a:cubicBezTo>
                      <a:pt x="314" y="487"/>
                      <a:pt x="315" y="494"/>
                      <a:pt x="322" y="500"/>
                    </a:cubicBezTo>
                    <a:cubicBezTo>
                      <a:pt x="329" y="506"/>
                      <a:pt x="351" y="515"/>
                      <a:pt x="355" y="522"/>
                    </a:cubicBezTo>
                    <a:cubicBezTo>
                      <a:pt x="359" y="529"/>
                      <a:pt x="340" y="535"/>
                      <a:pt x="346" y="543"/>
                    </a:cubicBezTo>
                    <a:cubicBezTo>
                      <a:pt x="352" y="551"/>
                      <a:pt x="368" y="545"/>
                      <a:pt x="391" y="569"/>
                    </a:cubicBezTo>
                    <a:cubicBezTo>
                      <a:pt x="414" y="593"/>
                      <a:pt x="451" y="662"/>
                      <a:pt x="482" y="687"/>
                    </a:cubicBezTo>
                    <a:cubicBezTo>
                      <a:pt x="513" y="712"/>
                      <a:pt x="558" y="708"/>
                      <a:pt x="575" y="717"/>
                    </a:cubicBezTo>
                    <a:cubicBezTo>
                      <a:pt x="592" y="726"/>
                      <a:pt x="581" y="737"/>
                      <a:pt x="587" y="744"/>
                    </a:cubicBezTo>
                    <a:cubicBezTo>
                      <a:pt x="593" y="751"/>
                      <a:pt x="608" y="753"/>
                      <a:pt x="614" y="761"/>
                    </a:cubicBezTo>
                    <a:cubicBezTo>
                      <a:pt x="620" y="769"/>
                      <a:pt x="613" y="786"/>
                      <a:pt x="622" y="791"/>
                    </a:cubicBezTo>
                    <a:cubicBezTo>
                      <a:pt x="631" y="796"/>
                      <a:pt x="664" y="782"/>
                      <a:pt x="671" y="789"/>
                    </a:cubicBezTo>
                    <a:cubicBezTo>
                      <a:pt x="678" y="796"/>
                      <a:pt x="653" y="821"/>
                      <a:pt x="662" y="834"/>
                    </a:cubicBezTo>
                    <a:cubicBezTo>
                      <a:pt x="671" y="847"/>
                      <a:pt x="708" y="842"/>
                      <a:pt x="727" y="870"/>
                    </a:cubicBezTo>
                    <a:cubicBezTo>
                      <a:pt x="746" y="898"/>
                      <a:pt x="773" y="979"/>
                      <a:pt x="776" y="1005"/>
                    </a:cubicBezTo>
                    <a:cubicBezTo>
                      <a:pt x="779" y="1031"/>
                      <a:pt x="756" y="1011"/>
                      <a:pt x="748" y="1029"/>
                    </a:cubicBezTo>
                    <a:cubicBezTo>
                      <a:pt x="740" y="1047"/>
                      <a:pt x="725" y="1098"/>
                      <a:pt x="728" y="1113"/>
                    </a:cubicBezTo>
                    <a:cubicBezTo>
                      <a:pt x="731" y="1128"/>
                      <a:pt x="753" y="1129"/>
                      <a:pt x="767" y="1121"/>
                    </a:cubicBezTo>
                    <a:cubicBezTo>
                      <a:pt x="781" y="1113"/>
                      <a:pt x="802" y="1080"/>
                      <a:pt x="812" y="1062"/>
                    </a:cubicBezTo>
                    <a:cubicBezTo>
                      <a:pt x="822" y="1044"/>
                      <a:pt x="816" y="1026"/>
                      <a:pt x="826" y="1016"/>
                    </a:cubicBezTo>
                    <a:cubicBezTo>
                      <a:pt x="836" y="1006"/>
                      <a:pt x="865" y="1014"/>
                      <a:pt x="871" y="999"/>
                    </a:cubicBezTo>
                    <a:cubicBezTo>
                      <a:pt x="877" y="984"/>
                      <a:pt x="874" y="938"/>
                      <a:pt x="863" y="923"/>
                    </a:cubicBezTo>
                    <a:cubicBezTo>
                      <a:pt x="852" y="908"/>
                      <a:pt x="803" y="927"/>
                      <a:pt x="803" y="911"/>
                    </a:cubicBezTo>
                    <a:cubicBezTo>
                      <a:pt x="803" y="895"/>
                      <a:pt x="843" y="836"/>
                      <a:pt x="860" y="824"/>
                    </a:cubicBezTo>
                    <a:cubicBezTo>
                      <a:pt x="877" y="812"/>
                      <a:pt x="894" y="836"/>
                      <a:pt x="908" y="837"/>
                    </a:cubicBezTo>
                    <a:cubicBezTo>
                      <a:pt x="922" y="838"/>
                      <a:pt x="937" y="828"/>
                      <a:pt x="943" y="833"/>
                    </a:cubicBezTo>
                    <a:cubicBezTo>
                      <a:pt x="949" y="838"/>
                      <a:pt x="937" y="855"/>
                      <a:pt x="944" y="866"/>
                    </a:cubicBezTo>
                    <a:cubicBezTo>
                      <a:pt x="951" y="877"/>
                      <a:pt x="974" y="897"/>
                      <a:pt x="983" y="899"/>
                    </a:cubicBezTo>
                    <a:cubicBezTo>
                      <a:pt x="992" y="901"/>
                      <a:pt x="995" y="886"/>
                      <a:pt x="1000" y="879"/>
                    </a:cubicBezTo>
                    <a:cubicBezTo>
                      <a:pt x="1005" y="872"/>
                      <a:pt x="1019" y="865"/>
                      <a:pt x="1015" y="855"/>
                    </a:cubicBezTo>
                    <a:cubicBezTo>
                      <a:pt x="1011" y="845"/>
                      <a:pt x="991" y="829"/>
                      <a:pt x="976" y="816"/>
                    </a:cubicBezTo>
                    <a:cubicBezTo>
                      <a:pt x="961" y="803"/>
                      <a:pt x="955" y="798"/>
                      <a:pt x="923" y="777"/>
                    </a:cubicBezTo>
                    <a:cubicBezTo>
                      <a:pt x="891" y="756"/>
                      <a:pt x="805" y="712"/>
                      <a:pt x="784" y="690"/>
                    </a:cubicBezTo>
                    <a:cubicBezTo>
                      <a:pt x="763" y="668"/>
                      <a:pt x="811" y="654"/>
                      <a:pt x="797" y="642"/>
                    </a:cubicBezTo>
                    <a:cubicBezTo>
                      <a:pt x="783" y="630"/>
                      <a:pt x="722" y="630"/>
                      <a:pt x="698" y="620"/>
                    </a:cubicBezTo>
                    <a:cubicBezTo>
                      <a:pt x="674" y="610"/>
                      <a:pt x="670" y="613"/>
                      <a:pt x="650" y="582"/>
                    </a:cubicBezTo>
                    <a:cubicBezTo>
                      <a:pt x="630" y="551"/>
                      <a:pt x="603" y="467"/>
                      <a:pt x="578" y="432"/>
                    </a:cubicBezTo>
                    <a:cubicBezTo>
                      <a:pt x="553" y="397"/>
                      <a:pt x="513" y="378"/>
                      <a:pt x="497" y="369"/>
                    </a:cubicBezTo>
                    <a:cubicBezTo>
                      <a:pt x="481" y="360"/>
                      <a:pt x="486" y="380"/>
                      <a:pt x="481" y="380"/>
                    </a:cubicBezTo>
                    <a:cubicBezTo>
                      <a:pt x="476" y="380"/>
                      <a:pt x="467" y="373"/>
                      <a:pt x="467" y="368"/>
                    </a:cubicBezTo>
                    <a:cubicBezTo>
                      <a:pt x="467" y="363"/>
                      <a:pt x="480" y="364"/>
                      <a:pt x="481" y="348"/>
                    </a:cubicBezTo>
                    <a:cubicBezTo>
                      <a:pt x="482" y="332"/>
                      <a:pt x="469" y="284"/>
                      <a:pt x="473" y="270"/>
                    </a:cubicBezTo>
                    <a:cubicBezTo>
                      <a:pt x="477" y="256"/>
                      <a:pt x="498" y="270"/>
                      <a:pt x="503" y="264"/>
                    </a:cubicBezTo>
                    <a:cubicBezTo>
                      <a:pt x="508" y="258"/>
                      <a:pt x="504" y="250"/>
                      <a:pt x="502" y="236"/>
                    </a:cubicBezTo>
                    <a:cubicBezTo>
                      <a:pt x="500" y="222"/>
                      <a:pt x="485" y="189"/>
                      <a:pt x="490" y="182"/>
                    </a:cubicBezTo>
                    <a:cubicBezTo>
                      <a:pt x="495" y="175"/>
                      <a:pt x="521" y="195"/>
                      <a:pt x="533" y="192"/>
                    </a:cubicBezTo>
                    <a:cubicBezTo>
                      <a:pt x="545" y="189"/>
                      <a:pt x="553" y="169"/>
                      <a:pt x="560" y="165"/>
                    </a:cubicBezTo>
                    <a:cubicBezTo>
                      <a:pt x="567" y="161"/>
                      <a:pt x="572" y="164"/>
                      <a:pt x="578" y="170"/>
                    </a:cubicBezTo>
                    <a:cubicBezTo>
                      <a:pt x="584" y="176"/>
                      <a:pt x="590" y="197"/>
                      <a:pt x="599" y="200"/>
                    </a:cubicBezTo>
                    <a:cubicBezTo>
                      <a:pt x="608" y="203"/>
                      <a:pt x="629" y="196"/>
                      <a:pt x="631" y="191"/>
                    </a:cubicBezTo>
                    <a:cubicBezTo>
                      <a:pt x="633" y="186"/>
                      <a:pt x="620" y="175"/>
                      <a:pt x="613" y="167"/>
                    </a:cubicBezTo>
                    <a:cubicBezTo>
                      <a:pt x="606" y="159"/>
                      <a:pt x="590" y="155"/>
                      <a:pt x="589" y="146"/>
                    </a:cubicBezTo>
                    <a:cubicBezTo>
                      <a:pt x="588" y="137"/>
                      <a:pt x="605" y="123"/>
                      <a:pt x="605" y="114"/>
                    </a:cubicBezTo>
                    <a:cubicBezTo>
                      <a:pt x="605" y="105"/>
                      <a:pt x="594" y="100"/>
                      <a:pt x="592" y="92"/>
                    </a:cubicBezTo>
                    <a:cubicBezTo>
                      <a:pt x="590" y="84"/>
                      <a:pt x="602" y="70"/>
                      <a:pt x="592" y="65"/>
                    </a:cubicBezTo>
                    <a:cubicBezTo>
                      <a:pt x="582" y="60"/>
                      <a:pt x="548" y="68"/>
                      <a:pt x="530" y="59"/>
                    </a:cubicBezTo>
                    <a:cubicBezTo>
                      <a:pt x="512" y="50"/>
                      <a:pt x="498" y="20"/>
                      <a:pt x="485" y="11"/>
                    </a:cubicBezTo>
                    <a:cubicBezTo>
                      <a:pt x="472" y="2"/>
                      <a:pt x="465" y="4"/>
                      <a:pt x="452" y="3"/>
                    </a:cubicBezTo>
                    <a:cubicBezTo>
                      <a:pt x="439" y="2"/>
                      <a:pt x="416" y="0"/>
                      <a:pt x="404" y="2"/>
                    </a:cubicBezTo>
                    <a:cubicBezTo>
                      <a:pt x="392" y="4"/>
                      <a:pt x="389" y="16"/>
                      <a:pt x="380" y="17"/>
                    </a:cubicBezTo>
                    <a:cubicBezTo>
                      <a:pt x="371" y="18"/>
                      <a:pt x="360" y="6"/>
                      <a:pt x="352" y="9"/>
                    </a:cubicBezTo>
                    <a:cubicBezTo>
                      <a:pt x="344" y="12"/>
                      <a:pt x="338" y="29"/>
                      <a:pt x="331" y="33"/>
                    </a:cubicBezTo>
                    <a:cubicBezTo>
                      <a:pt x="324" y="37"/>
                      <a:pt x="312" y="27"/>
                      <a:pt x="308" y="32"/>
                    </a:cubicBezTo>
                    <a:cubicBezTo>
                      <a:pt x="304" y="37"/>
                      <a:pt x="310" y="57"/>
                      <a:pt x="307" y="62"/>
                    </a:cubicBezTo>
                    <a:cubicBezTo>
                      <a:pt x="304" y="67"/>
                      <a:pt x="299" y="69"/>
                      <a:pt x="290" y="65"/>
                    </a:cubicBezTo>
                    <a:cubicBezTo>
                      <a:pt x="281" y="61"/>
                      <a:pt x="263" y="36"/>
                      <a:pt x="250" y="41"/>
                    </a:cubicBezTo>
                    <a:cubicBezTo>
                      <a:pt x="237" y="46"/>
                      <a:pt x="222" y="94"/>
                      <a:pt x="211" y="98"/>
                    </a:cubicBezTo>
                    <a:cubicBezTo>
                      <a:pt x="200" y="102"/>
                      <a:pt x="190" y="75"/>
                      <a:pt x="182" y="65"/>
                    </a:cubicBezTo>
                    <a:cubicBezTo>
                      <a:pt x="174" y="55"/>
                      <a:pt x="173" y="35"/>
                      <a:pt x="163" y="36"/>
                    </a:cubicBezTo>
                    <a:cubicBezTo>
                      <a:pt x="153" y="37"/>
                      <a:pt x="142" y="65"/>
                      <a:pt x="122" y="72"/>
                    </a:cubicBezTo>
                    <a:cubicBezTo>
                      <a:pt x="102" y="79"/>
                      <a:pt x="55" y="68"/>
                      <a:pt x="43" y="80"/>
                    </a:cubicBezTo>
                    <a:cubicBezTo>
                      <a:pt x="31" y="92"/>
                      <a:pt x="52" y="129"/>
                      <a:pt x="47" y="143"/>
                    </a:cubicBezTo>
                    <a:cubicBezTo>
                      <a:pt x="42" y="157"/>
                      <a:pt x="22" y="155"/>
                      <a:pt x="16" y="162"/>
                    </a:cubicBezTo>
                    <a:cubicBezTo>
                      <a:pt x="10" y="169"/>
                      <a:pt x="8" y="176"/>
                      <a:pt x="11" y="186"/>
                    </a:cubicBezTo>
                    <a:cubicBezTo>
                      <a:pt x="14" y="196"/>
                      <a:pt x="34" y="217"/>
                      <a:pt x="34" y="224"/>
                    </a:cubicBezTo>
                    <a:cubicBezTo>
                      <a:pt x="34" y="231"/>
                      <a:pt x="13" y="226"/>
                      <a:pt x="8" y="231"/>
                    </a:cubicBezTo>
                    <a:cubicBezTo>
                      <a:pt x="3" y="236"/>
                      <a:pt x="0" y="243"/>
                      <a:pt x="5" y="252"/>
                    </a:cubicBezTo>
                    <a:cubicBezTo>
                      <a:pt x="10" y="261"/>
                      <a:pt x="25" y="278"/>
                      <a:pt x="37" y="284"/>
                    </a:cubicBezTo>
                    <a:cubicBezTo>
                      <a:pt x="49" y="290"/>
                      <a:pt x="72" y="284"/>
                      <a:pt x="76" y="290"/>
                    </a:cubicBezTo>
                    <a:cubicBezTo>
                      <a:pt x="80" y="296"/>
                      <a:pt x="62" y="313"/>
                      <a:pt x="59" y="320"/>
                    </a:cubicBezTo>
                    <a:cubicBezTo>
                      <a:pt x="56" y="327"/>
                      <a:pt x="57" y="332"/>
                      <a:pt x="56" y="3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8" name="Freeform 112"/>
              <p:cNvSpPr/>
              <p:nvPr/>
            </p:nvSpPr>
            <p:spPr bwMode="auto">
              <a:xfrm>
                <a:off x="2693" y="3518"/>
                <a:ext cx="156" cy="285"/>
              </a:xfrm>
              <a:custGeom>
                <a:avLst/>
                <a:gdLst>
                  <a:gd name="T0" fmla="*/ 9 w 156"/>
                  <a:gd name="T1" fmla="*/ 18 h 285"/>
                  <a:gd name="T2" fmla="*/ 8 w 156"/>
                  <a:gd name="T3" fmla="*/ 60 h 285"/>
                  <a:gd name="T4" fmla="*/ 29 w 156"/>
                  <a:gd name="T5" fmla="*/ 94 h 285"/>
                  <a:gd name="T6" fmla="*/ 11 w 156"/>
                  <a:gd name="T7" fmla="*/ 135 h 285"/>
                  <a:gd name="T8" fmla="*/ 21 w 156"/>
                  <a:gd name="T9" fmla="*/ 163 h 285"/>
                  <a:gd name="T10" fmla="*/ 2 w 156"/>
                  <a:gd name="T11" fmla="*/ 211 h 285"/>
                  <a:gd name="T12" fmla="*/ 12 w 156"/>
                  <a:gd name="T13" fmla="*/ 271 h 285"/>
                  <a:gd name="T14" fmla="*/ 50 w 156"/>
                  <a:gd name="T15" fmla="*/ 274 h 285"/>
                  <a:gd name="T16" fmla="*/ 60 w 156"/>
                  <a:gd name="T17" fmla="*/ 246 h 285"/>
                  <a:gd name="T18" fmla="*/ 78 w 156"/>
                  <a:gd name="T19" fmla="*/ 244 h 285"/>
                  <a:gd name="T20" fmla="*/ 98 w 156"/>
                  <a:gd name="T21" fmla="*/ 276 h 285"/>
                  <a:gd name="T22" fmla="*/ 126 w 156"/>
                  <a:gd name="T23" fmla="*/ 189 h 285"/>
                  <a:gd name="T24" fmla="*/ 140 w 156"/>
                  <a:gd name="T25" fmla="*/ 172 h 285"/>
                  <a:gd name="T26" fmla="*/ 141 w 156"/>
                  <a:gd name="T27" fmla="*/ 127 h 285"/>
                  <a:gd name="T28" fmla="*/ 150 w 156"/>
                  <a:gd name="T29" fmla="*/ 93 h 285"/>
                  <a:gd name="T30" fmla="*/ 149 w 156"/>
                  <a:gd name="T31" fmla="*/ 24 h 285"/>
                  <a:gd name="T32" fmla="*/ 107 w 156"/>
                  <a:gd name="T33" fmla="*/ 3 h 285"/>
                  <a:gd name="T34" fmla="*/ 44 w 156"/>
                  <a:gd name="T35" fmla="*/ 42 h 285"/>
                  <a:gd name="T36" fmla="*/ 9 w 156"/>
                  <a:gd name="T37" fmla="*/ 18 h 2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285"/>
                  <a:gd name="T59" fmla="*/ 156 w 156"/>
                  <a:gd name="T60" fmla="*/ 285 h 2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285">
                    <a:moveTo>
                      <a:pt x="9" y="18"/>
                    </a:moveTo>
                    <a:cubicBezTo>
                      <a:pt x="3" y="21"/>
                      <a:pt x="5" y="47"/>
                      <a:pt x="8" y="60"/>
                    </a:cubicBezTo>
                    <a:cubicBezTo>
                      <a:pt x="11" y="73"/>
                      <a:pt x="29" y="82"/>
                      <a:pt x="29" y="94"/>
                    </a:cubicBezTo>
                    <a:cubicBezTo>
                      <a:pt x="29" y="106"/>
                      <a:pt x="12" y="124"/>
                      <a:pt x="11" y="135"/>
                    </a:cubicBezTo>
                    <a:cubicBezTo>
                      <a:pt x="10" y="146"/>
                      <a:pt x="23" y="150"/>
                      <a:pt x="21" y="163"/>
                    </a:cubicBezTo>
                    <a:cubicBezTo>
                      <a:pt x="19" y="176"/>
                      <a:pt x="4" y="193"/>
                      <a:pt x="2" y="211"/>
                    </a:cubicBezTo>
                    <a:cubicBezTo>
                      <a:pt x="0" y="229"/>
                      <a:pt x="4" y="260"/>
                      <a:pt x="12" y="271"/>
                    </a:cubicBezTo>
                    <a:cubicBezTo>
                      <a:pt x="20" y="282"/>
                      <a:pt x="42" y="278"/>
                      <a:pt x="50" y="274"/>
                    </a:cubicBezTo>
                    <a:cubicBezTo>
                      <a:pt x="58" y="270"/>
                      <a:pt x="55" y="251"/>
                      <a:pt x="60" y="246"/>
                    </a:cubicBezTo>
                    <a:cubicBezTo>
                      <a:pt x="65" y="241"/>
                      <a:pt x="72" y="239"/>
                      <a:pt x="78" y="244"/>
                    </a:cubicBezTo>
                    <a:cubicBezTo>
                      <a:pt x="84" y="249"/>
                      <a:pt x="90" y="285"/>
                      <a:pt x="98" y="276"/>
                    </a:cubicBezTo>
                    <a:cubicBezTo>
                      <a:pt x="106" y="267"/>
                      <a:pt x="119" y="206"/>
                      <a:pt x="126" y="189"/>
                    </a:cubicBezTo>
                    <a:cubicBezTo>
                      <a:pt x="133" y="172"/>
                      <a:pt x="137" y="182"/>
                      <a:pt x="140" y="172"/>
                    </a:cubicBezTo>
                    <a:cubicBezTo>
                      <a:pt x="143" y="162"/>
                      <a:pt x="139" y="140"/>
                      <a:pt x="141" y="127"/>
                    </a:cubicBezTo>
                    <a:cubicBezTo>
                      <a:pt x="143" y="114"/>
                      <a:pt x="149" y="110"/>
                      <a:pt x="150" y="93"/>
                    </a:cubicBezTo>
                    <a:cubicBezTo>
                      <a:pt x="151" y="76"/>
                      <a:pt x="156" y="39"/>
                      <a:pt x="149" y="24"/>
                    </a:cubicBezTo>
                    <a:cubicBezTo>
                      <a:pt x="142" y="9"/>
                      <a:pt x="124" y="0"/>
                      <a:pt x="107" y="3"/>
                    </a:cubicBezTo>
                    <a:cubicBezTo>
                      <a:pt x="90" y="6"/>
                      <a:pt x="60" y="40"/>
                      <a:pt x="44" y="42"/>
                    </a:cubicBezTo>
                    <a:cubicBezTo>
                      <a:pt x="28" y="44"/>
                      <a:pt x="15" y="15"/>
                      <a:pt x="9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9" name="Freeform 113"/>
              <p:cNvSpPr/>
              <p:nvPr/>
            </p:nvSpPr>
            <p:spPr bwMode="auto">
              <a:xfrm>
                <a:off x="2996" y="3923"/>
                <a:ext cx="295" cy="214"/>
              </a:xfrm>
              <a:custGeom>
                <a:avLst/>
                <a:gdLst>
                  <a:gd name="T0" fmla="*/ 18 w 295"/>
                  <a:gd name="T1" fmla="*/ 18 h 214"/>
                  <a:gd name="T2" fmla="*/ 6 w 295"/>
                  <a:gd name="T3" fmla="*/ 69 h 214"/>
                  <a:gd name="T4" fmla="*/ 56 w 295"/>
                  <a:gd name="T5" fmla="*/ 86 h 214"/>
                  <a:gd name="T6" fmla="*/ 99 w 295"/>
                  <a:gd name="T7" fmla="*/ 129 h 214"/>
                  <a:gd name="T8" fmla="*/ 141 w 295"/>
                  <a:gd name="T9" fmla="*/ 135 h 214"/>
                  <a:gd name="T10" fmla="*/ 203 w 295"/>
                  <a:gd name="T11" fmla="*/ 192 h 214"/>
                  <a:gd name="T12" fmla="*/ 237 w 295"/>
                  <a:gd name="T13" fmla="*/ 195 h 214"/>
                  <a:gd name="T14" fmla="*/ 254 w 295"/>
                  <a:gd name="T15" fmla="*/ 212 h 214"/>
                  <a:gd name="T16" fmla="*/ 264 w 295"/>
                  <a:gd name="T17" fmla="*/ 183 h 214"/>
                  <a:gd name="T18" fmla="*/ 278 w 295"/>
                  <a:gd name="T19" fmla="*/ 164 h 214"/>
                  <a:gd name="T20" fmla="*/ 260 w 295"/>
                  <a:gd name="T21" fmla="*/ 132 h 214"/>
                  <a:gd name="T22" fmla="*/ 275 w 295"/>
                  <a:gd name="T23" fmla="*/ 78 h 214"/>
                  <a:gd name="T24" fmla="*/ 294 w 295"/>
                  <a:gd name="T25" fmla="*/ 17 h 214"/>
                  <a:gd name="T26" fmla="*/ 267 w 295"/>
                  <a:gd name="T27" fmla="*/ 27 h 214"/>
                  <a:gd name="T28" fmla="*/ 239 w 295"/>
                  <a:gd name="T29" fmla="*/ 20 h 214"/>
                  <a:gd name="T30" fmla="*/ 180 w 295"/>
                  <a:gd name="T31" fmla="*/ 39 h 214"/>
                  <a:gd name="T32" fmla="*/ 113 w 295"/>
                  <a:gd name="T33" fmla="*/ 18 h 214"/>
                  <a:gd name="T34" fmla="*/ 96 w 295"/>
                  <a:gd name="T35" fmla="*/ 0 h 214"/>
                  <a:gd name="T36" fmla="*/ 68 w 295"/>
                  <a:gd name="T37" fmla="*/ 20 h 214"/>
                  <a:gd name="T38" fmla="*/ 47 w 295"/>
                  <a:gd name="T39" fmla="*/ 12 h 214"/>
                  <a:gd name="T40" fmla="*/ 18 w 295"/>
                  <a:gd name="T41" fmla="*/ 18 h 2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5"/>
                  <a:gd name="T64" fmla="*/ 0 h 214"/>
                  <a:gd name="T65" fmla="*/ 295 w 295"/>
                  <a:gd name="T66" fmla="*/ 214 h 2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5" h="214">
                    <a:moveTo>
                      <a:pt x="18" y="18"/>
                    </a:moveTo>
                    <a:cubicBezTo>
                      <a:pt x="11" y="28"/>
                      <a:pt x="0" y="58"/>
                      <a:pt x="6" y="69"/>
                    </a:cubicBezTo>
                    <a:cubicBezTo>
                      <a:pt x="12" y="80"/>
                      <a:pt x="41" y="76"/>
                      <a:pt x="56" y="86"/>
                    </a:cubicBezTo>
                    <a:cubicBezTo>
                      <a:pt x="71" y="96"/>
                      <a:pt x="85" y="121"/>
                      <a:pt x="99" y="129"/>
                    </a:cubicBezTo>
                    <a:cubicBezTo>
                      <a:pt x="113" y="137"/>
                      <a:pt x="124" y="125"/>
                      <a:pt x="141" y="135"/>
                    </a:cubicBezTo>
                    <a:cubicBezTo>
                      <a:pt x="158" y="145"/>
                      <a:pt x="187" y="182"/>
                      <a:pt x="203" y="192"/>
                    </a:cubicBezTo>
                    <a:cubicBezTo>
                      <a:pt x="219" y="202"/>
                      <a:pt x="229" y="192"/>
                      <a:pt x="237" y="195"/>
                    </a:cubicBezTo>
                    <a:cubicBezTo>
                      <a:pt x="245" y="198"/>
                      <a:pt x="250" y="214"/>
                      <a:pt x="254" y="212"/>
                    </a:cubicBezTo>
                    <a:cubicBezTo>
                      <a:pt x="258" y="210"/>
                      <a:pt x="260" y="191"/>
                      <a:pt x="264" y="183"/>
                    </a:cubicBezTo>
                    <a:cubicBezTo>
                      <a:pt x="268" y="175"/>
                      <a:pt x="279" y="172"/>
                      <a:pt x="278" y="164"/>
                    </a:cubicBezTo>
                    <a:cubicBezTo>
                      <a:pt x="277" y="156"/>
                      <a:pt x="261" y="146"/>
                      <a:pt x="260" y="132"/>
                    </a:cubicBezTo>
                    <a:cubicBezTo>
                      <a:pt x="259" y="118"/>
                      <a:pt x="269" y="97"/>
                      <a:pt x="275" y="78"/>
                    </a:cubicBezTo>
                    <a:cubicBezTo>
                      <a:pt x="281" y="59"/>
                      <a:pt x="295" y="25"/>
                      <a:pt x="294" y="17"/>
                    </a:cubicBezTo>
                    <a:cubicBezTo>
                      <a:pt x="293" y="9"/>
                      <a:pt x="276" y="27"/>
                      <a:pt x="267" y="27"/>
                    </a:cubicBezTo>
                    <a:cubicBezTo>
                      <a:pt x="258" y="27"/>
                      <a:pt x="253" y="18"/>
                      <a:pt x="239" y="20"/>
                    </a:cubicBezTo>
                    <a:cubicBezTo>
                      <a:pt x="225" y="22"/>
                      <a:pt x="201" y="39"/>
                      <a:pt x="180" y="39"/>
                    </a:cubicBezTo>
                    <a:cubicBezTo>
                      <a:pt x="159" y="39"/>
                      <a:pt x="127" y="24"/>
                      <a:pt x="113" y="18"/>
                    </a:cubicBezTo>
                    <a:cubicBezTo>
                      <a:pt x="99" y="12"/>
                      <a:pt x="103" y="0"/>
                      <a:pt x="96" y="0"/>
                    </a:cubicBezTo>
                    <a:cubicBezTo>
                      <a:pt x="89" y="0"/>
                      <a:pt x="76" y="18"/>
                      <a:pt x="68" y="20"/>
                    </a:cubicBezTo>
                    <a:cubicBezTo>
                      <a:pt x="60" y="22"/>
                      <a:pt x="55" y="12"/>
                      <a:pt x="47" y="12"/>
                    </a:cubicBezTo>
                    <a:cubicBezTo>
                      <a:pt x="39" y="12"/>
                      <a:pt x="24" y="17"/>
                      <a:pt x="18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8" name="Freeform 10"/>
            <p:cNvSpPr/>
            <p:nvPr/>
          </p:nvSpPr>
          <p:spPr bwMode="auto">
            <a:xfrm>
              <a:off x="9545" y="4191"/>
              <a:ext cx="418" cy="340"/>
            </a:xfrm>
            <a:custGeom>
              <a:avLst/>
              <a:gdLst>
                <a:gd name="T0" fmla="*/ 2147483647 w 326"/>
                <a:gd name="T1" fmla="*/ 2147483647 h 276"/>
                <a:gd name="T2" fmla="*/ 2147483647 w 326"/>
                <a:gd name="T3" fmla="*/ 2147483647 h 276"/>
                <a:gd name="T4" fmla="*/ 2147483647 w 326"/>
                <a:gd name="T5" fmla="*/ 2147483647 h 276"/>
                <a:gd name="T6" fmla="*/ 2147483647 w 326"/>
                <a:gd name="T7" fmla="*/ 2147483647 h 276"/>
                <a:gd name="T8" fmla="*/ 2147483647 w 326"/>
                <a:gd name="T9" fmla="*/ 2147483647 h 276"/>
                <a:gd name="T10" fmla="*/ 2147483647 w 326"/>
                <a:gd name="T11" fmla="*/ 2147483647 h 276"/>
                <a:gd name="T12" fmla="*/ 2147483647 w 326"/>
                <a:gd name="T13" fmla="*/ 2147483647 h 276"/>
                <a:gd name="T14" fmla="*/ 2147483647 w 326"/>
                <a:gd name="T15" fmla="*/ 2147483647 h 276"/>
                <a:gd name="T16" fmla="*/ 2147483647 w 326"/>
                <a:gd name="T17" fmla="*/ 2147483647 h 276"/>
                <a:gd name="T18" fmla="*/ 2147483647 w 326"/>
                <a:gd name="T19" fmla="*/ 2147483647 h 276"/>
                <a:gd name="T20" fmla="*/ 2147483647 w 326"/>
                <a:gd name="T21" fmla="*/ 2147483647 h 276"/>
                <a:gd name="T22" fmla="*/ 2147483647 w 326"/>
                <a:gd name="T23" fmla="*/ 2147483647 h 276"/>
                <a:gd name="T24" fmla="*/ 2147483647 w 326"/>
                <a:gd name="T25" fmla="*/ 2147483647 h 276"/>
                <a:gd name="T26" fmla="*/ 2147483647 w 326"/>
                <a:gd name="T27" fmla="*/ 2147483647 h 276"/>
                <a:gd name="T28" fmla="*/ 2147483647 w 326"/>
                <a:gd name="T29" fmla="*/ 2147483647 h 276"/>
                <a:gd name="T30" fmla="*/ 2147483647 w 326"/>
                <a:gd name="T31" fmla="*/ 2147483647 h 276"/>
                <a:gd name="T32" fmla="*/ 2147483647 w 326"/>
                <a:gd name="T33" fmla="*/ 2147483647 h 276"/>
                <a:gd name="T34" fmla="*/ 2147483647 w 326"/>
                <a:gd name="T35" fmla="*/ 2147483647 h 276"/>
                <a:gd name="T36" fmla="*/ 2147483647 w 326"/>
                <a:gd name="T37" fmla="*/ 2147483647 h 276"/>
                <a:gd name="T38" fmla="*/ 2147483647 w 326"/>
                <a:gd name="T39" fmla="*/ 2147483647 h 276"/>
                <a:gd name="T40" fmla="*/ 2147483647 w 326"/>
                <a:gd name="T41" fmla="*/ 2147483647 h 276"/>
                <a:gd name="T42" fmla="*/ 2147483647 w 326"/>
                <a:gd name="T43" fmla="*/ 2147483647 h 276"/>
                <a:gd name="T44" fmla="*/ 2147483647 w 326"/>
                <a:gd name="T45" fmla="*/ 2147483647 h 276"/>
                <a:gd name="T46" fmla="*/ 2147483647 w 326"/>
                <a:gd name="T47" fmla="*/ 2147483647 h 2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6"/>
                <a:gd name="T73" fmla="*/ 0 h 276"/>
                <a:gd name="T74" fmla="*/ 326 w 326"/>
                <a:gd name="T75" fmla="*/ 276 h 2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6" h="276">
                  <a:moveTo>
                    <a:pt x="7" y="186"/>
                  </a:moveTo>
                  <a:cubicBezTo>
                    <a:pt x="0" y="192"/>
                    <a:pt x="38" y="203"/>
                    <a:pt x="42" y="207"/>
                  </a:cubicBezTo>
                  <a:cubicBezTo>
                    <a:pt x="46" y="211"/>
                    <a:pt x="28" y="210"/>
                    <a:pt x="30" y="213"/>
                  </a:cubicBezTo>
                  <a:cubicBezTo>
                    <a:pt x="32" y="216"/>
                    <a:pt x="41" y="226"/>
                    <a:pt x="52" y="224"/>
                  </a:cubicBezTo>
                  <a:cubicBezTo>
                    <a:pt x="63" y="222"/>
                    <a:pt x="84" y="200"/>
                    <a:pt x="99" y="203"/>
                  </a:cubicBezTo>
                  <a:cubicBezTo>
                    <a:pt x="114" y="206"/>
                    <a:pt x="134" y="235"/>
                    <a:pt x="145" y="245"/>
                  </a:cubicBezTo>
                  <a:cubicBezTo>
                    <a:pt x="156" y="255"/>
                    <a:pt x="162" y="257"/>
                    <a:pt x="168" y="261"/>
                  </a:cubicBezTo>
                  <a:cubicBezTo>
                    <a:pt x="174" y="265"/>
                    <a:pt x="180" y="270"/>
                    <a:pt x="184" y="272"/>
                  </a:cubicBezTo>
                  <a:cubicBezTo>
                    <a:pt x="188" y="274"/>
                    <a:pt x="190" y="276"/>
                    <a:pt x="193" y="272"/>
                  </a:cubicBezTo>
                  <a:cubicBezTo>
                    <a:pt x="196" y="268"/>
                    <a:pt x="204" y="263"/>
                    <a:pt x="205" y="248"/>
                  </a:cubicBezTo>
                  <a:cubicBezTo>
                    <a:pt x="206" y="233"/>
                    <a:pt x="195" y="193"/>
                    <a:pt x="202" y="183"/>
                  </a:cubicBezTo>
                  <a:cubicBezTo>
                    <a:pt x="209" y="173"/>
                    <a:pt x="233" y="195"/>
                    <a:pt x="247" y="188"/>
                  </a:cubicBezTo>
                  <a:cubicBezTo>
                    <a:pt x="261" y="181"/>
                    <a:pt x="280" y="155"/>
                    <a:pt x="286" y="141"/>
                  </a:cubicBezTo>
                  <a:cubicBezTo>
                    <a:pt x="292" y="127"/>
                    <a:pt x="274" y="120"/>
                    <a:pt x="280" y="104"/>
                  </a:cubicBezTo>
                  <a:cubicBezTo>
                    <a:pt x="286" y="88"/>
                    <a:pt x="322" y="60"/>
                    <a:pt x="324" y="45"/>
                  </a:cubicBezTo>
                  <a:cubicBezTo>
                    <a:pt x="326" y="30"/>
                    <a:pt x="303" y="18"/>
                    <a:pt x="291" y="11"/>
                  </a:cubicBezTo>
                  <a:cubicBezTo>
                    <a:pt x="279" y="4"/>
                    <a:pt x="264" y="6"/>
                    <a:pt x="249" y="5"/>
                  </a:cubicBezTo>
                  <a:cubicBezTo>
                    <a:pt x="234" y="4"/>
                    <a:pt x="214" y="0"/>
                    <a:pt x="199" y="3"/>
                  </a:cubicBezTo>
                  <a:cubicBezTo>
                    <a:pt x="184" y="6"/>
                    <a:pt x="172" y="21"/>
                    <a:pt x="160" y="26"/>
                  </a:cubicBezTo>
                  <a:cubicBezTo>
                    <a:pt x="148" y="31"/>
                    <a:pt x="138" y="25"/>
                    <a:pt x="129" y="36"/>
                  </a:cubicBezTo>
                  <a:cubicBezTo>
                    <a:pt x="120" y="47"/>
                    <a:pt x="118" y="75"/>
                    <a:pt x="106" y="90"/>
                  </a:cubicBezTo>
                  <a:cubicBezTo>
                    <a:pt x="94" y="105"/>
                    <a:pt x="58" y="115"/>
                    <a:pt x="54" y="128"/>
                  </a:cubicBezTo>
                  <a:cubicBezTo>
                    <a:pt x="50" y="141"/>
                    <a:pt x="92" y="160"/>
                    <a:pt x="84" y="170"/>
                  </a:cubicBezTo>
                  <a:cubicBezTo>
                    <a:pt x="76" y="180"/>
                    <a:pt x="17" y="179"/>
                    <a:pt x="7" y="186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9485" y="4370"/>
              <a:ext cx="280" cy="349"/>
            </a:xfrm>
            <a:custGeom>
              <a:avLst/>
              <a:gdLst>
                <a:gd name="T0" fmla="*/ 2147483647 w 271"/>
                <a:gd name="T1" fmla="*/ 2147483647 h 261"/>
                <a:gd name="T2" fmla="*/ 2147483647 w 271"/>
                <a:gd name="T3" fmla="*/ 2147483647 h 261"/>
                <a:gd name="T4" fmla="*/ 2147483647 w 271"/>
                <a:gd name="T5" fmla="*/ 2147483647 h 261"/>
                <a:gd name="T6" fmla="*/ 2147483647 w 271"/>
                <a:gd name="T7" fmla="*/ 2147483647 h 261"/>
                <a:gd name="T8" fmla="*/ 2147483647 w 271"/>
                <a:gd name="T9" fmla="*/ 2147483647 h 261"/>
                <a:gd name="T10" fmla="*/ 2147483647 w 271"/>
                <a:gd name="T11" fmla="*/ 2147483647 h 261"/>
                <a:gd name="T12" fmla="*/ 2147483647 w 271"/>
                <a:gd name="T13" fmla="*/ 2147483647 h 261"/>
                <a:gd name="T14" fmla="*/ 2147483647 w 271"/>
                <a:gd name="T15" fmla="*/ 2147483647 h 261"/>
                <a:gd name="T16" fmla="*/ 2147483647 w 271"/>
                <a:gd name="T17" fmla="*/ 2147483647 h 261"/>
                <a:gd name="T18" fmla="*/ 2147483647 w 271"/>
                <a:gd name="T19" fmla="*/ 2147483647 h 261"/>
                <a:gd name="T20" fmla="*/ 2147483647 w 271"/>
                <a:gd name="T21" fmla="*/ 2147483647 h 261"/>
                <a:gd name="T22" fmla="*/ 2147483647 w 271"/>
                <a:gd name="T23" fmla="*/ 2147483647 h 261"/>
                <a:gd name="T24" fmla="*/ 2147483647 w 271"/>
                <a:gd name="T25" fmla="*/ 2147483647 h 261"/>
                <a:gd name="T26" fmla="*/ 2147483647 w 271"/>
                <a:gd name="T27" fmla="*/ 2147483647 h 261"/>
                <a:gd name="T28" fmla="*/ 2147483647 w 271"/>
                <a:gd name="T29" fmla="*/ 2147483647 h 261"/>
                <a:gd name="T30" fmla="*/ 2147483647 w 271"/>
                <a:gd name="T31" fmla="*/ 2147483647 h 261"/>
                <a:gd name="T32" fmla="*/ 2147483647 w 271"/>
                <a:gd name="T33" fmla="*/ 2147483647 h 261"/>
                <a:gd name="T34" fmla="*/ 2147483647 w 271"/>
                <a:gd name="T35" fmla="*/ 2147483647 h 261"/>
                <a:gd name="T36" fmla="*/ 2147483647 w 271"/>
                <a:gd name="T37" fmla="*/ 2147483647 h 261"/>
                <a:gd name="T38" fmla="*/ 2147483647 w 271"/>
                <a:gd name="T39" fmla="*/ 2147483647 h 261"/>
                <a:gd name="T40" fmla="*/ 2147483647 w 271"/>
                <a:gd name="T41" fmla="*/ 2147483647 h 261"/>
                <a:gd name="T42" fmla="*/ 2147483647 w 271"/>
                <a:gd name="T43" fmla="*/ 2147483647 h 261"/>
                <a:gd name="T44" fmla="*/ 2147483647 w 271"/>
                <a:gd name="T45" fmla="*/ 2147483647 h 261"/>
                <a:gd name="T46" fmla="*/ 2147483647 w 271"/>
                <a:gd name="T47" fmla="*/ 2147483647 h 261"/>
                <a:gd name="T48" fmla="*/ 2147483647 w 271"/>
                <a:gd name="T49" fmla="*/ 2147483647 h 261"/>
                <a:gd name="T50" fmla="*/ 2147483647 w 271"/>
                <a:gd name="T51" fmla="*/ 2147483647 h 261"/>
                <a:gd name="T52" fmla="*/ 2147483647 w 271"/>
                <a:gd name="T53" fmla="*/ 2147483647 h 261"/>
                <a:gd name="T54" fmla="*/ 2147483647 w 271"/>
                <a:gd name="T55" fmla="*/ 2147483647 h 261"/>
                <a:gd name="T56" fmla="*/ 2147483647 w 271"/>
                <a:gd name="T57" fmla="*/ 2147483647 h 261"/>
                <a:gd name="T58" fmla="*/ 2147483647 w 271"/>
                <a:gd name="T59" fmla="*/ 2147483647 h 261"/>
                <a:gd name="T60" fmla="*/ 2147483647 w 271"/>
                <a:gd name="T61" fmla="*/ 2147483647 h 261"/>
                <a:gd name="T62" fmla="*/ 2147483647 w 271"/>
                <a:gd name="T63" fmla="*/ 2147483647 h 261"/>
                <a:gd name="T64" fmla="*/ 2147483647 w 271"/>
                <a:gd name="T65" fmla="*/ 2147483647 h 261"/>
                <a:gd name="T66" fmla="*/ 2147483647 w 271"/>
                <a:gd name="T67" fmla="*/ 2147483647 h 261"/>
                <a:gd name="T68" fmla="*/ 2147483647 w 271"/>
                <a:gd name="T69" fmla="*/ 2147483647 h 261"/>
                <a:gd name="T70" fmla="*/ 2147483647 w 271"/>
                <a:gd name="T71" fmla="*/ 2147483647 h 2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261"/>
                <a:gd name="T110" fmla="*/ 271 w 271"/>
                <a:gd name="T111" fmla="*/ 261 h 2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261">
                  <a:moveTo>
                    <a:pt x="5" y="27"/>
                  </a:moveTo>
                  <a:cubicBezTo>
                    <a:pt x="0" y="32"/>
                    <a:pt x="5" y="28"/>
                    <a:pt x="5" y="33"/>
                  </a:cubicBezTo>
                  <a:cubicBezTo>
                    <a:pt x="5" y="38"/>
                    <a:pt x="4" y="51"/>
                    <a:pt x="6" y="56"/>
                  </a:cubicBezTo>
                  <a:cubicBezTo>
                    <a:pt x="8" y="61"/>
                    <a:pt x="8" y="62"/>
                    <a:pt x="15" y="65"/>
                  </a:cubicBezTo>
                  <a:cubicBezTo>
                    <a:pt x="22" y="68"/>
                    <a:pt x="37" y="63"/>
                    <a:pt x="47" y="75"/>
                  </a:cubicBezTo>
                  <a:cubicBezTo>
                    <a:pt x="57" y="87"/>
                    <a:pt x="66" y="126"/>
                    <a:pt x="78" y="137"/>
                  </a:cubicBezTo>
                  <a:cubicBezTo>
                    <a:pt x="90" y="148"/>
                    <a:pt x="112" y="135"/>
                    <a:pt x="117" y="141"/>
                  </a:cubicBezTo>
                  <a:cubicBezTo>
                    <a:pt x="122" y="147"/>
                    <a:pt x="107" y="166"/>
                    <a:pt x="105" y="174"/>
                  </a:cubicBezTo>
                  <a:cubicBezTo>
                    <a:pt x="103" y="182"/>
                    <a:pt x="104" y="188"/>
                    <a:pt x="107" y="192"/>
                  </a:cubicBezTo>
                  <a:cubicBezTo>
                    <a:pt x="110" y="196"/>
                    <a:pt x="118" y="197"/>
                    <a:pt x="123" y="195"/>
                  </a:cubicBezTo>
                  <a:cubicBezTo>
                    <a:pt x="128" y="193"/>
                    <a:pt x="134" y="181"/>
                    <a:pt x="138" y="179"/>
                  </a:cubicBezTo>
                  <a:cubicBezTo>
                    <a:pt x="142" y="177"/>
                    <a:pt x="144" y="174"/>
                    <a:pt x="149" y="185"/>
                  </a:cubicBezTo>
                  <a:cubicBezTo>
                    <a:pt x="154" y="196"/>
                    <a:pt x="162" y="234"/>
                    <a:pt x="168" y="246"/>
                  </a:cubicBezTo>
                  <a:lnTo>
                    <a:pt x="186" y="260"/>
                  </a:lnTo>
                  <a:cubicBezTo>
                    <a:pt x="190" y="261"/>
                    <a:pt x="188" y="258"/>
                    <a:pt x="192" y="255"/>
                  </a:cubicBezTo>
                  <a:cubicBezTo>
                    <a:pt x="196" y="252"/>
                    <a:pt x="206" y="251"/>
                    <a:pt x="209" y="242"/>
                  </a:cubicBezTo>
                  <a:cubicBezTo>
                    <a:pt x="212" y="233"/>
                    <a:pt x="209" y="208"/>
                    <a:pt x="213" y="200"/>
                  </a:cubicBezTo>
                  <a:cubicBezTo>
                    <a:pt x="217" y="192"/>
                    <a:pt x="230" y="192"/>
                    <a:pt x="236" y="191"/>
                  </a:cubicBezTo>
                  <a:cubicBezTo>
                    <a:pt x="242" y="190"/>
                    <a:pt x="245" y="194"/>
                    <a:pt x="248" y="191"/>
                  </a:cubicBezTo>
                  <a:cubicBezTo>
                    <a:pt x="251" y="188"/>
                    <a:pt x="251" y="175"/>
                    <a:pt x="255" y="170"/>
                  </a:cubicBezTo>
                  <a:cubicBezTo>
                    <a:pt x="259" y="165"/>
                    <a:pt x="269" y="163"/>
                    <a:pt x="270" y="158"/>
                  </a:cubicBezTo>
                  <a:cubicBezTo>
                    <a:pt x="271" y="153"/>
                    <a:pt x="265" y="143"/>
                    <a:pt x="261" y="137"/>
                  </a:cubicBezTo>
                  <a:cubicBezTo>
                    <a:pt x="257" y="131"/>
                    <a:pt x="253" y="127"/>
                    <a:pt x="246" y="123"/>
                  </a:cubicBezTo>
                  <a:cubicBezTo>
                    <a:pt x="239" y="119"/>
                    <a:pt x="225" y="118"/>
                    <a:pt x="221" y="114"/>
                  </a:cubicBezTo>
                  <a:cubicBezTo>
                    <a:pt x="217" y="110"/>
                    <a:pt x="221" y="103"/>
                    <a:pt x="224" y="99"/>
                  </a:cubicBezTo>
                  <a:cubicBezTo>
                    <a:pt x="227" y="95"/>
                    <a:pt x="231" y="88"/>
                    <a:pt x="237" y="89"/>
                  </a:cubicBezTo>
                  <a:cubicBezTo>
                    <a:pt x="243" y="90"/>
                    <a:pt x="257" y="104"/>
                    <a:pt x="260" y="102"/>
                  </a:cubicBezTo>
                  <a:cubicBezTo>
                    <a:pt x="263" y="100"/>
                    <a:pt x="259" y="82"/>
                    <a:pt x="257" y="77"/>
                  </a:cubicBezTo>
                  <a:cubicBezTo>
                    <a:pt x="255" y="72"/>
                    <a:pt x="252" y="72"/>
                    <a:pt x="246" y="68"/>
                  </a:cubicBezTo>
                  <a:cubicBezTo>
                    <a:pt x="240" y="64"/>
                    <a:pt x="231" y="61"/>
                    <a:pt x="221" y="53"/>
                  </a:cubicBezTo>
                  <a:cubicBezTo>
                    <a:pt x="211" y="45"/>
                    <a:pt x="198" y="25"/>
                    <a:pt x="189" y="18"/>
                  </a:cubicBezTo>
                  <a:cubicBezTo>
                    <a:pt x="180" y="11"/>
                    <a:pt x="175" y="7"/>
                    <a:pt x="164" y="9"/>
                  </a:cubicBezTo>
                  <a:cubicBezTo>
                    <a:pt x="153" y="11"/>
                    <a:pt x="134" y="29"/>
                    <a:pt x="122" y="29"/>
                  </a:cubicBezTo>
                  <a:cubicBezTo>
                    <a:pt x="110" y="29"/>
                    <a:pt x="104" y="15"/>
                    <a:pt x="90" y="11"/>
                  </a:cubicBezTo>
                  <a:cubicBezTo>
                    <a:pt x="76" y="7"/>
                    <a:pt x="50" y="0"/>
                    <a:pt x="36" y="3"/>
                  </a:cubicBezTo>
                  <a:cubicBezTo>
                    <a:pt x="22" y="6"/>
                    <a:pt x="10" y="22"/>
                    <a:pt x="5" y="27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9673" y="4606"/>
              <a:ext cx="130" cy="151"/>
            </a:xfrm>
            <a:custGeom>
              <a:avLst/>
              <a:gdLst>
                <a:gd name="T0" fmla="*/ 2147483647 w 73"/>
                <a:gd name="T1" fmla="*/ 2147483647 h 85"/>
                <a:gd name="T2" fmla="*/ 2147483647 w 73"/>
                <a:gd name="T3" fmla="*/ 2147483647 h 85"/>
                <a:gd name="T4" fmla="*/ 2147483647 w 73"/>
                <a:gd name="T5" fmla="*/ 2147483647 h 85"/>
                <a:gd name="T6" fmla="*/ 2147483647 w 73"/>
                <a:gd name="T7" fmla="*/ 2147483647 h 85"/>
                <a:gd name="T8" fmla="*/ 2147483647 w 73"/>
                <a:gd name="T9" fmla="*/ 2147483647 h 85"/>
                <a:gd name="T10" fmla="*/ 2147483647 w 73"/>
                <a:gd name="T11" fmla="*/ 2147483647 h 85"/>
                <a:gd name="T12" fmla="*/ 2147483647 w 73"/>
                <a:gd name="T13" fmla="*/ 2147483647 h 85"/>
                <a:gd name="T14" fmla="*/ 2147483647 w 73"/>
                <a:gd name="T15" fmla="*/ 2147483647 h 85"/>
                <a:gd name="T16" fmla="*/ 2147483647 w 73"/>
                <a:gd name="T17" fmla="*/ 2147483647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85"/>
                <a:gd name="T29" fmla="*/ 73 w 73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85">
                  <a:moveTo>
                    <a:pt x="2" y="70"/>
                  </a:moveTo>
                  <a:cubicBezTo>
                    <a:pt x="5" y="74"/>
                    <a:pt x="27" y="78"/>
                    <a:pt x="37" y="81"/>
                  </a:cubicBezTo>
                  <a:cubicBezTo>
                    <a:pt x="47" y="84"/>
                    <a:pt x="58" y="84"/>
                    <a:pt x="62" y="85"/>
                  </a:cubicBezTo>
                  <a:lnTo>
                    <a:pt x="64" y="85"/>
                  </a:lnTo>
                  <a:cubicBezTo>
                    <a:pt x="66" y="82"/>
                    <a:pt x="73" y="81"/>
                    <a:pt x="73" y="69"/>
                  </a:cubicBezTo>
                  <a:cubicBezTo>
                    <a:pt x="73" y="57"/>
                    <a:pt x="71" y="20"/>
                    <a:pt x="64" y="10"/>
                  </a:cubicBezTo>
                  <a:cubicBezTo>
                    <a:pt x="57" y="0"/>
                    <a:pt x="35" y="2"/>
                    <a:pt x="28" y="10"/>
                  </a:cubicBezTo>
                  <a:cubicBezTo>
                    <a:pt x="21" y="18"/>
                    <a:pt x="26" y="45"/>
                    <a:pt x="22" y="55"/>
                  </a:cubicBezTo>
                  <a:cubicBezTo>
                    <a:pt x="18" y="65"/>
                    <a:pt x="0" y="66"/>
                    <a:pt x="2" y="70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" name="文本框 167"/>
            <p:cNvSpPr txBox="1"/>
            <p:nvPr/>
          </p:nvSpPr>
          <p:spPr>
            <a:xfrm>
              <a:off x="9426" y="4531"/>
              <a:ext cx="625" cy="33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9" tIns="45719" rIns="45719" bIns="45719" numCol="1" spcCol="38100" rtlCol="0" anchor="t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卢森堡</a:t>
              </a:r>
            </a:p>
          </p:txBody>
        </p:sp>
        <p:sp>
          <p:nvSpPr>
            <p:cNvPr id="12" name="文本框 168"/>
            <p:cNvSpPr txBox="1"/>
            <p:nvPr/>
          </p:nvSpPr>
          <p:spPr>
            <a:xfrm>
              <a:off x="8951" y="4981"/>
              <a:ext cx="852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400" b="1" dirty="0">
                  <a:sym typeface="+mn-ea"/>
                </a:rPr>
                <a:t>法国</a:t>
              </a:r>
            </a:p>
          </p:txBody>
        </p:sp>
        <p:sp>
          <p:nvSpPr>
            <p:cNvPr id="13" name="文本框 169"/>
            <p:cNvSpPr txBox="1"/>
            <p:nvPr/>
          </p:nvSpPr>
          <p:spPr>
            <a:xfrm>
              <a:off x="9808" y="4028"/>
              <a:ext cx="54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2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+mn-ea"/>
                </a:rPr>
                <a:t>联邦德国</a:t>
              </a:r>
              <a:endParaRPr kumimoji="0" lang="zh-CN" altLang="en-US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endParaRPr>
            </a:p>
          </p:txBody>
        </p:sp>
        <p:sp>
          <p:nvSpPr>
            <p:cNvPr id="14" name="文本框 170"/>
            <p:cNvSpPr txBox="1"/>
            <p:nvPr/>
          </p:nvSpPr>
          <p:spPr>
            <a:xfrm rot="19740000">
              <a:off x="10089" y="5578"/>
              <a:ext cx="443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4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+mn-ea"/>
                </a:rPr>
                <a:t>意大利</a:t>
              </a:r>
              <a:endParaRPr kumimoji="0" lang="zh-CN" alt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endParaRPr>
            </a:p>
          </p:txBody>
        </p:sp>
        <p:sp>
          <p:nvSpPr>
            <p:cNvPr id="15" name="文本框 171"/>
            <p:cNvSpPr txBox="1"/>
            <p:nvPr/>
          </p:nvSpPr>
          <p:spPr>
            <a:xfrm>
              <a:off x="9501" y="4095"/>
              <a:ext cx="650" cy="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9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+mn-ea"/>
                </a:rPr>
                <a:t>荷兰</a:t>
              </a:r>
              <a:endParaRPr kumimoji="0" lang="zh-CN" altLang="en-US" sz="9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endParaRPr>
            </a:p>
          </p:txBody>
        </p:sp>
        <p:sp>
          <p:nvSpPr>
            <p:cNvPr id="16" name="文本框 175"/>
            <p:cNvSpPr txBox="1"/>
            <p:nvPr/>
          </p:nvSpPr>
          <p:spPr>
            <a:xfrm>
              <a:off x="9240" y="4308"/>
              <a:ext cx="771" cy="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800" b="1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+mn-ea"/>
                </a:rPr>
                <a:t>比利时</a:t>
              </a:r>
              <a:endParaRPr kumimoji="0" lang="zh-CN" altLang="en-US" sz="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6765" y="722908"/>
            <a:ext cx="4179061" cy="620752"/>
            <a:chOff x="2296" y="1067"/>
            <a:chExt cx="8089" cy="1276"/>
          </a:xfrm>
        </p:grpSpPr>
        <p:grpSp>
          <p:nvGrpSpPr>
            <p:cNvPr id="21" name="组合 52"/>
            <p:cNvGrpSpPr/>
            <p:nvPr/>
          </p:nvGrpSpPr>
          <p:grpSpPr>
            <a:xfrm flipH="1">
              <a:off x="2296" y="1146"/>
              <a:ext cx="8089" cy="1197"/>
              <a:chOff x="3007868" y="53665"/>
              <a:chExt cx="5380116" cy="759943"/>
            </a:xfrm>
          </p:grpSpPr>
          <p:sp>
            <p:nvSpPr>
              <p:cNvPr id="23" name="任意多边形 22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6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2" name="文本框 55"/>
            <p:cNvSpPr txBox="1"/>
            <p:nvPr/>
          </p:nvSpPr>
          <p:spPr>
            <a:xfrm>
              <a:off x="4878" y="1067"/>
              <a:ext cx="500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欧洲联合</a:t>
              </a:r>
              <a:r>
                <a:rPr lang="en-US" altLang="zh-CN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过程</a:t>
              </a:r>
            </a:p>
          </p:txBody>
        </p:sp>
      </p:grpSp>
      <p:sp>
        <p:nvSpPr>
          <p:cNvPr id="25" name="文本框 4"/>
          <p:cNvSpPr txBox="1"/>
          <p:nvPr/>
        </p:nvSpPr>
        <p:spPr>
          <a:xfrm>
            <a:off x="5044440" y="814705"/>
            <a:ext cx="3803015" cy="368300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1800" b="1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欧洲实现联合的</a:t>
            </a:r>
            <a:r>
              <a:rPr kumimoji="0" lang="zh-CN" altLang="en-US" sz="1800" b="1" kern="1200" cap="none" spc="0" normalizeH="0" baseline="0" noProof="0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关键</a:t>
            </a:r>
            <a:r>
              <a:rPr kumimoji="0" lang="en-US" altLang="zh-CN" sz="1800" b="1" kern="1200" cap="none" spc="0" normalizeH="0" baseline="0" noProof="0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1800" b="1" kern="1200" cap="none" spc="0" normalizeH="0" baseline="0" noProof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法德和解</a:t>
            </a:r>
          </a:p>
        </p:txBody>
      </p:sp>
      <p:graphicFrame>
        <p:nvGraphicFramePr>
          <p:cNvPr id="26" name="表格 6"/>
          <p:cNvGraphicFramePr/>
          <p:nvPr/>
        </p:nvGraphicFramePr>
        <p:xfrm>
          <a:off x="904240" y="1505585"/>
          <a:ext cx="4717415" cy="428625"/>
        </p:xfrm>
        <a:graphic>
          <a:graphicData uri="http://schemas.openxmlformats.org/drawingml/2006/table">
            <a:tbl>
              <a:tblPr/>
              <a:tblGrid>
                <a:gridCol w="645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法国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联邦德国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意大利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荷兰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比利时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卢森堡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直接连接符 9260"/>
          <p:cNvSpPr/>
          <p:nvPr/>
        </p:nvSpPr>
        <p:spPr>
          <a:xfrm rot="1620000" flipH="1">
            <a:off x="1568450" y="1704975"/>
            <a:ext cx="833755" cy="970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" name="矩形 9218"/>
          <p:cNvSpPr/>
          <p:nvPr/>
        </p:nvSpPr>
        <p:spPr>
          <a:xfrm>
            <a:off x="781391" y="2414524"/>
            <a:ext cx="1376528" cy="492125"/>
          </a:xfrm>
          <a:prstGeom prst="rect">
            <a:avLst/>
          </a:prstGeom>
          <a:solidFill>
            <a:srgbClr val="F3B745">
              <a:lumMod val="40000"/>
              <a:lumOff val="6000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1952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年欧洲煤钢共同体</a:t>
            </a:r>
          </a:p>
        </p:txBody>
      </p:sp>
      <p:sp>
        <p:nvSpPr>
          <p:cNvPr id="29" name="直接连接符 9261"/>
          <p:cNvSpPr/>
          <p:nvPr/>
        </p:nvSpPr>
        <p:spPr>
          <a:xfrm flipH="1">
            <a:off x="2971800" y="1961515"/>
            <a:ext cx="635" cy="4229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" name="矩形 9237"/>
          <p:cNvSpPr/>
          <p:nvPr/>
        </p:nvSpPr>
        <p:spPr>
          <a:xfrm>
            <a:off x="2339681" y="2414047"/>
            <a:ext cx="1376528" cy="492125"/>
          </a:xfrm>
          <a:prstGeom prst="rect">
            <a:avLst/>
          </a:prstGeom>
          <a:solidFill>
            <a:srgbClr val="F3B745">
              <a:lumMod val="40000"/>
              <a:lumOff val="6000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1958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年欧洲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经济共同体</a:t>
            </a:r>
          </a:p>
        </p:txBody>
      </p:sp>
      <p:sp>
        <p:nvSpPr>
          <p:cNvPr id="31" name="直接连接符 9262"/>
          <p:cNvSpPr/>
          <p:nvPr/>
        </p:nvSpPr>
        <p:spPr>
          <a:xfrm rot="19440000">
            <a:off x="3569970" y="1583690"/>
            <a:ext cx="892175" cy="115760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" name="矩形 9238"/>
          <p:cNvSpPr/>
          <p:nvPr/>
        </p:nvSpPr>
        <p:spPr>
          <a:xfrm>
            <a:off x="3929192" y="2384449"/>
            <a:ext cx="1692452" cy="492125"/>
          </a:xfrm>
          <a:prstGeom prst="rect">
            <a:avLst/>
          </a:prstGeom>
          <a:solidFill>
            <a:srgbClr val="F3B745">
              <a:lumMod val="40000"/>
              <a:lumOff val="6000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1958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年欧洲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原子能共同体</a:t>
            </a:r>
          </a:p>
        </p:txBody>
      </p:sp>
      <p:sp>
        <p:nvSpPr>
          <p:cNvPr id="33" name="右大括号 9263"/>
          <p:cNvSpPr/>
          <p:nvPr/>
        </p:nvSpPr>
        <p:spPr>
          <a:xfrm rot="5400000">
            <a:off x="2951480" y="2369185"/>
            <a:ext cx="285115" cy="3401060"/>
          </a:xfrm>
          <a:prstGeom prst="rightBrace">
            <a:avLst>
              <a:gd name="adj1" fmla="val 22694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4" name="矩形 9219"/>
          <p:cNvSpPr/>
          <p:nvPr/>
        </p:nvSpPr>
        <p:spPr>
          <a:xfrm>
            <a:off x="2171700" y="4265295"/>
            <a:ext cx="1915160" cy="24574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1967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年欧洲共同体</a:t>
            </a:r>
          </a:p>
        </p:txBody>
      </p:sp>
      <p:sp>
        <p:nvSpPr>
          <p:cNvPr id="35" name="文本框 176"/>
          <p:cNvSpPr txBox="1"/>
          <p:nvPr/>
        </p:nvSpPr>
        <p:spPr>
          <a:xfrm>
            <a:off x="848995" y="5520690"/>
            <a:ext cx="496760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促进了西欧国家经济的发展和国际地位的提高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36" name="对象 15364"/>
          <p:cNvGraphicFramePr>
            <a:graphicFrameLocks noChangeAspect="1"/>
          </p:cNvGraphicFramePr>
          <p:nvPr/>
        </p:nvGraphicFramePr>
        <p:xfrm>
          <a:off x="894715" y="2982595"/>
          <a:ext cx="1236980" cy="781050"/>
        </p:xfrm>
        <a:graphic>
          <a:graphicData uri="http://schemas.openxmlformats.org/presentationml/2006/ole">
            <p:oleObj spid="_x0000_s1026" r:id="rId8" imgW="4981496" imgH="3209943" progId="PBrush">
              <p:embed/>
            </p:oleObj>
          </a:graphicData>
        </a:graphic>
      </p:graphicFrame>
      <p:pic>
        <p:nvPicPr>
          <p:cNvPr id="37" name="图片 17410" descr="Rometreat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6860" y="2982595"/>
            <a:ext cx="1405255" cy="87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8" name="Picture 286" descr="mso38668"/>
          <p:cNvPicPr>
            <a:picLocks noChangeAspect="1" noChangeArrowheads="1"/>
          </p:cNvPicPr>
          <p:nvPr/>
        </p:nvPicPr>
        <p:blipFill>
          <a:blip r:embed="rId10" cstate="print"/>
          <a:srcRect l="1425"/>
          <a:stretch>
            <a:fillRect/>
          </a:stretch>
        </p:blipFill>
        <p:spPr bwMode="auto">
          <a:xfrm>
            <a:off x="2289810" y="2949575"/>
            <a:ext cx="1477010" cy="9067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9" name="Text Box 6"/>
          <p:cNvSpPr txBox="1"/>
          <p:nvPr/>
        </p:nvSpPr>
        <p:spPr>
          <a:xfrm rot="1020000">
            <a:off x="6165215" y="2640965"/>
            <a:ext cx="3799840" cy="50673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en-US" altLang="zh-CN" sz="2695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695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努力用一个声音说话”</a:t>
            </a: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8" grpId="0" bldLvl="0" animBg="1"/>
      <p:bldP spid="30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6529" y="995269"/>
            <a:ext cx="4179061" cy="620752"/>
            <a:chOff x="2296" y="1067"/>
            <a:chExt cx="8089" cy="1276"/>
          </a:xfrm>
        </p:grpSpPr>
        <p:grpSp>
          <p:nvGrpSpPr>
            <p:cNvPr id="3" name="组合 52"/>
            <p:cNvGrpSpPr/>
            <p:nvPr/>
          </p:nvGrpSpPr>
          <p:grpSpPr>
            <a:xfrm flipH="1">
              <a:off x="2296" y="1146"/>
              <a:ext cx="8089" cy="1197"/>
              <a:chOff x="3007868" y="53665"/>
              <a:chExt cx="5380116" cy="759943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55"/>
            <p:cNvSpPr txBox="1"/>
            <p:nvPr/>
          </p:nvSpPr>
          <p:spPr>
            <a:xfrm>
              <a:off x="4878" y="1067"/>
              <a:ext cx="500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欧洲联合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过程</a:t>
              </a:r>
            </a:p>
          </p:txBody>
        </p:sp>
      </p:grpSp>
      <p:graphicFrame>
        <p:nvGraphicFramePr>
          <p:cNvPr id="7" name="表格 6"/>
          <p:cNvGraphicFramePr/>
          <p:nvPr/>
        </p:nvGraphicFramePr>
        <p:xfrm>
          <a:off x="1319084" y="1735401"/>
          <a:ext cx="4717415" cy="428625"/>
        </p:xfrm>
        <a:graphic>
          <a:graphicData uri="http://schemas.openxmlformats.org/drawingml/2006/table">
            <a:tbl>
              <a:tblPr/>
              <a:tblGrid>
                <a:gridCol w="645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法国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联邦德国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意大利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荷兰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比利时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卢森堡</a:t>
                      </a:r>
                    </a:p>
                  </a:txBody>
                  <a:tcPr marL="68409" marR="68409" marT="34253" marB="34253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直接连接符 9260"/>
          <p:cNvSpPr/>
          <p:nvPr/>
        </p:nvSpPr>
        <p:spPr>
          <a:xfrm rot="1620000" flipH="1">
            <a:off x="1983294" y="1934791"/>
            <a:ext cx="833755" cy="97028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" name="矩形 9218"/>
          <p:cNvSpPr/>
          <p:nvPr/>
        </p:nvSpPr>
        <p:spPr>
          <a:xfrm>
            <a:off x="1196235" y="2644340"/>
            <a:ext cx="1376528" cy="492125"/>
          </a:xfrm>
          <a:prstGeom prst="rect">
            <a:avLst/>
          </a:prstGeom>
          <a:solidFill>
            <a:srgbClr val="F3B745">
              <a:lumMod val="40000"/>
              <a:lumOff val="6000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1952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年欧洲煤钢共同体</a:t>
            </a:r>
          </a:p>
        </p:txBody>
      </p:sp>
      <p:sp>
        <p:nvSpPr>
          <p:cNvPr id="10" name="直接连接符 9261"/>
          <p:cNvSpPr/>
          <p:nvPr/>
        </p:nvSpPr>
        <p:spPr>
          <a:xfrm flipH="1">
            <a:off x="3386009" y="2191331"/>
            <a:ext cx="635" cy="4229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矩形 9237"/>
          <p:cNvSpPr/>
          <p:nvPr/>
        </p:nvSpPr>
        <p:spPr>
          <a:xfrm>
            <a:off x="2754525" y="2643863"/>
            <a:ext cx="1376528" cy="492125"/>
          </a:xfrm>
          <a:prstGeom prst="rect">
            <a:avLst/>
          </a:prstGeom>
          <a:solidFill>
            <a:srgbClr val="F3B745">
              <a:lumMod val="40000"/>
              <a:lumOff val="6000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1958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年欧洲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经济共同体</a:t>
            </a:r>
          </a:p>
        </p:txBody>
      </p:sp>
      <p:sp>
        <p:nvSpPr>
          <p:cNvPr id="12" name="直接连接符 9262"/>
          <p:cNvSpPr/>
          <p:nvPr/>
        </p:nvSpPr>
        <p:spPr>
          <a:xfrm rot="19440000">
            <a:off x="3984814" y="1813506"/>
            <a:ext cx="892175" cy="115760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矩形 9238"/>
          <p:cNvSpPr/>
          <p:nvPr/>
        </p:nvSpPr>
        <p:spPr>
          <a:xfrm>
            <a:off x="4344036" y="2614265"/>
            <a:ext cx="1692452" cy="492125"/>
          </a:xfrm>
          <a:prstGeom prst="rect">
            <a:avLst/>
          </a:prstGeom>
          <a:solidFill>
            <a:srgbClr val="F3B745">
              <a:lumMod val="40000"/>
              <a:lumOff val="60000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1958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年欧洲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原子能共同体</a:t>
            </a:r>
          </a:p>
        </p:txBody>
      </p:sp>
      <p:sp>
        <p:nvSpPr>
          <p:cNvPr id="14" name="右大括号 9263"/>
          <p:cNvSpPr/>
          <p:nvPr/>
        </p:nvSpPr>
        <p:spPr>
          <a:xfrm rot="5400000">
            <a:off x="3243769" y="1656661"/>
            <a:ext cx="285115" cy="3401060"/>
          </a:xfrm>
          <a:prstGeom prst="rightBrace">
            <a:avLst>
              <a:gd name="adj1" fmla="val 22694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6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" name="矩形 9219"/>
          <p:cNvSpPr/>
          <p:nvPr/>
        </p:nvSpPr>
        <p:spPr>
          <a:xfrm>
            <a:off x="2298889" y="3557216"/>
            <a:ext cx="2473325" cy="24574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1967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年欧洲共同体（</a:t>
            </a:r>
            <a:r>
              <a:rPr lang="en-US" altLang="zh-CN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国）</a:t>
            </a:r>
          </a:p>
        </p:txBody>
      </p:sp>
      <p:graphicFrame>
        <p:nvGraphicFramePr>
          <p:cNvPr id="16" name="表格 15"/>
          <p:cNvGraphicFramePr/>
          <p:nvPr/>
        </p:nvGraphicFramePr>
        <p:xfrm>
          <a:off x="1207324" y="4196026"/>
          <a:ext cx="4262120" cy="408305"/>
        </p:xfrm>
        <a:graphic>
          <a:graphicData uri="http://schemas.openxmlformats.org/drawingml/2006/table">
            <a:tbl>
              <a:tblPr/>
              <a:tblGrid>
                <a:gridCol w="605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8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英国</a:t>
                      </a:r>
                    </a:p>
                  </a:txBody>
                  <a:tcPr marL="68409" marR="68409" marT="34178" marB="3417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/>
                        <a:t>丹麦</a:t>
                      </a:r>
                    </a:p>
                  </a:txBody>
                  <a:tcPr marL="68409" marR="68409" marT="34178" marB="3417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爱尔兰</a:t>
                      </a:r>
                    </a:p>
                  </a:txBody>
                  <a:tcPr marL="68409" marR="68409" marT="34178" marB="3417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希腊</a:t>
                      </a:r>
                    </a:p>
                  </a:txBody>
                  <a:tcPr marL="68409" marR="68409" marT="34178" marB="3417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西班牙</a:t>
                      </a:r>
                    </a:p>
                  </a:txBody>
                  <a:tcPr marL="68409" marR="68409" marT="34178" marB="3417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1600" b="1" dirty="0"/>
                        <a:t>葡萄牙</a:t>
                      </a:r>
                    </a:p>
                  </a:txBody>
                  <a:tcPr marL="68409" marR="68409" marT="34178" marB="34178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745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文本框 9255"/>
          <p:cNvSpPr txBox="1"/>
          <p:nvPr/>
        </p:nvSpPr>
        <p:spPr>
          <a:xfrm>
            <a:off x="2190915" y="4604249"/>
            <a:ext cx="228867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世纪七八十年代</a:t>
            </a:r>
          </a:p>
        </p:txBody>
      </p:sp>
      <p:sp>
        <p:nvSpPr>
          <p:cNvPr id="18" name="直接连接符 9264"/>
          <p:cNvSpPr/>
          <p:nvPr/>
        </p:nvSpPr>
        <p:spPr>
          <a:xfrm flipH="1" flipV="1">
            <a:off x="3332752" y="3860688"/>
            <a:ext cx="5938" cy="29098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" name="直接连接符 9261"/>
          <p:cNvSpPr/>
          <p:nvPr/>
        </p:nvSpPr>
        <p:spPr>
          <a:xfrm flipH="1">
            <a:off x="3337749" y="4962471"/>
            <a:ext cx="635" cy="42291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" name="矩形 9257"/>
          <p:cNvSpPr/>
          <p:nvPr/>
        </p:nvSpPr>
        <p:spPr>
          <a:xfrm>
            <a:off x="2573209" y="5385381"/>
            <a:ext cx="1805940" cy="27686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79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1993</a:t>
            </a:r>
            <a:r>
              <a:rPr kumimoji="0" lang="zh-CN" altLang="en-US" sz="179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年欧洲联盟</a:t>
            </a:r>
            <a:endParaRPr kumimoji="0" lang="zh-CN" altLang="en-US" sz="1795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96544" y="2745686"/>
            <a:ext cx="3548380" cy="3309620"/>
            <a:chOff x="8235" y="2792"/>
            <a:chExt cx="5588" cy="5212"/>
          </a:xfrm>
        </p:grpSpPr>
        <p:pic>
          <p:nvPicPr>
            <p:cNvPr id="22" name="图片 21" descr="C:/Users/hu/AppData/Local/Temp/kaimatting_20191211193013/output_20191211193021..pngoutput_20191211193021.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5" y="2792"/>
              <a:ext cx="5588" cy="5212"/>
            </a:xfrm>
            <a:prstGeom prst="rect">
              <a:avLst/>
            </a:prstGeom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8825" y="7424"/>
              <a:ext cx="4004" cy="5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defRPr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742950" indent="-28575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2pPr>
              <a:lvl3pPr marL="11430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3pPr>
              <a:lvl4pPr marL="16002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4pPr>
              <a:lvl5pPr marL="2057400" indent="-22860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795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28</a:t>
              </a:r>
              <a:r>
                <a:rPr kumimoji="1" lang="zh-CN" altLang="en-US" sz="1795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个欧洲联盟成员国</a:t>
              </a:r>
            </a:p>
          </p:txBody>
        </p:sp>
      </p:grpSp>
      <p:grpSp>
        <p:nvGrpSpPr>
          <p:cNvPr id="24" name="组合 2"/>
          <p:cNvGrpSpPr/>
          <p:nvPr/>
        </p:nvGrpSpPr>
        <p:grpSpPr>
          <a:xfrm>
            <a:off x="6771194" y="994991"/>
            <a:ext cx="3054350" cy="1847850"/>
            <a:chOff x="8825" y="35"/>
            <a:chExt cx="4810" cy="2910"/>
          </a:xfrm>
        </p:grpSpPr>
        <p:pic>
          <p:nvPicPr>
            <p:cNvPr id="25" name="图片 24" descr="2.jpg"/>
            <p:cNvPicPr>
              <a:picLocks noChangeAspect="1"/>
            </p:cNvPicPr>
            <p:nvPr/>
          </p:nvPicPr>
          <p:blipFill>
            <a:blip r:embed="rId6" cstate="print"/>
            <a:srcRect t="10274"/>
            <a:stretch>
              <a:fillRect/>
            </a:stretch>
          </p:blipFill>
          <p:spPr>
            <a:xfrm>
              <a:off x="8825" y="35"/>
              <a:ext cx="4810" cy="29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8825" y="1865"/>
              <a:ext cx="4810" cy="1080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1991</a:t>
              </a:r>
              <a:r>
                <a:rPr lang="zh-CN" altLang="en-US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年，欧共体</a:t>
              </a:r>
              <a:r>
                <a:rPr lang="en-US" altLang="zh-CN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12</a:t>
              </a:r>
              <a:r>
                <a:rPr lang="zh-CN" altLang="en-US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国首脑在荷兰签署</a:t>
              </a:r>
              <a:r>
                <a:rPr lang="en-US" altLang="zh-CN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《</a:t>
              </a:r>
              <a:r>
                <a:rPr lang="zh-CN" altLang="en-US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马斯特里赫特条约</a:t>
              </a:r>
              <a:r>
                <a:rPr lang="en-US" altLang="zh-CN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》</a:t>
              </a:r>
              <a:r>
                <a:rPr lang="zh-CN" altLang="en-US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</a:t>
              </a:r>
              <a:r>
                <a:rPr lang="en-US" altLang="zh-CN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1993</a:t>
              </a:r>
              <a:r>
                <a:rPr lang="zh-CN" altLang="en-US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11</a:t>
              </a:r>
              <a:r>
                <a:rPr lang="zh-CN" altLang="en-US" sz="1285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月正式生效，欧洲联盟诞生，简称欧盟</a:t>
              </a:r>
            </a:p>
          </p:txBody>
        </p:sp>
      </p:grpSp>
      <p:grpSp>
        <p:nvGrpSpPr>
          <p:cNvPr id="27" name="组合 4"/>
          <p:cNvGrpSpPr/>
          <p:nvPr/>
        </p:nvGrpSpPr>
        <p:grpSpPr>
          <a:xfrm>
            <a:off x="4479479" y="4604331"/>
            <a:ext cx="1868170" cy="1466850"/>
            <a:chOff x="5216" y="5719"/>
            <a:chExt cx="2942" cy="231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6" y="5719"/>
              <a:ext cx="2943" cy="2311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9" name="流程图: 可选过程 28"/>
            <p:cNvSpPr/>
            <p:nvPr/>
          </p:nvSpPr>
          <p:spPr>
            <a:xfrm>
              <a:off x="5522" y="7268"/>
              <a:ext cx="2248" cy="736"/>
            </a:xfrm>
            <a:prstGeom prst="flowChartAlternateProcess">
              <a:avLst/>
            </a:prstGeom>
            <a:solidFill>
              <a:schemeClr val="bg1">
                <a:alpha val="62000"/>
              </a:schemeClr>
            </a:solidFill>
            <a:ln w="5715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7460" tIns="35155" rIns="67460" bIns="35155" anchor="ctr"/>
            <a:lstStyle/>
            <a:p>
              <a:pPr algn="ctr"/>
              <a:r>
                <a:rPr lang="zh-CN" altLang="en-US" sz="1400" b="1" dirty="0">
                  <a:solidFill>
                    <a:srgbClr val="CC0000"/>
                  </a:solidFill>
                  <a:latin typeface="Times New Roman" panose="02020603050405020304" pitchFamily="2" charset="0"/>
                  <a:ea typeface="微软雅黑" panose="020B0503020204020204" charset="-122"/>
                </a:rPr>
                <a:t>总部：布鲁塞尔</a:t>
              </a:r>
            </a:p>
          </p:txBody>
        </p:sp>
      </p:grpSp>
      <p:pic>
        <p:nvPicPr>
          <p:cNvPr id="30" name="图片 27" descr="20120620650134015287031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3034" y="4985331"/>
            <a:ext cx="1337945" cy="108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940" y="4591050"/>
            <a:ext cx="423418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材料二：欧洲各国将逐步使用</a:t>
            </a:r>
            <a:r>
              <a:rPr lang="zh-CN" altLang="en-US" sz="1400">
                <a:solidFill>
                  <a:srgbClr val="FF0000"/>
                </a:solidFill>
              </a:rPr>
              <a:t>单一货币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欧元，欧盟成员国内部，人员、资本和货物可以</a:t>
            </a:r>
            <a:r>
              <a:rPr lang="zh-CN" altLang="en-US" sz="1400">
                <a:solidFill>
                  <a:srgbClr val="FF0000"/>
                </a:solidFill>
              </a:rPr>
              <a:t>自由流通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，成员国公民有统一的欧洲护照，不同国家的人可以在任何一个成员国工作、学习或居住。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5665470" y="2644140"/>
            <a:ext cx="473202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 </a:t>
            </a:r>
            <a:r>
              <a:rPr lang="zh-CN" alt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①</a:t>
            </a: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有利于经济发展，是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世界上最大的经济体</a:t>
            </a:r>
            <a:r>
              <a:rPr lang="zh-CN" altLang="en-US" sz="2095" b="1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2095" b="1">
              <a:latin typeface="Calibri" panose="020F050202020403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38190" y="5000625"/>
            <a:ext cx="34010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③大大加快欧洲一体化的进程。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86120" y="3414395"/>
            <a:ext cx="5280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②提高了国际地位，促进世界多极化格局发展。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51940" y="1848485"/>
            <a:ext cx="5088255" cy="30670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92D05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材料一：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1965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年和</a:t>
            </a:r>
            <a:r>
              <a:rPr lang="en-US" altLang="zh-CN" sz="1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1993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年美国与西欧在世界工业生产中的比重</a:t>
            </a:r>
          </a:p>
        </p:txBody>
      </p:sp>
      <p:sp>
        <p:nvSpPr>
          <p:cNvPr id="7" name="文本框 133123"/>
          <p:cNvSpPr txBox="1">
            <a:spLocks noChangeArrowheads="1"/>
          </p:cNvSpPr>
          <p:nvPr/>
        </p:nvSpPr>
        <p:spPr bwMode="auto">
          <a:xfrm>
            <a:off x="2134235" y="3987800"/>
            <a:ext cx="81851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>
                <a:latin typeface="Times New Roman" panose="02020603050405020304" pitchFamily="2" charset="0"/>
              </a:rPr>
              <a:t>1965</a:t>
            </a:r>
            <a:r>
              <a:rPr lang="zh-CN" altLang="en-US" sz="1400">
                <a:latin typeface="Times New Roman" panose="02020603050405020304" pitchFamily="2" charset="0"/>
              </a:rPr>
              <a:t>年</a:t>
            </a:r>
          </a:p>
        </p:txBody>
      </p:sp>
      <p:sp>
        <p:nvSpPr>
          <p:cNvPr id="8" name="文本框 133124"/>
          <p:cNvSpPr txBox="1">
            <a:spLocks noChangeArrowheads="1"/>
          </p:cNvSpPr>
          <p:nvPr/>
        </p:nvSpPr>
        <p:spPr bwMode="auto">
          <a:xfrm>
            <a:off x="4445635" y="3987800"/>
            <a:ext cx="81089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>
                <a:latin typeface="Times New Roman" panose="02020603050405020304" pitchFamily="2" charset="0"/>
              </a:rPr>
              <a:t>1993</a:t>
            </a:r>
            <a:r>
              <a:rPr lang="zh-CN" altLang="en-US" sz="1400">
                <a:latin typeface="Times New Roman" panose="02020603050405020304" pitchFamily="2" charset="0"/>
              </a:rPr>
              <a:t>年</a:t>
            </a:r>
          </a:p>
        </p:txBody>
      </p:sp>
      <p:graphicFrame>
        <p:nvGraphicFramePr>
          <p:cNvPr id="9" name="对象 133128"/>
          <p:cNvGraphicFramePr>
            <a:graphicFrameLocks noChangeAspect="1"/>
          </p:cNvGraphicFramePr>
          <p:nvPr/>
        </p:nvGraphicFramePr>
        <p:xfrm>
          <a:off x="1739900" y="2155190"/>
          <a:ext cx="1936115" cy="1832610"/>
        </p:xfrm>
        <a:graphic>
          <a:graphicData uri="http://schemas.openxmlformats.org/presentationml/2006/ole">
            <p:oleObj spid="_x0000_s2050" r:id="rId4" imgW="6096000" imgH="4076700" progId="">
              <p:embed/>
            </p:oleObj>
          </a:graphicData>
        </a:graphic>
      </p:graphicFrame>
      <p:sp>
        <p:nvSpPr>
          <p:cNvPr id="10" name="文本框 133130"/>
          <p:cNvSpPr txBox="1">
            <a:spLocks noChangeArrowheads="1"/>
          </p:cNvSpPr>
          <p:nvPr/>
        </p:nvSpPr>
        <p:spPr bwMode="auto">
          <a:xfrm>
            <a:off x="1897380" y="2819400"/>
            <a:ext cx="6445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/>
              <a:t>其他</a:t>
            </a:r>
            <a:r>
              <a:rPr lang="en-US" altLang="zh-CN" sz="1400"/>
              <a:t>49%</a:t>
            </a:r>
          </a:p>
        </p:txBody>
      </p:sp>
      <p:sp>
        <p:nvSpPr>
          <p:cNvPr id="11" name="文本框 133131"/>
          <p:cNvSpPr txBox="1">
            <a:spLocks noChangeArrowheads="1"/>
          </p:cNvSpPr>
          <p:nvPr/>
        </p:nvSpPr>
        <p:spPr bwMode="auto">
          <a:xfrm>
            <a:off x="2628900" y="2297430"/>
            <a:ext cx="6445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rgbClr val="FF0000"/>
                </a:solidFill>
              </a:rPr>
              <a:t>西欧</a:t>
            </a:r>
            <a:r>
              <a:rPr lang="en-US" altLang="zh-CN" sz="1400">
                <a:solidFill>
                  <a:srgbClr val="FF0000"/>
                </a:solidFill>
              </a:rPr>
              <a:t>16%</a:t>
            </a:r>
          </a:p>
        </p:txBody>
      </p:sp>
      <p:sp>
        <p:nvSpPr>
          <p:cNvPr id="12" name="文本框 133133"/>
          <p:cNvSpPr txBox="1">
            <a:spLocks noChangeArrowheads="1"/>
          </p:cNvSpPr>
          <p:nvPr/>
        </p:nvSpPr>
        <p:spPr bwMode="auto">
          <a:xfrm>
            <a:off x="2820670" y="3098165"/>
            <a:ext cx="6445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</a:rPr>
              <a:t>美国</a:t>
            </a:r>
            <a:r>
              <a:rPr lang="en-US" altLang="zh-CN" sz="1400">
                <a:solidFill>
                  <a:schemeClr val="bg1"/>
                </a:solidFill>
              </a:rPr>
              <a:t>35%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784600" y="2193925"/>
            <a:ext cx="1896110" cy="1833880"/>
            <a:chOff x="3838" y="1700"/>
            <a:chExt cx="2986" cy="2888"/>
          </a:xfrm>
        </p:grpSpPr>
        <p:graphicFrame>
          <p:nvGraphicFramePr>
            <p:cNvPr id="14" name="对象 133129"/>
            <p:cNvGraphicFramePr>
              <a:graphicFrameLocks noChangeAspect="1"/>
            </p:cNvGraphicFramePr>
            <p:nvPr/>
          </p:nvGraphicFramePr>
          <p:xfrm>
            <a:off x="3838" y="1700"/>
            <a:ext cx="2986" cy="2888"/>
          </p:xfrm>
          <a:graphic>
            <a:graphicData uri="http://schemas.openxmlformats.org/presentationml/2006/ole">
              <p:oleObj spid="_x0000_s2051" r:id="rId5" imgW="6096000" imgH="4076700" progId="">
                <p:embed/>
              </p:oleObj>
            </a:graphicData>
          </a:graphic>
        </p:graphicFrame>
        <p:sp>
          <p:nvSpPr>
            <p:cNvPr id="15" name="文本框 133132"/>
            <p:cNvSpPr txBox="1">
              <a:spLocks noChangeArrowheads="1"/>
            </p:cNvSpPr>
            <p:nvPr/>
          </p:nvSpPr>
          <p:spPr bwMode="auto">
            <a:xfrm>
              <a:off x="4093" y="2781"/>
              <a:ext cx="1015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/>
                <a:t>其他</a:t>
              </a:r>
              <a:r>
                <a:rPr lang="en-US" altLang="zh-CN" sz="1400"/>
                <a:t>46%</a:t>
              </a:r>
            </a:p>
          </p:txBody>
        </p:sp>
        <p:sp>
          <p:nvSpPr>
            <p:cNvPr id="16" name="文本框 133134"/>
            <p:cNvSpPr txBox="1">
              <a:spLocks noChangeArrowheads="1"/>
            </p:cNvSpPr>
            <p:nvPr/>
          </p:nvSpPr>
          <p:spPr bwMode="auto">
            <a:xfrm>
              <a:off x="5301" y="3443"/>
              <a:ext cx="1015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</a:rPr>
                <a:t>美国</a:t>
              </a:r>
              <a:r>
                <a:rPr lang="en-US" altLang="zh-CN" sz="1400">
                  <a:solidFill>
                    <a:schemeClr val="bg1"/>
                  </a:solidFill>
                </a:rPr>
                <a:t>27%</a:t>
              </a:r>
            </a:p>
          </p:txBody>
        </p:sp>
        <p:sp>
          <p:nvSpPr>
            <p:cNvPr id="17" name="文本框 133135"/>
            <p:cNvSpPr txBox="1">
              <a:spLocks noChangeArrowheads="1"/>
            </p:cNvSpPr>
            <p:nvPr/>
          </p:nvSpPr>
          <p:spPr bwMode="auto">
            <a:xfrm>
              <a:off x="5427" y="2302"/>
              <a:ext cx="1015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1400">
                  <a:solidFill>
                    <a:srgbClr val="FF0000"/>
                  </a:solidFill>
                </a:rPr>
                <a:t>西欧27%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78915" y="1214398"/>
            <a:ext cx="4082541" cy="634087"/>
            <a:chOff x="2483" y="1067"/>
            <a:chExt cx="7902" cy="1303"/>
          </a:xfrm>
        </p:grpSpPr>
        <p:grpSp>
          <p:nvGrpSpPr>
            <p:cNvPr id="19" name="组合 13"/>
            <p:cNvGrpSpPr/>
            <p:nvPr/>
          </p:nvGrpSpPr>
          <p:grpSpPr>
            <a:xfrm flipH="1">
              <a:off x="2483" y="1173"/>
              <a:ext cx="7902" cy="1197"/>
              <a:chOff x="3007868" y="71068"/>
              <a:chExt cx="5255856" cy="759943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 rot="21305128">
                <a:off x="7058701" y="71068"/>
                <a:ext cx="1205023" cy="759943"/>
              </a:xfrm>
              <a:prstGeom prst="ellipse">
                <a:avLst/>
              </a:prstGeom>
              <a:blipFill>
                <a:blip r:embed="rId6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0" name="文本框 21"/>
            <p:cNvSpPr txBox="1"/>
            <p:nvPr/>
          </p:nvSpPr>
          <p:spPr>
            <a:xfrm>
              <a:off x="4878" y="1067"/>
              <a:ext cx="500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欧洲联合</a:t>
              </a:r>
              <a:r>
                <a:rPr lang="en-US" altLang="zh-CN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影响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5985" y="1015008"/>
            <a:ext cx="4179061" cy="620752"/>
            <a:chOff x="2296" y="1067"/>
            <a:chExt cx="8089" cy="1276"/>
          </a:xfrm>
        </p:grpSpPr>
        <p:grpSp>
          <p:nvGrpSpPr>
            <p:cNvPr id="3" name="组合 13"/>
            <p:cNvGrpSpPr/>
            <p:nvPr/>
          </p:nvGrpSpPr>
          <p:grpSpPr>
            <a:xfrm flipH="1">
              <a:off x="2296" y="1146"/>
              <a:ext cx="8089" cy="1197"/>
              <a:chOff x="3007868" y="53665"/>
              <a:chExt cx="5380116" cy="759943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TWO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21"/>
            <p:cNvSpPr txBox="1"/>
            <p:nvPr/>
          </p:nvSpPr>
          <p:spPr>
            <a:xfrm>
              <a:off x="4878" y="1067"/>
              <a:ext cx="500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美国发展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表现</a:t>
              </a:r>
            </a:p>
          </p:txBody>
        </p:sp>
      </p:grp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2226310" y="2818765"/>
            <a:ext cx="2210435" cy="783219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9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战后繁荣</a:t>
            </a:r>
            <a:r>
              <a:rPr lang="en-US" altLang="zh-CN" sz="19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1995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成为资本主义世界霸主</a:t>
            </a:r>
            <a:endParaRPr lang="zh-CN" altLang="en-US" sz="1995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7505" y="2472055"/>
            <a:ext cx="6279515" cy="3019425"/>
            <a:chOff x="2349" y="3483"/>
            <a:chExt cx="7986" cy="4180"/>
          </a:xfrm>
        </p:grpSpPr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2649" y="6969"/>
              <a:ext cx="6949" cy="82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 flipV="1">
              <a:off x="3007" y="4081"/>
              <a:ext cx="0" cy="3555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9471" y="6990"/>
              <a:ext cx="864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zh-CN" altLang="en-US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年份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49" y="3483"/>
              <a:ext cx="1869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zh-CN" altLang="en-US" sz="1425" b="1">
                  <a:solidFill>
                    <a:srgbClr val="66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增长率（</a:t>
              </a:r>
              <a:r>
                <a:rPr kumimoji="0" lang="en-US" altLang="zh-CN" sz="1425" b="1">
                  <a:solidFill>
                    <a:srgbClr val="66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%</a:t>
              </a:r>
              <a:r>
                <a:rPr kumimoji="0" lang="zh-CN" altLang="en-US" sz="1425" b="1">
                  <a:solidFill>
                    <a:srgbClr val="66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597" y="6910"/>
              <a:ext cx="820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1950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2845" y="6748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2845" y="6505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2845" y="6263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flipH="1">
              <a:off x="2845" y="6021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2845" y="5779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2845" y="5536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2845" y="5294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H="1">
              <a:off x="2845" y="5052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2845" y="481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3588" y="6910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4704" y="6910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5835" y="6910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2845" y="7232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6554" y="6910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7022" y="6910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3178" y="6946"/>
              <a:ext cx="820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1955</a:t>
              </a:r>
              <a:endParaRPr kumimoji="0" lang="en-US" altLang="zh-CN" sz="1425" b="1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4242" y="6963"/>
              <a:ext cx="820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1965</a:t>
              </a:r>
              <a:endParaRPr kumimoji="0" lang="en-US" altLang="zh-CN" sz="1425" b="1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5431" y="6963"/>
              <a:ext cx="820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1975</a:t>
              </a:r>
              <a:endParaRPr kumimoji="0" lang="en-US" altLang="zh-CN" sz="1425" b="1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6696" y="7051"/>
              <a:ext cx="820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1985</a:t>
              </a:r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flipV="1">
              <a:off x="8016" y="6910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8662" y="6910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6043" y="6401"/>
              <a:ext cx="924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1982</a:t>
              </a:r>
              <a:endParaRPr kumimoji="0" lang="en-US" altLang="zh-CN" sz="1425" b="1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7593" y="7018"/>
              <a:ext cx="846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1994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8252" y="7023"/>
              <a:ext cx="820" cy="3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1999</a:t>
              </a: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2522" y="6587"/>
              <a:ext cx="429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2522" y="6345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2522" y="6101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2522" y="5859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2522" y="5617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522" y="5374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2522" y="5132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7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2522" y="4890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2522" y="4648"/>
              <a:ext cx="447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9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440" y="6990"/>
              <a:ext cx="542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-1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2440" y="7232"/>
              <a:ext cx="542" cy="4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kumimoji="0" lang="en-US" altLang="zh-CN" sz="1425" b="1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-</a:t>
              </a:r>
              <a:r>
                <a:rPr kumimoji="0" lang="en-US" altLang="zh-CN" sz="1200" b="1" dirty="0">
                  <a:solidFill>
                    <a:srgbClr val="66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kumimoji="0" lang="en-US" altLang="zh-CN" sz="1425" b="1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007" y="4890"/>
              <a:ext cx="566" cy="727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3573" y="5456"/>
              <a:ext cx="1211" cy="16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4785" y="5456"/>
              <a:ext cx="1051" cy="1696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5835" y="7152"/>
              <a:ext cx="807" cy="324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 flipV="1">
              <a:off x="6642" y="6263"/>
              <a:ext cx="324" cy="1213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6967" y="6101"/>
              <a:ext cx="1131" cy="1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V="1">
              <a:off x="8098" y="6021"/>
              <a:ext cx="647" cy="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 sz="1425" b="1"/>
            </a:p>
          </p:txBody>
        </p:sp>
      </p:grpSp>
      <p:sp>
        <p:nvSpPr>
          <p:cNvPr id="56" name="Text Box 5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546090" y="3424555"/>
            <a:ext cx="1367790" cy="783219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  <a:defRPr/>
            </a:pPr>
            <a:r>
              <a:rPr lang="zh-CN" altLang="en-US" sz="1995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zh-CN" sz="1995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经济进一步发展</a:t>
            </a:r>
          </a:p>
        </p:txBody>
      </p:sp>
      <p:sp>
        <p:nvSpPr>
          <p:cNvPr id="57" name="Text Box 5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834765" y="3696970"/>
            <a:ext cx="1423670" cy="783193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sz="1995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经济发展速度放缓</a:t>
            </a:r>
          </a:p>
        </p:txBody>
      </p:sp>
      <p:sp>
        <p:nvSpPr>
          <p:cNvPr id="58" name="文本框 131"/>
          <p:cNvSpPr txBox="1"/>
          <p:nvPr/>
        </p:nvSpPr>
        <p:spPr>
          <a:xfrm>
            <a:off x="4035425" y="5491480"/>
            <a:ext cx="1463040" cy="31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25" b="1">
                <a:solidFill>
                  <a:srgbClr val="6633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美国经济增长率</a:t>
            </a:r>
            <a:endParaRPr kumimoji="0" lang="zh-CN" altLang="en-US" sz="1425" b="1">
              <a:solidFill>
                <a:srgbClr val="66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文本框 132"/>
          <p:cNvSpPr txBox="1"/>
          <p:nvPr/>
        </p:nvSpPr>
        <p:spPr>
          <a:xfrm>
            <a:off x="5396230" y="1810385"/>
            <a:ext cx="2811780" cy="11976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依据材料概括战后美国经济发展的阶段特征，并结合课本知识思考该阶段特征出现的原因？</a:t>
            </a:r>
            <a:endParaRPr kumimoji="0" lang="zh-CN" altLang="en-US" sz="1800" b="1" i="0" u="none" strike="noStrike" cap="none" spc="0" normalizeH="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pic>
        <p:nvPicPr>
          <p:cNvPr id="60" name="Picture 3" descr="C:/Users/hu/AppData/Local/Temp/kaimatting_20191214153406/output_20191214153421..pngoutput_20191214153421.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8010" y="1675130"/>
            <a:ext cx="1387475" cy="17494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6" grpId="0" bldLvl="0" animBg="1"/>
      <p:bldP spid="5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87015" y="1803954"/>
            <a:ext cx="14605" cy="437769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401620" y="1811574"/>
            <a:ext cx="2540" cy="43700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016175" y="4602399"/>
            <a:ext cx="2362486" cy="732790"/>
            <a:chOff x="1127" y="5038"/>
            <a:chExt cx="2803" cy="874"/>
          </a:xfrm>
        </p:grpSpPr>
        <p:sp>
          <p:nvSpPr>
            <p:cNvPr id="5" name="文本框 28"/>
            <p:cNvSpPr txBox="1"/>
            <p:nvPr/>
          </p:nvSpPr>
          <p:spPr>
            <a:xfrm>
              <a:off x="2276" y="5038"/>
              <a:ext cx="1654" cy="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95" b="1" dirty="0">
                  <a:solidFill>
                    <a:srgbClr val="00897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经济进一步发展</a:t>
              </a:r>
              <a:endParaRPr lang="zh-CN" altLang="en-US" sz="1795" b="1" dirty="0">
                <a:solidFill>
                  <a:srgbClr val="00897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127" y="5040"/>
              <a:ext cx="872" cy="872"/>
            </a:xfrm>
            <a:prstGeom prst="ellipse">
              <a:avLst/>
            </a:prstGeom>
            <a:solidFill>
              <a:srgbClr val="008972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93950" y="1018102"/>
            <a:ext cx="4179061" cy="620752"/>
            <a:chOff x="2296" y="1067"/>
            <a:chExt cx="8089" cy="1276"/>
          </a:xfrm>
        </p:grpSpPr>
        <p:grpSp>
          <p:nvGrpSpPr>
            <p:cNvPr id="8" name="组合 2"/>
            <p:cNvGrpSpPr/>
            <p:nvPr/>
          </p:nvGrpSpPr>
          <p:grpSpPr>
            <a:xfrm flipH="1">
              <a:off x="2296" y="1146"/>
              <a:ext cx="8089" cy="1197"/>
              <a:chOff x="3007868" y="53665"/>
              <a:chExt cx="5380116" cy="759943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TWO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文本框 6"/>
            <p:cNvSpPr txBox="1"/>
            <p:nvPr/>
          </p:nvSpPr>
          <p:spPr>
            <a:xfrm>
              <a:off x="4878" y="1067"/>
              <a:ext cx="500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美国发展</a:t>
              </a:r>
              <a:r>
                <a:rPr lang="en-US" altLang="zh-CN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表现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808270" y="3598464"/>
            <a:ext cx="18180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世界性经济危机</a:t>
            </a:r>
          </a:p>
        </p:txBody>
      </p:sp>
      <p:sp>
        <p:nvSpPr>
          <p:cNvPr id="13" name="文本框 25"/>
          <p:cNvSpPr txBox="1"/>
          <p:nvPr/>
        </p:nvSpPr>
        <p:spPr>
          <a:xfrm>
            <a:off x="1935655" y="3529249"/>
            <a:ext cx="156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95" b="1" dirty="0">
                <a:solidFill>
                  <a:srgbClr val="663B7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经济发展速度放缓</a:t>
            </a:r>
            <a:endParaRPr kumimoji="0" lang="zh-CN" altLang="en-US" sz="1795" b="1" i="0" u="none" strike="noStrike" cap="none" spc="0" normalizeH="0" baseline="0" dirty="0">
              <a:solidFill>
                <a:srgbClr val="663B72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16175" y="3504484"/>
            <a:ext cx="720725" cy="694690"/>
          </a:xfrm>
          <a:prstGeom prst="ellipse">
            <a:avLst/>
          </a:prstGeom>
          <a:solidFill>
            <a:srgbClr val="663B7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00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93950" y="2090974"/>
            <a:ext cx="691515" cy="685165"/>
          </a:xfrm>
          <a:prstGeom prst="ellipse">
            <a:avLst/>
          </a:prstGeom>
          <a:solidFill>
            <a:srgbClr val="E8706F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rgbClr val="000000"/>
              </a:solidFill>
            </a:endParaRPr>
          </a:p>
        </p:txBody>
      </p:sp>
      <p:sp>
        <p:nvSpPr>
          <p:cNvPr id="16" name="文本框 18"/>
          <p:cNvSpPr txBox="1"/>
          <p:nvPr/>
        </p:nvSpPr>
        <p:spPr>
          <a:xfrm>
            <a:off x="890445" y="2127804"/>
            <a:ext cx="895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二战后初期</a:t>
            </a:r>
          </a:p>
        </p:txBody>
      </p:sp>
      <p:pic>
        <p:nvPicPr>
          <p:cNvPr id="17" name="图片 16" descr="11412453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1965" y="1106089"/>
            <a:ext cx="1509395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组合 17"/>
          <p:cNvGrpSpPr/>
          <p:nvPr/>
        </p:nvGrpSpPr>
        <p:grpSpPr>
          <a:xfrm>
            <a:off x="7199170" y="1405809"/>
            <a:ext cx="3016885" cy="2026285"/>
            <a:chOff x="8597" y="1301"/>
            <a:chExt cx="4751" cy="3191"/>
          </a:xfrm>
        </p:grpSpPr>
        <p:pic>
          <p:nvPicPr>
            <p:cNvPr id="19" name="Picture 5" descr="ce0849ef662bd0052df534db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97" y="1301"/>
              <a:ext cx="3062" cy="31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32"/>
            <p:cNvSpPr txBox="1"/>
            <p:nvPr/>
          </p:nvSpPr>
          <p:spPr>
            <a:xfrm>
              <a:off x="8729" y="2800"/>
              <a:ext cx="2805" cy="1529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阿波罗计划</a:t>
              </a:r>
              <a:r>
                <a:rPr lang="en-US" altLang="zh-CN" sz="14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(</a:t>
              </a:r>
              <a:r>
                <a:rPr lang="en-US" altLang="zh-CN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1961</a:t>
              </a:r>
              <a:r>
                <a:rPr lang="zh-CN" altLang="en-US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sz="14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-</a:t>
              </a:r>
              <a:r>
                <a:rPr lang="en-US" altLang="zh-CN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1972</a:t>
              </a:r>
              <a:r>
                <a:rPr lang="zh-CN" altLang="en-US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年</a:t>
              </a:r>
              <a:r>
                <a:rPr lang="en-US" altLang="zh-CN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)</a:t>
              </a:r>
              <a:r>
                <a:rPr lang="zh-CN" altLang="en-US" sz="14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，耗资</a:t>
              </a:r>
              <a:r>
                <a:rPr lang="en-US" altLang="zh-CN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255</a:t>
              </a:r>
              <a:r>
                <a:rPr lang="zh-CN" altLang="en-US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亿美元</a:t>
              </a:r>
              <a:r>
                <a:rPr lang="zh-CN" altLang="en-US" sz="14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，开发项目</a:t>
              </a:r>
              <a:r>
                <a:rPr lang="en-US" altLang="zh-CN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1300</a:t>
              </a:r>
              <a:r>
                <a:rPr lang="zh-CN" altLang="en-US" sz="1425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多</a:t>
              </a:r>
              <a:r>
                <a:rPr lang="zh-CN" altLang="en-US" sz="14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个。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1212" y="2214"/>
              <a:ext cx="2136" cy="1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425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互联网  </a:t>
              </a:r>
              <a:endParaRPr lang="en-US" altLang="zh-CN" sz="1425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pPr lvl="0" algn="ctr"/>
              <a:r>
                <a:rPr lang="zh-CN" altLang="en-US" sz="1425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核磁共振</a:t>
              </a:r>
              <a:endParaRPr lang="en-US" altLang="zh-CN" sz="1425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pPr lvl="0" algn="ctr"/>
              <a:r>
                <a:rPr lang="zh-CN" altLang="en-US" sz="1425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激光通讯   </a:t>
              </a:r>
              <a:endParaRPr lang="en-US" altLang="zh-CN" sz="1425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pPr lvl="0" algn="ctr"/>
              <a:r>
                <a:rPr lang="zh-CN" altLang="en-US" sz="1425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液晶电视   </a:t>
              </a:r>
              <a:endParaRPr lang="en-US" altLang="zh-CN" sz="1425" dirty="0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pPr lvl="0" algn="ctr"/>
              <a:r>
                <a:rPr lang="zh-CN" altLang="en-US" sz="1425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无线电通讯</a:t>
              </a:r>
            </a:p>
          </p:txBody>
        </p:sp>
      </p:grpSp>
      <p:sp>
        <p:nvSpPr>
          <p:cNvPr id="22" name="文本框 88"/>
          <p:cNvSpPr txBox="1"/>
          <p:nvPr/>
        </p:nvSpPr>
        <p:spPr>
          <a:xfrm>
            <a:off x="890445" y="2135424"/>
            <a:ext cx="895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二战后初期</a:t>
            </a:r>
          </a:p>
        </p:txBody>
      </p:sp>
      <p:sp>
        <p:nvSpPr>
          <p:cNvPr id="23" name="文本框 90"/>
          <p:cNvSpPr txBox="1"/>
          <p:nvPr/>
        </p:nvSpPr>
        <p:spPr>
          <a:xfrm>
            <a:off x="1016175" y="3504484"/>
            <a:ext cx="713740" cy="735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ctr" rtl="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20世纪七八十年代</a:t>
            </a:r>
            <a:endParaRPr kumimoji="0" lang="zh-CN" altLang="en-US" sz="1400" b="1" i="0" u="none" strike="noStrike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515150" y="2950129"/>
            <a:ext cx="4539615" cy="2877820"/>
            <a:chOff x="7184" y="3105"/>
            <a:chExt cx="7149" cy="4532"/>
          </a:xfrm>
        </p:grpSpPr>
        <p:pic>
          <p:nvPicPr>
            <p:cNvPr id="25" name="Picture 37" descr="2008041510035510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8" t="25101" r="3355" b="15778"/>
            <a:stretch>
              <a:fillRect/>
            </a:stretch>
          </p:blipFill>
          <p:spPr bwMode="auto">
            <a:xfrm>
              <a:off x="7184" y="3105"/>
              <a:ext cx="2114" cy="2298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6" name="组合 99"/>
            <p:cNvGrpSpPr/>
            <p:nvPr/>
          </p:nvGrpSpPr>
          <p:grpSpPr>
            <a:xfrm>
              <a:off x="8401" y="3941"/>
              <a:ext cx="5932" cy="3696"/>
              <a:chOff x="6135" y="5020"/>
              <a:chExt cx="5932" cy="3696"/>
            </a:xfrm>
          </p:grpSpPr>
          <p:grpSp>
            <p:nvGrpSpPr>
              <p:cNvPr id="27" name="组合 92"/>
              <p:cNvGrpSpPr/>
              <p:nvPr/>
            </p:nvGrpSpPr>
            <p:grpSpPr>
              <a:xfrm>
                <a:off x="6135" y="5020"/>
                <a:ext cx="5932" cy="3696"/>
                <a:chOff x="1584" y="3735"/>
                <a:chExt cx="5932" cy="3696"/>
              </a:xfrm>
            </p:grpSpPr>
            <p:sp>
              <p:nvSpPr>
                <p:cNvPr id="29" name="Rectangle 16"/>
                <p:cNvSpPr>
                  <a:spLocks noChangeArrowheads="1"/>
                </p:cNvSpPr>
                <p:nvPr/>
              </p:nvSpPr>
              <p:spPr bwMode="auto">
                <a:xfrm>
                  <a:off x="1584" y="6124"/>
                  <a:ext cx="5932" cy="1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由于中东产油国大幅度提高石油价格，引发世界性经济危机，美国经济受到严重打击，经济地位下降。</a:t>
                  </a:r>
                </a:p>
              </p:txBody>
            </p:sp>
            <p:pic>
              <p:nvPicPr>
                <p:cNvPr id="30" name="Picture 10" descr="mso2491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l="2216" t="1939"/>
                <a:stretch>
                  <a:fillRect/>
                </a:stretch>
              </p:blipFill>
              <p:spPr bwMode="auto">
                <a:xfrm>
                  <a:off x="2405" y="3735"/>
                  <a:ext cx="2033" cy="238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31" name="Rectangle 17"/>
                <p:cNvSpPr>
                  <a:spLocks noChangeArrowheads="1"/>
                </p:cNvSpPr>
                <p:nvPr/>
              </p:nvSpPr>
              <p:spPr bwMode="auto">
                <a:xfrm>
                  <a:off x="4522" y="5320"/>
                  <a:ext cx="2157" cy="1016"/>
                </a:xfrm>
                <a:prstGeom prst="rect">
                  <a:avLst/>
                </a:prstGeom>
                <a:solidFill>
                  <a:schemeClr val="bg1">
                    <a:alpha val="66000"/>
                  </a:schemeClr>
                </a:solidFill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1974-1975</a:t>
                  </a:r>
                  <a:r>
                    <a:rPr lang="zh-CN" altLang="en-US" sz="12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年世界性经济危机下的美国</a:t>
                  </a:r>
                </a:p>
              </p:txBody>
            </p:sp>
          </p:grpSp>
          <p:graphicFrame>
            <p:nvGraphicFramePr>
              <p:cNvPr id="28" name="Object 2"/>
              <p:cNvGraphicFramePr>
                <a:graphicFrameLocks noChangeAspect="1"/>
              </p:cNvGraphicFramePr>
              <p:nvPr/>
            </p:nvGraphicFramePr>
            <p:xfrm>
              <a:off x="8998" y="5020"/>
              <a:ext cx="2308" cy="1625"/>
            </p:xfrm>
            <a:graphic>
              <a:graphicData uri="http://schemas.openxmlformats.org/presentationml/2006/ole">
                <p:oleObj spid="_x0000_s3074" name="位图图像" r:id="rId10" imgW="4258269" imgH="2876190" progId="">
                  <p:embed/>
                </p:oleObj>
              </a:graphicData>
            </a:graphic>
          </p:graphicFrame>
        </p:grpSp>
      </p:grpSp>
      <p:sp>
        <p:nvSpPr>
          <p:cNvPr id="32" name="文本框 100"/>
          <p:cNvSpPr txBox="1"/>
          <p:nvPr/>
        </p:nvSpPr>
        <p:spPr>
          <a:xfrm>
            <a:off x="987600" y="4653199"/>
            <a:ext cx="792480" cy="735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algn="ctr" rtl="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20世纪90年代后</a:t>
            </a:r>
            <a:endParaRPr kumimoji="0" lang="zh-CN" altLang="en-US" sz="1400" b="1" i="0" u="none" strike="noStrike" cap="none" spc="0" normalizeH="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33" name="文本框 101"/>
          <p:cNvSpPr txBox="1"/>
          <p:nvPr/>
        </p:nvSpPr>
        <p:spPr>
          <a:xfrm>
            <a:off x="3378375" y="4564934"/>
            <a:ext cx="2945765" cy="643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美国出现了以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全球化和信息化</a:t>
            </a: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为特征的“新经济”</a:t>
            </a:r>
            <a:endParaRPr kumimoji="0" lang="zh-CN" altLang="en-US" sz="1800" b="1" i="0" u="none" strike="noStrike" cap="none" spc="0" normalizeH="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" name="组合 26"/>
          <p:cNvGrpSpPr/>
          <p:nvPr/>
        </p:nvGrpSpPr>
        <p:grpSpPr>
          <a:xfrm>
            <a:off x="5847890" y="3998514"/>
            <a:ext cx="4206875" cy="2045970"/>
            <a:chOff x="7661" y="4888"/>
            <a:chExt cx="6484" cy="3222"/>
          </a:xfrm>
        </p:grpSpPr>
        <p:pic>
          <p:nvPicPr>
            <p:cNvPr id="35" name="图片 34" descr="t01176437c9ec4cb75e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61" y="4888"/>
              <a:ext cx="4168" cy="3222"/>
            </a:xfrm>
            <a:prstGeom prst="rect">
              <a:avLst/>
            </a:prstGeom>
          </p:spPr>
        </p:pic>
        <p:grpSp>
          <p:nvGrpSpPr>
            <p:cNvPr id="36" name="组合 103"/>
            <p:cNvGrpSpPr/>
            <p:nvPr/>
          </p:nvGrpSpPr>
          <p:grpSpPr>
            <a:xfrm>
              <a:off x="11339" y="4936"/>
              <a:ext cx="2806" cy="3126"/>
              <a:chOff x="10094" y="2949"/>
              <a:chExt cx="2806" cy="3126"/>
            </a:xfrm>
          </p:grpSpPr>
          <p:pic>
            <p:nvPicPr>
              <p:cNvPr id="37" name="Picture 26" descr="53f360500200053u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r="6461"/>
              <a:stretch>
                <a:fillRect/>
              </a:stretch>
            </p:blipFill>
            <p:spPr bwMode="auto">
              <a:xfrm>
                <a:off x="10094" y="2949"/>
                <a:ext cx="2806" cy="3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矩形 37"/>
              <p:cNvSpPr/>
              <p:nvPr/>
            </p:nvSpPr>
            <p:spPr>
              <a:xfrm>
                <a:off x="10633" y="5435"/>
                <a:ext cx="1728" cy="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25" b="1" dirty="0">
                    <a:solidFill>
                      <a:schemeClr val="bg1"/>
                    </a:solidFill>
                    <a:effectLst>
                      <a:glow rad="228600">
                        <a:schemeClr val="accent2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硅谷的崛起</a:t>
                </a:r>
                <a:endParaRPr lang="zh-CN" altLang="en-US" sz="1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3292015" y="2096689"/>
            <a:ext cx="40900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latinLnBrk="0" hangingPunct="1">
              <a:lnSpc>
                <a:spcPct val="100000"/>
              </a:lnSpc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积极拓展世界市场</a:t>
            </a:r>
          </a:p>
          <a:p>
            <a:pPr algn="ctr" eaLnBrk="1" fontAlgn="auto" latinLnBrk="0" hangingPunct="1">
              <a:lnSpc>
                <a:spcPct val="100000"/>
              </a:lnSpc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应用最新科技成果，革新生产技术，</a:t>
            </a:r>
          </a:p>
        </p:txBody>
      </p:sp>
      <p:sp>
        <p:nvSpPr>
          <p:cNvPr id="40" name="文本框 22"/>
          <p:cNvSpPr txBox="1"/>
          <p:nvPr/>
        </p:nvSpPr>
        <p:spPr>
          <a:xfrm>
            <a:off x="1904540" y="2090339"/>
            <a:ext cx="1624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95" b="1" dirty="0">
                <a:solidFill>
                  <a:srgbClr val="E8706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成为资本主义世界霸主</a:t>
            </a:r>
            <a:endParaRPr lang="zh-CN" altLang="en-US" sz="1795" b="1" dirty="0">
              <a:solidFill>
                <a:srgbClr val="E8706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795" b="1" dirty="0">
              <a:solidFill>
                <a:srgbClr val="E8706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 bldLvl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1536" y="786408"/>
            <a:ext cx="4182110" cy="703277"/>
            <a:chOff x="2290" y="1067"/>
            <a:chExt cx="8095" cy="1446"/>
          </a:xfrm>
        </p:grpSpPr>
        <p:grpSp>
          <p:nvGrpSpPr>
            <p:cNvPr id="3" name="组合 13"/>
            <p:cNvGrpSpPr/>
            <p:nvPr/>
          </p:nvGrpSpPr>
          <p:grpSpPr>
            <a:xfrm flipH="1">
              <a:off x="2290" y="1160"/>
              <a:ext cx="8095" cy="1352"/>
              <a:chOff x="3007868" y="62780"/>
              <a:chExt cx="5384041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5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THREE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21"/>
            <p:cNvSpPr txBox="1"/>
            <p:nvPr/>
          </p:nvSpPr>
          <p:spPr>
            <a:xfrm>
              <a:off x="4878" y="1067"/>
              <a:ext cx="500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日本崛起</a:t>
              </a:r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1260852" y="4475646"/>
            <a:ext cx="4042474" cy="520700"/>
          </a:xfrm>
          <a:prstGeom prst="rect">
            <a:avLst/>
          </a:prstGeom>
          <a:noFill/>
          <a:ln w="9525">
            <a:noFill/>
          </a:ln>
        </p:spPr>
        <p:txBody>
          <a:bodyPr lIns="91208" tIns="45604" rIns="91208" bIns="45604">
            <a:spAutoFit/>
          </a:bodyPr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795" b="1" dirty="0">
                <a:latin typeface="Calibri" panose="020F0502020204030204" pitchFamily="34" charset="0"/>
              </a:rPr>
              <a:t>二战后的日本</a:t>
            </a:r>
          </a:p>
        </p:txBody>
      </p:sp>
      <p:pic>
        <p:nvPicPr>
          <p:cNvPr id="8" name="Picture 2" descr="http://p2.so.qhimgs1.com/bdr/_240_/t01aed41a31388f8a5e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286510" y="1951355"/>
            <a:ext cx="4017010" cy="247205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9" name="Picture 4" descr="http://p0.so.qhmsg.com/bdr/_240_/t01e6a267102607077f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813058" y="1863722"/>
            <a:ext cx="4332359" cy="2489996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sp>
        <p:nvSpPr>
          <p:cNvPr id="10" name="TextBox 5"/>
          <p:cNvSpPr txBox="1"/>
          <p:nvPr/>
        </p:nvSpPr>
        <p:spPr>
          <a:xfrm>
            <a:off x="5812746" y="4423257"/>
            <a:ext cx="4368385" cy="520700"/>
          </a:xfrm>
          <a:prstGeom prst="rect">
            <a:avLst/>
          </a:prstGeom>
          <a:noFill/>
          <a:ln w="9525">
            <a:noFill/>
          </a:ln>
        </p:spPr>
        <p:txBody>
          <a:bodyPr lIns="91208" tIns="45604" rIns="91208" bIns="45604">
            <a:spAutoFit/>
          </a:bodyPr>
          <a:lstStyle/>
          <a:p>
            <a:pPr algn="ctr" eaLnBrk="1" hangingPunct="1">
              <a:buFont typeface="Arial" panose="020B0604020202020204" pitchFamily="34" charset="0"/>
            </a:pPr>
            <a:r>
              <a:rPr lang="zh-CN" altLang="en-US" sz="2795" b="1" dirty="0">
                <a:latin typeface="Calibri" panose="020F0502020204030204" pitchFamily="34" charset="0"/>
              </a:rPr>
              <a:t>崛起后的日本</a:t>
            </a: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73986" y="500658"/>
            <a:ext cx="4182110" cy="702791"/>
            <a:chOff x="2290" y="1067"/>
            <a:chExt cx="8095" cy="1445"/>
          </a:xfrm>
        </p:grpSpPr>
        <p:grpSp>
          <p:nvGrpSpPr>
            <p:cNvPr id="3" name="组合 13"/>
            <p:cNvGrpSpPr/>
            <p:nvPr/>
          </p:nvGrpSpPr>
          <p:grpSpPr>
            <a:xfrm flipH="1">
              <a:off x="2290" y="1160"/>
              <a:ext cx="8095" cy="1352"/>
              <a:chOff x="3007868" y="62780"/>
              <a:chExt cx="5384041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THREE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21"/>
            <p:cNvSpPr txBox="1"/>
            <p:nvPr/>
          </p:nvSpPr>
          <p:spPr>
            <a:xfrm>
              <a:off x="4878" y="1067"/>
              <a:ext cx="5003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日本崛起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原因</a:t>
              </a:r>
            </a:p>
          </p:txBody>
        </p:sp>
      </p:grpSp>
      <p:sp>
        <p:nvSpPr>
          <p:cNvPr id="7" name="Freeform 3"/>
          <p:cNvSpPr/>
          <p:nvPr/>
        </p:nvSpPr>
        <p:spPr>
          <a:xfrm>
            <a:off x="3366770" y="4394835"/>
            <a:ext cx="5340985" cy="1206500"/>
          </a:xfrm>
          <a:custGeom>
            <a:avLst/>
            <a:gdLst>
              <a:gd name="txL" fmla="*/ 0 w 5016"/>
              <a:gd name="txT" fmla="*/ 0 h 2256"/>
              <a:gd name="txR" fmla="*/ 5016 w 5016"/>
              <a:gd name="txB" fmla="*/ 2256 h 2256"/>
            </a:gdLst>
            <a:ahLst/>
            <a:cxnLst>
              <a:cxn ang="0">
                <a:pos x="0" y="2147483647"/>
              </a:cxn>
              <a:cxn ang="0">
                <a:pos x="2147483647" y="1218142730"/>
              </a:cxn>
              <a:cxn ang="0">
                <a:pos x="2147483647" y="1291022932"/>
              </a:cxn>
              <a:cxn ang="0">
                <a:pos x="2147483647" y="760037850"/>
              </a:cxn>
              <a:cxn ang="0">
                <a:pos x="2147483647" y="1114027026"/>
              </a:cxn>
              <a:cxn ang="0">
                <a:pos x="2147483647" y="1166084878"/>
              </a:cxn>
              <a:cxn ang="0">
                <a:pos x="2147483647" y="2147483647"/>
              </a:cxn>
              <a:cxn ang="0">
                <a:pos x="2147483647" y="551807596"/>
              </a:cxn>
              <a:cxn ang="0">
                <a:pos x="2147483647" y="551807596"/>
              </a:cxn>
              <a:cxn ang="0">
                <a:pos x="2147483647" y="0"/>
              </a:cxn>
              <a:cxn ang="0">
                <a:pos x="2147483647" y="572631264"/>
              </a:cxn>
              <a:cxn ang="0">
                <a:pos x="2147483647" y="562219430"/>
              </a:cxn>
              <a:cxn ang="0">
                <a:pos x="2147483647" y="2147483647"/>
              </a:cxn>
              <a:cxn ang="0">
                <a:pos x="2147483647" y="1134850694"/>
              </a:cxn>
              <a:cxn ang="0">
                <a:pos x="2147483647" y="1114027026"/>
              </a:cxn>
              <a:cxn ang="0">
                <a:pos x="2147483647" y="728803666"/>
              </a:cxn>
              <a:cxn ang="0">
                <a:pos x="2147483647" y="1176496712"/>
              </a:cxn>
              <a:cxn ang="0">
                <a:pos x="2147483647" y="1166084878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5016" h="2256">
                <a:moveTo>
                  <a:pt x="0" y="2240"/>
                </a:moveTo>
                <a:cubicBezTo>
                  <a:pt x="276" y="2109"/>
                  <a:pt x="1182" y="1474"/>
                  <a:pt x="1122" y="702"/>
                </a:cubicBezTo>
                <a:lnTo>
                  <a:pt x="972" y="744"/>
                </a:lnTo>
                <a:cubicBezTo>
                  <a:pt x="988" y="702"/>
                  <a:pt x="1140" y="436"/>
                  <a:pt x="1140" y="438"/>
                </a:cubicBezTo>
                <a:lnTo>
                  <a:pt x="1422" y="642"/>
                </a:lnTo>
                <a:cubicBezTo>
                  <a:pt x="1422" y="642"/>
                  <a:pt x="1260" y="672"/>
                  <a:pt x="1272" y="672"/>
                </a:cubicBezTo>
                <a:cubicBezTo>
                  <a:pt x="1428" y="1008"/>
                  <a:pt x="1620" y="1350"/>
                  <a:pt x="1968" y="1284"/>
                </a:cubicBezTo>
                <a:cubicBezTo>
                  <a:pt x="2316" y="1218"/>
                  <a:pt x="2460" y="576"/>
                  <a:pt x="2466" y="318"/>
                </a:cubicBezTo>
                <a:lnTo>
                  <a:pt x="2280" y="318"/>
                </a:lnTo>
                <a:lnTo>
                  <a:pt x="2598" y="0"/>
                </a:lnTo>
                <a:lnTo>
                  <a:pt x="2898" y="330"/>
                </a:lnTo>
                <a:lnTo>
                  <a:pt x="2724" y="324"/>
                </a:lnTo>
                <a:cubicBezTo>
                  <a:pt x="2724" y="325"/>
                  <a:pt x="2760" y="1284"/>
                  <a:pt x="3210" y="1302"/>
                </a:cubicBezTo>
                <a:cubicBezTo>
                  <a:pt x="3660" y="1320"/>
                  <a:pt x="3816" y="912"/>
                  <a:pt x="3870" y="654"/>
                </a:cubicBezTo>
                <a:lnTo>
                  <a:pt x="3702" y="642"/>
                </a:lnTo>
                <a:lnTo>
                  <a:pt x="3984" y="420"/>
                </a:lnTo>
                <a:lnTo>
                  <a:pt x="4182" y="678"/>
                </a:lnTo>
                <a:lnTo>
                  <a:pt x="4026" y="672"/>
                </a:lnTo>
                <a:cubicBezTo>
                  <a:pt x="4032" y="678"/>
                  <a:pt x="3960" y="1862"/>
                  <a:pt x="5016" y="2225"/>
                </a:cubicBezTo>
                <a:cubicBezTo>
                  <a:pt x="3438" y="2232"/>
                  <a:pt x="1092" y="2256"/>
                  <a:pt x="0" y="2240"/>
                </a:cubicBezTo>
                <a:close/>
              </a:path>
            </a:pathLst>
          </a:custGeom>
          <a:gradFill rotWithShape="1">
            <a:gsLst>
              <a:gs pos="24000">
                <a:srgbClr val="C0C0C0"/>
              </a:gs>
              <a:gs pos="99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sz="134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13400" y="3749040"/>
            <a:ext cx="988695" cy="980440"/>
            <a:chOff x="6409" y="1796"/>
            <a:chExt cx="1767" cy="1753"/>
          </a:xfrm>
        </p:grpSpPr>
        <p:pic>
          <p:nvPicPr>
            <p:cNvPr id="9" name="Picture 4" descr="circuler_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" y="1796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Oval 5"/>
            <p:cNvSpPr>
              <a:spLocks noChangeArrowheads="1"/>
            </p:cNvSpPr>
            <p:nvPr/>
          </p:nvSpPr>
          <p:spPr bwMode="gray">
            <a:xfrm>
              <a:off x="6422" y="1796"/>
              <a:ext cx="1754" cy="1753"/>
            </a:xfrm>
            <a:prstGeom prst="ellipse">
              <a:avLst/>
            </a:prstGeom>
            <a:gradFill rotWithShape="1">
              <a:gsLst>
                <a:gs pos="0">
                  <a:srgbClr val="9EE256">
                    <a:alpha val="41000"/>
                  </a:srgbClr>
                </a:gs>
                <a:gs pos="100000">
                  <a:srgbClr val="52762D"/>
                </a:gs>
              </a:gsLst>
              <a:lin ang="5400000" scaled="0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1" name="Picture 19" descr="circuler_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795" y="3947160"/>
            <a:ext cx="963295" cy="998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Oval 20"/>
          <p:cNvSpPr>
            <a:spLocks noChangeArrowheads="1"/>
          </p:cNvSpPr>
          <p:nvPr/>
        </p:nvSpPr>
        <p:spPr bwMode="gray">
          <a:xfrm>
            <a:off x="4074160" y="3947160"/>
            <a:ext cx="956310" cy="1000760"/>
          </a:xfrm>
          <a:prstGeom prst="ellipse">
            <a:avLst/>
          </a:prstGeom>
          <a:gradFill rotWithShape="1">
            <a:gsLst>
              <a:gs pos="100000">
                <a:srgbClr val="FECF40">
                  <a:alpha val="66000"/>
                </a:srgbClr>
              </a:gs>
              <a:gs pos="100000">
                <a:srgbClr val="846C21"/>
              </a:gs>
            </a:gsLst>
            <a:lin ang="5400000" scaled="0"/>
          </a:gradFill>
          <a:ln w="9525" algn="ctr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029710" y="4217670"/>
            <a:ext cx="105410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外因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112710" y="3958339"/>
            <a:ext cx="989255" cy="979093"/>
            <a:chOff x="9165" y="1504"/>
            <a:chExt cx="1767" cy="1754"/>
          </a:xfrm>
        </p:grpSpPr>
        <p:pic>
          <p:nvPicPr>
            <p:cNvPr id="15" name="Picture 34" descr="circuler_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6" y="1509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Oval 35"/>
            <p:cNvSpPr>
              <a:spLocks noChangeArrowheads="1"/>
            </p:cNvSpPr>
            <p:nvPr/>
          </p:nvSpPr>
          <p:spPr bwMode="gray">
            <a:xfrm>
              <a:off x="9165" y="1504"/>
              <a:ext cx="1763" cy="17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Text Box 49"/>
          <p:cNvSpPr txBox="1"/>
          <p:nvPr/>
        </p:nvSpPr>
        <p:spPr>
          <a:xfrm>
            <a:off x="4569460" y="5140960"/>
            <a:ext cx="3378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日本崛起</a:t>
            </a:r>
          </a:p>
        </p:txBody>
      </p:sp>
      <p:sp>
        <p:nvSpPr>
          <p:cNvPr id="18" name="Text Box 50"/>
          <p:cNvSpPr txBox="1"/>
          <p:nvPr/>
        </p:nvSpPr>
        <p:spPr>
          <a:xfrm>
            <a:off x="1714500" y="3895090"/>
            <a:ext cx="2315210" cy="119888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美国在日本推行非军事化和民主化改革，推动日本政府颁布“和平宪法”。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Arial" panose="020B0604020202020204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885315" y="1152525"/>
            <a:ext cx="8402955" cy="1274254"/>
          </a:xfrm>
          <a:prstGeom prst="roundRect">
            <a:avLst>
              <a:gd name="adj" fmla="val 10098"/>
            </a:avLst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eaLnBrk="1" fontAlgn="auto" latinLnBrk="0" hangingPunct="1">
              <a:lnSpc>
                <a:spcPct val="150000"/>
              </a:lnSpc>
            </a:pPr>
            <a:r>
              <a:rPr kumimoji="0"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材料一：日本国民衷心谋求基于正义与秩序的国际和平，永远放弃以国权发动的战争、武力威胁或武力行使作为解决国际争端的手段。为达到前项目的，</a:t>
            </a:r>
            <a:r>
              <a:rPr kumimoji="0" lang="zh-CN" altLang="en-US" sz="16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不保持</a:t>
            </a:r>
            <a:r>
              <a:rPr kumimoji="0"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陆海空军及其他战争力量，</a:t>
            </a:r>
            <a:r>
              <a:rPr kumimoji="0" lang="zh-CN" altLang="en-US" sz="16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不承认</a:t>
            </a:r>
            <a:r>
              <a:rPr kumimoji="0"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国家的交战权。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</a:t>
            </a:r>
            <a:r>
              <a:rPr kumimoji="0"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kumimoji="0"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日本和平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宪法第二章 放弃战争 第九条</a:t>
            </a:r>
            <a:endParaRPr kumimoji="0"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0" name="文本框 10"/>
          <p:cNvSpPr txBox="1"/>
          <p:nvPr/>
        </p:nvSpPr>
        <p:spPr>
          <a:xfrm>
            <a:off x="2018030" y="2578100"/>
            <a:ext cx="8137525" cy="10496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vl="0" algn="l">
              <a:lnSpc>
                <a:spcPct val="130000"/>
              </a:lnSpc>
              <a:buClrTx/>
              <a:buSzTx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材料二：1946年11月，日本会通过新宪法，保留天皇，但天皇仅是日本国家的象征。采取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三权分立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的原则，实行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议会内阁制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，日本成为议会制君主立宪国家。</a:t>
            </a:r>
          </a:p>
          <a:p>
            <a:pPr lvl="0" algn="l">
              <a:lnSpc>
                <a:spcPct val="130000"/>
              </a:lnSpc>
              <a:buClrTx/>
              <a:buSzTx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　　　　　　　                           ——日本民主改革</a:t>
            </a:r>
            <a:endParaRPr kumimoji="0" lang="zh-CN" alt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35936" y="710208"/>
            <a:ext cx="4182110" cy="702791"/>
            <a:chOff x="2290" y="1067"/>
            <a:chExt cx="8095" cy="1445"/>
          </a:xfrm>
        </p:grpSpPr>
        <p:grpSp>
          <p:nvGrpSpPr>
            <p:cNvPr id="3" name="组合 13"/>
            <p:cNvGrpSpPr/>
            <p:nvPr/>
          </p:nvGrpSpPr>
          <p:grpSpPr>
            <a:xfrm flipH="1">
              <a:off x="2290" y="1160"/>
              <a:ext cx="8095" cy="1352"/>
              <a:chOff x="3007868" y="62780"/>
              <a:chExt cx="5384041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THREE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21"/>
            <p:cNvSpPr txBox="1"/>
            <p:nvPr/>
          </p:nvSpPr>
          <p:spPr>
            <a:xfrm>
              <a:off x="4878" y="1067"/>
              <a:ext cx="5003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日本崛起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原因</a:t>
              </a:r>
            </a:p>
          </p:txBody>
        </p:sp>
      </p:grpSp>
      <p:sp>
        <p:nvSpPr>
          <p:cNvPr id="7" name="Freeform 3"/>
          <p:cNvSpPr/>
          <p:nvPr/>
        </p:nvSpPr>
        <p:spPr>
          <a:xfrm>
            <a:off x="3728720" y="4604385"/>
            <a:ext cx="5340985" cy="1206500"/>
          </a:xfrm>
          <a:custGeom>
            <a:avLst/>
            <a:gdLst>
              <a:gd name="txL" fmla="*/ 0 w 5016"/>
              <a:gd name="txT" fmla="*/ 0 h 2256"/>
              <a:gd name="txR" fmla="*/ 5016 w 5016"/>
              <a:gd name="txB" fmla="*/ 2256 h 2256"/>
            </a:gdLst>
            <a:ahLst/>
            <a:cxnLst>
              <a:cxn ang="0">
                <a:pos x="0" y="2147483647"/>
              </a:cxn>
              <a:cxn ang="0">
                <a:pos x="2147483647" y="1218142730"/>
              </a:cxn>
              <a:cxn ang="0">
                <a:pos x="2147483647" y="1291022932"/>
              </a:cxn>
              <a:cxn ang="0">
                <a:pos x="2147483647" y="760037850"/>
              </a:cxn>
              <a:cxn ang="0">
                <a:pos x="2147483647" y="1114027026"/>
              </a:cxn>
              <a:cxn ang="0">
                <a:pos x="2147483647" y="1166084878"/>
              </a:cxn>
              <a:cxn ang="0">
                <a:pos x="2147483647" y="2147483647"/>
              </a:cxn>
              <a:cxn ang="0">
                <a:pos x="2147483647" y="551807596"/>
              </a:cxn>
              <a:cxn ang="0">
                <a:pos x="2147483647" y="551807596"/>
              </a:cxn>
              <a:cxn ang="0">
                <a:pos x="2147483647" y="0"/>
              </a:cxn>
              <a:cxn ang="0">
                <a:pos x="2147483647" y="572631264"/>
              </a:cxn>
              <a:cxn ang="0">
                <a:pos x="2147483647" y="562219430"/>
              </a:cxn>
              <a:cxn ang="0">
                <a:pos x="2147483647" y="2147483647"/>
              </a:cxn>
              <a:cxn ang="0">
                <a:pos x="2147483647" y="1134850694"/>
              </a:cxn>
              <a:cxn ang="0">
                <a:pos x="2147483647" y="1114027026"/>
              </a:cxn>
              <a:cxn ang="0">
                <a:pos x="2147483647" y="728803666"/>
              </a:cxn>
              <a:cxn ang="0">
                <a:pos x="2147483647" y="1176496712"/>
              </a:cxn>
              <a:cxn ang="0">
                <a:pos x="2147483647" y="1166084878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5016" h="2256">
                <a:moveTo>
                  <a:pt x="0" y="2240"/>
                </a:moveTo>
                <a:cubicBezTo>
                  <a:pt x="276" y="2109"/>
                  <a:pt x="1182" y="1474"/>
                  <a:pt x="1122" y="702"/>
                </a:cubicBezTo>
                <a:lnTo>
                  <a:pt x="972" y="744"/>
                </a:lnTo>
                <a:cubicBezTo>
                  <a:pt x="988" y="702"/>
                  <a:pt x="1140" y="436"/>
                  <a:pt x="1140" y="438"/>
                </a:cubicBezTo>
                <a:lnTo>
                  <a:pt x="1422" y="642"/>
                </a:lnTo>
                <a:cubicBezTo>
                  <a:pt x="1422" y="642"/>
                  <a:pt x="1260" y="672"/>
                  <a:pt x="1272" y="672"/>
                </a:cubicBezTo>
                <a:cubicBezTo>
                  <a:pt x="1428" y="1008"/>
                  <a:pt x="1620" y="1350"/>
                  <a:pt x="1968" y="1284"/>
                </a:cubicBezTo>
                <a:cubicBezTo>
                  <a:pt x="2316" y="1218"/>
                  <a:pt x="2460" y="576"/>
                  <a:pt x="2466" y="318"/>
                </a:cubicBezTo>
                <a:lnTo>
                  <a:pt x="2280" y="318"/>
                </a:lnTo>
                <a:lnTo>
                  <a:pt x="2598" y="0"/>
                </a:lnTo>
                <a:lnTo>
                  <a:pt x="2898" y="330"/>
                </a:lnTo>
                <a:lnTo>
                  <a:pt x="2724" y="324"/>
                </a:lnTo>
                <a:cubicBezTo>
                  <a:pt x="2724" y="325"/>
                  <a:pt x="2760" y="1284"/>
                  <a:pt x="3210" y="1302"/>
                </a:cubicBezTo>
                <a:cubicBezTo>
                  <a:pt x="3660" y="1320"/>
                  <a:pt x="3816" y="912"/>
                  <a:pt x="3870" y="654"/>
                </a:cubicBezTo>
                <a:lnTo>
                  <a:pt x="3702" y="642"/>
                </a:lnTo>
                <a:lnTo>
                  <a:pt x="3984" y="420"/>
                </a:lnTo>
                <a:lnTo>
                  <a:pt x="4182" y="678"/>
                </a:lnTo>
                <a:lnTo>
                  <a:pt x="4026" y="672"/>
                </a:lnTo>
                <a:cubicBezTo>
                  <a:pt x="4032" y="678"/>
                  <a:pt x="3960" y="1862"/>
                  <a:pt x="5016" y="2225"/>
                </a:cubicBezTo>
                <a:cubicBezTo>
                  <a:pt x="3438" y="2232"/>
                  <a:pt x="1092" y="2256"/>
                  <a:pt x="0" y="2240"/>
                </a:cubicBezTo>
                <a:close/>
              </a:path>
            </a:pathLst>
          </a:custGeom>
          <a:gradFill rotWithShape="1">
            <a:gsLst>
              <a:gs pos="24000">
                <a:srgbClr val="C0C0C0"/>
              </a:gs>
              <a:gs pos="99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sz="134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75350" y="3958590"/>
            <a:ext cx="988695" cy="980440"/>
            <a:chOff x="6409" y="1796"/>
            <a:chExt cx="1767" cy="1753"/>
          </a:xfrm>
        </p:grpSpPr>
        <p:pic>
          <p:nvPicPr>
            <p:cNvPr id="9" name="Picture 4" descr="circuler_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" y="1796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Oval 5"/>
            <p:cNvSpPr>
              <a:spLocks noChangeArrowheads="1"/>
            </p:cNvSpPr>
            <p:nvPr/>
          </p:nvSpPr>
          <p:spPr bwMode="gray">
            <a:xfrm>
              <a:off x="6422" y="1796"/>
              <a:ext cx="1754" cy="1753"/>
            </a:xfrm>
            <a:prstGeom prst="ellipse">
              <a:avLst/>
            </a:prstGeom>
            <a:gradFill rotWithShape="1">
              <a:gsLst>
                <a:gs pos="0">
                  <a:srgbClr val="9EE256">
                    <a:alpha val="41000"/>
                  </a:srgbClr>
                </a:gs>
                <a:gs pos="100000">
                  <a:srgbClr val="52762D"/>
                </a:gs>
              </a:gsLst>
              <a:lin ang="5400000" scaled="0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91875" y="4156710"/>
            <a:ext cx="1054100" cy="1000760"/>
            <a:chOff x="3063" y="2184"/>
            <a:chExt cx="1933" cy="1753"/>
          </a:xfrm>
        </p:grpSpPr>
        <p:pic>
          <p:nvPicPr>
            <p:cNvPr id="12" name="Picture 19" descr="circuler_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" y="2184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" name="组合 7"/>
            <p:cNvGrpSpPr/>
            <p:nvPr/>
          </p:nvGrpSpPr>
          <p:grpSpPr>
            <a:xfrm>
              <a:off x="3063" y="2184"/>
              <a:ext cx="1933" cy="1753"/>
              <a:chOff x="3063" y="2184"/>
              <a:chExt cx="1933" cy="1753"/>
            </a:xfrm>
          </p:grpSpPr>
          <p:sp>
            <p:nvSpPr>
              <p:cNvPr id="14" name="Oval 20"/>
              <p:cNvSpPr>
                <a:spLocks noChangeArrowheads="1"/>
              </p:cNvSpPr>
              <p:nvPr/>
            </p:nvSpPr>
            <p:spPr bwMode="gray">
              <a:xfrm>
                <a:off x="3145" y="2184"/>
                <a:ext cx="1754" cy="1753"/>
              </a:xfrm>
              <a:prstGeom prst="ellipse">
                <a:avLst/>
              </a:prstGeom>
              <a:gradFill rotWithShape="1">
                <a:gsLst>
                  <a:gs pos="100000">
                    <a:srgbClr val="FECF40">
                      <a:alpha val="66000"/>
                    </a:srgbClr>
                  </a:gs>
                  <a:gs pos="100000">
                    <a:srgbClr val="846C21"/>
                  </a:gs>
                </a:gsLst>
                <a:lin ang="5400000" scaled="0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Text Box 33"/>
              <p:cNvSpPr txBox="1">
                <a:spLocks noChangeArrowheads="1"/>
              </p:cNvSpPr>
              <p:nvPr/>
            </p:nvSpPr>
            <p:spPr bwMode="auto">
              <a:xfrm>
                <a:off x="3063" y="2658"/>
                <a:ext cx="1933" cy="8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sz="2400" b="1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rPr>
                  <a:t>外因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474660" y="4167889"/>
            <a:ext cx="989255" cy="979093"/>
            <a:chOff x="9165" y="1504"/>
            <a:chExt cx="1767" cy="1754"/>
          </a:xfrm>
        </p:grpSpPr>
        <p:pic>
          <p:nvPicPr>
            <p:cNvPr id="17" name="Picture 34" descr="circuler_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6" y="1509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Oval 35"/>
            <p:cNvSpPr>
              <a:spLocks noChangeArrowheads="1"/>
            </p:cNvSpPr>
            <p:nvPr/>
          </p:nvSpPr>
          <p:spPr bwMode="gray">
            <a:xfrm>
              <a:off x="9165" y="1504"/>
              <a:ext cx="1763" cy="17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Text Box 49"/>
          <p:cNvSpPr txBox="1"/>
          <p:nvPr/>
        </p:nvSpPr>
        <p:spPr>
          <a:xfrm>
            <a:off x="4931410" y="5350510"/>
            <a:ext cx="3378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日本崛起</a:t>
            </a:r>
          </a:p>
        </p:txBody>
      </p:sp>
      <p:sp>
        <p:nvSpPr>
          <p:cNvPr id="20" name="Text Box 50"/>
          <p:cNvSpPr txBox="1"/>
          <p:nvPr/>
        </p:nvSpPr>
        <p:spPr>
          <a:xfrm>
            <a:off x="2076450" y="4104640"/>
            <a:ext cx="2315210" cy="119888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美国在日本推行非军事化和民主化改革，推动日本政府颁布“和平宪法”。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Arial" panose="020B060402020202020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13020" y="1569720"/>
            <a:ext cx="5506720" cy="1568450"/>
          </a:xfrm>
          <a:prstGeom prst="rect">
            <a:avLst/>
          </a:prstGeom>
          <a:ln>
            <a:noFill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/>
          <a:p>
            <a:pPr lvl="0" algn="ctr" eaLnBrk="1" fontAlgn="auto" latinLnBrk="0" hangingPunct="1">
              <a:lnSpc>
                <a:spcPct val="150000"/>
              </a:lnSpc>
              <a:buClrTx/>
              <a:buSzTx/>
            </a:pP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材料二：日本经济的发展与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美国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扶持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密不可分。美国主持签订了《对日和约》，日本没有支付多少战争赔款。20世纪五六十年代，美国在亚洲发动的朝鲜战争和越南战争，都以日本为军需供应基地，日本因此大发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战争财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22" name="Group 2"/>
          <p:cNvGrpSpPr/>
          <p:nvPr/>
        </p:nvGrpSpPr>
        <p:grpSpPr>
          <a:xfrm>
            <a:off x="2824537" y="1394067"/>
            <a:ext cx="2098101" cy="2140476"/>
            <a:chOff x="913" y="1554"/>
            <a:chExt cx="1392" cy="2042"/>
          </a:xfrm>
        </p:grpSpPr>
        <p:pic>
          <p:nvPicPr>
            <p:cNvPr id="23" name="Picture 3" descr="y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" y="1554"/>
              <a:ext cx="1247" cy="18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Rectangle 4"/>
            <p:cNvSpPr/>
            <p:nvPr/>
          </p:nvSpPr>
          <p:spPr>
            <a:xfrm>
              <a:off x="913" y="3385"/>
              <a:ext cx="1392" cy="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18999" rIns="0" bIns="18999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1200" b="1" dirty="0">
                  <a:latin typeface="Times New Roman" panose="02020603050405020304" pitchFamily="2" charset="0"/>
                  <a:ea typeface="微软雅黑" panose="020B0503020204020204" charset="-122"/>
                </a:rPr>
                <a:t>战后初期美国援助日本的物资</a:t>
              </a:r>
            </a:p>
          </p:txBody>
        </p:sp>
      </p:grpSp>
      <p:sp>
        <p:nvSpPr>
          <p:cNvPr id="25" name="文本框 2"/>
          <p:cNvSpPr txBox="1"/>
          <p:nvPr/>
        </p:nvSpPr>
        <p:spPr>
          <a:xfrm>
            <a:off x="2447290" y="139382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材料一：</a:t>
            </a:r>
          </a:p>
        </p:txBody>
      </p:sp>
      <p:sp>
        <p:nvSpPr>
          <p:cNvPr id="26" name="Text Box 50"/>
          <p:cNvSpPr txBox="1"/>
          <p:nvPr/>
        </p:nvSpPr>
        <p:spPr>
          <a:xfrm>
            <a:off x="5812790" y="3253740"/>
            <a:ext cx="1425575" cy="64516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美国扶持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战争刺激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Arial" panose="020B0604020202020204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5957785" y="4219029"/>
            <a:ext cx="1054100" cy="46013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外因</a:t>
            </a: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83486" y="853083"/>
            <a:ext cx="4182110" cy="702791"/>
            <a:chOff x="2290" y="1067"/>
            <a:chExt cx="8095" cy="1445"/>
          </a:xfrm>
        </p:grpSpPr>
        <p:grpSp>
          <p:nvGrpSpPr>
            <p:cNvPr id="3" name="组合 13"/>
            <p:cNvGrpSpPr/>
            <p:nvPr/>
          </p:nvGrpSpPr>
          <p:grpSpPr>
            <a:xfrm flipH="1">
              <a:off x="2290" y="1160"/>
              <a:ext cx="8095" cy="1352"/>
              <a:chOff x="3007868" y="62780"/>
              <a:chExt cx="5384041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THREE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21"/>
            <p:cNvSpPr txBox="1"/>
            <p:nvPr/>
          </p:nvSpPr>
          <p:spPr>
            <a:xfrm>
              <a:off x="4878" y="1067"/>
              <a:ext cx="5003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日本崛起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原因</a:t>
              </a:r>
            </a:p>
          </p:txBody>
        </p:sp>
      </p:grpSp>
      <p:sp>
        <p:nvSpPr>
          <p:cNvPr id="7" name="Freeform 3"/>
          <p:cNvSpPr/>
          <p:nvPr/>
        </p:nvSpPr>
        <p:spPr>
          <a:xfrm>
            <a:off x="3176270" y="4747260"/>
            <a:ext cx="5340985" cy="1206500"/>
          </a:xfrm>
          <a:custGeom>
            <a:avLst/>
            <a:gdLst>
              <a:gd name="txL" fmla="*/ 0 w 5016"/>
              <a:gd name="txT" fmla="*/ 0 h 2256"/>
              <a:gd name="txR" fmla="*/ 5016 w 5016"/>
              <a:gd name="txB" fmla="*/ 2256 h 2256"/>
            </a:gdLst>
            <a:ahLst/>
            <a:cxnLst>
              <a:cxn ang="0">
                <a:pos x="0" y="2147483647"/>
              </a:cxn>
              <a:cxn ang="0">
                <a:pos x="2147483647" y="1218142730"/>
              </a:cxn>
              <a:cxn ang="0">
                <a:pos x="2147483647" y="1291022932"/>
              </a:cxn>
              <a:cxn ang="0">
                <a:pos x="2147483647" y="760037850"/>
              </a:cxn>
              <a:cxn ang="0">
                <a:pos x="2147483647" y="1114027026"/>
              </a:cxn>
              <a:cxn ang="0">
                <a:pos x="2147483647" y="1166084878"/>
              </a:cxn>
              <a:cxn ang="0">
                <a:pos x="2147483647" y="2147483647"/>
              </a:cxn>
              <a:cxn ang="0">
                <a:pos x="2147483647" y="551807596"/>
              </a:cxn>
              <a:cxn ang="0">
                <a:pos x="2147483647" y="551807596"/>
              </a:cxn>
              <a:cxn ang="0">
                <a:pos x="2147483647" y="0"/>
              </a:cxn>
              <a:cxn ang="0">
                <a:pos x="2147483647" y="572631264"/>
              </a:cxn>
              <a:cxn ang="0">
                <a:pos x="2147483647" y="562219430"/>
              </a:cxn>
              <a:cxn ang="0">
                <a:pos x="2147483647" y="2147483647"/>
              </a:cxn>
              <a:cxn ang="0">
                <a:pos x="2147483647" y="1134850694"/>
              </a:cxn>
              <a:cxn ang="0">
                <a:pos x="2147483647" y="1114027026"/>
              </a:cxn>
              <a:cxn ang="0">
                <a:pos x="2147483647" y="728803666"/>
              </a:cxn>
              <a:cxn ang="0">
                <a:pos x="2147483647" y="1176496712"/>
              </a:cxn>
              <a:cxn ang="0">
                <a:pos x="2147483647" y="1166084878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5016" h="2256">
                <a:moveTo>
                  <a:pt x="0" y="2240"/>
                </a:moveTo>
                <a:cubicBezTo>
                  <a:pt x="276" y="2109"/>
                  <a:pt x="1182" y="1474"/>
                  <a:pt x="1122" y="702"/>
                </a:cubicBezTo>
                <a:lnTo>
                  <a:pt x="972" y="744"/>
                </a:lnTo>
                <a:cubicBezTo>
                  <a:pt x="988" y="702"/>
                  <a:pt x="1140" y="436"/>
                  <a:pt x="1140" y="438"/>
                </a:cubicBezTo>
                <a:lnTo>
                  <a:pt x="1422" y="642"/>
                </a:lnTo>
                <a:cubicBezTo>
                  <a:pt x="1422" y="642"/>
                  <a:pt x="1260" y="672"/>
                  <a:pt x="1272" y="672"/>
                </a:cubicBezTo>
                <a:cubicBezTo>
                  <a:pt x="1428" y="1008"/>
                  <a:pt x="1620" y="1350"/>
                  <a:pt x="1968" y="1284"/>
                </a:cubicBezTo>
                <a:cubicBezTo>
                  <a:pt x="2316" y="1218"/>
                  <a:pt x="2460" y="576"/>
                  <a:pt x="2466" y="318"/>
                </a:cubicBezTo>
                <a:lnTo>
                  <a:pt x="2280" y="318"/>
                </a:lnTo>
                <a:lnTo>
                  <a:pt x="2598" y="0"/>
                </a:lnTo>
                <a:lnTo>
                  <a:pt x="2898" y="330"/>
                </a:lnTo>
                <a:lnTo>
                  <a:pt x="2724" y="324"/>
                </a:lnTo>
                <a:cubicBezTo>
                  <a:pt x="2724" y="325"/>
                  <a:pt x="2760" y="1284"/>
                  <a:pt x="3210" y="1302"/>
                </a:cubicBezTo>
                <a:cubicBezTo>
                  <a:pt x="3660" y="1320"/>
                  <a:pt x="3816" y="912"/>
                  <a:pt x="3870" y="654"/>
                </a:cubicBezTo>
                <a:lnTo>
                  <a:pt x="3702" y="642"/>
                </a:lnTo>
                <a:lnTo>
                  <a:pt x="3984" y="420"/>
                </a:lnTo>
                <a:lnTo>
                  <a:pt x="4182" y="678"/>
                </a:lnTo>
                <a:lnTo>
                  <a:pt x="4026" y="672"/>
                </a:lnTo>
                <a:cubicBezTo>
                  <a:pt x="4032" y="678"/>
                  <a:pt x="3960" y="1862"/>
                  <a:pt x="5016" y="2225"/>
                </a:cubicBezTo>
                <a:cubicBezTo>
                  <a:pt x="3438" y="2232"/>
                  <a:pt x="1092" y="2256"/>
                  <a:pt x="0" y="2240"/>
                </a:cubicBezTo>
                <a:close/>
              </a:path>
            </a:pathLst>
          </a:custGeom>
          <a:gradFill rotWithShape="1">
            <a:gsLst>
              <a:gs pos="24000">
                <a:srgbClr val="C0C0C0"/>
              </a:gs>
              <a:gs pos="99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endParaRPr sz="134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22900" y="4101465"/>
            <a:ext cx="988695" cy="980440"/>
            <a:chOff x="6409" y="1796"/>
            <a:chExt cx="1767" cy="1753"/>
          </a:xfrm>
        </p:grpSpPr>
        <p:pic>
          <p:nvPicPr>
            <p:cNvPr id="9" name="Picture 4" descr="circuler_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" y="1796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Oval 5"/>
            <p:cNvSpPr>
              <a:spLocks noChangeArrowheads="1"/>
            </p:cNvSpPr>
            <p:nvPr/>
          </p:nvSpPr>
          <p:spPr bwMode="gray">
            <a:xfrm>
              <a:off x="6422" y="1796"/>
              <a:ext cx="1754" cy="1753"/>
            </a:xfrm>
            <a:prstGeom prst="ellipse">
              <a:avLst/>
            </a:prstGeom>
            <a:gradFill rotWithShape="1">
              <a:gsLst>
                <a:gs pos="0">
                  <a:srgbClr val="9EE256">
                    <a:alpha val="41000"/>
                  </a:srgbClr>
                </a:gs>
                <a:gs pos="100000">
                  <a:srgbClr val="52762D"/>
                </a:gs>
              </a:gsLst>
              <a:lin ang="5400000" scaled="0"/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39425" y="4299585"/>
            <a:ext cx="1054100" cy="1000760"/>
            <a:chOff x="3063" y="2184"/>
            <a:chExt cx="1933" cy="1753"/>
          </a:xfrm>
        </p:grpSpPr>
        <p:pic>
          <p:nvPicPr>
            <p:cNvPr id="12" name="Picture 19" descr="circuler_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" y="2184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" name="组合 7"/>
            <p:cNvGrpSpPr/>
            <p:nvPr/>
          </p:nvGrpSpPr>
          <p:grpSpPr>
            <a:xfrm>
              <a:off x="3063" y="2184"/>
              <a:ext cx="1933" cy="1753"/>
              <a:chOff x="3063" y="2184"/>
              <a:chExt cx="1933" cy="1753"/>
            </a:xfrm>
          </p:grpSpPr>
          <p:sp>
            <p:nvSpPr>
              <p:cNvPr id="14" name="Oval 20"/>
              <p:cNvSpPr>
                <a:spLocks noChangeArrowheads="1"/>
              </p:cNvSpPr>
              <p:nvPr/>
            </p:nvSpPr>
            <p:spPr bwMode="gray">
              <a:xfrm>
                <a:off x="3145" y="2184"/>
                <a:ext cx="1754" cy="1753"/>
              </a:xfrm>
              <a:prstGeom prst="ellipse">
                <a:avLst/>
              </a:prstGeom>
              <a:gradFill rotWithShape="1">
                <a:gsLst>
                  <a:gs pos="100000">
                    <a:srgbClr val="FECF40">
                      <a:alpha val="66000"/>
                    </a:srgbClr>
                  </a:gs>
                  <a:gs pos="100000">
                    <a:srgbClr val="846C21"/>
                  </a:gs>
                </a:gsLst>
                <a:lin ang="5400000" scaled="0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4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Text Box 33"/>
              <p:cNvSpPr txBox="1">
                <a:spLocks noChangeArrowheads="1"/>
              </p:cNvSpPr>
              <p:nvPr/>
            </p:nvSpPr>
            <p:spPr bwMode="auto">
              <a:xfrm>
                <a:off x="3063" y="2658"/>
                <a:ext cx="1933" cy="8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17961" dir="2700000" algn="ctr" rotWithShape="0">
                  <a:srgbClr val="DDDDDD">
                    <a:alpha val="50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R="0" algn="ctr" defTabSz="914400" eaLnBrk="0" hangingPunct="0">
                  <a:buClrTx/>
                  <a:buSzTx/>
                  <a:buFontTx/>
                  <a:defRPr/>
                </a:pPr>
                <a:r>
                  <a:rPr kumimoji="0" lang="zh-CN" altLang="en-US" sz="2400" b="1" kern="1200" cap="none" spc="0" normalizeH="0" baseline="0" noProof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rPr>
                  <a:t>外因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922210" y="4310764"/>
            <a:ext cx="989255" cy="979093"/>
            <a:chOff x="9165" y="1504"/>
            <a:chExt cx="1767" cy="1754"/>
          </a:xfrm>
        </p:grpSpPr>
        <p:pic>
          <p:nvPicPr>
            <p:cNvPr id="17" name="Picture 34" descr="circuler_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66" y="1509"/>
              <a:ext cx="1766" cy="17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Oval 35"/>
            <p:cNvSpPr>
              <a:spLocks noChangeArrowheads="1"/>
            </p:cNvSpPr>
            <p:nvPr/>
          </p:nvSpPr>
          <p:spPr bwMode="gray">
            <a:xfrm>
              <a:off x="9165" y="1504"/>
              <a:ext cx="1763" cy="17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Text Box 49"/>
          <p:cNvSpPr txBox="1"/>
          <p:nvPr/>
        </p:nvSpPr>
        <p:spPr>
          <a:xfrm>
            <a:off x="4378960" y="5493385"/>
            <a:ext cx="3378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日本崛起</a:t>
            </a:r>
          </a:p>
        </p:txBody>
      </p:sp>
      <p:sp>
        <p:nvSpPr>
          <p:cNvPr id="20" name="Text Box 50"/>
          <p:cNvSpPr txBox="1"/>
          <p:nvPr/>
        </p:nvSpPr>
        <p:spPr>
          <a:xfrm>
            <a:off x="1524000" y="4247515"/>
            <a:ext cx="2315210" cy="119888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美国在日本推行非军事化和民主化改革，推动日本政府颁布“和平宪法”。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Arial" panose="020B0604020202020204"/>
            </a:endParaRPr>
          </a:p>
        </p:txBody>
      </p:sp>
      <p:sp>
        <p:nvSpPr>
          <p:cNvPr id="21" name="Text Box 50"/>
          <p:cNvSpPr txBox="1"/>
          <p:nvPr/>
        </p:nvSpPr>
        <p:spPr>
          <a:xfrm>
            <a:off x="5260340" y="3396615"/>
            <a:ext cx="1425575" cy="64516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美国扶持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战争刺激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Arial" panose="020B0604020202020204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5445975" y="4359999"/>
            <a:ext cx="1054100" cy="4603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0" hangingPunct="0"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外因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2099310" y="1643380"/>
            <a:ext cx="72866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材料一：</a:t>
            </a:r>
            <a:r>
              <a:rPr 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世纪六七十年代，日本大量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引进世界先进技术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，主要手段是购买技术专利和图纸，在短期内借助了其他国家长期以来的发展成就，然后结合本国特点进行改造提高</a:t>
            </a:r>
            <a:r>
              <a:rPr 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日本政府长期坚持</a:t>
            </a:r>
            <a:r>
              <a:rPr lang="zh-CN" altLang="en-US" sz="1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“教育先行”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战略，重视人才培养。教育经费</a:t>
            </a:r>
            <a:r>
              <a:rPr 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1950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年为</a:t>
            </a:r>
            <a:r>
              <a:rPr 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1599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亿日元，</a:t>
            </a:r>
            <a:r>
              <a:rPr 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1972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年增至</a:t>
            </a:r>
            <a:r>
              <a:rPr 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40244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亿日元，占当年政府预算的</a:t>
            </a:r>
            <a:r>
              <a:rPr lang="en-US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20%</a:t>
            </a:r>
            <a:r>
              <a:rPr lang="zh-CN" sz="1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1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Text Box 50"/>
          <p:cNvSpPr txBox="1"/>
          <p:nvPr/>
        </p:nvSpPr>
        <p:spPr>
          <a:xfrm>
            <a:off x="8227695" y="4385945"/>
            <a:ext cx="2085975" cy="92202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noProof="0" dirty="0">
                <a:ln>
                  <a:noFill/>
                </a:ln>
                <a:solidFill>
                  <a:srgbClr val="1616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制定了适当的经济政策，大力引进先进技术。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61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Arial" panose="020B0604020202020204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7019925" y="457136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kern="1200" noProof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内因</a:t>
            </a:r>
            <a:endParaRPr kumimoji="0" lang="zh-CN" altLang="en-US" sz="24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128635" y="3948180"/>
            <a:ext cx="2629535" cy="1712845"/>
            <a:chOff x="8685" y="3684"/>
            <a:chExt cx="5606" cy="3461"/>
          </a:xfrm>
        </p:grpSpPr>
        <p:pic>
          <p:nvPicPr>
            <p:cNvPr id="19" name="图片 1" descr="C:/Users/hu/AppData/Local/Temp/kaimatting_20191018204812/output_20191018204821..pngoutput_20191018204821."/>
            <p:cNvPicPr>
              <a:picLocks noGrp="1"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5" y="3684"/>
              <a:ext cx="5606" cy="34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 rot="420000">
              <a:off x="9878" y="4245"/>
              <a:ext cx="3223" cy="11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60000" endA="900" endPos="60000" dist="29997" dir="5400000" sy="-100000" algn="bl" rotWithShape="0"/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学习目标</a:t>
              </a:r>
            </a:p>
          </p:txBody>
        </p:sp>
      </p:grpSp>
      <p:sp>
        <p:nvSpPr>
          <p:cNvPr id="21" name="文本框 99"/>
          <p:cNvSpPr txBox="1"/>
          <p:nvPr/>
        </p:nvSpPr>
        <p:spPr>
          <a:xfrm>
            <a:off x="1497965" y="3020695"/>
            <a:ext cx="6640195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/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道战后美国经济发展的基本状况与主要特点；西欧、日本经济发展的几个重要时间段、特点、原因；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欧共体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”“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欧盟</a:t>
            </a: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立的时间及内</a:t>
            </a:r>
            <a:r>
              <a:rPr 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容</a:t>
            </a:r>
            <a:endParaRPr 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/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解战后美国经济迅猛发展的原因，分析西欧、日本的经济发展的原因及对中国发展的启</a:t>
            </a:r>
            <a:r>
              <a:rPr 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示</a:t>
            </a:r>
            <a:endParaRPr 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ClrTx/>
              <a:buSzTx/>
              <a:buFontTx/>
            </a:pPr>
            <a:r>
              <a: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过本课学习</a:t>
            </a:r>
            <a:r>
              <a:rPr 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，认识到科学技术是第一生产力。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755140" y="902335"/>
            <a:ext cx="1700530" cy="1696720"/>
            <a:chOff x="229" y="281"/>
            <a:chExt cx="2678" cy="2672"/>
          </a:xfrm>
        </p:grpSpPr>
        <p:pic>
          <p:nvPicPr>
            <p:cNvPr id="23" name="图片 1" descr="C:/Users/hu/AppData/Local/Temp/kaimatting_20191019095917/output_20191019100001..pngoutput_20191019100001."/>
            <p:cNvPicPr>
              <a:picLocks noGrp="1"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9" y="281"/>
              <a:ext cx="2678" cy="26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1"/>
            <p:cNvSpPr txBox="1"/>
            <p:nvPr/>
          </p:nvSpPr>
          <p:spPr>
            <a:xfrm>
              <a:off x="392" y="644"/>
              <a:ext cx="139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/>
              <a:r>
                <a:rPr lang="zh-CN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课标要求</a:t>
              </a:r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sp>
        <p:nvSpPr>
          <p:cNvPr id="25" name="文本框 5"/>
          <p:cNvSpPr txBox="1"/>
          <p:nvPr/>
        </p:nvSpPr>
        <p:spPr>
          <a:xfrm>
            <a:off x="3650615" y="1388745"/>
            <a:ext cx="5469255" cy="1014730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知道欧洲联合的趋势和日本经济的发展；知道社会保障制度的建立，初步了解战后资本主义发展的新特点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226922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58851" y="763913"/>
            <a:ext cx="4182110" cy="702791"/>
            <a:chOff x="2290" y="1067"/>
            <a:chExt cx="8095" cy="1445"/>
          </a:xfrm>
        </p:grpSpPr>
        <p:grpSp>
          <p:nvGrpSpPr>
            <p:cNvPr id="3" name="组合 13"/>
            <p:cNvGrpSpPr/>
            <p:nvPr/>
          </p:nvGrpSpPr>
          <p:grpSpPr>
            <a:xfrm flipH="1">
              <a:off x="2290" y="1160"/>
              <a:ext cx="8095" cy="1352"/>
              <a:chOff x="3007868" y="62780"/>
              <a:chExt cx="5384041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THREE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21"/>
            <p:cNvSpPr txBox="1"/>
            <p:nvPr/>
          </p:nvSpPr>
          <p:spPr>
            <a:xfrm>
              <a:off x="4878" y="1067"/>
              <a:ext cx="5003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日本崛起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表现</a:t>
              </a:r>
            </a:p>
          </p:txBody>
        </p:sp>
      </p:grpSp>
      <p:grpSp>
        <p:nvGrpSpPr>
          <p:cNvPr id="7" name="组合 35"/>
          <p:cNvGrpSpPr/>
          <p:nvPr/>
        </p:nvGrpSpPr>
        <p:grpSpPr>
          <a:xfrm>
            <a:off x="5386530" y="1426575"/>
            <a:ext cx="710565" cy="1526540"/>
            <a:chOff x="0" y="0"/>
            <a:chExt cx="1426209" cy="2588892"/>
          </a:xfrm>
        </p:grpSpPr>
        <p:sp>
          <p:nvSpPr>
            <p:cNvPr id="8" name="圆角矩形 96"/>
            <p:cNvSpPr/>
            <p:nvPr/>
          </p:nvSpPr>
          <p:spPr>
            <a:xfrm>
              <a:off x="0" y="0"/>
              <a:ext cx="1426209" cy="2588892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sz="1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圆角矩形 97"/>
            <p:cNvSpPr/>
            <p:nvPr/>
          </p:nvSpPr>
          <p:spPr>
            <a:xfrm>
              <a:off x="0" y="0"/>
              <a:ext cx="1426209" cy="2233093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sz="1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Freeform 23"/>
          <p:cNvSpPr/>
          <p:nvPr/>
        </p:nvSpPr>
        <p:spPr>
          <a:xfrm>
            <a:off x="4388310" y="1665970"/>
            <a:ext cx="998220" cy="965200"/>
          </a:xfrm>
          <a:custGeom>
            <a:avLst/>
            <a:gdLst>
              <a:gd name="txL" fmla="*/ 0 w 45"/>
              <a:gd name="txT" fmla="*/ 0 h 43"/>
              <a:gd name="txR" fmla="*/ 45 w 45"/>
              <a:gd name="txB" fmla="*/ 43 h 43"/>
            </a:gdLst>
            <a:ahLst/>
            <a:cxnLst>
              <a:cxn ang="0">
                <a:pos x="2003425" y="1911350"/>
              </a:cxn>
              <a:cxn ang="0">
                <a:pos x="979452" y="1911350"/>
              </a:cxn>
              <a:cxn ang="0">
                <a:pos x="0" y="933450"/>
              </a:cxn>
              <a:cxn ang="0">
                <a:pos x="979452" y="0"/>
              </a:cxn>
              <a:cxn ang="0">
                <a:pos x="2003425" y="0"/>
              </a:cxn>
              <a:cxn ang="0">
                <a:pos x="2003425" y="577850"/>
              </a:cxn>
              <a:cxn ang="0">
                <a:pos x="979452" y="577850"/>
              </a:cxn>
              <a:cxn ang="0">
                <a:pos x="578767" y="933450"/>
              </a:cxn>
              <a:cxn ang="0">
                <a:pos x="979452" y="1333500"/>
              </a:cxn>
              <a:cxn ang="0">
                <a:pos x="2003425" y="1333500"/>
              </a:cxn>
              <a:cxn ang="0">
                <a:pos x="2003425" y="1911350"/>
              </a:cxn>
            </a:cxnLst>
            <a:rect l="txL" t="txT" r="txR" b="txB"/>
            <a:pathLst>
              <a:path w="45" h="43">
                <a:moveTo>
                  <a:pt x="45" y="43"/>
                </a:moveTo>
                <a:cubicBezTo>
                  <a:pt x="22" y="43"/>
                  <a:pt x="22" y="43"/>
                  <a:pt x="22" y="43"/>
                </a:cubicBezTo>
                <a:cubicBezTo>
                  <a:pt x="10" y="43"/>
                  <a:pt x="0" y="33"/>
                  <a:pt x="0" y="21"/>
                </a:cubicBezTo>
                <a:cubicBezTo>
                  <a:pt x="0" y="9"/>
                  <a:pt x="10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3"/>
                  <a:pt x="45" y="13"/>
                  <a:pt x="45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7" y="13"/>
                  <a:pt x="13" y="17"/>
                  <a:pt x="13" y="21"/>
                </a:cubicBezTo>
                <a:cubicBezTo>
                  <a:pt x="13" y="26"/>
                  <a:pt x="17" y="30"/>
                  <a:pt x="22" y="30"/>
                </a:cubicBezTo>
                <a:cubicBezTo>
                  <a:pt x="45" y="30"/>
                  <a:pt x="45" y="30"/>
                  <a:pt x="45" y="30"/>
                </a:cubicBezTo>
                <a:lnTo>
                  <a:pt x="45" y="43"/>
                </a:lnTo>
                <a:close/>
              </a:path>
            </a:pathLst>
          </a:custGeom>
          <a:solidFill>
            <a:srgbClr val="EF4136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" name="Freeform 24"/>
          <p:cNvSpPr/>
          <p:nvPr/>
        </p:nvSpPr>
        <p:spPr>
          <a:xfrm>
            <a:off x="6097095" y="1665970"/>
            <a:ext cx="998220" cy="987425"/>
          </a:xfrm>
          <a:custGeom>
            <a:avLst/>
            <a:gdLst>
              <a:gd name="txL" fmla="*/ 0 w 45"/>
              <a:gd name="txT" fmla="*/ 0 h 44"/>
              <a:gd name="txR" fmla="*/ 45 w 45"/>
              <a:gd name="txB" fmla="*/ 44 h 44"/>
            </a:gdLst>
            <a:ahLst/>
            <a:cxnLst>
              <a:cxn ang="0">
                <a:pos x="0" y="1955800"/>
              </a:cxn>
              <a:cxn ang="0">
                <a:pos x="979452" y="1955800"/>
              </a:cxn>
              <a:cxn ang="0">
                <a:pos x="2003425" y="977900"/>
              </a:cxn>
              <a:cxn ang="0">
                <a:pos x="979452" y="0"/>
              </a:cxn>
              <a:cxn ang="0">
                <a:pos x="0" y="0"/>
              </a:cxn>
              <a:cxn ang="0">
                <a:pos x="0" y="577850"/>
              </a:cxn>
              <a:cxn ang="0">
                <a:pos x="979452" y="577850"/>
              </a:cxn>
              <a:cxn ang="0">
                <a:pos x="1424658" y="977900"/>
              </a:cxn>
              <a:cxn ang="0">
                <a:pos x="979452" y="1333500"/>
              </a:cxn>
              <a:cxn ang="0">
                <a:pos x="0" y="1333500"/>
              </a:cxn>
              <a:cxn ang="0">
                <a:pos x="0" y="1955800"/>
              </a:cxn>
            </a:cxnLst>
            <a:rect l="txL" t="txT" r="txR" b="txB"/>
            <a:pathLst>
              <a:path w="45" h="44">
                <a:moveTo>
                  <a:pt x="0" y="44"/>
                </a:moveTo>
                <a:cubicBezTo>
                  <a:pt x="22" y="44"/>
                  <a:pt x="22" y="44"/>
                  <a:pt x="22" y="44"/>
                </a:cubicBezTo>
                <a:cubicBezTo>
                  <a:pt x="35" y="44"/>
                  <a:pt x="45" y="34"/>
                  <a:pt x="45" y="22"/>
                </a:cubicBezTo>
                <a:cubicBezTo>
                  <a:pt x="45" y="10"/>
                  <a:pt x="35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8" y="13"/>
                  <a:pt x="32" y="17"/>
                  <a:pt x="32" y="22"/>
                </a:cubicBezTo>
                <a:cubicBezTo>
                  <a:pt x="32" y="26"/>
                  <a:pt x="28" y="30"/>
                  <a:pt x="22" y="30"/>
                </a:cubicBezTo>
                <a:cubicBezTo>
                  <a:pt x="0" y="30"/>
                  <a:pt x="0" y="30"/>
                  <a:pt x="0" y="30"/>
                </a:cubicBezTo>
                <a:lnTo>
                  <a:pt x="0" y="44"/>
                </a:lnTo>
                <a:close/>
              </a:path>
            </a:pathLst>
          </a:custGeom>
          <a:solidFill>
            <a:srgbClr val="2AA1DC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2" name="文本框 37"/>
          <p:cNvSpPr/>
          <p:nvPr/>
        </p:nvSpPr>
        <p:spPr>
          <a:xfrm>
            <a:off x="4711525" y="1963150"/>
            <a:ext cx="8248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Aharoni" panose="02010803020104030203" pitchFamily="2" charset="-79"/>
              </a:rPr>
              <a:t>经济</a:t>
            </a:r>
          </a:p>
        </p:txBody>
      </p:sp>
      <p:sp>
        <p:nvSpPr>
          <p:cNvPr id="13" name="文本框 110"/>
          <p:cNvSpPr/>
          <p:nvPr/>
        </p:nvSpPr>
        <p:spPr>
          <a:xfrm>
            <a:off x="6097730" y="1973945"/>
            <a:ext cx="7531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Aharoni" panose="02010803020104030203" pitchFamily="2" charset="-79"/>
              </a:rPr>
              <a:t>政治</a:t>
            </a:r>
          </a:p>
        </p:txBody>
      </p:sp>
      <p:sp>
        <p:nvSpPr>
          <p:cNvPr id="14" name="文本框 111"/>
          <p:cNvSpPr/>
          <p:nvPr/>
        </p:nvSpPr>
        <p:spPr>
          <a:xfrm>
            <a:off x="5536390" y="1539605"/>
            <a:ext cx="4108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60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Aharoni" panose="02010803020104030203" pitchFamily="2" charset="-79"/>
              </a:rPr>
              <a:t>日本崛起</a:t>
            </a:r>
          </a:p>
        </p:txBody>
      </p:sp>
      <p:sp>
        <p:nvSpPr>
          <p:cNvPr id="15" name="文本框 15"/>
          <p:cNvSpPr txBox="1"/>
          <p:nvPr/>
        </p:nvSpPr>
        <p:spPr>
          <a:xfrm>
            <a:off x="1515570" y="1685655"/>
            <a:ext cx="2682240" cy="920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1968年，日本成为资本主义经济世界仅次于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美国的第二经济大国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16" name="文本框 16"/>
          <p:cNvSpPr txBox="1"/>
          <p:nvPr/>
        </p:nvSpPr>
        <p:spPr>
          <a:xfrm>
            <a:off x="7223585" y="1710420"/>
            <a:ext cx="3056890" cy="920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20世纪七八十年代以来，日本国际地位提高，谋求成为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政治大国</a:t>
            </a:r>
            <a:r>
              <a:rPr lang="zh-CN" altLang="en-US"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 pitchFamily="34" charset="0"/>
              </a:rPr>
              <a:t>的欲望日益膨胀。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11476" y="2742488"/>
            <a:ext cx="5401214" cy="3307080"/>
            <a:chOff x="44" y="302"/>
            <a:chExt cx="12055" cy="7474"/>
          </a:xfrm>
        </p:grpSpPr>
        <p:pic>
          <p:nvPicPr>
            <p:cNvPr id="18" name="Object 2"/>
            <p:cNvPicPr>
              <a:picLocks noChangeAspect="1"/>
            </p:cNvPicPr>
            <p:nvPr/>
          </p:nvPicPr>
          <p:blipFill>
            <a:blip r:embed="rId5" cstate="print"/>
            <a:srcRect r="41071"/>
            <a:stretch>
              <a:fillRect/>
            </a:stretch>
          </p:blipFill>
          <p:spPr>
            <a:xfrm>
              <a:off x="44" y="302"/>
              <a:ext cx="9216" cy="7474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9" name="Text Box 8"/>
            <p:cNvSpPr txBox="1"/>
            <p:nvPr/>
          </p:nvSpPr>
          <p:spPr>
            <a:xfrm>
              <a:off x="4944" y="1931"/>
              <a:ext cx="4997" cy="6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208" tIns="45604" rIns="91208" bIns="45604"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charset="-122"/>
                </a:rPr>
                <a:t>1968年占世界比重（%）</a:t>
              </a:r>
            </a:p>
          </p:txBody>
        </p:sp>
        <p:sp>
          <p:nvSpPr>
            <p:cNvPr id="20" name="Rectangle 9"/>
            <p:cNvSpPr/>
            <p:nvPr/>
          </p:nvSpPr>
          <p:spPr>
            <a:xfrm>
              <a:off x="9373" y="4248"/>
              <a:ext cx="358" cy="33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208" tIns="45604" rIns="91208" bIns="45604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0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Rectangle 10"/>
            <p:cNvSpPr/>
            <p:nvPr/>
          </p:nvSpPr>
          <p:spPr>
            <a:xfrm>
              <a:off x="9373" y="5011"/>
              <a:ext cx="358" cy="339"/>
            </a:xfrm>
            <a:prstGeom prst="rect">
              <a:avLst/>
            </a:prstGeom>
            <a:solidFill>
              <a:srgbClr val="002DB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208" tIns="45604" rIns="91208" bIns="45604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0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Rectangle 11"/>
            <p:cNvSpPr/>
            <p:nvPr/>
          </p:nvSpPr>
          <p:spPr>
            <a:xfrm>
              <a:off x="9373" y="6453"/>
              <a:ext cx="358" cy="339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208" tIns="45604" rIns="91208" bIns="45604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0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Rectangle 12"/>
            <p:cNvSpPr/>
            <p:nvPr/>
          </p:nvSpPr>
          <p:spPr>
            <a:xfrm>
              <a:off x="9373" y="5773"/>
              <a:ext cx="358" cy="339"/>
            </a:xfrm>
            <a:prstGeom prst="rect">
              <a:avLst/>
            </a:prstGeom>
            <a:solidFill>
              <a:srgbClr val="80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1208" tIns="45604" rIns="91208" bIns="45604" anchor="ctr"/>
            <a:lstStyle/>
            <a:p>
              <a:pPr eaLnBrk="1" hangingPunct="1">
                <a:buFont typeface="Arial" panose="020B0604020202020204" pitchFamily="34" charset="0"/>
              </a:pPr>
              <a:endParaRPr lang="zh-CN" altLang="en-US" sz="10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Text Box 13"/>
            <p:cNvSpPr txBox="1"/>
            <p:nvPr/>
          </p:nvSpPr>
          <p:spPr>
            <a:xfrm>
              <a:off x="9942" y="4017"/>
              <a:ext cx="1120" cy="8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208" tIns="45604" rIns="91208" bIns="45604"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charset="-122"/>
                </a:rPr>
                <a:t>国土面积</a:t>
              </a:r>
            </a:p>
          </p:txBody>
        </p:sp>
        <p:sp>
          <p:nvSpPr>
            <p:cNvPr id="25" name="Text Box 14"/>
            <p:cNvSpPr txBox="1"/>
            <p:nvPr/>
          </p:nvSpPr>
          <p:spPr>
            <a:xfrm>
              <a:off x="9827" y="6368"/>
              <a:ext cx="1738" cy="5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208" tIns="45604" rIns="91208" bIns="45604"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charset="-122"/>
                </a:rPr>
                <a:t>出口贸易</a:t>
              </a:r>
            </a:p>
          </p:txBody>
        </p:sp>
        <p:sp>
          <p:nvSpPr>
            <p:cNvPr id="26" name="Text Box 15"/>
            <p:cNvSpPr txBox="1"/>
            <p:nvPr/>
          </p:nvSpPr>
          <p:spPr>
            <a:xfrm>
              <a:off x="9827" y="5688"/>
              <a:ext cx="2272" cy="5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208" tIns="45604" rIns="91208" bIns="45604"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charset="-122"/>
                </a:rPr>
                <a:t>生产总值</a:t>
              </a:r>
            </a:p>
          </p:txBody>
        </p:sp>
        <p:sp>
          <p:nvSpPr>
            <p:cNvPr id="27" name="Text Box 16"/>
            <p:cNvSpPr txBox="1"/>
            <p:nvPr/>
          </p:nvSpPr>
          <p:spPr>
            <a:xfrm>
              <a:off x="9942" y="4845"/>
              <a:ext cx="1736" cy="5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208" tIns="45604" rIns="91208" bIns="45604">
              <a:spAutoFit/>
            </a:bodyPr>
            <a:lstStyle/>
            <a:p>
              <a:pPr algn="l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</a:pPr>
              <a:r>
                <a:rPr lang="zh-CN" altLang="en-US" sz="1000" dirty="0">
                  <a:latin typeface="Arial" panose="020B0604020202020204" pitchFamily="34" charset="0"/>
                  <a:ea typeface="微软雅黑" panose="020B0503020204020204" charset="-122"/>
                </a:rPr>
                <a:t>人口</a:t>
              </a:r>
            </a:p>
          </p:txBody>
        </p:sp>
        <p:sp>
          <p:nvSpPr>
            <p:cNvPr id="28" name="AutoShape 17" descr="2"/>
            <p:cNvSpPr/>
            <p:nvPr/>
          </p:nvSpPr>
          <p:spPr>
            <a:xfrm>
              <a:off x="4813" y="970"/>
              <a:ext cx="4775" cy="579"/>
            </a:xfrm>
            <a:prstGeom prst="horizontalScroll">
              <a:avLst>
                <a:gd name="adj" fmla="val 12500"/>
              </a:avLst>
            </a:prstGeom>
            <a:noFill/>
            <a:ln w="9525" cap="flat" cmpd="sng">
              <a:noFill/>
              <a:prstDash val="solid"/>
              <a:headEnd type="none" w="med" len="med"/>
              <a:tailEnd type="none" w="med" len="med"/>
            </a:ln>
          </p:spPr>
          <p:txBody>
            <a:bodyPr wrap="none" lIns="91208" tIns="45604" rIns="91208" bIns="45604" anchor="ctr"/>
            <a:lstStyle/>
            <a:p>
              <a:pPr eaLnBrk="1" hangingPunct="1">
                <a:buFont typeface="Arial" panose="020B0604020202020204" pitchFamily="34" charset="0"/>
              </a:pPr>
              <a:r>
                <a:rPr lang="zh-CN" altLang="en-US" sz="1600" b="1" dirty="0">
                  <a:latin typeface="Arial" panose="020B0604020202020204" pitchFamily="34" charset="0"/>
                  <a:ea typeface="迷你简琥珀"/>
                </a:rPr>
                <a:t>美国、日本力量的对比</a:t>
              </a:r>
            </a:p>
          </p:txBody>
        </p:sp>
        <p:sp>
          <p:nvSpPr>
            <p:cNvPr id="29" name="WordArt 18"/>
            <p:cNvSpPr>
              <a:spLocks noTextEdit="1"/>
            </p:cNvSpPr>
            <p:nvPr/>
          </p:nvSpPr>
          <p:spPr>
            <a:xfrm>
              <a:off x="5419" y="6194"/>
              <a:ext cx="463" cy="2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0.3</a:t>
              </a:r>
            </a:p>
          </p:txBody>
        </p:sp>
        <p:sp>
          <p:nvSpPr>
            <p:cNvPr id="30" name="WordArt 19"/>
            <p:cNvSpPr>
              <a:spLocks noTextEdit="1"/>
            </p:cNvSpPr>
            <p:nvPr/>
          </p:nvSpPr>
          <p:spPr>
            <a:xfrm>
              <a:off x="6006" y="5602"/>
              <a:ext cx="441" cy="25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2.5</a:t>
              </a:r>
            </a:p>
          </p:txBody>
        </p:sp>
        <p:sp>
          <p:nvSpPr>
            <p:cNvPr id="31" name="WordArt 20"/>
            <p:cNvSpPr>
              <a:spLocks noTextEdit="1"/>
            </p:cNvSpPr>
            <p:nvPr/>
          </p:nvSpPr>
          <p:spPr>
            <a:xfrm>
              <a:off x="6913" y="3365"/>
              <a:ext cx="574" cy="2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11.8</a:t>
              </a:r>
            </a:p>
          </p:txBody>
        </p:sp>
        <p:sp>
          <p:nvSpPr>
            <p:cNvPr id="32" name="WordArt 21"/>
            <p:cNvSpPr>
              <a:spLocks noTextEdit="1"/>
            </p:cNvSpPr>
            <p:nvPr/>
          </p:nvSpPr>
          <p:spPr>
            <a:xfrm>
              <a:off x="7610" y="3910"/>
              <a:ext cx="464" cy="2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9.8</a:t>
              </a:r>
            </a:p>
          </p:txBody>
        </p:sp>
        <p:sp>
          <p:nvSpPr>
            <p:cNvPr id="33" name="WordArt 22"/>
            <p:cNvSpPr>
              <a:spLocks noTextEdit="1"/>
            </p:cNvSpPr>
            <p:nvPr/>
          </p:nvSpPr>
          <p:spPr>
            <a:xfrm>
              <a:off x="2230" y="4670"/>
              <a:ext cx="463" cy="25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6.9</a:t>
              </a:r>
            </a:p>
          </p:txBody>
        </p:sp>
        <p:sp>
          <p:nvSpPr>
            <p:cNvPr id="34" name="WordArt 23"/>
            <p:cNvSpPr>
              <a:spLocks noTextEdit="1"/>
            </p:cNvSpPr>
            <p:nvPr/>
          </p:nvSpPr>
          <p:spPr>
            <a:xfrm>
              <a:off x="2892" y="4577"/>
              <a:ext cx="463" cy="3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5.0</a:t>
              </a:r>
            </a:p>
          </p:txBody>
        </p:sp>
        <p:sp>
          <p:nvSpPr>
            <p:cNvPr id="35" name="Freeform 24"/>
            <p:cNvSpPr/>
            <p:nvPr/>
          </p:nvSpPr>
          <p:spPr>
            <a:xfrm>
              <a:off x="2969" y="4915"/>
              <a:ext cx="20" cy="6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</a:cxnLst>
              <a:rect l="0" t="0" r="0" b="0"/>
              <a:pathLst>
                <a:path w="9" h="336">
                  <a:moveTo>
                    <a:pt x="0" y="0"/>
                  </a:moveTo>
                  <a:lnTo>
                    <a:pt x="9" y="336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36" name="WordArt 25"/>
            <p:cNvSpPr>
              <a:spLocks noTextEdit="1"/>
            </p:cNvSpPr>
            <p:nvPr/>
          </p:nvSpPr>
          <p:spPr>
            <a:xfrm>
              <a:off x="3693" y="1131"/>
              <a:ext cx="574" cy="25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21.2</a:t>
              </a:r>
            </a:p>
          </p:txBody>
        </p:sp>
        <p:sp>
          <p:nvSpPr>
            <p:cNvPr id="37" name="WordArt 26"/>
            <p:cNvSpPr>
              <a:spLocks noTextEdit="1"/>
            </p:cNvSpPr>
            <p:nvPr/>
          </p:nvSpPr>
          <p:spPr>
            <a:xfrm>
              <a:off x="4479" y="3468"/>
              <a:ext cx="579" cy="2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59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11.9</a:t>
              </a:r>
            </a:p>
          </p:txBody>
        </p:sp>
      </p:grpSp>
      <p:pic>
        <p:nvPicPr>
          <p:cNvPr id="38" name="图片 37" descr="C:/Users/hu/AppData/Local/Temp/kaimatting_20191214160428/output_20191214160447..pngoutput_20191214160447.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3295" y="2861675"/>
            <a:ext cx="1925955" cy="13449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9" name="图片 38" descr="149584324795165500_a580xH.jpg"/>
          <p:cNvPicPr>
            <a:picLocks noChangeAspect="1"/>
          </p:cNvPicPr>
          <p:nvPr/>
        </p:nvPicPr>
        <p:blipFill>
          <a:blip r:embed="rId7" cstate="print"/>
          <a:srcRect l="9914" r="18965"/>
          <a:stretch>
            <a:fillRect/>
          </a:stretch>
        </p:blipFill>
        <p:spPr>
          <a:xfrm>
            <a:off x="8220535" y="2835005"/>
            <a:ext cx="1920240" cy="1422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" name="图片 39" descr="小泉美梦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340" y="4154535"/>
            <a:ext cx="2614295" cy="17094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917575" y="1847850"/>
            <a:ext cx="3381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日本的军事实力只能维持在自卫所需的水平，总兵力不得超过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万，军舰数量不得超过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30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艘，不能拥有航母及核动力潜艇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不得发展弹道导弹技术。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/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——《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和平宪法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》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第九条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48655" y="1468120"/>
            <a:ext cx="41046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截至2013年，自卫队总兵力约24.7万，其军费开支排名世界第五。日本海上自卫队已经是世界第二、亚洲第一的常规海上力量。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599045" y="4380230"/>
            <a:ext cx="2187575" cy="1362710"/>
            <a:chOff x="10419" y="5428"/>
            <a:chExt cx="3445" cy="2146"/>
          </a:xfrm>
        </p:grpSpPr>
        <p:pic>
          <p:nvPicPr>
            <p:cNvPr id="5" name="图片 4" descr="CgoOFFpuuPGACuVHAADDJQQKhHI85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0" y="5428"/>
              <a:ext cx="3444" cy="2147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419" y="6850"/>
              <a:ext cx="3445" cy="72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2017</a:t>
              </a:r>
              <a:r>
                <a:rPr lang="zh-CN" altLang="en-US" sz="1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年日本民众抗议首相安倍晋三推动修改宪法第</a:t>
              </a:r>
              <a:r>
                <a:rPr lang="en-US" altLang="zh-CN" sz="1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  <a:r>
                <a:rPr lang="zh-CN" altLang="en-US" sz="12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6261" y="814983"/>
            <a:ext cx="4182110" cy="702791"/>
            <a:chOff x="2290" y="1067"/>
            <a:chExt cx="8095" cy="1445"/>
          </a:xfrm>
        </p:grpSpPr>
        <p:grpSp>
          <p:nvGrpSpPr>
            <p:cNvPr id="8" name="组合 13"/>
            <p:cNvGrpSpPr/>
            <p:nvPr/>
          </p:nvGrpSpPr>
          <p:grpSpPr>
            <a:xfrm flipH="1">
              <a:off x="2290" y="1160"/>
              <a:ext cx="8095" cy="1352"/>
              <a:chOff x="3007868" y="62780"/>
              <a:chExt cx="5384041" cy="858525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007868" y="196200"/>
                <a:ext cx="5104457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THREE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文本框 21"/>
            <p:cNvSpPr txBox="1"/>
            <p:nvPr/>
          </p:nvSpPr>
          <p:spPr>
            <a:xfrm>
              <a:off x="4878" y="1067"/>
              <a:ext cx="5003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日本崛起</a:t>
              </a:r>
              <a:r>
                <a:rPr lang="en-US" altLang="zh-CN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影响</a:t>
              </a:r>
            </a:p>
          </p:txBody>
        </p:sp>
      </p:grpSp>
      <p:pic>
        <p:nvPicPr>
          <p:cNvPr id="12" name="图片 11" descr="t0123ed06b8bdbefddd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8655" y="2179320"/>
            <a:ext cx="3970020" cy="2106295"/>
          </a:xfrm>
          <a:prstGeom prst="rect">
            <a:avLst/>
          </a:prstGeom>
        </p:spPr>
      </p:pic>
      <p:pic>
        <p:nvPicPr>
          <p:cNvPr id="13" name="图片 12" descr="C:/Users/hu/AppData/Local/Temp/kaimatting_20191214161310/output_20191214161314..pngoutput_20191214161314."/>
          <p:cNvPicPr>
            <a:picLocks noChangeAspect="1"/>
          </p:cNvPicPr>
          <p:nvPr/>
        </p:nvPicPr>
        <p:blipFill>
          <a:blip r:embed="rId7" cstate="print"/>
          <a:srcRect t="10036" b="25986"/>
          <a:stretch>
            <a:fillRect/>
          </a:stretch>
        </p:blipFill>
        <p:spPr>
          <a:xfrm>
            <a:off x="3964305" y="2074545"/>
            <a:ext cx="2197100" cy="1988820"/>
          </a:xfrm>
          <a:prstGeom prst="rect">
            <a:avLst/>
          </a:prstGeom>
        </p:spPr>
      </p:pic>
      <p:sp>
        <p:nvSpPr>
          <p:cNvPr id="14" name="文本框 4"/>
          <p:cNvSpPr txBox="1"/>
          <p:nvPr/>
        </p:nvSpPr>
        <p:spPr>
          <a:xfrm>
            <a:off x="917575" y="4668520"/>
            <a:ext cx="6459220" cy="1075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安倍政权正积极运作修改“和平宪法”第九条，一旦撕去这层最后的遮羞布，日本走向再武装化的道路或将难以逆转。当前，朝鲜半岛、钓鱼岛、台海、南海等热点敏感地区到处隐现着日本自卫队的鬼影，警惕日本军国主义重新为祸国际社会，具有十分现实而紧迫的意义</a:t>
            </a:r>
            <a:r>
              <a: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......</a:t>
            </a:r>
            <a:endParaRPr kumimoji="0" lang="en-US" altLang="zh-CN" sz="1600" b="1" i="0" u="none" strike="noStrike" cap="none" spc="0" normalizeH="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>
          <a:xfrm>
            <a:off x="1260475" y="4140835"/>
            <a:ext cx="3834130" cy="1614805"/>
          </a:xfrm>
          <a:custGeom>
            <a:avLst/>
            <a:gdLst/>
            <a:ahLst/>
            <a:cxnLst>
              <a:cxn ang="0">
                <a:pos x="0" y="2676525"/>
              </a:cxn>
              <a:cxn ang="0">
                <a:pos x="0" y="1240208"/>
              </a:cxn>
              <a:cxn ang="0">
                <a:pos x="5738813" y="0"/>
              </a:cxn>
              <a:cxn ang="0">
                <a:pos x="5738813" y="2676525"/>
              </a:cxn>
              <a:cxn ang="0">
                <a:pos x="0" y="2676525"/>
              </a:cxn>
              <a:cxn ang="0">
                <a:pos x="0" y="2676525"/>
              </a:cxn>
            </a:cxnLst>
            <a:rect l="0" t="0" r="0" b="0"/>
            <a:pathLst>
              <a:path w="3162" h="1474">
                <a:moveTo>
                  <a:pt x="0" y="1474"/>
                </a:moveTo>
                <a:lnTo>
                  <a:pt x="0" y="683"/>
                </a:lnTo>
                <a:lnTo>
                  <a:pt x="3162" y="0"/>
                </a:lnTo>
                <a:lnTo>
                  <a:pt x="3162" y="1474"/>
                </a:lnTo>
                <a:lnTo>
                  <a:pt x="0" y="1474"/>
                </a:lnTo>
                <a:close/>
              </a:path>
            </a:pathLst>
          </a:custGeom>
          <a:solidFill>
            <a:srgbClr val="DCDDD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6"/>
          <p:cNvSpPr/>
          <p:nvPr/>
        </p:nvSpPr>
        <p:spPr>
          <a:xfrm>
            <a:off x="3314700" y="2292350"/>
            <a:ext cx="1779905" cy="3463290"/>
          </a:xfrm>
          <a:custGeom>
            <a:avLst/>
            <a:gdLst/>
            <a:ahLst/>
            <a:cxnLst>
              <a:cxn ang="0">
                <a:pos x="2663825" y="5740400"/>
              </a:cxn>
              <a:cxn ang="0">
                <a:pos x="1230295" y="5740400"/>
              </a:cxn>
              <a:cxn ang="0">
                <a:pos x="0" y="0"/>
              </a:cxn>
              <a:cxn ang="0">
                <a:pos x="2663825" y="0"/>
              </a:cxn>
              <a:cxn ang="0">
                <a:pos x="2663825" y="5740400"/>
              </a:cxn>
              <a:cxn ang="0">
                <a:pos x="2663825" y="5740400"/>
              </a:cxn>
            </a:cxnLst>
            <a:rect l="0" t="0" r="0" b="0"/>
            <a:pathLst>
              <a:path w="1468" h="3162">
                <a:moveTo>
                  <a:pt x="1468" y="3162"/>
                </a:moveTo>
                <a:lnTo>
                  <a:pt x="678" y="3162"/>
                </a:lnTo>
                <a:lnTo>
                  <a:pt x="0" y="0"/>
                </a:lnTo>
                <a:lnTo>
                  <a:pt x="1468" y="0"/>
                </a:lnTo>
                <a:lnTo>
                  <a:pt x="1468" y="3162"/>
                </a:lnTo>
                <a:close/>
              </a:path>
            </a:pathLst>
          </a:custGeom>
          <a:solidFill>
            <a:srgbClr val="DCDDD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>
          <a:xfrm>
            <a:off x="1260475" y="2292350"/>
            <a:ext cx="3834130" cy="1608455"/>
          </a:xfrm>
          <a:custGeom>
            <a:avLst/>
            <a:gdLst/>
            <a:ahLst/>
            <a:cxnLst>
              <a:cxn ang="0">
                <a:pos x="5738813" y="0"/>
              </a:cxn>
              <a:cxn ang="0">
                <a:pos x="5738813" y="1434384"/>
              </a:cxn>
              <a:cxn ang="0">
                <a:pos x="0" y="2665413"/>
              </a:cxn>
              <a:cxn ang="0">
                <a:pos x="0" y="0"/>
              </a:cxn>
              <a:cxn ang="0">
                <a:pos x="5738813" y="0"/>
              </a:cxn>
              <a:cxn ang="0">
                <a:pos x="5738813" y="0"/>
              </a:cxn>
            </a:cxnLst>
            <a:rect l="0" t="0" r="0" b="0"/>
            <a:pathLst>
              <a:path w="3162" h="1468">
                <a:moveTo>
                  <a:pt x="3162" y="0"/>
                </a:moveTo>
                <a:lnTo>
                  <a:pt x="3162" y="790"/>
                </a:lnTo>
                <a:lnTo>
                  <a:pt x="0" y="1468"/>
                </a:lnTo>
                <a:lnTo>
                  <a:pt x="0" y="0"/>
                </a:lnTo>
                <a:lnTo>
                  <a:pt x="3162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>
          <a:xfrm>
            <a:off x="1260475" y="2292350"/>
            <a:ext cx="1779905" cy="34632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3530" y="0"/>
              </a:cxn>
              <a:cxn ang="0">
                <a:pos x="2663825" y="5740400"/>
              </a:cxn>
              <a:cxn ang="0">
                <a:pos x="0" y="574040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1468" h="3162">
                <a:moveTo>
                  <a:pt x="0" y="0"/>
                </a:moveTo>
                <a:lnTo>
                  <a:pt x="790" y="0"/>
                </a:lnTo>
                <a:lnTo>
                  <a:pt x="1468" y="3162"/>
                </a:lnTo>
                <a:lnTo>
                  <a:pt x="0" y="3162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>
          <a:xfrm>
            <a:off x="1260475" y="2292350"/>
            <a:ext cx="3834130" cy="1608455"/>
          </a:xfrm>
          <a:custGeom>
            <a:avLst/>
            <a:gdLst/>
            <a:ahLst/>
            <a:cxnLst>
              <a:cxn ang="0">
                <a:pos x="5738813" y="0"/>
              </a:cxn>
              <a:cxn ang="0">
                <a:pos x="5738813" y="1100300"/>
              </a:cxn>
              <a:cxn ang="0">
                <a:pos x="0" y="2665413"/>
              </a:cxn>
              <a:cxn ang="0">
                <a:pos x="0" y="0"/>
              </a:cxn>
              <a:cxn ang="0">
                <a:pos x="5738813" y="0"/>
              </a:cxn>
              <a:cxn ang="0">
                <a:pos x="5738813" y="0"/>
              </a:cxn>
            </a:cxnLst>
            <a:rect l="0" t="0" r="0" b="0"/>
            <a:pathLst>
              <a:path w="3162" h="1468">
                <a:moveTo>
                  <a:pt x="3162" y="0"/>
                </a:moveTo>
                <a:lnTo>
                  <a:pt x="3162" y="606"/>
                </a:lnTo>
                <a:lnTo>
                  <a:pt x="0" y="1468"/>
                </a:lnTo>
                <a:lnTo>
                  <a:pt x="0" y="0"/>
                </a:lnTo>
                <a:lnTo>
                  <a:pt x="3162" y="0"/>
                </a:lnTo>
                <a:close/>
              </a:path>
            </a:pathLst>
          </a:custGeom>
          <a:solidFill>
            <a:srgbClr val="EA502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0"/>
          <p:cNvSpPr/>
          <p:nvPr/>
        </p:nvSpPr>
        <p:spPr>
          <a:xfrm>
            <a:off x="3314700" y="2292350"/>
            <a:ext cx="1779905" cy="1042035"/>
          </a:xfrm>
          <a:custGeom>
            <a:avLst/>
            <a:gdLst/>
            <a:ahLst/>
            <a:cxnLst>
              <a:cxn ang="0">
                <a:pos x="2663825" y="0"/>
              </a:cxn>
              <a:cxn ang="0">
                <a:pos x="2663825" y="1100613"/>
              </a:cxn>
              <a:cxn ang="0">
                <a:pos x="366548" y="1727200"/>
              </a:cxn>
              <a:cxn ang="0">
                <a:pos x="0" y="0"/>
              </a:cxn>
              <a:cxn ang="0">
                <a:pos x="2663825" y="0"/>
              </a:cxn>
              <a:cxn ang="0">
                <a:pos x="2663825" y="0"/>
              </a:cxn>
            </a:cxnLst>
            <a:rect l="0" t="0" r="0" b="0"/>
            <a:pathLst>
              <a:path w="1468" h="951">
                <a:moveTo>
                  <a:pt x="1468" y="0"/>
                </a:moveTo>
                <a:lnTo>
                  <a:pt x="1468" y="606"/>
                </a:lnTo>
                <a:lnTo>
                  <a:pt x="202" y="951"/>
                </a:lnTo>
                <a:lnTo>
                  <a:pt x="0" y="0"/>
                </a:lnTo>
                <a:lnTo>
                  <a:pt x="1468" y="0"/>
                </a:lnTo>
                <a:close/>
              </a:path>
            </a:pathLst>
          </a:custGeom>
          <a:solidFill>
            <a:srgbClr val="D5331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>
          <a:xfrm>
            <a:off x="3314700" y="2292350"/>
            <a:ext cx="1779905" cy="3463290"/>
          </a:xfrm>
          <a:custGeom>
            <a:avLst/>
            <a:gdLst/>
            <a:ahLst/>
            <a:cxnLst>
              <a:cxn ang="0">
                <a:pos x="2663825" y="5740400"/>
              </a:cxn>
              <a:cxn ang="0">
                <a:pos x="1564181" y="5740400"/>
              </a:cxn>
              <a:cxn ang="0">
                <a:pos x="0" y="0"/>
              </a:cxn>
              <a:cxn ang="0">
                <a:pos x="2663825" y="0"/>
              </a:cxn>
              <a:cxn ang="0">
                <a:pos x="2663825" y="5740400"/>
              </a:cxn>
              <a:cxn ang="0">
                <a:pos x="2663825" y="5740400"/>
              </a:cxn>
            </a:cxnLst>
            <a:rect l="0" t="0" r="0" b="0"/>
            <a:pathLst>
              <a:path w="1468" h="3162">
                <a:moveTo>
                  <a:pt x="1468" y="3162"/>
                </a:moveTo>
                <a:lnTo>
                  <a:pt x="862" y="3162"/>
                </a:lnTo>
                <a:lnTo>
                  <a:pt x="0" y="0"/>
                </a:lnTo>
                <a:lnTo>
                  <a:pt x="1468" y="0"/>
                </a:lnTo>
                <a:lnTo>
                  <a:pt x="1468" y="3162"/>
                </a:lnTo>
                <a:close/>
              </a:path>
            </a:pathLst>
          </a:custGeom>
          <a:solidFill>
            <a:srgbClr val="74A7AE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2"/>
          <p:cNvSpPr/>
          <p:nvPr/>
        </p:nvSpPr>
        <p:spPr>
          <a:xfrm>
            <a:off x="3941445" y="4140835"/>
            <a:ext cx="1153160" cy="1614805"/>
          </a:xfrm>
          <a:custGeom>
            <a:avLst/>
            <a:gdLst/>
            <a:ahLst/>
            <a:cxnLst>
              <a:cxn ang="0">
                <a:pos x="1725613" y="2676525"/>
              </a:cxn>
              <a:cxn ang="0">
                <a:pos x="626011" y="2676525"/>
              </a:cxn>
              <a:cxn ang="0">
                <a:pos x="0" y="377691"/>
              </a:cxn>
              <a:cxn ang="0">
                <a:pos x="1725613" y="0"/>
              </a:cxn>
              <a:cxn ang="0">
                <a:pos x="1725613" y="2676525"/>
              </a:cxn>
              <a:cxn ang="0">
                <a:pos x="1725613" y="2676525"/>
              </a:cxn>
            </a:cxnLst>
            <a:rect l="0" t="0" r="0" b="0"/>
            <a:pathLst>
              <a:path w="951" h="1474">
                <a:moveTo>
                  <a:pt x="951" y="1474"/>
                </a:moveTo>
                <a:lnTo>
                  <a:pt x="345" y="1474"/>
                </a:lnTo>
                <a:lnTo>
                  <a:pt x="0" y="208"/>
                </a:lnTo>
                <a:lnTo>
                  <a:pt x="951" y="0"/>
                </a:lnTo>
                <a:lnTo>
                  <a:pt x="951" y="1474"/>
                </a:lnTo>
                <a:close/>
              </a:path>
            </a:pathLst>
          </a:custGeom>
          <a:solidFill>
            <a:srgbClr val="58919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3"/>
          <p:cNvSpPr/>
          <p:nvPr/>
        </p:nvSpPr>
        <p:spPr>
          <a:xfrm>
            <a:off x="1260475" y="4140835"/>
            <a:ext cx="3834130" cy="1614805"/>
          </a:xfrm>
          <a:custGeom>
            <a:avLst/>
            <a:gdLst/>
            <a:ahLst/>
            <a:cxnLst>
              <a:cxn ang="0">
                <a:pos x="0" y="2676525"/>
              </a:cxn>
              <a:cxn ang="0">
                <a:pos x="0" y="1576135"/>
              </a:cxn>
              <a:cxn ang="0">
                <a:pos x="5738813" y="0"/>
              </a:cxn>
              <a:cxn ang="0">
                <a:pos x="5738813" y="2676525"/>
              </a:cxn>
              <a:cxn ang="0">
                <a:pos x="0" y="2676525"/>
              </a:cxn>
              <a:cxn ang="0">
                <a:pos x="0" y="2676525"/>
              </a:cxn>
            </a:cxnLst>
            <a:rect l="0" t="0" r="0" b="0"/>
            <a:pathLst>
              <a:path w="3162" h="1474">
                <a:moveTo>
                  <a:pt x="0" y="1474"/>
                </a:moveTo>
                <a:lnTo>
                  <a:pt x="0" y="868"/>
                </a:lnTo>
                <a:lnTo>
                  <a:pt x="3162" y="0"/>
                </a:lnTo>
                <a:lnTo>
                  <a:pt x="3162" y="1474"/>
                </a:lnTo>
                <a:lnTo>
                  <a:pt x="0" y="1474"/>
                </a:lnTo>
                <a:close/>
              </a:path>
            </a:pathLst>
          </a:custGeom>
          <a:solidFill>
            <a:srgbClr val="CCB77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4"/>
          <p:cNvSpPr/>
          <p:nvPr/>
        </p:nvSpPr>
        <p:spPr>
          <a:xfrm>
            <a:off x="1260475" y="4707890"/>
            <a:ext cx="1779905" cy="1047750"/>
          </a:xfrm>
          <a:custGeom>
            <a:avLst/>
            <a:gdLst/>
            <a:ahLst/>
            <a:cxnLst>
              <a:cxn ang="0">
                <a:pos x="0" y="809383"/>
              </a:cxn>
              <a:cxn ang="0">
                <a:pos x="0" y="636981"/>
              </a:cxn>
              <a:cxn ang="0">
                <a:pos x="2297277" y="0"/>
              </a:cxn>
              <a:cxn ang="0">
                <a:pos x="2663825" y="1736725"/>
              </a:cxn>
              <a:cxn ang="0">
                <a:pos x="0" y="1736725"/>
              </a:cxn>
              <a:cxn ang="0">
                <a:pos x="0" y="809383"/>
              </a:cxn>
              <a:cxn ang="0">
                <a:pos x="0" y="809383"/>
              </a:cxn>
            </a:cxnLst>
            <a:rect l="0" t="0" r="0" b="0"/>
            <a:pathLst>
              <a:path w="1468" h="957">
                <a:moveTo>
                  <a:pt x="0" y="446"/>
                </a:moveTo>
                <a:lnTo>
                  <a:pt x="0" y="351"/>
                </a:lnTo>
                <a:lnTo>
                  <a:pt x="1266" y="0"/>
                </a:lnTo>
                <a:lnTo>
                  <a:pt x="1468" y="957"/>
                </a:lnTo>
                <a:lnTo>
                  <a:pt x="0" y="957"/>
                </a:lnTo>
                <a:lnTo>
                  <a:pt x="0" y="446"/>
                </a:lnTo>
                <a:close/>
              </a:path>
            </a:pathLst>
          </a:custGeom>
          <a:solidFill>
            <a:srgbClr val="AF9B6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5"/>
          <p:cNvSpPr/>
          <p:nvPr/>
        </p:nvSpPr>
        <p:spPr>
          <a:xfrm>
            <a:off x="1260475" y="2292350"/>
            <a:ext cx="1779905" cy="34632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99644" y="0"/>
              </a:cxn>
              <a:cxn ang="0">
                <a:pos x="2663825" y="5740400"/>
              </a:cxn>
              <a:cxn ang="0">
                <a:pos x="0" y="574040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1468" h="3162">
                <a:moveTo>
                  <a:pt x="0" y="0"/>
                </a:moveTo>
                <a:lnTo>
                  <a:pt x="606" y="0"/>
                </a:lnTo>
                <a:lnTo>
                  <a:pt x="1468" y="3162"/>
                </a:lnTo>
                <a:lnTo>
                  <a:pt x="0" y="3162"/>
                </a:lnTo>
                <a:lnTo>
                  <a:pt x="0" y="0"/>
                </a:lnTo>
                <a:close/>
              </a:path>
            </a:pathLst>
          </a:custGeom>
          <a:solidFill>
            <a:srgbClr val="7B605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6"/>
          <p:cNvSpPr/>
          <p:nvPr/>
        </p:nvSpPr>
        <p:spPr>
          <a:xfrm>
            <a:off x="1260475" y="2292350"/>
            <a:ext cx="1153160" cy="1608455"/>
          </a:xfrm>
          <a:custGeom>
            <a:avLst/>
            <a:gdLst/>
            <a:ahLst/>
            <a:cxnLst>
              <a:cxn ang="0">
                <a:pos x="927222" y="0"/>
              </a:cxn>
              <a:cxn ang="0">
                <a:pos x="1099602" y="0"/>
              </a:cxn>
              <a:cxn ang="0">
                <a:pos x="1725613" y="2298646"/>
              </a:cxn>
              <a:cxn ang="0">
                <a:pos x="0" y="2665413"/>
              </a:cxn>
              <a:cxn ang="0">
                <a:pos x="0" y="0"/>
              </a:cxn>
              <a:cxn ang="0">
                <a:pos x="927222" y="0"/>
              </a:cxn>
              <a:cxn ang="0">
                <a:pos x="927222" y="0"/>
              </a:cxn>
            </a:cxnLst>
            <a:rect l="0" t="0" r="0" b="0"/>
            <a:pathLst>
              <a:path w="951" h="1468">
                <a:moveTo>
                  <a:pt x="511" y="0"/>
                </a:moveTo>
                <a:lnTo>
                  <a:pt x="606" y="0"/>
                </a:lnTo>
                <a:lnTo>
                  <a:pt x="951" y="1266"/>
                </a:lnTo>
                <a:lnTo>
                  <a:pt x="0" y="1468"/>
                </a:lnTo>
                <a:lnTo>
                  <a:pt x="0" y="0"/>
                </a:lnTo>
                <a:lnTo>
                  <a:pt x="511" y="0"/>
                </a:lnTo>
                <a:close/>
              </a:path>
            </a:pathLst>
          </a:custGeom>
          <a:solidFill>
            <a:srgbClr val="65504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/>
          <p:cNvSpPr/>
          <p:nvPr/>
        </p:nvSpPr>
        <p:spPr>
          <a:xfrm>
            <a:off x="1260475" y="2292350"/>
            <a:ext cx="1751330" cy="1608455"/>
          </a:xfrm>
          <a:custGeom>
            <a:avLst/>
            <a:gdLst/>
            <a:ahLst/>
            <a:cxnLst>
              <a:cxn ang="0">
                <a:pos x="2620963" y="1953668"/>
              </a:cxn>
              <a:cxn ang="0">
                <a:pos x="0" y="2665413"/>
              </a:cxn>
              <a:cxn ang="0">
                <a:pos x="0" y="0"/>
              </a:cxn>
              <a:cxn ang="0">
                <a:pos x="2620963" y="0"/>
              </a:cxn>
              <a:cxn ang="0">
                <a:pos x="2620963" y="1953668"/>
              </a:cxn>
              <a:cxn ang="0">
                <a:pos x="2620963" y="1953668"/>
              </a:cxn>
            </a:cxnLst>
            <a:rect l="0" t="0" r="0" b="0"/>
            <a:pathLst>
              <a:path w="1444" h="1468">
                <a:moveTo>
                  <a:pt x="1444" y="1076"/>
                </a:moveTo>
                <a:lnTo>
                  <a:pt x="0" y="1468"/>
                </a:lnTo>
                <a:lnTo>
                  <a:pt x="0" y="0"/>
                </a:lnTo>
                <a:lnTo>
                  <a:pt x="1444" y="0"/>
                </a:lnTo>
                <a:lnTo>
                  <a:pt x="1444" y="1076"/>
                </a:lnTo>
                <a:close/>
              </a:path>
            </a:pathLst>
          </a:custGeom>
          <a:solidFill>
            <a:srgbClr val="EA502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8"/>
          <p:cNvSpPr/>
          <p:nvPr/>
        </p:nvSpPr>
        <p:spPr>
          <a:xfrm>
            <a:off x="3195320" y="2996565"/>
            <a:ext cx="172085" cy="337820"/>
          </a:xfrm>
          <a:custGeom>
            <a:avLst/>
            <a:gdLst/>
            <a:ahLst/>
            <a:cxnLst>
              <a:cxn ang="0">
                <a:pos x="150321" y="560387"/>
              </a:cxn>
              <a:cxn ang="0">
                <a:pos x="257175" y="560387"/>
              </a:cxn>
              <a:cxn ang="0">
                <a:pos x="257175" y="0"/>
              </a:cxn>
              <a:cxn ang="0">
                <a:pos x="161187" y="0"/>
              </a:cxn>
              <a:cxn ang="0">
                <a:pos x="0" y="128762"/>
              </a:cxn>
              <a:cxn ang="0">
                <a:pos x="52522" y="204931"/>
              </a:cxn>
              <a:cxn ang="0">
                <a:pos x="150321" y="117881"/>
              </a:cxn>
              <a:cxn ang="0">
                <a:pos x="150321" y="560387"/>
              </a:cxn>
              <a:cxn ang="0">
                <a:pos x="150321" y="560387"/>
              </a:cxn>
            </a:cxnLst>
            <a:rect l="0" t="0" r="0" b="0"/>
            <a:pathLst>
              <a:path w="142" h="309">
                <a:moveTo>
                  <a:pt x="83" y="309"/>
                </a:moveTo>
                <a:lnTo>
                  <a:pt x="142" y="309"/>
                </a:lnTo>
                <a:lnTo>
                  <a:pt x="142" y="0"/>
                </a:lnTo>
                <a:lnTo>
                  <a:pt x="89" y="0"/>
                </a:lnTo>
                <a:lnTo>
                  <a:pt x="0" y="71"/>
                </a:lnTo>
                <a:lnTo>
                  <a:pt x="29" y="113"/>
                </a:lnTo>
                <a:lnTo>
                  <a:pt x="83" y="65"/>
                </a:lnTo>
                <a:lnTo>
                  <a:pt x="83" y="309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9"/>
          <p:cNvSpPr/>
          <p:nvPr/>
        </p:nvSpPr>
        <p:spPr>
          <a:xfrm>
            <a:off x="4020185" y="3932555"/>
            <a:ext cx="252730" cy="344805"/>
          </a:xfrm>
          <a:custGeom>
            <a:avLst/>
            <a:gdLst/>
            <a:ahLst/>
            <a:cxnLst>
              <a:cxn ang="0">
                <a:pos x="0" y="571500"/>
              </a:cxn>
              <a:cxn ang="0">
                <a:pos x="377825" y="571500"/>
              </a:cxn>
              <a:cxn ang="0">
                <a:pos x="377825" y="485236"/>
              </a:cxn>
              <a:cxn ang="0">
                <a:pos x="140335" y="485236"/>
              </a:cxn>
              <a:cxn ang="0">
                <a:pos x="269875" y="355840"/>
              </a:cxn>
              <a:cxn ang="0">
                <a:pos x="356235" y="161745"/>
              </a:cxn>
              <a:cxn ang="0">
                <a:pos x="302260" y="43132"/>
              </a:cxn>
              <a:cxn ang="0">
                <a:pos x="183515" y="0"/>
              </a:cxn>
              <a:cxn ang="0">
                <a:pos x="10795" y="43132"/>
              </a:cxn>
              <a:cxn ang="0">
                <a:pos x="21590" y="140179"/>
              </a:cxn>
              <a:cxn ang="0">
                <a:pos x="151130" y="97047"/>
              </a:cxn>
              <a:cxn ang="0">
                <a:pos x="237490" y="172528"/>
              </a:cxn>
              <a:cxn ang="0">
                <a:pos x="140335" y="334274"/>
              </a:cxn>
              <a:cxn ang="0">
                <a:pos x="0" y="485236"/>
              </a:cxn>
              <a:cxn ang="0">
                <a:pos x="0" y="571500"/>
              </a:cxn>
            </a:cxnLst>
            <a:rect l="0" t="0" r="0" b="0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45"/>
                  <a:pt x="35" y="45"/>
                  <a:pt x="35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8" y="41"/>
                  <a:pt x="21" y="37"/>
                  <a:pt x="25" y="33"/>
                </a:cubicBezTo>
                <a:cubicBezTo>
                  <a:pt x="31" y="25"/>
                  <a:pt x="33" y="20"/>
                  <a:pt x="33" y="15"/>
                </a:cubicBezTo>
                <a:cubicBezTo>
                  <a:pt x="33" y="11"/>
                  <a:pt x="31" y="7"/>
                  <a:pt x="28" y="4"/>
                </a:cubicBezTo>
                <a:cubicBezTo>
                  <a:pt x="25" y="1"/>
                  <a:pt x="22" y="0"/>
                  <a:pt x="17" y="0"/>
                </a:cubicBezTo>
                <a:cubicBezTo>
                  <a:pt x="11" y="0"/>
                  <a:pt x="7" y="1"/>
                  <a:pt x="1" y="4"/>
                </a:cubicBezTo>
                <a:cubicBezTo>
                  <a:pt x="2" y="13"/>
                  <a:pt x="2" y="13"/>
                  <a:pt x="2" y="13"/>
                </a:cubicBezTo>
                <a:cubicBezTo>
                  <a:pt x="6" y="10"/>
                  <a:pt x="10" y="9"/>
                  <a:pt x="14" y="9"/>
                </a:cubicBezTo>
                <a:cubicBezTo>
                  <a:pt x="19" y="9"/>
                  <a:pt x="22" y="12"/>
                  <a:pt x="22" y="16"/>
                </a:cubicBezTo>
                <a:cubicBezTo>
                  <a:pt x="22" y="20"/>
                  <a:pt x="19" y="24"/>
                  <a:pt x="13" y="31"/>
                </a:cubicBezTo>
                <a:cubicBezTo>
                  <a:pt x="10" y="35"/>
                  <a:pt x="4" y="40"/>
                  <a:pt x="0" y="45"/>
                </a:cubicBezTo>
                <a:cubicBezTo>
                  <a:pt x="0" y="53"/>
                  <a:pt x="0" y="53"/>
                  <a:pt x="0" y="5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20"/>
          <p:cNvSpPr/>
          <p:nvPr/>
        </p:nvSpPr>
        <p:spPr>
          <a:xfrm>
            <a:off x="3011805" y="4708525"/>
            <a:ext cx="243840" cy="351155"/>
          </a:xfrm>
          <a:custGeom>
            <a:avLst/>
            <a:gdLst/>
            <a:ahLst/>
            <a:cxnLst>
              <a:cxn ang="0">
                <a:pos x="0" y="561034"/>
              </a:cxn>
              <a:cxn ang="0">
                <a:pos x="150346" y="582612"/>
              </a:cxn>
              <a:cxn ang="0">
                <a:pos x="365125" y="420775"/>
              </a:cxn>
              <a:cxn ang="0">
                <a:pos x="311430" y="291306"/>
              </a:cxn>
              <a:cxn ang="0">
                <a:pos x="257735" y="269728"/>
              </a:cxn>
              <a:cxn ang="0">
                <a:pos x="365125" y="140258"/>
              </a:cxn>
              <a:cxn ang="0">
                <a:pos x="171824" y="0"/>
              </a:cxn>
              <a:cxn ang="0">
                <a:pos x="21478" y="21578"/>
              </a:cxn>
              <a:cxn ang="0">
                <a:pos x="21478" y="118680"/>
              </a:cxn>
              <a:cxn ang="0">
                <a:pos x="150346" y="86313"/>
              </a:cxn>
              <a:cxn ang="0">
                <a:pos x="246996" y="151048"/>
              </a:cxn>
              <a:cxn ang="0">
                <a:pos x="214779" y="215782"/>
              </a:cxn>
              <a:cxn ang="0">
                <a:pos x="107390" y="237360"/>
              </a:cxn>
              <a:cxn ang="0">
                <a:pos x="75173" y="237360"/>
              </a:cxn>
              <a:cxn ang="0">
                <a:pos x="75173" y="323673"/>
              </a:cxn>
              <a:cxn ang="0">
                <a:pos x="118129" y="323673"/>
              </a:cxn>
              <a:cxn ang="0">
                <a:pos x="246996" y="409986"/>
              </a:cxn>
              <a:cxn ang="0">
                <a:pos x="139607" y="485510"/>
              </a:cxn>
              <a:cxn ang="0">
                <a:pos x="10739" y="463932"/>
              </a:cxn>
              <a:cxn ang="0">
                <a:pos x="0" y="561034"/>
              </a:cxn>
            </a:cxnLst>
            <a:rect l="0" t="0" r="0" b="0"/>
            <a:pathLst>
              <a:path w="34" h="54">
                <a:moveTo>
                  <a:pt x="0" y="52"/>
                </a:moveTo>
                <a:cubicBezTo>
                  <a:pt x="5" y="53"/>
                  <a:pt x="9" y="54"/>
                  <a:pt x="14" y="54"/>
                </a:cubicBezTo>
                <a:cubicBezTo>
                  <a:pt x="27" y="54"/>
                  <a:pt x="34" y="48"/>
                  <a:pt x="34" y="39"/>
                </a:cubicBezTo>
                <a:cubicBezTo>
                  <a:pt x="34" y="34"/>
                  <a:pt x="32" y="30"/>
                  <a:pt x="29" y="27"/>
                </a:cubicBezTo>
                <a:cubicBezTo>
                  <a:pt x="28" y="27"/>
                  <a:pt x="27" y="26"/>
                  <a:pt x="24" y="25"/>
                </a:cubicBezTo>
                <a:cubicBezTo>
                  <a:pt x="30" y="24"/>
                  <a:pt x="34" y="19"/>
                  <a:pt x="34" y="13"/>
                </a:cubicBezTo>
                <a:cubicBezTo>
                  <a:pt x="34" y="5"/>
                  <a:pt x="27" y="0"/>
                  <a:pt x="16" y="0"/>
                </a:cubicBezTo>
                <a:cubicBezTo>
                  <a:pt x="11" y="0"/>
                  <a:pt x="7" y="0"/>
                  <a:pt x="2" y="2"/>
                </a:cubicBezTo>
                <a:cubicBezTo>
                  <a:pt x="2" y="11"/>
                  <a:pt x="2" y="11"/>
                  <a:pt x="2" y="11"/>
                </a:cubicBezTo>
                <a:cubicBezTo>
                  <a:pt x="6" y="9"/>
                  <a:pt x="10" y="8"/>
                  <a:pt x="14" y="8"/>
                </a:cubicBezTo>
                <a:cubicBezTo>
                  <a:pt x="20" y="8"/>
                  <a:pt x="23" y="10"/>
                  <a:pt x="23" y="14"/>
                </a:cubicBezTo>
                <a:cubicBezTo>
                  <a:pt x="23" y="16"/>
                  <a:pt x="22" y="19"/>
                  <a:pt x="20" y="20"/>
                </a:cubicBezTo>
                <a:cubicBezTo>
                  <a:pt x="17" y="21"/>
                  <a:pt x="14" y="22"/>
                  <a:pt x="10" y="22"/>
                </a:cubicBezTo>
                <a:cubicBezTo>
                  <a:pt x="9" y="22"/>
                  <a:pt x="8" y="22"/>
                  <a:pt x="7" y="22"/>
                </a:cubicBezTo>
                <a:cubicBezTo>
                  <a:pt x="7" y="30"/>
                  <a:pt x="7" y="30"/>
                  <a:pt x="7" y="30"/>
                </a:cubicBezTo>
                <a:cubicBezTo>
                  <a:pt x="9" y="30"/>
                  <a:pt x="9" y="30"/>
                  <a:pt x="11" y="30"/>
                </a:cubicBezTo>
                <a:cubicBezTo>
                  <a:pt x="19" y="30"/>
                  <a:pt x="23" y="32"/>
                  <a:pt x="23" y="38"/>
                </a:cubicBezTo>
                <a:cubicBezTo>
                  <a:pt x="23" y="42"/>
                  <a:pt x="19" y="45"/>
                  <a:pt x="13" y="45"/>
                </a:cubicBezTo>
                <a:cubicBezTo>
                  <a:pt x="9" y="45"/>
                  <a:pt x="5" y="45"/>
                  <a:pt x="1" y="43"/>
                </a:cubicBezTo>
                <a:cubicBezTo>
                  <a:pt x="0" y="52"/>
                  <a:pt x="0" y="52"/>
                  <a:pt x="0" y="5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1"/>
          <p:cNvSpPr>
            <a:spLocks noEditPoints="1"/>
          </p:cNvSpPr>
          <p:nvPr/>
        </p:nvSpPr>
        <p:spPr>
          <a:xfrm>
            <a:off x="2110105" y="3755390"/>
            <a:ext cx="280035" cy="337820"/>
          </a:xfrm>
          <a:custGeom>
            <a:avLst/>
            <a:gdLst/>
            <a:ahLst/>
            <a:cxnLst>
              <a:cxn ang="0">
                <a:pos x="0" y="441844"/>
              </a:cxn>
              <a:cxn ang="0">
                <a:pos x="236415" y="441844"/>
              </a:cxn>
              <a:cxn ang="0">
                <a:pos x="236415" y="560387"/>
              </a:cxn>
              <a:cxn ang="0">
                <a:pos x="354623" y="560387"/>
              </a:cxn>
              <a:cxn ang="0">
                <a:pos x="354623" y="441844"/>
              </a:cxn>
              <a:cxn ang="0">
                <a:pos x="419100" y="441844"/>
              </a:cxn>
              <a:cxn ang="0">
                <a:pos x="419100" y="355630"/>
              </a:cxn>
              <a:cxn ang="0">
                <a:pos x="354623" y="355630"/>
              </a:cxn>
              <a:cxn ang="0">
                <a:pos x="354623" y="0"/>
              </a:cxn>
              <a:cxn ang="0">
                <a:pos x="204177" y="0"/>
              </a:cxn>
              <a:cxn ang="0">
                <a:pos x="0" y="344854"/>
              </a:cxn>
              <a:cxn ang="0">
                <a:pos x="0" y="441844"/>
              </a:cxn>
              <a:cxn ang="0">
                <a:pos x="96715" y="355630"/>
              </a:cxn>
              <a:cxn ang="0">
                <a:pos x="236415" y="118543"/>
              </a:cxn>
              <a:cxn ang="0">
                <a:pos x="247162" y="86213"/>
              </a:cxn>
              <a:cxn ang="0">
                <a:pos x="247162" y="118543"/>
              </a:cxn>
              <a:cxn ang="0">
                <a:pos x="236415" y="355630"/>
              </a:cxn>
              <a:cxn ang="0">
                <a:pos x="96715" y="355630"/>
              </a:cxn>
            </a:cxnLst>
            <a:rect l="0" t="0" r="0" b="0"/>
            <a:pathLst>
              <a:path w="39" h="52">
                <a:moveTo>
                  <a:pt x="0" y="41"/>
                </a:moveTo>
                <a:cubicBezTo>
                  <a:pt x="22" y="41"/>
                  <a:pt x="22" y="41"/>
                  <a:pt x="22" y="41"/>
                </a:cubicBezTo>
                <a:cubicBezTo>
                  <a:pt x="22" y="52"/>
                  <a:pt x="22" y="52"/>
                  <a:pt x="22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41"/>
                  <a:pt x="33" y="41"/>
                  <a:pt x="33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33"/>
                  <a:pt x="39" y="33"/>
                  <a:pt x="39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0"/>
                  <a:pt x="33" y="0"/>
                  <a:pt x="3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0" y="41"/>
                  <a:pt x="0" y="41"/>
                </a:cubicBezTo>
                <a:close/>
                <a:moveTo>
                  <a:pt x="9" y="33"/>
                </a:moveTo>
                <a:cubicBezTo>
                  <a:pt x="22" y="11"/>
                  <a:pt x="22" y="11"/>
                  <a:pt x="22" y="11"/>
                </a:cubicBezTo>
                <a:cubicBezTo>
                  <a:pt x="22" y="10"/>
                  <a:pt x="23" y="9"/>
                  <a:pt x="23" y="8"/>
                </a:cubicBezTo>
                <a:cubicBezTo>
                  <a:pt x="23" y="9"/>
                  <a:pt x="23" y="10"/>
                  <a:pt x="23" y="11"/>
                </a:cubicBezTo>
                <a:cubicBezTo>
                  <a:pt x="22" y="33"/>
                  <a:pt x="22" y="33"/>
                  <a:pt x="22" y="33"/>
                </a:cubicBezTo>
                <a:cubicBezTo>
                  <a:pt x="9" y="33"/>
                  <a:pt x="9" y="33"/>
                  <a:pt x="9" y="3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65"/>
          <p:cNvSpPr/>
          <p:nvPr/>
        </p:nvSpPr>
        <p:spPr>
          <a:xfrm>
            <a:off x="1360170" y="2428240"/>
            <a:ext cx="158051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得到美国的经济援助或扶持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文本框 66"/>
          <p:cNvSpPr/>
          <p:nvPr/>
        </p:nvSpPr>
        <p:spPr>
          <a:xfrm>
            <a:off x="3656965" y="2658110"/>
            <a:ext cx="139763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大力发展教育，培养人才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Arial Unicode MS" pitchFamily="34" charset="-122"/>
            </a:endParaRPr>
          </a:p>
        </p:txBody>
      </p:sp>
      <p:sp>
        <p:nvSpPr>
          <p:cNvPr id="21" name="文本框 67"/>
          <p:cNvSpPr/>
          <p:nvPr/>
        </p:nvSpPr>
        <p:spPr>
          <a:xfrm>
            <a:off x="1259840" y="4559300"/>
            <a:ext cx="139763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制定了恰当的经济发展政策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Arial Unicode MS" pitchFamily="34" charset="-122"/>
            </a:endParaRPr>
          </a:p>
        </p:txBody>
      </p:sp>
      <p:sp>
        <p:nvSpPr>
          <p:cNvPr id="22" name="文本框 70"/>
          <p:cNvSpPr/>
          <p:nvPr/>
        </p:nvSpPr>
        <p:spPr>
          <a:xfrm>
            <a:off x="3541395" y="4663440"/>
            <a:ext cx="1326515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大力引进最先进的科学技术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Arial Unicode MS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121536" y="1241215"/>
            <a:ext cx="2764155" cy="657559"/>
            <a:chOff x="2290" y="1160"/>
            <a:chExt cx="5350" cy="1352"/>
          </a:xfrm>
        </p:grpSpPr>
        <p:grpSp>
          <p:nvGrpSpPr>
            <p:cNvPr id="24" name="组合 13"/>
            <p:cNvGrpSpPr/>
            <p:nvPr/>
          </p:nvGrpSpPr>
          <p:grpSpPr>
            <a:xfrm flipH="1">
              <a:off x="2290" y="1160"/>
              <a:ext cx="5350" cy="1352"/>
              <a:chOff x="4833341" y="62780"/>
              <a:chExt cx="3558568" cy="858525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833341" y="312330"/>
                <a:ext cx="2746793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THREE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5" name="文本框 21"/>
            <p:cNvSpPr txBox="1"/>
            <p:nvPr/>
          </p:nvSpPr>
          <p:spPr>
            <a:xfrm>
              <a:off x="4874" y="1363"/>
              <a:ext cx="2031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启示</a:t>
              </a:r>
            </a:p>
          </p:txBody>
        </p:sp>
      </p:grpSp>
      <p:sp>
        <p:nvSpPr>
          <p:cNvPr id="28" name="文本框 4"/>
          <p:cNvSpPr txBox="1"/>
          <p:nvPr/>
        </p:nvSpPr>
        <p:spPr>
          <a:xfrm>
            <a:off x="2759075" y="3755390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Arial Unicode MS" pitchFamily="34" charset="-122"/>
              </a:rPr>
              <a:t>原因</a:t>
            </a:r>
          </a:p>
        </p:txBody>
      </p:sp>
      <p:sp>
        <p:nvSpPr>
          <p:cNvPr id="29" name="文本框 6"/>
          <p:cNvSpPr txBox="1"/>
          <p:nvPr/>
        </p:nvSpPr>
        <p:spPr>
          <a:xfrm>
            <a:off x="6043930" y="2813685"/>
            <a:ext cx="4142105" cy="2583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342900" marR="0" lvl="0" indent="-342900" algn="l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 typeface="Times New Roman" panose="02020603050405020304" pitchFamily="2" charset="0"/>
              <a:buChar char="♫"/>
              <a:defRPr/>
            </a:pP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重视教育、培养人才，坚持科教兴国战略；</a:t>
            </a:r>
            <a:endParaRPr kumimoji="0" lang="zh-CN" altLang="en-US" sz="18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marR="0" lvl="0" indent="-342900" algn="l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 typeface="Times New Roman" panose="02020603050405020304" pitchFamily="2" charset="0"/>
              <a:buChar char="♫"/>
              <a:defRPr/>
            </a:pP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en-US" altLang="zh-CN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抓住机遇，加强国际间的经济联系；</a:t>
            </a:r>
            <a:endParaRPr kumimoji="0" lang="zh-CN" altLang="en-US" sz="18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marR="0" lvl="0" indent="-342900" algn="l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 typeface="Times New Roman" panose="02020603050405020304" pitchFamily="2" charset="0"/>
              <a:buChar char="♫"/>
              <a:defRPr/>
            </a:pP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en-US" altLang="zh-CN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坚持对外开放，学习国外的先进技术和文化；</a:t>
            </a:r>
            <a:endParaRPr kumimoji="0" lang="zh-CN" altLang="en-US" sz="18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marR="0" lvl="0" indent="-342900" algn="l" defTabSz="91440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prstClr val="black"/>
              </a:buClr>
              <a:buSzTx/>
              <a:buFont typeface="Times New Roman" panose="02020603050405020304" pitchFamily="2" charset="0"/>
              <a:buChar char="♫"/>
              <a:defRPr/>
            </a:pP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en-US" altLang="zh-CN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1800" b="1" kern="120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制定适合本国国情的经济发展战略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54295" y="3862070"/>
            <a:ext cx="889000" cy="801370"/>
            <a:chOff x="6392" y="4222"/>
            <a:chExt cx="1400" cy="1262"/>
          </a:xfrm>
        </p:grpSpPr>
        <p:sp>
          <p:nvSpPr>
            <p:cNvPr id="31" name="燕尾形箭头 30"/>
            <p:cNvSpPr/>
            <p:nvPr/>
          </p:nvSpPr>
          <p:spPr>
            <a:xfrm>
              <a:off x="6392" y="4222"/>
              <a:ext cx="1401" cy="1262"/>
            </a:xfrm>
            <a:prstGeom prst="notchedRightArrow">
              <a:avLst/>
            </a:prstGeom>
            <a:solidFill>
              <a:srgbClr val="FFFFFF"/>
            </a:solidFill>
            <a:ln w="28575" cap="flat" cmpd="sng">
              <a:solidFill>
                <a:srgbClr val="0070C0"/>
              </a:solidFill>
              <a:prstDash val="solid"/>
              <a:miter lim="800000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9" tIns="45719" rIns="45719" bIns="45719" numCol="1" spcCol="38100" rtlCol="0" anchor="ctr" forceAA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文本框 8"/>
            <p:cNvSpPr txBox="1"/>
            <p:nvPr/>
          </p:nvSpPr>
          <p:spPr>
            <a:xfrm>
              <a:off x="6547" y="4586"/>
              <a:ext cx="1092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000" b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微软雅黑" panose="020B0503020204020204" charset="-122"/>
                </a:rPr>
                <a:t>启示</a:t>
              </a:r>
              <a:endParaRPr kumimoji="0" lang="zh-CN" altLang="en-U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3" name="文本占位符 21505"/>
          <p:cNvSpPr txBox="1"/>
          <p:nvPr/>
        </p:nvSpPr>
        <p:spPr>
          <a:xfrm>
            <a:off x="3941445" y="1339850"/>
            <a:ext cx="4555490" cy="857250"/>
          </a:xfrm>
          <a:prstGeom prst="rect">
            <a:avLst/>
          </a:prstGeom>
        </p:spPr>
        <p:txBody>
          <a:bodyPr vert="horz" lIns="68410" tIns="34205" rIns="68410" bIns="34205"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Clr>
                <a:schemeClr val="tx1"/>
              </a:buClr>
              <a:buFont typeface="Times New Roman" panose="02020603050405020304" pitchFamily="2" charset="0"/>
              <a:buNone/>
            </a:pPr>
            <a:r>
              <a:rPr lang="zh-CN" altLang="en-US" sz="2000" b="1" dirty="0">
                <a:ln/>
                <a:solidFill>
                  <a:schemeClr val="accent4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小组探讨日本和西欧经济迅速发展的原因，并思考其经济的快速发展为我国经济建设提供了哪些借鉴？</a:t>
            </a: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9211" y="890697"/>
            <a:ext cx="4901565" cy="703277"/>
            <a:chOff x="2290" y="1066"/>
            <a:chExt cx="9488" cy="1446"/>
          </a:xfrm>
        </p:grpSpPr>
        <p:grpSp>
          <p:nvGrpSpPr>
            <p:cNvPr id="3" name="组合 13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FOUR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21"/>
            <p:cNvSpPr txBox="1"/>
            <p:nvPr/>
          </p:nvSpPr>
          <p:spPr>
            <a:xfrm>
              <a:off x="5367" y="1066"/>
              <a:ext cx="5992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社会保障制度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概况</a:t>
              </a:r>
            </a:p>
          </p:txBody>
        </p:sp>
      </p:grpSp>
      <p:sp>
        <p:nvSpPr>
          <p:cNvPr id="7" name="文本框 3"/>
          <p:cNvSpPr txBox="1"/>
          <p:nvPr/>
        </p:nvSpPr>
        <p:spPr>
          <a:xfrm>
            <a:off x="2245360" y="1684020"/>
            <a:ext cx="7204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含义：在现代社会中，国家对社会成员所实施的</a:t>
            </a:r>
            <a:r>
              <a:rPr lang="zh-CN" altLang="en-US" sz="2000" b="1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社会救助、社会保险、社会福利、社会优抚</a:t>
            </a:r>
            <a:r>
              <a:rPr lang="zh-CN" altLang="en-US" sz="2000" b="1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等统称为社会保障制度。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1848485" y="2981325"/>
            <a:ext cx="3267075" cy="13366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342900" indent="-342900" algn="just" eaLnBrk="1" fontAlgn="auto" latinLnBrk="0" hangingPunct="1">
              <a:lnSpc>
                <a:spcPct val="150000"/>
              </a:lnSpc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材料一：如果自由社会不能帮助众多的穷人，就不能保全少数富人。 --肯尼迪</a:t>
            </a:r>
            <a:endParaRPr kumimoji="0" lang="zh-CN" altLang="en-US" sz="1800" b="1" i="0" u="none" strike="noStrike" cap="none" spc="0" normalizeH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726565" y="5196205"/>
            <a:ext cx="420814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为了缓和阶级矛盾，维护资产阶级统治。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6943725" y="4918710"/>
            <a:ext cx="110236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干预者：</a:t>
            </a:r>
          </a:p>
          <a:p>
            <a:pPr lvl="0" algn="l">
              <a:buClrTx/>
              <a:buSzTx/>
              <a:buFontTx/>
            </a:pPr>
            <a:endParaRPr lang="zh-CN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实质：</a:t>
            </a:r>
          </a:p>
        </p:txBody>
      </p:sp>
      <p:sp>
        <p:nvSpPr>
          <p:cNvPr id="11" name="文本框 9"/>
          <p:cNvSpPr txBox="1"/>
          <p:nvPr/>
        </p:nvSpPr>
        <p:spPr>
          <a:xfrm>
            <a:off x="7793355" y="5472430"/>
            <a:ext cx="271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国家干预社会财富的分配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723890" y="2981325"/>
            <a:ext cx="4895215" cy="3007995"/>
            <a:chOff x="6584" y="3315"/>
            <a:chExt cx="7709" cy="4737"/>
          </a:xfrm>
        </p:grpSpPr>
        <p:grpSp>
          <p:nvGrpSpPr>
            <p:cNvPr id="13" name="组合 16"/>
            <p:cNvGrpSpPr/>
            <p:nvPr/>
          </p:nvGrpSpPr>
          <p:grpSpPr>
            <a:xfrm>
              <a:off x="7513" y="3315"/>
              <a:ext cx="6780" cy="2847"/>
              <a:chOff x="7513" y="3315"/>
              <a:chExt cx="6780" cy="2847"/>
            </a:xfrm>
          </p:grpSpPr>
          <p:sp>
            <p:nvSpPr>
              <p:cNvPr id="15" name="文本框 86021"/>
              <p:cNvSpPr txBox="1"/>
              <p:nvPr/>
            </p:nvSpPr>
            <p:spPr>
              <a:xfrm>
                <a:off x="7797" y="3315"/>
                <a:ext cx="6120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 algn="l"/>
                <a:r>
                  <a:rPr lang="zh-CN" altLang="en-US" sz="1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材料二：英国福利对家庭收入的影响（1983-1984年单位：英镑）</a:t>
                </a: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13" y="4394"/>
                <a:ext cx="6781" cy="176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4" y="6163"/>
              <a:ext cx="2073" cy="1889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7" name="文本框 12"/>
          <p:cNvSpPr txBox="1"/>
          <p:nvPr/>
        </p:nvSpPr>
        <p:spPr>
          <a:xfrm>
            <a:off x="7920355" y="4918710"/>
            <a:ext cx="6426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政府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37715" y="4152900"/>
            <a:ext cx="1669415" cy="1042670"/>
            <a:chOff x="779" y="5160"/>
            <a:chExt cx="2629" cy="1642"/>
          </a:xfrm>
        </p:grpSpPr>
        <p:sp>
          <p:nvSpPr>
            <p:cNvPr id="19" name="文本框 11"/>
            <p:cNvSpPr txBox="1"/>
            <p:nvPr/>
          </p:nvSpPr>
          <p:spPr>
            <a:xfrm>
              <a:off x="2396" y="6014"/>
              <a:ext cx="1012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微软雅黑" panose="020B0503020204020204" charset="-122"/>
                  <a:sym typeface="+mn-ea"/>
                </a:rPr>
                <a:t>目的</a:t>
              </a:r>
            </a:p>
          </p:txBody>
        </p:sp>
        <p:pic>
          <p:nvPicPr>
            <p:cNvPr id="20" name="图片 19" descr="C:/Users/hu/AppData/Local/Temp/kaimatting_20191215201912/output_20191215201916..pngoutput_20191215201916.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779" y="5160"/>
              <a:ext cx="1428" cy="1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10" grpId="0"/>
      <p:bldP spid="11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/Users/hu/AppData/Local/Temp/kaimatting_20191215190327/output_20191215190338..pngoutput_20191215190338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8290" y="1704975"/>
            <a:ext cx="2376170" cy="19011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C:/Users/hu/AppData/Local/Temp/kaimatting_20191215190403/output_20191215190414..pngoutput_20191215190414."/>
          <p:cNvPicPr>
            <a:picLocks noChangeAspect="1"/>
          </p:cNvPicPr>
          <p:nvPr/>
        </p:nvPicPr>
        <p:blipFill>
          <a:blip r:embed="rId4" cstate="print"/>
          <a:srcRect t="9804"/>
          <a:stretch>
            <a:fillRect/>
          </a:stretch>
        </p:blipFill>
        <p:spPr>
          <a:xfrm>
            <a:off x="5102860" y="1384935"/>
            <a:ext cx="2479040" cy="3072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1416811" y="871647"/>
            <a:ext cx="4901565" cy="703277"/>
            <a:chOff x="2290" y="1066"/>
            <a:chExt cx="9488" cy="1446"/>
          </a:xfrm>
        </p:grpSpPr>
        <p:grpSp>
          <p:nvGrpSpPr>
            <p:cNvPr id="5" name="组合 46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5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FOUR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" name="文本框 49"/>
            <p:cNvSpPr txBox="1"/>
            <p:nvPr/>
          </p:nvSpPr>
          <p:spPr>
            <a:xfrm>
              <a:off x="5367" y="1066"/>
              <a:ext cx="5992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社会保障制度</a:t>
              </a:r>
              <a:r>
                <a:rPr lang="en-US" altLang="zh-CN" sz="2400" b="1" dirty="0"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发展</a:t>
              </a:r>
            </a:p>
          </p:txBody>
        </p:sp>
      </p:grpSp>
      <p:pic>
        <p:nvPicPr>
          <p:cNvPr id="9" name="图片 8" descr="C:/Users/hu/AppData/Local/Temp/kaimatting_20191215190346/output_20191215190353..pngoutput_20191215190353.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8243" y="1704975"/>
            <a:ext cx="2371725" cy="2095500"/>
          </a:xfrm>
          <a:prstGeom prst="rect">
            <a:avLst/>
          </a:prstGeom>
        </p:spPr>
      </p:pic>
      <p:sp>
        <p:nvSpPr>
          <p:cNvPr id="10" name="文本框 2"/>
          <p:cNvSpPr txBox="1"/>
          <p:nvPr/>
        </p:nvSpPr>
        <p:spPr>
          <a:xfrm>
            <a:off x="1619885" y="4312285"/>
            <a:ext cx="4711700" cy="13366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eaLnBrk="1" fontAlgn="auto" latinLnBrk="0" hangingPunct="1">
              <a:lnSpc>
                <a:spcPct val="150000"/>
              </a:lnSpc>
            </a:pPr>
            <a:r>
              <a:rPr lang="zh-CN" altLang="en-US" sz="1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随着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福利政策</a:t>
            </a:r>
            <a:r>
              <a:rPr lang="zh-CN" altLang="en-US" sz="1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的推行，西方主要资本主义国家逐步建立起包括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医疗保健服务、养老、住房、失业保险和教育</a:t>
            </a:r>
            <a:r>
              <a:rPr lang="zh-CN" altLang="en-US" sz="18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等在内的社会保障制度。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41442" y="4165426"/>
            <a:ext cx="3563080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99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社会有一个</a:t>
            </a:r>
            <a:r>
              <a:rPr lang="zh-CN" altLang="en-US" sz="1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梯子</a:t>
            </a:r>
            <a:r>
              <a:rPr lang="zh-CN" altLang="en-US" sz="199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和一张</a:t>
            </a:r>
            <a:r>
              <a:rPr lang="zh-CN" altLang="en-US" sz="1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安全网</a:t>
            </a:r>
            <a:r>
              <a:rPr lang="zh-CN" altLang="en-US" sz="199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，梯子用来供人们自己努力</a:t>
            </a:r>
            <a:r>
              <a:rPr lang="zh-CN" altLang="en-US" sz="1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改善生活</a:t>
            </a:r>
            <a:r>
              <a:rPr lang="zh-CN" altLang="en-US" sz="199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，安全网则用来防止人们</a:t>
            </a:r>
            <a:r>
              <a:rPr lang="zh-CN" altLang="en-US" sz="19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跌入深渊</a:t>
            </a:r>
            <a:r>
              <a:rPr lang="zh-CN" altLang="en-US" sz="199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sz="1995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199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　　</a:t>
            </a:r>
            <a:r>
              <a:rPr lang="en-US" altLang="zh-CN" sz="199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——</a:t>
            </a:r>
            <a:r>
              <a:rPr lang="zh-CN" altLang="en-US" sz="171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英国首相撒切尔夫人</a:t>
            </a:r>
            <a:endParaRPr lang="zh-CN" altLang="en-US" sz="171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1409700" y="3197860"/>
            <a:ext cx="9048115" cy="9620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>
            <a:stCxn id="2" idx="1"/>
          </p:cNvCxnSpPr>
          <p:nvPr/>
        </p:nvCxnSpPr>
        <p:spPr>
          <a:xfrm flipV="1">
            <a:off x="1409700" y="3674110"/>
            <a:ext cx="10125075" cy="444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553970" y="3517265"/>
            <a:ext cx="323850" cy="323850"/>
          </a:xfrm>
          <a:prstGeom prst="ellipse">
            <a:avLst/>
          </a:prstGeom>
          <a:solidFill>
            <a:srgbClr val="0092C7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1</a:t>
            </a:r>
          </a:p>
        </p:txBody>
      </p:sp>
      <p:sp>
        <p:nvSpPr>
          <p:cNvPr id="5" name="椭圆 4"/>
          <p:cNvSpPr/>
          <p:nvPr/>
        </p:nvSpPr>
        <p:spPr>
          <a:xfrm>
            <a:off x="4611370" y="3517265"/>
            <a:ext cx="323850" cy="323850"/>
          </a:xfrm>
          <a:prstGeom prst="ellipse">
            <a:avLst/>
          </a:prstGeom>
          <a:solidFill>
            <a:srgbClr val="FAB8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</a:t>
            </a:r>
          </a:p>
        </p:txBody>
      </p:sp>
      <p:sp>
        <p:nvSpPr>
          <p:cNvPr id="6" name="椭圆 5"/>
          <p:cNvSpPr/>
          <p:nvPr/>
        </p:nvSpPr>
        <p:spPr>
          <a:xfrm>
            <a:off x="6668770" y="3517265"/>
            <a:ext cx="323850" cy="323850"/>
          </a:xfrm>
          <a:prstGeom prst="ellipse">
            <a:avLst/>
          </a:prstGeom>
          <a:solidFill>
            <a:srgbClr val="00897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3</a:t>
            </a:r>
          </a:p>
        </p:txBody>
      </p:sp>
      <p:sp>
        <p:nvSpPr>
          <p:cNvPr id="7" name="椭圆 6"/>
          <p:cNvSpPr/>
          <p:nvPr/>
        </p:nvSpPr>
        <p:spPr>
          <a:xfrm>
            <a:off x="8726170" y="3517265"/>
            <a:ext cx="323850" cy="323850"/>
          </a:xfrm>
          <a:prstGeom prst="ellipse">
            <a:avLst/>
          </a:prstGeom>
          <a:solidFill>
            <a:srgbClr val="E8706F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4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216400" y="3052445"/>
            <a:ext cx="1172210" cy="299720"/>
          </a:xfrm>
          <a:prstGeom prst="roundRect">
            <a:avLst>
              <a:gd name="adj" fmla="val 31350"/>
            </a:avLst>
          </a:prstGeom>
          <a:noFill/>
          <a:ln>
            <a:solidFill>
              <a:srgbClr val="FAB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AB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二战后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7848600" y="3052445"/>
            <a:ext cx="1972310" cy="299720"/>
          </a:xfrm>
          <a:prstGeom prst="roundRect">
            <a:avLst>
              <a:gd name="adj" fmla="val 31350"/>
            </a:avLst>
          </a:prstGeom>
          <a:noFill/>
          <a:ln>
            <a:solidFill>
              <a:srgbClr val="E87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87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altLang="en-US" sz="1600" b="1">
                <a:solidFill>
                  <a:srgbClr val="E87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世纪六七十年代</a:t>
            </a:r>
            <a:endParaRPr lang="zh-CN" altLang="en-US" sz="1600" b="1" dirty="0">
              <a:solidFill>
                <a:srgbClr val="E870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40"/>
          <p:cNvSpPr txBox="1"/>
          <p:nvPr/>
        </p:nvSpPr>
        <p:spPr>
          <a:xfrm>
            <a:off x="7781925" y="3961765"/>
            <a:ext cx="210629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E8706F"/>
                </a:solidFill>
                <a:latin typeface="微软雅黑" panose="020B0503020204020204" charset="-122"/>
                <a:ea typeface="微软雅黑" panose="020B0503020204020204" charset="-122"/>
              </a:rPr>
              <a:t>西方主要资本主义国家的社会保障制度进一步发展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074410" y="4006215"/>
            <a:ext cx="1513205" cy="299720"/>
          </a:xfrm>
          <a:prstGeom prst="roundRect">
            <a:avLst>
              <a:gd name="adj" fmla="val 31350"/>
            </a:avLst>
          </a:prstGeom>
          <a:noFill/>
          <a:ln>
            <a:solidFill>
              <a:srgbClr val="008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89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altLang="en-US" sz="1600" b="1">
                <a:solidFill>
                  <a:srgbClr val="0089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世纪</a:t>
            </a:r>
            <a:r>
              <a:rPr lang="en-US" altLang="zh-CN" sz="1600" b="1">
                <a:solidFill>
                  <a:srgbClr val="0089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</a:t>
            </a:r>
            <a:r>
              <a:rPr lang="zh-CN" altLang="en-US" sz="1600" b="1">
                <a:solidFill>
                  <a:srgbClr val="0089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年代</a:t>
            </a:r>
            <a:endParaRPr lang="zh-CN" altLang="en-US" sz="1600" b="1" dirty="0">
              <a:solidFill>
                <a:srgbClr val="0089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2" name="文本框 42"/>
          <p:cNvSpPr txBox="1"/>
          <p:nvPr/>
        </p:nvSpPr>
        <p:spPr>
          <a:xfrm>
            <a:off x="5984875" y="2820670"/>
            <a:ext cx="1602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8972"/>
                </a:solidFill>
                <a:latin typeface="微软雅黑" panose="020B0503020204020204" charset="-122"/>
                <a:ea typeface="微软雅黑" panose="020B0503020204020204" charset="-122"/>
              </a:rPr>
              <a:t>美国修订</a:t>
            </a:r>
          </a:p>
          <a:p>
            <a:pPr algn="ctr"/>
            <a:r>
              <a:rPr lang="zh-CN" altLang="en-US" sz="1600" b="1" dirty="0">
                <a:solidFill>
                  <a:srgbClr val="008972"/>
                </a:solidFill>
                <a:latin typeface="微软雅黑" panose="020B0503020204020204" charset="-122"/>
                <a:ea typeface="微软雅黑" panose="020B0503020204020204" charset="-122"/>
              </a:rPr>
              <a:t>《社会保障法》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1857375" y="4073525"/>
            <a:ext cx="1751330" cy="299720"/>
          </a:xfrm>
          <a:prstGeom prst="roundRect">
            <a:avLst>
              <a:gd name="adj" fmla="val 31350"/>
            </a:avLst>
          </a:prstGeom>
          <a:noFill/>
          <a:ln>
            <a:solidFill>
              <a:srgbClr val="009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latinLnBrk="0" hangingPunct="1"/>
            <a:r>
              <a:rPr lang="zh-CN" altLang="en-US" sz="1600" b="1" dirty="0">
                <a:solidFill>
                  <a:srgbClr val="0092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罗斯福新政期间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26336" y="909747"/>
            <a:ext cx="4901565" cy="703277"/>
            <a:chOff x="2290" y="1066"/>
            <a:chExt cx="9488" cy="1446"/>
          </a:xfrm>
        </p:grpSpPr>
        <p:grpSp>
          <p:nvGrpSpPr>
            <p:cNvPr id="15" name="组合 46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FOUR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49"/>
            <p:cNvSpPr txBox="1"/>
            <p:nvPr/>
          </p:nvSpPr>
          <p:spPr>
            <a:xfrm>
              <a:off x="5367" y="1066"/>
              <a:ext cx="5992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社会保障制度</a:t>
              </a:r>
              <a:r>
                <a:rPr lang="en-US" altLang="zh-CN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发展</a:t>
              </a:r>
            </a:p>
          </p:txBody>
        </p:sp>
      </p:grpSp>
      <p:sp>
        <p:nvSpPr>
          <p:cNvPr id="19" name="文本框 50"/>
          <p:cNvSpPr txBox="1"/>
          <p:nvPr/>
        </p:nvSpPr>
        <p:spPr>
          <a:xfrm>
            <a:off x="1570355" y="2769870"/>
            <a:ext cx="2325370" cy="5822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R="0" algn="ctr">
              <a:buClrTx/>
              <a:buSzTx/>
              <a:buFontTx/>
            </a:pPr>
            <a:r>
              <a:rPr lang="zh-CN" altLang="en-US" sz="1600" b="1" dirty="0">
                <a:solidFill>
                  <a:srgbClr val="0092C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美国颁布《社会保障法》</a:t>
            </a:r>
          </a:p>
          <a:p>
            <a:pPr marR="0" algn="ctr">
              <a:buClrTx/>
              <a:buSzTx/>
              <a:buFontTx/>
            </a:pPr>
            <a:r>
              <a:rPr lang="zh-CN" altLang="en-US" sz="1600" b="1" dirty="0">
                <a:solidFill>
                  <a:srgbClr val="0092C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实行养老、失业保险</a:t>
            </a:r>
            <a:endParaRPr kumimoji="0" lang="zh-CN" altLang="en-US" sz="1600" b="1" i="0" u="none" strike="noStrike" cap="none" spc="0" normalizeH="0" baseline="0" dirty="0">
              <a:solidFill>
                <a:srgbClr val="0092C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0" name="文本框 52"/>
          <p:cNvSpPr txBox="1"/>
          <p:nvPr/>
        </p:nvSpPr>
        <p:spPr>
          <a:xfrm>
            <a:off x="3672840" y="4006215"/>
            <a:ext cx="2259330" cy="1075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 dirty="0">
                <a:solidFill>
                  <a:srgbClr val="FAB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主要资本主义国家建立社会保障制度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 dirty="0">
                <a:solidFill>
                  <a:srgbClr val="FAB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/>
              </a:rPr>
              <a:t>（英、法、联邦德国先后成为“福利国家”）</a:t>
            </a: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  <p:bldP spid="10" grpId="0"/>
      <p:bldP spid="11" grpId="0" animBg="1"/>
      <p:bldP spid="12" grpId="0"/>
      <p:bldP spid="13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4919" y="1603452"/>
            <a:ext cx="1775701" cy="1958263"/>
            <a:chOff x="569" y="981"/>
            <a:chExt cx="2796" cy="308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/>
            <a:srcRect r="49286"/>
            <a:stretch>
              <a:fillRect/>
            </a:stretch>
          </p:blipFill>
          <p:spPr>
            <a:xfrm>
              <a:off x="838" y="981"/>
              <a:ext cx="2527" cy="3084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569" y="3243"/>
              <a:ext cx="2796" cy="822"/>
            </a:xfrm>
            <a:prstGeom prst="rect">
              <a:avLst/>
            </a:prstGeom>
            <a:solidFill>
              <a:schemeClr val="lt1">
                <a:alpha val="67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1946</a:t>
              </a:r>
              <a:r>
                <a:rPr lang="zh-CN" altLang="en-US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年，伦敦一母亲领取家庭补贴</a:t>
              </a:r>
            </a:p>
          </p:txBody>
        </p:sp>
      </p:grpSp>
      <p:pic>
        <p:nvPicPr>
          <p:cNvPr id="5" name="图片 4" descr="timg (9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0620" y="1668780"/>
            <a:ext cx="2364740" cy="1826895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1652905" y="4761865"/>
            <a:ext cx="3756660" cy="920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lang="zh-CN" altLang="en-US" sz="18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①积极：</a:t>
            </a:r>
            <a:r>
              <a:rPr lang="zh-CN" altLang="en-US" sz="18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有利于缓和阶级矛盾，创造一个有利于经济发展的稳定的社会环境。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2085975" y="3613150"/>
            <a:ext cx="3719830" cy="8286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eaLnBrk="1" hangingPunct="1">
              <a:buFont typeface="Arial" panose="020B0604020202020204" pitchFamily="34" charset="0"/>
            </a:pPr>
            <a:r>
              <a:rPr lang="zh-CN" altLang="en-US" sz="1600" b="1" dirty="0">
                <a:latin typeface="Calibri" panose="020F0502020204030204" pitchFamily="34" charset="0"/>
                <a:sym typeface="+mn-ea"/>
              </a:rPr>
              <a:t>材料二：一个期待养老金的人，是最守本分的，也是最</a:t>
            </a:r>
            <a:r>
              <a:rPr lang="zh-CN" altLang="en-US" sz="1600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容易统治</a:t>
            </a:r>
            <a:r>
              <a:rPr lang="zh-CN" altLang="en-US" sz="1600" b="1" dirty="0">
                <a:latin typeface="Calibri" panose="020F0502020204030204" pitchFamily="34" charset="0"/>
                <a:sym typeface="+mn-ea"/>
              </a:rPr>
              <a:t>的。</a:t>
            </a:r>
            <a:endParaRPr lang="en-US" altLang="zh-CN" sz="16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1600" dirty="0">
                <a:latin typeface="Calibri" panose="020F0502020204030204" pitchFamily="34" charset="0"/>
                <a:sym typeface="+mn-ea"/>
              </a:rPr>
              <a:t>                                        </a:t>
            </a:r>
            <a:r>
              <a:rPr lang="en-US" altLang="zh-CN" sz="1600" b="1" dirty="0">
                <a:latin typeface="Calibri" panose="020F0502020204030204" pitchFamily="34" charset="0"/>
                <a:sym typeface="+mn-ea"/>
              </a:rPr>
              <a:t>  ——</a:t>
            </a:r>
            <a:r>
              <a:rPr lang="zh-CN" altLang="en-US" sz="1600" b="1" dirty="0">
                <a:latin typeface="Calibri" panose="020F0502020204030204" pitchFamily="34" charset="0"/>
                <a:sym typeface="+mn-ea"/>
              </a:rPr>
              <a:t>俾斯麦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Arial" panose="020B0604020202020204"/>
              <a:cs typeface="Arial" panose="020B0604020202020204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35861" y="719247"/>
            <a:ext cx="4901565" cy="703277"/>
            <a:chOff x="2290" y="1066"/>
            <a:chExt cx="9488" cy="1446"/>
          </a:xfrm>
        </p:grpSpPr>
        <p:grpSp>
          <p:nvGrpSpPr>
            <p:cNvPr id="9" name="组合 46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5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FOUR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0" name="文本框 49"/>
            <p:cNvSpPr txBox="1"/>
            <p:nvPr/>
          </p:nvSpPr>
          <p:spPr>
            <a:xfrm>
              <a:off x="5367" y="1066"/>
              <a:ext cx="5992" cy="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社会保障制度</a:t>
              </a:r>
              <a:r>
                <a:rPr lang="en-US" altLang="zh-CN" sz="2400" b="1" dirty="0"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6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评价</a:t>
              </a:r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5955030" y="4760595"/>
            <a:ext cx="46437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lang="zh-CN" altLang="en-US" sz="1800" b="1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②局限：不能解决资本主义社会的基本矛盾人们的劳动积极性下降，生产增长率降低，国家财政负担加重。 </a:t>
            </a:r>
            <a:endParaRPr kumimoji="0" lang="zh-CN" altLang="en-US" sz="1800" b="1" i="0" u="none" strike="noStrike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  <a:sym typeface="Arial" panose="020B0604020202020204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6165215" y="1668780"/>
            <a:ext cx="4223385" cy="23056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342900" indent="0" algn="just" eaLnBrk="1" fontAlgn="auto" latinLnBrk="0" hangingPunct="1">
              <a:lnSpc>
                <a:spcPct val="150000"/>
              </a:lnSpc>
            </a:pPr>
            <a:r>
              <a:rPr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材料三：24年不工作却活得滋润</a:t>
            </a:r>
            <a:endParaRPr sz="1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indent="0" algn="l" eaLnBrk="1" fontAlgn="auto" latinLnBrk="0" hangingPunct="1">
              <a:lnSpc>
                <a:spcPct val="150000"/>
              </a:lnSpc>
            </a:pPr>
            <a:r>
              <a:rPr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据英国《泰晤士报》和法国《解放报》报道，法国44岁男子提尔里24年来从未工作过一天，但他却靠着政府的福利救济一直过着神仙般的滋润生活，出版自传《我，职业求职者提尔里·F》（右图）披露他的</a:t>
            </a:r>
            <a:r>
              <a:rPr lang="zh-CN" altLang="en-US" sz="1600" b="1" dirty="0">
                <a:solidFill>
                  <a:srgbClr val="FF0000"/>
                </a:solidFill>
                <a:latin typeface="Calibri" panose="020F0502020204030204" pitchFamily="34" charset="0"/>
                <a:sym typeface="+mn-ea"/>
              </a:rPr>
              <a:t>“懒虫秘诀”</a:t>
            </a:r>
            <a:r>
              <a:rPr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1409700" y="1603375"/>
            <a:ext cx="7962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材料一</a:t>
            </a:r>
            <a:endParaRPr sz="1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hu/AppData/Local/Temp/kaimatting_20191018083854/output_20191018083859..pngoutput_20191018083859.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1195" y="2544445"/>
            <a:ext cx="3604895" cy="2712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12"/>
          <p:cNvSpPr/>
          <p:nvPr/>
        </p:nvSpPr>
        <p:spPr bwMode="auto">
          <a:xfrm>
            <a:off x="2590800" y="1246505"/>
            <a:ext cx="254000" cy="3804285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2275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AutoShape 12"/>
          <p:cNvSpPr/>
          <p:nvPr/>
        </p:nvSpPr>
        <p:spPr bwMode="auto">
          <a:xfrm>
            <a:off x="5782945" y="749935"/>
            <a:ext cx="166370" cy="504190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179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315186" y="3420680"/>
            <a:ext cx="640080" cy="916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原因</a:t>
            </a:r>
          </a:p>
          <a:p>
            <a:pPr algn="l">
              <a:buClrTx/>
              <a:buSzTx/>
              <a:buFontTx/>
            </a:pPr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表现</a:t>
            </a:r>
          </a:p>
          <a:p>
            <a:pPr algn="l">
              <a:buClrTx/>
              <a:buSzTx/>
              <a:buFontTx/>
            </a:pPr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影响</a:t>
            </a:r>
          </a:p>
        </p:txBody>
      </p:sp>
      <p:grpSp>
        <p:nvGrpSpPr>
          <p:cNvPr id="6" name="组合 47"/>
          <p:cNvGrpSpPr/>
          <p:nvPr/>
        </p:nvGrpSpPr>
        <p:grpSpPr>
          <a:xfrm>
            <a:off x="1616254" y="760552"/>
            <a:ext cx="1035000" cy="5196799"/>
            <a:chOff x="-609187" y="106989"/>
            <a:chExt cx="1545170" cy="6232817"/>
          </a:xfrm>
        </p:grpSpPr>
        <p:pic>
          <p:nvPicPr>
            <p:cNvPr id="7" name="Picture 271" descr="21"/>
            <p:cNvPicPr>
              <a:picLocks noChangeAspect="1" noChangeArrowheads="1"/>
            </p:cNvPicPr>
            <p:nvPr/>
          </p:nvPicPr>
          <p:blipFill>
            <a:blip r:embed="rId5" cstate="print">
              <a:lum contrast="-3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9187" y="106989"/>
              <a:ext cx="1545170" cy="6232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-313046" y="690631"/>
              <a:ext cx="879723" cy="49654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39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战后资本主义国家的新变化</a:t>
              </a:r>
            </a:p>
          </p:txBody>
        </p:sp>
      </p:grp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4315460" y="819150"/>
            <a:ext cx="1633855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latinLnBrk="0" hangingPunct="1">
              <a:lnSpc>
                <a:spcPct val="100000"/>
              </a:lnSpc>
            </a:pPr>
            <a:r>
              <a:rPr lang="zh-CN" altLang="en-US" sz="179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战后经济发展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594" y="1086445"/>
            <a:ext cx="132588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欧洲的联合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933055" y="2861310"/>
            <a:ext cx="2693035" cy="830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zh-CN" altLang="en-US" sz="319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</a:p>
        </p:txBody>
      </p:sp>
      <p:sp>
        <p:nvSpPr>
          <p:cNvPr id="12" name="AutoShape 12"/>
          <p:cNvSpPr/>
          <p:nvPr/>
        </p:nvSpPr>
        <p:spPr bwMode="auto">
          <a:xfrm>
            <a:off x="4104005" y="880110"/>
            <a:ext cx="151765" cy="890270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179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2790825" y="4790440"/>
            <a:ext cx="1604010" cy="64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社会保障制度的建立</a:t>
            </a:r>
          </a:p>
        </p:txBody>
      </p:sp>
      <p:sp>
        <p:nvSpPr>
          <p:cNvPr id="14" name="文本框 2"/>
          <p:cNvSpPr txBox="1"/>
          <p:nvPr/>
        </p:nvSpPr>
        <p:spPr>
          <a:xfrm>
            <a:off x="2844800" y="3689985"/>
            <a:ext cx="132588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8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日本的崛起</a:t>
            </a:r>
            <a:endParaRPr lang="zh-CN" altLang="en-US" sz="179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5949315" y="681355"/>
            <a:ext cx="640080" cy="641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原因</a:t>
            </a:r>
          </a:p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表现</a:t>
            </a:r>
          </a:p>
        </p:txBody>
      </p:sp>
      <p:sp>
        <p:nvSpPr>
          <p:cNvPr id="16" name="文本框 6"/>
          <p:cNvSpPr txBox="1"/>
          <p:nvPr/>
        </p:nvSpPr>
        <p:spPr>
          <a:xfrm>
            <a:off x="4255770" y="1522730"/>
            <a:ext cx="109728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9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走向联合</a:t>
            </a:r>
            <a:endParaRPr lang="zh-CN" altLang="en-US" sz="179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AutoShape 12"/>
          <p:cNvSpPr/>
          <p:nvPr/>
        </p:nvSpPr>
        <p:spPr bwMode="auto">
          <a:xfrm>
            <a:off x="5287010" y="1344930"/>
            <a:ext cx="166370" cy="748665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179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5405755" y="1287780"/>
            <a:ext cx="640080" cy="9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背景</a:t>
            </a:r>
          </a:p>
          <a:p>
            <a:pPr algn="l"/>
            <a:endParaRPr lang="zh-CN" altLang="en-US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过程</a:t>
            </a:r>
          </a:p>
        </p:txBody>
      </p:sp>
      <p:sp>
        <p:nvSpPr>
          <p:cNvPr id="19" name="AutoShape 12"/>
          <p:cNvSpPr/>
          <p:nvPr/>
        </p:nvSpPr>
        <p:spPr bwMode="auto">
          <a:xfrm>
            <a:off x="4096385" y="2376805"/>
            <a:ext cx="166370" cy="748665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179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AutoShape 12"/>
          <p:cNvSpPr/>
          <p:nvPr/>
        </p:nvSpPr>
        <p:spPr bwMode="auto">
          <a:xfrm>
            <a:off x="6035040" y="1635125"/>
            <a:ext cx="166370" cy="748665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179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6201410" y="1522730"/>
            <a:ext cx="868680" cy="9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欧共体</a:t>
            </a:r>
          </a:p>
          <a:p>
            <a:pPr algn="l"/>
            <a:endParaRPr lang="zh-CN" altLang="en-US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欧盟</a:t>
            </a:r>
          </a:p>
        </p:txBody>
      </p:sp>
      <p:sp>
        <p:nvSpPr>
          <p:cNvPr id="22" name="文本框 12"/>
          <p:cNvSpPr txBox="1"/>
          <p:nvPr/>
        </p:nvSpPr>
        <p:spPr>
          <a:xfrm>
            <a:off x="2790825" y="2567940"/>
            <a:ext cx="1325880" cy="366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8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美国的发展</a:t>
            </a:r>
            <a:endParaRPr lang="zh-CN" altLang="en-US" sz="179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文本框 13"/>
          <p:cNvSpPr txBox="1"/>
          <p:nvPr/>
        </p:nvSpPr>
        <p:spPr>
          <a:xfrm>
            <a:off x="4255770" y="2292985"/>
            <a:ext cx="640080" cy="9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原因</a:t>
            </a:r>
          </a:p>
          <a:p>
            <a:pPr algn="l"/>
            <a:endParaRPr lang="zh-CN" altLang="en-US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l"/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表现</a:t>
            </a:r>
          </a:p>
        </p:txBody>
      </p:sp>
      <p:sp>
        <p:nvSpPr>
          <p:cNvPr id="24" name="AutoShape 12"/>
          <p:cNvSpPr/>
          <p:nvPr/>
        </p:nvSpPr>
        <p:spPr bwMode="auto">
          <a:xfrm>
            <a:off x="4149090" y="3504565"/>
            <a:ext cx="166370" cy="748665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179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AutoShape 12"/>
          <p:cNvSpPr/>
          <p:nvPr/>
        </p:nvSpPr>
        <p:spPr bwMode="auto">
          <a:xfrm>
            <a:off x="4315460" y="4737100"/>
            <a:ext cx="166370" cy="748665"/>
          </a:xfrm>
          <a:prstGeom prst="leftBrace">
            <a:avLst>
              <a:gd name="adj1" fmla="val 182592"/>
              <a:gd name="adj2" fmla="val 47500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179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16"/>
          <p:cNvSpPr txBox="1"/>
          <p:nvPr/>
        </p:nvSpPr>
        <p:spPr>
          <a:xfrm>
            <a:off x="4540885" y="4569460"/>
            <a:ext cx="640080" cy="916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目的</a:t>
            </a:r>
          </a:p>
          <a:p>
            <a:pPr algn="l">
              <a:buClrTx/>
              <a:buSzTx/>
              <a:buFontTx/>
            </a:pPr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发展</a:t>
            </a:r>
          </a:p>
          <a:p>
            <a:pPr algn="l">
              <a:buClrTx/>
              <a:buSzTx/>
              <a:buFontTx/>
            </a:pPr>
            <a:r>
              <a:rPr lang="zh-CN" altLang="en-US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评价</a:t>
            </a:r>
            <a:endParaRPr lang="zh-CN" altLang="en-US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5861" y="719247"/>
            <a:ext cx="4901565" cy="703277"/>
            <a:chOff x="2290" y="1066"/>
            <a:chExt cx="9488" cy="1446"/>
          </a:xfrm>
        </p:grpSpPr>
        <p:grpSp>
          <p:nvGrpSpPr>
            <p:cNvPr id="3" name="组合 46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SIX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49"/>
            <p:cNvSpPr txBox="1"/>
            <p:nvPr/>
          </p:nvSpPr>
          <p:spPr>
            <a:xfrm>
              <a:off x="5367" y="1066"/>
              <a:ext cx="5992" cy="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中考演练</a:t>
              </a:r>
              <a:endParaRPr lang="zh-CN" altLang="en-US" sz="28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14425" y="2019300"/>
            <a:ext cx="1015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202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贵州黔东南·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）有学者说：“西欧国家希望通过建立一个经济共同体，来振兴经济并降低战争的可能性。”这段材料表明建立“欧共体”的目的是（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zh-CN" sz="2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．对付苏联，加强实力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．摆脱美国，独立发展</a:t>
            </a:r>
          </a:p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．发展经济，避免战争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．结成同盟，称霸世界</a:t>
            </a:r>
          </a:p>
          <a:p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00436" y="4123912"/>
            <a:ext cx="702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C</a:t>
            </a:r>
            <a:endParaRPr lang="zh-CN" alt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5861" y="719247"/>
            <a:ext cx="4901565" cy="703277"/>
            <a:chOff x="2290" y="1066"/>
            <a:chExt cx="9488" cy="1446"/>
          </a:xfrm>
        </p:grpSpPr>
        <p:grpSp>
          <p:nvGrpSpPr>
            <p:cNvPr id="3" name="组合 46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SIX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49"/>
            <p:cNvSpPr txBox="1"/>
            <p:nvPr/>
          </p:nvSpPr>
          <p:spPr>
            <a:xfrm>
              <a:off x="5367" y="1066"/>
              <a:ext cx="5992" cy="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中考演练</a:t>
              </a:r>
              <a:endParaRPr lang="zh-CN" altLang="en-US" sz="28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8156" y="1765913"/>
            <a:ext cx="10153650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2021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·湖北鄂州·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11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世纪的欧洲经历了从战争到和平、从松散到联合的过程。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世纪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90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年代，加快欧洲一体化进程的重大事件是（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．实施马歇尔计划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          B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．成立北约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．成立欧共体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                     D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．成立欧盟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00436" y="4123912"/>
            <a:ext cx="702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D</a:t>
            </a:r>
            <a:endParaRPr lang="zh-CN" alt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C:/Users/hu/AppData/Local/Temp/kaimatting_20191025184744/output_20191025184747..pngoutput_20191025184747.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5430" y="1701800"/>
            <a:ext cx="222885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C:/Users/hu/AppData/Local/Temp/kaimatting_20191211151326/output_20191211151330..pngoutput_20191211151330.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4640" y="1540510"/>
            <a:ext cx="844550" cy="74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9" descr="C:/Users/hu/AppData/Local/Temp/kaimatting_20191211151318/output_20191211151324..pngoutput_20191211151324.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5310" y="1229360"/>
            <a:ext cx="987425" cy="1061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0" descr="C:/Users/hu/AppData/Local/Temp/kaimatting_20191211151311/output_20191211151316..pngoutput_20191211151316.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5320" y="974090"/>
            <a:ext cx="1310005" cy="1461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2" descr="C:/Users/hu/AppData/Local/Temp/kaimatting_20191211151350/output_20191211151353..pngoutput_20191211151353.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4640" y="3521075"/>
            <a:ext cx="963295" cy="1453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1" descr="C:/Users/hu/AppData/Local/Temp/kaimatting_20191211151347/output_20191211151349..pngoutput_20191211151349.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2125" y="3465195"/>
            <a:ext cx="1437640" cy="1565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3" descr="C:/Users/hu/AppData/Local/Temp/kaimatting_20191211151343/output_20191211151345..pngoutput_20191211151345.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5320" y="3364865"/>
            <a:ext cx="1739900" cy="1767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6"/>
          <p:cNvSpPr/>
          <p:nvPr/>
        </p:nvSpPr>
        <p:spPr>
          <a:xfrm>
            <a:off x="6709410" y="2648585"/>
            <a:ext cx="80327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208" tIns="45604" rIns="91208" bIns="45604">
            <a:spAutoFit/>
          </a:bodyPr>
          <a:lstStyle>
            <a:lvl1pPr marL="647700" indent="-647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03350" lvl="1" indent="-539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000" lvl="2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4505" lvl="3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lvl="4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eaLnBrk="1" hangingPunct="1">
              <a:buClrTx/>
              <a:buSzTx/>
              <a:buFontTx/>
              <a:buNone/>
            </a:pPr>
            <a:r>
              <a:rPr lang="zh-CN" altLang="en-US" sz="2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日本</a:t>
            </a:r>
          </a:p>
        </p:txBody>
      </p:sp>
      <p:sp>
        <p:nvSpPr>
          <p:cNvPr id="14" name="Rectangle 4"/>
          <p:cNvSpPr/>
          <p:nvPr/>
        </p:nvSpPr>
        <p:spPr>
          <a:xfrm>
            <a:off x="2343150" y="2649220"/>
            <a:ext cx="89217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208" tIns="45604" rIns="91208" bIns="45604">
            <a:spAutoFit/>
          </a:bodyPr>
          <a:lstStyle>
            <a:lvl1pPr marL="647700" indent="-647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03350" lvl="1" indent="-539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000" lvl="2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4505" lvl="3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lvl="4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美国</a:t>
            </a:r>
          </a:p>
        </p:txBody>
      </p:sp>
      <p:sp>
        <p:nvSpPr>
          <p:cNvPr id="15" name="Rectangle 5"/>
          <p:cNvSpPr/>
          <p:nvPr/>
        </p:nvSpPr>
        <p:spPr>
          <a:xfrm>
            <a:off x="4485005" y="2649220"/>
            <a:ext cx="1334770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208" tIns="45604" rIns="91208" bIns="45604">
            <a:spAutoFit/>
          </a:bodyPr>
          <a:lstStyle>
            <a:lvl1pPr marL="647700" indent="-6477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03350" lvl="1" indent="-539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000" lvl="2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4505" lvl="3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8105" lvl="4" indent="-4318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eaLnBrk="1" hangingPunct="1">
              <a:buClrTx/>
              <a:buSzTx/>
              <a:buFontTx/>
              <a:buNone/>
            </a:pPr>
            <a:r>
              <a:rPr lang="zh-CN" altLang="en-US" sz="2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西欧</a:t>
            </a:r>
          </a:p>
        </p:txBody>
      </p:sp>
      <p:sp>
        <p:nvSpPr>
          <p:cNvPr id="16" name="文本框 7"/>
          <p:cNvSpPr txBox="1"/>
          <p:nvPr/>
        </p:nvSpPr>
        <p:spPr>
          <a:xfrm>
            <a:off x="8308975" y="2854960"/>
            <a:ext cx="1849755" cy="9207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战后资本主义在发展中出现了哪些新变化？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5861" y="719247"/>
            <a:ext cx="4901565" cy="703277"/>
            <a:chOff x="2290" y="1066"/>
            <a:chExt cx="9488" cy="1446"/>
          </a:xfrm>
        </p:grpSpPr>
        <p:grpSp>
          <p:nvGrpSpPr>
            <p:cNvPr id="3" name="组合 46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SIX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49"/>
            <p:cNvSpPr txBox="1"/>
            <p:nvPr/>
          </p:nvSpPr>
          <p:spPr>
            <a:xfrm>
              <a:off x="5367" y="1066"/>
              <a:ext cx="5992" cy="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中考演练</a:t>
              </a:r>
              <a:endParaRPr lang="zh-CN" altLang="en-US" sz="28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1039" y="1867848"/>
            <a:ext cx="10728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2021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·湖南衡阳·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）第二次世界大战后，英国、法国、联邦德国等资本主义国家，纷纷调整政策，建立起社会保障制度，先后宣布建成了（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．政府干预经济制度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	                B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．“福利国家”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．自由资本主义制度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	                D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．计划经济体制</a:t>
            </a:r>
            <a:endParaRPr lang="zh-CN" altLang="zh-CN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00436" y="4123912"/>
            <a:ext cx="7024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B</a:t>
            </a:r>
            <a:endParaRPr lang="zh-CN" alt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5861" y="719247"/>
            <a:ext cx="4901565" cy="703277"/>
            <a:chOff x="2290" y="1066"/>
            <a:chExt cx="9488" cy="1446"/>
          </a:xfrm>
        </p:grpSpPr>
        <p:grpSp>
          <p:nvGrpSpPr>
            <p:cNvPr id="3" name="组合 46"/>
            <p:cNvGrpSpPr/>
            <p:nvPr/>
          </p:nvGrpSpPr>
          <p:grpSpPr>
            <a:xfrm flipH="1">
              <a:off x="2290" y="1160"/>
              <a:ext cx="9488" cy="1352"/>
              <a:chOff x="2081643" y="62780"/>
              <a:chExt cx="6310266" cy="858525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2081643" y="196260"/>
                <a:ext cx="6030682" cy="476716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21305128">
                <a:off x="6973550" y="62780"/>
                <a:ext cx="1418359" cy="858525"/>
              </a:xfrm>
              <a:prstGeom prst="ellipse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SIX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49"/>
            <p:cNvSpPr txBox="1"/>
            <p:nvPr/>
          </p:nvSpPr>
          <p:spPr>
            <a:xfrm>
              <a:off x="5367" y="1066"/>
              <a:ext cx="5992" cy="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 smtClean="0">
                  <a:blipFill>
                    <a:blip r:embed="rId4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中考演练</a:t>
              </a:r>
              <a:endParaRPr lang="zh-CN" altLang="en-US" sz="28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6602" y="1817783"/>
            <a:ext cx="10113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2021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·四川甘孜·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38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）政策制度应随着社会发展不断调整。结合所学知识，补全空白处的相关内容。</a:t>
            </a:r>
          </a:p>
          <a:p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）工业革命时期，</a:t>
            </a:r>
            <a:r>
              <a:rPr lang="en-US" altLang="zh-CN" sz="2400" u="sng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u="sng" dirty="0" smtClean="0">
                <a:latin typeface="楷体" pitchFamily="49" charset="-122"/>
                <a:ea typeface="楷体" pitchFamily="49" charset="-122"/>
              </a:rPr>
              <a:t>▲</a:t>
            </a:r>
            <a:r>
              <a:rPr lang="en-US" altLang="zh-CN" sz="2400" u="sng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制度是与机器大生产相适应的生产组织形式，它的出现极大地促进了经济发展。</a:t>
            </a:r>
          </a:p>
          <a:p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）罗斯福新政采用</a:t>
            </a:r>
            <a:r>
              <a:rPr lang="en-US" altLang="zh-CN" sz="2400" u="sng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u="sng" dirty="0" smtClean="0">
                <a:latin typeface="楷体" pitchFamily="49" charset="-122"/>
                <a:ea typeface="楷体" pitchFamily="49" charset="-122"/>
              </a:rPr>
              <a:t>▲</a:t>
            </a:r>
            <a:r>
              <a:rPr lang="en-US" altLang="zh-CN" sz="2400" u="sng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手段来扭转经济形势，对资本主义世界产生了深远影响。</a:t>
            </a:r>
          </a:p>
          <a:p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）二战后，为缓和社会矛盾，主要资本主义国家建立起</a:t>
            </a:r>
            <a:r>
              <a:rPr lang="en-US" altLang="zh-CN" sz="2400" u="sng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u="sng" dirty="0" smtClean="0">
                <a:latin typeface="楷体" pitchFamily="49" charset="-122"/>
                <a:ea typeface="楷体" pitchFamily="49" charset="-122"/>
              </a:rPr>
              <a:t>▲</a:t>
            </a:r>
            <a:r>
              <a:rPr lang="en-US" altLang="zh-CN" sz="2400" u="sng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dirty="0" smtClean="0">
                <a:latin typeface="楷体" pitchFamily="49" charset="-122"/>
                <a:ea typeface="楷体" pitchFamily="49" charset="-122"/>
              </a:rPr>
              <a:t>制度，为经济发展创造稳定的社会环境。</a:t>
            </a:r>
          </a:p>
          <a:p>
            <a:endParaRPr lang="zh-CN" altLang="en-US" sz="2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6922" y="4994439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4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现代工厂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38768" y="4983422"/>
            <a:ext cx="2236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4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国家干预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48071" y="4950372"/>
            <a:ext cx="22365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40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社会保障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-107315"/>
            <a:ext cx="2943860" cy="28670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42207" y="2967335"/>
            <a:ext cx="4307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</a:rPr>
              <a:t>谢谢观看</a:t>
            </a:r>
            <a:endParaRPr lang="zh-CN" alt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箭头3"/>
          <p:cNvSpPr>
            <a:spLocks noChangeArrowheads="1"/>
          </p:cNvSpPr>
          <p:nvPr/>
        </p:nvSpPr>
        <p:spPr bwMode="auto">
          <a:xfrm flipV="1">
            <a:off x="2042584" y="3852334"/>
            <a:ext cx="1092200" cy="1521884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824" tIns="41411" rIns="82824" bIns="41411" anchor="ctr"/>
          <a:lstStyle/>
          <a:p>
            <a:endParaRPr lang="zh-CN" altLang="en-US" sz="12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箭头2"/>
          <p:cNvSpPr>
            <a:spLocks noChangeArrowheads="1"/>
          </p:cNvSpPr>
          <p:nvPr/>
        </p:nvSpPr>
        <p:spPr bwMode="auto">
          <a:xfrm rot="-5400000">
            <a:off x="2330451" y="3219452"/>
            <a:ext cx="325967" cy="129963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824" tIns="41411" rIns="82824" bIns="41411" anchor="ctr"/>
          <a:lstStyle/>
          <a:p>
            <a:endParaRPr lang="zh-CN" altLang="en-US" sz="12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箭头1"/>
          <p:cNvSpPr>
            <a:spLocks noChangeArrowheads="1"/>
          </p:cNvSpPr>
          <p:nvPr/>
        </p:nvSpPr>
        <p:spPr bwMode="auto">
          <a:xfrm>
            <a:off x="2036233" y="2190751"/>
            <a:ext cx="1092200" cy="1763183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824" tIns="41411" rIns="82824" bIns="41411" anchor="ctr"/>
          <a:lstStyle/>
          <a:p>
            <a:endParaRPr lang="zh-CN" altLang="en-US" sz="120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文本1"/>
          <p:cNvSpPr>
            <a:spLocks noChangeArrowheads="1"/>
          </p:cNvSpPr>
          <p:nvPr/>
        </p:nvSpPr>
        <p:spPr bwMode="auto">
          <a:xfrm>
            <a:off x="4504267" y="1803400"/>
            <a:ext cx="5911851" cy="1195917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824" tIns="41411" rIns="82824" bIns="41411" anchor="ctr"/>
          <a:lstStyle/>
          <a:p>
            <a:r>
              <a:rPr lang="zh-CN" altLang="en-US" sz="4000" dirty="0" smtClean="0">
                <a:latin typeface="方正粗黑宋简体" pitchFamily="2" charset="-122"/>
                <a:ea typeface="方正粗黑宋简体" pitchFamily="2" charset="-122"/>
              </a:rPr>
              <a:t>欧洲的联合</a:t>
            </a:r>
            <a:endParaRPr lang="zh-CN" altLang="en-US" sz="4000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1" name="标题1"/>
          <p:cNvSpPr>
            <a:spLocks noChangeArrowheads="1"/>
          </p:cNvSpPr>
          <p:nvPr/>
        </p:nvSpPr>
        <p:spPr bwMode="auto">
          <a:xfrm>
            <a:off x="3261784" y="1797051"/>
            <a:ext cx="1242483" cy="1202267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24" tIns="41411" rIns="82824" bIns="41411" anchor="ctr"/>
          <a:lstStyle/>
          <a:p>
            <a:pPr algn="ctr">
              <a:lnSpc>
                <a:spcPct val="120000"/>
              </a:lnSpc>
            </a:pPr>
            <a:r>
              <a:rPr lang="en-US" altLang="zh-CN" sz="4800" b="1" dirty="0" smtClean="0">
                <a:solidFill>
                  <a:srgbClr val="F2F2F2"/>
                </a:solidFill>
                <a:cs typeface="+mn-ea"/>
                <a:sym typeface="+mn-lt"/>
              </a:rPr>
              <a:t>01</a:t>
            </a:r>
            <a:endParaRPr lang="zh-CN" altLang="zh-CN" sz="4800" b="1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32" name="文本2"/>
          <p:cNvSpPr>
            <a:spLocks noChangeArrowheads="1"/>
          </p:cNvSpPr>
          <p:nvPr/>
        </p:nvSpPr>
        <p:spPr bwMode="auto">
          <a:xfrm>
            <a:off x="4504267" y="3255433"/>
            <a:ext cx="5911851" cy="119380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824" tIns="41411" rIns="82824" bIns="41411" anchor="ctr"/>
          <a:lstStyle/>
          <a:p>
            <a:r>
              <a:rPr lang="zh-CN" altLang="en-US" sz="4000" dirty="0" smtClean="0">
                <a:latin typeface="方正粗黑宋简体" pitchFamily="2" charset="-122"/>
                <a:ea typeface="方正粗黑宋简体" pitchFamily="2" charset="-122"/>
              </a:rPr>
              <a:t>美国的发展</a:t>
            </a:r>
          </a:p>
        </p:txBody>
      </p:sp>
      <p:sp>
        <p:nvSpPr>
          <p:cNvPr id="33" name="标题2"/>
          <p:cNvSpPr>
            <a:spLocks noChangeArrowheads="1"/>
          </p:cNvSpPr>
          <p:nvPr/>
        </p:nvSpPr>
        <p:spPr bwMode="auto">
          <a:xfrm>
            <a:off x="3261784" y="3255433"/>
            <a:ext cx="1242483" cy="11938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24" tIns="41411" rIns="82824" bIns="41411" anchor="ctr"/>
          <a:lstStyle/>
          <a:p>
            <a:pPr algn="ctr">
              <a:lnSpc>
                <a:spcPct val="120000"/>
              </a:lnSpc>
            </a:pPr>
            <a:r>
              <a:rPr lang="en-US" altLang="zh-CN" sz="4400" b="1" dirty="0" smtClean="0">
                <a:solidFill>
                  <a:srgbClr val="F2F2F2"/>
                </a:solidFill>
                <a:cs typeface="+mn-ea"/>
                <a:sym typeface="+mn-lt"/>
              </a:rPr>
              <a:t>02</a:t>
            </a:r>
            <a:endParaRPr lang="zh-CN" altLang="zh-CN" sz="4400" b="1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34" name="文本3"/>
          <p:cNvSpPr>
            <a:spLocks noChangeArrowheads="1"/>
          </p:cNvSpPr>
          <p:nvPr/>
        </p:nvSpPr>
        <p:spPr bwMode="auto">
          <a:xfrm>
            <a:off x="4504267" y="4696885"/>
            <a:ext cx="5911851" cy="1181100"/>
          </a:xfrm>
          <a:prstGeom prst="roundRect">
            <a:avLst>
              <a:gd name="adj" fmla="val 11505"/>
            </a:avLst>
          </a:prstGeom>
          <a:noFill/>
          <a:ln w="158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2824" tIns="41411" rIns="82824" bIns="41411" anchor="ctr"/>
          <a:lstStyle/>
          <a:p>
            <a:r>
              <a:rPr lang="zh-CN" altLang="en-US" sz="4000" dirty="0" smtClean="0">
                <a:latin typeface="方正粗黑宋简体" pitchFamily="2" charset="-122"/>
                <a:ea typeface="方正粗黑宋简体" pitchFamily="2" charset="-122"/>
              </a:rPr>
              <a:t>日本的崛起</a:t>
            </a:r>
            <a:endParaRPr lang="en-US" altLang="zh-CN" sz="4000" dirty="0" smtClean="0"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zh-CN" altLang="en-US" sz="4000" dirty="0" smtClean="0">
                <a:latin typeface="方正粗黑宋简体" pitchFamily="2" charset="-122"/>
                <a:ea typeface="方正粗黑宋简体" pitchFamily="2" charset="-122"/>
              </a:rPr>
              <a:t>社会保障制度的建立</a:t>
            </a:r>
          </a:p>
        </p:txBody>
      </p:sp>
      <p:sp>
        <p:nvSpPr>
          <p:cNvPr id="35" name="标题3"/>
          <p:cNvSpPr>
            <a:spLocks noChangeArrowheads="1"/>
          </p:cNvSpPr>
          <p:nvPr/>
        </p:nvSpPr>
        <p:spPr bwMode="auto">
          <a:xfrm>
            <a:off x="3261784" y="4696885"/>
            <a:ext cx="1242483" cy="1181100"/>
          </a:xfrm>
          <a:prstGeom prst="roundRect">
            <a:avLst>
              <a:gd name="adj" fmla="val 1192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24" tIns="41411" rIns="82824" bIns="41411" anchor="ctr"/>
          <a:lstStyle/>
          <a:p>
            <a:pPr algn="ctr">
              <a:lnSpc>
                <a:spcPct val="120000"/>
              </a:lnSpc>
            </a:pPr>
            <a:r>
              <a:rPr lang="en-US" altLang="zh-CN" sz="4400" b="1" dirty="0" smtClean="0">
                <a:solidFill>
                  <a:srgbClr val="F2F2F2"/>
                </a:solidFill>
                <a:cs typeface="+mn-ea"/>
                <a:sym typeface="+mn-lt"/>
              </a:rPr>
              <a:t>03</a:t>
            </a:r>
            <a:endParaRPr lang="zh-CN" altLang="zh-CN" sz="4400" b="1" dirty="0">
              <a:solidFill>
                <a:srgbClr val="F2F2F2"/>
              </a:solidFill>
              <a:cs typeface="+mn-ea"/>
              <a:sym typeface="+mn-lt"/>
            </a:endParaRP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1481667" y="3255433"/>
            <a:ext cx="1191684" cy="1193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824" tIns="41411" rIns="82824" bIns="41411" anchor="ctr"/>
          <a:lstStyle/>
          <a:p>
            <a:pPr algn="ctr">
              <a:lnSpc>
                <a:spcPct val="120000"/>
              </a:lnSpc>
            </a:pPr>
            <a:r>
              <a:rPr lang="zh-CN" altLang="en-US" sz="2533" b="1" dirty="0" smtClean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2533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287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391285" y="784652"/>
            <a:ext cx="4222750" cy="621238"/>
            <a:chOff x="2296" y="1066"/>
            <a:chExt cx="8174" cy="1277"/>
          </a:xfrm>
        </p:grpSpPr>
        <p:grpSp>
          <p:nvGrpSpPr>
            <p:cNvPr id="34" name="组合 3"/>
            <p:cNvGrpSpPr/>
            <p:nvPr/>
          </p:nvGrpSpPr>
          <p:grpSpPr>
            <a:xfrm flipH="1">
              <a:off x="2296" y="1146"/>
              <a:ext cx="8174" cy="1197"/>
              <a:chOff x="2951480" y="53665"/>
              <a:chExt cx="5436504" cy="759943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2951480" y="190405"/>
                <a:ext cx="5094780" cy="47651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5" name="文本框 6"/>
            <p:cNvSpPr txBox="1"/>
            <p:nvPr/>
          </p:nvSpPr>
          <p:spPr>
            <a:xfrm>
              <a:off x="5007" y="1066"/>
              <a:ext cx="5363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欧洲战后经济</a:t>
              </a:r>
            </a:p>
          </p:txBody>
        </p:sp>
      </p:grpSp>
      <p:sp>
        <p:nvSpPr>
          <p:cNvPr id="38" name="内容占位符 2"/>
          <p:cNvSpPr txBox="1"/>
          <p:nvPr/>
        </p:nvSpPr>
        <p:spPr>
          <a:xfrm>
            <a:off x="2925445" y="4268470"/>
            <a:ext cx="5405755" cy="130048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>
            <a:lvl1pPr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defRPr lang="en-US" sz="12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228600" indent="-228600"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-228600"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143000" indent="-228600"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600200" indent="-228600" algn="l" rtl="0" eaLnBrk="0" fontAlgn="base" hangingPunc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微软雅黑" panose="020B0503020204020204" charset="-122"/>
                <a:cs typeface="+mn-cs"/>
              </a:defRPr>
            </a:lvl5pPr>
          </a:lstStyle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现在的欧洲是什么？</a:t>
            </a:r>
            <a:endParaRPr kumimoji="0" lang="zh-CN" altLang="en-US" sz="2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它是一堆瓦砾，是一个藏骸所，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是瘟疫和仇恨的发源地。——丘吉尔</a:t>
            </a:r>
            <a:endParaRPr kumimoji="0" lang="zh-CN" alt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Arial" panose="020B0604020202020204"/>
            </a:endParaRPr>
          </a:p>
        </p:txBody>
      </p:sp>
      <p:pic>
        <p:nvPicPr>
          <p:cNvPr id="39" name="图片 8" descr="10002_20050808_224[1]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31290" y="1636395"/>
            <a:ext cx="2440305" cy="244475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softEdge rad="63500"/>
          </a:effectLst>
        </p:spPr>
      </p:pic>
      <p:pic>
        <p:nvPicPr>
          <p:cNvPr id="40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415" y="1636395"/>
            <a:ext cx="3597910" cy="24447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4D4D4D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softEdge rad="63500"/>
          </a:effectLst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4300" y="1636395"/>
            <a:ext cx="2856230" cy="244475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sp>
        <p:nvSpPr>
          <p:cNvPr id="42" name="文本框 1"/>
          <p:cNvSpPr txBox="1"/>
          <p:nvPr/>
        </p:nvSpPr>
        <p:spPr>
          <a:xfrm>
            <a:off x="5843905" y="928370"/>
            <a:ext cx="2941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二战时的欧洲</a:t>
            </a:r>
            <a:r>
              <a:rPr lang="en-US" altLang="zh-CN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xmlns="" val="218039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067435" y="708452"/>
            <a:ext cx="4542530" cy="621238"/>
            <a:chOff x="2296" y="1066"/>
            <a:chExt cx="8793" cy="1277"/>
          </a:xfrm>
        </p:grpSpPr>
        <p:grpSp>
          <p:nvGrpSpPr>
            <p:cNvPr id="26" name="组合 3"/>
            <p:cNvGrpSpPr/>
            <p:nvPr/>
          </p:nvGrpSpPr>
          <p:grpSpPr>
            <a:xfrm flipH="1">
              <a:off x="2296" y="1146"/>
              <a:ext cx="8174" cy="1197"/>
              <a:chOff x="2951480" y="53665"/>
              <a:chExt cx="5436504" cy="759943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2951480" y="190405"/>
                <a:ext cx="5094780" cy="47651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7" name="文本框 6"/>
            <p:cNvSpPr txBox="1"/>
            <p:nvPr/>
          </p:nvSpPr>
          <p:spPr>
            <a:xfrm>
              <a:off x="5008" y="1066"/>
              <a:ext cx="6081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欧洲战后经济</a:t>
              </a:r>
              <a:r>
                <a:rPr lang="en-US" altLang="zh-CN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表现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43685" y="1518920"/>
            <a:ext cx="7779322" cy="2391410"/>
            <a:chOff x="1663" y="2970"/>
            <a:chExt cx="14884" cy="3815"/>
          </a:xfrm>
        </p:grpSpPr>
        <p:pic>
          <p:nvPicPr>
            <p:cNvPr id="31" name="图片 30" descr="QQ截图2019040423201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3" y="2970"/>
              <a:ext cx="6377" cy="32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矩形 2"/>
            <p:cNvSpPr/>
            <p:nvPr/>
          </p:nvSpPr>
          <p:spPr>
            <a:xfrm>
              <a:off x="2435" y="6345"/>
              <a:ext cx="5539" cy="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95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——</a:t>
              </a:r>
              <a:r>
                <a:rPr lang="zh-CN" altLang="en-US" sz="1195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数据来源：</a:t>
              </a:r>
              <a:r>
                <a:rPr lang="en-US" altLang="zh-CN" sz="1195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《</a:t>
              </a:r>
              <a:r>
                <a:rPr lang="zh-CN" altLang="en-US" sz="1195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世界经济千年史</a:t>
              </a:r>
              <a:r>
                <a:rPr lang="en-US" altLang="zh-CN" sz="1195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》</a:t>
              </a:r>
              <a:endParaRPr lang="zh-CN" altLang="en-US" sz="119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pic>
          <p:nvPicPr>
            <p:cNvPr id="33" name="图片 32" descr="QQ截图20190410185439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183"/>
            <a:stretch>
              <a:fillRect/>
            </a:stretch>
          </p:blipFill>
          <p:spPr>
            <a:xfrm>
              <a:off x="9197" y="3141"/>
              <a:ext cx="7350" cy="342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0446" y="6344"/>
              <a:ext cx="5861" cy="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95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西欧黄金储备</a:t>
              </a:r>
              <a:r>
                <a:rPr lang="zh-CN" altLang="en-US" sz="1195" b="1">
                  <a:latin typeface="楷体" panose="02010609060101010101" pitchFamily="49" charset="-122"/>
                  <a:ea typeface="楷体" panose="02010609060101010101" pitchFamily="49" charset="-122"/>
                </a:rPr>
                <a:t>在资本主义</a:t>
              </a:r>
              <a:r>
                <a:rPr lang="zh-CN" altLang="en-US" sz="1195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世界中的比例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07135" y="4518660"/>
            <a:ext cx="8637270" cy="450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世纪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年代初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，各国的工业生产已经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基本恢复到甚至超过了战前水平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36" name="文本框 7"/>
          <p:cNvSpPr txBox="1"/>
          <p:nvPr/>
        </p:nvSpPr>
        <p:spPr>
          <a:xfrm>
            <a:off x="5534025" y="1222375"/>
            <a:ext cx="2171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文本框 8"/>
          <p:cNvSpPr txBox="1"/>
          <p:nvPr/>
        </p:nvSpPr>
        <p:spPr>
          <a:xfrm>
            <a:off x="5520055" y="852170"/>
            <a:ext cx="2941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二战后的欧洲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......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507740" y="4044315"/>
            <a:ext cx="35013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从图表中可以获得哪些信息？</a:t>
            </a:r>
          </a:p>
        </p:txBody>
      </p:sp>
      <p:sp>
        <p:nvSpPr>
          <p:cNvPr id="39" name="文本框 10"/>
          <p:cNvSpPr txBox="1"/>
          <p:nvPr/>
        </p:nvSpPr>
        <p:spPr>
          <a:xfrm>
            <a:off x="1195705" y="4949190"/>
            <a:ext cx="4324350" cy="450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世纪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50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70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年代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，西欧经济</a:t>
            </a:r>
            <a:r>
              <a:rPr lang="zh-CN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持续繁荣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8002905" y="4183380"/>
            <a:ext cx="1923415" cy="1686560"/>
            <a:chOff x="10953" y="5463"/>
            <a:chExt cx="3029" cy="2656"/>
          </a:xfrm>
        </p:grpSpPr>
        <p:pic>
          <p:nvPicPr>
            <p:cNvPr id="41" name="图片 40" descr="C:/Users/hu/AppData/Local/Temp/kaimatting_20191215195411/output_20191215195414..pngoutput_20191215195414.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3" y="6879"/>
              <a:ext cx="1131" cy="1241"/>
            </a:xfrm>
            <a:prstGeom prst="rect">
              <a:avLst/>
            </a:prstGeom>
          </p:spPr>
        </p:pic>
        <p:pic>
          <p:nvPicPr>
            <p:cNvPr id="42" name="图片 41" descr="C:/Users/hu/AppData/Local/Temp/kaimatting_20191215195458/output_20191215195501..pngoutput_20191215195501.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84" y="5463"/>
              <a:ext cx="1899" cy="1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83550" y="1121599"/>
            <a:ext cx="1552263" cy="3418205"/>
            <a:chOff x="9161" y="555"/>
            <a:chExt cx="3097" cy="6900"/>
          </a:xfrm>
        </p:grpSpPr>
        <p:grpSp>
          <p:nvGrpSpPr>
            <p:cNvPr id="3" name="Group 22"/>
            <p:cNvGrpSpPr/>
            <p:nvPr/>
          </p:nvGrpSpPr>
          <p:grpSpPr>
            <a:xfrm>
              <a:off x="9161" y="555"/>
              <a:ext cx="3097" cy="6900"/>
              <a:chOff x="0" y="0"/>
              <a:chExt cx="1656" cy="3689"/>
            </a:xfrm>
          </p:grpSpPr>
          <p:sp>
            <p:nvSpPr>
              <p:cNvPr id="8" name="AutoShape 21"/>
              <p:cNvSpPr>
                <a:spLocks noChangeAspect="1" noTextEdit="1"/>
              </p:cNvSpPr>
              <p:nvPr/>
            </p:nvSpPr>
            <p:spPr>
              <a:xfrm>
                <a:off x="0" y="0"/>
                <a:ext cx="1656" cy="36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endParaRPr lang="zh-CN" altLang="en-US" sz="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Oval 23"/>
              <p:cNvSpPr/>
              <p:nvPr/>
            </p:nvSpPr>
            <p:spPr>
              <a:xfrm>
                <a:off x="661" y="0"/>
                <a:ext cx="992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" name="Oval 24"/>
              <p:cNvSpPr/>
              <p:nvPr/>
            </p:nvSpPr>
            <p:spPr>
              <a:xfrm>
                <a:off x="0" y="674"/>
                <a:ext cx="994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1" name="Oval 25"/>
              <p:cNvSpPr/>
              <p:nvPr/>
            </p:nvSpPr>
            <p:spPr>
              <a:xfrm>
                <a:off x="661" y="1346"/>
                <a:ext cx="992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2" name="Oval 27"/>
              <p:cNvSpPr/>
              <p:nvPr/>
            </p:nvSpPr>
            <p:spPr>
              <a:xfrm>
                <a:off x="0" y="2020"/>
                <a:ext cx="994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3" name="Freeform 33"/>
              <p:cNvSpPr/>
              <p:nvPr/>
            </p:nvSpPr>
            <p:spPr>
              <a:xfrm>
                <a:off x="405" y="1054"/>
                <a:ext cx="755" cy="236"/>
              </a:xfrm>
              <a:custGeom>
                <a:avLst/>
                <a:gdLst/>
                <a:ahLst/>
                <a:cxnLst>
                  <a:cxn ang="0">
                    <a:pos x="755" y="116"/>
                  </a:cxn>
                  <a:cxn ang="0">
                    <a:pos x="638" y="233"/>
                  </a:cxn>
                  <a:cxn ang="0">
                    <a:pos x="118" y="236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117" y="3"/>
                  </a:cxn>
                  <a:cxn ang="0">
                    <a:pos x="637" y="0"/>
                  </a:cxn>
                  <a:cxn ang="0">
                    <a:pos x="755" y="116"/>
                  </a:cxn>
                </a:cxnLst>
                <a:rect l="0" t="0" r="0" b="0"/>
                <a:pathLst>
                  <a:path w="499" h="156">
                    <a:moveTo>
                      <a:pt x="499" y="77"/>
                    </a:moveTo>
                    <a:cubicBezTo>
                      <a:pt x="499" y="119"/>
                      <a:pt x="465" y="154"/>
                      <a:pt x="422" y="15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6" y="156"/>
                      <a:pt x="1" y="12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37"/>
                      <a:pt x="35" y="2"/>
                      <a:pt x="77" y="2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4" y="0"/>
                      <a:pt x="499" y="34"/>
                      <a:pt x="499" y="77"/>
                    </a:cubicBezTo>
                    <a:close/>
                  </a:path>
                </a:pathLst>
              </a:custGeom>
              <a:solidFill>
                <a:srgbClr val="FEB40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4" name="Freeform 35"/>
              <p:cNvSpPr/>
              <p:nvPr/>
            </p:nvSpPr>
            <p:spPr>
              <a:xfrm>
                <a:off x="405" y="2402"/>
                <a:ext cx="755" cy="237"/>
              </a:xfrm>
              <a:custGeom>
                <a:avLst/>
                <a:gdLst/>
                <a:ahLst/>
                <a:cxnLst>
                  <a:cxn ang="0">
                    <a:pos x="755" y="116"/>
                  </a:cxn>
                  <a:cxn ang="0">
                    <a:pos x="638" y="234"/>
                  </a:cxn>
                  <a:cxn ang="0">
                    <a:pos x="118" y="237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117" y="5"/>
                  </a:cxn>
                  <a:cxn ang="0">
                    <a:pos x="637" y="2"/>
                  </a:cxn>
                  <a:cxn ang="0">
                    <a:pos x="755" y="116"/>
                  </a:cxn>
                </a:cxnLst>
                <a:rect l="0" t="0" r="0" b="0"/>
                <a:pathLst>
                  <a:path w="499" h="157">
                    <a:moveTo>
                      <a:pt x="499" y="77"/>
                    </a:moveTo>
                    <a:cubicBezTo>
                      <a:pt x="499" y="120"/>
                      <a:pt x="465" y="155"/>
                      <a:pt x="422" y="155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36" y="157"/>
                      <a:pt x="1" y="123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38"/>
                      <a:pt x="35" y="3"/>
                      <a:pt x="77" y="3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64" y="0"/>
                      <a:pt x="499" y="35"/>
                      <a:pt x="499" y="77"/>
                    </a:cubicBezTo>
                    <a:close/>
                  </a:path>
                </a:pathLst>
              </a:custGeom>
              <a:solidFill>
                <a:srgbClr val="CA010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5" name="Freeform 36"/>
              <p:cNvSpPr/>
              <p:nvPr/>
            </p:nvSpPr>
            <p:spPr>
              <a:xfrm>
                <a:off x="505" y="1725"/>
                <a:ext cx="753" cy="237"/>
              </a:xfrm>
              <a:custGeom>
                <a:avLst/>
                <a:gdLst/>
                <a:ahLst/>
                <a:cxnLst>
                  <a:cxn ang="0">
                    <a:pos x="753" y="116"/>
                  </a:cxn>
                  <a:cxn ang="0">
                    <a:pos x="638" y="232"/>
                  </a:cxn>
                  <a:cxn ang="0">
                    <a:pos x="116" y="235"/>
                  </a:cxn>
                  <a:cxn ang="0">
                    <a:pos x="0" y="121"/>
                  </a:cxn>
                  <a:cxn ang="0">
                    <a:pos x="0" y="121"/>
                  </a:cxn>
                  <a:cxn ang="0">
                    <a:pos x="115" y="3"/>
                  </a:cxn>
                  <a:cxn ang="0">
                    <a:pos x="637" y="0"/>
                  </a:cxn>
                  <a:cxn ang="0">
                    <a:pos x="753" y="116"/>
                  </a:cxn>
                </a:cxnLst>
                <a:rect l="0" t="0" r="0" b="0"/>
                <a:pathLst>
                  <a:path w="498" h="157">
                    <a:moveTo>
                      <a:pt x="498" y="77"/>
                    </a:moveTo>
                    <a:cubicBezTo>
                      <a:pt x="498" y="119"/>
                      <a:pt x="464" y="154"/>
                      <a:pt x="422" y="154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35" y="157"/>
                      <a:pt x="0" y="122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7"/>
                      <a:pt x="34" y="2"/>
                      <a:pt x="76" y="2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3" y="0"/>
                      <a:pt x="498" y="34"/>
                      <a:pt x="498" y="77"/>
                    </a:cubicBezTo>
                    <a:close/>
                  </a:path>
                </a:pathLst>
              </a:custGeom>
              <a:solidFill>
                <a:srgbClr val="72007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" name="Freeform 37"/>
              <p:cNvSpPr/>
              <p:nvPr/>
            </p:nvSpPr>
            <p:spPr>
              <a:xfrm>
                <a:off x="505" y="363"/>
                <a:ext cx="753" cy="237"/>
              </a:xfrm>
              <a:custGeom>
                <a:avLst/>
                <a:gdLst/>
                <a:ahLst/>
                <a:cxnLst>
                  <a:cxn ang="0">
                    <a:pos x="753" y="116"/>
                  </a:cxn>
                  <a:cxn ang="0">
                    <a:pos x="638" y="234"/>
                  </a:cxn>
                  <a:cxn ang="0">
                    <a:pos x="116" y="237"/>
                  </a:cxn>
                  <a:cxn ang="0">
                    <a:pos x="0" y="121"/>
                  </a:cxn>
                  <a:cxn ang="0">
                    <a:pos x="0" y="121"/>
                  </a:cxn>
                  <a:cxn ang="0">
                    <a:pos x="115" y="5"/>
                  </a:cxn>
                  <a:cxn ang="0">
                    <a:pos x="637" y="0"/>
                  </a:cxn>
                  <a:cxn ang="0">
                    <a:pos x="753" y="116"/>
                  </a:cxn>
                </a:cxnLst>
                <a:rect l="0" t="0" r="0" b="0"/>
                <a:pathLst>
                  <a:path w="498" h="157">
                    <a:moveTo>
                      <a:pt x="498" y="77"/>
                    </a:moveTo>
                    <a:cubicBezTo>
                      <a:pt x="498" y="120"/>
                      <a:pt x="464" y="154"/>
                      <a:pt x="422" y="155"/>
                    </a:cubicBezTo>
                    <a:cubicBezTo>
                      <a:pt x="77" y="157"/>
                      <a:pt x="77" y="157"/>
                      <a:pt x="77" y="157"/>
                    </a:cubicBezTo>
                    <a:cubicBezTo>
                      <a:pt x="35" y="157"/>
                      <a:pt x="0" y="123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8"/>
                      <a:pt x="34" y="3"/>
                      <a:pt x="76" y="3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3" y="0"/>
                      <a:pt x="498" y="34"/>
                      <a:pt x="498" y="77"/>
                    </a:cubicBezTo>
                    <a:close/>
                  </a:path>
                </a:pathLst>
              </a:custGeom>
              <a:solidFill>
                <a:srgbClr val="1DC18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8" y="647"/>
              <a:ext cx="1635" cy="16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7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4" y="1902"/>
              <a:ext cx="1635" cy="16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4" y="4425"/>
              <a:ext cx="1635" cy="1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7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8" y="3159"/>
              <a:ext cx="1635" cy="16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" name="文本框 50"/>
          <p:cNvSpPr txBox="1"/>
          <p:nvPr/>
        </p:nvSpPr>
        <p:spPr>
          <a:xfrm>
            <a:off x="1418320" y="2597974"/>
            <a:ext cx="3392170" cy="1320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材料一：西欧各国经过第二次世界大战，损失惨重，但是他们尽管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硬件破坏严重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，但是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软件环境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一直具备，这包括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高素质的劳动力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优势和成熟完善的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教育制度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，所以经济发展迅速。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93700" y="4018785"/>
            <a:ext cx="4380184" cy="1830936"/>
            <a:chOff x="4606" y="4997"/>
            <a:chExt cx="9220" cy="3854"/>
          </a:xfrm>
        </p:grpSpPr>
        <p:grpSp>
          <p:nvGrpSpPr>
            <p:cNvPr id="19" name="组合 66"/>
            <p:cNvGrpSpPr/>
            <p:nvPr/>
          </p:nvGrpSpPr>
          <p:grpSpPr>
            <a:xfrm>
              <a:off x="4606" y="4997"/>
              <a:ext cx="9220" cy="3367"/>
              <a:chOff x="4923" y="5786"/>
              <a:chExt cx="9220" cy="3367"/>
            </a:xfrm>
          </p:grpSpPr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587" y="5786"/>
                <a:ext cx="5556" cy="3367"/>
              </a:xfrm>
              <a:prstGeom prst="rect">
                <a:avLst/>
              </a:prstGeom>
              <a:ln w="57150"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  <a:softEdge rad="63500"/>
              </a:effectLst>
            </p:spPr>
          </p:pic>
          <p:pic>
            <p:nvPicPr>
              <p:cNvPr id="24" name="Picture 6" descr="104R3F38-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23" y="6410"/>
                <a:ext cx="3688" cy="2552"/>
              </a:xfrm>
              <a:prstGeom prst="rect">
                <a:avLst/>
              </a:prstGeom>
              <a:ln w="57150"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  <a:softEdge rad="63500"/>
              </a:effectLst>
            </p:spPr>
          </p:pic>
        </p:grpSp>
        <p:grpSp>
          <p:nvGrpSpPr>
            <p:cNvPr id="20" name="组合 69"/>
            <p:cNvGrpSpPr/>
            <p:nvPr/>
          </p:nvGrpSpPr>
          <p:grpSpPr>
            <a:xfrm>
              <a:off x="4757" y="8172"/>
              <a:ext cx="8502" cy="679"/>
              <a:chOff x="4757" y="8172"/>
              <a:chExt cx="8502" cy="679"/>
            </a:xfrm>
          </p:grpSpPr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4757" y="8172"/>
                <a:ext cx="3384" cy="58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CN" altLang="en-US" sz="1195" b="1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欧洲基础物理研究所</a:t>
                </a:r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8837" y="8173"/>
                <a:ext cx="4422" cy="67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495" b="1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高素质工程和技术人员</a:t>
                </a:r>
              </a:p>
            </p:txBody>
          </p:sp>
        </p:grpSp>
      </p:grpSp>
      <p:sp>
        <p:nvSpPr>
          <p:cNvPr id="25" name="文本框 63"/>
          <p:cNvSpPr txBox="1"/>
          <p:nvPr/>
        </p:nvSpPr>
        <p:spPr>
          <a:xfrm>
            <a:off x="6352905" y="3755579"/>
            <a:ext cx="3718560" cy="1075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材料二：战后西欧广泛使用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第三次科技革命</a:t>
            </a: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Arial" panose="020B0604020202020204"/>
              </a:rPr>
              <a:t>的成果，并对产业部门进行了改造，使劳动生产率大大提高，从而有力地推动了经济的高速发展。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225915" y="704682"/>
            <a:ext cx="5038473" cy="620752"/>
            <a:chOff x="2296" y="1067"/>
            <a:chExt cx="9753" cy="1276"/>
          </a:xfrm>
        </p:grpSpPr>
        <p:grpSp>
          <p:nvGrpSpPr>
            <p:cNvPr id="27" name="组合 52"/>
            <p:cNvGrpSpPr/>
            <p:nvPr/>
          </p:nvGrpSpPr>
          <p:grpSpPr>
            <a:xfrm flipH="1">
              <a:off x="2296" y="1146"/>
              <a:ext cx="9251" cy="1197"/>
              <a:chOff x="2235333" y="53665"/>
              <a:chExt cx="6152651" cy="759943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2235333" y="195371"/>
                <a:ext cx="6058636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6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8" name="文本框 55"/>
            <p:cNvSpPr txBox="1"/>
            <p:nvPr/>
          </p:nvSpPr>
          <p:spPr>
            <a:xfrm>
              <a:off x="5137" y="1067"/>
              <a:ext cx="691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欧洲战后经济</a:t>
              </a:r>
              <a:r>
                <a:rPr lang="en-US" altLang="zh-CN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发展原因</a:t>
              </a:r>
            </a:p>
          </p:txBody>
        </p:sp>
      </p:grpSp>
      <p:sp>
        <p:nvSpPr>
          <p:cNvPr id="31" name="文本框 2"/>
          <p:cNvSpPr txBox="1"/>
          <p:nvPr/>
        </p:nvSpPr>
        <p:spPr>
          <a:xfrm>
            <a:off x="3219815" y="1398459"/>
            <a:ext cx="2269490" cy="338455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凭借原有的工业基础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6442440" y="2073464"/>
            <a:ext cx="2618740" cy="33845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采用先进的科学技术成果</a:t>
            </a:r>
            <a:endParaRPr kumimoji="0" lang="zh-CN" altLang="en-US" sz="1800" b="1" i="0" u="none" strike="noStrike" cap="none" spc="0" normalizeH="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218160" y="1397189"/>
            <a:ext cx="1224280" cy="982980"/>
            <a:chOff x="6318" y="1082"/>
            <a:chExt cx="1928" cy="1548"/>
          </a:xfrm>
        </p:grpSpPr>
        <p:sp>
          <p:nvSpPr>
            <p:cNvPr id="34" name="文本框 4"/>
            <p:cNvSpPr txBox="1"/>
            <p:nvPr/>
          </p:nvSpPr>
          <p:spPr>
            <a:xfrm>
              <a:off x="7234" y="1082"/>
              <a:ext cx="1012" cy="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内因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文本框 5"/>
            <p:cNvSpPr txBox="1"/>
            <p:nvPr/>
          </p:nvSpPr>
          <p:spPr>
            <a:xfrm>
              <a:off x="6318" y="2096"/>
              <a:ext cx="1012" cy="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zh-CN" altLang="en-US" sz="18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内因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91770" y="1135380"/>
            <a:ext cx="1552263" cy="3418205"/>
            <a:chOff x="9161" y="555"/>
            <a:chExt cx="3097" cy="6900"/>
          </a:xfrm>
        </p:grpSpPr>
        <p:grpSp>
          <p:nvGrpSpPr>
            <p:cNvPr id="3" name="Group 22"/>
            <p:cNvGrpSpPr/>
            <p:nvPr/>
          </p:nvGrpSpPr>
          <p:grpSpPr>
            <a:xfrm>
              <a:off x="9161" y="555"/>
              <a:ext cx="3097" cy="6900"/>
              <a:chOff x="0" y="0"/>
              <a:chExt cx="1656" cy="3689"/>
            </a:xfrm>
          </p:grpSpPr>
          <p:sp>
            <p:nvSpPr>
              <p:cNvPr id="8" name="AutoShape 21"/>
              <p:cNvSpPr>
                <a:spLocks noChangeAspect="1" noTextEdit="1"/>
              </p:cNvSpPr>
              <p:nvPr/>
            </p:nvSpPr>
            <p:spPr>
              <a:xfrm>
                <a:off x="0" y="0"/>
                <a:ext cx="1656" cy="36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lstStyle/>
              <a:p>
                <a:endParaRPr lang="zh-CN" altLang="en-US" sz="1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Oval 23"/>
              <p:cNvSpPr/>
              <p:nvPr/>
            </p:nvSpPr>
            <p:spPr>
              <a:xfrm>
                <a:off x="661" y="0"/>
                <a:ext cx="992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0" name="Oval 24"/>
              <p:cNvSpPr/>
              <p:nvPr/>
            </p:nvSpPr>
            <p:spPr>
              <a:xfrm>
                <a:off x="0" y="674"/>
                <a:ext cx="994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1" name="Oval 25"/>
              <p:cNvSpPr/>
              <p:nvPr/>
            </p:nvSpPr>
            <p:spPr>
              <a:xfrm>
                <a:off x="661" y="1346"/>
                <a:ext cx="992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2" name="Oval 27"/>
              <p:cNvSpPr/>
              <p:nvPr/>
            </p:nvSpPr>
            <p:spPr>
              <a:xfrm>
                <a:off x="0" y="2020"/>
                <a:ext cx="994" cy="992"/>
              </a:xfrm>
              <a:prstGeom prst="ellipse">
                <a:avLst/>
              </a:prstGeom>
              <a:solidFill>
                <a:srgbClr val="595959"/>
              </a:solidFill>
              <a:ln w="9525">
                <a:noFill/>
              </a:ln>
            </p:spPr>
            <p:txBody>
              <a:bodyPr anchor="t"/>
              <a:lstStyle/>
              <a:p>
                <a:endParaRPr lang="zh-CN" altLang="en-US" sz="100" dirty="0">
                  <a:solidFill>
                    <a:srgbClr val="000000"/>
                  </a:solidFill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3" name="Freeform 33"/>
              <p:cNvSpPr/>
              <p:nvPr/>
            </p:nvSpPr>
            <p:spPr>
              <a:xfrm>
                <a:off x="405" y="1054"/>
                <a:ext cx="755" cy="236"/>
              </a:xfrm>
              <a:custGeom>
                <a:avLst/>
                <a:gdLst/>
                <a:ahLst/>
                <a:cxnLst>
                  <a:cxn ang="0">
                    <a:pos x="755" y="116"/>
                  </a:cxn>
                  <a:cxn ang="0">
                    <a:pos x="638" y="233"/>
                  </a:cxn>
                  <a:cxn ang="0">
                    <a:pos x="118" y="236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117" y="3"/>
                  </a:cxn>
                  <a:cxn ang="0">
                    <a:pos x="637" y="0"/>
                  </a:cxn>
                  <a:cxn ang="0">
                    <a:pos x="755" y="116"/>
                  </a:cxn>
                </a:cxnLst>
                <a:rect l="0" t="0" r="0" b="0"/>
                <a:pathLst>
                  <a:path w="499" h="156">
                    <a:moveTo>
                      <a:pt x="499" y="77"/>
                    </a:moveTo>
                    <a:cubicBezTo>
                      <a:pt x="499" y="119"/>
                      <a:pt x="465" y="154"/>
                      <a:pt x="422" y="154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36" y="156"/>
                      <a:pt x="1" y="12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37"/>
                      <a:pt x="35" y="2"/>
                      <a:pt x="77" y="2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4" y="0"/>
                      <a:pt x="499" y="34"/>
                      <a:pt x="499" y="77"/>
                    </a:cubicBezTo>
                    <a:close/>
                  </a:path>
                </a:pathLst>
              </a:custGeom>
              <a:solidFill>
                <a:srgbClr val="FEB40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4" name="Freeform 35"/>
              <p:cNvSpPr/>
              <p:nvPr/>
            </p:nvSpPr>
            <p:spPr>
              <a:xfrm>
                <a:off x="405" y="2402"/>
                <a:ext cx="755" cy="237"/>
              </a:xfrm>
              <a:custGeom>
                <a:avLst/>
                <a:gdLst/>
                <a:ahLst/>
                <a:cxnLst>
                  <a:cxn ang="0">
                    <a:pos x="755" y="116"/>
                  </a:cxn>
                  <a:cxn ang="0">
                    <a:pos x="638" y="234"/>
                  </a:cxn>
                  <a:cxn ang="0">
                    <a:pos x="118" y="237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117" y="5"/>
                  </a:cxn>
                  <a:cxn ang="0">
                    <a:pos x="637" y="2"/>
                  </a:cxn>
                  <a:cxn ang="0">
                    <a:pos x="755" y="116"/>
                  </a:cxn>
                </a:cxnLst>
                <a:rect l="0" t="0" r="0" b="0"/>
                <a:pathLst>
                  <a:path w="499" h="157">
                    <a:moveTo>
                      <a:pt x="499" y="77"/>
                    </a:moveTo>
                    <a:cubicBezTo>
                      <a:pt x="499" y="120"/>
                      <a:pt x="465" y="155"/>
                      <a:pt x="422" y="155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36" y="157"/>
                      <a:pt x="1" y="123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0" y="38"/>
                      <a:pt x="35" y="3"/>
                      <a:pt x="77" y="3"/>
                    </a:cubicBezTo>
                    <a:cubicBezTo>
                      <a:pt x="421" y="1"/>
                      <a:pt x="421" y="1"/>
                      <a:pt x="421" y="1"/>
                    </a:cubicBezTo>
                    <a:cubicBezTo>
                      <a:pt x="464" y="0"/>
                      <a:pt x="499" y="35"/>
                      <a:pt x="499" y="77"/>
                    </a:cubicBezTo>
                    <a:close/>
                  </a:path>
                </a:pathLst>
              </a:custGeom>
              <a:solidFill>
                <a:srgbClr val="CA0101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5" name="Freeform 36"/>
              <p:cNvSpPr/>
              <p:nvPr/>
            </p:nvSpPr>
            <p:spPr>
              <a:xfrm>
                <a:off x="505" y="1725"/>
                <a:ext cx="753" cy="237"/>
              </a:xfrm>
              <a:custGeom>
                <a:avLst/>
                <a:gdLst/>
                <a:ahLst/>
                <a:cxnLst>
                  <a:cxn ang="0">
                    <a:pos x="753" y="116"/>
                  </a:cxn>
                  <a:cxn ang="0">
                    <a:pos x="638" y="232"/>
                  </a:cxn>
                  <a:cxn ang="0">
                    <a:pos x="116" y="235"/>
                  </a:cxn>
                  <a:cxn ang="0">
                    <a:pos x="0" y="121"/>
                  </a:cxn>
                  <a:cxn ang="0">
                    <a:pos x="0" y="121"/>
                  </a:cxn>
                  <a:cxn ang="0">
                    <a:pos x="115" y="3"/>
                  </a:cxn>
                  <a:cxn ang="0">
                    <a:pos x="637" y="0"/>
                  </a:cxn>
                  <a:cxn ang="0">
                    <a:pos x="753" y="116"/>
                  </a:cxn>
                </a:cxnLst>
                <a:rect l="0" t="0" r="0" b="0"/>
                <a:pathLst>
                  <a:path w="498" h="157">
                    <a:moveTo>
                      <a:pt x="498" y="77"/>
                    </a:moveTo>
                    <a:cubicBezTo>
                      <a:pt x="498" y="119"/>
                      <a:pt x="464" y="154"/>
                      <a:pt x="422" y="154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35" y="157"/>
                      <a:pt x="0" y="122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7"/>
                      <a:pt x="34" y="2"/>
                      <a:pt x="76" y="2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3" y="0"/>
                      <a:pt x="498" y="34"/>
                      <a:pt x="498" y="77"/>
                    </a:cubicBezTo>
                    <a:close/>
                  </a:path>
                </a:pathLst>
              </a:custGeom>
              <a:solidFill>
                <a:srgbClr val="72007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6" name="Freeform 37"/>
              <p:cNvSpPr/>
              <p:nvPr/>
            </p:nvSpPr>
            <p:spPr>
              <a:xfrm>
                <a:off x="505" y="363"/>
                <a:ext cx="753" cy="237"/>
              </a:xfrm>
              <a:custGeom>
                <a:avLst/>
                <a:gdLst/>
                <a:ahLst/>
                <a:cxnLst>
                  <a:cxn ang="0">
                    <a:pos x="753" y="116"/>
                  </a:cxn>
                  <a:cxn ang="0">
                    <a:pos x="638" y="234"/>
                  </a:cxn>
                  <a:cxn ang="0">
                    <a:pos x="116" y="237"/>
                  </a:cxn>
                  <a:cxn ang="0">
                    <a:pos x="0" y="121"/>
                  </a:cxn>
                  <a:cxn ang="0">
                    <a:pos x="0" y="121"/>
                  </a:cxn>
                  <a:cxn ang="0">
                    <a:pos x="115" y="5"/>
                  </a:cxn>
                  <a:cxn ang="0">
                    <a:pos x="637" y="0"/>
                  </a:cxn>
                  <a:cxn ang="0">
                    <a:pos x="753" y="116"/>
                  </a:cxn>
                </a:cxnLst>
                <a:rect l="0" t="0" r="0" b="0"/>
                <a:pathLst>
                  <a:path w="498" h="157">
                    <a:moveTo>
                      <a:pt x="498" y="77"/>
                    </a:moveTo>
                    <a:cubicBezTo>
                      <a:pt x="498" y="120"/>
                      <a:pt x="464" y="154"/>
                      <a:pt x="422" y="155"/>
                    </a:cubicBezTo>
                    <a:cubicBezTo>
                      <a:pt x="77" y="157"/>
                      <a:pt x="77" y="157"/>
                      <a:pt x="77" y="157"/>
                    </a:cubicBezTo>
                    <a:cubicBezTo>
                      <a:pt x="35" y="157"/>
                      <a:pt x="0" y="123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38"/>
                      <a:pt x="34" y="3"/>
                      <a:pt x="76" y="3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63" y="0"/>
                      <a:pt x="498" y="34"/>
                      <a:pt x="498" y="77"/>
                    </a:cubicBezTo>
                    <a:close/>
                  </a:path>
                </a:pathLst>
              </a:custGeom>
              <a:solidFill>
                <a:srgbClr val="1DC18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8" y="647"/>
              <a:ext cx="1635" cy="16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7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4" y="1902"/>
              <a:ext cx="1635" cy="16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" name="图片 7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4" y="4425"/>
              <a:ext cx="1635" cy="1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7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8" y="3159"/>
              <a:ext cx="1635" cy="16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" name="文本框 56"/>
          <p:cNvSpPr txBox="1"/>
          <p:nvPr/>
        </p:nvSpPr>
        <p:spPr>
          <a:xfrm>
            <a:off x="3328035" y="1412240"/>
            <a:ext cx="2269490" cy="338455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凭借原有的工业基础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18" name="文本框 58"/>
          <p:cNvSpPr txBox="1"/>
          <p:nvPr/>
        </p:nvSpPr>
        <p:spPr>
          <a:xfrm>
            <a:off x="6550660" y="2087245"/>
            <a:ext cx="2618740" cy="338455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采用先进的科学技术成果</a:t>
            </a:r>
            <a:endParaRPr kumimoji="0" lang="zh-CN" altLang="en-US" sz="1800" b="1" i="0" u="none" strike="noStrike" cap="none" spc="0" normalizeH="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34135" y="718463"/>
            <a:ext cx="5038473" cy="620752"/>
            <a:chOff x="2296" y="1067"/>
            <a:chExt cx="9753" cy="1276"/>
          </a:xfrm>
        </p:grpSpPr>
        <p:grpSp>
          <p:nvGrpSpPr>
            <p:cNvPr id="20" name="组合 52"/>
            <p:cNvGrpSpPr/>
            <p:nvPr/>
          </p:nvGrpSpPr>
          <p:grpSpPr>
            <a:xfrm flipH="1">
              <a:off x="2296" y="1146"/>
              <a:ext cx="9251" cy="1197"/>
              <a:chOff x="2235333" y="53665"/>
              <a:chExt cx="6152651" cy="759943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2235333" y="195371"/>
                <a:ext cx="6058636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1" name="文本框 55"/>
            <p:cNvSpPr txBox="1"/>
            <p:nvPr/>
          </p:nvSpPr>
          <p:spPr>
            <a:xfrm>
              <a:off x="5137" y="1067"/>
              <a:ext cx="691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欧洲战后经济</a:t>
              </a:r>
              <a:r>
                <a:rPr lang="en-US" altLang="zh-CN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发展原因</a:t>
              </a:r>
            </a:p>
          </p:txBody>
        </p:sp>
      </p:grpSp>
      <p:sp>
        <p:nvSpPr>
          <p:cNvPr id="24" name="文本框 59"/>
          <p:cNvSpPr txBox="1"/>
          <p:nvPr/>
        </p:nvSpPr>
        <p:spPr>
          <a:xfrm>
            <a:off x="1466215" y="4024630"/>
            <a:ext cx="3382010" cy="1567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西方国家战后普遍奉行英国经济学家凯恩斯的学说，主张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国家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应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干预和调节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经济，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政府制定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了促进济发展的诸多有效政策，如：利用国家财政政策来提高有效需经求，实现充分就业，以刺激经济的发展。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" name="文本框 62"/>
          <p:cNvSpPr txBox="1"/>
          <p:nvPr/>
        </p:nvSpPr>
        <p:spPr>
          <a:xfrm>
            <a:off x="7612380" y="4295140"/>
            <a:ext cx="2804795" cy="13208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1948－1952年，美国通过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马歇尔计划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给予西欧的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经济支援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达131.5亿美元，其中赠款占88%，其余为贷款，</a:t>
            </a:r>
            <a:r>
              <a:rPr lang="zh-CN" altLang="zh-CN" sz="1600" b="1" kern="12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成功地挽救</a:t>
            </a:r>
            <a:r>
              <a:rPr lang="zh-CN" altLang="zh-CN" sz="1600" b="1" kern="1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了西欧濒于崩溃的经济。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Arial" panose="020B0604020202020204"/>
            </a:endParaRPr>
          </a:p>
        </p:txBody>
      </p:sp>
      <p:pic>
        <p:nvPicPr>
          <p:cNvPr id="26" name="图片 25" descr="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22"/>
          <a:stretch>
            <a:fillRect/>
          </a:stretch>
        </p:blipFill>
        <p:spPr>
          <a:xfrm>
            <a:off x="5665470" y="4124960"/>
            <a:ext cx="2031365" cy="1490980"/>
          </a:xfrm>
          <a:prstGeom prst="rect">
            <a:avLst/>
          </a:prstGeom>
        </p:spPr>
      </p:pic>
      <p:sp>
        <p:nvSpPr>
          <p:cNvPr id="27" name="文本框 72"/>
          <p:cNvSpPr txBox="1"/>
          <p:nvPr/>
        </p:nvSpPr>
        <p:spPr>
          <a:xfrm>
            <a:off x="2395855" y="2672715"/>
            <a:ext cx="2980055" cy="338455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制定了适当的经济发展政策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文本框 61"/>
          <p:cNvSpPr txBox="1"/>
          <p:nvPr/>
        </p:nvSpPr>
        <p:spPr>
          <a:xfrm>
            <a:off x="6605905" y="3302000"/>
            <a:ext cx="2388870" cy="367030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zh-CN" altLang="en-US" sz="1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美国马歇尔计划的援助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楷体" panose="02010609060101010101" pitchFamily="49" charset="-122"/>
              <a:ea typeface="楷体" panose="02010609060101010101" pitchFamily="49" charset="-122"/>
              <a:cs typeface="Arial" panose="020B0604020202020204"/>
              <a:sym typeface="+mn-ea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5944870" y="1410970"/>
            <a:ext cx="642620" cy="33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内因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文本框 2"/>
          <p:cNvSpPr txBox="1"/>
          <p:nvPr/>
        </p:nvSpPr>
        <p:spPr>
          <a:xfrm>
            <a:off x="5336540" y="2037080"/>
            <a:ext cx="642620" cy="33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内因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文本框 3"/>
          <p:cNvSpPr txBox="1"/>
          <p:nvPr/>
        </p:nvSpPr>
        <p:spPr>
          <a:xfrm>
            <a:off x="5336540" y="3302000"/>
            <a:ext cx="642620" cy="33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外因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文本框 5"/>
          <p:cNvSpPr txBox="1"/>
          <p:nvPr/>
        </p:nvSpPr>
        <p:spPr>
          <a:xfrm>
            <a:off x="5963285" y="2659380"/>
            <a:ext cx="642620" cy="339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  <a:defRPr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内因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/>
          <p:nvPr/>
        </p:nvSpPr>
        <p:spPr>
          <a:xfrm>
            <a:off x="4579620" y="1405255"/>
            <a:ext cx="1303020" cy="750570"/>
          </a:xfrm>
          <a:custGeom>
            <a:avLst/>
            <a:gdLst/>
            <a:ahLst/>
            <a:cxnLst>
              <a:cxn ang="0">
                <a:pos x="2347837" y="1329532"/>
              </a:cxn>
              <a:cxn ang="0">
                <a:pos x="2657929" y="1373849"/>
              </a:cxn>
              <a:cxn ang="0">
                <a:pos x="2790825" y="797719"/>
              </a:cxn>
              <a:cxn ang="0">
                <a:pos x="2082044" y="0"/>
              </a:cxn>
              <a:cxn ang="0">
                <a:pos x="0" y="797719"/>
              </a:cxn>
              <a:cxn ang="0">
                <a:pos x="1727654" y="1595438"/>
              </a:cxn>
              <a:cxn ang="0">
                <a:pos x="2347837" y="1329532"/>
              </a:cxn>
            </a:cxnLst>
            <a:rect l="0" t="0" r="0" b="0"/>
            <a:pathLst>
              <a:path w="63" h="36">
                <a:moveTo>
                  <a:pt x="53" y="30"/>
                </a:moveTo>
                <a:cubicBezTo>
                  <a:pt x="55" y="30"/>
                  <a:pt x="58" y="30"/>
                  <a:pt x="60" y="31"/>
                </a:cubicBezTo>
                <a:cubicBezTo>
                  <a:pt x="62" y="28"/>
                  <a:pt x="63" y="24"/>
                  <a:pt x="63" y="18"/>
                </a:cubicBezTo>
                <a:cubicBezTo>
                  <a:pt x="63" y="6"/>
                  <a:pt x="58" y="0"/>
                  <a:pt x="47" y="0"/>
                </a:cubicBezTo>
                <a:cubicBezTo>
                  <a:pt x="30" y="0"/>
                  <a:pt x="6" y="14"/>
                  <a:pt x="0" y="18"/>
                </a:cubicBezTo>
                <a:cubicBezTo>
                  <a:pt x="5" y="22"/>
                  <a:pt x="23" y="32"/>
                  <a:pt x="39" y="36"/>
                </a:cubicBezTo>
                <a:cubicBezTo>
                  <a:pt x="43" y="31"/>
                  <a:pt x="48" y="30"/>
                  <a:pt x="53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" name="Freeform 14"/>
          <p:cNvSpPr/>
          <p:nvPr/>
        </p:nvSpPr>
        <p:spPr>
          <a:xfrm>
            <a:off x="5298440" y="1978025"/>
            <a:ext cx="1303655" cy="771525"/>
          </a:xfrm>
          <a:custGeom>
            <a:avLst/>
            <a:gdLst/>
            <a:ahLst/>
            <a:cxnLst>
              <a:cxn ang="0">
                <a:pos x="930804" y="44321"/>
              </a:cxn>
              <a:cxn ang="0">
                <a:pos x="709184" y="0"/>
              </a:cxn>
              <a:cxn ang="0">
                <a:pos x="221620" y="177285"/>
              </a:cxn>
              <a:cxn ang="0">
                <a:pos x="0" y="842105"/>
              </a:cxn>
              <a:cxn ang="0">
                <a:pos x="177296" y="1462603"/>
              </a:cxn>
              <a:cxn ang="0">
                <a:pos x="221620" y="1462603"/>
              </a:cxn>
              <a:cxn ang="0">
                <a:pos x="709184" y="1639888"/>
              </a:cxn>
              <a:cxn ang="0">
                <a:pos x="709184" y="1639888"/>
              </a:cxn>
              <a:cxn ang="0">
                <a:pos x="975128" y="1639888"/>
              </a:cxn>
              <a:cxn ang="0">
                <a:pos x="2792413" y="842105"/>
              </a:cxn>
              <a:cxn ang="0">
                <a:pos x="930804" y="44321"/>
              </a:cxn>
            </a:cxnLst>
            <a:rect l="0" t="0" r="0" b="0"/>
            <a:pathLst>
              <a:path w="63" h="37">
                <a:moveTo>
                  <a:pt x="21" y="1"/>
                </a:moveTo>
                <a:cubicBezTo>
                  <a:pt x="20" y="1"/>
                  <a:pt x="18" y="0"/>
                  <a:pt x="16" y="0"/>
                </a:cubicBezTo>
                <a:cubicBezTo>
                  <a:pt x="11" y="0"/>
                  <a:pt x="7" y="2"/>
                  <a:pt x="5" y="4"/>
                </a:cubicBezTo>
                <a:cubicBezTo>
                  <a:pt x="2" y="7"/>
                  <a:pt x="0" y="12"/>
                  <a:pt x="0" y="19"/>
                </a:cubicBezTo>
                <a:cubicBezTo>
                  <a:pt x="0" y="25"/>
                  <a:pt x="1" y="30"/>
                  <a:pt x="4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7" y="36"/>
                  <a:pt x="11" y="37"/>
                  <a:pt x="16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7"/>
                  <a:pt x="20" y="37"/>
                  <a:pt x="22" y="37"/>
                </a:cubicBezTo>
                <a:cubicBezTo>
                  <a:pt x="38" y="34"/>
                  <a:pt x="58" y="22"/>
                  <a:pt x="63" y="19"/>
                </a:cubicBezTo>
                <a:cubicBezTo>
                  <a:pt x="58" y="15"/>
                  <a:pt x="38" y="3"/>
                  <a:pt x="21" y="1"/>
                </a:cubicBezTo>
                <a:close/>
              </a:path>
            </a:pathLst>
          </a:custGeom>
          <a:solidFill>
            <a:srgbClr val="C82C31"/>
          </a:solidFill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文本框 121"/>
          <p:cNvSpPr/>
          <p:nvPr/>
        </p:nvSpPr>
        <p:spPr>
          <a:xfrm>
            <a:off x="4755515" y="1609725"/>
            <a:ext cx="13004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  <a:sym typeface="Aharoni" panose="02010803020104030203" pitchFamily="2" charset="-79"/>
              </a:rPr>
              <a:t>根本原因</a:t>
            </a: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1396365" y="3813810"/>
            <a:ext cx="5252085" cy="1938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材料二：如果我们欧洲人不想在变化的世界里走下坡路的话，我们就必须从变化的形势中作出必要的结论：欧洲的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联合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是绝对迫切需要的。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没有政治上的一致，欧洲各国人民将会沦为超级大国的附庸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——《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阿登纳回忆录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                   </a:t>
            </a:r>
            <a:r>
              <a:rPr kumimoji="0" lang="en-US" altLang="zh-CN" sz="149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        </a:t>
            </a:r>
          </a:p>
        </p:txBody>
      </p:sp>
      <p:pic>
        <p:nvPicPr>
          <p:cNvPr id="6" name="图片 38916" descr="C:/Users/hu/AppData/Local/Temp/kaimatting_20191211181721/output_20191211181724..pngoutput_20191211181724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36130" y="3825875"/>
            <a:ext cx="2854960" cy="1913890"/>
          </a:xfrm>
          <a:ln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1276985" y="718463"/>
            <a:ext cx="5038473" cy="620752"/>
            <a:chOff x="2296" y="1067"/>
            <a:chExt cx="9753" cy="1276"/>
          </a:xfrm>
        </p:grpSpPr>
        <p:grpSp>
          <p:nvGrpSpPr>
            <p:cNvPr id="8" name="组合 52"/>
            <p:cNvGrpSpPr/>
            <p:nvPr/>
          </p:nvGrpSpPr>
          <p:grpSpPr>
            <a:xfrm flipH="1">
              <a:off x="2296" y="1146"/>
              <a:ext cx="9251" cy="1197"/>
              <a:chOff x="2235333" y="53665"/>
              <a:chExt cx="6152651" cy="759943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2235333" y="195371"/>
                <a:ext cx="6058636" cy="476498"/>
              </a:xfrm>
              <a:custGeom>
                <a:avLst/>
                <a:gdLst>
                  <a:gd name="connsiteX0" fmla="*/ 0 w 4830618"/>
                  <a:gd name="connsiteY0" fmla="*/ 299543 h 476676"/>
                  <a:gd name="connsiteX1" fmla="*/ 2650836 w 4830618"/>
                  <a:gd name="connsiteY1" fmla="*/ 475034 h 476676"/>
                  <a:gd name="connsiteX2" fmla="*/ 3796145 w 4830618"/>
                  <a:gd name="connsiteY2" fmla="*/ 207180 h 476676"/>
                  <a:gd name="connsiteX3" fmla="*/ 3398982 w 4830618"/>
                  <a:gd name="connsiteY3" fmla="*/ 3980 h 476676"/>
                  <a:gd name="connsiteX4" fmla="*/ 3574473 w 4830618"/>
                  <a:gd name="connsiteY4" fmla="*/ 391907 h 476676"/>
                  <a:gd name="connsiteX5" fmla="*/ 4830618 w 4830618"/>
                  <a:gd name="connsiteY5" fmla="*/ 225652 h 476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0618" h="476676">
                    <a:moveTo>
                      <a:pt x="0" y="299543"/>
                    </a:moveTo>
                    <a:cubicBezTo>
                      <a:pt x="1009072" y="394985"/>
                      <a:pt x="2018145" y="490428"/>
                      <a:pt x="2650836" y="475034"/>
                    </a:cubicBezTo>
                    <a:cubicBezTo>
                      <a:pt x="3283527" y="459640"/>
                      <a:pt x="3671454" y="285689"/>
                      <a:pt x="3796145" y="207180"/>
                    </a:cubicBezTo>
                    <a:cubicBezTo>
                      <a:pt x="3920836" y="128671"/>
                      <a:pt x="3435927" y="-26808"/>
                      <a:pt x="3398982" y="3980"/>
                    </a:cubicBezTo>
                    <a:cubicBezTo>
                      <a:pt x="3362037" y="34768"/>
                      <a:pt x="3335867" y="354962"/>
                      <a:pt x="3574473" y="391907"/>
                    </a:cubicBezTo>
                    <a:cubicBezTo>
                      <a:pt x="3813079" y="428852"/>
                      <a:pt x="4321848" y="327252"/>
                      <a:pt x="4830618" y="225652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21305128">
                <a:off x="7182961" y="53665"/>
                <a:ext cx="1205023" cy="759943"/>
              </a:xfrm>
              <a:prstGeom prst="ellipse">
                <a:avLst/>
              </a:prstGeom>
              <a:blipFill>
                <a:blip r:embed="rId4" cstate="email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</a:rPr>
                  <a:t>ONE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9" name="文本框 55"/>
            <p:cNvSpPr txBox="1"/>
            <p:nvPr/>
          </p:nvSpPr>
          <p:spPr>
            <a:xfrm>
              <a:off x="5137" y="1067"/>
              <a:ext cx="6912" cy="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欧洲联合</a:t>
              </a:r>
              <a:r>
                <a:rPr lang="en-US" altLang="zh-CN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400" b="1" dirty="0">
                  <a:blipFill>
                    <a:blip r:embed="rId5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背景</a:t>
              </a:r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1587500" y="3065145"/>
            <a:ext cx="8115300" cy="8286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材料一：西欧国家希望通过建立一个经济共同体，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来振兴经济并降低未来战争的可能性。</a:t>
            </a: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Arial" panose="020B0604020202020204"/>
              </a:rPr>
              <a:t>                                                               ——法国让.莫内</a:t>
            </a:r>
          </a:p>
        </p:txBody>
      </p:sp>
      <p:sp>
        <p:nvSpPr>
          <p:cNvPr id="13" name="文本框 4"/>
          <p:cNvSpPr txBox="1"/>
          <p:nvPr/>
        </p:nvSpPr>
        <p:spPr>
          <a:xfrm>
            <a:off x="2957830" y="1595120"/>
            <a:ext cx="1621790" cy="397510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Arial" panose="020B0604020202020204" pitchFamily="34" charset="0"/>
              </a:rPr>
              <a:t>为了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Arial" panose="020B0604020202020204" pitchFamily="34" charset="0"/>
              </a:rPr>
              <a:t>振兴经济</a:t>
            </a:r>
            <a:endParaRPr kumimoji="0" lang="zh-CN" altLang="en-US" sz="2000" b="1" i="0" u="none" strike="noStrike" cap="none" spc="0" normalizeH="0" baseline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6648450" y="2180590"/>
            <a:ext cx="2983230" cy="39751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lvl="0" algn="l" defTabSz="914400" latinLnBrk="1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通过联合以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提高国际地位</a:t>
            </a:r>
            <a:endParaRPr kumimoji="0" lang="zh-CN" altLang="en-US" sz="2000" b="1" i="0" u="none" strike="noStrike" cap="none" spc="0" normalizeH="0" baseline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8013065" y="5452110"/>
            <a:ext cx="952500" cy="398780"/>
          </a:xfrm>
          <a:prstGeom prst="rect">
            <a:avLst/>
          </a:prstGeom>
          <a:solidFill>
            <a:srgbClr val="FFFFFF">
              <a:alpha val="55000"/>
            </a:srgbClr>
          </a:solidFill>
        </p:spPr>
        <p:txBody>
          <a:bodyPr wrap="none" rtlCol="0">
            <a:spAutoFit/>
          </a:bodyPr>
          <a:lstStyle/>
          <a:p>
            <a:pPr lvl="0" algn="l" defTabSz="914400" latinLnBrk="1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微软雅黑" panose="020B0503020204020204" charset="-122"/>
                <a:sym typeface="+mn-ea"/>
              </a:rPr>
              <a:t>Europe</a:t>
            </a:r>
            <a:endParaRPr kumimoji="0" lang="en-US" altLang="zh-CN" sz="2000" b="1" i="0" u="none" strike="noStrike" cap="none" spc="0" normalizeH="0" baseline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92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91075028"/>
  <p:tag name="KSO_WM_UNIT_PLACING_PICTURE_USER_VIEWPORT" val="{&quot;height&quot;:3983.2661417322834,&quot;width&quot;:6472.97165354330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91078564"/>
  <p:tag name="KSO_WM_UNIT_PLACING_PICTURE_USER_VIEWPORT" val="{&quot;height&quot;:3921.2535433070866,&quot;width&quot;:6822.6125984251967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71000"/>
      </a:accent1>
      <a:accent2>
        <a:srgbClr val="18437A"/>
      </a:accent2>
      <a:accent3>
        <a:srgbClr val="AB1003"/>
      </a:accent3>
      <a:accent4>
        <a:srgbClr val="FD8055"/>
      </a:accent4>
      <a:accent5>
        <a:srgbClr val="AB1003"/>
      </a:accent5>
      <a:accent6>
        <a:srgbClr val="18437A"/>
      </a:accent6>
      <a:hlink>
        <a:srgbClr val="0563C1"/>
      </a:hlink>
      <a:folHlink>
        <a:srgbClr val="954F72"/>
      </a:folHlink>
    </a:clrScheme>
    <a:fontScheme name="mxc4jifa">
      <a:majorFont>
        <a:latin typeface="Arial"/>
        <a:ea typeface="方正黑体_GBK"/>
        <a:cs typeface=""/>
      </a:majorFont>
      <a:minorFont>
        <a:latin typeface="Arial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71000"/>
    </a:accent1>
    <a:accent2>
      <a:srgbClr val="18437A"/>
    </a:accent2>
    <a:accent3>
      <a:srgbClr val="AB1003"/>
    </a:accent3>
    <a:accent4>
      <a:srgbClr val="FD8055"/>
    </a:accent4>
    <a:accent5>
      <a:srgbClr val="AB1003"/>
    </a:accent5>
    <a:accent6>
      <a:srgbClr val="18437A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71000"/>
    </a:accent1>
    <a:accent2>
      <a:srgbClr val="18437A"/>
    </a:accent2>
    <a:accent3>
      <a:srgbClr val="AB1003"/>
    </a:accent3>
    <a:accent4>
      <a:srgbClr val="FD8055"/>
    </a:accent4>
    <a:accent5>
      <a:srgbClr val="AB1003"/>
    </a:accent5>
    <a:accent6>
      <a:srgbClr val="18437A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C71000"/>
    </a:accent1>
    <a:accent2>
      <a:srgbClr val="18437A"/>
    </a:accent2>
    <a:accent3>
      <a:srgbClr val="AB1003"/>
    </a:accent3>
    <a:accent4>
      <a:srgbClr val="FD8055"/>
    </a:accent4>
    <a:accent5>
      <a:srgbClr val="AB1003"/>
    </a:accent5>
    <a:accent6>
      <a:srgbClr val="18437A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4214</Words>
  <PresentationFormat>自定义</PresentationFormat>
  <Paragraphs>388</Paragraphs>
  <Slides>32</Slides>
  <Notes>32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第一PPT，www.1ppt.com</vt:lpstr>
      <vt:lpstr>位图图像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2018-01-03T14:59:00Z</dcterms:created>
  <dcterms:modified xsi:type="dcterms:W3CDTF">2021-11-19T03:32:31Z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