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90" r:id="rId3"/>
    <p:sldId id="288" r:id="rId4"/>
    <p:sldId id="266" r:id="rId5"/>
    <p:sldId id="275" r:id="rId6"/>
    <p:sldId id="277" r:id="rId7"/>
    <p:sldId id="278" r:id="rId8"/>
    <p:sldId id="279" r:id="rId9"/>
    <p:sldId id="280" r:id="rId10"/>
    <p:sldId id="281" r:id="rId11"/>
    <p:sldId id="291" r:id="rId12"/>
    <p:sldId id="282" r:id="rId13"/>
    <p:sldId id="283" r:id="rId14"/>
    <p:sldId id="284" r:id="rId15"/>
    <p:sldId id="292" r:id="rId16"/>
    <p:sldId id="285" r:id="rId17"/>
    <p:sldId id="286" r:id="rId18"/>
    <p:sldId id="287" r:id="rId19"/>
    <p:sldId id="264" r:id="rId20"/>
  </p:sldIdLst>
  <p:sldSz cx="12192000" cy="6858000"/>
  <p:notesSz cx="6858000" cy="9144000"/>
  <p:embeddedFontLst>
    <p:embeddedFont>
      <p:font typeface="楷体" panose="02010609060101010101" charset="-122"/>
      <p:regular r:id="rId26"/>
    </p:embeddedFont>
    <p:embeddedFont>
      <p:font typeface="黑体" panose="02010609060101010101" charset="-122"/>
      <p:regular r:id="rId27"/>
    </p:embeddedFont>
    <p:embeddedFont>
      <p:font typeface="Calibri" panose="020F0502020204030204" charset="0"/>
      <p:regular r:id="rId28"/>
      <p:bold r:id="rId29"/>
      <p:italic r:id="rId30"/>
      <p:boldItalic r:id="rId31"/>
    </p:embeddedFont>
    <p:embeddedFont>
      <p:font typeface="Calibri" panose="020F0502020204030204"/>
      <p:regular r:id="rId32"/>
      <p:bold r:id="rId33"/>
      <p:italic r:id="rId34"/>
      <p:boldItalic r:id="rId35"/>
    </p:embeddedFont>
    <p:embeddedFont>
      <p:font typeface="微软雅黑" panose="020B0503020204020204" charset="-122"/>
      <p:regular r:id="rId3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a Vida Villanueva" initials="MVV" lastIdx="0" clrIdx="0"/>
  <p:cmAuthor id="7" name="1206988966@qq.com" initials="1" lastIdx="0" clrIdx="2"/>
  <p:cmAuthor id="1" name="微软用户" initials="微软用户" lastIdx="0" clrIdx="0"/>
  <p:cmAuthor id="8" name="姜伟光" initials="姜" lastIdx="0" clrIdx="0"/>
  <p:cmAuthor id="2" name="Administrator" initials="A" lastIdx="0" clrIdx="1"/>
  <p:cmAuthor id="3" name="fafa" initials="f" lastIdx="0" clrIdx="1"/>
  <p:cmAuthor id="4" name="王习习" initials="王" lastIdx="0" clrIdx="0"/>
  <p:cmAuthor id="5" name="宋洁然" initials="宋" lastIdx="0" clrIdx="1"/>
  <p:cmAuthor id="6" name="ming qiu" initials="m" lastIdx="0" clrIdx="1"/>
  <p:cmAuthor id="10" name="jojo" initials="j" lastIdx="0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font" Target="fonts/font11.fntdata"/><Relationship Id="rId35" Type="http://schemas.openxmlformats.org/officeDocument/2006/relationships/font" Target="fonts/font10.fntdata"/><Relationship Id="rId34" Type="http://schemas.openxmlformats.org/officeDocument/2006/relationships/font" Target="fonts/font9.fntdata"/><Relationship Id="rId33" Type="http://schemas.openxmlformats.org/officeDocument/2006/relationships/font" Target="fonts/font8.fntdata"/><Relationship Id="rId32" Type="http://schemas.openxmlformats.org/officeDocument/2006/relationships/font" Target="fonts/font7.fntdata"/><Relationship Id="rId31" Type="http://schemas.openxmlformats.org/officeDocument/2006/relationships/font" Target="fonts/font6.fntdata"/><Relationship Id="rId30" Type="http://schemas.openxmlformats.org/officeDocument/2006/relationships/font" Target="fonts/font5.fntdata"/><Relationship Id="rId3" Type="http://schemas.openxmlformats.org/officeDocument/2006/relationships/slide" Target="slides/slide1.xml"/><Relationship Id="rId29" Type="http://schemas.openxmlformats.org/officeDocument/2006/relationships/font" Target="fonts/font4.fntdata"/><Relationship Id="rId28" Type="http://schemas.openxmlformats.org/officeDocument/2006/relationships/font" Target="fonts/font3.fntdata"/><Relationship Id="rId27" Type="http://schemas.openxmlformats.org/officeDocument/2006/relationships/font" Target="fonts/font2.fntdata"/><Relationship Id="rId26" Type="http://schemas.openxmlformats.org/officeDocument/2006/relationships/font" Target="fonts/font1.fntdata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.xml"/><Relationship Id="rId2" Type="http://schemas.openxmlformats.org/officeDocument/2006/relationships/image" Target="../media/image8.pn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0.xml"/><Relationship Id="rId2" Type="http://schemas.openxmlformats.org/officeDocument/2006/relationships/image" Target="../media/image7.png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1555" y="631190"/>
            <a:ext cx="9795510" cy="21164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34390" y="3128645"/>
            <a:ext cx="10657840" cy="3192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 algn="just">
              <a:lnSpc>
                <a:spcPct val="120000"/>
              </a:lnSpc>
              <a:buNone/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课程标准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lvl="0" indent="0" algn="just">
              <a:lnSpc>
                <a:spcPct val="120000"/>
              </a:lnSpc>
              <a:buNone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明至清中叶中国版图的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奠定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封建专制的发展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与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社会变动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0" algn="just">
              <a:lnSpc>
                <a:spcPct val="120000"/>
              </a:lnSpc>
              <a:buNone/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通过了解明清时期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统一全国和经略边疆的相关举措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，知道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南海诸岛、台湾以及包括钓鱼岛在内的附属岛屿是中国版图一部分，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认识这一时期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统一多民族国家版图奠定的重要意义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；了解明清时期社会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经济、思想文化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的重要变化；通过了解明清时期封建专制的发展、世界的变化对中国的影响，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认识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中国社会面临的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危机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894080"/>
            <a:ext cx="11381740" cy="2644775"/>
          </a:xfrm>
          <a:prstGeom prst="rect">
            <a:avLst/>
          </a:prstGeom>
        </p:spPr>
      </p:pic>
      <p:sp>
        <p:nvSpPr>
          <p:cNvPr id="3074" name="TextBox 6"/>
          <p:cNvSpPr txBox="1"/>
          <p:nvPr>
            <p:custDataLst>
              <p:tags r:id="rId3"/>
            </p:custDataLst>
          </p:nvPr>
        </p:nvSpPr>
        <p:spPr>
          <a:xfrm>
            <a:off x="384810" y="3916680"/>
            <a:ext cx="11249025" cy="22917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fontAlgn="auto">
              <a:lnSpc>
                <a:spcPct val="100000"/>
              </a:lnSpc>
            </a:pPr>
            <a:r>
              <a:rPr lang="zh-CN" altLang="en-US" sz="3070">
                <a:latin typeface="楷体" panose="02010609060101010101" charset="-122"/>
                <a:ea typeface="楷体" panose="02010609060101010101" charset="-122"/>
              </a:rPr>
              <a:t>课标要求：</a:t>
            </a:r>
            <a:endParaRPr lang="en-US" altLang="zh-CN" sz="3070">
              <a:latin typeface="楷体" panose="02010609060101010101" charset="-122"/>
              <a:ea typeface="楷体" panose="02010609060101010101" charset="-122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281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zh-CN" altLang="zh-CN" sz="281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通过了解清朝前中期</a:t>
            </a:r>
            <a:r>
              <a:rPr lang="zh-CN" altLang="zh-CN" sz="281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经略边疆的相关举措</a:t>
            </a:r>
            <a:r>
              <a:rPr lang="zh-CN" altLang="zh-CN" sz="281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，知道南海诸岛、台湾及其包括钓鱼岛在内的附属岛屿是中国版图的一部分，认识这一时期统一多民族国家</a:t>
            </a:r>
            <a:r>
              <a:rPr lang="zh-CN" altLang="zh-CN" sz="281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版图奠定</a:t>
            </a:r>
            <a:r>
              <a:rPr lang="zh-CN" altLang="zh-CN" sz="281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的重要意义；通过了解清朝</a:t>
            </a:r>
            <a:r>
              <a:rPr lang="zh-CN" altLang="zh-CN" sz="281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封建专制的发展</a:t>
            </a:r>
            <a:r>
              <a:rPr lang="zh-CN" altLang="zh-CN" sz="281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、世界变化对中国的影响，认识中国</a:t>
            </a:r>
            <a:r>
              <a:rPr lang="zh-CN" altLang="zh-CN" sz="281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社会面临的危机</a:t>
            </a:r>
            <a:r>
              <a:rPr lang="zh-CN" altLang="zh-CN" sz="281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zh-CN" sz="281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7625" y="0"/>
            <a:ext cx="5904865" cy="5219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p>
            <a:pPr algn="l"/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14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课清朝前期的鼎盛与危机问题清单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文本框 1"/>
          <p:cNvSpPr txBox="1"/>
          <p:nvPr/>
        </p:nvSpPr>
        <p:spPr>
          <a:xfrm>
            <a:off x="185420" y="814070"/>
            <a:ext cx="11780520" cy="56851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fontAlgn="auto">
              <a:lnSpc>
                <a:spcPts val="366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康乾盛世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的表现？</a:t>
            </a:r>
            <a:r>
              <a:rPr lang="zh-CN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清朝前期君主专制得到加强具体体现在</a:t>
            </a:r>
            <a:r>
              <a:rPr lang="zh-CN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哪几个</a:t>
            </a:r>
            <a:endParaRPr lang="zh-CN" altLang="zh-CN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ts val="3660"/>
              </a:lnSpc>
            </a:pPr>
            <a:r>
              <a:rPr lang="zh-CN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制度</a:t>
            </a:r>
            <a:r>
              <a:rPr lang="zh-CN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上？专制强化产生了怎么样的影响？</a:t>
            </a:r>
            <a:endParaRPr lang="zh-CN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ts val="366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、奏折制度的特点、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作用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？军机处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何时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设立、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职能、影响？文字狱带来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ts val="366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的影响？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ts val="366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、康乾盛世时期如何处理台湾事务？抗击沙俄涉及那次战役和哪个条约？该条约的意义？平定噶尔丹叛乱后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如何处理蒙古事务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（两点）？平定大小和卓叛乱后如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何处理新疆事务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？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对西藏地区又采取了哪些措施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？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处理蒙藏事务的机构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是？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ts val="366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、面对庞大的疆域，清朝在地方实行怎样的行政区划？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ts val="366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、清朝前中期危机初显的时间？具体表现为？清政府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如何应对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西方殖民者的威胁？闭关锁国的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表现、影响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？（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实质：严格限制对外贸易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6550" y="163513"/>
            <a:ext cx="11518900" cy="6530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圆角矩形标注 2"/>
          <p:cNvSpPr/>
          <p:nvPr/>
        </p:nvSpPr>
        <p:spPr>
          <a:xfrm>
            <a:off x="9185275" y="4002088"/>
            <a:ext cx="1289050" cy="685800"/>
          </a:xfrm>
          <a:prstGeom prst="wedgeRoundRectCallout">
            <a:avLst>
              <a:gd name="adj1" fmla="val -82745"/>
              <a:gd name="adj2" fmla="val 12673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b="1" strike="noStrike" noProof="1">
                <a:solidFill>
                  <a:srgbClr val="FF0000"/>
                </a:solidFill>
              </a:rPr>
              <a:t>1684</a:t>
            </a:r>
            <a:r>
              <a:rPr lang="zh-CN" altLang="en-US" b="1" strike="noStrike" noProof="1">
                <a:solidFill>
                  <a:srgbClr val="FF0000"/>
                </a:solidFill>
              </a:rPr>
              <a:t>设台湾府</a:t>
            </a:r>
            <a:endParaRPr lang="zh-CN" altLang="en-US" b="1" strike="noStrike" noProof="1">
              <a:solidFill>
                <a:srgbClr val="FF0000"/>
              </a:solidFill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10148888" y="1577975"/>
            <a:ext cx="1289050" cy="685800"/>
          </a:xfrm>
          <a:prstGeom prst="wedgeRoundRectCallout">
            <a:avLst>
              <a:gd name="adj1" fmla="val -96551"/>
              <a:gd name="adj2" fmla="val -13748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b="1" strike="noStrike" noProof="1">
                <a:solidFill>
                  <a:srgbClr val="FF0000"/>
                </a:solidFill>
              </a:rPr>
              <a:t>1689</a:t>
            </a:r>
            <a:r>
              <a:rPr lang="zh-CN" altLang="en-US" b="1" strike="noStrike" noProof="1">
                <a:solidFill>
                  <a:srgbClr val="FF0000"/>
                </a:solidFill>
              </a:rPr>
              <a:t>《尼布楚条约》</a:t>
            </a:r>
            <a:endParaRPr lang="zh-CN" altLang="en-US" b="1" strike="noStrike" noProof="1">
              <a:solidFill>
                <a:srgbClr val="FF0000"/>
              </a:solidFill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3213100" y="266700"/>
            <a:ext cx="1289050" cy="1092200"/>
          </a:xfrm>
          <a:prstGeom prst="wedgeRoundRectCallout">
            <a:avLst>
              <a:gd name="adj1" fmla="val 117290"/>
              <a:gd name="adj2" fmla="val 13530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b="1" strike="noStrike" noProof="1">
                <a:solidFill>
                  <a:srgbClr val="FF0000"/>
                </a:solidFill>
              </a:rPr>
              <a:t>1</a:t>
            </a:r>
            <a:r>
              <a:rPr lang="en-US" b="1" strike="noStrike" noProof="1">
                <a:solidFill>
                  <a:srgbClr val="FF0000"/>
                </a:solidFill>
              </a:rPr>
              <a:t>757</a:t>
            </a:r>
            <a:r>
              <a:rPr lang="zh-CN" altLang="en-US" b="1" strike="noStrike" noProof="1">
                <a:solidFill>
                  <a:srgbClr val="FF0000"/>
                </a:solidFill>
              </a:rPr>
              <a:t>年彻底击败准噶尔部</a:t>
            </a:r>
            <a:endParaRPr lang="zh-CN" altLang="en-US" b="1" strike="noStrike" noProof="1">
              <a:solidFill>
                <a:srgbClr val="FF0000"/>
              </a:solidFill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1433513" y="846138"/>
            <a:ext cx="1289050" cy="1093788"/>
          </a:xfrm>
          <a:prstGeom prst="wedgeRoundRectCallout">
            <a:avLst>
              <a:gd name="adj1" fmla="val 117290"/>
              <a:gd name="adj2" fmla="val 13530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b="1" strike="noStrike" noProof="1">
                <a:solidFill>
                  <a:srgbClr val="FF0000"/>
                </a:solidFill>
              </a:rPr>
              <a:t>击败大小和卓叛乱，</a:t>
            </a:r>
            <a:r>
              <a:rPr lang="en-US" altLang="zh-CN" b="1" strike="noStrike" noProof="1">
                <a:solidFill>
                  <a:srgbClr val="FF0000"/>
                </a:solidFill>
              </a:rPr>
              <a:t>1762</a:t>
            </a:r>
            <a:r>
              <a:rPr lang="zh-CN" altLang="en-US" b="1" strike="noStrike" noProof="1">
                <a:solidFill>
                  <a:srgbClr val="FF0000"/>
                </a:solidFill>
              </a:rPr>
              <a:t>设伊犁将军</a:t>
            </a:r>
            <a:endParaRPr lang="zh-CN" altLang="en-US" b="1" strike="noStrike" noProof="1">
              <a:solidFill>
                <a:srgbClr val="FF0000"/>
              </a:solidFill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501650" y="4156075"/>
            <a:ext cx="1863725" cy="1201738"/>
          </a:xfrm>
          <a:prstGeom prst="wedgeRoundRectCallout">
            <a:avLst>
              <a:gd name="adj1" fmla="val 118211"/>
              <a:gd name="adj2" fmla="val -4883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b="1" strike="noStrike" noProof="1">
                <a:solidFill>
                  <a:srgbClr val="FF0000"/>
                </a:solidFill>
              </a:rPr>
              <a:t>册封、</a:t>
            </a:r>
            <a:r>
              <a:rPr lang="en-US" altLang="zh-CN" b="1" strike="noStrike" noProof="1">
                <a:solidFill>
                  <a:srgbClr val="FF0000"/>
                </a:solidFill>
              </a:rPr>
              <a:t>1727</a:t>
            </a:r>
            <a:r>
              <a:rPr lang="zh-CN" altLang="en-US" b="1" strike="noStrike" noProof="1">
                <a:solidFill>
                  <a:srgbClr val="FF0000"/>
                </a:solidFill>
              </a:rPr>
              <a:t>驻藏大臣、</a:t>
            </a:r>
            <a:r>
              <a:rPr lang="en-US" altLang="zh-CN" b="1" strike="noStrike" noProof="1">
                <a:solidFill>
                  <a:srgbClr val="FF0000"/>
                </a:solidFill>
              </a:rPr>
              <a:t>1793</a:t>
            </a:r>
            <a:r>
              <a:rPr lang="zh-CN" altLang="en-US" b="1" strike="noStrike" noProof="1">
                <a:solidFill>
                  <a:srgbClr val="FF0000"/>
                </a:solidFill>
              </a:rPr>
              <a:t>《钦定藏内善后章程》明确</a:t>
            </a:r>
            <a:endParaRPr lang="zh-CN" altLang="en-US" b="1" strike="noStrike" noProof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19830" y="4653280"/>
            <a:ext cx="3895725" cy="132207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基本上奠定了现代中国的版图</a:t>
            </a:r>
            <a:endParaRPr lang="zh-CN" altLang="en-US" sz="40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文本框 99"/>
          <p:cNvSpPr txBox="1"/>
          <p:nvPr/>
        </p:nvSpPr>
        <p:spPr>
          <a:xfrm>
            <a:off x="119380" y="843915"/>
            <a:ext cx="11690350" cy="56311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indent="228600"/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</a:t>
            </a:r>
            <a:r>
              <a:rPr lang="zh-CN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清朝军机大臣这样形容自己的工作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:</a:t>
            </a:r>
            <a:r>
              <a:rPr lang="zh-CN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“依样葫芦画不难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葫芦变化有千端。画成依样旧葫芦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要把葫芦仔细看。”由此来看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军机处的基本职责是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	(</a:t>
            </a:r>
            <a:r>
              <a:rPr lang="zh-CN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)</a:t>
            </a:r>
            <a:endParaRPr lang="en-US" altLang="zh-CN" sz="24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228600"/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A. </a:t>
            </a:r>
            <a:r>
              <a:rPr lang="zh-CN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决定清朝的军国大事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	B. </a:t>
            </a:r>
            <a:r>
              <a:rPr lang="zh-CN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协助皇帝处理全国政事</a:t>
            </a:r>
            <a:endParaRPr lang="en-US" altLang="zh-CN" sz="24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228600"/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C. </a:t>
            </a:r>
            <a:r>
              <a:rPr lang="zh-CN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掌管国家政令的草拟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	D. </a:t>
            </a:r>
            <a:r>
              <a:rPr lang="zh-CN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笔录、传达皇帝的旨意</a:t>
            </a:r>
            <a:endParaRPr lang="zh-CN" altLang="zh-CN" sz="24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228600"/>
            <a:endParaRPr lang="zh-CN" altLang="zh-CN" sz="24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228600"/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</a:t>
            </a:r>
            <a:r>
              <a:rPr lang="zh-CN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都统多尔济奏称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:</a:t>
            </a:r>
            <a:r>
              <a:rPr lang="zh-CN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“今准夷荡平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,</a:t>
            </a:r>
            <a:r>
              <a:rPr lang="zh-CN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回部向化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,</a:t>
            </a:r>
            <a:r>
              <a:rPr lang="zh-CN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请令内地商人各随所愿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,</a:t>
            </a:r>
            <a:r>
              <a:rPr lang="zh-CN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裹带茶叶、布匹等项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,</a:t>
            </a:r>
            <a:r>
              <a:rPr lang="zh-CN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前往青海贸易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,</a:t>
            </a:r>
            <a:r>
              <a:rPr lang="zh-CN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使柴达木等远处贫困蒙古得以牲只售换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,</a:t>
            </a:r>
            <a:r>
              <a:rPr lang="zh-CN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于边疆生计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,</a:t>
            </a:r>
            <a:r>
              <a:rPr lang="zh-CN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大有裨益。”经军机大臣议复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,</a:t>
            </a:r>
            <a:r>
              <a:rPr lang="zh-CN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乾隆同意实行。这则材料体现出清朝前期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	(</a:t>
            </a:r>
            <a:r>
              <a:rPr lang="zh-CN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　　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)</a:t>
            </a:r>
            <a:endParaRPr lang="en-US" altLang="zh-CN" sz="24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228600"/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A. </a:t>
            </a:r>
            <a:r>
              <a:rPr lang="zh-CN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西北地区商业获得较大发展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	B. </a:t>
            </a:r>
            <a:r>
              <a:rPr lang="zh-CN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边疆地区力图扩大地方权力</a:t>
            </a:r>
            <a:endParaRPr lang="en-US" altLang="zh-CN" sz="24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228600"/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C. </a:t>
            </a:r>
            <a:r>
              <a:rPr lang="zh-CN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新疆开始归属中央政府管理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	D. </a:t>
            </a:r>
            <a:r>
              <a:rPr lang="zh-CN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通过加强经济交流稳定边疆</a:t>
            </a:r>
            <a:endParaRPr lang="zh-CN" altLang="zh-CN" sz="24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228600"/>
            <a:endParaRPr lang="zh-CN" altLang="zh-CN" sz="24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228600"/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、福建各地族谱中有大量关于入台族裔回乡请祖先牌位赴台的记载，此类现象在清乾隆年间骤然增多，这说明乾隆年间 （ ）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228600"/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A族谱编修顺应了移民的需求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B大量移民已在台湾安居繁衍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228600"/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C内地宗族开始整体迁移台湾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D两岸居民正常往来受到阻碍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677400" y="1124903"/>
            <a:ext cx="820738" cy="8302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4800">
                <a:solidFill>
                  <a:srgbClr val="FF0000"/>
                </a:solidFill>
                <a:latin typeface="NEU-BZ-S92" charset="0"/>
                <a:ea typeface="宋体" panose="02010600030101010101" pitchFamily="2" charset="-122"/>
              </a:rPr>
              <a:t>D.</a:t>
            </a:r>
            <a:endParaRPr lang="en-US" altLang="zh-CN" sz="4800">
              <a:solidFill>
                <a:srgbClr val="FF0000"/>
              </a:solidFill>
              <a:latin typeface="NEU-BZ-S92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839960" y="3141028"/>
            <a:ext cx="820738" cy="8302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4800">
                <a:solidFill>
                  <a:srgbClr val="FF0000"/>
                </a:solidFill>
                <a:latin typeface="NEU-BZ-S92" charset="0"/>
                <a:ea typeface="宋体" panose="02010600030101010101" pitchFamily="2" charset="-122"/>
              </a:rPr>
              <a:t>D.</a:t>
            </a:r>
            <a:endParaRPr lang="en-US" altLang="zh-CN" sz="4800">
              <a:solidFill>
                <a:srgbClr val="FF0000"/>
              </a:solidFill>
              <a:latin typeface="NEU-BZ-S92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696450" y="5157153"/>
            <a:ext cx="783590" cy="82994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4800">
                <a:solidFill>
                  <a:srgbClr val="FF0000"/>
                </a:solidFill>
                <a:latin typeface="NEU-BZ-S92" charset="0"/>
                <a:ea typeface="宋体" panose="02010600030101010101" pitchFamily="2" charset="-122"/>
              </a:rPr>
              <a:t>B.</a:t>
            </a:r>
            <a:endParaRPr lang="en-US" altLang="zh-CN" sz="4800">
              <a:solidFill>
                <a:srgbClr val="FF0000"/>
              </a:solidFill>
              <a:latin typeface="NEU-BZ-S92" charset="0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770" y="116840"/>
            <a:ext cx="2603500" cy="7270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645" y="1062355"/>
            <a:ext cx="10108565" cy="261556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290955" y="4322445"/>
            <a:ext cx="10472420" cy="95313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课程标准：</a:t>
            </a:r>
            <a:endParaRPr lang="en-US" altLang="zh-CN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   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了解明清时期社会经济、思想文化的重要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变化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文本框 1"/>
          <p:cNvSpPr txBox="1"/>
          <p:nvPr/>
        </p:nvSpPr>
        <p:spPr>
          <a:xfrm>
            <a:off x="334963" y="836930"/>
            <a:ext cx="11306175" cy="53644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indent="0" fontAlgn="auto">
              <a:lnSpc>
                <a:spcPts val="376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</a:t>
            </a:r>
            <a:r>
              <a:rPr 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明清时期经济领域出现了哪些值得注意的新现象</a:t>
            </a:r>
            <a:r>
              <a:rPr lang="en-US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?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（农业、手工业和</a:t>
            </a:r>
            <a:endParaRPr lang="zh-CN" altLang="en-US" sz="28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fontAlgn="auto">
              <a:lnSpc>
                <a:spcPts val="3760"/>
              </a:lnSpc>
            </a:pPr>
            <a:r>
              <a:rPr lang="zh-CN" altLang="en-US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商业）</a:t>
            </a:r>
            <a:endParaRPr lang="zh-CN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、明清时期占据经济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主导地位的经济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是？它和日益僵化的专制统治对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当时中国产生了什么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影响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？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、王阳明继承和发展了谁的主张成为心学的集大成者？他的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核心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主张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是什么？其思想在当时的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作用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？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、李贽的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思想主张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与作用？三位进步思想家所处的时代、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主张有哪些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产生什么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影响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？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、古典现实主义文学的高峰时哪部作品？江苏的代表性戏曲？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京剧形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成的时间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？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、列举明清时传统科技发展的史实？西学东渐的时间、人物、目的、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成就？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0"/>
            <a:ext cx="7009765" cy="5219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 indent="0" algn="l"/>
            <a:r>
              <a:rPr 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</a:t>
            </a:r>
            <a:r>
              <a:rPr 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15</a:t>
            </a:r>
            <a:r>
              <a:rPr 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课　明至清中叶的经济与文化问题清单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itle 6"/>
          <p:cNvSpPr txBox="1"/>
          <p:nvPr>
            <p:custDataLst>
              <p:tags r:id="rId1"/>
            </p:custDataLst>
          </p:nvPr>
        </p:nvSpPr>
        <p:spPr>
          <a:xfrm>
            <a:off x="551498" y="1052513"/>
            <a:ext cx="11198225" cy="512762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72000" tIns="36000" rIns="72000" bIns="36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R="0" lvl="0" indent="0" algn="just" defTabSz="914400" rtl="0" fontAlgn="auto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0" altLang="zh-CN" sz="2800" b="1" i="0" strike="noStrike" spc="50" baseline="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 </a:t>
            </a:r>
            <a:r>
              <a:rPr kumimoji="0" lang="zh-CN" altLang="en-US" sz="2800" b="1" i="0" strike="noStrike" spc="50" baseline="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明朝苏州一位叫谭晓的人，低价购买大量洼地，雇佣百名乡民劳动。低洼为池养鱼，池上筑舍养猪、鸡，鱼食其粪；四周垒高地，按地质种果树、蔬菜等。产品卖出后，收入是田地生产的三倍。这一现象（    ）</a:t>
            </a:r>
            <a:endParaRPr kumimoji="0" lang="zh-CN" altLang="en-US" sz="2800" b="1" i="0" strike="noStrike" spc="50" baseline="0" noProof="0">
              <a:ln w="3175">
                <a:noFill/>
                <a:prstDash val="dash"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R="0" lvl="0" indent="0" algn="just" defTabSz="914400" rtl="0" fontAlgn="auto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0" lang="zh-CN" altLang="en-US" sz="2800" b="1" i="0" strike="noStrike" spc="50" baseline="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A．反映了豪强地主的兴起   	B．表明男耕女织现象渐趋消亡</a:t>
            </a:r>
            <a:endParaRPr kumimoji="0" lang="zh-CN" altLang="en-US" sz="2800" b="1" i="0" strike="noStrike" spc="50" baseline="0" noProof="0">
              <a:ln w="3175">
                <a:noFill/>
                <a:prstDash val="dash"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R="0" lvl="0" indent="0" algn="just" defTabSz="914400" rtl="0" fontAlgn="auto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0" lang="zh-CN" altLang="en-US" sz="2800" b="1" i="0" strike="noStrike" spc="50" baseline="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C．受益于商品经济的发展   	D．说明农业技术趋于成熟</a:t>
            </a:r>
            <a:endParaRPr kumimoji="0" lang="zh-CN" altLang="en-US" sz="2800" b="1" i="0" strike="noStrike" spc="50" baseline="0" noProof="0">
              <a:ln w="3175">
                <a:noFill/>
                <a:prstDash val="dash"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R="0" lvl="0" indent="0" algn="just" defTabSz="914400" rtl="0" fontAlgn="auto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0" altLang="zh-CN" sz="2800" b="1" i="0" strike="noStrike" spc="50" baseline="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 </a:t>
            </a:r>
            <a:r>
              <a:rPr kumimoji="0" lang="zh-CN" altLang="en-US" sz="2800" b="1" i="0" strike="noStrike" spc="50" baseline="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甘肃皋兰县建有许多外地商人会馆，聚集了山西、陕西、湖南、安徽、广东等地的商人。从时间上看，均为清初以后建立，没有明代会馆。材料从侧面说明（    ）</a:t>
            </a:r>
            <a:endParaRPr kumimoji="0" lang="zh-CN" altLang="en-US" sz="2800" b="1" i="0" strike="noStrike" spc="50" baseline="0" noProof="0">
              <a:ln w="3175">
                <a:noFill/>
                <a:prstDash val="dash"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R="0" lvl="0" indent="0" algn="just" defTabSz="914400" rtl="0" fontAlgn="auto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0" lang="zh-CN" altLang="en-US" sz="2800" b="1" i="0" strike="noStrike" spc="50" baseline="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A．清初商品经济超过明代   	B．甘肃经济相对落后</a:t>
            </a:r>
            <a:endParaRPr kumimoji="0" lang="zh-CN" altLang="en-US" sz="2800" b="1" i="0" strike="noStrike" spc="50" baseline="0" noProof="0">
              <a:ln w="3175">
                <a:noFill/>
                <a:prstDash val="dash"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R="0" lvl="0" indent="0" algn="just" defTabSz="914400" rtl="0" fontAlgn="auto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0" lang="zh-CN" altLang="en-US" sz="2800" b="1" i="0" strike="noStrike" spc="50" baseline="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C．清代长途贩运贸易兴盛   	D．甘肃最早诞生会馆</a:t>
            </a:r>
            <a:endParaRPr kumimoji="0" lang="zh-CN" altLang="en-US" sz="2800" b="1" i="0" strike="noStrike" spc="50" baseline="0" noProof="0">
              <a:ln w="3175">
                <a:noFill/>
                <a:prstDash val="dash"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231765" y="2636838"/>
            <a:ext cx="684213" cy="101441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fontAlgn="base"/>
            <a:r>
              <a:rPr lang="en-US" altLang="zh-CN" sz="6000" b="1" strike="noStrike" noProof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</a:t>
            </a:r>
            <a:endParaRPr lang="en-US" altLang="zh-CN" sz="6000" b="1" strike="noStrike" noProof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31765" y="5517198"/>
            <a:ext cx="684213" cy="101441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fontAlgn="base"/>
            <a:r>
              <a:rPr lang="en-US" altLang="zh-CN" sz="6000" b="1" strike="noStrike" noProof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</a:t>
            </a:r>
            <a:endParaRPr lang="en-US" altLang="zh-CN" sz="6000" b="1" strike="noStrike" noProof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" y="189230"/>
            <a:ext cx="2124075" cy="8191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文本框 1"/>
          <p:cNvSpPr txBox="1"/>
          <p:nvPr/>
        </p:nvSpPr>
        <p:spPr>
          <a:xfrm>
            <a:off x="334963" y="404495"/>
            <a:ext cx="11344275" cy="31076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、昆曲在明朝万历年间被视为“官腔”，到清代被誉为“雅乐”“盛世元音”，宫廷重要活动常有昆曲演出，江南地区“郡邑大夫宴款不敢不用”，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甚至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“演戏必请昆班，以示府城中庙会之高雅”。这些史实表明，昆曲在明清时期的流行是因为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A陆王心学广泛传播      B吸收了京剧的戏曲元素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C社会等级观念弱化      D符合士大夫的文化品味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7398" y="4365625"/>
            <a:ext cx="10158412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材料主要反映的是明代昆曲流行于社会上层，江南士大夫民用此以示高雅，这说明昆曲属于上层文化和官场 文化，符合士大夫的文化品味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685338" y="3019425"/>
            <a:ext cx="512762" cy="644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D</a:t>
            </a:r>
            <a:endParaRPr lang="zh-CN" altLang="en-US" sz="36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91758" y="153670"/>
            <a:ext cx="5545455" cy="5219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单元总结：明至清中期的阶段特征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3395" y="848360"/>
            <a:ext cx="1910080" cy="4831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、政治：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、经济：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、文化：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4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、民族：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93925" y="848360"/>
            <a:ext cx="94551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君主专制得到空前的强化，明废丞相设内阁和实行厂卫特务机构；清朝设军机处和大兴文字狱，都是通过这些极端手段来强化专制权力，阻碍新经济、新思想的发展，反映出封建制度走向衰落。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93925" y="2159635"/>
            <a:ext cx="930211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一方面，农业、手工业和商业都得发展，出现资本主义萌芽，商品经济也是空前活跃；另一方面由于封建政府继续采取重农抑商政策，同时推行闲关锁国，最终阻碍了中国社会的进步，为近代落后埋下了隐患。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93925" y="3870960"/>
            <a:ext cx="94551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宋明理学处于统治地位，同时也产生了带有民主色彩的进步思想；市民文化和艺术得到发展，体现其世俗化和平民化的趋势；传统科技继续发展，西方科技也逐渐传入中国。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17090" y="5212080"/>
            <a:ext cx="91674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统一多民族国家得到巩固，明清通过一系列措施加强了对边疆地区的管理，使统一多民族封建国家得到进一步的巩固和发展。</a:t>
            </a:r>
            <a:endParaRPr lang="en-US" altLang="zh-CN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32000">
              <a:srgbClr val="D6E6F5">
                <a:alpha val="100000"/>
              </a:srgb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8" name="左大括号 7"/>
          <p:cNvSpPr/>
          <p:nvPr/>
        </p:nvSpPr>
        <p:spPr>
          <a:xfrm>
            <a:off x="4258945" y="369570"/>
            <a:ext cx="106045" cy="688975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450715" y="305435"/>
            <a:ext cx="53657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明清</a:t>
            </a:r>
            <a:endParaRPr lang="zh-CN" altLang="zh-CN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85055" y="280670"/>
            <a:ext cx="447294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废丞相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2.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设内阁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3.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厂卫机构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85055" y="679450"/>
            <a:ext cx="447294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奏折制度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2.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军机处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3.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文字狱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5" name="左大括号 14"/>
          <p:cNvSpPr/>
          <p:nvPr/>
        </p:nvSpPr>
        <p:spPr>
          <a:xfrm>
            <a:off x="4153535" y="1507490"/>
            <a:ext cx="223520" cy="1529080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354955" y="2042160"/>
            <a:ext cx="693420" cy="16300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zh-CN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台湾</a:t>
            </a:r>
            <a:endParaRPr lang="zh-CN" altLang="zh-CN" sz="2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/>
            <a:r>
              <a:rPr lang="zh-CN" altLang="zh-CN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东北</a:t>
            </a:r>
            <a:endParaRPr lang="zh-CN" altLang="zh-CN" sz="2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/>
            <a:r>
              <a:rPr lang="zh-CN" altLang="zh-CN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蒙古</a:t>
            </a:r>
            <a:endParaRPr lang="zh-CN" altLang="zh-CN" sz="2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/>
            <a:r>
              <a:rPr lang="zh-CN" altLang="zh-CN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新疆</a:t>
            </a:r>
            <a:endParaRPr lang="zh-CN" altLang="zh-CN" sz="2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/>
            <a:r>
              <a:rPr lang="zh-CN" altLang="zh-CN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西藏</a:t>
            </a:r>
            <a:endParaRPr lang="zh-CN" altLang="zh-CN" sz="2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368290" y="1058545"/>
            <a:ext cx="693420" cy="1014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zh-CN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蒙古</a:t>
            </a:r>
            <a:endParaRPr lang="zh-CN" altLang="zh-CN" sz="2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/>
            <a:r>
              <a:rPr lang="zh-CN" altLang="zh-CN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西藏</a:t>
            </a:r>
            <a:endParaRPr lang="zh-CN" altLang="zh-CN" sz="2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/>
            <a:r>
              <a:rPr lang="zh-CN" altLang="zh-CN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东北</a:t>
            </a:r>
            <a:endParaRPr lang="zh-CN" altLang="zh-CN" sz="2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434205" y="1428750"/>
            <a:ext cx="4889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明</a:t>
            </a:r>
            <a:endParaRPr lang="zh-CN" altLang="zh-CN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452620" y="2496820"/>
            <a:ext cx="4889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清</a:t>
            </a:r>
            <a:endParaRPr lang="zh-CN" altLang="zh-CN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5" name="左大括号 24"/>
          <p:cNvSpPr/>
          <p:nvPr/>
        </p:nvSpPr>
        <p:spPr>
          <a:xfrm>
            <a:off x="5024120" y="1261745"/>
            <a:ext cx="243205" cy="780415"/>
          </a:xfrm>
          <a:prstGeom prst="leftBrace">
            <a:avLst>
              <a:gd name="adj1" fmla="val 8333"/>
              <a:gd name="adj2" fmla="val 51184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左大括号 25"/>
          <p:cNvSpPr/>
          <p:nvPr/>
        </p:nvSpPr>
        <p:spPr>
          <a:xfrm>
            <a:off x="4977765" y="2155825"/>
            <a:ext cx="310515" cy="1238250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4450715" y="3507740"/>
            <a:ext cx="53657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明清</a:t>
            </a:r>
            <a:endParaRPr lang="zh-CN" altLang="zh-CN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8" name="左大括号 27"/>
          <p:cNvSpPr/>
          <p:nvPr/>
        </p:nvSpPr>
        <p:spPr>
          <a:xfrm>
            <a:off x="4201795" y="3622675"/>
            <a:ext cx="213995" cy="622300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4803775" y="3507740"/>
            <a:ext cx="5085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郑和下西洋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2.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抗倭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3.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西方殖民者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803775" y="3968115"/>
            <a:ext cx="523621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郑成功收复台湾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2.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《尼布楚条约》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378960" y="4428490"/>
            <a:ext cx="98933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经济</a:t>
            </a:r>
            <a:endParaRPr lang="zh-CN" altLang="zh-CN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/>
            <a:r>
              <a:rPr lang="zh-CN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科技</a:t>
            </a:r>
            <a:endParaRPr lang="zh-CN" altLang="zh-CN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/>
            <a:r>
              <a:rPr lang="zh-CN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文化</a:t>
            </a:r>
            <a:endParaRPr lang="zh-CN" altLang="zh-CN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3" name="左大括号 32"/>
          <p:cNvSpPr/>
          <p:nvPr/>
        </p:nvSpPr>
        <p:spPr>
          <a:xfrm>
            <a:off x="4196080" y="4620895"/>
            <a:ext cx="135890" cy="746125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2063115" y="5643245"/>
            <a:ext cx="1936750" cy="9531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p>
            <a:pPr algn="l"/>
            <a:r>
              <a:rPr lang="zh-CN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五、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面临</a:t>
            </a:r>
            <a:endParaRPr 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/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挑战</a:t>
            </a:r>
            <a:endParaRPr 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5" name="左大括号 34"/>
          <p:cNvSpPr/>
          <p:nvPr/>
        </p:nvSpPr>
        <p:spPr>
          <a:xfrm>
            <a:off x="4218940" y="5742940"/>
            <a:ext cx="135890" cy="746125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4354830" y="5520690"/>
            <a:ext cx="488632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</a:t>
            </a:r>
            <a:r>
              <a:rPr lang="zh-CN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制度衰落、海禁和闭关锁国政策</a:t>
            </a:r>
            <a:endParaRPr lang="zh-CN" altLang="zh-CN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/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明清出现进步思潮</a:t>
            </a:r>
            <a:endParaRPr lang="zh-CN" altLang="zh-CN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/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西方殖民者侵扰和西学东渐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8" name="左大括号 37"/>
          <p:cNvSpPr/>
          <p:nvPr/>
        </p:nvSpPr>
        <p:spPr>
          <a:xfrm>
            <a:off x="1532890" y="659765"/>
            <a:ext cx="354965" cy="5617210"/>
          </a:xfrm>
          <a:prstGeom prst="leftBrac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10368280" y="228600"/>
            <a:ext cx="1446530" cy="8299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p>
            <a:pPr algn="l"/>
            <a:r>
              <a:rPr lang="zh-CN" altLang="zh-CN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专制皇权得到加强</a:t>
            </a:r>
            <a:endParaRPr lang="zh-CN" altLang="zh-CN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41" name="右箭头 40"/>
          <p:cNvSpPr/>
          <p:nvPr/>
        </p:nvSpPr>
        <p:spPr>
          <a:xfrm>
            <a:off x="9459595" y="614045"/>
            <a:ext cx="680720" cy="200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左大括号 41"/>
          <p:cNvSpPr/>
          <p:nvPr/>
        </p:nvSpPr>
        <p:spPr>
          <a:xfrm rot="10800000">
            <a:off x="9822180" y="1215390"/>
            <a:ext cx="396240" cy="2965450"/>
          </a:xfrm>
          <a:prstGeom prst="leftBrace">
            <a:avLst>
              <a:gd name="adj1" fmla="val 8333"/>
              <a:gd name="adj2" fmla="val 50642"/>
            </a:avLst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10472420" y="1939290"/>
            <a:ext cx="1428750" cy="15684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p>
            <a:pPr algn="l"/>
            <a:r>
              <a:rPr lang="zh-CN" altLang="zh-CN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统一多民族封建国家得到巩固和发展</a:t>
            </a:r>
            <a:endParaRPr lang="zh-CN" altLang="zh-CN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44" name="左大括号 43"/>
          <p:cNvSpPr/>
          <p:nvPr/>
        </p:nvSpPr>
        <p:spPr>
          <a:xfrm rot="10800000">
            <a:off x="9822180" y="4547235"/>
            <a:ext cx="346075" cy="2084070"/>
          </a:xfrm>
          <a:prstGeom prst="leftBrace">
            <a:avLst>
              <a:gd name="adj1" fmla="val 8333"/>
              <a:gd name="adj2" fmla="val 49085"/>
            </a:avLst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10472420" y="4989830"/>
            <a:ext cx="1428115" cy="11988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p>
            <a:pPr algn="l"/>
            <a:r>
              <a:rPr lang="zh-CN" altLang="zh-CN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落日辉煌与面临危机</a:t>
            </a:r>
            <a:endParaRPr lang="zh-CN" altLang="zh-CN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063115" y="4517390"/>
            <a:ext cx="1936750" cy="9531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p>
            <a:pPr algn="l"/>
            <a:r>
              <a:rPr lang="zh-CN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四、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经济</a:t>
            </a:r>
            <a:endParaRPr lang="zh-CN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/>
            <a:r>
              <a:rPr lang="zh-CN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文化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2004695" y="330200"/>
            <a:ext cx="1974215" cy="9531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t">
            <a:spAutoFit/>
          </a:bodyPr>
          <a:p>
            <a:pPr algn="l"/>
            <a:r>
              <a:rPr lang="zh-CN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一、</a:t>
            </a:r>
            <a:r>
              <a:rPr lang="zh-CN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加强</a:t>
            </a:r>
            <a:r>
              <a:rPr lang="zh-CN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专</a:t>
            </a:r>
            <a:endParaRPr lang="zh-CN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/>
            <a:r>
              <a:rPr lang="zh-CN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lang="zh-CN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制皇权</a:t>
            </a:r>
            <a:endParaRPr lang="zh-CN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2047875" y="3618230"/>
            <a:ext cx="1952625" cy="5219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p>
            <a:pPr algn="l"/>
            <a:r>
              <a:rPr lang="zh-CN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三、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对外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2063115" y="1795145"/>
            <a:ext cx="1863725" cy="9531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p>
            <a:pPr algn="l"/>
            <a:r>
              <a:rPr lang="zh-CN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二、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边疆</a:t>
            </a:r>
            <a:endParaRPr lang="zh-CN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/>
            <a:r>
              <a:rPr lang="zh-CN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管理</a:t>
            </a:r>
            <a:endParaRPr lang="zh-CN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074" name="标题 1"/>
          <p:cNvSpPr>
            <a:spLocks noGrp="1"/>
          </p:cNvSpPr>
          <p:nvPr>
            <p:ph type="ctrTitle"/>
          </p:nvPr>
        </p:nvSpPr>
        <p:spPr>
          <a:xfrm>
            <a:off x="164465" y="814070"/>
            <a:ext cx="1193165" cy="4964430"/>
          </a:xfrm>
        </p:spPr>
        <p:txBody>
          <a:bodyPr wrap="square" lIns="91440" tIns="45720" rIns="91440" bIns="45720" anchor="ctr" anchorCtr="0">
            <a:normAutofit/>
          </a:bodyPr>
          <a:p>
            <a:pPr defTabSz="914400">
              <a:buClrTx/>
              <a:buSzPct val="100000"/>
              <a:buFontTx/>
              <a:buNone/>
            </a:pPr>
            <a:r>
              <a:rPr lang="zh-CN" altLang="en-US" sz="1800" b="1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第四单元</a:t>
            </a:r>
            <a:br>
              <a:rPr lang="zh-CN" altLang="en-US" sz="1800" b="1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</a:br>
            <a:br>
              <a:rPr lang="zh-CN" altLang="en-US" sz="1800" b="1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</a:br>
            <a:r>
              <a:rPr lang="zh-CN" altLang="en-US" sz="3555" b="1" baseline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明清中国版图的奠定与面临的危机</a:t>
            </a:r>
            <a:endParaRPr lang="zh-CN" altLang="en-US" sz="3555" b="1" baseline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480" y="749300"/>
            <a:ext cx="9845675" cy="277304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389255" y="3812540"/>
            <a:ext cx="11644630" cy="2306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just">
              <a:lnSpc>
                <a:spcPct val="120000"/>
              </a:lnSpc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课标要求：</a:t>
            </a:r>
            <a:endParaRPr lang="en-US" altLang="zh-CN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algn="just">
              <a:lnSpc>
                <a:spcPct val="120000"/>
              </a:lnSpc>
            </a:pPr>
            <a:r>
              <a:rPr lang="en-US" altLang="zh-CN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</a:t>
            </a:r>
            <a:r>
              <a:rPr lang="zh-CN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通过了解明朝时期统一全国和经略边疆的相关举措，认识这一时期统一多民族国家版图奠定的重要意义；</a:t>
            </a:r>
            <a:endParaRPr lang="zh-CN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just">
              <a:lnSpc>
                <a:spcPct val="120000"/>
              </a:lnSpc>
            </a:pPr>
            <a:r>
              <a:rPr lang="en-US" altLang="zh-CN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</a:t>
            </a:r>
            <a:r>
              <a:rPr lang="zh-CN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通过了解明朝时期封建专制的发展、世界的变化对中国的影响，认识中国社会面临的危机。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文本框 1"/>
          <p:cNvSpPr txBox="1"/>
          <p:nvPr/>
        </p:nvSpPr>
        <p:spPr>
          <a:xfrm>
            <a:off x="335915" y="692785"/>
            <a:ext cx="11656695" cy="52622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、废除宰相制度和</a:t>
            </a:r>
            <a:r>
              <a:rPr lang="zh-CN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建立内阁制</a:t>
            </a:r>
            <a:r>
              <a:rPr lang="zh-CN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的皇帝分别是？</a:t>
            </a:r>
            <a:endParaRPr lang="zh-CN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、内阁的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性质和职能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？内阁大臣权倾朝野和宦官专权的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实质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是？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、郑和下西洋的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支持者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、所到地点（印度洋和红海沿岸）、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目的、影响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？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、明朝倭患问题是怎么来的？又是如何解决的，结果如何？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、欧洲殖民者中国沿海频繁活动的背景是什么？在澳门获得租住权和独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占台湾的国家？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、明如何处理与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蒙古族、藏族、女真族的关系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？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、女真族崛起的史实和入关确立对全国统治的史实？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194" name="文本框 1"/>
          <p:cNvSpPr txBox="1"/>
          <p:nvPr/>
        </p:nvSpPr>
        <p:spPr>
          <a:xfrm>
            <a:off x="47625" y="0"/>
            <a:ext cx="5940425" cy="52197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13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课从明朝建立到清军入关问题清单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40341" name="表格 140340"/>
          <p:cNvGraphicFramePr/>
          <p:nvPr>
            <p:custDataLst>
              <p:tags r:id="rId1"/>
            </p:custDataLst>
          </p:nvPr>
        </p:nvGraphicFramePr>
        <p:xfrm>
          <a:off x="539750" y="388938"/>
          <a:ext cx="11123295" cy="6177280"/>
        </p:xfrm>
        <a:graphic>
          <a:graphicData uri="http://schemas.openxmlformats.org/drawingml/2006/table">
            <a:tbl>
              <a:tblPr/>
              <a:tblGrid>
                <a:gridCol w="732790"/>
                <a:gridCol w="2027555"/>
                <a:gridCol w="3394075"/>
                <a:gridCol w="4968875"/>
              </a:tblGrid>
              <a:tr h="712470">
                <a:tc gridSpan="4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600" b="1" dirty="0">
                          <a:solidFill>
                            <a:srgbClr val="0000FF"/>
                          </a:solidFill>
                          <a:ea typeface="黑体" panose="02010609060101010101" charset="-122"/>
                        </a:rPr>
                        <a:t>宰相制与内阁制比较</a:t>
                      </a:r>
                      <a:endParaRPr lang="zh-CN" altLang="en-US" b="1" dirty="0">
                        <a:solidFill>
                          <a:srgbClr val="FF0000"/>
                        </a:solidFill>
                        <a:ea typeface="黑体" panose="02010609060101010101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63220">
                <a:tc gridSpan="2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>
                        <a:ea typeface="黑体" panose="02010609060101010101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>
                          <a:ea typeface="黑体" panose="02010609060101010101" charset="-122"/>
                        </a:rPr>
                        <a:t>宰相</a:t>
                      </a:r>
                      <a:endParaRPr lang="zh-CN" altLang="en-US" sz="2400" b="1" dirty="0"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>
                          <a:ea typeface="黑体" panose="02010609060101010101" charset="-122"/>
                        </a:rPr>
                        <a:t>内阁</a:t>
                      </a:r>
                      <a:endParaRPr lang="zh-CN" altLang="en-US" sz="2400" b="1" dirty="0"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7610">
                <a:tc gridSpan="2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>
                          <a:ea typeface="黑体" panose="02010609060101010101" charset="-122"/>
                        </a:rPr>
                        <a:t>相似</a:t>
                      </a:r>
                      <a:endParaRPr lang="zh-CN" altLang="en-US" b="1" dirty="0">
                        <a:ea typeface="黑体" panose="02010609060101010101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181100">
                <a:tc rowSpan="3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zh-CN" b="1" dirty="0">
                        <a:ea typeface="黑体" panose="02010609060101010101" charset="-122"/>
                      </a:endParaRPr>
                    </a:p>
                    <a:p>
                      <a:pPr marL="0" lvl="0" indent="0" algn="ctr">
                        <a:buNone/>
                      </a:pPr>
                      <a:endParaRPr lang="zh-CN" altLang="en-US" b="1" dirty="0">
                        <a:ea typeface="黑体" panose="02010609060101010101" charset="-122"/>
                      </a:endParaRPr>
                    </a:p>
                    <a:p>
                      <a:pPr marL="0" lvl="0" indent="0" algn="ctr">
                        <a:buNone/>
                      </a:pPr>
                      <a:endParaRPr lang="zh-CN" altLang="en-US" b="1" dirty="0">
                        <a:ea typeface="黑体" panose="02010609060101010101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b="1" dirty="0">
                          <a:ea typeface="黑体" panose="02010609060101010101" charset="-122"/>
                        </a:rPr>
                        <a:t>不同</a:t>
                      </a:r>
                      <a:endParaRPr lang="zh-CN" altLang="en-US" b="1" dirty="0">
                        <a:ea typeface="黑体" panose="02010609060101010101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>
                          <a:ea typeface="黑体" panose="02010609060101010101" charset="-122"/>
                        </a:rPr>
                        <a:t>地位</a:t>
                      </a:r>
                      <a:endParaRPr lang="zh-CN" altLang="en-US" b="1" dirty="0">
                        <a:ea typeface="黑体" panose="02010609060101010101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ea typeface="黑体" panose="02010609060101010101" charset="-122"/>
                        </a:rPr>
                        <a:t>(</a:t>
                      </a:r>
                      <a:r>
                        <a:rPr lang="zh-CN" altLang="en-US" sz="2400" b="1" dirty="0">
                          <a:ea typeface="黑体" panose="02010609060101010101" charset="-122"/>
                        </a:rPr>
                        <a:t>权力来源</a:t>
                      </a:r>
                      <a:r>
                        <a:rPr lang="en-US" altLang="zh-CN" sz="2400" b="1">
                          <a:ea typeface="黑体" panose="02010609060101010101" charset="-122"/>
                        </a:rPr>
                        <a:t>)</a:t>
                      </a:r>
                      <a:endParaRPr lang="zh-CN" altLang="en-US" sz="2400" b="1"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2060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b="1" dirty="0">
                        <a:ea typeface="黑体" panose="02010609060101010101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b="1" dirty="0">
                          <a:ea typeface="黑体" panose="02010609060101010101" charset="-122"/>
                        </a:rPr>
                        <a:t>职权</a:t>
                      </a:r>
                      <a:endParaRPr lang="zh-CN" altLang="en-US" b="1" dirty="0"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>
                        <a:ea typeface="黑体" panose="02010609060101010101" charset="-122"/>
                      </a:endParaRPr>
                    </a:p>
                  </a:txBody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325880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b="1" dirty="0">
                          <a:ea typeface="黑体" panose="02010609060101010101" charset="-122"/>
                        </a:rPr>
                        <a:t>    </a:t>
                      </a:r>
                      <a:r>
                        <a:rPr lang="zh-CN" altLang="en-US" b="1" dirty="0">
                          <a:ea typeface="黑体" panose="02010609060101010101" charset="-122"/>
                        </a:rPr>
                        <a:t>对皇权</a:t>
                      </a:r>
                      <a:endParaRPr lang="zh-CN" altLang="en-US" b="1" dirty="0">
                        <a:ea typeface="黑体" panose="02010609060101010101" charset="-122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b="1" dirty="0">
                          <a:ea typeface="黑体" panose="02010609060101010101" charset="-122"/>
                        </a:rPr>
                        <a:t>     作用</a:t>
                      </a:r>
                      <a:endParaRPr lang="zh-CN" altLang="en-US" b="1" dirty="0"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45" name="文本框 140322"/>
          <p:cNvSpPr txBox="1"/>
          <p:nvPr/>
        </p:nvSpPr>
        <p:spPr>
          <a:xfrm>
            <a:off x="4511358" y="1988503"/>
            <a:ext cx="5407025" cy="5222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charset="-122"/>
              </a:rPr>
              <a:t>职责都是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</a:rPr>
              <a:t>辅助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charset="-122"/>
              </a:rPr>
              <a:t>皇帝处理全国政务</a:t>
            </a:r>
            <a:endParaRPr lang="zh-CN" altLang="en-US" sz="2800" b="1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3346" name="文本框 140323"/>
          <p:cNvSpPr txBox="1"/>
          <p:nvPr/>
        </p:nvSpPr>
        <p:spPr>
          <a:xfrm>
            <a:off x="3719513" y="3249613"/>
            <a:ext cx="2843212" cy="5222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charset="-122"/>
              </a:rPr>
              <a:t>法定，制度赋权</a:t>
            </a:r>
            <a:endParaRPr lang="zh-CN" altLang="en-US" sz="2800" b="1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3347" name="文本框 140324"/>
          <p:cNvSpPr txBox="1"/>
          <p:nvPr/>
        </p:nvSpPr>
        <p:spPr>
          <a:xfrm>
            <a:off x="7464108" y="3212783"/>
            <a:ext cx="350520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</a:rPr>
              <a:t>非法定，秘书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charset="-122"/>
              </a:rPr>
              <a:t>机构</a:t>
            </a:r>
            <a:endParaRPr lang="zh-CN" altLang="en-US" sz="2800" b="1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3348" name="文本框 140325"/>
          <p:cNvSpPr txBox="1"/>
          <p:nvPr/>
        </p:nvSpPr>
        <p:spPr>
          <a:xfrm>
            <a:off x="3863975" y="4293235"/>
            <a:ext cx="19500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charset="-122"/>
              </a:rPr>
              <a:t>参与决策</a:t>
            </a:r>
            <a:endParaRPr lang="zh-CN" altLang="en-US" sz="2800" b="1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3349" name="文本框 140326"/>
          <p:cNvSpPr txBox="1"/>
          <p:nvPr/>
        </p:nvSpPr>
        <p:spPr>
          <a:xfrm>
            <a:off x="6823075" y="4076700"/>
            <a:ext cx="480250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charset="-122"/>
              </a:rPr>
              <a:t>侍从顾问，无决策权，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</a:rPr>
              <a:t>不能正式统领百官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charset="-122"/>
              </a:rPr>
              <a:t>，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charset="-122"/>
              </a:rPr>
              <a:t>受宦官牵制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3350" name="文本框 140327"/>
          <p:cNvSpPr txBox="1"/>
          <p:nvPr/>
        </p:nvSpPr>
        <p:spPr>
          <a:xfrm>
            <a:off x="4007803" y="5444808"/>
            <a:ext cx="1793875" cy="952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charset="-122"/>
              </a:rPr>
              <a:t>一定程度</a:t>
            </a:r>
            <a:r>
              <a:rPr lang="zh-CN" alt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charset="-122"/>
              </a:rPr>
              <a:t>制约皇权</a:t>
            </a:r>
            <a:endParaRPr lang="zh-CN" altLang="en-US" sz="2800" b="1" dirty="0">
              <a:solidFill>
                <a:srgbClr val="0000CC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3351" name="文本框 140328"/>
          <p:cNvSpPr txBox="1"/>
          <p:nvPr/>
        </p:nvSpPr>
        <p:spPr>
          <a:xfrm>
            <a:off x="7167563" y="5516563"/>
            <a:ext cx="3927475" cy="9540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charset="-122"/>
              </a:rPr>
              <a:t>不能制约，</a:t>
            </a:r>
            <a:r>
              <a:rPr lang="zh-CN" alt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charset="-122"/>
              </a:rPr>
              <a:t>君主专制强化的产物</a:t>
            </a:r>
            <a:endParaRPr lang="zh-CN" altLang="en-US" sz="2800" b="1" dirty="0">
              <a:solidFill>
                <a:srgbClr val="0000CC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文本框 99"/>
          <p:cNvSpPr txBox="1"/>
          <p:nvPr/>
        </p:nvSpPr>
        <p:spPr>
          <a:xfrm>
            <a:off x="479425" y="981075"/>
            <a:ext cx="11355070" cy="52622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indent="228600"/>
            <a:r>
              <a:rPr lang="en-US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从永乐三年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(1405</a:t>
            </a:r>
            <a:r>
              <a:rPr lang="zh-CN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)</a:t>
            </a:r>
            <a:r>
              <a:rPr lang="zh-CN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到宣德八年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(1433</a:t>
            </a:r>
            <a:r>
              <a:rPr lang="zh-CN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),</a:t>
            </a:r>
            <a:r>
              <a:rPr lang="zh-CN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郑和共七次率领庞大的船队下西洋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历时近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30</a:t>
            </a:r>
            <a:r>
              <a:rPr lang="zh-CN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年。郑和船队游历南洋群岛诸国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到达中南半岛、印度半岛、阿拉伯半岛等亚非的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30</a:t>
            </a:r>
            <a:r>
              <a:rPr lang="zh-CN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多个国家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最远到达非洲东海岸和红海沿岸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郑和下西洋的目的既</a:t>
            </a:r>
            <a:r>
              <a:rPr lang="zh-CN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有宣传明朝的国威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扩大在海外的政治影响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也有发展以</a:t>
            </a:r>
            <a:r>
              <a:rPr lang="zh-CN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朝贡为形式的海外贸易</a:t>
            </a:r>
            <a:r>
              <a:rPr lang="zh-CN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的意图。郑和下西洋扩大了明朝与海外国家的交流。郑和下西洋后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亚非许多国家纷纷遣使来华访问、从事经贸交流。郑和下西洋具有重大、深远的意义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是人类征服海洋的壮举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比近代欧洲大航海时代著名航海家哥伦布、达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zh-CN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伽马和麦哲伦要早一百年左右的时间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在世界海洋发展史上占有举足轻重的地位。郑和以和平的方式下西洋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为世界各国的和平交流树立了典范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在中国与东南亚、整个亚洲乃至全球范围内的地缘政治经济、亚洲国际贸易网络的建立和在</a:t>
            </a:r>
            <a:r>
              <a:rPr lang="zh-CN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东西方文明交融与世界一体化进程中均有重大意义。</a:t>
            </a:r>
            <a:endParaRPr lang="zh-CN" altLang="zh-CN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380" y="116840"/>
            <a:ext cx="4133850" cy="5238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7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0" y="730250"/>
            <a:ext cx="11376025" cy="5819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圆角矩形标注 7"/>
          <p:cNvSpPr/>
          <p:nvPr/>
        </p:nvSpPr>
        <p:spPr>
          <a:xfrm>
            <a:off x="1860550" y="5722938"/>
            <a:ext cx="4254500" cy="1008063"/>
          </a:xfrm>
          <a:prstGeom prst="wedgeRoundRectCallout">
            <a:avLst>
              <a:gd name="adj1" fmla="val 83736"/>
              <a:gd name="adj2" fmla="val -31675"/>
              <a:gd name="adj3" fmla="val 16667"/>
            </a:avLst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altLang="en-US" sz="3200" b="1" i="0" u="none" strike="noStrike" kern="1200" cap="none" spc="0" normalizeH="0" baseline="0" noProof="1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+mn-cs"/>
                <a:sym typeface="+mn-ea"/>
              </a:rPr>
              <a:t>葡萄牙殖民者攫取在澳门的居住权</a:t>
            </a:r>
            <a:endParaRPr kumimoji="0" lang="zh-CN" altLang="en-US" sz="3200" b="1" i="0" u="none" strike="noStrike" kern="1200" cap="none" spc="0" normalizeH="0" baseline="0" noProof="1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cs typeface="+mn-cs"/>
              <a:sym typeface="+mn-ea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9744075" y="2570163"/>
            <a:ext cx="1727200" cy="1350963"/>
          </a:xfrm>
          <a:prstGeom prst="wedgeRoundRectCallout">
            <a:avLst>
              <a:gd name="adj1" fmla="val -101875"/>
              <a:gd name="adj2" fmla="val 147673"/>
              <a:gd name="adj3" fmla="val 16667"/>
            </a:avLst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altLang="en-US" sz="3200" b="1" i="0" u="none" strike="noStrike" kern="1200" cap="none" spc="0" normalizeH="0" baseline="0" noProof="1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+mn-cs"/>
                <a:sym typeface="+mn-ea"/>
              </a:rPr>
              <a:t>戚继光抗倭</a:t>
            </a:r>
            <a:endParaRPr kumimoji="0" lang="zh-CN" altLang="en-US" sz="3200" b="1" i="0" u="none" strike="noStrike" kern="1200" cap="none" spc="0" normalizeH="0" baseline="0" noProof="1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cs typeface="+mn-cs"/>
              <a:sym typeface="+mn-ea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9744075" y="4275138"/>
            <a:ext cx="1982788" cy="2128838"/>
          </a:xfrm>
          <a:prstGeom prst="wedgeRoundRectCallout">
            <a:avLst>
              <a:gd name="adj1" fmla="val -74079"/>
              <a:gd name="adj2" fmla="val -1596"/>
              <a:gd name="adj3" fmla="val 16667"/>
            </a:avLst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altLang="en-US" sz="2800" b="1" i="0" u="none" strike="noStrike" kern="1200" cap="none" spc="0" normalizeH="0" baseline="0" noProof="1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+mn-cs"/>
                <a:sym typeface="+mn-ea"/>
              </a:rPr>
              <a:t>荷兰殖民者侵略</a:t>
            </a:r>
            <a:endParaRPr kumimoji="0" lang="zh-CN" altLang="en-US" sz="2800" b="1" i="0" u="none" strike="noStrike" kern="1200" cap="none" spc="0" normalizeH="0" baseline="0" noProof="1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cs typeface="+mn-cs"/>
              <a:sym typeface="+mn-ea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altLang="en-US" sz="2800" b="1" i="0" u="none" strike="noStrike" kern="1200" cap="none" spc="0" normalizeH="0" baseline="0" noProof="1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+mn-cs"/>
                <a:sym typeface="+mn-ea"/>
              </a:rPr>
              <a:t>台湾，郑成功收复台湾</a:t>
            </a:r>
            <a:endParaRPr kumimoji="0" lang="zh-CN" altLang="en-US" sz="2800" b="1" i="0" u="none" strike="noStrike" kern="1200" cap="none" spc="0" normalizeH="0" baseline="0" noProof="1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文本框 99"/>
          <p:cNvSpPr txBox="1"/>
          <p:nvPr/>
        </p:nvSpPr>
        <p:spPr>
          <a:xfrm>
            <a:off x="209550" y="189230"/>
            <a:ext cx="1173543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4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        读明朝疆域图，结合教材分别指出</a:t>
            </a:r>
            <a:r>
              <a:rPr lang="en-US" altLang="zh-CN" sz="24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A</a:t>
            </a:r>
            <a:r>
              <a:rPr lang="zh-CN" altLang="zh-CN" sz="24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B</a:t>
            </a:r>
            <a:r>
              <a:rPr lang="zh-CN" altLang="zh-CN" sz="24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C</a:t>
            </a:r>
            <a:r>
              <a:rPr lang="zh-CN" altLang="zh-CN" sz="24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区域的主要民族。并说明明朝政府是如何经略这些地区的？</a:t>
            </a:r>
            <a:endParaRPr lang="zh-CN" altLang="zh-CN" sz="2400" b="1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15362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00" y="939800"/>
            <a:ext cx="9786620" cy="447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5446713" y="1804988"/>
            <a:ext cx="862013" cy="674688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numCol="1" spcCol="0" rtlCol="0" fromWordArt="0" anchor="t" anchorCtr="0" forceAA="0" compatLnSpc="1"/>
          <a:lstStyle/>
          <a:p>
            <a:pPr algn="just" fontAlgn="base">
              <a:lnSpc>
                <a:spcPct val="115000"/>
              </a:lnSpc>
              <a:spcAft>
                <a:spcPts val="1000"/>
              </a:spcAft>
            </a:pPr>
            <a:r>
              <a:rPr lang="en-US" altLang="zh-CN" sz="2200" b="1" strike="noStrike" kern="100" noProof="1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A</a:t>
            </a:r>
            <a:endParaRPr lang="en-US" altLang="zh-CN" sz="2200" b="1" strike="noStrike" kern="100" noProof="1"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" name="文本框 5"/>
          <p:cNvSpPr txBox="1"/>
          <p:nvPr/>
        </p:nvSpPr>
        <p:spPr>
          <a:xfrm>
            <a:off x="4548188" y="3819525"/>
            <a:ext cx="658813" cy="592138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numCol="1" spcCol="0" rtlCol="0" fromWordArt="0" anchor="t" anchorCtr="0" forceAA="0" compatLnSpc="1"/>
          <a:lstStyle/>
          <a:p>
            <a:pPr algn="just" fontAlgn="base">
              <a:lnSpc>
                <a:spcPct val="115000"/>
              </a:lnSpc>
              <a:spcAft>
                <a:spcPts val="1000"/>
              </a:spcAft>
            </a:pPr>
            <a:r>
              <a:rPr lang="en-US" altLang="zh-CN" sz="2200" b="1" strike="noStrike" kern="100" noProof="1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B</a:t>
            </a:r>
            <a:endParaRPr lang="en-US" altLang="zh-CN" sz="2200" b="1" strike="noStrike" kern="100" noProof="1"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" name="文本框 6"/>
          <p:cNvSpPr txBox="1"/>
          <p:nvPr/>
        </p:nvSpPr>
        <p:spPr>
          <a:xfrm>
            <a:off x="8543608" y="1485265"/>
            <a:ext cx="714375" cy="60801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numCol="1" spcCol="0" rtlCol="0" fromWordArt="0" anchor="t" anchorCtr="0" forceAA="0" compatLnSpc="1"/>
          <a:lstStyle/>
          <a:p>
            <a:pPr algn="just" fontAlgn="base">
              <a:lnSpc>
                <a:spcPct val="115000"/>
              </a:lnSpc>
              <a:spcAft>
                <a:spcPts val="1000"/>
              </a:spcAft>
            </a:pPr>
            <a:r>
              <a:rPr lang="en-US" altLang="zh-CN" sz="2200" b="1" strike="noStrike" kern="100" noProof="1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C</a:t>
            </a:r>
            <a:endParaRPr lang="en-US" altLang="zh-CN" sz="2200" b="1" strike="noStrike" kern="100" noProof="1"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33563" y="5476875"/>
            <a:ext cx="8437562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>
                <a:latin typeface="Calibri" panose="020F0502020204030204" charset="0"/>
                <a:ea typeface="宋体" panose="02010600030101010101" pitchFamily="2" charset="-122"/>
              </a:rPr>
              <a:t>A</a:t>
            </a:r>
            <a:r>
              <a:rPr lang="zh-CN" altLang="zh-CN" sz="2400">
                <a:latin typeface="Calibri" panose="020F0502020204030204" charset="0"/>
                <a:ea typeface="宋体" panose="02010600030101010101" pitchFamily="2" charset="-122"/>
              </a:rPr>
              <a:t>：蒙古族（修筑长城防止，战争、和议）</a:t>
            </a:r>
            <a:endParaRPr lang="en-US" altLang="zh-CN" sz="2400">
              <a:latin typeface="Calibri" panose="020F0502020204030204" charset="0"/>
              <a:ea typeface="宋体" panose="02010600030101010101" pitchFamily="2" charset="-122"/>
            </a:endParaRPr>
          </a:p>
          <a:p>
            <a:r>
              <a:rPr lang="en-US" altLang="zh-CN" sz="2400">
                <a:latin typeface="Calibri" panose="020F0502020204030204" charset="0"/>
                <a:ea typeface="宋体" panose="02010600030101010101" pitchFamily="2" charset="-122"/>
              </a:rPr>
              <a:t>B</a:t>
            </a:r>
            <a:r>
              <a:rPr lang="zh-CN" altLang="zh-CN" sz="2400">
                <a:latin typeface="Calibri" panose="020F0502020204030204" charset="0"/>
                <a:ea typeface="宋体" panose="02010600030101010101" pitchFamily="2" charset="-122"/>
              </a:rPr>
              <a:t>：藏族（封授，行都指挥使司，任用藏族上层人士）</a:t>
            </a:r>
            <a:endParaRPr lang="en-US" altLang="zh-CN" sz="2400">
              <a:latin typeface="Calibri" panose="020F0502020204030204" charset="0"/>
              <a:ea typeface="宋体" panose="02010600030101010101" pitchFamily="2" charset="-122"/>
            </a:endParaRPr>
          </a:p>
          <a:p>
            <a:r>
              <a:rPr lang="en-US" altLang="zh-CN" sz="2400">
                <a:latin typeface="Calibri" panose="020F0502020204030204" charset="0"/>
                <a:ea typeface="宋体" panose="02010600030101010101" pitchFamily="2" charset="-122"/>
              </a:rPr>
              <a:t>C</a:t>
            </a:r>
            <a:r>
              <a:rPr lang="zh-CN" altLang="zh-CN" sz="2400">
                <a:latin typeface="Calibri" panose="020F0502020204030204" charset="0"/>
                <a:ea typeface="宋体" panose="02010600030101010101" pitchFamily="2" charset="-122"/>
              </a:rPr>
              <a:t>：女真族（奴儿干都司，封授）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18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charRg st="18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charRg st="18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3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charRg st="43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charRg st="43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文本框 101"/>
          <p:cNvSpPr txBox="1"/>
          <p:nvPr/>
        </p:nvSpPr>
        <p:spPr>
          <a:xfrm>
            <a:off x="285750" y="791528"/>
            <a:ext cx="11620500" cy="55568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indent="228600"/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</a:t>
            </a:r>
            <a:r>
              <a:rPr lang="zh-CN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明永乐帝即位后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内阁开始参与机密事务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但诸奏章并不经过内阁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一切批答皆出自皇帝。洪熙以后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阁权渐重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六部渐秉内阁之意行事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内阁逐渐成为执政的中枢。这表明明代内阁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	(</a:t>
            </a:r>
            <a:r>
              <a:rPr lang="zh-CN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)</a:t>
            </a:r>
            <a:r>
              <a:rPr lang="zh-CN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　　　　　　　　　　　　　　　　　　　　　　　　　　　　　　　</a:t>
            </a:r>
            <a:endParaRPr lang="en-US" altLang="zh-CN" sz="24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228600"/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A. </a:t>
            </a:r>
            <a:r>
              <a:rPr lang="zh-CN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已成为法定中枢机构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	B. </a:t>
            </a:r>
            <a:r>
              <a:rPr lang="zh-CN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执掌机密事务的决策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	</a:t>
            </a:r>
            <a:endParaRPr lang="en-US" altLang="zh-CN" sz="24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C. </a:t>
            </a:r>
            <a:r>
              <a:rPr lang="zh-CN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行政职权已有所变化  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	D. </a:t>
            </a:r>
            <a:r>
              <a:rPr lang="zh-CN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性质发生根本性变化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endParaRPr lang="en-US" altLang="zh-CN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2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、明初朱元璋严禁宦官读书识字，但中后期宦官读书识字逐渐制度化，士大夫甚至有针对性地编纂适合宦官学习的读本。由此可以推知，明代中后期</a:t>
            </a:r>
            <a:endParaRPr lang="en-US" altLang="zh-CN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A.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中枢决策过程发生异变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B.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皇帝权力日趋衰落</a:t>
            </a:r>
            <a:endParaRPr lang="en-US" altLang="zh-CN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C.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内阁议政功能已经丧失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D.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宦官掌握决策权力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228600"/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</a:t>
            </a:r>
            <a:r>
              <a:rPr lang="zh-CN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永乐年间遣使下西洋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,</a:t>
            </a:r>
            <a:r>
              <a:rPr lang="zh-CN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“招谕海番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,</a:t>
            </a:r>
            <a:r>
              <a:rPr lang="zh-CN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贡献毕至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”,</a:t>
            </a:r>
            <a:r>
              <a:rPr lang="zh-CN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民户承令转卖这些货物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,</a:t>
            </a:r>
            <a:r>
              <a:rPr lang="zh-CN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因而“百</a:t>
            </a:r>
            <a:endParaRPr lang="zh-CN" altLang="zh-CN" sz="24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228600"/>
            <a:r>
              <a:rPr lang="zh-CN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姓充实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,</a:t>
            </a:r>
            <a:r>
              <a:rPr lang="zh-CN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府藏衍溢”。这一现象表明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	(</a:t>
            </a:r>
            <a:r>
              <a:rPr lang="zh-CN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　　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)</a:t>
            </a:r>
            <a:endParaRPr lang="en-US" altLang="zh-CN" sz="24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228600"/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A. </a:t>
            </a:r>
            <a:r>
              <a:rPr lang="zh-CN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郑和下西洋旨在缓解财政危机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	B. </a:t>
            </a:r>
            <a:r>
              <a:rPr lang="zh-CN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当时的海禁政策尚未施行</a:t>
            </a:r>
            <a:endParaRPr lang="en-US" altLang="zh-CN" sz="24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228600"/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C. </a:t>
            </a:r>
            <a:r>
              <a:rPr lang="zh-CN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古代欧亚交流达到历史性高峰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	D. </a:t>
            </a:r>
            <a:r>
              <a:rPr lang="zh-CN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朝贡体系有助于商贸发展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228600"/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19870" y="1556703"/>
            <a:ext cx="69088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4000" b="1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C.</a:t>
            </a:r>
            <a:endParaRPr lang="en-US" altLang="zh-CN" sz="4000" b="1">
              <a:solidFill>
                <a:srgbClr val="FF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64015" y="3285450"/>
            <a:ext cx="990600" cy="92201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54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560050" y="5445085"/>
            <a:ext cx="990600" cy="9220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</a:t>
            </a:r>
            <a:endParaRPr kumimoji="0" lang="zh-CN" altLang="en-US" sz="54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525" y="-27305"/>
            <a:ext cx="2124075" cy="8191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p="http://schemas.openxmlformats.org/presentationml/2006/main">
  <p:tag name="AS_UNIQUEID" val="1149"/>
</p:tagLst>
</file>

<file path=ppt/tags/tag10.xml><?xml version="1.0" encoding="utf-8"?>
<p:tagLst xmlns:p="http://schemas.openxmlformats.org/presentationml/2006/main">
  <p:tag name="KSO_WM_BEAUTIFY_FLAG" val="#wm#"/>
  <p:tag name="KSO_WM_SLIDE_BACKGROUND" val="[&quot;general&quot;,&quot;frame&quot;]"/>
  <p:tag name="KSO_WM_SLIDE_CAN_ADD_NAVIGATION" val="1"/>
  <p:tag name="KSO_WM_SLIDE_ID" val="diagram20200864_1"/>
  <p:tag name="KSO_WM_SLIDE_INDEX" val="1"/>
  <p:tag name="KSO_WM_SLIDE_ITEM_CNT" val="0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POSITION" val="47*37"/>
  <p:tag name="KSO_WM_SLIDE_RATIO" val="1.777778"/>
  <p:tag name="KSO_WM_SLIDE_SIZE" val="864*454"/>
  <p:tag name="KSO_WM_SLIDE_SUBTYPE" val="pureTxt"/>
  <p:tag name="KSO_WM_SLIDE_TYPE" val="text"/>
  <p:tag name="KSO_WM_TAG_VERSION" val="1.0"/>
  <p:tag name="KSO_WM_TEMPLATE_CATEGORY" val="diagram"/>
  <p:tag name="KSO_WM_TEMPLATE_COLOR_TYPE" val="1"/>
  <p:tag name="KSO_WM_TEMPLATE_INDEX" val="20200864"/>
  <p:tag name="KSO_WM_TEMPLATE_MASTER_TYPE" val="0"/>
  <p:tag name="KSO_WM_TEMPLATE_SUBCATEGORY" val="11"/>
  <p:tag name="KSO_WM_UNIT_SHOW_EDIT_AREA_INDICATION" val="1"/>
</p:tagLst>
</file>

<file path=ppt/tags/tag2.xml><?xml version="1.0" encoding="utf-8"?>
<p:tagLst xmlns:p="http://schemas.openxmlformats.org/presentationml/2006/main">
  <p:tag name="KSO_WM_UNIT_TABLE_BEAUTIFY" val="smartTable{6dc6e655-5545-48f2-84bd-f644590a2613}"/>
</p:tagLst>
</file>

<file path=ppt/tags/tag3.xml><?xml version="1.0" encoding="utf-8"?>
<p:tagLst xmlns:p="http://schemas.openxmlformats.org/presentationml/2006/main">
  <p:tag name="KSO_WM_TEMPLATE_CATEGORY" val="custom"/>
  <p:tag name="KSO_WM_TEMPLATE_INDEX" val="107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p="http://schemas.openxmlformats.org/presentationml/2006/main">
  <p:tag name="AS_UNIQUEID" val="502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0864"/>
  <p:tag name="KSO_WM_UNIT_BLOCK" val="0"/>
  <p:tag name="KSO_WM_UNIT_COMPATIBLE" val="0"/>
  <p:tag name="KSO_WM_UNIT_DEFAULT_FONT" val="14;18;2"/>
  <p:tag name="KSO_WM_UNIT_DIAGRAM_ISNUMVISUAL" val="0"/>
  <p:tag name="KSO_WM_UNIT_DIAGRAM_ISREFERUNIT" val="0"/>
  <p:tag name="KSO_WM_UNIT_HIGHLIGHT" val="0"/>
  <p:tag name="KSO_WM_UNIT_ID" val="diagram20200864_1*f*1"/>
  <p:tag name="KSO_WM_UNIT_INDEX" val="1"/>
  <p:tag name="KSO_WM_UNIT_LAYERLEVEL" val="1"/>
  <p:tag name="KSO_WM_UNIT_NOCLEAR" val="0"/>
  <p:tag name="KSO_WM_UNIT_PLACING_PICTURE_MD4" val="0"/>
  <p:tag name="KSO_WM_UNIT_PRESET_TEXT" val="点击输入正文"/>
  <p:tag name="KSO_WM_UNIT_SHOW_EDIT_AREA_INDICATION" val="1"/>
  <p:tag name="KSO_WM_UNIT_TYPE" val="f"/>
  <p:tag name="KSO_WM_UNIT_VALUE" val="564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3959</Words>
  <PresentationFormat>宽屏</PresentationFormat>
  <Paragraphs>268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3" baseType="lpstr">
      <vt:lpstr>Arial</vt:lpstr>
      <vt:lpstr>宋体</vt:lpstr>
      <vt:lpstr>Wingdings</vt:lpstr>
      <vt:lpstr>楷体</vt:lpstr>
      <vt:lpstr>黑体</vt:lpstr>
      <vt:lpstr>Calibri</vt:lpstr>
      <vt:lpstr>Calibri</vt:lpstr>
      <vt:lpstr>Times New Roman</vt:lpstr>
      <vt:lpstr>Times New Roman</vt:lpstr>
      <vt:lpstr>NEU-BZ-S92</vt:lpstr>
      <vt:lpstr>Segoe Print</vt:lpstr>
      <vt:lpstr>Segoe UI</vt:lpstr>
      <vt:lpstr>微软雅黑</vt:lpstr>
      <vt:lpstr>Arial Unicode MS</vt:lpstr>
      <vt:lpstr>1_Office 主题</vt:lpstr>
      <vt:lpstr>PowerPoint 演示文稿</vt:lpstr>
      <vt:lpstr>第四单元  明清中国版图的奠定与面临的危机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2021-11-04T08:12:00Z</dcterms:created>
  <dcterms:modified xsi:type="dcterms:W3CDTF">2021-11-05T00:51:08Z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3DA051D34FB64CE8A2D91FD24A86BCDD</vt:lpwstr>
  </property>
  <property fmtid="{D5CDD505-2E9C-101B-9397-08002B2CF9AE}" pid="3" name="KSOProductBuildVer">
    <vt:lpwstr>2052-11.1.0.10938</vt:lpwstr>
  </property>
</Properties>
</file>