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323" r:id="rId3"/>
    <p:sldId id="379" r:id="rId4"/>
    <p:sldId id="266" r:id="rId5"/>
    <p:sldId id="256" r:id="rId6"/>
    <p:sldId id="257" r:id="rId7"/>
    <p:sldId id="258" r:id="rId8"/>
    <p:sldId id="259" r:id="rId9"/>
    <p:sldId id="260" r:id="rId10"/>
    <p:sldId id="261" r:id="rId11"/>
    <p:sldId id="262" r:id="rId12"/>
    <p:sldId id="263" r:id="rId13"/>
    <p:sldId id="264" r:id="rId15"/>
    <p:sldId id="265"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6" r:id="rId41"/>
    <p:sldId id="292" r:id="rId42"/>
    <p:sldId id="293" r:id="rId43"/>
    <p:sldId id="295" r:id="rId44"/>
    <p:sldId id="376" r:id="rId45"/>
    <p:sldId id="297" r:id="rId46"/>
    <p:sldId id="298" r:id="rId47"/>
    <p:sldId id="299" r:id="rId48"/>
    <p:sldId id="301" r:id="rId49"/>
    <p:sldId id="303" r:id="rId50"/>
    <p:sldId id="305" r:id="rId51"/>
    <p:sldId id="317" r:id="rId52"/>
    <p:sldId id="377" r:id="rId53"/>
    <p:sldId id="315" r:id="rId54"/>
    <p:sldId id="316" r:id="rId55"/>
    <p:sldId id="304" r:id="rId56"/>
    <p:sldId id="306" r:id="rId57"/>
    <p:sldId id="318" r:id="rId5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11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1" Type="http://schemas.openxmlformats.org/officeDocument/2006/relationships/tableStyles" Target="tableStyles.xml"/><Relationship Id="rId60" Type="http://schemas.openxmlformats.org/officeDocument/2006/relationships/viewProps" Target="viewProps.xml"/><Relationship Id="rId6" Type="http://schemas.openxmlformats.org/officeDocument/2006/relationships/slide" Target="slides/slide4.xml"/><Relationship Id="rId59" Type="http://schemas.openxmlformats.org/officeDocument/2006/relationships/presProps" Target="presProps.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F50BFD-D44C-471F-AFA8-F6AFD69CA515}"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E0B8F5-19C6-4335-8CEF-9078240A378E}"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32E0B8F5-19C6-4335-8CEF-9078240A378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srcRect/>
          <a:stretch>
            <a:fillRect/>
          </a:stretch>
        </a:blipFill>
        <a:effectLst/>
      </p:bgPr>
    </p:bg>
    <p:spTree>
      <p:nvGrpSpPr>
        <p:cNvPr id="1" name=""/>
        <p:cNvGrpSpPr/>
        <p:nvPr/>
      </p:nvGrpSpPr>
      <p:grpSpPr/>
      <p:sp>
        <p:nvSpPr>
          <p:cNvPr id="4" name="文本框 3"/>
          <p:cNvSpPr txBox="1"/>
          <p:nvPr/>
        </p:nvSpPr>
        <p:spPr>
          <a:xfrm>
            <a:off x="330200" y="963930"/>
            <a:ext cx="5362575" cy="706755"/>
          </a:xfrm>
          <a:prstGeom prst="rect">
            <a:avLst/>
          </a:prstGeom>
          <a:solidFill>
            <a:srgbClr val="00B050"/>
          </a:solidFill>
        </p:spPr>
        <p:txBody>
          <a:bodyPr wrap="square" rtlCol="0">
            <a:spAutoFit/>
          </a:bodyPr>
          <a:p>
            <a:pPr algn="ctr"/>
            <a:r>
              <a:rPr lang="zh-CN" altLang="zh-CN" sz="4000" b="1"/>
              <a:t>赣县三中高一年级</a:t>
            </a:r>
            <a:endParaRPr lang="zh-CN" altLang="zh-CN" sz="40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764704"/>
            <a:ext cx="8445624" cy="5472608"/>
          </a:xfrm>
        </p:spPr>
        <p:txBody>
          <a:bodyPr/>
          <a:lstStyle/>
          <a:p>
            <a:r>
              <a:rPr lang="en-US" altLang="zh-CN" b="1" dirty="0" smtClean="0">
                <a:solidFill>
                  <a:srgbClr val="FF0000"/>
                </a:solidFill>
              </a:rPr>
              <a:t>8</a:t>
            </a:r>
            <a:r>
              <a:rPr lang="zh-CN" altLang="zh-CN" b="1" dirty="0" smtClean="0">
                <a:solidFill>
                  <a:srgbClr val="FF0000"/>
                </a:solidFill>
              </a:rPr>
              <a:t>．</a:t>
            </a:r>
            <a:r>
              <a:rPr lang="en-US" altLang="zh-CN" b="1" dirty="0" smtClean="0"/>
              <a:t>2015</a:t>
            </a:r>
            <a:r>
              <a:rPr lang="zh-CN" altLang="zh-CN" b="1" dirty="0" smtClean="0"/>
              <a:t>年是中日甲午战争中国失败多少年，是中国抗日战争胜利多少年，对应正确的是</a:t>
            </a:r>
            <a:endParaRPr lang="zh-CN" altLang="zh-CN" b="1" dirty="0" smtClean="0"/>
          </a:p>
          <a:p>
            <a:endParaRPr lang="en-US" altLang="zh-CN" b="1" dirty="0" smtClean="0"/>
          </a:p>
          <a:p>
            <a:r>
              <a:rPr lang="en-US" altLang="zh-CN" b="1" dirty="0" smtClean="0"/>
              <a:t>A</a:t>
            </a:r>
            <a:r>
              <a:rPr lang="zh-CN" altLang="zh-CN" b="1" dirty="0" smtClean="0"/>
              <a:t>．</a:t>
            </a:r>
            <a:r>
              <a:rPr lang="en-US" altLang="zh-CN" b="1" dirty="0" smtClean="0"/>
              <a:t>130</a:t>
            </a:r>
            <a:r>
              <a:rPr lang="zh-CN" altLang="zh-CN" b="1" dirty="0" smtClean="0"/>
              <a:t>周年</a:t>
            </a:r>
            <a:r>
              <a:rPr lang="en-US" altLang="zh-CN" b="1" dirty="0" smtClean="0"/>
              <a:t>   80</a:t>
            </a:r>
            <a:r>
              <a:rPr lang="zh-CN" altLang="zh-CN" b="1" dirty="0" smtClean="0"/>
              <a:t>周年</a:t>
            </a:r>
            <a:r>
              <a:rPr lang="en-US" altLang="zh-CN" b="1" dirty="0" smtClean="0"/>
              <a:t>    B</a:t>
            </a:r>
            <a:r>
              <a:rPr lang="zh-CN" altLang="zh-CN" b="1" dirty="0" smtClean="0"/>
              <a:t>．</a:t>
            </a:r>
            <a:r>
              <a:rPr lang="en-US" altLang="zh-CN" b="1" dirty="0" smtClean="0"/>
              <a:t>120</a:t>
            </a:r>
            <a:r>
              <a:rPr lang="zh-CN" altLang="zh-CN" b="1" dirty="0" smtClean="0"/>
              <a:t>周年</a:t>
            </a:r>
            <a:r>
              <a:rPr lang="en-US" altLang="zh-CN" b="1" dirty="0" smtClean="0"/>
              <a:t>   70</a:t>
            </a:r>
            <a:r>
              <a:rPr lang="zh-CN" altLang="zh-CN" b="1" dirty="0" smtClean="0"/>
              <a:t>周年</a:t>
            </a:r>
            <a:endParaRPr lang="zh-CN" altLang="zh-CN" b="1" dirty="0" smtClean="0"/>
          </a:p>
          <a:p>
            <a:r>
              <a:rPr lang="en-US" altLang="zh-CN" b="1" dirty="0" smtClean="0"/>
              <a:t>C</a:t>
            </a:r>
            <a:r>
              <a:rPr lang="zh-CN" altLang="zh-CN" b="1" dirty="0" smtClean="0"/>
              <a:t>．</a:t>
            </a:r>
            <a:r>
              <a:rPr lang="en-US" altLang="zh-CN" b="1" dirty="0" smtClean="0"/>
              <a:t>110</a:t>
            </a:r>
            <a:r>
              <a:rPr lang="zh-CN" altLang="zh-CN" b="1" dirty="0" smtClean="0"/>
              <a:t>周年</a:t>
            </a:r>
            <a:r>
              <a:rPr lang="en-US" altLang="zh-CN" b="1" dirty="0" smtClean="0"/>
              <a:t>   60</a:t>
            </a:r>
            <a:r>
              <a:rPr lang="zh-CN" altLang="zh-CN" b="1" dirty="0" smtClean="0"/>
              <a:t>周年</a:t>
            </a:r>
            <a:r>
              <a:rPr lang="en-US" altLang="zh-CN" b="1" dirty="0" smtClean="0"/>
              <a:t>    D</a:t>
            </a:r>
            <a:r>
              <a:rPr lang="zh-CN" altLang="zh-CN" b="1" dirty="0" smtClean="0"/>
              <a:t>．</a:t>
            </a:r>
            <a:r>
              <a:rPr lang="en-US" altLang="zh-CN" b="1" dirty="0" smtClean="0"/>
              <a:t>100</a:t>
            </a:r>
            <a:r>
              <a:rPr lang="zh-CN" altLang="zh-CN" b="1" dirty="0" smtClean="0"/>
              <a:t>周年</a:t>
            </a:r>
            <a:r>
              <a:rPr lang="en-US" altLang="zh-CN" b="1" dirty="0" smtClean="0"/>
              <a:t>   50</a:t>
            </a:r>
            <a:r>
              <a:rPr lang="zh-CN" altLang="zh-CN" b="1" dirty="0" smtClean="0"/>
              <a:t>周年</a:t>
            </a:r>
            <a:r>
              <a:rPr lang="en-US" altLang="zh-CN" b="1" dirty="0" smtClean="0"/>
              <a:t>	</a:t>
            </a:r>
            <a:endParaRPr lang="zh-CN" altLang="zh-CN" b="1" dirty="0" smtClean="0"/>
          </a:p>
          <a:p>
            <a:endParaRPr lang="zh-CN" altLang="en-US" dirty="0"/>
          </a:p>
        </p:txBody>
      </p:sp>
      <p:sp>
        <p:nvSpPr>
          <p:cNvPr id="5" name="TextBox 4"/>
          <p:cNvSpPr txBox="1"/>
          <p:nvPr/>
        </p:nvSpPr>
        <p:spPr>
          <a:xfrm>
            <a:off x="6588224" y="3717032"/>
            <a:ext cx="1008112" cy="1015663"/>
          </a:xfrm>
          <a:prstGeom prst="rect">
            <a:avLst/>
          </a:prstGeom>
          <a:noFill/>
        </p:spPr>
        <p:txBody>
          <a:bodyPr wrap="square" rtlCol="0">
            <a:spAutoFit/>
          </a:bodyPr>
          <a:lstStyle/>
          <a:p>
            <a:r>
              <a:rPr lang="en-US" altLang="zh-CN" sz="6000" b="1" dirty="0" smtClean="0">
                <a:solidFill>
                  <a:srgbClr val="FF0000"/>
                </a:solidFill>
              </a:rPr>
              <a:t>B</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88640"/>
            <a:ext cx="8424936" cy="6048672"/>
          </a:xfrm>
        </p:spPr>
        <p:txBody>
          <a:bodyPr>
            <a:normAutofit/>
          </a:bodyPr>
          <a:lstStyle/>
          <a:p>
            <a:r>
              <a:rPr lang="en-US" altLang="zh-CN" b="1" dirty="0" smtClean="0">
                <a:solidFill>
                  <a:srgbClr val="FF0000"/>
                </a:solidFill>
              </a:rPr>
              <a:t>9.</a:t>
            </a:r>
            <a:r>
              <a:rPr lang="en-US" altLang="zh-CN" b="1" dirty="0" smtClean="0"/>
              <a:t>2014</a:t>
            </a:r>
            <a:r>
              <a:rPr lang="zh-CN" altLang="zh-CN" b="1" dirty="0" smtClean="0"/>
              <a:t>年</a:t>
            </a:r>
            <a:r>
              <a:rPr lang="en-US" altLang="zh-CN" b="1" dirty="0" smtClean="0"/>
              <a:t>3</a:t>
            </a:r>
            <a:r>
              <a:rPr lang="zh-CN" altLang="zh-CN" b="1" dirty="0" smtClean="0"/>
              <a:t>月，我国成功召开</a:t>
            </a:r>
            <a:r>
              <a:rPr lang="en-US" altLang="zh-CN" b="1" dirty="0" smtClean="0"/>
              <a:t>“</a:t>
            </a:r>
            <a:r>
              <a:rPr lang="zh-CN" altLang="zh-CN" b="1" dirty="0" smtClean="0"/>
              <a:t>两会</a:t>
            </a:r>
            <a:r>
              <a:rPr lang="en-US" altLang="zh-CN" b="1" dirty="0" smtClean="0"/>
              <a:t>”</a:t>
            </a:r>
            <a:r>
              <a:rPr lang="zh-CN" altLang="zh-CN" b="1" dirty="0" smtClean="0"/>
              <a:t>，从历史渊源来讲，</a:t>
            </a:r>
            <a:r>
              <a:rPr lang="en-US" altLang="zh-CN" b="1" dirty="0" smtClean="0"/>
              <a:t>“</a:t>
            </a:r>
            <a:r>
              <a:rPr lang="zh-CN" altLang="zh-CN" b="1" dirty="0" smtClean="0"/>
              <a:t>两会</a:t>
            </a:r>
            <a:r>
              <a:rPr lang="en-US" altLang="zh-CN" b="1" dirty="0" smtClean="0"/>
              <a:t>”(</a:t>
            </a:r>
            <a:r>
              <a:rPr lang="zh-CN" altLang="zh-CN" b="1" dirty="0" smtClean="0"/>
              <a:t>政协会议和人大会议</a:t>
            </a:r>
            <a:r>
              <a:rPr lang="en-US" altLang="zh-CN" b="1" dirty="0" smtClean="0"/>
              <a:t>)</a:t>
            </a:r>
            <a:r>
              <a:rPr lang="zh-CN" altLang="zh-CN" b="1" dirty="0" smtClean="0"/>
              <a:t>分别始于</a:t>
            </a:r>
            <a:endParaRPr lang="zh-CN" altLang="zh-CN" b="1" dirty="0" smtClean="0"/>
          </a:p>
          <a:p>
            <a:r>
              <a:rPr lang="en-US" altLang="zh-CN" b="1" dirty="0" smtClean="0"/>
              <a:t>A</a:t>
            </a:r>
            <a:r>
              <a:rPr lang="zh-CN" altLang="zh-CN" b="1" dirty="0" smtClean="0"/>
              <a:t>．</a:t>
            </a:r>
            <a:r>
              <a:rPr lang="en-US" altLang="zh-CN" b="1" dirty="0" smtClean="0"/>
              <a:t>1946</a:t>
            </a:r>
            <a:r>
              <a:rPr lang="zh-CN" altLang="zh-CN" b="1" dirty="0" smtClean="0"/>
              <a:t>年，</a:t>
            </a:r>
            <a:r>
              <a:rPr lang="en-US" altLang="zh-CN" b="1" dirty="0" smtClean="0"/>
              <a:t>1949</a:t>
            </a:r>
            <a:r>
              <a:rPr lang="zh-CN" altLang="zh-CN" b="1" dirty="0" smtClean="0"/>
              <a:t>年</a:t>
            </a:r>
            <a:r>
              <a:rPr lang="en-US" altLang="zh-CN" b="1" dirty="0" smtClean="0"/>
              <a:t>  B</a:t>
            </a:r>
            <a:r>
              <a:rPr lang="zh-CN" altLang="zh-CN" b="1" dirty="0" smtClean="0"/>
              <a:t>．</a:t>
            </a:r>
            <a:r>
              <a:rPr lang="en-US" altLang="zh-CN" b="1" dirty="0" smtClean="0"/>
              <a:t>1949</a:t>
            </a:r>
            <a:r>
              <a:rPr lang="zh-CN" altLang="zh-CN" b="1" dirty="0" smtClean="0"/>
              <a:t>年，</a:t>
            </a:r>
            <a:r>
              <a:rPr lang="en-US" altLang="zh-CN" b="1" dirty="0" smtClean="0"/>
              <a:t>1949</a:t>
            </a:r>
            <a:r>
              <a:rPr lang="zh-CN" altLang="zh-CN" b="1" dirty="0" smtClean="0"/>
              <a:t>年</a:t>
            </a:r>
            <a:endParaRPr lang="zh-CN" altLang="zh-CN" b="1" dirty="0" smtClean="0"/>
          </a:p>
          <a:p>
            <a:r>
              <a:rPr lang="en-US" altLang="zh-CN" b="1" dirty="0" smtClean="0"/>
              <a:t>C</a:t>
            </a:r>
            <a:r>
              <a:rPr lang="zh-CN" altLang="zh-CN" b="1" dirty="0" smtClean="0"/>
              <a:t>．</a:t>
            </a:r>
            <a:r>
              <a:rPr lang="en-US" altLang="zh-CN" b="1" dirty="0" smtClean="0"/>
              <a:t>1949</a:t>
            </a:r>
            <a:r>
              <a:rPr lang="zh-CN" altLang="zh-CN" b="1" dirty="0" smtClean="0"/>
              <a:t>年，</a:t>
            </a:r>
            <a:r>
              <a:rPr lang="en-US" altLang="zh-CN" b="1" dirty="0" smtClean="0"/>
              <a:t>1954</a:t>
            </a:r>
            <a:r>
              <a:rPr lang="zh-CN" altLang="zh-CN" b="1" dirty="0" smtClean="0"/>
              <a:t>年</a:t>
            </a:r>
            <a:r>
              <a:rPr lang="en-US" altLang="zh-CN" b="1" dirty="0" smtClean="0"/>
              <a:t>  D</a:t>
            </a:r>
            <a:r>
              <a:rPr lang="zh-CN" altLang="zh-CN" b="1" dirty="0" smtClean="0"/>
              <a:t>．</a:t>
            </a:r>
            <a:r>
              <a:rPr lang="en-US" altLang="zh-CN" b="1" dirty="0" smtClean="0"/>
              <a:t>1954</a:t>
            </a:r>
            <a:r>
              <a:rPr lang="zh-CN" altLang="zh-CN" b="1" dirty="0" smtClean="0"/>
              <a:t>年，</a:t>
            </a:r>
            <a:r>
              <a:rPr lang="en-US" altLang="zh-CN" b="1" dirty="0" smtClean="0"/>
              <a:t>1956</a:t>
            </a:r>
            <a:r>
              <a:rPr lang="zh-CN" altLang="zh-CN" b="1" dirty="0" smtClean="0"/>
              <a:t>年</a:t>
            </a:r>
            <a:endParaRPr lang="zh-CN" altLang="zh-CN" b="1" dirty="0" smtClean="0"/>
          </a:p>
          <a:p>
            <a:pPr fontAlgn="ctr"/>
            <a:r>
              <a:rPr lang="en-US" altLang="zh-CN" b="1" dirty="0" smtClean="0">
                <a:solidFill>
                  <a:srgbClr val="FF0000"/>
                </a:solidFill>
              </a:rPr>
              <a:t>10.</a:t>
            </a:r>
            <a:r>
              <a:rPr lang="zh-CN" altLang="zh-CN" b="1" dirty="0" smtClean="0"/>
              <a:t>从中华人民共和国成立到社会主义改造基本完成，这是一个过渡时期。</a:t>
            </a:r>
            <a:r>
              <a:rPr lang="en-US" altLang="zh-CN" b="1" dirty="0" smtClean="0"/>
              <a:t>“</a:t>
            </a:r>
            <a:r>
              <a:rPr lang="zh-CN" altLang="zh-CN" b="1" dirty="0" smtClean="0"/>
              <a:t>从实际结果看</a:t>
            </a:r>
            <a:r>
              <a:rPr lang="en-US" altLang="zh-CN" b="1" dirty="0" smtClean="0"/>
              <a:t>”</a:t>
            </a:r>
            <a:r>
              <a:rPr lang="zh-CN" altLang="zh-CN" b="1" dirty="0" smtClean="0"/>
              <a:t>，该时期时间跨度是</a:t>
            </a:r>
            <a:endParaRPr lang="zh-CN" altLang="zh-CN" b="1" dirty="0" smtClean="0"/>
          </a:p>
          <a:p>
            <a:pPr fontAlgn="ctr"/>
            <a:r>
              <a:rPr lang="en-US" altLang="zh-CN" b="1" dirty="0" smtClean="0"/>
              <a:t>A</a:t>
            </a:r>
            <a:r>
              <a:rPr lang="zh-CN" altLang="zh-CN" b="1" dirty="0" smtClean="0"/>
              <a:t>．</a:t>
            </a:r>
            <a:r>
              <a:rPr lang="en-US" altLang="zh-CN" b="1" dirty="0" smtClean="0"/>
              <a:t>1949</a:t>
            </a:r>
            <a:r>
              <a:rPr lang="zh-CN" altLang="zh-CN" b="1" dirty="0" smtClean="0"/>
              <a:t>年</a:t>
            </a:r>
            <a:r>
              <a:rPr lang="en-US" altLang="zh-CN" b="1" dirty="0" smtClean="0"/>
              <a:t>—1952</a:t>
            </a:r>
            <a:r>
              <a:rPr lang="zh-CN" altLang="zh-CN" b="1" dirty="0" smtClean="0"/>
              <a:t>年</a:t>
            </a:r>
            <a:r>
              <a:rPr lang="en-US" altLang="zh-CN" b="1" dirty="0" smtClean="0"/>
              <a:t>	B</a:t>
            </a:r>
            <a:r>
              <a:rPr lang="zh-CN" altLang="zh-CN" b="1" dirty="0" smtClean="0"/>
              <a:t>．</a:t>
            </a:r>
            <a:r>
              <a:rPr lang="en-US" altLang="zh-CN" b="1" dirty="0" smtClean="0"/>
              <a:t>1953</a:t>
            </a:r>
            <a:r>
              <a:rPr lang="zh-CN" altLang="zh-CN" b="1" dirty="0" smtClean="0"/>
              <a:t>年</a:t>
            </a:r>
            <a:r>
              <a:rPr lang="en-US" altLang="zh-CN" b="1" dirty="0" smtClean="0"/>
              <a:t>—1956</a:t>
            </a:r>
            <a:r>
              <a:rPr lang="zh-CN" altLang="zh-CN" b="1" dirty="0" smtClean="0"/>
              <a:t>年</a:t>
            </a:r>
            <a:endParaRPr lang="zh-CN" altLang="zh-CN" b="1" dirty="0" smtClean="0"/>
          </a:p>
          <a:p>
            <a:pPr fontAlgn="ctr"/>
            <a:r>
              <a:rPr lang="en-US" altLang="zh-CN" b="1" dirty="0" smtClean="0"/>
              <a:t>C</a:t>
            </a:r>
            <a:r>
              <a:rPr lang="zh-CN" altLang="zh-CN" b="1" dirty="0" smtClean="0"/>
              <a:t>．</a:t>
            </a:r>
            <a:r>
              <a:rPr lang="en-US" altLang="zh-CN" b="1" dirty="0" smtClean="0"/>
              <a:t>1949</a:t>
            </a:r>
            <a:r>
              <a:rPr lang="zh-CN" altLang="zh-CN" b="1" dirty="0" smtClean="0"/>
              <a:t>年</a:t>
            </a:r>
            <a:r>
              <a:rPr lang="en-US" altLang="zh-CN" b="1" dirty="0" smtClean="0"/>
              <a:t>—1956</a:t>
            </a:r>
            <a:r>
              <a:rPr lang="zh-CN" altLang="zh-CN" b="1" dirty="0" smtClean="0"/>
              <a:t>年</a:t>
            </a:r>
            <a:r>
              <a:rPr lang="en-US" altLang="zh-CN" b="1" dirty="0" smtClean="0"/>
              <a:t>	D</a:t>
            </a:r>
            <a:r>
              <a:rPr lang="zh-CN" altLang="zh-CN" b="1" dirty="0" smtClean="0"/>
              <a:t>．</a:t>
            </a:r>
            <a:r>
              <a:rPr lang="en-US" altLang="zh-CN" b="1" dirty="0" smtClean="0"/>
              <a:t>1966</a:t>
            </a:r>
            <a:r>
              <a:rPr lang="zh-CN" altLang="zh-CN" b="1" dirty="0" smtClean="0"/>
              <a:t>年</a:t>
            </a:r>
            <a:r>
              <a:rPr lang="en-US" altLang="zh-CN" b="1" dirty="0" smtClean="0"/>
              <a:t>—1976</a:t>
            </a:r>
            <a:r>
              <a:rPr lang="zh-CN" altLang="zh-CN" b="1" dirty="0" smtClean="0"/>
              <a:t>年</a:t>
            </a:r>
            <a:endParaRPr lang="zh-CN" altLang="zh-CN" b="1" dirty="0" smtClean="0"/>
          </a:p>
        </p:txBody>
      </p:sp>
      <p:sp>
        <p:nvSpPr>
          <p:cNvPr id="4" name="TextBox 3"/>
          <p:cNvSpPr txBox="1"/>
          <p:nvPr/>
        </p:nvSpPr>
        <p:spPr>
          <a:xfrm>
            <a:off x="2339752" y="980728"/>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
        <p:nvSpPr>
          <p:cNvPr id="5" name="TextBox 4"/>
          <p:cNvSpPr txBox="1"/>
          <p:nvPr/>
        </p:nvSpPr>
        <p:spPr>
          <a:xfrm>
            <a:off x="6588224" y="3717032"/>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548680"/>
            <a:ext cx="8640960" cy="5328592"/>
          </a:xfrm>
        </p:spPr>
        <p:txBody>
          <a:bodyPr>
            <a:normAutofit/>
          </a:bodyPr>
          <a:lstStyle/>
          <a:p>
            <a:pPr fontAlgn="ctr"/>
            <a:r>
              <a:rPr lang="en-US" altLang="zh-CN" sz="3600" b="1" dirty="0" smtClean="0">
                <a:solidFill>
                  <a:srgbClr val="FF0000"/>
                </a:solidFill>
              </a:rPr>
              <a:t>11.</a:t>
            </a:r>
            <a:r>
              <a:rPr lang="zh-CN" altLang="zh-CN" sz="3600" b="1" dirty="0" smtClean="0"/>
              <a:t>西安事变发生于哪一年</a:t>
            </a:r>
            <a:endParaRPr lang="zh-CN" altLang="zh-CN" sz="3600" b="1" dirty="0" smtClean="0"/>
          </a:p>
          <a:p>
            <a:pPr fontAlgn="ctr"/>
            <a:r>
              <a:rPr lang="en-US" altLang="zh-CN" sz="3600" b="1" dirty="0" smtClean="0"/>
              <a:t>A</a:t>
            </a:r>
            <a:r>
              <a:rPr lang="zh-CN" altLang="zh-CN" sz="3600" b="1" dirty="0" smtClean="0"/>
              <a:t>．</a:t>
            </a:r>
            <a:r>
              <a:rPr lang="en-US" altLang="zh-CN" sz="3600" b="1" dirty="0" smtClean="0"/>
              <a:t>1936</a:t>
            </a:r>
            <a:r>
              <a:rPr lang="zh-CN" altLang="zh-CN" sz="3600" b="1" dirty="0" smtClean="0"/>
              <a:t>年</a:t>
            </a:r>
            <a:r>
              <a:rPr lang="en-US" altLang="zh-CN" sz="3600" b="1" dirty="0" smtClean="0"/>
              <a:t>	B</a:t>
            </a:r>
            <a:r>
              <a:rPr lang="zh-CN" altLang="zh-CN" sz="3600" b="1" dirty="0" smtClean="0"/>
              <a:t>．</a:t>
            </a:r>
            <a:r>
              <a:rPr lang="en-US" altLang="zh-CN" sz="3600" b="1" dirty="0" smtClean="0"/>
              <a:t>1937</a:t>
            </a:r>
            <a:r>
              <a:rPr lang="zh-CN" altLang="zh-CN" sz="3600" b="1" dirty="0" smtClean="0"/>
              <a:t>年</a:t>
            </a:r>
            <a:endParaRPr lang="en-US" altLang="zh-CN" sz="3600" b="1" dirty="0" smtClean="0"/>
          </a:p>
          <a:p>
            <a:pPr fontAlgn="ctr"/>
            <a:r>
              <a:rPr lang="en-US" altLang="zh-CN" sz="3600" b="1" dirty="0" smtClean="0"/>
              <a:t>C</a:t>
            </a:r>
            <a:r>
              <a:rPr lang="zh-CN" altLang="zh-CN" sz="3600" b="1" dirty="0" smtClean="0"/>
              <a:t>．</a:t>
            </a:r>
            <a:r>
              <a:rPr lang="en-US" altLang="zh-CN" sz="3600" b="1" dirty="0" smtClean="0"/>
              <a:t>1945</a:t>
            </a:r>
            <a:r>
              <a:rPr lang="zh-CN" altLang="zh-CN" sz="3600" b="1" dirty="0" smtClean="0"/>
              <a:t>年</a:t>
            </a:r>
            <a:r>
              <a:rPr lang="en-US" altLang="zh-CN" sz="3600" b="1" dirty="0" smtClean="0"/>
              <a:t>	D</a:t>
            </a:r>
            <a:r>
              <a:rPr lang="zh-CN" altLang="zh-CN" sz="3600" b="1" dirty="0" smtClean="0"/>
              <a:t>．</a:t>
            </a:r>
            <a:r>
              <a:rPr lang="en-US" altLang="zh-CN" sz="3600" b="1" dirty="0" smtClean="0"/>
              <a:t>1946</a:t>
            </a:r>
            <a:r>
              <a:rPr lang="zh-CN" altLang="zh-CN" sz="3600" b="1" dirty="0" smtClean="0"/>
              <a:t>年</a:t>
            </a:r>
            <a:endParaRPr lang="zh-CN" altLang="zh-CN" sz="3600" b="1" dirty="0" smtClean="0"/>
          </a:p>
          <a:p>
            <a:pPr fontAlgn="ctr"/>
            <a:endParaRPr lang="en-US" altLang="zh-CN" sz="3600" b="1" dirty="0" smtClean="0"/>
          </a:p>
          <a:p>
            <a:pPr fontAlgn="ctr"/>
            <a:r>
              <a:rPr lang="en-US" altLang="zh-CN" sz="3600" b="1" dirty="0" smtClean="0">
                <a:solidFill>
                  <a:srgbClr val="FF0000"/>
                </a:solidFill>
              </a:rPr>
              <a:t>12.</a:t>
            </a:r>
            <a:r>
              <a:rPr lang="zh-CN" altLang="zh-CN" sz="3600" b="1" dirty="0" smtClean="0"/>
              <a:t>中美正式建交于哪一年</a:t>
            </a:r>
            <a:endParaRPr lang="zh-CN" altLang="zh-CN" sz="3600" b="1" dirty="0" smtClean="0"/>
          </a:p>
          <a:p>
            <a:pPr fontAlgn="ctr"/>
            <a:r>
              <a:rPr lang="en-US" altLang="zh-CN" sz="3600" b="1" dirty="0" smtClean="0"/>
              <a:t>A</a:t>
            </a:r>
            <a:r>
              <a:rPr lang="zh-CN" altLang="zh-CN" sz="3600" b="1" dirty="0" smtClean="0"/>
              <a:t>．</a:t>
            </a:r>
            <a:r>
              <a:rPr lang="en-US" altLang="zh-CN" sz="3600" b="1" dirty="0" smtClean="0"/>
              <a:t>1971</a:t>
            </a:r>
            <a:r>
              <a:rPr lang="zh-CN" altLang="zh-CN" sz="3600" b="1" dirty="0" smtClean="0"/>
              <a:t>年</a:t>
            </a:r>
            <a:r>
              <a:rPr lang="en-US" altLang="zh-CN" sz="3600" b="1" dirty="0" smtClean="0"/>
              <a:t>	B</a:t>
            </a:r>
            <a:r>
              <a:rPr lang="zh-CN" altLang="zh-CN" sz="3600" b="1" dirty="0" smtClean="0"/>
              <a:t>．</a:t>
            </a:r>
            <a:r>
              <a:rPr lang="en-US" altLang="zh-CN" sz="3600" b="1" dirty="0" smtClean="0"/>
              <a:t>1978</a:t>
            </a:r>
            <a:r>
              <a:rPr lang="zh-CN" altLang="zh-CN" sz="3600" b="1" dirty="0" smtClean="0"/>
              <a:t>年</a:t>
            </a:r>
            <a:r>
              <a:rPr lang="en-US" altLang="zh-CN" sz="3600" b="1" dirty="0" smtClean="0"/>
              <a:t>	</a:t>
            </a:r>
            <a:endParaRPr lang="en-US" altLang="zh-CN" sz="3600" b="1" dirty="0" smtClean="0"/>
          </a:p>
          <a:p>
            <a:pPr fontAlgn="ctr"/>
            <a:r>
              <a:rPr lang="en-US" altLang="zh-CN" sz="3600" b="1" dirty="0" smtClean="0"/>
              <a:t>C</a:t>
            </a:r>
            <a:r>
              <a:rPr lang="zh-CN" altLang="zh-CN" sz="3600" b="1" dirty="0" smtClean="0"/>
              <a:t>．</a:t>
            </a:r>
            <a:r>
              <a:rPr lang="en-US" altLang="zh-CN" sz="3600" b="1" dirty="0" smtClean="0"/>
              <a:t>1979</a:t>
            </a:r>
            <a:r>
              <a:rPr lang="zh-CN" altLang="zh-CN" sz="3600" b="1" dirty="0" smtClean="0"/>
              <a:t>年</a:t>
            </a:r>
            <a:r>
              <a:rPr lang="en-US" altLang="zh-CN" sz="3600" b="1" dirty="0" smtClean="0"/>
              <a:t>	D</a:t>
            </a:r>
            <a:r>
              <a:rPr lang="zh-CN" altLang="zh-CN" sz="3600" b="1" dirty="0" smtClean="0"/>
              <a:t>．</a:t>
            </a:r>
            <a:r>
              <a:rPr lang="en-US" altLang="zh-CN" sz="3600" b="1" dirty="0" smtClean="0"/>
              <a:t>1972</a:t>
            </a:r>
            <a:r>
              <a:rPr lang="zh-CN" altLang="zh-CN" sz="3600" b="1" dirty="0" smtClean="0"/>
              <a:t>年</a:t>
            </a:r>
            <a:endParaRPr lang="zh-CN" altLang="zh-CN" sz="3600" b="1" dirty="0" smtClean="0"/>
          </a:p>
          <a:p>
            <a:endParaRPr lang="zh-CN" altLang="en-US" sz="3600" b="1" dirty="0"/>
          </a:p>
        </p:txBody>
      </p:sp>
      <p:sp>
        <p:nvSpPr>
          <p:cNvPr id="4" name="TextBox 3"/>
          <p:cNvSpPr txBox="1"/>
          <p:nvPr/>
        </p:nvSpPr>
        <p:spPr>
          <a:xfrm>
            <a:off x="6444208" y="836712"/>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
        <p:nvSpPr>
          <p:cNvPr id="5" name="TextBox 4"/>
          <p:cNvSpPr txBox="1"/>
          <p:nvPr/>
        </p:nvSpPr>
        <p:spPr>
          <a:xfrm>
            <a:off x="6372200" y="3717032"/>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908720"/>
            <a:ext cx="8229600" cy="4741987"/>
          </a:xfrm>
        </p:spPr>
        <p:txBody>
          <a:bodyPr/>
          <a:lstStyle/>
          <a:p>
            <a:pPr fontAlgn="ctr"/>
            <a:r>
              <a:rPr lang="en-US" altLang="zh-CN" b="1" dirty="0" smtClean="0"/>
              <a:t>13.</a:t>
            </a:r>
            <a:r>
              <a:rPr lang="zh-CN" altLang="zh-CN" b="1" dirty="0" smtClean="0"/>
              <a:t>下图所示袖标配用的时间是</a:t>
            </a:r>
            <a:endParaRPr lang="zh-CN" altLang="zh-CN" b="1" dirty="0" smtClean="0"/>
          </a:p>
          <a:p>
            <a:pPr fontAlgn="ctr"/>
            <a:br>
              <a:rPr lang="en-US" altLang="zh-CN" b="1" dirty="0" smtClean="0"/>
            </a:br>
            <a:endParaRPr lang="zh-CN" altLang="zh-CN" b="1" dirty="0" smtClean="0"/>
          </a:p>
          <a:p>
            <a:pPr fontAlgn="ctr"/>
            <a:endParaRPr lang="en-US" altLang="zh-CN" b="1" dirty="0" smtClean="0"/>
          </a:p>
          <a:p>
            <a:pPr fontAlgn="ctr"/>
            <a:endParaRPr lang="en-US" altLang="zh-CN" b="1" dirty="0" smtClean="0"/>
          </a:p>
          <a:p>
            <a:pPr fontAlgn="ctr"/>
            <a:endParaRPr lang="en-US" altLang="zh-CN" b="1" dirty="0" smtClean="0"/>
          </a:p>
          <a:p>
            <a:pPr fontAlgn="ctr"/>
            <a:r>
              <a:rPr lang="en-US" altLang="zh-CN" b="1" dirty="0" smtClean="0"/>
              <a:t>A</a:t>
            </a:r>
            <a:r>
              <a:rPr lang="zh-CN" altLang="zh-CN" b="1" dirty="0" smtClean="0"/>
              <a:t>．</a:t>
            </a:r>
            <a:r>
              <a:rPr lang="en-US" altLang="zh-CN" b="1" dirty="0" smtClean="0"/>
              <a:t>1931</a:t>
            </a:r>
            <a:r>
              <a:rPr lang="zh-CN" altLang="zh-CN" b="1" dirty="0" smtClean="0"/>
              <a:t>年</a:t>
            </a:r>
            <a:r>
              <a:rPr lang="en-US" altLang="zh-CN" b="1" dirty="0" smtClean="0"/>
              <a:t>                  B</a:t>
            </a:r>
            <a:r>
              <a:rPr lang="zh-CN" altLang="zh-CN" b="1" dirty="0" smtClean="0"/>
              <a:t>．</a:t>
            </a:r>
            <a:r>
              <a:rPr lang="en-US" altLang="zh-CN" b="1" dirty="0" smtClean="0"/>
              <a:t>1941</a:t>
            </a:r>
            <a:r>
              <a:rPr lang="zh-CN" altLang="zh-CN" b="1" dirty="0" smtClean="0"/>
              <a:t>年</a:t>
            </a:r>
            <a:endParaRPr lang="zh-CN" altLang="zh-CN" b="1" dirty="0" smtClean="0"/>
          </a:p>
          <a:p>
            <a:pPr fontAlgn="ctr"/>
            <a:r>
              <a:rPr lang="en-US" altLang="zh-CN" b="1" dirty="0" smtClean="0"/>
              <a:t>C</a:t>
            </a:r>
            <a:r>
              <a:rPr lang="zh-CN" altLang="zh-CN" b="1" dirty="0" smtClean="0"/>
              <a:t>．</a:t>
            </a:r>
            <a:r>
              <a:rPr lang="en-US" altLang="zh-CN" b="1" dirty="0" smtClean="0"/>
              <a:t>1932</a:t>
            </a:r>
            <a:r>
              <a:rPr lang="zh-CN" altLang="zh-CN" b="1" dirty="0" smtClean="0"/>
              <a:t>年</a:t>
            </a:r>
            <a:r>
              <a:rPr lang="en-US" altLang="zh-CN" b="1" dirty="0" smtClean="0"/>
              <a:t>                  D</a:t>
            </a:r>
            <a:r>
              <a:rPr lang="zh-CN" altLang="zh-CN" b="1" dirty="0" smtClean="0"/>
              <a:t>．</a:t>
            </a:r>
            <a:r>
              <a:rPr lang="en-US" altLang="zh-CN" b="1" dirty="0" smtClean="0"/>
              <a:t>1942</a:t>
            </a:r>
            <a:r>
              <a:rPr lang="zh-CN" altLang="zh-CN" b="1" dirty="0" smtClean="0"/>
              <a:t>年</a:t>
            </a:r>
            <a:endParaRPr lang="zh-CN" altLang="zh-CN" b="1" dirty="0" smtClean="0"/>
          </a:p>
          <a:p>
            <a:endParaRPr lang="zh-CN" altLang="en-US" dirty="0"/>
          </a:p>
        </p:txBody>
      </p:sp>
      <p:pic>
        <p:nvPicPr>
          <p:cNvPr id="5" name="图片 4" descr="figure"/>
          <p:cNvPicPr/>
          <p:nvPr/>
        </p:nvPicPr>
        <p:blipFill>
          <a:blip r:embed="rId1" cstate="print"/>
          <a:stretch>
            <a:fillRect/>
          </a:stretch>
        </p:blipFill>
        <p:spPr>
          <a:xfrm>
            <a:off x="1907704" y="1412776"/>
            <a:ext cx="4968552" cy="2736304"/>
          </a:xfrm>
          <a:prstGeom prst="rect">
            <a:avLst/>
          </a:prstGeom>
        </p:spPr>
      </p:pic>
      <p:sp>
        <p:nvSpPr>
          <p:cNvPr id="6" name="TextBox 5"/>
          <p:cNvSpPr txBox="1"/>
          <p:nvPr/>
        </p:nvSpPr>
        <p:spPr>
          <a:xfrm>
            <a:off x="7092280" y="1052736"/>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764704"/>
            <a:ext cx="8229600" cy="4525963"/>
          </a:xfrm>
        </p:spPr>
        <p:txBody>
          <a:bodyPr/>
          <a:lstStyle/>
          <a:p>
            <a:pPr fontAlgn="ctr">
              <a:buNone/>
            </a:pPr>
            <a:r>
              <a:rPr lang="en-US" altLang="zh-CN" dirty="0" smtClean="0"/>
              <a:t>14.</a:t>
            </a:r>
            <a:r>
              <a:rPr lang="zh-CN" altLang="zh-CN" b="1" dirty="0" smtClean="0"/>
              <a:t>如图所示的报道最早刊登于</a:t>
            </a:r>
            <a:endParaRPr lang="zh-CN" altLang="zh-CN" b="1" dirty="0" smtClean="0"/>
          </a:p>
          <a:p>
            <a:pPr fontAlgn="ctr">
              <a:buNone/>
            </a:pPr>
            <a:endParaRPr lang="en-US" altLang="zh-CN" b="1" dirty="0" smtClean="0"/>
          </a:p>
          <a:p>
            <a:pPr fontAlgn="ctr">
              <a:buNone/>
            </a:pPr>
            <a:r>
              <a:rPr lang="en-US" altLang="zh-CN" b="1" dirty="0" smtClean="0"/>
              <a:t>A</a:t>
            </a:r>
            <a:r>
              <a:rPr lang="zh-CN" altLang="zh-CN" b="1" dirty="0" smtClean="0"/>
              <a:t>．</a:t>
            </a:r>
            <a:r>
              <a:rPr lang="en-US" altLang="zh-CN" b="1" dirty="0" smtClean="0"/>
              <a:t>1895</a:t>
            </a:r>
            <a:r>
              <a:rPr lang="zh-CN" altLang="zh-CN" b="1" dirty="0" smtClean="0"/>
              <a:t>年</a:t>
            </a:r>
            <a:r>
              <a:rPr lang="en-US" altLang="zh-CN" b="1" dirty="0" smtClean="0"/>
              <a:t>	</a:t>
            </a:r>
            <a:endParaRPr lang="en-US" altLang="zh-CN" b="1" dirty="0" smtClean="0"/>
          </a:p>
          <a:p>
            <a:pPr fontAlgn="ctr">
              <a:buNone/>
            </a:pPr>
            <a:r>
              <a:rPr lang="en-US" altLang="zh-CN" b="1" dirty="0" smtClean="0"/>
              <a:t>B</a:t>
            </a:r>
            <a:r>
              <a:rPr lang="zh-CN" altLang="zh-CN" b="1" dirty="0" smtClean="0"/>
              <a:t>．</a:t>
            </a:r>
            <a:r>
              <a:rPr lang="en-US" altLang="zh-CN" b="1" dirty="0" smtClean="0"/>
              <a:t>1931</a:t>
            </a:r>
            <a:r>
              <a:rPr lang="zh-CN" altLang="zh-CN" b="1" dirty="0" smtClean="0"/>
              <a:t>年</a:t>
            </a:r>
            <a:r>
              <a:rPr lang="en-US" altLang="zh-CN" b="1" dirty="0" smtClean="0"/>
              <a:t>	</a:t>
            </a:r>
            <a:endParaRPr lang="en-US" altLang="zh-CN" b="1" dirty="0" smtClean="0"/>
          </a:p>
          <a:p>
            <a:pPr fontAlgn="ctr">
              <a:buNone/>
            </a:pPr>
            <a:r>
              <a:rPr lang="en-US" altLang="zh-CN" b="1" dirty="0" smtClean="0"/>
              <a:t>C</a:t>
            </a:r>
            <a:r>
              <a:rPr lang="zh-CN" altLang="zh-CN" b="1" dirty="0" smtClean="0"/>
              <a:t>．</a:t>
            </a:r>
            <a:r>
              <a:rPr lang="en-US" altLang="zh-CN" b="1" dirty="0" smtClean="0"/>
              <a:t>1937</a:t>
            </a:r>
            <a:r>
              <a:rPr lang="zh-CN" altLang="zh-CN" b="1" dirty="0" smtClean="0"/>
              <a:t>年</a:t>
            </a:r>
            <a:r>
              <a:rPr lang="en-US" altLang="zh-CN" b="1" dirty="0" smtClean="0"/>
              <a:t>	</a:t>
            </a:r>
            <a:endParaRPr lang="en-US" altLang="zh-CN" b="1" dirty="0" smtClean="0"/>
          </a:p>
          <a:p>
            <a:pPr fontAlgn="ctr">
              <a:buNone/>
            </a:pPr>
            <a:r>
              <a:rPr lang="en-US" altLang="zh-CN" b="1" dirty="0" smtClean="0"/>
              <a:t>D</a:t>
            </a:r>
            <a:r>
              <a:rPr lang="zh-CN" altLang="zh-CN" b="1" dirty="0" smtClean="0"/>
              <a:t>．</a:t>
            </a:r>
            <a:r>
              <a:rPr lang="en-US" altLang="zh-CN" b="1" dirty="0" smtClean="0"/>
              <a:t>1945</a:t>
            </a:r>
            <a:r>
              <a:rPr lang="zh-CN" altLang="zh-CN" b="1" dirty="0" smtClean="0"/>
              <a:t>年</a:t>
            </a:r>
            <a:endParaRPr lang="zh-CN" altLang="zh-CN" b="1" dirty="0" smtClean="0"/>
          </a:p>
          <a:p>
            <a:endParaRPr lang="zh-CN" altLang="en-US" dirty="0"/>
          </a:p>
        </p:txBody>
      </p:sp>
      <p:pic>
        <p:nvPicPr>
          <p:cNvPr id="4" name="图片 3" descr="figure"/>
          <p:cNvPicPr/>
          <p:nvPr/>
        </p:nvPicPr>
        <p:blipFill>
          <a:blip r:embed="rId1" cstate="print"/>
          <a:stretch>
            <a:fillRect/>
          </a:stretch>
        </p:blipFill>
        <p:spPr>
          <a:xfrm>
            <a:off x="5076056" y="1340768"/>
            <a:ext cx="3626892" cy="4032448"/>
          </a:xfrm>
          <a:prstGeom prst="rect">
            <a:avLst/>
          </a:prstGeom>
        </p:spPr>
      </p:pic>
      <p:sp>
        <p:nvSpPr>
          <p:cNvPr id="5" name="TextBox 4"/>
          <p:cNvSpPr txBox="1"/>
          <p:nvPr/>
        </p:nvSpPr>
        <p:spPr>
          <a:xfrm>
            <a:off x="3419872" y="1556792"/>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548680"/>
            <a:ext cx="8435280" cy="5577483"/>
          </a:xfrm>
        </p:spPr>
        <p:txBody>
          <a:bodyPr>
            <a:normAutofit/>
          </a:bodyPr>
          <a:lstStyle/>
          <a:p>
            <a:pPr fontAlgn="ctr"/>
            <a:r>
              <a:rPr lang="en-US" altLang="zh-CN" b="1" dirty="0" smtClean="0"/>
              <a:t>15.</a:t>
            </a:r>
            <a:r>
              <a:rPr lang="zh-CN" altLang="zh-CN" b="1" dirty="0" smtClean="0"/>
              <a:t>美国为了实现在中国的利益均沾，在哪一年提出了门户开放政策</a:t>
            </a:r>
            <a:endParaRPr lang="zh-CN" altLang="zh-CN" b="1" dirty="0" smtClean="0"/>
          </a:p>
          <a:p>
            <a:pPr fontAlgn="ctr"/>
            <a:r>
              <a:rPr lang="en-US" altLang="zh-CN" b="1" dirty="0" smtClean="0"/>
              <a:t>A</a:t>
            </a:r>
            <a:r>
              <a:rPr lang="zh-CN" altLang="zh-CN" b="1" dirty="0" smtClean="0"/>
              <a:t>．</a:t>
            </a:r>
            <a:r>
              <a:rPr lang="en-US" altLang="zh-CN" b="1" dirty="0" smtClean="0"/>
              <a:t>1860</a:t>
            </a:r>
            <a:r>
              <a:rPr lang="zh-CN" altLang="zh-CN" b="1" dirty="0" smtClean="0"/>
              <a:t>年</a:t>
            </a:r>
            <a:r>
              <a:rPr lang="en-US" altLang="zh-CN" b="1" dirty="0" smtClean="0"/>
              <a:t>                  B</a:t>
            </a:r>
            <a:r>
              <a:rPr lang="zh-CN" altLang="zh-CN" b="1" dirty="0" smtClean="0"/>
              <a:t>．</a:t>
            </a:r>
            <a:r>
              <a:rPr lang="en-US" altLang="zh-CN" b="1" dirty="0" smtClean="0"/>
              <a:t>1895</a:t>
            </a:r>
            <a:r>
              <a:rPr lang="zh-CN" altLang="zh-CN" b="1" dirty="0" smtClean="0"/>
              <a:t>年</a:t>
            </a:r>
            <a:endParaRPr lang="zh-CN" altLang="zh-CN" b="1" dirty="0" smtClean="0"/>
          </a:p>
          <a:p>
            <a:pPr fontAlgn="ctr"/>
            <a:r>
              <a:rPr lang="en-US" altLang="zh-CN" b="1" dirty="0" smtClean="0"/>
              <a:t>C</a:t>
            </a:r>
            <a:r>
              <a:rPr lang="zh-CN" altLang="zh-CN" b="1" dirty="0" smtClean="0"/>
              <a:t>．</a:t>
            </a:r>
            <a:r>
              <a:rPr lang="en-US" altLang="zh-CN" b="1" dirty="0" smtClean="0"/>
              <a:t>1901</a:t>
            </a:r>
            <a:r>
              <a:rPr lang="zh-CN" altLang="zh-CN" b="1" dirty="0" smtClean="0"/>
              <a:t>年</a:t>
            </a:r>
            <a:r>
              <a:rPr lang="en-US" altLang="zh-CN" b="1" dirty="0" smtClean="0"/>
              <a:t>                  D</a:t>
            </a:r>
            <a:r>
              <a:rPr lang="zh-CN" altLang="zh-CN" b="1" dirty="0" smtClean="0"/>
              <a:t>．</a:t>
            </a:r>
            <a:r>
              <a:rPr lang="en-US" altLang="zh-CN" b="1" dirty="0" smtClean="0"/>
              <a:t>1899</a:t>
            </a:r>
            <a:r>
              <a:rPr lang="zh-CN" altLang="zh-CN" b="1" dirty="0" smtClean="0"/>
              <a:t>年</a:t>
            </a:r>
            <a:endParaRPr lang="zh-CN" altLang="zh-CN" b="1" dirty="0" smtClean="0"/>
          </a:p>
          <a:p>
            <a:pPr fontAlgn="ctr"/>
            <a:endParaRPr lang="en-US" altLang="zh-CN" b="1" dirty="0" smtClean="0"/>
          </a:p>
          <a:p>
            <a:pPr fontAlgn="ctr"/>
            <a:r>
              <a:rPr lang="en-US" altLang="zh-CN" b="1" dirty="0" smtClean="0"/>
              <a:t>16.</a:t>
            </a:r>
            <a:r>
              <a:rPr lang="zh-CN" altLang="zh-CN" b="1" dirty="0" smtClean="0"/>
              <a:t>李四光从日本留学归国，曾被清廷授予</a:t>
            </a:r>
            <a:r>
              <a:rPr lang="en-US" altLang="zh-CN" b="1" dirty="0" smtClean="0"/>
              <a:t>“</a:t>
            </a:r>
            <a:r>
              <a:rPr lang="zh-CN" altLang="zh-CN" b="1" dirty="0" smtClean="0"/>
              <a:t>工科进士</a:t>
            </a:r>
            <a:r>
              <a:rPr lang="en-US" altLang="zh-CN" b="1" dirty="0" smtClean="0"/>
              <a:t>”</a:t>
            </a:r>
            <a:r>
              <a:rPr lang="zh-CN" altLang="zh-CN" b="1" dirty="0" smtClean="0"/>
              <a:t>，最早不会早于</a:t>
            </a:r>
            <a:endParaRPr lang="zh-CN" altLang="zh-CN" b="1" dirty="0" smtClean="0"/>
          </a:p>
          <a:p>
            <a:pPr fontAlgn="ctr"/>
            <a:r>
              <a:rPr lang="en-US" altLang="zh-CN" b="1" dirty="0" smtClean="0"/>
              <a:t>A</a:t>
            </a:r>
            <a:r>
              <a:rPr lang="zh-CN" altLang="zh-CN" b="1" dirty="0" smtClean="0"/>
              <a:t>．</a:t>
            </a:r>
            <a:r>
              <a:rPr lang="en-US" altLang="zh-CN" b="1" dirty="0" smtClean="0"/>
              <a:t>1912</a:t>
            </a:r>
            <a:r>
              <a:rPr lang="zh-CN" altLang="zh-CN" b="1" dirty="0" smtClean="0"/>
              <a:t>年</a:t>
            </a:r>
            <a:r>
              <a:rPr lang="en-US" altLang="zh-CN" b="1" dirty="0" smtClean="0"/>
              <a:t>B</a:t>
            </a:r>
            <a:r>
              <a:rPr lang="zh-CN" altLang="zh-CN" b="1" dirty="0" smtClean="0"/>
              <a:t>．</a:t>
            </a:r>
            <a:r>
              <a:rPr lang="en-US" altLang="zh-CN" b="1" dirty="0" smtClean="0"/>
              <a:t>1915</a:t>
            </a:r>
            <a:r>
              <a:rPr lang="zh-CN" altLang="zh-CN" b="1" dirty="0" smtClean="0"/>
              <a:t>年</a:t>
            </a:r>
            <a:endParaRPr lang="zh-CN" altLang="zh-CN" b="1" dirty="0" smtClean="0"/>
          </a:p>
          <a:p>
            <a:pPr fontAlgn="ctr"/>
            <a:r>
              <a:rPr lang="en-US" altLang="zh-CN" b="1" dirty="0" smtClean="0"/>
              <a:t>C</a:t>
            </a:r>
            <a:r>
              <a:rPr lang="zh-CN" altLang="zh-CN" b="1" dirty="0" smtClean="0"/>
              <a:t>．</a:t>
            </a:r>
            <a:r>
              <a:rPr lang="en-US" altLang="zh-CN" b="1" dirty="0" smtClean="0"/>
              <a:t>1918</a:t>
            </a:r>
            <a:r>
              <a:rPr lang="zh-CN" altLang="zh-CN" b="1" dirty="0" smtClean="0"/>
              <a:t>年</a:t>
            </a:r>
            <a:r>
              <a:rPr lang="en-US" altLang="zh-CN" b="1" dirty="0" smtClean="0"/>
              <a:t>D</a:t>
            </a:r>
            <a:r>
              <a:rPr lang="zh-CN" altLang="zh-CN" b="1" dirty="0" smtClean="0"/>
              <a:t>．</a:t>
            </a:r>
            <a:r>
              <a:rPr lang="en-US" altLang="zh-CN" b="1" dirty="0" smtClean="0"/>
              <a:t>1925</a:t>
            </a:r>
            <a:r>
              <a:rPr lang="zh-CN" altLang="zh-CN" b="1" dirty="0" smtClean="0"/>
              <a:t>年</a:t>
            </a:r>
            <a:endParaRPr lang="zh-CN" altLang="zh-CN" b="1" dirty="0"/>
          </a:p>
        </p:txBody>
      </p:sp>
      <p:sp>
        <p:nvSpPr>
          <p:cNvPr id="4" name="TextBox 3"/>
          <p:cNvSpPr txBox="1"/>
          <p:nvPr/>
        </p:nvSpPr>
        <p:spPr>
          <a:xfrm>
            <a:off x="6588224" y="1484784"/>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
        <p:nvSpPr>
          <p:cNvPr id="5" name="TextBox 4"/>
          <p:cNvSpPr txBox="1"/>
          <p:nvPr/>
        </p:nvSpPr>
        <p:spPr>
          <a:xfrm>
            <a:off x="6516216" y="4149080"/>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404664"/>
            <a:ext cx="8363272" cy="5721499"/>
          </a:xfrm>
        </p:spPr>
        <p:txBody>
          <a:bodyPr/>
          <a:lstStyle/>
          <a:p>
            <a:pPr fontAlgn="ctr"/>
            <a:r>
              <a:rPr lang="en-US" altLang="zh-CN" b="1" dirty="0" smtClean="0"/>
              <a:t>17.</a:t>
            </a:r>
            <a:r>
              <a:rPr lang="zh-CN" altLang="zh-CN" b="1" dirty="0" smtClean="0"/>
              <a:t>张謇在《致袁世凯函》中指出，当时中国</a:t>
            </a:r>
            <a:r>
              <a:rPr lang="en-US" altLang="zh-CN" b="1" dirty="0" smtClean="0"/>
              <a:t>“</a:t>
            </a:r>
            <a:r>
              <a:rPr lang="zh-CN" altLang="zh-CN" b="1" dirty="0" smtClean="0"/>
              <a:t>潮流万派，毕趋共和</a:t>
            </a:r>
            <a:r>
              <a:rPr lang="en-US" altLang="zh-CN" b="1" dirty="0" smtClean="0"/>
              <a:t>”</a:t>
            </a:r>
            <a:r>
              <a:rPr lang="zh-CN" altLang="zh-CN" b="1" dirty="0" smtClean="0"/>
              <a:t>。据此判断，该信函书写于</a:t>
            </a:r>
            <a:endParaRPr lang="zh-CN" altLang="zh-CN" b="1" dirty="0" smtClean="0"/>
          </a:p>
          <a:p>
            <a:pPr fontAlgn="ctr"/>
            <a:r>
              <a:rPr lang="en-US" altLang="zh-CN" b="1" dirty="0" smtClean="0"/>
              <a:t>A</a:t>
            </a:r>
            <a:r>
              <a:rPr lang="zh-CN" altLang="zh-CN" b="1" dirty="0" smtClean="0"/>
              <a:t>．</a:t>
            </a:r>
            <a:r>
              <a:rPr lang="en-US" altLang="zh-CN" b="1" dirty="0" smtClean="0"/>
              <a:t>1894</a:t>
            </a:r>
            <a:r>
              <a:rPr lang="zh-CN" altLang="zh-CN" b="1" dirty="0" smtClean="0"/>
              <a:t>年</a:t>
            </a:r>
            <a:r>
              <a:rPr lang="en-US" altLang="zh-CN" b="1" dirty="0" smtClean="0"/>
              <a:t>	B</a:t>
            </a:r>
            <a:r>
              <a:rPr lang="zh-CN" altLang="zh-CN" b="1" dirty="0" smtClean="0"/>
              <a:t>．</a:t>
            </a:r>
            <a:r>
              <a:rPr lang="en-US" altLang="zh-CN" b="1" dirty="0" smtClean="0"/>
              <a:t>1905</a:t>
            </a:r>
            <a:r>
              <a:rPr lang="zh-CN" altLang="zh-CN" b="1" dirty="0" smtClean="0"/>
              <a:t>年</a:t>
            </a:r>
            <a:r>
              <a:rPr lang="en-US" altLang="zh-CN" b="1" dirty="0" smtClean="0"/>
              <a:t>	</a:t>
            </a:r>
            <a:endParaRPr lang="en-US" altLang="zh-CN" b="1" dirty="0" smtClean="0"/>
          </a:p>
          <a:p>
            <a:pPr fontAlgn="ctr"/>
            <a:r>
              <a:rPr lang="en-US" altLang="zh-CN" b="1" dirty="0" smtClean="0"/>
              <a:t>C</a:t>
            </a:r>
            <a:r>
              <a:rPr lang="zh-CN" altLang="zh-CN" b="1" dirty="0" smtClean="0"/>
              <a:t>．</a:t>
            </a:r>
            <a:r>
              <a:rPr lang="en-US" altLang="zh-CN" b="1" dirty="0" smtClean="0"/>
              <a:t>1911</a:t>
            </a:r>
            <a:r>
              <a:rPr lang="zh-CN" altLang="zh-CN" b="1" dirty="0" smtClean="0"/>
              <a:t>年</a:t>
            </a:r>
            <a:r>
              <a:rPr lang="en-US" altLang="zh-CN" b="1" dirty="0" smtClean="0"/>
              <a:t>	D</a:t>
            </a:r>
            <a:r>
              <a:rPr lang="zh-CN" altLang="zh-CN" b="1" dirty="0" smtClean="0"/>
              <a:t>．</a:t>
            </a:r>
            <a:r>
              <a:rPr lang="en-US" altLang="zh-CN" b="1" dirty="0" smtClean="0"/>
              <a:t>1917</a:t>
            </a:r>
            <a:r>
              <a:rPr lang="zh-CN" altLang="zh-CN" b="1" dirty="0" smtClean="0"/>
              <a:t>年</a:t>
            </a:r>
            <a:endParaRPr lang="zh-CN" altLang="zh-CN" b="1" dirty="0" smtClean="0"/>
          </a:p>
          <a:p>
            <a:pPr fontAlgn="ctr"/>
            <a:r>
              <a:rPr lang="en-US" altLang="zh-CN" b="1" dirty="0" smtClean="0"/>
              <a:t>18.</a:t>
            </a:r>
            <a:r>
              <a:rPr lang="zh-CN" altLang="zh-CN" b="1" dirty="0" smtClean="0"/>
              <a:t>文革后，高考制度得以恢复。那一年是</a:t>
            </a:r>
            <a:endParaRPr lang="zh-CN" altLang="zh-CN" b="1" dirty="0" smtClean="0"/>
          </a:p>
          <a:p>
            <a:pPr fontAlgn="ctr"/>
            <a:r>
              <a:rPr lang="en-US" altLang="zh-CN" b="1" dirty="0" smtClean="0"/>
              <a:t>A</a:t>
            </a:r>
            <a:r>
              <a:rPr lang="zh-CN" altLang="zh-CN" b="1" dirty="0" smtClean="0"/>
              <a:t>．</a:t>
            </a:r>
            <a:r>
              <a:rPr lang="en-US" altLang="zh-CN" b="1" dirty="0" smtClean="0"/>
              <a:t>1966</a:t>
            </a:r>
            <a:r>
              <a:rPr lang="zh-CN" altLang="zh-CN" b="1" dirty="0" smtClean="0"/>
              <a:t>年</a:t>
            </a:r>
            <a:r>
              <a:rPr lang="en-US" altLang="zh-CN" b="1" dirty="0" smtClean="0"/>
              <a:t>    B</a:t>
            </a:r>
            <a:r>
              <a:rPr lang="zh-CN" altLang="zh-CN" b="1" dirty="0" smtClean="0"/>
              <a:t>．</a:t>
            </a:r>
            <a:r>
              <a:rPr lang="en-US" altLang="zh-CN" b="1" dirty="0" smtClean="0"/>
              <a:t>1976</a:t>
            </a:r>
            <a:r>
              <a:rPr lang="zh-CN" altLang="zh-CN" b="1" dirty="0" smtClean="0"/>
              <a:t>年</a:t>
            </a:r>
            <a:r>
              <a:rPr lang="en-US" altLang="zh-CN" b="1" dirty="0" smtClean="0"/>
              <a:t>    </a:t>
            </a:r>
            <a:endParaRPr lang="en-US" altLang="zh-CN" b="1" dirty="0" smtClean="0"/>
          </a:p>
          <a:p>
            <a:pPr fontAlgn="ctr"/>
            <a:r>
              <a:rPr lang="en-US" altLang="zh-CN" b="1" dirty="0" smtClean="0"/>
              <a:t>C</a:t>
            </a:r>
            <a:r>
              <a:rPr lang="zh-CN" altLang="zh-CN" b="1" dirty="0" smtClean="0"/>
              <a:t>．</a:t>
            </a:r>
            <a:r>
              <a:rPr lang="en-US" altLang="zh-CN" b="1" dirty="0" smtClean="0"/>
              <a:t>1977</a:t>
            </a:r>
            <a:r>
              <a:rPr lang="zh-CN" altLang="zh-CN" b="1" dirty="0" smtClean="0"/>
              <a:t>年</a:t>
            </a:r>
            <a:r>
              <a:rPr lang="en-US" altLang="zh-CN" b="1" dirty="0" smtClean="0"/>
              <a:t>    D</a:t>
            </a:r>
            <a:r>
              <a:rPr lang="zh-CN" altLang="zh-CN" b="1" dirty="0" smtClean="0"/>
              <a:t>．</a:t>
            </a:r>
            <a:r>
              <a:rPr lang="en-US" altLang="zh-CN" b="1" dirty="0" smtClean="0"/>
              <a:t>1978</a:t>
            </a:r>
            <a:r>
              <a:rPr lang="zh-CN" altLang="zh-CN" b="1" dirty="0" smtClean="0"/>
              <a:t>年</a:t>
            </a:r>
            <a:endParaRPr lang="zh-CN" altLang="zh-CN" b="1" dirty="0" smtClean="0"/>
          </a:p>
          <a:p>
            <a:endParaRPr lang="zh-CN" altLang="en-US" dirty="0"/>
          </a:p>
        </p:txBody>
      </p:sp>
      <p:sp>
        <p:nvSpPr>
          <p:cNvPr id="4" name="TextBox 3"/>
          <p:cNvSpPr txBox="1"/>
          <p:nvPr/>
        </p:nvSpPr>
        <p:spPr>
          <a:xfrm>
            <a:off x="6588224" y="1484784"/>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
        <p:nvSpPr>
          <p:cNvPr id="5" name="TextBox 4"/>
          <p:cNvSpPr txBox="1"/>
          <p:nvPr/>
        </p:nvSpPr>
        <p:spPr>
          <a:xfrm>
            <a:off x="6948264" y="4005064"/>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332656"/>
            <a:ext cx="8363272" cy="6192688"/>
          </a:xfrm>
        </p:spPr>
        <p:txBody>
          <a:bodyPr>
            <a:normAutofit/>
          </a:bodyPr>
          <a:lstStyle/>
          <a:p>
            <a:pPr fontAlgn="ctr"/>
            <a:r>
              <a:rPr lang="en-US" altLang="zh-CN" b="1" dirty="0" smtClean="0"/>
              <a:t>19.</a:t>
            </a:r>
            <a:r>
              <a:rPr lang="zh-CN" altLang="zh-CN" b="1" dirty="0" smtClean="0"/>
              <a:t>制造南京大屠杀的时间是</a:t>
            </a:r>
            <a:endParaRPr lang="zh-CN" altLang="zh-CN" b="1" dirty="0" smtClean="0"/>
          </a:p>
          <a:p>
            <a:pPr fontAlgn="ctr"/>
            <a:r>
              <a:rPr lang="en-US" altLang="zh-CN" b="1" dirty="0" smtClean="0"/>
              <a:t>A</a:t>
            </a:r>
            <a:r>
              <a:rPr lang="zh-CN" altLang="zh-CN" b="1" dirty="0" smtClean="0"/>
              <a:t>．</a:t>
            </a:r>
            <a:r>
              <a:rPr lang="en-US" altLang="zh-CN" b="1" dirty="0" smtClean="0"/>
              <a:t>1937</a:t>
            </a:r>
            <a:r>
              <a:rPr lang="zh-CN" altLang="zh-CN" b="1" dirty="0" smtClean="0"/>
              <a:t>年</a:t>
            </a:r>
            <a:r>
              <a:rPr lang="en-US" altLang="zh-CN" b="1" dirty="0" smtClean="0"/>
              <a:t>7</a:t>
            </a:r>
            <a:r>
              <a:rPr lang="zh-CN" altLang="zh-CN" b="1" dirty="0" smtClean="0"/>
              <a:t>月</a:t>
            </a:r>
            <a:r>
              <a:rPr lang="en-US" altLang="zh-CN" b="1" dirty="0" smtClean="0"/>
              <a:t>              B</a:t>
            </a:r>
            <a:r>
              <a:rPr lang="zh-CN" altLang="zh-CN" b="1" dirty="0" smtClean="0"/>
              <a:t>．</a:t>
            </a:r>
            <a:r>
              <a:rPr lang="en-US" altLang="zh-CN" b="1" dirty="0" smtClean="0"/>
              <a:t>1937</a:t>
            </a:r>
            <a:r>
              <a:rPr lang="zh-CN" altLang="zh-CN" b="1" dirty="0" smtClean="0"/>
              <a:t>年</a:t>
            </a:r>
            <a:r>
              <a:rPr lang="en-US" altLang="zh-CN" b="1" dirty="0" smtClean="0"/>
              <a:t>12</a:t>
            </a:r>
            <a:r>
              <a:rPr lang="zh-CN" altLang="zh-CN" b="1" dirty="0" smtClean="0"/>
              <a:t>月</a:t>
            </a:r>
            <a:endParaRPr lang="zh-CN" altLang="zh-CN" b="1" dirty="0" smtClean="0"/>
          </a:p>
          <a:p>
            <a:pPr fontAlgn="ctr"/>
            <a:r>
              <a:rPr lang="en-US" altLang="zh-CN" b="1" dirty="0" smtClean="0"/>
              <a:t>C</a:t>
            </a:r>
            <a:r>
              <a:rPr lang="zh-CN" altLang="zh-CN" b="1" dirty="0" smtClean="0"/>
              <a:t>．</a:t>
            </a:r>
            <a:r>
              <a:rPr lang="en-US" altLang="zh-CN" b="1" dirty="0" smtClean="0"/>
              <a:t>1938</a:t>
            </a:r>
            <a:r>
              <a:rPr lang="zh-CN" altLang="zh-CN" b="1" dirty="0" smtClean="0"/>
              <a:t>年</a:t>
            </a:r>
            <a:r>
              <a:rPr lang="en-US" altLang="zh-CN" b="1" dirty="0" smtClean="0"/>
              <a:t>10</a:t>
            </a:r>
            <a:r>
              <a:rPr lang="zh-CN" altLang="zh-CN" b="1" dirty="0" smtClean="0"/>
              <a:t>月</a:t>
            </a:r>
            <a:r>
              <a:rPr lang="en-US" altLang="zh-CN" b="1" dirty="0" smtClean="0"/>
              <a:t>           D</a:t>
            </a:r>
            <a:r>
              <a:rPr lang="zh-CN" altLang="zh-CN" b="1" dirty="0" smtClean="0"/>
              <a:t>．</a:t>
            </a:r>
            <a:r>
              <a:rPr lang="en-US" altLang="zh-CN" b="1" dirty="0" smtClean="0"/>
              <a:t>1941</a:t>
            </a:r>
            <a:r>
              <a:rPr lang="zh-CN" altLang="zh-CN" b="1" dirty="0" smtClean="0"/>
              <a:t>年</a:t>
            </a:r>
            <a:r>
              <a:rPr lang="en-US" altLang="zh-CN" b="1" dirty="0" smtClean="0"/>
              <a:t>12</a:t>
            </a:r>
            <a:r>
              <a:rPr lang="zh-CN" altLang="zh-CN" b="1" dirty="0" smtClean="0"/>
              <a:t>月</a:t>
            </a:r>
            <a:endParaRPr lang="zh-CN" altLang="zh-CN" b="1" dirty="0" smtClean="0"/>
          </a:p>
          <a:p>
            <a:pPr fontAlgn="ctr">
              <a:buNone/>
            </a:pPr>
            <a:endParaRPr lang="en-US" altLang="zh-CN" b="1" dirty="0" smtClean="0"/>
          </a:p>
          <a:p>
            <a:pPr fontAlgn="ctr"/>
            <a:r>
              <a:rPr lang="en-US" altLang="zh-CN" b="1" dirty="0" smtClean="0"/>
              <a:t>20.“</a:t>
            </a:r>
            <a:r>
              <a:rPr lang="zh-CN" altLang="zh-CN" b="1" dirty="0" smtClean="0"/>
              <a:t>依法治国，建设社会主义法治国家</a:t>
            </a:r>
            <a:r>
              <a:rPr lang="en-US" altLang="zh-CN" b="1" dirty="0" smtClean="0"/>
              <a:t>”</a:t>
            </a:r>
            <a:r>
              <a:rPr lang="zh-CN" altLang="zh-CN" b="1" dirty="0" smtClean="0"/>
              <a:t>写入我国宪法是在</a:t>
            </a:r>
            <a:endParaRPr lang="zh-CN" altLang="zh-CN" b="1" dirty="0" smtClean="0"/>
          </a:p>
          <a:p>
            <a:pPr fontAlgn="ctr"/>
            <a:r>
              <a:rPr lang="en-US" altLang="zh-CN" b="1" dirty="0" smtClean="0"/>
              <a:t>A</a:t>
            </a:r>
            <a:r>
              <a:rPr lang="zh-CN" altLang="zh-CN" b="1" dirty="0" smtClean="0"/>
              <a:t>．</a:t>
            </a:r>
            <a:r>
              <a:rPr lang="en-US" altLang="zh-CN" b="1" dirty="0" smtClean="0"/>
              <a:t>1978</a:t>
            </a:r>
            <a:r>
              <a:rPr lang="zh-CN" altLang="zh-CN" b="1" dirty="0" smtClean="0"/>
              <a:t>年</a:t>
            </a:r>
            <a:r>
              <a:rPr lang="en-US" altLang="zh-CN" b="1" dirty="0" smtClean="0"/>
              <a:t>                   B</a:t>
            </a:r>
            <a:r>
              <a:rPr lang="zh-CN" altLang="zh-CN" b="1" dirty="0" smtClean="0"/>
              <a:t>．</a:t>
            </a:r>
            <a:r>
              <a:rPr lang="en-US" altLang="zh-CN" b="1" dirty="0" smtClean="0"/>
              <a:t>1992</a:t>
            </a:r>
            <a:r>
              <a:rPr lang="zh-CN" altLang="zh-CN" b="1" dirty="0" smtClean="0"/>
              <a:t>年</a:t>
            </a:r>
            <a:endParaRPr lang="zh-CN" altLang="zh-CN" b="1" dirty="0" smtClean="0"/>
          </a:p>
          <a:p>
            <a:pPr fontAlgn="ctr"/>
            <a:r>
              <a:rPr lang="en-US" altLang="zh-CN" b="1" dirty="0" smtClean="0"/>
              <a:t>C</a:t>
            </a:r>
            <a:r>
              <a:rPr lang="zh-CN" altLang="zh-CN" b="1" dirty="0" smtClean="0"/>
              <a:t>．</a:t>
            </a:r>
            <a:r>
              <a:rPr lang="en-US" altLang="zh-CN" b="1" dirty="0" smtClean="0"/>
              <a:t>1997</a:t>
            </a:r>
            <a:r>
              <a:rPr lang="zh-CN" altLang="zh-CN" b="1" dirty="0" smtClean="0"/>
              <a:t>年</a:t>
            </a:r>
            <a:r>
              <a:rPr lang="en-US" altLang="zh-CN" b="1" dirty="0" smtClean="0"/>
              <a:t>                   D</a:t>
            </a:r>
            <a:r>
              <a:rPr lang="zh-CN" altLang="zh-CN" b="1" dirty="0" smtClean="0"/>
              <a:t>．</a:t>
            </a:r>
            <a:r>
              <a:rPr lang="en-US" altLang="zh-CN" b="1" dirty="0" smtClean="0"/>
              <a:t>1999</a:t>
            </a:r>
            <a:r>
              <a:rPr lang="zh-CN" altLang="zh-CN" b="1" dirty="0" smtClean="0"/>
              <a:t>年</a:t>
            </a:r>
            <a:endParaRPr lang="zh-CN" altLang="zh-CN" b="1" dirty="0" smtClean="0"/>
          </a:p>
          <a:p>
            <a:endParaRPr lang="zh-CN" altLang="en-US" dirty="0"/>
          </a:p>
        </p:txBody>
      </p:sp>
      <p:sp>
        <p:nvSpPr>
          <p:cNvPr id="4" name="TextBox 3"/>
          <p:cNvSpPr txBox="1"/>
          <p:nvPr/>
        </p:nvSpPr>
        <p:spPr>
          <a:xfrm>
            <a:off x="7380312" y="908720"/>
            <a:ext cx="1008112" cy="1015663"/>
          </a:xfrm>
          <a:prstGeom prst="rect">
            <a:avLst/>
          </a:prstGeom>
          <a:noFill/>
        </p:spPr>
        <p:txBody>
          <a:bodyPr wrap="square" rtlCol="0">
            <a:spAutoFit/>
          </a:bodyPr>
          <a:lstStyle/>
          <a:p>
            <a:r>
              <a:rPr lang="en-US" altLang="zh-CN" sz="6000" b="1" dirty="0" smtClean="0">
                <a:solidFill>
                  <a:srgbClr val="FF0000"/>
                </a:solidFill>
              </a:rPr>
              <a:t>B</a:t>
            </a:r>
            <a:endParaRPr lang="zh-CN" altLang="en-US" sz="6000" b="1" dirty="0">
              <a:solidFill>
                <a:srgbClr val="FF0000"/>
              </a:solidFill>
            </a:endParaRPr>
          </a:p>
        </p:txBody>
      </p:sp>
      <p:sp>
        <p:nvSpPr>
          <p:cNvPr id="5" name="TextBox 4"/>
          <p:cNvSpPr txBox="1"/>
          <p:nvPr/>
        </p:nvSpPr>
        <p:spPr>
          <a:xfrm>
            <a:off x="6804248" y="3933056"/>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332656"/>
            <a:ext cx="8579296" cy="5688632"/>
          </a:xfrm>
        </p:spPr>
        <p:txBody>
          <a:bodyPr>
            <a:normAutofit lnSpcReduction="10000"/>
          </a:bodyPr>
          <a:lstStyle/>
          <a:p>
            <a:pPr fontAlgn="ctr"/>
            <a:r>
              <a:rPr lang="en-US" altLang="zh-CN" b="1" dirty="0" smtClean="0"/>
              <a:t>21.“</a:t>
            </a:r>
            <a:r>
              <a:rPr lang="zh-CN" altLang="zh-CN" b="1" dirty="0" smtClean="0"/>
              <a:t>西边的太阳快要落山了，鬼子的末日就要来到，弹起我心爱的土琵琶，唱起那动人的歌谣</a:t>
            </a:r>
            <a:r>
              <a:rPr lang="en-US" altLang="zh-CN" b="1" dirty="0" smtClean="0"/>
              <a:t>”</a:t>
            </a:r>
            <a:r>
              <a:rPr lang="zh-CN" altLang="zh-CN" b="1" dirty="0" smtClean="0"/>
              <a:t>。这首脍炙人口的《铁道游击队》主题曲描述的历史发生在</a:t>
            </a:r>
            <a:endParaRPr lang="zh-CN" altLang="zh-CN" b="1" dirty="0" smtClean="0"/>
          </a:p>
          <a:p>
            <a:pPr fontAlgn="ctr"/>
            <a:r>
              <a:rPr lang="en-US" altLang="zh-CN" b="1" dirty="0" smtClean="0"/>
              <a:t>A</a:t>
            </a:r>
            <a:r>
              <a:rPr lang="zh-CN" altLang="zh-CN" b="1" dirty="0" smtClean="0"/>
              <a:t>．</a:t>
            </a:r>
            <a:r>
              <a:rPr lang="en-US" altLang="zh-CN" b="1" dirty="0" smtClean="0"/>
              <a:t>1840</a:t>
            </a:r>
            <a:r>
              <a:rPr lang="zh-CN" altLang="zh-CN" b="1" dirty="0" smtClean="0"/>
              <a:t>年</a:t>
            </a:r>
            <a:r>
              <a:rPr lang="en-US" altLang="zh-CN" b="1" dirty="0" smtClean="0"/>
              <a:t>—1842</a:t>
            </a:r>
            <a:r>
              <a:rPr lang="zh-CN" altLang="zh-CN" b="1" dirty="0" smtClean="0"/>
              <a:t>年间</a:t>
            </a:r>
            <a:r>
              <a:rPr lang="en-US" altLang="zh-CN" b="1" dirty="0" smtClean="0"/>
              <a:t>B</a:t>
            </a:r>
            <a:r>
              <a:rPr lang="zh-CN" altLang="zh-CN" b="1" dirty="0" smtClean="0"/>
              <a:t>．</a:t>
            </a:r>
            <a:r>
              <a:rPr lang="en-US" altLang="zh-CN" b="1" dirty="0" smtClean="0"/>
              <a:t>1927</a:t>
            </a:r>
            <a:r>
              <a:rPr lang="zh-CN" altLang="zh-CN" b="1" dirty="0" smtClean="0"/>
              <a:t>年</a:t>
            </a:r>
            <a:r>
              <a:rPr lang="en-US" altLang="zh-CN" b="1" dirty="0" smtClean="0"/>
              <a:t>—1936</a:t>
            </a:r>
            <a:r>
              <a:rPr lang="zh-CN" altLang="zh-CN" b="1" dirty="0" smtClean="0"/>
              <a:t>年间</a:t>
            </a:r>
            <a:endParaRPr lang="zh-CN" altLang="zh-CN" b="1" dirty="0" smtClean="0"/>
          </a:p>
          <a:p>
            <a:pPr fontAlgn="ctr"/>
            <a:r>
              <a:rPr lang="en-US" altLang="zh-CN" b="1" dirty="0" smtClean="0"/>
              <a:t>C</a:t>
            </a:r>
            <a:r>
              <a:rPr lang="zh-CN" altLang="zh-CN" b="1" dirty="0" smtClean="0"/>
              <a:t>．</a:t>
            </a:r>
            <a:r>
              <a:rPr lang="en-US" altLang="zh-CN" b="1" dirty="0" smtClean="0"/>
              <a:t>1937</a:t>
            </a:r>
            <a:r>
              <a:rPr lang="zh-CN" altLang="zh-CN" b="1" dirty="0" smtClean="0"/>
              <a:t>年</a:t>
            </a:r>
            <a:r>
              <a:rPr lang="en-US" altLang="zh-CN" b="1" dirty="0" smtClean="0"/>
              <a:t>—1945</a:t>
            </a:r>
            <a:r>
              <a:rPr lang="zh-CN" altLang="zh-CN" b="1" dirty="0" smtClean="0"/>
              <a:t>年间</a:t>
            </a:r>
            <a:r>
              <a:rPr lang="en-US" altLang="zh-CN" b="1" dirty="0" smtClean="0"/>
              <a:t>D</a:t>
            </a:r>
            <a:r>
              <a:rPr lang="zh-CN" altLang="zh-CN" b="1" dirty="0" smtClean="0"/>
              <a:t>．</a:t>
            </a:r>
            <a:r>
              <a:rPr lang="en-US" altLang="zh-CN" b="1" dirty="0" smtClean="0"/>
              <a:t>1946</a:t>
            </a:r>
            <a:r>
              <a:rPr lang="zh-CN" altLang="zh-CN" b="1" dirty="0" smtClean="0"/>
              <a:t>年</a:t>
            </a:r>
            <a:r>
              <a:rPr lang="en-US" altLang="zh-CN" b="1" dirty="0" smtClean="0"/>
              <a:t>—1949</a:t>
            </a:r>
            <a:r>
              <a:rPr lang="zh-CN" altLang="zh-CN" b="1" dirty="0" smtClean="0"/>
              <a:t>年间</a:t>
            </a:r>
            <a:endParaRPr lang="zh-CN" altLang="zh-CN" b="1" dirty="0" smtClean="0"/>
          </a:p>
          <a:p>
            <a:pPr fontAlgn="ctr"/>
            <a:r>
              <a:rPr lang="en-US" altLang="zh-CN" b="1" dirty="0" smtClean="0"/>
              <a:t>22.</a:t>
            </a:r>
            <a:r>
              <a:rPr lang="zh-CN" altLang="zh-CN" b="1" dirty="0" smtClean="0"/>
              <a:t>在一些学术文章中，有的学者把中国近代史概说成是</a:t>
            </a:r>
            <a:r>
              <a:rPr lang="en-US" altLang="zh-CN" b="1" dirty="0" smtClean="0"/>
              <a:t>“</a:t>
            </a:r>
            <a:r>
              <a:rPr lang="zh-CN" altLang="zh-CN" b="1" dirty="0" smtClean="0"/>
              <a:t>近代百年</a:t>
            </a:r>
            <a:r>
              <a:rPr lang="en-US" altLang="zh-CN" b="1" dirty="0" smtClean="0"/>
              <a:t>”</a:t>
            </a:r>
            <a:r>
              <a:rPr lang="zh-CN" altLang="zh-CN" b="1" dirty="0" smtClean="0"/>
              <a:t>。这里所说</a:t>
            </a:r>
            <a:r>
              <a:rPr lang="en-US" altLang="zh-CN" b="1" dirty="0" smtClean="0"/>
              <a:t>“</a:t>
            </a:r>
            <a:r>
              <a:rPr lang="zh-CN" altLang="zh-CN" b="1" dirty="0" smtClean="0"/>
              <a:t>近代百年</a:t>
            </a:r>
            <a:r>
              <a:rPr lang="en-US" altLang="zh-CN" b="1" dirty="0" smtClean="0"/>
              <a:t>”</a:t>
            </a:r>
            <a:r>
              <a:rPr lang="zh-CN" altLang="zh-CN" b="1" dirty="0" smtClean="0"/>
              <a:t>具体指</a:t>
            </a:r>
            <a:endParaRPr lang="zh-CN" altLang="zh-CN" b="1" dirty="0" smtClean="0"/>
          </a:p>
          <a:p>
            <a:pPr fontAlgn="ctr"/>
            <a:r>
              <a:rPr lang="en-US" altLang="zh-CN" b="1" dirty="0" smtClean="0"/>
              <a:t>A</a:t>
            </a:r>
            <a:r>
              <a:rPr lang="zh-CN" altLang="zh-CN" b="1" dirty="0" smtClean="0"/>
              <a:t>．</a:t>
            </a:r>
            <a:r>
              <a:rPr lang="en-US" altLang="zh-CN" b="1" dirty="0" smtClean="0"/>
              <a:t>1840</a:t>
            </a:r>
            <a:r>
              <a:rPr lang="zh-CN" altLang="zh-CN" b="1" dirty="0" smtClean="0"/>
              <a:t>年一</a:t>
            </a:r>
            <a:r>
              <a:rPr lang="en-US" altLang="zh-CN" b="1" dirty="0" smtClean="0"/>
              <a:t>1949</a:t>
            </a:r>
            <a:r>
              <a:rPr lang="zh-CN" altLang="zh-CN" b="1" dirty="0" smtClean="0"/>
              <a:t>年</a:t>
            </a:r>
            <a:r>
              <a:rPr lang="en-US" altLang="zh-CN" b="1" dirty="0" smtClean="0"/>
              <a:t>B</a:t>
            </a:r>
            <a:r>
              <a:rPr lang="zh-CN" altLang="zh-CN" b="1" dirty="0" smtClean="0"/>
              <a:t>．</a:t>
            </a:r>
            <a:r>
              <a:rPr lang="en-US" altLang="zh-CN" b="1" dirty="0" smtClean="0"/>
              <a:t>1842</a:t>
            </a:r>
            <a:r>
              <a:rPr lang="zh-CN" altLang="zh-CN" b="1" dirty="0" smtClean="0"/>
              <a:t>年一</a:t>
            </a:r>
            <a:r>
              <a:rPr lang="en-US" altLang="zh-CN" b="1" dirty="0" smtClean="0"/>
              <a:t>1956</a:t>
            </a:r>
            <a:r>
              <a:rPr lang="zh-CN" altLang="zh-CN" b="1" dirty="0" smtClean="0"/>
              <a:t>年</a:t>
            </a:r>
            <a:endParaRPr lang="zh-CN" altLang="zh-CN" b="1" dirty="0" smtClean="0"/>
          </a:p>
          <a:p>
            <a:pPr fontAlgn="ctr"/>
            <a:r>
              <a:rPr lang="en-US" altLang="zh-CN" b="1" dirty="0" smtClean="0"/>
              <a:t>C</a:t>
            </a:r>
            <a:r>
              <a:rPr lang="zh-CN" altLang="zh-CN" b="1" dirty="0" smtClean="0"/>
              <a:t>．</a:t>
            </a:r>
            <a:r>
              <a:rPr lang="en-US" altLang="zh-CN" b="1" dirty="0" smtClean="0"/>
              <a:t>1840</a:t>
            </a:r>
            <a:r>
              <a:rPr lang="zh-CN" altLang="zh-CN" b="1" dirty="0" smtClean="0"/>
              <a:t>年一</a:t>
            </a:r>
            <a:r>
              <a:rPr lang="en-US" altLang="zh-CN" b="1" dirty="0" smtClean="0"/>
              <a:t>1940</a:t>
            </a:r>
            <a:r>
              <a:rPr lang="zh-CN" altLang="zh-CN" b="1" dirty="0" smtClean="0"/>
              <a:t>年</a:t>
            </a:r>
            <a:r>
              <a:rPr lang="en-US" altLang="zh-CN" b="1" dirty="0" smtClean="0"/>
              <a:t>D</a:t>
            </a:r>
            <a:r>
              <a:rPr lang="zh-CN" altLang="zh-CN" b="1" dirty="0" smtClean="0"/>
              <a:t>．</a:t>
            </a:r>
            <a:r>
              <a:rPr lang="en-US" altLang="zh-CN" b="1" dirty="0" smtClean="0"/>
              <a:t>l840</a:t>
            </a:r>
            <a:r>
              <a:rPr lang="zh-CN" altLang="zh-CN" b="1" dirty="0" smtClean="0"/>
              <a:t>年一</a:t>
            </a:r>
            <a:r>
              <a:rPr lang="en-US" altLang="zh-CN" b="1" dirty="0" smtClean="0"/>
              <a:t>1956</a:t>
            </a:r>
            <a:r>
              <a:rPr lang="zh-CN" altLang="zh-CN" b="1" dirty="0" smtClean="0"/>
              <a:t>年</a:t>
            </a:r>
            <a:endParaRPr lang="zh-CN" altLang="zh-CN" b="1" dirty="0" smtClean="0"/>
          </a:p>
          <a:p>
            <a:endParaRPr lang="zh-CN" altLang="en-US" dirty="0"/>
          </a:p>
        </p:txBody>
      </p:sp>
      <p:sp>
        <p:nvSpPr>
          <p:cNvPr id="4" name="TextBox 3"/>
          <p:cNvSpPr txBox="1"/>
          <p:nvPr/>
        </p:nvSpPr>
        <p:spPr>
          <a:xfrm>
            <a:off x="4932040" y="1556792"/>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
        <p:nvSpPr>
          <p:cNvPr id="5" name="TextBox 4"/>
          <p:cNvSpPr txBox="1"/>
          <p:nvPr/>
        </p:nvSpPr>
        <p:spPr>
          <a:xfrm>
            <a:off x="2627784" y="3933056"/>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260648"/>
            <a:ext cx="8964488" cy="6264696"/>
          </a:xfrm>
        </p:spPr>
        <p:txBody>
          <a:bodyPr>
            <a:normAutofit fontScale="92500" lnSpcReduction="10000"/>
          </a:bodyPr>
          <a:lstStyle/>
          <a:p>
            <a:pPr fontAlgn="ctr"/>
            <a:r>
              <a:rPr lang="en-US" altLang="zh-CN" sz="3500" b="1" dirty="0" smtClean="0"/>
              <a:t>23.</a:t>
            </a:r>
            <a:r>
              <a:rPr lang="zh-CN" altLang="zh-CN" sz="3500" b="1" dirty="0" smtClean="0"/>
              <a:t>中国加入亚太经合组织和在上海成功举办第九次领导人非正式会议的时间分别是</a:t>
            </a:r>
            <a:endParaRPr lang="zh-CN" altLang="zh-CN" sz="3500" b="1" dirty="0" smtClean="0"/>
          </a:p>
          <a:p>
            <a:pPr fontAlgn="ctr"/>
            <a:r>
              <a:rPr lang="en-US" altLang="zh-CN" sz="3500" b="1" dirty="0" smtClean="0"/>
              <a:t>A</a:t>
            </a:r>
            <a:r>
              <a:rPr lang="zh-CN" altLang="zh-CN" sz="3500" b="1" dirty="0" smtClean="0"/>
              <a:t>．</a:t>
            </a:r>
            <a:r>
              <a:rPr lang="en-US" altLang="zh-CN" sz="3500" b="1" dirty="0" smtClean="0"/>
              <a:t>1999</a:t>
            </a:r>
            <a:r>
              <a:rPr lang="zh-CN" altLang="zh-CN" sz="3500" b="1" dirty="0" smtClean="0"/>
              <a:t>年、</a:t>
            </a:r>
            <a:r>
              <a:rPr lang="en-US" altLang="zh-CN" sz="3500" b="1" dirty="0" smtClean="0"/>
              <a:t>2000</a:t>
            </a:r>
            <a:r>
              <a:rPr lang="zh-CN" altLang="zh-CN" sz="3500" b="1" dirty="0" smtClean="0"/>
              <a:t>年</a:t>
            </a:r>
            <a:r>
              <a:rPr lang="en-US" altLang="zh-CN" sz="3500" b="1" dirty="0" smtClean="0"/>
              <a:t>	B</a:t>
            </a:r>
            <a:r>
              <a:rPr lang="zh-CN" altLang="zh-CN" sz="3500" b="1" dirty="0" smtClean="0"/>
              <a:t>．</a:t>
            </a:r>
            <a:r>
              <a:rPr lang="en-US" altLang="zh-CN" sz="3500" b="1" dirty="0" smtClean="0"/>
              <a:t>1989</a:t>
            </a:r>
            <a:r>
              <a:rPr lang="zh-CN" altLang="zh-CN" sz="3500" b="1" dirty="0" smtClean="0"/>
              <a:t>年、</a:t>
            </a:r>
            <a:r>
              <a:rPr lang="en-US" altLang="zh-CN" sz="3500" b="1" dirty="0" smtClean="0"/>
              <a:t>2000</a:t>
            </a:r>
            <a:r>
              <a:rPr lang="zh-CN" altLang="zh-CN" sz="3500" b="1" dirty="0" smtClean="0"/>
              <a:t>年</a:t>
            </a:r>
            <a:endParaRPr lang="zh-CN" altLang="zh-CN" sz="3500" b="1" dirty="0" smtClean="0"/>
          </a:p>
          <a:p>
            <a:pPr fontAlgn="ctr"/>
            <a:r>
              <a:rPr lang="en-US" altLang="zh-CN" sz="3500" b="1" dirty="0" smtClean="0"/>
              <a:t>C</a:t>
            </a:r>
            <a:r>
              <a:rPr lang="zh-CN" altLang="zh-CN" sz="3500" b="1" dirty="0" smtClean="0"/>
              <a:t>．</a:t>
            </a:r>
            <a:r>
              <a:rPr lang="en-US" altLang="zh-CN" sz="3500" b="1" dirty="0" smtClean="0"/>
              <a:t>1991</a:t>
            </a:r>
            <a:r>
              <a:rPr lang="zh-CN" altLang="zh-CN" sz="3500" b="1" dirty="0" smtClean="0"/>
              <a:t>年、</a:t>
            </a:r>
            <a:r>
              <a:rPr lang="en-US" altLang="zh-CN" sz="3500" b="1" dirty="0" smtClean="0"/>
              <a:t>2001</a:t>
            </a:r>
            <a:r>
              <a:rPr lang="zh-CN" altLang="zh-CN" sz="3500" b="1" dirty="0" smtClean="0"/>
              <a:t>年</a:t>
            </a:r>
            <a:r>
              <a:rPr lang="en-US" altLang="zh-CN" sz="3500" b="1" dirty="0" smtClean="0"/>
              <a:t>	D</a:t>
            </a:r>
            <a:r>
              <a:rPr lang="zh-CN" altLang="zh-CN" sz="3500" b="1" dirty="0" smtClean="0"/>
              <a:t>．</a:t>
            </a:r>
            <a:r>
              <a:rPr lang="en-US" altLang="zh-CN" sz="3500" b="1" dirty="0" smtClean="0"/>
              <a:t>1989</a:t>
            </a:r>
            <a:r>
              <a:rPr lang="zh-CN" altLang="zh-CN" sz="3500" b="1" dirty="0" smtClean="0"/>
              <a:t>年、</a:t>
            </a:r>
            <a:r>
              <a:rPr lang="en-US" altLang="zh-CN" sz="3500" b="1" dirty="0" smtClean="0"/>
              <a:t>2001</a:t>
            </a:r>
            <a:r>
              <a:rPr lang="zh-CN" altLang="zh-CN" sz="3500" b="1" dirty="0" smtClean="0"/>
              <a:t>年</a:t>
            </a:r>
            <a:endParaRPr lang="zh-CN" altLang="zh-CN" sz="3500" b="1" dirty="0" smtClean="0"/>
          </a:p>
          <a:p>
            <a:pPr fontAlgn="ctr"/>
            <a:r>
              <a:rPr lang="en-US" altLang="zh-CN" sz="3500" b="1" dirty="0" smtClean="0"/>
              <a:t>24.“</a:t>
            </a:r>
            <a:r>
              <a:rPr lang="zh-CN" altLang="zh-CN" sz="3500" b="1" dirty="0" smtClean="0"/>
              <a:t>这一年，是中国在世界舞台上忙碌而充实的一年。这一年，产生了第一个在中国境内宣布成立、第一个以中国城市命名的国际组织，为传统国际秩序带来一阵新风。也从这一年开始，世界经济全球化的</a:t>
            </a:r>
            <a:r>
              <a:rPr lang="en-US" altLang="zh-CN" sz="3500" b="1" dirty="0" smtClean="0"/>
              <a:t>‘</a:t>
            </a:r>
            <a:r>
              <a:rPr lang="zh-CN" altLang="zh-CN" sz="3500" b="1" dirty="0" smtClean="0"/>
              <a:t>合唱</a:t>
            </a:r>
            <a:r>
              <a:rPr lang="en-US" altLang="zh-CN" sz="3500" b="1" dirty="0" smtClean="0"/>
              <a:t>’</a:t>
            </a:r>
            <a:r>
              <a:rPr lang="zh-CN" altLang="zh-CN" sz="3500" b="1" dirty="0" smtClean="0"/>
              <a:t>再也无法离开中国声音。</a:t>
            </a:r>
            <a:r>
              <a:rPr lang="en-US" altLang="zh-CN" sz="3500" b="1" dirty="0" smtClean="0"/>
              <a:t>”“</a:t>
            </a:r>
            <a:r>
              <a:rPr lang="zh-CN" altLang="zh-CN" sz="3500" b="1" dirty="0" smtClean="0"/>
              <a:t>这一年</a:t>
            </a:r>
            <a:r>
              <a:rPr lang="en-US" altLang="zh-CN" sz="3500" b="1" dirty="0" smtClean="0"/>
              <a:t>”</a:t>
            </a:r>
            <a:r>
              <a:rPr lang="zh-CN" altLang="zh-CN" sz="3500" b="1" dirty="0" smtClean="0"/>
              <a:t>是指</a:t>
            </a:r>
            <a:endParaRPr lang="zh-CN" altLang="zh-CN" sz="3500" b="1" dirty="0" smtClean="0"/>
          </a:p>
          <a:p>
            <a:pPr fontAlgn="ctr"/>
            <a:r>
              <a:rPr lang="en-US" altLang="zh-CN" sz="3500" b="1" dirty="0" smtClean="0"/>
              <a:t>A</a:t>
            </a:r>
            <a:r>
              <a:rPr lang="zh-CN" altLang="zh-CN" sz="3500" b="1" dirty="0" smtClean="0"/>
              <a:t>．</a:t>
            </a:r>
            <a:r>
              <a:rPr lang="en-US" altLang="zh-CN" sz="3500" b="1" dirty="0" smtClean="0"/>
              <a:t>1992</a:t>
            </a:r>
            <a:r>
              <a:rPr lang="zh-CN" altLang="zh-CN" sz="3500" b="1" dirty="0" smtClean="0"/>
              <a:t>年</a:t>
            </a:r>
            <a:r>
              <a:rPr lang="en-US" altLang="zh-CN" sz="3500" b="1" dirty="0" smtClean="0"/>
              <a:t>                       B</a:t>
            </a:r>
            <a:r>
              <a:rPr lang="zh-CN" altLang="zh-CN" sz="3500" b="1" dirty="0" smtClean="0"/>
              <a:t>．</a:t>
            </a:r>
            <a:r>
              <a:rPr lang="en-US" altLang="zh-CN" sz="3500" b="1" dirty="0" smtClean="0"/>
              <a:t>2001</a:t>
            </a:r>
            <a:r>
              <a:rPr lang="zh-CN" altLang="zh-CN" sz="3500" b="1" dirty="0" smtClean="0"/>
              <a:t>年</a:t>
            </a:r>
            <a:endParaRPr lang="zh-CN" altLang="zh-CN" sz="3500" b="1" dirty="0" smtClean="0"/>
          </a:p>
          <a:p>
            <a:pPr fontAlgn="ctr"/>
            <a:r>
              <a:rPr lang="en-US" altLang="zh-CN" sz="3500" b="1" dirty="0" smtClean="0"/>
              <a:t>C</a:t>
            </a:r>
            <a:r>
              <a:rPr lang="zh-CN" altLang="zh-CN" sz="3500" b="1" dirty="0" smtClean="0"/>
              <a:t>．</a:t>
            </a:r>
            <a:r>
              <a:rPr lang="en-US" altLang="zh-CN" sz="3500" b="1" dirty="0" smtClean="0"/>
              <a:t>2008</a:t>
            </a:r>
            <a:r>
              <a:rPr lang="zh-CN" altLang="zh-CN" sz="3500" b="1" dirty="0" smtClean="0"/>
              <a:t>年</a:t>
            </a:r>
            <a:r>
              <a:rPr lang="en-US" altLang="zh-CN" sz="3500" b="1" dirty="0" smtClean="0"/>
              <a:t>                       D</a:t>
            </a:r>
            <a:r>
              <a:rPr lang="zh-CN" altLang="zh-CN" sz="3500" b="1" dirty="0" smtClean="0"/>
              <a:t>．</a:t>
            </a:r>
            <a:r>
              <a:rPr lang="en-US" altLang="zh-CN" sz="3500" b="1" dirty="0" smtClean="0"/>
              <a:t>2010</a:t>
            </a:r>
            <a:r>
              <a:rPr lang="zh-CN" altLang="zh-CN" sz="3500" b="1" dirty="0" smtClean="0"/>
              <a:t>年</a:t>
            </a:r>
            <a:endParaRPr lang="zh-CN" altLang="zh-CN" sz="3500" b="1" dirty="0" smtClean="0"/>
          </a:p>
          <a:p>
            <a:endParaRPr lang="zh-CN" altLang="en-US" dirty="0"/>
          </a:p>
        </p:txBody>
      </p:sp>
      <p:sp>
        <p:nvSpPr>
          <p:cNvPr id="4" name="TextBox 3"/>
          <p:cNvSpPr txBox="1"/>
          <p:nvPr/>
        </p:nvSpPr>
        <p:spPr>
          <a:xfrm>
            <a:off x="6804248" y="4653136"/>
            <a:ext cx="1008112" cy="1015663"/>
          </a:xfrm>
          <a:prstGeom prst="rect">
            <a:avLst/>
          </a:prstGeom>
          <a:noFill/>
        </p:spPr>
        <p:txBody>
          <a:bodyPr wrap="square" rtlCol="0">
            <a:spAutoFit/>
          </a:bodyPr>
          <a:lstStyle/>
          <a:p>
            <a:r>
              <a:rPr lang="en-US" altLang="zh-CN" sz="6000" b="1" dirty="0" smtClean="0">
                <a:solidFill>
                  <a:srgbClr val="FF0000"/>
                </a:solidFill>
              </a:rPr>
              <a:t>B</a:t>
            </a:r>
            <a:endParaRPr lang="zh-CN" altLang="en-US" sz="6000" b="1" dirty="0">
              <a:solidFill>
                <a:srgbClr val="FF0000"/>
              </a:solidFill>
            </a:endParaRPr>
          </a:p>
        </p:txBody>
      </p:sp>
      <p:sp>
        <p:nvSpPr>
          <p:cNvPr id="5" name="TextBox 4"/>
          <p:cNvSpPr txBox="1"/>
          <p:nvPr/>
        </p:nvSpPr>
        <p:spPr>
          <a:xfrm>
            <a:off x="7380312" y="480011"/>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六边形 3"/>
          <p:cNvSpPr/>
          <p:nvPr/>
        </p:nvSpPr>
        <p:spPr>
          <a:xfrm>
            <a:off x="2630170" y="1998345"/>
            <a:ext cx="1584325" cy="1296035"/>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zh-CN" sz="3600" b="1"/>
              <a:t>时间</a:t>
            </a:r>
            <a:endParaRPr lang="zh-CN" altLang="zh-CN" sz="3600" b="1"/>
          </a:p>
        </p:txBody>
      </p:sp>
      <p:sp>
        <p:nvSpPr>
          <p:cNvPr id="5" name="六边形 4"/>
          <p:cNvSpPr/>
          <p:nvPr/>
        </p:nvSpPr>
        <p:spPr>
          <a:xfrm>
            <a:off x="4214495" y="1268730"/>
            <a:ext cx="1584325" cy="1296035"/>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b="1"/>
              <a:t>地点</a:t>
            </a:r>
            <a:endParaRPr lang="zh-CN" altLang="en-US" sz="3600" b="1"/>
          </a:p>
        </p:txBody>
      </p:sp>
      <p:sp>
        <p:nvSpPr>
          <p:cNvPr id="6" name="六边形 5"/>
          <p:cNvSpPr/>
          <p:nvPr/>
        </p:nvSpPr>
        <p:spPr>
          <a:xfrm>
            <a:off x="5798820" y="1938655"/>
            <a:ext cx="1584325" cy="1296035"/>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b="1"/>
              <a:t>人物</a:t>
            </a:r>
            <a:endParaRPr lang="zh-CN" altLang="en-US" sz="3200" b="1"/>
          </a:p>
        </p:txBody>
      </p:sp>
      <p:sp>
        <p:nvSpPr>
          <p:cNvPr id="7" name="六边形 6"/>
          <p:cNvSpPr/>
          <p:nvPr/>
        </p:nvSpPr>
        <p:spPr>
          <a:xfrm>
            <a:off x="2142490" y="3423920"/>
            <a:ext cx="1584325" cy="1296035"/>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b="1"/>
              <a:t>事件</a:t>
            </a:r>
            <a:endParaRPr lang="zh-CN" altLang="en-US" sz="3600" b="1"/>
          </a:p>
        </p:txBody>
      </p:sp>
      <p:sp>
        <p:nvSpPr>
          <p:cNvPr id="8" name="六边形 7"/>
          <p:cNvSpPr/>
          <p:nvPr/>
        </p:nvSpPr>
        <p:spPr>
          <a:xfrm>
            <a:off x="6344920" y="3423920"/>
            <a:ext cx="1584325" cy="1296035"/>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b="1"/>
              <a:t>趣味</a:t>
            </a:r>
            <a:endParaRPr lang="zh-CN" altLang="en-US" sz="3600" b="1"/>
          </a:p>
        </p:txBody>
      </p:sp>
      <p:sp>
        <p:nvSpPr>
          <p:cNvPr id="9" name="六边形 8"/>
          <p:cNvSpPr/>
          <p:nvPr/>
        </p:nvSpPr>
        <p:spPr>
          <a:xfrm>
            <a:off x="3240405" y="4667885"/>
            <a:ext cx="1584325" cy="1296035"/>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b="1"/>
              <a:t>你演我猜</a:t>
            </a:r>
            <a:endParaRPr lang="zh-CN" altLang="en-US" sz="3600" b="1"/>
          </a:p>
        </p:txBody>
      </p:sp>
      <p:sp>
        <p:nvSpPr>
          <p:cNvPr id="11" name="六边形 10"/>
          <p:cNvSpPr/>
          <p:nvPr/>
        </p:nvSpPr>
        <p:spPr>
          <a:xfrm>
            <a:off x="5260340" y="4719955"/>
            <a:ext cx="1584325" cy="1251585"/>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b="1"/>
              <a:t>观众参与</a:t>
            </a:r>
            <a:endParaRPr lang="zh-CN" altLang="en-US" sz="3600"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260648"/>
            <a:ext cx="8820472" cy="5865515"/>
          </a:xfrm>
        </p:spPr>
        <p:txBody>
          <a:bodyPr/>
          <a:lstStyle/>
          <a:p>
            <a:endParaRPr lang="en-US" altLang="zh-CN" b="1" dirty="0" smtClean="0"/>
          </a:p>
          <a:p>
            <a:r>
              <a:rPr lang="en-US" altLang="zh-CN" b="1" dirty="0" smtClean="0"/>
              <a:t>25.</a:t>
            </a:r>
            <a:r>
              <a:rPr lang="zh-CN" altLang="zh-CN" b="1" dirty="0" smtClean="0"/>
              <a:t>国际反法西斯联盟正式形成于</a:t>
            </a:r>
            <a:endParaRPr lang="zh-CN" altLang="zh-CN" b="1" dirty="0" smtClean="0"/>
          </a:p>
          <a:p>
            <a:r>
              <a:rPr lang="en-US" altLang="zh-CN" b="1" dirty="0" smtClean="0"/>
              <a:t>A</a:t>
            </a:r>
            <a:r>
              <a:rPr lang="zh-CN" altLang="zh-CN" b="1" dirty="0" smtClean="0"/>
              <a:t>．</a:t>
            </a:r>
            <a:r>
              <a:rPr lang="en-US" altLang="zh-CN" b="1" dirty="0" smtClean="0"/>
              <a:t>1914</a:t>
            </a:r>
            <a:r>
              <a:rPr lang="zh-CN" altLang="zh-CN" b="1" dirty="0" smtClean="0"/>
              <a:t>年</a:t>
            </a:r>
            <a:r>
              <a:rPr lang="en-US" altLang="zh-CN" b="1" dirty="0" smtClean="0"/>
              <a:t>              B</a:t>
            </a:r>
            <a:r>
              <a:rPr lang="zh-CN" altLang="zh-CN" b="1" dirty="0" smtClean="0"/>
              <a:t>．</a:t>
            </a:r>
            <a:r>
              <a:rPr lang="en-US" altLang="zh-CN" b="1" dirty="0" smtClean="0"/>
              <a:t>1917</a:t>
            </a:r>
            <a:r>
              <a:rPr lang="zh-CN" altLang="zh-CN" b="1" dirty="0" smtClean="0"/>
              <a:t>年</a:t>
            </a:r>
            <a:endParaRPr lang="zh-CN" altLang="zh-CN" b="1" dirty="0" smtClean="0"/>
          </a:p>
          <a:p>
            <a:r>
              <a:rPr lang="en-US" altLang="zh-CN" b="1" dirty="0" smtClean="0"/>
              <a:t>C</a:t>
            </a:r>
            <a:r>
              <a:rPr lang="zh-CN" altLang="zh-CN" b="1" dirty="0" smtClean="0"/>
              <a:t>．</a:t>
            </a:r>
            <a:r>
              <a:rPr lang="en-US" altLang="zh-CN" b="1" dirty="0" smtClean="0"/>
              <a:t>1942</a:t>
            </a:r>
            <a:r>
              <a:rPr lang="zh-CN" altLang="zh-CN" b="1" dirty="0" smtClean="0"/>
              <a:t>年</a:t>
            </a:r>
            <a:r>
              <a:rPr lang="en-US" altLang="zh-CN" b="1" dirty="0" smtClean="0"/>
              <a:t>              D</a:t>
            </a:r>
            <a:r>
              <a:rPr lang="zh-CN" altLang="zh-CN" b="1" dirty="0" smtClean="0"/>
              <a:t>．</a:t>
            </a:r>
            <a:r>
              <a:rPr lang="en-US" altLang="zh-CN" b="1" dirty="0" smtClean="0"/>
              <a:t>1944</a:t>
            </a:r>
            <a:r>
              <a:rPr lang="zh-CN" altLang="zh-CN" b="1" dirty="0" smtClean="0"/>
              <a:t>年</a:t>
            </a:r>
            <a:endParaRPr lang="zh-CN" altLang="zh-CN" b="1" dirty="0" smtClean="0"/>
          </a:p>
          <a:p>
            <a:pPr fontAlgn="ctr"/>
            <a:endParaRPr lang="en-US" altLang="zh-CN" b="1" dirty="0" smtClean="0"/>
          </a:p>
          <a:p>
            <a:pPr fontAlgn="ctr"/>
            <a:r>
              <a:rPr lang="en-US" altLang="zh-CN" b="1" dirty="0" smtClean="0"/>
              <a:t>26.</a:t>
            </a:r>
            <a:r>
              <a:rPr lang="zh-CN" altLang="zh-CN" b="1" dirty="0" smtClean="0"/>
              <a:t>中国加入世界贸易组织的时间是</a:t>
            </a:r>
            <a:endParaRPr lang="zh-CN" altLang="zh-CN" b="1" dirty="0" smtClean="0"/>
          </a:p>
          <a:p>
            <a:pPr fontAlgn="ctr"/>
            <a:r>
              <a:rPr lang="en-US" altLang="zh-CN" b="1" dirty="0" smtClean="0"/>
              <a:t>A</a:t>
            </a:r>
            <a:r>
              <a:rPr lang="zh-CN" altLang="zh-CN" b="1" dirty="0" smtClean="0"/>
              <a:t>．</a:t>
            </a:r>
            <a:r>
              <a:rPr lang="en-US" altLang="zh-CN" b="1" dirty="0" smtClean="0"/>
              <a:t>1949</a:t>
            </a:r>
            <a:r>
              <a:rPr lang="zh-CN" altLang="zh-CN" b="1" dirty="0" smtClean="0"/>
              <a:t>年</a:t>
            </a:r>
            <a:r>
              <a:rPr lang="en-US" altLang="zh-CN" b="1" dirty="0" smtClean="0"/>
              <a:t>            B</a:t>
            </a:r>
            <a:r>
              <a:rPr lang="zh-CN" altLang="zh-CN" b="1" dirty="0" smtClean="0"/>
              <a:t>．</a:t>
            </a:r>
            <a:r>
              <a:rPr lang="en-US" altLang="zh-CN" b="1" dirty="0" smtClean="0"/>
              <a:t>1978</a:t>
            </a:r>
            <a:r>
              <a:rPr lang="zh-CN" altLang="zh-CN" b="1" dirty="0" smtClean="0"/>
              <a:t>年</a:t>
            </a:r>
            <a:endParaRPr lang="zh-CN" altLang="zh-CN" b="1" dirty="0" smtClean="0"/>
          </a:p>
          <a:p>
            <a:pPr fontAlgn="ctr"/>
            <a:r>
              <a:rPr lang="en-US" altLang="zh-CN" b="1" dirty="0" smtClean="0"/>
              <a:t>C</a:t>
            </a:r>
            <a:r>
              <a:rPr lang="zh-CN" altLang="zh-CN" b="1" dirty="0" smtClean="0"/>
              <a:t>．</a:t>
            </a:r>
            <a:r>
              <a:rPr lang="en-US" altLang="zh-CN" b="1" dirty="0" smtClean="0"/>
              <a:t>1992</a:t>
            </a:r>
            <a:r>
              <a:rPr lang="zh-CN" altLang="zh-CN" b="1" dirty="0" smtClean="0"/>
              <a:t>年</a:t>
            </a:r>
            <a:r>
              <a:rPr lang="en-US" altLang="zh-CN" b="1" dirty="0" smtClean="0"/>
              <a:t>            D</a:t>
            </a:r>
            <a:r>
              <a:rPr lang="zh-CN" altLang="zh-CN" b="1" dirty="0" smtClean="0"/>
              <a:t>．</a:t>
            </a:r>
            <a:r>
              <a:rPr lang="en-US" altLang="zh-CN" b="1" dirty="0" smtClean="0"/>
              <a:t>2001</a:t>
            </a:r>
            <a:r>
              <a:rPr lang="zh-CN" altLang="zh-CN" b="1" dirty="0" smtClean="0"/>
              <a:t>年</a:t>
            </a:r>
            <a:endParaRPr lang="zh-CN" altLang="zh-CN" b="1" dirty="0" smtClean="0"/>
          </a:p>
          <a:p>
            <a:endParaRPr lang="zh-CN" altLang="zh-CN" dirty="0" smtClean="0"/>
          </a:p>
        </p:txBody>
      </p:sp>
      <p:sp>
        <p:nvSpPr>
          <p:cNvPr id="4" name="TextBox 3"/>
          <p:cNvSpPr txBox="1"/>
          <p:nvPr/>
        </p:nvSpPr>
        <p:spPr>
          <a:xfrm>
            <a:off x="6876256" y="1268760"/>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
        <p:nvSpPr>
          <p:cNvPr id="5" name="TextBox 4"/>
          <p:cNvSpPr txBox="1"/>
          <p:nvPr/>
        </p:nvSpPr>
        <p:spPr>
          <a:xfrm>
            <a:off x="6876256" y="3933056"/>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260648"/>
            <a:ext cx="8784976" cy="5865515"/>
          </a:xfrm>
        </p:spPr>
        <p:txBody>
          <a:bodyPr/>
          <a:lstStyle/>
          <a:p>
            <a:pPr fontAlgn="ctr"/>
            <a:r>
              <a:rPr lang="en-US" altLang="zh-CN" b="1" dirty="0" smtClean="0"/>
              <a:t>27.</a:t>
            </a:r>
            <a:r>
              <a:rPr lang="zh-CN" altLang="zh-CN" b="1" dirty="0" smtClean="0"/>
              <a:t>某一年，英王批准实施了选举改革法，着重解决了两个问题：一是重新分配议会议员的席位，二是降低选民的财产资格限制，扩大选民队伍。这一年最有可能是</a:t>
            </a:r>
            <a:endParaRPr lang="zh-CN" altLang="zh-CN" b="1" dirty="0" smtClean="0"/>
          </a:p>
          <a:p>
            <a:pPr fontAlgn="ctr"/>
            <a:r>
              <a:rPr lang="en-US" altLang="zh-CN" b="1" dirty="0" smtClean="0"/>
              <a:t>A</a:t>
            </a:r>
            <a:r>
              <a:rPr lang="zh-CN" altLang="zh-CN" b="1" dirty="0" smtClean="0"/>
              <a:t>．</a:t>
            </a:r>
            <a:r>
              <a:rPr lang="en-US" altLang="zh-CN" b="1" dirty="0" smtClean="0"/>
              <a:t>1688</a:t>
            </a:r>
            <a:r>
              <a:rPr lang="zh-CN" altLang="zh-CN" b="1" dirty="0" smtClean="0"/>
              <a:t>年</a:t>
            </a:r>
            <a:r>
              <a:rPr lang="en-US" altLang="zh-CN" b="1" dirty="0" smtClean="0"/>
              <a:t>                         B</a:t>
            </a:r>
            <a:r>
              <a:rPr lang="zh-CN" altLang="zh-CN" b="1" dirty="0" smtClean="0"/>
              <a:t>．</a:t>
            </a:r>
            <a:r>
              <a:rPr lang="en-US" altLang="zh-CN" b="1" dirty="0" smtClean="0"/>
              <a:t>1689</a:t>
            </a:r>
            <a:r>
              <a:rPr lang="zh-CN" altLang="zh-CN" b="1" dirty="0" smtClean="0"/>
              <a:t>年</a:t>
            </a:r>
            <a:endParaRPr lang="zh-CN" altLang="zh-CN" b="1" dirty="0" smtClean="0"/>
          </a:p>
          <a:p>
            <a:pPr fontAlgn="ctr"/>
            <a:r>
              <a:rPr lang="en-US" altLang="zh-CN" b="1" dirty="0" smtClean="0"/>
              <a:t>C</a:t>
            </a:r>
            <a:r>
              <a:rPr lang="zh-CN" altLang="zh-CN" b="1" dirty="0" smtClean="0"/>
              <a:t>．</a:t>
            </a:r>
            <a:r>
              <a:rPr lang="en-US" altLang="zh-CN" b="1" dirty="0" smtClean="0"/>
              <a:t>1721</a:t>
            </a:r>
            <a:r>
              <a:rPr lang="zh-CN" altLang="zh-CN" b="1" dirty="0" smtClean="0"/>
              <a:t>年</a:t>
            </a:r>
            <a:r>
              <a:rPr lang="en-US" altLang="zh-CN" b="1" dirty="0" smtClean="0"/>
              <a:t>                         D</a:t>
            </a:r>
            <a:r>
              <a:rPr lang="zh-CN" altLang="zh-CN" b="1" dirty="0" smtClean="0"/>
              <a:t>．</a:t>
            </a:r>
            <a:r>
              <a:rPr lang="en-US" altLang="zh-CN" b="1" dirty="0" smtClean="0"/>
              <a:t>1832</a:t>
            </a:r>
            <a:r>
              <a:rPr lang="zh-CN" altLang="zh-CN" b="1" dirty="0" smtClean="0"/>
              <a:t>年</a:t>
            </a:r>
            <a:endParaRPr lang="en-US" altLang="zh-CN" b="1" dirty="0" smtClean="0"/>
          </a:p>
          <a:p>
            <a:pPr fontAlgn="ctr"/>
            <a:r>
              <a:rPr lang="en-US" altLang="zh-CN" b="1" dirty="0"/>
              <a:t>28.</a:t>
            </a:r>
            <a:r>
              <a:rPr lang="zh-CN" altLang="zh-CN" b="1" dirty="0"/>
              <a:t>华盛顿当选为美国第一届总统，并宣誓就职，这一年是指哪年</a:t>
            </a:r>
            <a:endParaRPr lang="zh-CN" altLang="zh-CN" b="1" dirty="0"/>
          </a:p>
          <a:p>
            <a:pPr fontAlgn="ctr"/>
            <a:r>
              <a:rPr lang="en-US" altLang="zh-CN" b="1" dirty="0"/>
              <a:t>A.1787</a:t>
            </a:r>
            <a:r>
              <a:rPr lang="zh-CN" altLang="en-US" b="1" dirty="0"/>
              <a:t>年             </a:t>
            </a:r>
            <a:r>
              <a:rPr lang="en-US" altLang="zh-CN" b="1" dirty="0"/>
              <a:t>B.1788</a:t>
            </a:r>
            <a:r>
              <a:rPr lang="zh-CN" altLang="en-US" b="1" dirty="0"/>
              <a:t>年</a:t>
            </a:r>
            <a:endParaRPr lang="zh-CN" altLang="en-US" b="1" dirty="0"/>
          </a:p>
          <a:p>
            <a:pPr fontAlgn="ctr"/>
            <a:r>
              <a:rPr lang="en-US" altLang="zh-CN" b="1" dirty="0"/>
              <a:t>C.1789</a:t>
            </a:r>
            <a:r>
              <a:rPr lang="zh-CN" altLang="en-US" b="1" dirty="0"/>
              <a:t>年              </a:t>
            </a:r>
            <a:r>
              <a:rPr lang="en-US" altLang="zh-CN" b="1" dirty="0"/>
              <a:t>D.1790</a:t>
            </a:r>
            <a:r>
              <a:rPr lang="zh-CN" altLang="en-US" b="1" dirty="0"/>
              <a:t>年</a:t>
            </a:r>
            <a:endParaRPr lang="zh-CN" altLang="en-US" b="1" dirty="0"/>
          </a:p>
        </p:txBody>
      </p:sp>
      <p:sp>
        <p:nvSpPr>
          <p:cNvPr id="4" name="TextBox 3"/>
          <p:cNvSpPr txBox="1"/>
          <p:nvPr/>
        </p:nvSpPr>
        <p:spPr>
          <a:xfrm>
            <a:off x="7020272" y="1916832"/>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
        <p:nvSpPr>
          <p:cNvPr id="2" name="TextBox 3"/>
          <p:cNvSpPr txBox="1"/>
          <p:nvPr/>
        </p:nvSpPr>
        <p:spPr>
          <a:xfrm>
            <a:off x="7020272" y="4373012"/>
            <a:ext cx="1008112" cy="1014730"/>
          </a:xfrm>
          <a:prstGeom prst="rect">
            <a:avLst/>
          </a:prstGeom>
          <a:noFill/>
        </p:spPr>
        <p:txBody>
          <a:bodyPr wrap="square" rtlCol="0">
            <a:spAutoFit/>
          </a:bodyPr>
          <a:p>
            <a:r>
              <a:rPr lang="en-US" altLang="zh-CN" sz="6000" b="1" dirty="0">
                <a:solidFill>
                  <a:srgbClr val="FF0000"/>
                </a:solidFill>
              </a:rPr>
              <a:t>C</a:t>
            </a:r>
            <a:endParaRPr lang="en-US" altLang="zh-CN"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a:spLocks noGrp="1"/>
          </p:cNvSpPr>
          <p:nvPr>
            <p:ph idx="1"/>
          </p:nvPr>
        </p:nvSpPr>
        <p:spPr>
          <a:xfrm>
            <a:off x="784225" y="2068195"/>
            <a:ext cx="7963535" cy="2721610"/>
          </a:xfrm>
          <a:solidFill>
            <a:schemeClr val="accent2">
              <a:lumMod val="20000"/>
              <a:lumOff val="80000"/>
            </a:schemeClr>
          </a:solidFill>
          <a:ln>
            <a:solidFill>
              <a:srgbClr val="FF0000"/>
            </a:solidFill>
            <a:prstDash val="lgDashDot"/>
          </a:ln>
        </p:spPr>
        <p:txBody>
          <a:bodyPr/>
          <a:lstStyle/>
          <a:p>
            <a:r>
              <a:rPr lang="zh-CN" altLang="en-US" dirty="0" smtClean="0"/>
              <a:t>规则：</a:t>
            </a:r>
            <a:endParaRPr lang="zh-CN" altLang="en-US" dirty="0" smtClean="0"/>
          </a:p>
          <a:p>
            <a:r>
              <a:rPr lang="zh-CN" altLang="en-US" dirty="0" smtClean="0"/>
              <a:t>第二轮：地点篇。</a:t>
            </a:r>
            <a:endParaRPr lang="zh-CN" altLang="en-US" dirty="0" smtClean="0"/>
          </a:p>
          <a:p>
            <a:r>
              <a:rPr lang="zh-CN" altLang="en-US" dirty="0" smtClean="0"/>
              <a:t>分组，分四组，每组</a:t>
            </a:r>
            <a:r>
              <a:rPr lang="en-US" altLang="zh-CN" dirty="0" smtClean="0"/>
              <a:t>7</a:t>
            </a:r>
            <a:r>
              <a:rPr lang="zh-CN" altLang="en-US" dirty="0" smtClean="0"/>
              <a:t>人。</a:t>
            </a:r>
            <a:endParaRPr lang="zh-CN" altLang="en-US" dirty="0" smtClean="0"/>
          </a:p>
          <a:p>
            <a:r>
              <a:rPr lang="zh-CN" altLang="en-US" dirty="0" smtClean="0"/>
              <a:t>末位淘汰一组，其他人员进入下一轮</a:t>
            </a:r>
            <a:endParaRPr lang="zh-CN" altLang="en-US" dirty="0" smtClean="0"/>
          </a:p>
        </p:txBody>
      </p:sp>
      <p:sp>
        <p:nvSpPr>
          <p:cNvPr id="9" name="标题 1"/>
          <p:cNvSpPr>
            <a:spLocks noGrp="1"/>
          </p:cNvSpPr>
          <p:nvPr>
            <p:ph type="title"/>
          </p:nvPr>
        </p:nvSpPr>
        <p:spPr>
          <a:xfrm>
            <a:off x="457200" y="274638"/>
            <a:ext cx="8229600" cy="1143000"/>
          </a:xfrm>
          <a:solidFill>
            <a:srgbClr val="92D050"/>
          </a:solidFill>
        </p:spPr>
        <p:txBody>
          <a:bodyPr/>
          <a:lstStyle/>
          <a:p>
            <a:r>
              <a:rPr lang="zh-CN" altLang="en-US" dirty="0" smtClean="0"/>
              <a:t>二、地点篇</a:t>
            </a:r>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476672"/>
            <a:ext cx="8507288" cy="5649491"/>
          </a:xfrm>
        </p:spPr>
        <p:txBody>
          <a:bodyPr>
            <a:normAutofit/>
          </a:bodyPr>
          <a:lstStyle/>
          <a:p>
            <a:pPr fontAlgn="ctr"/>
            <a:r>
              <a:rPr lang="en-US" altLang="zh-CN" b="1" dirty="0" smtClean="0"/>
              <a:t>1.</a:t>
            </a:r>
            <a:r>
              <a:rPr lang="zh-CN" altLang="zh-CN" b="1" dirty="0" smtClean="0"/>
              <a:t>中华民国临时政府成立的地点是</a:t>
            </a:r>
            <a:endParaRPr lang="zh-CN" altLang="zh-CN" b="1" dirty="0" smtClean="0"/>
          </a:p>
          <a:p>
            <a:pPr fontAlgn="ctr"/>
            <a:r>
              <a:rPr lang="en-US" altLang="zh-CN" b="1" dirty="0" smtClean="0"/>
              <a:t>A</a:t>
            </a:r>
            <a:r>
              <a:rPr lang="zh-CN" altLang="zh-CN" b="1" dirty="0" smtClean="0"/>
              <a:t>．南京</a:t>
            </a:r>
            <a:r>
              <a:rPr lang="en-US" altLang="zh-CN" b="1" dirty="0" smtClean="0"/>
              <a:t>                              B</a:t>
            </a:r>
            <a:r>
              <a:rPr lang="zh-CN" altLang="zh-CN" b="1" dirty="0" smtClean="0"/>
              <a:t>．武汉</a:t>
            </a:r>
            <a:endParaRPr lang="zh-CN" altLang="zh-CN" b="1" dirty="0" smtClean="0"/>
          </a:p>
          <a:p>
            <a:pPr fontAlgn="ctr"/>
            <a:r>
              <a:rPr lang="en-US" altLang="zh-CN" b="1" dirty="0" smtClean="0"/>
              <a:t>C</a:t>
            </a:r>
            <a:r>
              <a:rPr lang="zh-CN" altLang="zh-CN" b="1" dirty="0" smtClean="0"/>
              <a:t>．重庆</a:t>
            </a:r>
            <a:r>
              <a:rPr lang="en-US" altLang="zh-CN" b="1" dirty="0" smtClean="0"/>
              <a:t>                              D</a:t>
            </a:r>
            <a:r>
              <a:rPr lang="zh-CN" altLang="zh-CN" b="1" dirty="0" smtClean="0"/>
              <a:t>．北京</a:t>
            </a:r>
            <a:endParaRPr lang="zh-CN" altLang="zh-CN" b="1" dirty="0" smtClean="0"/>
          </a:p>
          <a:p>
            <a:pPr fontAlgn="ctr"/>
            <a:endParaRPr lang="en-US" altLang="zh-CN" b="1" dirty="0" smtClean="0"/>
          </a:p>
          <a:p>
            <a:pPr fontAlgn="ctr"/>
            <a:r>
              <a:rPr lang="en-US" altLang="zh-CN" b="1" dirty="0" smtClean="0"/>
              <a:t>2.1928</a:t>
            </a:r>
            <a:r>
              <a:rPr lang="zh-CN" altLang="zh-CN" b="1" dirty="0" smtClean="0"/>
              <a:t>年</a:t>
            </a:r>
            <a:r>
              <a:rPr lang="en-US" altLang="zh-CN" b="1" dirty="0" smtClean="0"/>
              <a:t>4</a:t>
            </a:r>
            <a:r>
              <a:rPr lang="zh-CN" altLang="zh-CN" b="1" dirty="0" smtClean="0"/>
              <a:t>月，朱德、陈毅与毛泽东领导的工农革命军胜利会师的地点是</a:t>
            </a:r>
            <a:endParaRPr lang="zh-CN" altLang="zh-CN" b="1" dirty="0" smtClean="0"/>
          </a:p>
          <a:p>
            <a:pPr fontAlgn="ctr"/>
            <a:r>
              <a:rPr lang="en-US" altLang="zh-CN" b="1" dirty="0" smtClean="0"/>
              <a:t>A</a:t>
            </a:r>
            <a:r>
              <a:rPr lang="zh-CN" altLang="zh-CN" b="1" dirty="0" smtClean="0"/>
              <a:t>．南昌</a:t>
            </a:r>
            <a:r>
              <a:rPr lang="en-US" altLang="zh-CN" b="1" dirty="0" smtClean="0"/>
              <a:t>                         B</a:t>
            </a:r>
            <a:r>
              <a:rPr lang="zh-CN" altLang="zh-CN" b="1" dirty="0" smtClean="0"/>
              <a:t>．会宁</a:t>
            </a:r>
            <a:endParaRPr lang="zh-CN" altLang="zh-CN" b="1" dirty="0" smtClean="0"/>
          </a:p>
          <a:p>
            <a:pPr fontAlgn="ctr"/>
            <a:r>
              <a:rPr lang="en-US" altLang="zh-CN" b="1" dirty="0" smtClean="0"/>
              <a:t>C</a:t>
            </a:r>
            <a:r>
              <a:rPr lang="zh-CN" altLang="zh-CN" b="1" dirty="0" smtClean="0"/>
              <a:t>．井冈山</a:t>
            </a:r>
            <a:r>
              <a:rPr lang="en-US" altLang="zh-CN" b="1" dirty="0" smtClean="0"/>
              <a:t>                    D</a:t>
            </a:r>
            <a:r>
              <a:rPr lang="zh-CN" altLang="zh-CN" b="1" dirty="0" smtClean="0"/>
              <a:t>．吴起镇</a:t>
            </a:r>
            <a:endParaRPr lang="zh-CN" altLang="zh-CN" b="1" dirty="0" smtClean="0"/>
          </a:p>
          <a:p>
            <a:endParaRPr lang="zh-CN" altLang="en-US" dirty="0"/>
          </a:p>
        </p:txBody>
      </p:sp>
      <p:sp>
        <p:nvSpPr>
          <p:cNvPr id="4" name="TextBox 3"/>
          <p:cNvSpPr txBox="1"/>
          <p:nvPr/>
        </p:nvSpPr>
        <p:spPr>
          <a:xfrm>
            <a:off x="7020272" y="764704"/>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
        <p:nvSpPr>
          <p:cNvPr id="5" name="TextBox 4"/>
          <p:cNvSpPr txBox="1"/>
          <p:nvPr/>
        </p:nvSpPr>
        <p:spPr>
          <a:xfrm>
            <a:off x="6948264" y="3789040"/>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548680"/>
            <a:ext cx="8507288" cy="5577483"/>
          </a:xfrm>
        </p:spPr>
        <p:txBody>
          <a:bodyPr/>
          <a:lstStyle/>
          <a:p>
            <a:pPr fontAlgn="ctr"/>
            <a:r>
              <a:rPr lang="en-US" altLang="zh-CN" b="1" dirty="0" smtClean="0"/>
              <a:t>3.</a:t>
            </a:r>
            <a:r>
              <a:rPr lang="zh-CN" altLang="zh-CN" b="1" dirty="0" smtClean="0"/>
              <a:t>七届二中全会召开的地点是</a:t>
            </a:r>
            <a:endParaRPr lang="zh-CN" altLang="zh-CN" b="1" dirty="0" smtClean="0"/>
          </a:p>
          <a:p>
            <a:pPr fontAlgn="ctr"/>
            <a:r>
              <a:rPr lang="en-US" altLang="zh-CN" b="1" dirty="0" smtClean="0"/>
              <a:t>A</a:t>
            </a:r>
            <a:r>
              <a:rPr lang="zh-CN" altLang="zh-CN" b="1" dirty="0" smtClean="0"/>
              <a:t>．瑞金</a:t>
            </a:r>
            <a:r>
              <a:rPr lang="en-US" altLang="zh-CN" b="1" dirty="0" smtClean="0"/>
              <a:t>                     B</a:t>
            </a:r>
            <a:r>
              <a:rPr lang="zh-CN" altLang="zh-CN" b="1" dirty="0" smtClean="0"/>
              <a:t>．延安</a:t>
            </a:r>
            <a:endParaRPr lang="zh-CN" altLang="zh-CN" b="1" dirty="0" smtClean="0"/>
          </a:p>
          <a:p>
            <a:pPr fontAlgn="ctr"/>
            <a:r>
              <a:rPr lang="en-US" altLang="zh-CN" b="1" dirty="0" smtClean="0"/>
              <a:t>C</a:t>
            </a:r>
            <a:r>
              <a:rPr lang="zh-CN" altLang="zh-CN" b="1" dirty="0" smtClean="0"/>
              <a:t>．北平</a:t>
            </a:r>
            <a:r>
              <a:rPr lang="en-US" altLang="zh-CN" b="1" dirty="0" smtClean="0"/>
              <a:t>                     D</a:t>
            </a:r>
            <a:r>
              <a:rPr lang="zh-CN" altLang="zh-CN" b="1" dirty="0" smtClean="0"/>
              <a:t>．西柏坡</a:t>
            </a:r>
            <a:endParaRPr lang="en-US" altLang="zh-CN" b="1" dirty="0" smtClean="0"/>
          </a:p>
          <a:p>
            <a:pPr fontAlgn="ctr"/>
            <a:endParaRPr lang="en-US" altLang="zh-CN" b="1" dirty="0" smtClean="0"/>
          </a:p>
          <a:p>
            <a:pPr fontAlgn="ctr"/>
            <a:r>
              <a:rPr lang="en-US" altLang="zh-CN" b="1" dirty="0" smtClean="0"/>
              <a:t>4.</a:t>
            </a:r>
            <a:r>
              <a:rPr lang="zh-CN" altLang="zh-CN" b="1" dirty="0" smtClean="0"/>
              <a:t>近几年有些人重走红军长征路，体验长征。下列不会到达的地点是</a:t>
            </a:r>
            <a:endParaRPr lang="zh-CN" altLang="zh-CN" b="1" dirty="0" smtClean="0"/>
          </a:p>
          <a:p>
            <a:pPr fontAlgn="ctr"/>
            <a:r>
              <a:rPr lang="en-US" altLang="zh-CN" b="1" dirty="0" smtClean="0"/>
              <a:t>A</a:t>
            </a:r>
            <a:r>
              <a:rPr lang="zh-CN" altLang="zh-CN" b="1" dirty="0" smtClean="0"/>
              <a:t>．江西的瑞金</a:t>
            </a:r>
            <a:r>
              <a:rPr lang="en-US" altLang="zh-CN" b="1" dirty="0" smtClean="0"/>
              <a:t>	B</a:t>
            </a:r>
            <a:r>
              <a:rPr lang="zh-CN" altLang="zh-CN" b="1" dirty="0" smtClean="0"/>
              <a:t>．贵州的遵义</a:t>
            </a:r>
            <a:endParaRPr lang="en-US" altLang="zh-CN" b="1" dirty="0" smtClean="0"/>
          </a:p>
          <a:p>
            <a:pPr fontAlgn="ctr">
              <a:buNone/>
            </a:pPr>
            <a:r>
              <a:rPr lang="en-US" altLang="zh-CN" b="1" dirty="0" smtClean="0"/>
              <a:t>	C</a:t>
            </a:r>
            <a:r>
              <a:rPr lang="zh-CN" altLang="zh-CN" b="1" dirty="0" smtClean="0"/>
              <a:t>．江苏的南京</a:t>
            </a:r>
            <a:r>
              <a:rPr lang="en-US" altLang="zh-CN" b="1" dirty="0" smtClean="0"/>
              <a:t>	D</a:t>
            </a:r>
            <a:r>
              <a:rPr lang="zh-CN" altLang="zh-CN" b="1" dirty="0" smtClean="0"/>
              <a:t>．陕西的延安</a:t>
            </a:r>
            <a:endParaRPr lang="zh-CN" altLang="zh-CN" b="1" dirty="0" smtClean="0"/>
          </a:p>
          <a:p>
            <a:pPr fontAlgn="ctr"/>
            <a:endParaRPr lang="zh-CN" altLang="zh-CN" dirty="0"/>
          </a:p>
        </p:txBody>
      </p:sp>
      <p:sp>
        <p:nvSpPr>
          <p:cNvPr id="4" name="TextBox 3"/>
          <p:cNvSpPr txBox="1"/>
          <p:nvPr/>
        </p:nvSpPr>
        <p:spPr>
          <a:xfrm>
            <a:off x="7020272" y="764704"/>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
        <p:nvSpPr>
          <p:cNvPr id="5" name="TextBox 4"/>
          <p:cNvSpPr txBox="1"/>
          <p:nvPr/>
        </p:nvSpPr>
        <p:spPr>
          <a:xfrm>
            <a:off x="7380312" y="3501008"/>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404664"/>
            <a:ext cx="8363272" cy="5721499"/>
          </a:xfrm>
        </p:spPr>
        <p:txBody>
          <a:bodyPr>
            <a:normAutofit/>
          </a:bodyPr>
          <a:lstStyle/>
          <a:p>
            <a:pPr fontAlgn="ctr"/>
            <a:r>
              <a:rPr lang="en-US" altLang="zh-CN" b="1" dirty="0" smtClean="0"/>
              <a:t>5.</a:t>
            </a:r>
            <a:r>
              <a:rPr lang="zh-CN" altLang="zh-CN" b="1" dirty="0" smtClean="0"/>
              <a:t>甲午中日战争中，日军对中国居民实行野蛮大屠杀的地点是</a:t>
            </a:r>
            <a:endParaRPr lang="zh-CN" altLang="zh-CN" b="1" dirty="0" smtClean="0"/>
          </a:p>
          <a:p>
            <a:pPr fontAlgn="ctr"/>
            <a:r>
              <a:rPr lang="en-US" altLang="zh-CN" b="1" dirty="0" smtClean="0"/>
              <a:t>A</a:t>
            </a:r>
            <a:r>
              <a:rPr lang="zh-CN" altLang="zh-CN" b="1" dirty="0" smtClean="0"/>
              <a:t>．平壤战役</a:t>
            </a:r>
            <a:r>
              <a:rPr lang="en-US" altLang="zh-CN" b="1" dirty="0" smtClean="0"/>
              <a:t>                  B</a:t>
            </a:r>
            <a:r>
              <a:rPr lang="zh-CN" altLang="zh-CN" b="1" dirty="0" smtClean="0"/>
              <a:t>．黄海战役</a:t>
            </a:r>
            <a:endParaRPr lang="zh-CN" altLang="zh-CN" b="1" dirty="0" smtClean="0"/>
          </a:p>
          <a:p>
            <a:pPr fontAlgn="ctr"/>
            <a:r>
              <a:rPr lang="en-US" altLang="zh-CN" b="1" dirty="0" smtClean="0"/>
              <a:t>C</a:t>
            </a:r>
            <a:r>
              <a:rPr lang="zh-CN" altLang="zh-CN" b="1" dirty="0" smtClean="0"/>
              <a:t>．辽东战役</a:t>
            </a:r>
            <a:r>
              <a:rPr lang="en-US" altLang="zh-CN" b="1" dirty="0" smtClean="0"/>
              <a:t>                  D</a:t>
            </a:r>
            <a:r>
              <a:rPr lang="zh-CN" altLang="zh-CN" b="1" dirty="0" smtClean="0"/>
              <a:t>．威海战役</a:t>
            </a:r>
            <a:endParaRPr lang="zh-CN" altLang="zh-CN" b="1" dirty="0" smtClean="0"/>
          </a:p>
          <a:p>
            <a:pPr fontAlgn="ctr"/>
            <a:r>
              <a:rPr lang="en-US" altLang="zh-CN" b="1" dirty="0" smtClean="0"/>
              <a:t>6.</a:t>
            </a:r>
            <a:r>
              <a:rPr lang="zh-CN" altLang="zh-CN" b="1" dirty="0" smtClean="0"/>
              <a:t>董必武于</a:t>
            </a:r>
            <a:r>
              <a:rPr lang="en-US" altLang="zh-CN" b="1" dirty="0" smtClean="0"/>
              <a:t>1961</a:t>
            </a:r>
            <a:r>
              <a:rPr lang="zh-CN" altLang="zh-CN" b="1" dirty="0" smtClean="0"/>
              <a:t>年写的</a:t>
            </a:r>
            <a:r>
              <a:rPr lang="en-US" altLang="zh-CN" b="1" dirty="0" smtClean="0"/>
              <a:t>“</a:t>
            </a:r>
            <a:r>
              <a:rPr lang="zh-CN" altLang="zh-CN" b="1" dirty="0" smtClean="0"/>
              <a:t>四十年前会上逢，南湖泛舟语从容。济南名士知多少，君与恩铭不老松。</a:t>
            </a:r>
            <a:r>
              <a:rPr lang="en-US" altLang="zh-CN" b="1" dirty="0" smtClean="0"/>
              <a:t>”</a:t>
            </a:r>
            <a:r>
              <a:rPr lang="zh-CN" altLang="zh-CN" b="1" dirty="0" smtClean="0"/>
              <a:t>诗中的</a:t>
            </a:r>
            <a:r>
              <a:rPr lang="en-US" altLang="zh-CN" b="1" dirty="0" smtClean="0"/>
              <a:t>“</a:t>
            </a:r>
            <a:r>
              <a:rPr lang="zh-CN" altLang="zh-CN" b="1" dirty="0" smtClean="0"/>
              <a:t>会上逢</a:t>
            </a:r>
            <a:r>
              <a:rPr lang="en-US" altLang="zh-CN" b="1" dirty="0" smtClean="0"/>
              <a:t>”</a:t>
            </a:r>
            <a:r>
              <a:rPr lang="zh-CN" altLang="zh-CN" b="1" dirty="0" smtClean="0"/>
              <a:t>地点是</a:t>
            </a:r>
            <a:endParaRPr lang="zh-CN" altLang="zh-CN" b="1" dirty="0" smtClean="0"/>
          </a:p>
          <a:p>
            <a:pPr fontAlgn="ctr"/>
            <a:r>
              <a:rPr lang="en-US" altLang="zh-CN" b="1" dirty="0" smtClean="0"/>
              <a:t>A</a:t>
            </a:r>
            <a:r>
              <a:rPr lang="zh-CN" altLang="zh-CN" b="1" dirty="0" smtClean="0"/>
              <a:t>．上海</a:t>
            </a:r>
            <a:r>
              <a:rPr lang="en-US" altLang="zh-CN" b="1" dirty="0" smtClean="0"/>
              <a:t>                       B</a:t>
            </a:r>
            <a:r>
              <a:rPr lang="zh-CN" altLang="zh-CN" b="1" dirty="0" smtClean="0"/>
              <a:t>．广州</a:t>
            </a:r>
            <a:endParaRPr lang="zh-CN" altLang="zh-CN" b="1" dirty="0" smtClean="0"/>
          </a:p>
          <a:p>
            <a:pPr fontAlgn="ctr"/>
            <a:r>
              <a:rPr lang="en-US" altLang="zh-CN" b="1" dirty="0" smtClean="0"/>
              <a:t>C</a:t>
            </a:r>
            <a:r>
              <a:rPr lang="zh-CN" altLang="zh-CN" b="1" dirty="0" smtClean="0"/>
              <a:t>．武汉</a:t>
            </a:r>
            <a:r>
              <a:rPr lang="en-US" altLang="zh-CN" b="1" dirty="0" smtClean="0"/>
              <a:t>                       D</a:t>
            </a:r>
            <a:r>
              <a:rPr lang="zh-CN" altLang="zh-CN" b="1" dirty="0" smtClean="0"/>
              <a:t>．北京</a:t>
            </a:r>
            <a:endParaRPr lang="zh-CN" altLang="zh-CN" b="1" dirty="0" smtClean="0"/>
          </a:p>
          <a:p>
            <a:endParaRPr lang="zh-CN" altLang="en-US" dirty="0"/>
          </a:p>
        </p:txBody>
      </p:sp>
      <p:sp>
        <p:nvSpPr>
          <p:cNvPr id="4" name="TextBox 3"/>
          <p:cNvSpPr txBox="1"/>
          <p:nvPr/>
        </p:nvSpPr>
        <p:spPr>
          <a:xfrm>
            <a:off x="7020272" y="764704"/>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
        <p:nvSpPr>
          <p:cNvPr id="5" name="TextBox 4"/>
          <p:cNvSpPr txBox="1"/>
          <p:nvPr/>
        </p:nvSpPr>
        <p:spPr>
          <a:xfrm>
            <a:off x="7812360" y="3789040"/>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260648"/>
            <a:ext cx="8435280" cy="5865515"/>
          </a:xfrm>
        </p:spPr>
        <p:txBody>
          <a:bodyPr/>
          <a:lstStyle/>
          <a:p>
            <a:pPr fontAlgn="ctr"/>
            <a:r>
              <a:rPr lang="en-US" altLang="zh-CN" b="1" dirty="0" smtClean="0"/>
              <a:t>7.1851</a:t>
            </a:r>
            <a:r>
              <a:rPr lang="zh-CN" altLang="zh-CN" b="1" dirty="0" smtClean="0"/>
              <a:t>年</a:t>
            </a:r>
            <a:r>
              <a:rPr lang="en-US" altLang="zh-CN" b="1" dirty="0" smtClean="0"/>
              <a:t>1</a:t>
            </a:r>
            <a:r>
              <a:rPr lang="zh-CN" altLang="zh-CN" b="1" dirty="0" smtClean="0"/>
              <a:t>月，洪秀全集合拜上帝教群众在广西起义，其地点是广西桂平县</a:t>
            </a:r>
            <a:endParaRPr lang="zh-CN" altLang="zh-CN" b="1" dirty="0" smtClean="0"/>
          </a:p>
          <a:p>
            <a:pPr fontAlgn="ctr"/>
            <a:r>
              <a:rPr lang="en-US" altLang="zh-CN" b="1" dirty="0" smtClean="0"/>
              <a:t>A</a:t>
            </a:r>
            <a:r>
              <a:rPr lang="zh-CN" altLang="zh-CN" b="1" dirty="0" smtClean="0"/>
              <a:t>．南京</a:t>
            </a:r>
            <a:r>
              <a:rPr lang="en-US" altLang="zh-CN" b="1" dirty="0" smtClean="0"/>
              <a:t>                           B</a:t>
            </a:r>
            <a:r>
              <a:rPr lang="zh-CN" altLang="zh-CN" b="1" dirty="0" smtClean="0"/>
              <a:t>．永安</a:t>
            </a:r>
            <a:endParaRPr lang="zh-CN" altLang="zh-CN" b="1" dirty="0" smtClean="0"/>
          </a:p>
          <a:p>
            <a:pPr fontAlgn="ctr"/>
            <a:r>
              <a:rPr lang="en-US" altLang="zh-CN" b="1" dirty="0" smtClean="0"/>
              <a:t>C</a:t>
            </a:r>
            <a:r>
              <a:rPr lang="zh-CN" altLang="zh-CN" b="1" dirty="0" smtClean="0"/>
              <a:t>．安庆</a:t>
            </a:r>
            <a:r>
              <a:rPr lang="en-US" altLang="zh-CN" b="1" dirty="0" smtClean="0"/>
              <a:t>                           D</a:t>
            </a:r>
            <a:r>
              <a:rPr lang="zh-CN" altLang="zh-CN" b="1" dirty="0" smtClean="0"/>
              <a:t>．金田村</a:t>
            </a:r>
            <a:endParaRPr lang="zh-CN" altLang="zh-CN" b="1" dirty="0" smtClean="0"/>
          </a:p>
          <a:p>
            <a:pPr fontAlgn="ctr"/>
            <a:endParaRPr lang="en-US" altLang="zh-CN" b="1" dirty="0" smtClean="0"/>
          </a:p>
          <a:p>
            <a:pPr fontAlgn="ctr"/>
            <a:r>
              <a:rPr lang="en-US" altLang="zh-CN" b="1" dirty="0" smtClean="0"/>
              <a:t>8.</a:t>
            </a:r>
            <a:r>
              <a:rPr lang="zh-CN" altLang="zh-CN" b="1" dirty="0" smtClean="0"/>
              <a:t>中国第一个全国性的资产阶级革命政党同盟会成立的地点是</a:t>
            </a:r>
            <a:endParaRPr lang="zh-CN" altLang="zh-CN" b="1" dirty="0" smtClean="0"/>
          </a:p>
          <a:p>
            <a:pPr fontAlgn="ctr"/>
            <a:r>
              <a:rPr lang="en-US" altLang="zh-CN" b="1" dirty="0" smtClean="0"/>
              <a:t>A</a:t>
            </a:r>
            <a:r>
              <a:rPr lang="zh-CN" altLang="zh-CN" b="1" dirty="0" smtClean="0"/>
              <a:t>．东京</a:t>
            </a:r>
            <a:r>
              <a:rPr lang="en-US" altLang="zh-CN" b="1" dirty="0" smtClean="0"/>
              <a:t>	                                  B</a:t>
            </a:r>
            <a:r>
              <a:rPr lang="zh-CN" altLang="zh-CN" b="1" dirty="0" smtClean="0"/>
              <a:t>．广州</a:t>
            </a:r>
            <a:endParaRPr lang="en-US" altLang="zh-CN" b="1" dirty="0" smtClean="0"/>
          </a:p>
          <a:p>
            <a:pPr fontAlgn="ctr">
              <a:buNone/>
            </a:pPr>
            <a:r>
              <a:rPr lang="en-US" altLang="zh-CN" b="1" dirty="0" smtClean="0"/>
              <a:t>	C</a:t>
            </a:r>
            <a:r>
              <a:rPr lang="zh-CN" altLang="zh-CN" b="1" dirty="0" smtClean="0"/>
              <a:t>．上海</a:t>
            </a:r>
            <a:r>
              <a:rPr lang="en-US" altLang="zh-CN" b="1" dirty="0" smtClean="0"/>
              <a:t>	                                 D</a:t>
            </a:r>
            <a:r>
              <a:rPr lang="zh-CN" altLang="zh-CN" b="1" dirty="0" smtClean="0"/>
              <a:t>．檀香山</a:t>
            </a:r>
            <a:endParaRPr lang="zh-CN" altLang="zh-CN" b="1" dirty="0" smtClean="0"/>
          </a:p>
          <a:p>
            <a:endParaRPr lang="zh-CN" altLang="en-US" dirty="0"/>
          </a:p>
        </p:txBody>
      </p:sp>
      <p:sp>
        <p:nvSpPr>
          <p:cNvPr id="4" name="TextBox 3"/>
          <p:cNvSpPr txBox="1"/>
          <p:nvPr/>
        </p:nvSpPr>
        <p:spPr>
          <a:xfrm>
            <a:off x="7020272" y="764704"/>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
        <p:nvSpPr>
          <p:cNvPr id="5" name="TextBox 4"/>
          <p:cNvSpPr txBox="1"/>
          <p:nvPr/>
        </p:nvSpPr>
        <p:spPr>
          <a:xfrm>
            <a:off x="7812360" y="3789040"/>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548680"/>
            <a:ext cx="8363272" cy="5577483"/>
          </a:xfrm>
        </p:spPr>
        <p:txBody>
          <a:bodyPr/>
          <a:lstStyle/>
          <a:p>
            <a:r>
              <a:rPr lang="en-US" altLang="zh-CN" b="1" dirty="0" smtClean="0"/>
              <a:t>9.</a:t>
            </a:r>
            <a:r>
              <a:rPr lang="zh-CN" altLang="zh-CN" b="1" dirty="0" smtClean="0"/>
              <a:t>北洋舰队全军覆没地点是</a:t>
            </a:r>
            <a:endParaRPr lang="zh-CN" altLang="zh-CN" b="1" dirty="0" smtClean="0"/>
          </a:p>
          <a:p>
            <a:r>
              <a:rPr lang="en-US" altLang="zh-CN" b="1" dirty="0" smtClean="0"/>
              <a:t>A</a:t>
            </a:r>
            <a:r>
              <a:rPr lang="zh-CN" altLang="zh-CN" b="1" dirty="0" smtClean="0"/>
              <a:t>．大沽口</a:t>
            </a:r>
            <a:r>
              <a:rPr lang="en-US" altLang="zh-CN" b="1" dirty="0" smtClean="0"/>
              <a:t>                         B</a:t>
            </a:r>
            <a:r>
              <a:rPr lang="zh-CN" altLang="zh-CN" b="1" dirty="0" smtClean="0"/>
              <a:t>．辽东</a:t>
            </a:r>
            <a:endParaRPr lang="zh-CN" altLang="zh-CN" b="1" dirty="0" smtClean="0"/>
          </a:p>
          <a:p>
            <a:r>
              <a:rPr lang="en-US" altLang="zh-CN" b="1" dirty="0" smtClean="0"/>
              <a:t>C</a:t>
            </a:r>
            <a:r>
              <a:rPr lang="zh-CN" altLang="zh-CN" b="1" dirty="0" smtClean="0"/>
              <a:t>．黄海</a:t>
            </a:r>
            <a:r>
              <a:rPr lang="en-US" altLang="zh-CN" b="1" dirty="0" smtClean="0"/>
              <a:t>                              D</a:t>
            </a:r>
            <a:r>
              <a:rPr lang="zh-CN" altLang="zh-CN" b="1" dirty="0" smtClean="0"/>
              <a:t>．威海卫</a:t>
            </a:r>
            <a:endParaRPr lang="zh-CN" altLang="zh-CN" b="1" dirty="0" smtClean="0"/>
          </a:p>
          <a:p>
            <a:pPr fontAlgn="ctr"/>
            <a:endParaRPr lang="en-US" altLang="zh-CN" b="1" dirty="0" smtClean="0"/>
          </a:p>
          <a:p>
            <a:pPr fontAlgn="ctr"/>
            <a:r>
              <a:rPr lang="en-US" altLang="zh-CN" b="1" dirty="0" smtClean="0"/>
              <a:t>10.</a:t>
            </a:r>
            <a:r>
              <a:rPr lang="zh-CN" altLang="zh-CN" b="1" dirty="0" smtClean="0"/>
              <a:t>举行纪念辛亥革命活动，最好的举办地点应是</a:t>
            </a:r>
            <a:endParaRPr lang="zh-CN" altLang="zh-CN" b="1" dirty="0" smtClean="0"/>
          </a:p>
          <a:p>
            <a:pPr fontAlgn="ctr"/>
            <a:r>
              <a:rPr lang="en-US" altLang="zh-CN" b="1" dirty="0" smtClean="0"/>
              <a:t>A</a:t>
            </a:r>
            <a:r>
              <a:rPr lang="zh-CN" altLang="zh-CN" b="1" dirty="0" smtClean="0"/>
              <a:t>．北京和天津</a:t>
            </a:r>
            <a:r>
              <a:rPr lang="en-US" altLang="zh-CN" b="1" dirty="0" smtClean="0"/>
              <a:t>B</a:t>
            </a:r>
            <a:r>
              <a:rPr lang="zh-CN" altLang="zh-CN" b="1" dirty="0" smtClean="0"/>
              <a:t>．武汉和南京</a:t>
            </a:r>
            <a:endParaRPr lang="zh-CN" altLang="zh-CN" b="1" dirty="0" smtClean="0"/>
          </a:p>
          <a:p>
            <a:pPr fontAlgn="ctr"/>
            <a:r>
              <a:rPr lang="en-US" altLang="zh-CN" b="1" dirty="0" smtClean="0"/>
              <a:t>C</a:t>
            </a:r>
            <a:r>
              <a:rPr lang="zh-CN" altLang="zh-CN" b="1" dirty="0" smtClean="0"/>
              <a:t>．上海和广州</a:t>
            </a:r>
            <a:r>
              <a:rPr lang="en-US" altLang="zh-CN" b="1" dirty="0" smtClean="0"/>
              <a:t>D</a:t>
            </a:r>
            <a:r>
              <a:rPr lang="zh-CN" altLang="zh-CN" b="1" dirty="0" smtClean="0"/>
              <a:t>．延安和遵义</a:t>
            </a:r>
            <a:endParaRPr lang="zh-CN" altLang="zh-CN" b="1" dirty="0" smtClean="0"/>
          </a:p>
          <a:p>
            <a:endParaRPr lang="zh-CN" altLang="en-US" dirty="0"/>
          </a:p>
        </p:txBody>
      </p:sp>
      <p:sp>
        <p:nvSpPr>
          <p:cNvPr id="4" name="TextBox 3"/>
          <p:cNvSpPr txBox="1"/>
          <p:nvPr/>
        </p:nvSpPr>
        <p:spPr>
          <a:xfrm>
            <a:off x="7020272" y="764704"/>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
        <p:nvSpPr>
          <p:cNvPr id="5" name="TextBox 4"/>
          <p:cNvSpPr txBox="1"/>
          <p:nvPr/>
        </p:nvSpPr>
        <p:spPr>
          <a:xfrm>
            <a:off x="7164288" y="3717032"/>
            <a:ext cx="1008112" cy="1015663"/>
          </a:xfrm>
          <a:prstGeom prst="rect">
            <a:avLst/>
          </a:prstGeom>
          <a:noFill/>
        </p:spPr>
        <p:txBody>
          <a:bodyPr wrap="square" rtlCol="0">
            <a:spAutoFit/>
          </a:bodyPr>
          <a:lstStyle/>
          <a:p>
            <a:r>
              <a:rPr lang="en-US" altLang="zh-CN" sz="6000" b="1" dirty="0" smtClean="0">
                <a:solidFill>
                  <a:srgbClr val="FF0000"/>
                </a:solidFill>
              </a:rPr>
              <a:t>B</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332656"/>
            <a:ext cx="8507288" cy="5793507"/>
          </a:xfrm>
        </p:spPr>
        <p:txBody>
          <a:bodyPr/>
          <a:lstStyle/>
          <a:p>
            <a:r>
              <a:rPr lang="en-US" altLang="zh-CN" b="1" dirty="0" smtClean="0"/>
              <a:t>11.1938</a:t>
            </a:r>
            <a:r>
              <a:rPr lang="zh-CN" altLang="zh-CN" b="1" dirty="0" smtClean="0"/>
              <a:t>年春，李宗仁指挥的中国军队对日军进行堵截，取得抗战以来最大胜利，这次作战的地点是在</a:t>
            </a:r>
            <a:endParaRPr lang="zh-CN" altLang="zh-CN" b="1" dirty="0" smtClean="0"/>
          </a:p>
          <a:p>
            <a:r>
              <a:rPr lang="en-US" altLang="zh-CN" b="1" dirty="0" smtClean="0"/>
              <a:t>A</a:t>
            </a:r>
            <a:r>
              <a:rPr lang="zh-CN" altLang="zh-CN" b="1" dirty="0" smtClean="0"/>
              <a:t>．山东台儿庄</a:t>
            </a:r>
            <a:r>
              <a:rPr lang="en-US" altLang="zh-CN" b="1" dirty="0" smtClean="0"/>
              <a:t>              B</a:t>
            </a:r>
            <a:r>
              <a:rPr lang="zh-CN" altLang="zh-CN" b="1" dirty="0" smtClean="0"/>
              <a:t>．山西平型关</a:t>
            </a:r>
            <a:r>
              <a:rPr lang="en-US" altLang="zh-CN" b="1" dirty="0" smtClean="0"/>
              <a:t> </a:t>
            </a:r>
            <a:endParaRPr lang="en-US" altLang="zh-CN" b="1" dirty="0" smtClean="0"/>
          </a:p>
          <a:p>
            <a:pPr>
              <a:buNone/>
            </a:pPr>
            <a:r>
              <a:rPr lang="en-US" altLang="zh-CN" b="1" dirty="0" smtClean="0"/>
              <a:t>    C</a:t>
            </a:r>
            <a:r>
              <a:rPr lang="zh-CN" altLang="zh-CN" b="1" dirty="0" smtClean="0"/>
              <a:t>．湖北枣宜</a:t>
            </a:r>
            <a:r>
              <a:rPr lang="en-US" altLang="zh-CN" b="1" dirty="0" smtClean="0"/>
              <a:t>                   D</a:t>
            </a:r>
            <a:r>
              <a:rPr lang="zh-CN" altLang="zh-CN" b="1" dirty="0" smtClean="0"/>
              <a:t>．江苏徐州</a:t>
            </a:r>
            <a:endParaRPr lang="zh-CN" altLang="zh-CN" b="1" dirty="0" smtClean="0"/>
          </a:p>
          <a:p>
            <a:pPr fontAlgn="ctr"/>
            <a:endParaRPr lang="en-US" altLang="zh-CN" b="1" dirty="0" smtClean="0"/>
          </a:p>
          <a:p>
            <a:pPr fontAlgn="ctr"/>
            <a:r>
              <a:rPr lang="en-US" altLang="zh-CN" b="1" dirty="0" smtClean="0"/>
              <a:t>12.1896</a:t>
            </a:r>
            <a:r>
              <a:rPr lang="zh-CN" altLang="zh-CN" b="1" dirty="0" smtClean="0"/>
              <a:t>年，日本一轮船去运输本国投资工厂的货物，这艘轮船最远可驶入哪个地点</a:t>
            </a:r>
            <a:endParaRPr lang="zh-CN" altLang="zh-CN" b="1" dirty="0" smtClean="0"/>
          </a:p>
          <a:p>
            <a:pPr fontAlgn="ctr"/>
            <a:r>
              <a:rPr lang="en-US" altLang="zh-CN" b="1" dirty="0" smtClean="0"/>
              <a:t>A</a:t>
            </a:r>
            <a:r>
              <a:rPr lang="zh-CN" altLang="zh-CN" b="1" dirty="0" smtClean="0"/>
              <a:t>．南京</a:t>
            </a:r>
            <a:r>
              <a:rPr lang="en-US" altLang="zh-CN" b="1" dirty="0" smtClean="0"/>
              <a:t>	                       B</a:t>
            </a:r>
            <a:r>
              <a:rPr lang="zh-CN" altLang="zh-CN" b="1" dirty="0" smtClean="0"/>
              <a:t>．汉口</a:t>
            </a:r>
            <a:r>
              <a:rPr lang="en-US" altLang="zh-CN" b="1" dirty="0" smtClean="0"/>
              <a:t>	</a:t>
            </a:r>
            <a:endParaRPr lang="en-US" altLang="zh-CN" b="1" dirty="0" smtClean="0"/>
          </a:p>
          <a:p>
            <a:pPr fontAlgn="ctr"/>
            <a:r>
              <a:rPr lang="en-US" altLang="zh-CN" b="1" dirty="0" smtClean="0"/>
              <a:t>C</a:t>
            </a:r>
            <a:r>
              <a:rPr lang="zh-CN" altLang="zh-CN" b="1" dirty="0" smtClean="0"/>
              <a:t>．重庆</a:t>
            </a:r>
            <a:r>
              <a:rPr lang="en-US" altLang="zh-CN" b="1" dirty="0" smtClean="0"/>
              <a:t>	                      D</a:t>
            </a:r>
            <a:r>
              <a:rPr lang="zh-CN" altLang="zh-CN" b="1" dirty="0" smtClean="0"/>
              <a:t>．九江</a:t>
            </a:r>
            <a:endParaRPr lang="zh-CN" altLang="zh-CN" b="1" dirty="0" smtClean="0"/>
          </a:p>
          <a:p>
            <a:endParaRPr lang="zh-CN" altLang="en-US" dirty="0"/>
          </a:p>
        </p:txBody>
      </p:sp>
      <p:sp>
        <p:nvSpPr>
          <p:cNvPr id="4" name="TextBox 3"/>
          <p:cNvSpPr txBox="1"/>
          <p:nvPr/>
        </p:nvSpPr>
        <p:spPr>
          <a:xfrm>
            <a:off x="7524328" y="1412776"/>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
        <p:nvSpPr>
          <p:cNvPr id="5" name="TextBox 4"/>
          <p:cNvSpPr txBox="1"/>
          <p:nvPr/>
        </p:nvSpPr>
        <p:spPr>
          <a:xfrm>
            <a:off x="7668344" y="4437112"/>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332656"/>
            <a:ext cx="8435280" cy="5793507"/>
          </a:xfrm>
        </p:spPr>
        <p:txBody>
          <a:bodyPr>
            <a:normAutofit/>
          </a:bodyPr>
          <a:lstStyle/>
          <a:p>
            <a:r>
              <a:rPr lang="en-US" altLang="zh-CN" b="1" dirty="0" smtClean="0"/>
              <a:t>13.</a:t>
            </a:r>
            <a:r>
              <a:rPr lang="zh-CN" altLang="zh-CN" b="1" dirty="0" smtClean="0"/>
              <a:t>鸦片战争开始和结束的地点分别是</a:t>
            </a:r>
            <a:endParaRPr lang="zh-CN" altLang="zh-CN" b="1" dirty="0" smtClean="0"/>
          </a:p>
          <a:p>
            <a:r>
              <a:rPr lang="en-US" altLang="zh-CN" b="1" dirty="0" smtClean="0"/>
              <a:t>A</a:t>
            </a:r>
            <a:r>
              <a:rPr lang="zh-CN" altLang="zh-CN" b="1" dirty="0" smtClean="0"/>
              <a:t>、广东珠江口、南京下关江面</a:t>
            </a:r>
            <a:r>
              <a:rPr lang="en-US" altLang="zh-CN" b="1" dirty="0" smtClean="0"/>
              <a:t>       </a:t>
            </a:r>
            <a:endParaRPr lang="en-US" altLang="zh-CN" b="1" dirty="0" smtClean="0"/>
          </a:p>
          <a:p>
            <a:r>
              <a:rPr lang="en-US" altLang="zh-CN" b="1" dirty="0" smtClean="0"/>
              <a:t>B</a:t>
            </a:r>
            <a:r>
              <a:rPr lang="zh-CN" altLang="zh-CN" b="1" dirty="0" smtClean="0"/>
              <a:t>、天津白河口、南京下关江面</a:t>
            </a:r>
            <a:endParaRPr lang="zh-CN" altLang="zh-CN" b="1" dirty="0" smtClean="0"/>
          </a:p>
          <a:p>
            <a:r>
              <a:rPr lang="en-US" altLang="zh-CN" b="1" dirty="0" smtClean="0"/>
              <a:t>C</a:t>
            </a:r>
            <a:r>
              <a:rPr lang="zh-CN" altLang="zh-CN" b="1" dirty="0" smtClean="0"/>
              <a:t>、广东珠江口、天津白河口</a:t>
            </a:r>
            <a:r>
              <a:rPr lang="en-US" altLang="zh-CN" b="1" dirty="0" smtClean="0"/>
              <a:t>          </a:t>
            </a:r>
            <a:endParaRPr lang="en-US" altLang="zh-CN" b="1" dirty="0" smtClean="0"/>
          </a:p>
          <a:p>
            <a:r>
              <a:rPr lang="en-US" altLang="zh-CN" b="1" dirty="0" smtClean="0"/>
              <a:t> D</a:t>
            </a:r>
            <a:r>
              <a:rPr lang="zh-CN" altLang="zh-CN" b="1" dirty="0" smtClean="0"/>
              <a:t>、南京下关江面、广东香港岛</a:t>
            </a:r>
            <a:endParaRPr lang="zh-CN" altLang="zh-CN" b="1" dirty="0" smtClean="0"/>
          </a:p>
          <a:p>
            <a:pPr fontAlgn="ctr"/>
            <a:r>
              <a:rPr lang="en-US" altLang="zh-CN" b="1" dirty="0" smtClean="0"/>
              <a:t>14.</a:t>
            </a:r>
            <a:r>
              <a:rPr lang="zh-CN" altLang="zh-CN" b="1" dirty="0" smtClean="0"/>
              <a:t>近代第一个不平等条约签订的地点，在</a:t>
            </a:r>
            <a:r>
              <a:rPr lang="en-US" altLang="zh-CN" b="1" dirty="0" smtClean="0"/>
              <a:t>_______</a:t>
            </a:r>
            <a:r>
              <a:rPr lang="zh-CN" altLang="zh-CN" b="1" dirty="0" smtClean="0"/>
              <a:t>中开放为通商口岸，列强势力开始由沿海伸向内地。</a:t>
            </a:r>
            <a:endParaRPr lang="zh-CN" altLang="zh-CN" b="1" dirty="0" smtClean="0"/>
          </a:p>
          <a:p>
            <a:pPr fontAlgn="ctr"/>
            <a:r>
              <a:rPr lang="en-US" altLang="zh-CN" b="1" dirty="0" smtClean="0"/>
              <a:t>A</a:t>
            </a:r>
            <a:r>
              <a:rPr lang="zh-CN" altLang="zh-CN" b="1" dirty="0" smtClean="0"/>
              <a:t>．《南京条约》</a:t>
            </a:r>
            <a:r>
              <a:rPr lang="en-US" altLang="zh-CN" b="1" dirty="0" smtClean="0"/>
              <a:t>              B</a:t>
            </a:r>
            <a:r>
              <a:rPr lang="zh-CN" altLang="zh-CN" b="1" dirty="0" smtClean="0"/>
              <a:t>．《北京条约》</a:t>
            </a:r>
            <a:endParaRPr lang="zh-CN" altLang="zh-CN" b="1" dirty="0" smtClean="0"/>
          </a:p>
          <a:p>
            <a:pPr fontAlgn="ctr"/>
            <a:r>
              <a:rPr lang="en-US" altLang="zh-CN" b="1" dirty="0" smtClean="0"/>
              <a:t>C</a:t>
            </a:r>
            <a:r>
              <a:rPr lang="zh-CN" altLang="zh-CN" b="1" dirty="0" smtClean="0"/>
              <a:t>．《天津条约》</a:t>
            </a:r>
            <a:r>
              <a:rPr lang="en-US" altLang="zh-CN" b="1" dirty="0" smtClean="0"/>
              <a:t>             D</a:t>
            </a:r>
            <a:r>
              <a:rPr lang="zh-CN" altLang="zh-CN" b="1" dirty="0" smtClean="0"/>
              <a:t>．《马关条约》</a:t>
            </a:r>
            <a:endParaRPr lang="zh-CN" altLang="zh-CN" b="1" dirty="0" smtClean="0"/>
          </a:p>
          <a:p>
            <a:endParaRPr lang="zh-CN" altLang="en-US" b="1" dirty="0"/>
          </a:p>
        </p:txBody>
      </p:sp>
      <p:sp>
        <p:nvSpPr>
          <p:cNvPr id="4" name="TextBox 3"/>
          <p:cNvSpPr txBox="1"/>
          <p:nvPr/>
        </p:nvSpPr>
        <p:spPr>
          <a:xfrm>
            <a:off x="7092280" y="908720"/>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
        <p:nvSpPr>
          <p:cNvPr id="5" name="TextBox 4"/>
          <p:cNvSpPr txBox="1"/>
          <p:nvPr/>
        </p:nvSpPr>
        <p:spPr>
          <a:xfrm>
            <a:off x="3923928" y="4293096"/>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8190" y="1499235"/>
            <a:ext cx="7816850" cy="3538220"/>
          </a:xfrm>
          <a:prstGeom prst="rect">
            <a:avLst/>
          </a:prstGeom>
          <a:solidFill>
            <a:schemeClr val="accent3">
              <a:lumMod val="20000"/>
              <a:lumOff val="80000"/>
            </a:schemeClr>
          </a:solidFill>
          <a:ln>
            <a:solidFill>
              <a:srgbClr val="FF0000"/>
            </a:solidFill>
            <a:prstDash val="lgDashDot"/>
          </a:ln>
        </p:spPr>
        <p:txBody>
          <a:bodyPr wrap="square" rtlCol="0">
            <a:spAutoFit/>
          </a:bodyPr>
          <a:lstStyle/>
          <a:p>
            <a:r>
              <a:rPr lang="en-US" altLang="zh-CN" sz="2800" b="1" dirty="0" smtClean="0"/>
              <a:t>        </a:t>
            </a:r>
            <a:r>
              <a:rPr lang="zh-CN" altLang="en-US" sz="2800" b="1" dirty="0" smtClean="0"/>
              <a:t>每个班三个参赛者，总共14班，共42人</a:t>
            </a:r>
            <a:endParaRPr lang="zh-CN" altLang="en-US" sz="2800" b="1" dirty="0" smtClean="0"/>
          </a:p>
          <a:p>
            <a:r>
              <a:rPr lang="zh-CN" altLang="en-US" sz="2800" b="1" dirty="0" smtClean="0"/>
              <a:t>   </a:t>
            </a:r>
            <a:endParaRPr lang="zh-CN" altLang="en-US" sz="2800" b="1" dirty="0" smtClean="0"/>
          </a:p>
          <a:p>
            <a:r>
              <a:rPr lang="zh-CN" altLang="en-US" sz="2800" b="1" dirty="0" smtClean="0"/>
              <a:t>第一轮</a:t>
            </a:r>
            <a:r>
              <a:rPr lang="en-US" altLang="zh-CN" sz="2800" b="1" dirty="0" smtClean="0"/>
              <a:t>:</a:t>
            </a:r>
            <a:r>
              <a:rPr lang="zh-CN" altLang="en-US" sz="2800" b="1" dirty="0" smtClean="0"/>
              <a:t>时间篇。</a:t>
            </a:r>
            <a:endParaRPr lang="zh-CN" altLang="en-US" sz="2800" b="1" dirty="0" smtClean="0"/>
          </a:p>
          <a:p>
            <a:r>
              <a:rPr lang="zh-CN" altLang="en-US" sz="2800" b="1" dirty="0" smtClean="0"/>
              <a:t>             抽签分组。总共分六个组，每组七人。</a:t>
            </a:r>
            <a:endParaRPr lang="zh-CN" altLang="en-US" sz="2800" b="1" dirty="0" smtClean="0"/>
          </a:p>
          <a:p>
            <a:r>
              <a:rPr lang="zh-CN" altLang="en-US" sz="2800" b="1" dirty="0" smtClean="0"/>
              <a:t>            答案写在纸上，主持人说请公布答案时，各组代表举起本组答案。由计分员计分。</a:t>
            </a:r>
            <a:endParaRPr lang="zh-CN" altLang="en-US" sz="2800" b="1" dirty="0" smtClean="0"/>
          </a:p>
          <a:p>
            <a:r>
              <a:rPr lang="zh-CN" altLang="en-US" sz="2800" b="1" dirty="0" smtClean="0"/>
              <a:t>           一轮结束后，淘汰末尾两个组，其他进入下一轮</a:t>
            </a:r>
            <a:endParaRPr lang="zh-CN" altLang="en-US" sz="2800" b="1" dirty="0" smtClean="0"/>
          </a:p>
        </p:txBody>
      </p:sp>
      <p:sp>
        <p:nvSpPr>
          <p:cNvPr id="4" name="TextBox 3"/>
          <p:cNvSpPr txBox="1"/>
          <p:nvPr/>
        </p:nvSpPr>
        <p:spPr>
          <a:xfrm flipH="1">
            <a:off x="1979711" y="260648"/>
            <a:ext cx="4380373" cy="584775"/>
          </a:xfrm>
          <a:prstGeom prst="rect">
            <a:avLst/>
          </a:prstGeom>
          <a:solidFill>
            <a:srgbClr val="92D050"/>
          </a:solidFill>
        </p:spPr>
        <p:txBody>
          <a:bodyPr wrap="square" rtlCol="0">
            <a:spAutoFit/>
          </a:bodyPr>
          <a:lstStyle/>
          <a:p>
            <a:pPr algn="ctr"/>
            <a:r>
              <a:rPr lang="zh-CN" altLang="en-US" sz="3200" b="1" dirty="0" smtClean="0">
                <a:solidFill>
                  <a:srgbClr val="FF0000"/>
                </a:solidFill>
              </a:rPr>
              <a:t>一、时间篇</a:t>
            </a:r>
            <a:endParaRPr lang="zh-CN" altLang="en-US" sz="3200" b="1" dirty="0">
              <a:solidFill>
                <a:srgbClr val="FF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404664"/>
            <a:ext cx="8363272" cy="5721499"/>
          </a:xfrm>
        </p:spPr>
        <p:txBody>
          <a:bodyPr>
            <a:normAutofit/>
          </a:bodyPr>
          <a:lstStyle/>
          <a:p>
            <a:r>
              <a:rPr lang="en-US" altLang="zh-CN" b="1" dirty="0" smtClean="0"/>
              <a:t>15.</a:t>
            </a:r>
            <a:r>
              <a:rPr lang="zh-CN" altLang="zh-CN" b="1" dirty="0" smtClean="0"/>
              <a:t>在</a:t>
            </a:r>
            <a:r>
              <a:rPr lang="en-US" altLang="zh-CN" b="1" dirty="0" smtClean="0"/>
              <a:t>1955</a:t>
            </a:r>
            <a:r>
              <a:rPr lang="zh-CN" altLang="zh-CN" b="1" dirty="0" smtClean="0"/>
              <a:t>年召开的某次国际会议上，周恩来提出“求同存异”的方针，受到与会各国代表的赞扬和拥护。这次会议的地点在</a:t>
            </a:r>
            <a:endParaRPr lang="zh-CN" altLang="zh-CN" b="1" dirty="0" smtClean="0"/>
          </a:p>
          <a:p>
            <a:r>
              <a:rPr lang="en-US" altLang="zh-CN" b="1" dirty="0" smtClean="0"/>
              <a:t>A</a:t>
            </a:r>
            <a:r>
              <a:rPr lang="zh-CN" altLang="zh-CN" b="1" dirty="0" smtClean="0"/>
              <a:t>．北京</a:t>
            </a:r>
            <a:r>
              <a:rPr lang="en-US" altLang="zh-CN" b="1" dirty="0" smtClean="0"/>
              <a:t>                  B</a:t>
            </a:r>
            <a:r>
              <a:rPr lang="zh-CN" altLang="zh-CN" b="1" dirty="0" smtClean="0"/>
              <a:t>．万隆</a:t>
            </a:r>
            <a:endParaRPr lang="zh-CN" altLang="zh-CN" b="1" dirty="0" smtClean="0"/>
          </a:p>
          <a:p>
            <a:r>
              <a:rPr lang="en-US" altLang="zh-CN" b="1" dirty="0" smtClean="0"/>
              <a:t>C</a:t>
            </a:r>
            <a:r>
              <a:rPr lang="zh-CN" altLang="zh-CN" b="1" dirty="0" smtClean="0"/>
              <a:t>．日内瓦</a:t>
            </a:r>
            <a:r>
              <a:rPr lang="en-US" altLang="zh-CN" b="1" dirty="0" smtClean="0"/>
              <a:t>              D</a:t>
            </a:r>
            <a:r>
              <a:rPr lang="zh-CN" altLang="zh-CN" b="1" dirty="0" smtClean="0"/>
              <a:t>．新德里</a:t>
            </a:r>
            <a:endParaRPr lang="zh-CN" altLang="zh-CN" b="1" dirty="0" smtClean="0"/>
          </a:p>
          <a:p>
            <a:pPr fontAlgn="ctr"/>
            <a:r>
              <a:rPr lang="en-US" altLang="zh-CN" b="1" dirty="0" smtClean="0"/>
              <a:t>16</a:t>
            </a:r>
            <a:r>
              <a:rPr lang="zh-CN" altLang="zh-CN" b="1" dirty="0" smtClean="0"/>
              <a:t>．</a:t>
            </a:r>
            <a:r>
              <a:rPr lang="en-US" altLang="zh-CN" b="1" dirty="0" smtClean="0"/>
              <a:t>1935</a:t>
            </a:r>
            <a:r>
              <a:rPr lang="zh-CN" altLang="zh-CN" b="1" dirty="0" smtClean="0"/>
              <a:t>年</a:t>
            </a:r>
            <a:r>
              <a:rPr lang="en-US" altLang="zh-CN" b="1" dirty="0" smtClean="0"/>
              <a:t>1</a:t>
            </a:r>
            <a:r>
              <a:rPr lang="zh-CN" altLang="zh-CN" b="1" dirty="0" smtClean="0"/>
              <a:t>月，中共中央召开政治局扩大会议，在事实上确立了以毛泽东为核心的党中央的正确领导。这次会议的召开地点在</a:t>
            </a:r>
            <a:endParaRPr lang="zh-CN" altLang="zh-CN" b="1" dirty="0" smtClean="0"/>
          </a:p>
          <a:p>
            <a:pPr fontAlgn="ctr"/>
            <a:r>
              <a:rPr lang="en-US" altLang="zh-CN" b="1" dirty="0" smtClean="0"/>
              <a:t>A</a:t>
            </a:r>
            <a:r>
              <a:rPr lang="zh-CN" altLang="zh-CN" b="1" dirty="0" smtClean="0"/>
              <a:t>．陕西延安</a:t>
            </a:r>
            <a:r>
              <a:rPr lang="en-US" altLang="zh-CN" b="1" dirty="0" smtClean="0"/>
              <a:t>         B</a:t>
            </a:r>
            <a:r>
              <a:rPr lang="zh-CN" altLang="zh-CN" b="1" dirty="0" smtClean="0"/>
              <a:t>．贵州遵义</a:t>
            </a:r>
            <a:r>
              <a:rPr lang="en-US" altLang="zh-CN" b="1" dirty="0" smtClean="0"/>
              <a:t>  </a:t>
            </a:r>
            <a:endParaRPr lang="en-US" altLang="zh-CN" b="1" dirty="0" smtClean="0"/>
          </a:p>
          <a:p>
            <a:pPr fontAlgn="ctr"/>
            <a:r>
              <a:rPr lang="en-US" altLang="zh-CN" b="1" dirty="0" smtClean="0"/>
              <a:t>C</a:t>
            </a:r>
            <a:r>
              <a:rPr lang="zh-CN" altLang="zh-CN" b="1" dirty="0" smtClean="0"/>
              <a:t>．甘肃会宁</a:t>
            </a:r>
            <a:r>
              <a:rPr lang="en-US" altLang="zh-CN" b="1" dirty="0" smtClean="0"/>
              <a:t>        D</a:t>
            </a:r>
            <a:r>
              <a:rPr lang="zh-CN" altLang="zh-CN" b="1" dirty="0" smtClean="0"/>
              <a:t>．河北西柏坡</a:t>
            </a:r>
            <a:endParaRPr lang="zh-CN" altLang="zh-CN" b="1" dirty="0" smtClean="0"/>
          </a:p>
          <a:p>
            <a:endParaRPr lang="zh-CN" altLang="en-US" dirty="0"/>
          </a:p>
        </p:txBody>
      </p:sp>
      <p:sp>
        <p:nvSpPr>
          <p:cNvPr id="4" name="TextBox 3"/>
          <p:cNvSpPr txBox="1"/>
          <p:nvPr/>
        </p:nvSpPr>
        <p:spPr>
          <a:xfrm>
            <a:off x="6948264" y="1628800"/>
            <a:ext cx="1008112" cy="1015663"/>
          </a:xfrm>
          <a:prstGeom prst="rect">
            <a:avLst/>
          </a:prstGeom>
          <a:noFill/>
        </p:spPr>
        <p:txBody>
          <a:bodyPr wrap="square" rtlCol="0">
            <a:spAutoFit/>
          </a:bodyPr>
          <a:lstStyle/>
          <a:p>
            <a:r>
              <a:rPr lang="en-US" altLang="zh-CN" sz="6000" b="1" dirty="0" smtClean="0">
                <a:solidFill>
                  <a:srgbClr val="FF0000"/>
                </a:solidFill>
              </a:rPr>
              <a:t>B</a:t>
            </a:r>
            <a:endParaRPr lang="zh-CN" altLang="en-US" sz="6000" b="1" dirty="0">
              <a:solidFill>
                <a:srgbClr val="FF0000"/>
              </a:solidFill>
            </a:endParaRPr>
          </a:p>
        </p:txBody>
      </p:sp>
      <p:sp>
        <p:nvSpPr>
          <p:cNvPr id="5" name="TextBox 4"/>
          <p:cNvSpPr txBox="1"/>
          <p:nvPr/>
        </p:nvSpPr>
        <p:spPr>
          <a:xfrm>
            <a:off x="7236296" y="4653136"/>
            <a:ext cx="1008112" cy="1015663"/>
          </a:xfrm>
          <a:prstGeom prst="rect">
            <a:avLst/>
          </a:prstGeom>
          <a:noFill/>
        </p:spPr>
        <p:txBody>
          <a:bodyPr wrap="square" rtlCol="0">
            <a:spAutoFit/>
          </a:bodyPr>
          <a:lstStyle/>
          <a:p>
            <a:r>
              <a:rPr lang="en-US" altLang="zh-CN" sz="6000" b="1" dirty="0" smtClean="0">
                <a:solidFill>
                  <a:srgbClr val="FF0000"/>
                </a:solidFill>
              </a:rPr>
              <a:t>B</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404664"/>
            <a:ext cx="8291264" cy="5721499"/>
          </a:xfrm>
        </p:spPr>
        <p:txBody>
          <a:bodyPr/>
          <a:lstStyle/>
          <a:p>
            <a:r>
              <a:rPr lang="en-US" altLang="zh-CN" b="1" dirty="0" smtClean="0"/>
              <a:t>17.</a:t>
            </a:r>
            <a:r>
              <a:rPr lang="zh-CN" altLang="zh-CN" b="1" dirty="0" smtClean="0"/>
              <a:t>英国资产阶级革命胜利后，立法机构的办公地点是</a:t>
            </a:r>
            <a:endParaRPr lang="zh-CN" altLang="zh-CN" b="1" dirty="0" smtClean="0"/>
          </a:p>
          <a:p>
            <a:r>
              <a:rPr lang="en-US" altLang="zh-CN" b="1" dirty="0" smtClean="0"/>
              <a:t>A</a:t>
            </a:r>
            <a:r>
              <a:rPr lang="zh-CN" altLang="en-US" b="1" dirty="0" smtClean="0"/>
              <a:t>、议会大厦            </a:t>
            </a:r>
            <a:r>
              <a:rPr lang="en-US" altLang="zh-CN" b="1" dirty="0" smtClean="0"/>
              <a:t>B</a:t>
            </a:r>
            <a:r>
              <a:rPr lang="zh-CN" altLang="en-US" b="1" dirty="0" smtClean="0"/>
              <a:t>、唐宁街</a:t>
            </a:r>
            <a:r>
              <a:rPr lang="en-US" altLang="zh-CN" b="1" dirty="0" smtClean="0"/>
              <a:t>10</a:t>
            </a:r>
            <a:r>
              <a:rPr lang="zh-CN" altLang="en-US" b="1" dirty="0" smtClean="0"/>
              <a:t>号</a:t>
            </a:r>
            <a:endParaRPr lang="en-US" altLang="zh-CN" b="1" dirty="0" smtClean="0"/>
          </a:p>
          <a:p>
            <a:r>
              <a:rPr lang="en-US" altLang="zh-CN" b="1" dirty="0" smtClean="0"/>
              <a:t>C</a:t>
            </a:r>
            <a:r>
              <a:rPr lang="zh-CN" altLang="en-US" b="1" dirty="0" smtClean="0"/>
              <a:t>、白宫                    </a:t>
            </a:r>
            <a:r>
              <a:rPr lang="en-US" altLang="zh-CN" b="1" dirty="0" smtClean="0"/>
              <a:t>D</a:t>
            </a:r>
            <a:r>
              <a:rPr lang="zh-CN" altLang="en-US" b="1" dirty="0" smtClean="0"/>
              <a:t>、白金汉王宫</a:t>
            </a:r>
            <a:endParaRPr lang="en-US" altLang="zh-CN" b="1" dirty="0" smtClean="0"/>
          </a:p>
          <a:p>
            <a:endParaRPr lang="en-US" altLang="zh-CN" b="1" dirty="0" smtClean="0"/>
          </a:p>
          <a:p>
            <a:r>
              <a:rPr lang="en-US" altLang="zh-CN" b="1" dirty="0" smtClean="0"/>
              <a:t>18.</a:t>
            </a:r>
            <a:r>
              <a:rPr lang="zh-CN" altLang="zh-CN" b="1" dirty="0" smtClean="0"/>
              <a:t>假如俄罗斯共产党要在</a:t>
            </a:r>
            <a:r>
              <a:rPr lang="en-US" altLang="zh-CN" b="1" dirty="0" smtClean="0"/>
              <a:t>2017</a:t>
            </a:r>
            <a:r>
              <a:rPr lang="zh-CN" altLang="zh-CN" b="1" dirty="0" smtClean="0"/>
              <a:t>年举办十月革命胜利</a:t>
            </a:r>
            <a:r>
              <a:rPr lang="en-US" altLang="zh-CN" b="1" dirty="0" smtClean="0"/>
              <a:t>100</a:t>
            </a:r>
            <a:r>
              <a:rPr lang="zh-CN" altLang="zh-CN" b="1" dirty="0" smtClean="0"/>
              <a:t>周年庆祝活动，你认为最具有纪念意义的首选地点是（</a:t>
            </a:r>
            <a:r>
              <a:rPr lang="en-US" altLang="zh-CN" b="1" dirty="0" smtClean="0"/>
              <a:t>   </a:t>
            </a:r>
            <a:r>
              <a:rPr lang="zh-CN" altLang="zh-CN" b="1" dirty="0" smtClean="0"/>
              <a:t>）</a:t>
            </a:r>
            <a:endParaRPr lang="zh-CN" altLang="zh-CN" b="1" dirty="0" smtClean="0"/>
          </a:p>
          <a:p>
            <a:r>
              <a:rPr lang="en-US" altLang="zh-CN" b="1" dirty="0" smtClean="0"/>
              <a:t>A</a:t>
            </a:r>
            <a:r>
              <a:rPr lang="zh-CN" altLang="zh-CN" b="1" dirty="0" smtClean="0"/>
              <a:t>．莫斯科</a:t>
            </a:r>
            <a:r>
              <a:rPr lang="en-US" altLang="zh-CN" b="1" dirty="0" smtClean="0"/>
              <a:t>                       B</a:t>
            </a:r>
            <a:r>
              <a:rPr lang="zh-CN" altLang="zh-CN" b="1" dirty="0" smtClean="0"/>
              <a:t>．彼得格勒</a:t>
            </a:r>
            <a:endParaRPr lang="zh-CN" altLang="zh-CN" b="1" dirty="0" smtClean="0"/>
          </a:p>
          <a:p>
            <a:r>
              <a:rPr lang="en-US" altLang="zh-CN" b="1" dirty="0" smtClean="0"/>
              <a:t>C</a:t>
            </a:r>
            <a:r>
              <a:rPr lang="zh-CN" altLang="zh-CN" b="1" dirty="0" smtClean="0"/>
              <a:t>．基辅</a:t>
            </a:r>
            <a:r>
              <a:rPr lang="en-US" altLang="zh-CN" b="1" dirty="0" smtClean="0"/>
              <a:t>                         D</a:t>
            </a:r>
            <a:r>
              <a:rPr lang="zh-CN" altLang="zh-CN" b="1" dirty="0" smtClean="0"/>
              <a:t>．斯大林格勒</a:t>
            </a:r>
            <a:endParaRPr lang="zh-CN" altLang="zh-CN" b="1" dirty="0" smtClean="0"/>
          </a:p>
          <a:p>
            <a:endParaRPr lang="en-US" altLang="zh-CN" dirty="0" smtClean="0"/>
          </a:p>
          <a:p>
            <a:endParaRPr lang="zh-CN" altLang="en-US" dirty="0"/>
          </a:p>
        </p:txBody>
      </p:sp>
      <p:sp>
        <p:nvSpPr>
          <p:cNvPr id="4" name="TextBox 3"/>
          <p:cNvSpPr txBox="1"/>
          <p:nvPr/>
        </p:nvSpPr>
        <p:spPr>
          <a:xfrm>
            <a:off x="7524328" y="1052736"/>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
        <p:nvSpPr>
          <p:cNvPr id="5" name="TextBox 4"/>
          <p:cNvSpPr txBox="1"/>
          <p:nvPr/>
        </p:nvSpPr>
        <p:spPr>
          <a:xfrm>
            <a:off x="7164288" y="4365104"/>
            <a:ext cx="1008112" cy="1015663"/>
          </a:xfrm>
          <a:prstGeom prst="rect">
            <a:avLst/>
          </a:prstGeom>
          <a:noFill/>
        </p:spPr>
        <p:txBody>
          <a:bodyPr wrap="square" rtlCol="0">
            <a:spAutoFit/>
          </a:bodyPr>
          <a:lstStyle/>
          <a:p>
            <a:r>
              <a:rPr lang="en-US" altLang="zh-CN" sz="6000" b="1" dirty="0" smtClean="0">
                <a:solidFill>
                  <a:srgbClr val="FF0000"/>
                </a:solidFill>
              </a:rPr>
              <a:t>B</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404664"/>
            <a:ext cx="8507288" cy="5721499"/>
          </a:xfrm>
        </p:spPr>
        <p:txBody>
          <a:bodyPr/>
          <a:lstStyle/>
          <a:p>
            <a:pPr fontAlgn="ctr"/>
            <a:r>
              <a:rPr lang="en-US" altLang="zh-CN" b="1" dirty="0" smtClean="0"/>
              <a:t>19</a:t>
            </a:r>
            <a:r>
              <a:rPr lang="zh-CN" altLang="zh-CN" b="1" dirty="0" smtClean="0"/>
              <a:t>．</a:t>
            </a:r>
            <a:r>
              <a:rPr lang="en-US" altLang="zh-CN" b="1" dirty="0" smtClean="0"/>
              <a:t>1929—1933</a:t>
            </a:r>
            <a:r>
              <a:rPr lang="zh-CN" altLang="zh-CN" b="1" dirty="0" smtClean="0"/>
              <a:t>年资本主义世界经济危机爆发的地点是：</a:t>
            </a:r>
            <a:endParaRPr lang="zh-CN" altLang="zh-CN" b="1" dirty="0" smtClean="0"/>
          </a:p>
          <a:p>
            <a:pPr fontAlgn="ctr"/>
            <a:r>
              <a:rPr lang="en-US" altLang="zh-CN" b="1" dirty="0" smtClean="0"/>
              <a:t>A</a:t>
            </a:r>
            <a:r>
              <a:rPr lang="zh-CN" altLang="zh-CN" b="1" dirty="0" smtClean="0"/>
              <a:t>．日本</a:t>
            </a:r>
            <a:r>
              <a:rPr lang="en-US" altLang="zh-CN" b="1" dirty="0" smtClean="0"/>
              <a:t>	                         B</a:t>
            </a:r>
            <a:r>
              <a:rPr lang="zh-CN" altLang="zh-CN" b="1" dirty="0" smtClean="0"/>
              <a:t>．英国</a:t>
            </a:r>
            <a:endParaRPr lang="zh-CN" altLang="zh-CN" b="1" dirty="0" smtClean="0"/>
          </a:p>
          <a:p>
            <a:pPr fontAlgn="ctr"/>
            <a:r>
              <a:rPr lang="en-US" altLang="zh-CN" b="1" dirty="0" smtClean="0"/>
              <a:t>C</a:t>
            </a:r>
            <a:r>
              <a:rPr lang="zh-CN" altLang="zh-CN" b="1" dirty="0" smtClean="0"/>
              <a:t>．法国</a:t>
            </a:r>
            <a:r>
              <a:rPr lang="en-US" altLang="zh-CN" b="1" dirty="0" smtClean="0"/>
              <a:t>                          D</a:t>
            </a:r>
            <a:r>
              <a:rPr lang="zh-CN" altLang="zh-CN" b="1" dirty="0" smtClean="0"/>
              <a:t>．美国</a:t>
            </a:r>
            <a:endParaRPr lang="zh-CN" altLang="zh-CN" b="1" dirty="0" smtClean="0"/>
          </a:p>
          <a:p>
            <a:pPr fontAlgn="ctr"/>
            <a:endParaRPr lang="en-US" altLang="zh-CN" b="1" dirty="0" smtClean="0"/>
          </a:p>
          <a:p>
            <a:pPr fontAlgn="ctr"/>
            <a:r>
              <a:rPr lang="en-US" altLang="zh-CN" b="1" dirty="0" smtClean="0"/>
              <a:t>20.</a:t>
            </a:r>
            <a:r>
              <a:rPr lang="zh-CN" altLang="zh-CN" b="1" dirty="0" smtClean="0"/>
              <a:t>亚太经合组织首次领导人非正式会议召开的地点是：</a:t>
            </a:r>
            <a:endParaRPr lang="zh-CN" altLang="zh-CN" b="1" dirty="0" smtClean="0"/>
          </a:p>
          <a:p>
            <a:pPr fontAlgn="ctr"/>
            <a:r>
              <a:rPr lang="en-US" altLang="zh-CN" b="1" dirty="0" smtClean="0"/>
              <a:t>A</a:t>
            </a:r>
            <a:r>
              <a:rPr lang="zh-CN" altLang="zh-CN" b="1" dirty="0" smtClean="0"/>
              <a:t>．堪培拉</a:t>
            </a:r>
            <a:r>
              <a:rPr lang="en-US" altLang="zh-CN" b="1" dirty="0" smtClean="0"/>
              <a:t>                        B</a:t>
            </a:r>
            <a:r>
              <a:rPr lang="zh-CN" altLang="zh-CN" b="1" dirty="0" smtClean="0"/>
              <a:t>．上海</a:t>
            </a:r>
            <a:endParaRPr lang="zh-CN" altLang="zh-CN" b="1" dirty="0" smtClean="0"/>
          </a:p>
          <a:p>
            <a:pPr fontAlgn="ctr"/>
            <a:r>
              <a:rPr lang="en-US" altLang="zh-CN" b="1" dirty="0" smtClean="0"/>
              <a:t>C</a:t>
            </a:r>
            <a:r>
              <a:rPr lang="zh-CN" altLang="zh-CN" b="1" dirty="0" smtClean="0"/>
              <a:t>．西雅图</a:t>
            </a:r>
            <a:r>
              <a:rPr lang="en-US" altLang="zh-CN" b="1" dirty="0" smtClean="0"/>
              <a:t>                       D</a:t>
            </a:r>
            <a:r>
              <a:rPr lang="zh-CN" altLang="zh-CN" b="1" dirty="0" smtClean="0"/>
              <a:t>．大阪</a:t>
            </a:r>
            <a:endParaRPr lang="zh-CN" altLang="zh-CN" b="1" dirty="0" smtClean="0"/>
          </a:p>
          <a:p>
            <a:endParaRPr lang="zh-CN" altLang="en-US" dirty="0"/>
          </a:p>
        </p:txBody>
      </p:sp>
      <p:sp>
        <p:nvSpPr>
          <p:cNvPr id="4" name="TextBox 3"/>
          <p:cNvSpPr txBox="1"/>
          <p:nvPr/>
        </p:nvSpPr>
        <p:spPr>
          <a:xfrm>
            <a:off x="7524328" y="1052736"/>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
        <p:nvSpPr>
          <p:cNvPr id="5" name="TextBox 4"/>
          <p:cNvSpPr txBox="1"/>
          <p:nvPr/>
        </p:nvSpPr>
        <p:spPr>
          <a:xfrm>
            <a:off x="7092280" y="3933056"/>
            <a:ext cx="927720"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908720"/>
            <a:ext cx="8229600" cy="4525963"/>
          </a:xfrm>
        </p:spPr>
        <p:txBody>
          <a:bodyPr>
            <a:normAutofit lnSpcReduction="10000"/>
          </a:bodyPr>
          <a:lstStyle/>
          <a:p>
            <a:r>
              <a:rPr lang="en-US" altLang="zh-CN" b="1" dirty="0" smtClean="0"/>
              <a:t>21.</a:t>
            </a:r>
            <a:r>
              <a:rPr lang="zh-CN" altLang="zh-CN" b="1" dirty="0" smtClean="0"/>
              <a:t>每年的</a:t>
            </a:r>
            <a:r>
              <a:rPr lang="en-US" altLang="zh-CN" b="1" dirty="0" smtClean="0"/>
              <a:t>7</a:t>
            </a:r>
            <a:r>
              <a:rPr lang="zh-CN" altLang="zh-CN" b="1" dirty="0" smtClean="0"/>
              <a:t>月</a:t>
            </a:r>
            <a:r>
              <a:rPr lang="en-US" altLang="zh-CN" b="1" dirty="0" smtClean="0"/>
              <a:t>14</a:t>
            </a:r>
            <a:r>
              <a:rPr lang="zh-CN" altLang="zh-CN" b="1" dirty="0" smtClean="0"/>
              <a:t>日是下列哪一国家的国庆节</a:t>
            </a:r>
            <a:endParaRPr lang="zh-CN" altLang="zh-CN" b="1" dirty="0" smtClean="0"/>
          </a:p>
          <a:p>
            <a:r>
              <a:rPr lang="en-US" altLang="zh-CN" b="1" dirty="0" smtClean="0"/>
              <a:t>A</a:t>
            </a:r>
            <a:r>
              <a:rPr lang="zh-CN" altLang="zh-CN" b="1" dirty="0" smtClean="0"/>
              <a:t>、土耳其 </a:t>
            </a:r>
            <a:r>
              <a:rPr lang="en-US" altLang="zh-CN" b="1" dirty="0" smtClean="0"/>
              <a:t>                           B</a:t>
            </a:r>
            <a:r>
              <a:rPr lang="zh-CN" altLang="zh-CN" b="1" dirty="0" smtClean="0"/>
              <a:t>、古巴</a:t>
            </a:r>
            <a:r>
              <a:rPr lang="en-US" altLang="zh-CN" b="1" dirty="0" smtClean="0"/>
              <a:t>     </a:t>
            </a:r>
            <a:endParaRPr lang="en-US" altLang="zh-CN" b="1" dirty="0" smtClean="0"/>
          </a:p>
          <a:p>
            <a:pPr>
              <a:buNone/>
            </a:pPr>
            <a:r>
              <a:rPr lang="en-US" altLang="zh-CN" b="1" dirty="0" smtClean="0"/>
              <a:t>   C</a:t>
            </a:r>
            <a:r>
              <a:rPr lang="zh-CN" altLang="zh-CN" b="1" dirty="0" smtClean="0"/>
              <a:t>、法国 </a:t>
            </a:r>
            <a:r>
              <a:rPr lang="en-US" altLang="zh-CN" b="1" dirty="0" smtClean="0"/>
              <a:t>                                 D</a:t>
            </a:r>
            <a:r>
              <a:rPr lang="zh-CN" altLang="zh-CN" b="1" dirty="0" smtClean="0"/>
              <a:t>、美国</a:t>
            </a:r>
            <a:endParaRPr lang="zh-CN" altLang="zh-CN" b="1" dirty="0" smtClean="0"/>
          </a:p>
          <a:p>
            <a:endParaRPr lang="en-US" altLang="zh-CN" b="1" dirty="0" smtClean="0"/>
          </a:p>
          <a:p>
            <a:r>
              <a:rPr lang="en-US" altLang="zh-CN" b="1" dirty="0" smtClean="0"/>
              <a:t>22.</a:t>
            </a:r>
            <a:r>
              <a:rPr lang="zh-CN" altLang="zh-CN" b="1" dirty="0" smtClean="0"/>
              <a:t>中国近代史上第一个侵略我国台湾地区的国家是</a:t>
            </a:r>
            <a:endParaRPr lang="zh-CN" altLang="zh-CN" b="1" dirty="0" smtClean="0"/>
          </a:p>
          <a:p>
            <a:r>
              <a:rPr lang="en-US" altLang="zh-CN" b="1" dirty="0" smtClean="0"/>
              <a:t>A.</a:t>
            </a:r>
            <a:r>
              <a:rPr lang="zh-CN" altLang="zh-CN" b="1" dirty="0" smtClean="0"/>
              <a:t>英国</a:t>
            </a:r>
            <a:r>
              <a:rPr lang="en-US" altLang="zh-CN" b="1" dirty="0" smtClean="0"/>
              <a:t>                            B.</a:t>
            </a:r>
            <a:r>
              <a:rPr lang="zh-CN" altLang="zh-CN" b="1" dirty="0" smtClean="0"/>
              <a:t>法国 </a:t>
            </a:r>
            <a:r>
              <a:rPr lang="en-US" altLang="zh-CN" b="1" dirty="0" smtClean="0"/>
              <a:t>        </a:t>
            </a:r>
            <a:endParaRPr lang="en-US" altLang="zh-CN" b="1" dirty="0" smtClean="0"/>
          </a:p>
          <a:p>
            <a:pPr>
              <a:buNone/>
            </a:pPr>
            <a:r>
              <a:rPr lang="en-US" altLang="zh-CN" b="1" dirty="0" smtClean="0"/>
              <a:t>   C.</a:t>
            </a:r>
            <a:r>
              <a:rPr lang="zh-CN" altLang="zh-CN" b="1" dirty="0" smtClean="0"/>
              <a:t>日本</a:t>
            </a:r>
            <a:r>
              <a:rPr lang="en-US" altLang="zh-CN" b="1" dirty="0" smtClean="0"/>
              <a:t>                              D.</a:t>
            </a:r>
            <a:r>
              <a:rPr lang="zh-CN" altLang="zh-CN" b="1" dirty="0" smtClean="0"/>
              <a:t>荷兰</a:t>
            </a:r>
            <a:endParaRPr lang="zh-CN" altLang="zh-CN" b="1" dirty="0" smtClean="0"/>
          </a:p>
          <a:p>
            <a:endParaRPr lang="zh-CN" altLang="en-US" dirty="0"/>
          </a:p>
        </p:txBody>
      </p:sp>
      <p:sp>
        <p:nvSpPr>
          <p:cNvPr id="4" name="TextBox 3"/>
          <p:cNvSpPr txBox="1"/>
          <p:nvPr/>
        </p:nvSpPr>
        <p:spPr>
          <a:xfrm>
            <a:off x="7452320" y="1556792"/>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
        <p:nvSpPr>
          <p:cNvPr id="5" name="TextBox 4"/>
          <p:cNvSpPr txBox="1"/>
          <p:nvPr/>
        </p:nvSpPr>
        <p:spPr>
          <a:xfrm>
            <a:off x="3131840" y="3645024"/>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404664"/>
            <a:ext cx="8363272" cy="5721499"/>
          </a:xfrm>
        </p:spPr>
        <p:txBody>
          <a:bodyPr/>
          <a:lstStyle/>
          <a:p>
            <a:pPr>
              <a:buNone/>
            </a:pPr>
            <a:endParaRPr lang="en-US" altLang="zh-CN" b="1" dirty="0" smtClean="0"/>
          </a:p>
          <a:p>
            <a:r>
              <a:rPr lang="en-US" altLang="zh-CN" b="1" dirty="0" smtClean="0"/>
              <a:t>23.</a:t>
            </a:r>
            <a:r>
              <a:rPr lang="zh-CN" altLang="zh-CN" b="1" dirty="0" smtClean="0"/>
              <a:t>联合国的总部设在（</a:t>
            </a:r>
            <a:r>
              <a:rPr lang="en-US" altLang="zh-CN" b="1" dirty="0" smtClean="0"/>
              <a:t>     </a:t>
            </a:r>
            <a:r>
              <a:rPr lang="zh-CN" altLang="zh-CN" b="1" dirty="0" smtClean="0"/>
              <a:t>）</a:t>
            </a:r>
            <a:endParaRPr lang="zh-CN" altLang="zh-CN" b="1" dirty="0" smtClean="0"/>
          </a:p>
          <a:p>
            <a:r>
              <a:rPr lang="en-US" altLang="zh-CN" b="1" dirty="0" smtClean="0"/>
              <a:t>A</a:t>
            </a:r>
            <a:r>
              <a:rPr lang="zh-CN" altLang="zh-CN" b="1" dirty="0" smtClean="0"/>
              <a:t>、美国旧金山 </a:t>
            </a:r>
            <a:r>
              <a:rPr lang="en-US" altLang="zh-CN" b="1" dirty="0" smtClean="0"/>
              <a:t>             B</a:t>
            </a:r>
            <a:r>
              <a:rPr lang="zh-CN" altLang="zh-CN" b="1" dirty="0" smtClean="0"/>
              <a:t>、瑞士日内瓦</a:t>
            </a:r>
            <a:endParaRPr lang="en-US" altLang="zh-CN" b="1" dirty="0" smtClean="0"/>
          </a:p>
          <a:p>
            <a:r>
              <a:rPr lang="zh-CN" altLang="zh-CN" b="1" dirty="0" smtClean="0"/>
              <a:t> </a:t>
            </a:r>
            <a:r>
              <a:rPr lang="en-US" altLang="zh-CN" b="1" dirty="0" smtClean="0"/>
              <a:t>C</a:t>
            </a:r>
            <a:r>
              <a:rPr lang="zh-CN" altLang="zh-CN" b="1" dirty="0" smtClean="0"/>
              <a:t>、美国纽约 </a:t>
            </a:r>
            <a:r>
              <a:rPr lang="en-US" altLang="zh-CN" b="1" dirty="0" smtClean="0"/>
              <a:t>                 D</a:t>
            </a:r>
            <a:r>
              <a:rPr lang="zh-CN" altLang="zh-CN" b="1" dirty="0" smtClean="0"/>
              <a:t>、美国华盛顿</a:t>
            </a:r>
            <a:endParaRPr lang="zh-CN" altLang="zh-CN" b="1" dirty="0" smtClean="0"/>
          </a:p>
          <a:p>
            <a:pPr>
              <a:lnSpc>
                <a:spcPct val="80000"/>
              </a:lnSpc>
              <a:buNone/>
            </a:pPr>
            <a:endParaRPr lang="en-US" altLang="zh-CN" b="1" dirty="0" smtClean="0">
              <a:latin typeface="黑体" panose="02010609060101010101" pitchFamily="49" charset="-122"/>
              <a:ea typeface="黑体" panose="02010609060101010101" pitchFamily="49" charset="-122"/>
            </a:endParaRPr>
          </a:p>
          <a:p>
            <a:pPr>
              <a:lnSpc>
                <a:spcPct val="80000"/>
              </a:lnSpc>
              <a:buNone/>
            </a:pPr>
            <a:r>
              <a:rPr lang="en-US" altLang="zh-CN" b="1" dirty="0" smtClean="0">
                <a:latin typeface="黑体" panose="02010609060101010101" pitchFamily="49" charset="-122"/>
                <a:ea typeface="黑体" panose="02010609060101010101" pitchFamily="49" charset="-122"/>
              </a:rPr>
              <a:t>24.</a:t>
            </a:r>
            <a:r>
              <a:rPr lang="zh-CN" altLang="en-US" b="1" dirty="0" smtClean="0">
                <a:latin typeface="黑体" panose="02010609060101010101" pitchFamily="49" charset="-122"/>
                <a:ea typeface="黑体" panose="02010609060101010101" pitchFamily="49" charset="-122"/>
              </a:rPr>
              <a:t>国际上通用的阿拉伯数字，是由哪国人发明的 </a:t>
            </a:r>
            <a:endParaRPr lang="zh-CN" altLang="en-US" b="1" dirty="0" smtClean="0">
              <a:latin typeface="黑体" panose="02010609060101010101" pitchFamily="49" charset="-122"/>
              <a:ea typeface="黑体" panose="02010609060101010101" pitchFamily="49" charset="-122"/>
            </a:endParaRPr>
          </a:p>
          <a:p>
            <a:pPr>
              <a:lnSpc>
                <a:spcPct val="80000"/>
              </a:lnSpc>
              <a:buNone/>
            </a:pPr>
            <a:r>
              <a:rPr lang="zh-CN" altLang="en-US" b="1" dirty="0" smtClean="0">
                <a:latin typeface="黑体" panose="02010609060101010101" pitchFamily="49" charset="-122"/>
                <a:ea typeface="黑体" panose="02010609060101010101" pitchFamily="49" charset="-122"/>
              </a:rPr>
              <a:t> </a:t>
            </a:r>
            <a:endParaRPr lang="en-US" altLang="zh-CN" b="1" dirty="0" smtClean="0">
              <a:latin typeface="黑体" panose="02010609060101010101" pitchFamily="49" charset="-122"/>
              <a:ea typeface="黑体" panose="02010609060101010101" pitchFamily="49" charset="-122"/>
            </a:endParaRPr>
          </a:p>
          <a:p>
            <a:pPr>
              <a:lnSpc>
                <a:spcPct val="80000"/>
              </a:lnSpc>
              <a:buNone/>
            </a:pPr>
            <a:r>
              <a:rPr lang="en-US" altLang="zh-CN" b="1" dirty="0" smtClean="0">
                <a:latin typeface="黑体" panose="02010609060101010101" pitchFamily="49" charset="-122"/>
                <a:ea typeface="黑体" panose="02010609060101010101" pitchFamily="49" charset="-122"/>
              </a:rPr>
              <a:t>  </a:t>
            </a:r>
            <a:r>
              <a:rPr lang="zh-CN" altLang="en-US" b="1" dirty="0" smtClean="0">
                <a:latin typeface="黑体" panose="02010609060101010101" pitchFamily="49" charset="-122"/>
                <a:ea typeface="黑体" panose="02010609060101010101" pitchFamily="49" charset="-122"/>
              </a:rPr>
              <a:t>A、波斯人           B、印度人</a:t>
            </a:r>
            <a:endParaRPr lang="zh-CN" altLang="en-US" b="1" dirty="0" smtClean="0">
              <a:latin typeface="黑体" panose="02010609060101010101" pitchFamily="49" charset="-122"/>
              <a:ea typeface="黑体" panose="02010609060101010101" pitchFamily="49" charset="-122"/>
            </a:endParaRPr>
          </a:p>
          <a:p>
            <a:r>
              <a:rPr lang="en-US" altLang="zh-CN" b="1" dirty="0" smtClean="0"/>
              <a:t>C</a:t>
            </a:r>
            <a:r>
              <a:rPr lang="zh-CN" altLang="zh-CN" b="1" dirty="0" smtClean="0"/>
              <a:t>、</a:t>
            </a:r>
            <a:r>
              <a:rPr lang="zh-CN" altLang="en-US" b="1" dirty="0" smtClean="0"/>
              <a:t>阿拉伯人                  </a:t>
            </a:r>
            <a:r>
              <a:rPr lang="en-US" altLang="zh-CN" b="1" dirty="0" smtClean="0"/>
              <a:t>D</a:t>
            </a:r>
            <a:r>
              <a:rPr lang="zh-CN" altLang="zh-CN" b="1" dirty="0" smtClean="0"/>
              <a:t>、</a:t>
            </a:r>
            <a:r>
              <a:rPr lang="zh-CN" altLang="en-US" b="1" dirty="0" smtClean="0"/>
              <a:t>中国人</a:t>
            </a:r>
            <a:endParaRPr lang="zh-CN" altLang="en-US" b="1" dirty="0"/>
          </a:p>
        </p:txBody>
      </p:sp>
      <p:sp>
        <p:nvSpPr>
          <p:cNvPr id="4" name="TextBox 3"/>
          <p:cNvSpPr txBox="1"/>
          <p:nvPr/>
        </p:nvSpPr>
        <p:spPr>
          <a:xfrm>
            <a:off x="4932040" y="692696"/>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
        <p:nvSpPr>
          <p:cNvPr id="5" name="TextBox 4"/>
          <p:cNvSpPr txBox="1"/>
          <p:nvPr/>
        </p:nvSpPr>
        <p:spPr>
          <a:xfrm>
            <a:off x="1907704" y="3645024"/>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rgbClr val="92D050"/>
          </a:solidFill>
        </p:spPr>
        <p:txBody>
          <a:bodyPr/>
          <a:lstStyle/>
          <a:p>
            <a:r>
              <a:rPr lang="zh-CN" altLang="en-US" dirty="0" smtClean="0"/>
              <a:t>三、人物篇</a:t>
            </a:r>
            <a:endParaRPr lang="zh-CN" altLang="en-US" dirty="0"/>
          </a:p>
        </p:txBody>
      </p:sp>
      <p:sp>
        <p:nvSpPr>
          <p:cNvPr id="3" name="内容占位符 2"/>
          <p:cNvSpPr>
            <a:spLocks noGrp="1"/>
          </p:cNvSpPr>
          <p:nvPr>
            <p:ph idx="1"/>
          </p:nvPr>
        </p:nvSpPr>
        <p:spPr>
          <a:xfrm>
            <a:off x="457200" y="2089785"/>
            <a:ext cx="8229600" cy="2420620"/>
          </a:xfrm>
          <a:solidFill>
            <a:schemeClr val="accent4">
              <a:lumMod val="20000"/>
              <a:lumOff val="80000"/>
            </a:schemeClr>
          </a:solidFill>
          <a:ln>
            <a:solidFill>
              <a:srgbClr val="FF0000"/>
            </a:solidFill>
            <a:prstDash val="dashDot"/>
          </a:ln>
        </p:spPr>
        <p:txBody>
          <a:bodyPr/>
          <a:lstStyle/>
          <a:p>
            <a:r>
              <a:rPr lang="zh-CN" altLang="en-US" dirty="0" smtClean="0">
                <a:solidFill>
                  <a:srgbClr val="FF0000"/>
                </a:solidFill>
              </a:rPr>
              <a:t>规则</a:t>
            </a:r>
            <a:r>
              <a:rPr lang="zh-CN" altLang="en-US" dirty="0" smtClean="0"/>
              <a:t>：</a:t>
            </a:r>
            <a:endParaRPr lang="zh-CN" altLang="en-US" dirty="0" smtClean="0"/>
          </a:p>
          <a:p>
            <a:r>
              <a:rPr lang="zh-CN" altLang="en-US" dirty="0" smtClean="0"/>
              <a:t>第三轮</a:t>
            </a:r>
            <a:r>
              <a:rPr lang="en-US" altLang="zh-CN" dirty="0" smtClean="0"/>
              <a:t>:</a:t>
            </a:r>
            <a:r>
              <a:rPr lang="zh-CN" altLang="en-US" dirty="0" smtClean="0"/>
              <a:t>人物篇</a:t>
            </a:r>
            <a:endParaRPr lang="zh-CN" altLang="en-US" dirty="0" smtClean="0"/>
          </a:p>
          <a:p>
            <a:r>
              <a:rPr lang="zh-CN" altLang="en-US" dirty="0" smtClean="0"/>
              <a:t>分三组，每组</a:t>
            </a:r>
            <a:r>
              <a:rPr lang="en-US" altLang="zh-CN" dirty="0" smtClean="0"/>
              <a:t>7</a:t>
            </a:r>
            <a:r>
              <a:rPr lang="zh-CN" altLang="en-US" dirty="0" smtClean="0"/>
              <a:t>人，末位淘汰一组。</a:t>
            </a:r>
            <a:endParaRPr lang="zh-CN" altLang="en-US" dirty="0" smtClean="0"/>
          </a:p>
          <a:p>
            <a:r>
              <a:rPr lang="zh-CN" altLang="en-US" dirty="0" smtClean="0"/>
              <a:t> 14人进入下一轮</a:t>
            </a:r>
            <a:endParaRPr lang="zh-CN" alt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476672"/>
            <a:ext cx="8697380" cy="912513"/>
          </a:xfrm>
        </p:spPr>
        <p:txBody>
          <a:bodyPr>
            <a:normAutofit/>
          </a:bodyPr>
          <a:lstStyle/>
          <a:p>
            <a:r>
              <a:rPr lang="en-US" altLang="zh-CN" b="1" dirty="0" smtClean="0"/>
              <a:t>1.</a:t>
            </a:r>
            <a:r>
              <a:rPr lang="zh-CN" altLang="zh-CN" b="1" dirty="0" smtClean="0"/>
              <a:t>成语典故“一鸣惊人”发生在谁身上</a:t>
            </a:r>
            <a:r>
              <a:rPr lang="en-US" altLang="zh-CN" b="1" dirty="0" smtClean="0"/>
              <a:t>(     )</a:t>
            </a:r>
            <a:endParaRPr lang="zh-CN" altLang="zh-CN" b="1" dirty="0" smtClean="0"/>
          </a:p>
          <a:p>
            <a:pPr>
              <a:buNone/>
            </a:pPr>
            <a:endParaRPr lang="en-US" altLang="zh-CN" b="1" dirty="0" smtClean="0"/>
          </a:p>
          <a:p>
            <a:endParaRPr lang="en-US" altLang="zh-CN" b="1" dirty="0" smtClean="0"/>
          </a:p>
          <a:p>
            <a:pPr>
              <a:buNone/>
            </a:pPr>
            <a:endParaRPr lang="zh-CN" altLang="zh-CN" b="1" dirty="0" smtClean="0"/>
          </a:p>
          <a:p>
            <a:endParaRPr lang="zh-CN" altLang="en-US" dirty="0"/>
          </a:p>
        </p:txBody>
      </p:sp>
      <p:sp>
        <p:nvSpPr>
          <p:cNvPr id="8" name="矩形 7"/>
          <p:cNvSpPr/>
          <p:nvPr/>
        </p:nvSpPr>
        <p:spPr>
          <a:xfrm>
            <a:off x="539552" y="1916832"/>
            <a:ext cx="8062546" cy="1077218"/>
          </a:xfrm>
          <a:prstGeom prst="rect">
            <a:avLst/>
          </a:prstGeom>
        </p:spPr>
        <p:txBody>
          <a:bodyPr wrap="square">
            <a:spAutoFit/>
          </a:bodyPr>
          <a:lstStyle/>
          <a:p>
            <a:r>
              <a:rPr lang="en-US" altLang="zh-CN" sz="3200" b="1" dirty="0" smtClean="0"/>
              <a:t>2.</a:t>
            </a:r>
            <a:r>
              <a:rPr lang="zh-CN" altLang="zh-CN" sz="3200" b="1" dirty="0" smtClean="0"/>
              <a:t>通过杯酒释兵权的方法解除统军大将兵权的是哪一位皇帝（</a:t>
            </a:r>
            <a:r>
              <a:rPr lang="en-US" altLang="zh-CN" sz="3200" b="1" dirty="0" smtClean="0"/>
              <a:t>      </a:t>
            </a:r>
            <a:r>
              <a:rPr lang="zh-CN" altLang="zh-CN" sz="3200" b="1" dirty="0" smtClean="0"/>
              <a:t>）</a:t>
            </a:r>
            <a:endParaRPr lang="zh-CN" altLang="zh-CN" sz="3200" b="1" dirty="0" smtClean="0"/>
          </a:p>
        </p:txBody>
      </p:sp>
      <p:sp>
        <p:nvSpPr>
          <p:cNvPr id="12" name="TextBox 11"/>
          <p:cNvSpPr txBox="1"/>
          <p:nvPr/>
        </p:nvSpPr>
        <p:spPr>
          <a:xfrm>
            <a:off x="4067944" y="1196752"/>
            <a:ext cx="1872208" cy="646331"/>
          </a:xfrm>
          <a:prstGeom prst="rect">
            <a:avLst/>
          </a:prstGeom>
          <a:noFill/>
        </p:spPr>
        <p:txBody>
          <a:bodyPr wrap="square" rtlCol="0">
            <a:spAutoFit/>
          </a:bodyPr>
          <a:lstStyle/>
          <a:p>
            <a:r>
              <a:rPr lang="zh-CN" altLang="en-US" sz="3600" b="1" dirty="0" smtClean="0">
                <a:solidFill>
                  <a:srgbClr val="FF0000"/>
                </a:solidFill>
              </a:rPr>
              <a:t>楚庄王</a:t>
            </a:r>
            <a:endParaRPr lang="zh-CN" altLang="en-US" sz="3600" b="1" dirty="0">
              <a:solidFill>
                <a:srgbClr val="FF0000"/>
              </a:solidFill>
            </a:endParaRPr>
          </a:p>
        </p:txBody>
      </p:sp>
      <p:sp>
        <p:nvSpPr>
          <p:cNvPr id="13" name="TextBox 12"/>
          <p:cNvSpPr txBox="1"/>
          <p:nvPr/>
        </p:nvSpPr>
        <p:spPr>
          <a:xfrm>
            <a:off x="2843808" y="3140968"/>
            <a:ext cx="3816424" cy="646331"/>
          </a:xfrm>
          <a:prstGeom prst="rect">
            <a:avLst/>
          </a:prstGeom>
          <a:noFill/>
        </p:spPr>
        <p:txBody>
          <a:bodyPr wrap="square" rtlCol="0">
            <a:spAutoFit/>
          </a:bodyPr>
          <a:lstStyle/>
          <a:p>
            <a:r>
              <a:rPr lang="zh-CN" altLang="en-US" sz="3600" b="1" dirty="0" smtClean="0">
                <a:solidFill>
                  <a:srgbClr val="FF0000"/>
                </a:solidFill>
              </a:rPr>
              <a:t>赵匡胤（宋太祖）</a:t>
            </a:r>
            <a:endParaRPr lang="zh-CN" altLang="en-US" sz="3600" b="1" dirty="0">
              <a:solidFill>
                <a:srgbClr val="FF0000"/>
              </a:solidFill>
            </a:endParaRPr>
          </a:p>
        </p:txBody>
      </p:sp>
      <p:sp>
        <p:nvSpPr>
          <p:cNvPr id="14" name="矩形 13"/>
          <p:cNvSpPr/>
          <p:nvPr/>
        </p:nvSpPr>
        <p:spPr>
          <a:xfrm>
            <a:off x="611560" y="3933056"/>
            <a:ext cx="7416824" cy="1077218"/>
          </a:xfrm>
          <a:prstGeom prst="rect">
            <a:avLst/>
          </a:prstGeom>
        </p:spPr>
        <p:txBody>
          <a:bodyPr wrap="square">
            <a:spAutoFit/>
          </a:bodyPr>
          <a:lstStyle/>
          <a:p>
            <a:r>
              <a:rPr lang="en-US" altLang="zh-CN" sz="3200" b="1" dirty="0" smtClean="0"/>
              <a:t>3.</a:t>
            </a:r>
            <a:r>
              <a:rPr lang="zh-CN" altLang="zh-CN" sz="3200" b="1" dirty="0" smtClean="0"/>
              <a:t>典故“不为五斗米折腰”，指的是历史上的哪一位人物（</a:t>
            </a:r>
            <a:r>
              <a:rPr lang="en-US" altLang="zh-CN" sz="3200" b="1" dirty="0" smtClean="0"/>
              <a:t>     </a:t>
            </a:r>
            <a:r>
              <a:rPr lang="zh-CN" altLang="zh-CN" sz="3200" b="1" dirty="0" smtClean="0"/>
              <a:t>）</a:t>
            </a:r>
            <a:endParaRPr lang="zh-CN" altLang="zh-CN" sz="3200" b="1" dirty="0" smtClean="0"/>
          </a:p>
        </p:txBody>
      </p:sp>
      <p:sp>
        <p:nvSpPr>
          <p:cNvPr id="15" name="矩形 14"/>
          <p:cNvSpPr/>
          <p:nvPr/>
        </p:nvSpPr>
        <p:spPr>
          <a:xfrm>
            <a:off x="3707904" y="5157192"/>
            <a:ext cx="1574470" cy="646331"/>
          </a:xfrm>
          <a:prstGeom prst="rect">
            <a:avLst/>
          </a:prstGeom>
        </p:spPr>
        <p:txBody>
          <a:bodyPr wrap="none">
            <a:spAutoFit/>
          </a:bodyPr>
          <a:lstStyle/>
          <a:p>
            <a:r>
              <a:rPr lang="zh-CN" altLang="zh-CN" sz="3600" b="1" dirty="0" smtClean="0">
                <a:solidFill>
                  <a:srgbClr val="FF0000"/>
                </a:solidFill>
              </a:rPr>
              <a:t>陶渊明</a:t>
            </a:r>
            <a:endParaRPr lang="zh-CN" altLang="en-US" sz="3600" dirty="0">
              <a:solidFill>
                <a:srgbClr val="FF00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755576" y="836712"/>
            <a:ext cx="7848872" cy="584775"/>
          </a:xfrm>
          <a:prstGeom prst="rect">
            <a:avLst/>
          </a:prstGeom>
        </p:spPr>
        <p:txBody>
          <a:bodyPr wrap="square">
            <a:spAutoFit/>
          </a:bodyPr>
          <a:lstStyle/>
          <a:p>
            <a:r>
              <a:rPr lang="en-US" altLang="zh-CN" sz="3200" b="1" dirty="0" smtClean="0"/>
              <a:t>4.</a:t>
            </a:r>
            <a:r>
              <a:rPr lang="zh-CN" altLang="zh-CN" sz="3200" b="1" dirty="0" smtClean="0"/>
              <a:t>典故“乐不思蜀”中忘本的人是</a:t>
            </a:r>
            <a:r>
              <a:rPr lang="en-US" altLang="zh-CN" sz="3200" b="1" dirty="0" smtClean="0"/>
              <a:t>(      )</a:t>
            </a:r>
            <a:endParaRPr lang="zh-CN" altLang="zh-CN" sz="3200" b="1" dirty="0" smtClean="0"/>
          </a:p>
        </p:txBody>
      </p:sp>
      <p:sp>
        <p:nvSpPr>
          <p:cNvPr id="7" name="矩形 6"/>
          <p:cNvSpPr/>
          <p:nvPr/>
        </p:nvSpPr>
        <p:spPr>
          <a:xfrm>
            <a:off x="2195736" y="1484784"/>
            <a:ext cx="3231538" cy="646331"/>
          </a:xfrm>
          <a:prstGeom prst="rect">
            <a:avLst/>
          </a:prstGeom>
        </p:spPr>
        <p:txBody>
          <a:bodyPr wrap="square">
            <a:spAutoFit/>
          </a:bodyPr>
          <a:lstStyle/>
          <a:p>
            <a:r>
              <a:rPr lang="zh-CN" altLang="zh-CN" sz="3600" b="1" dirty="0" smtClean="0">
                <a:solidFill>
                  <a:srgbClr val="FF0000"/>
                </a:solidFill>
              </a:rPr>
              <a:t>刘禅</a:t>
            </a:r>
            <a:r>
              <a:rPr lang="en-US" altLang="zh-CN" sz="3600" b="1" dirty="0" smtClean="0">
                <a:solidFill>
                  <a:srgbClr val="FF0000"/>
                </a:solidFill>
              </a:rPr>
              <a:t> </a:t>
            </a:r>
            <a:endParaRPr lang="zh-CN" altLang="en-US" sz="3600" dirty="0">
              <a:solidFill>
                <a:srgbClr val="FF0000"/>
              </a:solidFill>
            </a:endParaRPr>
          </a:p>
        </p:txBody>
      </p:sp>
      <p:sp>
        <p:nvSpPr>
          <p:cNvPr id="9" name="矩形 8"/>
          <p:cNvSpPr/>
          <p:nvPr/>
        </p:nvSpPr>
        <p:spPr>
          <a:xfrm>
            <a:off x="539552" y="2204864"/>
            <a:ext cx="8172400" cy="584775"/>
          </a:xfrm>
          <a:prstGeom prst="rect">
            <a:avLst/>
          </a:prstGeom>
        </p:spPr>
        <p:txBody>
          <a:bodyPr wrap="square">
            <a:spAutoFit/>
          </a:bodyPr>
          <a:lstStyle/>
          <a:p>
            <a:r>
              <a:rPr lang="en-US" altLang="zh-CN" sz="3200" b="1" dirty="0" smtClean="0"/>
              <a:t>5.</a:t>
            </a:r>
            <a:r>
              <a:rPr lang="zh-CN" altLang="en-US" sz="3200" b="1" dirty="0" smtClean="0"/>
              <a:t>创造出</a:t>
            </a:r>
            <a:r>
              <a:rPr lang="zh-CN" altLang="en-US" sz="3200" b="1" dirty="0" smtClean="0">
                <a:latin typeface="宋体" panose="02010600030101010101" pitchFamily="2" charset="-122"/>
              </a:rPr>
              <a:t>“</a:t>
            </a:r>
            <a:r>
              <a:rPr lang="zh-CN" altLang="en-US" sz="3200" b="1" dirty="0" smtClean="0"/>
              <a:t>望闻问切</a:t>
            </a:r>
            <a:r>
              <a:rPr lang="zh-CN" altLang="en-US" sz="3200" b="1" dirty="0" smtClean="0">
                <a:latin typeface="宋体" panose="02010600030101010101" pitchFamily="2" charset="-122"/>
              </a:rPr>
              <a:t>”</a:t>
            </a:r>
            <a:r>
              <a:rPr lang="zh-CN" altLang="en-US" sz="3200" b="1" dirty="0" smtClean="0"/>
              <a:t>等诊断手法的名医是</a:t>
            </a:r>
            <a:endParaRPr lang="zh-CN" altLang="en-US" sz="3200" dirty="0"/>
          </a:p>
        </p:txBody>
      </p:sp>
      <p:sp>
        <p:nvSpPr>
          <p:cNvPr id="10" name="矩形 9"/>
          <p:cNvSpPr/>
          <p:nvPr/>
        </p:nvSpPr>
        <p:spPr>
          <a:xfrm>
            <a:off x="3635896" y="2852936"/>
            <a:ext cx="1111202" cy="646331"/>
          </a:xfrm>
          <a:prstGeom prst="rect">
            <a:avLst/>
          </a:prstGeom>
        </p:spPr>
        <p:txBody>
          <a:bodyPr wrap="none">
            <a:spAutoFit/>
          </a:bodyPr>
          <a:lstStyle/>
          <a:p>
            <a:r>
              <a:rPr lang="zh-CN" altLang="en-US" sz="3600" b="1" dirty="0" smtClean="0">
                <a:solidFill>
                  <a:srgbClr val="FF0000"/>
                </a:solidFill>
              </a:rPr>
              <a:t>扁鹊</a:t>
            </a:r>
            <a:endParaRPr lang="zh-CN" altLang="en-US" sz="3600" dirty="0">
              <a:solidFill>
                <a:srgbClr val="FF0000"/>
              </a:solidFill>
            </a:endParaRPr>
          </a:p>
        </p:txBody>
      </p:sp>
      <p:sp>
        <p:nvSpPr>
          <p:cNvPr id="11" name="矩形 10"/>
          <p:cNvSpPr/>
          <p:nvPr/>
        </p:nvSpPr>
        <p:spPr>
          <a:xfrm>
            <a:off x="683568" y="3573016"/>
            <a:ext cx="5343129" cy="584775"/>
          </a:xfrm>
          <a:prstGeom prst="rect">
            <a:avLst/>
          </a:prstGeom>
        </p:spPr>
        <p:txBody>
          <a:bodyPr wrap="none">
            <a:spAutoFit/>
          </a:bodyPr>
          <a:lstStyle/>
          <a:p>
            <a:r>
              <a:rPr lang="en-US" altLang="zh-CN" sz="3200" b="1" dirty="0" smtClean="0"/>
              <a:t>6.</a:t>
            </a:r>
            <a:r>
              <a:rPr lang="zh-CN" altLang="en-US" sz="3200" b="1" dirty="0" smtClean="0"/>
              <a:t>中华民族的人文初祖是</a:t>
            </a:r>
            <a:r>
              <a:rPr lang="en-US" altLang="zh-CN" sz="3200" b="1" dirty="0" smtClean="0"/>
              <a:t>(     )</a:t>
            </a:r>
            <a:endParaRPr lang="zh-CN" altLang="en-US" sz="3200" dirty="0"/>
          </a:p>
        </p:txBody>
      </p:sp>
      <p:sp>
        <p:nvSpPr>
          <p:cNvPr id="12" name="矩形 11"/>
          <p:cNvSpPr/>
          <p:nvPr/>
        </p:nvSpPr>
        <p:spPr>
          <a:xfrm>
            <a:off x="3243581" y="4327376"/>
            <a:ext cx="1111202" cy="646331"/>
          </a:xfrm>
          <a:prstGeom prst="rect">
            <a:avLst/>
          </a:prstGeom>
        </p:spPr>
        <p:txBody>
          <a:bodyPr wrap="none">
            <a:spAutoFit/>
          </a:bodyPr>
          <a:lstStyle/>
          <a:p>
            <a:r>
              <a:rPr lang="zh-CN" altLang="en-US" sz="3600" b="1" dirty="0" smtClean="0">
                <a:solidFill>
                  <a:srgbClr val="FF0000"/>
                </a:solidFill>
              </a:rPr>
              <a:t>黄帝</a:t>
            </a:r>
            <a:endParaRPr lang="zh-CN" altLang="en-US" sz="3600"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196752"/>
            <a:ext cx="8507288" cy="1143000"/>
          </a:xfrm>
        </p:spPr>
        <p:txBody>
          <a:bodyPr>
            <a:normAutofit fontScale="90000"/>
          </a:bodyPr>
          <a:lstStyle/>
          <a:p>
            <a:pPr algn="l"/>
            <a:r>
              <a:rPr lang="en-US" altLang="zh-CN" dirty="0" smtClean="0"/>
              <a:t>7.</a:t>
            </a:r>
            <a:r>
              <a:rPr lang="zh-CN" altLang="zh-CN" dirty="0" smtClean="0"/>
              <a:t>清代那位著名将领抬着棺木入新疆，收复伊犁？</a:t>
            </a:r>
            <a:br>
              <a:rPr lang="zh-CN" altLang="zh-CN" dirty="0" smtClean="0"/>
            </a:br>
            <a:endParaRPr lang="zh-CN" altLang="en-US" dirty="0"/>
          </a:p>
        </p:txBody>
      </p:sp>
      <p:sp>
        <p:nvSpPr>
          <p:cNvPr id="4" name="矩形 3"/>
          <p:cNvSpPr/>
          <p:nvPr/>
        </p:nvSpPr>
        <p:spPr>
          <a:xfrm>
            <a:off x="3419872" y="1916832"/>
            <a:ext cx="1574470" cy="646331"/>
          </a:xfrm>
          <a:prstGeom prst="rect">
            <a:avLst/>
          </a:prstGeom>
        </p:spPr>
        <p:txBody>
          <a:bodyPr wrap="none">
            <a:spAutoFit/>
          </a:bodyPr>
          <a:lstStyle/>
          <a:p>
            <a:r>
              <a:rPr lang="zh-CN" altLang="zh-CN" sz="3600" b="1" dirty="0" smtClean="0">
                <a:solidFill>
                  <a:srgbClr val="FF0000"/>
                </a:solidFill>
              </a:rPr>
              <a:t>左宗棠</a:t>
            </a:r>
            <a:endParaRPr lang="zh-CN" altLang="en-US" sz="3600" b="1" dirty="0">
              <a:solidFill>
                <a:srgbClr val="FF0000"/>
              </a:solidFill>
            </a:endParaRPr>
          </a:p>
        </p:txBody>
      </p:sp>
      <p:sp>
        <p:nvSpPr>
          <p:cNvPr id="1025" name="Rectangle 1"/>
          <p:cNvSpPr>
            <a:spLocks noChangeArrowheads="1"/>
          </p:cNvSpPr>
          <p:nvPr/>
        </p:nvSpPr>
        <p:spPr bwMode="auto">
          <a:xfrm>
            <a:off x="395536" y="2573126"/>
            <a:ext cx="5777544" cy="584775"/>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304800" algn="l" defTabSz="914400" rtl="0" eaLnBrk="1" fontAlgn="base" latinLnBrk="0" hangingPunct="1">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rgbClr val="2B2B2B"/>
                </a:solidFill>
                <a:effectLst/>
                <a:latin typeface="Arial" panose="020B0604020202020204"/>
                <a:ea typeface="宋体" panose="02010600030101010101" pitchFamily="2" charset="-122"/>
                <a:cs typeface="宋体" panose="02010600030101010101" pitchFamily="2" charset="-122"/>
              </a:rPr>
              <a:t>8.</a:t>
            </a:r>
            <a:r>
              <a:rPr kumimoji="0" lang="zh-CN" altLang="zh-CN" sz="3200" b="1" i="0" u="none" strike="noStrike" cap="none" normalizeH="0" baseline="0" dirty="0" smtClean="0">
                <a:ln>
                  <a:noFill/>
                </a:ln>
                <a:solidFill>
                  <a:srgbClr val="2B2B2B"/>
                </a:solidFill>
                <a:effectLst/>
                <a:latin typeface="Arial" panose="020B0604020202020204"/>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rgbClr val="2B2B2B"/>
                </a:solidFill>
                <a:effectLst/>
                <a:latin typeface="Times New Roman" panose="02020603050405020304" pitchFamily="18" charset="0"/>
                <a:ea typeface="宋体" panose="02010600030101010101" pitchFamily="2" charset="-122"/>
                <a:cs typeface="宋体" panose="02010600030101010101" pitchFamily="2" charset="-122"/>
              </a:rPr>
              <a:t>老马识途</a:t>
            </a:r>
            <a:r>
              <a:rPr kumimoji="0" lang="zh-CN" sz="3200" b="1" i="0" u="none" strike="noStrike" cap="none" normalizeH="0" baseline="0" dirty="0" smtClean="0">
                <a:ln>
                  <a:noFill/>
                </a:ln>
                <a:solidFill>
                  <a:srgbClr val="2B2B2B"/>
                </a:solidFill>
                <a:effectLst/>
                <a:latin typeface="Arial" panose="020B0604020202020204"/>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rgbClr val="2B2B2B"/>
                </a:solidFill>
                <a:effectLst/>
                <a:latin typeface="Times New Roman" panose="02020603050405020304" pitchFamily="18" charset="0"/>
                <a:ea typeface="宋体" panose="02010600030101010101" pitchFamily="2" charset="-122"/>
                <a:cs typeface="宋体" panose="02010600030101010101" pitchFamily="2" charset="-122"/>
              </a:rPr>
              <a:t>是谁的故事？</a:t>
            </a:r>
            <a:endParaRPr kumimoji="0" lang="zh-CN"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6" name="矩形 5"/>
          <p:cNvSpPr/>
          <p:nvPr/>
        </p:nvSpPr>
        <p:spPr>
          <a:xfrm>
            <a:off x="3748697" y="3244334"/>
            <a:ext cx="1418978" cy="646331"/>
          </a:xfrm>
          <a:prstGeom prst="rect">
            <a:avLst/>
          </a:prstGeom>
        </p:spPr>
        <p:txBody>
          <a:bodyPr wrap="none">
            <a:spAutoFit/>
          </a:bodyPr>
          <a:lstStyle/>
          <a:p>
            <a:pPr lvl="0" indent="304800" eaLnBrk="0" fontAlgn="base" hangingPunct="0">
              <a:spcBef>
                <a:spcPct val="0"/>
              </a:spcBef>
              <a:spcAft>
                <a:spcPct val="0"/>
              </a:spcAft>
            </a:pPr>
            <a:r>
              <a:rPr lang="zh-CN" altLang="zh-CN" sz="3600" b="1" dirty="0" smtClean="0">
                <a:solidFill>
                  <a:srgbClr val="FF0000"/>
                </a:solidFill>
                <a:latin typeface="Times New Roman" panose="02020603050405020304" pitchFamily="18" charset="0"/>
                <a:ea typeface="宋体" panose="02010600030101010101" pitchFamily="2" charset="-122"/>
                <a:cs typeface="宋体" panose="02010600030101010101" pitchFamily="2" charset="-122"/>
              </a:rPr>
              <a:t>管仲</a:t>
            </a:r>
            <a:endParaRPr lang="zh-CN" altLang="zh-CN" sz="6600" b="1" dirty="0" smtClean="0">
              <a:solidFill>
                <a:srgbClr val="FF0000"/>
              </a:solidFill>
              <a:latin typeface="Arial" panose="020B0604020202020204" pitchFamily="34" charset="0"/>
              <a:ea typeface="宋体" panose="02010600030101010101" pitchFamily="2" charset="-122"/>
              <a:cs typeface="宋体" panose="02010600030101010101" pitchFamily="2" charset="-122"/>
            </a:endParaRPr>
          </a:p>
        </p:txBody>
      </p:sp>
      <p:sp>
        <p:nvSpPr>
          <p:cNvPr id="7" name="矩形 6"/>
          <p:cNvSpPr/>
          <p:nvPr/>
        </p:nvSpPr>
        <p:spPr>
          <a:xfrm>
            <a:off x="467544" y="3861048"/>
            <a:ext cx="8280920" cy="1077218"/>
          </a:xfrm>
          <a:prstGeom prst="rect">
            <a:avLst/>
          </a:prstGeom>
        </p:spPr>
        <p:txBody>
          <a:bodyPr wrap="square">
            <a:spAutoFit/>
          </a:bodyPr>
          <a:lstStyle/>
          <a:p>
            <a:r>
              <a:rPr lang="en-US" altLang="zh-CN" sz="3200" b="1" dirty="0" smtClean="0"/>
              <a:t>9.</a:t>
            </a:r>
            <a:r>
              <a:rPr lang="zh-CN" altLang="zh-CN" sz="3200" b="1" dirty="0" smtClean="0"/>
              <a:t>清朝时的军机房（后改军机处）最早是在哪个皇帝执政期间设立的？</a:t>
            </a:r>
            <a:endParaRPr lang="zh-CN" altLang="en-US" sz="3200" b="1" dirty="0"/>
          </a:p>
        </p:txBody>
      </p:sp>
      <p:sp>
        <p:nvSpPr>
          <p:cNvPr id="8" name="矩形 7"/>
          <p:cNvSpPr/>
          <p:nvPr/>
        </p:nvSpPr>
        <p:spPr>
          <a:xfrm>
            <a:off x="3275856" y="5085184"/>
            <a:ext cx="2964273" cy="646331"/>
          </a:xfrm>
          <a:prstGeom prst="rect">
            <a:avLst/>
          </a:prstGeom>
        </p:spPr>
        <p:txBody>
          <a:bodyPr wrap="none">
            <a:spAutoFit/>
          </a:bodyPr>
          <a:lstStyle/>
          <a:p>
            <a:r>
              <a:rPr lang="zh-CN" altLang="zh-CN" sz="3600" b="1" dirty="0" smtClean="0">
                <a:solidFill>
                  <a:srgbClr val="FF0000"/>
                </a:solidFill>
              </a:rPr>
              <a:t>雍正（胤禛）</a:t>
            </a:r>
            <a:endParaRPr lang="zh-CN" altLang="en-US" sz="3600" b="1" dirty="0">
              <a:solidFill>
                <a:srgbClr val="FF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620688"/>
            <a:ext cx="7931224" cy="634082"/>
          </a:xfrm>
        </p:spPr>
        <p:txBody>
          <a:bodyPr>
            <a:noAutofit/>
          </a:bodyPr>
          <a:lstStyle/>
          <a:p>
            <a:r>
              <a:rPr lang="en-US" altLang="zh-CN" sz="3200" b="1" dirty="0" smtClean="0"/>
              <a:t>10.</a:t>
            </a:r>
            <a:r>
              <a:rPr lang="zh-CN" altLang="zh-CN" sz="3200" b="1" dirty="0" smtClean="0"/>
              <a:t>烽火戏诸侯的两个主角分别是谁？</a:t>
            </a:r>
            <a:br>
              <a:rPr lang="zh-CN" altLang="zh-CN" sz="3200" b="1" dirty="0" smtClean="0"/>
            </a:br>
            <a:endParaRPr lang="zh-CN" altLang="en-US" sz="3200" b="1" dirty="0"/>
          </a:p>
        </p:txBody>
      </p:sp>
      <p:sp>
        <p:nvSpPr>
          <p:cNvPr id="4" name="矩形 3"/>
          <p:cNvSpPr/>
          <p:nvPr/>
        </p:nvSpPr>
        <p:spPr>
          <a:xfrm>
            <a:off x="2987824" y="1052736"/>
            <a:ext cx="2656496" cy="584775"/>
          </a:xfrm>
          <a:prstGeom prst="rect">
            <a:avLst/>
          </a:prstGeom>
        </p:spPr>
        <p:txBody>
          <a:bodyPr wrap="none">
            <a:spAutoFit/>
          </a:bodyPr>
          <a:lstStyle/>
          <a:p>
            <a:r>
              <a:rPr lang="zh-CN" altLang="zh-CN" sz="3200" b="1" dirty="0" smtClean="0">
                <a:solidFill>
                  <a:srgbClr val="FF0000"/>
                </a:solidFill>
              </a:rPr>
              <a:t>周幽王和褒姒</a:t>
            </a:r>
            <a:endParaRPr lang="zh-CN" altLang="en-US" sz="3200" b="1" dirty="0">
              <a:solidFill>
                <a:srgbClr val="FF0000"/>
              </a:solidFill>
            </a:endParaRPr>
          </a:p>
        </p:txBody>
      </p:sp>
      <p:sp>
        <p:nvSpPr>
          <p:cNvPr id="5121" name="Rectangle 1"/>
          <p:cNvSpPr>
            <a:spLocks noChangeArrowheads="1"/>
          </p:cNvSpPr>
          <p:nvPr/>
        </p:nvSpPr>
        <p:spPr bwMode="auto">
          <a:xfrm>
            <a:off x="0" y="3511461"/>
            <a:ext cx="8604448" cy="107721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1066800" algn="l" defTabSz="914400" rtl="0" eaLnBrk="0" fontAlgn="base" latinLnBrk="0" hangingPunct="0">
              <a:lnSpc>
                <a:spcPct val="100000"/>
              </a:lnSpc>
              <a:spcBef>
                <a:spcPct val="0"/>
              </a:spcBef>
              <a:spcAft>
                <a:spcPct val="0"/>
              </a:spcAft>
              <a:buClrTx/>
              <a:buSzTx/>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12.</a:t>
            </a:r>
            <a:r>
              <a:rPr kumimoji="0" lang="zh-CN"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三国演义</a:t>
            </a:r>
            <a:r>
              <a:rPr kumimoji="0" lang="zh-CN"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中塑造了一位过五关斩六将、千里走单骑的英雄形象，这个英雄是</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      </a:t>
            </a:r>
            <a:endParaRPr kumimoji="0" lang="zh-CN" altLang="en-US" sz="60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122" name="Rectangle 2"/>
          <p:cNvSpPr>
            <a:spLocks noChangeArrowheads="1"/>
          </p:cNvSpPr>
          <p:nvPr/>
        </p:nvSpPr>
        <p:spPr bwMode="auto">
          <a:xfrm>
            <a:off x="0" y="1772816"/>
            <a:ext cx="8496944" cy="107721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1066800" algn="l" defTabSz="914400" rtl="0" eaLnBrk="1" fontAlgn="base" latinLnBrk="0" hangingPunct="1">
              <a:lnSpc>
                <a:spcPct val="100000"/>
              </a:lnSpc>
              <a:spcBef>
                <a:spcPct val="0"/>
              </a:spcBef>
              <a:spcAft>
                <a:spcPct val="0"/>
              </a:spcAft>
              <a:buClrTx/>
              <a:buSzTx/>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11.</a:t>
            </a:r>
            <a:r>
              <a:rPr kumimoji="0" 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青山有幸埋忠骨；白铁无辜铸佞臣。</a:t>
            </a:r>
            <a:r>
              <a:rPr kumimoji="0" lang="zh-CN" sz="3200" b="1" i="0" u="none" strike="noStrike" cap="none" normalizeH="0" baseline="0" dirty="0" smtClean="0">
                <a:ln>
                  <a:noFill/>
                </a:ln>
                <a:solidFill>
                  <a:schemeClr val="tx1"/>
                </a:solidFill>
                <a:effectLst/>
                <a:latin typeface="Arial" panose="020B0604020202020204"/>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 对联中的</a:t>
            </a:r>
            <a:r>
              <a:rPr kumimoji="0" lang="zh-CN" sz="3200" b="1" i="0" u="none" strike="noStrike" cap="none" normalizeH="0" baseline="0" dirty="0" smtClean="0">
                <a:ln>
                  <a:noFill/>
                </a:ln>
                <a:solidFill>
                  <a:schemeClr val="tx1"/>
                </a:solidFill>
                <a:effectLst/>
                <a:latin typeface="Arial" panose="020B0604020202020204"/>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忠骨</a:t>
            </a:r>
            <a:r>
              <a:rPr kumimoji="0" lang="zh-CN" sz="3200" b="1" i="0" u="none" strike="noStrike" cap="none" normalizeH="0" baseline="0" dirty="0" smtClean="0">
                <a:ln>
                  <a:noFill/>
                </a:ln>
                <a:solidFill>
                  <a:schemeClr val="tx1"/>
                </a:solidFill>
                <a:effectLst/>
                <a:latin typeface="Arial" panose="020B0604020202020204"/>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chemeClr val="tx1"/>
                </a:solidFill>
                <a:effectLst/>
                <a:latin typeface="Arial" panose="020B0604020202020204"/>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佞臣</a:t>
            </a:r>
            <a:r>
              <a:rPr kumimoji="0" lang="zh-CN" sz="3200" b="1" i="0" u="none" strike="noStrike" cap="none" normalizeH="0" baseline="0" dirty="0" smtClean="0">
                <a:ln>
                  <a:noFill/>
                </a:ln>
                <a:solidFill>
                  <a:schemeClr val="tx1"/>
                </a:solidFill>
                <a:effectLst/>
                <a:latin typeface="Arial" panose="020B0604020202020204"/>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分别指</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  </a:t>
            </a:r>
            <a:endParaRPr kumimoji="0" lang="zh-CN" altLang="en-US"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7" name="矩形 6"/>
          <p:cNvSpPr/>
          <p:nvPr/>
        </p:nvSpPr>
        <p:spPr>
          <a:xfrm>
            <a:off x="2267744" y="2924944"/>
            <a:ext cx="3321743" cy="584775"/>
          </a:xfrm>
          <a:prstGeom prst="rect">
            <a:avLst/>
          </a:prstGeom>
        </p:spPr>
        <p:txBody>
          <a:bodyPr wrap="none">
            <a:spAutoFit/>
          </a:bodyPr>
          <a:lstStyle/>
          <a:p>
            <a:pPr lvl="0" indent="1066800" eaLnBrk="0" fontAlgn="base" hangingPunct="0">
              <a:spcBef>
                <a:spcPct val="0"/>
              </a:spcBef>
              <a:spcAft>
                <a:spcPct val="0"/>
              </a:spcAft>
            </a:pPr>
            <a:r>
              <a:rPr lang="zh-CN" altLang="en-US" sz="3200" b="1" dirty="0" smtClean="0">
                <a:solidFill>
                  <a:srgbClr val="FF0000"/>
                </a:solidFill>
                <a:latin typeface="Times New Roman" panose="02020603050405020304" pitchFamily="18" charset="0"/>
                <a:ea typeface="宋体" panose="02010600030101010101" pitchFamily="2" charset="-122"/>
                <a:cs typeface="宋体" panose="02010600030101010101" pitchFamily="2" charset="-122"/>
              </a:rPr>
              <a:t>岳飞、秦桧</a:t>
            </a:r>
            <a:endParaRPr lang="zh-CN" altLang="en-US" sz="6000" b="1" dirty="0" smtClean="0">
              <a:solidFill>
                <a:srgbClr val="FF0000"/>
              </a:solidFill>
              <a:latin typeface="Arial" panose="020B0604020202020204" pitchFamily="34" charset="0"/>
              <a:ea typeface="宋体" panose="02010600030101010101" pitchFamily="2" charset="-122"/>
              <a:cs typeface="宋体" panose="02010600030101010101" pitchFamily="2" charset="-122"/>
            </a:endParaRPr>
          </a:p>
        </p:txBody>
      </p:sp>
      <p:sp>
        <p:nvSpPr>
          <p:cNvPr id="8" name="矩形 7"/>
          <p:cNvSpPr/>
          <p:nvPr/>
        </p:nvSpPr>
        <p:spPr>
          <a:xfrm>
            <a:off x="2339752" y="4653136"/>
            <a:ext cx="2188420" cy="646331"/>
          </a:xfrm>
          <a:prstGeom prst="rect">
            <a:avLst/>
          </a:prstGeom>
        </p:spPr>
        <p:txBody>
          <a:bodyPr wrap="none">
            <a:spAutoFit/>
          </a:bodyPr>
          <a:lstStyle/>
          <a:p>
            <a:pPr lvl="0" indent="1066800" eaLnBrk="0" fontAlgn="base" hangingPunct="0">
              <a:spcBef>
                <a:spcPct val="0"/>
              </a:spcBef>
              <a:spcAft>
                <a:spcPct val="0"/>
              </a:spcAft>
            </a:pPr>
            <a:r>
              <a:rPr lang="zh-CN" altLang="en-US" sz="3600" b="1" dirty="0" smtClean="0">
                <a:solidFill>
                  <a:srgbClr val="FF0000"/>
                </a:solidFill>
                <a:latin typeface="Arial" panose="020B0604020202020204" pitchFamily="34" charset="0"/>
                <a:ea typeface="宋体" panose="02010600030101010101" pitchFamily="2" charset="-122"/>
                <a:cs typeface="宋体" panose="02010600030101010101" pitchFamily="2" charset="-122"/>
              </a:rPr>
              <a:t>关羽</a:t>
            </a:r>
            <a:endParaRPr lang="zh-CN" altLang="en-US" sz="3600" b="1" dirty="0" smtClean="0">
              <a:solidFill>
                <a:srgbClr val="FF0000"/>
              </a:solidFill>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11560" y="980728"/>
            <a:ext cx="8138386" cy="120032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3600"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1.</a:t>
            </a:r>
            <a:r>
              <a:rPr kumimoji="0" lang="zh-CN" sz="3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下面是古代中国某朝代中枢机构示意图（局部），这一朝代应该是（</a:t>
            </a:r>
            <a:r>
              <a:rPr kumimoji="0" lang="zh-CN" altLang="en-US" sz="36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zh-CN" altLang="en-US" sz="16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10241" name="图片 1" descr="学科网 版权所有"/>
          <p:cNvPicPr>
            <a:picLocks noChangeAspect="1" noChangeArrowheads="1"/>
          </p:cNvPicPr>
          <p:nvPr/>
        </p:nvPicPr>
        <p:blipFill>
          <a:blip r:embed="rId1" cstate="print"/>
          <a:srcRect l="2698" t="5161" r="2283"/>
          <a:stretch>
            <a:fillRect/>
          </a:stretch>
        </p:blipFill>
        <p:spPr bwMode="auto">
          <a:xfrm>
            <a:off x="1259630" y="2276872"/>
            <a:ext cx="6192689" cy="2664296"/>
          </a:xfrm>
          <a:prstGeom prst="rect">
            <a:avLst/>
          </a:prstGeom>
          <a:noFill/>
        </p:spPr>
      </p:pic>
      <p:sp>
        <p:nvSpPr>
          <p:cNvPr id="10243" name="Rectangle 3"/>
          <p:cNvSpPr>
            <a:spLocks noChangeArrowheads="1"/>
          </p:cNvSpPr>
          <p:nvPr/>
        </p:nvSpPr>
        <p:spPr bwMode="auto">
          <a:xfrm>
            <a:off x="323528" y="5013176"/>
            <a:ext cx="8678979" cy="52322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a:t>
            </a:r>
            <a:r>
              <a:rPr kumimoji="0" lang="zh-CN" altLang="en-US"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．秦朝        </a:t>
            </a:r>
            <a:r>
              <a:rPr kumimoji="0" lang="en-US" altLang="zh-CN"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B</a:t>
            </a:r>
            <a:r>
              <a:rPr kumimoji="0" lang="zh-CN" altLang="en-US"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．西汉     </a:t>
            </a:r>
            <a:r>
              <a:rPr kumimoji="0" lang="en-US" altLang="zh-CN"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C</a:t>
            </a:r>
            <a:r>
              <a:rPr kumimoji="0" lang="zh-CN" altLang="en-US"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．唐朝      </a:t>
            </a:r>
            <a:r>
              <a:rPr kumimoji="0" lang="en-US" altLang="zh-CN"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D</a:t>
            </a:r>
            <a:r>
              <a:rPr kumimoji="0" lang="zh-CN" altLang="en-US" sz="28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．宋朝</a:t>
            </a:r>
            <a:endParaRPr kumimoji="0" lang="zh-CN" altLang="en-US" sz="54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6" name="TextBox 5"/>
          <p:cNvSpPr txBox="1"/>
          <p:nvPr/>
        </p:nvSpPr>
        <p:spPr>
          <a:xfrm>
            <a:off x="7452320" y="2204864"/>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971600" y="3717032"/>
            <a:ext cx="6624736" cy="584775"/>
          </a:xfrm>
          <a:prstGeom prst="rect">
            <a:avLst/>
          </a:prstGeom>
        </p:spPr>
        <p:txBody>
          <a:bodyPr wrap="square">
            <a:spAutoFit/>
          </a:bodyPr>
          <a:lstStyle/>
          <a:p>
            <a:pPr>
              <a:buNone/>
            </a:pPr>
            <a:r>
              <a:rPr lang="en-US" altLang="zh-CN" sz="3200" b="1" dirty="0" smtClean="0"/>
              <a:t>15.</a:t>
            </a:r>
            <a:r>
              <a:rPr lang="zh-CN" altLang="zh-CN" sz="3200" b="1" dirty="0" smtClean="0"/>
              <a:t>在我国传说中，养蚕的始祖是谁？</a:t>
            </a:r>
            <a:endParaRPr lang="zh-CN" altLang="zh-CN" sz="3200" b="1" dirty="0" smtClean="0"/>
          </a:p>
        </p:txBody>
      </p:sp>
      <p:sp>
        <p:nvSpPr>
          <p:cNvPr id="5" name="矩形 4"/>
          <p:cNvSpPr/>
          <p:nvPr/>
        </p:nvSpPr>
        <p:spPr>
          <a:xfrm>
            <a:off x="323528" y="476672"/>
            <a:ext cx="8949886" cy="584775"/>
          </a:xfrm>
          <a:prstGeom prst="rect">
            <a:avLst/>
          </a:prstGeom>
        </p:spPr>
        <p:txBody>
          <a:bodyPr wrap="none">
            <a:spAutoFit/>
          </a:bodyPr>
          <a:lstStyle/>
          <a:p>
            <a:r>
              <a:rPr lang="en-US" altLang="zh-CN" sz="3200" b="1" dirty="0" smtClean="0"/>
              <a:t>13.</a:t>
            </a:r>
            <a:r>
              <a:rPr lang="zh-CN" altLang="zh-CN" sz="3200" b="1" dirty="0" smtClean="0"/>
              <a:t>台湾于哪个皇帝执政时期正式并入清朝版图？</a:t>
            </a:r>
            <a:endParaRPr lang="zh-CN" altLang="zh-CN" sz="3200" b="1" dirty="0" smtClean="0"/>
          </a:p>
        </p:txBody>
      </p:sp>
      <p:sp>
        <p:nvSpPr>
          <p:cNvPr id="6" name="矩形 5"/>
          <p:cNvSpPr/>
          <p:nvPr/>
        </p:nvSpPr>
        <p:spPr>
          <a:xfrm>
            <a:off x="3059832" y="1340768"/>
            <a:ext cx="2656496" cy="584775"/>
          </a:xfrm>
          <a:prstGeom prst="rect">
            <a:avLst/>
          </a:prstGeom>
        </p:spPr>
        <p:txBody>
          <a:bodyPr wrap="none">
            <a:spAutoFit/>
          </a:bodyPr>
          <a:lstStyle/>
          <a:p>
            <a:r>
              <a:rPr lang="zh-CN" altLang="zh-CN" sz="3200" b="1" dirty="0" smtClean="0">
                <a:solidFill>
                  <a:srgbClr val="FF0000"/>
                </a:solidFill>
              </a:rPr>
              <a:t>康熙（玄烨）</a:t>
            </a:r>
            <a:endParaRPr lang="zh-CN" altLang="en-US" sz="3200" b="1" dirty="0">
              <a:solidFill>
                <a:srgbClr val="FF0000"/>
              </a:solidFill>
            </a:endParaRPr>
          </a:p>
        </p:txBody>
      </p:sp>
      <p:sp>
        <p:nvSpPr>
          <p:cNvPr id="7" name="矩形 6"/>
          <p:cNvSpPr/>
          <p:nvPr/>
        </p:nvSpPr>
        <p:spPr>
          <a:xfrm>
            <a:off x="539552" y="2204864"/>
            <a:ext cx="6462464" cy="584775"/>
          </a:xfrm>
          <a:prstGeom prst="rect">
            <a:avLst/>
          </a:prstGeom>
        </p:spPr>
        <p:txBody>
          <a:bodyPr wrap="square">
            <a:spAutoFit/>
          </a:bodyPr>
          <a:lstStyle/>
          <a:p>
            <a:r>
              <a:rPr lang="en-US" altLang="zh-CN" sz="3200" b="1" dirty="0" smtClean="0"/>
              <a:t>14.</a:t>
            </a:r>
            <a:r>
              <a:rPr lang="zh-CN" altLang="zh-CN" sz="3200" b="1" dirty="0" smtClean="0"/>
              <a:t>历史上被成为“铁血宰相”的是</a:t>
            </a:r>
            <a:endParaRPr lang="zh-CN" altLang="zh-CN" sz="3200" b="1" dirty="0" smtClean="0"/>
          </a:p>
        </p:txBody>
      </p:sp>
      <p:sp>
        <p:nvSpPr>
          <p:cNvPr id="8" name="矩形 7"/>
          <p:cNvSpPr/>
          <p:nvPr/>
        </p:nvSpPr>
        <p:spPr>
          <a:xfrm>
            <a:off x="3347864" y="2852936"/>
            <a:ext cx="1521570" cy="584775"/>
          </a:xfrm>
          <a:prstGeom prst="rect">
            <a:avLst/>
          </a:prstGeom>
        </p:spPr>
        <p:txBody>
          <a:bodyPr wrap="none">
            <a:spAutoFit/>
          </a:bodyPr>
          <a:lstStyle/>
          <a:p>
            <a:r>
              <a:rPr lang="en-US" altLang="zh-CN" dirty="0" smtClean="0"/>
              <a:t> </a:t>
            </a:r>
            <a:r>
              <a:rPr lang="zh-CN" altLang="zh-CN" sz="3200" b="1" dirty="0" smtClean="0">
                <a:solidFill>
                  <a:srgbClr val="FF0000"/>
                </a:solidFill>
              </a:rPr>
              <a:t>俾斯麦</a:t>
            </a:r>
            <a:r>
              <a:rPr lang="en-US" altLang="zh-CN" dirty="0" smtClean="0"/>
              <a:t> </a:t>
            </a:r>
            <a:endParaRPr lang="zh-CN" altLang="en-US" dirty="0"/>
          </a:p>
        </p:txBody>
      </p:sp>
      <p:sp>
        <p:nvSpPr>
          <p:cNvPr id="9" name="矩形 8"/>
          <p:cNvSpPr/>
          <p:nvPr/>
        </p:nvSpPr>
        <p:spPr>
          <a:xfrm>
            <a:off x="3347864" y="4509120"/>
            <a:ext cx="1008609" cy="584775"/>
          </a:xfrm>
          <a:prstGeom prst="rect">
            <a:avLst/>
          </a:prstGeom>
        </p:spPr>
        <p:txBody>
          <a:bodyPr wrap="none">
            <a:spAutoFit/>
          </a:bodyPr>
          <a:lstStyle/>
          <a:p>
            <a:r>
              <a:rPr lang="zh-CN" altLang="zh-CN" sz="3200" b="1" dirty="0" smtClean="0">
                <a:solidFill>
                  <a:srgbClr val="FF0000"/>
                </a:solidFill>
              </a:rPr>
              <a:t>嫘祖</a:t>
            </a:r>
            <a:endParaRPr lang="zh-CN" altLang="zh-CN" sz="3200" b="1" dirty="0" smtClean="0">
              <a:solidFill>
                <a:srgbClr val="FF00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11560" y="620688"/>
            <a:ext cx="7488832" cy="584775"/>
          </a:xfrm>
          <a:prstGeom prst="rect">
            <a:avLst/>
          </a:prstGeom>
        </p:spPr>
        <p:txBody>
          <a:bodyPr wrap="square">
            <a:spAutoFit/>
          </a:bodyPr>
          <a:lstStyle/>
          <a:p>
            <a:r>
              <a:rPr lang="en-US" altLang="zh-CN" sz="3200" b="1" dirty="0" smtClean="0"/>
              <a:t>16.</a:t>
            </a:r>
            <a:r>
              <a:rPr lang="zh-CN" altLang="en-US" sz="3200" b="1" dirty="0" smtClean="0"/>
              <a:t>直接纵容南京大屠杀的元凶是</a:t>
            </a:r>
            <a:r>
              <a:rPr lang="en-US" altLang="zh-CN" sz="3200" b="1" dirty="0" smtClean="0"/>
              <a:t>(     )</a:t>
            </a:r>
            <a:endParaRPr lang="zh-CN" altLang="en-US" sz="3200" b="1" dirty="0"/>
          </a:p>
        </p:txBody>
      </p:sp>
      <p:sp>
        <p:nvSpPr>
          <p:cNvPr id="6" name="矩形 5"/>
          <p:cNvSpPr/>
          <p:nvPr/>
        </p:nvSpPr>
        <p:spPr>
          <a:xfrm>
            <a:off x="3419872" y="1196752"/>
            <a:ext cx="1826141" cy="584775"/>
          </a:xfrm>
          <a:prstGeom prst="rect">
            <a:avLst/>
          </a:prstGeom>
        </p:spPr>
        <p:txBody>
          <a:bodyPr wrap="none">
            <a:spAutoFit/>
          </a:bodyPr>
          <a:lstStyle/>
          <a:p>
            <a:r>
              <a:rPr lang="zh-CN" altLang="en-US" sz="3200" b="1" dirty="0" smtClean="0">
                <a:solidFill>
                  <a:srgbClr val="FF0000"/>
                </a:solidFill>
              </a:rPr>
              <a:t>松井石根</a:t>
            </a:r>
            <a:endParaRPr lang="zh-CN" altLang="en-US" sz="3200" b="1" dirty="0">
              <a:solidFill>
                <a:srgbClr val="FF0000"/>
              </a:solidFill>
            </a:endParaRPr>
          </a:p>
        </p:txBody>
      </p:sp>
      <p:sp>
        <p:nvSpPr>
          <p:cNvPr id="7" name="矩形 6"/>
          <p:cNvSpPr/>
          <p:nvPr/>
        </p:nvSpPr>
        <p:spPr>
          <a:xfrm>
            <a:off x="1043608" y="1916832"/>
            <a:ext cx="7416824" cy="1077218"/>
          </a:xfrm>
          <a:prstGeom prst="rect">
            <a:avLst/>
          </a:prstGeom>
        </p:spPr>
        <p:txBody>
          <a:bodyPr wrap="square">
            <a:spAutoFit/>
          </a:bodyPr>
          <a:lstStyle/>
          <a:p>
            <a:r>
              <a:rPr lang="en-US" altLang="zh-CN" sz="3200" b="1" dirty="0" smtClean="0">
                <a:latin typeface="宋体" panose="02010600030101010101" pitchFamily="2" charset="-122"/>
              </a:rPr>
              <a:t>17.</a:t>
            </a:r>
            <a:r>
              <a:rPr lang="zh-CN" altLang="en-US" sz="3200" b="1" dirty="0" smtClean="0">
                <a:latin typeface="宋体" panose="02010600030101010101" pitchFamily="2" charset="-122"/>
              </a:rPr>
              <a:t>“</a:t>
            </a:r>
            <a:r>
              <a:rPr lang="zh-CN" altLang="en-US" sz="3200" b="1" dirty="0" smtClean="0"/>
              <a:t>我自横刀向天笑，去留肝胆两昆仑</a:t>
            </a:r>
            <a:r>
              <a:rPr lang="zh-CN" altLang="en-US" sz="3200" b="1" dirty="0" smtClean="0">
                <a:latin typeface="宋体" panose="02010600030101010101" pitchFamily="2" charset="-122"/>
              </a:rPr>
              <a:t>”</a:t>
            </a:r>
            <a:r>
              <a:rPr lang="zh-CN" altLang="en-US" sz="3200" b="1" dirty="0" smtClean="0"/>
              <a:t>是近代哪一著名人士的豪言？</a:t>
            </a:r>
            <a:endParaRPr lang="zh-CN" altLang="en-US" sz="3200" b="1" dirty="0"/>
          </a:p>
        </p:txBody>
      </p:sp>
      <p:sp>
        <p:nvSpPr>
          <p:cNvPr id="8" name="矩形 7"/>
          <p:cNvSpPr/>
          <p:nvPr/>
        </p:nvSpPr>
        <p:spPr>
          <a:xfrm>
            <a:off x="3190382" y="2924499"/>
            <a:ext cx="2592288" cy="584775"/>
          </a:xfrm>
          <a:prstGeom prst="rect">
            <a:avLst/>
          </a:prstGeom>
        </p:spPr>
        <p:txBody>
          <a:bodyPr wrap="square">
            <a:spAutoFit/>
          </a:bodyPr>
          <a:lstStyle/>
          <a:p>
            <a:r>
              <a:rPr lang="zh-CN" altLang="en-US" sz="3200" b="1" dirty="0" smtClean="0">
                <a:solidFill>
                  <a:srgbClr val="FF0000"/>
                </a:solidFill>
              </a:rPr>
              <a:t>谭嗣同</a:t>
            </a:r>
            <a:r>
              <a:rPr lang="zh-CN" altLang="en-US" dirty="0" smtClean="0"/>
              <a:t> </a:t>
            </a:r>
            <a:endParaRPr lang="zh-CN" altLang="en-US" dirty="0"/>
          </a:p>
        </p:txBody>
      </p:sp>
      <p:sp>
        <p:nvSpPr>
          <p:cNvPr id="9" name="矩形 8"/>
          <p:cNvSpPr/>
          <p:nvPr/>
        </p:nvSpPr>
        <p:spPr>
          <a:xfrm>
            <a:off x="539552" y="3501008"/>
            <a:ext cx="8136904" cy="2062103"/>
          </a:xfrm>
          <a:prstGeom prst="rect">
            <a:avLst/>
          </a:prstGeom>
        </p:spPr>
        <p:txBody>
          <a:bodyPr wrap="square">
            <a:spAutoFit/>
          </a:bodyPr>
          <a:lstStyle/>
          <a:p>
            <a:r>
              <a:rPr lang="en-US" altLang="zh-CN" sz="3200" b="1" dirty="0" smtClean="0"/>
              <a:t>18.</a:t>
            </a:r>
            <a:r>
              <a:rPr lang="zh-CN" altLang="en-US" sz="3200" b="1" dirty="0" smtClean="0"/>
              <a:t>曾经被囚禁在圣赫勒拿岛上的法国历史上一位著名的军事家、政治家，在他临终前突然大喊：</a:t>
            </a:r>
            <a:r>
              <a:rPr lang="zh-CN" altLang="en-US" sz="3200" b="1" dirty="0" smtClean="0">
                <a:latin typeface="宋体" panose="02010600030101010101" pitchFamily="2" charset="-122"/>
              </a:rPr>
              <a:t>“</a:t>
            </a:r>
            <a:r>
              <a:rPr lang="zh-CN" altLang="en-US" sz="3200" b="1" dirty="0" smtClean="0"/>
              <a:t>我的上帝！我的法兰西！</a:t>
            </a:r>
            <a:r>
              <a:rPr lang="zh-CN" altLang="en-US" sz="3200" b="1" dirty="0" smtClean="0">
                <a:latin typeface="宋体" panose="02010600030101010101" pitchFamily="2" charset="-122"/>
              </a:rPr>
              <a:t>”</a:t>
            </a:r>
            <a:r>
              <a:rPr lang="zh-CN" altLang="en-US" sz="3200" b="1" dirty="0" smtClean="0"/>
              <a:t>这个人是谁？</a:t>
            </a:r>
            <a:endParaRPr lang="zh-CN" altLang="en-US" sz="3200" b="1" dirty="0"/>
          </a:p>
        </p:txBody>
      </p:sp>
      <p:sp>
        <p:nvSpPr>
          <p:cNvPr id="10" name="文本框 4"/>
          <p:cNvSpPr txBox="1">
            <a:spLocks noChangeArrowheads="1"/>
          </p:cNvSpPr>
          <p:nvPr/>
        </p:nvSpPr>
        <p:spPr bwMode="auto">
          <a:xfrm>
            <a:off x="3275856" y="5157192"/>
            <a:ext cx="1574470"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拿破仑</a:t>
            </a:r>
            <a:endParaRPr lang="zh-CN" altLang="en-US" sz="3600" b="1" dirty="0">
              <a:solidFill>
                <a:srgbClr val="FF0000"/>
              </a:solidFill>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from="(-#ppt_w/2)" to="(#ppt_x)" calcmode="lin" valueType="num">
                                      <p:cBhvr>
                                        <p:cTn id="7" dur="600" fill="hold">
                                          <p:stCondLst>
                                            <p:cond delay="0"/>
                                          </p:stCondLst>
                                        </p:cTn>
                                        <p:tgtEl>
                                          <p:spTgt spid="10"/>
                                        </p:tgtEl>
                                        <p:attrNameLst>
                                          <p:attrName>ppt_x</p:attrName>
                                        </p:attrNameLst>
                                      </p:cBhvr>
                                    </p:anim>
                                    <p:anim from="0" to="-1.0" calcmode="lin" valueType="num">
                                      <p:cBhvr>
                                        <p:cTn id="8" dur="200" decel="50000" autoRev="1" fill="hold">
                                          <p:stCondLst>
                                            <p:cond delay="600"/>
                                          </p:stCondLst>
                                        </p:cTn>
                                        <p:tgtEl>
                                          <p:spTgt spid="10"/>
                                        </p:tgtEl>
                                        <p:attrNameLst>
                                          <p:attrName>xshear</p:attrName>
                                        </p:attrNameLst>
                                      </p:cBhvr>
                                    </p:anim>
                                    <p:animScale>
                                      <p:cBhvr>
                                        <p:cTn id="9" dur="200" decel="100000" autoRev="1" fill="hold">
                                          <p:stCondLst>
                                            <p:cond delay="600"/>
                                          </p:stCondLst>
                                        </p:cTn>
                                        <p:tgtEl>
                                          <p:spTgt spid="10"/>
                                        </p:tgtEl>
                                      </p:cBhvr>
                                      <p:from x="100000" y="100000"/>
                                      <p:to x="80000" y="100000"/>
                                    </p:animScale>
                                    <p:anim by="(#ppt_h/3+#ppt_w*0.1)" calcmode="lin" valueType="num">
                                      <p:cBhvr additive="sum">
                                        <p:cTn id="10" dur="200" decel="100000" autoRev="1" fill="hold">
                                          <p:stCondLst>
                                            <p:cond delay="600"/>
                                          </p:stCondLst>
                                        </p:cTn>
                                        <p:tgtEl>
                                          <p:spTgt spid="1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457200" y="2218690"/>
            <a:ext cx="8229600" cy="2300605"/>
          </a:xfrm>
          <a:solidFill>
            <a:schemeClr val="accent6">
              <a:lumMod val="20000"/>
              <a:lumOff val="80000"/>
            </a:schemeClr>
          </a:solidFill>
          <a:ln>
            <a:solidFill>
              <a:srgbClr val="FF0000"/>
            </a:solidFill>
          </a:ln>
        </p:spPr>
        <p:txBody>
          <a:bodyPr>
            <a:normAutofit fontScale="90000" lnSpcReduction="20000"/>
          </a:bodyPr>
          <a:p>
            <a:r>
              <a:rPr lang="zh-CN" altLang="en-US"/>
              <a:t>第四轮：事件篇。</a:t>
            </a:r>
            <a:endParaRPr lang="zh-CN" altLang="en-US"/>
          </a:p>
          <a:p>
            <a:r>
              <a:rPr lang="zh-CN" altLang="en-US"/>
              <a:t>              分组，分两组。</a:t>
            </a:r>
            <a:endParaRPr lang="zh-CN" altLang="en-US"/>
          </a:p>
          <a:p>
            <a:r>
              <a:rPr lang="zh-CN" altLang="en-US"/>
              <a:t>             每组</a:t>
            </a:r>
            <a:r>
              <a:rPr lang="en-US" altLang="zh-CN"/>
              <a:t>7</a:t>
            </a:r>
            <a:r>
              <a:rPr lang="zh-CN" altLang="en-US"/>
              <a:t>人。</a:t>
            </a:r>
            <a:endParaRPr lang="zh-CN" altLang="en-US"/>
          </a:p>
          <a:p>
            <a:r>
              <a:rPr lang="zh-CN" altLang="en-US"/>
              <a:t>            淘汰一组</a:t>
            </a:r>
            <a:endParaRPr lang="zh-CN" altLang="en-US"/>
          </a:p>
          <a:p>
            <a:r>
              <a:rPr lang="en-US" altLang="zh-CN"/>
              <a:t>             </a:t>
            </a:r>
            <a:r>
              <a:rPr lang="zh-CN" altLang="en-US"/>
              <a:t>剩余</a:t>
            </a:r>
            <a:r>
              <a:rPr lang="en-US" altLang="zh-CN"/>
              <a:t>7</a:t>
            </a:r>
            <a:r>
              <a:rPr lang="zh-CN" altLang="en-US"/>
              <a:t>人进入下一轮</a:t>
            </a:r>
            <a:endParaRPr lang="zh-CN" altLang="en-US"/>
          </a:p>
        </p:txBody>
      </p:sp>
      <p:sp>
        <p:nvSpPr>
          <p:cNvPr id="4" name="标题 1"/>
          <p:cNvSpPr>
            <a:spLocks noGrp="1"/>
          </p:cNvSpPr>
          <p:nvPr/>
        </p:nvSpPr>
        <p:spPr>
          <a:xfrm>
            <a:off x="457513" y="275124"/>
            <a:ext cx="8229600" cy="1143000"/>
          </a:xfrm>
          <a:prstGeom prst="rect">
            <a:avLst/>
          </a:prstGeom>
          <a:solidFill>
            <a:srgbClr val="92D05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dirty="0" smtClean="0"/>
              <a:t>四、事件篇</a:t>
            </a:r>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ph type="title"/>
          </p:nvPr>
        </p:nvSpPr>
        <p:spPr>
          <a:xfrm>
            <a:off x="323528" y="404664"/>
            <a:ext cx="8229600" cy="1143000"/>
          </a:xfrm>
          <a:solidFill>
            <a:srgbClr val="92D050"/>
          </a:solidFill>
        </p:spPr>
        <p:txBody>
          <a:bodyPr/>
          <a:lstStyle/>
          <a:p>
            <a:r>
              <a:rPr lang="zh-CN" altLang="en-US" dirty="0" smtClean="0"/>
              <a:t>四、事件篇</a:t>
            </a:r>
            <a:endParaRPr lang="zh-CN" altLang="en-US" dirty="0"/>
          </a:p>
        </p:txBody>
      </p:sp>
      <p:sp>
        <p:nvSpPr>
          <p:cNvPr id="61441" name="Rectangle 1"/>
          <p:cNvSpPr>
            <a:spLocks noChangeArrowheads="1"/>
          </p:cNvSpPr>
          <p:nvPr/>
        </p:nvSpPr>
        <p:spPr bwMode="auto">
          <a:xfrm>
            <a:off x="179512" y="1883824"/>
            <a:ext cx="7888698" cy="52322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933450" algn="l" defTabSz="914400" rtl="0" eaLnBrk="1" fontAlgn="base" latinLnBrk="0" hangingPunct="1">
              <a:lnSpc>
                <a:spcPct val="100000"/>
              </a:lnSpc>
              <a:spcBef>
                <a:spcPct val="0"/>
              </a:spcBef>
              <a:spcAft>
                <a:spcPct val="0"/>
              </a:spcAft>
              <a:buClrTx/>
              <a:buSzTx/>
            </a:pP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1.</a:t>
            </a:r>
            <a:r>
              <a:rPr kumimoji="0" 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宋体" panose="02010600030101010101" pitchFamily="2" charset="-122"/>
              </a:rPr>
              <a:t>哪次古代著名战役确立了三国鼎立局面？</a:t>
            </a:r>
            <a:endParaRPr kumimoji="0" lang="zh-CN" sz="16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 name="矩形 4"/>
          <p:cNvSpPr/>
          <p:nvPr/>
        </p:nvSpPr>
        <p:spPr>
          <a:xfrm>
            <a:off x="2915816" y="2420888"/>
            <a:ext cx="2903359" cy="584775"/>
          </a:xfrm>
          <a:prstGeom prst="rect">
            <a:avLst/>
          </a:prstGeom>
        </p:spPr>
        <p:txBody>
          <a:bodyPr wrap="none">
            <a:spAutoFit/>
          </a:bodyPr>
          <a:lstStyle/>
          <a:p>
            <a:pPr lvl="0" indent="933450" eaLnBrk="0" fontAlgn="base" hangingPunct="0">
              <a:spcBef>
                <a:spcPct val="0"/>
              </a:spcBef>
              <a:spcAft>
                <a:spcPct val="0"/>
              </a:spcAft>
            </a:pPr>
            <a:r>
              <a:rPr lang="zh-CN" altLang="zh-CN" sz="3200" b="1" dirty="0" smtClean="0">
                <a:solidFill>
                  <a:srgbClr val="FF0000"/>
                </a:solidFill>
                <a:latin typeface="Times New Roman" panose="02020603050405020304" pitchFamily="18" charset="0"/>
                <a:ea typeface="宋体" panose="02010600030101010101" pitchFamily="2" charset="-122"/>
                <a:cs typeface="宋体" panose="02010600030101010101" pitchFamily="2" charset="-122"/>
              </a:rPr>
              <a:t>赤壁之战</a:t>
            </a:r>
            <a:r>
              <a:rPr lang="zh-CN" altLang="en-US" dirty="0" smtClean="0">
                <a:latin typeface="Arial" panose="020B0604020202020204"/>
                <a:ea typeface="宋体" panose="02010600030101010101" pitchFamily="2" charset="-122"/>
                <a:cs typeface="宋体" panose="02010600030101010101" pitchFamily="2" charset="-122"/>
              </a:rPr>
              <a:t>  </a:t>
            </a:r>
            <a:endParaRPr lang="zh-CN" altLang="en-US" sz="4000" dirty="0" smtClean="0">
              <a:latin typeface="Arial" panose="020B0604020202020204" pitchFamily="34" charset="0"/>
              <a:ea typeface="宋体" panose="02010600030101010101" pitchFamily="2" charset="-122"/>
              <a:cs typeface="宋体" panose="02010600030101010101" pitchFamily="2" charset="-122"/>
            </a:endParaRPr>
          </a:p>
        </p:txBody>
      </p:sp>
      <p:sp>
        <p:nvSpPr>
          <p:cNvPr id="6145" name="Rectangle 1"/>
          <p:cNvSpPr>
            <a:spLocks noChangeArrowheads="1"/>
          </p:cNvSpPr>
          <p:nvPr/>
        </p:nvSpPr>
        <p:spPr bwMode="auto">
          <a:xfrm>
            <a:off x="575048" y="2996952"/>
            <a:ext cx="8568952" cy="1384995"/>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304800" algn="l"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dirty="0" smtClean="0">
                <a:ln>
                  <a:noFill/>
                </a:ln>
                <a:solidFill>
                  <a:srgbClr val="2B2B2B"/>
                </a:solidFill>
                <a:effectLst/>
                <a:latin typeface="Times New Roman" panose="02020603050405020304" pitchFamily="18" charset="0"/>
                <a:ea typeface="宋体" panose="02010600030101010101" pitchFamily="2" charset="-122"/>
                <a:cs typeface="宋体" panose="02010600030101010101" pitchFamily="2" charset="-122"/>
              </a:rPr>
              <a:t>2.</a:t>
            </a:r>
            <a:r>
              <a:rPr kumimoji="0" lang="zh-CN" sz="2800" b="1" i="0" u="none" strike="noStrike" cap="none" normalizeH="0" baseline="0" dirty="0" smtClean="0">
                <a:ln>
                  <a:noFill/>
                </a:ln>
                <a:solidFill>
                  <a:srgbClr val="2B2B2B"/>
                </a:solidFill>
                <a:effectLst/>
                <a:latin typeface="Times New Roman" panose="02020603050405020304" pitchFamily="18" charset="0"/>
                <a:ea typeface="宋体" panose="02010600030101010101" pitchFamily="2" charset="-122"/>
                <a:cs typeface="宋体" panose="02010600030101010101" pitchFamily="2" charset="-122"/>
              </a:rPr>
              <a:t>宋太祖为了巩固统治，采纳宰相赵普的建议，加强中央集权。他设酒宴，解除了石守信等人的兵权。这就是历史上有名的什么？</a:t>
            </a:r>
            <a:endParaRPr kumimoji="0" lang="zh-CN" sz="54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6" name="矩形 5"/>
          <p:cNvSpPr/>
          <p:nvPr/>
        </p:nvSpPr>
        <p:spPr>
          <a:xfrm>
            <a:off x="3923928" y="4437112"/>
            <a:ext cx="1988045" cy="523220"/>
          </a:xfrm>
          <a:prstGeom prst="rect">
            <a:avLst/>
          </a:prstGeom>
        </p:spPr>
        <p:txBody>
          <a:bodyPr wrap="none">
            <a:spAutoFit/>
          </a:bodyPr>
          <a:lstStyle/>
          <a:p>
            <a:r>
              <a:rPr lang="zh-CN" altLang="zh-CN" sz="2800" b="1" dirty="0" smtClean="0">
                <a:solidFill>
                  <a:srgbClr val="FF0000"/>
                </a:solidFill>
              </a:rPr>
              <a:t>杯酒释兵权</a:t>
            </a:r>
            <a:endParaRPr lang="zh-CN" altLang="en-US" sz="2800" b="1" dirty="0">
              <a:solidFill>
                <a:srgbClr val="FF0000"/>
              </a:solidFill>
            </a:endParaRPr>
          </a:p>
        </p:txBody>
      </p:sp>
      <p:sp>
        <p:nvSpPr>
          <p:cNvPr id="6146" name="Rectangle 2"/>
          <p:cNvSpPr>
            <a:spLocks noChangeArrowheads="1"/>
          </p:cNvSpPr>
          <p:nvPr/>
        </p:nvSpPr>
        <p:spPr bwMode="auto">
          <a:xfrm>
            <a:off x="1115616" y="5013176"/>
            <a:ext cx="5365571" cy="584775"/>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304800" algn="l" defTabSz="914400" rtl="0" eaLnBrk="1" fontAlgn="base" latinLnBrk="0" hangingPunct="1">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rgbClr val="2B2B2B"/>
                </a:solidFill>
                <a:effectLst/>
                <a:latin typeface="Arial" panose="020B0604020202020204"/>
                <a:ea typeface="宋体" panose="02010600030101010101" pitchFamily="2" charset="-122"/>
                <a:cs typeface="宋体" panose="02010600030101010101" pitchFamily="2" charset="-122"/>
              </a:rPr>
              <a:t>3.</a:t>
            </a:r>
            <a:r>
              <a:rPr kumimoji="0" lang="zh-CN" altLang="zh-CN" sz="3200" b="1" i="0" u="none" strike="noStrike" cap="none" normalizeH="0" baseline="0" dirty="0" smtClean="0">
                <a:ln>
                  <a:noFill/>
                </a:ln>
                <a:solidFill>
                  <a:srgbClr val="2B2B2B"/>
                </a:solidFill>
                <a:effectLst/>
                <a:latin typeface="Arial" panose="020B0604020202020204"/>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rgbClr val="2B2B2B"/>
                </a:solidFill>
                <a:effectLst/>
                <a:latin typeface="Times New Roman" panose="02020603050405020304" pitchFamily="18" charset="0"/>
                <a:ea typeface="宋体" panose="02010600030101010101" pitchFamily="2" charset="-122"/>
                <a:cs typeface="宋体" panose="02010600030101010101" pitchFamily="2" charset="-122"/>
              </a:rPr>
              <a:t>戊戌变法</a:t>
            </a:r>
            <a:r>
              <a:rPr kumimoji="0" lang="zh-CN" sz="3200" b="1" i="0" u="none" strike="noStrike" cap="none" normalizeH="0" baseline="0" dirty="0" smtClean="0">
                <a:ln>
                  <a:noFill/>
                </a:ln>
                <a:solidFill>
                  <a:srgbClr val="2B2B2B"/>
                </a:solidFill>
                <a:effectLst/>
                <a:latin typeface="Arial" panose="020B0604020202020204"/>
                <a:ea typeface="宋体" panose="02010600030101010101" pitchFamily="2" charset="-122"/>
                <a:cs typeface="宋体" panose="02010600030101010101" pitchFamily="2" charset="-122"/>
              </a:rPr>
              <a:t>”</a:t>
            </a:r>
            <a:r>
              <a:rPr kumimoji="0" lang="zh-CN" sz="3200" b="1" i="0" u="none" strike="noStrike" cap="none" normalizeH="0" baseline="0" dirty="0" smtClean="0">
                <a:ln>
                  <a:noFill/>
                </a:ln>
                <a:solidFill>
                  <a:srgbClr val="2B2B2B"/>
                </a:solidFill>
                <a:effectLst/>
                <a:latin typeface="Times New Roman" panose="02020603050405020304" pitchFamily="18" charset="0"/>
                <a:ea typeface="宋体" panose="02010600030101010101" pitchFamily="2" charset="-122"/>
                <a:cs typeface="宋体" panose="02010600030101010101" pitchFamily="2" charset="-122"/>
              </a:rPr>
              <a:t>又称什么？</a:t>
            </a:r>
            <a:endParaRPr kumimoji="0" lang="zh-CN" sz="60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6147" name="Rectangle 3"/>
          <p:cNvSpPr>
            <a:spLocks noChangeArrowheads="1"/>
          </p:cNvSpPr>
          <p:nvPr/>
        </p:nvSpPr>
        <p:spPr bwMode="auto">
          <a:xfrm>
            <a:off x="2291700" y="5704428"/>
            <a:ext cx="1935145" cy="52322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304800" algn="l" defTabSz="914400" rtl="0" eaLnBrk="1" fontAlgn="base" latinLnBrk="0" hangingPunct="1">
              <a:lnSpc>
                <a:spcPct val="100000"/>
              </a:lnSpc>
              <a:spcBef>
                <a:spcPct val="0"/>
              </a:spcBef>
              <a:spcAft>
                <a:spcPct val="0"/>
              </a:spcAft>
              <a:buClrTx/>
              <a:buSzTx/>
              <a:buFontTx/>
              <a:buNone/>
            </a:pPr>
            <a:r>
              <a:rPr kumimoji="0" lang="zh-CN"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百日维新</a:t>
            </a:r>
            <a:endParaRPr kumimoji="0" lang="zh-CN" sz="5400" b="1" i="0" u="none" strike="noStrike" cap="none" normalizeH="0" baseline="0" dirty="0" smtClean="0">
              <a:ln>
                <a:noFill/>
              </a:ln>
              <a:solidFill>
                <a:srgbClr val="FF0000"/>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29235" y="469900"/>
            <a:ext cx="8685530" cy="5918200"/>
          </a:xfrm>
        </p:spPr>
        <p:txBody>
          <a:bodyPr>
            <a:noAutofit/>
          </a:bodyPr>
          <a:lstStyle/>
          <a:p>
            <a:pPr marL="0" indent="0">
              <a:buNone/>
            </a:pPr>
            <a:r>
              <a:rPr lang="en-US" altLang="zh-CN" sz="2800" b="1">
                <a:latin typeface="方正粗黑宋简体" panose="02000000000000000000" charset="-122"/>
                <a:ea typeface="方正粗黑宋简体" panose="02000000000000000000" charset="-122"/>
                <a:cs typeface="方正粗黑宋简体" panose="02000000000000000000" charset="-122"/>
              </a:rPr>
              <a:t>4.</a:t>
            </a:r>
            <a:r>
              <a:rPr lang="zh-CN" altLang="zh-CN" b="1">
                <a:latin typeface="方正粗黑宋简体" panose="02000000000000000000" charset="-122"/>
                <a:ea typeface="方正粗黑宋简体" panose="02000000000000000000" charset="-122"/>
                <a:cs typeface="方正粗黑宋简体" panose="02000000000000000000" charset="-122"/>
              </a:rPr>
              <a:t>第二次鸦片战争，英国借口什么事件发动战争</a:t>
            </a:r>
            <a:r>
              <a:rPr lang="en-US" altLang="zh-CN" b="1">
                <a:latin typeface="方正粗黑宋简体" panose="02000000000000000000" charset="-122"/>
                <a:ea typeface="方正粗黑宋简体" panose="02000000000000000000" charset="-122"/>
                <a:cs typeface="方正粗黑宋简体" panose="02000000000000000000" charset="-122"/>
              </a:rPr>
              <a:t>?</a:t>
            </a:r>
            <a:endParaRPr lang="en-US" altLang="zh-CN" b="1">
              <a:latin typeface="方正粗黑宋简体" panose="02000000000000000000" charset="-122"/>
              <a:ea typeface="方正粗黑宋简体" panose="02000000000000000000" charset="-122"/>
              <a:cs typeface="方正粗黑宋简体" panose="02000000000000000000" charset="-122"/>
            </a:endParaRPr>
          </a:p>
          <a:p>
            <a:r>
              <a:rPr lang="en-US" altLang="zh-CN" b="1">
                <a:latin typeface="方正粗黑宋简体" panose="02000000000000000000" charset="-122"/>
                <a:ea typeface="方正粗黑宋简体" panose="02000000000000000000" charset="-122"/>
                <a:cs typeface="方正粗黑宋简体" panose="02000000000000000000" charset="-122"/>
              </a:rPr>
              <a:t>                        </a:t>
            </a:r>
            <a:r>
              <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rPr>
              <a:t>“</a:t>
            </a:r>
            <a:r>
              <a:rPr lang="zh-CN" altLang="zh-CN" b="1">
                <a:solidFill>
                  <a:srgbClr val="FF0000"/>
                </a:solidFill>
                <a:latin typeface="方正粗黑宋简体" panose="02000000000000000000" charset="-122"/>
                <a:ea typeface="方正粗黑宋简体" panose="02000000000000000000" charset="-122"/>
                <a:cs typeface="方正粗黑宋简体" panose="02000000000000000000" charset="-122"/>
              </a:rPr>
              <a:t>亚罗号事件</a:t>
            </a:r>
            <a:r>
              <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rPr>
              <a:t>”</a:t>
            </a:r>
            <a:endPar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endParaRPr>
          </a:p>
          <a:p>
            <a:r>
              <a:rPr lang="en-US" altLang="zh-CN" b="1">
                <a:latin typeface="方正粗黑宋简体" panose="02000000000000000000" charset="-122"/>
                <a:ea typeface="方正粗黑宋简体" panose="02000000000000000000" charset="-122"/>
                <a:cs typeface="方正粗黑宋简体" panose="02000000000000000000" charset="-122"/>
              </a:rPr>
              <a:t>5.</a:t>
            </a:r>
            <a:r>
              <a:rPr lang="zh-CN" altLang="en-US" b="1">
                <a:latin typeface="方正粗黑宋简体" panose="02000000000000000000" charset="-122"/>
                <a:ea typeface="方正粗黑宋简体" panose="02000000000000000000" charset="-122"/>
                <a:cs typeface="方正粗黑宋简体" panose="02000000000000000000" charset="-122"/>
              </a:rPr>
              <a:t>甲午战争的导火线是什么？</a:t>
            </a:r>
            <a:endParaRPr lang="zh-CN" altLang="en-US" b="1">
              <a:latin typeface="方正粗黑宋简体" panose="02000000000000000000" charset="-122"/>
              <a:ea typeface="方正粗黑宋简体" panose="02000000000000000000" charset="-122"/>
              <a:cs typeface="方正粗黑宋简体" panose="02000000000000000000" charset="-122"/>
            </a:endParaRPr>
          </a:p>
          <a:p>
            <a:r>
              <a:rPr lang="zh-CN" altLang="en-US" b="1">
                <a:latin typeface="方正粗黑宋简体" panose="02000000000000000000" charset="-122"/>
                <a:ea typeface="方正粗黑宋简体" panose="02000000000000000000" charset="-122"/>
                <a:cs typeface="方正粗黑宋简体" panose="02000000000000000000" charset="-122"/>
              </a:rPr>
              <a:t>                        </a:t>
            </a:r>
            <a:r>
              <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rPr>
              <a:t> </a:t>
            </a:r>
            <a:r>
              <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rPr>
              <a:t>“</a:t>
            </a:r>
            <a:r>
              <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rPr>
              <a:t>朝鲜东学党起义</a:t>
            </a:r>
            <a:r>
              <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rPr>
              <a:t>”</a:t>
            </a:r>
            <a:endPar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endParaRPr>
          </a:p>
          <a:p>
            <a:r>
              <a:rPr lang="en-US" altLang="zh-CN" b="1">
                <a:latin typeface="方正粗黑宋简体" panose="02000000000000000000" charset="-122"/>
                <a:ea typeface="方正粗黑宋简体" panose="02000000000000000000" charset="-122"/>
                <a:cs typeface="方正粗黑宋简体" panose="02000000000000000000" charset="-122"/>
              </a:rPr>
              <a:t>6.</a:t>
            </a:r>
            <a:r>
              <a:rPr lang="zh-CN" altLang="en-US" b="1">
                <a:latin typeface="方正粗黑宋简体" panose="02000000000000000000" charset="-122"/>
                <a:ea typeface="方正粗黑宋简体" panose="02000000000000000000" charset="-122"/>
                <a:cs typeface="方正粗黑宋简体" panose="02000000000000000000" charset="-122"/>
              </a:rPr>
              <a:t>中国近代建立的第一个资产阶级革命政党是：               </a:t>
            </a:r>
            <a:r>
              <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rPr>
              <a:t>  </a:t>
            </a:r>
            <a:endPar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endParaRPr>
          </a:p>
          <a:p>
            <a:r>
              <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rPr>
              <a:t>                            </a:t>
            </a:r>
            <a:r>
              <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rPr>
              <a:t>“</a:t>
            </a:r>
            <a:r>
              <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rPr>
              <a:t>同盟会</a:t>
            </a:r>
            <a:r>
              <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rPr>
              <a:t>”</a:t>
            </a:r>
            <a:endPar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endParaRPr>
          </a:p>
          <a:p>
            <a:r>
              <a:rPr lang="en-US" altLang="zh-CN" b="1">
                <a:latin typeface="方正粗黑宋简体" panose="02000000000000000000" charset="-122"/>
                <a:ea typeface="方正粗黑宋简体" panose="02000000000000000000" charset="-122"/>
                <a:cs typeface="方正粗黑宋简体" panose="02000000000000000000" charset="-122"/>
              </a:rPr>
              <a:t>7.</a:t>
            </a:r>
            <a:r>
              <a:rPr lang="zh-CN" altLang="en-US" b="1">
                <a:latin typeface="方正粗黑宋简体" panose="02000000000000000000" charset="-122"/>
                <a:ea typeface="方正粗黑宋简体" panose="02000000000000000000" charset="-122"/>
                <a:cs typeface="方正粗黑宋简体" panose="02000000000000000000" charset="-122"/>
              </a:rPr>
              <a:t>是中共历史上生死攸关的转折点，也标志着中共在政治上走向成熟的是：</a:t>
            </a:r>
            <a:endParaRPr lang="zh-CN" altLang="en-US" b="1">
              <a:latin typeface="方正粗黑宋简体" panose="02000000000000000000" charset="-122"/>
              <a:ea typeface="方正粗黑宋简体" panose="02000000000000000000" charset="-122"/>
              <a:cs typeface="方正粗黑宋简体" panose="02000000000000000000" charset="-122"/>
            </a:endParaRPr>
          </a:p>
          <a:p>
            <a:r>
              <a:rPr lang="en-US" altLang="zh-CN" b="1">
                <a:latin typeface="方正粗黑宋简体" panose="02000000000000000000" charset="-122"/>
                <a:ea typeface="方正粗黑宋简体" panose="02000000000000000000" charset="-122"/>
                <a:cs typeface="方正粗黑宋简体" panose="02000000000000000000" charset="-122"/>
              </a:rPr>
              <a:t>                    </a:t>
            </a:r>
            <a:r>
              <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rPr>
              <a:t> “</a:t>
            </a:r>
            <a:r>
              <a:rPr lang="zh-CN" altLang="en-US" b="1">
                <a:solidFill>
                  <a:srgbClr val="FF0000"/>
                </a:solidFill>
                <a:latin typeface="方正粗黑宋简体" panose="02000000000000000000" charset="-122"/>
                <a:ea typeface="方正粗黑宋简体" panose="02000000000000000000" charset="-122"/>
                <a:cs typeface="方正粗黑宋简体" panose="02000000000000000000" charset="-122"/>
              </a:rPr>
              <a:t>遵义会议</a:t>
            </a:r>
            <a:r>
              <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rPr>
              <a:t>”</a:t>
            </a:r>
            <a:endParaRPr lang="en-US" altLang="zh-CN" b="1">
              <a:solidFill>
                <a:srgbClr val="FF0000"/>
              </a:solidFill>
              <a:latin typeface="方正粗黑宋简体" panose="02000000000000000000" charset="-122"/>
              <a:ea typeface="方正粗黑宋简体" panose="02000000000000000000" charset="-122"/>
              <a:cs typeface="方正粗黑宋简体" panose="02000000000000000000"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02260" y="311785"/>
            <a:ext cx="8384540" cy="6132830"/>
          </a:xfrm>
        </p:spPr>
        <p:txBody>
          <a:bodyPr>
            <a:normAutofit lnSpcReduction="20000"/>
          </a:bodyPr>
          <a:lstStyle/>
          <a:p>
            <a:r>
              <a:rPr lang="en-US" altLang="zh-CN" sz="3600"/>
              <a:t>8.</a:t>
            </a:r>
            <a:r>
              <a:rPr lang="zh-CN" altLang="en-US" sz="3600" b="1"/>
              <a:t>国共在抗日战争时期摩擦最严重的一次被称之为：</a:t>
            </a:r>
            <a:endParaRPr lang="zh-CN" altLang="en-US" sz="3600" b="1"/>
          </a:p>
          <a:p>
            <a:r>
              <a:rPr lang="en-US" altLang="zh-CN" sz="3600" b="1"/>
              <a:t>                         </a:t>
            </a:r>
            <a:r>
              <a:rPr lang="en-US" altLang="zh-CN" sz="3600" b="1">
                <a:solidFill>
                  <a:srgbClr val="FF0000"/>
                </a:solidFill>
              </a:rPr>
              <a:t> “</a:t>
            </a:r>
            <a:r>
              <a:rPr lang="zh-CN" altLang="en-US" sz="3600" b="1">
                <a:solidFill>
                  <a:srgbClr val="FF0000"/>
                </a:solidFill>
              </a:rPr>
              <a:t>皖南事变</a:t>
            </a:r>
            <a:r>
              <a:rPr lang="en-US" altLang="zh-CN" sz="3600" b="1">
                <a:solidFill>
                  <a:srgbClr val="FF0000"/>
                </a:solidFill>
              </a:rPr>
              <a:t>”</a:t>
            </a:r>
            <a:endParaRPr lang="en-US" altLang="zh-CN" sz="3600" b="1">
              <a:solidFill>
                <a:srgbClr val="FF0000"/>
              </a:solidFill>
            </a:endParaRPr>
          </a:p>
          <a:p>
            <a:r>
              <a:rPr lang="en-US" altLang="zh-CN" sz="3600" b="1"/>
              <a:t>9.</a:t>
            </a:r>
            <a:r>
              <a:rPr lang="zh-CN" altLang="en-US" sz="3600" b="1"/>
              <a:t>尼克松的访华被称之为</a:t>
            </a:r>
            <a:endParaRPr lang="zh-CN" altLang="en-US" sz="3600" b="1"/>
          </a:p>
          <a:p>
            <a:r>
              <a:rPr lang="en-US" altLang="zh-CN" sz="3600" b="1">
                <a:solidFill>
                  <a:srgbClr val="FF0000"/>
                </a:solidFill>
              </a:rPr>
              <a:t>                         “</a:t>
            </a:r>
            <a:r>
              <a:rPr lang="zh-CN" altLang="zh-CN" sz="3600" b="1">
                <a:solidFill>
                  <a:srgbClr val="FF0000"/>
                </a:solidFill>
              </a:rPr>
              <a:t>破冰之旅</a:t>
            </a:r>
            <a:r>
              <a:rPr lang="en-US" altLang="zh-CN" sz="3600" b="1">
                <a:solidFill>
                  <a:srgbClr val="FF0000"/>
                </a:solidFill>
              </a:rPr>
              <a:t>”</a:t>
            </a:r>
            <a:endParaRPr lang="en-US" altLang="zh-CN" sz="3600" b="1">
              <a:solidFill>
                <a:srgbClr val="FF0000"/>
              </a:solidFill>
            </a:endParaRPr>
          </a:p>
          <a:p>
            <a:pPr marL="0" indent="0">
              <a:buNone/>
            </a:pPr>
            <a:r>
              <a:rPr lang="en-US" altLang="zh-CN" sz="3600" b="1">
                <a:solidFill>
                  <a:schemeClr val="tx1"/>
                </a:solidFill>
              </a:rPr>
              <a:t>10.</a:t>
            </a:r>
            <a:r>
              <a:rPr lang="zh-CN" altLang="en-US" sz="3600" b="1">
                <a:sym typeface="+mn-ea"/>
              </a:rPr>
              <a:t>近代美国独立侵华政策开始的标志</a:t>
            </a:r>
            <a:endParaRPr lang="zh-CN" altLang="en-US" sz="3600" b="1">
              <a:solidFill>
                <a:schemeClr val="tx1"/>
              </a:solidFill>
            </a:endParaRPr>
          </a:p>
          <a:p>
            <a:pPr marL="0" indent="0">
              <a:buNone/>
            </a:pPr>
            <a:r>
              <a:rPr lang="en-US" altLang="zh-CN" sz="3600" b="1">
                <a:solidFill>
                  <a:srgbClr val="FF0000"/>
                </a:solidFill>
                <a:sym typeface="+mn-ea"/>
              </a:rPr>
              <a:t>                            “</a:t>
            </a:r>
            <a:r>
              <a:rPr lang="zh-CN" altLang="zh-CN" sz="3600" b="1">
                <a:solidFill>
                  <a:srgbClr val="FF0000"/>
                </a:solidFill>
                <a:sym typeface="+mn-ea"/>
              </a:rPr>
              <a:t>门户开放</a:t>
            </a:r>
            <a:r>
              <a:rPr lang="en-US" altLang="zh-CN" sz="3600" b="1">
                <a:solidFill>
                  <a:srgbClr val="FF0000"/>
                </a:solidFill>
                <a:sym typeface="+mn-ea"/>
              </a:rPr>
              <a:t>”</a:t>
            </a:r>
            <a:endParaRPr lang="en-US" altLang="zh-CN" sz="3600" b="1">
              <a:solidFill>
                <a:srgbClr val="FF0000"/>
              </a:solidFill>
              <a:sym typeface="+mn-ea"/>
            </a:endParaRPr>
          </a:p>
          <a:p>
            <a:pPr marL="0" indent="0">
              <a:buNone/>
            </a:pPr>
            <a:r>
              <a:rPr lang="en-US" altLang="zh-CN" sz="3600" b="1">
                <a:solidFill>
                  <a:schemeClr val="tx1"/>
                </a:solidFill>
                <a:sym typeface="+mn-ea"/>
              </a:rPr>
              <a:t>11.</a:t>
            </a:r>
            <a:r>
              <a:rPr lang="zh-CN" altLang="en-US" sz="3600" b="1">
                <a:solidFill>
                  <a:schemeClr val="tx1"/>
                </a:solidFill>
                <a:sym typeface="+mn-ea"/>
              </a:rPr>
              <a:t>英国资产阶级革命的导火线</a:t>
            </a:r>
            <a:r>
              <a:rPr lang="en-US" altLang="zh-CN" sz="3600" b="1">
                <a:solidFill>
                  <a:schemeClr val="tx1"/>
                </a:solidFill>
                <a:sym typeface="+mn-ea"/>
              </a:rPr>
              <a:t>:</a:t>
            </a:r>
            <a:endParaRPr lang="en-US" altLang="zh-CN" sz="3600" b="1">
              <a:solidFill>
                <a:schemeClr val="tx1"/>
              </a:solidFill>
              <a:sym typeface="+mn-ea"/>
            </a:endParaRPr>
          </a:p>
          <a:p>
            <a:pPr marL="0" indent="0">
              <a:buNone/>
            </a:pPr>
            <a:r>
              <a:rPr lang="en-US" altLang="zh-CN" sz="3600" b="1">
                <a:solidFill>
                  <a:schemeClr val="tx1"/>
                </a:solidFill>
                <a:sym typeface="+mn-ea"/>
              </a:rPr>
              <a:t>                       </a:t>
            </a:r>
            <a:r>
              <a:rPr lang="en-US" altLang="zh-CN" sz="3600" b="1">
                <a:solidFill>
                  <a:srgbClr val="FF0000"/>
                </a:solidFill>
                <a:sym typeface="+mn-ea"/>
              </a:rPr>
              <a:t> “</a:t>
            </a:r>
            <a:r>
              <a:rPr lang="zh-CN" altLang="zh-CN" sz="3600" b="1">
                <a:solidFill>
                  <a:srgbClr val="FF0000"/>
                </a:solidFill>
                <a:sym typeface="+mn-ea"/>
              </a:rPr>
              <a:t>苏格兰人民起义</a:t>
            </a:r>
            <a:r>
              <a:rPr lang="en-US" altLang="zh-CN" sz="3600" b="1">
                <a:solidFill>
                  <a:srgbClr val="FF0000"/>
                </a:solidFill>
                <a:sym typeface="+mn-ea"/>
              </a:rPr>
              <a:t>”</a:t>
            </a:r>
            <a:endParaRPr lang="en-US" altLang="zh-CN" sz="3600" b="1">
              <a:solidFill>
                <a:srgbClr val="FF0000"/>
              </a:solidFill>
              <a:sym typeface="+mn-ea"/>
            </a:endParaRPr>
          </a:p>
          <a:p>
            <a:pPr marL="0" indent="0">
              <a:buNone/>
            </a:pPr>
            <a:r>
              <a:rPr lang="en-US" altLang="zh-CN" sz="3600" b="1">
                <a:solidFill>
                  <a:schemeClr val="tx1"/>
                </a:solidFill>
                <a:sym typeface="+mn-ea"/>
              </a:rPr>
              <a:t>12.</a:t>
            </a:r>
            <a:r>
              <a:rPr lang="zh-CN" altLang="en-US" sz="3600" b="1">
                <a:solidFill>
                  <a:schemeClr val="tx1"/>
                </a:solidFill>
                <a:sym typeface="+mn-ea"/>
              </a:rPr>
              <a:t>美国独立战争的导火线：</a:t>
            </a:r>
            <a:endParaRPr lang="zh-CN" altLang="en-US" sz="3600" b="1">
              <a:solidFill>
                <a:schemeClr val="tx1"/>
              </a:solidFill>
              <a:sym typeface="+mn-ea"/>
            </a:endParaRPr>
          </a:p>
          <a:p>
            <a:pPr marL="0" indent="0">
              <a:buNone/>
            </a:pPr>
            <a:r>
              <a:rPr lang="zh-CN" altLang="en-US" sz="3600" b="1">
                <a:solidFill>
                  <a:schemeClr val="tx1"/>
                </a:solidFill>
                <a:sym typeface="+mn-ea"/>
              </a:rPr>
              <a:t>                  </a:t>
            </a:r>
            <a:r>
              <a:rPr lang="zh-CN" altLang="en-US" sz="3600" b="1">
                <a:solidFill>
                  <a:srgbClr val="FF0000"/>
                </a:solidFill>
                <a:sym typeface="+mn-ea"/>
              </a:rPr>
              <a:t>  </a:t>
            </a:r>
            <a:r>
              <a:rPr lang="en-US" altLang="zh-CN" sz="3600" b="1">
                <a:solidFill>
                  <a:srgbClr val="FF0000"/>
                </a:solidFill>
                <a:sym typeface="+mn-ea"/>
              </a:rPr>
              <a:t>“</a:t>
            </a:r>
            <a:r>
              <a:rPr lang="zh-CN" altLang="en-US" sz="3600" b="1">
                <a:solidFill>
                  <a:srgbClr val="FF0000"/>
                </a:solidFill>
                <a:sym typeface="+mn-ea"/>
              </a:rPr>
              <a:t>波士顿倾茶事件</a:t>
            </a:r>
            <a:r>
              <a:rPr lang="en-US" altLang="zh-CN" sz="3600" b="1">
                <a:solidFill>
                  <a:srgbClr val="FF0000"/>
                </a:solidFill>
                <a:sym typeface="+mn-ea"/>
              </a:rPr>
              <a:t>”</a:t>
            </a:r>
            <a:endParaRPr lang="zh-CN" altLang="en-US" sz="3600" b="1">
              <a:solidFill>
                <a:srgbClr val="FF0000"/>
              </a:solidFill>
              <a:sym typeface="+mn-ea"/>
            </a:endParaRPr>
          </a:p>
          <a:p>
            <a:pPr marL="0" indent="0">
              <a:buNone/>
            </a:pPr>
            <a:endParaRPr lang="en-US" altLang="zh-CN" b="1">
              <a:solidFill>
                <a:schemeClr val="tx1"/>
              </a:solidFill>
            </a:endParaRPr>
          </a:p>
          <a:p>
            <a:pPr marL="0" indent="0">
              <a:buNone/>
            </a:pPr>
            <a:endParaRPr lang="en-US" altLang="zh-CN"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51815" y="1788795"/>
            <a:ext cx="8229600" cy="2910840"/>
          </a:xfrm>
          <a:solidFill>
            <a:schemeClr val="accent4">
              <a:lumMod val="20000"/>
              <a:lumOff val="80000"/>
            </a:schemeClr>
          </a:solidFill>
          <a:ln>
            <a:solidFill>
              <a:srgbClr val="FF0000"/>
            </a:solidFill>
          </a:ln>
        </p:spPr>
        <p:txBody>
          <a:bodyPr>
            <a:normAutofit lnSpcReduction="10000"/>
          </a:bodyPr>
          <a:lstStyle/>
          <a:p>
            <a:r>
              <a:rPr lang="zh-CN" altLang="en-US"/>
              <a:t>第五轮：猜词。</a:t>
            </a:r>
            <a:endParaRPr lang="zh-CN" altLang="en-US"/>
          </a:p>
          <a:p>
            <a:r>
              <a:rPr lang="zh-CN" altLang="en-US"/>
              <a:t>     不分组。</a:t>
            </a:r>
            <a:endParaRPr lang="zh-CN" altLang="en-US"/>
          </a:p>
          <a:p>
            <a:r>
              <a:rPr lang="zh-CN" altLang="en-US"/>
              <a:t>      各自把答案写在题板上。</a:t>
            </a:r>
            <a:endParaRPr lang="zh-CN" altLang="en-US"/>
          </a:p>
          <a:p>
            <a:r>
              <a:rPr lang="zh-CN" altLang="en-US"/>
              <a:t>      末位淘汰三人。</a:t>
            </a:r>
            <a:endParaRPr lang="zh-CN" altLang="en-US"/>
          </a:p>
          <a:p>
            <a:r>
              <a:rPr lang="zh-CN" altLang="en-US"/>
              <a:t>      四人进入下一轮</a:t>
            </a:r>
            <a:endParaRPr lang="zh-CN" altLang="en-US"/>
          </a:p>
        </p:txBody>
      </p:sp>
      <p:sp>
        <p:nvSpPr>
          <p:cNvPr id="18434" name="标题 19457"/>
          <p:cNvSpPr>
            <a:spLocks noChangeArrowheads="1"/>
          </p:cNvSpPr>
          <p:nvPr/>
        </p:nvSpPr>
        <p:spPr>
          <a:xfrm>
            <a:off x="766445" y="120650"/>
            <a:ext cx="7499985" cy="1142365"/>
          </a:xfrm>
          <a:prstGeom prst="rect">
            <a:avLst/>
          </a:prstGeom>
          <a:solidFill>
            <a:srgbClr val="92D050"/>
          </a:solidFill>
        </p:spPr>
        <p:txBody>
          <a:bodyPr vert="horz" lIns="91440" tIns="45720" rIns="91440" bIns="45720" rtlCol="0" anchor="ctr">
            <a:normAutofit fontScale="45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eaLnBrk="1" hangingPunct="1"/>
            <a:br>
              <a:rPr lang="en-US" altLang="zh-CN" dirty="0" smtClean="0"/>
            </a:br>
            <a:r>
              <a:rPr lang="zh-CN" altLang="en-US" sz="9600" b="1" dirty="0" smtClean="0"/>
              <a:t>五、历史趣味猜词</a:t>
            </a:r>
            <a:endParaRPr lang="zh-CN" altLang="en-US" sz="9600" b="1"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标题 19457"/>
          <p:cNvSpPr>
            <a:spLocks noChangeArrowheads="1"/>
          </p:cNvSpPr>
          <p:nvPr>
            <p:ph type="title"/>
          </p:nvPr>
        </p:nvSpPr>
        <p:spPr>
          <a:xfrm>
            <a:off x="457200" y="274638"/>
            <a:ext cx="8229600" cy="706090"/>
          </a:xfrm>
          <a:solidFill>
            <a:srgbClr val="92D050"/>
          </a:solidFill>
        </p:spPr>
        <p:txBody>
          <a:bodyPr>
            <a:normAutofit fontScale="90000"/>
          </a:bodyPr>
          <a:lstStyle/>
          <a:p>
            <a:pPr eaLnBrk="1" hangingPunct="1"/>
            <a:br>
              <a:rPr lang="en-US" altLang="zh-CN" dirty="0" smtClean="0"/>
            </a:br>
            <a:r>
              <a:rPr lang="zh-CN" altLang="en-US" dirty="0" smtClean="0"/>
              <a:t>五、</a:t>
            </a:r>
            <a:r>
              <a:rPr lang="zh-CN" altLang="en-US" dirty="0" smtClean="0"/>
              <a:t>历史趣味猜词</a:t>
            </a:r>
            <a:br>
              <a:rPr lang="zh-CN" altLang="en-US" dirty="0" smtClean="0"/>
            </a:br>
            <a:endParaRPr lang="zh-CN" altLang="en-US" dirty="0" smtClean="0"/>
          </a:p>
        </p:txBody>
      </p:sp>
      <p:sp>
        <p:nvSpPr>
          <p:cNvPr id="18435" name="文本占位符 19458"/>
          <p:cNvSpPr>
            <a:spLocks noChangeArrowheads="1"/>
          </p:cNvSpPr>
          <p:nvPr>
            <p:ph type="body" idx="1"/>
          </p:nvPr>
        </p:nvSpPr>
        <p:spPr>
          <a:xfrm>
            <a:off x="827584" y="1052736"/>
            <a:ext cx="8001000" cy="5183188"/>
          </a:xfrm>
        </p:spPr>
        <p:txBody>
          <a:bodyPr>
            <a:normAutofit lnSpcReduction="10000"/>
          </a:bodyPr>
          <a:lstStyle/>
          <a:p>
            <a:pPr eaLnBrk="1" hangingPunct="1">
              <a:lnSpc>
                <a:spcPct val="80000"/>
              </a:lnSpc>
            </a:pPr>
            <a:endParaRPr lang="en-US" altLang="zh-CN" sz="4000" b="1" dirty="0" smtClean="0"/>
          </a:p>
          <a:p>
            <a:pPr eaLnBrk="1" hangingPunct="1">
              <a:lnSpc>
                <a:spcPct val="80000"/>
              </a:lnSpc>
            </a:pPr>
            <a:r>
              <a:rPr lang="en-US" altLang="zh-CN" sz="4000" b="1" dirty="0" smtClean="0"/>
              <a:t>1.</a:t>
            </a:r>
            <a:r>
              <a:rPr lang="zh-CN" altLang="en-US" sz="4000" b="1" dirty="0" smtClean="0"/>
              <a:t>黑</a:t>
            </a:r>
            <a:r>
              <a:rPr lang="zh-CN" altLang="en-US" sz="4000" b="1" dirty="0" smtClean="0"/>
              <a:t>孩儿（打一春秋战国时期思想家）    </a:t>
            </a:r>
            <a:endParaRPr lang="zh-CN" altLang="en-US" sz="4000" b="1" dirty="0" smtClean="0"/>
          </a:p>
          <a:p>
            <a:pPr eaLnBrk="1" hangingPunct="1">
              <a:lnSpc>
                <a:spcPct val="80000"/>
              </a:lnSpc>
            </a:pPr>
            <a:endParaRPr lang="en-US" altLang="zh-CN" sz="4000" b="1" dirty="0" smtClean="0"/>
          </a:p>
          <a:p>
            <a:pPr eaLnBrk="1" hangingPunct="1">
              <a:lnSpc>
                <a:spcPct val="80000"/>
              </a:lnSpc>
            </a:pPr>
            <a:r>
              <a:rPr lang="en-US" altLang="zh-CN" sz="4000" b="1" dirty="0" smtClean="0"/>
              <a:t>2.</a:t>
            </a:r>
            <a:r>
              <a:rPr lang="zh-CN" altLang="en-US" sz="4000" b="1" dirty="0" smtClean="0"/>
              <a:t>冤</a:t>
            </a:r>
            <a:r>
              <a:rPr lang="zh-CN" altLang="en-US" sz="4000" b="1" dirty="0" smtClean="0"/>
              <a:t>案真相（打一诗人）</a:t>
            </a:r>
            <a:endParaRPr lang="zh-CN" altLang="en-US" sz="4000" b="1" dirty="0" smtClean="0"/>
          </a:p>
          <a:p>
            <a:pPr eaLnBrk="1" hangingPunct="1">
              <a:lnSpc>
                <a:spcPct val="80000"/>
              </a:lnSpc>
            </a:pPr>
            <a:endParaRPr lang="zh-CN" altLang="en-US" sz="4000" b="1" dirty="0" smtClean="0"/>
          </a:p>
          <a:p>
            <a:pPr eaLnBrk="1" hangingPunct="1">
              <a:lnSpc>
                <a:spcPct val="80000"/>
              </a:lnSpc>
            </a:pPr>
            <a:endParaRPr lang="en-US" altLang="zh-CN" sz="4000" b="1" dirty="0" smtClean="0"/>
          </a:p>
          <a:p>
            <a:pPr eaLnBrk="1" hangingPunct="1">
              <a:lnSpc>
                <a:spcPct val="80000"/>
              </a:lnSpc>
            </a:pPr>
            <a:r>
              <a:rPr lang="en-US" altLang="zh-CN" sz="4000" b="1" dirty="0" smtClean="0"/>
              <a:t>3.</a:t>
            </a:r>
            <a:r>
              <a:rPr lang="zh-CN" altLang="en-US" sz="4000" b="1" dirty="0" smtClean="0"/>
              <a:t>捷</a:t>
            </a:r>
            <a:r>
              <a:rPr lang="zh-CN" altLang="en-US" sz="4000" b="1" dirty="0" smtClean="0"/>
              <a:t>报（猜一古代历史人物）</a:t>
            </a:r>
            <a:endParaRPr lang="zh-CN" altLang="en-US" sz="4000" b="1" dirty="0" smtClean="0"/>
          </a:p>
          <a:p>
            <a:pPr eaLnBrk="1" hangingPunct="1">
              <a:lnSpc>
                <a:spcPct val="80000"/>
              </a:lnSpc>
            </a:pPr>
            <a:endParaRPr lang="zh-CN" altLang="en-US" sz="2800" dirty="0" smtClean="0"/>
          </a:p>
          <a:p>
            <a:pPr eaLnBrk="1" hangingPunct="1">
              <a:lnSpc>
                <a:spcPct val="80000"/>
              </a:lnSpc>
            </a:pPr>
            <a:endParaRPr lang="zh-CN" altLang="en-US" sz="2800" dirty="0" smtClean="0"/>
          </a:p>
        </p:txBody>
      </p:sp>
      <p:sp>
        <p:nvSpPr>
          <p:cNvPr id="18436" name="文本框 1"/>
          <p:cNvSpPr txBox="1">
            <a:spLocks noChangeArrowheads="1"/>
          </p:cNvSpPr>
          <p:nvPr/>
        </p:nvSpPr>
        <p:spPr bwMode="auto">
          <a:xfrm>
            <a:off x="3378086" y="2439948"/>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墨子</a:t>
            </a:r>
            <a:endParaRPr lang="zh-CN" altLang="en-US" sz="3600" b="1" dirty="0">
              <a:solidFill>
                <a:srgbClr val="FF0000"/>
              </a:solidFill>
              <a:sym typeface="Arial" panose="020B0604020202020204" pitchFamily="34" charset="0"/>
            </a:endParaRPr>
          </a:p>
        </p:txBody>
      </p:sp>
      <p:sp>
        <p:nvSpPr>
          <p:cNvPr id="18437" name="文本框 2"/>
          <p:cNvSpPr txBox="1">
            <a:spLocks noChangeArrowheads="1"/>
          </p:cNvSpPr>
          <p:nvPr/>
        </p:nvSpPr>
        <p:spPr bwMode="auto">
          <a:xfrm>
            <a:off x="3480956" y="3829432"/>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屈原</a:t>
            </a:r>
            <a:endParaRPr lang="zh-CN" altLang="en-US" sz="3600" b="1" dirty="0">
              <a:solidFill>
                <a:srgbClr val="FF0000"/>
              </a:solidFill>
              <a:sym typeface="Arial" panose="020B0604020202020204" pitchFamily="34" charset="0"/>
            </a:endParaRPr>
          </a:p>
        </p:txBody>
      </p:sp>
      <p:sp>
        <p:nvSpPr>
          <p:cNvPr id="18438" name="文本框 3"/>
          <p:cNvSpPr txBox="1">
            <a:spLocks noChangeArrowheads="1"/>
          </p:cNvSpPr>
          <p:nvPr/>
        </p:nvSpPr>
        <p:spPr bwMode="auto">
          <a:xfrm>
            <a:off x="3317761" y="5405993"/>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陈胜</a:t>
            </a:r>
            <a:endParaRPr lang="zh-CN" altLang="en-US" sz="36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anim calcmode="lin" valueType="num">
                                      <p:cBhvr additive="base">
                                        <p:cTn id="7" dur="5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6"/>
                                        </p:tgtEl>
                                        <p:attrNameLst>
                                          <p:attrName>style.visibility</p:attrName>
                                        </p:attrNameLst>
                                      </p:cBhvr>
                                      <p:to>
                                        <p:strVal val="visible"/>
                                      </p:to>
                                    </p:set>
                                    <p:anim calcmode="lin" valueType="num">
                                      <p:cBhvr additive="base">
                                        <p:cTn id="13" dur="500" fill="hold"/>
                                        <p:tgtEl>
                                          <p:spTgt spid="18436"/>
                                        </p:tgtEl>
                                        <p:attrNameLst>
                                          <p:attrName>ppt_x</p:attrName>
                                        </p:attrNameLst>
                                      </p:cBhvr>
                                      <p:tavLst>
                                        <p:tav tm="0">
                                          <p:val>
                                            <p:strVal val="#ppt_x"/>
                                          </p:val>
                                        </p:tav>
                                        <p:tav tm="100000">
                                          <p:val>
                                            <p:strVal val="#ppt_x"/>
                                          </p:val>
                                        </p:tav>
                                      </p:tavLst>
                                    </p:anim>
                                    <p:anim calcmode="lin" valueType="num">
                                      <p:cBhvr additive="base">
                                        <p:cTn id="14" dur="500" fill="hold"/>
                                        <p:tgtEl>
                                          <p:spTgt spid="1843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anim calcmode="lin" valueType="num">
                                      <p:cBhvr additive="base">
                                        <p:cTn id="19" dur="5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37"/>
                                        </p:tgtEl>
                                        <p:attrNameLst>
                                          <p:attrName>style.visibility</p:attrName>
                                        </p:attrNameLst>
                                      </p:cBhvr>
                                      <p:to>
                                        <p:strVal val="visible"/>
                                      </p:to>
                                    </p:set>
                                    <p:anim calcmode="lin" valueType="num">
                                      <p:cBhvr additive="base">
                                        <p:cTn id="25" dur="500" fill="hold"/>
                                        <p:tgtEl>
                                          <p:spTgt spid="18437"/>
                                        </p:tgtEl>
                                        <p:attrNameLst>
                                          <p:attrName>ppt_x</p:attrName>
                                        </p:attrNameLst>
                                      </p:cBhvr>
                                      <p:tavLst>
                                        <p:tav tm="0">
                                          <p:val>
                                            <p:strVal val="#ppt_x"/>
                                          </p:val>
                                        </p:tav>
                                        <p:tav tm="100000">
                                          <p:val>
                                            <p:strVal val="#ppt_x"/>
                                          </p:val>
                                        </p:tav>
                                      </p:tavLst>
                                    </p:anim>
                                    <p:anim calcmode="lin" valueType="num">
                                      <p:cBhvr additive="base">
                                        <p:cTn id="26" dur="500" fill="hold"/>
                                        <p:tgtEl>
                                          <p:spTgt spid="1843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8435">
                                            <p:txEl>
                                              <p:pRg st="6" end="6"/>
                                            </p:txEl>
                                          </p:spTgt>
                                        </p:tgtEl>
                                        <p:attrNameLst>
                                          <p:attrName>style.visibility</p:attrName>
                                        </p:attrNameLst>
                                      </p:cBhvr>
                                      <p:to>
                                        <p:strVal val="visible"/>
                                      </p:to>
                                    </p:set>
                                    <p:anim calcmode="lin" valueType="num">
                                      <p:cBhvr additive="base">
                                        <p:cTn id="31" dur="500" fill="hold"/>
                                        <p:tgtEl>
                                          <p:spTgt spid="1843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43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438"/>
                                        </p:tgtEl>
                                        <p:attrNameLst>
                                          <p:attrName>style.visibility</p:attrName>
                                        </p:attrNameLst>
                                      </p:cBhvr>
                                      <p:to>
                                        <p:strVal val="visible"/>
                                      </p:to>
                                    </p:set>
                                    <p:anim calcmode="lin" valueType="num">
                                      <p:cBhvr additive="base">
                                        <p:cTn id="37" dur="500" fill="hold"/>
                                        <p:tgtEl>
                                          <p:spTgt spid="18438"/>
                                        </p:tgtEl>
                                        <p:attrNameLst>
                                          <p:attrName>ppt_x</p:attrName>
                                        </p:attrNameLst>
                                      </p:cBhvr>
                                      <p:tavLst>
                                        <p:tav tm="0">
                                          <p:val>
                                            <p:strVal val="#ppt_x"/>
                                          </p:val>
                                        </p:tav>
                                        <p:tav tm="100000">
                                          <p:val>
                                            <p:strVal val="#ppt_x"/>
                                          </p:val>
                                        </p:tav>
                                      </p:tavLst>
                                    </p:anim>
                                    <p:anim calcmode="lin" valueType="num">
                                      <p:cBhvr additive="base">
                                        <p:cTn id="38" dur="500" fill="hold"/>
                                        <p:tgtEl>
                                          <p:spTgt spid="184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37" grpId="0"/>
      <p:bldP spid="18438"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文本占位符 19458"/>
          <p:cNvSpPr>
            <a:spLocks noChangeArrowheads="1"/>
          </p:cNvSpPr>
          <p:nvPr>
            <p:ph type="body" idx="1"/>
          </p:nvPr>
        </p:nvSpPr>
        <p:spPr>
          <a:xfrm>
            <a:off x="251520" y="260648"/>
            <a:ext cx="8784976" cy="6336704"/>
          </a:xfrm>
        </p:spPr>
        <p:txBody>
          <a:bodyPr>
            <a:normAutofit fontScale="55000" lnSpcReduction="20000"/>
          </a:bodyPr>
          <a:lstStyle/>
          <a:p>
            <a:pPr eaLnBrk="1" hangingPunct="1">
              <a:lnSpc>
                <a:spcPct val="80000"/>
              </a:lnSpc>
            </a:pPr>
            <a:endParaRPr lang="zh-CN" altLang="en-US" sz="2800" dirty="0" smtClean="0"/>
          </a:p>
          <a:p>
            <a:pPr eaLnBrk="1" hangingPunct="1">
              <a:lnSpc>
                <a:spcPct val="160000"/>
              </a:lnSpc>
            </a:pPr>
            <a:r>
              <a:rPr lang="en-US" altLang="zh-CN" sz="5100" b="1" dirty="0" smtClean="0"/>
              <a:t>4.</a:t>
            </a:r>
            <a:r>
              <a:rPr lang="zh-CN" altLang="en-US" sz="5100" b="1" dirty="0" smtClean="0"/>
              <a:t>巴</a:t>
            </a:r>
            <a:r>
              <a:rPr lang="zh-CN" altLang="en-US" sz="5100" b="1" dirty="0" smtClean="0"/>
              <a:t>士广告（打一历史名词）</a:t>
            </a:r>
            <a:endParaRPr lang="zh-CN" altLang="en-US" sz="5100" b="1" dirty="0" smtClean="0"/>
          </a:p>
          <a:p>
            <a:pPr eaLnBrk="1" hangingPunct="1">
              <a:lnSpc>
                <a:spcPct val="160000"/>
              </a:lnSpc>
            </a:pPr>
            <a:endParaRPr lang="zh-CN" altLang="en-US" sz="5100" b="1" dirty="0" smtClean="0"/>
          </a:p>
          <a:p>
            <a:pPr eaLnBrk="1" hangingPunct="1">
              <a:lnSpc>
                <a:spcPct val="160000"/>
              </a:lnSpc>
            </a:pPr>
            <a:r>
              <a:rPr lang="en-US" altLang="zh-CN" sz="5100" b="1" dirty="0" smtClean="0"/>
              <a:t>5.</a:t>
            </a:r>
            <a:r>
              <a:rPr lang="zh-CN" altLang="en-US" sz="5100" b="1" dirty="0" smtClean="0"/>
              <a:t>身</a:t>
            </a:r>
            <a:r>
              <a:rPr lang="zh-CN" altLang="en-US" sz="5100" b="1" dirty="0" smtClean="0"/>
              <a:t>体好才能工作好（打一近代历史人物）</a:t>
            </a:r>
            <a:endParaRPr lang="zh-CN" altLang="en-US" sz="5100" b="1" dirty="0" smtClean="0"/>
          </a:p>
          <a:p>
            <a:pPr eaLnBrk="1" hangingPunct="1">
              <a:lnSpc>
                <a:spcPct val="160000"/>
              </a:lnSpc>
            </a:pPr>
            <a:endParaRPr lang="zh-CN" altLang="en-US" sz="5100" b="1" dirty="0" smtClean="0"/>
          </a:p>
          <a:p>
            <a:pPr eaLnBrk="1" hangingPunct="1">
              <a:lnSpc>
                <a:spcPct val="160000"/>
              </a:lnSpc>
            </a:pPr>
            <a:r>
              <a:rPr lang="en-US" altLang="zh-CN" sz="5100" b="1" dirty="0" smtClean="0"/>
              <a:t>6.</a:t>
            </a:r>
            <a:r>
              <a:rPr lang="zh-CN" altLang="en-US" sz="5100" b="1" dirty="0" smtClean="0"/>
              <a:t>秋</a:t>
            </a:r>
            <a:r>
              <a:rPr lang="zh-CN" altLang="en-US" sz="5100" b="1" dirty="0" smtClean="0"/>
              <a:t>收暴动（打一历史名词）</a:t>
            </a:r>
            <a:r>
              <a:rPr lang="en-US" altLang="zh-CN" sz="5100" b="1" dirty="0" smtClean="0">
                <a:latin typeface="宋体" panose="02010600030101010101" pitchFamily="2" charset="-122"/>
              </a:rPr>
              <a:t> </a:t>
            </a:r>
            <a:endParaRPr lang="en-US" altLang="zh-CN" sz="5100" b="1" dirty="0" smtClean="0"/>
          </a:p>
          <a:p>
            <a:pPr eaLnBrk="1" hangingPunct="1">
              <a:lnSpc>
                <a:spcPct val="160000"/>
              </a:lnSpc>
            </a:pPr>
            <a:endParaRPr lang="zh-CN" altLang="en-US" sz="5100" b="1" dirty="0" smtClean="0"/>
          </a:p>
          <a:p>
            <a:pPr eaLnBrk="1" hangingPunct="1">
              <a:lnSpc>
                <a:spcPct val="160000"/>
              </a:lnSpc>
            </a:pPr>
            <a:r>
              <a:rPr lang="en-US" altLang="zh-CN" sz="5100" b="1" dirty="0" smtClean="0"/>
              <a:t>7.</a:t>
            </a:r>
            <a:r>
              <a:rPr lang="zh-CN" altLang="en-US" sz="5100" b="1" dirty="0" smtClean="0"/>
              <a:t>宝</a:t>
            </a:r>
            <a:r>
              <a:rPr lang="zh-CN" altLang="en-US" sz="5100" b="1" dirty="0" smtClean="0"/>
              <a:t>玉求婚（猜一外国总统）</a:t>
            </a:r>
            <a:endParaRPr lang="zh-CN" altLang="en-US" sz="4500" b="1" dirty="0" smtClean="0"/>
          </a:p>
          <a:p>
            <a:pPr eaLnBrk="1" hangingPunct="1">
              <a:lnSpc>
                <a:spcPct val="160000"/>
              </a:lnSpc>
            </a:pPr>
            <a:r>
              <a:rPr lang="en-US" altLang="zh-CN" sz="4500" b="1" dirty="0" smtClean="0">
                <a:latin typeface="宋体" panose="02010600030101010101" pitchFamily="2" charset="-122"/>
              </a:rPr>
              <a:t> </a:t>
            </a:r>
            <a:endParaRPr lang="zh-CN" altLang="en-US" sz="4500" b="1" dirty="0" smtClean="0"/>
          </a:p>
        </p:txBody>
      </p:sp>
      <p:sp>
        <p:nvSpPr>
          <p:cNvPr id="18439" name="文本框 4"/>
          <p:cNvSpPr txBox="1">
            <a:spLocks noChangeArrowheads="1"/>
          </p:cNvSpPr>
          <p:nvPr/>
        </p:nvSpPr>
        <p:spPr bwMode="auto">
          <a:xfrm>
            <a:off x="2339752" y="1268760"/>
            <a:ext cx="4536504" cy="646331"/>
          </a:xfrm>
          <a:prstGeom prst="rect">
            <a:avLst/>
          </a:prstGeom>
          <a:noFill/>
          <a:ln w="9525">
            <a:noFill/>
            <a:miter lim="800000"/>
          </a:ln>
        </p:spPr>
        <p:txBody>
          <a:bodyPr wrap="square">
            <a:spAutoFit/>
          </a:bodyPr>
          <a:lstStyle/>
          <a:p>
            <a:r>
              <a:rPr lang="zh-CN" altLang="en-US" sz="3600" b="1" dirty="0">
                <a:solidFill>
                  <a:srgbClr val="FF0000"/>
                </a:solidFill>
                <a:sym typeface="Arial" panose="020B0604020202020204" pitchFamily="34" charset="0"/>
              </a:rPr>
              <a:t>公车上书</a:t>
            </a:r>
            <a:endParaRPr lang="zh-CN" altLang="en-US" sz="3600" b="1" dirty="0">
              <a:solidFill>
                <a:srgbClr val="FF0000"/>
              </a:solidFill>
            </a:endParaRPr>
          </a:p>
        </p:txBody>
      </p:sp>
      <p:sp>
        <p:nvSpPr>
          <p:cNvPr id="18440" name="文本框 5"/>
          <p:cNvSpPr txBox="1">
            <a:spLocks noChangeArrowheads="1"/>
          </p:cNvSpPr>
          <p:nvPr/>
        </p:nvSpPr>
        <p:spPr bwMode="auto">
          <a:xfrm>
            <a:off x="2267744" y="2492896"/>
            <a:ext cx="1574470"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康有为</a:t>
            </a:r>
            <a:endParaRPr lang="zh-CN" altLang="en-US" sz="3600" b="1" dirty="0">
              <a:solidFill>
                <a:srgbClr val="FF0000"/>
              </a:solidFill>
            </a:endParaRPr>
          </a:p>
        </p:txBody>
      </p:sp>
      <p:sp>
        <p:nvSpPr>
          <p:cNvPr id="18441" name="文本框 6"/>
          <p:cNvSpPr txBox="1">
            <a:spLocks noChangeArrowheads="1"/>
          </p:cNvSpPr>
          <p:nvPr/>
        </p:nvSpPr>
        <p:spPr bwMode="auto">
          <a:xfrm>
            <a:off x="2051720" y="3933056"/>
            <a:ext cx="2037737" cy="646331"/>
          </a:xfrm>
          <a:prstGeom prst="rect">
            <a:avLst/>
          </a:prstGeom>
          <a:noFill/>
          <a:ln w="9525">
            <a:noFill/>
            <a:miter lim="800000"/>
          </a:ln>
        </p:spPr>
        <p:txBody>
          <a:bodyPr wrap="none">
            <a:spAutoFit/>
          </a:bodyPr>
          <a:lstStyle/>
          <a:p>
            <a:r>
              <a:rPr lang="zh-CN" altLang="en-US" sz="3600" b="1" dirty="0">
                <a:solidFill>
                  <a:srgbClr val="FF0000"/>
                </a:solidFill>
              </a:rPr>
              <a:t>金田起义</a:t>
            </a:r>
            <a:endParaRPr lang="zh-CN" altLang="en-US" sz="3600" b="1" dirty="0">
              <a:solidFill>
                <a:srgbClr val="FF0000"/>
              </a:solidFill>
            </a:endParaRPr>
          </a:p>
        </p:txBody>
      </p:sp>
      <p:sp>
        <p:nvSpPr>
          <p:cNvPr id="18442" name="文本框 7"/>
          <p:cNvSpPr txBox="1">
            <a:spLocks noChangeArrowheads="1"/>
          </p:cNvSpPr>
          <p:nvPr/>
        </p:nvSpPr>
        <p:spPr bwMode="auto">
          <a:xfrm>
            <a:off x="1606550" y="5270500"/>
            <a:ext cx="1204595" cy="645160"/>
          </a:xfrm>
          <a:prstGeom prst="rect">
            <a:avLst/>
          </a:prstGeom>
          <a:noFill/>
          <a:ln w="9525">
            <a:noFill/>
            <a:miter lim="800000"/>
          </a:ln>
        </p:spPr>
        <p:txBody>
          <a:bodyPr wrap="none">
            <a:spAutoFit/>
          </a:bodyPr>
          <a:lstStyle/>
          <a:p>
            <a:r>
              <a:rPr lang="en-US" altLang="zh-CN" sz="3600" b="1" dirty="0">
                <a:solidFill>
                  <a:srgbClr val="FF0000"/>
                </a:solidFill>
                <a:sym typeface="Arial" panose="020B0604020202020204" pitchFamily="34" charset="0"/>
              </a:rPr>
              <a:t> </a:t>
            </a:r>
            <a:r>
              <a:rPr lang="zh-CN" altLang="en-US" sz="3600" b="1" dirty="0">
                <a:solidFill>
                  <a:srgbClr val="FF0000"/>
                </a:solidFill>
                <a:sym typeface="Arial" panose="020B0604020202020204" pitchFamily="34" charset="0"/>
              </a:rPr>
              <a:t>林肯</a:t>
            </a:r>
            <a:endParaRPr lang="zh-CN" altLang="en-US" sz="3600" b="1" dirty="0">
              <a:solidFill>
                <a:srgbClr val="FF0000"/>
              </a:solidFill>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45745"/>
            <a:ext cx="8229600" cy="5852160"/>
          </a:xfrm>
        </p:spPr>
        <p:txBody>
          <a:bodyPr>
            <a:noAutofit/>
          </a:bodyPr>
          <a:lstStyle/>
          <a:p>
            <a:pPr marL="0" indent="0" algn="ctr">
              <a:buNone/>
            </a:pPr>
            <a:r>
              <a:rPr lang="en-US" altLang="zh-CN" sz="2800" b="1">
                <a:latin typeface="微软雅黑" panose="020B0503020204020204" charset="-122"/>
                <a:ea typeface="微软雅黑" panose="020B0503020204020204" charset="-122"/>
                <a:cs typeface="微软雅黑" panose="020B0503020204020204" charset="-122"/>
              </a:rPr>
              <a:t>8.</a:t>
            </a:r>
            <a:r>
              <a:rPr lang="zh-CN" altLang="en-US" sz="2800" b="1">
                <a:latin typeface="微软雅黑" panose="020B0503020204020204" charset="-122"/>
                <a:ea typeface="微软雅黑" panose="020B0503020204020204" charset="-122"/>
                <a:cs typeface="微软雅黑" panose="020B0503020204020204" charset="-122"/>
              </a:rPr>
              <a:t>说尽心中无限事（打一近代皇帝）</a:t>
            </a:r>
            <a:endParaRPr lang="zh-CN" altLang="en-US" sz="2800" b="1">
              <a:latin typeface="微软雅黑" panose="020B0503020204020204" charset="-122"/>
              <a:ea typeface="微软雅黑" panose="020B0503020204020204" charset="-122"/>
              <a:cs typeface="微软雅黑" panose="020B0503020204020204" charset="-122"/>
            </a:endParaRPr>
          </a:p>
          <a:p>
            <a:pPr marL="0" indent="0" algn="ctr">
              <a:buNone/>
            </a:pPr>
            <a:r>
              <a:rPr lang="zh-CN" altLang="en-US" sz="2800" b="1">
                <a:latin typeface="微软雅黑" panose="020B0503020204020204" charset="-122"/>
                <a:ea typeface="微软雅黑" panose="020B0503020204020204" charset="-122"/>
                <a:cs typeface="微软雅黑" panose="020B0503020204020204" charset="-122"/>
              </a:rPr>
              <a:t>                          </a:t>
            </a:r>
            <a:r>
              <a:rPr lang="zh-CN" altLang="en-US" b="1">
                <a:ln w="22225">
                  <a:solidFill>
                    <a:schemeClr val="accent2"/>
                  </a:solidFill>
                  <a:prstDash val="solid"/>
                </a:ln>
                <a:solidFill>
                  <a:schemeClr val="accent2">
                    <a:lumMod val="40000"/>
                    <a:lumOff val="60000"/>
                  </a:schemeClr>
                </a:solidFill>
                <a:effectLst/>
                <a:latin typeface="微软雅黑" panose="020B0503020204020204" charset="-122"/>
                <a:ea typeface="微软雅黑" panose="020B0503020204020204" charset="-122"/>
                <a:cs typeface="微软雅黑" panose="020B0503020204020204" charset="-122"/>
              </a:rPr>
              <a:t> 道光帝</a:t>
            </a:r>
            <a:endParaRPr lang="en-US" altLang="zh-CN" b="1">
              <a:latin typeface="微软雅黑" panose="020B0503020204020204" charset="-122"/>
              <a:ea typeface="微软雅黑" panose="020B0503020204020204" charset="-122"/>
              <a:cs typeface="微软雅黑" panose="020B0503020204020204" charset="-122"/>
            </a:endParaRPr>
          </a:p>
          <a:p>
            <a:pPr marL="0" indent="0" algn="ctr">
              <a:buNone/>
            </a:pPr>
            <a:r>
              <a:rPr lang="en-US" altLang="zh-CN" sz="2800" b="1">
                <a:latin typeface="微软雅黑" panose="020B0503020204020204" charset="-122"/>
                <a:ea typeface="微软雅黑" panose="020B0503020204020204" charset="-122"/>
                <a:cs typeface="微软雅黑" panose="020B0503020204020204" charset="-122"/>
              </a:rPr>
              <a:t>9.</a:t>
            </a:r>
            <a:r>
              <a:rPr lang="zh-CN" altLang="en-US" sz="2800" b="1">
                <a:latin typeface="微软雅黑" panose="020B0503020204020204" charset="-122"/>
                <a:ea typeface="微软雅黑" panose="020B0503020204020204" charset="-122"/>
                <a:cs typeface="微软雅黑" panose="020B0503020204020204" charset="-122"/>
              </a:rPr>
              <a:t>一路平安（打一中国地名）</a:t>
            </a:r>
            <a:endParaRPr lang="zh-CN" altLang="en-US" sz="2800" b="1">
              <a:latin typeface="微软雅黑" panose="020B0503020204020204" charset="-122"/>
              <a:ea typeface="微软雅黑" panose="020B0503020204020204" charset="-122"/>
              <a:cs typeface="微软雅黑" panose="020B0503020204020204" charset="-122"/>
            </a:endParaRPr>
          </a:p>
          <a:p>
            <a:pPr marL="0" indent="0" algn="ctr">
              <a:buNone/>
            </a:pPr>
            <a:r>
              <a:rPr lang="zh-CN" altLang="en-US" sz="2800" b="1">
                <a:latin typeface="微软雅黑" panose="020B0503020204020204" charset="-122"/>
                <a:ea typeface="微软雅黑" panose="020B0503020204020204" charset="-122"/>
                <a:cs typeface="微软雅黑" panose="020B0503020204020204" charset="-122"/>
              </a:rPr>
              <a:t>                           </a:t>
            </a:r>
            <a:r>
              <a:rPr lang="zh-CN" altLang="en-US" sz="3600" b="1">
                <a:ln w="22225">
                  <a:solidFill>
                    <a:schemeClr val="accent2"/>
                  </a:solidFill>
                  <a:prstDash val="solid"/>
                </a:ln>
                <a:solidFill>
                  <a:schemeClr val="accent2">
                    <a:lumMod val="40000"/>
                    <a:lumOff val="60000"/>
                  </a:schemeClr>
                </a:solidFill>
                <a:effectLst/>
                <a:latin typeface="微软雅黑" panose="020B0503020204020204" charset="-122"/>
                <a:ea typeface="微软雅黑" panose="020B0503020204020204" charset="-122"/>
                <a:cs typeface="微软雅黑" panose="020B0503020204020204" charset="-122"/>
              </a:rPr>
              <a:t> 旅顺</a:t>
            </a:r>
            <a:endParaRPr lang="en-US" altLang="zh-CN" sz="3600" b="1">
              <a:latin typeface="微软雅黑" panose="020B0503020204020204" charset="-122"/>
              <a:ea typeface="微软雅黑" panose="020B0503020204020204" charset="-122"/>
              <a:cs typeface="微软雅黑" panose="020B0503020204020204" charset="-122"/>
            </a:endParaRPr>
          </a:p>
          <a:p>
            <a:pPr marL="0" indent="0" algn="ctr">
              <a:buNone/>
            </a:pPr>
            <a:r>
              <a:rPr lang="en-US" altLang="zh-CN" sz="2800" b="1">
                <a:latin typeface="微软雅黑" panose="020B0503020204020204" charset="-122"/>
                <a:ea typeface="微软雅黑" panose="020B0503020204020204" charset="-122"/>
                <a:cs typeface="微软雅黑" panose="020B0503020204020204" charset="-122"/>
              </a:rPr>
              <a:t>10.</a:t>
            </a:r>
            <a:r>
              <a:rPr lang="zh-CN" altLang="en-US" sz="2800" b="1">
                <a:latin typeface="微软雅黑" panose="020B0503020204020204" charset="-122"/>
                <a:ea typeface="微软雅黑" panose="020B0503020204020204" charset="-122"/>
                <a:cs typeface="微软雅黑" panose="020B0503020204020204" charset="-122"/>
              </a:rPr>
              <a:t>苦孩子出来闹翻身（打一历史名词）</a:t>
            </a:r>
            <a:endParaRPr lang="zh-CN" altLang="en-US" sz="2800" b="1">
              <a:latin typeface="微软雅黑" panose="020B0503020204020204" charset="-122"/>
              <a:ea typeface="微软雅黑" panose="020B0503020204020204" charset="-122"/>
              <a:cs typeface="微软雅黑" panose="020B0503020204020204" charset="-122"/>
            </a:endParaRPr>
          </a:p>
          <a:p>
            <a:pPr marL="0" indent="0" algn="ctr">
              <a:buNone/>
            </a:pPr>
            <a:r>
              <a:rPr lang="zh-CN" altLang="en-US" b="1">
                <a:ln w="22225">
                  <a:solidFill>
                    <a:schemeClr val="accent2"/>
                  </a:solidFill>
                  <a:prstDash val="solid"/>
                </a:ln>
                <a:solidFill>
                  <a:schemeClr val="accent2">
                    <a:lumMod val="40000"/>
                    <a:lumOff val="60000"/>
                  </a:schemeClr>
                </a:solidFill>
                <a:effectLst/>
                <a:latin typeface="微软雅黑" panose="020B0503020204020204" charset="-122"/>
                <a:ea typeface="微软雅黑" panose="020B0503020204020204" charset="-122"/>
                <a:cs typeface="微软雅黑" panose="020B0503020204020204" charset="-122"/>
              </a:rPr>
              <a:t>辛亥革命</a:t>
            </a:r>
            <a:endParaRPr lang="en-US" altLang="zh-CN" b="1">
              <a:latin typeface="微软雅黑" panose="020B0503020204020204" charset="-122"/>
              <a:ea typeface="微软雅黑" panose="020B0503020204020204" charset="-122"/>
              <a:cs typeface="微软雅黑" panose="020B0503020204020204" charset="-122"/>
            </a:endParaRPr>
          </a:p>
          <a:p>
            <a:pPr marL="0" indent="0" algn="ctr">
              <a:buNone/>
            </a:pPr>
            <a:r>
              <a:rPr lang="en-US" altLang="zh-CN" sz="2800" b="1">
                <a:latin typeface="微软雅黑" panose="020B0503020204020204" charset="-122"/>
                <a:ea typeface="微软雅黑" panose="020B0503020204020204" charset="-122"/>
                <a:cs typeface="微软雅黑" panose="020B0503020204020204" charset="-122"/>
              </a:rPr>
              <a:t>11.</a:t>
            </a:r>
            <a:r>
              <a:rPr lang="zh-CN" altLang="en-US" sz="2800" b="1">
                <a:latin typeface="微软雅黑" panose="020B0503020204020204" charset="-122"/>
                <a:ea typeface="微软雅黑" panose="020B0503020204020204" charset="-122"/>
                <a:cs typeface="微软雅黑" panose="020B0503020204020204" charset="-122"/>
              </a:rPr>
              <a:t>妙手回春（打一古代历史人名）</a:t>
            </a:r>
            <a:endParaRPr lang="zh-CN" altLang="en-US" sz="2800" b="1">
              <a:latin typeface="微软雅黑" panose="020B0503020204020204" charset="-122"/>
              <a:ea typeface="微软雅黑" panose="020B0503020204020204" charset="-122"/>
              <a:cs typeface="微软雅黑" panose="020B0503020204020204" charset="-122"/>
            </a:endParaRPr>
          </a:p>
          <a:p>
            <a:pPr marL="0" indent="0" algn="ctr">
              <a:buNone/>
            </a:pPr>
            <a:r>
              <a:rPr lang="zh-CN" altLang="en-US" b="1">
                <a:ln w="22225">
                  <a:solidFill>
                    <a:schemeClr val="accent2"/>
                  </a:solidFill>
                  <a:prstDash val="solid"/>
                </a:ln>
                <a:solidFill>
                  <a:schemeClr val="accent2">
                    <a:lumMod val="40000"/>
                    <a:lumOff val="60000"/>
                  </a:schemeClr>
                </a:solidFill>
                <a:effectLst/>
                <a:latin typeface="微软雅黑" panose="020B0503020204020204" charset="-122"/>
                <a:ea typeface="微软雅黑" panose="020B0503020204020204" charset="-122"/>
                <a:cs typeface="微软雅黑" panose="020B0503020204020204" charset="-122"/>
              </a:rPr>
              <a:t>霍去病</a:t>
            </a:r>
            <a:endParaRPr lang="en-US" altLang="zh-CN" b="1">
              <a:latin typeface="微软雅黑" panose="020B0503020204020204" charset="-122"/>
              <a:ea typeface="微软雅黑" panose="020B0503020204020204" charset="-122"/>
              <a:cs typeface="微软雅黑" panose="020B0503020204020204" charset="-122"/>
            </a:endParaRPr>
          </a:p>
          <a:p>
            <a:pPr marL="0" indent="0" algn="ctr">
              <a:buNone/>
            </a:pPr>
            <a:r>
              <a:rPr lang="en-US" altLang="zh-CN" sz="2800" b="1">
                <a:latin typeface="微软雅黑" panose="020B0503020204020204" charset="-122"/>
                <a:ea typeface="微软雅黑" panose="020B0503020204020204" charset="-122"/>
                <a:cs typeface="微软雅黑" panose="020B0503020204020204" charset="-122"/>
              </a:rPr>
              <a:t>12.</a:t>
            </a:r>
            <a:r>
              <a:rPr lang="zh-CN" altLang="en-US" sz="2800" b="1">
                <a:latin typeface="微软雅黑" panose="020B0503020204020204" charset="-122"/>
                <a:ea typeface="微软雅黑" panose="020B0503020204020204" charset="-122"/>
                <a:cs typeface="微软雅黑" panose="020B0503020204020204" charset="-122"/>
              </a:rPr>
              <a:t>湘云笔录（打一古代史学名著）</a:t>
            </a:r>
            <a:endParaRPr lang="zh-CN" altLang="en-US" sz="2800" b="1">
              <a:latin typeface="微软雅黑" panose="020B0503020204020204" charset="-122"/>
              <a:ea typeface="微软雅黑" panose="020B0503020204020204" charset="-122"/>
              <a:cs typeface="微软雅黑" panose="020B0503020204020204" charset="-122"/>
            </a:endParaRPr>
          </a:p>
          <a:p>
            <a:pPr marL="0" indent="0" algn="ctr">
              <a:buNone/>
            </a:pPr>
            <a:r>
              <a:rPr lang="zh-CN" altLang="en-US" b="1">
                <a:ln w="22225">
                  <a:solidFill>
                    <a:schemeClr val="accent2"/>
                  </a:solidFill>
                  <a:prstDash val="solid"/>
                </a:ln>
                <a:solidFill>
                  <a:schemeClr val="accent2">
                    <a:lumMod val="40000"/>
                    <a:lumOff val="60000"/>
                  </a:schemeClr>
                </a:solidFill>
                <a:effectLst/>
              </a:rPr>
              <a:t>史记</a:t>
            </a:r>
            <a:endParaRPr lang="zh-CN" altLang="en-US" b="1">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404664"/>
            <a:ext cx="8229600" cy="1503040"/>
          </a:xfrm>
        </p:spPr>
        <p:txBody>
          <a:bodyPr>
            <a:normAutofit fontScale="90000"/>
          </a:bodyPr>
          <a:lstStyle/>
          <a:p>
            <a:r>
              <a:rPr lang="en-US" altLang="zh-CN" b="1" dirty="0" smtClean="0">
                <a:solidFill>
                  <a:srgbClr val="FF0000"/>
                </a:solidFill>
              </a:rPr>
              <a:t>2.</a:t>
            </a:r>
            <a:r>
              <a:rPr lang="zh-CN" altLang="zh-CN" b="1" dirty="0" smtClean="0"/>
              <a:t>分析以下古代中国某朝代行政结构示意图。它显示的朝代最早可能是</a:t>
            </a:r>
            <a:br>
              <a:rPr lang="zh-CN" altLang="zh-CN" b="1" dirty="0" smtClean="0"/>
            </a:br>
            <a:endParaRPr lang="zh-CN" altLang="en-US" b="1" dirty="0"/>
          </a:p>
        </p:txBody>
      </p:sp>
      <p:sp>
        <p:nvSpPr>
          <p:cNvPr id="3" name="内容占位符 2"/>
          <p:cNvSpPr>
            <a:spLocks noGrp="1"/>
          </p:cNvSpPr>
          <p:nvPr>
            <p:ph idx="1"/>
          </p:nvPr>
        </p:nvSpPr>
        <p:spPr/>
        <p:txBody>
          <a:bodyPr/>
          <a:lstStyle/>
          <a:p>
            <a:pPr fontAlgn="ctr"/>
            <a:endParaRPr lang="en-US" altLang="zh-CN" dirty="0" smtClean="0"/>
          </a:p>
          <a:p>
            <a:pPr fontAlgn="ctr"/>
            <a:endParaRPr lang="en-US" altLang="zh-CN" dirty="0" smtClean="0"/>
          </a:p>
          <a:p>
            <a:pPr fontAlgn="ctr"/>
            <a:endParaRPr lang="en-US" altLang="zh-CN" dirty="0" smtClean="0"/>
          </a:p>
          <a:p>
            <a:pPr fontAlgn="ctr"/>
            <a:endParaRPr lang="en-US" altLang="zh-CN" dirty="0" smtClean="0"/>
          </a:p>
          <a:p>
            <a:pPr fontAlgn="ctr"/>
            <a:endParaRPr lang="en-US" altLang="zh-CN" dirty="0" smtClean="0"/>
          </a:p>
          <a:p>
            <a:pPr fontAlgn="ctr"/>
            <a:endParaRPr lang="en-US" altLang="zh-CN" dirty="0" smtClean="0"/>
          </a:p>
          <a:p>
            <a:pPr fontAlgn="ctr"/>
            <a:r>
              <a:rPr lang="en-US" altLang="zh-CN" b="1" dirty="0" smtClean="0"/>
              <a:t>A</a:t>
            </a:r>
            <a:r>
              <a:rPr lang="zh-CN" altLang="zh-CN" b="1" dirty="0" smtClean="0"/>
              <a:t>．秦朝</a:t>
            </a:r>
            <a:r>
              <a:rPr lang="en-US" altLang="zh-CN" b="1" dirty="0" smtClean="0"/>
              <a:t>	 B</a:t>
            </a:r>
            <a:r>
              <a:rPr lang="zh-CN" altLang="zh-CN" b="1" dirty="0" smtClean="0"/>
              <a:t>．汉朝</a:t>
            </a:r>
            <a:r>
              <a:rPr lang="en-US" altLang="zh-CN" b="1" dirty="0" smtClean="0"/>
              <a:t>	C</a:t>
            </a:r>
            <a:r>
              <a:rPr lang="zh-CN" altLang="zh-CN" b="1" dirty="0" smtClean="0"/>
              <a:t>．唐朝</a:t>
            </a:r>
            <a:r>
              <a:rPr lang="en-US" altLang="zh-CN" b="1" dirty="0" smtClean="0"/>
              <a:t>	D</a:t>
            </a:r>
            <a:r>
              <a:rPr lang="zh-CN" altLang="zh-CN" b="1" dirty="0" smtClean="0"/>
              <a:t>．明朝</a:t>
            </a:r>
            <a:endParaRPr lang="zh-CN" altLang="zh-CN" b="1" dirty="0" smtClean="0"/>
          </a:p>
          <a:p>
            <a:endParaRPr lang="zh-CN" altLang="en-US" dirty="0"/>
          </a:p>
        </p:txBody>
      </p:sp>
      <p:pic>
        <p:nvPicPr>
          <p:cNvPr id="4" name="图片 3" descr="figure"/>
          <p:cNvPicPr/>
          <p:nvPr/>
        </p:nvPicPr>
        <p:blipFill>
          <a:blip r:embed="rId1" cstate="print"/>
          <a:stretch>
            <a:fillRect/>
          </a:stretch>
        </p:blipFill>
        <p:spPr>
          <a:xfrm>
            <a:off x="2123728" y="1484784"/>
            <a:ext cx="5256584" cy="3456384"/>
          </a:xfrm>
          <a:prstGeom prst="rect">
            <a:avLst/>
          </a:prstGeom>
        </p:spPr>
      </p:pic>
      <p:sp>
        <p:nvSpPr>
          <p:cNvPr id="5" name="TextBox 4"/>
          <p:cNvSpPr txBox="1"/>
          <p:nvPr/>
        </p:nvSpPr>
        <p:spPr>
          <a:xfrm>
            <a:off x="7452320" y="2204864"/>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57200" y="1600200"/>
            <a:ext cx="8229600" cy="2739390"/>
          </a:xfrm>
          <a:solidFill>
            <a:schemeClr val="accent5">
              <a:lumMod val="20000"/>
              <a:lumOff val="80000"/>
            </a:schemeClr>
          </a:solidFill>
          <a:ln>
            <a:solidFill>
              <a:srgbClr val="FF0000"/>
            </a:solidFill>
            <a:prstDash val="dashDot"/>
          </a:ln>
        </p:spPr>
        <p:txBody>
          <a:bodyPr>
            <a:normAutofit lnSpcReduction="10000"/>
          </a:bodyPr>
          <a:p>
            <a:r>
              <a:rPr lang="zh-CN" altLang="en-US"/>
              <a:t>第六轮：你画我猜。</a:t>
            </a:r>
            <a:endParaRPr lang="zh-CN" altLang="en-US"/>
          </a:p>
          <a:p>
            <a:r>
              <a:rPr lang="zh-CN" altLang="en-US"/>
              <a:t>分两组，每组两人，一人画一人猜。</a:t>
            </a:r>
            <a:endParaRPr lang="zh-CN" altLang="en-US"/>
          </a:p>
          <a:p>
            <a:r>
              <a:rPr lang="zh-CN" altLang="en-US"/>
              <a:t>末位淘汰一个小组。</a:t>
            </a:r>
            <a:endParaRPr lang="zh-CN" altLang="en-US"/>
          </a:p>
          <a:p>
            <a:r>
              <a:rPr lang="zh-CN" altLang="en-US"/>
              <a:t>最后一组为最终胜利者。也就是我们的特等奖两名</a:t>
            </a:r>
            <a:endParaRPr lang="zh-CN" altLang="en-US"/>
          </a:p>
        </p:txBody>
      </p:sp>
      <p:sp>
        <p:nvSpPr>
          <p:cNvPr id="4" name="标题 1"/>
          <p:cNvSpPr>
            <a:spLocks noGrp="1"/>
          </p:cNvSpPr>
          <p:nvPr/>
        </p:nvSpPr>
        <p:spPr>
          <a:xfrm>
            <a:off x="457200" y="274955"/>
            <a:ext cx="8229600" cy="918210"/>
          </a:xfrm>
          <a:prstGeom prst="rect">
            <a:avLst/>
          </a:prstGeom>
          <a:solidFill>
            <a:srgbClr val="92D05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b="1">
                <a:effectLst>
                  <a:outerShdw blurRad="38100" dist="38100" dir="2700000" algn="tl">
                    <a:srgbClr val="000000">
                      <a:alpha val="43137"/>
                    </a:srgbClr>
                  </a:outerShdw>
                </a:effectLst>
              </a:rPr>
              <a:t>六、你演我猜</a:t>
            </a:r>
            <a:endParaRPr lang="zh-CN" altLang="en-US" b="1">
              <a:effectLst>
                <a:outerShdw blurRad="38100" dist="38100" dir="2700000" algn="tl">
                  <a:srgbClr val="000000">
                    <a:alpha val="43137"/>
                  </a:srgbClr>
                </a:outerShdw>
              </a:effectLst>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457200" y="274955"/>
            <a:ext cx="8229600" cy="918210"/>
          </a:xfrm>
          <a:solidFill>
            <a:srgbClr val="92D050"/>
          </a:solidFill>
        </p:spPr>
        <p:txBody>
          <a:bodyPr/>
          <a:p>
            <a:r>
              <a:rPr lang="zh-CN" altLang="en-US" b="1">
                <a:effectLst>
                  <a:outerShdw blurRad="38100" dist="38100" dir="2700000" algn="tl">
                    <a:srgbClr val="000000">
                      <a:alpha val="43137"/>
                    </a:srgbClr>
                  </a:outerShdw>
                </a:effectLst>
              </a:rPr>
              <a:t>六、你演我猜</a:t>
            </a:r>
            <a:endParaRPr lang="zh-CN" altLang="en-US" b="1">
              <a:effectLst>
                <a:outerShdw blurRad="38100" dist="38100" dir="2700000" algn="tl">
                  <a:srgbClr val="000000">
                    <a:alpha val="43137"/>
                  </a:srgbClr>
                </a:outerShdw>
              </a:effectLst>
            </a:endParaRPr>
          </a:p>
        </p:txBody>
      </p:sp>
      <p:sp>
        <p:nvSpPr>
          <p:cNvPr id="3" name="内容占位符 2"/>
          <p:cNvSpPr>
            <a:spLocks noGrp="1"/>
          </p:cNvSpPr>
          <p:nvPr>
            <p:ph idx="1"/>
          </p:nvPr>
        </p:nvSpPr>
        <p:spPr>
          <a:xfrm>
            <a:off x="457200" y="1193165"/>
            <a:ext cx="8229600" cy="4933315"/>
          </a:xfrm>
        </p:spPr>
        <p:txBody>
          <a:bodyPr>
            <a:normAutofit lnSpcReduction="10000"/>
          </a:bodyPr>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、纸上谈兵</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2</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、围魏救赵</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3</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、三顾茅庐</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4</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、负荆请罪</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5</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、单刀赴会</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6</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、闻鸡起舞</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7</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、精忠报国</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8</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、卧薪尝胆</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808355"/>
          </a:xfrm>
          <a:solidFill>
            <a:srgbClr val="92D050"/>
          </a:solidFill>
        </p:spPr>
        <p:txBody>
          <a:bodyPr/>
          <a:lstStyle/>
          <a:p>
            <a:r>
              <a:rPr lang="zh-CN" altLang="en-US" b="1">
                <a:effectLst>
                  <a:outerShdw blurRad="38100" dist="38100" dir="2700000" algn="tl">
                    <a:srgbClr val="000000">
                      <a:alpha val="43137"/>
                    </a:srgbClr>
                  </a:outerShdw>
                </a:effectLst>
              </a:rPr>
              <a:t>六、你演我猜</a:t>
            </a:r>
            <a:endParaRPr lang="zh-CN" altLang="en-US" b="1">
              <a:effectLst>
                <a:outerShdw blurRad="38100" dist="38100" dir="2700000" algn="tl">
                  <a:srgbClr val="000000">
                    <a:alpha val="43137"/>
                  </a:srgbClr>
                </a:outerShdw>
              </a:effectLst>
            </a:endParaRPr>
          </a:p>
        </p:txBody>
      </p:sp>
      <p:sp>
        <p:nvSpPr>
          <p:cNvPr id="3" name="内容占位符 2"/>
          <p:cNvSpPr>
            <a:spLocks noGrp="1"/>
          </p:cNvSpPr>
          <p:nvPr>
            <p:ph idx="1"/>
          </p:nvPr>
        </p:nvSpPr>
        <p:spPr>
          <a:xfrm>
            <a:off x="457200" y="1275080"/>
            <a:ext cx="8229600" cy="4851400"/>
          </a:xfrm>
        </p:spPr>
        <p:txBody>
          <a:bodyPr/>
          <a:lstStyle/>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9</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、凿壁偷光</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10</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、悬梁刺股</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11</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、完璧归赵</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12</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、退避三舍</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13</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、背水一战</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14</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、投笔从戎</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15</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、图穷匕见</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altLang="zh-CN">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16</a:t>
            </a:r>
            <a:r>
              <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、四面楚歌</a:t>
            </a:r>
            <a:endParaRPr lang="zh-CN" altLang="en-US">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标题 20481"/>
          <p:cNvSpPr>
            <a:spLocks noChangeArrowheads="1"/>
          </p:cNvSpPr>
          <p:nvPr>
            <p:ph type="title"/>
          </p:nvPr>
        </p:nvSpPr>
        <p:spPr>
          <a:xfrm>
            <a:off x="611560" y="0"/>
            <a:ext cx="8229600" cy="764704"/>
          </a:xfrm>
          <a:solidFill>
            <a:srgbClr val="92D050"/>
          </a:solidFill>
        </p:spPr>
        <p:txBody>
          <a:bodyPr>
            <a:normAutofit fontScale="90000"/>
          </a:bodyPr>
          <a:lstStyle/>
          <a:p>
            <a:pPr eaLnBrk="1" hangingPunct="1"/>
            <a:r>
              <a:rPr lang="zh-CN" altLang="en-US" dirty="0" smtClean="0"/>
              <a:t>七、</a:t>
            </a:r>
            <a:r>
              <a:rPr lang="zh-CN" altLang="en-US" dirty="0" smtClean="0"/>
              <a:t>观众参与</a:t>
            </a:r>
            <a:r>
              <a:rPr lang="en-US" altLang="zh-CN" dirty="0" smtClean="0"/>
              <a:t>:</a:t>
            </a:r>
            <a:endParaRPr lang="en-US" altLang="zh-CN" dirty="0" smtClean="0"/>
          </a:p>
        </p:txBody>
      </p:sp>
      <p:sp>
        <p:nvSpPr>
          <p:cNvPr id="19459" name="文本占位符 20482"/>
          <p:cNvSpPr>
            <a:spLocks noChangeArrowheads="1"/>
          </p:cNvSpPr>
          <p:nvPr>
            <p:ph type="body" idx="1"/>
          </p:nvPr>
        </p:nvSpPr>
        <p:spPr>
          <a:xfrm>
            <a:off x="838200" y="838200"/>
            <a:ext cx="8001000" cy="5183188"/>
          </a:xfrm>
        </p:spPr>
        <p:txBody>
          <a:bodyPr>
            <a:noAutofit/>
          </a:bodyPr>
          <a:lstStyle/>
          <a:p>
            <a:pPr eaLnBrk="1" hangingPunct="1">
              <a:lnSpc>
                <a:spcPct val="80000"/>
              </a:lnSpc>
            </a:pPr>
            <a:r>
              <a:rPr lang="zh-CN" altLang="en-US" b="1" dirty="0" smtClean="0"/>
              <a:t>下列的话最可能是谁说的</a:t>
            </a:r>
            <a:endParaRPr lang="zh-CN" altLang="en-US" b="1" dirty="0" smtClean="0"/>
          </a:p>
          <a:p>
            <a:pPr eaLnBrk="1" hangingPunct="1">
              <a:lnSpc>
                <a:spcPct val="80000"/>
              </a:lnSpc>
            </a:pPr>
            <a:r>
              <a:rPr lang="en-US" altLang="zh-CN" b="1" dirty="0" smtClean="0"/>
              <a:t>1.</a:t>
            </a:r>
            <a:r>
              <a:rPr lang="zh-CN" altLang="en-US" b="1" dirty="0" smtClean="0"/>
              <a:t>本人我</a:t>
            </a:r>
            <a:r>
              <a:rPr lang="en-US" altLang="zh-CN" b="1" dirty="0" smtClean="0"/>
              <a:t>“</a:t>
            </a:r>
            <a:r>
              <a:rPr lang="zh-CN" altLang="en-US" b="1" dirty="0" smtClean="0"/>
              <a:t>名余曰正则兮，字余曰灵均</a:t>
            </a:r>
            <a:r>
              <a:rPr lang="en-US" altLang="zh-CN" b="1" dirty="0" smtClean="0"/>
              <a:t>”</a:t>
            </a:r>
            <a:r>
              <a:rPr lang="zh-CN" altLang="en-US" b="1" dirty="0" smtClean="0"/>
              <a:t>。我是谁？</a:t>
            </a:r>
            <a:endParaRPr lang="zh-CN" altLang="en-US" b="1" dirty="0" smtClean="0"/>
          </a:p>
          <a:p>
            <a:pPr eaLnBrk="1" hangingPunct="1">
              <a:lnSpc>
                <a:spcPct val="80000"/>
              </a:lnSpc>
            </a:pPr>
            <a:endParaRPr lang="zh-CN" altLang="en-US" b="1" dirty="0" smtClean="0"/>
          </a:p>
          <a:p>
            <a:pPr eaLnBrk="1" hangingPunct="1">
              <a:lnSpc>
                <a:spcPct val="80000"/>
              </a:lnSpc>
            </a:pPr>
            <a:r>
              <a:rPr lang="en-US" altLang="zh-CN" b="1" dirty="0" smtClean="0"/>
              <a:t>2 </a:t>
            </a:r>
            <a:r>
              <a:rPr lang="zh-CN" altLang="en-US" b="1" dirty="0" smtClean="0"/>
              <a:t>谁说是吕四娘砍了我的头，明明是刘心武用口水淹死我的 </a:t>
            </a:r>
            <a:endParaRPr lang="zh-CN" altLang="en-US" b="1" dirty="0" smtClean="0"/>
          </a:p>
          <a:p>
            <a:pPr eaLnBrk="1" hangingPunct="1">
              <a:lnSpc>
                <a:spcPct val="80000"/>
              </a:lnSpc>
            </a:pPr>
            <a:endParaRPr lang="zh-CN" altLang="en-US" b="1" dirty="0" smtClean="0"/>
          </a:p>
          <a:p>
            <a:pPr eaLnBrk="1" hangingPunct="1">
              <a:lnSpc>
                <a:spcPct val="80000"/>
              </a:lnSpc>
            </a:pPr>
            <a:r>
              <a:rPr lang="en-US" altLang="zh-CN" b="1" dirty="0" smtClean="0"/>
              <a:t>3. </a:t>
            </a:r>
            <a:r>
              <a:rPr lang="zh-CN" altLang="en-US" b="1" dirty="0" smtClean="0"/>
              <a:t>我千古一帝，修建了这么多，自己没用着，都被后世用了，还要骂我暴君 </a:t>
            </a:r>
            <a:endParaRPr lang="zh-CN" altLang="en-US" b="1" dirty="0" smtClean="0"/>
          </a:p>
          <a:p>
            <a:pPr eaLnBrk="1" hangingPunct="1">
              <a:lnSpc>
                <a:spcPct val="80000"/>
              </a:lnSpc>
            </a:pPr>
            <a:endParaRPr lang="en-US" altLang="zh-CN" b="1" dirty="0" smtClean="0"/>
          </a:p>
          <a:p>
            <a:pPr eaLnBrk="1" hangingPunct="1">
              <a:lnSpc>
                <a:spcPct val="80000"/>
              </a:lnSpc>
            </a:pPr>
            <a:r>
              <a:rPr lang="en-US" altLang="zh-CN" b="1" dirty="0" smtClean="0"/>
              <a:t>4.</a:t>
            </a:r>
            <a:r>
              <a:rPr lang="zh-CN" altLang="en-US" b="1" dirty="0" smtClean="0"/>
              <a:t>谁说我看到貂蝉脸红了，告诉你们多少次，我是天生脸红的。</a:t>
            </a:r>
            <a:endParaRPr lang="zh-CN" altLang="en-US" b="1" dirty="0" smtClean="0"/>
          </a:p>
          <a:p>
            <a:pPr eaLnBrk="1" hangingPunct="1">
              <a:lnSpc>
                <a:spcPct val="80000"/>
              </a:lnSpc>
            </a:pPr>
            <a:r>
              <a:rPr lang="zh-CN" altLang="en-US" b="1" dirty="0" smtClean="0"/>
              <a:t> </a:t>
            </a:r>
            <a:endParaRPr lang="zh-CN" altLang="en-US" b="1" dirty="0" smtClean="0"/>
          </a:p>
        </p:txBody>
      </p:sp>
      <p:sp>
        <p:nvSpPr>
          <p:cNvPr id="2" name="文本框 1"/>
          <p:cNvSpPr txBox="1">
            <a:spLocks noChangeArrowheads="1"/>
          </p:cNvSpPr>
          <p:nvPr/>
        </p:nvSpPr>
        <p:spPr bwMode="auto">
          <a:xfrm>
            <a:off x="3419872" y="1916832"/>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屈原</a:t>
            </a:r>
            <a:endParaRPr lang="zh-CN" altLang="en-US" sz="3600" b="1" dirty="0">
              <a:solidFill>
                <a:srgbClr val="FF0000"/>
              </a:solidFill>
              <a:sym typeface="Arial" panose="020B0604020202020204" pitchFamily="34" charset="0"/>
            </a:endParaRPr>
          </a:p>
        </p:txBody>
      </p:sp>
      <p:sp>
        <p:nvSpPr>
          <p:cNvPr id="3" name="文本框 2"/>
          <p:cNvSpPr txBox="1">
            <a:spLocks noChangeArrowheads="1"/>
          </p:cNvSpPr>
          <p:nvPr/>
        </p:nvSpPr>
        <p:spPr bwMode="auto">
          <a:xfrm>
            <a:off x="5004048" y="3212976"/>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雍正</a:t>
            </a:r>
            <a:endParaRPr lang="zh-CN" altLang="en-US" sz="3600" b="1" dirty="0">
              <a:solidFill>
                <a:srgbClr val="FF0000"/>
              </a:solidFill>
              <a:sym typeface="Arial" panose="020B0604020202020204" pitchFamily="34" charset="0"/>
            </a:endParaRPr>
          </a:p>
        </p:txBody>
      </p:sp>
      <p:sp>
        <p:nvSpPr>
          <p:cNvPr id="4" name="文本框 3"/>
          <p:cNvSpPr txBox="1">
            <a:spLocks noChangeArrowheads="1"/>
          </p:cNvSpPr>
          <p:nvPr/>
        </p:nvSpPr>
        <p:spPr bwMode="auto">
          <a:xfrm>
            <a:off x="3635896" y="4869160"/>
            <a:ext cx="2501006"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秦始皇嬴政</a:t>
            </a:r>
            <a:endParaRPr lang="zh-CN" altLang="en-US" sz="3600" b="1" dirty="0">
              <a:solidFill>
                <a:srgbClr val="FF0000"/>
              </a:solidFill>
              <a:sym typeface="Arial" panose="020B0604020202020204" pitchFamily="34" charset="0"/>
            </a:endParaRPr>
          </a:p>
        </p:txBody>
      </p:sp>
      <p:sp>
        <p:nvSpPr>
          <p:cNvPr id="5" name="文本框 4"/>
          <p:cNvSpPr txBox="1">
            <a:spLocks noChangeArrowheads="1"/>
          </p:cNvSpPr>
          <p:nvPr/>
        </p:nvSpPr>
        <p:spPr bwMode="auto">
          <a:xfrm>
            <a:off x="5724128" y="6021288"/>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关羽</a:t>
            </a:r>
            <a:endParaRPr lang="zh-CN" altLang="en-US" sz="3600" b="1" dirty="0">
              <a:solidFill>
                <a:srgbClr val="FF0000"/>
              </a:solidFill>
              <a:sym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from="(-#ppt_w/2)" to="(#ppt_x)" calcmode="lin" valueType="num">
                                      <p:cBhvr>
                                        <p:cTn id="15" dur="600" fill="hold">
                                          <p:stCondLst>
                                            <p:cond delay="0"/>
                                          </p:stCondLst>
                                        </p:cTn>
                                        <p:tgtEl>
                                          <p:spTgt spid="3"/>
                                        </p:tgtEl>
                                        <p:attrNameLst>
                                          <p:attrName>ppt_x</p:attrName>
                                        </p:attrNameLst>
                                      </p:cBhvr>
                                    </p:anim>
                                    <p:anim from="0" to="-1.0" calcmode="lin" valueType="num">
                                      <p:cBhvr>
                                        <p:cTn id="16" dur="200" decel="50000" autoRev="1" fill="hold">
                                          <p:stCondLst>
                                            <p:cond delay="600"/>
                                          </p:stCondLst>
                                        </p:cTn>
                                        <p:tgtEl>
                                          <p:spTgt spid="3"/>
                                        </p:tgtEl>
                                        <p:attrNameLst>
                                          <p:attrName>xshear</p:attrName>
                                        </p:attrNameLst>
                                      </p:cBhvr>
                                    </p:anim>
                                    <p:animScale>
                                      <p:cBhvr>
                                        <p:cTn id="17" dur="200" decel="100000" autoRev="1" fill="hold">
                                          <p:stCondLst>
                                            <p:cond delay="600"/>
                                          </p:stCondLst>
                                        </p:cTn>
                                        <p:tgtEl>
                                          <p:spTgt spid="3"/>
                                        </p:tgtEl>
                                      </p:cBhvr>
                                      <p:from x="100000" y="100000"/>
                                      <p:to x="80000" y="100000"/>
                                    </p:animScale>
                                    <p:anim by="(#ppt_h/3+#ppt_w*0.1)" calcmode="lin" valueType="num">
                                      <p:cBhvr additive="sum">
                                        <p:cTn id="18" dur="200" decel="100000" autoRev="1" fill="hold">
                                          <p:stCondLst>
                                            <p:cond delay="600"/>
                                          </p:stCondLst>
                                        </p:cTn>
                                        <p:tgtEl>
                                          <p:spTgt spid="3"/>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from="(-#ppt_w/2)" to="(#ppt_x)" calcmode="lin" valueType="num">
                                      <p:cBhvr>
                                        <p:cTn id="23" dur="600" fill="hold">
                                          <p:stCondLst>
                                            <p:cond delay="0"/>
                                          </p:stCondLst>
                                        </p:cTn>
                                        <p:tgtEl>
                                          <p:spTgt spid="4"/>
                                        </p:tgtEl>
                                        <p:attrNameLst>
                                          <p:attrName>ppt_x</p:attrName>
                                        </p:attrNameLst>
                                      </p:cBhvr>
                                    </p:anim>
                                    <p:anim from="0" to="-1.0" calcmode="lin" valueType="num">
                                      <p:cBhvr>
                                        <p:cTn id="24" dur="200" decel="50000" autoRev="1" fill="hold">
                                          <p:stCondLst>
                                            <p:cond delay="600"/>
                                          </p:stCondLst>
                                        </p:cTn>
                                        <p:tgtEl>
                                          <p:spTgt spid="4"/>
                                        </p:tgtEl>
                                        <p:attrNameLst>
                                          <p:attrName>xshear</p:attrName>
                                        </p:attrNameLst>
                                      </p:cBhvr>
                                    </p:anim>
                                    <p:animScale>
                                      <p:cBhvr>
                                        <p:cTn id="25" dur="200" decel="100000" autoRev="1" fill="hold">
                                          <p:stCondLst>
                                            <p:cond delay="600"/>
                                          </p:stCondLst>
                                        </p:cTn>
                                        <p:tgtEl>
                                          <p:spTgt spid="4"/>
                                        </p:tgtEl>
                                      </p:cBhvr>
                                      <p:from x="100000" y="100000"/>
                                      <p:to x="80000" y="100000"/>
                                    </p:animScale>
                                    <p:anim by="(#ppt_h/3+#ppt_w*0.1)" calcmode="lin" valueType="num">
                                      <p:cBhvr additive="sum">
                                        <p:cTn id="26" dur="200" decel="100000" autoRev="1" fill="hold">
                                          <p:stCondLst>
                                            <p:cond delay="600"/>
                                          </p:stCondLst>
                                        </p:cTn>
                                        <p:tgtEl>
                                          <p:spTgt spid="4"/>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from="(-#ppt_w/2)" to="(#ppt_x)" calcmode="lin" valueType="num">
                                      <p:cBhvr>
                                        <p:cTn id="31" dur="600" fill="hold">
                                          <p:stCondLst>
                                            <p:cond delay="0"/>
                                          </p:stCondLst>
                                        </p:cTn>
                                        <p:tgtEl>
                                          <p:spTgt spid="5"/>
                                        </p:tgtEl>
                                        <p:attrNameLst>
                                          <p:attrName>ppt_x</p:attrName>
                                        </p:attrNameLst>
                                      </p:cBhvr>
                                    </p:anim>
                                    <p:anim from="0" to="-1.0" calcmode="lin" valueType="num">
                                      <p:cBhvr>
                                        <p:cTn id="32" dur="200" decel="50000" autoRev="1" fill="hold">
                                          <p:stCondLst>
                                            <p:cond delay="600"/>
                                          </p:stCondLst>
                                        </p:cTn>
                                        <p:tgtEl>
                                          <p:spTgt spid="5"/>
                                        </p:tgtEl>
                                        <p:attrNameLst>
                                          <p:attrName>xshear</p:attrName>
                                        </p:attrNameLst>
                                      </p:cBhvr>
                                    </p:anim>
                                    <p:animScale>
                                      <p:cBhvr>
                                        <p:cTn id="33" dur="200" decel="100000" autoRev="1" fill="hold">
                                          <p:stCondLst>
                                            <p:cond delay="600"/>
                                          </p:stCondLst>
                                        </p:cTn>
                                        <p:tgtEl>
                                          <p:spTgt spid="5"/>
                                        </p:tgtEl>
                                      </p:cBhvr>
                                      <p:from x="100000" y="100000"/>
                                      <p:to x="80000" y="100000"/>
                                    </p:animScale>
                                    <p:anim by="(#ppt_h/3+#ppt_w*0.1)" calcmode="lin" valueType="num">
                                      <p:cBhvr additive="sum">
                                        <p:cTn id="34" dur="200" decel="100000" autoRev="1" fill="hold">
                                          <p:stCondLst>
                                            <p:cond delay="600"/>
                                          </p:stCondLst>
                                        </p:cTn>
                                        <p:tgtEl>
                                          <p:spTgt spid="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文本占位符 20482"/>
          <p:cNvSpPr>
            <a:spLocks noChangeArrowheads="1"/>
          </p:cNvSpPr>
          <p:nvPr>
            <p:ph type="body" idx="1"/>
          </p:nvPr>
        </p:nvSpPr>
        <p:spPr>
          <a:xfrm>
            <a:off x="539552" y="548680"/>
            <a:ext cx="8424936" cy="5832648"/>
          </a:xfrm>
        </p:spPr>
        <p:txBody>
          <a:bodyPr>
            <a:normAutofit fontScale="85000" lnSpcReduction="20000"/>
          </a:bodyPr>
          <a:lstStyle/>
          <a:p>
            <a:pPr eaLnBrk="1" hangingPunct="1">
              <a:lnSpc>
                <a:spcPct val="120000"/>
              </a:lnSpc>
            </a:pPr>
            <a:r>
              <a:rPr lang="en-US" altLang="zh-CN" sz="3900" b="1" dirty="0" smtClean="0"/>
              <a:t>5</a:t>
            </a:r>
            <a:r>
              <a:rPr lang="en-US" altLang="zh-CN" sz="3900" b="1" dirty="0" smtClean="0"/>
              <a:t>.</a:t>
            </a:r>
            <a:r>
              <a:rPr lang="zh-CN" altLang="en-US" sz="3900" b="1" dirty="0" smtClean="0"/>
              <a:t>我和范蠡隐居，你们怎么知道了？ </a:t>
            </a:r>
            <a:endParaRPr lang="zh-CN" altLang="en-US" sz="3900" b="1" dirty="0" smtClean="0"/>
          </a:p>
          <a:p>
            <a:pPr eaLnBrk="1" hangingPunct="1">
              <a:lnSpc>
                <a:spcPct val="120000"/>
              </a:lnSpc>
            </a:pPr>
            <a:endParaRPr lang="zh-CN" altLang="en-US" sz="3900" b="1" dirty="0" smtClean="0"/>
          </a:p>
          <a:p>
            <a:pPr eaLnBrk="1" hangingPunct="1">
              <a:lnSpc>
                <a:spcPct val="120000"/>
              </a:lnSpc>
            </a:pPr>
            <a:r>
              <a:rPr lang="en-US" altLang="zh-CN" sz="3900" b="1" dirty="0" smtClean="0"/>
              <a:t>6.</a:t>
            </a:r>
            <a:r>
              <a:rPr lang="zh-CN" altLang="en-US" sz="3900" b="1" dirty="0" smtClean="0"/>
              <a:t>原来我不是第一个被车裂的人啊！我在战国，早在春秋就有一个被车裂的了。 </a:t>
            </a:r>
            <a:endParaRPr lang="zh-CN" altLang="en-US" sz="3900" b="1" dirty="0" smtClean="0"/>
          </a:p>
          <a:p>
            <a:pPr eaLnBrk="1" hangingPunct="1">
              <a:lnSpc>
                <a:spcPct val="120000"/>
              </a:lnSpc>
            </a:pPr>
            <a:endParaRPr lang="zh-CN" altLang="en-US" sz="3900" b="1" dirty="0" smtClean="0"/>
          </a:p>
          <a:p>
            <a:pPr eaLnBrk="1" hangingPunct="1">
              <a:lnSpc>
                <a:spcPct val="120000"/>
              </a:lnSpc>
            </a:pPr>
            <a:r>
              <a:rPr lang="en-US" altLang="zh-CN" sz="3900" b="1" dirty="0" smtClean="0"/>
              <a:t>7.</a:t>
            </a:r>
            <a:r>
              <a:rPr lang="zh-CN" altLang="en-US" sz="3900" b="1" dirty="0" smtClean="0"/>
              <a:t>我坑杀的人够多的了，中国无人能比啊！</a:t>
            </a:r>
            <a:endParaRPr lang="zh-CN" altLang="en-US" sz="3900" b="1" dirty="0" smtClean="0"/>
          </a:p>
          <a:p>
            <a:pPr eaLnBrk="1" hangingPunct="1">
              <a:lnSpc>
                <a:spcPct val="120000"/>
              </a:lnSpc>
            </a:pPr>
            <a:r>
              <a:rPr lang="zh-CN" altLang="en-US" sz="3900" b="1" dirty="0" smtClean="0"/>
              <a:t> </a:t>
            </a:r>
            <a:endParaRPr lang="zh-CN" altLang="en-US" sz="3900" b="1" dirty="0" smtClean="0"/>
          </a:p>
          <a:p>
            <a:pPr eaLnBrk="1" hangingPunct="1">
              <a:lnSpc>
                <a:spcPct val="120000"/>
              </a:lnSpc>
            </a:pPr>
            <a:r>
              <a:rPr lang="en-US" altLang="zh-CN" sz="3900" b="1" dirty="0" smtClean="0"/>
              <a:t>8.</a:t>
            </a:r>
            <a:r>
              <a:rPr lang="zh-CN" altLang="en-US" sz="3900" b="1" dirty="0" smtClean="0"/>
              <a:t>你们电视看多了吧，老说我是第一大贪官，委屈死我了。</a:t>
            </a:r>
            <a:endParaRPr lang="zh-CN" altLang="en-US" sz="3900" b="1" dirty="0" smtClean="0"/>
          </a:p>
          <a:p>
            <a:pPr eaLnBrk="1" hangingPunct="1">
              <a:lnSpc>
                <a:spcPct val="80000"/>
              </a:lnSpc>
            </a:pPr>
            <a:r>
              <a:rPr lang="zh-CN" altLang="en-US" sz="3900" b="1" dirty="0" smtClean="0"/>
              <a:t> </a:t>
            </a:r>
            <a:endParaRPr lang="zh-CN" altLang="en-US" sz="2000" b="1" dirty="0" smtClean="0"/>
          </a:p>
        </p:txBody>
      </p:sp>
      <p:sp>
        <p:nvSpPr>
          <p:cNvPr id="6" name="文本框 5"/>
          <p:cNvSpPr txBox="1">
            <a:spLocks noChangeArrowheads="1"/>
          </p:cNvSpPr>
          <p:nvPr/>
        </p:nvSpPr>
        <p:spPr bwMode="auto">
          <a:xfrm>
            <a:off x="4139952" y="1340768"/>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西施</a:t>
            </a:r>
            <a:endParaRPr lang="zh-CN" altLang="en-US" sz="3600" b="1" dirty="0">
              <a:solidFill>
                <a:srgbClr val="FF0000"/>
              </a:solidFill>
              <a:sym typeface="Arial" panose="020B0604020202020204" pitchFamily="34" charset="0"/>
            </a:endParaRPr>
          </a:p>
        </p:txBody>
      </p:sp>
      <p:sp>
        <p:nvSpPr>
          <p:cNvPr id="7" name="文本框 6"/>
          <p:cNvSpPr txBox="1">
            <a:spLocks noChangeArrowheads="1"/>
          </p:cNvSpPr>
          <p:nvPr/>
        </p:nvSpPr>
        <p:spPr bwMode="auto">
          <a:xfrm>
            <a:off x="3275856" y="2852936"/>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商鞅</a:t>
            </a:r>
            <a:endParaRPr lang="zh-CN" altLang="en-US" sz="3600" b="1" dirty="0">
              <a:solidFill>
                <a:srgbClr val="FF0000"/>
              </a:solidFill>
            </a:endParaRPr>
          </a:p>
        </p:txBody>
      </p:sp>
      <p:sp>
        <p:nvSpPr>
          <p:cNvPr id="8" name="文本框 7"/>
          <p:cNvSpPr txBox="1">
            <a:spLocks noChangeArrowheads="1"/>
          </p:cNvSpPr>
          <p:nvPr/>
        </p:nvSpPr>
        <p:spPr bwMode="auto">
          <a:xfrm>
            <a:off x="3563888" y="4005064"/>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白起</a:t>
            </a:r>
            <a:endParaRPr lang="zh-CN" altLang="en-US" sz="3600" b="1" dirty="0">
              <a:solidFill>
                <a:srgbClr val="FF0000"/>
              </a:solidFill>
              <a:sym typeface="Arial" panose="020B0604020202020204" pitchFamily="34" charset="0"/>
            </a:endParaRPr>
          </a:p>
        </p:txBody>
      </p:sp>
      <p:sp>
        <p:nvSpPr>
          <p:cNvPr id="9" name="文本框 8"/>
          <p:cNvSpPr txBox="1">
            <a:spLocks noChangeArrowheads="1"/>
          </p:cNvSpPr>
          <p:nvPr/>
        </p:nvSpPr>
        <p:spPr bwMode="auto">
          <a:xfrm>
            <a:off x="3707904" y="5373216"/>
            <a:ext cx="1111202" cy="646331"/>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和珅</a:t>
            </a:r>
            <a:endParaRPr lang="zh-CN" altLang="en-US" sz="36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from="(-#ppt_w/2)" to="(#ppt_x)" calcmode="lin" valueType="num">
                                      <p:cBhvr>
                                        <p:cTn id="7" dur="600" fill="hold">
                                          <p:stCondLst>
                                            <p:cond delay="0"/>
                                          </p:stCondLst>
                                        </p:cTn>
                                        <p:tgtEl>
                                          <p:spTgt spid="6"/>
                                        </p:tgtEl>
                                        <p:attrNameLst>
                                          <p:attrName>ppt_x</p:attrName>
                                        </p:attrNameLst>
                                      </p:cBhvr>
                                    </p:anim>
                                    <p:anim from="0" to="-1.0" calcmode="lin" valueType="num">
                                      <p:cBhvr>
                                        <p:cTn id="8" dur="200" decel="50000" autoRev="1" fill="hold">
                                          <p:stCondLst>
                                            <p:cond delay="600"/>
                                          </p:stCondLst>
                                        </p:cTn>
                                        <p:tgtEl>
                                          <p:spTgt spid="6"/>
                                        </p:tgtEl>
                                        <p:attrNameLst>
                                          <p:attrName>xshear</p:attrName>
                                        </p:attrNameLst>
                                      </p:cBhvr>
                                    </p:anim>
                                    <p:animScale>
                                      <p:cBhvr>
                                        <p:cTn id="9" dur="200" decel="100000" autoRev="1" fill="hold">
                                          <p:stCondLst>
                                            <p:cond delay="600"/>
                                          </p:stCondLst>
                                        </p:cTn>
                                        <p:tgtEl>
                                          <p:spTgt spid="6"/>
                                        </p:tgtEl>
                                      </p:cBhvr>
                                      <p:from x="100000" y="100000"/>
                                      <p:to x="80000" y="100000"/>
                                    </p:animScale>
                                    <p:anim by="(#ppt_h/3+#ppt_w*0.1)" calcmode="lin" valueType="num">
                                      <p:cBhvr additive="sum">
                                        <p:cTn id="10" dur="200" decel="100000" autoRev="1" fill="hold">
                                          <p:stCondLst>
                                            <p:cond delay="600"/>
                                          </p:stCondLst>
                                        </p:cTn>
                                        <p:tgtEl>
                                          <p:spTgt spid="6"/>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from="(-#ppt_w/2)" to="(#ppt_x)" calcmode="lin" valueType="num">
                                      <p:cBhvr>
                                        <p:cTn id="15" dur="600" fill="hold">
                                          <p:stCondLst>
                                            <p:cond delay="0"/>
                                          </p:stCondLst>
                                        </p:cTn>
                                        <p:tgtEl>
                                          <p:spTgt spid="7"/>
                                        </p:tgtEl>
                                        <p:attrNameLst>
                                          <p:attrName>ppt_x</p:attrName>
                                        </p:attrNameLst>
                                      </p:cBhvr>
                                    </p:anim>
                                    <p:anim from="0" to="-1.0" calcmode="lin" valueType="num">
                                      <p:cBhvr>
                                        <p:cTn id="16" dur="200" decel="50000" autoRev="1" fill="hold">
                                          <p:stCondLst>
                                            <p:cond delay="600"/>
                                          </p:stCondLst>
                                        </p:cTn>
                                        <p:tgtEl>
                                          <p:spTgt spid="7"/>
                                        </p:tgtEl>
                                        <p:attrNameLst>
                                          <p:attrName>xshear</p:attrName>
                                        </p:attrNameLst>
                                      </p:cBhvr>
                                    </p:anim>
                                    <p:animScale>
                                      <p:cBhvr>
                                        <p:cTn id="17" dur="200" decel="100000" autoRev="1" fill="hold">
                                          <p:stCondLst>
                                            <p:cond delay="600"/>
                                          </p:stCondLst>
                                        </p:cTn>
                                        <p:tgtEl>
                                          <p:spTgt spid="7"/>
                                        </p:tgtEl>
                                      </p:cBhvr>
                                      <p:from x="100000" y="100000"/>
                                      <p:to x="80000" y="100000"/>
                                    </p:animScale>
                                    <p:anim by="(#ppt_h/3+#ppt_w*0.1)" calcmode="lin" valueType="num">
                                      <p:cBhvr additive="sum">
                                        <p:cTn id="18" dur="200" decel="100000" autoRev="1" fill="hold">
                                          <p:stCondLst>
                                            <p:cond delay="600"/>
                                          </p:stCondLst>
                                        </p:cTn>
                                        <p:tgtEl>
                                          <p:spTgt spid="7"/>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from="(-#ppt_w/2)" to="(#ppt_x)" calcmode="lin" valueType="num">
                                      <p:cBhvr>
                                        <p:cTn id="23" dur="600" fill="hold">
                                          <p:stCondLst>
                                            <p:cond delay="0"/>
                                          </p:stCondLst>
                                        </p:cTn>
                                        <p:tgtEl>
                                          <p:spTgt spid="8"/>
                                        </p:tgtEl>
                                        <p:attrNameLst>
                                          <p:attrName>ppt_x</p:attrName>
                                        </p:attrNameLst>
                                      </p:cBhvr>
                                    </p:anim>
                                    <p:anim from="0" to="-1.0" calcmode="lin" valueType="num">
                                      <p:cBhvr>
                                        <p:cTn id="24" dur="200" decel="50000" autoRev="1" fill="hold">
                                          <p:stCondLst>
                                            <p:cond delay="600"/>
                                          </p:stCondLst>
                                        </p:cTn>
                                        <p:tgtEl>
                                          <p:spTgt spid="8"/>
                                        </p:tgtEl>
                                        <p:attrNameLst>
                                          <p:attrName>xshear</p:attrName>
                                        </p:attrNameLst>
                                      </p:cBhvr>
                                    </p:anim>
                                    <p:animScale>
                                      <p:cBhvr>
                                        <p:cTn id="25" dur="200" decel="100000" autoRev="1" fill="hold">
                                          <p:stCondLst>
                                            <p:cond delay="600"/>
                                          </p:stCondLst>
                                        </p:cTn>
                                        <p:tgtEl>
                                          <p:spTgt spid="8"/>
                                        </p:tgtEl>
                                      </p:cBhvr>
                                      <p:from x="100000" y="100000"/>
                                      <p:to x="80000" y="100000"/>
                                    </p:animScale>
                                    <p:anim by="(#ppt_h/3+#ppt_w*0.1)" calcmode="lin" valueType="num">
                                      <p:cBhvr additive="sum">
                                        <p:cTn id="26" dur="200" decel="100000" autoRev="1" fill="hold">
                                          <p:stCondLst>
                                            <p:cond delay="600"/>
                                          </p:stCondLst>
                                        </p:cTn>
                                        <p:tgtEl>
                                          <p:spTgt spid="8"/>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from="(-#ppt_w/2)" to="(#ppt_x)" calcmode="lin" valueType="num">
                                      <p:cBhvr>
                                        <p:cTn id="31" dur="600" fill="hold">
                                          <p:stCondLst>
                                            <p:cond delay="0"/>
                                          </p:stCondLst>
                                        </p:cTn>
                                        <p:tgtEl>
                                          <p:spTgt spid="9"/>
                                        </p:tgtEl>
                                        <p:attrNameLst>
                                          <p:attrName>ppt_x</p:attrName>
                                        </p:attrNameLst>
                                      </p:cBhvr>
                                    </p:anim>
                                    <p:anim from="0" to="-1.0" calcmode="lin" valueType="num">
                                      <p:cBhvr>
                                        <p:cTn id="32" dur="200" decel="50000" autoRev="1" fill="hold">
                                          <p:stCondLst>
                                            <p:cond delay="600"/>
                                          </p:stCondLst>
                                        </p:cTn>
                                        <p:tgtEl>
                                          <p:spTgt spid="9"/>
                                        </p:tgtEl>
                                        <p:attrNameLst>
                                          <p:attrName>xshear</p:attrName>
                                        </p:attrNameLst>
                                      </p:cBhvr>
                                    </p:anim>
                                    <p:animScale>
                                      <p:cBhvr>
                                        <p:cTn id="33" dur="200" decel="100000" autoRev="1" fill="hold">
                                          <p:stCondLst>
                                            <p:cond delay="600"/>
                                          </p:stCondLst>
                                        </p:cTn>
                                        <p:tgtEl>
                                          <p:spTgt spid="9"/>
                                        </p:tgtEl>
                                      </p:cBhvr>
                                      <p:from x="100000" y="100000"/>
                                      <p:to x="80000" y="100000"/>
                                    </p:animScale>
                                    <p:anim by="(#ppt_h/3+#ppt_w*0.1)" calcmode="lin" valueType="num">
                                      <p:cBhvr additive="sum">
                                        <p:cTn id="34" dur="200" decel="100000" autoRev="1" fill="hold">
                                          <p:stCondLst>
                                            <p:cond delay="600"/>
                                          </p:stCondLst>
                                        </p:cTn>
                                        <p:tgtEl>
                                          <p:spTgt spid="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文本占位符 20482"/>
          <p:cNvSpPr>
            <a:spLocks noChangeArrowheads="1"/>
          </p:cNvSpPr>
          <p:nvPr>
            <p:ph type="body" idx="1"/>
          </p:nvPr>
        </p:nvSpPr>
        <p:spPr>
          <a:xfrm>
            <a:off x="539552" y="548680"/>
            <a:ext cx="8424936" cy="5832648"/>
          </a:xfrm>
        </p:spPr>
        <p:txBody>
          <a:bodyPr>
            <a:normAutofit fontScale="75000"/>
          </a:bodyPr>
          <a:lstStyle/>
          <a:p>
            <a:pPr eaLnBrk="1" hangingPunct="1">
              <a:lnSpc>
                <a:spcPct val="120000"/>
              </a:lnSpc>
            </a:pPr>
            <a:r>
              <a:rPr lang="en-US" altLang="zh-CN" sz="3900" b="1" dirty="0" smtClean="0"/>
              <a:t>9.</a:t>
            </a:r>
            <a:r>
              <a:rPr lang="zh-CN" altLang="en-US" sz="3900" b="1" dirty="0" smtClean="0"/>
              <a:t>洪秀全说</a:t>
            </a:r>
            <a:r>
              <a:rPr lang="en-US" altLang="zh-CN" sz="3900" b="1" dirty="0" smtClean="0"/>
              <a:t>“</a:t>
            </a:r>
            <a:r>
              <a:rPr lang="zh-CN" altLang="en-US" sz="3900" b="1" dirty="0" smtClean="0"/>
              <a:t>我反</a:t>
            </a:r>
            <a:r>
              <a:rPr lang="en-US" altLang="zh-CN" sz="3900" b="1" dirty="0" smtClean="0"/>
              <a:t>”</a:t>
            </a:r>
            <a:r>
              <a:rPr lang="zh-CN" altLang="en-US" sz="3900" b="1" dirty="0" smtClean="0"/>
              <a:t>；康有为说</a:t>
            </a:r>
            <a:r>
              <a:rPr lang="en-US" altLang="zh-CN" sz="3900" b="1" dirty="0" smtClean="0"/>
              <a:t>“</a:t>
            </a:r>
            <a:r>
              <a:rPr lang="zh-CN" altLang="en-US" sz="3900" b="1" dirty="0" smtClean="0"/>
              <a:t>我变</a:t>
            </a:r>
            <a:r>
              <a:rPr lang="en-US" altLang="zh-CN" sz="3900" b="1" dirty="0" smtClean="0"/>
              <a:t>”</a:t>
            </a:r>
            <a:r>
              <a:rPr lang="zh-CN" altLang="en-US" sz="3900" b="1" dirty="0" smtClean="0"/>
              <a:t>；我说我</a:t>
            </a:r>
            <a:r>
              <a:rPr lang="en-US" altLang="zh-CN" sz="3900" b="1" dirty="0" smtClean="0"/>
              <a:t>“</a:t>
            </a:r>
            <a:r>
              <a:rPr lang="zh-CN" altLang="en-US" sz="3900" b="1" dirty="0" smtClean="0"/>
              <a:t>革命</a:t>
            </a:r>
            <a:r>
              <a:rPr lang="en-US" altLang="zh-CN" sz="3900" b="1" dirty="0" smtClean="0"/>
              <a:t>”</a:t>
            </a:r>
            <a:r>
              <a:rPr lang="zh-CN" altLang="en-US" sz="3900" b="1" dirty="0" smtClean="0"/>
              <a:t>？ </a:t>
            </a:r>
            <a:endParaRPr lang="zh-CN" altLang="en-US" sz="3900" b="1" dirty="0" smtClean="0"/>
          </a:p>
          <a:p>
            <a:pPr eaLnBrk="1" hangingPunct="1">
              <a:lnSpc>
                <a:spcPct val="120000"/>
              </a:lnSpc>
            </a:pPr>
            <a:endParaRPr lang="zh-CN" altLang="en-US" sz="3900" b="1" dirty="0" smtClean="0"/>
          </a:p>
          <a:p>
            <a:pPr eaLnBrk="1" hangingPunct="1">
              <a:lnSpc>
                <a:spcPct val="120000"/>
              </a:lnSpc>
            </a:pPr>
            <a:r>
              <a:rPr lang="en-US" altLang="zh-CN" sz="3900" b="1" dirty="0" smtClean="0"/>
              <a:t>10.</a:t>
            </a:r>
            <a:r>
              <a:rPr lang="zh-CN" altLang="en-US" sz="3900" b="1" dirty="0" smtClean="0"/>
              <a:t>风萧萧兮易水寒，我将一去不复返</a:t>
            </a:r>
            <a:r>
              <a:rPr lang="zh-CN" altLang="en-US" sz="3900" b="1" dirty="0" smtClean="0"/>
              <a:t>。 </a:t>
            </a:r>
            <a:endParaRPr lang="zh-CN" altLang="en-US" sz="3900" b="1" dirty="0" smtClean="0"/>
          </a:p>
          <a:p>
            <a:pPr eaLnBrk="1" hangingPunct="1">
              <a:lnSpc>
                <a:spcPct val="120000"/>
              </a:lnSpc>
            </a:pPr>
            <a:endParaRPr lang="zh-CN" altLang="en-US" sz="3900" b="1" dirty="0" smtClean="0"/>
          </a:p>
          <a:p>
            <a:pPr eaLnBrk="1" hangingPunct="1">
              <a:lnSpc>
                <a:spcPct val="120000"/>
              </a:lnSpc>
            </a:pPr>
            <a:r>
              <a:rPr lang="en-US" altLang="zh-CN" sz="3900" b="1" dirty="0" smtClean="0"/>
              <a:t>11.</a:t>
            </a:r>
            <a:r>
              <a:rPr lang="zh-CN" altLang="en-US" sz="3900" b="1" dirty="0" smtClean="0"/>
              <a:t>本人</a:t>
            </a:r>
            <a:r>
              <a:rPr lang="zh-CN" altLang="en-US" sz="3900" b="1" dirty="0" smtClean="0"/>
              <a:t>专业屠狗二十年</a:t>
            </a:r>
            <a:r>
              <a:rPr lang="zh-CN" altLang="en-US" sz="3900" b="1" dirty="0" smtClean="0"/>
              <a:t>！</a:t>
            </a:r>
            <a:endParaRPr lang="zh-CN" altLang="en-US" sz="3900" b="1" dirty="0" smtClean="0"/>
          </a:p>
          <a:p>
            <a:pPr eaLnBrk="1" hangingPunct="1">
              <a:lnSpc>
                <a:spcPct val="120000"/>
              </a:lnSpc>
            </a:pPr>
            <a:r>
              <a:rPr lang="zh-CN" altLang="en-US" sz="3900" b="1" dirty="0" smtClean="0"/>
              <a:t> </a:t>
            </a:r>
            <a:endParaRPr lang="zh-CN" altLang="en-US" sz="3900" b="1" dirty="0" smtClean="0"/>
          </a:p>
          <a:p>
            <a:pPr eaLnBrk="1" hangingPunct="1">
              <a:lnSpc>
                <a:spcPct val="120000"/>
              </a:lnSpc>
            </a:pPr>
            <a:r>
              <a:rPr lang="en-US" altLang="zh-CN" sz="3900" b="1" dirty="0" smtClean="0"/>
              <a:t>12.</a:t>
            </a:r>
            <a:r>
              <a:rPr lang="zh-CN" altLang="en-US" sz="3900" b="1" dirty="0" smtClean="0"/>
              <a:t>哥哥我生当做人杰，死亦为鬼雄，哈哈！</a:t>
            </a:r>
            <a:endParaRPr lang="zh-CN" altLang="en-US" sz="3900" b="1" dirty="0" smtClean="0"/>
          </a:p>
          <a:p>
            <a:pPr eaLnBrk="1" hangingPunct="1">
              <a:lnSpc>
                <a:spcPct val="80000"/>
              </a:lnSpc>
            </a:pPr>
            <a:r>
              <a:rPr lang="zh-CN" altLang="en-US" sz="3900" b="1" dirty="0" smtClean="0"/>
              <a:t> </a:t>
            </a:r>
            <a:endParaRPr lang="zh-CN" altLang="en-US" sz="2000" b="1" dirty="0" smtClean="0"/>
          </a:p>
        </p:txBody>
      </p:sp>
      <p:sp>
        <p:nvSpPr>
          <p:cNvPr id="6" name="文本框 5"/>
          <p:cNvSpPr txBox="1">
            <a:spLocks noChangeArrowheads="1"/>
          </p:cNvSpPr>
          <p:nvPr/>
        </p:nvSpPr>
        <p:spPr bwMode="auto">
          <a:xfrm>
            <a:off x="4139952" y="1340768"/>
            <a:ext cx="1560195" cy="645160"/>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孙中山</a:t>
            </a:r>
            <a:endParaRPr lang="zh-CN" altLang="en-US" sz="3600" b="1" dirty="0">
              <a:solidFill>
                <a:srgbClr val="FF0000"/>
              </a:solidFill>
              <a:sym typeface="Arial" panose="020B0604020202020204" pitchFamily="34" charset="0"/>
            </a:endParaRPr>
          </a:p>
        </p:txBody>
      </p:sp>
      <p:sp>
        <p:nvSpPr>
          <p:cNvPr id="7" name="文本框 6"/>
          <p:cNvSpPr txBox="1">
            <a:spLocks noChangeArrowheads="1"/>
          </p:cNvSpPr>
          <p:nvPr/>
        </p:nvSpPr>
        <p:spPr bwMode="auto">
          <a:xfrm>
            <a:off x="3275856" y="2852936"/>
            <a:ext cx="1101090" cy="645160"/>
          </a:xfrm>
          <a:prstGeom prst="rect">
            <a:avLst/>
          </a:prstGeom>
          <a:noFill/>
          <a:ln w="9525">
            <a:noFill/>
            <a:miter lim="800000"/>
          </a:ln>
        </p:spPr>
        <p:txBody>
          <a:bodyPr wrap="none">
            <a:spAutoFit/>
          </a:bodyPr>
          <a:lstStyle/>
          <a:p>
            <a:r>
              <a:rPr lang="zh-CN" altLang="en-US" sz="3600" b="1" dirty="0">
                <a:solidFill>
                  <a:srgbClr val="FF0000"/>
                </a:solidFill>
              </a:rPr>
              <a:t>荆轲</a:t>
            </a:r>
            <a:endParaRPr lang="zh-CN" altLang="en-US" sz="3600" b="1" dirty="0">
              <a:solidFill>
                <a:srgbClr val="FF0000"/>
              </a:solidFill>
            </a:endParaRPr>
          </a:p>
        </p:txBody>
      </p:sp>
      <p:sp>
        <p:nvSpPr>
          <p:cNvPr id="8" name="文本框 7"/>
          <p:cNvSpPr txBox="1">
            <a:spLocks noChangeArrowheads="1"/>
          </p:cNvSpPr>
          <p:nvPr/>
        </p:nvSpPr>
        <p:spPr bwMode="auto">
          <a:xfrm>
            <a:off x="3563888" y="4005064"/>
            <a:ext cx="1560195" cy="645160"/>
          </a:xfrm>
          <a:prstGeom prst="rect">
            <a:avLst/>
          </a:prstGeom>
          <a:noFill/>
          <a:ln w="9525">
            <a:noFill/>
            <a:miter lim="800000"/>
          </a:ln>
        </p:spPr>
        <p:txBody>
          <a:bodyPr wrap="none">
            <a:spAutoFit/>
          </a:bodyPr>
          <a:lstStyle/>
          <a:p>
            <a:r>
              <a:rPr lang="zh-CN" altLang="en-US" sz="3600" b="1" dirty="0">
                <a:solidFill>
                  <a:srgbClr val="FF0000"/>
                </a:solidFill>
                <a:sym typeface="Arial" panose="020B0604020202020204" pitchFamily="34" charset="0"/>
              </a:rPr>
              <a:t>高渐离</a:t>
            </a:r>
            <a:endParaRPr lang="zh-CN" altLang="en-US" sz="3600" b="1" dirty="0">
              <a:solidFill>
                <a:srgbClr val="FF0000"/>
              </a:solidFill>
              <a:sym typeface="Arial" panose="020B0604020202020204" pitchFamily="34" charset="0"/>
            </a:endParaRPr>
          </a:p>
        </p:txBody>
      </p:sp>
      <p:sp>
        <p:nvSpPr>
          <p:cNvPr id="9" name="文本框 8"/>
          <p:cNvSpPr txBox="1">
            <a:spLocks noChangeArrowheads="1"/>
          </p:cNvSpPr>
          <p:nvPr/>
        </p:nvSpPr>
        <p:spPr bwMode="auto">
          <a:xfrm>
            <a:off x="3707904" y="5373216"/>
            <a:ext cx="1101090" cy="645160"/>
          </a:xfrm>
          <a:prstGeom prst="rect">
            <a:avLst/>
          </a:prstGeom>
          <a:noFill/>
          <a:ln w="9525">
            <a:noFill/>
            <a:miter lim="800000"/>
          </a:ln>
        </p:spPr>
        <p:txBody>
          <a:bodyPr wrap="none">
            <a:spAutoFit/>
          </a:bodyPr>
          <a:lstStyle/>
          <a:p>
            <a:r>
              <a:rPr lang="zh-CN" altLang="en-US" sz="3600" b="1" dirty="0">
                <a:solidFill>
                  <a:srgbClr val="FF0000"/>
                </a:solidFill>
              </a:rPr>
              <a:t>项羽</a:t>
            </a:r>
            <a:endParaRPr lang="zh-CN" altLang="en-US" sz="36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from="(-#ppt_w/2)" to="(#ppt_x)" calcmode="lin" valueType="num">
                                      <p:cBhvr>
                                        <p:cTn id="7" dur="600" fill="hold">
                                          <p:stCondLst>
                                            <p:cond delay="0"/>
                                          </p:stCondLst>
                                        </p:cTn>
                                        <p:tgtEl>
                                          <p:spTgt spid="6"/>
                                        </p:tgtEl>
                                        <p:attrNameLst>
                                          <p:attrName>ppt_x</p:attrName>
                                        </p:attrNameLst>
                                      </p:cBhvr>
                                    </p:anim>
                                    <p:anim from="0" to="-1.0" calcmode="lin" valueType="num">
                                      <p:cBhvr>
                                        <p:cTn id="8" dur="200" decel="50000" autoRev="1" fill="hold">
                                          <p:stCondLst>
                                            <p:cond delay="600"/>
                                          </p:stCondLst>
                                        </p:cTn>
                                        <p:tgtEl>
                                          <p:spTgt spid="6"/>
                                        </p:tgtEl>
                                        <p:attrNameLst>
                                          <p:attrName>xshear</p:attrName>
                                        </p:attrNameLst>
                                      </p:cBhvr>
                                    </p:anim>
                                    <p:animScale>
                                      <p:cBhvr>
                                        <p:cTn id="9" dur="200" decel="100000" autoRev="1" fill="hold">
                                          <p:stCondLst>
                                            <p:cond delay="600"/>
                                          </p:stCondLst>
                                        </p:cTn>
                                        <p:tgtEl>
                                          <p:spTgt spid="6"/>
                                        </p:tgtEl>
                                      </p:cBhvr>
                                      <p:from x="100000" y="100000"/>
                                      <p:to x="80000" y="100000"/>
                                    </p:animScale>
                                    <p:anim by="(#ppt_h/3+#ppt_w*0.1)" calcmode="lin" valueType="num">
                                      <p:cBhvr additive="sum">
                                        <p:cTn id="10" dur="200" decel="100000" autoRev="1" fill="hold">
                                          <p:stCondLst>
                                            <p:cond delay="600"/>
                                          </p:stCondLst>
                                        </p:cTn>
                                        <p:tgtEl>
                                          <p:spTgt spid="6"/>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from="(-#ppt_w/2)" to="(#ppt_x)" calcmode="lin" valueType="num">
                                      <p:cBhvr>
                                        <p:cTn id="15" dur="600" fill="hold">
                                          <p:stCondLst>
                                            <p:cond delay="0"/>
                                          </p:stCondLst>
                                        </p:cTn>
                                        <p:tgtEl>
                                          <p:spTgt spid="7"/>
                                        </p:tgtEl>
                                        <p:attrNameLst>
                                          <p:attrName>ppt_x</p:attrName>
                                        </p:attrNameLst>
                                      </p:cBhvr>
                                    </p:anim>
                                    <p:anim from="0" to="-1.0" calcmode="lin" valueType="num">
                                      <p:cBhvr>
                                        <p:cTn id="16" dur="200" decel="50000" autoRev="1" fill="hold">
                                          <p:stCondLst>
                                            <p:cond delay="600"/>
                                          </p:stCondLst>
                                        </p:cTn>
                                        <p:tgtEl>
                                          <p:spTgt spid="7"/>
                                        </p:tgtEl>
                                        <p:attrNameLst>
                                          <p:attrName>xshear</p:attrName>
                                        </p:attrNameLst>
                                      </p:cBhvr>
                                    </p:anim>
                                    <p:animScale>
                                      <p:cBhvr>
                                        <p:cTn id="17" dur="200" decel="100000" autoRev="1" fill="hold">
                                          <p:stCondLst>
                                            <p:cond delay="600"/>
                                          </p:stCondLst>
                                        </p:cTn>
                                        <p:tgtEl>
                                          <p:spTgt spid="7"/>
                                        </p:tgtEl>
                                      </p:cBhvr>
                                      <p:from x="100000" y="100000"/>
                                      <p:to x="80000" y="100000"/>
                                    </p:animScale>
                                    <p:anim by="(#ppt_h/3+#ppt_w*0.1)" calcmode="lin" valueType="num">
                                      <p:cBhvr additive="sum">
                                        <p:cTn id="18" dur="200" decel="100000" autoRev="1" fill="hold">
                                          <p:stCondLst>
                                            <p:cond delay="600"/>
                                          </p:stCondLst>
                                        </p:cTn>
                                        <p:tgtEl>
                                          <p:spTgt spid="7"/>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from="(-#ppt_w/2)" to="(#ppt_x)" calcmode="lin" valueType="num">
                                      <p:cBhvr>
                                        <p:cTn id="23" dur="600" fill="hold">
                                          <p:stCondLst>
                                            <p:cond delay="0"/>
                                          </p:stCondLst>
                                        </p:cTn>
                                        <p:tgtEl>
                                          <p:spTgt spid="8"/>
                                        </p:tgtEl>
                                        <p:attrNameLst>
                                          <p:attrName>ppt_x</p:attrName>
                                        </p:attrNameLst>
                                      </p:cBhvr>
                                    </p:anim>
                                    <p:anim from="0" to="-1.0" calcmode="lin" valueType="num">
                                      <p:cBhvr>
                                        <p:cTn id="24" dur="200" decel="50000" autoRev="1" fill="hold">
                                          <p:stCondLst>
                                            <p:cond delay="600"/>
                                          </p:stCondLst>
                                        </p:cTn>
                                        <p:tgtEl>
                                          <p:spTgt spid="8"/>
                                        </p:tgtEl>
                                        <p:attrNameLst>
                                          <p:attrName>xshear</p:attrName>
                                        </p:attrNameLst>
                                      </p:cBhvr>
                                    </p:anim>
                                    <p:animScale>
                                      <p:cBhvr>
                                        <p:cTn id="25" dur="200" decel="100000" autoRev="1" fill="hold">
                                          <p:stCondLst>
                                            <p:cond delay="600"/>
                                          </p:stCondLst>
                                        </p:cTn>
                                        <p:tgtEl>
                                          <p:spTgt spid="8"/>
                                        </p:tgtEl>
                                      </p:cBhvr>
                                      <p:from x="100000" y="100000"/>
                                      <p:to x="80000" y="100000"/>
                                    </p:animScale>
                                    <p:anim by="(#ppt_h/3+#ppt_w*0.1)" calcmode="lin" valueType="num">
                                      <p:cBhvr additive="sum">
                                        <p:cTn id="26" dur="200" decel="100000" autoRev="1" fill="hold">
                                          <p:stCondLst>
                                            <p:cond delay="600"/>
                                          </p:stCondLst>
                                        </p:cTn>
                                        <p:tgtEl>
                                          <p:spTgt spid="8"/>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from="(-#ppt_w/2)" to="(#ppt_x)" calcmode="lin" valueType="num">
                                      <p:cBhvr>
                                        <p:cTn id="31" dur="600" fill="hold">
                                          <p:stCondLst>
                                            <p:cond delay="0"/>
                                          </p:stCondLst>
                                        </p:cTn>
                                        <p:tgtEl>
                                          <p:spTgt spid="9"/>
                                        </p:tgtEl>
                                        <p:attrNameLst>
                                          <p:attrName>ppt_x</p:attrName>
                                        </p:attrNameLst>
                                      </p:cBhvr>
                                    </p:anim>
                                    <p:anim from="0" to="-1.0" calcmode="lin" valueType="num">
                                      <p:cBhvr>
                                        <p:cTn id="32" dur="200" decel="50000" autoRev="1" fill="hold">
                                          <p:stCondLst>
                                            <p:cond delay="600"/>
                                          </p:stCondLst>
                                        </p:cTn>
                                        <p:tgtEl>
                                          <p:spTgt spid="9"/>
                                        </p:tgtEl>
                                        <p:attrNameLst>
                                          <p:attrName>xshear</p:attrName>
                                        </p:attrNameLst>
                                      </p:cBhvr>
                                    </p:anim>
                                    <p:animScale>
                                      <p:cBhvr>
                                        <p:cTn id="33" dur="200" decel="100000" autoRev="1" fill="hold">
                                          <p:stCondLst>
                                            <p:cond delay="600"/>
                                          </p:stCondLst>
                                        </p:cTn>
                                        <p:tgtEl>
                                          <p:spTgt spid="9"/>
                                        </p:tgtEl>
                                      </p:cBhvr>
                                      <p:from x="100000" y="100000"/>
                                      <p:to x="80000" y="100000"/>
                                    </p:animScale>
                                    <p:anim by="(#ppt_h/3+#ppt_w*0.1)" calcmode="lin" valueType="num">
                                      <p:cBhvr additive="sum">
                                        <p:cTn id="34" dur="200" decel="100000" autoRev="1" fill="hold">
                                          <p:stCondLst>
                                            <p:cond delay="600"/>
                                          </p:stCondLst>
                                        </p:cTn>
                                        <p:tgtEl>
                                          <p:spTgt spid="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764704"/>
            <a:ext cx="8229600" cy="1143000"/>
          </a:xfrm>
        </p:spPr>
        <p:txBody>
          <a:bodyPr>
            <a:normAutofit fontScale="90000"/>
          </a:bodyPr>
          <a:lstStyle/>
          <a:p>
            <a:r>
              <a:rPr lang="en-US" altLang="zh-CN" b="1" dirty="0" smtClean="0">
                <a:solidFill>
                  <a:srgbClr val="FF0000"/>
                </a:solidFill>
              </a:rPr>
              <a:t>3</a:t>
            </a:r>
            <a:r>
              <a:rPr lang="zh-CN" altLang="en-US" b="1" dirty="0" smtClean="0">
                <a:solidFill>
                  <a:srgbClr val="FF0000"/>
                </a:solidFill>
              </a:rPr>
              <a:t>、</a:t>
            </a:r>
            <a:r>
              <a:rPr lang="zh-CN" altLang="zh-CN" b="1" dirty="0" smtClean="0"/>
              <a:t>下表所列内容为中国某朝代具有的一些特征。据此推断该朝代</a:t>
            </a:r>
            <a:br>
              <a:rPr lang="zh-CN" altLang="zh-CN" dirty="0" smtClean="0"/>
            </a:br>
            <a:endParaRPr lang="zh-CN" altLang="en-US" dirty="0"/>
          </a:p>
        </p:txBody>
      </p:sp>
      <p:sp>
        <p:nvSpPr>
          <p:cNvPr id="3" name="内容占位符 2"/>
          <p:cNvSpPr>
            <a:spLocks noGrp="1"/>
          </p:cNvSpPr>
          <p:nvPr>
            <p:ph idx="1"/>
          </p:nvPr>
        </p:nvSpPr>
        <p:spPr/>
        <p:txBody>
          <a:bodyPr/>
          <a:lstStyle/>
          <a:p>
            <a:pPr fontAlgn="ctr"/>
            <a:r>
              <a:rPr lang="en-US" altLang="zh-CN" dirty="0" smtClean="0"/>
              <a:t> </a:t>
            </a:r>
            <a:endParaRPr lang="zh-CN" altLang="zh-CN" dirty="0" smtClean="0"/>
          </a:p>
          <a:p>
            <a:pPr fontAlgn="ctr"/>
            <a:endParaRPr lang="en-US" altLang="zh-CN" dirty="0" smtClean="0"/>
          </a:p>
          <a:p>
            <a:pPr fontAlgn="ctr"/>
            <a:endParaRPr lang="en-US" altLang="zh-CN" dirty="0" smtClean="0"/>
          </a:p>
          <a:p>
            <a:pPr fontAlgn="ctr"/>
            <a:endParaRPr lang="en-US" altLang="zh-CN" dirty="0" smtClean="0"/>
          </a:p>
          <a:p>
            <a:pPr fontAlgn="ctr"/>
            <a:endParaRPr lang="en-US" altLang="zh-CN" dirty="0" smtClean="0"/>
          </a:p>
          <a:p>
            <a:pPr fontAlgn="ctr">
              <a:buNone/>
            </a:pPr>
            <a:r>
              <a:rPr lang="en-US" altLang="zh-CN" b="1" dirty="0" smtClean="0"/>
              <a:t>A</a:t>
            </a:r>
            <a:r>
              <a:rPr lang="zh-CN" altLang="zh-CN" b="1" dirty="0" smtClean="0"/>
              <a:t>．秦朝</a:t>
            </a:r>
            <a:r>
              <a:rPr lang="en-US" altLang="zh-CN" b="1" dirty="0" smtClean="0"/>
              <a:t>	B</a:t>
            </a:r>
            <a:r>
              <a:rPr lang="zh-CN" altLang="zh-CN" b="1" dirty="0" smtClean="0"/>
              <a:t>．汉朝</a:t>
            </a:r>
            <a:r>
              <a:rPr lang="en-US" altLang="zh-CN" b="1" dirty="0" smtClean="0"/>
              <a:t>	C</a:t>
            </a:r>
            <a:r>
              <a:rPr lang="zh-CN" altLang="zh-CN" b="1" dirty="0" smtClean="0"/>
              <a:t>．唐朝</a:t>
            </a:r>
            <a:r>
              <a:rPr lang="en-US" altLang="zh-CN" b="1" dirty="0" smtClean="0"/>
              <a:t>	D</a:t>
            </a:r>
            <a:r>
              <a:rPr lang="zh-CN" altLang="zh-CN" b="1" dirty="0" smtClean="0"/>
              <a:t>．宋朝</a:t>
            </a:r>
            <a:endParaRPr lang="zh-CN" altLang="zh-CN" b="1" dirty="0" smtClean="0"/>
          </a:p>
          <a:p>
            <a:endParaRPr lang="zh-CN" altLang="en-US" dirty="0"/>
          </a:p>
        </p:txBody>
      </p:sp>
      <p:pic>
        <p:nvPicPr>
          <p:cNvPr id="4" name="图片 3" descr="figure"/>
          <p:cNvPicPr/>
          <p:nvPr/>
        </p:nvPicPr>
        <p:blipFill>
          <a:blip r:embed="rId1" cstate="print"/>
          <a:stretch>
            <a:fillRect/>
          </a:stretch>
        </p:blipFill>
        <p:spPr>
          <a:xfrm>
            <a:off x="2195736" y="1772816"/>
            <a:ext cx="5112568" cy="2592287"/>
          </a:xfrm>
          <a:prstGeom prst="rect">
            <a:avLst/>
          </a:prstGeom>
        </p:spPr>
      </p:pic>
      <p:sp>
        <p:nvSpPr>
          <p:cNvPr id="5" name="TextBox 4"/>
          <p:cNvSpPr txBox="1"/>
          <p:nvPr/>
        </p:nvSpPr>
        <p:spPr>
          <a:xfrm>
            <a:off x="7452320" y="2204864"/>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620688"/>
            <a:ext cx="8229600" cy="1143000"/>
          </a:xfrm>
        </p:spPr>
        <p:txBody>
          <a:bodyPr>
            <a:normAutofit fontScale="90000"/>
          </a:bodyPr>
          <a:lstStyle/>
          <a:p>
            <a:r>
              <a:rPr lang="en-US" altLang="zh-CN" b="1" dirty="0" smtClean="0">
                <a:solidFill>
                  <a:srgbClr val="FF0000"/>
                </a:solidFill>
              </a:rPr>
              <a:t>4.</a:t>
            </a:r>
            <a:r>
              <a:rPr lang="zh-CN" altLang="zh-CN" b="1" dirty="0" smtClean="0"/>
              <a:t>下图所示内容为中国某朝代具有的一些特征。据此判断该朝代是</a:t>
            </a:r>
            <a:br>
              <a:rPr lang="zh-CN" altLang="zh-CN" b="1" dirty="0" smtClean="0"/>
            </a:br>
            <a:endParaRPr lang="zh-CN" altLang="en-US" b="1" dirty="0"/>
          </a:p>
        </p:txBody>
      </p:sp>
      <p:sp>
        <p:nvSpPr>
          <p:cNvPr id="3" name="内容占位符 2"/>
          <p:cNvSpPr>
            <a:spLocks noGrp="1"/>
          </p:cNvSpPr>
          <p:nvPr>
            <p:ph idx="1"/>
          </p:nvPr>
        </p:nvSpPr>
        <p:spPr/>
        <p:txBody>
          <a:bodyPr>
            <a:normAutofit/>
          </a:bodyPr>
          <a:lstStyle/>
          <a:p>
            <a:pPr fontAlgn="ctr"/>
            <a:r>
              <a:rPr lang="en-US" altLang="zh-CN" dirty="0" smtClean="0"/>
              <a:t> </a:t>
            </a:r>
            <a:endParaRPr lang="zh-CN" altLang="zh-CN" dirty="0" smtClean="0"/>
          </a:p>
          <a:p>
            <a:pPr fontAlgn="ctr"/>
            <a:endParaRPr lang="en-US" altLang="zh-CN" dirty="0" smtClean="0"/>
          </a:p>
          <a:p>
            <a:pPr fontAlgn="ctr"/>
            <a:endParaRPr lang="en-US" altLang="zh-CN" dirty="0" smtClean="0"/>
          </a:p>
          <a:p>
            <a:pPr fontAlgn="ctr"/>
            <a:endParaRPr lang="en-US" altLang="zh-CN" dirty="0" smtClean="0"/>
          </a:p>
          <a:p>
            <a:pPr fontAlgn="ctr"/>
            <a:endParaRPr lang="en-US" altLang="zh-CN" dirty="0" smtClean="0"/>
          </a:p>
          <a:p>
            <a:pPr fontAlgn="ctr"/>
            <a:r>
              <a:rPr lang="en-US" altLang="zh-CN" b="1" dirty="0" smtClean="0"/>
              <a:t>A</a:t>
            </a:r>
            <a:r>
              <a:rPr lang="zh-CN" altLang="zh-CN" b="1" dirty="0" smtClean="0"/>
              <a:t>．汉朝</a:t>
            </a:r>
            <a:r>
              <a:rPr lang="en-US" altLang="zh-CN" b="1" dirty="0" smtClean="0"/>
              <a:t>   B</a:t>
            </a:r>
            <a:r>
              <a:rPr lang="zh-CN" altLang="zh-CN" b="1" dirty="0" smtClean="0"/>
              <a:t>．宋朝</a:t>
            </a:r>
            <a:r>
              <a:rPr lang="en-US" altLang="zh-CN" b="1" dirty="0" smtClean="0"/>
              <a:t>   C</a:t>
            </a:r>
            <a:r>
              <a:rPr lang="zh-CN" altLang="zh-CN" b="1" dirty="0" smtClean="0"/>
              <a:t>．唐朝</a:t>
            </a:r>
            <a:r>
              <a:rPr lang="en-US" altLang="zh-CN" b="1" dirty="0" smtClean="0"/>
              <a:t>   D</a:t>
            </a:r>
            <a:r>
              <a:rPr lang="zh-CN" altLang="zh-CN" b="1" dirty="0" smtClean="0"/>
              <a:t>．明朝</a:t>
            </a:r>
            <a:endParaRPr lang="zh-CN" altLang="zh-CN" b="1" dirty="0" smtClean="0"/>
          </a:p>
          <a:p>
            <a:endParaRPr lang="zh-CN" altLang="en-US" dirty="0"/>
          </a:p>
        </p:txBody>
      </p:sp>
      <p:pic>
        <p:nvPicPr>
          <p:cNvPr id="4" name="图片 3" descr="figure"/>
          <p:cNvPicPr/>
          <p:nvPr/>
        </p:nvPicPr>
        <p:blipFill>
          <a:blip r:embed="rId1" cstate="print"/>
          <a:stretch>
            <a:fillRect/>
          </a:stretch>
        </p:blipFill>
        <p:spPr>
          <a:xfrm>
            <a:off x="1763688" y="1844824"/>
            <a:ext cx="6120680" cy="2664296"/>
          </a:xfrm>
          <a:prstGeom prst="rect">
            <a:avLst/>
          </a:prstGeom>
        </p:spPr>
      </p:pic>
      <p:sp>
        <p:nvSpPr>
          <p:cNvPr id="6" name="TextBox 5"/>
          <p:cNvSpPr txBox="1"/>
          <p:nvPr/>
        </p:nvSpPr>
        <p:spPr>
          <a:xfrm>
            <a:off x="7956376" y="1196752"/>
            <a:ext cx="1008112" cy="1015663"/>
          </a:xfrm>
          <a:prstGeom prst="rect">
            <a:avLst/>
          </a:prstGeom>
          <a:noFill/>
        </p:spPr>
        <p:txBody>
          <a:bodyPr wrap="square" rtlCol="0">
            <a:spAutoFit/>
          </a:bodyPr>
          <a:lstStyle/>
          <a:p>
            <a:r>
              <a:rPr lang="en-US" altLang="zh-CN" sz="6000" b="1" dirty="0" smtClean="0">
                <a:solidFill>
                  <a:srgbClr val="FF0000"/>
                </a:solidFill>
              </a:rPr>
              <a:t>A</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404664"/>
            <a:ext cx="8712968" cy="5184576"/>
          </a:xfrm>
        </p:spPr>
        <p:txBody>
          <a:bodyPr>
            <a:normAutofit lnSpcReduction="10000"/>
          </a:bodyPr>
          <a:lstStyle/>
          <a:p>
            <a:r>
              <a:rPr lang="en-US" altLang="zh-CN" sz="3600" b="1" dirty="0" smtClean="0">
                <a:solidFill>
                  <a:srgbClr val="FF0000"/>
                </a:solidFill>
              </a:rPr>
              <a:t>5.</a:t>
            </a:r>
            <a:r>
              <a:rPr lang="en-US" altLang="zh-CN" sz="3600" b="1" dirty="0" smtClean="0"/>
              <a:t>2008</a:t>
            </a:r>
            <a:r>
              <a:rPr lang="zh-CN" altLang="zh-CN" sz="3600" b="1" dirty="0" smtClean="0"/>
              <a:t>年北京奥运会举行时是农历戊子年，那么</a:t>
            </a:r>
            <a:r>
              <a:rPr lang="en-US" altLang="zh-CN" sz="3600" b="1" dirty="0" smtClean="0"/>
              <a:t>2012</a:t>
            </a:r>
            <a:r>
              <a:rPr lang="zh-CN" altLang="zh-CN" sz="3600" b="1" dirty="0" smtClean="0"/>
              <a:t>年伦敦奥运会是中国农历 </a:t>
            </a:r>
            <a:endParaRPr lang="zh-CN" altLang="zh-CN" sz="3600" b="1" dirty="0" smtClean="0"/>
          </a:p>
          <a:p>
            <a:r>
              <a:rPr lang="en-US" altLang="zh-CN" sz="3600" b="1" dirty="0" smtClean="0"/>
              <a:t> A</a:t>
            </a:r>
            <a:r>
              <a:rPr lang="zh-CN" altLang="zh-CN" sz="3600" b="1" dirty="0" smtClean="0"/>
              <a:t>．癸巳年 </a:t>
            </a:r>
            <a:r>
              <a:rPr lang="en-US" altLang="zh-CN" sz="3600" b="1" dirty="0" smtClean="0"/>
              <a:t>           B</a:t>
            </a:r>
            <a:r>
              <a:rPr lang="zh-CN" altLang="zh-CN" sz="3600" b="1" dirty="0" smtClean="0"/>
              <a:t>．辛卯年</a:t>
            </a:r>
            <a:r>
              <a:rPr lang="en-US" altLang="zh-CN" sz="3600" b="1" dirty="0" smtClean="0"/>
              <a:t>     </a:t>
            </a:r>
            <a:endParaRPr lang="en-US" altLang="zh-CN" sz="3600" b="1" dirty="0" smtClean="0"/>
          </a:p>
          <a:p>
            <a:r>
              <a:rPr lang="en-US" altLang="zh-CN" sz="3600" b="1" dirty="0" smtClean="0"/>
              <a:t> C</a:t>
            </a:r>
            <a:r>
              <a:rPr lang="zh-CN" altLang="zh-CN" sz="3600" b="1" dirty="0" smtClean="0"/>
              <a:t>．壬辰年 </a:t>
            </a:r>
            <a:r>
              <a:rPr lang="en-US" altLang="zh-CN" sz="3600" b="1" dirty="0" smtClean="0"/>
              <a:t>           D</a:t>
            </a:r>
            <a:r>
              <a:rPr lang="zh-CN" altLang="zh-CN" sz="3600" b="1" dirty="0" smtClean="0"/>
              <a:t>．甲午年</a:t>
            </a:r>
            <a:endParaRPr lang="zh-CN" altLang="zh-CN" b="1" dirty="0" smtClean="0"/>
          </a:p>
          <a:p>
            <a:endParaRPr lang="en-US" altLang="zh-CN" dirty="0" smtClean="0"/>
          </a:p>
          <a:p>
            <a:pPr fontAlgn="ctr">
              <a:buNone/>
            </a:pPr>
            <a:r>
              <a:rPr lang="en-US" altLang="zh-CN" sz="3600" b="1" dirty="0" smtClean="0">
                <a:solidFill>
                  <a:srgbClr val="FF0000"/>
                </a:solidFill>
              </a:rPr>
              <a:t>6.</a:t>
            </a:r>
            <a:r>
              <a:rPr lang="zh-CN" altLang="zh-CN" sz="3600" b="1" dirty="0" smtClean="0"/>
              <a:t>鲁迅先生在《一件小事》中写到：</a:t>
            </a:r>
            <a:r>
              <a:rPr lang="en-US" altLang="zh-CN" sz="3600" b="1" dirty="0" smtClean="0"/>
              <a:t>“</a:t>
            </a:r>
            <a:r>
              <a:rPr lang="zh-CN" altLang="zh-CN" sz="3600" b="1" dirty="0" smtClean="0"/>
              <a:t>这是民国六年的冬天。</a:t>
            </a:r>
            <a:r>
              <a:rPr lang="en-US" altLang="zh-CN" sz="3600" b="1" dirty="0" smtClean="0"/>
              <a:t>”“</a:t>
            </a:r>
            <a:r>
              <a:rPr lang="zh-CN" altLang="zh-CN" sz="3600" b="1" dirty="0" smtClean="0"/>
              <a:t>民国六年</a:t>
            </a:r>
            <a:r>
              <a:rPr lang="en-US" altLang="zh-CN" sz="3600" b="1" dirty="0" smtClean="0"/>
              <a:t>”</a:t>
            </a:r>
            <a:r>
              <a:rPr lang="zh-CN" altLang="zh-CN" sz="3600" b="1" dirty="0" smtClean="0"/>
              <a:t>是指</a:t>
            </a:r>
            <a:endParaRPr lang="zh-CN" altLang="zh-CN" sz="3600" b="1" dirty="0" smtClean="0"/>
          </a:p>
          <a:p>
            <a:pPr fontAlgn="ctr"/>
            <a:r>
              <a:rPr lang="en-US" altLang="zh-CN" sz="3600" b="1" dirty="0" smtClean="0"/>
              <a:t>A</a:t>
            </a:r>
            <a:r>
              <a:rPr lang="zh-CN" altLang="zh-CN" sz="3600" b="1" dirty="0" smtClean="0"/>
              <a:t>．</a:t>
            </a:r>
            <a:r>
              <a:rPr lang="en-US" altLang="zh-CN" sz="3600" b="1" dirty="0" smtClean="0"/>
              <a:t>1915</a:t>
            </a:r>
            <a:r>
              <a:rPr lang="zh-CN" altLang="zh-CN" sz="3600" b="1" dirty="0" smtClean="0"/>
              <a:t>年</a:t>
            </a:r>
            <a:r>
              <a:rPr lang="en-US" altLang="zh-CN" sz="3600" b="1" dirty="0" smtClean="0"/>
              <a:t>              B</a:t>
            </a:r>
            <a:r>
              <a:rPr lang="zh-CN" altLang="zh-CN" sz="3600" b="1" dirty="0" smtClean="0"/>
              <a:t>．</a:t>
            </a:r>
            <a:r>
              <a:rPr lang="en-US" altLang="zh-CN" sz="3600" b="1" dirty="0" smtClean="0"/>
              <a:t>1916</a:t>
            </a:r>
            <a:r>
              <a:rPr lang="zh-CN" altLang="zh-CN" sz="3600" b="1" dirty="0" smtClean="0"/>
              <a:t>年</a:t>
            </a:r>
            <a:endParaRPr lang="en-US" altLang="zh-CN" sz="3600" b="1" dirty="0" smtClean="0"/>
          </a:p>
          <a:p>
            <a:pPr fontAlgn="ctr"/>
            <a:r>
              <a:rPr lang="en-US" altLang="zh-CN" sz="3600" b="1" dirty="0" smtClean="0"/>
              <a:t>C</a:t>
            </a:r>
            <a:r>
              <a:rPr lang="zh-CN" altLang="zh-CN" sz="3600" b="1" dirty="0" smtClean="0"/>
              <a:t>．</a:t>
            </a:r>
            <a:r>
              <a:rPr lang="en-US" altLang="zh-CN" sz="3600" b="1" dirty="0" smtClean="0"/>
              <a:t>1917</a:t>
            </a:r>
            <a:r>
              <a:rPr lang="zh-CN" altLang="zh-CN" sz="3600" b="1" dirty="0" smtClean="0"/>
              <a:t>年</a:t>
            </a:r>
            <a:r>
              <a:rPr lang="en-US" altLang="zh-CN" sz="3600" b="1" dirty="0" smtClean="0"/>
              <a:t>              D</a:t>
            </a:r>
            <a:r>
              <a:rPr lang="zh-CN" altLang="zh-CN" sz="3600" b="1" dirty="0" smtClean="0"/>
              <a:t>．</a:t>
            </a:r>
            <a:r>
              <a:rPr lang="en-US" altLang="zh-CN" sz="3600" b="1" dirty="0" smtClean="0"/>
              <a:t>1918</a:t>
            </a:r>
            <a:r>
              <a:rPr lang="zh-CN" altLang="zh-CN" sz="3600" b="1" dirty="0" smtClean="0"/>
              <a:t>年</a:t>
            </a:r>
            <a:endParaRPr lang="zh-CN" altLang="zh-CN" sz="3600" b="1" dirty="0" smtClean="0"/>
          </a:p>
          <a:p>
            <a:endParaRPr lang="zh-CN" altLang="en-US" dirty="0"/>
          </a:p>
        </p:txBody>
      </p:sp>
      <p:sp>
        <p:nvSpPr>
          <p:cNvPr id="4" name="TextBox 3"/>
          <p:cNvSpPr txBox="1"/>
          <p:nvPr/>
        </p:nvSpPr>
        <p:spPr>
          <a:xfrm>
            <a:off x="7956376" y="1196752"/>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
        <p:nvSpPr>
          <p:cNvPr id="5" name="TextBox 4"/>
          <p:cNvSpPr txBox="1"/>
          <p:nvPr/>
        </p:nvSpPr>
        <p:spPr>
          <a:xfrm>
            <a:off x="7740352" y="4221088"/>
            <a:ext cx="1008112" cy="1015663"/>
          </a:xfrm>
          <a:prstGeom prst="rect">
            <a:avLst/>
          </a:prstGeom>
          <a:noFill/>
        </p:spPr>
        <p:txBody>
          <a:bodyPr wrap="square" rtlCol="0">
            <a:spAutoFit/>
          </a:bodyPr>
          <a:lstStyle/>
          <a:p>
            <a:r>
              <a:rPr lang="en-US" altLang="zh-CN" sz="6000" b="1" dirty="0" smtClean="0">
                <a:solidFill>
                  <a:srgbClr val="FF0000"/>
                </a:solidFill>
              </a:rPr>
              <a:t>C</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692696"/>
            <a:ext cx="8568952" cy="5256584"/>
          </a:xfrm>
        </p:spPr>
        <p:txBody>
          <a:bodyPr>
            <a:normAutofit/>
          </a:bodyPr>
          <a:lstStyle/>
          <a:p>
            <a:pPr fontAlgn="ctr"/>
            <a:r>
              <a:rPr lang="en-US" altLang="zh-CN" b="1" dirty="0" smtClean="0">
                <a:solidFill>
                  <a:srgbClr val="FF0000"/>
                </a:solidFill>
              </a:rPr>
              <a:t>7.</a:t>
            </a:r>
            <a:r>
              <a:rPr lang="zh-CN" altLang="zh-CN" b="1" dirty="0" smtClean="0"/>
              <a:t>为了实现中国梦，中国共产党确立了</a:t>
            </a:r>
            <a:r>
              <a:rPr lang="en-US" altLang="zh-CN" b="1" dirty="0" smtClean="0"/>
              <a:t>“</a:t>
            </a:r>
            <a:r>
              <a:rPr lang="zh-CN" altLang="zh-CN" b="1" dirty="0" smtClean="0"/>
              <a:t>两个一百年</a:t>
            </a:r>
            <a:r>
              <a:rPr lang="en-US" altLang="zh-CN" b="1" dirty="0" smtClean="0"/>
              <a:t>”</a:t>
            </a:r>
            <a:r>
              <a:rPr lang="zh-CN" altLang="zh-CN" b="1" dirty="0" smtClean="0"/>
              <a:t>奋斗目标，即到中国共产党成立</a:t>
            </a:r>
            <a:r>
              <a:rPr lang="en-US" altLang="zh-CN" b="1" dirty="0" smtClean="0"/>
              <a:t>100</a:t>
            </a:r>
            <a:r>
              <a:rPr lang="zh-CN" altLang="zh-CN" b="1" dirty="0" smtClean="0"/>
              <a:t>年时，全面建成小康社会；到中华人民共和国成立</a:t>
            </a:r>
            <a:r>
              <a:rPr lang="en-US" altLang="zh-CN" b="1" dirty="0" smtClean="0"/>
              <a:t>100</a:t>
            </a:r>
            <a:r>
              <a:rPr lang="zh-CN" altLang="zh-CN" b="1" dirty="0" smtClean="0"/>
              <a:t>年时，建成富强民主文明和谐美丽的社会主义现代化强国。</a:t>
            </a:r>
            <a:r>
              <a:rPr lang="en-US" altLang="zh-CN" b="1" dirty="0" smtClean="0"/>
              <a:t>“</a:t>
            </a:r>
            <a:r>
              <a:rPr lang="zh-CN" altLang="zh-CN" b="1" dirty="0" smtClean="0"/>
              <a:t>两个一百年</a:t>
            </a:r>
            <a:r>
              <a:rPr lang="en-US" altLang="zh-CN" b="1" dirty="0" smtClean="0"/>
              <a:t>”</a:t>
            </a:r>
            <a:r>
              <a:rPr lang="zh-CN" altLang="zh-CN" b="1" dirty="0" smtClean="0"/>
              <a:t>的起点分别是</a:t>
            </a:r>
            <a:endParaRPr lang="zh-CN" altLang="zh-CN" b="1" dirty="0" smtClean="0"/>
          </a:p>
          <a:p>
            <a:pPr fontAlgn="ctr"/>
            <a:endParaRPr lang="en-US" altLang="zh-CN" b="1" dirty="0" smtClean="0"/>
          </a:p>
          <a:p>
            <a:pPr fontAlgn="ctr"/>
            <a:r>
              <a:rPr lang="en-US" altLang="zh-CN" b="1" dirty="0" smtClean="0"/>
              <a:t>A</a:t>
            </a:r>
            <a:r>
              <a:rPr lang="zh-CN" altLang="zh-CN" b="1" dirty="0" smtClean="0"/>
              <a:t>．</a:t>
            </a:r>
            <a:r>
              <a:rPr lang="en-US" altLang="zh-CN" b="1" dirty="0" smtClean="0"/>
              <a:t>1912</a:t>
            </a:r>
            <a:r>
              <a:rPr lang="zh-CN" altLang="zh-CN" b="1" dirty="0" smtClean="0"/>
              <a:t>年</a:t>
            </a:r>
            <a:r>
              <a:rPr lang="en-US" altLang="zh-CN" b="1" dirty="0" smtClean="0"/>
              <a:t>  1919</a:t>
            </a:r>
            <a:r>
              <a:rPr lang="zh-CN" altLang="zh-CN" b="1" dirty="0" smtClean="0"/>
              <a:t>年</a:t>
            </a:r>
            <a:r>
              <a:rPr lang="en-US" altLang="zh-CN" b="1" dirty="0" smtClean="0"/>
              <a:t>         B</a:t>
            </a:r>
            <a:r>
              <a:rPr lang="zh-CN" altLang="zh-CN" b="1" dirty="0" smtClean="0"/>
              <a:t>．</a:t>
            </a:r>
            <a:r>
              <a:rPr lang="en-US" altLang="zh-CN" b="1" dirty="0" smtClean="0"/>
              <a:t>1919</a:t>
            </a:r>
            <a:r>
              <a:rPr lang="zh-CN" altLang="zh-CN" b="1" dirty="0" smtClean="0"/>
              <a:t>年</a:t>
            </a:r>
            <a:r>
              <a:rPr lang="en-US" altLang="zh-CN" b="1" dirty="0" smtClean="0"/>
              <a:t>  1949</a:t>
            </a:r>
            <a:r>
              <a:rPr lang="zh-CN" altLang="zh-CN" b="1" dirty="0" smtClean="0"/>
              <a:t>年</a:t>
            </a:r>
            <a:endParaRPr lang="zh-CN" altLang="zh-CN" b="1" dirty="0" smtClean="0"/>
          </a:p>
          <a:p>
            <a:pPr fontAlgn="ctr"/>
            <a:r>
              <a:rPr lang="en-US" altLang="zh-CN" b="1" dirty="0" smtClean="0"/>
              <a:t>C</a:t>
            </a:r>
            <a:r>
              <a:rPr lang="zh-CN" altLang="zh-CN" b="1" dirty="0" smtClean="0"/>
              <a:t>．</a:t>
            </a:r>
            <a:r>
              <a:rPr lang="en-US" altLang="zh-CN" b="1" dirty="0" smtClean="0"/>
              <a:t>1921</a:t>
            </a:r>
            <a:r>
              <a:rPr lang="zh-CN" altLang="zh-CN" b="1" dirty="0" smtClean="0"/>
              <a:t>年</a:t>
            </a:r>
            <a:r>
              <a:rPr lang="en-US" altLang="zh-CN" b="1" dirty="0" smtClean="0"/>
              <a:t>  1945</a:t>
            </a:r>
            <a:r>
              <a:rPr lang="zh-CN" altLang="zh-CN" b="1" dirty="0" smtClean="0"/>
              <a:t>年</a:t>
            </a:r>
            <a:r>
              <a:rPr lang="en-US" altLang="zh-CN" b="1" dirty="0" smtClean="0"/>
              <a:t>         D</a:t>
            </a:r>
            <a:r>
              <a:rPr lang="zh-CN" altLang="zh-CN" b="1" dirty="0" smtClean="0"/>
              <a:t>．</a:t>
            </a:r>
            <a:r>
              <a:rPr lang="en-US" altLang="zh-CN" b="1" dirty="0" smtClean="0"/>
              <a:t>1921</a:t>
            </a:r>
            <a:r>
              <a:rPr lang="zh-CN" altLang="zh-CN" b="1" dirty="0" smtClean="0"/>
              <a:t>年</a:t>
            </a:r>
            <a:r>
              <a:rPr lang="en-US" altLang="zh-CN" b="1" dirty="0" smtClean="0"/>
              <a:t>  1949</a:t>
            </a:r>
            <a:r>
              <a:rPr lang="zh-CN" altLang="zh-CN" b="1" dirty="0" smtClean="0"/>
              <a:t>年</a:t>
            </a:r>
            <a:endParaRPr lang="zh-CN" altLang="zh-CN" b="1" dirty="0" smtClean="0"/>
          </a:p>
          <a:p>
            <a:endParaRPr lang="zh-CN" altLang="en-US" dirty="0"/>
          </a:p>
        </p:txBody>
      </p:sp>
      <p:sp>
        <p:nvSpPr>
          <p:cNvPr id="4" name="TextBox 3"/>
          <p:cNvSpPr txBox="1"/>
          <p:nvPr/>
        </p:nvSpPr>
        <p:spPr>
          <a:xfrm>
            <a:off x="6660232" y="3284984"/>
            <a:ext cx="1008112" cy="1015663"/>
          </a:xfrm>
          <a:prstGeom prst="rect">
            <a:avLst/>
          </a:prstGeom>
          <a:noFill/>
        </p:spPr>
        <p:txBody>
          <a:bodyPr wrap="square" rtlCol="0">
            <a:spAutoFit/>
          </a:bodyPr>
          <a:lstStyle/>
          <a:p>
            <a:r>
              <a:rPr lang="en-US" altLang="zh-CN" sz="6000" b="1" dirty="0" smtClean="0">
                <a:solidFill>
                  <a:srgbClr val="FF0000"/>
                </a:solidFill>
              </a:rPr>
              <a:t>D</a:t>
            </a:r>
            <a:endParaRPr lang="zh-CN" alt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7228</Words>
  <PresentationFormat>全屏显示(4:3)</PresentationFormat>
  <Paragraphs>652</Paragraphs>
  <Slides>55</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55</vt:i4>
      </vt:variant>
    </vt:vector>
  </HeadingPairs>
  <TitlesOfParts>
    <vt:vector size="66" baseType="lpstr">
      <vt:lpstr>Arial</vt:lpstr>
      <vt:lpstr>宋体</vt:lpstr>
      <vt:lpstr>Wingdings</vt:lpstr>
      <vt:lpstr>Times New Roman</vt:lpstr>
      <vt:lpstr>Calibri</vt:lpstr>
      <vt:lpstr>微软雅黑</vt:lpstr>
      <vt:lpstr>Arial Unicode MS</vt:lpstr>
      <vt:lpstr>黑体</vt:lpstr>
      <vt:lpstr>Arial</vt:lpstr>
      <vt:lpstr>方正粗黑宋简体</vt:lpstr>
      <vt:lpstr>Office 主题</vt:lpstr>
      <vt:lpstr>PowerPoint 演示文稿</vt:lpstr>
      <vt:lpstr>PowerPoint 演示文稿</vt:lpstr>
      <vt:lpstr>PowerPoint 演示文稿</vt:lpstr>
      <vt:lpstr>PowerPoint 演示文稿</vt:lpstr>
      <vt:lpstr>2.分析以下古代中国某朝代行政结构示意图。它显示的朝代最早可能是 </vt:lpstr>
      <vt:lpstr>3、下表所列内容为中国某朝代具有的一些特征。据此推断该朝代 </vt:lpstr>
      <vt:lpstr>4.下图所示内容为中国某朝代具有的一些特征。据此判断该朝代是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二、地点篇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三、人物篇</vt:lpstr>
      <vt:lpstr>PowerPoint 演示文稿</vt:lpstr>
      <vt:lpstr>PowerPoint 演示文稿</vt:lpstr>
      <vt:lpstr>7.清代那位著名将领抬着棺木入新疆，收复伊犁？ </vt:lpstr>
      <vt:lpstr>10.烽火戏诸侯的两个主角分别是谁？ </vt:lpstr>
      <vt:lpstr>PowerPoint 演示文稿</vt:lpstr>
      <vt:lpstr>PowerPoint 演示文稿</vt:lpstr>
      <vt:lpstr>PowerPoint 演示文稿</vt:lpstr>
      <vt:lpstr>四、事件篇</vt:lpstr>
      <vt:lpstr>PowerPoint 演示文稿</vt:lpstr>
      <vt:lpstr>PowerPoint 演示文稿</vt:lpstr>
      <vt:lpstr>PowerPoint 演示文稿</vt:lpstr>
      <vt:lpstr> 五、历史趣味猜词 </vt:lpstr>
      <vt:lpstr>PowerPoint 演示文稿</vt:lpstr>
      <vt:lpstr>PowerPoint 演示文稿</vt:lpstr>
      <vt:lpstr>PowerPoint 演示文稿</vt:lpstr>
      <vt:lpstr>六、你演我猜</vt:lpstr>
      <vt:lpstr>六、你演我猜</vt:lpstr>
      <vt:lpstr>七、观众参与:</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2020-12-09T08:41:00Z</dcterms:created>
  <dcterms:modified xsi:type="dcterms:W3CDTF">2021-02-02T06:11:11Z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