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slideLayouts/slideLayout21.xml" ContentType="application/vnd.openxmlformats-officedocument.presentationml.slideLayout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notesSlides/notesSlide13.xml" ContentType="application/vnd.openxmlformats-officedocument.presentationml.notesSlide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98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notesSlides/notesSlide9.xml" ContentType="application/vnd.openxmlformats-officedocument.presentationml.notesSlide+xml"/>
  <Override PartName="/ppt/tags/tag391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notesSlides/notesSlide10.xml" ContentType="application/vnd.openxmlformats-officedocument.presentationml.notesSlide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slideLayouts/slideLayout34.xml" ContentType="application/vnd.openxmlformats-officedocument.presentationml.slideLayout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23.xml" ContentType="application/vnd.openxmlformats-officedocument.presentationml.slideLayout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385.xml" ContentType="application/vnd.openxmlformats-officedocument.presentationml.tags+xml"/>
  <Override PartName="/ppt/tags/tag396.xml" ContentType="application/vnd.openxmlformats-officedocument.presentationml.tags+xml"/>
  <Override PartName="/ppt/tags/tag40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notesSlides/notesSlide6.xml" ContentType="application/vnd.openxmlformats-officedocument.presentationml.notesSlide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Layouts/slideLayout28.xml" ContentType="application/vnd.openxmlformats-officedocument.presentationml.slideLayout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Layouts/slideLayout36.xml" ContentType="application/vnd.openxmlformats-officedocument.presentationml.slideLayout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25.xml" ContentType="application/vnd.openxmlformats-officedocument.presentationml.slideLayout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notesSlides/notesSlide8.xml" ContentType="application/vnd.openxmlformats-officedocument.presentationml.notesSlide+xml"/>
  <Override PartName="/ppt/tags/tag39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Layouts/slideLayout19.xml" ContentType="application/vnd.openxmlformats-officedocument.presentationml.slideLayout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notesSlides/notesSlide5.xml" ContentType="application/vnd.openxmlformats-officedocument.presentationml.notesSlide+xml"/>
  <Override PartName="/ppt/tags/tag132.xml" ContentType="application/vnd.openxmlformats-officedocument.presentationml.tags+xml"/>
  <Override PartName="/ppt/slideLayouts/slideLayout38.xml" ContentType="application/vnd.openxmlformats-officedocument.presentationml.slideLayout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Default Extension="jpeg" ContentType="image/jpeg"/>
  <Override PartName="/ppt/tags/tag378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slideLayouts/slideLayout30.xml" ContentType="application/vnd.openxmlformats-officedocument.presentationml.slideLayout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slideLayouts/slideLayout29.xml" ContentType="application/vnd.openxmlformats-officedocument.presentationml.slideLayout+xml"/>
  <Override PartName="/ppt/tags/tag170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30"/>
  </p:notesMasterIdLst>
  <p:handoutMasterIdLst>
    <p:handoutMasterId r:id="rId31"/>
  </p:handoutMasterIdLst>
  <p:sldIdLst>
    <p:sldId id="732" r:id="rId3"/>
    <p:sldId id="765" r:id="rId4"/>
    <p:sldId id="738" r:id="rId5"/>
    <p:sldId id="749" r:id="rId6"/>
    <p:sldId id="746" r:id="rId7"/>
    <p:sldId id="751" r:id="rId8"/>
    <p:sldId id="740" r:id="rId9"/>
    <p:sldId id="741" r:id="rId10"/>
    <p:sldId id="742" r:id="rId11"/>
    <p:sldId id="743" r:id="rId12"/>
    <p:sldId id="744" r:id="rId13"/>
    <p:sldId id="745" r:id="rId14"/>
    <p:sldId id="759" r:id="rId15"/>
    <p:sldId id="753" r:id="rId16"/>
    <p:sldId id="757" r:id="rId17"/>
    <p:sldId id="769" r:id="rId18"/>
    <p:sldId id="758" r:id="rId19"/>
    <p:sldId id="764" r:id="rId20"/>
    <p:sldId id="771" r:id="rId21"/>
    <p:sldId id="772" r:id="rId22"/>
    <p:sldId id="773" r:id="rId23"/>
    <p:sldId id="763" r:id="rId24"/>
    <p:sldId id="766" r:id="rId25"/>
    <p:sldId id="762" r:id="rId26"/>
    <p:sldId id="697" r:id="rId27"/>
    <p:sldId id="708" r:id="rId28"/>
    <p:sldId id="761" r:id="rId29"/>
  </p:sldIdLst>
  <p:sldSz cx="11522075" cy="6480175"/>
  <p:notesSz cx="6858000" cy="9144000"/>
  <p:custDataLst>
    <p:tags r:id="rId32"/>
  </p:custDataLst>
  <p:defaultTextStyle>
    <a:defPPr>
      <a:defRPr lang="zh-CN"/>
    </a:defPPr>
    <a:lvl1pPr marL="0" indent="0" algn="l" defTabSz="912495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</a:defRPr>
    </a:lvl1pPr>
    <a:lvl2pPr marL="455295" indent="1905" algn="l" defTabSz="912495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</a:defRPr>
    </a:lvl2pPr>
    <a:lvl3pPr marL="912495" indent="1905" algn="l" defTabSz="912495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</a:defRPr>
    </a:lvl3pPr>
    <a:lvl4pPr marL="1369695" indent="1905" algn="l" defTabSz="912495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</a:defRPr>
    </a:lvl4pPr>
    <a:lvl5pPr marL="1826895" indent="1905" algn="l" defTabSz="912495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</a:defRPr>
    </a:lvl5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0" autoAdjust="0"/>
    <p:restoredTop sz="97386" autoAdjust="0"/>
  </p:normalViewPr>
  <p:slideViewPr>
    <p:cSldViewPr>
      <p:cViewPr varScale="1">
        <p:scale>
          <a:sx n="70" d="100"/>
          <a:sy n="70" d="100"/>
        </p:scale>
        <p:origin x="-92" y="-56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9728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/>
            <a:endParaRPr lang="zh-CN" altLang="en-US" sz="1200" b="0"/>
          </a:p>
        </p:txBody>
      </p:sp>
      <p:sp>
        <p:nvSpPr>
          <p:cNvPr id="2051" name="日期占位符 97282"/>
          <p:cNvSpPr>
            <a:spLocks noGrp="1"/>
          </p:cNvSpPr>
          <p:nvPr>
            <p:ph type="dt" sz="quarter" idx="9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DE978D72-E099-4F20-9554-DCA26BFFE1A5}" type="datetime1">
              <a:rPr lang="zh-CN" altLang="en-US" sz="1200" b="0"/>
              <a:pPr lvl="0" algn="r"/>
              <a:t>2021/10/12</a:t>
            </a:fld>
            <a:endParaRPr lang="zh-CN" altLang="en-US" sz="1200" b="0"/>
          </a:p>
        </p:txBody>
      </p:sp>
      <p:sp>
        <p:nvSpPr>
          <p:cNvPr id="2052" name="页脚占位符 97283"/>
          <p:cNvSpPr>
            <a:spLocks noGrp="1"/>
          </p:cNvSpPr>
          <p:nvPr>
            <p:ph type="ftr" sz="quarter" idx="19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200" b="0"/>
          </a:p>
        </p:txBody>
      </p:sp>
      <p:sp>
        <p:nvSpPr>
          <p:cNvPr id="2053" name="灯片编号占位符 97284"/>
          <p:cNvSpPr>
            <a:spLocks noGrp="1"/>
          </p:cNvSpPr>
          <p:nvPr>
            <p:ph type="sldNum" sz="quarter" idx="29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8D87F378-E08A-47A4-8319-BB31DB2CB4CA}" type="slidenum">
              <a:rPr lang="zh-CN" altLang="en-US" sz="1200" b="0"/>
              <a:pPr lvl="0" algn="r"/>
              <a:t>‹#›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9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r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FDCE4BCB-5540-4A24-ABE4-FCA7F3660116}" type="datetime1">
              <a:rPr lang="zh-CN" altLang="en-US" sz="1200" b="0">
                <a:solidFill>
                  <a:schemeClr val="tx1"/>
                </a:solidFill>
                <a:latin typeface="Calibri" panose="020F0502020204030204" pitchFamily="34" charset="0"/>
              </a:rPr>
              <a:pPr marL="0" lvl="0" indent="0" algn="r" defTabSz="9144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</a:pPr>
              <a:t>2021/10/12</a:t>
            </a:fld>
            <a:endParaRPr lang="zh-CN" altLang="en-US" sz="12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19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29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39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49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F772DB42-E896-4AFC-976E-017477991129}" type="slidenum">
              <a:rPr lang="zh-CN" altLang="en-US" sz="1200" b="0"/>
              <a:pPr lvl="0" algn="r"/>
              <a:t>‹#›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4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A79A7-0B32-45E3-86F1-7D22613EC84B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渔猎采摘方式（原始生产方式）</a:t>
            </a:r>
            <a:endParaRPr lang="en-US" altLang="zh-CN" dirty="0" smtClean="0"/>
          </a:p>
          <a:p>
            <a:r>
              <a:rPr lang="zh-CN" altLang="en-US" dirty="0" smtClean="0"/>
              <a:t>种养殖方式（农耕生产方式）</a:t>
            </a:r>
            <a:endParaRPr lang="en-US" altLang="zh-CN" dirty="0" smtClean="0"/>
          </a:p>
          <a:p>
            <a:r>
              <a:rPr lang="zh-CN" altLang="en-US" dirty="0" smtClean="0"/>
              <a:t>工业制造方式（资本主义生产方式）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F772DB42-E896-4AFC-976E-017477991129}" type="slidenum">
              <a:rPr lang="zh-CN" altLang="en-US" sz="1200" b="0" smtClean="0"/>
              <a:pPr lvl="0" algn="r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2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AC4D32CE-E853-4469-8AB9-1FF1FF598CF5}" type="slidenum">
              <a:rPr lang="zh-CN" altLang="en-US" sz="1200" b="0"/>
              <a:pPr lvl="0" algn="r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2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2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24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696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6895" indent="1905" algn="l" defTabSz="91249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8B274745-4DDC-4B98-94FE-96CA14E3F94E}" type="slidenum">
              <a:rPr lang="zh-CN" altLang="en-US" sz="1200" b="0"/>
              <a:pPr lvl="0" algn="r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A79A7-0B32-45E3-86F1-7D22613EC84B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A79A7-0B32-45E3-86F1-7D22613EC84B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A79A7-0B32-45E3-86F1-7D22613EC84B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A79A7-0B32-45E3-86F1-7D22613EC84B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A79A7-0B32-45E3-86F1-7D22613EC84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A79A7-0B32-45E3-86F1-7D22613EC84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10.xml"/><Relationship Id="rId21" Type="http://schemas.openxmlformats.org/officeDocument/2006/relationships/image" Target="../media/image3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image" Target="../media/image7.png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image" Target="../media/image2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6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5.png"/><Relationship Id="rId10" Type="http://schemas.openxmlformats.org/officeDocument/2006/relationships/tags" Target="../tags/tag17.xml"/><Relationship Id="rId19" Type="http://schemas.openxmlformats.org/officeDocument/2006/relationships/image" Target="../media/image1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93.xml"/><Relationship Id="rId21" Type="http://schemas.openxmlformats.org/officeDocument/2006/relationships/image" Target="../media/image3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image" Target="../media/image7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image" Target="../media/image2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6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image" Target="../media/image5.png"/><Relationship Id="rId10" Type="http://schemas.openxmlformats.org/officeDocument/2006/relationships/tags" Target="../tags/tag100.xml"/><Relationship Id="rId19" Type="http://schemas.openxmlformats.org/officeDocument/2006/relationships/image" Target="../media/image1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8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8.png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10" Type="http://schemas.openxmlformats.org/officeDocument/2006/relationships/image" Target="../media/image8.png"/><Relationship Id="rId4" Type="http://schemas.openxmlformats.org/officeDocument/2006/relationships/tags" Target="../tags/tag131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10" Type="http://schemas.openxmlformats.org/officeDocument/2006/relationships/image" Target="../media/image8.png"/><Relationship Id="rId4" Type="http://schemas.openxmlformats.org/officeDocument/2006/relationships/tags" Target="../tags/tag139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8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48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13.png"/><Relationship Id="rId5" Type="http://schemas.openxmlformats.org/officeDocument/2006/relationships/tags" Target="../tags/tag158.xml"/><Relationship Id="rId10" Type="http://schemas.openxmlformats.org/officeDocument/2006/relationships/image" Target="../media/image12.png"/><Relationship Id="rId4" Type="http://schemas.openxmlformats.org/officeDocument/2006/relationships/tags" Target="../tags/tag157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slideMaster" Target="../slideMasters/slideMaster2.xml"/><Relationship Id="rId3" Type="http://schemas.openxmlformats.org/officeDocument/2006/relationships/tags" Target="../tags/tag170.xml"/><Relationship Id="rId21" Type="http://schemas.openxmlformats.org/officeDocument/2006/relationships/image" Target="../media/image3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7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image" Target="../media/image2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6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image" Target="../media/image5.png"/><Relationship Id="rId10" Type="http://schemas.openxmlformats.org/officeDocument/2006/relationships/tags" Target="../tags/tag177.xml"/><Relationship Id="rId19" Type="http://schemas.openxmlformats.org/officeDocument/2006/relationships/image" Target="../media/image1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2" Type="http://schemas.openxmlformats.org/officeDocument/2006/relationships/tags" Target="../tags/tag192.xml"/><Relationship Id="rId16" Type="http://schemas.openxmlformats.org/officeDocument/2006/relationships/image" Target="../media/image10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image" Target="../media/image9.png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image" Target="../media/image8.png"/><Relationship Id="rId5" Type="http://schemas.openxmlformats.org/officeDocument/2006/relationships/tags" Target="../tags/tag2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14.xml"/><Relationship Id="rId9" Type="http://schemas.openxmlformats.org/officeDocument/2006/relationships/tags" Target="../tags/tag219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2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9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10" Type="http://schemas.openxmlformats.org/officeDocument/2006/relationships/image" Target="../media/image8.png"/><Relationship Id="rId4" Type="http://schemas.openxmlformats.org/officeDocument/2006/relationships/tags" Target="../tags/tag239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9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slideMaster" Target="../slideMasters/slideMaster2.xml"/><Relationship Id="rId3" Type="http://schemas.openxmlformats.org/officeDocument/2006/relationships/tags" Target="../tags/tag253.xml"/><Relationship Id="rId21" Type="http://schemas.openxmlformats.org/officeDocument/2006/relationships/image" Target="../media/image3.png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image" Target="../media/image7.png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image" Target="../media/image2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image" Target="../media/image6.png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image" Target="../media/image5.png"/><Relationship Id="rId10" Type="http://schemas.openxmlformats.org/officeDocument/2006/relationships/tags" Target="../tags/tag260.xml"/><Relationship Id="rId19" Type="http://schemas.openxmlformats.org/officeDocument/2006/relationships/image" Target="../media/image1.png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2" Type="http://schemas.openxmlformats.org/officeDocument/2006/relationships/tags" Target="../tags/tag32.xml"/><Relationship Id="rId16" Type="http://schemas.openxmlformats.org/officeDocument/2006/relationships/image" Target="../media/image10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image" Target="../media/image9.png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7" Type="http://schemas.openxmlformats.org/officeDocument/2006/relationships/image" Target="../media/image8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10" Type="http://schemas.openxmlformats.org/officeDocument/2006/relationships/image" Target="../media/image8.png"/><Relationship Id="rId4" Type="http://schemas.openxmlformats.org/officeDocument/2006/relationships/tags" Target="../tags/tag283.xml"/><Relationship Id="rId9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10" Type="http://schemas.openxmlformats.org/officeDocument/2006/relationships/image" Target="../media/image8.png"/><Relationship Id="rId4" Type="http://schemas.openxmlformats.org/officeDocument/2006/relationships/tags" Target="../tags/tag291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3" Type="http://schemas.openxmlformats.org/officeDocument/2006/relationships/tags" Target="../tags/tag298.xml"/><Relationship Id="rId7" Type="http://schemas.openxmlformats.org/officeDocument/2006/relationships/tags" Target="../tags/tag302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5" Type="http://schemas.openxmlformats.org/officeDocument/2006/relationships/tags" Target="../tags/tag300.xml"/><Relationship Id="rId10" Type="http://schemas.openxmlformats.org/officeDocument/2006/relationships/image" Target="../media/image8.png"/><Relationship Id="rId4" Type="http://schemas.openxmlformats.org/officeDocument/2006/relationships/tags" Target="../tags/tag299.xml"/><Relationship Id="rId9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image" Target="../media/image8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308.xml"/><Relationship Id="rId10" Type="http://schemas.openxmlformats.org/officeDocument/2006/relationships/tags" Target="../tags/tag313.xml"/><Relationship Id="rId4" Type="http://schemas.openxmlformats.org/officeDocument/2006/relationships/tags" Target="../tags/tag307.xml"/><Relationship Id="rId9" Type="http://schemas.openxmlformats.org/officeDocument/2006/relationships/tags" Target="../tags/tag31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image" Target="../media/image13.png"/><Relationship Id="rId5" Type="http://schemas.openxmlformats.org/officeDocument/2006/relationships/tags" Target="../tags/tag318.xml"/><Relationship Id="rId10" Type="http://schemas.openxmlformats.org/officeDocument/2006/relationships/image" Target="../media/image12.png"/><Relationship Id="rId4" Type="http://schemas.openxmlformats.org/officeDocument/2006/relationships/tags" Target="../tags/tag317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8.png"/><Relationship Id="rId5" Type="http://schemas.openxmlformats.org/officeDocument/2006/relationships/tags" Target="../tags/tag5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10" Type="http://schemas.openxmlformats.org/officeDocument/2006/relationships/image" Target="../media/image8.png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3724" y="215406"/>
            <a:ext cx="5055911" cy="6339171"/>
            <a:chOff x="7" y="587"/>
            <a:chExt cx="8425" cy="10565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lum bright="6000"/>
            </a:blip>
            <a:srcRect/>
            <a:stretch>
              <a:fillRect/>
            </a:stretch>
          </p:blipFill>
          <p:spPr>
            <a:xfrm>
              <a:off x="7" y="587"/>
              <a:ext cx="7535" cy="102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lum bright="6000"/>
            </a:blip>
            <a:srcRect/>
            <a:stretch>
              <a:fillRect/>
            </a:stretch>
          </p:blipFill>
          <p:spPr>
            <a:xfrm>
              <a:off x="6905" y="10332"/>
              <a:ext cx="1527" cy="820"/>
            </a:xfrm>
            <a:prstGeom prst="rect">
              <a:avLst/>
            </a:prstGeom>
          </p:spPr>
        </p:pic>
      </p:grpSp>
      <p:sp>
        <p:nvSpPr>
          <p:cNvPr id="10" name="流程图: 延期 9"/>
          <p:cNvSpPr/>
          <p:nvPr>
            <p:custDataLst>
              <p:tags r:id="rId2"/>
            </p:custDataLst>
          </p:nvPr>
        </p:nvSpPr>
        <p:spPr>
          <a:xfrm flipH="1">
            <a:off x="2742494" y="7200"/>
            <a:ext cx="6466765" cy="6465775"/>
          </a:xfrm>
          <a:prstGeom prst="flowChartDelay">
            <a:avLst/>
          </a:prstGeom>
          <a:solidFill>
            <a:schemeClr val="bg2">
              <a:alpha val="99000"/>
            </a:schemeClr>
          </a:solidFill>
          <a:ln>
            <a:noFill/>
          </a:ln>
          <a:effectLst>
            <a:outerShdw blurRad="50800" dist="38100" dir="10800000" algn="r" rotWithShape="0">
              <a:srgbClr val="52654F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45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11" name="图片 10" descr="60076ba32008fed45d0337233ef2a29a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>
          <a:xfrm>
            <a:off x="3364206" y="3861104"/>
            <a:ext cx="8118862" cy="2679072"/>
          </a:xfrm>
          <a:prstGeom prst="rect">
            <a:avLst/>
          </a:prstGeom>
        </p:spPr>
      </p:pic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 flipH="1">
            <a:off x="4887986" y="348009"/>
            <a:ext cx="6689299" cy="2207354"/>
            <a:chOff x="4985" y="560"/>
            <a:chExt cx="13529" cy="4465"/>
          </a:xfrm>
        </p:grpSpPr>
        <p:pic>
          <p:nvPicPr>
            <p:cNvPr id="13" name="图片 12" descr="60076ba32008fed45d0337233ef2a29a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</p:spPr>
        </p:pic>
        <p:sp>
          <p:nvSpPr>
            <p:cNvPr id="14" name="椭圆 13"/>
            <p:cNvSpPr/>
            <p:nvPr>
              <p:custDataLst>
                <p:tags r:id="rId14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45" dirty="0"/>
            </a:p>
          </p:txBody>
        </p:sp>
        <p:sp>
          <p:nvSpPr>
            <p:cNvPr id="15" name="椭圆 14"/>
            <p:cNvSpPr/>
            <p:nvPr>
              <p:custDataLst>
                <p:tags r:id="rId15"/>
              </p:custDataLst>
            </p:nvPr>
          </p:nvSpPr>
          <p:spPr>
            <a:xfrm>
              <a:off x="7586" y="3025"/>
              <a:ext cx="1877" cy="1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45"/>
            </a:p>
          </p:txBody>
        </p:sp>
      </p:grpSp>
      <p:pic>
        <p:nvPicPr>
          <p:cNvPr id="19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3" cstate="print">
            <a:lum bright="18000"/>
          </a:blip>
          <a:srcRect/>
          <a:stretch>
            <a:fillRect/>
          </a:stretch>
        </p:blipFill>
        <p:spPr>
          <a:xfrm>
            <a:off x="4162650" y="2802676"/>
            <a:ext cx="1401252" cy="3600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4" cstate="print">
            <a:lum bright="48000"/>
          </a:blip>
          <a:srcRect/>
          <a:stretch>
            <a:fillRect/>
          </a:stretch>
        </p:blipFill>
        <p:spPr>
          <a:xfrm flipH="1">
            <a:off x="7778901" y="4008103"/>
            <a:ext cx="2527055" cy="648618"/>
          </a:xfrm>
          <a:prstGeom prst="rect">
            <a:avLst/>
          </a:prstGeom>
        </p:spPr>
      </p:pic>
      <p:pic>
        <p:nvPicPr>
          <p:cNvPr id="21" name="图片 20" descr="90b9e84ed701da1599f8f5c551cd62cb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lum bright="72000"/>
          </a:blip>
          <a:srcRect/>
          <a:stretch>
            <a:fillRect/>
          </a:stretch>
        </p:blipFill>
        <p:spPr>
          <a:xfrm>
            <a:off x="5718730" y="3038482"/>
            <a:ext cx="2906924" cy="72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4828457" y="1962245"/>
            <a:ext cx="5190358" cy="1733030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5670" b="0" spc="600" baseline="0"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4828457" y="3732095"/>
            <a:ext cx="5190358" cy="53373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645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270649" y="258007"/>
            <a:ext cx="11251425" cy="6222169"/>
            <a:chOff x="286385" y="273050"/>
            <a:chExt cx="11905614" cy="6584951"/>
          </a:xfrm>
        </p:grpSpPr>
        <p:sp>
          <p:nvSpPr>
            <p:cNvPr id="9" name="矩形 8"/>
            <p:cNvSpPr/>
            <p:nvPr userDrawn="1">
              <p:custDataLst>
                <p:tags r:id="rId6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2645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9" cstate="print"/>
            <a:srcRect/>
            <a:stretch>
              <a:fillRect/>
            </a:stretch>
          </p:blipFill>
          <p:spPr>
            <a:xfrm flipH="1">
              <a:off x="10544174" y="5905493"/>
              <a:ext cx="1647825" cy="95250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33119" y="900032"/>
            <a:ext cx="10255929" cy="509201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2695" y="253860"/>
            <a:ext cx="5055911" cy="6339171"/>
            <a:chOff x="7" y="587"/>
            <a:chExt cx="8425" cy="1056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lum bright="6000"/>
            </a:blip>
            <a:srcRect/>
            <a:stretch>
              <a:fillRect/>
            </a:stretch>
          </p:blipFill>
          <p:spPr>
            <a:xfrm>
              <a:off x="7" y="587"/>
              <a:ext cx="7535" cy="1020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lum bright="6000"/>
            </a:blip>
            <a:srcRect/>
            <a:stretch>
              <a:fillRect/>
            </a:stretch>
          </p:blipFill>
          <p:spPr>
            <a:xfrm>
              <a:off x="6905" y="10332"/>
              <a:ext cx="1527" cy="820"/>
            </a:xfrm>
            <a:prstGeom prst="rect">
              <a:avLst/>
            </a:prstGeom>
          </p:spPr>
        </p:pic>
      </p:grpSp>
      <p:sp>
        <p:nvSpPr>
          <p:cNvPr id="9" name="流程图: 延期 8"/>
          <p:cNvSpPr/>
          <p:nvPr>
            <p:custDataLst>
              <p:tags r:id="rId2"/>
            </p:custDataLst>
          </p:nvPr>
        </p:nvSpPr>
        <p:spPr>
          <a:xfrm flipH="1">
            <a:off x="2742494" y="7200"/>
            <a:ext cx="6466765" cy="6465775"/>
          </a:xfrm>
          <a:prstGeom prst="flowChartDelay">
            <a:avLst/>
          </a:prstGeom>
          <a:solidFill>
            <a:schemeClr val="bg2">
              <a:alpha val="99000"/>
            </a:schemeClr>
          </a:solidFill>
          <a:ln>
            <a:noFill/>
          </a:ln>
          <a:effectLst>
            <a:outerShdw blurRad="50800" dist="38100" dir="10800000" algn="r" rotWithShape="0">
              <a:srgbClr val="52654F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45" kern="1200" cap="all" baseline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图片 9" descr="60076ba32008fed45d0337233ef2a29a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>
          <a:xfrm>
            <a:off x="3364206" y="3861104"/>
            <a:ext cx="8118862" cy="2679072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 flipH="1">
            <a:off x="4888480" y="348009"/>
            <a:ext cx="6688805" cy="2206860"/>
            <a:chOff x="4985" y="560"/>
            <a:chExt cx="13528" cy="4464"/>
          </a:xfrm>
        </p:grpSpPr>
        <p:pic>
          <p:nvPicPr>
            <p:cNvPr id="12" name="图片 11" descr="60076ba32008fed45d0337233ef2a29a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</p:spPr>
        </p:pic>
        <p:sp>
          <p:nvSpPr>
            <p:cNvPr id="13" name="椭圆 12"/>
            <p:cNvSpPr/>
            <p:nvPr>
              <p:custDataLst>
                <p:tags r:id="rId14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45" kern="1200" cap="all" baseline="0">
                <a:latin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5"/>
              </p:custDataLst>
            </p:nvPr>
          </p:nvSpPr>
          <p:spPr>
            <a:xfrm>
              <a:off x="7586" y="3025"/>
              <a:ext cx="1877" cy="1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45" kern="1200" cap="all" baseline="0">
                <a:latin typeface="Arial" panose="020B0604020202020204" pitchFamily="34" charset="0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3" cstate="print">
            <a:lum bright="18000"/>
          </a:blip>
          <a:srcRect/>
          <a:stretch>
            <a:fillRect/>
          </a:stretch>
        </p:blipFill>
        <p:spPr>
          <a:xfrm>
            <a:off x="4162650" y="2802676"/>
            <a:ext cx="1401252" cy="3600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4" cstate="print">
            <a:lum bright="48000"/>
          </a:blip>
          <a:srcRect/>
          <a:stretch>
            <a:fillRect/>
          </a:stretch>
        </p:blipFill>
        <p:spPr>
          <a:xfrm flipH="1">
            <a:off x="7334821" y="3690100"/>
            <a:ext cx="2527055" cy="648618"/>
          </a:xfrm>
          <a:prstGeom prst="rect">
            <a:avLst/>
          </a:prstGeom>
        </p:spPr>
      </p:pic>
      <p:pic>
        <p:nvPicPr>
          <p:cNvPr id="17" name="图片 16" descr="90b9e84ed701da1599f8f5c551cd62cb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lum bright="72000"/>
          </a:blip>
          <a:srcRect/>
          <a:stretch>
            <a:fillRect/>
          </a:stretch>
        </p:blipFill>
        <p:spPr>
          <a:xfrm>
            <a:off x="5718730" y="3038482"/>
            <a:ext cx="2906924" cy="72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229342" y="2127657"/>
            <a:ext cx="4806266" cy="1539642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560" b="1" i="0" u="none" strike="noStrike" kern="1200" cap="all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kern="1200" cap="all"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kern="1200" cap="all"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kern="1200" cap="all"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5229226" y="3700901"/>
            <a:ext cx="4806028" cy="49724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645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/>
          <a:srcRect/>
          <a:stretch>
            <a:fillRect/>
          </a:stretch>
        </p:blipFill>
        <p:spPr>
          <a:xfrm flipH="1">
            <a:off x="9964794" y="5580144"/>
            <a:ext cx="1557280" cy="90003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70649" y="258007"/>
            <a:ext cx="10977777" cy="596416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2645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9964795" y="5580151"/>
            <a:ext cx="1557280" cy="900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11179" y="1180378"/>
            <a:ext cx="9097449" cy="683735"/>
          </a:xfrm>
        </p:spPr>
        <p:txBody>
          <a:bodyPr anchor="ctr">
            <a:normAutofit/>
          </a:bodyPr>
          <a:lstStyle>
            <a:lvl1pPr>
              <a:defRPr sz="3025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10719" y="2044402"/>
            <a:ext cx="9097638" cy="325539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9964794" y="5580144"/>
            <a:ext cx="1557280" cy="900032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-3901"/>
            <a:ext cx="4807466" cy="648797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2645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1154" y="727957"/>
            <a:ext cx="3742406" cy="833408"/>
          </a:xfrm>
        </p:spPr>
        <p:txBody>
          <a:bodyPr anchor="ctr">
            <a:normAutofit/>
          </a:bodyPr>
          <a:lstStyle>
            <a:lvl1pPr>
              <a:defRPr sz="34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54557" y="1666817"/>
            <a:ext cx="3739004" cy="386769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820900" y="727520"/>
            <a:ext cx="6123938" cy="4807629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9964794" y="5580144"/>
            <a:ext cx="1557280" cy="900032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1522075" cy="25172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264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8372" y="738162"/>
            <a:ext cx="10373270" cy="591890"/>
          </a:xfrm>
        </p:spPr>
        <p:txBody>
          <a:bodyPr anchor="ctr">
            <a:normAutofit/>
          </a:bodyPr>
          <a:lstStyle>
            <a:lvl1pPr algn="ctr">
              <a:defRPr sz="34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78372" y="1568168"/>
            <a:ext cx="10372868" cy="782383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79104" y="2653300"/>
            <a:ext cx="10363063" cy="324178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3601" y="4744329"/>
            <a:ext cx="11522075" cy="172804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2645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9964794" y="5580144"/>
            <a:ext cx="1557280" cy="900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1568" y="632710"/>
            <a:ext cx="10373270" cy="534062"/>
          </a:xfrm>
        </p:spPr>
        <p:txBody>
          <a:bodyPr anchor="ctr">
            <a:normAutofit/>
          </a:bodyPr>
          <a:lstStyle>
            <a:lvl1pPr algn="ctr">
              <a:defRPr sz="3025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1602" y="1588578"/>
            <a:ext cx="10386878" cy="303428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48159" y="4894998"/>
            <a:ext cx="10397085" cy="955868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print"/>
          <a:srcRect/>
          <a:stretch>
            <a:fillRect/>
          </a:stretch>
        </p:blipFill>
        <p:spPr>
          <a:xfrm flipH="1">
            <a:off x="9964794" y="5580144"/>
            <a:ext cx="1557280" cy="900032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1522075" cy="86402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264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47752" y="224510"/>
            <a:ext cx="10431107" cy="417615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47752" y="1571570"/>
            <a:ext cx="5048846" cy="273494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899393" y="1571570"/>
            <a:ext cx="5072662" cy="273494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40948" y="4551430"/>
            <a:ext cx="5048846" cy="738162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5909600" y="4548028"/>
            <a:ext cx="5072662" cy="738162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06378"/>
            <a:ext cx="11522075" cy="466742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2645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-34806" y="2785875"/>
            <a:ext cx="1524875" cy="14694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>
          <a:xfrm flipH="1">
            <a:off x="10032007" y="2785875"/>
            <a:ext cx="1491869" cy="1469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439125" y="1265420"/>
            <a:ext cx="8641556" cy="2255305"/>
          </a:xfrm>
        </p:spPr>
        <p:txBody>
          <a:bodyPr anchor="b">
            <a:normAutofit/>
          </a:bodyPr>
          <a:lstStyle>
            <a:lvl1pPr algn="ctr">
              <a:defRPr sz="567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438760" y="3649988"/>
            <a:ext cx="8641556" cy="1564767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4606" y="215406"/>
            <a:ext cx="5055137" cy="6339171"/>
            <a:chOff x="7" y="587"/>
            <a:chExt cx="8425" cy="10565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lum bright="6000"/>
            </a:blip>
            <a:srcRect/>
            <a:stretch>
              <a:fillRect/>
            </a:stretch>
          </p:blipFill>
          <p:spPr>
            <a:xfrm>
              <a:off x="7" y="587"/>
              <a:ext cx="7535" cy="102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lum bright="6000"/>
            </a:blip>
            <a:srcRect/>
            <a:stretch>
              <a:fillRect/>
            </a:stretch>
          </p:blipFill>
          <p:spPr>
            <a:xfrm>
              <a:off x="6905" y="10332"/>
              <a:ext cx="1527" cy="820"/>
            </a:xfrm>
            <a:prstGeom prst="rect">
              <a:avLst/>
            </a:prstGeom>
          </p:spPr>
        </p:pic>
      </p:grpSp>
      <p:sp>
        <p:nvSpPr>
          <p:cNvPr id="10" name="流程图: 延期 9"/>
          <p:cNvSpPr/>
          <p:nvPr userDrawn="1">
            <p:custDataLst>
              <p:tags r:id="rId2"/>
            </p:custDataLst>
          </p:nvPr>
        </p:nvSpPr>
        <p:spPr>
          <a:xfrm flipH="1">
            <a:off x="2742956" y="7200"/>
            <a:ext cx="6465775" cy="6465775"/>
          </a:xfrm>
          <a:prstGeom prst="flowChartDelay">
            <a:avLst/>
          </a:prstGeom>
          <a:solidFill>
            <a:schemeClr val="bg2">
              <a:alpha val="99000"/>
            </a:schemeClr>
          </a:solidFill>
          <a:ln>
            <a:noFill/>
          </a:ln>
          <a:effectLst>
            <a:outerShdw blurRad="50800" dist="38100" dir="10800000" algn="r" rotWithShape="0">
              <a:srgbClr val="52654F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0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11" name="图片 10" descr="60076ba32008fed45d0337233ef2a29a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>
          <a:xfrm>
            <a:off x="3364573" y="3861104"/>
            <a:ext cx="8117619" cy="2679072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>
            <p:custDataLst>
              <p:tags r:id="rId4"/>
            </p:custDataLst>
          </p:nvPr>
        </p:nvGrpSpPr>
        <p:grpSpPr>
          <a:xfrm flipH="1">
            <a:off x="4888120" y="348009"/>
            <a:ext cx="6688275" cy="2207354"/>
            <a:chOff x="4985" y="560"/>
            <a:chExt cx="13529" cy="4465"/>
          </a:xfrm>
        </p:grpSpPr>
        <p:pic>
          <p:nvPicPr>
            <p:cNvPr id="13" name="图片 12" descr="60076ba32008fed45d0337233ef2a29a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</p:spPr>
        </p:pic>
        <p:sp>
          <p:nvSpPr>
            <p:cNvPr id="14" name="椭圆 13"/>
            <p:cNvSpPr/>
            <p:nvPr>
              <p:custDataLst>
                <p:tags r:id="rId14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/>
            </a:p>
          </p:txBody>
        </p:sp>
        <p:sp>
          <p:nvSpPr>
            <p:cNvPr id="15" name="椭圆 14"/>
            <p:cNvSpPr/>
            <p:nvPr>
              <p:custDataLst>
                <p:tags r:id="rId15"/>
              </p:custDataLst>
            </p:nvPr>
          </p:nvSpPr>
          <p:spPr>
            <a:xfrm>
              <a:off x="7586" y="3025"/>
              <a:ext cx="1877" cy="1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/>
            </a:p>
          </p:txBody>
        </p:sp>
      </p:grpSp>
      <p:pic>
        <p:nvPicPr>
          <p:cNvPr id="19" name="图片 1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23" cstate="print">
            <a:lum bright="18000"/>
          </a:blip>
          <a:srcRect/>
          <a:stretch>
            <a:fillRect/>
          </a:stretch>
        </p:blipFill>
        <p:spPr>
          <a:xfrm>
            <a:off x="4162895" y="2802676"/>
            <a:ext cx="1401038" cy="3600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24" cstate="print">
            <a:lum bright="48000"/>
          </a:blip>
          <a:srcRect/>
          <a:stretch>
            <a:fillRect/>
          </a:stretch>
        </p:blipFill>
        <p:spPr>
          <a:xfrm flipH="1">
            <a:off x="7778592" y="4008103"/>
            <a:ext cx="2526668" cy="648618"/>
          </a:xfrm>
          <a:prstGeom prst="rect">
            <a:avLst/>
          </a:prstGeom>
        </p:spPr>
      </p:pic>
      <p:pic>
        <p:nvPicPr>
          <p:cNvPr id="21" name="图片 20" descr="90b9e84ed701da1599f8f5c551cd62cb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25" cstate="print">
            <a:lum bright="72000"/>
          </a:blip>
          <a:srcRect/>
          <a:stretch>
            <a:fillRect/>
          </a:stretch>
        </p:blipFill>
        <p:spPr>
          <a:xfrm>
            <a:off x="5718737" y="3038482"/>
            <a:ext cx="2906478" cy="72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4828600" y="1962245"/>
            <a:ext cx="5189564" cy="1733030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5670" b="0" spc="600" baseline="0"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4828600" y="3732095"/>
            <a:ext cx="5189564" cy="53373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645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print"/>
          <a:srcRect/>
          <a:stretch>
            <a:fillRect/>
          </a:stretch>
        </p:blipFill>
        <p:spPr>
          <a:xfrm flipH="1">
            <a:off x="9964794" y="5580144"/>
            <a:ext cx="1557280" cy="900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3073" y="418815"/>
            <a:ext cx="10255929" cy="417615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33073" y="900032"/>
            <a:ext cx="10255929" cy="5092018"/>
          </a:xfrm>
        </p:spPr>
        <p:txBody>
          <a:bodyPr vert="horz" lIns="101600" tIns="0" rIns="82550" bIns="0" rtlCol="0">
            <a:noAutofit/>
          </a:bodyPr>
          <a:lstStyle>
            <a:lvl1pPr marL="215900" marR="0" lvl="0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48335" marR="0" lvl="1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080135" marR="0" lvl="2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511935" marR="0" lvl="3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944370" marR="0" lvl="4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 cstate="print"/>
          <a:srcRect/>
          <a:stretch>
            <a:fillRect/>
          </a:stretch>
        </p:blipFill>
        <p:spPr>
          <a:xfrm flipH="1">
            <a:off x="9964150" y="5580144"/>
            <a:ext cx="1557042" cy="900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3858" y="418815"/>
            <a:ext cx="10254359" cy="417615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33858" y="900032"/>
            <a:ext cx="10254359" cy="5092018"/>
          </a:xfrm>
        </p:spPr>
        <p:txBody>
          <a:bodyPr vert="horz" lIns="101600" tIns="0" rIns="82550" bIns="0" rtlCol="0">
            <a:noAutofit/>
          </a:bodyPr>
          <a:lstStyle>
            <a:lvl1pPr marL="215900" marR="0" lvl="0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48335" marR="0" lvl="1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080135" marR="0" lvl="2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511935" marR="0" lvl="3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944370" marR="0" lvl="4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 flipH="1">
            <a:off x="3492376" y="-242407"/>
            <a:ext cx="8242423" cy="2667672"/>
            <a:chOff x="4985" y="560"/>
            <a:chExt cx="13528" cy="4464"/>
          </a:xfrm>
        </p:grpSpPr>
        <p:pic>
          <p:nvPicPr>
            <p:cNvPr id="8" name="图片 7" descr="60076ba32008fed45d0337233ef2a29a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lum bright="-6000"/>
            </a:blip>
            <a:srcRect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</p:spPr>
        </p:pic>
        <p:sp>
          <p:nvSpPr>
            <p:cNvPr id="9" name="椭圆 8"/>
            <p:cNvSpPr/>
            <p:nvPr>
              <p:custDataLst>
                <p:tags r:id="rId12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rgbClr val="F6F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baseline="0">
                <a:latin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13"/>
              </p:custDataLst>
            </p:nvPr>
          </p:nvSpPr>
          <p:spPr>
            <a:xfrm>
              <a:off x="7586" y="3025"/>
              <a:ext cx="1877" cy="1891"/>
            </a:xfrm>
            <a:prstGeom prst="ellipse">
              <a:avLst/>
            </a:prstGeom>
            <a:solidFill>
              <a:srgbClr val="F4F3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baseline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flipH="1">
            <a:off x="-4644" y="1229548"/>
            <a:ext cx="11534403" cy="5008821"/>
            <a:chOff x="4857" y="-184"/>
            <a:chExt cx="12473" cy="4834"/>
          </a:xfrm>
        </p:grpSpPr>
        <p:pic>
          <p:nvPicPr>
            <p:cNvPr id="12" name="图片 11" descr="60076ba32008fed45d0337233ef2a29a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lum bright="-12000"/>
            </a:blip>
            <a:srcRect/>
            <a:stretch>
              <a:fillRect/>
            </a:stretch>
          </p:blipFill>
          <p:spPr>
            <a:xfrm>
              <a:off x="4857" y="-184"/>
              <a:ext cx="12473" cy="4305"/>
            </a:xfrm>
            <a:prstGeom prst="rect">
              <a:avLst/>
            </a:prstGeom>
          </p:spPr>
        </p:pic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rgbClr val="F6F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baseline="0">
                <a:latin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>
              <a:off x="7586" y="2759"/>
              <a:ext cx="1877" cy="1891"/>
            </a:xfrm>
            <a:prstGeom prst="ellipse">
              <a:avLst/>
            </a:prstGeom>
            <a:solidFill>
              <a:srgbClr val="F4F3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2905560" y="2872878"/>
            <a:ext cx="5711554" cy="86402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35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4"/>
            </p:custDataLst>
          </p:nvPr>
        </p:nvSpPr>
        <p:spPr>
          <a:xfrm>
            <a:off x="2905349" y="3767608"/>
            <a:ext cx="5711378" cy="1349833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27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9964150" y="5580144"/>
            <a:ext cx="1557042" cy="900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3858" y="418815"/>
            <a:ext cx="10254359" cy="417615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33904" y="900032"/>
            <a:ext cx="4992175" cy="5092018"/>
          </a:xfrm>
        </p:spPr>
        <p:txBody>
          <a:bodyPr vert="horz" lIns="101600" tIns="0" rIns="82550" bIns="0" rtlCol="0">
            <a:noAutofit/>
          </a:bodyPr>
          <a:lstStyle>
            <a:lvl1pPr marL="215900" marR="0" lvl="0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48335" marR="0" lvl="1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080135" marR="0" lvl="2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511935" marR="0" lvl="3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944370" marR="0" lvl="4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896043" y="900032"/>
            <a:ext cx="4992175" cy="5092018"/>
          </a:xfrm>
        </p:spPr>
        <p:txBody>
          <a:bodyPr>
            <a:noAutofit/>
          </a:bodyPr>
          <a:lstStyle>
            <a:lvl1pPr>
              <a:defRPr sz="151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51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51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51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51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 flipH="1">
            <a:off x="9964150" y="5580144"/>
            <a:ext cx="1557042" cy="900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3858" y="418815"/>
            <a:ext cx="10254359" cy="417615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33904" y="900032"/>
            <a:ext cx="4992175" cy="36001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9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33899" y="1329036"/>
            <a:ext cx="4992135" cy="4662884"/>
          </a:xfrm>
        </p:spPr>
        <p:txBody>
          <a:bodyPr vert="horz" lIns="101600" tIns="0" rIns="82550" bIns="0" rtlCol="0">
            <a:noAutofit/>
          </a:bodyPr>
          <a:lstStyle>
            <a:lvl1pPr marL="215900" marR="0" lvl="0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48335" marR="0" lvl="1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080135" marR="0" lvl="2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511935" marR="0" lvl="3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944370" marR="0" lvl="4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893088" y="900032"/>
            <a:ext cx="4992175" cy="36001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89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893088" y="1329036"/>
            <a:ext cx="4992175" cy="4662884"/>
          </a:xfrm>
        </p:spPr>
        <p:txBody>
          <a:bodyPr vert="horz" lIns="101600" tIns="0" rIns="82550" bIns="0" rtlCol="0">
            <a:noAutofit/>
          </a:bodyPr>
          <a:lstStyle>
            <a:lvl1pPr marL="215900" marR="0" lvl="0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48335" marR="0" lvl="1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080135" marR="0" lvl="2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511935" marR="0" lvl="3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944370" marR="0" lvl="4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print">
            <a:lum bright="6000"/>
          </a:blip>
          <a:srcRect/>
          <a:stretch>
            <a:fillRect/>
          </a:stretch>
        </p:blipFill>
        <p:spPr>
          <a:xfrm>
            <a:off x="6403655" y="-229806"/>
            <a:ext cx="5158339" cy="6706981"/>
          </a:xfrm>
          <a:prstGeom prst="rect">
            <a:avLst/>
          </a:prstGeom>
        </p:spPr>
      </p:pic>
      <p:sp>
        <p:nvSpPr>
          <p:cNvPr id="7" name="流程图: 延期 6"/>
          <p:cNvSpPr/>
          <p:nvPr userDrawn="1">
            <p:custDataLst>
              <p:tags r:id="rId2"/>
            </p:custDataLst>
          </p:nvPr>
        </p:nvSpPr>
        <p:spPr>
          <a:xfrm>
            <a:off x="2799358" y="11400"/>
            <a:ext cx="6465775" cy="6465775"/>
          </a:xfrm>
          <a:prstGeom prst="flowChartDelay">
            <a:avLst/>
          </a:prstGeom>
          <a:solidFill>
            <a:schemeClr val="bg2">
              <a:alpha val="99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9964150" y="5580144"/>
            <a:ext cx="1557042" cy="900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3904" y="418815"/>
            <a:ext cx="10254359" cy="417615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33904" y="900032"/>
            <a:ext cx="4992175" cy="5092018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48335" marR="0" lvl="1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80135" marR="0" lvl="2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11935" marR="0" lvl="3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944370" marR="0" lvl="4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896088" y="900032"/>
            <a:ext cx="4992175" cy="5092018"/>
          </a:xfrm>
        </p:spPr>
        <p:txBody>
          <a:bodyPr vert="horz" lIns="101600" tIns="0" rIns="82550" bIns="0" rtlCol="0">
            <a:normAutofit/>
          </a:bodyPr>
          <a:lstStyle>
            <a:lvl1pPr marL="215900" marR="0" lvl="0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2021/10/12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271489" y="258007"/>
            <a:ext cx="11249703" cy="6222169"/>
            <a:chOff x="286385" y="273050"/>
            <a:chExt cx="11905614" cy="6584951"/>
          </a:xfrm>
        </p:grpSpPr>
        <p:sp>
          <p:nvSpPr>
            <p:cNvPr id="9" name="矩形 8"/>
            <p:cNvSpPr/>
            <p:nvPr userDrawn="1">
              <p:custDataLst>
                <p:tags r:id="rId7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700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0" cstate="print"/>
            <a:srcRect/>
            <a:stretch>
              <a:fillRect/>
            </a:stretch>
          </p:blipFill>
          <p:spPr>
            <a:xfrm flipH="1">
              <a:off x="10544174" y="5905493"/>
              <a:ext cx="1647825" cy="95250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989626" y="900032"/>
            <a:ext cx="898592" cy="5092018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33899" y="900024"/>
            <a:ext cx="9286645" cy="5092018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1"/>
            </p:custDataLst>
          </p:nvPr>
        </p:nvGrpSpPr>
        <p:grpSpPr>
          <a:xfrm>
            <a:off x="271489" y="258007"/>
            <a:ext cx="11249703" cy="6222169"/>
            <a:chOff x="286385" y="273050"/>
            <a:chExt cx="11905614" cy="6584951"/>
          </a:xfrm>
        </p:grpSpPr>
        <p:sp>
          <p:nvSpPr>
            <p:cNvPr id="9" name="矩形 8"/>
            <p:cNvSpPr/>
            <p:nvPr userDrawn="1">
              <p:custDataLst>
                <p:tags r:id="rId6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1700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9" cstate="print"/>
            <a:srcRect/>
            <a:stretch>
              <a:fillRect/>
            </a:stretch>
          </p:blipFill>
          <p:spPr>
            <a:xfrm flipH="1">
              <a:off x="10544174" y="5905493"/>
              <a:ext cx="1647825" cy="95250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33904" y="900032"/>
            <a:ext cx="10254359" cy="509201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3577" y="253860"/>
            <a:ext cx="5055137" cy="6339171"/>
            <a:chOff x="7" y="587"/>
            <a:chExt cx="8425" cy="1056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lum bright="6000"/>
            </a:blip>
            <a:srcRect/>
            <a:stretch>
              <a:fillRect/>
            </a:stretch>
          </p:blipFill>
          <p:spPr>
            <a:xfrm>
              <a:off x="7" y="587"/>
              <a:ext cx="7535" cy="1020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lum bright="6000"/>
            </a:blip>
            <a:srcRect/>
            <a:stretch>
              <a:fillRect/>
            </a:stretch>
          </p:blipFill>
          <p:spPr>
            <a:xfrm>
              <a:off x="6905" y="10332"/>
              <a:ext cx="1527" cy="820"/>
            </a:xfrm>
            <a:prstGeom prst="rect">
              <a:avLst/>
            </a:prstGeom>
          </p:spPr>
        </p:pic>
      </p:grpSp>
      <p:sp>
        <p:nvSpPr>
          <p:cNvPr id="9" name="流程图: 延期 8"/>
          <p:cNvSpPr/>
          <p:nvPr userDrawn="1">
            <p:custDataLst>
              <p:tags r:id="rId2"/>
            </p:custDataLst>
          </p:nvPr>
        </p:nvSpPr>
        <p:spPr>
          <a:xfrm flipH="1">
            <a:off x="2742956" y="7200"/>
            <a:ext cx="6465775" cy="6465775"/>
          </a:xfrm>
          <a:prstGeom prst="flowChartDelay">
            <a:avLst/>
          </a:prstGeom>
          <a:solidFill>
            <a:schemeClr val="bg2">
              <a:alpha val="99000"/>
            </a:schemeClr>
          </a:solidFill>
          <a:ln>
            <a:noFill/>
          </a:ln>
          <a:effectLst>
            <a:outerShdw blurRad="50800" dist="38100" dir="10800000" algn="r" rotWithShape="0">
              <a:srgbClr val="52654F">
                <a:alpha val="6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0" kern="1200" cap="all" baseline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图片 9" descr="60076ba32008fed45d0337233ef2a29a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>
          <a:xfrm>
            <a:off x="3364573" y="3861104"/>
            <a:ext cx="8117619" cy="2679072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 flipH="1">
            <a:off x="4888614" y="348009"/>
            <a:ext cx="6687781" cy="2206860"/>
            <a:chOff x="4985" y="560"/>
            <a:chExt cx="13528" cy="4464"/>
          </a:xfrm>
        </p:grpSpPr>
        <p:pic>
          <p:nvPicPr>
            <p:cNvPr id="12" name="图片 11" descr="60076ba32008fed45d0337233ef2a29a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</p:spPr>
        </p:pic>
        <p:sp>
          <p:nvSpPr>
            <p:cNvPr id="13" name="椭圆 12"/>
            <p:cNvSpPr/>
            <p:nvPr>
              <p:custDataLst>
                <p:tags r:id="rId14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kern="1200" cap="all" baseline="0">
                <a:latin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5"/>
              </p:custDataLst>
            </p:nvPr>
          </p:nvSpPr>
          <p:spPr>
            <a:xfrm>
              <a:off x="7586" y="3025"/>
              <a:ext cx="1877" cy="18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kern="1200" cap="all" baseline="0">
                <a:latin typeface="Arial" panose="020B0604020202020204" pitchFamily="34" charset="0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23" cstate="print">
            <a:lum bright="18000"/>
          </a:blip>
          <a:srcRect/>
          <a:stretch>
            <a:fillRect/>
          </a:stretch>
        </p:blipFill>
        <p:spPr>
          <a:xfrm>
            <a:off x="4162895" y="2802676"/>
            <a:ext cx="1401038" cy="3600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24" cstate="print">
            <a:lum bright="48000"/>
          </a:blip>
          <a:srcRect/>
          <a:stretch>
            <a:fillRect/>
          </a:stretch>
        </p:blipFill>
        <p:spPr>
          <a:xfrm flipH="1">
            <a:off x="7334580" y="3690100"/>
            <a:ext cx="2526668" cy="648618"/>
          </a:xfrm>
          <a:prstGeom prst="rect">
            <a:avLst/>
          </a:prstGeom>
        </p:spPr>
      </p:pic>
      <p:pic>
        <p:nvPicPr>
          <p:cNvPr id="17" name="图片 16" descr="90b9e84ed701da1599f8f5c551cd62cb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25" cstate="print">
            <a:lum bright="72000"/>
          </a:blip>
          <a:srcRect/>
          <a:stretch>
            <a:fillRect/>
          </a:stretch>
        </p:blipFill>
        <p:spPr>
          <a:xfrm>
            <a:off x="5718737" y="3038482"/>
            <a:ext cx="2906478" cy="72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229423" y="2127657"/>
            <a:ext cx="4805530" cy="1539642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560" b="1" i="0" u="none" strike="noStrike" kern="1200" cap="all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kern="1200" cap="all"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kern="1200" cap="all"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kern="1200" cap="all"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5229308" y="3700901"/>
            <a:ext cx="4805293" cy="49724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645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 flipH="1">
            <a:off x="3492029" y="-242407"/>
            <a:ext cx="8243685" cy="2667672"/>
            <a:chOff x="4985" y="560"/>
            <a:chExt cx="13528" cy="4464"/>
          </a:xfrm>
        </p:grpSpPr>
        <p:pic>
          <p:nvPicPr>
            <p:cNvPr id="8" name="图片 7" descr="60076ba32008fed45d0337233ef2a29a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lum bright="-6000"/>
            </a:blip>
            <a:srcRect/>
            <a:stretch>
              <a:fillRect/>
            </a:stretch>
          </p:blipFill>
          <p:spPr>
            <a:xfrm>
              <a:off x="4985" y="560"/>
              <a:ext cx="13529" cy="4465"/>
            </a:xfrm>
            <a:prstGeom prst="rect">
              <a:avLst/>
            </a:prstGeom>
          </p:spPr>
        </p:pic>
        <p:sp>
          <p:nvSpPr>
            <p:cNvPr id="9" name="椭圆 8"/>
            <p:cNvSpPr/>
            <p:nvPr>
              <p:custDataLst>
                <p:tags r:id="rId12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rgbClr val="F6F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45" baseline="0">
                <a:latin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13"/>
              </p:custDataLst>
            </p:nvPr>
          </p:nvSpPr>
          <p:spPr>
            <a:xfrm>
              <a:off x="7586" y="3025"/>
              <a:ext cx="1877" cy="1891"/>
            </a:xfrm>
            <a:prstGeom prst="ellipse">
              <a:avLst/>
            </a:prstGeom>
            <a:solidFill>
              <a:srgbClr val="F4F3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45" baseline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 flipH="1">
            <a:off x="-5527" y="1229548"/>
            <a:ext cx="11536169" cy="5008821"/>
            <a:chOff x="4857" y="-184"/>
            <a:chExt cx="12473" cy="4834"/>
          </a:xfrm>
        </p:grpSpPr>
        <p:pic>
          <p:nvPicPr>
            <p:cNvPr id="12" name="图片 11" descr="60076ba32008fed45d0337233ef2a29a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lum bright="-12000"/>
            </a:blip>
            <a:srcRect/>
            <a:stretch>
              <a:fillRect/>
            </a:stretch>
          </p:blipFill>
          <p:spPr>
            <a:xfrm>
              <a:off x="4857" y="-184"/>
              <a:ext cx="12473" cy="4305"/>
            </a:xfrm>
            <a:prstGeom prst="rect">
              <a:avLst/>
            </a:prstGeom>
          </p:spPr>
        </p:pic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>
              <a:off x="13565" y="3480"/>
              <a:ext cx="2761" cy="1026"/>
            </a:xfrm>
            <a:prstGeom prst="ellipse">
              <a:avLst/>
            </a:prstGeom>
            <a:solidFill>
              <a:srgbClr val="F6F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45" baseline="0">
                <a:latin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>
              <a:off x="7586" y="2759"/>
              <a:ext cx="1877" cy="1891"/>
            </a:xfrm>
            <a:prstGeom prst="ellipse">
              <a:avLst/>
            </a:prstGeom>
            <a:solidFill>
              <a:srgbClr val="F4F3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45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905123" y="2872878"/>
            <a:ext cx="5712429" cy="86402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35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904911" y="3767608"/>
            <a:ext cx="5712253" cy="1349833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27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 cstate="print"/>
          <a:srcRect/>
          <a:stretch>
            <a:fillRect/>
          </a:stretch>
        </p:blipFill>
        <p:spPr>
          <a:xfrm flipH="1">
            <a:off x="9964150" y="5580144"/>
            <a:ext cx="1557042" cy="90003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71489" y="258007"/>
            <a:ext cx="10976096" cy="596416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700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9964151" y="5580151"/>
            <a:ext cx="1557042" cy="9000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11875" y="1180378"/>
            <a:ext cx="9096057" cy="683735"/>
          </a:xfrm>
        </p:spPr>
        <p:txBody>
          <a:bodyPr anchor="ctr">
            <a:normAutofit/>
          </a:bodyPr>
          <a:lstStyle>
            <a:lvl1pPr>
              <a:defRPr sz="3025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11415" y="2044402"/>
            <a:ext cx="9096246" cy="325539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9964150" y="5580144"/>
            <a:ext cx="1557042" cy="900032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882" y="-3901"/>
            <a:ext cx="4806730" cy="648797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70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1952" y="727957"/>
            <a:ext cx="3741833" cy="833408"/>
          </a:xfrm>
        </p:spPr>
        <p:txBody>
          <a:bodyPr anchor="ctr">
            <a:normAutofit/>
          </a:bodyPr>
          <a:lstStyle>
            <a:lvl1pPr>
              <a:defRPr sz="34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55354" y="1666817"/>
            <a:ext cx="3738432" cy="386769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821044" y="727520"/>
            <a:ext cx="6123000" cy="4807629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9964150" y="5580144"/>
            <a:ext cx="1557042" cy="900032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882" y="0"/>
            <a:ext cx="11520311" cy="25172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7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165" y="738162"/>
            <a:ext cx="10371682" cy="591890"/>
          </a:xfrm>
        </p:spPr>
        <p:txBody>
          <a:bodyPr anchor="ctr">
            <a:normAutofit/>
          </a:bodyPr>
          <a:lstStyle>
            <a:lvl1pPr algn="ctr">
              <a:defRPr sz="34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79165" y="1568168"/>
            <a:ext cx="10371280" cy="782383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79898" y="2653300"/>
            <a:ext cx="10361477" cy="324178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4482" y="4744329"/>
            <a:ext cx="11520311" cy="172804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70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9964150" y="5580144"/>
            <a:ext cx="1557042" cy="900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2362" y="632710"/>
            <a:ext cx="10371682" cy="534062"/>
          </a:xfrm>
        </p:spPr>
        <p:txBody>
          <a:bodyPr anchor="ctr">
            <a:normAutofit/>
          </a:bodyPr>
          <a:lstStyle>
            <a:lvl1pPr algn="ctr">
              <a:defRPr sz="3025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2397" y="1588578"/>
            <a:ext cx="10385288" cy="303428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48957" y="4894998"/>
            <a:ext cx="10395493" cy="955868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2" cstate="print"/>
          <a:srcRect/>
          <a:stretch>
            <a:fillRect/>
          </a:stretch>
        </p:blipFill>
        <p:spPr>
          <a:xfrm flipH="1">
            <a:off x="9964150" y="5580144"/>
            <a:ext cx="1557042" cy="900032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882" y="0"/>
            <a:ext cx="11520311" cy="86402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7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48550" y="224510"/>
            <a:ext cx="10429510" cy="417615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48550" y="1571570"/>
            <a:ext cx="5048073" cy="273494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899372" y="1571570"/>
            <a:ext cx="5071885" cy="273494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41747" y="4551430"/>
            <a:ext cx="5048073" cy="738162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5909577" y="4548028"/>
            <a:ext cx="5071885" cy="738162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882" y="906378"/>
            <a:ext cx="11520311" cy="466742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700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-33919" y="2785875"/>
            <a:ext cx="1524641" cy="14694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>
          <a:xfrm flipH="1">
            <a:off x="10031353" y="2785875"/>
            <a:ext cx="1491640" cy="14694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439787" y="1265420"/>
            <a:ext cx="8640233" cy="2255305"/>
          </a:xfrm>
        </p:spPr>
        <p:txBody>
          <a:bodyPr anchor="b">
            <a:normAutofit/>
          </a:bodyPr>
          <a:lstStyle>
            <a:lvl1pPr algn="ctr">
              <a:defRPr sz="567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439421" y="3649988"/>
            <a:ext cx="8640233" cy="1564767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069" y="648018"/>
            <a:ext cx="10761938" cy="1080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84069" y="1872051"/>
            <a:ext cx="10761938" cy="367209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80069" y="5688154"/>
            <a:ext cx="2884519" cy="4500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09" y="5688154"/>
            <a:ext cx="3648657" cy="450012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8" y="5688154"/>
            <a:ext cx="2884519" cy="450012"/>
          </a:xfrm>
        </p:spPr>
        <p:txBody>
          <a:bodyPr/>
          <a:lstStyle>
            <a:lvl1pPr>
              <a:defRPr/>
            </a:lvl1pPr>
          </a:lstStyle>
          <a:p>
            <a:fld id="{F21A80A4-30A9-45C4-8B6C-380F267B403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9964794" y="5580144"/>
            <a:ext cx="1557280" cy="900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3073" y="418815"/>
            <a:ext cx="10255929" cy="417615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33119" y="900032"/>
            <a:ext cx="4992939" cy="5092018"/>
          </a:xfrm>
        </p:spPr>
        <p:txBody>
          <a:bodyPr vert="horz" lIns="101600" tIns="0" rIns="82550" bIns="0" rtlCol="0">
            <a:noAutofit/>
          </a:bodyPr>
          <a:lstStyle>
            <a:lvl1pPr marL="215900" marR="0" lvl="0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48335" marR="0" lvl="1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080135" marR="0" lvl="2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511935" marR="0" lvl="3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944370" marR="0" lvl="4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896064" y="900032"/>
            <a:ext cx="4992939" cy="5092018"/>
          </a:xfrm>
        </p:spPr>
        <p:txBody>
          <a:bodyPr>
            <a:noAutofit/>
          </a:bodyPr>
          <a:lstStyle>
            <a:lvl1pPr>
              <a:defRPr sz="151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51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51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51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51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 flipH="1">
            <a:off x="9964794" y="5580144"/>
            <a:ext cx="1557280" cy="900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3073" y="418815"/>
            <a:ext cx="10255929" cy="417615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33119" y="900032"/>
            <a:ext cx="4992939" cy="36001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9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33114" y="1329036"/>
            <a:ext cx="4992899" cy="4662884"/>
          </a:xfrm>
        </p:spPr>
        <p:txBody>
          <a:bodyPr vert="horz" lIns="101600" tIns="0" rIns="82550" bIns="0" rtlCol="0">
            <a:noAutofit/>
          </a:bodyPr>
          <a:lstStyle>
            <a:lvl1pPr marL="215900" marR="0" lvl="0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48335" marR="0" lvl="1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080135" marR="0" lvl="2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511935" marR="0" lvl="3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944370" marR="0" lvl="4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5893109" y="900032"/>
            <a:ext cx="4992939" cy="36001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89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893109" y="1329036"/>
            <a:ext cx="4992939" cy="4662884"/>
          </a:xfrm>
        </p:spPr>
        <p:txBody>
          <a:bodyPr vert="horz" lIns="101600" tIns="0" rIns="82550" bIns="0" rtlCol="0">
            <a:noAutofit/>
          </a:bodyPr>
          <a:lstStyle>
            <a:lvl1pPr marL="215900" marR="0" lvl="0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48335" marR="0" lvl="1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080135" marR="0" lvl="2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511935" marR="0" lvl="3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944370" marR="0" lvl="4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 bright="6000"/>
          </a:blip>
          <a:srcRect/>
          <a:stretch>
            <a:fillRect/>
          </a:stretch>
        </p:blipFill>
        <p:spPr>
          <a:xfrm>
            <a:off x="6403753" y="-229806"/>
            <a:ext cx="5159129" cy="6706981"/>
          </a:xfrm>
          <a:prstGeom prst="rect">
            <a:avLst/>
          </a:prstGeom>
        </p:spPr>
      </p:pic>
      <p:sp>
        <p:nvSpPr>
          <p:cNvPr id="7" name="流程图: 延期 6"/>
          <p:cNvSpPr/>
          <p:nvPr>
            <p:custDataLst>
              <p:tags r:id="rId2"/>
            </p:custDataLst>
          </p:nvPr>
        </p:nvSpPr>
        <p:spPr>
          <a:xfrm>
            <a:off x="2798904" y="11400"/>
            <a:ext cx="6466765" cy="6465775"/>
          </a:xfrm>
          <a:prstGeom prst="flowChartDelay">
            <a:avLst/>
          </a:prstGeom>
          <a:solidFill>
            <a:schemeClr val="bg2">
              <a:alpha val="99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45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9964794" y="5580144"/>
            <a:ext cx="1557280" cy="9000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3119" y="418815"/>
            <a:ext cx="10255929" cy="417615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33119" y="900032"/>
            <a:ext cx="4992939" cy="5092018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48335" marR="0" lvl="1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5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080135" marR="0" lvl="2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11935" marR="0" lvl="3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944370" marR="0" lvl="4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5896109" y="900032"/>
            <a:ext cx="4992939" cy="5092018"/>
          </a:xfrm>
        </p:spPr>
        <p:txBody>
          <a:bodyPr vert="horz" lIns="101600" tIns="0" rIns="82550" bIns="0" rtlCol="0">
            <a:normAutofit/>
          </a:bodyPr>
          <a:lstStyle>
            <a:lvl1pPr marL="215900" marR="0" lvl="0" indent="-215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51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2021/10/12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270649" y="258007"/>
            <a:ext cx="11251425" cy="6222169"/>
            <a:chOff x="286385" y="273050"/>
            <a:chExt cx="11905614" cy="6584951"/>
          </a:xfrm>
        </p:grpSpPr>
        <p:sp>
          <p:nvSpPr>
            <p:cNvPr id="9" name="矩形 8"/>
            <p:cNvSpPr/>
            <p:nvPr userDrawn="1">
              <p:custDataLst>
                <p:tags r:id="rId7"/>
              </p:custDataLst>
            </p:nvPr>
          </p:nvSpPr>
          <p:spPr>
            <a:xfrm>
              <a:off x="286385" y="273050"/>
              <a:ext cx="116160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sz="2645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0" cstate="print"/>
            <a:srcRect/>
            <a:stretch>
              <a:fillRect/>
            </a:stretch>
          </p:blipFill>
          <p:spPr>
            <a:xfrm flipH="1">
              <a:off x="10544174" y="5905493"/>
              <a:ext cx="1647825" cy="95250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990273" y="900032"/>
            <a:ext cx="898729" cy="5092018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27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33114" y="900024"/>
            <a:ext cx="9288067" cy="5092018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ags" Target="../tags/tag16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6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64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6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62.xml"/><Relationship Id="rId27" Type="http://schemas.openxmlformats.org/officeDocument/2006/relationships/tags" Target="../tags/tag1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33073" y="418811"/>
            <a:ext cx="10255929" cy="417615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33073" y="900032"/>
            <a:ext cx="10255929" cy="5092018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1402" y="6000004"/>
            <a:ext cx="2551641" cy="29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889834" y="6000004"/>
            <a:ext cx="3742406" cy="29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137465" y="6000004"/>
            <a:ext cx="2551641" cy="29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4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864235" rtl="0" eaLnBrk="1" fontAlgn="auto" latinLnBrk="0" hangingPunct="1">
        <a:lnSpc>
          <a:spcPct val="100000"/>
        </a:lnSpc>
        <a:spcBef>
          <a:spcPct val="0"/>
        </a:spcBef>
        <a:buNone/>
        <a:defRPr sz="227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15900" indent="-215900" algn="l" defTabSz="8642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51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48335" indent="-215900" algn="l" defTabSz="8642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520825" algn="l"/>
        </a:tabLst>
        <a:defRPr sz="151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080135" indent="-215900" algn="l" defTabSz="8642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51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511935" indent="-215900" algn="l" defTabSz="8642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51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1944370" indent="-215900" algn="l" defTabSz="8642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51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33858" y="418811"/>
            <a:ext cx="10254359" cy="417615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33858" y="900032"/>
            <a:ext cx="10254359" cy="5092018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32157" y="6000004"/>
            <a:ext cx="2551250" cy="29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890121" y="6000004"/>
            <a:ext cx="3741833" cy="29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137102" y="6000004"/>
            <a:ext cx="2551250" cy="29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882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p:txStyles>
    <p:titleStyle>
      <a:lvl1pPr algn="l" defTabSz="864235" rtl="0" eaLnBrk="1" fontAlgn="auto" latinLnBrk="0" hangingPunct="1">
        <a:lnSpc>
          <a:spcPct val="100000"/>
        </a:lnSpc>
        <a:spcBef>
          <a:spcPct val="0"/>
        </a:spcBef>
        <a:buNone/>
        <a:defRPr sz="227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15900" indent="-215900" algn="l" defTabSz="8642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51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48335" indent="-215900" algn="l" defTabSz="8642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520825" algn="l"/>
        </a:tabLst>
        <a:defRPr sz="151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080135" indent="-215900" algn="l" defTabSz="8642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51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511935" indent="-215900" algn="l" defTabSz="8642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51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1944370" indent="-215900" algn="l" defTabSz="8642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51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49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5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slideLayout" Target="../slideLayouts/slideLayout20.xml"/><Relationship Id="rId5" Type="http://schemas.openxmlformats.org/officeDocument/2006/relationships/tags" Target="../tags/tag357.xml"/><Relationship Id="rId4" Type="http://schemas.openxmlformats.org/officeDocument/2006/relationships/tags" Target="../tags/tag3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image" Target="../media/image39.png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slideLayout" Target="../slideLayouts/slideLayout25.xml"/><Relationship Id="rId5" Type="http://schemas.openxmlformats.org/officeDocument/2006/relationships/tags" Target="../tags/tag362.xml"/><Relationship Id="rId10" Type="http://schemas.openxmlformats.org/officeDocument/2006/relationships/tags" Target="../tags/tag367.xml"/><Relationship Id="rId4" Type="http://schemas.openxmlformats.org/officeDocument/2006/relationships/tags" Target="../tags/tag361.xml"/><Relationship Id="rId9" Type="http://schemas.openxmlformats.org/officeDocument/2006/relationships/tags" Target="../tags/tag36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372.xml"/><Relationship Id="rId7" Type="http://schemas.openxmlformats.org/officeDocument/2006/relationships/image" Target="../media/image40.png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374.xml"/><Relationship Id="rId4" Type="http://schemas.openxmlformats.org/officeDocument/2006/relationships/tags" Target="../tags/tag3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image" Target="../media/image44.png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image" Target="../media/image43.png"/><Relationship Id="rId2" Type="http://schemas.openxmlformats.org/officeDocument/2006/relationships/tags" Target="../tags/tag376.xml"/><Relationship Id="rId16" Type="http://schemas.openxmlformats.org/officeDocument/2006/relationships/image" Target="../media/image42.png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5" Type="http://schemas.openxmlformats.org/officeDocument/2006/relationships/tags" Target="../tags/tag379.xml"/><Relationship Id="rId15" Type="http://schemas.openxmlformats.org/officeDocument/2006/relationships/slideLayout" Target="../slideLayouts/slideLayout38.xml"/><Relationship Id="rId10" Type="http://schemas.openxmlformats.org/officeDocument/2006/relationships/tags" Target="../tags/tag384.xml"/><Relationship Id="rId19" Type="http://schemas.openxmlformats.org/officeDocument/2006/relationships/image" Target="../media/image45.png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390.xml"/><Relationship Id="rId1" Type="http://schemas.openxmlformats.org/officeDocument/2006/relationships/tags" Target="../tags/tag3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5" Type="http://schemas.openxmlformats.org/officeDocument/2006/relationships/slideLayout" Target="../slideLayouts/slideLayout20.xml"/><Relationship Id="rId4" Type="http://schemas.openxmlformats.org/officeDocument/2006/relationships/tags" Target="../tags/tag3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39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9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0.xml"/><Relationship Id="rId5" Type="http://schemas.openxmlformats.org/officeDocument/2006/relationships/image" Target="NULL" TargetMode="Externa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image" Target="NULL" TargetMode="External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3" Type="http://schemas.openxmlformats.org/officeDocument/2006/relationships/tags" Target="../tags/tag326.xml"/><Relationship Id="rId21" Type="http://schemas.openxmlformats.org/officeDocument/2006/relationships/tags" Target="../tags/tag344.xml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notesSlide" Target="../notesSlides/notesSlide1.xml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48.xml"/><Relationship Id="rId7" Type="http://schemas.openxmlformats.org/officeDocument/2006/relationships/image" Target="../media/image25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60437" y="1079847"/>
            <a:ext cx="10254359" cy="4177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None/>
            </a:pPr>
            <a:r>
              <a:rPr lang="zh-CN" altLang="zh-CN" sz="2800" b="1" kern="10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【单元课标】</a:t>
            </a:r>
            <a:endParaRPr lang="en-US" altLang="zh-CN" sz="2800" kern="100" dirty="0" smtClean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33375" indent="266700" algn="just">
              <a:buFont typeface="+mj-lt"/>
              <a:buAutoNum type="arabicPeriod"/>
            </a:pPr>
            <a:r>
              <a:rPr lang="zh-CN" altLang="en-US" sz="2800" b="1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了解劳动在社会生产中的作用，以及上历史上</a:t>
            </a:r>
            <a:r>
              <a:rPr lang="zh-CN" altLang="en-US" sz="2800" b="1" u="sng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劳动工具和主要劳作方式</a:t>
            </a:r>
            <a:r>
              <a:rPr lang="zh-CN" altLang="en-US" sz="2800" b="1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的变化；</a:t>
            </a:r>
            <a:endParaRPr lang="en-US" altLang="zh-CN" sz="2800" b="1" dirty="0" smtClean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33375" indent="266700" algn="just">
              <a:buFont typeface="+mj-lt"/>
              <a:buAutoNum type="arabicPeriod"/>
            </a:pPr>
            <a:r>
              <a:rPr lang="zh-CN" altLang="en-US" sz="2800" b="1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认识</a:t>
            </a:r>
            <a:r>
              <a:rPr lang="zh-CN" altLang="en-US" sz="2800" b="1" u="sng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大机器生产、工厂制度、人工智能技术</a:t>
            </a:r>
            <a:r>
              <a:rPr lang="zh-CN" altLang="en-US" sz="2800" b="1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对人类劳作方式与生产生活方式的影响；</a:t>
            </a:r>
            <a:endParaRPr lang="en-US" altLang="zh-CN" sz="2800" b="1" dirty="0" smtClean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33375" indent="266700" algn="just">
              <a:buFont typeface="+mj-lt"/>
              <a:buAutoNum type="arabicPeriod"/>
            </a:pPr>
            <a:r>
              <a:rPr lang="zh-CN" altLang="en-US" sz="2800" b="1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理解劳动人民对历史的推动作用，以及</a:t>
            </a:r>
            <a:r>
              <a:rPr lang="zh-CN" altLang="en-US" sz="2800" b="1" u="sng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生产方式的变革</a:t>
            </a:r>
            <a:r>
              <a:rPr lang="zh-CN" altLang="en-US" sz="2800" b="1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对人类社会带来的革命性意义。</a:t>
            </a:r>
            <a:endParaRPr lang="zh-CN" altLang="en-US" sz="2800" kern="1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标题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24533" y="143743"/>
            <a:ext cx="8641358" cy="864096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2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  <a:sym typeface="+mn-ea"/>
              </a:rPr>
              <a:t>第二单元  生产工具与劳作方式</a:t>
            </a:r>
            <a:br>
              <a:rPr kumimoji="0" lang="zh-CN" altLang="en-US" sz="3600" b="1" i="0" u="none" strike="noStrike" kern="1200" cap="none" spc="2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  <a:sym typeface="+mn-ea"/>
              </a:rPr>
            </a:br>
            <a:endParaRPr kumimoji="0" lang="zh-CN" altLang="en-US" sz="3600" b="1" i="0" u="none" strike="noStrike" kern="1200" cap="none" spc="2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/>
          <p:cNvSpPr txBox="1">
            <a:spLocks/>
          </p:cNvSpPr>
          <p:nvPr/>
        </p:nvSpPr>
        <p:spPr>
          <a:xfrm>
            <a:off x="648469" y="719807"/>
            <a:ext cx="5104513" cy="487813"/>
          </a:xfrm>
          <a:prstGeom prst="rect">
            <a:avLst/>
          </a:prstGeom>
        </p:spPr>
        <p:txBody>
          <a:bodyPr lIns="86411" tIns="43205" rIns="86411" bIns="43205">
            <a:noAutofit/>
          </a:bodyPr>
          <a:lstStyle/>
          <a:p>
            <a:pPr defTabSz="864108" fontAlgn="auto">
              <a:spcAft>
                <a:spcPts val="0"/>
              </a:spcAft>
              <a:defRPr/>
            </a:pPr>
            <a:r>
              <a:rPr lang="zh-CN" altLang="en-US" sz="3000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三、劳作方式的发展</a:t>
            </a:r>
            <a:endParaRPr lang="zh-CN" altLang="en-US" sz="30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4585" y="1607106"/>
            <a:ext cx="3845435" cy="494394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indent="-259232">
              <a:spcBef>
                <a:spcPts val="567"/>
              </a:spcBef>
              <a:defRPr/>
            </a:pPr>
            <a:r>
              <a:rPr lang="zh-CN" altLang="en-US" sz="2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（一）农业家庭式劳作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6223" y="2355556"/>
          <a:ext cx="6261536" cy="27156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34765"/>
                <a:gridCol w="1876605"/>
                <a:gridCol w="2450166"/>
              </a:tblGrid>
              <a:tr h="614417">
                <a:tc gridSpan="3">
                  <a:txBody>
                    <a:bodyPr/>
                    <a:lstStyle/>
                    <a:p>
                      <a:pPr lvl="0" indent="-274320">
                        <a:spcBef>
                          <a:spcPts val="600"/>
                        </a:spcBef>
                        <a:defRPr/>
                      </a:pPr>
                      <a:r>
                        <a:rPr lang="zh-CN" altLang="en-US" sz="2600" b="1" dirty="0" smtClean="0">
                          <a:solidFill>
                            <a:prstClr val="black"/>
                          </a:solidFill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  <a:sym typeface="+mn-ea"/>
                        </a:rPr>
                        <a:t>农业家庭式劳作</a:t>
                      </a:r>
                    </a:p>
                  </a:txBody>
                  <a:tcPr marL="86427" marR="86427" marT="43201" marB="43201" anchor="ctr" anchorCtr="1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D4B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D4B1C9"/>
                    </a:solidFill>
                  </a:tcPr>
                </a:tc>
              </a:tr>
              <a:tr h="489613"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/>
                        <a:t>时  期</a:t>
                      </a:r>
                      <a:endParaRPr lang="zh-CN" altLang="en-US" sz="2600" b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 dirty="0" smtClean="0">
                          <a:latin typeface="微软雅黑" pitchFamily="34" charset="-122"/>
                          <a:ea typeface="微软雅黑" pitchFamily="34" charset="-122"/>
                          <a:cs typeface="楷体" panose="02010609060101010101" pitchFamily="49" charset="-122"/>
                        </a:rPr>
                        <a:t>特点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 dirty="0" smtClean="0">
                          <a:latin typeface="微软雅黑" pitchFamily="34" charset="-122"/>
                          <a:ea typeface="微软雅黑" pitchFamily="34" charset="-122"/>
                          <a:cs typeface="楷体" panose="02010609060101010101" pitchFamily="49" charset="-122"/>
                        </a:rPr>
                        <a:t>原因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</a:tr>
              <a:tr h="547815"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  <a:sym typeface="+mn-ea"/>
                        </a:rPr>
                        <a:t>商周时期</a:t>
                      </a:r>
                      <a:endParaRPr lang="en-US" altLang="zh-CN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  <a:sym typeface="+mn-ea"/>
                        </a:rPr>
                        <a:t>千耦其耘</a:t>
                      </a:r>
                      <a:endParaRPr lang="en-US" altLang="zh-CN" sz="2600" b="0" dirty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  <a:sym typeface="+mn-ea"/>
                        </a:rPr>
                        <a:t>生产力低下</a:t>
                      </a:r>
                      <a:endParaRPr lang="en-US" altLang="zh-CN" sz="2600" b="0" dirty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  <a:tr h="547215"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 dirty="0" smtClean="0">
                          <a:latin typeface="微软雅黑" pitchFamily="34" charset="-122"/>
                          <a:ea typeface="微软雅黑" pitchFamily="34" charset="-122"/>
                        </a:rPr>
                        <a:t>春秋战国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6427" marR="86427" marT="43201" marB="43201" anchor="ctr" anchorCtr="1"/>
                </a:tc>
              </a:tr>
              <a:tr h="5166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b="0" dirty="0" smtClean="0">
                          <a:latin typeface="微软雅黑" pitchFamily="34" charset="-122"/>
                          <a:ea typeface="微软雅黑" pitchFamily="34" charset="-122"/>
                          <a:cs typeface="楷体" panose="02010609060101010101" pitchFamily="49" charset="-122"/>
                        </a:rPr>
                        <a:t>古罗马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+mn-ea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2494149" y="4056578"/>
            <a:ext cx="1532089" cy="494394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pPr algn="ctr">
              <a:buNone/>
            </a:pP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男耕女织</a:t>
            </a:r>
            <a:endParaRPr lang="zh-CN" altLang="en-US" sz="2600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35955" y="4056578"/>
            <a:ext cx="1532088" cy="494394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r>
              <a:rPr lang="zh-CN" altLang="en-US" sz="2600" dirty="0" smtClean="0"/>
              <a:t>铁犁牛耕</a:t>
            </a:r>
            <a:endParaRPr lang="zh-CN" altLang="en-US" sz="2600" dirty="0"/>
          </a:p>
        </p:txBody>
      </p:sp>
      <p:sp>
        <p:nvSpPr>
          <p:cNvPr id="15" name="矩形 14"/>
          <p:cNvSpPr/>
          <p:nvPr/>
        </p:nvSpPr>
        <p:spPr>
          <a:xfrm>
            <a:off x="2426089" y="4600906"/>
            <a:ext cx="1532088" cy="494394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r>
              <a:rPr lang="zh-CN" altLang="en-US" sz="2600" dirty="0" smtClean="0"/>
              <a:t>家庭劳作</a:t>
            </a:r>
            <a:endParaRPr lang="zh-CN" altLang="en-US" sz="2600" dirty="0"/>
          </a:p>
        </p:txBody>
      </p:sp>
      <p:sp>
        <p:nvSpPr>
          <p:cNvPr id="11266" name="AutoShape 2" descr="data:image/jpeg;base64,/9j/4AAQSkZJRgABAQAAAQAB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2wBDAAIBAQEBAQIBAQECAgICAgQDAgICAgUEBAMEBgUGBgYFBgYGBwkIBgcJBwYGCAsICQoKCgoKBggLDAsKDAkKCgr/2wBDAQICAgICAgUDAwUKBwYHCgoKCgoKCgoKCgoKCgoKCgoKCgoKCgoKCgoKCgoKCgoKCgoKCgoKCgoKCgoKCgoKCgr/wAARCAHgAW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1Z0luPked40Xn5DgmmJE9p89peytnoJRkD8ae0sQ2+UFfI6oM5/GhoTKvlyll+mDWJQks+oygINRgQekdpuY/iaCrhS8sTlQP4SQ31FH2W4RPMa5C46HPGPcVGbyNpBsuGaM8MAep9s0w9BxtZIwDZxSNu+/LPIQ4+napIWSEbZiwdjwzklqhlnZJvsyWzlD93D/ADH6A9afAt06l3SeAZ/5bgZP0FACPcRxMVaMg9nwTSB3I3C7UnvGy9afDNEQyfZ5gueWc9foKcT1EU0ZjUc70wR/jS1DYrPJOu6WFXlCLuMUKbs84OCanURIBg4AGSH68+lKYJHkQmcQwxhiwX+Mt0yPan/Z2tQfKZZGI6jgYphciSQlxEsn3PvF1p3kvGSiuzM5ypReGxyQKdK0igSu3m5POwcKP5nFQLbxWUeUaXywcbgeh9h2+tLYBQUdmnS3lhYHPlSY49Qff+VOW6trZIoTLmQ/6oyHhh3A9celL5fmvh5tuDlexJ9xUVwqWaO5gjMZPzMVOIz3wOqn3FAxZpbaeMRybJMnCqhzj/61Qjy4mxMOc4wy/L+HoadDMiNsttMXZ1kkb9T/APWqUO7bYozsycojcgr7+9G4EUzxwMGlLrtOEDP973GKmEt4kwKorRtxgt93396QLcb9qxqRnKO5wE+o701ygkaB2BOOJFHGT/s0bBuSTLGOEKc87wc5NV5EuI3MkRWQk5MRB+YdxnscVZV0TNsWDSK3AUcim7yFAbcjHgBlyc+tDEji774Uasl+8/hu9tp7aTL29vcSlJUY9UZuhHoTzWToVzp+m+IrS5120U21tcst5HKP9Uw+Xey9wrYJHfFekMVYhbzczjHyqvcHjnpWXrvw/wBE1q8bUGubiyuJGxMbZVZZT2dg3ce3WmBgwaP40vJvsXiLUtcGoXFy6W2r2xWTT2jxuRyV+6rdP9mqH9sDWmh03xhBcPNDP9nXU4pFFzCS2AP7s8W7oOuDkHmtHUfAXii3WfRdM8Tpe2bqBcW7FrcgH1UfKRn0q74R+H8WnXC6r4kuIJ5rdP8AQraFtyRdvMY9Sw6D0pAYXijwnP4VvobaXVobwzFiqLAY3jReNzgnue1Zsizqwe3jQmM5aTdtZfpXbeNfA767dp4gsNWjW6ig8mWK4yEuE6od38Lg8Z6EGuWuvD/iG0uBFe+GL5x082BAyP6gEdaYakMPiDXrSBQmr6gfMZYziXLZY4GB3rprr4b3F7L52p+P7y4njbaskkZMS9iNnU+mazPB+seA9Fu11LxHb32n6jbn/j51S3YWsZ5AMY6AgfxMOK7W0vLXVLIT6XdQ3w8wuJLWcESZ535B4FA9Tk5vhb4lRg1t4g0piR+7BDgsf93FXn8D6xpujzJo/iGD+1riTbcubbYBFj/UxN/yzB7uc54HFb0Ese94YzJGUbcW3ZKt39/6U545SpmF5GTLjzGRTubHqO/0pBY81u9G1OyuRpl7o11E6LhI1gLZ9ww4aur8P+H573SDeePrBZlQCOw8xit4qD/nq69V/ug8gV08V/eTgw28skWzIaJsAY7MO9NWfBL/AGpWkC4mUrn9cUCK2j2Ol6PA9todskCOQXCEtkn1Y8tVnzUSMLZsZC3BVugI/lUZjgl4VGdZOSysV2H2HpUbxzLuESsCp3bmbrx3phYdJDOhJ+VJOCih/kYd8e9MfUraNmd2CyK4ATado9VzQkMtzCkkUrGROQI8cZPPWpHt7xHcZMYYZbKgr9Qe1IY2WSONi8UXlKzDABzgn2p6TNGzSPIWYHHm4wp+g71HKJyrJb+WSB1cfOPaopFt52BvhMzBchVHyn2+vfihsCQC2ugZWuHlKjGSvyn6VHHdy2ym4ls5TEiszToBhQOoA7mqXiXx74W8FaZaap401lNNtb3VrbS7ac2zust1cOI4IsICU3MQNzYUZ5IqKD4heBNQu2jTxWqTnxA+gLEIHX/iZRrva2AcDedoJ3j5T2NFgN0eZKga1lkjEih1Eg+YKcc47U6SScxOZQWKZAYHBc+nsf8AGuB8cftUfs0/CW+12w+J3x/8O6Rc+G2tV160vrpUn08XIzB5kY+ZVcAkNjbx1rstI8TeH/E2kWOveGPEMOoaZqenxXulanFKskV1BIoZJEYdVKkEHvxURq0pScYyTa6Jq/bVX76ep118uzDDYeNetRnGnL4ZShJRlopaScUn7rUtG/daezuTiUzKQkDR5TDRsc7R257nqM0IYncskoLLGPlDct9B/X3pZAsW+4+dzkBsOFK5x6jGMEHHrmk8uORUR7mQGCQMRE2N554b1GD06dPStNjjHQSK0YdM8HByB1op7RqxxDnb2BGMUUWCyYzyZok8qYRuqn5TGen4U+aJY0EgVFYf89Mn9Ac1T/s9Jb5rh5bi3cjG0ODGw9TipFs1hQweXMSeTPCwJP50rjFubqI4We4tAvZkBbn6Ggz3ZiFytwZ06GTYAE/DFSQ21hOrRK6MF++LletNe0t7WdZUmeOLsIpcr+XagNhUCOqnc544djhR+dPe1kldZLm68xFGRg8fXOabA9sXZTdwJk9HQ8/j0NOUxO221nhz03I3f2HSmIVp3DefBMrrnBBQ/wA6rPHK87MYZFQYwS3U1P5t9AdjxDrhpJGwSP8AdpTdRvmGORSO43fzNAIEaWBVBhWYs+Nz9vrT/N2HdCAGTO4SfoBTPLDoY7cqVbA+YHbTLktYuFuCrllOyMjBJHY+v4UbD6ksjPFbmaS5ztBK8cEntxTBITmZGGGG0BecmiNXjlPneWOARsOMN6AUSypGokkVpuf3eFwM++KBCNMgVcsFdmxgL1+vpT1jdT5kj7CT8zZzmq8k0soaabTkjdeA7Njd/hQjiFNpeRxn+NgCAfT1pXQyYiPmcx4XHXzAEAHemtFDdATrKY1C5yBy39aVTAiM1zIhjVsbCMkD3FPBsjOZjCWCj5JH6D246jPamJkb5iRZbi7IULlVVck+3vTjdxKoRpuN25RwD+PrVe/2yMhMDIc588MQqP26e3HFJG6BhLNbcdwOQP8AGlcdiRhdbGmhcxAnAVcH8cnmlF3JE+wsXB+6c5+vPenRSRNJtCkfLhXHJP4dKMI+UVx3wpHNADo5plHm3JZRxkMMA+n/AOqkml+0yhJZ2bHOxlAx6HNQzXFzahlgKS4YeYlxnaR7H1p8CjItxIyZyxV1zkfX1FF7gErQlliuBOT0DwpvVT6ueq1HLbQRHzPsCLLt2+bByR34qwhKBmRwCf8AlmGGCB3xVHV9bjstUh8NeHraK61aS385oZ5ClvZxf89ZWHOCeijk+1AbEzickkg8qACvXPv/AIU+K6llf/RrvA/55dMN681Xj0bW76I3Nx8QLiaQj50srKOOLI7DOTjPQ5zxUU+k+LZYfNsPiHKZApH+m6THMuR1DBcEj9aANETF9ovr4SKg+cuokBHcHPUVjan8OvB18JrvSYY9IvFYOb7TCVH1ZAcEfSla5+IFmoN7pWi6rAwwslrcNbsx/wBwjCn2ol8X6jYqsF58NNeiyucxyROi+2Vzx70IDFfxF4z8KajJpOtxQap9n2gGQ7XZTyHSQdQR0BrqNK1GPW9NXWdJ1CdYLgkKrwhHjIPzKT0yK4m5tvGnijWZdUPge8Ety6ou8bbdIxwvzMeBXXeGfDj+F9FNssjNPNcGW8mR90Jk6bY89FA455zQBbuo4JPlWGRmAASbOGQ+uakVmkVWkmDhOGKpjd9fWnsGiyk9uNzDCEHgjuP/AK1OKwkmXTLkiMD5iEyFIprcAjSJkxuLKB9/dg5+lJGsV18obeQfkY8FR/X6VGbaQzrLcWRYYysnmZIPbj9adPMqEqYFyTy8TZ49KBEr21pcbQ6r5gGA0a/0qI2wUiGCJ2A/1ollJGO2B2p4lm2mBYirnBRjyD6jIoZbl7lvOgMW1RsjB3M4/vE9/pQBGY4ch5EDkDK4baD9KmjXaBtcoM5KE556/n70ER3bbJ5FKow+VxtYH+tIYy7GO03MUcGUbMbh6A0bAc18Vte1Dw3pOi6povi3w/oVxe+MNN095vEQLR30E06iSyjxnE8o4QkY3EdK4C/1i38W+IdIl1jxX57aX+0DcWtn9ti3NEY7aULbRbRwME4LdATzXb/GQovhfRriLTJrpX8eaMPIEYZk/wBKQbhnoRnOfavP9L8UWXiHxBbppWpR3P2H9ou9srr+yIBIIpEtpCY5jxsYAjceaa2EeDftvf8ABOf9p347fFT4o/G/4a+C/h5f3OqppS+Cf7c1WV9W077Au64ksWlha1tpb0loSsmUXYkhIJNfYHwe8O6x4V+DfhLwzdeDrXw3d6b4etbebQrS+F9FpcoRc2wn2jzyn3S4ADEEgYNfmv8A8FLv2pPi1on7aPxC8OaV+0T440iz8D6fZtommeFvFJ0y107fZwXJeaJLZxOWk3MXlZgVygAAIr9G/wBnDxV4h+In7Onw98e+J9SGpalrvgjS9S1G+SFYftNxLbRySTFFAC7ic4AA54A6V83lVXAzzTExoxkpK/Ndpp++7tWSa1vu3pbqrL9r8QcDxRhuA8mq5jVpToSUXTUIVIygnh4OMZOU5QmvZqLbjGD53LRqTk+tR2lDs7gsg52t94Z6/wBKHkRv3cgCyyZMSSMvzhcZwvUkZB9s06VgQI02bTJh0KA5GOoPbPB49aVHVSJHtgXQ7VZlyQPYjsa+jPxUEZyiPIgVu60U9gGJIG3jOB0FFFh2TK5tVWUt5cUrOeSkhH4YqZJ1gfFvYzIVGCGGFphWUqDESYz1VcAj86UxvtEdvKWX+ISEml6AP815Xy6oWPTauP1pYreNpi822FV6lJM7v8KiKXLMsQt4RDnku2GP0p7b1fYSkSD7kmMg0CAyQsCW2Fc/KF6mhlmkVQ4SMg5XpuP4UoaRSdxkLZ+X5AAfyodp0YNMIwzcFx1pgL5UzS/PIx45dk5/OmOuCyK2VB5XA5P1FSM8cQ8ouzlxwZThaiCQxKI4UTeef3cgIo0ARpZdnkzONpX5kQ8//WpnywQ4iYjzCNkZ+Zs+ueuB7U5Da7WkubYRBjyG5J96lkeCDMxdZBjCSBc8fh0+lK1xlV72FYXENrMu18eYVyN3r+NPis4JYvtUpZXLA8v8p/CntcFl3mTEJA+cnt6Y6ili2Tsk8beeuDnJ4PpRYBjxx2Ebm4vgI8F8SvjC/wBT7UxIY5YhOjPCWXOwAbmQ/db/AGfoelOaC+ku/MjNp5Sr/HGXkRvbsBTRpsi3hljuyvmAnJGdpoDQWJYGBurR0fIA3SvkP69Ov4Ugt0jxPLM5cnICnA47Y7j3p5MULBFiGfREwM+uO30p6F95MsYH91s/d/xosBEqm6YSNcPGEUny9vBY9CfQD0p7wkMCJWcHtjIT396eqxTAYbLnjf8A3valbJTYAQT1BHK/hQFyNbbZD+7uhkdCB8p/DtT1faQfJJ7cLyT/AIUiGSMvL5eY92BvGGHuKdJO8UhQXhZnOFVcHb/hQA5HURPA8pRWH7yLHXuCfWqzSHP2nYpjJAw/DVM8e0YcLGDxlgSSaSG9ieb7K1ufNHBDLkqPU9hQAC+mAM1qmxMH995XC/X+VZ8WmXlh40vNdhj8621OxSOZSw8yJ1PTB6xsPyOavsFVS6SkgfwDA3Y7/wD1zStOVBjNy55/iGTj0GOfyoEL5JjdZltViDJhkDAAnt9DTljtkRo42cDO4kHYwPc571HviS4CSF923HKknP0/yaWaM294bSS5i85UDyW5lUypGSQrFQchSQRn1GKB2bFa3guWIiA2sPmz0Yj196IbGFIRse4DHIVdxVefp2qHUNQ0/SLK51HU9Xt7W2s7Z7i+vbudYo7WFQWaWR2wqoACST0AzVax8R+HdZv7Wx0XxvpN3NfaaupWlraapHLLPZNwtzGgOWhJIG8ccinZvoS5Ri0m9y8GeJ1icyox42q5Kn69qsWl1BGr2lzbO6k/vJMAbM9Gx3/CoRcoHClyCTiMJkj60rNGD8r7S2co3GfehFMiR5VQB543IJG+cY/4EMU+NJ5MnzlZMH5E4BoxOjD7MTEr5yGQHkd/b61XngtiyzNHGOctibq2emO5pBuWdqlOFVMjaOeDTWQRskjiBo1bKGE4O/tn1+lNgFwZd4lf72OwCj1PrVgRxxnabhfLVv3jImM/XPQ+9MWxB5UNod7wyLuJYqZO/r7VIs00mBvErEYUIMbfqfWi6Z1KhF8yIvnJ5GPp1H1pgZFORHsIbeu2Qksf8KQDyWc7zBMoTAAlAOPUg0STI0YLXLKnQsOAPqabPIsxEZkwoz5UinhM9jTUacfJFLG4fgv94UwRwP7Q/h5vEnhDw7p8LSedbfEzw9cttvDEG8u9jbqD8wwDwPvVxNlomn3Gt27/ABF8K/2xIn7St5ceHLi01AacNLk8hxFPIsRH2vA3qY3yX8wE/dFek/Gy30mfwfo9pq3hvVL+3fxto67dDnWKWzk+1JsuWZgQYkbBZQMkZ6V5/B4j+IXxH8RWk9v4V0vS4NB/aOurK+EmmeSbyyhtZFjuRvPzzMzJ+9X7wHFUthHJftVft+fGH9mz4zSfDe1/ZUh1Wxfyrqyu5dcUXfjqGUx262mjRJGfOv4p5lMttJkrBGXHEiGvoTwtca9rvhfTdS8Y+HBoep3FlDNqPh6O/S5GkXBjBa186MBZthO3co2nBxxXzv8AtRfCv9g3xN8etaf9pX4r+KJPGF9DpY0aWXxDdJF8PWuGeK2u9MmiURaVNNJZmVpXYsxhyfkJVvofwFJpT+A9Di8MeJ5PEOnppFqmn+JLnUUvJdWt1jUJePOnyztIBvMgADEk968rCSxLxVVVKilG/uq8W1r1SSa+9rv79z7ziSjkcOHcvlg8JKlWcf3lRwrRjUfKmnCU5yjJJ3v7sZN6017DlNQCRLfzGR1O4AMyZHpg46EdD9KCJnc2IicMqb1nSPahJJBUkHLEYz6YNCDzpFeRMOqsrkdycc/pn8aeHnjWNZJCpIyCcruHqAetekfCi5I2knOMAkjqf8/0opx+bcCAW65HfFFUK1xI7aL5pGld2xna/C/hTWXzlyjeUc8DPX86jkgtm2vftMJUP7sAgD6DFTPeKzgTFFOPkXnP40rhqROk8LfvWUr7nOKVZPNLR2uohSfvDGT+RojltVlKTSRGU/6shTzSz20swLTbYWUcyNjYR6cc0hj0ijKLGJGBH8URx+lLEohk8nzSAf8AnqtR+SrIrq6OD90Ic8+tRu10GIMjD+8HbKn/AAoEWSf3hVJmkXHIGP61CYYZWKw2cUfGCSmCD9aI7YqgMI+UHkIOlPALsN7Tou3qeVoGAkaHCeY20rz0xkenvTZhGGVmfG4fdQn8sUpiQyKdwIfpzncB1wKa+8MfJdCzZ3b85Gfp0oDcbJFJGWaNFw5+7jOT6+1SRRvIx84dBjjjZ71IpFurKrMzYww6ge9RN+5UFHJbdwc4UfWnYLj2QuCIVJUNggnGTSMwSLEcR3E/dzwPXmkNxCUSNIi79FnAwiH1I70vnKyfM5kQnBKj7xFG4iOMxO53TtluShU8U5xIwAFoHABBy3Q+4oJjVleeYtk/JGByPxpyIhIcyhGc8kJnPt+PqaQyuEmZBI05XLfL2UexqVmXKRtBMWJ+SVFyeewPerCzEFklVY/76tyPYZ/pUYl25uIp3jjf5WgH8P8AhQgAJyCjq28najTDe2OoCnqR3H0rwm4/a6m8Of8ABTC2/YP8VaDHoNj4i+EreJfAeu6jaNGvinVobtlv7W1uGbbJJa2xhle2UGQJK0hwoFep/FL4daR8RvDEdla6lJpWp2F2l74f1aKQrJZ3qghW3f3XBKsCCCGPHSvhr9pDxZ+13FpOt+Gj/ZevfFzT9Q/tf4IXHi6wS1jnubYbL/TLedFX7HcS2zSxLOjKsgkUltua/N+NOPlwfi6dHEYaTjO0qdT2kIU5ctvaRqTnGXJyKSqNKMnOjGc4/wAOaX1OQcNvPaFWdGtFTgnzQcZOfLf44Rj8ajFNy1TjvZrVfUHwv/bI8DfEf9sn4k/sXyR2uka/8O7C0vHW91RW1HU4JoUmN5Hb44tB5ix5UsQwBbbuXOzq/wC0rZT/ALTQ/Zk8HeA59bj0jwy+ufEfxPZajGIvColA/s2ykiwXluLvbM4Q7QkURc5DrXwn+y58Sfg98XPD/gD9tDwV4C1y70L4ceKNf1nWPFfjSKceKfhzqEkfl65ol2iYl1FVhkzgK6vHsOwPGMan7eP7Ffiv9r3QIf8Agrv/AMEeP2hLab4tRQ251GP4d+L92ifFXS7QiP8As+7/AHgjjvIo1kjXfnBUxOFYI8PVkXEWa55DNMFSShjMLPkcaigownOi50tabbqUOblkqj5alSm2+RrlZ81OpgXi8VSw0pVY0XaLlCVD2t4qScefmVtXByu4xmrS1TPbv2yv+CiPib4B/GDwZ4S8Ealb2tr4j0C51Wz05vDM+qSaxFZSR/2q1w1uCdNhsrZ1naR/lkDbUJYYr1v9t3xL8ebH9jTxt42/Ym1uxj8cW3h7+1vCV1cLA0U9ptV2bdcAoB5ZdhnnKgd64j4Za3Z+MmtvHd9ouk2J1Tw9NpnjrwxbeIbXU7rwvqUtun27RZL60LKs0UjBZApALxK+Bla4v4T/ABT+OH7HXw30f9n7xnFrvxS8DeHbM6dY/EXV7uC78Qz2TEmG21C32Il0ERhB9oTDSLGrMm8sT874X8e55n2Jx+Ax+FqV83wC562FpxhKMvYVYUpewTlQUlXk1N0ZVnUnF1HTmqcqcV9MuHMRj6kFl6UouPNq1F2f2XzbzWqslqle25W/4JB/8FS2/wCCkX7IdyNK1O0h+OPhrwzcJcQa9aG1tNdnAeK11e1xzcWLSqIpXRcxyq6Mq5jL+D/8EPfjX8HPG37S+r+DfAv7W2heLmsPBkiQ6Rqel3FprWp6u0zvrAs55j/p+mW02BGo3Ebi+doBPafHm++Hnwy0XRPib8HfhnYfDrTfhRoWoeI9Lli8MSRr4dtGU/abqO2hQsYZFYmW1RSCF3lc8jg/2svil8Cv21/2QPC/7Rf/AATt8T6Drvxm/Z01rTfF1hqvwr0NIr3SrWfcdR0+1SMLFILqMTSvZzZWdQY2Xewr9yxuGzaNGhmFXDxprFJS9hCLVSh7ROXJUotz9mou0YONSoouEoyknFOpw8TcLUslwFLG43EU1ZqbXPySptNqLkudLlm24XXMpczi7L3ofoR+1xpvxM1r9mDx1D8DLbT7vxjYeHpNU8M6TqduJbbU7q2UypZzxtxLHKyhCpIGWGeM1+aH/BJPwt4r+LX7anw5/aH8L/tR6B8R7Wz8OXY+IGozyJBrOg3M6O0GizWkbYVRLK/luPkEaMDnC59q/wCCfv8AwUd8Y/8ABWnX5fgrc+MNCXRr7whqC/E/TPD7tZ3MVnLEbeGSyZ/3yea7/OMl4TlSehOp8efDH7M3/BLuy+H37VnwT/Ze0/SJPA/ia28D+NZ/htpGLi58LyKIro3FtGfN1IwSm3l8zBeNlY52l8+HnOAo4fEYWpKrGSnyyTg7pXekW2k4zdmmrpqzg92n6uDxGNyHC1sJRnTqPEUpXUU5StODg4tOPM3FJ3p8v7uaVXScYyPv1LlkjMT7IwGOUXqnPQsfSozeJGTI8u1WHBkjB4+tY1t8QfhwLGPUYfiNolzbzRCS1m/tBGDRMNyF1BzypHP51i3/AO0h8AtMaV7z4veHlFmM3CwTmfyx6gJnIreVWnBe9JL1a/zPmqOXZjiJNUqE5PyhN/lA7OdHkLT5dowgBw+Co7HnqKiEJIWO28sRbvl81c8+uT0NecSftU/CuJrW9t4fFV9bXkri2urTwzIsUij+PEgU7D0Bxz9K4b4p/t1v4Xgnh8CeCdLimBbyJNdv97A/89Hjizj/AHQxOeuK46mZ4CG0032jq/w0+9pHsYHg/iXH11SpYaSb/mtFb21u29OqtfyPoRotxYPlCcZibjAHcD0o3+e26bCnbsDZ4ZfbtXyz+xJ+0z8dPjH8XtZ8EeNPG1nrGkeHtFOp6mLjSIob2SS4kIhggCMD5KYYlyCfuqTzX1ZFB5Y8t0UsRkpL0PuPSujDYiOKpKpFNLzt09P68jn4k4exvC+aPAYuUZTUYy9xtq0ldXuotO2rT2utdbJsUCKQI9xbH+sI4x6U3zhBOLRowZSMkMRnb/eHbFSpIXygkAVR1IAH0/CqzLBMgyRLs/iIyDn0ro2PCJJDPGPvxOD6pwP8aSOYTk28cqSEjcVVAAvscf1pYYpVZmeXyyw2cDcUH94evam/u4mAMrDJCkJEF3H1Y96BnOfFnTn1Xw9o8L69Lp6w+NNJm/cMR5gWdd0Tbf4HAINcH4vk8baF4r8OWnjnRdW1dtR+Pz/2JLqUiH+zrA2cjxyQ7D/qRtYANyN5zXovjjw54j8RaZp+n+FLqCG6tPEunXsxlcpvtop1aWMNgjcVzgdzXndpHPF4ltU02y06fd+0DdNM7zy5jX7G5ZoySfn7MvC53YFNbEs8P/ar/wCCd/xc+KXxr+JvxV8DaT4f17w94j8R+Ftal+HOsa28Vr41uNPgmgmg1CcoXto4cwSwxIzRSFHDphgV+r/hLpPjrwz8K/D3hv4m3Oi3PiLTtFhtNam8N6cbXTxOqjMVtEfuQp9xOmVUcDoOjujLvkV4o1TzCS8OQG5P6iiNt/C/OiggtknH4Vw4fAYfDV51ad7y3103b7d2+tvK7bf1Gc8XZxn2VYbAYzlcKFlBqNpWUI00m+Zp+7CN3y8zaScuWMIRgVJWb7M7DcDlc/LvX8OmOn4U6C2knMiSNGYldfKCu27pyGJ6nPIxjANPncJG8vkmXYuQgYDJ9eRj86SKVYwYRuUKAQBgnHpXZY+Y3HF2Dbj69MdMf/Wopxk844IOccMR1oqg0e5DCk2TIJSsKn5cR5yfqalSP5uZ8Ow7Dk0T3Hkpm6kLRj+AJk/pRFJKy73t5Y9wyrEY4+lIAWEWxYiJgSfmOf6UwwFTlJHVTyQSGFPgTYGm83f6+ch3fn2pYRAVMoVSCfvo2RRYCuXuYpGkVWVCMfIg/wD106OaCIeVazQs55IHJB9881MfLb7/AJkxzwXG3FNRElJFvGpIPyhB/U0hjTfmD91cNgsekYqQssYCxsQCOrHiomSZQQ6nzR1jK7v1FIRd+ULie2dFzjoPl9wO9MQsxYRs8bI237zZyUB7j0oWJSFcOrMv+taNuR6ZpP3a5uIwqEjDOYyCw+lL5UTqIYRGrKMq7NgjPU46GkMQvbwS+SlwHfG4hG4/GmtEoy7XSx7htLkZH0pALMISCvByspHDevHenyXYS1aYo0MYGS7gDnOAPbP9aAI1e4tmhS7hg+y3DBYr4zKimQsFWM7iPmZiFXGck4qWOzmW7WxgyCo3vZgqXVWJCykZyFyrAHocV+cf/BTj4c2PxT/aL8U/CT9pLTviv4F+H3xS1Pwf4T+G3xOtviOdQ03/AISq2capZrofhixiknilaWCSOe7uGVR5bFcA7j81QfF6D9t34t+Cv2i9D/4JleJvHfxT+N+lavpGiaU/7VGreDp9I0nw1qhhv4PPVEjuozdkTvDlnUPtC/KTVcqEftjd3+l6daNe6xqSWVugxLeXrLFEhJCqGZsBcsQB6kgVLJAIphb3BUghsBm2k7SASFPLAEgE9BkV+cv/AAcSfEf4m/EX9nbU/wBhz4P3fw88SeJPHPhjTda1v4a39he3urJZwa3ZMNVaWCRIbLTYGhcGedf3si7I/myK539rT9pfwd8LP+CiXibx7qvxF8QRfES2/Z6sdLv9c0j4p+F9DtPA8MizajPpK6ZqgmkS7uHsjcNct5oAa1iBAXLFgP05lijYAT3cZUK2VY7EwBklj2AHJqG5msYYrbULm+torW7MS2t2L1FjnZ/9WsTE4cvkYA654r42+PnjT41eLv8Agmh8GvGXwO/bUk8Df8JrLo0PjLxz8SNL0nW7290m9s5mube7uLVRZw3KBsG4hTZuh2gDdXwl4C0z4g3n/BP6/wDBvwE8SfB3XU/Zhj8H+OP7H1zWtSsdP+HfiTQr2a5fxFGzLJcana6pYLO/kFliiMUixqXYqXbUZ+vv7V/xi1D9mv8AZq8ffHU6Jb39z4W8L3F/pmnXwJinusbbdJcEYjMpTeQQQCTxX5a/tD+Dvilp/hDV/wBrPxZ+2N428YeOPAusWl5MRKLrSnXFtDqCQ2se2KDTPtNy3k3SKA0SsNuQDXrH7aPhbxbH/wAEGvFesX/wJg+HltrnjuHxFZ6FbeOL7XpGsr/WY7gX91dXqJNuuJZ2m8kr+5SSNDgoQPAf24NG/aO+Bv7H+s+OvFF7feE7v4yPa2vjbRdShtvs1glpDCLfTtMuLN33i5jVZ2icqghTpvzn4biiVOtUnRrU+eEKfNqrq8ueN7PS+vL/AIXLo5KX9R+B+UUIZTQxlKpCNfE4p0bSUXKUIRpOVNNxnJRlCdWUuVK8uWMnqnH9E/j18IfFNp8I/D2heStzqfhvxLi41HQI/IkljkhzbXrBT+88skRndncOuc15j/wT+/Zh8LfA/wCOWufEfwj4u8UeG9Zg0e6Op/DrTNW2eD/EAuJkkfW7fTtm221GN1KyMhG4NnB3sR9bfBHxBD8Sf2ePA/izxB4Xk0R/EHgnSru60x5RLJZF7dHCFx97aSMHrxzWnH8OfDkesWWsysDeW1zm2lgQRtuYYKA4/iHUdDXFlnBlTJOI4ZxltV8sqdKnOEm3zU4RUYq725YKDi+kobWlJH8h5rkePw3HlbOaNXlnKXJWp7QmouUZK0W4/FFzg9eRuUYt05tHgvh39nH4bfC74/eKfjb8OvC1pocnxEtI0+IWlaNbiGw1jUI2ZodWa3Hyw3hEkiTSpgTbkZ8sgNL4h0vT0h1LQLCaztrWCIw79TiMtpPuXLWsmOc45BHIr3VPCDXEswfDxLdsFj4Cqn97PUHqCPbiucTwDJZ6tfW11o0YmS4F0WCDY4PCTAnuOh+leBxVTzXgDxLw/G/D+Hdb6zTlh8VRT5YzcYqVGrdJ8srxim7NN039qaP1PK84weFvyKzVn5Xve+re33a9NLfIms/B79oX9mC0sdT+DNz9k07WbkSafo2r6s9xdaI78m40+aYEmHBJktn3B1OAB3p+GvAHw9/Yo/Zn1vwn8G/Cdlpc/iPxNP4q8cXVtbmxTWNeuNoCpGCRBb5AxEvyoqHaBjB+h/2uPhHF44+FWi2Op3rTS6Z4oSTSLmYMRbTyRuuxcHJjfOCO3GK+aPiJaW+kaBpvhfxFaGzX7eb7X7S9vmci6iBigtVViQQ3Mg29eM81/Q2D49rZ54eUM8xWGVDGupKDg4xvCa0coy3nTjH34tqPNNwdSCmnzLMeAsw8YsThcPmeY01l6rc1bDUsLy1a1ODvKnLFuvKooVEownGFOmnGdX/l5NVI/PPxj/Zi+Efxh1jR/i1pmk6n8OvihomrJfQ/FD4R6tNp15LbAl3t2i/v7ju88klgCGU5NeqeOfD3jDV/iZP4i8ayanfeI9ZtLaX+0b64CyX9vJEscd3FsASNHVQG2gbmByK6ew8FfEK8lVtC+H19JPccxSXyLaW8YP8AE+87yoHUBSe2K7Xxp8Mb34UeAvB3iHwz4zbUrjxDdXdrrs2pWiG4trqJATaxE58u3BJZFBO0BSOpJ+IxGHzbFUJ4vEufKmnzNWu5aWT5Y3bV/etZW1bbSf6tkuc+F3CHE1DIuGfq6xdZTg6VGqpunSpxc5OX72v7KnFxjFUlL2k3KKjBU6c5Q8q+DP7SnijxB8Sb39mbwD8UdJ8P+K9CvTZ6PpPibSItNfXpkIDQabeTDybqUEgeUxVjnvXu1j4a/a/Ntb30Oj+JLS2EmySLU/AtuJot3LfLDkMA3TPHevHPiX8O9P8AHfhi2tfFXw90/wAYR6T4ittcGk6zCpaVVJW8iikGGWWWEsY3BBjlVGBHNfcn7DvxZk+Ln7Mnh/xTeeINbnv9Oe40u/bxHE0WpARTMtv9sU9ZzB5RaTo7MWzzWMMqy7EU1Oi2tNVaLs+u6+aa3T1SaaPjs94w4lyPNK2GzPB4eo3OUqdSMLKdNu6b39+N+WalaUZx5k506kWvm3xR8BP2tPi3qsOlRaZ4zvzsJ8/Xlj0yzt+ecfNuYnrgA1teH/8Agl58UNbUf8Jr8dtE0yKQfuoNC0d7p1b+INJIyBfy5NfZr3LrICZJCQCfmlPHuR3FQqF3uYXLLK24LE21TjqMevvW9PKsLFWleXzt+CseNU8UeKI0FRwnJRgukYJ/mkl8o/Nnm37PX7LHwX/ZwhE3gvREvfEFxZeRrPjHUIgdRvlzu2B+kUZYf6tcLwOpGa9LQyvGBbTFGJG4H7xx2IPaklkM8TWj2LRr6tg7ie5oiVIh5ciFiAASqhVVe3PU1304QpR5YqyR8JjcdjMyxMsRiqjqTlu5O7/4CXRKyS0SSCezhvpN0sKzun3I2fbtPsP8abAt15KnU5njkI/eLHCqg46Aen0p7glWeO+iZRwreXyP8aSSad1DvtLZwWkO3j2qzlEENz5haCQiEjBfy90in/d70yS3lnU+bN5S7gSrj5sjrnHGKVo0mC+aZCBnBL/fH0HT61LH8soUZAxkl+QKAG2+ya+t8RCJVmTY7OclsjHHT868h0ifwXpuoy2ut+CRBJfftBXK6Yyaq7Ml95DML3A/vBXzCflw1evPP5XlypbmeKO5QuYmBKruGWx1rxZdN8Y+BPFOmW/jy10uY+I/2ibu70V/t0W5LJ7OUwsOf9aAhBj+/jPFVETPbIA5nZZYlSUSuCijrk9cdBnrSzLbECInYfuyAH7x+g70wood/JaUkysd7y89T0zSeVLJIJvsrRlvkM4ILNj1H9aVmMQ4MkgRTnpjdmlEkeM3BEW75ImmcAO3PygdSSAePY04WwaNI0lDc4UsTuXnr7/SiGS3u5xODFMq/dkUkgMODjIG0igQkMplQ7wAytggGipiqTJvUBefmUDA+tFAaEaEsf8ARyzEfwAbQfzo2FJhNNeyRsRgIWyoP1pJHuWjMKXkRizyinJH+FK8UCIoEgVSPuyNmkBHcTX5lDx3MagH55DJkfiKlW4kfAa8jwf4o0wtENvFAS0UCsuOvQflUJUsklzaMxCDMlvbwZOPXmmBZjuEfMaMz46sy4H/ANeoZHjumKM0cnYpLlcfQCq1vrEdxB50CskZOFeaIg59Np5qeO41MQmKQQzFuQIxswPcHrSTGPMltAiQxjygp+RYmOCfpSu1xLJ5lvakyvwzPJ8zD+6o7ZqPD4C7Y1l/u7M4FNurGx1C1l07VFZreVNs2xipI9Mjkfh70aiHQyXrgtLiMk5jWT5uPr60k0btgXkXnIf4wRhff1H1qZBkBoSixhcRBBjYBxtx2HH1pqM7Rl5rRIkPB+fIJ75oQ7jTKVjLo+Sq5jKdAP60yW2S6dZZ9JL+W++2cvwXxjdjsRmnmOaFC8SpKuBsUDBwevFEpggjJeM5yEUI33vb2oC58ift1/BX9sj9pb9o/wCE3wk+GHwD0+y8AfD7xppfjyP476x8SYUjtdRg+0W9xYnQ0ga4uJxBO7QsZEgEhRmb5Sree6p/wSf8RfsMfHLwF+1R+wB8LdQ+LureCLvX0/4V/wDEr4kjSvskmuyo1/q+n3S2xiMrAOskMwKFGygWQDd9X/th/tP+BP2Kf2ZPFv7VPxT8L63q2ieD7e2e/wBK8M28c1/cm4uYraNYvNdExvmUksygAHnivCrH/gvn/wAEkG8F2Xi66/bAFlNcWvmN4ZufDGpTazZSY+a3uLaKB2jkU8YPyk8qzLhiOpCG7Ssr6tLTvq1p5m9LB4zERTpU5STfKuWMpXla/L7sZe81qo7tXaTSdvX/ANv34K/Fr46fsx+LvA/7MJ8L2PxG1ltFtbXXtYQ26fYbfVra4urdpo0MjKtutz5aH5S8nOASa+Y/2s/+CL3jDxd4U+KN9+zb46+GtxrvjrxHjwn4c8TfCLSF0nw5pV9JZxaoskrRSXF7KIoZrhJCykSMVVBuJryL9oX/AIOpvh1o9xc6F+yH+yNqviNTEy2vin4jasNItmm7MLGJJriRO+HMDH2613v/AASk/wCC8q/tq/FTTP2Wv2p/hbovhH4i6+lwfB/iHwjLIdF1+SCJ55bNoZ2aaxulhRnUM0kcojfEiNtjbjp5pl1XELDwrRc30Tve3RPZvyvc+ixXAvGeCyaWbYjL60MNG3NOULcqdkpSi2pxjdpc0qaim1e17nqf7UX7B37RnjD9l34P/so/Bv4U/Ai78OaXd30fxT0FNMuvDnhVbeWCREu7TT7RpJ45VkledIlkwJQd0gBDV5x8I/8Agir8XPAnjR/g98WPjdofxS+FfxJ1eXXf2jPGmsaC2leI/GK2WnrY6H4bYQTMosInf7WzpsfMBTK+Y279FYgzMxBkVk4Zn5JH0pWmjnKss8yKq/MSoCY989K7uY+VsfIXhv8AYq/aa+Lv7C3ij/gn5+2X8TbO8bwxq1rZ/Cv4v2cyXtx4l0y0kSfTrjVLFlX/AEmHZHb3KOSs5UuHLHzD8w2//BMj/gqAkp/Z/wDH3xa+HmkfD3UbS/0n4h+M7LVDfSa3Y3V79sa5exuVO29iKiOBo0iMYwgcLlq/Tbx94on0vS00PQbqE3N2W+03FhKrNBH3UN/Czep5rkdF0y41XUoNG0myhhmunEcL3EW8DAJZn7sQATmvKx2UYTMKyq1LqVre62rrs99N+zs2r6n3/C3iTxJwhls8Bg1SnTlJzSq01P2c2kueDbVpaRaT5o80Yy5VJXOx8BSfC/wP4I0P4feEfE0cemaBodrpempfyszm3t4lijLuRy21Rknqa3yhntVmjkxFJzDsYHePVW7ivzI+Gf8AwcIfsLfEf46zfBjxN8NvGfgrw/deJW0Twv8AEvVbi0vNJvX8828d1fRRv5thbyy8JLh0CuryGNc4/QrR4LbwFrD6dP4+01E3+XfWEttKwR8DmP8Autg9ehFd9KpRqR/dyTSfLo07NaW02a7Hx+YYLNMHXUsfSnTnViqq54yi5xneSmuZLmjNttSWjv0eh17W1okgeG1di4IeXGBn3A6mo5LOzbZKFQ4QhTIxYY7g+3tUem6xpuoXTR6RrcVz+72Rw28oABHUur859CKZq3iPStBYxavcFJWXf9ktk3Tbe24fw596tqMlZo4dUV/G/heLxT4Ju/Di39xZpdKBDqFqi+dbHp5kWQQJBn5cjjrXmvwl/Yg+Cvwl1tPFMGm6nr2tIgW01nxXefbZrfPVoIyNkbknJfbuz3rvX+KPhqWcvcaPqNuWb76srBcDhioPI96tR+Lotd0uW88IW8uq3EA/eWEmbeZfUkNgsvuvtQ4wbi2k3Ha/S/boumtr6LU9PBZ3nGX4WphsNXlCnU+KMXbmt/M0uZq2nLzKLu7xZ414u8IXun61qEFvazO9nev9nR0OZUzllbHqDkGuH+L/AIRuh4VsNVMM4trLWY5TEUzgzjyg/wBcsgP0HpXud94w1y9kfUIdO06BXIEkHllmBXg7mPLGoL5fCvjjwpqXhe6SK1vb60caZdR3GYPtagtGRu5RwwBA6HFe9js3+vZbPD1FvG3zVmvxj+J+acIcIQ4V4ywmb4eSiqNbm009ybnGcXbpyVWrbWiuyZ83nwZcaPfT+HdUtolubOTbNbiTcynGcZHHTnivaP2aPinZ+HNJl+HXjO6t7YGYSaPrN18kUqH/AJYTv0Ei87d3DDjORzzkvhKe50nTPED3TXF5dxCPXjMgDTagM5KkdcY+bHpVi28PafbwpqniZEutPn3R6ppqIQJFIxnbj7ue9fHwpSoVXOH9J6/15pn9OZxisLnWXexxe6dtNHGpH3W43uves7KTs4TjGTvt9EPLPCBE8oJkUNEY+UYHowx2/SltkZfluLSWJ3YghRkEjvx0rH+H+j6h4P8AA2leHJ7eO3ltbPy0sYTlY49xKqDk4IUgfhW3HJay5aBJw4/1ysfmD+3tjvXpR1SZ+PVoRp1ZQi7pNpPuk2k/mhYrNbMEFJAhydzPuFRkGUGUoCd42nPb+lOfzWuVXa4kkZUVU5HJx1Nch8Iv2gfhB8d38WW/wb8fad4jk8B+NL3wl4xNlFLEdK1u12G4s3WRRvKeYnzrlSSQCSDijNnXiacSjzZIWLZ8tAmDx1ye9R3MzECSTcPm6Fcgn609hIzMzQSHt5nHye+P8KRUyxQkAFcHHTP0pDJYYnkTeGkWJuSjdj9aW5hX5yTg7c5YdO1RXXkBXaUduXjk6cdcVFDNKwVbWXenDRmQEkimJXJTFDFcRl3xGJU3bRhk5Gc45bPp2rivDHwm0e5fWZPij4Fgup4PifdeIvDBvnjme0cIqQ3kBX/VOAXwp+YBmyOa7mxW+85LpxCzmVdzMcHqMZ/+t1rivg2dFY+No/D2ma1ZR/8ACydR+0DXxGrS3W1DJNblCd1q2fk3YbqDQtgOzL7rlpYbpnYn51ZMg5Oc47GlMhZtkbZP8QQ1BPcQW7ES4yB+9MfAGehJ6j8KVkv5ADLdhlwMxBRiE/7w+9n9KQDzl5TIkatkEZ+6y+3vTS0aIGumECRsN000m1VJIABPuSBj1Ip+YS5guDligMuRxjPJH+NMR4bgq93EdhOFimZX5Hfjg59+aYDxL5kjRO8m5eeccCipXKNkvtQ552kHd6ZoouFyNdzptt5oincng/nTYxIkxIIIx95RkU0I8ZJWJIc/3Y9wP9ak+zpNtZrdmZTnMZx+ODSGIvk3EnmPFKQvUE4B+lTGeIfMp8oj7pJx+tRtbyK5eOJ5MnkTyfd+gFNa6fzAkkOGHR3G38qBEplaRjPiIr3cH5j+fWo3dJH8xXAb+HcMg/hQ02nv+/uwhKj5iqFqfC6SwieJVaM9P3RJFHQNhhmngg3SohycYHT8BSLO6pl0cjrh1x+VPCy3NwrxsYmA6O23P50pkmMpLr5mzj7nT6dqAuMkSO2AnuGKqw5IB4/Ck3bVWSaN2yxCBOQe/Q0qxuXZ4JZFebGfMGcD0pHlhjlc7lDNxIC3I/A9qYAbqz8tpZvlWNSSqZyPXHc1GzDcHScOH+6Cm5j9PenRyMhMpWNyTgbOOOxqWG0jmZLaztdrs2YhnCqeuaQbHOfFP4ZeBvjh8LPEfwT+LnhFNc8J+LtGuNJ17SJzsNxbTRlJBkEFCFJIdSGUgEEEA1+Pvxe/4NdfiP4S1DVfEPgH/goP4SHgnSbaa9m1b4g+EpBf6dp8Sly11PBOsNwY41+abbCCFLFRX2P8G/8Agu1+xJ8S/FHxh1T4jfEPw38PPh/8O/EFronhjxn4m8VodT8aTlZTdXFrpKp5y2gZUWF0MjTAk7UKsi/D/wDwWG/4Lr/D39qz4JX37IX7Glp4hj8IeIWWL4geONc019Nk1ewVs/2ZY20mJ1imIXzppVjzEGiVXErMnmZp/ZH1dTx8YyjG7V7XflGzTbdraaX1e1z73gN+IlPOJ4ThapWo1avLCo4qSpxW6lW5oShGMFJzTklOztTu5qL+Jv8Agnt+zL4e/bF/aMg+H3iseLb3w1p/g7XvFviK2+HVh52vazpumwlo7XTI5VOLi7ke3WNXAb97sBVyCP2i/wCCMvhL/giz420k/FL/AIJ1/CDTtP8AiBo1mbfxPD46SWXxzoRbMUgnF7JLLErHKM9uxhZtyA5VlH4n/sn+FP26/GHijxFH+wtoXxZvdZuLSDRfF/8AwqeKeB4LeV/Oit7u9TYLIMUDj97HuVOSQK+tP2d/+Dcb/gqFrfjvQ/Hfirxd4S+CFxpV8Ly28YW3i+bUPEWjO0od5LeOxIR52JZiGugjknduyQfG4fqSpYaHscJL323KXuxSTbtyyk+aairbWTWqu9/03xcwdHH5tiXmOf0kqFOnGjQTqVZzqQglUdWlQXs6FSrPnd5c0ozajJRp6L949c8QaX4c00arqNo86ljFZxh8SXEv93HYDHLV534j8QeIfEzFtX1Fo0VvMSyiO2KLHbb1b3J5rU+I8tzF4ntrO8up7uW30qKOK72qDKSMtM4UBVZiOQAB6VhxPE8iPKqCYZJ28nNfWn86p6EVnaOVSPTolkkmlCrFaRkea56KB/er8zf+C3v/AAWFsPhPb67/AME9P2KPFtvqnxM12wlsPib4706832XgLTX+W4sYJYyQ2oyJujkdTmANtXEpzF9gf8FT9R+Nnh//AIJo/G/xP+z74svNF8WaX4Sivn1nSZjFeWujx3KNqn2Z15hm+xibEi/MB90q2CP5wdA8O+GPAmgzaH4eWOy06NjdX13dTEtKcZM0znlsA8AfQDJrwc+zieV0oxppupO/K+is7X82rqytq7H634U+HWH46x9SvjakVhcO4+0he053i5KK6RhJRkp1G/dSmkr2a0F8Kaj4wC/D7wF4ce7vNcaDQPD+j28Y3XNzdutraWyr3LyOige9f1RadpNz4I8MaH4C1vxL9uv9B8O6dpOpasTvku7m3t0illORuJZwck96/Nr/AIIaf8EofEnw41TSf24P2kvA09p4qngz8HvA+r2u240VJ0KPr9/C3+ru5I2K21u/MEbO7jzHxF9pz/8ABVb/AIJ3aP8AH69/ZJ8B/tpeD9J8X6bc/Yb251SF4rO81FSRLaJq8w+yyXasAGgD5DPs5dWVVw7llbLcE/baTqNNp7rSyT11k9W1q+m6Y/GTjXA8ZcSxjl1pYfCQlFTivdnecZVJq0fdoxahCm3yxaXPpGdO7v2qf24f2Qf2K77wTpn7XHxMu/CqfEG4vY/DOpyeHLu6sgbUIZZbyeGMi2QGRMEkHGWOFViPUrfUNNv7Oz1mw8QWuqWmo2cV9p2sWN4txb6jayqGhuIZ0JWaJ1IKsCRivgH/AIOY/wBp608H/sieA/2YtR1vTNU8dePfihY6rp+nrcRzPpejachluL9mjz5e53iiGcB1mkAJCsK6n/g2p8Rax8V/2BfEXwl1KG9+yfDn4rahpvhG8i5jtLK8toL9oNp48lJ7iXCrnaJEAAAr1Xi4rH/VGve5Of8A8m5WmunRrvr6nwcOHq1Tg/8A1ghO9NYj6u1bdul7SMoSTtKzUoTX2XyNPVxX2/p/h/VNdv8AZpNnPNPGpLhNuFXtuYkKM9snntSahaatpF4hdrmw1OEb4ZZFIeIgcMcdU4x6dq8M/b8/4J9+EP8AgoJ4Q0T4K/GP4/8AxO8B6d4fkut3h7wJewx2OtX8zR/ZrzUonRjeR2zorRxgqDuPIPT88/2F/wDgoH8fv+Cev7Zus/8ABNn9tT4vT+N/ANl47HhB/EU+pS3UvhLUpjGtpqVnPcO0p02bzYUuLKWRhas5aNgsbrJpVr06E4Keik+VPS3M9k+q5rNJ6q+jtdN8uXZPi82w+IqYVqU6EHVlC0uZ0oW9pUi7OMvZ8ylOF4z5LzjzqE4x/Xv4yeIIvCvhPXvizpnhYaxeWPw/v/Ej6BBcGH+0bq1t2kW3yASolZQM4J9jX4sfDH/g5N/bQg8GXrfGT4JfCv4ianrFwdQ0PVbuOfSI9Esp0VhpqW1sjG5hiP8Aq5nlEpUkOWPzV+3i3et6jcHSLgiHxX4cR/7Jksz+7v4oxh4GXox25wO4b61/PX/wWf8AgH+yh+y1+2jqvw1/ZZur6zsLPRP7Z+IPguVo20/wpq94qXEWmadKAHRPLdppLdtyQCeFYyATHH5meV8fhcF7fDTUeV6ppPm5rJJX+0nstL3fY+38Ksq4Vz/iV5TnWGqVfbRvTlTnOPs3T5qlSVTla/dOmrSlaXK4wVvfTOw8Mf8ABwh/wVG0jx1e+LLz4g+A9d0y7uxLF4H1b4dRDR9PQDAgtGgkjuolx1aSeRieT6V+qf8AwTA/4KhfDT9u39m7xz8cPid4As/hM3w0vU0/4ia7fazG/hh8wea8trqM4QBEQqZoZArQGRFZm3K7flf+zD4I/wCCR3wG+N1/8G/+CoXwT+LttrPhPRDc61qPiXUJbXSb3WVijn/suPR9PUXAheKVJLaWeV/tIGXWPcEr9nP2M/iZ/wAE4f2yP2XLv4TfsXaL4B8RfCvS7NdH174Xr4ZS1g01JgZPs15pc8SlPNJZ98iFZWDsGfDGjKqWYwlNYzERqPX3Uk3Fp63as9NrctttbWvfH+Y8IYjD0Hw9lVbCwlytVqjqRhWpzg3DlpydSLc0vaKbqqpZSvDmc+TgtW/4Lnf8EhPABOizftsWGqG1+T7Z4b8L6rqVuUB+UCe2tpI5AB/ErEEV9EfAb9o74JftVeB1+LH7Onxk8PePtAabyxqvhvUkf7M+M+RcRg74JFHJSQKwyMgZr8Vv+C2Xij/gjv4V1K/+Av7D/wCzN4ei+K1oBp+v+OvhtqMum6H4SkSVS1v5Fqy2uqX+FaIxeWVg3sZJFdBEe1/4Nhf2XPjFq/x98Yftv2i3Wk/D+18LXXhVLmDdGnjLVXnidwF+7cQWIhdTOR/rp2jRj5cyjSOPn/av1LlUtG24t3hbZTT0u9kk7910Xn1+EMG+Af8AWZ1KlFupGEIVo0+XEuXxPDuDU+WCUpSlUp+zaTUZuyk/2M+LPxd8E/AX4TeLPjx48uDFofgjw3fa9rE4YAiG2geV1APViFIA7nAFfnB/wa8eK/GHxA+CX7QfxO8ZTxyat4n+Mq6trcUjFSt7d2MF1cHPrunAz6JXrf8AwcQ/EIeBP+CSvjbw7LriW17418S6D4d09I02SXga/huJ4STyQba3uC2P4VYV5Z/wavQ6nH+yP8X9Uu9PjSxu/jQyWeoB/nuJF0mwEiMPRPlAPfcfSt5V3/acKHTknJ/+BRiv1PNw2UwXAWLzV7vFYehH0VOvWm13u/Zp22tra+v6ai5trMjKOybQMx/MzH29qVrqONihYBs/KNv3h6+1OaJEPnRKMH7wweV9cVEFkHCtKpL/ALsqg5U9+euK7XofJXBlmVSCyAE8qR1z2pyuzbGZRGycIrMCT9MdRT0ja1LiBiJGGSwXcT+HQU2eLyY4wbVSnViAcovf8aLAPbc8gjnUSg87f4mHcf8A6qo6Pp99YfamvtVOpTXl9JcQFrVITawEAJbAD7wQD75+Zu9SeZa+aoe4Yc5Ukcg9iBVrz4W/cpFIf4irjDj06+9CAhWKONkRU3Mo4WUYIB6jP9KkjRIgcQA4OTgnGff8KVZFupDGTI8gGcSR8D1BpJAwQRvIrAfceI42+3oabEJ5UdrGVt98cWPMCsu7aD79cfypsrvbIJJlaZcjENsoLuMjkZ4GM5PspqSNnSTcI90eAd3uO3NMi86IieZVZ2OGaOMIAO2QOOPWkA4JKkriWJQo537ep9Pf60U8zKchwzlTwSuCKKoAS4cPgsiEdPMPUUouY7ndHaarHvXluKjaKaYCYMoAPRo8n8KaLeT78iOWXp5hBUfhSAX7SFcNdT7FxyQ2c/ShJJZ5dkVzK4I+UlPlH4nrTBLcctHKjt0+WHGPzpyfanO24cyKOc524/KkMme3jtVF1PIIecAKMs59agCXN1KbgWkyr3lM4U/98jpSFHgzd207swPNsU3bh7d6liuLa4TzyFRyPmgkXDD60WER21pbTE3MySXTg8bj/SnuyPH+7i8sj+EyElfwpS6yIRckrx8nl8flUIlZPmlhjDg/LmT5vqfajRAO864cMFzIy9ZB8uP8aEQXBSMRIXH3hL7e9SFgwKHHUNjGABRIY4leRpUGwFmZmwEX1J7D3oGKYgQHUAvngLwp/GnQy3cciy2iKHHIBY7cjtn0qGP93boVmQpj5Wc5znuD/Kvmf9sT/gq5+yD+wp8fdG+A/wC03rviTSJdb+H914ottes9O8+xRIpjFHYhYyZWu5ykwjVUIJQDILChtR1bt66fiyqdKrVly04uT7RTk/uim38kz8/f+Cyf/BGr9jT9lnw34r/bn0H9ozXvAtnrOo3K6H8LLfw5aagdS8S3peSOy0yeRke1tXl8yaWMiVYo0mdPLRAo/M39nv4D/E/9p742+Dv2dPheLefxd421iHSLC4aJnt7aQo0l3fMudxt7aBJrhl67YsDkivUv+CkP/BQn4pf8FGf2hZvjL8Qll0Lw7ottPZ+AvB9xdq0PhfSjhpZJmBKNezhEe4lBIUKkSsUjBb9HP+CB37AZ+A3wpk/bT+MHhe6sPHHxI0lrLwBY6hbMkmgeFXKsbpkYDyrnUJEWT5vmW3jgA2FpVPxUsPgc9zu1CmvZU9ZzStzvtfs2rLa6557NX/p2hnHE/hZ4Yc2a4uo8dikoYWhOXN9Wgo25+V3tKnGXNK7koSeHw6u4VFHwb9sz9jj9pf8A4IffFK1/bB/4J0/H/X5vhSby0tNZ1e+uXvf7JvSBEtn4ktsqmo6bcOxEF6VWS2kl8sPGTFI/6Bf8E2v+C0fgD9vawi+H1/4d0fwh8YbG0Z9f+Gl5e4GqpGMtf6LcsF+2wFfmaEjzoSCHBXbJJ7tfaD4c8TabdeHPEfhzTtU02/sJ9O1PTdRtBPZ6hZzrsntbqFspPC6naUYEc8V+Of8AwUt/4IUfEX9nCzvv2i/2LdA13xd8J9LujfzeGrWeaXxH8PpYzvL2kqHzr6zi+8ksTG6gUDd5oRpF+jrwxWCl7XDR56f2qa0a/vUui/vU/he8OV3i/wAbyzE5FxVRWBzyv9XxasqWMldwmkrKljbe9JLRU8Yr1YL3MQ6sFGpH9sPEOrXHjlzqegwSw6hYRmLU9IePMk0GfvoDglkPBGMgdulYcc8s6JNAY5YzwSvysMdq/Fz9lL/g4o/az+EWhaVpP7QPg7QfjhotpEv9l+LJtWbR/EqQgBUBvoI5Ib0gAfNJEkjc75HJJr7Q+C//AAcQ/sGfH/xW1h8ZdK8S/BHVb51ihv8AxfBFeaBMTgL5t9ZlhZnOcvOscY4O7k1WFzbLMY0qVVXfR+7K/a0ra+SbOfPfDvjfhyM547AVFTjq6kF7Wly7qSnSclytWak4xVtXZXZ9lapo+keIdA1Dwr4r0CHV9K1rTbrTdX0PUF329/ZXEZimt5QOsboxU1+In/BVr/gmn4O/4JeeLfhV8Y/2cvjt4nu9H8TeK7m48J6brmnwSX/gu90vybm2kjusFb0RSHCpPGSyIu4yck/t89wEWO78+GazubSO5tL21uBJDeQuodJoZUJWSJlIKspwa/Kf/g5K/ad0bU/FXgn9hm18BznUvBN3F421rxheoIklF/a3Ftb2VioJM0ZUu00zYUPAqLuO7bnnSoxy2pVnZSgrxfWM9OVxe6d7L89Dt8LquZVONMJgsNedLESUK9NO9Orh7SdWNWLfLOmoNyd9VvBqTR718IP+C2Hwj8Tf8ErfGP7X37WeoW2leM9GF98P/EXh/Q4p0PizxLcaeZNPks1gzJALy3JdsFRA0M+G2x7j+Lnw58IfCHT/AIIeKND+IfxC1qy8S+HfDOmw+BPBdr4VF9pfiq7Jl+2Q3t1gCy2ARbH3DJdiQ+3bX1N/wSm+D/iD9p74X/tZ/ss6Bokmp3evfs/W/iHQNMhthK8uvaVfSSae8S9ROZJTGjDnDkZr45j1G3vdJXxGbgRWM1uJ3nbdsjHRlYYzvDZUpjdu4xmvmc2zGtWwWDxFSlGakpXTTtztKN1y21suaKTum9Nlb9x8P+EcvyviXiPKMFjauGqUalDlnTlDnWGTdflk6kZpwcpKlWlOLjKEVzfFK8VhpGi6LHJHoeiWlgJkXz1toVVs4+4WH3gvT0rq/DfxZ+NXhTSdP0nwV8cPHWg6No/iD/hIrLRvD3ieaws7fWBCsK6qnlMpFysSqgYkgAEY5OfsD9lX/g30/b9/aGXTfEvxR0fRfgt4UvUSeTVfiBcCbWvs7fxRaRCwKSHstzLAw7rn5a9X/bs/Zk/4Jpf8EavB2nfDvwX4Dj/aE/aa1uCO/wBFm+KU8dxpfg+3UnGrXenQhLaCENzFBIjyTsnLFY2Nc2CyPNqKliq1b6ukneTb5rabpNtdFrK97WV9H7HEfifwBmVajkeXYD+1qkpx9nSp04+x5/etyylBRk0nJ/u6Uo8rk5TUVzR4j4M/8HJf7fvw/wDDcWi/Frwp8PPivNZ6U0fh/wARazZSaTqlvdhCIbqeS13QXaq2GeJYYTJjh1PNfD+keEfi7+1F8WbHwXpV/qPijx58TPGKW0d/KubrV9YvbrzLi7YKMKFLyTu3CRRxknaq8dL+zl+x7+1P+2JrV9e/s0fA7xZ8R5NV1ue58QeMLHTEsdHl1GVy88st/KI7O3jDFjsiY7FGAnQV+13/AAS8/wCCWngv/gnn4XuPHfjO803xP8YdatPs+teMNMtWksNCszz/AGTpDSAOsZPM1yVWS4bGQqqiJ34XDZxnNaH1qUvYQlzJyioSnbbTfVLdq0U3vJ6fK57nfh14b5dinkdGl/aeKpexnTpVpYilh7qXP+8fNBKMpP3IScq04RT9nSg+b6M/bB/aR8H/ALIvwj+If7W/i6FtS0z4e6QLy0so22Nq+qFUtbK1RxwGnumRCeQNwJ4r+YP4leN/iB448Z698V/ipqqa1qGrHUdd8WzKMTavq93I0tww7RwjcVQfwqFA4UV+tH/Byr+0DqPhvw98KP2JdJaS0bVvP8f+ONPaIgzRW8n2bSoS/dPNFzKydQ9vETjPP5q+L/2ZIPh9afCfVvE/xPh0zQPj1oNvruleNvFWltJpmn75jbalFMkGXFpZuqgk4LLPG4yCcb8RfWswrrDUVdU+VzW2tSXKtdkoxu+b7PPf08rwchknCeVPOsyk4VMX7enQlZytDCUva1FypOU5VarjFUlrWVBwvZtS+i/2RfhN8A/gV/wWk8D/AAG/bH+K+gfHPQIfENnok3iC2d9Z0/UNc1TTrYaMl0sskz3Hkzyi2DSFwjLE7BFU7Ok/4J3az4z8Jf8ABVv9oD4bfBi/sfBNn4j8KfFnQlnt70Wun6Ba2d1PJYz71O2OG1nRAjj/AFaTPtIBNeO/8E4f2sf2U/8AgnX8fH/aI8c/AG28TeKYNF1rQ/BPiTykFpo1yIW/strK0CeZI08iyxy3UhRo4J4xGPmlBwP2SLHxf4F/Zv8A2gPitp+sCS5t/AOleANbnUbmuU8UaqBeFWP3C0Wnzx56nzwO9b0sXh6cqEoNfHVqySfM4xjCTlFy+007Ju71srvluceP4ezbF0MzoYinN2w2X4GlOpB0qdarVxNGNGtTotL2MHDmqRjyRainNxpuq6Y7/glB+wTrf/BR349+Ef2ftKlu9E8I2nhuHWPiDrNkBHJpGhIQjRwt91bq7l/cxNyVUzTYbyiD/Td4G8J+AfhV4H0rwF8O/C1l4Y8NeHLOLS9A0S0hFvb2NrEAkUccQ6LgDB71+af/AARJ+NX/AATC/YZ/YM0/4ifEj9t34XaH8QvilKutfEGO/wDFVrFqFg8W+Oz0Y2pYTRLZxEoUK5MzzuOJa0v22/8Ag5T/AGZvAHhDUvCn7Blhd/E7xpNbtFY+LtR0eey8N6NIykC4d51Sa/aM4ZYYVKORgzR9a78Bh8LkuX3rSjFy96TbW71tfeXKnZWTu7tfFc+M4xzbPvE3jB08toVK8KNqFCnGnJNQhaDnKNlGk6sqbqT53FU4+zptpUuU+fP+Dn79qzSviV+0x4E/Y98JagZ4/hXYy614wlikyh1jUo0Frbbe0kNmHlY8/LqEeMfNX2b/AMG3/wANNS8Bf8Eq9C17VbIWzeOPG2ueIrAS8NNatObaGXHo6Wysp7oynuK/Fv8AZD/ZL+PX/BTH9rAfCDQNf1rUtX8Q6w2rfFP4gXIEsujWdxKZL3VruTHlpcyjzFt4eN0hUKBHGxX+nP4deBPAvwq+Hnh/4WfC7w1Fp/hrwtodro3h3TISR9ksbaJYoY/m5ICIo55Pc1z5TKpj8ZWzGSahJKFNPdxi7uXzf4t72uet4iU8Jwnwzl3BdOcamIoyniMVKLvGNarFRVO/eMejSajGDai6iitxVjLh5GdW24YwDeB9PT6VGk6zMWjvSxQYZHPzqPde1SBZS4ZHjQqM7d23dTvs8chDiExylTtbj5vbNe+fjwkTOqEhc+j7+B9aFkuJTnzUKL1KNyT/AIUNHPJGv7pZMEZbPKn2Hf61GyzRkvLbxyMrdQMyA9vansJWHS2sDsXaFTHj52HU1GVktf3C5kjI3RxP94++7uPapANR24tZUEhwW3pkMO6kenvSM9rvCwwMshy0duV3eWR159PrSY9RzmWXhCByC0gao5pbSGVoJWO+YZ2ScdO6/wBaenlABEaPEZzJuUjP0HelkM6jyAyS7W63AywyOf0ph1BoFk+aKEMdo+XJBLnqPT/IpksU0L+XZxDzxggXaEqoJGcr3OMgehIPSlWQK4lWXbxt8sqTyO9NtY1jCQ2chLbidg3MSDycfrSAmNu8EhbzSVbhFyTz/T6UUkcrfMsTRgA4IVqKfoLUi+1EloT5rIn+sVBgqKkikS4O2GzdEx/rpTz+RpxnuIE+W03EfdIk6j60ry+ev7+fy1xyhOc0g2HGYCL5F83sCDUUtwqDa8gGOo7ilnbyoR9nnQDuM5/SlS+Ea8o2cYOyA5P40wQ24kaYKY5yi4+8g5P40joikTlQ5xguxAYj61KtvNP84jeQdVDgACo2BV8PFtI7DkUhjjFJckGIRCNfvAtzTnt4EV2itIjKwxvfjI9M/wBagMyoSIoBIB97Z1FCTXj/ALoRqNw4Ytkj6jpQIWdlRRbRKxIPzuTuGfr3qoLLc/llmWOOIqUPRwezg9Qa0reNyrCRU3jh2jGCD9KYYVlJkmDOQcc8Zp2BMrRakYZDDIrnC7lKIPLRB047emK/L/8A4OLP+CdXxx/aQPhP9s/9njwtqniu/wDCXh6Tw54x8GaFbeffNpjTtPb6lZwr88zRSvIssKhnZJFZB+6YN+pDxXaRllijeJuWQdh9e5pu2WKcTCVol2kZTgj0II7e1YYnDUcXh5UKqvGSs/8ANeaaTX+R62RZ3mPDmcUM0wEuWtRlzRbV09GnGS0vGUXKMldOzummk1+Gn/BHb/gh38QvjT450r9pT9t74V6j4b+G2iXcd7ovgXxRp7Qaj40vI2DxG5tJRvt9NRwHMcoD3LBQy+ST5v7QeIfh5rOq6lcazbeJ47pbuUym1vsxSIT/AA7hwVUcAdgMV1spnEpubq483CfO3f8A/VTUWMwiWO9i2SAkpJxnHfHWs8FgsNl+HVGirJa+bfVt9X+CVkkkdPE3E2c8X5vPMszqc02lFJK0IQV7QhG75Yq7bu3KUm5zlKT08x1TS7vStUfR9WiCzW4UzJbyYA3DKkH+JSO/atCyn13WPCdlH4Vef+1NBnkM9nZ3G13jc/LMATh8ZwRzwTXUeLvCT+JEhurHUY4Lu3TZDvXKzRf882PUEHoe1cs3gT4gWt0LqDSJI7iAl4vsd+iuCPTB+bjseK6jwT5B/ag/4Ig/sBftt+NdR8UeEfC3iP4Q+P8AWfMvL7xT4KRI7DUrsAedLdabKrWxZmyzOixSOzEmTPJ+JfiL/wAG0f7UOg2zXvwD/a6+FnjYh22af4i0u88OzzDn5chrqN2x1B2j3r9ktV8a+LtUtZNE13xJP5bHEtvJbLBKWHWNsAEj271X0HwrrPjm4KxWjW1mh2y6g67EVR1EY7uRkAdB3rhxeV5djpOVelGTfW1n96ab+dz6zIOPOM+F6caWVY+pSpx2hdTgvSFRTUV5R5E+3f55/wCCPv7CX7Un7G/7G938F/2lvir4ZmKeKZ9S8GaBod9JqNj4T0t4186zW7kSMssk4ll8pF8uIvhSckL8n/8AByb8DD4o+Bnwu/ax8M+F/Ot/AOqaj4Y8deIraIu1lpN6Y5bCS5IyVtVuojGsjfLG1zgkbya/Xi/0hbnQZvCuj2sNhHNYmG1EgBRVHZsfdzjn615nqH9oaZJc6JrGlw2ryWzWt7a3NsskFxC42vGyuCk0Tjggggg1tXwtLEYOWGlflceXe7tZWd3e7Vk7u97a9zzsrz/H5RxJSzukoutTq+1tyqEHJyk5R5aaioQkpzjaCioqXuJJJP8AKb/g2C8K3Fv49/aB+JrW0tu+m+FvDWhWOrQuAi3E1xeXLwI4OGfYlvIQM4VlJ+8K+5PEX/BLz9gLxr+1JZftm65+zqsfjq01xNbvYdO1aa10TVdYjbfFqd3pqN5U1ysgWUsoAkkG+QM3NeqfCb4NfB74A+Ch8N/gR8G/CvgTw1Lqs+qXHh3whpiW9rNfTYElyVQcuQqqOyoiqMKoFdt4Z8J3viSZpLOdbVLZxukHzzE9yiHsB/Ee/FLBYSGDwdPD35lBLVrqm3e2tndu3VdzXiXiHEcR8SYzN+V0niJSvGM27QlGEHByXJzpxglNNcs9bwa0NHwF4Ujv9UfxrrFyJ5Ev33BoxvMhXmRmORxkFQPukD0r4m+H3/Bt1+xXofxv1f4xfHz4xfFD41y6jrDaodG+JGrQzQ31wRhX1WaCKObVNmECpIwi2IEaNhX3/oOiaLoGlQ+HtHeb7HDny23Es7kks7k9WYnJH0xVx2XOyJRJLg7Bu+ZRW8oQnbminZ3V1ezWz16ro+nS2541DF4vCc/sKkoc8XCXLJxcoStzRbTTcZWXNG6UkrO6vF8b/wAKsvbPRrXwpo/iDS7LRNPgS303R9PsBaWdpCi7Vhjt4sIsYXCgY4HStDwz4It/D1+up6vdzXdzaDNtBbQjy4iRgMAfvsOwPAroEgtbMqqbYyfvBuefTmkMAuXVY4/MkjhkeFfO8oTEAkKWwdoOME4OOtXq2c6SSSWx8Df8Fo/+CXvxW/b4+D/hvxL8C3stb+J3w31G9bSLXXLtbL/hIdKvQPtWmzXBBFvKkiQzwyNmP90yfL5hZfCPjr/wQb8T/Grwr8D7G/8A2yLDwrqfw8+EOi+BPHNmfCcmo25FiGkebRPnQea0kskcglBSUqkuOCp+jPgN/wAFu9N/aB0fwrr3g/8AZBuLSLXPC3gzW9Ul1Px5Fb/2fHr/AImuPD6BGktx9sigmtmmaZPkdWVRhiAer0j/AILE/Dub4zfBj4I+Ovg5BoOs/GfUvFmnC6n8XwTWXh2XSru7ttMF1MsWD/ar2U3kYwcrtUSEHHPUwWFr8/tIKXOoqV9motuN1fo3+jutD3MBxNxDlUMPHBYqdL6vKrOk4tKVOVaMYVXGXK2ueMUmtk7yjyzbkfkp/wAFeP8AglMf+CfXiHwp8SPgxpnjnVvhR4s0WG3l17xBbS3+o6Xr8TMs1vdiCPEK3cflyQbVCeYssahRsB/Rj/gkn/wSe8FeGP8Agl14g+EP7b/wTafVPj1ff25408K6lvt7zTLGMINKtHeMq9vdQJEl1wVeG4mkGQyZrf8Ahv8A8Fx7vxpZ6LpTfsoanoHj/XtT8PeHrrwXrvjIM2j+IdYu54rFLqZYCj6RLawm8h1KIOJ9ywpH5jKKb45/4LwfDf4Z+FdL8deLfgMs+n+J/hh4o1zwjqWk+OUuYNe8V6FqdxY3nhmArblkLrbvcxXkgCOgcKjMhFYYfKsHhcbPFUo2lNJWVuVd7JLS9lfppotWernHHvE2fcNYXI8dWc6VCcpqTcnUm3dx9pNybl7PmnyPSXvJyk3CFvLfGX/Bq9+y3qevQ6j8Mv2v/ijoFu6ZuINd03TNVmc9ts/2eJhxx8+8nGc+vafDL/g2T/4J0+D0jvPit42+KfxFuRxKmreLV021Jz0WLT44GUdsFzXd6z/wWMFlrPxZ8L2/7ItzeXHwd8Aw+L9fvD8Q4I7O5tZ/Dq63FBbXDwgSXGGMDRDlQvncxkZ2Pix/wVctPBHgvwJq3gv9m19a17xT+zxd/GjXNG1DxfFY2uj+HbO2tpri2hvDGyXt6WuRGiKFT5TJI8aYJuOWZfCfPGhC/flj/l+hz1+OeNsRhlh6uaYmVP8Alderb52km35uTfmz6G/Z7/Zl/Z0/ZF+G8Xwb/Zp+D2ieCvD/AJpnbTdFgwbuY4BnuJmJkuJiAAZJWZiFAzwK7XO7dC7AsBw6/eC+4/wr4Z13/gt34b0zwV8Qvif4T/Y38S6t4P8AAvh+31/UfEJ8UQWscNncabp2oWqXolUfZL24i1BUisk82ZpYSpCh1NT/ABJ/4LQw/DKDwXd6t+xdqkh8bW13c6JAPHdsk8EMWsWGlxre+Yipp0ztfxyMly8axGNoncSYWu2ze58skl/Xz/H/AIdn24LaJQSIoyDj5Sen19T3pXheTaYbg70PCH7v0x/WvB/2bv8AgoT8JP2lv2t/jV+x34Y0KXT9b+EUlhLbX13qaSf8JXYTqyXF7Zx7QfKtruOS1kZC6hwgLKzhR73IhLLIAyApiWPb1/H1/nSaaC9whmZyHmiIKkqdwIK/0x/jTmeBZP38p8s435Xnb2AqMtGJSQXX5QFUgnj196fFHezSMtucEL82V+XHbmkMfdpaXRFtaiQoV/eSEkMR/dx2FR/u0doC6EnGxWJycetMj1NoZ0iviIw74DBCVJH95u2ewq000UjBrdDErNkbSM/Q+pprUWpCxZw8cy7gv/LMDaX+h7H/AAqNLoCD7WryPCBlisRZyO2B3HbNSOyibH2xQGGVCDLNjrkUkkM0sq3P2qT1BVscemKQErsLmQiJimQAoHb3x/Sq5EeoKYoLrZEx5mtZCpJDAkZ4K9OR3BI708pMpDTwAy7cMwk/h+nWmlo0QNdMIEjYbpppNqqSQACfckDHqRQBMIYmZprfOSMNk4wPpRTBL5kjRO8m5eeccCiqDYd5F1Ixhh37l5MshBX8MUsYhBLuyttHUDPNRRS20ibJoJ+uUymFz9BzVhTOwCM6k9hkYxU6DIUaZi0/2PyfSY4+YUsMYfdJ9rmyegVsL+VOiSeN2lkYKvcOePypZZQyZVkwe5OBTuIhkt43P76Auc5JEpGfyqxsc/KLoIgHyIRj/wDXUHmQW7hniyD3CE/rUjySM4BYRpjIzhi3t6CjQHqK9rE+HSdo27/L1pkzeQdkV1lscRoPmP4Uw313NIUkt9gX0bIH49KeDIBiRI1Y/dCnDN+NFwGGeUfvmmMbS4DiQZUD0yOlVfF3ivwr4A8K6p468eeIrPRdD0PTZ9R1rWtVnWK0sLOFGklnmkYhUjVFZiSQAAT2q3Os0w3TIYnDbQof5k989DXwF/wc56Z8V77/AIIs/FMfDG4m2Q6zosvi6O3l2SPpC30HmAY5I80wlgOqB88ZpxV5JA7pHhXxL/4PFf2JfBvxVk8K/Db9lr4m+NfBkFxsufHMcsNi9xFuwZ7Wymw0kZ6qJXgYj7wWv0s/ZU/a1/Z//bg+BWkftIfsxeOYfEfhLWgyw3SAxTWdymBJZ3MLYaCeMkZRgMgqyllZWP8AKd4d/wCCfHxA0jwnaeJvF/xZ0GSddMtr0eCNGmaO+nEyq8Fq9xIoRFbKpvXdgscDjNei/sk/8FNP27P+CNPxS+JHgz4WfD7TPBFhqWiR6rdfCfx1FJqdhPeho4xdrJC6usohyCUkRZAihwdi7fuMRwBn2Ewir4un7FNNpSTu7RcteVSUE7WXPKLcmko7tfO4bifKsXiJUcPUVSS3tbuk7J8rla924pxS+1eyf9WkUF7cWv8AxL4Xdi2CyrkfTniqtne6VqpuX0fUbW+lsr1rS/bT7tJvsk6AFoZNpPluAykoecMK/lh8bf8ABe79on9tHxVDp37Zf7UXxW8HeFr/AANZ074Q6vHpljBHu4hW0iUSzRFepklds9c17b/wQ4+GX/BUPxX+1Rrvxh/4JSl/B3wX1HXEg8R+JviGJJfDGtWVvkMJ7dyZrrUPnbmBkdC5DyRq5JwrcLZdSyr61HMqU5u3ux5tNG3zc0YvpypqNnJ2TZ10s0rVMc8M8PONlfmaXLvayabTfW26jq9z+jUMYf388OQwykSDhB6lvU+lIVuZrd8oscWMGXcVIA6nPWpWvbO5uHGneYItxKE8ZA7AHtnpUQLxTGWaTzHx91uFC+wr4w9gc9kl4xuLq5SWRlAE+M8DoRnnp3qw8UkkBbzDNtXbGdwBA9D2/GmF0uv3M8ci7Ry+Np9iO2KrvBPcMskdxtKsQpVOgHrQA4LEpCTARs5yIR0+me5qS6ihvbQWWp28FzaA5+zzRgkewNI1wroXEgeRBllK9B7UqPJtzLH8si7lIQ5J9fagGYE3w88CwqCfD0tuSPkt7S7ZVXHI4P3fr0qq/wALtJnf7bpWqajayZyFdwzA+m7jj9K6e7tWdS12yqGAEgnY9O2D/Q0tuLiVQIJf3Y4TIxj8TQFznpNL+Kmn23kWHiSz1tEPmfZprcRTED+Ae/8AOqSfE9YL+O21rwvLZPj96YpC8if7QDdR2xXY3Fm0RIkl8sM2C55yag1LTdD1+xa21PTlu41AUvGv7yM/3kbqpHWiwXINK16y1qMv4X1IXzAjei4EsXrvQ8gVNfZvNLvYtR01Jo/sMwuIJhtSeLYd0RJ+7uHBboAa861jRLrwzqtzaSS7LiymHl6gknllo+qsWB4OMZzxmux+Hni691KaXQ9blNxMyNNC0rg/aYyMMp7HA5GOtNbhc+WLP4Z/sjXvhXUPB8H/AATO8DyaNf8AgNPB+tabpniPSpm/sX7SZ10yGONstbLM3nJsK7ZW3KA/zVJceGP2TdX8A+K/C3ir/gnx8KhDHpui6XF4cvvGWjz/AG2z0rcth55wRaJYiRyGY7od7YOWr2jS/wBmW78OrpLaJ8YVsJIW8nXv7O8EWMS6xYCZpRaYC5gbBCtKpywUVV0/9lrVU1Sa81j4q+G9VguZ5V1HS7r4T6bFDqFtKSXtJmRd7RsNu4k5JXd7U7geeHwj+zTqngrVPgbrf7CXw/8As1z4Ag8N6f4ctPEWnTNqNrprNdWmhl1AkhihZ3uLdz8kZIZNhNZEHhv9kbV9J/sbS/8AgnV8Lr+7vfDkXhyHQ4/EeiuJdPVnZLJDgqB500oKKNzNIxOcmvbdH/Zx1rSfEUOteJfiZpmsRst3Fdw3fgezWaS2kQpbW0VwgDxLajhDyXU4boDWTpH7LHi7RdXsdWvv2i4bxLO4iMcdz8OdM2+Wh/1EZjjVoht4Dg7wSWyTQB5HcfB79jy601dEj/4JvfC2LXtRS50/xD4T1bxPpEbwZtVtnhkX5hLI1pthX5c+UNmQnFafxD0j9mr44fDXSPg147/Ya+HGvyfCrUNPXwb4Ev8Axtpgt9Os1iWNUglUbIAsaRo1m+EkjVVYFRgfRF98EPgjq+pT63dfBHwhdXlwp+0X8+ixPcSdBuacrvZiB94nPHWrE/wn+ENwyNP8HfC5YlXLHRYQCV+6WO35yO2elArngi6Z8Afi54a8d+GbX9gnwr4pt/Hko13xxodt4g0q9t/EeqWksKxGZQxWeSMx27CQjCGNO6in6F+zH8Ip7yXwv4t/4JP+E7bTdb0PU9J1u++06ffRzi8kS9ntpwU3zw3FzFE0kzZAlRXb7oI910LwF8LPCWqDXvB3wz0LR76dpT9p0nSktnZnI8zLoAPn2gt/eIBPSt1Jru5H+lywGNRt2KdpYeh9vYUuYDw/9nD4MeAvCvi7T7jR/wDgnzpPwlufBXg99N8Ia9ayWMrQ2t3cm4u9MgNvykRmzKVPyszFwATmvbZbuS3co94F2jkGLPH1/pTr2OeQNHKkkqoNwgSQgP7bu1F3DFCqKjSeW6g7do+Qeh9cetDvcaFt55HPzTLlvubV+X8PT6U2PUI5CZbCSSV1fa0fRH7HJPQr1xQxieIQjYOfvsOOPX1qVSTtmBj3nlwgyre+P60kGg6V3KNbOA6Ng7cAhz2NQSLDCwkjjVdy5kyOn49qftRGLRSohQ7jx2P8qb8uFWWRFibO4s2Sx/wpgPi+3M2+2a3Rdo++mXdvQH0psz3zRvJHp0DEMAscjlURvqO9SPKBklo4/l5y2CtNW6knT7Jb3RlWUExuicRkHncf5UgHNLHLM0V2AdyAnnI2/X29aiR4bgq93EdhOFimZX5Hfjg59+aSOSEI0cF40iRcl2jBPPvSyu9sgkmVplyMQ2ygu4yORngYzk+ymgRYco2S+1DnnaQd3pmiogkqSuJYlCjnft6n09/rRT1CzI/tRLnyXcOB0KYz+JpqQ6hLMLyCCORl+/ufa+PbtVhbnThzFepvzyu3mnOguMSNFuXuXGKVtRjMG6Qm8syoByqu3T64pskcezlkI7KBmmTWl40gljnCMflUhuMemD1qT7I9mojuFZZH6fLn8qNQuOjd9mIfmHQjPA/OmNbQq+Wiznl8tkD8KVyOMnaRwQH5b8O1C5VNkIG1uu05P60AI8tuknnWKFFUYczJ+7x9BTleyuYjJbyfOOoAwPwz0pgZ2JRJ5IgvXMeSae/mXEYBdQMYDvHtb8uhphsNje7E8dvYxK5lJXypV3Kx9SeoA61+JH/BZ7/gqb8N/wBsDxtF+zV8GfH8Gq/DLw1GbjU1kjkjsPGeopcGISpIv+vsYZEMcbNiKWXcwLqqNX3D/wAHB/7Wus/sl/8ABLnxhd+CNf8A7H8V/EjUbXwJ4bv1uAslub4sLuaM9QwtI7rDLgo21gQQK/mO/aD/AGgfH/jqLRfh5aeLyNN8K+EofCd5daNALZNQs7eQtDbSMvMwUfMzHqzHjuf0vgTE5Xw5SqZ9jIc9SHu0Y6fE9JSV/tJP3Xa0Vzy+PlR8zxBQxeZSp4Ki+WLd5u7WiV4rRapy3V1dqO6TO4/aF+MGv/s4ftG69qXwS+JOh6jf69Zwy6/bWyRajpemExhY7WPeGAniweVOFBA7YHGfE79uP9rD40+DtV+H/jXxxpyaVrcUMetppeg20M+pxxENGss+zzdoIBKqwB7g15Xp8Wl6bbPNJaKY4V/dQAcO2Op/+vXqv7Dnw2+A/wAVP2s/hb4I/a88ef8ACK/DDxJ40t7HxlrS3Ig8i0Y5CvMeLeGR9sTzkgRIzOSAprzs24yz3MKldU606VGo23ShOXIk3drz5m25bJtv3UrIrDcPZXTdKdWlGpVgkueUVzabd7Wsrb7LVvU8Uhi0YXAtVvYWcEBAr9+mAelfSv8AwTe/4KhftSf8Et/jHY/Ef4G/EDUbjws2pRy+NPhrd3rHStftMgTK0JykU/l52XCjehHVl3I39Kn7ZH7Nn/BFP9mf9iHW/Dn7UPwM+C/hX4SQeHZks4tP0i0i1O6Tyz5TadKmLma9bhkkjYys53bjkmv5MrHUtH05UTU7Jbqzd2ZUkmU3QgJOxHdRgPtxmvkU4yXvaHvpOT9y8vT/AIFz+3T4afEv4dfGr4b+G/jD8L9cGo+GPGGhWus+H9UiztmtLiJZYmI6qdrDIPIPB5FbEyztGzW6jcFBzIMhwT92vyi/4NIP2zbT4yfsH+Kv2QNau3m1P4JeJTJpLTS58zQdUkmuIAG/iaO4S7BHRVMI4yBX6vPcmLAAcqzEkRj7x/z/ACrkklGRorvcV4bloyBIYmVOHnG4AfSqPiLxLofgzTkvNWnubhpsJZ2dmu+4uX7BF9PU9KtuIZYykly0bs+2GG5Q7ffkdsVg3sNpH8bbW51O3LIbDfppYfJlF52HvgnOPU1Iy/bWnj7VY1u73VLTw7ER/wAelhALm6QHqJJG+VW9gO9J/wAIrcQwmWL4k+IEy3GHjwR7/LWtmJpTNGT5r5PmFD849x6+9O3pLEfOj2rkDeT29v8ACiwbGEmgeK7H5NO+J0m48xpqenpMZPriohqfxatpXW70DSdahBwWs3MUkwA6bD9361uQW5kfFpbS3CBvnIQtg/WodYvbTSpobbV3a0kvZ/Jti+5Q7gZC7x3IzgUWYdTBi+Jlhpp+zav4C1ixQNlQ6tNsbuc+g/pTr34s+FAnnaNZXF86g7DIPJjVvUk8kZ64rokuLuUG0N7IZIWCuJfvqewI7+xqN4kuZS5kgkUDJYBGyPUEDHtQBwnhq00nxhcXMmrakZ9Rn1BjcOoY20sZXPlhepP8PtXSeFfh9onhcWetXOnT2VxseG1sVnMyW4PJUnscV0VrNEluIY4zGq58tbVFjU54JJA5P0pJY4nZ54LKVZZgFl2zcOB0Jz0PuOafQB1lbRy7ZVSRIFkHMcRYtk4wD2A96Y1k1iEiupmZ5WZgwUgEZ4H5d6fbXJtD5CTztPghY1fKj/aYd6CtlBAlnbiS1J4MKfc/AHlfpQK4IsckX2i6kjEMQ+cw/MxX1I7Uy4tooXLecJmbhUIwQDzkj1xT0DWcnmpHmdTtjCng/UDkn2plzcWoAUq0MvWVNoZQf73qP6UdA6gEtIbZZbyUBGmVHUPhYhnAJPqewoeDKhZofLZmb5Hb5tucdKiUidHsrsB/9ISQKqjaSvI/Op5oredhLFp7pK7ZkEh4XPXFIZWiRmZ4jI4Ut8saLwy/7Q/wqeOSMKBKi8noqHAPtmknkdIP3Uq53Y3scBRTTbySpvGoh3UYfC4LehFGwbk9uMRl2dWbP7ty3C+gI9aRpRI214nd88AHj3OaTdb7SJFkTPUlenvTBFbTKq4G5hwkh25+lPUWhJ5LyxCZo1KFsJIBwo+tRNPZ2Lhby4jRWb5Sgzz746fWmSTWQlby47mJjGAUGCsvPYDjI9DTllZgWs0jlbGzzCm1VA/hIPORSHYaZ7aaQYtZs5/dSiPj8fUVKyo3GELemOcU5VZn/etHnIWZvMC5Ptnr9OtNNuHlkB1JvsrACO3eMBVf+9nqT2wfwpiI7ixtncOtgkueJPMPUdPWniBEDW6qpXACDOCuB096X7ExQQ7S+znJOC3uKFkto1Kz3KRuqglC2Wx2PvSGK8gQIY2RCg3bCvU/1FRQefCFluWjllLbZGgi2Ac5HH9aSB7Npc20mTyXiYEAH1GR3p/ktDgQM4BbBXfnj2PajcCUzA5DhnKnglOQaKgygYB7mSMk4MWBv/8Ar0VQhI3ugzIksag/xRIMj8TTltY0HmvPcEk/N57bs/T0p1vG7wBpLcQMOilt2PxpY0fmZ7gvjoXwQtTZ9Rj4Uj3tLbum4L8jyJuZf93tn61V0fSrrTVa4zqUjSyEyT6tcCSUj0ULwoqxuglIdJmkkH3SgKqKQteyKZbzaZR0CPjj60C2JBJFlnQq3qGHOaIDFcZP2Z1YDleoqENczH99t/2cDFLLJNCu6BApz83mvx+BFNATEptBRzgHGN2P1pZ45ZAFeAbQRg5yPrUEguoyLiOa2eNxiSJxn8j2pgQFi8W2MAcHzdwH4UbjOB/ai/ZX/Z5/bJ+DGpfs+/tPfC7SfFfhXUss9ldJ+9s5gjKt3aSj57e4UMdskZDDJGcMwP8ALv8A8Fvv+CcWm/8ABMn9tqb4DeD/ABRquu+D/EPhi08T+DdT1iFRcw2Tyy20tnNIiqk8sUkJbeqglHQsATX9ZeJkLSEqr44ZxxXxx/wWa/4JM+Ef+CufwL0DwVa+OYvCnxA8CanPqHgHxXe6f9otXaaMLPp90q4Zbecxw5ZMsphjYK4Bjfqo4qrCm6Ll7jadvNJpPbs31trqn0ynTjJ81tT+TiLTgGMk0Hm7ciOOQ7U/3mPoK9i+BX7IfjP4w+E5fjP478W6F4A+HFtMbbUviT45by7GU8hrbT7UZl1CUYYbIlIyhDMpxU138Kx8LbHxN4+/ab8CS6Xp/gHxfd+F7/wPNdBZdY8TWrYn01nQ5S2gOGlcHJBCL8zAj9IP+CQP/BIL4nft2a54e/4KC/8ABTXw5Jq/hKK2SX4MfA941trbUrRSPLu5LIEC20iPC+XAq5uiA75iP+kd2Lr5fk+DWJxjbctYwWjktuaT3UeyS5pau8Y2cvEdPOc6xMsJlco01F2qVpJT5Hu4U4NqMqiTTlKb9nTuk41J3jDyn9jf/gl/4d+OvhS38U/sKf8ABO/xD8ZLG3Ty1+NX7RGuv4c8KysGwDp+nrIsl3Dnj+JlIYGvpy5/4Ig/8FPX8Oyf2V8Xv2O/A0jIZH8O+GvhrutQ+OIzPLZyMw/2ju9ea/Wi6t/EBt4rLUNBkghs4FhtrVbPyra0iUBViiiACxooAAAHQVxnxw+KXw0/Z7+EOr/HH45+ILjTPDGhxJ58Wm2jXN/qE0jBIbGzgTLTXEzlURB3bJIAJHymJ4zz1zSwMlRXRRhGP3ykm385anq4Xw14XjHmx6niqj1cq1WrVbf92EZwpRv0jCivLz/Ov/gh58Dv20P2Qf8AgrRrPwp/bH/Z78LeHbjxl8HNSOk+Pfh7HHHoPiiK0vLRsYgAgmni3NwEiuI1PzoUcGv2TRIpsK4XcwBwhOHPsfevhD/gl7+0f8UPi9+15410f4yeM7KHxDqmjLqUfwO0K4jnsvg/pBTFhbXUyLh9YvFLS3OG46bVACj72kQJagySKNqBs9c/lXoQzDFZnH2uJadRaNpJX2aeyvdPe2u+qs33TyfDZHy4fDxcYNcyi23yptrl1lLls4/DeybaVtUEd3c2xMQuwSVx5Ui8r6AHoabc2thepbz6lp8bTW0omsWjk+a3k5BKHtkHkdDSwyqThH2nOXWQZLH0X275qKeDfIssemwzMqk4cNye2ccD3NUR1LLtNIzG4kiLg7iFb5QO2PU14V/wUM/bz+HP/BPT9n5vjP4x8Ga34s8Ravq0Wg/D34b6BGXv/F+tzA+TZwIqOyrwWeQKxVVO1XcpG/s03m2qGXyog/lkxwBcoMcn6D3r8Ff+Dp/9qD9oj4ef8FVvgFpHwO8Y6joWs/Dz4Zx+JfBN7aCKUQatfX9zFNOqyho2Ux2UKN5gKlUIIx1unHnlYT0VzwP9oH/gtH+3j+3d4M8W+A9V+Ofx+8F/HyXxpDpvgD4I/A3STYaH/ZW8R3dndrB/xNJNRRxKMSFsFFXZhzspfsMf8HAf7TH7Beg6b4b8d6/8ZviD4s0b4iy2vxD8MfFLxY99pUvhiNNjWVrDc5uNN1eGYMwZW2ZDCRZAFRfkjTv2wPjj8NPi14v+MHhb9q/x3bePfHWoXF1458VfD6+/s+71G4lmM0zfaotpVTIzHbDtXn0xXnX9uaHrmry3d9rV4tzeXElxPf6xcCae9mdizSSS9WkZiSWJzmuxUlsYOa6H9dnww/4K1/8ABNf412Php/hb+3/8K/7U8V6XHPoWka34utbXUVWZQfJuYXcPFcpkjyXAfeCMdaT4tf8ABTD9kr9nPWH+F+jWXizxxc6Xro0KTT/hj4Zk1aWDVvsMupS2cs+5YWmWzikuXRWyoVgfmwp/lw/YV/Zf/Z2/aK/bQ+HHwF/aZ+K1r4E8CeLdea317xeiRb43WNpI7MTN8lu1w6rEJ3BVDIGIIBFe0eH/APgkJ8dP2m/20vit+xZ/wT2+Pkfj/wCHvwV8UWy2+o6h4pigni068kK3OoWVukiw3RiKyxyyREGUGPav71VGMqcIOzOynd4eUntstba9G/Ja+et9nc/qC+DX7TfwJ+Pvhfwv4h+EvxI07UpvGngy18W+GtGupfsmpXOiXA/d3v2KXbL5WflJ24BwDyRXYveTzniQeQV/1Xl7iR64HIHpX8on7Qvhr4z/AAQ/aa8Iftj/ALFvhzULjQPhHa2Nx4c+JiXN5/wiEUFqUitBEdTYS2Z87zoptOmILSFsIVkOf6EvA37f1h4a+HOnS/HPxd4P1bxnpnwQ0jxRrQ8H3Dtca74hvLfLRaWhJWS3zt2gg485GKhQTXOnGcVKLv8A1/Xp1sKrSnRqOElr6NbpPZpNbrp1TTaab+g/iV8Y/hB8H9FuPEfxW+KWg+G9PsL21s7m61PUAJLS4uiBbxTAf6syZyu7tzXkt3/wU0+AL/E7/hUfw9sb/wAVajJc/ZrW+jmSKGa5BP7r5vmVCANsmNpLegr4W+PXx/8Agx8XNZ8PX3wx+B17qMvhVpT46Hje7b7br9xejdfxXluPk81HGY5wTsz8m1cCuL+OfxD+Cz2GmaR8KvhDe6Ba+GbGKTSNatriS51bUbdsk2t5Kv8ArFUlkRwM4xTae1tSFbqfo34P/an+OOuao0OsWXhrTZ9Q8QSWll4e0z/S7nT0i4ltrmZDgyY/ebwB8p4BxXWeMf2oL/4f/FSLwVrGt+GJbS5aL7OLu4WB545gPKKvk7jnIXIG761+en/Ca/tI+C9B+HX7Qfw9+Dstn4Pghll8HXGtgxXWrRmLa41CHImZbdmZop3XcRjORXM/Fn4S/tH+Kr+PX/GPgDxR4ku9ZtYtR0/xBZIl9b698oZZ0lhOIUVeNzbdpXoKyUZvqN2aufqAv7ScdxsvNL8NmTTprt47SxuI2hvZ0j/1soBGcBuBkCup8EfE3w545jSGAXtnqKFt+l3y/vRjnIPRgRzkdK/LTw7+0p408J+NvEPhP4i+MPEMOrSeFlkntn1UCRUjjz57vz5yheF8s8nrmvrT9lSL4+xaLol98ePCBtrHS9Ks9S8O+KJL0tca1bTN9yWIYNs8abcbzl88ik3OOr2E0l1Prg3G+bdJbxwsynG/kEe9JcvIwO2URsE5mROMfSoLbVLS8kljtCJSrhpA+C8WeQrgcK2OcVMs0EgYbWjwdyOeh9j6CtABWkkiyb0gqQJGjTKn0PtmnTCSSERvGd3cuw6e2OtMeB4dzW8bHz8uEOQufY/0qRYUMSv5Z3MMFi2Av+FAXIxFbNIWjVmUDGWByPp/jUoW8RgEu9uANrFdykdxmpgzMjHIQqeBuH61Ck9uE2GeN8txFCc8nqMUbAMuIraVVlurGJlifKnBZVb+9xT/ADQpZxOPnGQhXO31FPWe1SMCQuhA5+zpkv8AhUbSHBli80bjnYI89P7w7fhR1AVp42dF+0R53ZCucDP17fjTVjh81fs+mLKwYl5mHC+oB7j0pVN3PGYUsMB22+SqByw7nPYUsU10YyDGjxhcMsRwy+w/DtQBPFb7wWk3rGBkTH7rfj/jUEdrfzQBrqaAOHO026soKdsg9W9T+VMEVot557FxIY9qqZSAF9lPBqVZZE2iQxtIpwWVulArWENvGrCdYDx90hckf4UUpeeQv85K7Ms0b8J/tEf1opj1JY0D/wCkWk0mO6CTO4fjTSo3mRbby3PTzTnP4VCRHn5Lh3HdfL/wp0U8wch1aT+6jcEf40r6ieg6aa4wEkiBXHYVHGSxAwwI6YX/ABqSWODcJDK4I6qXwBT5T5sXy3MZPbHT86AsrCLJ5Y3NFJt/iIwcUC7tZ8+S4fsNy4/nUcaXtt8qxearnrnhPqakZJ4mVZZNwY9YVp9AIibhB5WUZn6qOw+lWF077NgyIpGOFXGf0qPzVLlSrqR0Vh1/rSESAFgmMnjII/H1pJAweFFULIzRbhjI+Zj6A+n/AOumBJdW0mVI9Q/sy7mglj8xFEhtJmXasybvlbacEZ4o+2sVa2WKRSo5WSLbn0K+oqKZvtA8h2EzrhgHO0gD1AouNXTPyu+JP/BOn4Y+Iv2mvDXxz/bW+B+k+N/ip4OsfsniXxJrF9Gmi+LLhWZbTVv7HjCrJL5SxF5CCjsmHUlRi1+3B8C/Dnxg06P9pjxl+zF4t+K+u6FbyCfVvhf46uNA8XaTbryHszHIkU0a4/1IGQBwpr9Efjp+zl4M/aMs9Li1TVLjRtZ0wSR6Z4hsbeMzxo4y8HzjBQ4BHoRx1Ofln4RePD4Z1ZYNWQoouZImkOQDJHIUbI/hbK8j618PmVPMMFiVVqTlKMdItybfLbZ63XKvd842t2X6dlOKyzMsLU9jRhGbTc4KKjG7bbcbaav3o2+FqzTSTfyz+yZ8Vf2sfiX8SvAHgf4D/HH9o+207xhoN5qMCfE7xbYeIrHwZDa7lEfiICBZ4XnK7Y0aQOd6tggHH138SPh/4r+M2heBb+58fvouor50kL3EO+0/tiF9ssR4zGk0e4LIPmRWOOa9H8S+KLPSPB2s6n4O0NLm4ubPzrq10mCOGS8Cj70jKAZCo5Gcnjiua0y91XxR4GPgnTfh34r1HV7lYb7TJZNJ+zWlzP3ZJcnywoxknHSvGxlSOJxXtUtltdyjdNW3SvfVWtpodWGqVMPSjKklFRbSfLCM9YtScmmr2utW7/E7pt8vNf8ABPr9hn4af8E//EVvo3wwmnvtd+I/j+917xtqsszy75nikIto3ky7wRBiFL/MScnkmvsnyJY8m21HCGYkxFfuj27ivnX9n7xvN4i/aS0ew1nxNHc/2No99A11bAG1l1BgEMPmfdyFEmCM7ipxX0XbeIPDd5b2dzbeI9JlF7DJNp00GqQsLmOPHmuhz86pkbiOma+44feIxOClXmm3Kcnd3vpZO+nk+1kuyPg+JJU6ONhSco3UI7WS1bcVZu+1rbt31bbd0SwKMFVfNVz8pPJPsKlmt3WRZGnmUKjbYhJ8pJ6s4747CsTxD8T/AIY+F13+Kvi34T0yN0R5I7/xJbwGRH+4dzMMK3Y981leEvjr+z98R9euPB/w9+P3gbVtZhuDby6NpPiq3nnWUDJQIHLMQO4HY+lfQrCYuUHNU5WXXllZfPlt+J828XhFNQdSN3pbmje/pzX/AAOvs7GxeWGCedUjmmWMBm2q56lFJ6k46V/Ih/wWH/axuf2vf+Chnx8+PlvqcuoacfFzeFfCDJJ8i6TYN9kh8kfwJKIvOIXGWlckZY1/V/8AEjwz8QrHx74V8RW+uSPo8HiOF76zkmWLLFPJjjc4IkjUO8gIwxdVB4PH8oH/AAVX/YD+Kv8AwTX/AGwvG/7PXxi0ef8A4RXxZr1zrHw68YywkW+rWEk5eOZZFGBPDvEc0PBVxwCjxs7w6Sl8v6/p+q0N6yioJp3fX+up9A/8E5v+CIf7OH7QPwr079pn4k/tOH4i+FxdJaN4M+G1nLaPc6gLcSS6bcTXIjnSSJpIy5hjYNFlldeDX0Z8av8Agir/AMEo/h/ba9438d6vp/wbkXwDqcGmaP4u8ai5s7fUJIdkWqeRLN580tvh3WJSUlcoCARz+LFz478UWEmnW3gvxr4jS30EzDSbxdSkthZyS/6+W2WMjy/N/iPVgACeBWFdaXc6pJ9v1K9nvJQQHe5mMjKM9Msfc/nXu08dgaeEdH6spSf2nJ3+Stot9nr1PzvGcLcT4zPo41ZxUp0Y6KlGnFJrXd3tJ6p80otprRW0fonxx8L/AAR+G3jK7+HPwY+OOnfErwmIoWh8eQeG7zR/tjlQzQvZ3X7wPG3G8Eg4GCa+j/8Agkb+1x8Af2N/HPxKtfjD4zu/Ctl8UvhkfCPh/wCK2leGF17/AIQ0teQ3MrXOlGRDdQTeSuWQmRGRdo+Zivxd/ZgLmSRjKxPys5zgentU1rYxRF50gACj5ivH1zXk1Eqiaa0f9WPu6EZ0YRTk5SVvedk211dkkm99El2Vj+l39v34/f8ABOr4j+BPFfjL9su48GeDfB+s6XbQ/C74lXHh641bTvGbNCl1b6pZw2LFdZhDGNLyzaMPACiicNg15r8MNPtvjv45+HXhrwV+zbpcXiPUNLsrp/DHhXU5rCN7aWAFb6JZv3mmWXlhWSM52LhDk1+JX7GH7POm/tX/ALX3we/ZL8YeI/7M0Hxn4+0/R7m/ur5lSwt57hXuYrYOdkc0gJCKuN8jKvev65PFf7F/wQ8RL9gk8BzaM+nywrB4u0TVZrbxFAtuFS3RL9WEnkeWoTySSuw9M81ySoxpuy/r8vX5nVOtUq6yd2u+u2i3b2SSXZJJaJJfDvxz+Gdno8V5q9nqGna145v7LTrm38G+FIDdXGoiRpEmnlVCXt1jWI7y/L9QBnFVrn4SfE34Z33wg+MfkWEGkfE/UrfSfsPhu6kt9fhklcm1trdZ0MUA3puNw3IHy4ywr7b8Gfs2fBnwj+0VFd+DPA2h6MPA3g0P4fOk27w3el3d8XWZZ5S2L/eib1aXcYyW4+cmsf8AbM/Zvk+LXww/4S3wp49v9J13wfpLyS3a3BQX+lRuJp0IX/U3UZHmwzKMpIoHRjUcqi9BczkrM+Sv2qPhj8ddV+Jba78VZvFet6zqVpNp+mXen6bIst15biK3sI1wEW4lJ2MVUZ5fGKt6Frlv+zH+0/F4t06wm0mzsfB02n2nw58PeJJb6Dw7qC26wvBM7HyZ7eOTe0jnHzsfSvZ9KfxB8S/Dd/8AEW0/af1K70fV/CMWh6F8RNVkitLbRYo0Z2maUER3GpuCyfaFCsoLAHNeWSaN8GPiX8J/iXNY/GJ4445bLTfiRfQQf2XDo/7tPKQWBUvdh0Clm3L5pbPU1imujNmrR1/M8r8W698VvHvifSpNW8CRa34g1rw0LDQIbXSI7eHUbeHLP5T4CoBhucjpxVj4a2Hxfk03VfFt547v9Mml1vTrO10fxVr8kM93aFHae4jic4kMO1QrH5Nucc13fwO/ZLj+Kuk3ujfGj4bXPibw5b+NU8O3Wl6747uNJXStIkgGdStUtyCJFYr+73cBsHHWtX4vfBLxHqvwx1q98Z+A9alt/CZbTdI1HxndwW+peDtG007Y7SAxjbdreW+GRny77mJycYpKKiRdykQ/Dv8Aab+Nn7O3i25+B/gSytdZuYfDf/CU+KLu5ie4eeBzubULuYniCNSiAIQQQBg19a/s6ftW+G/2gvBtv4oOp2Og6rYwgatZ38h2NGTtSaRjgCOQ/cQfMM818EeDvFWteDdF0nxFaak17o/i3QpLbx18NtTsCv2fT2k26daRXZO5y+d7EEBGIBBBrsv2WvC3irxl8c/EvgfTUltNQ0HQ9O1jWvBHi3RzKIbNrvy1I8sgTyRbd6vkBcAkHNCTewnZH6WWiy+UEjtJYmc7nhnn3eUT34/hPbFJczwW5RZ7vzBNMLfy41/5aH7v+79TxVfSbbQ9LtIYbTVjqFvdytPaahBKJRLuGRuZcgLwQD0OOKnklUl7Z5lRiM7GX55Af4QexNV0EISsh2lVY8q4lXlGHqO9SRRylWUIqnI3ywrgsfeo0vFMSLNuEu7aPPXLFh7jr9alDKSziN1PRgG4NAEUkE8rHyjsOcMQfmH0NIonfZtgluJUYhmSTYQR3JPf3qx5gGP3RjJ+bLHOW9qbEZCyx3cZi2ggMW+WT8f6UC16jP3k0Rlb7dDIx25BAJP1HB+vSiCO7jiRdQumuuCUkcBXIz0YrwT7/SllS6R90CiRAMMC3HsRTYbgvEEEDJkFvm5yB12+9CH1J55LFFAkuowvRInBLc+/aoXeGH93MA+B91E+bP8AI1ETeRDfAAFHLFsHf6j2pzXi28rMkk5BUbiIDIgHqfT6ihsLCs8JdCLJFYLvVVyGHP8AF2/Cilmn1EQ+XpmqR/OQzRy2pZWHv3/wopq4m0iwFELm8lumYr0jz8o/xpRcGXdICrSdRlaBI2drW8RkJ5aPt780xzZWk4hkvSGfnDIWH6dKAHEIV866RQeyg55+lOLRFMTWTSA9FTCmozLcJ80mxkHQxMDUkErBDJFtjX3GTmgBWa3wFhh2tj5k5FEcT2wPlXAiVu2aQM7EBSST1PaoxaSSTNMdu0Doh5P+FJgPiwWYu/mt/C6j/GmyTW7jdJE7MOGUdKSILK2wMURT95WOc0/er5M0gVQfvnnd/hRuA1pgI0jGWTd3bhfzpyYl/chgCOCVTII96cTDbpkMFLj5srnH4UrGJYyFnKjIxLj9cUwE3Rvvll+aJEZpNhwyoBkkenTtXyX+0d8KtSu4V/aU+Dnh86/4e1eMXPijRNGXzbixnHBvYIhzIjAfvY1y6sNwB+YD2r9oD9on4V/DDUND+EfinxIU8Y/EKG9tfCejWYJnukhgaSa5fH+qgjA+ZzjkgDJPHg3wS+LH/Cm/iBfeGNS8SpYaH4hVb3S7x2ZYLW+PyuuT9xJOMnoG5PWvUXC1bOcoqTlFp6SirNc0VdNxfk011UrSj0uvlMd4j4Xg3ibC0ajXJU5ozlf4JXXKpK60kt7NSi3Fq7vF4nw78f6Z4w0aKXwF8TJdHeeJo7HxJp1jHfGzkHRmt5PllAPDI2DjI615b8Tvg9/wVK+Meka38I/HX7Vuo6t4f12I29xfeD4LLRdOe3Y4/esqm6hVlOGhjYb8lS2K+svHH7OXwI+PGtTao/2vwR48mxMPEXhOdbea6kxxJLCQYbsE8kspJHRhXiP7Qv7PH/BQPwfYWfg74d/FnSbnS9b1uz0+7+Iel+Ht91pFtLOqStNYlj5bGPcPOUsqFgSFr8wxGTZtllR+yjzxbte13FvutWt1quZW11R++5JxfllaX1ig6XM7NOrCNRXi73pya0ae8XZ3STimaXhXwD4e0j9jjxHofhmUxaYNd0jwj4bubf5fs8enIsYkQ9T++MmWJO7nJNfDf7V/7JXgLxn4D1H9ob4GeG/+ER8Y+ELQzeJ/DOlXMi6Vf2TSbJNQ0+Etiykyf9Itl/dTKxdQCGB/Wn46eE/D3hr4MW/gjwb4ZVdI0vX9MtrTTrVBshgWUbpCe3JLM555yTXxxHBpdv4jlt/E2lJGvhfW5NL1wypuXUtHucpLBIP4sxSfK3Y4Ir958NMRi8gw0qdGbk4cknZ2Um+dTTWzU9UtLxlySTVnf+S/GzHRxGf4bHz0hXjVhO6UvcU6coybt8VPmnLRrmXtIaxdl+XOmaF4RTWrc3fgDRpYdSQyRwSQmS2vFPDCJmJ8pgf4DwDxxWN8UvCPgaHw9dSWHg3T44NMZLq1WOLZPZhW+dUdcMvy5PHpXoHxe8FL8IvG3iv4a35nNp4c8UXNrdBW3zWyRyHybyM928sozgcHvXmHiTxMz+K20bXnhlufszozwH93f27qcTL25yMjsa/qVYmNahGcJ3jNJp67SV09/NP7z8Jo0MVRx8oyunTbTSb+y2n19Vfs09YvT6L/AOCWHx1+Lei/H3Wvgzpf7afifwB4X1fw9Gt9rF7q32+zs4DukS6tY7wtDaTKFYmQYPGOc18L/wDBRP8A4LN/twf8FBvA1j8BfjD8YdN1bwB4d1CNtEgt/DNtFd6zLZyzR2+r3cxVnS6eN2DLEY4mVj+7z8x7X9jj9qDxJ+yZ8V/ENno3wDn+JfibU7S20rwbozufstrdmVlt3uFKMkke5hlHKjjqK8N/4KbfBf8AZY+Af7aXiP4W/safFseNfBEFlaTz6z9tS5WPVmiX7dbpNHGiuiTBwAAcDA3NjJ/mTj+u6mfSkqaip26QveEeV3aXN1abdlL3d7XP6o4JwFVcPqrObmoWV25WfM7rlvo7WTsvhTfTVeF2Wmy/ZDLbgoAT5SqM5Hfj61b8hUVbn+z3R0G2cjHluP6NWj4SFtc3lvp94Qln9oJYjqWx1Fer/DL4VR/EXxFJ4Z8HeF5bzzLQyTw2yeY5CH942D2RfmzXxMnCnDmk7Jbn1lOnUr1VCCbb2S6nlGl6Rod/qkNubC82TDbLbbAXL/w7D0wauHwpdabZ3OoL4N1R7aWb7LBNdRhI4JVYM6v3LEDp6V+lWjf8E9P2bdJ+Iem+APE+q3WrNHZ2erWus6agTbFIoUbQv3WWTqDnNe63n7An7NsHhT4kaT4k+1azbGxPlzifZLaX0SLmRSODIQdpPbNfP4jibBUZJRi3f5bu39J9j6yhwZj6kW5zUX21etr6/hqu/kfi+9qNbu2uNURXIJKomU8ls5BTHKMOx68V+6v/AARw/wCCqX7Wnxr/AGRZfCPxQ+KmlRa58HPEDadefFr4jWkuop4k0qWNJbbTIxG6yXGqgb03MHZkCEl3LZ/LD9pr4I/Dj4B/Fu/8KeE/MuLbT4LeSZLuXzJRLMgIRz/eXOM96/Qb/g3Si+Hfifwv4h8F/FnwpqFlo+h/FyG08CeM7Kza4s21u7tPPubG8V0aHaqRoRJlZE3YyM5r1p1oYjDRrQ1UrNdNH/SPnauElhK9ShVdpRutNU2mtL9rXd/K1tT9qfhn8SvAnxf+Hem/EbwNqbXejaztm+y3W0XlncBRmC4AJKSpnBRjuUfStPxf4Su/G3gvWvCJvpdK/trRrm0h1DTIt93blkPzoP4/dP4hxXk37FWlfs1+KPCl741+CPwil8E6n4k1t7/xX4Ugv8eXqFvM8H24xFiNkiqSJVAEilcjNcN+0H+0F4t+NE7fCv8AZx8YaSNO1qPULDX/AB1pt/MkFjohOyW404php9RJDoskZMYOSCcA1g5JK5koyk+U5f4UeFbj4gfAPRfhFcDTdc1Cw8R2/hszaZZy2vh+7utKufNj1GCxYE2773aOVWBDPHhsgV1X7PFr4f8AiT4O+KvhTxF4fd9T8N/E+/0Hxlq1zapnxXLlZRdXEW0bdmRGhXjbGNuMVhfHPXPi98Cfh78NfAv7LmnppWneFNU099Y8VandxxxR6bGwSLR5S2ZBNfuwV5sF9xJ68j1/9h/9lXxH+zP4M8U3vxX8U22r+LfHOv8A9pazDZTSS2ul26Em3sEkk+aYxB23TMA0hJzwBWcUpJmtb3bI9E8EeBrWysU1+7MN/cXFvtSC4iBj2YxluOXwB8x59a4n48fARfHPxA8PeMfDYv49eOg32lwWsIWS1yiiSC6nEmYy0Zyiq43Msh2kba9c8t8eTLGvlgZAHGD2wKcUeKECLLDcCFRsMCOh96dklaxifnv4J/ZlHjj4q+ONVtfiBoOk3ng91m1fwHqN7u8+4ZQsyMx4gg6tGwyQxAIAGal0vwH42+GVokXwz+P1hNa63rqaxdeFVkkaISRIVWK8v3Ac2n3dsaNteQrxX2t42+Bfwc+KV0Lr4gfD+xuLsBx9tsgYLpt4G8SSRkGQMAAd2a+eP2x/2Vv2jPHNjpvwv8AtJ4l8Hap/Z1jawCaO1k8JxQyZaWJUANwoRVHznJ7cipcX0LupbnF/s0eLvjv+z3rGtap8JvgtqHiCy8SX848QfDm9d4J7bVYV85jZySAqivAHwv3CwXoeT9p+CvHGgePvB2keMvC4vZdL1ayF1ayTxhZIGP34ph/DIjZRl7EH0r5k1TVJPhX8R7HxR8adT1XwHaeHLuVtG07w3dS6ha+NpGiFtHdxSuCYLiNTtkgYZOQeetfTXhO78L6faWnhvQbOK1gu1ItmtFO2e4A8yWKVSMpKd245APJoi+lyWrGzDHK5AdAmeVH3t/1PakCu0O4l5JFPzCId/TFOkWbBRYUgw2F8o7tvuf5U2O/hlXbKXj/2lOD+dWACS5WYGZ48ODkKPmGOufQ/SlSeCNRFLJuULuzMffuPWiNWJMybSS3y7xz75/8ArU4NFACF09vLVS2EjyN/1/pQIer24jQySjb0AUdPpTVldY8TLgHjCLyB2OOx9qSAvMxaNgrP1ZTjFBZsrh/MdUwccKx9frTASVwIiIIywHy7ScFh34p1s7TxtLauwTqsZ42n6dvpTC8+XSQiGQHAc8n2qQtDct5sgy4O0MzY6fTrSB7EEtzONwuUkdcjbKO49OO9FWLkx7CZnRiANsZOA1FUtBOwwxyIBHGVQg/NKjZI/A0kcU8TM9vfMQfv5x831py2LSsTbwqQo/jfI/Kn28McYaS7dWZT0AztFTYeoxISfmtxGj55Bj4anBedjRRF+m5GIx+FPlnUN/ozeYhHJBwVqN8XCYkkJ57KVp6BcLiaIEQzyjj7qE4zStazMczzxxbh9zHBH070qwW+MqqMpGGY8GmtaKwz9gWSNejIxY/kaVhiXsEsluINN1c2z7vn8u1Ejkf8C4X60oS4iIEmnDhcGZX+Zh6kdM0GSybHlTFT3STIx+FCury+QIHPOVfJC5+nahWEG+3jfDZMnRmGTg/4V5D+2l+2z8Df2EPhZafFX43aldzDUb/7H4b0PSrcy3mq3O0syBekcSAbpJmwqLjPLKrd78W/jB4L+B3wq8TfGL4k3jW/h/wrpE+pavNEuZCsYJEUfIDSO2EVcjLMB3r8H/2kv2wfj5+238TtQ+OHxK8Maiy2dq8fhzwz4cmjubXQdMJDSWTxtgvcOgDPLjMjAAYVVUfoHAXBc+Kca6te6w1NrnadnJtXUIv8ZS+yv70kfB8d8ZU+FcAo0rOvP4U2rRV7czu0t9Irq99E0+tP7Z/i/wAd/tz+H/28PipdQ6pq2lapm/0GzlMkFn4ZlU289rZgD5xBDI03QGWQMx5avu/WvDVqJLzwM93DrFgAk9jfl1kS7tZkEkVzCw4eGWJgwwSO3avzK8N+ItMa3j8YeDf7O1zT4/Dl1ceFrpLPa2pWqgmWB0HIlhw8ckR+dcA4xX1p/wAE3f2ldL8Y+END/Zz8Q3sCT3NkP+FS6vezZJt5j5r+HpZTwAx3taO3Rt0WRuRT+1cU5KqOFp4vBwtGjFRcV0gneMkl0p683XlberhI/l2nja2f8+FxbbqOblFy1c3NN1KTTt7z5VKCa+NVKWjcL/S+lWOs/BLwy+p2/i2fXvCdlJE9xpk0B+0aTaP1vLSX72ImOWhPBUHGK+gPAXxAbU7/AE/SfEGrbLoBZbLV4pcQ6rCy/KcjjDAg4ryzR5YvsbWciFUEbxeTKuSByrwyKfukcqVNZnw0g1LQv+Ej+E13EJ7PQo4r/wAN/wB6Kzf/AFttn0U8qe3SvxnMcFTzBSqysqketkm03a7tZNptX7p3upK7/SeFs/xfDNalQoNyoVL+45SklKMXLlvJycVKClyNX5ZRUbOEuWPv/wAWr86V8P8AVrcAK0toYirH727jbXyB+0j8P59MOm/FjTY5pIJtPTSvEiQDd5ZiO62umHdcbkJ7fLXudr8RNS+JOg3fhJ1F5FpWqwQafqsjYN+PL37GH+x0J/rWN4ssFW0uLK4kWWW9QwyuvRoz8pAHQjsK5cmjVyus3Ne9zWa7qy/zv3T0avc9zjbE4XiynTlQb9l7K6faTnOT8m04ct1dOL5lLlcb/kN+2TeXelftW+PdbVov9P1mC5jYuGRp3som8th/dkTPHcivkj4y63b+Fru013TWddOjL3OjS8lohn57Ju/DcAehFfUn/BRXUbLS/wBsP4m+AmuLeG1mltbS2u4zhbO+trWMxysT0PY+2a579gL9jvxP+034r8OfEHxdpkQ0jVteFv4G0O4jLvq2ro22XUQv8NnBhmDHh5AB0HP7LxJxblvCXA9LH4x7U4KEV8U6nInGnHfWVk72tCKdR6RtLx+BuD8x4q4qlh6K05r1JP4YU7LmnL/C+aKW8naK+K69Fsvg34i/ZO/4I/ftH/ET4k6jceHdU8W+GLKyvEijUXE2vao8UcGm/MM7IrZ13lT8rSOc/Ka/Mf8AbM/Yl/aw/YZ8a+Ffhr+198LoPCWv6r4Mh1DSLC2voLlXsQ7xB5Ht3ePzdyNlQxI/iwSK/Z//AIKN/BvU/wDgor481f8AZJ8OfFnT9N+CX7PunXfiP4seOxKJIbzxJHaGKHT3YkLJ9mhDtI4zhpymAVBH4uXv7TviD9pLx58PrH9ub4neM/GPhTwfEfDJ1LUb5zP4d0ybcluYZNp3GIr5+yTcZFiKdBx/KWWY/F5m6+Z16qqV6lSc6yUJdU3TjFv3bqKaUL3jFQTbuz+r88y6thq2DwNCKpYWnCMKXM/spRTlJJOUVJtTc3H3tXblSvwPgPQ/EfifXrXTfD+nTXUrzqqwQRlmLE4GAOT9AMmv32/4I3/8E7fEXwu+BPjf4SeO/g2z+OdWgOpWXiK4sfLuLvTru32LEsj8WxViQVOD7V8Lf8Ey/wBlz4vfsC/8FcIvhH8YtFdmsItRsbPWbnTALPVYfKE1nqVuWyGEiFHXaSVzgmv1Z/aq+Ix1H4C3vjjxp+zb8TfjLApRtS8A/DzxRJpMl2wz+/vJIXR2tgQPuFipI+UivH4ix/12tTwMGvZzUZuSe6bdl2SVru/XdLlsfQ8NZLi8HhauPUH7VOUErfDblei05udOys1dNcrfMr7HwS/4Io6t8OND8KWHjL4hq+l+GoLO41dl08veXs9vO0/lK4bmFyVV93ZSR1rqdV/Yig8D/so+L/COv+JPDkF4mnajqt/4h8SaoLLTY55rtrmSa8u+TBbRx7FOP4UNfJv7GLeJ/E/xO+H/AMZfBX/BLf4o/CKPxNqN5FYat4a/aE1rWr7wzNb/ALtJNf0HUtsZ06c7isqZ+RCcZZM/aH7emiftHfHH9mex8AfsveHPh/rXjPxCi6jFZePwT4e3W8qh5potrC68psyR27KyGQIzqyrtPnYvD4anX9nK83Zauas3KVtXG/La9+rta2tkulYzNpVIOpLkXM7rk5bcib0UmrqVrJvljfRuycn+RHxQ/Yb8CeK/2UP2jf20PEfx98T+P/FY8FReJtI8SeHfg9qWi+A5haXMduttp2pX6Kb8qGzlAquvzKX5avsD/gn/APs5+Ev2Zv2bvBP7AOmeP7fUviDfrH428TWet6h9k0Lxvqup2wln0i0nUnybyGDyI0ugpDBGG3nC91qn7AnxqPhr4q6l+0d+2d8bPG3hD4hfCyTRta+HvjrxOt1YtqGzzb7UraKILHYW+9B9nhhVCilwTgqq+W/Cr4geB/idBpPw1+Jml6bq1paaBHB4c1rTpJIr3Ro4ljQa0jDBiSzjCFIFO52U9c19PgasasZwpyvGLS62+FbXSaStZKyXXzPk85o1qNalUrNc01Ju1nZ893dxbTlq72crbXdkl7R4t+HHxOm8P+IP2Ufg78I/FPgDVPHr2+leOviDe6qmqWul2VqheXT4GtyJIbaYHyDcsV3Bj8u7GPVvjb8Yfh/+zBpWk6F4X8K6Daar5EKi+1qWQad4NiWBYg8KRJ/pHmYKRWcX7wsQcYzXQftD/Fr4afs0/B7/AITPx78bv+EH0q617TvD0vjgaILr+2LmbalsZI15LOzGR25CAlscV4p8StG+OHiT9qbxP8Mfgp4hGpp8GbPy9N0n+zYtSvtLnurdJZ/EVus7CO51ASSrFGHLG3VjgcmuxJy16Hmu1O/c7P4Jal8SPij8TYPGH7QGkN4K8IaDqCXPhHwM+lnUdUvtVkj2x6lqIXJXyVJaGI8xvICRla+1rOwTR7OPTtO83yYUxH50u92zydzHkkk5PvXg37Gkn7QGv6jba98bNZt5hp3h20t7M2jRLIdVCstxFeyrxeXLqBIdhAQ5BGTXuzF5c4WJXVso0jEsMHnNaxXu3OWTfMSpDJLGHWRQyjlmGWz6AfxU/wA0KxkG1nb7oHBc4qGQiSTe4+cLnof51NEYnKpFErOR8mBnGO5NIdwM5aLFtEIpCvKSHOD3pG3mHbcFjlVLCPgED0PWpgFkYD7JGr/xfNkntihYlhjYGF0XJ3Jnd+VMNDhvF/w28QeJ9+j+H9btbW3EwvtL1C6G+Sw1GP5omKEYKE/K3cg+oqf4VeFvE2nXF14m8T2I0zWNUC/8JLDHNvt7u+QbBdW/9xSBjPGehHeuwEUhVgY1ClcZx1B/nSG1hQNC8kqhRhfm3D34qOWzuA8rBI+D+7lVQCAflPuKjYw7wbgFAvJEn3GHqD60kcRVgDbJIQAVdienr/8AWpFmvHch50kXJLiNNrr7AVQEqLFOSJrRmLHKQ+bhSvYgdhSzWgbFykMilP8AlnuIXcOwHcVE6X021lQQr/ezmRv8BSido0bdcyxuoAEsnzA+hA9fegCTfI0YDWZ+Y4K45A9eOn0pgkilZozKAFJEfHbuM/0pkt7KIzH9pcqSMTQx4LH+lIyO6GNG3bfmIlX52P8AeOOv1oDYfHAjR7JYWxIv7xo35UdiDR5mnckRIZA+xFOfTqfenxxwkI0ss0jAcFBtA+vrSrLGBi6uZDg/KQMkD2FADVl8pVCMucgMW5JHpmihnSRmnhE65G0AxgMfcg9aKNQJd8cwyJQSOMA8UybcSJImGU6hB19qUwi4UShEcnhn3HaPw702O2IbbPA/yn5BG/y/40xaCwGVlaUKVcn7si4pwW/uF27jEOwC7iaQtEJSVu7hZV/5YlQV/UVP5kUrKVdw2Pug4FAbFMaPcG9S+aTM6jBjJB3D6CrEgRDuKGN/7hk2/wAuKl3zIS0Mao3cE9ahmeQuHMT7j12JxRoGtyRUumjLSyRBSMHC8n8aAYba3PkFi6ngFufwqu7QxtlZ5RJ3AJ6U0TStmSG3adh0L4yn0oDc+Of+C/Gsalpv/BMvX7SwvJoINU8Z6Ha6gYX5lgN3HIUJHYuiZr8nfBPgq68N/wBmeN9EL6Vc3dl59zDI5MF4wYgOgHMTgDBzlW9q/VD/AIOCxOv/AATI1O184RfaviDoMSNHx5WblTlj25H6ivzA+G/iHxTd/D6LXdbliRNGvX0+7W6y2JAcq8bJkopXByeM1/S3hK7cJtW3qz176QX9X3Wh/MfjhKvDNqcoSVnGMWn1vzWXVO777O217ljUdFtNEMvxy8B6I93Y3Mv23x54RsMbbvaNn9u6bj/V3sI+WeNeJ4c5G5ecL4J6X4b8ISx/C+HxbNrGhw6le6fZanDuiewcgX1sm4HIdFdjHIMcAdxXV6d4Ws5bw+Jvhx4sPh261K585rL7QkmmXV2Bj7RCwJEM7Dh0GFfqVzXnXj3Udb+Hni3S9IHh77BJP4ksr3WrCOL5oZIy0ZPHEkEiOdrD7h4Nfpa0vd+ndX0+d/613/FMI6mLjPCwm+a11fSS5U2rvq4bRnGWq5Yz+GFv1K/Y2/aXuPjvoV/4G8f3kL/Efw3aJd67PGgRfFelABE1uJB/y8xjbHdRrwWCyjAfaPeYLG10COb4gXE4Uw6XKiSlRteIjduJ7jj9a/I/wN8VfFfwy+LWjeIPCPiGTSNZ02c6p4G1wYP2S7jYxXVnJ2eGRDgoflZXZSMGv0r+Ev7S/wANP2q/htHrH9t6d4Wm8MyRy/FTwq92FOkxklhNCGO6SzuWXbGRnaWKHkYr8Y4y4anlOJWJoR/2eb1tryt/ZS192bVodpP2b/5ds/UeGc6jnGFkqtvrcI82tlGXT299FFQ5nOutOVxlUWk5I7D4f+FrnwZ8NtFstQtpDfX0s2qXkROGMt0+/wAkf3USPac/UVn/ABA8U+DNGlh1TW/ET21q11EkvkwlmhVWGFVQMkHoMdSa09U+LEHjHUja6fpN8908Bki0dYgJlhJ/dyuRxBCeAob5iB0pugfCm+g1rRvEHiDbcXuoa9BFJ58YZY1JySoPCDjA78V+d4zMaeBk54r+I7vlVt5NvXey2s+qWiZ95k/DtXPKcaGWaYaKjD2kk7KMIxh7q0c5tJtx2jKTc3F6P44+HH/BIbw18cvjNrf7VP8AwUE8IX2peJPG3ja917wx8FbbVxHpOh2Xmf6KdXng+e8upI0Q+QjiNQxDAk4H0h4H/Z+H7HniH4gfHrS7uyttDk05E+E2m/ZES38PSSYD6ZIvRTHMxEQ+6UIHXNfUtz4Y0Syvnu7e2OPOLLI/LZz69uazviG3h4+C77RPFnhX+3dD1BRHqekJCHe5DsFG0H+MMQwbIKlQcivguI6mO4njTeNqtukl7PflhaPKko9rJX+03GLcm1Z/0Bkc8PkHPDC07U6mk0rJyXMpb230321kmrO6/Cn/AILU/Evxh+yt+z54I/4J9+HbpNI8P+PtQ1Lxd461qyOLjWUedZTaS7BuVfPdnkB+8EUZwWFeNfBHwl+2n8Zf+CMnin9n79kzQPA/xB8OeP8A402fh7xV4R1TwrEus+FtUcwyWV/Y6gZESaO5UJG0k4Y24+WMqHcjf/4KHfFX9sb/AIJqf8FjE+KfjzxCPEi+EpVk+H2oTWKT2XifwVIzLc2TB8o9ysbyQzkYcSoWXA2E/pt8A/2Pf2f/AAH4U+JfxN/ZI8QXniD9n/8AaPsdO8deC9D8GWWy58KeJLZxKZbdgR/oryLGXgIDWzQtFsVaMTipcNcI4fBRppVKtqnPpJSmpy56cvdunGHs+WSeqUkrLmv67q0c+4sq4mVWTiv3fLbktFxi1Uj732nd2d7pW3Vl8K+J/jzp1z+yx+xXrnxS8bXOn/H74K/GPVvhP8Q/C2tOPtYeCNoVF1Ju+aOK3+yBZPmDtMwViUYj9Ov2X9eOu2UT2V99mnsbho5IxIVdSDyvup6gV+fX/BS/9kzwl8Tfg7+0LN4A0nw5oGs+IY7H4n+EtZ+IE/kXi6lYL5usjSL4NsQyhJV8mVg+WAAAwV97/wCCW37Rmh/tCfDDTdT1vUp9J8fw+HNM1O/03UIvs899Z3EIa3v0jbrDMgOHGRuU818FmVWjUw2HxuHilH3oySe0rqd0+zcn82trn6HlcKtDBYvL60m5JQqRbX2ZJwaa/utW66K9lZpfoT4m8Q6T4e8Pza7O7QGYIlzNbp+9lycBCV5K89OgrlLC8uZvhvY6/HFZJf8AhvxNNEuni5UkRy8eUMdD0auY+PHxP+K/wo8J2Hj74Z/CLTfHGmLceT4uS+v5VufD9swGy/jtY1JvoVJPmRqQ46jIBrzPW/2kvix4qTSfAf7Oni/4daj428U69aQW9/4Q8A3X2fQtOLA3WoX7XT7RKkeRGijO8jOa6KeCxmPU69NL2aTT6KNtbu17aq6ul87nLlfD+Px2F9rRiuVS1nKXuxUU3LntGXJFQbu5OLatyKeifqn7Wnxn0PwF+yh4++ImolbaWz8OzWVtbXUg3G9uf3EUOfUs447gV8Hfszfss/EnXdQ8Jarq9jb6J4XDR3dncht1zfNasCsnlD5gA4IVWIDc5BAr7o+LlrbXlhq+geBbvw/qn/COa7bWNlda74htZBeeKCYni0e6tWB33EsUiybWClfNQqK8ItYvi98GPgH8V/ifq8ep+EfEPi7X30LwL4V+w+ZHY38vz3NzaHlgoj3Rq4+UEEj0r6TJ1UjguafxS/Je6v1PgMydOWLSj8MVp8/e/wAvP8T0T45fHv4DeNPHPwK0j9oT4H2fjPT5dPv/ABtqM0iypD4cksJSsOqvCo8uYvIVjZZMgHBA7V5d8KvH9z+0j8ZvD/w6/srw5feLvFiax4y8S+IbLxNNYT6bYibdJpPkxqEkDAxBJ3bcg+Y4xWxL8Srf4ffsqhtW+KFuvw807VWu/B1hNZSzXms6i8QaLSWyQHghuQ87p/HgBsAHPypNdeJtfl1m+1C5kvdf1i33eKEsxHaG4JG6SBBEQFQrj90p+YcYNetFRlHy/r8jy5tqWu5618Rf2zfFfjT4VaToPw80r/hA/EMt5c2ureFNPBTR/DRhuWFjfQ3R+aa5ZSHnul5IJ4wOfqz4bf8ABUH4T6r8T9G+A+seHtc8S3qwafo4+ImgqHttf111RJFgtyAxtyxZvtGADg/Lgbj+fFnF4PE2hS+N9P8AEX/CL3uoWsOrjSEEd8uns4WYW6uMB1TPDD+Gu28J+I7Xw6+qeFvDHjmfUYfCeozD4UeKtFg+y3NpCsrG3eRHXcxC4yx5DZGMGrXKo3I1eh+wdzBcpcG2ubSWNogVKICUkA/jWooop5LOSWW2lBjOdxO1kXnBdeq9O45r8/8A9lv9qX9qd/F1z4s+PHizWfEXhTxPo73MOo6WQqaPqkREKwyxqoELNtVjGMKQd1VtW+Nvx20mbWvjZ8MvF8Go6vp2qW9tPLqWqB9VjEEvmmwdE/4+rV9zqX2HYjfeyKiU4c1rgk2j9DoZ90InhXd5a4BYfMff2FPjvHEu1o2Xyl+Y9Wdj3A9K5r4e/E/wh8XNEl8T+FJjIlvKkV9ZsCr2Mrxq/XA8yMhgUcDa3bpXUeabaHMsuADtfAGD9e4pj6CrC88g86EthjkFsginF1hjLo8nBwdpBH0yepqGadY0Lx3BLLjCAYAB/nTYoriQ7IohPuXiJI8bO+f6+tMCZobWUG5aIjnhuQSe5YetP3B41YHIPCDZxn1z2NV4ZJrrbd2tyZdmQwzkFR3PHGOn4UGON4itkphjHzE9VA74HrRsIl+SDBTcG77mz+tIYZJoy1uu+UcxLJ9zJ/WliVxIEt9PzlAWkZ+c+vPFOwLeQ7UZpWON6yYIzSArRQySjZ5ZAOPMjCDIP59BUkYmUh4LByFJUSeb/wCy9SBT5TFCwM745x5hqPyIvlmjllJAILl/mb2z/T0oHcaz3Edw3lWqMoAYkHr7/wD1qSaOd2Oxxux95hg+ufapy0hIdI3RNpJVlHzHsQOxpDKAQ7Qldxw8hPBxQIrCOXYYJI5LiVGGFzhgPc/1oqZTMWEdzGyLu3LPk4Pt7UUWHdgjqZSt3afMR8pD5J+o6VJBNvfyowgYdiCCPpUYitWm2vNucdAGIx/SpRFeQr+4lDKfveaO31pgSvHlgVRncDnnOKgM8ruSkIAU8ky4pqruO9EljdDyqycN+JqVkkmBJiRSR8wPNAkiESKzFyOvVQcmh5bjYcXrRhvusI92RSx/Y4lYBQJM8tjJH0pHvFMZEib1/iD8A/WkMbBO4YJb33nHuZHCgH3qWPz0JN48HA5EJyQP61FBPJNEW8mFoj91Ilz+ee1TrGRHm1ht1brhCOaAPAv+CoH7Lnir9sT9iHxf8FPhzHby+J4vI1rwxYTzKkeoXlm6zLaSFuF81VaNWYgKzqxOFNfgF8L5tWn1WHx58APGlvo99K0kHiHwl42sZfsUxjYrNaXdufmgnjcMnmR4KkdxX9OvnTwhb65gBhjkDvNHxIpB9R1X1r8Iv+Cs/wAA7L4C/wDBSL4k22iaHJBpPxCFn470aW3xi4a5j8q9I9B9qhmkb3lBPWv2vwjzmc6tXJ6luVp1IPaSaspJNa6q0u2j6M/HvFnJaU8vjmUF7ytCSaUoyi725ovR2ezTTTtZqya4H7H4G8O2V/8AEFPAWjWlm8arrq6dqU3lyIxxzC3yPtPIYAP3zUfxP8M23j7wJPoWh+I2vpba3M+gWd/N5d1BOF3xPbXg/wBoAGKUFHXg461R0jwbqXijR7fxN8QtWtNG0GEiW006W6WP7UenmTdwnp3NWPCfirxzrmuX/hzwf8ItI13+z4w/h9o9Qez/ALTOfvPM42wQIvR2GSQQBX73NJRbfz/rv6a7H8u8kqVT2tOfNOm7tuS5VayS5ptptaqVpLli7O6TOE8KfF6Txz4L0rxM/hq+vNXivkWbwxp1qXvjqspEEumrAPmM0kwHlooOdwxX6L/s2fCKL4C+Cj8Hde8JReKPit4guodb+JzJOr6dps0QIstFuLmMkyW9grMZEXKyXTvgnAA/Ofxvc/EH4KftT337T3wH8UaRpfiTwh4OB8Va/pmmG5stF1rUUa2trSz8z5ZL9o2cmYjMKneuGIx+x3/BJ3UvDPxP/ZB8O+Kb74aaL4T8a6aBpHxW0HS23uusRcx3cjMzORcwlJvmON0hGSQTX5Z4iZ1mOBytS9k5UoyUea9k520lUSs4xi7pQWkqt5OSjGCP2Dg3hrJ+InGjh8QqLrLmqRteoqV1J0KV9FzPknUqyi37L2UVSbm3L2/9mj4VN8P/AAQ+p+JNQfVNd128Ooazqd1bCJ5nYYSMJyUjRQAqZ4Ayec13Wp6dFeqi+UMx3SToQMEMhyKvRQrHGAoAwMcVJsB4NfzdXq1MTVlVqu8pO7fn/ktElskkloj+l8FhMNl2Ep4XDR5adNKMVrol5ttt3bbbbbbbbbbY2SfEzI/AkO9MjjPcVy3xWn1TS/Bd3r1hGu7Th5/llsCdQDmJj2DdM9uK6PU3ijgyxxt6Zrhvi94iF/4Fu/CVowkn1ACNiP4Fz1+tYVWowdzqiuaSR+Wf7f3w6+HH7an7PjfCrWLv7Bq9pqF7rfw+8QXTDzdE1E9bVieWSRl8uVe67GxlQa+e/wDghJ+3j4X/AGIPFei/sm/EHxjr6adrPiG6j8f3FzGV8P8AhPW7hyloXuG+WJZQix4i+RnYFia1v2n9e+K/xp/ay179lX9nX4TeKfGup+Fr86z4gs/B9qGbSbfb5ZnmnciO23koCXOQOcV99f8ABO7/AII+2nwFvm/aE/am8QaH498Uap4Zk0G58O21uH0KzsJgDNatCy4vNuAq3LZ3MHIABFTiVLG5a8G/taptX5HpaUb/AGtFtbS93Zu/pUYUKGK+t1HpH3VFO0p/3XvaC5m7y0vZRu9vffjX8JfC+uyw/EW0+FuieK9X8N+fqOn+FfEMIfR7m9eExm7kiCsDIincCoJIyR82DXzFd/s+/D34qeO/hb8R/GhtfD3jnT9Cv/DN14g8GSvbpHBLMbq0bTywAazjkLRi2lBKr8uBX2za+CPCHwg0S2g0CGTTfDmnwLHZQmWSdtOxxHGh5d1P3VHJHSuNvfgp8VfHy6Zbp4j/AOFZ+FrTWn1KeKLS4bzX9YD9YVEgMWmxHJbd80uey18DiMmzOrX+rJJN3cuVe6nLlvJP3XaSjs3rb4eZM+xyviGhgqHtFLbSMm7Ssue0UveV05X0TWrvK1r5/wAINa+J/gH7J4L+P8FqNQt5WttF8W6Jny9WQDOJYPvW8oH3hyp7V5j/AMFMv+CgHwo/4Jc/s1at+0V4U8FrrfxB8Rpc2/gHw5a6fshur6NQGv73YFItLcukjAENIcICu4uv0Rrfwd06zaO6+Hr3kFxp1mwtbW6vGuGugBl97PktKwz83rgV+af/AAUH/aKi1P8AbUtvipc/AjWPG/gH4c/Cq50Lxj4ftbVn+wWmtxT2wlmfay200jtmNj/FGo46j08myXFxz7D5dVjGfMqklLq1Tpyla7sk+bkj7y+0mr3uurLcPHiqtV+raS5KjcU4wTmoSlTjq+VKc0kle120uVn46fA/9rj9o601fx7451j4/eJJm8R+J9K8beOpBe7l1jULTU1uzelcYSZWZisiAEAkfdOK/qv8e/BD4J/G65k+L+v6Jq91qF9pttcWTaX4llghWzYia1njjUlAxyCzAc5OetfxveH7y98L3f2W3DultdNFc2dwu0XUSuf3EoB4DYCsM1/Wh/wSU/ath/bT/wCCc/wg/afhtLS21I6FJ4d8VaZp8JSC1udPla2MSoxO1SiJIoyeHHvX39b2cqUFba/3N3/DY/OXiI1MPTitJR5k3/MubmjfzV5LW/TorKX9q7/gnrrPxV8I6TB8JvHTTf8ACMw3N9B4LvLeOOO61a5UB7yG5OCJAmV8phtbnBXNfKvjv4c2Ft8MPC/g7xj8HNTuPHELnSbS2l0mTTorO68391JORy9y74VW+6Ac5r9ToYBNPeJtPltErqe3TqKSCOdJYbyWGCaeSERTS3USs7IDkAuRkYzwe1cjpp2s7WMOZ7s/MPxB4Q1nxpBpfw48U3Oqav4406ON9P8Ainr2jS6Jpy6g0pW78P6n5qiOS4SNfLtbofJM2Oc9cLQPg4de1DQJB4hbwN/bPi240bS9S8UWLQO00a7mWfaSsUgAOIzy3ysMg194/tKWP7Pv7SekeJv2Zf2hviJfeHYJNMXUNT0/Xbz7C82lQsduoWkzAxz+VNtJYZ2nbkDIz87a14Xa08BXupeAtV0rSL6xkS38VePfFFmLWXxTpMNqBba5bi6JFheSDbau7gFzho/lIFRJP0/r+tOhS1OD/aI8G+P9Jsho3hbTPFMOg2VzCklj9oEwS5bEQvLhoDhJbhsGOM5Ow84rR/Y2+Hvhr4l/tPaZqHhzUdf8DeIvBemyXc2vaPaKw1BADFNZRtcAwRyyNuRgSQQD0NZmq/AQeDvhbZeNPivr95otr4mgt7+wv7zWLi0M7SApaW2o2MQMkMJn4j1AkAuVyArA1Lonxu1fRvClr8EtTRdD8N6KbaKLw7Fdf6HFP5paU3cmNztI5JLA85zUcrppW3HdSZ+jfgHWNYtLVvCPjTwcdN1uwtI5Jri1tUFtcwMzFAHT5W2ZKkDgNnHBrpWa2mc3RuXOR8m0cY9SO9fMX7FXx/1OXxh4p+FPxB8dX2tXN1qUV3oo85Li202FgVYI5ORHnaNgyFwT3NfTBSdrt03AzYw2CDn0x/PiqTulYXUTUNWs9M0q51fWbqO1srC1a4uL0gkIiDLMQoLH6AEmvmH40fHP45/EnUyPg98ANeTR9DWDUNIi8UzzaRc+L5UkLNFajKsku0B4SeWVXyMHFfUthFdsmbG2kWVJQu+JMeW3XLbv4fXHFfC37WfxludW+K+teAotM1WHwboHjQanYahZ6xPLqF9rLxgvMhdyYbWMtiJYcJlSfaib5YXBauyOd+Nf/BQj9rW71vS4dSjPw41DwhqAufE3h1LdUfWkDK/lXHmKxjR0HlgqcZctnGAPuH4D/Giw/aH+CHhj456X4fk0e28TWH2kaLqUqiSxdWKPEzKAGIYH0z1r8s/Fc/i/wb45n+KngTwZrfjPTNELXHiaHU2a5kubeZitxb3c0mfKSZGKRu/3XII5FfWPwQ/aU+HPw5+Lvhb4Q/D7VNdWw8U6XDrsek2F1bXGl2imLyjYKXbfPcBfLSQfKzTgMFHNVGXNBNdfw9SWmpH2SZIZgA80ZRn3bc/eb+tMF00OYli3mMlS64xg+1c/4I+JnhD4gLPB4bstWsru1Zv7Q0nXtMktbi1IOCSjjJAPcZX0Nb0CT22Xgkj+f5XjkTlgf4hjp9aChZYXBVghIGf3PHzn0yelIVeQ5EH2c8cCYSN/wLHA/CrUu1EKmJ5M9FAyTUYS3JaOJhuTh1QjINOwCOiBpFMhfzEG9R0X3zTXedJEYSRBSdu3HzD8KWR54/LWWJldySypxuHp/wDWpFWJ2MlsVZQBtyOQf/rUgFWaOI7GdirsTiQ8D2x6UU4bEcH+zyQ7ZnMUe4E44Oe1FAmLNG4bAJwf7xzn8qS3hdRsm2jP3QjkfoasEMqgJGCp6HGaZN50qeU7LIf7pQcU7B6EXlSRqRJGuR3lfkD2qQBCoMSgj+8G4qMpFaY/0Ta2PvHk0SONix3UbEMfkWIZP4jtSuMe8u5SquozwVYYz9KrvEsfyQZVieWk5X6VMMEYmby9vARVzu/KpYY3X5PsyIW5Duf50NC1RReW4tmHm2qyH++DhR+FOHlXLrJcWqQkH9zs5wfU1cCPHIdsiMSOSgyKjC2zRyNIiqR1c4wfyp2GJElwDsEJyc7SD8o+tfnb/wAHFnwFm1b9nzwt+2p4WsJp7/4TasdP8Xi3j3GTw3qDRxzSuBztt7hbeXgYVDMTxk1+iLWpdA1o0jBx8zFuAPUCs/xn4F8MfFDwTrfwp8dWhvNF8UaHdaNqls68S21xC0UqEY7qxHPrXr5Dm1bI84o46n9iSv5xekl84t/gebm+XUc2y2rhKqupxa+fT8bH88/gvQ5dX1AXNra2lzMzCRtc1MedaaPbBc+akJ4ubuU8RRn5IwN7dhW54v8AFNv4dsbjwZocl1ak6JLqE9xLJ5l1cyu2yLzG/iYk5wPlXOAK86/Z7sfEvwX8Wap+zP45umOrfD/xNqWgasLo/vHa2neIOc/eyqqQfQiuu19P+Em+Pem38y7dPt7Mhyw4LJyin8ecGv7Jo16eJhGqneLV11P4czTLquEzqph8RrGmpNefLto+9tFsrt6yuy9q/hzQtP8ADvhv4IX+nSpo+qyfaLm3if51vkKSG8lY/wCsZpBgk9F4HFfQX7O/7Sfir9nD49XXxy8P2n25NWkS28WeGopMLrdgFCso6ATx43wsSMMNpO12B8d1V7W88af8JRcNGxg042tkhPRmbc7n9KbHrFxu3CXZh8q6jn61yY/CYXMcLPD4iPNCcWpJ9U9/ns01qmk1qjxsJj8xwGOoY7CVHCtTfPzf33K7063SjGS2ktH5ft/8O/H3g34meCdI+Inw78QR6t4e1+zF1o2px9JozkFGHVJUYFHQgMrKwIBBFWdQu9alYx2FzHbr/eMe41+OX7Pf7dvxS/YW8Q3XjTwdFc+IvBU8/wBo8bfDF7kBL6LjzNR00txbajGPmKjEdyoKvhgkifqN8Kf2ofhV+1V8GoPjN+yD470/xja3VtHcPYo+zULKNsZE9q2HV1JIPGCVOMjmv5b4w4LzHhWs52c8O37s0tr7RnZe7Lp0jLeL15V/a/BfGuXcX5bTqxahW2nTe6kkm+W/xRe6au7bq6Z1l/4e8T6q5WPWp5COTiMAD3z0Ar558YfGXXPi38QfE37N37E3jPRtd+IOg2qxeLviNfW323wt8NTKMbp2QhdT1faSYNOjbarjdOyKAHz/ANqDRPFXjj4GeMvGPiXx9q18uk6FdTwaRb3b21ssqRkqJIosM3PYmu8/Yj/Z/wDhJ+yn+xp8PPgz8HdCax0640SDXL4qqtc6nq18gmuLu4dR+8cs2xS3Kxoi5woA/PoSVeo4tWS/Hp/XU+9cfZRUk7v+mM/ZG/Y++G/7GPw+vPhJ8D/CepasdY1F9U+InjXxNOJdV8ZanIDuvL6bjuT5duuI4wTxliT9AeEdCuNF8MafpM8qyPbWvlSHbhTySBjsBnFT6dpY0/TorPzCxjXLsTks3cmtCyU+XgjkV6UY21OVvmZFFp32W7S4tUClBmBiM+W30NXbfUI7+ExanYJvILbWXPnAHDEHufamlpNwwABngnt715n8U/iD4/8ADusX9ha2dx4Y8PwSJE/iu78stcySAY+zE5WNDkgnaz57DGayxOJjhaXPJN+S/pJeraS7nRhsLPFVeSFl3bdtPzb7KKbfRdTrfG/hzXbDRLvxD4AsBNrNjF9p0nT7vKC4kXkxZ/2lyB7mvyg/aN+F37W/wq/4KP6x8Yvg1fWlp8K/2k5ofC03iG70aa907Q45bcpc6frVqmHtLiCffJDMGVVBPzhfMUfoVaeKdEi8X2sLS38I8syWXiBb+4kaW4BGQvmfLIMcsSKZ4Y0LWvHniz4keBPEnjPUX074gTJa282hwi0NiGgET3UDYOHUDeS2QSBnIrzMDxBGjm9GvCHvJuDXuz92aXNJdpcq913s2lZ3vb7ThzFV+HKs66SacdZOLdldfZb1cJJVIbOM462Uk1/Kt+3D+yrrf7NPxDjvdH8C3kXgm91W90rSfG8Wpfb9P8TX9rMRNcRTqAsRdSjiD7yqwzk5r94P+DTnxn4L8Qf8EiH8FaNqkMureHvirq8PiiyD5ltpp44pIXZeoR42QBvulkcDJVsflz/wW9+NfhnSdJtf+CcWp/DbxRbeKvgN8V9Ymm8b6/fxwxanpNwqrFMbKFFTzLnbDOJsHCAYYiQ48s/4Jd/t3ftOf8Eov2rf+E18HeDrsxa5ZWsHj74Y+Jw1jD4q0lx5tvLGzriKcLIZLa6AK/vP4o5XWT6nFQh7VqmtNNndbK6TsrpO6WiukfOcRQwtPPK/1d3g3zJ2SvzKMr2V0rt3t0ba02X9ZuhQ7bJo35ZV8sE91HIqadFUPI3Cohrzn9kX9rP4GftsfAjR/wBob9njxLJqHhrWHeB4LyHyb7R76PAn06+gyTBdRMcMpJDAq6l0dHbvru4S6uF05HIMkpV8dcDk1ws8c4b4zfB74e/EiTwv4i8UeCtK1HxB4eupT4P1nUrQSPpVzKoAIJBxExVQ/BIABAyKyLf9khfHWqaT4s+P/wAULnX9W0rVxrVvpel26Q6FHqaxGNJ5IWBkvmizmPzmKqcMqqQMek3oW+161gC/u7JvtDqo7jhB+J5q0rzQzsXtWcyHc5Q8J/iTUuN9SlJpWOX1bwBZfFCTxL8PfiF4FF1ZeKtBksvFAvkV1mtZFaNSHI+UhctsUgA8gAgGvi3wF+yra+N/hj4G+L3gX43hfCksV34UisPEOiLd3OoRwXckImjlbaVEpiKb5FLRKynJ5r9BpVltkV7KW/VQ+5Ylk+43TnPavn39qj4X/ETwKNZ+MPwp8Q6kdJ1W4gvvFmiadpLapdaHewoFh1nSLRfvMzCNLu3ORJHucYdW35NOxSdmc18M/wBii08EfGjQ76CxvtO0y20O5i1TwtrUqedZo4Plz2F3D8t08TDMiNxtde/B+gtO13U9F8E6bomlaWPFmpWls8SXlxqEenrcpHkiR92SDtGSACMjnAOapeAPhDbfC3SF17VNZ1fxNqlr4fdL/UHcPcTtKN8yWsTEJAm4lhGMdgScV8wfEL/heHiWw0bxlr1x5mqeF9OuYtIsre0ezjvbWQkSbudpuJIcKY24bHHBrGrWhh1eX9fp99vUavJmX+0j+0V8fvGtj4xsvFHwF8W+HLCw059X0vWo/EsVm+n6M2yC6lCxsRqFm7bS0I+ZBIG6EV826FrkVsLfwh8ItSfVNTmEdnZBjtkXcQ0NsQxxGrciKTO1s4r33U/hho2n22l6LP440n+zk8MyeIPCEd1eysLaIEbreyjbJSXd8klo3DbTwccUvjQ03iH4XeGPGkMXh/xNqvjfUra2+Ft9otgtnM3iZtwm8K3zouyC1eOORkll2mB42OeFzMZuro4tev8AX9easXtseUfFiy+IWgeLGHxK0afRLbU9LsjqWkRXb2lvJG8pihlvoVOSTMNqF/l3jIqp4J8Oap4E8HeKbXxN4BSXSfDHie11TVtSktmjvNF1TlYCZMh4VPXjgkAmvqH9nv4KfAj9on4v/Evwd40+Gz+ILnw34d0q11OLXL6SLUNB1I+b5+lEfL58UZRJorgbkOcqT96vSfhj8FP2dPhZ431mPxCthNqN3YLFrF54knkvrvUmHyoZmJKPhTtORu4zWqXLFRX9fMlyV7mT+x74r+Is2tXms33jDxHqFtN4fW4sX8WIb95/NUsqC4+8lsWGfY17z4P+JPhbxH9hsxMP7QvowJLeOTfHazgfNCGxhu/sK5/wT8OdI+F2t2Gg+D/CE1npeySUS2LtJbpEV+VCSSGiI+XaKs6J8KPClj8RrLxp4YubnTYtOilNx4aZ91u8rghZdx5GMn5R7U4toh7nezy/Zebb9zJjkN/EM8gGo5HBO+ycKc/MrqF3Z9D3NNSBuFeQQ4IPDbtw+h6ClRN74ubc7W5SaNsgj1PoQavcOpFDgB5VSSMscPIZNxx7rUscMcTFLlXkDfcQMFVx6U5onhAYJBlx80s5yo+pHr6Uk6XhhCKqh9wKhQCMeq/4elADmWKIrJ5OxF/hDZX/APX9aKZIlxt3TEEg4Vl+6R6j3zRRewrXJSQq7GlAU9EcYFNWSSBhJdRMqk4UxDco98inFpEADoFU/wAQ5z+dRyzhZAiws+7p5bHOPXAoegyZZCSXYFx/BtPJ/Oo7mGNiIpbeTLnllOCPqacwRF2qjcjB38YpDPHGPKnjYehU7qBD4CsH7qK1DY+6DMFzUbPOpMl1o8kbN91mlDj9OBST29pdx7bmNHOf3bbfmX8utFv57loftcjhP70W0j8KAGjVhZjLxSqozlVhOT9KW3ktruL7XBGjEngS8SIfX/8AXUomncMQ6ShBwrjA/Oo4wkpLRwKJj94QRngexPWizAQCVpBKVlLL9x42GMemKkIe3ddshJOH8sn+Lr17U0xSMp/cFDvPnNn8sf402CFmHlTtGzqxZWkUjcv+Ip2A/B7/AIOD/wBmfxh+zl+38f2lvDelTad4U+MCW11o2v2iZgtvEltAIrmymPRJZoo1mQNgS/vduTGwHiPwv+O+keOoY7bXLdNN1RB/pKlCY5JB1dW6AHrg1/Qr+07+zT8Gv2y/gV4j/Zz+PXhwal4W8S2oiuYbaTy7i0nVg0N5ayYPlXEUgWRHGRlRkMCQf5wf2mPgN44/4J8/tX+Mf2ZPGPj2w8XP4WnhR9d01NiahaXESzW0s8XPkXQjdRLGCVDglWIIJ/evD3i6WIoLB1t6cUn1TivdUvJ7RffR69PxTxF4Nw+ITxUFrJu3dN6teaers9nta57V9riMPntKCCM7weD71l3/AIqjt8rGGZgPlKHj8a5Dw74g17UtOSLWru3dmVWiax/1Zj/h59fWtJbR5CAAMsc896/Y4yUkmfgDyqNCo1U1sZfjrxdfafoV1q9zOsYSJmjyPu4Byx/wrx/9k/xd8UvgZ4esfiN8N/FOrWdw+tz3VpbaZqUlpeWql8l7K4QhoyTk+U2UboRXT/tCXl7rt5Z/CHw3h77VF33bg/LbQd2c+g6+/FJfRQ+CfCi3Gk24aG0hS0sWYdMDmQ+56151WMMRjueXw04yi+zc7cyad1JKKV1JSTurq9rfZZfH6nlcYQXvVZRkltpG6i7ppxfM3Zppqzadt/tf4Wf8Fd/2svjN8Tfhp+y7448AeF/ix4Z+Mnii18IX+tfYv7G8T6fHMQs9w80H7iR4IBJI+6MZ8vrzmv2F8LeAdL8K21j4S8Pox0rQLZbHT5Jn3yNFCNibm/iIAxnv1r8Lf+CB/wAIL/4pf8FKNJ1W7uZRY+B/A+p+MNQkb71rPP8A6DbyRnp5knmycddqsR0r97NGkjsLGO3W3WFEUKkKZKxr0AGea/mzj/A5VguJJLBUo004Rcox0Sk73srtK6tJpWs3sj+jODMRmNbh6n9cqOo1KSUpbuN1a7srtaxvu1G5dFqxHCGpoYQi4IojvIJFyrj8ak3b+EXPqe1fFn1JG0SyARmQRryXkP8ACo5LflXh3hLxDe/GP4p6r4zu5ZGFhdvpHga0Kb7bTIlX99eFT8skxxuZuygKK9z3FHwi73xgr2I7g+xrifD3wo0H4eanqesWF6oS/uHbTdLtYfKt7DzTmUqAeWc9e1eVmWCq42dGKfuKV5Lvpp9z231s7aK3pZfiaGGpVnL42ko/fr6XVtf5U1vLXx34seJ/2hfhR4fl8beL/h/pvjWxe6+wJe+Cp/LXQ7Jjhb26tZ+ZC7HMkkR/dgDjAJru/wBj+7k8d6DffFS905YYkuJdF0iJJvMjlSI/v7hT2DP8oHbYfWuu1JDYxTbbGO5jeB4ns5k3Rzo6lWjYd1IOCPpWn8H/AIW+EPgf8M9E+EfgO3nh0bw7YC2sYbq4MsihmMjhnPLEFiM+grjw+SvD5rHERm+RRfut396+jTetrX0b0draHdiM4o18plQdNKq5L3o6JwtqmrtJ3SWmjTbeu/zB/wAFHv8Agiz+wl/wUv8AFfhn4sftPeG/E1vrvhlf7Kk1rwTqMVnc6pYPuMdtes8bb4oZW3owwyksM4Yg/P8A/wAFTf8Ag3R079sH9mH4beC/2afi7Y2fxB+Dnh5PDfhPxH8Qd/na54cjUiLS9QurdMkwN80MoiO3dINo3lx+nLQCYkTFim7cYy3yk+/rU0IGGjZQcnoe9fRRlKOx885H5Tf8EN/2Lf8AgqH/AME9/wBqTxT4W/a4+BtlB8PviD4Dgj1HxR4Q8VQahYf8JDpj7be+nh3CWCS4tZGiZ1QCRoYt2T9z9IYPE9x/wmOtzWfhXV7iG0t7dbPyrTrNKPnUk9MECu1exw4W1UqzkAIGwGJ4Aryfxr8UI/Hej3vjP9mX44aXLqHwu8Zy6Z8RNNg0+bUPMEIU3eky2kZWVrzDRmBxwN+4blbBmpUik5Tdra/cn/Wwc0YxuHgT9p74Ea/8a7/9n7Q/GFxqPj21hNxrelrpNxHDp8KjO1p3QRMw77GY9iBXpBnN04TJjBwwH976GvmX9mfwp8EPjp8Tbf8Aam8C/EL4meCvEH9pzyaz8HfHF1Ja22m6tMmyZDbXCAiRkO8IjlSGDADJx9RSQQRO1uuSF42suMEe3anCthMRTU6E1Ja7Xuk7OPMmk1Jxd5K1k/hclqu/HPJ5unLLqkpRcI83MrNTt7yXdbW0XbV3ZLHLcSsYzdHkfLk4GfepLWN45vNjsijAYE0LncT7en0qpIwWFjxlRuX2qxa+cxzC6bZUBZCcP/gR+tRNWdzjWpLLcTwtI8yIfkbesqfKRjnd6jGc/jXgvjLW/h14h+IupaP4R+Id/qMGpaVHdXdnfW7/ANk6XPHL5LXrXUiqo8tdkYjDEhTuCnbx70yX0btEuoLH5gCiccuF74B6nGea4vxn8DfCXxIvbvUPibe6nqyXN0kmn6RFqsiWGltFkQzRQHCicD5mJBUsTxioa0aKPlT4u614aWGGTW/hl4U1S21e+ttB01Z9QubOwfU/OCxJLPCGkbL7WjcbW4y3Br1fxh4Y+HP7FnhfUf2gfjz8UtEvPGessmm2+oeIbN7LRWlYE/Y7O1t8rHPIo8vzmBmm2jJIJWvW/hH8EfhV8E9Ou9H8E+Fo4YL+8N9rXnR+Yuo3OMtdNGcqs7dyoAPAx0ryDXvhB8bfjrqHiDwl4/8ADkll4Q8W3Xka1quoyJ5s8I+aCe3t3yYmUbEXgOjVMVy+f6A2ee6Tqnjjwxovib9rL9or4feJNG1jxfqulXMPwi8L69DZ3elaLp8TpatfuCss7Mwd2gU8BlUg4YBdO+J/iXX/ABiuo6h8FpbLwRf3dvGuotfJc6izXkTPbOxUkSRyMrKXXhNu1iDXoH7L/hG98KfCrWPgv8VYYvHfjTwR4uv9O8P3PiDV2xeWzqJYQtyQzRhYM5Dg7WBUHkVyd9rvxV8V+LdE+HXgjwRpGky6bq8el3Ov/DLRm+yvaSI1wltLDdqGhQYYs/RsOwIBonGMl+Q0y94W8bfHK88aR+Cvh9qt5oVusST+FVuG3WWoRwn97aLICVJZs4HU9BX0pD458KSXVjp3ibXtF0fWLq1E0mkz3SpIj7RvDc/LjOMNzXxX4C0nwtc6e8t1baq8Wq399o2k+G7FpYtMutaimO65tbxDshAQbgVPDggVtz/E/wAcaxpi2OrQeGtegmtjLbtFpvl6rY3EDCJotSlz++BA5mH3jg0o3SsDSZ9nieyt1B8+Bo/Kytwh8z5c8Yx94fShpAY0MV2Vj2kKJF5Pvx0ryL9ln4/n4kae3gHxHHDBqFnCZNFeGMLHcWqfK8CnvJEe3UqQfWvXt5TBuGKqw+UlOBn37VZI3NjO5HlZYqVLNx09Kci4gaGCMKG6OXwc+o75pkiSRP5Rgs4kOCuNzsw/kv8A+ulSCBIsSCTIkBRQ2Tn60DJA77yAqvj++3Q460UyYNudXlEJZssQuck+39aKLhoNaSS8ZXtZ7a6kH/LNHOIx9O/0p0MtvErOfO88nlfJKDNOuBDf5SCeBz/EsClD+dO8u/jTy/MfcowjSNuI/HvQIjiZrdWEhDOxyFUls/n0oBvsec6xRRnsGy30xRAJ4mLTSxKxPLbw35elOaOEsZIcFyMeZuyf/rUwIjZw/wDLOWeJmOSVbAb86sLFIWAuLwyYHyKJB/Ko2SfbtOWYfeww/r1pgtU/5ZwKT3LR7TS2C5I1u8Db9gQsflMj5P4dqdJMqoPtMxC9GAIDfpUcUq4MZhyoPJ3cU4XFpMxk+yBivXaOD/jTuAPcMUIjvAyDGI5Y8Oo9jRLNLJbuS0ix7htDx7ifUfjQI1Eqzu7FmGBvHQehqNo4xcea004lC7QhJ2D6UhstWkdvPeW0YyhScFR198V/Nz+2d4ltfih+0H8c/i6tpHcN45+MOqyaZcNy8ml6W4s/JJ/hB25A9RX9H/8AacegQ3Ot3WPKs7Sa5fnllSMkj9K/mobT08Q+BdG12ygk8u9tJr26WXBJvryeW6uCP9kh1AHtX6x4W4WNWtiZtX0ivwnK3zdj828RcXKhhqME7Xd//Jo/5HKfBTUhZXsvhC8wRcRNNo0yvxKgPzRNnq6/yr0HWda0nQrVb3xPrcNjaoN12jsPPcfwxovXk+grkLj4dpdaBHaeGfKjuopFntLhwQ0UgPLhhzgjgitPTLPwF4UvTrusTnX9fkfE1/qMBKxqB/yyB4AHTPWv2zCTrUafs5WstpN6W7d21+Vrs/Fcww+GxVd1o3u94pa373ekU1r1s72T6Y3hXQbrxN4x1LxNY+EbyKHUEHm6jKpQqo+6q5/hPeqvxGNjFpcegwy7lNyFvJ93yqewHY/Wut1XxvpWrRS27arqoUrlHggCqwP8HJ4xXNX40aGATJpl/f2iRzvcI8a/uwI2wxGeeew6V1SrUY0XGMk7319X2S/rcmlSxDrqpUg1a1l6LTVv7tv8/wBU/wDg3e/ZvPw7/ZF8U/tN6xAF1T4veKli05fLH7rRNJaS3gQMecPcG6kI6YdfSv0Ot23rvHUDgV81/wDBIyGC1/4Ja/Ai3trgzRSeD5riORhg4ku5X2n6Zx+FfSVs20bifl/vDmv5S4lxE8VxBiqknf8AeTXyUnFfcoo/p7JqMcNlGHppWtCP5Xf4tliOBXO7Zhu+DirIS1RQst05JPEcZ4qKMCRMh8g9GWrMMCAZVQBXhs9PQY0/ljYkO1SRuVOSR71S1WO2muo4bJGaV2+YyHhF9q0z8vCKOnXvVW5SKOYzqfnIxu9BSuBLY6VFEfNukUiM7iTz05p6ZZDIeWkYsxPqaqQyypb+WkxInkGBn+Edatb90ijoO9NO4WHQsyyFS3HepPlLbl79aRY0d9x4J9KJYyg3UyBzkBSWOAO9cJqPwu0Gz+K1t8c/C2qWfhnXYnih8W6mIVSLX9KUEeTe4IDSxZ3Qzt80fK52uwPbiSOQbH6etc18VfAulfEn4aeJfhprVlBcWviXRLjT5I7pN0WXQqC4ByVBOSB6VdONOdWKqOyuru17K6u18vvsaUY0p1oRqu0bq7WrSurteaV3utjk/B/hbT/iFoni62+OXgyDWm1b4kX7x22r6YBELe2CJZNER2WFYysw5JY816Aqi3hjgt12xxIEiQsTtUcAZPJwOM14b+wB+zH8W/2Pvh34p+Anjb4hSeIPBeneIo5fhVdXt3515Dpz26G4ikIHyoLjzNi9g3uAPcyEAOOWHalUoRoVpJSUv7y6rpru7X0v9y2OzMsHhMFmNWlhayrU0/dqKLjzR0adnqnrZxbfLJNXejInvWjRmcDgGtCGJ00mGS7tiQsQZGD8r/WsLxDr+keGLSHVNfEhtJLpYpFhXc6g87wvV1GMlRzjpW5aTWt1DHrdnNBNDdQhoLqzk3xzJ2K9Rj+Xes6kk9DkimtQaWPaTJcFWUBsbSWb2GO9Txja/BJdjn990HHT3poW8jh8p2VYgCSEAH4k/wBBSwhhbhWUMrcjGSSBWZQyS8cssVq0FusXzbYwWkwP7o71DLIl4VuodRlYrh1eR8twc9P4T7H0q007uoltgm4NzkY2/j3otrO2u9TjSSCJnadfMyxG7uc46nHbpQGh8z+I/HfjD4afthePLL4YfD5fEE92mmS6roDXYVtWimjO6aNyNtu8b7Rhs59ec11Vt4Y+JP7VzrqvxT8V3HgPTNG13ZfeC/CN2yalczLEQIdRu8AhTGwKiLAZXB3dq4T4O3vin4nftO+OPinqsEiaTeaq2jx6qlxHiOWGZVtrQKP9aSo3bgMAHmvq26kRr6WZ0iXe2JXjQfvCvCliOuMYBPSq20JWup4V8Wv2ZvDPhLwfo2h/Ba2uPDOivraWl/bWt88llpqTqU+0CFjhQ7MEkdSCN+7tXnHgn9m61S7vZPGHhHW7ddG8VDS59Msr5vLsrHyCJJlmZczoMrLGCOcENk19U6tbNd2ws7nS4Wge6jN7E0pIkjBzz64OCBWhDd28o3LPKYgCFTcMsnfj36VNx2aPkv4NeKPh98DPDl341h8Sx+Jbvw3r91bX97b2xAFjKdtvqpixkqAQkm0kKxJ6Cvqy1khnsYLlbxZI57VZQLecSQSKwyHRx95T1BFcFP8ABkaLpXjaz8P6lNNZ+K7nzdBtbezRpdO8yDZc27sRgWzso+U9N574Ndx4YjhTwro5t9HWwih06GAWJTb9k2KF8tfQDFNiVy4klvDEibCqv8qFVJB6/wCeadtcOwiZSNp/d55J9aWWQrH5ZDM7dFQEk/TFQSXU625lJZsNjZtC4+vegpD4ovOgCqoVgcBgfzzmikHnXLMYyyENiSN+p9cnt/WiloF7DvNBID27kkfLLGe3qaeZJIkMgbevbD5NVLPVNL1y0+2aV4giu4M/NLaSAqvsT2PtV6Ge1aMeRKjLjuuQaBMje0idPPSNM4+bsag2F4/JYLuz8oxjH4jrUk99BHINwiLHpmQZH4CniOGQec0MqKehERwfpQPUYIjIq+TdReXGcNldxB9vWpZJ4yPKikkIPVGiyv8AjVea7EL4tLFz/eYqEP4dzT5RfW6ie6gmSMjIkDAED3zQIfJY2Fyoe4jZCOF8ttn6VFHaCCUxYmIU8F8AfgO9JHcLNMBZTCXP3macNinGBlYtNPM8pOQrKDsHqKWgwDtK7RQw4bOGaRvlI9Qe1SrFOIyjIzKxx5YX/P50j+YMKYtwXncW/oP5UhafO+2jMiPwUSTGMDoPSq2A574vzzad8F/G97pSlriHwXqj21qv3mZbZyOfrjH1r+fHRtItrLwBZQ6bIZLW3ubcQM33iEt1jkz9GyK/oO+LWtW3hf4PeNtf1t4/s1l4Q1K5vTJ0jRbZ2IP4A8V+CXhvQ7mb4SaHfXNvslvHnluVUbSHchjgdhk9K/YvC2Tp4XFT/vQX/ksm/wAF+J+SeJSU8Xhof3ZP/wAmX/BOTfRbnTdR+y24CeaS9hI3Tf1Mef1FSHTtP8WW8wgtVF9anZe6a5AkU/3lz1Brto/B765pBtFfY8uDbXAGWhmU/I/uM9fUGsyfwRJ4ns18SR2slnqlpM9pemHiS1uIzh4z/fQ/eAPZuK/WvbuL0/r/AIK3816H5g6cJat2a0v+V/J2t3T9bHC2fwrttTvJLyB3idG+eK8VlKn6dDT9T8IWmmgRPeQ3s4HywlisKj0Kry30rtriy1WOAJcyeYyH595OD9O9Zl5ZzTxsnlBBx8qqBjNLnpKLSLSxEp3b0P0U/wCCCHx7sde/Za1j9j3xDr5m8Q/CLVpbuw85gDd+H9RmkmhlReu2KczQsBwgWPJ+YV9+aXsmtUeMhsnDMpyM1+A3wL+PPjv9h34yaH+1x4C0KXVL3w+HtNX8MQyhT4i0SYqbyx9PMAUTRFsgSxJkEZFfu78H/iL8LPjn8MNA+OnwT8Spf+GPF+lRajot9bjCzQuM7XQ8pLG2UdDhkZWVgCCK/AuPMmeX5vLE01+7q+96SfxJ+vxLycux+7cHZqswyqNKb9+n7vqls16bPzR0z2yg+fbymPP3gOn5U62aSUFiAvPBBzkUyR7kAq0oYY5AXFLpq7IgrEcZr4Y+tLoiCrkknis+63M+xDyxwOK0A+EIIrPc7JGmb+BTjPrSeqBCqwa82pwkKbQPep4iTIWz0FU7Vv3Jlcn5iSSatQj596tkH0NAFuIgsCPSpH6VHHneMrUrevSmQVp41WN3Xhm6VSu3EkHlD74GE57nrWi4DHHYdqyZt8mtbmTEMLfLjuaa3HsicRxJEIQPujiopH2jIJHbpT7tvLuFwR8xyQaq3lwIJ9srFVKk7gM7cc/jTtdj6HI/FDRtX1uG3udFMU4sGZ7zTjNsmKnn7RAe8iY+73Fc7pWv/FTTfD0lt8O/EVv9rgvmu5dMNmEXUVHz4H/PGSTGGjHDckYJpn/CRrbeM9O8ZarmySa6WNrm1jN2ou3YiKNEIycp9/H3Rmun8b+HLzT5v+En8P6glteQ3itYNFny2dTnyJx1MZ52v1UnrXFNvnc1/S/r/M6opcvKzt/C2p3Ou+H9I1+e2t4J9UsoZ2hhYskcrj5kUHnA6HPQ9a84+Mfx08efDLQ7/wCKuieFNFm8FaD4gFh4hFw0rX9xAjhJrmHafLRQ/wAqrznaSfSoPh5pXxAddT8NeDPE4tNJ1u/lu7rS73emo6CkpzdfZZuQSSWKdgWyMVkSeGdN0jXdc+IV7pGp2GnaPb2ehaN4PlmE1jqlis4KXMinO7cWffnJyMsTWimnsZuD2Z6V45+NPwk8CvZTeIPGbiTUdOGo2NrY2Ul1MLNsf6TIkKkxw5IXecDPfg1ha78aZvGfhw2v7P8APa6nNcIYb7xpKu3SNDhI/eTszFWnlVc7I0GC5AYgA1ztp4U8H/s8W+r+KPC+s2sMt9rfzalc24meOzkY+TpHmcmK0ikbII4A6Csn4s+JvCOqeGLTS/iD4chdpbmKBYLyO4s7OyduCYpbUESRn7wXB3Z55o5430BwdtWS/sceE9Obxj4o8Q6bqDzaVY3TLoZuCqyTTFNhuniHAkK5wQOjH1r3VISu1JXVnOCwVccd2+ufSuY+D3gXwn4D8Nz6f4R8OPp9s0ivapdOWu7vuZ5S3K7s/IpwQoGQM4rq7mKG4CsZh5nJVwckA9T6fhVbkpWBVYxyPGYZJB8rblIU+lI8JztZUQjrHGOPwNELyDAlk8xkOAQuNw9aSSR52ZVdTuP3DxSGKDbWsgNrb7ZM5IRscHtx/Wm2896saJPP5sgysp2YzzkDHTI9aWOQlz+7Xy87WJYgg98HvT5B5ALIyhNpwm75mP49/wCdMNwbzN3lPu3joO2Pc/1oMziMrJL5kygbAY849iB296hciNBvUxsi/Ltz1PTPp0PFSQrc+Rk3KAK45xgEelJXAc8gC5cjqAGBPU9vc8UUjN/rHRzhnzhmGce30/OihtBY8+g8V+INMJOmXWnWTk8t/Z0aofbC4zVqz+JGvI/2vUdL0q/zwwVTGz/TBI/OsmPxQkd4YJfA2jWxDlUt5opGkU56NvNar2uvyKb+LwH4b1ONVzINOfdLCPUorZFMBL7xtr98xntIINFhI4itoFadfcyH+mKzZfEWvH5I/GOsNzy5mBP8sCpEHgS7lWCe3udGknbaLyC4Nygb0kRhlB/Kq+veHtU8PXH2fXYTFGSPs2rQ/wDHvKvb5hnBPoaBF+w8feMbNt1h4gS5MfWPUbcSFvqwwfyoi07TfiELrVvDk13Z6zbKGv8ATJLt2hnXuYy549cfSs6OePywltZmZU5MiYC/XPermjeIp/Dc9xewaIuoQ3Mey7tQAsu3/Yf1x270AUbeLRmXZaRCAqfmjU7WDd+neui8I+MNUsbxNO1fWFuLGQ7EkvTh4T2G/rtPTmszVtBtLDTIfEHh5ZJdGuWOZJFIltX7pJ/LNZlyBLE9nvzG4AZpjkYPce/pQB62LeOBt0W5CM8OTyPem70TbuBD8gMRgZ7Y9ayNF8faH4jkTR7QzWN6qrHb2l6mDOFGMh+hYitD7ROtwVmgZWwN0TjOfQ59aLpD6nj3/BRmS8s/2Aviwy3gimk8LGF5FA5Ekqowz7hiPxr8mV0P7R4UsLdLcDErlVBx1A4r9S/+Cnertp37Cvi/SpJFjOranpmn5XLFvMu4WI/75Br85IdCCabHAdpRJB5RxyO2fev1/gGp7HJJedST+6MUfkvHNP22cR/uwivvcmcpo+kz2untGkZV4XJyBnI/+tUt74SnTWW8c6HI0iajCkesWRbiSVBhJ19Hxwf7wrtLTQmiy7AkAYIAxmnyaLJoc7GWHNlcKBIGH3T2Ir9CjiU1Zn55Uw7U249fxXVfqvM4bU/C+nXKLNeWSk4+SdRxn0I7Vi3vhbSrAfaGt/OkAJRQOK9Tn0eXZsMStDIv+sUc/U1z+p+HwgaO3AkJPyqnX6n0rRYp2IpUJXseN654Tv8AxL4jgtEjxsIZiv8AyzUHOR6V7F+wz/wUC8Tf8E/fjJP4X11LnU/gn4hvfN8Y6LbxNLN4Xu2wDrdkq5Jjzg3NuoOVzIgLBlele+Ho/C2gTSKmb28+UMB/ngCuL03wjJHfS3aqPMVC25cHBI6n6/1rzMzw2GzHDPDVleM7X+W1n0a3T6eabT+iynGYjA11iKTtyKy7O+9+66f8E/djStd0HxR4fsfFHhzW7TVNJ1Wziu9K1bTrhZba9tpFDRzRSKSroykMCCRgipdPnkuLWe8t7Zzb2k3lm4C/LIPUHv6ZFfgh8Bf27P21v2FL7UPBH7NvxVsP+ELfVftDfD7xho/9o6XbsxLSpZkMstlHIzMzIjbNzFgoJObWr/8ABVb9uWP9sfQ/279e1trj/hD4/sB+DPhu6MWhXHhxwPt9hCrDMt5JtE6XMmT5sMKYCKFH894ugsNi6lFO/LKUb97No/fsLSqV8JTrPTmipW9Y3t/wT98jMqwfaFbcoGcjvVHV5YYI4oFJDMuZADnNedn9sr9l21/Y5X9vcfEZE+EL+ER4mHiMROWFkybhEIgC/nhv3ZixuDgqRu4rofhrrGr+MPB+lePp4Et5fEWlQ6va26/MsVtMoeOME9WVCu73Nc7i7XJcJKPM1pt/X9fO+h0cMsYt8lhtHOauQJ8i4I6Z6VRtTcTECURFJCOQ/JrREkTtuQ4U9D60hEq4Lrnp3NPZj/8AqqInkMOhNOYjOQTz0xQQ07iFyFL+nSqU6vHBvI+YZZquy7RGcEHGKp6nNHb2pm8oyODiKMHG4+lNDKWqXSmFJyNu0cnPFUporzX5FtdNieSV4t2IpArxr0WYA8MobGRTroWuk6Vean4unEFpaqJXX0z0UepJ4ArkPg34zuta8f3uq+JLdI/tcSppuZCE0/OVWHA4O8dSeN2K0VKToymtl+rS0++//Dm9LD1KtKdVfDH87rT9X2XqbvgbRItG12PVNSh+0Xlhp12Gv7O3OyEhgXIj/gkYZAPUjpUOkfG3T7O4gtvH2jQaXp2pSyRadrVvIGtmQDPl3Kt80R5xv+7kjpVbw3oXiLwR441B72e6muLvTprf7UJiqsoy0TuT96UZ2Vj6r4L8S2/gu5kbw5/aFhe3cT6vpu3MtuiLl3hJ6bs4Pqa442Wgpau52+sG18Nma9lhltzI4SGaKUO3I/dkN0IPbtXDz+J4dDuNLstfvIobDU1ZfFkGq27kyWsjFFe228ud+3cV+4OSK6vR9CstJ+E1holnq76lYoGFjcajCY5ktiS6xMOqmLgBjxxWBDr3i21vdG0/w3eR65qcdyBaSaxpqO9sZcqzwsP9SojznkggZ70uVcxXM+W5ji11HwfdJ4O1XSdO1S0hSS1v9U11jMmsWcil7dEWMYJK4Cv2K4Jrf+CfgbTdM1nT9Rsr26t7rSoXnu9PeViVjkBVIHjkJ2MvD/L0GMHmtLUNM1/wy7/8INqFtfjR9NkuLia9jRob4MdzxhY+EiDEsEXG1hxwal+Eml28suo+LYNafV7q8ixc6k4WNrl5SGeQRnmGJAAi564qrWZLd0dmXClri4hZXL5dowSQ3qSetRLiRmPkOHzhCmMP/wAB7VYlllWIxJMuVwNkgwT/AJ9aij+0zcXIVCOB5RwCfXPagRG5BlKtbSK+OQxG38v6VLiOYLtZC3GAFPB+lLLGFQeajBhz8jZYgfzpERr+SOS8SZEgJaO3DDDH+8/fI7Dp1oAdIJIl23BLEnBYDG33FVTjepkMEyhivmSoeCO3/wBercyFo/8AQdroPvK7Z49B6ev4UjyRxxgrGyscAqEyAeOc/wA6LWAiQgZkjnCOG+bzZeD7DPapZMJkSx5VRu39gfSoyZZNsxeO44PElvjb0zt9frTXluHdYLgzxk5ykWCD6/h7UAO8x3IuVcFlUmTeuPpx7+o9KKQoXIkdEkUEDaqkFR2+nXp70UXa2A8+Txzrs0exvE1tPGBgLe2aTD6ZYbv1plv4ma3SVdJOh2DXClbi7020CTuPTcDxUt/401aeEm+stJKjqzaapDf7xFa2haL46vNNjvmsvDWnwznMMg05WZx6gKOPqaYjnNI0a8vy9r4Y0O7uhn968ULDcT3LHg/nWx4XVfh/e3Fj4312zt9MuIiP+EdMv2qWViOu1chPzq/rXg/x5qcAsr3xLb3cYwVtkv2gH4KAM/Q1kp4C8bK/kroiPIOhSVAFHuetGgGXHi1eVkcQwPITbW7DmNOwxUhVEtXu71DHAoz5jEDJ9AOpPtWrD4I8c3ICjTYUK/euLuZQie/HLY9Kvar4W1bw5DFq3hbw/b6zeRj/AEjVLyTc1u3rDAcDj160BqU9Je58NfDy/k1qEWz6sR/Z9mxJmdR/HtPAHfms/wAP2yJ4Sk8U6taRaiIZhAmnDqW5+ZyvOcA4A71Rv9T1Ge6e81++le7bhri7Uq4HptxhR7Dip9Gvo5dQXTtItoLme7xHLaR3HlCYZ4fj7pXru+tFwJtf03T7PUfsmlskljJaxzJuuPMe1kYZaIv3KnkHqOK9A8PXs2r+GdO1LU7hbiWe3Bkdfl83BwCT26fzrF/4Vj4JSRrVtVnuIdxLW6kASHuCRy31rp0iid0lEYjTYFSNOiKOAAvpQGx8v/8ABVbU52+EXgzwhBCixan4qku50WXcALeF9v1+Z1r42j8PXEdjCJIQhaEErIO4r7C/4KV3aX2seBPDUxi/0ew1C84Qj7zRID+QNfP0Xh9kSxaa35dvLIjBIwfrX6pw1VVDJqUV15n983+iPzHiGn7bNqst7WX3QX+ZyuieEBexvICpwBtWQce/PerE/hEiGS3vIXljIztH8PuPWu+0jw39l1GS0kjUqDjp0HYirmoeGIn3FYgXUZJHGB/hX0qxnmfF18O1UPHYvCUtq5W3djCScKRVa+0a0tFcvCC2OcLy3tXq154S/dLOuNzDJdF5Ht71jah4KeYtIbddvuvzGt44xNbijh4yep4prWiXGp3DTXIblcR+iioLzwg+leFp9Se1Cvj935g5GeC3ufavWrzwKGvEs1tAQGH3Tgj6isv4m6CtnoosUkJy6qqlepqvrSScrnZCkpzhTWzf4Hxn408Kq/ia+EkoJFwCWxz0HWsS/wDDMkXmJGURpI2XzduSCQQCBXrfi7w9LcazfulmUL3zYkZeARgcD04rPu/CKqjSzQA7Rzk8j/CvwzGz9pjqsu85f+lM/ofAxVPAUovpCH/pCPe/2T7DVfGP7LXwo0W0nkm0m1STRLrQ5n82wt7s3bCSdbc/JvcH5iRzmv1Q0CI6TbRaQS621uqrbL0FtsAXao7JgY2jgV+df/BPCLwh8LP2aPDnxT+KM23w34d8aahqV/BZHdOkbP5cLtGMlv3hDKmMvjiv0R0TVNN8RaeniDwxr1rrNhIjbbq0kBKseQskf3o2weQQMV1ZjUnUoUXbRRV+13p975fnrua5hKpUweGVvdjHV9E5Pby0j1tfXfU09Pt1t5Gi8s/uSWjOOCHq6pCjkADNVNNSS1s47eWZjMck5HQelWP9Z/rI88dQ39K8pHkFlJQ8JwTuU88YpWlGWkfhcDFM3ZURyykk/dbHIqq9nqrb5khEsfPlyZ+7jtTAtxSNdN+5G5QCXfGAo9Sa47WPjJ4J0mQ38VjquqyI+xEs7cIijO0sGcjI9xWb8QdR8RSePLnw7HrsyafFYQO1jA+xGdlO4nHLZ9CcVx/jhLq38B69e6dpr3EllZLhYV/1RZgqZP8ACM16OGwcJuLm73t5b9z2sDllKo4Oq783LZJ23fV/5W9WanxE8Yv4r1VZ9RnS2tNN+aLT0k8zylb/AJaykfef27dq5z4W+MtP1L4h+KPCRtpNM1Lw3cnSvEml3xH7oyxLcWl0pP3oZ4yHjz8ysrL1WtXRfDFhoukQ2FoylzGjySbcs0hGcsT94gnqa898SeN/Gmi/tr/C/wAKS+GLCDwxr+ntB4j8VMjTT6xPCspisLokYiSEt5kTuSW3lVI5Fa4iM1D2dJe5aV++2jtZt6q7d/dWsrrVelUws6lKVHDW5IxqN300jHm0Vm27q+9976Xa+iPDw8T63pVl4vvNWtlu7iNoytydsVwg4EmD9xsgAj8an8U+L9Z0DSrPU7TRIlulu/J1IOxk8sY4BAOCM4579qj8d339uxS+ELdHWxkZUJEYVWUHKhMc4/nU3hjwrd6Ebm2j1iyurCW1EN9pUHzt54+62WOVCjqORXh6N3PlmWLnUJLrS01fTpP9KXBWGLDeYWONg9snoa5a4a+8L2F3qCRwve6hevp8FnpMPmtbzswFxMWP3UCfLt7HpXS6b9iijht7G1EQa63PFKmAkgOCQew7isa0ltYItOvLaFYnspL9oF3nd9qD53kd+M8HPrSQ32GaBY6ZY6Xc6xoviTzImv4mstVsrYxtESCrxuh4H3RuXGCKTVJNSv8AxXLqa6PaWl00MM2i6vpLMjXkYG0xXKNwq7geOcjpzWnp1mNO0V3FuqxSah9pbyiuGyM8juSTn2pLy81BNKVA5Js7tZI2gTLtvyec9dp7dKfkLU6TTn+1WMc8aQus0Qdog5KoT95VbrwfWrR+yGMW7Rsg25VAAQcVz2hNFpYs2sAVtLxG+3RycSednImC/wAIPINaq3EiskaSCMs2AMAq3uPSgNy0k0KRPMiSAAfdUYIHofWo3vUT9+9kZ0YgZt3Cn6nNK884+aaNnYD54QPnUeopColl2rcJuB/1Tdx6H0o1YtCZgJGVoIW5zhl+6Pr71CdxleSO2csFA2ueo/OkYQm5eSyvl+0RnEiKNoX2PY0sNwrloftf7xjh2VMDPfBphsPmAJdDGGUoBwcEfX0xTGt4Eg379ys25Tvwdx7DvQWb5WiVsFtpVXyWx/8Aq6GkkMJlZ5ZEZFAyVUEg9jnt60rjBsowM0FxArnI8mYHd7t6fTvRTiiRFoYhtwgKnbkEn+dFANXOK8P6D4O1rypB8VIWcMDLpjhYI3P907vmb8K9Akt7j7LHBpdvbtDGoCx24+QfQisy78N+HL45uvDNnIo6q1kCx/4Fisx/hroQvlm0S31LSw/PmWGpsmw/9c+houI3TEZ8S3MOyROFMJzsHvmmTNCh8qS5WQHq0uVz7cVgXng/4m6bL5vhX4kTXUy/dtdVt0VnH1xhv0qrafEnxXpjy2fifwfDLcRcXCWn7qU+4Byp/Ciwzp5bTUVkjfRLe0SJj/pDXExDY/6ZgcD6miS4tIHMVzGX5+USHO334qh4Z8V+FfEMv2dbqXTrqX7llfACRj7HODWpcQtb/u57XaQ330jOTQxDTch1EeYZ93RZINwH50kenwR7porCyjZgVP2a1VXI9N2M49qQ7I2329rK24YYyNtx+dPiW4jjPlyR5A/dlVIH4560D1GPJ5UhnmJUFVSG3SAHaR1csOT2FSXLSPHmEx4HzOWPb0GO9AN6gM3mJGH++qLnd+NRsiiJxExlbOQu0BQffuaBHzZ+3BaHWfiTotou5fsXh1QVZA2fMkJ6/gPyrya78LudFW6jLbjLhSz4CkenpXuH7UECap8Xpo1O8w6XapIirwp+Y9fx6VyEvhp7rRZ0JDJnKgjtj0r77La/s8BSh/dX6v8AU+GzGjzYypO323+i/QwV8OR3dhbankGUINzqODjqOKnuNCtbm3+0wINyY34HP0+lbHhLT5IrIWjxyHDYjKrlfcfWtabSQRvktxtZcP2/SvRWMe581iMC41HHscPFpFtMGGNyjvs6VVvdGt9hEMZckdAMkV2b6SkMmwLkE8cYzVSazjQeWUcEkgGNOa3ji9TB4HW6RwU/hZ483XkBh1x/FiuH+KOjyXFxFGjBizDY2M7a9xvdKEWGMDAMuC7DqfevOPGmlifWvKhSMBGxIwbPPpitJYz3HqdWCwblXvbY+Y9U8KyPqly90GklW6YbgvHB4OOxrN1/wvGtkzywkIoLMyfefAyVA7k8ivYtb8JGW8uGihRke4ciTdyR7j61geKPDcttpk0iQLiKFmUbcnpwc1+XVWvbyfnL82fs8J2wsV/dj/6TE6z4Jan4f+E/wH8HnxB8Nh4ut/GusjUL7SHka2uoL22uUFjDGOkwjA81o/4tpFfaHweu9F8KfEfxF4q8c+JIhqmtadFbyapLaeUlzIrEsWRBhWAwOew615hpXw+v/B/wz8BaLaeHYtUvdGWyTVNFlAINnOPMuriNzzDKmQ3mDn5SO9ejy6ZEt1Ibd/tMIYhJ8cuOxyevHfvXpwpQlFqSs+VR+XxO2rWst3a/Tax6tCjRnRcJJqXKot+TfPpq1vo7q+iW1j1LWvH/AML/AAto3/CR+JviPpGnWLziAXt3cbIzKeApJ+7171p2MVjrFkup6HqlpqEEi7o7jT7lZY39wVPI7V4L4/8Ag5qHjrR9K1Pw9q2lW+oyXC2cI1F1dr6YK2IhC/ysxQsd3VQue1dZ4J8AaF8PvAXhnwXo18s11oXnRz3Vo5jChyS6MRjfhyefauSeGipWT+fnrdNWVkrKzu+a9rKzvz1cuwMcNBwqt1G2pK2itfXo7aJXb1votD1aO2ZJAsp2DqTKMBQBkmvPdK8b+Gk8S3ms6VoevNJdyNIWuNQCwP2Dqg7H09KvjxF4ktreW1GpTXMUkTRGK4O47WXB2t1BrmNB01IrSwSHI8qEoMdQFONp/Cqo4eNm56k4XAU1GTq69rNru9TV1q8l1zVrnxFc2kcVxKirsgbI2qMAD3ry749fEbxV8PLubSbHxAs+npplpq1vplrZGP8AtKZphH5ckwyS8ZG7yzhSAD1r1VoEZNinaRwAvv71B4s1fRPD3w+1rVda0cJFoXhW+ul1GxUfbFaKMyB0LAgMMHGc4NdEavsVdbLyT0VntLTZNd0m2veSPSweKo4GtGpOnzwin7t7aW03vtrtrq2tbMivYbieTz7goXZE3+Wm0E7QenbrXM3F7qMH7RPw70NfFFnBZ6jY6n9r8OXCBpdYnCr5Uy8EMkCByckY3ZFX/B3jhPGOm20mvRNDqsugWWq2t4HHkanpUkKn7SnZpkdtkyfwnaw4YVneJPDvjXxR8cPAOgaLqcej6P4b15Nf8S+IWRHkmcRNHFpKEcosqvvY55C1LnCpCUe1/wAr/PdeuqM6EaGJjKnUlypKV3e3wxcl63fKrJXd2lazZ6tOJ4/Gk6vFaqYyDhwdm0EAKB2NV5dDNx4kunsE+z38d00wnV+HTqRn+I+1a3iTTTPqJvmYQvJIx3P3UnI/SpdZ07TbyzWUAJ8qlS5weDwwx0IPfvXjanzY5YbibVIZozuAjWSQR43HvgZrCtLdbqzvbO4tBHm7aePKEuzHKsNw6cHketbtrbXZ1FrsSKwMQY7znf7/AE9KoeVKusDWIrox29yPuIM/P0YHPTHrSH1G+TbixgTVd6JbyRkuvIfHBjAXoeQc065s5YJFu5JQ32iEBUQ8oQ/XA9BWhArWepfvIGkhVsp5JBaYYw2fpUawLLakeWm1EdEZQc7d2cH1oApWsdzFqMl9LclEPEFwRtK8gBCT27+9dFLZRKGhFwqAn96sYwWPrj3rMV4tRdLieAzR8BmU5R8Dgbeqn+dSvMDDsQbAABukbJJ9PXimIll1C6s5BZWVyspZSFt1TdIf9p37Y9Kh1DTNUaNnWWN5GHVU2sB3GfX0p8ckFtIsEaEyPkkwtgMB3LVILy5dFKSEKSchcE49vWhgVrKS5htlW4+0eUgCKkyDcR23N/jV6VFV1eOVFx8yNFhlbPtTgkohLmIbnX5w7cEe9RC2ubiLybJUtmjYbJXjBCj2HuOKGgHK/mKSiAPyHMeOfrmnxcKxSNXYjABGKaftEO5l2SOCA2TtHrx7Uss1uqrKfMO3OwRLu5oEJJIAcmRWVjtJIOF9vaimRu67Y9yO2CdhOAp/H2J4NFCTY9ClceMtUsmUav8ADrxCsmfvWuydP/HT0qNfH2hecftl9qdk2MsLjSXAX2JxxWtDPe20RS0vmdScjexU/pzSCS51GJ7eW9LL/HE8pcfrzQxaGJcfE/wjZnz7nxa9ykfPl2toxY+2TgCuO8Q+K9N8VeIj4jsk8glAscCuWYj1YDvXpaJALYW13p9vNGp/dxxQKAD6nNWFMc8X+lRRKB91lhQFfpgU0M8x0/wRq3iohJdIa3tgwd765cpsA7r3Jr0mApaW0MOlpc3SwoE86eX7/vinTC3LBEnmdv7xUEKKdI0CDEH3uh2HrSEMmuLpxvlaFoz9/wCfcy+1RtDaw/vvs5AGMyZOF/CiK7tTcfY5LCUTMMhmX5TUsyeY3lSB9o++qSADH0pgiJiFnItw7Mv3mc5XHpjvmpIVs7mRbgwBZHO3jgryKkuHtookitpPkAJL47e59ahNxHK8cnzKS4CMfunJ68f1pPQFqeL/ABfsjqfxS1aRmLLHLGm5evyoPl/D1rK0zTbeOZ4zbySArnA6qPXnrXReJtKuJ/E+o3hjVnfUJP3q9WI46elR2NtdpdxrKu3II27c5P1FfTUa3JTjHsl+SPnMRh/aOT7tv8Wc54b0prdriBFw6PlX6EqfbtV+40+J23sDu6c8KT9K25dNNrqRutisZRtkwOh7H/61TNpsRBClt/qBla3WIPMr4ZTlzW3OOvNJlYl22EJyQAQFH171BDoatLvlZhuGdyn5WFdjJpkedy/Ls5BAyD+Haqi2EaSGEWIDOxY7V+Unvz61tHEu25i8NpaxyepaVNHHLJbFVTbwzvlc1wuq6A4ZmVkLtlQBGBgmvUPEOl3EkZSziDiM72iDgH8PeueudDk1CUG1tZDtcZDphs+w7054l8ljqwmFUNWeJ3/hQQCW1ELqqSlVDj5yRyd3rzWR4k8NNcWH2WRFEz4RUcYVmYgAe5r1/wAReFRBrtxa3KxiUzbso2Sy4+9/s/SodN+HeseMvEVh4a8P6NHc3cl0shFxKqIsUZDySBz0wo+ueK+Sqq1acV3f5s+3g+bDRb6xj+SOz+L2h2i654Rk8ZW2/wAGadeRt4ru4pmS4spVt/LgTKkF4mc7SPXGa6nw/os1/odgItQ88tiGGaN1WQSKcLGynpIBjI/Gt++hsNW1GW7gtY5ra5x5atHujKjoWB+8eP5GoJ9H0DT9RsfEV/oFrd3k1wIopt5Qb8H964HDlR7Z969CpUnDmnBXell5/wCX/BPaqV5RjeKu1frp0srdNd3fb014y/k/4S/W9C+JWmb4Z/DviZNO0kWuWS4kOY726zjG1s7FPba3rXpFvbLHhIrfYqucgDg89apR2UFvp9sioluEdQltbrhEG4kBFH3Rzn8a3otjjEzOp/5ZqV7d/wAaySVOCin9+r08+v8AwDB2pxSX+e2n9ehmXkUgJePAJ9BVPSrPYGiSHBSds+vNa+oLEx8mJsszZKA46UltFtuWhb/loobAHYcdatTtE0VS0CBbPbKIwCuBlh/9ei60Oz162l8OarCZLTVbaawuYc/fhljKSc/7pJq64RCVyzFRnaFzx7UIl0ZUlRydjiQBxjp2rNvmTTMZycoteT/JnLeE/AWg2Wk+E9I1vSbe/j8IZ/4R2SUFHi2RmBZeOzxnDRnhsdKi8Kvpdo9rfeHfDosY4tVIu9HjO6K2vVk2yHcfvZGGGegOBXUW0DX7jEfmKLkqIlkCttJ+6G/lXL+Bb2XVLzxBNqGo288lr4lIivbW18qK7hAAUKOjlMbGcdSCaEo+05ra2t8v6/UqEXJudtlZ+j0X9evQ9WvgouWnnm8yBpCgQoB8+eg+nrUM5kaJoobBNirmPYwyPrnrU1zbxzzPPbQgQvzgjJU+tIsOHDupKqPnJIB9q862h46K2m+RBdh4y+92+ZAcgN3OP6U2C2hKTQSFUj8xnhjYn5SepPtVx5pkQXMlg8hYgQLa4Zsf3m7Aep7VGtufMiuYXVpGdhIhPGewz3FA9xIWiuLWGWb9zJGxUIsfEpHdTRMnnBhckQKcgYGWYexHQ0uxgBO77SzESxj+E+3/ANamQKksv71HDj/lnnoB79D7UDEbTbGO4SaOScSRACN4X+c+zDofqaSe2WOVHaEs2SfNfgpn2HWpmgkAYWryLuOV2/KT68980scKrII3s8cZU5PQ9fxpBoOTdF+7aMHj7sfH4j/ChLeQAtbhUGflIXBHqTSSwW4txKs5Ai5RnHzf/XqxbiVgrSXS7WGBJjGfwPeq3EQhdzBopcf3nUg5/E9KnhSdwfOL7hnagXqO3P8AFUhtY3gOXVXfhCp7jvUTzGEAyT78jOQSMn8OlGwr3CSeXYFgDb8Zw0eT/n/69VhCzkvbRSR4YMQj8Pn+VWWsmnhVZC6hiCpQ8qevXvzTXlmRRAzRPJg7GkJHPpgcUmhoa0cgGJ7eZw/3SiBnJ9DiimRW6SOVihkikIz5okYmQenoPoKKQE9usSJ9ne6Ejju5wzH6UscOGMYs8EjOR3/GnCeKUB3YiUdNoDYpDuYkC5aTPXjBU/hVCHP54hKGBYV/i8s5P61BFDBAnlxSOT18xn5/HNJME34WTDnjEhY05YZYgA7LgfjSGLDbrnGeM8nNLcWzzLgksB024B/OlhLzIZLeYOy/wEdKEnuMEzoiE8BkbJoERyQWkw81A/mxDlmlwRRFsn+Yo7EjkFhilaEs/lx8ZPOT/SrB+zRfu4S6sByWUbR9KEhldngSJmx8jDgngen4063iuftca3D4UPhooxgjHPBPGMVI4yAxVZNp+YTj27D1+vSoFvFsNOCXjvcvCpWK53bnbPTdjg46ZotfQVzgp7OCSeR7IPHE08j7m+bedx4PpUN1oskrrIqiMKD5Kr/Eep4rakt2Uk3AEKtzIw/ib6dqWG2tTMkRl2ysmVDDIzXqKpY8909LmUtpOIAGjjchACpbJcdjSLZSNjzH2bR+7VVI/P1rUg01be4YPs2f8skLfxd/xqV4WjTa8YKg+vJ+h7VaqnNOgjIksJCyuojUdAqnk+xFU7iO2mjeOMqCMAoWxhq3RZxXEBkkBiLEj94MM31PaoLnSYgEZrIAglvMBwM/WrVYx9grnK3tvsVmni3+WMptGCp7cdzWcNCtnnTzrhllYOUHmHc+epHYY9TXWXulwyXGUYKIzukGM5PbA/iNMvLe0ijOUbftwxZMHHpg1oqutzZUrRscDq2iRSK0aw5LnDPIuZM9se9Wvh/pSWnxG0SSXzy0K3DSeVxhPJbIbHY9zXSGzV3x5YAAyWxn/wDXVzwX4ae41STxAhSK00qF2mJBLziRSo2+gB657VyV6l02dtGDTSLlhbbpElkRQkgCJ5QOPYgVn3gvNYv7bR/C2opp2oWDTvcXdzZi4iKZCSLCM4MmPX7uTXQCU2d1AJ1aOV5FhDbfkRguT9BjpTY9A0Gxv1vLOyQTxyGSOTOGQsMMcA9Gzk1lKd9F+p7vtIyumR3NjLEIEscxjcBlx8xAHc1oxW7tGcJx/eLdu9TywKiKrszjOQXHANLKEGHOVBGUCnIOPalKVwlO9jPvbZJX3NHHjGHcryB7U2O1gS3bYf8AVAbSxOGJPK/XHODVlkMk7GdmBH8JXAxV6wjijs5rea2kYsQxIUfgTSc7IUpuMSnHFKpVchE6LIy85+lLPbNLGVvH3DBDZHB/KrJt4J13faQXx2b5VPpUUQnwkLw/OQc46ce9LmYuYzoYbS086C1tioeTZH5aEjJHT2FSpHpFz4Sv9Psba1R9KmCqY49i2+CNwTs3J5x1NTpbOxZhKVRpP3ip1PbimazBoWm6SNPtLV4UupyjyKCXRSQWf8wDj60qjbjZf1oKrK68zpLl4mkjcWYYsgxjK84600W8BI/0Mqy8qx5HsKtpAoDOPMDhApKnIBx97B9euKYxjgi8zzfMIGGIGcn39K5jhuVpA5UlMx5PzKpwP0/lSFbrcwkTehA4YY59qtblJ3+WeRhV28H8P61DIEMm8l1bsGJ2kfSkO5X8uC7TfBMq7vklYA7wccDmp1by4dskhYRgF4wPmIoMqtIvnTOFOAGRR849Pb61HcyTwpFPp1rFDsnCzPJJnMH8RQDnzM9AeKAJWnj2MrK8meVCAE4PT6UxZHiDKLVoQWyZJZNwPuKQRSy/OAkiHgTRYxIOuSP6fWnQwxJmMyFRnhH5H1HpQArXk1uu9RH8pwrzLlVpjXEpUL50PznJk8v5fr/silFoksuZwcg4RvX6+opkUBEaxm8aFSxKtCmS3tz0NGoaCsIUIW41dUBbmc8kD2xViOdw+U8iWHrC8MgYOPwqKJcRm3e7SVi3zAW4DFfX0pRa2UMjzWUQhLH98Y124PqB06UAxryrFMA0krhs7Iozwg7806WOG4jjfzTH3jPTPoCDTY5oWjkhaWMFDl4ypyU/vZ9aElMagB2aJl+XeM4980eoIkkMzIFEG/C8TBuD/n2opgeKcCVo2jXokpOUz04Pr7UUBsLiKW58pGhWQ9FUkH9KdHZ3kEpKMoLY3PEB+R9akkjeIEQ2uHPWTGPzNRQv5pZGcZH3tgNAiSSWSM+X9mZuxCkA0rLuhH+hMqk8jfk/nSMrQRbUJLdmkenwrdspaCfygep28fkaAIWsk3kK8sR/iUJjePrT1ihJH2RVjC/eEnJNOeaSZdjS5wfvDjNRvNZodjQuzqMkkYphqKTKZCGIfP8AEBgD8qayIPkLEv6qD0oilgUbkYRxvwQoJ5pZGvFX5XTA+44GaQ+pF5V0yMJJYmQ52bFKkH0b1qK/t5fsUkLx7I5EAHlyY3H0xVoLcSjcicoRvXpu/OmSoJFwVTYW5VhnB7c01a6E9jIeCS3jZ5kDiNCfLRM5A7Y7n2qO3gtZIPMjhEfmgSbGTaVz/e7qfatSRVtpMzlomHO6Nsg/T0pJp4pZPlG52GAScbh61upmTiUUsogPNSIcHl07imtbyAblgLbs4ITP1Jq2kLKzMEIZRnCtkflSi5kYOYJSEVNzKehJ7VakZOBmvDKEV3jaRgDgEU0u0qhEb7w5Uc4+pq6U3MXB3E8j/wDVUYs45H3SKGOeFTgGrUyHBGZJpwiwqyKJl5WVWHy/4Gq00SSQsJrd5HxlijZOPqa2p7Y28WJbdIAT80IXcuPXPbPvVSSFHQsyiML9wuAQtDnYpQVzIayYKHERZDyrBcbT71qeG7B4tK1m1bf5V5brDGyj5ASemPxqxZaHqWoztFZIyeWMtK3zK+R/Djr9K049PMUC2DaevlH777tuXHXI9/WsZ1NbHRTjrcxIdEt9NsIbCO4fdA4a5ySwI9eec+lS2WkJaz/aAItxQKCmck54Pv2rTks4ZmaKAK0so3Bc43IPQ96ZbJcwvJ5tsXVFJjiiQeY+B/qx2ye1TfsdV9Ss0Egm2TSSK3TJ4U0+GyS2iYy3EszDnakWQfZfSrYBcKvlsm7DIspwUB5wx7sOlPlZkw20yrg7yBtwe1FxuTZTWzdpiWyHI3FnYFiPSrdgptbPY1y7K+47nTOPbNVftjks8dsCynvkfhVm3bzwu6F1IXcXDEDH0pSkKpJtFdpbRIPNt1DrgAyKc89iRUTNLCjPJEYiVOZH5B+lWJ4IYH8yyKIBJy4XIYHsR6+9EdrHzLDG0kpz5hdiSR2wKExqRBp7SR2xdIDCGUsJCcsrf4d6q2llcvHJDqMz3QSZUhvbnq6kZOMds9K0lS8WItOmUjXJVF5FU5La9udMbz5x5rFSCTnC7sg4+lNzaKc3yuxsmOK5RI/MZ3UbVZG2kY/nSJutIxI8ir2aRVP8qkeKExmZwxduC6/eH0Haki3IFaOTcp+60g53e4rE5hqXsMYEU1yHBy3yKd6j19qmee3B+zysTkDOxuW9Cf8A61MjS1gXbZREbm+YO+cn0HpUDxyZDNbIjD/WRqd3y+oPb6UN2BFktNEVj0+JFj53xuP/AEH3zUQZG/eqsbLIfkcsQyt6gU1lLIqFtmG4YHLAe1Ok+3K4m+2qoA2sjxDdL9P89aNQGp55iClRMGcglcKSPXA6n3qVZWAMZlBIOFLYIPtmgRrGwM4fDd51+ZT3xilMSpbGIOkKLyrkZz/U/SgNBzeaTtkYSKFwyk8fX3plupU+ZBIbiI/dRTyo79etRxwoJUMKNxwzM+AT2Pt9KkiN0y+atq46jYPlwwPXHofWgAntY5T5is6Nu+TbwR7H2pwt7oPtumLIADggfKf60/zWUbQqqR9/exx/9emOPLZY0csx52huuT2B6CgAYXaTfugrrkfORjH+NRtp/kRkNcy3AkkJIdseXnrjHapEtZUYYLFDneEbBJ989vpT5lCgxmM7CuVIcEkd/wDCn6iuZ0tlH9o+1Q3YwmY2yvEi+46ZHY9aKXXUuW0G7aO4trZxbSSQSzIdkGFOHf2HU0VNirl1ZFiHzSSLHn7zkkfrSC9WeX/Rkt3VR825yrH/AHcU0ujkKscpAPCjkH8+lOEVvM/mC3G/oGUdKYtBCgZj9nSaNzyBNgr+FSKszKDPAzSjjJT5SPp0oNsssYW4COino33h+NK5S2XO51j9AxIoEOZnChnGQeiqajEUEdwZW3CQDgE5wPpTWaVcNBAdpHLEYOPalX7LFhvskj7ujbT1/rQOwiv5Cte3jrHHnrK4VR9afG0ufMWDIYZjZxhSPY96ZdQ6deqkV1plvJtYbTNHuwf908U4wxxuGF9PjIxER8o+nYUCHvNIQFVQ3XJPAOegpJZhIojaBWVz8sZGAMepodLlUzHGoTOCW5yKSaG2dStxE6jI+mezCmw0IRGEQHzMwZ5RMMV+ueaabaKI7ltASVP70t/IdvpUxj0+S4FzHaKr7Nnnj7zL1xnPTNMlbz5TuuIw68qF5yvpjv8AzFNMLEUt1bRBVuw+GYIJkTmPPRm9R24qFt0rq+8qFc+UnQH3J/x9anmR5I8+YUXOQpGQR6CqvyvKxs/mZh8w3fe9MDtVpmbQPZxSMwUSs4JIUuCD9KhkinCKrLsQHI2EDJ9AaspcANi7Cqygb1zkj6mmrcrfkeWhddx3ZjyFPrVcyQlFs8l/bC/aH1v9kT9m3xD+0HD4BfxnJpd9pltb6FbyG23G7vobVpbiTa3lRxiUvuAOduO9eNeAf+Ct3w28WeHtf0vX/gZrdp4t0f4pQ/De2sdPeS40W/8AFl5cXKadpcd8I8MPJhjmvJtoS0EyglycV9GftMfs6+F/2p/gTq3wH8VeNfEHh+y1m/0+6utX8MzJHdt9kvIrpYS0iMpjdoQjDGSrEZGc1wWlf8E9PCfh34Ial+ztpn7QHjaHwofHV54q8PwWyW6z6ZNcXE941pNNs3XtqLu4aYI+GIVY2dlHM890Vax5r4w/4KwQfB/4STXXxT+Etponjvwb8VfB3gX4p6KusTnRNGn1uWAve2N4kR+1wRW0vnj5Q2Q0bBSAT2p/bn+KGsaJp2v6j+xH4sNp4n+NNl4M8HNYawtxM3h65jlaPxnqPlJtsdOP2ecqhLsQI9xBlCr4/o37F/7DfwP8Bw/8E2fh7/wUK8ReHfHemeKvC3iHRbXU9ShvZ9H8T6cjasL9LWaPylS9jtpJ57V28kqp2hN3PdWn7NP7GXwx+IWjfsR+EP2rvHHhS++IHi+5+Lngr4a6Pr1x/ZkRtcSXMFnsTZFo0l3KL59LeXy5JfMMYEe9KVkUjY+Hn/BQvwx42/ZF1z/gopaeERqHwV1COObwJc6Jpl9Jrf2OOSSzu73V7fYTFAl1GWJtxIYrfdK4wpxzml/8FQruP9l+y+Kdh8INJ8R+Mp/ih4b+Hcq+EdblufB1zruq3sFv5tpqxizc2dvHOjSzLGV8/wD0cNuDMOR8Nfsw/sUfs/fBfx78DtH/AOClHjDwpqGq6h4a+GnxW1y01dLOe714E3KwabbyRNFaanqFte+VJ9kVx5JDKqyRtLV/xJ+yL+w/+z7+yz40+CegftYa5o/wd8F/FXw3rEXgLRpW1s+CNVtNSt76XQrcwJJdSxXU+ySW2dnkg86SQFVc4dkh3ZrWH/BWmfxl4K8a6v4b/Za1CDU/B/7RVj8H7S/1nUgmga1qcuutYXV1b3CqZfItbVTcO7RqDI6wqWOWFxf+Cm3i0/sef8Ne6t+y+mmx6p8WLTQvB/hPX/EUlhfTeFrzWl0y08QX8M8KvZPLsnnELKRsRcO2cjHv/gd+wl+z98KvEP7K+rftxSeHfDHwf+Onhnx+3h+7jh8zwZPquuyarp+jTyFCZbS7upJFQS5kWNhuc8MYPHP7HP7D0HiXx58E/G37cPiN/EPxQ+Nmh6bMur6suo69ZSwJ/bln4Oiupo3caaitJcQxsMwpMUMjfLh6DUmNl/4LOeHdG+G/7Qfxq8Ufs/QaZ4T+B1nBb2NlH4p87VPF+rXFy0FnHbbYSq2V1KY4ophvYsWOzC4r0X40f8FKbz4F/C8J4r+ANhP8VNKh8LS+NfhXaeN0km0eHWS0SyLciHbLGlyj26uFAZxk7VKk/OfxT/4Jr/8ABOv4UeC/iN8CPjx/wUt1/Tp/i7pum+FLaDxJqdjHJpUtjqK30cltGYgv2hZEVBM3EYI24Zhn1j9pz9n39hL4mfGH4jfGn49/ty/2Dp/iuTw94F1Cwg1SDTYNPTRVl1aTRBeECSS7uFnad/mE6xECMDANJ2E2x/gj/grl4t8f/DmD4kaf+wN421C41L4KL410LSPC14t9Pe6u2uS6OvhhTFES86yos09yq7beFy0iAJk9l4F/4KS+CvEcni2/1j4dWOh6Jo/hrRNa8IfEqz8TLrHhLxnFfyx2lzb2Wp2imJri11NjYmAnzJT5UiLsl+Xwv4VfsM/8Ex/hl+zD8VfDuhft+69aeC/GHhGHwV4t8X2fieCwOhW4Y3VvbRz7NlteSWtxGlyrqWvECPIm4tu918O/8E2P2ade0XXYF8b6tr3w5+IWg+E7n/hAtH1AWnh2C90X7PJpuuaNHakJpzSJbW3mxwFYpvJjZlIHJoNORqfCH9uvRPjV+19L+yfY+DvOSH4a3fioeLdG1HFva3dpqa6bfeH720k/e219BKyOS3DK3Qbfm9+08A2aiJI1IYoCT6V4f8Gv+CfHwo+Bn7X/AIl/bE8IeL9YW68SeGrzS4fCRgjjtI7m+vlv9T1SZxl7u7uJ44/nYqsaJsVcdPdTHH5YBjIDn+AZAPrmpe+hSuSKIwQ8cpO5cZHT86c6Bv3SK0ch6SDBDU3ZBGvkzxliBxtHyj0JHek2zYCJDJlx95Twg9f89KgkWKAqQ5hBAB/eyH+naldtirHJN8uBl415yfUUkkdxKmy6jaQ7cbl4LD29aasYETGD7y8fN1zjoaAHyJLkvFCmejSlelERXfhJFZWx80ucrjuPeoxG/mCWVGHHdu3r6UefbkDzZ2kBySrjAA9KAHypGj7ZZpGzywlOTj+nNRrLeQSBPlkOflT+I/0AqZLh3cRCNpIyBtZlyQfTIokW6tj5rqrqn3ckKUPpu9PagBjFRuWWNnlLDckXLAduO1E1y4uQEuB5rp5aK8RJHfr0FPWZ4B8926xuc+ZgZB6lR60/Md0m37YruRlTtI47E+tADLeNlXM6PtA/eAnJBpGMa7FdAI9pGAfmA+valZGhiWSe9CKr/NISMH6Y7fWo1kJLTFF2ucqy/NnHcY6igCZ4IV3GKR2LKGC9e386IIzcMw2hdoGOMEj39vpVdL6wixbWepNHMTuljukYGT/dPT8OtS3n71VWdWJUZVEByw9D7U9AHyxzyW7W+4AyJhpMAqvGM4PXjt0NFMtpWmDKbcIyqCdrZ69jRS9AQ8wQyfLO0hHYK1ETpZN5cMG3cchpGyT/AEoaZ1QxtbNz3BzURljmwm3DdEyc4/Ci4iaR5LicuiqjAYIDcGkSOSCPMgjUZOcS0yIxAm0kuI3kPZDtNSfZbSNhDdSB2PQOuSKaAibUrQXgs8MJWGVCEYP4mpSQrk+a0UnYP8yinw6bbCUQhDnGVaTAYfQCkkLxM0MkuD2bpRqHoIz3+3M8EL46srYyPpTLcTytuSYeQeqtkY+ncU6JtPjOC+W6hi39ac9w0oMETAlv4lH3frQMhYTEuDKEZjiNVbBbnrntmkZJo3WEfvdy/NGW5Qdz/Sg3gRlVZCQyFyNg+XHHXtmnJEFQIdqAruAR8n65pBqRtaRzqpj/AHRXhFB4x6E1CzeSwgbSYnk/5ayBz5efr1P1qxu81srOdm3hf9r1/CmqYo8wvcBpGGdoGCfp2pBcWO3lYGeOQKCdyqiZJ9qattazL5Uts6xsfniZSh3f4VJczPEuJLdgxXcI9+08emKZNdRMRK14jqy5kU8n6Z7VV7Csh62kccexbcMvIEQXNRuUtSo+3xwALzAY87178DrT/OVhHIlqdzHCbHwBjucdfpVjfErAKitggsXXDJQBWDwykmylKswyI5TkMO4FSo9yHR0nSFg3EmNwHuVpk32GaT5VJZTuDodrAeoHelAG7dE48w8qMY3fWkB+cf7Wn/BNf4y/tEftjeM/FPjb9miDUfgr4y+J3hfUPF9p4Y8XwRat4i0200W5tppQAUdIvtb26XEAdHlgDbCcmm/tH/sN/tzeNviJ8Qfhh4A/Zi0nUfhZ46+JN7458Uxar8UXt9U1w2kmkrp1tYapEPN0SRmtpHjt0R4Y4YfLaVPNav0cuFWONTJIiFWJIDbT/hUcJc7Yo55GVCSkOc4P071XMKx8A6j+xt+2H4b/AGwfin8Z/h/8HtN8U6Ze/HnTvGemab4o1i0Njruk3Wh2umvf6JcsGk0fXtOkgmG6QIs0D7FYggmj8SP2L/20vBH7Wlt8ff2Tf2UfC/hjUNC+JHxI8c6Esfjl20PxFeanpun2aXOtJIyyrf6kyTbI4R5NoEVmIZmr9DGURKIjeEknd5a4CIfUr2PuKetrbzHzIo23AAgscrn1x0/OnzMdj83P2rv2Kv2//i58d/HHx68F+G3afS9WtLnweXg0p5LkajaWcLBrdz5eqjw7cxXF7CbsHzjcMluUKgnhP2rf+CR/7dvjf9pv4/ftK+A/CGhanpOuaVrX/CEaRYeKWttY8Q6lqWhQWMd7bSyEJprQShy/mMMIpWP5QK/WIwK6I7TlXhcbGV8eWfQe3tTbm4eZ2kuJM+YdisEPzD+h+lHM0FmflL8f/wDgmd+3d4r8T/F3xjafAf8AtG+1rS/hLJovjKz8XWUviCSTw29v/bx0kXZMdnf3G0mKSXEU62hLjdIoHTftUf8ABOb9uP47fHT4+iP4JaBB4H8Z3VzP4JlvtZt7m23vY2ssurLYNIfK1p7izisYZjsxHcTFjtQFv0xMjw83V3IMD7h4bA9KjhRZElMt67wHmMXGQR/st6+xpOQWPyn+LP8AwS7/AG+/in4c1ux8SfA/TDoU3jca/o3w3tPEdr5F3fvoUEFxrurz5CXsyyQpZ2lquPJO+diyhSf0e/ZU8AeNfhX+yv8ADD4X+OdLs7DxB4Y+HmkaXrVhYXSzw2l5Baxxywq4AEiqwK7hwduR1rvUeOzgNnbSoFB3LbqxByepX9aeyJLKAsCDA+7uxwf50OTaBaMjiivbcNNdxxDPJdOcH/PpQzW0x8uQuQ46hiOaeEWNg8szFlXbsUYz6cevvSTQsgF1NLg7SWi2fPj0A9fep1HcdKrRsdwUMFyqnO4L/n0pBOpCyPIViI5xzn8ajinlaY28iSNiLzYnlThB3Gf6UvmeTbkm4DiYFy0ajYp9Aev50AWoSpZRukIxkPuzilaM87JA7EHYzp/P1qmJGSACab59vyvFyoX6dvxqURTlmBlDbVGwueg9gOtFxD2VVQHcXLDG1Bn5u/PpQw80mNXiYHHEpH6Use2KRUa5KkHIDDJP+FK0kskTGOMAjnaEDMB6n/CnoBAY/KlMBaRQem0EDPt7U1NOEciyJCEkUkpslJVs9SVP8xVkToc2/nxvK4zsVsqw9vT6UxZkZBvhMbYJbzFIZQPeiyHciS0huHWSa7eV8EDcNqj1AH9aVjLt+xiJLgOTshPBX1BqYNLPjy0cgfxmPGR65pESG4jktbl9iH7zqOg9m659aVgKrRTlC0FtFHyP3RHCe49TUsUqRN9ollKqOpt1xx7g9Me1LHaRAjcy4XpKVzkD1P070+HE6KzupUk7XVidw9KLAx21ZIRFMhcl8h2IO1vX24qHzFgkWTEjRl8SNEu457Y9BSjT/LUmBzFzkIJOnrkelPkiOAsUm1+hAPy//XpiGPE0kh2q5dBnzBlSw9u1FL/Z1tM8c987GaLITY5UDPXj3opD0HhlEYjYSrwflGWB/Gnw28kSfumfYepZc4/HqKrxzTW8xRHlYN97KnH4DHFTW8cjli4ZlHcMR+lO4O4FpS32fbAyn7koT5h+dSCVwBEzAY4LDINBmjlYR+Z5YA+UuvX8cVEYrhXZpHmOOgQj86BD5JYZF8l3dsHgqSMU113ABbpcD++OahQXEwzHC4PdmQ4/GnzWW6MlrRX77Nucn2o1sAokMw8qzaFgOgL45+lMNrclSskphYjlo4xhvrSJbXErB5NPaFcYIikG7H0p9vbxW25rezuEPrcNwTRuM8n/AG1fG/7Qvwp/Z/v/ABp+zN4Qg1HWoLgvrV9JaLdz6TpyQSPLe21ozqLqVGVNsWTuyeGxitT9lDxd8ePHnwL0nxR+0l4Js/DXii4uJcW9iqqb2y6293LErOIJZVw7xZOxiRxjA9IeUwsswMqKGBMkfzKCOwH1prXc/nGWN0OTu3j7zMeuewHtRfSwtbnL/Gzxj4g8D/BbxP438G2k2o63Y6U40GKy09rl/t0pEVuxhXl1WV1Zx02Ak10Nna67pmi2Np4o1q2u9QisIY9WvIYNiT3QjHmyRp/ArNk7e3SrEbu0xnBCOMhpE+VkJ/mKiPlxN/oyq2P+W23ge2OpND2sHU8T/b1+LX7RPwK+C9h8Sv2bNKEtxbawW8RQf8ItNrMr2BidEWOOJ1ZCZ2i5weM9ACa9B+AWpfEvxX8CfC2sfG/RrjTfGN5p4bxFZXdpDDLHcbj99ISUB24OFJX3rsLaa4huN9vcBSw5cdfpj/OKibyROs0skiu5IEfmbmf8/wA6Lq1gs7nI/HrxN8R/CHwp1LUvhVYofFV1dWem+GxNZmZUubi4SIzMg/gSNmc5+XCnNddd6Pp1pP5EWoXqRE7SqSD5zjkknpk5PH4Uq3trZzC6OrLLMylEZx8yg/w9KfCwGS0IVB8rKTn86WganzX/AMFEvjd+2H8G/DGin9li0gtVk0HWdW8TeJJvDsmtTW0NgkTeRDZx8ySGN5GUA/OUCgZNe5/CrxNrniz4R+FPF3i63jttV1nw1aXuq2y2jQOss0SuSYWJMTcnKE5U5HaukQwpI0djNNEz4LNHIckjtUWRNP5zQhZOchh80n1I6Gm2HU4/4weKPHOheF9L034Y2rXeq614t07RkvZLLz0062kkEl3cyoeNqwJIoJx8zLXX388Yu2QPGlusm1EAIZccA5HVTjp708tcK7CWbKyRlGRE2kjuM96UvbAAQrsUdUkXmk9h6nyh/wAFGf2if2w/gT4l07TP2ZfJh0688FXGqXotPBsmqXwuoJ1aWUMQYREtuGLo3zkZKAtivp3wzqUeveFdG8WC7SX+1dEtbueeJXiRzJEr7xG+GQHOQrDI6EVqi/uLdFitptuDvHltgE+/r9Krsls873E8HmGZtzALg57k029LC2OT+JWv+ONG8R+CfDXgAxTXHiDxWqa1czWJkittFggkmu97dI2YqkaMed0gxXYSTzRM0kU4EBJw46ovUYHbjHNRLACCiQExPjiPhnx2cdwOwpBCokE8sLBk4LI2AR2z/jSGfK37cv7UH7R3wU+PPhbwf8EvFsVt4evLC2m8V3MXw2n1q38NLLcMovtWuElVhaSRiRYUgAlWZQ0n7nOPqu9EFrevGsZIiC4eU53g87hjjB6+1WLaa7tYVK3P2WMMS8SAE7iev0qMJCN1yk4lVm4Kp0+tNu4jk/G3iL4gaf8AE/wD4B8J2k7WGsXeoXvinVk0/wA5LewtoPkti54iaaaSIA9SEfFdXNL5kLBIQJQu9cJ0PofSk802sRjYmSFseYA3THI49Ka4YOX8yaJJvmLxqGVsds9QaLgfK37TH7X37TfwY/autPBNhoi6V8OYfEejaZNrkvhS51e3voLy2Z2UC2X7QdSe5CQwoB9nSMNJK3IFfVOorDDdT2ktwuYn+Ry+44x3/rUkOrajEBHa3mFAIRTg8f41XW0k2+fIy71B+eUbmAPYUN3QLQ5TUPFni61+PfhzwD4flmh0mPwxfa34zml0ppI7tC8cFjBHP92OXeZJCg5KJz1rr4wxu0EMQMhdRPAq4GCcE7jwc88DpTYbicW72g1IzN5m+MvBs2nGCcjr6Urb53AeIFlG6JgxB96W9gPkjxf+1P8AtleGf239K+F8kLWvwx1H4wReG4L5/hxctHdae2mLNtGoAmMAXW+3DlQd4PzECvri7mh024a0t41zFKwRWPUZ4wT0/GnS3GrIhjhvGWHYFWHGSynqOeF/ColnO9k8lPMIy4GCM/3QT/P602wSOYbxL49u/j3N4Jt7FIfCWk+CI7zVLqWzYG51e5uSsESzHgrHFFKzKuf9ama6u2EMk8UaKV8ydY5ZEYjOT0Hp9ajgaWSD5ppVUKQiSv8ALGfb/GnCxVyVkjcDGW2NwSOv/wCuk3qOx8bfDz9sP9szX/8Agohd/CbxD4fk/wCFWz+OtQ8O6fB/wgs0UUENvA7JcJffeaQsmWZv3Z3EADivtG5iklDpdSiVlYgICPvA4BNNmv8AUJYMxX8wQLwQ2MAcYPf8e9Q25eWJc274PKPERGx9iD1pt3FYmMbnDS3EpGAnloc5PsD2pVcsQtuzLHzye3qKjRycyLbEMTjb5nOKjh865aT7OzIincEwMBe9AEk10I8FRuwT8h4zTo5ZNvmlFw3TC4IH+FNkgyqsrHI6SAAsvuM96aqPI48ySRpCv35iO3pjpnvRqMfI8ex2mk3tGvI8vG0H09aT7OJlwZArEELxkj/CnysU4CLG23BbqWNIsccsQlktwcEbivVm7cUgHAJHADG0asMZG/OR7e9FI6TxvjaVTd8zdeP6UUxH/9k="/>
          <p:cNvSpPr>
            <a:spLocks noChangeAspect="1" noChangeArrowheads="1"/>
          </p:cNvSpPr>
          <p:nvPr/>
        </p:nvSpPr>
        <p:spPr bwMode="auto">
          <a:xfrm>
            <a:off x="147046" y="-136504"/>
            <a:ext cx="288089" cy="288009"/>
          </a:xfrm>
          <a:prstGeom prst="rect">
            <a:avLst/>
          </a:prstGeom>
          <a:noFill/>
        </p:spPr>
        <p:txBody>
          <a:bodyPr vert="horz" wrap="square" lIns="86411" tIns="43205" rIns="86411" bIns="432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8" name="AutoShape 4" descr="data:image/jpeg;base64,/9j/4AAQSkZJRgABAQAAAQAB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2wBDAAIBAQEBAQIBAQECAgICAgQDAgICAgUEBAMEBgUGBgYFBgYGBwkIBgcJBwYGCAsICQoKCgoKBggLDAsKDAkKCgr/2wBDAQICAgICAgUDAwUKBwYHCgoKCgoKCgoKCgoKCgoKCgoKCgoKCgoKCgoKCgoKCgoKCgoKCgoKCgoKCgoKCgoKCgr/wAARCAHgAW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1Z0luPked40Xn5DgmmJE9p89peytnoJRkD8ae0sQ2+UFfI6oM5/GhoTKvlyll+mDWJQks+oygINRgQekdpuY/iaCrhS8sTlQP4SQ31FH2W4RPMa5C46HPGPcVGbyNpBsuGaM8MAep9s0w9BxtZIwDZxSNu+/LPIQ4+napIWSEbZiwdjwzklqhlnZJvsyWzlD93D/ADH6A9afAt06l3SeAZ/5bgZP0FACPcRxMVaMg9nwTSB3I3C7UnvGy9afDNEQyfZ5gueWc9foKcT1EU0ZjUc70wR/jS1DYrPJOu6WFXlCLuMUKbs84OCanURIBg4AGSH68+lKYJHkQmcQwxhiwX+Mt0yPan/Z2tQfKZZGI6jgYphciSQlxEsn3PvF1p3kvGSiuzM5ypReGxyQKdK0igSu3m5POwcKP5nFQLbxWUeUaXywcbgeh9h2+tLYBQUdmnS3lhYHPlSY49Qff+VOW6trZIoTLmQ/6oyHhh3A9celL5fmvh5tuDlexJ9xUVwqWaO5gjMZPzMVOIz3wOqn3FAxZpbaeMRybJMnCqhzj/61Qjy4mxMOc4wy/L+HoadDMiNsttMXZ1kkb9T/APWqUO7bYozsycojcgr7+9G4EUzxwMGlLrtOEDP973GKmEt4kwKorRtxgt93396QLcb9qxqRnKO5wE+o701ygkaB2BOOJFHGT/s0bBuSTLGOEKc87wc5NV5EuI3MkRWQk5MRB+YdxnscVZV0TNsWDSK3AUcim7yFAbcjHgBlyc+tDEji774Uasl+8/hu9tp7aTL29vcSlJUY9UZuhHoTzWToVzp+m+IrS5120U21tcst5HKP9Uw+Xey9wrYJHfFekMVYhbzczjHyqvcHjnpWXrvw/wBE1q8bUGubiyuJGxMbZVZZT2dg3ce3WmBgwaP40vJvsXiLUtcGoXFy6W2r2xWTT2jxuRyV+6rdP9mqH9sDWmh03xhBcPNDP9nXU4pFFzCS2AP7s8W7oOuDkHmtHUfAXii3WfRdM8Tpe2bqBcW7FrcgH1UfKRn0q74R+H8WnXC6r4kuIJ5rdP8AQraFtyRdvMY9Sw6D0pAYXijwnP4VvobaXVobwzFiqLAY3jReNzgnue1Zsizqwe3jQmM5aTdtZfpXbeNfA767dp4gsNWjW6ig8mWK4yEuE6od38Lg8Z6EGuWuvD/iG0uBFe+GL5x082BAyP6gEdaYakMPiDXrSBQmr6gfMZYziXLZY4GB3rprr4b3F7L52p+P7y4njbaskkZMS9iNnU+mazPB+seA9Fu11LxHb32n6jbn/j51S3YWsZ5AMY6AgfxMOK7W0vLXVLIT6XdQ3w8wuJLWcESZ535B4FA9Tk5vhb4lRg1t4g0piR+7BDgsf93FXn8D6xpujzJo/iGD+1riTbcubbYBFj/UxN/yzB7uc54HFb0Ese94YzJGUbcW3ZKt39/6U545SpmF5GTLjzGRTubHqO/0pBY81u9G1OyuRpl7o11E6LhI1gLZ9ww4aur8P+H573SDeePrBZlQCOw8xit4qD/nq69V/ug8gV08V/eTgw28skWzIaJsAY7MO9NWfBL/AGpWkC4mUrn9cUCK2j2Ol6PA9todskCOQXCEtkn1Y8tVnzUSMLZsZC3BVugI/lUZjgl4VGdZOSysV2H2HpUbxzLuESsCp3bmbrx3phYdJDOhJ+VJOCih/kYd8e9MfUraNmd2CyK4ATado9VzQkMtzCkkUrGROQI8cZPPWpHt7xHcZMYYZbKgr9Qe1IY2WSONi8UXlKzDABzgn2p6TNGzSPIWYHHm4wp+g71HKJyrJb+WSB1cfOPaopFt52BvhMzBchVHyn2+vfihsCQC2ugZWuHlKjGSvyn6VHHdy2ym4ls5TEiszToBhQOoA7mqXiXx74W8FaZaap401lNNtb3VrbS7ac2zust1cOI4IsICU3MQNzYUZ5IqKD4heBNQu2jTxWqTnxA+gLEIHX/iZRrva2AcDedoJ3j5T2NFgN0eZKga1lkjEih1Eg+YKcc47U6SScxOZQWKZAYHBc+nsf8AGuB8cftUfs0/CW+12w+J3x/8O6Rc+G2tV160vrpUn08XIzB5kY+ZVcAkNjbx1rstI8TeH/E2kWOveGPEMOoaZqenxXulanFKskV1BIoZJEYdVKkEHvxURq0pScYyTa6Jq/bVX76ep118uzDDYeNetRnGnL4ZShJRlopaScUn7rUtG/daezuTiUzKQkDR5TDRsc7R257nqM0IYncskoLLGPlDct9B/X3pZAsW+4+dzkBsOFK5x6jGMEHHrmk8uORUR7mQGCQMRE2N554b1GD06dPStNjjHQSK0YdM8HByB1op7RqxxDnb2BGMUUWCyYzyZok8qYRuqn5TGen4U+aJY0EgVFYf89Mn9Ac1T/s9Jb5rh5bi3cjG0ODGw9TipFs1hQweXMSeTPCwJP50rjFubqI4We4tAvZkBbn6Ggz3ZiFytwZ06GTYAE/DFSQ21hOrRK6MF++LletNe0t7WdZUmeOLsIpcr+XagNhUCOqnc544djhR+dPe1kldZLm68xFGRg8fXOabA9sXZTdwJk9HQ8/j0NOUxO221nhz03I3f2HSmIVp3DefBMrrnBBQ/wA6rPHK87MYZFQYwS3U1P5t9AdjxDrhpJGwSP8AdpTdRvmGORSO43fzNAIEaWBVBhWYs+Nz9vrT/N2HdCAGTO4SfoBTPLDoY7cqVbA+YHbTLktYuFuCrllOyMjBJHY+v4UbD6ksjPFbmaS5ztBK8cEntxTBITmZGGGG0BecmiNXjlPneWOARsOMN6AUSypGokkVpuf3eFwM++KBCNMgVcsFdmxgL1+vpT1jdT5kj7CT8zZzmq8k0soaabTkjdeA7Njd/hQjiFNpeRxn+NgCAfT1pXQyYiPmcx4XHXzAEAHemtFDdATrKY1C5yBy39aVTAiM1zIhjVsbCMkD3FPBsjOZjCWCj5JH6D246jPamJkb5iRZbi7IULlVVck+3vTjdxKoRpuN25RwD+PrVe/2yMhMDIc588MQqP26e3HFJG6BhLNbcdwOQP8AGlcdiRhdbGmhcxAnAVcH8cnmlF3JE+wsXB+6c5+vPenRSRNJtCkfLhXHJP4dKMI+UVx3wpHNADo5plHm3JZRxkMMA+n/AOqkml+0yhJZ2bHOxlAx6HNQzXFzahlgKS4YeYlxnaR7H1p8CjItxIyZyxV1zkfX1FF7gErQlliuBOT0DwpvVT6ueq1HLbQRHzPsCLLt2+bByR34qwhKBmRwCf8AlmGGCB3xVHV9bjstUh8NeHraK61aS385oZ5ClvZxf89ZWHOCeijk+1AbEzickkg8qACvXPv/AIU+K6llf/RrvA/55dMN681Xj0bW76I3Nx8QLiaQj50srKOOLI7DOTjPQ5zxUU+k+LZYfNsPiHKZApH+m6THMuR1DBcEj9aANETF9ovr4SKg+cuokBHcHPUVjan8OvB18JrvSYY9IvFYOb7TCVH1ZAcEfSla5+IFmoN7pWi6rAwwslrcNbsx/wBwjCn2ol8X6jYqsF58NNeiyucxyROi+2Vzx70IDFfxF4z8KajJpOtxQap9n2gGQ7XZTyHSQdQR0BrqNK1GPW9NXWdJ1CdYLgkKrwhHjIPzKT0yK4m5tvGnijWZdUPge8Ety6ou8bbdIxwvzMeBXXeGfDj+F9FNssjNPNcGW8mR90Jk6bY89FA455zQBbuo4JPlWGRmAASbOGQ+uakVmkVWkmDhOGKpjd9fWnsGiyk9uNzDCEHgjuP/AK1OKwkmXTLkiMD5iEyFIprcAjSJkxuLKB9/dg5+lJGsV18obeQfkY8FR/X6VGbaQzrLcWRYYysnmZIPbj9adPMqEqYFyTy8TZ49KBEr21pcbQ6r5gGA0a/0qI2wUiGCJ2A/1ollJGO2B2p4lm2mBYirnBRjyD6jIoZbl7lvOgMW1RsjB3M4/vE9/pQBGY4ch5EDkDK4baD9KmjXaBtcoM5KE556/n70ER3bbJ5FKow+VxtYH+tIYy7GO03MUcGUbMbh6A0bAc18Vte1Dw3pOi6povi3w/oVxe+MNN095vEQLR30E06iSyjxnE8o4QkY3EdK4C/1i38W+IdIl1jxX57aX+0DcWtn9ti3NEY7aULbRbRwME4LdATzXb/GQovhfRriLTJrpX8eaMPIEYZk/wBKQbhnoRnOfavP9L8UWXiHxBbppWpR3P2H9ou9srr+yIBIIpEtpCY5jxsYAjceaa2EeDftvf8ABOf9p347fFT4o/G/4a+C/h5f3OqppS+Cf7c1WV9W077Au64ksWlha1tpb0loSsmUXYkhIJNfYHwe8O6x4V+DfhLwzdeDrXw3d6b4etbebQrS+F9FpcoRc2wn2jzyn3S4ADEEgYNfmv8A8FLv2pPi1on7aPxC8OaV+0T440iz8D6fZtommeFvFJ0y107fZwXJeaJLZxOWk3MXlZgVygAAIr9G/wBnDxV4h+In7Onw98e+J9SGpalrvgjS9S1G+SFYftNxLbRySTFFAC7ic4AA54A6V83lVXAzzTExoxkpK/Ndpp++7tWSa1vu3pbqrL9r8QcDxRhuA8mq5jVpToSUXTUIVIygnh4OMZOU5QmvZqLbjGD53LRqTk+tR2lDs7gsg52t94Z6/wBKHkRv3cgCyyZMSSMvzhcZwvUkZB9s06VgQI02bTJh0KA5GOoPbPB49aVHVSJHtgXQ7VZlyQPYjsa+jPxUEZyiPIgVu60U9gGJIG3jOB0FFFh2TK5tVWUt5cUrOeSkhH4YqZJ1gfFvYzIVGCGGFphWUqDESYz1VcAj86UxvtEdvKWX+ISEml6AP815Xy6oWPTauP1pYreNpi822FV6lJM7v8KiKXLMsQt4RDnku2GP0p7b1fYSkSD7kmMg0CAyQsCW2Fc/KF6mhlmkVQ4SMg5XpuP4UoaRSdxkLZ+X5AAfyodp0YNMIwzcFx1pgL5UzS/PIx45dk5/OmOuCyK2VB5XA5P1FSM8cQ8ouzlxwZThaiCQxKI4UTeef3cgIo0ARpZdnkzONpX5kQ8//WpnywQ4iYjzCNkZ+Zs+ueuB7U5Da7WkubYRBjyG5J96lkeCDMxdZBjCSBc8fh0+lK1xlV72FYXENrMu18eYVyN3r+NPis4JYvtUpZXLA8v8p/CntcFl3mTEJA+cnt6Y6ili2Tsk8beeuDnJ4PpRYBjxx2Ebm4vgI8F8SvjC/wBT7UxIY5YhOjPCWXOwAbmQ/db/AGfoelOaC+ku/MjNp5Sr/HGXkRvbsBTRpsi3hljuyvmAnJGdpoDQWJYGBurR0fIA3SvkP69Ov4Ugt0jxPLM5cnICnA47Y7j3p5MULBFiGfREwM+uO30p6F95MsYH91s/d/xosBEqm6YSNcPGEUny9vBY9CfQD0p7wkMCJWcHtjIT396eqxTAYbLnjf8A3valbJTYAQT1BHK/hQFyNbbZD+7uhkdCB8p/DtT1faQfJJ7cLyT/AIUiGSMvL5eY92BvGGHuKdJO8UhQXhZnOFVcHb/hQA5HURPA8pRWH7yLHXuCfWqzSHP2nYpjJAw/DVM8e0YcLGDxlgSSaSG9ieb7K1ufNHBDLkqPU9hQAC+mAM1qmxMH995XC/X+VZ8WmXlh40vNdhj8621OxSOZSw8yJ1PTB6xsPyOavsFVS6SkgfwDA3Y7/wD1zStOVBjNy55/iGTj0GOfyoEL5JjdZltViDJhkDAAnt9DTljtkRo42cDO4kHYwPc571HviS4CSF923HKknP0/yaWaM294bSS5i85UDyW5lUypGSQrFQchSQRn1GKB2bFa3guWIiA2sPmz0Yj196IbGFIRse4DHIVdxVefp2qHUNQ0/SLK51HU9Xt7W2s7Z7i+vbudYo7WFQWaWR2wqoACST0AzVax8R+HdZv7Wx0XxvpN3NfaaupWlraapHLLPZNwtzGgOWhJIG8ccinZvoS5Ri0m9y8GeJ1icyox42q5Kn69qsWl1BGr2lzbO6k/vJMAbM9Gx3/CoRcoHClyCTiMJkj60rNGD8r7S2co3GfehFMiR5VQB543IJG+cY/4EMU+NJ5MnzlZMH5E4BoxOjD7MTEr5yGQHkd/b61XngtiyzNHGOctibq2emO5pBuWdqlOFVMjaOeDTWQRskjiBo1bKGE4O/tn1+lNgFwZd4lf72OwCj1PrVgRxxnabhfLVv3jImM/XPQ+9MWxB5UNod7wyLuJYqZO/r7VIs00mBvErEYUIMbfqfWi6Z1KhF8yIvnJ5GPp1H1pgZFORHsIbeu2Qksf8KQDyWc7zBMoTAAlAOPUg0STI0YLXLKnQsOAPqabPIsxEZkwoz5UinhM9jTUacfJFLG4fgv94UwRwP7Q/h5vEnhDw7p8LSedbfEzw9cttvDEG8u9jbqD8wwDwPvVxNlomn3Gt27/ABF8K/2xIn7St5ceHLi01AacNLk8hxFPIsRH2vA3qY3yX8wE/dFek/Gy30mfwfo9pq3hvVL+3fxto67dDnWKWzk+1JsuWZgQYkbBZQMkZ6V5/B4j+IXxH8RWk9v4V0vS4NB/aOurK+EmmeSbyyhtZFjuRvPzzMzJ+9X7wHFUthHJftVft+fGH9mz4zSfDe1/ZUh1Wxfyrqyu5dcUXfjqGUx262mjRJGfOv4p5lMttJkrBGXHEiGvoTwtca9rvhfTdS8Y+HBoep3FlDNqPh6O/S5GkXBjBa186MBZthO3co2nBxxXzv8AtRfCv9g3xN8etaf9pX4r+KJPGF9DpY0aWXxDdJF8PWuGeK2u9MmiURaVNNJZmVpXYsxhyfkJVvofwFJpT+A9Di8MeJ5PEOnppFqmn+JLnUUvJdWt1jUJePOnyztIBvMgADEk968rCSxLxVVVKilG/uq8W1r1SSa+9rv79z7ziSjkcOHcvlg8JKlWcf3lRwrRjUfKmnCU5yjJJ3v7sZN6017DlNQCRLfzGR1O4AMyZHpg46EdD9KCJnc2IicMqb1nSPahJJBUkHLEYz6YNCDzpFeRMOqsrkdycc/pn8aeHnjWNZJCpIyCcruHqAetekfCi5I2knOMAkjqf8/0opx+bcCAW65HfFFUK1xI7aL5pGld2xna/C/hTWXzlyjeUc8DPX86jkgtm2vftMJUP7sAgD6DFTPeKzgTFFOPkXnP40rhqROk8LfvWUr7nOKVZPNLR2uohSfvDGT+RojltVlKTSRGU/6shTzSz20swLTbYWUcyNjYR6cc0hj0ijKLGJGBH8URx+lLEohk8nzSAf8AnqtR+SrIrq6OD90Ic8+tRu10GIMjD+8HbKn/AAoEWSf3hVJmkXHIGP61CYYZWKw2cUfGCSmCD9aI7YqgMI+UHkIOlPALsN7Tou3qeVoGAkaHCeY20rz0xkenvTZhGGVmfG4fdQn8sUpiQyKdwIfpzncB1wKa+8MfJdCzZ3b85Gfp0oDcbJFJGWaNFw5+7jOT6+1SRRvIx84dBjjjZ71IpFurKrMzYww6ge9RN+5UFHJbdwc4UfWnYLj2QuCIVJUNggnGTSMwSLEcR3E/dzwPXmkNxCUSNIi79FnAwiH1I70vnKyfM5kQnBKj7xFG4iOMxO53TtluShU8U5xIwAFoHABBy3Q+4oJjVleeYtk/JGByPxpyIhIcyhGc8kJnPt+PqaQyuEmZBI05XLfL2UexqVmXKRtBMWJ+SVFyeewPerCzEFklVY/76tyPYZ/pUYl25uIp3jjf5WgH8P8AhQgAJyCjq28najTDe2OoCnqR3H0rwm4/a6m8Of8ABTC2/YP8VaDHoNj4i+EreJfAeu6jaNGvinVobtlv7W1uGbbJJa2xhle2UGQJK0hwoFep/FL4daR8RvDEdla6lJpWp2F2l74f1aKQrJZ3qghW3f3XBKsCCCGPHSvhr9pDxZ+13FpOt+Gj/ZevfFzT9Q/tf4IXHi6wS1jnubYbL/TLedFX7HcS2zSxLOjKsgkUltua/N+NOPlwfi6dHEYaTjO0qdT2kIU5ctvaRqTnGXJyKSqNKMnOjGc4/wAOaX1OQcNvPaFWdGtFTgnzQcZOfLf44Rj8ajFNy1TjvZrVfUHwv/bI8DfEf9sn4k/sXyR2uka/8O7C0vHW91RW1HU4JoUmN5Hb44tB5ix5UsQwBbbuXOzq/wC0rZT/ALTQ/Zk8HeA59bj0jwy+ufEfxPZajGIvColA/s2ykiwXluLvbM4Q7QkURc5DrXwn+y58Sfg98XPD/gD9tDwV4C1y70L4ceKNf1nWPFfjSKceKfhzqEkfl65ol2iYl1FVhkzgK6vHsOwPGMan7eP7Ffiv9r3QIf8Agrv/AMEeP2hLab4tRQ251GP4d+L92ifFXS7QiP8As+7/AHgjjvIo1kjXfnBUxOFYI8PVkXEWa55DNMFSShjMLPkcaigownOi50tabbqUOblkqj5alSm2+RrlZ81OpgXi8VSw0pVY0XaLlCVD2t4qScefmVtXByu4xmrS1TPbv2yv+CiPib4B/GDwZ4S8Ealb2tr4j0C51Wz05vDM+qSaxFZSR/2q1w1uCdNhsrZ1naR/lkDbUJYYr1v9t3xL8ebH9jTxt42/Ym1uxj8cW3h7+1vCV1cLA0U9ptV2bdcAoB5ZdhnnKgd64j4Za3Z+MmtvHd9ouk2J1Tw9NpnjrwxbeIbXU7rwvqUtun27RZL60LKs0UjBZApALxK+Bla4v4T/ABT+OH7HXw30f9n7xnFrvxS8DeHbM6dY/EXV7uC78Qz2TEmG21C32Il0ERhB9oTDSLGrMm8sT874X8e55n2Jx+Ax+FqV83wC562FpxhKMvYVYUpewTlQUlXk1N0ZVnUnF1HTmqcqcV9MuHMRj6kFl6UouPNq1F2f2XzbzWqslqle25W/4JB/8FS2/wCCkX7IdyNK1O0h+OPhrwzcJcQa9aG1tNdnAeK11e1xzcWLSqIpXRcxyq6Mq5jL+D/8EPfjX8HPG37S+r+DfAv7W2heLmsPBkiQ6Rqel3FprWp6u0zvrAs55j/p+mW02BGo3Ebi+doBPafHm++Hnwy0XRPib8HfhnYfDrTfhRoWoeI9Lli8MSRr4dtGU/abqO2hQsYZFYmW1RSCF3lc8jg/2svil8Cv21/2QPC/7Rf/AATt8T6Drvxm/Z01rTfF1hqvwr0NIr3SrWfcdR0+1SMLFILqMTSvZzZWdQY2Xewr9yxuGzaNGhmFXDxprFJS9hCLVSh7ROXJUotz9mou0YONSoouEoyknFOpw8TcLUslwFLG43EU1ZqbXPySptNqLkudLlm24XXMpczi7L3ofoR+1xpvxM1r9mDx1D8DLbT7vxjYeHpNU8M6TqduJbbU7q2UypZzxtxLHKyhCpIGWGeM1+aH/BJPwt4r+LX7anw5/aH8L/tR6B8R7Wz8OXY+IGozyJBrOg3M6O0GizWkbYVRLK/luPkEaMDnC59q/wCCfv8AwUd8Y/8ABWnX5fgrc+MNCXRr7whqC/E/TPD7tZ3MVnLEbeGSyZ/3yea7/OMl4TlSehOp8efDH7M3/BLuy+H37VnwT/Ze0/SJPA/ia28D+NZ/htpGLi58LyKIro3FtGfN1IwSm3l8zBeNlY52l8+HnOAo4fEYWpKrGSnyyTg7pXekW2k4zdmmrpqzg92n6uDxGNyHC1sJRnTqPEUpXUU5StODg4tOPM3FJ3p8v7uaVXScYyPv1LlkjMT7IwGOUXqnPQsfSozeJGTI8u1WHBkjB4+tY1t8QfhwLGPUYfiNolzbzRCS1m/tBGDRMNyF1BzypHP51i3/AO0h8AtMaV7z4veHlFmM3CwTmfyx6gJnIreVWnBe9JL1a/zPmqOXZjiJNUqE5PyhN/lA7OdHkLT5dowgBw+Co7HnqKiEJIWO28sRbvl81c8+uT0NecSftU/CuJrW9t4fFV9bXkri2urTwzIsUij+PEgU7D0Bxz9K4b4p/t1v4Xgnh8CeCdLimBbyJNdv97A/89Hjizj/AHQxOeuK46mZ4CG0032jq/w0+9pHsYHg/iXH11SpYaSb/mtFb21u29OqtfyPoRotxYPlCcZibjAHcD0o3+e26bCnbsDZ4ZfbtXyz+xJ+0z8dPjH8XtZ8EeNPG1nrGkeHtFOp6mLjSIob2SS4kIhggCMD5KYYlyCfuqTzX1ZFB5Y8t0UsRkpL0PuPSujDYiOKpKpFNLzt09P68jn4k4exvC+aPAYuUZTUYy9xtq0ldXuotO2rT2utdbJsUCKQI9xbH+sI4x6U3zhBOLRowZSMkMRnb/eHbFSpIXygkAVR1IAH0/CqzLBMgyRLs/iIyDn0ro2PCJJDPGPvxOD6pwP8aSOYTk28cqSEjcVVAAvscf1pYYpVZmeXyyw2cDcUH94evam/u4mAMrDJCkJEF3H1Y96BnOfFnTn1Xw9o8L69Lp6w+NNJm/cMR5gWdd0Tbf4HAINcH4vk8baF4r8OWnjnRdW1dtR+Pz/2JLqUiH+zrA2cjxyQ7D/qRtYANyN5zXovjjw54j8RaZp+n+FLqCG6tPEunXsxlcpvtop1aWMNgjcVzgdzXndpHPF4ltU02y06fd+0DdNM7zy5jX7G5ZoySfn7MvC53YFNbEs8P/ar/wCCd/xc+KXxr+JvxV8DaT4f17w94j8R+Ftal+HOsa28Vr41uNPgmgmg1CcoXto4cwSwxIzRSFHDphgV+r/hLpPjrwz8K/D3hv4m3Oi3PiLTtFhtNam8N6cbXTxOqjMVtEfuQp9xOmVUcDoOjujLvkV4o1TzCS8OQG5P6iiNt/C/OiggtknH4Vw4fAYfDV51ad7y3103b7d2+tvK7bf1Gc8XZxn2VYbAYzlcKFlBqNpWUI00m+Zp+7CN3y8zaScuWMIRgVJWb7M7DcDlc/LvX8OmOn4U6C2knMiSNGYldfKCu27pyGJ6nPIxjANPncJG8vkmXYuQgYDJ9eRj86SKVYwYRuUKAQBgnHpXZY+Y3HF2Dbj69MdMf/Wopxk844IOccMR1oqg0e5DCk2TIJSsKn5cR5yfqalSP5uZ8Ow7Dk0T3Hkpm6kLRj+AJk/pRFJKy73t5Y9wyrEY4+lIAWEWxYiJgSfmOf6UwwFTlJHVTyQSGFPgTYGm83f6+ch3fn2pYRAVMoVSCfvo2RRYCuXuYpGkVWVCMfIg/wD106OaCIeVazQs55IHJB9881MfLb7/AJkxzwXG3FNRElJFvGpIPyhB/U0hjTfmD91cNgsekYqQssYCxsQCOrHiomSZQQ6nzR1jK7v1FIRd+ULie2dFzjoPl9wO9MQsxYRs8bI237zZyUB7j0oWJSFcOrMv+taNuR6ZpP3a5uIwqEjDOYyCw+lL5UTqIYRGrKMq7NgjPU46GkMQvbwS+SlwHfG4hG4/GmtEoy7XSx7htLkZH0pALMISCvByspHDevHenyXYS1aYo0MYGS7gDnOAPbP9aAI1e4tmhS7hg+y3DBYr4zKimQsFWM7iPmZiFXGck4qWOzmW7WxgyCo3vZgqXVWJCykZyFyrAHocV+cf/BTj4c2PxT/aL8U/CT9pLTviv4F+H3xS1Pwf4T+G3xOtviOdQ03/AISq2capZrofhixiknilaWCSOe7uGVR5bFcA7j81QfF6D9t34t+Cv2i9D/4JleJvHfxT+N+lavpGiaU/7VGreDp9I0nw1qhhv4PPVEjuozdkTvDlnUPtC/KTVcqEftjd3+l6daNe6xqSWVugxLeXrLFEhJCqGZsBcsQB6kgVLJAIphb3BUghsBm2k7SASFPLAEgE9BkV+cv/AAcSfEf4m/EX9nbU/wBhz4P3fw88SeJPHPhjTda1v4a39he3urJZwa3ZMNVaWCRIbLTYGhcGedf3si7I/myK539rT9pfwd8LP+CiXibx7qvxF8QRfES2/Z6sdLv9c0j4p+F9DtPA8MizajPpK6ZqgmkS7uHsjcNct5oAa1iBAXLFgP05lijYAT3cZUK2VY7EwBklj2AHJqG5msYYrbULm+torW7MS2t2L1FjnZ/9WsTE4cvkYA654r42+PnjT41eLv8Agmh8GvGXwO/bUk8Df8JrLo0PjLxz8SNL0nW7290m9s5mube7uLVRZw3KBsG4hTZuh2gDdXwl4C0z4g3n/BP6/wDBvwE8SfB3XU/Zhj8H+OP7H1zWtSsdP+HfiTQr2a5fxFGzLJcana6pYLO/kFliiMUixqXYqXbUZ+vv7V/xi1D9mv8AZq8ffHU6Jb39z4W8L3F/pmnXwJinusbbdJcEYjMpTeQQQCTxX5a/tD+Dvilp/hDV/wBrPxZ+2N428YeOPAusWl5MRKLrSnXFtDqCQ2se2KDTPtNy3k3SKA0SsNuQDXrH7aPhbxbH/wAEGvFesX/wJg+HltrnjuHxFZ6FbeOL7XpGsr/WY7gX91dXqJNuuJZ2m8kr+5SSNDgoQPAf24NG/aO+Bv7H+s+OvFF7feE7v4yPa2vjbRdShtvs1glpDCLfTtMuLN33i5jVZ2icqghTpvzn4biiVOtUnRrU+eEKfNqrq8ueN7PS+vL/AIXLo5KX9R+B+UUIZTQxlKpCNfE4p0bSUXKUIRpOVNNxnJRlCdWUuVK8uWMnqnH9E/j18IfFNp8I/D2heStzqfhvxLi41HQI/IkljkhzbXrBT+88skRndncOuc15j/wT+/Zh8LfA/wCOWufEfwj4u8UeG9Zg0e6Op/DrTNW2eD/EAuJkkfW7fTtm221GN1KyMhG4NnB3sR9bfBHxBD8Sf2ePA/izxB4Xk0R/EHgnSru60x5RLJZF7dHCFx97aSMHrxzWnH8OfDkesWWsysDeW1zm2lgQRtuYYKA4/iHUdDXFlnBlTJOI4ZxltV8sqdKnOEm3zU4RUYq725YKDi+kobWlJH8h5rkePw3HlbOaNXlnKXJWp7QmouUZK0W4/FFzg9eRuUYt05tHgvh39nH4bfC74/eKfjb8OvC1pocnxEtI0+IWlaNbiGw1jUI2ZodWa3Hyw3hEkiTSpgTbkZ8sgNL4h0vT0h1LQLCaztrWCIw79TiMtpPuXLWsmOc45BHIr3VPCDXEswfDxLdsFj4Cqn97PUHqCPbiucTwDJZ6tfW11o0YmS4F0WCDY4PCTAnuOh+leBxVTzXgDxLw/G/D+Hdb6zTlh8VRT5YzcYqVGrdJ8srxim7NN039qaP1PK84weFvyKzVn5Xve+re33a9NLfIms/B79oX9mC0sdT+DNz9k07WbkSafo2r6s9xdaI78m40+aYEmHBJktn3B1OAB3p+GvAHw9/Yo/Zn1vwn8G/Cdlpc/iPxNP4q8cXVtbmxTWNeuNoCpGCRBb5AxEvyoqHaBjB+h/2uPhHF44+FWi2Op3rTS6Z4oSTSLmYMRbTyRuuxcHJjfOCO3GK+aPiJaW+kaBpvhfxFaGzX7eb7X7S9vmci6iBigtVViQQ3Mg29eM81/Q2D49rZ54eUM8xWGVDGupKDg4xvCa0coy3nTjH34tqPNNwdSCmnzLMeAsw8YsThcPmeY01l6rc1bDUsLy1a1ODvKnLFuvKooVEownGFOmnGdX/l5NVI/PPxj/Zi+Efxh1jR/i1pmk6n8OvihomrJfQ/FD4R6tNp15LbAl3t2i/v7ju88klgCGU5NeqeOfD3jDV/iZP4i8ayanfeI9ZtLaX+0b64CyX9vJEscd3FsASNHVQG2gbmByK6ew8FfEK8lVtC+H19JPccxSXyLaW8YP8AE+87yoHUBSe2K7Xxp8Mb34UeAvB3iHwz4zbUrjxDdXdrrs2pWiG4trqJATaxE58u3BJZFBO0BSOpJ+IxGHzbFUJ4vEufKmnzNWu5aWT5Y3bV/etZW1bbSf6tkuc+F3CHE1DIuGfq6xdZTg6VGqpunSpxc5OX72v7KnFxjFUlL2k3KKjBU6c5Q8q+DP7SnijxB8Sb39mbwD8UdJ8P+K9CvTZ6PpPibSItNfXpkIDQabeTDybqUEgeUxVjnvXu1j4a/a/Ntb30Oj+JLS2EmySLU/AtuJot3LfLDkMA3TPHevHPiX8O9P8AHfhi2tfFXw90/wAYR6T4ittcGk6zCpaVVJW8iikGGWWWEsY3BBjlVGBHNfcn7DvxZk+Ln7Mnh/xTeeINbnv9Oe40u/bxHE0WpARTMtv9sU9ZzB5RaTo7MWzzWMMqy7EU1Oi2tNVaLs+u6+aa3T1SaaPjs94w4lyPNK2GzPB4eo3OUqdSMLKdNu6b39+N+WalaUZx5k506kWvm3xR8BP2tPi3qsOlRaZ4zvzsJ8/Xlj0yzt+ecfNuYnrgA1teH/8Agl58UNbUf8Jr8dtE0yKQfuoNC0d7p1b+INJIyBfy5NfZr3LrICZJCQCfmlPHuR3FQqF3uYXLLK24LE21TjqMevvW9PKsLFWleXzt+CseNU8UeKI0FRwnJRgukYJ/mkl8o/Nnm37PX7LHwX/ZwhE3gvREvfEFxZeRrPjHUIgdRvlzu2B+kUZYf6tcLwOpGa9LQyvGBbTFGJG4H7xx2IPaklkM8TWj2LRr6tg7ie5oiVIh5ciFiAASqhVVe3PU1304QpR5YqyR8JjcdjMyxMsRiqjqTlu5O7/4CXRKyS0SSCezhvpN0sKzun3I2fbtPsP8abAt15KnU5njkI/eLHCqg46Aen0p7glWeO+iZRwreXyP8aSSad1DvtLZwWkO3j2qzlEENz5haCQiEjBfy90in/d70yS3lnU+bN5S7gSrj5sjrnHGKVo0mC+aZCBnBL/fH0HT61LH8soUZAxkl+QKAG2+ya+t8RCJVmTY7OclsjHHT868h0ifwXpuoy2ut+CRBJfftBXK6Yyaq7Ml95DML3A/vBXzCflw1evPP5XlypbmeKO5QuYmBKruGWx1rxZdN8Y+BPFOmW/jy10uY+I/2ibu70V/t0W5LJ7OUwsOf9aAhBj+/jPFVETPbIA5nZZYlSUSuCijrk9cdBnrSzLbECInYfuyAH7x+g70wood/JaUkysd7y89T0zSeVLJIJvsrRlvkM4ILNj1H9aVmMQ4MkgRTnpjdmlEkeM3BEW75ImmcAO3PygdSSAePY04WwaNI0lDc4UsTuXnr7/SiGS3u5xODFMq/dkUkgMODjIG0igQkMplQ7wAytggGipiqTJvUBefmUDA+tFAaEaEsf8ARyzEfwAbQfzo2FJhNNeyRsRgIWyoP1pJHuWjMKXkRizyinJH+FK8UCIoEgVSPuyNmkBHcTX5lDx3MagH55DJkfiKlW4kfAa8jwf4o0wtENvFAS0UCsuOvQflUJUsklzaMxCDMlvbwZOPXmmBZjuEfMaMz46sy4H/ANeoZHjumKM0cnYpLlcfQCq1vrEdxB50CskZOFeaIg59Np5qeO41MQmKQQzFuQIxswPcHrSTGPMltAiQxjygp+RYmOCfpSu1xLJ5lvakyvwzPJ8zD+6o7ZqPD4C7Y1l/u7M4FNurGx1C1l07VFZreVNs2xipI9Mjkfh70aiHQyXrgtLiMk5jWT5uPr60k0btgXkXnIf4wRhff1H1qZBkBoSixhcRBBjYBxtx2HH1pqM7Rl5rRIkPB+fIJ75oQ7jTKVjLo+Sq5jKdAP60yW2S6dZZ9JL+W++2cvwXxjdjsRmnmOaFC8SpKuBsUDBwevFEpggjJeM5yEUI33vb2oC58ift1/BX9sj9pb9o/wCE3wk+GHwD0+y8AfD7xppfjyP476x8SYUjtdRg+0W9xYnQ0ga4uJxBO7QsZEgEhRmb5Sree6p/wSf8RfsMfHLwF+1R+wB8LdQ+LureCLvX0/4V/wDEr4kjSvskmuyo1/q+n3S2xiMrAOskMwKFGygWQDd9X/th/tP+BP2Kf2ZPFv7VPxT8L63q2ieD7e2e/wBK8M28c1/cm4uYraNYvNdExvmUksygAHnivCrH/gvn/wAEkG8F2Xi66/bAFlNcWvmN4ZufDGpTazZSY+a3uLaKB2jkU8YPyk8qzLhiOpCG7Ssr6tLTvq1p5m9LB4zERTpU5STfKuWMpXla/L7sZe81qo7tXaTSdvX/ANv34K/Fr46fsx+LvA/7MJ8L2PxG1ltFtbXXtYQ26fYbfVra4urdpo0MjKtutz5aH5S8nOASa+Y/2s/+CL3jDxd4U+KN9+zb46+GtxrvjrxHjwn4c8TfCLSF0nw5pV9JZxaoskrRSXF7KIoZrhJCykSMVVBuJryL9oX/AIOpvh1o9xc6F+yH+yNqviNTEy2vin4jasNItmm7MLGJJriRO+HMDH2613v/AASk/wCC8q/tq/FTTP2Wv2p/hbovhH4i6+lwfB/iHwjLIdF1+SCJ55bNoZ2aaxulhRnUM0kcojfEiNtjbjp5pl1XELDwrRc30Tve3RPZvyvc+ixXAvGeCyaWbYjL60MNG3NOULcqdkpSi2pxjdpc0qaim1e17nqf7UX7B37RnjD9l34P/so/Bv4U/Ai78OaXd30fxT0FNMuvDnhVbeWCREu7TT7RpJ45VkledIlkwJQd0gBDV5x8I/8Agir8XPAnjR/g98WPjdofxS+FfxJ1eXXf2jPGmsaC2leI/GK2WnrY6H4bYQTMosInf7WzpsfMBTK+Y279FYgzMxBkVk4Zn5JH0pWmjnKss8yKq/MSoCY989K7uY+VsfIXhv8AYq/aa+Lv7C3ij/gn5+2X8TbO8bwxq1rZ/Cv4v2cyXtx4l0y0kSfTrjVLFlX/AEmHZHb3KOSs5UuHLHzD8w2//BMj/gqAkp/Z/wDH3xa+HmkfD3UbS/0n4h+M7LVDfSa3Y3V79sa5exuVO29iKiOBo0iMYwgcLlq/Tbx94on0vS00PQbqE3N2W+03FhKrNBH3UN/Czep5rkdF0y41XUoNG0myhhmunEcL3EW8DAJZn7sQATmvKx2UYTMKyq1LqVre62rrs99N+zs2r6n3/C3iTxJwhls8Bg1SnTlJzSq01P2c2kueDbVpaRaT5o80Yy5VJXOx8BSfC/wP4I0P4feEfE0cemaBodrpempfyszm3t4lijLuRy21Rknqa3yhntVmjkxFJzDsYHePVW7ivzI+Gf8AwcIfsLfEf46zfBjxN8NvGfgrw/deJW0Twv8AEvVbi0vNJvX8828d1fRRv5thbyy8JLh0CuryGNc4/QrR4LbwFrD6dP4+01E3+XfWEttKwR8DmP8Autg9ehFd9KpRqR/dyTSfLo07NaW02a7Hx+YYLNMHXUsfSnTnViqq54yi5xneSmuZLmjNttSWjv0eh17W1okgeG1di4IeXGBn3A6mo5LOzbZKFQ4QhTIxYY7g+3tUem6xpuoXTR6RrcVz+72Rw28oABHUur859CKZq3iPStBYxavcFJWXf9ktk3Tbe24fw596tqMlZo4dUV/G/heLxT4Ju/Di39xZpdKBDqFqi+dbHp5kWQQJBn5cjjrXmvwl/Yg+Cvwl1tPFMGm6nr2tIgW01nxXefbZrfPVoIyNkbknJfbuz3rvX+KPhqWcvcaPqNuWb76srBcDhioPI96tR+Lotd0uW88IW8uq3EA/eWEmbeZfUkNgsvuvtQ4wbi2k3Ha/S/boumtr6LU9PBZ3nGX4WphsNXlCnU+KMXbmt/M0uZq2nLzKLu7xZ414u8IXun61qEFvazO9nev9nR0OZUzllbHqDkGuH+L/AIRuh4VsNVMM4trLWY5TEUzgzjyg/wBcsgP0HpXud94w1y9kfUIdO06BXIEkHllmBXg7mPLGoL5fCvjjwpqXhe6SK1vb60caZdR3GYPtagtGRu5RwwBA6HFe9js3+vZbPD1FvG3zVmvxj+J+acIcIQ4V4ywmb4eSiqNbm009ybnGcXbpyVWrbWiuyZ83nwZcaPfT+HdUtolubOTbNbiTcynGcZHHTnivaP2aPinZ+HNJl+HXjO6t7YGYSaPrN18kUqH/AJYTv0Ei87d3DDjORzzkvhKe50nTPED3TXF5dxCPXjMgDTagM5KkdcY+bHpVi28PafbwpqniZEutPn3R6ppqIQJFIxnbj7ue9fHwpSoVXOH9J6/15pn9OZxisLnWXexxe6dtNHGpH3W43uves7KTs4TjGTvt9EPLPCBE8oJkUNEY+UYHowx2/SltkZfluLSWJ3YghRkEjvx0rH+H+j6h4P8AA2leHJ7eO3ltbPy0sYTlY49xKqDk4IUgfhW3HJay5aBJw4/1ysfmD+3tjvXpR1SZ+PVoRp1ZQi7pNpPuk2k/mhYrNbMEFJAhydzPuFRkGUGUoCd42nPb+lOfzWuVXa4kkZUVU5HJx1Nch8Iv2gfhB8d38WW/wb8fad4jk8B+NL3wl4xNlFLEdK1u12G4s3WRRvKeYnzrlSSQCSDijNnXiacSjzZIWLZ8tAmDx1ye9R3MzECSTcPm6Fcgn609hIzMzQSHt5nHye+P8KRUyxQkAFcHHTP0pDJYYnkTeGkWJuSjdj9aW5hX5yTg7c5YdO1RXXkBXaUduXjk6cdcVFDNKwVbWXenDRmQEkimJXJTFDFcRl3xGJU3bRhk5Gc45bPp2rivDHwm0e5fWZPij4Fgup4PifdeIvDBvnjme0cIqQ3kBX/VOAXwp+YBmyOa7mxW+85LpxCzmVdzMcHqMZ/+t1rivg2dFY+No/D2ma1ZR/8ACydR+0DXxGrS3W1DJNblCd1q2fk3YbqDQtgOzL7rlpYbpnYn51ZMg5Oc47GlMhZtkbZP8QQ1BPcQW7ES4yB+9MfAGehJ6j8KVkv5ADLdhlwMxBRiE/7w+9n9KQDzl5TIkatkEZ+6y+3vTS0aIGumECRsN000m1VJIABPuSBj1Ip+YS5guDligMuRxjPJH+NMR4bgq93EdhOFimZX5Hfjg59+aYDxL5kjRO8m5eeccCipXKNkvtQ552kHd6ZoouFyNdzptt5oincng/nTYxIkxIIIx95RkU0I8ZJWJIc/3Y9wP9ak+zpNtZrdmZTnMZx+ODSGIvk3EnmPFKQvUE4B+lTGeIfMp8oj7pJx+tRtbyK5eOJ5MnkTyfd+gFNa6fzAkkOGHR3G38qBEplaRjPiIr3cH5j+fWo3dJH8xXAb+HcMg/hQ02nv+/uwhKj5iqFqfC6SwieJVaM9P3RJFHQNhhmngg3SohycYHT8BSLO6pl0cjrh1x+VPCy3NwrxsYmA6O23P50pkmMpLr5mzj7nT6dqAuMkSO2AnuGKqw5IB4/Ck3bVWSaN2yxCBOQe/Q0qxuXZ4JZFebGfMGcD0pHlhjlc7lDNxIC3I/A9qYAbqz8tpZvlWNSSqZyPXHc1GzDcHScOH+6Cm5j9PenRyMhMpWNyTgbOOOxqWG0jmZLaztdrs2YhnCqeuaQbHOfFP4ZeBvjh8LPEfwT+LnhFNc8J+LtGuNJ17SJzsNxbTRlJBkEFCFJIdSGUgEEEA1+Pvxe/4NdfiP4S1DVfEPgH/goP4SHgnSbaa9m1b4g+EpBf6dp8Sly11PBOsNwY41+abbCCFLFRX2P8G/8Agu1+xJ8S/FHxh1T4jfEPw38PPh/8O/EFronhjxn4m8VodT8aTlZTdXFrpKp5y2gZUWF0MjTAk7UKsi/D/wDwWG/4Lr/D39qz4JX37IX7Glp4hj8IeIWWL4geONc019Nk1ewVs/2ZY20mJ1imIXzppVjzEGiVXErMnmZp/ZH1dTx8YyjG7V7XflGzTbdraaX1e1z73gN+IlPOJ4ThapWo1avLCo4qSpxW6lW5oShGMFJzTklOztTu5qL+Jv8Agnt+zL4e/bF/aMg+H3iseLb3w1p/g7XvFviK2+HVh52vazpumwlo7XTI5VOLi7ke3WNXAb97sBVyCP2i/wCCMvhL/giz420k/FL/AIJ1/CDTtP8AiBo1mbfxPD46SWXxzoRbMUgnF7JLLErHKM9uxhZtyA5VlH4n/sn+FP26/GHijxFH+wtoXxZvdZuLSDRfF/8AwqeKeB4LeV/Oit7u9TYLIMUDj97HuVOSQK+tP2d/+Dcb/gqFrfjvQ/Hfirxd4S+CFxpV8Ly28YW3i+bUPEWjO0od5LeOxIR52JZiGugjknduyQfG4fqSpYaHscJL323KXuxSTbtyyk+aairbWTWqu9/03xcwdHH5tiXmOf0kqFOnGjQTqVZzqQglUdWlQXs6FSrPnd5c0ozajJRp6L949c8QaX4c00arqNo86ljFZxh8SXEv93HYDHLV534j8QeIfEzFtX1Fo0VvMSyiO2KLHbb1b3J5rU+I8tzF4ntrO8up7uW30qKOK72qDKSMtM4UBVZiOQAB6VhxPE8iPKqCYZJ28nNfWn86p6EVnaOVSPTolkkmlCrFaRkea56KB/er8zf+C3v/AAWFsPhPb67/AME9P2KPFtvqnxM12wlsPib4706832XgLTX+W4sYJYyQ2oyJujkdTmANtXEpzF9gf8FT9R+Nnh//AIJo/G/xP+z74svNF8WaX4Sivn1nSZjFeWujx3KNqn2Z15hm+xibEi/MB90q2CP5wdA8O+GPAmgzaH4eWOy06NjdX13dTEtKcZM0znlsA8AfQDJrwc+zieV0oxppupO/K+is7X82rqytq7H634U+HWH46x9SvjakVhcO4+0he053i5KK6RhJRkp1G/dSmkr2a0F8Kaj4wC/D7wF4ce7vNcaDQPD+j28Y3XNzdutraWyr3LyOige9f1RadpNz4I8MaH4C1vxL9uv9B8O6dpOpasTvku7m3t0illORuJZwck96/Nr/AIIaf8EofEnw41TSf24P2kvA09p4qngz8HvA+r2u240VJ0KPr9/C3+ru5I2K21u/MEbO7jzHxF9pz/8ABVb/AIJ3aP8AH69/ZJ8B/tpeD9J8X6bc/Yb251SF4rO81FSRLaJq8w+yyXasAGgD5DPs5dWVVw7llbLcE/baTqNNp7rSyT11k9W1q+m6Y/GTjXA8ZcSxjl1pYfCQlFTivdnecZVJq0fdoxahCm3yxaXPpGdO7v2qf24f2Qf2K77wTpn7XHxMu/CqfEG4vY/DOpyeHLu6sgbUIZZbyeGMi2QGRMEkHGWOFViPUrfUNNv7Oz1mw8QWuqWmo2cV9p2sWN4txb6jayqGhuIZ0JWaJ1IKsCRivgH/AIOY/wBp608H/sieA/2YtR1vTNU8dePfihY6rp+nrcRzPpejachluL9mjz5e53iiGcB1mkAJCsK6n/g2p8Rax8V/2BfEXwl1KG9+yfDn4rahpvhG8i5jtLK8toL9oNp48lJ7iXCrnaJEAAAr1Xi4rH/VGve5Of8A8m5WmunRrvr6nwcOHq1Tg/8A1ghO9NYj6u1bdul7SMoSTtKzUoTX2XyNPVxX2/p/h/VNdv8AZpNnPNPGpLhNuFXtuYkKM9snntSahaatpF4hdrmw1OEb4ZZFIeIgcMcdU4x6dq8M/b8/4J9+EP8AgoJ4Q0T4K/GP4/8AxO8B6d4fkut3h7wJewx2OtX8zR/ZrzUonRjeR2zorRxgqDuPIPT88/2F/wDgoH8fv+Cev7Zus/8ABNn9tT4vT+N/ANl47HhB/EU+pS3UvhLUpjGtpqVnPcO0p02bzYUuLKWRhas5aNgsbrJpVr06E4Keik+VPS3M9k+q5rNJ6q+jtdN8uXZPi82w+IqYVqU6EHVlC0uZ0oW9pUi7OMvZ8ylOF4z5LzjzqE4x/Xv4yeIIvCvhPXvizpnhYaxeWPw/v/Ej6BBcGH+0bq1t2kW3yASolZQM4J9jX4sfDH/g5N/bQg8GXrfGT4JfCv4ianrFwdQ0PVbuOfSI9Esp0VhpqW1sjG5hiP8Aq5nlEpUkOWPzV+3i3et6jcHSLgiHxX4cR/7Jksz+7v4oxh4GXox25wO4b61/PX/wWf8AgH+yh+y1+2jqvw1/ZZur6zsLPRP7Z+IPguVo20/wpq94qXEWmadKAHRPLdppLdtyQCeFYyATHH5meV8fhcF7fDTUeV6ppPm5rJJX+0nstL3fY+38Ksq4Vz/iV5TnWGqVfbRvTlTnOPs3T5qlSVTla/dOmrSlaXK4wVvfTOw8Mf8ABwh/wVG0jx1e+LLz4g+A9d0y7uxLF4H1b4dRDR9PQDAgtGgkjuolx1aSeRieT6V+qf8AwTA/4KhfDT9u39m7xz8cPid4As/hM3w0vU0/4ia7fazG/hh8wea8trqM4QBEQqZoZArQGRFZm3K7flf+zD4I/wCCR3wG+N1/8G/+CoXwT+LttrPhPRDc61qPiXUJbXSb3WVijn/suPR9PUXAheKVJLaWeV/tIGXWPcEr9nP2M/iZ/wAE4f2yP2XLv4TfsXaL4B8RfCvS7NdH174Xr4ZS1g01JgZPs15pc8SlPNJZ98iFZWDsGfDGjKqWYwlNYzERqPX3Uk3Fp63as9NrctttbWvfH+Y8IYjD0Hw9lVbCwlytVqjqRhWpzg3DlpydSLc0vaKbqqpZSvDmc+TgtW/4Lnf8EhPABOizftsWGqG1+T7Z4b8L6rqVuUB+UCe2tpI5AB/ErEEV9EfAb9o74JftVeB1+LH7Onxk8PePtAabyxqvhvUkf7M+M+RcRg74JFHJSQKwyMgZr8Vv+C2Xij/gjv4V1K/+Av7D/wCzN4ei+K1oBp+v+OvhtqMum6H4SkSVS1v5Fqy2uqX+FaIxeWVg3sZJFdBEe1/4Nhf2XPjFq/x98Yftv2i3Wk/D+18LXXhVLmDdGnjLVXnidwF+7cQWIhdTOR/rp2jRj5cyjSOPn/av1LlUtG24t3hbZTT0u9kk7910Xn1+EMG+Af8AWZ1KlFupGEIVo0+XEuXxPDuDU+WCUpSlUp+zaTUZuyk/2M+LPxd8E/AX4TeLPjx48uDFofgjw3fa9rE4YAiG2geV1APViFIA7nAFfnB/wa8eK/GHxA+CX7QfxO8ZTxyat4n+Mq6trcUjFSt7d2MF1cHPrunAz6JXrf8AwcQ/EIeBP+CSvjbw7LriW17418S6D4d09I02SXga/huJ4STyQba3uC2P4VYV5Z/wavQ6nH+yP8X9Uu9PjSxu/jQyWeoB/nuJF0mwEiMPRPlAPfcfSt5V3/acKHTknJ/+BRiv1PNw2UwXAWLzV7vFYehH0VOvWm13u/Zp22tra+v6ai5trMjKOybQMx/MzH29qVrqONihYBs/KNv3h6+1OaJEPnRKMH7wweV9cVEFkHCtKpL/ALsqg5U9+euK7XofJXBlmVSCyAE8qR1z2pyuzbGZRGycIrMCT9MdRT0ja1LiBiJGGSwXcT+HQU2eLyY4wbVSnViAcovf8aLAPbc8gjnUSg87f4mHcf8A6qo6Pp99YfamvtVOpTXl9JcQFrVITawEAJbAD7wQD75+Zu9SeZa+aoe4Yc5Ukcg9iBVrz4W/cpFIf4irjDj06+9CAhWKONkRU3Mo4WUYIB6jP9KkjRIgcQA4OTgnGff8KVZFupDGTI8gGcSR8D1BpJAwQRvIrAfceI42+3oabEJ5UdrGVt98cWPMCsu7aD79cfypsrvbIJJlaZcjENsoLuMjkZ4GM5PspqSNnSTcI90eAd3uO3NMi86IieZVZ2OGaOMIAO2QOOPWkA4JKkriWJQo537ep9Pf60U8zKchwzlTwSuCKKoAS4cPgsiEdPMPUUouY7ndHaarHvXluKjaKaYCYMoAPRo8n8KaLeT78iOWXp5hBUfhSAX7SFcNdT7FxyQ2c/ShJJZ5dkVzK4I+UlPlH4nrTBLcctHKjt0+WHGPzpyfanO24cyKOc524/KkMme3jtVF1PIIecAKMs59agCXN1KbgWkyr3lM4U/98jpSFHgzd207swPNsU3bh7d6liuLa4TzyFRyPmgkXDD60WER21pbTE3MySXTg8bj/SnuyPH+7i8sj+EyElfwpS6yIRckrx8nl8flUIlZPmlhjDg/LmT5vqfajRAO864cMFzIy9ZB8uP8aEQXBSMRIXH3hL7e9SFgwKHHUNjGABRIY4leRpUGwFmZmwEX1J7D3oGKYgQHUAvngLwp/GnQy3cciy2iKHHIBY7cjtn0qGP93boVmQpj5Wc5znuD/Kvmf9sT/gq5+yD+wp8fdG+A/wC03rviTSJdb+H914ottes9O8+xRIpjFHYhYyZWu5ykwjVUIJQDILChtR1bt66fiyqdKrVly04uT7RTk/uim38kz8/f+Cyf/BGr9jT9lnw34r/bn0H9ozXvAtnrOo3K6H8LLfw5aagdS8S3peSOy0yeRke1tXl8yaWMiVYo0mdPLRAo/M39nv4D/E/9p742+Dv2dPheLefxd421iHSLC4aJnt7aQo0l3fMudxt7aBJrhl67YsDkivUv+CkP/BQn4pf8FGf2hZvjL8Qll0Lw7ottPZ+AvB9xdq0PhfSjhpZJmBKNezhEe4lBIUKkSsUjBb9HP+CB37AZ+A3wpk/bT+MHhe6sPHHxI0lrLwBY6hbMkmgeFXKsbpkYDyrnUJEWT5vmW3jgA2FpVPxUsPgc9zu1CmvZU9ZzStzvtfs2rLa6557NX/p2hnHE/hZ4Yc2a4uo8dikoYWhOXN9Wgo25+V3tKnGXNK7koSeHw6u4VFHwb9sz9jj9pf8A4IffFK1/bB/4J0/H/X5vhSby0tNZ1e+uXvf7JvSBEtn4ktsqmo6bcOxEF6VWS2kl8sPGTFI/6Bf8E2v+C0fgD9vawi+H1/4d0fwh8YbG0Z9f+Gl5e4GqpGMtf6LcsF+2wFfmaEjzoSCHBXbJJ7tfaD4c8TabdeHPEfhzTtU02/sJ9O1PTdRtBPZ6hZzrsntbqFspPC6naUYEc8V+Of8AwUt/4IUfEX9nCzvv2i/2LdA13xd8J9LujfzeGrWeaXxH8PpYzvL2kqHzr6zi+8ksTG6gUDd5oRpF+jrwxWCl7XDR56f2qa0a/vUui/vU/he8OV3i/wAbyzE5FxVRWBzyv9XxasqWMldwmkrKljbe9JLRU8Yr1YL3MQ6sFGpH9sPEOrXHjlzqegwSw6hYRmLU9IePMk0GfvoDglkPBGMgdulYcc8s6JNAY5YzwSvysMdq/Fz9lL/g4o/az+EWhaVpP7QPg7QfjhotpEv9l+LJtWbR/EqQgBUBvoI5Ib0gAfNJEkjc75HJJr7Q+C//AAcQ/sGfH/xW1h8ZdK8S/BHVb51ihv8AxfBFeaBMTgL5t9ZlhZnOcvOscY4O7k1WFzbLMY0qVVXfR+7K/a0ra+SbOfPfDvjfhyM547AVFTjq6kF7Wly7qSnSclytWak4xVtXZXZ9lapo+keIdA1Dwr4r0CHV9K1rTbrTdX0PUF329/ZXEZimt5QOsboxU1+In/BVr/gmn4O/4JeeLfhV8Y/2cvjt4nu9H8TeK7m48J6brmnwSX/gu90vybm2kjusFb0RSHCpPGSyIu4yck/t89wEWO78+GazubSO5tL21uBJDeQuodJoZUJWSJlIKspwa/Kf/g5K/ad0bU/FXgn9hm18BznUvBN3F421rxheoIklF/a3Ftb2VioJM0ZUu00zYUPAqLuO7bnnSoxy2pVnZSgrxfWM9OVxe6d7L89Dt8LquZVONMJgsNedLESUK9NO9Orh7SdWNWLfLOmoNyd9VvBqTR718IP+C2Hwj8Tf8ErfGP7X37WeoW2leM9GF98P/EXh/Q4p0PizxLcaeZNPks1gzJALy3JdsFRA0M+G2x7j+Lnw58IfCHT/AIIeKND+IfxC1qy8S+HfDOmw+BPBdr4VF9pfiq7Jl+2Q3t1gCy2ARbH3DJdiQ+3bX1N/wSm+D/iD9p74X/tZ/ss6Bokmp3evfs/W/iHQNMhthK8uvaVfSSae8S9ROZJTGjDnDkZr45j1G3vdJXxGbgRWM1uJ3nbdsjHRlYYzvDZUpjdu4xmvmc2zGtWwWDxFSlGakpXTTtztKN1y21suaKTum9Nlb9x8P+EcvyviXiPKMFjauGqUalDlnTlDnWGTdflk6kZpwcpKlWlOLjKEVzfFK8VhpGi6LHJHoeiWlgJkXz1toVVs4+4WH3gvT0rq/DfxZ+NXhTSdP0nwV8cPHWg6No/iD/hIrLRvD3ieaws7fWBCsK6qnlMpFysSqgYkgAEY5OfsD9lX/g30/b9/aGXTfEvxR0fRfgt4UvUSeTVfiBcCbWvs7fxRaRCwKSHstzLAw7rn5a9X/bs/Zk/4Jpf8EavB2nfDvwX4Dj/aE/aa1uCO/wBFm+KU8dxpfg+3UnGrXenQhLaCENzFBIjyTsnLFY2Nc2CyPNqKliq1b6ukneTb5rabpNtdFrK97WV9H7HEfifwBmVajkeXYD+1qkpx9nSp04+x5/etyylBRk0nJ/u6Uo8rk5TUVzR4j4M/8HJf7fvw/wDDcWi/Frwp8PPivNZ6U0fh/wARazZSaTqlvdhCIbqeS13QXaq2GeJYYTJjh1PNfD+keEfi7+1F8WbHwXpV/qPijx58TPGKW0d/KubrV9YvbrzLi7YKMKFLyTu3CRRxknaq8dL+zl+x7+1P+2JrV9e/s0fA7xZ8R5NV1ue58QeMLHTEsdHl1GVy88st/KI7O3jDFjsiY7FGAnQV+13/AAS8/wCCWngv/gnn4XuPHfjO803xP8YdatPs+teMNMtWksNCszz/AGTpDSAOsZPM1yVWS4bGQqqiJ34XDZxnNaH1qUvYQlzJyioSnbbTfVLdq0U3vJ6fK57nfh14b5dinkdGl/aeKpexnTpVpYilh7qXP+8fNBKMpP3IScq04RT9nSg+b6M/bB/aR8H/ALIvwj+If7W/i6FtS0z4e6QLy0so22Nq+qFUtbK1RxwGnumRCeQNwJ4r+YP4leN/iB448Z698V/ipqqa1qGrHUdd8WzKMTavq93I0tww7RwjcVQfwqFA4UV+tH/Byr+0DqPhvw98KP2JdJaS0bVvP8f+ONPaIgzRW8n2bSoS/dPNFzKydQ9vETjPP5q+L/2ZIPh9afCfVvE/xPh0zQPj1oNvruleNvFWltJpmn75jbalFMkGXFpZuqgk4LLPG4yCcb8RfWswrrDUVdU+VzW2tSXKtdkoxu+b7PPf08rwchknCeVPOsyk4VMX7enQlZytDCUva1FypOU5VarjFUlrWVBwvZtS+i/2RfhN8A/gV/wWk8D/AAG/bH+K+gfHPQIfENnok3iC2d9Z0/UNc1TTrYaMl0sskz3Hkzyi2DSFwjLE7BFU7Ok/4J3az4z8Jf8ABVv9oD4bfBi/sfBNn4j8KfFnQlnt70Wun6Ba2d1PJYz71O2OG1nRAjj/AFaTPtIBNeO/8E4f2sf2U/8AgnX8fH/aI8c/AG28TeKYNF1rQ/BPiTykFpo1yIW/strK0CeZI08iyxy3UhRo4J4xGPmlBwP2SLHxf4F/Zv8A2gPitp+sCS5t/AOleANbnUbmuU8UaqBeFWP3C0Wnzx56nzwO9b0sXh6cqEoNfHVqySfM4xjCTlFy+007Ju71srvluceP4ezbF0MzoYinN2w2X4GlOpB0qdarVxNGNGtTotL2MHDmqRjyRainNxpuq6Y7/glB+wTrf/BR349+Ef2ftKlu9E8I2nhuHWPiDrNkBHJpGhIQjRwt91bq7l/cxNyVUzTYbyiD/Td4G8J+AfhV4H0rwF8O/C1l4Y8NeHLOLS9A0S0hFvb2NrEAkUccQ6LgDB71+af/AARJ+NX/AATC/YZ/YM0/4ifEj9t34XaH8QvilKutfEGO/wDFVrFqFg8W+Oz0Y2pYTRLZxEoUK5MzzuOJa0v22/8Ag5T/AGZvAHhDUvCn7Blhd/E7xpNbtFY+LtR0eey8N6NIykC4d51Sa/aM4ZYYVKORgzR9a78Bh8LkuX3rSjFy96TbW71tfeXKnZWTu7tfFc+M4xzbPvE3jB08toVK8KNqFCnGnJNQhaDnKNlGk6sqbqT53FU4+zptpUuU+fP+Dn79qzSviV+0x4E/Y98JagZ4/hXYy614wlikyh1jUo0Frbbe0kNmHlY8/LqEeMfNX2b/AMG3/wANNS8Bf8Eq9C17VbIWzeOPG2ueIrAS8NNatObaGXHo6Wysp7oynuK/Fv8AZD/ZL+PX/BTH9rAfCDQNf1rUtX8Q6w2rfFP4gXIEsujWdxKZL3VruTHlpcyjzFt4eN0hUKBHGxX+nP4deBPAvwq+Hnh/4WfC7w1Fp/hrwtodro3h3TISR9ksbaJYoY/m5ICIo55Pc1z5TKpj8ZWzGSahJKFNPdxi7uXzf4t72uet4iU8Jwnwzl3BdOcamIoyniMVKLvGNarFRVO/eMejSajGDai6iitxVjLh5GdW24YwDeB9PT6VGk6zMWjvSxQYZHPzqPde1SBZS4ZHjQqM7d23dTvs8chDiExylTtbj5vbNe+fjwkTOqEhc+j7+B9aFkuJTnzUKL1KNyT/AIUNHPJGv7pZMEZbPKn2Hf61GyzRkvLbxyMrdQMyA9vansJWHS2sDsXaFTHj52HU1GVktf3C5kjI3RxP94++7uPapANR24tZUEhwW3pkMO6kenvSM9rvCwwMshy0duV3eWR159PrSY9RzmWXhCByC0gao5pbSGVoJWO+YZ2ScdO6/wBaenlABEaPEZzJuUjP0HelkM6jyAyS7W63AywyOf0ph1BoFk+aKEMdo+XJBLnqPT/IpksU0L+XZxDzxggXaEqoJGcr3OMgehIPSlWQK4lWXbxt8sqTyO9NtY1jCQ2chLbidg3MSDycfrSAmNu8EhbzSVbhFyTz/T6UUkcrfMsTRgA4IVqKfoLUi+1EloT5rIn+sVBgqKkikS4O2GzdEx/rpTz+RpxnuIE+W03EfdIk6j60ry+ev7+fy1xyhOc0g2HGYCL5F83sCDUUtwqDa8gGOo7ilnbyoR9nnQDuM5/SlS+Ea8o2cYOyA5P40wQ24kaYKY5yi4+8g5P40joikTlQ5xguxAYj61KtvNP84jeQdVDgACo2BV8PFtI7DkUhjjFJckGIRCNfvAtzTnt4EV2itIjKwxvfjI9M/wBagMyoSIoBIB97Z1FCTXj/ALoRqNw4Ytkj6jpQIWdlRRbRKxIPzuTuGfr3qoLLc/llmWOOIqUPRwezg9Qa0reNyrCRU3jh2jGCD9KYYVlJkmDOQcc8Zp2BMrRakYZDDIrnC7lKIPLRB047emK/L/8A4OLP+CdXxx/aQPhP9s/9njwtqniu/wDCXh6Tw54x8GaFbeffNpjTtPb6lZwr88zRSvIssKhnZJFZB+6YN+pDxXaRllijeJuWQdh9e5pu2WKcTCVol2kZTgj0II7e1YYnDUcXh5UKqvGSs/8ANeaaTX+R62RZ3mPDmcUM0wEuWtRlzRbV09GnGS0vGUXKMldOzummk1+Gn/BHb/gh38QvjT450r9pT9t74V6j4b+G2iXcd7ovgXxRp7Qaj40vI2DxG5tJRvt9NRwHMcoD3LBQy+ST5v7QeIfh5rOq6lcazbeJ47pbuUym1vsxSIT/AA7hwVUcAdgMV1spnEpubq483CfO3f8A/VTUWMwiWO9i2SAkpJxnHfHWs8FgsNl+HVGirJa+bfVt9X+CVkkkdPE3E2c8X5vPMszqc02lFJK0IQV7QhG75Yq7bu3KUm5zlKT08x1TS7vStUfR9WiCzW4UzJbyYA3DKkH+JSO/atCyn13WPCdlH4Vef+1NBnkM9nZ3G13jc/LMATh8ZwRzwTXUeLvCT+JEhurHUY4Lu3TZDvXKzRf882PUEHoe1cs3gT4gWt0LqDSJI7iAl4vsd+iuCPTB+bjseK6jwT5B/ag/4Ig/sBftt+NdR8UeEfC3iP4Q+P8AWfMvL7xT4KRI7DUrsAedLdabKrWxZmyzOixSOzEmTPJ+JfiL/wAG0f7UOg2zXvwD/a6+FnjYh22af4i0u88OzzDn5chrqN2x1B2j3r9ktV8a+LtUtZNE13xJP5bHEtvJbLBKWHWNsAEj271X0HwrrPjm4KxWjW1mh2y6g67EVR1EY7uRkAdB3rhxeV5djpOVelGTfW1n96ab+dz6zIOPOM+F6caWVY+pSpx2hdTgvSFRTUV5R5E+3f55/wCCPv7CX7Un7G/7G938F/2lvir4ZmKeKZ9S8GaBod9JqNj4T0t4186zW7kSMssk4ll8pF8uIvhSckL8n/8AByb8DD4o+Bnwu/ax8M+F/Ot/AOqaj4Y8deIraIu1lpN6Y5bCS5IyVtVuojGsjfLG1zgkbya/Xi/0hbnQZvCuj2sNhHNYmG1EgBRVHZsfdzjn615nqH9oaZJc6JrGlw2ryWzWt7a3NsskFxC42vGyuCk0Tjggggg1tXwtLEYOWGlflceXe7tZWd3e7Vk7u97a9zzsrz/H5RxJSzukoutTq+1tyqEHJyk5R5aaioQkpzjaCioqXuJJJP8AKb/g2C8K3Fv49/aB+JrW0tu+m+FvDWhWOrQuAi3E1xeXLwI4OGfYlvIQM4VlJ+8K+5PEX/BLz9gLxr+1JZftm65+zqsfjq01xNbvYdO1aa10TVdYjbfFqd3pqN5U1ysgWUsoAkkG+QM3NeqfCb4NfB74A+Ch8N/gR8G/CvgTw1Lqs+qXHh3whpiW9rNfTYElyVQcuQqqOyoiqMKoFdt4Z8J3viSZpLOdbVLZxukHzzE9yiHsB/Ee/FLBYSGDwdPD35lBLVrqm3e2tndu3VdzXiXiHEcR8SYzN+V0niJSvGM27QlGEHByXJzpxglNNcs9bwa0NHwF4Ujv9UfxrrFyJ5Ev33BoxvMhXmRmORxkFQPukD0r4m+H3/Bt1+xXofxv1f4xfHz4xfFD41y6jrDaodG+JGrQzQ31wRhX1WaCKObVNmECpIwi2IEaNhX3/oOiaLoGlQ+HtHeb7HDny23Es7kks7k9WYnJH0xVx2XOyJRJLg7Bu+ZRW8oQnbminZ3V1ezWz16ro+nS2541DF4vCc/sKkoc8XCXLJxcoStzRbTTcZWXNG6UkrO6vF8b/wAKsvbPRrXwpo/iDS7LRNPgS303R9PsBaWdpCi7Vhjt4sIsYXCgY4HStDwz4It/D1+up6vdzXdzaDNtBbQjy4iRgMAfvsOwPAroEgtbMqqbYyfvBuefTmkMAuXVY4/MkjhkeFfO8oTEAkKWwdoOME4OOtXq2c6SSSWx8Df8Fo/+CXvxW/b4+D/hvxL8C3stb+J3w31G9bSLXXLtbL/hIdKvQPtWmzXBBFvKkiQzwyNmP90yfL5hZfCPjr/wQb8T/Grwr8D7G/8A2yLDwrqfw8+EOi+BPHNmfCcmo25FiGkebRPnQea0kskcglBSUqkuOCp+jPgN/wAFu9N/aB0fwrr3g/8AZBuLSLXPC3gzW9Ul1Px5Fb/2fHr/AImuPD6BGktx9sigmtmmaZPkdWVRhiAer0j/AILE/Dub4zfBj4I+Ovg5BoOs/GfUvFmnC6n8XwTWXh2XSru7ttMF1MsWD/ar2U3kYwcrtUSEHHPUwWFr8/tIKXOoqV9motuN1fo3+jutD3MBxNxDlUMPHBYqdL6vKrOk4tKVOVaMYVXGXK2ueMUmtk7yjyzbkfkp/wAFeP8AglMf+CfXiHwp8SPgxpnjnVvhR4s0WG3l17xBbS3+o6Xr8TMs1vdiCPEK3cflyQbVCeYssahRsB/Rj/gkn/wSe8FeGP8Agl14g+EP7b/wTafVPj1ff25408K6lvt7zTLGMINKtHeMq9vdQJEl1wVeG4mkGQyZrf8Ahv8A8Fx7vxpZ6LpTfsoanoHj/XtT8PeHrrwXrvjIM2j+IdYu54rFLqZYCj6RLawm8h1KIOJ9ywpH5jKKb45/4LwfDf4Z+FdL8deLfgMs+n+J/hh4o1zwjqWk+OUuYNe8V6FqdxY3nhmArblkLrbvcxXkgCOgcKjMhFYYfKsHhcbPFUo2lNJWVuVd7JLS9lfppotWernHHvE2fcNYXI8dWc6VCcpqTcnUm3dx9pNybl7PmnyPSXvJyk3CFvLfGX/Bq9+y3qevQ6j8Mv2v/ijoFu6ZuINd03TNVmc9ts/2eJhxx8+8nGc+vafDL/g2T/4J0+D0jvPit42+KfxFuRxKmreLV021Jz0WLT44GUdsFzXd6z/wWMFlrPxZ8L2/7ItzeXHwd8Aw+L9fvD8Q4I7O5tZ/Dq63FBbXDwgSXGGMDRDlQvncxkZ2Pix/wVctPBHgvwJq3gv9m19a17xT+zxd/GjXNG1DxfFY2uj+HbO2tpri2hvDGyXt6WuRGiKFT5TJI8aYJuOWZfCfPGhC/flj/l+hz1+OeNsRhlh6uaYmVP8Alderb52km35uTfmz6G/Z7/Zl/Z0/ZF+G8Xwb/Zp+D2ieCvD/AJpnbTdFgwbuY4BnuJmJkuJiAAZJWZiFAzwK7XO7dC7AsBw6/eC+4/wr4Z13/gt34b0zwV8Qvif4T/Y38S6t4P8AAvh+31/UfEJ8UQWscNncabp2oWqXolUfZL24i1BUisk82ZpYSpCh1NT/ABJ/4LQw/DKDwXd6t+xdqkh8bW13c6JAPHdsk8EMWsWGlxre+Yipp0ztfxyMly8axGNoncSYWu2ze58skl/Xz/H/AIdn24LaJQSIoyDj5Sen19T3pXheTaYbg70PCH7v0x/WvB/2bv8AgoT8JP2lv2t/jV+x34Y0KXT9b+EUlhLbX13qaSf8JXYTqyXF7Zx7QfKtruOS1kZC6hwgLKzhR73IhLLIAyApiWPb1/H1/nSaaC9whmZyHmiIKkqdwIK/0x/jTmeBZP38p8s435Xnb2AqMtGJSQXX5QFUgnj196fFHezSMtucEL82V+XHbmkMfdpaXRFtaiQoV/eSEkMR/dx2FR/u0doC6EnGxWJycetMj1NoZ0iviIw74DBCVJH95u2ewq000UjBrdDErNkbSM/Q+pprUWpCxZw8cy7gv/LMDaX+h7H/AAqNLoCD7WryPCBlisRZyO2B3HbNSOyibH2xQGGVCDLNjrkUkkM0sq3P2qT1BVscemKQErsLmQiJimQAoHb3x/Sq5EeoKYoLrZEx5mtZCpJDAkZ4K9OR3BI708pMpDTwAy7cMwk/h+nWmlo0QNdMIEjYbpppNqqSQACfckDHqRQBMIYmZprfOSMNk4wPpRTBL5kjRO8m5eeccCiqDYd5F1Ixhh37l5MshBX8MUsYhBLuyttHUDPNRRS20ibJoJ+uUymFz9BzVhTOwCM6k9hkYxU6DIUaZi0/2PyfSY4+YUsMYfdJ9rmyegVsL+VOiSeN2lkYKvcOePypZZQyZVkwe5OBTuIhkt43P76Auc5JEpGfyqxsc/KLoIgHyIRj/wDXUHmQW7hniyD3CE/rUjySM4BYRpjIzhi3t6CjQHqK9rE+HSdo27/L1pkzeQdkV1lscRoPmP4Uw313NIUkt9gX0bIH49KeDIBiRI1Y/dCnDN+NFwGGeUfvmmMbS4DiQZUD0yOlVfF3ivwr4A8K6p468eeIrPRdD0PTZ9R1rWtVnWK0sLOFGklnmkYhUjVFZiSQAAT2q3Os0w3TIYnDbQof5k989DXwF/wc56Z8V77/AIIs/FMfDG4m2Q6zosvi6O3l2SPpC30HmAY5I80wlgOqB88ZpxV5JA7pHhXxL/4PFf2JfBvxVk8K/Db9lr4m+NfBkFxsufHMcsNi9xFuwZ7Wymw0kZ6qJXgYj7wWv0s/ZU/a1/Z//bg+BWkftIfsxeOYfEfhLWgyw3SAxTWdymBJZ3MLYaCeMkZRgMgqyllZWP8AKd4d/wCCfHxA0jwnaeJvF/xZ0GSddMtr0eCNGmaO+nEyq8Fq9xIoRFbKpvXdgscDjNei/sk/8FNP27P+CNPxS+JHgz4WfD7TPBFhqWiR6rdfCfx1FJqdhPeho4xdrJC6usohyCUkRZAihwdi7fuMRwBn2Ewir4un7FNNpSTu7RcteVSUE7WXPKLcmko7tfO4bifKsXiJUcPUVSS3tbuk7J8rla924pxS+1eyf9WkUF7cWv8AxL4Xdi2CyrkfTniqtne6VqpuX0fUbW+lsr1rS/bT7tJvsk6AFoZNpPluAykoecMK/lh8bf8ABe79on9tHxVDp37Zf7UXxW8HeFr/AANZ074Q6vHpljBHu4hW0iUSzRFepklds9c17b/wQ4+GX/BUPxX+1Rrvxh/4JSl/B3wX1HXEg8R+JviGJJfDGtWVvkMJ7dyZrrUPnbmBkdC5DyRq5JwrcLZdSyr61HMqU5u3ux5tNG3zc0YvpypqNnJ2TZ10s0rVMc8M8PONlfmaXLvayabTfW26jq9z+jUMYf388OQwykSDhB6lvU+lIVuZrd8oscWMGXcVIA6nPWpWvbO5uHGneYItxKE8ZA7AHtnpUQLxTGWaTzHx91uFC+wr4w9gc9kl4xuLq5SWRlAE+M8DoRnnp3qw8UkkBbzDNtXbGdwBA9D2/GmF0uv3M8ci7Ry+Np9iO2KrvBPcMskdxtKsQpVOgHrQA4LEpCTARs5yIR0+me5qS6ihvbQWWp28FzaA5+zzRgkewNI1wroXEgeRBllK9B7UqPJtzLH8si7lIQ5J9fagGYE3w88CwqCfD0tuSPkt7S7ZVXHI4P3fr0qq/wALtJnf7bpWqajayZyFdwzA+m7jj9K6e7tWdS12yqGAEgnY9O2D/Q0tuLiVQIJf3Y4TIxj8TQFznpNL+Kmn23kWHiSz1tEPmfZprcRTED+Ae/8AOqSfE9YL+O21rwvLZPj96YpC8if7QDdR2xXY3Fm0RIkl8sM2C55yag1LTdD1+xa21PTlu41AUvGv7yM/3kbqpHWiwXINK16y1qMv4X1IXzAjei4EsXrvQ8gVNfZvNLvYtR01Jo/sMwuIJhtSeLYd0RJ+7uHBboAa861jRLrwzqtzaSS7LiymHl6gknllo+qsWB4OMZzxmux+Hni691KaXQ9blNxMyNNC0rg/aYyMMp7HA5GOtNbhc+WLP4Z/sjXvhXUPB8H/AATO8DyaNf8AgNPB+tabpniPSpm/sX7SZ10yGONstbLM3nJsK7ZW3KA/zVJceGP2TdX8A+K/C3ir/gnx8KhDHpui6XF4cvvGWjz/AG2z0rcth55wRaJYiRyGY7od7YOWr2jS/wBmW78OrpLaJ8YVsJIW8nXv7O8EWMS6xYCZpRaYC5gbBCtKpywUVV0/9lrVU1Sa81j4q+G9VguZ5V1HS7r4T6bFDqFtKSXtJmRd7RsNu4k5JXd7U7geeHwj+zTqngrVPgbrf7CXw/8As1z4Ag8N6f4ctPEWnTNqNrprNdWmhl1AkhihZ3uLdz8kZIZNhNZEHhv9kbV9J/sbS/8AgnV8Lr+7vfDkXhyHQ4/EeiuJdPVnZLJDgqB500oKKNzNIxOcmvbdH/Zx1rSfEUOteJfiZpmsRst3Fdw3fgezWaS2kQpbW0VwgDxLajhDyXU4boDWTpH7LHi7RdXsdWvv2i4bxLO4iMcdz8OdM2+Wh/1EZjjVoht4Dg7wSWyTQB5HcfB79jy601dEj/4JvfC2LXtRS50/xD4T1bxPpEbwZtVtnhkX5hLI1pthX5c+UNmQnFafxD0j9mr44fDXSPg147/Ya+HGvyfCrUNPXwb4Ev8Axtpgt9Os1iWNUglUbIAsaRo1m+EkjVVYFRgfRF98EPgjq+pT63dfBHwhdXlwp+0X8+ixPcSdBuacrvZiB94nPHWrE/wn+ENwyNP8HfC5YlXLHRYQCV+6WO35yO2elArngi6Z8Afi54a8d+GbX9gnwr4pt/Hko13xxodt4g0q9t/EeqWksKxGZQxWeSMx27CQjCGNO6in6F+zH8Ip7yXwv4t/4JP+E7bTdb0PU9J1u++06ffRzi8kS9ntpwU3zw3FzFE0kzZAlRXb7oI910LwF8LPCWqDXvB3wz0LR76dpT9p0nSktnZnI8zLoAPn2gt/eIBPSt1Jru5H+lywGNRt2KdpYeh9vYUuYDw/9nD4MeAvCvi7T7jR/wDgnzpPwlufBXg99N8Ia9ayWMrQ2t3cm4u9MgNvykRmzKVPyszFwATmvbZbuS3co94F2jkGLPH1/pTr2OeQNHKkkqoNwgSQgP7bu1F3DFCqKjSeW6g7do+Qeh9cetDvcaFt55HPzTLlvubV+X8PT6U2PUI5CZbCSSV1fa0fRH7HJPQr1xQxieIQjYOfvsOOPX1qVSTtmBj3nlwgyre+P60kGg6V3KNbOA6Ng7cAhz2NQSLDCwkjjVdy5kyOn49qftRGLRSohQ7jx2P8qb8uFWWRFibO4s2Sx/wpgPi+3M2+2a3Rdo++mXdvQH0psz3zRvJHp0DEMAscjlURvqO9SPKBklo4/l5y2CtNW6knT7Jb3RlWUExuicRkHncf5UgHNLHLM0V2AdyAnnI2/X29aiR4bgq93EdhOFimZX5Hfjg59+aSOSEI0cF40iRcl2jBPPvSyu9sgkmVplyMQ2ygu4yORngYzk+ymgRYco2S+1DnnaQd3pmiogkqSuJYlCjnft6n09/rRT1CzI/tRLnyXcOB0KYz+JpqQ6hLMLyCCORl+/ufa+PbtVhbnThzFepvzyu3mnOguMSNFuXuXGKVtRjMG6Qm8syoByqu3T64pskcezlkI7KBmmTWl40gljnCMflUhuMemD1qT7I9mojuFZZH6fLn8qNQuOjd9mIfmHQjPA/OmNbQq+Wiznl8tkD8KVyOMnaRwQH5b8O1C5VNkIG1uu05P60AI8tuknnWKFFUYczJ+7x9BTleyuYjJbyfOOoAwPwz0pgZ2JRJ5IgvXMeSae/mXEYBdQMYDvHtb8uhphsNje7E8dvYxK5lJXypV3Kx9SeoA61+JH/BZ7/gqb8N/wBsDxtF+zV8GfH8Gq/DLw1GbjU1kjkjsPGeopcGISpIv+vsYZEMcbNiKWXcwLqqNX3D/wAHB/7Wus/sl/8ABLnxhd+CNf8A7H8V/EjUbXwJ4bv1uAslub4sLuaM9QwtI7rDLgo21gQQK/mO/aD/AGgfH/jqLRfh5aeLyNN8K+EofCd5daNALZNQs7eQtDbSMvMwUfMzHqzHjuf0vgTE5Xw5SqZ9jIc9SHu0Y6fE9JSV/tJP3Xa0Vzy+PlR8zxBQxeZSp4Ki+WLd5u7WiV4rRapy3V1dqO6TO4/aF+MGv/s4ftG69qXwS+JOh6jf69Zwy6/bWyRajpemExhY7WPeGAniweVOFBA7YHGfE79uP9rD40+DtV+H/jXxxpyaVrcUMetppeg20M+pxxENGss+zzdoIBKqwB7g15Xp8Wl6bbPNJaKY4V/dQAcO2Op/+vXqv7Dnw2+A/wAVP2s/hb4I/a88ef8ACK/DDxJ40t7HxlrS3Ig8i0Y5CvMeLeGR9sTzkgRIzOSAprzs24yz3MKldU606VGo23ShOXIk3drz5m25bJtv3UrIrDcPZXTdKdWlGpVgkueUVzabd7Wsrb7LVvU8Uhi0YXAtVvYWcEBAr9+mAelfSv8AwTe/4KhftSf8Et/jHY/Ef4G/EDUbjws2pRy+NPhrd3rHStftMgTK0JykU/l52XCjehHVl3I39Kn7ZH7Nn/BFP9mf9iHW/Dn7UPwM+C/hX4SQeHZks4tP0i0i1O6Tyz5TadKmLma9bhkkjYys53bjkmv5MrHUtH05UTU7Jbqzd2ZUkmU3QgJOxHdRgPtxmvkU4yXvaHvpOT9y8vT/AIFz+3T4afEv4dfGr4b+G/jD8L9cGo+GPGGhWus+H9UiztmtLiJZYmI6qdrDIPIPB5FbEyztGzW6jcFBzIMhwT92vyi/4NIP2zbT4yfsH+Kv2QNau3m1P4JeJTJpLTS58zQdUkmuIAG/iaO4S7BHRVMI4yBX6vPcmLAAcqzEkRj7x/z/ACrkklGRorvcV4bloyBIYmVOHnG4AfSqPiLxLofgzTkvNWnubhpsJZ2dmu+4uX7BF9PU9KtuIZYykly0bs+2GG5Q7ffkdsVg3sNpH8bbW51O3LIbDfppYfJlF52HvgnOPU1Iy/bWnj7VY1u73VLTw7ER/wAelhALm6QHqJJG+VW9gO9J/wAIrcQwmWL4k+IEy3GHjwR7/LWtmJpTNGT5r5PmFD849x6+9O3pLEfOj2rkDeT29v8ACiwbGEmgeK7H5NO+J0m48xpqenpMZPriohqfxatpXW70DSdahBwWs3MUkwA6bD9361uQW5kfFpbS3CBvnIQtg/WodYvbTSpobbV3a0kvZ/Jti+5Q7gZC7x3IzgUWYdTBi+Jlhpp+zav4C1ixQNlQ6tNsbuc+g/pTr34s+FAnnaNZXF86g7DIPJjVvUk8kZ64rokuLuUG0N7IZIWCuJfvqewI7+xqN4kuZS5kgkUDJYBGyPUEDHtQBwnhq00nxhcXMmrakZ9Rn1BjcOoY20sZXPlhepP8PtXSeFfh9onhcWetXOnT2VxseG1sVnMyW4PJUnscV0VrNEluIY4zGq58tbVFjU54JJA5P0pJY4nZ54LKVZZgFl2zcOB0Jz0PuOafQB1lbRy7ZVSRIFkHMcRYtk4wD2A96Y1k1iEiupmZ5WZgwUgEZ4H5d6fbXJtD5CTztPghY1fKj/aYd6CtlBAlnbiS1J4MKfc/AHlfpQK4IsckX2i6kjEMQ+cw/MxX1I7Uy4tooXLecJmbhUIwQDzkj1xT0DWcnmpHmdTtjCng/UDkn2plzcWoAUq0MvWVNoZQf73qP6UdA6gEtIbZZbyUBGmVHUPhYhnAJPqewoeDKhZofLZmb5Hb5tucdKiUidHsrsB/9ISQKqjaSvI/Op5oredhLFp7pK7ZkEh4XPXFIZWiRmZ4jI4Ut8saLwy/7Q/wqeOSMKBKi8noqHAPtmknkdIP3Uq53Y3scBRTTbySpvGoh3UYfC4LehFGwbk9uMRl2dWbP7ty3C+gI9aRpRI214nd88AHj3OaTdb7SJFkTPUlenvTBFbTKq4G5hwkh25+lPUWhJ5LyxCZo1KFsJIBwo+tRNPZ2Lhby4jRWb5Sgzz746fWmSTWQlby47mJjGAUGCsvPYDjI9DTllZgWs0jlbGzzCm1VA/hIPORSHYaZ7aaQYtZs5/dSiPj8fUVKyo3GELemOcU5VZn/etHnIWZvMC5Ptnr9OtNNuHlkB1JvsrACO3eMBVf+9nqT2wfwpiI7ixtncOtgkueJPMPUdPWniBEDW6qpXACDOCuB096X7ExQQ7S+znJOC3uKFkto1Kz3KRuqglC2Wx2PvSGK8gQIY2RCg3bCvU/1FRQefCFluWjllLbZGgi2Ac5HH9aSB7Npc20mTyXiYEAH1GR3p/ktDgQM4BbBXfnj2PajcCUzA5DhnKnglOQaKgygYB7mSMk4MWBv/8Ar0VQhI3ugzIksag/xRIMj8TTltY0HmvPcEk/N57bs/T0p1vG7wBpLcQMOilt2PxpY0fmZ7gvjoXwQtTZ9Rj4Uj3tLbum4L8jyJuZf93tn61V0fSrrTVa4zqUjSyEyT6tcCSUj0ULwoqxuglIdJmkkH3SgKqKQteyKZbzaZR0CPjj60C2JBJFlnQq3qGHOaIDFcZP2Z1YDleoqENczH99t/2cDFLLJNCu6BApz83mvx+BFNATEptBRzgHGN2P1pZ45ZAFeAbQRg5yPrUEguoyLiOa2eNxiSJxn8j2pgQFi8W2MAcHzdwH4UbjOB/ai/ZX/Z5/bJ+DGpfs+/tPfC7SfFfhXUss9ldJ+9s5gjKt3aSj57e4UMdskZDDJGcMwP8ALv8A8Fvv+CcWm/8ABMn9tqb4DeD/ABRquu+D/EPhi08T+DdT1iFRcw2Tyy20tnNIiqk8sUkJbeqglHQsATX9ZeJkLSEqr44ZxxXxx/wWa/4JM+Ef+CufwL0DwVa+OYvCnxA8CanPqHgHxXe6f9otXaaMLPp90q4Zbecxw5ZMsphjYK4Bjfqo4qrCm6Ll7jadvNJpPbs31trqn0ynTjJ81tT+TiLTgGMk0Hm7ciOOQ7U/3mPoK9i+BX7IfjP4w+E5fjP478W6F4A+HFtMbbUviT45by7GU8hrbT7UZl1CUYYbIlIyhDMpxU138Kx8LbHxN4+/ab8CS6Xp/gHxfd+F7/wPNdBZdY8TWrYn01nQ5S2gOGlcHJBCL8zAj9IP+CQP/BIL4nft2a54e/4KC/8ABTXw5Jq/hKK2SX4MfA941trbUrRSPLu5LIEC20iPC+XAq5uiA75iP+kd2Lr5fk+DWJxjbctYwWjktuaT3UeyS5pau8Y2cvEdPOc6xMsJlco01F2qVpJT5Hu4U4NqMqiTTlKb9nTuk41J3jDyn9jf/gl/4d+OvhS38U/sKf8ABO/xD8ZLG3Ty1+NX7RGuv4c8KysGwDp+nrIsl3Dnj+JlIYGvpy5/4Ig/8FPX8Oyf2V8Xv2O/A0jIZH8O+GvhrutQ+OIzPLZyMw/2ju9ea/Wi6t/EBt4rLUNBkghs4FhtrVbPyra0iUBViiiACxooAAAHQVxnxw+KXw0/Z7+EOr/HH45+ILjTPDGhxJ58Wm2jXN/qE0jBIbGzgTLTXEzlURB3bJIAJHymJ4zz1zSwMlRXRRhGP3ykm385anq4Xw14XjHmx6niqj1cq1WrVbf92EZwpRv0jCivLz/Ov/gh58Dv20P2Qf8AgrRrPwp/bH/Z78LeHbjxl8HNSOk+Pfh7HHHoPiiK0vLRsYgAgmni3NwEiuI1PzoUcGv2TRIpsK4XcwBwhOHPsfevhD/gl7+0f8UPi9+15410f4yeM7KHxDqmjLqUfwO0K4jnsvg/pBTFhbXUyLh9YvFLS3OG46bVACj72kQJagySKNqBs9c/lXoQzDFZnH2uJadRaNpJX2aeyvdPe2u+qs33TyfDZHy4fDxcYNcyi23yptrl1lLls4/DeybaVtUEd3c2xMQuwSVx5Ui8r6AHoabc2thepbz6lp8bTW0omsWjk+a3k5BKHtkHkdDSwyqThH2nOXWQZLH0X275qKeDfIssemwzMqk4cNye2ccD3NUR1LLtNIzG4kiLg7iFb5QO2PU14V/wUM/bz+HP/BPT9n5vjP4x8Ga34s8Ravq0Wg/D34b6BGXv/F+tzA+TZwIqOyrwWeQKxVVO1XcpG/s03m2qGXyog/lkxwBcoMcn6D3r8Ff+Dp/9qD9oj4ef8FVvgFpHwO8Y6joWs/Dz4Zx+JfBN7aCKUQatfX9zFNOqyho2Ux2UKN5gKlUIIx1unHnlYT0VzwP9oH/gtH+3j+3d4M8W+A9V+Ofx+8F/HyXxpDpvgD4I/A3STYaH/ZW8R3dndrB/xNJNRRxKMSFsFFXZhzspfsMf8HAf7TH7Beg6b4b8d6/8ZviD4s0b4iy2vxD8MfFLxY99pUvhiNNjWVrDc5uNN1eGYMwZW2ZDCRZAFRfkjTv2wPjj8NPi14v+MHhb9q/x3bePfHWoXF1458VfD6+/s+71G4lmM0zfaotpVTIzHbDtXn0xXnX9uaHrmry3d9rV4tzeXElxPf6xcCae9mdizSSS9WkZiSWJzmuxUlsYOa6H9dnww/4K1/8ABNf412Php/hb+3/8K/7U8V6XHPoWka34utbXUVWZQfJuYXcPFcpkjyXAfeCMdaT4tf8ABTD9kr9nPWH+F+jWXizxxc6Xro0KTT/hj4Zk1aWDVvsMupS2cs+5YWmWzikuXRWyoVgfmwp/lw/YV/Zf/Z2/aK/bQ+HHwF/aZ+K1r4E8CeLdea317xeiRb43WNpI7MTN8lu1w6rEJ3BVDIGIIBFe0eH/APgkJ8dP2m/20vit+xZ/wT2+Pkfj/wCHvwV8UWy2+o6h4pigni068kK3OoWVukiw3RiKyxyyREGUGPav71VGMqcIOzOynd4eUntstba9G/Ja+et9nc/qC+DX7TfwJ+Pvhfwv4h+EvxI07UpvGngy18W+GtGupfsmpXOiXA/d3v2KXbL5WflJ24BwDyRXYveTzniQeQV/1Xl7iR64HIHpX8on7Qvhr4z/AAQ/aa8Iftj/ALFvhzULjQPhHa2Nx4c+JiXN5/wiEUFqUitBEdTYS2Z87zoptOmILSFsIVkOf6EvA37f1h4a+HOnS/HPxd4P1bxnpnwQ0jxRrQ8H3Dtca74hvLfLRaWhJWS3zt2gg485GKhQTXOnGcVKLv8A1/Xp1sKrSnRqOElr6NbpPZpNbrp1TTaab+g/iV8Y/hB8H9FuPEfxW+KWg+G9PsL21s7m61PUAJLS4uiBbxTAf6syZyu7tzXkt3/wU0+AL/E7/hUfw9sb/wAVajJc/ZrW+jmSKGa5BP7r5vmVCANsmNpLegr4W+PXx/8Agx8XNZ8PX3wx+B17qMvhVpT46Hje7b7br9xejdfxXluPk81HGY5wTsz8m1cCuL+OfxD+Cz2GmaR8KvhDe6Ba+GbGKTSNatriS51bUbdsk2t5Kv8ArFUlkRwM4xTae1tSFbqfo34P/an+OOuao0OsWXhrTZ9Q8QSWll4e0z/S7nT0i4ltrmZDgyY/ebwB8p4BxXWeMf2oL/4f/FSLwVrGt+GJbS5aL7OLu4WB545gPKKvk7jnIXIG761+en/Ca/tI+C9B+HX7Qfw9+Dstn4Pghll8HXGtgxXWrRmLa41CHImZbdmZop3XcRjORXM/Fn4S/tH+Kr+PX/GPgDxR4ku9ZtYtR0/xBZIl9b698oZZ0lhOIUVeNzbdpXoKyUZvqN2aufqAv7ScdxsvNL8NmTTprt47SxuI2hvZ0j/1soBGcBuBkCup8EfE3w545jSGAXtnqKFt+l3y/vRjnIPRgRzkdK/LTw7+0p408J+NvEPhP4i+MPEMOrSeFlkntn1UCRUjjz57vz5yheF8s8nrmvrT9lSL4+xaLol98ePCBtrHS9Ks9S8O+KJL0tca1bTN9yWIYNs8abcbzl88ik3OOr2E0l1Prg3G+bdJbxwsynG/kEe9JcvIwO2URsE5mROMfSoLbVLS8kljtCJSrhpA+C8WeQrgcK2OcVMs0EgYbWjwdyOeh9j6CtABWkkiyb0gqQJGjTKn0PtmnTCSSERvGd3cuw6e2OtMeB4dzW8bHz8uEOQufY/0qRYUMSv5Z3MMFi2Av+FAXIxFbNIWjVmUDGWByPp/jUoW8RgEu9uANrFdykdxmpgzMjHIQqeBuH61Ck9uE2GeN8txFCc8nqMUbAMuIraVVlurGJlifKnBZVb+9xT/ADQpZxOPnGQhXO31FPWe1SMCQuhA5+zpkv8AhUbSHBli80bjnYI89P7w7fhR1AVp42dF+0R53ZCucDP17fjTVjh81fs+mLKwYl5mHC+oB7j0pVN3PGYUsMB22+SqByw7nPYUsU10YyDGjxhcMsRwy+w/DtQBPFb7wWk3rGBkTH7rfj/jUEdrfzQBrqaAOHO026soKdsg9W9T+VMEVot557FxIY9qqZSAF9lPBqVZZE2iQxtIpwWVulArWENvGrCdYDx90hckf4UUpeeQv85K7Ms0b8J/tEf1opj1JY0D/wCkWk0mO6CTO4fjTSo3mRbby3PTzTnP4VCRHn5Lh3HdfL/wp0U8wch1aT+6jcEf40r6ieg6aa4wEkiBXHYVHGSxAwwI6YX/ABqSWODcJDK4I6qXwBT5T5sXy3MZPbHT86AsrCLJ5Y3NFJt/iIwcUC7tZ8+S4fsNy4/nUcaXtt8qxearnrnhPqakZJ4mVZZNwY9YVp9AIibhB5WUZn6qOw+lWF077NgyIpGOFXGf0qPzVLlSrqR0Vh1/rSESAFgmMnjII/H1pJAweFFULIzRbhjI+Zj6A+n/AOumBJdW0mVI9Q/sy7mglj8xFEhtJmXasybvlbacEZ4o+2sVa2WKRSo5WSLbn0K+oqKZvtA8h2EzrhgHO0gD1AouNXTPyu+JP/BOn4Y+Iv2mvDXxz/bW+B+k+N/ip4OsfsniXxJrF9Gmi+LLhWZbTVv7HjCrJL5SxF5CCjsmHUlRi1+3B8C/Dnxg06P9pjxl+zF4t+K+u6FbyCfVvhf46uNA8XaTbryHszHIkU0a4/1IGQBwpr9Efjp+zl4M/aMs9Li1TVLjRtZ0wSR6Z4hsbeMzxo4y8HzjBQ4BHoRx1Ofln4RePD4Z1ZYNWQoouZImkOQDJHIUbI/hbK8j618PmVPMMFiVVqTlKMdItybfLbZ63XKvd842t2X6dlOKyzMsLU9jRhGbTc4KKjG7bbcbaav3o2+FqzTSTfyz+yZ8Vf2sfiX8SvAHgf4D/HH9o+207xhoN5qMCfE7xbYeIrHwZDa7lEfiICBZ4XnK7Y0aQOd6tggHH138SPh/4r+M2heBb+58fvouor50kL3EO+0/tiF9ssR4zGk0e4LIPmRWOOa9H8S+KLPSPB2s6n4O0NLm4ubPzrq10mCOGS8Cj70jKAZCo5Gcnjiua0y91XxR4GPgnTfh34r1HV7lYb7TJZNJ+zWlzP3ZJcnywoxknHSvGxlSOJxXtUtltdyjdNW3SvfVWtpodWGqVMPSjKklFRbSfLCM9YtScmmr2utW7/E7pt8vNf8ABPr9hn4af8E//EVvo3wwmnvtd+I/j+917xtqsszy75nikIto3ky7wRBiFL/MScnkmvsnyJY8m21HCGYkxFfuj27ivnX9n7xvN4i/aS0ew1nxNHc/2No99A11bAG1l1BgEMPmfdyFEmCM7ipxX0XbeIPDd5b2dzbeI9JlF7DJNp00GqQsLmOPHmuhz86pkbiOma+44feIxOClXmm3Kcnd3vpZO+nk+1kuyPg+JJU6ONhSco3UI7WS1bcVZu+1rbt31bbd0SwKMFVfNVz8pPJPsKlmt3WRZGnmUKjbYhJ8pJ6s4747CsTxD8T/AIY+F13+Kvi34T0yN0R5I7/xJbwGRH+4dzMMK3Y981leEvjr+z98R9euPB/w9+P3gbVtZhuDby6NpPiq3nnWUDJQIHLMQO4HY+lfQrCYuUHNU5WXXllZfPlt+J828XhFNQdSN3pbmje/pzX/AAOvs7GxeWGCedUjmmWMBm2q56lFJ6k46V/Ih/wWH/axuf2vf+Chnx8+PlvqcuoacfFzeFfCDJJ8i6TYN9kh8kfwJKIvOIXGWlckZY1/V/8AEjwz8QrHx74V8RW+uSPo8HiOF76zkmWLLFPJjjc4IkjUO8gIwxdVB4PH8oH/AAVX/YD+Kv8AwTX/AGwvG/7PXxi0ef8A4RXxZr1zrHw68YywkW+rWEk5eOZZFGBPDvEc0PBVxwCjxs7w6Sl8v6/p+q0N6yioJp3fX+up9A/8E5v+CIf7OH7QPwr079pn4k/tOH4i+FxdJaN4M+G1nLaPc6gLcSS6bcTXIjnSSJpIy5hjYNFlldeDX0Z8av8Agir/AMEo/h/ba9438d6vp/wbkXwDqcGmaP4u8ai5s7fUJIdkWqeRLN580tvh3WJSUlcoCARz+LFz478UWEmnW3gvxr4jS30EzDSbxdSkthZyS/6+W2WMjy/N/iPVgACeBWFdaXc6pJ9v1K9nvJQQHe5mMjKM9Msfc/nXu08dgaeEdH6spSf2nJ3+Stot9nr1PzvGcLcT4zPo41ZxUp0Y6KlGnFJrXd3tJ6p80otprRW0fonxx8L/AAR+G3jK7+HPwY+OOnfErwmIoWh8eQeG7zR/tjlQzQvZ3X7wPG3G8Eg4GCa+j/8Agkb+1x8Af2N/HPxKtfjD4zu/Ctl8UvhkfCPh/wCK2leGF17/AIQ0teQ3MrXOlGRDdQTeSuWQmRGRdo+Zivxd/ZgLmSRjKxPys5zgentU1rYxRF50gACj5ivH1zXk1Eqiaa0f9WPu6EZ0YRTk5SVvedk211dkkm99El2Vj+l39v34/f8ABOr4j+BPFfjL9su48GeDfB+s6XbQ/C74lXHh641bTvGbNCl1b6pZw2LFdZhDGNLyzaMPACiicNg15r8MNPtvjv45+HXhrwV+zbpcXiPUNLsrp/DHhXU5rCN7aWAFb6JZv3mmWXlhWSM52LhDk1+JX7GH7POm/tX/ALX3we/ZL8YeI/7M0Hxn4+0/R7m/ur5lSwt57hXuYrYOdkc0gJCKuN8jKvev65PFf7F/wQ8RL9gk8BzaM+nywrB4u0TVZrbxFAtuFS3RL9WEnkeWoTySSuw9M81ySoxpuy/r8vX5nVOtUq6yd2u+u2i3b2SSXZJJaJJfDvxz+Gdno8V5q9nqGna145v7LTrm38G+FIDdXGoiRpEmnlVCXt1jWI7y/L9QBnFVrn4SfE34Z33wg+MfkWEGkfE/UrfSfsPhu6kt9fhklcm1trdZ0MUA3puNw3IHy4ywr7b8Gfs2fBnwj+0VFd+DPA2h6MPA3g0P4fOk27w3el3d8XWZZ5S2L/eib1aXcYyW4+cmsf8AbM/Zvk+LXww/4S3wp49v9J13wfpLyS3a3BQX+lRuJp0IX/U3UZHmwzKMpIoHRjUcqi9BczkrM+Sv2qPhj8ddV+Jba78VZvFet6zqVpNp+mXen6bIst15biK3sI1wEW4lJ2MVUZ5fGKt6Frlv+zH+0/F4t06wm0mzsfB02n2nw58PeJJb6Dw7qC26wvBM7HyZ7eOTe0jnHzsfSvZ9KfxB8S/Dd/8AEW0/af1K70fV/CMWh6F8RNVkitLbRYo0Z2maUER3GpuCyfaFCsoLAHNeWSaN8GPiX8J/iXNY/GJ4445bLTfiRfQQf2XDo/7tPKQWBUvdh0Clm3L5pbPU1imujNmrR1/M8r8W698VvHvifSpNW8CRa34g1rw0LDQIbXSI7eHUbeHLP5T4CoBhucjpxVj4a2Hxfk03VfFt547v9Mml1vTrO10fxVr8kM93aFHae4jic4kMO1QrH5Nucc13fwO/ZLj+Kuk3ujfGj4bXPibw5b+NU8O3Wl6747uNJXStIkgGdStUtyCJFYr+73cBsHHWtX4vfBLxHqvwx1q98Z+A9alt/CZbTdI1HxndwW+peDtG007Y7SAxjbdreW+GRny77mJycYpKKiRdykQ/Dv8Aab+Nn7O3i25+B/gSytdZuYfDf/CU+KLu5ie4eeBzubULuYniCNSiAIQQQBg19a/s6ftW+G/2gvBtv4oOp2Og6rYwgatZ38h2NGTtSaRjgCOQ/cQfMM818EeDvFWteDdF0nxFaak17o/i3QpLbx18NtTsCv2fT2k26daRXZO5y+d7EEBGIBBBrsv2WvC3irxl8c/EvgfTUltNQ0HQ9O1jWvBHi3RzKIbNrvy1I8sgTyRbd6vkBcAkHNCTewnZH6WWiy+UEjtJYmc7nhnn3eUT34/hPbFJczwW5RZ7vzBNMLfy41/5aH7v+79TxVfSbbQ9LtIYbTVjqFvdytPaahBKJRLuGRuZcgLwQD0OOKnklUl7Z5lRiM7GX55Af4QexNV0EISsh2lVY8q4lXlGHqO9SRRylWUIqnI3ywrgsfeo0vFMSLNuEu7aPPXLFh7jr9alDKSziN1PRgG4NAEUkE8rHyjsOcMQfmH0NIonfZtgluJUYhmSTYQR3JPf3qx5gGP3RjJ+bLHOW9qbEZCyx3cZi2ggMW+WT8f6UC16jP3k0Rlb7dDIx25BAJP1HB+vSiCO7jiRdQumuuCUkcBXIz0YrwT7/SllS6R90CiRAMMC3HsRTYbgvEEEDJkFvm5yB12+9CH1J55LFFAkuowvRInBLc+/aoXeGH93MA+B91E+bP8AI1ETeRDfAAFHLFsHf6j2pzXi28rMkk5BUbiIDIgHqfT6ihsLCs8JdCLJFYLvVVyGHP8AF2/Cilmn1EQ+XpmqR/OQzRy2pZWHv3/wopq4m0iwFELm8lumYr0jz8o/xpRcGXdICrSdRlaBI2drW8RkJ5aPt780xzZWk4hkvSGfnDIWH6dKAHEIV866RQeyg55+lOLRFMTWTSA9FTCmozLcJ80mxkHQxMDUkErBDJFtjX3GTmgBWa3wFhh2tj5k5FEcT2wPlXAiVu2aQM7EBSST1PaoxaSSTNMdu0Doh5P+FJgPiwWYu/mt/C6j/GmyTW7jdJE7MOGUdKSILK2wMURT95WOc0/er5M0gVQfvnnd/hRuA1pgI0jGWTd3bhfzpyYl/chgCOCVTII96cTDbpkMFLj5srnH4UrGJYyFnKjIxLj9cUwE3Rvvll+aJEZpNhwyoBkkenTtXyX+0d8KtSu4V/aU+Dnh86/4e1eMXPijRNGXzbixnHBvYIhzIjAfvY1y6sNwB+YD2r9oD9on4V/DDUND+EfinxIU8Y/EKG9tfCejWYJnukhgaSa5fH+qgjA+ZzjkgDJPHg3wS+LH/Cm/iBfeGNS8SpYaH4hVb3S7x2ZYLW+PyuuT9xJOMnoG5PWvUXC1bOcoqTlFp6SirNc0VdNxfk011UrSj0uvlMd4j4Xg3ibC0ajXJU5ozlf4JXXKpK60kt7NSi3Fq7vF4nw78f6Z4w0aKXwF8TJdHeeJo7HxJp1jHfGzkHRmt5PllAPDI2DjI615b8Tvg9/wVK+Meka38I/HX7Vuo6t4f12I29xfeD4LLRdOe3Y4/esqm6hVlOGhjYb8lS2K+svHH7OXwI+PGtTao/2vwR48mxMPEXhOdbea6kxxJLCQYbsE8kspJHRhXiP7Qv7PH/BQPwfYWfg74d/FnSbnS9b1uz0+7+Iel+Ht91pFtLOqStNYlj5bGPcPOUsqFgSFr8wxGTZtllR+yjzxbte13FvutWt1quZW11R++5JxfllaX1ig6XM7NOrCNRXi73pya0ae8XZ3STimaXhXwD4e0j9jjxHofhmUxaYNd0jwj4bubf5fs8enIsYkQ9T++MmWJO7nJNfDf7V/7JXgLxn4D1H9ob4GeG/+ER8Y+ELQzeJ/DOlXMi6Vf2TSbJNQ0+Etiykyf9Itl/dTKxdQCGB/Wn46eE/D3hr4MW/gjwb4ZVdI0vX9MtrTTrVBshgWUbpCe3JLM555yTXxxHBpdv4jlt/E2lJGvhfW5NL1wypuXUtHucpLBIP4sxSfK3Y4Ir958NMRi8gw0qdGbk4cknZ2Um+dTTWzU9UtLxlySTVnf+S/GzHRxGf4bHz0hXjVhO6UvcU6coybt8VPmnLRrmXtIaxdl+XOmaF4RTWrc3fgDRpYdSQyRwSQmS2vFPDCJmJ8pgf4DwDxxWN8UvCPgaHw9dSWHg3T44NMZLq1WOLZPZhW+dUdcMvy5PHpXoHxe8FL8IvG3iv4a35nNp4c8UXNrdBW3zWyRyHybyM928sozgcHvXmHiTxMz+K20bXnhlufszozwH93f27qcTL25yMjsa/qVYmNahGcJ3jNJp67SV09/NP7z8Jo0MVRx8oyunTbTSb+y2n19Vfs09YvT6L/AOCWHx1+Lei/H3Wvgzpf7afifwB4X1fw9Gt9rF7q32+zs4DukS6tY7wtDaTKFYmQYPGOc18L/wDBRP8A4LN/twf8FBvA1j8BfjD8YdN1bwB4d1CNtEgt/DNtFd6zLZyzR2+r3cxVnS6eN2DLEY4mVj+7z8x7X9jj9qDxJ+yZ8V/ENno3wDn+JfibU7S20rwbozufstrdmVlt3uFKMkke5hlHKjjqK8N/4KbfBf8AZY+Af7aXiP4W/safFseNfBEFlaTz6z9tS5WPVmiX7dbpNHGiuiTBwAAcDA3NjJ/mTj+u6mfSkqaip26QveEeV3aXN1abdlL3d7XP6o4JwFVcPqrObmoWV25WfM7rlvo7WTsvhTfTVeF2Wmy/ZDLbgoAT5SqM5Hfj61b8hUVbn+z3R0G2cjHluP6NWj4SFtc3lvp94Qln9oJYjqWx1Fer/DL4VR/EXxFJ4Z8HeF5bzzLQyTw2yeY5CH942D2RfmzXxMnCnDmk7Jbn1lOnUr1VCCbb2S6nlGl6Rod/qkNubC82TDbLbbAXL/w7D0wauHwpdabZ3OoL4N1R7aWb7LBNdRhI4JVYM6v3LEDp6V+lWjf8E9P2bdJ+Iem+APE+q3WrNHZ2erWus6agTbFIoUbQv3WWTqDnNe63n7An7NsHhT4kaT4k+1azbGxPlzifZLaX0SLmRSODIQdpPbNfP4jibBUZJRi3f5bu39J9j6yhwZj6kW5zUX21etr6/hqu/kfi+9qNbu2uNURXIJKomU8ls5BTHKMOx68V+6v/AARw/wCCqX7Wnxr/AGRZfCPxQ+KmlRa58HPEDadefFr4jWkuop4k0qWNJbbTIxG6yXGqgb03MHZkCEl3LZ/LD9pr4I/Dj4B/Fu/8KeE/MuLbT4LeSZLuXzJRLMgIRz/eXOM96/Qb/g3Si+Hfifwv4h8F/FnwpqFlo+h/FyG08CeM7Kza4s21u7tPPubG8V0aHaqRoRJlZE3YyM5r1p1oYjDRrQ1UrNdNH/SPnauElhK9ShVdpRutNU2mtL9rXd/K1tT9qfhn8SvAnxf+Hem/EbwNqbXejaztm+y3W0XlncBRmC4AJKSpnBRjuUfStPxf4Su/G3gvWvCJvpdK/trRrm0h1DTIt93blkPzoP4/dP4hxXk37FWlfs1+KPCl741+CPwil8E6n4k1t7/xX4Ugv8eXqFvM8H24xFiNkiqSJVAEilcjNcN+0H+0F4t+NE7fCv8AZx8YaSNO1qPULDX/AB1pt/MkFjohOyW404php9RJDoskZMYOSCcA1g5JK5koyk+U5f4UeFbj4gfAPRfhFcDTdc1Cw8R2/hszaZZy2vh+7utKufNj1GCxYE2773aOVWBDPHhsgV1X7PFr4f8AiT4O+KvhTxF4fd9T8N/E+/0Hxlq1zapnxXLlZRdXEW0bdmRGhXjbGNuMVhfHPXPi98Cfh78NfAv7LmnppWneFNU099Y8VandxxxR6bGwSLR5S2ZBNfuwV5sF9xJ68j1/9h/9lXxH+zP4M8U3vxX8U22r+LfHOv8A9pazDZTSS2ul26Em3sEkk+aYxB23TMA0hJzwBWcUpJmtb3bI9E8EeBrWysU1+7MN/cXFvtSC4iBj2YxluOXwB8x59a4n48fARfHPxA8PeMfDYv49eOg32lwWsIWS1yiiSC6nEmYy0Zyiq43Msh2kba9c8t8eTLGvlgZAHGD2wKcUeKECLLDcCFRsMCOh96dklaxifnv4J/ZlHjj4q+ONVtfiBoOk3ng91m1fwHqN7u8+4ZQsyMx4gg6tGwyQxAIAGal0vwH42+GVokXwz+P1hNa63rqaxdeFVkkaISRIVWK8v3Ac2n3dsaNteQrxX2t42+Bfwc+KV0Lr4gfD+xuLsBx9tsgYLpt4G8SSRkGQMAAd2a+eP2x/2Vv2jPHNjpvwv8AtJ4l8Hap/Z1jawCaO1k8JxQyZaWJUANwoRVHznJ7cipcX0LupbnF/s0eLvjv+z3rGtap8JvgtqHiCy8SX848QfDm9d4J7bVYV85jZySAqivAHwv3CwXoeT9p+CvHGgePvB2keMvC4vZdL1ayF1ayTxhZIGP34ph/DIjZRl7EH0r5k1TVJPhX8R7HxR8adT1XwHaeHLuVtG07w3dS6ha+NpGiFtHdxSuCYLiNTtkgYZOQeetfTXhO78L6faWnhvQbOK1gu1ItmtFO2e4A8yWKVSMpKd245APJoi+lyWrGzDHK5AdAmeVH3t/1PakCu0O4l5JFPzCId/TFOkWbBRYUgw2F8o7tvuf5U2O/hlXbKXj/2lOD+dWACS5WYGZ48ODkKPmGOufQ/SlSeCNRFLJuULuzMffuPWiNWJMybSS3y7xz75/8ArU4NFACF09vLVS2EjyN/1/pQIer24jQySjb0AUdPpTVldY8TLgHjCLyB2OOx9qSAvMxaNgrP1ZTjFBZsrh/MdUwccKx9frTASVwIiIIywHy7ScFh34p1s7TxtLauwTqsZ42n6dvpTC8+XSQiGQHAc8n2qQtDct5sgy4O0MzY6fTrSB7EEtzONwuUkdcjbKO49OO9FWLkx7CZnRiANsZOA1FUtBOwwxyIBHGVQg/NKjZI/A0kcU8TM9vfMQfv5x831py2LSsTbwqQo/jfI/Kn28McYaS7dWZT0AztFTYeoxISfmtxGj55Bj4anBedjRRF+m5GIx+FPlnUN/ozeYhHJBwVqN8XCYkkJ57KVp6BcLiaIEQzyjj7qE4zStazMczzxxbh9zHBH070qwW+MqqMpGGY8GmtaKwz9gWSNejIxY/kaVhiXsEsluINN1c2z7vn8u1Ejkf8C4X60oS4iIEmnDhcGZX+Zh6kdM0GSybHlTFT3STIx+FCury+QIHPOVfJC5+nahWEG+3jfDZMnRmGTg/4V5D+2l+2z8Df2EPhZafFX43aldzDUb/7H4b0PSrcy3mq3O0syBekcSAbpJmwqLjPLKrd78W/jB4L+B3wq8TfGL4k3jW/h/wrpE+pavNEuZCsYJEUfIDSO2EVcjLMB3r8H/2kv2wfj5+238TtQ+OHxK8Maiy2dq8fhzwz4cmjubXQdMJDSWTxtgvcOgDPLjMjAAYVVUfoHAXBc+Kca6te6w1NrnadnJtXUIv8ZS+yv70kfB8d8ZU+FcAo0rOvP4U2rRV7czu0t9Irq99E0+tP7Z/i/wAd/tz+H/28PipdQ6pq2lapm/0GzlMkFn4ZlU289rZgD5xBDI03QGWQMx5avu/WvDVqJLzwM93DrFgAk9jfl1kS7tZkEkVzCw4eGWJgwwSO3avzK8N+ItMa3j8YeDf7O1zT4/Dl1ceFrpLPa2pWqgmWB0HIlhw8ckR+dcA4xX1p/wAE3f2ldL8Y+END/Zz8Q3sCT3NkP+FS6vezZJt5j5r+HpZTwAx3taO3Rt0WRuRT+1cU5KqOFp4vBwtGjFRcV0gneMkl0p683XlberhI/l2nja2f8+FxbbqOblFy1c3NN1KTTt7z5VKCa+NVKWjcL/S+lWOs/BLwy+p2/i2fXvCdlJE9xpk0B+0aTaP1vLSX72ImOWhPBUHGK+gPAXxAbU7/AE/SfEGrbLoBZbLV4pcQ6rCy/KcjjDAg4ryzR5YvsbWciFUEbxeTKuSByrwyKfukcqVNZnw0g1LQv+Ej+E13EJ7PQo4r/wAN/wB6Kzf/AFttn0U8qe3SvxnMcFTzBSqysqketkm03a7tZNptX7p3upK7/SeFs/xfDNalQoNyoVL+45SklKMXLlvJycVKClyNX5ZRUbOEuWPv/wAWr86V8P8AVrcAK0toYirH727jbXyB+0j8P59MOm/FjTY5pIJtPTSvEiQDd5ZiO62umHdcbkJ7fLXudr8RNS+JOg3fhJ1F5FpWqwQafqsjYN+PL37GH+x0J/rWN4ssFW0uLK4kWWW9QwyuvRoz8pAHQjsK5cmjVyus3Ne9zWa7qy/zv3T0avc9zjbE4XiynTlQb9l7K6faTnOT8m04ct1dOL5lLlcb/kN+2TeXelftW+PdbVov9P1mC5jYuGRp3som8th/dkTPHcivkj4y63b+Fru013TWddOjL3OjS8lohn57Ju/DcAehFfUn/BRXUbLS/wBsP4m+AmuLeG1mltbS2u4zhbO+trWMxysT0PY+2a579gL9jvxP+034r8OfEHxdpkQ0jVteFv4G0O4jLvq2ro22XUQv8NnBhmDHh5AB0HP7LxJxblvCXA9LH4x7U4KEV8U6nInGnHfWVk72tCKdR6RtLx+BuD8x4q4qlh6K05r1JP4YU7LmnL/C+aKW8naK+K69Fsvg34i/ZO/4I/ftH/ET4k6jceHdU8W+GLKyvEijUXE2vao8UcGm/MM7IrZ13lT8rSOc/Ka/Mf8AbM/Yl/aw/YZ8a+Ffhr+198LoPCWv6r4Mh1DSLC2voLlXsQ7xB5Ht3ePzdyNlQxI/iwSK/Z//AIKN/BvU/wDgor481f8AZJ8OfFnT9N+CX7PunXfiP4seOxKJIbzxJHaGKHT3YkLJ9mhDtI4zhpymAVBH4uXv7TviD9pLx58PrH9ub4neM/GPhTwfEfDJ1LUb5zP4d0ybcluYZNp3GIr5+yTcZFiKdBx/KWWY/F5m6+Z16qqV6lSc6yUJdU3TjFv3bqKaUL3jFQTbuz+r88y6thq2DwNCKpYWnCMKXM/spRTlJJOUVJtTc3H3tXblSvwPgPQ/EfifXrXTfD+nTXUrzqqwQRlmLE4GAOT9AMmv32/4I3/8E7fEXwu+BPjf4SeO/g2z+OdWgOpWXiK4sfLuLvTru32LEsj8WxViQVOD7V8Lf8Ey/wBlz4vfsC/8FcIvhH8YtFdmsItRsbPWbnTALPVYfKE1nqVuWyGEiFHXaSVzgmv1Z/aq+Ix1H4C3vjjxp+zb8TfjLApRtS8A/DzxRJpMl2wz+/vJIXR2tgQPuFipI+UivH4ix/12tTwMGvZzUZuSe6bdl2SVru/XdLlsfQ8NZLi8HhauPUH7VOUErfDblei05udOys1dNcrfMr7HwS/4Io6t8OND8KWHjL4hq+l+GoLO41dl08veXs9vO0/lK4bmFyVV93ZSR1rqdV/Yig8D/so+L/COv+JPDkF4mnajqt/4h8SaoLLTY55rtrmSa8u+TBbRx7FOP4UNfJv7GLeJ/E/xO+H/AMZfBX/BLf4o/CKPxNqN5FYat4a/aE1rWr7wzNb/ALtJNf0HUtsZ06c7isqZ+RCcZZM/aH7emiftHfHH9mex8AfsveHPh/rXjPxCi6jFZePwT4e3W8qh5potrC68psyR27KyGQIzqyrtPnYvD4anX9nK83Zauas3KVtXG/La9+rta2tkulYzNpVIOpLkXM7rk5bcib0UmrqVrJvljfRuycn+RHxQ/Yb8CeK/2UP2jf20PEfx98T+P/FY8FReJtI8SeHfg9qWi+A5haXMduttp2pX6Kb8qGzlAquvzKX5avsD/gn/APs5+Ev2Zv2bvBP7AOmeP7fUviDfrH428TWet6h9k0Lxvqup2wln0i0nUnybyGDyI0ugpDBGG3nC91qn7AnxqPhr4q6l+0d+2d8bPG3hD4hfCyTRta+HvjrxOt1YtqGzzb7UraKILHYW+9B9nhhVCilwTgqq+W/Cr4geB/idBpPw1+Jml6bq1paaBHB4c1rTpJIr3Ro4ljQa0jDBiSzjCFIFO52U9c19PgasasZwpyvGLS62+FbXSaStZKyXXzPk85o1qNalUrNc01Ju1nZ893dxbTlq72crbXdkl7R4t+HHxOm8P+IP2Ufg78I/FPgDVPHr2+leOviDe6qmqWul2VqheXT4GtyJIbaYHyDcsV3Bj8u7GPVvjb8Yfh/+zBpWk6F4X8K6Daar5EKi+1qWQad4NiWBYg8KRJ/pHmYKRWcX7wsQcYzXQftD/Fr4afs0/B7/AITPx78bv+EH0q617TvD0vjgaILr+2LmbalsZI15LOzGR25CAlscV4p8StG+OHiT9qbxP8Mfgp4hGpp8GbPy9N0n+zYtSvtLnurdJZ/EVus7CO51ASSrFGHLG3VjgcmuxJy16Hmu1O/c7P4Jal8SPij8TYPGH7QGkN4K8IaDqCXPhHwM+lnUdUvtVkj2x6lqIXJXyVJaGI8xvICRla+1rOwTR7OPTtO83yYUxH50u92zydzHkkk5PvXg37Gkn7QGv6jba98bNZt5hp3h20t7M2jRLIdVCstxFeyrxeXLqBIdhAQ5BGTXuzF5c4WJXVso0jEsMHnNaxXu3OWTfMSpDJLGHWRQyjlmGWz6AfxU/wA0KxkG1nb7oHBc4qGQiSTe4+cLnof51NEYnKpFErOR8mBnGO5NIdwM5aLFtEIpCvKSHOD3pG3mHbcFjlVLCPgED0PWpgFkYD7JGr/xfNkntihYlhjYGF0XJ3Jnd+VMNDhvF/w28QeJ9+j+H9btbW3EwvtL1C6G+Sw1GP5omKEYKE/K3cg+oqf4VeFvE2nXF14m8T2I0zWNUC/8JLDHNvt7u+QbBdW/9xSBjPGehHeuwEUhVgY1ClcZx1B/nSG1hQNC8kqhRhfm3D34qOWzuA8rBI+D+7lVQCAflPuKjYw7wbgFAvJEn3GHqD60kcRVgDbJIQAVdienr/8AWpFmvHch50kXJLiNNrr7AVQEqLFOSJrRmLHKQ+bhSvYgdhSzWgbFykMilP8AlnuIXcOwHcVE6X021lQQr/ezmRv8BSido0bdcyxuoAEsnzA+hA9fegCTfI0YDWZ+Y4K45A9eOn0pgkilZozKAFJEfHbuM/0pkt7KIzH9pcqSMTQx4LH+lIyO6GNG3bfmIlX52P8AeOOv1oDYfHAjR7JYWxIv7xo35UdiDR5mnckRIZA+xFOfTqfenxxwkI0ss0jAcFBtA+vrSrLGBi6uZDg/KQMkD2FADVl8pVCMucgMW5JHpmihnSRmnhE65G0AxgMfcg9aKNQJd8cwyJQSOMA8UybcSJImGU6hB19qUwi4UShEcnhn3HaPw702O2IbbPA/yn5BG/y/40xaCwGVlaUKVcn7si4pwW/uF27jEOwC7iaQtEJSVu7hZV/5YlQV/UVP5kUrKVdw2Pug4FAbFMaPcG9S+aTM6jBjJB3D6CrEgRDuKGN/7hk2/wAuKl3zIS0Mao3cE9ahmeQuHMT7j12JxRoGtyRUumjLSyRBSMHC8n8aAYba3PkFi6ngFufwqu7QxtlZ5RJ3AJ6U0TStmSG3adh0L4yn0oDc+Of+C/Gsalpv/BMvX7SwvJoINU8Z6Ha6gYX5lgN3HIUJHYuiZr8nfBPgq68N/wBmeN9EL6Vc3dl59zDI5MF4wYgOgHMTgDBzlW9q/VD/AIOCxOv/AATI1O184RfaviDoMSNHx5WblTlj25H6ivzA+G/iHxTd/D6LXdbliRNGvX0+7W6y2JAcq8bJkopXByeM1/S3hK7cJtW3qz176QX9X3Wh/MfjhKvDNqcoSVnGMWn1vzWXVO777O217ljUdFtNEMvxy8B6I93Y3Mv23x54RsMbbvaNn9u6bj/V3sI+WeNeJ4c5G5ecL4J6X4b8ISx/C+HxbNrGhw6le6fZanDuiewcgX1sm4HIdFdjHIMcAdxXV6d4Ws5bw+Jvhx4sPh261K585rL7QkmmXV2Bj7RCwJEM7Dh0GFfqVzXnXj3Udb+Hni3S9IHh77BJP4ksr3WrCOL5oZIy0ZPHEkEiOdrD7h4Nfpa0vd+ndX0+d/613/FMI6mLjPCwm+a11fSS5U2rvq4bRnGWq5Yz+GFv1K/Y2/aXuPjvoV/4G8f3kL/Efw3aJd67PGgRfFelABE1uJB/y8xjbHdRrwWCyjAfaPeYLG10COb4gXE4Uw6XKiSlRteIjduJ7jj9a/I/wN8VfFfwy+LWjeIPCPiGTSNZ02c6p4G1wYP2S7jYxXVnJ2eGRDgoflZXZSMGv0r+Ev7S/wANP2q/htHrH9t6d4Wm8MyRy/FTwq92FOkxklhNCGO6SzuWXbGRnaWKHkYr8Y4y4anlOJWJoR/2eb1tryt/ZS192bVodpP2b/5ds/UeGc6jnGFkqtvrcI82tlGXT299FFQ5nOutOVxlUWk5I7D4f+FrnwZ8NtFstQtpDfX0s2qXkROGMt0+/wAkf3USPac/UVn/ABA8U+DNGlh1TW/ET21q11EkvkwlmhVWGFVQMkHoMdSa09U+LEHjHUja6fpN8908Bki0dYgJlhJ/dyuRxBCeAob5iB0pugfCm+g1rRvEHiDbcXuoa9BFJ58YZY1JySoPCDjA78V+d4zMaeBk54r+I7vlVt5NvXey2s+qWiZ95k/DtXPKcaGWaYaKjD2kk7KMIxh7q0c5tJtx2jKTc3F6P44+HH/BIbw18cvjNrf7VP8AwUE8IX2peJPG3ja917wx8FbbVxHpOh2Xmf6KdXng+e8upI0Q+QjiNQxDAk4H0h4H/Z+H7HniH4gfHrS7uyttDk05E+E2m/ZES38PSSYD6ZIvRTHMxEQ+6UIHXNfUtz4Y0Syvnu7e2OPOLLI/LZz69uazviG3h4+C77RPFnhX+3dD1BRHqekJCHe5DsFG0H+MMQwbIKlQcivguI6mO4njTeNqtukl7PflhaPKko9rJX+03GLcm1Z/0Bkc8PkHPDC07U6mk0rJyXMpb230321kmrO6/Cn/AILU/Evxh+yt+z54I/4J9+HbpNI8P+PtQ1Lxd461qyOLjWUedZTaS7BuVfPdnkB+8EUZwWFeNfBHwl+2n8Zf+CMnin9n79kzQPA/xB8OeP8A402fh7xV4R1TwrEus+FtUcwyWV/Y6gZESaO5UJG0k4Y24+WMqHcjf/4KHfFX9sb/AIJqf8FjE+KfjzxCPEi+EpVk+H2oTWKT2XifwVIzLc2TB8o9ysbyQzkYcSoWXA2E/pt8A/2Pf2f/AAH4U+JfxN/ZI8QXniD9n/8AaPsdO8deC9D8GWWy58KeJLZxKZbdgR/oryLGXgIDWzQtFsVaMTipcNcI4fBRppVKtqnPpJSmpy56cvdunGHs+WSeqUkrLmv67q0c+4sq4mVWTiv3fLbktFxi1Uj732nd2d7pW3Vl8K+J/jzp1z+yx+xXrnxS8bXOn/H74K/GPVvhP8Q/C2tOPtYeCNoVF1Ju+aOK3+yBZPmDtMwViUYj9Ov2X9eOu2UT2V99mnsbho5IxIVdSDyvup6gV+fX/BS/9kzwl8Tfg7+0LN4A0nw5oGs+IY7H4n+EtZ+IE/kXi6lYL5usjSL4NsQyhJV8mVg+WAAAwV97/wCCW37Rmh/tCfDDTdT1vUp9J8fw+HNM1O/03UIvs899Z3EIa3v0jbrDMgOHGRuU818FmVWjUw2HxuHilH3oySe0rqd0+zcn82trn6HlcKtDBYvL60m5JQqRbX2ZJwaa/utW66K9lZpfoT4m8Q6T4e8Pza7O7QGYIlzNbp+9lycBCV5K89OgrlLC8uZvhvY6/HFZJf8AhvxNNEuni5UkRy8eUMdD0auY+PHxP+K/wo8J2Hj74Z/CLTfHGmLceT4uS+v5VufD9swGy/jtY1JvoVJPmRqQ46jIBrzPW/2kvix4qTSfAf7Oni/4daj428U69aQW9/4Q8A3X2fQtOLA3WoX7XT7RKkeRGijO8jOa6KeCxmPU69NL2aTT6KNtbu17aq6ul87nLlfD+Px2F9rRiuVS1nKXuxUU3LntGXJFQbu5OLatyKeifqn7Wnxn0PwF+yh4++ImolbaWz8OzWVtbXUg3G9uf3EUOfUs447gV8Hfszfss/EnXdQ8Jarq9jb6J4XDR3dncht1zfNasCsnlD5gA4IVWIDc5BAr7o+LlrbXlhq+geBbvw/qn/COa7bWNlda74htZBeeKCYni0e6tWB33EsUiybWClfNQqK8ItYvi98GPgH8V/ifq8ep+EfEPi7X30LwL4V+w+ZHY38vz3NzaHlgoj3Rq4+UEEj0r6TJ1UjguafxS/Je6v1PgMydOWLSj8MVp8/e/wAvP8T0T45fHv4DeNPHPwK0j9oT4H2fjPT5dPv/ABtqM0iypD4cksJSsOqvCo8uYvIVjZZMgHBA7V5d8KvH9z+0j8ZvD/w6/srw5feLvFiax4y8S+IbLxNNYT6bYibdJpPkxqEkDAxBJ3bcg+Y4xWxL8Srf4ffsqhtW+KFuvw807VWu/B1hNZSzXms6i8QaLSWyQHghuQ87p/HgBsAHPypNdeJtfl1m+1C5kvdf1i33eKEsxHaG4JG6SBBEQFQrj90p+YcYNetFRlHy/r8jy5tqWu5618Rf2zfFfjT4VaToPw80r/hA/EMt5c2ureFNPBTR/DRhuWFjfQ3R+aa5ZSHnul5IJ4wOfqz4bf8ABUH4T6r8T9G+A+seHtc8S3qwafo4+ImgqHttf111RJFgtyAxtyxZvtGADg/Lgbj+fFnF4PE2hS+N9P8AEX/CL3uoWsOrjSEEd8uns4WYW6uMB1TPDD+Gu28J+I7Xw6+qeFvDHjmfUYfCeozD4UeKtFg+y3NpCsrG3eRHXcxC4yx5DZGMGrXKo3I1eh+wdzBcpcG2ubSWNogVKICUkA/jWooop5LOSWW2lBjOdxO1kXnBdeq9O45r8/8A9lv9qX9qd/F1z4s+PHizWfEXhTxPo73MOo6WQqaPqkREKwyxqoELNtVjGMKQd1VtW+Nvx20mbWvjZ8MvF8Go6vp2qW9tPLqWqB9VjEEvmmwdE/4+rV9zqX2HYjfeyKiU4c1rgk2j9DoZ90InhXd5a4BYfMff2FPjvHEu1o2Xyl+Y9Wdj3A9K5r4e/E/wh8XNEl8T+FJjIlvKkV9ZsCr2Mrxq/XA8yMhgUcDa3bpXUeabaHMsuADtfAGD9e4pj6CrC88g86EthjkFsginF1hjLo8nBwdpBH0yepqGadY0Lx3BLLjCAYAB/nTYoriQ7IohPuXiJI8bO+f6+tMCZobWUG5aIjnhuQSe5YetP3B41YHIPCDZxn1z2NV4ZJrrbd2tyZdmQwzkFR3PHGOn4UGON4itkphjHzE9VA74HrRsIl+SDBTcG77mz+tIYZJoy1uu+UcxLJ9zJ/WliVxIEt9PzlAWkZ+c+vPFOwLeQ7UZpWON6yYIzSArRQySjZ5ZAOPMjCDIP59BUkYmUh4LByFJUSeb/wCy9SBT5TFCwM745x5hqPyIvlmjllJAILl/mb2z/T0oHcaz3Edw3lWqMoAYkHr7/wD1qSaOd2Oxxux95hg+ufapy0hIdI3RNpJVlHzHsQOxpDKAQ7Qldxw8hPBxQIrCOXYYJI5LiVGGFzhgPc/1oqZTMWEdzGyLu3LPk4Pt7UUWHdgjqZSt3afMR8pD5J+o6VJBNvfyowgYdiCCPpUYitWm2vNucdAGIx/SpRFeQr+4lDKfveaO31pgSvHlgVRncDnnOKgM8ruSkIAU8ky4pqruO9EljdDyqycN+JqVkkmBJiRSR8wPNAkiESKzFyOvVQcmh5bjYcXrRhvusI92RSx/Y4lYBQJM8tjJH0pHvFMZEib1/iD8A/WkMbBO4YJb33nHuZHCgH3qWPz0JN48HA5EJyQP61FBPJNEW8mFoj91Ilz+ee1TrGRHm1ht1brhCOaAPAv+CoH7Lnir9sT9iHxf8FPhzHby+J4vI1rwxYTzKkeoXlm6zLaSFuF81VaNWYgKzqxOFNfgF8L5tWn1WHx58APGlvo99K0kHiHwl42sZfsUxjYrNaXdufmgnjcMnmR4KkdxX9OvnTwhb65gBhjkDvNHxIpB9R1X1r8Iv+Cs/wAA7L4C/wDBSL4k22iaHJBpPxCFn470aW3xi4a5j8q9I9B9qhmkb3lBPWv2vwjzmc6tXJ6luVp1IPaSaspJNa6q0u2j6M/HvFnJaU8vjmUF7ytCSaUoyi725ovR2ezTTTtZqya4H7H4G8O2V/8AEFPAWjWlm8arrq6dqU3lyIxxzC3yPtPIYAP3zUfxP8M23j7wJPoWh+I2vpba3M+gWd/N5d1BOF3xPbXg/wBoAGKUFHXg461R0jwbqXijR7fxN8QtWtNG0GEiW006W6WP7UenmTdwnp3NWPCfirxzrmuX/hzwf8ItI13+z4w/h9o9Qez/ALTOfvPM42wQIvR2GSQQBX73NJRbfz/rv6a7H8u8kqVT2tOfNOm7tuS5VayS5ptptaqVpLli7O6TOE8KfF6Txz4L0rxM/hq+vNXivkWbwxp1qXvjqspEEumrAPmM0kwHlooOdwxX6L/s2fCKL4C+Cj8Hde8JReKPit4guodb+JzJOr6dps0QIstFuLmMkyW9grMZEXKyXTvgnAA/Ofxvc/EH4KftT337T3wH8UaRpfiTwh4OB8Va/pmmG5stF1rUUa2trSz8z5ZL9o2cmYjMKneuGIx+x3/BJ3UvDPxP/ZB8O+Kb74aaL4T8a6aBpHxW0HS23uusRcx3cjMzORcwlJvmON0hGSQTX5Z4iZ1mOBytS9k5UoyUea9k520lUSs4xi7pQWkqt5OSjGCP2Dg3hrJ+InGjh8QqLrLmqRteoqV1J0KV9FzPknUqyi37L2UVSbm3L2/9mj4VN8P/AAQ+p+JNQfVNd128Ooazqd1bCJ5nYYSMJyUjRQAqZ4Ayec13Wp6dFeqi+UMx3SToQMEMhyKvRQrHGAoAwMcVJsB4NfzdXq1MTVlVqu8pO7fn/ktElskkloj+l8FhMNl2Ep4XDR5adNKMVrol5ttt3bbbbbbbbbbY2SfEzI/AkO9MjjPcVy3xWn1TS/Bd3r1hGu7Th5/llsCdQDmJj2DdM9uK6PU3ijgyxxt6Zrhvi94iF/4Fu/CVowkn1ACNiP4Fz1+tYVWowdzqiuaSR+Wf7f3w6+HH7an7PjfCrWLv7Bq9pqF7rfw+8QXTDzdE1E9bVieWSRl8uVe67GxlQa+e/wDghJ+3j4X/AGIPFei/sm/EHxjr6adrPiG6j8f3FzGV8P8AhPW7hyloXuG+WJZQix4i+RnYFia1v2n9e+K/xp/ay179lX9nX4TeKfGup+Fr86z4gs/B9qGbSbfb5ZnmnciO23koCXOQOcV99f8ABO7/AII+2nwFvm/aE/am8QaH498Uap4Zk0G58O21uH0KzsJgDNatCy4vNuAq3LZ3MHIABFTiVLG5a8G/taptX5HpaUb/AGtFtbS93Zu/pUYUKGK+t1HpH3VFO0p/3XvaC5m7y0vZRu9vffjX8JfC+uyw/EW0+FuieK9X8N+fqOn+FfEMIfR7m9eExm7kiCsDIincCoJIyR82DXzFd/s+/D34qeO/hb8R/GhtfD3jnT9Cv/DN14g8GSvbpHBLMbq0bTywAazjkLRi2lBKr8uBX2za+CPCHwg0S2g0CGTTfDmnwLHZQmWSdtOxxHGh5d1P3VHJHSuNvfgp8VfHy6Zbp4j/AOFZ+FrTWn1KeKLS4bzX9YD9YVEgMWmxHJbd80uey18DiMmzOrX+rJJN3cuVe6nLlvJP3XaSjs3rb4eZM+xyviGhgqHtFLbSMm7Ssue0UveV05X0TWrvK1r5/wAINa+J/gH7J4L+P8FqNQt5WttF8W6Jny9WQDOJYPvW8oH3hyp7V5j/AMFMv+CgHwo/4Jc/s1at+0V4U8FrrfxB8Rpc2/gHw5a6fshur6NQGv73YFItLcukjAENIcICu4uv0Rrfwd06zaO6+Hr3kFxp1mwtbW6vGuGugBl97PktKwz83rgV+af/AAUH/aKi1P8AbUtvipc/AjWPG/gH4c/Cq50Lxj4ftbVn+wWmtxT2wlmfay200jtmNj/FGo46j08myXFxz7D5dVjGfMqklLq1Tpyla7sk+bkj7y+0mr3uurLcPHiqtV+raS5KjcU4wTmoSlTjq+VKc0kle120uVn46fA/9rj9o601fx7451j4/eJJm8R+J9K8beOpBe7l1jULTU1uzelcYSZWZisiAEAkfdOK/qv8e/BD4J/G65k+L+v6Jq91qF9pttcWTaX4llghWzYia1njjUlAxyCzAc5OetfxveH7y98L3f2W3DultdNFc2dwu0XUSuf3EoB4DYCsM1/Wh/wSU/ath/bT/wCCc/wg/afhtLS21I6FJ4d8VaZp8JSC1udPla2MSoxO1SiJIoyeHHvX39b2cqUFba/3N3/DY/OXiI1MPTitJR5k3/MubmjfzV5LW/TorKX9q7/gnrrPxV8I6TB8JvHTTf8ACMw3N9B4LvLeOOO61a5UB7yG5OCJAmV8phtbnBXNfKvjv4c2Ft8MPC/g7xj8HNTuPHELnSbS2l0mTTorO68391JORy9y74VW+6Ac5r9ToYBNPeJtPltErqe3TqKSCOdJYbyWGCaeSERTS3USs7IDkAuRkYzwe1cjpp2s7WMOZ7s/MPxB4Q1nxpBpfw48U3Oqav4406ON9P8Ainr2jS6Jpy6g0pW78P6n5qiOS4SNfLtbofJM2Oc9cLQPg4de1DQJB4hbwN/bPi240bS9S8UWLQO00a7mWfaSsUgAOIzy3ysMg194/tKWP7Pv7SekeJv2Zf2hviJfeHYJNMXUNT0/Xbz7C82lQsduoWkzAxz+VNtJYZ2nbkDIz87a14Xa08BXupeAtV0rSL6xkS38VePfFFmLWXxTpMNqBba5bi6JFheSDbau7gFzho/lIFRJP0/r+tOhS1OD/aI8G+P9Jsho3hbTPFMOg2VzCklj9oEwS5bEQvLhoDhJbhsGOM5Ow84rR/Y2+Hvhr4l/tPaZqHhzUdf8DeIvBemyXc2vaPaKw1BADFNZRtcAwRyyNuRgSQQD0NZmq/AQeDvhbZeNPivr95otr4mgt7+wv7zWLi0M7SApaW2o2MQMkMJn4j1AkAuVyArA1Lonxu1fRvClr8EtTRdD8N6KbaKLw7Fdf6HFP5paU3cmNztI5JLA85zUcrppW3HdSZ+jfgHWNYtLVvCPjTwcdN1uwtI5Jri1tUFtcwMzFAHT5W2ZKkDgNnHBrpWa2mc3RuXOR8m0cY9SO9fMX7FXx/1OXxh4p+FPxB8dX2tXN1qUV3oo85Li202FgVYI5ORHnaNgyFwT3NfTBSdrt03AzYw2CDn0x/PiqTulYXUTUNWs9M0q51fWbqO1srC1a4uL0gkIiDLMQoLH6AEmvmH40fHP45/EnUyPg98ANeTR9DWDUNIi8UzzaRc+L5UkLNFajKsku0B4SeWVXyMHFfUthFdsmbG2kWVJQu+JMeW3XLbv4fXHFfC37WfxludW+K+teAotM1WHwboHjQanYahZ6xPLqF9rLxgvMhdyYbWMtiJYcJlSfaib5YXBauyOd+Nf/BQj9rW71vS4dSjPw41DwhqAufE3h1LdUfWkDK/lXHmKxjR0HlgqcZctnGAPuH4D/Giw/aH+CHhj456X4fk0e28TWH2kaLqUqiSxdWKPEzKAGIYH0z1r8s/Fc/i/wb45n+KngTwZrfjPTNELXHiaHU2a5kubeZitxb3c0mfKSZGKRu/3XII5FfWPwQ/aU+HPw5+Lvhb4Q/D7VNdWw8U6XDrsek2F1bXGl2imLyjYKXbfPcBfLSQfKzTgMFHNVGXNBNdfw9SWmpH2SZIZgA80ZRn3bc/eb+tMF00OYli3mMlS64xg+1c/4I+JnhD4gLPB4bstWsru1Zv7Q0nXtMktbi1IOCSjjJAPcZX0Nb0CT22Xgkj+f5XjkTlgf4hjp9aChZYXBVghIGf3PHzn0yelIVeQ5EH2c8cCYSN/wLHA/CrUu1EKmJ5M9FAyTUYS3JaOJhuTh1QjINOwCOiBpFMhfzEG9R0X3zTXedJEYSRBSdu3HzD8KWR54/LWWJldySypxuHp/wDWpFWJ2MlsVZQBtyOQf/rUgFWaOI7GdirsTiQ8D2x6UU4bEcH+zyQ7ZnMUe4E44Oe1FAmLNG4bAJwf7xzn8qS3hdRsm2jP3QjkfoasEMqgJGCp6HGaZN50qeU7LIf7pQcU7B6EXlSRqRJGuR3lfkD2qQBCoMSgj+8G4qMpFaY/0Ta2PvHk0SONix3UbEMfkWIZP4jtSuMe8u5SquozwVYYz9KrvEsfyQZVieWk5X6VMMEYmby9vARVzu/KpYY3X5PsyIW5Duf50NC1RReW4tmHm2qyH++DhR+FOHlXLrJcWqQkH9zs5wfU1cCPHIdsiMSOSgyKjC2zRyNIiqR1c4wfyp2GJElwDsEJyc7SD8o+tfnb/wAHFnwFm1b9nzwt+2p4WsJp7/4TasdP8Xi3j3GTw3qDRxzSuBztt7hbeXgYVDMTxk1+iLWpdA1o0jBx8zFuAPUCs/xn4F8MfFDwTrfwp8dWhvNF8UaHdaNqls68S21xC0UqEY7qxHPrXr5Dm1bI84o46n9iSv5xekl84t/gebm+XUc2y2rhKqupxa+fT8bH88/gvQ5dX1AXNra2lzMzCRtc1MedaaPbBc+akJ4ubuU8RRn5IwN7dhW54v8AFNv4dsbjwZocl1ak6JLqE9xLJ5l1cyu2yLzG/iYk5wPlXOAK86/Z7sfEvwX8Wap+zP45umOrfD/xNqWgasLo/vHa2neIOc/eyqqQfQiuu19P+Em+Pem38y7dPt7Mhyw4LJyin8ecGv7Jo16eJhGqneLV11P4czTLquEzqph8RrGmpNefLto+9tFsrt6yuy9q/hzQtP8ADvhv4IX+nSpo+qyfaLm3if51vkKSG8lY/wCsZpBgk9F4HFfQX7O/7Sfir9nD49XXxy8P2n25NWkS28WeGopMLrdgFCso6ATx43wsSMMNpO12B8d1V7W88af8JRcNGxg042tkhPRmbc7n9KbHrFxu3CXZh8q6jn61yY/CYXMcLPD4iPNCcWpJ9U9/ns01qmk1qjxsJj8xwGOoY7CVHCtTfPzf33K7063SjGS2ktH5ft/8O/H3g34meCdI+Inw78QR6t4e1+zF1o2px9JozkFGHVJUYFHQgMrKwIBBFWdQu9alYx2FzHbr/eMe41+OX7Pf7dvxS/YW8Q3XjTwdFc+IvBU8/wBo8bfDF7kBL6LjzNR00txbajGPmKjEdyoKvhgkifqN8Kf2ofhV+1V8GoPjN+yD470/xja3VtHcPYo+zULKNsZE9q2HV1JIPGCVOMjmv5b4w4LzHhWs52c8O37s0tr7RnZe7Lp0jLeL15V/a/BfGuXcX5bTqxahW2nTe6kkm+W/xRe6au7bq6Z1l/4e8T6q5WPWp5COTiMAD3z0Ar558YfGXXPi38QfE37N37E3jPRtd+IOg2qxeLviNfW323wt8NTKMbp2QhdT1faSYNOjbarjdOyKAHz/ANqDRPFXjj4GeMvGPiXx9q18uk6FdTwaRb3b21ssqRkqJIosM3PYmu8/Yj/Z/wDhJ+yn+xp8PPgz8HdCax0640SDXL4qqtc6nq18gmuLu4dR+8cs2xS3Kxoi5woA/PoSVeo4tWS/Hp/XU+9cfZRUk7v+mM/ZG/Y++G/7GPw+vPhJ8D/CepasdY1F9U+InjXxNOJdV8ZanIDuvL6bjuT5duuI4wTxliT9AeEdCuNF8MafpM8qyPbWvlSHbhTySBjsBnFT6dpY0/TorPzCxjXLsTks3cmtCyU+XgjkV6UY21OVvmZFFp32W7S4tUClBmBiM+W30NXbfUI7+ExanYJvILbWXPnAHDEHufamlpNwwABngnt715n8U/iD4/8ADusX9ha2dx4Y8PwSJE/iu78stcySAY+zE5WNDkgnaz57DGayxOJjhaXPJN+S/pJeraS7nRhsLPFVeSFl3bdtPzb7KKbfRdTrfG/hzXbDRLvxD4AsBNrNjF9p0nT7vKC4kXkxZ/2lyB7mvyg/aN+F37W/wq/4KP6x8Yvg1fWlp8K/2k5ofC03iG70aa907Q45bcpc6frVqmHtLiCffJDMGVVBPzhfMUfoVaeKdEi8X2sLS38I8syWXiBb+4kaW4BGQvmfLIMcsSKZ4Y0LWvHniz4keBPEnjPUX074gTJa282hwi0NiGgET3UDYOHUDeS2QSBnIrzMDxBGjm9GvCHvJuDXuz92aXNJdpcq913s2lZ3vb7ThzFV+HKs66SacdZOLdldfZb1cJJVIbOM462Uk1/Kt+3D+yrrf7NPxDjvdH8C3kXgm91W90rSfG8Wpfb9P8TX9rMRNcRTqAsRdSjiD7yqwzk5r94P+DTnxn4L8Qf8EiH8FaNqkMureHvirq8PiiyD5ltpp44pIXZeoR42QBvulkcDJVsflz/wW9+NfhnSdJtf+CcWp/DbxRbeKvgN8V9Ymm8b6/fxwxanpNwqrFMbKFFTzLnbDOJsHCAYYiQ48s/4Jd/t3ftOf8Eov2rf+E18HeDrsxa5ZWsHj74Y+Jw1jD4q0lx5tvLGzriKcLIZLa6AK/vP4o5XWT6nFQh7VqmtNNndbK6TsrpO6WiukfOcRQwtPPK/1d3g3zJ2SvzKMr2V0rt3t0ba02X9ZuhQ7bJo35ZV8sE91HIqadFUPI3Cohrzn9kX9rP4GftsfAjR/wBob9njxLJqHhrWHeB4LyHyb7R76PAn06+gyTBdRMcMpJDAq6l0dHbvru4S6uF05HIMkpV8dcDk1ws8c4b4zfB74e/EiTwv4i8UeCtK1HxB4eupT4P1nUrQSPpVzKoAIJBxExVQ/BIABAyKyLf9khfHWqaT4s+P/wAULnX9W0rVxrVvpel26Q6FHqaxGNJ5IWBkvmizmPzmKqcMqqQMek3oW+161gC/u7JvtDqo7jhB+J5q0rzQzsXtWcyHc5Q8J/iTUuN9SlJpWOX1bwBZfFCTxL8PfiF4FF1ZeKtBksvFAvkV1mtZFaNSHI+UhctsUgA8gAgGvi3wF+yra+N/hj4G+L3gX43hfCksV34UisPEOiLd3OoRwXckImjlbaVEpiKb5FLRKynJ5r9BpVltkV7KW/VQ+5Ylk+43TnPavn39qj4X/ETwKNZ+MPwp8Q6kdJ1W4gvvFmiadpLapdaHewoFh1nSLRfvMzCNLu3ORJHucYdW35NOxSdmc18M/wBii08EfGjQ76CxvtO0y20O5i1TwtrUqedZo4Plz2F3D8t08TDMiNxtde/B+gtO13U9F8E6bomlaWPFmpWls8SXlxqEenrcpHkiR92SDtGSACMjnAOapeAPhDbfC3SF17VNZ1fxNqlr4fdL/UHcPcTtKN8yWsTEJAm4lhGMdgScV8wfEL/heHiWw0bxlr1x5mqeF9OuYtIsre0ezjvbWQkSbudpuJIcKY24bHHBrGrWhh1eX9fp99vUavJmX+0j+0V8fvGtj4xsvFHwF8W+HLCw059X0vWo/EsVm+n6M2yC6lCxsRqFm7bS0I+ZBIG6EV826FrkVsLfwh8ItSfVNTmEdnZBjtkXcQ0NsQxxGrciKTO1s4r33U/hho2n22l6LP440n+zk8MyeIPCEd1eysLaIEbreyjbJSXd8klo3DbTwccUvjQ03iH4XeGPGkMXh/xNqvjfUra2+Ft9otgtnM3iZtwm8K3zouyC1eOORkll2mB42OeFzMZuro4tev8AX9easXtseUfFiy+IWgeLGHxK0afRLbU9LsjqWkRXb2lvJG8pihlvoVOSTMNqF/l3jIqp4J8Oap4E8HeKbXxN4BSXSfDHie11TVtSktmjvNF1TlYCZMh4VPXjgkAmvqH9nv4KfAj9on4v/Evwd40+Gz+ILnw34d0q11OLXL6SLUNB1I+b5+lEfL58UZRJorgbkOcqT96vSfhj8FP2dPhZ431mPxCthNqN3YLFrF54knkvrvUmHyoZmJKPhTtORu4zWqXLFRX9fMlyV7mT+x74r+Is2tXms33jDxHqFtN4fW4sX8WIb95/NUsqC4+8lsWGfY17z4P+JPhbxH9hsxMP7QvowJLeOTfHazgfNCGxhu/sK5/wT8OdI+F2t2Gg+D/CE1npeySUS2LtJbpEV+VCSSGiI+XaKs6J8KPClj8RrLxp4YubnTYtOilNx4aZ91u8rghZdx5GMn5R7U4toh7nezy/Zebb9zJjkN/EM8gGo5HBO+ycKc/MrqF3Z9D3NNSBuFeQQ4IPDbtw+h6ClRN74ubc7W5SaNsgj1PoQavcOpFDgB5VSSMscPIZNxx7rUscMcTFLlXkDfcQMFVx6U5onhAYJBlx80s5yo+pHr6Uk6XhhCKqh9wKhQCMeq/4elADmWKIrJ5OxF/hDZX/APX9aKZIlxt3TEEg4Vl+6R6j3zRRewrXJSQq7GlAU9EcYFNWSSBhJdRMqk4UxDco98inFpEADoFU/wAQ5z+dRyzhZAiws+7p5bHOPXAoegyZZCSXYFx/BtPJ/Oo7mGNiIpbeTLnllOCPqacwRF2qjcjB38YpDPHGPKnjYehU7qBD4CsH7qK1DY+6DMFzUbPOpMl1o8kbN91mlDj9OBST29pdx7bmNHOf3bbfmX8utFv57loftcjhP70W0j8KAGjVhZjLxSqozlVhOT9KW3ktruL7XBGjEngS8SIfX/8AXUomncMQ6ShBwrjA/Oo4wkpLRwKJj94QRngexPWizAQCVpBKVlLL9x42GMemKkIe3ddshJOH8sn+Lr17U0xSMp/cFDvPnNn8sf402CFmHlTtGzqxZWkUjcv+Ip2A/B7/AIOD/wBmfxh+zl+38f2lvDelTad4U+MCW11o2v2iZgtvEltAIrmymPRJZoo1mQNgS/vduTGwHiPwv+O+keOoY7bXLdNN1RB/pKlCY5JB1dW6AHrg1/Qr+07+zT8Gv2y/gV4j/Zz+PXhwal4W8S2oiuYbaTy7i0nVg0N5ayYPlXEUgWRHGRlRkMCQf5wf2mPgN44/4J8/tX+Mf2ZPGPj2w8XP4WnhR9d01NiahaXESzW0s8XPkXQjdRLGCVDglWIIJ/evD3i6WIoLB1t6cUn1TivdUvJ7RffR69PxTxF4Nw+ITxUFrJu3dN6teaers9nta57V9riMPntKCCM7weD71l3/AIqjt8rGGZgPlKHj8a5Dw74g17UtOSLWru3dmVWiax/1Zj/h59fWtJbR5CAAMsc896/Y4yUkmfgDyqNCo1U1sZfjrxdfafoV1q9zOsYSJmjyPu4Byx/wrx/9k/xd8UvgZ4esfiN8N/FOrWdw+tz3VpbaZqUlpeWql8l7K4QhoyTk+U2UboRXT/tCXl7rt5Z/CHw3h77VF33bg/LbQd2c+g6+/FJfRQ+CfCi3Gk24aG0hS0sWYdMDmQ+56151WMMRjueXw04yi+zc7cyad1JKKV1JSTurq9rfZZfH6nlcYQXvVZRkltpG6i7ppxfM3Zppqzadt/tf4Wf8Fd/2svjN8Tfhp+y7448AeF/ix4Z+Mnii18IX+tfYv7G8T6fHMQs9w80H7iR4IBJI+6MZ8vrzmv2F8LeAdL8K21j4S8Pox0rQLZbHT5Jn3yNFCNibm/iIAxnv1r8Lf+CB/wAIL/4pf8FKNJ1W7uZRY+B/A+p+MNQkb71rPP8A6DbyRnp5knmycddqsR0r97NGkjsLGO3W3WFEUKkKZKxr0AGea/mzj/A5VguJJLBUo004Rcox0Sk73srtK6tJpWs3sj+jODMRmNbh6n9cqOo1KSUpbuN1a7srtaxvu1G5dFqxHCGpoYQi4IojvIJFyrj8ak3b+EXPqe1fFn1JG0SyARmQRryXkP8ACo5LflXh3hLxDe/GP4p6r4zu5ZGFhdvpHga0Kb7bTIlX99eFT8skxxuZuygKK9z3FHwi73xgr2I7g+xrifD3wo0H4eanqesWF6oS/uHbTdLtYfKt7DzTmUqAeWc9e1eVmWCq42dGKfuKV5Lvpp9z231s7aK3pZfiaGGpVnL42ko/fr6XVtf5U1vLXx34seJ/2hfhR4fl8beL/h/pvjWxe6+wJe+Cp/LXQ7Jjhb26tZ+ZC7HMkkR/dgDjAJru/wBj+7k8d6DffFS905YYkuJdF0iJJvMjlSI/v7hT2DP8oHbYfWuu1JDYxTbbGO5jeB4ns5k3Rzo6lWjYd1IOCPpWn8H/AIW+EPgf8M9E+EfgO3nh0bw7YC2sYbq4MsihmMjhnPLEFiM+grjw+SvD5rHERm+RRfut396+jTetrX0b0draHdiM4o18plQdNKq5L3o6JwtqmrtJ3SWmjTbeu/zB/wAFHv8Agiz+wl/wUv8AFfhn4sftPeG/E1vrvhlf7Kk1rwTqMVnc6pYPuMdtes8bb4oZW3owwyksM4Yg/P8A/wAFTf8Ag3R079sH9mH4beC/2afi7Y2fxB+Dnh5PDfhPxH8Qd/na54cjUiLS9QurdMkwN80MoiO3dINo3lx+nLQCYkTFim7cYy3yk+/rU0IGGjZQcnoe9fRRlKOx885H5Tf8EN/2Lf8AgqH/AME9/wBqTxT4W/a4+BtlB8PviD4Dgj1HxR4Q8VQahYf8JDpj7be+nh3CWCS4tZGiZ1QCRoYt2T9z9IYPE9x/wmOtzWfhXV7iG0t7dbPyrTrNKPnUk9MECu1exw4W1UqzkAIGwGJ4Aryfxr8UI/Hej3vjP9mX44aXLqHwu8Zy6Z8RNNg0+bUPMEIU3eky2kZWVrzDRmBxwN+4blbBmpUik5Tdra/cn/Wwc0YxuHgT9p74Ea/8a7/9n7Q/GFxqPj21hNxrelrpNxHDp8KjO1p3QRMw77GY9iBXpBnN04TJjBwwH976GvmX9mfwp8EPjp8Tbf8Aam8C/EL4meCvEH9pzyaz8HfHF1Ja22m6tMmyZDbXCAiRkO8IjlSGDADJx9RSQQRO1uuSF42suMEe3anCthMRTU6E1Ja7Xuk7OPMmk1Jxd5K1k/hclqu/HPJ5unLLqkpRcI83MrNTt7yXdbW0XbV3ZLHLcSsYzdHkfLk4GfepLWN45vNjsijAYE0LncT7en0qpIwWFjxlRuX2qxa+cxzC6bZUBZCcP/gR+tRNWdzjWpLLcTwtI8yIfkbesqfKRjnd6jGc/jXgvjLW/h14h+IupaP4R+Id/qMGpaVHdXdnfW7/ANk6XPHL5LXrXUiqo8tdkYjDEhTuCnbx70yX0btEuoLH5gCiccuF74B6nGea4vxn8DfCXxIvbvUPibe6nqyXN0kmn6RFqsiWGltFkQzRQHCicD5mJBUsTxioa0aKPlT4u614aWGGTW/hl4U1S21e+ttB01Z9QubOwfU/OCxJLPCGkbL7WjcbW4y3Br1fxh4Y+HP7FnhfUf2gfjz8UtEvPGessmm2+oeIbN7LRWlYE/Y7O1t8rHPIo8vzmBmm2jJIJWvW/hH8EfhV8E9Ou9H8E+Fo4YL+8N9rXnR+Yuo3OMtdNGcqs7dyoAPAx0ryDXvhB8bfjrqHiDwl4/8ADkll4Q8W3Xka1quoyJ5s8I+aCe3t3yYmUbEXgOjVMVy+f6A2ee6Tqnjjwxovib9rL9or4feJNG1jxfqulXMPwi8L69DZ3elaLp8TpatfuCss7Mwd2gU8BlUg4YBdO+J/iXX/ABiuo6h8FpbLwRf3dvGuotfJc6izXkTPbOxUkSRyMrKXXhNu1iDXoH7L/hG98KfCrWPgv8VYYvHfjTwR4uv9O8P3PiDV2xeWzqJYQtyQzRhYM5Dg7WBUHkVyd9rvxV8V+LdE+HXgjwRpGky6bq8el3Ov/DLRm+yvaSI1wltLDdqGhQYYs/RsOwIBonGMl+Q0y94W8bfHK88aR+Cvh9qt5oVusST+FVuG3WWoRwn97aLICVJZs4HU9BX0pD458KSXVjp3ibXtF0fWLq1E0mkz3SpIj7RvDc/LjOMNzXxX4C0nwtc6e8t1baq8Wq399o2k+G7FpYtMutaimO65tbxDshAQbgVPDggVtz/E/wAcaxpi2OrQeGtegmtjLbtFpvl6rY3EDCJotSlz++BA5mH3jg0o3SsDSZ9nieyt1B8+Bo/Kytwh8z5c8Yx94fShpAY0MV2Vj2kKJF5Pvx0ryL9ln4/n4kae3gHxHHDBqFnCZNFeGMLHcWqfK8CnvJEe3UqQfWvXt5TBuGKqw+UlOBn37VZI3NjO5HlZYqVLNx09Kci4gaGCMKG6OXwc+o75pkiSRP5Rgs4kOCuNzsw/kv8A+ulSCBIsSCTIkBRQ2Tn60DJA77yAqvj++3Q460UyYNudXlEJZssQuck+39aKLhoNaSS8ZXtZ7a6kH/LNHOIx9O/0p0MtvErOfO88nlfJKDNOuBDf5SCeBz/EsClD+dO8u/jTy/MfcowjSNuI/HvQIjiZrdWEhDOxyFUls/n0oBvsec6xRRnsGy30xRAJ4mLTSxKxPLbw35elOaOEsZIcFyMeZuyf/rUwIjZw/wDLOWeJmOSVbAb86sLFIWAuLwyYHyKJB/Ko2SfbtOWYfeww/r1pgtU/5ZwKT3LR7TS2C5I1u8Db9gQsflMj5P4dqdJMqoPtMxC9GAIDfpUcUq4MZhyoPJ3cU4XFpMxk+yBivXaOD/jTuAPcMUIjvAyDGI5Y8Oo9jRLNLJbuS0ix7htDx7ifUfjQI1Eqzu7FmGBvHQehqNo4xcea004lC7QhJ2D6UhstWkdvPeW0YyhScFR198V/Nz+2d4ltfih+0H8c/i6tpHcN45+MOqyaZcNy8ml6W4s/JJ/hB25A9RX9H/8AacegQ3Ot3WPKs7Sa5fnllSMkj9K/mobT08Q+BdG12ygk8u9tJr26WXBJvryeW6uCP9kh1AHtX6x4W4WNWtiZtX0ivwnK3zdj828RcXKhhqME7Xd//Jo/5HKfBTUhZXsvhC8wRcRNNo0yvxKgPzRNnq6/yr0HWda0nQrVb3xPrcNjaoN12jsPPcfwxovXk+grkLj4dpdaBHaeGfKjuopFntLhwQ0UgPLhhzgjgitPTLPwF4UvTrusTnX9fkfE1/qMBKxqB/yyB4AHTPWv2zCTrUafs5WstpN6W7d21+Vrs/Fcww+GxVd1o3u94pa373ekU1r1s72T6Y3hXQbrxN4x1LxNY+EbyKHUEHm6jKpQqo+6q5/hPeqvxGNjFpcegwy7lNyFvJ93yqewHY/Wut1XxvpWrRS27arqoUrlHggCqwP8HJ4xXNX40aGATJpl/f2iRzvcI8a/uwI2wxGeeew6V1SrUY0XGMk7319X2S/rcmlSxDrqpUg1a1l6LTVv7tv8/wBU/wDg3e/ZvPw7/ZF8U/tN6xAF1T4veKli05fLH7rRNJaS3gQMecPcG6kI6YdfSv0Ot23rvHUDgV81/wDBIyGC1/4Ja/Ai3trgzRSeD5riORhg4ku5X2n6Zx+FfSVs20bifl/vDmv5S4lxE8VxBiqknf8AeTXyUnFfcoo/p7JqMcNlGHppWtCP5Xf4tliOBXO7Zhu+DirIS1RQst05JPEcZ4qKMCRMh8g9GWrMMCAZVQBXhs9PQY0/ljYkO1SRuVOSR71S1WO2muo4bJGaV2+YyHhF9q0z8vCKOnXvVW5SKOYzqfnIxu9BSuBLY6VFEfNukUiM7iTz05p6ZZDIeWkYsxPqaqQyypb+WkxInkGBn+Edatb90ijoO9NO4WHQsyyFS3HepPlLbl79aRY0d9x4J9KJYyg3UyBzkBSWOAO9cJqPwu0Gz+K1t8c/C2qWfhnXYnih8W6mIVSLX9KUEeTe4IDSxZ3Qzt80fK52uwPbiSOQbH6etc18VfAulfEn4aeJfhprVlBcWviXRLjT5I7pN0WXQqC4ByVBOSB6VdONOdWKqOyuru17K6u18vvsaUY0p1oRqu0bq7WrSurteaV3utjk/B/hbT/iFoni62+OXgyDWm1b4kX7x22r6YBELe2CJZNER2WFYysw5JY816Aqi3hjgt12xxIEiQsTtUcAZPJwOM14b+wB+zH8W/2Pvh34p+Anjb4hSeIPBeneIo5fhVdXt3515Dpz26G4ikIHyoLjzNi9g3uAPcyEAOOWHalUoRoVpJSUv7y6rpru7X0v9y2OzMsHhMFmNWlhayrU0/dqKLjzR0adnqnrZxbfLJNXejInvWjRmcDgGtCGJ00mGS7tiQsQZGD8r/WsLxDr+keGLSHVNfEhtJLpYpFhXc6g87wvV1GMlRzjpW5aTWt1DHrdnNBNDdQhoLqzk3xzJ2K9Rj+Xes6kk9DkimtQaWPaTJcFWUBsbSWb2GO9Txja/BJdjn990HHT3poW8jh8p2VYgCSEAH4k/wBBSwhhbhWUMrcjGSSBWZQyS8cssVq0FusXzbYwWkwP7o71DLIl4VuodRlYrh1eR8twc9P4T7H0q007uoltgm4NzkY2/j3otrO2u9TjSSCJnadfMyxG7uc46nHbpQGh8z+I/HfjD4afthePLL4YfD5fEE92mmS6roDXYVtWimjO6aNyNtu8b7Rhs59ec11Vt4Y+JP7VzrqvxT8V3HgPTNG13ZfeC/CN2yalczLEQIdRu8AhTGwKiLAZXB3dq4T4O3vin4nftO+OPinqsEiaTeaq2jx6qlxHiOWGZVtrQKP9aSo3bgMAHmvq26kRr6WZ0iXe2JXjQfvCvCliOuMYBPSq20JWup4V8Wv2ZvDPhLwfo2h/Ba2uPDOivraWl/bWt88llpqTqU+0CFjhQ7MEkdSCN+7tXnHgn9m61S7vZPGHhHW7ddG8VDS59Msr5vLsrHyCJJlmZczoMrLGCOcENk19U6tbNd2ws7nS4Wge6jN7E0pIkjBzz64OCBWhDd28o3LPKYgCFTcMsnfj36VNx2aPkv4NeKPh98DPDl341h8Sx+Jbvw3r91bX97b2xAFjKdtvqpixkqAQkm0kKxJ6Cvqy1khnsYLlbxZI57VZQLecSQSKwyHRx95T1BFcFP8ABkaLpXjaz8P6lNNZ+K7nzdBtbezRpdO8yDZc27sRgWzso+U9N574Ndx4YjhTwro5t9HWwih06GAWJTb9k2KF8tfQDFNiVy4klvDEibCqv8qFVJB6/wCeadtcOwiZSNp/d55J9aWWQrH5ZDM7dFQEk/TFQSXU625lJZsNjZtC4+vegpD4ovOgCqoVgcBgfzzmikHnXLMYyyENiSN+p9cnt/WiloF7DvNBID27kkfLLGe3qaeZJIkMgbevbD5NVLPVNL1y0+2aV4giu4M/NLaSAqvsT2PtV6Ge1aMeRKjLjuuQaBMje0idPPSNM4+bsag2F4/JYLuz8oxjH4jrUk99BHINwiLHpmQZH4CniOGQec0MqKehERwfpQPUYIjIq+TdReXGcNldxB9vWpZJ4yPKikkIPVGiyv8AjVea7EL4tLFz/eYqEP4dzT5RfW6ie6gmSMjIkDAED3zQIfJY2Fyoe4jZCOF8ttn6VFHaCCUxYmIU8F8AfgO9JHcLNMBZTCXP3macNinGBlYtNPM8pOQrKDsHqKWgwDtK7RQw4bOGaRvlI9Qe1SrFOIyjIzKxx5YX/P50j+YMKYtwXncW/oP5UhafO+2jMiPwUSTGMDoPSq2A574vzzad8F/G97pSlriHwXqj21qv3mZbZyOfrjH1r+fHRtItrLwBZQ6bIZLW3ubcQM33iEt1jkz9GyK/oO+LWtW3hf4PeNtf1t4/s1l4Q1K5vTJ0jRbZ2IP4A8V+CXhvQ7mb4SaHfXNvslvHnluVUbSHchjgdhk9K/YvC2Tp4XFT/vQX/ksm/wAF+J+SeJSU8Xhof3ZP/wAmX/BOTfRbnTdR+y24CeaS9hI3Tf1Mef1FSHTtP8WW8wgtVF9anZe6a5AkU/3lz1Brto/B765pBtFfY8uDbXAGWhmU/I/uM9fUGsyfwRJ4ns18SR2slnqlpM9pemHiS1uIzh4z/fQ/eAPZuK/WvbuL0/r/AIK3816H5g6cJat2a0v+V/J2t3T9bHC2fwrttTvJLyB3idG+eK8VlKn6dDT9T8IWmmgRPeQ3s4HywlisKj0Kry30rtriy1WOAJcyeYyH595OD9O9Zl5ZzTxsnlBBx8qqBjNLnpKLSLSxEp3b0P0U/wCCCHx7sde/Za1j9j3xDr5m8Q/CLVpbuw85gDd+H9RmkmhlReu2KczQsBwgWPJ+YV9+aXsmtUeMhsnDMpyM1+A3wL+PPjv9h34yaH+1x4C0KXVL3w+HtNX8MQyhT4i0SYqbyx9PMAUTRFsgSxJkEZFfu78H/iL8LPjn8MNA+OnwT8Spf+GPF+lRajot9bjCzQuM7XQ8pLG2UdDhkZWVgCCK/AuPMmeX5vLE01+7q+96SfxJ+vxLycux+7cHZqswyqNKb9+n7vqls16bPzR0z2yg+fbymPP3gOn5U62aSUFiAvPBBzkUyR7kAq0oYY5AXFLpq7IgrEcZr4Y+tLoiCrkknis+63M+xDyxwOK0A+EIIrPc7JGmb+BTjPrSeqBCqwa82pwkKbQPep4iTIWz0FU7Vv3Jlcn5iSSatQj596tkH0NAFuIgsCPSpH6VHHneMrUrevSmQVp41WN3Xhm6VSu3EkHlD74GE57nrWi4DHHYdqyZt8mtbmTEMLfLjuaa3HsicRxJEIQPujiopH2jIJHbpT7tvLuFwR8xyQaq3lwIJ9srFVKk7gM7cc/jTtdj6HI/FDRtX1uG3udFMU4sGZ7zTjNsmKnn7RAe8iY+73Fc7pWv/FTTfD0lt8O/EVv9rgvmu5dMNmEXUVHz4H/PGSTGGjHDckYJpn/CRrbeM9O8ZarmySa6WNrm1jN2ou3YiKNEIycp9/H3Rmun8b+HLzT5v+En8P6glteQ3itYNFny2dTnyJx1MZ52v1UnrXFNvnc1/S/r/M6opcvKzt/C2p3Ou+H9I1+e2t4J9UsoZ2hhYskcrj5kUHnA6HPQ9a84+Mfx08efDLQ7/wCKuieFNFm8FaD4gFh4hFw0rX9xAjhJrmHafLRQ/wAqrznaSfSoPh5pXxAddT8NeDPE4tNJ1u/lu7rS73emo6CkpzdfZZuQSSWKdgWyMVkSeGdN0jXdc+IV7pGp2GnaPb2ehaN4PlmE1jqlis4KXMinO7cWffnJyMsTWimnsZuD2Z6V45+NPwk8CvZTeIPGbiTUdOGo2NrY2Ul1MLNsf6TIkKkxw5IXecDPfg1ha78aZvGfhw2v7P8APa6nNcIYb7xpKu3SNDhI/eTszFWnlVc7I0GC5AYgA1ztp4U8H/s8W+r+KPC+s2sMt9rfzalc24meOzkY+TpHmcmK0ikbII4A6Csn4s+JvCOqeGLTS/iD4chdpbmKBYLyO4s7OyduCYpbUESRn7wXB3Z55o5430BwdtWS/sceE9Obxj4o8Q6bqDzaVY3TLoZuCqyTTFNhuniHAkK5wQOjH1r3VISu1JXVnOCwVccd2+ufSuY+D3gXwn4D8Nz6f4R8OPp9s0ivapdOWu7vuZ5S3K7s/IpwQoGQM4rq7mKG4CsZh5nJVwckA9T6fhVbkpWBVYxyPGYZJB8rblIU+lI8JztZUQjrHGOPwNELyDAlk8xkOAQuNw9aSSR52ZVdTuP3DxSGKDbWsgNrb7ZM5IRscHtx/Wm2896saJPP5sgysp2YzzkDHTI9aWOQlz+7Xy87WJYgg98HvT5B5ALIyhNpwm75mP49/wCdMNwbzN3lPu3joO2Pc/1oMziMrJL5kygbAY849iB296hciNBvUxsi/Ltz1PTPp0PFSQrc+Rk3KAK45xgEelJXAc8gC5cjqAGBPU9vc8UUjN/rHRzhnzhmGce30/OihtBY8+g8V+INMJOmXWnWTk8t/Z0aofbC4zVqz+JGvI/2vUdL0q/zwwVTGz/TBI/OsmPxQkd4YJfA2jWxDlUt5opGkU56NvNar2uvyKb+LwH4b1ONVzINOfdLCPUorZFMBL7xtr98xntIINFhI4itoFadfcyH+mKzZfEWvH5I/GOsNzy5mBP8sCpEHgS7lWCe3udGknbaLyC4Nygb0kRhlB/Kq+veHtU8PXH2fXYTFGSPs2rQ/wDHvKvb5hnBPoaBF+w8feMbNt1h4gS5MfWPUbcSFvqwwfyoi07TfiELrVvDk13Z6zbKGv8ATJLt2hnXuYy549cfSs6OePywltZmZU5MiYC/XPermjeIp/Dc9xewaIuoQ3Mey7tQAsu3/Yf1x270AUbeLRmXZaRCAqfmjU7WDd+neui8I+MNUsbxNO1fWFuLGQ7EkvTh4T2G/rtPTmszVtBtLDTIfEHh5ZJdGuWOZJFIltX7pJ/LNZlyBLE9nvzG4AZpjkYPce/pQB62LeOBt0W5CM8OTyPem70TbuBD8gMRgZ7Y9ayNF8faH4jkTR7QzWN6qrHb2l6mDOFGMh+hYitD7ROtwVmgZWwN0TjOfQ59aLpD6nj3/BRmS8s/2Aviwy3gimk8LGF5FA5Ekqowz7hiPxr8mV0P7R4UsLdLcDErlVBx1A4r9S/+Cnertp37Cvi/SpJFjOranpmn5XLFvMu4WI/75Br85IdCCabHAdpRJB5RxyO2fev1/gGp7HJJedST+6MUfkvHNP22cR/uwivvcmcpo+kz2untGkZV4XJyBnI/+tUt74SnTWW8c6HI0iajCkesWRbiSVBhJ19Hxwf7wrtLTQmiy7AkAYIAxmnyaLJoc7GWHNlcKBIGH3T2Ir9CjiU1Zn55Uw7U249fxXVfqvM4bU/C+nXKLNeWSk4+SdRxn0I7Vi3vhbSrAfaGt/OkAJRQOK9Tn0eXZsMStDIv+sUc/U1z+p+HwgaO3AkJPyqnX6n0rRYp2IpUJXseN654Tv8AxL4jgtEjxsIZiv8AyzUHOR6V7F+wz/wUC8Tf8E/fjJP4X11LnU/gn4hvfN8Y6LbxNLN4Xu2wDrdkq5Jjzg3NuoOVzIgLBlele+Ho/C2gTSKmb28+UMB/ngCuL03wjJHfS3aqPMVC25cHBI6n6/1rzMzw2GzHDPDVleM7X+W1n0a3T6eabT+iynGYjA11iKTtyKy7O+9+66f8E/djStd0HxR4fsfFHhzW7TVNJ1Wziu9K1bTrhZba9tpFDRzRSKSroykMCCRgipdPnkuLWe8t7Zzb2k3lm4C/LIPUHv6ZFfgh8Bf27P21v2FL7UPBH7NvxVsP+ELfVftDfD7xho/9o6XbsxLSpZkMstlHIzMzIjbNzFgoJObWr/8ABVb9uWP9sfQ/279e1trj/hD4/sB+DPhu6MWhXHhxwPt9hCrDMt5JtE6XMmT5sMKYCKFH894ugsNi6lFO/LKUb97No/fsLSqV8JTrPTmipW9Y3t/wT98jMqwfaFbcoGcjvVHV5YYI4oFJDMuZADnNedn9sr9l21/Y5X9vcfEZE+EL+ER4mHiMROWFkybhEIgC/nhv3ZixuDgqRu4rofhrrGr+MPB+lePp4Et5fEWlQ6va26/MsVtMoeOME9WVCu73Nc7i7XJcJKPM1pt/X9fO+h0cMsYt8lhtHOauQJ8i4I6Z6VRtTcTECURFJCOQ/JrREkTtuQ4U9D60hEq4Lrnp3NPZj/8AqqInkMOhNOYjOQTz0xQQ07iFyFL+nSqU6vHBvI+YZZquy7RGcEHGKp6nNHb2pm8oyODiKMHG4+lNDKWqXSmFJyNu0cnPFUporzX5FtdNieSV4t2IpArxr0WYA8MobGRTroWuk6Vean4unEFpaqJXX0z0UepJ4ArkPg34zuta8f3uq+JLdI/tcSppuZCE0/OVWHA4O8dSeN2K0VKToymtl+rS0++//Dm9LD1KtKdVfDH87rT9X2XqbvgbRItG12PVNSh+0Xlhp12Gv7O3OyEhgXIj/gkYZAPUjpUOkfG3T7O4gtvH2jQaXp2pSyRadrVvIGtmQDPl3Kt80R5xv+7kjpVbw3oXiLwR441B72e6muLvTprf7UJiqsoy0TuT96UZ2Vj6r4L8S2/gu5kbw5/aFhe3cT6vpu3MtuiLl3hJ6bs4Pqa442Wgpau52+sG18Nma9lhltzI4SGaKUO3I/dkN0IPbtXDz+J4dDuNLstfvIobDU1ZfFkGq27kyWsjFFe228ud+3cV+4OSK6vR9CstJ+E1holnq76lYoGFjcajCY5ktiS6xMOqmLgBjxxWBDr3i21vdG0/w3eR65qcdyBaSaxpqO9sZcqzwsP9SojznkggZ70uVcxXM+W5ji11HwfdJ4O1XSdO1S0hSS1v9U11jMmsWcil7dEWMYJK4Cv2K4Jrf+CfgbTdM1nT9Rsr26t7rSoXnu9PeViVjkBVIHjkJ2MvD/L0GMHmtLUNM1/wy7/8INqFtfjR9NkuLia9jRob4MdzxhY+EiDEsEXG1hxwal+Eml28suo+LYNafV7q8ixc6k4WNrl5SGeQRnmGJAAi564qrWZLd0dmXClri4hZXL5dowSQ3qSetRLiRmPkOHzhCmMP/wAB7VYlllWIxJMuVwNkgwT/AJ9aij+0zcXIVCOB5RwCfXPagRG5BlKtbSK+OQxG38v6VLiOYLtZC3GAFPB+lLLGFQeajBhz8jZYgfzpERr+SOS8SZEgJaO3DDDH+8/fI7Dp1oAdIJIl23BLEnBYDG33FVTjepkMEyhivmSoeCO3/wBercyFo/8AQdroPvK7Z49B6ev4UjyRxxgrGyscAqEyAeOc/wA6LWAiQgZkjnCOG+bzZeD7DPapZMJkSx5VRu39gfSoyZZNsxeO44PElvjb0zt9frTXluHdYLgzxk5ykWCD6/h7UAO8x3IuVcFlUmTeuPpx7+o9KKQoXIkdEkUEDaqkFR2+nXp70UXa2A8+Txzrs0exvE1tPGBgLe2aTD6ZYbv1plv4ma3SVdJOh2DXClbi7020CTuPTcDxUt/401aeEm+stJKjqzaapDf7xFa2haL46vNNjvmsvDWnwznMMg05WZx6gKOPqaYjnNI0a8vy9r4Y0O7uhn968ULDcT3LHg/nWx4XVfh/e3Fj4312zt9MuIiP+EdMv2qWViOu1chPzq/rXg/x5qcAsr3xLb3cYwVtkv2gH4KAM/Q1kp4C8bK/kroiPIOhSVAFHuetGgGXHi1eVkcQwPITbW7DmNOwxUhVEtXu71DHAoz5jEDJ9AOpPtWrD4I8c3ICjTYUK/euLuZQie/HLY9Kvar4W1bw5DFq3hbw/b6zeRj/AEjVLyTc1u3rDAcDj160BqU9Je58NfDy/k1qEWz6sR/Z9mxJmdR/HtPAHfms/wAP2yJ4Sk8U6taRaiIZhAmnDqW5+ZyvOcA4A71Rv9T1Ge6e81++le7bhri7Uq4HptxhR7Dip9Gvo5dQXTtItoLme7xHLaR3HlCYZ4fj7pXru+tFwJtf03T7PUfsmlskljJaxzJuuPMe1kYZaIv3KnkHqOK9A8PXs2r+GdO1LU7hbiWe3Bkdfl83BwCT26fzrF/4Vj4JSRrVtVnuIdxLW6kASHuCRy31rp0iid0lEYjTYFSNOiKOAAvpQGx8v/8ABVbU52+EXgzwhBCixan4qku50WXcALeF9v1+Z1r42j8PXEdjCJIQhaEErIO4r7C/4KV3aX2seBPDUxi/0ew1C84Qj7zRID+QNfP0Xh9kSxaa35dvLIjBIwfrX6pw1VVDJqUV15n983+iPzHiGn7bNqst7WX3QX+ZyuieEBexvICpwBtWQce/PerE/hEiGS3vIXljIztH8PuPWu+0jw39l1GS0kjUqDjp0HYirmoeGIn3FYgXUZJHGB/hX0qxnmfF18O1UPHYvCUtq5W3djCScKRVa+0a0tFcvCC2OcLy3tXq154S/dLOuNzDJdF5Ht71jah4KeYtIbddvuvzGt44xNbijh4yep4prWiXGp3DTXIblcR+iioLzwg+leFp9Se1Cvj935g5GeC3ufavWrzwKGvEs1tAQGH3Tgj6isv4m6CtnoosUkJy6qqlepqvrSScrnZCkpzhTWzf4Hxn408Kq/ia+EkoJFwCWxz0HWsS/wDDMkXmJGURpI2XzduSCQQCBXrfi7w9LcazfulmUL3zYkZeARgcD04rPu/CKqjSzQA7Rzk8j/CvwzGz9pjqsu85f+lM/ofAxVPAUovpCH/pCPe/2T7DVfGP7LXwo0W0nkm0m1STRLrQ5n82wt7s3bCSdbc/JvcH5iRzmv1Q0CI6TbRaQS621uqrbL0FtsAXao7JgY2jgV+df/BPCLwh8LP2aPDnxT+KM23w34d8aahqV/BZHdOkbP5cLtGMlv3hDKmMvjiv0R0TVNN8RaeniDwxr1rrNhIjbbq0kBKseQskf3o2weQQMV1ZjUnUoUXbRRV+13p975fnrua5hKpUweGVvdjHV9E5Pby0j1tfXfU09Pt1t5Gi8s/uSWjOOCHq6pCjkADNVNNSS1s47eWZjMck5HQelWP9Z/rI88dQ39K8pHkFlJQ8JwTuU88YpWlGWkfhcDFM3ZURyykk/dbHIqq9nqrb5khEsfPlyZ+7jtTAtxSNdN+5G5QCXfGAo9Sa47WPjJ4J0mQ38VjquqyI+xEs7cIijO0sGcjI9xWb8QdR8RSePLnw7HrsyafFYQO1jA+xGdlO4nHLZ9CcVx/jhLq38B69e6dpr3EllZLhYV/1RZgqZP8ACM16OGwcJuLm73t5b9z2sDllKo4Oq783LZJ23fV/5W9WanxE8Yv4r1VZ9RnS2tNN+aLT0k8zylb/AJaykfef27dq5z4W+MtP1L4h+KPCRtpNM1Lw3cnSvEml3xH7oyxLcWl0pP3oZ4yHjz8ysrL1WtXRfDFhoukQ2FoylzGjySbcs0hGcsT94gnqa898SeN/Gmi/tr/C/wAKS+GLCDwxr+ntB4j8VMjTT6xPCspisLokYiSEt5kTuSW3lVI5Fa4iM1D2dJe5aV++2jtZt6q7d/dWsrrVelUws6lKVHDW5IxqN300jHm0Vm27q+9976Xa+iPDw8T63pVl4vvNWtlu7iNoytydsVwg4EmD9xsgAj8an8U+L9Z0DSrPU7TRIlulu/J1IOxk8sY4BAOCM4579qj8d339uxS+ELdHWxkZUJEYVWUHKhMc4/nU3hjwrd6Ebm2j1iyurCW1EN9pUHzt54+62WOVCjqORXh6N3PlmWLnUJLrS01fTpP9KXBWGLDeYWONg9snoa5a4a+8L2F3qCRwve6hevp8FnpMPmtbzswFxMWP3UCfLt7HpXS6b9iijht7G1EQa63PFKmAkgOCQew7isa0ltYItOvLaFYnspL9oF3nd9qD53kd+M8HPrSQ32GaBY6ZY6Xc6xoviTzImv4mstVsrYxtESCrxuh4H3RuXGCKTVJNSv8AxXLqa6PaWl00MM2i6vpLMjXkYG0xXKNwq7geOcjpzWnp1mNO0V3FuqxSah9pbyiuGyM8juSTn2pLy81BNKVA5Js7tZI2gTLtvyec9dp7dKfkLU6TTn+1WMc8aQus0Qdog5KoT95VbrwfWrR+yGMW7Rsg25VAAQcVz2hNFpYs2sAVtLxG+3RycSednImC/wAIPINaq3EiskaSCMs2AMAq3uPSgNy0k0KRPMiSAAfdUYIHofWo3vUT9+9kZ0YgZt3Cn6nNK884+aaNnYD54QPnUeopColl2rcJuB/1Tdx6H0o1YtCZgJGVoIW5zhl+6Pr71CdxleSO2csFA2ueo/OkYQm5eSyvl+0RnEiKNoX2PY0sNwrloftf7xjh2VMDPfBphsPmAJdDGGUoBwcEfX0xTGt4Eg379ys25Tvwdx7DvQWb5WiVsFtpVXyWx/8Aq6GkkMJlZ5ZEZFAyVUEg9jnt60rjBsowM0FxArnI8mYHd7t6fTvRTiiRFoYhtwgKnbkEn+dFANXOK8P6D4O1rypB8VIWcMDLpjhYI3P907vmb8K9Akt7j7LHBpdvbtDGoCx24+QfQisy78N+HL45uvDNnIo6q1kCx/4Fisx/hroQvlm0S31LSw/PmWGpsmw/9c+houI3TEZ8S3MOyROFMJzsHvmmTNCh8qS5WQHq0uVz7cVgXng/4m6bL5vhX4kTXUy/dtdVt0VnH1xhv0qrafEnxXpjy2fifwfDLcRcXCWn7qU+4Byp/Ciwzp5bTUVkjfRLe0SJj/pDXExDY/6ZgcD6miS4tIHMVzGX5+USHO334qh4Z8V+FfEMv2dbqXTrqX7llfACRj7HODWpcQtb/u57XaQ330jOTQxDTch1EeYZ93RZINwH50kenwR7porCyjZgVP2a1VXI9N2M49qQ7I2329rK24YYyNtx+dPiW4jjPlyR5A/dlVIH4560D1GPJ5UhnmJUFVSG3SAHaR1csOT2FSXLSPHmEx4HzOWPb0GO9AN6gM3mJGH++qLnd+NRsiiJxExlbOQu0BQffuaBHzZ+3BaHWfiTotou5fsXh1QVZA2fMkJ6/gPyrya78LudFW6jLbjLhSz4CkenpXuH7UECap8Xpo1O8w6XapIirwp+Y9fx6VyEvhp7rRZ0JDJnKgjtj0r77La/s8BSh/dX6v8AU+GzGjzYypO323+i/QwV8OR3dhbankGUINzqODjqOKnuNCtbm3+0wINyY34HP0+lbHhLT5IrIWjxyHDYjKrlfcfWtabSQRvktxtZcP2/SvRWMe581iMC41HHscPFpFtMGGNyjvs6VVvdGt9hEMZckdAMkV2b6SkMmwLkE8cYzVSazjQeWUcEkgGNOa3ji9TB4HW6RwU/hZ483XkBh1x/FiuH+KOjyXFxFGjBizDY2M7a9xvdKEWGMDAMuC7DqfevOPGmlifWvKhSMBGxIwbPPpitJYz3HqdWCwblXvbY+Y9U8KyPqly90GklW6YbgvHB4OOxrN1/wvGtkzywkIoLMyfefAyVA7k8ivYtb8JGW8uGihRke4ciTdyR7j61geKPDcttpk0iQLiKFmUbcnpwc1+XVWvbyfnL82fs8J2wsV/dj/6TE6z4Jan4f+E/wH8HnxB8Nh4ut/GusjUL7SHka2uoL22uUFjDGOkwjA81o/4tpFfaHweu9F8KfEfxF4q8c+JIhqmtadFbyapLaeUlzIrEsWRBhWAwOew615hpXw+v/B/wz8BaLaeHYtUvdGWyTVNFlAINnOPMuriNzzDKmQ3mDn5SO9ejy6ZEt1Ibd/tMIYhJ8cuOxyevHfvXpwpQlFqSs+VR+XxO2rWst3a/Tax6tCjRnRcJJqXKot+TfPpq1vo7q+iW1j1LWvH/AML/AAto3/CR+JviPpGnWLziAXt3cbIzKeApJ+7171p2MVjrFkup6HqlpqEEi7o7jT7lZY39wVPI7V4L4/8Ag5qHjrR9K1Pw9q2lW+oyXC2cI1F1dr6YK2IhC/ysxQsd3VQue1dZ4J8AaF8PvAXhnwXo18s11oXnRz3Vo5jChyS6MRjfhyefauSeGipWT+fnrdNWVkrKzu+a9rKzvz1cuwMcNBwqt1G2pK2itfXo7aJXb1votD1aO2ZJAsp2DqTKMBQBkmvPdK8b+Gk8S3ms6VoevNJdyNIWuNQCwP2Dqg7H09KvjxF4ktreW1GpTXMUkTRGK4O47WXB2t1BrmNB01IrSwSHI8qEoMdQFONp/Cqo4eNm56k4XAU1GTq69rNru9TV1q8l1zVrnxFc2kcVxKirsgbI2qMAD3ry749fEbxV8PLubSbHxAs+npplpq1vplrZGP8AtKZphH5ckwyS8ZG7yzhSAD1r1VoEZNinaRwAvv71B4s1fRPD3w+1rVda0cJFoXhW+ul1GxUfbFaKMyB0LAgMMHGc4NdEavsVdbLyT0VntLTZNd0m2veSPSweKo4GtGpOnzwin7t7aW03vtrtrq2tbMivYbieTz7goXZE3+Wm0E7QenbrXM3F7qMH7RPw70NfFFnBZ6jY6n9r8OXCBpdYnCr5Uy8EMkCByckY3ZFX/B3jhPGOm20mvRNDqsugWWq2t4HHkanpUkKn7SnZpkdtkyfwnaw4YVneJPDvjXxR8cPAOgaLqcej6P4b15Nf8S+IWRHkmcRNHFpKEcosqvvY55C1LnCpCUe1/wAr/PdeuqM6EaGJjKnUlypKV3e3wxcl63fKrJXd2lazZ6tOJ4/Gk6vFaqYyDhwdm0EAKB2NV5dDNx4kunsE+z38d00wnV+HTqRn+I+1a3iTTTPqJvmYQvJIx3P3UnI/SpdZ07TbyzWUAJ8qlS5weDwwx0IPfvXjanzY5YbibVIZozuAjWSQR43HvgZrCtLdbqzvbO4tBHm7aePKEuzHKsNw6cHketbtrbXZ1FrsSKwMQY7znf7/AE9KoeVKusDWIrox29yPuIM/P0YHPTHrSH1G+TbixgTVd6JbyRkuvIfHBjAXoeQc065s5YJFu5JQ32iEBUQ8oQ/XA9BWhArWepfvIGkhVsp5JBaYYw2fpUawLLakeWm1EdEZQc7d2cH1oApWsdzFqMl9LclEPEFwRtK8gBCT27+9dFLZRKGhFwqAn96sYwWPrj3rMV4tRdLieAzR8BmU5R8Dgbeqn+dSvMDDsQbAABukbJJ9PXimIll1C6s5BZWVyspZSFt1TdIf9p37Y9Kh1DTNUaNnWWN5GHVU2sB3GfX0p8ckFtIsEaEyPkkwtgMB3LVILy5dFKSEKSchcE49vWhgVrKS5htlW4+0eUgCKkyDcR23N/jV6VFV1eOVFx8yNFhlbPtTgkohLmIbnX5w7cEe9RC2ubiLybJUtmjYbJXjBCj2HuOKGgHK/mKSiAPyHMeOfrmnxcKxSNXYjABGKaftEO5l2SOCA2TtHrx7Uss1uqrKfMO3OwRLu5oEJJIAcmRWVjtJIOF9vaimRu67Y9yO2CdhOAp/H2J4NFCTY9ClceMtUsmUav8ADrxCsmfvWuydP/HT0qNfH2hecftl9qdk2MsLjSXAX2JxxWtDPe20RS0vmdScjexU/pzSCS51GJ7eW9LL/HE8pcfrzQxaGJcfE/wjZnz7nxa9ykfPl2toxY+2TgCuO8Q+K9N8VeIj4jsk8glAscCuWYj1YDvXpaJALYW13p9vNGp/dxxQKAD6nNWFMc8X+lRRKB91lhQFfpgU0M8x0/wRq3iohJdIa3tgwd765cpsA7r3Jr0mApaW0MOlpc3SwoE86eX7/vinTC3LBEnmdv7xUEKKdI0CDEH3uh2HrSEMmuLpxvlaFoz9/wCfcy+1RtDaw/vvs5AGMyZOF/CiK7tTcfY5LCUTMMhmX5TUsyeY3lSB9o++qSADH0pgiJiFnItw7Mv3mc5XHpjvmpIVs7mRbgwBZHO3jgryKkuHtookitpPkAJL47e59ahNxHK8cnzKS4CMfunJ68f1pPQFqeL/ABfsjqfxS1aRmLLHLGm5evyoPl/D1rK0zTbeOZ4zbySArnA6qPXnrXReJtKuJ/E+o3hjVnfUJP3q9WI46elR2NtdpdxrKu3II27c5P1FfTUa3JTjHsl+SPnMRh/aOT7tv8Wc54b0prdriBFw6PlX6EqfbtV+40+J23sDu6c8KT9K25dNNrqRutisZRtkwOh7H/61TNpsRBClt/qBla3WIPMr4ZTlzW3OOvNJlYl22EJyQAQFH171BDoatLvlZhuGdyn5WFdjJpkedy/Ls5BAyD+Haqi2EaSGEWIDOxY7V+Unvz61tHEu25i8NpaxyepaVNHHLJbFVTbwzvlc1wuq6A4ZmVkLtlQBGBgmvUPEOl3EkZSziDiM72iDgH8PeueudDk1CUG1tZDtcZDphs+w7054l8ljqwmFUNWeJ3/hQQCW1ELqqSlVDj5yRyd3rzWR4k8NNcWH2WRFEz4RUcYVmYgAe5r1/wAReFRBrtxa3KxiUzbso2Sy4+9/s/SodN+HeseMvEVh4a8P6NHc3cl0shFxKqIsUZDySBz0wo+ueK+Sqq1acV3f5s+3g+bDRb6xj+SOz+L2h2i654Rk8ZW2/wAGadeRt4ru4pmS4spVt/LgTKkF4mc7SPXGa6nw/os1/odgItQ88tiGGaN1WQSKcLGynpIBjI/Gt++hsNW1GW7gtY5ra5x5atHujKjoWB+8eP5GoJ9H0DT9RsfEV/oFrd3k1wIopt5Qb8H964HDlR7Z969CpUnDmnBXell5/wCX/BPaqV5RjeKu1frp0srdNd3fb014y/k/4S/W9C+JWmb4Z/DviZNO0kWuWS4kOY726zjG1s7FPba3rXpFvbLHhIrfYqucgDg89apR2UFvp9sioluEdQltbrhEG4kBFH3Rzn8a3otjjEzOp/5ZqV7d/wAaySVOCin9+r08+v8AwDB2pxSX+e2n9ehmXkUgJePAJ9BVPSrPYGiSHBSds+vNa+oLEx8mJsszZKA46UltFtuWhb/loobAHYcdatTtE0VS0CBbPbKIwCuBlh/9ei60Oz162l8OarCZLTVbaawuYc/fhljKSc/7pJq64RCVyzFRnaFzx7UIl0ZUlRydjiQBxjp2rNvmTTMZycoteT/JnLeE/AWg2Wk+E9I1vSbe/j8IZ/4R2SUFHi2RmBZeOzxnDRnhsdKi8Kvpdo9rfeHfDosY4tVIu9HjO6K2vVk2yHcfvZGGGegOBXUW0DX7jEfmKLkqIlkCttJ+6G/lXL+Bb2XVLzxBNqGo288lr4lIivbW18qK7hAAUKOjlMbGcdSCaEo+05ra2t8v6/UqEXJudtlZ+j0X9evQ9WvgouWnnm8yBpCgQoB8+eg+nrUM5kaJoobBNirmPYwyPrnrU1zbxzzPPbQgQvzgjJU+tIsOHDupKqPnJIB9q862h46K2m+RBdh4y+92+ZAcgN3OP6U2C2hKTQSFUj8xnhjYn5SepPtVx5pkQXMlg8hYgQLa4Zsf3m7Aep7VGtufMiuYXVpGdhIhPGewz3FA9xIWiuLWGWb9zJGxUIsfEpHdTRMnnBhckQKcgYGWYexHQ0uxgBO77SzESxj+E+3/ANamQKksv71HDj/lnnoB79D7UDEbTbGO4SaOScSRACN4X+c+zDofqaSe2WOVHaEs2SfNfgpn2HWpmgkAYWryLuOV2/KT68980scKrII3s8cZU5PQ9fxpBoOTdF+7aMHj7sfH4j/ChLeQAtbhUGflIXBHqTSSwW4txKs5Ai5RnHzf/XqxbiVgrSXS7WGBJjGfwPeq3EQhdzBopcf3nUg5/E9KnhSdwfOL7hnagXqO3P8AFUhtY3gOXVXfhCp7jvUTzGEAyT78jOQSMn8OlGwr3CSeXYFgDb8Zw0eT/n/69VhCzkvbRSR4YMQj8Pn+VWWsmnhVZC6hiCpQ8qevXvzTXlmRRAzRPJg7GkJHPpgcUmhoa0cgGJ7eZw/3SiBnJ9DiimRW6SOVihkikIz5okYmQenoPoKKQE9usSJ9ne6Ejju5wzH6UscOGMYs8EjOR3/GnCeKUB3YiUdNoDYpDuYkC5aTPXjBU/hVCHP54hKGBYV/i8s5P61BFDBAnlxSOT18xn5/HNJME34WTDnjEhY05YZYgA7LgfjSGLDbrnGeM8nNLcWzzLgksB024B/OlhLzIZLeYOy/wEdKEnuMEzoiE8BkbJoERyQWkw81A/mxDlmlwRRFsn+Yo7EjkFhilaEs/lx8ZPOT/SrB+zRfu4S6sByWUbR9KEhldngSJmx8jDgngen4063iuftca3D4UPhooxgjHPBPGMVI4yAxVZNp+YTj27D1+vSoFvFsNOCXjvcvCpWK53bnbPTdjg46ZotfQVzgp7OCSeR7IPHE08j7m+bedx4PpUN1oskrrIqiMKD5Kr/Eep4rakt2Uk3AEKtzIw/ib6dqWG2tTMkRl2ysmVDDIzXqKpY8909LmUtpOIAGjjchACpbJcdjSLZSNjzH2bR+7VVI/P1rUg01be4YPs2f8skLfxd/xqV4WjTa8YKg+vJ+h7VaqnNOgjIksJCyuojUdAqnk+xFU7iO2mjeOMqCMAoWxhq3RZxXEBkkBiLEj94MM31PaoLnSYgEZrIAglvMBwM/WrVYx9grnK3tvsVmni3+WMptGCp7cdzWcNCtnnTzrhllYOUHmHc+epHYY9TXWXulwyXGUYKIzukGM5PbA/iNMvLe0ijOUbftwxZMHHpg1oqutzZUrRscDq2iRSK0aw5LnDPIuZM9se9Wvh/pSWnxG0SSXzy0K3DSeVxhPJbIbHY9zXSGzV3x5YAAyWxn/wDXVzwX4ae41STxAhSK00qF2mJBLziRSo2+gB657VyV6l02dtGDTSLlhbbpElkRQkgCJ5QOPYgVn3gvNYv7bR/C2opp2oWDTvcXdzZi4iKZCSLCM4MmPX7uTXQCU2d1AJ1aOV5FhDbfkRguT9BjpTY9A0Gxv1vLOyQTxyGSOTOGQsMMcA9Gzk1lKd9F+p7vtIyumR3NjLEIEscxjcBlx8xAHc1oxW7tGcJx/eLdu9TywKiKrszjOQXHANLKEGHOVBGUCnIOPalKVwlO9jPvbZJX3NHHjGHcryB7U2O1gS3bYf8AVAbSxOGJPK/XHODVlkMk7GdmBH8JXAxV6wjijs5rea2kYsQxIUfgTSc7IUpuMSnHFKpVchE6LIy85+lLPbNLGVvH3DBDZHB/KrJt4J13faQXx2b5VPpUUQnwkLw/OQc46ce9LmYuYzoYbS086C1tioeTZH5aEjJHT2FSpHpFz4Sv9Psba1R9KmCqY49i2+CNwTs3J5x1NTpbOxZhKVRpP3ip1PbimazBoWm6SNPtLV4UupyjyKCXRSQWf8wDj60qjbjZf1oKrK68zpLl4mkjcWYYsgxjK84600W8BI/0Mqy8qx5HsKtpAoDOPMDhApKnIBx97B9euKYxjgi8zzfMIGGIGcn39K5jhuVpA5UlMx5PzKpwP0/lSFbrcwkTehA4YY59qtblJ3+WeRhV28H8P61DIEMm8l1bsGJ2kfSkO5X8uC7TfBMq7vklYA7wccDmp1by4dskhYRgF4wPmIoMqtIvnTOFOAGRR849Pb61HcyTwpFPp1rFDsnCzPJJnMH8RQDnzM9AeKAJWnj2MrK8meVCAE4PT6UxZHiDKLVoQWyZJZNwPuKQRSy/OAkiHgTRYxIOuSP6fWnQwxJmMyFRnhH5H1HpQArXk1uu9RH8pwrzLlVpjXEpUL50PznJk8v5fr/silFoksuZwcg4RvX6+opkUBEaxm8aFSxKtCmS3tz0NGoaCsIUIW41dUBbmc8kD2xViOdw+U8iWHrC8MgYOPwqKJcRm3e7SVi3zAW4DFfX0pRa2UMjzWUQhLH98Y124PqB06UAxryrFMA0krhs7Iozwg7806WOG4jjfzTH3jPTPoCDTY5oWjkhaWMFDl4ypyU/vZ9aElMagB2aJl+XeM4980eoIkkMzIFEG/C8TBuD/n2opgeKcCVo2jXokpOUz04Pr7UUBsLiKW58pGhWQ9FUkH9KdHZ3kEpKMoLY3PEB+R9akkjeIEQ2uHPWTGPzNRQv5pZGcZH3tgNAiSSWSM+X9mZuxCkA0rLuhH+hMqk8jfk/nSMrQRbUJLdmkenwrdspaCfygep28fkaAIWsk3kK8sR/iUJjePrT1ihJH2RVjC/eEnJNOeaSZdjS5wfvDjNRvNZodjQuzqMkkYphqKTKZCGIfP8AEBgD8qayIPkLEv6qD0oilgUbkYRxvwQoJ5pZGvFX5XTA+44GaQ+pF5V0yMJJYmQ52bFKkH0b1qK/t5fsUkLx7I5EAHlyY3H0xVoLcSjcicoRvXpu/OmSoJFwVTYW5VhnB7c01a6E9jIeCS3jZ5kDiNCfLRM5A7Y7n2qO3gtZIPMjhEfmgSbGTaVz/e7qfatSRVtpMzlomHO6Nsg/T0pJp4pZPlG52GAScbh61upmTiUUsogPNSIcHl07imtbyAblgLbs4ITP1Jq2kLKzMEIZRnCtkflSi5kYOYJSEVNzKehJ7VakZOBmvDKEV3jaRgDgEU0u0qhEb7w5Uc4+pq6U3MXB3E8j/wDVUYs45H3SKGOeFTgGrUyHBGZJpwiwqyKJl5WVWHy/4Gq00SSQsJrd5HxlijZOPqa2p7Y28WJbdIAT80IXcuPXPbPvVSSFHQsyiML9wuAQtDnYpQVzIayYKHERZDyrBcbT71qeG7B4tK1m1bf5V5brDGyj5ASemPxqxZaHqWoztFZIyeWMtK3zK+R/Djr9K049PMUC2DaevlH777tuXHXI9/WsZ1NbHRTjrcxIdEt9NsIbCO4fdA4a5ySwI9eec+lS2WkJaz/aAItxQKCmck54Pv2rTks4ZmaKAK0so3Bc43IPQ96ZbJcwvJ5tsXVFJjiiQeY+B/qx2ye1TfsdV9Ss0Egm2TSSK3TJ4U0+GyS2iYy3EszDnakWQfZfSrYBcKvlsm7DIspwUB5wx7sOlPlZkw20yrg7yBtwe1FxuTZTWzdpiWyHI3FnYFiPSrdgptbPY1y7K+47nTOPbNVftjks8dsCynvkfhVm3bzwu6F1IXcXDEDH0pSkKpJtFdpbRIPNt1DrgAyKc89iRUTNLCjPJEYiVOZH5B+lWJ4IYH8yyKIBJy4XIYHsR6+9EdrHzLDG0kpz5hdiSR2wKExqRBp7SR2xdIDCGUsJCcsrf4d6q2llcvHJDqMz3QSZUhvbnq6kZOMds9K0lS8WItOmUjXJVF5FU5La9udMbz5x5rFSCTnC7sg4+lNzaKc3yuxsmOK5RI/MZ3UbVZG2kY/nSJutIxI8ir2aRVP8qkeKExmZwxduC6/eH0Haki3IFaOTcp+60g53e4rE5hqXsMYEU1yHBy3yKd6j19qmee3B+zysTkDOxuW9Cf8A61MjS1gXbZREbm+YO+cn0HpUDxyZDNbIjD/WRqd3y+oPb6UN2BFktNEVj0+JFj53xuP/AEH3zUQZG/eqsbLIfkcsQyt6gU1lLIqFtmG4YHLAe1Ok+3K4m+2qoA2sjxDdL9P89aNQGp55iClRMGcglcKSPXA6n3qVZWAMZlBIOFLYIPtmgRrGwM4fDd51+ZT3xilMSpbGIOkKLyrkZz/U/SgNBzeaTtkYSKFwyk8fX3plupU+ZBIbiI/dRTyo79etRxwoJUMKNxwzM+AT2Pt9KkiN0y+atq46jYPlwwPXHofWgAntY5T5is6Nu+TbwR7H2pwt7oPtumLIADggfKf60/zWUbQqqR9/exx/9emOPLZY0csx52huuT2B6CgAYXaTfugrrkfORjH+NRtp/kRkNcy3AkkJIdseXnrjHapEtZUYYLFDneEbBJ989vpT5lCgxmM7CuVIcEkd/wDCn6iuZ0tlH9o+1Q3YwmY2yvEi+46ZHY9aKXXUuW0G7aO4trZxbSSQSzIdkGFOHf2HU0VNirl1ZFiHzSSLHn7zkkfrSC9WeX/Rkt3VR825yrH/AHcU0ujkKscpAPCjkH8+lOEVvM/mC3G/oGUdKYtBCgZj9nSaNzyBNgr+FSKszKDPAzSjjJT5SPp0oNsssYW4COino33h+NK5S2XO51j9AxIoEOZnChnGQeiqajEUEdwZW3CQDgE5wPpTWaVcNBAdpHLEYOPalX7LFhvskj7ujbT1/rQOwiv5Cte3jrHHnrK4VR9afG0ufMWDIYZjZxhSPY96ZdQ6deqkV1plvJtYbTNHuwf908U4wxxuGF9PjIxER8o+nYUCHvNIQFVQ3XJPAOegpJZhIojaBWVz8sZGAMepodLlUzHGoTOCW5yKSaG2dStxE6jI+mezCmw0IRGEQHzMwZ5RMMV+ueaabaKI7ltASVP70t/IdvpUxj0+S4FzHaKr7Nnnj7zL1xnPTNMlbz5TuuIw68qF5yvpjv8AzFNMLEUt1bRBVuw+GYIJkTmPPRm9R24qFt0rq+8qFc+UnQH3J/x9anmR5I8+YUXOQpGQR6CqvyvKxs/mZh8w3fe9MDtVpmbQPZxSMwUSs4JIUuCD9KhkinCKrLsQHI2EDJ9AaspcANi7Cqygb1zkj6mmrcrfkeWhddx3ZjyFPrVcyQlFs8l/bC/aH1v9kT9m3xD+0HD4BfxnJpd9pltb6FbyG23G7vobVpbiTa3lRxiUvuAOduO9eNeAf+Ct3w28WeHtf0vX/gZrdp4t0f4pQ/De2sdPeS40W/8AFl5cXKadpcd8I8MPJhjmvJtoS0EyglycV9GftMfs6+F/2p/gTq3wH8VeNfEHh+y1m/0+6utX8MzJHdt9kvIrpYS0iMpjdoQjDGSrEZGc1wWlf8E9PCfh34Ial+ztpn7QHjaHwofHV54q8PwWyW6z6ZNcXE941pNNs3XtqLu4aYI+GIVY2dlHM890Vax5r4w/4KwQfB/4STXXxT+Etponjvwb8VfB3gX4p6KusTnRNGn1uWAve2N4kR+1wRW0vnj5Q2Q0bBSAT2p/bn+KGsaJp2v6j+xH4sNp4n+NNl4M8HNYawtxM3h65jlaPxnqPlJtsdOP2ecqhLsQI9xBlCr4/o37F/7DfwP8Bw/8E2fh7/wUK8ReHfHemeKvC3iHRbXU9ShvZ9H8T6cjasL9LWaPylS9jtpJ57V28kqp2hN3PdWn7NP7GXwx+IWjfsR+EP2rvHHhS++IHi+5+Lngr4a6Pr1x/ZkRtcSXMFnsTZFo0l3KL59LeXy5JfMMYEe9KVkUjY+Hn/BQvwx42/ZF1z/gopaeERqHwV1COObwJc6Jpl9Jrf2OOSSzu73V7fYTFAl1GWJtxIYrfdK4wpxzml/8FQruP9l+y+Kdh8INJ8R+Mp/ih4b+Hcq+EdblufB1zruq3sFv5tpqxizc2dvHOjSzLGV8/wD0cNuDMOR8Nfsw/sUfs/fBfx78DtH/AOClHjDwpqGq6h4a+GnxW1y01dLOe714E3KwabbyRNFaanqFte+VJ9kVx5JDKqyRtLV/xJ+yL+w/+z7+yz40+CegftYa5o/wd8F/FXw3rEXgLRpW1s+CNVtNSt76XQrcwJJdSxXU+ySW2dnkg86SQFVc4dkh3ZrWH/BWmfxl4K8a6v4b/Za1CDU/B/7RVj8H7S/1nUgmga1qcuutYXV1b3CqZfItbVTcO7RqDI6wqWOWFxf+Cm3i0/sef8Ne6t+y+mmx6p8WLTQvB/hPX/EUlhfTeFrzWl0y08QX8M8KvZPLsnnELKRsRcO2cjHv/gd+wl+z98KvEP7K+rftxSeHfDHwf+Onhnx+3h+7jh8zwZPquuyarp+jTyFCZbS7upJFQS5kWNhuc8MYPHP7HP7D0HiXx58E/G37cPiN/EPxQ+Nmh6bMur6suo69ZSwJ/bln4Oiupo3caaitJcQxsMwpMUMjfLh6DUmNl/4LOeHdG+G/7Qfxq8Ufs/QaZ4T+B1nBb2NlH4p87VPF+rXFy0FnHbbYSq2V1KY4ophvYsWOzC4r0X40f8FKbz4F/C8J4r+ANhP8VNKh8LS+NfhXaeN0km0eHWS0SyLciHbLGlyj26uFAZxk7VKk/OfxT/4Jr/8ABOv4UeC/iN8CPjx/wUt1/Tp/i7pum+FLaDxJqdjHJpUtjqK30cltGYgv2hZEVBM3EYI24Zhn1j9pz9n39hL4mfGH4jfGn49/ty/2Dp/iuTw94F1Cwg1SDTYNPTRVl1aTRBeECSS7uFnad/mE6xECMDANJ2E2x/gj/grl4t8f/DmD4kaf+wN421C41L4KL410LSPC14t9Pe6u2uS6OvhhTFES86yos09yq7beFy0iAJk9l4F/4KS+CvEcni2/1j4dWOh6Jo/hrRNa8IfEqz8TLrHhLxnFfyx2lzb2Wp2imJri11NjYmAnzJT5UiLsl+Xwv4VfsM/8Ex/hl+zD8VfDuhft+69aeC/GHhGHwV4t8X2fieCwOhW4Y3VvbRz7NlteSWtxGlyrqWvECPIm4tu918O/8E2P2ade0XXYF8b6tr3w5+IWg+E7n/hAtH1AWnh2C90X7PJpuuaNHakJpzSJbW3mxwFYpvJjZlIHJoNORqfCH9uvRPjV+19L+yfY+DvOSH4a3fioeLdG1HFva3dpqa6bfeH720k/e219BKyOS3DK3Qbfm9+08A2aiJI1IYoCT6V4f8Gv+CfHwo+Bn7X/AIl/bE8IeL9YW68SeGrzS4fCRgjjtI7m+vlv9T1SZxl7u7uJ44/nYqsaJsVcdPdTHH5YBjIDn+AZAPrmpe+hSuSKIwQ8cpO5cZHT86c6Bv3SK0ch6SDBDU3ZBGvkzxliBxtHyj0JHek2zYCJDJlx95Twg9f89KgkWKAqQ5hBAB/eyH+naldtirHJN8uBl415yfUUkkdxKmy6jaQ7cbl4LD29aasYETGD7y8fN1zjoaAHyJLkvFCmejSlelERXfhJFZWx80ucrjuPeoxG/mCWVGHHdu3r6UefbkDzZ2kBySrjAA9KAHypGj7ZZpGzywlOTj+nNRrLeQSBPlkOflT+I/0AqZLh3cRCNpIyBtZlyQfTIokW6tj5rqrqn3ckKUPpu9PagBjFRuWWNnlLDckXLAduO1E1y4uQEuB5rp5aK8RJHfr0FPWZ4B8926xuc+ZgZB6lR60/Md0m37YruRlTtI47E+tADLeNlXM6PtA/eAnJBpGMa7FdAI9pGAfmA+valZGhiWSe9CKr/NISMH6Y7fWo1kJLTFF2ucqy/NnHcY6igCZ4IV3GKR2LKGC9e386IIzcMw2hdoGOMEj39vpVdL6wixbWepNHMTuljukYGT/dPT8OtS3n71VWdWJUZVEByw9D7U9AHyxzyW7W+4AyJhpMAqvGM4PXjt0NFMtpWmDKbcIyqCdrZ69jRS9AQ8wQyfLO0hHYK1ETpZN5cMG3cchpGyT/AEoaZ1QxtbNz3BzURljmwm3DdEyc4/Ci4iaR5LicuiqjAYIDcGkSOSCPMgjUZOcS0yIxAm0kuI3kPZDtNSfZbSNhDdSB2PQOuSKaAibUrQXgs8MJWGVCEYP4mpSQrk+a0UnYP8yinw6bbCUQhDnGVaTAYfQCkkLxM0MkuD2bpRqHoIz3+3M8EL46srYyPpTLcTytuSYeQeqtkY+ncU6JtPjOC+W6hi39ac9w0oMETAlv4lH3frQMhYTEuDKEZjiNVbBbnrntmkZJo3WEfvdy/NGW5Qdz/Sg3gRlVZCQyFyNg+XHHXtmnJEFQIdqAruAR8n65pBqRtaRzqpj/AHRXhFB4x6E1CzeSwgbSYnk/5ayBz5efr1P1qxu81srOdm3hf9r1/CmqYo8wvcBpGGdoGCfp2pBcWO3lYGeOQKCdyqiZJ9qattazL5Uts6xsfniZSh3f4VJczPEuJLdgxXcI9+08emKZNdRMRK14jqy5kU8n6Z7VV7Csh62kccexbcMvIEQXNRuUtSo+3xwALzAY87178DrT/OVhHIlqdzHCbHwBjucdfpVjfErAKitggsXXDJQBWDwykmylKswyI5TkMO4FSo9yHR0nSFg3EmNwHuVpk32GaT5VJZTuDodrAeoHelAG7dE48w8qMY3fWkB+cf7Wn/BNf4y/tEftjeM/FPjb9miDUfgr4y+J3hfUPF9p4Y8XwRat4i0200W5tppQAUdIvtb26XEAdHlgDbCcmm/tH/sN/tzeNviJ8Qfhh4A/Zi0nUfhZ46+JN7458Uxar8UXt9U1w2kmkrp1tYapEPN0SRmtpHjt0R4Y4YfLaVPNav0cuFWONTJIiFWJIDbT/hUcJc7Yo55GVCSkOc4P071XMKx8A6j+xt+2H4b/AGwfin8Z/h/8HtN8U6Ze/HnTvGemab4o1i0Njruk3Wh2umvf6JcsGk0fXtOkgmG6QIs0D7FYggmj8SP2L/20vBH7Wlt8ff2Tf2UfC/hjUNC+JHxI8c6Esfjl20PxFeanpun2aXOtJIyyrf6kyTbI4R5NoEVmIZmr9DGURKIjeEknd5a4CIfUr2PuKetrbzHzIo23AAgscrn1x0/OnzMdj83P2rv2Kv2//i58d/HHx68F+G3afS9WtLnweXg0p5LkajaWcLBrdz5eqjw7cxXF7CbsHzjcMluUKgnhP2rf+CR/7dvjf9pv4/ftK+A/CGhanpOuaVrX/CEaRYeKWttY8Q6lqWhQWMd7bSyEJprQShy/mMMIpWP5QK/WIwK6I7TlXhcbGV8eWfQe3tTbm4eZ2kuJM+YdisEPzD+h+lHM0FmflL8f/wDgmd+3d4r8T/F3xjafAf8AtG+1rS/hLJovjKz8XWUviCSTw29v/bx0kXZMdnf3G0mKSXEU62hLjdIoHTftUf8ABOb9uP47fHT4+iP4JaBB4H8Z3VzP4JlvtZt7m23vY2ssurLYNIfK1p7izisYZjsxHcTFjtQFv0xMjw83V3IMD7h4bA9KjhRZElMt67wHmMXGQR/st6+xpOQWPyn+LP8AwS7/AG+/in4c1ux8SfA/TDoU3jca/o3w3tPEdr5F3fvoUEFxrurz5CXsyyQpZ2lquPJO+diyhSf0e/ZU8AeNfhX+yv8ADD4X+OdLs7DxB4Y+HmkaXrVhYXSzw2l5Baxxywq4AEiqwK7hwduR1rvUeOzgNnbSoFB3LbqxByepX9aeyJLKAsCDA+7uxwf50OTaBaMjiivbcNNdxxDPJdOcH/PpQzW0x8uQuQ46hiOaeEWNg8szFlXbsUYz6cevvSTQsgF1NLg7SWi2fPj0A9fep1HcdKrRsdwUMFyqnO4L/n0pBOpCyPIViI5xzn8ajinlaY28iSNiLzYnlThB3Gf6UvmeTbkm4DiYFy0ajYp9Aev50AWoSpZRukIxkPuzilaM87JA7EHYzp/P1qmJGSACab59vyvFyoX6dvxqURTlmBlDbVGwueg9gOtFxD2VVQHcXLDG1Bn5u/PpQw80mNXiYHHEpH6Use2KRUa5KkHIDDJP+FK0kskTGOMAjnaEDMB6n/CnoBAY/KlMBaRQem0EDPt7U1NOEciyJCEkUkpslJVs9SVP8xVkToc2/nxvK4zsVsqw9vT6UxZkZBvhMbYJbzFIZQPeiyHciS0huHWSa7eV8EDcNqj1AH9aVjLt+xiJLgOTshPBX1BqYNLPjy0cgfxmPGR65pESG4jktbl9iH7zqOg9m659aVgKrRTlC0FtFHyP3RHCe49TUsUqRN9ollKqOpt1xx7g9Me1LHaRAjcy4XpKVzkD1P070+HE6KzupUk7XVidw9KLAx21ZIRFMhcl8h2IO1vX24qHzFgkWTEjRl8SNEu457Y9BSjT/LUmBzFzkIJOnrkelPkiOAsUm1+hAPy//XpiGPE0kh2q5dBnzBlSw9u1FL/Z1tM8c987GaLITY5UDPXj3opD0HhlEYjYSrwflGWB/Gnw28kSfumfYepZc4/HqKrxzTW8xRHlYN97KnH4DHFTW8cjli4ZlHcMR+lO4O4FpS32fbAyn7koT5h+dSCVwBEzAY4LDINBmjlYR+Z5YA+UuvX8cVEYrhXZpHmOOgQj86BD5JYZF8l3dsHgqSMU113ABbpcD++OahQXEwzHC4PdmQ4/GnzWW6MlrRX77Nucn2o1sAokMw8qzaFgOgL45+lMNrclSskphYjlo4xhvrSJbXErB5NPaFcYIikG7H0p9vbxW25rezuEPrcNwTRuM8n/AG1fG/7Qvwp/Z/v/ABp+zN4Qg1HWoLgvrV9JaLdz6TpyQSPLe21ozqLqVGVNsWTuyeGxitT9lDxd8ePHnwL0nxR+0l4Js/DXii4uJcW9iqqb2y6293LErOIJZVw7xZOxiRxjA9IeUwsswMqKGBMkfzKCOwH1prXc/nGWN0OTu3j7zMeuewHtRfSwtbnL/Gzxj4g8D/BbxP438G2k2o63Y6U40GKy09rl/t0pEVuxhXl1WV1Zx02Ak10Nna67pmi2Np4o1q2u9QisIY9WvIYNiT3QjHmyRp/ArNk7e3SrEbu0xnBCOMhpE+VkJ/mKiPlxN/oyq2P+W23ge2OpND2sHU8T/b1+LX7RPwK+C9h8Sv2bNKEtxbawW8RQf8ItNrMr2BidEWOOJ1ZCZ2i5weM9ACa9B+AWpfEvxX8CfC2sfG/RrjTfGN5p4bxFZXdpDDLHcbj99ISUB24OFJX3rsLaa4huN9vcBSw5cdfpj/OKibyROs0skiu5IEfmbmf8/wA6Lq1gs7nI/HrxN8R/CHwp1LUvhVYofFV1dWem+GxNZmZUubi4SIzMg/gSNmc5+XCnNddd6Pp1pP5EWoXqRE7SqSD5zjkknpk5PH4Uq3trZzC6OrLLMylEZx8yg/w9KfCwGS0IVB8rKTn86WganzX/AMFEvjd+2H8G/DGin9li0gtVk0HWdW8TeJJvDsmtTW0NgkTeRDZx8ySGN5GUA/OUCgZNe5/CrxNrniz4R+FPF3i63jttV1nw1aXuq2y2jQOss0SuSYWJMTcnKE5U5HaukQwpI0djNNEz4LNHIckjtUWRNP5zQhZOchh80n1I6Gm2HU4/4weKPHOheF9L034Y2rXeq614t07RkvZLLz0062kkEl3cyoeNqwJIoJx8zLXX388Yu2QPGlusm1EAIZccA5HVTjp708tcK7CWbKyRlGRE2kjuM96UvbAAQrsUdUkXmk9h6nyh/wAFGf2if2w/gT4l07TP2ZfJh0688FXGqXotPBsmqXwuoJ1aWUMQYREtuGLo3zkZKAtivp3wzqUeveFdG8WC7SX+1dEtbueeJXiRzJEr7xG+GQHOQrDI6EVqi/uLdFitptuDvHltgE+/r9Krsls873E8HmGZtzALg57k029LC2OT+JWv+ONG8R+CfDXgAxTXHiDxWqa1czWJkittFggkmu97dI2YqkaMed0gxXYSTzRM0kU4EBJw46ovUYHbjHNRLACCiQExPjiPhnx2cdwOwpBCokE8sLBk4LI2AR2z/jSGfK37cv7UH7R3wU+PPhbwf8EvFsVt4evLC2m8V3MXw2n1q38NLLcMovtWuElVhaSRiRYUgAlWZQ0n7nOPqu9EFrevGsZIiC4eU53g87hjjB6+1WLaa7tYVK3P2WMMS8SAE7iev0qMJCN1yk4lVm4Kp0+tNu4jk/G3iL4gaf8AE/wD4B8J2k7WGsXeoXvinVk0/wA5LewtoPkti54iaaaSIA9SEfFdXNL5kLBIQJQu9cJ0PofSk802sRjYmSFseYA3THI49Ka4YOX8yaJJvmLxqGVsds9QaLgfK37TH7X37TfwY/autPBNhoi6V8OYfEejaZNrkvhS51e3voLy2Z2UC2X7QdSe5CQwoB9nSMNJK3IFfVOorDDdT2ktwuYn+Ry+44x3/rUkOrajEBHa3mFAIRTg8f41XW0k2+fIy71B+eUbmAPYUN3QLQ5TUPFni61+PfhzwD4flmh0mPwxfa34zml0ppI7tC8cFjBHP92OXeZJCg5KJz1rr4wxu0EMQMhdRPAq4GCcE7jwc88DpTYbicW72g1IzN5m+MvBs2nGCcjr6Urb53AeIFlG6JgxB96W9gPkjxf+1P8AtleGf239K+F8kLWvwx1H4wReG4L5/hxctHdae2mLNtGoAmMAXW+3DlQd4PzECvri7mh024a0t41zFKwRWPUZ4wT0/GnS3GrIhjhvGWHYFWHGSynqOeF/ColnO9k8lPMIy4GCM/3QT/P602wSOYbxL49u/j3N4Jt7FIfCWk+CI7zVLqWzYG51e5uSsESzHgrHFFKzKuf9ama6u2EMk8UaKV8ydY5ZEYjOT0Hp9ajgaWSD5ppVUKQiSv8ALGfb/GnCxVyVkjcDGW2NwSOv/wCuk3qOx8bfDz9sP9szX/8Agohd/CbxD4fk/wCFWz+OtQ8O6fB/wgs0UUENvA7JcJffeaQsmWZv3Z3EADivtG5iklDpdSiVlYgICPvA4BNNmv8AUJYMxX8wQLwQ2MAcYPf8e9Q25eWJc274PKPERGx9iD1pt3FYmMbnDS3EpGAnloc5PsD2pVcsQtuzLHzye3qKjRycyLbEMTjb5nOKjh865aT7OzIincEwMBe9AEk10I8FRuwT8h4zTo5ZNvmlFw3TC4IH+FNkgyqsrHI6SAAsvuM96aqPI48ySRpCv35iO3pjpnvRqMfI8ex2mk3tGvI8vG0H09aT7OJlwZArEELxkj/CnysU4CLG23BbqWNIsccsQlktwcEbivVm7cUgHAJHADG0asMZG/OR7e9FI6TxvjaVTd8zdeP6UUxH/9k="/>
          <p:cNvSpPr>
            <a:spLocks noChangeAspect="1" noChangeArrowheads="1"/>
          </p:cNvSpPr>
          <p:nvPr/>
        </p:nvSpPr>
        <p:spPr bwMode="auto">
          <a:xfrm>
            <a:off x="147046" y="-136504"/>
            <a:ext cx="288089" cy="288009"/>
          </a:xfrm>
          <a:prstGeom prst="rect">
            <a:avLst/>
          </a:prstGeom>
          <a:noFill/>
        </p:spPr>
        <p:txBody>
          <a:bodyPr vert="horz" wrap="square" lIns="86411" tIns="43205" rIns="86411" bIns="432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70" name="AutoShape 6" descr="data:image/jpeg;base64,/9j/4AAQSkZJRgABAQAAAQAB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2wBDAAIBAQEBAQIBAQECAgICAgQDAgICAgUEBAMEBgUGBgYFBgYGBwkIBgcJBwYGCAsICQoKCgoKBggLDAsKDAkKCgr/2wBDAQICAgICAgUDAwUKBwYHCgoKCgoKCgoKCgoKCgoKCgoKCgoKCgoKCgoKCgoKCgoKCgoKCgoKCgoKCgoKCgoKCgr/wAARCAHgAW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1Z0luPked40Xn5DgmmJE9p89peytnoJRkD8ae0sQ2+UFfI6oM5/GhoTKvlyll+mDWJQks+oygINRgQekdpuY/iaCrhS8sTlQP4SQ31FH2W4RPMa5C46HPGPcVGbyNpBsuGaM8MAep9s0w9BxtZIwDZxSNu+/LPIQ4+napIWSEbZiwdjwzklqhlnZJvsyWzlD93D/ADH6A9afAt06l3SeAZ/5bgZP0FACPcRxMVaMg9nwTSB3I3C7UnvGy9afDNEQyfZ5gueWc9foKcT1EU0ZjUc70wR/jS1DYrPJOu6WFXlCLuMUKbs84OCanURIBg4AGSH68+lKYJHkQmcQwxhiwX+Mt0yPan/Z2tQfKZZGI6jgYphciSQlxEsn3PvF1p3kvGSiuzM5ypReGxyQKdK0igSu3m5POwcKP5nFQLbxWUeUaXywcbgeh9h2+tLYBQUdmnS3lhYHPlSY49Qff+VOW6trZIoTLmQ/6oyHhh3A9celL5fmvh5tuDlexJ9xUVwqWaO5gjMZPzMVOIz3wOqn3FAxZpbaeMRybJMnCqhzj/61Qjy4mxMOc4wy/L+HoadDMiNsttMXZ1kkb9T/APWqUO7bYozsycojcgr7+9G4EUzxwMGlLrtOEDP973GKmEt4kwKorRtxgt93396QLcb9qxqRnKO5wE+o701ygkaB2BOOJFHGT/s0bBuSTLGOEKc87wc5NV5EuI3MkRWQk5MRB+YdxnscVZV0TNsWDSK3AUcim7yFAbcjHgBlyc+tDEji774Uasl+8/hu9tp7aTL29vcSlJUY9UZuhHoTzWToVzp+m+IrS5120U21tcst5HKP9Uw+Xey9wrYJHfFekMVYhbzczjHyqvcHjnpWXrvw/wBE1q8bUGubiyuJGxMbZVZZT2dg3ce3WmBgwaP40vJvsXiLUtcGoXFy6W2r2xWTT2jxuRyV+6rdP9mqH9sDWmh03xhBcPNDP9nXU4pFFzCS2AP7s8W7oOuDkHmtHUfAXii3WfRdM8Tpe2bqBcW7FrcgH1UfKRn0q74R+H8WnXC6r4kuIJ5rdP8AQraFtyRdvMY9Sw6D0pAYXijwnP4VvobaXVobwzFiqLAY3jReNzgnue1Zsizqwe3jQmM5aTdtZfpXbeNfA767dp4gsNWjW6ig8mWK4yEuE6od38Lg8Z6EGuWuvD/iG0uBFe+GL5x082BAyP6gEdaYakMPiDXrSBQmr6gfMZYziXLZY4GB3rprr4b3F7L52p+P7y4njbaskkZMS9iNnU+mazPB+seA9Fu11LxHb32n6jbn/j51S3YWsZ5AMY6AgfxMOK7W0vLXVLIT6XdQ3w8wuJLWcESZ535B4FA9Tk5vhb4lRg1t4g0piR+7BDgsf93FXn8D6xpujzJo/iGD+1riTbcubbYBFj/UxN/yzB7uc54HFb0Ese94YzJGUbcW3ZKt39/6U545SpmF5GTLjzGRTubHqO/0pBY81u9G1OyuRpl7o11E6LhI1gLZ9ww4aur8P+H573SDeePrBZlQCOw8xit4qD/nq69V/ug8gV08V/eTgw28skWzIaJsAY7MO9NWfBL/AGpWkC4mUrn9cUCK2j2Ol6PA9todskCOQXCEtkn1Y8tVnzUSMLZsZC3BVugI/lUZjgl4VGdZOSysV2H2HpUbxzLuESsCp3bmbrx3phYdJDOhJ+VJOCih/kYd8e9MfUraNmd2CyK4ATado9VzQkMtzCkkUrGROQI8cZPPWpHt7xHcZMYYZbKgr9Qe1IY2WSONi8UXlKzDABzgn2p6TNGzSPIWYHHm4wp+g71HKJyrJb+WSB1cfOPaopFt52BvhMzBchVHyn2+vfihsCQC2ugZWuHlKjGSvyn6VHHdy2ym4ls5TEiszToBhQOoA7mqXiXx74W8FaZaap401lNNtb3VrbS7ac2zust1cOI4IsICU3MQNzYUZ5IqKD4heBNQu2jTxWqTnxA+gLEIHX/iZRrva2AcDedoJ3j5T2NFgN0eZKga1lkjEih1Eg+YKcc47U6SScxOZQWKZAYHBc+nsf8AGuB8cftUfs0/CW+12w+J3x/8O6Rc+G2tV160vrpUn08XIzB5kY+ZVcAkNjbx1rstI8TeH/E2kWOveGPEMOoaZqenxXulanFKskV1BIoZJEYdVKkEHvxURq0pScYyTa6Jq/bVX76ep118uzDDYeNetRnGnL4ZShJRlopaScUn7rUtG/daezuTiUzKQkDR5TDRsc7R257nqM0IYncskoLLGPlDct9B/X3pZAsW+4+dzkBsOFK5x6jGMEHHrmk8uORUR7mQGCQMRE2N554b1GD06dPStNjjHQSK0YdM8HByB1op7RqxxDnb2BGMUUWCyYzyZok8qYRuqn5TGen4U+aJY0EgVFYf89Mn9Ac1T/s9Jb5rh5bi3cjG0ODGw9TipFs1hQweXMSeTPCwJP50rjFubqI4We4tAvZkBbn6Ggz3ZiFytwZ06GTYAE/DFSQ21hOrRK6MF++LletNe0t7WdZUmeOLsIpcr+XagNhUCOqnc544djhR+dPe1kldZLm68xFGRg8fXOabA9sXZTdwJk9HQ8/j0NOUxO221nhz03I3f2HSmIVp3DefBMrrnBBQ/wA6rPHK87MYZFQYwS3U1P5t9AdjxDrhpJGwSP8AdpTdRvmGORSO43fzNAIEaWBVBhWYs+Nz9vrT/N2HdCAGTO4SfoBTPLDoY7cqVbA+YHbTLktYuFuCrllOyMjBJHY+v4UbD6ksjPFbmaS5ztBK8cEntxTBITmZGGGG0BecmiNXjlPneWOARsOMN6AUSypGokkVpuf3eFwM++KBCNMgVcsFdmxgL1+vpT1jdT5kj7CT8zZzmq8k0soaabTkjdeA7Njd/hQjiFNpeRxn+NgCAfT1pXQyYiPmcx4XHXzAEAHemtFDdATrKY1C5yBy39aVTAiM1zIhjVsbCMkD3FPBsjOZjCWCj5JH6D246jPamJkb5iRZbi7IULlVVck+3vTjdxKoRpuN25RwD+PrVe/2yMhMDIc588MQqP26e3HFJG6BhLNbcdwOQP8AGlcdiRhdbGmhcxAnAVcH8cnmlF3JE+wsXB+6c5+vPenRSRNJtCkfLhXHJP4dKMI+UVx3wpHNADo5plHm3JZRxkMMA+n/AOqkml+0yhJZ2bHOxlAx6HNQzXFzahlgKS4YeYlxnaR7H1p8CjItxIyZyxV1zkfX1FF7gErQlliuBOT0DwpvVT6ueq1HLbQRHzPsCLLt2+bByR34qwhKBmRwCf8AlmGGCB3xVHV9bjstUh8NeHraK61aS385oZ5ClvZxf89ZWHOCeijk+1AbEzickkg8qACvXPv/AIU+K6llf/RrvA/55dMN681Xj0bW76I3Nx8QLiaQj50srKOOLI7DOTjPQ5zxUU+k+LZYfNsPiHKZApH+m6THMuR1DBcEj9aANETF9ovr4SKg+cuokBHcHPUVjan8OvB18JrvSYY9IvFYOb7TCVH1ZAcEfSla5+IFmoN7pWi6rAwwslrcNbsx/wBwjCn2ol8X6jYqsF58NNeiyucxyROi+2Vzx70IDFfxF4z8KajJpOtxQap9n2gGQ7XZTyHSQdQR0BrqNK1GPW9NXWdJ1CdYLgkKrwhHjIPzKT0yK4m5tvGnijWZdUPge8Ety6ou8bbdIxwvzMeBXXeGfDj+F9FNssjNPNcGW8mR90Jk6bY89FA455zQBbuo4JPlWGRmAASbOGQ+uakVmkVWkmDhOGKpjd9fWnsGiyk9uNzDCEHgjuP/AK1OKwkmXTLkiMD5iEyFIprcAjSJkxuLKB9/dg5+lJGsV18obeQfkY8FR/X6VGbaQzrLcWRYYysnmZIPbj9adPMqEqYFyTy8TZ49KBEr21pcbQ6r5gGA0a/0qI2wUiGCJ2A/1ollJGO2B2p4lm2mBYirnBRjyD6jIoZbl7lvOgMW1RsjB3M4/vE9/pQBGY4ch5EDkDK4baD9KmjXaBtcoM5KE556/n70ER3bbJ5FKow+VxtYH+tIYy7GO03MUcGUbMbh6A0bAc18Vte1Dw3pOi6povi3w/oVxe+MNN095vEQLR30E06iSyjxnE8o4QkY3EdK4C/1i38W+IdIl1jxX57aX+0DcWtn9ti3NEY7aULbRbRwME4LdATzXb/GQovhfRriLTJrpX8eaMPIEYZk/wBKQbhnoRnOfavP9L8UWXiHxBbppWpR3P2H9ou9srr+yIBIIpEtpCY5jxsYAjceaa2EeDftvf8ABOf9p347fFT4o/G/4a+C/h5f3OqppS+Cf7c1WV9W077Au64ksWlha1tpb0loSsmUXYkhIJNfYHwe8O6x4V+DfhLwzdeDrXw3d6b4etbebQrS+F9FpcoRc2wn2jzyn3S4ADEEgYNfmv8A8FLv2pPi1on7aPxC8OaV+0T440iz8D6fZtommeFvFJ0y107fZwXJeaJLZxOWk3MXlZgVygAAIr9G/wBnDxV4h+In7Onw98e+J9SGpalrvgjS9S1G+SFYftNxLbRySTFFAC7ic4AA54A6V83lVXAzzTExoxkpK/Ndpp++7tWSa1vu3pbqrL9r8QcDxRhuA8mq5jVpToSUXTUIVIygnh4OMZOU5QmvZqLbjGD53LRqTk+tR2lDs7gsg52t94Z6/wBKHkRv3cgCyyZMSSMvzhcZwvUkZB9s06VgQI02bTJh0KA5GOoPbPB49aVHVSJHtgXQ7VZlyQPYjsa+jPxUEZyiPIgVu60U9gGJIG3jOB0FFFh2TK5tVWUt5cUrOeSkhH4YqZJ1gfFvYzIVGCGGFphWUqDESYz1VcAj86UxvtEdvKWX+ISEml6AP815Xy6oWPTauP1pYreNpi822FV6lJM7v8KiKXLMsQt4RDnku2GP0p7b1fYSkSD7kmMg0CAyQsCW2Fc/KF6mhlmkVQ4SMg5XpuP4UoaRSdxkLZ+X5AAfyodp0YNMIwzcFx1pgL5UzS/PIx45dk5/OmOuCyK2VB5XA5P1FSM8cQ8ouzlxwZThaiCQxKI4UTeef3cgIo0ARpZdnkzONpX5kQ8//WpnywQ4iYjzCNkZ+Zs+ueuB7U5Da7WkubYRBjyG5J96lkeCDMxdZBjCSBc8fh0+lK1xlV72FYXENrMu18eYVyN3r+NPis4JYvtUpZXLA8v8p/CntcFl3mTEJA+cnt6Y6ili2Tsk8beeuDnJ4PpRYBjxx2Ebm4vgI8F8SvjC/wBT7UxIY5YhOjPCWXOwAbmQ/db/AGfoelOaC+ku/MjNp5Sr/HGXkRvbsBTRpsi3hljuyvmAnJGdpoDQWJYGBurR0fIA3SvkP69Ov4Ugt0jxPLM5cnICnA47Y7j3p5MULBFiGfREwM+uO30p6F95MsYH91s/d/xosBEqm6YSNcPGEUny9vBY9CfQD0p7wkMCJWcHtjIT396eqxTAYbLnjf8A3valbJTYAQT1BHK/hQFyNbbZD+7uhkdCB8p/DtT1faQfJJ7cLyT/AIUiGSMvL5eY92BvGGHuKdJO8UhQXhZnOFVcHb/hQA5HURPA8pRWH7yLHXuCfWqzSHP2nYpjJAw/DVM8e0YcLGDxlgSSaSG9ieb7K1ufNHBDLkqPU9hQAC+mAM1qmxMH995XC/X+VZ8WmXlh40vNdhj8621OxSOZSw8yJ1PTB6xsPyOavsFVS6SkgfwDA3Y7/wD1zStOVBjNy55/iGTj0GOfyoEL5JjdZltViDJhkDAAnt9DTljtkRo42cDO4kHYwPc571HviS4CSF923HKknP0/yaWaM294bSS5i85UDyW5lUypGSQrFQchSQRn1GKB2bFa3guWIiA2sPmz0Yj196IbGFIRse4DHIVdxVefp2qHUNQ0/SLK51HU9Xt7W2s7Z7i+vbudYo7WFQWaWR2wqoACST0AzVax8R+HdZv7Wx0XxvpN3NfaaupWlraapHLLPZNwtzGgOWhJIG8ccinZvoS5Ri0m9y8GeJ1icyox42q5Kn69qsWl1BGr2lzbO6k/vJMAbM9Gx3/CoRcoHClyCTiMJkj60rNGD8r7S2co3GfehFMiR5VQB543IJG+cY/4EMU+NJ5MnzlZMH5E4BoxOjD7MTEr5yGQHkd/b61XngtiyzNHGOctibq2emO5pBuWdqlOFVMjaOeDTWQRskjiBo1bKGE4O/tn1+lNgFwZd4lf72OwCj1PrVgRxxnabhfLVv3jImM/XPQ+9MWxB5UNod7wyLuJYqZO/r7VIs00mBvErEYUIMbfqfWi6Z1KhF8yIvnJ5GPp1H1pgZFORHsIbeu2Qksf8KQDyWc7zBMoTAAlAOPUg0STI0YLXLKnQsOAPqabPIsxEZkwoz5UinhM9jTUacfJFLG4fgv94UwRwP7Q/h5vEnhDw7p8LSedbfEzw9cttvDEG8u9jbqD8wwDwPvVxNlomn3Gt27/ABF8K/2xIn7St5ceHLi01AacNLk8hxFPIsRH2vA3qY3yX8wE/dFek/Gy30mfwfo9pq3hvVL+3fxto67dDnWKWzk+1JsuWZgQYkbBZQMkZ6V5/B4j+IXxH8RWk9v4V0vS4NB/aOurK+EmmeSbyyhtZFjuRvPzzMzJ+9X7wHFUthHJftVft+fGH9mz4zSfDe1/ZUh1Wxfyrqyu5dcUXfjqGUx262mjRJGfOv4p5lMttJkrBGXHEiGvoTwtca9rvhfTdS8Y+HBoep3FlDNqPh6O/S5GkXBjBa186MBZthO3co2nBxxXzv8AtRfCv9g3xN8etaf9pX4r+KJPGF9DpY0aWXxDdJF8PWuGeK2u9MmiURaVNNJZmVpXYsxhyfkJVvofwFJpT+A9Di8MeJ5PEOnppFqmn+JLnUUvJdWt1jUJePOnyztIBvMgADEk968rCSxLxVVVKilG/uq8W1r1SSa+9rv79z7ziSjkcOHcvlg8JKlWcf3lRwrRjUfKmnCU5yjJJ3v7sZN6017DlNQCRLfzGR1O4AMyZHpg46EdD9KCJnc2IicMqb1nSPahJJBUkHLEYz6YNCDzpFeRMOqsrkdycc/pn8aeHnjWNZJCpIyCcruHqAetekfCi5I2knOMAkjqf8/0opx+bcCAW65HfFFUK1xI7aL5pGld2xna/C/hTWXzlyjeUc8DPX86jkgtm2vftMJUP7sAgD6DFTPeKzgTFFOPkXnP40rhqROk8LfvWUr7nOKVZPNLR2uohSfvDGT+RojltVlKTSRGU/6shTzSz20swLTbYWUcyNjYR6cc0hj0ijKLGJGBH8URx+lLEohk8nzSAf8AnqtR+SrIrq6OD90Ic8+tRu10GIMjD+8HbKn/AAoEWSf3hVJmkXHIGP61CYYZWKw2cUfGCSmCD9aI7YqgMI+UHkIOlPALsN7Tou3qeVoGAkaHCeY20rz0xkenvTZhGGVmfG4fdQn8sUpiQyKdwIfpzncB1wKa+8MfJdCzZ3b85Gfp0oDcbJFJGWaNFw5+7jOT6+1SRRvIx84dBjjjZ71IpFurKrMzYww6ge9RN+5UFHJbdwc4UfWnYLj2QuCIVJUNggnGTSMwSLEcR3E/dzwPXmkNxCUSNIi79FnAwiH1I70vnKyfM5kQnBKj7xFG4iOMxO53TtluShU8U5xIwAFoHABBy3Q+4oJjVleeYtk/JGByPxpyIhIcyhGc8kJnPt+PqaQyuEmZBI05XLfL2UexqVmXKRtBMWJ+SVFyeewPerCzEFklVY/76tyPYZ/pUYl25uIp3jjf5WgH8P8AhQgAJyCjq28najTDe2OoCnqR3H0rwm4/a6m8Of8ABTC2/YP8VaDHoNj4i+EreJfAeu6jaNGvinVobtlv7W1uGbbJJa2xhle2UGQJK0hwoFep/FL4daR8RvDEdla6lJpWp2F2l74f1aKQrJZ3qghW3f3XBKsCCCGPHSvhr9pDxZ+13FpOt+Gj/ZevfFzT9Q/tf4IXHi6wS1jnubYbL/TLedFX7HcS2zSxLOjKsgkUltua/N+NOPlwfi6dHEYaTjO0qdT2kIU5ctvaRqTnGXJyKSqNKMnOjGc4/wAOaX1OQcNvPaFWdGtFTgnzQcZOfLf44Rj8ajFNy1TjvZrVfUHwv/bI8DfEf9sn4k/sXyR2uka/8O7C0vHW91RW1HU4JoUmN5Hb44tB5ix5UsQwBbbuXOzq/wC0rZT/ALTQ/Zk8HeA59bj0jwy+ufEfxPZajGIvColA/s2ykiwXluLvbM4Q7QkURc5DrXwn+y58Sfg98XPD/gD9tDwV4C1y70L4ceKNf1nWPFfjSKceKfhzqEkfl65ol2iYl1FVhkzgK6vHsOwPGMan7eP7Ffiv9r3QIf8Agrv/AMEeP2hLab4tRQ251GP4d+L92ifFXS7QiP8As+7/AHgjjvIo1kjXfnBUxOFYI8PVkXEWa55DNMFSShjMLPkcaigownOi50tabbqUOblkqj5alSm2+RrlZ81OpgXi8VSw0pVY0XaLlCVD2t4qScefmVtXByu4xmrS1TPbv2yv+CiPib4B/GDwZ4S8Ealb2tr4j0C51Wz05vDM+qSaxFZSR/2q1w1uCdNhsrZ1naR/lkDbUJYYr1v9t3xL8ebH9jTxt42/Ym1uxj8cW3h7+1vCV1cLA0U9ptV2bdcAoB5ZdhnnKgd64j4Za3Z+MmtvHd9ouk2J1Tw9NpnjrwxbeIbXU7rwvqUtun27RZL60LKs0UjBZApALxK+Bla4v4T/ABT+OH7HXw30f9n7xnFrvxS8DeHbM6dY/EXV7uC78Qz2TEmG21C32Il0ERhB9oTDSLGrMm8sT874X8e55n2Jx+Ax+FqV83wC562FpxhKMvYVYUpewTlQUlXk1N0ZVnUnF1HTmqcqcV9MuHMRj6kFl6UouPNq1F2f2XzbzWqslqle25W/4JB/8FS2/wCCkX7IdyNK1O0h+OPhrwzcJcQa9aG1tNdnAeK11e1xzcWLSqIpXRcxyq6Mq5jL+D/8EPfjX8HPG37S+r+DfAv7W2heLmsPBkiQ6Rqel3FprWp6u0zvrAs55j/p+mW02BGo3Ebi+doBPafHm++Hnwy0XRPib8HfhnYfDrTfhRoWoeI9Lli8MSRr4dtGU/abqO2hQsYZFYmW1RSCF3lc8jg/2svil8Cv21/2QPC/7Rf/AATt8T6Drvxm/Z01rTfF1hqvwr0NIr3SrWfcdR0+1SMLFILqMTSvZzZWdQY2Xewr9yxuGzaNGhmFXDxprFJS9hCLVSh7ROXJUotz9mou0YONSoouEoyknFOpw8TcLUslwFLG43EU1ZqbXPySptNqLkudLlm24XXMpczi7L3ofoR+1xpvxM1r9mDx1D8DLbT7vxjYeHpNU8M6TqduJbbU7q2UypZzxtxLHKyhCpIGWGeM1+aH/BJPwt4r+LX7anw5/aH8L/tR6B8R7Wz8OXY+IGozyJBrOg3M6O0GizWkbYVRLK/luPkEaMDnC59q/wCCfv8AwUd8Y/8ABWnX5fgrc+MNCXRr7whqC/E/TPD7tZ3MVnLEbeGSyZ/3yea7/OMl4TlSehOp8efDH7M3/BLuy+H37VnwT/Ze0/SJPA/ia28D+NZ/htpGLi58LyKIro3FtGfN1IwSm3l8zBeNlY52l8+HnOAo4fEYWpKrGSnyyTg7pXekW2k4zdmmrpqzg92n6uDxGNyHC1sJRnTqPEUpXUU5StODg4tOPM3FJ3p8v7uaVXScYyPv1LlkjMT7IwGOUXqnPQsfSozeJGTI8u1WHBkjB4+tY1t8QfhwLGPUYfiNolzbzRCS1m/tBGDRMNyF1BzypHP51i3/AO0h8AtMaV7z4veHlFmM3CwTmfyx6gJnIreVWnBe9JL1a/zPmqOXZjiJNUqE5PyhN/lA7OdHkLT5dowgBw+Co7HnqKiEJIWO28sRbvl81c8+uT0NecSftU/CuJrW9t4fFV9bXkri2urTwzIsUij+PEgU7D0Bxz9K4b4p/t1v4Xgnh8CeCdLimBbyJNdv97A/89Hjizj/AHQxOeuK46mZ4CG0032jq/w0+9pHsYHg/iXH11SpYaSb/mtFb21u29OqtfyPoRotxYPlCcZibjAHcD0o3+e26bCnbsDZ4ZfbtXyz+xJ+0z8dPjH8XtZ8EeNPG1nrGkeHtFOp6mLjSIob2SS4kIhggCMD5KYYlyCfuqTzX1ZFB5Y8t0UsRkpL0PuPSujDYiOKpKpFNLzt09P68jn4k4exvC+aPAYuUZTUYy9xtq0ldXuotO2rT2utdbJsUCKQI9xbH+sI4x6U3zhBOLRowZSMkMRnb/eHbFSpIXygkAVR1IAH0/CqzLBMgyRLs/iIyDn0ro2PCJJDPGPvxOD6pwP8aSOYTk28cqSEjcVVAAvscf1pYYpVZmeXyyw2cDcUH94evam/u4mAMrDJCkJEF3H1Y96BnOfFnTn1Xw9o8L69Lp6w+NNJm/cMR5gWdd0Tbf4HAINcH4vk8baF4r8OWnjnRdW1dtR+Pz/2JLqUiH+zrA2cjxyQ7D/qRtYANyN5zXovjjw54j8RaZp+n+FLqCG6tPEunXsxlcpvtop1aWMNgjcVzgdzXndpHPF4ltU02y06fd+0DdNM7zy5jX7G5ZoySfn7MvC53YFNbEs8P/ar/wCCd/xc+KXxr+JvxV8DaT4f17w94j8R+Ftal+HOsa28Vr41uNPgmgmg1CcoXto4cwSwxIzRSFHDphgV+r/hLpPjrwz8K/D3hv4m3Oi3PiLTtFhtNam8N6cbXTxOqjMVtEfuQp9xOmVUcDoOjujLvkV4o1TzCS8OQG5P6iiNt/C/OiggtknH4Vw4fAYfDV51ad7y3103b7d2+tvK7bf1Gc8XZxn2VYbAYzlcKFlBqNpWUI00m+Zp+7CN3y8zaScuWMIRgVJWb7M7DcDlc/LvX8OmOn4U6C2knMiSNGYldfKCu27pyGJ6nPIxjANPncJG8vkmXYuQgYDJ9eRj86SKVYwYRuUKAQBgnHpXZY+Y3HF2Dbj69MdMf/Wopxk844IOccMR1oqg0e5DCk2TIJSsKn5cR5yfqalSP5uZ8Ow7Dk0T3Hkpm6kLRj+AJk/pRFJKy73t5Y9wyrEY4+lIAWEWxYiJgSfmOf6UwwFTlJHVTyQSGFPgTYGm83f6+ch3fn2pYRAVMoVSCfvo2RRYCuXuYpGkVWVCMfIg/wD106OaCIeVazQs55IHJB9881MfLb7/AJkxzwXG3FNRElJFvGpIPyhB/U0hjTfmD91cNgsekYqQssYCxsQCOrHiomSZQQ6nzR1jK7v1FIRd+ULie2dFzjoPl9wO9MQsxYRs8bI237zZyUB7j0oWJSFcOrMv+taNuR6ZpP3a5uIwqEjDOYyCw+lL5UTqIYRGrKMq7NgjPU46GkMQvbwS+SlwHfG4hG4/GmtEoy7XSx7htLkZH0pALMISCvByspHDevHenyXYS1aYo0MYGS7gDnOAPbP9aAI1e4tmhS7hg+y3DBYr4zKimQsFWM7iPmZiFXGck4qWOzmW7WxgyCo3vZgqXVWJCykZyFyrAHocV+cf/BTj4c2PxT/aL8U/CT9pLTviv4F+H3xS1Pwf4T+G3xOtviOdQ03/AISq2capZrofhixiknilaWCSOe7uGVR5bFcA7j81QfF6D9t34t+Cv2i9D/4JleJvHfxT+N+lavpGiaU/7VGreDp9I0nw1qhhv4PPVEjuozdkTvDlnUPtC/KTVcqEftjd3+l6daNe6xqSWVugxLeXrLFEhJCqGZsBcsQB6kgVLJAIphb3BUghsBm2k7SASFPLAEgE9BkV+cv/AAcSfEf4m/EX9nbU/wBhz4P3fw88SeJPHPhjTda1v4a39he3urJZwa3ZMNVaWCRIbLTYGhcGedf3si7I/myK539rT9pfwd8LP+CiXibx7qvxF8QRfES2/Z6sdLv9c0j4p+F9DtPA8MizajPpK6ZqgmkS7uHsjcNct5oAa1iBAXLFgP05lijYAT3cZUK2VY7EwBklj2AHJqG5msYYrbULm+torW7MS2t2L1FjnZ/9WsTE4cvkYA654r42+PnjT41eLv8Agmh8GvGXwO/bUk8Df8JrLo0PjLxz8SNL0nW7290m9s5mube7uLVRZw3KBsG4hTZuh2gDdXwl4C0z4g3n/BP6/wDBvwE8SfB3XU/Zhj8H+OP7H1zWtSsdP+HfiTQr2a5fxFGzLJcana6pYLO/kFliiMUixqXYqXbUZ+vv7V/xi1D9mv8AZq8ffHU6Jb39z4W8L3F/pmnXwJinusbbdJcEYjMpTeQQQCTxX5a/tD+Dvilp/hDV/wBrPxZ+2N428YeOPAusWl5MRKLrSnXFtDqCQ2se2KDTPtNy3k3SKA0SsNuQDXrH7aPhbxbH/wAEGvFesX/wJg+HltrnjuHxFZ6FbeOL7XpGsr/WY7gX91dXqJNuuJZ2m8kr+5SSNDgoQPAf24NG/aO+Bv7H+s+OvFF7feE7v4yPa2vjbRdShtvs1glpDCLfTtMuLN33i5jVZ2icqghTpvzn4biiVOtUnRrU+eEKfNqrq8ueN7PS+vL/AIXLo5KX9R+B+UUIZTQxlKpCNfE4p0bSUXKUIRpOVNNxnJRlCdWUuVK8uWMnqnH9E/j18IfFNp8I/D2heStzqfhvxLi41HQI/IkljkhzbXrBT+88skRndncOuc15j/wT+/Zh8LfA/wCOWufEfwj4u8UeG9Zg0e6Op/DrTNW2eD/EAuJkkfW7fTtm221GN1KyMhG4NnB3sR9bfBHxBD8Sf2ePA/izxB4Xk0R/EHgnSru60x5RLJZF7dHCFx97aSMHrxzWnH8OfDkesWWsysDeW1zm2lgQRtuYYKA4/iHUdDXFlnBlTJOI4ZxltV8sqdKnOEm3zU4RUYq725YKDi+kobWlJH8h5rkePw3HlbOaNXlnKXJWp7QmouUZK0W4/FFzg9eRuUYt05tHgvh39nH4bfC74/eKfjb8OvC1pocnxEtI0+IWlaNbiGw1jUI2ZodWa3Hyw3hEkiTSpgTbkZ8sgNL4h0vT0h1LQLCaztrWCIw79TiMtpPuXLWsmOc45BHIr3VPCDXEswfDxLdsFj4Cqn97PUHqCPbiucTwDJZ6tfW11o0YmS4F0WCDY4PCTAnuOh+leBxVTzXgDxLw/G/D+Hdb6zTlh8VRT5YzcYqVGrdJ8srxim7NN039qaP1PK84weFvyKzVn5Xve+re33a9NLfIms/B79oX9mC0sdT+DNz9k07WbkSafo2r6s9xdaI78m40+aYEmHBJktn3B1OAB3p+GvAHw9/Yo/Zn1vwn8G/Cdlpc/iPxNP4q8cXVtbmxTWNeuNoCpGCRBb5AxEvyoqHaBjB+h/2uPhHF44+FWi2Op3rTS6Z4oSTSLmYMRbTyRuuxcHJjfOCO3GK+aPiJaW+kaBpvhfxFaGzX7eb7X7S9vmci6iBigtVViQQ3Mg29eM81/Q2D49rZ54eUM8xWGVDGupKDg4xvCa0coy3nTjH34tqPNNwdSCmnzLMeAsw8YsThcPmeY01l6rc1bDUsLy1a1ODvKnLFuvKooVEownGFOmnGdX/l5NVI/PPxj/Zi+Efxh1jR/i1pmk6n8OvihomrJfQ/FD4R6tNp15LbAl3t2i/v7ju88klgCGU5NeqeOfD3jDV/iZP4i8ayanfeI9ZtLaX+0b64CyX9vJEscd3FsASNHVQG2gbmByK6ew8FfEK8lVtC+H19JPccxSXyLaW8YP8AE+87yoHUBSe2K7Xxp8Mb34UeAvB3iHwz4zbUrjxDdXdrrs2pWiG4trqJATaxE58u3BJZFBO0BSOpJ+IxGHzbFUJ4vEufKmnzNWu5aWT5Y3bV/etZW1bbSf6tkuc+F3CHE1DIuGfq6xdZTg6VGqpunSpxc5OX72v7KnFxjFUlL2k3KKjBU6c5Q8q+DP7SnijxB8Sb39mbwD8UdJ8P+K9CvTZ6PpPibSItNfXpkIDQabeTDybqUEgeUxVjnvXu1j4a/a/Ntb30Oj+JLS2EmySLU/AtuJot3LfLDkMA3TPHevHPiX8O9P8AHfhi2tfFXw90/wAYR6T4ittcGk6zCpaVVJW8iikGGWWWEsY3BBjlVGBHNfcn7DvxZk+Ln7Mnh/xTeeINbnv9Oe40u/bxHE0WpARTMtv9sU9ZzB5RaTo7MWzzWMMqy7EU1Oi2tNVaLs+u6+aa3T1SaaPjs94w4lyPNK2GzPB4eo3OUqdSMLKdNu6b39+N+WalaUZx5k506kWvm3xR8BP2tPi3qsOlRaZ4zvzsJ8/Xlj0yzt+ecfNuYnrgA1teH/8Agl58UNbUf8Jr8dtE0yKQfuoNC0d7p1b+INJIyBfy5NfZr3LrICZJCQCfmlPHuR3FQqF3uYXLLK24LE21TjqMevvW9PKsLFWleXzt+CseNU8UeKI0FRwnJRgukYJ/mkl8o/Nnm37PX7LHwX/ZwhE3gvREvfEFxZeRrPjHUIgdRvlzu2B+kUZYf6tcLwOpGa9LQyvGBbTFGJG4H7xx2IPaklkM8TWj2LRr6tg7ie5oiVIh5ciFiAASqhVVe3PU1304QpR5YqyR8JjcdjMyxMsRiqjqTlu5O7/4CXRKyS0SSCezhvpN0sKzun3I2fbtPsP8abAt15KnU5njkI/eLHCqg46Aen0p7glWeO+iZRwreXyP8aSSad1DvtLZwWkO3j2qzlEENz5haCQiEjBfy90in/d70yS3lnU+bN5S7gSrj5sjrnHGKVo0mC+aZCBnBL/fH0HT61LH8soUZAxkl+QKAG2+ya+t8RCJVmTY7OclsjHHT868h0ifwXpuoy2ut+CRBJfftBXK6Yyaq7Ml95DML3A/vBXzCflw1evPP5XlypbmeKO5QuYmBKruGWx1rxZdN8Y+BPFOmW/jy10uY+I/2ibu70V/t0W5LJ7OUwsOf9aAhBj+/jPFVETPbIA5nZZYlSUSuCijrk9cdBnrSzLbECInYfuyAH7x+g70wood/JaUkysd7y89T0zSeVLJIJvsrRlvkM4ILNj1H9aVmMQ4MkgRTnpjdmlEkeM3BEW75ImmcAO3PygdSSAePY04WwaNI0lDc4UsTuXnr7/SiGS3u5xODFMq/dkUkgMODjIG0igQkMplQ7wAytggGipiqTJvUBefmUDA+tFAaEaEsf8ARyzEfwAbQfzo2FJhNNeyRsRgIWyoP1pJHuWjMKXkRizyinJH+FK8UCIoEgVSPuyNmkBHcTX5lDx3MagH55DJkfiKlW4kfAa8jwf4o0wtENvFAS0UCsuOvQflUJUsklzaMxCDMlvbwZOPXmmBZjuEfMaMz46sy4H/ANeoZHjumKM0cnYpLlcfQCq1vrEdxB50CskZOFeaIg59Np5qeO41MQmKQQzFuQIxswPcHrSTGPMltAiQxjygp+RYmOCfpSu1xLJ5lvakyvwzPJ8zD+6o7ZqPD4C7Y1l/u7M4FNurGx1C1l07VFZreVNs2xipI9Mjkfh70aiHQyXrgtLiMk5jWT5uPr60k0btgXkXnIf4wRhff1H1qZBkBoSixhcRBBjYBxtx2HH1pqM7Rl5rRIkPB+fIJ75oQ7jTKVjLo+Sq5jKdAP60yW2S6dZZ9JL+W++2cvwXxjdjsRmnmOaFC8SpKuBsUDBwevFEpggjJeM5yEUI33vb2oC58ift1/BX9sj9pb9o/wCE3wk+GHwD0+y8AfD7xppfjyP476x8SYUjtdRg+0W9xYnQ0ga4uJxBO7QsZEgEhRmb5Sree6p/wSf8RfsMfHLwF+1R+wB8LdQ+LureCLvX0/4V/wDEr4kjSvskmuyo1/q+n3S2xiMrAOskMwKFGygWQDd9X/th/tP+BP2Kf2ZPFv7VPxT8L63q2ieD7e2e/wBK8M28c1/cm4uYraNYvNdExvmUksygAHnivCrH/gvn/wAEkG8F2Xi66/bAFlNcWvmN4ZufDGpTazZSY+a3uLaKB2jkU8YPyk8qzLhiOpCG7Ssr6tLTvq1p5m9LB4zERTpU5STfKuWMpXla/L7sZe81qo7tXaTSdvX/ANv34K/Fr46fsx+LvA/7MJ8L2PxG1ltFtbXXtYQ26fYbfVra4urdpo0MjKtutz5aH5S8nOASa+Y/2s/+CL3jDxd4U+KN9+zb46+GtxrvjrxHjwn4c8TfCLSF0nw5pV9JZxaoskrRSXF7KIoZrhJCykSMVVBuJryL9oX/AIOpvh1o9xc6F+yH+yNqviNTEy2vin4jasNItmm7MLGJJriRO+HMDH2613v/AASk/wCC8q/tq/FTTP2Wv2p/hbovhH4i6+lwfB/iHwjLIdF1+SCJ55bNoZ2aaxulhRnUM0kcojfEiNtjbjp5pl1XELDwrRc30Tve3RPZvyvc+ixXAvGeCyaWbYjL60MNG3NOULcqdkpSi2pxjdpc0qaim1e17nqf7UX7B37RnjD9l34P/so/Bv4U/Ai78OaXd30fxT0FNMuvDnhVbeWCREu7TT7RpJ45VkledIlkwJQd0gBDV5x8I/8Agir8XPAnjR/g98WPjdofxS+FfxJ1eXXf2jPGmsaC2leI/GK2WnrY6H4bYQTMosInf7WzpsfMBTK+Y279FYgzMxBkVk4Zn5JH0pWmjnKss8yKq/MSoCY989K7uY+VsfIXhv8AYq/aa+Lv7C3ij/gn5+2X8TbO8bwxq1rZ/Cv4v2cyXtx4l0y0kSfTrjVLFlX/AEmHZHb3KOSs5UuHLHzD8w2//BMj/gqAkp/Z/wDH3xa+HmkfD3UbS/0n4h+M7LVDfSa3Y3V79sa5exuVO29iKiOBo0iMYwgcLlq/Tbx94on0vS00PQbqE3N2W+03FhKrNBH3UN/Czep5rkdF0y41XUoNG0myhhmunEcL3EW8DAJZn7sQATmvKx2UYTMKyq1LqVre62rrs99N+zs2r6n3/C3iTxJwhls8Bg1SnTlJzSq01P2c2kueDbVpaRaT5o80Yy5VJXOx8BSfC/wP4I0P4feEfE0cemaBodrpempfyszm3t4lijLuRy21Rknqa3yhntVmjkxFJzDsYHePVW7ivzI+Gf8AwcIfsLfEf46zfBjxN8NvGfgrw/deJW0Twv8AEvVbi0vNJvX8828d1fRRv5thbyy8JLh0CuryGNc4/QrR4LbwFrD6dP4+01E3+XfWEttKwR8DmP8Autg9ehFd9KpRqR/dyTSfLo07NaW02a7Hx+YYLNMHXUsfSnTnViqq54yi5xneSmuZLmjNttSWjv0eh17W1okgeG1di4IeXGBn3A6mo5LOzbZKFQ4QhTIxYY7g+3tUem6xpuoXTR6RrcVz+72Rw28oABHUur859CKZq3iPStBYxavcFJWXf9ktk3Tbe24fw596tqMlZo4dUV/G/heLxT4Ju/Di39xZpdKBDqFqi+dbHp5kWQQJBn5cjjrXmvwl/Yg+Cvwl1tPFMGm6nr2tIgW01nxXefbZrfPVoIyNkbknJfbuz3rvX+KPhqWcvcaPqNuWb76srBcDhioPI96tR+Lotd0uW88IW8uq3EA/eWEmbeZfUkNgsvuvtQ4wbi2k3Ha/S/boumtr6LU9PBZ3nGX4WphsNXlCnU+KMXbmt/M0uZq2nLzKLu7xZ414u8IXun61qEFvazO9nev9nR0OZUzllbHqDkGuH+L/AIRuh4VsNVMM4trLWY5TEUzgzjyg/wBcsgP0HpXud94w1y9kfUIdO06BXIEkHllmBXg7mPLGoL5fCvjjwpqXhe6SK1vb60caZdR3GYPtagtGRu5RwwBA6HFe9js3+vZbPD1FvG3zVmvxj+J+acIcIQ4V4ywmb4eSiqNbm009ybnGcXbpyVWrbWiuyZ83nwZcaPfT+HdUtolubOTbNbiTcynGcZHHTnivaP2aPinZ+HNJl+HXjO6t7YGYSaPrN18kUqH/AJYTv0Ei87d3DDjORzzkvhKe50nTPED3TXF5dxCPXjMgDTagM5KkdcY+bHpVi28PafbwpqniZEutPn3R6ppqIQJFIxnbj7ue9fHwpSoVXOH9J6/15pn9OZxisLnWXexxe6dtNHGpH3W43uves7KTs4TjGTvt9EPLPCBE8oJkUNEY+UYHowx2/SltkZfluLSWJ3YghRkEjvx0rH+H+j6h4P8AA2leHJ7eO3ltbPy0sYTlY49xKqDk4IUgfhW3HJay5aBJw4/1ysfmD+3tjvXpR1SZ+PVoRp1ZQi7pNpPuk2k/mhYrNbMEFJAhydzPuFRkGUGUoCd42nPb+lOfzWuVXa4kkZUVU5HJx1Nch8Iv2gfhB8d38WW/wb8fad4jk8B+NL3wl4xNlFLEdK1u12G4s3WRRvKeYnzrlSSQCSDijNnXiacSjzZIWLZ8tAmDx1ye9R3MzECSTcPm6Fcgn609hIzMzQSHt5nHye+P8KRUyxQkAFcHHTP0pDJYYnkTeGkWJuSjdj9aW5hX5yTg7c5YdO1RXXkBXaUduXjk6cdcVFDNKwVbWXenDRmQEkimJXJTFDFcRl3xGJU3bRhk5Gc45bPp2rivDHwm0e5fWZPij4Fgup4PifdeIvDBvnjme0cIqQ3kBX/VOAXwp+YBmyOa7mxW+85LpxCzmVdzMcHqMZ/+t1rivg2dFY+No/D2ma1ZR/8ACydR+0DXxGrS3W1DJNblCd1q2fk3YbqDQtgOzL7rlpYbpnYn51ZMg5Oc47GlMhZtkbZP8QQ1BPcQW7ES4yB+9MfAGehJ6j8KVkv5ADLdhlwMxBRiE/7w+9n9KQDzl5TIkatkEZ+6y+3vTS0aIGumECRsN000m1VJIABPuSBj1Ip+YS5guDligMuRxjPJH+NMR4bgq93EdhOFimZX5Hfjg59+aYDxL5kjRO8m5eeccCipXKNkvtQ552kHd6ZoouFyNdzptt5oincng/nTYxIkxIIIx95RkU0I8ZJWJIc/3Y9wP9ak+zpNtZrdmZTnMZx+ODSGIvk3EnmPFKQvUE4B+lTGeIfMp8oj7pJx+tRtbyK5eOJ5MnkTyfd+gFNa6fzAkkOGHR3G38qBEplaRjPiIr3cH5j+fWo3dJH8xXAb+HcMg/hQ02nv+/uwhKj5iqFqfC6SwieJVaM9P3RJFHQNhhmngg3SohycYHT8BSLO6pl0cjrh1x+VPCy3NwrxsYmA6O23P50pkmMpLr5mzj7nT6dqAuMkSO2AnuGKqw5IB4/Ck3bVWSaN2yxCBOQe/Q0qxuXZ4JZFebGfMGcD0pHlhjlc7lDNxIC3I/A9qYAbqz8tpZvlWNSSqZyPXHc1GzDcHScOH+6Cm5j9PenRyMhMpWNyTgbOOOxqWG0jmZLaztdrs2YhnCqeuaQbHOfFP4ZeBvjh8LPEfwT+LnhFNc8J+LtGuNJ17SJzsNxbTRlJBkEFCFJIdSGUgEEEA1+Pvxe/4NdfiP4S1DVfEPgH/goP4SHgnSbaa9m1b4g+EpBf6dp8Sly11PBOsNwY41+abbCCFLFRX2P8G/8Agu1+xJ8S/FHxh1T4jfEPw38PPh/8O/EFronhjxn4m8VodT8aTlZTdXFrpKp5y2gZUWF0MjTAk7UKsi/D/wDwWG/4Lr/D39qz4JX37IX7Glp4hj8IeIWWL4geONc019Nk1ewVs/2ZY20mJ1imIXzppVjzEGiVXErMnmZp/ZH1dTx8YyjG7V7XflGzTbdraaX1e1z73gN+IlPOJ4ThapWo1avLCo4qSpxW6lW5oShGMFJzTklOztTu5qL+Jv8Agnt+zL4e/bF/aMg+H3iseLb3w1p/g7XvFviK2+HVh52vazpumwlo7XTI5VOLi7ke3WNXAb97sBVyCP2i/wCCMvhL/giz420k/FL/AIJ1/CDTtP8AiBo1mbfxPD46SWXxzoRbMUgnF7JLLErHKM9uxhZtyA5VlH4n/sn+FP26/GHijxFH+wtoXxZvdZuLSDRfF/8AwqeKeB4LeV/Oit7u9TYLIMUDj97HuVOSQK+tP2d/+Dcb/gqFrfjvQ/Hfirxd4S+CFxpV8Ly28YW3i+bUPEWjO0od5LeOxIR52JZiGugjknduyQfG4fqSpYaHscJL323KXuxSTbtyyk+aairbWTWqu9/03xcwdHH5tiXmOf0kqFOnGjQTqVZzqQglUdWlQXs6FSrPnd5c0ozajJRp6L949c8QaX4c00arqNo86ljFZxh8SXEv93HYDHLV534j8QeIfEzFtX1Fo0VvMSyiO2KLHbb1b3J5rU+I8tzF4ntrO8up7uW30qKOK72qDKSMtM4UBVZiOQAB6VhxPE8iPKqCYZJ28nNfWn86p6EVnaOVSPTolkkmlCrFaRkea56KB/er8zf+C3v/AAWFsPhPb67/AME9P2KPFtvqnxM12wlsPib4706832XgLTX+W4sYJYyQ2oyJujkdTmANtXEpzF9gf8FT9R+Nnh//AIJo/G/xP+z74svNF8WaX4Sivn1nSZjFeWujx3KNqn2Z15hm+xibEi/MB90q2CP5wdA8O+GPAmgzaH4eWOy06NjdX13dTEtKcZM0znlsA8AfQDJrwc+zieV0oxppupO/K+is7X82rqytq7H634U+HWH46x9SvjakVhcO4+0he053i5KK6RhJRkp1G/dSmkr2a0F8Kaj4wC/D7wF4ce7vNcaDQPD+j28Y3XNzdutraWyr3LyOige9f1RadpNz4I8MaH4C1vxL9uv9B8O6dpOpasTvku7m3t0illORuJZwck96/Nr/AIIaf8EofEnw41TSf24P2kvA09p4qngz8HvA+r2u240VJ0KPr9/C3+ru5I2K21u/MEbO7jzHxF9pz/8ABVb/AIJ3aP8AH69/ZJ8B/tpeD9J8X6bc/Yb251SF4rO81FSRLaJq8w+yyXasAGgD5DPs5dWVVw7llbLcE/baTqNNp7rSyT11k9W1q+m6Y/GTjXA8ZcSxjl1pYfCQlFTivdnecZVJq0fdoxahCm3yxaXPpGdO7v2qf24f2Qf2K77wTpn7XHxMu/CqfEG4vY/DOpyeHLu6sgbUIZZbyeGMi2QGRMEkHGWOFViPUrfUNNv7Oz1mw8QWuqWmo2cV9p2sWN4txb6jayqGhuIZ0JWaJ1IKsCRivgH/AIOY/wBp608H/sieA/2YtR1vTNU8dePfihY6rp+nrcRzPpejachluL9mjz5e53iiGcB1mkAJCsK6n/g2p8Rax8V/2BfEXwl1KG9+yfDn4rahpvhG8i5jtLK8toL9oNp48lJ7iXCrnaJEAAAr1Xi4rH/VGve5Of8A8m5WmunRrvr6nwcOHq1Tg/8A1ghO9NYj6u1bdul7SMoSTtKzUoTX2XyNPVxX2/p/h/VNdv8AZpNnPNPGpLhNuFXtuYkKM9snntSahaatpF4hdrmw1OEb4ZZFIeIgcMcdU4x6dq8M/b8/4J9+EP8AgoJ4Q0T4K/GP4/8AxO8B6d4fkut3h7wJewx2OtX8zR/ZrzUonRjeR2zorRxgqDuPIPT88/2F/wDgoH8fv+Cev7Zus/8ABNn9tT4vT+N/ANl47HhB/EU+pS3UvhLUpjGtpqVnPcO0p02bzYUuLKWRhas5aNgsbrJpVr06E4Keik+VPS3M9k+q5rNJ6q+jtdN8uXZPi82w+IqYVqU6EHVlC0uZ0oW9pUi7OMvZ8ylOF4z5LzjzqE4x/Xv4yeIIvCvhPXvizpnhYaxeWPw/v/Ej6BBcGH+0bq1t2kW3yASolZQM4J9jX4sfDH/g5N/bQg8GXrfGT4JfCv4ianrFwdQ0PVbuOfSI9Esp0VhpqW1sjG5hiP8Aq5nlEpUkOWPzV+3i3et6jcHSLgiHxX4cR/7Jksz+7v4oxh4GXox25wO4b61/PX/wWf8AgH+yh+y1+2jqvw1/ZZur6zsLPRP7Z+IPguVo20/wpq94qXEWmadKAHRPLdppLdtyQCeFYyATHH5meV8fhcF7fDTUeV6ppPm5rJJX+0nstL3fY+38Ksq4Vz/iV5TnWGqVfbRvTlTnOPs3T5qlSVTla/dOmrSlaXK4wVvfTOw8Mf8ABwh/wVG0jx1e+LLz4g+A9d0y7uxLF4H1b4dRDR9PQDAgtGgkjuolx1aSeRieT6V+qf8AwTA/4KhfDT9u39m7xz8cPid4As/hM3w0vU0/4ia7fazG/hh8wea8trqM4QBEQqZoZArQGRFZm3K7flf+zD4I/wCCR3wG+N1/8G/+CoXwT+LttrPhPRDc61qPiXUJbXSb3WVijn/suPR9PUXAheKVJLaWeV/tIGXWPcEr9nP2M/iZ/wAE4f2yP2XLv4TfsXaL4B8RfCvS7NdH174Xr4ZS1g01JgZPs15pc8SlPNJZ98iFZWDsGfDGjKqWYwlNYzERqPX3Uk3Fp63as9NrctttbWvfH+Y8IYjD0Hw9lVbCwlytVqjqRhWpzg3DlpydSLc0vaKbqqpZSvDmc+TgtW/4Lnf8EhPABOizftsWGqG1+T7Z4b8L6rqVuUB+UCe2tpI5AB/ErEEV9EfAb9o74JftVeB1+LH7Onxk8PePtAabyxqvhvUkf7M+M+RcRg74JFHJSQKwyMgZr8Vv+C2Xij/gjv4V1K/+Av7D/wCzN4ei+K1oBp+v+OvhtqMum6H4SkSVS1v5Fqy2uqX+FaIxeWVg3sZJFdBEe1/4Nhf2XPjFq/x98Yftv2i3Wk/D+18LXXhVLmDdGnjLVXnidwF+7cQWIhdTOR/rp2jRj5cyjSOPn/av1LlUtG24t3hbZTT0u9kk7910Xn1+EMG+Af8AWZ1KlFupGEIVo0+XEuXxPDuDU+WCUpSlUp+zaTUZuyk/2M+LPxd8E/AX4TeLPjx48uDFofgjw3fa9rE4YAiG2geV1APViFIA7nAFfnB/wa8eK/GHxA+CX7QfxO8ZTxyat4n+Mq6trcUjFSt7d2MF1cHPrunAz6JXrf8AwcQ/EIeBP+CSvjbw7LriW17418S6D4d09I02SXga/huJ4STyQba3uC2P4VYV5Z/wavQ6nH+yP8X9Uu9PjSxu/jQyWeoB/nuJF0mwEiMPRPlAPfcfSt5V3/acKHTknJ/+BRiv1PNw2UwXAWLzV7vFYehH0VOvWm13u/Zp22tra+v6ai5trMjKOybQMx/MzH29qVrqONihYBs/KNv3h6+1OaJEPnRKMH7wweV9cVEFkHCtKpL/ALsqg5U9+euK7XofJXBlmVSCyAE8qR1z2pyuzbGZRGycIrMCT9MdRT0ja1LiBiJGGSwXcT+HQU2eLyY4wbVSnViAcovf8aLAPbc8gjnUSg87f4mHcf8A6qo6Pp99YfamvtVOpTXl9JcQFrVITawEAJbAD7wQD75+Zu9SeZa+aoe4Yc5Ukcg9iBVrz4W/cpFIf4irjDj06+9CAhWKONkRU3Mo4WUYIB6jP9KkjRIgcQA4OTgnGff8KVZFupDGTI8gGcSR8D1BpJAwQRvIrAfceI42+3oabEJ5UdrGVt98cWPMCsu7aD79cfypsrvbIJJlaZcjENsoLuMjkZ4GM5PspqSNnSTcI90eAd3uO3NMi86IieZVZ2OGaOMIAO2QOOPWkA4JKkriWJQo537ep9Pf60U8zKchwzlTwSuCKKoAS4cPgsiEdPMPUUouY7ndHaarHvXluKjaKaYCYMoAPRo8n8KaLeT78iOWXp5hBUfhSAX7SFcNdT7FxyQ2c/ShJJZ5dkVzK4I+UlPlH4nrTBLcctHKjt0+WHGPzpyfanO24cyKOc524/KkMme3jtVF1PIIecAKMs59agCXN1KbgWkyr3lM4U/98jpSFHgzd207swPNsU3bh7d6liuLa4TzyFRyPmgkXDD60WER21pbTE3MySXTg8bj/SnuyPH+7i8sj+EyElfwpS6yIRckrx8nl8flUIlZPmlhjDg/LmT5vqfajRAO864cMFzIy9ZB8uP8aEQXBSMRIXH3hL7e9SFgwKHHUNjGABRIY4leRpUGwFmZmwEX1J7D3oGKYgQHUAvngLwp/GnQy3cciy2iKHHIBY7cjtn0qGP93boVmQpj5Wc5znuD/Kvmf9sT/gq5+yD+wp8fdG+A/wC03rviTSJdb+H914ottes9O8+xRIpjFHYhYyZWu5ykwjVUIJQDILChtR1bt66fiyqdKrVly04uT7RTk/uim38kz8/f+Cyf/BGr9jT9lnw34r/bn0H9ozXvAtnrOo3K6H8LLfw5aagdS8S3peSOy0yeRke1tXl8yaWMiVYo0mdPLRAo/M39nv4D/E/9p742+Dv2dPheLefxd421iHSLC4aJnt7aQo0l3fMudxt7aBJrhl67YsDkivUv+CkP/BQn4pf8FGf2hZvjL8Qll0Lw7ottPZ+AvB9xdq0PhfSjhpZJmBKNezhEe4lBIUKkSsUjBb9HP+CB37AZ+A3wpk/bT+MHhe6sPHHxI0lrLwBY6hbMkmgeFXKsbpkYDyrnUJEWT5vmW3jgA2FpVPxUsPgc9zu1CmvZU9ZzStzvtfs2rLa6557NX/p2hnHE/hZ4Yc2a4uo8dikoYWhOXN9Wgo25+V3tKnGXNK7koSeHw6u4VFHwb9sz9jj9pf8A4IffFK1/bB/4J0/H/X5vhSby0tNZ1e+uXvf7JvSBEtn4ktsqmo6bcOxEF6VWS2kl8sPGTFI/6Bf8E2v+C0fgD9vawi+H1/4d0fwh8YbG0Z9f+Gl5e4GqpGMtf6LcsF+2wFfmaEjzoSCHBXbJJ7tfaD4c8TabdeHPEfhzTtU02/sJ9O1PTdRtBPZ6hZzrsntbqFspPC6naUYEc8V+Of8AwUt/4IUfEX9nCzvv2i/2LdA13xd8J9LujfzeGrWeaXxH8PpYzvL2kqHzr6zi+8ksTG6gUDd5oRpF+jrwxWCl7XDR56f2qa0a/vUui/vU/he8OV3i/wAbyzE5FxVRWBzyv9XxasqWMldwmkrKljbe9JLRU8Yr1YL3MQ6sFGpH9sPEOrXHjlzqegwSw6hYRmLU9IePMk0GfvoDglkPBGMgdulYcc8s6JNAY5YzwSvysMdq/Fz9lL/g4o/az+EWhaVpP7QPg7QfjhotpEv9l+LJtWbR/EqQgBUBvoI5Ib0gAfNJEkjc75HJJr7Q+C//AAcQ/sGfH/xW1h8ZdK8S/BHVb51ihv8AxfBFeaBMTgL5t9ZlhZnOcvOscY4O7k1WFzbLMY0qVVXfR+7K/a0ra+SbOfPfDvjfhyM547AVFTjq6kF7Wly7qSnSclytWak4xVtXZXZ9lapo+keIdA1Dwr4r0CHV9K1rTbrTdX0PUF329/ZXEZimt5QOsboxU1+In/BVr/gmn4O/4JeeLfhV8Y/2cvjt4nu9H8TeK7m48J6brmnwSX/gu90vybm2kjusFb0RSHCpPGSyIu4yck/t89wEWO78+GazubSO5tL21uBJDeQuodJoZUJWSJlIKspwa/Kf/g5K/ad0bU/FXgn9hm18BznUvBN3F421rxheoIklF/a3Ftb2VioJM0ZUu00zYUPAqLuO7bnnSoxy2pVnZSgrxfWM9OVxe6d7L89Dt8LquZVONMJgsNedLESUK9NO9Orh7SdWNWLfLOmoNyd9VvBqTR718IP+C2Hwj8Tf8ErfGP7X37WeoW2leM9GF98P/EXh/Q4p0PizxLcaeZNPks1gzJALy3JdsFRA0M+G2x7j+Lnw58IfCHT/AIIeKND+IfxC1qy8S+HfDOmw+BPBdr4VF9pfiq7Jl+2Q3t1gCy2ARbH3DJdiQ+3bX1N/wSm+D/iD9p74X/tZ/ss6Bokmp3evfs/W/iHQNMhthK8uvaVfSSae8S9ROZJTGjDnDkZr45j1G3vdJXxGbgRWM1uJ3nbdsjHRlYYzvDZUpjdu4xmvmc2zGtWwWDxFSlGakpXTTtztKN1y21suaKTum9Nlb9x8P+EcvyviXiPKMFjauGqUalDlnTlDnWGTdflk6kZpwcpKlWlOLjKEVzfFK8VhpGi6LHJHoeiWlgJkXz1toVVs4+4WH3gvT0rq/DfxZ+NXhTSdP0nwV8cPHWg6No/iD/hIrLRvD3ieaws7fWBCsK6qnlMpFysSqgYkgAEY5OfsD9lX/g30/b9/aGXTfEvxR0fRfgt4UvUSeTVfiBcCbWvs7fxRaRCwKSHstzLAw7rn5a9X/bs/Zk/4Jpf8EavB2nfDvwX4Dj/aE/aa1uCO/wBFm+KU8dxpfg+3UnGrXenQhLaCENzFBIjyTsnLFY2Nc2CyPNqKliq1b6ukneTb5rabpNtdFrK97WV9H7HEfifwBmVajkeXYD+1qkpx9nSp04+x5/etyylBRk0nJ/u6Uo8rk5TUVzR4j4M/8HJf7fvw/wDDcWi/Frwp8PPivNZ6U0fh/wARazZSaTqlvdhCIbqeS13QXaq2GeJYYTJjh1PNfD+keEfi7+1F8WbHwXpV/qPijx58TPGKW0d/KubrV9YvbrzLi7YKMKFLyTu3CRRxknaq8dL+zl+x7+1P+2JrV9e/s0fA7xZ8R5NV1ue58QeMLHTEsdHl1GVy88st/KI7O3jDFjsiY7FGAnQV+13/AAS8/wCCWngv/gnn4XuPHfjO803xP8YdatPs+teMNMtWksNCszz/AGTpDSAOsZPM1yVWS4bGQqqiJ34XDZxnNaH1qUvYQlzJyioSnbbTfVLdq0U3vJ6fK57nfh14b5dinkdGl/aeKpexnTpVpYilh7qXP+8fNBKMpP3IScq04RT9nSg+b6M/bB/aR8H/ALIvwj+If7W/i6FtS0z4e6QLy0so22Nq+qFUtbK1RxwGnumRCeQNwJ4r+YP4leN/iB448Z698V/ipqqa1qGrHUdd8WzKMTavq93I0tww7RwjcVQfwqFA4UV+tH/Byr+0DqPhvw98KP2JdJaS0bVvP8f+ONPaIgzRW8n2bSoS/dPNFzKydQ9vETjPP5q+L/2ZIPh9afCfVvE/xPh0zQPj1oNvruleNvFWltJpmn75jbalFMkGXFpZuqgk4LLPG4yCcb8RfWswrrDUVdU+VzW2tSXKtdkoxu+b7PPf08rwchknCeVPOsyk4VMX7enQlZytDCUva1FypOU5VarjFUlrWVBwvZtS+i/2RfhN8A/gV/wWk8D/AAG/bH+K+gfHPQIfENnok3iC2d9Z0/UNc1TTrYaMl0sskz3Hkzyi2DSFwjLE7BFU7Ok/4J3az4z8Jf8ABVv9oD4bfBi/sfBNn4j8KfFnQlnt70Wun6Ba2d1PJYz71O2OG1nRAjj/AFaTPtIBNeO/8E4f2sf2U/8AgnX8fH/aI8c/AG28TeKYNF1rQ/BPiTykFpo1yIW/strK0CeZI08iyxy3UhRo4J4xGPmlBwP2SLHxf4F/Zv8A2gPitp+sCS5t/AOleANbnUbmuU8UaqBeFWP3C0Wnzx56nzwO9b0sXh6cqEoNfHVqySfM4xjCTlFy+007Ju71srvluceP4ezbF0MzoYinN2w2X4GlOpB0qdarVxNGNGtTotL2MHDmqRjyRainNxpuq6Y7/glB+wTrf/BR349+Ef2ftKlu9E8I2nhuHWPiDrNkBHJpGhIQjRwt91bq7l/cxNyVUzTYbyiD/Td4G8J+AfhV4H0rwF8O/C1l4Y8NeHLOLS9A0S0hFvb2NrEAkUccQ6LgDB71+af/AARJ+NX/AATC/YZ/YM0/4ifEj9t34XaH8QvilKutfEGO/wDFVrFqFg8W+Oz0Y2pYTRLZxEoUK5MzzuOJa0v22/8Ag5T/AGZvAHhDUvCn7Blhd/E7xpNbtFY+LtR0eey8N6NIykC4d51Sa/aM4ZYYVKORgzR9a78Bh8LkuX3rSjFy96TbW71tfeXKnZWTu7tfFc+M4xzbPvE3jB08toVK8KNqFCnGnJNQhaDnKNlGk6sqbqT53FU4+zptpUuU+fP+Dn79qzSviV+0x4E/Y98JagZ4/hXYy614wlikyh1jUo0Frbbe0kNmHlY8/LqEeMfNX2b/AMG3/wANNS8Bf8Eq9C17VbIWzeOPG2ueIrAS8NNatObaGXHo6Wysp7oynuK/Fv8AZD/ZL+PX/BTH9rAfCDQNf1rUtX8Q6w2rfFP4gXIEsujWdxKZL3VruTHlpcyjzFt4eN0hUKBHGxX+nP4deBPAvwq+Hnh/4WfC7w1Fp/hrwtodro3h3TISR9ksbaJYoY/m5ICIo55Pc1z5TKpj8ZWzGSahJKFNPdxi7uXzf4t72uet4iU8Jwnwzl3BdOcamIoyniMVKLvGNarFRVO/eMejSajGDai6iitxVjLh5GdW24YwDeB9PT6VGk6zMWjvSxQYZHPzqPde1SBZS4ZHjQqM7d23dTvs8chDiExylTtbj5vbNe+fjwkTOqEhc+j7+B9aFkuJTnzUKL1KNyT/AIUNHPJGv7pZMEZbPKn2Hf61GyzRkvLbxyMrdQMyA9vansJWHS2sDsXaFTHj52HU1GVktf3C5kjI3RxP94++7uPapANR24tZUEhwW3pkMO6kenvSM9rvCwwMshy0duV3eWR159PrSY9RzmWXhCByC0gao5pbSGVoJWO+YZ2ScdO6/wBaenlABEaPEZzJuUjP0HelkM6jyAyS7W63AywyOf0ph1BoFk+aKEMdo+XJBLnqPT/IpksU0L+XZxDzxggXaEqoJGcr3OMgehIPSlWQK4lWXbxt8sqTyO9NtY1jCQ2chLbidg3MSDycfrSAmNu8EhbzSVbhFyTz/T6UUkcrfMsTRgA4IVqKfoLUi+1EloT5rIn+sVBgqKkikS4O2GzdEx/rpTz+RpxnuIE+W03EfdIk6j60ry+ev7+fy1xyhOc0g2HGYCL5F83sCDUUtwqDa8gGOo7ilnbyoR9nnQDuM5/SlS+Ea8o2cYOyA5P40wQ24kaYKY5yi4+8g5P40joikTlQ5xguxAYj61KtvNP84jeQdVDgACo2BV8PFtI7DkUhjjFJckGIRCNfvAtzTnt4EV2itIjKwxvfjI9M/wBagMyoSIoBIB97Z1FCTXj/ALoRqNw4Ytkj6jpQIWdlRRbRKxIPzuTuGfr3qoLLc/llmWOOIqUPRwezg9Qa0reNyrCRU3jh2jGCD9KYYVlJkmDOQcc8Zp2BMrRakYZDDIrnC7lKIPLRB047emK/L/8A4OLP+CdXxx/aQPhP9s/9njwtqniu/wDCXh6Tw54x8GaFbeffNpjTtPb6lZwr88zRSvIssKhnZJFZB+6YN+pDxXaRllijeJuWQdh9e5pu2WKcTCVol2kZTgj0II7e1YYnDUcXh5UKqvGSs/8ANeaaTX+R62RZ3mPDmcUM0wEuWtRlzRbV09GnGS0vGUXKMldOzummk1+Gn/BHb/gh38QvjT450r9pT9t74V6j4b+G2iXcd7ovgXxRp7Qaj40vI2DxG5tJRvt9NRwHMcoD3LBQy+ST5v7QeIfh5rOq6lcazbeJ47pbuUym1vsxSIT/AA7hwVUcAdgMV1spnEpubq483CfO3f8A/VTUWMwiWO9i2SAkpJxnHfHWs8FgsNl+HVGirJa+bfVt9X+CVkkkdPE3E2c8X5vPMszqc02lFJK0IQV7QhG75Yq7bu3KUm5zlKT08x1TS7vStUfR9WiCzW4UzJbyYA3DKkH+JSO/atCyn13WPCdlH4Vef+1NBnkM9nZ3G13jc/LMATh8ZwRzwTXUeLvCT+JEhurHUY4Lu3TZDvXKzRf882PUEHoe1cs3gT4gWt0LqDSJI7iAl4vsd+iuCPTB+bjseK6jwT5B/ag/4Ig/sBftt+NdR8UeEfC3iP4Q+P8AWfMvL7xT4KRI7DUrsAedLdabKrWxZmyzOixSOzEmTPJ+JfiL/wAG0f7UOg2zXvwD/a6+FnjYh22af4i0u88OzzDn5chrqN2x1B2j3r9ktV8a+LtUtZNE13xJP5bHEtvJbLBKWHWNsAEj271X0HwrrPjm4KxWjW1mh2y6g67EVR1EY7uRkAdB3rhxeV5djpOVelGTfW1n96ab+dz6zIOPOM+F6caWVY+pSpx2hdTgvSFRTUV5R5E+3f55/wCCPv7CX7Un7G/7G938F/2lvir4ZmKeKZ9S8GaBod9JqNj4T0t4186zW7kSMssk4ll8pF8uIvhSckL8n/8AByb8DD4o+Bnwu/ax8M+F/Ot/AOqaj4Y8deIraIu1lpN6Y5bCS5IyVtVuojGsjfLG1zgkbya/Xi/0hbnQZvCuj2sNhHNYmG1EgBRVHZsfdzjn615nqH9oaZJc6JrGlw2ryWzWt7a3NsskFxC42vGyuCk0Tjggggg1tXwtLEYOWGlflceXe7tZWd3e7Vk7u97a9zzsrz/H5RxJSzukoutTq+1tyqEHJyk5R5aaioQkpzjaCioqXuJJJP8AKb/g2C8K3Fv49/aB+JrW0tu+m+FvDWhWOrQuAi3E1xeXLwI4OGfYlvIQM4VlJ+8K+5PEX/BLz9gLxr+1JZftm65+zqsfjq01xNbvYdO1aa10TVdYjbfFqd3pqN5U1ysgWUsoAkkG+QM3NeqfCb4NfB74A+Ch8N/gR8G/CvgTw1Lqs+qXHh3whpiW9rNfTYElyVQcuQqqOyoiqMKoFdt4Z8J3viSZpLOdbVLZxukHzzE9yiHsB/Ee/FLBYSGDwdPD35lBLVrqm3e2tndu3VdzXiXiHEcR8SYzN+V0niJSvGM27QlGEHByXJzpxglNNcs9bwa0NHwF4Ujv9UfxrrFyJ5Ev33BoxvMhXmRmORxkFQPukD0r4m+H3/Bt1+xXofxv1f4xfHz4xfFD41y6jrDaodG+JGrQzQ31wRhX1WaCKObVNmECpIwi2IEaNhX3/oOiaLoGlQ+HtHeb7HDny23Es7kks7k9WYnJH0xVx2XOyJRJLg7Bu+ZRW8oQnbminZ3V1ezWz16ro+nS2541DF4vCc/sKkoc8XCXLJxcoStzRbTTcZWXNG6UkrO6vF8b/wAKsvbPRrXwpo/iDS7LRNPgS303R9PsBaWdpCi7Vhjt4sIsYXCgY4HStDwz4It/D1+up6vdzXdzaDNtBbQjy4iRgMAfvsOwPAroEgtbMqqbYyfvBuefTmkMAuXVY4/MkjhkeFfO8oTEAkKWwdoOME4OOtXq2c6SSSWx8Df8Fo/+CXvxW/b4+D/hvxL8C3stb+J3w31G9bSLXXLtbL/hIdKvQPtWmzXBBFvKkiQzwyNmP90yfL5hZfCPjr/wQb8T/Grwr8D7G/8A2yLDwrqfw8+EOi+BPHNmfCcmo25FiGkebRPnQea0kskcglBSUqkuOCp+jPgN/wAFu9N/aB0fwrr3g/8AZBuLSLXPC3gzW9Ul1Px5Fb/2fHr/AImuPD6BGktx9sigmtmmaZPkdWVRhiAer0j/AILE/Dub4zfBj4I+Ovg5BoOs/GfUvFmnC6n8XwTWXh2XSru7ttMF1MsWD/ar2U3kYwcrtUSEHHPUwWFr8/tIKXOoqV9motuN1fo3+jutD3MBxNxDlUMPHBYqdL6vKrOk4tKVOVaMYVXGXK2ueMUmtk7yjyzbkfkp/wAFeP8AglMf+CfXiHwp8SPgxpnjnVvhR4s0WG3l17xBbS3+o6Xr8TMs1vdiCPEK3cflyQbVCeYssahRsB/Rj/gkn/wSe8FeGP8Agl14g+EP7b/wTafVPj1ff25408K6lvt7zTLGMINKtHeMq9vdQJEl1wVeG4mkGQyZrf8Ahv8A8Fx7vxpZ6LpTfsoanoHj/XtT8PeHrrwXrvjIM2j+IdYu54rFLqZYCj6RLawm8h1KIOJ9ywpH5jKKb45/4LwfDf4Z+FdL8deLfgMs+n+J/hh4o1zwjqWk+OUuYNe8V6FqdxY3nhmArblkLrbvcxXkgCOgcKjMhFYYfKsHhcbPFUo2lNJWVuVd7JLS9lfppotWernHHvE2fcNYXI8dWc6VCcpqTcnUm3dx9pNybl7PmnyPSXvJyk3CFvLfGX/Bq9+y3qevQ6j8Mv2v/ijoFu6ZuINd03TNVmc9ts/2eJhxx8+8nGc+vafDL/g2T/4J0+D0jvPit42+KfxFuRxKmreLV021Jz0WLT44GUdsFzXd6z/wWMFlrPxZ8L2/7ItzeXHwd8Aw+L9fvD8Q4I7O5tZ/Dq63FBbXDwgSXGGMDRDlQvncxkZ2Pix/wVctPBHgvwJq3gv9m19a17xT+zxd/GjXNG1DxfFY2uj+HbO2tpri2hvDGyXt6WuRGiKFT5TJI8aYJuOWZfCfPGhC/flj/l+hz1+OeNsRhlh6uaYmVP8Alderb52km35uTfmz6G/Z7/Zl/Z0/ZF+G8Xwb/Zp+D2ieCvD/AJpnbTdFgwbuY4BnuJmJkuJiAAZJWZiFAzwK7XO7dC7AsBw6/eC+4/wr4Z13/gt34b0zwV8Qvif4T/Y38S6t4P8AAvh+31/UfEJ8UQWscNncabp2oWqXolUfZL24i1BUisk82ZpYSpCh1NT/ABJ/4LQw/DKDwXd6t+xdqkh8bW13c6JAPHdsk8EMWsWGlxre+Yipp0ztfxyMly8axGNoncSYWu2ze58skl/Xz/H/AIdn24LaJQSIoyDj5Sen19T3pXheTaYbg70PCH7v0x/WvB/2bv8AgoT8JP2lv2t/jV+x34Y0KXT9b+EUlhLbX13qaSf8JXYTqyXF7Zx7QfKtruOS1kZC6hwgLKzhR73IhLLIAyApiWPb1/H1/nSaaC9whmZyHmiIKkqdwIK/0x/jTmeBZP38p8s435Xnb2AqMtGJSQXX5QFUgnj196fFHezSMtucEL82V+XHbmkMfdpaXRFtaiQoV/eSEkMR/dx2FR/u0doC6EnGxWJycetMj1NoZ0iviIw74DBCVJH95u2ewq000UjBrdDErNkbSM/Q+pprUWpCxZw8cy7gv/LMDaX+h7H/AAqNLoCD7WryPCBlisRZyO2B3HbNSOyibH2xQGGVCDLNjrkUkkM0sq3P2qT1BVscemKQErsLmQiJimQAoHb3x/Sq5EeoKYoLrZEx5mtZCpJDAkZ4K9OR3BI708pMpDTwAy7cMwk/h+nWmlo0QNdMIEjYbpppNqqSQACfckDHqRQBMIYmZprfOSMNk4wPpRTBL5kjRO8m5eeccCiqDYd5F1Ixhh37l5MshBX8MUsYhBLuyttHUDPNRRS20ibJoJ+uUymFz9BzVhTOwCM6k9hkYxU6DIUaZi0/2PyfSY4+YUsMYfdJ9rmyegVsL+VOiSeN2lkYKvcOePypZZQyZVkwe5OBTuIhkt43P76Auc5JEpGfyqxsc/KLoIgHyIRj/wDXUHmQW7hniyD3CE/rUjySM4BYRpjIzhi3t6CjQHqK9rE+HSdo27/L1pkzeQdkV1lscRoPmP4Uw313NIUkt9gX0bIH49KeDIBiRI1Y/dCnDN+NFwGGeUfvmmMbS4DiQZUD0yOlVfF3ivwr4A8K6p468eeIrPRdD0PTZ9R1rWtVnWK0sLOFGklnmkYhUjVFZiSQAAT2q3Os0w3TIYnDbQof5k989DXwF/wc56Z8V77/AIIs/FMfDG4m2Q6zosvi6O3l2SPpC30HmAY5I80wlgOqB88ZpxV5JA7pHhXxL/4PFf2JfBvxVk8K/Db9lr4m+NfBkFxsufHMcsNi9xFuwZ7Wymw0kZ6qJXgYj7wWv0s/ZU/a1/Z//bg+BWkftIfsxeOYfEfhLWgyw3SAxTWdymBJZ3MLYaCeMkZRgMgqyllZWP8AKd4d/wCCfHxA0jwnaeJvF/xZ0GSddMtr0eCNGmaO+nEyq8Fq9xIoRFbKpvXdgscDjNei/sk/8FNP27P+CNPxS+JHgz4WfD7TPBFhqWiR6rdfCfx1FJqdhPeho4xdrJC6usohyCUkRZAihwdi7fuMRwBn2Ewir4un7FNNpSTu7RcteVSUE7WXPKLcmko7tfO4bifKsXiJUcPUVSS3tbuk7J8rla924pxS+1eyf9WkUF7cWv8AxL4Xdi2CyrkfTniqtne6VqpuX0fUbW+lsr1rS/bT7tJvsk6AFoZNpPluAykoecMK/lh8bf8ABe79on9tHxVDp37Zf7UXxW8HeFr/AANZ074Q6vHpljBHu4hW0iUSzRFepklds9c17b/wQ4+GX/BUPxX+1Rrvxh/4JSl/B3wX1HXEg8R+JviGJJfDGtWVvkMJ7dyZrrUPnbmBkdC5DyRq5JwrcLZdSyr61HMqU5u3ux5tNG3zc0YvpypqNnJ2TZ10s0rVMc8M8PONlfmaXLvayabTfW26jq9z+jUMYf388OQwykSDhB6lvU+lIVuZrd8oscWMGXcVIA6nPWpWvbO5uHGneYItxKE8ZA7AHtnpUQLxTGWaTzHx91uFC+wr4w9gc9kl4xuLq5SWRlAE+M8DoRnnp3qw8UkkBbzDNtXbGdwBA9D2/GmF0uv3M8ci7Ry+Np9iO2KrvBPcMskdxtKsQpVOgHrQA4LEpCTARs5yIR0+me5qS6ihvbQWWp28FzaA5+zzRgkewNI1wroXEgeRBllK9B7UqPJtzLH8si7lIQ5J9fagGYE3w88CwqCfD0tuSPkt7S7ZVXHI4P3fr0qq/wALtJnf7bpWqajayZyFdwzA+m7jj9K6e7tWdS12yqGAEgnY9O2D/Q0tuLiVQIJf3Y4TIxj8TQFznpNL+Kmn23kWHiSz1tEPmfZprcRTED+Ae/8AOqSfE9YL+O21rwvLZPj96YpC8if7QDdR2xXY3Fm0RIkl8sM2C55yag1LTdD1+xa21PTlu41AUvGv7yM/3kbqpHWiwXINK16y1qMv4X1IXzAjei4EsXrvQ8gVNfZvNLvYtR01Jo/sMwuIJhtSeLYd0RJ+7uHBboAa861jRLrwzqtzaSS7LiymHl6gknllo+qsWB4OMZzxmux+Hni691KaXQ9blNxMyNNC0rg/aYyMMp7HA5GOtNbhc+WLP4Z/sjXvhXUPB8H/AATO8DyaNf8AgNPB+tabpniPSpm/sX7SZ10yGONstbLM3nJsK7ZW3KA/zVJceGP2TdX8A+K/C3ir/gnx8KhDHpui6XF4cvvGWjz/AG2z0rcth55wRaJYiRyGY7od7YOWr2jS/wBmW78OrpLaJ8YVsJIW8nXv7O8EWMS6xYCZpRaYC5gbBCtKpywUVV0/9lrVU1Sa81j4q+G9VguZ5V1HS7r4T6bFDqFtKSXtJmRd7RsNu4k5JXd7U7geeHwj+zTqngrVPgbrf7CXw/8As1z4Ag8N6f4ctPEWnTNqNrprNdWmhl1AkhihZ3uLdz8kZIZNhNZEHhv9kbV9J/sbS/8AgnV8Lr+7vfDkXhyHQ4/EeiuJdPVnZLJDgqB500oKKNzNIxOcmvbdH/Zx1rSfEUOteJfiZpmsRst3Fdw3fgezWaS2kQpbW0VwgDxLajhDyXU4boDWTpH7LHi7RdXsdWvv2i4bxLO4iMcdz8OdM2+Wh/1EZjjVoht4Dg7wSWyTQB5HcfB79jy601dEj/4JvfC2LXtRS50/xD4T1bxPpEbwZtVtnhkX5hLI1pthX5c+UNmQnFafxD0j9mr44fDXSPg147/Ya+HGvyfCrUNPXwb4Ev8Axtpgt9Os1iWNUglUbIAsaRo1m+EkjVVYFRgfRF98EPgjq+pT63dfBHwhdXlwp+0X8+ixPcSdBuacrvZiB94nPHWrE/wn+ENwyNP8HfC5YlXLHRYQCV+6WO35yO2elArngi6Z8Afi54a8d+GbX9gnwr4pt/Hko13xxodt4g0q9t/EeqWksKxGZQxWeSMx27CQjCGNO6in6F+zH8Ip7yXwv4t/4JP+E7bTdb0PU9J1u++06ffRzi8kS9ntpwU3zw3FzFE0kzZAlRXb7oI910LwF8LPCWqDXvB3wz0LR76dpT9p0nSktnZnI8zLoAPn2gt/eIBPSt1Jru5H+lywGNRt2KdpYeh9vYUuYDw/9nD4MeAvCvi7T7jR/wDgnzpPwlufBXg99N8Ia9ayWMrQ2t3cm4u9MgNvykRmzKVPyszFwATmvbZbuS3co94F2jkGLPH1/pTr2OeQNHKkkqoNwgSQgP7bu1F3DFCqKjSeW6g7do+Qeh9cetDvcaFt55HPzTLlvubV+X8PT6U2PUI5CZbCSSV1fa0fRH7HJPQr1xQxieIQjYOfvsOOPX1qVSTtmBj3nlwgyre+P60kGg6V3KNbOA6Ng7cAhz2NQSLDCwkjjVdy5kyOn49qftRGLRSohQ7jx2P8qb8uFWWRFibO4s2Sx/wpgPi+3M2+2a3Rdo++mXdvQH0psz3zRvJHp0DEMAscjlURvqO9SPKBklo4/l5y2CtNW6knT7Jb3RlWUExuicRkHncf5UgHNLHLM0V2AdyAnnI2/X29aiR4bgq93EdhOFimZX5Hfjg59+aSOSEI0cF40iRcl2jBPPvSyu9sgkmVplyMQ2ygu4yORngYzk+ymgRYco2S+1DnnaQd3pmiogkqSuJYlCjnft6n09/rRT1CzI/tRLnyXcOB0KYz+JpqQ6hLMLyCCORl+/ufa+PbtVhbnThzFepvzyu3mnOguMSNFuXuXGKVtRjMG6Qm8syoByqu3T64pskcezlkI7KBmmTWl40gljnCMflUhuMemD1qT7I9mojuFZZH6fLn8qNQuOjd9mIfmHQjPA/OmNbQq+Wiznl8tkD8KVyOMnaRwQH5b8O1C5VNkIG1uu05P60AI8tuknnWKFFUYczJ+7x9BTleyuYjJbyfOOoAwPwz0pgZ2JRJ5IgvXMeSae/mXEYBdQMYDvHtb8uhphsNje7E8dvYxK5lJXypV3Kx9SeoA61+JH/BZ7/gqb8N/wBsDxtF+zV8GfH8Gq/DLw1GbjU1kjkjsPGeopcGISpIv+vsYZEMcbNiKWXcwLqqNX3D/wAHB/7Wus/sl/8ABLnxhd+CNf8A7H8V/EjUbXwJ4bv1uAslub4sLuaM9QwtI7rDLgo21gQQK/mO/aD/AGgfH/jqLRfh5aeLyNN8K+EofCd5daNALZNQs7eQtDbSMvMwUfMzHqzHjuf0vgTE5Xw5SqZ9jIc9SHu0Y6fE9JSV/tJP3Xa0Vzy+PlR8zxBQxeZSp4Ki+WLd5u7WiV4rRapy3V1dqO6TO4/aF+MGv/s4ftG69qXwS+JOh6jf69Zwy6/bWyRajpemExhY7WPeGAniweVOFBA7YHGfE79uP9rD40+DtV+H/jXxxpyaVrcUMetppeg20M+pxxENGss+zzdoIBKqwB7g15Xp8Wl6bbPNJaKY4V/dQAcO2Op/+vXqv7Dnw2+A/wAVP2s/hb4I/a88ef8ACK/DDxJ40t7HxlrS3Ig8i0Y5CvMeLeGR9sTzkgRIzOSAprzs24yz3MKldU606VGo23ShOXIk3drz5m25bJtv3UrIrDcPZXTdKdWlGpVgkueUVzabd7Wsrb7LVvU8Uhi0YXAtVvYWcEBAr9+mAelfSv8AwTe/4KhftSf8Et/jHY/Ef4G/EDUbjws2pRy+NPhrd3rHStftMgTK0JykU/l52XCjehHVl3I39Kn7ZH7Nn/BFP9mf9iHW/Dn7UPwM+C/hX4SQeHZks4tP0i0i1O6Tyz5TadKmLma9bhkkjYys53bjkmv5MrHUtH05UTU7Jbqzd2ZUkmU3QgJOxHdRgPtxmvkU4yXvaHvpOT9y8vT/AIFz+3T4afEv4dfGr4b+G/jD8L9cGo+GPGGhWus+H9UiztmtLiJZYmI6qdrDIPIPB5FbEyztGzW6jcFBzIMhwT92vyi/4NIP2zbT4yfsH+Kv2QNau3m1P4JeJTJpLTS58zQdUkmuIAG/iaO4S7BHRVMI4yBX6vPcmLAAcqzEkRj7x/z/ACrkklGRorvcV4bloyBIYmVOHnG4AfSqPiLxLofgzTkvNWnubhpsJZ2dmu+4uX7BF9PU9KtuIZYykly0bs+2GG5Q7ffkdsVg3sNpH8bbW51O3LIbDfppYfJlF52HvgnOPU1Iy/bWnj7VY1u73VLTw7ER/wAelhALm6QHqJJG+VW9gO9J/wAIrcQwmWL4k+IEy3GHjwR7/LWtmJpTNGT5r5PmFD849x6+9O3pLEfOj2rkDeT29v8ACiwbGEmgeK7H5NO+J0m48xpqenpMZPriohqfxatpXW70DSdahBwWs3MUkwA6bD9361uQW5kfFpbS3CBvnIQtg/WodYvbTSpobbV3a0kvZ/Jti+5Q7gZC7x3IzgUWYdTBi+Jlhpp+zav4C1ixQNlQ6tNsbuc+g/pTr34s+FAnnaNZXF86g7DIPJjVvUk8kZ64rokuLuUG0N7IZIWCuJfvqewI7+xqN4kuZS5kgkUDJYBGyPUEDHtQBwnhq00nxhcXMmrakZ9Rn1BjcOoY20sZXPlhepP8PtXSeFfh9onhcWetXOnT2VxseG1sVnMyW4PJUnscV0VrNEluIY4zGq58tbVFjU54JJA5P0pJY4nZ54LKVZZgFl2zcOB0Jz0PuOafQB1lbRy7ZVSRIFkHMcRYtk4wD2A96Y1k1iEiupmZ5WZgwUgEZ4H5d6fbXJtD5CTztPghY1fKj/aYd6CtlBAlnbiS1J4MKfc/AHlfpQK4IsckX2i6kjEMQ+cw/MxX1I7Uy4tooXLecJmbhUIwQDzkj1xT0DWcnmpHmdTtjCng/UDkn2plzcWoAUq0MvWVNoZQf73qP6UdA6gEtIbZZbyUBGmVHUPhYhnAJPqewoeDKhZofLZmb5Hb5tucdKiUidHsrsB/9ISQKqjaSvI/Op5oredhLFp7pK7ZkEh4XPXFIZWiRmZ4jI4Ut8saLwy/7Q/wqeOSMKBKi8noqHAPtmknkdIP3Uq53Y3scBRTTbySpvGoh3UYfC4LehFGwbk9uMRl2dWbP7ty3C+gI9aRpRI214nd88AHj3OaTdb7SJFkTPUlenvTBFbTKq4G5hwkh25+lPUWhJ5LyxCZo1KFsJIBwo+tRNPZ2Lhby4jRWb5Sgzz746fWmSTWQlby47mJjGAUGCsvPYDjI9DTllZgWs0jlbGzzCm1VA/hIPORSHYaZ7aaQYtZs5/dSiPj8fUVKyo3GELemOcU5VZn/etHnIWZvMC5Ptnr9OtNNuHlkB1JvsrACO3eMBVf+9nqT2wfwpiI7ixtncOtgkueJPMPUdPWniBEDW6qpXACDOCuB096X7ExQQ7S+znJOC3uKFkto1Kz3KRuqglC2Wx2PvSGK8gQIY2RCg3bCvU/1FRQefCFluWjllLbZGgi2Ac5HH9aSB7Npc20mTyXiYEAH1GR3p/ktDgQM4BbBXfnj2PajcCUzA5DhnKnglOQaKgygYB7mSMk4MWBv/8Ar0VQhI3ugzIksag/xRIMj8TTltY0HmvPcEk/N57bs/T0p1vG7wBpLcQMOilt2PxpY0fmZ7gvjoXwQtTZ9Rj4Uj3tLbum4L8jyJuZf93tn61V0fSrrTVa4zqUjSyEyT6tcCSUj0ULwoqxuglIdJmkkH3SgKqKQteyKZbzaZR0CPjj60C2JBJFlnQq3qGHOaIDFcZP2Z1YDleoqENczH99t/2cDFLLJNCu6BApz83mvx+BFNATEptBRzgHGN2P1pZ45ZAFeAbQRg5yPrUEguoyLiOa2eNxiSJxn8j2pgQFi8W2MAcHzdwH4UbjOB/ai/ZX/Z5/bJ+DGpfs+/tPfC7SfFfhXUss9ldJ+9s5gjKt3aSj57e4UMdskZDDJGcMwP8ALv8A8Fvv+CcWm/8ABMn9tqb4DeD/ABRquu+D/EPhi08T+DdT1iFRcw2Tyy20tnNIiqk8sUkJbeqglHQsATX9ZeJkLSEqr44ZxxXxx/wWa/4JM+Ef+CufwL0DwVa+OYvCnxA8CanPqHgHxXe6f9otXaaMLPp90q4Zbecxw5ZMsphjYK4Bjfqo4qrCm6Ll7jadvNJpPbs31trqn0ynTjJ81tT+TiLTgGMk0Hm7ciOOQ7U/3mPoK9i+BX7IfjP4w+E5fjP478W6F4A+HFtMbbUviT45by7GU8hrbT7UZl1CUYYbIlIyhDMpxU138Kx8LbHxN4+/ab8CS6Xp/gHxfd+F7/wPNdBZdY8TWrYn01nQ5S2gOGlcHJBCL8zAj9IP+CQP/BIL4nft2a54e/4KC/8ABTXw5Jq/hKK2SX4MfA941trbUrRSPLu5LIEC20iPC+XAq5uiA75iP+kd2Lr5fk+DWJxjbctYwWjktuaT3UeyS5pau8Y2cvEdPOc6xMsJlco01F2qVpJT5Hu4U4NqMqiTTlKb9nTuk41J3jDyn9jf/gl/4d+OvhS38U/sKf8ABO/xD8ZLG3Ty1+NX7RGuv4c8KysGwDp+nrIsl3Dnj+JlIYGvpy5/4Ig/8FPX8Oyf2V8Xv2O/A0jIZH8O+GvhrutQ+OIzPLZyMw/2ju9ea/Wi6t/EBt4rLUNBkghs4FhtrVbPyra0iUBViiiACxooAAAHQVxnxw+KXw0/Z7+EOr/HH45+ILjTPDGhxJ58Wm2jXN/qE0jBIbGzgTLTXEzlURB3bJIAJHymJ4zz1zSwMlRXRRhGP3ykm385anq4Xw14XjHmx6niqj1cq1WrVbf92EZwpRv0jCivLz/Ov/gh58Dv20P2Qf8AgrRrPwp/bH/Z78LeHbjxl8HNSOk+Pfh7HHHoPiiK0vLRsYgAgmni3NwEiuI1PzoUcGv2TRIpsK4XcwBwhOHPsfevhD/gl7+0f8UPi9+15410f4yeM7KHxDqmjLqUfwO0K4jnsvg/pBTFhbXUyLh9YvFLS3OG46bVACj72kQJagySKNqBs9c/lXoQzDFZnH2uJadRaNpJX2aeyvdPe2u+qs33TyfDZHy4fDxcYNcyi23yptrl1lLls4/DeybaVtUEd3c2xMQuwSVx5Ui8r6AHoabc2thepbz6lp8bTW0omsWjk+a3k5BKHtkHkdDSwyqThH2nOXWQZLH0X275qKeDfIssemwzMqk4cNye2ccD3NUR1LLtNIzG4kiLg7iFb5QO2PU14V/wUM/bz+HP/BPT9n5vjP4x8Ga34s8Ravq0Wg/D34b6BGXv/F+tzA+TZwIqOyrwWeQKxVVO1XcpG/s03m2qGXyog/lkxwBcoMcn6D3r8Ff+Dp/9qD9oj4ef8FVvgFpHwO8Y6joWs/Dz4Zx+JfBN7aCKUQatfX9zFNOqyho2Ux2UKN5gKlUIIx1unHnlYT0VzwP9oH/gtH+3j+3d4M8W+A9V+Ofx+8F/HyXxpDpvgD4I/A3STYaH/ZW8R3dndrB/xNJNRRxKMSFsFFXZhzspfsMf8HAf7TH7Beg6b4b8d6/8ZviD4s0b4iy2vxD8MfFLxY99pUvhiNNjWVrDc5uNN1eGYMwZW2ZDCRZAFRfkjTv2wPjj8NPi14v+MHhb9q/x3bePfHWoXF1458VfD6+/s+71G4lmM0zfaotpVTIzHbDtXn0xXnX9uaHrmry3d9rV4tzeXElxPf6xcCae9mdizSSS9WkZiSWJzmuxUlsYOa6H9dnww/4K1/8ABNf412Php/hb+3/8K/7U8V6XHPoWka34utbXUVWZQfJuYXcPFcpkjyXAfeCMdaT4tf8ABTD9kr9nPWH+F+jWXizxxc6Xro0KTT/hj4Zk1aWDVvsMupS2cs+5YWmWzikuXRWyoVgfmwp/lw/YV/Zf/Z2/aK/bQ+HHwF/aZ+K1r4E8CeLdea317xeiRb43WNpI7MTN8lu1w6rEJ3BVDIGIIBFe0eH/APgkJ8dP2m/20vit+xZ/wT2+Pkfj/wCHvwV8UWy2+o6h4pigni068kK3OoWVukiw3RiKyxyyREGUGPav71VGMqcIOzOynd4eUntstba9G/Ja+et9nc/qC+DX7TfwJ+Pvhfwv4h+EvxI07UpvGngy18W+GtGupfsmpXOiXA/d3v2KXbL5WflJ24BwDyRXYveTzniQeQV/1Xl7iR64HIHpX8on7Qvhr4z/AAQ/aa8Iftj/ALFvhzULjQPhHa2Nx4c+JiXN5/wiEUFqUitBEdTYS2Z87zoptOmILSFsIVkOf6EvA37f1h4a+HOnS/HPxd4P1bxnpnwQ0jxRrQ8H3Dtca74hvLfLRaWhJWS3zt2gg485GKhQTXOnGcVKLv8A1/Xp1sKrSnRqOElr6NbpPZpNbrp1TTaab+g/iV8Y/hB8H9FuPEfxW+KWg+G9PsL21s7m61PUAJLS4uiBbxTAf6syZyu7tzXkt3/wU0+AL/E7/hUfw9sb/wAVajJc/ZrW+jmSKGa5BP7r5vmVCANsmNpLegr4W+PXx/8Agx8XNZ8PX3wx+B17qMvhVpT46Hje7b7br9xejdfxXluPk81HGY5wTsz8m1cCuL+OfxD+Cz2GmaR8KvhDe6Ba+GbGKTSNatriS51bUbdsk2t5Kv8ArFUlkRwM4xTae1tSFbqfo34P/an+OOuao0OsWXhrTZ9Q8QSWll4e0z/S7nT0i4ltrmZDgyY/ebwB8p4BxXWeMf2oL/4f/FSLwVrGt+GJbS5aL7OLu4WB545gPKKvk7jnIXIG761+en/Ca/tI+C9B+HX7Qfw9+Dstn4Pghll8HXGtgxXWrRmLa41CHImZbdmZop3XcRjORXM/Fn4S/tH+Kr+PX/GPgDxR4ku9ZtYtR0/xBZIl9b698oZZ0lhOIUVeNzbdpXoKyUZvqN2aufqAv7ScdxsvNL8NmTTprt47SxuI2hvZ0j/1soBGcBuBkCup8EfE3w545jSGAXtnqKFt+l3y/vRjnIPRgRzkdK/LTw7+0p408J+NvEPhP4i+MPEMOrSeFlkntn1UCRUjjz57vz5yheF8s8nrmvrT9lSL4+xaLol98ePCBtrHS9Ks9S8O+KJL0tca1bTN9yWIYNs8abcbzl88ik3OOr2E0l1Prg3G+bdJbxwsynG/kEe9JcvIwO2URsE5mROMfSoLbVLS8kljtCJSrhpA+C8WeQrgcK2OcVMs0EgYbWjwdyOeh9j6CtABWkkiyb0gqQJGjTKn0PtmnTCSSERvGd3cuw6e2OtMeB4dzW8bHz8uEOQufY/0qRYUMSv5Z3MMFi2Av+FAXIxFbNIWjVmUDGWByPp/jUoW8RgEu9uANrFdykdxmpgzMjHIQqeBuH61Ck9uE2GeN8txFCc8nqMUbAMuIraVVlurGJlifKnBZVb+9xT/ADQpZxOPnGQhXO31FPWe1SMCQuhA5+zpkv8AhUbSHBli80bjnYI89P7w7fhR1AVp42dF+0R53ZCucDP17fjTVjh81fs+mLKwYl5mHC+oB7j0pVN3PGYUsMB22+SqByw7nPYUsU10YyDGjxhcMsRwy+w/DtQBPFb7wWk3rGBkTH7rfj/jUEdrfzQBrqaAOHO026soKdsg9W9T+VMEVot557FxIY9qqZSAF9lPBqVZZE2iQxtIpwWVulArWENvGrCdYDx90hckf4UUpeeQv85K7Ms0b8J/tEf1opj1JY0D/wCkWk0mO6CTO4fjTSo3mRbby3PTzTnP4VCRHn5Lh3HdfL/wp0U8wch1aT+6jcEf40r6ieg6aa4wEkiBXHYVHGSxAwwI6YX/ABqSWODcJDK4I6qXwBT5T5sXy3MZPbHT86AsrCLJ5Y3NFJt/iIwcUC7tZ8+S4fsNy4/nUcaXtt8qxearnrnhPqakZJ4mVZZNwY9YVp9AIibhB5WUZn6qOw+lWF077NgyIpGOFXGf0qPzVLlSrqR0Vh1/rSESAFgmMnjII/H1pJAweFFULIzRbhjI+Zj6A+n/AOumBJdW0mVI9Q/sy7mglj8xFEhtJmXasybvlbacEZ4o+2sVa2WKRSo5WSLbn0K+oqKZvtA8h2EzrhgHO0gD1AouNXTPyu+JP/BOn4Y+Iv2mvDXxz/bW+B+k+N/ip4OsfsniXxJrF9Gmi+LLhWZbTVv7HjCrJL5SxF5CCjsmHUlRi1+3B8C/Dnxg06P9pjxl+zF4t+K+u6FbyCfVvhf46uNA8XaTbryHszHIkU0a4/1IGQBwpr9Efjp+zl4M/aMs9Li1TVLjRtZ0wSR6Z4hsbeMzxo4y8HzjBQ4BHoRx1Ofln4RePD4Z1ZYNWQoouZImkOQDJHIUbI/hbK8j618PmVPMMFiVVqTlKMdItybfLbZ63XKvd842t2X6dlOKyzMsLU9jRhGbTc4KKjG7bbcbaav3o2+FqzTSTfyz+yZ8Vf2sfiX8SvAHgf4D/HH9o+207xhoN5qMCfE7xbYeIrHwZDa7lEfiICBZ4XnK7Y0aQOd6tggHH138SPh/4r+M2heBb+58fvouor50kL3EO+0/tiF9ssR4zGk0e4LIPmRWOOa9H8S+KLPSPB2s6n4O0NLm4ubPzrq10mCOGS8Cj70jKAZCo5Gcnjiua0y91XxR4GPgnTfh34r1HV7lYb7TJZNJ+zWlzP3ZJcnywoxknHSvGxlSOJxXtUtltdyjdNW3SvfVWtpodWGqVMPSjKklFRbSfLCM9YtScmmr2utW7/E7pt8vNf8ABPr9hn4af8E//EVvo3wwmnvtd+I/j+917xtqsszy75nikIto3ky7wRBiFL/MScnkmvsnyJY8m21HCGYkxFfuj27ivnX9n7xvN4i/aS0ew1nxNHc/2No99A11bAG1l1BgEMPmfdyFEmCM7ipxX0XbeIPDd5b2dzbeI9JlF7DJNp00GqQsLmOPHmuhz86pkbiOma+44feIxOClXmm3Kcnd3vpZO+nk+1kuyPg+JJU6ONhSco3UI7WS1bcVZu+1rbt31bbd0SwKMFVfNVz8pPJPsKlmt3WRZGnmUKjbYhJ8pJ6s4747CsTxD8T/AIY+F13+Kvi34T0yN0R5I7/xJbwGRH+4dzMMK3Y981leEvjr+z98R9euPB/w9+P3gbVtZhuDby6NpPiq3nnWUDJQIHLMQO4HY+lfQrCYuUHNU5WXXllZfPlt+J828XhFNQdSN3pbmje/pzX/AAOvs7GxeWGCedUjmmWMBm2q56lFJ6k46V/Ih/wWH/axuf2vf+Chnx8+PlvqcuoacfFzeFfCDJJ8i6TYN9kh8kfwJKIvOIXGWlckZY1/V/8AEjwz8QrHx74V8RW+uSPo8HiOF76zkmWLLFPJjjc4IkjUO8gIwxdVB4PH8oH/AAVX/YD+Kv8AwTX/AGwvG/7PXxi0ef8A4RXxZr1zrHw68YywkW+rWEk5eOZZFGBPDvEc0PBVxwCjxs7w6Sl8v6/p+q0N6yioJp3fX+up9A/8E5v+CIf7OH7QPwr079pn4k/tOH4i+FxdJaN4M+G1nLaPc6gLcSS6bcTXIjnSSJpIy5hjYNFlldeDX0Z8av8Agir/AMEo/h/ba9438d6vp/wbkXwDqcGmaP4u8ai5s7fUJIdkWqeRLN580tvh3WJSUlcoCARz+LFz478UWEmnW3gvxr4jS30EzDSbxdSkthZyS/6+W2WMjy/N/iPVgACeBWFdaXc6pJ9v1K9nvJQQHe5mMjKM9Msfc/nXu08dgaeEdH6spSf2nJ3+Stot9nr1PzvGcLcT4zPo41ZxUp0Y6KlGnFJrXd3tJ6p80otprRW0fonxx8L/AAR+G3jK7+HPwY+OOnfErwmIoWh8eQeG7zR/tjlQzQvZ3X7wPG3G8Eg4GCa+j/8Agkb+1x8Af2N/HPxKtfjD4zu/Ctl8UvhkfCPh/wCK2leGF17/AIQ0teQ3MrXOlGRDdQTeSuWQmRGRdo+Zivxd/ZgLmSRjKxPys5zgentU1rYxRF50gACj5ivH1zXk1Eqiaa0f9WPu6EZ0YRTk5SVvedk211dkkm99El2Vj+l39v34/f8ABOr4j+BPFfjL9su48GeDfB+s6XbQ/C74lXHh641bTvGbNCl1b6pZw2LFdZhDGNLyzaMPACiicNg15r8MNPtvjv45+HXhrwV+zbpcXiPUNLsrp/DHhXU5rCN7aWAFb6JZv3mmWXlhWSM52LhDk1+JX7GH7POm/tX/ALX3we/ZL8YeI/7M0Hxn4+0/R7m/ur5lSwt57hXuYrYOdkc0gJCKuN8jKvev65PFf7F/wQ8RL9gk8BzaM+nywrB4u0TVZrbxFAtuFS3RL9WEnkeWoTySSuw9M81ySoxpuy/r8vX5nVOtUq6yd2u+u2i3b2SSXZJJaJJfDvxz+Gdno8V5q9nqGna145v7LTrm38G+FIDdXGoiRpEmnlVCXt1jWI7y/L9QBnFVrn4SfE34Z33wg+MfkWEGkfE/UrfSfsPhu6kt9fhklcm1trdZ0MUA3puNw3IHy4ywr7b8Gfs2fBnwj+0VFd+DPA2h6MPA3g0P4fOk27w3el3d8XWZZ5S2L/eib1aXcYyW4+cmsf8AbM/Zvk+LXww/4S3wp49v9J13wfpLyS3a3BQX+lRuJp0IX/U3UZHmwzKMpIoHRjUcqi9BczkrM+Sv2qPhj8ddV+Jba78VZvFet6zqVpNp+mXen6bIst15biK3sI1wEW4lJ2MVUZ5fGKt6Frlv+zH+0/F4t06wm0mzsfB02n2nw58PeJJb6Dw7qC26wvBM7HyZ7eOTe0jnHzsfSvZ9KfxB8S/Dd/8AEW0/af1K70fV/CMWh6F8RNVkitLbRYo0Z2maUER3GpuCyfaFCsoLAHNeWSaN8GPiX8J/iXNY/GJ4445bLTfiRfQQf2XDo/7tPKQWBUvdh0Clm3L5pbPU1imujNmrR1/M8r8W698VvHvifSpNW8CRa34g1rw0LDQIbXSI7eHUbeHLP5T4CoBhucjpxVj4a2Hxfk03VfFt547v9Mml1vTrO10fxVr8kM93aFHae4jic4kMO1QrH5Nucc13fwO/ZLj+Kuk3ujfGj4bXPibw5b+NU8O3Wl6747uNJXStIkgGdStUtyCJFYr+73cBsHHWtX4vfBLxHqvwx1q98Z+A9alt/CZbTdI1HxndwW+peDtG007Y7SAxjbdreW+GRny77mJycYpKKiRdykQ/Dv8Aab+Nn7O3i25+B/gSytdZuYfDf/CU+KLu5ie4eeBzubULuYniCNSiAIQQQBg19a/s6ftW+G/2gvBtv4oOp2Og6rYwgatZ38h2NGTtSaRjgCOQ/cQfMM818EeDvFWteDdF0nxFaak17o/i3QpLbx18NtTsCv2fT2k26daRXZO5y+d7EEBGIBBBrsv2WvC3irxl8c/EvgfTUltNQ0HQ9O1jWvBHi3RzKIbNrvy1I8sgTyRbd6vkBcAkHNCTewnZH6WWiy+UEjtJYmc7nhnn3eUT34/hPbFJczwW5RZ7vzBNMLfy41/5aH7v+79TxVfSbbQ9LtIYbTVjqFvdytPaahBKJRLuGRuZcgLwQD0OOKnklUl7Z5lRiM7GX55Af4QexNV0EISsh2lVY8q4lXlGHqO9SRRylWUIqnI3ywrgsfeo0vFMSLNuEu7aPPXLFh7jr9alDKSziN1PRgG4NAEUkE8rHyjsOcMQfmH0NIonfZtgluJUYhmSTYQR3JPf3qx5gGP3RjJ+bLHOW9qbEZCyx3cZi2ggMW+WT8f6UC16jP3k0Rlb7dDIx25BAJP1HB+vSiCO7jiRdQumuuCUkcBXIz0YrwT7/SllS6R90CiRAMMC3HsRTYbgvEEEDJkFvm5yB12+9CH1J55LFFAkuowvRInBLc+/aoXeGH93MA+B91E+bP8AI1ETeRDfAAFHLFsHf6j2pzXi28rMkk5BUbiIDIgHqfT6ihsLCs8JdCLJFYLvVVyGHP8AF2/Cilmn1EQ+XpmqR/OQzRy2pZWHv3/wopq4m0iwFELm8lumYr0jz8o/xpRcGXdICrSdRlaBI2drW8RkJ5aPt780xzZWk4hkvSGfnDIWH6dKAHEIV866RQeyg55+lOLRFMTWTSA9FTCmozLcJ80mxkHQxMDUkErBDJFtjX3GTmgBWa3wFhh2tj5k5FEcT2wPlXAiVu2aQM7EBSST1PaoxaSSTNMdu0Doh5P+FJgPiwWYu/mt/C6j/GmyTW7jdJE7MOGUdKSILK2wMURT95WOc0/er5M0gVQfvnnd/hRuA1pgI0jGWTd3bhfzpyYl/chgCOCVTII96cTDbpkMFLj5srnH4UrGJYyFnKjIxLj9cUwE3Rvvll+aJEZpNhwyoBkkenTtXyX+0d8KtSu4V/aU+Dnh86/4e1eMXPijRNGXzbixnHBvYIhzIjAfvY1y6sNwB+YD2r9oD9on4V/DDUND+EfinxIU8Y/EKG9tfCejWYJnukhgaSa5fH+qgjA+ZzjkgDJPHg3wS+LH/Cm/iBfeGNS8SpYaH4hVb3S7x2ZYLW+PyuuT9xJOMnoG5PWvUXC1bOcoqTlFp6SirNc0VdNxfk011UrSj0uvlMd4j4Xg3ibC0ajXJU5ozlf4JXXKpK60kt7NSi3Fq7vF4nw78f6Z4w0aKXwF8TJdHeeJo7HxJp1jHfGzkHRmt5PllAPDI2DjI615b8Tvg9/wVK+Meka38I/HX7Vuo6t4f12I29xfeD4LLRdOe3Y4/esqm6hVlOGhjYb8lS2K+svHH7OXwI+PGtTao/2vwR48mxMPEXhOdbea6kxxJLCQYbsE8kspJHRhXiP7Qv7PH/BQPwfYWfg74d/FnSbnS9b1uz0+7+Iel+Ht91pFtLOqStNYlj5bGPcPOUsqFgSFr8wxGTZtllR+yjzxbte13FvutWt1quZW11R++5JxfllaX1ig6XM7NOrCNRXi73pya0ae8XZ3STimaXhXwD4e0j9jjxHofhmUxaYNd0jwj4bubf5fs8enIsYkQ9T++MmWJO7nJNfDf7V/7JXgLxn4D1H9ob4GeG/+ER8Y+ELQzeJ/DOlXMi6Vf2TSbJNQ0+Etiykyf9Itl/dTKxdQCGB/Wn46eE/D3hr4MW/gjwb4ZVdI0vX9MtrTTrVBshgWUbpCe3JLM555yTXxxHBpdv4jlt/E2lJGvhfW5NL1wypuXUtHucpLBIP4sxSfK3Y4Ir958NMRi8gw0qdGbk4cknZ2Um+dTTWzU9UtLxlySTVnf+S/GzHRxGf4bHz0hXjVhO6UvcU6coybt8VPmnLRrmXtIaxdl+XOmaF4RTWrc3fgDRpYdSQyRwSQmS2vFPDCJmJ8pgf4DwDxxWN8UvCPgaHw9dSWHg3T44NMZLq1WOLZPZhW+dUdcMvy5PHpXoHxe8FL8IvG3iv4a35nNp4c8UXNrdBW3zWyRyHybyM928sozgcHvXmHiTxMz+K20bXnhlufszozwH93f27qcTL25yMjsa/qVYmNahGcJ3jNJp67SV09/NP7z8Jo0MVRx8oyunTbTSb+y2n19Vfs09YvT6L/AOCWHx1+Lei/H3Wvgzpf7afifwB4X1fw9Gt9rF7q32+zs4DukS6tY7wtDaTKFYmQYPGOc18L/wDBRP8A4LN/twf8FBvA1j8BfjD8YdN1bwB4d1CNtEgt/DNtFd6zLZyzR2+r3cxVnS6eN2DLEY4mVj+7z8x7X9jj9qDxJ+yZ8V/ENno3wDn+JfibU7S20rwbozufstrdmVlt3uFKMkke5hlHKjjqK8N/4KbfBf8AZY+Af7aXiP4W/safFseNfBEFlaTz6z9tS5WPVmiX7dbpNHGiuiTBwAAcDA3NjJ/mTj+u6mfSkqaip26QveEeV3aXN1abdlL3d7XP6o4JwFVcPqrObmoWV25WfM7rlvo7WTsvhTfTVeF2Wmy/ZDLbgoAT5SqM5Hfj61b8hUVbn+z3R0G2cjHluP6NWj4SFtc3lvp94Qln9oJYjqWx1Fer/DL4VR/EXxFJ4Z8HeF5bzzLQyTw2yeY5CH942D2RfmzXxMnCnDmk7Jbn1lOnUr1VCCbb2S6nlGl6Rod/qkNubC82TDbLbbAXL/w7D0wauHwpdabZ3OoL4N1R7aWb7LBNdRhI4JVYM6v3LEDp6V+lWjf8E9P2bdJ+Iem+APE+q3WrNHZ2erWus6agTbFIoUbQv3WWTqDnNe63n7An7NsHhT4kaT4k+1azbGxPlzifZLaX0SLmRSODIQdpPbNfP4jibBUZJRi3f5bu39J9j6yhwZj6kW5zUX21etr6/hqu/kfi+9qNbu2uNURXIJKomU8ls5BTHKMOx68V+6v/AARw/wCCqX7Wnxr/AGRZfCPxQ+KmlRa58HPEDadefFr4jWkuop4k0qWNJbbTIxG6yXGqgb03MHZkCEl3LZ/LD9pr4I/Dj4B/Fu/8KeE/MuLbT4LeSZLuXzJRLMgIRz/eXOM96/Qb/g3Si+Hfifwv4h8F/FnwpqFlo+h/FyG08CeM7Kza4s21u7tPPubG8V0aHaqRoRJlZE3YyM5r1p1oYjDRrQ1UrNdNH/SPnauElhK9ShVdpRutNU2mtL9rXd/K1tT9qfhn8SvAnxf+Hem/EbwNqbXejaztm+y3W0XlncBRmC4AJKSpnBRjuUfStPxf4Su/G3gvWvCJvpdK/trRrm0h1DTIt93blkPzoP4/dP4hxXk37FWlfs1+KPCl741+CPwil8E6n4k1t7/xX4Ugv8eXqFvM8H24xFiNkiqSJVAEilcjNcN+0H+0F4t+NE7fCv8AZx8YaSNO1qPULDX/AB1pt/MkFjohOyW404php9RJDoskZMYOSCcA1g5JK5koyk+U5f4UeFbj4gfAPRfhFcDTdc1Cw8R2/hszaZZy2vh+7utKufNj1GCxYE2773aOVWBDPHhsgV1X7PFr4f8AiT4O+KvhTxF4fd9T8N/E+/0Hxlq1zapnxXLlZRdXEW0bdmRGhXjbGNuMVhfHPXPi98Cfh78NfAv7LmnppWneFNU099Y8VandxxxR6bGwSLR5S2ZBNfuwV5sF9xJ68j1/9h/9lXxH+zP4M8U3vxX8U22r+LfHOv8A9pazDZTSS2ul26Em3sEkk+aYxB23TMA0hJzwBWcUpJmtb3bI9E8EeBrWysU1+7MN/cXFvtSC4iBj2YxluOXwB8x59a4n48fARfHPxA8PeMfDYv49eOg32lwWsIWS1yiiSC6nEmYy0Zyiq43Msh2kba9c8t8eTLGvlgZAHGD2wKcUeKECLLDcCFRsMCOh96dklaxifnv4J/ZlHjj4q+ONVtfiBoOk3ng91m1fwHqN7u8+4ZQsyMx4gg6tGwyQxAIAGal0vwH42+GVokXwz+P1hNa63rqaxdeFVkkaISRIVWK8v3Ac2n3dsaNteQrxX2t42+Bfwc+KV0Lr4gfD+xuLsBx9tsgYLpt4G8SSRkGQMAAd2a+eP2x/2Vv2jPHNjpvwv8AtJ4l8Hap/Z1jawCaO1k8JxQyZaWJUANwoRVHznJ7cipcX0LupbnF/s0eLvjv+z3rGtap8JvgtqHiCy8SX848QfDm9d4J7bVYV85jZySAqivAHwv3CwXoeT9p+CvHGgePvB2keMvC4vZdL1ayF1ayTxhZIGP34ph/DIjZRl7EH0r5k1TVJPhX8R7HxR8adT1XwHaeHLuVtG07w3dS6ha+NpGiFtHdxSuCYLiNTtkgYZOQeetfTXhO78L6faWnhvQbOK1gu1ItmtFO2e4A8yWKVSMpKd245APJoi+lyWrGzDHK5AdAmeVH3t/1PakCu0O4l5JFPzCId/TFOkWbBRYUgw2F8o7tvuf5U2O/hlXbKXj/2lOD+dWACS5WYGZ48ODkKPmGOufQ/SlSeCNRFLJuULuzMffuPWiNWJMybSS3y7xz75/8ArU4NFACF09vLVS2EjyN/1/pQIer24jQySjb0AUdPpTVldY8TLgHjCLyB2OOx9qSAvMxaNgrP1ZTjFBZsrh/MdUwccKx9frTASVwIiIIywHy7ScFh34p1s7TxtLauwTqsZ42n6dvpTC8+XSQiGQHAc8n2qQtDct5sgy4O0MzY6fTrSB7EEtzONwuUkdcjbKO49OO9FWLkx7CZnRiANsZOA1FUtBOwwxyIBHGVQg/NKjZI/A0kcU8TM9vfMQfv5x831py2LSsTbwqQo/jfI/Kn28McYaS7dWZT0AztFTYeoxISfmtxGj55Bj4anBedjRRF+m5GIx+FPlnUN/ozeYhHJBwVqN8XCYkkJ57KVp6BcLiaIEQzyjj7qE4zStazMczzxxbh9zHBH070qwW+MqqMpGGY8GmtaKwz9gWSNejIxY/kaVhiXsEsluINN1c2z7vn8u1Ejkf8C4X60oS4iIEmnDhcGZX+Zh6kdM0GSybHlTFT3STIx+FCury+QIHPOVfJC5+nahWEG+3jfDZMnRmGTg/4V5D+2l+2z8Df2EPhZafFX43aldzDUb/7H4b0PSrcy3mq3O0syBekcSAbpJmwqLjPLKrd78W/jB4L+B3wq8TfGL4k3jW/h/wrpE+pavNEuZCsYJEUfIDSO2EVcjLMB3r8H/2kv2wfj5+238TtQ+OHxK8Maiy2dq8fhzwz4cmjubXQdMJDSWTxtgvcOgDPLjMjAAYVVUfoHAXBc+Kca6te6w1NrnadnJtXUIv8ZS+yv70kfB8d8ZU+FcAo0rOvP4U2rRV7czu0t9Irq99E0+tP7Z/i/wAd/tz+H/28PipdQ6pq2lapm/0GzlMkFn4ZlU289rZgD5xBDI03QGWQMx5avu/WvDVqJLzwM93DrFgAk9jfl1kS7tZkEkVzCw4eGWJgwwSO3avzK8N+ItMa3j8YeDf7O1zT4/Dl1ceFrpLPa2pWqgmWB0HIlhw8ckR+dcA4xX1p/wAE3f2ldL8Y+END/Zz8Q3sCT3NkP+FS6vezZJt5j5r+HpZTwAx3taO3Rt0WRuRT+1cU5KqOFp4vBwtGjFRcV0gneMkl0p683XlberhI/l2nja2f8+FxbbqOblFy1c3NN1KTTt7z5VKCa+NVKWjcL/S+lWOs/BLwy+p2/i2fXvCdlJE9xpk0B+0aTaP1vLSX72ImOWhPBUHGK+gPAXxAbU7/AE/SfEGrbLoBZbLV4pcQ6rCy/KcjjDAg4ryzR5YvsbWciFUEbxeTKuSByrwyKfukcqVNZnw0g1LQv+Ej+E13EJ7PQo4r/wAN/wB6Kzf/AFttn0U8qe3SvxnMcFTzBSqysqketkm03a7tZNptX7p3upK7/SeFs/xfDNalQoNyoVL+45SklKMXLlvJycVKClyNX5ZRUbOEuWPv/wAWr86V8P8AVrcAK0toYirH727jbXyB+0j8P59MOm/FjTY5pIJtPTSvEiQDd5ZiO62umHdcbkJ7fLXudr8RNS+JOg3fhJ1F5FpWqwQafqsjYN+PL37GH+x0J/rWN4ssFW0uLK4kWWW9QwyuvRoz8pAHQjsK5cmjVyus3Ne9zWa7qy/zv3T0avc9zjbE4XiynTlQb9l7K6faTnOT8m04ct1dOL5lLlcb/kN+2TeXelftW+PdbVov9P1mC5jYuGRp3som8th/dkTPHcivkj4y63b+Fru013TWddOjL3OjS8lohn57Ju/DcAehFfUn/BRXUbLS/wBsP4m+AmuLeG1mltbS2u4zhbO+trWMxysT0PY+2a579gL9jvxP+034r8OfEHxdpkQ0jVteFv4G0O4jLvq2ro22XUQv8NnBhmDHh5AB0HP7LxJxblvCXA9LH4x7U4KEV8U6nInGnHfWVk72tCKdR6RtLx+BuD8x4q4qlh6K05r1JP4YU7LmnL/C+aKW8naK+K69Fsvg34i/ZO/4I/ftH/ET4k6jceHdU8W+GLKyvEijUXE2vao8UcGm/MM7IrZ13lT8rSOc/Ka/Mf8AbM/Yl/aw/YZ8a+Ffhr+198LoPCWv6r4Mh1DSLC2voLlXsQ7xB5Ht3ePzdyNlQxI/iwSK/Z//AIKN/BvU/wDgor481f8AZJ8OfFnT9N+CX7PunXfiP4seOxKJIbzxJHaGKHT3YkLJ9mhDtI4zhpymAVBH4uXv7TviD9pLx58PrH9ub4neM/GPhTwfEfDJ1LUb5zP4d0ybcluYZNp3GIr5+yTcZFiKdBx/KWWY/F5m6+Z16qqV6lSc6yUJdU3TjFv3bqKaUL3jFQTbuz+r88y6thq2DwNCKpYWnCMKXM/spRTlJJOUVJtTc3H3tXblSvwPgPQ/EfifXrXTfD+nTXUrzqqwQRlmLE4GAOT9AMmv32/4I3/8E7fEXwu+BPjf4SeO/g2z+OdWgOpWXiK4sfLuLvTru32LEsj8WxViQVOD7V8Lf8Ey/wBlz4vfsC/8FcIvhH8YtFdmsItRsbPWbnTALPVYfKE1nqVuWyGEiFHXaSVzgmv1Z/aq+Ix1H4C3vjjxp+zb8TfjLApRtS8A/DzxRJpMl2wz+/vJIXR2tgQPuFipI+UivH4ix/12tTwMGvZzUZuSe6bdl2SVru/XdLlsfQ8NZLi8HhauPUH7VOUErfDblei05udOys1dNcrfMr7HwS/4Io6t8OND8KWHjL4hq+l+GoLO41dl08veXs9vO0/lK4bmFyVV93ZSR1rqdV/Yig8D/so+L/COv+JPDkF4mnajqt/4h8SaoLLTY55rtrmSa8u+TBbRx7FOP4UNfJv7GLeJ/E/xO+H/AMZfBX/BLf4o/CKPxNqN5FYat4a/aE1rWr7wzNb/ALtJNf0HUtsZ06c7isqZ+RCcZZM/aH7emiftHfHH9mex8AfsveHPh/rXjPxCi6jFZePwT4e3W8qh5potrC68psyR27KyGQIzqyrtPnYvD4anX9nK83Zauas3KVtXG/La9+rta2tkulYzNpVIOpLkXM7rk5bcib0UmrqVrJvljfRuycn+RHxQ/Yb8CeK/2UP2jf20PEfx98T+P/FY8FReJtI8SeHfg9qWi+A5haXMduttp2pX6Kb8qGzlAquvzKX5avsD/gn/APs5+Ev2Zv2bvBP7AOmeP7fUviDfrH428TWet6h9k0Lxvqup2wln0i0nUnybyGDyI0ugpDBGG3nC91qn7AnxqPhr4q6l+0d+2d8bPG3hD4hfCyTRta+HvjrxOt1YtqGzzb7UraKILHYW+9B9nhhVCilwTgqq+W/Cr4geB/idBpPw1+Jml6bq1paaBHB4c1rTpJIr3Ro4ljQa0jDBiSzjCFIFO52U9c19PgasasZwpyvGLS62+FbXSaStZKyXXzPk85o1qNalUrNc01Ju1nZ893dxbTlq72crbXdkl7R4t+HHxOm8P+IP2Ufg78I/FPgDVPHr2+leOviDe6qmqWul2VqheXT4GtyJIbaYHyDcsV3Bj8u7GPVvjb8Yfh/+zBpWk6F4X8K6Daar5EKi+1qWQad4NiWBYg8KRJ/pHmYKRWcX7wsQcYzXQftD/Fr4afs0/B7/AITPx78bv+EH0q617TvD0vjgaILr+2LmbalsZI15LOzGR25CAlscV4p8StG+OHiT9qbxP8Mfgp4hGpp8GbPy9N0n+zYtSvtLnurdJZ/EVus7CO51ASSrFGHLG3VjgcmuxJy16Hmu1O/c7P4Jal8SPij8TYPGH7QGkN4K8IaDqCXPhHwM+lnUdUvtVkj2x6lqIXJXyVJaGI8xvICRla+1rOwTR7OPTtO83yYUxH50u92zydzHkkk5PvXg37Gkn7QGv6jba98bNZt5hp3h20t7M2jRLIdVCstxFeyrxeXLqBIdhAQ5BGTXuzF5c4WJXVso0jEsMHnNaxXu3OWTfMSpDJLGHWRQyjlmGWz6AfxU/wA0KxkG1nb7oHBc4qGQiSTe4+cLnof51NEYnKpFErOR8mBnGO5NIdwM5aLFtEIpCvKSHOD3pG3mHbcFjlVLCPgED0PWpgFkYD7JGr/xfNkntihYlhjYGF0XJ3Jnd+VMNDhvF/w28QeJ9+j+H9btbW3EwvtL1C6G+Sw1GP5omKEYKE/K3cg+oqf4VeFvE2nXF14m8T2I0zWNUC/8JLDHNvt7u+QbBdW/9xSBjPGehHeuwEUhVgY1ClcZx1B/nSG1hQNC8kqhRhfm3D34qOWzuA8rBI+D+7lVQCAflPuKjYw7wbgFAvJEn3GHqD60kcRVgDbJIQAVdienr/8AWpFmvHch50kXJLiNNrr7AVQEqLFOSJrRmLHKQ+bhSvYgdhSzWgbFykMilP8AlnuIXcOwHcVE6X021lQQr/ezmRv8BSido0bdcyxuoAEsnzA+hA9fegCTfI0YDWZ+Y4K45A9eOn0pgkilZozKAFJEfHbuM/0pkt7KIzH9pcqSMTQx4LH+lIyO6GNG3bfmIlX52P8AeOOv1oDYfHAjR7JYWxIv7xo35UdiDR5mnckRIZA+xFOfTqfenxxwkI0ss0jAcFBtA+vrSrLGBi6uZDg/KQMkD2FADVl8pVCMucgMW5JHpmihnSRmnhE65G0AxgMfcg9aKNQJd8cwyJQSOMA8UybcSJImGU6hB19qUwi4UShEcnhn3HaPw702O2IbbPA/yn5BG/y/40xaCwGVlaUKVcn7si4pwW/uF27jEOwC7iaQtEJSVu7hZV/5YlQV/UVP5kUrKVdw2Pug4FAbFMaPcG9S+aTM6jBjJB3D6CrEgRDuKGN/7hk2/wAuKl3zIS0Mao3cE9ahmeQuHMT7j12JxRoGtyRUumjLSyRBSMHC8n8aAYba3PkFi6ngFufwqu7QxtlZ5RJ3AJ6U0TStmSG3adh0L4yn0oDc+Of+C/Gsalpv/BMvX7SwvJoINU8Z6Ha6gYX5lgN3HIUJHYuiZr8nfBPgq68N/wBmeN9EL6Vc3dl59zDI5MF4wYgOgHMTgDBzlW9q/VD/AIOCxOv/AATI1O184RfaviDoMSNHx5WblTlj25H6ivzA+G/iHxTd/D6LXdbliRNGvX0+7W6y2JAcq8bJkopXByeM1/S3hK7cJtW3qz176QX9X3Wh/MfjhKvDNqcoSVnGMWn1vzWXVO777O217ljUdFtNEMvxy8B6I93Y3Mv23x54RsMbbvaNn9u6bj/V3sI+WeNeJ4c5G5ecL4J6X4b8ISx/C+HxbNrGhw6le6fZanDuiewcgX1sm4HIdFdjHIMcAdxXV6d4Ws5bw+Jvhx4sPh261K585rL7QkmmXV2Bj7RCwJEM7Dh0GFfqVzXnXj3Udb+Hni3S9IHh77BJP4ksr3WrCOL5oZIy0ZPHEkEiOdrD7h4Nfpa0vd+ndX0+d/613/FMI6mLjPCwm+a11fSS5U2rvq4bRnGWq5Yz+GFv1K/Y2/aXuPjvoV/4G8f3kL/Efw3aJd67PGgRfFelABE1uJB/y8xjbHdRrwWCyjAfaPeYLG10COb4gXE4Uw6XKiSlRteIjduJ7jj9a/I/wN8VfFfwy+LWjeIPCPiGTSNZ02c6p4G1wYP2S7jYxXVnJ2eGRDgoflZXZSMGv0r+Ev7S/wANP2q/htHrH9t6d4Wm8MyRy/FTwq92FOkxklhNCGO6SzuWXbGRnaWKHkYr8Y4y4anlOJWJoR/2eb1tryt/ZS192bVodpP2b/5ds/UeGc6jnGFkqtvrcI82tlGXT299FFQ5nOutOVxlUWk5I7D4f+FrnwZ8NtFstQtpDfX0s2qXkROGMt0+/wAkf3USPac/UVn/ABA8U+DNGlh1TW/ET21q11EkvkwlmhVWGFVQMkHoMdSa09U+LEHjHUja6fpN8908Bki0dYgJlhJ/dyuRxBCeAob5iB0pugfCm+g1rRvEHiDbcXuoa9BFJ58YZY1JySoPCDjA78V+d4zMaeBk54r+I7vlVt5NvXey2s+qWiZ95k/DtXPKcaGWaYaKjD2kk7KMIxh7q0c5tJtx2jKTc3F6P44+HH/BIbw18cvjNrf7VP8AwUE8IX2peJPG3ja917wx8FbbVxHpOh2Xmf6KdXng+e8upI0Q+QjiNQxDAk4H0h4H/Z+H7HniH4gfHrS7uyttDk05E+E2m/ZES38PSSYD6ZIvRTHMxEQ+6UIHXNfUtz4Y0Syvnu7e2OPOLLI/LZz69uazviG3h4+C77RPFnhX+3dD1BRHqekJCHe5DsFG0H+MMQwbIKlQcivguI6mO4njTeNqtukl7PflhaPKko9rJX+03GLcm1Z/0Bkc8PkHPDC07U6mk0rJyXMpb230321kmrO6/Cn/AILU/Evxh+yt+z54I/4J9+HbpNI8P+PtQ1Lxd461qyOLjWUedZTaS7BuVfPdnkB+8EUZwWFeNfBHwl+2n8Zf+CMnin9n79kzQPA/xB8OeP8A402fh7xV4R1TwrEus+FtUcwyWV/Y6gZESaO5UJG0k4Y24+WMqHcjf/4KHfFX9sb/AIJqf8FjE+KfjzxCPEi+EpVk+H2oTWKT2XifwVIzLc2TB8o9ysbyQzkYcSoWXA2E/pt8A/2Pf2f/AAH4U+JfxN/ZI8QXniD9n/8AaPsdO8deC9D8GWWy58KeJLZxKZbdgR/oryLGXgIDWzQtFsVaMTipcNcI4fBRppVKtqnPpJSmpy56cvdunGHs+WSeqUkrLmv67q0c+4sq4mVWTiv3fLbktFxi1Uj732nd2d7pW3Vl8K+J/jzp1z+yx+xXrnxS8bXOn/H74K/GPVvhP8Q/C2tOPtYeCNoVF1Ju+aOK3+yBZPmDtMwViUYj9Ov2X9eOu2UT2V99mnsbho5IxIVdSDyvup6gV+fX/BS/9kzwl8Tfg7+0LN4A0nw5oGs+IY7H4n+EtZ+IE/kXi6lYL5usjSL4NsQyhJV8mVg+WAAAwV97/wCCW37Rmh/tCfDDTdT1vUp9J8fw+HNM1O/03UIvs899Z3EIa3v0jbrDMgOHGRuU818FmVWjUw2HxuHilH3oySe0rqd0+zcn82trn6HlcKtDBYvL60m5JQqRbX2ZJwaa/utW66K9lZpfoT4m8Q6T4e8Pza7O7QGYIlzNbp+9lycBCV5K89OgrlLC8uZvhvY6/HFZJf8AhvxNNEuni5UkRy8eUMdD0auY+PHxP+K/wo8J2Hj74Z/CLTfHGmLceT4uS+v5VufD9swGy/jtY1JvoVJPmRqQ46jIBrzPW/2kvix4qTSfAf7Oni/4daj428U69aQW9/4Q8A3X2fQtOLA3WoX7XT7RKkeRGijO8jOa6KeCxmPU69NL2aTT6KNtbu17aq6ul87nLlfD+Px2F9rRiuVS1nKXuxUU3LntGXJFQbu5OLatyKeifqn7Wnxn0PwF+yh4++ImolbaWz8OzWVtbXUg3G9uf3EUOfUs447gV8Hfszfss/EnXdQ8Jarq9jb6J4XDR3dncht1zfNasCsnlD5gA4IVWIDc5BAr7o+LlrbXlhq+geBbvw/qn/COa7bWNlda74htZBeeKCYni0e6tWB33EsUiybWClfNQqK8ItYvi98GPgH8V/ifq8ep+EfEPi7X30LwL4V+w+ZHY38vz3NzaHlgoj3Rq4+UEEj0r6TJ1UjguafxS/Je6v1PgMydOWLSj8MVp8/e/wAvP8T0T45fHv4DeNPHPwK0j9oT4H2fjPT5dPv/ABtqM0iypD4cksJSsOqvCo8uYvIVjZZMgHBA7V5d8KvH9z+0j8ZvD/w6/srw5feLvFiax4y8S+IbLxNNYT6bYibdJpPkxqEkDAxBJ3bcg+Y4xWxL8Srf4ffsqhtW+KFuvw807VWu/B1hNZSzXms6i8QaLSWyQHghuQ87p/HgBsAHPypNdeJtfl1m+1C5kvdf1i33eKEsxHaG4JG6SBBEQFQrj90p+YcYNetFRlHy/r8jy5tqWu5618Rf2zfFfjT4VaToPw80r/hA/EMt5c2ureFNPBTR/DRhuWFjfQ3R+aa5ZSHnul5IJ4wOfqz4bf8ABUH4T6r8T9G+A+seHtc8S3qwafo4+ImgqHttf111RJFgtyAxtyxZvtGADg/Lgbj+fFnF4PE2hS+N9P8AEX/CL3uoWsOrjSEEd8uns4WYW6uMB1TPDD+Gu28J+I7Xw6+qeFvDHjmfUYfCeozD4UeKtFg+y3NpCsrG3eRHXcxC4yx5DZGMGrXKo3I1eh+wdzBcpcG2ubSWNogVKICUkA/jWooop5LOSWW2lBjOdxO1kXnBdeq9O45r8/8A9lv9qX9qd/F1z4s+PHizWfEXhTxPo73MOo6WQqaPqkREKwyxqoELNtVjGMKQd1VtW+Nvx20mbWvjZ8MvF8Go6vp2qW9tPLqWqB9VjEEvmmwdE/4+rV9zqX2HYjfeyKiU4c1rgk2j9DoZ90InhXd5a4BYfMff2FPjvHEu1o2Xyl+Y9Wdj3A9K5r4e/E/wh8XNEl8T+FJjIlvKkV9ZsCr2Mrxq/XA8yMhgUcDa3bpXUeabaHMsuADtfAGD9e4pj6CrC88g86EthjkFsginF1hjLo8nBwdpBH0yepqGadY0Lx3BLLjCAYAB/nTYoriQ7IohPuXiJI8bO+f6+tMCZobWUG5aIjnhuQSe5YetP3B41YHIPCDZxn1z2NV4ZJrrbd2tyZdmQwzkFR3PHGOn4UGON4itkphjHzE9VA74HrRsIl+SDBTcG77mz+tIYZJoy1uu+UcxLJ9zJ/WliVxIEt9PzlAWkZ+c+vPFOwLeQ7UZpWON6yYIzSArRQySjZ5ZAOPMjCDIP59BUkYmUh4LByFJUSeb/wCy9SBT5TFCwM745x5hqPyIvlmjllJAILl/mb2z/T0oHcaz3Edw3lWqMoAYkHr7/wD1qSaOd2Oxxux95hg+ufapy0hIdI3RNpJVlHzHsQOxpDKAQ7Qldxw8hPBxQIrCOXYYJI5LiVGGFzhgPc/1oqZTMWEdzGyLu3LPk4Pt7UUWHdgjqZSt3afMR8pD5J+o6VJBNvfyowgYdiCCPpUYitWm2vNucdAGIx/SpRFeQr+4lDKfveaO31pgSvHlgVRncDnnOKgM8ruSkIAU8ky4pqruO9EljdDyqycN+JqVkkmBJiRSR8wPNAkiESKzFyOvVQcmh5bjYcXrRhvusI92RSx/Y4lYBQJM8tjJH0pHvFMZEib1/iD8A/WkMbBO4YJb33nHuZHCgH3qWPz0JN48HA5EJyQP61FBPJNEW8mFoj91Ilz+ee1TrGRHm1ht1brhCOaAPAv+CoH7Lnir9sT9iHxf8FPhzHby+J4vI1rwxYTzKkeoXlm6zLaSFuF81VaNWYgKzqxOFNfgF8L5tWn1WHx58APGlvo99K0kHiHwl42sZfsUxjYrNaXdufmgnjcMnmR4KkdxX9OvnTwhb65gBhjkDvNHxIpB9R1X1r8Iv+Cs/wAA7L4C/wDBSL4k22iaHJBpPxCFn470aW3xi4a5j8q9I9B9qhmkb3lBPWv2vwjzmc6tXJ6luVp1IPaSaspJNa6q0u2j6M/HvFnJaU8vjmUF7ytCSaUoyi725ovR2ezTTTtZqya4H7H4G8O2V/8AEFPAWjWlm8arrq6dqU3lyIxxzC3yPtPIYAP3zUfxP8M23j7wJPoWh+I2vpba3M+gWd/N5d1BOF3xPbXg/wBoAGKUFHXg461R0jwbqXijR7fxN8QtWtNG0GEiW006W6WP7UenmTdwnp3NWPCfirxzrmuX/hzwf8ItI13+z4w/h9o9Qez/ALTOfvPM42wQIvR2GSQQBX73NJRbfz/rv6a7H8u8kqVT2tOfNOm7tuS5VayS5ptptaqVpLli7O6TOE8KfF6Txz4L0rxM/hq+vNXivkWbwxp1qXvjqspEEumrAPmM0kwHlooOdwxX6L/s2fCKL4C+Cj8Hde8JReKPit4guodb+JzJOr6dps0QIstFuLmMkyW9grMZEXKyXTvgnAA/Ofxvc/EH4KftT337T3wH8UaRpfiTwh4OB8Va/pmmG5stF1rUUa2trSz8z5ZL9o2cmYjMKneuGIx+x3/BJ3UvDPxP/ZB8O+Kb74aaL4T8a6aBpHxW0HS23uusRcx3cjMzORcwlJvmON0hGSQTX5Z4iZ1mOBytS9k5UoyUea9k520lUSs4xi7pQWkqt5OSjGCP2Dg3hrJ+InGjh8QqLrLmqRteoqV1J0KV9FzPknUqyi37L2UVSbm3L2/9mj4VN8P/AAQ+p+JNQfVNd128Ooazqd1bCJ5nYYSMJyUjRQAqZ4Ayec13Wp6dFeqi+UMx3SToQMEMhyKvRQrHGAoAwMcVJsB4NfzdXq1MTVlVqu8pO7fn/ktElskkloj+l8FhMNl2Ep4XDR5adNKMVrol5ttt3bbbbbbbbbbY2SfEzI/AkO9MjjPcVy3xWn1TS/Bd3r1hGu7Th5/llsCdQDmJj2DdM9uK6PU3ijgyxxt6Zrhvi94iF/4Fu/CVowkn1ACNiP4Fz1+tYVWowdzqiuaSR+Wf7f3w6+HH7an7PjfCrWLv7Bq9pqF7rfw+8QXTDzdE1E9bVieWSRl8uVe67GxlQa+e/wDghJ+3j4X/AGIPFei/sm/EHxjr6adrPiG6j8f3FzGV8P8AhPW7hyloXuG+WJZQix4i+RnYFia1v2n9e+K/xp/ay179lX9nX4TeKfGup+Fr86z4gs/B9qGbSbfb5ZnmnciO23koCXOQOcV99f8ABO7/AII+2nwFvm/aE/am8QaH498Uap4Zk0G58O21uH0KzsJgDNatCy4vNuAq3LZ3MHIABFTiVLG5a8G/taptX5HpaUb/AGtFtbS93Zu/pUYUKGK+t1HpH3VFO0p/3XvaC5m7y0vZRu9vffjX8JfC+uyw/EW0+FuieK9X8N+fqOn+FfEMIfR7m9eExm7kiCsDIincCoJIyR82DXzFd/s+/D34qeO/hb8R/GhtfD3jnT9Cv/DN14g8GSvbpHBLMbq0bTywAazjkLRi2lBKr8uBX2za+CPCHwg0S2g0CGTTfDmnwLHZQmWSdtOxxHGh5d1P3VHJHSuNvfgp8VfHy6Zbp4j/AOFZ+FrTWn1KeKLS4bzX9YD9YVEgMWmxHJbd80uey18DiMmzOrX+rJJN3cuVe6nLlvJP3XaSjs3rb4eZM+xyviGhgqHtFLbSMm7Ssue0UveV05X0TWrvK1r5/wAINa+J/gH7J4L+P8FqNQt5WttF8W6Jny9WQDOJYPvW8oH3hyp7V5j/AMFMv+CgHwo/4Jc/s1at+0V4U8FrrfxB8Rpc2/gHw5a6fshur6NQGv73YFItLcukjAENIcICu4uv0Rrfwd06zaO6+Hr3kFxp1mwtbW6vGuGugBl97PktKwz83rgV+af/AAUH/aKi1P8AbUtvipc/AjWPG/gH4c/Cq50Lxj4ftbVn+wWmtxT2wlmfay200jtmNj/FGo46j08myXFxz7D5dVjGfMqklLq1Tpyla7sk+bkj7y+0mr3uurLcPHiqtV+raS5KjcU4wTmoSlTjq+VKc0kle120uVn46fA/9rj9o601fx7451j4/eJJm8R+J9K8beOpBe7l1jULTU1uzelcYSZWZisiAEAkfdOK/qv8e/BD4J/G65k+L+v6Jq91qF9pttcWTaX4llghWzYia1njjUlAxyCzAc5OetfxveH7y98L3f2W3DultdNFc2dwu0XUSuf3EoB4DYCsM1/Wh/wSU/ath/bT/wCCc/wg/afhtLS21I6FJ4d8VaZp8JSC1udPla2MSoxO1SiJIoyeHHvX39b2cqUFba/3N3/DY/OXiI1MPTitJR5k3/MubmjfzV5LW/TorKX9q7/gnrrPxV8I6TB8JvHTTf8ACMw3N9B4LvLeOOO61a5UB7yG5OCJAmV8phtbnBXNfKvjv4c2Ft8MPC/g7xj8HNTuPHELnSbS2l0mTTorO68391JORy9y74VW+6Ac5r9ToYBNPeJtPltErqe3TqKSCOdJYbyWGCaeSERTS3USs7IDkAuRkYzwe1cjpp2s7WMOZ7s/MPxB4Q1nxpBpfw48U3Oqav4406ON9P8Ainr2jS6Jpy6g0pW78P6n5qiOS4SNfLtbofJM2Oc9cLQPg4de1DQJB4hbwN/bPi240bS9S8UWLQO00a7mWfaSsUgAOIzy3ysMg194/tKWP7Pv7SekeJv2Zf2hviJfeHYJNMXUNT0/Xbz7C82lQsduoWkzAxz+VNtJYZ2nbkDIz87a14Xa08BXupeAtV0rSL6xkS38VePfFFmLWXxTpMNqBba5bi6JFheSDbau7gFzho/lIFRJP0/r+tOhS1OD/aI8G+P9Jsho3hbTPFMOg2VzCklj9oEwS5bEQvLhoDhJbhsGOM5Ow84rR/Y2+Hvhr4l/tPaZqHhzUdf8DeIvBemyXc2vaPaKw1BADFNZRtcAwRyyNuRgSQQD0NZmq/AQeDvhbZeNPivr95otr4mgt7+wv7zWLi0M7SApaW2o2MQMkMJn4j1AkAuVyArA1Lonxu1fRvClr8EtTRdD8N6KbaKLw7Fdf6HFP5paU3cmNztI5JLA85zUcrppW3HdSZ+jfgHWNYtLVvCPjTwcdN1uwtI5Jri1tUFtcwMzFAHT5W2ZKkDgNnHBrpWa2mc3RuXOR8m0cY9SO9fMX7FXx/1OXxh4p+FPxB8dX2tXN1qUV3oo85Li202FgVYI5ORHnaNgyFwT3NfTBSdrt03AzYw2CDn0x/PiqTulYXUTUNWs9M0q51fWbqO1srC1a4uL0gkIiDLMQoLH6AEmvmH40fHP45/EnUyPg98ANeTR9DWDUNIi8UzzaRc+L5UkLNFajKsku0B4SeWVXyMHFfUthFdsmbG2kWVJQu+JMeW3XLbv4fXHFfC37WfxludW+K+teAotM1WHwboHjQanYahZ6xPLqF9rLxgvMhdyYbWMtiJYcJlSfaib5YXBauyOd+Nf/BQj9rW71vS4dSjPw41DwhqAufE3h1LdUfWkDK/lXHmKxjR0HlgqcZctnGAPuH4D/Giw/aH+CHhj456X4fk0e28TWH2kaLqUqiSxdWKPEzKAGIYH0z1r8s/Fc/i/wb45n+KngTwZrfjPTNELXHiaHU2a5kubeZitxb3c0mfKSZGKRu/3XII5FfWPwQ/aU+HPw5+Lvhb4Q/D7VNdWw8U6XDrsek2F1bXGl2imLyjYKXbfPcBfLSQfKzTgMFHNVGXNBNdfw9SWmpH2SZIZgA80ZRn3bc/eb+tMF00OYli3mMlS64xg+1c/4I+JnhD4gLPB4bstWsru1Zv7Q0nXtMktbi1IOCSjjJAPcZX0Nb0CT22Xgkj+f5XjkTlgf4hjp9aChZYXBVghIGf3PHzn0yelIVeQ5EH2c8cCYSN/wLHA/CrUu1EKmJ5M9FAyTUYS3JaOJhuTh1QjINOwCOiBpFMhfzEG9R0X3zTXedJEYSRBSdu3HzD8KWR54/LWWJldySypxuHp/wDWpFWJ2MlsVZQBtyOQf/rUgFWaOI7GdirsTiQ8D2x6UU4bEcH+zyQ7ZnMUe4E44Oe1FAmLNG4bAJwf7xzn8qS3hdRsm2jP3QjkfoasEMqgJGCp6HGaZN50qeU7LIf7pQcU7B6EXlSRqRJGuR3lfkD2qQBCoMSgj+8G4qMpFaY/0Ta2PvHk0SONix3UbEMfkWIZP4jtSuMe8u5SquozwVYYz9KrvEsfyQZVieWk5X6VMMEYmby9vARVzu/KpYY3X5PsyIW5Duf50NC1RReW4tmHm2qyH++DhR+FOHlXLrJcWqQkH9zs5wfU1cCPHIdsiMSOSgyKjC2zRyNIiqR1c4wfyp2GJElwDsEJyc7SD8o+tfnb/wAHFnwFm1b9nzwt+2p4WsJp7/4TasdP8Xi3j3GTw3qDRxzSuBztt7hbeXgYVDMTxk1+iLWpdA1o0jBx8zFuAPUCs/xn4F8MfFDwTrfwp8dWhvNF8UaHdaNqls68S21xC0UqEY7qxHPrXr5Dm1bI84o46n9iSv5xekl84t/gebm+XUc2y2rhKqupxa+fT8bH88/gvQ5dX1AXNra2lzMzCRtc1MedaaPbBc+akJ4ubuU8RRn5IwN7dhW54v8AFNv4dsbjwZocl1ak6JLqE9xLJ5l1cyu2yLzG/iYk5wPlXOAK86/Z7sfEvwX8Wap+zP45umOrfD/xNqWgasLo/vHa2neIOc/eyqqQfQiuu19P+Em+Pem38y7dPt7Mhyw4LJyin8ecGv7Jo16eJhGqneLV11P4czTLquEzqph8RrGmpNefLto+9tFsrt6yuy9q/hzQtP8ADvhv4IX+nSpo+qyfaLm3if51vkKSG8lY/wCsZpBgk9F4HFfQX7O/7Sfir9nD49XXxy8P2n25NWkS28WeGopMLrdgFCso6ATx43wsSMMNpO12B8d1V7W88af8JRcNGxg042tkhPRmbc7n9KbHrFxu3CXZh8q6jn61yY/CYXMcLPD4iPNCcWpJ9U9/ns01qmk1qjxsJj8xwGOoY7CVHCtTfPzf33K7063SjGS2ktH5ft/8O/H3g34meCdI+Inw78QR6t4e1+zF1o2px9JozkFGHVJUYFHQgMrKwIBBFWdQu9alYx2FzHbr/eMe41+OX7Pf7dvxS/YW8Q3XjTwdFc+IvBU8/wBo8bfDF7kBL6LjzNR00txbajGPmKjEdyoKvhgkifqN8Kf2ofhV+1V8GoPjN+yD470/xja3VtHcPYo+zULKNsZE9q2HV1JIPGCVOMjmv5b4w4LzHhWs52c8O37s0tr7RnZe7Lp0jLeL15V/a/BfGuXcX5bTqxahW2nTe6kkm+W/xRe6au7bq6Z1l/4e8T6q5WPWp5COTiMAD3z0Ar558YfGXXPi38QfE37N37E3jPRtd+IOg2qxeLviNfW323wt8NTKMbp2QhdT1faSYNOjbarjdOyKAHz/ANqDRPFXjj4GeMvGPiXx9q18uk6FdTwaRb3b21ssqRkqJIosM3PYmu8/Yj/Z/wDhJ+yn+xp8PPgz8HdCax0640SDXL4qqtc6nq18gmuLu4dR+8cs2xS3Kxoi5woA/PoSVeo4tWS/Hp/XU+9cfZRUk7v+mM/ZG/Y++G/7GPw+vPhJ8D/CepasdY1F9U+InjXxNOJdV8ZanIDuvL6bjuT5duuI4wTxliT9AeEdCuNF8MafpM8qyPbWvlSHbhTySBjsBnFT6dpY0/TorPzCxjXLsTks3cmtCyU+XgjkV6UY21OVvmZFFp32W7S4tUClBmBiM+W30NXbfUI7+ExanYJvILbWXPnAHDEHufamlpNwwABngnt715n8U/iD4/8ADusX9ha2dx4Y8PwSJE/iu78stcySAY+zE5WNDkgnaz57DGayxOJjhaXPJN+S/pJeraS7nRhsLPFVeSFl3bdtPzb7KKbfRdTrfG/hzXbDRLvxD4AsBNrNjF9p0nT7vKC4kXkxZ/2lyB7mvyg/aN+F37W/wq/4KP6x8Yvg1fWlp8K/2k5ofC03iG70aa907Q45bcpc6frVqmHtLiCffJDMGVVBPzhfMUfoVaeKdEi8X2sLS38I8syWXiBb+4kaW4BGQvmfLIMcsSKZ4Y0LWvHniz4keBPEnjPUX074gTJa282hwi0NiGgET3UDYOHUDeS2QSBnIrzMDxBGjm9GvCHvJuDXuz92aXNJdpcq913s2lZ3vb7ThzFV+HKs66SacdZOLdldfZb1cJJVIbOM462Uk1/Kt+3D+yrrf7NPxDjvdH8C3kXgm91W90rSfG8Wpfb9P8TX9rMRNcRTqAsRdSjiD7yqwzk5r94P+DTnxn4L8Qf8EiH8FaNqkMureHvirq8PiiyD5ltpp44pIXZeoR42QBvulkcDJVsflz/wW9+NfhnSdJtf+CcWp/DbxRbeKvgN8V9Ymm8b6/fxwxanpNwqrFMbKFFTzLnbDOJsHCAYYiQ48s/4Jd/t3ftOf8Eov2rf+E18HeDrsxa5ZWsHj74Y+Jw1jD4q0lx5tvLGzriKcLIZLa6AK/vP4o5XWT6nFQh7VqmtNNndbK6TsrpO6WiukfOcRQwtPPK/1d3g3zJ2SvzKMr2V0rt3t0ba02X9ZuhQ7bJo35ZV8sE91HIqadFUPI3Cohrzn9kX9rP4GftsfAjR/wBob9njxLJqHhrWHeB4LyHyb7R76PAn06+gyTBdRMcMpJDAq6l0dHbvru4S6uF05HIMkpV8dcDk1ws8c4b4zfB74e/EiTwv4i8UeCtK1HxB4eupT4P1nUrQSPpVzKoAIJBxExVQ/BIABAyKyLf9khfHWqaT4s+P/wAULnX9W0rVxrVvpel26Q6FHqaxGNJ5IWBkvmizmPzmKqcMqqQMek3oW+161gC/u7JvtDqo7jhB+J5q0rzQzsXtWcyHc5Q8J/iTUuN9SlJpWOX1bwBZfFCTxL8PfiF4FF1ZeKtBksvFAvkV1mtZFaNSHI+UhctsUgA8gAgGvi3wF+yra+N/hj4G+L3gX43hfCksV34UisPEOiLd3OoRwXckImjlbaVEpiKb5FLRKynJ5r9BpVltkV7KW/VQ+5Ylk+43TnPavn39qj4X/ETwKNZ+MPwp8Q6kdJ1W4gvvFmiadpLapdaHewoFh1nSLRfvMzCNLu3ORJHucYdW35NOxSdmc18M/wBii08EfGjQ76CxvtO0y20O5i1TwtrUqedZo4Plz2F3D8t08TDMiNxtde/B+gtO13U9F8E6bomlaWPFmpWls8SXlxqEenrcpHkiR92SDtGSACMjnAOapeAPhDbfC3SF17VNZ1fxNqlr4fdL/UHcPcTtKN8yWsTEJAm4lhGMdgScV8wfEL/heHiWw0bxlr1x5mqeF9OuYtIsre0ezjvbWQkSbudpuJIcKY24bHHBrGrWhh1eX9fp99vUavJmX+0j+0V8fvGtj4xsvFHwF8W+HLCw059X0vWo/EsVm+n6M2yC6lCxsRqFm7bS0I+ZBIG6EV826FrkVsLfwh8ItSfVNTmEdnZBjtkXcQ0NsQxxGrciKTO1s4r33U/hho2n22l6LP440n+zk8MyeIPCEd1eysLaIEbreyjbJSXd8klo3DbTwccUvjQ03iH4XeGPGkMXh/xNqvjfUra2+Ft9otgtnM3iZtwm8K3zouyC1eOORkll2mB42OeFzMZuro4tev8AX9easXtseUfFiy+IWgeLGHxK0afRLbU9LsjqWkRXb2lvJG8pihlvoVOSTMNqF/l3jIqp4J8Oap4E8HeKbXxN4BSXSfDHie11TVtSktmjvNF1TlYCZMh4VPXjgkAmvqH9nv4KfAj9on4v/Evwd40+Gz+ILnw34d0q11OLXL6SLUNB1I+b5+lEfL58UZRJorgbkOcqT96vSfhj8FP2dPhZ431mPxCthNqN3YLFrF54knkvrvUmHyoZmJKPhTtORu4zWqXLFRX9fMlyV7mT+x74r+Is2tXms33jDxHqFtN4fW4sX8WIb95/NUsqC4+8lsWGfY17z4P+JPhbxH9hsxMP7QvowJLeOTfHazgfNCGxhu/sK5/wT8OdI+F2t2Gg+D/CE1npeySUS2LtJbpEV+VCSSGiI+XaKs6J8KPClj8RrLxp4YubnTYtOilNx4aZ91u8rghZdx5GMn5R7U4toh7nezy/Zebb9zJjkN/EM8gGo5HBO+ycKc/MrqF3Z9D3NNSBuFeQQ4IPDbtw+h6ClRN74ubc7W5SaNsgj1PoQavcOpFDgB5VSSMscPIZNxx7rUscMcTFLlXkDfcQMFVx6U5onhAYJBlx80s5yo+pHr6Uk6XhhCKqh9wKhQCMeq/4elADmWKIrJ5OxF/hDZX/APX9aKZIlxt3TEEg4Vl+6R6j3zRRewrXJSQq7GlAU9EcYFNWSSBhJdRMqk4UxDco98inFpEADoFU/wAQ5z+dRyzhZAiws+7p5bHOPXAoegyZZCSXYFx/BtPJ/Oo7mGNiIpbeTLnllOCPqacwRF2qjcjB38YpDPHGPKnjYehU7qBD4CsH7qK1DY+6DMFzUbPOpMl1o8kbN91mlDj9OBST29pdx7bmNHOf3bbfmX8utFv57loftcjhP70W0j8KAGjVhZjLxSqozlVhOT9KW3ktruL7XBGjEngS8SIfX/8AXUomncMQ6ShBwrjA/Oo4wkpLRwKJj94QRngexPWizAQCVpBKVlLL9x42GMemKkIe3ddshJOH8sn+Lr17U0xSMp/cFDvPnNn8sf402CFmHlTtGzqxZWkUjcv+Ip2A/B7/AIOD/wBmfxh+zl+38f2lvDelTad4U+MCW11o2v2iZgtvEltAIrmymPRJZoo1mQNgS/vduTGwHiPwv+O+keOoY7bXLdNN1RB/pKlCY5JB1dW6AHrg1/Qr+07+zT8Gv2y/gV4j/Zz+PXhwal4W8S2oiuYbaTy7i0nVg0N5ayYPlXEUgWRHGRlRkMCQf5wf2mPgN44/4J8/tX+Mf2ZPGPj2w8XP4WnhR9d01NiahaXESzW0s8XPkXQjdRLGCVDglWIIJ/evD3i6WIoLB1t6cUn1TivdUvJ7RffR69PxTxF4Nw+ITxUFrJu3dN6teaers9nta57V9riMPntKCCM7weD71l3/AIqjt8rGGZgPlKHj8a5Dw74g17UtOSLWru3dmVWiax/1Zj/h59fWtJbR5CAAMsc896/Y4yUkmfgDyqNCo1U1sZfjrxdfafoV1q9zOsYSJmjyPu4Byx/wrx/9k/xd8UvgZ4esfiN8N/FOrWdw+tz3VpbaZqUlpeWql8l7K4QhoyTk+U2UboRXT/tCXl7rt5Z/CHw3h77VF33bg/LbQd2c+g6+/FJfRQ+CfCi3Gk24aG0hS0sWYdMDmQ+56151WMMRjueXw04yi+zc7cyad1JKKV1JSTurq9rfZZfH6nlcYQXvVZRkltpG6i7ppxfM3Zppqzadt/tf4Wf8Fd/2svjN8Tfhp+y7448AeF/ix4Z+Mnii18IX+tfYv7G8T6fHMQs9w80H7iR4IBJI+6MZ8vrzmv2F8LeAdL8K21j4S8Pox0rQLZbHT5Jn3yNFCNibm/iIAxnv1r8Lf+CB/wAIL/4pf8FKNJ1W7uZRY+B/A+p+MNQkb71rPP8A6DbyRnp5knmycddqsR0r97NGkjsLGO3W3WFEUKkKZKxr0AGea/mzj/A5VguJJLBUo004Rcox0Sk73srtK6tJpWs3sj+jODMRmNbh6n9cqOo1KSUpbuN1a7srtaxvu1G5dFqxHCGpoYQi4IojvIJFyrj8ak3b+EXPqe1fFn1JG0SyARmQRryXkP8ACo5LflXh3hLxDe/GP4p6r4zu5ZGFhdvpHga0Kb7bTIlX99eFT8skxxuZuygKK9z3FHwi73xgr2I7g+xrifD3wo0H4eanqesWF6oS/uHbTdLtYfKt7DzTmUqAeWc9e1eVmWCq42dGKfuKV5Lvpp9z231s7aK3pZfiaGGpVnL42ko/fr6XVtf5U1vLXx34seJ/2hfhR4fl8beL/h/pvjWxe6+wJe+Cp/LXQ7Jjhb26tZ+ZC7HMkkR/dgDjAJru/wBj+7k8d6DffFS905YYkuJdF0iJJvMjlSI/v7hT2DP8oHbYfWuu1JDYxTbbGO5jeB4ns5k3Rzo6lWjYd1IOCPpWn8H/AIW+EPgf8M9E+EfgO3nh0bw7YC2sYbq4MsihmMjhnPLEFiM+grjw+SvD5rHERm+RRfut396+jTetrX0b0draHdiM4o18plQdNKq5L3o6JwtqmrtJ3SWmjTbeu/zB/wAFHv8Agiz+wl/wUv8AFfhn4sftPeG/E1vrvhlf7Kk1rwTqMVnc6pYPuMdtes8bb4oZW3owwyksM4Yg/P8A/wAFTf8Ag3R079sH9mH4beC/2afi7Y2fxB+Dnh5PDfhPxH8Qd/na54cjUiLS9QurdMkwN80MoiO3dINo3lx+nLQCYkTFim7cYy3yk+/rU0IGGjZQcnoe9fRRlKOx885H5Tf8EN/2Lf8AgqH/AME9/wBqTxT4W/a4+BtlB8PviD4Dgj1HxR4Q8VQahYf8JDpj7be+nh3CWCS4tZGiZ1QCRoYt2T9z9IYPE9x/wmOtzWfhXV7iG0t7dbPyrTrNKPnUk9MECu1exw4W1UqzkAIGwGJ4Aryfxr8UI/Hej3vjP9mX44aXLqHwu8Zy6Z8RNNg0+bUPMEIU3eky2kZWVrzDRmBxwN+4blbBmpUik5Tdra/cn/Wwc0YxuHgT9p74Ea/8a7/9n7Q/GFxqPj21hNxrelrpNxHDp8KjO1p3QRMw77GY9iBXpBnN04TJjBwwH976GvmX9mfwp8EPjp8Tbf8Aam8C/EL4meCvEH9pzyaz8HfHF1Ja22m6tMmyZDbXCAiRkO8IjlSGDADJx9RSQQRO1uuSF42suMEe3anCthMRTU6E1Ja7Xuk7OPMmk1Jxd5K1k/hclqu/HPJ5unLLqkpRcI83MrNTt7yXdbW0XbV3ZLHLcSsYzdHkfLk4GfepLWN45vNjsijAYE0LncT7en0qpIwWFjxlRuX2qxa+cxzC6bZUBZCcP/gR+tRNWdzjWpLLcTwtI8yIfkbesqfKRjnd6jGc/jXgvjLW/h14h+IupaP4R+Id/qMGpaVHdXdnfW7/ANk6XPHL5LXrXUiqo8tdkYjDEhTuCnbx70yX0btEuoLH5gCiccuF74B6nGea4vxn8DfCXxIvbvUPibe6nqyXN0kmn6RFqsiWGltFkQzRQHCicD5mJBUsTxioa0aKPlT4u614aWGGTW/hl4U1S21e+ttB01Z9QubOwfU/OCxJLPCGkbL7WjcbW4y3Br1fxh4Y+HP7FnhfUf2gfjz8UtEvPGessmm2+oeIbN7LRWlYE/Y7O1t8rHPIo8vzmBmm2jJIJWvW/hH8EfhV8E9Ou9H8E+Fo4YL+8N9rXnR+Yuo3OMtdNGcqs7dyoAPAx0ryDXvhB8bfjrqHiDwl4/8ADkll4Q8W3Xka1quoyJ5s8I+aCe3t3yYmUbEXgOjVMVy+f6A2ee6Tqnjjwxovib9rL9or4feJNG1jxfqulXMPwi8L69DZ3elaLp8TpatfuCss7Mwd2gU8BlUg4YBdO+J/iXX/ABiuo6h8FpbLwRf3dvGuotfJc6izXkTPbOxUkSRyMrKXXhNu1iDXoH7L/hG98KfCrWPgv8VYYvHfjTwR4uv9O8P3PiDV2xeWzqJYQtyQzRhYM5Dg7WBUHkVyd9rvxV8V+LdE+HXgjwRpGky6bq8el3Ov/DLRm+yvaSI1wltLDdqGhQYYs/RsOwIBonGMl+Q0y94W8bfHK88aR+Cvh9qt5oVusST+FVuG3WWoRwn97aLICVJZs4HU9BX0pD458KSXVjp3ibXtF0fWLq1E0mkz3SpIj7RvDc/LjOMNzXxX4C0nwtc6e8t1baq8Wq399o2k+G7FpYtMutaimO65tbxDshAQbgVPDggVtz/E/wAcaxpi2OrQeGtegmtjLbtFpvl6rY3EDCJotSlz++BA5mH3jg0o3SsDSZ9nieyt1B8+Bo/Kytwh8z5c8Yx94fShpAY0MV2Vj2kKJF5Pvx0ryL9ln4/n4kae3gHxHHDBqFnCZNFeGMLHcWqfK8CnvJEe3UqQfWvXt5TBuGKqw+UlOBn37VZI3NjO5HlZYqVLNx09Kci4gaGCMKG6OXwc+o75pkiSRP5Rgs4kOCuNzsw/kv8A+ulSCBIsSCTIkBRQ2Tn60DJA77yAqvj++3Q460UyYNudXlEJZssQuck+39aKLhoNaSS8ZXtZ7a6kH/LNHOIx9O/0p0MtvErOfO88nlfJKDNOuBDf5SCeBz/EsClD+dO8u/jTy/MfcowjSNuI/HvQIjiZrdWEhDOxyFUls/n0oBvsec6xRRnsGy30xRAJ4mLTSxKxPLbw35elOaOEsZIcFyMeZuyf/rUwIjZw/wDLOWeJmOSVbAb86sLFIWAuLwyYHyKJB/Ko2SfbtOWYfeww/r1pgtU/5ZwKT3LR7TS2C5I1u8Db9gQsflMj5P4dqdJMqoPtMxC9GAIDfpUcUq4MZhyoPJ3cU4XFpMxk+yBivXaOD/jTuAPcMUIjvAyDGI5Y8Oo9jRLNLJbuS0ix7htDx7ifUfjQI1Eqzu7FmGBvHQehqNo4xcea004lC7QhJ2D6UhstWkdvPeW0YyhScFR198V/Nz+2d4ltfih+0H8c/i6tpHcN45+MOqyaZcNy8ml6W4s/JJ/hB25A9RX9H/8AacegQ3Ot3WPKs7Sa5fnllSMkj9K/mobT08Q+BdG12ygk8u9tJr26WXBJvryeW6uCP9kh1AHtX6x4W4WNWtiZtX0ivwnK3zdj828RcXKhhqME7Xd//Jo/5HKfBTUhZXsvhC8wRcRNNo0yvxKgPzRNnq6/yr0HWda0nQrVb3xPrcNjaoN12jsPPcfwxovXk+grkLj4dpdaBHaeGfKjuopFntLhwQ0UgPLhhzgjgitPTLPwF4UvTrusTnX9fkfE1/qMBKxqB/yyB4AHTPWv2zCTrUafs5WstpN6W7d21+Vrs/Fcww+GxVd1o3u94pa373ekU1r1s72T6Y3hXQbrxN4x1LxNY+EbyKHUEHm6jKpQqo+6q5/hPeqvxGNjFpcegwy7lNyFvJ93yqewHY/Wut1XxvpWrRS27arqoUrlHggCqwP8HJ4xXNX40aGATJpl/f2iRzvcI8a/uwI2wxGeeew6V1SrUY0XGMk7319X2S/rcmlSxDrqpUg1a1l6LTVv7tv8/wBU/wDg3e/ZvPw7/ZF8U/tN6xAF1T4veKli05fLH7rRNJaS3gQMecPcG6kI6YdfSv0Ot23rvHUDgV81/wDBIyGC1/4Ja/Ai3trgzRSeD5riORhg4ku5X2n6Zx+FfSVs20bifl/vDmv5S4lxE8VxBiqknf8AeTXyUnFfcoo/p7JqMcNlGHppWtCP5Xf4tliOBXO7Zhu+DirIS1RQst05JPEcZ4qKMCRMh8g9GWrMMCAZVQBXhs9PQY0/ljYkO1SRuVOSR71S1WO2muo4bJGaV2+YyHhF9q0z8vCKOnXvVW5SKOYzqfnIxu9BSuBLY6VFEfNukUiM7iTz05p6ZZDIeWkYsxPqaqQyypb+WkxInkGBn+Edatb90ijoO9NO4WHQsyyFS3HepPlLbl79aRY0d9x4J9KJYyg3UyBzkBSWOAO9cJqPwu0Gz+K1t8c/C2qWfhnXYnih8W6mIVSLX9KUEeTe4IDSxZ3Qzt80fK52uwPbiSOQbH6etc18VfAulfEn4aeJfhprVlBcWviXRLjT5I7pN0WXQqC4ByVBOSB6VdONOdWKqOyuru17K6u18vvsaUY0p1oRqu0bq7WrSurteaV3utjk/B/hbT/iFoni62+OXgyDWm1b4kX7x22r6YBELe2CJZNER2WFYysw5JY816Aqi3hjgt12xxIEiQsTtUcAZPJwOM14b+wB+zH8W/2Pvh34p+Anjb4hSeIPBeneIo5fhVdXt3515Dpz26G4ikIHyoLjzNi9g3uAPcyEAOOWHalUoRoVpJSUv7y6rpru7X0v9y2OzMsHhMFmNWlhayrU0/dqKLjzR0adnqnrZxbfLJNXejInvWjRmcDgGtCGJ00mGS7tiQsQZGD8r/WsLxDr+keGLSHVNfEhtJLpYpFhXc6g87wvV1GMlRzjpW5aTWt1DHrdnNBNDdQhoLqzk3xzJ2K9Rj+Xes6kk9DkimtQaWPaTJcFWUBsbSWb2GO9Txja/BJdjn990HHT3poW8jh8p2VYgCSEAH4k/wBBSwhhbhWUMrcjGSSBWZQyS8cssVq0FusXzbYwWkwP7o71DLIl4VuodRlYrh1eR8twc9P4T7H0q007uoltgm4NzkY2/j3otrO2u9TjSSCJnadfMyxG7uc46nHbpQGh8z+I/HfjD4afthePLL4YfD5fEE92mmS6roDXYVtWimjO6aNyNtu8b7Rhs59ec11Vt4Y+JP7VzrqvxT8V3HgPTNG13ZfeC/CN2yalczLEQIdRu8AhTGwKiLAZXB3dq4T4O3vin4nftO+OPinqsEiaTeaq2jx6qlxHiOWGZVtrQKP9aSo3bgMAHmvq26kRr6WZ0iXe2JXjQfvCvCliOuMYBPSq20JWup4V8Wv2ZvDPhLwfo2h/Ba2uPDOivraWl/bWt88llpqTqU+0CFjhQ7MEkdSCN+7tXnHgn9m61S7vZPGHhHW7ddG8VDS59Msr5vLsrHyCJJlmZczoMrLGCOcENk19U6tbNd2ws7nS4Wge6jN7E0pIkjBzz64OCBWhDd28o3LPKYgCFTcMsnfj36VNx2aPkv4NeKPh98DPDl341h8Sx+Jbvw3r91bX97b2xAFjKdtvqpixkqAQkm0kKxJ6Cvqy1khnsYLlbxZI57VZQLecSQSKwyHRx95T1BFcFP8ABkaLpXjaz8P6lNNZ+K7nzdBtbezRpdO8yDZc27sRgWzso+U9N574Ndx4YjhTwro5t9HWwih06GAWJTb9k2KF8tfQDFNiVy4klvDEibCqv8qFVJB6/wCeadtcOwiZSNp/d55J9aWWQrH5ZDM7dFQEk/TFQSXU625lJZsNjZtC4+vegpD4ovOgCqoVgcBgfzzmikHnXLMYyyENiSN+p9cnt/WiloF7DvNBID27kkfLLGe3qaeZJIkMgbevbD5NVLPVNL1y0+2aV4giu4M/NLaSAqvsT2PtV6Ge1aMeRKjLjuuQaBMje0idPPSNM4+bsag2F4/JYLuz8oxjH4jrUk99BHINwiLHpmQZH4CniOGQec0MqKehERwfpQPUYIjIq+TdReXGcNldxB9vWpZJ4yPKikkIPVGiyv8AjVea7EL4tLFz/eYqEP4dzT5RfW6ie6gmSMjIkDAED3zQIfJY2Fyoe4jZCOF8ttn6VFHaCCUxYmIU8F8AfgO9JHcLNMBZTCXP3macNinGBlYtNPM8pOQrKDsHqKWgwDtK7RQw4bOGaRvlI9Qe1SrFOIyjIzKxx5YX/P50j+YMKYtwXncW/oP5UhafO+2jMiPwUSTGMDoPSq2A574vzzad8F/G97pSlriHwXqj21qv3mZbZyOfrjH1r+fHRtItrLwBZQ6bIZLW3ubcQM33iEt1jkz9GyK/oO+LWtW3hf4PeNtf1t4/s1l4Q1K5vTJ0jRbZ2IP4A8V+CXhvQ7mb4SaHfXNvslvHnluVUbSHchjgdhk9K/YvC2Tp4XFT/vQX/ksm/wAF+J+SeJSU8Xhof3ZP/wAmX/BOTfRbnTdR+y24CeaS9hI3Tf1Mef1FSHTtP8WW8wgtVF9anZe6a5AkU/3lz1Brto/B765pBtFfY8uDbXAGWhmU/I/uM9fUGsyfwRJ4ns18SR2slnqlpM9pemHiS1uIzh4z/fQ/eAPZuK/WvbuL0/r/AIK3816H5g6cJat2a0v+V/J2t3T9bHC2fwrttTvJLyB3idG+eK8VlKn6dDT9T8IWmmgRPeQ3s4HywlisKj0Kry30rtriy1WOAJcyeYyH595OD9O9Zl5ZzTxsnlBBx8qqBjNLnpKLSLSxEp3b0P0U/wCCCHx7sde/Za1j9j3xDr5m8Q/CLVpbuw85gDd+H9RmkmhlReu2KczQsBwgWPJ+YV9+aXsmtUeMhsnDMpyM1+A3wL+PPjv9h34yaH+1x4C0KXVL3w+HtNX8MQyhT4i0SYqbyx9PMAUTRFsgSxJkEZFfu78H/iL8LPjn8MNA+OnwT8Spf+GPF+lRajot9bjCzQuM7XQ8pLG2UdDhkZWVgCCK/AuPMmeX5vLE01+7q+96SfxJ+vxLycux+7cHZqswyqNKb9+n7vqls16bPzR0z2yg+fbymPP3gOn5U62aSUFiAvPBBzkUyR7kAq0oYY5AXFLpq7IgrEcZr4Y+tLoiCrkknis+63M+xDyxwOK0A+EIIrPc7JGmb+BTjPrSeqBCqwa82pwkKbQPep4iTIWz0FU7Vv3Jlcn5iSSatQj596tkH0NAFuIgsCPSpH6VHHneMrUrevSmQVp41WN3Xhm6VSu3EkHlD74GE57nrWi4DHHYdqyZt8mtbmTEMLfLjuaa3HsicRxJEIQPujiopH2jIJHbpT7tvLuFwR8xyQaq3lwIJ9srFVKk7gM7cc/jTtdj6HI/FDRtX1uG3udFMU4sGZ7zTjNsmKnn7RAe8iY+73Fc7pWv/FTTfD0lt8O/EVv9rgvmu5dMNmEXUVHz4H/PGSTGGjHDckYJpn/CRrbeM9O8ZarmySa6WNrm1jN2ou3YiKNEIycp9/H3Rmun8b+HLzT5v+En8P6glteQ3itYNFny2dTnyJx1MZ52v1UnrXFNvnc1/S/r/M6opcvKzt/C2p3Ou+H9I1+e2t4J9UsoZ2hhYskcrj5kUHnA6HPQ9a84+Mfx08efDLQ7/wCKuieFNFm8FaD4gFh4hFw0rX9xAjhJrmHafLRQ/wAqrznaSfSoPh5pXxAddT8NeDPE4tNJ1u/lu7rS73emo6CkpzdfZZuQSSWKdgWyMVkSeGdN0jXdc+IV7pGp2GnaPb2ehaN4PlmE1jqlis4KXMinO7cWffnJyMsTWimnsZuD2Z6V45+NPwk8CvZTeIPGbiTUdOGo2NrY2Ul1MLNsf6TIkKkxw5IXecDPfg1ha78aZvGfhw2v7P8APa6nNcIYb7xpKu3SNDhI/eTszFWnlVc7I0GC5AYgA1ztp4U8H/s8W+r+KPC+s2sMt9rfzalc24meOzkY+TpHmcmK0ikbII4A6Csn4s+JvCOqeGLTS/iD4chdpbmKBYLyO4s7OyduCYpbUESRn7wXB3Z55o5430BwdtWS/sceE9Obxj4o8Q6bqDzaVY3TLoZuCqyTTFNhuniHAkK5wQOjH1r3VISu1JXVnOCwVccd2+ufSuY+D3gXwn4D8Nz6f4R8OPp9s0ivapdOWu7vuZ5S3K7s/IpwQoGQM4rq7mKG4CsZh5nJVwckA9T6fhVbkpWBVYxyPGYZJB8rblIU+lI8JztZUQjrHGOPwNELyDAlk8xkOAQuNw9aSSR52ZVdTuP3DxSGKDbWsgNrb7ZM5IRscHtx/Wm2896saJPP5sgysp2YzzkDHTI9aWOQlz+7Xy87WJYgg98HvT5B5ALIyhNpwm75mP49/wCdMNwbzN3lPu3joO2Pc/1oMziMrJL5kygbAY849iB296hciNBvUxsi/Ltz1PTPp0PFSQrc+Rk3KAK45xgEelJXAc8gC5cjqAGBPU9vc8UUjN/rHRzhnzhmGce30/OihtBY8+g8V+INMJOmXWnWTk8t/Z0aofbC4zVqz+JGvI/2vUdL0q/zwwVTGz/TBI/OsmPxQkd4YJfA2jWxDlUt5opGkU56NvNar2uvyKb+LwH4b1ONVzINOfdLCPUorZFMBL7xtr98xntIINFhI4itoFadfcyH+mKzZfEWvH5I/GOsNzy5mBP8sCpEHgS7lWCe3udGknbaLyC4Nygb0kRhlB/Kq+veHtU8PXH2fXYTFGSPs2rQ/wDHvKvb5hnBPoaBF+w8feMbNt1h4gS5MfWPUbcSFvqwwfyoi07TfiELrVvDk13Z6zbKGv8ATJLt2hnXuYy549cfSs6OePywltZmZU5MiYC/XPermjeIp/Dc9xewaIuoQ3Mey7tQAsu3/Yf1x270AUbeLRmXZaRCAqfmjU7WDd+neui8I+MNUsbxNO1fWFuLGQ7EkvTh4T2G/rtPTmszVtBtLDTIfEHh5ZJdGuWOZJFIltX7pJ/LNZlyBLE9nvzG4AZpjkYPce/pQB62LeOBt0W5CM8OTyPem70TbuBD8gMRgZ7Y9ayNF8faH4jkTR7QzWN6qrHb2l6mDOFGMh+hYitD7ROtwVmgZWwN0TjOfQ59aLpD6nj3/BRmS8s/2Aviwy3gimk8LGF5FA5Ekqowz7hiPxr8mV0P7R4UsLdLcDErlVBx1A4r9S/+Cnertp37Cvi/SpJFjOranpmn5XLFvMu4WI/75Br85IdCCabHAdpRJB5RxyO2fev1/gGp7HJJedST+6MUfkvHNP22cR/uwivvcmcpo+kz2untGkZV4XJyBnI/+tUt74SnTWW8c6HI0iajCkesWRbiSVBhJ19Hxwf7wrtLTQmiy7AkAYIAxmnyaLJoc7GWHNlcKBIGH3T2Ir9CjiU1Zn55Uw7U249fxXVfqvM4bU/C+nXKLNeWSk4+SdRxn0I7Vi3vhbSrAfaGt/OkAJRQOK9Tn0eXZsMStDIv+sUc/U1z+p+HwgaO3AkJPyqnX6n0rRYp2IpUJXseN654Tv8AxL4jgtEjxsIZiv8AyzUHOR6V7F+wz/wUC8Tf8E/fjJP4X11LnU/gn4hvfN8Y6LbxNLN4Xu2wDrdkq5Jjzg3NuoOVzIgLBlele+Ho/C2gTSKmb28+UMB/ngCuL03wjJHfS3aqPMVC25cHBI6n6/1rzMzw2GzHDPDVleM7X+W1n0a3T6eabT+iynGYjA11iKTtyKy7O+9+66f8E/djStd0HxR4fsfFHhzW7TVNJ1Wziu9K1bTrhZba9tpFDRzRSKSroykMCCRgipdPnkuLWe8t7Zzb2k3lm4C/LIPUHv6ZFfgh8Bf27P21v2FL7UPBH7NvxVsP+ELfVftDfD7xho/9o6XbsxLSpZkMstlHIzMzIjbNzFgoJObWr/8ABVb9uWP9sfQ/279e1trj/hD4/sB+DPhu6MWhXHhxwPt9hCrDMt5JtE6XMmT5sMKYCKFH894ugsNi6lFO/LKUb97No/fsLSqV8JTrPTmipW9Y3t/wT98jMqwfaFbcoGcjvVHV5YYI4oFJDMuZADnNedn9sr9l21/Y5X9vcfEZE+EL+ER4mHiMROWFkybhEIgC/nhv3ZixuDgqRu4rofhrrGr+MPB+lePp4Et5fEWlQ6va26/MsVtMoeOME9WVCu73Nc7i7XJcJKPM1pt/X9fO+h0cMsYt8lhtHOauQJ8i4I6Z6VRtTcTECURFJCOQ/JrREkTtuQ4U9D60hEq4Lrnp3NPZj/8AqqInkMOhNOYjOQTz0xQQ07iFyFL+nSqU6vHBvI+YZZquy7RGcEHGKp6nNHb2pm8oyODiKMHG4+lNDKWqXSmFJyNu0cnPFUporzX5FtdNieSV4t2IpArxr0WYA8MobGRTroWuk6Vean4unEFpaqJXX0z0UepJ4ArkPg34zuta8f3uq+JLdI/tcSppuZCE0/OVWHA4O8dSeN2K0VKToymtl+rS0++//Dm9LD1KtKdVfDH87rT9X2XqbvgbRItG12PVNSh+0Xlhp12Gv7O3OyEhgXIj/gkYZAPUjpUOkfG3T7O4gtvH2jQaXp2pSyRadrVvIGtmQDPl3Kt80R5xv+7kjpVbw3oXiLwR441B72e6muLvTprf7UJiqsoy0TuT96UZ2Vj6r4L8S2/gu5kbw5/aFhe3cT6vpu3MtuiLl3hJ6bs4Pqa442Wgpau52+sG18Nma9lhltzI4SGaKUO3I/dkN0IPbtXDz+J4dDuNLstfvIobDU1ZfFkGq27kyWsjFFe228ud+3cV+4OSK6vR9CstJ+E1holnq76lYoGFjcajCY5ktiS6xMOqmLgBjxxWBDr3i21vdG0/w3eR65qcdyBaSaxpqO9sZcqzwsP9SojznkggZ70uVcxXM+W5ji11HwfdJ4O1XSdO1S0hSS1v9U11jMmsWcil7dEWMYJK4Cv2K4Jrf+CfgbTdM1nT9Rsr26t7rSoXnu9PeViVjkBVIHjkJ2MvD/L0GMHmtLUNM1/wy7/8INqFtfjR9NkuLia9jRob4MdzxhY+EiDEsEXG1hxwal+Eml28suo+LYNafV7q8ixc6k4WNrl5SGeQRnmGJAAi564qrWZLd0dmXClri4hZXL5dowSQ3qSetRLiRmPkOHzhCmMP/wAB7VYlllWIxJMuVwNkgwT/AJ9aij+0zcXIVCOB5RwCfXPagRG5BlKtbSK+OQxG38v6VLiOYLtZC3GAFPB+lLLGFQeajBhz8jZYgfzpERr+SOS8SZEgJaO3DDDH+8/fI7Dp1oAdIJIl23BLEnBYDG33FVTjepkMEyhivmSoeCO3/wBercyFo/8AQdroPvK7Z49B6ev4UjyRxxgrGyscAqEyAeOc/wA6LWAiQgZkjnCOG+bzZeD7DPapZMJkSx5VRu39gfSoyZZNsxeO44PElvjb0zt9frTXluHdYLgzxk5ykWCD6/h7UAO8x3IuVcFlUmTeuPpx7+o9KKQoXIkdEkUEDaqkFR2+nXp70UXa2A8+Txzrs0exvE1tPGBgLe2aTD6ZYbv1plv4ma3SVdJOh2DXClbi7020CTuPTcDxUt/401aeEm+stJKjqzaapDf7xFa2haL46vNNjvmsvDWnwznMMg05WZx6gKOPqaYjnNI0a8vy9r4Y0O7uhn968ULDcT3LHg/nWx4XVfh/e3Fj4312zt9MuIiP+EdMv2qWViOu1chPzq/rXg/x5qcAsr3xLb3cYwVtkv2gH4KAM/Q1kp4C8bK/kroiPIOhSVAFHuetGgGXHi1eVkcQwPITbW7DmNOwxUhVEtXu71DHAoz5jEDJ9AOpPtWrD4I8c3ICjTYUK/euLuZQie/HLY9Kvar4W1bw5DFq3hbw/b6zeRj/AEjVLyTc1u3rDAcDj160BqU9Je58NfDy/k1qEWz6sR/Z9mxJmdR/HtPAHfms/wAP2yJ4Sk8U6taRaiIZhAmnDqW5+ZyvOcA4A71Rv9T1Ge6e81++le7bhri7Uq4HptxhR7Dip9Gvo5dQXTtItoLme7xHLaR3HlCYZ4fj7pXru+tFwJtf03T7PUfsmlskljJaxzJuuPMe1kYZaIv3KnkHqOK9A8PXs2r+GdO1LU7hbiWe3Bkdfl83BwCT26fzrF/4Vj4JSRrVtVnuIdxLW6kASHuCRy31rp0iid0lEYjTYFSNOiKOAAvpQGx8v/8ABVbU52+EXgzwhBCixan4qku50WXcALeF9v1+Z1r42j8PXEdjCJIQhaEErIO4r7C/4KV3aX2seBPDUxi/0ew1C84Qj7zRID+QNfP0Xh9kSxaa35dvLIjBIwfrX6pw1VVDJqUV15n983+iPzHiGn7bNqst7WX3QX+ZyuieEBexvICpwBtWQce/PerE/hEiGS3vIXljIztH8PuPWu+0jw39l1GS0kjUqDjp0HYirmoeGIn3FYgXUZJHGB/hX0qxnmfF18O1UPHYvCUtq5W3djCScKRVa+0a0tFcvCC2OcLy3tXq154S/dLOuNzDJdF5Ht71jah4KeYtIbddvuvzGt44xNbijh4yep4prWiXGp3DTXIblcR+iioLzwg+leFp9Se1Cvj935g5GeC3ufavWrzwKGvEs1tAQGH3Tgj6isv4m6CtnoosUkJy6qqlepqvrSScrnZCkpzhTWzf4Hxn408Kq/ia+EkoJFwCWxz0HWsS/wDDMkXmJGURpI2XzduSCQQCBXrfi7w9LcazfulmUL3zYkZeARgcD04rPu/CKqjSzQA7Rzk8j/CvwzGz9pjqsu85f+lM/ofAxVPAUovpCH/pCPe/2T7DVfGP7LXwo0W0nkm0m1STRLrQ5n82wt7s3bCSdbc/JvcH5iRzmv1Q0CI6TbRaQS621uqrbL0FtsAXao7JgY2jgV+df/BPCLwh8LP2aPDnxT+KM23w34d8aahqV/BZHdOkbP5cLtGMlv3hDKmMvjiv0R0TVNN8RaeniDwxr1rrNhIjbbq0kBKseQskf3o2weQQMV1ZjUnUoUXbRRV+13p975fnrua5hKpUweGVvdjHV9E5Pby0j1tfXfU09Pt1t5Gi8s/uSWjOOCHq6pCjkADNVNNSS1s47eWZjMck5HQelWP9Z/rI88dQ39K8pHkFlJQ8JwTuU88YpWlGWkfhcDFM3ZURyykk/dbHIqq9nqrb5khEsfPlyZ+7jtTAtxSNdN+5G5QCXfGAo9Sa47WPjJ4J0mQ38VjquqyI+xEs7cIijO0sGcjI9xWb8QdR8RSePLnw7HrsyafFYQO1jA+xGdlO4nHLZ9CcVx/jhLq38B69e6dpr3EllZLhYV/1RZgqZP8ACM16OGwcJuLm73t5b9z2sDllKo4Oq783LZJ23fV/5W9WanxE8Yv4r1VZ9RnS2tNN+aLT0k8zylb/AJaykfef27dq5z4W+MtP1L4h+KPCRtpNM1Lw3cnSvEml3xH7oyxLcWl0pP3oZ4yHjz8ysrL1WtXRfDFhoukQ2FoylzGjySbcs0hGcsT94gnqa898SeN/Gmi/tr/C/wAKS+GLCDwxr+ntB4j8VMjTT6xPCspisLokYiSEt5kTuSW3lVI5Fa4iM1D2dJe5aV++2jtZt6q7d/dWsrrVelUws6lKVHDW5IxqN300jHm0Vm27q+9976Xa+iPDw8T63pVl4vvNWtlu7iNoytydsVwg4EmD9xsgAj8an8U+L9Z0DSrPU7TRIlulu/J1IOxk8sY4BAOCM4579qj8d339uxS+ELdHWxkZUJEYVWUHKhMc4/nU3hjwrd6Ebm2j1iyurCW1EN9pUHzt54+62WOVCjqORXh6N3PlmWLnUJLrS01fTpP9KXBWGLDeYWONg9snoa5a4a+8L2F3qCRwve6hevp8FnpMPmtbzswFxMWP3UCfLt7HpXS6b9iijht7G1EQa63PFKmAkgOCQew7isa0ltYItOvLaFYnspL9oF3nd9qD53kd+M8HPrSQ32GaBY6ZY6Xc6xoviTzImv4mstVsrYxtESCrxuh4H3RuXGCKTVJNSv8AxXLqa6PaWl00MM2i6vpLMjXkYG0xXKNwq7geOcjpzWnp1mNO0V3FuqxSah9pbyiuGyM8juSTn2pLy81BNKVA5Js7tZI2gTLtvyec9dp7dKfkLU6TTn+1WMc8aQus0Qdog5KoT95VbrwfWrR+yGMW7Rsg25VAAQcVz2hNFpYs2sAVtLxG+3RycSednImC/wAIPINaq3EiskaSCMs2AMAq3uPSgNy0k0KRPMiSAAfdUYIHofWo3vUT9+9kZ0YgZt3Cn6nNK884+aaNnYD54QPnUeopColl2rcJuB/1Tdx6H0o1YtCZgJGVoIW5zhl+6Pr71CdxleSO2csFA2ueo/OkYQm5eSyvl+0RnEiKNoX2PY0sNwrloftf7xjh2VMDPfBphsPmAJdDGGUoBwcEfX0xTGt4Eg379ys25Tvwdx7DvQWb5WiVsFtpVXyWx/8Aq6GkkMJlZ5ZEZFAyVUEg9jnt60rjBsowM0FxArnI8mYHd7t6fTvRTiiRFoYhtwgKnbkEn+dFANXOK8P6D4O1rypB8VIWcMDLpjhYI3P907vmb8K9Akt7j7LHBpdvbtDGoCx24+QfQisy78N+HL45uvDNnIo6q1kCx/4Fisx/hroQvlm0S31LSw/PmWGpsmw/9c+houI3TEZ8S3MOyROFMJzsHvmmTNCh8qS5WQHq0uVz7cVgXng/4m6bL5vhX4kTXUy/dtdVt0VnH1xhv0qrafEnxXpjy2fifwfDLcRcXCWn7qU+4Byp/Ciwzp5bTUVkjfRLe0SJj/pDXExDY/6ZgcD6miS4tIHMVzGX5+USHO334qh4Z8V+FfEMv2dbqXTrqX7llfACRj7HODWpcQtb/u57XaQ330jOTQxDTch1EeYZ93RZINwH50kenwR7porCyjZgVP2a1VXI9N2M49qQ7I2329rK24YYyNtx+dPiW4jjPlyR5A/dlVIH4560D1GPJ5UhnmJUFVSG3SAHaR1csOT2FSXLSPHmEx4HzOWPb0GO9AN6gM3mJGH++qLnd+NRsiiJxExlbOQu0BQffuaBHzZ+3BaHWfiTotou5fsXh1QVZA2fMkJ6/gPyrya78LudFW6jLbjLhSz4CkenpXuH7UECap8Xpo1O8w6XapIirwp+Y9fx6VyEvhp7rRZ0JDJnKgjtj0r77La/s8BSh/dX6v8AU+GzGjzYypO323+i/QwV8OR3dhbankGUINzqODjqOKnuNCtbm3+0wINyY34HP0+lbHhLT5IrIWjxyHDYjKrlfcfWtabSQRvktxtZcP2/SvRWMe581iMC41HHscPFpFtMGGNyjvs6VVvdGt9hEMZckdAMkV2b6SkMmwLkE8cYzVSazjQeWUcEkgGNOa3ji9TB4HW6RwU/hZ483XkBh1x/FiuH+KOjyXFxFGjBizDY2M7a9xvdKEWGMDAMuC7DqfevOPGmlifWvKhSMBGxIwbPPpitJYz3HqdWCwblXvbY+Y9U8KyPqly90GklW6YbgvHB4OOxrN1/wvGtkzywkIoLMyfefAyVA7k8ivYtb8JGW8uGihRke4ciTdyR7j61geKPDcttpk0iQLiKFmUbcnpwc1+XVWvbyfnL82fs8J2wsV/dj/6TE6z4Jan4f+E/wH8HnxB8Nh4ut/GusjUL7SHka2uoL22uUFjDGOkwjA81o/4tpFfaHweu9F8KfEfxF4q8c+JIhqmtadFbyapLaeUlzIrEsWRBhWAwOew615hpXw+v/B/wz8BaLaeHYtUvdGWyTVNFlAINnOPMuriNzzDKmQ3mDn5SO9ejy6ZEt1Ibd/tMIYhJ8cuOxyevHfvXpwpQlFqSs+VR+XxO2rWst3a/Tax6tCjRnRcJJqXKot+TfPpq1vo7q+iW1j1LWvH/AML/AAto3/CR+JviPpGnWLziAXt3cbIzKeApJ+7171p2MVjrFkup6HqlpqEEi7o7jT7lZY39wVPI7V4L4/8Ag5qHjrR9K1Pw9q2lW+oyXC2cI1F1dr6YK2IhC/ysxQsd3VQue1dZ4J8AaF8PvAXhnwXo18s11oXnRz3Vo5jChyS6MRjfhyefauSeGipWT+fnrdNWVkrKzu+a9rKzvz1cuwMcNBwqt1G2pK2itfXo7aJXb1votD1aO2ZJAsp2DqTKMBQBkmvPdK8b+Gk8S3ms6VoevNJdyNIWuNQCwP2Dqg7H09KvjxF4ktreW1GpTXMUkTRGK4O47WXB2t1BrmNB01IrSwSHI8qEoMdQFONp/Cqo4eNm56k4XAU1GTq69rNru9TV1q8l1zVrnxFc2kcVxKirsgbI2qMAD3ry749fEbxV8PLubSbHxAs+npplpq1vplrZGP8AtKZphH5ckwyS8ZG7yzhSAD1r1VoEZNinaRwAvv71B4s1fRPD3w+1rVda0cJFoXhW+ul1GxUfbFaKMyB0LAgMMHGc4NdEavsVdbLyT0VntLTZNd0m2veSPSweKo4GtGpOnzwin7t7aW03vtrtrq2tbMivYbieTz7goXZE3+Wm0E7QenbrXM3F7qMH7RPw70NfFFnBZ6jY6n9r8OXCBpdYnCr5Uy8EMkCByckY3ZFX/B3jhPGOm20mvRNDqsugWWq2t4HHkanpUkKn7SnZpkdtkyfwnaw4YVneJPDvjXxR8cPAOgaLqcej6P4b15Nf8S+IWRHkmcRNHFpKEcosqvvY55C1LnCpCUe1/wAr/PdeuqM6EaGJjKnUlypKV3e3wxcl63fKrJXd2lazZ6tOJ4/Gk6vFaqYyDhwdm0EAKB2NV5dDNx4kunsE+z38d00wnV+HTqRn+I+1a3iTTTPqJvmYQvJIx3P3UnI/SpdZ07TbyzWUAJ8qlS5weDwwx0IPfvXjanzY5YbibVIZozuAjWSQR43HvgZrCtLdbqzvbO4tBHm7aePKEuzHKsNw6cHketbtrbXZ1FrsSKwMQY7znf7/AE9KoeVKusDWIrox29yPuIM/P0YHPTHrSH1G+TbixgTVd6JbyRkuvIfHBjAXoeQc065s5YJFu5JQ32iEBUQ8oQ/XA9BWhArWepfvIGkhVsp5JBaYYw2fpUawLLakeWm1EdEZQc7d2cH1oApWsdzFqMl9LclEPEFwRtK8gBCT27+9dFLZRKGhFwqAn96sYwWPrj3rMV4tRdLieAzR8BmU5R8Dgbeqn+dSvMDDsQbAABukbJJ9PXimIll1C6s5BZWVyspZSFt1TdIf9p37Y9Kh1DTNUaNnWWN5GHVU2sB3GfX0p8ckFtIsEaEyPkkwtgMB3LVILy5dFKSEKSchcE49vWhgVrKS5htlW4+0eUgCKkyDcR23N/jV6VFV1eOVFx8yNFhlbPtTgkohLmIbnX5w7cEe9RC2ubiLybJUtmjYbJXjBCj2HuOKGgHK/mKSiAPyHMeOfrmnxcKxSNXYjABGKaftEO5l2SOCA2TtHrx7Uss1uqrKfMO3OwRLu5oEJJIAcmRWVjtJIOF9vaimRu67Y9yO2CdhOAp/H2J4NFCTY9ClceMtUsmUav8ADrxCsmfvWuydP/HT0qNfH2hecftl9qdk2MsLjSXAX2JxxWtDPe20RS0vmdScjexU/pzSCS51GJ7eW9LL/HE8pcfrzQxaGJcfE/wjZnz7nxa9ykfPl2toxY+2TgCuO8Q+K9N8VeIj4jsk8glAscCuWYj1YDvXpaJALYW13p9vNGp/dxxQKAD6nNWFMc8X+lRRKB91lhQFfpgU0M8x0/wRq3iohJdIa3tgwd765cpsA7r3Jr0mApaW0MOlpc3SwoE86eX7/vinTC3LBEnmdv7xUEKKdI0CDEH3uh2HrSEMmuLpxvlaFoz9/wCfcy+1RtDaw/vvs5AGMyZOF/CiK7tTcfY5LCUTMMhmX5TUsyeY3lSB9o++qSADH0pgiJiFnItw7Mv3mc5XHpjvmpIVs7mRbgwBZHO3jgryKkuHtookitpPkAJL47e59ahNxHK8cnzKS4CMfunJ68f1pPQFqeL/ABfsjqfxS1aRmLLHLGm5evyoPl/D1rK0zTbeOZ4zbySArnA6qPXnrXReJtKuJ/E+o3hjVnfUJP3q9WI46elR2NtdpdxrKu3II27c5P1FfTUa3JTjHsl+SPnMRh/aOT7tv8Wc54b0prdriBFw6PlX6EqfbtV+40+J23sDu6c8KT9K25dNNrqRutisZRtkwOh7H/61TNpsRBClt/qBla3WIPMr4ZTlzW3OOvNJlYl22EJyQAQFH171BDoatLvlZhuGdyn5WFdjJpkedy/Ls5BAyD+Haqi2EaSGEWIDOxY7V+Unvz61tHEu25i8NpaxyepaVNHHLJbFVTbwzvlc1wuq6A4ZmVkLtlQBGBgmvUPEOl3EkZSziDiM72iDgH8PeueudDk1CUG1tZDtcZDphs+w7054l8ljqwmFUNWeJ3/hQQCW1ELqqSlVDj5yRyd3rzWR4k8NNcWH2WRFEz4RUcYVmYgAe5r1/wAReFRBrtxa3KxiUzbso2Sy4+9/s/SodN+HeseMvEVh4a8P6NHc3cl0shFxKqIsUZDySBz0wo+ueK+Sqq1acV3f5s+3g+bDRb6xj+SOz+L2h2i654Rk8ZW2/wAGadeRt4ru4pmS4spVt/LgTKkF4mc7SPXGa6nw/os1/odgItQ88tiGGaN1WQSKcLGynpIBjI/Gt++hsNW1GW7gtY5ra5x5atHujKjoWB+8eP5GoJ9H0DT9RsfEV/oFrd3k1wIopt5Qb8H964HDlR7Z969CpUnDmnBXell5/wCX/BPaqV5RjeKu1frp0srdNd3fb014y/k/4S/W9C+JWmb4Z/DviZNO0kWuWS4kOY726zjG1s7FPba3rXpFvbLHhIrfYqucgDg89apR2UFvp9sioluEdQltbrhEG4kBFH3Rzn8a3otjjEzOp/5ZqV7d/wAaySVOCin9+r08+v8AwDB2pxSX+e2n9ehmXkUgJePAJ9BVPSrPYGiSHBSds+vNa+oLEx8mJsszZKA46UltFtuWhb/loobAHYcdatTtE0VS0CBbPbKIwCuBlh/9ei60Oz162l8OarCZLTVbaawuYc/fhljKSc/7pJq64RCVyzFRnaFzx7UIl0ZUlRydjiQBxjp2rNvmTTMZycoteT/JnLeE/AWg2Wk+E9I1vSbe/j8IZ/4R2SUFHi2RmBZeOzxnDRnhsdKi8Kvpdo9rfeHfDosY4tVIu9HjO6K2vVk2yHcfvZGGGegOBXUW0DX7jEfmKLkqIlkCttJ+6G/lXL+Bb2XVLzxBNqGo288lr4lIivbW18qK7hAAUKOjlMbGcdSCaEo+05ra2t8v6/UqEXJudtlZ+j0X9evQ9WvgouWnnm8yBpCgQoB8+eg+nrUM5kaJoobBNirmPYwyPrnrU1zbxzzPPbQgQvzgjJU+tIsOHDupKqPnJIB9q862h46K2m+RBdh4y+92+ZAcgN3OP6U2C2hKTQSFUj8xnhjYn5SepPtVx5pkQXMlg8hYgQLa4Zsf3m7Aep7VGtufMiuYXVpGdhIhPGewz3FA9xIWiuLWGWb9zJGxUIsfEpHdTRMnnBhckQKcgYGWYexHQ0uxgBO77SzESxj+E+3/ANamQKksv71HDj/lnnoB79D7UDEbTbGO4SaOScSRACN4X+c+zDofqaSe2WOVHaEs2SfNfgpn2HWpmgkAYWryLuOV2/KT68980scKrII3s8cZU5PQ9fxpBoOTdF+7aMHj7sfH4j/ChLeQAtbhUGflIXBHqTSSwW4txKs5Ai5RnHzf/XqxbiVgrSXS7WGBJjGfwPeq3EQhdzBopcf3nUg5/E9KnhSdwfOL7hnagXqO3P8AFUhtY3gOXVXfhCp7jvUTzGEAyT78jOQSMn8OlGwr3CSeXYFgDb8Zw0eT/n/69VhCzkvbRSR4YMQj8Pn+VWWsmnhVZC6hiCpQ8qevXvzTXlmRRAzRPJg7GkJHPpgcUmhoa0cgGJ7eZw/3SiBnJ9DiimRW6SOVihkikIz5okYmQenoPoKKQE9usSJ9ne6Ejju5wzH6UscOGMYs8EjOR3/GnCeKUB3YiUdNoDYpDuYkC5aTPXjBU/hVCHP54hKGBYV/i8s5P61BFDBAnlxSOT18xn5/HNJME34WTDnjEhY05YZYgA7LgfjSGLDbrnGeM8nNLcWzzLgksB024B/OlhLzIZLeYOy/wEdKEnuMEzoiE8BkbJoERyQWkw81A/mxDlmlwRRFsn+Yo7EjkFhilaEs/lx8ZPOT/SrB+zRfu4S6sByWUbR9KEhldngSJmx8jDgngen4063iuftca3D4UPhooxgjHPBPGMVI4yAxVZNp+YTj27D1+vSoFvFsNOCXjvcvCpWK53bnbPTdjg46ZotfQVzgp7OCSeR7IPHE08j7m+bedx4PpUN1oskrrIqiMKD5Kr/Eep4rakt2Uk3AEKtzIw/ib6dqWG2tTMkRl2ysmVDDIzXqKpY8909LmUtpOIAGjjchACpbJcdjSLZSNjzH2bR+7VVI/P1rUg01be4YPs2f8skLfxd/xqV4WjTa8YKg+vJ+h7VaqnNOgjIksJCyuojUdAqnk+xFU7iO2mjeOMqCMAoWxhq3RZxXEBkkBiLEj94MM31PaoLnSYgEZrIAglvMBwM/WrVYx9grnK3tvsVmni3+WMptGCp7cdzWcNCtnnTzrhllYOUHmHc+epHYY9TXWXulwyXGUYKIzukGM5PbA/iNMvLe0ijOUbftwxZMHHpg1oqutzZUrRscDq2iRSK0aw5LnDPIuZM9se9Wvh/pSWnxG0SSXzy0K3DSeVxhPJbIbHY9zXSGzV3x5YAAyWxn/wDXVzwX4ae41STxAhSK00qF2mJBLziRSo2+gB657VyV6l02dtGDTSLlhbbpElkRQkgCJ5QOPYgVn3gvNYv7bR/C2opp2oWDTvcXdzZi4iKZCSLCM4MmPX7uTXQCU2d1AJ1aOV5FhDbfkRguT9BjpTY9A0Gxv1vLOyQTxyGSOTOGQsMMcA9Gzk1lKd9F+p7vtIyumR3NjLEIEscxjcBlx8xAHc1oxW7tGcJx/eLdu9TywKiKrszjOQXHANLKEGHOVBGUCnIOPalKVwlO9jPvbZJX3NHHjGHcryB7U2O1gS3bYf8AVAbSxOGJPK/XHODVlkMk7GdmBH8JXAxV6wjijs5rea2kYsQxIUfgTSc7IUpuMSnHFKpVchE6LIy85+lLPbNLGVvH3DBDZHB/KrJt4J13faQXx2b5VPpUUQnwkLw/OQc46ce9LmYuYzoYbS086C1tioeTZH5aEjJHT2FSpHpFz4Sv9Psba1R9KmCqY49i2+CNwTs3J5x1NTpbOxZhKVRpP3ip1PbimazBoWm6SNPtLV4UupyjyKCXRSQWf8wDj60qjbjZf1oKrK68zpLl4mkjcWYYsgxjK84600W8BI/0Mqy8qx5HsKtpAoDOPMDhApKnIBx97B9euKYxjgi8zzfMIGGIGcn39K5jhuVpA5UlMx5PzKpwP0/lSFbrcwkTehA4YY59qtblJ3+WeRhV28H8P61DIEMm8l1bsGJ2kfSkO5X8uC7TfBMq7vklYA7wccDmp1by4dskhYRgF4wPmIoMqtIvnTOFOAGRR849Pb61HcyTwpFPp1rFDsnCzPJJnMH8RQDnzM9AeKAJWnj2MrK8meVCAE4PT6UxZHiDKLVoQWyZJZNwPuKQRSy/OAkiHgTRYxIOuSP6fWnQwxJmMyFRnhH5H1HpQArXk1uu9RH8pwrzLlVpjXEpUL50PznJk8v5fr/silFoksuZwcg4RvX6+opkUBEaxm8aFSxKtCmS3tz0NGoaCsIUIW41dUBbmc8kD2xViOdw+U8iWHrC8MgYOPwqKJcRm3e7SVi3zAW4DFfX0pRa2UMjzWUQhLH98Y124PqB06UAxryrFMA0krhs7Iozwg7806WOG4jjfzTH3jPTPoCDTY5oWjkhaWMFDl4ypyU/vZ9aElMagB2aJl+XeM4980eoIkkMzIFEG/C8TBuD/n2opgeKcCVo2jXokpOUz04Pr7UUBsLiKW58pGhWQ9FUkH9KdHZ3kEpKMoLY3PEB+R9akkjeIEQ2uHPWTGPzNRQv5pZGcZH3tgNAiSSWSM+X9mZuxCkA0rLuhH+hMqk8jfk/nSMrQRbUJLdmkenwrdspaCfygep28fkaAIWsk3kK8sR/iUJjePrT1ihJH2RVjC/eEnJNOeaSZdjS5wfvDjNRvNZodjQuzqMkkYphqKTKZCGIfP8AEBgD8qayIPkLEv6qD0oilgUbkYRxvwQoJ5pZGvFX5XTA+44GaQ+pF5V0yMJJYmQ52bFKkH0b1qK/t5fsUkLx7I5EAHlyY3H0xVoLcSjcicoRvXpu/OmSoJFwVTYW5VhnB7c01a6E9jIeCS3jZ5kDiNCfLRM5A7Y7n2qO3gtZIPMjhEfmgSbGTaVz/e7qfatSRVtpMzlomHO6Nsg/T0pJp4pZPlG52GAScbh61upmTiUUsogPNSIcHl07imtbyAblgLbs4ITP1Jq2kLKzMEIZRnCtkflSi5kYOYJSEVNzKehJ7VakZOBmvDKEV3jaRgDgEU0u0qhEb7w5Uc4+pq6U3MXB3E8j/wDVUYs45H3SKGOeFTgGrUyHBGZJpwiwqyKJl5WVWHy/4Gq00SSQsJrd5HxlijZOPqa2p7Y28WJbdIAT80IXcuPXPbPvVSSFHQsyiML9wuAQtDnYpQVzIayYKHERZDyrBcbT71qeG7B4tK1m1bf5V5brDGyj5ASemPxqxZaHqWoztFZIyeWMtK3zK+R/Djr9K049PMUC2DaevlH777tuXHXI9/WsZ1NbHRTjrcxIdEt9NsIbCO4fdA4a5ySwI9eec+lS2WkJaz/aAItxQKCmck54Pv2rTks4ZmaKAK0so3Bc43IPQ96ZbJcwvJ5tsXVFJjiiQeY+B/qx2ye1TfsdV9Ss0Egm2TSSK3TJ4U0+GyS2iYy3EszDnakWQfZfSrYBcKvlsm7DIspwUB5wx7sOlPlZkw20yrg7yBtwe1FxuTZTWzdpiWyHI3FnYFiPSrdgptbPY1y7K+47nTOPbNVftjks8dsCynvkfhVm3bzwu6F1IXcXDEDH0pSkKpJtFdpbRIPNt1DrgAyKc89iRUTNLCjPJEYiVOZH5B+lWJ4IYH8yyKIBJy4XIYHsR6+9EdrHzLDG0kpz5hdiSR2wKExqRBp7SR2xdIDCGUsJCcsrf4d6q2llcvHJDqMz3QSZUhvbnq6kZOMds9K0lS8WItOmUjXJVF5FU5La9udMbz5x5rFSCTnC7sg4+lNzaKc3yuxsmOK5RI/MZ3UbVZG2kY/nSJutIxI8ir2aRVP8qkeKExmZwxduC6/eH0Haki3IFaOTcp+60g53e4rE5hqXsMYEU1yHBy3yKd6j19qmee3B+zysTkDOxuW9Cf8A61MjS1gXbZREbm+YO+cn0HpUDxyZDNbIjD/WRqd3y+oPb6UN2BFktNEVj0+JFj53xuP/AEH3zUQZG/eqsbLIfkcsQyt6gU1lLIqFtmG4YHLAe1Ok+3K4m+2qoA2sjxDdL9P89aNQGp55iClRMGcglcKSPXA6n3qVZWAMZlBIOFLYIPtmgRrGwM4fDd51+ZT3xilMSpbGIOkKLyrkZz/U/SgNBzeaTtkYSKFwyk8fX3plupU+ZBIbiI/dRTyo79etRxwoJUMKNxwzM+AT2Pt9KkiN0y+atq46jYPlwwPXHofWgAntY5T5is6Nu+TbwR7H2pwt7oPtumLIADggfKf60/zWUbQqqR9/exx/9emOPLZY0csx52huuT2B6CgAYXaTfugrrkfORjH+NRtp/kRkNcy3AkkJIdseXnrjHapEtZUYYLFDneEbBJ989vpT5lCgxmM7CuVIcEkd/wDCn6iuZ0tlH9o+1Q3YwmY2yvEi+46ZHY9aKXXUuW0G7aO4trZxbSSQSzIdkGFOHf2HU0VNirl1ZFiHzSSLHn7zkkfrSC9WeX/Rkt3VR825yrH/AHcU0ujkKscpAPCjkH8+lOEVvM/mC3G/oGUdKYtBCgZj9nSaNzyBNgr+FSKszKDPAzSjjJT5SPp0oNsssYW4COino33h+NK5S2XO51j9AxIoEOZnChnGQeiqajEUEdwZW3CQDgE5wPpTWaVcNBAdpHLEYOPalX7LFhvskj7ujbT1/rQOwiv5Cte3jrHHnrK4VR9afG0ufMWDIYZjZxhSPY96ZdQ6deqkV1plvJtYbTNHuwf908U4wxxuGF9PjIxER8o+nYUCHvNIQFVQ3XJPAOegpJZhIojaBWVz8sZGAMepodLlUzHGoTOCW5yKSaG2dStxE6jI+mezCmw0IRGEQHzMwZ5RMMV+ueaabaKI7ltASVP70t/IdvpUxj0+S4FzHaKr7Nnnj7zL1xnPTNMlbz5TuuIw68qF5yvpjv8AzFNMLEUt1bRBVuw+GYIJkTmPPRm9R24qFt0rq+8qFc+UnQH3J/x9anmR5I8+YUXOQpGQR6CqvyvKxs/mZh8w3fe9MDtVpmbQPZxSMwUSs4JIUuCD9KhkinCKrLsQHI2EDJ9AaspcANi7Cqygb1zkj6mmrcrfkeWhddx3ZjyFPrVcyQlFs8l/bC/aH1v9kT9m3xD+0HD4BfxnJpd9pltb6FbyG23G7vobVpbiTa3lRxiUvuAOduO9eNeAf+Ct3w28WeHtf0vX/gZrdp4t0f4pQ/De2sdPeS40W/8AFl5cXKadpcd8I8MPJhjmvJtoS0EyglycV9GftMfs6+F/2p/gTq3wH8VeNfEHh+y1m/0+6utX8MzJHdt9kvIrpYS0iMpjdoQjDGSrEZGc1wWlf8E9PCfh34Ial+ztpn7QHjaHwofHV54q8PwWyW6z6ZNcXE941pNNs3XtqLu4aYI+GIVY2dlHM890Vax5r4w/4KwQfB/4STXXxT+Etponjvwb8VfB3gX4p6KusTnRNGn1uWAve2N4kR+1wRW0vnj5Q2Q0bBSAT2p/bn+KGsaJp2v6j+xH4sNp4n+NNl4M8HNYawtxM3h65jlaPxnqPlJtsdOP2ecqhLsQI9xBlCr4/o37F/7DfwP8Bw/8E2fh7/wUK8ReHfHemeKvC3iHRbXU9ShvZ9H8T6cjasL9LWaPylS9jtpJ57V28kqp2hN3PdWn7NP7GXwx+IWjfsR+EP2rvHHhS++IHi+5+Lngr4a6Pr1x/ZkRtcSXMFnsTZFo0l3KL59LeXy5JfMMYEe9KVkUjY+Hn/BQvwx42/ZF1z/gopaeERqHwV1COObwJc6Jpl9Jrf2OOSSzu73V7fYTFAl1GWJtxIYrfdK4wpxzml/8FQruP9l+y+Kdh8INJ8R+Mp/ih4b+Hcq+EdblufB1zruq3sFv5tpqxizc2dvHOjSzLGV8/wD0cNuDMOR8Nfsw/sUfs/fBfx78DtH/AOClHjDwpqGq6h4a+GnxW1y01dLOe714E3KwabbyRNFaanqFte+VJ9kVx5JDKqyRtLV/xJ+yL+w/+z7+yz40+CegftYa5o/wd8F/FXw3rEXgLRpW1s+CNVtNSt76XQrcwJJdSxXU+ySW2dnkg86SQFVc4dkh3ZrWH/BWmfxl4K8a6v4b/Za1CDU/B/7RVj8H7S/1nUgmga1qcuutYXV1b3CqZfItbVTcO7RqDI6wqWOWFxf+Cm3i0/sef8Ne6t+y+mmx6p8WLTQvB/hPX/EUlhfTeFrzWl0y08QX8M8KvZPLsnnELKRsRcO2cjHv/gd+wl+z98KvEP7K+rftxSeHfDHwf+Onhnx+3h+7jh8zwZPquuyarp+jTyFCZbS7upJFQS5kWNhuc8MYPHP7HP7D0HiXx58E/G37cPiN/EPxQ+Nmh6bMur6suo69ZSwJ/bln4Oiupo3caaitJcQxsMwpMUMjfLh6DUmNl/4LOeHdG+G/7Qfxq8Ufs/QaZ4T+B1nBb2NlH4p87VPF+rXFy0FnHbbYSq2V1KY4ophvYsWOzC4r0X40f8FKbz4F/C8J4r+ANhP8VNKh8LS+NfhXaeN0km0eHWS0SyLciHbLGlyj26uFAZxk7VKk/OfxT/4Jr/8ABOv4UeC/iN8CPjx/wUt1/Tp/i7pum+FLaDxJqdjHJpUtjqK30cltGYgv2hZEVBM3EYI24Zhn1j9pz9n39hL4mfGH4jfGn49/ty/2Dp/iuTw94F1Cwg1SDTYNPTRVl1aTRBeECSS7uFnad/mE6xECMDANJ2E2x/gj/grl4t8f/DmD4kaf+wN421C41L4KL410LSPC14t9Pe6u2uS6OvhhTFES86yos09yq7beFy0iAJk9l4F/4KS+CvEcni2/1j4dWOh6Jo/hrRNa8IfEqz8TLrHhLxnFfyx2lzb2Wp2imJri11NjYmAnzJT5UiLsl+Xwv4VfsM/8Ex/hl+zD8VfDuhft+69aeC/GHhGHwV4t8X2fieCwOhW4Y3VvbRz7NlteSWtxGlyrqWvECPIm4tu918O/8E2P2ade0XXYF8b6tr3w5+IWg+E7n/hAtH1AWnh2C90X7PJpuuaNHakJpzSJbW3mxwFYpvJjZlIHJoNORqfCH9uvRPjV+19L+yfY+DvOSH4a3fioeLdG1HFva3dpqa6bfeH720k/e219BKyOS3DK3Qbfm9+08A2aiJI1IYoCT6V4f8Gv+CfHwo+Bn7X/AIl/bE8IeL9YW68SeGrzS4fCRgjjtI7m+vlv9T1SZxl7u7uJ44/nYqsaJsVcdPdTHH5YBjIDn+AZAPrmpe+hSuSKIwQ8cpO5cZHT86c6Bv3SK0ch6SDBDU3ZBGvkzxliBxtHyj0JHek2zYCJDJlx95Twg9f89KgkWKAqQ5hBAB/eyH+naldtirHJN8uBl415yfUUkkdxKmy6jaQ7cbl4LD29aasYETGD7y8fN1zjoaAHyJLkvFCmejSlelERXfhJFZWx80ucrjuPeoxG/mCWVGHHdu3r6UefbkDzZ2kBySrjAA9KAHypGj7ZZpGzywlOTj+nNRrLeQSBPlkOflT+I/0AqZLh3cRCNpIyBtZlyQfTIokW6tj5rqrqn3ckKUPpu9PagBjFRuWWNnlLDckXLAduO1E1y4uQEuB5rp5aK8RJHfr0FPWZ4B8926xuc+ZgZB6lR60/Md0m37YruRlTtI47E+tADLeNlXM6PtA/eAnJBpGMa7FdAI9pGAfmA+valZGhiWSe9CKr/NISMH6Y7fWo1kJLTFF2ucqy/NnHcY6igCZ4IV3GKR2LKGC9e386IIzcMw2hdoGOMEj39vpVdL6wixbWepNHMTuljukYGT/dPT8OtS3n71VWdWJUZVEByw9D7U9AHyxzyW7W+4AyJhpMAqvGM4PXjt0NFMtpWmDKbcIyqCdrZ69jRS9AQ8wQyfLO0hHYK1ETpZN5cMG3cchpGyT/AEoaZ1QxtbNz3BzURljmwm3DdEyc4/Ci4iaR5LicuiqjAYIDcGkSOSCPMgjUZOcS0yIxAm0kuI3kPZDtNSfZbSNhDdSB2PQOuSKaAibUrQXgs8MJWGVCEYP4mpSQrk+a0UnYP8yinw6bbCUQhDnGVaTAYfQCkkLxM0MkuD2bpRqHoIz3+3M8EL46srYyPpTLcTytuSYeQeqtkY+ncU6JtPjOC+W6hi39ac9w0oMETAlv4lH3frQMhYTEuDKEZjiNVbBbnrntmkZJo3WEfvdy/NGW5Qdz/Sg3gRlVZCQyFyNg+XHHXtmnJEFQIdqAruAR8n65pBqRtaRzqpj/AHRXhFB4x6E1CzeSwgbSYnk/5ayBz5efr1P1qxu81srOdm3hf9r1/CmqYo8wvcBpGGdoGCfp2pBcWO3lYGeOQKCdyqiZJ9qattazL5Uts6xsfniZSh3f4VJczPEuJLdgxXcI9+08emKZNdRMRK14jqy5kU8n6Z7VV7Csh62kccexbcMvIEQXNRuUtSo+3xwALzAY87178DrT/OVhHIlqdzHCbHwBjucdfpVjfErAKitggsXXDJQBWDwykmylKswyI5TkMO4FSo9yHR0nSFg3EmNwHuVpk32GaT5VJZTuDodrAeoHelAG7dE48w8qMY3fWkB+cf7Wn/BNf4y/tEftjeM/FPjb9miDUfgr4y+J3hfUPF9p4Y8XwRat4i0200W5tppQAUdIvtb26XEAdHlgDbCcmm/tH/sN/tzeNviJ8Qfhh4A/Zi0nUfhZ46+JN7458Uxar8UXt9U1w2kmkrp1tYapEPN0SRmtpHjt0R4Y4YfLaVPNav0cuFWONTJIiFWJIDbT/hUcJc7Yo55GVCSkOc4P071XMKx8A6j+xt+2H4b/AGwfin8Z/h/8HtN8U6Ze/HnTvGemab4o1i0Njruk3Wh2umvf6JcsGk0fXtOkgmG6QIs0D7FYggmj8SP2L/20vBH7Wlt8ff2Tf2UfC/hjUNC+JHxI8c6Esfjl20PxFeanpun2aXOtJIyyrf6kyTbI4R5NoEVmIZmr9DGURKIjeEknd5a4CIfUr2PuKetrbzHzIo23AAgscrn1x0/OnzMdj83P2rv2Kv2//i58d/HHx68F+G3afS9WtLnweXg0p5LkajaWcLBrdz5eqjw7cxXF7CbsHzjcMluUKgnhP2rf+CR/7dvjf9pv4/ftK+A/CGhanpOuaVrX/CEaRYeKWttY8Q6lqWhQWMd7bSyEJprQShy/mMMIpWP5QK/WIwK6I7TlXhcbGV8eWfQe3tTbm4eZ2kuJM+YdisEPzD+h+lHM0FmflL8f/wDgmd+3d4r8T/F3xjafAf8AtG+1rS/hLJovjKz8XWUviCSTw29v/bx0kXZMdnf3G0mKSXEU62hLjdIoHTftUf8ABOb9uP47fHT4+iP4JaBB4H8Z3VzP4JlvtZt7m23vY2ssurLYNIfK1p7izisYZjsxHcTFjtQFv0xMjw83V3IMD7h4bA9KjhRZElMt67wHmMXGQR/st6+xpOQWPyn+LP8AwS7/AG+/in4c1ux8SfA/TDoU3jca/o3w3tPEdr5F3fvoUEFxrurz5CXsyyQpZ2lquPJO+diyhSf0e/ZU8AeNfhX+yv8ADD4X+OdLs7DxB4Y+HmkaXrVhYXSzw2l5Baxxywq4AEiqwK7hwduR1rvUeOzgNnbSoFB3LbqxByepX9aeyJLKAsCDA+7uxwf50OTaBaMjiivbcNNdxxDPJdOcH/PpQzW0x8uQuQ46hiOaeEWNg8szFlXbsUYz6cevvSTQsgF1NLg7SWi2fPj0A9fep1HcdKrRsdwUMFyqnO4L/n0pBOpCyPIViI5xzn8ajinlaY28iSNiLzYnlThB3Gf6UvmeTbkm4DiYFy0ajYp9Aev50AWoSpZRukIxkPuzilaM87JA7EHYzp/P1qmJGSACab59vyvFyoX6dvxqURTlmBlDbVGwueg9gOtFxD2VVQHcXLDG1Bn5u/PpQw80mNXiYHHEpH6Use2KRUa5KkHIDDJP+FK0kskTGOMAjnaEDMB6n/CnoBAY/KlMBaRQem0EDPt7U1NOEciyJCEkUkpslJVs9SVP8xVkToc2/nxvK4zsVsqw9vT6UxZkZBvhMbYJbzFIZQPeiyHciS0huHWSa7eV8EDcNqj1AH9aVjLt+xiJLgOTshPBX1BqYNLPjy0cgfxmPGR65pESG4jktbl9iH7zqOg9m659aVgKrRTlC0FtFHyP3RHCe49TUsUqRN9ollKqOpt1xx7g9Me1LHaRAjcy4XpKVzkD1P070+HE6KzupUk7XVidw9KLAx21ZIRFMhcl8h2IO1vX24qHzFgkWTEjRl8SNEu457Y9BSjT/LUmBzFzkIJOnrkelPkiOAsUm1+hAPy//XpiGPE0kh2q5dBnzBlSw9u1FL/Z1tM8c987GaLITY5UDPXj3opD0HhlEYjYSrwflGWB/Gnw28kSfumfYepZc4/HqKrxzTW8xRHlYN97KnH4DHFTW8cjli4ZlHcMR+lO4O4FpS32fbAyn7koT5h+dSCVwBEzAY4LDINBmjlYR+Z5YA+UuvX8cVEYrhXZpHmOOgQj86BD5JYZF8l3dsHgqSMU113ABbpcD++OahQXEwzHC4PdmQ4/GnzWW6MlrRX77Nucn2o1sAokMw8qzaFgOgL45+lMNrclSskphYjlo4xhvrSJbXErB5NPaFcYIikG7H0p9vbxW25rezuEPrcNwTRuM8n/AG1fG/7Qvwp/Z/v/ABp+zN4Qg1HWoLgvrV9JaLdz6TpyQSPLe21ozqLqVGVNsWTuyeGxitT9lDxd8ePHnwL0nxR+0l4Js/DXii4uJcW9iqqb2y6293LErOIJZVw7xZOxiRxjA9IeUwsswMqKGBMkfzKCOwH1prXc/nGWN0OTu3j7zMeuewHtRfSwtbnL/Gzxj4g8D/BbxP438G2k2o63Y6U40GKy09rl/t0pEVuxhXl1WV1Zx02Ak10Nna67pmi2Np4o1q2u9QisIY9WvIYNiT3QjHmyRp/ArNk7e3SrEbu0xnBCOMhpE+VkJ/mKiPlxN/oyq2P+W23ge2OpND2sHU8T/b1+LX7RPwK+C9h8Sv2bNKEtxbawW8RQf8ItNrMr2BidEWOOJ1ZCZ2i5weM9ACa9B+AWpfEvxX8CfC2sfG/RrjTfGN5p4bxFZXdpDDLHcbj99ISUB24OFJX3rsLaa4huN9vcBSw5cdfpj/OKibyROs0skiu5IEfmbmf8/wA6Lq1gs7nI/HrxN8R/CHwp1LUvhVYofFV1dWem+GxNZmZUubi4SIzMg/gSNmc5+XCnNddd6Pp1pP5EWoXqRE7SqSD5zjkknpk5PH4Uq3trZzC6OrLLMylEZx8yg/w9KfCwGS0IVB8rKTn86WganzX/AMFEvjd+2H8G/DGin9li0gtVk0HWdW8TeJJvDsmtTW0NgkTeRDZx8ySGN5GUA/OUCgZNe5/CrxNrniz4R+FPF3i63jttV1nw1aXuq2y2jQOss0SuSYWJMTcnKE5U5HaukQwpI0djNNEz4LNHIckjtUWRNP5zQhZOchh80n1I6Gm2HU4/4weKPHOheF9L034Y2rXeq614t07RkvZLLz0062kkEl3cyoeNqwJIoJx8zLXX388Yu2QPGlusm1EAIZccA5HVTjp708tcK7CWbKyRlGRE2kjuM96UvbAAQrsUdUkXmk9h6nyh/wAFGf2if2w/gT4l07TP2ZfJh0688FXGqXotPBsmqXwuoJ1aWUMQYREtuGLo3zkZKAtivp3wzqUeveFdG8WC7SX+1dEtbueeJXiRzJEr7xG+GQHOQrDI6EVqi/uLdFitptuDvHltgE+/r9Krsls873E8HmGZtzALg57k029LC2OT+JWv+ONG8R+CfDXgAxTXHiDxWqa1czWJkittFggkmu97dI2YqkaMed0gxXYSTzRM0kU4EBJw46ovUYHbjHNRLACCiQExPjiPhnx2cdwOwpBCokE8sLBk4LI2AR2z/jSGfK37cv7UH7R3wU+PPhbwf8EvFsVt4evLC2m8V3MXw2n1q38NLLcMovtWuElVhaSRiRYUgAlWZQ0n7nOPqu9EFrevGsZIiC4eU53g87hjjB6+1WLaa7tYVK3P2WMMS8SAE7iev0qMJCN1yk4lVm4Kp0+tNu4jk/G3iL4gaf8AE/wD4B8J2k7WGsXeoXvinVk0/wA5LewtoPkti54iaaaSIA9SEfFdXNL5kLBIQJQu9cJ0PofSk802sRjYmSFseYA3THI49Ka4YOX8yaJJvmLxqGVsds9QaLgfK37TH7X37TfwY/autPBNhoi6V8OYfEejaZNrkvhS51e3voLy2Z2UC2X7QdSe5CQwoB9nSMNJK3IFfVOorDDdT2ktwuYn+Ry+44x3/rUkOrajEBHa3mFAIRTg8f41XW0k2+fIy71B+eUbmAPYUN3QLQ5TUPFni61+PfhzwD4flmh0mPwxfa34zml0ppI7tC8cFjBHP92OXeZJCg5KJz1rr4wxu0EMQMhdRPAq4GCcE7jwc88DpTYbicW72g1IzN5m+MvBs2nGCcjr6Urb53AeIFlG6JgxB96W9gPkjxf+1P8AtleGf239K+F8kLWvwx1H4wReG4L5/hxctHdae2mLNtGoAmMAXW+3DlQd4PzECvri7mh024a0t41zFKwRWPUZ4wT0/GnS3GrIhjhvGWHYFWHGSynqOeF/ColnO9k8lPMIy4GCM/3QT/P602wSOYbxL49u/j3N4Jt7FIfCWk+CI7zVLqWzYG51e5uSsESzHgrHFFKzKuf9ama6u2EMk8UaKV8ydY5ZEYjOT0Hp9ajgaWSD5ppVUKQiSv8ALGfb/GnCxVyVkjcDGW2NwSOv/wCuk3qOx8bfDz9sP9szX/8Agohd/CbxD4fk/wCFWz+OtQ8O6fB/wgs0UUENvA7JcJffeaQsmWZv3Z3EADivtG5iklDpdSiVlYgICPvA4BNNmv8AUJYMxX8wQLwQ2MAcYPf8e9Q25eWJc274PKPERGx9iD1pt3FYmMbnDS3EpGAnloc5PsD2pVcsQtuzLHzye3qKjRycyLbEMTjb5nOKjh865aT7OzIincEwMBe9AEk10I8FRuwT8h4zTo5ZNvmlFw3TC4IH+FNkgyqsrHI6SAAsvuM96aqPI48ySRpCv35iO3pjpnvRqMfI8ex2mk3tGvI8vG0H09aT7OJlwZArEELxkj/CnysU4CLG23BbqWNIsccsQlktwcEbivVm7cUgHAJHADG0asMZG/OR7e9FI6TxvjaVTd8zdeP6UUxH/9k="/>
          <p:cNvSpPr>
            <a:spLocks noChangeAspect="1" noChangeArrowheads="1"/>
          </p:cNvSpPr>
          <p:nvPr/>
        </p:nvSpPr>
        <p:spPr bwMode="auto">
          <a:xfrm>
            <a:off x="147046" y="-136504"/>
            <a:ext cx="288089" cy="288009"/>
          </a:xfrm>
          <a:prstGeom prst="rect">
            <a:avLst/>
          </a:prstGeom>
          <a:noFill/>
        </p:spPr>
        <p:txBody>
          <a:bodyPr vert="horz" wrap="square" lIns="86411" tIns="43205" rIns="86411" bIns="43205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272" name="Picture 8" descr="https://gimg2.baidu.com/image_search/src=http%3A%2F%2Fimg3.doubanio.com%2Fview%2Fpage_note%2Flarge%2Fpublic%2Fp62762177-1.jpg&amp;refer=http%3A%2F%2Fimg3.doubanio.com&amp;app=2002&amp;size=f9999,10000&amp;q=a80&amp;n=0&amp;g=0n&amp;fmt=jpeg?sec=1633854827&amp;t=8467fe2c4c2fbc81ee3387c91bbf49c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143" y="1402983"/>
            <a:ext cx="3241005" cy="4320117"/>
          </a:xfrm>
          <a:prstGeom prst="rect">
            <a:avLst/>
          </a:prstGeom>
          <a:noFill/>
        </p:spPr>
      </p:pic>
      <p:pic>
        <p:nvPicPr>
          <p:cNvPr id="20" name="图片 19" descr="图片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0000" y="3308128"/>
            <a:ext cx="3739091" cy="2948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/>
          <p:cNvSpPr txBox="1">
            <a:spLocks/>
          </p:cNvSpPr>
          <p:nvPr/>
        </p:nvSpPr>
        <p:spPr>
          <a:xfrm>
            <a:off x="724584" y="1062779"/>
            <a:ext cx="5104513" cy="952572"/>
          </a:xfrm>
          <a:prstGeom prst="rect">
            <a:avLst/>
          </a:prstGeom>
        </p:spPr>
        <p:txBody>
          <a:bodyPr lIns="86411" tIns="43205" rIns="86411" bIns="43205">
            <a:noAutofit/>
          </a:bodyPr>
          <a:lstStyle/>
          <a:p>
            <a:pPr defTabSz="864108" fontAlgn="auto">
              <a:spcAft>
                <a:spcPts val="0"/>
              </a:spcAft>
              <a:defRPr/>
            </a:pPr>
            <a:r>
              <a:rPr lang="zh-CN" altLang="en-US" sz="3000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68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三、劳作方式的发展</a:t>
            </a:r>
            <a:endParaRPr lang="zh-CN" altLang="en-US" sz="30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680000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4585" y="1675147"/>
            <a:ext cx="3568408" cy="494394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r>
              <a:rPr lang="zh-CN" altLang="en-US" sz="2600" dirty="0" smtClean="0"/>
              <a:t>（二）农业庄园式劳作</a:t>
            </a:r>
            <a:endParaRPr lang="zh-CN" altLang="en-US" sz="26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0103" y="2355556"/>
          <a:ext cx="8303340" cy="36897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32648"/>
                <a:gridCol w="2039974"/>
                <a:gridCol w="5530718"/>
              </a:tblGrid>
              <a:tr h="614417">
                <a:tc gridSpan="3">
                  <a:txBody>
                    <a:bodyPr/>
                    <a:lstStyle/>
                    <a:p>
                      <a:pPr lvl="0" indent="-274320">
                        <a:spcBef>
                          <a:spcPts val="600"/>
                        </a:spcBef>
                        <a:defRPr/>
                      </a:pPr>
                      <a:r>
                        <a:rPr lang="zh-CN" altLang="en-US" sz="2600" dirty="0" smtClean="0"/>
                        <a:t>农业庄园式劳作</a:t>
                      </a:r>
                      <a:endParaRPr lang="zh-CN" altLang="en-US" sz="2600" b="1" dirty="0" smtClean="0">
                        <a:solidFill>
                          <a:prstClr val="black"/>
                        </a:solidFill>
                        <a:latin typeface="微软雅黑" pitchFamily="34" charset="-122"/>
                        <a:ea typeface="微软雅黑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D4B1C9"/>
                    </a:solidFill>
                  </a:tcPr>
                </a:tc>
              </a:tr>
              <a:tr h="489613">
                <a:tc gridSpan="2"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 dirty="0" smtClean="0">
                          <a:latin typeface="微软雅黑" pitchFamily="34" charset="-122"/>
                          <a:ea typeface="微软雅黑" pitchFamily="34" charset="-122"/>
                          <a:cs typeface="楷体" panose="02010609060101010101" pitchFamily="49" charset="-122"/>
                        </a:rPr>
                        <a:t>背景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中央集权弱化，割据势力增强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</a:tr>
              <a:tr h="1005238">
                <a:tc gridSpan="2"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 dirty="0" smtClean="0">
                          <a:latin typeface="微软雅黑" pitchFamily="34" charset="-122"/>
                          <a:ea typeface="微软雅黑" pitchFamily="34" charset="-122"/>
                          <a:cs typeface="楷体" panose="02010609060101010101" pitchFamily="49" charset="-122"/>
                        </a:rPr>
                        <a:t>特点</a:t>
                      </a:r>
                      <a:endParaRPr lang="en-US" altLang="zh-CN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00" b="0" dirty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  <a:tr h="547215">
                <a:tc rowSpan="3"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 dirty="0" smtClean="0">
                          <a:latin typeface="微软雅黑" pitchFamily="34" charset="-122"/>
                          <a:ea typeface="微软雅黑" pitchFamily="34" charset="-122"/>
                        </a:rPr>
                        <a:t>代表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罗马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  <a:tr h="516614">
                <a:tc vMerge="1"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中古西欧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+mn-ea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  <a:tr h="516614">
                <a:tc vMerge="1"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26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魏晋南北朝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+mn-ea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3024734" y="3512251"/>
            <a:ext cx="5458712" cy="918251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  <a:sym typeface="+mn-ea"/>
              </a:rPr>
              <a:t>①奴隶或农奴集中劳作，劳动者被束缚在土地上，生产力低下。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  <a:sym typeface="+mn-ea"/>
            </a:endParaRPr>
          </a:p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  <a:sym typeface="+mn-ea"/>
              </a:rPr>
              <a:t>②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经济生产市场化程度低，劳动者人身依附于庄园主。</a:t>
            </a:r>
            <a:endParaRPr lang="zh-CN" altLang="en-US" sz="1800" b="1" dirty="0"/>
          </a:p>
        </p:txBody>
      </p:sp>
      <p:sp>
        <p:nvSpPr>
          <p:cNvPr id="11" name="矩形 10"/>
          <p:cNvSpPr/>
          <p:nvPr/>
        </p:nvSpPr>
        <p:spPr>
          <a:xfrm>
            <a:off x="3310871" y="4532865"/>
            <a:ext cx="2239177" cy="441197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r>
              <a:rPr lang="zh-CN" altLang="en-US" sz="2300" dirty="0" smtClean="0">
                <a:latin typeface="微软雅黑" pitchFamily="34" charset="-122"/>
                <a:ea typeface="微软雅黑" pitchFamily="34" charset="-122"/>
                <a:sym typeface="+mn-ea"/>
              </a:rPr>
              <a:t>大型奴隶制庄园</a:t>
            </a:r>
            <a:endParaRPr lang="zh-CN" altLang="en-US" sz="2300" dirty="0"/>
          </a:p>
        </p:txBody>
      </p:sp>
      <p:sp>
        <p:nvSpPr>
          <p:cNvPr id="12" name="矩形 11"/>
          <p:cNvSpPr/>
          <p:nvPr/>
        </p:nvSpPr>
        <p:spPr>
          <a:xfrm>
            <a:off x="3310871" y="5077192"/>
            <a:ext cx="5188703" cy="441197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r>
              <a:rPr lang="zh-CN" altLang="en-US" sz="2300" dirty="0" smtClean="0">
                <a:latin typeface="微软雅黑" pitchFamily="34" charset="-122"/>
                <a:ea typeface="微软雅黑" pitchFamily="34" charset="-122"/>
                <a:sym typeface="+mn-ea"/>
              </a:rPr>
              <a:t>大量农奴或农民在领主的庄园中服劳役</a:t>
            </a:r>
            <a:endParaRPr lang="zh-CN" altLang="en-US" sz="2300" dirty="0"/>
          </a:p>
        </p:txBody>
      </p:sp>
      <p:sp>
        <p:nvSpPr>
          <p:cNvPr id="13" name="矩形 12"/>
          <p:cNvSpPr/>
          <p:nvPr/>
        </p:nvSpPr>
        <p:spPr>
          <a:xfrm>
            <a:off x="3310871" y="5553478"/>
            <a:ext cx="4303845" cy="441197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r>
              <a:rPr lang="zh-CN" altLang="en-US" sz="2300" dirty="0" smtClean="0">
                <a:latin typeface="微软雅黑" pitchFamily="34" charset="-122"/>
                <a:ea typeface="微软雅黑" pitchFamily="34" charset="-122"/>
                <a:sym typeface="+mn-ea"/>
              </a:rPr>
              <a:t>坞堡，除军事作用外和庄园经济</a:t>
            </a:r>
            <a:endParaRPr lang="zh-CN" altLang="en-US" sz="2300" dirty="0"/>
          </a:p>
        </p:txBody>
      </p:sp>
      <p:pic>
        <p:nvPicPr>
          <p:cNvPr id="15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687624" y="2287515"/>
            <a:ext cx="2651744" cy="1837104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7625" y="4260701"/>
            <a:ext cx="2654347" cy="1858236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7"/>
          <p:cNvSpPr txBox="1">
            <a:spLocks/>
          </p:cNvSpPr>
          <p:nvPr/>
        </p:nvSpPr>
        <p:spPr>
          <a:xfrm>
            <a:off x="724584" y="1062779"/>
            <a:ext cx="5104513" cy="952572"/>
          </a:xfrm>
          <a:prstGeom prst="rect">
            <a:avLst/>
          </a:prstGeom>
        </p:spPr>
        <p:txBody>
          <a:bodyPr lIns="86411" tIns="43205" rIns="86411" bIns="43205">
            <a:noAutofit/>
          </a:bodyPr>
          <a:lstStyle/>
          <a:p>
            <a:pPr defTabSz="864108" fontAlgn="auto">
              <a:spcAft>
                <a:spcPts val="0"/>
              </a:spcAft>
              <a:defRPr/>
            </a:pPr>
            <a:r>
              <a:rPr lang="zh-CN" altLang="en-US" sz="3000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68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三、劳作方式的发展</a:t>
            </a:r>
            <a:endParaRPr lang="zh-CN" altLang="en-US" sz="30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680000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6525" y="1675147"/>
            <a:ext cx="3608142" cy="487363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（三）手工业劳作方式</a:t>
            </a:r>
            <a:endParaRPr lang="zh-CN" altLang="en-US" sz="26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0103" y="2355556"/>
          <a:ext cx="7758860" cy="28032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05685"/>
                <a:gridCol w="3198828"/>
                <a:gridCol w="2654347"/>
              </a:tblGrid>
              <a:tr h="614417">
                <a:tc gridSpan="3">
                  <a:txBody>
                    <a:bodyPr/>
                    <a:lstStyle/>
                    <a:p>
                      <a:r>
                        <a:rPr lang="zh-CN" altLang="en-US" sz="2600" dirty="0" smtClean="0">
                          <a:latin typeface="微软雅黑" pitchFamily="34" charset="-122"/>
                          <a:ea typeface="微软雅黑" pitchFamily="34" charset="-122"/>
                          <a:cs typeface="宋体" panose="02010600030101010101" pitchFamily="2" charset="-122"/>
                        </a:rPr>
                        <a:t>手工业劳作方式</a:t>
                      </a:r>
                      <a:endParaRPr lang="zh-CN" altLang="en-US" sz="2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6427" marR="86427" marT="43201" marB="43201" anchor="ctr" anchorCtr="1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D4B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D4B1C9"/>
                    </a:solidFill>
                  </a:tcPr>
                </a:tc>
              </a:tr>
              <a:tr h="489613"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 dirty="0" smtClean="0">
                          <a:latin typeface="微软雅黑" pitchFamily="34" charset="-122"/>
                          <a:ea typeface="微软雅黑" pitchFamily="34" charset="-122"/>
                          <a:cs typeface="楷体" panose="02010609060101010101" pitchFamily="49" charset="-122"/>
                        </a:rPr>
                        <a:t>类别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 dirty="0" smtClean="0">
                          <a:latin typeface="微软雅黑" pitchFamily="34" charset="-122"/>
                          <a:ea typeface="微软雅黑" pitchFamily="34" charset="-122"/>
                          <a:cs typeface="楷体" panose="02010609060101010101" pitchFamily="49" charset="-122"/>
                        </a:rPr>
                        <a:t>含义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 b="0" dirty="0" smtClean="0">
                          <a:latin typeface="微软雅黑" pitchFamily="34" charset="-122"/>
                          <a:ea typeface="微软雅黑" pitchFamily="34" charset="-122"/>
                          <a:cs typeface="楷体" panose="02010609060101010101" pitchFamily="49" charset="-122"/>
                        </a:rPr>
                        <a:t>特点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</a:tr>
              <a:tr h="547815"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微软雅黑" pitchFamily="34" charset="-122"/>
                          <a:ea typeface="微软雅黑" pitchFamily="34" charset="-122"/>
                          <a:cs typeface="Arial"/>
                        </a:rPr>
                        <a:t>家庭式劳作</a:t>
                      </a:r>
                      <a:endParaRPr lang="en-US" altLang="zh-CN" sz="2600" b="0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00" b="0" dirty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00" b="0" dirty="0" smtClean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00" b="0" dirty="0" smtClean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00" b="0" dirty="0" smtClean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  <a:p>
                      <a:pPr algn="l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00" b="0" dirty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  <a:tr h="1151431"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微软雅黑" pitchFamily="34" charset="-122"/>
                          <a:ea typeface="微软雅黑" pitchFamily="34" charset="-122"/>
                          <a:cs typeface="Arial"/>
                        </a:rPr>
                        <a:t>作坊式劳作</a:t>
                      </a: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600" b="0" dirty="0" smtClean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600" b="0" dirty="0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 v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085788" y="3512251"/>
            <a:ext cx="3229021" cy="494394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r>
              <a:rPr lang="zh-CN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以制作手工业产品为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2085788" y="4056579"/>
            <a:ext cx="3403008" cy="901543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r>
              <a:rPr lang="zh-CN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拥有某种手工工艺的民营和官营作坊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5284616" y="3444210"/>
            <a:ext cx="2856276" cy="1715840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/>
              </a:rPr>
              <a:t>手工业者世代传承，或父子相继，或师徒传授，由统治者登记造册。</a:t>
            </a:r>
            <a:endParaRPr lang="en-US" altLang="zh-CN" sz="2600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5083" y="2355556"/>
            <a:ext cx="3310872" cy="2857717"/>
          </a:xfrm>
          <a:prstGeom prst="rect">
            <a:avLst/>
          </a:prstGeom>
        </p:spPr>
      </p:pic>
      <p:sp>
        <p:nvSpPr>
          <p:cNvPr id="15" name="文本框 7"/>
          <p:cNvSpPr txBox="1"/>
          <p:nvPr/>
        </p:nvSpPr>
        <p:spPr>
          <a:xfrm>
            <a:off x="8075083" y="2355556"/>
            <a:ext cx="2256700" cy="456586"/>
          </a:xfrm>
          <a:prstGeom prst="rect">
            <a:avLst/>
          </a:prstGeom>
          <a:noFill/>
        </p:spPr>
        <p:txBody>
          <a:bodyPr wrap="square" lIns="86411" tIns="43205" rIns="86411" bIns="43205" rtlCol="0" anchor="t">
            <a:spAutoFit/>
          </a:bodyPr>
          <a:lstStyle/>
          <a:p>
            <a:r>
              <a:rPr lang="zh-CN" altLang="en-US" sz="2300" dirty="0" smtClean="0">
                <a:latin typeface="微软雅黑" pitchFamily="34" charset="-122"/>
                <a:ea typeface="微软雅黑" pitchFamily="34" charset="-122"/>
              </a:rPr>
              <a:t>造纸作</a:t>
            </a: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31226" y="4222679"/>
            <a:ext cx="8736074" cy="548919"/>
          </a:xfrm>
          <a:prstGeom prst="rect">
            <a:avLst/>
          </a:prstGeom>
          <a:noFill/>
          <a:ln>
            <a:noFill/>
          </a:ln>
        </p:spPr>
        <p:txBody>
          <a:bodyPr lIns="86411" tIns="43205" rIns="86411" bIns="4320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sz="3000" dirty="0" err="1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生产方式进步</a:t>
            </a:r>
            <a:r>
              <a:rPr lang="en-US" altLang="zh-CN" sz="3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——</a:t>
            </a:r>
            <a:r>
              <a:rPr sz="3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世界经济的转型</a:t>
            </a:r>
            <a:endParaRPr sz="3000" dirty="0">
              <a:latin typeface="黑体" panose="02010609060101010101" pitchFamily="49" charset="-122"/>
              <a:ea typeface="黑体" panose="02010609060101010101" pitchFamily="49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1226" y="5113703"/>
            <a:ext cx="8736074" cy="548919"/>
          </a:xfrm>
          <a:prstGeom prst="rect">
            <a:avLst/>
          </a:prstGeom>
          <a:noFill/>
          <a:ln>
            <a:noFill/>
          </a:ln>
        </p:spPr>
        <p:txBody>
          <a:bodyPr lIns="86411" tIns="43205" rIns="86411" bIns="43205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sz="3000" dirty="0" err="1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生活方式转变</a:t>
            </a:r>
            <a:r>
              <a:rPr lang="en-US" altLang="zh-CN" sz="3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——</a:t>
            </a:r>
            <a:r>
              <a:rPr sz="3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人类生活的剧变</a:t>
            </a:r>
            <a:endParaRPr sz="3000" dirty="0">
              <a:latin typeface="黑体" panose="02010609060101010101" pitchFamily="49" charset="-122"/>
              <a:ea typeface="黑体" panose="02010609060101010101" pitchFamily="49" charset="-122"/>
              <a:sym typeface="宋体" pitchFamily="2" charset="-122"/>
            </a:endParaRPr>
          </a:p>
        </p:txBody>
      </p:sp>
      <p:sp>
        <p:nvSpPr>
          <p:cNvPr id="6" name="1.内容文字一行不能超过28个字；全屏不能超过8行；…"/>
          <p:cNvSpPr txBox="1"/>
          <p:nvPr/>
        </p:nvSpPr>
        <p:spPr>
          <a:xfrm>
            <a:off x="1104721" y="767432"/>
            <a:ext cx="9443987" cy="2763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003" tIns="24003" rIns="24003" bIns="24003" anchor="ctr">
            <a:spAutoFit/>
          </a:bodyPr>
          <a:lstStyle/>
          <a:p>
            <a:pPr algn="l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rPr lang="zh-CN" altLang="en-US" sz="9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SimHei" charset="-122"/>
                <a:sym typeface="SimSun"/>
              </a:rPr>
              <a:t>     </a:t>
            </a:r>
            <a:r>
              <a:rPr lang="zh-CN" altLang="en-US" sz="9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SimHei" charset="-122"/>
                <a:sym typeface="SimSun"/>
              </a:rPr>
              <a:t>          </a:t>
            </a:r>
            <a:r>
              <a:rPr lang="zh-CN" altLang="en-US" sz="31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SimHei" charset="-122"/>
                <a:sym typeface="SimSun"/>
              </a:rPr>
              <a:t>工业革命</a:t>
            </a:r>
            <a:r>
              <a:rPr lang="zh-CN" altLang="en-US" sz="31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SimHei" charset="-122"/>
                <a:sym typeface="SimSun"/>
              </a:rPr>
              <a:t>是大机器生产代替手工劳动、工厂代替手工工场的物质生产方式的革命，它既是生产技术的全面变革，也是引起生产关系深刻变化的社会革命， 它带动了整个社会的变迁，社会面貌为之一新。</a:t>
            </a:r>
            <a:endParaRPr lang="en-US" altLang="zh-CN" sz="31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SimHei" charset="-122"/>
              <a:sym typeface="SimSun"/>
            </a:endParaRPr>
          </a:p>
          <a:p>
            <a:pPr algn="r"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rPr lang="en-US" altLang="zh-CN" sz="23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SimHei" charset="-122"/>
                <a:sym typeface="SimSun"/>
              </a:rPr>
              <a:t>                    ——</a:t>
            </a:r>
            <a:r>
              <a:rPr lang="zh-CN" altLang="en-US" sz="23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SimHei" charset="-122"/>
                <a:sym typeface="SimSun"/>
              </a:rPr>
              <a:t>徐蓝</a:t>
            </a:r>
            <a:r>
              <a:rPr lang="en-US" altLang="zh-CN" sz="23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SimHei" charset="-122"/>
                <a:sym typeface="SimSun"/>
              </a:rPr>
              <a:t>《</a:t>
            </a:r>
            <a:r>
              <a:rPr lang="zh-CN" altLang="en-US" sz="23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SimHei" charset="-122"/>
                <a:sym typeface="SimSun"/>
              </a:rPr>
              <a:t>世界近</a:t>
            </a:r>
            <a:r>
              <a:rPr lang="zh-CN" altLang="en-US" sz="23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SimHei" charset="-122"/>
                <a:sym typeface="SimSun"/>
              </a:rPr>
              <a:t>现代史</a:t>
            </a:r>
            <a:r>
              <a:rPr lang="en-US" altLang="zh-CN" sz="23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SimHei" charset="-122"/>
                <a:sym typeface="SimSun"/>
              </a:rPr>
              <a:t>》</a:t>
            </a:r>
            <a:endParaRPr sz="23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SimHei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27160" y="4667920"/>
            <a:ext cx="1725798" cy="552558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r>
              <a:rPr lang="zh-CN" altLang="en-US" sz="3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工业革命</a:t>
            </a:r>
            <a:endParaRPr lang="zh-CN" altLang="en-US" sz="3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052958" y="4607961"/>
            <a:ext cx="601186" cy="364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052957" y="4963749"/>
            <a:ext cx="601187" cy="3480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55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759338" y="2922861"/>
            <a:ext cx="1230222" cy="1276834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5207" tIns="57603" rIns="115207" bIns="57603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864108" eaLnBrk="0" hangingPunct="0">
              <a:defRPr/>
            </a:pPr>
            <a:r>
              <a:rPr lang="zh-CN" altLang="en-US" sz="2500" b="0" kern="1200" dirty="0"/>
              <a:t>工业革命与工厂制度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968949" y="1223863"/>
            <a:ext cx="4336781" cy="424108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5207" tIns="57603" rIns="115207" bIns="57603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864108" eaLnBrk="0" hangingPunct="0">
              <a:defRPr/>
            </a:pPr>
            <a:r>
              <a:rPr lang="zh-CN" altLang="en-US" b="0" kern="1200" dirty="0"/>
              <a:t>生产力</a:t>
            </a:r>
            <a:r>
              <a:rPr lang="en-US" altLang="zh-CN" b="0" kern="1200" dirty="0"/>
              <a:t>——</a:t>
            </a:r>
            <a:r>
              <a:rPr lang="zh-CN" altLang="en-US" b="0" kern="1200" dirty="0"/>
              <a:t>机器大生产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968949" y="2015951"/>
            <a:ext cx="4336781" cy="424108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5207" tIns="57603" rIns="115207" bIns="57603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864108" eaLnBrk="0" hangingPunct="0">
              <a:defRPr/>
            </a:pPr>
            <a:r>
              <a:rPr lang="zh-CN" altLang="en-US" b="0" kern="1200" dirty="0"/>
              <a:t>生产关系</a:t>
            </a:r>
            <a:r>
              <a:rPr lang="en-US" altLang="zh-CN" b="0" kern="1200" dirty="0"/>
              <a:t>——</a:t>
            </a:r>
            <a:r>
              <a:rPr lang="zh-CN" altLang="en-US" b="0" kern="1200" dirty="0"/>
              <a:t>工厂制度</a:t>
            </a: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4104853" y="2015951"/>
            <a:ext cx="348063" cy="6001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592685" y="1655911"/>
            <a:ext cx="1438459" cy="824217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5207" tIns="57603" rIns="115207" bIns="57603">
            <a:spAutoFit/>
          </a:bodyPr>
          <a:lstStyle/>
          <a:p>
            <a:pPr algn="ctr" defTabSz="864108" eaLnBrk="0" hangingPunct="0">
              <a:defRPr/>
            </a:pPr>
            <a:r>
              <a:rPr lang="zh-CN" altLang="en-US" sz="2300" b="0" kern="1200" dirty="0">
                <a:latin typeface="黑体" panose="02010609060101010101" charset="-122"/>
                <a:ea typeface="黑体" panose="02010609060101010101" charset="-122"/>
              </a:rPr>
              <a:t>生产方式的变化</a:t>
            </a:r>
          </a:p>
        </p:txBody>
      </p:sp>
      <p:sp>
        <p:nvSpPr>
          <p:cNvPr id="56" name="右中括号 55"/>
          <p:cNvSpPr/>
          <p:nvPr/>
        </p:nvSpPr>
        <p:spPr>
          <a:xfrm rot="10800000">
            <a:off x="2284812" y="2274044"/>
            <a:ext cx="410074" cy="2896078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5207" tIns="57603" rIns="115207" bIns="57603" anchor="ctr"/>
          <a:lstStyle/>
          <a:p>
            <a:pPr algn="ctr" defTabSz="864108" eaLnBrk="0" hangingPunct="0">
              <a:defRPr/>
            </a:pPr>
            <a:endParaRPr lang="zh-CN" altLang="en-US" sz="2300" b="0" kern="1200" dirty="0"/>
          </a:p>
        </p:txBody>
      </p:sp>
      <p:cxnSp>
        <p:nvCxnSpPr>
          <p:cNvPr id="58" name="直接连接符 57"/>
          <p:cNvCxnSpPr/>
          <p:nvPr/>
        </p:nvCxnSpPr>
        <p:spPr>
          <a:xfrm>
            <a:off x="1807327" y="3560879"/>
            <a:ext cx="474086" cy="0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48"/>
          <p:cNvSpPr txBox="1"/>
          <p:nvPr/>
        </p:nvSpPr>
        <p:spPr>
          <a:xfrm>
            <a:off x="6280731" y="2719856"/>
            <a:ext cx="4151548" cy="42481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5207" tIns="57603" rIns="115207" bIns="57603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864108" eaLnBrk="0" hangingPunct="0">
              <a:defRPr/>
            </a:pPr>
            <a:r>
              <a:rPr lang="zh-CN" altLang="en-US" b="0" kern="1200" dirty="0"/>
              <a:t>城市化；生活空间。</a:t>
            </a:r>
          </a:p>
        </p:txBody>
      </p:sp>
      <p:sp>
        <p:nvSpPr>
          <p:cNvPr id="43" name="右中括号 42"/>
          <p:cNvSpPr/>
          <p:nvPr/>
        </p:nvSpPr>
        <p:spPr>
          <a:xfrm rot="10800000">
            <a:off x="4608909" y="1439887"/>
            <a:ext cx="286052" cy="904024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5207" tIns="57603" rIns="115207" bIns="57603" anchor="ctr"/>
          <a:lstStyle/>
          <a:p>
            <a:pPr algn="ctr" defTabSz="864108" eaLnBrk="0" hangingPunct="0">
              <a:defRPr/>
            </a:pPr>
            <a:endParaRPr lang="zh-CN" altLang="en-US" sz="2300" b="0" kern="1200" dirty="0"/>
          </a:p>
        </p:txBody>
      </p:sp>
      <p:sp>
        <p:nvSpPr>
          <p:cNvPr id="28" name="文本框 52"/>
          <p:cNvSpPr txBox="1"/>
          <p:nvPr/>
        </p:nvSpPr>
        <p:spPr>
          <a:xfrm>
            <a:off x="6280731" y="3144667"/>
            <a:ext cx="4151548" cy="42481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5207" tIns="57603" rIns="115207" bIns="57603">
            <a:spAutoFit/>
          </a:bodyPr>
          <a:lstStyle/>
          <a:p>
            <a:pPr defTabSz="864108" eaLnBrk="0" hangingPunct="0">
              <a:defRPr/>
            </a:pPr>
            <a:r>
              <a:rPr lang="zh-CN" altLang="en-US" sz="2000" b="0" kern="1200" dirty="0">
                <a:latin typeface="黑体" panose="02010609060101010101" charset="-122"/>
                <a:ea typeface="黑体" panose="02010609060101010101" charset="-122"/>
              </a:rPr>
              <a:t>交通运输业；出行。</a:t>
            </a:r>
          </a:p>
        </p:txBody>
      </p:sp>
      <p:sp>
        <p:nvSpPr>
          <p:cNvPr id="35" name="文本框 52"/>
          <p:cNvSpPr txBox="1"/>
          <p:nvPr/>
        </p:nvSpPr>
        <p:spPr>
          <a:xfrm>
            <a:off x="6265729" y="3569478"/>
            <a:ext cx="4167150" cy="42481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5207" tIns="57603" rIns="115207" bIns="57603">
            <a:spAutoFit/>
          </a:bodyPr>
          <a:lstStyle/>
          <a:p>
            <a:pPr defTabSz="864108" eaLnBrk="0" hangingPunct="0">
              <a:defRPr/>
            </a:pPr>
            <a:r>
              <a:rPr lang="zh-CN" altLang="en-US" sz="2000" b="0" kern="1200" dirty="0">
                <a:latin typeface="黑体" panose="02010609060101010101" charset="-122"/>
                <a:ea typeface="黑体" panose="02010609060101010101" charset="-122"/>
              </a:rPr>
              <a:t>乡村面貌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3964314" y="5023518"/>
            <a:ext cx="352063" cy="0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50"/>
          <p:cNvSpPr txBox="1"/>
          <p:nvPr/>
        </p:nvSpPr>
        <p:spPr>
          <a:xfrm>
            <a:off x="2526455" y="4617107"/>
            <a:ext cx="1437859" cy="824217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5207" tIns="57603" rIns="115207" bIns="57603">
            <a:spAutoFit/>
          </a:bodyPr>
          <a:lstStyle/>
          <a:p>
            <a:pPr algn="ctr" defTabSz="864108" eaLnBrk="0" hangingPunct="0">
              <a:defRPr/>
            </a:pPr>
            <a:r>
              <a:rPr lang="zh-CN" altLang="en-US" sz="2300" b="0" kern="1200" dirty="0">
                <a:latin typeface="黑体" panose="02010609060101010101" charset="-122"/>
                <a:ea typeface="黑体" panose="02010609060101010101" charset="-122"/>
              </a:rPr>
              <a:t>生活方式的变化</a:t>
            </a:r>
          </a:p>
        </p:txBody>
      </p:sp>
      <p:sp>
        <p:nvSpPr>
          <p:cNvPr id="29" name="文本框 52"/>
          <p:cNvSpPr txBox="1"/>
          <p:nvPr/>
        </p:nvSpPr>
        <p:spPr>
          <a:xfrm>
            <a:off x="6265729" y="3994290"/>
            <a:ext cx="4167150" cy="42481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5207" tIns="57603" rIns="115207" bIns="57603">
            <a:spAutoFit/>
          </a:bodyPr>
          <a:lstStyle/>
          <a:p>
            <a:pPr defTabSz="864108" eaLnBrk="0" hangingPunct="0">
              <a:defRPr/>
            </a:pPr>
            <a:r>
              <a:rPr lang="zh-CN" altLang="en-US" sz="2000" b="0" kern="1200" dirty="0">
                <a:latin typeface="黑体" panose="02010609060101010101" charset="-122"/>
                <a:ea typeface="黑体" panose="02010609060101010101" charset="-122"/>
              </a:rPr>
              <a:t>生活节奏；时间观念</a:t>
            </a:r>
          </a:p>
        </p:txBody>
      </p:sp>
      <p:sp>
        <p:nvSpPr>
          <p:cNvPr id="38" name="右中括号 37"/>
          <p:cNvSpPr/>
          <p:nvPr/>
        </p:nvSpPr>
        <p:spPr>
          <a:xfrm rot="10800000">
            <a:off x="5968676" y="2719855"/>
            <a:ext cx="297053" cy="2140858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5207" tIns="57603" rIns="115207" bIns="57603" anchor="ctr"/>
          <a:lstStyle/>
          <a:p>
            <a:pPr algn="ctr" defTabSz="864108" eaLnBrk="0" hangingPunct="0">
              <a:defRPr/>
            </a:pPr>
            <a:endParaRPr lang="zh-CN" altLang="en-US" sz="2300" b="0" kern="1200" dirty="0"/>
          </a:p>
        </p:txBody>
      </p:sp>
      <p:cxnSp>
        <p:nvCxnSpPr>
          <p:cNvPr id="42" name="直接连接符 41"/>
          <p:cNvCxnSpPr/>
          <p:nvPr/>
        </p:nvCxnSpPr>
        <p:spPr>
          <a:xfrm>
            <a:off x="5640217" y="3703082"/>
            <a:ext cx="328059" cy="0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52"/>
          <p:cNvSpPr txBox="1"/>
          <p:nvPr/>
        </p:nvSpPr>
        <p:spPr>
          <a:xfrm>
            <a:off x="6265729" y="4419101"/>
            <a:ext cx="4167150" cy="42481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5207" tIns="57603" rIns="115207" bIns="57603">
            <a:spAutoFit/>
          </a:bodyPr>
          <a:lstStyle/>
          <a:p>
            <a:pPr defTabSz="864108" eaLnBrk="0" hangingPunct="0">
              <a:defRPr/>
            </a:pPr>
            <a:r>
              <a:rPr lang="zh-CN" altLang="en-US" sz="2000" b="0" kern="1200" dirty="0">
                <a:latin typeface="黑体" panose="02010609060101010101" charset="-122"/>
                <a:ea typeface="黑体" panose="02010609060101010101" charset="-122"/>
              </a:rPr>
              <a:t>教育发展；文化素质。</a:t>
            </a:r>
          </a:p>
        </p:txBody>
      </p:sp>
      <p:sp>
        <p:nvSpPr>
          <p:cNvPr id="3" name="文本框 52"/>
          <p:cNvSpPr txBox="1"/>
          <p:nvPr/>
        </p:nvSpPr>
        <p:spPr>
          <a:xfrm>
            <a:off x="4495409" y="3490876"/>
            <a:ext cx="1326239" cy="42481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5207" tIns="57603" rIns="115207" bIns="57603">
            <a:spAutoFit/>
          </a:bodyPr>
          <a:lstStyle/>
          <a:p>
            <a:pPr defTabSz="864108" eaLnBrk="0" hangingPunct="0">
              <a:defRPr/>
            </a:pPr>
            <a:r>
              <a:rPr lang="zh-CN" altLang="en-US" sz="2000" b="0" kern="1200" dirty="0">
                <a:latin typeface="黑体" panose="02010609060101010101" charset="-122"/>
                <a:ea typeface="黑体" panose="02010609060101010101" charset="-122"/>
              </a:rPr>
              <a:t>积极影响</a:t>
            </a:r>
          </a:p>
        </p:txBody>
      </p:sp>
      <p:sp>
        <p:nvSpPr>
          <p:cNvPr id="4" name="右中括号 3"/>
          <p:cNvSpPr/>
          <p:nvPr/>
        </p:nvSpPr>
        <p:spPr>
          <a:xfrm rot="10800000">
            <a:off x="4316578" y="3673282"/>
            <a:ext cx="178232" cy="1756247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5207" tIns="57603" rIns="115207" bIns="57603" anchor="ctr"/>
          <a:lstStyle/>
          <a:p>
            <a:pPr algn="ctr" defTabSz="864108" eaLnBrk="0" hangingPunct="0">
              <a:defRPr/>
            </a:pPr>
            <a:endParaRPr lang="zh-CN" altLang="en-US" sz="2300" b="0" kern="1200" dirty="0"/>
          </a:p>
        </p:txBody>
      </p:sp>
      <p:sp>
        <p:nvSpPr>
          <p:cNvPr id="5" name="文本框 52"/>
          <p:cNvSpPr txBox="1"/>
          <p:nvPr/>
        </p:nvSpPr>
        <p:spPr>
          <a:xfrm>
            <a:off x="4494809" y="5170322"/>
            <a:ext cx="1326239" cy="42481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5207" tIns="57603" rIns="115207" bIns="57603">
            <a:spAutoFit/>
          </a:bodyPr>
          <a:lstStyle/>
          <a:p>
            <a:pPr defTabSz="864108" eaLnBrk="0" hangingPunct="0">
              <a:defRPr/>
            </a:pPr>
            <a:r>
              <a:rPr lang="zh-CN" altLang="en-US" sz="2000" b="0" kern="1200" dirty="0">
                <a:latin typeface="黑体" panose="02010609060101010101" charset="-122"/>
                <a:ea typeface="黑体" panose="02010609060101010101" charset="-122"/>
              </a:rPr>
              <a:t>消极影响</a:t>
            </a:r>
          </a:p>
        </p:txBody>
      </p:sp>
      <p:sp>
        <p:nvSpPr>
          <p:cNvPr id="7" name="右中括号 6"/>
          <p:cNvSpPr/>
          <p:nvPr/>
        </p:nvSpPr>
        <p:spPr>
          <a:xfrm rot="10800000">
            <a:off x="6169111" y="5010717"/>
            <a:ext cx="206437" cy="744020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5207" tIns="57603" rIns="115207" bIns="57603" anchor="ctr"/>
          <a:lstStyle/>
          <a:p>
            <a:pPr algn="ctr" defTabSz="864108" eaLnBrk="0" hangingPunct="0">
              <a:defRPr/>
            </a:pPr>
            <a:endParaRPr lang="zh-CN" altLang="en-US" sz="2300" b="0" kern="1200" dirty="0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820849" y="5379928"/>
            <a:ext cx="348063" cy="6001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52"/>
          <p:cNvSpPr txBox="1"/>
          <p:nvPr/>
        </p:nvSpPr>
        <p:spPr>
          <a:xfrm>
            <a:off x="6375548" y="4954916"/>
            <a:ext cx="4057331" cy="42481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5207" tIns="57603" rIns="115207" bIns="57603">
            <a:spAutoFit/>
          </a:bodyPr>
          <a:lstStyle/>
          <a:p>
            <a:pPr defTabSz="864108" eaLnBrk="0" hangingPunct="0">
              <a:defRPr/>
            </a:pPr>
            <a:r>
              <a:rPr lang="zh-CN" altLang="en-US" sz="2000" b="0" kern="1200" dirty="0">
                <a:latin typeface="黑体" panose="02010609060101010101" charset="-122"/>
                <a:ea typeface="黑体" panose="02010609060101010101" charset="-122"/>
              </a:rPr>
              <a:t>生活环境</a:t>
            </a:r>
          </a:p>
        </p:txBody>
      </p:sp>
      <p:sp>
        <p:nvSpPr>
          <p:cNvPr id="10" name="文本框 52"/>
          <p:cNvSpPr txBox="1"/>
          <p:nvPr/>
        </p:nvSpPr>
        <p:spPr>
          <a:xfrm>
            <a:off x="6375548" y="5385728"/>
            <a:ext cx="4057331" cy="42481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15207" tIns="57603" rIns="115207" bIns="57603">
            <a:spAutoFit/>
          </a:bodyPr>
          <a:lstStyle/>
          <a:p>
            <a:pPr defTabSz="864108" eaLnBrk="0" hangingPunct="0">
              <a:defRPr/>
            </a:pPr>
            <a:r>
              <a:rPr lang="zh-CN" altLang="en-US" sz="2000" b="0" kern="1200" dirty="0" smtClean="0">
                <a:latin typeface="黑体" panose="02010609060101010101" charset="-122"/>
                <a:ea typeface="黑体" panose="02010609060101010101" charset="-122"/>
              </a:rPr>
              <a:t>工人贫困</a:t>
            </a:r>
            <a:endParaRPr lang="zh-CN" altLang="en-US" sz="2000" b="0" kern="1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4413" y="0"/>
            <a:ext cx="10441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266700" algn="just"/>
            <a:r>
              <a:rPr lang="zh-CN" altLang="zh-CN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课标</a:t>
            </a:r>
            <a:r>
              <a:rPr lang="en-US" altLang="zh-CN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dirty="0" smtClean="0">
                <a:solidFill>
                  <a:srgbClr val="C00000"/>
                </a:solidFill>
                <a:latin typeface="宋体" panose="02010600030101010101" pitchFamily="2" charset="-122"/>
              </a:rPr>
              <a:t>认识</a:t>
            </a:r>
            <a:r>
              <a:rPr lang="zh-CN" altLang="en-US" u="sng" dirty="0" smtClean="0">
                <a:solidFill>
                  <a:srgbClr val="C00000"/>
                </a:solidFill>
                <a:latin typeface="宋体" panose="02010600030101010101" pitchFamily="2" charset="-122"/>
              </a:rPr>
              <a:t>大机器生产、工厂制度、人工智能技术</a:t>
            </a:r>
            <a:r>
              <a:rPr lang="zh-CN" altLang="en-US" dirty="0" smtClean="0">
                <a:solidFill>
                  <a:srgbClr val="C00000"/>
                </a:solidFill>
                <a:latin typeface="宋体" panose="02010600030101010101" pitchFamily="2" charset="-122"/>
              </a:rPr>
              <a:t>对</a:t>
            </a:r>
            <a:endParaRPr lang="en-US" altLang="zh-CN" dirty="0" smtClean="0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 marL="333375" indent="266700" algn="just"/>
            <a:r>
              <a:rPr lang="zh-CN" altLang="en-US" dirty="0" smtClean="0">
                <a:solidFill>
                  <a:srgbClr val="C00000"/>
                </a:solidFill>
                <a:latin typeface="宋体" panose="02010600030101010101" pitchFamily="2" charset="-122"/>
              </a:rPr>
              <a:t>人类</a:t>
            </a:r>
            <a:r>
              <a:rPr lang="zh-CN" altLang="en-US" u="sng" dirty="0" smtClean="0">
                <a:solidFill>
                  <a:srgbClr val="C00000"/>
                </a:solidFill>
                <a:latin typeface="宋体" panose="02010600030101010101" pitchFamily="2" charset="-122"/>
              </a:rPr>
              <a:t>劳作方式</a:t>
            </a:r>
            <a:r>
              <a:rPr lang="zh-CN" altLang="en-US" dirty="0" smtClean="0">
                <a:solidFill>
                  <a:srgbClr val="C00000"/>
                </a:solidFill>
                <a:latin typeface="宋体" panose="02010600030101010101" pitchFamily="2" charset="-122"/>
              </a:rPr>
              <a:t>与</a:t>
            </a:r>
            <a:r>
              <a:rPr lang="zh-CN" altLang="en-US" u="sng" dirty="0" smtClean="0">
                <a:solidFill>
                  <a:srgbClr val="C00000"/>
                </a:solidFill>
                <a:latin typeface="宋体" panose="02010600030101010101" pitchFamily="2" charset="-122"/>
              </a:rPr>
              <a:t>生产生活方式</a:t>
            </a:r>
            <a:r>
              <a:rPr lang="zh-CN" altLang="en-US" dirty="0" smtClean="0">
                <a:solidFill>
                  <a:srgbClr val="C00000"/>
                </a:solidFill>
                <a:latin typeface="宋体" panose="02010600030101010101" pitchFamily="2" charset="-122"/>
              </a:rPr>
              <a:t>的影响；</a:t>
            </a:r>
            <a:endParaRPr lang="en-US" altLang="zh-CN" dirty="0" smtClean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31" name="下箭头 30"/>
          <p:cNvSpPr/>
          <p:nvPr/>
        </p:nvSpPr>
        <p:spPr>
          <a:xfrm>
            <a:off x="3240757" y="2736031"/>
            <a:ext cx="360040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27" grpId="0" animBg="1"/>
      <p:bldP spid="28" grpId="0" animBg="1"/>
      <p:bldP spid="35" grpId="0" animBg="1"/>
      <p:bldP spid="29" grpId="0" animBg="1"/>
      <p:bldP spid="2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8469" y="863823"/>
            <a:ext cx="1798352" cy="518141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</a:rPr>
              <a:t>、背景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</a:rPr>
              <a:t>：</a:t>
            </a:r>
            <a:endParaRPr lang="en-US" altLang="zh-CN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宋体" panose="02010600030101010101" pitchFamily="2" charset="-122"/>
            </a:endParaRPr>
          </a:p>
        </p:txBody>
      </p:sp>
      <p:sp>
        <p:nvSpPr>
          <p:cNvPr id="10242" name="文本框 2"/>
          <p:cNvSpPr/>
          <p:nvPr>
            <p:custDataLst>
              <p:tags r:id="rId1"/>
            </p:custDataLst>
          </p:nvPr>
        </p:nvSpPr>
        <p:spPr>
          <a:xfrm>
            <a:off x="2376661" y="863823"/>
            <a:ext cx="8627154" cy="4565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86411" tIns="43205" rIns="86411" bIns="43205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defTabSz="864108">
              <a:tabLst>
                <a:tab pos="1122140" algn="l"/>
                <a:tab pos="2044456" algn="l"/>
                <a:tab pos="2970371" algn="l"/>
                <a:tab pos="3960495" algn="l"/>
              </a:tabLst>
            </a:pP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工业革命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生产专业化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的实现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:     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大机器生产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工厂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的出现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:</a:t>
            </a:r>
          </a:p>
        </p:txBody>
      </p:sp>
      <p:sp>
        <p:nvSpPr>
          <p:cNvPr id="11266" name="文本框 4"/>
          <p:cNvSpPr/>
          <p:nvPr>
            <p:custDataLst>
              <p:tags r:id="rId2"/>
            </p:custDataLst>
          </p:nvPr>
        </p:nvSpPr>
        <p:spPr>
          <a:xfrm>
            <a:off x="432445" y="3600127"/>
            <a:ext cx="1876899" cy="1933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defTabSz="864108">
              <a:tabLst>
                <a:tab pos="1122140" algn="l"/>
                <a:tab pos="2044456" algn="l"/>
                <a:tab pos="2970371" algn="l"/>
                <a:tab pos="3960495" algn="l"/>
              </a:tabLst>
            </a:pPr>
            <a:r>
              <a:rPr lang="zh-CN" altLang="zh-CN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）世界：</a:t>
            </a:r>
          </a:p>
          <a:p>
            <a:pPr defTabSz="864108">
              <a:tabLst>
                <a:tab pos="1122140" algn="l"/>
                <a:tab pos="2044456" algn="l"/>
                <a:tab pos="2970371" algn="l"/>
                <a:tab pos="3960495" algn="l"/>
              </a:tabLst>
            </a:pPr>
            <a:endParaRPr lang="zh-CN" altLang="zh-CN" sz="24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defTabSz="864108">
              <a:tabLst>
                <a:tab pos="1122140" algn="l"/>
                <a:tab pos="2044456" algn="l"/>
                <a:tab pos="2970371" algn="l"/>
                <a:tab pos="3960495" algn="l"/>
              </a:tabLst>
            </a:pPr>
            <a:endParaRPr lang="zh-CN" altLang="zh-CN" sz="24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defTabSz="864108">
              <a:tabLst>
                <a:tab pos="1122140" algn="l"/>
                <a:tab pos="2044456" algn="l"/>
                <a:tab pos="2970371" algn="l"/>
                <a:tab pos="3960495" algn="l"/>
              </a:tabLst>
            </a:pPr>
            <a:endParaRPr lang="en-US" altLang="zh-CN" sz="2400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defTabSz="864108">
              <a:tabLst>
                <a:tab pos="1122140" algn="l"/>
                <a:tab pos="2044456" algn="l"/>
                <a:tab pos="2970371" algn="l"/>
                <a:tab pos="3960495" algn="l"/>
              </a:tabLst>
            </a:pPr>
            <a:r>
              <a:rPr lang="zh-CN" altLang="zh-CN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）中国：</a:t>
            </a:r>
          </a:p>
        </p:txBody>
      </p:sp>
      <p:sp>
        <p:nvSpPr>
          <p:cNvPr id="4" name="文本框 5"/>
          <p:cNvSpPr/>
          <p:nvPr>
            <p:custDataLst>
              <p:tags r:id="rId3"/>
            </p:custDataLst>
          </p:nvPr>
        </p:nvSpPr>
        <p:spPr>
          <a:xfrm>
            <a:off x="2592685" y="1439887"/>
            <a:ext cx="3672408" cy="15645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86411" tIns="43205" rIns="86411" bIns="43205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defTabSz="864108">
              <a:tabLst>
                <a:tab pos="1122140" algn="l"/>
                <a:tab pos="2044456" algn="l"/>
                <a:tab pos="2970371" algn="l"/>
                <a:tab pos="3960495" algn="l"/>
              </a:tabLst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①时间</a:t>
            </a:r>
            <a:r>
              <a:rPr lang="zh-CN" altLang="zh-CN" sz="2400" dirty="0">
                <a:latin typeface="黑体" pitchFamily="49" charset="-122"/>
                <a:ea typeface="黑体" pitchFamily="49" charset="-122"/>
              </a:rPr>
              <a:t>：倒班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制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 </a:t>
            </a:r>
          </a:p>
          <a:p>
            <a:pPr lvl="0" defTabSz="864108">
              <a:tabLst>
                <a:tab pos="1122140" algn="l"/>
                <a:tab pos="2044456" algn="l"/>
                <a:tab pos="2970371" algn="l"/>
                <a:tab pos="3960495" algn="l"/>
              </a:tabLst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规章严格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lvl="0" defTabSz="864108">
              <a:tabLst>
                <a:tab pos="1122140" algn="l"/>
                <a:tab pos="2044456" algn="l"/>
                <a:tab pos="2970371" algn="l"/>
                <a:tab pos="3960495" algn="l"/>
              </a:tabLst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③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生产流水线、监督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 </a:t>
            </a:r>
          </a:p>
          <a:p>
            <a:pPr lvl="0" defTabSz="864108">
              <a:tabLst>
                <a:tab pos="1122140" algn="l"/>
                <a:tab pos="2044456" algn="l"/>
                <a:tab pos="2970371" algn="l"/>
                <a:tab pos="3960495" algn="l"/>
              </a:tabLst>
            </a:pP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④原料统一供配</a:t>
            </a:r>
            <a:endParaRPr lang="zh-CN" altLang="zh-CN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4" name="文本框 3"/>
          <p:cNvSpPr/>
          <p:nvPr>
            <p:custDataLst>
              <p:tags r:id="rId4"/>
            </p:custDataLst>
          </p:nvPr>
        </p:nvSpPr>
        <p:spPr>
          <a:xfrm>
            <a:off x="2520677" y="3384103"/>
            <a:ext cx="8580345" cy="1195249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①工厂制度带来生产组织和管理形式的巨变；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+mn-ea"/>
              </a:rPr>
              <a:t>②</a:t>
            </a: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有利于科学管理、提高生产效率、挖掘工人的劳动潜质,    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从而产生更大的经济效益</a:t>
            </a:r>
          </a:p>
        </p:txBody>
      </p:sp>
      <p:sp>
        <p:nvSpPr>
          <p:cNvPr id="23557" name="文本框 6"/>
          <p:cNvSpPr/>
          <p:nvPr>
            <p:custDataLst>
              <p:tags r:id="rId5"/>
            </p:custDataLst>
          </p:nvPr>
        </p:nvSpPr>
        <p:spPr>
          <a:xfrm>
            <a:off x="2304653" y="4752255"/>
            <a:ext cx="8064896" cy="1564581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①19世纪中后期,清朝</a:t>
            </a:r>
            <a:r>
              <a:rPr lang="zh-CN" altLang="en-US" sz="2400" u="sng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洋务派</a:t>
            </a: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创办了一系列近代企业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, 开启</a:t>
            </a: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了中国的近代化。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sym typeface="+mn-ea"/>
              </a:rPr>
              <a:t>②</a:t>
            </a: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张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謇等</a:t>
            </a: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一批民族资本</a:t>
            </a: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家开办</a:t>
            </a: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工厂并借鉴西方工厂的管理经验,中国</a:t>
            </a:r>
            <a:r>
              <a:rPr lang="zh-CN" altLang="en-US" sz="2400" u="sng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民族工业</a:t>
            </a: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初步发展起来。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48469" y="2808039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</a:rPr>
              <a:t>3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</a:rPr>
              <a:t>、影响：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0477" y="1655911"/>
            <a:ext cx="180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</a:rPr>
              <a:t>2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</a:rPr>
              <a:t>、特点：</a:t>
            </a:r>
            <a:endParaRPr lang="zh-CN" altLang="en-US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8829" y="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266700" algn="just"/>
            <a:r>
              <a:rPr lang="zh-CN" altLang="en-US" u="sng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工厂制度</a:t>
            </a:r>
            <a:endParaRPr lang="en-US" altLang="zh-CN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304653" y="1655911"/>
            <a:ext cx="288032" cy="115212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2016621" y="4824263"/>
            <a:ext cx="288032" cy="115212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2232645" y="3456111"/>
            <a:ext cx="288032" cy="115212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4" grpId="0"/>
      <p:bldP spid="23554" grpId="0"/>
      <p:bldP spid="23554" grpId="1"/>
      <p:bldP spid="23557" grpId="0"/>
      <p:bldP spid="2355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6421" y="647799"/>
          <a:ext cx="10729191" cy="56886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0160"/>
                <a:gridCol w="2736304"/>
                <a:gridCol w="2160240"/>
                <a:gridCol w="2232248"/>
                <a:gridCol w="2160239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劳作方式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 smtClean="0">
                          <a:solidFill>
                            <a:srgbClr val="0070C0"/>
                          </a:solidFill>
                          <a:latin typeface="黑体" pitchFamily="49" charset="-122"/>
                          <a:ea typeface="黑体" pitchFamily="49" charset="-122"/>
                        </a:rPr>
                        <a:t>手工作坊</a:t>
                      </a:r>
                      <a:endParaRPr lang="zh-CN" altLang="en-US" sz="2400" dirty="0">
                        <a:solidFill>
                          <a:srgbClr val="0070C0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手工工场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工厂制度</a:t>
                      </a:r>
                      <a:endParaRPr lang="zh-CN" altLang="en-US" sz="2400" dirty="0">
                        <a:solidFill>
                          <a:srgbClr val="0000FF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发展趋势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</a:tr>
              <a:tr h="65707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时期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9011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劳动力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7073">
                <a:tc>
                  <a:txBody>
                    <a:bodyPr/>
                    <a:lstStyle/>
                    <a:p>
                      <a:pPr marL="0" marR="0" lvl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技术分工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7073">
                <a:tc>
                  <a:txBody>
                    <a:bodyPr/>
                    <a:lstStyle/>
                    <a:p>
                      <a:pPr marL="0" marR="0" lvl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生产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工具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7337">
                <a:tc>
                  <a:txBody>
                    <a:bodyPr/>
                    <a:lstStyle/>
                    <a:p>
                      <a:pPr marL="0" marR="0" lvl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生产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规模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7073">
                <a:tc>
                  <a:txBody>
                    <a:bodyPr/>
                    <a:lstStyle/>
                    <a:p>
                      <a:pPr marL="0" marR="0" lvl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纪律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26829">
                <a:tc>
                  <a:txBody>
                    <a:bodyPr/>
                    <a:lstStyle/>
                    <a:p>
                      <a:pPr marL="0" marR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经营方式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464893" y="2978478"/>
            <a:ext cx="1769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较粗</a:t>
            </a:r>
          </a:p>
        </p:txBody>
      </p:sp>
      <p:sp>
        <p:nvSpPr>
          <p:cNvPr id="6" name="矩形 5"/>
          <p:cNvSpPr/>
          <p:nvPr/>
        </p:nvSpPr>
        <p:spPr>
          <a:xfrm>
            <a:off x="1800597" y="3600127"/>
            <a:ext cx="2142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lang="zh-CN" altLang="en-US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手工工具</a:t>
            </a:r>
          </a:p>
        </p:txBody>
      </p:sp>
      <p:sp>
        <p:nvSpPr>
          <p:cNvPr id="7" name="矩形 6"/>
          <p:cNvSpPr/>
          <p:nvPr/>
        </p:nvSpPr>
        <p:spPr>
          <a:xfrm>
            <a:off x="4392885" y="3672135"/>
            <a:ext cx="2502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手工工具</a:t>
            </a:r>
          </a:p>
        </p:txBody>
      </p:sp>
      <p:sp>
        <p:nvSpPr>
          <p:cNvPr id="8" name="矩形 7"/>
          <p:cNvSpPr/>
          <p:nvPr/>
        </p:nvSpPr>
        <p:spPr>
          <a:xfrm>
            <a:off x="6625133" y="3672135"/>
            <a:ext cx="1286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ctr"/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大机器</a:t>
            </a:r>
          </a:p>
        </p:txBody>
      </p:sp>
      <p:sp>
        <p:nvSpPr>
          <p:cNvPr id="9" name="矩形 8"/>
          <p:cNvSpPr/>
          <p:nvPr/>
        </p:nvSpPr>
        <p:spPr>
          <a:xfrm>
            <a:off x="4392885" y="1295871"/>
            <a:ext cx="2761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资本主义萌芽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00597" y="1295871"/>
            <a:ext cx="207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封建社会</a:t>
            </a:r>
            <a:endParaRPr lang="zh-CN" altLang="en-US" sz="24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64893" y="4248199"/>
            <a:ext cx="1883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较大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28589" y="4320207"/>
            <a:ext cx="1523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lang="zh-CN" altLang="en-US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较小</a:t>
            </a:r>
          </a:p>
        </p:txBody>
      </p:sp>
      <p:sp>
        <p:nvSpPr>
          <p:cNvPr id="14" name="矩形 13"/>
          <p:cNvSpPr/>
          <p:nvPr/>
        </p:nvSpPr>
        <p:spPr>
          <a:xfrm>
            <a:off x="6625133" y="4248199"/>
            <a:ext cx="1235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更大</a:t>
            </a:r>
            <a:endParaRPr lang="zh-CN" altLang="en-US" sz="24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28589" y="4968279"/>
            <a:ext cx="1523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lang="zh-CN" altLang="en-US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较松</a:t>
            </a:r>
          </a:p>
        </p:txBody>
      </p:sp>
      <p:sp>
        <p:nvSpPr>
          <p:cNvPr id="16" name="矩形 15"/>
          <p:cNvSpPr/>
          <p:nvPr/>
        </p:nvSpPr>
        <p:spPr>
          <a:xfrm>
            <a:off x="6625133" y="4968279"/>
            <a:ext cx="1358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很严格</a:t>
            </a:r>
          </a:p>
        </p:txBody>
      </p:sp>
      <p:sp>
        <p:nvSpPr>
          <p:cNvPr id="17" name="矩形 16"/>
          <p:cNvSpPr/>
          <p:nvPr/>
        </p:nvSpPr>
        <p:spPr>
          <a:xfrm>
            <a:off x="6625133" y="1295871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工业革命后</a:t>
            </a:r>
            <a:endParaRPr lang="zh-CN" altLang="en-US" sz="24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00597" y="2952055"/>
            <a:ext cx="1214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lang="zh-CN" altLang="en-US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无</a:t>
            </a:r>
          </a:p>
        </p:txBody>
      </p:sp>
      <p:sp>
        <p:nvSpPr>
          <p:cNvPr id="19" name="矩形 18"/>
          <p:cNvSpPr/>
          <p:nvPr/>
        </p:nvSpPr>
        <p:spPr>
          <a:xfrm>
            <a:off x="6625133" y="2952055"/>
            <a:ext cx="1430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lang="zh-CN" altLang="en-US" sz="2400" b="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细</a:t>
            </a:r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密</a:t>
            </a:r>
          </a:p>
        </p:txBody>
      </p:sp>
      <p:sp>
        <p:nvSpPr>
          <p:cNvPr id="20" name="矩形 19"/>
          <p:cNvSpPr/>
          <p:nvPr/>
        </p:nvSpPr>
        <p:spPr>
          <a:xfrm>
            <a:off x="1728589" y="1943943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作坊主劳动为主</a:t>
            </a:r>
            <a:endParaRPr lang="en-US" altLang="zh-CN" sz="2400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帮工、学徒辅助</a:t>
            </a:r>
            <a:endParaRPr lang="en-US" altLang="zh-CN" sz="2400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64893" y="2087959"/>
            <a:ext cx="2502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雇佣工人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53125" y="2087959"/>
            <a:ext cx="163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雇佣工人</a:t>
            </a:r>
            <a:endParaRPr lang="zh-CN" altLang="en-US" sz="24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36901" y="5760367"/>
            <a:ext cx="2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集中经营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28589" y="5688359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分散经营</a:t>
            </a:r>
            <a:endParaRPr lang="zh-CN" altLang="en-US" sz="24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69149" y="5832375"/>
            <a:ext cx="149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集中经营</a:t>
            </a:r>
            <a:endParaRPr lang="zh-CN" altLang="en-US" sz="24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64893" y="4968279"/>
            <a:ext cx="2294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较严格</a:t>
            </a:r>
          </a:p>
        </p:txBody>
      </p:sp>
      <p:sp>
        <p:nvSpPr>
          <p:cNvPr id="27" name="矩形 26"/>
          <p:cNvSpPr/>
          <p:nvPr/>
        </p:nvSpPr>
        <p:spPr>
          <a:xfrm>
            <a:off x="8929389" y="5688359"/>
            <a:ext cx="2032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分散    集中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785373" y="2015951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作坊主</a:t>
            </a:r>
            <a:endParaRPr lang="en-US" altLang="zh-CN" sz="24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雇佣工人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57381" y="3024063"/>
            <a:ext cx="1502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越来越细</a:t>
            </a:r>
          </a:p>
        </p:txBody>
      </p:sp>
      <p:sp>
        <p:nvSpPr>
          <p:cNvPr id="30" name="矩形 29"/>
          <p:cNvSpPr/>
          <p:nvPr/>
        </p:nvSpPr>
        <p:spPr>
          <a:xfrm>
            <a:off x="8785373" y="3600127"/>
            <a:ext cx="214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ctr"/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手工    机器</a:t>
            </a:r>
          </a:p>
          <a:p>
            <a:pPr lvl="0" defTabSz="914400" fontAlgn="ctr"/>
            <a:endParaRPr lang="zh-CN" altLang="en-US" sz="24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857381" y="4320207"/>
            <a:ext cx="1646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lang="zh-CN" altLang="en-US" sz="24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越来越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大</a:t>
            </a:r>
          </a:p>
        </p:txBody>
      </p:sp>
      <p:sp>
        <p:nvSpPr>
          <p:cNvPr id="32" name="矩形 31"/>
          <p:cNvSpPr/>
          <p:nvPr/>
        </p:nvSpPr>
        <p:spPr>
          <a:xfrm>
            <a:off x="8857381" y="4896271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ctr"/>
            <a:r>
              <a:rPr lang="zh-CN" altLang="en-US" sz="2400" b="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越来越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严格</a:t>
            </a:r>
          </a:p>
        </p:txBody>
      </p:sp>
      <p:sp>
        <p:nvSpPr>
          <p:cNvPr id="33" name="右箭头 32"/>
          <p:cNvSpPr/>
          <p:nvPr/>
        </p:nvSpPr>
        <p:spPr>
          <a:xfrm>
            <a:off x="9001397" y="1655911"/>
            <a:ext cx="432048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>
            <a:off x="9865493" y="2231975"/>
            <a:ext cx="432048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9577461" y="3744143"/>
            <a:ext cx="432048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44413" y="0"/>
            <a:ext cx="10441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266700" algn="just"/>
            <a:r>
              <a:rPr lang="zh-CN" altLang="zh-CN" sz="2400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课标</a:t>
            </a:r>
            <a:r>
              <a:rPr lang="en-US" altLang="zh-CN" sz="2400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认识</a:t>
            </a:r>
            <a:r>
              <a:rPr lang="zh-CN" altLang="en-US" sz="2400" u="sng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大机器生产、工厂制度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对人类</a:t>
            </a:r>
            <a:r>
              <a:rPr lang="zh-CN" altLang="en-US" sz="2400" u="sng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劳作方式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的影响；</a:t>
            </a:r>
            <a:endParaRPr lang="en-US" altLang="zh-CN" sz="24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857381" y="1151855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封建社会         </a:t>
            </a:r>
            <a:endParaRPr lang="en-US" altLang="zh-CN" sz="24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资本主义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8" name="右箭头 37"/>
          <p:cNvSpPr/>
          <p:nvPr/>
        </p:nvSpPr>
        <p:spPr>
          <a:xfrm>
            <a:off x="9721477" y="5832375"/>
            <a:ext cx="432048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7" grpId="0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9454" y="955226"/>
            <a:ext cx="9406204" cy="88747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en-US" altLang="zh-CN" sz="2600" dirty="0">
                <a:solidFill>
                  <a:srgbClr val="0000FF"/>
                </a:solidFill>
              </a:rPr>
              <a:t>1</a:t>
            </a:r>
            <a:r>
              <a:rPr lang="zh-CN" altLang="en-US" sz="2600" dirty="0">
                <a:solidFill>
                  <a:srgbClr val="0000FF"/>
                </a:solidFill>
              </a:rPr>
              <a:t>、工业革命促进了</a:t>
            </a:r>
            <a:r>
              <a:rPr lang="zh-CN" altLang="en-US" sz="2600" u="sng" dirty="0">
                <a:solidFill>
                  <a:srgbClr val="0000FF"/>
                </a:solidFill>
              </a:rPr>
              <a:t>城市化</a:t>
            </a:r>
            <a:r>
              <a:rPr lang="zh-CN" altLang="en-US" sz="2600" dirty="0">
                <a:solidFill>
                  <a:srgbClr val="0000FF"/>
                </a:solidFill>
              </a:rPr>
              <a:t>的发展，也改变了人们的生活空间。</a:t>
            </a:r>
          </a:p>
          <a:p>
            <a:r>
              <a:rPr lang="zh-CN" altLang="en-US" sz="2600" dirty="0">
                <a:solidFill>
                  <a:srgbClr val="0000FF"/>
                </a:solidFill>
              </a:rPr>
              <a:t>      </a:t>
            </a:r>
            <a:r>
              <a:rPr lang="zh-CN" altLang="en-US" sz="2000" dirty="0">
                <a:solidFill>
                  <a:schemeClr val="tx1"/>
                </a:solidFill>
              </a:rPr>
              <a:t>（人口猛增，工人的生活环境恶劣，</a:t>
            </a:r>
            <a:r>
              <a:rPr lang="en-US" altLang="zh-CN" sz="2000" dirty="0">
                <a:solidFill>
                  <a:schemeClr val="tx1"/>
                </a:solidFill>
              </a:rPr>
              <a:t>20</a:t>
            </a:r>
            <a:r>
              <a:rPr lang="zh-CN" altLang="en-US" sz="2000" dirty="0">
                <a:solidFill>
                  <a:schemeClr val="tx1"/>
                </a:solidFill>
              </a:rPr>
              <a:t>世纪以来，国家改善市民居住环境）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9454" y="1746647"/>
            <a:ext cx="10568381" cy="795140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en-US" altLang="zh-CN" sz="2600" dirty="0">
                <a:solidFill>
                  <a:srgbClr val="0000FF"/>
                </a:solidFill>
              </a:rPr>
              <a:t>2</a:t>
            </a:r>
            <a:r>
              <a:rPr lang="zh-CN" altLang="en-US" sz="2600" dirty="0">
                <a:solidFill>
                  <a:srgbClr val="0000FF"/>
                </a:solidFill>
              </a:rPr>
              <a:t>、交通运输业的进步，便利了人们的</a:t>
            </a:r>
            <a:r>
              <a:rPr lang="zh-CN" altLang="en-US" sz="2600" u="sng" dirty="0">
                <a:solidFill>
                  <a:srgbClr val="0000FF"/>
                </a:solidFill>
              </a:rPr>
              <a:t>出行</a:t>
            </a:r>
            <a:r>
              <a:rPr lang="zh-CN" altLang="en-US" sz="2600" dirty="0" smtClean="0">
                <a:solidFill>
                  <a:srgbClr val="0000FF"/>
                </a:solidFill>
              </a:rPr>
              <a:t>。</a:t>
            </a:r>
            <a:endParaRPr lang="en-US" altLang="zh-CN" sz="2600" dirty="0" smtClean="0">
              <a:solidFill>
                <a:srgbClr val="0000FF"/>
              </a:solidFill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</a:rPr>
              <a:t>（</a:t>
            </a:r>
            <a:r>
              <a:rPr lang="zh-CN" altLang="en-US" sz="2000" dirty="0">
                <a:solidFill>
                  <a:schemeClr val="tx1"/>
                </a:solidFill>
              </a:rPr>
              <a:t>水陆交通网，促进了城市</a:t>
            </a:r>
            <a:r>
              <a:rPr lang="zh-CN" altLang="en-US" sz="2000" dirty="0" smtClean="0">
                <a:solidFill>
                  <a:schemeClr val="tx1"/>
                </a:solidFill>
              </a:rPr>
              <a:t>间、</a:t>
            </a:r>
            <a:r>
              <a:rPr lang="zh-CN" altLang="en-US" sz="2000" dirty="0">
                <a:solidFill>
                  <a:schemeClr val="tx1"/>
                </a:solidFill>
              </a:rPr>
              <a:t>国际间的人口交流与贸易往来，大大增加了社会流动性。）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9454" y="2589070"/>
            <a:ext cx="9773291" cy="795140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en-US" altLang="zh-CN" sz="2600" dirty="0">
                <a:solidFill>
                  <a:srgbClr val="0000FF"/>
                </a:solidFill>
              </a:rPr>
              <a:t>3</a:t>
            </a:r>
            <a:r>
              <a:rPr lang="zh-CN" altLang="en-US" sz="2600" dirty="0">
                <a:solidFill>
                  <a:srgbClr val="0000FF"/>
                </a:solidFill>
              </a:rPr>
              <a:t>、工业革命也促进了</a:t>
            </a:r>
            <a:r>
              <a:rPr lang="zh-CN" altLang="en-US" sz="2600" u="sng" dirty="0">
                <a:solidFill>
                  <a:srgbClr val="0000FF"/>
                </a:solidFill>
              </a:rPr>
              <a:t>乡村的改变</a:t>
            </a:r>
            <a:r>
              <a:rPr lang="zh-CN" altLang="en-US" sz="2600" dirty="0">
                <a:solidFill>
                  <a:srgbClr val="0000FF"/>
                </a:solidFill>
              </a:rPr>
              <a:t>。</a:t>
            </a:r>
            <a:r>
              <a:rPr lang="zh-CN" altLang="en-US" sz="2000" dirty="0">
                <a:solidFill>
                  <a:schemeClr val="tx1"/>
                </a:solidFill>
              </a:rPr>
              <a:t>（农业机械日益普及，建立了大农场，</a:t>
            </a:r>
          </a:p>
          <a:p>
            <a:r>
              <a:rPr lang="zh-CN" altLang="en-US" sz="2000" dirty="0">
                <a:solidFill>
                  <a:schemeClr val="tx1"/>
                </a:solidFill>
              </a:rPr>
              <a:t>       农业现代化程度大大提高； 大量</a:t>
            </a:r>
            <a:r>
              <a:rPr lang="zh-CN" altLang="en-US" sz="2000" dirty="0" smtClean="0">
                <a:solidFill>
                  <a:schemeClr val="tx1"/>
                </a:solidFill>
              </a:rPr>
              <a:t>人口从</a:t>
            </a:r>
            <a:r>
              <a:rPr lang="zh-CN" altLang="en-US" sz="2000" dirty="0">
                <a:solidFill>
                  <a:schemeClr val="tx1"/>
                </a:solidFill>
              </a:rPr>
              <a:t>乡村走出，人们的眼界开阔了。）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9454" y="3431493"/>
            <a:ext cx="10053817" cy="795140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en-US" altLang="zh-CN" sz="2600" dirty="0">
                <a:solidFill>
                  <a:srgbClr val="0000FF"/>
                </a:solidFill>
              </a:rPr>
              <a:t>4</a:t>
            </a:r>
            <a:r>
              <a:rPr lang="zh-CN" altLang="en-US" sz="2600" dirty="0">
                <a:solidFill>
                  <a:srgbClr val="0000FF"/>
                </a:solidFill>
              </a:rPr>
              <a:t>、随着生活节奏加快，人们的</a:t>
            </a:r>
            <a:r>
              <a:rPr lang="zh-CN" altLang="en-US" sz="2600" u="sng" dirty="0">
                <a:solidFill>
                  <a:srgbClr val="0000FF"/>
                </a:solidFill>
              </a:rPr>
              <a:t>时间观念</a:t>
            </a:r>
            <a:r>
              <a:rPr lang="zh-CN" altLang="en-US" sz="2600" dirty="0">
                <a:solidFill>
                  <a:srgbClr val="0000FF"/>
                </a:solidFill>
              </a:rPr>
              <a:t>更为增强。</a:t>
            </a:r>
            <a:r>
              <a:rPr lang="zh-CN" altLang="en-US" sz="2000" dirty="0">
                <a:solidFill>
                  <a:schemeClr val="tx1"/>
                </a:solidFill>
              </a:rPr>
              <a:t>（准时准点成为现代</a:t>
            </a:r>
          </a:p>
          <a:p>
            <a:r>
              <a:rPr lang="zh-CN" altLang="en-US" sz="2000" dirty="0">
                <a:solidFill>
                  <a:schemeClr val="tx1"/>
                </a:solidFill>
              </a:rPr>
              <a:t>      生活准则。戴表、标准钟</a:t>
            </a:r>
            <a:r>
              <a:rPr lang="en-US" altLang="zh-CN" sz="2000" dirty="0">
                <a:solidFill>
                  <a:schemeClr val="tx1"/>
                </a:solidFill>
              </a:rPr>
              <a:t>——</a:t>
            </a:r>
            <a:r>
              <a:rPr lang="zh-CN" altLang="en-US" sz="2000" dirty="0">
                <a:solidFill>
                  <a:schemeClr val="tx1"/>
                </a:solidFill>
              </a:rPr>
              <a:t>英国大本钟）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9454" y="4123311"/>
            <a:ext cx="10569984" cy="795140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en-US" altLang="zh-CN" sz="2600" dirty="0">
                <a:solidFill>
                  <a:srgbClr val="0000FF"/>
                </a:solidFill>
              </a:rPr>
              <a:t>5</a:t>
            </a:r>
            <a:r>
              <a:rPr lang="zh-CN" altLang="en-US" sz="2600" dirty="0">
                <a:solidFill>
                  <a:srgbClr val="0000FF"/>
                </a:solidFill>
              </a:rPr>
              <a:t>、初等教育不断推广，人们的</a:t>
            </a:r>
            <a:r>
              <a:rPr lang="zh-CN" altLang="en-US" sz="2600" u="sng" dirty="0">
                <a:solidFill>
                  <a:srgbClr val="0000FF"/>
                </a:solidFill>
              </a:rPr>
              <a:t>文化素质</a:t>
            </a:r>
            <a:r>
              <a:rPr lang="zh-CN" altLang="en-US" sz="2600" dirty="0">
                <a:solidFill>
                  <a:srgbClr val="0000FF"/>
                </a:solidFill>
              </a:rPr>
              <a:t>逐渐提升。</a:t>
            </a:r>
            <a:r>
              <a:rPr lang="zh-CN" altLang="en-US" sz="2000" dirty="0">
                <a:solidFill>
                  <a:schemeClr val="tx1"/>
                </a:solidFill>
              </a:rPr>
              <a:t>（西方国家不断通过国家</a:t>
            </a:r>
          </a:p>
          <a:p>
            <a:r>
              <a:rPr lang="zh-CN" altLang="en-US" sz="2000" dirty="0">
                <a:solidFill>
                  <a:schemeClr val="tx1"/>
                </a:solidFill>
              </a:rPr>
              <a:t>       立法推行初等教育；清政府与</a:t>
            </a:r>
            <a:r>
              <a:rPr lang="en-US" altLang="zh-CN" sz="2000" dirty="0">
                <a:solidFill>
                  <a:schemeClr val="tx1"/>
                </a:solidFill>
              </a:rPr>
              <a:t>1904</a:t>
            </a:r>
            <a:r>
              <a:rPr lang="zh-CN" altLang="en-US" sz="2000" dirty="0">
                <a:solidFill>
                  <a:schemeClr val="tx1"/>
                </a:solidFill>
              </a:rPr>
              <a:t>年推行</a:t>
            </a:r>
            <a:r>
              <a:rPr lang="en-US" altLang="zh-CN" sz="2000" dirty="0">
                <a:solidFill>
                  <a:schemeClr val="tx1"/>
                </a:solidFill>
              </a:rPr>
              <a:t>“</a:t>
            </a:r>
            <a:r>
              <a:rPr lang="zh-CN" altLang="en-US" sz="2000" dirty="0">
                <a:solidFill>
                  <a:schemeClr val="tx1"/>
                </a:solidFill>
              </a:rPr>
              <a:t>癸卯学制</a:t>
            </a:r>
            <a:r>
              <a:rPr lang="en-US" altLang="zh-CN" sz="2000" dirty="0">
                <a:solidFill>
                  <a:schemeClr val="tx1"/>
                </a:solidFill>
              </a:rPr>
              <a:t>”</a:t>
            </a:r>
            <a:r>
              <a:rPr lang="zh-CN" altLang="en-US" sz="2000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0436" y="5040287"/>
            <a:ext cx="10153129" cy="1241416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r>
              <a:rPr lang="en-US" altLang="zh-CN" sz="2600" dirty="0">
                <a:solidFill>
                  <a:srgbClr val="0000FF"/>
                </a:solidFill>
              </a:rPr>
              <a:t>6</a:t>
            </a:r>
            <a:r>
              <a:rPr lang="zh-CN" altLang="en-US" sz="2600" dirty="0" smtClean="0">
                <a:solidFill>
                  <a:srgbClr val="0000FF"/>
                </a:solidFill>
              </a:rPr>
              <a:t>、</a:t>
            </a:r>
            <a:r>
              <a:rPr lang="zh-CN" altLang="en-US" sz="2600" u="sng" dirty="0" smtClean="0">
                <a:solidFill>
                  <a:srgbClr val="0000FF"/>
                </a:solidFill>
              </a:rPr>
              <a:t>消极影响</a:t>
            </a:r>
            <a:r>
              <a:rPr lang="zh-CN" altLang="en-US" sz="2600" dirty="0" smtClean="0">
                <a:solidFill>
                  <a:srgbClr val="0000FF"/>
                </a:solidFill>
              </a:rPr>
              <a:t>：劳动</a:t>
            </a:r>
            <a:r>
              <a:rPr lang="zh-CN" altLang="en-US" sz="2600" dirty="0">
                <a:solidFill>
                  <a:srgbClr val="0000FF"/>
                </a:solidFill>
              </a:rPr>
              <a:t>时间过长、工作与生活</a:t>
            </a:r>
            <a:r>
              <a:rPr lang="zh-CN" altLang="en-US" sz="2600" dirty="0" smtClean="0">
                <a:solidFill>
                  <a:srgbClr val="0000FF"/>
                </a:solidFill>
              </a:rPr>
              <a:t>环境</a:t>
            </a:r>
            <a:r>
              <a:rPr lang="zh-CN" altLang="en-US" sz="2600" dirty="0">
                <a:solidFill>
                  <a:srgbClr val="0000FF"/>
                </a:solidFill>
              </a:rPr>
              <a:t>恶劣，传染病与职业病严重危害产业工人的健康。</a:t>
            </a:r>
            <a:r>
              <a:rPr lang="zh-CN" altLang="en-US" sz="2000" dirty="0">
                <a:solidFill>
                  <a:schemeClr val="tx1"/>
                </a:solidFill>
              </a:rPr>
              <a:t>（</a:t>
            </a:r>
            <a:r>
              <a:rPr lang="en-US" sz="2000" dirty="0">
                <a:solidFill>
                  <a:schemeClr val="tx1"/>
                </a:solidFill>
              </a:rPr>
              <a:t>19</a:t>
            </a:r>
            <a:r>
              <a:rPr lang="zh-CN" altLang="en-US" sz="2000" dirty="0">
                <a:solidFill>
                  <a:schemeClr val="tx1"/>
                </a:solidFill>
              </a:rPr>
              <a:t>世纪欧洲</a:t>
            </a:r>
            <a:r>
              <a:rPr lang="zh-CN" altLang="en-US" sz="2000" dirty="0" smtClean="0">
                <a:solidFill>
                  <a:schemeClr val="tx1"/>
                </a:solidFill>
              </a:rPr>
              <a:t>社会主义</a:t>
            </a:r>
            <a:r>
              <a:rPr lang="zh-CN" altLang="en-US" sz="2000" dirty="0">
                <a:solidFill>
                  <a:schemeClr val="tx1"/>
                </a:solidFill>
              </a:rPr>
              <a:t>运动风起云涌，促进了马克思主义诞生；经过斗争，产业工人的待遇有所改善）</a:t>
            </a:r>
          </a:p>
        </p:txBody>
      </p:sp>
      <p:sp>
        <p:nvSpPr>
          <p:cNvPr id="9" name="矩形 8"/>
          <p:cNvSpPr/>
          <p:nvPr/>
        </p:nvSpPr>
        <p:spPr>
          <a:xfrm>
            <a:off x="144413" y="215751"/>
            <a:ext cx="10441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266700"/>
            <a:r>
              <a:rPr lang="zh-CN" altLang="zh-CN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课标</a:t>
            </a:r>
            <a:r>
              <a:rPr lang="en-US" altLang="zh-CN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认识</a:t>
            </a:r>
            <a:r>
              <a:rPr lang="zh-CN" altLang="en-US" u="sng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大机器生产、工厂制度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对</a:t>
            </a:r>
            <a:r>
              <a:rPr lang="zh-CN" altLang="en-US" u="sng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生活方式</a:t>
            </a:r>
            <a:r>
              <a:rPr lang="zh-CN" altLang="en-US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的影响；</a:t>
            </a:r>
            <a:endParaRPr lang="en-US" altLang="zh-CN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6" grpId="0"/>
      <p:bldP spid="11" grpId="0"/>
      <p:bldP spid="8" grpId="1"/>
      <p:bldP spid="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0238" y="1028422"/>
            <a:ext cx="607863" cy="5262979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新科技革命与现代社会发展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15589" y="1684524"/>
            <a:ext cx="3569684" cy="52322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kumimoji="1"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新科技革命</a:t>
            </a:r>
            <a:r>
              <a:rPr kumimoji="1"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的发展</a:t>
            </a:r>
            <a:endParaRPr kumimoji="1" lang="zh-CN" altLang="en-US" sz="28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4837" name="AutoShape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89010" y="1814154"/>
            <a:ext cx="648250" cy="16253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38" name="AutoShape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72927" y="4471575"/>
            <a:ext cx="737122" cy="20972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49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15589" y="4406759"/>
            <a:ext cx="3287666" cy="52322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zh-CN" altLang="en-US" sz="28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新科技革命的意义</a:t>
            </a:r>
          </a:p>
        </p:txBody>
      </p:sp>
      <p:sp>
        <p:nvSpPr>
          <p:cNvPr id="34836" name="AutoShap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51256" y="1749339"/>
            <a:ext cx="784297" cy="20576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50" name="AutoShape 3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51256" y="4601205"/>
            <a:ext cx="784297" cy="20576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0070C0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344" y="1036373"/>
            <a:ext cx="4177615" cy="224676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计算机与人工智能</a:t>
            </a:r>
            <a:r>
              <a:rPr kumimoji="1"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kumimoji="1" lang="en-US" altLang="zh-CN" sz="28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r>
              <a:rPr kumimoji="1"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航天</a:t>
            </a:r>
            <a:r>
              <a:rPr kumimoji="1"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航空</a:t>
            </a:r>
            <a:r>
              <a:rPr kumimoji="1"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kumimoji="1" lang="en-US" altLang="zh-CN" sz="28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r>
              <a:rPr kumimoji="1"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海洋技术；</a:t>
            </a:r>
            <a:endParaRPr kumimoji="1" lang="en-US" altLang="zh-CN" sz="28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r>
              <a:rPr kumimoji="1"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原子能</a:t>
            </a:r>
            <a:r>
              <a:rPr kumimoji="1"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技术</a:t>
            </a:r>
            <a:r>
              <a:rPr kumimoji="1"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kumimoji="1" lang="en-US" altLang="zh-CN" sz="28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r>
              <a:rPr kumimoji="1"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生物技术</a:t>
            </a:r>
            <a:endParaRPr kumimoji="1"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344" y="4017869"/>
            <a:ext cx="4428440" cy="138499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</a:pPr>
            <a:r>
              <a:rPr kumimoji="1"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生产力、劳作</a:t>
            </a:r>
            <a:r>
              <a:rPr kumimoji="1"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方式</a:t>
            </a:r>
            <a:r>
              <a:rPr kumimoji="1"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kumimoji="1" lang="en-US" altLang="zh-CN" sz="28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ts val="0"/>
              </a:spcBef>
            </a:pPr>
            <a:r>
              <a:rPr kumimoji="1"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文化生活</a:t>
            </a:r>
            <a:endParaRPr kumimoji="1" lang="en-US" altLang="zh-CN" sz="28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ts val="0"/>
              </a:spcBef>
            </a:pPr>
            <a:r>
              <a:rPr kumimoji="1"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人类视野</a:t>
            </a:r>
            <a:endParaRPr kumimoji="1"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3031" name="New picture"/>
          <p:cNvPicPr/>
          <p:nvPr>
            <p:custDataLst>
              <p:tags r:id="rId10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2068325" y="9190845"/>
            <a:ext cx="317588" cy="217197"/>
          </a:xfrm>
          <a:prstGeom prst="cube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143743"/>
            <a:ext cx="10441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266700"/>
            <a:r>
              <a:rPr lang="zh-CN" altLang="zh-CN" sz="2400" kern="100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课标</a:t>
            </a:r>
            <a:r>
              <a:rPr lang="en-US" altLang="zh-CN" sz="2400" kern="100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CN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认识</a:t>
            </a:r>
            <a:r>
              <a:rPr lang="zh-CN" altLang="en-US" sz="2400" u="sng" dirty="0" smtClean="0">
                <a:solidFill>
                  <a:srgbClr val="C00000"/>
                </a:solidFill>
                <a:latin typeface="+mn-ea"/>
                <a:ea typeface="+mn-ea"/>
              </a:rPr>
              <a:t>人工智能技术</a:t>
            </a:r>
            <a:r>
              <a:rPr lang="zh-CN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对人类劳作方式与生产生活方式的影响；</a:t>
            </a:r>
            <a:endParaRPr lang="en-US" altLang="zh-CN" sz="2400" dirty="0" smtClean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0" y="712297"/>
            <a:ext cx="4115934" cy="442395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buFontTx/>
            </a:pPr>
            <a:r>
              <a:rPr lang="en-US" altLang="zh-CN" sz="27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7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、人工智能技术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2866" y="1360448"/>
            <a:ext cx="7989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）含义：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英文缩写为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AI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。它是</a:t>
            </a:r>
            <a:r>
              <a:rPr lang="zh-CN" altLang="en-US" sz="2400" b="1" u="sng" dirty="0">
                <a:latin typeface="宋体" panose="02010600030101010101" pitchFamily="2" charset="-122"/>
                <a:sym typeface="+mn-ea"/>
              </a:rPr>
              <a:t>研究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、开发用于模拟、延伸和扩展人的智能的理论、方法、技术及应用系统的一门新的技术科学。</a:t>
            </a:r>
            <a:r>
              <a:rPr lang="zh-CN" altLang="zh-CN" sz="2400" b="1" dirty="0" smtClean="0"/>
              <a:t>人工智能</a:t>
            </a:r>
            <a:r>
              <a:rPr lang="zh-CN" altLang="zh-CN" sz="2400" b="1" dirty="0"/>
              <a:t>技术作为计算机技术的一个</a:t>
            </a:r>
            <a:r>
              <a:rPr lang="zh-CN" altLang="zh-CN" sz="2400" b="1" dirty="0">
                <a:solidFill>
                  <a:srgbClr val="C00000"/>
                </a:solidFill>
              </a:rPr>
              <a:t>分支</a:t>
            </a:r>
            <a:r>
              <a:rPr lang="zh-CN" altLang="zh-CN" sz="2400" b="1" dirty="0"/>
              <a:t>，是通过计算机</a:t>
            </a:r>
            <a:r>
              <a:rPr lang="zh-CN" altLang="zh-CN" sz="2400" b="1" dirty="0">
                <a:solidFill>
                  <a:srgbClr val="C00000"/>
                </a:solidFill>
              </a:rPr>
              <a:t>模拟人的思维</a:t>
            </a:r>
            <a:r>
              <a:rPr lang="zh-CN" altLang="zh-CN" sz="2400" b="1" dirty="0"/>
              <a:t>解决实际问题的技术。</a:t>
            </a:r>
            <a:endParaRPr lang="zh-CN" altLang="en-US" sz="2400" b="1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8209985" y="906742"/>
            <a:ext cx="3022350" cy="3672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63144" y="3564163"/>
            <a:ext cx="6401929" cy="2664659"/>
          </a:xfrm>
          <a:prstGeom prst="rect">
            <a:avLst/>
          </a:prstGeom>
        </p:spPr>
      </p:pic>
      <p:sp>
        <p:nvSpPr>
          <p:cNvPr id="7" name="文本框 9"/>
          <p:cNvSpPr txBox="1"/>
          <p:nvPr>
            <p:custDataLst>
              <p:tags r:id="rId5"/>
            </p:custDataLst>
          </p:nvPr>
        </p:nvSpPr>
        <p:spPr>
          <a:xfrm>
            <a:off x="1" y="0"/>
            <a:ext cx="5996261" cy="584775"/>
          </a:xfrm>
          <a:prstGeom prst="rect">
            <a:avLst/>
          </a:prstGeom>
          <a:noFill/>
          <a:ln w="15875">
            <a:noFill/>
          </a:ln>
        </p:spPr>
        <p:txBody>
          <a:bodyPr wrap="square" rtlCol="0" anchor="t">
            <a:spAutoFit/>
          </a:bodyPr>
          <a:lstStyle/>
          <a:p>
            <a:r>
              <a:rPr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HAKUYOLiuTi3500" panose="02000600000000000000" pitchFamily="2" charset="-122"/>
                <a:sym typeface="+mn-ea"/>
              </a:rPr>
              <a:t>一、现代科技进步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HAKUYOLiuTi3500" panose="02000600000000000000" pitchFamily="2" charset="-122"/>
                <a:sym typeface="+mn-ea"/>
              </a:rPr>
              <a:t>的发展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68549" y="1727919"/>
            <a:ext cx="8136904" cy="2664296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/>
          <a:p>
            <a:pPr marL="7200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zh-CN" b="0" i="0" u="sng" strike="noStrike" kern="1200" cap="none" spc="15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+mn-ea"/>
              </a:rPr>
              <a:t>生产工具</a:t>
            </a:r>
            <a:r>
              <a:rPr kumimoji="0" lang="zh-CN" altLang="zh-CN" b="0" i="0" u="none" strike="noStrike" kern="1200" cap="none" spc="15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+mn-ea"/>
              </a:rPr>
              <a:t>是生产力发展水平的标志。</a:t>
            </a:r>
            <a:endParaRPr kumimoji="0" lang="en-US" altLang="zh-CN" b="0" i="0" u="none" strike="noStrike" kern="1200" cap="none" spc="15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  <a:sym typeface="+mn-ea"/>
            </a:endParaRPr>
          </a:p>
          <a:p>
            <a:pPr marL="7200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endParaRPr kumimoji="0" lang="zh-CN" altLang="zh-CN" b="0" i="0" u="none" strike="noStrike" kern="1200" cap="none" spc="150" normalizeH="0" baseline="0" noProof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  <a:sym typeface="+mn-ea"/>
            </a:endParaRPr>
          </a:p>
          <a:p>
            <a:pPr marL="720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CN" altLang="zh-CN" b="0" i="0" u="sng" strike="noStrike" kern="1200" cap="none" spc="15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+mn-ea"/>
              </a:rPr>
              <a:t>劳作方式</a:t>
            </a:r>
            <a:r>
              <a:rPr kumimoji="0" lang="zh-CN" altLang="zh-CN" b="0" i="0" u="none" strike="noStrike" kern="1200" cap="none" spc="15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+mn-ea"/>
              </a:rPr>
              <a:t>是劳作过程中劳动者所采取的，包括分工协作方式在内的</a:t>
            </a:r>
            <a:r>
              <a:rPr kumimoji="0" lang="zh-CN" altLang="zh-CN" b="0" i="0" u="sng" strike="noStrike" kern="1200" cap="none" spc="15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+mn-ea"/>
              </a:rPr>
              <a:t>劳动组织形式</a:t>
            </a:r>
            <a:r>
              <a:rPr kumimoji="0" lang="zh-CN" altLang="zh-CN" b="0" i="0" u="none" strike="noStrike" kern="1200" cap="none" spc="150" normalizeH="0" baseline="0" noProof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+mn-ea"/>
              </a:rPr>
              <a:t>。</a:t>
            </a:r>
            <a:endParaRPr kumimoji="0" lang="zh-CN" altLang="zh-CN" b="0" i="0" u="none" strike="noStrike" kern="1200" cap="none" spc="150" normalizeH="0" baseline="0" noProof="1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-85" y="187642"/>
            <a:ext cx="5031857" cy="442395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buFontTx/>
            </a:pPr>
            <a:r>
              <a:rPr lang="zh-CN" altLang="en-US" sz="27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7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7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）人工智能技术的发展应用</a:t>
            </a:r>
          </a:p>
        </p:txBody>
      </p:sp>
      <p:grpSp>
        <p:nvGrpSpPr>
          <p:cNvPr id="2" name="组合 23"/>
          <p:cNvGrpSpPr/>
          <p:nvPr>
            <p:custDataLst>
              <p:tags r:id="rId2"/>
            </p:custDataLst>
          </p:nvPr>
        </p:nvGrpSpPr>
        <p:grpSpPr>
          <a:xfrm>
            <a:off x="1510361" y="619177"/>
            <a:ext cx="4153410" cy="2455464"/>
            <a:chOff x="507" y="2170"/>
            <a:chExt cx="6539" cy="4296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07" y="2170"/>
              <a:ext cx="6539" cy="355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>
              <p:custDataLst>
                <p:tags r:id="rId14"/>
              </p:custDataLst>
            </p:nvPr>
          </p:nvSpPr>
          <p:spPr>
            <a:xfrm>
              <a:off x="2570" y="5658"/>
              <a:ext cx="2239" cy="8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 anchor="t">
              <a:spAutoFit/>
            </a:bodyPr>
            <a:lstStyle/>
            <a:p>
              <a:r>
                <a:rPr lang="zh-CN" altLang="en-US" sz="2400" b="1" smtClean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无人仓库</a:t>
              </a:r>
            </a:p>
          </p:txBody>
        </p:sp>
      </p:grpSp>
      <p:grpSp>
        <p:nvGrpSpPr>
          <p:cNvPr id="5" name="组合 24"/>
          <p:cNvGrpSpPr/>
          <p:nvPr>
            <p:custDataLst>
              <p:tags r:id="rId3"/>
            </p:custDataLst>
          </p:nvPr>
        </p:nvGrpSpPr>
        <p:grpSpPr>
          <a:xfrm>
            <a:off x="5833363" y="579738"/>
            <a:ext cx="4169924" cy="2494903"/>
            <a:chOff x="7200" y="2101"/>
            <a:chExt cx="6565" cy="436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7200" y="2101"/>
              <a:ext cx="6565" cy="3625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>
              <p:custDataLst>
                <p:tags r:id="rId12"/>
              </p:custDataLst>
            </p:nvPr>
          </p:nvSpPr>
          <p:spPr>
            <a:xfrm>
              <a:off x="9595" y="5658"/>
              <a:ext cx="2239" cy="8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 anchor="t">
              <a:spAutoFit/>
            </a:bodyPr>
            <a:lstStyle/>
            <a:p>
              <a:r>
                <a:rPr lang="zh-CN" altLang="en-US" sz="2400" b="1" smtClean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无人码头</a:t>
              </a:r>
            </a:p>
          </p:txBody>
        </p:sp>
      </p:grpSp>
      <p:grpSp>
        <p:nvGrpSpPr>
          <p:cNvPr id="9" name="组合 25"/>
          <p:cNvGrpSpPr/>
          <p:nvPr>
            <p:custDataLst>
              <p:tags r:id="rId4"/>
            </p:custDataLst>
          </p:nvPr>
        </p:nvGrpSpPr>
        <p:grpSpPr>
          <a:xfrm>
            <a:off x="5761588" y="3156948"/>
            <a:ext cx="4169924" cy="2281707"/>
            <a:chOff x="7200" y="6271"/>
            <a:chExt cx="6565" cy="3992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7200" y="6271"/>
              <a:ext cx="6565" cy="3282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10"/>
              </p:custDataLst>
            </p:nvPr>
          </p:nvSpPr>
          <p:spPr>
            <a:xfrm>
              <a:off x="9845" y="9455"/>
              <a:ext cx="2239" cy="8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 anchor="t">
              <a:spAutoFit/>
            </a:bodyPr>
            <a:lstStyle/>
            <a:p>
              <a:r>
                <a:rPr lang="zh-CN" altLang="en-US" sz="2400" b="1" smtClean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无人工厂</a:t>
              </a:r>
            </a:p>
          </p:txBody>
        </p:sp>
      </p:grpSp>
      <p:grpSp>
        <p:nvGrpSpPr>
          <p:cNvPr id="10" name="组合 26"/>
          <p:cNvGrpSpPr/>
          <p:nvPr>
            <p:custDataLst>
              <p:tags r:id="rId5"/>
            </p:custDataLst>
          </p:nvPr>
        </p:nvGrpSpPr>
        <p:grpSpPr>
          <a:xfrm>
            <a:off x="1438587" y="3191813"/>
            <a:ext cx="4153410" cy="2252557"/>
            <a:chOff x="507" y="6219"/>
            <a:chExt cx="6539" cy="3941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507" y="6219"/>
              <a:ext cx="6539" cy="3335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>
              <p:custDataLst>
                <p:tags r:id="rId8"/>
              </p:custDataLst>
            </p:nvPr>
          </p:nvSpPr>
          <p:spPr>
            <a:xfrm>
              <a:off x="2540" y="9352"/>
              <a:ext cx="2239" cy="8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 anchor="t">
              <a:spAutoFit/>
            </a:bodyPr>
            <a:lstStyle/>
            <a:p>
              <a:r>
                <a:rPr lang="zh-CN" altLang="en-US" sz="2400" b="1" smtClean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无人车间</a:t>
              </a:r>
            </a:p>
          </p:txBody>
        </p:sp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504453" y="5493359"/>
            <a:ext cx="1000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大力发展智能制造以及人工智能新兴产业，鼓励各个领域的智能化创新，是当今科技发展的重要</a:t>
            </a:r>
            <a:r>
              <a:rPr lang="zh-CN" altLang="zh-CN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任务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8429" y="873359"/>
            <a:ext cx="10657184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</a:t>
            </a:r>
            <a:r>
              <a:rPr kumimoji="0" lang="zh-CN" altLang="zh-CN" sz="2800" b="1" i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①</a:t>
            </a:r>
            <a:r>
              <a:rPr kumimoji="0" lang="zh-CN" altLang="en-US" sz="2800" b="1" i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人工智能日益成为新一轮产业革命的引擎。</a:t>
            </a:r>
            <a:r>
              <a:rPr kumimoji="0" lang="zh-CN" altLang="en-US" sz="2800" b="1" i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计算机控制的机械手、机器人等自动化装置在生产中大量应用，无人操控应用日益广泛，会极大地提高社会生产力，积累大量财富， 打破经济发展困局，促进经济的再一次腾飞。</a:t>
            </a:r>
            <a:endParaRPr kumimoji="0" lang="en-US" altLang="zh-CN" sz="2800" b="1" i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②人工智能将会颠覆人们以往的生活方式，把人类的文明进程向前大步推进。</a:t>
            </a:r>
            <a:r>
              <a:rPr kumimoji="0" lang="zh-CN" altLang="en-US" sz="2800" b="1" i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人工智能系统将协助人类从事各种各样的活动，成为人们生活中的得力助手。它进一步解放人类的双手，让我们的生活变得更加轻松美好。</a:t>
            </a:r>
          </a:p>
        </p:txBody>
      </p:sp>
      <p:sp>
        <p:nvSpPr>
          <p:cNvPr id="1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3091" y="353397"/>
            <a:ext cx="5031857" cy="442395"/>
          </a:xfrm>
          <a:prstGeom prst="rect">
            <a:avLst/>
          </a:prstGeom>
          <a:noFill/>
          <a:ln w="1905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buFontTx/>
            </a:pPr>
            <a:r>
              <a:rPr lang="zh-CN" altLang="en-US" sz="27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7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7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）人工智能技术的影响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8429" y="647799"/>
            <a:ext cx="6480720" cy="518141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现代科技进步的革命性意义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9858" y="1293036"/>
            <a:ext cx="10882360" cy="518141"/>
          </a:xfrm>
          <a:prstGeom prst="rect">
            <a:avLst/>
          </a:prstGeom>
          <a:noFill/>
        </p:spPr>
        <p:txBody>
          <a:bodyPr wrap="square" lIns="86411" tIns="43205" rIns="86411" bIns="43205" rtlCol="0" anchor="t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生产力</a:t>
            </a:r>
            <a:r>
              <a:rPr lang="en-US" altLang="zh-CN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计算机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与人工智能技术带来了生产力的巨大飞跃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60437" y="1871935"/>
            <a:ext cx="10585176" cy="949028"/>
          </a:xfrm>
          <a:prstGeom prst="rect">
            <a:avLst/>
          </a:prstGeom>
          <a:noFill/>
        </p:spPr>
        <p:txBody>
          <a:bodyPr wrap="square" lIns="86411" tIns="43205" rIns="86411" bIns="43205" rtlCol="0" anchor="t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劳作方式</a:t>
            </a:r>
            <a:r>
              <a:rPr lang="en-US" altLang="zh-CN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促使劳作方式由粗放型转化为集约型。现代企业管理制度逐步发展起来。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98254" y="3960167"/>
            <a:ext cx="11223821" cy="949028"/>
          </a:xfrm>
          <a:prstGeom prst="rect">
            <a:avLst/>
          </a:prstGeom>
          <a:noFill/>
        </p:spPr>
        <p:txBody>
          <a:bodyPr wrap="square" lIns="86411" tIns="43205" rIns="86411" bIns="43205" rtlCol="0" anchor="t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人类</a:t>
            </a:r>
            <a:r>
              <a:rPr lang="zh-CN" altLang="en-US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视野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也产生了新的变化。（全媒体不断发展，为人们认识世界提供了不同的视角；交通和通讯技术是地球成为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地球村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）。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98254" y="5202741"/>
            <a:ext cx="11223821" cy="518141"/>
          </a:xfrm>
          <a:prstGeom prst="rect">
            <a:avLst/>
          </a:prstGeom>
          <a:noFill/>
        </p:spPr>
        <p:txBody>
          <a:bodyPr wrap="square" lIns="86411" tIns="43205" rIns="86411" bIns="43205" rtlCol="0" anchor="t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en-US" altLang="zh-CN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负面影响</a:t>
            </a:r>
            <a:r>
              <a:rPr lang="en-US" altLang="zh-CN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环境污染、生态失衡、资源枯竭、伦理道德等危机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0437" y="2880047"/>
            <a:ext cx="10873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人类文化生活</a:t>
            </a:r>
            <a:r>
              <a:rPr lang="en-US" altLang="zh-CN" dirty="0" smtClean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也出现了新的模式。人们与外界沟通更加方便，丰富了大众的文化生活，推动了电子商务的发展。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43743"/>
            <a:ext cx="10441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266700"/>
            <a:r>
              <a:rPr lang="zh-CN" altLang="zh-CN" sz="2400" kern="100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课标</a:t>
            </a:r>
            <a:r>
              <a:rPr lang="en-US" altLang="zh-CN" sz="2400" kern="100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 smtClean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zh-CN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认识</a:t>
            </a:r>
            <a:r>
              <a:rPr lang="zh-CN" altLang="en-US" sz="2400" u="sng" dirty="0" smtClean="0">
                <a:solidFill>
                  <a:srgbClr val="C00000"/>
                </a:solidFill>
                <a:latin typeface="+mn-ea"/>
                <a:ea typeface="+mn-ea"/>
              </a:rPr>
              <a:t>人工智能技术</a:t>
            </a:r>
            <a:r>
              <a:rPr lang="zh-CN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对人类劳作方式与生产生活方式的影响；</a:t>
            </a:r>
            <a:endParaRPr lang="en-US" altLang="zh-CN" sz="2400" dirty="0" smtClean="0">
              <a:solidFill>
                <a:srgbClr val="C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4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089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266700"/>
            <a:r>
              <a:rPr lang="zh-CN" altLang="zh-CN" sz="2400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课标</a:t>
            </a:r>
            <a:r>
              <a:rPr lang="en-US" altLang="zh-CN" sz="2400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400" dirty="0" smtClean="0">
                <a:solidFill>
                  <a:srgbClr val="C00000"/>
                </a:solidFill>
                <a:latin typeface="宋体" panose="02010600030101010101" pitchFamily="2" charset="-122"/>
              </a:rPr>
              <a:t>认识</a:t>
            </a:r>
            <a:r>
              <a:rPr lang="zh-CN" altLang="en-US" sz="2400" u="sng" dirty="0" smtClean="0">
                <a:solidFill>
                  <a:srgbClr val="C00000"/>
                </a:solidFill>
                <a:latin typeface="宋体" panose="02010600030101010101" pitchFamily="2" charset="-122"/>
              </a:rPr>
              <a:t>大机器生产、工厂制度、人工智能技术</a:t>
            </a:r>
            <a:r>
              <a:rPr lang="zh-CN" altLang="en-US" sz="2400" dirty="0" smtClean="0">
                <a:solidFill>
                  <a:srgbClr val="C00000"/>
                </a:solidFill>
                <a:latin typeface="宋体" panose="02010600030101010101" pitchFamily="2" charset="-122"/>
              </a:rPr>
              <a:t>对人类劳作方式与生产生活方式的影响；</a:t>
            </a:r>
            <a:endParaRPr lang="en-US" altLang="zh-CN" sz="2400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4414" y="846044"/>
          <a:ext cx="11089231" cy="56341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2">
                      <a:lumMod val="90000"/>
                    </a:schemeClr>
                  </a:outerShdw>
                </a:effectLst>
                <a:tableStyleId>{5C22544A-7EE6-4342-B048-85BDC9FD1C3A}</a:tableStyleId>
              </a:tblPr>
              <a:tblGrid>
                <a:gridCol w="1224135"/>
                <a:gridCol w="4104456"/>
                <a:gridCol w="3024336"/>
                <a:gridCol w="2736304"/>
              </a:tblGrid>
              <a:tr h="576062">
                <a:tc>
                  <a:txBody>
                    <a:bodyPr/>
                    <a:lstStyle/>
                    <a:p>
                      <a:pPr marL="0" marR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rgbClr val="0000FF"/>
                          </a:solidFill>
                        </a:rPr>
                        <a:t>时间</a:t>
                      </a:r>
                      <a:endParaRPr lang="zh-CN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rgbClr val="0000FF"/>
                          </a:solidFill>
                        </a:rPr>
                        <a:t>劳动工具变化</a:t>
                      </a:r>
                      <a:endParaRPr lang="zh-CN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rgbClr val="0000FF"/>
                          </a:solidFill>
                        </a:rPr>
                        <a:t>劳作方式</a:t>
                      </a:r>
                      <a:endParaRPr lang="zh-CN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rgbClr val="0033CC"/>
                          </a:solidFill>
                          <a:latin typeface="宋体" panose="02010600030101010101" pitchFamily="2" charset="-122"/>
                        </a:rPr>
                        <a:t>生活方式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1224136">
                <a:tc rowSpan="2">
                  <a:txBody>
                    <a:bodyPr/>
                    <a:lstStyle/>
                    <a:p>
                      <a:pPr marL="0" marR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</a:rPr>
                        <a:t>古代</a:t>
                      </a:r>
                      <a:endParaRPr lang="zh-CN" alt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黑体" pitchFamily="49" charset="-122"/>
                          <a:ea typeface="黑体" pitchFamily="49" charset="-122"/>
                        </a:rPr>
                        <a:t>农业工具</a:t>
                      </a:r>
                      <a:endParaRPr lang="zh-CN" altLang="en-US" sz="24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</a:tr>
              <a:tr h="109073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黑体" pitchFamily="49" charset="-122"/>
                          <a:ea typeface="黑体" pitchFamily="49" charset="-122"/>
                        </a:rPr>
                        <a:t>手工业工具</a:t>
                      </a:r>
                      <a:endParaRPr lang="zh-CN" altLang="en-US" sz="24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</a:rPr>
                        <a:t>两</a:t>
                      </a:r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次工业革命</a:t>
                      </a:r>
                    </a:p>
                    <a:p>
                      <a:pPr marL="0" marR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</a:tr>
              <a:tr h="1266447">
                <a:tc>
                  <a:txBody>
                    <a:bodyPr/>
                    <a:lstStyle/>
                    <a:p>
                      <a:pPr marL="0" marR="0" lvl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第三次</a:t>
                      </a:r>
                      <a:endParaRPr lang="en-US" altLang="zh-CN" sz="2400" b="1" dirty="0" smtClean="0">
                        <a:solidFill>
                          <a:srgbClr val="0000FF"/>
                        </a:solidFill>
                        <a:latin typeface="宋体" panose="02010600030101010101" pitchFamily="2" charset="-122"/>
                      </a:endParaRPr>
                    </a:p>
                    <a:p>
                      <a:pPr marL="0" marR="0" lvl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</a:rPr>
                        <a:t>科技革命</a:t>
                      </a:r>
                    </a:p>
                    <a:p>
                      <a:pPr marL="0" marR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8642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本框 35"/>
          <p:cNvSpPr txBox="1"/>
          <p:nvPr>
            <p:custDataLst>
              <p:tags r:id="rId1"/>
            </p:custDataLst>
          </p:nvPr>
        </p:nvSpPr>
        <p:spPr>
          <a:xfrm>
            <a:off x="3456781" y="1439614"/>
            <a:ext cx="1512168" cy="1195213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86375" tIns="43187" rIns="86375" bIns="43187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eaLnBrk="0" hangingPunct="0">
              <a:defRPr/>
            </a:pPr>
            <a:r>
              <a:rPr lang="zh-CN" altLang="en-US" sz="2400" dirty="0"/>
              <a:t>耕作</a:t>
            </a:r>
            <a:r>
              <a:rPr lang="zh-CN" altLang="en-US" sz="2400" dirty="0" smtClean="0"/>
              <a:t>工具</a:t>
            </a:r>
            <a:endParaRPr lang="en-US" altLang="zh-CN" sz="2400" dirty="0" smtClean="0"/>
          </a:p>
          <a:p>
            <a:pPr eaLnBrk="0" hangingPunct="0">
              <a:defRPr/>
            </a:pPr>
            <a:r>
              <a:rPr lang="zh-CN" altLang="en-US" sz="2400" dirty="0" smtClean="0"/>
              <a:t>灌溉工具</a:t>
            </a:r>
            <a:endParaRPr lang="en-US" altLang="zh-CN" sz="2400" dirty="0" smtClean="0"/>
          </a:p>
          <a:p>
            <a:pPr eaLnBrk="0" hangingPunct="0">
              <a:defRPr/>
            </a:pPr>
            <a:r>
              <a:rPr lang="zh-CN" altLang="en-US" sz="2400" dirty="0" smtClean="0"/>
              <a:t>畜牧工具</a:t>
            </a:r>
          </a:p>
        </p:txBody>
      </p:sp>
      <p:sp>
        <p:nvSpPr>
          <p:cNvPr id="8" name="文本框 52"/>
          <p:cNvSpPr txBox="1"/>
          <p:nvPr>
            <p:custDataLst>
              <p:tags r:id="rId2"/>
            </p:custDataLst>
          </p:nvPr>
        </p:nvSpPr>
        <p:spPr>
          <a:xfrm>
            <a:off x="3456781" y="2807766"/>
            <a:ext cx="2016224" cy="825881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86375" tIns="43187" rIns="86375" bIns="43187">
            <a:spAutoFit/>
          </a:bodyPr>
          <a:lstStyle/>
          <a:p>
            <a:pPr eaLnBrk="0" hangingPunct="0">
              <a:defRPr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纺织、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制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陶瓷冶铁工具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45013" y="4031902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工厂制度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文本框 52"/>
          <p:cNvSpPr txBox="1"/>
          <p:nvPr>
            <p:custDataLst>
              <p:tags r:id="rId3"/>
            </p:custDataLst>
          </p:nvPr>
        </p:nvSpPr>
        <p:spPr>
          <a:xfrm>
            <a:off x="5545013" y="1511622"/>
            <a:ext cx="2304256" cy="825881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86375" tIns="43187" rIns="86375" bIns="43187"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农业家庭式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、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eaLnBrk="0" hangingPunct="0">
              <a:defRPr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农业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庄园式</a:t>
            </a:r>
          </a:p>
        </p:txBody>
      </p:sp>
      <p:sp>
        <p:nvSpPr>
          <p:cNvPr id="13" name="文本框 52"/>
          <p:cNvSpPr txBox="1"/>
          <p:nvPr>
            <p:custDataLst>
              <p:tags r:id="rId4"/>
            </p:custDataLst>
          </p:nvPr>
        </p:nvSpPr>
        <p:spPr>
          <a:xfrm>
            <a:off x="5689029" y="2735758"/>
            <a:ext cx="2016224" cy="825881"/>
          </a:xfrm>
          <a:prstGeom prst="rect">
            <a:avLst/>
          </a:prstGeom>
          <a:ln w="18796">
            <a:noFill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86375" tIns="43187" rIns="86375" bIns="43187">
            <a:spAutoFit/>
          </a:bodyPr>
          <a:lstStyle/>
          <a:p>
            <a:pPr eaLnBrk="0" hangingPunct="0">
              <a:defRPr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手工业家庭式</a:t>
            </a:r>
            <a:endParaRPr lang="en-US" altLang="zh-CN" sz="2400" dirty="0" smtClean="0">
              <a:latin typeface="黑体" pitchFamily="49" charset="-122"/>
              <a:ea typeface="黑体" pitchFamily="49" charset="-122"/>
            </a:endParaRPr>
          </a:p>
          <a:p>
            <a:pPr eaLnBrk="0" hangingPunct="0">
              <a:defRPr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作坊式</a:t>
            </a:r>
          </a:p>
        </p:txBody>
      </p:sp>
      <p:sp>
        <p:nvSpPr>
          <p:cNvPr id="15" name="矩形 14"/>
          <p:cNvSpPr/>
          <p:nvPr/>
        </p:nvSpPr>
        <p:spPr>
          <a:xfrm>
            <a:off x="5545013" y="5472062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</a:rPr>
              <a:t>粗放型转化为集约型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宋体" panose="02010600030101010101" pitchFamily="2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</a:rPr>
              <a:t>现代企业管理制度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40557" y="395989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42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大机器生产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40557" y="5256038"/>
            <a:ext cx="2952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42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人工智能技术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17021" y="4968006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无人操控日益广泛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8641357" y="5112295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信息社会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人工智能颠覆人们以往的生活方式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13365" y="1799927"/>
            <a:ext cx="17235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农业社会</a:t>
            </a:r>
            <a:endParaRPr lang="en-US" altLang="zh-CN" sz="2400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日出而作，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日落而息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69349" y="3744143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工业社会</a:t>
            </a:r>
            <a:r>
              <a:rPr lang="zh-CN" altLang="en-US" sz="2400" u="sng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城市化</a:t>
            </a:r>
            <a:endParaRPr lang="zh-CN" altLang="en-US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时间观念增强、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生活节奏加快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3" grpId="0"/>
      <p:bldP spid="15" grpId="0"/>
      <p:bldP spid="11" grpId="0"/>
      <p:bldP spid="16" grpId="0"/>
      <p:bldP spid="17" grpId="0"/>
      <p:bldP spid="18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16421" y="1295871"/>
            <a:ext cx="11047390" cy="1564581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defTabSz="864108" fontAlgn="auto">
              <a:tabLst>
                <a:tab pos="1122740" algn="l"/>
                <a:tab pos="2044456" algn="l"/>
                <a:tab pos="2969771" algn="l"/>
                <a:tab pos="3959895" algn="l"/>
              </a:tabLst>
            </a:pPr>
            <a:r>
              <a:rPr lang="en-US" altLang="zh-CN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农业革命</a:t>
            </a:r>
            <a:r>
              <a:rPr lang="en-US" altLang="zh-CN" sz="24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新石器时代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人类发明了农业、畜牧业。农业的产生是人类历史上的一次巨大革命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这场革命被称为农业革命或新石器革命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 defTabSz="864108" fontAlgn="auto">
              <a:tabLst>
                <a:tab pos="1122740" algn="l"/>
                <a:tab pos="2044456" algn="l"/>
                <a:tab pos="2969771" algn="l"/>
                <a:tab pos="3959895" algn="l"/>
              </a:tabLst>
            </a:pP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   </a:t>
            </a:r>
            <a:endParaRPr lang="en-US" altLang="zh-CN" sz="2400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 defTabSz="864108" fontAlgn="auto">
              <a:tabLst>
                <a:tab pos="1122740" algn="l"/>
                <a:tab pos="2044456" algn="l"/>
                <a:tab pos="2969771" algn="l"/>
                <a:tab pos="3959895" algn="l"/>
              </a:tabLst>
            </a:pPr>
            <a:endParaRPr lang="zh-CN" altLang="zh-CN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1522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266700" algn="just"/>
            <a:r>
              <a:rPr lang="zh-CN" altLang="zh-CN" kern="1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课标</a:t>
            </a:r>
            <a:r>
              <a:rPr lang="en-US" altLang="zh-CN" dirty="0" smtClean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dirty="0" smtClean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dirty="0" smtClean="0">
                <a:solidFill>
                  <a:srgbClr val="C00000"/>
                </a:solidFill>
                <a:latin typeface="宋体" panose="02010600030101010101" pitchFamily="2" charset="-122"/>
              </a:rPr>
              <a:t>理解劳动人民对历史的推动作用，以及</a:t>
            </a:r>
            <a:r>
              <a:rPr lang="zh-CN" altLang="en-US" u="sng" dirty="0" smtClean="0">
                <a:solidFill>
                  <a:srgbClr val="C00000"/>
                </a:solidFill>
                <a:latin typeface="宋体" panose="02010600030101010101" pitchFamily="2" charset="-122"/>
              </a:rPr>
              <a:t>生产方式的变革</a:t>
            </a:r>
            <a:r>
              <a:rPr lang="zh-CN" altLang="en-US" dirty="0" smtClean="0">
                <a:solidFill>
                  <a:srgbClr val="C00000"/>
                </a:solidFill>
                <a:latin typeface="宋体" panose="02010600030101010101" pitchFamily="2" charset="-122"/>
              </a:rPr>
              <a:t>对人类社会带来的革命性意义。</a:t>
            </a:r>
            <a:endParaRPr lang="zh-CN" altLang="en-US" kern="1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0437" y="2592015"/>
            <a:ext cx="10873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4108" fontAlgn="auto">
              <a:tabLst>
                <a:tab pos="1122740" algn="l"/>
                <a:tab pos="2044456" algn="l"/>
                <a:tab pos="2969771" algn="l"/>
                <a:tab pos="3959895" algn="l"/>
              </a:tabLst>
            </a:pPr>
            <a:r>
              <a:rPr lang="en-US" altLang="zh-CN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工业革命</a:t>
            </a:r>
            <a:r>
              <a:rPr lang="en-US" altLang="zh-CN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工业革命是开始于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18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世纪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60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年代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以机器取代人力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以大规模工厂化生产取代个体工场手工生产的一场生产与科技革命。</a:t>
            </a:r>
          </a:p>
          <a:p>
            <a:pPr defTabSz="864108" fontAlgn="auto">
              <a:tabLst>
                <a:tab pos="1122740" algn="l"/>
                <a:tab pos="2044456" algn="l"/>
                <a:tab pos="2969771" algn="l"/>
                <a:tab pos="3959895" algn="l"/>
              </a:tabLst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   </a:t>
            </a:r>
            <a:endParaRPr lang="en-US" altLang="zh-CN" sz="2400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 defTabSz="864108" fontAlgn="auto">
              <a:tabLst>
                <a:tab pos="1122740" algn="l"/>
                <a:tab pos="2044456" algn="l"/>
                <a:tab pos="2969771" algn="l"/>
                <a:tab pos="3959895" algn="l"/>
              </a:tabLst>
            </a:pP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2445" y="4032175"/>
            <a:ext cx="10729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4108" fontAlgn="auto">
              <a:tabLst>
                <a:tab pos="1122740" algn="l"/>
                <a:tab pos="2044456" algn="l"/>
                <a:tab pos="2969771" algn="l"/>
                <a:tab pos="3959895" algn="l"/>
              </a:tabLst>
            </a:pPr>
            <a:r>
              <a:rPr lang="en-US" altLang="zh-CN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信息革命</a:t>
            </a:r>
            <a:r>
              <a:rPr lang="en-US" altLang="zh-CN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信息革命指由于信息生产、处理手段的高度发展而导致的社会生产力、生产关系的变革</a:t>
            </a: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以互联网与全球化的普及为重要标志。</a:t>
            </a:r>
            <a:endParaRPr lang="en-US" altLang="zh-CN" sz="24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 defTabSz="864108" fontAlgn="auto">
              <a:tabLst>
                <a:tab pos="1122740" algn="l"/>
                <a:tab pos="2044456" algn="l"/>
                <a:tab pos="2969771" algn="l"/>
                <a:tab pos="3959895" algn="l"/>
              </a:tabLst>
            </a:pPr>
            <a:r>
              <a:rPr lang="en-US" altLang="zh-CN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  </a:t>
            </a:r>
            <a:endParaRPr lang="zh-CN" altLang="zh-CN" sz="2400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6461" y="2087959"/>
            <a:ext cx="1008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u="sng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农业的产生</a:t>
            </a:r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推动阶级和国家逐渐形成；人类进入农业社会。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48469" y="3384103"/>
            <a:ext cx="1000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u="sng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机械化</a:t>
            </a:r>
            <a:r>
              <a:rPr lang="zh-CN" altLang="zh-CN" sz="2400" u="sng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大生产</a:t>
            </a:r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推动人类由农业社会进入工业社会。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360437" y="5040287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642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第三次科技革命</a:t>
            </a:r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推动人类进入信息社会，</a:t>
            </a:r>
            <a:r>
              <a:rPr lang="zh-CN" altLang="en-US" sz="2400" u="sng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计算机和人工智能技术</a:t>
            </a:r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将会颠覆人们以往的生活方式，把人类的文明进程向前大步推进。</a:t>
            </a:r>
            <a:endParaRPr lang="zh-CN" altLang="zh-CN" sz="2400" dirty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9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1520643" descr="D:/课件/新坐标2/20-21同步新教材人教历史选择性必修2/PPT课件/KTB202-59.TIF"/>
          <p:cNvPicPr>
            <a:picLocks noChangeAspect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7" b="65689"/>
          <a:stretch>
            <a:fillRect/>
          </a:stretch>
        </p:blipFill>
        <p:spPr>
          <a:xfrm>
            <a:off x="635" y="0"/>
            <a:ext cx="11366500" cy="637984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7849235" y="1296035"/>
            <a:ext cx="3311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标志着灌溉系统的成熟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17210" y="3240405"/>
            <a:ext cx="5821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（东汉）水排</a:t>
            </a:r>
            <a:r>
              <a:rPr lang="en-US" altLang="zh-CN" sz="2400"/>
              <a:t>—</a:t>
            </a:r>
            <a:r>
              <a:rPr lang="zh-CN" altLang="en-US" sz="2400"/>
              <a:t>鼓风冶铁；南北朝灌钢法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93530" y="3674110"/>
            <a:ext cx="16802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男耕女织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45270" y="4248150"/>
            <a:ext cx="2011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奴隶制或坞堡（自给自足）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04865" y="5832475"/>
            <a:ext cx="4622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世代传承、父死子继或师徒传授。统治者登记造册进行管理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97570" y="288290"/>
            <a:ext cx="2455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播种工具：耧车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587201" descr="D:/课件/新坐标2/20-21同步新教材人教历史选择性必修2/PPT课件/KTB202-59.TI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09" t="35187" r="15306" b="1628"/>
          <a:stretch>
            <a:fillRect/>
          </a:stretch>
        </p:blipFill>
        <p:spPr>
          <a:xfrm>
            <a:off x="-143510" y="0"/>
            <a:ext cx="10231120" cy="633793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816985" y="864235"/>
            <a:ext cx="9556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阿克莱特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53425" y="0"/>
            <a:ext cx="3068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sym typeface="Wingdings" panose="05000000000000000000" pitchFamily="2" charset="2"/>
              </a:rPr>
              <a:t>5</a:t>
            </a:r>
            <a:r>
              <a:rPr lang="zh-CN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、雇佣工人集中劳动；  </a:t>
            </a:r>
            <a:r>
              <a:rPr lang="en-US" altLang="zh-CN" sz="2000" dirty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zh-CN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、生产规模不断扩大</a:t>
            </a:r>
            <a:r>
              <a:rPr lang="zh-CN" alt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；</a:t>
            </a:r>
            <a:endParaRPr lang="en-US" altLang="zh-CN" sz="20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r>
              <a:rPr lang="zh-CN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、分工细致协作高效；  </a:t>
            </a:r>
            <a:r>
              <a:rPr lang="en-US" altLang="zh-CN" sz="2000" dirty="0">
                <a:solidFill>
                  <a:srgbClr val="FF0000"/>
                </a:solidFill>
                <a:sym typeface="Wingdings" panose="05000000000000000000" pitchFamily="2" charset="2"/>
              </a:rPr>
              <a:t>8</a:t>
            </a:r>
            <a:r>
              <a:rPr lang="zh-CN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、生产社会化程度高；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48560" y="2448560"/>
            <a:ext cx="2637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对中国的影响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05" name="Rectangle 49"/>
          <p:cNvSpPr>
            <a:spLocks noChangeArrowheads="1"/>
          </p:cNvSpPr>
          <p:nvPr/>
        </p:nvSpPr>
        <p:spPr bwMode="auto">
          <a:xfrm>
            <a:off x="671031" y="760144"/>
            <a:ext cx="10032715" cy="442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启示</a:t>
            </a:r>
            <a:endParaRPr lang="en-US" altLang="zh-CN" sz="42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400" dirty="0">
                <a:latin typeface="宋体" panose="02010600030101010101" pitchFamily="2" charset="-122"/>
              </a:rPr>
              <a:t>1.</a:t>
            </a:r>
            <a:r>
              <a:rPr lang="zh-CN" altLang="en-US" sz="3400" dirty="0">
                <a:latin typeface="宋体" panose="02010600030101010101" pitchFamily="2" charset="-122"/>
              </a:rPr>
              <a:t>科学技术是第一生产力；</a:t>
            </a:r>
          </a:p>
          <a:p>
            <a:endParaRPr lang="zh-CN" altLang="en-US" sz="3400" dirty="0">
              <a:latin typeface="宋体" panose="02010600030101010101" pitchFamily="2" charset="-122"/>
            </a:endParaRPr>
          </a:p>
          <a:p>
            <a:r>
              <a:rPr lang="en-US" altLang="zh-CN" sz="3400" dirty="0">
                <a:latin typeface="宋体" panose="02010600030101010101" pitchFamily="2" charset="-122"/>
              </a:rPr>
              <a:t>2.</a:t>
            </a:r>
            <a:r>
              <a:rPr lang="zh-CN" altLang="en-US" sz="3400" dirty="0">
                <a:latin typeface="宋体" panose="02010600030101010101" pitchFamily="2" charset="-122"/>
              </a:rPr>
              <a:t>社会进步离不开科技发展；</a:t>
            </a:r>
          </a:p>
          <a:p>
            <a:endParaRPr lang="zh-CN" altLang="en-US" sz="3400" dirty="0">
              <a:latin typeface="宋体" panose="02010600030101010101" pitchFamily="2" charset="-122"/>
            </a:endParaRPr>
          </a:p>
          <a:p>
            <a:r>
              <a:rPr lang="en-US" altLang="zh-CN" sz="3400" dirty="0">
                <a:latin typeface="宋体" panose="02010600030101010101" pitchFamily="2" charset="-122"/>
              </a:rPr>
              <a:t>3.</a:t>
            </a:r>
            <a:r>
              <a:rPr lang="zh-CN" altLang="en-US" sz="3400" dirty="0">
                <a:latin typeface="宋体" panose="02010600030101010101" pitchFamily="2" charset="-122"/>
              </a:rPr>
              <a:t>人的智慧和创造力是推动科技进步的重要因素；</a:t>
            </a:r>
          </a:p>
          <a:p>
            <a:endParaRPr lang="zh-CN" altLang="en-US" sz="3400" dirty="0">
              <a:latin typeface="宋体" panose="02010600030101010101" pitchFamily="2" charset="-122"/>
            </a:endParaRPr>
          </a:p>
          <a:p>
            <a:r>
              <a:rPr lang="en-US" altLang="zh-CN" sz="3400" dirty="0">
                <a:latin typeface="宋体" panose="02010600030101010101" pitchFamily="2" charset="-122"/>
              </a:rPr>
              <a:t>4.</a:t>
            </a:r>
            <a:r>
              <a:rPr lang="zh-CN" altLang="en-US" sz="3400" dirty="0">
                <a:latin typeface="宋体" panose="02010600030101010101" pitchFamily="2" charset="-122"/>
              </a:rPr>
              <a:t>在发展科学的同时，要注意保护环境与资源。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2"/>
          <p:cNvSpPr txBox="1"/>
          <p:nvPr>
            <p:custDataLst>
              <p:tags r:id="rId1"/>
            </p:custDataLst>
          </p:nvPr>
        </p:nvSpPr>
        <p:spPr>
          <a:xfrm>
            <a:off x="266800" y="1788625"/>
            <a:ext cx="684150" cy="4088313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86375" tIns="43187" rIns="86375" bIns="43187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eaLnBrk="0" hangingPunct="0">
              <a:defRPr/>
            </a:pP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古代的生产工具与劳作</a:t>
            </a:r>
          </a:p>
        </p:txBody>
      </p:sp>
      <p:sp>
        <p:nvSpPr>
          <p:cNvPr id="6" name="右中括号 5"/>
          <p:cNvSpPr/>
          <p:nvPr>
            <p:custDataLst>
              <p:tags r:id="rId2"/>
            </p:custDataLst>
          </p:nvPr>
        </p:nvSpPr>
        <p:spPr>
          <a:xfrm rot="10800000">
            <a:off x="3578546" y="1604298"/>
            <a:ext cx="208265" cy="1293035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375" tIns="43187" rIns="86375" bIns="43187" anchor="ctr"/>
          <a:lstStyle/>
          <a:p>
            <a:pPr algn="ctr" eaLnBrk="0" hangingPunct="0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35"/>
          <p:cNvSpPr txBox="1"/>
          <p:nvPr>
            <p:custDataLst>
              <p:tags r:id="rId3"/>
            </p:custDataLst>
          </p:nvPr>
        </p:nvSpPr>
        <p:spPr>
          <a:xfrm>
            <a:off x="3816821" y="1511895"/>
            <a:ext cx="4862108" cy="456549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86375" tIns="43187" rIns="86375" bIns="43187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eaLnBrk="0" hangingPunct="0">
              <a:defRPr/>
            </a:pP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耕作</a:t>
            </a:r>
            <a:r>
              <a:rPr lang="zh-CN" altLang="en-US" sz="2300" dirty="0" smtClean="0">
                <a:latin typeface="微软雅黑" pitchFamily="34" charset="-122"/>
                <a:ea typeface="微软雅黑" pitchFamily="34" charset="-122"/>
              </a:rPr>
              <a:t>工具（石器、青铜器、铁器）</a:t>
            </a:r>
          </a:p>
        </p:txBody>
      </p: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 flipV="1">
            <a:off x="3317166" y="2267615"/>
            <a:ext cx="261081" cy="4500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50"/>
          <p:cNvSpPr txBox="1"/>
          <p:nvPr>
            <p:custDataLst>
              <p:tags r:id="rId5"/>
            </p:custDataLst>
          </p:nvPr>
        </p:nvSpPr>
        <p:spPr>
          <a:xfrm>
            <a:off x="1876719" y="1879105"/>
            <a:ext cx="1431444" cy="795104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375" tIns="43187" rIns="86375" bIns="43187">
            <a:spAutoFit/>
          </a:bodyPr>
          <a:lstStyle/>
          <a:p>
            <a:pPr eaLnBrk="0" hangingPunct="0">
              <a:defRPr/>
            </a:pP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农业工具的变化</a:t>
            </a:r>
          </a:p>
        </p:txBody>
      </p:sp>
      <p:sp>
        <p:nvSpPr>
          <p:cNvPr id="10" name="右中括号 9"/>
          <p:cNvSpPr/>
          <p:nvPr>
            <p:custDataLst>
              <p:tags r:id="rId6"/>
            </p:custDataLst>
          </p:nvPr>
        </p:nvSpPr>
        <p:spPr>
          <a:xfrm rot="10800000">
            <a:off x="1578125" y="2290716"/>
            <a:ext cx="298893" cy="2686873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375" tIns="43187" rIns="86375" bIns="43187" anchor="ctr"/>
          <a:lstStyle/>
          <a:p>
            <a:pPr algn="ctr" eaLnBrk="0" hangingPunct="0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1225517" y="3657253"/>
            <a:ext cx="355610" cy="0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50"/>
          <p:cNvSpPr txBox="1"/>
          <p:nvPr>
            <p:custDataLst>
              <p:tags r:id="rId8"/>
            </p:custDataLst>
          </p:nvPr>
        </p:nvSpPr>
        <p:spPr>
          <a:xfrm>
            <a:off x="1885722" y="3267843"/>
            <a:ext cx="1431444" cy="795104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375" tIns="43187" rIns="86375" bIns="43187">
            <a:spAutoFit/>
          </a:bodyPr>
          <a:lstStyle/>
          <a:p>
            <a:pPr eaLnBrk="0" hangingPunct="0">
              <a:defRPr/>
            </a:pP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手工业工具的进步</a:t>
            </a:r>
          </a:p>
        </p:txBody>
      </p:sp>
      <p:sp>
        <p:nvSpPr>
          <p:cNvPr id="13" name="文本框 52"/>
          <p:cNvSpPr txBox="1"/>
          <p:nvPr>
            <p:custDataLst>
              <p:tags r:id="rId9"/>
            </p:custDataLst>
          </p:nvPr>
        </p:nvSpPr>
        <p:spPr>
          <a:xfrm>
            <a:off x="3816820" y="2076510"/>
            <a:ext cx="5185009" cy="44116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86375" tIns="43187" rIns="86375" bIns="43187">
            <a:spAutoFit/>
          </a:bodyPr>
          <a:lstStyle/>
          <a:p>
            <a:pPr eaLnBrk="0" hangingPunct="0">
              <a:defRPr/>
            </a:pP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灌溉工具（陶器、杠杆、翻车、筒车）</a:t>
            </a:r>
          </a:p>
        </p:txBody>
      </p:sp>
      <p:sp>
        <p:nvSpPr>
          <p:cNvPr id="14" name="文本框 52"/>
          <p:cNvSpPr txBox="1"/>
          <p:nvPr>
            <p:custDataLst>
              <p:tags r:id="rId10"/>
            </p:custDataLst>
          </p:nvPr>
        </p:nvSpPr>
        <p:spPr>
          <a:xfrm>
            <a:off x="3794914" y="2661827"/>
            <a:ext cx="3284518" cy="44116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375" tIns="43187" rIns="86375" bIns="43187">
            <a:spAutoFit/>
          </a:bodyPr>
          <a:lstStyle/>
          <a:p>
            <a:pPr eaLnBrk="0" hangingPunct="0">
              <a:defRPr/>
            </a:pP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畜牧工具</a:t>
            </a:r>
          </a:p>
        </p:txBody>
      </p:sp>
      <p:sp>
        <p:nvSpPr>
          <p:cNvPr id="15" name="文本框 52"/>
          <p:cNvSpPr txBox="1"/>
          <p:nvPr>
            <p:custDataLst>
              <p:tags r:id="rId11"/>
            </p:custDataLst>
          </p:nvPr>
        </p:nvSpPr>
        <p:spPr>
          <a:xfrm>
            <a:off x="3830624" y="4486775"/>
            <a:ext cx="3706750" cy="44116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86375" tIns="43187" rIns="86375" bIns="43187">
            <a:spAutoFit/>
          </a:bodyPr>
          <a:lstStyle/>
          <a:p>
            <a:pPr eaLnBrk="0" hangingPunct="0">
              <a:defRPr/>
            </a:pP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农业家庭式、农业庄园式</a:t>
            </a:r>
          </a:p>
        </p:txBody>
      </p:sp>
      <p:sp>
        <p:nvSpPr>
          <p:cNvPr id="16" name="右中括号 15"/>
          <p:cNvSpPr/>
          <p:nvPr>
            <p:custDataLst>
              <p:tags r:id="rId12"/>
            </p:custDataLst>
          </p:nvPr>
        </p:nvSpPr>
        <p:spPr>
          <a:xfrm rot="10800000">
            <a:off x="3647268" y="4716581"/>
            <a:ext cx="183057" cy="522014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375" tIns="43187" rIns="86375" bIns="43187" anchor="ctr"/>
          <a:lstStyle/>
          <a:p>
            <a:pPr algn="ctr" eaLnBrk="0" hangingPunct="0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13"/>
            </p:custDataLst>
          </p:nvPr>
        </p:nvCxnSpPr>
        <p:spPr>
          <a:xfrm>
            <a:off x="3327668" y="4977289"/>
            <a:ext cx="264082" cy="0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50"/>
          <p:cNvSpPr txBox="1"/>
          <p:nvPr>
            <p:custDataLst>
              <p:tags r:id="rId14"/>
            </p:custDataLst>
          </p:nvPr>
        </p:nvSpPr>
        <p:spPr>
          <a:xfrm>
            <a:off x="1876719" y="4602279"/>
            <a:ext cx="1431444" cy="795104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375" tIns="43187" rIns="86375" bIns="43187">
            <a:spAutoFit/>
          </a:bodyPr>
          <a:lstStyle/>
          <a:p>
            <a:pPr eaLnBrk="0" hangingPunct="0">
              <a:defRPr/>
            </a:pP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劳作方式的发展</a:t>
            </a:r>
          </a:p>
        </p:txBody>
      </p:sp>
      <p:sp>
        <p:nvSpPr>
          <p:cNvPr id="19" name="文本框 52"/>
          <p:cNvSpPr txBox="1"/>
          <p:nvPr>
            <p:custDataLst>
              <p:tags r:id="rId15"/>
            </p:custDataLst>
          </p:nvPr>
        </p:nvSpPr>
        <p:spPr>
          <a:xfrm>
            <a:off x="3794613" y="3197941"/>
            <a:ext cx="3284519" cy="44116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375" tIns="43187" rIns="86375" bIns="43187">
            <a:spAutoFit/>
          </a:bodyPr>
          <a:lstStyle/>
          <a:p>
            <a:pPr eaLnBrk="0" hangingPunct="0">
              <a:defRPr/>
            </a:pP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纺织工具、制陶瓷工具</a:t>
            </a:r>
          </a:p>
        </p:txBody>
      </p:sp>
      <p:sp>
        <p:nvSpPr>
          <p:cNvPr id="20" name="文本框 52"/>
          <p:cNvSpPr txBox="1"/>
          <p:nvPr>
            <p:custDataLst>
              <p:tags r:id="rId16"/>
            </p:custDataLst>
          </p:nvPr>
        </p:nvSpPr>
        <p:spPr>
          <a:xfrm>
            <a:off x="3795213" y="3836058"/>
            <a:ext cx="3284519" cy="44116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375" tIns="43187" rIns="86375" bIns="43187">
            <a:spAutoFit/>
          </a:bodyPr>
          <a:lstStyle/>
          <a:p>
            <a:pPr eaLnBrk="0" hangingPunct="0">
              <a:defRPr/>
            </a:pP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冶铁工具</a:t>
            </a:r>
          </a:p>
        </p:txBody>
      </p:sp>
      <p:cxnSp>
        <p:nvCxnSpPr>
          <p:cNvPr id="21" name="直接连接符 20"/>
          <p:cNvCxnSpPr/>
          <p:nvPr>
            <p:custDataLst>
              <p:tags r:id="rId17"/>
            </p:custDataLst>
          </p:nvPr>
        </p:nvCxnSpPr>
        <p:spPr>
          <a:xfrm flipV="1">
            <a:off x="1615638" y="3657253"/>
            <a:ext cx="261081" cy="4500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右中括号 21"/>
          <p:cNvSpPr/>
          <p:nvPr>
            <p:custDataLst>
              <p:tags r:id="rId18"/>
            </p:custDataLst>
          </p:nvPr>
        </p:nvSpPr>
        <p:spPr>
          <a:xfrm rot="10800000">
            <a:off x="3606755" y="3294544"/>
            <a:ext cx="180056" cy="756620"/>
          </a:xfrm>
          <a:prstGeom prst="rightBracket">
            <a:avLst/>
          </a:prstGeom>
          <a:ln w="19050">
            <a:solidFill>
              <a:srgbClr val="793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375" tIns="43187" rIns="86375" bIns="43187" anchor="ctr"/>
          <a:lstStyle/>
          <a:p>
            <a:pPr algn="ctr" eaLnBrk="0" hangingPunct="0">
              <a:defRPr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9"/>
            </p:custDataLst>
          </p:nvPr>
        </p:nvCxnSpPr>
        <p:spPr>
          <a:xfrm flipV="1">
            <a:off x="3308163" y="3631452"/>
            <a:ext cx="261081" cy="4500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52"/>
          <p:cNvSpPr txBox="1"/>
          <p:nvPr>
            <p:custDataLst>
              <p:tags r:id="rId20"/>
            </p:custDataLst>
          </p:nvPr>
        </p:nvSpPr>
        <p:spPr>
          <a:xfrm>
            <a:off x="3830925" y="5066092"/>
            <a:ext cx="3284518" cy="441161"/>
          </a:xfrm>
          <a:prstGeom prst="rect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375" tIns="43187" rIns="86375" bIns="43187">
            <a:spAutoFit/>
          </a:bodyPr>
          <a:lstStyle/>
          <a:p>
            <a:pPr eaLnBrk="0" hangingPunct="0">
              <a:defRPr/>
            </a:pPr>
            <a:r>
              <a:rPr lang="zh-CN" altLang="en-US" sz="2300" dirty="0">
                <a:latin typeface="微软雅黑" pitchFamily="34" charset="-122"/>
                <a:ea typeface="微软雅黑" pitchFamily="34" charset="-122"/>
              </a:rPr>
              <a:t>手工业家庭与作坊式</a:t>
            </a:r>
          </a:p>
        </p:txBody>
      </p:sp>
      <p:cxnSp>
        <p:nvCxnSpPr>
          <p:cNvPr id="25" name="直接连接符 24"/>
          <p:cNvCxnSpPr/>
          <p:nvPr>
            <p:custDataLst>
              <p:tags r:id="rId21"/>
            </p:custDataLst>
          </p:nvPr>
        </p:nvCxnSpPr>
        <p:spPr>
          <a:xfrm flipV="1">
            <a:off x="3569544" y="2272116"/>
            <a:ext cx="261081" cy="4501"/>
          </a:xfrm>
          <a:prstGeom prst="line">
            <a:avLst/>
          </a:prstGeom>
          <a:ln w="18796">
            <a:solidFill>
              <a:srgbClr val="793738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16421" y="143743"/>
            <a:ext cx="9505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266700" algn="just"/>
            <a:r>
              <a:rPr lang="zh-CN" altLang="zh-CN" kern="1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课标</a:t>
            </a:r>
            <a:r>
              <a:rPr lang="en-US" altLang="zh-CN" kern="1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kern="1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了解劳动在社会生产中的作用，以及上历史上</a:t>
            </a:r>
            <a:r>
              <a:rPr lang="zh-CN" altLang="en-US" u="sng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劳动工具</a:t>
            </a:r>
            <a:r>
              <a:rPr lang="zh-CN" altLang="en-US" u="sng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和主要</a:t>
            </a:r>
            <a:r>
              <a:rPr lang="zh-CN" altLang="en-US" u="sng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劳作方式</a:t>
            </a:r>
            <a:r>
              <a:rPr lang="zh-CN" altLang="en-US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的变化；</a:t>
            </a:r>
            <a:endParaRPr lang="en-US" altLang="zh-CN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413" y="0"/>
            <a:ext cx="3404413" cy="487813"/>
          </a:xfrm>
        </p:spPr>
        <p:txBody>
          <a:bodyPr>
            <a:normAutofit/>
          </a:bodyPr>
          <a:lstStyle/>
          <a:p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一、农业工具的变化</a:t>
            </a:r>
            <a:endParaRPr lang="zh-CN" altLang="en-US" sz="2700" dirty="0">
              <a:cs typeface="+mn-ea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87325" y="5871159"/>
            <a:ext cx="429677" cy="196205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3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578504" y="1267234"/>
            <a:ext cx="10900363" cy="408971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193015" y="4960334"/>
            <a:ext cx="252045" cy="261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891881" y="1670446"/>
            <a:ext cx="252045" cy="261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008442" y="2361064"/>
            <a:ext cx="252045" cy="261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441560" y="2989281"/>
            <a:ext cx="252045" cy="261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818708" y="4318917"/>
            <a:ext cx="252045" cy="2610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26"/>
          <p:cNvSpPr txBox="1"/>
          <p:nvPr/>
        </p:nvSpPr>
        <p:spPr>
          <a:xfrm>
            <a:off x="657118" y="5171540"/>
            <a:ext cx="1399452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/>
              <a:t>原始社会</a:t>
            </a:r>
          </a:p>
        </p:txBody>
      </p:sp>
      <p:sp>
        <p:nvSpPr>
          <p:cNvPr id="13" name="文本框 20"/>
          <p:cNvSpPr txBox="1"/>
          <p:nvPr/>
        </p:nvSpPr>
        <p:spPr>
          <a:xfrm>
            <a:off x="144413" y="3888159"/>
            <a:ext cx="2148987" cy="825918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zh-CN" altLang="en-US" sz="2300" dirty="0" smtClean="0">
                <a:solidFill>
                  <a:schemeClr val="tx1"/>
                </a:solidFill>
                <a:latin typeface="+mn-ea"/>
                <a:cs typeface="+mn-ea"/>
              </a:rPr>
              <a:t>石、木、</a:t>
            </a:r>
            <a:r>
              <a:rPr lang="zh-CN" altLang="en-US" sz="2300" dirty="0">
                <a:solidFill>
                  <a:schemeClr val="tx1"/>
                </a:solidFill>
                <a:latin typeface="+mn-ea"/>
                <a:cs typeface="+mn-ea"/>
              </a:rPr>
              <a:t>骨、蚌</a:t>
            </a:r>
            <a:r>
              <a:rPr lang="zh-CN" altLang="en-US" sz="23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质的</a:t>
            </a:r>
            <a:r>
              <a:rPr lang="en-US" altLang="zh-CN" sz="2300" dirty="0">
                <a:latin typeface="+mn-ea"/>
                <a:cs typeface="+mn-ea"/>
                <a:sym typeface="+mn-ea"/>
              </a:rPr>
              <a:t>_____</a:t>
            </a:r>
            <a:r>
              <a:rPr lang="zh-CN" altLang="en-US" sz="23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等</a:t>
            </a:r>
            <a:endParaRPr lang="zh-CN" altLang="en-US" sz="23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14" name="文本框 21"/>
          <p:cNvSpPr txBox="1"/>
          <p:nvPr/>
        </p:nvSpPr>
        <p:spPr>
          <a:xfrm>
            <a:off x="2116582" y="4666926"/>
            <a:ext cx="1686904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/>
              <a:t>新石器晚期</a:t>
            </a:r>
          </a:p>
        </p:txBody>
      </p:sp>
      <p:sp>
        <p:nvSpPr>
          <p:cNvPr id="15" name="文本框 22"/>
          <p:cNvSpPr txBox="1"/>
          <p:nvPr/>
        </p:nvSpPr>
        <p:spPr>
          <a:xfrm>
            <a:off x="2232646" y="3024063"/>
            <a:ext cx="1944216" cy="1149083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zh-CN" altLang="en-US" sz="2300" dirty="0">
                <a:solidFill>
                  <a:schemeClr val="tx1"/>
                </a:solidFill>
                <a:latin typeface="+mn-ea"/>
                <a:cs typeface="+mn-ea"/>
              </a:rPr>
              <a:t>出现</a:t>
            </a:r>
            <a:r>
              <a:rPr lang="en-US" altLang="zh-CN" sz="2300" dirty="0">
                <a:solidFill>
                  <a:schemeClr val="tx1"/>
                </a:solidFill>
                <a:latin typeface="+mn-ea"/>
                <a:cs typeface="+mn-ea"/>
              </a:rPr>
              <a:t>____</a:t>
            </a:r>
            <a:r>
              <a:rPr lang="en-US" altLang="zh-CN" sz="2300" dirty="0">
                <a:latin typeface="+mn-ea"/>
                <a:cs typeface="+mn-ea"/>
                <a:sym typeface="+mn-ea"/>
              </a:rPr>
              <a:t>____</a:t>
            </a:r>
            <a:r>
              <a:rPr lang="zh-CN" altLang="en-US" sz="2300" dirty="0">
                <a:solidFill>
                  <a:schemeClr val="tx1"/>
                </a:solidFill>
                <a:latin typeface="+mn-ea"/>
                <a:cs typeface="+mn-ea"/>
              </a:rPr>
              <a:t>的农具，数量有限</a:t>
            </a:r>
          </a:p>
        </p:txBody>
      </p:sp>
      <p:sp>
        <p:nvSpPr>
          <p:cNvPr id="16" name="文本框 25"/>
          <p:cNvSpPr txBox="1"/>
          <p:nvPr/>
        </p:nvSpPr>
        <p:spPr>
          <a:xfrm>
            <a:off x="6001081" y="3249688"/>
            <a:ext cx="1456462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/>
              <a:t>春秋战国</a:t>
            </a:r>
          </a:p>
        </p:txBody>
      </p:sp>
      <p:sp>
        <p:nvSpPr>
          <p:cNvPr id="17" name="文本框 27"/>
          <p:cNvSpPr txBox="1"/>
          <p:nvPr/>
        </p:nvSpPr>
        <p:spPr>
          <a:xfrm>
            <a:off x="5905053" y="1583903"/>
            <a:ext cx="1412028" cy="11490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86411" tIns="43205" rIns="86411" bIns="43205" rtlCol="0" anchor="t">
            <a:spAutoFit/>
          </a:bodyPr>
          <a:lstStyle/>
          <a:p>
            <a:r>
              <a:rPr lang="en-US" altLang="zh-CN" sz="2300" dirty="0">
                <a:solidFill>
                  <a:schemeClr val="tx1"/>
                </a:solidFill>
                <a:latin typeface="+mn-ea"/>
                <a:sym typeface="+mn-ea"/>
              </a:rPr>
              <a:t>________</a:t>
            </a:r>
            <a:endParaRPr lang="zh-CN" altLang="en-US" sz="2300" dirty="0">
              <a:solidFill>
                <a:schemeClr val="tx1"/>
              </a:solidFill>
              <a:latin typeface="+mn-ea"/>
              <a:sym typeface="+mn-ea"/>
            </a:endParaRPr>
          </a:p>
          <a:p>
            <a:r>
              <a:rPr lang="zh-CN" altLang="en-US" sz="2300" dirty="0">
                <a:solidFill>
                  <a:schemeClr val="tx1"/>
                </a:solidFill>
                <a:latin typeface="+mn-ea"/>
                <a:sym typeface="+mn-ea"/>
              </a:rPr>
              <a:t>广泛用于</a:t>
            </a:r>
          </a:p>
          <a:p>
            <a:r>
              <a:rPr lang="zh-CN" altLang="en-US" sz="2300" dirty="0">
                <a:solidFill>
                  <a:schemeClr val="tx1"/>
                </a:solidFill>
                <a:latin typeface="+mn-ea"/>
                <a:sym typeface="+mn-ea"/>
              </a:rPr>
              <a:t>农业生产</a:t>
            </a:r>
            <a:endParaRPr lang="zh-CN" altLang="en-US" sz="23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文本框 29"/>
          <p:cNvSpPr txBox="1"/>
          <p:nvPr/>
        </p:nvSpPr>
        <p:spPr>
          <a:xfrm>
            <a:off x="4176861" y="1079847"/>
            <a:ext cx="1296144" cy="22416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vert="horz" wrap="square" lIns="86411" tIns="43205" rIns="86411" bIns="43205" rtlCol="0">
            <a:sp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+mn-ea"/>
                <a:sym typeface="+mn-ea"/>
              </a:rPr>
              <a:t>赫梯</a:t>
            </a:r>
            <a:r>
              <a:rPr lang="zh-CN" altLang="en-US" sz="2000" dirty="0" smtClean="0">
                <a:solidFill>
                  <a:schemeClr val="tx1"/>
                </a:solidFill>
              </a:rPr>
              <a:t>人</a:t>
            </a:r>
            <a:r>
              <a:rPr lang="zh-CN" altLang="en-US" sz="2000" dirty="0">
                <a:solidFill>
                  <a:schemeClr val="tx1"/>
                </a:solidFill>
              </a:rPr>
              <a:t>率先</a:t>
            </a:r>
            <a:r>
              <a:rPr lang="zh-CN" altLang="en-US" sz="2000" u="sng" dirty="0" smtClean="0">
                <a:solidFill>
                  <a:schemeClr val="tx1"/>
                </a:solidFill>
              </a:rPr>
              <a:t>掌握           ，</a:t>
            </a:r>
            <a:r>
              <a:rPr lang="zh-CN" altLang="en-US" sz="2000" dirty="0">
                <a:solidFill>
                  <a:schemeClr val="tx1"/>
                </a:solidFill>
              </a:rPr>
              <a:t>后传入两河流域</a:t>
            </a:r>
            <a:r>
              <a:rPr lang="zh-CN" altLang="en-US" sz="2000" dirty="0" smtClean="0">
                <a:solidFill>
                  <a:schemeClr val="tx1"/>
                </a:solidFill>
              </a:rPr>
              <a:t>、中亚</a:t>
            </a:r>
            <a:r>
              <a:rPr lang="zh-CN" altLang="en-US" sz="2000" dirty="0">
                <a:solidFill>
                  <a:schemeClr val="tx1"/>
                </a:solidFill>
              </a:rPr>
              <a:t>、北非和欧洲</a:t>
            </a:r>
          </a:p>
        </p:txBody>
      </p:sp>
      <p:sp>
        <p:nvSpPr>
          <p:cNvPr id="19" name="正五边形 18"/>
          <p:cNvSpPr/>
          <p:nvPr/>
        </p:nvSpPr>
        <p:spPr>
          <a:xfrm>
            <a:off x="4655038" y="3651099"/>
            <a:ext cx="244844" cy="230406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32"/>
          <p:cNvSpPr txBox="1"/>
          <p:nvPr/>
        </p:nvSpPr>
        <p:spPr>
          <a:xfrm>
            <a:off x="7632174" y="2745674"/>
            <a:ext cx="1177412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/>
              <a:t>南北朝</a:t>
            </a:r>
          </a:p>
        </p:txBody>
      </p:sp>
      <p:sp>
        <p:nvSpPr>
          <p:cNvPr id="21" name="文本框 33"/>
          <p:cNvSpPr txBox="1"/>
          <p:nvPr/>
        </p:nvSpPr>
        <p:spPr>
          <a:xfrm>
            <a:off x="7362126" y="1453240"/>
            <a:ext cx="2006161" cy="7951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86411" tIns="43205" rIns="86411" bIns="43205" rtlCol="0" anchor="t">
            <a:spAutoFit/>
          </a:bodyPr>
          <a:lstStyle/>
          <a:p>
            <a:r>
              <a:rPr lang="zh-CN" altLang="en-US" sz="2300" dirty="0">
                <a:solidFill>
                  <a:schemeClr val="tx1"/>
                </a:solidFill>
                <a:latin typeface="+mn-ea"/>
                <a:sym typeface="+mn-ea"/>
              </a:rPr>
              <a:t>出现</a:t>
            </a:r>
            <a:r>
              <a:rPr lang="en-US" altLang="zh-CN" sz="2300" dirty="0">
                <a:solidFill>
                  <a:schemeClr val="tx1"/>
                </a:solidFill>
                <a:latin typeface="+mn-ea"/>
                <a:sym typeface="+mn-ea"/>
              </a:rPr>
              <a:t>________</a:t>
            </a:r>
            <a:endParaRPr lang="zh-CN" altLang="en-US" sz="2300" dirty="0">
              <a:solidFill>
                <a:schemeClr val="tx1"/>
              </a:solidFill>
              <a:latin typeface="+mn-ea"/>
              <a:sym typeface="+mn-ea"/>
            </a:endParaRPr>
          </a:p>
          <a:p>
            <a:r>
              <a:rPr lang="zh-CN" altLang="en-US" sz="23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制作的铁农具</a:t>
            </a:r>
            <a:endParaRPr lang="zh-CN" altLang="en-US" sz="23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文本框 34"/>
          <p:cNvSpPr txBox="1"/>
          <p:nvPr/>
        </p:nvSpPr>
        <p:spPr>
          <a:xfrm>
            <a:off x="9540519" y="2044255"/>
            <a:ext cx="954772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/>
              <a:t>唐  朝</a:t>
            </a:r>
          </a:p>
        </p:txBody>
      </p:sp>
      <p:sp>
        <p:nvSpPr>
          <p:cNvPr id="23" name="文本框 35"/>
          <p:cNvSpPr txBox="1"/>
          <p:nvPr/>
        </p:nvSpPr>
        <p:spPr>
          <a:xfrm>
            <a:off x="8929389" y="647799"/>
            <a:ext cx="2271238" cy="8105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lIns="86411" tIns="43205" rIns="86411" bIns="43205" rtlCol="0" anchor="t">
            <a:spAutoFit/>
          </a:bodyPr>
          <a:lstStyle/>
          <a:p>
            <a:pPr algn="ctr"/>
            <a:r>
              <a:rPr lang="en-US" altLang="zh-CN" sz="23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_______</a:t>
            </a:r>
            <a:endParaRPr lang="zh-CN" altLang="en-US" sz="23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r>
              <a:rPr lang="en-US" altLang="zh-CN" sz="23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(</a:t>
            </a:r>
            <a:r>
              <a:rPr lang="zh-CN" altLang="en-US" sz="23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标志步犁定型</a:t>
            </a:r>
            <a:r>
              <a:rPr lang="en-US" altLang="zh-CN" sz="23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)</a:t>
            </a:r>
            <a:endParaRPr lang="zh-CN" altLang="en-US" sz="23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24" name="文本框 63510"/>
          <p:cNvSpPr txBox="1"/>
          <p:nvPr/>
        </p:nvSpPr>
        <p:spPr>
          <a:xfrm>
            <a:off x="3960837" y="0"/>
            <a:ext cx="3747075" cy="487363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zh-CN" altLang="en-US" sz="2600" dirty="0" smtClean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zh-CN" altLang="en-US" sz="2600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一</a:t>
            </a:r>
            <a:r>
              <a:rPr lang="zh-CN" altLang="en-US" sz="2600" dirty="0" smtClean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）</a:t>
            </a:r>
            <a:r>
              <a:rPr lang="zh-CN" altLang="en-US" sz="2600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耕作工具的变化</a:t>
            </a:r>
          </a:p>
        </p:txBody>
      </p:sp>
      <p:sp>
        <p:nvSpPr>
          <p:cNvPr id="25" name="文本框 159"/>
          <p:cNvSpPr txBox="1"/>
          <p:nvPr/>
        </p:nvSpPr>
        <p:spPr>
          <a:xfrm>
            <a:off x="1080517" y="4176191"/>
            <a:ext cx="864156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+mn-ea"/>
              </a:rPr>
              <a:t>耒耜</a:t>
            </a:r>
          </a:p>
        </p:txBody>
      </p:sp>
      <p:sp>
        <p:nvSpPr>
          <p:cNvPr id="26" name="文本框 2"/>
          <p:cNvSpPr txBox="1"/>
          <p:nvPr/>
        </p:nvSpPr>
        <p:spPr>
          <a:xfrm>
            <a:off x="2818708" y="2987481"/>
            <a:ext cx="1352043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+mn-ea"/>
              </a:rPr>
              <a:t>青铜铸造</a:t>
            </a:r>
          </a:p>
        </p:txBody>
      </p:sp>
      <p:sp>
        <p:nvSpPr>
          <p:cNvPr id="27" name="文本框 3"/>
          <p:cNvSpPr txBox="1"/>
          <p:nvPr/>
        </p:nvSpPr>
        <p:spPr>
          <a:xfrm>
            <a:off x="6010083" y="1593043"/>
            <a:ext cx="1352043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+mn-ea"/>
              </a:rPr>
              <a:t>铁制农具</a:t>
            </a:r>
          </a:p>
        </p:txBody>
      </p:sp>
      <p:sp>
        <p:nvSpPr>
          <p:cNvPr id="28" name="文本框 4"/>
          <p:cNvSpPr txBox="1"/>
          <p:nvPr/>
        </p:nvSpPr>
        <p:spPr>
          <a:xfrm>
            <a:off x="8131465" y="1364437"/>
            <a:ext cx="1236823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+mn-ea"/>
              </a:rPr>
              <a:t>灌钢法</a:t>
            </a:r>
          </a:p>
        </p:txBody>
      </p:sp>
      <p:sp>
        <p:nvSpPr>
          <p:cNvPr id="29" name="文本框 6"/>
          <p:cNvSpPr txBox="1"/>
          <p:nvPr/>
        </p:nvSpPr>
        <p:spPr>
          <a:xfrm>
            <a:off x="9505453" y="647799"/>
            <a:ext cx="1236823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  <a:sym typeface="+mn-ea"/>
              </a:rPr>
              <a:t>曲辕犁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44413" y="1151855"/>
            <a:ext cx="1824332" cy="2319063"/>
            <a:chOff x="599" y="2220"/>
            <a:chExt cx="3021" cy="3865"/>
          </a:xfrm>
        </p:grpSpPr>
        <p:pic>
          <p:nvPicPr>
            <p:cNvPr id="31" name="图片 30" descr="微信图片_2018121721353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" y="2220"/>
              <a:ext cx="3021" cy="3865"/>
            </a:xfrm>
            <a:prstGeom prst="rect">
              <a:avLst/>
            </a:prstGeom>
          </p:spPr>
        </p:pic>
        <p:sp>
          <p:nvSpPr>
            <p:cNvPr id="32" name="文本框 12"/>
            <p:cNvSpPr txBox="1"/>
            <p:nvPr/>
          </p:nvSpPr>
          <p:spPr>
            <a:xfrm>
              <a:off x="599" y="2220"/>
              <a:ext cx="100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600" dirty="0">
                  <a:solidFill>
                    <a:schemeClr val="tx1"/>
                  </a:solidFill>
                  <a:latin typeface="楷体_GB2312" pitchFamily="1" charset="-122"/>
                  <a:ea typeface="楷体_GB2312" pitchFamily="1" charset="-122"/>
                  <a:sym typeface="+mn-ea"/>
                </a:rPr>
                <a:t>耒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60637" y="863823"/>
            <a:ext cx="1555480" cy="1656045"/>
            <a:chOff x="3637" y="2220"/>
            <a:chExt cx="2592" cy="2761"/>
          </a:xfrm>
        </p:grpSpPr>
        <p:pic>
          <p:nvPicPr>
            <p:cNvPr id="34" name="图片 33" descr="微信图片_2018121721352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7" y="2220"/>
              <a:ext cx="2592" cy="2761"/>
            </a:xfrm>
            <a:prstGeom prst="rect">
              <a:avLst/>
            </a:prstGeom>
          </p:spPr>
        </p:pic>
        <p:sp>
          <p:nvSpPr>
            <p:cNvPr id="35" name="文本框 13"/>
            <p:cNvSpPr txBox="1"/>
            <p:nvPr/>
          </p:nvSpPr>
          <p:spPr>
            <a:xfrm>
              <a:off x="3637" y="2220"/>
              <a:ext cx="1003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600" dirty="0">
                  <a:solidFill>
                    <a:schemeClr val="tx1"/>
                  </a:solidFill>
                  <a:latin typeface="楷体_GB2312" pitchFamily="1" charset="-122"/>
                  <a:ea typeface="楷体_GB2312" pitchFamily="1" charset="-122"/>
                  <a:sym typeface="+mn-ea"/>
                </a:rPr>
                <a:t>耜</a:t>
              </a:r>
            </a:p>
          </p:txBody>
        </p:sp>
      </p:grpSp>
      <p:pic>
        <p:nvPicPr>
          <p:cNvPr id="36" name="图片 35" descr="1545054341(1)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7937" y="3250288"/>
            <a:ext cx="1678502" cy="1908052"/>
          </a:xfrm>
          <a:prstGeom prst="rect">
            <a:avLst/>
          </a:prstGeom>
        </p:spPr>
      </p:pic>
      <p:pic>
        <p:nvPicPr>
          <p:cNvPr id="37" name="图片 36" descr="微信图片_201812172148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7878" y="2808039"/>
            <a:ext cx="2204197" cy="177664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60437" y="863823"/>
            <a:ext cx="3378608" cy="2062856"/>
            <a:chOff x="5422" y="6470"/>
            <a:chExt cx="4049" cy="3315"/>
          </a:xfrm>
        </p:grpSpPr>
        <p:pic>
          <p:nvPicPr>
            <p:cNvPr id="39" name="图片 38" descr="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2" y="6470"/>
              <a:ext cx="2108" cy="3315"/>
            </a:xfrm>
            <a:prstGeom prst="rect">
              <a:avLst/>
            </a:prstGeom>
          </p:spPr>
        </p:pic>
        <p:pic>
          <p:nvPicPr>
            <p:cNvPr id="40" name="图片 39" descr="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30" y="6470"/>
              <a:ext cx="1941" cy="2869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5473005" y="4104183"/>
            <a:ext cx="3464424" cy="2167259"/>
            <a:chOff x="8976" y="6257"/>
            <a:chExt cx="5773" cy="3612"/>
          </a:xfrm>
        </p:grpSpPr>
        <p:pic>
          <p:nvPicPr>
            <p:cNvPr id="42" name="图片 41" descr="微信图片_2018121721415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77" y="6257"/>
              <a:ext cx="2834" cy="3528"/>
            </a:xfrm>
            <a:prstGeom prst="rect">
              <a:avLst/>
            </a:prstGeom>
          </p:spPr>
        </p:pic>
        <p:sp>
          <p:nvSpPr>
            <p:cNvPr id="43" name="文本框 18"/>
            <p:cNvSpPr txBox="1"/>
            <p:nvPr/>
          </p:nvSpPr>
          <p:spPr>
            <a:xfrm>
              <a:off x="10002" y="6946"/>
              <a:ext cx="932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600" dirty="0">
                  <a:solidFill>
                    <a:schemeClr val="tx1"/>
                  </a:solidFill>
                  <a:latin typeface="楷体_GB2312" pitchFamily="1" charset="-122"/>
                  <a:ea typeface="楷体_GB2312" pitchFamily="1" charset="-122"/>
                  <a:sym typeface="+mn-ea"/>
                </a:rPr>
                <a:t>镰</a:t>
              </a:r>
            </a:p>
          </p:txBody>
        </p:sp>
        <p:sp>
          <p:nvSpPr>
            <p:cNvPr id="44" name="文本框 23"/>
            <p:cNvSpPr txBox="1"/>
            <p:nvPr/>
          </p:nvSpPr>
          <p:spPr>
            <a:xfrm>
              <a:off x="8976" y="9047"/>
              <a:ext cx="954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600" dirty="0">
                  <a:solidFill>
                    <a:schemeClr val="tx1"/>
                  </a:solidFill>
                  <a:latin typeface="楷体_GB2312" pitchFamily="1" charset="-122"/>
                  <a:ea typeface="楷体_GB2312" pitchFamily="1" charset="-122"/>
                  <a:sym typeface="+mn-ea"/>
                </a:rPr>
                <a:t>锄</a:t>
              </a:r>
            </a:p>
          </p:txBody>
        </p:sp>
        <p:pic>
          <p:nvPicPr>
            <p:cNvPr id="45" name="图片 44" descr="微信图片_201812180809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10" y="6258"/>
              <a:ext cx="2939" cy="3527"/>
            </a:xfrm>
            <a:prstGeom prst="rect">
              <a:avLst/>
            </a:prstGeom>
          </p:spPr>
        </p:pic>
        <p:sp>
          <p:nvSpPr>
            <p:cNvPr id="46" name="文本框 39"/>
            <p:cNvSpPr txBox="1"/>
            <p:nvPr/>
          </p:nvSpPr>
          <p:spPr>
            <a:xfrm>
              <a:off x="12477" y="6257"/>
              <a:ext cx="1834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600" dirty="0">
                  <a:solidFill>
                    <a:schemeClr val="tx1"/>
                  </a:solidFill>
                  <a:latin typeface="楷体_GB2312" pitchFamily="1" charset="-122"/>
                  <a:ea typeface="楷体_GB2312" pitchFamily="1" charset="-122"/>
                  <a:sym typeface="+mn-ea"/>
                </a:rPr>
                <a:t>犁铧</a:t>
              </a:r>
            </a:p>
          </p:txBody>
        </p:sp>
      </p:grpSp>
      <p:sp>
        <p:nvSpPr>
          <p:cNvPr id="47" name="文本框 162"/>
          <p:cNvSpPr txBox="1"/>
          <p:nvPr/>
        </p:nvSpPr>
        <p:spPr>
          <a:xfrm>
            <a:off x="624713" y="5676153"/>
            <a:ext cx="1388050" cy="4873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txBody>
          <a:bodyPr wrap="square" lIns="86411" tIns="43205" rIns="86411" bIns="43205" anchor="t">
            <a:spAutoFit/>
          </a:bodyPr>
          <a:lstStyle/>
          <a:p>
            <a:pPr algn="l"/>
            <a:r>
              <a:rPr lang="zh-CN" altLang="en-US" sz="2300" dirty="0">
                <a:ea typeface="楷体_GB2312" pitchFamily="1" charset="-122"/>
              </a:rPr>
              <a:t>刀耕火种 </a:t>
            </a:r>
            <a:r>
              <a:rPr lang="zh-CN" altLang="en-US" sz="2600" dirty="0">
                <a:ea typeface="楷体_GB2312" pitchFamily="1" charset="-122"/>
              </a:rPr>
              <a:t> </a:t>
            </a:r>
          </a:p>
        </p:txBody>
      </p:sp>
      <p:sp>
        <p:nvSpPr>
          <p:cNvPr id="48" name="文本框 166"/>
          <p:cNvSpPr txBox="1"/>
          <p:nvPr/>
        </p:nvSpPr>
        <p:spPr>
          <a:xfrm>
            <a:off x="2110581" y="5158339"/>
            <a:ext cx="1698906" cy="44119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txBody>
          <a:bodyPr wrap="square" lIns="86411" tIns="43205" rIns="86411" bIns="43205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300" dirty="0">
                <a:ea typeface="楷体_GB2312" pitchFamily="1" charset="-122"/>
                <a:sym typeface="+mn-ea"/>
              </a:rPr>
              <a:t>锄耕、犁耕</a:t>
            </a:r>
          </a:p>
        </p:txBody>
      </p:sp>
      <p:sp>
        <p:nvSpPr>
          <p:cNvPr id="49" name="文本框 163"/>
          <p:cNvSpPr txBox="1"/>
          <p:nvPr/>
        </p:nvSpPr>
        <p:spPr>
          <a:xfrm>
            <a:off x="6010083" y="3727301"/>
            <a:ext cx="1376048" cy="44119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txBody>
          <a:bodyPr wrap="square" lIns="86411" tIns="43205" rIns="86411" bIns="43205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300" dirty="0">
                <a:ea typeface="楷体_GB2312" pitchFamily="1" charset="-122"/>
                <a:sym typeface="+mn-ea"/>
              </a:rPr>
              <a:t>铁犁牛耕</a:t>
            </a:r>
          </a:p>
        </p:txBody>
      </p:sp>
      <p:sp>
        <p:nvSpPr>
          <p:cNvPr id="50" name="矩形 49"/>
          <p:cNvSpPr/>
          <p:nvPr/>
        </p:nvSpPr>
        <p:spPr>
          <a:xfrm>
            <a:off x="4608909" y="1655911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0000FF"/>
                </a:solidFill>
              </a:rPr>
              <a:t>冶铁技术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47" grpId="0" bldLvl="0" animBg="1"/>
      <p:bldP spid="48" grpId="0" bldLvl="0" animBg="1"/>
      <p:bldP spid="49" grpId="0" bldLvl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文本框 16387"/>
          <p:cNvSpPr txBox="1"/>
          <p:nvPr/>
        </p:nvSpPr>
        <p:spPr>
          <a:xfrm>
            <a:off x="1542278" y="2046986"/>
            <a:ext cx="2088376" cy="5514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864108" fontAlgn="auto">
              <a:spcBef>
                <a:spcPct val="50000"/>
              </a:spcBef>
              <a:defRPr/>
            </a:pPr>
            <a:r>
              <a:rPr lang="zh-CN" altLang="en-US" sz="3000" kern="120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+mn-cs"/>
              </a:rPr>
              <a:t>材质变化</a:t>
            </a:r>
          </a:p>
        </p:txBody>
      </p:sp>
      <p:sp>
        <p:nvSpPr>
          <p:cNvPr id="16389" name="文本框 16388"/>
          <p:cNvSpPr txBox="1"/>
          <p:nvPr/>
        </p:nvSpPr>
        <p:spPr>
          <a:xfrm>
            <a:off x="7892021" y="2029586"/>
            <a:ext cx="2160389" cy="5475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864108" fontAlgn="auto">
              <a:spcBef>
                <a:spcPct val="50000"/>
              </a:spcBef>
              <a:defRPr/>
            </a:pPr>
            <a:r>
              <a:rPr lang="zh-CN" altLang="en-US" sz="3000" kern="120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+mn-cs"/>
              </a:rPr>
              <a:t>动力变化</a:t>
            </a:r>
          </a:p>
        </p:txBody>
      </p:sp>
      <p:sp>
        <p:nvSpPr>
          <p:cNvPr id="16390" name="文本框 16389"/>
          <p:cNvSpPr txBox="1"/>
          <p:nvPr/>
        </p:nvSpPr>
        <p:spPr>
          <a:xfrm>
            <a:off x="4716850" y="2029586"/>
            <a:ext cx="2087776" cy="5514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864108" fontAlgn="auto">
              <a:spcBef>
                <a:spcPct val="50000"/>
              </a:spcBef>
              <a:defRPr/>
            </a:pPr>
            <a:r>
              <a:rPr lang="zh-CN" altLang="en-US" sz="3000" kern="120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+mn-cs"/>
              </a:rPr>
              <a:t>构造变化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21764" y="694969"/>
            <a:ext cx="8748375" cy="612017"/>
          </a:xfrm>
        </p:spPr>
        <p:txBody>
          <a:bodyPr/>
          <a:lstStyle/>
          <a:p>
            <a:r>
              <a:rPr lang="zh-CN" altLang="en-US" sz="4200" dirty="0">
                <a:latin typeface="等线"/>
                <a:ea typeface="等线" panose="02010600030101010101" charset="-122"/>
              </a:rPr>
              <a:t>农业劳动</a:t>
            </a:r>
            <a:r>
              <a:rPr lang="zh-CN" altLang="en-US" sz="4200" dirty="0" smtClean="0">
                <a:latin typeface="等线"/>
                <a:ea typeface="等线" panose="02010600030101010101" charset="-122"/>
              </a:rPr>
              <a:t>工具变化趋势：</a:t>
            </a:r>
            <a:endParaRPr lang="zh-CN" altLang="en-US" sz="4200" dirty="0">
              <a:latin typeface="等线"/>
              <a:ea typeface="等线" panose="02010600030101010101" charset="-122"/>
            </a:endParaRPr>
          </a:p>
        </p:txBody>
      </p:sp>
      <p:sp>
        <p:nvSpPr>
          <p:cNvPr id="16396" name="文本框 16395"/>
          <p:cNvSpPr txBox="1"/>
          <p:nvPr/>
        </p:nvSpPr>
        <p:spPr>
          <a:xfrm>
            <a:off x="2021765" y="3121615"/>
            <a:ext cx="1274029" cy="551415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defTabSz="864108" fontAlgn="auto">
              <a:spcBef>
                <a:spcPct val="50000"/>
              </a:spcBef>
              <a:defRPr/>
            </a:pPr>
            <a:r>
              <a:rPr lang="zh-CN" altLang="en-US" sz="3000" kern="120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+mn-cs"/>
              </a:rPr>
              <a:t>石犁</a:t>
            </a:r>
          </a:p>
        </p:txBody>
      </p:sp>
      <p:sp>
        <p:nvSpPr>
          <p:cNvPr id="16398" name="文本框 16397"/>
          <p:cNvSpPr txBox="1"/>
          <p:nvPr/>
        </p:nvSpPr>
        <p:spPr>
          <a:xfrm>
            <a:off x="1833331" y="3976039"/>
            <a:ext cx="1378448" cy="551415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defTabSz="864108" fontAlgn="auto">
              <a:spcBef>
                <a:spcPct val="50000"/>
              </a:spcBef>
              <a:defRPr/>
            </a:pPr>
            <a:r>
              <a:rPr lang="zh-CN" altLang="en-US" sz="3000" kern="120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+mn-cs"/>
              </a:rPr>
              <a:t>青铜犁</a:t>
            </a:r>
          </a:p>
        </p:txBody>
      </p:sp>
      <p:sp>
        <p:nvSpPr>
          <p:cNvPr id="16399" name="文本框 16398"/>
          <p:cNvSpPr txBox="1"/>
          <p:nvPr/>
        </p:nvSpPr>
        <p:spPr>
          <a:xfrm>
            <a:off x="2021764" y="4853262"/>
            <a:ext cx="1000980" cy="551415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defTabSz="864108" fontAlgn="auto">
              <a:defRPr/>
            </a:pPr>
            <a:r>
              <a:rPr lang="zh-CN" altLang="en-US" sz="3000" kern="120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+mn-cs"/>
              </a:rPr>
              <a:t>铁犁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585866" y="3673030"/>
            <a:ext cx="1800" cy="320409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2580465" y="4522653"/>
            <a:ext cx="1800" cy="320409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072114" y="3104215"/>
            <a:ext cx="1594487" cy="551415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defTabSz="864108" fontAlgn="auto">
              <a:spcBef>
                <a:spcPct val="50000"/>
              </a:spcBef>
              <a:defRPr/>
            </a:pPr>
            <a:r>
              <a:rPr lang="zh-CN" altLang="en-US" sz="3000" kern="120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+mn-cs"/>
              </a:rPr>
              <a:t>直辕犁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71514" y="3993439"/>
            <a:ext cx="1378448" cy="551415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defTabSz="864108" fontAlgn="auto">
              <a:spcBef>
                <a:spcPct val="50000"/>
              </a:spcBef>
              <a:defRPr/>
            </a:pPr>
            <a:r>
              <a:rPr lang="zh-CN" altLang="en-US" sz="3000" kern="120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+mn-cs"/>
              </a:rPr>
              <a:t>曲辕犁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5760438" y="3673030"/>
            <a:ext cx="1800" cy="320409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595949" y="3104215"/>
            <a:ext cx="1274029" cy="551415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defTabSz="864108" fontAlgn="auto">
              <a:spcBef>
                <a:spcPct val="50000"/>
              </a:spcBef>
              <a:defRPr/>
            </a:pPr>
            <a:r>
              <a:rPr lang="zh-CN" altLang="en-US" sz="3000" kern="120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+mn-cs"/>
              </a:rPr>
              <a:t>人力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43739" y="3993439"/>
            <a:ext cx="1378448" cy="551415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defTabSz="864108" fontAlgn="auto">
              <a:spcBef>
                <a:spcPct val="50000"/>
              </a:spcBef>
              <a:defRPr/>
            </a:pPr>
            <a:r>
              <a:rPr lang="zh-CN" altLang="en-US" sz="3000" kern="120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+mn-cs"/>
              </a:rPr>
              <a:t>畜力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9035228" y="3673030"/>
            <a:ext cx="1800" cy="320409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8"/>
          <p:cNvSpPr txBox="1"/>
          <p:nvPr/>
        </p:nvSpPr>
        <p:spPr>
          <a:xfrm>
            <a:off x="1125516" y="220647"/>
            <a:ext cx="5248062" cy="487363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r>
              <a:rPr lang="zh-CN" altLang="en-US" sz="2600" dirty="0" smtClean="0">
                <a:solidFill>
                  <a:srgbClr val="8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600" dirty="0" smtClean="0">
                <a:solidFill>
                  <a:srgbClr val="8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600" dirty="0" smtClean="0">
                <a:solidFill>
                  <a:srgbClr val="8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　古代的生产工具与劳作</a:t>
            </a:r>
            <a:endParaRPr lang="zh-CN" altLang="en-US" sz="2600" dirty="0">
              <a:solidFill>
                <a:srgbClr val="86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6" grpId="0"/>
      <p:bldP spid="16398" grpId="0"/>
      <p:bldP spid="16399" grpId="0"/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/>
          </p:cNvSpPr>
          <p:nvPr/>
        </p:nvSpPr>
        <p:spPr>
          <a:xfrm>
            <a:off x="657119" y="219006"/>
            <a:ext cx="3404413" cy="48781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200" normalizeH="0" baseline="0" noProof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一、农业工具的变化</a:t>
            </a:r>
            <a:endParaRPr kumimoji="0" lang="zh-CN" altLang="en-US" sz="2600" b="1" i="0" u="none" strike="noStrike" kern="1200" cap="none" spc="20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5" name="文本框 63510"/>
          <p:cNvSpPr txBox="1"/>
          <p:nvPr/>
        </p:nvSpPr>
        <p:spPr>
          <a:xfrm>
            <a:off x="571303" y="829223"/>
            <a:ext cx="3660059" cy="487363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zh-CN" altLang="en-US" sz="2600" dirty="0" smtClean="0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zh-CN" altLang="en-US" sz="2600" dirty="0">
                <a:latin typeface="楷体_GB2312" pitchFamily="1" charset="-122"/>
                <a:ea typeface="楷体_GB2312" pitchFamily="1" charset="-122"/>
              </a:rPr>
              <a:t>二</a:t>
            </a:r>
            <a:r>
              <a:rPr lang="zh-CN" altLang="en-US" sz="2600" dirty="0" smtClean="0">
                <a:latin typeface="楷体_GB2312" pitchFamily="1" charset="-122"/>
                <a:ea typeface="楷体_GB2312" pitchFamily="1" charset="-122"/>
              </a:rPr>
              <a:t>）</a:t>
            </a:r>
            <a:r>
              <a:rPr lang="zh-CN" altLang="en-US" sz="2600" dirty="0">
                <a:latin typeface="楷体_GB2312" pitchFamily="1" charset="-122"/>
                <a:ea typeface="楷体_GB2312" pitchFamily="1" charset="-122"/>
              </a:rPr>
              <a:t>灌溉工具的变化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0662913" y="5805791"/>
            <a:ext cx="453625" cy="288008"/>
          </a:xfrm>
        </p:spPr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7" name="文本框 5"/>
          <p:cNvSpPr txBox="1"/>
          <p:nvPr/>
        </p:nvSpPr>
        <p:spPr>
          <a:xfrm>
            <a:off x="1737913" y="2389265"/>
            <a:ext cx="965574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</a:rPr>
              <a:t>陶器</a:t>
            </a:r>
          </a:p>
        </p:txBody>
      </p:sp>
      <p:sp>
        <p:nvSpPr>
          <p:cNvPr id="8" name="文本框 12"/>
          <p:cNvSpPr txBox="1"/>
          <p:nvPr/>
        </p:nvSpPr>
        <p:spPr>
          <a:xfrm>
            <a:off x="6586786" y="1444839"/>
            <a:ext cx="1397052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/>
              <a:t>三国时期</a:t>
            </a:r>
          </a:p>
        </p:txBody>
      </p:sp>
      <p:sp>
        <p:nvSpPr>
          <p:cNvPr id="9" name="矩形 49"/>
          <p:cNvSpPr>
            <a:spLocks noChangeArrowheads="1"/>
          </p:cNvSpPr>
          <p:nvPr/>
        </p:nvSpPr>
        <p:spPr bwMode="auto">
          <a:xfrm>
            <a:off x="1283031" y="2044255"/>
            <a:ext cx="9482308" cy="390011"/>
          </a:xfrm>
          <a:prstGeom prst="rect">
            <a:avLst/>
          </a:prstGeom>
          <a:solidFill>
            <a:srgbClr val="A23C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86411" tIns="43205" rIns="86411" bIns="43205" anchor="ctr"/>
          <a:lstStyle/>
          <a:p>
            <a:pPr algn="ctr"/>
            <a:endParaRPr lang="zh-CN" altLang="zh-CN" sz="230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26"/>
          <p:cNvSpPr txBox="1"/>
          <p:nvPr/>
        </p:nvSpPr>
        <p:spPr>
          <a:xfrm>
            <a:off x="1343042" y="1431639"/>
            <a:ext cx="2032566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/>
              <a:t>原始社会末期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4231362" y="1444839"/>
            <a:ext cx="1514073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/>
              <a:t>东汉末期</a:t>
            </a:r>
          </a:p>
        </p:txBody>
      </p:sp>
      <p:sp>
        <p:nvSpPr>
          <p:cNvPr id="12" name="文本框 28"/>
          <p:cNvSpPr txBox="1"/>
          <p:nvPr/>
        </p:nvSpPr>
        <p:spPr>
          <a:xfrm>
            <a:off x="3772880" y="2434266"/>
            <a:ext cx="2252206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</a:rPr>
              <a:t>翻车（</a:t>
            </a: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毕岚发明</a:t>
            </a: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sp>
        <p:nvSpPr>
          <p:cNvPr id="13" name="文本框 29"/>
          <p:cNvSpPr txBox="1"/>
          <p:nvPr/>
        </p:nvSpPr>
        <p:spPr>
          <a:xfrm>
            <a:off x="6147508" y="2434266"/>
            <a:ext cx="2276210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</a:rPr>
              <a:t>翻车（</a:t>
            </a: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马钧改进</a:t>
            </a: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sp>
        <p:nvSpPr>
          <p:cNvPr id="14" name="文本框 30"/>
          <p:cNvSpPr txBox="1"/>
          <p:nvPr/>
        </p:nvSpPr>
        <p:spPr>
          <a:xfrm>
            <a:off x="9133645" y="1431639"/>
            <a:ext cx="1397052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300" dirty="0"/>
              <a:t>唐    代</a:t>
            </a:r>
          </a:p>
        </p:txBody>
      </p:sp>
      <p:sp>
        <p:nvSpPr>
          <p:cNvPr id="15" name="文本框 31"/>
          <p:cNvSpPr txBox="1"/>
          <p:nvPr/>
        </p:nvSpPr>
        <p:spPr>
          <a:xfrm>
            <a:off x="9133645" y="2434266"/>
            <a:ext cx="1982757" cy="5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</a:rPr>
              <a:t>筒 车（水力）</a:t>
            </a:r>
          </a:p>
        </p:txBody>
      </p:sp>
      <p:pic>
        <p:nvPicPr>
          <p:cNvPr id="16" name="图片 15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109" y="3240087"/>
            <a:ext cx="2060171" cy="2755874"/>
          </a:xfrm>
          <a:prstGeom prst="rect">
            <a:avLst/>
          </a:prstGeom>
        </p:spPr>
      </p:pic>
      <p:pic>
        <p:nvPicPr>
          <p:cNvPr id="17" name="图片 16" descr="C:\Users\lenovo\Desktop\2.jpg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9389" y="3096071"/>
            <a:ext cx="2019964" cy="2779275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847133" y="2043655"/>
            <a:ext cx="453682" cy="3906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527316" y="2044255"/>
            <a:ext cx="453682" cy="3906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058471" y="2043655"/>
            <a:ext cx="453682" cy="3906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671841" y="2044255"/>
            <a:ext cx="453682" cy="3906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63510"/>
          <p:cNvSpPr txBox="1"/>
          <p:nvPr/>
        </p:nvSpPr>
        <p:spPr>
          <a:xfrm>
            <a:off x="792485" y="3744143"/>
            <a:ext cx="3013535" cy="487363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zh-CN" altLang="en-US" sz="2600" dirty="0" smtClean="0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zh-CN" altLang="en-US" sz="2600" dirty="0">
                <a:latin typeface="楷体_GB2312" pitchFamily="1" charset="-122"/>
                <a:ea typeface="楷体_GB2312" pitchFamily="1" charset="-122"/>
              </a:rPr>
              <a:t>三</a:t>
            </a:r>
            <a:r>
              <a:rPr lang="zh-CN" altLang="en-US" sz="2600" dirty="0" smtClean="0">
                <a:latin typeface="楷体_GB2312" pitchFamily="1" charset="-122"/>
                <a:ea typeface="楷体_GB2312" pitchFamily="1" charset="-122"/>
              </a:rPr>
              <a:t>）</a:t>
            </a:r>
            <a:r>
              <a:rPr lang="zh-CN" altLang="en-US" sz="2600" dirty="0">
                <a:latin typeface="楷体_GB2312" pitchFamily="1" charset="-122"/>
                <a:ea typeface="楷体_GB2312" pitchFamily="1" charset="-122"/>
              </a:rPr>
              <a:t>驯化工具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1327251" y="4220429"/>
            <a:ext cx="1765748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600" dirty="0"/>
              <a:t>饲养禽畜</a:t>
            </a:r>
            <a:r>
              <a:rPr lang="zh-CN" altLang="en-US" sz="2600" dirty="0">
                <a:sym typeface="+mn-ea"/>
              </a:rPr>
              <a:t>：</a:t>
            </a:r>
            <a:endParaRPr lang="zh-CN" altLang="en-US" sz="2600" dirty="0"/>
          </a:p>
        </p:txBody>
      </p:sp>
      <p:sp>
        <p:nvSpPr>
          <p:cNvPr id="24" name="文本框 10"/>
          <p:cNvSpPr txBox="1"/>
          <p:nvPr/>
        </p:nvSpPr>
        <p:spPr>
          <a:xfrm>
            <a:off x="1327251" y="5173002"/>
            <a:ext cx="1884585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600" dirty="0"/>
              <a:t>捕捉动物：</a:t>
            </a:r>
          </a:p>
        </p:txBody>
      </p:sp>
      <p:sp>
        <p:nvSpPr>
          <p:cNvPr id="25" name="文本框 11"/>
          <p:cNvSpPr txBox="1"/>
          <p:nvPr/>
        </p:nvSpPr>
        <p:spPr>
          <a:xfrm>
            <a:off x="1327251" y="4696716"/>
            <a:ext cx="1546680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86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600" dirty="0"/>
              <a:t>喂       马：</a:t>
            </a:r>
          </a:p>
        </p:txBody>
      </p:sp>
      <p:sp>
        <p:nvSpPr>
          <p:cNvPr id="26" name="文本框 13"/>
          <p:cNvSpPr txBox="1"/>
          <p:nvPr/>
        </p:nvSpPr>
        <p:spPr>
          <a:xfrm>
            <a:off x="3092999" y="4764756"/>
            <a:ext cx="935690" cy="493213"/>
          </a:xfrm>
          <a:prstGeom prst="rect">
            <a:avLst/>
          </a:prstGeom>
          <a:noFill/>
        </p:spPr>
        <p:txBody>
          <a:bodyPr wrap="square" lIns="86411" tIns="43205" rIns="86411" bIns="43205" rtlCol="0" anchor="t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马槽</a:t>
            </a:r>
            <a:endParaRPr lang="zh-CN" altLang="en-US" dirty="0"/>
          </a:p>
        </p:txBody>
      </p:sp>
      <p:sp>
        <p:nvSpPr>
          <p:cNvPr id="27" name="文本框 14"/>
          <p:cNvSpPr txBox="1"/>
          <p:nvPr/>
        </p:nvSpPr>
        <p:spPr>
          <a:xfrm>
            <a:off x="3092999" y="4301431"/>
            <a:ext cx="848663" cy="493213"/>
          </a:xfrm>
          <a:prstGeom prst="rect">
            <a:avLst/>
          </a:prstGeom>
          <a:noFill/>
        </p:spPr>
        <p:txBody>
          <a:bodyPr wrap="none" lIns="86411" tIns="43205" rIns="86411" bIns="43205" rtlCol="0" anchor="t">
            <a:spAutoFit/>
          </a:bodyPr>
          <a:lstStyle/>
          <a:p>
            <a:r>
              <a:rPr lang="zh-CN" altLang="en-US" sz="2600" dirty="0">
                <a:sym typeface="+mn-ea"/>
              </a:rPr>
              <a:t>圏厩</a:t>
            </a:r>
          </a:p>
        </p:txBody>
      </p:sp>
      <p:sp>
        <p:nvSpPr>
          <p:cNvPr id="28" name="文本框 15"/>
          <p:cNvSpPr txBox="1"/>
          <p:nvPr/>
        </p:nvSpPr>
        <p:spPr>
          <a:xfrm>
            <a:off x="3092999" y="5224116"/>
            <a:ext cx="1524473" cy="493213"/>
          </a:xfrm>
          <a:prstGeom prst="rect">
            <a:avLst/>
          </a:prstGeom>
          <a:noFill/>
        </p:spPr>
        <p:txBody>
          <a:bodyPr wrap="none" lIns="86411" tIns="43205" rIns="86411" bIns="43205" rtlCol="0" anchor="t">
            <a:spAutoFit/>
          </a:bodyPr>
          <a:lstStyle/>
          <a:p>
            <a:r>
              <a:rPr lang="zh-CN" altLang="en-US" sz="2600" dirty="0">
                <a:sym typeface="+mn-ea"/>
              </a:rPr>
              <a:t>弓箭、网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3510"/>
          <p:cNvSpPr txBox="1"/>
          <p:nvPr/>
        </p:nvSpPr>
        <p:spPr>
          <a:xfrm>
            <a:off x="504453" y="1223863"/>
            <a:ext cx="4077665" cy="487363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zh-CN" altLang="en-US" sz="26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（一）纺织</a:t>
            </a:r>
            <a:r>
              <a:rPr lang="zh-CN" altLang="en-US" sz="26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工具的进步</a:t>
            </a:r>
          </a:p>
        </p:txBody>
      </p:sp>
      <p:sp>
        <p:nvSpPr>
          <p:cNvPr id="6" name="标题 9"/>
          <p:cNvSpPr txBox="1">
            <a:spLocks/>
          </p:cNvSpPr>
          <p:nvPr/>
        </p:nvSpPr>
        <p:spPr>
          <a:xfrm>
            <a:off x="792485" y="215751"/>
            <a:ext cx="7282438" cy="487813"/>
          </a:xfrm>
          <a:prstGeom prst="rect">
            <a:avLst/>
          </a:prstGeom>
        </p:spPr>
        <p:txBody>
          <a:bodyPr lIns="86411" tIns="43205" rIns="86411" bIns="43205">
            <a:noAutofit/>
          </a:bodyPr>
          <a:lstStyle/>
          <a:p>
            <a:pPr defTabSz="864108" fontAlgn="auto">
              <a:spcAft>
                <a:spcPts val="0"/>
              </a:spcAft>
              <a:defRPr/>
            </a:pPr>
            <a:r>
              <a:rPr lang="zh-CN" altLang="en-US" sz="3000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68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二、手工业工具的进步</a:t>
            </a:r>
            <a:endParaRPr lang="zh-CN" altLang="en-US" sz="3000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680000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6224" y="2355556"/>
          <a:ext cx="4560034" cy="32052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34765"/>
                <a:gridCol w="1196005"/>
                <a:gridCol w="1429264"/>
              </a:tblGrid>
              <a:tr h="614417">
                <a:tc gridSpan="3"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600" dirty="0" smtClean="0"/>
                        <a:t>纺织工具进步简表</a:t>
                      </a:r>
                      <a:endParaRPr lang="zh-CN" altLang="en-US" sz="2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6427" marR="86427" marT="43201" marB="43201" anchor="ctr" anchorCtr="1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D4B1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D4B1C9"/>
                    </a:solidFill>
                  </a:tcPr>
                </a:tc>
              </a:tr>
              <a:tr h="489613"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/>
                        <a:t>时  期</a:t>
                      </a:r>
                      <a:endParaRPr lang="zh-CN" altLang="en-US" sz="2600" b="1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/>
                        <a:t>工  具</a:t>
                      </a:r>
                      <a:endParaRPr lang="zh-CN" altLang="en-US" sz="2600" b="1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/>
                        <a:t>用  途</a:t>
                      </a:r>
                      <a:endParaRPr lang="zh-CN" altLang="en-US" sz="2600" b="1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</a:tr>
              <a:tr h="547815"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00"/>
                        <a:t>3</a:t>
                      </a:r>
                      <a:r>
                        <a:rPr lang="zh-CN" altLang="en-US" sz="2600"/>
                        <a:t>万年前</a:t>
                      </a:r>
                      <a:endParaRPr lang="en-US" altLang="zh-CN" sz="2600" b="1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00" b="1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00" b="1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  <a:tr h="547215"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/>
                        <a:t>新石器后期</a:t>
                      </a:r>
                      <a:endParaRPr lang="zh-CN" altLang="en-US" sz="26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6427" marR="86427" marT="43201" marB="43201" anchor="ctr" anchorCtr="1"/>
                </a:tc>
              </a:tr>
              <a:tr h="5166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/>
                        <a:t>汉  代</a:t>
                      </a:r>
                      <a:endParaRPr lang="zh-CN" altLang="en-US" sz="2600" b="1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微软雅黑" pitchFamily="34" charset="-122"/>
                        <a:ea typeface="微软雅黑" pitchFamily="34" charset="-122"/>
                        <a:cs typeface="+mn-ea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  <a:tr h="4896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/>
                        <a:t>元代以后</a:t>
                      </a:r>
                      <a:endParaRPr lang="zh-CN" altLang="en-US" sz="26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微软雅黑" pitchFamily="34" charset="-122"/>
                        <a:ea typeface="微软雅黑" pitchFamily="34" charset="-122"/>
                        <a:cs typeface="楷体" panose="02010609060101010101" pitchFamily="49" charset="-122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</a:tbl>
          </a:graphicData>
        </a:graphic>
      </p:graphicFrame>
      <p:sp>
        <p:nvSpPr>
          <p:cNvPr id="31" name="文本框 17"/>
          <p:cNvSpPr txBox="1"/>
          <p:nvPr/>
        </p:nvSpPr>
        <p:spPr>
          <a:xfrm>
            <a:off x="2229815" y="4009242"/>
            <a:ext cx="1217178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600" dirty="0">
                <a:latin typeface="微软雅黑" pitchFamily="34" charset="-122"/>
                <a:ea typeface="微软雅黑" pitchFamily="34" charset="-122"/>
                <a:sym typeface="+mn-ea"/>
              </a:rPr>
              <a:t>陶纺轮</a:t>
            </a:r>
            <a:endParaRPr lang="zh-CN" altLang="en-US" sz="2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文本框 18"/>
          <p:cNvSpPr txBox="1"/>
          <p:nvPr/>
        </p:nvSpPr>
        <p:spPr>
          <a:xfrm>
            <a:off x="2229815" y="5009151"/>
            <a:ext cx="1217178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600" dirty="0">
                <a:latin typeface="微软雅黑" pitchFamily="34" charset="-122"/>
                <a:ea typeface="微软雅黑" pitchFamily="34" charset="-122"/>
                <a:sym typeface="+mn-ea"/>
              </a:rPr>
              <a:t>织布机</a:t>
            </a:r>
            <a:endParaRPr lang="zh-CN" altLang="en-US" sz="2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文本框 3"/>
          <p:cNvSpPr txBox="1"/>
          <p:nvPr/>
        </p:nvSpPr>
        <p:spPr>
          <a:xfrm>
            <a:off x="2407669" y="3515987"/>
            <a:ext cx="899679" cy="493213"/>
          </a:xfrm>
          <a:prstGeom prst="rect">
            <a:avLst/>
          </a:prstGeom>
          <a:noFill/>
        </p:spPr>
        <p:txBody>
          <a:bodyPr wrap="square" lIns="86411" tIns="43205" rIns="86411" bIns="43205" rtlCol="0" anchor="t">
            <a:spAutoFit/>
          </a:bodyPr>
          <a:lstStyle/>
          <a:p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骨针</a:t>
            </a:r>
          </a:p>
        </p:txBody>
      </p:sp>
      <p:sp>
        <p:nvSpPr>
          <p:cNvPr id="34" name="文本框 7"/>
          <p:cNvSpPr txBox="1"/>
          <p:nvPr/>
        </p:nvSpPr>
        <p:spPr>
          <a:xfrm>
            <a:off x="2407068" y="4583416"/>
            <a:ext cx="900279" cy="493213"/>
          </a:xfrm>
          <a:prstGeom prst="rect">
            <a:avLst/>
          </a:prstGeom>
          <a:noFill/>
        </p:spPr>
        <p:txBody>
          <a:bodyPr wrap="square" lIns="86411" tIns="43205" rIns="86411" bIns="43205" rtlCol="0" anchor="t">
            <a:spAutoFit/>
          </a:bodyPr>
          <a:lstStyle/>
          <a:p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纺车</a:t>
            </a:r>
          </a:p>
        </p:txBody>
      </p:sp>
      <p:sp>
        <p:nvSpPr>
          <p:cNvPr id="36" name="文本框 10"/>
          <p:cNvSpPr txBox="1"/>
          <p:nvPr/>
        </p:nvSpPr>
        <p:spPr>
          <a:xfrm>
            <a:off x="3378933" y="3515987"/>
            <a:ext cx="1524473" cy="493213"/>
          </a:xfrm>
          <a:prstGeom prst="rect">
            <a:avLst/>
          </a:prstGeom>
          <a:noFill/>
        </p:spPr>
        <p:txBody>
          <a:bodyPr wrap="none" lIns="86411" tIns="43205" rIns="86411" bIns="43205" rtlCol="0" anchor="t">
            <a:spAutoFit/>
          </a:bodyPr>
          <a:lstStyle/>
          <a:p>
            <a:r>
              <a:rPr lang="en-US" altLang="zh-CN" sz="2600" dirty="0" err="1">
                <a:latin typeface="微软雅黑" pitchFamily="34" charset="-122"/>
                <a:ea typeface="微软雅黑" pitchFamily="34" charset="-122"/>
                <a:sym typeface="+mn-ea"/>
              </a:rPr>
              <a:t>缝制兽皮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文本框 13"/>
          <p:cNvSpPr txBox="1"/>
          <p:nvPr/>
        </p:nvSpPr>
        <p:spPr>
          <a:xfrm>
            <a:off x="3716838" y="4049402"/>
            <a:ext cx="848663" cy="493213"/>
          </a:xfrm>
          <a:prstGeom prst="rect">
            <a:avLst/>
          </a:prstGeom>
          <a:noFill/>
        </p:spPr>
        <p:txBody>
          <a:bodyPr wrap="none" lIns="86411" tIns="43205" rIns="86411" bIns="43205" rtlCol="0" anchor="t">
            <a:spAutoFit/>
          </a:bodyPr>
          <a:lstStyle/>
          <a:p>
            <a:pPr algn="ctr"/>
            <a:r>
              <a:rPr lang="zh-CN" altLang="en-US" sz="2600" dirty="0">
                <a:latin typeface="微软雅黑" pitchFamily="34" charset="-122"/>
                <a:ea typeface="微软雅黑" pitchFamily="34" charset="-122"/>
                <a:sym typeface="+mn-ea"/>
              </a:rPr>
              <a:t>纺线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14"/>
          <p:cNvSpPr txBox="1"/>
          <p:nvPr/>
        </p:nvSpPr>
        <p:spPr>
          <a:xfrm>
            <a:off x="3716838" y="4583416"/>
            <a:ext cx="848663" cy="493213"/>
          </a:xfrm>
          <a:prstGeom prst="rect">
            <a:avLst/>
          </a:prstGeom>
          <a:noFill/>
        </p:spPr>
        <p:txBody>
          <a:bodyPr wrap="none" lIns="86411" tIns="43205" rIns="86411" bIns="43205" rtlCol="0" anchor="t">
            <a:spAutoFit/>
          </a:bodyPr>
          <a:lstStyle/>
          <a:p>
            <a:pPr algn="ctr"/>
            <a:r>
              <a:rPr lang="zh-CN" altLang="en-US" sz="2600" dirty="0">
                <a:latin typeface="微软雅黑" pitchFamily="34" charset="-122"/>
                <a:ea typeface="微软雅黑" pitchFamily="34" charset="-122"/>
                <a:cs typeface="楷体" panose="02010609060101010101" pitchFamily="49" charset="-122"/>
                <a:sym typeface="+mn-ea"/>
              </a:rPr>
              <a:t>纺纱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文本框 15"/>
          <p:cNvSpPr txBox="1"/>
          <p:nvPr/>
        </p:nvSpPr>
        <p:spPr>
          <a:xfrm>
            <a:off x="3716838" y="5076630"/>
            <a:ext cx="848663" cy="493213"/>
          </a:xfrm>
          <a:prstGeom prst="rect">
            <a:avLst/>
          </a:prstGeom>
          <a:noFill/>
        </p:spPr>
        <p:txBody>
          <a:bodyPr wrap="none" lIns="86411" tIns="43205" rIns="86411" bIns="43205" rtlCol="0" anchor="t">
            <a:spAutoFit/>
          </a:bodyPr>
          <a:lstStyle/>
          <a:p>
            <a:pPr algn="ctr"/>
            <a:r>
              <a:rPr lang="zh-CN" altLang="en-US" sz="2600" dirty="0">
                <a:latin typeface="微软雅黑" pitchFamily="34" charset="-122"/>
                <a:ea typeface="微软雅黑" pitchFamily="34" charset="-122"/>
                <a:cs typeface="楷体" panose="02010609060101010101" pitchFamily="49" charset="-122"/>
                <a:sym typeface="+mn-ea"/>
              </a:rPr>
              <a:t>织布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3444" y="1334943"/>
            <a:ext cx="2616212" cy="2037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4616" y="3784415"/>
            <a:ext cx="2686429" cy="1977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24753" y="6292370"/>
            <a:ext cx="273835" cy="5181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6381" tIns="43190" rIns="86381" bIns="43190">
            <a:spAutoFit/>
          </a:bodyPr>
          <a:lstStyle/>
          <a:p>
            <a:pPr eaLnBrk="0" hangingPunct="0"/>
            <a:r>
              <a:rPr lang="zh-CN" altLang="zh-CN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8279263" y="3737501"/>
            <a:ext cx="2807671" cy="19986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4616" y="1402983"/>
            <a:ext cx="2778862" cy="2004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2043" y="1947311"/>
          <a:ext cx="6967561" cy="408810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6413"/>
                <a:gridCol w="1760946"/>
                <a:gridCol w="3230202"/>
              </a:tblGrid>
              <a:tr h="61723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600" b="0" dirty="0" smtClean="0">
                          <a:latin typeface="微软雅黑" pitchFamily="34" charset="-122"/>
                          <a:ea typeface="微软雅黑" pitchFamily="34" charset="-122"/>
                        </a:rPr>
                        <a:t>陶瓷工具进步简表</a:t>
                      </a:r>
                      <a:endParaRPr lang="zh-CN" altLang="en-US" sz="2600" b="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86427" marR="86427" marT="43201" marB="43201" anchor="ctr" anchorCtr="1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FFB850">
                        <a:alpha val="490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172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/>
                        <a:t>时  期</a:t>
                      </a:r>
                      <a:endParaRPr lang="zh-CN" altLang="en-US" sz="2600">
                        <a:latin typeface="+mn-ea"/>
                        <a:cs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/>
                        <a:t>工具</a:t>
                      </a:r>
                      <a:r>
                        <a:rPr lang="en-US" altLang="zh-CN" sz="2600"/>
                        <a:t>/</a:t>
                      </a:r>
                      <a:r>
                        <a:rPr lang="zh-CN" altLang="en-US" sz="2600"/>
                        <a:t>方式</a:t>
                      </a:r>
                      <a:endParaRPr lang="zh-CN" altLang="en-US" sz="2600">
                        <a:latin typeface="+mn-ea"/>
                        <a:cs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/>
                        <a:t>用  途</a:t>
                      </a:r>
                      <a:endParaRPr lang="zh-CN" altLang="en-US" sz="2600">
                        <a:latin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  <a:tr h="6172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/>
                        <a:t>最  初</a:t>
                      </a:r>
                      <a:endParaRPr lang="zh-CN" altLang="en-US" sz="2600">
                        <a:latin typeface="+mn-ea"/>
                        <a:cs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>
                        <a:latin typeface="+mn-ea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dirty="0">
                        <a:latin typeface="+mn-ea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  <a:tr h="696654">
                <a:tc>
                  <a:txBody>
                    <a:bodyPr/>
                    <a:lstStyle/>
                    <a:p>
                      <a:pPr marL="0" marR="0" lvl="0" indent="0" algn="l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00"/>
                        <a:t>新石器晚期</a:t>
                      </a:r>
                      <a:endParaRPr lang="zh-CN" altLang="en-US" sz="2600">
                        <a:latin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>
                        <a:latin typeface="+mn-ea"/>
                        <a:cs typeface="+mn-ea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dirty="0">
                        <a:latin typeface="+mn-ea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  <a:tr h="8536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/>
                        <a:t>中国南朝</a:t>
                      </a:r>
                      <a:endParaRPr lang="zh-CN" altLang="en-US" sz="2600" dirty="0">
                        <a:latin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dirty="0">
                        <a:latin typeface="+mn-ea"/>
                        <a:cs typeface="+mn-ea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600" dirty="0">
                        <a:latin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  <a:tr h="6860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/>
                        <a:t>唐  宋</a:t>
                      </a:r>
                      <a:endParaRPr lang="zh-CN" altLang="en-US" sz="2600">
                        <a:latin typeface="+mn-ea"/>
                        <a:cs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>
                        <a:latin typeface="+mn-ea"/>
                        <a:cs typeface="+mn-ea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dirty="0">
                        <a:latin typeface="+mn-ea"/>
                        <a:sym typeface="+mn-ea"/>
                      </a:endParaRPr>
                    </a:p>
                  </a:txBody>
                  <a:tcPr marL="86427" marR="86427" marT="43201" marB="43201" anchor="ctr" anchorCtr="1"/>
                </a:tc>
              </a:tr>
            </a:tbl>
          </a:graphicData>
        </a:graphic>
      </p:graphicFrame>
      <p:sp>
        <p:nvSpPr>
          <p:cNvPr id="6" name="文本框 63510"/>
          <p:cNvSpPr txBox="1"/>
          <p:nvPr/>
        </p:nvSpPr>
        <p:spPr>
          <a:xfrm>
            <a:off x="570778" y="1130820"/>
            <a:ext cx="4422772" cy="487363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</a:rPr>
              <a:t>（二）陶瓷</a:t>
            </a: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工具的进步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2206093" y="3240088"/>
            <a:ext cx="1604898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600" dirty="0">
                <a:latin typeface="微软雅黑" pitchFamily="34" charset="-122"/>
                <a:ea typeface="微软雅黑" pitchFamily="34" charset="-122"/>
                <a:sym typeface="+mn-ea"/>
              </a:rPr>
              <a:t>泥条盘筑</a:t>
            </a:r>
            <a:endParaRPr lang="zh-CN" altLang="en-US" sz="2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2399953" y="3822567"/>
            <a:ext cx="1217178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600" dirty="0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坯  车</a:t>
            </a:r>
            <a:endParaRPr lang="zh-CN" altLang="en-US" sz="2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2399953" y="4707099"/>
            <a:ext cx="1217178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600" dirty="0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匣  钵</a:t>
            </a:r>
            <a:endParaRPr lang="zh-CN" altLang="en-US" sz="2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2399953" y="5434323"/>
            <a:ext cx="1217178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600" dirty="0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支  钉</a:t>
            </a:r>
            <a:endParaRPr lang="zh-CN" altLang="en-US" sz="2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4650754" y="5417396"/>
            <a:ext cx="1524473" cy="493213"/>
          </a:xfrm>
          <a:prstGeom prst="rect">
            <a:avLst/>
          </a:prstGeom>
          <a:noFill/>
        </p:spPr>
        <p:txBody>
          <a:bodyPr wrap="none" lIns="86411" tIns="43205" rIns="86411" bIns="43205" rtlCol="0" anchor="t">
            <a:spAutoFit/>
          </a:bodyPr>
          <a:lstStyle/>
          <a:p>
            <a:pPr lvl="0" algn="l">
              <a:buNone/>
            </a:pPr>
            <a:r>
              <a:rPr lang="zh-CN" altLang="en-US" sz="2600" dirty="0">
                <a:latin typeface="微软雅黑" pitchFamily="34" charset="-122"/>
                <a:ea typeface="微软雅黑" pitchFamily="34" charset="-122"/>
                <a:sym typeface="宋体" panose="02010600030101010101" pitchFamily="2" charset="-122"/>
              </a:rPr>
              <a:t>防止粘连</a:t>
            </a:r>
            <a:endParaRPr lang="zh-CN" altLang="en-US" sz="2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4650754" y="3240088"/>
            <a:ext cx="1524473" cy="493213"/>
          </a:xfrm>
          <a:prstGeom prst="rect">
            <a:avLst/>
          </a:prstGeom>
          <a:noFill/>
        </p:spPr>
        <p:txBody>
          <a:bodyPr wrap="none" lIns="86411" tIns="43205" rIns="86411" bIns="43205" rtlCol="0" anchor="t">
            <a:spAutoFit/>
          </a:bodyPr>
          <a:lstStyle/>
          <a:p>
            <a:pPr lvl="0" algn="ctr">
              <a:buNone/>
            </a:pPr>
            <a:r>
              <a:rPr lang="zh-CN" altLang="en-US" sz="2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宋体" panose="02010600030101010101" pitchFamily="2" charset="-122"/>
              </a:rPr>
              <a:t>制造陶器</a:t>
            </a:r>
          </a:p>
        </p:txBody>
      </p:sp>
      <p:sp>
        <p:nvSpPr>
          <p:cNvPr id="18" name="文本框 3"/>
          <p:cNvSpPr txBox="1"/>
          <p:nvPr/>
        </p:nvSpPr>
        <p:spPr>
          <a:xfrm>
            <a:off x="4988659" y="3835397"/>
            <a:ext cx="848663" cy="493213"/>
          </a:xfrm>
          <a:prstGeom prst="rect">
            <a:avLst/>
          </a:prstGeom>
          <a:noFill/>
        </p:spPr>
        <p:txBody>
          <a:bodyPr wrap="none" lIns="86411" tIns="43205" rIns="86411" bIns="43205" rtlCol="0" anchor="t">
            <a:spAutoFit/>
          </a:bodyPr>
          <a:lstStyle/>
          <a:p>
            <a:pPr lvl="0" algn="ctr">
              <a:buNone/>
            </a:pPr>
            <a:r>
              <a:rPr lang="zh-CN" altLang="en-US" sz="2600" dirty="0">
                <a:latin typeface="微软雅黑" pitchFamily="34" charset="-122"/>
                <a:ea typeface="微软雅黑" pitchFamily="34" charset="-122"/>
                <a:cs typeface="楷体" panose="02010609060101010101" pitchFamily="49" charset="-122"/>
                <a:sym typeface="宋体" panose="02010600030101010101" pitchFamily="2" charset="-122"/>
              </a:rPr>
              <a:t>制坯</a:t>
            </a:r>
            <a:endParaRPr lang="zh-CN" altLang="en-US" sz="2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9" name="文本框 4"/>
          <p:cNvSpPr txBox="1"/>
          <p:nvPr/>
        </p:nvSpPr>
        <p:spPr>
          <a:xfrm>
            <a:off x="4399834" y="4668946"/>
            <a:ext cx="2175057" cy="487363"/>
          </a:xfrm>
          <a:prstGeom prst="rect">
            <a:avLst/>
          </a:prstGeom>
          <a:noFill/>
        </p:spPr>
        <p:txBody>
          <a:bodyPr wrap="none" lIns="86411" tIns="43205" rIns="86411" bIns="43205" rtlCol="0" anchor="t">
            <a:spAutoFit/>
          </a:bodyPr>
          <a:lstStyle/>
          <a:p>
            <a:pPr lvl="0" algn="l">
              <a:buNone/>
            </a:pPr>
            <a:r>
              <a:rPr lang="zh-CN" altLang="en-US" sz="2600" dirty="0">
                <a:latin typeface="微软雅黑" pitchFamily="34" charset="-122"/>
                <a:ea typeface="微软雅黑" pitchFamily="34" charset="-122"/>
                <a:sym typeface="+mn-ea"/>
              </a:rPr>
              <a:t>防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sym typeface="+mn-ea"/>
              </a:rPr>
              <a:t>止污</a:t>
            </a:r>
            <a:r>
              <a:rPr lang="zh-CN" altLang="en-US" sz="2600" dirty="0">
                <a:latin typeface="微软雅黑" pitchFamily="34" charset="-122"/>
                <a:ea typeface="微软雅黑" pitchFamily="34" charset="-122"/>
                <a:sym typeface="+mn-ea"/>
              </a:rPr>
              <a:t>损坯件</a:t>
            </a:r>
            <a:endParaRPr lang="zh-CN" altLang="en-US" sz="2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85" y="215751"/>
            <a:ext cx="2665579" cy="17740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01" y="2231975"/>
            <a:ext cx="2592288" cy="1949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rcRect t="12264" b="7046"/>
          <a:stretch>
            <a:fillRect/>
          </a:stretch>
        </p:blipFill>
        <p:spPr>
          <a:xfrm>
            <a:off x="8281317" y="4392215"/>
            <a:ext cx="2448272" cy="1975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矩形 32"/>
          <p:cNvSpPr/>
          <p:nvPr/>
        </p:nvSpPr>
        <p:spPr>
          <a:xfrm>
            <a:off x="10718650" y="4680247"/>
            <a:ext cx="442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支钉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文本框 4"/>
          <p:cNvSpPr txBox="1"/>
          <p:nvPr/>
        </p:nvSpPr>
        <p:spPr>
          <a:xfrm>
            <a:off x="10729589" y="2736031"/>
            <a:ext cx="648072" cy="82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匣  钵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文本框 1"/>
          <p:cNvSpPr txBox="1"/>
          <p:nvPr/>
        </p:nvSpPr>
        <p:spPr>
          <a:xfrm>
            <a:off x="10657581" y="431775"/>
            <a:ext cx="576064" cy="9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坯  车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7" grpId="0"/>
      <p:bldP spid="18" grpId="0"/>
      <p:bldP spid="19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48163" y="1743188"/>
          <a:ext cx="7486619" cy="45673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65384"/>
                <a:gridCol w="1633444"/>
                <a:gridCol w="4287791"/>
              </a:tblGrid>
              <a:tr h="48961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600" dirty="0" smtClean="0"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冶金工具进步简表</a:t>
                      </a:r>
                      <a:endParaRPr lang="zh-CN" altLang="en-US" sz="2600" dirty="0">
                        <a:latin typeface="+mn-ea"/>
                      </a:endParaRPr>
                    </a:p>
                  </a:txBody>
                  <a:tcPr marL="86427" marR="86427" marT="43201" marB="43201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FFB850">
                        <a:alpha val="490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FFB850">
                        <a:alpha val="49020"/>
                      </a:srgbClr>
                    </a:solidFill>
                  </a:tcPr>
                </a:tc>
              </a:tr>
              <a:tr h="4896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/>
                        <a:t>冶金方式</a:t>
                      </a:r>
                      <a:endParaRPr lang="zh-CN" altLang="en-US" sz="2600">
                        <a:latin typeface="+mn-ea"/>
                      </a:endParaRPr>
                    </a:p>
                  </a:txBody>
                  <a:tcPr marL="86427" marR="86427" marT="43201" marB="4320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/>
                        <a:t>冶金工具</a:t>
                      </a:r>
                      <a:endParaRPr lang="zh-CN" altLang="en-US" sz="2600">
                        <a:latin typeface="+mn-ea"/>
                      </a:endParaRPr>
                    </a:p>
                  </a:txBody>
                  <a:tcPr marL="86427" marR="86427" marT="43201" marB="4320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/>
                        <a:t>作用</a:t>
                      </a:r>
                      <a:endParaRPr lang="zh-CN" altLang="en-US" sz="2600">
                        <a:latin typeface="+mn-ea"/>
                      </a:endParaRPr>
                    </a:p>
                  </a:txBody>
                  <a:tcPr marL="86427" marR="86427" marT="43201" marB="43201"/>
                </a:tc>
              </a:tr>
              <a:tr h="489613">
                <a:tc rowSpan="3">
                  <a:txBody>
                    <a:bodyPr/>
                    <a:lstStyle/>
                    <a:p>
                      <a:pPr algn="ctr"/>
                      <a:endParaRPr lang="zh-CN" altLang="en-US" sz="2600" dirty="0"/>
                    </a:p>
                    <a:p>
                      <a:pPr algn="ctr"/>
                      <a:r>
                        <a:rPr lang="zh-CN" altLang="en-US" sz="2600" dirty="0"/>
                        <a:t>锻</a:t>
                      </a:r>
                      <a:r>
                        <a:rPr lang="zh-CN" altLang="en-US" sz="2600" dirty="0" smtClean="0"/>
                        <a:t>打</a:t>
                      </a:r>
                      <a:endParaRPr lang="en-US" altLang="zh-CN" sz="2600" dirty="0" smtClean="0"/>
                    </a:p>
                    <a:p>
                      <a:pPr algn="ctr"/>
                      <a:r>
                        <a:rPr lang="zh-CN" altLang="en-US" sz="2600" dirty="0" smtClean="0"/>
                        <a:t>（</a:t>
                      </a:r>
                      <a:r>
                        <a:rPr lang="zh-CN" altLang="en-US" sz="2600" dirty="0"/>
                        <a:t>小型）</a:t>
                      </a:r>
                      <a:endParaRPr lang="zh-CN" altLang="en-US" sz="2600" dirty="0">
                        <a:latin typeface="+mn-ea"/>
                      </a:endParaRPr>
                    </a:p>
                  </a:txBody>
                  <a:tcPr marL="86427" marR="86427" marT="43201" marB="4320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>
                        <a:latin typeface="+mn-ea"/>
                        <a:sym typeface="+mn-ea"/>
                      </a:endParaRPr>
                    </a:p>
                  </a:txBody>
                  <a:tcPr marL="86427" marR="86427" marT="43201" marB="4320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dirty="0">
                        <a:latin typeface="+mn-ea"/>
                        <a:sym typeface="+mn-ea"/>
                      </a:endParaRPr>
                    </a:p>
                  </a:txBody>
                  <a:tcPr marL="86427" marR="86427" marT="43201" marB="43201"/>
                </a:tc>
              </a:tr>
              <a:tr h="4896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A13C8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>
                        <a:latin typeface="+mn-ea"/>
                        <a:sym typeface="+mn-ea"/>
                      </a:endParaRPr>
                    </a:p>
                  </a:txBody>
                  <a:tcPr marL="86427" marR="86427" marT="43201" marB="4320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dirty="0">
                        <a:latin typeface="+mn-ea"/>
                        <a:sym typeface="+mn-ea"/>
                      </a:endParaRPr>
                    </a:p>
                  </a:txBody>
                  <a:tcPr marL="86427" marR="86427" marT="43201" marB="43201"/>
                </a:tc>
              </a:tr>
              <a:tr h="4896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A13C8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dirty="0">
                        <a:latin typeface="+mn-ea"/>
                        <a:sym typeface="+mn-ea"/>
                      </a:endParaRPr>
                    </a:p>
                  </a:txBody>
                  <a:tcPr marL="86427" marR="86427" marT="43201" marB="4320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dirty="0">
                        <a:latin typeface="+mn-ea"/>
                        <a:sym typeface="+mn-ea"/>
                      </a:endParaRPr>
                    </a:p>
                  </a:txBody>
                  <a:tcPr marL="86427" marR="86427" marT="43201" marB="43201"/>
                </a:tc>
              </a:tr>
              <a:tr h="489613">
                <a:tc rowSpan="3">
                  <a:txBody>
                    <a:bodyPr/>
                    <a:lstStyle/>
                    <a:p>
                      <a:pPr algn="ctr"/>
                      <a:endParaRPr lang="zh-CN" altLang="en-US" sz="2600" dirty="0"/>
                    </a:p>
                    <a:p>
                      <a:pPr algn="ctr"/>
                      <a:r>
                        <a:rPr lang="zh-CN" altLang="en-US" sz="2600" dirty="0"/>
                        <a:t>铸</a:t>
                      </a:r>
                      <a:r>
                        <a:rPr lang="zh-CN" altLang="en-US" sz="2600" dirty="0" smtClean="0"/>
                        <a:t>造</a:t>
                      </a:r>
                      <a:endParaRPr lang="en-US" altLang="zh-CN" sz="2600" dirty="0" smtClean="0"/>
                    </a:p>
                    <a:p>
                      <a:pPr algn="ctr"/>
                      <a:r>
                        <a:rPr lang="zh-CN" altLang="en-US" sz="2600" dirty="0" smtClean="0"/>
                        <a:t>（</a:t>
                      </a:r>
                      <a:r>
                        <a:rPr lang="zh-CN" altLang="en-US" sz="2600" dirty="0"/>
                        <a:t>大型）</a:t>
                      </a:r>
                      <a:endParaRPr lang="zh-CN" altLang="en-US" sz="2600" dirty="0">
                        <a:latin typeface="+mn-ea"/>
                      </a:endParaRPr>
                    </a:p>
                  </a:txBody>
                  <a:tcPr marL="86427" marR="86427" marT="43201" marB="4320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dirty="0">
                        <a:latin typeface="+mn-ea"/>
                        <a:sym typeface="+mn-ea"/>
                      </a:endParaRPr>
                    </a:p>
                  </a:txBody>
                  <a:tcPr marL="86427" marR="86427" marT="43201" marB="4320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dirty="0">
                        <a:latin typeface="+mn-ea"/>
                        <a:sym typeface="+mn-ea"/>
                      </a:endParaRPr>
                    </a:p>
                  </a:txBody>
                  <a:tcPr marL="86427" marR="86427" marT="43201" marB="43201"/>
                </a:tc>
              </a:tr>
              <a:tr h="4896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A13C81">
                        <a:alpha val="34902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dirty="0"/>
                    </a:p>
                    <a:p>
                      <a:pPr algn="ctr">
                        <a:buNone/>
                      </a:pPr>
                      <a:endParaRPr lang="zh-CN" altLang="en-US" sz="2600" dirty="0">
                        <a:latin typeface="+mn-ea"/>
                      </a:endParaRPr>
                    </a:p>
                  </a:txBody>
                  <a:tcPr marL="86427" marR="86427" marT="43201" marB="43201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600" dirty="0">
                        <a:latin typeface="+mn-ea"/>
                      </a:endParaRPr>
                    </a:p>
                  </a:txBody>
                  <a:tcPr marL="86427" marR="86427" marT="43201" marB="43201"/>
                </a:tc>
              </a:tr>
              <a:tr h="570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A13C81">
                        <a:alpha val="3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solidFill>
                      <a:srgbClr val="A13C8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600" dirty="0">
                        <a:latin typeface="+mn-ea"/>
                      </a:endParaRPr>
                    </a:p>
                  </a:txBody>
                  <a:tcPr marL="86427" marR="86427" marT="43201" marB="43201"/>
                </a:tc>
              </a:tr>
              <a:tr h="5700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b="0" dirty="0" smtClean="0">
                          <a:latin typeface="+mn-ea"/>
                          <a:sym typeface="+mn-ea"/>
                        </a:rPr>
                        <a:t>东汉</a:t>
                      </a:r>
                      <a:endParaRPr lang="zh-CN" altLang="en-US" sz="2600" b="0" dirty="0">
                        <a:latin typeface="+mn-ea"/>
                      </a:endParaRPr>
                    </a:p>
                  </a:txBody>
                  <a:tcPr marL="86427" marR="86427" marT="43201" marB="4320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dirty="0">
                        <a:latin typeface="+mn-ea"/>
                      </a:endParaRPr>
                    </a:p>
                  </a:txBody>
                  <a:tcPr marL="86427" marR="86427" marT="43201" marB="43201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600" dirty="0">
                        <a:latin typeface="+mn-ea"/>
                      </a:endParaRPr>
                    </a:p>
                  </a:txBody>
                  <a:tcPr marL="86427" marR="86427" marT="43201" marB="43201"/>
                </a:tc>
              </a:tr>
            </a:tbl>
          </a:graphicData>
        </a:graphic>
      </p:graphicFrame>
      <p:sp>
        <p:nvSpPr>
          <p:cNvPr id="6" name="文本框 63510"/>
          <p:cNvSpPr txBox="1"/>
          <p:nvPr/>
        </p:nvSpPr>
        <p:spPr>
          <a:xfrm>
            <a:off x="864493" y="863823"/>
            <a:ext cx="4422772" cy="487363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zh-CN" altLang="en-US" sz="2600" dirty="0" smtClean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（三）冶金</a:t>
            </a:r>
            <a:r>
              <a:rPr lang="zh-CN" altLang="en-US" sz="2600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工具的进步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2165870" y="2695761"/>
            <a:ext cx="1217178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sym typeface="+mn-ea"/>
              </a:rPr>
              <a:t>土炉</a:t>
            </a:r>
            <a:endParaRPr lang="zh-CN" altLang="en-US" sz="2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2377956" y="3172047"/>
            <a:ext cx="1217178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600" dirty="0">
                <a:latin typeface="微软雅黑" pitchFamily="34" charset="-122"/>
                <a:ea typeface="微软雅黑" pitchFamily="34" charset="-122"/>
                <a:sym typeface="+mn-ea"/>
              </a:rPr>
              <a:t>锤</a:t>
            </a:r>
            <a:endParaRPr lang="zh-CN" altLang="en-US" sz="2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2153848" y="4192660"/>
            <a:ext cx="1373226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sym typeface="+mn-ea"/>
              </a:rPr>
              <a:t>坩锅</a:t>
            </a:r>
            <a:endParaRPr lang="zh-CN" altLang="en-US" sz="2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1949667" y="4873069"/>
            <a:ext cx="1217178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en-US" altLang="zh-CN" sz="26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600" dirty="0">
                <a:latin typeface="微软雅黑" pitchFamily="34" charset="-122"/>
                <a:ea typeface="微软雅黑" pitchFamily="34" charset="-122"/>
              </a:rPr>
              <a:t>范</a:t>
            </a:r>
          </a:p>
        </p:txBody>
      </p:sp>
      <p:sp>
        <p:nvSpPr>
          <p:cNvPr id="11" name="文本框 7"/>
          <p:cNvSpPr txBox="1"/>
          <p:nvPr/>
        </p:nvSpPr>
        <p:spPr>
          <a:xfrm>
            <a:off x="2377956" y="3648333"/>
            <a:ext cx="1217178" cy="56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rgbClr val="000000"/>
                </a:solidFill>
                <a:latin typeface="書體坊顏體㊣" panose="02010600030101010101" pitchFamily="2" charset="-122"/>
                <a:ea typeface="書體坊顏體㊣" panose="02010600030101010101" pitchFamily="2" charset="-122"/>
              </a:defRPr>
            </a:lvl1pPr>
          </a:lstStyle>
          <a:p>
            <a:r>
              <a:rPr lang="zh-CN" altLang="en-US" sz="2600" dirty="0">
                <a:latin typeface="微软雅黑" pitchFamily="34" charset="-122"/>
                <a:ea typeface="微软雅黑" pitchFamily="34" charset="-122"/>
                <a:sym typeface="+mn-ea"/>
              </a:rPr>
              <a:t>锉</a:t>
            </a:r>
            <a:endParaRPr lang="zh-CN" altLang="en-US" sz="23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63510"/>
          <p:cNvSpPr txBox="1"/>
          <p:nvPr/>
        </p:nvSpPr>
        <p:spPr>
          <a:xfrm>
            <a:off x="2085788" y="5757601"/>
            <a:ext cx="980104" cy="493213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zh-CN" altLang="en-US" sz="2600" dirty="0">
                <a:latin typeface="+mn-ea"/>
              </a:rPr>
              <a:t>水排</a:t>
            </a:r>
          </a:p>
        </p:txBody>
      </p:sp>
      <p:sp>
        <p:nvSpPr>
          <p:cNvPr id="14" name="矩形 13"/>
          <p:cNvSpPr/>
          <p:nvPr/>
        </p:nvSpPr>
        <p:spPr>
          <a:xfrm>
            <a:off x="4571078" y="2763801"/>
            <a:ext cx="2210862" cy="494394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pPr algn="ctr">
              <a:buNone/>
            </a:pPr>
            <a:r>
              <a:rPr lang="zh-CN" altLang="en-US" sz="2600" dirty="0" smtClean="0">
                <a:sym typeface="+mn-ea"/>
              </a:rPr>
              <a:t>熔化金属原料</a:t>
            </a:r>
            <a:endParaRPr lang="zh-CN" altLang="en-US" sz="2600" dirty="0">
              <a:latin typeface="+mn-ea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1078" y="3221980"/>
            <a:ext cx="2210862" cy="494394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pPr algn="ctr">
              <a:buNone/>
            </a:pPr>
            <a:r>
              <a:rPr lang="zh-CN" altLang="en-US" sz="2600" dirty="0" smtClean="0">
                <a:sym typeface="+mn-ea"/>
              </a:rPr>
              <a:t>打击金属原料</a:t>
            </a:r>
            <a:endParaRPr lang="zh-CN" altLang="en-US" sz="2600" dirty="0">
              <a:latin typeface="+mn-ea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96467" y="3698266"/>
            <a:ext cx="1532089" cy="494394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pPr algn="ctr">
              <a:buNone/>
            </a:pPr>
            <a:r>
              <a:rPr lang="zh-CN" altLang="en-US" sz="2600" dirty="0" smtClean="0">
                <a:sym typeface="+mn-ea"/>
              </a:rPr>
              <a:t>磨平金属</a:t>
            </a:r>
            <a:endParaRPr lang="zh-CN" altLang="en-US" sz="2600" dirty="0">
              <a:latin typeface="+mn-ea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28407" y="4192660"/>
            <a:ext cx="1532089" cy="494394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pPr algn="ctr">
              <a:buNone/>
            </a:pPr>
            <a:r>
              <a:rPr lang="zh-CN" altLang="en-US" sz="2600" dirty="0" smtClean="0">
                <a:sym typeface="+mn-ea"/>
              </a:rPr>
              <a:t>熔化金属</a:t>
            </a:r>
            <a:endParaRPr lang="zh-CN" altLang="en-US" sz="2600" dirty="0">
              <a:latin typeface="+mn-ea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38380" y="4736987"/>
            <a:ext cx="3907793" cy="494394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r>
              <a:rPr lang="zh-CN" altLang="en-US" sz="2600" dirty="0" smtClean="0"/>
              <a:t>定型，商周时制作青铜器</a:t>
            </a:r>
            <a:endParaRPr lang="zh-CN" altLang="en-US" sz="26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38380" y="5213274"/>
            <a:ext cx="3907793" cy="494394"/>
          </a:xfrm>
          <a:prstGeom prst="rect">
            <a:avLst/>
          </a:prstGeom>
        </p:spPr>
        <p:txBody>
          <a:bodyPr wrap="none" lIns="86411" tIns="43205" rIns="86411" bIns="43205">
            <a:spAutoFit/>
          </a:bodyPr>
          <a:lstStyle/>
          <a:p>
            <a:r>
              <a:rPr lang="zh-CN" altLang="en-US" sz="2600" dirty="0" smtClean="0"/>
              <a:t>定型，战国后制作铁农具</a:t>
            </a:r>
            <a:endParaRPr lang="zh-CN" altLang="en-US" sz="2600" dirty="0">
              <a:latin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0903" y="1062779"/>
            <a:ext cx="3426457" cy="16097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0903" y="2831842"/>
            <a:ext cx="3403008" cy="1632981"/>
          </a:xfrm>
          <a:prstGeom prst="rect">
            <a:avLst/>
          </a:prstGeom>
        </p:spPr>
      </p:pic>
      <p:pic>
        <p:nvPicPr>
          <p:cNvPr id="22" name="内容占位符 3"/>
          <p:cNvPicPr>
            <a:picLocks noGrp="1" noChangeAspect="1"/>
          </p:cNvPicPr>
          <p:nvPr/>
        </p:nvPicPr>
        <p:blipFill>
          <a:blip r:embed="rId5" cstate="print"/>
          <a:srcRect t="20693"/>
          <a:stretch>
            <a:fillRect/>
          </a:stretch>
        </p:blipFill>
        <p:spPr>
          <a:xfrm>
            <a:off x="7870903" y="4600905"/>
            <a:ext cx="3403008" cy="1743188"/>
          </a:xfrm>
          <a:prstGeom prst="rect">
            <a:avLst/>
          </a:prstGeom>
        </p:spPr>
      </p:pic>
      <p:sp>
        <p:nvSpPr>
          <p:cNvPr id="23" name="文本框 63510"/>
          <p:cNvSpPr txBox="1"/>
          <p:nvPr/>
        </p:nvSpPr>
        <p:spPr>
          <a:xfrm>
            <a:off x="4535954" y="5757601"/>
            <a:ext cx="2518226" cy="494394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r>
              <a:rPr lang="zh-CN" altLang="en-US" sz="2600" dirty="0" smtClean="0">
                <a:latin typeface="+mn-ea"/>
              </a:rPr>
              <a:t>冶铁鼓风工具</a:t>
            </a:r>
            <a:endParaRPr lang="zh-CN" altLang="en-US" sz="26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/>
      <p:bldP spid="17" grpId="0"/>
      <p:bldP spid="18" grpId="0"/>
      <p:bldP spid="19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807"/>
  <p:tag name="KSO_WM_TEMPLATE_THUMBS_INDEX" val="1、4、6、7、9、10、11、12、1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中国古韵文化通用模板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7_1*a*1"/>
  <p:tag name="KSO_WM_TEMPLATE_CATEGORY" val="custom"/>
  <p:tag name="KSO_WM_TEMPLATE_INDEX" val="20202807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07_1*a*2"/>
  <p:tag name="KSO_WM_TEMPLATE_CATEGORY" val="custom"/>
  <p:tag name="KSO_WM_TEMPLATE_INDEX" val="20202807"/>
  <p:tag name="KSO_WM_UNIT_LAYERLEVEL" val="1"/>
  <p:tag name="KSO_WM_TAG_VERSION" val="1.0"/>
  <p:tag name="KSO_WM_BEAUTIFY_FLAG" val="#wm#"/>
  <p:tag name="KSO_WM_UNIT_ISCONTENTSTITLE" val="0"/>
  <p:tag name="KSO_WM_UNIT_PRESET_TEXT" val="单击此处添加副标题"/>
  <p:tag name="KSO_WM_UNIT_NOCLEAR" val="0"/>
  <p:tag name="KSO_WM_UNIT_VALUE" val="17"/>
  <p:tag name="KSO_WM_UNIT_TYPE" val="a"/>
  <p:tag name="KSO_WM_UNIT_INDEX" val="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d098328-80e1-4922-9d43-17fa82e88080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d098328-80e1-4922-9d43-17fa82e88080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d098328-80e1-4922-9d43-17fa82e88080}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d098328-80e1-4922-9d43-17fa82e88080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2020280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"/>
  <p:tag name="KSO_WM_TEMPLATE_INDEX" val="2020280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981,&quot;width&quot;:17543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807"/>
  <p:tag name="KSO_WM_TEMPLATE_THUMBS_INDEX" val="1、4、6、7、9、10、11、12、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20202807">
      <a:dk1>
        <a:srgbClr val="000000"/>
      </a:dk1>
      <a:lt1>
        <a:srgbClr val="FFFFFF"/>
      </a:lt1>
      <a:dk2>
        <a:srgbClr val="E9E8E2"/>
      </a:dk2>
      <a:lt2>
        <a:srgbClr val="F4F3EE"/>
      </a:lt2>
      <a:accent1>
        <a:srgbClr val="BACB98"/>
      </a:accent1>
      <a:accent2>
        <a:srgbClr val="C4C093"/>
      </a:accent2>
      <a:accent3>
        <a:srgbClr val="CDB996"/>
      </a:accent3>
      <a:accent4>
        <a:srgbClr val="CEAF96"/>
      </a:accent4>
      <a:accent5>
        <a:srgbClr val="D0AC9D"/>
      </a:accent5>
      <a:accent6>
        <a:srgbClr val="CFAAA2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202807">
      <a:dk1>
        <a:srgbClr val="000000"/>
      </a:dk1>
      <a:lt1>
        <a:srgbClr val="FFFFFF"/>
      </a:lt1>
      <a:dk2>
        <a:srgbClr val="E9E8E2"/>
      </a:dk2>
      <a:lt2>
        <a:srgbClr val="F4F3EE"/>
      </a:lt2>
      <a:accent1>
        <a:srgbClr val="BACB98"/>
      </a:accent1>
      <a:accent2>
        <a:srgbClr val="C4C093"/>
      </a:accent2>
      <a:accent3>
        <a:srgbClr val="CDB996"/>
      </a:accent3>
      <a:accent4>
        <a:srgbClr val="CEAF96"/>
      </a:accent4>
      <a:accent5>
        <a:srgbClr val="D0AC9D"/>
      </a:accent5>
      <a:accent6>
        <a:srgbClr val="CFAAA2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2210</Words>
  <PresentationFormat>自定义</PresentationFormat>
  <Paragraphs>390</Paragraphs>
  <Slides>27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主题​​</vt:lpstr>
      <vt:lpstr>1_Office 主题​​</vt:lpstr>
      <vt:lpstr>幻灯片 1</vt:lpstr>
      <vt:lpstr>幻灯片 2</vt:lpstr>
      <vt:lpstr>幻灯片 3</vt:lpstr>
      <vt:lpstr>一、农业工具的变化</vt:lpstr>
      <vt:lpstr>农业劳动工具变化趋势：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2021-03-02T11:51:00Z</cp:lastPrinted>
  <dcterms:created xsi:type="dcterms:W3CDTF">2021-03-02T11:51:00Z</dcterms:created>
  <dcterms:modified xsi:type="dcterms:W3CDTF">2021-10-12T13:16:13Z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2923D696D0C64B80ADA41817F91E0C73</vt:lpwstr>
  </property>
  <property fmtid="{D5CDD505-2E9C-101B-9397-08002B2CF9AE}" pid="7" name="KSOProductBuildVer">
    <vt:lpwstr>2052-11.1.0.10356</vt:lpwstr>
  </property>
</Properties>
</file>