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378" r:id="rId2"/>
    <p:sldId id="377" r:id="rId3"/>
    <p:sldId id="380" r:id="rId4"/>
    <p:sldId id="381" r:id="rId5"/>
    <p:sldId id="382" r:id="rId6"/>
    <p:sldId id="383" r:id="rId7"/>
    <p:sldId id="384" r:id="rId8"/>
    <p:sldId id="385" r:id="rId9"/>
    <p:sldId id="386" r:id="rId10"/>
    <p:sldId id="388" r:id="rId11"/>
    <p:sldId id="270" r:id="rId12"/>
    <p:sldId id="387" r:id="rId13"/>
    <p:sldId id="389" r:id="rId14"/>
    <p:sldId id="390" r:id="rId15"/>
    <p:sldId id="393" r:id="rId16"/>
    <p:sldId id="394" r:id="rId17"/>
    <p:sldId id="396" r:id="rId18"/>
    <p:sldId id="397" r:id="rId19"/>
    <p:sldId id="395" r:id="rId20"/>
    <p:sldId id="398" r:id="rId21"/>
    <p:sldId id="399"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9" r:id="rId39"/>
    <p:sldId id="418" r:id="rId40"/>
  </p:sldIdLst>
  <p:sldSz cx="12192000" cy="6858000"/>
  <p:notesSz cx="6858000" cy="9144000"/>
  <p:embeddedFontLst>
    <p:embeddedFont>
      <p:font typeface="Franklin Gothic Book" panose="020B0503020102020204" pitchFamily="34" charset="0"/>
      <p:regular r:id="rId42"/>
      <p:italic r:id="rId43"/>
    </p:embeddedFont>
    <p:embeddedFont>
      <p:font typeface="Franklin Gothic Medium" panose="020B0603020102020204" pitchFamily="34" charset="0"/>
      <p:regular r:id="rId44"/>
      <p:italic r:id="rId45"/>
    </p:embeddedFont>
    <p:embeddedFont>
      <p:font typeface="等线" panose="02010600030101010101" pitchFamily="2" charset="-122"/>
      <p:regular r:id="rId46"/>
      <p:bold r:id="rId47"/>
    </p:embeddedFont>
    <p:embeddedFont>
      <p:font typeface="华文楷体" panose="02010600040101010101" pitchFamily="2" charset="-122"/>
      <p:regular r:id="rId48"/>
    </p:embeddedFont>
    <p:embeddedFont>
      <p:font typeface="隶书" panose="02010509060101010101" pitchFamily="49" charset="-122"/>
      <p:regular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陈 日安" initials="陈" lastIdx="1" clrIdx="0">
    <p:extLst>
      <p:ext uri="{19B8F6BF-5375-455C-9EA6-DF929625EA0E}">
        <p15:presenceInfo xmlns:p15="http://schemas.microsoft.com/office/powerpoint/2012/main" userId="1e88061a56491c76" providerId="Windows Live"/>
      </p:ext>
    </p:extLst>
  </p:cmAuthor>
  <p:cmAuthor id="2" name="陈日安" initials="P" lastIdx="1" clrIdx="1">
    <p:extLst>
      <p:ext uri="{19B8F6BF-5375-455C-9EA6-DF929625EA0E}">
        <p15:presenceInfo xmlns:p15="http://schemas.microsoft.com/office/powerpoint/2012/main" userId="陈日安"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00FF"/>
    <a:srgbClr val="F8CBAD"/>
    <a:srgbClr val="FF0000"/>
    <a:srgbClr val="FFFDFF"/>
    <a:srgbClr val="032199"/>
    <a:srgbClr val="F0263C"/>
    <a:srgbClr val="FFF2CC"/>
    <a:srgbClr val="0000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autoAdjust="0"/>
    <p:restoredTop sz="95214" autoAdjust="0"/>
  </p:normalViewPr>
  <p:slideViewPr>
    <p:cSldViewPr snapToGrid="0">
      <p:cViewPr>
        <p:scale>
          <a:sx n="75" d="100"/>
          <a:sy n="75" d="100"/>
        </p:scale>
        <p:origin x="835"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746D9-C5F8-4E5E-90CD-8B7FCC769468}" type="datetimeFigureOut">
              <a:rPr lang="zh-CN" altLang="en-US" smtClean="0"/>
              <a:t>2021/9/25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EE6D4-1648-427D-B899-97F51706DAB1}" type="slidenum">
              <a:rPr lang="zh-CN" altLang="en-US" smtClean="0"/>
              <a:t>‹#›</a:t>
            </a:fld>
            <a:endParaRPr lang="zh-CN" altLang="en-US"/>
          </a:p>
        </p:txBody>
      </p:sp>
    </p:spTree>
    <p:extLst>
      <p:ext uri="{BB962C8B-B14F-4D97-AF65-F5344CB8AC3E}">
        <p14:creationId xmlns:p14="http://schemas.microsoft.com/office/powerpoint/2010/main" val="321226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9EE6D4-1648-427D-B899-97F51706DAB1}" type="slidenum">
              <a:rPr lang="zh-CN" altLang="en-US" smtClean="0"/>
              <a:t>6</a:t>
            </a:fld>
            <a:endParaRPr lang="zh-CN" altLang="en-US"/>
          </a:p>
        </p:txBody>
      </p:sp>
    </p:spTree>
    <p:extLst>
      <p:ext uri="{BB962C8B-B14F-4D97-AF65-F5344CB8AC3E}">
        <p14:creationId xmlns:p14="http://schemas.microsoft.com/office/powerpoint/2010/main" val="245394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9EE6D4-1648-427D-B899-97F51706DAB1}" type="slidenum">
              <a:rPr lang="zh-CN" altLang="en-US" smtClean="0"/>
              <a:t>13</a:t>
            </a:fld>
            <a:endParaRPr lang="zh-CN" altLang="en-US"/>
          </a:p>
        </p:txBody>
      </p:sp>
    </p:spTree>
    <p:extLst>
      <p:ext uri="{BB962C8B-B14F-4D97-AF65-F5344CB8AC3E}">
        <p14:creationId xmlns:p14="http://schemas.microsoft.com/office/powerpoint/2010/main" val="395020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AD60DA-0D8F-40D8-A76D-FD826F89FA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7DE3C3-3D50-409A-ABEA-0188C1B77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9FABA4-5497-4B05-8A57-A5155F594D15}"/>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55BD9A85-C21F-4474-B91C-E2F15C4D51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5309BD-DA32-48F9-A6BF-0794715141C4}"/>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16219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5553EC-6F74-48E6-8DB1-9E0F23F61D4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D511FA9-3B30-4135-A027-2FF792EECC0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642550-AAF3-45F4-BB90-9E66D79E9ABB}"/>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EAC4EEC0-A186-4AC2-B23D-1AD3627EBA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E8DD0B-6BA6-498D-A0BD-69D85889CE97}"/>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03348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FC7E23-F362-49F2-9461-A2F2BCF9ED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2AC523A-A01E-41C5-8541-190794D0E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EF4DCF-A1AA-430A-8490-288DD4E453C5}"/>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3CAD6EDC-5819-4EA0-B493-5F6EFA70FE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B72372-8563-4B90-B2C1-19167AFD956D}"/>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08103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730F16-E954-415B-BE6B-543A171038FF}"/>
              </a:ext>
            </a:extLst>
          </p:cNvPr>
          <p:cNvSpPr>
            <a:spLocks noGrp="1"/>
          </p:cNvSpPr>
          <p:nvPr>
            <p:ph type="title"/>
          </p:nvPr>
        </p:nvSpPr>
        <p:spPr>
          <a:xfrm>
            <a:off x="838200" y="365126"/>
            <a:ext cx="10515600" cy="835602"/>
          </a:xfrm>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A81507D0-C703-44D5-9068-54D7FFDFF828}"/>
              </a:ext>
            </a:extLst>
          </p:cNvPr>
          <p:cNvSpPr>
            <a:spLocks noGrp="1"/>
          </p:cNvSpPr>
          <p:nvPr>
            <p:ph idx="1"/>
          </p:nvPr>
        </p:nvSpPr>
        <p:spPr>
          <a:xfrm>
            <a:off x="838200" y="1200728"/>
            <a:ext cx="10515600" cy="497623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C801EE5-2223-4307-A5A3-1AAF3EA6B3AE}"/>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4264A4D9-388A-410F-BF43-7B5DB76C28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23AEBAC-5372-47EA-B449-38521A400B81}"/>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92640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006437-9A43-4CFA-882C-879D06C6D78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AFF91F4-B62A-4737-A549-1DACF065F1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157310F-310C-4E2A-8C3D-181A8F51338C}"/>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1BECA183-7D3E-431C-B69A-D5B6FD858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7BCD6D-7C13-4744-90D2-82730CDCAF47}"/>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18496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3CA1CD-8DD7-4F1E-9284-CA40928B73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DCA2CF-D0F9-4B44-A516-2A694E86009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71FF58E-6AE7-4D17-BC39-4679BD0560E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D6BCC6-D87F-4B3A-8A53-172D06EEA90B}"/>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7B0210F9-521A-4024-A253-65DFD286A94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A1B1872-DB4A-4989-8C10-F71898B8F8B0}"/>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07554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5B84E5-E8DA-4122-B526-11D8E262C3E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1B5FCA8-F15E-4AB4-B49E-40EF85214C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1D81898-DEC3-45CE-8955-B2E7257192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208DB5-E599-4708-89C0-5C4F71469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967F55E-3A27-4400-AB57-9C30548502D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CB75BE-ADBD-42F5-AEED-848E72D25B13}"/>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8" name="页脚占位符 7">
            <a:extLst>
              <a:ext uri="{FF2B5EF4-FFF2-40B4-BE49-F238E27FC236}">
                <a16:creationId xmlns:a16="http://schemas.microsoft.com/office/drawing/2014/main" id="{F2E9A2CB-A7BC-41AB-8913-7F7ACC4745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9F2D11C-FAAD-429F-968E-8DD2EE6C139C}"/>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55253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A5A11A4-86DA-4885-8317-E88EAEDD9924}"/>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4" name="页脚占位符 3">
            <a:extLst>
              <a:ext uri="{FF2B5EF4-FFF2-40B4-BE49-F238E27FC236}">
                <a16:creationId xmlns:a16="http://schemas.microsoft.com/office/drawing/2014/main" id="{F440B94D-437D-41AF-829D-F927C8DF993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88B2A47-CFB5-46D0-8C35-689AEBC12D00}"/>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
        <p:nvSpPr>
          <p:cNvPr id="6" name="标题 1">
            <a:extLst>
              <a:ext uri="{FF2B5EF4-FFF2-40B4-BE49-F238E27FC236}">
                <a16:creationId xmlns:a16="http://schemas.microsoft.com/office/drawing/2014/main" id="{94C144FC-D9C7-456F-89B0-B01CDCBAE6C6}"/>
              </a:ext>
            </a:extLst>
          </p:cNvPr>
          <p:cNvSpPr>
            <a:spLocks noGrp="1"/>
          </p:cNvSpPr>
          <p:nvPr>
            <p:ph type="title"/>
          </p:nvPr>
        </p:nvSpPr>
        <p:spPr>
          <a:xfrm>
            <a:off x="838200" y="365126"/>
            <a:ext cx="10515600" cy="835602"/>
          </a:xfrm>
        </p:spPr>
        <p:txBody>
          <a:bodyPr/>
          <a:lstStyle/>
          <a:p>
            <a:r>
              <a:rPr lang="zh-CN" altLang="en-US" dirty="0"/>
              <a:t>单击此处编辑母版标题样式</a:t>
            </a:r>
          </a:p>
        </p:txBody>
      </p:sp>
    </p:spTree>
    <p:extLst>
      <p:ext uri="{BB962C8B-B14F-4D97-AF65-F5344CB8AC3E}">
        <p14:creationId xmlns:p14="http://schemas.microsoft.com/office/powerpoint/2010/main" val="56428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FE4B1-BEEF-4FC1-A509-D4A8026B032B}"/>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3" name="页脚占位符 2">
            <a:extLst>
              <a:ext uri="{FF2B5EF4-FFF2-40B4-BE49-F238E27FC236}">
                <a16:creationId xmlns:a16="http://schemas.microsoft.com/office/drawing/2014/main" id="{0778AAA2-4A4B-4C46-8E98-CB74688B464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54A9C28-A820-4055-96FF-F18D7D9E1227}"/>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35155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C372E-A5AD-4362-BC69-256E0556D0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01B5F7B-EBBD-4300-8087-957B08170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18CAFCD-C2E4-45E6-836C-E7FB9B52B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FBDDCD3-C143-40D5-9ABB-AC13CC75D5AA}"/>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E3E81049-E870-4AC9-86EA-AD37B88A10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D9D668-5A3D-4BA4-AA85-21EA56234699}"/>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94653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114995-2FC3-4785-B53A-E77495E8E0F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A3FF963-1EB7-45A4-AA02-06044A4709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94E282-0BDE-46B9-B924-7DD6DC3D0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69C446B-0F5B-4DD6-91BE-294D9F811022}"/>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03DF71E6-CC55-4ED2-A333-EC47A25018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B9521D8-80DF-4894-85AC-79521611E0CE}"/>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327012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466E0D5-7018-45F8-9829-EB1EDD23B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CF47F42-76B8-49C3-9E77-696EDF8094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655B84F-923E-4BD0-B563-581356BF44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C6FFAC03-ED0B-4AF5-9CFD-0D4CAA1075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4D209A1-1FD6-4BE9-AEBF-285F7D16C2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326192694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F22199-7B25-4DC9-8D31-4AE9E3427F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323386" y="0"/>
            <a:ext cx="3866392" cy="589238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 name="文本框 1">
            <a:extLst>
              <a:ext uri="{FF2B5EF4-FFF2-40B4-BE49-F238E27FC236}">
                <a16:creationId xmlns:a16="http://schemas.microsoft.com/office/drawing/2014/main" id="{045A22A3-E95B-4A9A-AD10-9AD3CC643F5B}"/>
              </a:ext>
            </a:extLst>
          </p:cNvPr>
          <p:cNvSpPr txBox="1"/>
          <p:nvPr/>
        </p:nvSpPr>
        <p:spPr>
          <a:xfrm>
            <a:off x="2222" y="324485"/>
            <a:ext cx="7817069" cy="646331"/>
          </a:xfrm>
          <a:prstGeom prst="rect">
            <a:avLst/>
          </a:prstGeom>
          <a:noFill/>
          <a:ln w="19050">
            <a:noFill/>
          </a:ln>
        </p:spPr>
        <p:txBody>
          <a:bodyPr wrap="square" rtlCol="0" anchor="t">
            <a:spAutoFit/>
          </a:bodyPr>
          <a:lstStyle/>
          <a:p>
            <a:r>
              <a:rPr lang="zh-CN" altLang="en-US" sz="3600" b="1" dirty="0">
                <a:solidFill>
                  <a:schemeClr val="accent6">
                    <a:lumMod val="50000"/>
                  </a:schemeClr>
                </a:solidFill>
                <a:latin typeface="+mn-ea"/>
                <a:cs typeface="汉仪铸字美心体简" panose="00020600040101010101" charset="-122"/>
              </a:rPr>
              <a:t>“来自科西嘉的怪物在儒安港登陆”</a:t>
            </a:r>
          </a:p>
        </p:txBody>
      </p:sp>
      <p:sp>
        <p:nvSpPr>
          <p:cNvPr id="3" name="文本框 2">
            <a:extLst>
              <a:ext uri="{FF2B5EF4-FFF2-40B4-BE49-F238E27FC236}">
                <a16:creationId xmlns:a16="http://schemas.microsoft.com/office/drawing/2014/main" id="{217A5854-E94B-454A-9218-B9CEE0EF3CC3}"/>
              </a:ext>
            </a:extLst>
          </p:cNvPr>
          <p:cNvSpPr txBox="1"/>
          <p:nvPr/>
        </p:nvSpPr>
        <p:spPr>
          <a:xfrm>
            <a:off x="2223" y="1437025"/>
            <a:ext cx="7817069" cy="646331"/>
          </a:xfrm>
          <a:prstGeom prst="rect">
            <a:avLst/>
          </a:prstGeom>
          <a:noFill/>
          <a:ln w="19050">
            <a:noFill/>
          </a:ln>
        </p:spPr>
        <p:txBody>
          <a:bodyPr wrap="square" rtlCol="0" anchor="t">
            <a:spAutoFit/>
          </a:bodyPr>
          <a:lstStyle/>
          <a:p>
            <a:r>
              <a:rPr lang="zh-CN" altLang="en-US" sz="3600" b="1" dirty="0">
                <a:solidFill>
                  <a:schemeClr val="accent2">
                    <a:lumMod val="50000"/>
                  </a:schemeClr>
                </a:solidFill>
                <a:latin typeface="+mn-ea"/>
                <a:cs typeface="汉仪铸字美心体简" panose="00020600040101010101" charset="-122"/>
              </a:rPr>
              <a:t>“不可明说的吃人魔王向格腊斯逼近”</a:t>
            </a:r>
          </a:p>
        </p:txBody>
      </p:sp>
      <p:sp>
        <p:nvSpPr>
          <p:cNvPr id="4" name="文本框 3">
            <a:extLst>
              <a:ext uri="{FF2B5EF4-FFF2-40B4-BE49-F238E27FC236}">
                <a16:creationId xmlns:a16="http://schemas.microsoft.com/office/drawing/2014/main" id="{993A6A14-D76B-411F-98D2-5D67E8F97481}"/>
              </a:ext>
            </a:extLst>
          </p:cNvPr>
          <p:cNvSpPr txBox="1"/>
          <p:nvPr/>
        </p:nvSpPr>
        <p:spPr>
          <a:xfrm>
            <a:off x="2224" y="2549565"/>
            <a:ext cx="6278860" cy="646331"/>
          </a:xfrm>
          <a:prstGeom prst="rect">
            <a:avLst/>
          </a:prstGeom>
          <a:noFill/>
          <a:ln w="19050">
            <a:noFill/>
          </a:ln>
        </p:spPr>
        <p:txBody>
          <a:bodyPr wrap="square" rtlCol="0" anchor="t">
            <a:spAutoFit/>
          </a:bodyPr>
          <a:lstStyle/>
          <a:p>
            <a:r>
              <a:rPr lang="zh-CN" altLang="en-US" sz="3600" b="1" dirty="0">
                <a:solidFill>
                  <a:schemeClr val="accent3">
                    <a:lumMod val="50000"/>
                  </a:schemeClr>
                </a:solidFill>
                <a:latin typeface="+mn-ea"/>
                <a:cs typeface="汉仪铸字美心体简" panose="00020600040101010101" charset="-122"/>
              </a:rPr>
              <a:t>“篡位者进入格尔勒诺布尔”</a:t>
            </a:r>
          </a:p>
        </p:txBody>
      </p:sp>
      <p:sp>
        <p:nvSpPr>
          <p:cNvPr id="5" name="文本框 4">
            <a:extLst>
              <a:ext uri="{FF2B5EF4-FFF2-40B4-BE49-F238E27FC236}">
                <a16:creationId xmlns:a16="http://schemas.microsoft.com/office/drawing/2014/main" id="{35D95B16-502B-40E1-ABA4-0DDD4ED5188F}"/>
              </a:ext>
            </a:extLst>
          </p:cNvPr>
          <p:cNvSpPr txBox="1"/>
          <p:nvPr/>
        </p:nvSpPr>
        <p:spPr>
          <a:xfrm>
            <a:off x="2223" y="3662105"/>
            <a:ext cx="4511162" cy="646331"/>
          </a:xfrm>
          <a:prstGeom prst="rect">
            <a:avLst/>
          </a:prstGeom>
          <a:noFill/>
          <a:ln w="19050">
            <a:noFill/>
          </a:ln>
        </p:spPr>
        <p:txBody>
          <a:bodyPr wrap="square" rtlCol="0" anchor="t">
            <a:spAutoFit/>
          </a:bodyPr>
          <a:lstStyle/>
          <a:p>
            <a:r>
              <a:rPr lang="zh-CN" altLang="en-US" sz="3600" b="1" dirty="0">
                <a:solidFill>
                  <a:schemeClr val="accent4">
                    <a:lumMod val="50000"/>
                  </a:schemeClr>
                </a:solidFill>
                <a:latin typeface="+mn-ea"/>
                <a:cs typeface="汉仪铸字美心体简" panose="00020600040101010101" charset="-122"/>
              </a:rPr>
              <a:t>“波拿巴占领里昂”</a:t>
            </a:r>
          </a:p>
        </p:txBody>
      </p:sp>
      <p:sp>
        <p:nvSpPr>
          <p:cNvPr id="6" name="文本框 5">
            <a:extLst>
              <a:ext uri="{FF2B5EF4-FFF2-40B4-BE49-F238E27FC236}">
                <a16:creationId xmlns:a16="http://schemas.microsoft.com/office/drawing/2014/main" id="{7AA36241-D68C-4430-B86C-CADCFB639C52}"/>
              </a:ext>
            </a:extLst>
          </p:cNvPr>
          <p:cNvSpPr txBox="1"/>
          <p:nvPr/>
        </p:nvSpPr>
        <p:spPr>
          <a:xfrm>
            <a:off x="2223" y="4774645"/>
            <a:ext cx="6467436" cy="646331"/>
          </a:xfrm>
          <a:prstGeom prst="rect">
            <a:avLst/>
          </a:prstGeom>
          <a:noFill/>
          <a:ln w="19050">
            <a:noFill/>
          </a:ln>
        </p:spPr>
        <p:txBody>
          <a:bodyPr wrap="square" rtlCol="0" anchor="t">
            <a:spAutoFit/>
          </a:bodyPr>
          <a:lstStyle/>
          <a:p>
            <a:r>
              <a:rPr lang="zh-CN" altLang="en-US" sz="3600" b="1" dirty="0">
                <a:solidFill>
                  <a:schemeClr val="accent5">
                    <a:lumMod val="50000"/>
                  </a:schemeClr>
                </a:solidFill>
                <a:latin typeface="+mn-ea"/>
                <a:cs typeface="汉仪铸字美心体简" panose="00020600040101010101" charset="-122"/>
              </a:rPr>
              <a:t>“拿破仑将军接近枫丹白露”</a:t>
            </a:r>
          </a:p>
        </p:txBody>
      </p:sp>
      <p:sp>
        <p:nvSpPr>
          <p:cNvPr id="7" name="文本框 6">
            <a:extLst>
              <a:ext uri="{FF2B5EF4-FFF2-40B4-BE49-F238E27FC236}">
                <a16:creationId xmlns:a16="http://schemas.microsoft.com/office/drawing/2014/main" id="{C482F638-5498-4691-A55B-061C13E33A7A}"/>
              </a:ext>
            </a:extLst>
          </p:cNvPr>
          <p:cNvSpPr txBox="1"/>
          <p:nvPr/>
        </p:nvSpPr>
        <p:spPr>
          <a:xfrm>
            <a:off x="2222" y="5887184"/>
            <a:ext cx="11380886" cy="646331"/>
          </a:xfrm>
          <a:prstGeom prst="rect">
            <a:avLst/>
          </a:prstGeom>
          <a:noFill/>
          <a:ln w="19050">
            <a:noFill/>
          </a:ln>
        </p:spPr>
        <p:txBody>
          <a:bodyPr wrap="square" rtlCol="0" anchor="t">
            <a:spAutoFit/>
          </a:bodyPr>
          <a:lstStyle/>
          <a:p>
            <a:r>
              <a:rPr lang="zh-CN" altLang="en-US" sz="3600" b="1" dirty="0">
                <a:solidFill>
                  <a:srgbClr val="C00000"/>
                </a:solidFill>
                <a:latin typeface="+mn-ea"/>
                <a:cs typeface="汉仪铸字美心体简" panose="00020600040101010101" charset="-122"/>
              </a:rPr>
              <a:t>“至高无上的皇帝陛下于今日抵达自己的忠实的巴黎”</a:t>
            </a:r>
          </a:p>
        </p:txBody>
      </p:sp>
    </p:spTree>
    <p:extLst>
      <p:ext uri="{BB962C8B-B14F-4D97-AF65-F5344CB8AC3E}">
        <p14:creationId xmlns:p14="http://schemas.microsoft.com/office/powerpoint/2010/main" val="24446382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19" name="文本框 18">
            <a:extLst>
              <a:ext uri="{FF2B5EF4-FFF2-40B4-BE49-F238E27FC236}">
                <a16:creationId xmlns:a16="http://schemas.microsoft.com/office/drawing/2014/main" id="{D46981EC-3ABC-4BE9-9162-87EAE2EB38FD}"/>
              </a:ext>
            </a:extLst>
          </p:cNvPr>
          <p:cNvSpPr txBox="1"/>
          <p:nvPr/>
        </p:nvSpPr>
        <p:spPr>
          <a:xfrm>
            <a:off x="838200" y="1202064"/>
            <a:ext cx="4687529"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启蒙运动有什么影响？</a:t>
            </a:r>
          </a:p>
        </p:txBody>
      </p:sp>
      <p:sp>
        <p:nvSpPr>
          <p:cNvPr id="20" name="文本框 19">
            <a:extLst>
              <a:ext uri="{FF2B5EF4-FFF2-40B4-BE49-F238E27FC236}">
                <a16:creationId xmlns:a16="http://schemas.microsoft.com/office/drawing/2014/main" id="{8E0713DB-69D9-424D-9339-9CE467378D1C}"/>
              </a:ext>
            </a:extLst>
          </p:cNvPr>
          <p:cNvSpPr txBox="1"/>
          <p:nvPr/>
        </p:nvSpPr>
        <p:spPr>
          <a:xfrm>
            <a:off x="3470787" y="2196225"/>
            <a:ext cx="7883013" cy="1200329"/>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zh-CN" altLang="en-US" dirty="0"/>
              <a:t>启蒙运动是一场伟大的</a:t>
            </a:r>
            <a:r>
              <a:rPr lang="zh-CN" altLang="en-US" u="sng" dirty="0">
                <a:solidFill>
                  <a:srgbClr val="0000FF"/>
                </a:solidFill>
              </a:rPr>
              <a:t>思想解放运动</a:t>
            </a:r>
            <a:r>
              <a:rPr lang="zh-CN" altLang="en-US" dirty="0"/>
              <a:t>，为法国大革命做了重要的</a:t>
            </a:r>
            <a:r>
              <a:rPr lang="zh-CN" altLang="en-US" u="sng" dirty="0">
                <a:solidFill>
                  <a:srgbClr val="FF0000"/>
                </a:solidFill>
              </a:rPr>
              <a:t>理论准备</a:t>
            </a:r>
          </a:p>
        </p:txBody>
      </p:sp>
      <p:cxnSp>
        <p:nvCxnSpPr>
          <p:cNvPr id="4" name="连接符: 肘形 3">
            <a:extLst>
              <a:ext uri="{FF2B5EF4-FFF2-40B4-BE49-F238E27FC236}">
                <a16:creationId xmlns:a16="http://schemas.microsoft.com/office/drawing/2014/main" id="{9B8761C3-A72E-4B23-9B45-DDBE369EA43E}"/>
              </a:ext>
            </a:extLst>
          </p:cNvPr>
          <p:cNvCxnSpPr>
            <a:cxnSpLocks/>
            <a:stCxn id="19" idx="3"/>
            <a:endCxn id="20" idx="0"/>
          </p:cNvCxnSpPr>
          <p:nvPr/>
        </p:nvCxnSpPr>
        <p:spPr>
          <a:xfrm>
            <a:off x="5525729" y="1494452"/>
            <a:ext cx="1886565" cy="701773"/>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8504F653-9226-4A06-B354-080F544D4FD8}"/>
              </a:ext>
            </a:extLst>
          </p:cNvPr>
          <p:cNvSpPr txBox="1"/>
          <p:nvPr/>
        </p:nvSpPr>
        <p:spPr>
          <a:xfrm>
            <a:off x="838200" y="3805940"/>
            <a:ext cx="6703142"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除了法国大革命以外，还有哪些重要历史事件是</a:t>
            </a:r>
            <a:r>
              <a:rPr lang="zh-CN" altLang="en-US" u="sng" dirty="0">
                <a:solidFill>
                  <a:srgbClr val="FF0000"/>
                </a:solidFill>
              </a:rPr>
              <a:t>受到启蒙运动的影响</a:t>
            </a:r>
            <a:r>
              <a:rPr lang="zh-CN" altLang="en-US" dirty="0"/>
              <a:t>？</a:t>
            </a:r>
          </a:p>
        </p:txBody>
      </p:sp>
      <p:sp>
        <p:nvSpPr>
          <p:cNvPr id="30" name="文本框 29">
            <a:extLst>
              <a:ext uri="{FF2B5EF4-FFF2-40B4-BE49-F238E27FC236}">
                <a16:creationId xmlns:a16="http://schemas.microsoft.com/office/drawing/2014/main" id="{79B2F40C-C687-48CD-B78C-2B54954A3C54}"/>
              </a:ext>
            </a:extLst>
          </p:cNvPr>
          <p:cNvSpPr txBox="1"/>
          <p:nvPr/>
        </p:nvSpPr>
        <p:spPr>
          <a:xfrm>
            <a:off x="6931742" y="5292545"/>
            <a:ext cx="4422058" cy="1200329"/>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美国独立战争</a:t>
            </a:r>
            <a:endParaRPr lang="en-US" altLang="zh-CN" dirty="0"/>
          </a:p>
          <a:p>
            <a:r>
              <a:rPr lang="en-US" altLang="zh-CN" dirty="0"/>
              <a:t>1787</a:t>
            </a:r>
            <a:r>
              <a:rPr lang="zh-CN" altLang="en-US" dirty="0"/>
              <a:t>年宪法的制定</a:t>
            </a:r>
          </a:p>
        </p:txBody>
      </p:sp>
      <p:cxnSp>
        <p:nvCxnSpPr>
          <p:cNvPr id="15" name="连接符: 肘形 14">
            <a:extLst>
              <a:ext uri="{FF2B5EF4-FFF2-40B4-BE49-F238E27FC236}">
                <a16:creationId xmlns:a16="http://schemas.microsoft.com/office/drawing/2014/main" id="{B0D9FB60-6E66-4F34-B73B-0E769C7EFDB2}"/>
              </a:ext>
            </a:extLst>
          </p:cNvPr>
          <p:cNvCxnSpPr>
            <a:stCxn id="29" idx="3"/>
            <a:endCxn id="30" idx="0"/>
          </p:cNvCxnSpPr>
          <p:nvPr/>
        </p:nvCxnSpPr>
        <p:spPr>
          <a:xfrm>
            <a:off x="7541342" y="4344549"/>
            <a:ext cx="1601429" cy="94799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3308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846454019"/>
              </p:ext>
            </p:extLst>
          </p:nvPr>
        </p:nvGraphicFramePr>
        <p:xfrm>
          <a:off x="0" y="0"/>
          <a:ext cx="12191998" cy="5853688"/>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2258125640"/>
                    </a:ext>
                  </a:extLst>
                </a:gridCol>
                <a:gridCol w="5181599">
                  <a:extLst>
                    <a:ext uri="{9D8B030D-6E8A-4147-A177-3AD203B41FA5}">
                      <a16:colId xmlns:a16="http://schemas.microsoft.com/office/drawing/2014/main" val="113625478"/>
                    </a:ext>
                  </a:extLst>
                </a:gridCol>
                <a:gridCol w="5181599">
                  <a:extLst>
                    <a:ext uri="{9D8B030D-6E8A-4147-A177-3AD203B41FA5}">
                      <a16:colId xmlns:a16="http://schemas.microsoft.com/office/drawing/2014/main" val="3158223894"/>
                    </a:ext>
                  </a:extLst>
                </a:gridCol>
              </a:tblGrid>
              <a:tr h="585011">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r>
                        <a:rPr lang="zh-CN" altLang="en-US" sz="3200" b="1" dirty="0">
                          <a:solidFill>
                            <a:schemeClr val="bg1"/>
                          </a:solidFill>
                          <a:latin typeface="+mn-ea"/>
                          <a:ea typeface="+mn-ea"/>
                        </a:rPr>
                        <a:t>文艺复兴</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r>
                        <a:rPr lang="zh-CN" altLang="en-US" sz="3200" b="1" dirty="0">
                          <a:solidFill>
                            <a:schemeClr val="bg1"/>
                          </a:solidFill>
                          <a:latin typeface="+mn-ea"/>
                          <a:ea typeface="+mn-ea"/>
                        </a:rPr>
                        <a:t>启蒙运动</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67351467"/>
                  </a:ext>
                </a:extLst>
              </a:tr>
              <a:tr h="585011">
                <a:tc>
                  <a:txBody>
                    <a:bodyPr/>
                    <a:lstStyle/>
                    <a:p>
                      <a:pPr algn="ctr"/>
                      <a:r>
                        <a:rPr lang="zh-CN" altLang="en-US" sz="3200" b="1" dirty="0">
                          <a:solidFill>
                            <a:schemeClr val="bg1"/>
                          </a:solidFill>
                          <a:latin typeface="+mn-ea"/>
                          <a:ea typeface="+mn-ea"/>
                        </a:rPr>
                        <a:t>时间</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68374191"/>
                  </a:ext>
                </a:extLst>
              </a:tr>
              <a:tr h="585011">
                <a:tc>
                  <a:txBody>
                    <a:bodyPr/>
                    <a:lstStyle/>
                    <a:p>
                      <a:pPr algn="ctr"/>
                      <a:r>
                        <a:rPr lang="zh-CN" altLang="en-US" sz="3200" b="1">
                          <a:solidFill>
                            <a:schemeClr val="bg1"/>
                          </a:solidFill>
                          <a:latin typeface="+mn-ea"/>
                          <a:ea typeface="+mn-ea"/>
                        </a:rPr>
                        <a:t>传播路线</a:t>
                      </a: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202832820"/>
                  </a:ext>
                </a:extLst>
              </a:tr>
              <a:tr h="585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a:solidFill>
                            <a:schemeClr val="bg1"/>
                          </a:solidFill>
                          <a:latin typeface="+mn-ea"/>
                          <a:ea typeface="+mn-ea"/>
                        </a:rPr>
                        <a:t>背景</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376942631"/>
                  </a:ext>
                </a:extLst>
              </a:tr>
              <a:tr h="585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a:solidFill>
                            <a:schemeClr val="bg1"/>
                          </a:solidFill>
                          <a:latin typeface="+mn-ea"/>
                          <a:ea typeface="+mn-ea"/>
                        </a:rPr>
                        <a:t>反对对象</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925517434"/>
                  </a:ext>
                </a:extLst>
              </a:tr>
              <a:tr h="586800">
                <a:tc>
                  <a:txBody>
                    <a:bodyPr/>
                    <a:lstStyle/>
                    <a:p>
                      <a:pPr algn="ctr"/>
                      <a:r>
                        <a:rPr lang="zh-CN" altLang="en-US" sz="3200" b="1" dirty="0">
                          <a:solidFill>
                            <a:schemeClr val="bg1"/>
                          </a:solidFill>
                          <a:latin typeface="+mn-ea"/>
                          <a:ea typeface="+mn-ea"/>
                        </a:rPr>
                        <a:t>抨击形式</a:t>
                      </a:r>
                      <a:endParaRPr lang="en-US" altLang="zh-CN"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44393092"/>
                  </a:ext>
                </a:extLst>
              </a:tr>
              <a:tr h="585011">
                <a:tc>
                  <a:txBody>
                    <a:bodyPr/>
                    <a:lstStyle/>
                    <a:p>
                      <a:pPr algn="ctr"/>
                      <a:r>
                        <a:rPr lang="zh-CN" altLang="en-US" sz="3200" b="1" dirty="0">
                          <a:solidFill>
                            <a:schemeClr val="bg1"/>
                          </a:solidFill>
                          <a:latin typeface="+mn-ea"/>
                          <a:ea typeface="+mn-ea"/>
                        </a:rPr>
                        <a:t>核心思想</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679662303"/>
                  </a:ext>
                </a:extLst>
              </a:tr>
              <a:tr h="585011">
                <a:tc>
                  <a:txBody>
                    <a:bodyPr/>
                    <a:lstStyle/>
                    <a:p>
                      <a:pPr algn="ctr"/>
                      <a:r>
                        <a:rPr lang="zh-CN" altLang="en-US" sz="3200" b="1" dirty="0">
                          <a:solidFill>
                            <a:schemeClr val="bg1"/>
                          </a:solidFill>
                          <a:latin typeface="+mn-ea"/>
                          <a:ea typeface="+mn-ea"/>
                        </a:rPr>
                        <a:t>提倡内容</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043147560"/>
                  </a:ext>
                </a:extLst>
              </a:tr>
              <a:tr h="585011">
                <a:tc>
                  <a:txBody>
                    <a:bodyPr/>
                    <a:lstStyle/>
                    <a:p>
                      <a:pPr algn="ctr"/>
                      <a:r>
                        <a:rPr lang="zh-CN" altLang="en-US" sz="3200" b="1" dirty="0">
                          <a:solidFill>
                            <a:schemeClr val="bg1"/>
                          </a:solidFill>
                          <a:latin typeface="+mn-ea"/>
                          <a:ea typeface="+mn-ea"/>
                        </a:rPr>
                        <a:t>斗争领域</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216966147"/>
                  </a:ext>
                </a:extLst>
              </a:tr>
              <a:tr h="586800">
                <a:tc>
                  <a:txBody>
                    <a:bodyPr/>
                    <a:lstStyle/>
                    <a:p>
                      <a:pPr algn="ctr"/>
                      <a:r>
                        <a:rPr lang="zh-CN" altLang="en-US" sz="3200" b="1" dirty="0">
                          <a:solidFill>
                            <a:schemeClr val="bg1"/>
                          </a:solidFill>
                          <a:latin typeface="+mn-ea"/>
                          <a:ea typeface="+mn-ea"/>
                        </a:rPr>
                        <a:t>后续事件</a:t>
                      </a:r>
                      <a:endParaRPr lang="en-US" altLang="zh-CN"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466091016"/>
                  </a:ext>
                </a:extLst>
              </a:tr>
            </a:tbl>
          </a:graphicData>
        </a:graphic>
      </p:graphicFrame>
      <p:sp>
        <p:nvSpPr>
          <p:cNvPr id="3" name="文本框 2"/>
          <p:cNvSpPr txBox="1"/>
          <p:nvPr/>
        </p:nvSpPr>
        <p:spPr>
          <a:xfrm>
            <a:off x="1828798" y="592468"/>
            <a:ext cx="5180400" cy="565146"/>
          </a:xfrm>
          <a:prstGeom prst="rect">
            <a:avLst/>
          </a:prstGeom>
          <a:noFill/>
        </p:spPr>
        <p:txBody>
          <a:bodyPr wrap="square" lIns="36000" tIns="36000" rIns="36000" bIns="36000" rtlCol="0">
            <a:spAutoFit/>
          </a:bodyPr>
          <a:lstStyle/>
          <a:p>
            <a:pPr algn="ctr"/>
            <a:r>
              <a:rPr lang="en-US" altLang="zh-CN" sz="3200" b="1" dirty="0">
                <a:solidFill>
                  <a:schemeClr val="bg1"/>
                </a:solidFill>
                <a:latin typeface="+mn-ea"/>
              </a:rPr>
              <a:t>14~17</a:t>
            </a:r>
            <a:r>
              <a:rPr lang="zh-CN" altLang="en-US" sz="3200" b="1" dirty="0">
                <a:solidFill>
                  <a:schemeClr val="bg1"/>
                </a:solidFill>
                <a:latin typeface="+mn-ea"/>
              </a:rPr>
              <a:t>世纪</a:t>
            </a:r>
          </a:p>
        </p:txBody>
      </p:sp>
      <p:sp>
        <p:nvSpPr>
          <p:cNvPr id="4" name="文本框 3"/>
          <p:cNvSpPr txBox="1"/>
          <p:nvPr/>
        </p:nvSpPr>
        <p:spPr>
          <a:xfrm>
            <a:off x="6997094" y="592468"/>
            <a:ext cx="5180400" cy="565146"/>
          </a:xfrm>
          <a:prstGeom prst="rect">
            <a:avLst/>
          </a:prstGeom>
          <a:noFill/>
        </p:spPr>
        <p:txBody>
          <a:bodyPr wrap="square" lIns="36000" tIns="36000" rIns="36000" bIns="36000" rtlCol="0">
            <a:spAutoFit/>
          </a:bodyPr>
          <a:lstStyle/>
          <a:p>
            <a:pPr algn="ctr"/>
            <a:r>
              <a:rPr lang="en-US" altLang="zh-CN" sz="3200" b="1" dirty="0">
                <a:solidFill>
                  <a:schemeClr val="bg1"/>
                </a:solidFill>
                <a:latin typeface="+mn-ea"/>
              </a:rPr>
              <a:t>17~18</a:t>
            </a:r>
            <a:r>
              <a:rPr lang="zh-CN" altLang="en-US" sz="3200" b="1" dirty="0">
                <a:solidFill>
                  <a:schemeClr val="bg1"/>
                </a:solidFill>
                <a:latin typeface="+mn-ea"/>
              </a:rPr>
              <a:t>世纪</a:t>
            </a:r>
          </a:p>
        </p:txBody>
      </p:sp>
      <p:sp>
        <p:nvSpPr>
          <p:cNvPr id="5" name="文本框 4"/>
          <p:cNvSpPr txBox="1"/>
          <p:nvPr/>
        </p:nvSpPr>
        <p:spPr>
          <a:xfrm>
            <a:off x="2947810" y="2345377"/>
            <a:ext cx="2942376" cy="565146"/>
          </a:xfrm>
          <a:prstGeom prst="rect">
            <a:avLst/>
          </a:prstGeom>
          <a:noFill/>
        </p:spPr>
        <p:txBody>
          <a:bodyPr wrap="square" lIns="36000" tIns="36000" rIns="36000" bIns="36000" rtlCol="0">
            <a:spAutoFit/>
          </a:bodyPr>
          <a:lstStyle/>
          <a:p>
            <a:pPr algn="ctr"/>
            <a:r>
              <a:rPr lang="zh-CN" altLang="en-US" sz="3200" b="1" u="sng" dirty="0">
                <a:solidFill>
                  <a:srgbClr val="FF0000"/>
                </a:solidFill>
                <a:latin typeface="+mn-ea"/>
              </a:rPr>
              <a:t>教会</a:t>
            </a:r>
            <a:r>
              <a:rPr lang="zh-CN" altLang="en-US" sz="3200" b="1" dirty="0">
                <a:solidFill>
                  <a:schemeClr val="bg1"/>
                </a:solidFill>
                <a:latin typeface="+mn-ea"/>
              </a:rPr>
              <a:t>思想禁锢</a:t>
            </a:r>
          </a:p>
        </p:txBody>
      </p:sp>
      <p:sp>
        <p:nvSpPr>
          <p:cNvPr id="6" name="文本框 5"/>
          <p:cNvSpPr txBox="1"/>
          <p:nvPr/>
        </p:nvSpPr>
        <p:spPr>
          <a:xfrm>
            <a:off x="7713227" y="2345196"/>
            <a:ext cx="3748134" cy="565146"/>
          </a:xfrm>
          <a:prstGeom prst="rect">
            <a:avLst/>
          </a:prstGeom>
          <a:noFill/>
        </p:spPr>
        <p:txBody>
          <a:bodyPr wrap="square" lIns="36000" tIns="36000" rIns="36000" bIns="36000" rtlCol="0">
            <a:spAutoFit/>
          </a:bodyPr>
          <a:lstStyle/>
          <a:p>
            <a:pPr algn="ctr"/>
            <a:r>
              <a:rPr lang="zh-CN" altLang="en-US" sz="3200" b="1" u="sng" dirty="0">
                <a:solidFill>
                  <a:srgbClr val="0000CC"/>
                </a:solidFill>
                <a:latin typeface="+mn-ea"/>
              </a:rPr>
              <a:t>封建专制</a:t>
            </a:r>
            <a:r>
              <a:rPr lang="zh-CN" altLang="en-US" sz="3200" b="1" dirty="0">
                <a:solidFill>
                  <a:srgbClr val="0000CC"/>
                </a:solidFill>
                <a:latin typeface="+mn-ea"/>
              </a:rPr>
              <a:t>，宗教愚昧</a:t>
            </a:r>
          </a:p>
        </p:txBody>
      </p:sp>
      <p:sp>
        <p:nvSpPr>
          <p:cNvPr id="7" name="文本框 6"/>
          <p:cNvSpPr txBox="1"/>
          <p:nvPr/>
        </p:nvSpPr>
        <p:spPr>
          <a:xfrm>
            <a:off x="2947810" y="1176771"/>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意大利</a:t>
            </a:r>
            <a:r>
              <a:rPr lang="en-US" altLang="zh-CN" sz="3200" b="1" dirty="0">
                <a:solidFill>
                  <a:schemeClr val="bg1"/>
                </a:solidFill>
                <a:latin typeface="+mn-ea"/>
                <a:sym typeface="Wingdings" panose="05000000000000000000" pitchFamily="2" charset="2"/>
              </a:rPr>
              <a:t></a:t>
            </a:r>
            <a:r>
              <a:rPr lang="zh-CN" altLang="en-US" sz="3200" b="1" dirty="0">
                <a:solidFill>
                  <a:schemeClr val="bg1"/>
                </a:solidFill>
                <a:latin typeface="+mn-ea"/>
                <a:sym typeface="Wingdings" panose="05000000000000000000" pitchFamily="2" charset="2"/>
              </a:rPr>
              <a:t>欧洲</a:t>
            </a:r>
            <a:endParaRPr lang="zh-CN" altLang="en-US" sz="3200" b="1" dirty="0">
              <a:solidFill>
                <a:schemeClr val="bg1"/>
              </a:solidFill>
              <a:latin typeface="+mn-ea"/>
            </a:endParaRPr>
          </a:p>
        </p:txBody>
      </p:sp>
      <p:sp>
        <p:nvSpPr>
          <p:cNvPr id="8" name="文本框 7"/>
          <p:cNvSpPr txBox="1"/>
          <p:nvPr/>
        </p:nvSpPr>
        <p:spPr>
          <a:xfrm>
            <a:off x="8116106" y="1164879"/>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法国</a:t>
            </a:r>
            <a:r>
              <a:rPr lang="en-US" altLang="zh-CN" sz="3200" b="1" dirty="0">
                <a:solidFill>
                  <a:schemeClr val="bg1"/>
                </a:solidFill>
                <a:latin typeface="+mn-ea"/>
                <a:sym typeface="Wingdings" panose="05000000000000000000" pitchFamily="2" charset="2"/>
              </a:rPr>
              <a:t></a:t>
            </a:r>
            <a:r>
              <a:rPr lang="zh-CN" altLang="en-US" sz="3200" b="1" dirty="0">
                <a:solidFill>
                  <a:schemeClr val="bg1"/>
                </a:solidFill>
                <a:latin typeface="+mn-ea"/>
                <a:sym typeface="Wingdings" panose="05000000000000000000" pitchFamily="2" charset="2"/>
              </a:rPr>
              <a:t>世界</a:t>
            </a:r>
            <a:endParaRPr lang="zh-CN" altLang="en-US" sz="3200" b="1" dirty="0">
              <a:solidFill>
                <a:schemeClr val="bg1"/>
              </a:solidFill>
              <a:latin typeface="+mn-ea"/>
            </a:endParaRPr>
          </a:p>
        </p:txBody>
      </p:sp>
      <p:sp>
        <p:nvSpPr>
          <p:cNvPr id="9" name="文本框 8"/>
          <p:cNvSpPr txBox="1"/>
          <p:nvPr/>
        </p:nvSpPr>
        <p:spPr>
          <a:xfrm>
            <a:off x="2947810" y="1761074"/>
            <a:ext cx="2942376" cy="565146"/>
          </a:xfrm>
          <a:prstGeom prst="rect">
            <a:avLst/>
          </a:prstGeom>
          <a:noFill/>
        </p:spPr>
        <p:txBody>
          <a:bodyPr wrap="square" lIns="36000" tIns="36000" rIns="36000" bIns="36000" rtlCol="0">
            <a:spAutoFit/>
          </a:bodyPr>
          <a:lstStyle/>
          <a:p>
            <a:pPr algn="ctr"/>
            <a:r>
              <a:rPr lang="zh-CN" altLang="en-US" sz="3200" b="1" u="sng" dirty="0">
                <a:solidFill>
                  <a:srgbClr val="FF0000"/>
                </a:solidFill>
                <a:latin typeface="+mn-ea"/>
              </a:rPr>
              <a:t>资本主义萌芽</a:t>
            </a:r>
          </a:p>
        </p:txBody>
      </p:sp>
      <p:sp>
        <p:nvSpPr>
          <p:cNvPr id="10" name="文本框 9"/>
          <p:cNvSpPr txBox="1"/>
          <p:nvPr/>
        </p:nvSpPr>
        <p:spPr>
          <a:xfrm>
            <a:off x="7880716" y="1759521"/>
            <a:ext cx="3413157" cy="565146"/>
          </a:xfrm>
          <a:prstGeom prst="rect">
            <a:avLst/>
          </a:prstGeom>
          <a:noFill/>
        </p:spPr>
        <p:txBody>
          <a:bodyPr wrap="square" lIns="36000" tIns="36000" rIns="36000" bIns="36000" rtlCol="0">
            <a:spAutoFit/>
          </a:bodyPr>
          <a:lstStyle/>
          <a:p>
            <a:pPr algn="ctr"/>
            <a:r>
              <a:rPr lang="zh-CN" altLang="en-US" sz="3200" b="1" u="sng" dirty="0">
                <a:solidFill>
                  <a:srgbClr val="0000CC"/>
                </a:solidFill>
                <a:latin typeface="+mn-ea"/>
              </a:rPr>
              <a:t>资本主义有所发展</a:t>
            </a:r>
          </a:p>
        </p:txBody>
      </p:sp>
      <p:sp>
        <p:nvSpPr>
          <p:cNvPr id="11" name="文本框 10"/>
          <p:cNvSpPr txBox="1"/>
          <p:nvPr/>
        </p:nvSpPr>
        <p:spPr>
          <a:xfrm>
            <a:off x="1828798" y="2929680"/>
            <a:ext cx="5180400"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借助复兴古典文化反对教会</a:t>
            </a:r>
          </a:p>
        </p:txBody>
      </p:sp>
      <p:sp>
        <p:nvSpPr>
          <p:cNvPr id="12" name="文本框 11"/>
          <p:cNvSpPr txBox="1"/>
          <p:nvPr/>
        </p:nvSpPr>
        <p:spPr>
          <a:xfrm>
            <a:off x="7011600" y="2923997"/>
            <a:ext cx="5180400" cy="586800"/>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直接抨击王权、特权和神权</a:t>
            </a:r>
          </a:p>
        </p:txBody>
      </p:sp>
      <p:sp>
        <p:nvSpPr>
          <p:cNvPr id="13" name="文本框 12"/>
          <p:cNvSpPr txBox="1"/>
          <p:nvPr/>
        </p:nvSpPr>
        <p:spPr>
          <a:xfrm>
            <a:off x="2947810" y="3513983"/>
            <a:ext cx="2942376" cy="565146"/>
          </a:xfrm>
          <a:prstGeom prst="rect">
            <a:avLst/>
          </a:prstGeom>
          <a:noFill/>
        </p:spPr>
        <p:txBody>
          <a:bodyPr wrap="square" lIns="36000" tIns="36000" rIns="36000" bIns="36000" rtlCol="0">
            <a:spAutoFit/>
          </a:bodyPr>
          <a:lstStyle/>
          <a:p>
            <a:pPr algn="ctr"/>
            <a:r>
              <a:rPr lang="zh-CN" altLang="en-US" sz="3200" b="1" u="sng" dirty="0">
                <a:solidFill>
                  <a:srgbClr val="FF0000"/>
                </a:solidFill>
                <a:latin typeface="+mn-ea"/>
              </a:rPr>
              <a:t>人文主义</a:t>
            </a:r>
          </a:p>
        </p:txBody>
      </p:sp>
      <p:sp>
        <p:nvSpPr>
          <p:cNvPr id="14" name="文本框 13"/>
          <p:cNvSpPr txBox="1"/>
          <p:nvPr/>
        </p:nvSpPr>
        <p:spPr>
          <a:xfrm>
            <a:off x="8116106" y="3506240"/>
            <a:ext cx="2942376" cy="565146"/>
          </a:xfrm>
          <a:prstGeom prst="rect">
            <a:avLst/>
          </a:prstGeom>
          <a:noFill/>
        </p:spPr>
        <p:txBody>
          <a:bodyPr wrap="square" lIns="36000" tIns="36000" rIns="36000" bIns="36000" rtlCol="0">
            <a:spAutoFit/>
          </a:bodyPr>
          <a:lstStyle/>
          <a:p>
            <a:pPr algn="ctr"/>
            <a:r>
              <a:rPr lang="zh-CN" altLang="en-US" sz="3200" b="1" u="sng" dirty="0">
                <a:solidFill>
                  <a:srgbClr val="0000CC"/>
                </a:solidFill>
                <a:latin typeface="+mn-ea"/>
              </a:rPr>
              <a:t>理性主义</a:t>
            </a:r>
          </a:p>
        </p:txBody>
      </p:sp>
      <p:sp>
        <p:nvSpPr>
          <p:cNvPr id="17" name="文本框 16"/>
          <p:cNvSpPr txBox="1"/>
          <p:nvPr/>
        </p:nvSpPr>
        <p:spPr>
          <a:xfrm>
            <a:off x="2504191" y="4098285"/>
            <a:ext cx="3829615"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以人为本，人性自由</a:t>
            </a:r>
          </a:p>
        </p:txBody>
      </p:sp>
      <p:sp>
        <p:nvSpPr>
          <p:cNvPr id="18" name="文本框 17"/>
          <p:cNvSpPr txBox="1"/>
          <p:nvPr/>
        </p:nvSpPr>
        <p:spPr>
          <a:xfrm>
            <a:off x="7672487" y="4098285"/>
            <a:ext cx="3829615"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自由、平等、民主</a:t>
            </a:r>
          </a:p>
        </p:txBody>
      </p:sp>
      <p:sp>
        <p:nvSpPr>
          <p:cNvPr id="19" name="文本框 18"/>
          <p:cNvSpPr txBox="1"/>
          <p:nvPr/>
        </p:nvSpPr>
        <p:spPr>
          <a:xfrm>
            <a:off x="2947810" y="4682588"/>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文学艺术</a:t>
            </a:r>
          </a:p>
        </p:txBody>
      </p:sp>
      <p:sp>
        <p:nvSpPr>
          <p:cNvPr id="20" name="文本框 19"/>
          <p:cNvSpPr txBox="1"/>
          <p:nvPr/>
        </p:nvSpPr>
        <p:spPr>
          <a:xfrm>
            <a:off x="8116106" y="4682588"/>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政治思想</a:t>
            </a:r>
          </a:p>
        </p:txBody>
      </p:sp>
      <p:sp>
        <p:nvSpPr>
          <p:cNvPr id="21" name="文本框 20"/>
          <p:cNvSpPr txBox="1"/>
          <p:nvPr/>
        </p:nvSpPr>
        <p:spPr>
          <a:xfrm>
            <a:off x="2947810" y="5266888"/>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探寻新航路</a:t>
            </a:r>
          </a:p>
        </p:txBody>
      </p:sp>
      <p:sp>
        <p:nvSpPr>
          <p:cNvPr id="22" name="文本框 21"/>
          <p:cNvSpPr txBox="1"/>
          <p:nvPr/>
        </p:nvSpPr>
        <p:spPr>
          <a:xfrm>
            <a:off x="7011600" y="5266888"/>
            <a:ext cx="5180400" cy="586800"/>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法国大革命等资产阶级革命</a:t>
            </a:r>
          </a:p>
        </p:txBody>
      </p:sp>
      <p:sp>
        <p:nvSpPr>
          <p:cNvPr id="23" name="文本框 22">
            <a:extLst>
              <a:ext uri="{FF2B5EF4-FFF2-40B4-BE49-F238E27FC236}">
                <a16:creationId xmlns:a16="http://schemas.microsoft.com/office/drawing/2014/main" id="{35B0F081-4B14-475F-B708-C78DEA4057A0}"/>
              </a:ext>
            </a:extLst>
          </p:cNvPr>
          <p:cNvSpPr txBox="1"/>
          <p:nvPr/>
        </p:nvSpPr>
        <p:spPr>
          <a:xfrm>
            <a:off x="2574742" y="5780782"/>
            <a:ext cx="7042516"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比较文艺复兴运动和启蒙运动，两者有什么共同点？它们之间是什么关系？</a:t>
            </a:r>
          </a:p>
        </p:txBody>
      </p:sp>
    </p:spTree>
    <p:extLst>
      <p:ext uri="{BB962C8B-B14F-4D97-AF65-F5344CB8AC3E}">
        <p14:creationId xmlns:p14="http://schemas.microsoft.com/office/powerpoint/2010/main" val="30426581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1DAC8D0-3680-4E33-B78E-09D76B2A9365}"/>
              </a:ext>
            </a:extLst>
          </p:cNvPr>
          <p:cNvSpPr txBox="1"/>
          <p:nvPr/>
        </p:nvSpPr>
        <p:spPr>
          <a:xfrm>
            <a:off x="2433484" y="346618"/>
            <a:ext cx="7325032" cy="707886"/>
          </a:xfrm>
          <a:prstGeom prst="rect">
            <a:avLst/>
          </a:prstGeom>
          <a:noFill/>
          <a:ln w="19050">
            <a:noFill/>
          </a:ln>
        </p:spPr>
        <p:txBody>
          <a:bodyPr wrap="square" rtlCol="0">
            <a:spAutoFit/>
          </a:bodyPr>
          <a:lstStyle>
            <a:defPPr>
              <a:defRPr lang="zh-CN"/>
            </a:defPPr>
            <a:lvl1pPr algn="ctr">
              <a:defRPr sz="3200" b="1">
                <a:solidFill>
                  <a:schemeClr val="bg1"/>
                </a:solidFill>
                <a:latin typeface="+mn-ea"/>
              </a:defRPr>
            </a:lvl1pPr>
          </a:lstStyle>
          <a:p>
            <a:r>
              <a:rPr lang="zh-CN" altLang="en-US" sz="4000" dirty="0"/>
              <a:t>文艺复兴和启蒙运动共同点</a:t>
            </a:r>
          </a:p>
        </p:txBody>
      </p:sp>
      <p:sp>
        <p:nvSpPr>
          <p:cNvPr id="4" name="文本框 3">
            <a:extLst>
              <a:ext uri="{FF2B5EF4-FFF2-40B4-BE49-F238E27FC236}">
                <a16:creationId xmlns:a16="http://schemas.microsoft.com/office/drawing/2014/main" id="{B82C9160-0D90-4271-BA3C-96171EBA87AF}"/>
              </a:ext>
            </a:extLst>
          </p:cNvPr>
          <p:cNvSpPr txBox="1"/>
          <p:nvPr/>
        </p:nvSpPr>
        <p:spPr>
          <a:xfrm>
            <a:off x="2433484" y="2480126"/>
            <a:ext cx="7325032"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② 都是思想解放运动，促进了欧洲、甚至世界的思想解放</a:t>
            </a:r>
          </a:p>
        </p:txBody>
      </p:sp>
      <p:sp>
        <p:nvSpPr>
          <p:cNvPr id="5" name="文本框 4">
            <a:extLst>
              <a:ext uri="{FF2B5EF4-FFF2-40B4-BE49-F238E27FC236}">
                <a16:creationId xmlns:a16="http://schemas.microsoft.com/office/drawing/2014/main" id="{EEEFA9AD-5444-46D3-A2E3-F2E8DC9A4127}"/>
              </a:ext>
            </a:extLst>
          </p:cNvPr>
          <p:cNvSpPr txBox="1"/>
          <p:nvPr/>
        </p:nvSpPr>
        <p:spPr>
          <a:xfrm>
            <a:off x="2433484" y="1228706"/>
            <a:ext cx="7325032"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①  都是伴随着资本主义的发展兴起的、反映资产阶级要求的思想文化运动</a:t>
            </a:r>
          </a:p>
        </p:txBody>
      </p:sp>
      <p:sp>
        <p:nvSpPr>
          <p:cNvPr id="6" name="文本框 5">
            <a:extLst>
              <a:ext uri="{FF2B5EF4-FFF2-40B4-BE49-F238E27FC236}">
                <a16:creationId xmlns:a16="http://schemas.microsoft.com/office/drawing/2014/main" id="{A741E2F8-B573-4895-BC47-267971825663}"/>
              </a:ext>
            </a:extLst>
          </p:cNvPr>
          <p:cNvSpPr txBox="1"/>
          <p:nvPr/>
        </p:nvSpPr>
        <p:spPr>
          <a:xfrm>
            <a:off x="2433484" y="4490523"/>
            <a:ext cx="7325032"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③ 都沉重打击了欧洲封建统治制度，及其思想精神支柱教会和神学</a:t>
            </a:r>
          </a:p>
        </p:txBody>
      </p:sp>
      <p:sp>
        <p:nvSpPr>
          <p:cNvPr id="7" name="文本框 6">
            <a:extLst>
              <a:ext uri="{FF2B5EF4-FFF2-40B4-BE49-F238E27FC236}">
                <a16:creationId xmlns:a16="http://schemas.microsoft.com/office/drawing/2014/main" id="{29F431CF-D4E0-41A1-9064-A6EF264A5F63}"/>
              </a:ext>
            </a:extLst>
          </p:cNvPr>
          <p:cNvSpPr txBox="1"/>
          <p:nvPr/>
        </p:nvSpPr>
        <p:spPr>
          <a:xfrm>
            <a:off x="2433484" y="3731546"/>
            <a:ext cx="7325032" cy="584775"/>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④ 都促进了欧洲资本主义的发展</a:t>
            </a:r>
          </a:p>
        </p:txBody>
      </p:sp>
      <p:sp>
        <p:nvSpPr>
          <p:cNvPr id="8" name="文本框 7">
            <a:extLst>
              <a:ext uri="{FF2B5EF4-FFF2-40B4-BE49-F238E27FC236}">
                <a16:creationId xmlns:a16="http://schemas.microsoft.com/office/drawing/2014/main" id="{EC265471-21A1-4471-84CC-1F1C82528F50}"/>
              </a:ext>
            </a:extLst>
          </p:cNvPr>
          <p:cNvSpPr txBox="1"/>
          <p:nvPr/>
        </p:nvSpPr>
        <p:spPr>
          <a:xfrm>
            <a:off x="0" y="5741942"/>
            <a:ext cx="12192000" cy="769441"/>
          </a:xfrm>
          <a:prstGeom prst="rect">
            <a:avLst/>
          </a:prstGeom>
          <a:solidFill>
            <a:srgbClr val="FF00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400" dirty="0">
                <a:solidFill>
                  <a:schemeClr val="tx1"/>
                </a:solidFill>
              </a:rPr>
              <a:t>关系：启蒙运动可以说是文艺复兴的延续和发展</a:t>
            </a:r>
          </a:p>
        </p:txBody>
      </p:sp>
    </p:spTree>
    <p:extLst>
      <p:ext uri="{BB962C8B-B14F-4D97-AF65-F5344CB8AC3E}">
        <p14:creationId xmlns:p14="http://schemas.microsoft.com/office/powerpoint/2010/main" val="6332062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23" name="文本框 22">
            <a:extLst>
              <a:ext uri="{FF2B5EF4-FFF2-40B4-BE49-F238E27FC236}">
                <a16:creationId xmlns:a16="http://schemas.microsoft.com/office/drawing/2014/main" id="{07597085-6B84-47A8-AB54-7BCA98053BCE}"/>
              </a:ext>
            </a:extLst>
          </p:cNvPr>
          <p:cNvSpPr txBox="1"/>
          <p:nvPr/>
        </p:nvSpPr>
        <p:spPr>
          <a:xfrm>
            <a:off x="838200" y="1282996"/>
            <a:ext cx="4048432"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旧制度下的法国社会状况是怎样的？</a:t>
            </a:r>
          </a:p>
        </p:txBody>
      </p:sp>
      <p:pic>
        <p:nvPicPr>
          <p:cNvPr id="25" name="Picture 3" descr="等级制度">
            <a:extLst>
              <a:ext uri="{FF2B5EF4-FFF2-40B4-BE49-F238E27FC236}">
                <a16:creationId xmlns:a16="http://schemas.microsoft.com/office/drawing/2014/main" id="{A0B64A83-BAF2-44DD-8F33-B06ACA5D689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7965" y="914401"/>
            <a:ext cx="5144035" cy="59436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6" name="文本框 25">
            <a:extLst>
              <a:ext uri="{FF2B5EF4-FFF2-40B4-BE49-F238E27FC236}">
                <a16:creationId xmlns:a16="http://schemas.microsoft.com/office/drawing/2014/main" id="{69C37BAC-92D5-4F7D-9C25-1DCDB304FF3F}"/>
              </a:ext>
            </a:extLst>
          </p:cNvPr>
          <p:cNvSpPr txBox="1"/>
          <p:nvPr/>
        </p:nvSpPr>
        <p:spPr>
          <a:xfrm>
            <a:off x="7574872" y="6066859"/>
            <a:ext cx="4090219"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深受压迫的法国农民</a:t>
            </a:r>
          </a:p>
        </p:txBody>
      </p:sp>
      <p:sp>
        <p:nvSpPr>
          <p:cNvPr id="24" name="文本框 23">
            <a:extLst>
              <a:ext uri="{FF2B5EF4-FFF2-40B4-BE49-F238E27FC236}">
                <a16:creationId xmlns:a16="http://schemas.microsoft.com/office/drawing/2014/main" id="{CFEBF697-2826-4DDF-977E-6F1B93148202}"/>
              </a:ext>
            </a:extLst>
          </p:cNvPr>
          <p:cNvSpPr txBox="1"/>
          <p:nvPr/>
        </p:nvSpPr>
        <p:spPr>
          <a:xfrm>
            <a:off x="5144036" y="1498439"/>
            <a:ext cx="5354624" cy="646331"/>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sz="3600" dirty="0"/>
              <a:t>等级深严，社会矛盾激化</a:t>
            </a:r>
          </a:p>
        </p:txBody>
      </p:sp>
      <p:pic>
        <p:nvPicPr>
          <p:cNvPr id="7" name="图片 6">
            <a:extLst>
              <a:ext uri="{FF2B5EF4-FFF2-40B4-BE49-F238E27FC236}">
                <a16:creationId xmlns:a16="http://schemas.microsoft.com/office/drawing/2014/main" id="{D767EE6B-DEA6-4C40-934A-B39E35FCE68E}"/>
              </a:ext>
            </a:extLst>
          </p:cNvPr>
          <p:cNvPicPr>
            <a:picLocks noChangeAspect="1"/>
          </p:cNvPicPr>
          <p:nvPr/>
        </p:nvPicPr>
        <p:blipFill>
          <a:blip r:embed="rId4">
            <a:duotone>
              <a:prstClr val="black"/>
              <a:schemeClr val="accent4">
                <a:tint val="45000"/>
                <a:satMod val="400000"/>
              </a:schemeClr>
            </a:duotone>
          </a:blip>
          <a:stretch>
            <a:fillRect/>
          </a:stretch>
        </p:blipFill>
        <p:spPr>
          <a:xfrm>
            <a:off x="0" y="2620913"/>
            <a:ext cx="6248942" cy="4237087"/>
          </a:xfrm>
          <a:prstGeom prst="rect">
            <a:avLst/>
          </a:prstGeom>
        </p:spPr>
      </p:pic>
      <p:sp>
        <p:nvSpPr>
          <p:cNvPr id="28" name="文本框 27">
            <a:extLst>
              <a:ext uri="{FF2B5EF4-FFF2-40B4-BE49-F238E27FC236}">
                <a16:creationId xmlns:a16="http://schemas.microsoft.com/office/drawing/2014/main" id="{35FFCB1A-B8B7-4571-BA6C-7BA5BAEDFE5D}"/>
              </a:ext>
            </a:extLst>
          </p:cNvPr>
          <p:cNvSpPr txBox="1"/>
          <p:nvPr/>
        </p:nvSpPr>
        <p:spPr>
          <a:xfrm>
            <a:off x="2522246" y="3348006"/>
            <a:ext cx="1204451" cy="646331"/>
          </a:xfrm>
          <a:prstGeom prst="rect">
            <a:avLst/>
          </a:prstGeom>
          <a:noFill/>
          <a:ln w="19050">
            <a:noFill/>
          </a:ln>
        </p:spPr>
        <p:txBody>
          <a:bodyPr wrap="square" rtlCol="0">
            <a:spAutoFit/>
          </a:bodyPr>
          <a:lstStyle>
            <a:defPPr>
              <a:defRPr lang="zh-CN"/>
            </a:defPPr>
            <a:lvl1pPr algn="ctr">
              <a:defRPr sz="3200" b="1">
                <a:solidFill>
                  <a:schemeClr val="bg1"/>
                </a:solidFill>
                <a:latin typeface="+mn-ea"/>
              </a:defRPr>
            </a:lvl1pPr>
          </a:lstStyle>
          <a:p>
            <a:r>
              <a:rPr lang="zh-CN" altLang="en-US" sz="3600" dirty="0"/>
              <a:t>教士</a:t>
            </a:r>
          </a:p>
        </p:txBody>
      </p:sp>
      <p:sp>
        <p:nvSpPr>
          <p:cNvPr id="29" name="文本框 28">
            <a:extLst>
              <a:ext uri="{FF2B5EF4-FFF2-40B4-BE49-F238E27FC236}">
                <a16:creationId xmlns:a16="http://schemas.microsoft.com/office/drawing/2014/main" id="{6DE3A474-CF25-4D9C-8AA3-7FDB8DC21B14}"/>
              </a:ext>
            </a:extLst>
          </p:cNvPr>
          <p:cNvSpPr txBox="1"/>
          <p:nvPr/>
        </p:nvSpPr>
        <p:spPr>
          <a:xfrm>
            <a:off x="2522246" y="4449296"/>
            <a:ext cx="1204451" cy="646331"/>
          </a:xfrm>
          <a:prstGeom prst="rect">
            <a:avLst/>
          </a:prstGeom>
          <a:noFill/>
          <a:ln w="19050">
            <a:noFill/>
          </a:ln>
        </p:spPr>
        <p:txBody>
          <a:bodyPr wrap="square" rtlCol="0">
            <a:spAutoFit/>
          </a:bodyPr>
          <a:lstStyle>
            <a:defPPr>
              <a:defRPr lang="zh-CN"/>
            </a:defPPr>
            <a:lvl1pPr algn="ctr">
              <a:defRPr sz="3200" b="1">
                <a:solidFill>
                  <a:schemeClr val="bg1"/>
                </a:solidFill>
                <a:latin typeface="+mn-ea"/>
              </a:defRPr>
            </a:lvl1pPr>
          </a:lstStyle>
          <a:p>
            <a:r>
              <a:rPr lang="zh-CN" altLang="en-US" sz="3600" dirty="0">
                <a:solidFill>
                  <a:schemeClr val="tx1"/>
                </a:solidFill>
              </a:rPr>
              <a:t>贵族</a:t>
            </a:r>
          </a:p>
        </p:txBody>
      </p:sp>
      <p:grpSp>
        <p:nvGrpSpPr>
          <p:cNvPr id="44" name="组合 43">
            <a:extLst>
              <a:ext uri="{FF2B5EF4-FFF2-40B4-BE49-F238E27FC236}">
                <a16:creationId xmlns:a16="http://schemas.microsoft.com/office/drawing/2014/main" id="{73162883-B0A7-49FB-8D9C-FF77C341F79F}"/>
              </a:ext>
            </a:extLst>
          </p:cNvPr>
          <p:cNvGrpSpPr/>
          <p:nvPr/>
        </p:nvGrpSpPr>
        <p:grpSpPr>
          <a:xfrm>
            <a:off x="1089194" y="5550586"/>
            <a:ext cx="4070554" cy="1199416"/>
            <a:chOff x="5132440" y="2929673"/>
            <a:chExt cx="4070554" cy="1199416"/>
          </a:xfrm>
        </p:grpSpPr>
        <p:sp>
          <p:nvSpPr>
            <p:cNvPr id="30" name="文本框 29">
              <a:extLst>
                <a:ext uri="{FF2B5EF4-FFF2-40B4-BE49-F238E27FC236}">
                  <a16:creationId xmlns:a16="http://schemas.microsoft.com/office/drawing/2014/main" id="{D0B325CB-AEED-4BAD-94DD-73517400108C}"/>
                </a:ext>
              </a:extLst>
            </p:cNvPr>
            <p:cNvSpPr txBox="1"/>
            <p:nvPr/>
          </p:nvSpPr>
          <p:spPr>
            <a:xfrm>
              <a:off x="5132440" y="2929673"/>
              <a:ext cx="2188060"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olidFill>
                    <a:srgbClr val="FFFF00"/>
                  </a:solidFill>
                  <a:sym typeface="+mn-lt"/>
                </a:rPr>
                <a:t>资产阶级</a:t>
              </a:r>
            </a:p>
          </p:txBody>
        </p:sp>
        <p:sp>
          <p:nvSpPr>
            <p:cNvPr id="31" name="文本框 30">
              <a:extLst>
                <a:ext uri="{FF2B5EF4-FFF2-40B4-BE49-F238E27FC236}">
                  <a16:creationId xmlns:a16="http://schemas.microsoft.com/office/drawing/2014/main" id="{62254B67-BDF0-405D-BF9F-A098809D188B}"/>
                </a:ext>
              </a:extLst>
            </p:cNvPr>
            <p:cNvSpPr txBox="1"/>
            <p:nvPr/>
          </p:nvSpPr>
          <p:spPr>
            <a:xfrm>
              <a:off x="5132440" y="3482758"/>
              <a:ext cx="2188060"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ym typeface="+mn-lt"/>
                </a:rPr>
                <a:t>城市贫民</a:t>
              </a:r>
            </a:p>
          </p:txBody>
        </p:sp>
        <p:sp>
          <p:nvSpPr>
            <p:cNvPr id="32" name="文本框 31">
              <a:extLst>
                <a:ext uri="{FF2B5EF4-FFF2-40B4-BE49-F238E27FC236}">
                  <a16:creationId xmlns:a16="http://schemas.microsoft.com/office/drawing/2014/main" id="{98FD6A3D-9AF4-42B3-A3EA-6EC877D6B505}"/>
                </a:ext>
              </a:extLst>
            </p:cNvPr>
            <p:cNvSpPr txBox="1"/>
            <p:nvPr/>
          </p:nvSpPr>
          <p:spPr>
            <a:xfrm>
              <a:off x="7811632" y="3482758"/>
              <a:ext cx="1391362"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ym typeface="+mn-lt"/>
                </a:rPr>
                <a:t>农民</a:t>
              </a:r>
            </a:p>
          </p:txBody>
        </p:sp>
        <p:sp>
          <p:nvSpPr>
            <p:cNvPr id="33" name="文本框 32">
              <a:extLst>
                <a:ext uri="{FF2B5EF4-FFF2-40B4-BE49-F238E27FC236}">
                  <a16:creationId xmlns:a16="http://schemas.microsoft.com/office/drawing/2014/main" id="{0746D84D-16A5-4009-B5CB-1D460E9CAAD2}"/>
                </a:ext>
              </a:extLst>
            </p:cNvPr>
            <p:cNvSpPr txBox="1"/>
            <p:nvPr/>
          </p:nvSpPr>
          <p:spPr>
            <a:xfrm>
              <a:off x="7811632" y="2929673"/>
              <a:ext cx="1391362"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ym typeface="+mn-lt"/>
                </a:rPr>
                <a:t>工匠</a:t>
              </a:r>
            </a:p>
          </p:txBody>
        </p:sp>
      </p:grpSp>
      <p:sp>
        <p:nvSpPr>
          <p:cNvPr id="27" name="文本框 26">
            <a:extLst>
              <a:ext uri="{FF2B5EF4-FFF2-40B4-BE49-F238E27FC236}">
                <a16:creationId xmlns:a16="http://schemas.microsoft.com/office/drawing/2014/main" id="{B732AF1F-50E7-4398-A260-B5FC89CCC593}"/>
              </a:ext>
            </a:extLst>
          </p:cNvPr>
          <p:cNvSpPr txBox="1"/>
          <p:nvPr/>
        </p:nvSpPr>
        <p:spPr>
          <a:xfrm>
            <a:off x="4295400" y="3436986"/>
            <a:ext cx="3601199" cy="1569660"/>
          </a:xfrm>
          <a:prstGeom prst="rect">
            <a:avLst/>
          </a:prstGeom>
          <a:solidFill>
            <a:schemeClr val="tx1"/>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dirty="0"/>
              <a:t>占总人口的</a:t>
            </a:r>
            <a:r>
              <a:rPr lang="en-US" altLang="zh-CN" dirty="0"/>
              <a:t>2~3%</a:t>
            </a:r>
            <a:r>
              <a:rPr lang="zh-CN" altLang="en-US" dirty="0"/>
              <a:t>，拥有</a:t>
            </a:r>
            <a:r>
              <a:rPr lang="en-US" altLang="zh-CN" dirty="0"/>
              <a:t>90%</a:t>
            </a:r>
            <a:r>
              <a:rPr lang="zh-CN" altLang="en-US" dirty="0"/>
              <a:t>以上的土地。不用纳税</a:t>
            </a:r>
          </a:p>
        </p:txBody>
      </p:sp>
      <p:grpSp>
        <p:nvGrpSpPr>
          <p:cNvPr id="43" name="组合 42">
            <a:extLst>
              <a:ext uri="{FF2B5EF4-FFF2-40B4-BE49-F238E27FC236}">
                <a16:creationId xmlns:a16="http://schemas.microsoft.com/office/drawing/2014/main" id="{F72E9C59-6B6C-4E33-9AE9-7E0B57D26C6A}"/>
              </a:ext>
            </a:extLst>
          </p:cNvPr>
          <p:cNvGrpSpPr/>
          <p:nvPr/>
        </p:nvGrpSpPr>
        <p:grpSpPr>
          <a:xfrm>
            <a:off x="3726697" y="3671172"/>
            <a:ext cx="568703" cy="1101290"/>
            <a:chOff x="3726697" y="3671172"/>
            <a:chExt cx="568703" cy="1101290"/>
          </a:xfrm>
        </p:grpSpPr>
        <p:cxnSp>
          <p:nvCxnSpPr>
            <p:cNvPr id="12" name="连接符: 肘形 11">
              <a:extLst>
                <a:ext uri="{FF2B5EF4-FFF2-40B4-BE49-F238E27FC236}">
                  <a16:creationId xmlns:a16="http://schemas.microsoft.com/office/drawing/2014/main" id="{AE0B6DB3-0C64-4CF3-A4B5-0919B6F61C0C}"/>
                </a:ext>
              </a:extLst>
            </p:cNvPr>
            <p:cNvCxnSpPr>
              <a:cxnSpLocks/>
              <a:stCxn id="28" idx="3"/>
              <a:endCxn id="27" idx="1"/>
            </p:cNvCxnSpPr>
            <p:nvPr/>
          </p:nvCxnSpPr>
          <p:spPr>
            <a:xfrm>
              <a:off x="3726697" y="3671172"/>
              <a:ext cx="568703" cy="550644"/>
            </a:xfrm>
            <a:prstGeom prst="bentConnector3">
              <a:avLst>
                <a:gd name="adj1"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连接符: 肘形 41">
              <a:extLst>
                <a:ext uri="{FF2B5EF4-FFF2-40B4-BE49-F238E27FC236}">
                  <a16:creationId xmlns:a16="http://schemas.microsoft.com/office/drawing/2014/main" id="{08EABE56-194D-437F-9FAE-17ED4E035DCF}"/>
                </a:ext>
              </a:extLst>
            </p:cNvPr>
            <p:cNvCxnSpPr>
              <a:stCxn id="29" idx="3"/>
              <a:endCxn id="27" idx="1"/>
            </p:cNvCxnSpPr>
            <p:nvPr/>
          </p:nvCxnSpPr>
          <p:spPr>
            <a:xfrm flipV="1">
              <a:off x="3726697" y="4221816"/>
              <a:ext cx="568703" cy="550646"/>
            </a:xfrm>
            <a:prstGeom prst="bentConnector3">
              <a:avLst>
                <a:gd name="adj1"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45632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randombar(horizont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4" grpId="0" animBg="1"/>
      <p:bldP spid="28" grpId="0"/>
      <p:bldP spid="29" grpId="0"/>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4" name="图片 3">
            <a:extLst>
              <a:ext uri="{FF2B5EF4-FFF2-40B4-BE49-F238E27FC236}">
                <a16:creationId xmlns:a16="http://schemas.microsoft.com/office/drawing/2014/main" id="{ED99B2D9-B83E-464B-AC8E-615A8A741717}"/>
              </a:ext>
            </a:extLst>
          </p:cNvPr>
          <p:cNvPicPr>
            <a:picLocks noChangeAspect="1"/>
          </p:cNvPicPr>
          <p:nvPr/>
        </p:nvPicPr>
        <p:blipFill>
          <a:blip r:embed="rId2"/>
          <a:stretch>
            <a:fillRect/>
          </a:stretch>
        </p:blipFill>
        <p:spPr>
          <a:xfrm>
            <a:off x="0" y="1200728"/>
            <a:ext cx="7521677" cy="509106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2" name="文本框 21">
            <a:extLst>
              <a:ext uri="{FF2B5EF4-FFF2-40B4-BE49-F238E27FC236}">
                <a16:creationId xmlns:a16="http://schemas.microsoft.com/office/drawing/2014/main" id="{E4E65750-DEE4-42E9-BE3F-60ED73BCB35D}"/>
              </a:ext>
            </a:extLst>
          </p:cNvPr>
          <p:cNvSpPr txBox="1"/>
          <p:nvPr/>
        </p:nvSpPr>
        <p:spPr>
          <a:xfrm>
            <a:off x="1125179" y="5644425"/>
            <a:ext cx="5271318" cy="584775"/>
          </a:xfrm>
          <a:prstGeom prst="rect">
            <a:avLst/>
          </a:prstGeom>
          <a:solidFill>
            <a:srgbClr val="FFF2CC">
              <a:alpha val="78039"/>
            </a:srgbClr>
          </a:solidFill>
          <a:ln w="19050">
            <a:solidFill>
              <a:schemeClr val="bg1"/>
            </a:solidFill>
          </a:ln>
        </p:spPr>
        <p:txBody>
          <a:bodyPr wrap="square" rtlCol="0">
            <a:spAutoFit/>
          </a:bodyPr>
          <a:lstStyle>
            <a:defPPr>
              <a:defRPr lang="zh-CN"/>
            </a:defPPr>
            <a:lvl1pPr algn="ctr">
              <a:defRPr sz="3200" b="1">
                <a:solidFill>
                  <a:schemeClr val="bg1"/>
                </a:solidFill>
              </a:defRPr>
            </a:lvl1pPr>
          </a:lstStyle>
          <a:p>
            <a:r>
              <a:rPr lang="zh-CN" altLang="en-US" dirty="0"/>
              <a:t>路易十六与王后安托瓦内特</a:t>
            </a:r>
          </a:p>
        </p:txBody>
      </p:sp>
      <p:sp>
        <p:nvSpPr>
          <p:cNvPr id="34" name="文本框 33">
            <a:extLst>
              <a:ext uri="{FF2B5EF4-FFF2-40B4-BE49-F238E27FC236}">
                <a16:creationId xmlns:a16="http://schemas.microsoft.com/office/drawing/2014/main" id="{24E28B39-36A2-49D3-B175-4844C992C2B2}"/>
              </a:ext>
            </a:extLst>
          </p:cNvPr>
          <p:cNvSpPr txBox="1"/>
          <p:nvPr/>
        </p:nvSpPr>
        <p:spPr>
          <a:xfrm>
            <a:off x="7256206" y="1200728"/>
            <a:ext cx="4935794" cy="3046988"/>
          </a:xfrm>
          <a:prstGeom prst="rect">
            <a:avLst/>
          </a:prstGeom>
          <a:solidFill>
            <a:schemeClr val="tx1"/>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因为支持美国独立战争，加上路易十六夫妇更是挥金如土。政府财政常常入不敷出，</a:t>
            </a:r>
            <a:r>
              <a:rPr lang="en-US" altLang="zh-CN" dirty="0"/>
              <a:t>1788</a:t>
            </a:r>
            <a:r>
              <a:rPr lang="zh-CN" altLang="en-US" dirty="0"/>
              <a:t>年，政府收入有</a:t>
            </a:r>
            <a:r>
              <a:rPr lang="en-US" altLang="zh-CN" dirty="0"/>
              <a:t>503</a:t>
            </a:r>
            <a:r>
              <a:rPr lang="zh-CN" altLang="en-US" dirty="0"/>
              <a:t>亿，但支出却需要</a:t>
            </a:r>
            <a:r>
              <a:rPr lang="en-US" altLang="zh-CN" dirty="0"/>
              <a:t>629</a:t>
            </a:r>
            <a:r>
              <a:rPr lang="zh-CN" altLang="en-US" dirty="0"/>
              <a:t>亿</a:t>
            </a:r>
          </a:p>
        </p:txBody>
      </p:sp>
      <p:sp>
        <p:nvSpPr>
          <p:cNvPr id="35" name="文本框 34">
            <a:extLst>
              <a:ext uri="{FF2B5EF4-FFF2-40B4-BE49-F238E27FC236}">
                <a16:creationId xmlns:a16="http://schemas.microsoft.com/office/drawing/2014/main" id="{1D7D7575-6DA3-4D7D-9FCD-93CC7533328F}"/>
              </a:ext>
            </a:extLst>
          </p:cNvPr>
          <p:cNvSpPr txBox="1"/>
          <p:nvPr/>
        </p:nvSpPr>
        <p:spPr>
          <a:xfrm>
            <a:off x="6794090" y="4946587"/>
            <a:ext cx="5397910" cy="646331"/>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stStyle>
          <a:p>
            <a:r>
              <a:rPr lang="zh-CN" altLang="en-US" dirty="0"/>
              <a:t>统治腐败，财政危机严重</a:t>
            </a:r>
          </a:p>
        </p:txBody>
      </p:sp>
    </p:spTree>
    <p:extLst>
      <p:ext uri="{BB962C8B-B14F-4D97-AF65-F5344CB8AC3E}">
        <p14:creationId xmlns:p14="http://schemas.microsoft.com/office/powerpoint/2010/main" val="9556771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7" name="文本框 6">
            <a:extLst>
              <a:ext uri="{FF2B5EF4-FFF2-40B4-BE49-F238E27FC236}">
                <a16:creationId xmlns:a16="http://schemas.microsoft.com/office/drawing/2014/main" id="{FAD25170-554D-4533-8D47-867ECBA4EED1}"/>
              </a:ext>
            </a:extLst>
          </p:cNvPr>
          <p:cNvSpPr txBox="1"/>
          <p:nvPr/>
        </p:nvSpPr>
        <p:spPr>
          <a:xfrm>
            <a:off x="4385187" y="3224829"/>
            <a:ext cx="3421626" cy="1446550"/>
          </a:xfrm>
          <a:prstGeom prst="rect">
            <a:avLst/>
          </a:prstGeom>
          <a:solidFill>
            <a:srgbClr val="FF0000"/>
          </a:solidFill>
          <a:ln w="19050">
            <a:solidFill>
              <a:schemeClr val="bg1"/>
            </a:solidFill>
          </a:ln>
        </p:spPr>
        <p:txBody>
          <a:bodyPr wrap="square" rtlCol="0">
            <a:spAutoFit/>
          </a:bodyPr>
          <a:lstStyle>
            <a:defPPr>
              <a:defRPr lang="zh-CN"/>
            </a:defPPr>
            <a:lvl1pPr algn="ctr">
              <a:defRPr sz="4400" b="1">
                <a:latin typeface="+mn-ea"/>
              </a:defRPr>
            </a:lvl1pPr>
          </a:lstStyle>
          <a:p>
            <a:r>
              <a:rPr lang="zh-CN" altLang="en-US" dirty="0"/>
              <a:t>法国大革命</a:t>
            </a:r>
            <a:endParaRPr lang="en-US" altLang="zh-CN" dirty="0"/>
          </a:p>
          <a:p>
            <a:r>
              <a:rPr lang="zh-CN" altLang="en-US" dirty="0"/>
              <a:t>发生的原因</a:t>
            </a:r>
          </a:p>
        </p:txBody>
      </p:sp>
      <p:sp>
        <p:nvSpPr>
          <p:cNvPr id="8" name="文本框 7">
            <a:extLst>
              <a:ext uri="{FF2B5EF4-FFF2-40B4-BE49-F238E27FC236}">
                <a16:creationId xmlns:a16="http://schemas.microsoft.com/office/drawing/2014/main" id="{6B63250E-869A-45D4-9B37-7F6A3AA8A79C}"/>
              </a:ext>
            </a:extLst>
          </p:cNvPr>
          <p:cNvSpPr txBox="1"/>
          <p:nvPr/>
        </p:nvSpPr>
        <p:spPr>
          <a:xfrm>
            <a:off x="4148400" y="1038208"/>
            <a:ext cx="3895200" cy="1938992"/>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en-US" altLang="zh-CN" sz="4000" dirty="0"/>
              <a:t>1. </a:t>
            </a:r>
            <a:r>
              <a:rPr lang="zh-CN" altLang="en-US" sz="4000" dirty="0"/>
              <a:t>封建专制统治严重阻碍资本主义的发展</a:t>
            </a:r>
          </a:p>
        </p:txBody>
      </p:sp>
      <p:sp>
        <p:nvSpPr>
          <p:cNvPr id="9" name="文本框 8">
            <a:extLst>
              <a:ext uri="{FF2B5EF4-FFF2-40B4-BE49-F238E27FC236}">
                <a16:creationId xmlns:a16="http://schemas.microsoft.com/office/drawing/2014/main" id="{761C7983-DAE0-463F-9769-32349EF14A2D}"/>
              </a:ext>
            </a:extLst>
          </p:cNvPr>
          <p:cNvSpPr txBox="1"/>
          <p:nvPr/>
        </p:nvSpPr>
        <p:spPr>
          <a:xfrm>
            <a:off x="8043600" y="2978608"/>
            <a:ext cx="3893574" cy="1938992"/>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en-US" altLang="zh-CN" sz="4000" dirty="0"/>
              <a:t>2. </a:t>
            </a:r>
            <a:r>
              <a:rPr lang="zh-CN" altLang="en-US" sz="4000" dirty="0"/>
              <a:t>启蒙运动为法国大革命做了重要的理论准备</a:t>
            </a:r>
          </a:p>
        </p:txBody>
      </p:sp>
      <p:sp>
        <p:nvSpPr>
          <p:cNvPr id="10" name="文本框 9">
            <a:extLst>
              <a:ext uri="{FF2B5EF4-FFF2-40B4-BE49-F238E27FC236}">
                <a16:creationId xmlns:a16="http://schemas.microsoft.com/office/drawing/2014/main" id="{8F86DA4F-DC55-47F0-B162-7EC4E7449692}"/>
              </a:ext>
            </a:extLst>
          </p:cNvPr>
          <p:cNvSpPr txBox="1"/>
          <p:nvPr/>
        </p:nvSpPr>
        <p:spPr>
          <a:xfrm>
            <a:off x="4148400" y="4919008"/>
            <a:ext cx="3895200" cy="1938992"/>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en-US" altLang="zh-CN" sz="4000" dirty="0"/>
              <a:t>3. </a:t>
            </a:r>
            <a:r>
              <a:rPr lang="zh-CN" altLang="en-US" sz="4000" dirty="0"/>
              <a:t>封建等级制度森严，社会矛盾激化</a:t>
            </a:r>
          </a:p>
        </p:txBody>
      </p:sp>
      <p:sp>
        <p:nvSpPr>
          <p:cNvPr id="11" name="文本框 10">
            <a:extLst>
              <a:ext uri="{FF2B5EF4-FFF2-40B4-BE49-F238E27FC236}">
                <a16:creationId xmlns:a16="http://schemas.microsoft.com/office/drawing/2014/main" id="{E3882B2C-FF3E-48EF-B9A4-FA3DCB072E9B}"/>
              </a:ext>
            </a:extLst>
          </p:cNvPr>
          <p:cNvSpPr txBox="1"/>
          <p:nvPr/>
        </p:nvSpPr>
        <p:spPr>
          <a:xfrm>
            <a:off x="255639" y="2978608"/>
            <a:ext cx="3893574" cy="1940400"/>
          </a:xfrm>
          <a:prstGeom prst="rect">
            <a:avLst/>
          </a:prstGeom>
          <a:solidFill>
            <a:srgbClr val="FFFF00"/>
          </a:solidFill>
          <a:ln w="19050">
            <a:solidFill>
              <a:schemeClr val="bg1"/>
            </a:solidFill>
          </a:ln>
        </p:spPr>
        <p:txBody>
          <a:bodyPr wrap="square" rtlCol="0" anchor="ctr">
            <a:spAutoFit/>
          </a:bodyPr>
          <a:lstStyle>
            <a:defPPr>
              <a:defRPr lang="zh-CN"/>
            </a:defPPr>
            <a:lvl1pPr>
              <a:defRPr sz="3200" b="1">
                <a:solidFill>
                  <a:schemeClr val="bg1"/>
                </a:solidFill>
                <a:latin typeface="+mn-ea"/>
              </a:defRPr>
            </a:lvl1pPr>
          </a:lstStyle>
          <a:p>
            <a:r>
              <a:rPr lang="en-US" altLang="zh-CN" sz="4000" dirty="0"/>
              <a:t>4. </a:t>
            </a:r>
            <a:r>
              <a:rPr lang="zh-CN" altLang="en-US" sz="4000" dirty="0"/>
              <a:t>统治腐败，财政危机严重</a:t>
            </a:r>
          </a:p>
        </p:txBody>
      </p:sp>
      <p:cxnSp>
        <p:nvCxnSpPr>
          <p:cNvPr id="12" name="直接连接符 11">
            <a:extLst>
              <a:ext uri="{FF2B5EF4-FFF2-40B4-BE49-F238E27FC236}">
                <a16:creationId xmlns:a16="http://schemas.microsoft.com/office/drawing/2014/main" id="{288E9B2C-0321-4FEF-A57A-7533021FBDF8}"/>
              </a:ext>
            </a:extLst>
          </p:cNvPr>
          <p:cNvCxnSpPr>
            <a:stCxn id="8" idx="2"/>
            <a:endCxn id="7" idx="0"/>
          </p:cNvCxnSpPr>
          <p:nvPr/>
        </p:nvCxnSpPr>
        <p:spPr>
          <a:xfrm>
            <a:off x="6096000" y="2977200"/>
            <a:ext cx="0" cy="2476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C851100E-0426-49EC-A293-F149A60832FE}"/>
              </a:ext>
            </a:extLst>
          </p:cNvPr>
          <p:cNvCxnSpPr>
            <a:stCxn id="7" idx="3"/>
            <a:endCxn id="9" idx="1"/>
          </p:cNvCxnSpPr>
          <p:nvPr/>
        </p:nvCxnSpPr>
        <p:spPr>
          <a:xfrm>
            <a:off x="7806813" y="3948104"/>
            <a:ext cx="2367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B2FA080-9A49-46AC-841D-EC0E15B8EF53}"/>
              </a:ext>
            </a:extLst>
          </p:cNvPr>
          <p:cNvCxnSpPr>
            <a:stCxn id="7" idx="1"/>
            <a:endCxn id="11" idx="3"/>
          </p:cNvCxnSpPr>
          <p:nvPr/>
        </p:nvCxnSpPr>
        <p:spPr>
          <a:xfrm flipH="1">
            <a:off x="4149213" y="3948104"/>
            <a:ext cx="235974" cy="7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598370C8-E3F5-458A-A379-0D65EC3A2365}"/>
              </a:ext>
            </a:extLst>
          </p:cNvPr>
          <p:cNvCxnSpPr>
            <a:stCxn id="7" idx="2"/>
            <a:endCxn id="10" idx="0"/>
          </p:cNvCxnSpPr>
          <p:nvPr/>
        </p:nvCxnSpPr>
        <p:spPr>
          <a:xfrm>
            <a:off x="6096000" y="4671379"/>
            <a:ext cx="0" cy="2476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949A016-CCBF-4B47-8C29-93874C8AD169}"/>
              </a:ext>
            </a:extLst>
          </p:cNvPr>
          <p:cNvSpPr txBox="1"/>
          <p:nvPr/>
        </p:nvSpPr>
        <p:spPr>
          <a:xfrm>
            <a:off x="8666932" y="1653761"/>
            <a:ext cx="2646910" cy="707886"/>
          </a:xfrm>
          <a:prstGeom prst="rect">
            <a:avLst/>
          </a:prstGeom>
          <a:solidFill>
            <a:srgbClr val="0000CC"/>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000" dirty="0">
                <a:solidFill>
                  <a:schemeClr val="tx1"/>
                </a:solidFill>
              </a:rPr>
              <a:t>根本原因</a:t>
            </a:r>
          </a:p>
        </p:txBody>
      </p:sp>
      <p:cxnSp>
        <p:nvCxnSpPr>
          <p:cNvPr id="5" name="直接连接符 4">
            <a:extLst>
              <a:ext uri="{FF2B5EF4-FFF2-40B4-BE49-F238E27FC236}">
                <a16:creationId xmlns:a16="http://schemas.microsoft.com/office/drawing/2014/main" id="{E309A182-DBF7-43C7-8C8A-AF30F50754A7}"/>
              </a:ext>
            </a:extLst>
          </p:cNvPr>
          <p:cNvCxnSpPr>
            <a:stCxn id="8" idx="3"/>
            <a:endCxn id="16" idx="1"/>
          </p:cNvCxnSpPr>
          <p:nvPr/>
        </p:nvCxnSpPr>
        <p:spPr>
          <a:xfrm>
            <a:off x="8043600" y="2007704"/>
            <a:ext cx="623332" cy="0"/>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90F0E988-1F00-4CCD-BA84-2C0547E2FB26}"/>
              </a:ext>
            </a:extLst>
          </p:cNvPr>
          <p:cNvSpPr txBox="1"/>
          <p:nvPr/>
        </p:nvSpPr>
        <p:spPr>
          <a:xfrm>
            <a:off x="8666932" y="5534561"/>
            <a:ext cx="2646910" cy="707886"/>
          </a:xfrm>
          <a:prstGeom prst="rect">
            <a:avLst/>
          </a:prstGeom>
          <a:solidFill>
            <a:srgbClr val="0000CC"/>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000" dirty="0">
                <a:solidFill>
                  <a:schemeClr val="tx1"/>
                </a:solidFill>
              </a:rPr>
              <a:t>思想原因</a:t>
            </a:r>
          </a:p>
        </p:txBody>
      </p:sp>
      <p:sp>
        <p:nvSpPr>
          <p:cNvPr id="18" name="文本框 17">
            <a:extLst>
              <a:ext uri="{FF2B5EF4-FFF2-40B4-BE49-F238E27FC236}">
                <a16:creationId xmlns:a16="http://schemas.microsoft.com/office/drawing/2014/main" id="{9FF8B624-A2B9-4A8D-80AA-EF39D33CDC01}"/>
              </a:ext>
            </a:extLst>
          </p:cNvPr>
          <p:cNvSpPr txBox="1"/>
          <p:nvPr/>
        </p:nvSpPr>
        <p:spPr>
          <a:xfrm>
            <a:off x="878971" y="5534561"/>
            <a:ext cx="2646910" cy="707886"/>
          </a:xfrm>
          <a:prstGeom prst="rect">
            <a:avLst/>
          </a:prstGeom>
          <a:solidFill>
            <a:srgbClr val="0000CC"/>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000" dirty="0">
                <a:solidFill>
                  <a:schemeClr val="tx1"/>
                </a:solidFill>
              </a:rPr>
              <a:t>政治原因</a:t>
            </a:r>
          </a:p>
        </p:txBody>
      </p:sp>
      <p:cxnSp>
        <p:nvCxnSpPr>
          <p:cNvPr id="6" name="直接连接符 5">
            <a:extLst>
              <a:ext uri="{FF2B5EF4-FFF2-40B4-BE49-F238E27FC236}">
                <a16:creationId xmlns:a16="http://schemas.microsoft.com/office/drawing/2014/main" id="{4D952523-AAEB-4358-B03C-189EEA680067}"/>
              </a:ext>
            </a:extLst>
          </p:cNvPr>
          <p:cNvCxnSpPr>
            <a:stCxn id="18" idx="3"/>
            <a:endCxn id="10" idx="1"/>
          </p:cNvCxnSpPr>
          <p:nvPr/>
        </p:nvCxnSpPr>
        <p:spPr>
          <a:xfrm>
            <a:off x="3525881" y="5888504"/>
            <a:ext cx="622519" cy="0"/>
          </a:xfrm>
          <a:prstGeom prst="line">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3F961B2F-A9A5-4A54-8935-30DCDFE8AA7A}"/>
              </a:ext>
            </a:extLst>
          </p:cNvPr>
          <p:cNvCxnSpPr>
            <a:stCxn id="9" idx="2"/>
            <a:endCxn id="17" idx="0"/>
          </p:cNvCxnSpPr>
          <p:nvPr/>
        </p:nvCxnSpPr>
        <p:spPr>
          <a:xfrm>
            <a:off x="9990387" y="4917600"/>
            <a:ext cx="0" cy="616961"/>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F7B5220-DB1E-46C3-B844-052CD451F5D0}"/>
              </a:ext>
            </a:extLst>
          </p:cNvPr>
          <p:cNvCxnSpPr>
            <a:stCxn id="11" idx="2"/>
            <a:endCxn id="18" idx="0"/>
          </p:cNvCxnSpPr>
          <p:nvPr/>
        </p:nvCxnSpPr>
        <p:spPr>
          <a:xfrm>
            <a:off x="2202426" y="4919008"/>
            <a:ext cx="0" cy="615553"/>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22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randombar(horizont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randombar(horizontal)">
                                      <p:cBhvr>
                                        <p:cTn id="60" dur="500"/>
                                        <p:tgtEl>
                                          <p:spTgt spid="22"/>
                                        </p:tgtEl>
                                      </p:cBhvr>
                                    </p:animEffect>
                                  </p:childTnLst>
                                </p:cTn>
                              </p:par>
                              <p:par>
                                <p:cTn id="61" presetID="14" presetClass="entr" presetSubtype="1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randombar(horizontal)">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（一）</a:t>
            </a:r>
            <a:r>
              <a:rPr lang="zh-CN" altLang="en-US" sz="3600" b="1" dirty="0">
                <a:solidFill>
                  <a:srgbClr val="0000CC"/>
                </a:solidFill>
              </a:rPr>
              <a:t>导火索</a:t>
            </a:r>
            <a:r>
              <a:rPr lang="en-US" altLang="zh-CN" sz="3600" b="1" dirty="0"/>
              <a:t>——</a:t>
            </a:r>
            <a:r>
              <a:rPr lang="zh-CN" altLang="en-US" sz="3600" b="1" dirty="0"/>
              <a:t>三级会议的召开</a:t>
            </a:r>
          </a:p>
        </p:txBody>
      </p:sp>
      <p:pic>
        <p:nvPicPr>
          <p:cNvPr id="16" name="图片 15">
            <a:extLst>
              <a:ext uri="{FF2B5EF4-FFF2-40B4-BE49-F238E27FC236}">
                <a16:creationId xmlns:a16="http://schemas.microsoft.com/office/drawing/2014/main" id="{F76F2C75-023E-4EC1-A4AC-8FE3EEBF7F98}"/>
              </a:ext>
            </a:extLst>
          </p:cNvPr>
          <p:cNvPicPr>
            <a:picLocks noChangeAspect="1"/>
          </p:cNvPicPr>
          <p:nvPr/>
        </p:nvPicPr>
        <p:blipFill rotWithShape="1">
          <a:blip r:embed="rId2"/>
          <a:srcRect l="2345" t="4157" r="3120" b="1935"/>
          <a:stretch/>
        </p:blipFill>
        <p:spPr>
          <a:xfrm>
            <a:off x="6015409" y="2036330"/>
            <a:ext cx="6176592" cy="474287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7" name="文本框 16">
            <a:extLst>
              <a:ext uri="{FF2B5EF4-FFF2-40B4-BE49-F238E27FC236}">
                <a16:creationId xmlns:a16="http://schemas.microsoft.com/office/drawing/2014/main" id="{F3CB82AE-8C8E-4313-8AEF-D9DDBE4819F0}"/>
              </a:ext>
            </a:extLst>
          </p:cNvPr>
          <p:cNvSpPr txBox="1"/>
          <p:nvPr/>
        </p:nvSpPr>
        <p:spPr>
          <a:xfrm>
            <a:off x="0" y="2036330"/>
            <a:ext cx="5884985" cy="255454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1789</a:t>
            </a:r>
            <a:r>
              <a:rPr lang="zh-CN" altLang="en-US" dirty="0"/>
              <a:t>年，由于严重的财政危机，路易十六召开三级会议，</a:t>
            </a:r>
            <a:r>
              <a:rPr lang="zh-CN" altLang="en-US" u="sng" dirty="0">
                <a:solidFill>
                  <a:srgbClr val="FF0000"/>
                </a:solidFill>
              </a:rPr>
              <a:t>讨论征税问题</a:t>
            </a:r>
            <a:r>
              <a:rPr lang="zh-CN" altLang="en-US" dirty="0"/>
              <a:t>。第三等级要求增加自身的政治权利，并自行成立“国民议会”，提出</a:t>
            </a:r>
            <a:r>
              <a:rPr lang="zh-CN" altLang="en-US" u="sng" dirty="0">
                <a:solidFill>
                  <a:srgbClr val="0000CC"/>
                </a:solidFill>
              </a:rPr>
              <a:t>制定宪法</a:t>
            </a:r>
            <a:r>
              <a:rPr lang="zh-CN" altLang="en-US" dirty="0"/>
              <a:t>的要求。</a:t>
            </a:r>
          </a:p>
        </p:txBody>
      </p:sp>
      <p:sp>
        <p:nvSpPr>
          <p:cNvPr id="6" name="文本框 5">
            <a:extLst>
              <a:ext uri="{FF2B5EF4-FFF2-40B4-BE49-F238E27FC236}">
                <a16:creationId xmlns:a16="http://schemas.microsoft.com/office/drawing/2014/main" id="{E1EF15AB-9BF9-49F6-BC9A-CE89C9DE0E0E}"/>
              </a:ext>
            </a:extLst>
          </p:cNvPr>
          <p:cNvSpPr txBox="1"/>
          <p:nvPr/>
        </p:nvSpPr>
        <p:spPr>
          <a:xfrm>
            <a:off x="7259472" y="5902039"/>
            <a:ext cx="3688466" cy="584775"/>
          </a:xfrm>
          <a:prstGeom prst="rect">
            <a:avLst/>
          </a:prstGeom>
          <a:solidFill>
            <a:srgbClr val="FFF2CC">
              <a:alpha val="78039"/>
            </a:srgbClr>
          </a:solidFill>
          <a:ln w="19050">
            <a:solidFill>
              <a:schemeClr val="bg1"/>
            </a:solidFill>
          </a:ln>
        </p:spPr>
        <p:txBody>
          <a:bodyPr wrap="square" rtlCol="0">
            <a:spAutoFit/>
          </a:bodyPr>
          <a:lstStyle>
            <a:defPPr>
              <a:defRPr lang="zh-CN"/>
            </a:defPPr>
            <a:lvl1pPr algn="ctr">
              <a:defRPr sz="3200" b="1">
                <a:solidFill>
                  <a:schemeClr val="bg1"/>
                </a:solidFill>
              </a:defRPr>
            </a:lvl1pPr>
          </a:lstStyle>
          <a:p>
            <a:r>
              <a:rPr lang="zh-CN" altLang="en-US" dirty="0"/>
              <a:t>三级会议会场</a:t>
            </a:r>
          </a:p>
        </p:txBody>
      </p:sp>
      <p:sp>
        <p:nvSpPr>
          <p:cNvPr id="9" name="文本框 8">
            <a:extLst>
              <a:ext uri="{FF2B5EF4-FFF2-40B4-BE49-F238E27FC236}">
                <a16:creationId xmlns:a16="http://schemas.microsoft.com/office/drawing/2014/main" id="{D145C89F-AD70-4CBE-BC11-77B005EE8B7A}"/>
              </a:ext>
            </a:extLst>
          </p:cNvPr>
          <p:cNvSpPr txBox="1"/>
          <p:nvPr/>
        </p:nvSpPr>
        <p:spPr>
          <a:xfrm>
            <a:off x="0" y="4590875"/>
            <a:ext cx="5884985"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面对第三等级的诉求，路易十六如何应对？</a:t>
            </a:r>
          </a:p>
        </p:txBody>
      </p:sp>
      <p:sp>
        <p:nvSpPr>
          <p:cNvPr id="10" name="文本框 9">
            <a:extLst>
              <a:ext uri="{FF2B5EF4-FFF2-40B4-BE49-F238E27FC236}">
                <a16:creationId xmlns:a16="http://schemas.microsoft.com/office/drawing/2014/main" id="{2A49DA8D-C150-4889-80C3-CC66D2CF0F92}"/>
              </a:ext>
            </a:extLst>
          </p:cNvPr>
          <p:cNvSpPr txBox="1"/>
          <p:nvPr/>
        </p:nvSpPr>
        <p:spPr>
          <a:xfrm>
            <a:off x="0" y="5668093"/>
            <a:ext cx="5884985"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表面让步，答应诉求</a:t>
            </a:r>
            <a:endParaRPr lang="en-US" altLang="zh-CN" dirty="0"/>
          </a:p>
          <a:p>
            <a:pPr algn="ctr"/>
            <a:r>
              <a:rPr lang="zh-CN" altLang="en-US" dirty="0"/>
              <a:t>暗中</a:t>
            </a:r>
            <a:r>
              <a:rPr lang="zh-CN" altLang="en-US" dirty="0">
                <a:solidFill>
                  <a:srgbClr val="0000CC"/>
                </a:solidFill>
              </a:rPr>
              <a:t>集结军队</a:t>
            </a:r>
            <a:r>
              <a:rPr lang="zh-CN" altLang="en-US" dirty="0"/>
              <a:t>，企图</a:t>
            </a:r>
            <a:r>
              <a:rPr lang="zh-CN" altLang="en-US" dirty="0">
                <a:solidFill>
                  <a:srgbClr val="0000CC"/>
                </a:solidFill>
              </a:rPr>
              <a:t>武力控制</a:t>
            </a:r>
          </a:p>
        </p:txBody>
      </p:sp>
    </p:spTree>
    <p:extLst>
      <p:ext uri="{BB962C8B-B14F-4D97-AF65-F5344CB8AC3E}">
        <p14:creationId xmlns:p14="http://schemas.microsoft.com/office/powerpoint/2010/main" val="11686864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animBg="1"/>
      <p:bldP spid="6"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（二）</a:t>
            </a:r>
            <a:r>
              <a:rPr lang="zh-CN" altLang="en-US" sz="3600" b="1" dirty="0">
                <a:solidFill>
                  <a:srgbClr val="0000CC"/>
                </a:solidFill>
              </a:rPr>
              <a:t>开始标志</a:t>
            </a:r>
            <a:r>
              <a:rPr lang="en-US" altLang="zh-CN" sz="3600" b="1" dirty="0"/>
              <a:t>——</a:t>
            </a:r>
            <a:r>
              <a:rPr lang="zh-CN" altLang="en-US" sz="3600" b="1" dirty="0"/>
              <a:t>攻占巴士底狱</a:t>
            </a:r>
          </a:p>
        </p:txBody>
      </p:sp>
      <p:pic>
        <p:nvPicPr>
          <p:cNvPr id="4" name="图片 3">
            <a:extLst>
              <a:ext uri="{FF2B5EF4-FFF2-40B4-BE49-F238E27FC236}">
                <a16:creationId xmlns:a16="http://schemas.microsoft.com/office/drawing/2014/main" id="{73E8E0A5-2FBA-4E57-B9CA-B704F17F03BD}"/>
              </a:ext>
            </a:extLst>
          </p:cNvPr>
          <p:cNvPicPr>
            <a:picLocks noChangeAspect="1"/>
          </p:cNvPicPr>
          <p:nvPr/>
        </p:nvPicPr>
        <p:blipFill>
          <a:blip r:embed="rId2"/>
          <a:stretch>
            <a:fillRect/>
          </a:stretch>
        </p:blipFill>
        <p:spPr>
          <a:xfrm>
            <a:off x="5322277" y="2037457"/>
            <a:ext cx="6869723" cy="479673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矩形 4">
            <a:extLst>
              <a:ext uri="{FF2B5EF4-FFF2-40B4-BE49-F238E27FC236}">
                <a16:creationId xmlns:a16="http://schemas.microsoft.com/office/drawing/2014/main" id="{5FCBD928-DBDE-4E43-B7EC-5F34E4A439BD}"/>
              </a:ext>
            </a:extLst>
          </p:cNvPr>
          <p:cNvSpPr/>
          <p:nvPr/>
        </p:nvSpPr>
        <p:spPr>
          <a:xfrm>
            <a:off x="838200" y="3250882"/>
            <a:ext cx="5457092" cy="2369880"/>
          </a:xfrm>
          <a:prstGeom prst="rect">
            <a:avLst/>
          </a:prstGeom>
          <a:solidFill>
            <a:srgbClr val="FFFF00"/>
          </a:solidFill>
          <a:ln w="19050">
            <a:solidFill>
              <a:schemeClr val="bg1"/>
            </a:solidFill>
          </a:ln>
        </p:spPr>
        <p:txBody>
          <a:bodyPr wrap="square" rtlCol="0" anchor="ctr">
            <a:spAutoFit/>
          </a:bodyPr>
          <a:lstStyle/>
          <a:p>
            <a:r>
              <a:rPr lang="en-US" altLang="zh-CN" sz="3600" b="1" u="sng" dirty="0">
                <a:solidFill>
                  <a:srgbClr val="0000CC"/>
                </a:solidFill>
                <a:latin typeface="+mn-ea"/>
              </a:rPr>
              <a:t>1789.7.14</a:t>
            </a:r>
            <a:r>
              <a:rPr lang="zh-CN" altLang="en-US" sz="3600" b="1" dirty="0">
                <a:solidFill>
                  <a:schemeClr val="bg1"/>
                </a:solidFill>
                <a:latin typeface="+mn-ea"/>
              </a:rPr>
              <a:t>，</a:t>
            </a:r>
            <a:r>
              <a:rPr lang="zh-CN" altLang="en-US" sz="3600" b="1" u="sng" dirty="0">
                <a:solidFill>
                  <a:srgbClr val="FF0000"/>
                </a:solidFill>
                <a:latin typeface="+mn-ea"/>
              </a:rPr>
              <a:t>巴黎人民攻占</a:t>
            </a:r>
            <a:r>
              <a:rPr lang="zh-CN" altLang="en-US" sz="3600" b="1" dirty="0">
                <a:solidFill>
                  <a:schemeClr val="bg1"/>
                </a:solidFill>
                <a:latin typeface="+mn-ea"/>
              </a:rPr>
              <a:t>象征国王统治的</a:t>
            </a:r>
            <a:r>
              <a:rPr lang="zh-CN" altLang="en-US" sz="3600" b="1" u="sng" dirty="0">
                <a:solidFill>
                  <a:srgbClr val="FF0000"/>
                </a:solidFill>
                <a:latin typeface="+mn-ea"/>
              </a:rPr>
              <a:t>巴士底狱</a:t>
            </a:r>
            <a:r>
              <a:rPr lang="zh-CN" altLang="en-US" sz="3600" b="1" dirty="0">
                <a:solidFill>
                  <a:schemeClr val="bg1"/>
                </a:solidFill>
                <a:latin typeface="+mn-ea"/>
              </a:rPr>
              <a:t>，</a:t>
            </a:r>
            <a:r>
              <a:rPr lang="zh-CN" altLang="en-US" sz="4000" b="1" dirty="0">
                <a:solidFill>
                  <a:srgbClr val="0000FF"/>
                </a:solidFill>
                <a:latin typeface="+mn-ea"/>
              </a:rPr>
              <a:t>法国大革命开始</a:t>
            </a:r>
            <a:r>
              <a:rPr lang="zh-CN" altLang="en-US" sz="3600" b="1" dirty="0">
                <a:solidFill>
                  <a:schemeClr val="bg1"/>
                </a:solidFill>
                <a:latin typeface="+mn-ea"/>
              </a:rPr>
              <a:t>。</a:t>
            </a:r>
            <a:endParaRPr lang="en-US" altLang="zh-CN" sz="3600" b="1" dirty="0">
              <a:solidFill>
                <a:schemeClr val="bg1"/>
              </a:solidFill>
              <a:latin typeface="+mn-ea"/>
            </a:endParaRPr>
          </a:p>
          <a:p>
            <a:pPr algn="ctr"/>
            <a:r>
              <a:rPr lang="zh-CN" altLang="en-US" sz="3600" b="1" dirty="0">
                <a:solidFill>
                  <a:schemeClr val="bg1"/>
                </a:solidFill>
                <a:latin typeface="+mn-ea"/>
              </a:rPr>
              <a:t>（</a:t>
            </a:r>
            <a:r>
              <a:rPr lang="en-US" altLang="zh-CN" sz="3600" b="1" dirty="0">
                <a:solidFill>
                  <a:schemeClr val="bg1"/>
                </a:solidFill>
                <a:latin typeface="+mn-ea"/>
              </a:rPr>
              <a:t>7.14</a:t>
            </a:r>
            <a:r>
              <a:rPr lang="zh-CN" altLang="en-US" sz="3600" b="1" dirty="0">
                <a:solidFill>
                  <a:schemeClr val="bg1"/>
                </a:solidFill>
                <a:latin typeface="+mn-ea"/>
              </a:rPr>
              <a:t>也是法国国庆日）</a:t>
            </a:r>
          </a:p>
        </p:txBody>
      </p:sp>
      <p:sp>
        <p:nvSpPr>
          <p:cNvPr id="7" name="矩形 6">
            <a:extLst>
              <a:ext uri="{FF2B5EF4-FFF2-40B4-BE49-F238E27FC236}">
                <a16:creationId xmlns:a16="http://schemas.microsoft.com/office/drawing/2014/main" id="{1E3427CC-EF19-4BD6-804E-16DA43DE9092}"/>
              </a:ext>
            </a:extLst>
          </p:cNvPr>
          <p:cNvSpPr/>
          <p:nvPr/>
        </p:nvSpPr>
        <p:spPr>
          <a:xfrm>
            <a:off x="7433698" y="6051649"/>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攻占巴士底狱</a:t>
            </a:r>
          </a:p>
        </p:txBody>
      </p:sp>
    </p:spTree>
    <p:extLst>
      <p:ext uri="{BB962C8B-B14F-4D97-AF65-F5344CB8AC3E}">
        <p14:creationId xmlns:p14="http://schemas.microsoft.com/office/powerpoint/2010/main" val="205504307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（三）</a:t>
            </a:r>
            <a:r>
              <a:rPr lang="zh-CN" altLang="en-US" sz="3600" b="1" dirty="0">
                <a:solidFill>
                  <a:srgbClr val="0000CC"/>
                </a:solidFill>
              </a:rPr>
              <a:t>发展</a:t>
            </a:r>
            <a:r>
              <a:rPr lang="en-US" altLang="zh-CN" sz="3600" b="1" dirty="0"/>
              <a:t>——《</a:t>
            </a:r>
            <a:r>
              <a:rPr lang="zh-CN" altLang="en-US" sz="3600" b="1" dirty="0"/>
              <a:t>人权宣言</a:t>
            </a:r>
            <a:r>
              <a:rPr lang="en-US" altLang="zh-CN" sz="3600" b="1" dirty="0"/>
              <a:t>》</a:t>
            </a:r>
            <a:r>
              <a:rPr lang="zh-CN" altLang="en-US" sz="3600" b="1" dirty="0"/>
              <a:t>的颁布</a:t>
            </a:r>
          </a:p>
        </p:txBody>
      </p:sp>
      <p:pic>
        <p:nvPicPr>
          <p:cNvPr id="8" name="图片 7">
            <a:extLst>
              <a:ext uri="{FF2B5EF4-FFF2-40B4-BE49-F238E27FC236}">
                <a16:creationId xmlns:a16="http://schemas.microsoft.com/office/drawing/2014/main" id="{6B5D58C1-20C8-4A93-9A9C-038E6CE6AE69}"/>
              </a:ext>
            </a:extLst>
          </p:cNvPr>
          <p:cNvPicPr>
            <a:picLocks noChangeAspect="1"/>
          </p:cNvPicPr>
          <p:nvPr/>
        </p:nvPicPr>
        <p:blipFill>
          <a:blip r:embed="rId2"/>
          <a:stretch>
            <a:fillRect/>
          </a:stretch>
        </p:blipFill>
        <p:spPr>
          <a:xfrm>
            <a:off x="8651631" y="0"/>
            <a:ext cx="3540369" cy="466001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6" name="矩形 25">
            <a:extLst>
              <a:ext uri="{FF2B5EF4-FFF2-40B4-BE49-F238E27FC236}">
                <a16:creationId xmlns:a16="http://schemas.microsoft.com/office/drawing/2014/main" id="{A319F679-98E6-45E7-B4EF-33E2DCE17FF0}"/>
              </a:ext>
            </a:extLst>
          </p:cNvPr>
          <p:cNvSpPr/>
          <p:nvPr/>
        </p:nvSpPr>
        <p:spPr>
          <a:xfrm>
            <a:off x="9098375" y="3895689"/>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rPr>
              <a:t>《</a:t>
            </a:r>
            <a:r>
              <a:rPr lang="zh-CN" altLang="en-US" sz="3200" b="1" dirty="0">
                <a:solidFill>
                  <a:schemeClr val="bg1"/>
                </a:solidFill>
              </a:rPr>
              <a:t>人权宣言</a:t>
            </a:r>
            <a:r>
              <a:rPr lang="en-US" altLang="zh-CN" sz="3200" b="1" dirty="0">
                <a:solidFill>
                  <a:schemeClr val="bg1"/>
                </a:solidFill>
              </a:rPr>
              <a:t>》</a:t>
            </a:r>
            <a:endParaRPr lang="zh-CN" altLang="en-US" sz="3200" b="1" dirty="0">
              <a:solidFill>
                <a:schemeClr val="bg1"/>
              </a:solidFill>
            </a:endParaRPr>
          </a:p>
        </p:txBody>
      </p:sp>
      <p:sp>
        <p:nvSpPr>
          <p:cNvPr id="27" name="矩形 26">
            <a:extLst>
              <a:ext uri="{FF2B5EF4-FFF2-40B4-BE49-F238E27FC236}">
                <a16:creationId xmlns:a16="http://schemas.microsoft.com/office/drawing/2014/main" id="{52D467E2-8C77-48DF-A010-8CB848B8DA80}"/>
              </a:ext>
            </a:extLst>
          </p:cNvPr>
          <p:cNvSpPr/>
          <p:nvPr/>
        </p:nvSpPr>
        <p:spPr>
          <a:xfrm>
            <a:off x="838200" y="2067108"/>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时间</a:t>
            </a:r>
          </a:p>
        </p:txBody>
      </p:sp>
      <p:sp>
        <p:nvSpPr>
          <p:cNvPr id="28" name="矩形 27">
            <a:extLst>
              <a:ext uri="{FF2B5EF4-FFF2-40B4-BE49-F238E27FC236}">
                <a16:creationId xmlns:a16="http://schemas.microsoft.com/office/drawing/2014/main" id="{16295196-C1CA-4B4A-A755-EBB226250190}"/>
              </a:ext>
            </a:extLst>
          </p:cNvPr>
          <p:cNvSpPr/>
          <p:nvPr/>
        </p:nvSpPr>
        <p:spPr>
          <a:xfrm>
            <a:off x="2529412" y="2067108"/>
            <a:ext cx="2340602" cy="584775"/>
          </a:xfrm>
          <a:prstGeom prst="rect">
            <a:avLst/>
          </a:prstGeom>
          <a:solidFill>
            <a:srgbClr val="FFFF00"/>
          </a:solidFill>
          <a:ln w="19050">
            <a:solidFill>
              <a:schemeClr val="bg1"/>
            </a:solidFill>
          </a:ln>
        </p:spPr>
        <p:txBody>
          <a:bodyPr wrap="square" rtlCol="0" anchor="ctr">
            <a:spAutoFit/>
          </a:bodyPr>
          <a:lstStyle/>
          <a:p>
            <a:pPr algn="ctr"/>
            <a:r>
              <a:rPr lang="en-US" altLang="zh-CN" sz="3200" b="1" dirty="0">
                <a:solidFill>
                  <a:schemeClr val="bg1"/>
                </a:solidFill>
                <a:latin typeface="+mn-ea"/>
              </a:rPr>
              <a:t>1789</a:t>
            </a:r>
            <a:r>
              <a:rPr lang="zh-CN" altLang="en-US" sz="3200" b="1" dirty="0">
                <a:solidFill>
                  <a:schemeClr val="bg1"/>
                </a:solidFill>
                <a:latin typeface="+mn-ea"/>
              </a:rPr>
              <a:t>年</a:t>
            </a:r>
            <a:r>
              <a:rPr lang="en-US" altLang="zh-CN" sz="3200" b="1" dirty="0">
                <a:solidFill>
                  <a:schemeClr val="bg1"/>
                </a:solidFill>
                <a:latin typeface="+mn-ea"/>
              </a:rPr>
              <a:t>8</a:t>
            </a:r>
            <a:r>
              <a:rPr lang="zh-CN" altLang="en-US" sz="3200" b="1" dirty="0">
                <a:solidFill>
                  <a:schemeClr val="bg1"/>
                </a:solidFill>
                <a:latin typeface="+mn-ea"/>
              </a:rPr>
              <a:t>月</a:t>
            </a:r>
          </a:p>
        </p:txBody>
      </p:sp>
      <p:cxnSp>
        <p:nvCxnSpPr>
          <p:cNvPr id="29" name="直接连接符 28">
            <a:extLst>
              <a:ext uri="{FF2B5EF4-FFF2-40B4-BE49-F238E27FC236}">
                <a16:creationId xmlns:a16="http://schemas.microsoft.com/office/drawing/2014/main" id="{880766E8-C6F1-43B6-BD98-D866F60EFC1C}"/>
              </a:ext>
            </a:extLst>
          </p:cNvPr>
          <p:cNvCxnSpPr>
            <a:stCxn id="27" idx="3"/>
            <a:endCxn id="28" idx="1"/>
          </p:cNvCxnSpPr>
          <p:nvPr/>
        </p:nvCxnSpPr>
        <p:spPr>
          <a:xfrm>
            <a:off x="2145323" y="2359496"/>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EC4821D4-B2DB-4107-A7E0-90D23BBE581B}"/>
              </a:ext>
            </a:extLst>
          </p:cNvPr>
          <p:cNvSpPr/>
          <p:nvPr/>
        </p:nvSpPr>
        <p:spPr>
          <a:xfrm>
            <a:off x="838200" y="2762763"/>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机构</a:t>
            </a:r>
          </a:p>
        </p:txBody>
      </p:sp>
      <p:sp>
        <p:nvSpPr>
          <p:cNvPr id="31" name="矩形 30">
            <a:extLst>
              <a:ext uri="{FF2B5EF4-FFF2-40B4-BE49-F238E27FC236}">
                <a16:creationId xmlns:a16="http://schemas.microsoft.com/office/drawing/2014/main" id="{26EAE0AE-51B3-420B-B285-95FFED5BEBE7}"/>
              </a:ext>
            </a:extLst>
          </p:cNvPr>
          <p:cNvSpPr/>
          <p:nvPr/>
        </p:nvSpPr>
        <p:spPr>
          <a:xfrm>
            <a:off x="2529412" y="2762763"/>
            <a:ext cx="2340602" cy="584775"/>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制宪议会</a:t>
            </a:r>
          </a:p>
        </p:txBody>
      </p:sp>
      <p:cxnSp>
        <p:nvCxnSpPr>
          <p:cNvPr id="32" name="直接连接符 31">
            <a:extLst>
              <a:ext uri="{FF2B5EF4-FFF2-40B4-BE49-F238E27FC236}">
                <a16:creationId xmlns:a16="http://schemas.microsoft.com/office/drawing/2014/main" id="{C5D48E69-3508-434A-8499-1D90FC05BA3B}"/>
              </a:ext>
            </a:extLst>
          </p:cNvPr>
          <p:cNvCxnSpPr>
            <a:stCxn id="30" idx="3"/>
            <a:endCxn id="31" idx="1"/>
          </p:cNvCxnSpPr>
          <p:nvPr/>
        </p:nvCxnSpPr>
        <p:spPr>
          <a:xfrm>
            <a:off x="2145323" y="3055151"/>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3E5EE582-E333-453F-B3CE-E76ABCCE3CA4}"/>
              </a:ext>
            </a:extLst>
          </p:cNvPr>
          <p:cNvSpPr/>
          <p:nvPr/>
        </p:nvSpPr>
        <p:spPr>
          <a:xfrm>
            <a:off x="838200" y="3458418"/>
            <a:ext cx="1307123" cy="1077218"/>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基本</a:t>
            </a:r>
            <a:endParaRPr lang="en-US" altLang="zh-CN" sz="3200" b="1" dirty="0">
              <a:latin typeface="+mn-ea"/>
            </a:endParaRPr>
          </a:p>
          <a:p>
            <a:pPr algn="ctr"/>
            <a:r>
              <a:rPr lang="zh-CN" altLang="en-US" sz="3200" b="1" dirty="0">
                <a:latin typeface="+mn-ea"/>
              </a:rPr>
              <a:t>原则</a:t>
            </a:r>
          </a:p>
        </p:txBody>
      </p:sp>
      <p:sp>
        <p:nvSpPr>
          <p:cNvPr id="34" name="矩形 33">
            <a:extLst>
              <a:ext uri="{FF2B5EF4-FFF2-40B4-BE49-F238E27FC236}">
                <a16:creationId xmlns:a16="http://schemas.microsoft.com/office/drawing/2014/main" id="{B1FF8C7C-813A-4220-BD7F-69255BD5FF93}"/>
              </a:ext>
            </a:extLst>
          </p:cNvPr>
          <p:cNvSpPr/>
          <p:nvPr/>
        </p:nvSpPr>
        <p:spPr>
          <a:xfrm>
            <a:off x="2529412" y="3458418"/>
            <a:ext cx="5395387" cy="1077218"/>
          </a:xfrm>
          <a:prstGeom prst="rect">
            <a:avLst/>
          </a:prstGeom>
          <a:solidFill>
            <a:srgbClr val="FFFF00"/>
          </a:solidFill>
          <a:ln w="19050">
            <a:solidFill>
              <a:schemeClr val="bg1"/>
            </a:solidFill>
          </a:ln>
        </p:spPr>
        <p:txBody>
          <a:bodyPr wrap="square" rtlCol="0" anchor="ctr">
            <a:spAutoFit/>
          </a:bodyPr>
          <a:lstStyle/>
          <a:p>
            <a:r>
              <a:rPr lang="zh-CN" altLang="en-US" sz="3200" b="1" dirty="0">
                <a:solidFill>
                  <a:schemeClr val="bg1"/>
                </a:solidFill>
                <a:latin typeface="+mn-ea"/>
              </a:rPr>
              <a:t>人权、法治、自由、分权、平等和保护私有财产</a:t>
            </a:r>
          </a:p>
        </p:txBody>
      </p:sp>
      <p:cxnSp>
        <p:nvCxnSpPr>
          <p:cNvPr id="35" name="直接连接符 34">
            <a:extLst>
              <a:ext uri="{FF2B5EF4-FFF2-40B4-BE49-F238E27FC236}">
                <a16:creationId xmlns:a16="http://schemas.microsoft.com/office/drawing/2014/main" id="{F2D1AB43-728E-46E2-A76F-47C723B3F8C5}"/>
              </a:ext>
            </a:extLst>
          </p:cNvPr>
          <p:cNvCxnSpPr>
            <a:stCxn id="33" idx="3"/>
            <a:endCxn id="34" idx="1"/>
          </p:cNvCxnSpPr>
          <p:nvPr/>
        </p:nvCxnSpPr>
        <p:spPr>
          <a:xfrm>
            <a:off x="2145323" y="3997027"/>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79344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500"/>
                                        <p:tgtEl>
                                          <p:spTgt spid="30"/>
                                        </p:tgtEl>
                                      </p:cBhvr>
                                    </p:animEffect>
                                  </p:childTnLst>
                                </p:cTn>
                              </p:par>
                              <p:par>
                                <p:cTn id="33" presetID="14" presetClass="entr" presetSubtype="1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randombar(horizontal)">
                                      <p:cBhvr>
                                        <p:cTn id="45" dur="500"/>
                                        <p:tgtEl>
                                          <p:spTgt spid="33"/>
                                        </p:tgtEl>
                                      </p:cBhvr>
                                    </p:animEffect>
                                  </p:childTnLst>
                                </p:cTn>
                              </p:par>
                              <p:par>
                                <p:cTn id="46" presetID="14"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randombar(horizont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6" grpId="0" animBg="1"/>
      <p:bldP spid="27" grpId="0" animBg="1"/>
      <p:bldP spid="28" grpId="0" animBg="1"/>
      <p:bldP spid="30" grpId="0" animBg="1"/>
      <p:bldP spid="31"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939ED9E-D471-4BB6-9B91-23845B90DD81}"/>
              </a:ext>
            </a:extLst>
          </p:cNvPr>
          <p:cNvSpPr/>
          <p:nvPr/>
        </p:nvSpPr>
        <p:spPr>
          <a:xfrm>
            <a:off x="0" y="0"/>
            <a:ext cx="12192000" cy="6961714"/>
          </a:xfrm>
          <a:prstGeom prst="rect">
            <a:avLst/>
          </a:prstGeom>
          <a:solidFill>
            <a:schemeClr val="tx1"/>
          </a:solidFill>
          <a:ln w="19050">
            <a:solidFill>
              <a:schemeClr val="bg1"/>
            </a:solidFill>
          </a:ln>
        </p:spPr>
        <p:txBody>
          <a:bodyPr wrap="square">
            <a:spAutoFit/>
          </a:bodyPr>
          <a:lstStyle/>
          <a:p>
            <a:pPr>
              <a:lnSpc>
                <a:spcPts val="4900"/>
              </a:lnSpc>
            </a:pPr>
            <a:r>
              <a:rPr lang="zh-CN" altLang="en-US" sz="3200" b="1" dirty="0">
                <a:solidFill>
                  <a:schemeClr val="bg1"/>
                </a:solidFill>
                <a:latin typeface="+mn-ea"/>
              </a:rPr>
              <a:t>第一条     在权利方面，人们</a:t>
            </a:r>
            <a:r>
              <a:rPr lang="zh-CN" altLang="en-US" sz="3200" b="1" u="sng" dirty="0">
                <a:solidFill>
                  <a:srgbClr val="FF0000"/>
                </a:solidFill>
                <a:latin typeface="+mn-ea"/>
              </a:rPr>
              <a:t>生来是而且始终是自由平等的</a:t>
            </a:r>
            <a:r>
              <a:rPr lang="zh-CN" altLang="en-US" sz="3200" b="1" dirty="0">
                <a:solidFill>
                  <a:schemeClr val="bg1"/>
                </a:solidFill>
                <a:latin typeface="+mn-ea"/>
              </a:rPr>
              <a:t>。</a:t>
            </a:r>
          </a:p>
          <a:p>
            <a:pPr>
              <a:lnSpc>
                <a:spcPts val="4900"/>
              </a:lnSpc>
            </a:pPr>
            <a:r>
              <a:rPr lang="zh-CN" altLang="en-US" sz="3200" b="1" dirty="0">
                <a:solidFill>
                  <a:schemeClr val="bg1"/>
                </a:solidFill>
                <a:latin typeface="+mn-ea"/>
              </a:rPr>
              <a:t>第二条     任何政治结合的目的都在于保存</a:t>
            </a:r>
            <a:r>
              <a:rPr lang="zh-CN" altLang="en-US" sz="3200" b="1" u="sng" dirty="0">
                <a:solidFill>
                  <a:srgbClr val="FF0000"/>
                </a:solidFill>
                <a:latin typeface="+mn-ea"/>
              </a:rPr>
              <a:t>人的自然的和不可动摇的权利</a:t>
            </a:r>
            <a:r>
              <a:rPr lang="zh-CN" altLang="en-US" sz="3200" b="1" dirty="0">
                <a:solidFill>
                  <a:schemeClr val="bg1"/>
                </a:solidFill>
                <a:latin typeface="+mn-ea"/>
              </a:rPr>
              <a:t>。这些权利就是</a:t>
            </a:r>
            <a:r>
              <a:rPr lang="zh-CN" altLang="en-US" sz="3200" b="1" u="sng" dirty="0">
                <a:solidFill>
                  <a:srgbClr val="FF0000"/>
                </a:solidFill>
                <a:latin typeface="+mn-ea"/>
              </a:rPr>
              <a:t>自由、财产、安全和反抗压迫</a:t>
            </a:r>
            <a:r>
              <a:rPr lang="zh-CN" altLang="en-US" sz="3200" b="1" dirty="0">
                <a:solidFill>
                  <a:schemeClr val="bg1"/>
                </a:solidFill>
                <a:latin typeface="+mn-ea"/>
              </a:rPr>
              <a:t>。 </a:t>
            </a:r>
          </a:p>
          <a:p>
            <a:pPr>
              <a:lnSpc>
                <a:spcPts val="4900"/>
              </a:lnSpc>
            </a:pPr>
            <a:r>
              <a:rPr lang="zh-CN" altLang="en-US" sz="3200" b="1" dirty="0">
                <a:solidFill>
                  <a:schemeClr val="bg1"/>
                </a:solidFill>
                <a:latin typeface="+mn-ea"/>
              </a:rPr>
              <a:t>第六条     法津是公共意志的表现。</a:t>
            </a:r>
            <a:r>
              <a:rPr lang="en-US" altLang="zh-CN" sz="3200" b="1" dirty="0">
                <a:solidFill>
                  <a:schemeClr val="bg1"/>
                </a:solidFill>
                <a:latin typeface="+mn-ea"/>
              </a:rPr>
              <a:t>……</a:t>
            </a:r>
            <a:r>
              <a:rPr lang="zh-CN" altLang="en-US" sz="3200" b="1" u="sng" dirty="0">
                <a:solidFill>
                  <a:srgbClr val="0000FF"/>
                </a:solidFill>
                <a:latin typeface="+mn-ea"/>
              </a:rPr>
              <a:t>在法律面前，所有的公民都是平等的</a:t>
            </a:r>
            <a:r>
              <a:rPr lang="en-US" altLang="zh-CN" sz="3200" b="1" u="sng" dirty="0">
                <a:solidFill>
                  <a:srgbClr val="0000FF"/>
                </a:solidFill>
                <a:latin typeface="+mn-ea"/>
              </a:rPr>
              <a:t>……</a:t>
            </a:r>
          </a:p>
          <a:p>
            <a:pPr>
              <a:lnSpc>
                <a:spcPts val="4900"/>
              </a:lnSpc>
            </a:pPr>
            <a:r>
              <a:rPr lang="zh-CN" altLang="en-US" sz="3200" b="1" dirty="0">
                <a:solidFill>
                  <a:schemeClr val="bg1"/>
                </a:solidFill>
                <a:latin typeface="+mn-ea"/>
              </a:rPr>
              <a:t>第十一条     自由传达思想和意见是人类最宝贵的权利之一；因此，</a:t>
            </a:r>
            <a:r>
              <a:rPr lang="zh-CN" altLang="en-US" sz="3200" b="1" u="sng" dirty="0">
                <a:solidFill>
                  <a:srgbClr val="FF0000"/>
                </a:solidFill>
                <a:latin typeface="+mn-ea"/>
              </a:rPr>
              <a:t>各个公民都有言论、著述和出版的自由，</a:t>
            </a:r>
            <a:r>
              <a:rPr lang="zh-CN" altLang="en-US" sz="3200" b="1" dirty="0">
                <a:solidFill>
                  <a:schemeClr val="bg1"/>
                </a:solidFill>
                <a:latin typeface="+mn-ea"/>
              </a:rPr>
              <a:t>但在法律所规定的情况下，应对滥用此项自由负担责任。 </a:t>
            </a:r>
          </a:p>
          <a:p>
            <a:pPr>
              <a:lnSpc>
                <a:spcPts val="4900"/>
              </a:lnSpc>
            </a:pPr>
            <a:r>
              <a:rPr lang="zh-CN" altLang="en-US" sz="3200" b="1" dirty="0">
                <a:solidFill>
                  <a:schemeClr val="bg1"/>
                </a:solidFill>
                <a:latin typeface="+mn-ea"/>
              </a:rPr>
              <a:t>第十七条     </a:t>
            </a:r>
            <a:r>
              <a:rPr lang="zh-CN" altLang="en-US" sz="3200" b="1" u="sng" dirty="0">
                <a:solidFill>
                  <a:srgbClr val="0000FF"/>
                </a:solidFill>
                <a:latin typeface="+mn-ea"/>
              </a:rPr>
              <a:t>财产是神圣不可侵犯的权利</a:t>
            </a:r>
            <a:r>
              <a:rPr lang="zh-CN" altLang="en-US" sz="3200" b="1" dirty="0">
                <a:solidFill>
                  <a:schemeClr val="bg1"/>
                </a:solidFill>
                <a:latin typeface="+mn-ea"/>
              </a:rPr>
              <a:t>，除非当合法认定的公共需要所显然必需时，且在公平而预先赔偿的条件下，任何人的财产不得受到剥夺。 </a:t>
            </a:r>
          </a:p>
        </p:txBody>
      </p:sp>
      <p:sp>
        <p:nvSpPr>
          <p:cNvPr id="10" name="矩形 9">
            <a:extLst>
              <a:ext uri="{FF2B5EF4-FFF2-40B4-BE49-F238E27FC236}">
                <a16:creationId xmlns:a16="http://schemas.microsoft.com/office/drawing/2014/main" id="{BC7A8C14-5C17-46A7-914E-37E602835CF0}"/>
              </a:ext>
            </a:extLst>
          </p:cNvPr>
          <p:cNvSpPr/>
          <p:nvPr/>
        </p:nvSpPr>
        <p:spPr>
          <a:xfrm>
            <a:off x="7831014" y="390643"/>
            <a:ext cx="3505201"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天赋人权</a:t>
            </a:r>
          </a:p>
        </p:txBody>
      </p:sp>
      <p:sp>
        <p:nvSpPr>
          <p:cNvPr id="11" name="矩形 10">
            <a:extLst>
              <a:ext uri="{FF2B5EF4-FFF2-40B4-BE49-F238E27FC236}">
                <a16:creationId xmlns:a16="http://schemas.microsoft.com/office/drawing/2014/main" id="{D0AF73F2-9DAD-41FD-8EB1-A93B64ED10C9}"/>
              </a:ext>
            </a:extLst>
          </p:cNvPr>
          <p:cNvSpPr/>
          <p:nvPr/>
        </p:nvSpPr>
        <p:spPr>
          <a:xfrm>
            <a:off x="4525108" y="2200722"/>
            <a:ext cx="6811107"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法律面前人人平等</a:t>
            </a:r>
          </a:p>
        </p:txBody>
      </p:sp>
      <p:sp>
        <p:nvSpPr>
          <p:cNvPr id="12" name="矩形 11">
            <a:extLst>
              <a:ext uri="{FF2B5EF4-FFF2-40B4-BE49-F238E27FC236}">
                <a16:creationId xmlns:a16="http://schemas.microsoft.com/office/drawing/2014/main" id="{5C31E32B-7484-4E80-9A29-AFAE0ADF65A9}"/>
              </a:ext>
            </a:extLst>
          </p:cNvPr>
          <p:cNvSpPr/>
          <p:nvPr/>
        </p:nvSpPr>
        <p:spPr>
          <a:xfrm>
            <a:off x="7831014" y="4010801"/>
            <a:ext cx="3505201"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言论自由</a:t>
            </a:r>
          </a:p>
        </p:txBody>
      </p:sp>
      <p:sp>
        <p:nvSpPr>
          <p:cNvPr id="13" name="矩形 12">
            <a:extLst>
              <a:ext uri="{FF2B5EF4-FFF2-40B4-BE49-F238E27FC236}">
                <a16:creationId xmlns:a16="http://schemas.microsoft.com/office/drawing/2014/main" id="{4AA19920-DA71-4EBB-86FD-F695E624F1A6}"/>
              </a:ext>
            </a:extLst>
          </p:cNvPr>
          <p:cNvSpPr/>
          <p:nvPr/>
        </p:nvSpPr>
        <p:spPr>
          <a:xfrm>
            <a:off x="3259016" y="5820879"/>
            <a:ext cx="8077200"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私有财产神圣不可侵犯</a:t>
            </a:r>
          </a:p>
        </p:txBody>
      </p:sp>
    </p:spTree>
    <p:extLst>
      <p:ext uri="{BB962C8B-B14F-4D97-AF65-F5344CB8AC3E}">
        <p14:creationId xmlns:p14="http://schemas.microsoft.com/office/powerpoint/2010/main" val="29385589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0D76DDB-8FB1-4234-89FA-1E7815D21DC4}"/>
              </a:ext>
            </a:extLst>
          </p:cNvPr>
          <p:cNvPicPr>
            <a:picLocks noChangeAspect="1"/>
          </p:cNvPicPr>
          <p:nvPr/>
        </p:nvPicPr>
        <p:blipFill rotWithShape="1">
          <a:blip r:embed="rId2"/>
          <a:srcRect t="5000" b="5000"/>
          <a:stretch/>
        </p:blipFill>
        <p:spPr>
          <a:xfrm>
            <a:off x="0" y="0"/>
            <a:ext cx="12192000" cy="6858000"/>
          </a:xfrm>
          <a:prstGeom prst="rect">
            <a:avLst/>
          </a:prstGeom>
        </p:spPr>
      </p:pic>
      <p:sp>
        <p:nvSpPr>
          <p:cNvPr id="5" name="标题 1">
            <a:extLst>
              <a:ext uri="{FF2B5EF4-FFF2-40B4-BE49-F238E27FC236}">
                <a16:creationId xmlns:a16="http://schemas.microsoft.com/office/drawing/2014/main" id="{62E0B8A9-C185-4683-B06D-6E2F0CCD6128}"/>
              </a:ext>
            </a:extLst>
          </p:cNvPr>
          <p:cNvSpPr txBox="1">
            <a:spLocks/>
          </p:cNvSpPr>
          <p:nvPr/>
        </p:nvSpPr>
        <p:spPr>
          <a:xfrm>
            <a:off x="269631" y="2704626"/>
            <a:ext cx="11652738" cy="1448748"/>
          </a:xfrm>
          <a:prstGeom prst="rect">
            <a:avLst/>
          </a:prstGeom>
          <a:solidFill>
            <a:srgbClr val="FFFF00">
              <a:alpha val="7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zh-CN" altLang="en-US" sz="6000" dirty="0">
                <a:latin typeface="+mj-ea"/>
              </a:rPr>
              <a:t>第</a:t>
            </a:r>
            <a:r>
              <a:rPr lang="en-US" altLang="zh-CN" sz="6000" dirty="0">
                <a:latin typeface="+mj-ea"/>
              </a:rPr>
              <a:t>19</a:t>
            </a:r>
            <a:r>
              <a:rPr lang="zh-CN" altLang="en-US" sz="6000" dirty="0">
                <a:latin typeface="+mj-ea"/>
              </a:rPr>
              <a:t>课 法国大革命和拿破仑帝国</a:t>
            </a:r>
            <a:endParaRPr lang="en-US" altLang="zh-CN" sz="6000" dirty="0">
              <a:latin typeface="+mj-ea"/>
            </a:endParaRPr>
          </a:p>
        </p:txBody>
      </p:sp>
      <p:sp>
        <p:nvSpPr>
          <p:cNvPr id="6" name="矩形 5">
            <a:extLst>
              <a:ext uri="{FF2B5EF4-FFF2-40B4-BE49-F238E27FC236}">
                <a16:creationId xmlns:a16="http://schemas.microsoft.com/office/drawing/2014/main" id="{131D6767-5224-415E-91A2-21973E2A4B60}"/>
              </a:ext>
            </a:extLst>
          </p:cNvPr>
          <p:cNvSpPr/>
          <p:nvPr/>
        </p:nvSpPr>
        <p:spPr>
          <a:xfrm>
            <a:off x="-1" y="0"/>
            <a:ext cx="12192001" cy="2123658"/>
          </a:xfrm>
          <a:prstGeom prst="rect">
            <a:avLst/>
          </a:prstGeom>
          <a:noFill/>
        </p:spPr>
        <p:txBody>
          <a:bodyPr wrap="square" lIns="91440" tIns="45720" rIns="91440" bIns="45720">
            <a:spAutoFit/>
          </a:bodyPr>
          <a:lstStyle/>
          <a:p>
            <a:pPr algn="ctr"/>
            <a:r>
              <a:rPr lang="zh-CN" altLang="en-US" sz="6600" b="1" cap="none" spc="0" dirty="0">
                <a:ln w="19050">
                  <a:solidFill>
                    <a:schemeClr val="bg1"/>
                  </a:solidFill>
                  <a:prstDash val="solid"/>
                </a:ln>
                <a:solidFill>
                  <a:srgbClr val="FFFF00"/>
                </a:solidFill>
                <a:effectLst>
                  <a:outerShdw blurRad="38100" dist="38100" dir="2700000" algn="tl">
                    <a:srgbClr val="000000">
                      <a:alpha val="43137"/>
                    </a:srgbClr>
                  </a:outerShdw>
                </a:effectLst>
              </a:rPr>
              <a:t>第六单元 </a:t>
            </a:r>
            <a:endParaRPr lang="en-US" altLang="zh-CN" sz="6600" b="1" cap="none" spc="0" dirty="0">
              <a:ln w="19050">
                <a:solidFill>
                  <a:schemeClr val="bg1"/>
                </a:solidFill>
                <a:prstDash val="solid"/>
              </a:ln>
              <a:solidFill>
                <a:srgbClr val="FFFF00"/>
              </a:solidFill>
              <a:effectLst>
                <a:outerShdw blurRad="38100" dist="38100" dir="2700000" algn="tl">
                  <a:srgbClr val="000000">
                    <a:alpha val="43137"/>
                  </a:srgbClr>
                </a:outerShdw>
              </a:effectLst>
            </a:endParaRPr>
          </a:p>
          <a:p>
            <a:pPr algn="ctr"/>
            <a:r>
              <a:rPr lang="zh-CN" altLang="en-US" sz="6600" b="1" cap="none" spc="0" dirty="0">
                <a:ln w="19050">
                  <a:solidFill>
                    <a:schemeClr val="bg1"/>
                  </a:solidFill>
                  <a:prstDash val="solid"/>
                </a:ln>
                <a:solidFill>
                  <a:srgbClr val="FFFF00"/>
                </a:solidFill>
                <a:effectLst>
                  <a:outerShdw blurRad="38100" dist="38100" dir="2700000" algn="tl">
                    <a:srgbClr val="000000">
                      <a:alpha val="43137"/>
                    </a:srgbClr>
                  </a:outerShdw>
                </a:effectLst>
              </a:rPr>
              <a:t>资本主义制度的初步确立</a:t>
            </a:r>
          </a:p>
        </p:txBody>
      </p:sp>
    </p:spTree>
    <p:extLst>
      <p:ext uri="{BB962C8B-B14F-4D97-AF65-F5344CB8AC3E}">
        <p14:creationId xmlns:p14="http://schemas.microsoft.com/office/powerpoint/2010/main" val="16204939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（三）</a:t>
            </a:r>
            <a:r>
              <a:rPr lang="zh-CN" altLang="en-US" sz="3600" b="1" dirty="0">
                <a:solidFill>
                  <a:srgbClr val="0000CC"/>
                </a:solidFill>
              </a:rPr>
              <a:t>发展</a:t>
            </a:r>
            <a:r>
              <a:rPr lang="en-US" altLang="zh-CN" sz="3600" b="1" dirty="0"/>
              <a:t>——《</a:t>
            </a:r>
            <a:r>
              <a:rPr lang="zh-CN" altLang="en-US" sz="3600" b="1" dirty="0"/>
              <a:t>人权宣言</a:t>
            </a:r>
            <a:r>
              <a:rPr lang="en-US" altLang="zh-CN" sz="3600" b="1" dirty="0"/>
              <a:t>》</a:t>
            </a:r>
            <a:r>
              <a:rPr lang="zh-CN" altLang="en-US" sz="3600" b="1" dirty="0"/>
              <a:t>的颁布</a:t>
            </a:r>
          </a:p>
        </p:txBody>
      </p:sp>
      <p:sp>
        <p:nvSpPr>
          <p:cNvPr id="9" name="矩形 8">
            <a:extLst>
              <a:ext uri="{FF2B5EF4-FFF2-40B4-BE49-F238E27FC236}">
                <a16:creationId xmlns:a16="http://schemas.microsoft.com/office/drawing/2014/main" id="{B17E8334-BBE3-4EFF-8B69-ADAE38AD67D6}"/>
              </a:ext>
            </a:extLst>
          </p:cNvPr>
          <p:cNvSpPr/>
          <p:nvPr/>
        </p:nvSpPr>
        <p:spPr>
          <a:xfrm>
            <a:off x="838200" y="2067108"/>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时间</a:t>
            </a:r>
          </a:p>
        </p:txBody>
      </p:sp>
      <p:sp>
        <p:nvSpPr>
          <p:cNvPr id="10" name="矩形 9">
            <a:extLst>
              <a:ext uri="{FF2B5EF4-FFF2-40B4-BE49-F238E27FC236}">
                <a16:creationId xmlns:a16="http://schemas.microsoft.com/office/drawing/2014/main" id="{79F9506F-3431-48AC-86AE-ACB0DC66FDEE}"/>
              </a:ext>
            </a:extLst>
          </p:cNvPr>
          <p:cNvSpPr/>
          <p:nvPr/>
        </p:nvSpPr>
        <p:spPr>
          <a:xfrm>
            <a:off x="2529412" y="2067108"/>
            <a:ext cx="2340602" cy="584775"/>
          </a:xfrm>
          <a:prstGeom prst="rect">
            <a:avLst/>
          </a:prstGeom>
          <a:solidFill>
            <a:srgbClr val="FFFF00"/>
          </a:solidFill>
          <a:ln w="19050">
            <a:solidFill>
              <a:schemeClr val="bg1"/>
            </a:solidFill>
          </a:ln>
        </p:spPr>
        <p:txBody>
          <a:bodyPr wrap="square" rtlCol="0" anchor="ctr">
            <a:spAutoFit/>
          </a:bodyPr>
          <a:lstStyle/>
          <a:p>
            <a:pPr algn="ctr"/>
            <a:r>
              <a:rPr lang="en-US" altLang="zh-CN" sz="3200" b="1" dirty="0">
                <a:solidFill>
                  <a:schemeClr val="bg1"/>
                </a:solidFill>
                <a:latin typeface="+mn-ea"/>
              </a:rPr>
              <a:t>1789</a:t>
            </a:r>
            <a:r>
              <a:rPr lang="zh-CN" altLang="en-US" sz="3200" b="1" dirty="0">
                <a:solidFill>
                  <a:schemeClr val="bg1"/>
                </a:solidFill>
                <a:latin typeface="+mn-ea"/>
              </a:rPr>
              <a:t>年</a:t>
            </a:r>
            <a:r>
              <a:rPr lang="en-US" altLang="zh-CN" sz="3200" b="1" dirty="0">
                <a:solidFill>
                  <a:schemeClr val="bg1"/>
                </a:solidFill>
                <a:latin typeface="+mn-ea"/>
              </a:rPr>
              <a:t>8</a:t>
            </a:r>
            <a:r>
              <a:rPr lang="zh-CN" altLang="en-US" sz="3200" b="1" dirty="0">
                <a:solidFill>
                  <a:schemeClr val="bg1"/>
                </a:solidFill>
                <a:latin typeface="+mn-ea"/>
              </a:rPr>
              <a:t>月</a:t>
            </a:r>
          </a:p>
        </p:txBody>
      </p:sp>
      <p:cxnSp>
        <p:nvCxnSpPr>
          <p:cNvPr id="11" name="直接连接符 10">
            <a:extLst>
              <a:ext uri="{FF2B5EF4-FFF2-40B4-BE49-F238E27FC236}">
                <a16:creationId xmlns:a16="http://schemas.microsoft.com/office/drawing/2014/main" id="{525A2C61-1CAC-4ED5-AC05-4CBB81597297}"/>
              </a:ext>
            </a:extLst>
          </p:cNvPr>
          <p:cNvCxnSpPr>
            <a:stCxn id="9" idx="3"/>
            <a:endCxn id="10" idx="1"/>
          </p:cNvCxnSpPr>
          <p:nvPr/>
        </p:nvCxnSpPr>
        <p:spPr>
          <a:xfrm>
            <a:off x="2145323" y="2359496"/>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A49D4ED4-635B-4949-AC20-22D165BFC220}"/>
              </a:ext>
            </a:extLst>
          </p:cNvPr>
          <p:cNvSpPr/>
          <p:nvPr/>
        </p:nvSpPr>
        <p:spPr>
          <a:xfrm>
            <a:off x="838200" y="2762763"/>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机构</a:t>
            </a:r>
          </a:p>
        </p:txBody>
      </p:sp>
      <p:sp>
        <p:nvSpPr>
          <p:cNvPr id="15" name="矩形 14">
            <a:extLst>
              <a:ext uri="{FF2B5EF4-FFF2-40B4-BE49-F238E27FC236}">
                <a16:creationId xmlns:a16="http://schemas.microsoft.com/office/drawing/2014/main" id="{86C5AC0C-A39A-456D-BC02-878999BC2DEB}"/>
              </a:ext>
            </a:extLst>
          </p:cNvPr>
          <p:cNvSpPr/>
          <p:nvPr/>
        </p:nvSpPr>
        <p:spPr>
          <a:xfrm>
            <a:off x="2529412" y="2762763"/>
            <a:ext cx="2340602" cy="584775"/>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制宪议会</a:t>
            </a:r>
          </a:p>
        </p:txBody>
      </p:sp>
      <p:cxnSp>
        <p:nvCxnSpPr>
          <p:cNvPr id="17" name="直接连接符 16">
            <a:extLst>
              <a:ext uri="{FF2B5EF4-FFF2-40B4-BE49-F238E27FC236}">
                <a16:creationId xmlns:a16="http://schemas.microsoft.com/office/drawing/2014/main" id="{906374A5-F388-417E-BEFE-45BCF20395AC}"/>
              </a:ext>
            </a:extLst>
          </p:cNvPr>
          <p:cNvCxnSpPr>
            <a:stCxn id="13" idx="3"/>
            <a:endCxn id="15" idx="1"/>
          </p:cNvCxnSpPr>
          <p:nvPr/>
        </p:nvCxnSpPr>
        <p:spPr>
          <a:xfrm>
            <a:off x="2145323" y="3055151"/>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04B00070-FA3B-48CB-8DD8-339B2891190A}"/>
              </a:ext>
            </a:extLst>
          </p:cNvPr>
          <p:cNvSpPr/>
          <p:nvPr/>
        </p:nvSpPr>
        <p:spPr>
          <a:xfrm>
            <a:off x="838200" y="3458418"/>
            <a:ext cx="1307123" cy="1077218"/>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基本</a:t>
            </a:r>
            <a:endParaRPr lang="en-US" altLang="zh-CN" sz="3200" b="1" dirty="0">
              <a:latin typeface="+mn-ea"/>
            </a:endParaRPr>
          </a:p>
          <a:p>
            <a:pPr algn="ctr"/>
            <a:r>
              <a:rPr lang="zh-CN" altLang="en-US" sz="3200" b="1" dirty="0">
                <a:latin typeface="+mn-ea"/>
              </a:rPr>
              <a:t>原则</a:t>
            </a:r>
          </a:p>
        </p:txBody>
      </p:sp>
      <p:sp>
        <p:nvSpPr>
          <p:cNvPr id="21" name="矩形 20">
            <a:extLst>
              <a:ext uri="{FF2B5EF4-FFF2-40B4-BE49-F238E27FC236}">
                <a16:creationId xmlns:a16="http://schemas.microsoft.com/office/drawing/2014/main" id="{C8B6707A-4838-4F48-B04B-44CFB8533985}"/>
              </a:ext>
            </a:extLst>
          </p:cNvPr>
          <p:cNvSpPr/>
          <p:nvPr/>
        </p:nvSpPr>
        <p:spPr>
          <a:xfrm>
            <a:off x="2529412" y="3458418"/>
            <a:ext cx="5395387" cy="1077218"/>
          </a:xfrm>
          <a:prstGeom prst="rect">
            <a:avLst/>
          </a:prstGeom>
          <a:solidFill>
            <a:srgbClr val="FFFF00"/>
          </a:solidFill>
          <a:ln w="19050">
            <a:solidFill>
              <a:schemeClr val="bg1"/>
            </a:solidFill>
          </a:ln>
        </p:spPr>
        <p:txBody>
          <a:bodyPr wrap="square" rtlCol="0" anchor="ctr">
            <a:spAutoFit/>
          </a:bodyPr>
          <a:lstStyle/>
          <a:p>
            <a:r>
              <a:rPr lang="zh-CN" altLang="en-US" sz="3200" b="1" dirty="0">
                <a:solidFill>
                  <a:schemeClr val="bg1"/>
                </a:solidFill>
                <a:latin typeface="+mn-ea"/>
              </a:rPr>
              <a:t>人权、法治、自由、分权、平等和保护私有财产</a:t>
            </a:r>
          </a:p>
        </p:txBody>
      </p:sp>
      <p:cxnSp>
        <p:nvCxnSpPr>
          <p:cNvPr id="23" name="直接连接符 22">
            <a:extLst>
              <a:ext uri="{FF2B5EF4-FFF2-40B4-BE49-F238E27FC236}">
                <a16:creationId xmlns:a16="http://schemas.microsoft.com/office/drawing/2014/main" id="{7CD17E8E-6C65-4437-A4FD-6CA3F52F3C13}"/>
              </a:ext>
            </a:extLst>
          </p:cNvPr>
          <p:cNvCxnSpPr>
            <a:stCxn id="19" idx="3"/>
            <a:endCxn id="21" idx="1"/>
          </p:cNvCxnSpPr>
          <p:nvPr/>
        </p:nvCxnSpPr>
        <p:spPr>
          <a:xfrm>
            <a:off x="2145323" y="3997027"/>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DFDFD2A5-F92C-4B4D-9567-0659EECF6B02}"/>
              </a:ext>
            </a:extLst>
          </p:cNvPr>
          <p:cNvPicPr>
            <a:picLocks noChangeAspect="1"/>
          </p:cNvPicPr>
          <p:nvPr/>
        </p:nvPicPr>
        <p:blipFill>
          <a:blip r:embed="rId2"/>
          <a:stretch>
            <a:fillRect/>
          </a:stretch>
        </p:blipFill>
        <p:spPr>
          <a:xfrm>
            <a:off x="8651631" y="0"/>
            <a:ext cx="3540369" cy="466001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8" name="矩形 17">
            <a:extLst>
              <a:ext uri="{FF2B5EF4-FFF2-40B4-BE49-F238E27FC236}">
                <a16:creationId xmlns:a16="http://schemas.microsoft.com/office/drawing/2014/main" id="{79DBB35F-123C-4FE9-A530-3B53AD88A839}"/>
              </a:ext>
            </a:extLst>
          </p:cNvPr>
          <p:cNvSpPr/>
          <p:nvPr/>
        </p:nvSpPr>
        <p:spPr>
          <a:xfrm>
            <a:off x="9098375" y="3895689"/>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rPr>
              <a:t>《</a:t>
            </a:r>
            <a:r>
              <a:rPr lang="zh-CN" altLang="en-US" sz="3200" b="1" dirty="0">
                <a:solidFill>
                  <a:schemeClr val="bg1"/>
                </a:solidFill>
              </a:rPr>
              <a:t>人权宣言</a:t>
            </a:r>
            <a:r>
              <a:rPr lang="en-US" altLang="zh-CN" sz="3200" b="1" dirty="0">
                <a:solidFill>
                  <a:schemeClr val="bg1"/>
                </a:solidFill>
              </a:rPr>
              <a:t>》</a:t>
            </a:r>
            <a:endParaRPr lang="zh-CN" altLang="en-US" sz="3200" b="1" dirty="0">
              <a:solidFill>
                <a:schemeClr val="bg1"/>
              </a:solidFill>
            </a:endParaRPr>
          </a:p>
        </p:txBody>
      </p:sp>
      <p:sp>
        <p:nvSpPr>
          <p:cNvPr id="20" name="矩形 19">
            <a:extLst>
              <a:ext uri="{FF2B5EF4-FFF2-40B4-BE49-F238E27FC236}">
                <a16:creationId xmlns:a16="http://schemas.microsoft.com/office/drawing/2014/main" id="{74BFD744-94D5-458A-920F-5FEF4C72F349}"/>
              </a:ext>
            </a:extLst>
          </p:cNvPr>
          <p:cNvSpPr/>
          <p:nvPr/>
        </p:nvSpPr>
        <p:spPr>
          <a:xfrm>
            <a:off x="838200" y="4646516"/>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性质</a:t>
            </a:r>
          </a:p>
        </p:txBody>
      </p:sp>
      <p:sp>
        <p:nvSpPr>
          <p:cNvPr id="22" name="矩形 21">
            <a:extLst>
              <a:ext uri="{FF2B5EF4-FFF2-40B4-BE49-F238E27FC236}">
                <a16:creationId xmlns:a16="http://schemas.microsoft.com/office/drawing/2014/main" id="{C2F5014F-0F3B-4129-8F3C-5E873AD53792}"/>
              </a:ext>
            </a:extLst>
          </p:cNvPr>
          <p:cNvSpPr/>
          <p:nvPr/>
        </p:nvSpPr>
        <p:spPr>
          <a:xfrm>
            <a:off x="2529413" y="4646516"/>
            <a:ext cx="4094126" cy="584775"/>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资产阶级革命纲领</a:t>
            </a:r>
          </a:p>
        </p:txBody>
      </p:sp>
      <p:cxnSp>
        <p:nvCxnSpPr>
          <p:cNvPr id="7" name="直接连接符 6">
            <a:extLst>
              <a:ext uri="{FF2B5EF4-FFF2-40B4-BE49-F238E27FC236}">
                <a16:creationId xmlns:a16="http://schemas.microsoft.com/office/drawing/2014/main" id="{70058B3A-27E7-4856-B987-4B36346859DD}"/>
              </a:ext>
            </a:extLst>
          </p:cNvPr>
          <p:cNvCxnSpPr>
            <a:stCxn id="20" idx="3"/>
            <a:endCxn id="22" idx="1"/>
          </p:cNvCxnSpPr>
          <p:nvPr/>
        </p:nvCxnSpPr>
        <p:spPr>
          <a:xfrm>
            <a:off x="2145323" y="4938904"/>
            <a:ext cx="38409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D593F90D-C823-4315-9B44-745926ADBB5D}"/>
              </a:ext>
            </a:extLst>
          </p:cNvPr>
          <p:cNvSpPr/>
          <p:nvPr/>
        </p:nvSpPr>
        <p:spPr>
          <a:xfrm>
            <a:off x="838200" y="5588394"/>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意义</a:t>
            </a:r>
          </a:p>
        </p:txBody>
      </p:sp>
      <p:sp>
        <p:nvSpPr>
          <p:cNvPr id="14" name="矩形 13">
            <a:extLst>
              <a:ext uri="{FF2B5EF4-FFF2-40B4-BE49-F238E27FC236}">
                <a16:creationId xmlns:a16="http://schemas.microsoft.com/office/drawing/2014/main" id="{D7FAE412-3F31-4680-945B-4633CA5CA81B}"/>
              </a:ext>
            </a:extLst>
          </p:cNvPr>
          <p:cNvSpPr/>
          <p:nvPr/>
        </p:nvSpPr>
        <p:spPr>
          <a:xfrm>
            <a:off x="2529413" y="5342172"/>
            <a:ext cx="9662588" cy="1077218"/>
          </a:xfrm>
          <a:prstGeom prst="rect">
            <a:avLst/>
          </a:prstGeom>
          <a:solidFill>
            <a:srgbClr val="FFFF00"/>
          </a:solidFill>
          <a:ln w="19050">
            <a:solidFill>
              <a:schemeClr val="bg1"/>
            </a:solidFill>
          </a:ln>
        </p:spPr>
        <p:txBody>
          <a:bodyPr wrap="square" rtlCol="0" anchor="ctr">
            <a:spAutoFit/>
          </a:bodyPr>
          <a:lstStyle/>
          <a:p>
            <a:r>
              <a:rPr lang="zh-CN" altLang="en-US" sz="3200" b="1" dirty="0">
                <a:solidFill>
                  <a:schemeClr val="bg1"/>
                </a:solidFill>
                <a:latin typeface="+mn-ea"/>
              </a:rPr>
              <a:t>①具有</a:t>
            </a:r>
            <a:r>
              <a:rPr lang="zh-CN" altLang="en-US" sz="3200" b="1" u="sng" dirty="0">
                <a:solidFill>
                  <a:srgbClr val="0000FF"/>
                </a:solidFill>
                <a:latin typeface="+mn-ea"/>
              </a:rPr>
              <a:t>否定封建专制和封建等级制度</a:t>
            </a:r>
            <a:r>
              <a:rPr lang="zh-CN" altLang="en-US" sz="3200" b="1" dirty="0">
                <a:solidFill>
                  <a:schemeClr val="bg1"/>
                </a:solidFill>
                <a:latin typeface="+mn-ea"/>
              </a:rPr>
              <a:t>的进步意义</a:t>
            </a:r>
          </a:p>
          <a:p>
            <a:r>
              <a:rPr lang="zh-CN" altLang="en-US" sz="3200" b="1" dirty="0">
                <a:solidFill>
                  <a:schemeClr val="bg1"/>
                </a:solidFill>
                <a:latin typeface="+mn-ea"/>
              </a:rPr>
              <a:t>②明确</a:t>
            </a:r>
            <a:r>
              <a:rPr lang="zh-CN" altLang="en-US" sz="3200" b="1" u="sng" dirty="0">
                <a:solidFill>
                  <a:srgbClr val="FF0000"/>
                </a:solidFill>
                <a:latin typeface="+mn-ea"/>
              </a:rPr>
              <a:t>私有财产神圣不可侵犯</a:t>
            </a:r>
            <a:r>
              <a:rPr lang="zh-CN" altLang="en-US" sz="3200" b="1" dirty="0">
                <a:solidFill>
                  <a:schemeClr val="bg1"/>
                </a:solidFill>
                <a:latin typeface="+mn-ea"/>
              </a:rPr>
              <a:t>，体现资产阶级的本质</a:t>
            </a:r>
          </a:p>
        </p:txBody>
      </p:sp>
      <p:cxnSp>
        <p:nvCxnSpPr>
          <p:cNvPr id="33" name="直接连接符 32">
            <a:extLst>
              <a:ext uri="{FF2B5EF4-FFF2-40B4-BE49-F238E27FC236}">
                <a16:creationId xmlns:a16="http://schemas.microsoft.com/office/drawing/2014/main" id="{92482423-1358-4E9B-9A5D-51B8EC724B92}"/>
              </a:ext>
            </a:extLst>
          </p:cNvPr>
          <p:cNvCxnSpPr>
            <a:cxnSpLocks/>
            <a:stCxn id="24" idx="3"/>
            <a:endCxn id="14" idx="1"/>
          </p:cNvCxnSpPr>
          <p:nvPr/>
        </p:nvCxnSpPr>
        <p:spPr>
          <a:xfrm flipV="1">
            <a:off x="2145323" y="5880781"/>
            <a:ext cx="38409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9529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（三）</a:t>
            </a:r>
            <a:r>
              <a:rPr lang="zh-CN" altLang="en-US" sz="3600" b="1" dirty="0">
                <a:solidFill>
                  <a:srgbClr val="0000CC"/>
                </a:solidFill>
                <a:latin typeface="+mn-ea"/>
              </a:rPr>
              <a:t>制宪</a:t>
            </a:r>
            <a:r>
              <a:rPr lang="en-US" altLang="zh-CN" sz="3600" b="1" dirty="0"/>
              <a:t>—— </a:t>
            </a:r>
            <a:r>
              <a:rPr lang="en-US" altLang="zh-CN" sz="3600" b="1" dirty="0">
                <a:latin typeface="+mn-ea"/>
              </a:rPr>
              <a:t>1791</a:t>
            </a:r>
            <a:r>
              <a:rPr lang="zh-CN" altLang="en-US" sz="3600" b="1" dirty="0">
                <a:latin typeface="+mn-ea"/>
              </a:rPr>
              <a:t>年宪法</a:t>
            </a:r>
          </a:p>
        </p:txBody>
      </p:sp>
      <p:pic>
        <p:nvPicPr>
          <p:cNvPr id="5" name="图片 4">
            <a:extLst>
              <a:ext uri="{FF2B5EF4-FFF2-40B4-BE49-F238E27FC236}">
                <a16:creationId xmlns:a16="http://schemas.microsoft.com/office/drawing/2014/main" id="{7CC61274-308E-498A-9F30-8E5C11388F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7553" y="1"/>
            <a:ext cx="3214447" cy="482167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6" name="矩形 5">
            <a:extLst>
              <a:ext uri="{FF2B5EF4-FFF2-40B4-BE49-F238E27FC236}">
                <a16:creationId xmlns:a16="http://schemas.microsoft.com/office/drawing/2014/main" id="{4AF5F86E-8505-4EFE-A50E-F525C765AFF7}"/>
              </a:ext>
            </a:extLst>
          </p:cNvPr>
          <p:cNvSpPr/>
          <p:nvPr/>
        </p:nvSpPr>
        <p:spPr>
          <a:xfrm>
            <a:off x="1" y="2138842"/>
            <a:ext cx="6383214" cy="1077218"/>
          </a:xfrm>
          <a:prstGeom prst="rect">
            <a:avLst/>
          </a:prstGeom>
          <a:solidFill>
            <a:srgbClr val="FFFF00"/>
          </a:solidFill>
          <a:ln w="19050">
            <a:solidFill>
              <a:schemeClr val="bg1"/>
            </a:solidFill>
          </a:ln>
        </p:spPr>
        <p:txBody>
          <a:bodyPr wrap="square" rtlCol="0" anchor="ctr">
            <a:spAutoFit/>
          </a:bodyPr>
          <a:lstStyle/>
          <a:p>
            <a:r>
              <a:rPr lang="en-US" altLang="zh-CN" sz="3200" b="1" u="sng" dirty="0">
                <a:solidFill>
                  <a:srgbClr val="FF0000"/>
                </a:solidFill>
                <a:latin typeface="+mn-ea"/>
              </a:rPr>
              <a:t>1791</a:t>
            </a:r>
            <a:r>
              <a:rPr lang="zh-CN" altLang="en-US" sz="3200" b="1" u="sng" dirty="0">
                <a:solidFill>
                  <a:srgbClr val="FF0000"/>
                </a:solidFill>
                <a:latin typeface="+mn-ea"/>
              </a:rPr>
              <a:t>年</a:t>
            </a:r>
            <a:r>
              <a:rPr lang="zh-CN" altLang="en-US" sz="3200" b="1" dirty="0">
                <a:solidFill>
                  <a:schemeClr val="bg1"/>
                </a:solidFill>
                <a:latin typeface="+mn-ea"/>
              </a:rPr>
              <a:t>制宪议会制定</a:t>
            </a:r>
            <a:r>
              <a:rPr lang="zh-CN" altLang="en-US" sz="3200" b="1" u="sng" dirty="0">
                <a:solidFill>
                  <a:srgbClr val="0000FF"/>
                </a:solidFill>
                <a:latin typeface="+mn-ea"/>
              </a:rPr>
              <a:t>宪法</a:t>
            </a:r>
            <a:r>
              <a:rPr lang="zh-CN" altLang="en-US" sz="3200" b="1" dirty="0">
                <a:solidFill>
                  <a:schemeClr val="bg1"/>
                </a:solidFill>
                <a:latin typeface="+mn-ea"/>
              </a:rPr>
              <a:t>，</a:t>
            </a:r>
            <a:r>
              <a:rPr lang="zh-CN" altLang="en-US" sz="3200" b="1" u="sng" dirty="0">
                <a:solidFill>
                  <a:srgbClr val="0000FF"/>
                </a:solidFill>
                <a:latin typeface="+mn-ea"/>
              </a:rPr>
              <a:t>废除了旧制度，确立新制度</a:t>
            </a:r>
            <a:r>
              <a:rPr lang="zh-CN" altLang="en-US" sz="3200" b="1" dirty="0">
                <a:solidFill>
                  <a:schemeClr val="bg1"/>
                </a:solidFill>
                <a:latin typeface="+mn-ea"/>
              </a:rPr>
              <a:t>的基本框架</a:t>
            </a:r>
          </a:p>
        </p:txBody>
      </p:sp>
      <p:sp>
        <p:nvSpPr>
          <p:cNvPr id="25" name="矩形 24">
            <a:extLst>
              <a:ext uri="{FF2B5EF4-FFF2-40B4-BE49-F238E27FC236}">
                <a16:creationId xmlns:a16="http://schemas.microsoft.com/office/drawing/2014/main" id="{9D8AD55C-C40E-4CF0-A540-5067EEEBDF51}"/>
              </a:ext>
            </a:extLst>
          </p:cNvPr>
          <p:cNvSpPr/>
          <p:nvPr/>
        </p:nvSpPr>
        <p:spPr>
          <a:xfrm>
            <a:off x="9261336" y="3962068"/>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latin typeface="+mn-ea"/>
              </a:rPr>
              <a:t>1791</a:t>
            </a:r>
            <a:r>
              <a:rPr lang="zh-CN" altLang="en-US" sz="3200" b="1" dirty="0">
                <a:solidFill>
                  <a:schemeClr val="bg1"/>
                </a:solidFill>
                <a:latin typeface="+mn-ea"/>
              </a:rPr>
              <a:t>年宪法</a:t>
            </a:r>
          </a:p>
        </p:txBody>
      </p:sp>
      <p:sp>
        <p:nvSpPr>
          <p:cNvPr id="10" name="矩形 9">
            <a:extLst>
              <a:ext uri="{FF2B5EF4-FFF2-40B4-BE49-F238E27FC236}">
                <a16:creationId xmlns:a16="http://schemas.microsoft.com/office/drawing/2014/main" id="{F2EFE9CE-83B1-4C35-83C9-97F05A259E4E}"/>
              </a:ext>
            </a:extLst>
          </p:cNvPr>
          <p:cNvSpPr/>
          <p:nvPr/>
        </p:nvSpPr>
        <p:spPr>
          <a:xfrm>
            <a:off x="1" y="3318570"/>
            <a:ext cx="6383214" cy="3539430"/>
          </a:xfrm>
          <a:prstGeom prst="rect">
            <a:avLst/>
          </a:prstGeom>
          <a:solidFill>
            <a:schemeClr val="tx1"/>
          </a:solidFill>
          <a:ln w="19050">
            <a:solidFill>
              <a:schemeClr val="bg1"/>
            </a:solidFill>
          </a:ln>
        </p:spPr>
        <p:txBody>
          <a:bodyPr wrap="square">
            <a:spAutoFit/>
          </a:bodyPr>
          <a:lstStyle/>
          <a:p>
            <a:r>
              <a:rPr lang="zh-CN" altLang="en-US" sz="3200" b="1" dirty="0">
                <a:solidFill>
                  <a:srgbClr val="333333"/>
                </a:solidFill>
                <a:latin typeface="+mn-ea"/>
              </a:rPr>
              <a:t>第三条：在法国，</a:t>
            </a:r>
            <a:r>
              <a:rPr lang="zh-CN" altLang="en-US" sz="3200" b="1" u="sng" dirty="0">
                <a:solidFill>
                  <a:srgbClr val="0000FF"/>
                </a:solidFill>
                <a:latin typeface="+mn-ea"/>
              </a:rPr>
              <a:t>没有比法律的权力更高的权力</a:t>
            </a:r>
            <a:r>
              <a:rPr lang="zh-CN" altLang="en-US" sz="3200" b="1" dirty="0">
                <a:solidFill>
                  <a:srgbClr val="333333"/>
                </a:solidFill>
                <a:latin typeface="+mn-ea"/>
              </a:rPr>
              <a:t>；国王只能根据法律来治理国家</a:t>
            </a:r>
            <a:r>
              <a:rPr lang="en-US" altLang="zh-CN" sz="3200" b="1" dirty="0">
                <a:solidFill>
                  <a:srgbClr val="333333"/>
                </a:solidFill>
                <a:latin typeface="+mn-ea"/>
              </a:rPr>
              <a:t>……</a:t>
            </a:r>
            <a:endParaRPr lang="zh-CN" altLang="en-US" sz="3200" b="1" dirty="0">
              <a:solidFill>
                <a:srgbClr val="333333"/>
              </a:solidFill>
              <a:latin typeface="+mn-ea"/>
            </a:endParaRPr>
          </a:p>
          <a:p>
            <a:r>
              <a:rPr lang="zh-CN" altLang="en-US" sz="3200" b="1" dirty="0">
                <a:solidFill>
                  <a:srgbClr val="333333"/>
                </a:solidFill>
                <a:latin typeface="+mn-ea"/>
              </a:rPr>
              <a:t>第四条：</a:t>
            </a:r>
            <a:r>
              <a:rPr lang="zh-CN" altLang="en-US" sz="3200" b="1" dirty="0">
                <a:solidFill>
                  <a:srgbClr val="FF0000"/>
                </a:solidFill>
                <a:latin typeface="+mn-ea"/>
              </a:rPr>
              <a:t>国王</a:t>
            </a:r>
            <a:r>
              <a:rPr lang="zh-CN" altLang="en-US" sz="3200" b="1" dirty="0">
                <a:solidFill>
                  <a:srgbClr val="333333"/>
                </a:solidFill>
                <a:latin typeface="+mn-ea"/>
              </a:rPr>
              <a:t>在其登位时或在其已达成年时，应在立法议会向国民宣誓：</a:t>
            </a:r>
            <a:r>
              <a:rPr lang="zh-CN" altLang="en-US" sz="3200" b="1" dirty="0">
                <a:solidFill>
                  <a:srgbClr val="FF0000"/>
                </a:solidFill>
                <a:latin typeface="+mn-ea"/>
              </a:rPr>
              <a:t>要忠于国家和忠于法律</a:t>
            </a:r>
            <a:r>
              <a:rPr lang="en-US" altLang="zh-CN" sz="3200" b="1" dirty="0">
                <a:solidFill>
                  <a:srgbClr val="333333"/>
                </a:solidFill>
                <a:latin typeface="+mn-ea"/>
              </a:rPr>
              <a:t>……</a:t>
            </a:r>
          </a:p>
          <a:p>
            <a:pPr algn="r"/>
            <a:r>
              <a:rPr lang="en-US" altLang="zh-CN" sz="3200" b="1" i="0" dirty="0">
                <a:solidFill>
                  <a:srgbClr val="333333"/>
                </a:solidFill>
                <a:effectLst/>
                <a:latin typeface="+mn-ea"/>
              </a:rPr>
              <a:t>——1791</a:t>
            </a:r>
            <a:r>
              <a:rPr lang="zh-CN" altLang="en-US" sz="3200" b="1" i="0" dirty="0">
                <a:solidFill>
                  <a:srgbClr val="333333"/>
                </a:solidFill>
                <a:effectLst/>
                <a:latin typeface="+mn-ea"/>
              </a:rPr>
              <a:t>年宪法</a:t>
            </a:r>
          </a:p>
        </p:txBody>
      </p:sp>
      <p:sp>
        <p:nvSpPr>
          <p:cNvPr id="11" name="文本框 10">
            <a:extLst>
              <a:ext uri="{FF2B5EF4-FFF2-40B4-BE49-F238E27FC236}">
                <a16:creationId xmlns:a16="http://schemas.microsoft.com/office/drawing/2014/main" id="{B45A36EA-201D-425B-91D2-4586E53FF79F}"/>
              </a:ext>
            </a:extLst>
          </p:cNvPr>
          <p:cNvSpPr txBox="1"/>
          <p:nvPr/>
        </p:nvSpPr>
        <p:spPr>
          <a:xfrm>
            <a:off x="6569621" y="2144158"/>
            <a:ext cx="4015154" cy="1569660"/>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根据宪法条文，法国希望确立怎样的政治体制？</a:t>
            </a:r>
          </a:p>
        </p:txBody>
      </p:sp>
      <p:sp>
        <p:nvSpPr>
          <p:cNvPr id="13" name="文本框 12">
            <a:extLst>
              <a:ext uri="{FF2B5EF4-FFF2-40B4-BE49-F238E27FC236}">
                <a16:creationId xmlns:a16="http://schemas.microsoft.com/office/drawing/2014/main" id="{20AE39E6-24EF-4027-A3A2-1CDF36946E1C}"/>
              </a:ext>
            </a:extLst>
          </p:cNvPr>
          <p:cNvSpPr txBox="1"/>
          <p:nvPr/>
        </p:nvSpPr>
        <p:spPr>
          <a:xfrm>
            <a:off x="6575537" y="3972891"/>
            <a:ext cx="2543908"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君主立宪制</a:t>
            </a:r>
          </a:p>
        </p:txBody>
      </p:sp>
      <p:sp>
        <p:nvSpPr>
          <p:cNvPr id="14" name="文本框 13">
            <a:extLst>
              <a:ext uri="{FF2B5EF4-FFF2-40B4-BE49-F238E27FC236}">
                <a16:creationId xmlns:a16="http://schemas.microsoft.com/office/drawing/2014/main" id="{1BE9CD06-AB46-4868-85DB-38168AD93794}"/>
              </a:ext>
            </a:extLst>
          </p:cNvPr>
          <p:cNvSpPr txBox="1"/>
          <p:nvPr/>
        </p:nvSpPr>
        <p:spPr>
          <a:xfrm>
            <a:off x="6569621" y="4648187"/>
            <a:ext cx="4784178"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dirty="0"/>
              <a:t>路易十六如何回应</a:t>
            </a:r>
            <a:r>
              <a:rPr lang="en-US" altLang="zh-CN" dirty="0"/>
              <a:t>1791</a:t>
            </a:r>
            <a:r>
              <a:rPr lang="zh-CN" altLang="en-US" dirty="0"/>
              <a:t>年宪法的要求？</a:t>
            </a:r>
          </a:p>
        </p:txBody>
      </p:sp>
      <p:sp>
        <p:nvSpPr>
          <p:cNvPr id="15" name="文本框 14">
            <a:extLst>
              <a:ext uri="{FF2B5EF4-FFF2-40B4-BE49-F238E27FC236}">
                <a16:creationId xmlns:a16="http://schemas.microsoft.com/office/drawing/2014/main" id="{90FC0603-DA72-4C03-9108-87BE60850264}"/>
              </a:ext>
            </a:extLst>
          </p:cNvPr>
          <p:cNvSpPr txBox="1"/>
          <p:nvPr/>
        </p:nvSpPr>
        <p:spPr>
          <a:xfrm>
            <a:off x="6569621" y="5780782"/>
            <a:ext cx="4784179"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被迫接受但暗中联络欧洲各国进行武装干涉</a:t>
            </a:r>
          </a:p>
        </p:txBody>
      </p:sp>
    </p:spTree>
    <p:extLst>
      <p:ext uri="{BB962C8B-B14F-4D97-AF65-F5344CB8AC3E}">
        <p14:creationId xmlns:p14="http://schemas.microsoft.com/office/powerpoint/2010/main" val="11403317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25" grpId="0" animBg="1"/>
      <p:bldP spid="10" grpId="0" animBg="1"/>
      <p:bldP spid="11"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（四）</a:t>
            </a:r>
            <a:r>
              <a:rPr lang="zh-CN" altLang="en-US" sz="3600" b="1" dirty="0">
                <a:solidFill>
                  <a:srgbClr val="0000FF"/>
                </a:solidFill>
                <a:latin typeface="+mn-ea"/>
              </a:rPr>
              <a:t>进一步发展</a:t>
            </a:r>
            <a:r>
              <a:rPr lang="en-US" altLang="zh-CN" sz="3600" b="1" dirty="0"/>
              <a:t>—— </a:t>
            </a:r>
            <a:r>
              <a:rPr lang="zh-CN" altLang="en-US" sz="3600" b="1" dirty="0"/>
              <a:t>废除君主制，建立共和国</a:t>
            </a:r>
            <a:endParaRPr lang="zh-CN" altLang="en-US" sz="3600" b="1" dirty="0">
              <a:latin typeface="+mn-ea"/>
            </a:endParaRPr>
          </a:p>
        </p:txBody>
      </p:sp>
      <p:pic>
        <p:nvPicPr>
          <p:cNvPr id="21" name="图片 20">
            <a:extLst>
              <a:ext uri="{FF2B5EF4-FFF2-40B4-BE49-F238E27FC236}">
                <a16:creationId xmlns:a16="http://schemas.microsoft.com/office/drawing/2014/main" id="{F238E569-E9B2-4655-8B82-CBF215D825BD}"/>
              </a:ext>
            </a:extLst>
          </p:cNvPr>
          <p:cNvPicPr>
            <a:picLocks noChangeAspect="1"/>
          </p:cNvPicPr>
          <p:nvPr/>
        </p:nvPicPr>
        <p:blipFill>
          <a:blip r:embed="rId2"/>
          <a:stretch>
            <a:fillRect/>
          </a:stretch>
        </p:blipFill>
        <p:spPr>
          <a:xfrm flipH="1">
            <a:off x="838200" y="2032114"/>
            <a:ext cx="7107797" cy="482588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2" name="文本框 21">
            <a:extLst>
              <a:ext uri="{FF2B5EF4-FFF2-40B4-BE49-F238E27FC236}">
                <a16:creationId xmlns:a16="http://schemas.microsoft.com/office/drawing/2014/main" id="{0590D11F-8119-48F5-8947-4F0F2040246B}"/>
              </a:ext>
            </a:extLst>
          </p:cNvPr>
          <p:cNvSpPr txBox="1"/>
          <p:nvPr/>
        </p:nvSpPr>
        <p:spPr>
          <a:xfrm>
            <a:off x="8159262" y="2675342"/>
            <a:ext cx="3194538" cy="3539430"/>
          </a:xfrm>
          <a:prstGeom prst="rect">
            <a:avLst/>
          </a:prstGeom>
          <a:solidFill>
            <a:srgbClr val="FFFF00"/>
          </a:solidFill>
          <a:ln w="19050">
            <a:solidFill>
              <a:schemeClr val="bg1"/>
            </a:solidFill>
          </a:ln>
        </p:spPr>
        <p:txBody>
          <a:bodyPr wrap="square" rtlCol="0" anchor="ctr">
            <a:spAutoFit/>
          </a:bodyPr>
          <a:lstStyle>
            <a:defPPr>
              <a:defRPr lang="zh-CN"/>
            </a:defPPr>
            <a:lvl1pPr>
              <a:defRPr sz="3200" b="1">
                <a:solidFill>
                  <a:schemeClr val="bg1"/>
                </a:solidFill>
                <a:latin typeface="+mn-ea"/>
              </a:defRPr>
            </a:lvl1pPr>
          </a:lstStyle>
          <a:p>
            <a:r>
              <a:rPr lang="en-US" altLang="zh-CN" dirty="0">
                <a:solidFill>
                  <a:srgbClr val="0000FF"/>
                </a:solidFill>
              </a:rPr>
              <a:t>1792</a:t>
            </a:r>
            <a:r>
              <a:rPr lang="zh-CN" altLang="en-US" dirty="0">
                <a:solidFill>
                  <a:srgbClr val="0000FF"/>
                </a:solidFill>
              </a:rPr>
              <a:t>年</a:t>
            </a:r>
            <a:r>
              <a:rPr lang="zh-CN" altLang="en-US" dirty="0"/>
              <a:t>，法国在瓦尔密击退奥普联军，</a:t>
            </a:r>
            <a:r>
              <a:rPr lang="zh-CN" altLang="en-US" dirty="0">
                <a:solidFill>
                  <a:srgbClr val="FF0000"/>
                </a:solidFill>
              </a:rPr>
              <a:t>建立法兰西第一共和国</a:t>
            </a:r>
            <a:r>
              <a:rPr lang="zh-CN" altLang="en-US" dirty="0"/>
              <a:t>，及后逮捕国王。</a:t>
            </a:r>
            <a:r>
              <a:rPr lang="en-US" altLang="zh-CN" dirty="0">
                <a:solidFill>
                  <a:srgbClr val="0000FF"/>
                </a:solidFill>
              </a:rPr>
              <a:t>1793</a:t>
            </a:r>
            <a:r>
              <a:rPr lang="zh-CN" altLang="en-US" dirty="0">
                <a:solidFill>
                  <a:srgbClr val="0000FF"/>
                </a:solidFill>
              </a:rPr>
              <a:t>年</a:t>
            </a:r>
            <a:r>
              <a:rPr lang="zh-CN" altLang="en-US" dirty="0"/>
              <a:t>，以叛国罪</a:t>
            </a:r>
            <a:r>
              <a:rPr lang="zh-CN" altLang="en-US" dirty="0">
                <a:solidFill>
                  <a:srgbClr val="FF0000"/>
                </a:solidFill>
              </a:rPr>
              <a:t>处死路易十六</a:t>
            </a:r>
          </a:p>
        </p:txBody>
      </p:sp>
    </p:spTree>
    <p:extLst>
      <p:ext uri="{BB962C8B-B14F-4D97-AF65-F5344CB8AC3E}">
        <p14:creationId xmlns:p14="http://schemas.microsoft.com/office/powerpoint/2010/main" val="30525505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131270B6-4D80-4A66-A1DE-7270CDE694E5}"/>
              </a:ext>
            </a:extLst>
          </p:cNvPr>
          <p:cNvSpPr txBox="1"/>
          <p:nvPr/>
        </p:nvSpPr>
        <p:spPr>
          <a:xfrm>
            <a:off x="6095997" y="4854718"/>
            <a:ext cx="6096003"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面对如此复杂的局面，共和国政府应该如何应对？</a:t>
            </a:r>
          </a:p>
        </p:txBody>
      </p:sp>
      <p:sp>
        <p:nvSpPr>
          <p:cNvPr id="13" name="文本框 12">
            <a:extLst>
              <a:ext uri="{FF2B5EF4-FFF2-40B4-BE49-F238E27FC236}">
                <a16:creationId xmlns:a16="http://schemas.microsoft.com/office/drawing/2014/main" id="{6A93EBF7-C420-4633-AB4A-E9A4D3CAB2E3}"/>
              </a:ext>
            </a:extLst>
          </p:cNvPr>
          <p:cNvSpPr txBox="1"/>
          <p:nvPr/>
        </p:nvSpPr>
        <p:spPr>
          <a:xfrm>
            <a:off x="6095997" y="433623"/>
            <a:ext cx="6096001" cy="1569660"/>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观察地图并结合教材，指出在路易十六被处死，法国国内外存在哪些势力？</a:t>
            </a:r>
          </a:p>
        </p:txBody>
      </p:sp>
      <p:sp>
        <p:nvSpPr>
          <p:cNvPr id="4" name="矩形 3">
            <a:extLst>
              <a:ext uri="{FF2B5EF4-FFF2-40B4-BE49-F238E27FC236}">
                <a16:creationId xmlns:a16="http://schemas.microsoft.com/office/drawing/2014/main" id="{7EC47077-F057-4A28-8F55-DFDB95EA8B9D}"/>
              </a:ext>
            </a:extLst>
          </p:cNvPr>
          <p:cNvSpPr/>
          <p:nvPr/>
        </p:nvSpPr>
        <p:spPr>
          <a:xfrm>
            <a:off x="6096000" y="2397949"/>
            <a:ext cx="6096000" cy="2062103"/>
          </a:xfrm>
          <a:prstGeom prst="rect">
            <a:avLst/>
          </a:prstGeom>
          <a:solidFill>
            <a:schemeClr val="accent4">
              <a:lumMod val="60000"/>
              <a:lumOff val="40000"/>
            </a:schemeClr>
          </a:solidFill>
          <a:ln w="19050">
            <a:solidFill>
              <a:schemeClr val="bg1"/>
            </a:solidFill>
          </a:ln>
        </p:spPr>
        <p:txBody>
          <a:bodyPr wrap="square" rtlCol="0">
            <a:spAutoFit/>
          </a:bodyPr>
          <a:lstStyle/>
          <a:p>
            <a:r>
              <a:rPr lang="zh-CN" altLang="en-US" sz="3200" b="1" dirty="0">
                <a:solidFill>
                  <a:schemeClr val="bg1"/>
                </a:solidFill>
                <a:latin typeface="+mn-ea"/>
              </a:rPr>
              <a:t>反法联盟：英国、荷兰、西班牙</a:t>
            </a:r>
            <a:endParaRPr lang="en-US" altLang="zh-CN" sz="3200" b="1" dirty="0">
              <a:solidFill>
                <a:schemeClr val="bg1"/>
              </a:solidFill>
              <a:latin typeface="+mn-ea"/>
            </a:endParaRPr>
          </a:p>
          <a:p>
            <a:r>
              <a:rPr lang="en-US" altLang="zh-CN" sz="3200" b="1" dirty="0">
                <a:solidFill>
                  <a:schemeClr val="bg1"/>
                </a:solidFill>
                <a:latin typeface="+mn-ea"/>
              </a:rPr>
              <a:t>                    </a:t>
            </a:r>
            <a:r>
              <a:rPr lang="zh-CN" altLang="en-US" sz="3200" b="1" dirty="0">
                <a:solidFill>
                  <a:schemeClr val="bg1"/>
                </a:solidFill>
                <a:latin typeface="+mn-ea"/>
              </a:rPr>
              <a:t>普鲁士、奥地利等</a:t>
            </a:r>
          </a:p>
          <a:p>
            <a:r>
              <a:rPr lang="zh-CN" altLang="en-US" sz="3200" b="1" dirty="0">
                <a:solidFill>
                  <a:schemeClr val="bg1"/>
                </a:solidFill>
                <a:latin typeface="+mn-ea"/>
              </a:rPr>
              <a:t>封建势力：波旁王朝企图复辟</a:t>
            </a:r>
          </a:p>
          <a:p>
            <a:r>
              <a:rPr lang="zh-CN" altLang="en-US" sz="3200" b="1" dirty="0">
                <a:solidFill>
                  <a:schemeClr val="bg1"/>
                </a:solidFill>
                <a:latin typeface="+mn-ea"/>
              </a:rPr>
              <a:t>革命力量：吉伦特派、雅各宾派</a:t>
            </a:r>
          </a:p>
        </p:txBody>
      </p:sp>
      <p:pic>
        <p:nvPicPr>
          <p:cNvPr id="12" name="图片 11">
            <a:extLst>
              <a:ext uri="{FF2B5EF4-FFF2-40B4-BE49-F238E27FC236}">
                <a16:creationId xmlns:a16="http://schemas.microsoft.com/office/drawing/2014/main" id="{B139A226-0920-40BC-A430-96F54B4D93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6096000" cy="681918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6" name="矩形 15">
            <a:extLst>
              <a:ext uri="{FF2B5EF4-FFF2-40B4-BE49-F238E27FC236}">
                <a16:creationId xmlns:a16="http://schemas.microsoft.com/office/drawing/2014/main" id="{8127DE69-5E2E-4B94-BB43-36A374831264}"/>
              </a:ext>
            </a:extLst>
          </p:cNvPr>
          <p:cNvSpPr/>
          <p:nvPr/>
        </p:nvSpPr>
        <p:spPr>
          <a:xfrm>
            <a:off x="5681104" y="136244"/>
            <a:ext cx="392724" cy="2062103"/>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id="{5018536F-B82A-4369-BE08-53B7F72EB42A}"/>
              </a:ext>
            </a:extLst>
          </p:cNvPr>
          <p:cNvSpPr/>
          <p:nvPr/>
        </p:nvSpPr>
        <p:spPr>
          <a:xfrm>
            <a:off x="3869571" y="66356"/>
            <a:ext cx="498230" cy="300778"/>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矩形 17">
            <a:extLst>
              <a:ext uri="{FF2B5EF4-FFF2-40B4-BE49-F238E27FC236}">
                <a16:creationId xmlns:a16="http://schemas.microsoft.com/office/drawing/2014/main" id="{4B142B03-B653-469B-BE7B-39144AFA449B}"/>
              </a:ext>
            </a:extLst>
          </p:cNvPr>
          <p:cNvSpPr/>
          <p:nvPr/>
        </p:nvSpPr>
        <p:spPr>
          <a:xfrm>
            <a:off x="5145813" y="2988255"/>
            <a:ext cx="369275" cy="1186700"/>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7E69B3B9-3039-499C-8803-01F4732319E9}"/>
              </a:ext>
            </a:extLst>
          </p:cNvPr>
          <p:cNvSpPr/>
          <p:nvPr/>
        </p:nvSpPr>
        <p:spPr>
          <a:xfrm>
            <a:off x="212673" y="5104472"/>
            <a:ext cx="2049264" cy="386862"/>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41AD8288-2525-41A4-ABE2-F2D58EA4613C}"/>
              </a:ext>
            </a:extLst>
          </p:cNvPr>
          <p:cNvSpPr/>
          <p:nvPr/>
        </p:nvSpPr>
        <p:spPr>
          <a:xfrm>
            <a:off x="1538972" y="46760"/>
            <a:ext cx="1017296" cy="386863"/>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06226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4" grpId="0" animBg="1"/>
      <p:bldP spid="16"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（五）</a:t>
            </a:r>
            <a:r>
              <a:rPr lang="zh-CN" altLang="en-US" sz="3600" b="1" dirty="0">
                <a:solidFill>
                  <a:srgbClr val="0000FF"/>
                </a:solidFill>
                <a:latin typeface="+mn-ea"/>
              </a:rPr>
              <a:t>高潮</a:t>
            </a:r>
            <a:r>
              <a:rPr lang="en-US" altLang="zh-CN" sz="3600" b="1" dirty="0"/>
              <a:t>—— </a:t>
            </a:r>
            <a:r>
              <a:rPr lang="zh-CN" altLang="en-US" sz="3600" b="1" dirty="0"/>
              <a:t>雅各宾派专政</a:t>
            </a:r>
            <a:endParaRPr lang="zh-CN" altLang="en-US" sz="3600" b="1" dirty="0">
              <a:latin typeface="+mn-ea"/>
            </a:endParaRPr>
          </a:p>
        </p:txBody>
      </p:sp>
      <p:pic>
        <p:nvPicPr>
          <p:cNvPr id="5" name="图片 4">
            <a:extLst>
              <a:ext uri="{FF2B5EF4-FFF2-40B4-BE49-F238E27FC236}">
                <a16:creationId xmlns:a16="http://schemas.microsoft.com/office/drawing/2014/main" id="{0E508452-9250-4249-88B9-9E9C1A8D06FF}"/>
              </a:ext>
            </a:extLst>
          </p:cNvPr>
          <p:cNvPicPr>
            <a:picLocks noChangeAspect="1"/>
          </p:cNvPicPr>
          <p:nvPr/>
        </p:nvPicPr>
        <p:blipFill>
          <a:blip r:embed="rId2"/>
          <a:stretch>
            <a:fillRect/>
          </a:stretch>
        </p:blipFill>
        <p:spPr>
          <a:xfrm>
            <a:off x="8053754" y="0"/>
            <a:ext cx="4138246" cy="5524856"/>
          </a:xfrm>
          <a:prstGeom prst="ellipse">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5" name="矩形 14">
            <a:extLst>
              <a:ext uri="{FF2B5EF4-FFF2-40B4-BE49-F238E27FC236}">
                <a16:creationId xmlns:a16="http://schemas.microsoft.com/office/drawing/2014/main" id="{7EC5D7BB-FC52-4290-B45C-427C57305CDD}"/>
              </a:ext>
            </a:extLst>
          </p:cNvPr>
          <p:cNvSpPr/>
          <p:nvPr/>
        </p:nvSpPr>
        <p:spPr>
          <a:xfrm>
            <a:off x="8799437" y="4438172"/>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latin typeface="+mn-ea"/>
              </a:rPr>
              <a:t>罗伯斯庇尔</a:t>
            </a:r>
          </a:p>
        </p:txBody>
      </p:sp>
      <p:sp>
        <p:nvSpPr>
          <p:cNvPr id="21" name="Text Box 8">
            <a:extLst>
              <a:ext uri="{FF2B5EF4-FFF2-40B4-BE49-F238E27FC236}">
                <a16:creationId xmlns:a16="http://schemas.microsoft.com/office/drawing/2014/main" id="{13973DBA-15A9-43C4-8E45-5365DCD75AFF}"/>
              </a:ext>
            </a:extLst>
          </p:cNvPr>
          <p:cNvSpPr txBox="1">
            <a:spLocks noChangeArrowheads="1"/>
          </p:cNvSpPr>
          <p:nvPr/>
        </p:nvSpPr>
        <p:spPr bwMode="auto">
          <a:xfrm>
            <a:off x="838200" y="2786402"/>
            <a:ext cx="5374105"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把流亡贵族的土地卖给农民；</a:t>
            </a:r>
            <a:endParaRPr lang="en-US" altLang="zh-CN" dirty="0"/>
          </a:p>
        </p:txBody>
      </p:sp>
      <p:sp>
        <p:nvSpPr>
          <p:cNvPr id="22" name="Text Box 9">
            <a:extLst>
              <a:ext uri="{FF2B5EF4-FFF2-40B4-BE49-F238E27FC236}">
                <a16:creationId xmlns:a16="http://schemas.microsoft.com/office/drawing/2014/main" id="{E6A9DBA8-F502-4AB0-8B56-C7704FAA7D95}"/>
              </a:ext>
            </a:extLst>
          </p:cNvPr>
          <p:cNvSpPr txBox="1">
            <a:spLocks noChangeArrowheads="1"/>
          </p:cNvSpPr>
          <p:nvPr/>
        </p:nvSpPr>
        <p:spPr bwMode="auto">
          <a:xfrm>
            <a:off x="838200" y="3535264"/>
            <a:ext cx="4580255"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限定生活必需品的价格；</a:t>
            </a:r>
          </a:p>
        </p:txBody>
      </p:sp>
      <p:sp>
        <p:nvSpPr>
          <p:cNvPr id="23" name="Text Box 11">
            <a:extLst>
              <a:ext uri="{FF2B5EF4-FFF2-40B4-BE49-F238E27FC236}">
                <a16:creationId xmlns:a16="http://schemas.microsoft.com/office/drawing/2014/main" id="{16AC98C5-D8E1-47B3-BB5C-E0AF37D4ADA7}"/>
              </a:ext>
            </a:extLst>
          </p:cNvPr>
          <p:cNvSpPr txBox="1">
            <a:spLocks noChangeArrowheads="1"/>
          </p:cNvSpPr>
          <p:nvPr/>
        </p:nvSpPr>
        <p:spPr bwMode="auto">
          <a:xfrm>
            <a:off x="838200" y="4284126"/>
            <a:ext cx="2846070"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严惩反动分子；</a:t>
            </a:r>
          </a:p>
        </p:txBody>
      </p:sp>
      <p:sp>
        <p:nvSpPr>
          <p:cNvPr id="24" name="Text Box 13">
            <a:extLst>
              <a:ext uri="{FF2B5EF4-FFF2-40B4-BE49-F238E27FC236}">
                <a16:creationId xmlns:a16="http://schemas.microsoft.com/office/drawing/2014/main" id="{223F049C-0391-4809-B400-20D03735A30B}"/>
              </a:ext>
            </a:extLst>
          </p:cNvPr>
          <p:cNvSpPr txBox="1">
            <a:spLocks noChangeArrowheads="1"/>
          </p:cNvSpPr>
          <p:nvPr/>
        </p:nvSpPr>
        <p:spPr bwMode="auto">
          <a:xfrm>
            <a:off x="838200" y="5032988"/>
            <a:ext cx="5367020"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动员一切力量反对内外敌人。</a:t>
            </a:r>
          </a:p>
        </p:txBody>
      </p:sp>
      <p:sp>
        <p:nvSpPr>
          <p:cNvPr id="25" name="文本框 24">
            <a:extLst>
              <a:ext uri="{FF2B5EF4-FFF2-40B4-BE49-F238E27FC236}">
                <a16:creationId xmlns:a16="http://schemas.microsoft.com/office/drawing/2014/main" id="{BF63FD78-85A6-4AE3-A00B-7A41461778BE}"/>
              </a:ext>
            </a:extLst>
          </p:cNvPr>
          <p:cNvSpPr txBox="1"/>
          <p:nvPr/>
        </p:nvSpPr>
        <p:spPr>
          <a:xfrm>
            <a:off x="838200" y="5781852"/>
            <a:ext cx="4964996"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雅各宾派一系列的措施对当时的局势带来什么影响？</a:t>
            </a:r>
          </a:p>
        </p:txBody>
      </p:sp>
      <p:sp>
        <p:nvSpPr>
          <p:cNvPr id="7" name="矩形 6">
            <a:extLst>
              <a:ext uri="{FF2B5EF4-FFF2-40B4-BE49-F238E27FC236}">
                <a16:creationId xmlns:a16="http://schemas.microsoft.com/office/drawing/2014/main" id="{BEA942BE-25FE-447D-99B0-E9615F3C9E85}"/>
              </a:ext>
            </a:extLst>
          </p:cNvPr>
          <p:cNvSpPr/>
          <p:nvPr/>
        </p:nvSpPr>
        <p:spPr>
          <a:xfrm>
            <a:off x="838200" y="2036330"/>
            <a:ext cx="4288353" cy="584775"/>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3200" b="1" dirty="0">
                <a:solidFill>
                  <a:schemeClr val="bg1"/>
                </a:solidFill>
                <a:latin typeface="+mn-ea"/>
              </a:rPr>
              <a:t>雅各宾派采取的措施：</a:t>
            </a:r>
          </a:p>
        </p:txBody>
      </p:sp>
      <p:sp>
        <p:nvSpPr>
          <p:cNvPr id="26" name="文本框 25">
            <a:extLst>
              <a:ext uri="{FF2B5EF4-FFF2-40B4-BE49-F238E27FC236}">
                <a16:creationId xmlns:a16="http://schemas.microsoft.com/office/drawing/2014/main" id="{6308CC15-11C5-40CB-930D-4A7D0CCAA937}"/>
              </a:ext>
            </a:extLst>
          </p:cNvPr>
          <p:cNvSpPr txBox="1"/>
          <p:nvPr/>
        </p:nvSpPr>
        <p:spPr>
          <a:xfrm>
            <a:off x="6661638" y="5780782"/>
            <a:ext cx="2784231"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平息国内叛乱</a:t>
            </a:r>
            <a:endParaRPr lang="en-US" altLang="zh-CN" dirty="0"/>
          </a:p>
          <a:p>
            <a:pPr algn="ctr"/>
            <a:r>
              <a:rPr lang="zh-CN" altLang="en-US" dirty="0"/>
              <a:t>打退反法联军</a:t>
            </a:r>
          </a:p>
        </p:txBody>
      </p:sp>
    </p:spTree>
    <p:extLst>
      <p:ext uri="{BB962C8B-B14F-4D97-AF65-F5344CB8AC3E}">
        <p14:creationId xmlns:p14="http://schemas.microsoft.com/office/powerpoint/2010/main" val="149173532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animBg="1"/>
      <p:bldP spid="21" grpId="0"/>
      <p:bldP spid="22" grpId="0"/>
      <p:bldP spid="23" grpId="0"/>
      <p:bldP spid="24" grpId="0"/>
      <p:bldP spid="25" grpId="0" animBg="1"/>
      <p:bldP spid="7"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F5B74F01-CDE8-49C9-90E7-AAC6AB30DBAB}"/>
              </a:ext>
            </a:extLst>
          </p:cNvPr>
          <p:cNvSpPr/>
          <p:nvPr/>
        </p:nvSpPr>
        <p:spPr>
          <a:xfrm>
            <a:off x="844062" y="3209665"/>
            <a:ext cx="10509736" cy="2062103"/>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在恐怖时期未经审判而匆忙处死者约</a:t>
            </a:r>
            <a:r>
              <a:rPr lang="en-US" altLang="zh-CN" sz="3200" b="1" dirty="0">
                <a:solidFill>
                  <a:schemeClr val="bg1"/>
                </a:solidFill>
                <a:latin typeface="+mn-ea"/>
              </a:rPr>
              <a:t>4</a:t>
            </a:r>
            <a:r>
              <a:rPr lang="zh-CN" altLang="en-US" sz="3200" b="1" dirty="0">
                <a:solidFill>
                  <a:schemeClr val="bg1"/>
                </a:solidFill>
                <a:latin typeface="+mn-ea"/>
              </a:rPr>
              <a:t>万人，其中第三等级占到了</a:t>
            </a:r>
            <a:r>
              <a:rPr lang="en-US" altLang="zh-CN" sz="3200" b="1" dirty="0">
                <a:solidFill>
                  <a:schemeClr val="bg1"/>
                </a:solidFill>
                <a:latin typeface="+mn-ea"/>
              </a:rPr>
              <a:t>80%</a:t>
            </a:r>
            <a:r>
              <a:rPr lang="zh-CN" altLang="en-US" sz="3200" b="1" dirty="0">
                <a:solidFill>
                  <a:schemeClr val="bg1"/>
                </a:solidFill>
                <a:latin typeface="+mn-ea"/>
              </a:rPr>
              <a:t>以上。同时，还把成千上万一时不理解大革命的农民，也一律认定为反革命，予以大规模的绞杀。</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法国大革命反思</a:t>
            </a:r>
            <a:r>
              <a:rPr lang="en-US" altLang="zh-CN" sz="3200" b="1" dirty="0">
                <a:solidFill>
                  <a:schemeClr val="bg1"/>
                </a:solidFill>
                <a:latin typeface="+mn-ea"/>
              </a:rPr>
              <a:t>》                                              </a:t>
            </a:r>
          </a:p>
        </p:txBody>
      </p:sp>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（六）</a:t>
            </a:r>
            <a:r>
              <a:rPr lang="zh-CN" altLang="en-US" sz="3600" b="1" dirty="0">
                <a:solidFill>
                  <a:srgbClr val="0000FF"/>
                </a:solidFill>
                <a:latin typeface="+mn-ea"/>
              </a:rPr>
              <a:t>结束</a:t>
            </a:r>
            <a:r>
              <a:rPr lang="en-US" altLang="zh-CN" sz="3600" b="1" dirty="0"/>
              <a:t>—— </a:t>
            </a:r>
            <a:r>
              <a:rPr lang="zh-CN" altLang="en-US" sz="3600" b="1" dirty="0"/>
              <a:t>推翻雅各宾派专政</a:t>
            </a:r>
            <a:endParaRPr lang="zh-CN" altLang="en-US" sz="3600" b="1" dirty="0">
              <a:latin typeface="+mn-ea"/>
            </a:endParaRPr>
          </a:p>
        </p:txBody>
      </p:sp>
      <p:sp>
        <p:nvSpPr>
          <p:cNvPr id="6" name="矩形 5">
            <a:extLst>
              <a:ext uri="{FF2B5EF4-FFF2-40B4-BE49-F238E27FC236}">
                <a16:creationId xmlns:a16="http://schemas.microsoft.com/office/drawing/2014/main" id="{371E31A1-127C-4541-B4B5-DB75C8377186}"/>
              </a:ext>
            </a:extLst>
          </p:cNvPr>
          <p:cNvSpPr/>
          <p:nvPr/>
        </p:nvSpPr>
        <p:spPr>
          <a:xfrm>
            <a:off x="838200" y="2036330"/>
            <a:ext cx="10515599" cy="1077218"/>
          </a:xfrm>
          <a:prstGeom prst="rect">
            <a:avLst/>
          </a:prstGeom>
          <a:solidFill>
            <a:srgbClr val="FFFF00"/>
          </a:solidFill>
          <a:ln w="19050">
            <a:solidFill>
              <a:schemeClr val="bg1"/>
            </a:solidFill>
          </a:ln>
        </p:spPr>
        <p:txBody>
          <a:bodyPr wrap="square" rtlCol="0" anchor="ctr">
            <a:spAutoFit/>
          </a:bodyPr>
          <a:lstStyle/>
          <a:p>
            <a:r>
              <a:rPr lang="en-US" altLang="zh-CN" sz="3200" b="1" dirty="0">
                <a:solidFill>
                  <a:srgbClr val="0000FF"/>
                </a:solidFill>
                <a:latin typeface="+mn-ea"/>
              </a:rPr>
              <a:t>1794</a:t>
            </a:r>
            <a:r>
              <a:rPr lang="zh-CN" altLang="en-US" sz="3200" b="1" dirty="0">
                <a:solidFill>
                  <a:srgbClr val="0000FF"/>
                </a:solidFill>
                <a:latin typeface="+mn-ea"/>
              </a:rPr>
              <a:t>年</a:t>
            </a:r>
            <a:r>
              <a:rPr lang="en-US" altLang="zh-CN" sz="3200" b="1" dirty="0">
                <a:solidFill>
                  <a:srgbClr val="0000FF"/>
                </a:solidFill>
                <a:latin typeface="+mn-ea"/>
              </a:rPr>
              <a:t>7</a:t>
            </a:r>
            <a:r>
              <a:rPr lang="zh-CN" altLang="en-US" sz="3200" b="1" dirty="0">
                <a:solidFill>
                  <a:srgbClr val="0000FF"/>
                </a:solidFill>
                <a:latin typeface="+mn-ea"/>
              </a:rPr>
              <a:t>月</a:t>
            </a:r>
            <a:r>
              <a:rPr lang="zh-CN" altLang="en-US" sz="3200" b="1" dirty="0">
                <a:solidFill>
                  <a:schemeClr val="bg1"/>
                </a:solidFill>
                <a:latin typeface="+mn-ea"/>
              </a:rPr>
              <a:t>，击退反法同盟后，罗伯斯庇尔在政变中被送上断头台，雅各宾俱乐部解散，</a:t>
            </a:r>
            <a:r>
              <a:rPr lang="zh-CN" altLang="en-US" sz="3200" b="1" dirty="0">
                <a:solidFill>
                  <a:srgbClr val="FF0000"/>
                </a:solidFill>
                <a:latin typeface="+mn-ea"/>
              </a:rPr>
              <a:t>法国大革命结束</a:t>
            </a:r>
            <a:r>
              <a:rPr lang="zh-CN" altLang="en-US" sz="3200" b="1" dirty="0">
                <a:solidFill>
                  <a:schemeClr val="bg1"/>
                </a:solidFill>
                <a:latin typeface="+mn-ea"/>
              </a:rPr>
              <a:t>。</a:t>
            </a:r>
          </a:p>
        </p:txBody>
      </p:sp>
      <p:sp>
        <p:nvSpPr>
          <p:cNvPr id="17" name="文本框 16">
            <a:extLst>
              <a:ext uri="{FF2B5EF4-FFF2-40B4-BE49-F238E27FC236}">
                <a16:creationId xmlns:a16="http://schemas.microsoft.com/office/drawing/2014/main" id="{D74059A3-0739-4707-84BE-DC671F5C963F}"/>
              </a:ext>
            </a:extLst>
          </p:cNvPr>
          <p:cNvSpPr txBox="1"/>
          <p:nvPr/>
        </p:nvSpPr>
        <p:spPr>
          <a:xfrm>
            <a:off x="3320698" y="5367885"/>
            <a:ext cx="4964996"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dirty="0"/>
              <a:t>上述材料说明了什么？</a:t>
            </a:r>
          </a:p>
        </p:txBody>
      </p:sp>
      <p:sp>
        <p:nvSpPr>
          <p:cNvPr id="18" name="文本框 17">
            <a:extLst>
              <a:ext uri="{FF2B5EF4-FFF2-40B4-BE49-F238E27FC236}">
                <a16:creationId xmlns:a16="http://schemas.microsoft.com/office/drawing/2014/main" id="{9EC91E88-0174-4553-AEE9-C791E54BA1B2}"/>
              </a:ext>
            </a:extLst>
          </p:cNvPr>
          <p:cNvSpPr txBox="1"/>
          <p:nvPr/>
        </p:nvSpPr>
        <p:spPr>
          <a:xfrm>
            <a:off x="1673742" y="6048776"/>
            <a:ext cx="8258908"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雅各宾派打击面过宽，不利于稳定局面</a:t>
            </a:r>
          </a:p>
        </p:txBody>
      </p:sp>
    </p:spTree>
    <p:extLst>
      <p:ext uri="{BB962C8B-B14F-4D97-AF65-F5344CB8AC3E}">
        <p14:creationId xmlns:p14="http://schemas.microsoft.com/office/powerpoint/2010/main" val="4862897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build="p"/>
      <p:bldP spid="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10" name="矩形 9">
            <a:extLst>
              <a:ext uri="{FF2B5EF4-FFF2-40B4-BE49-F238E27FC236}">
                <a16:creationId xmlns:a16="http://schemas.microsoft.com/office/drawing/2014/main" id="{AD4D3A91-0D9B-499F-B4A3-1EAC5B0102D0}"/>
              </a:ext>
            </a:extLst>
          </p:cNvPr>
          <p:cNvSpPr/>
          <p:nvPr/>
        </p:nvSpPr>
        <p:spPr>
          <a:xfrm>
            <a:off x="0" y="5072896"/>
            <a:ext cx="1830305"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攻占</a:t>
            </a:r>
            <a:endParaRPr lang="en-US" altLang="zh-CN" sz="3200" b="1" dirty="0">
              <a:solidFill>
                <a:schemeClr val="bg1"/>
              </a:solidFill>
              <a:latin typeface="+mn-ea"/>
            </a:endParaRPr>
          </a:p>
          <a:p>
            <a:pPr algn="ctr"/>
            <a:r>
              <a:rPr lang="zh-CN" altLang="en-US" sz="3200" b="1" dirty="0">
                <a:solidFill>
                  <a:schemeClr val="bg1"/>
                </a:solidFill>
                <a:latin typeface="+mn-ea"/>
              </a:rPr>
              <a:t>巴士底狱</a:t>
            </a:r>
          </a:p>
        </p:txBody>
      </p:sp>
      <p:sp>
        <p:nvSpPr>
          <p:cNvPr id="11" name="矩形 10">
            <a:extLst>
              <a:ext uri="{FF2B5EF4-FFF2-40B4-BE49-F238E27FC236}">
                <a16:creationId xmlns:a16="http://schemas.microsoft.com/office/drawing/2014/main" id="{B331EE3F-B889-4BCB-A445-370E7B18E593}"/>
              </a:ext>
            </a:extLst>
          </p:cNvPr>
          <p:cNvSpPr/>
          <p:nvPr/>
        </p:nvSpPr>
        <p:spPr>
          <a:xfrm>
            <a:off x="2100807" y="4174838"/>
            <a:ext cx="2602522"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通过</a:t>
            </a:r>
            <a:endParaRPr lang="en-US" altLang="zh-CN" sz="3200" b="1" dirty="0">
              <a:solidFill>
                <a:schemeClr val="bg1"/>
              </a:solidFill>
              <a:latin typeface="+mn-ea"/>
            </a:endParaRPr>
          </a:p>
          <a:p>
            <a:pPr algn="ctr"/>
            <a:r>
              <a:rPr lang="en-US" altLang="zh-CN" sz="3200" b="1" dirty="0">
                <a:solidFill>
                  <a:schemeClr val="bg1"/>
                </a:solidFill>
                <a:latin typeface="+mn-ea"/>
              </a:rPr>
              <a:t>《</a:t>
            </a:r>
            <a:r>
              <a:rPr lang="zh-CN" altLang="en-US" sz="3200" b="1" dirty="0">
                <a:solidFill>
                  <a:schemeClr val="bg1"/>
                </a:solidFill>
                <a:latin typeface="+mn-ea"/>
              </a:rPr>
              <a:t>人权宣言</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12" name="矩形 11">
            <a:extLst>
              <a:ext uri="{FF2B5EF4-FFF2-40B4-BE49-F238E27FC236}">
                <a16:creationId xmlns:a16="http://schemas.microsoft.com/office/drawing/2014/main" id="{7B6CE4C3-85AC-4889-B84B-92CD8378250C}"/>
              </a:ext>
            </a:extLst>
          </p:cNvPr>
          <p:cNvSpPr/>
          <p:nvPr/>
        </p:nvSpPr>
        <p:spPr>
          <a:xfrm>
            <a:off x="4973831" y="3276778"/>
            <a:ext cx="1260233"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制定</a:t>
            </a:r>
            <a:endParaRPr lang="en-US" altLang="zh-CN" sz="3200" b="1" dirty="0">
              <a:solidFill>
                <a:schemeClr val="bg1"/>
              </a:solidFill>
              <a:latin typeface="+mn-ea"/>
            </a:endParaRPr>
          </a:p>
          <a:p>
            <a:pPr algn="ctr"/>
            <a:r>
              <a:rPr lang="zh-CN" altLang="en-US" sz="3200" b="1" dirty="0">
                <a:solidFill>
                  <a:schemeClr val="bg1"/>
                </a:solidFill>
                <a:latin typeface="+mn-ea"/>
              </a:rPr>
              <a:t>宪法</a:t>
            </a:r>
          </a:p>
        </p:txBody>
      </p:sp>
      <p:sp>
        <p:nvSpPr>
          <p:cNvPr id="13" name="矩形 12">
            <a:extLst>
              <a:ext uri="{FF2B5EF4-FFF2-40B4-BE49-F238E27FC236}">
                <a16:creationId xmlns:a16="http://schemas.microsoft.com/office/drawing/2014/main" id="{4EA57897-1323-4EA9-B8DF-9415A77AD046}"/>
              </a:ext>
            </a:extLst>
          </p:cNvPr>
          <p:cNvSpPr/>
          <p:nvPr/>
        </p:nvSpPr>
        <p:spPr>
          <a:xfrm>
            <a:off x="6504566" y="2378718"/>
            <a:ext cx="1488828"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成立</a:t>
            </a:r>
            <a:endParaRPr lang="en-US" altLang="zh-CN" sz="3200" b="1" dirty="0">
              <a:solidFill>
                <a:schemeClr val="bg1"/>
              </a:solidFill>
              <a:latin typeface="+mn-ea"/>
            </a:endParaRPr>
          </a:p>
          <a:p>
            <a:pPr algn="ctr"/>
            <a:r>
              <a:rPr lang="zh-CN" altLang="en-US" sz="3200" b="1" dirty="0">
                <a:solidFill>
                  <a:schemeClr val="bg1"/>
                </a:solidFill>
                <a:latin typeface="+mn-ea"/>
              </a:rPr>
              <a:t>共和国</a:t>
            </a:r>
          </a:p>
        </p:txBody>
      </p:sp>
      <p:sp>
        <p:nvSpPr>
          <p:cNvPr id="15" name="矩形 14">
            <a:extLst>
              <a:ext uri="{FF2B5EF4-FFF2-40B4-BE49-F238E27FC236}">
                <a16:creationId xmlns:a16="http://schemas.microsoft.com/office/drawing/2014/main" id="{0E801937-7A5C-4A64-A07A-F8EB8D9594D7}"/>
              </a:ext>
            </a:extLst>
          </p:cNvPr>
          <p:cNvSpPr/>
          <p:nvPr/>
        </p:nvSpPr>
        <p:spPr>
          <a:xfrm>
            <a:off x="8263896" y="1480658"/>
            <a:ext cx="1828800"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处死</a:t>
            </a:r>
            <a:endParaRPr lang="en-US" altLang="zh-CN" sz="3200" b="1" dirty="0">
              <a:solidFill>
                <a:schemeClr val="bg1"/>
              </a:solidFill>
              <a:latin typeface="+mn-ea"/>
            </a:endParaRPr>
          </a:p>
          <a:p>
            <a:pPr algn="ctr"/>
            <a:r>
              <a:rPr lang="zh-CN" altLang="en-US" sz="3200" b="1" dirty="0">
                <a:solidFill>
                  <a:schemeClr val="bg1"/>
                </a:solidFill>
                <a:latin typeface="+mn-ea"/>
              </a:rPr>
              <a:t>路易十六</a:t>
            </a:r>
          </a:p>
        </p:txBody>
      </p:sp>
      <p:sp>
        <p:nvSpPr>
          <p:cNvPr id="19" name="矩形 18">
            <a:extLst>
              <a:ext uri="{FF2B5EF4-FFF2-40B4-BE49-F238E27FC236}">
                <a16:creationId xmlns:a16="http://schemas.microsoft.com/office/drawing/2014/main" id="{76D257CF-195F-41D3-9A0C-17EC4122DF33}"/>
              </a:ext>
            </a:extLst>
          </p:cNvPr>
          <p:cNvSpPr/>
          <p:nvPr/>
        </p:nvSpPr>
        <p:spPr>
          <a:xfrm>
            <a:off x="10363200" y="582598"/>
            <a:ext cx="1828800"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雅各宾派专政</a:t>
            </a:r>
          </a:p>
        </p:txBody>
      </p:sp>
      <p:sp>
        <p:nvSpPr>
          <p:cNvPr id="20" name="文本框 7">
            <a:extLst>
              <a:ext uri="{FF2B5EF4-FFF2-40B4-BE49-F238E27FC236}">
                <a16:creationId xmlns:a16="http://schemas.microsoft.com/office/drawing/2014/main" id="{90FDAF16-EAC9-4C0E-9EE7-8A85D2F08DA2}"/>
              </a:ext>
            </a:extLst>
          </p:cNvPr>
          <p:cNvSpPr txBox="1"/>
          <p:nvPr/>
        </p:nvSpPr>
        <p:spPr>
          <a:xfrm>
            <a:off x="98892" y="6150114"/>
            <a:ext cx="1632520" cy="707886"/>
          </a:xfrm>
          <a:prstGeom prst="rect">
            <a:avLst/>
          </a:prstGeom>
          <a:solidFill>
            <a:srgbClr val="000066"/>
          </a:solidFill>
          <a:ln w="19050">
            <a:solidFill>
              <a:schemeClr val="bg1"/>
            </a:solidFill>
          </a:ln>
        </p:spPr>
        <p:txBody>
          <a:bodyPr wrap="square">
            <a:spAutoFit/>
          </a:bodyPr>
          <a:lstStyle/>
          <a:p>
            <a:pPr algn="ctr"/>
            <a:r>
              <a:rPr lang="zh-CN" sz="4000" b="1" dirty="0">
                <a:latin typeface="+mn-ea"/>
              </a:rPr>
              <a:t>开始</a:t>
            </a:r>
          </a:p>
        </p:txBody>
      </p:sp>
      <p:sp>
        <p:nvSpPr>
          <p:cNvPr id="21" name="文本框 7">
            <a:extLst>
              <a:ext uri="{FF2B5EF4-FFF2-40B4-BE49-F238E27FC236}">
                <a16:creationId xmlns:a16="http://schemas.microsoft.com/office/drawing/2014/main" id="{C3873E3B-8049-4B94-9538-C7D5C8212262}"/>
              </a:ext>
            </a:extLst>
          </p:cNvPr>
          <p:cNvSpPr txBox="1"/>
          <p:nvPr/>
        </p:nvSpPr>
        <p:spPr>
          <a:xfrm>
            <a:off x="10473281" y="1659816"/>
            <a:ext cx="1608637" cy="707886"/>
          </a:xfrm>
          <a:prstGeom prst="rect">
            <a:avLst/>
          </a:prstGeom>
          <a:solidFill>
            <a:srgbClr val="000066"/>
          </a:solidFill>
        </p:spPr>
        <p:txBody>
          <a:bodyPr wrap="square">
            <a:spAutoFit/>
          </a:bodyPr>
          <a:lstStyle/>
          <a:p>
            <a:pPr algn="ctr"/>
            <a:r>
              <a:rPr lang="zh-CN" sz="4000" b="1">
                <a:latin typeface="+mn-ea"/>
              </a:rPr>
              <a:t>高潮</a:t>
            </a:r>
          </a:p>
        </p:txBody>
      </p:sp>
      <p:cxnSp>
        <p:nvCxnSpPr>
          <p:cNvPr id="8" name="连接符: 曲线 7">
            <a:extLst>
              <a:ext uri="{FF2B5EF4-FFF2-40B4-BE49-F238E27FC236}">
                <a16:creationId xmlns:a16="http://schemas.microsoft.com/office/drawing/2014/main" id="{CE072945-1A1D-4E1B-BE1E-B8AFD374A8F5}"/>
              </a:ext>
            </a:extLst>
          </p:cNvPr>
          <p:cNvCxnSpPr>
            <a:cxnSpLocks/>
            <a:stCxn id="45" idx="3"/>
            <a:endCxn id="46" idx="1"/>
          </p:cNvCxnSpPr>
          <p:nvPr/>
        </p:nvCxnSpPr>
        <p:spPr>
          <a:xfrm flipV="1">
            <a:off x="1830305" y="3888960"/>
            <a:ext cx="831645" cy="899141"/>
          </a:xfrm>
          <a:prstGeom prst="curvedConnector3">
            <a:avLst>
              <a:gd name="adj1" fmla="val 1194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连接符: 曲线 21">
            <a:extLst>
              <a:ext uri="{FF2B5EF4-FFF2-40B4-BE49-F238E27FC236}">
                <a16:creationId xmlns:a16="http://schemas.microsoft.com/office/drawing/2014/main" id="{B9D5237D-77A0-4C89-BD27-7EC4666A428B}"/>
              </a:ext>
            </a:extLst>
          </p:cNvPr>
          <p:cNvCxnSpPr>
            <a:cxnSpLocks/>
            <a:stCxn id="46" idx="3"/>
            <a:endCxn id="47" idx="1"/>
          </p:cNvCxnSpPr>
          <p:nvPr/>
        </p:nvCxnSpPr>
        <p:spPr>
          <a:xfrm flipV="1">
            <a:off x="4142185" y="2989817"/>
            <a:ext cx="831646" cy="899143"/>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连接符: 曲线 36">
            <a:extLst>
              <a:ext uri="{FF2B5EF4-FFF2-40B4-BE49-F238E27FC236}">
                <a16:creationId xmlns:a16="http://schemas.microsoft.com/office/drawing/2014/main" id="{FB6B779D-D3C1-4D20-892D-DBEC707B3CEE}"/>
              </a:ext>
            </a:extLst>
          </p:cNvPr>
          <p:cNvCxnSpPr>
            <a:cxnSpLocks/>
            <a:stCxn id="47" idx="3"/>
            <a:endCxn id="48" idx="1"/>
          </p:cNvCxnSpPr>
          <p:nvPr/>
        </p:nvCxnSpPr>
        <p:spPr>
          <a:xfrm flipV="1">
            <a:off x="6234065" y="2090674"/>
            <a:ext cx="389012" cy="899143"/>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连接符: 曲线 38">
            <a:extLst>
              <a:ext uri="{FF2B5EF4-FFF2-40B4-BE49-F238E27FC236}">
                <a16:creationId xmlns:a16="http://schemas.microsoft.com/office/drawing/2014/main" id="{EA8011E4-EFBF-4B02-ADEB-C1D238D13DD7}"/>
              </a:ext>
            </a:extLst>
          </p:cNvPr>
          <p:cNvCxnSpPr>
            <a:cxnSpLocks/>
            <a:stCxn id="48" idx="3"/>
            <a:endCxn id="49" idx="1"/>
          </p:cNvCxnSpPr>
          <p:nvPr/>
        </p:nvCxnSpPr>
        <p:spPr>
          <a:xfrm flipV="1">
            <a:off x="7883311" y="1191531"/>
            <a:ext cx="670291" cy="899143"/>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连接符: 曲线 40">
            <a:extLst>
              <a:ext uri="{FF2B5EF4-FFF2-40B4-BE49-F238E27FC236}">
                <a16:creationId xmlns:a16="http://schemas.microsoft.com/office/drawing/2014/main" id="{FA8D86DA-D467-4A5B-A3BF-2C9268B25DE1}"/>
              </a:ext>
            </a:extLst>
          </p:cNvPr>
          <p:cNvCxnSpPr>
            <a:cxnSpLocks/>
            <a:stCxn id="49" idx="3"/>
            <a:endCxn id="50" idx="1"/>
          </p:cNvCxnSpPr>
          <p:nvPr/>
        </p:nvCxnSpPr>
        <p:spPr>
          <a:xfrm flipV="1">
            <a:off x="9813836" y="292388"/>
            <a:ext cx="833646" cy="899143"/>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62514D76-8E7E-48A3-826B-1DFB46D93EEB}"/>
              </a:ext>
            </a:extLst>
          </p:cNvPr>
          <p:cNvSpPr/>
          <p:nvPr/>
        </p:nvSpPr>
        <p:spPr>
          <a:xfrm>
            <a:off x="0" y="4495713"/>
            <a:ext cx="1830305" cy="584775"/>
          </a:xfrm>
          <a:prstGeom prst="rect">
            <a:avLst/>
          </a:prstGeom>
          <a:solidFill>
            <a:srgbClr val="0000FF"/>
          </a:solidFill>
          <a:ln w="19050">
            <a:solidFill>
              <a:schemeClr val="bg1"/>
            </a:solidFill>
          </a:ln>
        </p:spPr>
        <p:txBody>
          <a:bodyPr wrap="square" rtlCol="0" anchor="ctr">
            <a:spAutoFit/>
          </a:bodyPr>
          <a:lstStyle/>
          <a:p>
            <a:pPr algn="ctr"/>
            <a:r>
              <a:rPr lang="en-US" altLang="zh-CN" sz="3200" b="1" dirty="0">
                <a:latin typeface="+mn-ea"/>
              </a:rPr>
              <a:t>1789.7.14</a:t>
            </a:r>
            <a:endParaRPr lang="zh-CN" altLang="en-US" sz="3200" b="1" dirty="0">
              <a:latin typeface="+mn-ea"/>
            </a:endParaRPr>
          </a:p>
        </p:txBody>
      </p:sp>
      <p:sp>
        <p:nvSpPr>
          <p:cNvPr id="46" name="矩形 45">
            <a:extLst>
              <a:ext uri="{FF2B5EF4-FFF2-40B4-BE49-F238E27FC236}">
                <a16:creationId xmlns:a16="http://schemas.microsoft.com/office/drawing/2014/main" id="{54870BAB-EA08-4236-A259-6AB80287ECD8}"/>
              </a:ext>
            </a:extLst>
          </p:cNvPr>
          <p:cNvSpPr/>
          <p:nvPr/>
        </p:nvSpPr>
        <p:spPr>
          <a:xfrm>
            <a:off x="2661950" y="3596572"/>
            <a:ext cx="1480235" cy="584775"/>
          </a:xfrm>
          <a:prstGeom prst="rect">
            <a:avLst/>
          </a:prstGeom>
          <a:solidFill>
            <a:srgbClr val="FF0000"/>
          </a:solidFill>
          <a:ln w="19050">
            <a:solidFill>
              <a:schemeClr val="bg1"/>
            </a:solidFill>
          </a:ln>
        </p:spPr>
        <p:txBody>
          <a:bodyPr wrap="square" rtlCol="0" anchor="ctr">
            <a:spAutoFit/>
          </a:bodyPr>
          <a:lstStyle/>
          <a:p>
            <a:pPr algn="ctr"/>
            <a:r>
              <a:rPr lang="en-US" altLang="zh-CN" sz="3200" b="1" dirty="0">
                <a:latin typeface="+mn-ea"/>
              </a:rPr>
              <a:t>1789.8</a:t>
            </a:r>
            <a:endParaRPr lang="zh-CN" altLang="en-US" sz="3200" b="1" dirty="0">
              <a:latin typeface="+mn-ea"/>
            </a:endParaRPr>
          </a:p>
        </p:txBody>
      </p:sp>
      <p:sp>
        <p:nvSpPr>
          <p:cNvPr id="47" name="矩形 46">
            <a:extLst>
              <a:ext uri="{FF2B5EF4-FFF2-40B4-BE49-F238E27FC236}">
                <a16:creationId xmlns:a16="http://schemas.microsoft.com/office/drawing/2014/main" id="{2E6F4FD0-F917-4788-9B87-D81315451DD4}"/>
              </a:ext>
            </a:extLst>
          </p:cNvPr>
          <p:cNvSpPr/>
          <p:nvPr/>
        </p:nvSpPr>
        <p:spPr>
          <a:xfrm>
            <a:off x="4973831" y="2697429"/>
            <a:ext cx="1260234" cy="584775"/>
          </a:xfrm>
          <a:prstGeom prst="rect">
            <a:avLst/>
          </a:prstGeom>
          <a:solidFill>
            <a:srgbClr val="0000FF"/>
          </a:solidFill>
          <a:ln w="19050">
            <a:solidFill>
              <a:schemeClr val="bg1"/>
            </a:solidFill>
          </a:ln>
        </p:spPr>
        <p:txBody>
          <a:bodyPr wrap="square" rtlCol="0" anchor="ctr">
            <a:spAutoFit/>
          </a:bodyPr>
          <a:lstStyle/>
          <a:p>
            <a:pPr algn="ctr"/>
            <a:r>
              <a:rPr lang="en-US" altLang="zh-CN" sz="3200" b="1" dirty="0">
                <a:latin typeface="+mn-ea"/>
              </a:rPr>
              <a:t>1791</a:t>
            </a:r>
            <a:endParaRPr lang="zh-CN" altLang="en-US" sz="3200" b="1" dirty="0">
              <a:latin typeface="+mn-ea"/>
            </a:endParaRPr>
          </a:p>
        </p:txBody>
      </p:sp>
      <p:sp>
        <p:nvSpPr>
          <p:cNvPr id="48" name="矩形 47">
            <a:extLst>
              <a:ext uri="{FF2B5EF4-FFF2-40B4-BE49-F238E27FC236}">
                <a16:creationId xmlns:a16="http://schemas.microsoft.com/office/drawing/2014/main" id="{7E7ECB73-A3AB-4084-9574-8AE23EB7D79B}"/>
              </a:ext>
            </a:extLst>
          </p:cNvPr>
          <p:cNvSpPr/>
          <p:nvPr/>
        </p:nvSpPr>
        <p:spPr>
          <a:xfrm>
            <a:off x="6623077" y="1798286"/>
            <a:ext cx="1260234" cy="584775"/>
          </a:xfrm>
          <a:prstGeom prst="rect">
            <a:avLst/>
          </a:prstGeom>
          <a:solidFill>
            <a:srgbClr val="FF0000"/>
          </a:solidFill>
          <a:ln w="19050">
            <a:solidFill>
              <a:schemeClr val="bg1"/>
            </a:solidFill>
          </a:ln>
        </p:spPr>
        <p:txBody>
          <a:bodyPr wrap="square" rtlCol="0" anchor="ctr">
            <a:spAutoFit/>
          </a:bodyPr>
          <a:lstStyle/>
          <a:p>
            <a:pPr algn="ctr"/>
            <a:r>
              <a:rPr lang="en-US" altLang="zh-CN" sz="3200" b="1" dirty="0">
                <a:latin typeface="+mn-ea"/>
              </a:rPr>
              <a:t>1792</a:t>
            </a:r>
            <a:endParaRPr lang="zh-CN" altLang="en-US" sz="3200" b="1" dirty="0">
              <a:latin typeface="+mn-ea"/>
            </a:endParaRPr>
          </a:p>
        </p:txBody>
      </p:sp>
      <p:sp>
        <p:nvSpPr>
          <p:cNvPr id="49" name="矩形 48">
            <a:extLst>
              <a:ext uri="{FF2B5EF4-FFF2-40B4-BE49-F238E27FC236}">
                <a16:creationId xmlns:a16="http://schemas.microsoft.com/office/drawing/2014/main" id="{7B953D23-35C1-4F75-AB35-34125418473D}"/>
              </a:ext>
            </a:extLst>
          </p:cNvPr>
          <p:cNvSpPr/>
          <p:nvPr/>
        </p:nvSpPr>
        <p:spPr>
          <a:xfrm>
            <a:off x="8553602" y="899143"/>
            <a:ext cx="1260234" cy="584775"/>
          </a:xfrm>
          <a:prstGeom prst="rect">
            <a:avLst/>
          </a:prstGeom>
          <a:solidFill>
            <a:srgbClr val="0000FF"/>
          </a:solidFill>
          <a:ln w="19050">
            <a:solidFill>
              <a:schemeClr val="bg1"/>
            </a:solidFill>
          </a:ln>
        </p:spPr>
        <p:txBody>
          <a:bodyPr wrap="square" rtlCol="0" anchor="ctr">
            <a:spAutoFit/>
          </a:bodyPr>
          <a:lstStyle/>
          <a:p>
            <a:pPr algn="ctr"/>
            <a:r>
              <a:rPr lang="en-US" altLang="zh-CN" sz="3200" b="1" dirty="0">
                <a:latin typeface="+mn-ea"/>
              </a:rPr>
              <a:t>1793</a:t>
            </a:r>
            <a:endParaRPr lang="zh-CN" altLang="en-US" sz="3200" b="1" dirty="0">
              <a:latin typeface="+mn-ea"/>
            </a:endParaRPr>
          </a:p>
        </p:txBody>
      </p:sp>
      <p:sp>
        <p:nvSpPr>
          <p:cNvPr id="50" name="矩形 49">
            <a:extLst>
              <a:ext uri="{FF2B5EF4-FFF2-40B4-BE49-F238E27FC236}">
                <a16:creationId xmlns:a16="http://schemas.microsoft.com/office/drawing/2014/main" id="{61BB4779-30A6-4396-B714-D94CAA47B01F}"/>
              </a:ext>
            </a:extLst>
          </p:cNvPr>
          <p:cNvSpPr/>
          <p:nvPr/>
        </p:nvSpPr>
        <p:spPr>
          <a:xfrm>
            <a:off x="10647482" y="0"/>
            <a:ext cx="1260234" cy="584775"/>
          </a:xfrm>
          <a:prstGeom prst="rect">
            <a:avLst/>
          </a:prstGeom>
          <a:solidFill>
            <a:srgbClr val="FF0000"/>
          </a:solidFill>
          <a:ln w="19050">
            <a:solidFill>
              <a:schemeClr val="bg1"/>
            </a:solidFill>
          </a:ln>
        </p:spPr>
        <p:txBody>
          <a:bodyPr wrap="square" rtlCol="0" anchor="ctr">
            <a:spAutoFit/>
          </a:bodyPr>
          <a:lstStyle/>
          <a:p>
            <a:pPr algn="ctr"/>
            <a:r>
              <a:rPr lang="en-US" altLang="zh-CN" sz="3200" b="1" dirty="0">
                <a:latin typeface="+mn-ea"/>
              </a:rPr>
              <a:t>1794</a:t>
            </a:r>
            <a:endParaRPr lang="zh-CN" altLang="en-US" sz="3200" b="1" dirty="0">
              <a:latin typeface="+mn-ea"/>
            </a:endParaRPr>
          </a:p>
        </p:txBody>
      </p:sp>
      <p:sp>
        <p:nvSpPr>
          <p:cNvPr id="71" name="矩形 70">
            <a:extLst>
              <a:ext uri="{FF2B5EF4-FFF2-40B4-BE49-F238E27FC236}">
                <a16:creationId xmlns:a16="http://schemas.microsoft.com/office/drawing/2014/main" id="{39213F91-BFA3-4E7C-BB90-69EAA7AF612E}"/>
              </a:ext>
            </a:extLst>
          </p:cNvPr>
          <p:cNvSpPr/>
          <p:nvPr/>
        </p:nvSpPr>
        <p:spPr>
          <a:xfrm>
            <a:off x="4973831" y="4640957"/>
            <a:ext cx="7218169" cy="1938992"/>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4000" b="1" dirty="0">
                <a:solidFill>
                  <a:schemeClr val="bg1"/>
                </a:solidFill>
                <a:latin typeface="+mn-ea"/>
              </a:rPr>
              <a:t>这只是代表法国资产阶级革命高潮过去，而不是资产阶级的失败。</a:t>
            </a:r>
          </a:p>
        </p:txBody>
      </p:sp>
    </p:spTree>
    <p:extLst>
      <p:ext uri="{BB962C8B-B14F-4D97-AF65-F5344CB8AC3E}">
        <p14:creationId xmlns:p14="http://schemas.microsoft.com/office/powerpoint/2010/main" val="8292102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randombar(horizontal)">
                                      <p:cBhvr>
                                        <p:cTn id="4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9" grpId="0" animBg="1"/>
      <p:bldP spid="20" grpId="0" animBg="1"/>
      <p:bldP spid="21" grpId="0" animBg="1"/>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F68413C2-9B37-4517-9843-F55A869A64CD}"/>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（七）法国大革命的意义</a:t>
            </a:r>
          </a:p>
        </p:txBody>
      </p:sp>
      <p:sp>
        <p:nvSpPr>
          <p:cNvPr id="4" name="矩形 3">
            <a:extLst>
              <a:ext uri="{FF2B5EF4-FFF2-40B4-BE49-F238E27FC236}">
                <a16:creationId xmlns:a16="http://schemas.microsoft.com/office/drawing/2014/main" id="{3B9DE45C-7166-4CAA-AD2F-3E25C4C71910}"/>
              </a:ext>
            </a:extLst>
          </p:cNvPr>
          <p:cNvSpPr/>
          <p:nvPr/>
        </p:nvSpPr>
        <p:spPr>
          <a:xfrm>
            <a:off x="838199" y="2036568"/>
            <a:ext cx="10515599" cy="1569660"/>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它是直至把斗争进行到底，直至交战的一方即贵族被消灭而另一方即资产阶级完全胜利的首次起义。                </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恩格斯</a:t>
            </a:r>
          </a:p>
        </p:txBody>
      </p:sp>
      <p:sp>
        <p:nvSpPr>
          <p:cNvPr id="24" name="矩形 23">
            <a:extLst>
              <a:ext uri="{FF2B5EF4-FFF2-40B4-BE49-F238E27FC236}">
                <a16:creationId xmlns:a16="http://schemas.microsoft.com/office/drawing/2014/main" id="{3BC1233E-017E-4C07-86E2-E1B0E6D581A7}"/>
              </a:ext>
            </a:extLst>
          </p:cNvPr>
          <p:cNvSpPr/>
          <p:nvPr/>
        </p:nvSpPr>
        <p:spPr>
          <a:xfrm>
            <a:off x="838197" y="3677561"/>
            <a:ext cx="1307123" cy="646331"/>
          </a:xfrm>
          <a:prstGeom prst="rect">
            <a:avLst/>
          </a:prstGeom>
          <a:solidFill>
            <a:srgbClr val="FF0000"/>
          </a:solidFill>
          <a:ln w="19050">
            <a:solidFill>
              <a:schemeClr val="bg1"/>
            </a:solidFill>
          </a:ln>
        </p:spPr>
        <p:txBody>
          <a:bodyPr wrap="square" rtlCol="0" anchor="ctr">
            <a:spAutoFit/>
          </a:bodyPr>
          <a:lstStyle/>
          <a:p>
            <a:pPr algn="ctr"/>
            <a:r>
              <a:rPr lang="zh-CN" altLang="en-US" sz="3600" b="1" dirty="0">
                <a:latin typeface="+mn-ea"/>
              </a:rPr>
              <a:t>地位</a:t>
            </a:r>
          </a:p>
        </p:txBody>
      </p:sp>
      <p:sp>
        <p:nvSpPr>
          <p:cNvPr id="25" name="矩形 24">
            <a:extLst>
              <a:ext uri="{FF2B5EF4-FFF2-40B4-BE49-F238E27FC236}">
                <a16:creationId xmlns:a16="http://schemas.microsoft.com/office/drawing/2014/main" id="{B948EF7D-A723-45AC-B7EF-BA507A0E6074}"/>
              </a:ext>
            </a:extLst>
          </p:cNvPr>
          <p:cNvSpPr/>
          <p:nvPr/>
        </p:nvSpPr>
        <p:spPr>
          <a:xfrm>
            <a:off x="3039360" y="3677561"/>
            <a:ext cx="8314438" cy="646331"/>
          </a:xfrm>
          <a:prstGeom prst="rect">
            <a:avLst/>
          </a:prstGeom>
          <a:solidFill>
            <a:srgbClr val="FFFF00"/>
          </a:solidFill>
          <a:ln w="19050">
            <a:solidFill>
              <a:schemeClr val="bg1"/>
            </a:solidFill>
          </a:ln>
        </p:spPr>
        <p:txBody>
          <a:bodyPr wrap="square" rtlCol="0" anchor="ctr">
            <a:spAutoFit/>
          </a:bodyPr>
          <a:lstStyle/>
          <a:p>
            <a:pPr algn="ctr"/>
            <a:r>
              <a:rPr lang="zh-CN" altLang="en-US" sz="3600" b="1" u="sng" dirty="0">
                <a:solidFill>
                  <a:srgbClr val="0000FF"/>
                </a:solidFill>
                <a:latin typeface="+mn-ea"/>
              </a:rPr>
              <a:t>最大、最彻底、最典型</a:t>
            </a:r>
            <a:r>
              <a:rPr lang="zh-CN" altLang="en-US" sz="3600" b="1" dirty="0">
                <a:solidFill>
                  <a:schemeClr val="bg1"/>
                </a:solidFill>
                <a:latin typeface="+mn-ea"/>
              </a:rPr>
              <a:t>的资产阶级革命</a:t>
            </a:r>
          </a:p>
        </p:txBody>
      </p:sp>
      <p:cxnSp>
        <p:nvCxnSpPr>
          <p:cNvPr id="6" name="直接连接符 5">
            <a:extLst>
              <a:ext uri="{FF2B5EF4-FFF2-40B4-BE49-F238E27FC236}">
                <a16:creationId xmlns:a16="http://schemas.microsoft.com/office/drawing/2014/main" id="{988ADEC5-AE15-46F5-9F46-916C564494F3}"/>
              </a:ext>
            </a:extLst>
          </p:cNvPr>
          <p:cNvCxnSpPr>
            <a:stCxn id="24" idx="3"/>
            <a:endCxn id="25" idx="1"/>
          </p:cNvCxnSpPr>
          <p:nvPr/>
        </p:nvCxnSpPr>
        <p:spPr>
          <a:xfrm>
            <a:off x="2145320" y="4000727"/>
            <a:ext cx="894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FDB4FA43-76C3-4D9D-9FBA-6D018C792FEE}"/>
              </a:ext>
            </a:extLst>
          </p:cNvPr>
          <p:cNvSpPr/>
          <p:nvPr/>
        </p:nvSpPr>
        <p:spPr>
          <a:xfrm>
            <a:off x="838197" y="4718391"/>
            <a:ext cx="1307123" cy="646331"/>
          </a:xfrm>
          <a:prstGeom prst="rect">
            <a:avLst/>
          </a:prstGeom>
          <a:solidFill>
            <a:srgbClr val="FF0000"/>
          </a:solidFill>
          <a:ln w="19050">
            <a:solidFill>
              <a:schemeClr val="bg1"/>
            </a:solidFill>
          </a:ln>
        </p:spPr>
        <p:txBody>
          <a:bodyPr wrap="square" rtlCol="0" anchor="ctr">
            <a:spAutoFit/>
          </a:bodyPr>
          <a:lstStyle/>
          <a:p>
            <a:pPr algn="ctr"/>
            <a:r>
              <a:rPr lang="zh-CN" altLang="en-US" sz="3600" b="1" dirty="0">
                <a:latin typeface="+mn-ea"/>
              </a:rPr>
              <a:t>意义</a:t>
            </a:r>
          </a:p>
        </p:txBody>
      </p:sp>
      <p:sp>
        <p:nvSpPr>
          <p:cNvPr id="31" name="矩形 30">
            <a:extLst>
              <a:ext uri="{FF2B5EF4-FFF2-40B4-BE49-F238E27FC236}">
                <a16:creationId xmlns:a16="http://schemas.microsoft.com/office/drawing/2014/main" id="{C4F9321E-78ED-462A-87E2-639123878135}"/>
              </a:ext>
            </a:extLst>
          </p:cNvPr>
          <p:cNvSpPr/>
          <p:nvPr/>
        </p:nvSpPr>
        <p:spPr>
          <a:xfrm>
            <a:off x="3039360" y="4441392"/>
            <a:ext cx="8314438" cy="1200329"/>
          </a:xfrm>
          <a:prstGeom prst="rect">
            <a:avLst/>
          </a:prstGeom>
          <a:solidFill>
            <a:srgbClr val="FFFF00"/>
          </a:solidFill>
          <a:ln w="19050">
            <a:solidFill>
              <a:schemeClr val="bg1"/>
            </a:solidFill>
          </a:ln>
        </p:spPr>
        <p:txBody>
          <a:bodyPr wrap="square" rtlCol="0" anchor="ctr">
            <a:spAutoFit/>
          </a:bodyPr>
          <a:lstStyle/>
          <a:p>
            <a:pPr algn="ctr"/>
            <a:r>
              <a:rPr lang="zh-CN" altLang="en-US" sz="3600" b="1" u="sng" dirty="0">
                <a:solidFill>
                  <a:srgbClr val="FF0000"/>
                </a:solidFill>
                <a:latin typeface="+mn-ea"/>
              </a:rPr>
              <a:t>摧毁了</a:t>
            </a:r>
            <a:r>
              <a:rPr lang="zh-CN" altLang="en-US" sz="3600" b="1" dirty="0">
                <a:solidFill>
                  <a:schemeClr val="bg1"/>
                </a:solidFill>
                <a:latin typeface="+mn-ea"/>
              </a:rPr>
              <a:t>法国的君主统治，</a:t>
            </a:r>
            <a:r>
              <a:rPr lang="zh-CN" altLang="en-US" sz="3600" b="1" u="sng" dirty="0">
                <a:solidFill>
                  <a:srgbClr val="FF0000"/>
                </a:solidFill>
                <a:latin typeface="+mn-ea"/>
              </a:rPr>
              <a:t>传播了</a:t>
            </a:r>
            <a:r>
              <a:rPr lang="zh-CN" altLang="en-US" sz="3600" b="1" dirty="0">
                <a:solidFill>
                  <a:schemeClr val="bg1"/>
                </a:solidFill>
                <a:latin typeface="+mn-ea"/>
              </a:rPr>
              <a:t>资产</a:t>
            </a:r>
            <a:endParaRPr lang="en-US" altLang="zh-CN" sz="3600" b="1" dirty="0">
              <a:solidFill>
                <a:schemeClr val="bg1"/>
              </a:solidFill>
              <a:latin typeface="+mn-ea"/>
            </a:endParaRPr>
          </a:p>
          <a:p>
            <a:pPr algn="ctr"/>
            <a:r>
              <a:rPr lang="zh-CN" altLang="en-US" sz="3600" b="1" dirty="0">
                <a:solidFill>
                  <a:schemeClr val="bg1"/>
                </a:solidFill>
                <a:latin typeface="+mn-ea"/>
              </a:rPr>
              <a:t>阶级自由民主思想，</a:t>
            </a:r>
            <a:r>
              <a:rPr lang="zh-CN" altLang="en-US" sz="3600" b="1" u="sng" dirty="0">
                <a:solidFill>
                  <a:srgbClr val="FF0000"/>
                </a:solidFill>
                <a:latin typeface="+mn-ea"/>
              </a:rPr>
              <a:t>具有世界性影响</a:t>
            </a:r>
          </a:p>
        </p:txBody>
      </p:sp>
      <p:cxnSp>
        <p:nvCxnSpPr>
          <p:cNvPr id="16" name="直接连接符 15">
            <a:extLst>
              <a:ext uri="{FF2B5EF4-FFF2-40B4-BE49-F238E27FC236}">
                <a16:creationId xmlns:a16="http://schemas.microsoft.com/office/drawing/2014/main" id="{D5C965CC-8D05-4299-A7E1-42E920B13B0A}"/>
              </a:ext>
            </a:extLst>
          </p:cNvPr>
          <p:cNvCxnSpPr>
            <a:stCxn id="29" idx="3"/>
            <a:endCxn id="31" idx="1"/>
          </p:cNvCxnSpPr>
          <p:nvPr/>
        </p:nvCxnSpPr>
        <p:spPr>
          <a:xfrm>
            <a:off x="2145320" y="5041557"/>
            <a:ext cx="894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DEA19766-97C6-4559-A71F-C90C5EBCDA2A}"/>
              </a:ext>
            </a:extLst>
          </p:cNvPr>
          <p:cNvSpPr/>
          <p:nvPr/>
        </p:nvSpPr>
        <p:spPr>
          <a:xfrm>
            <a:off x="2486913" y="5964887"/>
            <a:ext cx="7218169" cy="707886"/>
          </a:xfrm>
          <a:prstGeom prst="rect">
            <a:avLst/>
          </a:prstGeom>
          <a:solidFill>
            <a:schemeClr val="accent2">
              <a:lumMod val="40000"/>
              <a:lumOff val="60000"/>
            </a:schemeClr>
          </a:solidFill>
          <a:ln w="19050">
            <a:solidFill>
              <a:schemeClr val="bg1"/>
            </a:solidFill>
          </a:ln>
        </p:spPr>
        <p:txBody>
          <a:bodyPr wrap="square" rtlCol="0">
            <a:spAutoFit/>
          </a:bodyPr>
          <a:lstStyle/>
          <a:p>
            <a:pPr algn="ctr"/>
            <a:r>
              <a:rPr lang="zh-CN" altLang="en-US" sz="4000" b="1" dirty="0">
                <a:solidFill>
                  <a:schemeClr val="bg1"/>
                </a:solidFill>
                <a:latin typeface="+mn-ea"/>
              </a:rPr>
              <a:t>法国大革命也造就了一个枭雄</a:t>
            </a:r>
          </a:p>
        </p:txBody>
      </p:sp>
    </p:spTree>
    <p:extLst>
      <p:ext uri="{BB962C8B-B14F-4D97-AF65-F5344CB8AC3E}">
        <p14:creationId xmlns:p14="http://schemas.microsoft.com/office/powerpoint/2010/main" val="26559090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randombar(horizont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randombar(horizontal)">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24" grpId="0" animBg="1"/>
      <p:bldP spid="25" grpId="0" animBg="1"/>
      <p:bldP spid="29" grpId="0" animBg="1"/>
      <p:bldP spid="31"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15" name="文本框 14">
            <a:extLst>
              <a:ext uri="{FF2B5EF4-FFF2-40B4-BE49-F238E27FC236}">
                <a16:creationId xmlns:a16="http://schemas.microsoft.com/office/drawing/2014/main" id="{575D604F-F559-42F4-B8D3-B71015F0618B}"/>
              </a:ext>
            </a:extLst>
          </p:cNvPr>
          <p:cNvSpPr txBox="1"/>
          <p:nvPr/>
        </p:nvSpPr>
        <p:spPr>
          <a:xfrm>
            <a:off x="563266" y="3744483"/>
            <a:ext cx="3868617"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材料说明了什么？</a:t>
            </a:r>
          </a:p>
        </p:txBody>
      </p:sp>
      <p:sp>
        <p:nvSpPr>
          <p:cNvPr id="17" name="文本框 16">
            <a:extLst>
              <a:ext uri="{FF2B5EF4-FFF2-40B4-BE49-F238E27FC236}">
                <a16:creationId xmlns:a16="http://schemas.microsoft.com/office/drawing/2014/main" id="{272289AB-F5A5-417C-BC25-6F62261CBF96}"/>
              </a:ext>
            </a:extLst>
          </p:cNvPr>
          <p:cNvSpPr txBox="1"/>
          <p:nvPr/>
        </p:nvSpPr>
        <p:spPr>
          <a:xfrm>
            <a:off x="563267" y="4327041"/>
            <a:ext cx="3868616"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历史具有必然性</a:t>
            </a:r>
            <a:endParaRPr lang="en-US" altLang="zh-CN" dirty="0"/>
          </a:p>
          <a:p>
            <a:r>
              <a:rPr lang="zh-CN" altLang="en-US" dirty="0"/>
              <a:t>时势造英雄</a:t>
            </a:r>
          </a:p>
        </p:txBody>
      </p:sp>
      <p:sp>
        <p:nvSpPr>
          <p:cNvPr id="18" name="文本框 17">
            <a:extLst>
              <a:ext uri="{FF2B5EF4-FFF2-40B4-BE49-F238E27FC236}">
                <a16:creationId xmlns:a16="http://schemas.microsoft.com/office/drawing/2014/main" id="{D318ED50-4F0F-4C29-A7AC-C59B4A133E68}"/>
              </a:ext>
            </a:extLst>
          </p:cNvPr>
          <p:cNvSpPr txBox="1"/>
          <p:nvPr/>
        </p:nvSpPr>
        <p:spPr>
          <a:xfrm>
            <a:off x="563267" y="5407965"/>
            <a:ext cx="3868616"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拿破仑是在一个怎样的环境下崛起的？</a:t>
            </a:r>
          </a:p>
        </p:txBody>
      </p:sp>
      <p:sp>
        <p:nvSpPr>
          <p:cNvPr id="5" name="矩形 4">
            <a:extLst>
              <a:ext uri="{FF2B5EF4-FFF2-40B4-BE49-F238E27FC236}">
                <a16:creationId xmlns:a16="http://schemas.microsoft.com/office/drawing/2014/main" id="{2E26E072-3560-40F8-8DB8-BFEF7849018C}"/>
              </a:ext>
            </a:extLst>
          </p:cNvPr>
          <p:cNvSpPr/>
          <p:nvPr/>
        </p:nvSpPr>
        <p:spPr>
          <a:xfrm>
            <a:off x="0" y="1200728"/>
            <a:ext cx="12192000" cy="2062103"/>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假若不曾有拿破仑这个人，那么他的角色会有另一个人来扮演，这点可以由下面事实证明，即当需要有这样一个人的时候他就会出现，如克伦威尔和罗伯斯庇尔等。</a:t>
            </a:r>
          </a:p>
          <a:p>
            <a:pPr algn="r"/>
            <a:r>
              <a:rPr lang="en-US" altLang="zh-CN" sz="3200" b="1" dirty="0">
                <a:solidFill>
                  <a:schemeClr val="bg1"/>
                </a:solidFill>
                <a:latin typeface="+mn-ea"/>
              </a:rPr>
              <a:t>——</a:t>
            </a:r>
            <a:r>
              <a:rPr lang="zh-CN" altLang="en-US" sz="3200" b="1" dirty="0">
                <a:solidFill>
                  <a:schemeClr val="bg1"/>
                </a:solidFill>
                <a:latin typeface="+mn-ea"/>
              </a:rPr>
              <a:t>恩格斯</a:t>
            </a:r>
          </a:p>
        </p:txBody>
      </p:sp>
      <p:sp>
        <p:nvSpPr>
          <p:cNvPr id="19" name="Rectangle 3">
            <a:extLst>
              <a:ext uri="{FF2B5EF4-FFF2-40B4-BE49-F238E27FC236}">
                <a16:creationId xmlns:a16="http://schemas.microsoft.com/office/drawing/2014/main" id="{D9816AA5-F926-4E77-9A75-21DFBD236F70}"/>
              </a:ext>
            </a:extLst>
          </p:cNvPr>
          <p:cNvSpPr/>
          <p:nvPr/>
        </p:nvSpPr>
        <p:spPr>
          <a:xfrm>
            <a:off x="8587154" y="3318570"/>
            <a:ext cx="3604846" cy="3539430"/>
          </a:xfrm>
          <a:prstGeom prst="rect">
            <a:avLst/>
          </a:prstGeom>
          <a:solidFill>
            <a:schemeClr val="accent2">
              <a:lumMod val="40000"/>
              <a:lumOff val="60000"/>
            </a:schemeClr>
          </a:solidFill>
          <a:ln w="19050">
            <a:solidFill>
              <a:schemeClr val="bg1"/>
            </a:solidFill>
          </a:ln>
        </p:spPr>
        <p:txBody>
          <a:bodyPr wrap="square" rtlCol="0">
            <a:spAutoFit/>
          </a:bodyPr>
          <a:lstStyle/>
          <a:p>
            <a:r>
              <a:rPr lang="en-US" altLang="zh-CN" sz="3200" b="1">
                <a:solidFill>
                  <a:schemeClr val="bg1"/>
                </a:solidFill>
                <a:latin typeface="+mn-ea"/>
              </a:rPr>
              <a:t>16</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炮兵少尉</a:t>
            </a:r>
          </a:p>
          <a:p>
            <a:r>
              <a:rPr lang="en-US" altLang="zh-CN" sz="3200" b="1">
                <a:solidFill>
                  <a:schemeClr val="bg1"/>
                </a:solidFill>
                <a:latin typeface="+mn-ea"/>
              </a:rPr>
              <a:t>24</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少将</a:t>
            </a:r>
          </a:p>
          <a:p>
            <a:r>
              <a:rPr lang="en-US" altLang="zh-CN" sz="3200" b="1">
                <a:solidFill>
                  <a:schemeClr val="bg1"/>
                </a:solidFill>
                <a:latin typeface="+mn-ea"/>
              </a:rPr>
              <a:t>26</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中将</a:t>
            </a:r>
          </a:p>
          <a:p>
            <a:r>
              <a:rPr lang="en-US" altLang="zh-CN" sz="3200" b="1">
                <a:solidFill>
                  <a:schemeClr val="bg1"/>
                </a:solidFill>
                <a:latin typeface="+mn-ea"/>
              </a:rPr>
              <a:t>27</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军团司令</a:t>
            </a:r>
          </a:p>
          <a:p>
            <a:r>
              <a:rPr lang="en-US" altLang="zh-CN" sz="3200" b="1">
                <a:solidFill>
                  <a:schemeClr val="bg1"/>
                </a:solidFill>
                <a:latin typeface="+mn-ea"/>
              </a:rPr>
              <a:t>30</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第一执政</a:t>
            </a:r>
          </a:p>
          <a:p>
            <a:r>
              <a:rPr lang="en-US" altLang="zh-CN" sz="3200" b="1">
                <a:solidFill>
                  <a:schemeClr val="bg1"/>
                </a:solidFill>
                <a:latin typeface="+mn-ea"/>
              </a:rPr>
              <a:t>33</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终身执政</a:t>
            </a:r>
          </a:p>
          <a:p>
            <a:r>
              <a:rPr lang="en-US" altLang="zh-CN" sz="3200" b="1">
                <a:solidFill>
                  <a:schemeClr val="bg1"/>
                </a:solidFill>
                <a:latin typeface="+mn-ea"/>
              </a:rPr>
              <a:t>35</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皇帝</a:t>
            </a:r>
          </a:p>
        </p:txBody>
      </p:sp>
      <p:pic>
        <p:nvPicPr>
          <p:cNvPr id="9" name="图片 8">
            <a:extLst>
              <a:ext uri="{FF2B5EF4-FFF2-40B4-BE49-F238E27FC236}">
                <a16:creationId xmlns:a16="http://schemas.microsoft.com/office/drawing/2014/main" id="{2BD2D3D4-B8BA-4F19-A2A5-1CBE135A9FDD}"/>
              </a:ext>
            </a:extLst>
          </p:cNvPr>
          <p:cNvPicPr>
            <a:picLocks noChangeAspect="1"/>
          </p:cNvPicPr>
          <p:nvPr/>
        </p:nvPicPr>
        <p:blipFill>
          <a:blip r:embed="rId2"/>
          <a:stretch>
            <a:fillRect/>
          </a:stretch>
        </p:blipFill>
        <p:spPr>
          <a:xfrm>
            <a:off x="4995150" y="2678723"/>
            <a:ext cx="3180576" cy="417927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0" name="矩形 9">
            <a:extLst>
              <a:ext uri="{FF2B5EF4-FFF2-40B4-BE49-F238E27FC236}">
                <a16:creationId xmlns:a16="http://schemas.microsoft.com/office/drawing/2014/main" id="{8E17DEA0-91F1-456C-A78A-87E94C379F4A}"/>
              </a:ext>
            </a:extLst>
          </p:cNvPr>
          <p:cNvSpPr/>
          <p:nvPr/>
        </p:nvSpPr>
        <p:spPr>
          <a:xfrm>
            <a:off x="5679000" y="5946574"/>
            <a:ext cx="1812877"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latin typeface="+mn-ea"/>
              </a:rPr>
              <a:t>拿破仑</a:t>
            </a:r>
          </a:p>
        </p:txBody>
      </p:sp>
    </p:spTree>
    <p:extLst>
      <p:ext uri="{BB962C8B-B14F-4D97-AF65-F5344CB8AC3E}">
        <p14:creationId xmlns:p14="http://schemas.microsoft.com/office/powerpoint/2010/main" val="14233821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7" grpId="0" animBg="1"/>
      <p:bldP spid="18" grpId="0" animBg="1"/>
      <p:bldP spid="5" grpId="0" animBg="1"/>
      <p:bldP spid="1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（一）背景</a:t>
            </a:r>
            <a:r>
              <a:rPr lang="en-US" altLang="zh-CN" sz="3600" b="1" dirty="0"/>
              <a:t>—— </a:t>
            </a:r>
            <a:r>
              <a:rPr lang="en-US" altLang="zh-CN" sz="3600" b="1" dirty="0">
                <a:latin typeface="+mn-ea"/>
              </a:rPr>
              <a:t>1799</a:t>
            </a:r>
            <a:r>
              <a:rPr lang="zh-CN" altLang="en-US" sz="3600" b="1" dirty="0">
                <a:latin typeface="+mn-ea"/>
              </a:rPr>
              <a:t>年雾月政变</a:t>
            </a:r>
          </a:p>
        </p:txBody>
      </p:sp>
      <p:sp>
        <p:nvSpPr>
          <p:cNvPr id="4" name="矩形 3">
            <a:extLst>
              <a:ext uri="{FF2B5EF4-FFF2-40B4-BE49-F238E27FC236}">
                <a16:creationId xmlns:a16="http://schemas.microsoft.com/office/drawing/2014/main" id="{DF29CE8D-5AC5-48E0-B319-49D2A48F30CC}"/>
              </a:ext>
            </a:extLst>
          </p:cNvPr>
          <p:cNvSpPr/>
          <p:nvPr/>
        </p:nvSpPr>
        <p:spPr>
          <a:xfrm>
            <a:off x="838201" y="2036331"/>
            <a:ext cx="10515599" cy="1077218"/>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3200" b="1" dirty="0">
                <a:solidFill>
                  <a:schemeClr val="bg1"/>
                </a:solidFill>
                <a:latin typeface="+mn-ea"/>
              </a:rPr>
              <a:t>法国大革命结束后，法国政局动荡，外有反法联盟，内有保王党蠢蠢欲动，加上当时政府在政策上摇摆不定</a:t>
            </a:r>
          </a:p>
        </p:txBody>
      </p:sp>
      <p:pic>
        <p:nvPicPr>
          <p:cNvPr id="3" name="图片 2">
            <a:extLst>
              <a:ext uri="{FF2B5EF4-FFF2-40B4-BE49-F238E27FC236}">
                <a16:creationId xmlns:a16="http://schemas.microsoft.com/office/drawing/2014/main" id="{79E1AFFD-1D45-4C4A-92D9-D83BC587D438}"/>
              </a:ext>
            </a:extLst>
          </p:cNvPr>
          <p:cNvPicPr>
            <a:picLocks noChangeAspect="1"/>
          </p:cNvPicPr>
          <p:nvPr/>
        </p:nvPicPr>
        <p:blipFill>
          <a:blip r:embed="rId2"/>
          <a:stretch>
            <a:fillRect/>
          </a:stretch>
        </p:blipFill>
        <p:spPr>
          <a:xfrm>
            <a:off x="6336323" y="3496290"/>
            <a:ext cx="5017477" cy="336171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4" name="文本框 13">
            <a:extLst>
              <a:ext uri="{FF2B5EF4-FFF2-40B4-BE49-F238E27FC236}">
                <a16:creationId xmlns:a16="http://schemas.microsoft.com/office/drawing/2014/main" id="{FE3DD8F8-7FDC-420E-9B98-851D8B37B6EB}"/>
              </a:ext>
            </a:extLst>
          </p:cNvPr>
          <p:cNvSpPr txBox="1"/>
          <p:nvPr/>
        </p:nvSpPr>
        <p:spPr>
          <a:xfrm>
            <a:off x="838199" y="3284482"/>
            <a:ext cx="5609491"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你认为当时的法国需要什么？</a:t>
            </a:r>
          </a:p>
        </p:txBody>
      </p:sp>
      <p:sp>
        <p:nvSpPr>
          <p:cNvPr id="16" name="文本框 15">
            <a:extLst>
              <a:ext uri="{FF2B5EF4-FFF2-40B4-BE49-F238E27FC236}">
                <a16:creationId xmlns:a16="http://schemas.microsoft.com/office/drawing/2014/main" id="{27C90AA3-19C0-4D53-B9F5-3B02D97F4035}"/>
              </a:ext>
            </a:extLst>
          </p:cNvPr>
          <p:cNvSpPr txBox="1"/>
          <p:nvPr/>
        </p:nvSpPr>
        <p:spPr>
          <a:xfrm>
            <a:off x="838200" y="5780782"/>
            <a:ext cx="5609492"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拿破仑通过什么措施解决法国的内外交困问题？</a:t>
            </a:r>
          </a:p>
        </p:txBody>
      </p:sp>
      <p:sp>
        <p:nvSpPr>
          <p:cNvPr id="7" name="矩形 6">
            <a:extLst>
              <a:ext uri="{FF2B5EF4-FFF2-40B4-BE49-F238E27FC236}">
                <a16:creationId xmlns:a16="http://schemas.microsoft.com/office/drawing/2014/main" id="{F1FD69ED-65EC-4642-9053-258B9F451BFD}"/>
              </a:ext>
            </a:extLst>
          </p:cNvPr>
          <p:cNvSpPr/>
          <p:nvPr/>
        </p:nvSpPr>
        <p:spPr>
          <a:xfrm>
            <a:off x="838200" y="4040190"/>
            <a:ext cx="5609492" cy="1569660"/>
          </a:xfrm>
          <a:prstGeom prst="rect">
            <a:avLst/>
          </a:prstGeom>
          <a:solidFill>
            <a:schemeClr val="accent4">
              <a:lumMod val="60000"/>
              <a:lumOff val="40000"/>
            </a:schemeClr>
          </a:solidFill>
          <a:ln w="19050">
            <a:solidFill>
              <a:schemeClr val="bg1"/>
            </a:solidFill>
          </a:ln>
        </p:spPr>
        <p:txBody>
          <a:bodyPr wrap="square" rtlCol="0">
            <a:spAutoFit/>
          </a:bodyPr>
          <a:lstStyle/>
          <a:p>
            <a:r>
              <a:rPr lang="zh-CN" altLang="en-US" sz="3200" b="1" dirty="0">
                <a:solidFill>
                  <a:schemeClr val="bg1"/>
                </a:solidFill>
                <a:latin typeface="+mn-ea"/>
              </a:rPr>
              <a:t>法国需要一个强有力的政府稳定形势，资产阶级则需要维护和巩固革命成果</a:t>
            </a:r>
          </a:p>
        </p:txBody>
      </p:sp>
    </p:spTree>
    <p:extLst>
      <p:ext uri="{BB962C8B-B14F-4D97-AF65-F5344CB8AC3E}">
        <p14:creationId xmlns:p14="http://schemas.microsoft.com/office/powerpoint/2010/main" val="11633381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P spid="14" grpId="0" animBg="1"/>
      <p:bldP spid="1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95D0C4-BF36-4B9C-8C9F-3FE95A040B5E}"/>
              </a:ext>
            </a:extLst>
          </p:cNvPr>
          <p:cNvSpPr>
            <a:spLocks noGrp="1"/>
          </p:cNvSpPr>
          <p:nvPr>
            <p:ph type="title"/>
          </p:nvPr>
        </p:nvSpPr>
        <p:spPr/>
        <p:txBody>
          <a:bodyPr/>
          <a:lstStyle/>
          <a:p>
            <a:pPr algn="ctr"/>
            <a:r>
              <a:rPr lang="zh-CN" altLang="en-US" dirty="0"/>
              <a:t>学习目标</a:t>
            </a:r>
          </a:p>
        </p:txBody>
      </p:sp>
      <p:sp>
        <p:nvSpPr>
          <p:cNvPr id="3" name="内容占位符 2">
            <a:extLst>
              <a:ext uri="{FF2B5EF4-FFF2-40B4-BE49-F238E27FC236}">
                <a16:creationId xmlns:a16="http://schemas.microsoft.com/office/drawing/2014/main" id="{7BFA443F-7F94-4F51-8BA1-0646EEB67D48}"/>
              </a:ext>
            </a:extLst>
          </p:cNvPr>
          <p:cNvSpPr>
            <a:spLocks noGrp="1"/>
          </p:cNvSpPr>
          <p:nvPr>
            <p:ph idx="1"/>
          </p:nvPr>
        </p:nvSpPr>
        <p:spPr>
          <a:xfrm>
            <a:off x="838200" y="1668752"/>
            <a:ext cx="10515600" cy="3520496"/>
          </a:xfrm>
        </p:spPr>
        <p:txBody>
          <a:bodyPr anchor="ctr">
            <a:normAutofit fontScale="92500" lnSpcReduction="20000"/>
          </a:bodyPr>
          <a:lstStyle/>
          <a:p>
            <a:pPr marL="0" indent="0">
              <a:lnSpc>
                <a:spcPct val="150000"/>
              </a:lnSpc>
              <a:spcBef>
                <a:spcPts val="0"/>
              </a:spcBef>
              <a:buNone/>
            </a:pPr>
            <a:r>
              <a:rPr lang="en-US" altLang="zh-CN" sz="3600" b="1" dirty="0">
                <a:latin typeface="+mn-ea"/>
              </a:rPr>
              <a:t>1. </a:t>
            </a:r>
            <a:r>
              <a:rPr lang="zh-CN" altLang="en-US" sz="3600" b="1" dirty="0">
                <a:latin typeface="+mn-ea"/>
              </a:rPr>
              <a:t>通过课前预习，了解</a:t>
            </a:r>
            <a:r>
              <a:rPr lang="zh-CN" altLang="en-US" sz="3600" b="1" u="sng" dirty="0">
                <a:solidFill>
                  <a:srgbClr val="0000FF"/>
                </a:solidFill>
                <a:latin typeface="+mn-ea"/>
              </a:rPr>
              <a:t>法国大革命</a:t>
            </a:r>
            <a:r>
              <a:rPr lang="zh-CN" altLang="en-US" sz="3600" b="1" dirty="0">
                <a:latin typeface="+mn-ea"/>
              </a:rPr>
              <a:t>的背景、原因、过程和结果；知道</a:t>
            </a:r>
            <a:r>
              <a:rPr lang="zh-CN" altLang="en-US" sz="3600" b="1" u="sng" dirty="0">
                <a:solidFill>
                  <a:srgbClr val="0000FF"/>
                </a:solidFill>
                <a:latin typeface="+mn-ea"/>
              </a:rPr>
              <a:t>拿破仑帝国</a:t>
            </a:r>
            <a:r>
              <a:rPr lang="zh-CN" altLang="en-US" sz="3600" b="1" dirty="0">
                <a:latin typeface="+mn-ea"/>
              </a:rPr>
              <a:t>的活动；知道</a:t>
            </a:r>
            <a:r>
              <a:rPr lang="en-US" altLang="zh-CN" sz="3600" b="1" u="sng" dirty="0">
                <a:solidFill>
                  <a:srgbClr val="0000FF"/>
                </a:solidFill>
                <a:latin typeface="+mn-ea"/>
              </a:rPr>
              <a:t>《</a:t>
            </a:r>
            <a:r>
              <a:rPr lang="zh-CN" altLang="en-US" sz="3600" b="1" u="sng" dirty="0">
                <a:solidFill>
                  <a:srgbClr val="0000FF"/>
                </a:solidFill>
                <a:latin typeface="+mn-ea"/>
              </a:rPr>
              <a:t>人权宣言</a:t>
            </a:r>
            <a:r>
              <a:rPr lang="en-US" altLang="zh-CN" sz="3600" b="1" u="sng" dirty="0">
                <a:solidFill>
                  <a:srgbClr val="0000FF"/>
                </a:solidFill>
                <a:latin typeface="+mn-ea"/>
              </a:rPr>
              <a:t>》</a:t>
            </a:r>
            <a:r>
              <a:rPr lang="zh-CN" altLang="en-US" sz="3600" b="1" dirty="0">
                <a:latin typeface="+mn-ea"/>
              </a:rPr>
              <a:t>和</a:t>
            </a:r>
            <a:r>
              <a:rPr lang="en-US" altLang="zh-CN" sz="3600" b="1" u="sng" dirty="0">
                <a:solidFill>
                  <a:srgbClr val="0000FF"/>
                </a:solidFill>
                <a:latin typeface="+mn-ea"/>
              </a:rPr>
              <a:t>《</a:t>
            </a:r>
            <a:r>
              <a:rPr lang="zh-CN" altLang="en-US" sz="3600" b="1" u="sng" dirty="0">
                <a:solidFill>
                  <a:srgbClr val="0000FF"/>
                </a:solidFill>
                <a:latin typeface="+mn-ea"/>
              </a:rPr>
              <a:t>拿破仑法典</a:t>
            </a:r>
            <a:r>
              <a:rPr lang="en-US" altLang="zh-CN" sz="3600" b="1" u="sng" dirty="0">
                <a:solidFill>
                  <a:srgbClr val="0000FF"/>
                </a:solidFill>
                <a:latin typeface="+mn-ea"/>
              </a:rPr>
              <a:t>》</a:t>
            </a:r>
            <a:r>
              <a:rPr lang="zh-CN" altLang="en-US" sz="3600" b="1" dirty="0">
                <a:latin typeface="+mn-ea"/>
              </a:rPr>
              <a:t>的内容</a:t>
            </a:r>
          </a:p>
          <a:p>
            <a:pPr marL="0" indent="0">
              <a:lnSpc>
                <a:spcPct val="150000"/>
              </a:lnSpc>
              <a:spcBef>
                <a:spcPts val="0"/>
              </a:spcBef>
              <a:buNone/>
            </a:pPr>
            <a:r>
              <a:rPr lang="en-US" altLang="zh-CN" sz="3600" b="1" dirty="0">
                <a:latin typeface="+mn-ea"/>
              </a:rPr>
              <a:t>2. </a:t>
            </a:r>
            <a:r>
              <a:rPr lang="zh-CN" altLang="en-US" sz="3600" b="1" dirty="0">
                <a:latin typeface="+mn-ea"/>
              </a:rPr>
              <a:t>通过对本课的学习，认识法国大革命和拿破仑帝国</a:t>
            </a:r>
            <a:r>
              <a:rPr lang="zh-CN" altLang="en-US" sz="3600" b="1" u="sng" dirty="0">
                <a:solidFill>
                  <a:srgbClr val="FF0000"/>
                </a:solidFill>
                <a:latin typeface="+mn-ea"/>
              </a:rPr>
              <a:t>对社会发展带来的影响</a:t>
            </a:r>
          </a:p>
        </p:txBody>
      </p:sp>
    </p:spTree>
    <p:extLst>
      <p:ext uri="{BB962C8B-B14F-4D97-AF65-F5344CB8AC3E}">
        <p14:creationId xmlns:p14="http://schemas.microsoft.com/office/powerpoint/2010/main" val="1434249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（二）内政</a:t>
            </a:r>
            <a:r>
              <a:rPr lang="en-US" altLang="zh-CN" sz="3600" b="1" dirty="0"/>
              <a:t>—— </a:t>
            </a:r>
            <a:r>
              <a:rPr lang="en-US" altLang="zh-CN" sz="3600" b="1" dirty="0">
                <a:solidFill>
                  <a:srgbClr val="0000FF"/>
                </a:solidFill>
                <a:latin typeface="+mn-ea"/>
              </a:rPr>
              <a:t>《</a:t>
            </a:r>
            <a:r>
              <a:rPr lang="zh-CN" altLang="en-US" sz="3600" b="1" dirty="0">
                <a:solidFill>
                  <a:srgbClr val="0000FF"/>
                </a:solidFill>
                <a:latin typeface="+mn-ea"/>
              </a:rPr>
              <a:t>拿破仑法典</a:t>
            </a:r>
            <a:r>
              <a:rPr lang="en-US" altLang="zh-CN" sz="3600" b="1" dirty="0">
                <a:solidFill>
                  <a:srgbClr val="0000FF"/>
                </a:solidFill>
                <a:latin typeface="+mn-ea"/>
              </a:rPr>
              <a:t>》</a:t>
            </a:r>
            <a:endParaRPr lang="zh-CN" altLang="en-US" sz="3600" b="1" dirty="0">
              <a:solidFill>
                <a:srgbClr val="0000FF"/>
              </a:solidFill>
              <a:latin typeface="+mn-ea"/>
            </a:endParaRPr>
          </a:p>
        </p:txBody>
      </p:sp>
      <p:sp>
        <p:nvSpPr>
          <p:cNvPr id="5" name="矩形 4">
            <a:extLst>
              <a:ext uri="{FF2B5EF4-FFF2-40B4-BE49-F238E27FC236}">
                <a16:creationId xmlns:a16="http://schemas.microsoft.com/office/drawing/2014/main" id="{EBB3FE7D-01F3-4699-8639-23097B26B933}"/>
              </a:ext>
            </a:extLst>
          </p:cNvPr>
          <p:cNvSpPr/>
          <p:nvPr/>
        </p:nvSpPr>
        <p:spPr>
          <a:xfrm>
            <a:off x="838201" y="2276328"/>
            <a:ext cx="7356232" cy="2554545"/>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我真正的光荣并非打了四十次胜仗，滑铁卢之战抹去了关于这一切的记忆，但是有一样东西是不会被人忘记的，它将永垂不朽</a:t>
            </a:r>
            <a:r>
              <a:rPr lang="en-US" altLang="zh-CN" sz="3200" b="1" dirty="0">
                <a:solidFill>
                  <a:schemeClr val="bg1"/>
                </a:solidFill>
                <a:latin typeface="+mn-ea"/>
              </a:rPr>
              <a:t>——</a:t>
            </a:r>
            <a:r>
              <a:rPr lang="zh-CN" altLang="en-US" sz="3200" b="1" dirty="0">
                <a:solidFill>
                  <a:schemeClr val="bg1"/>
                </a:solidFill>
                <a:latin typeface="+mn-ea"/>
              </a:rPr>
              <a:t>那就是我的民法典。</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拿破仑 </a:t>
            </a:r>
          </a:p>
        </p:txBody>
      </p:sp>
      <p:sp>
        <p:nvSpPr>
          <p:cNvPr id="11" name="矩形 10">
            <a:extLst>
              <a:ext uri="{FF2B5EF4-FFF2-40B4-BE49-F238E27FC236}">
                <a16:creationId xmlns:a16="http://schemas.microsoft.com/office/drawing/2014/main" id="{D6F0E1A3-F37B-492E-9F78-F75C7FCEC114}"/>
              </a:ext>
            </a:extLst>
          </p:cNvPr>
          <p:cNvSpPr/>
          <p:nvPr/>
        </p:nvSpPr>
        <p:spPr>
          <a:xfrm>
            <a:off x="838200" y="5070869"/>
            <a:ext cx="5855677" cy="1077218"/>
          </a:xfrm>
          <a:prstGeom prst="rect">
            <a:avLst/>
          </a:prstGeom>
          <a:solidFill>
            <a:srgbClr val="FFFF00"/>
          </a:solidFill>
          <a:ln w="19050">
            <a:solidFill>
              <a:schemeClr val="bg1"/>
            </a:solidFill>
          </a:ln>
        </p:spPr>
        <p:txBody>
          <a:bodyPr wrap="square" rtlCol="0" anchor="ctr">
            <a:spAutoFit/>
          </a:bodyPr>
          <a:lstStyle/>
          <a:p>
            <a:r>
              <a:rPr lang="en-US" altLang="zh-CN" sz="3200" b="1" dirty="0">
                <a:solidFill>
                  <a:schemeClr val="bg1"/>
                </a:solidFill>
                <a:latin typeface="+mn-ea"/>
              </a:rPr>
              <a:t>1804</a:t>
            </a:r>
            <a:r>
              <a:rPr lang="zh-CN" altLang="en-US" sz="3200" b="1" dirty="0">
                <a:solidFill>
                  <a:schemeClr val="bg1"/>
                </a:solidFill>
                <a:latin typeface="+mn-ea"/>
              </a:rPr>
              <a:t>年主持制定并颁布民法典，</a:t>
            </a:r>
            <a:endParaRPr lang="en-US" altLang="zh-CN" sz="3200" b="1" dirty="0">
              <a:solidFill>
                <a:schemeClr val="bg1"/>
              </a:solidFill>
              <a:latin typeface="+mn-ea"/>
            </a:endParaRPr>
          </a:p>
          <a:p>
            <a:r>
              <a:rPr lang="zh-CN" altLang="en-US" sz="3200" b="1" dirty="0">
                <a:solidFill>
                  <a:schemeClr val="bg1"/>
                </a:solidFill>
                <a:latin typeface="+mn-ea"/>
              </a:rPr>
              <a:t>名为</a:t>
            </a: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pic>
        <p:nvPicPr>
          <p:cNvPr id="8" name="图片 7">
            <a:extLst>
              <a:ext uri="{FF2B5EF4-FFF2-40B4-BE49-F238E27FC236}">
                <a16:creationId xmlns:a16="http://schemas.microsoft.com/office/drawing/2014/main" id="{CB766AE0-8E61-4BB6-B6FD-BA4D2E922B12}"/>
              </a:ext>
            </a:extLst>
          </p:cNvPr>
          <p:cNvPicPr>
            <a:picLocks noChangeAspect="1"/>
          </p:cNvPicPr>
          <p:nvPr/>
        </p:nvPicPr>
        <p:blipFill rotWithShape="1">
          <a:blip r:embed="rId2"/>
          <a:srcRect l="2769" t="682" r="3385" b="1558"/>
          <a:stretch/>
        </p:blipFill>
        <p:spPr>
          <a:xfrm>
            <a:off x="8487508" y="879231"/>
            <a:ext cx="3575538" cy="588498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a:extLst>
              <a:ext uri="{FF2B5EF4-FFF2-40B4-BE49-F238E27FC236}">
                <a16:creationId xmlns:a16="http://schemas.microsoft.com/office/drawing/2014/main" id="{C310E0F4-9123-462F-8D4D-6F7C5837A6D4}"/>
              </a:ext>
            </a:extLst>
          </p:cNvPr>
          <p:cNvSpPr/>
          <p:nvPr/>
        </p:nvSpPr>
        <p:spPr>
          <a:xfrm>
            <a:off x="8715692" y="5609478"/>
            <a:ext cx="311916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spTree>
    <p:extLst>
      <p:ext uri="{BB962C8B-B14F-4D97-AF65-F5344CB8AC3E}">
        <p14:creationId xmlns:p14="http://schemas.microsoft.com/office/powerpoint/2010/main" val="361773161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89491AD-4F4F-4ED2-8F72-83C8D7611AB6}"/>
              </a:ext>
            </a:extLst>
          </p:cNvPr>
          <p:cNvSpPr/>
          <p:nvPr/>
        </p:nvSpPr>
        <p:spPr>
          <a:xfrm>
            <a:off x="1" y="0"/>
            <a:ext cx="6940062" cy="4031873"/>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第</a:t>
            </a:r>
            <a:r>
              <a:rPr lang="en-US" altLang="zh-CN" sz="3200" b="1" dirty="0">
                <a:solidFill>
                  <a:schemeClr val="bg1"/>
                </a:solidFill>
                <a:latin typeface="+mn-ea"/>
              </a:rPr>
              <a:t>8</a:t>
            </a:r>
            <a:r>
              <a:rPr lang="zh-CN" altLang="en-US" sz="3200" b="1" dirty="0">
                <a:solidFill>
                  <a:schemeClr val="bg1"/>
                </a:solidFill>
                <a:latin typeface="+mn-ea"/>
              </a:rPr>
              <a:t>条 所有法国人都享有民事权利。</a:t>
            </a:r>
            <a:endParaRPr lang="en-US" altLang="zh-CN" sz="3200" b="1" dirty="0">
              <a:solidFill>
                <a:schemeClr val="bg1"/>
              </a:solidFill>
              <a:latin typeface="+mn-ea"/>
            </a:endParaRPr>
          </a:p>
          <a:p>
            <a:endParaRPr lang="zh-CN" altLang="en-US" sz="3200" b="1" dirty="0">
              <a:solidFill>
                <a:schemeClr val="bg1"/>
              </a:solidFill>
              <a:latin typeface="+mn-ea"/>
            </a:endParaRPr>
          </a:p>
          <a:p>
            <a:r>
              <a:rPr lang="zh-CN" altLang="en-US" sz="3200" b="1" dirty="0">
                <a:solidFill>
                  <a:schemeClr val="bg1"/>
                </a:solidFill>
                <a:latin typeface="+mn-ea"/>
              </a:rPr>
              <a:t>第</a:t>
            </a:r>
            <a:r>
              <a:rPr lang="en-US" altLang="zh-CN" sz="3200" b="1" dirty="0">
                <a:solidFill>
                  <a:schemeClr val="bg1"/>
                </a:solidFill>
                <a:latin typeface="+mn-ea"/>
              </a:rPr>
              <a:t>537</a:t>
            </a:r>
            <a:r>
              <a:rPr lang="zh-CN" altLang="en-US" sz="3200" b="1" dirty="0">
                <a:solidFill>
                  <a:schemeClr val="bg1"/>
                </a:solidFill>
                <a:latin typeface="+mn-ea"/>
              </a:rPr>
              <a:t>条 除法律规定的限制外，私人得自由处分属于其所有的财产</a:t>
            </a:r>
            <a:endParaRPr lang="en-US" altLang="zh-CN" sz="3200" b="1" dirty="0">
              <a:solidFill>
                <a:schemeClr val="bg1"/>
              </a:solidFill>
              <a:latin typeface="+mn-ea"/>
            </a:endParaRPr>
          </a:p>
          <a:p>
            <a:endParaRPr lang="en-US" altLang="zh-CN" sz="3200" b="1" dirty="0">
              <a:solidFill>
                <a:schemeClr val="bg1"/>
              </a:solidFill>
              <a:latin typeface="+mn-ea"/>
            </a:endParaRPr>
          </a:p>
          <a:p>
            <a:r>
              <a:rPr lang="zh-CN" altLang="en-US" sz="3200" b="1" dirty="0">
                <a:solidFill>
                  <a:schemeClr val="bg1"/>
                </a:solidFill>
                <a:latin typeface="+mn-ea"/>
              </a:rPr>
              <a:t>第</a:t>
            </a:r>
            <a:r>
              <a:rPr lang="en-US" altLang="zh-CN" sz="3200" b="1" dirty="0">
                <a:solidFill>
                  <a:schemeClr val="bg1"/>
                </a:solidFill>
                <a:latin typeface="+mn-ea"/>
              </a:rPr>
              <a:t>1134</a:t>
            </a:r>
            <a:r>
              <a:rPr lang="zh-CN" altLang="en-US" sz="3200" b="1" dirty="0">
                <a:solidFill>
                  <a:schemeClr val="bg1"/>
                </a:solidFill>
                <a:latin typeface="+mn-ea"/>
              </a:rPr>
              <a:t>条  依法成立的契约，在缔结契约的当事人间有相当于法律的效力。</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5" name="文本框 4">
            <a:extLst>
              <a:ext uri="{FF2B5EF4-FFF2-40B4-BE49-F238E27FC236}">
                <a16:creationId xmlns:a16="http://schemas.microsoft.com/office/drawing/2014/main" id="{DC33C6F0-85A1-4311-B73C-3FD7FBCBE5FC}"/>
              </a:ext>
            </a:extLst>
          </p:cNvPr>
          <p:cNvSpPr txBox="1"/>
          <p:nvPr/>
        </p:nvSpPr>
        <p:spPr>
          <a:xfrm>
            <a:off x="0" y="4031873"/>
            <a:ext cx="7244862"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1. </a:t>
            </a:r>
            <a:r>
              <a:rPr lang="zh-CN" altLang="en-US" dirty="0"/>
              <a:t>材料中的法律条文体现了什么原则？</a:t>
            </a:r>
          </a:p>
        </p:txBody>
      </p:sp>
      <p:sp>
        <p:nvSpPr>
          <p:cNvPr id="6" name="矩形 5">
            <a:extLst>
              <a:ext uri="{FF2B5EF4-FFF2-40B4-BE49-F238E27FC236}">
                <a16:creationId xmlns:a16="http://schemas.microsoft.com/office/drawing/2014/main" id="{27D41E7B-5718-4C27-AA92-34710FE6F6E0}"/>
              </a:ext>
            </a:extLst>
          </p:cNvPr>
          <p:cNvSpPr/>
          <p:nvPr/>
        </p:nvSpPr>
        <p:spPr>
          <a:xfrm>
            <a:off x="7666892" y="30777"/>
            <a:ext cx="2684585" cy="646331"/>
          </a:xfrm>
          <a:prstGeom prst="rect">
            <a:avLst/>
          </a:prstGeom>
          <a:solidFill>
            <a:srgbClr val="FFFF00"/>
          </a:solidFill>
          <a:ln w="19050">
            <a:solidFill>
              <a:schemeClr val="bg1"/>
            </a:solidFill>
          </a:ln>
        </p:spPr>
        <p:txBody>
          <a:bodyPr wrap="square" rtlCol="0" anchor="ctr">
            <a:spAutoFit/>
          </a:bodyPr>
          <a:lstStyle/>
          <a:p>
            <a:pPr algn="ctr"/>
            <a:r>
              <a:rPr lang="zh-CN" altLang="en-US" sz="3600" b="1" dirty="0">
                <a:solidFill>
                  <a:schemeClr val="bg1"/>
                </a:solidFill>
                <a:latin typeface="+mn-ea"/>
              </a:rPr>
              <a:t>自由平等</a:t>
            </a:r>
          </a:p>
        </p:txBody>
      </p:sp>
      <p:sp>
        <p:nvSpPr>
          <p:cNvPr id="7" name="矩形 6">
            <a:extLst>
              <a:ext uri="{FF2B5EF4-FFF2-40B4-BE49-F238E27FC236}">
                <a16:creationId xmlns:a16="http://schemas.microsoft.com/office/drawing/2014/main" id="{81599221-0789-4E03-AA4A-DE41653A41C1}"/>
              </a:ext>
            </a:extLst>
          </p:cNvPr>
          <p:cNvSpPr/>
          <p:nvPr/>
        </p:nvSpPr>
        <p:spPr>
          <a:xfrm>
            <a:off x="7666892" y="1103115"/>
            <a:ext cx="3552093" cy="1200329"/>
          </a:xfrm>
          <a:prstGeom prst="rect">
            <a:avLst/>
          </a:prstGeom>
          <a:solidFill>
            <a:srgbClr val="FFFF00"/>
          </a:solidFill>
          <a:ln w="19050">
            <a:solidFill>
              <a:schemeClr val="bg1"/>
            </a:solidFill>
          </a:ln>
        </p:spPr>
        <p:txBody>
          <a:bodyPr wrap="square" rtlCol="0" anchor="ctr">
            <a:spAutoFit/>
          </a:bodyPr>
          <a:lstStyle/>
          <a:p>
            <a:pPr algn="ctr"/>
            <a:r>
              <a:rPr lang="zh-CN" altLang="en-US" sz="3600" b="1" dirty="0">
                <a:solidFill>
                  <a:schemeClr val="bg1"/>
                </a:solidFill>
                <a:latin typeface="+mn-ea"/>
              </a:rPr>
              <a:t>私有财产</a:t>
            </a:r>
            <a:endParaRPr lang="en-US" altLang="zh-CN" sz="3600" b="1" dirty="0">
              <a:solidFill>
                <a:schemeClr val="bg1"/>
              </a:solidFill>
              <a:latin typeface="+mn-ea"/>
            </a:endParaRPr>
          </a:p>
          <a:p>
            <a:pPr algn="ctr"/>
            <a:r>
              <a:rPr lang="zh-CN" altLang="en-US" sz="3600" b="1" dirty="0">
                <a:solidFill>
                  <a:schemeClr val="bg1"/>
                </a:solidFill>
                <a:latin typeface="+mn-ea"/>
              </a:rPr>
              <a:t>神圣不可侵犯</a:t>
            </a:r>
          </a:p>
        </p:txBody>
      </p:sp>
      <p:sp>
        <p:nvSpPr>
          <p:cNvPr id="8" name="矩形 7">
            <a:extLst>
              <a:ext uri="{FF2B5EF4-FFF2-40B4-BE49-F238E27FC236}">
                <a16:creationId xmlns:a16="http://schemas.microsoft.com/office/drawing/2014/main" id="{A6D3B921-B5FC-4A36-A27C-9C06A5D50DB6}"/>
              </a:ext>
            </a:extLst>
          </p:cNvPr>
          <p:cNvSpPr/>
          <p:nvPr/>
        </p:nvSpPr>
        <p:spPr>
          <a:xfrm>
            <a:off x="7666892" y="2729450"/>
            <a:ext cx="3552093" cy="646331"/>
          </a:xfrm>
          <a:prstGeom prst="rect">
            <a:avLst/>
          </a:prstGeom>
          <a:solidFill>
            <a:srgbClr val="FFFF00"/>
          </a:solidFill>
          <a:ln w="19050">
            <a:solidFill>
              <a:schemeClr val="bg1"/>
            </a:solidFill>
          </a:ln>
        </p:spPr>
        <p:txBody>
          <a:bodyPr wrap="square" rtlCol="0" anchor="ctr">
            <a:spAutoFit/>
          </a:bodyPr>
          <a:lstStyle/>
          <a:p>
            <a:pPr algn="ctr"/>
            <a:r>
              <a:rPr lang="zh-CN" altLang="en-US" sz="3600" b="1" dirty="0">
                <a:solidFill>
                  <a:schemeClr val="bg1"/>
                </a:solidFill>
                <a:latin typeface="+mn-ea"/>
              </a:rPr>
              <a:t>法治和契约精神</a:t>
            </a:r>
          </a:p>
        </p:txBody>
      </p:sp>
      <p:sp>
        <p:nvSpPr>
          <p:cNvPr id="9" name="箭头: 右 8">
            <a:extLst>
              <a:ext uri="{FF2B5EF4-FFF2-40B4-BE49-F238E27FC236}">
                <a16:creationId xmlns:a16="http://schemas.microsoft.com/office/drawing/2014/main" id="{64B8C40E-CFCE-4B16-8144-86B62442A224}"/>
              </a:ext>
            </a:extLst>
          </p:cNvPr>
          <p:cNvSpPr/>
          <p:nvPr/>
        </p:nvSpPr>
        <p:spPr>
          <a:xfrm>
            <a:off x="6518031" y="111626"/>
            <a:ext cx="879231" cy="484632"/>
          </a:xfrm>
          <a:prstGeom prst="rightArrow">
            <a:avLst/>
          </a:prstGeom>
          <a:solidFill>
            <a:srgbClr val="FFF2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右 9">
            <a:extLst>
              <a:ext uri="{FF2B5EF4-FFF2-40B4-BE49-F238E27FC236}">
                <a16:creationId xmlns:a16="http://schemas.microsoft.com/office/drawing/2014/main" id="{5D08005C-7E04-4C9A-BB5F-42135D9BFF39}"/>
              </a:ext>
            </a:extLst>
          </p:cNvPr>
          <p:cNvSpPr/>
          <p:nvPr/>
        </p:nvSpPr>
        <p:spPr>
          <a:xfrm>
            <a:off x="6518031" y="1460963"/>
            <a:ext cx="879231" cy="484632"/>
          </a:xfrm>
          <a:prstGeom prst="rightArrow">
            <a:avLst/>
          </a:prstGeom>
          <a:solidFill>
            <a:srgbClr val="FFF2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箭头: 右 10">
            <a:extLst>
              <a:ext uri="{FF2B5EF4-FFF2-40B4-BE49-F238E27FC236}">
                <a16:creationId xmlns:a16="http://schemas.microsoft.com/office/drawing/2014/main" id="{435B232F-7ED2-4B46-B2F9-6722599AB299}"/>
              </a:ext>
            </a:extLst>
          </p:cNvPr>
          <p:cNvSpPr/>
          <p:nvPr/>
        </p:nvSpPr>
        <p:spPr>
          <a:xfrm>
            <a:off x="6518031" y="2810299"/>
            <a:ext cx="879231" cy="484632"/>
          </a:xfrm>
          <a:prstGeom prst="rightArrow">
            <a:avLst/>
          </a:prstGeom>
          <a:solidFill>
            <a:srgbClr val="FFF2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文本框 11">
            <a:extLst>
              <a:ext uri="{FF2B5EF4-FFF2-40B4-BE49-F238E27FC236}">
                <a16:creationId xmlns:a16="http://schemas.microsoft.com/office/drawing/2014/main" id="{359A44BD-5F1B-4FD6-97A7-CCF8643FB101}"/>
              </a:ext>
            </a:extLst>
          </p:cNvPr>
          <p:cNvSpPr txBox="1"/>
          <p:nvPr/>
        </p:nvSpPr>
        <p:spPr>
          <a:xfrm>
            <a:off x="0" y="4733321"/>
            <a:ext cx="5369169"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2. </a:t>
            </a:r>
            <a:r>
              <a:rPr lang="zh-CN" altLang="en-US" dirty="0"/>
              <a:t>这一系列原则源自于哪里？</a:t>
            </a:r>
          </a:p>
        </p:txBody>
      </p:sp>
      <p:sp>
        <p:nvSpPr>
          <p:cNvPr id="13" name="矩形 12">
            <a:extLst>
              <a:ext uri="{FF2B5EF4-FFF2-40B4-BE49-F238E27FC236}">
                <a16:creationId xmlns:a16="http://schemas.microsoft.com/office/drawing/2014/main" id="{5EF330B3-B192-4882-8C7F-FDD2F00267EB}"/>
              </a:ext>
            </a:extLst>
          </p:cNvPr>
          <p:cNvSpPr/>
          <p:nvPr/>
        </p:nvSpPr>
        <p:spPr>
          <a:xfrm>
            <a:off x="5568460" y="4733321"/>
            <a:ext cx="4583723" cy="584775"/>
          </a:xfrm>
          <a:prstGeom prst="rect">
            <a:avLst/>
          </a:prstGeom>
          <a:solidFill>
            <a:schemeClr val="accent4">
              <a:lumMod val="60000"/>
              <a:lumOff val="40000"/>
            </a:schemeClr>
          </a:solidFill>
          <a:ln w="19050">
            <a:solidFill>
              <a:schemeClr val="bg1"/>
            </a:solidFill>
          </a:ln>
        </p:spPr>
        <p:txBody>
          <a:bodyPr wrap="square" rtlCol="0">
            <a:spAutoFit/>
          </a:bodyPr>
          <a:lstStyle/>
          <a:p>
            <a:pPr algn="ctr"/>
            <a:r>
              <a:rPr lang="zh-CN" altLang="en-US" sz="3200" b="1" dirty="0">
                <a:solidFill>
                  <a:schemeClr val="bg1"/>
                </a:solidFill>
                <a:latin typeface="+mn-ea"/>
              </a:rPr>
              <a:t>启蒙思想  </a:t>
            </a:r>
            <a:r>
              <a:rPr lang="en-US" altLang="zh-CN" sz="3200" b="1" dirty="0">
                <a:solidFill>
                  <a:schemeClr val="bg1"/>
                </a:solidFill>
                <a:latin typeface="+mn-ea"/>
              </a:rPr>
              <a:t>《</a:t>
            </a:r>
            <a:r>
              <a:rPr lang="zh-CN" altLang="en-US" sz="3200" b="1" dirty="0">
                <a:solidFill>
                  <a:schemeClr val="bg1"/>
                </a:solidFill>
                <a:latin typeface="+mn-ea"/>
              </a:rPr>
              <a:t>人权宣言</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14" name="文本框 13">
            <a:extLst>
              <a:ext uri="{FF2B5EF4-FFF2-40B4-BE49-F238E27FC236}">
                <a16:creationId xmlns:a16="http://schemas.microsoft.com/office/drawing/2014/main" id="{EA40FA94-15B3-48AE-ABA5-115C06239B4B}"/>
              </a:ext>
            </a:extLst>
          </p:cNvPr>
          <p:cNvSpPr txBox="1"/>
          <p:nvPr/>
        </p:nvSpPr>
        <p:spPr>
          <a:xfrm>
            <a:off x="0" y="5434769"/>
            <a:ext cx="5369169"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3. 《</a:t>
            </a:r>
            <a:r>
              <a:rPr lang="zh-CN" altLang="en-US" dirty="0"/>
              <a:t>拿破仑法典</a:t>
            </a:r>
            <a:r>
              <a:rPr lang="en-US" altLang="zh-CN" dirty="0"/>
              <a:t>》</a:t>
            </a:r>
            <a:r>
              <a:rPr lang="zh-CN" altLang="en-US" dirty="0"/>
              <a:t>有什么作用和影响？</a:t>
            </a:r>
          </a:p>
        </p:txBody>
      </p:sp>
    </p:spTree>
    <p:extLst>
      <p:ext uri="{BB962C8B-B14F-4D97-AF65-F5344CB8AC3E}">
        <p14:creationId xmlns:p14="http://schemas.microsoft.com/office/powerpoint/2010/main" val="34786085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（二）内政</a:t>
            </a:r>
            <a:r>
              <a:rPr lang="en-US" altLang="zh-CN" sz="3600" b="1" dirty="0"/>
              <a:t>—— </a:t>
            </a:r>
            <a:r>
              <a:rPr lang="en-US" altLang="zh-CN" sz="3600" b="1" dirty="0">
                <a:solidFill>
                  <a:srgbClr val="0000FF"/>
                </a:solidFill>
                <a:latin typeface="+mn-ea"/>
              </a:rPr>
              <a:t>《</a:t>
            </a:r>
            <a:r>
              <a:rPr lang="zh-CN" altLang="en-US" sz="3600" b="1" dirty="0">
                <a:solidFill>
                  <a:srgbClr val="0000FF"/>
                </a:solidFill>
                <a:latin typeface="+mn-ea"/>
              </a:rPr>
              <a:t>拿破仑法典</a:t>
            </a:r>
            <a:r>
              <a:rPr lang="en-US" altLang="zh-CN" sz="3600" b="1" dirty="0">
                <a:solidFill>
                  <a:srgbClr val="0000FF"/>
                </a:solidFill>
                <a:latin typeface="+mn-ea"/>
              </a:rPr>
              <a:t>》</a:t>
            </a:r>
            <a:endParaRPr lang="zh-CN" altLang="en-US" sz="3600" b="1" dirty="0">
              <a:solidFill>
                <a:srgbClr val="0000FF"/>
              </a:solidFill>
              <a:latin typeface="+mn-ea"/>
            </a:endParaRPr>
          </a:p>
        </p:txBody>
      </p:sp>
      <p:pic>
        <p:nvPicPr>
          <p:cNvPr id="8" name="图片 7">
            <a:extLst>
              <a:ext uri="{FF2B5EF4-FFF2-40B4-BE49-F238E27FC236}">
                <a16:creationId xmlns:a16="http://schemas.microsoft.com/office/drawing/2014/main" id="{CB766AE0-8E61-4BB6-B6FD-BA4D2E922B12}"/>
              </a:ext>
            </a:extLst>
          </p:cNvPr>
          <p:cNvPicPr>
            <a:picLocks noChangeAspect="1"/>
          </p:cNvPicPr>
          <p:nvPr/>
        </p:nvPicPr>
        <p:blipFill rotWithShape="1">
          <a:blip r:embed="rId2"/>
          <a:srcRect l="2769" t="682" r="3385" b="1558"/>
          <a:stretch/>
        </p:blipFill>
        <p:spPr>
          <a:xfrm>
            <a:off x="8487508" y="879231"/>
            <a:ext cx="3575538" cy="588498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a:extLst>
              <a:ext uri="{FF2B5EF4-FFF2-40B4-BE49-F238E27FC236}">
                <a16:creationId xmlns:a16="http://schemas.microsoft.com/office/drawing/2014/main" id="{C310E0F4-9123-462F-8D4D-6F7C5837A6D4}"/>
              </a:ext>
            </a:extLst>
          </p:cNvPr>
          <p:cNvSpPr/>
          <p:nvPr/>
        </p:nvSpPr>
        <p:spPr>
          <a:xfrm>
            <a:off x="8715692" y="5609478"/>
            <a:ext cx="311916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9" name="矩形 8">
            <a:extLst>
              <a:ext uri="{FF2B5EF4-FFF2-40B4-BE49-F238E27FC236}">
                <a16:creationId xmlns:a16="http://schemas.microsoft.com/office/drawing/2014/main" id="{865BB8D0-9EE4-4E77-9378-7F6B34F928F3}"/>
              </a:ext>
            </a:extLst>
          </p:cNvPr>
          <p:cNvSpPr/>
          <p:nvPr/>
        </p:nvSpPr>
        <p:spPr>
          <a:xfrm>
            <a:off x="1406768" y="2974974"/>
            <a:ext cx="6512172" cy="2862322"/>
          </a:xfrm>
          <a:prstGeom prst="rect">
            <a:avLst/>
          </a:prstGeom>
          <a:solidFill>
            <a:srgbClr val="FFFF00"/>
          </a:solidFill>
          <a:ln w="19050">
            <a:solidFill>
              <a:schemeClr val="bg1"/>
            </a:solidFill>
          </a:ln>
        </p:spPr>
        <p:txBody>
          <a:bodyPr wrap="square" rtlCol="0" anchor="ctr">
            <a:spAutoFit/>
          </a:bodyPr>
          <a:lstStyle/>
          <a:p>
            <a:r>
              <a:rPr lang="zh-CN" altLang="en-US" sz="3600" b="1" dirty="0">
                <a:solidFill>
                  <a:schemeClr val="bg1"/>
                </a:solidFill>
                <a:latin typeface="+mn-ea"/>
              </a:rPr>
              <a:t>①对于当时法国，</a:t>
            </a:r>
            <a:r>
              <a:rPr lang="zh-CN" altLang="en-US" sz="3600" b="1" dirty="0">
                <a:solidFill>
                  <a:srgbClr val="FF0000"/>
                </a:solidFill>
                <a:latin typeface="+mn-ea"/>
              </a:rPr>
              <a:t>稳定了</a:t>
            </a:r>
            <a:r>
              <a:rPr lang="zh-CN" altLang="en-US" sz="3600" b="1" dirty="0">
                <a:solidFill>
                  <a:schemeClr val="bg1"/>
                </a:solidFill>
                <a:latin typeface="+mn-ea"/>
              </a:rPr>
              <a:t>社会秩序，</a:t>
            </a:r>
            <a:r>
              <a:rPr lang="zh-CN" altLang="en-US" sz="3600" b="1" dirty="0">
                <a:solidFill>
                  <a:srgbClr val="FF0000"/>
                </a:solidFill>
                <a:latin typeface="+mn-ea"/>
              </a:rPr>
              <a:t>维护了</a:t>
            </a:r>
            <a:r>
              <a:rPr lang="zh-CN" altLang="en-US" sz="3600" b="1" dirty="0">
                <a:solidFill>
                  <a:schemeClr val="bg1"/>
                </a:solidFill>
                <a:latin typeface="+mn-ea"/>
              </a:rPr>
              <a:t>资产阶级的利益，</a:t>
            </a:r>
            <a:r>
              <a:rPr lang="zh-CN" altLang="en-US" sz="3600" b="1" dirty="0">
                <a:solidFill>
                  <a:srgbClr val="FF0000"/>
                </a:solidFill>
                <a:latin typeface="+mn-ea"/>
              </a:rPr>
              <a:t>巩固了</a:t>
            </a:r>
            <a:r>
              <a:rPr lang="zh-CN" altLang="en-US" sz="3600" b="1" dirty="0">
                <a:solidFill>
                  <a:schemeClr val="bg1"/>
                </a:solidFill>
                <a:latin typeface="+mn-ea"/>
              </a:rPr>
              <a:t>法国大革命的成果</a:t>
            </a:r>
          </a:p>
          <a:p>
            <a:r>
              <a:rPr lang="zh-CN" altLang="en-US" sz="3600" b="1" dirty="0">
                <a:solidFill>
                  <a:schemeClr val="bg1"/>
                </a:solidFill>
                <a:latin typeface="+mn-ea"/>
              </a:rPr>
              <a:t>②法律</a:t>
            </a:r>
            <a:r>
              <a:rPr lang="zh-CN" altLang="en-US" sz="3600" b="1" dirty="0">
                <a:solidFill>
                  <a:srgbClr val="0000FF"/>
                </a:solidFill>
                <a:latin typeface="+mn-ea"/>
              </a:rPr>
              <a:t>影响至今</a:t>
            </a:r>
            <a:r>
              <a:rPr lang="zh-CN" altLang="en-US" sz="3600" b="1" dirty="0">
                <a:solidFill>
                  <a:schemeClr val="bg1"/>
                </a:solidFill>
                <a:latin typeface="+mn-ea"/>
              </a:rPr>
              <a:t>，许多国家的民法都以此为</a:t>
            </a:r>
            <a:r>
              <a:rPr lang="zh-CN" altLang="en-US" sz="3600" b="1" dirty="0">
                <a:solidFill>
                  <a:srgbClr val="0000FF"/>
                </a:solidFill>
                <a:latin typeface="+mn-ea"/>
              </a:rPr>
              <a:t>参照蓝本</a:t>
            </a:r>
          </a:p>
        </p:txBody>
      </p:sp>
      <p:sp>
        <p:nvSpPr>
          <p:cNvPr id="10" name="矩形 9">
            <a:extLst>
              <a:ext uri="{FF2B5EF4-FFF2-40B4-BE49-F238E27FC236}">
                <a16:creationId xmlns:a16="http://schemas.microsoft.com/office/drawing/2014/main" id="{2A330FFC-5F5D-4047-AF51-1B4BE3247E63}"/>
              </a:ext>
            </a:extLst>
          </p:cNvPr>
          <p:cNvSpPr/>
          <p:nvPr/>
        </p:nvSpPr>
        <p:spPr>
          <a:xfrm>
            <a:off x="838197" y="2046759"/>
            <a:ext cx="2866296" cy="646331"/>
          </a:xfrm>
          <a:prstGeom prst="rect">
            <a:avLst/>
          </a:prstGeom>
          <a:solidFill>
            <a:srgbClr val="FF0000"/>
          </a:solidFill>
          <a:ln w="19050">
            <a:solidFill>
              <a:schemeClr val="bg1"/>
            </a:solidFill>
          </a:ln>
        </p:spPr>
        <p:txBody>
          <a:bodyPr wrap="square" rtlCol="0" anchor="ctr">
            <a:spAutoFit/>
          </a:bodyPr>
          <a:lstStyle/>
          <a:p>
            <a:pPr algn="ctr"/>
            <a:r>
              <a:rPr lang="zh-CN" altLang="en-US" sz="3600" b="1" dirty="0">
                <a:latin typeface="+mn-ea"/>
              </a:rPr>
              <a:t>作用和影响</a:t>
            </a:r>
          </a:p>
        </p:txBody>
      </p:sp>
      <p:cxnSp>
        <p:nvCxnSpPr>
          <p:cNvPr id="4" name="连接符: 肘形 3">
            <a:extLst>
              <a:ext uri="{FF2B5EF4-FFF2-40B4-BE49-F238E27FC236}">
                <a16:creationId xmlns:a16="http://schemas.microsoft.com/office/drawing/2014/main" id="{6B27F56E-35F0-4F1F-8706-07FBA50F3EEF}"/>
              </a:ext>
            </a:extLst>
          </p:cNvPr>
          <p:cNvCxnSpPr>
            <a:cxnSpLocks/>
            <a:stCxn id="10" idx="3"/>
            <a:endCxn id="9" idx="0"/>
          </p:cNvCxnSpPr>
          <p:nvPr/>
        </p:nvCxnSpPr>
        <p:spPr>
          <a:xfrm>
            <a:off x="3704493" y="2369925"/>
            <a:ext cx="958361" cy="605049"/>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069AA778-523F-4B94-A992-3AE41C204F62}"/>
              </a:ext>
            </a:extLst>
          </p:cNvPr>
          <p:cNvSpPr/>
          <p:nvPr/>
        </p:nvSpPr>
        <p:spPr>
          <a:xfrm>
            <a:off x="838197" y="6027003"/>
            <a:ext cx="7297618" cy="830997"/>
          </a:xfrm>
          <a:prstGeom prst="rect">
            <a:avLst/>
          </a:prstGeom>
          <a:solidFill>
            <a:srgbClr val="0000FF"/>
          </a:solidFill>
          <a:ln w="19050">
            <a:solidFill>
              <a:schemeClr val="bg1"/>
            </a:solidFill>
          </a:ln>
        </p:spPr>
        <p:txBody>
          <a:bodyPr wrap="square">
            <a:spAutoFit/>
          </a:bodyPr>
          <a:lstStyle/>
          <a:p>
            <a:pPr algn="ctr"/>
            <a:r>
              <a:rPr lang="zh-CN" altLang="en-US" sz="4800" b="1" dirty="0"/>
              <a:t>资本主义世界的立法规范</a:t>
            </a:r>
          </a:p>
        </p:txBody>
      </p:sp>
    </p:spTree>
    <p:extLst>
      <p:ext uri="{BB962C8B-B14F-4D97-AF65-F5344CB8AC3E}">
        <p14:creationId xmlns:p14="http://schemas.microsoft.com/office/powerpoint/2010/main" val="28320108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（三）军事</a:t>
            </a:r>
            <a:r>
              <a:rPr lang="en-US" altLang="zh-CN" sz="3600" b="1" dirty="0"/>
              <a:t>—— </a:t>
            </a:r>
            <a:r>
              <a:rPr lang="zh-CN" altLang="en-US" sz="3600" b="1" dirty="0">
                <a:solidFill>
                  <a:srgbClr val="0000FF"/>
                </a:solidFill>
              </a:rPr>
              <a:t>“法兰西第一帝国”</a:t>
            </a:r>
            <a:endParaRPr lang="zh-CN" altLang="en-US" sz="3600" b="1" dirty="0">
              <a:solidFill>
                <a:srgbClr val="0000FF"/>
              </a:solidFill>
              <a:latin typeface="+mn-ea"/>
            </a:endParaRPr>
          </a:p>
        </p:txBody>
      </p:sp>
      <p:pic>
        <p:nvPicPr>
          <p:cNvPr id="4" name="图片 3">
            <a:extLst>
              <a:ext uri="{FF2B5EF4-FFF2-40B4-BE49-F238E27FC236}">
                <a16:creationId xmlns:a16="http://schemas.microsoft.com/office/drawing/2014/main" id="{1BCA4EB5-E913-44BF-9E22-C1B6ADACBE32}"/>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4531761" y="3175433"/>
            <a:ext cx="5545015" cy="36825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0" name="图片 9">
            <a:extLst>
              <a:ext uri="{FF2B5EF4-FFF2-40B4-BE49-F238E27FC236}">
                <a16:creationId xmlns:a16="http://schemas.microsoft.com/office/drawing/2014/main" id="{ECF65021-FC95-4A37-9707-73DCAF9EFB26}"/>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115225" y="3175200"/>
            <a:ext cx="2416536" cy="36828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矩形 2">
            <a:extLst>
              <a:ext uri="{FF2B5EF4-FFF2-40B4-BE49-F238E27FC236}">
                <a16:creationId xmlns:a16="http://schemas.microsoft.com/office/drawing/2014/main" id="{2A44C462-822C-4CD8-B0F0-76FFEF53BE73}"/>
              </a:ext>
            </a:extLst>
          </p:cNvPr>
          <p:cNvSpPr/>
          <p:nvPr/>
        </p:nvSpPr>
        <p:spPr>
          <a:xfrm>
            <a:off x="838200" y="2067273"/>
            <a:ext cx="10333892" cy="1077218"/>
          </a:xfrm>
          <a:prstGeom prst="rect">
            <a:avLst/>
          </a:prstGeom>
          <a:solidFill>
            <a:srgbClr val="FFFF00"/>
          </a:solidFill>
          <a:ln w="19050">
            <a:solidFill>
              <a:schemeClr val="bg1"/>
            </a:solidFill>
          </a:ln>
        </p:spPr>
        <p:txBody>
          <a:bodyPr wrap="square" rtlCol="0" anchor="ctr">
            <a:spAutoFit/>
          </a:bodyPr>
          <a:lstStyle/>
          <a:p>
            <a:r>
              <a:rPr lang="en-US" altLang="zh-CN" sz="3200" b="1" dirty="0">
                <a:solidFill>
                  <a:srgbClr val="0000FF"/>
                </a:solidFill>
                <a:latin typeface="+mn-ea"/>
              </a:rPr>
              <a:t>1804</a:t>
            </a:r>
            <a:r>
              <a:rPr lang="zh-CN" altLang="en-US" sz="3200" b="1" dirty="0">
                <a:solidFill>
                  <a:srgbClr val="0000FF"/>
                </a:solidFill>
                <a:latin typeface="+mn-ea"/>
              </a:rPr>
              <a:t>年</a:t>
            </a:r>
            <a:r>
              <a:rPr lang="zh-CN" altLang="en-US" sz="3200" b="1" dirty="0">
                <a:solidFill>
                  <a:schemeClr val="bg1"/>
                </a:solidFill>
                <a:latin typeface="+mn-ea"/>
              </a:rPr>
              <a:t>，拿破仑再败反法同盟，个人威望达到顶峰，经过公民投票，法国改为帝国，史称</a:t>
            </a:r>
            <a:r>
              <a:rPr lang="zh-CN" altLang="en-US" sz="3200" b="1" dirty="0">
                <a:solidFill>
                  <a:srgbClr val="0000FF"/>
                </a:solidFill>
                <a:latin typeface="+mn-ea"/>
              </a:rPr>
              <a:t>“法兰西第一帝国”</a:t>
            </a:r>
          </a:p>
        </p:txBody>
      </p:sp>
    </p:spTree>
    <p:extLst>
      <p:ext uri="{BB962C8B-B14F-4D97-AF65-F5344CB8AC3E}">
        <p14:creationId xmlns:p14="http://schemas.microsoft.com/office/powerpoint/2010/main" val="36679468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A0F5901-9845-4ABD-8221-1CF2BDFA34BD}"/>
              </a:ext>
            </a:extLst>
          </p:cNvPr>
          <p:cNvPicPr>
            <a:picLocks noChangeAspect="1"/>
          </p:cNvPicPr>
          <p:nvPr/>
        </p:nvPicPr>
        <p:blipFill rotWithShape="1">
          <a:blip r:embed="rId2"/>
          <a:srcRect l="4600" t="5276" r="5269" b="3599"/>
          <a:stretch/>
        </p:blipFill>
        <p:spPr>
          <a:xfrm>
            <a:off x="919316" y="0"/>
            <a:ext cx="10353368" cy="686198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矩形 2">
            <a:extLst>
              <a:ext uri="{FF2B5EF4-FFF2-40B4-BE49-F238E27FC236}">
                <a16:creationId xmlns:a16="http://schemas.microsoft.com/office/drawing/2014/main" id="{11FF8187-7455-458C-986B-0075CDBFBB66}"/>
              </a:ext>
            </a:extLst>
          </p:cNvPr>
          <p:cNvSpPr/>
          <p:nvPr/>
        </p:nvSpPr>
        <p:spPr>
          <a:xfrm>
            <a:off x="1574799" y="3013501"/>
            <a:ext cx="2039815" cy="830997"/>
          </a:xfrm>
          <a:prstGeom prst="rect">
            <a:avLst/>
          </a:prstGeom>
          <a:solidFill>
            <a:srgbClr val="032199"/>
          </a:solidFill>
          <a:ln w="19050">
            <a:solidFill>
              <a:schemeClr val="bg1"/>
            </a:solidFill>
          </a:ln>
        </p:spPr>
        <p:txBody>
          <a:bodyPr wrap="square">
            <a:spAutoFit/>
          </a:bodyPr>
          <a:lstStyle/>
          <a:p>
            <a:pPr algn="ctr"/>
            <a:r>
              <a:rPr lang="zh-CN" altLang="en-US" sz="4800" b="1" dirty="0"/>
              <a:t>自由</a:t>
            </a:r>
          </a:p>
        </p:txBody>
      </p:sp>
      <p:sp>
        <p:nvSpPr>
          <p:cNvPr id="4" name="矩形 3">
            <a:extLst>
              <a:ext uri="{FF2B5EF4-FFF2-40B4-BE49-F238E27FC236}">
                <a16:creationId xmlns:a16="http://schemas.microsoft.com/office/drawing/2014/main" id="{E8057FD7-D9DC-4648-BC49-DCD480E8AE3D}"/>
              </a:ext>
            </a:extLst>
          </p:cNvPr>
          <p:cNvSpPr/>
          <p:nvPr/>
        </p:nvSpPr>
        <p:spPr>
          <a:xfrm>
            <a:off x="5076092" y="3013501"/>
            <a:ext cx="2039815" cy="830997"/>
          </a:xfrm>
          <a:prstGeom prst="rect">
            <a:avLst/>
          </a:prstGeom>
          <a:solidFill>
            <a:srgbClr val="FFFDFF"/>
          </a:solidFill>
          <a:ln w="19050">
            <a:solidFill>
              <a:schemeClr val="bg1"/>
            </a:solidFill>
          </a:ln>
        </p:spPr>
        <p:txBody>
          <a:bodyPr wrap="square">
            <a:spAutoFit/>
          </a:bodyPr>
          <a:lstStyle/>
          <a:p>
            <a:pPr algn="ctr"/>
            <a:r>
              <a:rPr lang="zh-CN" altLang="en-US" sz="4800" b="1" dirty="0">
                <a:solidFill>
                  <a:schemeClr val="bg1"/>
                </a:solidFill>
              </a:rPr>
              <a:t>平等</a:t>
            </a:r>
          </a:p>
        </p:txBody>
      </p:sp>
      <p:sp>
        <p:nvSpPr>
          <p:cNvPr id="5" name="矩形 4">
            <a:extLst>
              <a:ext uri="{FF2B5EF4-FFF2-40B4-BE49-F238E27FC236}">
                <a16:creationId xmlns:a16="http://schemas.microsoft.com/office/drawing/2014/main" id="{FB30C44A-4458-4B46-8C0E-F4671FA6448B}"/>
              </a:ext>
            </a:extLst>
          </p:cNvPr>
          <p:cNvSpPr/>
          <p:nvPr/>
        </p:nvSpPr>
        <p:spPr>
          <a:xfrm>
            <a:off x="8577385" y="3013501"/>
            <a:ext cx="2039815" cy="830997"/>
          </a:xfrm>
          <a:prstGeom prst="rect">
            <a:avLst/>
          </a:prstGeom>
          <a:solidFill>
            <a:srgbClr val="F0263C"/>
          </a:solidFill>
          <a:ln w="19050">
            <a:solidFill>
              <a:schemeClr val="bg1"/>
            </a:solidFill>
          </a:ln>
        </p:spPr>
        <p:txBody>
          <a:bodyPr wrap="square">
            <a:spAutoFit/>
          </a:bodyPr>
          <a:lstStyle/>
          <a:p>
            <a:pPr algn="ctr"/>
            <a:r>
              <a:rPr lang="zh-CN" altLang="en-US" sz="4800" b="1" dirty="0"/>
              <a:t>博爱</a:t>
            </a:r>
          </a:p>
        </p:txBody>
      </p:sp>
      <p:sp>
        <p:nvSpPr>
          <p:cNvPr id="6" name="矩形 5">
            <a:extLst>
              <a:ext uri="{FF2B5EF4-FFF2-40B4-BE49-F238E27FC236}">
                <a16:creationId xmlns:a16="http://schemas.microsoft.com/office/drawing/2014/main" id="{3C11F3C5-5DEE-484E-A36B-EC151F1B9148}"/>
              </a:ext>
            </a:extLst>
          </p:cNvPr>
          <p:cNvSpPr/>
          <p:nvPr/>
        </p:nvSpPr>
        <p:spPr>
          <a:xfrm>
            <a:off x="3426459" y="5196091"/>
            <a:ext cx="5339080" cy="584775"/>
          </a:xfrm>
          <a:prstGeom prst="rect">
            <a:avLst/>
          </a:prstGeom>
          <a:solidFill>
            <a:schemeClr val="accent2">
              <a:lumMod val="40000"/>
              <a:lumOff val="60000"/>
            </a:schemeClr>
          </a:solidFill>
          <a:ln w="19050">
            <a:solidFill>
              <a:schemeClr val="bg1"/>
            </a:solidFill>
          </a:ln>
        </p:spPr>
        <p:txBody>
          <a:bodyPr wrap="square" rtlCol="0">
            <a:spAutoFit/>
          </a:bodyPr>
          <a:lstStyle/>
          <a:p>
            <a:pPr algn="ctr"/>
            <a:r>
              <a:rPr lang="zh-CN" altLang="en-US" sz="3200" b="1" dirty="0">
                <a:solidFill>
                  <a:schemeClr val="bg1"/>
                </a:solidFill>
                <a:latin typeface="+mn-ea"/>
              </a:rPr>
              <a:t>选定三色旗为法国国旗</a:t>
            </a:r>
          </a:p>
        </p:txBody>
      </p:sp>
    </p:spTree>
    <p:extLst>
      <p:ext uri="{BB962C8B-B14F-4D97-AF65-F5344CB8AC3E}">
        <p14:creationId xmlns:p14="http://schemas.microsoft.com/office/powerpoint/2010/main" val="28924430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F9C428-667E-4004-B593-80C26970604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667" t="4297" r="3333" b="2222"/>
          <a:stretch/>
        </p:blipFill>
        <p:spPr>
          <a:xfrm>
            <a:off x="1498600" y="0"/>
            <a:ext cx="9194800" cy="68580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箭头: 右 2">
            <a:extLst>
              <a:ext uri="{FF2B5EF4-FFF2-40B4-BE49-F238E27FC236}">
                <a16:creationId xmlns:a16="http://schemas.microsoft.com/office/drawing/2014/main" id="{99E13944-77E2-4127-BEA5-42FBB28AB868}"/>
              </a:ext>
            </a:extLst>
          </p:cNvPr>
          <p:cNvSpPr/>
          <p:nvPr/>
        </p:nvSpPr>
        <p:spPr>
          <a:xfrm rot="20190461">
            <a:off x="4348481" y="1164609"/>
            <a:ext cx="5415280" cy="985520"/>
          </a:xfrm>
          <a:prstGeom prst="rightArrow">
            <a:avLst>
              <a:gd name="adj1" fmla="val 50000"/>
              <a:gd name="adj2" fmla="val 1197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mn-ea"/>
              </a:rPr>
              <a:t>1812</a:t>
            </a:r>
            <a:r>
              <a:rPr lang="zh-CN" altLang="en-US" sz="3200" b="1" dirty="0">
                <a:solidFill>
                  <a:schemeClr val="tx1"/>
                </a:solidFill>
                <a:latin typeface="+mn-ea"/>
              </a:rPr>
              <a:t>年，拿破仑远征俄国</a:t>
            </a:r>
          </a:p>
        </p:txBody>
      </p:sp>
      <p:sp>
        <p:nvSpPr>
          <p:cNvPr id="4" name="矩形 3">
            <a:extLst>
              <a:ext uri="{FF2B5EF4-FFF2-40B4-BE49-F238E27FC236}">
                <a16:creationId xmlns:a16="http://schemas.microsoft.com/office/drawing/2014/main" id="{EF970B74-9342-44DC-A9A3-91A41CDEA346}"/>
              </a:ext>
            </a:extLst>
          </p:cNvPr>
          <p:cNvSpPr/>
          <p:nvPr/>
        </p:nvSpPr>
        <p:spPr>
          <a:xfrm>
            <a:off x="1259254" y="5598618"/>
            <a:ext cx="9673492" cy="923330"/>
          </a:xfrm>
          <a:prstGeom prst="rect">
            <a:avLst/>
          </a:prstGeom>
          <a:solidFill>
            <a:srgbClr val="FFFF00"/>
          </a:solidFill>
          <a:ln w="19050">
            <a:solidFill>
              <a:schemeClr val="bg1"/>
            </a:solidFill>
          </a:ln>
        </p:spPr>
        <p:txBody>
          <a:bodyPr wrap="square" rtlCol="0" anchor="ctr">
            <a:spAutoFit/>
          </a:bodyPr>
          <a:lstStyle/>
          <a:p>
            <a:pPr algn="ctr"/>
            <a:r>
              <a:rPr lang="en-US" altLang="zh-CN" sz="5400" b="1" dirty="0">
                <a:solidFill>
                  <a:schemeClr val="bg1"/>
                </a:solidFill>
                <a:latin typeface="+mn-ea"/>
              </a:rPr>
              <a:t>1815</a:t>
            </a:r>
            <a:r>
              <a:rPr lang="zh-CN" altLang="en-US" sz="5400" b="1" dirty="0">
                <a:solidFill>
                  <a:schemeClr val="bg1"/>
                </a:solidFill>
                <a:latin typeface="+mn-ea"/>
              </a:rPr>
              <a:t>年，法兰西第一帝国覆灭</a:t>
            </a:r>
          </a:p>
        </p:txBody>
      </p:sp>
    </p:spTree>
    <p:extLst>
      <p:ext uri="{BB962C8B-B14F-4D97-AF65-F5344CB8AC3E}">
        <p14:creationId xmlns:p14="http://schemas.microsoft.com/office/powerpoint/2010/main" val="37311782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（四）评价拿破仑的对外战争</a:t>
            </a:r>
            <a:endParaRPr lang="zh-CN" altLang="en-US" sz="3600" b="1" dirty="0">
              <a:solidFill>
                <a:srgbClr val="0000FF"/>
              </a:solidFill>
              <a:latin typeface="+mn-ea"/>
            </a:endParaRPr>
          </a:p>
        </p:txBody>
      </p:sp>
      <p:sp>
        <p:nvSpPr>
          <p:cNvPr id="8" name="文本框 7">
            <a:extLst>
              <a:ext uri="{FF2B5EF4-FFF2-40B4-BE49-F238E27FC236}">
                <a16:creationId xmlns:a16="http://schemas.microsoft.com/office/drawing/2014/main" id="{FBB55B71-6C8A-4F73-A13C-C0B1A6766509}"/>
              </a:ext>
            </a:extLst>
          </p:cNvPr>
          <p:cNvSpPr txBox="1"/>
          <p:nvPr/>
        </p:nvSpPr>
        <p:spPr>
          <a:xfrm>
            <a:off x="838200" y="2036331"/>
            <a:ext cx="5156200" cy="452431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r>
              <a:rPr lang="zh-CN" altLang="en-US" dirty="0"/>
              <a:t>拿破仑对外战争在波兰</a:t>
            </a:r>
            <a:r>
              <a:rPr lang="zh-CN" altLang="en-US" u="sng" dirty="0">
                <a:solidFill>
                  <a:srgbClr val="FF0000"/>
                </a:solidFill>
              </a:rPr>
              <a:t>废除了</a:t>
            </a:r>
            <a:r>
              <a:rPr lang="zh-CN" altLang="en-US" dirty="0"/>
              <a:t>农奴制。在意大利和德意志</a:t>
            </a:r>
            <a:r>
              <a:rPr lang="zh-CN" altLang="en-US" u="sng" dirty="0">
                <a:solidFill>
                  <a:srgbClr val="FF0000"/>
                </a:solidFill>
              </a:rPr>
              <a:t>取消了</a:t>
            </a:r>
            <a:r>
              <a:rPr lang="zh-CN" altLang="en-US" dirty="0"/>
              <a:t>封建贵族的特权</a:t>
            </a:r>
            <a:r>
              <a:rPr lang="en-US" altLang="zh-CN" dirty="0"/>
              <a:t>, </a:t>
            </a:r>
            <a:r>
              <a:rPr lang="zh-CN" altLang="en-US" u="sng" dirty="0">
                <a:solidFill>
                  <a:srgbClr val="FF0000"/>
                </a:solidFill>
              </a:rPr>
              <a:t>封闭了</a:t>
            </a:r>
            <a:r>
              <a:rPr lang="zh-CN" altLang="en-US" dirty="0"/>
              <a:t>大量寺院</a:t>
            </a:r>
            <a:r>
              <a:rPr lang="en-US" altLang="zh-CN" dirty="0"/>
              <a:t>, </a:t>
            </a:r>
            <a:r>
              <a:rPr lang="zh-CN" altLang="en-US" dirty="0"/>
              <a:t>教会的土地、财产被没收、拍卖</a:t>
            </a:r>
            <a:r>
              <a:rPr lang="en-US" altLang="zh-CN" dirty="0"/>
              <a:t>……    </a:t>
            </a:r>
            <a:r>
              <a:rPr lang="zh-CN" altLang="en-US" dirty="0"/>
              <a:t>拿破仑</a:t>
            </a:r>
            <a:r>
              <a:rPr lang="en-US" altLang="zh-CN" dirty="0"/>
              <a:t>……</a:t>
            </a:r>
            <a:r>
              <a:rPr lang="zh-CN" altLang="en-US" dirty="0"/>
              <a:t>是</a:t>
            </a:r>
            <a:r>
              <a:rPr lang="zh-CN" altLang="en-US" u="sng" dirty="0">
                <a:solidFill>
                  <a:srgbClr val="0000FF"/>
                </a:solidFill>
              </a:rPr>
              <a:t>革命的代表</a:t>
            </a:r>
            <a:r>
              <a:rPr lang="zh-CN" altLang="en-US" dirty="0"/>
              <a:t>，是革命原理的传播者，是旧的社会的摧毁人。          </a:t>
            </a:r>
            <a:endParaRPr lang="en-US" altLang="zh-CN" dirty="0"/>
          </a:p>
          <a:p>
            <a:pPr algn="r"/>
            <a:r>
              <a:rPr lang="en-US" altLang="zh-CN" dirty="0"/>
              <a:t>——</a:t>
            </a:r>
            <a:r>
              <a:rPr lang="zh-CN" altLang="en-US" dirty="0"/>
              <a:t>恩格斯</a:t>
            </a:r>
          </a:p>
        </p:txBody>
      </p:sp>
      <p:sp>
        <p:nvSpPr>
          <p:cNvPr id="11" name="文本框 10">
            <a:extLst>
              <a:ext uri="{FF2B5EF4-FFF2-40B4-BE49-F238E27FC236}">
                <a16:creationId xmlns:a16="http://schemas.microsoft.com/office/drawing/2014/main" id="{C59769D2-3DF3-47A9-B6C1-F020C4C924FE}"/>
              </a:ext>
            </a:extLst>
          </p:cNvPr>
          <p:cNvSpPr txBox="1"/>
          <p:nvPr/>
        </p:nvSpPr>
        <p:spPr>
          <a:xfrm>
            <a:off x="6573520" y="2036330"/>
            <a:ext cx="4780280" cy="255454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r>
              <a:rPr lang="zh-CN" altLang="en-US" dirty="0"/>
              <a:t>仅</a:t>
            </a:r>
            <a:r>
              <a:rPr lang="en-US" altLang="zh-CN" dirty="0"/>
              <a:t>1807~1809</a:t>
            </a:r>
            <a:r>
              <a:rPr lang="zh-CN" altLang="en-US" dirty="0"/>
              <a:t>年间，法国就</a:t>
            </a:r>
            <a:r>
              <a:rPr lang="zh-CN" altLang="en-US" u="sng" dirty="0">
                <a:solidFill>
                  <a:srgbClr val="FF0000"/>
                </a:solidFill>
              </a:rPr>
              <a:t>向普鲁士等国强征</a:t>
            </a:r>
            <a:r>
              <a:rPr lang="zh-CN" altLang="en-US" dirty="0"/>
              <a:t>了</a:t>
            </a:r>
            <a:r>
              <a:rPr lang="en-US" altLang="zh-CN" dirty="0"/>
              <a:t>10</a:t>
            </a:r>
            <a:r>
              <a:rPr lang="zh-CN" altLang="en-US" dirty="0"/>
              <a:t>亿法郎的特别税。</a:t>
            </a:r>
            <a:r>
              <a:rPr lang="en-US" altLang="zh-CN" dirty="0"/>
              <a:t>1809</a:t>
            </a:r>
            <a:r>
              <a:rPr lang="zh-CN" altLang="en-US" dirty="0"/>
              <a:t>年</a:t>
            </a:r>
            <a:r>
              <a:rPr lang="zh-CN" altLang="en-US" dirty="0">
                <a:solidFill>
                  <a:srgbClr val="0000FF"/>
                </a:solidFill>
              </a:rPr>
              <a:t>向奥地利勒索</a:t>
            </a:r>
            <a:r>
              <a:rPr lang="zh-CN" altLang="en-US" dirty="0"/>
              <a:t>的战争赔款达</a:t>
            </a:r>
            <a:r>
              <a:rPr lang="en-US" altLang="zh-CN" dirty="0"/>
              <a:t>340</a:t>
            </a:r>
            <a:r>
              <a:rPr lang="zh-CN" altLang="en-US" dirty="0"/>
              <a:t>万镑。</a:t>
            </a:r>
          </a:p>
        </p:txBody>
      </p:sp>
      <p:sp>
        <p:nvSpPr>
          <p:cNvPr id="12" name="文本框 11">
            <a:extLst>
              <a:ext uri="{FF2B5EF4-FFF2-40B4-BE49-F238E27FC236}">
                <a16:creationId xmlns:a16="http://schemas.microsoft.com/office/drawing/2014/main" id="{A34A2BB8-03FB-43D6-9A94-282E59BD0034}"/>
              </a:ext>
            </a:extLst>
          </p:cNvPr>
          <p:cNvSpPr txBox="1"/>
          <p:nvPr/>
        </p:nvSpPr>
        <p:spPr>
          <a:xfrm>
            <a:off x="6697980" y="4806320"/>
            <a:ext cx="4531360" cy="1754326"/>
          </a:xfrm>
          <a:prstGeom prst="rect">
            <a:avLst/>
          </a:prstGeom>
          <a:solidFill>
            <a:srgbClr val="FFFF00"/>
          </a:solidFill>
          <a:ln w="19050">
            <a:solidFill>
              <a:schemeClr val="bg1"/>
            </a:solidFill>
          </a:ln>
        </p:spPr>
        <p:txBody>
          <a:bodyPr wrap="square" rtlCol="0" anchor="ctr">
            <a:spAutoFit/>
          </a:bodyPr>
          <a:lstStyle>
            <a:defPPr>
              <a:defRPr lang="zh-CN"/>
            </a:defPPr>
            <a:lvl1pPr>
              <a:defRPr sz="3600" b="1">
                <a:solidFill>
                  <a:schemeClr val="bg1"/>
                </a:solidFill>
                <a:latin typeface="+mn-ea"/>
              </a:defRPr>
            </a:lvl1pPr>
          </a:lstStyle>
          <a:p>
            <a:r>
              <a:rPr lang="zh-CN" altLang="en-US" u="sng" dirty="0">
                <a:solidFill>
                  <a:srgbClr val="0000FF"/>
                </a:solidFill>
              </a:rPr>
              <a:t>废除各地封建特权</a:t>
            </a:r>
            <a:r>
              <a:rPr lang="zh-CN" altLang="en-US" dirty="0"/>
              <a:t>的同时，也对当地人民进行</a:t>
            </a:r>
            <a:r>
              <a:rPr lang="zh-CN" altLang="en-US" u="sng" dirty="0">
                <a:solidFill>
                  <a:srgbClr val="FF0000"/>
                </a:solidFill>
              </a:rPr>
              <a:t>压榨和掠夺</a:t>
            </a:r>
          </a:p>
        </p:txBody>
      </p:sp>
      <p:sp>
        <p:nvSpPr>
          <p:cNvPr id="13" name="矩形 12">
            <a:extLst>
              <a:ext uri="{FF2B5EF4-FFF2-40B4-BE49-F238E27FC236}">
                <a16:creationId xmlns:a16="http://schemas.microsoft.com/office/drawing/2014/main" id="{D5E8791C-A2AE-4757-A70D-196D5744AC88}"/>
              </a:ext>
            </a:extLst>
          </p:cNvPr>
          <p:cNvSpPr/>
          <p:nvPr/>
        </p:nvSpPr>
        <p:spPr>
          <a:xfrm>
            <a:off x="7233919" y="66559"/>
            <a:ext cx="4531361" cy="1754326"/>
          </a:xfrm>
          <a:prstGeom prst="rect">
            <a:avLst/>
          </a:prstGeom>
          <a:solidFill>
            <a:srgbClr val="0000FF"/>
          </a:solidFill>
          <a:ln w="19050">
            <a:solidFill>
              <a:schemeClr val="bg1"/>
            </a:solidFill>
          </a:ln>
        </p:spPr>
        <p:txBody>
          <a:bodyPr wrap="square">
            <a:spAutoFit/>
          </a:bodyPr>
          <a:lstStyle/>
          <a:p>
            <a:r>
              <a:rPr lang="zh-CN" altLang="en-US" sz="3600" b="1" dirty="0"/>
              <a:t>拿破仑帝国可以看做法国大革命的延续，但不属于法国大革命 </a:t>
            </a:r>
          </a:p>
        </p:txBody>
      </p:sp>
    </p:spTree>
    <p:extLst>
      <p:ext uri="{BB962C8B-B14F-4D97-AF65-F5344CB8AC3E}">
        <p14:creationId xmlns:p14="http://schemas.microsoft.com/office/powerpoint/2010/main" val="1266281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格 13">
            <a:extLst>
              <a:ext uri="{FF2B5EF4-FFF2-40B4-BE49-F238E27FC236}">
                <a16:creationId xmlns:a16="http://schemas.microsoft.com/office/drawing/2014/main" id="{7B51C86E-079F-4133-8CA5-564A6F05CA11}"/>
              </a:ext>
            </a:extLst>
          </p:cNvPr>
          <p:cNvGraphicFramePr/>
          <p:nvPr>
            <p:custDataLst>
              <p:tags r:id="rId1"/>
            </p:custDataLst>
            <p:extLst>
              <p:ext uri="{D42A27DB-BD31-4B8C-83A1-F6EECF244321}">
                <p14:modId xmlns:p14="http://schemas.microsoft.com/office/powerpoint/2010/main" val="1767041548"/>
              </p:ext>
            </p:extLst>
          </p:nvPr>
        </p:nvGraphicFramePr>
        <p:xfrm>
          <a:off x="-1" y="0"/>
          <a:ext cx="12192000" cy="6857999"/>
        </p:xfrm>
        <a:graphic>
          <a:graphicData uri="http://schemas.openxmlformats.org/drawingml/2006/table">
            <a:tbl>
              <a:tblPr firstRow="1" bandRow="1">
                <a:tableStyleId>{5940675A-B579-460E-94D1-54222C63F5DA}</a:tableStyleId>
              </a:tblPr>
              <a:tblGrid>
                <a:gridCol w="1016001">
                  <a:extLst>
                    <a:ext uri="{9D8B030D-6E8A-4147-A177-3AD203B41FA5}">
                      <a16:colId xmlns:a16="http://schemas.microsoft.com/office/drawing/2014/main" val="20000"/>
                    </a:ext>
                  </a:extLst>
                </a:gridCol>
                <a:gridCol w="3725333">
                  <a:extLst>
                    <a:ext uri="{9D8B030D-6E8A-4147-A177-3AD203B41FA5}">
                      <a16:colId xmlns:a16="http://schemas.microsoft.com/office/drawing/2014/main" val="20001"/>
                    </a:ext>
                  </a:extLst>
                </a:gridCol>
                <a:gridCol w="3725333">
                  <a:extLst>
                    <a:ext uri="{9D8B030D-6E8A-4147-A177-3AD203B41FA5}">
                      <a16:colId xmlns:a16="http://schemas.microsoft.com/office/drawing/2014/main" val="20002"/>
                    </a:ext>
                  </a:extLst>
                </a:gridCol>
                <a:gridCol w="3725333">
                  <a:extLst>
                    <a:ext uri="{9D8B030D-6E8A-4147-A177-3AD203B41FA5}">
                      <a16:colId xmlns:a16="http://schemas.microsoft.com/office/drawing/2014/main" val="20003"/>
                    </a:ext>
                  </a:extLst>
                </a:gridCol>
              </a:tblGrid>
              <a:tr h="734717">
                <a:tc>
                  <a:txBody>
                    <a:bodyPr/>
                    <a:lstStyle/>
                    <a:p>
                      <a:pPr indent="0" algn="ctr">
                        <a:buNone/>
                      </a:pPr>
                      <a:r>
                        <a:rPr lang="zh-CN" altLang="en-US" sz="3200" b="1" dirty="0">
                          <a:solidFill>
                            <a:schemeClr val="bg1"/>
                          </a:solidFill>
                          <a:latin typeface="+mn-ea"/>
                          <a:ea typeface="+mn-ea"/>
                        </a:rPr>
                        <a:t>事件</a:t>
                      </a:r>
                      <a:r>
                        <a:rPr lang="en-US" sz="3200" b="1" dirty="0">
                          <a:solidFill>
                            <a:schemeClr val="bg1"/>
                          </a:solidFill>
                          <a:latin typeface="+mn-ea"/>
                          <a:ea typeface="+mn-ea"/>
                        </a:rPr>
                        <a:t>  </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chemeClr val="bg1"/>
                          </a:solidFill>
                          <a:latin typeface="+mn-ea"/>
                          <a:ea typeface="+mn-ea"/>
                        </a:rPr>
                        <a:t>英国资产阶级革命</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chemeClr val="bg1"/>
                          </a:solidFill>
                          <a:latin typeface="+mn-ea"/>
                          <a:ea typeface="+mn-ea"/>
                        </a:rPr>
                        <a:t>美国独立战争</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chemeClr val="bg1"/>
                          </a:solidFill>
                          <a:latin typeface="+mn-ea"/>
                          <a:ea typeface="+mn-ea"/>
                        </a:rPr>
                        <a:t>法国大革命</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979623">
                <a:tc>
                  <a:txBody>
                    <a:bodyPr/>
                    <a:lstStyle/>
                    <a:p>
                      <a:pPr indent="0" algn="ctr">
                        <a:buNone/>
                      </a:pPr>
                      <a:r>
                        <a:rPr lang="zh-CN" altLang="en-US" sz="3200" b="1" dirty="0">
                          <a:solidFill>
                            <a:schemeClr val="bg1"/>
                          </a:solidFill>
                          <a:latin typeface="+mn-ea"/>
                          <a:ea typeface="+mn-ea"/>
                        </a:rPr>
                        <a:t>原因</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rgbClr val="FF0000"/>
                          </a:solidFill>
                          <a:latin typeface="+mn-ea"/>
                          <a:ea typeface="+mn-ea"/>
                        </a:rPr>
                        <a:t>封建专制统治</a:t>
                      </a:r>
                      <a:r>
                        <a:rPr lang="zh-CN" altLang="en-US" sz="3200" b="1" dirty="0">
                          <a:solidFill>
                            <a:schemeClr val="bg1"/>
                          </a:solidFill>
                          <a:latin typeface="+mn-ea"/>
                          <a:ea typeface="+mn-ea"/>
                        </a:rPr>
                        <a:t>阻碍资本主义的发展</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rgbClr val="FF0000"/>
                          </a:solidFill>
                          <a:latin typeface="+mn-ea"/>
                          <a:ea typeface="+mn-ea"/>
                        </a:rPr>
                        <a:t>英国殖民统治</a:t>
                      </a:r>
                      <a:r>
                        <a:rPr lang="zh-CN" altLang="en-US" sz="3200" b="1" dirty="0">
                          <a:solidFill>
                            <a:schemeClr val="bg1"/>
                          </a:solidFill>
                          <a:latin typeface="+mn-ea"/>
                          <a:ea typeface="+mn-ea"/>
                        </a:rPr>
                        <a:t>阻碍资本主义的发展</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rgbClr val="FF0000"/>
                          </a:solidFill>
                          <a:latin typeface="+mn-ea"/>
                          <a:ea typeface="+mn-ea"/>
                        </a:rPr>
                        <a:t>封建专制统治</a:t>
                      </a:r>
                      <a:r>
                        <a:rPr lang="zh-CN" altLang="en-US" sz="3200" b="1" dirty="0">
                          <a:solidFill>
                            <a:schemeClr val="bg1"/>
                          </a:solidFill>
                          <a:latin typeface="+mn-ea"/>
                          <a:ea typeface="+mn-ea"/>
                        </a:rPr>
                        <a:t>阻碍资本主义的发展</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89812">
                <a:tc>
                  <a:txBody>
                    <a:bodyPr/>
                    <a:lstStyle/>
                    <a:p>
                      <a:pPr indent="0" algn="ctr">
                        <a:buNone/>
                      </a:pPr>
                      <a:r>
                        <a:rPr lang="zh-CN" altLang="en-US" sz="3200" b="1" dirty="0">
                          <a:solidFill>
                            <a:schemeClr val="bg1"/>
                          </a:solidFill>
                          <a:latin typeface="+mn-ea"/>
                          <a:ea typeface="+mn-ea"/>
                        </a:rPr>
                        <a:t>时间</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altLang="zh-CN" sz="3200" b="1" dirty="0">
                          <a:solidFill>
                            <a:schemeClr val="bg1"/>
                          </a:solidFill>
                          <a:latin typeface="+mn-ea"/>
                          <a:ea typeface="+mn-ea"/>
                        </a:rPr>
                        <a:t>1640~1688</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altLang="en-US" sz="3200" b="1" kern="1200" dirty="0">
                          <a:solidFill>
                            <a:schemeClr val="bg1"/>
                          </a:solidFill>
                          <a:latin typeface="华文楷体" panose="02010600040101010101" pitchFamily="2" charset="-122"/>
                          <a:ea typeface="华文楷体" panose="02010600040101010101" pitchFamily="2" charset="-122"/>
                          <a:cs typeface="+mn-cs"/>
                        </a:rPr>
                        <a:t>1775</a:t>
                      </a:r>
                      <a:r>
                        <a:rPr lang="en-US" altLang="zh-CN" sz="3200" b="1" dirty="0">
                          <a:solidFill>
                            <a:schemeClr val="bg1"/>
                          </a:solidFill>
                          <a:latin typeface="+mn-ea"/>
                          <a:ea typeface="+mn-ea"/>
                          <a:cs typeface="微软雅黑" panose="020B0503020204020204" pitchFamily="34" charset="-122"/>
                        </a:rPr>
                        <a:t>~1783</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sz="3200" b="1" dirty="0">
                          <a:solidFill>
                            <a:schemeClr val="bg1"/>
                          </a:solidFill>
                          <a:latin typeface="华文楷体" panose="02010600040101010101" pitchFamily="2" charset="-122"/>
                          <a:ea typeface="华文楷体" panose="02010600040101010101" pitchFamily="2" charset="-122"/>
                        </a:rPr>
                        <a:t>1789</a:t>
                      </a:r>
                      <a:r>
                        <a:rPr lang="en-US" altLang="zh-CN" sz="3200" b="1" dirty="0">
                          <a:solidFill>
                            <a:schemeClr val="bg1"/>
                          </a:solidFill>
                          <a:latin typeface="+mn-ea"/>
                          <a:ea typeface="+mn-ea"/>
                        </a:rPr>
                        <a:t>~1794</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979623">
                <a:tc>
                  <a:txBody>
                    <a:bodyPr/>
                    <a:lstStyle/>
                    <a:p>
                      <a:pPr indent="0" algn="ctr">
                        <a:buNone/>
                      </a:pPr>
                      <a:r>
                        <a:rPr lang="zh-CN" altLang="en-US" sz="3200" b="1" dirty="0">
                          <a:solidFill>
                            <a:schemeClr val="bg1"/>
                          </a:solidFill>
                          <a:latin typeface="+mn-ea"/>
                          <a:ea typeface="+mn-ea"/>
                        </a:rPr>
                        <a:t>开始标志 </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marL="0" indent="0" algn="ctr" defTabSz="914400" rtl="0" eaLnBrk="1" latinLnBrk="0" hangingPunct="1">
                        <a:buClrTx/>
                        <a:buSzTx/>
                        <a:buFontTx/>
                        <a:buNone/>
                      </a:pPr>
                      <a:r>
                        <a:rPr lang="en-US" sz="3200" b="1" kern="1200" dirty="0">
                          <a:solidFill>
                            <a:srgbClr val="0000FF"/>
                          </a:solidFill>
                          <a:latin typeface="华文楷体" panose="02010600040101010101" pitchFamily="2" charset="-122"/>
                          <a:ea typeface="华文楷体" panose="02010600040101010101" pitchFamily="2" charset="-122"/>
                          <a:cs typeface="+mn-cs"/>
                        </a:rPr>
                        <a:t>1640年</a:t>
                      </a:r>
                      <a:r>
                        <a:rPr lang="zh-CN" altLang="en-US" sz="3200" b="1" kern="1200" dirty="0">
                          <a:solidFill>
                            <a:srgbClr val="0000FF"/>
                          </a:solidFill>
                          <a:latin typeface="华文楷体" panose="02010600040101010101" pitchFamily="2" charset="-122"/>
                          <a:ea typeface="华文楷体" panose="02010600040101010101" pitchFamily="2" charset="-122"/>
                          <a:cs typeface="+mn-cs"/>
                        </a:rPr>
                        <a:t>议会</a:t>
                      </a:r>
                      <a:r>
                        <a:rPr lang="en-US" sz="3200" b="1" kern="1200" dirty="0" err="1">
                          <a:solidFill>
                            <a:srgbClr val="0000FF"/>
                          </a:solidFill>
                          <a:latin typeface="华文楷体" panose="02010600040101010101" pitchFamily="2" charset="-122"/>
                          <a:ea typeface="华文楷体" panose="02010600040101010101" pitchFamily="2" charset="-122"/>
                          <a:cs typeface="+mn-cs"/>
                        </a:rPr>
                        <a:t>重开</a:t>
                      </a:r>
                      <a:endParaRPr lang="en-US" altLang="en-US" sz="3200" b="1" kern="1200" dirty="0">
                        <a:solidFill>
                          <a:srgbClr val="0000FF"/>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buClrTx/>
                        <a:buSzTx/>
                        <a:buFontTx/>
                        <a:buNone/>
                      </a:pPr>
                      <a:r>
                        <a:rPr lang="en-US" sz="3200" b="1" kern="1200" dirty="0" err="1">
                          <a:solidFill>
                            <a:srgbClr val="0000FF"/>
                          </a:solidFill>
                          <a:latin typeface="华文楷体" panose="02010600040101010101" pitchFamily="2" charset="-122"/>
                          <a:ea typeface="华文楷体" panose="02010600040101010101" pitchFamily="2" charset="-122"/>
                          <a:cs typeface="+mn-cs"/>
                        </a:rPr>
                        <a:t>来克星顿枪声</a:t>
                      </a:r>
                      <a:endParaRPr lang="en-US" sz="3200" b="1" kern="1200" dirty="0">
                        <a:solidFill>
                          <a:srgbClr val="0000FF"/>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buClrTx/>
                        <a:buSzTx/>
                        <a:buFontTx/>
                        <a:buNone/>
                      </a:pPr>
                      <a:r>
                        <a:rPr lang="en-US" sz="3200" b="1" kern="1200" dirty="0" err="1">
                          <a:solidFill>
                            <a:srgbClr val="0000FF"/>
                          </a:solidFill>
                          <a:latin typeface="华文楷体" panose="02010600040101010101" pitchFamily="2" charset="-122"/>
                          <a:ea typeface="华文楷体" panose="02010600040101010101" pitchFamily="2" charset="-122"/>
                          <a:cs typeface="+mn-cs"/>
                        </a:rPr>
                        <a:t>攻占巴士底狱</a:t>
                      </a:r>
                      <a:endParaRPr lang="en-US" sz="3200" b="1" kern="1200" dirty="0">
                        <a:solidFill>
                          <a:srgbClr val="0000FF"/>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979623">
                <a:tc>
                  <a:txBody>
                    <a:bodyPr/>
                    <a:lstStyle/>
                    <a:p>
                      <a:pPr indent="0" algn="ctr">
                        <a:buNone/>
                      </a:pPr>
                      <a:r>
                        <a:rPr lang="zh-CN" altLang="en-US" sz="3200" b="1" dirty="0">
                          <a:solidFill>
                            <a:schemeClr val="bg1"/>
                          </a:solidFill>
                          <a:latin typeface="+mn-ea"/>
                          <a:ea typeface="+mn-ea"/>
                        </a:rPr>
                        <a:t>颁布文件</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tc>
                  <a:txBody>
                    <a:bodyPr/>
                    <a:lstStyle/>
                    <a:p>
                      <a:pPr indent="0" algn="ctr">
                        <a:buNone/>
                      </a:pPr>
                      <a:r>
                        <a:rPr lang="zh-CN" altLang="en-US" sz="3200" b="1" kern="1200" dirty="0">
                          <a:solidFill>
                            <a:schemeClr val="bg1"/>
                          </a:solidFill>
                          <a:latin typeface="+mn-ea"/>
                          <a:ea typeface="+mn-ea"/>
                          <a:cs typeface="+mn-cs"/>
                        </a:rPr>
                        <a:t>《权利法案》</a:t>
                      </a: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《独立宣言》</a:t>
                      </a:r>
                      <a:endParaRPr lang="en-US" altLang="zh-CN"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《人权宣言》</a:t>
                      </a: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979623">
                <a:tc>
                  <a:txBody>
                    <a:bodyPr/>
                    <a:lstStyle/>
                    <a:p>
                      <a:pPr indent="0" algn="ctr">
                        <a:buNone/>
                      </a:pPr>
                      <a:r>
                        <a:rPr lang="zh-CN" altLang="en-US" sz="3200" b="1" dirty="0">
                          <a:solidFill>
                            <a:schemeClr val="bg1"/>
                          </a:solidFill>
                          <a:latin typeface="+mn-ea"/>
                          <a:ea typeface="+mn-ea"/>
                        </a:rPr>
                        <a:t>代表人物</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marL="0" indent="0" algn="ctr" defTabSz="914400" rtl="0" eaLnBrk="1" latinLnBrk="0" hangingPunct="1">
                        <a:buNone/>
                      </a:pPr>
                      <a:r>
                        <a:rPr lang="en-US" sz="3200" b="1" kern="1200" dirty="0" err="1">
                          <a:solidFill>
                            <a:schemeClr val="bg1"/>
                          </a:solidFill>
                          <a:latin typeface="华文楷体" panose="02010600040101010101" pitchFamily="2" charset="-122"/>
                          <a:ea typeface="华文楷体" panose="02010600040101010101" pitchFamily="2" charset="-122"/>
                          <a:cs typeface="+mn-cs"/>
                        </a:rPr>
                        <a:t>克伦威尔</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sz="3200" b="1" kern="1200" dirty="0" err="1">
                          <a:solidFill>
                            <a:schemeClr val="bg1"/>
                          </a:solidFill>
                          <a:latin typeface="华文楷体" panose="02010600040101010101" pitchFamily="2" charset="-122"/>
                          <a:ea typeface="华文楷体" panose="02010600040101010101" pitchFamily="2" charset="-122"/>
                          <a:cs typeface="+mn-cs"/>
                        </a:rPr>
                        <a:t>华盛顿</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sz="3200" b="1" kern="1200" dirty="0" err="1">
                          <a:solidFill>
                            <a:schemeClr val="bg1"/>
                          </a:solidFill>
                          <a:latin typeface="华文楷体" panose="02010600040101010101" pitchFamily="2" charset="-122"/>
                          <a:ea typeface="华文楷体" panose="02010600040101010101" pitchFamily="2" charset="-122"/>
                          <a:cs typeface="+mn-cs"/>
                        </a:rPr>
                        <a:t>罗伯斯庇尔</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979623">
                <a:tc>
                  <a:txBody>
                    <a:bodyPr/>
                    <a:lstStyle/>
                    <a:p>
                      <a:pPr indent="0" algn="ctr">
                        <a:buNone/>
                      </a:pPr>
                      <a:r>
                        <a:rPr lang="zh-CN" altLang="en-US" sz="3200" b="1" dirty="0">
                          <a:solidFill>
                            <a:schemeClr val="tx1"/>
                          </a:solidFill>
                          <a:latin typeface="+mn-ea"/>
                          <a:ea typeface="+mn-ea"/>
                          <a:cs typeface="黑体" panose="02010609060101010101" charset="-122"/>
                        </a:rPr>
                        <a:t>特点</a:t>
                      </a:r>
                      <a:endParaRPr lang="en-US" altLang="en-US" sz="3200" b="1" dirty="0">
                        <a:solidFill>
                          <a:schemeClr val="tx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tc>
                  <a:txBody>
                    <a:bodyPr/>
                    <a:lstStyle/>
                    <a:p>
                      <a:pPr marL="0" indent="0" algn="ctr" defTabSz="914400" rtl="0" eaLnBrk="1" latinLnBrk="0" hangingPunct="1">
                        <a:buNone/>
                      </a:pPr>
                      <a:r>
                        <a:rPr lang="zh-CN" altLang="en-US" sz="3200" b="1" kern="1200" dirty="0">
                          <a:solidFill>
                            <a:schemeClr val="tx1"/>
                          </a:solidFill>
                          <a:latin typeface="+mn-ea"/>
                          <a:ea typeface="+mn-ea"/>
                          <a:cs typeface="+mn-cs"/>
                        </a:rPr>
                        <a:t>长期性、曲折性、妥协性 、不彻底性</a:t>
                      </a:r>
                      <a:endParaRPr lang="en-US" altLang="en-US" sz="3200" b="1" kern="1200" dirty="0">
                        <a:solidFill>
                          <a:schemeClr val="tx1"/>
                        </a:solidFill>
                        <a:latin typeface="+mn-ea"/>
                        <a:ea typeface="+mn-ea"/>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tc>
                  <a:txBody>
                    <a:bodyPr/>
                    <a:lstStyle/>
                    <a:p>
                      <a:pPr indent="0" algn="ctr">
                        <a:buNone/>
                      </a:pPr>
                      <a:r>
                        <a:rPr lang="zh-CN" altLang="en-US" sz="3200" b="1" kern="1200" dirty="0">
                          <a:solidFill>
                            <a:schemeClr val="tx1"/>
                          </a:solidFill>
                          <a:latin typeface="+mn-ea"/>
                          <a:ea typeface="+mn-ea"/>
                          <a:cs typeface="+mn-cs"/>
                        </a:rPr>
                        <a:t>资产阶级革命与</a:t>
                      </a:r>
                      <a:endParaRPr lang="en-US" altLang="zh-CN" sz="3200" b="1" kern="1200" dirty="0">
                        <a:solidFill>
                          <a:schemeClr val="tx1"/>
                        </a:solidFill>
                        <a:latin typeface="+mn-ea"/>
                        <a:ea typeface="+mn-ea"/>
                        <a:cs typeface="+mn-cs"/>
                      </a:endParaRPr>
                    </a:p>
                    <a:p>
                      <a:pPr indent="0" algn="ctr">
                        <a:buNone/>
                      </a:pPr>
                      <a:r>
                        <a:rPr lang="zh-CN" altLang="en-US" sz="3200" b="1" kern="1200" dirty="0">
                          <a:solidFill>
                            <a:schemeClr val="tx1"/>
                          </a:solidFill>
                          <a:latin typeface="+mn-ea"/>
                          <a:ea typeface="+mn-ea"/>
                          <a:cs typeface="+mn-cs"/>
                        </a:rPr>
                        <a:t>民族独立同时进行</a:t>
                      </a:r>
                      <a:endParaRPr lang="en-US" altLang="en-US" sz="3200" b="1" kern="1200" dirty="0">
                        <a:solidFill>
                          <a:schemeClr val="tx1"/>
                        </a:solidFill>
                        <a:latin typeface="+mn-ea"/>
                        <a:ea typeface="+mn-ea"/>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tc>
                  <a:txBody>
                    <a:bodyPr/>
                    <a:lstStyle/>
                    <a:p>
                      <a:pPr indent="0" algn="ctr">
                        <a:buNone/>
                      </a:pPr>
                      <a:r>
                        <a:rPr lang="zh-CN" altLang="en-US" sz="3200" b="1" kern="1200" dirty="0">
                          <a:solidFill>
                            <a:schemeClr val="tx1"/>
                          </a:solidFill>
                          <a:latin typeface="+mn-ea"/>
                          <a:ea typeface="+mn-ea"/>
                          <a:cs typeface="+mn-cs"/>
                        </a:rPr>
                        <a:t>规模最大、革命最彻底、影响最深远</a:t>
                      </a: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extLst>
                  <a:ext uri="{0D108BD9-81ED-4DB2-BD59-A6C34878D82A}">
                    <a16:rowId xmlns:a16="http://schemas.microsoft.com/office/drawing/2014/main" val="865081894"/>
                  </a:ext>
                </a:extLst>
              </a:tr>
              <a:tr h="735355">
                <a:tc>
                  <a:txBody>
                    <a:bodyPr/>
                    <a:lstStyle/>
                    <a:p>
                      <a:pPr indent="0" algn="ctr">
                        <a:buNone/>
                      </a:pPr>
                      <a:r>
                        <a:rPr lang="zh-CN" altLang="en-US" sz="3200" b="1" dirty="0">
                          <a:solidFill>
                            <a:schemeClr val="bg1"/>
                          </a:solidFill>
                          <a:latin typeface="+mn-ea"/>
                          <a:ea typeface="+mn-ea"/>
                          <a:cs typeface="黑体" panose="02010609060101010101" charset="-122"/>
                        </a:rPr>
                        <a:t>政体</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marL="0" indent="0" algn="ctr" defTabSz="914400" rtl="0" eaLnBrk="1" latinLnBrk="0" hangingPunct="1">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君主立宪制</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民主共和制</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民主共和制</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74002313"/>
                  </a:ext>
                </a:extLst>
              </a:tr>
            </a:tbl>
          </a:graphicData>
        </a:graphic>
      </p:graphicFrame>
    </p:spTree>
    <p:extLst>
      <p:ext uri="{BB962C8B-B14F-4D97-AF65-F5344CB8AC3E}">
        <p14:creationId xmlns:p14="http://schemas.microsoft.com/office/powerpoint/2010/main" val="17773733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箭头连接符 5">
            <a:extLst>
              <a:ext uri="{FF2B5EF4-FFF2-40B4-BE49-F238E27FC236}">
                <a16:creationId xmlns:a16="http://schemas.microsoft.com/office/drawing/2014/main" id="{3133462F-C79A-43F0-B0F1-7935351484DE}"/>
              </a:ext>
            </a:extLst>
          </p:cNvPr>
          <p:cNvCxnSpPr/>
          <p:nvPr/>
        </p:nvCxnSpPr>
        <p:spPr>
          <a:xfrm>
            <a:off x="0" y="3429001"/>
            <a:ext cx="121920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27CDCEE6-ED59-4BCC-9C14-FE5078707499}"/>
              </a:ext>
            </a:extLst>
          </p:cNvPr>
          <p:cNvSpPr/>
          <p:nvPr/>
        </p:nvSpPr>
        <p:spPr>
          <a:xfrm>
            <a:off x="11664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E5638FE-2A69-4CF7-BE14-7710D2CFCA28}"/>
              </a:ext>
            </a:extLst>
          </p:cNvPr>
          <p:cNvSpPr/>
          <p:nvPr/>
        </p:nvSpPr>
        <p:spPr>
          <a:xfrm>
            <a:off x="35677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8EF07704-BC99-4C71-B714-1E9662CDC2B7}"/>
              </a:ext>
            </a:extLst>
          </p:cNvPr>
          <p:cNvSpPr/>
          <p:nvPr/>
        </p:nvSpPr>
        <p:spPr>
          <a:xfrm>
            <a:off x="59690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F4FACDC0-6D32-4F63-98BD-A4CFAD1C5E8B}"/>
              </a:ext>
            </a:extLst>
          </p:cNvPr>
          <p:cNvSpPr/>
          <p:nvPr/>
        </p:nvSpPr>
        <p:spPr>
          <a:xfrm>
            <a:off x="83703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27A5A63C-4A57-4A04-849E-D8EA1AFE68F2}"/>
              </a:ext>
            </a:extLst>
          </p:cNvPr>
          <p:cNvSpPr/>
          <p:nvPr/>
        </p:nvSpPr>
        <p:spPr>
          <a:xfrm>
            <a:off x="107716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DDDE3CDB-1E9B-4D16-8B14-85F642C060D5}"/>
              </a:ext>
            </a:extLst>
          </p:cNvPr>
          <p:cNvSpPr txBox="1"/>
          <p:nvPr/>
        </p:nvSpPr>
        <p:spPr>
          <a:xfrm>
            <a:off x="283790" y="262353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1789</a:t>
            </a:r>
            <a:r>
              <a:rPr lang="zh-CN" altLang="en-US" dirty="0">
                <a:solidFill>
                  <a:schemeClr val="tx1"/>
                </a:solidFill>
              </a:rPr>
              <a:t>年</a:t>
            </a:r>
          </a:p>
        </p:txBody>
      </p:sp>
      <p:sp>
        <p:nvSpPr>
          <p:cNvPr id="13" name="文本框 12">
            <a:extLst>
              <a:ext uri="{FF2B5EF4-FFF2-40B4-BE49-F238E27FC236}">
                <a16:creationId xmlns:a16="http://schemas.microsoft.com/office/drawing/2014/main" id="{445283FE-C674-4A31-B85D-83373D92F6EC}"/>
              </a:ext>
            </a:extLst>
          </p:cNvPr>
          <p:cNvSpPr txBox="1"/>
          <p:nvPr/>
        </p:nvSpPr>
        <p:spPr>
          <a:xfrm>
            <a:off x="2685090" y="364969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1792</a:t>
            </a:r>
            <a:r>
              <a:rPr lang="zh-CN" altLang="en-US" dirty="0">
                <a:solidFill>
                  <a:schemeClr val="tx1"/>
                </a:solidFill>
              </a:rPr>
              <a:t>年</a:t>
            </a:r>
          </a:p>
        </p:txBody>
      </p:sp>
      <p:sp>
        <p:nvSpPr>
          <p:cNvPr id="14" name="文本框 13">
            <a:extLst>
              <a:ext uri="{FF2B5EF4-FFF2-40B4-BE49-F238E27FC236}">
                <a16:creationId xmlns:a16="http://schemas.microsoft.com/office/drawing/2014/main" id="{BC7F7807-1EA3-43E2-95F6-EA313E25E607}"/>
              </a:ext>
            </a:extLst>
          </p:cNvPr>
          <p:cNvSpPr txBox="1"/>
          <p:nvPr/>
        </p:nvSpPr>
        <p:spPr>
          <a:xfrm>
            <a:off x="5086390" y="262353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1793</a:t>
            </a:r>
            <a:r>
              <a:rPr lang="zh-CN" altLang="en-US" dirty="0">
                <a:solidFill>
                  <a:schemeClr val="tx1"/>
                </a:solidFill>
              </a:rPr>
              <a:t>年</a:t>
            </a:r>
          </a:p>
        </p:txBody>
      </p:sp>
      <p:sp>
        <p:nvSpPr>
          <p:cNvPr id="15" name="文本框 14">
            <a:extLst>
              <a:ext uri="{FF2B5EF4-FFF2-40B4-BE49-F238E27FC236}">
                <a16:creationId xmlns:a16="http://schemas.microsoft.com/office/drawing/2014/main" id="{19B385E6-F130-441E-B8AF-DA8346C89349}"/>
              </a:ext>
            </a:extLst>
          </p:cNvPr>
          <p:cNvSpPr txBox="1"/>
          <p:nvPr/>
        </p:nvSpPr>
        <p:spPr>
          <a:xfrm>
            <a:off x="7489690" y="364969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1804</a:t>
            </a:r>
            <a:r>
              <a:rPr lang="zh-CN" altLang="en-US" dirty="0">
                <a:solidFill>
                  <a:schemeClr val="tx1"/>
                </a:solidFill>
              </a:rPr>
              <a:t>年</a:t>
            </a:r>
          </a:p>
        </p:txBody>
      </p:sp>
      <p:sp>
        <p:nvSpPr>
          <p:cNvPr id="16" name="文本框 15">
            <a:extLst>
              <a:ext uri="{FF2B5EF4-FFF2-40B4-BE49-F238E27FC236}">
                <a16:creationId xmlns:a16="http://schemas.microsoft.com/office/drawing/2014/main" id="{1822E7D2-3133-4E1C-8ABD-D2A82E410ED4}"/>
              </a:ext>
            </a:extLst>
          </p:cNvPr>
          <p:cNvSpPr txBox="1"/>
          <p:nvPr/>
        </p:nvSpPr>
        <p:spPr>
          <a:xfrm>
            <a:off x="9888990" y="262353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1815</a:t>
            </a:r>
            <a:r>
              <a:rPr lang="zh-CN" altLang="en-US" dirty="0">
                <a:solidFill>
                  <a:schemeClr val="tx1"/>
                </a:solidFill>
              </a:rPr>
              <a:t>年</a:t>
            </a:r>
          </a:p>
        </p:txBody>
      </p:sp>
      <p:sp>
        <p:nvSpPr>
          <p:cNvPr id="19" name="文本框 18">
            <a:extLst>
              <a:ext uri="{FF2B5EF4-FFF2-40B4-BE49-F238E27FC236}">
                <a16:creationId xmlns:a16="http://schemas.microsoft.com/office/drawing/2014/main" id="{C88C8341-8DAB-4424-AAF5-3D030E4E5017}"/>
              </a:ext>
            </a:extLst>
          </p:cNvPr>
          <p:cNvSpPr txBox="1"/>
          <p:nvPr/>
        </p:nvSpPr>
        <p:spPr>
          <a:xfrm>
            <a:off x="182000" y="1325622"/>
            <a:ext cx="222480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攻占</a:t>
            </a:r>
            <a:endParaRPr lang="en-US" altLang="zh-CN" dirty="0"/>
          </a:p>
          <a:p>
            <a:pPr algn="ctr"/>
            <a:r>
              <a:rPr lang="zh-CN" altLang="en-US" dirty="0"/>
              <a:t>巴士底狱</a:t>
            </a:r>
          </a:p>
        </p:txBody>
      </p:sp>
      <p:sp>
        <p:nvSpPr>
          <p:cNvPr id="20" name="文本框 19">
            <a:extLst>
              <a:ext uri="{FF2B5EF4-FFF2-40B4-BE49-F238E27FC236}">
                <a16:creationId xmlns:a16="http://schemas.microsoft.com/office/drawing/2014/main" id="{780ADB1C-1E05-41D5-A334-F69671CE4418}"/>
              </a:ext>
            </a:extLst>
          </p:cNvPr>
          <p:cNvSpPr txBox="1"/>
          <p:nvPr/>
        </p:nvSpPr>
        <p:spPr>
          <a:xfrm>
            <a:off x="2580835" y="4440177"/>
            <a:ext cx="222573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法兰西</a:t>
            </a:r>
            <a:endParaRPr lang="en-US" altLang="zh-CN" dirty="0"/>
          </a:p>
          <a:p>
            <a:pPr algn="ctr"/>
            <a:r>
              <a:rPr lang="zh-CN" altLang="en-US" dirty="0"/>
              <a:t>第一共和国</a:t>
            </a:r>
          </a:p>
        </p:txBody>
      </p:sp>
      <p:sp>
        <p:nvSpPr>
          <p:cNvPr id="21" name="文本框 20">
            <a:extLst>
              <a:ext uri="{FF2B5EF4-FFF2-40B4-BE49-F238E27FC236}">
                <a16:creationId xmlns:a16="http://schemas.microsoft.com/office/drawing/2014/main" id="{B0DCA6B8-B21A-42EB-804F-06D5E5ED68FA}"/>
              </a:ext>
            </a:extLst>
          </p:cNvPr>
          <p:cNvSpPr txBox="1"/>
          <p:nvPr/>
        </p:nvSpPr>
        <p:spPr>
          <a:xfrm>
            <a:off x="4982600" y="1325622"/>
            <a:ext cx="222480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雅各宾派</a:t>
            </a:r>
            <a:endParaRPr lang="en-US" altLang="zh-CN" dirty="0"/>
          </a:p>
          <a:p>
            <a:pPr algn="ctr"/>
            <a:r>
              <a:rPr lang="zh-CN" altLang="en-US" dirty="0"/>
              <a:t>专政</a:t>
            </a:r>
          </a:p>
        </p:txBody>
      </p:sp>
      <p:sp>
        <p:nvSpPr>
          <p:cNvPr id="22" name="文本框 21">
            <a:extLst>
              <a:ext uri="{FF2B5EF4-FFF2-40B4-BE49-F238E27FC236}">
                <a16:creationId xmlns:a16="http://schemas.microsoft.com/office/drawing/2014/main" id="{1C293C54-DC43-48DC-BC4E-C9560286CA1E}"/>
              </a:ext>
            </a:extLst>
          </p:cNvPr>
          <p:cNvSpPr txBox="1"/>
          <p:nvPr/>
        </p:nvSpPr>
        <p:spPr>
          <a:xfrm>
            <a:off x="7385437" y="4440177"/>
            <a:ext cx="222573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法兰西</a:t>
            </a:r>
            <a:endParaRPr lang="en-US" altLang="zh-CN" dirty="0"/>
          </a:p>
          <a:p>
            <a:pPr algn="ctr"/>
            <a:r>
              <a:rPr lang="zh-CN" altLang="en-US" dirty="0"/>
              <a:t>第一帝国</a:t>
            </a:r>
          </a:p>
        </p:txBody>
      </p:sp>
      <p:sp>
        <p:nvSpPr>
          <p:cNvPr id="23" name="文本框 22">
            <a:extLst>
              <a:ext uri="{FF2B5EF4-FFF2-40B4-BE49-F238E27FC236}">
                <a16:creationId xmlns:a16="http://schemas.microsoft.com/office/drawing/2014/main" id="{78517D0D-7621-4619-8612-20E4146C96FD}"/>
              </a:ext>
            </a:extLst>
          </p:cNvPr>
          <p:cNvSpPr txBox="1"/>
          <p:nvPr/>
        </p:nvSpPr>
        <p:spPr>
          <a:xfrm>
            <a:off x="9785200" y="1325622"/>
            <a:ext cx="222480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拿破仑帝国灭亡</a:t>
            </a:r>
          </a:p>
        </p:txBody>
      </p:sp>
      <p:sp>
        <p:nvSpPr>
          <p:cNvPr id="26" name="文本框 25">
            <a:extLst>
              <a:ext uri="{FF2B5EF4-FFF2-40B4-BE49-F238E27FC236}">
                <a16:creationId xmlns:a16="http://schemas.microsoft.com/office/drawing/2014/main" id="{2D7FD61A-4201-4F09-AB95-996A9E0D5B6C}"/>
              </a:ext>
            </a:extLst>
          </p:cNvPr>
          <p:cNvSpPr txBox="1"/>
          <p:nvPr/>
        </p:nvSpPr>
        <p:spPr>
          <a:xfrm>
            <a:off x="182879" y="287794"/>
            <a:ext cx="2466340" cy="769441"/>
          </a:xfrm>
          <a:prstGeom prst="rect">
            <a:avLst/>
          </a:prstGeom>
          <a:solidFill>
            <a:srgbClr val="66CC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sz="4400" dirty="0"/>
              <a:t>本课小结</a:t>
            </a:r>
          </a:p>
        </p:txBody>
      </p:sp>
    </p:spTree>
    <p:extLst>
      <p:ext uri="{BB962C8B-B14F-4D97-AF65-F5344CB8AC3E}">
        <p14:creationId xmlns:p14="http://schemas.microsoft.com/office/powerpoint/2010/main" val="276084864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randombar(horizontal)">
                                      <p:cBhvr>
                                        <p:cTn id="56" dur="500"/>
                                        <p:tgtEl>
                                          <p:spTgt spid="1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randombar(horizont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randombar(horizont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randombar(horizontal)">
                                      <p:cBhvr>
                                        <p:cTn id="69" dur="500"/>
                                        <p:tgtEl>
                                          <p:spTgt spid="11"/>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randombar(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2" grpId="0" animBg="1"/>
      <p:bldP spid="23"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a:extLst>
              <a:ext uri="{FF2B5EF4-FFF2-40B4-BE49-F238E27FC236}">
                <a16:creationId xmlns:a16="http://schemas.microsoft.com/office/drawing/2014/main" id="{6E1682DD-B7DF-43F7-912F-3DAC9036D693}"/>
              </a:ext>
            </a:extLst>
          </p:cNvPr>
          <p:cNvCxnSpPr>
            <a:stCxn id="7" idx="3"/>
            <a:endCxn id="8" idx="1"/>
          </p:cNvCxnSpPr>
          <p:nvPr/>
        </p:nvCxnSpPr>
        <p:spPr>
          <a:xfrm>
            <a:off x="7076440" y="2924857"/>
            <a:ext cx="2971800" cy="0"/>
          </a:xfrm>
          <a:prstGeom prst="line">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3A238740-784D-4BDE-8281-1E6F7BE234C8}"/>
              </a:ext>
            </a:extLst>
          </p:cNvPr>
          <p:cNvSpPr txBox="1"/>
          <p:nvPr/>
        </p:nvSpPr>
        <p:spPr>
          <a:xfrm>
            <a:off x="4518660" y="0"/>
            <a:ext cx="3154680" cy="584775"/>
          </a:xfrm>
          <a:prstGeom prst="rect">
            <a:avLst/>
          </a:prstGeom>
          <a:solidFill>
            <a:srgbClr val="FF00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solidFill>
                  <a:schemeClr val="tx1"/>
                </a:solidFill>
              </a:rPr>
              <a:t>资本主义的发展</a:t>
            </a:r>
          </a:p>
        </p:txBody>
      </p:sp>
      <p:sp>
        <p:nvSpPr>
          <p:cNvPr id="4" name="文本框 3">
            <a:extLst>
              <a:ext uri="{FF2B5EF4-FFF2-40B4-BE49-F238E27FC236}">
                <a16:creationId xmlns:a16="http://schemas.microsoft.com/office/drawing/2014/main" id="{35284B18-AEFE-437E-9C86-354959306621}"/>
              </a:ext>
            </a:extLst>
          </p:cNvPr>
          <p:cNvSpPr txBox="1"/>
          <p:nvPr/>
        </p:nvSpPr>
        <p:spPr>
          <a:xfrm>
            <a:off x="2649220" y="1523824"/>
            <a:ext cx="1960880" cy="58477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封建专制</a:t>
            </a:r>
          </a:p>
        </p:txBody>
      </p:sp>
      <p:sp>
        <p:nvSpPr>
          <p:cNvPr id="5" name="文本框 4">
            <a:extLst>
              <a:ext uri="{FF2B5EF4-FFF2-40B4-BE49-F238E27FC236}">
                <a16:creationId xmlns:a16="http://schemas.microsoft.com/office/drawing/2014/main" id="{28F696DD-7CA9-42DA-8C3A-707671A211D6}"/>
              </a:ext>
            </a:extLst>
          </p:cNvPr>
          <p:cNvSpPr txBox="1"/>
          <p:nvPr/>
        </p:nvSpPr>
        <p:spPr>
          <a:xfrm>
            <a:off x="7581900" y="1523824"/>
            <a:ext cx="1960880" cy="58477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殖民统治 </a:t>
            </a:r>
          </a:p>
        </p:txBody>
      </p:sp>
      <p:sp>
        <p:nvSpPr>
          <p:cNvPr id="6" name="文本框 5">
            <a:extLst>
              <a:ext uri="{FF2B5EF4-FFF2-40B4-BE49-F238E27FC236}">
                <a16:creationId xmlns:a16="http://schemas.microsoft.com/office/drawing/2014/main" id="{3E128614-6EBE-4C98-BF74-888733940AB2}"/>
              </a:ext>
            </a:extLst>
          </p:cNvPr>
          <p:cNvSpPr txBox="1"/>
          <p:nvPr/>
        </p:nvSpPr>
        <p:spPr>
          <a:xfrm>
            <a:off x="182880" y="2386248"/>
            <a:ext cx="196088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英国资产阶级革命</a:t>
            </a:r>
          </a:p>
        </p:txBody>
      </p:sp>
      <p:sp>
        <p:nvSpPr>
          <p:cNvPr id="7" name="文本框 6">
            <a:extLst>
              <a:ext uri="{FF2B5EF4-FFF2-40B4-BE49-F238E27FC236}">
                <a16:creationId xmlns:a16="http://schemas.microsoft.com/office/drawing/2014/main" id="{C4326D14-B521-4B4D-B2E2-77813E1AD20B}"/>
              </a:ext>
            </a:extLst>
          </p:cNvPr>
          <p:cNvSpPr txBox="1"/>
          <p:nvPr/>
        </p:nvSpPr>
        <p:spPr>
          <a:xfrm>
            <a:off x="5115560" y="2386248"/>
            <a:ext cx="196088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法国</a:t>
            </a:r>
            <a:endParaRPr lang="en-US" altLang="zh-CN" dirty="0"/>
          </a:p>
          <a:p>
            <a:pPr algn="ctr"/>
            <a:r>
              <a:rPr lang="zh-CN" altLang="en-US" dirty="0"/>
              <a:t>大革命</a:t>
            </a:r>
          </a:p>
        </p:txBody>
      </p:sp>
      <p:sp>
        <p:nvSpPr>
          <p:cNvPr id="8" name="文本框 7">
            <a:extLst>
              <a:ext uri="{FF2B5EF4-FFF2-40B4-BE49-F238E27FC236}">
                <a16:creationId xmlns:a16="http://schemas.microsoft.com/office/drawing/2014/main" id="{A4305D7B-BC44-4434-933B-9A66FA87E0CD}"/>
              </a:ext>
            </a:extLst>
          </p:cNvPr>
          <p:cNvSpPr txBox="1"/>
          <p:nvPr/>
        </p:nvSpPr>
        <p:spPr>
          <a:xfrm>
            <a:off x="10048240" y="2386248"/>
            <a:ext cx="196088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美国</a:t>
            </a:r>
            <a:endParaRPr lang="en-US" altLang="zh-CN" dirty="0"/>
          </a:p>
          <a:p>
            <a:pPr algn="ctr"/>
            <a:r>
              <a:rPr lang="zh-CN" altLang="en-US" dirty="0"/>
              <a:t>独立战争</a:t>
            </a:r>
          </a:p>
        </p:txBody>
      </p:sp>
      <p:cxnSp>
        <p:nvCxnSpPr>
          <p:cNvPr id="9" name="连接符: 肘形 8">
            <a:extLst>
              <a:ext uri="{FF2B5EF4-FFF2-40B4-BE49-F238E27FC236}">
                <a16:creationId xmlns:a16="http://schemas.microsoft.com/office/drawing/2014/main" id="{458414A4-9591-4C4B-801D-646A34D9CB36}"/>
              </a:ext>
            </a:extLst>
          </p:cNvPr>
          <p:cNvCxnSpPr>
            <a:cxnSpLocks/>
            <a:stCxn id="3" idx="2"/>
            <a:endCxn id="5" idx="0"/>
          </p:cNvCxnSpPr>
          <p:nvPr/>
        </p:nvCxnSpPr>
        <p:spPr>
          <a:xfrm rot="16200000" flipH="1">
            <a:off x="6859646" y="-178871"/>
            <a:ext cx="939049" cy="2466340"/>
          </a:xfrm>
          <a:prstGeom prst="bentConnector3">
            <a:avLst>
              <a:gd name="adj1" fmla="val 50000"/>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连接符: 肘形 11">
            <a:extLst>
              <a:ext uri="{FF2B5EF4-FFF2-40B4-BE49-F238E27FC236}">
                <a16:creationId xmlns:a16="http://schemas.microsoft.com/office/drawing/2014/main" id="{B99C63C7-9C90-49DD-96B9-3C0ECCE13C75}"/>
              </a:ext>
            </a:extLst>
          </p:cNvPr>
          <p:cNvCxnSpPr>
            <a:cxnSpLocks/>
            <a:stCxn id="3" idx="2"/>
            <a:endCxn id="4" idx="0"/>
          </p:cNvCxnSpPr>
          <p:nvPr/>
        </p:nvCxnSpPr>
        <p:spPr>
          <a:xfrm rot="5400000">
            <a:off x="4393306" y="-178871"/>
            <a:ext cx="939049" cy="2466340"/>
          </a:xfrm>
          <a:prstGeom prst="bentConnector3">
            <a:avLst>
              <a:gd name="adj1" fmla="val 50000"/>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连接符: 肘形 20">
            <a:extLst>
              <a:ext uri="{FF2B5EF4-FFF2-40B4-BE49-F238E27FC236}">
                <a16:creationId xmlns:a16="http://schemas.microsoft.com/office/drawing/2014/main" id="{E8A5E508-14A2-4743-A86D-6CC03FE0D92C}"/>
              </a:ext>
            </a:extLst>
          </p:cNvPr>
          <p:cNvCxnSpPr>
            <a:cxnSpLocks/>
            <a:stCxn id="4" idx="2"/>
            <a:endCxn id="6" idx="0"/>
          </p:cNvCxnSpPr>
          <p:nvPr/>
        </p:nvCxnSpPr>
        <p:spPr>
          <a:xfrm rot="5400000">
            <a:off x="2257666" y="1014253"/>
            <a:ext cx="277649" cy="2466340"/>
          </a:xfrm>
          <a:prstGeom prst="bentConnector3">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连接符: 肘形 22">
            <a:extLst>
              <a:ext uri="{FF2B5EF4-FFF2-40B4-BE49-F238E27FC236}">
                <a16:creationId xmlns:a16="http://schemas.microsoft.com/office/drawing/2014/main" id="{D5F41FC4-2D26-448B-BDB1-2AC2CBA6BCD3}"/>
              </a:ext>
            </a:extLst>
          </p:cNvPr>
          <p:cNvCxnSpPr>
            <a:cxnSpLocks/>
            <a:stCxn id="4" idx="2"/>
            <a:endCxn id="7" idx="0"/>
          </p:cNvCxnSpPr>
          <p:nvPr/>
        </p:nvCxnSpPr>
        <p:spPr>
          <a:xfrm rot="16200000" flipH="1">
            <a:off x="4724006" y="1014253"/>
            <a:ext cx="277649" cy="2466340"/>
          </a:xfrm>
          <a:prstGeom prst="bentConnector3">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连接符: 肘形 25">
            <a:extLst>
              <a:ext uri="{FF2B5EF4-FFF2-40B4-BE49-F238E27FC236}">
                <a16:creationId xmlns:a16="http://schemas.microsoft.com/office/drawing/2014/main" id="{CA6A079E-7AF2-450B-93CC-0CB7A7DDF7B7}"/>
              </a:ext>
            </a:extLst>
          </p:cNvPr>
          <p:cNvCxnSpPr>
            <a:cxnSpLocks/>
            <a:stCxn id="5" idx="2"/>
            <a:endCxn id="8" idx="0"/>
          </p:cNvCxnSpPr>
          <p:nvPr/>
        </p:nvCxnSpPr>
        <p:spPr>
          <a:xfrm rot="16200000" flipH="1">
            <a:off x="9656686" y="1014253"/>
            <a:ext cx="277649" cy="2466340"/>
          </a:xfrm>
          <a:prstGeom prst="bentConnector3">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EE1E5FB8-7B95-4E10-BF52-FA29A6543382}"/>
              </a:ext>
            </a:extLst>
          </p:cNvPr>
          <p:cNvSpPr txBox="1"/>
          <p:nvPr/>
        </p:nvSpPr>
        <p:spPr>
          <a:xfrm>
            <a:off x="7581900" y="2632470"/>
            <a:ext cx="1960880" cy="58477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启蒙运动</a:t>
            </a:r>
          </a:p>
        </p:txBody>
      </p:sp>
      <p:sp>
        <p:nvSpPr>
          <p:cNvPr id="33" name="文本框 32">
            <a:extLst>
              <a:ext uri="{FF2B5EF4-FFF2-40B4-BE49-F238E27FC236}">
                <a16:creationId xmlns:a16="http://schemas.microsoft.com/office/drawing/2014/main" id="{89CC0F3C-B68A-4DAB-B03F-6234DAAADDC2}"/>
              </a:ext>
            </a:extLst>
          </p:cNvPr>
          <p:cNvSpPr txBox="1"/>
          <p:nvPr/>
        </p:nvSpPr>
        <p:spPr>
          <a:xfrm>
            <a:off x="2710180" y="5288340"/>
            <a:ext cx="6771640" cy="1569660"/>
          </a:xfrm>
          <a:prstGeom prst="rect">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r>
              <a:rPr lang="zh-CN" altLang="en-US" dirty="0">
                <a:solidFill>
                  <a:schemeClr val="tx1"/>
                </a:solidFill>
              </a:rPr>
              <a:t>政治：初步确立资本主义制度</a:t>
            </a:r>
            <a:endParaRPr lang="en-US" altLang="zh-CN" dirty="0">
              <a:solidFill>
                <a:schemeClr val="tx1"/>
              </a:solidFill>
            </a:endParaRPr>
          </a:p>
          <a:p>
            <a:r>
              <a:rPr lang="zh-CN" altLang="en-US" dirty="0">
                <a:solidFill>
                  <a:schemeClr val="tx1"/>
                </a:solidFill>
              </a:rPr>
              <a:t>经济：为资本主义发展扫清道路</a:t>
            </a:r>
            <a:endParaRPr lang="en-US" altLang="zh-CN" dirty="0">
              <a:solidFill>
                <a:schemeClr val="tx1"/>
              </a:solidFill>
            </a:endParaRPr>
          </a:p>
          <a:p>
            <a:r>
              <a:rPr lang="zh-CN" altLang="en-US" dirty="0">
                <a:solidFill>
                  <a:schemeClr val="tx1"/>
                </a:solidFill>
              </a:rPr>
              <a:t>世界：对世界历史发展进程产生影响</a:t>
            </a:r>
            <a:endParaRPr lang="en-US" altLang="zh-CN" dirty="0">
              <a:solidFill>
                <a:schemeClr val="tx1"/>
              </a:solidFill>
            </a:endParaRPr>
          </a:p>
        </p:txBody>
      </p:sp>
      <p:cxnSp>
        <p:nvCxnSpPr>
          <p:cNvPr id="37" name="直接连接符 36">
            <a:extLst>
              <a:ext uri="{FF2B5EF4-FFF2-40B4-BE49-F238E27FC236}">
                <a16:creationId xmlns:a16="http://schemas.microsoft.com/office/drawing/2014/main" id="{4D08EFB2-6BF4-4F9C-B484-265B53F7596A}"/>
              </a:ext>
            </a:extLst>
          </p:cNvPr>
          <p:cNvCxnSpPr>
            <a:stCxn id="7" idx="2"/>
            <a:endCxn id="33" idx="0"/>
          </p:cNvCxnSpPr>
          <p:nvPr/>
        </p:nvCxnSpPr>
        <p:spPr>
          <a:xfrm>
            <a:off x="6096000" y="3463466"/>
            <a:ext cx="0" cy="1824874"/>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连接符: 肘形 38">
            <a:extLst>
              <a:ext uri="{FF2B5EF4-FFF2-40B4-BE49-F238E27FC236}">
                <a16:creationId xmlns:a16="http://schemas.microsoft.com/office/drawing/2014/main" id="{509DD62F-5666-49B2-9B9E-A4A297D2A0E9}"/>
              </a:ext>
            </a:extLst>
          </p:cNvPr>
          <p:cNvCxnSpPr>
            <a:stCxn id="8" idx="2"/>
            <a:endCxn id="33" idx="3"/>
          </p:cNvCxnSpPr>
          <p:nvPr/>
        </p:nvCxnSpPr>
        <p:spPr>
          <a:xfrm rot="5400000">
            <a:off x="8950398" y="3994888"/>
            <a:ext cx="2609704" cy="1546860"/>
          </a:xfrm>
          <a:prstGeom prst="bentConnector2">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连接符: 肘形 40">
            <a:extLst>
              <a:ext uri="{FF2B5EF4-FFF2-40B4-BE49-F238E27FC236}">
                <a16:creationId xmlns:a16="http://schemas.microsoft.com/office/drawing/2014/main" id="{34407E4A-3F12-4BC8-86D6-CA0625651ED0}"/>
              </a:ext>
            </a:extLst>
          </p:cNvPr>
          <p:cNvCxnSpPr>
            <a:stCxn id="6" idx="2"/>
            <a:endCxn id="33" idx="1"/>
          </p:cNvCxnSpPr>
          <p:nvPr/>
        </p:nvCxnSpPr>
        <p:spPr>
          <a:xfrm rot="16200000" flipH="1">
            <a:off x="631898" y="3994888"/>
            <a:ext cx="2609704" cy="1546860"/>
          </a:xfrm>
          <a:prstGeom prst="bentConnector2">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DC48F941-21E4-44E1-A842-37A378D8FAA3}"/>
              </a:ext>
            </a:extLst>
          </p:cNvPr>
          <p:cNvSpPr txBox="1"/>
          <p:nvPr/>
        </p:nvSpPr>
        <p:spPr>
          <a:xfrm>
            <a:off x="0" y="3741115"/>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solidFill>
                  <a:schemeClr val="tx1"/>
                </a:solidFill>
              </a:rPr>
              <a:t>“光荣革命”</a:t>
            </a:r>
          </a:p>
        </p:txBody>
      </p:sp>
      <p:sp>
        <p:nvSpPr>
          <p:cNvPr id="45" name="文本框 44">
            <a:extLst>
              <a:ext uri="{FF2B5EF4-FFF2-40B4-BE49-F238E27FC236}">
                <a16:creationId xmlns:a16="http://schemas.microsoft.com/office/drawing/2014/main" id="{2EDC69B6-D1B6-44E2-915B-54682EA1953C}"/>
              </a:ext>
            </a:extLst>
          </p:cNvPr>
          <p:cNvSpPr txBox="1"/>
          <p:nvPr/>
        </p:nvSpPr>
        <p:spPr>
          <a:xfrm>
            <a:off x="9865360" y="3741115"/>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a:t>
            </a:r>
            <a:r>
              <a:rPr lang="zh-CN" altLang="en-US" dirty="0">
                <a:solidFill>
                  <a:schemeClr val="tx1"/>
                </a:solidFill>
              </a:rPr>
              <a:t>独立宣言</a:t>
            </a:r>
            <a:r>
              <a:rPr lang="en-US" altLang="zh-CN" dirty="0">
                <a:solidFill>
                  <a:schemeClr val="tx1"/>
                </a:solidFill>
              </a:rPr>
              <a:t>》</a:t>
            </a:r>
            <a:endParaRPr lang="zh-CN" altLang="en-US" dirty="0">
              <a:solidFill>
                <a:schemeClr val="tx1"/>
              </a:solidFill>
            </a:endParaRPr>
          </a:p>
        </p:txBody>
      </p:sp>
      <p:sp>
        <p:nvSpPr>
          <p:cNvPr id="49" name="文本框 48">
            <a:extLst>
              <a:ext uri="{FF2B5EF4-FFF2-40B4-BE49-F238E27FC236}">
                <a16:creationId xmlns:a16="http://schemas.microsoft.com/office/drawing/2014/main" id="{FE94C49B-5339-4007-9ABE-BB87792F3D41}"/>
              </a:ext>
            </a:extLst>
          </p:cNvPr>
          <p:cNvSpPr txBox="1"/>
          <p:nvPr/>
        </p:nvSpPr>
        <p:spPr>
          <a:xfrm>
            <a:off x="9865360" y="4603538"/>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1787</a:t>
            </a:r>
            <a:r>
              <a:rPr lang="zh-CN" altLang="en-US" dirty="0">
                <a:solidFill>
                  <a:schemeClr val="tx1"/>
                </a:solidFill>
              </a:rPr>
              <a:t>年宪法</a:t>
            </a:r>
          </a:p>
        </p:txBody>
      </p:sp>
      <p:sp>
        <p:nvSpPr>
          <p:cNvPr id="50" name="文本框 49">
            <a:extLst>
              <a:ext uri="{FF2B5EF4-FFF2-40B4-BE49-F238E27FC236}">
                <a16:creationId xmlns:a16="http://schemas.microsoft.com/office/drawing/2014/main" id="{E50EA760-13AA-4368-AA96-84C0A63DA286}"/>
              </a:ext>
            </a:extLst>
          </p:cNvPr>
          <p:cNvSpPr txBox="1"/>
          <p:nvPr/>
        </p:nvSpPr>
        <p:spPr>
          <a:xfrm>
            <a:off x="4932680" y="3741115"/>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a:t>
            </a:r>
            <a:r>
              <a:rPr lang="zh-CN" altLang="en-US" dirty="0">
                <a:solidFill>
                  <a:schemeClr val="tx1"/>
                </a:solidFill>
              </a:rPr>
              <a:t>人权宣言</a:t>
            </a:r>
            <a:r>
              <a:rPr lang="en-US" altLang="zh-CN" dirty="0">
                <a:solidFill>
                  <a:schemeClr val="tx1"/>
                </a:solidFill>
              </a:rPr>
              <a:t>》</a:t>
            </a:r>
            <a:endParaRPr lang="zh-CN" altLang="en-US" dirty="0">
              <a:solidFill>
                <a:schemeClr val="tx1"/>
              </a:solidFill>
            </a:endParaRPr>
          </a:p>
        </p:txBody>
      </p:sp>
      <p:sp>
        <p:nvSpPr>
          <p:cNvPr id="51" name="文本框 50">
            <a:extLst>
              <a:ext uri="{FF2B5EF4-FFF2-40B4-BE49-F238E27FC236}">
                <a16:creationId xmlns:a16="http://schemas.microsoft.com/office/drawing/2014/main" id="{4C7ADA88-AA3A-47CE-8686-B95C9FD3E8E1}"/>
              </a:ext>
            </a:extLst>
          </p:cNvPr>
          <p:cNvSpPr txBox="1"/>
          <p:nvPr/>
        </p:nvSpPr>
        <p:spPr>
          <a:xfrm>
            <a:off x="0" y="4603538"/>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a:t>
            </a:r>
            <a:r>
              <a:rPr lang="zh-CN" altLang="en-US" dirty="0">
                <a:solidFill>
                  <a:schemeClr val="tx1"/>
                </a:solidFill>
              </a:rPr>
              <a:t>权利法案</a:t>
            </a:r>
            <a:r>
              <a:rPr lang="en-US" altLang="zh-CN" dirty="0">
                <a:solidFill>
                  <a:schemeClr val="tx1"/>
                </a:solidFill>
              </a:rPr>
              <a:t>》</a:t>
            </a:r>
            <a:endParaRPr lang="zh-CN" altLang="en-US" dirty="0">
              <a:solidFill>
                <a:schemeClr val="tx1"/>
              </a:solidFill>
            </a:endParaRPr>
          </a:p>
        </p:txBody>
      </p:sp>
      <p:sp>
        <p:nvSpPr>
          <p:cNvPr id="52" name="文本框 51">
            <a:extLst>
              <a:ext uri="{FF2B5EF4-FFF2-40B4-BE49-F238E27FC236}">
                <a16:creationId xmlns:a16="http://schemas.microsoft.com/office/drawing/2014/main" id="{E4D52DEF-E30A-4A7E-8B57-2E93B9525C2C}"/>
              </a:ext>
            </a:extLst>
          </p:cNvPr>
          <p:cNvSpPr txBox="1"/>
          <p:nvPr/>
        </p:nvSpPr>
        <p:spPr>
          <a:xfrm>
            <a:off x="4932680" y="4603538"/>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solidFill>
                  <a:schemeClr val="tx1"/>
                </a:solidFill>
              </a:rPr>
              <a:t>拿破仑帝国</a:t>
            </a:r>
          </a:p>
        </p:txBody>
      </p:sp>
      <p:sp>
        <p:nvSpPr>
          <p:cNvPr id="70" name="文本框 69">
            <a:extLst>
              <a:ext uri="{FF2B5EF4-FFF2-40B4-BE49-F238E27FC236}">
                <a16:creationId xmlns:a16="http://schemas.microsoft.com/office/drawing/2014/main" id="{A97D5BC6-00DA-45D5-A9CB-952BDD4C9F1A}"/>
              </a:ext>
            </a:extLst>
          </p:cNvPr>
          <p:cNvSpPr txBox="1"/>
          <p:nvPr/>
        </p:nvSpPr>
        <p:spPr>
          <a:xfrm>
            <a:off x="5436870" y="761912"/>
            <a:ext cx="1318260" cy="584775"/>
          </a:xfrm>
          <a:prstGeom prst="rect">
            <a:avLst/>
          </a:prstGeom>
          <a:solidFill>
            <a:srgbClr val="F8CBAD"/>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阻碍</a:t>
            </a:r>
          </a:p>
        </p:txBody>
      </p:sp>
      <p:sp>
        <p:nvSpPr>
          <p:cNvPr id="86" name="文本框 85">
            <a:extLst>
              <a:ext uri="{FF2B5EF4-FFF2-40B4-BE49-F238E27FC236}">
                <a16:creationId xmlns:a16="http://schemas.microsoft.com/office/drawing/2014/main" id="{63023D0D-A20C-4663-8067-0CB130D048B8}"/>
              </a:ext>
            </a:extLst>
          </p:cNvPr>
          <p:cNvSpPr txBox="1"/>
          <p:nvPr/>
        </p:nvSpPr>
        <p:spPr>
          <a:xfrm>
            <a:off x="182879" y="287794"/>
            <a:ext cx="2466340" cy="769441"/>
          </a:xfrm>
          <a:prstGeom prst="rect">
            <a:avLst/>
          </a:prstGeom>
          <a:solidFill>
            <a:srgbClr val="66CC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sz="4400" dirty="0"/>
              <a:t>单元小结</a:t>
            </a:r>
          </a:p>
        </p:txBody>
      </p:sp>
    </p:spTree>
    <p:extLst>
      <p:ext uri="{BB962C8B-B14F-4D97-AF65-F5344CB8AC3E}">
        <p14:creationId xmlns:p14="http://schemas.microsoft.com/office/powerpoint/2010/main" val="32758520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randombar(horizont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randombar(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randombar(horizontal)">
                                      <p:cBhvr>
                                        <p:cTn id="46" dur="500"/>
                                        <p:tgtEl>
                                          <p:spTgt spid="28"/>
                                        </p:tgtEl>
                                      </p:cBhvr>
                                    </p:animEffect>
                                  </p:childTnLst>
                                </p:cTn>
                              </p:par>
                              <p:par>
                                <p:cTn id="47" presetID="14" presetClass="entr" presetSubtype="1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randombar(horizontal)">
                                      <p:cBhvr>
                                        <p:cTn id="54" dur="500"/>
                                        <p:tgtEl>
                                          <p:spTgt spid="26"/>
                                        </p:tgtEl>
                                      </p:cBhvr>
                                    </p:animEffect>
                                  </p:childTnLst>
                                </p:cTn>
                              </p:par>
                            </p:childTnLst>
                          </p:cTn>
                        </p:par>
                        <p:par>
                          <p:cTn id="55" fill="hold">
                            <p:stCondLst>
                              <p:cond delay="500"/>
                            </p:stCondLst>
                            <p:childTnLst>
                              <p:par>
                                <p:cTn id="56" presetID="14" presetClass="entr" presetSubtype="1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500"/>
                                        <p:tgtEl>
                                          <p:spTgt spid="23"/>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randombar(horizontal)">
                                      <p:cBhvr>
                                        <p:cTn id="72" dur="500"/>
                                        <p:tgtEl>
                                          <p:spTgt spid="41"/>
                                        </p:tgtEl>
                                      </p:cBhvr>
                                    </p:animEffect>
                                  </p:childTnLst>
                                </p:cTn>
                              </p:par>
                            </p:childTnLst>
                          </p:cTn>
                        </p:par>
                        <p:par>
                          <p:cTn id="73" fill="hold">
                            <p:stCondLst>
                              <p:cond delay="500"/>
                            </p:stCondLst>
                            <p:childTnLst>
                              <p:par>
                                <p:cTn id="74" presetID="14" presetClass="entr" presetSubtype="10"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randombar(horizontal)">
                                      <p:cBhvr>
                                        <p:cTn id="76" dur="500"/>
                                        <p:tgtEl>
                                          <p:spTgt spid="44"/>
                                        </p:tgtEl>
                                      </p:cBhvr>
                                    </p:animEffect>
                                  </p:childTnLst>
                                </p:cTn>
                              </p:par>
                            </p:childTnLst>
                          </p:cTn>
                        </p:par>
                        <p:par>
                          <p:cTn id="77" fill="hold">
                            <p:stCondLst>
                              <p:cond delay="1000"/>
                            </p:stCondLst>
                            <p:childTnLst>
                              <p:par>
                                <p:cTn id="78" presetID="14" presetClass="entr" presetSubtype="1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randombar(horizontal)">
                                      <p:cBhvr>
                                        <p:cTn id="80" dur="500"/>
                                        <p:tgtEl>
                                          <p:spTgt spid="51"/>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randombar(horizontal)">
                                      <p:cBhvr>
                                        <p:cTn id="85" dur="500"/>
                                        <p:tgtEl>
                                          <p:spTgt spid="39"/>
                                        </p:tgtEl>
                                      </p:cBhvr>
                                    </p:animEffect>
                                  </p:childTnLst>
                                </p:cTn>
                              </p:par>
                            </p:childTnLst>
                          </p:cTn>
                        </p:par>
                        <p:par>
                          <p:cTn id="86" fill="hold">
                            <p:stCondLst>
                              <p:cond delay="500"/>
                            </p:stCondLst>
                            <p:childTnLst>
                              <p:par>
                                <p:cTn id="87" presetID="14" presetClass="entr" presetSubtype="10" fill="hold" grpId="0" nodeType="after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horizontal)">
                                      <p:cBhvr>
                                        <p:cTn id="89" dur="500"/>
                                        <p:tgtEl>
                                          <p:spTgt spid="45"/>
                                        </p:tgtEl>
                                      </p:cBhvr>
                                    </p:animEffect>
                                  </p:childTnLst>
                                </p:cTn>
                              </p:par>
                            </p:childTnLst>
                          </p:cTn>
                        </p:par>
                        <p:par>
                          <p:cTn id="90" fill="hold">
                            <p:stCondLst>
                              <p:cond delay="1000"/>
                            </p:stCondLst>
                            <p:childTnLst>
                              <p:par>
                                <p:cTn id="91" presetID="14" presetClass="entr" presetSubtype="1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randombar(horizontal)">
                                      <p:cBhvr>
                                        <p:cTn id="93" dur="500"/>
                                        <p:tgtEl>
                                          <p:spTgt spid="49"/>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randombar(horizontal)">
                                      <p:cBhvr>
                                        <p:cTn id="98" dur="500"/>
                                        <p:tgtEl>
                                          <p:spTgt spid="37"/>
                                        </p:tgtEl>
                                      </p:cBhvr>
                                    </p:animEffect>
                                  </p:childTnLst>
                                </p:cTn>
                              </p:par>
                            </p:childTnLst>
                          </p:cTn>
                        </p:par>
                        <p:par>
                          <p:cTn id="99" fill="hold">
                            <p:stCondLst>
                              <p:cond delay="500"/>
                            </p:stCondLst>
                            <p:childTnLst>
                              <p:par>
                                <p:cTn id="100" presetID="14" presetClass="entr" presetSubtype="10" fill="hold" grpId="0" nodeType="after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randombar(horizontal)">
                                      <p:cBhvr>
                                        <p:cTn id="102" dur="500"/>
                                        <p:tgtEl>
                                          <p:spTgt spid="50"/>
                                        </p:tgtEl>
                                      </p:cBhvr>
                                    </p:animEffect>
                                  </p:childTnLst>
                                </p:cTn>
                              </p:par>
                            </p:childTnLst>
                          </p:cTn>
                        </p:par>
                        <p:par>
                          <p:cTn id="103" fill="hold">
                            <p:stCondLst>
                              <p:cond delay="1000"/>
                            </p:stCondLst>
                            <p:childTnLst>
                              <p:par>
                                <p:cTn id="104" presetID="14" presetClass="entr" presetSubtype="10"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randombar(horizontal)">
                                      <p:cBhvr>
                                        <p:cTn id="106" dur="500"/>
                                        <p:tgtEl>
                                          <p:spTgt spid="52"/>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randombar(horizontal)">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8" grpId="0" animBg="1"/>
      <p:bldP spid="33" grpId="0" animBg="1"/>
      <p:bldP spid="44" grpId="0" animBg="1"/>
      <p:bldP spid="45" grpId="0" animBg="1"/>
      <p:bldP spid="49" grpId="0" animBg="1"/>
      <p:bldP spid="50" grpId="0" animBg="1"/>
      <p:bldP spid="51" grpId="0" animBg="1"/>
      <p:bldP spid="52" grpId="0" animBg="1"/>
      <p:bldP spid="70" grpId="0" animBg="1"/>
      <p:bldP spid="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4" name="图片 3">
            <a:extLst>
              <a:ext uri="{FF2B5EF4-FFF2-40B4-BE49-F238E27FC236}">
                <a16:creationId xmlns:a16="http://schemas.microsoft.com/office/drawing/2014/main" id="{9C5BB0CA-56E7-4C53-9A7E-4468CF84CE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5" name="文本框 4">
            <a:extLst>
              <a:ext uri="{FF2B5EF4-FFF2-40B4-BE49-F238E27FC236}">
                <a16:creationId xmlns:a16="http://schemas.microsoft.com/office/drawing/2014/main" id="{1433E22D-6965-40AB-BEF2-144166454688}"/>
              </a:ext>
            </a:extLst>
          </p:cNvPr>
          <p:cNvSpPr txBox="1"/>
          <p:nvPr/>
        </p:nvSpPr>
        <p:spPr>
          <a:xfrm>
            <a:off x="1338545" y="5414351"/>
            <a:ext cx="2451755" cy="1077218"/>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“太阳王”</a:t>
            </a:r>
            <a:endParaRPr lang="en-US" altLang="zh-CN" sz="3200" b="1" dirty="0">
              <a:solidFill>
                <a:schemeClr val="bg1"/>
              </a:solidFill>
            </a:endParaRPr>
          </a:p>
          <a:p>
            <a:pPr algn="ctr"/>
            <a:r>
              <a:rPr lang="zh-CN" altLang="en-US" sz="3200" b="1" dirty="0">
                <a:solidFill>
                  <a:schemeClr val="bg1"/>
                </a:solidFill>
              </a:rPr>
              <a:t>路易十四</a:t>
            </a:r>
          </a:p>
        </p:txBody>
      </p:sp>
      <p:sp>
        <p:nvSpPr>
          <p:cNvPr id="7" name="文本框 6">
            <a:extLst>
              <a:ext uri="{FF2B5EF4-FFF2-40B4-BE49-F238E27FC236}">
                <a16:creationId xmlns:a16="http://schemas.microsoft.com/office/drawing/2014/main" id="{27AADE24-8903-48D7-9382-4510863A1933}"/>
              </a:ext>
            </a:extLst>
          </p:cNvPr>
          <p:cNvSpPr txBox="1"/>
          <p:nvPr/>
        </p:nvSpPr>
        <p:spPr>
          <a:xfrm>
            <a:off x="4435086" y="1472623"/>
            <a:ext cx="4253219"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政治上：“朕即国家”</a:t>
            </a:r>
          </a:p>
        </p:txBody>
      </p:sp>
      <p:sp>
        <p:nvSpPr>
          <p:cNvPr id="8" name="文本框 7">
            <a:extLst>
              <a:ext uri="{FF2B5EF4-FFF2-40B4-BE49-F238E27FC236}">
                <a16:creationId xmlns:a16="http://schemas.microsoft.com/office/drawing/2014/main" id="{8BDBD5E5-CDBA-4AC5-9DD5-8DCC1AE95453}"/>
              </a:ext>
            </a:extLst>
          </p:cNvPr>
          <p:cNvSpPr txBox="1"/>
          <p:nvPr/>
        </p:nvSpPr>
        <p:spPr>
          <a:xfrm>
            <a:off x="4435087" y="3567372"/>
            <a:ext cx="4253219"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经济上：重商主义</a:t>
            </a:r>
          </a:p>
        </p:txBody>
      </p:sp>
      <p:sp>
        <p:nvSpPr>
          <p:cNvPr id="9" name="文本框 8">
            <a:extLst>
              <a:ext uri="{FF2B5EF4-FFF2-40B4-BE49-F238E27FC236}">
                <a16:creationId xmlns:a16="http://schemas.microsoft.com/office/drawing/2014/main" id="{4203C601-B889-4290-9DE3-B7350270C338}"/>
              </a:ext>
            </a:extLst>
          </p:cNvPr>
          <p:cNvSpPr txBox="1"/>
          <p:nvPr/>
        </p:nvSpPr>
        <p:spPr>
          <a:xfrm>
            <a:off x="4435087" y="5660571"/>
            <a:ext cx="4253219" cy="584775"/>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3200" b="1" dirty="0">
                <a:solidFill>
                  <a:schemeClr val="bg1"/>
                </a:solidFill>
                <a:latin typeface="+mn-ea"/>
              </a:rPr>
              <a:t>宗教上：统一信仰</a:t>
            </a:r>
          </a:p>
        </p:txBody>
      </p:sp>
      <p:sp>
        <p:nvSpPr>
          <p:cNvPr id="10" name="文本框 9">
            <a:extLst>
              <a:ext uri="{FF2B5EF4-FFF2-40B4-BE49-F238E27FC236}">
                <a16:creationId xmlns:a16="http://schemas.microsoft.com/office/drawing/2014/main" id="{3D5C80D4-5B43-47B6-AEE2-FE492B86E8DD}"/>
              </a:ext>
            </a:extLst>
          </p:cNvPr>
          <p:cNvSpPr txBox="1"/>
          <p:nvPr/>
        </p:nvSpPr>
        <p:spPr>
          <a:xfrm>
            <a:off x="9505655" y="1227953"/>
            <a:ext cx="1920366" cy="1077218"/>
          </a:xfrm>
          <a:prstGeom prst="rect">
            <a:avLst/>
          </a:prstGeom>
          <a:solidFill>
            <a:schemeClr val="tx1"/>
          </a:solidFill>
          <a:ln w="19050">
            <a:solidFill>
              <a:schemeClr val="bg1"/>
            </a:solidFill>
          </a:ln>
        </p:spPr>
        <p:txBody>
          <a:bodyPr wrap="square" rtlCol="0">
            <a:spAutoFit/>
          </a:bodyPr>
          <a:lstStyle>
            <a:defPPr>
              <a:defRPr lang="zh-CN"/>
            </a:defPPr>
            <a:lvl1pP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绝对王权</a:t>
            </a:r>
            <a:endParaRPr lang="en-US" altLang="zh-CN" dirty="0"/>
          </a:p>
          <a:p>
            <a:r>
              <a:rPr lang="zh-CN" altLang="en-US" dirty="0"/>
              <a:t>君主专制</a:t>
            </a:r>
          </a:p>
        </p:txBody>
      </p:sp>
      <p:sp>
        <p:nvSpPr>
          <p:cNvPr id="11" name="文本框 10">
            <a:extLst>
              <a:ext uri="{FF2B5EF4-FFF2-40B4-BE49-F238E27FC236}">
                <a16:creationId xmlns:a16="http://schemas.microsoft.com/office/drawing/2014/main" id="{F0461F49-3D1A-40A0-8A3E-628235A92BC3}"/>
              </a:ext>
            </a:extLst>
          </p:cNvPr>
          <p:cNvSpPr txBox="1"/>
          <p:nvPr/>
        </p:nvSpPr>
        <p:spPr>
          <a:xfrm>
            <a:off x="9467961" y="2828709"/>
            <a:ext cx="2038745" cy="2062103"/>
          </a:xfrm>
          <a:prstGeom prst="rect">
            <a:avLst/>
          </a:prstGeom>
          <a:solidFill>
            <a:schemeClr val="tx1"/>
          </a:solidFill>
          <a:ln w="19050">
            <a:solidFill>
              <a:schemeClr val="bg1"/>
            </a:solidFill>
          </a:ln>
        </p:spPr>
        <p:txBody>
          <a:bodyPr wrap="square" rtlCol="0">
            <a:spAutoFit/>
          </a:bodyPr>
          <a:lstStyle>
            <a:defPPr>
              <a:defRPr lang="zh-CN"/>
            </a:defPPr>
            <a:lvl1pP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zh-CN" altLang="en-US" dirty="0"/>
              <a:t>鼓励出口</a:t>
            </a:r>
            <a:endParaRPr lang="en-US" altLang="zh-CN" dirty="0"/>
          </a:p>
          <a:p>
            <a:pPr algn="ctr"/>
            <a:r>
              <a:rPr lang="zh-CN" altLang="en-US" dirty="0"/>
              <a:t>强调金银</a:t>
            </a:r>
            <a:endParaRPr lang="en-US" altLang="zh-CN" dirty="0"/>
          </a:p>
          <a:p>
            <a:pPr algn="ctr"/>
            <a:r>
              <a:rPr lang="zh-CN" altLang="en-US" dirty="0"/>
              <a:t>民族经济</a:t>
            </a:r>
            <a:endParaRPr lang="en-US" altLang="zh-CN" dirty="0"/>
          </a:p>
          <a:p>
            <a:pPr algn="ctr"/>
            <a:r>
              <a:rPr lang="zh-CN" altLang="en-US" dirty="0"/>
              <a:t>对外扩张</a:t>
            </a:r>
          </a:p>
        </p:txBody>
      </p:sp>
      <p:sp>
        <p:nvSpPr>
          <p:cNvPr id="12" name="文本框 11">
            <a:extLst>
              <a:ext uri="{FF2B5EF4-FFF2-40B4-BE49-F238E27FC236}">
                <a16:creationId xmlns:a16="http://schemas.microsoft.com/office/drawing/2014/main" id="{8A64DA07-3CEE-425D-A619-19EB43DEED63}"/>
              </a:ext>
            </a:extLst>
          </p:cNvPr>
          <p:cNvSpPr txBox="1"/>
          <p:nvPr/>
        </p:nvSpPr>
        <p:spPr>
          <a:xfrm>
            <a:off x="9015845" y="5414350"/>
            <a:ext cx="2942976" cy="1077218"/>
          </a:xfrm>
          <a:prstGeom prst="rect">
            <a:avLst/>
          </a:prstGeom>
          <a:solidFill>
            <a:schemeClr val="tx1"/>
          </a:solidFill>
          <a:ln w="19050">
            <a:solidFill>
              <a:schemeClr val="bg1"/>
            </a:solidFill>
          </a:ln>
        </p:spPr>
        <p:txBody>
          <a:bodyPr wrap="square" rtlCol="0">
            <a:spAutoFit/>
          </a:bodyPr>
          <a:lstStyle>
            <a:defPPr>
              <a:defRPr lang="zh-CN"/>
            </a:defPPr>
            <a:lvl1pP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天主教，废除宗教信仰自由</a:t>
            </a:r>
          </a:p>
        </p:txBody>
      </p:sp>
      <p:cxnSp>
        <p:nvCxnSpPr>
          <p:cNvPr id="13" name="直接连接符 12">
            <a:extLst>
              <a:ext uri="{FF2B5EF4-FFF2-40B4-BE49-F238E27FC236}">
                <a16:creationId xmlns:a16="http://schemas.microsoft.com/office/drawing/2014/main" id="{E5DCB79E-D568-4A0D-9317-C700BA6566B4}"/>
              </a:ext>
            </a:extLst>
          </p:cNvPr>
          <p:cNvCxnSpPr>
            <a:stCxn id="8" idx="3"/>
            <a:endCxn id="11" idx="1"/>
          </p:cNvCxnSpPr>
          <p:nvPr/>
        </p:nvCxnSpPr>
        <p:spPr>
          <a:xfrm>
            <a:off x="8688306" y="3859760"/>
            <a:ext cx="779655"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8957D56-A5C7-411D-9783-D7D4D5E40F89}"/>
              </a:ext>
            </a:extLst>
          </p:cNvPr>
          <p:cNvCxnSpPr>
            <a:stCxn id="7" idx="3"/>
            <a:endCxn id="10" idx="1"/>
          </p:cNvCxnSpPr>
          <p:nvPr/>
        </p:nvCxnSpPr>
        <p:spPr>
          <a:xfrm>
            <a:off x="8688305" y="1765011"/>
            <a:ext cx="817350" cy="15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415C244-7A3A-4CC4-8B5B-153C2D887985}"/>
              </a:ext>
            </a:extLst>
          </p:cNvPr>
          <p:cNvCxnSpPr>
            <a:stCxn id="9" idx="3"/>
            <a:endCxn id="12" idx="1"/>
          </p:cNvCxnSpPr>
          <p:nvPr/>
        </p:nvCxnSpPr>
        <p:spPr>
          <a:xfrm>
            <a:off x="8688306" y="5952959"/>
            <a:ext cx="3275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739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par>
                                <p:cTn id="45" presetID="14" presetClass="entr" presetSubtype="1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A67FF08-5A94-4487-B827-242362B46711}"/>
              </a:ext>
            </a:extLst>
          </p:cNvPr>
          <p:cNvPicPr>
            <a:picLocks noChangeAspect="1"/>
          </p:cNvPicPr>
          <p:nvPr/>
        </p:nvPicPr>
        <p:blipFill>
          <a:blip r:embed="rId2"/>
          <a:stretch>
            <a:fillRect/>
          </a:stretch>
        </p:blipFill>
        <p:spPr>
          <a:xfrm>
            <a:off x="4290645" y="1200728"/>
            <a:ext cx="7062535" cy="4600304"/>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4" name="图片 3">
            <a:extLst>
              <a:ext uri="{FF2B5EF4-FFF2-40B4-BE49-F238E27FC236}">
                <a16:creationId xmlns:a16="http://schemas.microsoft.com/office/drawing/2014/main" id="{9C5BB0CA-56E7-4C53-9A7E-4468CF84C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5" name="文本框 4">
            <a:extLst>
              <a:ext uri="{FF2B5EF4-FFF2-40B4-BE49-F238E27FC236}">
                <a16:creationId xmlns:a16="http://schemas.microsoft.com/office/drawing/2014/main" id="{1433E22D-6965-40AB-BEF2-144166454688}"/>
              </a:ext>
            </a:extLst>
          </p:cNvPr>
          <p:cNvSpPr txBox="1"/>
          <p:nvPr/>
        </p:nvSpPr>
        <p:spPr>
          <a:xfrm>
            <a:off x="1338545" y="5414351"/>
            <a:ext cx="2451755" cy="1077218"/>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“太阳王”</a:t>
            </a:r>
            <a:endParaRPr lang="en-US" altLang="zh-CN" sz="3200" b="1" dirty="0">
              <a:solidFill>
                <a:schemeClr val="bg1"/>
              </a:solidFill>
            </a:endParaRPr>
          </a:p>
          <a:p>
            <a:pPr algn="ctr"/>
            <a:r>
              <a:rPr lang="zh-CN" altLang="en-US" sz="3200" b="1" dirty="0">
                <a:solidFill>
                  <a:schemeClr val="bg1"/>
                </a:solidFill>
              </a:rPr>
              <a:t>路易十四</a:t>
            </a:r>
          </a:p>
        </p:txBody>
      </p:sp>
      <p:sp>
        <p:nvSpPr>
          <p:cNvPr id="16" name="文本框 15">
            <a:extLst>
              <a:ext uri="{FF2B5EF4-FFF2-40B4-BE49-F238E27FC236}">
                <a16:creationId xmlns:a16="http://schemas.microsoft.com/office/drawing/2014/main" id="{3A8EAE7D-AE73-4C0F-BF90-658325DEA6DD}"/>
              </a:ext>
            </a:extLst>
          </p:cNvPr>
          <p:cNvSpPr txBox="1"/>
          <p:nvPr/>
        </p:nvSpPr>
        <p:spPr>
          <a:xfrm>
            <a:off x="4454363" y="4722383"/>
            <a:ext cx="6735097" cy="2062103"/>
          </a:xfrm>
          <a:prstGeom prst="rect">
            <a:avLst/>
          </a:prstGeom>
          <a:solidFill>
            <a:srgbClr val="FFF2CC">
              <a:alpha val="78039"/>
            </a:srgbClr>
          </a:solidFill>
          <a:ln w="19050">
            <a:solidFill>
              <a:schemeClr val="bg1"/>
            </a:solidFill>
          </a:ln>
        </p:spPr>
        <p:txBody>
          <a:bodyPr wrap="square" rtlCol="0">
            <a:spAutoFit/>
          </a:bodyPr>
          <a:lstStyle>
            <a:defPPr>
              <a:defRPr lang="zh-CN"/>
            </a:defPPr>
            <a:lvl1pPr algn="ctr">
              <a:defRPr sz="3200" b="1">
                <a:solidFill>
                  <a:schemeClr val="bg1"/>
                </a:solidFill>
              </a:defRPr>
            </a:lvl1pPr>
          </a:lstStyle>
          <a:p>
            <a:pPr algn="l"/>
            <a:r>
              <a:rPr lang="zh-CN" altLang="en-US" dirty="0">
                <a:latin typeface="+mn-ea"/>
              </a:rPr>
              <a:t>凡尔赛宫镜厅，又称镜廊，被视为法国路易十四国王王宫中的一件“镇宫之宝” ，是法国的凡尔赛宫最奢华、最辉煌的部分</a:t>
            </a:r>
          </a:p>
        </p:txBody>
      </p:sp>
    </p:spTree>
    <p:extLst>
      <p:ext uri="{BB962C8B-B14F-4D97-AF65-F5344CB8AC3E}">
        <p14:creationId xmlns:p14="http://schemas.microsoft.com/office/powerpoint/2010/main" val="10979968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9" name="文本框 8">
            <a:extLst>
              <a:ext uri="{FF2B5EF4-FFF2-40B4-BE49-F238E27FC236}">
                <a16:creationId xmlns:a16="http://schemas.microsoft.com/office/drawing/2014/main" id="{2D5E8A3F-C468-4D46-AD5D-DE7B00DA1C58}"/>
              </a:ext>
            </a:extLst>
          </p:cNvPr>
          <p:cNvSpPr txBox="1"/>
          <p:nvPr/>
        </p:nvSpPr>
        <p:spPr>
          <a:xfrm>
            <a:off x="838204" y="1727490"/>
            <a:ext cx="4823670"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特点：软弱、无能、腐败</a:t>
            </a:r>
          </a:p>
        </p:txBody>
      </p:sp>
      <p:sp>
        <p:nvSpPr>
          <p:cNvPr id="10" name="文本框 9">
            <a:extLst>
              <a:ext uri="{FF2B5EF4-FFF2-40B4-BE49-F238E27FC236}">
                <a16:creationId xmlns:a16="http://schemas.microsoft.com/office/drawing/2014/main" id="{6B989BCD-5CC1-4BE9-83F3-4C6687456E98}"/>
              </a:ext>
            </a:extLst>
          </p:cNvPr>
          <p:cNvSpPr txBox="1"/>
          <p:nvPr/>
        </p:nvSpPr>
        <p:spPr>
          <a:xfrm>
            <a:off x="838201" y="2956879"/>
            <a:ext cx="5778909"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经历：在英法七年战争中战败</a:t>
            </a:r>
            <a:endParaRPr lang="zh-CN" altLang="en-US" u="sng" dirty="0">
              <a:solidFill>
                <a:srgbClr val="0000FF"/>
              </a:solidFill>
            </a:endParaRPr>
          </a:p>
        </p:txBody>
      </p:sp>
      <p:sp>
        <p:nvSpPr>
          <p:cNvPr id="11" name="文本框 10">
            <a:extLst>
              <a:ext uri="{FF2B5EF4-FFF2-40B4-BE49-F238E27FC236}">
                <a16:creationId xmlns:a16="http://schemas.microsoft.com/office/drawing/2014/main" id="{A95C2D20-8808-4460-86D2-DFC9AF20E275}"/>
              </a:ext>
            </a:extLst>
          </p:cNvPr>
          <p:cNvSpPr txBox="1"/>
          <p:nvPr/>
        </p:nvSpPr>
        <p:spPr>
          <a:xfrm>
            <a:off x="838200" y="4186268"/>
            <a:ext cx="6624483"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名言：“我死之后，哪怕洪水滔天”</a:t>
            </a:r>
          </a:p>
        </p:txBody>
      </p:sp>
      <p:sp>
        <p:nvSpPr>
          <p:cNvPr id="12" name="文本框 11">
            <a:extLst>
              <a:ext uri="{FF2B5EF4-FFF2-40B4-BE49-F238E27FC236}">
                <a16:creationId xmlns:a16="http://schemas.microsoft.com/office/drawing/2014/main" id="{16C74581-FB8C-439B-9120-8CA0C17B46BF}"/>
              </a:ext>
            </a:extLst>
          </p:cNvPr>
          <p:cNvSpPr txBox="1"/>
          <p:nvPr/>
        </p:nvSpPr>
        <p:spPr>
          <a:xfrm>
            <a:off x="838200" y="5415656"/>
            <a:ext cx="4823670"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地位：法国历史上最不得人心的国王之一</a:t>
            </a:r>
          </a:p>
        </p:txBody>
      </p:sp>
      <p:pic>
        <p:nvPicPr>
          <p:cNvPr id="13" name="图片 12">
            <a:extLst>
              <a:ext uri="{FF2B5EF4-FFF2-40B4-BE49-F238E27FC236}">
                <a16:creationId xmlns:a16="http://schemas.microsoft.com/office/drawing/2014/main" id="{277E9249-DE2B-401F-A889-8F15B9992DD3}"/>
              </a:ext>
            </a:extLst>
          </p:cNvPr>
          <p:cNvPicPr>
            <a:picLocks noChangeAspect="1"/>
          </p:cNvPicPr>
          <p:nvPr/>
        </p:nvPicPr>
        <p:blipFill rotWithShape="1">
          <a:blip r:embed="rId3"/>
          <a:srcRect l="12735" r="12735"/>
          <a:stretch/>
        </p:blipFill>
        <p:spPr>
          <a:xfrm>
            <a:off x="7861788"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14" name="文本框 13">
            <a:extLst>
              <a:ext uri="{FF2B5EF4-FFF2-40B4-BE49-F238E27FC236}">
                <a16:creationId xmlns:a16="http://schemas.microsoft.com/office/drawing/2014/main" id="{71997554-B5C2-4F22-A60A-224F357F94C6}"/>
              </a:ext>
            </a:extLst>
          </p:cNvPr>
          <p:cNvSpPr txBox="1"/>
          <p:nvPr/>
        </p:nvSpPr>
        <p:spPr>
          <a:xfrm>
            <a:off x="8362133" y="5908099"/>
            <a:ext cx="2451755"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路易十五</a:t>
            </a:r>
          </a:p>
        </p:txBody>
      </p:sp>
    </p:spTree>
    <p:extLst>
      <p:ext uri="{BB962C8B-B14F-4D97-AF65-F5344CB8AC3E}">
        <p14:creationId xmlns:p14="http://schemas.microsoft.com/office/powerpoint/2010/main" val="8131926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6" name="图片 5">
            <a:extLst>
              <a:ext uri="{FF2B5EF4-FFF2-40B4-BE49-F238E27FC236}">
                <a16:creationId xmlns:a16="http://schemas.microsoft.com/office/drawing/2014/main" id="{072C3A06-BB5B-42C0-B9CA-8026F5AF12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61788"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8" name="文本框 7">
            <a:extLst>
              <a:ext uri="{FF2B5EF4-FFF2-40B4-BE49-F238E27FC236}">
                <a16:creationId xmlns:a16="http://schemas.microsoft.com/office/drawing/2014/main" id="{33E8105F-2024-425E-95CE-6C197EE019A3}"/>
              </a:ext>
            </a:extLst>
          </p:cNvPr>
          <p:cNvSpPr txBox="1"/>
          <p:nvPr/>
        </p:nvSpPr>
        <p:spPr>
          <a:xfrm>
            <a:off x="8362133" y="5908099"/>
            <a:ext cx="2451755"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路易十五</a:t>
            </a:r>
          </a:p>
        </p:txBody>
      </p:sp>
      <p:pic>
        <p:nvPicPr>
          <p:cNvPr id="13" name="图片 12">
            <a:extLst>
              <a:ext uri="{FF2B5EF4-FFF2-40B4-BE49-F238E27FC236}">
                <a16:creationId xmlns:a16="http://schemas.microsoft.com/office/drawing/2014/main" id="{7253A5E8-06CC-47A3-9216-3774E2F777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66"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14" name="文本框 13">
            <a:extLst>
              <a:ext uri="{FF2B5EF4-FFF2-40B4-BE49-F238E27FC236}">
                <a16:creationId xmlns:a16="http://schemas.microsoft.com/office/drawing/2014/main" id="{28DCAACF-064E-4274-B43D-9F3A93CB71A5}"/>
              </a:ext>
            </a:extLst>
          </p:cNvPr>
          <p:cNvSpPr txBox="1"/>
          <p:nvPr/>
        </p:nvSpPr>
        <p:spPr>
          <a:xfrm>
            <a:off x="1338545" y="5414351"/>
            <a:ext cx="2451755" cy="1077218"/>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“太阳王”</a:t>
            </a:r>
            <a:endParaRPr lang="en-US" altLang="zh-CN" sz="3200" b="1" dirty="0">
              <a:solidFill>
                <a:schemeClr val="bg1"/>
              </a:solidFill>
            </a:endParaRPr>
          </a:p>
          <a:p>
            <a:pPr algn="ctr"/>
            <a:r>
              <a:rPr lang="zh-CN" altLang="en-US" sz="3200" b="1" dirty="0">
                <a:solidFill>
                  <a:schemeClr val="bg1"/>
                </a:solidFill>
              </a:rPr>
              <a:t>路易十四</a:t>
            </a:r>
          </a:p>
        </p:txBody>
      </p:sp>
      <p:sp>
        <p:nvSpPr>
          <p:cNvPr id="15" name="文本框 14">
            <a:extLst>
              <a:ext uri="{FF2B5EF4-FFF2-40B4-BE49-F238E27FC236}">
                <a16:creationId xmlns:a16="http://schemas.microsoft.com/office/drawing/2014/main" id="{BC6C11A4-C6D5-4E95-B8DB-D5056DFAFCE4}"/>
              </a:ext>
            </a:extLst>
          </p:cNvPr>
          <p:cNvSpPr txBox="1"/>
          <p:nvPr/>
        </p:nvSpPr>
        <p:spPr>
          <a:xfrm>
            <a:off x="2897284" y="1188236"/>
            <a:ext cx="6397432"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统治阶级的奢华生活反映了什么？</a:t>
            </a:r>
          </a:p>
        </p:txBody>
      </p:sp>
      <p:sp>
        <p:nvSpPr>
          <p:cNvPr id="16" name="文本框 15">
            <a:extLst>
              <a:ext uri="{FF2B5EF4-FFF2-40B4-BE49-F238E27FC236}">
                <a16:creationId xmlns:a16="http://schemas.microsoft.com/office/drawing/2014/main" id="{00FE3CAF-A33A-43FE-88CB-B1F5717526C0}"/>
              </a:ext>
            </a:extLst>
          </p:cNvPr>
          <p:cNvSpPr txBox="1"/>
          <p:nvPr/>
        </p:nvSpPr>
        <p:spPr>
          <a:xfrm>
            <a:off x="3465871" y="1826727"/>
            <a:ext cx="5260258"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法国封建制度日益腐朽没落</a:t>
            </a:r>
          </a:p>
        </p:txBody>
      </p:sp>
      <p:sp>
        <p:nvSpPr>
          <p:cNvPr id="17" name="文本框 16">
            <a:extLst>
              <a:ext uri="{FF2B5EF4-FFF2-40B4-BE49-F238E27FC236}">
                <a16:creationId xmlns:a16="http://schemas.microsoft.com/office/drawing/2014/main" id="{9175D9FF-8754-4ED6-AF76-F021E16D5DB4}"/>
              </a:ext>
            </a:extLst>
          </p:cNvPr>
          <p:cNvSpPr txBox="1"/>
          <p:nvPr/>
        </p:nvSpPr>
        <p:spPr>
          <a:xfrm>
            <a:off x="3306097" y="2465218"/>
            <a:ext cx="5579806"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为满足奢华生活国王怎样做？</a:t>
            </a:r>
          </a:p>
        </p:txBody>
      </p:sp>
      <p:sp>
        <p:nvSpPr>
          <p:cNvPr id="18" name="文本框 17">
            <a:extLst>
              <a:ext uri="{FF2B5EF4-FFF2-40B4-BE49-F238E27FC236}">
                <a16:creationId xmlns:a16="http://schemas.microsoft.com/office/drawing/2014/main" id="{FF9D223B-062D-4187-A3EB-2FD0AD74A746}"/>
              </a:ext>
            </a:extLst>
          </p:cNvPr>
          <p:cNvSpPr txBox="1"/>
          <p:nvPr/>
        </p:nvSpPr>
        <p:spPr>
          <a:xfrm>
            <a:off x="4870123" y="3103709"/>
            <a:ext cx="2451755"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加重税收</a:t>
            </a:r>
          </a:p>
        </p:txBody>
      </p:sp>
      <p:sp>
        <p:nvSpPr>
          <p:cNvPr id="19" name="文本框 18">
            <a:extLst>
              <a:ext uri="{FF2B5EF4-FFF2-40B4-BE49-F238E27FC236}">
                <a16:creationId xmlns:a16="http://schemas.microsoft.com/office/drawing/2014/main" id="{88287CEC-D847-401A-A4DC-0DA99ED56A96}"/>
              </a:ext>
            </a:extLst>
          </p:cNvPr>
          <p:cNvSpPr txBox="1"/>
          <p:nvPr/>
        </p:nvSpPr>
        <p:spPr>
          <a:xfrm>
            <a:off x="3693242" y="3742200"/>
            <a:ext cx="4805516"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加重税收带来什么影响？</a:t>
            </a:r>
          </a:p>
        </p:txBody>
      </p:sp>
      <p:sp>
        <p:nvSpPr>
          <p:cNvPr id="20" name="文本框 19">
            <a:extLst>
              <a:ext uri="{FF2B5EF4-FFF2-40B4-BE49-F238E27FC236}">
                <a16:creationId xmlns:a16="http://schemas.microsoft.com/office/drawing/2014/main" id="{85BE05D2-7D53-4A98-9694-0832BFECF798}"/>
              </a:ext>
            </a:extLst>
          </p:cNvPr>
          <p:cNvSpPr txBox="1"/>
          <p:nvPr/>
        </p:nvSpPr>
        <p:spPr>
          <a:xfrm>
            <a:off x="4257368" y="4380691"/>
            <a:ext cx="3677264"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阻碍资本主义发展</a:t>
            </a:r>
          </a:p>
        </p:txBody>
      </p:sp>
      <p:sp>
        <p:nvSpPr>
          <p:cNvPr id="21" name="文本框 20">
            <a:extLst>
              <a:ext uri="{FF2B5EF4-FFF2-40B4-BE49-F238E27FC236}">
                <a16:creationId xmlns:a16="http://schemas.microsoft.com/office/drawing/2014/main" id="{451FF67E-CABD-4D53-BC5F-216C65C3E430}"/>
              </a:ext>
            </a:extLst>
          </p:cNvPr>
          <p:cNvSpPr txBox="1"/>
          <p:nvPr/>
        </p:nvSpPr>
        <p:spPr>
          <a:xfrm>
            <a:off x="4031510" y="5019182"/>
            <a:ext cx="4128980"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你能得出什么结论？</a:t>
            </a:r>
          </a:p>
        </p:txBody>
      </p:sp>
      <p:sp>
        <p:nvSpPr>
          <p:cNvPr id="22" name="文本框 21">
            <a:extLst>
              <a:ext uri="{FF2B5EF4-FFF2-40B4-BE49-F238E27FC236}">
                <a16:creationId xmlns:a16="http://schemas.microsoft.com/office/drawing/2014/main" id="{B9B4661C-4977-4771-B069-C64139A12A77}"/>
              </a:ext>
            </a:extLst>
          </p:cNvPr>
          <p:cNvSpPr txBox="1"/>
          <p:nvPr/>
        </p:nvSpPr>
        <p:spPr>
          <a:xfrm>
            <a:off x="4131558" y="5657671"/>
            <a:ext cx="3928884" cy="1200329"/>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3600" dirty="0"/>
              <a:t>封建专制制度</a:t>
            </a:r>
            <a:endParaRPr lang="en-US" altLang="zh-CN" sz="3600" dirty="0"/>
          </a:p>
          <a:p>
            <a:pPr algn="ctr"/>
            <a:r>
              <a:rPr lang="zh-CN" altLang="en-US" sz="3600" dirty="0"/>
              <a:t>阻碍资本主义发展</a:t>
            </a:r>
          </a:p>
        </p:txBody>
      </p:sp>
    </p:spTree>
    <p:extLst>
      <p:ext uri="{BB962C8B-B14F-4D97-AF65-F5344CB8AC3E}">
        <p14:creationId xmlns:p14="http://schemas.microsoft.com/office/powerpoint/2010/main" val="32393254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25" name="文本框 24">
            <a:extLst>
              <a:ext uri="{FF2B5EF4-FFF2-40B4-BE49-F238E27FC236}">
                <a16:creationId xmlns:a16="http://schemas.microsoft.com/office/drawing/2014/main" id="{D5043273-36B3-4F64-9BB7-DCB58E8CD751}"/>
              </a:ext>
            </a:extLst>
          </p:cNvPr>
          <p:cNvSpPr txBox="1"/>
          <p:nvPr/>
        </p:nvSpPr>
        <p:spPr>
          <a:xfrm>
            <a:off x="838198" y="1200728"/>
            <a:ext cx="1803632" cy="584775"/>
          </a:xfrm>
          <a:prstGeom prst="rect">
            <a:avLst/>
          </a:prstGeom>
          <a:solidFill>
            <a:srgbClr val="DEEBF7"/>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旧制度</a:t>
            </a:r>
          </a:p>
        </p:txBody>
      </p:sp>
      <p:sp>
        <p:nvSpPr>
          <p:cNvPr id="28" name="文本框 27">
            <a:extLst>
              <a:ext uri="{FF2B5EF4-FFF2-40B4-BE49-F238E27FC236}">
                <a16:creationId xmlns:a16="http://schemas.microsoft.com/office/drawing/2014/main" id="{533F8761-65A0-4523-B391-974E1CE90928}"/>
              </a:ext>
            </a:extLst>
          </p:cNvPr>
          <p:cNvSpPr txBox="1"/>
          <p:nvPr/>
        </p:nvSpPr>
        <p:spPr>
          <a:xfrm>
            <a:off x="9219623" y="1185034"/>
            <a:ext cx="2003323" cy="584775"/>
          </a:xfrm>
          <a:prstGeom prst="rect">
            <a:avLst/>
          </a:prstGeom>
          <a:solidFill>
            <a:srgbClr val="DEEBF7"/>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宗教愚昧</a:t>
            </a:r>
          </a:p>
        </p:txBody>
      </p:sp>
      <p:sp>
        <p:nvSpPr>
          <p:cNvPr id="34" name="文本框 33">
            <a:extLst>
              <a:ext uri="{FF2B5EF4-FFF2-40B4-BE49-F238E27FC236}">
                <a16:creationId xmlns:a16="http://schemas.microsoft.com/office/drawing/2014/main" id="{42A0E8CA-D8AA-4201-B35E-38578F1E1D89}"/>
              </a:ext>
            </a:extLst>
          </p:cNvPr>
          <p:cNvSpPr txBox="1"/>
          <p:nvPr/>
        </p:nvSpPr>
        <p:spPr>
          <a:xfrm>
            <a:off x="7789439" y="3743837"/>
            <a:ext cx="2003323"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理性主义</a:t>
            </a:r>
            <a:endParaRPr lang="en-US" altLang="zh-CN" sz="3200" dirty="0"/>
          </a:p>
          <a:p>
            <a:r>
              <a:rPr lang="zh-CN" altLang="en-US" sz="3200" dirty="0"/>
              <a:t>启蒙运动</a:t>
            </a:r>
          </a:p>
        </p:txBody>
      </p:sp>
      <p:sp>
        <p:nvSpPr>
          <p:cNvPr id="35" name="文本框 34">
            <a:extLst>
              <a:ext uri="{FF2B5EF4-FFF2-40B4-BE49-F238E27FC236}">
                <a16:creationId xmlns:a16="http://schemas.microsoft.com/office/drawing/2014/main" id="{48DF87A5-5C4E-4439-992E-4D56CCC546FF}"/>
              </a:ext>
            </a:extLst>
          </p:cNvPr>
          <p:cNvSpPr txBox="1"/>
          <p:nvPr/>
        </p:nvSpPr>
        <p:spPr>
          <a:xfrm>
            <a:off x="9088774" y="2258084"/>
            <a:ext cx="2265027"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人权</a:t>
            </a:r>
            <a:endParaRPr lang="en-US" altLang="zh-CN" sz="3200" dirty="0"/>
          </a:p>
          <a:p>
            <a:r>
              <a:rPr lang="zh-CN" altLang="en-US" sz="3200" dirty="0"/>
              <a:t>自由、科学</a:t>
            </a:r>
          </a:p>
        </p:txBody>
      </p:sp>
      <p:sp>
        <p:nvSpPr>
          <p:cNvPr id="36" name="文本框 35">
            <a:extLst>
              <a:ext uri="{FF2B5EF4-FFF2-40B4-BE49-F238E27FC236}">
                <a16:creationId xmlns:a16="http://schemas.microsoft.com/office/drawing/2014/main" id="{05260A01-5F67-4CC3-A0A9-FB0CC188AD31}"/>
              </a:ext>
            </a:extLst>
          </p:cNvPr>
          <p:cNvSpPr txBox="1"/>
          <p:nvPr/>
        </p:nvSpPr>
        <p:spPr>
          <a:xfrm>
            <a:off x="6228399" y="2258084"/>
            <a:ext cx="2265027"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平等、民主</a:t>
            </a:r>
            <a:endParaRPr lang="en-US" altLang="zh-CN" sz="3200" dirty="0"/>
          </a:p>
          <a:p>
            <a:r>
              <a:rPr lang="zh-CN" altLang="en-US" sz="3200" dirty="0"/>
              <a:t>法治</a:t>
            </a:r>
          </a:p>
        </p:txBody>
      </p:sp>
      <p:grpSp>
        <p:nvGrpSpPr>
          <p:cNvPr id="41" name="组合 40">
            <a:extLst>
              <a:ext uri="{FF2B5EF4-FFF2-40B4-BE49-F238E27FC236}">
                <a16:creationId xmlns:a16="http://schemas.microsoft.com/office/drawing/2014/main" id="{733663DC-2DFF-4D9D-8976-59815E050DB0}"/>
              </a:ext>
            </a:extLst>
          </p:cNvPr>
          <p:cNvGrpSpPr/>
          <p:nvPr/>
        </p:nvGrpSpPr>
        <p:grpSpPr>
          <a:xfrm>
            <a:off x="7360914" y="3335301"/>
            <a:ext cx="2860375" cy="408536"/>
            <a:chOff x="7360914" y="3335301"/>
            <a:chExt cx="2860375" cy="408536"/>
          </a:xfrm>
        </p:grpSpPr>
        <p:cxnSp>
          <p:nvCxnSpPr>
            <p:cNvPr id="7" name="连接符: 肘形 6">
              <a:extLst>
                <a:ext uri="{FF2B5EF4-FFF2-40B4-BE49-F238E27FC236}">
                  <a16:creationId xmlns:a16="http://schemas.microsoft.com/office/drawing/2014/main" id="{78EC5163-1A98-42FF-B240-6DB7D72A2BFC}"/>
                </a:ext>
              </a:extLst>
            </p:cNvPr>
            <p:cNvCxnSpPr>
              <a:stCxn id="36" idx="2"/>
              <a:endCxn id="34" idx="0"/>
            </p:cNvCxnSpPr>
            <p:nvPr/>
          </p:nvCxnSpPr>
          <p:spPr>
            <a:xfrm rot="16200000" flipH="1">
              <a:off x="7871740" y="2824475"/>
              <a:ext cx="408535" cy="1430188"/>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连接符: 肘形 9">
              <a:extLst>
                <a:ext uri="{FF2B5EF4-FFF2-40B4-BE49-F238E27FC236}">
                  <a16:creationId xmlns:a16="http://schemas.microsoft.com/office/drawing/2014/main" id="{58EBD70B-75DB-4B26-9438-AFFFCAC50701}"/>
                </a:ext>
              </a:extLst>
            </p:cNvPr>
            <p:cNvCxnSpPr>
              <a:stCxn id="35" idx="2"/>
              <a:endCxn id="34" idx="0"/>
            </p:cNvCxnSpPr>
            <p:nvPr/>
          </p:nvCxnSpPr>
          <p:spPr>
            <a:xfrm rot="5400000">
              <a:off x="9301928" y="2824476"/>
              <a:ext cx="408535" cy="1430187"/>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直接箭头连接符 11">
            <a:extLst>
              <a:ext uri="{FF2B5EF4-FFF2-40B4-BE49-F238E27FC236}">
                <a16:creationId xmlns:a16="http://schemas.microsoft.com/office/drawing/2014/main" id="{8F880F9B-DA90-4A8A-B31D-E31626CE4323}"/>
              </a:ext>
            </a:extLst>
          </p:cNvPr>
          <p:cNvCxnSpPr>
            <a:stCxn id="36" idx="0"/>
            <a:endCxn id="27" idx="2"/>
          </p:cNvCxnSpPr>
          <p:nvPr/>
        </p:nvCxnSpPr>
        <p:spPr>
          <a:xfrm flipV="1">
            <a:off x="7360913" y="1785503"/>
            <a:ext cx="0" cy="47258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6A997AAA-0F72-48F8-9F7D-24F6A1968F8A}"/>
              </a:ext>
            </a:extLst>
          </p:cNvPr>
          <p:cNvCxnSpPr>
            <a:stCxn id="35" idx="0"/>
            <a:endCxn id="28" idx="2"/>
          </p:cNvCxnSpPr>
          <p:nvPr/>
        </p:nvCxnSpPr>
        <p:spPr>
          <a:xfrm flipH="1" flipV="1">
            <a:off x="10221285" y="1769809"/>
            <a:ext cx="3" cy="4882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DE3F360-C412-4E90-BE8D-6019CEEEFE6F}"/>
              </a:ext>
            </a:extLst>
          </p:cNvPr>
          <p:cNvCxnSpPr>
            <a:stCxn id="25" idx="3"/>
            <a:endCxn id="28" idx="1"/>
          </p:cNvCxnSpPr>
          <p:nvPr/>
        </p:nvCxnSpPr>
        <p:spPr>
          <a:xfrm flipV="1">
            <a:off x="2641830" y="1477422"/>
            <a:ext cx="6577793" cy="156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8DA81B9-B500-42BC-BB10-027EB860191E}"/>
              </a:ext>
            </a:extLst>
          </p:cNvPr>
          <p:cNvSpPr txBox="1"/>
          <p:nvPr/>
        </p:nvSpPr>
        <p:spPr>
          <a:xfrm>
            <a:off x="3498879" y="1200728"/>
            <a:ext cx="2003323" cy="584775"/>
          </a:xfrm>
          <a:prstGeom prst="rect">
            <a:avLst/>
          </a:prstGeom>
          <a:solidFill>
            <a:srgbClr val="DEEBF7"/>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封建制度</a:t>
            </a:r>
          </a:p>
        </p:txBody>
      </p:sp>
      <p:sp>
        <p:nvSpPr>
          <p:cNvPr id="27" name="文本框 26">
            <a:extLst>
              <a:ext uri="{FF2B5EF4-FFF2-40B4-BE49-F238E27FC236}">
                <a16:creationId xmlns:a16="http://schemas.microsoft.com/office/drawing/2014/main" id="{A351868A-94AE-431D-98AF-C3626711F7D0}"/>
              </a:ext>
            </a:extLst>
          </p:cNvPr>
          <p:cNvSpPr txBox="1"/>
          <p:nvPr/>
        </p:nvSpPr>
        <p:spPr>
          <a:xfrm>
            <a:off x="6359251" y="1200728"/>
            <a:ext cx="2003323" cy="584775"/>
          </a:xfrm>
          <a:prstGeom prst="rect">
            <a:avLst/>
          </a:prstGeom>
          <a:solidFill>
            <a:srgbClr val="DEEBF7"/>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君主专制</a:t>
            </a:r>
          </a:p>
        </p:txBody>
      </p:sp>
      <p:sp>
        <p:nvSpPr>
          <p:cNvPr id="54" name="文本框 53">
            <a:extLst>
              <a:ext uri="{FF2B5EF4-FFF2-40B4-BE49-F238E27FC236}">
                <a16:creationId xmlns:a16="http://schemas.microsoft.com/office/drawing/2014/main" id="{B124A128-B40B-4D20-ABB1-926FFCBD8F9E}"/>
              </a:ext>
            </a:extLst>
          </p:cNvPr>
          <p:cNvSpPr txBox="1"/>
          <p:nvPr/>
        </p:nvSpPr>
        <p:spPr>
          <a:xfrm>
            <a:off x="838199" y="2258084"/>
            <a:ext cx="5179141"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法国的进步思想家通过宣传什么观点来抨击封建制度？</a:t>
            </a:r>
          </a:p>
        </p:txBody>
      </p:sp>
      <p:sp>
        <p:nvSpPr>
          <p:cNvPr id="63" name="文本框 62">
            <a:extLst>
              <a:ext uri="{FF2B5EF4-FFF2-40B4-BE49-F238E27FC236}">
                <a16:creationId xmlns:a16="http://schemas.microsoft.com/office/drawing/2014/main" id="{11429E68-B511-463B-905C-597BB34FD2A4}"/>
              </a:ext>
            </a:extLst>
          </p:cNvPr>
          <p:cNvSpPr txBox="1"/>
          <p:nvPr/>
        </p:nvSpPr>
        <p:spPr>
          <a:xfrm>
            <a:off x="838199" y="3743837"/>
            <a:ext cx="5179141"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这些观点后来成为哪一主义和运动主要内容？</a:t>
            </a:r>
          </a:p>
        </p:txBody>
      </p:sp>
      <p:sp>
        <p:nvSpPr>
          <p:cNvPr id="64" name="文本框 63">
            <a:extLst>
              <a:ext uri="{FF2B5EF4-FFF2-40B4-BE49-F238E27FC236}">
                <a16:creationId xmlns:a16="http://schemas.microsoft.com/office/drawing/2014/main" id="{B3CD8707-B100-4DBF-8210-D0EFB5116A88}"/>
              </a:ext>
            </a:extLst>
          </p:cNvPr>
          <p:cNvSpPr txBox="1"/>
          <p:nvPr/>
        </p:nvSpPr>
        <p:spPr>
          <a:xfrm>
            <a:off x="838199" y="5229590"/>
            <a:ext cx="5179141"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启蒙运动有哪些代表人物？</a:t>
            </a:r>
          </a:p>
        </p:txBody>
      </p:sp>
    </p:spTree>
    <p:extLst>
      <p:ext uri="{BB962C8B-B14F-4D97-AF65-F5344CB8AC3E}">
        <p14:creationId xmlns:p14="http://schemas.microsoft.com/office/powerpoint/2010/main" val="12650380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randombar(horizontal)">
                                      <p:cBhvr>
                                        <p:cTn id="35" dur="500"/>
                                        <p:tgtEl>
                                          <p:spTgt spid="36"/>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randombar(horizontal)">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randombar(horizontal)">
                                      <p:cBhvr>
                                        <p:cTn id="48" dur="500"/>
                                        <p:tgtEl>
                                          <p:spTgt spid="41"/>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randombar(horizontal)">
                                      <p:cBhvr>
                                        <p:cTn id="5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34" grpId="0" animBg="1"/>
      <p:bldP spid="35" grpId="0" animBg="1"/>
      <p:bldP spid="36" grpId="0" animBg="1"/>
      <p:bldP spid="26" grpId="0" animBg="1"/>
      <p:bldP spid="27" grpId="0" animBg="1"/>
      <p:bldP spid="54" grpId="0" animBg="1"/>
      <p:bldP spid="63"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FA9BDC-391E-4306-B3E0-BB7BEF6E0F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2729054" cy="3240000"/>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pic>
        <p:nvPicPr>
          <p:cNvPr id="3" name="图片 2">
            <a:extLst>
              <a:ext uri="{FF2B5EF4-FFF2-40B4-BE49-F238E27FC236}">
                <a16:creationId xmlns:a16="http://schemas.microsoft.com/office/drawing/2014/main" id="{F68D0384-BD8F-43A9-A04E-E55B73BCAF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62946" y="1809000"/>
            <a:ext cx="2729054" cy="3240000"/>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pic>
        <p:nvPicPr>
          <p:cNvPr id="4" name="图片 3">
            <a:extLst>
              <a:ext uri="{FF2B5EF4-FFF2-40B4-BE49-F238E27FC236}">
                <a16:creationId xmlns:a16="http://schemas.microsoft.com/office/drawing/2014/main" id="{85E06E3C-DBDF-40F2-A38C-F79BD69159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618000"/>
            <a:ext cx="2729054" cy="3240000"/>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6" name="文本框 5">
            <a:extLst>
              <a:ext uri="{FF2B5EF4-FFF2-40B4-BE49-F238E27FC236}">
                <a16:creationId xmlns:a16="http://schemas.microsoft.com/office/drawing/2014/main" id="{2D611BE9-0648-4B75-94AA-220661075E66}"/>
              </a:ext>
            </a:extLst>
          </p:cNvPr>
          <p:cNvSpPr txBox="1"/>
          <p:nvPr/>
        </p:nvSpPr>
        <p:spPr>
          <a:xfrm>
            <a:off x="3234814" y="1081391"/>
            <a:ext cx="5722373"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反对君主专制，提倡</a:t>
            </a:r>
            <a:r>
              <a:rPr lang="zh-CN" altLang="en-US" u="sng" dirty="0">
                <a:solidFill>
                  <a:srgbClr val="0000FF"/>
                </a:solidFill>
              </a:rPr>
              <a:t>君主立宪</a:t>
            </a:r>
            <a:endParaRPr lang="en-US" altLang="zh-CN" u="sng" dirty="0">
              <a:solidFill>
                <a:srgbClr val="0000FF"/>
              </a:solidFill>
            </a:endParaRPr>
          </a:p>
          <a:p>
            <a:pPr algn="ctr"/>
            <a:r>
              <a:rPr lang="zh-CN" altLang="en-US" dirty="0"/>
              <a:t>反对教会控制，主张</a:t>
            </a:r>
            <a:r>
              <a:rPr lang="zh-CN" altLang="en-US" u="sng" dirty="0">
                <a:solidFill>
                  <a:srgbClr val="0000FF"/>
                </a:solidFill>
              </a:rPr>
              <a:t>言论自由</a:t>
            </a:r>
          </a:p>
        </p:txBody>
      </p:sp>
      <p:sp>
        <p:nvSpPr>
          <p:cNvPr id="8" name="文本框 7">
            <a:extLst>
              <a:ext uri="{FF2B5EF4-FFF2-40B4-BE49-F238E27FC236}">
                <a16:creationId xmlns:a16="http://schemas.microsoft.com/office/drawing/2014/main" id="{05ABC45B-0AF4-4C95-869D-AD9FA2151A09}"/>
              </a:ext>
            </a:extLst>
          </p:cNvPr>
          <p:cNvSpPr txBox="1"/>
          <p:nvPr/>
        </p:nvSpPr>
        <p:spPr>
          <a:xfrm>
            <a:off x="3234814" y="4699391"/>
            <a:ext cx="5722373"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反对封建专制，提倡平等自由</a:t>
            </a:r>
          </a:p>
          <a:p>
            <a:pPr algn="ctr"/>
            <a:r>
              <a:rPr lang="zh-CN" altLang="en-US" dirty="0"/>
              <a:t>提倡</a:t>
            </a:r>
            <a:r>
              <a:rPr lang="zh-CN" altLang="en-US" u="sng" dirty="0">
                <a:solidFill>
                  <a:srgbClr val="0000FF"/>
                </a:solidFill>
              </a:rPr>
              <a:t>主权在民，社会契约论</a:t>
            </a:r>
          </a:p>
        </p:txBody>
      </p:sp>
      <p:sp>
        <p:nvSpPr>
          <p:cNvPr id="10" name="文本框 9">
            <a:extLst>
              <a:ext uri="{FF2B5EF4-FFF2-40B4-BE49-F238E27FC236}">
                <a16:creationId xmlns:a16="http://schemas.microsoft.com/office/drawing/2014/main" id="{024DE2B8-211E-4DF2-8E81-E5E3B3849436}"/>
              </a:ext>
            </a:extLst>
          </p:cNvPr>
          <p:cNvSpPr txBox="1"/>
          <p:nvPr/>
        </p:nvSpPr>
        <p:spPr>
          <a:xfrm>
            <a:off x="3234814" y="2890391"/>
            <a:ext cx="5722373"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反对专制，提倡</a:t>
            </a:r>
            <a:r>
              <a:rPr lang="zh-CN" altLang="en-US" u="sng" dirty="0">
                <a:solidFill>
                  <a:srgbClr val="0000FF"/>
                </a:solidFill>
              </a:rPr>
              <a:t>分权制衡</a:t>
            </a:r>
            <a:endParaRPr lang="en-US" altLang="zh-CN" u="sng" dirty="0">
              <a:solidFill>
                <a:srgbClr val="0000FF"/>
              </a:solidFill>
            </a:endParaRPr>
          </a:p>
          <a:p>
            <a:pPr algn="ctr"/>
            <a:r>
              <a:rPr lang="zh-CN" altLang="en-US" dirty="0"/>
              <a:t>提倡自由平等，强调</a:t>
            </a:r>
            <a:r>
              <a:rPr lang="zh-CN" altLang="en-US" u="sng" dirty="0">
                <a:solidFill>
                  <a:srgbClr val="0000FF"/>
                </a:solidFill>
              </a:rPr>
              <a:t>法制法治</a:t>
            </a:r>
          </a:p>
        </p:txBody>
      </p:sp>
      <p:sp>
        <p:nvSpPr>
          <p:cNvPr id="11" name="文本框 10">
            <a:extLst>
              <a:ext uri="{FF2B5EF4-FFF2-40B4-BE49-F238E27FC236}">
                <a16:creationId xmlns:a16="http://schemas.microsoft.com/office/drawing/2014/main" id="{987265E4-E44D-4380-B405-77CC6D61057B}"/>
              </a:ext>
            </a:extLst>
          </p:cNvPr>
          <p:cNvSpPr txBox="1"/>
          <p:nvPr/>
        </p:nvSpPr>
        <p:spPr>
          <a:xfrm>
            <a:off x="9786051" y="4356663"/>
            <a:ext cx="2082843"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孟德斯鸠</a:t>
            </a:r>
          </a:p>
        </p:txBody>
      </p:sp>
      <p:sp>
        <p:nvSpPr>
          <p:cNvPr id="12" name="文本框 11">
            <a:extLst>
              <a:ext uri="{FF2B5EF4-FFF2-40B4-BE49-F238E27FC236}">
                <a16:creationId xmlns:a16="http://schemas.microsoft.com/office/drawing/2014/main" id="{FC09192D-852A-44D7-B7B1-3DC29C7EE3C4}"/>
              </a:ext>
            </a:extLst>
          </p:cNvPr>
          <p:cNvSpPr txBox="1"/>
          <p:nvPr/>
        </p:nvSpPr>
        <p:spPr>
          <a:xfrm>
            <a:off x="323106" y="5780782"/>
            <a:ext cx="2082843"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卢梭</a:t>
            </a:r>
          </a:p>
        </p:txBody>
      </p:sp>
      <p:sp>
        <p:nvSpPr>
          <p:cNvPr id="13" name="文本框 12">
            <a:extLst>
              <a:ext uri="{FF2B5EF4-FFF2-40B4-BE49-F238E27FC236}">
                <a16:creationId xmlns:a16="http://schemas.microsoft.com/office/drawing/2014/main" id="{EB4FF838-2D6A-4978-8E83-5B519F586474}"/>
              </a:ext>
            </a:extLst>
          </p:cNvPr>
          <p:cNvSpPr txBox="1"/>
          <p:nvPr/>
        </p:nvSpPr>
        <p:spPr>
          <a:xfrm>
            <a:off x="323106" y="2586948"/>
            <a:ext cx="2082843"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伏尔泰</a:t>
            </a:r>
          </a:p>
        </p:txBody>
      </p:sp>
      <p:cxnSp>
        <p:nvCxnSpPr>
          <p:cNvPr id="18" name="直接连接符 17">
            <a:extLst>
              <a:ext uri="{FF2B5EF4-FFF2-40B4-BE49-F238E27FC236}">
                <a16:creationId xmlns:a16="http://schemas.microsoft.com/office/drawing/2014/main" id="{8BEE2491-9697-41BD-80D8-11C267906C89}"/>
              </a:ext>
            </a:extLst>
          </p:cNvPr>
          <p:cNvCxnSpPr>
            <a:stCxn id="2" idx="3"/>
            <a:endCxn id="6" idx="1"/>
          </p:cNvCxnSpPr>
          <p:nvPr/>
        </p:nvCxnSpPr>
        <p:spPr>
          <a:xfrm>
            <a:off x="2729053" y="1620000"/>
            <a:ext cx="50576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1DB895DB-89DC-4DE2-8CCB-47D1E6BD8B39}"/>
              </a:ext>
            </a:extLst>
          </p:cNvPr>
          <p:cNvCxnSpPr>
            <a:stCxn id="3" idx="1"/>
            <a:endCxn id="10" idx="3"/>
          </p:cNvCxnSpPr>
          <p:nvPr/>
        </p:nvCxnSpPr>
        <p:spPr>
          <a:xfrm flipH="1">
            <a:off x="8957187" y="3429000"/>
            <a:ext cx="5057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01748355-F968-46B8-ACC7-53504C7AB992}"/>
              </a:ext>
            </a:extLst>
          </p:cNvPr>
          <p:cNvCxnSpPr>
            <a:stCxn id="4" idx="3"/>
            <a:endCxn id="8" idx="1"/>
          </p:cNvCxnSpPr>
          <p:nvPr/>
        </p:nvCxnSpPr>
        <p:spPr>
          <a:xfrm>
            <a:off x="2729053" y="5238000"/>
            <a:ext cx="50576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81866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randombar(horizontal)">
                                      <p:cBhvr>
                                        <p:cTn id="49" dur="500"/>
                                        <p:tgtEl>
                                          <p:spTgt spid="22"/>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cb79ce7f-254b-4571-9b2d-9bcef1447acb}"/>
</p:tagLst>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34757</TotalTime>
  <Words>2487</Words>
  <PresentationFormat>宽屏</PresentationFormat>
  <Paragraphs>388</Paragraphs>
  <Slides>39</Slides>
  <Notes>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39</vt:i4>
      </vt:variant>
    </vt:vector>
  </HeadingPairs>
  <TitlesOfParts>
    <vt:vector size="46" baseType="lpstr">
      <vt:lpstr>Arial</vt:lpstr>
      <vt:lpstr>华文楷体</vt:lpstr>
      <vt:lpstr>等线</vt:lpstr>
      <vt:lpstr>Franklin Gothic Medium</vt:lpstr>
      <vt:lpstr>Franklin Gothic Book</vt:lpstr>
      <vt:lpstr>隶书</vt:lpstr>
      <vt:lpstr>Office 主题​​</vt:lpstr>
      <vt:lpstr>PowerPoint 演示文稿</vt:lpstr>
      <vt:lpstr>PowerPoint 演示文稿</vt:lpstr>
      <vt:lpstr>学习目标</vt:lpstr>
      <vt:lpstr>一、旧制度的法国</vt:lpstr>
      <vt:lpstr>一、旧制度的法国</vt:lpstr>
      <vt:lpstr>一、旧制度的法国</vt:lpstr>
      <vt:lpstr>一、旧制度的法国</vt:lpstr>
      <vt:lpstr>一、旧制度的法国</vt:lpstr>
      <vt:lpstr>PowerPoint 演示文稿</vt:lpstr>
      <vt:lpstr>一、旧制度的法国</vt:lpstr>
      <vt:lpstr>PowerPoint 演示文稿</vt:lpstr>
      <vt:lpstr>PowerPoint 演示文稿</vt:lpstr>
      <vt:lpstr>一、旧制度的法国</vt:lpstr>
      <vt:lpstr>一、旧制度的法国</vt:lpstr>
      <vt:lpstr>一、旧制度的法国</vt:lpstr>
      <vt:lpstr>二、革命的法国</vt:lpstr>
      <vt:lpstr>二、革命的法国</vt:lpstr>
      <vt:lpstr>二、革命的法国</vt:lpstr>
      <vt:lpstr>PowerPoint 演示文稿</vt:lpstr>
      <vt:lpstr>二、革命的法国</vt:lpstr>
      <vt:lpstr>二、革命的法国</vt:lpstr>
      <vt:lpstr>二、革命的法国</vt:lpstr>
      <vt:lpstr>PowerPoint 演示文稿</vt:lpstr>
      <vt:lpstr>二、革命的法国</vt:lpstr>
      <vt:lpstr>二、革命的法国</vt:lpstr>
      <vt:lpstr>二、革命的法国</vt:lpstr>
      <vt:lpstr>二、革命的法国</vt:lpstr>
      <vt:lpstr>三、拿破仑帝国</vt:lpstr>
      <vt:lpstr>三、拿破仑帝国</vt:lpstr>
      <vt:lpstr>三、拿破仑帝国</vt:lpstr>
      <vt:lpstr>PowerPoint 演示文稿</vt:lpstr>
      <vt:lpstr>三、拿破仑帝国</vt:lpstr>
      <vt:lpstr>三、拿破仑帝国</vt:lpstr>
      <vt:lpstr>PowerPoint 演示文稿</vt:lpstr>
      <vt:lpstr>PowerPoint 演示文稿</vt:lpstr>
      <vt:lpstr>三、拿破仑帝国</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2021-05-01T09:15:11Z</dcterms:created>
  <dcterms:modified xsi:type="dcterms:W3CDTF">2021-09-25T03:21:46Z</dcterms:modified>
</cp:coreProperties>
</file>