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56" r:id="rId4"/>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6257" name="幻灯片图像占位符 1"/>
          <p:cNvSpPr>
            <a:spLocks noGrp="1" noRot="1" noChangeAspect="1" noTextEdit="1"/>
          </p:cNvSpPr>
          <p:nvPr>
            <p:ph type="sldImg"/>
          </p:nvPr>
        </p:nvSpPr>
        <p:spPr>
          <a:ln>
            <a:solidFill>
              <a:srgbClr val="000000"/>
            </a:solidFill>
            <a:miter/>
          </a:ln>
        </p:spPr>
      </p:sp>
      <p:sp>
        <p:nvSpPr>
          <p:cNvPr id="96258"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96259"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4689" name="幻灯片图像占位符 1"/>
          <p:cNvSpPr>
            <a:spLocks noGrp="1" noRot="1" noChangeAspect="1" noTextEdit="1"/>
          </p:cNvSpPr>
          <p:nvPr>
            <p:ph type="sldImg"/>
          </p:nvPr>
        </p:nvSpPr>
        <p:spPr>
          <a:ln>
            <a:solidFill>
              <a:srgbClr val="000000"/>
            </a:solidFill>
            <a:miter/>
          </a:ln>
        </p:spPr>
      </p:sp>
      <p:sp>
        <p:nvSpPr>
          <p:cNvPr id="114690"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14691"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6737" name="幻灯片图像占位符 1"/>
          <p:cNvSpPr>
            <a:spLocks noGrp="1" noRot="1" noChangeAspect="1" noTextEdit="1"/>
          </p:cNvSpPr>
          <p:nvPr>
            <p:ph type="sldImg"/>
          </p:nvPr>
        </p:nvSpPr>
        <p:spPr>
          <a:ln>
            <a:solidFill>
              <a:srgbClr val="000000"/>
            </a:solidFill>
            <a:miter/>
          </a:ln>
        </p:spPr>
      </p:sp>
      <p:sp>
        <p:nvSpPr>
          <p:cNvPr id="116738"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16739"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8785" name="幻灯片图像占位符 1"/>
          <p:cNvSpPr>
            <a:spLocks noGrp="1" noRot="1" noChangeAspect="1" noTextEdit="1"/>
          </p:cNvSpPr>
          <p:nvPr>
            <p:ph type="sldImg"/>
          </p:nvPr>
        </p:nvSpPr>
        <p:spPr>
          <a:ln>
            <a:solidFill>
              <a:srgbClr val="000000"/>
            </a:solidFill>
            <a:miter/>
          </a:ln>
        </p:spPr>
      </p:sp>
      <p:sp>
        <p:nvSpPr>
          <p:cNvPr id="118786"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18787"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0833" name="幻灯片图像占位符 1"/>
          <p:cNvSpPr>
            <a:spLocks noGrp="1" noRot="1" noChangeAspect="1" noTextEdit="1"/>
          </p:cNvSpPr>
          <p:nvPr>
            <p:ph type="sldImg"/>
          </p:nvPr>
        </p:nvSpPr>
        <p:spPr>
          <a:ln>
            <a:solidFill>
              <a:srgbClr val="000000"/>
            </a:solidFill>
            <a:miter/>
          </a:ln>
        </p:spPr>
      </p:sp>
      <p:sp>
        <p:nvSpPr>
          <p:cNvPr id="120834"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20835"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81" name="幻灯片图像占位符 1"/>
          <p:cNvSpPr>
            <a:spLocks noGrp="1" noRot="1" noChangeAspect="1" noTextEdit="1"/>
          </p:cNvSpPr>
          <p:nvPr>
            <p:ph type="sldImg"/>
          </p:nvPr>
        </p:nvSpPr>
        <p:spPr>
          <a:ln>
            <a:solidFill>
              <a:srgbClr val="000000"/>
            </a:solidFill>
            <a:miter/>
          </a:ln>
        </p:spPr>
      </p:sp>
      <p:sp>
        <p:nvSpPr>
          <p:cNvPr id="122882"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22883"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4929" name="幻灯片图像占位符 1"/>
          <p:cNvSpPr>
            <a:spLocks noGrp="1" noRot="1" noChangeAspect="1" noTextEdit="1"/>
          </p:cNvSpPr>
          <p:nvPr>
            <p:ph type="sldImg"/>
          </p:nvPr>
        </p:nvSpPr>
        <p:spPr>
          <a:ln>
            <a:solidFill>
              <a:srgbClr val="000000"/>
            </a:solidFill>
            <a:miter/>
          </a:ln>
        </p:spPr>
      </p:sp>
      <p:sp>
        <p:nvSpPr>
          <p:cNvPr id="124930"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24931"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7" name="幻灯片图像占位符 1"/>
          <p:cNvSpPr>
            <a:spLocks noGrp="1" noRot="1" noChangeAspect="1" noTextEdit="1"/>
          </p:cNvSpPr>
          <p:nvPr>
            <p:ph type="sldImg"/>
          </p:nvPr>
        </p:nvSpPr>
        <p:spPr>
          <a:ln>
            <a:solidFill>
              <a:srgbClr val="000000"/>
            </a:solidFill>
            <a:miter/>
          </a:ln>
        </p:spPr>
      </p:sp>
      <p:sp>
        <p:nvSpPr>
          <p:cNvPr id="126978"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26979"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31073" name="幻灯片图像占位符 1"/>
          <p:cNvSpPr>
            <a:spLocks noGrp="1" noRot="1" noChangeAspect="1" noTextEdit="1"/>
          </p:cNvSpPr>
          <p:nvPr>
            <p:ph type="sldImg"/>
          </p:nvPr>
        </p:nvSpPr>
        <p:spPr>
          <a:ln>
            <a:solidFill>
              <a:srgbClr val="000000"/>
            </a:solidFill>
            <a:miter/>
          </a:ln>
        </p:spPr>
      </p:sp>
      <p:sp>
        <p:nvSpPr>
          <p:cNvPr id="131074"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31075"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21" name="幻灯片图像占位符 1"/>
          <p:cNvSpPr>
            <a:spLocks noGrp="1" noRot="1" noChangeAspect="1" noTextEdit="1"/>
          </p:cNvSpPr>
          <p:nvPr>
            <p:ph type="sldImg"/>
          </p:nvPr>
        </p:nvSpPr>
        <p:spPr>
          <a:ln>
            <a:solidFill>
              <a:srgbClr val="000000"/>
            </a:solidFill>
            <a:miter/>
          </a:ln>
        </p:spPr>
      </p:sp>
      <p:sp>
        <p:nvSpPr>
          <p:cNvPr id="133122"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33123"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35169" name="幻灯片图像占位符 1"/>
          <p:cNvSpPr>
            <a:spLocks noGrp="1" noRot="1" noChangeAspect="1" noTextEdit="1"/>
          </p:cNvSpPr>
          <p:nvPr>
            <p:ph type="sldImg"/>
          </p:nvPr>
        </p:nvSpPr>
        <p:spPr>
          <a:ln>
            <a:solidFill>
              <a:srgbClr val="000000"/>
            </a:solidFill>
            <a:miter/>
          </a:ln>
        </p:spPr>
      </p:sp>
      <p:sp>
        <p:nvSpPr>
          <p:cNvPr id="135170"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35171"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5" name="幻灯片图像占位符 1"/>
          <p:cNvSpPr>
            <a:spLocks noGrp="1" noRot="1" noChangeAspect="1" noTextEdit="1"/>
          </p:cNvSpPr>
          <p:nvPr>
            <p:ph type="sldImg"/>
          </p:nvPr>
        </p:nvSpPr>
        <p:spPr>
          <a:ln>
            <a:solidFill>
              <a:srgbClr val="000000"/>
            </a:solidFill>
            <a:miter/>
          </a:ln>
        </p:spPr>
      </p:sp>
      <p:sp>
        <p:nvSpPr>
          <p:cNvPr id="98306"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98307"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37217" name="幻灯片图像占位符 1"/>
          <p:cNvSpPr>
            <a:spLocks noGrp="1" noRot="1" noChangeAspect="1" noTextEdit="1"/>
          </p:cNvSpPr>
          <p:nvPr>
            <p:ph type="sldImg"/>
          </p:nvPr>
        </p:nvSpPr>
        <p:spPr>
          <a:ln>
            <a:solidFill>
              <a:srgbClr val="000000"/>
            </a:solidFill>
            <a:miter/>
          </a:ln>
        </p:spPr>
      </p:sp>
      <p:sp>
        <p:nvSpPr>
          <p:cNvPr id="137218"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37219"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39265" name="幻灯片图像占位符 1"/>
          <p:cNvSpPr>
            <a:spLocks noGrp="1" noRot="1" noChangeAspect="1" noTextEdit="1"/>
          </p:cNvSpPr>
          <p:nvPr>
            <p:ph type="sldImg"/>
          </p:nvPr>
        </p:nvSpPr>
        <p:spPr>
          <a:ln>
            <a:solidFill>
              <a:srgbClr val="000000"/>
            </a:solidFill>
            <a:miter/>
          </a:ln>
        </p:spPr>
      </p:sp>
      <p:sp>
        <p:nvSpPr>
          <p:cNvPr id="139266"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39267"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1313" name="幻灯片图像占位符 1"/>
          <p:cNvSpPr>
            <a:spLocks noGrp="1" noRot="1" noChangeAspect="1" noTextEdit="1"/>
          </p:cNvSpPr>
          <p:nvPr>
            <p:ph type="sldImg"/>
          </p:nvPr>
        </p:nvSpPr>
        <p:spPr>
          <a:ln>
            <a:solidFill>
              <a:srgbClr val="000000"/>
            </a:solidFill>
            <a:miter/>
          </a:ln>
        </p:spPr>
      </p:sp>
      <p:sp>
        <p:nvSpPr>
          <p:cNvPr id="141314"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41315"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61" name="幻灯片图像占位符 1"/>
          <p:cNvSpPr>
            <a:spLocks noGrp="1" noRot="1" noChangeAspect="1" noTextEdit="1"/>
          </p:cNvSpPr>
          <p:nvPr>
            <p:ph type="sldImg"/>
          </p:nvPr>
        </p:nvSpPr>
        <p:spPr>
          <a:ln>
            <a:solidFill>
              <a:srgbClr val="000000"/>
            </a:solidFill>
            <a:miter/>
          </a:ln>
        </p:spPr>
      </p:sp>
      <p:sp>
        <p:nvSpPr>
          <p:cNvPr id="143362"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43363"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5409" name="幻灯片图像占位符 1"/>
          <p:cNvSpPr>
            <a:spLocks noGrp="1" noRot="1" noChangeAspect="1" noTextEdit="1"/>
          </p:cNvSpPr>
          <p:nvPr>
            <p:ph type="sldImg"/>
          </p:nvPr>
        </p:nvSpPr>
        <p:spPr>
          <a:ln>
            <a:solidFill>
              <a:srgbClr val="000000"/>
            </a:solidFill>
            <a:miter/>
          </a:ln>
        </p:spPr>
      </p:sp>
      <p:sp>
        <p:nvSpPr>
          <p:cNvPr id="145410"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45411"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7457" name="幻灯片图像占位符 1"/>
          <p:cNvSpPr>
            <a:spLocks noGrp="1" noRot="1" noChangeAspect="1" noTextEdit="1"/>
          </p:cNvSpPr>
          <p:nvPr>
            <p:ph type="sldImg"/>
          </p:nvPr>
        </p:nvSpPr>
        <p:spPr>
          <a:ln>
            <a:solidFill>
              <a:srgbClr val="000000"/>
            </a:solidFill>
            <a:miter/>
          </a:ln>
        </p:spPr>
      </p:sp>
      <p:sp>
        <p:nvSpPr>
          <p:cNvPr id="147458"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47459"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9505" name="幻灯片图像占位符 1"/>
          <p:cNvSpPr>
            <a:spLocks noGrp="1" noRot="1" noChangeAspect="1" noTextEdit="1"/>
          </p:cNvSpPr>
          <p:nvPr>
            <p:ph type="sldImg"/>
          </p:nvPr>
        </p:nvSpPr>
        <p:spPr>
          <a:ln>
            <a:solidFill>
              <a:srgbClr val="000000"/>
            </a:solidFill>
            <a:miter/>
          </a:ln>
        </p:spPr>
      </p:sp>
      <p:sp>
        <p:nvSpPr>
          <p:cNvPr id="149506"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49507"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1553" name="幻灯片图像占位符 1"/>
          <p:cNvSpPr>
            <a:spLocks noGrp="1" noRot="1" noChangeAspect="1" noTextEdit="1"/>
          </p:cNvSpPr>
          <p:nvPr>
            <p:ph type="sldImg"/>
          </p:nvPr>
        </p:nvSpPr>
        <p:spPr>
          <a:ln>
            <a:solidFill>
              <a:srgbClr val="000000"/>
            </a:solidFill>
            <a:miter/>
          </a:ln>
        </p:spPr>
      </p:sp>
      <p:sp>
        <p:nvSpPr>
          <p:cNvPr id="151554"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51555"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01" name="幻灯片图像占位符 1"/>
          <p:cNvSpPr>
            <a:spLocks noGrp="1" noRot="1" noChangeAspect="1" noTextEdit="1"/>
          </p:cNvSpPr>
          <p:nvPr>
            <p:ph type="sldImg"/>
          </p:nvPr>
        </p:nvSpPr>
        <p:spPr>
          <a:ln>
            <a:solidFill>
              <a:srgbClr val="000000"/>
            </a:solidFill>
            <a:miter/>
          </a:ln>
        </p:spPr>
      </p:sp>
      <p:sp>
        <p:nvSpPr>
          <p:cNvPr id="153602"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53603"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5649" name="幻灯片图像占位符 1"/>
          <p:cNvSpPr>
            <a:spLocks noGrp="1" noRot="1" noChangeAspect="1" noTextEdit="1"/>
          </p:cNvSpPr>
          <p:nvPr>
            <p:ph type="sldImg"/>
          </p:nvPr>
        </p:nvSpPr>
        <p:spPr>
          <a:ln>
            <a:solidFill>
              <a:srgbClr val="000000"/>
            </a:solidFill>
            <a:miter/>
          </a:ln>
        </p:spPr>
      </p:sp>
      <p:sp>
        <p:nvSpPr>
          <p:cNvPr id="155650"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55651"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3" name="幻灯片图像占位符 1"/>
          <p:cNvSpPr>
            <a:spLocks noGrp="1" noRot="1" noChangeAspect="1" noTextEdit="1"/>
          </p:cNvSpPr>
          <p:nvPr>
            <p:ph type="sldImg"/>
          </p:nvPr>
        </p:nvSpPr>
        <p:spPr>
          <a:ln>
            <a:solidFill>
              <a:srgbClr val="000000"/>
            </a:solidFill>
            <a:miter/>
          </a:ln>
        </p:spPr>
      </p:sp>
      <p:sp>
        <p:nvSpPr>
          <p:cNvPr id="100354"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00355"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7697" name="幻灯片图像占位符 1"/>
          <p:cNvSpPr>
            <a:spLocks noGrp="1" noRot="1" noChangeAspect="1" noTextEdit="1"/>
          </p:cNvSpPr>
          <p:nvPr>
            <p:ph type="sldImg"/>
          </p:nvPr>
        </p:nvSpPr>
        <p:spPr>
          <a:ln>
            <a:solidFill>
              <a:srgbClr val="000000"/>
            </a:solidFill>
            <a:miter/>
          </a:ln>
        </p:spPr>
      </p:sp>
      <p:sp>
        <p:nvSpPr>
          <p:cNvPr id="157698"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57699"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1" name="幻灯片图像占位符 1"/>
          <p:cNvSpPr>
            <a:spLocks noGrp="1" noRot="1" noChangeAspect="1" noTextEdit="1"/>
          </p:cNvSpPr>
          <p:nvPr>
            <p:ph type="sldImg"/>
          </p:nvPr>
        </p:nvSpPr>
        <p:spPr>
          <a:ln>
            <a:solidFill>
              <a:srgbClr val="000000"/>
            </a:solidFill>
            <a:miter/>
          </a:ln>
        </p:spPr>
      </p:sp>
      <p:sp>
        <p:nvSpPr>
          <p:cNvPr id="102402"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02403"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4449" name="幻灯片图像占位符 1"/>
          <p:cNvSpPr>
            <a:spLocks noGrp="1" noRot="1" noChangeAspect="1" noTextEdit="1"/>
          </p:cNvSpPr>
          <p:nvPr>
            <p:ph type="sldImg"/>
          </p:nvPr>
        </p:nvSpPr>
        <p:spPr>
          <a:ln>
            <a:solidFill>
              <a:srgbClr val="000000"/>
            </a:solidFill>
            <a:miter/>
          </a:ln>
        </p:spPr>
      </p:sp>
      <p:sp>
        <p:nvSpPr>
          <p:cNvPr id="104450"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04451"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6497" name="幻灯片图像占位符 1"/>
          <p:cNvSpPr>
            <a:spLocks noGrp="1" noRot="1" noChangeAspect="1" noTextEdit="1"/>
          </p:cNvSpPr>
          <p:nvPr>
            <p:ph type="sldImg"/>
          </p:nvPr>
        </p:nvSpPr>
        <p:spPr>
          <a:ln>
            <a:solidFill>
              <a:srgbClr val="000000"/>
            </a:solidFill>
            <a:miter/>
          </a:ln>
        </p:spPr>
      </p:sp>
      <p:sp>
        <p:nvSpPr>
          <p:cNvPr id="106498"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06499"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8545" name="幻灯片图像占位符 1"/>
          <p:cNvSpPr>
            <a:spLocks noGrp="1" noRot="1" noChangeAspect="1" noTextEdit="1"/>
          </p:cNvSpPr>
          <p:nvPr>
            <p:ph type="sldImg"/>
          </p:nvPr>
        </p:nvSpPr>
        <p:spPr>
          <a:ln>
            <a:solidFill>
              <a:srgbClr val="000000"/>
            </a:solidFill>
            <a:miter/>
          </a:ln>
        </p:spPr>
      </p:sp>
      <p:sp>
        <p:nvSpPr>
          <p:cNvPr id="108546"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08547"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0593" name="幻灯片图像占位符 1"/>
          <p:cNvSpPr>
            <a:spLocks noGrp="1" noRot="1" noChangeAspect="1" noTextEdit="1"/>
          </p:cNvSpPr>
          <p:nvPr>
            <p:ph type="sldImg"/>
          </p:nvPr>
        </p:nvSpPr>
        <p:spPr>
          <a:ln>
            <a:solidFill>
              <a:srgbClr val="000000"/>
            </a:solidFill>
            <a:miter/>
          </a:ln>
        </p:spPr>
      </p:sp>
      <p:sp>
        <p:nvSpPr>
          <p:cNvPr id="110594"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10595"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41" name="幻灯片图像占位符 1"/>
          <p:cNvSpPr>
            <a:spLocks noGrp="1" noRot="1" noChangeAspect="1" noTextEdit="1"/>
          </p:cNvSpPr>
          <p:nvPr>
            <p:ph type="sldImg"/>
          </p:nvPr>
        </p:nvSpPr>
        <p:spPr>
          <a:ln>
            <a:solidFill>
              <a:srgbClr val="000000"/>
            </a:solidFill>
            <a:miter/>
          </a:ln>
        </p:spPr>
      </p:sp>
      <p:sp>
        <p:nvSpPr>
          <p:cNvPr id="112642" name="备注占位符 2"/>
          <p:cNvSpPr>
            <a:spLocks noGrp="1"/>
          </p:cNvSpPr>
          <p:nvPr>
            <p:ph type="body"/>
          </p:nvPr>
        </p:nvSpPr>
        <p:spPr/>
        <p:txBody>
          <a:bodyPr wrap="square" lIns="91440" tIns="45720" rIns="91440" bIns="45720" anchor="t" anchorCtr="0"/>
          <a:p>
            <a:pPr lvl="0" eaLnBrk="1" hangingPunct="1">
              <a:spcBef>
                <a:spcPct val="0"/>
              </a:spcBef>
            </a:pPr>
            <a:endParaRPr lang="zh-CN" altLang="en-US" dirty="0">
              <a:ea typeface="宋体" panose="02010600030101010101" pitchFamily="2" charset="-122"/>
            </a:endParaRPr>
          </a:p>
        </p:txBody>
      </p:sp>
      <p:sp>
        <p:nvSpPr>
          <p:cNvPr id="112643" name="灯片编号占位符 3"/>
          <p:cNvSpPr txBox="1">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nchorCtr="0"/>
          <a:p>
            <a:pPr lvl="0" algn="r"/>
            <a:fld id="{9A0DB2DC-4C9A-4742-B13C-FB6460FD3503}" type="slidenum">
              <a:rPr lang="zh-CN" altLang="en-US" sz="1200" dirty="0">
                <a:latin typeface="Calibri" panose="020F0502020204030204" charset="0"/>
                <a:ea typeface="微软雅黑" panose="020B0503020204020204" charset="-122"/>
              </a:rPr>
            </a:fld>
            <a:endParaRPr lang="zh-CN" altLang="en-US" sz="1200" dirty="0">
              <a:latin typeface="Calibri" panose="020F0502020204030204" charset="0"/>
              <a:ea typeface="微软雅黑" panose="020B050302020402020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a:t>单击此处编辑母版标题样式</a:t>
            </a:r>
            <a:endParaRPr lang="en-US" strike="noStrike" noProof="1"/>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endParaRPr lang="en-US" strike="noStrike" noProof="1"/>
          </a:p>
        </p:txBody>
      </p:sp>
      <p:sp>
        <p:nvSpPr>
          <p:cNvPr id="4" name="Date Placeholder 3"/>
          <p:cNvSpPr>
            <a:spLocks noGrp="1"/>
          </p:cNvSpPr>
          <p:nvPr>
            <p:ph type="dt" sz="half" idx="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E13A4777-A598-4132-9706-6BF0EEC3816A}"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5" name="Footer Placeholder 4"/>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6" name="Slide Number Placeholder 5"/>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fontAlgn="base"/>
            <a:r>
              <a:rPr lang="zh-CN" altLang="en-US" strike="noStrike" noProof="1"/>
              <a:t>单击此处编辑母版标题样式</a:t>
            </a:r>
            <a:endParaRPr lang="en-US" strike="noStrike" noProof="1"/>
          </a:p>
        </p:txBody>
      </p:sp>
      <p:sp>
        <p:nvSpPr>
          <p:cNvPr id="3" name="Content Placeholder 2"/>
          <p:cNvSpPr>
            <a:spLocks noGrp="1"/>
          </p:cNvSpPr>
          <p:nvPr>
            <p:ph idx="1"/>
          </p:nvPr>
        </p:nvSpPr>
        <p:spPr>
          <a:xfrm>
            <a:off x="838200" y="1825625"/>
            <a:ext cx="10515600" cy="4351339"/>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14850DF5-5F02-494C-9317-132C0925545B}"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5" name="Footer Placeholder 4"/>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6" name="Slide Number Placeholder 5"/>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pPr fontAlgn="base"/>
            <a:r>
              <a:rPr lang="zh-CN" altLang="en-US" strike="noStrike" noProof="1"/>
              <a:t>单击此处编辑母版标题样式</a:t>
            </a:r>
            <a:endParaRPr lang="en-US" strike="noStrike" noProof="1"/>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Date Placeholder 3"/>
          <p:cNvSpPr>
            <a:spLocks noGrp="1"/>
          </p:cNvSpPr>
          <p:nvPr>
            <p:ph type="dt" sz="half" idx="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F8471BE0-F26A-487E-8854-223CEA831F0E}"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5" name="Footer Placeholder 4"/>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6" name="Slide Number Placeholder 5"/>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fontAlgn="base"/>
            <a:r>
              <a:rPr lang="zh-CN" altLang="en-US" strike="noStrike" noProof="1"/>
              <a:t>单击此处编辑母版标题样式</a:t>
            </a:r>
            <a:endParaRPr lang="en-US" strike="noStrike" noProof="1"/>
          </a:p>
        </p:txBody>
      </p:sp>
      <p:sp>
        <p:nvSpPr>
          <p:cNvPr id="3" name="Content Placeholder 2"/>
          <p:cNvSpPr>
            <a:spLocks noGrp="1"/>
          </p:cNvSpPr>
          <p:nvPr>
            <p:ph sz="half" idx="1"/>
          </p:nvPr>
        </p:nvSpPr>
        <p:spPr>
          <a:xfrm>
            <a:off x="838200" y="1825625"/>
            <a:ext cx="5181600" cy="4351339"/>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Content Placeholder 3"/>
          <p:cNvSpPr>
            <a:spLocks noGrp="1"/>
          </p:cNvSpPr>
          <p:nvPr>
            <p:ph sz="half" idx="2"/>
          </p:nvPr>
        </p:nvSpPr>
        <p:spPr>
          <a:xfrm>
            <a:off x="6172200" y="1825625"/>
            <a:ext cx="5181600" cy="4351339"/>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A812533A-546C-4EE0-915E-19C191D623B0}"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6" name="Footer Placeholder 5"/>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7" name="Slide Number Placeholder 6"/>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en-US" strike="noStrike" noProof="1"/>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Content Placeholder 3"/>
          <p:cNvSpPr>
            <a:spLocks noGrp="1"/>
          </p:cNvSpPr>
          <p:nvPr>
            <p:ph sz="half" idx="2"/>
          </p:nvPr>
        </p:nvSpPr>
        <p:spPr>
          <a:xfrm>
            <a:off x="839789"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Content Placeholder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7" name="Date Placeholder 6"/>
          <p:cNvSpPr>
            <a:spLocks noGrp="1"/>
          </p:cNvSpPr>
          <p:nvPr>
            <p:ph type="dt" sz="half" idx="1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D0F88DD0-39F7-4EBF-A51C-4EA219CA46CF}"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8" name="Footer Placeholder 7"/>
          <p:cNvSpPr>
            <a:spLocks noGrp="1"/>
          </p:cNvSpPr>
          <p:nvPr>
            <p:ph type="ftr" sz="quarter" idx="1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9" name="Slide Number Placeholder 8"/>
          <p:cNvSpPr>
            <a:spLocks noGrp="1"/>
          </p:cNvSpPr>
          <p:nvPr>
            <p:ph type="sldNum" sz="quarter" idx="1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fontAlgn="base"/>
            <a:r>
              <a:rPr lang="zh-CN" altLang="en-US" strike="noStrike" noProof="1"/>
              <a:t>单击此处编辑母版标题样式</a:t>
            </a:r>
            <a:endParaRPr lang="en-US" strike="noStrike" noProof="1"/>
          </a:p>
        </p:txBody>
      </p:sp>
      <p:sp>
        <p:nvSpPr>
          <p:cNvPr id="3" name="Date Placeholder 2"/>
          <p:cNvSpPr>
            <a:spLocks noGrp="1"/>
          </p:cNvSpPr>
          <p:nvPr>
            <p:ph type="dt" sz="half" idx="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2C0187B4-9CF8-420C-AF5D-D7C38B5C5F05}"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4" name="Footer Placeholder 3"/>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5" name="Slide Number Placeholder 4"/>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blipFill rotWithShape="0">
          <a:blip r:embed="rId2"/>
          <a:stretch>
            <a:fillRect/>
          </a:stretch>
        </a:blipFill>
        <a:effectLst/>
      </p:bgPr>
    </p:bg>
    <p:spTree>
      <p:nvGrpSpPr>
        <p:cNvPr id="1" name=""/>
        <p:cNvGrpSpPr/>
        <p:nvPr/>
      </p:nvGrpSpPr>
      <p:grpSpPr>
        <a:xfrm>
          <a:off x="0" y="0"/>
          <a:ext cx="0" cy="0"/>
          <a:chOff x="0" y="0"/>
          <a:chExt cx="0" cy="0"/>
        </a:xfrm>
      </p:grpSpPr>
      <p:sp>
        <p:nvSpPr>
          <p:cNvPr id="3" name="Date Placeholder 1"/>
          <p:cNvSpPr>
            <a:spLocks noGrp="1"/>
          </p:cNvSpPr>
          <p:nvPr>
            <p:ph type="dt" sz="half" idx="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1C65DA5F-9090-4D74-AED5-3089BDBFFDB6}"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4" name="Footer Placeholder 2"/>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5" name="Slide Number Placeholder 3"/>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pPr fontAlgn="base"/>
            <a:r>
              <a:rPr lang="zh-CN" altLang="en-US" strike="noStrike" noProof="1"/>
              <a:t>单击此处编辑母版标题样式</a:t>
            </a:r>
            <a:endParaRPr lang="en-US" strike="noStrike" noProof="1"/>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3380ACD9-2C74-4D3A-993E-8596AEF8010E}"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6" name="Footer Placeholder 5"/>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7" name="Slide Number Placeholder 6"/>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pPr fontAlgn="base"/>
            <a:r>
              <a:rPr lang="zh-CN" altLang="en-US" strike="noStrike" noProof="1"/>
              <a:t>单击此处编辑母版标题样式</a:t>
            </a:r>
            <a:endParaRPr lang="en-US" strike="noStrike" noProof="1"/>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r>
              <a:rPr kumimoji="0" lang="zh-CN" altLang="en-US" sz="2400" b="0" i="0" u="none" strike="noStrike" kern="1200" cap="none" spc="0" normalizeH="0" baseline="0" noProof="1">
                <a:ln>
                  <a:noFill/>
                </a:ln>
                <a:solidFill>
                  <a:schemeClr val="tx1"/>
                </a:solidFill>
                <a:effectLst/>
                <a:uLnTx/>
                <a:uFillTx/>
                <a:latin typeface="+mn-lt"/>
                <a:ea typeface="+mn-ea"/>
                <a:cs typeface="+mn-cs"/>
              </a:rPr>
              <a:t>单击图标添加图片</a:t>
            </a:r>
            <a:endParaRPr kumimoji="0" lang="en-US" sz="2400" b="0" i="0" u="none" strike="noStrike" kern="1200" cap="none" spc="0" normalizeH="0" baseline="0" noProof="1">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6126583D-8A81-4556-A476-E6427DB47615}"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6" name="Footer Placeholder 5"/>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7" name="Slide Number Placeholder 6"/>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fontAlgn="base"/>
            <a:r>
              <a:rPr lang="zh-CN" altLang="en-US" strike="noStrike" noProof="1"/>
              <a:t>单击此处编辑母版标题样式</a:t>
            </a:r>
            <a:endParaRPr lang="en-US" strike="noStrike" noProof="1"/>
          </a:p>
        </p:txBody>
      </p:sp>
      <p:sp>
        <p:nvSpPr>
          <p:cNvPr id="3" name="Vertical Text Placeholder 2"/>
          <p:cNvSpPr>
            <a:spLocks noGrp="1"/>
          </p:cNvSpPr>
          <p:nvPr>
            <p:ph type="body" orient="vert" idx="1"/>
          </p:nvPr>
        </p:nvSpPr>
        <p:spPr>
          <a:xfrm>
            <a:off x="838200" y="1825625"/>
            <a:ext cx="10515600" cy="4351339"/>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4A5E6983-CA1B-4FF9-AD4E-FAADFC95443F}"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5" name="Footer Placeholder 4"/>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6" name="Slide Number Placeholder 5"/>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9"/>
          </a:xfrm>
        </p:spPr>
        <p:txBody>
          <a:bodyPr vert="eaVert"/>
          <a:lstStyle/>
          <a:p>
            <a:pPr fontAlgn="base"/>
            <a:r>
              <a:rPr lang="zh-CN" altLang="en-US" strike="noStrike" noProof="1"/>
              <a:t>单击此处编辑母版标题样式</a:t>
            </a:r>
            <a:endParaRPr lang="en-US" strike="noStrike" noProof="1"/>
          </a:p>
        </p:txBody>
      </p:sp>
      <p:sp>
        <p:nvSpPr>
          <p:cNvPr id="3" name="Vertical Text Placeholder 2"/>
          <p:cNvSpPr>
            <a:spLocks noGrp="1"/>
          </p:cNvSpPr>
          <p:nvPr>
            <p:ph type="body" orient="vert" idx="1"/>
          </p:nvPr>
        </p:nvSpPr>
        <p:spPr>
          <a:xfrm>
            <a:off x="838200" y="365125"/>
            <a:ext cx="7734300" cy="5811839"/>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2"/>
          </p:nvPr>
        </p:nvSpPr>
        <p:spPr>
          <a:xfrm>
            <a:off x="838200" y="6356351"/>
            <a:ext cx="2743200" cy="366184"/>
          </a:xfrm>
        </p:spPr>
        <p:txBody>
          <a:bodyPr/>
          <a:lstStyle>
            <a:lvl1pPr fontAlgn="auto">
              <a:defRPr noProof="1">
                <a:latin typeface="+mn-lt"/>
                <a:ea typeface="+mn-ea"/>
              </a:defRPr>
            </a:lvl1pPr>
          </a:lstStyle>
          <a:p>
            <a:pPr marL="0" marR="0" lvl="0" indent="0" algn="l" defTabSz="457200" rtl="0" eaLnBrk="1" fontAlgn="auto" latinLnBrk="0" hangingPunct="1">
              <a:lnSpc>
                <a:spcPct val="100000"/>
              </a:lnSpc>
              <a:spcBef>
                <a:spcPct val="0"/>
              </a:spcBef>
              <a:spcAft>
                <a:spcPct val="0"/>
              </a:spcAft>
              <a:buClrTx/>
              <a:buSzTx/>
              <a:buFontTx/>
              <a:buNone/>
              <a:defRPr/>
            </a:pPr>
            <a:fld id="{0EA734AC-40D6-4BCC-BFD4-E84A915CF1A3}" type="datetimeFigureOut">
              <a:rPr kumimoji="0" lang="zh-CN" altLang="en-US" sz="1800" b="0" i="0" u="none" strike="noStrike" kern="1200" cap="none" spc="0" normalizeH="0" baseline="0" noProof="1">
                <a:ln>
                  <a:noFill/>
                </a:ln>
                <a:solidFill>
                  <a:schemeClr val="tx1"/>
                </a:solidFill>
                <a:effectLst/>
                <a:uLnTx/>
                <a:uFillTx/>
                <a:latin typeface="+mn-lt"/>
                <a:ea typeface="+mn-ea"/>
                <a:cs typeface="+mn-cs"/>
              </a:rPr>
            </a:fld>
            <a:endParaRPr kumimoji="0" lang="zh-CN" altLang="en-US" sz="1800" b="0" i="0" u="none" strike="noStrike" kern="1200" cap="none" spc="0" normalizeH="0" baseline="0" noProof="1">
              <a:ln>
                <a:noFill/>
              </a:ln>
              <a:solidFill>
                <a:schemeClr val="tx1"/>
              </a:solidFill>
              <a:effectLst/>
              <a:uLnTx/>
              <a:uFillTx/>
              <a:latin typeface="+mn-lt"/>
              <a:ea typeface="+mn-ea"/>
              <a:cs typeface="+mn-cs"/>
            </a:endParaRPr>
          </a:p>
        </p:txBody>
      </p:sp>
      <p:sp>
        <p:nvSpPr>
          <p:cNvPr id="5" name="Footer Placeholder 4"/>
          <p:cNvSpPr>
            <a:spLocks noGrp="1"/>
          </p:cNvSpPr>
          <p:nvPr>
            <p:ph type="ftr" sz="quarter" idx="3"/>
          </p:nvPr>
        </p:nvSpPr>
        <p:spPr>
          <a:xfrm>
            <a:off x="4038600" y="6356351"/>
            <a:ext cx="4114800" cy="366184"/>
          </a:xfrm>
        </p:spPr>
        <p:txBody>
          <a:bodyPr/>
          <a:lstStyle>
            <a:lvl1pPr fontAlgn="auto">
              <a:defRPr noProof="1"/>
            </a:lvl1pPr>
          </a:lstStyle>
          <a:p>
            <a:pPr marL="0" marR="0" lvl="0" indent="0" algn="l" defTabSz="4572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tx1"/>
              </a:solidFill>
              <a:effectLst/>
              <a:uLnTx/>
              <a:uFillTx/>
              <a:latin typeface="微软雅黑" panose="020B0503020204020204" charset="-122"/>
              <a:ea typeface="微软雅黑" panose="020B0503020204020204" charset="-122"/>
              <a:cs typeface="+mn-cs"/>
            </a:endParaRPr>
          </a:p>
        </p:txBody>
      </p:sp>
      <p:sp>
        <p:nvSpPr>
          <p:cNvPr id="6" name="Slide Number Placeholder 5"/>
          <p:cNvSpPr>
            <a:spLocks noGrp="1"/>
          </p:cNvSpPr>
          <p:nvPr>
            <p:ph type="sldNum" sz="quarter" idx="4"/>
          </p:nvPr>
        </p:nvSpPr>
        <p:spPr>
          <a:xfrm>
            <a:off x="8610600" y="6356351"/>
            <a:ext cx="2743200" cy="366184"/>
          </a:xfrm>
        </p:spPr>
        <p:txBody>
          <a:bodyPr vert="horz" wrap="square" lIns="91440" tIns="45720" rIns="91440" bIns="45720" numCol="1" anchor="t" anchorCtr="0" compatLnSpc="1"/>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1_标题和内容">
    <p:bg>
      <p:bgPr>
        <a:blipFill rotWithShape="0">
          <a:blip r:embed="rId2"/>
          <a:stretch>
            <a:fillRect/>
          </a:stretch>
        </a:blipFill>
        <a:effectLst/>
      </p:bgPr>
    </p:bg>
    <p:spTree>
      <p:nvGrpSpPr>
        <p:cNvPr id="1" name=""/>
        <p:cNvGrpSpPr/>
        <p:nvPr/>
      </p:nvGrpSpPr>
      <p:grpSpPr>
        <a:xfrm>
          <a:off x="0" y="0"/>
          <a:ext cx="0" cy="0"/>
          <a:chOff x="0" y="0"/>
          <a:chExt cx="0" cy="0"/>
        </a:xfrm>
      </p:grpSpPr>
      <p:sp>
        <p:nvSpPr>
          <p:cNvPr id="3" name="日期占位符 3"/>
          <p:cNvSpPr>
            <a:spLocks noGrp="1"/>
          </p:cNvSpPr>
          <p:nvPr>
            <p:ph type="dt" sz="half" idx="2"/>
          </p:nvPr>
        </p:nvSpPr>
        <p:spPr>
          <a:xfrm>
            <a:off x="838200" y="6356351"/>
            <a:ext cx="2743200" cy="366184"/>
          </a:xfrm>
          <a:prstGeom prst="rect">
            <a:avLst/>
          </a:prstGeom>
        </p:spPr>
        <p:txBody>
          <a:bodyPr/>
          <a:lstStyle>
            <a:lvl1pPr>
              <a:defRPr/>
            </a:lvl1pPr>
          </a:lstStyle>
          <a:p>
            <a:pPr marL="0" marR="0" lvl="0" indent="0" algn="l" defTabSz="457200" rtl="0" eaLnBrk="1" fontAlgn="base" latinLnBrk="0" hangingPunct="1">
              <a:lnSpc>
                <a:spcPct val="100000"/>
              </a:lnSpc>
              <a:spcBef>
                <a:spcPct val="0"/>
              </a:spcBef>
              <a:spcAft>
                <a:spcPct val="0"/>
              </a:spcAft>
              <a:buClrTx/>
              <a:buSzTx/>
              <a:buFontTx/>
              <a:buNone/>
              <a:defRPr/>
            </a:pPr>
            <a:fld id="{AA355D9F-E5C4-48C2-9C69-81362F34C947}" type="datetimeFigureOut">
              <a:rPr kumimoji="0" lang="zh-CN" altLang="en-US" sz="1800" b="0" i="0" u="none" strike="noStrike" kern="1200" cap="none" spc="0" normalizeH="0" baseline="0" noProof="0">
                <a:ln>
                  <a:noFill/>
                </a:ln>
                <a:solidFill>
                  <a:schemeClr val="tx1"/>
                </a:solidFill>
                <a:effectLst/>
                <a:uLnTx/>
                <a:uFillTx/>
                <a:latin typeface="微软雅黑" panose="020B0503020204020204" charset="-122"/>
                <a:ea typeface="微软雅黑" panose="020B0503020204020204" charset="-122"/>
                <a:cs typeface="+mn-cs"/>
              </a:rPr>
            </a:fld>
            <a:endParaRPr kumimoji="0" lang="zh-CN" altLang="en-US" sz="1800" b="0" i="0" u="none" strike="noStrike" kern="1200" cap="none" spc="0" normalizeH="0" baseline="0" noProof="0">
              <a:ln>
                <a:noFill/>
              </a:ln>
              <a:solidFill>
                <a:schemeClr val="tx1"/>
              </a:solidFill>
              <a:effectLst/>
              <a:uLnTx/>
              <a:uFillTx/>
              <a:latin typeface="微软雅黑" panose="020B0503020204020204" charset="-122"/>
              <a:ea typeface="微软雅黑" panose="020B0503020204020204" charset="-122"/>
              <a:cs typeface="+mn-cs"/>
            </a:endParaRPr>
          </a:p>
        </p:txBody>
      </p:sp>
      <p:sp>
        <p:nvSpPr>
          <p:cNvPr id="4" name="灯片编号占位符 5"/>
          <p:cNvSpPr>
            <a:spLocks noGrp="1"/>
          </p:cNvSpPr>
          <p:nvPr>
            <p:ph type="sldNum" sz="quarter" idx="4"/>
          </p:nvPr>
        </p:nvSpPr>
        <p:spPr>
          <a:xfrm>
            <a:off x="8610600" y="6356351"/>
            <a:ext cx="2743200" cy="366184"/>
          </a:xfrm>
          <a:prstGeom prst="rect">
            <a:avLst/>
          </a:prstGeom>
        </p:spPr>
        <p:txBody>
          <a:bodyPr/>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自定义版式">
    <p:bg>
      <p:bgPr>
        <a:blipFill rotWithShape="0">
          <a:blip r:embed="rId2"/>
          <a:stretch>
            <a:fillRect/>
          </a:stretch>
        </a:blipFill>
        <a:effectLst/>
      </p:bgPr>
    </p:bg>
    <p:spTree>
      <p:nvGrpSpPr>
        <p:cNvPr id="1" name=""/>
        <p:cNvGrpSpPr/>
        <p:nvPr/>
      </p:nvGrpSpPr>
      <p:grpSpPr>
        <a:xfrm>
          <a:off x="0" y="0"/>
          <a:ext cx="0" cy="0"/>
          <a:chOff x="0" y="0"/>
          <a:chExt cx="0" cy="0"/>
        </a:xfrm>
      </p:grpSpPr>
      <p:sp>
        <p:nvSpPr>
          <p:cNvPr id="3" name="日期占位符 3"/>
          <p:cNvSpPr>
            <a:spLocks noGrp="1"/>
          </p:cNvSpPr>
          <p:nvPr>
            <p:ph type="dt" sz="half" idx="2"/>
          </p:nvPr>
        </p:nvSpPr>
        <p:spPr>
          <a:xfrm>
            <a:off x="838200" y="6356351"/>
            <a:ext cx="2743200" cy="366184"/>
          </a:xfrm>
          <a:prstGeom prst="rect">
            <a:avLst/>
          </a:prstGeom>
        </p:spPr>
        <p:txBody>
          <a:bodyPr/>
          <a:lstStyle>
            <a:lvl1pPr>
              <a:defRPr/>
            </a:lvl1pPr>
          </a:lstStyle>
          <a:p>
            <a:pPr marL="0" marR="0" lvl="0" indent="0" algn="l" defTabSz="457200" rtl="0" eaLnBrk="1" fontAlgn="base" latinLnBrk="0" hangingPunct="1">
              <a:lnSpc>
                <a:spcPct val="100000"/>
              </a:lnSpc>
              <a:spcBef>
                <a:spcPct val="0"/>
              </a:spcBef>
              <a:spcAft>
                <a:spcPct val="0"/>
              </a:spcAft>
              <a:buClrTx/>
              <a:buSzTx/>
              <a:buFontTx/>
              <a:buNone/>
              <a:defRPr/>
            </a:pPr>
            <a:fld id="{572E07F4-7272-4A1F-BDEE-E35A11AD22F9}" type="datetimeFigureOut">
              <a:rPr kumimoji="0" lang="zh-CN" altLang="en-US" sz="1800" b="0" i="0" u="none" strike="noStrike" kern="1200" cap="none" spc="0" normalizeH="0" baseline="0" noProof="0">
                <a:ln>
                  <a:noFill/>
                </a:ln>
                <a:solidFill>
                  <a:schemeClr val="tx1"/>
                </a:solidFill>
                <a:effectLst/>
                <a:uLnTx/>
                <a:uFillTx/>
                <a:latin typeface="微软雅黑" panose="020B0503020204020204" charset="-122"/>
                <a:ea typeface="微软雅黑" panose="020B0503020204020204" charset="-122"/>
                <a:cs typeface="+mn-cs"/>
              </a:rPr>
            </a:fld>
            <a:endParaRPr kumimoji="0" lang="zh-CN" altLang="en-US" sz="1800" b="0" i="0" u="none" strike="noStrike" kern="1200" cap="none" spc="0" normalizeH="0" baseline="0" noProof="0">
              <a:ln>
                <a:noFill/>
              </a:ln>
              <a:solidFill>
                <a:schemeClr val="tx1"/>
              </a:solidFill>
              <a:effectLst/>
              <a:uLnTx/>
              <a:uFillTx/>
              <a:latin typeface="微软雅黑" panose="020B0503020204020204" charset="-122"/>
              <a:ea typeface="微软雅黑" panose="020B0503020204020204" charset="-122"/>
              <a:cs typeface="+mn-cs"/>
            </a:endParaRPr>
          </a:p>
        </p:txBody>
      </p:sp>
      <p:sp>
        <p:nvSpPr>
          <p:cNvPr id="4" name="灯片编号占位符 5"/>
          <p:cNvSpPr>
            <a:spLocks noGrp="1"/>
          </p:cNvSpPr>
          <p:nvPr>
            <p:ph type="sldNum" sz="quarter" idx="4"/>
          </p:nvPr>
        </p:nvSpPr>
        <p:spPr>
          <a:xfrm>
            <a:off x="8610600" y="6356351"/>
            <a:ext cx="2743200" cy="366184"/>
          </a:xfrm>
          <a:prstGeom prst="rect">
            <a:avLst/>
          </a:prstGeom>
        </p:spPr>
        <p:txBody>
          <a:bodyPr/>
          <a:p>
            <a:pPr lvl="0" eaLnBrk="1" fontAlgn="base" hangingPunct="1">
              <a:buNone/>
            </a:pPr>
            <a:fld id="{9A0DB2DC-4C9A-4742-B13C-FB6460FD3503}" type="slidenum">
              <a:rPr lang="zh-CN" altLang="en-US" strike="noStrike" noProof="1" dirty="0">
                <a:latin typeface="微软雅黑" panose="020B0503020204020204" charset="-122"/>
                <a:ea typeface="微软雅黑" panose="020B0503020204020204" charset="-122"/>
                <a:cs typeface="+mn-cs"/>
              </a:rPr>
            </a:fld>
            <a:endParaRPr lang="zh-CN" altLang="en-US" strike="noStrike" noProof="1" dirty="0"/>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2.jpeg"/><Relationship Id="rId14" Type="http://schemas.openxmlformats.org/officeDocument/2006/relationships/image" Target="../media/image1.jpeg"/><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p:pic>
        <p:nvPicPr>
          <p:cNvPr id="1026" name="图片 6" descr="2011051822463411"/>
          <p:cNvPicPr>
            <a:picLocks noChangeAspect="1"/>
          </p:cNvPicPr>
          <p:nvPr/>
        </p:nvPicPr>
        <p:blipFill>
          <a:blip r:embed="rId15"/>
          <a:stretch>
            <a:fillRect/>
          </a:stretch>
        </p:blipFill>
        <p:spPr>
          <a:xfrm>
            <a:off x="0" y="0"/>
            <a:ext cx="0" cy="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random/>
  </p:transition>
  <p:hf sldNum="0" hdr="0" ftr="0" dt="0"/>
  <p:txStyles>
    <p:titleStyle>
      <a:lvl1pPr algn="l" defTabSz="914400"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2pPr>
      <a:lvl3pPr algn="l" defTabSz="685800" rtl="0" eaLnBrk="0" fontAlgn="base" hangingPunct="0">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3pPr>
      <a:lvl4pPr algn="l" defTabSz="685800" rtl="0" eaLnBrk="0" fontAlgn="base" hangingPunct="0">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4pPr>
      <a:lvl5pPr algn="l" defTabSz="685800" rtl="0" eaLnBrk="0" fontAlgn="base" hangingPunct="0">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5pPr>
      <a:lvl6pPr marL="457200" algn="l" defTabSz="685800" rtl="0" fontAlgn="base">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6pPr>
      <a:lvl7pPr marL="914400" algn="l" defTabSz="685800" rtl="0" fontAlgn="base">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7pPr>
      <a:lvl8pPr marL="1371600" algn="l" defTabSz="685800" rtl="0" fontAlgn="base">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8pPr>
      <a:lvl9pPr marL="1828800" algn="l" defTabSz="685800" rtl="0" fontAlgn="base">
        <a:lnSpc>
          <a:spcPct val="90000"/>
        </a:lnSpc>
        <a:spcBef>
          <a:spcPct val="0"/>
        </a:spcBef>
        <a:spcAft>
          <a:spcPct val="0"/>
        </a:spcAft>
        <a:defRPr sz="3300">
          <a:solidFill>
            <a:schemeClr val="tx1"/>
          </a:solidFill>
          <a:latin typeface="微软雅黑" panose="020B0503020204020204" charset="-122"/>
          <a:ea typeface="微软雅黑" panose="020B0503020204020204" charset="-122"/>
        </a:defRPr>
      </a:lvl9pPr>
    </p:titleStyle>
    <p:bodyStyle>
      <a:lvl1pPr marL="228600" indent="-228600" algn="l" defTabSz="914400"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0" fontAlgn="base" hangingPunct="0">
        <a:lnSpc>
          <a:spcPct val="90000"/>
        </a:lnSpc>
        <a:spcBef>
          <a:spcPts val="500"/>
        </a:spcBef>
        <a:spcAft>
          <a:spcPct val="0"/>
        </a:spcAft>
        <a:buFont typeface="Arial" panose="020B0604020202020204" pitchFamily="34" charset="0"/>
        <a:buChar char="•"/>
        <a:defRPr sz="3735" kern="1200">
          <a:solidFill>
            <a:schemeClr val="tx1"/>
          </a:solidFill>
          <a:latin typeface="+mn-lt"/>
          <a:ea typeface="+mn-ea"/>
          <a:cs typeface="+mn-cs"/>
        </a:defRPr>
      </a:lvl2pPr>
      <a:lvl3pPr marL="1143000" indent="-228600" algn="l" defTabSz="914400"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0" fontAlgn="base" hangingPunct="0">
        <a:lnSpc>
          <a:spcPct val="90000"/>
        </a:lnSpc>
        <a:spcBef>
          <a:spcPts val="500"/>
        </a:spcBef>
        <a:spcAft>
          <a:spcPct val="0"/>
        </a:spcAft>
        <a:buFont typeface="Arial" panose="020B0604020202020204" pitchFamily="34" charset="0"/>
        <a:buChar char="•"/>
        <a:defRPr sz="1735" kern="1200">
          <a:solidFill>
            <a:schemeClr val="tx1"/>
          </a:solidFill>
          <a:latin typeface="+mn-lt"/>
          <a:ea typeface="+mn-ea"/>
          <a:cs typeface="+mn-cs"/>
        </a:defRPr>
      </a:lvl4pPr>
      <a:lvl5pPr marL="2057400" indent="-228600" algn="l" defTabSz="914400" rtl="0" eaLnBrk="0" fontAlgn="base" hangingPunct="0">
        <a:lnSpc>
          <a:spcPct val="90000"/>
        </a:lnSpc>
        <a:spcBef>
          <a:spcPts val="500"/>
        </a:spcBef>
        <a:spcAft>
          <a:spcPct val="0"/>
        </a:spcAft>
        <a:buFont typeface="Arial" panose="020B0604020202020204" pitchFamily="34" charset="0"/>
        <a:buChar char="•"/>
        <a:defRPr sz="1735"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4.xml"/><Relationship Id="rId2" Type="http://schemas.openxmlformats.org/officeDocument/2006/relationships/image" Target="../media/image4.png"/><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3.xml"/><Relationship Id="rId1" Type="http://schemas.openxmlformats.org/officeDocument/2006/relationships/tags" Target="../tags/tag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3.xml"/><Relationship Id="rId1" Type="http://schemas.openxmlformats.org/officeDocument/2006/relationships/tags" Target="../tags/tag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3.xml"/><Relationship Id="rId1" Type="http://schemas.openxmlformats.org/officeDocument/2006/relationships/tags" Target="../tags/tag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3.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3.xml"/><Relationship Id="rId1" Type="http://schemas.openxmlformats.org/officeDocument/2006/relationships/tags" Target="../tags/tag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3.xml"/><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3.xml"/><Relationship Id="rId1" Type="http://schemas.openxmlformats.org/officeDocument/2006/relationships/image" Target="../media/image8.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3.xml"/><Relationship Id="rId2" Type="http://schemas.openxmlformats.org/officeDocument/2006/relationships/image" Target="../media/image7.png"/><Relationship Id="rId1"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3.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3.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95233" name="组合 9"/>
          <p:cNvGrpSpPr/>
          <p:nvPr/>
        </p:nvGrpSpPr>
        <p:grpSpPr>
          <a:xfrm>
            <a:off x="131233" y="112184"/>
            <a:ext cx="3640667" cy="2679700"/>
            <a:chOff x="813" y="694"/>
            <a:chExt cx="4302" cy="4223"/>
          </a:xfrm>
        </p:grpSpPr>
        <p:pic>
          <p:nvPicPr>
            <p:cNvPr id="95234" name="图片 3" descr="吊坠"/>
            <p:cNvPicPr>
              <a:picLocks noChangeAspect="1"/>
            </p:cNvPicPr>
            <p:nvPr/>
          </p:nvPicPr>
          <p:blipFill>
            <a:blip r:embed="rId1"/>
            <a:stretch>
              <a:fillRect/>
            </a:stretch>
          </p:blipFill>
          <p:spPr>
            <a:xfrm>
              <a:off x="813" y="694"/>
              <a:ext cx="4025" cy="4025"/>
            </a:xfrm>
            <a:prstGeom prst="rect">
              <a:avLst/>
            </a:prstGeom>
            <a:solidFill>
              <a:schemeClr val="bg1"/>
            </a:solidFill>
            <a:ln w="9525">
              <a:noFill/>
            </a:ln>
          </p:spPr>
        </p:pic>
        <p:sp>
          <p:nvSpPr>
            <p:cNvPr id="5" name="矩形 4"/>
            <p:cNvSpPr/>
            <p:nvPr/>
          </p:nvSpPr>
          <p:spPr>
            <a:xfrm>
              <a:off x="4137" y="4233"/>
              <a:ext cx="978" cy="6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base" latinLnBrk="0" hangingPunct="1">
                <a:lnSpc>
                  <a:spcPts val="2600"/>
                </a:lnSpc>
                <a:spcBef>
                  <a:spcPct val="0"/>
                </a:spcBef>
                <a:spcAft>
                  <a:spcPct val="0"/>
                </a:spcAft>
                <a:buClrTx/>
                <a:buSzTx/>
                <a:buFontTx/>
                <a:buNone/>
                <a:defRPr/>
              </a:pPr>
              <a:endParaRPr kumimoji="0" lang="zh-CN" altLang="en-US" sz="2665" b="1" i="0" u="none" strike="noStrike" kern="1200" cap="none" spc="0" normalizeH="0" baseline="0" noProof="1">
                <a:ln>
                  <a:noFill/>
                </a:ln>
                <a:solidFill>
                  <a:schemeClr val="lt1"/>
                </a:solidFill>
                <a:effectLst>
                  <a:prstShdw prst="shdw14" dist="35921" dir="2700000">
                    <a:scrgbClr r="0" g="0" b="0">
                      <a:alpha val="43000"/>
                    </a:scrgbClr>
                  </a:prstShdw>
                </a:effectLst>
                <a:uLnTx/>
                <a:uFillTx/>
                <a:latin typeface="+mn-lt"/>
                <a:ea typeface="+mn-ea"/>
                <a:cs typeface="+mn-cs"/>
              </a:endParaRPr>
            </a:p>
          </p:txBody>
        </p:sp>
      </p:grpSp>
      <p:sp>
        <p:nvSpPr>
          <p:cNvPr id="8" name="剪去对角的矩形 7"/>
          <p:cNvSpPr/>
          <p:nvPr/>
        </p:nvSpPr>
        <p:spPr>
          <a:xfrm>
            <a:off x="1600200" y="2163233"/>
            <a:ext cx="9789584" cy="2230967"/>
          </a:xfrm>
          <a:prstGeom prst="snip2DiagRect">
            <a:avLst/>
          </a:prstGeom>
          <a:noFill/>
          <a:ln>
            <a:solidFill>
              <a:srgbClr val="E41685"/>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base" latinLnBrk="0" hangingPunct="1">
              <a:lnSpc>
                <a:spcPts val="2600"/>
              </a:lnSpc>
              <a:spcBef>
                <a:spcPct val="0"/>
              </a:spcBef>
              <a:spcAft>
                <a:spcPct val="0"/>
              </a:spcAft>
              <a:buClrTx/>
              <a:buSzTx/>
              <a:buFontTx/>
              <a:buNone/>
              <a:defRPr/>
            </a:pPr>
            <a:endParaRPr kumimoji="0" lang="zh-CN" altLang="en-US" sz="2665" b="1" i="0" u="none" strike="noStrike" kern="1200" cap="none" spc="0" normalizeH="0" baseline="0" noProof="1">
              <a:ln>
                <a:noFill/>
              </a:ln>
              <a:solidFill>
                <a:schemeClr val="lt1"/>
              </a:solidFill>
              <a:effectLst>
                <a:prstShdw prst="shdw14" dist="35921" dir="2700000">
                  <a:scrgbClr r="0" g="0" b="0">
                    <a:alpha val="43000"/>
                  </a:scrgbClr>
                </a:prstShdw>
              </a:effectLst>
              <a:uLnTx/>
              <a:uFillTx/>
              <a:latin typeface="+mn-lt"/>
              <a:ea typeface="+mn-ea"/>
              <a:cs typeface="+mn-cs"/>
            </a:endParaRPr>
          </a:p>
        </p:txBody>
      </p:sp>
      <p:sp>
        <p:nvSpPr>
          <p:cNvPr id="95237" name="文本框 2"/>
          <p:cNvSpPr txBox="1"/>
          <p:nvPr/>
        </p:nvSpPr>
        <p:spPr>
          <a:xfrm>
            <a:off x="2108200" y="2781300"/>
            <a:ext cx="8864600" cy="896620"/>
          </a:xfrm>
          <a:prstGeom prst="rect">
            <a:avLst/>
          </a:prstGeom>
          <a:noFill/>
          <a:ln w="9525">
            <a:noFill/>
          </a:ln>
        </p:spPr>
        <p:txBody>
          <a:bodyPr anchor="t" anchorCtr="0">
            <a:spAutoFit/>
          </a:bodyPr>
          <a:p>
            <a:pPr>
              <a:lnSpc>
                <a:spcPct val="140000"/>
              </a:lnSpc>
              <a:buSzTx/>
            </a:pPr>
            <a:r>
              <a:rPr lang="zh-CN" altLang="zh-CN" sz="3735" b="1" dirty="0">
                <a:solidFill>
                  <a:srgbClr val="FF0000"/>
                </a:solidFill>
                <a:effectLst>
                  <a:outerShdw blurRad="38100" dist="38100" dir="2700000">
                    <a:srgbClr val="000000"/>
                  </a:outerShdw>
                </a:effectLst>
                <a:latin typeface="微软雅黑" panose="020B0503020204020204" charset="-122"/>
                <a:ea typeface="微软雅黑" panose="020B0503020204020204" charset="-122"/>
                <a:sym typeface="宋体" panose="02010600030101010101" pitchFamily="2" charset="-122"/>
              </a:rPr>
              <a:t>专题二  中国经济的发展及对外交往</a:t>
            </a:r>
            <a:endParaRPr lang="zh-CN" altLang="zh-CN" sz="3735" b="1" dirty="0">
              <a:solidFill>
                <a:srgbClr val="FF0000"/>
              </a:solidFill>
              <a:effectLst>
                <a:outerShdw blurRad="38100" dist="38100" dir="2700000">
                  <a:srgbClr val="000000"/>
                </a:outerShdw>
              </a:effectLst>
              <a:latin typeface="微软雅黑" panose="020B0503020204020204" charset="-122"/>
              <a:ea typeface="微软雅黑" panose="020B0503020204020204" charset="-122"/>
              <a:sym typeface="宋体" panose="02010600030101010101" pitchFamily="2" charset="-122"/>
            </a:endParaRPr>
          </a:p>
        </p:txBody>
      </p:sp>
      <p:pic>
        <p:nvPicPr>
          <p:cNvPr id="95238" name="图片 16" descr="5a1a64403f4fe"/>
          <p:cNvPicPr>
            <a:picLocks noChangeAspect="1"/>
          </p:cNvPicPr>
          <p:nvPr/>
        </p:nvPicPr>
        <p:blipFill>
          <a:blip r:embed="rId2"/>
          <a:stretch>
            <a:fillRect/>
          </a:stretch>
        </p:blipFill>
        <p:spPr>
          <a:xfrm>
            <a:off x="9002184" y="3826933"/>
            <a:ext cx="2956983" cy="2597151"/>
          </a:xfrm>
          <a:prstGeom prst="rect">
            <a:avLst/>
          </a:prstGeom>
          <a:noFill/>
          <a:ln w="9525">
            <a:noFill/>
          </a:ln>
        </p:spPr>
      </p:pic>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309033" y="939800"/>
          <a:ext cx="11603990" cy="5642610"/>
        </p:xfrm>
        <a:graphic>
          <a:graphicData uri="http://schemas.openxmlformats.org/drawingml/2006/table">
            <a:tbl>
              <a:tblPr firstRow="1" bandRow="1">
                <a:tableStyleId>{69CF1AB2-1976-4502-BF36-3FF5EA218861}</a:tableStyleId>
              </a:tblPr>
              <a:tblGrid>
                <a:gridCol w="573405"/>
                <a:gridCol w="645795"/>
                <a:gridCol w="10384790"/>
              </a:tblGrid>
              <a:tr h="1906270">
                <a:tc rowSpan="2">
                  <a:txBody>
                    <a:bodyPr/>
                    <a:lstStyle/>
                    <a:p>
                      <a:pPr algn="ctr">
                        <a:lnSpc>
                          <a:spcPts val="2900"/>
                        </a:lnSpc>
                        <a:buNone/>
                      </a:pPr>
                      <a:r>
                        <a:rPr lang="zh-CN" altLang="en-US"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商</a:t>
                      </a:r>
                      <a:endParaRPr lang="en-US" altLang="zh-CN"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业</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唐朝</a:t>
                      </a:r>
                      <a:endPar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①</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实行</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开放的对外政策</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，允许外商在境内自由贸易，商人的</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足迹</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遍及</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全国，促进了唐朝经济的对外交流</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②</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水陆路贸易并重</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，商业繁荣，都城</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长安</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是一座国际性的大都会；</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③</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出现了</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“贞观之治”“开元盛世”</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的局面</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736340">
                <a:tc vMerge="1">
                  <a:tcPr anchor="ctr">
                    <a:solidFill>
                      <a:schemeClr val="accent5">
                        <a:lumMod val="20000"/>
                        <a:lumOff val="80000"/>
                      </a:schemeClr>
                    </a:solidFill>
                  </a:tcPr>
                </a:tc>
                <a:tc>
                  <a:txBody>
                    <a:bodyPr/>
                    <a:lstStyle/>
                    <a:p>
                      <a:pPr algn="ctr">
                        <a:lnSpc>
                          <a:spcPts val="2900"/>
                        </a:lnSpc>
                        <a:buNone/>
                      </a:pP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宋朝</a:t>
                      </a:r>
                      <a:endPar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商业繁荣、海外贸易超过前代</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①</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北宋时，</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四川</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出现世界上最早的纸币</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“交子”</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；南宋时，</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纸币</a:t>
                      </a:r>
                      <a:endPar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发展</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成与铜钱并行的货币</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②</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海外贸易超过前代，成为在当时世界上从事海外贸易的重要</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国</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家</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广州、泉州</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是闻名世界的大商港</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，在主要港口设</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市</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舶</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司</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管</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理海外贸易；</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对外贸易范围近至</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朝鲜、日本</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，远达</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阿拉伯半岛</a:t>
                      </a:r>
                      <a:endPar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和</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非洲东岸</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；外贸所得在财政收入中占有重要地位</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7" name="TextBox 8"/>
          <p:cNvSpPr txBox="1"/>
          <p:nvPr/>
        </p:nvSpPr>
        <p:spPr>
          <a:xfrm>
            <a:off x="0" y="0"/>
            <a:ext cx="12192000" cy="52197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800"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a:t>
            </a: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461433" y="1013884"/>
          <a:ext cx="11450955" cy="5247005"/>
        </p:xfrm>
        <a:graphic>
          <a:graphicData uri="http://schemas.openxmlformats.org/drawingml/2006/table">
            <a:tbl>
              <a:tblPr firstRow="1" bandRow="1">
                <a:tableStyleId>{69CF1AB2-1976-4502-BF36-3FF5EA218861}</a:tableStyleId>
              </a:tblPr>
              <a:tblGrid>
                <a:gridCol w="655320"/>
                <a:gridCol w="763905"/>
                <a:gridCol w="10031730"/>
              </a:tblGrid>
              <a:tr h="1867535">
                <a:tc rowSpan="3">
                  <a:txBody>
                    <a:bodyPr/>
                    <a:lstStyle/>
                    <a:p>
                      <a:pPr algn="ctr">
                        <a:lnSpc>
                          <a:spcPts val="2800"/>
                        </a:lnSpc>
                        <a:buNone/>
                      </a:pPr>
                      <a:r>
                        <a:rPr lang="zh-CN" altLang="en-US" sz="34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商</a:t>
                      </a:r>
                      <a:endParaRPr lang="en-US" altLang="zh-CN" sz="34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800"/>
                        </a:lnSpc>
                        <a:buNone/>
                      </a:pPr>
                      <a:r>
                        <a:rPr lang="zh-CN" altLang="en-US" sz="34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业</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元朝</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①</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大都</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是当时世界上著名的大都市</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②</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陆上丝绸之路可以通往</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波斯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阿拉伯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和</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俄罗斯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等国</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③</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海上交通范围有了更</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大拓展</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海上丝绸之路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进入鼎盛时期</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2222500">
                <a:tc vMerge="1">
                  <a:tcPr/>
                </a:tc>
                <a:tc>
                  <a:txBody>
                    <a:bodyPr/>
                    <a:lstStyle/>
                    <a:p>
                      <a:pPr algn="ctr">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明朝</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①</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北京</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和</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南京</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是全国性的商贸城市；出现了著名的商帮，</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如</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山西</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的</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晋商</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、安徽的</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徽商</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②</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郑和</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七下西洋，与亚洲和非洲的30多个多家和地区进行</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贸</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易</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往来</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1156970">
                <a:tc vMerge="1">
                  <a:tcPr anchor="ctr">
                    <a:solidFill>
                      <a:schemeClr val="accent5">
                        <a:lumMod val="20000"/>
                        <a:lumOff val="80000"/>
                      </a:schemeClr>
                    </a:solidFill>
                  </a:tcPr>
                </a:tc>
                <a:tc>
                  <a:txBody>
                    <a:bodyPr/>
                    <a:lstStyle/>
                    <a:p>
                      <a:pPr algn="ctr">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清朝</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清初实行</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“闭关锁国”</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政策；设</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“广州十三行”</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管理贸易事宜；在一定时期起到了一定的自卫作用，但逐渐落伍于世界</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7" name="TextBox 8"/>
          <p:cNvSpPr txBox="1"/>
          <p:nvPr/>
        </p:nvSpPr>
        <p:spPr>
          <a:xfrm>
            <a:off x="0" y="0"/>
            <a:ext cx="12192000" cy="542925"/>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93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a:t>
            </a: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5498" name="矩形 17"/>
          <p:cNvSpPr>
            <a:spLocks noChangeArrowheads="1"/>
          </p:cNvSpPr>
          <p:nvPr/>
        </p:nvSpPr>
        <p:spPr bwMode="auto">
          <a:xfrm>
            <a:off x="476251" y="897467"/>
            <a:ext cx="10845800" cy="424815"/>
          </a:xfrm>
          <a:prstGeom prst="rect">
            <a:avLst/>
          </a:prstGeom>
          <a:noFill/>
          <a:ln w="9525">
            <a:noFill/>
            <a:miter lim="800000"/>
          </a:ln>
        </p:spPr>
        <p:txBody>
          <a:bodyPr>
            <a:spAutoFit/>
          </a:bodyPr>
          <a:lstStyle/>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（三）古代经济重心的南移</a:t>
            </a:r>
            <a:endPar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p:txBody>
      </p:sp>
      <p:graphicFrame>
        <p:nvGraphicFramePr>
          <p:cNvPr id="17" name="表格 16"/>
          <p:cNvGraphicFramePr/>
          <p:nvPr/>
        </p:nvGraphicFramePr>
        <p:xfrm>
          <a:off x="410633" y="1718733"/>
          <a:ext cx="11501755" cy="4420870"/>
        </p:xfrm>
        <a:graphic>
          <a:graphicData uri="http://schemas.openxmlformats.org/drawingml/2006/table">
            <a:tbl>
              <a:tblPr firstRow="1" bandRow="1">
                <a:tableStyleId>{69CF1AB2-1976-4502-BF36-3FF5EA218861}</a:tableStyleId>
              </a:tblPr>
              <a:tblGrid>
                <a:gridCol w="1454785"/>
                <a:gridCol w="1231900"/>
                <a:gridCol w="8815070"/>
              </a:tblGrid>
              <a:tr h="2480945">
                <a:tc>
                  <a:txBody>
                    <a:bodyPr/>
                    <a:lstStyle/>
                    <a:p>
                      <a:pPr algn="ctr">
                        <a:lnSpc>
                          <a:spcPts val="2900"/>
                        </a:lnSpc>
                        <a:buNone/>
                      </a:pPr>
                      <a:r>
                        <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两晋南</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北朝</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江南地区的开发</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北方连连战乱，南方相对安定，且自然条件优越，更适合农业的</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发展，</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为经济重心逐渐南移奠定了基础（</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西晋后期</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形成古代第一次</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大规模人口南</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迁</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高潮）</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1111885">
                <a:tc>
                  <a:txBody>
                    <a:bodyPr/>
                    <a:lstStyle/>
                    <a:p>
                      <a:pPr algn="ctr">
                        <a:lnSpc>
                          <a:spcPts val="2900"/>
                        </a:lnSpc>
                        <a:buNone/>
                      </a:pPr>
                      <a:r>
                        <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唐朝中</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后期</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开始</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经过隋唐的大一统</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，南北</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经济都得到了发展，</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安史之乱</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后经济重心开始南移</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828040">
                <a:tc>
                  <a:txBody>
                    <a:bodyPr/>
                    <a:lstStyle/>
                    <a:p>
                      <a:pPr algn="ctr">
                        <a:lnSpc>
                          <a:spcPts val="2900"/>
                        </a:lnSpc>
                        <a:buNone/>
                      </a:pPr>
                      <a:r>
                        <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南宋</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完成</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那时中央的</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财政收入主要</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来自</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南方，特别是</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东南地区</a:t>
                      </a:r>
                      <a:endPar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8" name="TextBox 8"/>
          <p:cNvSpPr txBox="1"/>
          <p:nvPr/>
        </p:nvSpPr>
        <p:spPr>
          <a:xfrm>
            <a:off x="0" y="0"/>
            <a:ext cx="12192000" cy="542925"/>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93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a:t>
            </a: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7546" name="矩形 17"/>
          <p:cNvSpPr>
            <a:spLocks noChangeArrowheads="1"/>
          </p:cNvSpPr>
          <p:nvPr/>
        </p:nvSpPr>
        <p:spPr bwMode="auto">
          <a:xfrm>
            <a:off x="357717" y="662517"/>
            <a:ext cx="10845800" cy="424815"/>
          </a:xfrm>
          <a:prstGeom prst="rect">
            <a:avLst/>
          </a:prstGeom>
          <a:noFill/>
          <a:ln w="9525">
            <a:noFill/>
            <a:miter lim="800000"/>
          </a:ln>
        </p:spPr>
        <p:txBody>
          <a:bodyPr>
            <a:spAutoFit/>
          </a:bodyPr>
          <a:lstStyle/>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二、中国近代经济的发展</a:t>
            </a:r>
            <a:endPar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p:txBody>
      </p:sp>
      <p:graphicFrame>
        <p:nvGraphicFramePr>
          <p:cNvPr id="17" name="表格 16"/>
          <p:cNvGraphicFramePr/>
          <p:nvPr>
            <p:custDataLst>
              <p:tags r:id="rId1"/>
            </p:custDataLst>
          </p:nvPr>
        </p:nvGraphicFramePr>
        <p:xfrm>
          <a:off x="190500" y="1299633"/>
          <a:ext cx="11781155" cy="5280660"/>
        </p:xfrm>
        <a:graphic>
          <a:graphicData uri="http://schemas.openxmlformats.org/drawingml/2006/table">
            <a:tbl>
              <a:tblPr firstRow="1" bandRow="1">
                <a:tableStyleId>{69CF1AB2-1976-4502-BF36-3FF5EA218861}</a:tableStyleId>
              </a:tblPr>
              <a:tblGrid>
                <a:gridCol w="2302510"/>
                <a:gridCol w="9478645"/>
              </a:tblGrid>
              <a:tr h="1969135">
                <a:tc>
                  <a:txBody>
                    <a:bodyPr/>
                    <a:lstStyle/>
                    <a:p>
                      <a:pPr algn="ctr">
                        <a:lnSpc>
                          <a:spcPts val="26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鸦片战争、甲午中日战争以及八国联军侵华战争等</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300"/>
                        </a:lnSpc>
                        <a:buNone/>
                      </a:pP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清政府被迫签订了多个不平等条约，中国逐渐沦为半殖民地半封建社会，大量的赔款和外国资本的涌入，严重损毁了中国的自然经济，近代中国经济只得在贫乏虚弱中惨淡起步</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1342390">
                <a:tc>
                  <a:txBody>
                    <a:bodyPr/>
                    <a:lstStyle/>
                    <a:p>
                      <a:pPr algn="ctr">
                        <a:lnSpc>
                          <a:spcPts val="26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洋务运动（19世纪60至90年代）</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300"/>
                        </a:lnSpc>
                        <a:buNone/>
                      </a:pP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洋务运动是中国历史上</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第一次近代化运动</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，中国近代化的军事工业、民用工业、交通运输业等逐渐发展起来，在客观上促进了</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中国民族资本主义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的</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产生。</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1969135">
                <a:tc>
                  <a:txBody>
                    <a:bodyPr/>
                    <a:lstStyle/>
                    <a:p>
                      <a:pPr algn="ctr">
                        <a:lnSpc>
                          <a:spcPts val="26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近代民族工业的曲折发展</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3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①</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辛亥革命后，各种</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实业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团体纷纷出现；</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②</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第一次世界大战期间，进入</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短暂的春天</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③</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一战后，帝国主义势力卷土重来，特别是</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日本的侵略</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，民族工业再度受挫；④抗战胜利后，民族工业没有得到恢复，近代民族工业总体上</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非常薄弱</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9594" name="矩形 17"/>
          <p:cNvSpPr>
            <a:spLocks noChangeArrowheads="1"/>
          </p:cNvSpPr>
          <p:nvPr/>
        </p:nvSpPr>
        <p:spPr bwMode="auto">
          <a:xfrm>
            <a:off x="372533" y="692151"/>
            <a:ext cx="10845800" cy="424815"/>
          </a:xfrm>
          <a:prstGeom prst="rect">
            <a:avLst/>
          </a:prstGeom>
          <a:noFill/>
          <a:ln w="9525">
            <a:noFill/>
            <a:miter lim="800000"/>
          </a:ln>
        </p:spPr>
        <p:txBody>
          <a:bodyPr>
            <a:spAutoFit/>
          </a:bodyPr>
          <a:lstStyle/>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三、中国现代经济的发展</a:t>
            </a:r>
            <a:endPar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p:txBody>
      </p:sp>
      <p:graphicFrame>
        <p:nvGraphicFramePr>
          <p:cNvPr id="17" name="表格 16"/>
          <p:cNvGraphicFramePr/>
          <p:nvPr>
            <p:custDataLst>
              <p:tags r:id="rId1"/>
            </p:custDataLst>
          </p:nvPr>
        </p:nvGraphicFramePr>
        <p:xfrm>
          <a:off x="279400" y="1329267"/>
          <a:ext cx="11633200" cy="5118100"/>
        </p:xfrm>
        <a:graphic>
          <a:graphicData uri="http://schemas.openxmlformats.org/drawingml/2006/table">
            <a:tbl>
              <a:tblPr firstRow="1" bandRow="1">
                <a:tableStyleId>{69CF1AB2-1976-4502-BF36-3FF5EA218861}</a:tableStyleId>
              </a:tblPr>
              <a:tblGrid>
                <a:gridCol w="2139315"/>
                <a:gridCol w="9493885"/>
              </a:tblGrid>
              <a:tr h="2212975">
                <a:tc>
                  <a:txBody>
                    <a:bodyPr/>
                    <a:lstStyle/>
                    <a:p>
                      <a:pPr algn="ctr" fontAlgn="auto">
                        <a:lnSpc>
                          <a:spcPts val="34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土地改革</a:t>
                      </a:r>
                      <a:r>
                        <a:rPr lang="zh-CN" altLang="en-US" sz="2665" b="1" dirty="0">
                          <a:solidFill>
                            <a:schemeClr val="tx1"/>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（1950—1952年底）</a:t>
                      </a:r>
                      <a:endParaRPr lang="zh-CN" altLang="en-US" sz="2665" b="1" dirty="0">
                        <a:solidFill>
                          <a:schemeClr val="tx1"/>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4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）原因：</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封建土地</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制度阻碍</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了农村经济和中国社会的</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发展。</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fontAlgn="auto">
                        <a:lnSpc>
                          <a:spcPts val="34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）核心内容：</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1950年颁布</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《中华人民共和国土地改革法》</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，废除</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地主阶级封建剥削</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的土地所有制，实行</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农民</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的土地所有制</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fontAlgn="auto">
                        <a:lnSpc>
                          <a:spcPts val="34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3</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）作用：</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解放了生产力，发展了农业生产，为新中国的</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工业化建设</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开辟</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了道路</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1300480">
                <a:tc>
                  <a:txBody>
                    <a:bodyPr/>
                    <a:lstStyle/>
                    <a:p>
                      <a:pPr algn="ctr" fontAlgn="auto">
                        <a:lnSpc>
                          <a:spcPts val="3400"/>
                        </a:lnSpc>
                        <a:buNone/>
                      </a:pPr>
                      <a:r>
                        <a:rPr lang="zh-CN" altLang="en-US" sz="2665" b="1" dirty="0" smtClean="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一五计划</a:t>
                      </a:r>
                      <a:r>
                        <a:rPr lang="zh-CN" altLang="en-US" sz="2665" b="1" dirty="0" smtClean="0">
                          <a:solidFill>
                            <a:schemeClr val="tx1"/>
                          </a:solidFill>
                          <a:effectLst>
                            <a:prstShdw prst="shdw14" dist="35921" dir="2700000">
                              <a:scrgbClr r="0" g="0" b="0">
                                <a:alpha val="43000"/>
                              </a:scrgbClr>
                            </a:prstShdw>
                          </a:effectLst>
                          <a:latin typeface="+mn-lt"/>
                          <a:ea typeface="+mn-ea"/>
                          <a:sym typeface="+mn-ea"/>
                        </a:rPr>
                        <a:t>（</a:t>
                      </a:r>
                      <a:r>
                        <a:rPr lang="zh-CN" altLang="en-US" sz="2665" b="1" dirty="0" smtClean="0">
                          <a:solidFill>
                            <a:schemeClr val="tx1"/>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1953</a:t>
                      </a:r>
                      <a:r>
                        <a:rPr lang="zh-CN" altLang="en-US" sz="2665" b="1" dirty="0">
                          <a:solidFill>
                            <a:schemeClr val="tx1"/>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—1957年）</a:t>
                      </a:r>
                      <a:endParaRPr lang="zh-CN" altLang="en-US" sz="2665" b="1" dirty="0">
                        <a:solidFill>
                          <a:schemeClr val="tx1"/>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400"/>
                        </a:lnSpc>
                        <a:buNone/>
                      </a:pP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集中力量发展</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重工业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，交通运输业也发展迅速。我国开始改变</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工业落后</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的面貌，向</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社会主义工业化</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迈进</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1604645">
                <a:tc>
                  <a:txBody>
                    <a:bodyPr/>
                    <a:lstStyle/>
                    <a:p>
                      <a:pPr algn="ctr" fontAlgn="auto">
                        <a:lnSpc>
                          <a:spcPts val="34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三大改造</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fontAlgn="auto">
                        <a:lnSpc>
                          <a:spcPts val="3400"/>
                        </a:lnSpc>
                        <a:buNone/>
                      </a:pPr>
                      <a:r>
                        <a:rPr lang="zh-CN" altLang="en-US" sz="2665" b="1" dirty="0">
                          <a:solidFill>
                            <a:schemeClr val="tx1"/>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（1953—1956年底）</a:t>
                      </a:r>
                      <a:endParaRPr lang="zh-CN" altLang="en-US" sz="2665" b="1" dirty="0">
                        <a:solidFill>
                          <a:schemeClr val="tx1"/>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400"/>
                        </a:lnSpc>
                        <a:buNone/>
                      </a:pP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1956</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年底，基本完成对</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农业、手工业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和</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资本主义工商业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的社会主义改造，我国初步建立起</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社会主义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制度。从此，我国进入</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社会主义初级阶段</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custDataLst>
              <p:tags r:id="rId1"/>
            </p:custDataLst>
          </p:nvPr>
        </p:nvGraphicFramePr>
        <p:xfrm>
          <a:off x="338667" y="1049867"/>
          <a:ext cx="11603355" cy="5304155"/>
        </p:xfrm>
        <a:graphic>
          <a:graphicData uri="http://schemas.openxmlformats.org/drawingml/2006/table">
            <a:tbl>
              <a:tblPr firstRow="1" bandRow="1">
                <a:tableStyleId>{69CF1AB2-1976-4502-BF36-3FF5EA218861}</a:tableStyleId>
              </a:tblPr>
              <a:tblGrid>
                <a:gridCol w="1673860"/>
                <a:gridCol w="9929495"/>
              </a:tblGrid>
              <a:tr h="1458595">
                <a:tc>
                  <a:txBody>
                    <a:bodyPr/>
                    <a:lstStyle/>
                    <a:p>
                      <a:pPr algn="ctr" fontAlgn="auto">
                        <a:lnSpc>
                          <a:spcPts val="3600"/>
                        </a:lnSpc>
                        <a:buNone/>
                      </a:pPr>
                      <a:r>
                        <a:rPr lang="zh-CN" altLang="en-US" sz="2665" b="1" dirty="0" smtClean="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人民</a:t>
                      </a:r>
                      <a:endParaRPr lang="en-US" altLang="zh-CN" sz="2665" b="1" dirty="0" smtClean="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fontAlgn="auto">
                        <a:lnSpc>
                          <a:spcPts val="3600"/>
                        </a:lnSpc>
                        <a:buNone/>
                      </a:pPr>
                      <a:r>
                        <a:rPr lang="zh-CN" altLang="en-US" sz="2665" b="1" dirty="0" smtClean="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公社化</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fontAlgn="auto">
                        <a:lnSpc>
                          <a:spcPts val="36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运动</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600"/>
                        </a:lnSpc>
                        <a:buNone/>
                      </a:pP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1958年</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，农村开始</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人民公社化</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运动，损害了农民生产的积极性，给社会主义建设带来了严重困难</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845560">
                <a:tc>
                  <a:txBody>
                    <a:bodyPr/>
                    <a:lstStyle/>
                    <a:p>
                      <a:pPr algn="ctr" fontAlgn="auto">
                        <a:lnSpc>
                          <a:spcPts val="36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改革开放</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fontAlgn="auto">
                        <a:lnSpc>
                          <a:spcPts val="3600"/>
                        </a:lnSpc>
                        <a:buNone/>
                      </a:pPr>
                      <a:r>
                        <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（1978年至今）</a:t>
                      </a: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a:lnSpc>
                          <a:spcPts val="2600"/>
                        </a:lnSpc>
                        <a:buNone/>
                      </a:pPr>
                      <a:endParaRPr lang="zh-CN" altLang="en-US" sz="2665" b="1" dirty="0">
                        <a:solidFill>
                          <a:srgbClr val="C0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6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）经济体制改革</a:t>
                      </a: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a:t>
                      </a:r>
                      <a:endParaRPr lang="en-US" altLang="zh-CN"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600"/>
                        </a:lnSpc>
                        <a:buNone/>
                      </a:pP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     </a:t>
                      </a: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①</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农村：</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实行</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家庭联产承包责任制</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600"/>
                        </a:lnSpc>
                        <a:buNone/>
                      </a:pP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     </a:t>
                      </a: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②</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城市</a:t>
                      </a: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smtClean="0">
                          <a:effectLst>
                            <a:prstShdw prst="shdw14" dist="35921" dir="2700000">
                              <a:scrgbClr r="0" g="0" b="0">
                                <a:alpha val="43000"/>
                              </a:scrgbClr>
                            </a:prstShdw>
                          </a:effectLst>
                          <a:latin typeface="+mn-lt"/>
                          <a:ea typeface="+mn-ea"/>
                        </a:rPr>
                        <a:t>进行以</a:t>
                      </a:r>
                      <a:r>
                        <a:rPr lang="zh-CN" altLang="en-US" sz="2665" b="1" dirty="0" smtClean="0">
                          <a:solidFill>
                            <a:srgbClr val="FF0000"/>
                          </a:solidFill>
                          <a:effectLst>
                            <a:prstShdw prst="shdw14" dist="35921" dir="2700000">
                              <a:scrgbClr r="0" g="0" b="0">
                                <a:alpha val="43000"/>
                              </a:scrgbClr>
                            </a:prstShdw>
                          </a:effectLst>
                          <a:latin typeface="+mn-lt"/>
                          <a:ea typeface="+mn-ea"/>
                        </a:rPr>
                        <a:t>增强企业活力</a:t>
                      </a:r>
                      <a:r>
                        <a:rPr lang="zh-CN" altLang="en-US" sz="2665" b="1" dirty="0" smtClean="0">
                          <a:effectLst>
                            <a:prstShdw prst="shdw14" dist="35921" dir="2700000">
                              <a:scrgbClr r="0" g="0" b="0">
                                <a:alpha val="43000"/>
                              </a:scrgbClr>
                            </a:prstShdw>
                          </a:effectLst>
                          <a:latin typeface="+mn-lt"/>
                          <a:ea typeface="+mn-ea"/>
                        </a:rPr>
                        <a:t>为中心环节的城市经济体制改革</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600"/>
                        </a:lnSpc>
                        <a:buNone/>
                      </a:pP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     </a:t>
                      </a: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③</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建立</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社会主义市场经济</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体制</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6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）经济特区的建立：</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形成“</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经济特区</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沿海开放城市</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沿海经</a:t>
                      </a:r>
                      <a:endPar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6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济</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开放区</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内地</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”的全方位、多层次、宽</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领域对外开放</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格局</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6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3</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2001</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年，加入</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世界贸易组织</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，参与到经济全球化中去</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3690" name="矩形 17"/>
          <p:cNvSpPr>
            <a:spLocks noChangeArrowheads="1"/>
          </p:cNvSpPr>
          <p:nvPr/>
        </p:nvSpPr>
        <p:spPr bwMode="auto">
          <a:xfrm>
            <a:off x="416984" y="793751"/>
            <a:ext cx="10845800" cy="424815"/>
          </a:xfrm>
          <a:prstGeom prst="rect">
            <a:avLst/>
          </a:prstGeom>
          <a:noFill/>
          <a:ln w="9525">
            <a:noFill/>
            <a:miter lim="800000"/>
          </a:ln>
        </p:spPr>
        <p:txBody>
          <a:bodyPr>
            <a:spAutoFit/>
          </a:bodyPr>
          <a:lstStyle/>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四、古代中国从开放到保守的外交</a:t>
            </a:r>
            <a:endPar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p:txBody>
      </p:sp>
      <p:graphicFrame>
        <p:nvGraphicFramePr>
          <p:cNvPr id="17" name="表格 16"/>
          <p:cNvGraphicFramePr/>
          <p:nvPr>
            <p:custDataLst>
              <p:tags r:id="rId1"/>
            </p:custDataLst>
          </p:nvPr>
        </p:nvGraphicFramePr>
        <p:xfrm>
          <a:off x="338667" y="1570567"/>
          <a:ext cx="11501755" cy="4686935"/>
        </p:xfrm>
        <a:graphic>
          <a:graphicData uri="http://schemas.openxmlformats.org/drawingml/2006/table">
            <a:tbl>
              <a:tblPr firstRow="1" bandRow="1">
                <a:tableStyleId>{69CF1AB2-1976-4502-BF36-3FF5EA218861}</a:tableStyleId>
              </a:tblPr>
              <a:tblGrid>
                <a:gridCol w="973455"/>
                <a:gridCol w="996950"/>
                <a:gridCol w="9531350"/>
              </a:tblGrid>
              <a:tr h="782955">
                <a:tc rowSpan="2">
                  <a:txBody>
                    <a:bodyPr/>
                    <a:lstStyle/>
                    <a:p>
                      <a:pPr algn="l" fontAlgn="auto">
                        <a:lnSpc>
                          <a:spcPts val="3700"/>
                        </a:lnSpc>
                        <a:buNone/>
                      </a:pPr>
                      <a:r>
                        <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西汉</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fontAlgn="auto">
                        <a:lnSpc>
                          <a:spcPts val="3700"/>
                        </a:lnSpc>
                        <a:buNone/>
                      </a:pPr>
                      <a:r>
                        <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时期</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l">
                        <a:lnSpc>
                          <a:spcPts val="28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特点</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665" b="1">
                          <a:effectLst>
                            <a:prstShdw prst="shdw14" dist="35921" dir="2700000">
                              <a:scrgbClr r="0" g="0" b="0">
                                <a:alpha val="43000"/>
                              </a:scrgbClr>
                            </a:prstShdw>
                          </a:effectLst>
                          <a:latin typeface="微软雅黑" panose="020B0503020204020204" charset="-122"/>
                          <a:ea typeface="微软雅黑" panose="020B0503020204020204" charset="-122"/>
                          <a:sym typeface="+mn-ea"/>
                        </a:rPr>
                        <a:t>走出了对外交往的重大一步，出现了我国最早的国际大都会</a:t>
                      </a:r>
                      <a:endParaRPr lang="zh-CN" altLang="en-US" sz="2665" b="1">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903980">
                <a:tc vMerge="1">
                  <a:tcPr anchor="ctr">
                    <a:solidFill>
                      <a:schemeClr val="accent5">
                        <a:lumMod val="20000"/>
                        <a:lumOff val="80000"/>
                      </a:schemeClr>
                    </a:solidFill>
                  </a:tcPr>
                </a:tc>
                <a:tc>
                  <a:txBody>
                    <a:bodyPr/>
                    <a:lstStyle/>
                    <a:p>
                      <a:pPr algn="l" fontAlgn="auto">
                        <a:lnSpc>
                          <a:spcPts val="37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相关</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fontAlgn="auto">
                        <a:lnSpc>
                          <a:spcPts val="37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事件</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7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陆上</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丝绸之路：</a:t>
                      </a:r>
                      <a:r>
                        <a:rPr lang="zh-CN" altLang="en-US" sz="2665" b="1" dirty="0">
                          <a:solidFill>
                            <a:srgbClr val="008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长安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→河西走廊→西域（今新疆境内）→中亚、西亚→</a:t>
                      </a:r>
                      <a:r>
                        <a:rPr lang="zh-CN" altLang="en-US" sz="2665" b="1" dirty="0">
                          <a:solidFill>
                            <a:srgbClr val="008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欧洲</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。它是</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东西方往来的大动脉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，对于中国同其他国家和地区的贸易与文化交流，起到了极大的促进作用</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fontAlgn="auto">
                        <a:lnSpc>
                          <a:spcPts val="37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海上丝绸之路:</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汉武帝时期，开辟了两条线路：①山东沿岸——黄海——朝鲜、日本；②东南沿海港口——中南半岛——马来半岛——马六甲海峡——孟加拉湾沿岸——印度半岛南端和斯里兰卡（更重要）。</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加强了中国同东南亚、南亚各国的交流，从水路沟通了东西方之间的联系</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custDataLst>
              <p:tags r:id="rId1"/>
            </p:custDataLst>
          </p:nvPr>
        </p:nvGraphicFramePr>
        <p:xfrm>
          <a:off x="323851" y="1483784"/>
          <a:ext cx="11590655" cy="4333240"/>
        </p:xfrm>
        <a:graphic>
          <a:graphicData uri="http://schemas.openxmlformats.org/drawingml/2006/table">
            <a:tbl>
              <a:tblPr firstRow="1" bandRow="1">
                <a:tableStyleId>{69CF1AB2-1976-4502-BF36-3FF5EA218861}</a:tableStyleId>
              </a:tblPr>
              <a:tblGrid>
                <a:gridCol w="981075"/>
                <a:gridCol w="1004570"/>
                <a:gridCol w="9605010"/>
              </a:tblGrid>
              <a:tr h="723900">
                <a:tc rowSpan="2">
                  <a:txBody>
                    <a:bodyPr/>
                    <a:lstStyle/>
                    <a:p>
                      <a:pPr algn="ctr" fontAlgn="auto">
                        <a:lnSpc>
                          <a:spcPts val="3800"/>
                        </a:lnSpc>
                        <a:buNone/>
                      </a:pPr>
                      <a:r>
                        <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隋唐</a:t>
                      </a:r>
                      <a:endPar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fontAlgn="auto">
                        <a:lnSpc>
                          <a:spcPts val="3800"/>
                        </a:lnSpc>
                        <a:buNone/>
                      </a:pPr>
                      <a:r>
                        <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时期</a:t>
                      </a:r>
                      <a:endPar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fontAlgn="auto">
                        <a:lnSpc>
                          <a:spcPts val="3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特点</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800"/>
                        </a:lnSpc>
                        <a:buNone/>
                      </a:pP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全面开放，兼容并包</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(开明、开放)</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609340">
                <a:tc vMerge="1">
                  <a:tcPr anchor="ctr">
                    <a:solidFill>
                      <a:schemeClr val="accent5">
                        <a:lumMod val="20000"/>
                        <a:lumOff val="80000"/>
                      </a:schemeClr>
                    </a:solidFill>
                  </a:tcPr>
                </a:tc>
                <a:tc>
                  <a:txBody>
                    <a:bodyPr/>
                    <a:lstStyle/>
                    <a:p>
                      <a:pPr algn="ctr" fontAlgn="auto">
                        <a:lnSpc>
                          <a:spcPts val="3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相关</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fontAlgn="auto">
                        <a:lnSpc>
                          <a:spcPts val="3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事件</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8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）遣唐使：</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把唐朝的先进制度等传回日本，对日本的</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发</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fontAlgn="auto">
                        <a:lnSpc>
                          <a:spcPts val="38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展</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产生了重要的影响(如日本的大化改新)</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fontAlgn="auto">
                        <a:lnSpc>
                          <a:spcPts val="38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）鉴真东渡：</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唐与</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日本</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的文化交流中，最有影响的人物</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fontAlgn="auto">
                        <a:lnSpc>
                          <a:spcPts val="38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为</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中</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日文化</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交流作出了卓越的贡献</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fontAlgn="auto">
                        <a:lnSpc>
                          <a:spcPts val="38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3</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）玄奘西行：</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唐太宗时，玄奘从</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天竺</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带回大量佛经</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fontAlgn="auto">
                        <a:lnSpc>
                          <a:spcPts val="3800"/>
                        </a:lnSpc>
                        <a:buNone/>
                      </a:pPr>
                      <a:r>
                        <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《大唐西域记》</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是研究中外交流史的重要文献</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387351" y="1259417"/>
          <a:ext cx="11496040" cy="4213860"/>
        </p:xfrm>
        <a:graphic>
          <a:graphicData uri="http://schemas.openxmlformats.org/drawingml/2006/table">
            <a:tbl>
              <a:tblPr firstRow="1" bandRow="1">
                <a:tableStyleId>{69CF1AB2-1976-4502-BF36-3FF5EA218861}</a:tableStyleId>
              </a:tblPr>
              <a:tblGrid>
                <a:gridCol w="973455"/>
                <a:gridCol w="995680"/>
                <a:gridCol w="9526905"/>
              </a:tblGrid>
              <a:tr h="701675">
                <a:tc rowSpan="2">
                  <a:txBody>
                    <a:bodyPr/>
                    <a:lstStyle/>
                    <a:p>
                      <a:pPr algn="ctr">
                        <a:lnSpc>
                          <a:spcPts val="2900"/>
                        </a:lnSpc>
                        <a:buNone/>
                      </a:pPr>
                      <a:r>
                        <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两宋</a:t>
                      </a:r>
                      <a:endPar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时期</a:t>
                      </a:r>
                      <a:endPar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特点</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政府鼓励对外贸易</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(繁荣)</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512185">
                <a:tc vMerge="1">
                  <a:tcPr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相关</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事件</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宋朝的海外贸易超过前代，成为在当时世界上从事</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海</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外</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贸易的重要国家</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广州、泉州</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是闻名世界的大商港</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，在主要港口设</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市舶</a:t>
                      </a:r>
                      <a:endPar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司</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管理海外贸易</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3</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对外贸易范围近至朝鲜、日本，远达</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阿拉伯半岛</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和</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非</a:t>
                      </a:r>
                      <a:endPar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洲</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东岸</a:t>
                      </a:r>
                      <a:endPar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4</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外贸所得</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在国家财政收入</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中占有重要地位</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518584" y="1333500"/>
          <a:ext cx="11349355" cy="4213860"/>
        </p:xfrm>
        <a:graphic>
          <a:graphicData uri="http://schemas.openxmlformats.org/drawingml/2006/table">
            <a:tbl>
              <a:tblPr firstRow="1" bandRow="1">
                <a:tableStyleId>{69CF1AB2-1976-4502-BF36-3FF5EA218861}</a:tableStyleId>
              </a:tblPr>
              <a:tblGrid>
                <a:gridCol w="846455"/>
                <a:gridCol w="1097280"/>
                <a:gridCol w="9405620"/>
              </a:tblGrid>
              <a:tr h="653415">
                <a:tc rowSpan="2">
                  <a:txBody>
                    <a:bodyPr/>
                    <a:lstStyle/>
                    <a:p>
                      <a:pPr algn="ctr">
                        <a:lnSpc>
                          <a:spcPts val="2900"/>
                        </a:lnSpc>
                        <a:buNone/>
                      </a:pPr>
                      <a:r>
                        <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元朝</a:t>
                      </a:r>
                      <a:endPar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时期</a:t>
                      </a:r>
                      <a:endParaRPr lang="zh-CN" altLang="en-US" sz="32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特点</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中外交往频繁</a:t>
                      </a:r>
                      <a:endPar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560445">
                <a:tc vMerge="1">
                  <a:tcPr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相关</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事件</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元朝时的陆路通往波斯、阿拉伯和俄罗斯等国家</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海上</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交通范围有了更大的拓展，</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海上丝绸之路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进入</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鼎</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盛</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时期</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外来的</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科学技术与文化</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在元代受到重视，在中央</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设</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置</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了回回司天监、回回药物院等机构</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3）</a:t>
                      </a:r>
                      <a:r>
                        <a:rPr lang="zh-CN" altLang="en-US" sz="2935" b="1" dirty="0" smtClean="0">
                          <a:solidFill>
                            <a:schemeClr val="tx1"/>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意大利人</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马</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可·波罗</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在</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元世祖时期来华，</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《马可·波罗</a:t>
                      </a:r>
                      <a:endPar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行记》</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激起欧洲人对东方世界的极大向往</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7281" name="图片 19"/>
          <p:cNvPicPr>
            <a:picLocks noChangeAspect="1"/>
          </p:cNvPicPr>
          <p:nvPr/>
        </p:nvPicPr>
        <p:blipFill>
          <a:blip r:embed="rId1"/>
          <a:stretch>
            <a:fillRect/>
          </a:stretch>
        </p:blipFill>
        <p:spPr>
          <a:xfrm>
            <a:off x="416984" y="842433"/>
            <a:ext cx="3107267" cy="639233"/>
          </a:xfrm>
          <a:prstGeom prst="rect">
            <a:avLst/>
          </a:prstGeom>
          <a:noFill/>
          <a:ln w="9525">
            <a:noFill/>
          </a:ln>
        </p:spPr>
      </p:pic>
      <p:sp>
        <p:nvSpPr>
          <p:cNvPr id="85019" name="矩形 17"/>
          <p:cNvSpPr>
            <a:spLocks noChangeArrowheads="1"/>
          </p:cNvSpPr>
          <p:nvPr/>
        </p:nvSpPr>
        <p:spPr bwMode="auto">
          <a:xfrm>
            <a:off x="552451" y="1873251"/>
            <a:ext cx="11023600" cy="2784475"/>
          </a:xfrm>
          <a:prstGeom prst="rect">
            <a:avLst/>
          </a:prstGeom>
          <a:solidFill>
            <a:schemeClr val="bg1"/>
          </a:solidFill>
          <a:ln w="9525">
            <a:solidFill>
              <a:schemeClr val="accent1"/>
            </a:solidFill>
            <a:miter lim="800000"/>
          </a:ln>
        </p:spPr>
        <p:txBody>
          <a:bodyPr>
            <a:spAutoFit/>
          </a:bodyPr>
          <a:lstStyle/>
          <a:p>
            <a:pPr marL="0" marR="0" lvl="0" indent="0" algn="l" defTabSz="457200" rtl="0" eaLnBrk="1" fontAlgn="base" latinLnBrk="0" hangingPunct="1">
              <a:lnSpc>
                <a:spcPts val="3000"/>
              </a:lnSpc>
              <a:spcBef>
                <a:spcPct val="0"/>
              </a:spcBef>
              <a:spcAft>
                <a:spcPct val="0"/>
              </a:spcAft>
              <a:buClrTx/>
              <a:buSzTx/>
              <a:buFontTx/>
              <a:buNone/>
              <a:defRPr/>
            </a:pPr>
            <a:r>
              <a:rPr kumimoji="0" lang="en-US" altLang="zh-CN" sz="3200" b="1" i="0" u="none" strike="noStrike" kern="1200" cap="none" spc="0" normalizeH="0" baseline="0" noProof="0" dirty="0">
                <a:ln>
                  <a:noFill/>
                </a:ln>
                <a:solidFill>
                  <a:srgbClr val="008000"/>
                </a:solidFill>
                <a:effectLst>
                  <a:prstShdw prst="shdw14" dist="35921" dir="2700000">
                    <a:scrgbClr r="0" g="0" b="0">
                      <a:alpha val="43000"/>
                    </a:scrgbClr>
                  </a:prstShdw>
                </a:effectLst>
                <a:uLnTx/>
                <a:uFillTx/>
                <a:latin typeface="幼圆" pitchFamily="49" charset="-122"/>
                <a:ea typeface="幼圆" pitchFamily="49" charset="-122"/>
                <a:cs typeface="+mn-cs"/>
              </a:rPr>
              <a:t>    </a:t>
            </a:r>
            <a:r>
              <a:rPr kumimoji="0" lang="zh-CN" altLang="zh-CN" sz="3200" b="1" i="0" u="none" strike="noStrike" kern="1200" cap="none" spc="0" normalizeH="0" baseline="0" noProof="0" dirty="0">
                <a:ln>
                  <a:noFill/>
                </a:ln>
                <a:solidFill>
                  <a:srgbClr val="008000"/>
                </a:solidFill>
                <a:effectLst>
                  <a:prstShdw prst="shdw14" dist="35921" dir="2700000">
                    <a:scrgbClr r="0" g="0" b="0">
                      <a:alpha val="43000"/>
                    </a:scrgbClr>
                  </a:prstShdw>
                </a:effectLst>
                <a:uLnTx/>
                <a:uFillTx/>
                <a:latin typeface="幼圆" pitchFamily="49" charset="-122"/>
                <a:ea typeface="幼圆" pitchFamily="49" charset="-122"/>
                <a:cs typeface="+mn-cs"/>
              </a:rPr>
              <a:t>本专题主要梳理中国经济的发展历程，旨在让我们对我国经济的发展有一个全面的认识， 从而服务于我国当今经济的发展，为经济的发展出谋划策。另外专题内部还涵盖了我国的对外交往的相关内容。要理解扩大对外合作交流是我国实行改革开放的进一步举措。在经济全球化和区域经济更加紧密的今天，我们要主动地“走出去”，扩大对外交流与合作，以促进本民族的发展。</a:t>
            </a:r>
            <a:endParaRPr kumimoji="0" lang="zh-CN" altLang="zh-CN" sz="3200" b="1" i="0" u="none" strike="noStrike" kern="1200" cap="none" spc="0" normalizeH="0" baseline="0" noProof="0" dirty="0">
              <a:ln>
                <a:noFill/>
              </a:ln>
              <a:solidFill>
                <a:srgbClr val="008000"/>
              </a:solidFill>
              <a:effectLst>
                <a:prstShdw prst="shdw14" dist="35921" dir="2700000">
                  <a:scrgbClr r="0" g="0" b="0">
                    <a:alpha val="43000"/>
                  </a:scrgbClr>
                </a:prstShdw>
              </a:effectLst>
              <a:uLnTx/>
              <a:uFillTx/>
              <a:latin typeface="幼圆" pitchFamily="49" charset="-122"/>
              <a:ea typeface="幼圆" pitchFamily="49" charset="-122"/>
              <a:cs typeface="+mn-cs"/>
            </a:endParaRPr>
          </a:p>
        </p:txBody>
      </p:sp>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381000" y="808567"/>
          <a:ext cx="11385550" cy="5829300"/>
        </p:xfrm>
        <a:graphic>
          <a:graphicData uri="http://schemas.openxmlformats.org/drawingml/2006/table">
            <a:tbl>
              <a:tblPr firstRow="1" bandRow="1">
                <a:tableStyleId>{69CF1AB2-1976-4502-BF36-3FF5EA218861}</a:tableStyleId>
              </a:tblPr>
              <a:tblGrid>
                <a:gridCol w="964565"/>
                <a:gridCol w="986155"/>
                <a:gridCol w="9434830"/>
              </a:tblGrid>
              <a:tr h="561340">
                <a:tc rowSpan="2">
                  <a:txBody>
                    <a:bodyPr/>
                    <a:lstStyle/>
                    <a:p>
                      <a:pPr algn="ctr">
                        <a:lnSpc>
                          <a:spcPts val="2700"/>
                        </a:lnSpc>
                        <a:buNone/>
                      </a:pPr>
                      <a:r>
                        <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明清</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700"/>
                        </a:lnSpc>
                        <a:buNone/>
                      </a:pPr>
                      <a:r>
                        <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时期</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7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特点</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700"/>
                        </a:lnSpc>
                        <a:buNone/>
                      </a:pP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从积极主动开放到闭关锁国</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(友好、冲突)</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5267960">
                <a:tc vMerge="1">
                  <a:tcPr anchor="ctr">
                    <a:solidFill>
                      <a:schemeClr val="accent5">
                        <a:lumMod val="20000"/>
                        <a:lumOff val="80000"/>
                      </a:schemeClr>
                    </a:solidFill>
                  </a:tcPr>
                </a:tc>
                <a:tc>
                  <a:txBody>
                    <a:bodyPr/>
                    <a:lstStyle/>
                    <a:p>
                      <a:pPr algn="ctr">
                        <a:lnSpc>
                          <a:spcPts val="27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相关</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a:lnSpc>
                          <a:spcPts val="27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事件</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7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）郑和下西洋：</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不仅增进了中国与亚非国家和地区的相互</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了</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解和</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友好往来，而且开创了</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西太平洋与印度洋</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之间的亚</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非</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海上</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交通网，为</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人类的</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航海事业</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作出</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了伟大贡献</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）戚继光抗倭：</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明朝中期，民族英雄</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戚继光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组织戚家军，</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平</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了东南沿海的</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倭患</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，取得重大胜利</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3</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）郑成功收复台湾：</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打击了殖民侵略者，维护了国家的统一</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是</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我国历史上的民族英雄，台湾自古以来就是中国的领土</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4）闭关锁国政策</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颁布“禁海令”，严厉限制海上贸易，</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只</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开放</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广州</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，特许由</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“广州十三行”</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统一经营对外贸易。</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这</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一</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政策</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使中国错失了向西方学习先进的科学知识和生产</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技</a:t>
                      </a:r>
                      <a:endPar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7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术</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的机会，中国逐渐落伍于世界历史的发展进程</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357717" y="1155700"/>
          <a:ext cx="11481435" cy="5379085"/>
        </p:xfrm>
        <a:graphic>
          <a:graphicData uri="http://schemas.openxmlformats.org/drawingml/2006/table">
            <a:tbl>
              <a:tblPr firstRow="1" bandRow="1">
                <a:tableStyleId>{69CF1AB2-1976-4502-BF36-3FF5EA218861}</a:tableStyleId>
              </a:tblPr>
              <a:tblGrid>
                <a:gridCol w="972185"/>
                <a:gridCol w="994410"/>
                <a:gridCol w="9514840"/>
              </a:tblGrid>
              <a:tr h="802640">
                <a:tc rowSpan="2">
                  <a:txBody>
                    <a:bodyPr/>
                    <a:lstStyle/>
                    <a:p>
                      <a:pPr algn="ctr">
                        <a:lnSpc>
                          <a:spcPts val="2800"/>
                        </a:lnSpc>
                        <a:buNone/>
                      </a:pPr>
                      <a:r>
                        <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晚清政府时期</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8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特点</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四次侵略战争后签订的不平等条约，丧权辱国，使</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中国一步步沦为半殖民地半封建社会</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4576445">
                <a:tc vMerge="1">
                  <a:tcPr anchor="ctr">
                    <a:solidFill>
                      <a:schemeClr val="accent5">
                        <a:lumMod val="20000"/>
                        <a:lumOff val="80000"/>
                      </a:schemeClr>
                    </a:solidFill>
                  </a:tcPr>
                </a:tc>
                <a:tc>
                  <a:txBody>
                    <a:bodyPr/>
                    <a:lstStyle/>
                    <a:p>
                      <a:pPr algn="ctr">
                        <a:lnSpc>
                          <a:spcPts val="28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相关</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a:lnSpc>
                          <a:spcPts val="28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事件</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）鸦片战争：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1840年，英国发动，签订了</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《南京条约》</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中</a:t>
                      </a:r>
                      <a:endPar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国开始沦为</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半殖民地半封建社会</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）第二次鸦片战争：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1856年，英法发动，</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签订</a:t>
                      </a: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天津条约</a:t>
                      </a: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endPar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《北京条约》</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等条约，</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中国半殖民地化程度进一步加深</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3</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）甲午中日战争：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1894年，日本发动，签订</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《马关条约》</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中国</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的半殖民地化程度大大加深</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4</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）八国联军侵华战争：</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1900年，八国联军侵华战争，</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签订</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《辛丑条约》</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中国完全陷入半殖民地半封建社会</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630767" y="1585384"/>
          <a:ext cx="11106150" cy="3987800"/>
        </p:xfrm>
        <a:graphic>
          <a:graphicData uri="http://schemas.openxmlformats.org/drawingml/2006/table">
            <a:tbl>
              <a:tblPr firstRow="1" bandRow="1">
                <a:tableStyleId>{69CF1AB2-1976-4502-BF36-3FF5EA218861}</a:tableStyleId>
              </a:tblPr>
              <a:tblGrid>
                <a:gridCol w="940435"/>
                <a:gridCol w="962025"/>
                <a:gridCol w="9203690"/>
              </a:tblGrid>
              <a:tr h="781685">
                <a:tc rowSpan="2">
                  <a:txBody>
                    <a:bodyPr/>
                    <a:lstStyle/>
                    <a:p>
                      <a:pPr algn="ctr">
                        <a:lnSpc>
                          <a:spcPts val="2800"/>
                        </a:lnSpc>
                        <a:buNone/>
                      </a:pPr>
                      <a:r>
                        <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北洋政府时期</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8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特点</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维持了</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几个帝国主义国家共同支配中国</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的局面</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206115">
                <a:tc vMerge="1">
                  <a:tcPr anchor="ctr">
                    <a:solidFill>
                      <a:schemeClr val="accent5">
                        <a:lumMod val="20000"/>
                        <a:lumOff val="80000"/>
                      </a:schemeClr>
                    </a:solidFill>
                  </a:tcPr>
                </a:tc>
                <a:tc>
                  <a:txBody>
                    <a:bodyPr/>
                    <a:lstStyle/>
                    <a:p>
                      <a:pPr algn="ctr">
                        <a:lnSpc>
                          <a:spcPts val="28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相关</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a:lnSpc>
                          <a:spcPts val="28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事件</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）巴黎和会：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1919年，巴黎和会中国外交失败，由此</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引发</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了</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五四运动</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，中国进入</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新民主主义革命</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时期</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）华盛顿会议：</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1921年，华盛顿会议上针对中国问题而</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签</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署</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的</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《九国公约》</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，标榜尊重中国主权，实际上维持</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rPr>
                        <a:t>了</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几</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个帝国主义国家共同支配中国</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的局面</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338667" y="1585384"/>
          <a:ext cx="11603990" cy="3695700"/>
        </p:xfrm>
        <a:graphic>
          <a:graphicData uri="http://schemas.openxmlformats.org/drawingml/2006/table">
            <a:tbl>
              <a:tblPr firstRow="1" bandRow="1">
                <a:tableStyleId>{69CF1AB2-1976-4502-BF36-3FF5EA218861}</a:tableStyleId>
              </a:tblPr>
              <a:tblGrid>
                <a:gridCol w="1169035"/>
                <a:gridCol w="1139825"/>
                <a:gridCol w="9295130"/>
              </a:tblGrid>
              <a:tr h="664845">
                <a:tc rowSpan="2">
                  <a:txBody>
                    <a:bodyPr/>
                    <a:lstStyle/>
                    <a:p>
                      <a:pPr algn="ctr">
                        <a:lnSpc>
                          <a:spcPts val="2900"/>
                        </a:lnSpc>
                        <a:buNone/>
                      </a:pPr>
                      <a:r>
                        <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南京国民</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政府时期</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特点</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由衰败到振兴的转折点</a:t>
                      </a:r>
                      <a:endPar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030855">
                <a:tc vMerge="1">
                  <a:tcPr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相关</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事件</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）参加国际反法西斯联盟：</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日本侵华战争，</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中国人</a:t>
                      </a:r>
                      <a:endPar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民</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顽强抵抗，并取得胜利；二战中，中国</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签署</a:t>
                      </a:r>
                      <a:endPar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《联合国家宣言》，加入世界</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反法西斯联盟</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）雅尔塔会议：</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英美等国在中国政府未参与的</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情况</a:t>
                      </a:r>
                      <a:endPar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下</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，以牺牲中国主权为条件换取苏联对日作战</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298451" y="1612900"/>
          <a:ext cx="11598910" cy="4718050"/>
        </p:xfrm>
        <a:graphic>
          <a:graphicData uri="http://schemas.openxmlformats.org/drawingml/2006/table">
            <a:tbl>
              <a:tblPr firstRow="1" bandRow="1">
                <a:tableStyleId>{69CF1AB2-1976-4502-BF36-3FF5EA218861}</a:tableStyleId>
              </a:tblPr>
              <a:tblGrid>
                <a:gridCol w="876300"/>
                <a:gridCol w="1175385"/>
                <a:gridCol w="9547225"/>
              </a:tblGrid>
              <a:tr h="1708150">
                <a:tc rowSpan="2">
                  <a:txBody>
                    <a:bodyPr/>
                    <a:lstStyle/>
                    <a:p>
                      <a:pPr algn="ctr">
                        <a:lnSpc>
                          <a:spcPts val="2900"/>
                        </a:lnSpc>
                        <a:buNone/>
                      </a:pPr>
                      <a:r>
                        <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建国初期的外交</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国际形势</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“冷战”时期，美国等帝国主义国家对中国敌视</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孤立</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、封锁、禁运，实行</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外交孤立</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政策</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美国发动</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朝鲜战争</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，威胁中国安全</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009900">
                <a:tc vMerge="1">
                  <a:tcPr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成就</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抗美援朝，</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维护了朝鲜的独立和中国</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的国家安全</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提出</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和平共处五项原则</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，在国际上产生深远影响，</a:t>
                      </a:r>
                      <a:endPar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成为</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处理</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国与国关系</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的基本准则</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3</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加强同亚非国家的团结合作，1955年参加</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万隆</a:t>
                      </a:r>
                      <a:r>
                        <a:rPr lang="zh-CN" altLang="en-US"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会</a:t>
                      </a:r>
                      <a:endParaRPr lang="en-US" altLang="zh-CN"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议</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时，周恩来提出</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“求同存异”</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的方针</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132135" name="矩形 17"/>
          <p:cNvSpPr>
            <a:spLocks noChangeArrowheads="1"/>
          </p:cNvSpPr>
          <p:nvPr/>
        </p:nvSpPr>
        <p:spPr bwMode="auto">
          <a:xfrm>
            <a:off x="476251" y="855133"/>
            <a:ext cx="10845800" cy="424815"/>
          </a:xfrm>
          <a:prstGeom prst="rect">
            <a:avLst/>
          </a:prstGeom>
          <a:noFill/>
          <a:ln w="9525">
            <a:noFill/>
            <a:miter lim="800000"/>
          </a:ln>
        </p:spPr>
        <p:txBody>
          <a:bodyPr>
            <a:spAutoFit/>
          </a:bodyPr>
          <a:lstStyle/>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306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六、新中国独立自主的和平外交</a:t>
            </a:r>
            <a:endParaRPr kumimoji="0" lang="zh-CN" altLang="zh-CN" sz="306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p:txBody>
      </p:sp>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309033" y="1274233"/>
          <a:ext cx="11560810" cy="4510405"/>
        </p:xfrm>
        <a:graphic>
          <a:graphicData uri="http://schemas.openxmlformats.org/drawingml/2006/table">
            <a:tbl>
              <a:tblPr firstRow="1" bandRow="1">
                <a:tableStyleId>{69CF1AB2-1976-4502-BF36-3FF5EA218861}</a:tableStyleId>
              </a:tblPr>
              <a:tblGrid>
                <a:gridCol w="978535"/>
                <a:gridCol w="1254125"/>
                <a:gridCol w="9328150"/>
              </a:tblGrid>
              <a:tr h="1533525">
                <a:tc rowSpan="2">
                  <a:txBody>
                    <a:bodyPr/>
                    <a:lstStyle/>
                    <a:p>
                      <a:pPr algn="ctr">
                        <a:lnSpc>
                          <a:spcPts val="2900"/>
                        </a:lnSpc>
                        <a:buNone/>
                      </a:pPr>
                      <a:r>
                        <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20世纪</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70年代</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的外交</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国际形势</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美苏争霸，苏攻美守</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2976880">
                <a:tc vMerge="1">
                  <a:tcPr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成就</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1971年</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，第26届</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联合国大会</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恢复中国在</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联合国</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的</a:t>
                      </a:r>
                      <a:endPar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合法</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席位。这是中国外交的重大</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胜利。</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en-US" altLang="zh-CN"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1972</a:t>
                      </a:r>
                      <a:r>
                        <a:rPr lang="zh-CN" altLang="en-US"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年</a:t>
                      </a:r>
                      <a:r>
                        <a:rPr lang="zh-CN" altLang="en-US" sz="3065" b="1" dirty="0" smtClean="0">
                          <a:solidFill>
                            <a:schemeClr val="tx1"/>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，美国总统</a:t>
                      </a:r>
                      <a:r>
                        <a:rPr lang="zh-CN" altLang="en-US"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尼克松</a:t>
                      </a:r>
                      <a:r>
                        <a:rPr lang="zh-CN" altLang="en-US" sz="3065" b="1" dirty="0" smtClean="0">
                          <a:solidFill>
                            <a:schemeClr val="tx1"/>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访华，中美关系开始走</a:t>
                      </a:r>
                      <a:endParaRPr lang="en-US" altLang="zh-CN" sz="3065" b="1" dirty="0" smtClean="0">
                        <a:solidFill>
                          <a:schemeClr val="tx1"/>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solidFill>
                            <a:schemeClr val="tx1"/>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solidFill>
                            <a:schemeClr val="tx1"/>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向正常化。</a:t>
                      </a:r>
                      <a:r>
                        <a:rPr lang="zh-CN" altLang="en-US" sz="306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1979年</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，中美正式</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建交。</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3</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1972年</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，中日</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建交。</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416984" y="1377951"/>
          <a:ext cx="11468100" cy="3748405"/>
        </p:xfrm>
        <a:graphic>
          <a:graphicData uri="http://schemas.openxmlformats.org/drawingml/2006/table">
            <a:tbl>
              <a:tblPr firstRow="1" bandRow="1">
                <a:tableStyleId>{69CF1AB2-1976-4502-BF36-3FF5EA218861}</a:tableStyleId>
              </a:tblPr>
              <a:tblGrid>
                <a:gridCol w="1640205"/>
                <a:gridCol w="1116965"/>
                <a:gridCol w="8710930"/>
              </a:tblGrid>
              <a:tr h="1517015">
                <a:tc rowSpan="2">
                  <a:txBody>
                    <a:bodyPr/>
                    <a:lstStyle/>
                    <a:p>
                      <a:pPr algn="ctr">
                        <a:lnSpc>
                          <a:spcPts val="2900"/>
                        </a:lnSpc>
                        <a:buNone/>
                      </a:pPr>
                      <a:r>
                        <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改革开放后</a:t>
                      </a:r>
                      <a:r>
                        <a:rPr lang="zh-CN" altLang="en-US" sz="34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的全方位外交</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国际形势</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两极格局解体，政治</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多极化</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、经济</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全球化</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趋势加强，</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和平</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与</a:t>
                      </a:r>
                      <a:r>
                        <a:rPr lang="zh-CN" altLang="en-US" sz="306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发展</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成为时代</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主题</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2231390">
                <a:tc vMerge="1">
                  <a:tcPr anchor="ctr">
                    <a:solidFill>
                      <a:schemeClr val="accent5">
                        <a:lumMod val="20000"/>
                        <a:lumOff val="80000"/>
                      </a:schemeClr>
                    </a:solidFill>
                  </a:tcPr>
                </a:tc>
                <a:tc>
                  <a:txBody>
                    <a:bodyPr/>
                    <a:lstStyle/>
                    <a:p>
                      <a:pPr algn="ctr">
                        <a:lnSpc>
                          <a:spcPts val="2900"/>
                        </a:lnSpc>
                        <a:buNone/>
                      </a:pP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成就</a:t>
                      </a:r>
                      <a:endPar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香港、澳门的回归，洗雪了中国百年的国耻</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zh-CN" altLang="en-US" sz="306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306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积极参与国际活动，如2001年中国加入世</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贸</a:t>
                      </a:r>
                      <a:endPar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900"/>
                        </a:lnSpc>
                        <a:buNone/>
                      </a:pPr>
                      <a:r>
                        <a:rPr lang="en-US" altLang="zh-CN"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306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组织</a:t>
                      </a:r>
                      <a:r>
                        <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、2008年成功举办北京奥运会</a:t>
                      </a:r>
                      <a:endParaRPr lang="zh-CN" altLang="en-US" sz="306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8266" name="矩形 17"/>
          <p:cNvSpPr>
            <a:spLocks noChangeArrowheads="1"/>
          </p:cNvSpPr>
          <p:nvPr/>
        </p:nvSpPr>
        <p:spPr bwMode="auto">
          <a:xfrm>
            <a:off x="478367" y="1432984"/>
            <a:ext cx="11360151" cy="3759200"/>
          </a:xfrm>
          <a:prstGeom prst="rect">
            <a:avLst/>
          </a:prstGeom>
          <a:solidFill>
            <a:schemeClr val="bg1"/>
          </a:solidFill>
          <a:ln w="9525">
            <a:noFill/>
            <a:miter lim="800000"/>
          </a:ln>
        </p:spPr>
        <p:txBody>
          <a:bodyPr>
            <a:spAutoFit/>
          </a:bodyPr>
          <a:lstStyle/>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1．中国古代对外交往的阶段特征</a:t>
            </a:r>
            <a:r>
              <a:rPr kumimoji="0" lang="zh-CN" altLang="en-US"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a:t>
            </a:r>
            <a:endPar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1）秦汉时期</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我国同朝鲜、日本的经济文化交流加强。汉朝以丝绸之路为主</a:t>
            </a:r>
            <a:endPar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要路线的陆路贸易开辟了中西贸易的新纪元，中国丝织品运到中亚，再</a:t>
            </a:r>
            <a:endPar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转运到西亚和欧洲。</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2）三国时期</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，吴国与许多国家保持贸易交往。</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3）唐朝</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水陆贸易并重，同朝鲜、日本、印度等国的海上贸易相当频繁，与</a:t>
            </a:r>
            <a:endPar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大食友好往来。</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4）宋元时期</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海外贸易兴盛，范围扩大，元朝时海上丝绸之路进入鼎盛时期。</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5）明前期</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郑和七次下西洋，最远到达非洲东海岸和红海沿岸。</a:t>
            </a: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清朝</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实行闭</a:t>
            </a:r>
            <a:endPar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关锁国政策，使中国错失了向西方学习先进的科学知识和生产技术的机</a:t>
            </a:r>
            <a:endPar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600"/>
              </a:lnSpc>
              <a:spcBef>
                <a:spcPct val="0"/>
              </a:spcBef>
              <a:spcAft>
                <a:spcPct val="0"/>
              </a:spcAft>
              <a:buClrTx/>
              <a:buSzTx/>
              <a:buFontTx/>
              <a:buNone/>
              <a:defRPr/>
            </a:pPr>
            <a:r>
              <a:rPr kumimoji="0" lang="en-US"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会，逐渐落伍于世界历史的发展进程。</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p:txBody>
      </p:sp>
      <p:pic>
        <p:nvPicPr>
          <p:cNvPr id="150530" name="图片 19"/>
          <p:cNvPicPr>
            <a:picLocks noChangeAspect="1"/>
          </p:cNvPicPr>
          <p:nvPr/>
        </p:nvPicPr>
        <p:blipFill>
          <a:blip r:embed="rId1"/>
          <a:stretch>
            <a:fillRect/>
          </a:stretch>
        </p:blipFill>
        <p:spPr>
          <a:xfrm>
            <a:off x="651933" y="762000"/>
            <a:ext cx="3238500" cy="609600"/>
          </a:xfrm>
          <a:prstGeom prst="rect">
            <a:avLst/>
          </a:prstGeom>
          <a:noFill/>
          <a:ln w="9525">
            <a:noFill/>
          </a:ln>
        </p:spPr>
      </p:pic>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0314" name="矩形 17"/>
          <p:cNvSpPr>
            <a:spLocks noChangeArrowheads="1"/>
          </p:cNvSpPr>
          <p:nvPr/>
        </p:nvSpPr>
        <p:spPr bwMode="auto">
          <a:xfrm>
            <a:off x="425451" y="836084"/>
            <a:ext cx="11427884" cy="4041140"/>
          </a:xfrm>
          <a:prstGeom prst="rect">
            <a:avLst/>
          </a:prstGeom>
          <a:solidFill>
            <a:schemeClr val="bg1"/>
          </a:solidFill>
          <a:ln w="9525">
            <a:noFill/>
            <a:miter lim="800000"/>
          </a:ln>
        </p:spPr>
        <p:txBody>
          <a:bodyPr>
            <a:spAutoFit/>
          </a:bodyPr>
          <a:lstStyle/>
          <a:p>
            <a:pPr marL="0" marR="0" lvl="0" indent="0" algn="l" defTabSz="457200" rtl="0" eaLnBrk="1" fontAlgn="base" latinLnBrk="0" hangingPunct="1">
              <a:lnSpc>
                <a:spcPts val="28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2．中国历史上的对外政策变化及所带来的影响有哪些？</a:t>
            </a:r>
            <a:endPar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8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1）古代史上由对外开放、积极联系变为闭关锁国的影响：</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限制了对外贸易和中外文化及科技的交流，近代中国在世界上落伍，陷入落后挨打的局面。</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8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2）近代史上外国列强从不平等条约中获得的特权及其对列强和对中国分别产生的影响：</a:t>
            </a:r>
            <a:r>
              <a:rPr kumimoji="0" lang="zh-CN" altLang="zh-CN" sz="2665" b="1" i="0" u="none" strike="noStrike" kern="1200" cap="none" spc="0" normalizeH="0" baseline="0" noProof="0" dirty="0">
                <a:ln>
                  <a:noFill/>
                </a:ln>
                <a:solidFill>
                  <a:srgbClr val="C0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①特权：</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割地、赔款、开放通商口岸、协定关税、开办工厂等。</a:t>
            </a:r>
            <a:r>
              <a:rPr kumimoji="0" lang="zh-CN" altLang="zh-CN" sz="2665" b="1" i="0" u="none" strike="noStrike" kern="1200" cap="none" spc="0" normalizeH="0" baseline="0" noProof="0" dirty="0">
                <a:ln>
                  <a:noFill/>
                </a:ln>
                <a:solidFill>
                  <a:srgbClr val="C0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②影响：</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a.列强通过不平等条约，掠夺了大量的原料、劳动力和财富，输出了大量商品，为本国资本主义的发展提供了条件。b.由于这些条约的签订，中国丧失了大量的领土和主权，半殖民地半封建化程度不断加深。</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8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3）现代史上中国实行积极主动开放的对外政策的影响：</a:t>
            </a:r>
            <a:r>
              <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改变了我国长期封闭、半封闭的状态，缩小了我国在科技、经济等方面与发达国家的差距，促进了我国的经济繁荣与发展，增强了综合国力，提高了人民的生活水平。</a:t>
            </a:r>
            <a:endParaRPr kumimoji="0" lang="zh-CN" altLang="zh-CN" sz="2665" b="1" i="0" u="none" strike="noStrike" kern="1200" cap="none" spc="0" normalizeH="0" baseline="0" noProof="0" dirty="0">
              <a:ln>
                <a:noFill/>
              </a:ln>
              <a:solidFill>
                <a:schemeClr val="tx1"/>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p:txBody>
      </p:sp>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2362" name="矩形 17"/>
          <p:cNvSpPr>
            <a:spLocks noChangeArrowheads="1"/>
          </p:cNvSpPr>
          <p:nvPr/>
        </p:nvSpPr>
        <p:spPr bwMode="auto">
          <a:xfrm>
            <a:off x="461433" y="1350433"/>
            <a:ext cx="10845800" cy="1976120"/>
          </a:xfrm>
          <a:prstGeom prst="rect">
            <a:avLst/>
          </a:prstGeom>
          <a:solidFill>
            <a:schemeClr val="bg1"/>
          </a:solidFill>
          <a:ln w="9525">
            <a:noFill/>
            <a:miter lim="800000"/>
          </a:ln>
        </p:spPr>
        <p:txBody>
          <a:bodyPr>
            <a:spAutoFit/>
          </a:bodyPr>
          <a:lstStyle/>
          <a:p>
            <a:pPr marL="0" marR="0" lvl="0" indent="0" algn="l" defTabSz="457200" rtl="0" eaLnBrk="1" fontAlgn="base" latinLnBrk="0" hangingPunct="1">
              <a:lnSpc>
                <a:spcPts val="2900"/>
              </a:lnSpc>
              <a:spcBef>
                <a:spcPct val="0"/>
              </a:spcBef>
              <a:spcAft>
                <a:spcPct val="0"/>
              </a:spcAft>
              <a:buClrTx/>
              <a:buSzTx/>
              <a:buFontTx/>
              <a:buNone/>
              <a:defRPr/>
            </a:pPr>
            <a:r>
              <a:rPr kumimoji="0" lang="zh-CN" altLang="zh-CN" sz="306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3．中国历史上</a:t>
            </a:r>
            <a:r>
              <a:rPr kumimoji="0" lang="zh-CN" altLang="en-US" sz="306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的</a:t>
            </a:r>
            <a:r>
              <a:rPr kumimoji="0" lang="zh-CN" altLang="zh-CN" sz="306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对外关系、对外政策给我们带来哪些启示？</a:t>
            </a:r>
            <a:endParaRPr kumimoji="0" lang="zh-CN" altLang="zh-CN" sz="306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zh-CN" altLang="zh-CN" sz="306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对外开放</a:t>
            </a:r>
            <a:r>
              <a:rPr kumimoji="0" lang="zh-CN" altLang="zh-CN" sz="306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，有利于经济文化的交流，国家的强盛；</a:t>
            </a:r>
            <a:endParaRPr kumimoji="0" lang="en-US" altLang="zh-CN" sz="306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zh-CN" altLang="zh-CN" sz="306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闭关锁国</a:t>
            </a:r>
            <a:r>
              <a:rPr kumimoji="0" lang="zh-CN" altLang="zh-CN" sz="306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，阻碍经济文化的发展，使国家落后。</a:t>
            </a:r>
            <a:endParaRPr kumimoji="0" lang="en-US" altLang="zh-CN" sz="306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3000"/>
              </a:lnSpc>
              <a:spcBef>
                <a:spcPct val="0"/>
              </a:spcBef>
              <a:spcAft>
                <a:spcPct val="0"/>
              </a:spcAft>
              <a:buClrTx/>
              <a:buSzTx/>
              <a:buFontTx/>
              <a:buNone/>
              <a:defRPr/>
            </a:pPr>
            <a:r>
              <a:rPr kumimoji="0" lang="zh-CN" altLang="zh-CN" sz="306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对待外来文化</a:t>
            </a:r>
            <a:r>
              <a:rPr kumimoji="0" lang="zh-CN" altLang="zh-CN" sz="306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要取其精华，去其糟粕，坚持“以我为主，为我所用”的原则，立足国情，不断开拓创新。</a:t>
            </a:r>
            <a:endParaRPr kumimoji="0" lang="zh-CN" altLang="zh-CN" sz="306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p:txBody>
      </p:sp>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66" name="矩形 17"/>
          <p:cNvSpPr>
            <a:spLocks noChangeArrowheads="1"/>
          </p:cNvSpPr>
          <p:nvPr/>
        </p:nvSpPr>
        <p:spPr bwMode="auto">
          <a:xfrm>
            <a:off x="374651" y="1466851"/>
            <a:ext cx="10845800" cy="808990"/>
          </a:xfrm>
          <a:prstGeom prst="rect">
            <a:avLst/>
          </a:prstGeom>
          <a:noFill/>
          <a:ln w="9525">
            <a:noFill/>
            <a:miter lim="800000"/>
          </a:ln>
        </p:spPr>
        <p:txBody>
          <a:bodyPr>
            <a:spAutoFit/>
          </a:bodyPr>
          <a:lstStyle/>
          <a:p>
            <a:pPr marL="0" marR="0" lvl="0" indent="0" algn="l" defTabSz="457200" rtl="0" eaLnBrk="1" fontAlgn="base" latinLnBrk="0" hangingPunct="1">
              <a:lnSpc>
                <a:spcPts val="28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一、中国古代经济的发展</a:t>
            </a:r>
            <a:endParaRPr kumimoji="0" lang="zh-CN" altLang="zh-CN" sz="2665" b="1" i="0" u="none" strike="noStrike" kern="1200" cap="none" spc="0" normalizeH="0" baseline="0" noProof="0" dirty="0">
              <a:ln>
                <a:noFill/>
              </a:ln>
              <a:solidFill>
                <a:srgbClr val="FF0000"/>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8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（一）中国古代经济的基本结构和特点农业：</a:t>
            </a:r>
            <a:endPar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p:txBody>
      </p:sp>
      <p:pic>
        <p:nvPicPr>
          <p:cNvPr id="99330" name="图片 16"/>
          <p:cNvPicPr>
            <a:picLocks noChangeAspect="1"/>
          </p:cNvPicPr>
          <p:nvPr/>
        </p:nvPicPr>
        <p:blipFill>
          <a:blip r:embed="rId1">
            <a:lum bright="-17999" contrast="29999"/>
          </a:blip>
          <a:stretch>
            <a:fillRect/>
          </a:stretch>
        </p:blipFill>
        <p:spPr>
          <a:xfrm>
            <a:off x="366184" y="2542117"/>
            <a:ext cx="11561233" cy="4112683"/>
          </a:xfrm>
          <a:prstGeom prst="rect">
            <a:avLst/>
          </a:prstGeom>
          <a:noFill/>
          <a:ln w="9525">
            <a:noFill/>
          </a:ln>
        </p:spPr>
      </p:pic>
      <p:pic>
        <p:nvPicPr>
          <p:cNvPr id="99331" name="图片 16"/>
          <p:cNvPicPr>
            <a:picLocks noChangeAspect="1"/>
          </p:cNvPicPr>
          <p:nvPr/>
        </p:nvPicPr>
        <p:blipFill>
          <a:blip r:embed="rId2"/>
          <a:stretch>
            <a:fillRect/>
          </a:stretch>
        </p:blipFill>
        <p:spPr>
          <a:xfrm>
            <a:off x="376767" y="692151"/>
            <a:ext cx="4076700" cy="647700"/>
          </a:xfrm>
          <a:prstGeom prst="rect">
            <a:avLst/>
          </a:prstGeom>
          <a:noFill/>
          <a:ln w="9525">
            <a:noFill/>
          </a:ln>
        </p:spPr>
      </p:pic>
      <p:sp>
        <p:nvSpPr>
          <p:cNvPr id="29"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4410" name="矩形 17"/>
          <p:cNvSpPr>
            <a:spLocks noChangeArrowheads="1"/>
          </p:cNvSpPr>
          <p:nvPr/>
        </p:nvSpPr>
        <p:spPr bwMode="auto">
          <a:xfrm>
            <a:off x="520700" y="939800"/>
            <a:ext cx="11216217" cy="4182110"/>
          </a:xfrm>
          <a:prstGeom prst="rect">
            <a:avLst/>
          </a:prstGeom>
          <a:solidFill>
            <a:schemeClr val="bg1"/>
          </a:solidFill>
          <a:ln w="9525">
            <a:noFill/>
            <a:miter lim="800000"/>
          </a:ln>
        </p:spPr>
        <p:txBody>
          <a:bodyPr>
            <a:spAutoFit/>
          </a:bodyPr>
          <a:lstStyle/>
          <a:p>
            <a:pPr marL="0" marR="0" lvl="0" indent="0" algn="l" defTabSz="457200" rtl="0" eaLnBrk="1" fontAlgn="base" latinLnBrk="0" hangingPunct="1">
              <a:lnSpc>
                <a:spcPts val="2900"/>
              </a:lnSpc>
              <a:spcBef>
                <a:spcPct val="0"/>
              </a:spcBef>
              <a:spcAft>
                <a:spcPct val="0"/>
              </a:spcAft>
              <a:buClrTx/>
              <a:buSzTx/>
              <a:buFontTx/>
              <a:buNone/>
              <a:defRPr/>
            </a:pPr>
            <a:r>
              <a:rPr kumimoji="0" lang="zh-CN" altLang="zh-CN" sz="293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4.新中国外交取得成就的原因</a:t>
            </a:r>
            <a:r>
              <a:rPr kumimoji="0" lang="zh-CN" altLang="en-US" sz="293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有哪些</a:t>
            </a:r>
            <a:r>
              <a:rPr kumimoji="0" lang="zh-CN" altLang="zh-CN" sz="293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?你从中得到哪些启示？</a:t>
            </a:r>
            <a:endParaRPr kumimoji="0" lang="zh-CN" altLang="zh-CN" sz="293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1）原因：</a:t>
            </a:r>
            <a:endParaRPr kumimoji="0" lang="en-US"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①</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新中国成为主权独立的国家；</a:t>
            </a:r>
            <a:endPar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②</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综合国力、国际</a:t>
            </a:r>
            <a:r>
              <a:rPr kumimoji="0" lang="zh-CN" altLang="en-US"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地位</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不断提高</a:t>
            </a:r>
            <a:r>
              <a:rPr kumimoji="0" lang="zh-CN" altLang="zh-CN" sz="2935" b="1" i="0" u="none" strike="noStrike" kern="1200" cap="none" spc="0" normalizeH="0" baseline="0" noProof="0" dirty="0">
                <a:ln>
                  <a:noFill/>
                </a:ln>
                <a:solidFill>
                  <a:srgbClr val="FF0000"/>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(根本原因)</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a:t>
            </a:r>
            <a:endPar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③</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奉行独立自主的和平外交政策，贯彻和平共处五项原则；</a:t>
            </a:r>
            <a:endPar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④</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针对国际形势的变化，采取积极灵活的外交政策。</a:t>
            </a:r>
            <a:endPar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zh-CN" altLang="zh-CN" sz="2935" b="1" i="0" u="none" strike="noStrike" kern="1200" cap="none" spc="0" normalizeH="0" baseline="0" noProof="0" dirty="0">
                <a:ln>
                  <a:noFill/>
                </a:ln>
                <a:solidFill>
                  <a:srgbClr val="0000CC"/>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2）启示：</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推行独立自主的和平外交政策、创建和平友好的外部环</a:t>
            </a:r>
            <a:endPar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境，才能使国家更快更好地发展；反过来，只有更快更好地发</a:t>
            </a:r>
            <a:endPar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展自己，提高综合国力和国际地位，才能更好地维护祖国的和</a:t>
            </a:r>
            <a:endPar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平与安全。所以和平与发展是相互作用、互为因果的关系，我</a:t>
            </a:r>
            <a:endPar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a:p>
            <a:pPr marL="0" marR="0" lvl="0" indent="0" algn="l" defTabSz="457200" rtl="0" eaLnBrk="1" fontAlgn="base" latinLnBrk="0" hangingPunct="1">
              <a:lnSpc>
                <a:spcPts val="2900"/>
              </a:lnSpc>
              <a:spcBef>
                <a:spcPct val="0"/>
              </a:spcBef>
              <a:spcAft>
                <a:spcPct val="0"/>
              </a:spcAft>
              <a:buClrTx/>
              <a:buSzTx/>
              <a:buFontTx/>
              <a:buNone/>
              <a:defRPr/>
            </a:pPr>
            <a:r>
              <a:rPr kumimoji="0" lang="en-US"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     </a:t>
            </a:r>
            <a:r>
              <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rPr>
              <a:t>们应坚定不移地走和平发展之路。</a:t>
            </a:r>
            <a:endParaRPr kumimoji="0" lang="zh-CN" altLang="zh-CN" sz="2935" b="1" i="0" u="none" strike="noStrike" kern="1200" cap="none" spc="0" normalizeH="0" baseline="0" noProof="0" dirty="0">
              <a:ln>
                <a:noFill/>
              </a:ln>
              <a:solidFill>
                <a:schemeClr val="tx1"/>
              </a:solidFill>
              <a:effectLst>
                <a:prstShdw prst="shdw14" dist="35921" dir="2700001">
                  <a:scrgbClr r="0" g="0" b="0">
                    <a:alpha val="43000"/>
                  </a:scrgbClr>
                </a:prstShdw>
              </a:effectLst>
              <a:uLnTx/>
              <a:uFillTx/>
              <a:latin typeface="微软雅黑" panose="020B0503020204020204" charset="-122"/>
              <a:ea typeface="微软雅黑" panose="020B0503020204020204" charset="-122"/>
              <a:cs typeface="+mn-cs"/>
            </a:endParaRPr>
          </a:p>
        </p:txBody>
      </p:sp>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114" name="矩形 17"/>
          <p:cNvSpPr>
            <a:spLocks noChangeArrowheads="1"/>
          </p:cNvSpPr>
          <p:nvPr/>
        </p:nvSpPr>
        <p:spPr bwMode="auto">
          <a:xfrm>
            <a:off x="431800" y="793751"/>
            <a:ext cx="10845800" cy="424815"/>
          </a:xfrm>
          <a:prstGeom prst="rect">
            <a:avLst/>
          </a:prstGeom>
          <a:noFill/>
          <a:ln w="9525">
            <a:noFill/>
            <a:miter lim="800000"/>
          </a:ln>
        </p:spPr>
        <p:txBody>
          <a:bodyPr>
            <a:spAutoFit/>
          </a:bodyPr>
          <a:lstStyle/>
          <a:p>
            <a:pPr marL="0" marR="0" lvl="0" indent="0" algn="l" defTabSz="457200" rtl="0" eaLnBrk="1" fontAlgn="base" latinLnBrk="0" hangingPunct="1">
              <a:lnSpc>
                <a:spcPts val="2600"/>
              </a:lnSpc>
              <a:spcBef>
                <a:spcPct val="0"/>
              </a:spcBef>
              <a:spcAft>
                <a:spcPct val="0"/>
              </a:spcAft>
              <a:buClrTx/>
              <a:buSzTx/>
              <a:buFontTx/>
              <a:buNone/>
              <a:defRPr/>
            </a:pPr>
            <a:r>
              <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rPr>
              <a:t>（二）中国古代农业、手工业、商业的发展</a:t>
            </a:r>
            <a:endParaRPr kumimoji="0" lang="zh-CN" altLang="zh-CN" sz="2665" b="1" i="0" u="none" strike="noStrike" kern="1200" cap="none" spc="0" normalizeH="0" baseline="0" noProof="0" dirty="0">
              <a:ln>
                <a:noFill/>
              </a:ln>
              <a:solidFill>
                <a:srgbClr val="0000CC"/>
              </a:solidFill>
              <a:effectLst>
                <a:prstShdw prst="shdw14" dist="35921" dir="2700000">
                  <a:scrgbClr r="0" g="0" b="0">
                    <a:alpha val="43000"/>
                  </a:scrgbClr>
                </a:prstShdw>
              </a:effectLst>
              <a:uLnTx/>
              <a:uFillTx/>
              <a:latin typeface="微软雅黑" panose="020B0503020204020204" charset="-122"/>
              <a:ea typeface="微软雅黑" panose="020B0503020204020204" charset="-122"/>
              <a:cs typeface="+mn-cs"/>
            </a:endParaRPr>
          </a:p>
        </p:txBody>
      </p:sp>
      <p:graphicFrame>
        <p:nvGraphicFramePr>
          <p:cNvPr id="17" name="表格 16"/>
          <p:cNvGraphicFramePr/>
          <p:nvPr>
            <p:custDataLst>
              <p:tags r:id="rId1"/>
            </p:custDataLst>
          </p:nvPr>
        </p:nvGraphicFramePr>
        <p:xfrm>
          <a:off x="361951" y="1498600"/>
          <a:ext cx="11404600" cy="4935855"/>
        </p:xfrm>
        <a:graphic>
          <a:graphicData uri="http://schemas.openxmlformats.org/drawingml/2006/table">
            <a:tbl>
              <a:tblPr firstRow="1" bandRow="1">
                <a:tableStyleId>{69CF1AB2-1976-4502-BF36-3FF5EA218861}</a:tableStyleId>
              </a:tblPr>
              <a:tblGrid>
                <a:gridCol w="857885"/>
                <a:gridCol w="1063625"/>
                <a:gridCol w="9483090"/>
              </a:tblGrid>
              <a:tr h="1356995">
                <a:tc rowSpan="2">
                  <a:txBody>
                    <a:bodyPr/>
                    <a:lstStyle/>
                    <a:p>
                      <a:pPr algn="ctr">
                        <a:lnSpc>
                          <a:spcPts val="2600"/>
                        </a:lnSpc>
                        <a:buNone/>
                      </a:pPr>
                      <a:r>
                        <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rPr>
                        <a:t>农业</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accent5">
                        <a:lumMod val="20000"/>
                        <a:lumOff val="80000"/>
                      </a:schemeClr>
                    </a:solidFill>
                  </a:tcPr>
                </a:tc>
                <a:tc>
                  <a:txBody>
                    <a:bodyPr/>
                    <a:lstStyle/>
                    <a:p>
                      <a:pPr algn="ctr">
                        <a:lnSpc>
                          <a:spcPts val="26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生产工具</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c>
                  <a:txBody>
                    <a:bodyPr/>
                    <a:lstStyle/>
                    <a:p>
                      <a:pPr algn="l">
                        <a:lnSpc>
                          <a:spcPts val="2600"/>
                        </a:lnSpc>
                        <a:buNone/>
                      </a:pP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石器</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（远古居民）→</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青铜工具</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（商朝、西周）→</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铁犁、牛耕</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（春秋时期开始使用，战国时期广泛使用）→</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播种耧车</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（汉代）→</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曲辕犁、筒车</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（唐朝）</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3578860">
                <a:tc vMerge="1">
                  <a:tcPr anchor="ctr">
                    <a:solidFill>
                      <a:schemeClr val="accent5">
                        <a:lumMod val="20000"/>
                        <a:lumOff val="80000"/>
                      </a:schemeClr>
                    </a:solidFill>
                  </a:tcPr>
                </a:tc>
                <a:tc>
                  <a:txBody>
                    <a:bodyPr/>
                    <a:lstStyle/>
                    <a:p>
                      <a:pPr algn="ctr">
                        <a:lnSpc>
                          <a:spcPts val="26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水利</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a:lnSpc>
                          <a:spcPts val="26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工程</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1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战国时期</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李冰</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主持修建</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都江堰</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，集防洪、灌溉、水运于</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一</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1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体</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，使</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成都平原</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成为沃野，被称为</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“天府之国”</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1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秦始皇命人开凿</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灵渠</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，沟通</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湘江</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和</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漓江</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1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3</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西汉时，汉武帝注重发展农业生产，尤其是</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兴修水利</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曾</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1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多次</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开挖水渠，还对</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黄河</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进行治理</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1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4</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隋朝，</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隋炀帝</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开凿</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大运河</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，连接五大水系，全长</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2000多千</a:t>
                      </a:r>
                      <a:endPar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100"/>
                        </a:lnSpc>
                        <a:buNone/>
                      </a:pPr>
                      <a:r>
                        <a:rPr lang="en-US" altLang="zh-CN"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      </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米</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促进了南北经济的交流</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8"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476251" y="1121833"/>
          <a:ext cx="11407140" cy="5060950"/>
        </p:xfrm>
        <a:graphic>
          <a:graphicData uri="http://schemas.openxmlformats.org/drawingml/2006/table">
            <a:tbl>
              <a:tblPr firstRow="1" bandRow="1">
                <a:tableStyleId>{69CF1AB2-1976-4502-BF36-3FF5EA218861}</a:tableStyleId>
              </a:tblPr>
              <a:tblGrid>
                <a:gridCol w="1036320"/>
                <a:gridCol w="885825"/>
                <a:gridCol w="9484995"/>
              </a:tblGrid>
              <a:tr h="5060950">
                <a:tc>
                  <a:txBody>
                    <a:bodyPr/>
                    <a:lstStyle/>
                    <a:p>
                      <a:pPr algn="ctr">
                        <a:lnSpc>
                          <a:spcPts val="2600"/>
                        </a:lnSpc>
                        <a:buNone/>
                      </a:pPr>
                      <a:r>
                        <a:rPr lang="zh-CN" altLang="en-US" sz="2800"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rPr>
                        <a:t>农</a:t>
                      </a:r>
                      <a:endParaRPr lang="en-US" altLang="zh-CN" sz="2800"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ctr">
                        <a:lnSpc>
                          <a:spcPts val="2600"/>
                        </a:lnSpc>
                        <a:buNone/>
                      </a:pPr>
                      <a:r>
                        <a:rPr lang="zh-CN" altLang="en-US" sz="2800"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rPr>
                        <a:t>业</a:t>
                      </a:r>
                      <a:endParaRPr lang="zh-CN" altLang="en-US" sz="2800"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accent5">
                        <a:lumMod val="20000"/>
                        <a:lumOff val="80000"/>
                      </a:schemeClr>
                    </a:solidFill>
                  </a:tcPr>
                </a:tc>
                <a:tc>
                  <a:txBody>
                    <a:bodyPr/>
                    <a:lstStyle/>
                    <a:p>
                      <a:pPr algn="ctr">
                        <a:lnSpc>
                          <a:spcPts val="2600"/>
                        </a:lnSpc>
                        <a:buNone/>
                      </a:pP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主要农</a:t>
                      </a:r>
                      <a:endPar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600"/>
                        </a:lnSpc>
                        <a:buNone/>
                      </a:pP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作物</a:t>
                      </a:r>
                      <a:endPar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5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1</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距今</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10000年</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左右，我国出现了最早的人工栽培的</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农作</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物</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。长江中下游的先民开始栽培</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稻</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，北方地区的先民</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开</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始</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栽培</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粟</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和</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黍</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。目前，世界上最早的栽培</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稻、粟和黍</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均</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发现</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于</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中国</a:t>
                      </a:r>
                      <a:endPar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2</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西域的</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核桃、葡萄、石榴、苜蓿</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等植物传入中国——</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汉</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代</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丝绸之路</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3</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北宋引进</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占城稻</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，南宋时太湖流域的</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苏州、湖州</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成为</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全</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国</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重要的粮仓；棉花种植推广到</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江淮</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和</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川蜀</a:t>
                      </a:r>
                      <a:endPar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4</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明代引进南美洲的</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玉米、甘薯、马铃薯、花生</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和</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向日葵</a:t>
                      </a:r>
                      <a:endPar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fontAlgn="auto">
                        <a:lnSpc>
                          <a:spcPts val="3500"/>
                        </a:lnSpc>
                        <a:buNone/>
                      </a:pPr>
                      <a:r>
                        <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等</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（新航路开辟的影响）</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7" name="TextBox 8"/>
          <p:cNvSpPr txBox="1"/>
          <p:nvPr/>
        </p:nvSpPr>
        <p:spPr>
          <a:xfrm>
            <a:off x="0" y="0"/>
            <a:ext cx="12192000" cy="52197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800"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a:t>
            </a: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461433" y="1507067"/>
          <a:ext cx="11290300" cy="4480560"/>
        </p:xfrm>
        <a:graphic>
          <a:graphicData uri="http://schemas.openxmlformats.org/drawingml/2006/table">
            <a:tbl>
              <a:tblPr firstRow="1" bandRow="1">
                <a:tableStyleId>{69CF1AB2-1976-4502-BF36-3FF5EA218861}</a:tableStyleId>
              </a:tblPr>
              <a:tblGrid>
                <a:gridCol w="787400"/>
                <a:gridCol w="1114425"/>
                <a:gridCol w="9388475"/>
              </a:tblGrid>
              <a:tr h="4480560">
                <a:tc>
                  <a:txBody>
                    <a:bodyPr/>
                    <a:lstStyle/>
                    <a:p>
                      <a:pPr algn="ctr">
                        <a:lnSpc>
                          <a:spcPts val="2900"/>
                        </a:lnSpc>
                        <a:buNone/>
                      </a:pPr>
                      <a:r>
                        <a:rPr lang="zh-CN" altLang="en-US"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rPr>
                        <a:t>农</a:t>
                      </a:r>
                      <a:endParaRPr lang="en-US" altLang="zh-CN"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ctr">
                        <a:lnSpc>
                          <a:spcPts val="2900"/>
                        </a:lnSpc>
                        <a:buNone/>
                      </a:pPr>
                      <a:r>
                        <a:rPr lang="zh-CN" altLang="en-US"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rPr>
                        <a:t>业</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accent5">
                        <a:lumMod val="20000"/>
                        <a:lumOff val="80000"/>
                      </a:schemeClr>
                    </a:solidFill>
                  </a:tcPr>
                </a:tc>
                <a:tc>
                  <a:txBody>
                    <a:bodyPr/>
                    <a:lstStyle/>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农学</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9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巨著</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1</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）《齐民要术》：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北朝农学家</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贾思勰</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著，是我国</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现存</a:t>
                      </a:r>
                      <a:endPar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最早</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的一部完整的农书</a:t>
                      </a:r>
                      <a:endPar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2</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）《农书》：</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元代著名科学家</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王祯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著</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3</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）《天工开物》：</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明朝科学家</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宋应星</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著，对我国</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古代</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的</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农业和手工业生产技术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进行了全面的总结，</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是</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中国17世纪的工艺百科全书”</a:t>
                      </a:r>
                      <a:endPar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4</a:t>
                      </a: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）《农政全书》：</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明代农学家</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徐光启</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著，是明代</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末年</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9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rPr>
                        <a:t>一</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部重要的农业科学巨著</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7" name="TextBox 8"/>
          <p:cNvSpPr txBox="1"/>
          <p:nvPr/>
        </p:nvSpPr>
        <p:spPr>
          <a:xfrm>
            <a:off x="0" y="0"/>
            <a:ext cx="12192000" cy="542925"/>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93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a:t>
            </a: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custDataLst>
              <p:tags r:id="rId1"/>
            </p:custDataLst>
          </p:nvPr>
        </p:nvGraphicFramePr>
        <p:xfrm>
          <a:off x="381000" y="804333"/>
          <a:ext cx="11487150" cy="5791200"/>
        </p:xfrm>
        <a:graphic>
          <a:graphicData uri="http://schemas.openxmlformats.org/drawingml/2006/table">
            <a:tbl>
              <a:tblPr firstRow="1" bandRow="1">
                <a:tableStyleId>{69CF1AB2-1976-4502-BF36-3FF5EA218861}</a:tableStyleId>
              </a:tblPr>
              <a:tblGrid>
                <a:gridCol w="617220"/>
                <a:gridCol w="954405"/>
                <a:gridCol w="9915525"/>
              </a:tblGrid>
              <a:tr h="1741170">
                <a:tc rowSpan="2">
                  <a:txBody>
                    <a:bodyPr/>
                    <a:lstStyle/>
                    <a:p>
                      <a:pPr algn="ctr">
                        <a:lnSpc>
                          <a:spcPts val="2600"/>
                        </a:lnSpc>
                        <a:buNone/>
                      </a:pPr>
                      <a:r>
                        <a:rPr lang="zh-CN" altLang="en-US" sz="26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手</a:t>
                      </a:r>
                      <a:endParaRPr lang="en-US" altLang="zh-CN" sz="26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600"/>
                        </a:lnSpc>
                        <a:buNone/>
                      </a:pPr>
                      <a:r>
                        <a:rPr lang="zh-CN" altLang="en-US" sz="26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工</a:t>
                      </a:r>
                      <a:endParaRPr lang="en-US" altLang="zh-CN" sz="26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600"/>
                        </a:lnSpc>
                        <a:buNone/>
                      </a:pPr>
                      <a:r>
                        <a:rPr lang="zh-CN" altLang="en-US" sz="26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业</a:t>
                      </a:r>
                      <a:endParaRPr lang="zh-CN" altLang="en-US" sz="26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600"/>
                        </a:lnSpc>
                        <a:buNone/>
                      </a:pP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青铜</a:t>
                      </a: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铸造</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业</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c>
                  <a:txBody>
                    <a:bodyPr/>
                    <a:lstStyle/>
                    <a:p>
                      <a:pPr algn="l" fontAlgn="auto">
                        <a:lnSpc>
                          <a:spcPts val="32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原始社会后期出现；商周时期</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种类丰富，数量众多，制</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作工</a:t>
                      </a:r>
                      <a:endPar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fontAlgn="auto">
                        <a:lnSpc>
                          <a:spcPts val="3200"/>
                        </a:lnSpc>
                        <a:buNone/>
                      </a:pPr>
                      <a:r>
                        <a:rPr lang="en-US" altLang="zh-CN"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     </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艺</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高超</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l" fontAlgn="auto">
                        <a:lnSpc>
                          <a:spcPts val="32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代表：</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司母戊鼎</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四羊方尊</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sym typeface="+mn-ea"/>
                        </a:rPr>
                        <a:t>、陕西临潼的</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秦陵兵马俑</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4050030">
                <a:tc vMerge="1">
                  <a:tcPr anchor="ctr">
                    <a:solidFill>
                      <a:schemeClr val="accent5">
                        <a:lumMod val="20000"/>
                        <a:lumOff val="80000"/>
                      </a:schemeClr>
                    </a:solidFill>
                  </a:tcPr>
                </a:tc>
                <a:tc>
                  <a:txBody>
                    <a:bodyPr/>
                    <a:lstStyle/>
                    <a:p>
                      <a:pPr algn="ctr">
                        <a:lnSpc>
                          <a:spcPts val="26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纺</a:t>
                      </a:r>
                      <a:endParaRPr lang="en-US" altLang="zh-CN"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a:lnSpc>
                          <a:spcPts val="26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织</a:t>
                      </a:r>
                      <a:endParaRPr lang="en-US" altLang="zh-CN"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p>
                      <a:pPr algn="ctr">
                        <a:lnSpc>
                          <a:spcPts val="26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rPr>
                        <a:t>业</a:t>
                      </a:r>
                      <a:endPar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fontAlgn="auto">
                        <a:lnSpc>
                          <a:spcPts val="32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1</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）丝织业：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①</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半坡人</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会从事简单的纺线、制衣；</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河姆渡人</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学会养蚕缫丝，遗址出土了中国最早的织布机；②</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丝绸之路开通后，中国丝织品</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运到欧洲，丝织</a:t>
                      </a:r>
                      <a:r>
                        <a:rPr lang="zh-CN" altLang="en-US" sz="2665" b="1" dirty="0" smtClean="0">
                          <a:effectLst>
                            <a:prstShdw prst="shdw14" dist="35921" dir="2700000">
                              <a:scrgbClr r="0" g="0" b="0">
                                <a:alpha val="43000"/>
                              </a:scrgbClr>
                            </a:prstShdw>
                          </a:effectLst>
                          <a:latin typeface="+mn-lt"/>
                          <a:ea typeface="+mn-ea"/>
                        </a:rPr>
                        <a:t>技术领先世界</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③唐朝丝织工艺水平最高</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蜀锦</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冠于全国；④北宋时，南方丝织业胜过北方，</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四川、江浙</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地区丝织业发达；⑤</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苏州</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是明朝的丝织业中心，优质丝绸经郑和船队远扬海外；⑥清朝前期，出现了比较成熟的</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手工</a:t>
                      </a:r>
                      <a:r>
                        <a:rPr lang="zh-CN" altLang="en-US" sz="2665" b="1" dirty="0" smtClean="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工场</a:t>
                      </a:r>
                      <a:r>
                        <a:rPr lang="zh-CN" altLang="en-US" sz="2665" b="1" dirty="0" smtClean="0">
                          <a:effectLst>
                            <a:prstShdw prst="shdw14" dist="35921" dir="2700000">
                              <a:scrgbClr r="0" g="0" b="0">
                                <a:alpha val="43000"/>
                              </a:scrgbClr>
                            </a:prstShdw>
                          </a:effectLst>
                          <a:latin typeface="微软雅黑" panose="020B0503020204020204" charset="-122"/>
                          <a:ea typeface="微软雅黑" panose="020B0503020204020204" charset="-122"/>
                        </a:rPr>
                        <a:t>。</a:t>
                      </a:r>
                      <a:endPar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endParaRPr>
                    </a:p>
                    <a:p>
                      <a:pPr algn="l" fontAlgn="auto">
                        <a:lnSpc>
                          <a:spcPts val="3200"/>
                        </a:lnSpc>
                        <a:buNone/>
                      </a:pPr>
                      <a:r>
                        <a:rPr lang="zh-CN" altLang="en-US" sz="2665" b="1" dirty="0" smtClean="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2</a:t>
                      </a:r>
                      <a:r>
                        <a:rPr lang="zh-CN" altLang="en-US" sz="2665" b="1" dirty="0">
                          <a:solidFill>
                            <a:srgbClr val="0000CC"/>
                          </a:solidFill>
                          <a:effectLst>
                            <a:prstShdw prst="shdw14" dist="35921" dir="2700000">
                              <a:scrgbClr r="0" g="0" b="0">
                                <a:alpha val="43000"/>
                              </a:scrgbClr>
                            </a:prstShdw>
                          </a:effectLst>
                          <a:latin typeface="微软雅黑" panose="020B0503020204020204" charset="-122"/>
                          <a:ea typeface="微软雅黑" panose="020B0503020204020204" charset="-122"/>
                        </a:rPr>
                        <a:t>）棉纺织业：</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①南宋后期，棉纺织业兴起，</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海南岛</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已有比较先进的棉纺织工具；②棉纺织业在明代已从南方推广到</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北方</a:t>
                      </a:r>
                      <a:r>
                        <a:rPr lang="zh-CN" altLang="en-US" sz="2665" b="1" dirty="0">
                          <a:effectLst>
                            <a:prstShdw prst="shdw14" dist="35921" dir="2700000">
                              <a:scrgbClr r="0" g="0" b="0">
                                <a:alpha val="43000"/>
                              </a:scrgbClr>
                            </a:prstShdw>
                          </a:effectLst>
                          <a:latin typeface="微软雅黑" panose="020B0503020204020204" charset="-122"/>
                          <a:ea typeface="微软雅黑" panose="020B0503020204020204" charset="-122"/>
                        </a:rPr>
                        <a:t>；③清代出现颇具规模的手工工场，最出名的是</a:t>
                      </a:r>
                      <a:r>
                        <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rPr>
                        <a:t>佛山镇</a:t>
                      </a:r>
                      <a:endParaRPr lang="zh-CN" altLang="en-US" sz="2665" b="1" dirty="0">
                        <a:solidFill>
                          <a:srgbClr val="FF0000"/>
                        </a:solidFill>
                        <a:effectLst>
                          <a:prstShdw prst="shdw14" dist="35921" dir="2700000">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7" name="TextBox 8"/>
          <p:cNvSpPr txBox="1"/>
          <p:nvPr/>
        </p:nvSpPr>
        <p:spPr>
          <a:xfrm>
            <a:off x="0" y="0"/>
            <a:ext cx="12192000" cy="50165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sym typeface="+mn-ea"/>
              </a:rPr>
              <a:t>   历史·中考专题突破                    专题二  中国经济的发展及对外交往</a:t>
            </a:r>
            <a:endParaRPr kumimoji="0" lang="zh-CN" altLang="en-US" sz="2665" b="1" kern="1200" cap="none" spc="0" normalizeH="0" baseline="0" noProof="1">
              <a:solidFill>
                <a:schemeClr val="bg1"/>
              </a:solidFill>
              <a:effectLst>
                <a:prstShdw prst="shdw14" dist="35921" dir="2700000">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315384" y="994833"/>
          <a:ext cx="11525250" cy="5397500"/>
        </p:xfrm>
        <a:graphic>
          <a:graphicData uri="http://schemas.openxmlformats.org/drawingml/2006/table">
            <a:tbl>
              <a:tblPr firstRow="1" bandRow="1">
                <a:tableStyleId>{69CF1AB2-1976-4502-BF36-3FF5EA218861}</a:tableStyleId>
              </a:tblPr>
              <a:tblGrid>
                <a:gridCol w="683895"/>
                <a:gridCol w="601980"/>
                <a:gridCol w="10239375"/>
              </a:tblGrid>
              <a:tr h="2544445">
                <a:tc rowSpan="2">
                  <a:txBody>
                    <a:bodyPr/>
                    <a:lstStyle/>
                    <a:p>
                      <a:pPr algn="ctr">
                        <a:lnSpc>
                          <a:spcPts val="2800"/>
                        </a:lnSpc>
                        <a:buNone/>
                      </a:pPr>
                      <a:r>
                        <a:rPr lang="zh-CN" altLang="en-US"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手</a:t>
                      </a:r>
                      <a:endParaRPr lang="en-US" altLang="zh-CN"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800"/>
                        </a:lnSpc>
                        <a:buNone/>
                      </a:pPr>
                      <a:r>
                        <a:rPr lang="zh-CN" altLang="en-US"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工</a:t>
                      </a:r>
                      <a:endParaRPr lang="en-US" altLang="zh-CN"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800"/>
                        </a:lnSpc>
                        <a:buNone/>
                      </a:pPr>
                      <a:r>
                        <a:rPr lang="zh-CN" altLang="en-US" sz="293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业</a:t>
                      </a:r>
                      <a:endParaRPr lang="zh-CN" altLang="en-US" sz="293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800"/>
                        </a:lnSpc>
                        <a:buNone/>
                      </a:pP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制瓷业</a:t>
                      </a:r>
                      <a:endPar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1</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）唐朝：</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越窑</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青瓷</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、邢窑</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白瓷</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唐三彩</a:t>
                      </a:r>
                      <a:endPar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2</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）北宋：</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五大名窑：河北</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定窑</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、河南</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汝窑、均窑、哥窑、官窑</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景德镇</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成为著名的瓷都，南宋时</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江南地区</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已成为制瓷业中心</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3</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）明朝</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制瓷工艺更加高超：</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景德镇</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成为全国的制瓷中心，</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青花</a:t>
                      </a:r>
                      <a:endPar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800"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瓷</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畅销海内外</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2853055">
                <a:tc vMerge="1">
                  <a:tcPr anchor="ctr">
                    <a:solidFill>
                      <a:schemeClr val="accent5">
                        <a:lumMod val="20000"/>
                        <a:lumOff val="80000"/>
                      </a:schemeClr>
                    </a:solidFill>
                  </a:tcPr>
                </a:tc>
                <a:tc>
                  <a:txBody>
                    <a:bodyPr/>
                    <a:lstStyle/>
                    <a:p>
                      <a:pPr algn="ctr">
                        <a:lnSpc>
                          <a:spcPts val="2800"/>
                        </a:lnSpc>
                        <a:buNone/>
                      </a:pP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造船业</a:t>
                      </a:r>
                      <a:endPar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1</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）宋朝</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的</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造船业</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领先世界，</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广州、泉州、明州</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的造船业在</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当时</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8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居于</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世界领先地位；北宋建有世界上最早的</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船坞</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；南宋</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沿海</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8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地区</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的海船配备</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指南针</a:t>
                      </a:r>
                      <a:endPar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8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2</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）明朝</a:t>
                      </a:r>
                      <a:r>
                        <a:rPr lang="zh-CN" altLang="en-US" sz="2800"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rPr>
                        <a:t>郑和下西洋</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，航海规模大、路程远，显示出了明朝</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造船</a:t>
                      </a:r>
                      <a:endPar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800"/>
                        </a:lnSpc>
                        <a:buNone/>
                      </a:pPr>
                      <a:r>
                        <a:rPr lang="en-US" altLang="zh-CN"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     </a:t>
                      </a:r>
                      <a:r>
                        <a:rPr lang="zh-CN" altLang="en-US" sz="2800" b="1" dirty="0" smtClean="0">
                          <a:effectLst>
                            <a:prstShdw prst="shdw14" dist="35921" dir="2700001">
                              <a:scrgbClr r="0" g="0" b="0">
                                <a:alpha val="43000"/>
                              </a:scrgbClr>
                            </a:prstShdw>
                          </a:effectLst>
                          <a:latin typeface="微软雅黑" panose="020B0503020204020204" charset="-122"/>
                          <a:ea typeface="微软雅黑" panose="020B0503020204020204" charset="-122"/>
                        </a:rPr>
                        <a:t>业</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的发达</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endParaRPr>
                    </a:p>
                    <a:p>
                      <a:pPr algn="l">
                        <a:lnSpc>
                          <a:spcPts val="2800"/>
                        </a:lnSpc>
                        <a:buNone/>
                      </a:pPr>
                      <a:r>
                        <a:rPr lang="zh-CN" altLang="en-US" sz="2800"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3</a:t>
                      </a:r>
                      <a:r>
                        <a:rPr lang="zh-CN" altLang="en-US" sz="2800"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rPr>
                        <a:t>）清朝</a:t>
                      </a:r>
                      <a:r>
                        <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rPr>
                        <a:t>闭关锁国，造船业停滞不前</a:t>
                      </a:r>
                      <a:endParaRPr lang="zh-CN" altLang="en-US" sz="2800" b="1" dirty="0">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7" name="TextBox 8"/>
          <p:cNvSpPr txBox="1"/>
          <p:nvPr/>
        </p:nvSpPr>
        <p:spPr>
          <a:xfrm>
            <a:off x="0" y="0"/>
            <a:ext cx="12192000" cy="521970"/>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800"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a:t>
            </a: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7" name="表格 16"/>
          <p:cNvGraphicFramePr/>
          <p:nvPr/>
        </p:nvGraphicFramePr>
        <p:xfrm>
          <a:off x="455084" y="1081617"/>
          <a:ext cx="11383645" cy="5252720"/>
        </p:xfrm>
        <a:graphic>
          <a:graphicData uri="http://schemas.openxmlformats.org/drawingml/2006/table">
            <a:tbl>
              <a:tblPr firstRow="1" bandRow="1">
                <a:tableStyleId>{69CF1AB2-1976-4502-BF36-3FF5EA218861}</a:tableStyleId>
              </a:tblPr>
              <a:tblGrid>
                <a:gridCol w="609600"/>
                <a:gridCol w="1123315"/>
                <a:gridCol w="9650730"/>
              </a:tblGrid>
              <a:tr h="802640">
                <a:tc rowSpan="3">
                  <a:txBody>
                    <a:bodyPr/>
                    <a:lstStyle/>
                    <a:p>
                      <a:pPr algn="ctr">
                        <a:lnSpc>
                          <a:spcPts val="2800"/>
                        </a:lnSpc>
                        <a:buNone/>
                      </a:pPr>
                      <a:r>
                        <a:rPr lang="zh-CN" altLang="en-US" sz="34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商</a:t>
                      </a:r>
                      <a:endParaRPr lang="en-US" altLang="zh-CN" sz="34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ctr">
                        <a:lnSpc>
                          <a:spcPts val="2800"/>
                        </a:lnSpc>
                        <a:buNone/>
                      </a:pPr>
                      <a:r>
                        <a:rPr lang="zh-CN" altLang="en-US" sz="3465" b="1" dirty="0" smtClean="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业</a:t>
                      </a:r>
                      <a:endParaRPr lang="zh-CN" altLang="en-US" sz="3465" b="1" dirty="0">
                        <a:solidFill>
                          <a:srgbClr val="C0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accent5">
                        <a:lumMod val="20000"/>
                        <a:lumOff val="80000"/>
                      </a:schemeClr>
                    </a:solidFill>
                  </a:tcPr>
                </a:tc>
                <a:tc>
                  <a:txBody>
                    <a:bodyPr/>
                    <a:lstStyle/>
                    <a:p>
                      <a:pPr algn="ctr">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秦朝</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秦始皇统一</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货币</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圆形方孔半两钱</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度量衡</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，促进了经济发展</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2060575">
                <a:tc vMerge="1">
                  <a:tcPr/>
                </a:tc>
                <a:tc>
                  <a:txBody>
                    <a:bodyPr/>
                    <a:lstStyle/>
                    <a:p>
                      <a:pPr algn="ctr">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汉朝</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①</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汉武帝将</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铸币权</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和</a:t>
                      </a:r>
                      <a:r>
                        <a:rPr lang="zh-CN" altLang="en-US" sz="2935" b="1" dirty="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盐铁经营权</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收归中央，统一</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铸造</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五铢</a:t>
                      </a:r>
                      <a:endPar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en-US" altLang="zh-CN" sz="2935" b="1" baseline="0"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solidFill>
                            <a:srgbClr val="FF0000"/>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钱</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zh-CN" altLang="en-US" sz="2935" b="1" dirty="0" smtClean="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②</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张骞通西域，开通了丝绸之路，汉武帝还开辟了多条</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海</a:t>
                      </a:r>
                      <a:endPar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p>
                      <a:pPr algn="l">
                        <a:lnSpc>
                          <a:spcPts val="2800"/>
                        </a:lnSpc>
                        <a:buNone/>
                      </a:pPr>
                      <a:r>
                        <a:rPr lang="en-US" altLang="zh-CN"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    </a:t>
                      </a:r>
                      <a:r>
                        <a:rPr lang="zh-CN" altLang="en-US" sz="2935" b="1" dirty="0" smtClean="0">
                          <a:effectLst>
                            <a:prstShdw prst="shdw14" dist="35921" dir="2700001">
                              <a:scrgbClr r="0" g="0" b="0">
                                <a:alpha val="43000"/>
                              </a:scrgbClr>
                            </a:prstShdw>
                          </a:effectLst>
                          <a:latin typeface="微软雅黑" panose="020B0503020204020204" charset="-122"/>
                          <a:ea typeface="微软雅黑" panose="020B0503020204020204" charset="-122"/>
                          <a:sym typeface="+mn-ea"/>
                        </a:rPr>
                        <a:t>上</a:t>
                      </a: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rPr>
                        <a:t>航线</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r>
              <a:tr h="2389505">
                <a:tc vMerge="1">
                  <a:tcPr anchor="ctr">
                    <a:solidFill>
                      <a:schemeClr val="accent5">
                        <a:lumMod val="20000"/>
                        <a:lumOff val="80000"/>
                      </a:schemeClr>
                    </a:solidFill>
                  </a:tcPr>
                </a:tc>
                <a:tc>
                  <a:txBody>
                    <a:bodyPr/>
                    <a:lstStyle/>
                    <a:p>
                      <a:pPr algn="ctr">
                        <a:lnSpc>
                          <a:spcPts val="2800"/>
                        </a:lnSpc>
                        <a:buNone/>
                      </a:pPr>
                      <a:r>
                        <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rPr>
                        <a:t>三国两晋南北朝</a:t>
                      </a:r>
                      <a:endParaRPr lang="zh-CN" altLang="en-US" sz="2935" b="1" dirty="0">
                        <a:solidFill>
                          <a:srgbClr val="0000CC"/>
                        </a:solidFill>
                        <a:effectLst>
                          <a:prstShdw prst="shdw14" dist="35921" dir="2700001">
                            <a:scrgbClr r="0" g="0" b="0">
                              <a:alpha val="43000"/>
                            </a:scrgbClr>
                          </a:prstShdw>
                        </a:effectLst>
                        <a:latin typeface="微软雅黑" panose="020B0503020204020204" charset="-122"/>
                        <a:ea typeface="微软雅黑" panose="020B0503020204020204" charset="-122"/>
                        <a:sym typeface="+mn-ea"/>
                      </a:endParaRPr>
                    </a:p>
                  </a:txBody>
                  <a:tcPr marL="121920" marR="121920" anchor="ctr">
                    <a:solidFill>
                      <a:schemeClr val="bg1"/>
                    </a:solidFill>
                  </a:tcPr>
                </a:tc>
                <a:tc>
                  <a:txBody>
                    <a:bodyPr/>
                    <a:lstStyle/>
                    <a:p>
                      <a:pPr algn="l">
                        <a:lnSpc>
                          <a:spcPts val="2800"/>
                        </a:lnSpc>
                        <a:buNone/>
                      </a:pPr>
                      <a:r>
                        <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rPr>
                        <a:t>许多北方人为躲避战乱，迁往江南，给南方人带来了先进的生产技术和大量的劳动力，促进了南方的开发，为经济重心的南移奠定了基础</a:t>
                      </a:r>
                      <a:endParaRPr lang="zh-CN" altLang="en-US" sz="2935" b="1" dirty="0">
                        <a:effectLst>
                          <a:prstShdw prst="shdw14" dist="35921" dir="2700001">
                            <a:scrgbClr r="0" g="0" b="0">
                              <a:alpha val="43000"/>
                            </a:scrgbClr>
                          </a:prstShdw>
                        </a:effectLst>
                        <a:latin typeface="微软雅黑" panose="020B0503020204020204" charset="-122"/>
                        <a:ea typeface="微软雅黑" panose="020B0503020204020204" charset="-122"/>
                      </a:endParaRPr>
                    </a:p>
                  </a:txBody>
                  <a:tcPr marL="121920" marR="121920" anchor="ctr">
                    <a:solidFill>
                      <a:schemeClr val="bg1"/>
                    </a:solidFill>
                  </a:tcPr>
                </a:tc>
              </a:tr>
            </a:tbl>
          </a:graphicData>
        </a:graphic>
      </p:graphicFrame>
      <p:sp>
        <p:nvSpPr>
          <p:cNvPr id="28" name="TextBox 8"/>
          <p:cNvSpPr txBox="1"/>
          <p:nvPr/>
        </p:nvSpPr>
        <p:spPr>
          <a:xfrm>
            <a:off x="0" y="0"/>
            <a:ext cx="12192000" cy="542925"/>
          </a:xfrm>
          <a:prstGeom prst="rect">
            <a:avLst/>
          </a:prstGeom>
          <a:gradFill>
            <a:gsLst>
              <a:gs pos="0">
                <a:srgbClr val="A77ADA"/>
              </a:gs>
              <a:gs pos="100000">
                <a:srgbClr val="6C2EA6"/>
              </a:gs>
            </a:gsLst>
            <a:lin ang="5400000" scaled="0"/>
          </a:gradFill>
          <a:effectLst>
            <a:outerShdw blurRad="50800" dist="38100" dir="5400000" algn="t" rotWithShape="0">
              <a:prstClr val="black">
                <a:alpha val="40000"/>
              </a:prstClr>
            </a:outerShdw>
          </a:effectLst>
        </p:spPr>
        <p:txBody>
          <a:bodyPr>
            <a:spAutoFit/>
          </a:bodyPr>
          <a:lstStyle/>
          <a:p>
            <a:pPr marR="0" defTabSz="457200" fontAlgn="auto">
              <a:buClrTx/>
              <a:buSzTx/>
              <a:buFontTx/>
              <a:defRPr/>
            </a:pPr>
            <a:r>
              <a:rPr kumimoji="0" lang="zh-CN" altLang="en-US" sz="293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   </a:t>
            </a:r>
            <a:r>
              <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sym typeface="+mn-ea"/>
              </a:rPr>
              <a:t>历史·中考专题突破                    专题二  中国经济的发展及对外交往</a:t>
            </a:r>
            <a:endParaRPr kumimoji="0" lang="zh-CN" altLang="en-US" sz="2665" b="1" kern="1200" cap="none" spc="0" normalizeH="0" baseline="0" noProof="1">
              <a:solidFill>
                <a:schemeClr val="bg1"/>
              </a:solidFill>
              <a:effectLst>
                <a:prstShdw prst="shdw14" dist="35921" dir="2700001">
                  <a:scrgbClr r="0" g="0" b="0">
                    <a:alpha val="43000"/>
                  </a:scrgbClr>
                </a:prstShdw>
              </a:effectLst>
              <a:latin typeface="微软雅黑" panose="020B0503020204020204" charset="-122"/>
              <a:ea typeface="微软雅黑" panose="020B0503020204020204" charset="-122"/>
              <a:cs typeface="+mn-cs"/>
            </a:endParaRPr>
          </a:p>
        </p:txBody>
      </p:sp>
    </p:spTree>
  </p:cSld>
  <p:clrMapOvr>
    <a:masterClrMapping/>
  </p:clrMapOvr>
  <p:transition>
    <p:random/>
  </p:transition>
</p:sld>
</file>

<file path=ppt/tags/tag1.xml><?xml version="1.0" encoding="utf-8"?>
<p:tagLst xmlns:p="http://schemas.openxmlformats.org/presentationml/2006/main">
  <p:tag name="KSO_WM_UNIT_TABLE_BEAUTIFY" val="smartTable{3d26b84f-bbc3-46a4-9e96-ca52664b444e}"/>
</p:tagLst>
</file>

<file path=ppt/tags/tag2.xml><?xml version="1.0" encoding="utf-8"?>
<p:tagLst xmlns:p="http://schemas.openxmlformats.org/presentationml/2006/main">
  <p:tag name="KSO_WM_UNIT_TABLE_BEAUTIFY" val="smartTable{0b7a84ae-2f2d-480f-95ad-f5e46e288203}"/>
</p:tagLst>
</file>

<file path=ppt/tags/tag3.xml><?xml version="1.0" encoding="utf-8"?>
<p:tagLst xmlns:p="http://schemas.openxmlformats.org/presentationml/2006/main">
  <p:tag name="KSO_WM_UNIT_TABLE_BEAUTIFY" val="smartTable{36417c14-c151-4b27-8dbc-63e222e1e2d2}"/>
</p:tagLst>
</file>

<file path=ppt/tags/tag4.xml><?xml version="1.0" encoding="utf-8"?>
<p:tagLst xmlns:p="http://schemas.openxmlformats.org/presentationml/2006/main">
  <p:tag name="KSO_WM_UNIT_TABLE_BEAUTIFY" val="smartTable{667f6174-eb0f-49c0-ba95-2c80b9f5ace0}"/>
</p:tagLst>
</file>

<file path=ppt/tags/tag5.xml><?xml version="1.0" encoding="utf-8"?>
<p:tagLst xmlns:p="http://schemas.openxmlformats.org/presentationml/2006/main">
  <p:tag name="KSO_WM_UNIT_TABLE_BEAUTIFY" val="smartTable{81b2ffa7-4a2d-4c9a-90a5-2089b79bce28}"/>
</p:tagLst>
</file>

<file path=ppt/tags/tag6.xml><?xml version="1.0" encoding="utf-8"?>
<p:tagLst xmlns:p="http://schemas.openxmlformats.org/presentationml/2006/main">
  <p:tag name="KSO_WM_UNIT_TABLE_BEAUTIFY" val="smartTable{02d5d5d9-0280-42df-bffd-6e2f80a5e94c}"/>
</p:tagLst>
</file>

<file path=ppt/tags/tag7.xml><?xml version="1.0" encoding="utf-8"?>
<p:tagLst xmlns:p="http://schemas.openxmlformats.org/presentationml/2006/main">
  <p:tag name="KSO_WM_UNIT_TABLE_BEAUTIFY" val="smartTable{74ea04d4-127d-45bf-83c7-44ffc54f7aab}"/>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中考专用">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36000" tIns="36000" rIns="36000" bIns="36000" rtlCol="0">
        <a:spAutoFit/>
      </a:bodyPr>
      <a:lstStyle>
        <a:defPPr>
          <a:lnSpc>
            <a:spcPct val="150000"/>
          </a:lnSpc>
          <a:defRPr sz="1400" dirty="0">
            <a:latin typeface="微软雅黑" panose="020B0503020204020204" charset="-122"/>
            <a:ea typeface="微软雅黑" panose="020B050302020402020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7731</Words>
  <PresentationFormat>宽屏</PresentationFormat>
  <Paragraphs>556</Paragraphs>
  <Slides>30</Slides>
  <Notes>0</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30</vt:i4>
      </vt:variant>
    </vt:vector>
  </HeadingPairs>
  <TitlesOfParts>
    <vt:vector size="39" baseType="lpstr">
      <vt:lpstr>Arial</vt:lpstr>
      <vt:lpstr>宋体</vt:lpstr>
      <vt:lpstr>Wingdings</vt:lpstr>
      <vt:lpstr>Calibri</vt:lpstr>
      <vt:lpstr>微软雅黑</vt:lpstr>
      <vt:lpstr>Arial Unicode MS</vt:lpstr>
      <vt:lpstr>幼圆</vt:lpstr>
      <vt:lpstr>Office 主题</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2021-04-18T02:17:52Z</dcterms:created>
  <dcterms:modified xsi:type="dcterms:W3CDTF">2021-04-18T02:22:12Z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8EBF9A9EEF824424AF690C10E7C18C99</vt:lpwstr>
  </property>
  <property fmtid="{D5CDD505-2E9C-101B-9397-08002B2CF9AE}" pid="3" name="KSOProductBuildVer">
    <vt:lpwstr>2052-11.1.0.10356</vt:lpwstr>
  </property>
</Properties>
</file>