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304" r:id="rId4"/>
    <p:sldId id="468" r:id="rId5"/>
    <p:sldId id="343" r:id="rId6"/>
    <p:sldId id="517" r:id="rId7"/>
    <p:sldId id="518" r:id="rId8"/>
    <p:sldId id="469" r:id="rId9"/>
    <p:sldId id="520" r:id="rId11"/>
    <p:sldId id="521" r:id="rId12"/>
    <p:sldId id="522" r:id="rId13"/>
    <p:sldId id="543" r:id="rId14"/>
    <p:sldId id="544" r:id="rId15"/>
    <p:sldId id="546" r:id="rId16"/>
    <p:sldId id="458" r:id="rId17"/>
    <p:sldId id="507" r:id="rId18"/>
    <p:sldId id="557" r:id="rId19"/>
    <p:sldId id="559" r:id="rId20"/>
    <p:sldId id="509" r:id="rId21"/>
    <p:sldId id="510" r:id="rId22"/>
    <p:sldId id="567" r:id="rId23"/>
    <p:sldId id="512" r:id="rId24"/>
    <p:sldId id="513" r:id="rId25"/>
    <p:sldId id="514" r:id="rId26"/>
    <p:sldId id="572" r:id="rId27"/>
    <p:sldId id="575" r:id="rId28"/>
    <p:sldId id="577" r:id="rId29"/>
    <p:sldId id="578" r:id="rId30"/>
    <p:sldId id="579" r:id="rId31"/>
    <p:sldId id="581" r:id="rId32"/>
    <p:sldId id="582" r:id="rId33"/>
    <p:sldId id="583" r:id="rId34"/>
    <p:sldId id="584" r:id="rId35"/>
    <p:sldId id="586" r:id="rId36"/>
    <p:sldId id="587" r:id="rId37"/>
    <p:sldId id="590" r:id="rId38"/>
    <p:sldId id="588" r:id="rId39"/>
    <p:sldId id="591" r:id="rId40"/>
    <p:sldId id="321" r:id="rId41"/>
  </p:sldIdLst>
  <p:sldSz cx="9144000" cy="6858000" type="screen4x3"/>
  <p:notesSz cx="6858000" cy="9144000"/>
  <p:custDataLst>
    <p:tags r:id="rId46"/>
  </p:custDataLst>
  <p:defaultTextStyle>
    <a:defPPr>
      <a:defRPr lang="zh-CN"/>
    </a:defPPr>
    <a:lvl1pPr marL="0" lvl="0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lvl="1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lvl="2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lvl="3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lvl="4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lvl="5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lvl="6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lvl="7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lvl="8" indent="0" algn="ctr" defTabSz="914400" rtl="0" eaLnBrk="1" fontAlgn="base" latinLnBrk="0" hangingPunct="1">
      <a:lnSpc>
        <a:spcPct val="140000"/>
      </a:lnSpc>
      <a:spcBef>
        <a:spcPct val="0"/>
      </a:spcBef>
      <a:spcAft>
        <a:spcPct val="0"/>
      </a:spcAft>
      <a:buClr>
        <a:schemeClr val="bg1"/>
      </a:buClr>
      <a:buFont typeface="Wingdings" panose="05000000000000000000" pitchFamily="2" charset="2"/>
      <a:buNone/>
      <a:defRPr sz="8800" b="1" i="0" u="none" kern="1200" baseline="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0000FF"/>
    <a:srgbClr val="006600"/>
    <a:srgbClr val="790C01"/>
    <a:srgbClr val="0000CC"/>
    <a:srgbClr val="770B03"/>
    <a:srgbClr val="33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2"/>
    <p:restoredTop sz="94682"/>
  </p:normalViewPr>
  <p:slideViewPr>
    <p:cSldViewPr showGuides="1">
      <p:cViewPr varScale="1">
        <p:scale>
          <a:sx n="98" d="100"/>
          <a:sy n="98" d="100"/>
        </p:scale>
        <p:origin x="-324" y="-96"/>
      </p:cViewPr>
      <p:guideLst>
        <p:guide orient="horz" pos="2160"/>
        <p:guide pos="28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gs" Target="tags/tag4.xml"/><Relationship Id="rId45" Type="http://schemas.openxmlformats.org/officeDocument/2006/relationships/commentAuthors" Target="commentAuthors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23T23:59:36.099" idx="1">
    <p:pos x="5307" y="185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algn="r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>
                <a:latin typeface="Garamond" panose="02020404030301010803" pitchFamily="18" charset="0"/>
              </a:rPr>
            </a:fld>
            <a:endParaRPr lang="en-US" altLang="zh-CN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kumimoji="0" lang="zh-CN" altLang="en-US" sz="3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lnSpc>
                <a:spcPct val="100000"/>
              </a:lnSpc>
              <a:buClrTx/>
              <a:buFontTx/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lnSpc>
                <a:spcPct val="100000"/>
              </a:lnSpc>
              <a:buClrTx/>
              <a:buFontTx/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solidFill>
                  <a:schemeClr val="tx1"/>
                </a:solidFill>
                <a:latin typeface="Garamond" panose="02020404030301010803" pitchFamily="18" charset="0"/>
              </a:defRPr>
            </a:lvl1pPr>
          </a:lstStyle>
          <a:p>
            <a:pPr lvl="0" eaLnBrk="1" hangingPunct="1">
              <a:lnSpc>
                <a:spcPct val="100000"/>
              </a:lnSpc>
              <a:buClrTx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7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115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623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480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6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8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30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102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.xml"/><Relationship Id="rId1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://www.rapidbbs.cn/" TargetMode="Externa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://www.rapidbbs.cn/" TargetMode="Externa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://www.rapidbbs.cn/" TargetMode="Externa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5"/>
          <p:cNvSpPr txBox="1"/>
          <p:nvPr/>
        </p:nvSpPr>
        <p:spPr>
          <a:xfrm>
            <a:off x="0" y="1285875"/>
            <a:ext cx="9144000" cy="3046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Tx/>
            </a:pPr>
            <a:r>
              <a:rPr lang="zh-CN" altLang="en-US" sz="60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  中考历史</a:t>
            </a:r>
            <a:r>
              <a:rPr lang="zh-CN" altLang="en-US" sz="6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综合题 </a:t>
            </a:r>
            <a:endParaRPr lang="zh-CN" altLang="en-US" sz="6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  <a:buClrTx/>
            </a:pPr>
            <a:r>
              <a:rPr lang="zh-CN" altLang="en-US" sz="6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命题思路及解题技巧</a:t>
            </a:r>
            <a:endParaRPr lang="zh-CN" altLang="en-US" sz="6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  <a:buClrTx/>
            </a:pPr>
            <a:r>
              <a:rPr lang="en-US" altLang="zh-CN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endParaRPr lang="en-US" altLang="zh-CN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  <a:buClrTx/>
            </a:pPr>
            <a:r>
              <a:rPr lang="en-US" altLang="zh-CN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--</a:t>
            </a: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</a:t>
            </a:r>
            <a:r>
              <a:rPr lang="en-US" altLang="zh-CN" sz="3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2020</a:t>
            </a:r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年广东省中考历史试题为例</a:t>
            </a:r>
            <a:endParaRPr lang="zh-CN" altLang="en-US" sz="3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665" y="278130"/>
            <a:ext cx="8805545" cy="1139825"/>
          </a:xfrm>
        </p:spPr>
        <p:txBody>
          <a:bodyPr/>
          <a:p>
            <a:r>
              <a:rPr lang="zh-CN" altLang="en-US" b="1"/>
              <a:t>第二步：读材料，找关键，联所学。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l"/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1.文字类材料：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（1）关注材料的导言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、标题、时空范围、人物、事件、出处和注释。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2)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借助标点符号和关联性和转折性的词语，梳理材料句子间的关系。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）提炼主旨。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A.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借助句号，逐句归纳概括主旨。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B.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提炼材料主旨，找总结性语句不找描述性语句。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zh-CN" altLang="zh-CN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665" y="278130"/>
            <a:ext cx="8805545" cy="1139825"/>
          </a:xfrm>
        </p:spPr>
        <p:txBody>
          <a:bodyPr/>
          <a:p>
            <a:r>
              <a:rPr lang="zh-CN" altLang="en-US" b="1"/>
              <a:t>第二步：读材料，找关键，联所学。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l"/>
            <a:r>
              <a:rPr lang="en-US" altLang="zh-CN" b="1"/>
              <a:t>1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.数据图表类材料: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（1）关注图表的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标题、出处、项目、时间和空间、图例。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2)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观察数据变化，进行纵向横向分析。</a:t>
            </a:r>
            <a:endParaRPr lang="en-US" altLang="zh-CN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zh-CN" altLang="zh-CN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665" y="278130"/>
            <a:ext cx="8805545" cy="1139825"/>
          </a:xfrm>
        </p:spPr>
        <p:txBody>
          <a:bodyPr/>
          <a:p>
            <a:r>
              <a:rPr lang="zh-CN" altLang="en-US" b="1"/>
              <a:t>第三步：写答案。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b="1"/>
              <a:t>1.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紧扣题意精准答题:史论结合，逻辑清晰。语言要具有历史学科的特点。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2.多角度发散思维答题。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3.分点答题：按照分值估算要点，2020年中考单个要点就有2分。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4.规范答题：写出问答项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、序号化、段落化。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zh-CN" altLang="zh-CN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89290" cy="4530725"/>
          </a:xfrm>
        </p:spPr>
        <p:txBody>
          <a:bodyPr/>
          <a:lstStyle/>
          <a:p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165" y="2433320"/>
            <a:ext cx="8839200" cy="1391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defTabSz="914400" ea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sz="8000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三、</a:t>
            </a:r>
            <a:r>
              <a:rPr lang="zh-CN" altLang="en-US" sz="66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sym typeface="+mn-ea"/>
              </a:rPr>
              <a:t>解题技巧</a:t>
            </a:r>
            <a:r>
              <a:rPr kumimoji="0" lang="en-US" altLang="zh-CN" sz="6600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kumimoji="0" lang="en-US" altLang="zh-CN" sz="6600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1"/>
          <p:cNvSpPr>
            <a:spLocks noGrp="1"/>
          </p:cNvSpPr>
          <p:nvPr>
            <p:ph type="title"/>
          </p:nvPr>
        </p:nvSpPr>
        <p:spPr>
          <a:xfrm>
            <a:off x="179388" y="277813"/>
            <a:ext cx="8229600" cy="1139825"/>
          </a:xfrm>
        </p:spPr>
        <p:txBody>
          <a:bodyPr vert="horz" wrap="square" lIns="91440" tIns="45720" rIns="91440" bIns="45720" anchor="t"/>
          <a:lstStyle/>
          <a:p>
            <a:r>
              <a:rPr lang="zh-CN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例题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alt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2020</a:t>
            </a:r>
            <a:r>
              <a:rPr lang="zh-CN" alt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广东</a:t>
            </a:r>
            <a:r>
              <a:rPr lang="en-US" altLang="zh-CN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32</a:t>
            </a:r>
            <a:r>
              <a:rPr lang="zh-CN" alt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题，共</a:t>
            </a:r>
            <a:r>
              <a:rPr lang="en-US" altLang="zh-CN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14</a:t>
            </a:r>
            <a:r>
              <a:rPr lang="zh-CN" alt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分））</a:t>
            </a: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教科书是课程的承载，不同时期的教科书体现出不同的时代特色。阅读材料，回答问题：</a:t>
            </a: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材料一  </a:t>
            </a: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光绪二十四年（1898）京师同文馆所译书目</a:t>
            </a: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          ——摘自《同文馆题名录》</a:t>
            </a:r>
            <a:b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</a:br>
            <a:r>
              <a:rPr lang="zh-CN" altLang="en-US" sz="2800" b="1" smtClean="0">
                <a:sym typeface="+mn-ea"/>
              </a:rPr>
              <a:t>（1）</a:t>
            </a:r>
            <a:r>
              <a:rPr lang="zh-CN" altLang="en-US" sz="2800" b="1" smtClean="0">
                <a:solidFill>
                  <a:srgbClr val="FF0000"/>
                </a:solidFill>
                <a:sym typeface="+mn-ea"/>
              </a:rPr>
              <a:t>根据材料</a:t>
            </a:r>
            <a:r>
              <a:rPr lang="zh-CN" altLang="en-US" sz="2800" b="1" smtClean="0">
                <a:sym typeface="+mn-ea"/>
              </a:rPr>
              <a:t>一，概括</a:t>
            </a:r>
            <a:r>
              <a:rPr lang="zh-CN" altLang="en-US" sz="2800" b="1" smtClean="0">
                <a:solidFill>
                  <a:srgbClr val="0000CC"/>
                </a:solidFill>
                <a:sym typeface="+mn-ea"/>
              </a:rPr>
              <a:t>1898年京师同文馆所译书目</a:t>
            </a:r>
            <a:r>
              <a:rPr lang="zh-CN" altLang="en-US" sz="2800" b="1" smtClean="0">
                <a:sym typeface="+mn-ea"/>
              </a:rPr>
              <a:t>的</a:t>
            </a:r>
            <a:r>
              <a:rPr lang="zh-CN" altLang="en-US" sz="2800" b="1" smtClean="0">
                <a:solidFill>
                  <a:srgbClr val="770B03"/>
                </a:solidFill>
                <a:sym typeface="+mn-ea"/>
              </a:rPr>
              <a:t>特点</a:t>
            </a:r>
            <a:r>
              <a:rPr lang="zh-CN" altLang="en-US" sz="2800" b="1" smtClean="0">
                <a:sym typeface="+mn-ea"/>
              </a:rPr>
              <a:t>。这反映了怎样的</a:t>
            </a:r>
            <a:r>
              <a:rPr lang="zh-CN" altLang="en-US" sz="2800" b="1" smtClean="0">
                <a:solidFill>
                  <a:schemeClr val="accent1"/>
                </a:solidFill>
                <a:sym typeface="+mn-ea"/>
              </a:rPr>
              <a:t>时代</a:t>
            </a:r>
            <a:r>
              <a:rPr lang="zh-CN" altLang="en-US" sz="2800" b="1" smtClean="0">
                <a:solidFill>
                  <a:schemeClr val="tx1"/>
                </a:solidFill>
                <a:sym typeface="+mn-ea"/>
              </a:rPr>
              <a:t>需求</a:t>
            </a:r>
            <a:r>
              <a:rPr lang="zh-CN" altLang="en-US" sz="2800" b="1" smtClean="0">
                <a:sym typeface="+mn-ea"/>
              </a:rPr>
              <a:t>？</a:t>
            </a:r>
            <a:br>
              <a:rPr lang="zh-CN" altLang="en-US" sz="2800" b="1" smtClean="0"/>
            </a:br>
            <a:br>
              <a:rPr lang="zh-CN" altLang="en-US" sz="2800" b="1" smtClean="0"/>
            </a:b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答案来自材料  </a:t>
            </a:r>
            <a:r>
              <a:rPr lang="zh-CN" altLang="en-US" sz="2800" b="1" dirty="0" smtClean="0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限定的答题范围  </a:t>
            </a:r>
            <a:r>
              <a:rPr lang="zh-CN" altLang="en-US" sz="2800" b="1" smtClean="0">
                <a:solidFill>
                  <a:srgbClr val="770B03"/>
                </a:solidFill>
                <a:sym typeface="+mn-ea"/>
              </a:rPr>
              <a:t>第一个问答项</a:t>
            </a:r>
            <a:r>
              <a:rPr lang="zh-CN" altLang="en-US" sz="2800" b="1" dirty="0" smtClean="0"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800" b="1" smtClean="0">
                <a:solidFill>
                  <a:schemeClr val="accent1"/>
                </a:solidFill>
                <a:sym typeface="+mn-ea"/>
              </a:rPr>
              <a:t>限定的答题角度   </a:t>
            </a:r>
            <a:r>
              <a:rPr lang="zh-CN" altLang="en-US" sz="2800" b="1" smtClean="0">
                <a:solidFill>
                  <a:schemeClr val="tx1"/>
                </a:solidFill>
                <a:sym typeface="+mn-ea"/>
              </a:rPr>
              <a:t>第二个问答项</a:t>
            </a:r>
            <a:endParaRPr lang="zh-CN" altLang="en-US" sz="2800" b="1" smtClean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0724" name="TextBox 4"/>
          <p:cNvSpPr txBox="1"/>
          <p:nvPr/>
        </p:nvSpPr>
        <p:spPr>
          <a:xfrm>
            <a:off x="179388" y="1417638"/>
            <a:ext cx="3963987" cy="9787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buClrTx/>
            </a:pPr>
            <a:r>
              <a:rPr lang="zh-CN" altLang="en-US" sz="2400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endParaRPr lang="en-US" altLang="zh-CN" sz="2400" dirty="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20000"/>
              </a:lnSpc>
              <a:buClrTx/>
            </a:pP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698" name="标题 1"/>
          <p:cNvSpPr>
            <a:spLocks noGrp="1"/>
          </p:cNvSpPr>
          <p:nvPr/>
        </p:nvSpPr>
        <p:spPr>
          <a:xfrm>
            <a:off x="179512" y="980728"/>
            <a:ext cx="9144000" cy="65801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endParaRPr lang="en-US" altLang="zh-CN" sz="2400" dirty="0" smtClean="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400" b="1" dirty="0" smtClean="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 dirty="0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" name="文本框 2"/>
          <p:cNvSpPr txBox="1">
            <a:spLocks noChangeArrowheads="1"/>
          </p:cNvSpPr>
          <p:nvPr/>
        </p:nvSpPr>
        <p:spPr bwMode="auto">
          <a:xfrm>
            <a:off x="1042670" y="2503170"/>
            <a:ext cx="6946265" cy="13735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en-US" altLang="zh-CN" sz="2400" kern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《化学指南》《化学阐原》《全体通考》《坤象究原》《星学发朝》《星招指掌》《中西合历》《分化津梁》《法国律例》《公法便览》《公法会通》《新加坡刑律》《中国古世公法论略》《富国策》《万国公报》《各国史略》《英文举偶》</a:t>
            </a:r>
            <a:endParaRPr lang="en-US" altLang="zh-CN" sz="2400" kern="0">
              <a:solidFill>
                <a:schemeClr val="tx1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9730" y="277495"/>
            <a:ext cx="8307070" cy="5853430"/>
          </a:xfrm>
          <a:solidFill>
            <a:schemeClr val="accent2"/>
          </a:solidFill>
        </p:spPr>
        <p:txBody>
          <a:bodyPr/>
          <a:lstStyle/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</a:rPr>
              <a:t>题型解析：</a:t>
            </a:r>
            <a:endParaRPr lang="zh-CN" alt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zh-CN" b="1" dirty="0"/>
              <a:t>   第一个问答项，先审问题：</a:t>
            </a:r>
            <a:r>
              <a:rPr lang="en-US" altLang="zh-CN" dirty="0"/>
              <a:t>“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1898年京师同文馆所译书目</a:t>
            </a:r>
            <a:r>
              <a:rPr lang="zh-CN" altLang="en-US" b="1" smtClean="0">
                <a:sym typeface="+mn-ea"/>
              </a:rPr>
              <a:t>的</a:t>
            </a:r>
            <a:r>
              <a:rPr lang="zh-CN" altLang="en-US" b="1" smtClean="0">
                <a:solidFill>
                  <a:srgbClr val="770B03"/>
                </a:solidFill>
                <a:sym typeface="+mn-ea"/>
              </a:rPr>
              <a:t>特点</a:t>
            </a:r>
            <a:r>
              <a:rPr lang="en-US" altLang="zh-CN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”</a:t>
            </a:r>
            <a:r>
              <a:rPr lang="zh-CN" altLang="en-US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，问题的答案来自材料，分值</a:t>
            </a:r>
            <a:r>
              <a:rPr lang="en-US" altLang="zh-CN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分，答案可以只写一个要点。再读材料，找出材料的时间是光绪二十四年（</a:t>
            </a:r>
            <a:r>
              <a:rPr lang="en-US" altLang="zh-CN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1898</a:t>
            </a:r>
            <a:r>
              <a:rPr lang="zh-CN" altLang="en-US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年）。事件是京师同文馆所译书目。读材料中书目的名称，把所有书籍进行分类，可以</a:t>
            </a:r>
            <a:r>
              <a:rPr lang="zh-CN" altLang="en-US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分为科技</a:t>
            </a:r>
            <a:r>
              <a:rPr lang="zh-CN" altLang="en-US" b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、法律、历史文化等许多类别。通过分析归纳最后写答案，特点是以西方科技、法律制度以及历史文化为主。</a:t>
            </a:r>
            <a:endParaRPr lang="zh-CN" altLang="en-US" b="1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9730" y="277495"/>
            <a:ext cx="8307070" cy="5853430"/>
          </a:xfrm>
          <a:solidFill>
            <a:schemeClr val="accent2"/>
          </a:solidFill>
        </p:spPr>
        <p:txBody>
          <a:bodyPr/>
          <a:lstStyle/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</a:rPr>
              <a:t>题型解析：</a:t>
            </a:r>
            <a:endParaRPr lang="zh-CN" alt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zh-CN" b="1" dirty="0"/>
              <a:t>   第二个问答题：先审问题</a:t>
            </a:r>
            <a:r>
              <a:rPr lang="en-US" altLang="zh-CN" b="1" dirty="0"/>
              <a:t>“</a:t>
            </a:r>
            <a:r>
              <a:rPr lang="zh-CN" altLang="en-US" b="1" smtClean="0">
                <a:solidFill>
                  <a:srgbClr val="FFC000"/>
                </a:solidFill>
                <a:sym typeface="+mn-ea"/>
              </a:rPr>
              <a:t>这反映了怎样的时代需求</a:t>
            </a:r>
            <a:r>
              <a:rPr lang="en-US" altLang="zh-CN" b="1" dirty="0">
                <a:sym typeface="+mn-ea"/>
              </a:rPr>
              <a:t>”</a:t>
            </a:r>
            <a:r>
              <a:rPr lang="zh-CN" altLang="en-US" b="1" dirty="0">
                <a:sym typeface="+mn-ea"/>
              </a:rPr>
              <a:t>。再读材料，</a:t>
            </a:r>
            <a:r>
              <a:rPr lang="zh-CN" altLang="en-US" b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找出材料的时间是光绪二十四年（</a:t>
            </a:r>
            <a:r>
              <a:rPr lang="en-US" altLang="zh-CN" b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1898</a:t>
            </a:r>
            <a:r>
              <a:rPr lang="zh-CN" altLang="en-US" b="1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年）。事件是京师同文馆所译书目，联系所学知识就是戊戌变法。最后写答案，所以当时的时代需求是：学习西方，变法图强。</a:t>
            </a:r>
            <a:endParaRPr lang="zh-CN" altLang="en-US" b="1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  <a:sym typeface="+mn-ea"/>
              </a:rPr>
              <a:t>参考答案：</a:t>
            </a:r>
            <a:r>
              <a:rPr lang="zh-CN" altLang="en-US" b="1" smtClean="0">
                <a:sym typeface="+mn-ea"/>
              </a:rPr>
              <a:t>（1）特点：以西方科学技术、法律制度以及历史文化为主。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（</a:t>
            </a:r>
            <a:r>
              <a:rPr lang="en-US" altLang="zh-CN" b="1" smtClean="0">
                <a:solidFill>
                  <a:srgbClr val="0000CC"/>
                </a:solidFill>
                <a:sym typeface="+mn-ea"/>
              </a:rPr>
              <a:t>2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分）</a:t>
            </a:r>
            <a:r>
              <a:rPr lang="zh-CN" altLang="en-US" b="1" smtClean="0">
                <a:sym typeface="+mn-ea"/>
              </a:rPr>
              <a:t>时代需求：学习西方，变法图强。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（任答一点</a:t>
            </a:r>
            <a:r>
              <a:rPr lang="en-US" altLang="zh-CN" b="1" smtClean="0">
                <a:solidFill>
                  <a:srgbClr val="0000CC"/>
                </a:solidFill>
                <a:sym typeface="+mn-ea"/>
              </a:rPr>
              <a:t>2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分）</a:t>
            </a:r>
            <a:endParaRPr lang="zh-CN" altLang="en-US" b="1" smtClean="0">
              <a:solidFill>
                <a:srgbClr val="0000CC"/>
              </a:solidFill>
              <a:sym typeface="+mn-ea"/>
            </a:endParaRPr>
          </a:p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  <a:sym typeface="+mn-ea"/>
              </a:rPr>
              <a:t>解题方法：</a:t>
            </a:r>
            <a:r>
              <a:rPr lang="zh-CN" altLang="en-US" b="1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sym typeface="+mn-ea"/>
              </a:rPr>
              <a:t>读材料的时间</a:t>
            </a:r>
            <a:r>
              <a:rPr lang="zh-CN" altLang="en-US" b="1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sym typeface="+mn-ea"/>
              </a:rPr>
              <a:t>、事件。</a:t>
            </a:r>
            <a:endParaRPr lang="zh-CN" altLang="en-US" b="1" dirty="0" smtClean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354330"/>
            <a:ext cx="8229600" cy="5776595"/>
          </a:xfrm>
        </p:spPr>
        <p:txBody>
          <a:bodyPr/>
          <a:p>
            <a:r>
              <a:rPr lang="zh-CN" altLang="en-US" b="1"/>
              <a:t>材料二 亚细亚洲，占全球全陆三分之一，其面积之广大，为五大洲……然多分属欧洲诸国，主权丧尽，其号称独立自主者，只我中国及日本、暹罗、波斯诸国而已。</a:t>
            </a:r>
            <a:endParaRPr lang="zh-CN" altLang="en-US" b="1"/>
          </a:p>
          <a:p>
            <a:r>
              <a:rPr lang="zh-CN" altLang="en-US" b="1"/>
              <a:t>﹣﹣摘自《最新地理教科书》（1905年）</a:t>
            </a:r>
            <a:endParaRPr lang="zh-CN" altLang="en-US" b="1"/>
          </a:p>
          <a:p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（2）</a:t>
            </a: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根据材料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二，</a:t>
            </a:r>
            <a:r>
              <a:rPr lang="zh-CN" altLang="en-US" b="1" smtClean="0">
                <a:solidFill>
                  <a:schemeClr val="tx2"/>
                </a:solidFill>
                <a:sym typeface="+mn-ea"/>
              </a:rPr>
              <a:t>与传统的“天朝”观念相比，《最新地理教科书》对世界的认识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发生了什么</a:t>
            </a:r>
            <a:r>
              <a:rPr lang="zh-CN" altLang="en-US" b="1" smtClean="0">
                <a:solidFill>
                  <a:schemeClr val="accent1"/>
                </a:solidFill>
                <a:sym typeface="+mn-ea"/>
              </a:rPr>
              <a:t>变化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？</a:t>
            </a:r>
            <a:r>
              <a:rPr lang="zh-CN" altLang="en-US" b="1" smtClean="0">
                <a:solidFill>
                  <a:srgbClr val="7030A0"/>
                </a:solidFill>
                <a:sym typeface="+mn-ea"/>
              </a:rPr>
              <a:t>用材料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中的信息加以</a:t>
            </a:r>
            <a:r>
              <a:rPr lang="zh-CN" altLang="en-US" b="1" smtClean="0">
                <a:solidFill>
                  <a:srgbClr val="770B03"/>
                </a:solidFill>
                <a:sym typeface="+mn-ea"/>
              </a:rPr>
              <a:t>说明</a:t>
            </a:r>
            <a:r>
              <a:rPr lang="zh-CN" altLang="en-US" b="1" smtClean="0">
                <a:solidFill>
                  <a:srgbClr val="0000CC"/>
                </a:solidFill>
                <a:sym typeface="+mn-ea"/>
              </a:rPr>
              <a:t>。</a:t>
            </a: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分）</a:t>
            </a:r>
            <a:br>
              <a:rPr lang="zh-CN" altLang="en-US" b="1" smtClean="0">
                <a:solidFill>
                  <a:srgbClr val="FF0000"/>
                </a:solidFill>
                <a:sym typeface="+mn-ea"/>
              </a:rPr>
            </a:b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答案来自材料  </a:t>
            </a:r>
            <a:r>
              <a:rPr lang="zh-CN" altLang="en-US" b="1" smtClean="0">
                <a:solidFill>
                  <a:schemeClr val="tx2"/>
                </a:solidFill>
                <a:sym typeface="+mn-ea"/>
              </a:rPr>
              <a:t>限定答题范围  </a:t>
            </a:r>
            <a:r>
              <a:rPr lang="zh-CN" altLang="en-US" b="1" smtClean="0">
                <a:solidFill>
                  <a:schemeClr val="accent1"/>
                </a:solidFill>
                <a:sym typeface="+mn-ea"/>
              </a:rPr>
              <a:t>第一个问答项 </a:t>
            </a:r>
            <a:endParaRPr lang="zh-CN" altLang="en-US" b="1" smtClean="0">
              <a:solidFill>
                <a:schemeClr val="accent1"/>
              </a:solidFill>
              <a:sym typeface="+mn-ea"/>
            </a:endParaRPr>
          </a:p>
          <a:p>
            <a:r>
              <a:rPr lang="zh-CN" altLang="en-US" b="1" smtClean="0">
                <a:solidFill>
                  <a:srgbClr val="7030A0"/>
                </a:solidFill>
                <a:sym typeface="+mn-ea"/>
              </a:rPr>
              <a:t>答案来自材料  </a:t>
            </a:r>
            <a:r>
              <a:rPr lang="zh-CN" altLang="en-US" b="1" smtClean="0">
                <a:solidFill>
                  <a:srgbClr val="770B03"/>
                </a:solidFill>
                <a:sym typeface="+mn-ea"/>
              </a:rPr>
              <a:t>第二个问答项  </a:t>
            </a: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估算答题要点个数</a:t>
            </a:r>
            <a:endParaRPr lang="zh-CN" altLang="en-US" b="1" smtClean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b="1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解析：先审两个问答项，第一个问答项是在</a:t>
            </a:r>
            <a:r>
              <a:rPr lang="en-US" altLang="zh-CN" sz="3200" b="1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与传统的天朝观念</a:t>
            </a:r>
            <a:r>
              <a:rPr lang="en-US" altLang="zh-CN" sz="3200" b="1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200" b="1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限定的比较角度下，提炼材料中</a:t>
            </a:r>
            <a:r>
              <a:rPr lang="zh-CN" altLang="en-US" sz="3200" b="1" smtClean="0">
                <a:sym typeface="+mn-ea"/>
              </a:rPr>
              <a:t>《最新地理教科书》对世界认识的变化</a:t>
            </a:r>
            <a:r>
              <a:rPr lang="en-US" altLang="zh-CN" sz="3200" b="1" smtClean="0">
                <a:sym typeface="+mn-ea"/>
              </a:rPr>
              <a:t>”</a:t>
            </a:r>
            <a:r>
              <a:rPr lang="zh-CN" altLang="en-US" sz="3200" b="1" smtClean="0">
                <a:sym typeface="+mn-ea"/>
              </a:rPr>
              <a:t>的观点。第二个问答项是选用材料信息说明论证第一个问答项得出的观点。再读材料，关注到材料中的省略号和转折词语</a:t>
            </a:r>
            <a:r>
              <a:rPr lang="en-US" altLang="zh-CN" sz="3200" b="1" smtClean="0">
                <a:sym typeface="+mn-ea"/>
              </a:rPr>
              <a:t>“</a:t>
            </a:r>
            <a:r>
              <a:rPr lang="zh-CN" altLang="en-US" sz="3200" b="1" smtClean="0">
                <a:sym typeface="+mn-ea"/>
              </a:rPr>
              <a:t>然</a:t>
            </a:r>
            <a:r>
              <a:rPr lang="en-US" altLang="zh-CN" sz="3200" b="1" smtClean="0">
                <a:sym typeface="+mn-ea"/>
              </a:rPr>
              <a:t>”</a:t>
            </a:r>
            <a:r>
              <a:rPr lang="zh-CN" altLang="en-US" sz="3200" b="1" smtClean="0">
                <a:sym typeface="+mn-ea"/>
              </a:rPr>
              <a:t>把材料分成了两部分，省略号两边的内容可能很重要。根据省略前边</a:t>
            </a:r>
            <a:endParaRPr lang="zh-CN" altLang="en-US" sz="3200" b="1" dirty="0" smtClean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9405" y="173990"/>
            <a:ext cx="8367395" cy="5956935"/>
          </a:xfrm>
        </p:spPr>
        <p:txBody>
          <a:bodyPr/>
          <a:lstStyle/>
          <a:p>
            <a:endParaRPr lang="zh-CN" altLang="zh-CN" dirty="0" smtClean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b="1">
              <a:sym typeface="+mn-ea"/>
            </a:endParaRPr>
          </a:p>
          <a:p>
            <a:r>
              <a:rPr lang="en-US" altLang="zh-CN" b="1">
                <a:sym typeface="+mn-ea"/>
              </a:rPr>
              <a:t>“</a:t>
            </a:r>
            <a:r>
              <a:rPr lang="zh-CN" altLang="en-US" b="1">
                <a:sym typeface="+mn-ea"/>
              </a:rPr>
              <a:t>亚细亚洲，占全球全陆三分之一，其面积之广大，为五大洲</a:t>
            </a:r>
            <a:r>
              <a:rPr lang="en-US" altLang="zh-CN" b="1">
                <a:sym typeface="+mn-ea"/>
              </a:rPr>
              <a:t>”</a:t>
            </a:r>
            <a:r>
              <a:rPr lang="zh-CN" altLang="en-US" b="1">
                <a:sym typeface="+mn-ea"/>
              </a:rPr>
              <a:t>这句话可提炼出观点：</a:t>
            </a:r>
            <a:r>
              <a:rPr lang="en-US" altLang="zh-CN" b="1">
                <a:sym typeface="+mn-ea"/>
              </a:rPr>
              <a:t>“</a:t>
            </a:r>
            <a:r>
              <a:rPr lang="zh-CN" altLang="en-US" b="1" smtClean="0">
                <a:solidFill>
                  <a:schemeClr val="tx2"/>
                </a:solidFill>
                <a:sym typeface="+mn-ea"/>
              </a:rPr>
              <a:t>与传统的</a:t>
            </a:r>
            <a:r>
              <a:rPr lang="en-US" altLang="zh-CN" b="1">
                <a:sym typeface="+mn-ea"/>
              </a:rPr>
              <a:t>‘</a:t>
            </a:r>
            <a:r>
              <a:rPr lang="zh-CN" altLang="en-US" b="1" smtClean="0">
                <a:solidFill>
                  <a:schemeClr val="tx2"/>
                </a:solidFill>
                <a:sym typeface="+mn-ea"/>
              </a:rPr>
              <a:t>天朝观念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'</a:t>
            </a:r>
            <a:r>
              <a:rPr lang="zh-CN" altLang="en-US" b="1" smtClean="0">
                <a:solidFill>
                  <a:schemeClr val="tx2"/>
                </a:solidFill>
                <a:sym typeface="+mn-ea"/>
              </a:rPr>
              <a:t>相比有了</a:t>
            </a:r>
            <a:r>
              <a:rPr lang="en-US" altLang="zh-CN" b="1">
                <a:sym typeface="+mn-ea"/>
              </a:rPr>
              <a:t>“</a:t>
            </a:r>
            <a:r>
              <a:rPr lang="zh-CN" altLang="zh-CN" b="1">
                <a:sym typeface="+mn-ea"/>
              </a:rPr>
              <a:t>不再认为</a:t>
            </a:r>
            <a:r>
              <a:rPr lang="en-US" altLang="zh-CN" b="1">
                <a:sym typeface="+mn-ea"/>
              </a:rPr>
              <a:t>‘</a:t>
            </a:r>
            <a:r>
              <a:rPr lang="zh-CN" altLang="zh-CN" b="1">
                <a:sym typeface="+mn-ea"/>
              </a:rPr>
              <a:t>中国是天下之中</a:t>
            </a:r>
            <a:r>
              <a:rPr lang="zh-CN" altLang="zh-CN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'的观念，故答案变化一是不再认为中国是天下之中，材料中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b="1">
                <a:sym typeface="+mn-ea"/>
              </a:rPr>
              <a:t>亚细亚洲，占全球全陆三分之一</a:t>
            </a:r>
            <a:r>
              <a:rPr lang="en-US" altLang="zh-CN" b="1">
                <a:sym typeface="+mn-ea"/>
              </a:rPr>
              <a:t>”</a:t>
            </a:r>
            <a:r>
              <a:rPr lang="zh-CN" altLang="en-US" b="1">
                <a:sym typeface="+mn-ea"/>
              </a:rPr>
              <a:t>足以说明此观点。</a:t>
            </a:r>
            <a:endParaRPr lang="zh-CN" altLang="en-US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/>
          </p:nvPr>
        </p:nvSpPr>
        <p:spPr>
          <a:xfrm>
            <a:off x="422910" y="72390"/>
            <a:ext cx="8263890" cy="6659880"/>
          </a:xfrm>
        </p:spPr>
        <p:txBody>
          <a:bodyPr/>
          <a:lstStyle/>
          <a:p>
            <a:r>
              <a:rPr lang="zh-CN" altLang="en-US" sz="2800" b="1" dirty="0"/>
              <a:t>省略号的转折词后边</a:t>
            </a:r>
            <a:r>
              <a:rPr lang="en-US" altLang="zh-CN" sz="2800" b="1" dirty="0"/>
              <a:t>“</a:t>
            </a:r>
            <a:r>
              <a:rPr lang="zh-CN" altLang="en-US" sz="2800" b="1">
                <a:sym typeface="+mn-ea"/>
              </a:rPr>
              <a:t>然多分属欧洲诸国，主权丧尽，其号称独立自主者，只我中国及日本、暹罗、波斯诸国而已。</a:t>
            </a:r>
            <a:r>
              <a:rPr lang="en-US" altLang="zh-CN" sz="2800" b="1">
                <a:sym typeface="+mn-ea"/>
              </a:rPr>
              <a:t>”</a:t>
            </a:r>
            <a:r>
              <a:rPr lang="zh-CN" altLang="en-US" sz="2800" b="1">
                <a:sym typeface="+mn-ea"/>
              </a:rPr>
              <a:t>这句话，可提炼出观点：</a:t>
            </a:r>
            <a:r>
              <a:rPr lang="en-US" altLang="zh-CN" sz="2800" b="1">
                <a:sym typeface="+mn-ea"/>
              </a:rPr>
              <a:t>“</a:t>
            </a:r>
            <a:r>
              <a:rPr lang="zh-CN" altLang="en-US" sz="2800" b="1">
                <a:sym typeface="+mn-ea"/>
              </a:rPr>
              <a:t>与传统的</a:t>
            </a:r>
            <a:r>
              <a:rPr lang="en-US" altLang="zh-CN" sz="2800" b="1">
                <a:sym typeface="+mn-ea"/>
              </a:rPr>
              <a:t>‘</a:t>
            </a:r>
            <a:r>
              <a:rPr lang="zh-CN" altLang="en-US" sz="2800" b="1">
                <a:sym typeface="+mn-ea"/>
              </a:rPr>
              <a:t>天朝观念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'</a:t>
            </a:r>
            <a:r>
              <a:rPr lang="zh-CN" altLang="en-US" sz="2800" b="1">
                <a:sym typeface="+mn-ea"/>
              </a:rPr>
              <a:t>相比有了</a:t>
            </a:r>
            <a:r>
              <a:rPr lang="en-US" altLang="zh-CN" sz="2800" b="1">
                <a:sym typeface="+mn-ea"/>
              </a:rPr>
              <a:t>‘</a:t>
            </a:r>
            <a:r>
              <a:rPr lang="zh-CN" altLang="en-US" sz="2800" b="1">
                <a:sym typeface="+mn-ea"/>
              </a:rPr>
              <a:t>国家独立自主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'的意识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，故答案变化二是</a:t>
            </a:r>
            <a:r>
              <a:rPr lang="zh-CN" altLang="en-US" sz="2800" b="1">
                <a:sym typeface="+mn-ea"/>
              </a:rPr>
              <a:t>有了</a:t>
            </a:r>
            <a:r>
              <a:rPr lang="en-US" altLang="zh-CN" sz="2800" b="1">
                <a:sym typeface="+mn-ea"/>
              </a:rPr>
              <a:t>“</a:t>
            </a:r>
            <a:r>
              <a:rPr lang="zh-CN" altLang="en-US" sz="2800" b="1">
                <a:sym typeface="+mn-ea"/>
              </a:rPr>
              <a:t>国家独立自主</a:t>
            </a:r>
            <a:r>
              <a:rPr lang="en-US" altLang="zh-CN" sz="2800" b="1">
                <a:sym typeface="+mn-ea"/>
              </a:rPr>
              <a:t>”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意识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材料中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800" b="1">
                <a:sym typeface="+mn-ea"/>
              </a:rPr>
              <a:t>多分属欧洲诸国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足以说明此观点。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参考答案：</a:t>
            </a:r>
            <a:r>
              <a:rPr lang="zh-CN" altLang="en-US" sz="2800" b="1" smtClean="0"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（2）根据材料二，与传统的“天朝”观念相比，《最新地理教科书》对世界的认识发生的变化是不再认为中国是天下之中；认为中国和日本、罗、波斯诸国一样是亚细亚洲的一部分。</a:t>
            </a:r>
            <a:endParaRPr lang="zh-CN" altLang="en-US" sz="2800" b="1" smtClean="0"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  <a:p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解题方法：</a:t>
            </a:r>
            <a:r>
              <a:rPr lang="zh-CN" altLang="en-US" sz="3200" b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借助标点符号和转折性词语，梳理材料句子间的关系。关注材料中省略号，省略号两边的内容可能信息点。答题时要注意史论结合。</a:t>
            </a:r>
            <a:endParaRPr lang="zh-CN" altLang="en-US" sz="3200" b="1" smtClean="0"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zh-CN" altLang="en-US" sz="3200" b="1" dirty="0" smtClean="0"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50825" y="333375"/>
            <a:ext cx="7896225" cy="5635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j-cs"/>
              </a:rPr>
              <a:t> 中考历史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综合题命题思路及解题技巧</a:t>
            </a:r>
            <a:endParaRPr kumimoji="0" lang="en-US" altLang="zh-CN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099" name="组合 54"/>
          <p:cNvGrpSpPr/>
          <p:nvPr/>
        </p:nvGrpSpPr>
        <p:grpSpPr>
          <a:xfrm>
            <a:off x="-1173797" y="1324293"/>
            <a:ext cx="4770437" cy="4824412"/>
            <a:chOff x="-1189038" y="1341438"/>
            <a:chExt cx="4770438" cy="4824412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ltGray">
            <a:xfrm rot="5400000">
              <a:off x="-1216025" y="1368425"/>
              <a:ext cx="4824412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1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-1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45490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tint val="45490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ltGray">
            <a:xfrm rot="5400000" flipH="1">
              <a:off x="-810418" y="1804194"/>
              <a:ext cx="4032250" cy="392906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3"/>
                    <a:pt x="10855" y="10769"/>
                    <a:pt x="10856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56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48000"/>
                  </a:schemeClr>
                </a:gs>
              </a:gsLst>
              <a:lin ang="5400000" scaled="1"/>
            </a:gradFill>
            <a:ln w="0" algn="ctr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50"/>
          <p:cNvGrpSpPr/>
          <p:nvPr/>
        </p:nvGrpSpPr>
        <p:grpSpPr>
          <a:xfrm>
            <a:off x="2654300" y="1714500"/>
            <a:ext cx="2709863" cy="508000"/>
            <a:chOff x="2654300" y="1714500"/>
            <a:chExt cx="2709788" cy="508000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2971791" y="1714500"/>
              <a:ext cx="2392297" cy="50800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bg2"/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综艺简体" pitchFamily="2" charset="-122"/>
                  <a:ea typeface="方正综艺简体" pitchFamily="2" charset="-122"/>
                  <a:cs typeface="+mn-cs"/>
                </a:rPr>
                <a:t>一、考查要求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cs typeface="+mn-cs"/>
              </a:endParaRPr>
            </a:p>
          </p:txBody>
        </p:sp>
        <p:grpSp>
          <p:nvGrpSpPr>
            <p:cNvPr id="4129" name="Group 11"/>
            <p:cNvGrpSpPr/>
            <p:nvPr/>
          </p:nvGrpSpPr>
          <p:grpSpPr>
            <a:xfrm>
              <a:off x="2654300" y="1803400"/>
              <a:ext cx="381000" cy="381000"/>
              <a:chOff x="2078" y="1680"/>
              <a:chExt cx="1615" cy="1615"/>
            </a:xfrm>
          </p:grpSpPr>
          <p:sp>
            <p:nvSpPr>
              <p:cNvPr id="4130" name="Oval 12"/>
              <p:cNvSpPr/>
              <p:nvPr/>
            </p:nvSpPr>
            <p:spPr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  <a:tileRect/>
              </a:gradFill>
              <a:ln w="57150">
                <a:noFill/>
              </a:ln>
            </p:spPr>
            <p:txBody>
              <a:bodyPr wrap="none" anchor="ctr"/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31" name="Oval 13"/>
              <p:cNvSpPr/>
              <p:nvPr/>
            </p:nvSpPr>
            <p:spPr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</a:ln>
              <a:effectLst/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33" name="Oval 15"/>
              <p:cNvSpPr/>
              <p:nvPr/>
            </p:nvSpPr>
            <p:spPr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wrap="none" anchor="ctr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" name="Oval 16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35" name="Oval 17"/>
              <p:cNvSpPr/>
              <p:nvPr/>
            </p:nvSpPr>
            <p:spPr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anchor="ctr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组合 51"/>
          <p:cNvGrpSpPr/>
          <p:nvPr/>
        </p:nvGrpSpPr>
        <p:grpSpPr>
          <a:xfrm>
            <a:off x="3232150" y="3175000"/>
            <a:ext cx="3307080" cy="508000"/>
            <a:chOff x="3187700" y="2704976"/>
            <a:chExt cx="2680444" cy="508000"/>
          </a:xfrm>
        </p:grpSpPr>
        <p:sp>
          <p:nvSpPr>
            <p:cNvPr id="10" name="AutoShape 9"/>
            <p:cNvSpPr>
              <a:spLocks noChangeArrowheads="1"/>
            </p:cNvSpPr>
            <p:nvPr/>
          </p:nvSpPr>
          <p:spPr bwMode="gray">
            <a:xfrm>
              <a:off x="3492585" y="2704976"/>
              <a:ext cx="2375559" cy="50800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bg2"/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综艺简体" pitchFamily="2" charset="-122"/>
                  <a:ea typeface="方正综艺简体" pitchFamily="2" charset="-122"/>
                  <a:cs typeface="+mn-cs"/>
                </a:rPr>
                <a:t>二、解题思路与方法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cs typeface="+mn-cs"/>
              </a:endParaRPr>
            </a:p>
          </p:txBody>
        </p:sp>
        <p:grpSp>
          <p:nvGrpSpPr>
            <p:cNvPr id="4121" name="Group 18"/>
            <p:cNvGrpSpPr/>
            <p:nvPr/>
          </p:nvGrpSpPr>
          <p:grpSpPr>
            <a:xfrm>
              <a:off x="3187700" y="2811338"/>
              <a:ext cx="381000" cy="381000"/>
              <a:chOff x="2078" y="1680"/>
              <a:chExt cx="1615" cy="1615"/>
            </a:xfrm>
          </p:grpSpPr>
          <p:sp>
            <p:nvSpPr>
              <p:cNvPr id="4122" name="Oval 19"/>
              <p:cNvSpPr/>
              <p:nvPr/>
            </p:nvSpPr>
            <p:spPr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  <a:tileRect/>
              </a:gradFill>
              <a:ln w="57150">
                <a:noFill/>
              </a:ln>
            </p:spPr>
            <p:txBody>
              <a:bodyPr wrap="none" anchor="ctr"/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23" name="Oval 20"/>
              <p:cNvSpPr/>
              <p:nvPr/>
            </p:nvSpPr>
            <p:spPr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</a:ln>
              <a:effectLst/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25" name="Oval 22"/>
              <p:cNvSpPr/>
              <p:nvPr/>
            </p:nvSpPr>
            <p:spPr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8BE67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wrap="square" anchor="ctr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4" name="Oval 23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27" name="Oval 24"/>
              <p:cNvSpPr/>
              <p:nvPr/>
            </p:nvSpPr>
            <p:spPr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235C32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anchor="ctr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52"/>
          <p:cNvGrpSpPr/>
          <p:nvPr/>
        </p:nvGrpSpPr>
        <p:grpSpPr>
          <a:xfrm>
            <a:off x="3277235" y="4656773"/>
            <a:ext cx="2671763" cy="508000"/>
            <a:chOff x="3340100" y="3713088"/>
            <a:chExt cx="2672060" cy="508000"/>
          </a:xfrm>
        </p:grpSpPr>
        <p:sp>
          <p:nvSpPr>
            <p:cNvPr id="9" name="AutoShape 8"/>
            <p:cNvSpPr>
              <a:spLocks noChangeArrowheads="1"/>
            </p:cNvSpPr>
            <p:nvPr/>
          </p:nvSpPr>
          <p:spPr bwMode="gray">
            <a:xfrm>
              <a:off x="3644934" y="3713088"/>
              <a:ext cx="2367226" cy="50800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bg2"/>
              </a:solidFill>
              <a:rou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综艺简体" pitchFamily="2" charset="-122"/>
                  <a:ea typeface="方正综艺简体" pitchFamily="2" charset="-122"/>
                  <a:cs typeface="+mn-cs"/>
                </a:rPr>
                <a:t>三、解题技巧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cs typeface="+mn-cs"/>
              </a:endParaRPr>
            </a:p>
          </p:txBody>
        </p:sp>
        <p:grpSp>
          <p:nvGrpSpPr>
            <p:cNvPr id="4113" name="Group 25"/>
            <p:cNvGrpSpPr/>
            <p:nvPr/>
          </p:nvGrpSpPr>
          <p:grpSpPr>
            <a:xfrm>
              <a:off x="3340100" y="3789288"/>
              <a:ext cx="381000" cy="381000"/>
              <a:chOff x="2078" y="1680"/>
              <a:chExt cx="1615" cy="1615"/>
            </a:xfrm>
          </p:grpSpPr>
          <p:sp>
            <p:nvSpPr>
              <p:cNvPr id="4114" name="Oval 26"/>
              <p:cNvSpPr/>
              <p:nvPr/>
            </p:nvSpPr>
            <p:spPr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  <a:tileRect/>
              </a:gradFill>
              <a:ln w="57150">
                <a:noFill/>
              </a:ln>
            </p:spPr>
            <p:txBody>
              <a:bodyPr wrap="none" anchor="ctr"/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15" name="Oval 27"/>
              <p:cNvSpPr/>
              <p:nvPr/>
            </p:nvSpPr>
            <p:spPr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9" name="Oval 28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</a:ln>
              <a:effectLst/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17" name="Oval 29"/>
              <p:cNvSpPr/>
              <p:nvPr/>
            </p:nvSpPr>
            <p:spPr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txBody>
              <a:bodyPr wrap="none" anchor="ctr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1" name="Oval 30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19" name="Oval 31"/>
              <p:cNvSpPr/>
              <p:nvPr/>
            </p:nvSpPr>
            <p:spPr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10576D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anchor="ctr">
                <a:spAutoFit/>
              </a:bodyPr>
              <a:lstStyle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组合 52"/>
          <p:cNvGrpSpPr/>
          <p:nvPr/>
        </p:nvGrpSpPr>
        <p:grpSpPr>
          <a:xfrm>
            <a:off x="2232025" y="5828348"/>
            <a:ext cx="2725738" cy="568325"/>
            <a:chOff x="3340100" y="3789288"/>
            <a:chExt cx="2726041" cy="568325"/>
          </a:xfrm>
        </p:grpSpPr>
        <p:sp>
          <p:nvSpPr>
            <p:cNvPr id="7" name="AutoShape 8"/>
            <p:cNvSpPr>
              <a:spLocks noChangeArrowheads="1"/>
            </p:cNvSpPr>
            <p:nvPr/>
          </p:nvSpPr>
          <p:spPr bwMode="gray">
            <a:xfrm>
              <a:off x="3698915" y="3849613"/>
              <a:ext cx="2367226" cy="508000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chemeClr val="bg2"/>
              </a:solidFill>
              <a:round/>
            </a:ln>
          </p:spPr>
          <p:txBody>
            <a:bodyPr wrap="none" anchor="ctr"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综艺简体" pitchFamily="2" charset="-122"/>
                  <a:ea typeface="方正综艺简体" pitchFamily="2" charset="-122"/>
                  <a:cs typeface="+mn-cs"/>
                </a:rPr>
                <a:t>四、解题关键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cs typeface="+mn-cs"/>
              </a:endParaRPr>
            </a:p>
          </p:txBody>
        </p:sp>
        <p:grpSp>
          <p:nvGrpSpPr>
            <p:cNvPr id="8" name="Group 25"/>
            <p:cNvGrpSpPr/>
            <p:nvPr/>
          </p:nvGrpSpPr>
          <p:grpSpPr>
            <a:xfrm>
              <a:off x="3340100" y="3789288"/>
              <a:ext cx="381000" cy="381000"/>
              <a:chOff x="2078" y="1680"/>
              <a:chExt cx="1615" cy="1615"/>
            </a:xfrm>
          </p:grpSpPr>
          <p:sp>
            <p:nvSpPr>
              <p:cNvPr id="13" name="Oval 26"/>
              <p:cNvSpPr/>
              <p:nvPr/>
            </p:nvSpPr>
            <p:spPr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  <a:tileRect/>
              </a:gradFill>
              <a:ln w="57150">
                <a:noFill/>
              </a:ln>
            </p:spPr>
            <p:txBody>
              <a:bodyPr wrap="none" anchor="ctr"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" name="Oval 27"/>
              <p:cNvSpPr/>
              <p:nvPr/>
            </p:nvSpPr>
            <p:spPr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" name="Oval 28"/>
              <p:cNvSpPr>
                <a:spLocks noChangeArrowheads="1"/>
              </p:cNvSpPr>
              <p:nvPr/>
            </p:nvSpPr>
            <p:spPr bwMode="gray">
              <a:xfrm>
                <a:off x="2253" y="1855"/>
                <a:ext cx="1265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</a:ln>
              <a:effectLst/>
            </p:spPr>
            <p:txBody>
              <a:bodyPr wrap="none" anchor="ctr">
                <a:spAutoFit/>
              </a:bodyPr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Oval 29"/>
              <p:cNvSpPr/>
              <p:nvPr/>
            </p:nvSpPr>
            <p:spPr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  <a:tileRect/>
              </a:gradFill>
              <a:ln w="38100">
                <a:noFill/>
              </a:ln>
            </p:spPr>
            <p:txBody>
              <a:bodyPr wrap="none" anchor="ctr">
                <a:spAutoFit/>
              </a:bodyPr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0" name="Oval 30"/>
              <p:cNvSpPr>
                <a:spLocks noChangeArrowheads="1"/>
              </p:cNvSpPr>
              <p:nvPr/>
            </p:nvSpPr>
            <p:spPr bwMode="gray">
              <a:xfrm>
                <a:off x="2334" y="1936"/>
                <a:ext cx="1097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</a:ln>
              <a:effectLst/>
            </p:spPr>
            <p:txBody>
              <a:bodyPr anchor="ctr">
                <a:spAutoFit/>
              </a:bodyPr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Oval 31"/>
              <p:cNvSpPr/>
              <p:nvPr/>
            </p:nvSpPr>
            <p:spPr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10576D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anchor="ctr">
                <a:spAutoFit/>
              </a:bodyPr>
              <a:p>
                <a:pPr algn="l">
                  <a:lnSpc>
                    <a:spcPct val="100000"/>
                  </a:lnSpc>
                  <a:buClrTx/>
                </a:pPr>
                <a:endParaRPr lang="zh-CN" altLang="zh-CN" sz="18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93140" y="485775"/>
            <a:ext cx="6118860" cy="12966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r>
              <a:rPr lang="zh-CN" sz="2800">
                <a:solidFill>
                  <a:schemeClr val="tx1"/>
                </a:solidFill>
                <a:ea typeface="宋体" panose="02010600030101010101" pitchFamily="2" charset="-122"/>
              </a:rPr>
              <a:t>材料三</a:t>
            </a:r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    1931~1945</a:t>
            </a:r>
            <a:r>
              <a:rPr lang="zh-CN" sz="2800">
                <a:solidFill>
                  <a:schemeClr val="tx1"/>
                </a:solidFill>
                <a:ea typeface="宋体" panose="02010600030101010101" pitchFamily="2" charset="-122"/>
              </a:rPr>
              <a:t>年教科书部分章目</a:t>
            </a:r>
            <a:endParaRPr lang="zh-CN" altLang="en-US" sz="28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240790" y="1822768"/>
          <a:ext cx="5622925" cy="2025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1780"/>
                <a:gridCol w="2811145"/>
              </a:tblGrid>
              <a:tr h="3378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教科书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部分章目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《复兴历史教科书》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国耻和民族复兴运动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《新修正标准初中本国史》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日军的暴行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50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《初级小学补充教材》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战时儿童应有的态度与责任、抗日的民族团结、汉奸的下场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《战时补充教材》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战时常识、国防算术、国民防空必读</a:t>
                      </a:r>
                      <a:endParaRPr lang="en-US" altLang="en-US" sz="20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464945" y="3883660"/>
            <a:ext cx="5913755" cy="19005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1752600" algn="l"/>
            <a:r>
              <a:rPr lang="en-US" sz="1200" b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—</a:t>
            </a:r>
            <a:r>
              <a:rPr lang="en-US" sz="1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—               </a:t>
            </a:r>
            <a:endParaRPr lang="en-US" sz="1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1752600" algn="l"/>
            <a:endParaRPr lang="zh-CN" sz="2000">
              <a:solidFill>
                <a:schemeClr val="tx1"/>
              </a:solidFill>
              <a:ea typeface="宋体" panose="02010600030101010101" pitchFamily="2" charset="-122"/>
            </a:endParaRPr>
          </a:p>
          <a:p>
            <a:pPr indent="1752600" algn="l"/>
            <a:r>
              <a:rPr lang="zh-CN" sz="2000">
                <a:solidFill>
                  <a:schemeClr val="tx1"/>
                </a:solidFill>
                <a:ea typeface="宋体" panose="02010600030101010101" pitchFamily="2" charset="-122"/>
              </a:rPr>
              <a:t>摘编自《民国历史教科书研究》等                    题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32-2</a:t>
            </a:r>
            <a:r>
              <a:rPr lang="zh-CN" sz="2000">
                <a:solidFill>
                  <a:schemeClr val="tx1"/>
                </a:solidFill>
                <a:ea typeface="宋体" panose="02010600030101010101" pitchFamily="2" charset="-122"/>
              </a:rPr>
              <a:t>表</a:t>
            </a:r>
            <a:endParaRPr lang="zh-CN" altLang="en-US" sz="20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zh-CN" altLang="en-US" b="1" smtClean="0">
                <a:sym typeface="+mn-ea"/>
              </a:rPr>
              <a:t>（3）</a:t>
            </a:r>
            <a:r>
              <a:rPr lang="zh-CN" altLang="en-US" b="1" smtClean="0">
                <a:solidFill>
                  <a:srgbClr val="C00000"/>
                </a:solidFill>
                <a:sym typeface="+mn-ea"/>
              </a:rPr>
              <a:t>根据材料三并结合所学知识</a:t>
            </a:r>
            <a:r>
              <a:rPr lang="zh-CN" altLang="en-US" b="1" smtClean="0">
                <a:sym typeface="+mn-ea"/>
              </a:rPr>
              <a:t>，简要说明这类</a:t>
            </a:r>
            <a:r>
              <a:rPr lang="zh-CN" altLang="en-US" b="1" smtClean="0">
                <a:solidFill>
                  <a:schemeClr val="accent2"/>
                </a:solidFill>
                <a:sym typeface="+mn-ea"/>
              </a:rPr>
              <a:t>教科书的时代</a:t>
            </a:r>
            <a:r>
              <a:rPr lang="zh-CN" altLang="en-US" b="1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sym typeface="+mn-ea"/>
              </a:rPr>
              <a:t>意义</a:t>
            </a:r>
            <a:r>
              <a:rPr lang="zh-CN" altLang="en-US" b="1" smtClean="0">
                <a:sym typeface="+mn-ea"/>
              </a:rPr>
              <a:t>。</a:t>
            </a:r>
            <a:r>
              <a:rPr lang="zh-CN" altLang="en-US" b="1" smtClean="0">
                <a:solidFill>
                  <a:srgbClr val="FFC000"/>
                </a:solidFill>
                <a:sym typeface="+mn-ea"/>
              </a:rPr>
              <a:t>（</a:t>
            </a:r>
            <a:r>
              <a:rPr lang="en-US" altLang="zh-CN" b="1" smtClean="0">
                <a:solidFill>
                  <a:srgbClr val="FFC000"/>
                </a:solidFill>
                <a:sym typeface="+mn-ea"/>
              </a:rPr>
              <a:t>4</a:t>
            </a:r>
            <a:r>
              <a:rPr lang="zh-CN" altLang="zh-CN" b="1" smtClean="0">
                <a:solidFill>
                  <a:srgbClr val="FFC000"/>
                </a:solidFill>
                <a:sym typeface="+mn-ea"/>
              </a:rPr>
              <a:t>分）</a:t>
            </a:r>
            <a:endParaRPr lang="zh-CN" altLang="zh-CN" b="1" smtClean="0">
              <a:solidFill>
                <a:srgbClr val="FFC000"/>
              </a:solidFill>
              <a:sym typeface="+mn-ea"/>
            </a:endParaRPr>
          </a:p>
          <a:p>
            <a:r>
              <a:rPr lang="zh-CN" altLang="en-US" b="1" smtClean="0">
                <a:solidFill>
                  <a:srgbClr val="C00000"/>
                </a:solidFill>
                <a:sym typeface="+mn-ea"/>
              </a:rPr>
              <a:t>答案来源</a:t>
            </a:r>
            <a:r>
              <a:rPr lang="zh-CN" altLang="zh-CN" b="1" dirty="0" smtClean="0">
                <a:solidFill>
                  <a:srgbClr val="FFC000"/>
                </a:solidFill>
                <a:sym typeface="+mn-ea"/>
              </a:rPr>
              <a:t> </a:t>
            </a:r>
            <a:r>
              <a:rPr lang="zh-CN" altLang="en-US" b="1" smtClean="0">
                <a:solidFill>
                  <a:schemeClr val="accent2"/>
                </a:solidFill>
                <a:sym typeface="+mn-ea"/>
              </a:rPr>
              <a:t>限定的答题主题和角度</a:t>
            </a:r>
            <a:r>
              <a:rPr lang="zh-CN" altLang="zh-CN" b="1" dirty="0" smtClean="0">
                <a:solidFill>
                  <a:srgbClr val="FFC000"/>
                </a:solidFill>
                <a:sym typeface="+mn-ea"/>
              </a:rPr>
              <a:t> </a:t>
            </a:r>
            <a:r>
              <a:rPr lang="zh-CN" altLang="en-US" b="1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sym typeface="+mn-ea"/>
              </a:rPr>
              <a:t>问答项</a:t>
            </a:r>
            <a:r>
              <a:rPr lang="zh-CN" altLang="zh-CN" b="1" dirty="0" smtClean="0">
                <a:solidFill>
                  <a:srgbClr val="FFC000"/>
                </a:solidFill>
                <a:sym typeface="+mn-ea"/>
              </a:rPr>
              <a:t> 估算的要点数</a:t>
            </a:r>
            <a:endParaRPr lang="zh-CN" altLang="zh-CN" b="1" dirty="0" smtClean="0">
              <a:solidFill>
                <a:srgbClr val="FFC000"/>
              </a:solidFill>
              <a:sym typeface="+mn-ea"/>
            </a:endParaRPr>
          </a:p>
          <a:p>
            <a:r>
              <a:rPr lang="zh-CN" altLang="zh-CN" b="1" dirty="0" smtClean="0">
                <a:solidFill>
                  <a:srgbClr val="FF0000"/>
                </a:solidFill>
                <a:sym typeface="+mn-ea"/>
              </a:rPr>
              <a:t>解析：</a:t>
            </a:r>
            <a:r>
              <a:rPr lang="zh-CN" altLang="zh-CN" b="1" dirty="0" smtClean="0">
                <a:solidFill>
                  <a:schemeClr val="tx1"/>
                </a:solidFill>
                <a:sym typeface="+mn-ea"/>
              </a:rPr>
              <a:t>先审问题，问题答案要结合材料和教材，限定语和问答项材料中的教科书的时代意义。再读材料，找出材料的时间</a:t>
            </a:r>
            <a:r>
              <a:rPr lang="en-US" altLang="zh-CN" b="1" dirty="0" smtClean="0">
                <a:solidFill>
                  <a:schemeClr val="tx1"/>
                </a:solidFill>
                <a:sym typeface="+mn-ea"/>
              </a:rPr>
              <a:t>“1931</a:t>
            </a:r>
            <a:r>
              <a:rPr lang="zh-CN" altLang="en-US" b="1" dirty="0" smtClean="0">
                <a:solidFill>
                  <a:schemeClr val="tx1"/>
                </a:solidFill>
                <a:sym typeface="+mn-ea"/>
              </a:rPr>
              <a:t>－</a:t>
            </a:r>
            <a:r>
              <a:rPr lang="en-US" altLang="zh-CN" b="1" dirty="0" smtClean="0">
                <a:solidFill>
                  <a:schemeClr val="tx1"/>
                </a:solidFill>
                <a:sym typeface="+mn-ea"/>
              </a:rPr>
              <a:t>1945”</a:t>
            </a:r>
            <a:r>
              <a:rPr lang="zh-CN" altLang="en-US" b="1" dirty="0" smtClean="0">
                <a:solidFill>
                  <a:schemeClr val="tx1"/>
                </a:solidFill>
                <a:sym typeface="+mn-ea"/>
              </a:rPr>
              <a:t>，联系到所学知识就是抗日战争时期。把材料教科书的部分章目分成日军的暴行</a:t>
            </a:r>
            <a:r>
              <a:rPr lang="zh-CN" altLang="en-US" b="1">
                <a:sym typeface="+mn-ea"/>
              </a:rPr>
              <a:t>、抗日的民族团结等类别。故最后答案是有利于中华民族的觉醒；有利于巩固抗日民族统一战线；有利于民众认清日本侵略者的残暴本质；对于鼓舞中国人民战胜日本侵略发挥了重要作用。</a:t>
            </a:r>
            <a:endParaRPr lang="zh-CN" altLang="en-US" b="1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参考答案：</a:t>
            </a:r>
            <a:r>
              <a:rPr lang="zh-CN" altLang="en-US" sz="3600" b="1" smtClean="0"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（3）根据材料三并结合所学知识，这类教科书的时代意义是有利于中华民族的觉醒；有利于巩固抗日民族统一战线；有利于民众认清日本侵略者的残暴本质；对于鼓舞中国人民战胜日本侵略发挥了重要作用。</a:t>
            </a:r>
            <a:r>
              <a:rPr lang="zh-CN" altLang="en-US" sz="3600" b="1" smtClean="0"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（任答一点</a:t>
            </a:r>
            <a:r>
              <a:rPr lang="en-US" altLang="zh-CN" sz="3600" b="1" smtClean="0"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2</a:t>
            </a:r>
            <a:r>
              <a:rPr lang="zh-CN" altLang="en-US" sz="3600" b="1" smtClean="0"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分，满分</a:t>
            </a:r>
            <a:r>
              <a:rPr lang="en-US" altLang="zh-CN" sz="3600" b="1" smtClean="0"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4</a:t>
            </a:r>
            <a:r>
              <a:rPr lang="zh-CN" altLang="en-US" sz="3600" b="1" smtClean="0"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分）</a:t>
            </a:r>
            <a:endParaRPr lang="zh-CN" altLang="en-US" sz="3600" b="1" smtClean="0"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r>
              <a:rPr lang="zh-CN" altLang="en-US" sz="3600" b="1" dirty="0" smtClean="0"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解题方法：</a:t>
            </a:r>
            <a:r>
              <a:rPr lang="zh-CN" altLang="en-US" sz="3600" b="1" dirty="0" smtClean="0"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关注材料的时间。</a:t>
            </a:r>
            <a:endParaRPr lang="zh-CN" altLang="en-US" sz="3600" b="1" dirty="0" smtClean="0"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  <a:sym typeface="+mn-ea"/>
              </a:rPr>
              <a:t>（4）</a:t>
            </a: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综合以上三则材料</a:t>
            </a:r>
            <a:r>
              <a:rPr lang="zh-CN" altLang="en-US" b="1" smtClean="0">
                <a:solidFill>
                  <a:srgbClr val="0000FF"/>
                </a:solidFill>
                <a:sym typeface="+mn-ea"/>
              </a:rPr>
              <a:t>，谈谈你对</a:t>
            </a:r>
            <a:r>
              <a:rPr lang="zh-CN" altLang="en-US" b="1" smtClean="0">
                <a:solidFill>
                  <a:schemeClr val="tx2"/>
                </a:solidFill>
                <a:sym typeface="+mn-ea"/>
              </a:rPr>
              <a:t>教科书</a:t>
            </a:r>
            <a:r>
              <a:rPr lang="zh-CN" altLang="en-US" b="1" smtClean="0">
                <a:solidFill>
                  <a:srgbClr val="0000FF"/>
                </a:solidFill>
                <a:sym typeface="+mn-ea"/>
              </a:rPr>
              <a:t>的</a:t>
            </a:r>
            <a:r>
              <a:rPr lang="zh-CN" altLang="en-US" b="1" smtClean="0">
                <a:solidFill>
                  <a:srgbClr val="7030A0"/>
                </a:solidFill>
                <a:sym typeface="+mn-ea"/>
              </a:rPr>
              <a:t>认识</a:t>
            </a:r>
            <a:r>
              <a:rPr lang="zh-CN" altLang="en-US" b="1" smtClean="0">
                <a:solidFill>
                  <a:srgbClr val="0000FF"/>
                </a:solidFill>
                <a:sym typeface="+mn-ea"/>
              </a:rPr>
              <a:t>。（</a:t>
            </a:r>
            <a:r>
              <a:rPr lang="en-US" altLang="zh-CN" b="1" smtClean="0">
                <a:solidFill>
                  <a:schemeClr val="accent1"/>
                </a:solidFill>
                <a:sym typeface="+mn-ea"/>
              </a:rPr>
              <a:t>2</a:t>
            </a:r>
            <a:r>
              <a:rPr lang="zh-CN" altLang="en-US" b="1" smtClean="0">
                <a:solidFill>
                  <a:schemeClr val="accent1"/>
                </a:solidFill>
                <a:sym typeface="+mn-ea"/>
              </a:rPr>
              <a:t>分</a:t>
            </a:r>
            <a:r>
              <a:rPr lang="zh-CN" altLang="en-US" b="1" smtClean="0">
                <a:solidFill>
                  <a:srgbClr val="0000FF"/>
                </a:solidFill>
                <a:sym typeface="+mn-ea"/>
              </a:rPr>
              <a:t>）</a:t>
            </a:r>
            <a:endParaRPr lang="zh-CN" altLang="en-US" b="1" smtClean="0">
              <a:solidFill>
                <a:srgbClr val="0000FF"/>
              </a:solidFill>
              <a:sym typeface="+mn-ea"/>
            </a:endParaRPr>
          </a:p>
          <a:p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答案要纵观前三则材料和问题答题的角度</a:t>
            </a:r>
            <a:r>
              <a:rPr lang="zh-CN" altLang="en-US" b="1" dirty="0" smtClean="0">
                <a:solidFill>
                  <a:srgbClr val="0000FF"/>
                </a:solidFill>
                <a:sym typeface="+mn-ea"/>
              </a:rPr>
              <a:t>   限定的答题主题  </a:t>
            </a:r>
            <a:r>
              <a:rPr lang="zh-CN" altLang="en-US" b="1" smtClean="0">
                <a:solidFill>
                  <a:srgbClr val="7030A0"/>
                </a:solidFill>
                <a:sym typeface="+mn-ea"/>
              </a:rPr>
              <a:t>问答项</a:t>
            </a:r>
            <a:r>
              <a:rPr lang="en-US" altLang="zh-CN" b="1" smtClean="0">
                <a:solidFill>
                  <a:schemeClr val="accent1"/>
                </a:solidFill>
                <a:sym typeface="+mn-ea"/>
              </a:rPr>
              <a:t> 估算答题要点个数</a:t>
            </a:r>
            <a:endParaRPr lang="en-US" altLang="zh-CN" b="1" smtClean="0">
              <a:solidFill>
                <a:schemeClr val="accent1"/>
              </a:solidFill>
              <a:sym typeface="+mn-ea"/>
            </a:endParaRPr>
          </a:p>
          <a:p>
            <a:endParaRPr lang="zh-CN" altLang="en-US" b="1" smtClean="0">
              <a:solidFill>
                <a:srgbClr val="7030A0"/>
              </a:solidFill>
              <a:sym typeface="+mn-ea"/>
            </a:endParaRPr>
          </a:p>
          <a:p>
            <a:r>
              <a:rPr lang="zh-CN" altLang="en-US" b="1" smtClean="0">
                <a:solidFill>
                  <a:srgbClr val="7030A0"/>
                </a:solidFill>
                <a:sym typeface="+mn-ea"/>
              </a:rPr>
              <a:t>解析：先审题目，答案来源要纵观前三则材料和问题答题的角度，谈对教科书的认识，属于启示类题目。再纵观前三则材料和前三问的答题角度要，第一问强调翻译的书籍是学习西方，满足当时变法图强</a:t>
            </a:r>
            <a:r>
              <a:rPr lang="zh-CN" altLang="en-US" b="1">
                <a:sym typeface="+mn-ea"/>
              </a:rPr>
              <a:t>、救亡图存的时代需求。第二问强调的是教科书改变了人们对世界的认识。第三问强调教科书满足当时唤醒民族觉醒、</a:t>
            </a:r>
            <a:endParaRPr lang="zh-CN" altLang="en-US" b="1" smtClean="0">
              <a:solidFill>
                <a:srgbClr val="7030A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zh-CN" altLang="en-US" sz="3600" b="1">
                <a:sym typeface="+mn-ea"/>
              </a:rPr>
              <a:t>、凝聚抗日力量的时代需求。故最后答案可以从教科书是传播科学文化的重要媒介，教科书对于促进民众思想启蒙有重要作用，教科书往往体现了当时的时代特色等角度回答。</a:t>
            </a:r>
            <a:endParaRPr lang="zh-CN" altLang="en-US" sz="3600" b="1">
              <a:sym typeface="+mn-ea"/>
            </a:endParaRPr>
          </a:p>
          <a:p>
            <a:r>
              <a:rPr lang="zh-CN" altLang="en-US" sz="3600" b="1" smtClean="0">
                <a:solidFill>
                  <a:srgbClr val="7030A0"/>
                </a:solidFill>
                <a:sym typeface="+mn-ea"/>
              </a:rPr>
              <a:t>参考答案：</a:t>
            </a:r>
            <a:r>
              <a:rPr lang="zh-CN" altLang="en-US" sz="3600" b="1" smtClean="0">
                <a:solidFill>
                  <a:srgbClr val="FF0000"/>
                </a:solidFill>
                <a:sym typeface="+mn-ea"/>
              </a:rPr>
              <a:t>（4）本题为开放性题目，言之有理即可。如：教科书是传播科学文化的重要媒介；教科书对于促进民众思想启蒙有重要作用；教科书往往体现了当时的时代特色。</a:t>
            </a:r>
            <a:r>
              <a:rPr lang="zh-CN" altLang="en-US" sz="3600" b="1" smtClean="0">
                <a:solidFill>
                  <a:srgbClr val="0070C0"/>
                </a:solidFill>
                <a:sym typeface="+mn-ea"/>
              </a:rPr>
              <a:t>（</a:t>
            </a:r>
            <a:r>
              <a:rPr lang="zh-CN" altLang="en-US" sz="3600" b="1" smtClean="0"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任答一点</a:t>
            </a:r>
            <a:r>
              <a:rPr lang="en-US" altLang="zh-CN" sz="3600" b="1" smtClean="0"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2</a:t>
            </a:r>
            <a:r>
              <a:rPr lang="zh-CN" altLang="en-US" sz="3600" b="1" smtClean="0"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分）</a:t>
            </a:r>
            <a:endParaRPr lang="zh-CN" altLang="en-US" sz="3600" b="1" smtClean="0">
              <a:solidFill>
                <a:srgbClr val="0070C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zh-CN" altLang="en-US" sz="4000" b="1" smtClean="0">
                <a:solidFill>
                  <a:srgbClr val="0070C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解题方法：</a:t>
            </a:r>
            <a:r>
              <a:rPr lang="en-US" altLang="zh-CN" sz="4000" b="1" smtClean="0"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“</a:t>
            </a:r>
            <a:r>
              <a:rPr lang="zh-CN" altLang="en-US" sz="4000" b="1" smtClean="0"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启示</a:t>
            </a:r>
            <a:r>
              <a:rPr lang="en-US" altLang="zh-CN" sz="4000" b="1" smtClean="0"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”</a:t>
            </a:r>
            <a:r>
              <a:rPr lang="zh-CN" altLang="en-US" sz="4000" b="1" smtClean="0"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类题目，一般情况下都设置在综合题的最后一问。回答启示类题目时，要围绕答题的主题，纵观前面所有材料和问题的答题角度，从多个角度谈启示。</a:t>
            </a:r>
            <a:endParaRPr lang="zh-CN" altLang="en-US" sz="4000" b="1" smtClean="0"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8130"/>
            <a:ext cx="8229600" cy="6579870"/>
          </a:xfrm>
        </p:spPr>
        <p:txBody>
          <a:bodyPr/>
          <a:p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457200" y="356870"/>
            <a:ext cx="8228965" cy="11671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173355" indent="-173355" algn="l"/>
            <a:r>
              <a:rPr lang="zh-CN" sz="1800">
                <a:solidFill>
                  <a:schemeClr val="tx1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1600">
                <a:solidFill>
                  <a:schemeClr val="tx1"/>
                </a:solidFill>
                <a:ea typeface="宋体" panose="02010600030101010101" pitchFamily="2" charset="-122"/>
              </a:rPr>
              <a:t>2020</a:t>
            </a:r>
            <a:r>
              <a:rPr lang="zh-CN" altLang="en-US" sz="1600">
                <a:solidFill>
                  <a:schemeClr val="tx1"/>
                </a:solidFill>
                <a:ea typeface="宋体" panose="02010600030101010101" pitchFamily="2" charset="-122"/>
              </a:rPr>
              <a:t>年</a:t>
            </a:r>
            <a:r>
              <a:rPr lang="zh-CN" altLang="zh-CN" sz="1600">
                <a:solidFill>
                  <a:schemeClr val="tx1"/>
                </a:solidFill>
                <a:ea typeface="宋体" panose="02010600030101010101" pitchFamily="2" charset="-122"/>
              </a:rPr>
              <a:t>广东第</a:t>
            </a:r>
            <a:r>
              <a:rPr lang="en-US" altLang="zh-CN" sz="1600">
                <a:solidFill>
                  <a:schemeClr val="tx1"/>
                </a:solidFill>
                <a:ea typeface="宋体" panose="02010600030101010101" pitchFamily="2" charset="-122"/>
              </a:rPr>
              <a:t>33</a:t>
            </a:r>
            <a:r>
              <a:rPr lang="zh-CN" altLang="zh-CN" sz="1600">
                <a:solidFill>
                  <a:schemeClr val="tx1"/>
                </a:solidFill>
                <a:ea typeface="宋体" panose="02010600030101010101" pitchFamily="2" charset="-122"/>
              </a:rPr>
              <a:t>题</a:t>
            </a:r>
            <a:r>
              <a:rPr lang="zh-CN" sz="1600">
                <a:solidFill>
                  <a:schemeClr val="tx1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14分）语言的传播和发展，与国家的政治、经济、文化息息相关，可以反映历史的变迁。阅读材料，回答问题：</a:t>
            </a:r>
            <a:endParaRPr lang="zh-CN" sz="1600">
              <a:solidFill>
                <a:schemeClr val="tx1"/>
              </a:solidFill>
              <a:ea typeface="宋体" panose="02010600030101010101" pitchFamily="2" charset="-122"/>
            </a:endParaRPr>
          </a:p>
          <a:p>
            <a:endParaRPr lang="zh-CN" altLang="en-US" sz="16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54380" y="1209040"/>
            <a:ext cx="7463790" cy="59162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endParaRPr lang="zh-CN" sz="1050" b="0">
              <a:ea typeface="宋体" panose="02010600030101010101" pitchFamily="2" charset="-122"/>
            </a:endParaRPr>
          </a:p>
          <a:p>
            <a:pPr algn="l"/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材料二 </a:t>
            </a: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世纪初，英语作为英国的民族语言，第一次远离欧洲本土，开始了征服全世界的旅程。伴随着英帝国的殖民扩张，英语的地理平台扩展到世界每一个角落，成为名副其实的“日不落英语”，英语的地理平台语言霸权地位最终确立了起来。                                                                                                        ﹣﹣摘编自郭蔷《英语霸权的历史演变研究》</a:t>
            </a:r>
            <a:endParaRPr lang="zh-CN" sz="20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2800" smtClean="0">
                <a:solidFill>
                  <a:schemeClr val="tx1"/>
                </a:solidFill>
                <a:sym typeface="+mn-ea"/>
              </a:rPr>
              <a:t>（2）</a:t>
            </a:r>
            <a:r>
              <a:rPr lang="zh-CN" altLang="en-US" sz="2800" smtClean="0">
                <a:solidFill>
                  <a:srgbClr val="FF0000"/>
                </a:solidFill>
                <a:sym typeface="+mn-ea"/>
              </a:rPr>
              <a:t>根据材料二并结合所学知识</a:t>
            </a:r>
            <a:r>
              <a:rPr lang="zh-CN" altLang="en-US" sz="2800" smtClean="0">
                <a:solidFill>
                  <a:schemeClr val="tx1"/>
                </a:solidFill>
                <a:sym typeface="+mn-ea"/>
              </a:rPr>
              <a:t>，简要</a:t>
            </a:r>
            <a:r>
              <a:rPr lang="zh-CN" altLang="en-US" sz="2800" smtClean="0">
                <a:solidFill>
                  <a:srgbClr val="0000CC"/>
                </a:solidFill>
                <a:sym typeface="+mn-ea"/>
              </a:rPr>
              <a:t>分析英国英语“地理平台语言霸权地位”确立</a:t>
            </a:r>
            <a:r>
              <a:rPr lang="zh-CN" altLang="en-US" sz="2800" smtClean="0">
                <a:solidFill>
                  <a:schemeClr val="tx1"/>
                </a:solidFill>
                <a:sym typeface="+mn-ea"/>
              </a:rPr>
              <a:t>的主要</a:t>
            </a:r>
            <a:r>
              <a:rPr lang="zh-CN" altLang="en-US" sz="2800" smtClean="0">
                <a:solidFill>
                  <a:srgbClr val="00B050"/>
                </a:solidFill>
                <a:sym typeface="+mn-ea"/>
              </a:rPr>
              <a:t>原因</a:t>
            </a:r>
            <a:r>
              <a:rPr lang="zh-CN" altLang="en-US" sz="2800" smtClean="0">
                <a:solidFill>
                  <a:schemeClr val="tx1"/>
                </a:solidFill>
                <a:sym typeface="+mn-ea"/>
              </a:rPr>
              <a:t>。</a:t>
            </a:r>
            <a:r>
              <a:rPr lang="zh-CN" altLang="en-US" sz="2800" smtClean="0">
                <a:solidFill>
                  <a:srgbClr val="790C01"/>
                </a:solidFill>
                <a:sym typeface="+mn-ea"/>
              </a:rPr>
              <a:t>（</a:t>
            </a:r>
            <a:r>
              <a:rPr lang="en-US" altLang="zh-CN" sz="2800" b="0" smtClean="0">
                <a:solidFill>
                  <a:srgbClr val="790C01"/>
                </a:solidFill>
                <a:sym typeface="+mn-ea"/>
              </a:rPr>
              <a:t>6</a:t>
            </a:r>
            <a:r>
              <a:rPr lang="zh-CN" altLang="en-US" sz="2800" b="0" smtClean="0">
                <a:solidFill>
                  <a:srgbClr val="790C01"/>
                </a:solidFill>
                <a:sym typeface="+mn-ea"/>
              </a:rPr>
              <a:t>分</a:t>
            </a:r>
            <a:r>
              <a:rPr lang="zh-CN" altLang="en-US" sz="2800" smtClean="0">
                <a:solidFill>
                  <a:srgbClr val="790C01"/>
                </a:solidFill>
                <a:sym typeface="+mn-ea"/>
              </a:rPr>
              <a:t>）</a:t>
            </a:r>
            <a:endParaRPr lang="zh-CN" altLang="en-US" sz="2800" smtClean="0">
              <a:solidFill>
                <a:srgbClr val="790C01"/>
              </a:solidFill>
              <a:sym typeface="+mn-ea"/>
            </a:endParaRPr>
          </a:p>
          <a:p>
            <a:pPr algn="l"/>
            <a:r>
              <a:rPr lang="zh-CN" altLang="en-US" sz="2800" smtClean="0">
                <a:solidFill>
                  <a:srgbClr val="FF0000"/>
                </a:solidFill>
                <a:sym typeface="+mn-ea"/>
              </a:rPr>
              <a:t>答案来源</a:t>
            </a:r>
            <a:r>
              <a:rPr lang="zh-CN" altLang="en-US" sz="2800" smtClean="0">
                <a:solidFill>
                  <a:srgbClr val="790C0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800" smtClean="0">
                <a:solidFill>
                  <a:srgbClr val="0000CC"/>
                </a:solidFill>
                <a:sym typeface="+mn-ea"/>
              </a:rPr>
              <a:t>限定的答题范围</a:t>
            </a:r>
            <a:r>
              <a:rPr lang="zh-CN" altLang="en-US" sz="2800" smtClean="0">
                <a:solidFill>
                  <a:srgbClr val="790C0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800" smtClean="0">
                <a:solidFill>
                  <a:srgbClr val="00B050"/>
                </a:solidFill>
                <a:sym typeface="+mn-ea"/>
              </a:rPr>
              <a:t>问答项</a:t>
            </a:r>
            <a:r>
              <a:rPr lang="zh-CN" altLang="en-US" sz="2800" smtClean="0">
                <a:solidFill>
                  <a:srgbClr val="790C0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2800" b="0" smtClean="0">
                <a:solidFill>
                  <a:srgbClr val="790C01"/>
                </a:solidFill>
                <a:sym typeface="+mn-ea"/>
              </a:rPr>
              <a:t>估算三个得分要点</a:t>
            </a:r>
            <a:endParaRPr lang="en-US" altLang="zh-CN" sz="2800" b="0" smtClean="0">
              <a:solidFill>
                <a:srgbClr val="790C0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pPr algn="l"/>
            <a:r>
              <a:rPr lang="zh-CN" altLang="en-US" sz="360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</a:rPr>
              <a:t>解析</a:t>
            </a:r>
            <a:r>
              <a:rPr lang="zh-CN" altLang="en-US"/>
              <a:t>：</a:t>
            </a:r>
            <a:r>
              <a:rPr lang="zh-CN" altLang="en-US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先审题目，题目答案要结合材料和教材，题目是分析英国英语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地理平台语言霸权地位”确立的主要原因，分值是</a:t>
            </a:r>
            <a:r>
              <a:rPr lang="en-US" altLang="zh-CN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6</a:t>
            </a:r>
            <a:r>
              <a:rPr lang="zh-CN" altLang="en-US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分有三个得分点。再读材料，借助句号，逐句归纳概括主旨。材料总共两句话。第一句话提炼主旨是</a:t>
            </a:r>
            <a:r>
              <a:rPr lang="en-US" altLang="zh-CN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17</a:t>
            </a:r>
            <a:r>
              <a:rPr lang="zh-CN" altLang="en-US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世纪初，英语开始征服世界的旅程，第二句提炼的主旨是伴随英国的殖民扩张，英国成为</a:t>
            </a:r>
            <a:r>
              <a:rPr lang="en-US" altLang="zh-CN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日不落英语</a:t>
            </a:r>
            <a:r>
              <a:rPr lang="en-US" altLang="zh-CN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b="1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。故最后答案，根据材料主旨，联系到所学知识，英国通过资产阶级革命，开辟了资本主义发展道路；英国率先完成工业革命，成为世界工厂；通过殖民扩张，建立日不落帝国，地理平台语言霸主地位随之确立。</a:t>
            </a:r>
            <a:endParaRPr lang="zh-CN" altLang="en-US" b="1" smtClean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r>
              <a:rPr lang="zh-CN" altLang="en-US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【</a:t>
            </a:r>
            <a:r>
              <a:rPr lang="zh-CN" altLang="en-US" sz="3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参考答案</a:t>
            </a:r>
            <a:r>
              <a:rPr lang="zh-CN" altLang="en-US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】</a:t>
            </a:r>
            <a:r>
              <a:rPr lang="zh-CN" altLang="en-US" sz="4000" b="1" smtClean="0">
                <a:solidFill>
                  <a:srgbClr val="FF0000"/>
                </a:solidFill>
                <a:sym typeface="+mn-ea"/>
              </a:rPr>
              <a:t>（2）英国最早开始资产阶级革命，确立资本主义制度，促进资本主义发展。英国最先开始工业革命，建立工厂制度，促进经济飞速发展，为其成为世界霸主奠定基础。</a:t>
            </a:r>
            <a:endParaRPr lang="zh-CN" altLang="en-US" sz="4000" b="1" smtClean="0">
              <a:solidFill>
                <a:srgbClr val="FF0000"/>
              </a:solidFill>
              <a:sym typeface="+mn-ea"/>
            </a:endParaRPr>
          </a:p>
          <a:p>
            <a:r>
              <a:rPr lang="zh-CN" altLang="en-US" sz="4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【</a:t>
            </a:r>
            <a:r>
              <a:rPr lang="zh-CN" altLang="en-US" sz="4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解题方法</a:t>
            </a:r>
            <a:r>
              <a:rPr lang="zh-CN" altLang="en-US" sz="4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】</a:t>
            </a:r>
            <a:r>
              <a:rPr lang="zh-CN" altLang="en-US" sz="4000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借助句号，逐句归纳概括主旨解读材料。多角度答题。</a:t>
            </a:r>
            <a:endParaRPr lang="zh-CN" altLang="en-US" sz="4000" b="1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8130"/>
            <a:ext cx="8427085" cy="5852795"/>
          </a:xfrm>
        </p:spPr>
        <p:txBody>
          <a:bodyPr/>
          <a:p>
            <a:r>
              <a:rPr lang="zh-CN" altLang="en-US" sz="2800" b="1"/>
              <a:t>材料三 大多数中国人在翻译中国特有文化名词时，往往自动放弃了命名的权利和机会，这种做法是自信心不足的表现。比如，向外宾介绍“白酒”时，他们总是将其译为不伦不类的wine（葡萄酒）、alcohol（酒精）、Chinese vodka（中国伏特加）或Chinese whisky（中国威士忌）等等。然而韩国人坚持沿用soju（音译汉语的“烧酒”），最终soju一词在2008年被权威的《韦氏词典》认可并收录。同时，日本也还在坚持使用shochu</a:t>
            </a:r>
            <a:endParaRPr lang="zh-CN" altLang="en-US" sz="2800" b="1"/>
          </a:p>
          <a:p>
            <a:r>
              <a:rPr lang="zh-CN" altLang="en-US" sz="2800" b="1"/>
              <a:t>（源于汉语的“烧酒”）。</a:t>
            </a:r>
            <a:endParaRPr lang="zh-CN" altLang="en-US" sz="2800" b="1"/>
          </a:p>
          <a:p>
            <a:r>
              <a:rPr lang="zh-CN" altLang="en-US" sz="2800" b="1"/>
              <a:t>﹣﹣摘编自张勇先《英语发展史》</a:t>
            </a:r>
            <a:endParaRPr lang="zh-CN" altLang="en-US" sz="2800" b="1"/>
          </a:p>
          <a:p>
            <a:r>
              <a:rPr lang="zh-CN" altLang="en-US" sz="2800" b="1" smtClean="0">
                <a:solidFill>
                  <a:srgbClr val="0000FF"/>
                </a:solidFill>
                <a:sym typeface="+mn-ea"/>
              </a:rPr>
              <a:t>（3）</a:t>
            </a:r>
            <a:r>
              <a:rPr lang="zh-CN" altLang="en-US" sz="2800" b="1" smtClean="0">
                <a:solidFill>
                  <a:srgbClr val="FF0000"/>
                </a:solidFill>
                <a:sym typeface="+mn-ea"/>
              </a:rPr>
              <a:t>根据材料三</a:t>
            </a:r>
            <a:r>
              <a:rPr lang="zh-CN" altLang="en-US" sz="2800" b="1">
                <a:sym typeface="+mn-ea"/>
              </a:rPr>
              <a:t>所述</a:t>
            </a:r>
            <a:r>
              <a:rPr lang="zh-CN" altLang="en-US" sz="2800" b="1" smtClean="0">
                <a:solidFill>
                  <a:srgbClr val="006600"/>
                </a:solidFill>
                <a:sym typeface="+mn-ea"/>
              </a:rPr>
              <a:t>英语翻译中存在的问题，谈谈你对语言文化交流</a:t>
            </a:r>
            <a:r>
              <a:rPr lang="zh-CN" altLang="en-US" sz="2800" b="1" smtClean="0">
                <a:solidFill>
                  <a:srgbClr val="0000FF"/>
                </a:solidFill>
                <a:sym typeface="+mn-ea"/>
              </a:rPr>
              <a:t>的</a:t>
            </a:r>
            <a:r>
              <a:rPr lang="zh-CN" altLang="en-US" sz="2800" b="1" smtClean="0">
                <a:solidFill>
                  <a:srgbClr val="7030A0"/>
                </a:solidFill>
                <a:sym typeface="+mn-ea"/>
              </a:rPr>
              <a:t>认识</a:t>
            </a:r>
            <a:r>
              <a:rPr lang="zh-CN" altLang="en-US" sz="2800" b="1" smtClean="0">
                <a:solidFill>
                  <a:srgbClr val="0000FF"/>
                </a:solidFill>
                <a:sym typeface="+mn-ea"/>
              </a:rPr>
              <a:t>。</a:t>
            </a:r>
            <a:endParaRPr lang="zh-CN" altLang="en-US" sz="2800" b="1" smtClean="0">
              <a:solidFill>
                <a:srgbClr val="0000FF"/>
              </a:solidFill>
            </a:endParaRPr>
          </a:p>
          <a:p>
            <a:r>
              <a:rPr lang="zh-CN" altLang="en-US" sz="2800" b="1" smtClean="0">
                <a:solidFill>
                  <a:srgbClr val="FF0000"/>
                </a:solidFill>
              </a:rPr>
              <a:t>答案来源</a:t>
            </a:r>
            <a:r>
              <a:rPr lang="zh-CN" altLang="en-US" sz="2800" b="1"/>
              <a:t>    </a:t>
            </a:r>
            <a:r>
              <a:rPr lang="zh-CN" altLang="en-US" sz="2800" b="1" smtClean="0">
                <a:solidFill>
                  <a:srgbClr val="006600"/>
                </a:solidFill>
              </a:rPr>
              <a:t>限定答题范围</a:t>
            </a:r>
            <a:r>
              <a:rPr lang="zh-CN" altLang="en-US" sz="2800" b="1"/>
              <a:t>   </a:t>
            </a:r>
            <a:r>
              <a:rPr lang="zh-CN" altLang="en-US" sz="2800" b="1" smtClean="0">
                <a:solidFill>
                  <a:srgbClr val="7030A0"/>
                </a:solidFill>
              </a:rPr>
              <a:t>问答项</a:t>
            </a:r>
            <a:endParaRPr lang="zh-CN" altLang="en-US" sz="28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47688" y="2197735"/>
            <a:ext cx="7488238" cy="681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defTabSz="914400" ea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sz="800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</a:t>
            </a:r>
            <a:r>
              <a:rPr kumimoji="0" lang="zh-CN" altLang="en-US" sz="660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</a:rPr>
              <a:t>考查要求</a:t>
            </a:r>
            <a:r>
              <a:rPr kumimoji="0" lang="en-US" altLang="zh-CN" sz="660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kumimoji="0" lang="en-US" altLang="zh-CN" sz="660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解析：</a:t>
            </a:r>
            <a:r>
              <a:rPr lang="zh-CN" altLang="en-US" b="1"/>
              <a:t>先审问题，答案来源于材料，题目是英语翻译中存在的问题，谈谈你对语言文化的认识，属于启示类题目，可以进行总结。再读材料，材料中总共有四句话，第一句是总结性语句，主旨是中国人在翻译特有文化名词是，自信心不足。第二三句描述性语言，分别举中国韩国和日本的例子说明。根据第一句话进行总结，故最后答案是语言文化交流中要对自身文化保持自信，注重保持自身文化特色。</a:t>
            </a:r>
            <a:endParaRPr lang="zh-CN" altLang="en-US" b="1"/>
          </a:p>
          <a:p>
            <a:r>
              <a:rPr lang="zh-CN" altLang="en-US" b="1">
                <a:solidFill>
                  <a:srgbClr val="FF0000"/>
                </a:solidFill>
              </a:rPr>
              <a:t>参考答案</a:t>
            </a:r>
            <a:r>
              <a:rPr lang="zh-CN" altLang="en-US" b="1"/>
              <a:t>：</a:t>
            </a:r>
            <a:r>
              <a:rPr lang="zh-CN" altLang="en-US" b="1" smtClean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中国人对中国特有名词的英语翻译存在信心不足的表现，没有体现出中国特有文化特色。根据所学，语言文化交流是不同文明交流的组成部分，推动文明交融；语言文化交流要体现本民族的特色等。</a:t>
            </a:r>
            <a:endParaRPr lang="zh-CN" altLang="en-US" b="1" smtClean="0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b="1" smtClean="0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r>
              <a:rPr lang="zh-CN" altLang="en-US" sz="36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解题方法</a:t>
            </a:r>
            <a:r>
              <a:rPr lang="zh-CN" altLang="en-US" sz="3600"/>
              <a:t>：</a:t>
            </a:r>
            <a:r>
              <a:rPr lang="zh-CN" altLang="en-US" sz="3600" b="1">
                <a:solidFill>
                  <a:srgbClr val="FF0000"/>
                </a:solidFill>
              </a:rPr>
              <a:t>借助标点符号，梳理句子间的关系。提炼材料主旨，找出总结性语句不找描述性语句。</a:t>
            </a:r>
            <a:endParaRPr lang="zh-CN" altLang="en-US" sz="36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chemeClr val="tx2"/>
                </a:solidFill>
              </a:rPr>
              <a:t>例题</a:t>
            </a:r>
            <a:r>
              <a:rPr lang="en-US" altLang="zh-CN" sz="2400" b="1">
                <a:solidFill>
                  <a:schemeClr val="tx2"/>
                </a:solidFill>
              </a:rPr>
              <a:t>3</a:t>
            </a:r>
            <a:r>
              <a:rPr lang="zh-CN" altLang="en-US" sz="2400" b="1">
                <a:solidFill>
                  <a:schemeClr val="tx1"/>
                </a:solidFill>
              </a:rPr>
              <a:t>（</a:t>
            </a:r>
            <a:r>
              <a:rPr lang="en-US" altLang="zh-CN" sz="2400" b="1">
                <a:solidFill>
                  <a:srgbClr val="FF0000"/>
                </a:solidFill>
              </a:rPr>
              <a:t>2020</a:t>
            </a:r>
            <a:r>
              <a:rPr lang="zh-CN" altLang="en-US" sz="2400" b="1">
                <a:solidFill>
                  <a:srgbClr val="FF0000"/>
                </a:solidFill>
              </a:rPr>
              <a:t>年广东第</a:t>
            </a:r>
            <a:r>
              <a:rPr lang="en-US" altLang="zh-CN" sz="2400" b="1">
                <a:solidFill>
                  <a:srgbClr val="FF0000"/>
                </a:solidFill>
              </a:rPr>
              <a:t>31</a:t>
            </a:r>
            <a:r>
              <a:rPr lang="zh-CN" altLang="en-US" sz="2400" b="1">
                <a:solidFill>
                  <a:srgbClr val="FF0000"/>
                </a:solidFill>
              </a:rPr>
              <a:t>题</a:t>
            </a:r>
            <a:r>
              <a:rPr lang="zh-CN" altLang="en-US" sz="2400" b="1">
                <a:solidFill>
                  <a:schemeClr val="tx1"/>
                </a:solidFill>
              </a:rPr>
              <a:t>）</a:t>
            </a:r>
            <a:r>
              <a:rPr lang="zh-CN" altLang="en-US" sz="2800" b="1">
                <a:solidFill>
                  <a:schemeClr val="tx1"/>
                </a:solidFill>
              </a:rPr>
              <a:t>袁崇焕，明末著名军事将领。历史上，人们对他的认识经历了一个变化的过程。阅读材料，回答问题：</a:t>
            </a:r>
            <a:endParaRPr lang="zh-CN" altLang="en-US" sz="2800" b="1">
              <a:solidFill>
                <a:schemeClr val="tx1"/>
              </a:solidFill>
            </a:endParaRPr>
          </a:p>
          <a:p>
            <a:r>
              <a:rPr lang="zh-CN" altLang="en-US" sz="2800" b="1">
                <a:solidFill>
                  <a:schemeClr val="tx1"/>
                </a:solidFill>
              </a:rPr>
              <a:t>材料一 明代进士题名碑和《袁崇焕年谱》</a:t>
            </a:r>
            <a:endParaRPr lang="zh-CN" altLang="en-US" sz="2800" b="1">
              <a:solidFill>
                <a:schemeClr val="tx1"/>
              </a:solidFill>
            </a:endParaRPr>
          </a:p>
          <a:p>
            <a:endParaRPr lang="zh-CN" altLang="en-US" sz="2800" b="1">
              <a:solidFill>
                <a:schemeClr val="tx1"/>
              </a:solidFill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3413125" y="4227830"/>
          <a:ext cx="4613275" cy="1667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13275"/>
              </a:tblGrid>
              <a:tr h="166751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袁崇焕年谱（节选）</a:t>
                      </a:r>
                      <a:endParaRPr 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……万历四十七年 己未 1619年 36岁春，袁崇焕考中万历已未科进士。后授福建邵武县知县。……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图片24" descr=" 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45503" y="3955415"/>
            <a:ext cx="2486025" cy="20764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294640" y="278130"/>
            <a:ext cx="8606790" cy="5852795"/>
          </a:xfrm>
        </p:spPr>
        <p:txBody>
          <a:bodyPr/>
          <a:p>
            <a:r>
              <a:rPr lang="zh-CN" altLang="en-US" smtClean="0">
                <a:sym typeface="+mn-ea"/>
              </a:rPr>
              <a:t>（1）</a:t>
            </a:r>
            <a:r>
              <a:rPr lang="zh-CN" altLang="en-US" b="1" smtClean="0">
                <a:sym typeface="+mn-ea"/>
              </a:rPr>
              <a:t>材料一为</a:t>
            </a:r>
            <a:r>
              <a:rPr lang="zh-CN" altLang="en-US" b="1" smtClean="0">
                <a:solidFill>
                  <a:srgbClr val="FF0000"/>
                </a:solidFill>
                <a:sym typeface="+mn-ea"/>
              </a:rPr>
              <a:t>两种不同类型的史料</a:t>
            </a:r>
            <a:r>
              <a:rPr lang="zh-CN" altLang="en-US" b="1" smtClean="0">
                <a:sym typeface="+mn-ea"/>
              </a:rPr>
              <a:t>，提取其中可以</a:t>
            </a:r>
            <a:r>
              <a:rPr lang="zh-CN" altLang="en-US" b="1" smtClean="0">
                <a:solidFill>
                  <a:srgbClr val="0070C0"/>
                </a:solidFill>
                <a:sym typeface="+mn-ea"/>
              </a:rPr>
              <a:t>相互印证</a:t>
            </a:r>
            <a:r>
              <a:rPr lang="zh-CN" altLang="en-US" b="1" smtClean="0">
                <a:sym typeface="+mn-ea"/>
              </a:rPr>
              <a:t>的</a:t>
            </a:r>
            <a:r>
              <a:rPr lang="zh-CN" altLang="en-US" b="1" smtClean="0">
                <a:solidFill>
                  <a:schemeClr val="accent6"/>
                </a:solidFill>
                <a:sym typeface="+mn-ea"/>
              </a:rPr>
              <a:t>历史信息</a:t>
            </a:r>
            <a:r>
              <a:rPr lang="zh-CN" altLang="en-US" smtClean="0">
                <a:sym typeface="+mn-ea"/>
              </a:rPr>
              <a:t>。</a:t>
            </a:r>
            <a:endParaRPr lang="zh-CN" altLang="en-US" smtClean="0">
              <a:sym typeface="+mn-ea"/>
            </a:endParaRPr>
          </a:p>
          <a:p>
            <a:r>
              <a:rPr lang="zh-CN" altLang="en-US" b="1" smtClean="0">
                <a:solidFill>
                  <a:srgbClr val="FF0000"/>
                </a:solidFill>
              </a:rPr>
              <a:t>答案来源</a:t>
            </a:r>
            <a:r>
              <a:rPr lang="zh-CN" altLang="en-US"/>
              <a:t>  </a:t>
            </a:r>
            <a:r>
              <a:rPr lang="zh-CN" altLang="en-US" b="1" smtClean="0">
                <a:solidFill>
                  <a:srgbClr val="0070C0"/>
                </a:solidFill>
              </a:rPr>
              <a:t>限定的答题范围</a:t>
            </a:r>
            <a:r>
              <a:rPr lang="zh-CN" altLang="en-US"/>
              <a:t>  </a:t>
            </a:r>
            <a:r>
              <a:rPr lang="zh-CN" altLang="en-US" b="1" smtClean="0">
                <a:solidFill>
                  <a:schemeClr val="accent6"/>
                </a:solidFill>
              </a:rPr>
              <a:t>问答项</a:t>
            </a:r>
            <a:endParaRPr lang="zh-CN" altLang="en-US" b="1" smtClean="0">
              <a:solidFill>
                <a:schemeClr val="accent6"/>
              </a:solidFill>
            </a:endParaRPr>
          </a:p>
          <a:p>
            <a:r>
              <a:rPr lang="zh-CN" altLang="en-US" b="1" smtClean="0">
                <a:solidFill>
                  <a:schemeClr val="accent6"/>
                </a:solidFill>
              </a:rPr>
              <a:t>解析：</a:t>
            </a:r>
            <a:r>
              <a:rPr lang="zh-CN" altLang="en-US" b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先审问题，问题是从两则史料中提取可以印证的观点。再读材料，一则是实物史料明代进士题名</a:t>
            </a: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碑，一则是文献史料《袁崇焕年谱》，寻找两则不同类型史料的共性，发现都有</a:t>
            </a:r>
            <a:r>
              <a:rPr lang="en-US" altLang="zh-CN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“</a:t>
            </a:r>
            <a:r>
              <a:rPr 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袁崇焕考中万历已未科进士”</a:t>
            </a: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的信息，故答案是</a:t>
            </a:r>
            <a:r>
              <a:rPr 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袁崇焕考中万历已未科进士</a:t>
            </a: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。这道题考查史料的学科核心素养和孤立不证的历史研究方法。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参考答案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b="1" smtClean="0">
                <a:solidFill>
                  <a:srgbClr val="006600"/>
                </a:solidFill>
                <a:sym typeface="+mn-ea"/>
              </a:rPr>
              <a:t>袁崇焕考中万历己未科进士。</a:t>
            </a:r>
            <a:endParaRPr lang="zh-CN" altLang="en-US" b="1" smtClean="0">
              <a:solidFill>
                <a:srgbClr val="006600"/>
              </a:solidFill>
              <a:sym typeface="+mn-ea"/>
            </a:endParaRPr>
          </a:p>
          <a:p>
            <a:r>
              <a:rPr lang="zh-CN" altLang="en-US" b="1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解题方法</a:t>
            </a:r>
            <a:r>
              <a:rPr lang="zh-CN" altLang="en-US" b="1" smtClean="0">
                <a:solidFill>
                  <a:srgbClr val="0066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提炼历史事实时，要寻找共性，要用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孤立不证的历史研究方法。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b="1" smtClean="0">
              <a:solidFill>
                <a:srgbClr val="0066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75640" y="587375"/>
            <a:ext cx="8225790" cy="6007100"/>
          </a:xfrm>
        </p:spPr>
        <p:txBody>
          <a:bodyPr/>
          <a:p>
            <a:r>
              <a:rPr lang="zh-CN" altLang="en-US" sz="2000" b="1"/>
              <a:t>材料二     袁崇焕研究资料选编</a:t>
            </a:r>
            <a:endParaRPr lang="zh-CN" altLang="en-US" sz="2000" b="1"/>
          </a:p>
        </p:txBody>
      </p:sp>
      <p:sp>
        <p:nvSpPr>
          <p:cNvPr id="100" name="文本框 99"/>
          <p:cNvSpPr txBox="1"/>
          <p:nvPr/>
        </p:nvSpPr>
        <p:spPr>
          <a:xfrm>
            <a:off x="572135" y="2026920"/>
            <a:ext cx="6539865" cy="316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r>
              <a:rPr lang="zh-CN" sz="1050" b="0">
                <a:ea typeface="宋体" panose="02010600030101010101" pitchFamily="2" charset="-122"/>
              </a:rPr>
              <a:t>袁崇焕研究资料选编</a:t>
            </a:r>
            <a:endParaRPr lang="zh-CN" altLang="en-US"/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762000" y="1400810"/>
          <a:ext cx="7248525" cy="3737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4315"/>
                <a:gridCol w="3799205"/>
                <a:gridCol w="1945005"/>
              </a:tblGrid>
              <a:tr h="3454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时   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      评   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参 考 文 献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崇祯三年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袁崇焕被凌迟处死，“百姓将银一钱买肉一块，如手指大，啖之，食时必骂一声，须臾，崇焕肉悉卖尽”。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《明季北略》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12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明末清初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史学家谈迁评价袁崇焕“才非周公，使骄且吝”，又受到后金引诱，岂能不败。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《国榷》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33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乾隆四十七年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乾隆披阅明史，认为袁崇焕“能忠于所事”，只因“彼时主昏政暗”被杀。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《清高宗实录》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5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嘉庆元年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广东巡抚陈大文等呈请“（袁崇焕）入祀乡贤祠”，朝廷准奏。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《清仁宗实录》</a:t>
                      </a:r>
                      <a:endParaRPr 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9050" marR="19050" marT="19050" marB="19050" vert="horz" anchor="t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267970" y="0"/>
            <a:ext cx="8959850" cy="6130925"/>
          </a:xfrm>
        </p:spPr>
        <p:txBody>
          <a:bodyPr/>
          <a:p>
            <a:r>
              <a:rPr lang="zh-CN" altLang="en-US" b="1"/>
              <a:t>（2）</a:t>
            </a:r>
            <a:r>
              <a:rPr lang="zh-CN" altLang="en-US" b="1">
                <a:solidFill>
                  <a:srgbClr val="FF0000"/>
                </a:solidFill>
              </a:rPr>
              <a:t>根据材料</a:t>
            </a:r>
            <a:r>
              <a:rPr lang="zh-CN" altLang="en-US" b="1"/>
              <a:t>二，指出影响历史</a:t>
            </a:r>
            <a:r>
              <a:rPr lang="zh-CN" altLang="en-US" b="1">
                <a:solidFill>
                  <a:schemeClr val="tx2"/>
                </a:solidFill>
              </a:rPr>
              <a:t>人物评价</a:t>
            </a:r>
            <a:r>
              <a:rPr lang="zh-CN" altLang="en-US" b="1"/>
              <a:t>的</a:t>
            </a:r>
            <a:r>
              <a:rPr lang="zh-CN" altLang="en-US" b="1">
                <a:solidFill>
                  <a:srgbClr val="7030A0"/>
                </a:solidFill>
              </a:rPr>
              <a:t>因素</a:t>
            </a:r>
            <a:r>
              <a:rPr lang="zh-CN" altLang="en-US" b="1"/>
              <a:t>（至少两个）。（</a:t>
            </a:r>
            <a:r>
              <a:rPr lang="en-US" altLang="zh-CN" b="1"/>
              <a:t>4</a:t>
            </a:r>
            <a:r>
              <a:rPr lang="zh-CN" altLang="zh-CN" b="1"/>
              <a:t>分）</a:t>
            </a:r>
            <a:endParaRPr lang="zh-CN" altLang="zh-CN" b="1"/>
          </a:p>
          <a:p>
            <a:r>
              <a:rPr lang="zh-CN" altLang="en-US" b="1">
                <a:solidFill>
                  <a:srgbClr val="FF0000"/>
                </a:solidFill>
              </a:rPr>
              <a:t>答案来源</a:t>
            </a:r>
            <a:r>
              <a:rPr lang="zh-CN" altLang="zh-CN" b="1"/>
              <a:t>  </a:t>
            </a:r>
            <a:r>
              <a:rPr lang="zh-CN" altLang="en-US" b="1">
                <a:solidFill>
                  <a:schemeClr val="tx2"/>
                </a:solidFill>
              </a:rPr>
              <a:t>限定的答题主题</a:t>
            </a:r>
            <a:r>
              <a:rPr lang="zh-CN" altLang="zh-CN" b="1"/>
              <a:t>  </a:t>
            </a:r>
            <a:r>
              <a:rPr lang="zh-CN" altLang="en-US" b="1">
                <a:solidFill>
                  <a:srgbClr val="7030A0"/>
                </a:solidFill>
              </a:rPr>
              <a:t>问答项</a:t>
            </a:r>
            <a:endParaRPr lang="zh-CN" altLang="en-US" b="1">
              <a:solidFill>
                <a:srgbClr val="7030A0"/>
              </a:solidFill>
            </a:endParaRPr>
          </a:p>
          <a:p>
            <a:r>
              <a:rPr lang="zh-CN" altLang="zh-CN" sz="2400" b="1">
                <a:solidFill>
                  <a:srgbClr val="FF0000"/>
                </a:solidFill>
              </a:rPr>
              <a:t>解析</a:t>
            </a:r>
            <a:r>
              <a:rPr lang="zh-CN" altLang="zh-CN" b="1"/>
              <a:t>：</a:t>
            </a:r>
            <a:r>
              <a:rPr lang="zh-CN" altLang="zh-CN" sz="2400" b="1"/>
              <a:t>先审问题，题目是根据材料指出影响历史人物评价的因素。再读材料，材料的时间可分为明朝和清朝，不同时间对</a:t>
            </a:r>
            <a:r>
              <a:rPr lang="zh-CN" altLang="zh-CN" sz="2400" b="1">
                <a:sym typeface="+mn-ea"/>
              </a:rPr>
              <a:t>袁崇焕的评价是不一样的；材料中评价的人物有百姓、</a:t>
            </a:r>
            <a:r>
              <a:rPr lang="zh-CN" altLang="en-US" sz="2400" b="1">
                <a:sym typeface="+mn-ea"/>
              </a:rPr>
              <a:t>史学家、皇帝、官员，不同的人所处的立场不一样，评价就不一样。故最后答案是历史人物所处时代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背景的变化；统治者的政治立场；对历史研究的不断深入等。</a:t>
            </a:r>
            <a:endParaRPr lang="zh-CN" altLang="en-US" sz="2400" b="1">
              <a:sym typeface="+mn-ea"/>
            </a:endParaRPr>
          </a:p>
          <a:p>
            <a:r>
              <a:rPr lang="zh-CN" altLang="en-US" b="1">
                <a:solidFill>
                  <a:srgbClr val="C00000"/>
                </a:solidFill>
                <a:sym typeface="+mn-ea"/>
              </a:rPr>
              <a:t>参考答案：</a:t>
            </a:r>
            <a:r>
              <a:rPr lang="zh-CN" altLang="en-US" b="1">
                <a:solidFill>
                  <a:srgbClr val="0000FF"/>
                </a:solidFill>
                <a:sym typeface="+mn-ea"/>
              </a:rPr>
              <a:t>（2）历史人物所处时代背景的变化；统治者的政治立场；对历史研究的不断深入等。（答出两点即可）</a:t>
            </a:r>
            <a:endParaRPr lang="zh-CN" altLang="en-US" b="1">
              <a:solidFill>
                <a:srgbClr val="0000FF"/>
              </a:solidFill>
              <a:sym typeface="+mn-ea"/>
            </a:endParaRPr>
          </a:p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解题方法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 b="1">
                <a:sym typeface="+mn-ea"/>
              </a:rPr>
              <a:t>这道题考查的是影响史学研究的因素。</a:t>
            </a:r>
            <a:endParaRPr lang="zh-CN" altLang="en-US" b="1">
              <a:solidFill>
                <a:schemeClr val="tx1"/>
              </a:solidFill>
            </a:endParaRPr>
          </a:p>
          <a:p>
            <a:endParaRPr lang="zh-CN" altLang="en-US" b="1">
              <a:solidFill>
                <a:schemeClr val="tx1"/>
              </a:solidFill>
            </a:endParaRPr>
          </a:p>
          <a:p>
            <a:endParaRPr lang="zh-CN" altLang="en-US" b="1">
              <a:solidFill>
                <a:srgbClr val="0000FF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89290" cy="4530725"/>
          </a:xfrm>
        </p:spPr>
        <p:txBody>
          <a:bodyPr/>
          <a:lstStyle/>
          <a:p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165" y="2433320"/>
            <a:ext cx="8839200" cy="1391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defTabSz="914400" ea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sz="8000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四、</a:t>
            </a:r>
            <a:r>
              <a:rPr lang="zh-CN" altLang="en-US" sz="66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sym typeface="+mn-ea"/>
              </a:rPr>
              <a:t>解题关键</a:t>
            </a:r>
            <a:r>
              <a:rPr kumimoji="0" lang="en-US" altLang="zh-CN" sz="6600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kumimoji="0" lang="en-US" altLang="zh-CN" sz="6600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r>
              <a:rPr lang="zh-CN" altLang="en-US" sz="3600" b="1"/>
              <a:t>材料阅读</a:t>
            </a:r>
            <a:r>
              <a:rPr lang="zh-CN" altLang="en-US" sz="3600" b="1">
                <a:solidFill>
                  <a:srgbClr val="FF0000"/>
                </a:solidFill>
              </a:rPr>
              <a:t>（解题的关键） </a:t>
            </a:r>
            <a:endParaRPr lang="zh-CN" altLang="en-US" sz="3600" b="1">
              <a:solidFill>
                <a:schemeClr val="tx1"/>
              </a:solidFill>
            </a:endParaRPr>
          </a:p>
          <a:p>
            <a:r>
              <a:rPr lang="zh-CN" altLang="en-US" sz="3600" b="1">
                <a:solidFill>
                  <a:srgbClr val="FF0000"/>
                </a:solidFill>
              </a:rPr>
              <a:t>获取材料信息</a:t>
            </a:r>
            <a:r>
              <a:rPr lang="zh-CN" altLang="en-US" sz="3600" b="1">
                <a:solidFill>
                  <a:schemeClr val="tx1"/>
                </a:solidFill>
              </a:rPr>
              <a:t>：</a:t>
            </a:r>
            <a:endParaRPr lang="zh-CN" altLang="en-US" sz="3600" b="1">
              <a:solidFill>
                <a:schemeClr val="tx1"/>
              </a:solidFill>
            </a:endParaRPr>
          </a:p>
          <a:p>
            <a:r>
              <a:rPr lang="zh-CN" altLang="en-US" sz="3600" b="1">
                <a:solidFill>
                  <a:schemeClr val="tx1"/>
                </a:solidFill>
              </a:rPr>
              <a:t>1、把握材料结构：注意利用关键词句和标 点符号对文字材料分层，整体上对材料梳理分类，理清材料脉络，搞清各层含义之间的关系：总分、分总、总分总，并列，转折、递进等；</a:t>
            </a:r>
            <a:endParaRPr lang="zh-CN" altLang="en-US" sz="3600" b="1">
              <a:solidFill>
                <a:schemeClr val="tx1"/>
              </a:solidFill>
            </a:endParaRPr>
          </a:p>
          <a:p>
            <a:r>
              <a:rPr lang="zh-CN" altLang="en-US" sz="3600" b="1">
                <a:solidFill>
                  <a:schemeClr val="tx1"/>
                </a:solidFill>
              </a:rPr>
              <a:t>2、注意材料中的关键词（尤其是和所 学有关的）；</a:t>
            </a:r>
            <a:endParaRPr lang="zh-CN" altLang="en-US" sz="3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/>
          </p:nvPr>
        </p:nvSpPr>
        <p:spPr/>
        <p:txBody>
          <a:bodyPr/>
          <a:p>
            <a:r>
              <a:rPr lang="zh-CN" altLang="en-US" sz="3200" b="1">
                <a:sym typeface="+mn-ea"/>
              </a:rPr>
              <a:t>3、</a:t>
            </a:r>
            <a:r>
              <a:rPr lang="zh-CN" altLang="en-US" sz="3600" b="1">
                <a:sym typeface="+mn-ea"/>
              </a:rPr>
              <a:t>概括材料的主旨；</a:t>
            </a:r>
            <a:endParaRPr lang="zh-CN" altLang="en-US" sz="3600" b="1">
              <a:sym typeface="+mn-ea"/>
            </a:endParaRPr>
          </a:p>
          <a:p>
            <a:r>
              <a:rPr lang="zh-CN" altLang="en-US" sz="3600" b="1">
                <a:sym typeface="+mn-ea"/>
              </a:rPr>
              <a:t>4、另外还要注意从图表、 插图名称、材料出处等最大限度获取信息； </a:t>
            </a:r>
            <a:endParaRPr lang="zh-CN" altLang="en-US" sz="3600" b="1">
              <a:sym typeface="+mn-ea"/>
            </a:endParaRPr>
          </a:p>
          <a:p>
            <a:r>
              <a:rPr lang="zh-CN" altLang="en-US" sz="3600" b="1">
                <a:solidFill>
                  <a:srgbClr val="FF0000"/>
                </a:solidFill>
              </a:rPr>
              <a:t>结合所学知识</a:t>
            </a:r>
            <a:r>
              <a:rPr lang="zh-CN" altLang="en-US"/>
              <a:t>：</a:t>
            </a:r>
            <a:r>
              <a:rPr lang="zh-CN" altLang="en-US" sz="3600" b="1"/>
              <a:t>注意材料与所学知识的联系，利用所学知识 理解材料。</a:t>
            </a:r>
            <a:r>
              <a:rPr lang="zh-CN" altLang="en-US"/>
              <a:t> </a:t>
            </a:r>
            <a:endParaRPr lang="zh-CN" altLang="en-US"/>
          </a:p>
          <a:p>
            <a:r>
              <a:rPr lang="zh-CN" altLang="en-US" sz="3600" b="1">
                <a:solidFill>
                  <a:srgbClr val="FF0000"/>
                </a:solidFill>
              </a:rPr>
              <a:t>把握命题主题</a:t>
            </a:r>
            <a:r>
              <a:rPr lang="zh-CN" altLang="en-US"/>
              <a:t>：</a:t>
            </a:r>
            <a:r>
              <a:rPr lang="zh-CN" altLang="en-US" sz="3600" b="1"/>
              <a:t>理解材料与设问之间的关系、材料与材料之间的关系。整体上本题的主题和命题者立意。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占位符 52226"/>
          <p:cNvSpPr>
            <a:spLocks noGrp="1"/>
          </p:cNvSpPr>
          <p:nvPr>
            <p:ph idx="1"/>
          </p:nvPr>
        </p:nvSpPr>
        <p:spPr>
          <a:xfrm>
            <a:off x="608648" y="2131695"/>
            <a:ext cx="8229600" cy="5792788"/>
          </a:xfrm>
        </p:spPr>
        <p:txBody>
          <a:bodyPr wrap="square" lIns="91440" tIns="45720" rIns="91440" bIns="45720" anchor="t"/>
          <a:lstStyle/>
          <a:p>
            <a:pPr algn="ctr" eaLnBrk="1" hangingPunct="1">
              <a:buNone/>
            </a:pPr>
            <a:r>
              <a:rPr lang="en-US" altLang="en-US" sz="20400" b="1" i="1" dirty="0" err="1" smtClean="0">
                <a:solidFill>
                  <a:srgbClr val="FF0000"/>
                </a:solidFill>
              </a:rPr>
              <a:t>谢 谢</a:t>
            </a:r>
            <a:r>
              <a:rPr lang="en-US" altLang="en-US" sz="20400" b="1" i="1" dirty="0">
                <a:solidFill>
                  <a:srgbClr val="FF0000"/>
                </a:solidFill>
              </a:rPr>
              <a:t>！</a:t>
            </a:r>
            <a:endParaRPr lang="en-US" altLang="en-US" sz="20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/>
          <p:nvPr/>
        </p:nvSpPr>
        <p:spPr>
          <a:xfrm>
            <a:off x="665163" y="1300798"/>
            <a:ext cx="7813675" cy="4792662"/>
          </a:xfrm>
          <a:prstGeom prst="roundRect">
            <a:avLst>
              <a:gd name="adj" fmla="val 5269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>
              <a:lnSpc>
                <a:spcPct val="100000"/>
              </a:lnSpc>
              <a:buClrTx/>
            </a:pPr>
            <a:endParaRPr lang="zh-CN" altLang="zh-CN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4">
            <a:hlinkClick r:id="rId2"/>
          </p:cNvPr>
          <p:cNvSpPr txBox="1">
            <a:spLocks noChangeArrowheads="1"/>
          </p:cNvSpPr>
          <p:nvPr/>
        </p:nvSpPr>
        <p:spPr bwMode="gray">
          <a:xfrm>
            <a:off x="666115" y="1301115"/>
            <a:ext cx="7725410" cy="4792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algn="l" defTabSz="914400">
              <a:spcBef>
                <a:spcPct val="20000"/>
              </a:spcBef>
              <a:buClr>
                <a:schemeClr val="tx2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  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2020</a:t>
            </a:r>
            <a:r>
              <a:rPr kumimoji="0" lang="zh-CN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年开始广东新中考综合题部分增加到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道大题，共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40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分。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2020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年广东综合题比往年增加一道大题，比往年只增加了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小题，综合题单个得分点由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分增加到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分。如果说选择题是高分的前提，那么综合题是高分的关键，所以综合题取得高分，在中考具有举足轻重的作用。</a:t>
            </a:r>
            <a:endParaRPr kumimoji="0" lang="zh-CN" altLang="en-US" sz="3200" kern="1200" cap="none" spc="0" normalizeH="0" baseline="0" noProof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/>
          <p:nvPr/>
        </p:nvSpPr>
        <p:spPr>
          <a:xfrm>
            <a:off x="665163" y="1300798"/>
            <a:ext cx="7813675" cy="4792662"/>
          </a:xfrm>
          <a:prstGeom prst="roundRect">
            <a:avLst>
              <a:gd name="adj" fmla="val 5269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>
              <a:lnSpc>
                <a:spcPct val="100000"/>
              </a:lnSpc>
              <a:buClrTx/>
            </a:pPr>
            <a:endParaRPr lang="zh-CN" altLang="zh-CN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4">
            <a:hlinkClick r:id="rId2"/>
          </p:cNvPr>
          <p:cNvSpPr txBox="1">
            <a:spLocks noChangeArrowheads="1"/>
          </p:cNvSpPr>
          <p:nvPr/>
        </p:nvSpPr>
        <p:spPr bwMode="gray">
          <a:xfrm>
            <a:off x="666115" y="1301115"/>
            <a:ext cx="7725410" cy="4792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algn="l" defTabSz="914400">
              <a:spcBef>
                <a:spcPct val="20000"/>
              </a:spcBef>
              <a:buClr>
                <a:schemeClr val="tx2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  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从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2020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年广东中考历史试题综合题部分看，中国史考查两题，世界史考查一题。综观近三年的综合题部分多采用主题式命题，特别要注意的是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2019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年与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2020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年广东中考综合题部分的开放性试题中出现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先提炼论点再用史实论证观点</a:t>
            </a: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的史论结合新题型。梳理近三年的中考试题，综合题</a:t>
            </a:r>
            <a:endParaRPr kumimoji="0" lang="zh-CN" altLang="en-US" sz="3200" kern="1200" cap="none" spc="0" normalizeH="0" baseline="0" noProof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/>
          <p:nvPr/>
        </p:nvSpPr>
        <p:spPr>
          <a:xfrm>
            <a:off x="665163" y="1300798"/>
            <a:ext cx="7813675" cy="4792662"/>
          </a:xfrm>
          <a:prstGeom prst="roundRect">
            <a:avLst>
              <a:gd name="adj" fmla="val 5269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l">
              <a:lnSpc>
                <a:spcPct val="100000"/>
              </a:lnSpc>
              <a:buClrTx/>
            </a:pPr>
            <a:endParaRPr lang="zh-CN" altLang="zh-CN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4">
            <a:hlinkClick r:id="rId2"/>
          </p:cNvPr>
          <p:cNvSpPr txBox="1">
            <a:spLocks noChangeArrowheads="1"/>
          </p:cNvSpPr>
          <p:nvPr/>
        </p:nvSpPr>
        <p:spPr bwMode="gray">
          <a:xfrm>
            <a:off x="666115" y="1301115"/>
            <a:ext cx="7725410" cy="4792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algn="l" defTabSz="914400">
              <a:spcBef>
                <a:spcPct val="20000"/>
              </a:spcBef>
              <a:buClr>
                <a:schemeClr val="tx2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  </a:t>
            </a:r>
            <a:r>
              <a:rPr kumimoji="0" lang="zh-CN" altLang="en-US" sz="3200" kern="1200" cap="none" spc="0" normalizeH="0" baseline="0" noProof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部分既注重知识的理解与运用，又把历史学科五大核心素养</a:t>
            </a:r>
            <a:r>
              <a:rPr kumimoji="0" lang="zh-CN" altLang="en-US" sz="3200" kern="1200" cap="none" spc="0" normalizeH="0" baseline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唯物史观</a:t>
            </a:r>
            <a:r>
              <a:rPr lang="zh-CN" altLang="en-US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、时空观念、史料实证、历史解释、家国情怀的考查渗透到题目中。</a:t>
            </a:r>
            <a:endParaRPr kumimoji="0" lang="zh-CN" altLang="en-US" sz="3200" kern="1200" cap="none" spc="0" normalizeH="0" baseline="0" noProof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89290" cy="4530725"/>
          </a:xfrm>
        </p:spPr>
        <p:txBody>
          <a:bodyPr/>
          <a:lstStyle/>
          <a:p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165" y="2433320"/>
            <a:ext cx="8839200" cy="1391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defTabSz="914400" ea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sz="8000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</a:t>
            </a:r>
            <a:r>
              <a:rPr lang="zh-CN" altLang="en-US" sz="66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综艺简体" pitchFamily="2" charset="-122"/>
                <a:ea typeface="方正综艺简体" pitchFamily="2" charset="-122"/>
                <a:sym typeface="+mn-ea"/>
              </a:rPr>
              <a:t>解题思路与方法</a:t>
            </a:r>
            <a:r>
              <a:rPr kumimoji="0" lang="en-US" altLang="zh-CN" sz="6600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kumimoji="0" lang="en-US" altLang="zh-CN" sz="6600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b="1"/>
              <a:t>第一步：审问题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b="1"/>
              <a:t>1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.审问题的数量。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2.审问题的问答项。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3.审问题的限定语（限定的时空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、限定的角度、限定的主题等）。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4.审问题的分值，明确答案的要点个数。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5.审答案来源，一般情况下有以下五种情况。</a:t>
            </a:r>
            <a:endParaRPr lang="zh-CN" altLang="zh-CN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b="1">
                <a:sym typeface="+mn-ea"/>
              </a:rPr>
              <a:t>第一步：审问题</a:t>
            </a:r>
            <a:endParaRPr lang="zh-CN" altLang="en-US"/>
          </a:p>
        </p:txBody>
      </p:sp>
      <p:graphicFrame>
        <p:nvGraphicFramePr>
          <p:cNvPr id="4" name="内容占位符 3"/>
          <p:cNvGraphicFramePr/>
          <p:nvPr>
            <p:ph idx="1"/>
            <p:custDataLst>
              <p:tags r:id="rId1"/>
            </p:custDataLst>
          </p:nvPr>
        </p:nvGraphicFramePr>
        <p:xfrm>
          <a:off x="61595" y="1600200"/>
          <a:ext cx="8985885" cy="2689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1365"/>
                <a:gridCol w="5684520"/>
              </a:tblGrid>
              <a:tr h="4483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         </a:t>
                      </a:r>
                      <a:r>
                        <a:rPr lang="zh-CN" altLang="en-US"/>
                        <a:t>设  问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                                 </a:t>
                      </a:r>
                      <a:r>
                        <a:rPr lang="zh-CN" altLang="en-US"/>
                        <a:t>答 案 来 源  </a:t>
                      </a:r>
                      <a:endParaRPr lang="zh-CN" altLang="en-US"/>
                    </a:p>
                  </a:txBody>
                  <a:tcPr/>
                </a:tc>
              </a:tr>
              <a:tr h="4483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（1）根据材料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                 答案在材料中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4483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（2）根据所学知识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                 答案在教材中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4483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（3）</a:t>
                      </a:r>
                      <a:r>
                        <a:rPr lang="zh-CN" altLang="en-US" sz="1800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根据材料并结合所学知识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            答案结合材料和教材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4483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（4）综上所述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综观前面所有材料</a:t>
                      </a:r>
                      <a:r>
                        <a:rPr lang="zh-CN" altLang="en-US" sz="1800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、问题和问题答案的角度提出答案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4483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（5）用史实加以说明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 dirty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答案一般根据论点，选用史实+史实的内容或者史实的影响说明</a:t>
                      </a:r>
                      <a:endParaRPr lang="zh-CN" altLang="en-US" b="1" dirty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67c30bf5-5f67-4a1e-adc3-2e4c18702e3d}"/>
  <p:tag name="TABLE_ENDDRAG_ORIGIN_RECT" val="707*211"/>
  <p:tag name="TABLE_ENDDRAG_RECT" val="4*126*707*211"/>
</p:tagLst>
</file>

<file path=ppt/tags/tag2.xml><?xml version="1.0" encoding="utf-8"?>
<p:tagLst xmlns:p="http://schemas.openxmlformats.org/presentationml/2006/main">
  <p:tag name="KSO_WM_UNIT_TABLE_BEAUTIFY" val="smartTable{af4273ca-328f-412f-8659-f45b2ca647ea}"/>
  <p:tag name="TABLE_ENDDRAG_ORIGIN_RECT" val="442*159"/>
  <p:tag name="TABLE_ENDDRAG_RECT" val="105*167*442*159"/>
</p:tagLst>
</file>

<file path=ppt/tags/tag3.xml><?xml version="1.0" encoding="utf-8"?>
<p:tagLst xmlns:p="http://schemas.openxmlformats.org/presentationml/2006/main">
  <p:tag name="KSO_WM_UNIT_TABLE_BEAUTIFY" val="smartTable{4996e5e3-30f1-41a6-9011-7674571405ed}"/>
  <p:tag name="TABLE_ENDDRAG_ORIGIN_RECT" val="570*294"/>
  <p:tag name="TABLE_ENDDRAG_RECT" val="60*110*570*294"/>
</p:tagLst>
</file>

<file path=ppt/tags/tag4.xml><?xml version="1.0" encoding="utf-8"?>
<p:tagLst xmlns:p="http://schemas.openxmlformats.org/presentationml/2006/main">
  <p:tag name="KSO_WM_DOC_GUID" val="{d22675ba-1bf8-418d-b327-1b418bdc378f}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0</TotalTime>
  <Words>6537</Words>
  <Application>WPS 演示</Application>
  <PresentationFormat>全屏显示(4:3)</PresentationFormat>
  <Paragraphs>266</Paragraphs>
  <Slides>38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4" baseType="lpstr">
      <vt:lpstr>Arial</vt:lpstr>
      <vt:lpstr>宋体</vt:lpstr>
      <vt:lpstr>Wingdings</vt:lpstr>
      <vt:lpstr>Times New Roman</vt:lpstr>
      <vt:lpstr>Garamond</vt:lpstr>
      <vt:lpstr>华文行楷</vt:lpstr>
      <vt:lpstr>微软雅黑</vt:lpstr>
      <vt:lpstr>黑体</vt:lpstr>
      <vt:lpstr>方正综艺简体</vt:lpstr>
      <vt:lpstr>楷体</vt:lpstr>
      <vt:lpstr>楷体_GB2312</vt:lpstr>
      <vt:lpstr>新宋体</vt:lpstr>
      <vt:lpstr>Arial Unicode MS</vt:lpstr>
      <vt:lpstr>Calibri</vt:lpstr>
      <vt:lpstr>Times New Roman</vt:lpstr>
      <vt:lpstr>Edge</vt:lpstr>
      <vt:lpstr>PowerPoint 演示文稿</vt:lpstr>
      <vt:lpstr> 中考历史综合题命题思路及解题技巧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第一步：审问题</vt:lpstr>
      <vt:lpstr>第一步：审问题</vt:lpstr>
      <vt:lpstr>第二步：读材料，找关键，联所学。</vt:lpstr>
      <vt:lpstr>第二步：读材料，找关键，联所学。</vt:lpstr>
      <vt:lpstr>第三步：写答案。</vt:lpstr>
      <vt:lpstr>PowerPoint 演示文稿</vt:lpstr>
      <vt:lpstr>例题1.（2020广东32题，共14分））教科书是课程的承载，不同时期的教科书体现出不同的时代特色。阅读材料，回答问题： 材料一   光绪二十四年（1898）京师同文馆所译书目                     ——摘自《同文馆题名录》 （1）根据材料一，概括1898年京师同文馆所译书目的特点。这反映了怎样的时代需求？  答案来自材料  限定的答题范围  第一个问答项 限定的答题角度   第二个问答项</vt:lpstr>
      <vt:lpstr>PowerPoint 演示文稿</vt:lpstr>
      <vt:lpstr>PowerPoint 演示文稿</vt:lpstr>
      <vt:lpstr>PowerPoint 演示文稿</vt:lpstr>
      <vt:lpstr>解析：先审两个问答项，第一个问答项是在“与传统的天朝观念”限定的比较角度下，提炼材料中《最新地理教科书》对世界认识的变化”的观点。第二个问答项是选用材料信息说明论证第一个问答项得出的观点。再读材料，关注到材料中的省略号和转折词语“然”把材料分成了两部分，省略号两边的内容可能很重要。根据省略前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近现代史复习教学</dc:title>
  <dc:creator>User</dc:creator>
  <cp:lastModifiedBy>Administrator</cp:lastModifiedBy>
  <cp:revision>380</cp:revision>
  <dcterms:created xsi:type="dcterms:W3CDTF">2012-02-18T02:03:00Z</dcterms:created>
  <dcterms:modified xsi:type="dcterms:W3CDTF">2021-01-07T14:40:03Z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