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10" r:id="rId4"/>
    <p:sldId id="411" r:id="rId6"/>
    <p:sldId id="413" r:id="rId7"/>
    <p:sldId id="414" r:id="rId8"/>
    <p:sldId id="416" r:id="rId9"/>
    <p:sldId id="419" r:id="rId10"/>
    <p:sldId id="418" r:id="rId11"/>
    <p:sldId id="417" r:id="rId12"/>
    <p:sldId id="423" r:id="rId13"/>
    <p:sldId id="424" r:id="rId14"/>
    <p:sldId id="425" r:id="rId15"/>
    <p:sldId id="422" r:id="rId16"/>
    <p:sldId id="428" r:id="rId17"/>
    <p:sldId id="427" r:id="rId18"/>
    <p:sldId id="431" r:id="rId19"/>
    <p:sldId id="432" r:id="rId20"/>
    <p:sldId id="436" r:id="rId21"/>
    <p:sldId id="43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1"/>
  <p:cmAuthor id="1" name="User" initials="U" lastIdx="0" clrIdx="0"/>
  <p:cmAuthor id="0" name="Windows 用户" initials="W用" lastIdx="8" clrIdx="0"/>
  <p:cmAuthor id="2" name="Administrator" initials="A" lastIdx="1" clrIdx="0"/>
  <p:cmAuthor id="4" name="新课标第一网" initials="新" lastIdx="2" clrIdx="0"/>
  <p:cmAuthor id="5" name="姜伟光" initials="姜" lastIdx="1" clrIdx="0"/>
  <p:cmAuthor id="6" name="lenovo" initials="l" lastIdx="6" clrIdx="2"/>
  <p:cmAuthor id="7" name="宋洁然" initials="宋" lastIdx="2" clrIdx="1"/>
  <p:cmAuthor id="8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4650" y="685800"/>
            <a:ext cx="6108700" cy="3429000"/>
          </a:xfrm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7A0BAF-48EF-4BC2-94F7-8D3A547E4BC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37900" y="288926"/>
            <a:ext cx="3456517" cy="61436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0" y="288926"/>
            <a:ext cx="10166350" cy="61436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145">
        <p:fade/>
      </p:transition>
    </mc:Choice>
    <mc:Fallback>
      <p:transition spd="med" advTm="2114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698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005"/>
          </a:xfrm>
        </p:spPr>
        <p:txBody>
          <a:bodyPr/>
          <a:lstStyle>
            <a:lvl1pPr marL="0" indent="0" algn="ctr">
              <a:buNone/>
              <a:defRPr/>
            </a:lvl1pPr>
            <a:lvl2pPr marL="514350" indent="0" algn="ctr">
              <a:buNone/>
              <a:defRPr/>
            </a:lvl2pPr>
            <a:lvl3pPr marL="1028700" indent="0" algn="ctr">
              <a:buNone/>
              <a:defRPr/>
            </a:lvl3pPr>
            <a:lvl4pPr marL="1543050" indent="0" algn="ctr">
              <a:buNone/>
              <a:defRPr/>
            </a:lvl4pPr>
            <a:lvl5pPr marL="2057400" indent="0" algn="ctr">
              <a:buNone/>
              <a:defRPr/>
            </a:lvl5pPr>
            <a:lvl6pPr marL="2571750" indent="0" algn="ctr">
              <a:buNone/>
              <a:defRPr/>
            </a:lvl6pPr>
            <a:lvl7pPr marL="3086100" indent="0" algn="ctr">
              <a:buNone/>
              <a:defRPr/>
            </a:lvl7pPr>
            <a:lvl8pPr marL="3600450" indent="0" algn="ctr">
              <a:buNone/>
              <a:defRPr/>
            </a:lvl8pPr>
            <a:lvl9pPr marL="41148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694"/>
            <a:ext cx="10363200" cy="136088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506"/>
            <a:ext cx="10363200" cy="1500188"/>
          </a:xfrm>
        </p:spPr>
        <p:txBody>
          <a:bodyPr anchor="b"/>
          <a:lstStyle>
            <a:lvl1pPr marL="0" indent="0">
              <a:buNone/>
              <a:defRPr sz="2250"/>
            </a:lvl1pPr>
            <a:lvl2pPr marL="514350" indent="0">
              <a:buNone/>
              <a:defRPr sz="2025"/>
            </a:lvl2pPr>
            <a:lvl3pPr marL="1028700" indent="0">
              <a:buNone/>
              <a:defRPr sz="1800"/>
            </a:lvl3pPr>
            <a:lvl4pPr marL="1543050" indent="0">
              <a:buNone/>
              <a:defRPr sz="1575"/>
            </a:lvl4pPr>
            <a:lvl5pPr marL="2057400" indent="0">
              <a:buNone/>
              <a:defRPr sz="1575"/>
            </a:lvl5pPr>
            <a:lvl6pPr marL="2571750" indent="0">
              <a:buNone/>
              <a:defRPr sz="1575"/>
            </a:lvl6pPr>
            <a:lvl7pPr marL="3086100" indent="0">
              <a:buNone/>
              <a:defRPr sz="1575"/>
            </a:lvl7pPr>
            <a:lvl8pPr marL="3600450" indent="0">
              <a:buNone/>
              <a:defRPr sz="1575"/>
            </a:lvl8pPr>
            <a:lvl9pPr marL="4114800" indent="0">
              <a:buNone/>
              <a:defRPr sz="15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0"/>
            <a:ext cx="4927600" cy="4525566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4927600" cy="4525566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03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6"/>
            <a:ext cx="5386917" cy="6393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272"/>
            <a:ext cx="5386917" cy="3950494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3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272"/>
            <a:ext cx="5389033" cy="3950494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249"/>
            <a:ext cx="4011084" cy="1162645"/>
          </a:xfrm>
        </p:spPr>
        <p:txBody>
          <a:bodyPr anchor="b"/>
          <a:lstStyle>
            <a:lvl1pPr algn="l">
              <a:defRPr sz="225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9"/>
            <a:ext cx="6815667" cy="585251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894"/>
            <a:ext cx="4011084" cy="4689872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5"/>
            </a:lvl4pPr>
            <a:lvl5pPr marL="2057400" indent="0">
              <a:buNone/>
              <a:defRPr sz="1015"/>
            </a:lvl5pPr>
            <a:lvl6pPr marL="2571750" indent="0">
              <a:buNone/>
              <a:defRPr sz="1015"/>
            </a:lvl6pPr>
            <a:lvl7pPr marL="3086100" indent="0">
              <a:buNone/>
              <a:defRPr sz="1015"/>
            </a:lvl7pPr>
            <a:lvl8pPr marL="3600450" indent="0">
              <a:buNone/>
              <a:defRPr sz="1015"/>
            </a:lvl8pPr>
            <a:lvl9pPr marL="41148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143"/>
          </a:xfrm>
        </p:spPr>
        <p:txBody>
          <a:bodyPr anchor="b"/>
          <a:lstStyle>
            <a:lvl1pPr algn="l">
              <a:defRPr sz="225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577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6743"/>
            <a:ext cx="7315200" cy="805457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5"/>
            </a:lvl4pPr>
            <a:lvl5pPr marL="2057400" indent="0">
              <a:buNone/>
              <a:defRPr sz="1015"/>
            </a:lvl5pPr>
            <a:lvl6pPr marL="2571750" indent="0">
              <a:buNone/>
              <a:defRPr sz="1015"/>
            </a:lvl6pPr>
            <a:lvl7pPr marL="3086100" indent="0">
              <a:buNone/>
              <a:defRPr sz="1015"/>
            </a:lvl7pPr>
            <a:lvl8pPr marL="3600450" indent="0">
              <a:buNone/>
              <a:defRPr sz="1015"/>
            </a:lvl8pPr>
            <a:lvl9pPr marL="41148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514350"/>
            <a:ext cx="2514600" cy="5611416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514350"/>
            <a:ext cx="7340600" cy="561141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152"/>
            <a:ext cx="2844800" cy="3661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152"/>
            <a:ext cx="3860800" cy="3661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152"/>
            <a:ext cx="2844800" cy="3661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200" cy="1362075"/>
          </a:xfrm>
        </p:spPr>
        <p:txBody>
          <a:bodyPr anchor="t"/>
          <a:lstStyle>
            <a:lvl1pPr algn="l">
              <a:defRPr sz="447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190">
                <a:solidFill>
                  <a:schemeClr val="tx1">
                    <a:tint val="75000"/>
                  </a:schemeClr>
                </a:solidFill>
              </a:defRPr>
            </a:lvl1pPr>
            <a:lvl2pPr marL="509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175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3pPr>
            <a:lvl4pPr marL="1528445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4pPr>
            <a:lvl5pPr marL="203835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5pPr>
            <a:lvl6pPr marL="2546985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6pPr>
            <a:lvl7pPr marL="3056255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7pPr>
            <a:lvl8pPr marL="356616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8pPr>
            <a:lvl9pPr marL="407543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8351" y="1679575"/>
            <a:ext cx="6811433" cy="4752975"/>
          </a:xfrm>
        </p:spPr>
        <p:txBody>
          <a:bodyPr/>
          <a:lstStyle>
            <a:lvl1pPr>
              <a:defRPr sz="3145"/>
            </a:lvl1pPr>
            <a:lvl2pPr>
              <a:defRPr sz="2665"/>
            </a:lvl2pPr>
            <a:lvl3pPr>
              <a:defRPr sz="219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82985" y="1679575"/>
            <a:ext cx="6811433" cy="4752975"/>
          </a:xfrm>
        </p:spPr>
        <p:txBody>
          <a:bodyPr/>
          <a:lstStyle>
            <a:lvl1pPr>
              <a:defRPr sz="3145"/>
            </a:lvl1pPr>
            <a:lvl2pPr>
              <a:defRPr sz="2665"/>
            </a:lvl2pPr>
            <a:lvl3pPr>
              <a:defRPr sz="219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509270" indent="0">
              <a:buNone/>
              <a:defRPr sz="2190" b="1"/>
            </a:lvl2pPr>
            <a:lvl3pPr marL="1019175" indent="0">
              <a:buNone/>
              <a:defRPr sz="2000" b="1"/>
            </a:lvl3pPr>
            <a:lvl4pPr marL="1528445" indent="0">
              <a:buNone/>
              <a:defRPr sz="1810" b="1"/>
            </a:lvl4pPr>
            <a:lvl5pPr marL="2038350" indent="0">
              <a:buNone/>
              <a:defRPr sz="1810" b="1"/>
            </a:lvl5pPr>
            <a:lvl6pPr marL="2546985" indent="0">
              <a:buNone/>
              <a:defRPr sz="1810" b="1"/>
            </a:lvl6pPr>
            <a:lvl7pPr marL="3056255" indent="0">
              <a:buNone/>
              <a:defRPr sz="1810" b="1"/>
            </a:lvl7pPr>
            <a:lvl8pPr marL="3566160" indent="0">
              <a:buNone/>
              <a:defRPr sz="1810" b="1"/>
            </a:lvl8pPr>
            <a:lvl9pPr marL="4075430" indent="0">
              <a:buNone/>
              <a:defRPr sz="18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5"/>
            </a:lvl1pPr>
            <a:lvl2pPr>
              <a:defRPr sz="2190"/>
            </a:lvl2pPr>
            <a:lvl3pPr>
              <a:defRPr sz="2000"/>
            </a:lvl3pPr>
            <a:lvl4pPr>
              <a:defRPr sz="1810"/>
            </a:lvl4pPr>
            <a:lvl5pPr>
              <a:defRPr sz="1810"/>
            </a:lvl5pPr>
            <a:lvl6pPr>
              <a:defRPr sz="1810"/>
            </a:lvl6pPr>
            <a:lvl7pPr>
              <a:defRPr sz="1810"/>
            </a:lvl7pPr>
            <a:lvl8pPr>
              <a:defRPr sz="1810"/>
            </a:lvl8pPr>
            <a:lvl9pPr>
              <a:defRPr sz="18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509270" indent="0">
              <a:buNone/>
              <a:defRPr sz="2190" b="1"/>
            </a:lvl2pPr>
            <a:lvl3pPr marL="1019175" indent="0">
              <a:buNone/>
              <a:defRPr sz="2000" b="1"/>
            </a:lvl3pPr>
            <a:lvl4pPr marL="1528445" indent="0">
              <a:buNone/>
              <a:defRPr sz="1810" b="1"/>
            </a:lvl4pPr>
            <a:lvl5pPr marL="2038350" indent="0">
              <a:buNone/>
              <a:defRPr sz="1810" b="1"/>
            </a:lvl5pPr>
            <a:lvl6pPr marL="2546985" indent="0">
              <a:buNone/>
              <a:defRPr sz="1810" b="1"/>
            </a:lvl6pPr>
            <a:lvl7pPr marL="3056255" indent="0">
              <a:buNone/>
              <a:defRPr sz="1810" b="1"/>
            </a:lvl7pPr>
            <a:lvl8pPr marL="3566160" indent="0">
              <a:buNone/>
              <a:defRPr sz="1810" b="1"/>
            </a:lvl8pPr>
            <a:lvl9pPr marL="4075430" indent="0">
              <a:buNone/>
              <a:defRPr sz="18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5"/>
            </a:lvl1pPr>
            <a:lvl2pPr>
              <a:defRPr sz="2190"/>
            </a:lvl2pPr>
            <a:lvl3pPr>
              <a:defRPr sz="2000"/>
            </a:lvl3pPr>
            <a:lvl4pPr>
              <a:defRPr sz="1810"/>
            </a:lvl4pPr>
            <a:lvl5pPr>
              <a:defRPr sz="1810"/>
            </a:lvl5pPr>
            <a:lvl6pPr>
              <a:defRPr sz="1810"/>
            </a:lvl6pPr>
            <a:lvl7pPr>
              <a:defRPr sz="1810"/>
            </a:lvl7pPr>
            <a:lvl8pPr>
              <a:defRPr sz="1810"/>
            </a:lvl8pPr>
            <a:lvl9pPr>
              <a:defRPr sz="18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19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525"/>
            </a:lvl1pPr>
            <a:lvl2pPr>
              <a:defRPr sz="3145"/>
            </a:lvl2pPr>
            <a:lvl3pPr>
              <a:defRPr sz="2665"/>
            </a:lvl3pPr>
            <a:lvl4pPr>
              <a:defRPr sz="2190"/>
            </a:lvl4pPr>
            <a:lvl5pPr>
              <a:defRPr sz="2190"/>
            </a:lvl5pPr>
            <a:lvl6pPr>
              <a:defRPr sz="2190"/>
            </a:lvl6pPr>
            <a:lvl7pPr>
              <a:defRPr sz="2190"/>
            </a:lvl7pPr>
            <a:lvl8pPr>
              <a:defRPr sz="2190"/>
            </a:lvl8pPr>
            <a:lvl9pPr>
              <a:defRPr sz="21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525"/>
            </a:lvl1pPr>
            <a:lvl2pPr marL="509270" indent="0">
              <a:buNone/>
              <a:defRPr sz="1335"/>
            </a:lvl2pPr>
            <a:lvl3pPr marL="1019175" indent="0">
              <a:buNone/>
              <a:defRPr sz="1145"/>
            </a:lvl3pPr>
            <a:lvl4pPr marL="1528445" indent="0">
              <a:buNone/>
              <a:defRPr sz="1050"/>
            </a:lvl4pPr>
            <a:lvl5pPr marL="2038350" indent="0">
              <a:buNone/>
              <a:defRPr sz="1050"/>
            </a:lvl5pPr>
            <a:lvl6pPr marL="2546985" indent="0">
              <a:buNone/>
              <a:defRPr sz="1050"/>
            </a:lvl6pPr>
            <a:lvl7pPr marL="3056255" indent="0">
              <a:buNone/>
              <a:defRPr sz="1050"/>
            </a:lvl7pPr>
            <a:lvl8pPr marL="3566160" indent="0">
              <a:buNone/>
              <a:defRPr sz="1050"/>
            </a:lvl8pPr>
            <a:lvl9pPr marL="407543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9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525"/>
            </a:lvl1pPr>
            <a:lvl2pPr marL="509270" indent="0">
              <a:buNone/>
              <a:defRPr sz="3145"/>
            </a:lvl2pPr>
            <a:lvl3pPr marL="1019175" indent="0">
              <a:buNone/>
              <a:defRPr sz="2665"/>
            </a:lvl3pPr>
            <a:lvl4pPr marL="1528445" indent="0">
              <a:buNone/>
              <a:defRPr sz="2190"/>
            </a:lvl4pPr>
            <a:lvl5pPr marL="2038350" indent="0">
              <a:buNone/>
              <a:defRPr sz="2190"/>
            </a:lvl5pPr>
            <a:lvl6pPr marL="2546985" indent="0">
              <a:buNone/>
              <a:defRPr sz="2190"/>
            </a:lvl6pPr>
            <a:lvl7pPr marL="3056255" indent="0">
              <a:buNone/>
              <a:defRPr sz="2190"/>
            </a:lvl7pPr>
            <a:lvl8pPr marL="3566160" indent="0">
              <a:buNone/>
              <a:defRPr sz="2190"/>
            </a:lvl8pPr>
            <a:lvl9pPr marL="4075430" indent="0">
              <a:buNone/>
              <a:defRPr sz="21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25"/>
            </a:lvl1pPr>
            <a:lvl2pPr marL="509270" indent="0">
              <a:buNone/>
              <a:defRPr sz="1335"/>
            </a:lvl2pPr>
            <a:lvl3pPr marL="1019175" indent="0">
              <a:buNone/>
              <a:defRPr sz="1145"/>
            </a:lvl3pPr>
            <a:lvl4pPr marL="1528445" indent="0">
              <a:buNone/>
              <a:defRPr sz="1050"/>
            </a:lvl4pPr>
            <a:lvl5pPr marL="2038350" indent="0">
              <a:buNone/>
              <a:defRPr sz="1050"/>
            </a:lvl5pPr>
            <a:lvl6pPr marL="2546985" indent="0">
              <a:buNone/>
              <a:defRPr sz="1050"/>
            </a:lvl6pPr>
            <a:lvl7pPr marL="3056255" indent="0">
              <a:buNone/>
              <a:defRPr sz="1050"/>
            </a:lvl7pPr>
            <a:lvl8pPr marL="3566160" indent="0">
              <a:buNone/>
              <a:defRPr sz="1050"/>
            </a:lvl8pPr>
            <a:lvl9pPr marL="407543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3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3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3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9175" rtl="0" eaLnBrk="1" latinLnBrk="0" hangingPunct="1">
        <a:spcBef>
          <a:spcPct val="0"/>
        </a:spcBef>
        <a:buNone/>
        <a:defRPr sz="48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270" indent="-382270" algn="l" defTabSz="1019175" rtl="0" eaLnBrk="1" latinLnBrk="0" hangingPunct="1">
        <a:spcBef>
          <a:spcPct val="19000"/>
        </a:spcBef>
        <a:buFont typeface="Arial" panose="020B0604020202020204" pitchFamily="34" charset="0"/>
        <a:buChar char="•"/>
        <a:defRPr sz="3525" kern="1200">
          <a:solidFill>
            <a:schemeClr val="tx1"/>
          </a:solidFill>
          <a:latin typeface="+mn-lt"/>
          <a:ea typeface="+mn-ea"/>
          <a:cs typeface="+mn-cs"/>
        </a:defRPr>
      </a:lvl1pPr>
      <a:lvl2pPr marL="828040" indent="-318770" algn="l" defTabSz="1019175" rtl="0" eaLnBrk="1" latinLnBrk="0" hangingPunct="1">
        <a:spcBef>
          <a:spcPct val="19000"/>
        </a:spcBef>
        <a:buFont typeface="Arial" panose="020B0604020202020204" pitchFamily="34" charset="0"/>
        <a:buChar char="–"/>
        <a:defRPr sz="3145" kern="1200">
          <a:solidFill>
            <a:schemeClr val="tx1"/>
          </a:solidFill>
          <a:latin typeface="+mn-lt"/>
          <a:ea typeface="+mn-ea"/>
          <a:cs typeface="+mn-cs"/>
        </a:defRPr>
      </a:lvl2pPr>
      <a:lvl3pPr marL="1273810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–"/>
        <a:defRPr sz="219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»"/>
        <a:defRPr sz="2190" kern="1200">
          <a:solidFill>
            <a:schemeClr val="tx1"/>
          </a:solidFill>
          <a:latin typeface="+mn-lt"/>
          <a:ea typeface="+mn-ea"/>
          <a:cs typeface="+mn-cs"/>
        </a:defRPr>
      </a:lvl5pPr>
      <a:lvl6pPr marL="2801620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6pPr>
      <a:lvl7pPr marL="3311525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7pPr>
      <a:lvl8pPr marL="3820795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65" indent="-254635" algn="l" defTabSz="1019175" rtl="0" eaLnBrk="1" latinLnBrk="0" hangingPunct="1">
        <a:spcBef>
          <a:spcPct val="1900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70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445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350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85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255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60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430" algn="l" defTabSz="10191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1117600" y="514350"/>
            <a:ext cx="10058400" cy="90368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1117600" y="1600200"/>
            <a:ext cx="10058400" cy="452556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 indent="-285750"/>
            <a:r>
              <a:rPr lang="zh-TW" altLang="en-US" dirty="0"/>
              <a:t>第二層</a:t>
            </a:r>
            <a:endParaRPr lang="zh-TW" altLang="en-US" dirty="0"/>
          </a:p>
          <a:p>
            <a:pPr lvl="2" indent="-228600"/>
            <a:r>
              <a:rPr lang="zh-TW" altLang="en-US" dirty="0"/>
              <a:t>第三層</a:t>
            </a:r>
            <a:endParaRPr lang="zh-TW" altLang="en-US" dirty="0"/>
          </a:p>
          <a:p>
            <a:pPr lvl="3" indent="-228600"/>
            <a:r>
              <a:rPr lang="zh-TW" altLang="en-US" dirty="0"/>
              <a:t>第四層</a:t>
            </a:r>
            <a:endParaRPr lang="zh-TW" altLang="en-US" dirty="0"/>
          </a:p>
          <a:p>
            <a:pPr lvl="4" indent="-228600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7577"/>
            <a:ext cx="2235200" cy="378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575">
                <a:solidFill>
                  <a:srgbClr val="000000"/>
                </a:solidFill>
                <a:ea typeface="PMingLiU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7577"/>
            <a:ext cx="3860800" cy="378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575">
                <a:solidFill>
                  <a:srgbClr val="000000"/>
                </a:solidFill>
                <a:ea typeface="PMingLiU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7577"/>
            <a:ext cx="2336800" cy="378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TW" altLang="en-US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TW" altLang="en-US" sz="1400" strike="noStrike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p14:dur="1000" advTm="5000"/>
    </mc:Choice>
    <mc:Fallback>
      <p:transition advTm="5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86080" indent="-385445" algn="l" rtl="0" eaLnBrk="0" fontAlgn="base" hangingPunct="0">
        <a:spcBef>
          <a:spcPts val="110"/>
        </a:spcBef>
        <a:spcAft>
          <a:spcPct val="0"/>
        </a:spcAft>
        <a:buChar char="•"/>
        <a:defRPr sz="315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835660" indent="-321310" algn="l" rtl="0" eaLnBrk="0" fontAlgn="base" hangingPunct="0">
        <a:spcBef>
          <a:spcPts val="11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285875" indent="-257175" algn="l" rtl="0" eaLnBrk="0" fontAlgn="base" hangingPunct="0">
        <a:spcBef>
          <a:spcPts val="11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800225" indent="-257175" algn="l" rtl="0" eaLnBrk="0" fontAlgn="base" hangingPunct="0">
        <a:spcBef>
          <a:spcPts val="11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314575" indent="-257175" algn="l" rtl="0" eaLnBrk="0" fontAlgn="base" hangingPunct="0">
        <a:spcBef>
          <a:spcPts val="11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828925" indent="-257175" algn="l" rtl="0" eaLnBrk="0" fontAlgn="base" hangingPunct="0">
        <a:spcBef>
          <a:spcPts val="11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343275" indent="-257175" algn="l" rtl="0" eaLnBrk="0" fontAlgn="base" hangingPunct="0">
        <a:spcBef>
          <a:spcPts val="11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857625" indent="-257175" algn="l" rtl="0" eaLnBrk="0" fontAlgn="base" hangingPunct="0">
        <a:spcBef>
          <a:spcPts val="11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371975" indent="-257175" algn="l" rtl="0" eaLnBrk="0" fontAlgn="base" hangingPunct="0">
        <a:spcBef>
          <a:spcPts val="11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9.e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241" r="1691" b="1558"/>
          <a:stretch>
            <a:fillRect/>
          </a:stretch>
        </p:blipFill>
        <p:spPr>
          <a:xfrm>
            <a:off x="609600" y="0"/>
            <a:ext cx="11581765" cy="6858000"/>
          </a:xfrm>
          <a:prstGeom prst="rect">
            <a:avLst/>
          </a:prstGeom>
        </p:spPr>
      </p:pic>
      <p:pic>
        <p:nvPicPr>
          <p:cNvPr id="33" name="图片 32" descr="QQ截图201801171550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0"/>
            <a:ext cx="478409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925249" y="367371"/>
            <a:ext cx="10409767" cy="6191552"/>
          </a:xfrm>
          <a:prstGeom prst="roundRect">
            <a:avLst>
              <a:gd name="adj" fmla="val 5040"/>
            </a:avLst>
          </a:prstGeom>
          <a:solidFill>
            <a:schemeClr val="bg1">
              <a:alpha val="64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8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39384" y="503444"/>
            <a:ext cx="5505450" cy="676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1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俄罗斯人民对苏联的感情</a:t>
            </a:r>
            <a:endParaRPr lang="zh-CN" altLang="en-US" sz="38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412" y="1180178"/>
            <a:ext cx="5034678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5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2012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年，普京在回答“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你怎样看待苏联解体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”时，他引用了家喻户晓的一句话：</a:t>
            </a:r>
            <a:endParaRPr lang="zh-CN" altLang="en-US" sz="4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谁不为苏联解体而惋惜，谁就没有良心；谁想恢复过去的苏联，谁就没有头脑。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 descr="t016600998221e7f71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01"/>
          <a:stretch>
            <a:fillRect/>
          </a:stretch>
        </p:blipFill>
        <p:spPr>
          <a:xfrm>
            <a:off x="9497809" y="1442275"/>
            <a:ext cx="1836976" cy="4939628"/>
          </a:xfrm>
          <a:prstGeom prst="rect">
            <a:avLst/>
          </a:prstGeom>
        </p:spPr>
      </p:pic>
      <p:pic>
        <p:nvPicPr>
          <p:cNvPr id="10" name="图片 9" descr="Img336567402.jpg"/>
          <p:cNvPicPr>
            <a:picLocks noChangeAspect="1"/>
          </p:cNvPicPr>
          <p:nvPr/>
        </p:nvPicPr>
        <p:blipFill>
          <a:blip r:embed="rId4"/>
          <a:srcRect r="11864"/>
          <a:stretch>
            <a:fillRect/>
          </a:stretch>
        </p:blipFill>
        <p:spPr>
          <a:xfrm>
            <a:off x="925249" y="384774"/>
            <a:ext cx="3537882" cy="6208530"/>
          </a:xfrm>
          <a:prstGeom prst="roundRect">
            <a:avLst>
              <a:gd name="adj" fmla="val 9351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9385" y="3458210"/>
            <a:ext cx="1508760" cy="19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积极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局限                           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101725" y="6038850"/>
            <a:ext cx="6553835" cy="76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 bwMode="auto">
          <a:xfrm>
            <a:off x="527685" y="1094740"/>
            <a:ext cx="6855460" cy="206121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毛泽东评价赫鲁晓夫：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“一是</a:t>
            </a:r>
            <a:r>
              <a:rPr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揭了盖子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，二是</a:t>
            </a:r>
            <a:r>
              <a:rPr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捅了娄子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有人说：“赫鲁晓夫是</a:t>
            </a:r>
            <a:r>
              <a:rPr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斯大林的掘墓人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，也是</a:t>
            </a:r>
            <a:r>
              <a:rPr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斯大林的守墓人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。”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6365" y="3458210"/>
            <a:ext cx="6259195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一定程度冲击苏联模式。</a:t>
            </a:r>
            <a:endParaRPr lang="zh-CN"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Picture 3" descr="10023289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0" y="678815"/>
            <a:ext cx="409829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372"/>
          <p:cNvCxnSpPr/>
          <p:nvPr/>
        </p:nvCxnSpPr>
        <p:spPr>
          <a:xfrm flipV="1">
            <a:off x="1202690" y="4253230"/>
            <a:ext cx="6553835" cy="76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0" name="直接连接符 372"/>
          <p:cNvCxnSpPr/>
          <p:nvPr/>
        </p:nvCxnSpPr>
        <p:spPr>
          <a:xfrm flipV="1">
            <a:off x="1101725" y="5217160"/>
            <a:ext cx="6553835" cy="76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1327150" y="4496435"/>
            <a:ext cx="6781165" cy="1449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36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没有从根本上突破苏联模式的经济体制弊端，且存在严重偏差。</a:t>
            </a:r>
            <a:endParaRPr lang="zh-CN" sz="36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88900"/>
            <a:ext cx="8595360" cy="614270"/>
            <a:chOff x="-183" y="-56"/>
            <a:chExt cx="6545" cy="852"/>
          </a:xfrm>
        </p:grpSpPr>
        <p:grpSp>
          <p:nvGrpSpPr>
            <p:cNvPr id="14" name="组合 13"/>
            <p:cNvGrpSpPr/>
            <p:nvPr/>
          </p:nvGrpSpPr>
          <p:grpSpPr>
            <a:xfrm>
              <a:off x="-183" y="-56"/>
              <a:ext cx="6545" cy="724"/>
              <a:chOff x="-164" y="-108"/>
              <a:chExt cx="6545" cy="724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17" name="文本框 16"/>
              <p:cNvSpPr txBox="1"/>
              <p:nvPr/>
            </p:nvSpPr>
            <p:spPr>
              <a:xfrm>
                <a:off x="-164" y="-108"/>
                <a:ext cx="6545" cy="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赫鲁晓夫改革（1953-1964）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0"/>
            <a:ext cx="8666480" cy="595422"/>
            <a:chOff x="-183" y="-56"/>
            <a:chExt cx="6545" cy="852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545" cy="747"/>
              <a:chOff x="-164" y="-108"/>
              <a:chExt cx="6545" cy="747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6545" cy="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勃列日涅夫改革（1964-1982）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3" name="文本框 2"/>
          <p:cNvSpPr txBox="1"/>
          <p:nvPr/>
        </p:nvSpPr>
        <p:spPr>
          <a:xfrm>
            <a:off x="259715" y="4756150"/>
            <a:ext cx="2159635" cy="19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经济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军事                           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474470" y="5747385"/>
            <a:ext cx="9659620" cy="3048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1578610" y="4756150"/>
            <a:ext cx="740156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推行“新政策”，加速科技进步</a:t>
            </a:r>
            <a:endParaRPr lang="zh-CN"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59715" y="808990"/>
            <a:ext cx="5798822" cy="4124325"/>
            <a:chOff x="783213" y="2223340"/>
            <a:chExt cx="3260965" cy="2765807"/>
          </a:xfrm>
        </p:grpSpPr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783213" y="2223340"/>
            <a:ext cx="3260965" cy="2456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" imgW="2400300" imgH="1647825" progId="">
                    <p:embed/>
                  </p:oleObj>
                </mc:Choice>
                <mc:Fallback>
                  <p:oleObj name="" r:id="rId1" imgW="2400300" imgH="1647825" progId="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83213" y="2223340"/>
                          <a:ext cx="3260965" cy="24569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文本框 2"/>
            <p:cNvSpPr txBox="1"/>
            <p:nvPr/>
          </p:nvSpPr>
          <p:spPr>
            <a:xfrm>
              <a:off x="1887698" y="4680416"/>
              <a:ext cx="1183760" cy="30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400" b="1" dirty="0" smtClean="0">
                  <a:latin typeface="楷体" panose="02010609060101010101" charset="-122"/>
                  <a:ea typeface="楷体" panose="02010609060101010101" charset="-122"/>
                </a:rPr>
                <a:t>常规武器力量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66815" y="808990"/>
            <a:ext cx="5682419" cy="4065270"/>
            <a:chOff x="5272096" y="2219992"/>
            <a:chExt cx="3521886" cy="2723950"/>
          </a:xfrm>
        </p:grpSpPr>
        <p:graphicFrame>
          <p:nvGraphicFramePr>
            <p:cNvPr id="51" name="Object 3"/>
            <p:cNvGraphicFramePr>
              <a:graphicFrameLocks noChangeAspect="1"/>
            </p:cNvGraphicFramePr>
            <p:nvPr/>
          </p:nvGraphicFramePr>
          <p:xfrm>
            <a:off x="5272096" y="2219992"/>
            <a:ext cx="3521886" cy="2439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3" imgW="2400300" imgH="1647825" progId="">
                    <p:embed/>
                  </p:oleObj>
                </mc:Choice>
                <mc:Fallback>
                  <p:oleObj name="" r:id="rId3" imgW="2400300" imgH="1647825" progId="">
                    <p:embed/>
                    <p:pic>
                      <p:nvPicPr>
                        <p:cNvPr id="0" name="图片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72096" y="2219992"/>
                          <a:ext cx="3521886" cy="24399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文本框 11"/>
            <p:cNvSpPr txBox="1"/>
            <p:nvPr/>
          </p:nvSpPr>
          <p:spPr>
            <a:xfrm>
              <a:off x="6766066" y="4635466"/>
              <a:ext cx="1129530" cy="30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400" b="1" dirty="0" smtClean="0">
                  <a:latin typeface="楷体" panose="02010609060101010101" charset="-122"/>
                  <a:ea typeface="楷体" panose="02010609060101010101" charset="-122"/>
                </a:rPr>
                <a:t>战略核武器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474470" y="5845810"/>
            <a:ext cx="9972040" cy="711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32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同美国展开军备竞赛，把科技进步的重心放在军事方面</a:t>
            </a:r>
            <a:endParaRPr lang="zh-CN" sz="32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372"/>
          <p:cNvCxnSpPr/>
          <p:nvPr/>
        </p:nvCxnSpPr>
        <p:spPr>
          <a:xfrm>
            <a:off x="1474470" y="6564630"/>
            <a:ext cx="9704070" cy="1524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0"/>
            <a:ext cx="8666480" cy="595422"/>
            <a:chOff x="-183" y="-56"/>
            <a:chExt cx="6545" cy="852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545" cy="747"/>
              <a:chOff x="-164" y="-108"/>
              <a:chExt cx="6545" cy="747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6545" cy="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勃列日涅夫改革（1964-1982）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53" name="文本框 52"/>
          <p:cNvSpPr txBox="1"/>
          <p:nvPr/>
        </p:nvSpPr>
        <p:spPr bwMode="auto">
          <a:xfrm>
            <a:off x="101600" y="765175"/>
            <a:ext cx="11988800" cy="1876425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凡到过苏联的人会看到这样的场面：一边是加加林早在1965年就幸运地成为世界上第一位宇航员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另一边则是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人民喜欢的羽绒服、牛仔裤、旅游鞋之类的物品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，要靠中苏两国大大小小的“倒爷”们才能得到，甚至连孩子们喜欢的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泡泡糖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自动铅笔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也没有一家工厂能够提供。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715" y="5142865"/>
            <a:ext cx="2439670" cy="1043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影响                           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>
            <a:off x="1649730" y="5909310"/>
            <a:ext cx="9034780" cy="1587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" name="直接连接符 372"/>
          <p:cNvCxnSpPr/>
          <p:nvPr/>
        </p:nvCxnSpPr>
        <p:spPr>
          <a:xfrm flipV="1">
            <a:off x="1407160" y="6646545"/>
            <a:ext cx="9244330" cy="330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1396365" y="5059680"/>
            <a:ext cx="9175750" cy="1597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苏联经济发展失衡，仍没有从根本上突破高度集中的计划经济体制。  </a:t>
            </a:r>
            <a:endParaRPr lang="zh-CN"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0260" y="2811145"/>
          <a:ext cx="9874250" cy="2248535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656080"/>
                <a:gridCol w="2099945"/>
                <a:gridCol w="1925320"/>
                <a:gridCol w="2012950"/>
                <a:gridCol w="2179955"/>
              </a:tblGrid>
              <a:tr h="821055">
                <a:tc>
                  <a:txBody>
                    <a:bodyPr/>
                    <a:p>
                      <a:pPr algn="ctr"/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八五”期间（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1966-1970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九五”期间（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1971-1975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十五”期间（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1976-1980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“十一五”期间（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1981-1985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社会总产值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13080">
                <a:tc>
                  <a:txBody>
                    <a:bodyPr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工业总产值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8.4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农业总产值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圆角矩形标注 9"/>
          <p:cNvSpPr/>
          <p:nvPr/>
        </p:nvSpPr>
        <p:spPr>
          <a:xfrm>
            <a:off x="8147050" y="1949450"/>
            <a:ext cx="3304540" cy="510189"/>
          </a:xfrm>
          <a:prstGeom prst="wedgeRoundRectCallout">
            <a:avLst>
              <a:gd name="adj1" fmla="val -77325"/>
              <a:gd name="adj2" fmla="val -43902"/>
              <a:gd name="adj3" fmla="val 16667"/>
            </a:avLst>
          </a:prstGeom>
          <a:solidFill>
            <a:srgbClr val="663300">
              <a:alpha val="8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一车西瓜换一辆坦克。</a:t>
            </a:r>
            <a:endParaRPr lang="zh-CN" altLang="en-US" sz="2400" b="1" dirty="0" smtClean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59927" y="904028"/>
            <a:ext cx="1136650" cy="3813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经济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政治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评价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318260" y="2007870"/>
            <a:ext cx="5737225" cy="2222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9" name="直接连接符 372"/>
          <p:cNvCxnSpPr/>
          <p:nvPr/>
        </p:nvCxnSpPr>
        <p:spPr>
          <a:xfrm flipV="1">
            <a:off x="1318260" y="2773680"/>
            <a:ext cx="9498965" cy="4889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0" name="直接连接符 372"/>
          <p:cNvCxnSpPr/>
          <p:nvPr/>
        </p:nvCxnSpPr>
        <p:spPr>
          <a:xfrm flipV="1">
            <a:off x="1318260" y="3666490"/>
            <a:ext cx="9555480" cy="1143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1" name="直接连接符 372"/>
          <p:cNvCxnSpPr/>
          <p:nvPr/>
        </p:nvCxnSpPr>
        <p:spPr>
          <a:xfrm flipV="1">
            <a:off x="1396365" y="4550410"/>
            <a:ext cx="6661150" cy="2222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1422400" y="1104265"/>
            <a:ext cx="503936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经济改革，</a:t>
            </a: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效果不佳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4305" y="1998980"/>
            <a:ext cx="9449435" cy="1597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政治改革，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取消苏共的领导地位，实行多党制，倡导“公开性”和“政治多元化”。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8305" y="3677920"/>
            <a:ext cx="609727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思想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混乱，局势迅速失控。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21920"/>
            <a:ext cx="8666480" cy="595422"/>
            <a:chOff x="-183" y="-56"/>
            <a:chExt cx="6545" cy="852"/>
          </a:xfrm>
        </p:grpSpPr>
        <p:grpSp>
          <p:nvGrpSpPr>
            <p:cNvPr id="3" name="组合 2"/>
            <p:cNvGrpSpPr/>
            <p:nvPr/>
          </p:nvGrpSpPr>
          <p:grpSpPr>
            <a:xfrm>
              <a:off x="-183" y="-56"/>
              <a:ext cx="6545" cy="747"/>
              <a:chOff x="-164" y="-108"/>
              <a:chExt cx="6545" cy="747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19" name="文本框 18"/>
              <p:cNvSpPr txBox="1"/>
              <p:nvPr/>
            </p:nvSpPr>
            <p:spPr>
              <a:xfrm>
                <a:off x="-164" y="-108"/>
                <a:ext cx="6545" cy="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戈尔巴乔夫改革（1985-1991）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pic>
        <p:nvPicPr>
          <p:cNvPr id="35" name="图片 34" descr="QQ截图2020080222254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5575" y="3677920"/>
            <a:ext cx="3978910" cy="296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109855"/>
            <a:ext cx="4773295" cy="551180"/>
            <a:chOff x="-183" y="-56"/>
            <a:chExt cx="6545" cy="852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253" cy="807"/>
              <a:chOff x="-164" y="-108"/>
              <a:chExt cx="6253" cy="807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6253" cy="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三、东欧剧变</a:t>
                </a:r>
                <a:r>
                  <a:rPr kumimoji="0" lang="en-US" altLang="zh-CN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-20c80s</a:t>
                </a:r>
                <a:endParaRPr kumimoji="0" lang="en-US" altLang="zh-CN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4" name="文本框 3"/>
          <p:cNvSpPr txBox="1"/>
          <p:nvPr/>
        </p:nvSpPr>
        <p:spPr bwMode="auto">
          <a:xfrm>
            <a:off x="562610" y="783590"/>
            <a:ext cx="10751820" cy="3046095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东欧剧变来得虽很突然，但都有长期形成的多方面的深刻原因。这些国家没有找到一条适合本国情况的建设社会主义道路，更多地是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照搬苏联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的一套做法。从外部条件来说，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苏联“新思维”的改革之风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西方“和平演变”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的鼓励政策，都对东欧的变化有影响，起了推动作用。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——摘自钱其琛回答《世界知识》杂志记者问题时的谈话   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617" y="3687868"/>
            <a:ext cx="1136650" cy="19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内因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外因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9260" y="3951605"/>
            <a:ext cx="7747635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①照搬苏联模式</a:t>
            </a: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，改革效果不佳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9260" y="4845685"/>
            <a:ext cx="677545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②受戈尔巴乔夫改革的影响。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6410" y="5715000"/>
            <a:ext cx="7220585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③西方</a:t>
            </a: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推行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“和平演变”战略。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372"/>
          <p:cNvCxnSpPr/>
          <p:nvPr/>
        </p:nvCxnSpPr>
        <p:spPr>
          <a:xfrm>
            <a:off x="1756410" y="4832985"/>
            <a:ext cx="7405370" cy="1270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9" name="直接连接符 372"/>
          <p:cNvCxnSpPr/>
          <p:nvPr/>
        </p:nvCxnSpPr>
        <p:spPr>
          <a:xfrm>
            <a:off x="1699260" y="5704840"/>
            <a:ext cx="7376795" cy="1016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0" name="直接连接符 372"/>
          <p:cNvCxnSpPr/>
          <p:nvPr/>
        </p:nvCxnSpPr>
        <p:spPr>
          <a:xfrm flipV="1">
            <a:off x="1699260" y="6572250"/>
            <a:ext cx="7388225" cy="2413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121920"/>
            <a:ext cx="4212590" cy="952974"/>
            <a:chOff x="-183" y="-56"/>
            <a:chExt cx="6545" cy="1363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253" cy="1363"/>
              <a:chOff x="-164" y="-108"/>
              <a:chExt cx="6253" cy="1363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6253" cy="1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defTabSz="1019175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三、东欧剧变</a:t>
                </a:r>
                <a:r>
                  <a:rPr lang="en-US" altLang="zh-CN" sz="2800" b="1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-20c80s</a:t>
                </a:r>
                <a:endParaRPr kumimoji="0" lang="en-US" altLang="zh-CN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  <a:p>
                <a:pPr algn="l">
                  <a:buClrTx/>
                  <a:buSzTx/>
                  <a:buFontTx/>
                </a:pP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3" name="文本框 2"/>
          <p:cNvSpPr txBox="1"/>
          <p:nvPr/>
        </p:nvSpPr>
        <p:spPr>
          <a:xfrm>
            <a:off x="85937" y="3798993"/>
            <a:ext cx="1136650" cy="28905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表现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实质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8420" y="3973830"/>
            <a:ext cx="7747635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政治：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实行议会民主制和多党制。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3945" y="4832985"/>
            <a:ext cx="781177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经济：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私有化基础上的市场经济。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8420" y="5725160"/>
            <a:ext cx="700786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社会制度都发生根本性变化。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372"/>
          <p:cNvCxnSpPr/>
          <p:nvPr/>
        </p:nvCxnSpPr>
        <p:spPr>
          <a:xfrm>
            <a:off x="1490345" y="4832985"/>
            <a:ext cx="7405370" cy="1270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9" name="直接连接符 372"/>
          <p:cNvCxnSpPr/>
          <p:nvPr/>
        </p:nvCxnSpPr>
        <p:spPr>
          <a:xfrm>
            <a:off x="1222375" y="5715000"/>
            <a:ext cx="7376795" cy="1016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0" name="直接连接符 372"/>
          <p:cNvCxnSpPr/>
          <p:nvPr/>
        </p:nvCxnSpPr>
        <p:spPr>
          <a:xfrm flipV="1">
            <a:off x="1490345" y="6529070"/>
            <a:ext cx="6661150" cy="2222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pic>
        <p:nvPicPr>
          <p:cNvPr id="30" name="图片 29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862330"/>
            <a:ext cx="4579620" cy="293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图片 30" descr="QQ截图20200802223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90" y="219075"/>
            <a:ext cx="4829175" cy="2827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图片 12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715" y="3427095"/>
            <a:ext cx="3110230" cy="3101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3" name="圆角矩形标注 52"/>
          <p:cNvSpPr/>
          <p:nvPr/>
        </p:nvSpPr>
        <p:spPr>
          <a:xfrm>
            <a:off x="2402840" y="717550"/>
            <a:ext cx="2930525" cy="510179"/>
          </a:xfrm>
          <a:prstGeom prst="wedgeRoundRectCallout">
            <a:avLst>
              <a:gd name="adj1" fmla="val -63154"/>
              <a:gd name="adj2" fmla="val -22246"/>
              <a:gd name="adj3" fmla="val 16667"/>
            </a:avLst>
          </a:prstGeom>
          <a:solidFill>
            <a:srgbClr val="663300">
              <a:alpha val="8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剧烈、猛烈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  <p:bldP spid="8" grpId="0" bldLvl="0" animBg="1"/>
      <p:bldP spid="5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0"/>
            <a:ext cx="4022090" cy="671830"/>
            <a:chOff x="-183" y="-56"/>
            <a:chExt cx="6545" cy="852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067" cy="662"/>
              <a:chOff x="-164" y="-108"/>
              <a:chExt cx="6067" cy="662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6067" cy="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四、苏联解体</a:t>
                </a:r>
                <a:r>
                  <a:rPr kumimoji="0" lang="en-US" altLang="zh-CN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-1991</a:t>
                </a:r>
                <a:endParaRPr kumimoji="0" lang="en-US" altLang="zh-CN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4" name="文本框 3"/>
          <p:cNvSpPr txBox="1"/>
          <p:nvPr/>
        </p:nvSpPr>
        <p:spPr bwMode="auto">
          <a:xfrm>
            <a:off x="315595" y="880745"/>
            <a:ext cx="10744835" cy="1076325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材料一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苏联模式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就是采用高度集中的经济政治体制进行社会主义建设的模式，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忽视市场规律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，树立个人崇拜。                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472" y="3604048"/>
            <a:ext cx="2152650" cy="28905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根本原因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直接原因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外部原因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07285" y="3700780"/>
            <a:ext cx="485521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①苏联模式的弊端。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07285" y="4547235"/>
            <a:ext cx="8655685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②戈尔巴乔夫改革</a:t>
            </a: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背离社会主义方向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7910" y="5499735"/>
            <a:ext cx="7220585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③西方</a:t>
            </a: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推行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“和平演变”战略。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372"/>
          <p:cNvCxnSpPr/>
          <p:nvPr/>
        </p:nvCxnSpPr>
        <p:spPr>
          <a:xfrm>
            <a:off x="2327910" y="4547235"/>
            <a:ext cx="7405370" cy="1270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9" name="直接连接符 372"/>
          <p:cNvCxnSpPr/>
          <p:nvPr/>
        </p:nvCxnSpPr>
        <p:spPr>
          <a:xfrm>
            <a:off x="2407285" y="5479415"/>
            <a:ext cx="8459470" cy="203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0" name="直接连接符 372"/>
          <p:cNvCxnSpPr/>
          <p:nvPr/>
        </p:nvCxnSpPr>
        <p:spPr>
          <a:xfrm>
            <a:off x="2397125" y="6466205"/>
            <a:ext cx="8303260" cy="1016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 bwMode="auto">
          <a:xfrm>
            <a:off x="1334135" y="2119630"/>
            <a:ext cx="10391775" cy="156845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材料二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戈尔巴乔夫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从理论和实践上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动摇了苏共的地位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，扰乱社会主义思想就势必会造成苏联的完整性受到侵害，走向坍塌。——邢广程《戈尔巴乔夫的思想嬗变》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4" name="图片 13" descr="157494954099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" y="880745"/>
            <a:ext cx="11551285" cy="2820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241" r="1691" b="1558"/>
          <a:stretch>
            <a:fillRect/>
          </a:stretch>
        </p:blipFill>
        <p:spPr>
          <a:xfrm>
            <a:off x="609600" y="0"/>
            <a:ext cx="11583035" cy="6858000"/>
          </a:xfrm>
          <a:prstGeom prst="rect">
            <a:avLst/>
          </a:prstGeom>
        </p:spPr>
      </p:pic>
      <p:pic>
        <p:nvPicPr>
          <p:cNvPr id="33" name="图片 32" descr="QQ截图201801171550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0"/>
            <a:ext cx="478409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58165" y="333375"/>
            <a:ext cx="11076305" cy="6270625"/>
          </a:xfrm>
          <a:prstGeom prst="roundRect">
            <a:avLst>
              <a:gd name="adj" fmla="val 5040"/>
            </a:avLst>
          </a:prstGeom>
          <a:solidFill>
            <a:schemeClr val="bg1">
              <a:alpha val="64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8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57214" y="1575349"/>
            <a:ext cx="766593" cy="765072"/>
            <a:chOff x="6179349" y="1612245"/>
            <a:chExt cx="804923" cy="803326"/>
          </a:xfrm>
        </p:grpSpPr>
        <p:pic>
          <p:nvPicPr>
            <p:cNvPr id="43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以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5409" y="2527855"/>
            <a:ext cx="766593" cy="765072"/>
            <a:chOff x="6179349" y="1612245"/>
            <a:chExt cx="804923" cy="803326"/>
          </a:xfrm>
        </p:grpSpPr>
        <p:pic>
          <p:nvPicPr>
            <p:cNvPr id="46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史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25250" y="3531724"/>
            <a:ext cx="766593" cy="765072"/>
            <a:chOff x="6179349" y="1612245"/>
            <a:chExt cx="804923" cy="803326"/>
          </a:xfrm>
        </p:grpSpPr>
        <p:pic>
          <p:nvPicPr>
            <p:cNvPr id="49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为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25250" y="4500905"/>
            <a:ext cx="766593" cy="765072"/>
            <a:chOff x="6179349" y="1612245"/>
            <a:chExt cx="804923" cy="803326"/>
          </a:xfrm>
        </p:grpSpPr>
        <p:pic>
          <p:nvPicPr>
            <p:cNvPr id="52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鉴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09600" y="541655"/>
            <a:ext cx="11049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如何认识东欧剧变、苏联解体？他们对中国社会主义建设有哪些启示？</a:t>
            </a:r>
            <a:endParaRPr lang="zh-CN" altLang="en-US" sz="2800" dirty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6787" y="1758738"/>
            <a:ext cx="1136650" cy="3813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认识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启示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11500" y="1146810"/>
            <a:ext cx="7868285" cy="3044190"/>
          </a:xfrm>
          <a:prstGeom prst="rect">
            <a:avLst/>
          </a:prstGeom>
          <a:noFill/>
          <a:ln w="19050" cap="flat" cmpd="sng">
            <a:noFill/>
            <a:prstDash val="sysDash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lvl="0" algn="l" defTabSz="914400" fontAlgn="auto">
              <a:lnSpc>
                <a:spcPct val="12000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①东欧剧变、苏联解体是社会主义发展的严重挫折，是</a:t>
            </a: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苏联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模式的失败，而</a:t>
            </a:r>
            <a:r>
              <a:rPr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非社会主义的失败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fontAlgn="auto">
              <a:lnSpc>
                <a:spcPct val="12000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②社会主义的发展</a:t>
            </a:r>
            <a:r>
              <a:rPr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不会一帆风顺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，充满着</a:t>
            </a:r>
            <a:r>
              <a:rPr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艰巨、复杂和曲折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11500" y="4150995"/>
            <a:ext cx="8070850" cy="1863090"/>
          </a:xfrm>
          <a:prstGeom prst="rect">
            <a:avLst/>
          </a:prstGeom>
          <a:noFill/>
          <a:ln w="19050" cap="flat" cmpd="sng">
            <a:noFill/>
            <a:prstDash val="sysDash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lvl="0" algn="l" defTabSz="914400" fontAlgn="auto">
              <a:lnSpc>
                <a:spcPct val="12000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①社会主义建设必须</a:t>
            </a:r>
            <a:r>
              <a:rPr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与本国国情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相结合。</a:t>
            </a:r>
            <a:endParaRPr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fontAlgn="auto">
              <a:lnSpc>
                <a:spcPct val="12000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警惕西方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的“和平演变”阴谋</a:t>
            </a: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fontAlgn="auto">
              <a:lnSpc>
                <a:spcPct val="12000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坚持党的领导和社会主义方向</a:t>
            </a: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241" r="1691" b="1558"/>
          <a:stretch>
            <a:fillRect/>
          </a:stretch>
        </p:blipFill>
        <p:spPr>
          <a:xfrm>
            <a:off x="609600" y="0"/>
            <a:ext cx="11581765" cy="6858000"/>
          </a:xfrm>
          <a:prstGeom prst="rect">
            <a:avLst/>
          </a:prstGeom>
        </p:spPr>
      </p:pic>
      <p:pic>
        <p:nvPicPr>
          <p:cNvPr id="33" name="图片 32" descr="QQ截图201801171550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0"/>
            <a:ext cx="478409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925020" y="367371"/>
            <a:ext cx="10409767" cy="6191552"/>
          </a:xfrm>
          <a:prstGeom prst="roundRect">
            <a:avLst>
              <a:gd name="adj" fmla="val 5040"/>
            </a:avLst>
          </a:prstGeom>
          <a:solidFill>
            <a:schemeClr val="bg1">
              <a:alpha val="64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8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41"/>
          <p:cNvGrpSpPr/>
          <p:nvPr/>
        </p:nvGrpSpPr>
        <p:grpSpPr>
          <a:xfrm>
            <a:off x="3306517" y="486770"/>
            <a:ext cx="766593" cy="765072"/>
            <a:chOff x="6179349" y="1612245"/>
            <a:chExt cx="804923" cy="803326"/>
          </a:xfrm>
        </p:grpSpPr>
        <p:pic>
          <p:nvPicPr>
            <p:cNvPr id="43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中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4395096" y="486770"/>
            <a:ext cx="766593" cy="765072"/>
            <a:chOff x="6179349" y="1612245"/>
            <a:chExt cx="804923" cy="803326"/>
          </a:xfrm>
        </p:grpSpPr>
        <p:pic>
          <p:nvPicPr>
            <p:cNvPr id="46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国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4" name="组合 47"/>
          <p:cNvGrpSpPr/>
          <p:nvPr/>
        </p:nvGrpSpPr>
        <p:grpSpPr>
          <a:xfrm>
            <a:off x="5483675" y="486770"/>
            <a:ext cx="766593" cy="765072"/>
            <a:chOff x="6179349" y="1612245"/>
            <a:chExt cx="804923" cy="803326"/>
          </a:xfrm>
        </p:grpSpPr>
        <p:pic>
          <p:nvPicPr>
            <p:cNvPr id="49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与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5" name="组合 50"/>
          <p:cNvGrpSpPr/>
          <p:nvPr/>
        </p:nvGrpSpPr>
        <p:grpSpPr>
          <a:xfrm>
            <a:off x="6572254" y="486770"/>
            <a:ext cx="766593" cy="765072"/>
            <a:chOff x="6179349" y="1612245"/>
            <a:chExt cx="804923" cy="803326"/>
          </a:xfrm>
        </p:grpSpPr>
        <p:pic>
          <p:nvPicPr>
            <p:cNvPr id="52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苏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31" name="组合 50"/>
          <p:cNvGrpSpPr/>
          <p:nvPr/>
        </p:nvGrpSpPr>
        <p:grpSpPr>
          <a:xfrm>
            <a:off x="7642638" y="486770"/>
            <a:ext cx="766593" cy="765072"/>
            <a:chOff x="6179349" y="1612245"/>
            <a:chExt cx="804923" cy="803326"/>
          </a:xfrm>
        </p:grpSpPr>
        <p:pic>
          <p:nvPicPr>
            <p:cNvPr id="32" name="Picture 3" descr="D:\png\20150430-012_0008_图层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93870">
              <a:off x="6180147" y="1611446"/>
              <a:ext cx="803326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253941" y="1673740"/>
              <a:ext cx="585901" cy="58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50" b="1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联</a:t>
              </a:r>
              <a:endParaRPr lang="zh-CN" altLang="en-US" sz="305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61858" y="2408457"/>
            <a:ext cx="447040" cy="7467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不同点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utoShape 12"/>
          <p:cNvSpPr/>
          <p:nvPr/>
        </p:nvSpPr>
        <p:spPr bwMode="auto">
          <a:xfrm>
            <a:off x="1333466" y="1932204"/>
            <a:ext cx="272145" cy="1905013"/>
          </a:xfrm>
          <a:prstGeom prst="leftBrace">
            <a:avLst>
              <a:gd name="adj1" fmla="val 51471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05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5611" y="1728095"/>
            <a:ext cx="1428760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苏俄</a:t>
            </a:r>
            <a:r>
              <a:rPr lang="en-US" altLang="zh-CN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苏联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8299" y="1660059"/>
            <a:ext cx="1020543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新经济政策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3850805" y="1864168"/>
            <a:ext cx="204109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42" name="TextBox 41"/>
          <p:cNvSpPr txBox="1"/>
          <p:nvPr/>
        </p:nvSpPr>
        <p:spPr>
          <a:xfrm>
            <a:off x="4190986" y="1660059"/>
            <a:ext cx="105664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54914" y="2000240"/>
            <a:ext cx="127508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农业集体化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12"/>
          <p:cNvSpPr/>
          <p:nvPr/>
        </p:nvSpPr>
        <p:spPr bwMode="auto">
          <a:xfrm flipH="1">
            <a:off x="5483674" y="1728095"/>
            <a:ext cx="204109" cy="544290"/>
          </a:xfrm>
          <a:prstGeom prst="leftBrace">
            <a:avLst>
              <a:gd name="adj1" fmla="val 51471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05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55819" y="1808636"/>
            <a:ext cx="1496796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苏联模式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6980470" y="1932204"/>
            <a:ext cx="612326" cy="136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55" name="TextBox 54"/>
          <p:cNvSpPr txBox="1"/>
          <p:nvPr/>
        </p:nvSpPr>
        <p:spPr>
          <a:xfrm>
            <a:off x="6912434" y="1604528"/>
            <a:ext cx="61976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92796" y="1523987"/>
            <a:ext cx="1768941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赫鲁晓夫改革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92796" y="1864168"/>
            <a:ext cx="1973050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勃列日涅夫改革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92796" y="2216853"/>
            <a:ext cx="1973050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戈尔巴乔夫改革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右箭头 58"/>
          <p:cNvSpPr/>
          <p:nvPr/>
        </p:nvSpPr>
        <p:spPr>
          <a:xfrm>
            <a:off x="9625410" y="1919699"/>
            <a:ext cx="612326" cy="136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60" name="TextBox 59"/>
          <p:cNvSpPr txBox="1"/>
          <p:nvPr/>
        </p:nvSpPr>
        <p:spPr>
          <a:xfrm>
            <a:off x="9557374" y="1592023"/>
            <a:ext cx="61976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失败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82280" y="1660059"/>
            <a:ext cx="816435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苏联解体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5611" y="3678017"/>
            <a:ext cx="816434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54009" y="3678017"/>
            <a:ext cx="1564832" cy="355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1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走俄国的路</a:t>
            </a:r>
            <a:endParaRPr lang="zh-CN" altLang="en-US" sz="171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右箭头 63"/>
          <p:cNvSpPr/>
          <p:nvPr/>
        </p:nvSpPr>
        <p:spPr>
          <a:xfrm>
            <a:off x="3986878" y="3746053"/>
            <a:ext cx="1768941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68" name="TextBox 67"/>
          <p:cNvSpPr txBox="1"/>
          <p:nvPr/>
        </p:nvSpPr>
        <p:spPr>
          <a:xfrm>
            <a:off x="5687782" y="3337836"/>
            <a:ext cx="1632869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大跃进</a:t>
            </a:r>
            <a:endParaRPr lang="en-US" altLang="zh-CN" sz="1715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人民公社化</a:t>
            </a:r>
            <a:endParaRPr lang="en-US" altLang="zh-CN" sz="1715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文化大革命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364136" y="4055854"/>
            <a:ext cx="68036" cy="272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79" name="矩形 78"/>
          <p:cNvSpPr/>
          <p:nvPr/>
        </p:nvSpPr>
        <p:spPr>
          <a:xfrm>
            <a:off x="2918552" y="4055854"/>
            <a:ext cx="68036" cy="272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80" name="矩形 79"/>
          <p:cNvSpPr/>
          <p:nvPr/>
        </p:nvSpPr>
        <p:spPr>
          <a:xfrm>
            <a:off x="3850805" y="4055854"/>
            <a:ext cx="68036" cy="272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81" name="TextBox 80"/>
          <p:cNvSpPr txBox="1"/>
          <p:nvPr/>
        </p:nvSpPr>
        <p:spPr>
          <a:xfrm>
            <a:off x="2013828" y="4335251"/>
            <a:ext cx="816434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一五计划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26154" y="4327999"/>
            <a:ext cx="816434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三大改造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06516" y="4338126"/>
            <a:ext cx="1360724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进行社会</a:t>
            </a:r>
            <a:endParaRPr lang="zh-CN" altLang="en-US" sz="1715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主义探索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0805" y="3405872"/>
            <a:ext cx="2041086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忽视经济发展规律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右箭头 84"/>
          <p:cNvSpPr/>
          <p:nvPr/>
        </p:nvSpPr>
        <p:spPr>
          <a:xfrm>
            <a:off x="7116542" y="3746053"/>
            <a:ext cx="1428760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86" name="TextBox 85"/>
          <p:cNvSpPr txBox="1"/>
          <p:nvPr/>
        </p:nvSpPr>
        <p:spPr>
          <a:xfrm>
            <a:off x="7048506" y="3405872"/>
            <a:ext cx="2041086" cy="3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结合本国国情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545302" y="3518817"/>
            <a:ext cx="884470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右箭头 87"/>
          <p:cNvSpPr/>
          <p:nvPr/>
        </p:nvSpPr>
        <p:spPr>
          <a:xfrm>
            <a:off x="9293700" y="3746053"/>
            <a:ext cx="1302857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89" name="TextBox 88"/>
          <p:cNvSpPr txBox="1"/>
          <p:nvPr/>
        </p:nvSpPr>
        <p:spPr>
          <a:xfrm>
            <a:off x="9225664" y="3156855"/>
            <a:ext cx="1360724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开始走中国自己的路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586387" y="3292928"/>
            <a:ext cx="816435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取得辉煌成就</a:t>
            </a:r>
            <a:endParaRPr lang="zh-CN" altLang="en-US" sz="171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41683" y="5402050"/>
            <a:ext cx="5578968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经济建设要符合国情，要结</a:t>
            </a:r>
            <a:endParaRPr lang="en-US" altLang="zh-CN" sz="2665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665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665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合实际，要尊重客观规律</a:t>
            </a:r>
            <a:endParaRPr lang="zh-CN" altLang="en-US" sz="2665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右箭头 92"/>
          <p:cNvSpPr/>
          <p:nvPr/>
        </p:nvSpPr>
        <p:spPr>
          <a:xfrm rot="19250279">
            <a:off x="2982182" y="2821383"/>
            <a:ext cx="1835471" cy="27214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94" name="TextBox 93"/>
          <p:cNvSpPr txBox="1"/>
          <p:nvPr/>
        </p:nvSpPr>
        <p:spPr>
          <a:xfrm>
            <a:off x="3238480" y="2544530"/>
            <a:ext cx="1768941" cy="61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15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    </a:t>
            </a:r>
            <a:endParaRPr lang="en-US" altLang="zh-CN" sz="1715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715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715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苏联  </a:t>
            </a:r>
            <a:endParaRPr lang="zh-CN" altLang="en-US" sz="1715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5" name="图片 94" descr="02004c4f4f501a4961c53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49"/>
          <a:stretch>
            <a:fillRect/>
          </a:stretch>
        </p:blipFill>
        <p:spPr>
          <a:xfrm>
            <a:off x="6844398" y="4381507"/>
            <a:ext cx="3556000" cy="201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1" bldLvl="0" animBg="1"/>
      <p:bldP spid="38" grpId="0"/>
      <p:bldP spid="39" grpId="0"/>
      <p:bldP spid="40" grpId="0" bldLvl="0" animBg="1"/>
      <p:bldP spid="42" grpId="0"/>
      <p:bldP spid="45" grpId="0"/>
      <p:bldP spid="48" grpId="1" bldLvl="0" animBg="1"/>
      <p:bldP spid="51" grpId="0"/>
      <p:bldP spid="54" grpId="0" bldLvl="0" animBg="1"/>
      <p:bldP spid="55" grpId="0"/>
      <p:bldP spid="56" grpId="0"/>
      <p:bldP spid="57" grpId="0"/>
      <p:bldP spid="58" grpId="0"/>
      <p:bldP spid="59" grpId="0" bldLvl="0" animBg="1"/>
      <p:bldP spid="60" grpId="0"/>
      <p:bldP spid="61" grpId="0"/>
      <p:bldP spid="62" grpId="0"/>
      <p:bldP spid="63" grpId="0" bldLvl="0" animBg="1"/>
      <p:bldP spid="64" grpId="0" bldLvl="0" animBg="1"/>
      <p:bldP spid="68" grpId="0"/>
      <p:bldP spid="78" grpId="0" bldLvl="0" animBg="1"/>
      <p:bldP spid="79" grpId="0" bldLvl="0" animBg="1"/>
      <p:bldP spid="80" grpId="0" bldLvl="0" animBg="1"/>
      <p:bldP spid="81" grpId="0"/>
      <p:bldP spid="82" grpId="0"/>
      <p:bldP spid="83" grpId="0"/>
      <p:bldP spid="84" grpId="0"/>
      <p:bldP spid="85" grpId="0" bldLvl="0" animBg="1"/>
      <p:bldP spid="86" grpId="0"/>
      <p:bldP spid="87" grpId="0"/>
      <p:bldP spid="88" grpId="0" bldLvl="0" animBg="1"/>
      <p:bldP spid="89" grpId="0"/>
      <p:bldP spid="90" grpId="0"/>
      <p:bldP spid="92" grpId="0"/>
      <p:bldP spid="93" grpId="0" bldLvl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Desc_1"/>
          <p:cNvSpPr/>
          <p:nvPr/>
        </p:nvSpPr>
        <p:spPr>
          <a:xfrm>
            <a:off x="1052830" y="1978660"/>
            <a:ext cx="9182100" cy="4658995"/>
          </a:xfrm>
          <a:custGeom>
            <a:avLst/>
            <a:gdLst>
              <a:gd name="connsiteX0" fmla="*/ 5320937 w 5320937"/>
              <a:gd name="connsiteY0" fmla="*/ 1837508 h 4188823"/>
              <a:gd name="connsiteX1" fmla="*/ 5320937 w 5320937"/>
              <a:gd name="connsiteY1" fmla="*/ 0 h 4188823"/>
              <a:gd name="connsiteX2" fmla="*/ 0 w 5320937"/>
              <a:gd name="connsiteY2" fmla="*/ 0 h 4188823"/>
              <a:gd name="connsiteX3" fmla="*/ 0 w 5320937"/>
              <a:gd name="connsiteY3" fmla="*/ 3405051 h 4188823"/>
              <a:gd name="connsiteX4" fmla="*/ 2717075 w 5320937"/>
              <a:gd name="connsiteY4" fmla="*/ 3405051 h 4188823"/>
              <a:gd name="connsiteX5" fmla="*/ 3500847 w 5320937"/>
              <a:gd name="connsiteY5" fmla="*/ 4188823 h 4188823"/>
              <a:gd name="connsiteX6" fmla="*/ 3518263 w 5320937"/>
              <a:gd name="connsiteY6" fmla="*/ 4188823 h 4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937" h="4188823">
                <a:moveTo>
                  <a:pt x="5320937" y="1837508"/>
                </a:moveTo>
                <a:lnTo>
                  <a:pt x="5320937" y="0"/>
                </a:lnTo>
                <a:lnTo>
                  <a:pt x="0" y="0"/>
                </a:lnTo>
                <a:lnTo>
                  <a:pt x="0" y="3405051"/>
                </a:lnTo>
                <a:lnTo>
                  <a:pt x="2717075" y="3405051"/>
                </a:lnTo>
                <a:lnTo>
                  <a:pt x="3500847" y="4188823"/>
                </a:lnTo>
                <a:lnTo>
                  <a:pt x="3518263" y="4188823"/>
                </a:lnTo>
              </a:path>
            </a:pathLst>
          </a:custGeom>
          <a:solidFill>
            <a:srgbClr val="FDFAEB"/>
          </a:solidFill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612000" tIns="216000" rIns="324000" bIns="158400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u="none" kern="100" dirty="0">
              <a:latin typeface="黑体" panose="02010609060101010101" pitchFamily="49" charset="-122"/>
            </a:endParaRPr>
          </a:p>
        </p:txBody>
      </p:sp>
      <p:sp>
        <p:nvSpPr>
          <p:cNvPr id="22" name="MH_Other_2"/>
          <p:cNvSpPr/>
          <p:nvPr/>
        </p:nvSpPr>
        <p:spPr bwMode="auto">
          <a:xfrm rot="594265">
            <a:off x="7762875" y="3912870"/>
            <a:ext cx="2958465" cy="2710815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u="none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1813560" y="2073910"/>
            <a:ext cx="7376795" cy="36360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u="none" dirty="0">
                <a:latin typeface="黑体" panose="02010609060101010101" pitchFamily="49" charset="-122"/>
                <a:ea typeface="黑体" panose="02010609060101010101" pitchFamily="49" charset="-122"/>
              </a:rPr>
              <a:t>一、社会主义力量的壮大     </a:t>
            </a:r>
            <a:endParaRPr lang="zh-CN" altLang="en-US" sz="4800" b="1" u="none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u="none" dirty="0">
                <a:latin typeface="黑体" panose="02010609060101010101" pitchFamily="49" charset="-122"/>
                <a:ea typeface="黑体" panose="02010609060101010101" pitchFamily="49" charset="-122"/>
              </a:rPr>
              <a:t>二、苏联的发展</a:t>
            </a:r>
            <a:r>
              <a:rPr lang="zh-CN" altLang="en-US" sz="4800" b="1" u="none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</a:t>
            </a:r>
            <a:r>
              <a:rPr lang="zh-CN" altLang="en-US" sz="4800" b="1" u="none" dirty="0">
                <a:latin typeface="黑体" panose="02010609060101010101" pitchFamily="49" charset="-122"/>
                <a:ea typeface="黑体" panose="02010609060101010101" pitchFamily="49" charset="-122"/>
              </a:rPr>
              <a:t>改革</a:t>
            </a:r>
            <a:endParaRPr lang="zh-CN" altLang="en-US" sz="4800" b="1" u="none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u="none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三、东欧剧变</a:t>
            </a:r>
            <a:endParaRPr lang="zh-CN" altLang="en-US" sz="4800" b="1" u="none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u="none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四、苏联解体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4800" b="1" u="none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33170" y="584835"/>
            <a:ext cx="8821420" cy="111887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Autofit/>
          </a:bodyPr>
          <a:lstStyle>
            <a:lvl1pPr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zh-CN" altLang="en-US" sz="4800" b="1" u="none">
                <a:solidFill>
                  <a:srgbClr val="6D631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r>
              <a:rPr lang="en-US" altLang="zh-CN" sz="4800" b="1" u="none">
                <a:solidFill>
                  <a:srgbClr val="6D631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18</a:t>
            </a:r>
            <a:r>
              <a:rPr lang="zh-CN" altLang="en-US" sz="4800" b="1" u="none">
                <a:solidFill>
                  <a:srgbClr val="6D631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   社会主义的发展与挫折</a:t>
            </a:r>
            <a:endParaRPr lang="en-US" altLang="zh-CN" sz="4800" b="1" u="none">
              <a:solidFill>
                <a:srgbClr val="6D631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39900" y="979805"/>
            <a:ext cx="8714105" cy="5449570"/>
            <a:chOff x="2740" y="1543"/>
            <a:chExt cx="13723" cy="8582"/>
          </a:xfrm>
        </p:grpSpPr>
        <p:pic>
          <p:nvPicPr>
            <p:cNvPr id="5122" name="Picture 2" descr="图片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740" y="1543"/>
              <a:ext cx="13723" cy="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13636" y="4027"/>
              <a:ext cx="216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苏 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联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0350" y="5423"/>
              <a:ext cx="1800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波兰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2369" y="6932"/>
              <a:ext cx="280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罗马尼亚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 rot="-689339">
              <a:off x="10949" y="6388"/>
              <a:ext cx="243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匈牙利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 rot="-716136">
              <a:off x="12504" y="7729"/>
              <a:ext cx="1830" cy="1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保加利亚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9051" y="5136"/>
              <a:ext cx="966" cy="1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民德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 rot="430460">
              <a:off x="9532" y="7460"/>
              <a:ext cx="279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南斯拉夫 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 rot="21412622">
              <a:off x="7334" y="6367"/>
              <a:ext cx="3721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捷克斯洛伐克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" y="8495"/>
              <a:ext cx="237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阿尔巴尼亚</a:t>
              </a:r>
              <a:endPara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70" y="1717675"/>
            <a:ext cx="3119120" cy="2684145"/>
            <a:chOff x="2" y="2705"/>
            <a:chExt cx="4912" cy="4227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" y="3507"/>
              <a:ext cx="2894" cy="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9087" tIns="49543" rIns="99087" bIns="49543">
              <a:spAutoFit/>
            </a:bodyPr>
            <a:p>
              <a:pPr defTabSz="990600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亚洲六国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504" name="矩形 9"/>
            <p:cNvSpPr>
              <a:spLocks noChangeArrowheads="1"/>
            </p:cNvSpPr>
            <p:nvPr/>
          </p:nvSpPr>
          <p:spPr bwMode="auto">
            <a:xfrm>
              <a:off x="2740" y="2705"/>
              <a:ext cx="2174" cy="4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087" tIns="49543" rIns="99087" bIns="49543">
              <a:spAutoFit/>
            </a:bodyPr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老挝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越南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朝鲜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蒙古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柬埔寨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70" y="4401820"/>
            <a:ext cx="2647950" cy="529590"/>
            <a:chOff x="2" y="6932"/>
            <a:chExt cx="4170" cy="834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" y="6932"/>
              <a:ext cx="3046" cy="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9087" tIns="49543" rIns="99087" bIns="49543">
              <a:spAutoFit/>
            </a:bodyPr>
            <a:p>
              <a:pPr defTabSz="990600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拉美一国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505" name="矩形 10"/>
            <p:cNvSpPr>
              <a:spLocks noChangeArrowheads="1"/>
            </p:cNvSpPr>
            <p:nvPr/>
          </p:nvSpPr>
          <p:spPr bwMode="auto">
            <a:xfrm>
              <a:off x="2740" y="6932"/>
              <a:ext cx="1432" cy="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087" tIns="49543" rIns="99087" bIns="49543">
              <a:spAutoFit/>
            </a:bodyPr>
            <a:p>
              <a:pPr defTabSz="990600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古巴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1739900" y="1717675"/>
            <a:ext cx="951865" cy="1854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39900" y="4359910"/>
            <a:ext cx="951865" cy="612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8120" y="73394"/>
            <a:ext cx="7749999" cy="628916"/>
            <a:chOff x="13" y="-56"/>
            <a:chExt cx="6940" cy="795"/>
          </a:xfrm>
        </p:grpSpPr>
        <p:grpSp>
          <p:nvGrpSpPr>
            <p:cNvPr id="4" name="组合 3"/>
            <p:cNvGrpSpPr/>
            <p:nvPr/>
          </p:nvGrpSpPr>
          <p:grpSpPr>
            <a:xfrm>
              <a:off x="13" y="-56"/>
              <a:ext cx="6940" cy="660"/>
              <a:chOff x="32" y="-108"/>
              <a:chExt cx="6940" cy="660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17" name="文本框 16"/>
              <p:cNvSpPr txBox="1"/>
              <p:nvPr/>
            </p:nvSpPr>
            <p:spPr>
              <a:xfrm>
                <a:off x="32" y="-108"/>
                <a:ext cx="6940" cy="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一、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社会主义力量的壮大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社会主义国家的增多</a:t>
                </a:r>
                <a:endParaRPr kumimoji="0" lang="en-US" altLang="zh-CN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416" y="694"/>
              <a:ext cx="6453" cy="45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19" name="椭圆 18"/>
          <p:cNvSpPr/>
          <p:nvPr/>
        </p:nvSpPr>
        <p:spPr>
          <a:xfrm rot="20580000">
            <a:off x="5389245" y="3006090"/>
            <a:ext cx="3067685" cy="345821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286375" y="2298065"/>
            <a:ext cx="1837690" cy="529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87" tIns="49543" rIns="99087" bIns="49543">
            <a:spAutoFit/>
          </a:bodyPr>
          <a:p>
            <a:pPr defTabSz="99060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东欧八国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27" name="文本框 1049026"/>
          <p:cNvSpPr txBox="1"/>
          <p:nvPr/>
        </p:nvSpPr>
        <p:spPr>
          <a:xfrm>
            <a:off x="41275" y="5178425"/>
            <a:ext cx="12025630" cy="1568450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二战后，出现一些</a:t>
            </a:r>
            <a:r>
              <a:rPr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社会主义</a:t>
            </a:r>
            <a:r>
              <a:rPr lang="zh-CN"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国家</a:t>
            </a:r>
            <a:r>
              <a:rPr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，</a:t>
            </a:r>
            <a:r>
              <a:rPr lang="zh-CN"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社会主义</a:t>
            </a:r>
            <a:r>
              <a:rPr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力量逐渐壮大</a:t>
            </a:r>
            <a:r>
              <a:rPr lang="zh-CN" altLang="en-US" sz="4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en-US" sz="4800" b="1" dirty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9" grpId="0" bldLvl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67310" y="168275"/>
            <a:ext cx="6934200" cy="650264"/>
            <a:chOff x="-183" y="-56"/>
            <a:chExt cx="6855" cy="852"/>
          </a:xfrm>
        </p:grpSpPr>
        <p:grpSp>
          <p:nvGrpSpPr>
            <p:cNvPr id="5" name="组合 4"/>
            <p:cNvGrpSpPr/>
            <p:nvPr/>
          </p:nvGrpSpPr>
          <p:grpSpPr>
            <a:xfrm>
              <a:off x="-183" y="-56"/>
              <a:ext cx="6855" cy="684"/>
              <a:chOff x="-164" y="-108"/>
              <a:chExt cx="6855" cy="684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6" name="文本框 5"/>
              <p:cNvSpPr txBox="1"/>
              <p:nvPr/>
            </p:nvSpPr>
            <p:spPr>
              <a:xfrm>
                <a:off x="-164" y="-108"/>
                <a:ext cx="6855" cy="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一、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社会主义力量的壮大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苏联模式的推广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51"/>
              <a:ext cx="6453" cy="45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7" name="文本框 6"/>
          <p:cNvSpPr txBox="1"/>
          <p:nvPr/>
        </p:nvSpPr>
        <p:spPr>
          <a:xfrm>
            <a:off x="198332" y="1026583"/>
            <a:ext cx="1136650" cy="28905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经济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政治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实质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318260" y="1963420"/>
            <a:ext cx="5683250" cy="6667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9" name="直接连接符 372"/>
          <p:cNvCxnSpPr/>
          <p:nvPr/>
        </p:nvCxnSpPr>
        <p:spPr>
          <a:xfrm flipV="1">
            <a:off x="1334770" y="2917825"/>
            <a:ext cx="5800090" cy="5651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0" name="直接连接符 372"/>
          <p:cNvCxnSpPr/>
          <p:nvPr/>
        </p:nvCxnSpPr>
        <p:spPr>
          <a:xfrm flipV="1">
            <a:off x="1422400" y="3794760"/>
            <a:ext cx="5789930" cy="5461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1" name="直接连接符 372"/>
          <p:cNvCxnSpPr/>
          <p:nvPr/>
        </p:nvCxnSpPr>
        <p:spPr>
          <a:xfrm flipV="1">
            <a:off x="1318260" y="4549140"/>
            <a:ext cx="6485255" cy="7874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8" name="Text Box 14"/>
          <p:cNvSpPr>
            <a:spLocks noChangeArrowheads="1"/>
          </p:cNvSpPr>
          <p:nvPr/>
        </p:nvSpPr>
        <p:spPr bwMode="auto">
          <a:xfrm>
            <a:off x="7123430" y="168275"/>
            <a:ext cx="43910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sz="3200" b="1" dirty="0" smtClean="0">
                <a:solidFill>
                  <a:srgbClr val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微软雅黑" panose="020B0503020204020204" pitchFamily="34" charset="-122"/>
                <a:sym typeface="+mn-ea"/>
              </a:rPr>
              <a:t>冷战中，苏联经济上和政治上采取了什么措施？</a:t>
            </a:r>
            <a:endParaRPr lang="zh-CN" sz="3200" b="1" dirty="0" smtClean="0">
              <a:solidFill>
                <a:srgbClr val="0000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0" name="Picture 2" descr="04ff4bf864a21860e85178ea8e7355c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810" y="1885950"/>
            <a:ext cx="4251325" cy="438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1879600" y="1026795"/>
            <a:ext cx="175514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经互会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8610" y="2115185"/>
            <a:ext cx="622427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共产党和工人党情报局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2085" y="3034030"/>
            <a:ext cx="636143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苏联模式的推广。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372"/>
          <p:cNvCxnSpPr/>
          <p:nvPr/>
        </p:nvCxnSpPr>
        <p:spPr>
          <a:xfrm flipV="1">
            <a:off x="1300480" y="5314950"/>
            <a:ext cx="6424930" cy="5524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937059" y="3316372"/>
            <a:ext cx="9366937" cy="3314034"/>
            <a:chOff x="-2289" y="6204"/>
            <a:chExt cx="14749" cy="4975"/>
          </a:xfrm>
        </p:grpSpPr>
        <p:pic>
          <p:nvPicPr>
            <p:cNvPr id="89093" name="Picture 4" descr="https://gss2.bdstatic.com/-fo3dSag_xI4khGkpoWK1HF6hhy/baike/c0%3Dbaike80%2C5%2C5%2C80%2C26/sign=a971162f8a82b90129a0cb6112e4c212/96dda144ad345982d43ad89a0cf431adcbef840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95" y="6334"/>
              <a:ext cx="7065" cy="48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9094" name="图片 9"/>
            <p:cNvPicPr>
              <a:picLocks noChangeAspect="1"/>
            </p:cNvPicPr>
            <p:nvPr/>
          </p:nvPicPr>
          <p:blipFill>
            <a:blip r:embed="rId2"/>
            <a:srcRect l="51161" t="52551" r="4167" b="2974"/>
            <a:stretch>
              <a:fillRect/>
            </a:stretch>
          </p:blipFill>
          <p:spPr>
            <a:xfrm>
              <a:off x="-2289" y="6204"/>
              <a:ext cx="6868" cy="49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67310" y="168275"/>
            <a:ext cx="6376892" cy="650240"/>
            <a:chOff x="-183" y="-56"/>
            <a:chExt cx="6545" cy="852"/>
          </a:xfrm>
        </p:grpSpPr>
        <p:grpSp>
          <p:nvGrpSpPr>
            <p:cNvPr id="5" name="组合 4"/>
            <p:cNvGrpSpPr/>
            <p:nvPr/>
          </p:nvGrpSpPr>
          <p:grpSpPr>
            <a:xfrm>
              <a:off x="-183" y="-56"/>
              <a:ext cx="6066" cy="684"/>
              <a:chOff x="-164" y="-108"/>
              <a:chExt cx="6066" cy="684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6" name="文本框 5"/>
              <p:cNvSpPr txBox="1"/>
              <p:nvPr/>
            </p:nvSpPr>
            <p:spPr>
              <a:xfrm>
                <a:off x="-164" y="-108"/>
                <a:ext cx="5989" cy="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一、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社会主义力量的壮大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中苏建交</a:t>
                </a:r>
                <a:endParaRPr kumimoji="0" lang="zh-CN" altLang="zh-CN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7" name="文本框 6"/>
          <p:cNvSpPr txBox="1"/>
          <p:nvPr/>
        </p:nvSpPr>
        <p:spPr>
          <a:xfrm>
            <a:off x="258657" y="949113"/>
            <a:ext cx="6233160" cy="19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建交                           条约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影响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273810" y="1997075"/>
            <a:ext cx="10420350" cy="4699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3" name="直接连接符 372"/>
          <p:cNvCxnSpPr/>
          <p:nvPr/>
        </p:nvCxnSpPr>
        <p:spPr>
          <a:xfrm>
            <a:off x="1351280" y="2983230"/>
            <a:ext cx="10193655" cy="12065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1443355" y="1137920"/>
            <a:ext cx="401701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1949年10月2日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6075" y="294640"/>
            <a:ext cx="4848860" cy="1597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</a:t>
            </a:r>
            <a:r>
              <a:rPr lang="en-US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</a:t>
            </a: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年《中苏友好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同盟互助条约》 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9085" y="2124075"/>
            <a:ext cx="997585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36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加强社会主义阵营的力量</a:t>
            </a:r>
            <a:r>
              <a:rPr lang="zh-CN" sz="36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，掀起学习苏联的热潮</a:t>
            </a: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组合 4"/>
          <p:cNvGrpSpPr/>
          <p:nvPr/>
        </p:nvGrpSpPr>
        <p:grpSpPr bwMode="auto">
          <a:xfrm>
            <a:off x="542290" y="2048362"/>
            <a:ext cx="4688840" cy="5001828"/>
            <a:chOff x="546380" y="1066663"/>
            <a:chExt cx="4840287" cy="5014661"/>
          </a:xfrm>
        </p:grpSpPr>
        <p:pic>
          <p:nvPicPr>
            <p:cNvPr id="48132" name="Picture 3" descr="ls9bkbp98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0" y="1066663"/>
              <a:ext cx="4840287" cy="3654425"/>
            </a:xfrm>
            <a:prstGeom prst="ellipse">
              <a:avLst/>
            </a:prstGeom>
            <a:noFill/>
            <a:ln w="9525">
              <a:solidFill>
                <a:srgbClr val="FFFFF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4"/>
            <p:cNvSpPr txBox="1"/>
            <p:nvPr/>
          </p:nvSpPr>
          <p:spPr>
            <a:xfrm>
              <a:off x="934442" y="4524196"/>
              <a:ext cx="4362420" cy="1557128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200" b="1" noProof="1">
                  <a:effectLst/>
                  <a:latin typeface="楷体" panose="02010609060101010101" charset="-122"/>
                  <a:ea typeface="楷体" panose="02010609060101010101" charset="-122"/>
                </a:rPr>
                <a:t>莫斯科市民排队购买日用品</a:t>
              </a:r>
              <a:endParaRPr lang="zh-CN" altLang="en-US" sz="3200" b="1" noProof="1">
                <a:effectLst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8131" name="矩形 5"/>
          <p:cNvSpPr txBox="1">
            <a:spLocks noChangeArrowheads="1"/>
          </p:cNvSpPr>
          <p:nvPr/>
        </p:nvSpPr>
        <p:spPr bwMode="auto">
          <a:xfrm>
            <a:off x="5892800" y="2132330"/>
            <a:ext cx="5869940" cy="403098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1926--1940年，重工业年平均增长21.9%，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轻工业只有14.1%，农业只有1.5%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1949年，苏联爆炸了第一颗原子弹，成为第二个核大国之时，每年皮鞋产量仅163百万双，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全国一亿七千万人口平均每人不到一双皮鞋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442595" y="245110"/>
            <a:ext cx="10448925" cy="156845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fontAlgn="auto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1953年3月5日，斯大林逝世。留下了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世界一流的军事强国和政治大国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的辉煌，也留下了制约苏联进一步发展的政治经济桎梏。  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66395" y="808355"/>
            <a:ext cx="11167745" cy="3265170"/>
            <a:chOff x="1913" y="1300"/>
            <a:chExt cx="17587" cy="5142"/>
          </a:xfrm>
        </p:grpSpPr>
        <p:pic>
          <p:nvPicPr>
            <p:cNvPr id="1229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3" y="1300"/>
              <a:ext cx="4550" cy="51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4" y="1420"/>
              <a:ext cx="4430" cy="49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7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7" y="1541"/>
              <a:ext cx="5673" cy="46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 bwMode="auto">
          <a:xfrm>
            <a:off x="2543810" y="4453255"/>
            <a:ext cx="5965825" cy="206121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对苏联的改革，有人评述说：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赫鲁晓夫把苏联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改病了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勃列日涅夫把苏联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改残了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戈尔巴乔夫把苏联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改垮了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0490" y="0"/>
            <a:ext cx="4168775" cy="650240"/>
            <a:chOff x="-183" y="-56"/>
            <a:chExt cx="6545" cy="852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066" cy="684"/>
              <a:chOff x="-164" y="-108"/>
              <a:chExt cx="6066" cy="684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5947" cy="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endParaRPr kumimoji="0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88900"/>
            <a:ext cx="8595360" cy="614270"/>
            <a:chOff x="-183" y="-56"/>
            <a:chExt cx="6545" cy="852"/>
          </a:xfrm>
        </p:grpSpPr>
        <p:grpSp>
          <p:nvGrpSpPr>
            <p:cNvPr id="6" name="组合 5"/>
            <p:cNvGrpSpPr/>
            <p:nvPr/>
          </p:nvGrpSpPr>
          <p:grpSpPr>
            <a:xfrm>
              <a:off x="-183" y="-56"/>
              <a:ext cx="6545" cy="724"/>
              <a:chOff x="-164" y="-108"/>
              <a:chExt cx="6545" cy="724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7" name="文本框 6"/>
              <p:cNvSpPr txBox="1"/>
              <p:nvPr/>
            </p:nvSpPr>
            <p:spPr>
              <a:xfrm>
                <a:off x="-164" y="-108"/>
                <a:ext cx="6545" cy="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赫鲁晓夫改革（1953-1964）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  <p:sp>
        <p:nvSpPr>
          <p:cNvPr id="3" name="文本框 2"/>
          <p:cNvSpPr txBox="1"/>
          <p:nvPr/>
        </p:nvSpPr>
        <p:spPr>
          <a:xfrm>
            <a:off x="257175" y="5053330"/>
            <a:ext cx="1601470" cy="1043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政治                           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101725" y="6335395"/>
            <a:ext cx="6553835" cy="76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 bwMode="auto">
          <a:xfrm>
            <a:off x="526415" y="878205"/>
            <a:ext cx="7244080" cy="403098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1956年，，在苏共“二十大”上，赫鲁晓夫作了反斯大林的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《关于个人崇拜及其后果》的秘密报告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，揭露斯大林在大清洗中的暴行，掀开世界范围的“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去斯大林化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”运动，结束了斯大林时代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，全盘否定斯大林的做法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引起思想混乱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，对苏联和国际共产主义运动产生了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极大的消极影响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8478520" y="4528820"/>
            <a:ext cx="2628900" cy="1568450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揭了盖子，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又捅了篓子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——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毛泽东</a:t>
            </a:r>
            <a:endParaRPr lang="zh-CN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5" name="图片 54" descr="2017060112001450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78520" y="731520"/>
            <a:ext cx="2938780" cy="347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397000" y="5391150"/>
            <a:ext cx="596392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批判斯大林的个人崇拜</a:t>
            </a:r>
            <a:endParaRPr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圆角矩形标注 52"/>
          <p:cNvSpPr/>
          <p:nvPr/>
        </p:nvSpPr>
        <p:spPr>
          <a:xfrm>
            <a:off x="10683268" y="473078"/>
            <a:ext cx="1617634" cy="2834447"/>
          </a:xfrm>
          <a:prstGeom prst="wedgeRoundRectCallout">
            <a:avLst>
              <a:gd name="adj1" fmla="val -70787"/>
              <a:gd name="adj2" fmla="val -6218"/>
              <a:gd name="adj3" fmla="val 16667"/>
            </a:avLst>
          </a:prstGeom>
          <a:solidFill>
            <a:srgbClr val="663300">
              <a:alpha val="8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1957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年时代周刊，已经铲除异己、正意气风发的赫鲁晓夫同志。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5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0500" y="5299075"/>
            <a:ext cx="1539875" cy="1043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经济                           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372"/>
          <p:cNvCxnSpPr/>
          <p:nvPr/>
        </p:nvCxnSpPr>
        <p:spPr>
          <a:xfrm flipV="1">
            <a:off x="1101725" y="6335395"/>
            <a:ext cx="6553835" cy="7620"/>
          </a:xfrm>
          <a:prstGeom prst="line">
            <a:avLst/>
          </a:prstGeom>
          <a:ln w="6350" cap="flat" cmpd="sng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 bwMode="auto">
          <a:xfrm>
            <a:off x="527685" y="868045"/>
            <a:ext cx="7439025" cy="4523105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ot"/>
          </a:ln>
        </p:spPr>
        <p:txBody>
          <a:bodyPr wrap="square" bIns="45720" rtlCol="0" anchor="t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赫鲁晓夫看到美国种玉米对发展畜牧业收益甚大，于是</a:t>
            </a:r>
            <a:r>
              <a:rPr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强行要求在苏联扩大玉米的种植面积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1953年全苏的玉米播种面积只有350万公顷，</a:t>
            </a:r>
            <a:r>
              <a:rPr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赫鲁晓夫却要求到1960年扩大为2800万公顷，八年中要增加七倍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     由于玉米是干热气候作物，而苏联很多地区日照量不够，玉米经常结不了穗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最终彻底破产。  </a:t>
            </a:r>
            <a:endParaRPr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7000" y="5391150"/>
            <a:ext cx="5963920" cy="8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fromWordArt="0" anchor="t" anchorCtr="0" forceAA="0" compatLnSpc="1">
            <a:sp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4000" b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垦荒运动，广种玉米</a:t>
            </a:r>
            <a:endParaRPr lang="zh-CN" sz="4000" b="1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6392" name="Picture 5" descr="赫鲁晓夫手持玉米"/>
          <p:cNvPicPr>
            <a:picLocks noChangeAspect="1"/>
          </p:cNvPicPr>
          <p:nvPr/>
        </p:nvPicPr>
        <p:blipFill rotWithShape="1">
          <a:blip r:embed="rId1"/>
          <a:srcRect b="3123"/>
          <a:stretch>
            <a:fillRect/>
          </a:stretch>
        </p:blipFill>
        <p:spPr>
          <a:xfrm>
            <a:off x="8464550" y="2907030"/>
            <a:ext cx="3051810" cy="357886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37" name="图片 36" descr="2018_10_29_f613bab30ad74b1db650c2d05c84214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62610"/>
            <a:ext cx="3686175" cy="2344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0" y="88900"/>
            <a:ext cx="8595360" cy="614270"/>
            <a:chOff x="-183" y="-56"/>
            <a:chExt cx="6545" cy="852"/>
          </a:xfrm>
        </p:grpSpPr>
        <p:grpSp>
          <p:nvGrpSpPr>
            <p:cNvPr id="5" name="组合 4"/>
            <p:cNvGrpSpPr/>
            <p:nvPr/>
          </p:nvGrpSpPr>
          <p:grpSpPr>
            <a:xfrm>
              <a:off x="-183" y="-56"/>
              <a:ext cx="6545" cy="724"/>
              <a:chOff x="-164" y="-108"/>
              <a:chExt cx="6545" cy="724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32" y="520"/>
                <a:ext cx="5870" cy="31"/>
              </a:xfrm>
              <a:prstGeom prst="line">
                <a:avLst/>
              </a:prstGeom>
              <a:noFill/>
              <a:ln w="34925" cap="flat" cmpd="sng">
                <a:solidFill>
                  <a:srgbClr val="C00000"/>
                </a:solidFill>
                <a:prstDash val="solid"/>
                <a:miter lim="800000"/>
              </a:ln>
              <a:effectLst>
                <a:glow rad="101600">
                  <a:srgbClr val="FFC000">
                    <a:alpha val="40000"/>
                  </a:srgbClr>
                </a:glow>
              </a:effectLst>
            </p:spPr>
          </p:cxnSp>
          <p:sp>
            <p:nvSpPr>
              <p:cNvPr id="13" name="文本框 12"/>
              <p:cNvSpPr txBox="1"/>
              <p:nvPr/>
            </p:nvSpPr>
            <p:spPr>
              <a:xfrm>
                <a:off x="-164" y="-108"/>
                <a:ext cx="6545" cy="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二、</a:t>
                </a:r>
                <a:r>
                  <a:rPr kumimoji="0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苏联的发展与改革</a:t>
                </a:r>
                <a:r>
                  <a:rPr kumimoji="0" 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-</a:t>
                </a:r>
                <a:r>
                  <a:rPr kumimoji="0" lang="zh-CN" altLang="en-US" sz="2800" b="1" i="0" u="none" strike="noStrike" cap="none" spc="0" normalizeH="0" baseline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FillTx/>
                    <a:latin typeface="楷体" panose="02010609060101010101" charset="-122"/>
                    <a:ea typeface="楷体" panose="02010609060101010101" charset="-122"/>
                    <a:cs typeface="Arial" panose="020B0604020202020204"/>
                    <a:sym typeface="Arial" panose="020B0604020202020204"/>
                  </a:rPr>
                  <a:t>赫鲁晓夫改革（1953-1964）</a:t>
                </a:r>
                <a:endParaRPr kumimoji="0" lang="zh-CN" altLang="en-US" sz="2800" b="1" i="0" u="none" strike="noStrike" cap="none" spc="0" normalizeH="0" baseline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V="1">
              <a:off x="219" y="726"/>
              <a:ext cx="6143" cy="70"/>
            </a:xfrm>
            <a:prstGeom prst="line">
              <a:avLst/>
            </a:prstGeom>
            <a:noFill/>
            <a:ln w="34925" cap="flat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rgbClr val="6096E6">
                  <a:satMod val="175000"/>
                  <a:alpha val="40000"/>
                </a:srgbClr>
              </a:glo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337.938582677165,&quot;width&quot;:4050.0283464566928}"/>
</p:tagLst>
</file>

<file path=ppt/tags/tag2.xml><?xml version="1.0" encoding="utf-8"?>
<p:tagLst xmlns:p="http://schemas.openxmlformats.org/presentationml/2006/main">
  <p:tag name="KSO_WM_UNIT_TABLE_BEAUTIFY" val="smartTable{c6ee8f93-da5f-46b6-8118-332c6d32550f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ragon_powerbar_Rhea">
  <a:themeElements>
    <a:clrScheme name="Dragon_powerbar_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ragon_powerbar_Rhea">
      <a:majorFont>
        <a:latin typeface="Arial"/>
        <a:ea typeface="黑体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lnDef>
  </a:objectDefaults>
  <a:extraClrSchemeLst>
    <a:extraClrScheme>
      <a:clrScheme name="Dragon_powerbar_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3122</Words>
  <Application>WPS 演示</Application>
  <PresentationFormat>宽屏</PresentationFormat>
  <Paragraphs>331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PMingLiU</vt:lpstr>
      <vt:lpstr>黑体</vt:lpstr>
      <vt:lpstr>Calibri</vt:lpstr>
      <vt:lpstr>微软雅黑</vt:lpstr>
      <vt:lpstr>华文新魏</vt:lpstr>
      <vt:lpstr>楷体</vt:lpstr>
      <vt:lpstr>Arial</vt:lpstr>
      <vt:lpstr>Times New Roman</vt:lpstr>
      <vt:lpstr>华文细黑</vt:lpstr>
      <vt:lpstr>华文隶书</vt:lpstr>
      <vt:lpstr>Arial Unicode MS</vt:lpstr>
      <vt:lpstr>Microsoft JhengHei</vt:lpstr>
      <vt:lpstr>1_Office 主题​​</vt:lpstr>
      <vt:lpstr>1_Dragon_powerbar_Rhea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Administrator</cp:lastModifiedBy>
  <cp:revision>164</cp:revision>
  <dcterms:created xsi:type="dcterms:W3CDTF">2019-06-19T02:08:00Z</dcterms:created>
  <dcterms:modified xsi:type="dcterms:W3CDTF">2021-01-07T07:53:51Z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2052-11.1.0.7832</vt:lpwstr>
  </property>
</Properties>
</file>