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sldIdLst>
    <p:sldId id="256" r:id="rId3"/>
    <p:sldId id="297" r:id="rId4"/>
    <p:sldId id="257" r:id="rId5"/>
    <p:sldId id="267" r:id="rId6"/>
    <p:sldId id="327" r:id="rId7"/>
    <p:sldId id="328" r:id="rId8"/>
    <p:sldId id="270" r:id="rId9"/>
    <p:sldId id="356" r:id="rId10"/>
    <p:sldId id="357" r:id="rId11"/>
    <p:sldId id="358" r:id="rId12"/>
    <p:sldId id="360" r:id="rId13"/>
    <p:sldId id="362" r:id="rId14"/>
    <p:sldId id="363" r:id="rId15"/>
    <p:sldId id="269" r:id="rId16"/>
    <p:sldId id="268" r:id="rId17"/>
    <p:sldId id="266" r:id="rId18"/>
    <p:sldId id="265" r:id="rId19"/>
    <p:sldId id="262" r:id="rId20"/>
    <p:sldId id="365" r:id="rId21"/>
    <p:sldId id="366" r:id="rId22"/>
    <p:sldId id="261" r:id="rId23"/>
    <p:sldId id="263" r:id="rId24"/>
    <p:sldId id="260" r:id="rId25"/>
    <p:sldId id="264" r:id="rId26"/>
    <p:sldId id="273" r:id="rId27"/>
    <p:sldId id="259" r:id="rId28"/>
    <p:sldId id="258" r:id="rId29"/>
    <p:sldId id="271" r:id="rId30"/>
    <p:sldId id="272" r:id="rId31"/>
    <p:sldId id="274" r:id="rId33"/>
    <p:sldId id="275" r:id="rId34"/>
    <p:sldId id="277" r:id="rId35"/>
    <p:sldId id="276" r:id="rId36"/>
    <p:sldId id="278" r:id="rId37"/>
    <p:sldId id="279" r:id="rId38"/>
    <p:sldId id="280" r:id="rId39"/>
    <p:sldId id="281" r:id="rId40"/>
    <p:sldId id="282" r:id="rId41"/>
    <p:sldId id="283" r:id="rId42"/>
    <p:sldId id="284" r:id="rId43"/>
    <p:sldId id="285" r:id="rId44"/>
    <p:sldId id="392" r:id="rId45"/>
    <p:sldId id="393" r:id="rId46"/>
    <p:sldId id="394" r:id="rId47"/>
    <p:sldId id="396" r:id="rId48"/>
    <p:sldId id="401" r:id="rId49"/>
    <p:sldId id="395" r:id="rId50"/>
    <p:sldId id="400" r:id="rId51"/>
    <p:sldId id="398" r:id="rId52"/>
    <p:sldId id="397" r:id="rId53"/>
    <p:sldId id="402" r:id="rId54"/>
    <p:sldId id="399" r:id="rId55"/>
    <p:sldId id="406" r:id="rId56"/>
    <p:sldId id="403" r:id="rId57"/>
    <p:sldId id="405" r:id="rId58"/>
    <p:sldId id="404" r:id="rId59"/>
    <p:sldId id="407" r:id="rId60"/>
    <p:sldId id="408" r:id="rId61"/>
    <p:sldId id="409" r:id="rId62"/>
    <p:sldId id="410" r:id="rId63"/>
    <p:sldId id="417" r:id="rId64"/>
    <p:sldId id="420" r:id="rId65"/>
    <p:sldId id="418" r:id="rId66"/>
    <p:sldId id="419" r:id="rId67"/>
    <p:sldId id="421" r:id="rId68"/>
    <p:sldId id="423" r:id="rId69"/>
    <p:sldId id="425" r:id="rId70"/>
    <p:sldId id="426" r:id="rId71"/>
    <p:sldId id="428" r:id="rId72"/>
    <p:sldId id="429" r:id="rId73"/>
    <p:sldId id="433" r:id="rId74"/>
    <p:sldId id="434" r:id="rId75"/>
    <p:sldId id="435" r:id="rId76"/>
    <p:sldId id="430" r:id="rId77"/>
    <p:sldId id="427" r:id="rId78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1" Type="http://schemas.openxmlformats.org/officeDocument/2006/relationships/tableStyles" Target="tableStyles.xml"/><Relationship Id="rId80" Type="http://schemas.openxmlformats.org/officeDocument/2006/relationships/viewProps" Target="viewProps.xml"/><Relationship Id="rId8" Type="http://schemas.openxmlformats.org/officeDocument/2006/relationships/slide" Target="slides/slide6.xml"/><Relationship Id="rId79" Type="http://schemas.openxmlformats.org/officeDocument/2006/relationships/presProps" Target="presProps.xml"/><Relationship Id="rId78" Type="http://schemas.openxmlformats.org/officeDocument/2006/relationships/slide" Target="slides/slide75.xml"/><Relationship Id="rId77" Type="http://schemas.openxmlformats.org/officeDocument/2006/relationships/slide" Target="slides/slide74.xml"/><Relationship Id="rId76" Type="http://schemas.openxmlformats.org/officeDocument/2006/relationships/slide" Target="slides/slide73.xml"/><Relationship Id="rId75" Type="http://schemas.openxmlformats.org/officeDocument/2006/relationships/slide" Target="slides/slide72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5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4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3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  <p:pic>
        <p:nvPicPr>
          <p:cNvPr id="3" name="图片 2" descr="长城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385" y="4893945"/>
            <a:ext cx="11984355" cy="18275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effectLst>
            <a:outerShdw blurRad="88900" dist="101600" dir="5400000" algn="ctr" rotWithShape="0">
              <a:srgbClr val="000000">
                <a:alpha val="2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0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2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3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5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6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7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8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9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0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1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9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2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3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4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hyperlink" Target="https://baike.baidu.com/item/%E7%8B%8E%E9%B1%BC" TargetMode="External"/></Relationships>
</file>

<file path=ppt/slides/_rels/slide7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hyperlink" Target="https://baike.baidu.com/item/%E6%96%97%E7%89%9B/19312231" TargetMode="External"/><Relationship Id="rId2" Type="http://schemas.openxmlformats.org/officeDocument/2006/relationships/hyperlink" Target="https://baike.baidu.com/item/%E7%8B%AC%E8%A7%92%E5%85%BD" TargetMode="External"/><Relationship Id="rId1" Type="http://schemas.openxmlformats.org/officeDocument/2006/relationships/hyperlink" Target="https://baike.baidu.com/item/%E7%8D%AC%E8%B1%B8" TargetMode="Externa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2465070" y="4660265"/>
            <a:ext cx="700913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1714500"/>
            <a:r>
              <a:rPr lang="zh-CN" sz="3600" b="1">
                <a:latin typeface="Calibri" panose="020F0502020204030204" charset="0"/>
                <a:ea typeface="宋体" panose="02010600030101010101" pitchFamily="2" charset="-122"/>
              </a:rPr>
              <a:t>古代建筑那些事</a:t>
            </a:r>
            <a:endParaRPr lang="zh-CN" altLang="en-US" sz="3600" b="1"/>
          </a:p>
        </p:txBody>
      </p:sp>
      <p:pic>
        <p:nvPicPr>
          <p:cNvPr id="2" name="图片 1" descr="古建筑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9050" y="-47625"/>
            <a:ext cx="12187555" cy="673544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66850" y="1363980"/>
            <a:ext cx="8668385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1714500"/>
            <a:r>
              <a:rPr lang="zh-CN" sz="6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古代建筑那些事</a:t>
            </a:r>
            <a:endParaRPr lang="zh-CN" altLang="en-US" sz="6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44575" y="3075305"/>
            <a:ext cx="93040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                </a:t>
            </a:r>
            <a:r>
              <a:rPr lang="zh-CN" altLang="en-US" sz="40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山东省</a:t>
            </a:r>
            <a:r>
              <a:rPr lang="zh-CN" altLang="en-US" sz="40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单县第五中学历史组   韩冬</a:t>
            </a:r>
            <a:endParaRPr lang="zh-CN" altLang="en-US" sz="40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84455" y="191135"/>
            <a:ext cx="1203325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(</a:t>
            </a:r>
            <a:r>
              <a:rPr lang="zh-CN" sz="2400" b="1">
                <a:latin typeface="Calibri" panose="020F0502020204030204" charset="0"/>
                <a:ea typeface="宋体" panose="02010600030101010101" pitchFamily="2" charset="-122"/>
                <a:sym typeface="+mn-ea"/>
              </a:rPr>
              <a:t>三</a:t>
            </a:r>
            <a:r>
              <a:rPr lang="en-US" sz="2400" b="1">
                <a:latin typeface="Calibri" panose="020F0502020204030204" charset="0"/>
                <a:ea typeface="宋体" panose="02010600030101010101" pitchFamily="2" charset="-122"/>
                <a:sym typeface="+mn-ea"/>
              </a:rPr>
              <a:t>)</a:t>
            </a:r>
            <a:r>
              <a:rPr lang="zh-CN" sz="2400" b="1">
                <a:latin typeface="Calibri" panose="020F0502020204030204" charset="0"/>
                <a:ea typeface="宋体" panose="02010600030101010101" pitchFamily="2" charset="-122"/>
                <a:sym typeface="+mn-ea"/>
              </a:rPr>
              <a:t>、 纪念性和点缀性建筑。如市楼、钟楼、鼓楼、过街楼、牌坊、影壁等</a:t>
            </a:r>
            <a:endParaRPr lang="en-US" sz="2800" b="1"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endParaRPr lang="zh-CN" altLang="en-US" sz="2800"/>
          </a:p>
        </p:txBody>
      </p:sp>
      <p:pic>
        <p:nvPicPr>
          <p:cNvPr id="5" name="图片 4" descr="单县牌坊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060" y="846455"/>
            <a:ext cx="5801995" cy="430466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29590" y="5346700"/>
            <a:ext cx="443230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 b="1"/>
              <a:t>单县百狮坊</a:t>
            </a:r>
            <a:endParaRPr lang="zh-CN" altLang="en-US" sz="6000" b="1"/>
          </a:p>
        </p:txBody>
      </p:sp>
      <p:pic>
        <p:nvPicPr>
          <p:cNvPr id="7" name="图片 6" descr="浮龙湖九龙壁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4110" y="846455"/>
            <a:ext cx="5903595" cy="430466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901690" y="5500370"/>
            <a:ext cx="62160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latin typeface="黑体" panose="02010609060101010101" charset="-122"/>
                <a:ea typeface="黑体" panose="02010609060101010101" charset="-122"/>
              </a:rPr>
              <a:t>单县浮龙湖老君庙九龙壁</a:t>
            </a:r>
            <a:endParaRPr lang="zh-CN" altLang="en-US" sz="4000" b="1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572770" y="278130"/>
            <a:ext cx="1138174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(</a:t>
            </a:r>
            <a:r>
              <a:rPr lang="zh-CN" sz="2800" b="1">
                <a:latin typeface="Calibri" panose="020F0502020204030204" charset="0"/>
                <a:ea typeface="宋体" panose="02010600030101010101" pitchFamily="2" charset="-122"/>
                <a:sym typeface="+mn-ea"/>
              </a:rPr>
              <a:t>四</a:t>
            </a:r>
            <a:r>
              <a:rPr lang="en-US" sz="2800" b="1">
                <a:latin typeface="Calibri" panose="020F0502020204030204" charset="0"/>
                <a:ea typeface="宋体" panose="02010600030101010101" pitchFamily="2" charset="-122"/>
                <a:sym typeface="+mn-ea"/>
              </a:rPr>
              <a:t>)</a:t>
            </a:r>
            <a:r>
              <a:rPr lang="zh-CN" sz="2800" b="1">
                <a:latin typeface="Calibri" panose="020F0502020204030204" charset="0"/>
                <a:ea typeface="宋体" panose="02010600030101010101" pitchFamily="2" charset="-122"/>
                <a:sym typeface="+mn-ea"/>
              </a:rPr>
              <a:t>、 陵墓建筑。如石阙、石坊、崖墓、祭台、以及帝 王陵寝宫殿等</a:t>
            </a:r>
            <a:endParaRPr lang="en-US" sz="2800" b="1"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endParaRPr lang="zh-CN" altLang="en-US" sz="2800"/>
          </a:p>
        </p:txBody>
      </p:sp>
      <p:pic>
        <p:nvPicPr>
          <p:cNvPr id="3" name="图片 2" descr="丰县汉皇祖陵石阙"/>
          <p:cNvPicPr>
            <a:picLocks noChangeAspect="1"/>
          </p:cNvPicPr>
          <p:nvPr/>
        </p:nvPicPr>
        <p:blipFill>
          <a:blip r:embed="rId1"/>
          <a:srcRect b="11268"/>
          <a:stretch>
            <a:fillRect/>
          </a:stretch>
        </p:blipFill>
        <p:spPr>
          <a:xfrm>
            <a:off x="321310" y="894715"/>
            <a:ext cx="6246495" cy="435102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007745" y="5423535"/>
            <a:ext cx="467360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4400" b="1"/>
              <a:t>丰县汉皇祖陵石阙</a:t>
            </a:r>
            <a:endParaRPr lang="zh-CN" altLang="en-US" sz="4400" b="1"/>
          </a:p>
        </p:txBody>
      </p:sp>
      <p:pic>
        <p:nvPicPr>
          <p:cNvPr id="5" name="图片 4" descr="单县湖西公园天台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635" y="894080"/>
            <a:ext cx="5222875" cy="435102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160895" y="5360670"/>
            <a:ext cx="47256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/>
              <a:t>单县湖西公园天台</a:t>
            </a:r>
            <a:endParaRPr lang="zh-CN" altLang="en-US" sz="40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551180" y="319405"/>
            <a:ext cx="1083627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3200" b="1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(</a:t>
            </a:r>
            <a:r>
              <a:rPr lang="zh-CN" sz="3200" b="1">
                <a:latin typeface="Calibri" panose="020F0502020204030204" charset="0"/>
                <a:ea typeface="宋体" panose="02010600030101010101" pitchFamily="2" charset="-122"/>
                <a:sym typeface="+mn-ea"/>
              </a:rPr>
              <a:t>五</a:t>
            </a:r>
            <a:r>
              <a:rPr lang="en-US" sz="3200" b="1">
                <a:latin typeface="Calibri" panose="020F0502020204030204" charset="0"/>
                <a:ea typeface="宋体" panose="02010600030101010101" pitchFamily="2" charset="-122"/>
                <a:sym typeface="+mn-ea"/>
              </a:rPr>
              <a:t>)</a:t>
            </a:r>
            <a:r>
              <a:rPr lang="zh-CN" sz="3200" b="1">
                <a:latin typeface="Calibri" panose="020F0502020204030204" charset="0"/>
                <a:ea typeface="宋体" panose="02010600030101010101" pitchFamily="2" charset="-122"/>
                <a:sym typeface="+mn-ea"/>
              </a:rPr>
              <a:t>、 园囿建筑。如御园、宫囿、花园、别墅等</a:t>
            </a:r>
            <a:endParaRPr lang="en-US" sz="3200" b="1"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endParaRPr lang="zh-CN" altLang="en-US" sz="3200"/>
          </a:p>
        </p:txBody>
      </p:sp>
      <p:pic>
        <p:nvPicPr>
          <p:cNvPr id="3" name="图片 2" descr="苏州园林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8765" y="992505"/>
            <a:ext cx="11381740" cy="487299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948430" y="5865495"/>
            <a:ext cx="345567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 b="1"/>
              <a:t>苏州园林</a:t>
            </a:r>
            <a:endParaRPr lang="zh-CN" altLang="en-US" sz="60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00990" y="309245"/>
            <a:ext cx="1180084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3200" b="1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(</a:t>
            </a:r>
            <a:r>
              <a:rPr lang="zh-CN" sz="3200" b="1">
                <a:latin typeface="Calibri" panose="020F0502020204030204" charset="0"/>
                <a:ea typeface="宋体" panose="02010600030101010101" pitchFamily="2" charset="-122"/>
                <a:sym typeface="+mn-ea"/>
              </a:rPr>
              <a:t>六</a:t>
            </a:r>
            <a:r>
              <a:rPr lang="en-US" sz="3200" b="1">
                <a:latin typeface="Calibri" panose="020F0502020204030204" charset="0"/>
                <a:ea typeface="宋体" panose="02010600030101010101" pitchFamily="2" charset="-122"/>
                <a:sym typeface="+mn-ea"/>
              </a:rPr>
              <a:t>)</a:t>
            </a:r>
            <a:r>
              <a:rPr lang="zh-CN" sz="3200" b="1">
                <a:latin typeface="Calibri" panose="020F0502020204030204" charset="0"/>
                <a:ea typeface="宋体" panose="02010600030101010101" pitchFamily="2" charset="-122"/>
                <a:sym typeface="+mn-ea"/>
              </a:rPr>
              <a:t>、 祭祀性建筑。如文庙（孔庙）、武庙（关帝庙） 祠宇等</a:t>
            </a:r>
            <a:endParaRPr lang="en-US" sz="3200" b="1"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endParaRPr lang="zh-CN" altLang="en-US" sz="3200"/>
          </a:p>
        </p:txBody>
      </p:sp>
      <p:pic>
        <p:nvPicPr>
          <p:cNvPr id="3" name="图片 2" descr="曲阜孔庙"/>
          <p:cNvPicPr>
            <a:picLocks noChangeAspect="1"/>
          </p:cNvPicPr>
          <p:nvPr/>
        </p:nvPicPr>
        <p:blipFill>
          <a:blip r:embed="rId1"/>
          <a:srcRect b="36990"/>
          <a:stretch>
            <a:fillRect/>
          </a:stretch>
        </p:blipFill>
        <p:spPr>
          <a:xfrm>
            <a:off x="43180" y="1385570"/>
            <a:ext cx="6059170" cy="341249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80770" y="4982845"/>
            <a:ext cx="39065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 b="1">
                <a:latin typeface="黑体" panose="02010609060101010101" charset="-122"/>
                <a:ea typeface="黑体" panose="02010609060101010101" charset="-122"/>
              </a:rPr>
              <a:t>曲阜孔庙</a:t>
            </a:r>
            <a:endParaRPr lang="zh-CN" altLang="en-US" sz="6000" b="1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8" name="图片 7" descr="岳飞庙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2055" y="1385570"/>
            <a:ext cx="5739765" cy="347599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022340" y="4982845"/>
            <a:ext cx="625919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 b="1">
                <a:latin typeface="黑体" panose="02010609060101010101" charset="-122"/>
                <a:ea typeface="黑体" panose="02010609060101010101" charset="-122"/>
              </a:rPr>
              <a:t>河南汤阴岳飞庙</a:t>
            </a:r>
            <a:endParaRPr lang="zh-CN" altLang="en-US" sz="6000" b="1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133350" y="1036320"/>
            <a:ext cx="11937365" cy="40309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3200" b="0">
                <a:solidFill>
                  <a:srgbClr val="191919"/>
                </a:solidFill>
                <a:ea typeface="宋体" panose="02010600030101010101" pitchFamily="2" charset="-122"/>
              </a:rPr>
              <a:t>民居建筑是人们满足最基本生活需要所营建的居住性建筑，是历史上最早出现的建筑类型。我国民居建筑受环境、气候、民俗文化、经济、礼制等因素影响，在风格上和工艺做法上有较强的地域性。中国传统民居多以院落式为主，房屋多单层也有多层建筑。山区、丘陵地区的民居依地形而建，江南水乡多临水而建，组合灵活。西北地区有窑洞式民居，福建地区有土楼式民居等等。</a:t>
            </a:r>
            <a:endParaRPr lang="zh-CN" sz="3200" b="0">
              <a:solidFill>
                <a:srgbClr val="191919"/>
              </a:solidFill>
              <a:ea typeface="宋体" panose="02010600030101010101" pitchFamily="2" charset="-122"/>
            </a:endParaRPr>
          </a:p>
          <a:p>
            <a:pPr indent="0"/>
            <a:r>
              <a:rPr lang="zh-CN" sz="3200" b="0">
                <a:solidFill>
                  <a:srgbClr val="191919"/>
                </a:solidFill>
                <a:ea typeface="宋体" panose="02010600030101010101" pitchFamily="2" charset="-122"/>
              </a:rPr>
              <a:t>                       下面对民居建筑做一些简单了解。</a:t>
            </a:r>
            <a:endParaRPr lang="zh-CN" sz="3200" b="0">
              <a:solidFill>
                <a:srgbClr val="191919"/>
              </a:solidFill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06375" y="434975"/>
            <a:ext cx="1177988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3200" b="1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(</a:t>
            </a:r>
            <a:r>
              <a:rPr lang="zh-CN" altLang="en-US" sz="3200" b="1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七</a:t>
            </a:r>
            <a:r>
              <a:rPr lang="en-US" sz="3200" b="1">
                <a:latin typeface="Calibri" panose="020F0502020204030204" charset="0"/>
                <a:ea typeface="宋体" panose="02010600030101010101" pitchFamily="2" charset="-122"/>
                <a:sym typeface="+mn-ea"/>
              </a:rPr>
              <a:t>)</a:t>
            </a:r>
            <a:r>
              <a:rPr lang="zh-CN" sz="3200" b="1">
                <a:latin typeface="Calibri" panose="020F0502020204030204" charset="0"/>
                <a:ea typeface="宋体" panose="02010600030101010101" pitchFamily="2" charset="-122"/>
                <a:sym typeface="+mn-ea"/>
              </a:rPr>
              <a:t>、 民居建筑。如窑洞、茅屋、草庵、民宅、庭堂、 院落等</a:t>
            </a:r>
            <a:endParaRPr lang="en-US" sz="3200" b="1"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endParaRPr lang="zh-CN" altLang="en-US" sz="3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5" name="图片 1" descr="IMG_2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1490" y="109855"/>
            <a:ext cx="11080115" cy="55302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3305175" y="5771515"/>
            <a:ext cx="720026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4000" b="1">
                <a:solidFill>
                  <a:srgbClr val="191919"/>
                </a:solidFill>
                <a:ea typeface="宋体" panose="02010600030101010101" pitchFamily="2" charset="-122"/>
              </a:rPr>
              <a:t>民居建筑——四川广安古镇</a:t>
            </a:r>
            <a:endParaRPr lang="zh-CN" altLang="en-US" sz="40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4" name="图片 2" descr="IMG_25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8145" y="118110"/>
            <a:ext cx="11056620" cy="5610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2851785" y="5803900"/>
            <a:ext cx="761365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4800" b="1">
                <a:solidFill>
                  <a:srgbClr val="191919"/>
                </a:solidFill>
                <a:ea typeface="宋体" panose="02010600030101010101" pitchFamily="2" charset="-122"/>
              </a:rPr>
              <a:t>民居建筑——江西婺源</a:t>
            </a:r>
            <a:endParaRPr lang="zh-CN" altLang="en-US" sz="4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1" descr="IMG_256"/>
          <p:cNvPicPr>
            <a:picLocks noChangeAspect="1"/>
          </p:cNvPicPr>
          <p:nvPr/>
        </p:nvPicPr>
        <p:blipFill>
          <a:blip r:embed="rId1"/>
          <a:srcRect b="9600"/>
          <a:stretch>
            <a:fillRect/>
          </a:stretch>
        </p:blipFill>
        <p:spPr>
          <a:xfrm>
            <a:off x="352425" y="185420"/>
            <a:ext cx="11510645" cy="59207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1270635" y="6106160"/>
            <a:ext cx="1092454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4400" b="1">
                <a:solidFill>
                  <a:srgbClr val="191919"/>
                </a:solidFill>
                <a:ea typeface="宋体" panose="02010600030101010101" pitchFamily="2" charset="-122"/>
              </a:rPr>
              <a:t>民居建筑——山西、陕西民居（窑洞）</a:t>
            </a:r>
            <a:endParaRPr lang="zh-CN" sz="4400" b="1">
              <a:solidFill>
                <a:srgbClr val="191919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8" descr="福建土楼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5460" y="127000"/>
            <a:ext cx="11189335" cy="54959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051810" y="5781040"/>
            <a:ext cx="62979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b="1"/>
              <a:t>福建民居</a:t>
            </a:r>
            <a:r>
              <a:rPr lang="en-US" altLang="zh-CN" sz="4400" b="1"/>
              <a:t>---</a:t>
            </a:r>
            <a:r>
              <a:rPr lang="zh-CN" altLang="en-US" sz="4400" b="1"/>
              <a:t>土楼</a:t>
            </a:r>
            <a:endParaRPr lang="zh-CN" altLang="en-US" sz="44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竹楼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5605" y="144780"/>
            <a:ext cx="11400155" cy="549846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2851785" y="5803900"/>
            <a:ext cx="761365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sz="4800" b="1"/>
              <a:t>广西民居</a:t>
            </a:r>
            <a:r>
              <a:rPr lang="en-US" altLang="zh-CN" sz="4800" b="1"/>
              <a:t>---</a:t>
            </a:r>
            <a:r>
              <a:rPr lang="zh-CN" altLang="en-US" sz="4800" b="1"/>
              <a:t>竹楼</a:t>
            </a:r>
            <a:endParaRPr lang="zh-CN" altLang="en-US" sz="48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中国古代建筑1_标清 00_00_00-00_01_50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5265" y="162560"/>
            <a:ext cx="11887200" cy="61652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蒙古民居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1660" y="152400"/>
            <a:ext cx="11006455" cy="516826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2851785" y="5635625"/>
            <a:ext cx="761365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sz="4800" b="1"/>
              <a:t>蒙古民居</a:t>
            </a:r>
            <a:r>
              <a:rPr lang="en-US" altLang="zh-CN" sz="4800" b="1"/>
              <a:t>---</a:t>
            </a:r>
            <a:r>
              <a:rPr lang="zh-CN" altLang="en-US" sz="4800" b="1"/>
              <a:t>蒙古包</a:t>
            </a:r>
            <a:endParaRPr lang="zh-CN" altLang="en-US" sz="48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2" name="图片 8" descr="IMG_26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8300" y="248285"/>
            <a:ext cx="11203305" cy="55600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3260090" y="5808345"/>
            <a:ext cx="765429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4400" b="1">
                <a:solidFill>
                  <a:srgbClr val="191919"/>
                </a:solidFill>
                <a:ea typeface="宋体" panose="02010600030101010101" pitchFamily="2" charset="-122"/>
              </a:rPr>
              <a:t>民居建筑——藏族民居</a:t>
            </a:r>
            <a:endParaRPr lang="zh-CN" altLang="en-US" sz="4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" name="图片 2" descr="IMG_2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6410" y="92710"/>
            <a:ext cx="10780395" cy="50031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3244850" y="92710"/>
            <a:ext cx="757174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4400" b="0">
                <a:ea typeface="宋体" panose="02010600030101010101" pitchFamily="2" charset="-122"/>
              </a:rPr>
              <a:t>北方代表民居</a:t>
            </a:r>
            <a:r>
              <a:rPr lang="en-US" altLang="zh-CN" sz="4400" b="0">
                <a:ea typeface="宋体" panose="02010600030101010101" pitchFamily="2" charset="-122"/>
              </a:rPr>
              <a:t>-----</a:t>
            </a:r>
            <a:r>
              <a:rPr lang="zh-CN" sz="4400" b="0">
                <a:ea typeface="宋体" panose="02010600030101010101" pitchFamily="2" charset="-122"/>
              </a:rPr>
              <a:t>四合院</a:t>
            </a:r>
            <a:endParaRPr lang="zh-CN" altLang="en-US" sz="4400"/>
          </a:p>
        </p:txBody>
      </p:sp>
      <p:sp>
        <p:nvSpPr>
          <p:cNvPr id="2" name="文本框 1"/>
          <p:cNvSpPr txBox="1"/>
          <p:nvPr/>
        </p:nvSpPr>
        <p:spPr>
          <a:xfrm>
            <a:off x="3030855" y="5095875"/>
            <a:ext cx="569214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indent="0"/>
            <a:r>
              <a:rPr lang="zh-CN" altLang="en-US" sz="4800" b="1">
                <a:solidFill>
                  <a:srgbClr val="202020"/>
                </a:solidFill>
                <a:ea typeface="宋体" panose="02010600030101010101" pitchFamily="2" charset="-122"/>
                <a:sym typeface="+mn-ea"/>
              </a:rPr>
              <a:t>山东省</a:t>
            </a:r>
            <a:r>
              <a:rPr lang="zh-CN" sz="4800" b="1">
                <a:solidFill>
                  <a:srgbClr val="202020"/>
                </a:solidFill>
                <a:ea typeface="宋体" panose="02010600030101010101" pitchFamily="2" charset="-122"/>
                <a:sym typeface="+mn-ea"/>
              </a:rPr>
              <a:t>单县朱家大院</a:t>
            </a:r>
            <a:endParaRPr lang="zh-CN" altLang="en-US" sz="4800" b="1">
              <a:solidFill>
                <a:srgbClr val="202020"/>
              </a:solidFill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43815" y="358775"/>
            <a:ext cx="12125325" cy="30460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3200" b="0">
                <a:solidFill>
                  <a:srgbClr val="F7313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                                           </a:t>
            </a:r>
            <a:r>
              <a:rPr lang="zh-CN" sz="3200" b="1">
                <a:solidFill>
                  <a:srgbClr val="F73131"/>
                </a:solidFill>
                <a:latin typeface="黑体" panose="02010609060101010101" charset="-122"/>
                <a:ea typeface="黑体" panose="02010609060101010101" charset="-122"/>
              </a:rPr>
              <a:t>四合院</a:t>
            </a:r>
            <a:endParaRPr lang="zh-CN" sz="3200" b="1">
              <a:solidFill>
                <a:srgbClr val="333333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indent="0"/>
            <a:r>
              <a:rPr lang="zh-CN" sz="3200" b="0">
                <a:solidFill>
                  <a:srgbClr val="333333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所谓四合，</a:t>
            </a:r>
            <a:r>
              <a:rPr lang="zh-CN" sz="3200" b="0">
                <a:solidFill>
                  <a:srgbClr val="333333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“四”指东、西、南、北四面，“合”即四面房屋围在一起，也谐音</a:t>
            </a:r>
            <a:r>
              <a:rPr lang="en-US" altLang="zh-CN" sz="3200" b="0">
                <a:solidFill>
                  <a:srgbClr val="333333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“</a:t>
            </a:r>
            <a:r>
              <a:rPr lang="zh-CN" altLang="en-US" sz="3200" b="0">
                <a:solidFill>
                  <a:srgbClr val="333333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和</a:t>
            </a:r>
            <a:r>
              <a:rPr lang="en-US" altLang="zh-CN" sz="3200" b="0">
                <a:solidFill>
                  <a:srgbClr val="333333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”</a:t>
            </a:r>
            <a:r>
              <a:rPr lang="zh-CN" sz="3200" b="0">
                <a:solidFill>
                  <a:srgbClr val="333333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。</a:t>
            </a:r>
            <a:r>
              <a:rPr lang="zh-CN" sz="3200" b="0" u="sng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Arial" panose="020B0604020202020204" pitchFamily="34" charset="0"/>
              </a:rPr>
              <a:t>四合院，是中国独有的建筑形式，也是中华传统文化的载体。</a:t>
            </a:r>
            <a:r>
              <a:rPr lang="zh-CN" sz="3200" b="0">
                <a:solidFill>
                  <a:srgbClr val="333333"/>
                </a:solidFill>
                <a:ea typeface="宋体" panose="02010600030101010101" pitchFamily="2" charset="-122"/>
              </a:rPr>
              <a:t>其格局为一个院子四面建有房屋，通常由</a:t>
            </a:r>
            <a:r>
              <a:rPr lang="zh-CN" sz="3200" b="0" u="sng">
                <a:solidFill>
                  <a:srgbClr val="FF0000"/>
                </a:solidFill>
                <a:ea typeface="宋体" panose="02010600030101010101" pitchFamily="2" charset="-122"/>
              </a:rPr>
              <a:t>正房、  东西厢房和倒座房</a:t>
            </a:r>
            <a:r>
              <a:rPr lang="zh-CN" sz="3200" b="0">
                <a:solidFill>
                  <a:srgbClr val="333333"/>
                </a:solidFill>
                <a:ea typeface="宋体" panose="02010600030101010101" pitchFamily="2" charset="-122"/>
              </a:rPr>
              <a:t>组成，从四面将庭院合围在中间，故名</a:t>
            </a:r>
            <a:r>
              <a:rPr lang="zh-CN" sz="3200" b="0">
                <a:solidFill>
                  <a:srgbClr val="F73131"/>
                </a:solidFill>
                <a:ea typeface="宋体" panose="02010600030101010101" pitchFamily="2" charset="-122"/>
              </a:rPr>
              <a:t>四合院</a:t>
            </a:r>
            <a:r>
              <a:rPr lang="zh-CN" sz="3200" b="0">
                <a:solidFill>
                  <a:srgbClr val="333333"/>
                </a:solidFill>
                <a:ea typeface="宋体" panose="02010600030101010101" pitchFamily="2" charset="-122"/>
              </a:rPr>
              <a:t>。体现传统思想的和睦团结，也包括封闭保守的理念。</a:t>
            </a:r>
            <a:endParaRPr lang="zh-CN" sz="3200" b="0">
              <a:solidFill>
                <a:srgbClr val="333333"/>
              </a:solidFill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28065" y="3625215"/>
            <a:ext cx="965009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 b="1"/>
              <a:t>下面是一个标准的四合院，能根据所讲的知识说出哪是</a:t>
            </a:r>
            <a:r>
              <a:rPr lang="zh-CN" altLang="en-US" sz="5400" b="1" u="sng">
                <a:solidFill>
                  <a:srgbClr val="FF0000"/>
                </a:solidFill>
              </a:rPr>
              <a:t>正房</a:t>
            </a:r>
            <a:r>
              <a:rPr lang="zh-CN" altLang="en-US" sz="5400" b="1"/>
              <a:t>，</a:t>
            </a:r>
            <a:r>
              <a:rPr lang="zh-CN" altLang="en-US" sz="5400" b="1" u="sng">
                <a:solidFill>
                  <a:srgbClr val="FF0000"/>
                </a:solidFill>
              </a:rPr>
              <a:t>东厢房，西厢房，倒座房</a:t>
            </a:r>
            <a:r>
              <a:rPr lang="zh-CN" altLang="en-US" sz="5400" b="1"/>
              <a:t>么？</a:t>
            </a:r>
            <a:endParaRPr lang="zh-CN" altLang="en-US" sz="54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" name="图片 1" descr="IMG_256"/>
          <p:cNvPicPr>
            <a:picLocks noChangeAspect="1"/>
          </p:cNvPicPr>
          <p:nvPr/>
        </p:nvPicPr>
        <p:blipFill>
          <a:blip r:embed="rId1"/>
          <a:srcRect l="51733" r="10400" b="28487"/>
          <a:stretch>
            <a:fillRect/>
          </a:stretch>
        </p:blipFill>
        <p:spPr>
          <a:xfrm flipH="1">
            <a:off x="1064260" y="70485"/>
            <a:ext cx="10031095" cy="57238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3675380" y="5794375"/>
            <a:ext cx="50038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rgbClr val="202020"/>
                </a:solidFill>
              </a:rPr>
              <a:t>北京四合院</a:t>
            </a:r>
            <a:endParaRPr lang="zh-CN" altLang="en-US" sz="4000" b="1">
              <a:solidFill>
                <a:srgbClr val="20202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137160" y="117475"/>
            <a:ext cx="11918315" cy="61239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2800">
                <a:solidFill>
                  <a:srgbClr val="333333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    </a:t>
            </a:r>
            <a:r>
              <a:rPr lang="zh-CN" sz="2800">
                <a:solidFill>
                  <a:srgbClr val="333333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古人北为尊、南为卑，所以我们说</a:t>
            </a:r>
            <a:r>
              <a:rPr lang="zh-CN" sz="2800" u="sng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北上，南下</a:t>
            </a:r>
            <a:r>
              <a:rPr lang="zh-CN" sz="2800">
                <a:solidFill>
                  <a:srgbClr val="333333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，而不说</a:t>
            </a:r>
            <a:r>
              <a:rPr lang="zh-CN" sz="2800" u="sng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北下和南上</a:t>
            </a:r>
            <a:r>
              <a:rPr lang="zh-CN" sz="2800">
                <a:solidFill>
                  <a:srgbClr val="333333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。还有左右之间，左为尊，右为卑，</a:t>
            </a:r>
            <a:r>
              <a:rPr lang="zh-CN" sz="2800" u="sng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男为尊，女为卑，</a:t>
            </a:r>
            <a:r>
              <a:rPr lang="zh-CN" sz="2800">
                <a:solidFill>
                  <a:srgbClr val="333333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传统习惯</a:t>
            </a:r>
            <a:r>
              <a:rPr lang="zh-CN" sz="2800" u="sng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男左女右</a:t>
            </a:r>
            <a:r>
              <a:rPr lang="zh-CN" sz="2800">
                <a:solidFill>
                  <a:srgbClr val="333333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，在今天公共厕所的设置上仍然使用。四合院中</a:t>
            </a:r>
            <a:r>
              <a:rPr lang="zh-CN" sz="2800" b="0">
                <a:solidFill>
                  <a:srgbClr val="333333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家长所居住的正房坐北朝南，我们俗称堂屋，高于侧房，面积也比侧房大，晚辈住在厢房或耳房。这其中又以东厢房（正房左侧）为尊，一般居住的是家中的长子、长媳。坐南朝北的房子称为倒座，是家中的客厅或书房。</a:t>
            </a:r>
            <a:r>
              <a:rPr lang="zh-CN" sz="2800" b="0" u="sng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归有光在《项脊轩志》中说到，项脊轩旧南阁子也，</a:t>
            </a:r>
            <a:r>
              <a:rPr lang="zh-CN" sz="2800" b="0">
                <a:solidFill>
                  <a:srgbClr val="333333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可以推测他所说的</a:t>
            </a:r>
            <a:r>
              <a:rPr lang="zh-CN" sz="2800" b="0" u="sng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项脊轩</a:t>
            </a:r>
            <a:r>
              <a:rPr lang="zh-CN" sz="2800" b="0">
                <a:solidFill>
                  <a:srgbClr val="333333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也就是在倒座房。</a:t>
            </a:r>
            <a:endParaRPr lang="zh-CN" sz="2800" b="0">
              <a:solidFill>
                <a:srgbClr val="333333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indent="0"/>
            <a:r>
              <a:rPr lang="zh-CN" sz="2800" b="0">
                <a:solidFill>
                  <a:srgbClr val="333333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这样，一家老少，从上到下，均按照辈分来分配居室。</a:t>
            </a:r>
            <a:r>
              <a:rPr lang="zh-CN" sz="2800" b="0">
                <a:solidFill>
                  <a:srgbClr val="333333"/>
                </a:solidFill>
                <a:ea typeface="宋体" panose="02010600030101010101" pitchFamily="2" charset="-122"/>
              </a:rPr>
              <a:t>总之，四合院的</a:t>
            </a:r>
            <a:r>
              <a:rPr lang="en-US" sz="2800" b="0">
                <a:solidFill>
                  <a:srgbClr val="333333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“</a:t>
            </a:r>
            <a:r>
              <a:rPr lang="zh-CN" sz="2800" b="0">
                <a:solidFill>
                  <a:srgbClr val="333333"/>
                </a:solidFill>
                <a:ea typeface="宋体" panose="02010600030101010101" pitchFamily="2" charset="-122"/>
              </a:rPr>
              <a:t>北屋为尊，两厢次之，倒座为宾，</a:t>
            </a:r>
            <a:endParaRPr lang="zh-CN" sz="2800" b="0">
              <a:solidFill>
                <a:srgbClr val="333333"/>
              </a:solidFill>
              <a:ea typeface="宋体" panose="02010600030101010101" pitchFamily="2" charset="-122"/>
            </a:endParaRPr>
          </a:p>
          <a:p>
            <a:pPr indent="0"/>
            <a:r>
              <a:rPr lang="zh-CN" sz="2800" b="0">
                <a:solidFill>
                  <a:srgbClr val="333333"/>
                </a:solidFill>
                <a:ea typeface="宋体" panose="02010600030101010101" pitchFamily="2" charset="-122"/>
              </a:rPr>
              <a:t>杂屋为附</a:t>
            </a:r>
            <a:r>
              <a:rPr lang="en-US" sz="2800" b="0">
                <a:solidFill>
                  <a:srgbClr val="333333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”</a:t>
            </a:r>
            <a:r>
              <a:rPr lang="zh-CN" sz="2800" b="0">
                <a:solidFill>
                  <a:srgbClr val="333333"/>
                </a:solidFill>
                <a:ea typeface="宋体" panose="02010600030101010101" pitchFamily="2" charset="-122"/>
              </a:rPr>
              <a:t>的位置序列安排，反映出</a:t>
            </a:r>
            <a:endParaRPr lang="zh-CN" sz="2800" b="0">
              <a:solidFill>
                <a:srgbClr val="333333"/>
              </a:solidFill>
              <a:ea typeface="宋体" panose="02010600030101010101" pitchFamily="2" charset="-122"/>
            </a:endParaRPr>
          </a:p>
          <a:p>
            <a:pPr indent="0"/>
            <a:r>
              <a:rPr lang="zh-CN" sz="2800" b="0">
                <a:solidFill>
                  <a:srgbClr val="333333"/>
                </a:solidFill>
                <a:ea typeface="宋体" panose="02010600030101010101" pitchFamily="2" charset="-122"/>
              </a:rPr>
              <a:t>严格的家长制的等级格局</a:t>
            </a:r>
            <a:r>
              <a:rPr lang="zh-CN" sz="2800" b="0">
                <a:solidFill>
                  <a:srgbClr val="333333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，</a:t>
            </a:r>
            <a:r>
              <a:rPr lang="zh-CN" sz="2800" b="0">
                <a:solidFill>
                  <a:srgbClr val="333333"/>
                </a:solidFill>
                <a:ea typeface="宋体" panose="02010600030101010101" pitchFamily="2" charset="-122"/>
              </a:rPr>
              <a:t>同时，</a:t>
            </a:r>
            <a:endParaRPr lang="zh-CN" sz="2800" b="0">
              <a:solidFill>
                <a:srgbClr val="333333"/>
              </a:solidFill>
              <a:ea typeface="宋体" panose="02010600030101010101" pitchFamily="2" charset="-122"/>
            </a:endParaRPr>
          </a:p>
          <a:p>
            <a:pPr indent="0"/>
            <a:r>
              <a:rPr lang="zh-CN" sz="2800" b="0">
                <a:solidFill>
                  <a:srgbClr val="333333"/>
                </a:solidFill>
                <a:ea typeface="宋体" panose="02010600030101010101" pitchFamily="2" charset="-122"/>
              </a:rPr>
              <a:t>也是父慈子孝，夫唱妇随，事兄以悌</a:t>
            </a:r>
            <a:endParaRPr lang="zh-CN" sz="2800" b="0">
              <a:solidFill>
                <a:srgbClr val="333333"/>
              </a:solidFill>
              <a:ea typeface="宋体" panose="02010600030101010101" pitchFamily="2" charset="-122"/>
            </a:endParaRPr>
          </a:p>
          <a:p>
            <a:pPr indent="0"/>
            <a:r>
              <a:rPr lang="zh-CN" sz="2800" b="0">
                <a:solidFill>
                  <a:srgbClr val="333333"/>
                </a:solidFill>
                <a:ea typeface="宋体" panose="02010600030101010101" pitchFamily="2" charset="-122"/>
              </a:rPr>
              <a:t>，朋友以义的人生道德伦理观念的</a:t>
            </a:r>
            <a:endParaRPr lang="zh-CN" sz="2800" b="0">
              <a:solidFill>
                <a:srgbClr val="333333"/>
              </a:solidFill>
              <a:ea typeface="宋体" panose="02010600030101010101" pitchFamily="2" charset="-122"/>
            </a:endParaRPr>
          </a:p>
          <a:p>
            <a:pPr indent="0"/>
            <a:r>
              <a:rPr lang="zh-CN" sz="2800" b="0">
                <a:solidFill>
                  <a:srgbClr val="333333"/>
                </a:solidFill>
                <a:ea typeface="宋体" panose="02010600030101010101" pitchFamily="2" charset="-122"/>
              </a:rPr>
              <a:t>现实转化。</a:t>
            </a:r>
            <a:endParaRPr lang="zh-CN" altLang="en-US" sz="2800"/>
          </a:p>
        </p:txBody>
      </p:sp>
      <p:pic>
        <p:nvPicPr>
          <p:cNvPr id="2" name="图片 4" descr="二进式四合院"/>
          <p:cNvPicPr>
            <a:picLocks noChangeAspect="1"/>
          </p:cNvPicPr>
          <p:nvPr/>
        </p:nvPicPr>
        <p:blipFill>
          <a:blip r:embed="rId1"/>
          <a:srcRect t="8059" b="8462"/>
          <a:stretch>
            <a:fillRect/>
          </a:stretch>
        </p:blipFill>
        <p:spPr>
          <a:xfrm>
            <a:off x="5995670" y="3550920"/>
            <a:ext cx="5866130" cy="30994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431800" y="365760"/>
            <a:ext cx="1074547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3600" b="1">
                <a:solidFill>
                  <a:srgbClr val="333333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四合院根据组成分成不同院落。若呈</a:t>
            </a:r>
            <a:r>
              <a:rPr lang="zh-CN" sz="3600" b="1">
                <a:solidFill>
                  <a:srgbClr val="333333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“口”字形的称为</a:t>
            </a:r>
            <a:r>
              <a:rPr lang="zh-CN" sz="3600" b="1" u="sng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一进院落；</a:t>
            </a:r>
            <a:r>
              <a:rPr lang="zh-CN" sz="3600" b="1">
                <a:solidFill>
                  <a:srgbClr val="333333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“日”字形的称为</a:t>
            </a:r>
            <a:r>
              <a:rPr lang="zh-CN" sz="3600" b="1" u="sng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二进院落</a:t>
            </a:r>
            <a:r>
              <a:rPr lang="zh-CN" sz="3600" b="1">
                <a:solidFill>
                  <a:srgbClr val="333333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；</a:t>
            </a:r>
            <a:r>
              <a:rPr lang="zh-CN" sz="3600" b="1">
                <a:solidFill>
                  <a:srgbClr val="333333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“目”字形的称为</a:t>
            </a:r>
            <a:r>
              <a:rPr lang="zh-CN" sz="3600" b="1" u="sng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三进院落</a:t>
            </a:r>
            <a:r>
              <a:rPr lang="zh-CN" sz="3600" b="1">
                <a:solidFill>
                  <a:srgbClr val="333333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。</a:t>
            </a:r>
            <a:r>
              <a:rPr lang="en-US" sz="3600" b="1">
                <a:solidFill>
                  <a:srgbClr val="333333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endParaRPr lang="zh-CN" altLang="en-US" sz="3600" b="1"/>
          </a:p>
        </p:txBody>
      </p:sp>
      <p:pic>
        <p:nvPicPr>
          <p:cNvPr id="12" name="图片 1" descr="IMG_256"/>
          <p:cNvPicPr>
            <a:picLocks noChangeAspect="1"/>
          </p:cNvPicPr>
          <p:nvPr/>
        </p:nvPicPr>
        <p:blipFill>
          <a:blip r:embed="rId1"/>
          <a:srcRect l="51733" r="10400" b="28487"/>
          <a:stretch>
            <a:fillRect/>
          </a:stretch>
        </p:blipFill>
        <p:spPr>
          <a:xfrm flipH="1">
            <a:off x="3583305" y="2201545"/>
            <a:ext cx="7261860" cy="42252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2348230" y="2444750"/>
            <a:ext cx="921385" cy="343217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4800" b="1">
                <a:solidFill>
                  <a:srgbClr val="FF0000"/>
                </a:solidFill>
              </a:rPr>
              <a:t>几进院落？</a:t>
            </a:r>
            <a:endParaRPr lang="zh-CN" altLang="en-US" sz="4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4" descr="二进式四合院"/>
          <p:cNvPicPr>
            <a:picLocks noChangeAspect="1"/>
          </p:cNvPicPr>
          <p:nvPr/>
        </p:nvPicPr>
        <p:blipFill>
          <a:blip r:embed="rId1"/>
          <a:srcRect t="8059" b="8462"/>
          <a:stretch>
            <a:fillRect/>
          </a:stretch>
        </p:blipFill>
        <p:spPr>
          <a:xfrm>
            <a:off x="1924050" y="264795"/>
            <a:ext cx="9671685" cy="59245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97230" y="1149985"/>
            <a:ext cx="921385" cy="343217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4800" b="1">
                <a:solidFill>
                  <a:srgbClr val="FF0000"/>
                </a:solidFill>
              </a:rPr>
              <a:t>几进院落？</a:t>
            </a:r>
            <a:endParaRPr lang="zh-CN" altLang="en-US" sz="4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5" descr="u=3092355955,2451413902&amp;fm=26&amp;gp=0"/>
          <p:cNvPicPr>
            <a:picLocks noChangeAspect="1"/>
          </p:cNvPicPr>
          <p:nvPr/>
        </p:nvPicPr>
        <p:blipFill>
          <a:blip r:embed="rId1"/>
          <a:srcRect t="39585" b="6894"/>
          <a:stretch>
            <a:fillRect/>
          </a:stretch>
        </p:blipFill>
        <p:spPr>
          <a:xfrm>
            <a:off x="1638935" y="432435"/>
            <a:ext cx="9528810" cy="549148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75945" y="1149985"/>
            <a:ext cx="921385" cy="343217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4800" b="1">
                <a:solidFill>
                  <a:srgbClr val="FF0000"/>
                </a:solidFill>
              </a:rPr>
              <a:t>几进院落？</a:t>
            </a:r>
            <a:endParaRPr lang="zh-CN" altLang="en-US" sz="4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55880" y="33020"/>
            <a:ext cx="11951335" cy="40309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3200" b="0">
                <a:solidFill>
                  <a:srgbClr val="333333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一般而言，大宅院中，第一进为门屋，第二进是厅堂，第三进或后进为私室或闺房，是妇女或眷属的活动空间，一般人不得随意进入，难怪古人有诗云：</a:t>
            </a:r>
            <a:r>
              <a:rPr lang="zh-CN" sz="3200" b="0">
                <a:solidFill>
                  <a:srgbClr val="333333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“庭院深深深几许”。庭院越深，越不得窥其堂奥。从整体的格局到细部的装饰装修．从房屋主次的安排到院落内外的界定，从大门的方位到井、灶、茅厕的处置，无不体现出深刻的文化内涵。四合院的房屋对家庭成员的居住安排有严格规定，</a:t>
            </a:r>
            <a:r>
              <a:rPr lang="zh-CN" sz="3200" b="0" u="sng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反映出我国封建社会传统大家庭的等级观念、长幼有序的传统要求。</a:t>
            </a:r>
            <a:endParaRPr lang="zh-CN" altLang="en-US" sz="3200" b="0" u="sng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5" name="图片 5" descr="u=3092355955,2451413902&amp;fm=26&amp;gp=0"/>
          <p:cNvPicPr>
            <a:picLocks noChangeAspect="1"/>
          </p:cNvPicPr>
          <p:nvPr/>
        </p:nvPicPr>
        <p:blipFill>
          <a:blip r:embed="rId1"/>
          <a:srcRect t="39585" b="6894"/>
          <a:stretch>
            <a:fillRect/>
          </a:stretch>
        </p:blipFill>
        <p:spPr>
          <a:xfrm>
            <a:off x="1388745" y="3993515"/>
            <a:ext cx="9528810" cy="27482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4295" y="793750"/>
            <a:ext cx="11831320" cy="3538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3200" b="1">
                <a:latin typeface="Calibri" panose="020F0502020204030204" charset="0"/>
                <a:ea typeface="宋体" panose="02010600030101010101" pitchFamily="2" charset="-122"/>
              </a:rPr>
              <a:t>一、古代建筑的地位和意义   中国古代建筑文化博大精深。其蕴含的文化底蕴更是为世人所惊叹，不论建筑结构还是其丰富的建筑形式都蕴含了中国文化的精髓。可以说古建筑物的每一个部件都能引出一个有意义深远的故事，这些故事加起来就构成了中国的建筑文化。所以，我们作为一个中国人更应该了解自己建筑文化，了解其形成的意义以及所映射出的文化背景和深刻的内涵。</a:t>
            </a:r>
            <a:endParaRPr lang="zh-CN" altLang="en-US" sz="32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515620" y="158115"/>
            <a:ext cx="1132776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3200" b="1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(</a:t>
            </a:r>
            <a:r>
              <a:rPr lang="zh-CN" altLang="en-US" sz="3200" b="1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八</a:t>
            </a:r>
            <a:r>
              <a:rPr lang="en-US" sz="3200" b="1">
                <a:latin typeface="Calibri" panose="020F0502020204030204" charset="0"/>
                <a:ea typeface="宋体" panose="02010600030101010101" pitchFamily="2" charset="-122"/>
                <a:sym typeface="+mn-ea"/>
              </a:rPr>
              <a:t>)</a:t>
            </a:r>
            <a:r>
              <a:rPr lang="zh-CN" sz="3200" b="1">
                <a:latin typeface="Calibri" panose="020F0502020204030204" charset="0"/>
                <a:ea typeface="宋体" panose="02010600030101010101" pitchFamily="2" charset="-122"/>
                <a:sym typeface="+mn-ea"/>
              </a:rPr>
              <a:t>、 宗教建筑。如佛教的寺、庵、堂、院，道教的祠 、宫、庙、观，回教的清真寺，基督教的礼拜堂等</a:t>
            </a:r>
            <a:endParaRPr lang="zh-CN" sz="3200" b="1"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  <a:p>
            <a:endParaRPr lang="zh-CN" altLang="en-US" sz="3200" b="1"/>
          </a:p>
        </p:txBody>
      </p:sp>
      <p:pic>
        <p:nvPicPr>
          <p:cNvPr id="6" name="图片 5" descr="单县浮龙湖老君庙"/>
          <p:cNvPicPr>
            <a:picLocks noChangeAspect="1"/>
          </p:cNvPicPr>
          <p:nvPr/>
        </p:nvPicPr>
        <p:blipFill>
          <a:blip r:embed="rId1"/>
          <a:srcRect l="-923" t="7638" r="923" b="8674"/>
          <a:stretch>
            <a:fillRect/>
          </a:stretch>
        </p:blipFill>
        <p:spPr>
          <a:xfrm>
            <a:off x="6395720" y="1385570"/>
            <a:ext cx="5706110" cy="341249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888480" y="5055870"/>
            <a:ext cx="49460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latin typeface="黑体" panose="02010609060101010101" charset="-122"/>
                <a:ea typeface="黑体" panose="02010609060101010101" charset="-122"/>
              </a:rPr>
              <a:t>单县浮龙湖老君庙</a:t>
            </a:r>
            <a:endParaRPr lang="zh-CN" altLang="en-US" sz="4000" b="1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3" name="图片 2" descr="悬空寺"/>
          <p:cNvPicPr>
            <a:picLocks noChangeAspect="1"/>
          </p:cNvPicPr>
          <p:nvPr/>
        </p:nvPicPr>
        <p:blipFill>
          <a:blip r:embed="rId2"/>
          <a:srcRect b="8931"/>
          <a:stretch>
            <a:fillRect/>
          </a:stretch>
        </p:blipFill>
        <p:spPr>
          <a:xfrm>
            <a:off x="186055" y="1135380"/>
            <a:ext cx="6087110" cy="385254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85190" y="4987925"/>
            <a:ext cx="468884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 b="1">
                <a:latin typeface="黑体" panose="02010609060101010101" charset="-122"/>
                <a:ea typeface="黑体" panose="02010609060101010101" charset="-122"/>
              </a:rPr>
              <a:t>恒山悬空寺</a:t>
            </a:r>
            <a:endParaRPr lang="zh-CN" altLang="en-US" sz="6000" b="1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87020" y="399415"/>
            <a:ext cx="1094232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sz="3200" b="1">
                <a:latin typeface="Calibri" panose="020F0502020204030204" charset="0"/>
                <a:ea typeface="宋体" panose="02010600030101010101" pitchFamily="2" charset="-122"/>
                <a:sym typeface="+mn-ea"/>
              </a:rPr>
              <a:t>（九）、</a:t>
            </a:r>
            <a:r>
              <a:rPr lang="en-US" sz="3200" b="1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</a:t>
            </a:r>
            <a:r>
              <a:rPr lang="zh-CN" sz="3200" b="1">
                <a:latin typeface="Calibri" panose="020F0502020204030204" charset="0"/>
                <a:ea typeface="宋体" panose="02010600030101010101" pitchFamily="2" charset="-122"/>
                <a:sym typeface="+mn-ea"/>
              </a:rPr>
              <a:t>娱乐性建筑。如乐楼、舞楼、戏台、露台、看台等</a:t>
            </a:r>
            <a:r>
              <a:rPr lang="zh-CN" b="1">
                <a:latin typeface="Calibri" panose="020F0502020204030204" charset="0"/>
                <a:ea typeface="宋体" panose="02010600030101010101" pitchFamily="2" charset="-122"/>
                <a:sym typeface="+mn-ea"/>
              </a:rPr>
              <a:t> </a:t>
            </a:r>
            <a:endParaRPr lang="zh-CN" altLang="en-US"/>
          </a:p>
        </p:txBody>
      </p:sp>
      <p:pic>
        <p:nvPicPr>
          <p:cNvPr id="5" name="图片 4" descr="戏台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06795" y="893445"/>
            <a:ext cx="5899150" cy="400494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123315" y="4898390"/>
            <a:ext cx="3580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舞    榭                </a:t>
            </a:r>
            <a:r>
              <a:rPr lang="zh-CN" altLang="en-US"/>
              <a:t>                                                                                                                  </a:t>
            </a:r>
            <a:endParaRPr lang="zh-CN" altLang="en-US"/>
          </a:p>
        </p:txBody>
      </p:sp>
      <p:pic>
        <p:nvPicPr>
          <p:cNvPr id="7" name="图片 6" descr="戏台4"/>
          <p:cNvPicPr>
            <a:picLocks noChangeAspect="1"/>
          </p:cNvPicPr>
          <p:nvPr/>
        </p:nvPicPr>
        <p:blipFill>
          <a:blip r:embed="rId2"/>
          <a:srcRect b="19183"/>
          <a:stretch>
            <a:fillRect/>
          </a:stretch>
        </p:blipFill>
        <p:spPr>
          <a:xfrm>
            <a:off x="287020" y="982980"/>
            <a:ext cx="5741670" cy="376936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638290" y="4898390"/>
            <a:ext cx="500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 b="1">
                <a:latin typeface="黑体" panose="02010609060101010101" charset="-122"/>
                <a:ea typeface="黑体" panose="02010609060101010101" charset="-122"/>
              </a:rPr>
              <a:t>戏台（歌台）</a:t>
            </a:r>
            <a:endParaRPr lang="zh-CN" altLang="en-US" sz="6000" b="1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689610" y="1247775"/>
            <a:ext cx="11821795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000"/>
              <a:t>舞榭歌台，风流总被，雨打风吹去。</a:t>
            </a:r>
            <a:endParaRPr lang="zh-CN" altLang="en-US" sz="4000"/>
          </a:p>
          <a:p>
            <a:r>
              <a:rPr lang="zh-CN" altLang="en-US" sz="4000"/>
              <a:t>                          辛弃疾《永遇乐·京口北固亭怀古》</a:t>
            </a:r>
            <a:endParaRPr lang="zh-CN" altLang="en-US" sz="4000"/>
          </a:p>
        </p:txBody>
      </p:sp>
      <p:sp>
        <p:nvSpPr>
          <p:cNvPr id="3" name="文本框 2"/>
          <p:cNvSpPr txBox="1"/>
          <p:nvPr/>
        </p:nvSpPr>
        <p:spPr>
          <a:xfrm>
            <a:off x="290830" y="2697480"/>
            <a:ext cx="1169606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4000"/>
              <a:t>   </a:t>
            </a:r>
            <a:r>
              <a:rPr lang="zh-CN" altLang="en-US" sz="4000"/>
              <a:t>明示风雨的无情,不管当年是如何的风光,如何了不得,一切繁华热闹,风流韵事,最后都是雨打风吹去，消失在茫茫的时间里,荡然无存,使人感叹唏嘘。</a:t>
            </a:r>
            <a:endParaRPr lang="zh-CN" altLang="en-US" sz="40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312420" y="1551305"/>
            <a:ext cx="11693525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152400"/>
            <a:r>
              <a:rPr lang="zh-CN" sz="4800" b="0">
                <a:solidFill>
                  <a:srgbClr val="333333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中国封建时代正统文化的经济基础是封闭保守的小农经济，而这种经济形态在建筑上的反映便是</a:t>
            </a:r>
            <a:r>
              <a:rPr lang="zh-CN" sz="4800" b="1" u="sng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门与墙</a:t>
            </a:r>
            <a:r>
              <a:rPr lang="zh-CN" sz="4800" b="0">
                <a:solidFill>
                  <a:srgbClr val="333333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的盛行。</a:t>
            </a:r>
            <a:endParaRPr lang="zh-CN" altLang="en-US" sz="4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3397885" y="434340"/>
            <a:ext cx="5080000" cy="1014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304800"/>
            <a:r>
              <a:rPr lang="zh-CN" sz="60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四、大门</a:t>
            </a:r>
            <a:endParaRPr lang="zh-CN" altLang="en-US" sz="60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74" name="图片 78" descr="IMG_26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4200" y="1714500"/>
            <a:ext cx="11076305" cy="45421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285750" y="277495"/>
            <a:ext cx="11620500" cy="31692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152400"/>
            <a:r>
              <a:rPr lang="en-US" sz="4000" b="0">
                <a:solidFill>
                  <a:srgbClr val="333333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4000">
                <a:solidFill>
                  <a:srgbClr val="333333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1</a:t>
            </a:r>
            <a:r>
              <a:rPr lang="zh-CN" altLang="en-US" sz="4000">
                <a:solidFill>
                  <a:srgbClr val="333333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、</a:t>
            </a:r>
            <a:r>
              <a:rPr lang="zh-CN" sz="4000">
                <a:solidFill>
                  <a:srgbClr val="333333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大门的颜色</a:t>
            </a:r>
            <a:endParaRPr lang="zh-CN" sz="4000">
              <a:solidFill>
                <a:srgbClr val="333333"/>
              </a:solidFill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  <a:p>
            <a:pPr indent="152400"/>
            <a:r>
              <a:rPr lang="zh-CN" sz="4000">
                <a:solidFill>
                  <a:srgbClr val="333333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 </a:t>
            </a:r>
            <a:r>
              <a:rPr lang="en-US" sz="4000" b="0">
                <a:solidFill>
                  <a:srgbClr val="333333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2</a:t>
            </a:r>
            <a:r>
              <a:rPr lang="zh-CN" altLang="en-US" sz="4000" b="0">
                <a:solidFill>
                  <a:srgbClr val="333333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、</a:t>
            </a:r>
            <a:r>
              <a:rPr lang="en-US" sz="4000" b="0">
                <a:solidFill>
                  <a:srgbClr val="333333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zh-CN" sz="4000" b="0">
                <a:solidFill>
                  <a:srgbClr val="333333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大门的位置</a:t>
            </a:r>
            <a:endParaRPr lang="zh-CN" sz="4000" b="0">
              <a:solidFill>
                <a:srgbClr val="333333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indent="152400"/>
            <a:r>
              <a:rPr lang="en-US" altLang="zh-CN" sz="4000">
                <a:solidFill>
                  <a:srgbClr val="333333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 3</a:t>
            </a:r>
            <a:r>
              <a:rPr lang="zh-CN" sz="4000">
                <a:solidFill>
                  <a:srgbClr val="333333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、大门的装饰</a:t>
            </a:r>
            <a:r>
              <a:rPr lang="en-US" sz="4000">
                <a:solidFill>
                  <a:srgbClr val="333333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   </a:t>
            </a:r>
            <a:r>
              <a:rPr lang="zh-CN" sz="4000">
                <a:solidFill>
                  <a:srgbClr val="333333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有狮子、门上有门钉、有铺首、   门簪（门环）</a:t>
            </a:r>
            <a:endParaRPr lang="zh-CN" sz="4000">
              <a:solidFill>
                <a:srgbClr val="333333"/>
              </a:solidFill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  <a:p>
            <a:pPr indent="152400"/>
            <a:endParaRPr lang="zh-CN" altLang="en-US" sz="40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9" name="图片 23" descr="IMG_26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2455" y="1111885"/>
            <a:ext cx="11092180" cy="48672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240790" y="106045"/>
            <a:ext cx="5041265" cy="922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indent="152400"/>
            <a:r>
              <a:rPr lang="en-US" sz="5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 </a:t>
            </a:r>
            <a:r>
              <a:rPr lang="en-US" altLang="zh-CN" sz="5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1</a:t>
            </a:r>
            <a:r>
              <a:rPr lang="zh-CN" altLang="en-US" sz="5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、</a:t>
            </a:r>
            <a:r>
              <a:rPr lang="zh-CN" sz="5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大门的颜色</a:t>
            </a:r>
            <a:endParaRPr lang="zh-CN" altLang="en-US" sz="5400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511175" y="734695"/>
            <a:ext cx="11505565" cy="28613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3600" b="0">
                <a:solidFill>
                  <a:srgbClr val="333333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</a:t>
            </a:r>
            <a:r>
              <a:rPr lang="zh-CN" sz="36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在很多人眼中，“红色”已成为古代建筑颜色中的代名词，一想到古代建筑，脑海中浮现的便是金瓦红墙。我们一直很喜欢北京故宫恢弘大气的古建筑，有谁想没想过为何墙门、柱子、门窗都是红色？为何古代人如此钟爱红色？</a:t>
            </a:r>
            <a:endParaRPr lang="zh-CN" altLang="en-US" sz="36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49530" y="509270"/>
            <a:ext cx="11841480" cy="39693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36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我们都知道，在古代的时候，社会等级制度森严，一般体现在建筑样式和颜色上。唐代杜甫的诗句：“</a:t>
            </a:r>
            <a:r>
              <a:rPr lang="zh-CN" sz="3600" b="1" u="sng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朱门酒肉臭，路有冻死骨”</a:t>
            </a:r>
            <a:r>
              <a:rPr lang="zh-CN" sz="36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，这里的“朱门”就是指富贵人家，古代王侯贵族的府邸大门都为红色，如此代表尊贵和权威。古时候，红色最初是用来辟邪的颜色，后来随着朝代的变化，渐渐演变成吉祥、庄重之意。尤其是到了</a:t>
            </a:r>
            <a:r>
              <a:rPr lang="zh-CN" sz="3600" b="1" u="sng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明朝时期，皇帝为“朱”姓，</a:t>
            </a:r>
            <a:r>
              <a:rPr lang="zh-CN" sz="36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红色在政治及民族文化中渐渐被崇尚。</a:t>
            </a:r>
            <a:endParaRPr lang="zh-CN" altLang="en-US" sz="36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358775" y="678815"/>
            <a:ext cx="11474450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40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而后，像一些富贵人家才可以用红色刷房子、做服装，不过在当时，红色根据提取方法不同，也分为多种红，</a:t>
            </a:r>
            <a:r>
              <a:rPr lang="zh-CN" sz="4000" b="1" u="sng">
                <a:latin typeface="Arial" panose="020B0604020202020204" pitchFamily="34" charset="0"/>
                <a:ea typeface="宋体" panose="02010600030101010101" pitchFamily="2" charset="-122"/>
              </a:rPr>
              <a:t>不同的等级使用不同纯度的红色</a:t>
            </a:r>
            <a:r>
              <a:rPr lang="zh-CN" sz="40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。</a:t>
            </a:r>
            <a:endParaRPr lang="zh-CN" altLang="en-US" sz="4000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58775" y="2729865"/>
            <a:ext cx="11565255" cy="34150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36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北方的很多寺庙也是红色的，其实这个不难解释，在佛教当中</a:t>
            </a: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zh-CN" sz="36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红色也是有尊贵和庄严之意的，起初汉族佛教的寺庙建筑颜色都是以黄色为主，后来随着藏传佛教传入内地后，红色渐渐代替了黄色。在藏传佛教中，红色象征勇敢和威严，所以他们将寺庙中比较重要的殿堂外墙涂成红色。</a:t>
            </a:r>
            <a:endParaRPr lang="zh-CN" altLang="en-US" sz="3600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302895" y="1109345"/>
            <a:ext cx="11585575" cy="39077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3200" b="0">
                <a:solidFill>
                  <a:srgbClr val="191919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居</a:t>
            </a:r>
            <a:r>
              <a:rPr lang="zh-CN" sz="4000" b="1" u="sng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庙堂之高</a:t>
            </a:r>
            <a:r>
              <a:rPr lang="zh-CN" sz="3200" b="0">
                <a:solidFill>
                  <a:srgbClr val="191919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则忧其君，</a:t>
            </a:r>
            <a:endParaRPr lang="zh-CN" sz="3200" b="0">
              <a:solidFill>
                <a:srgbClr val="191919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indent="0"/>
            <a:r>
              <a:rPr lang="zh-CN" sz="3200" b="0">
                <a:solidFill>
                  <a:srgbClr val="191919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处江湖之远则忧其民</a:t>
            </a:r>
            <a:r>
              <a:rPr lang="en-US" altLang="zh-CN" sz="3200" b="0">
                <a:solidFill>
                  <a:srgbClr val="191919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---</a:t>
            </a:r>
            <a:endParaRPr lang="zh-CN" sz="3200" b="0">
              <a:solidFill>
                <a:srgbClr val="191919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indent="0"/>
            <a:endParaRPr lang="zh-CN" sz="3200" b="0">
              <a:solidFill>
                <a:srgbClr val="191919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indent="0"/>
            <a:r>
              <a:rPr lang="zh-CN" sz="3200" b="0">
                <a:solidFill>
                  <a:srgbClr val="191919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安得</a:t>
            </a:r>
            <a:r>
              <a:rPr lang="zh-CN" sz="4000" b="1" u="sng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广厦</a:t>
            </a:r>
            <a:r>
              <a:rPr lang="zh-CN" sz="3200" b="0">
                <a:solidFill>
                  <a:srgbClr val="191919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千万间，大辟天下寒士俱欢颜，</a:t>
            </a:r>
            <a:endParaRPr lang="zh-CN" sz="3200" b="0">
              <a:solidFill>
                <a:srgbClr val="191919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indent="0"/>
            <a:r>
              <a:rPr lang="zh-CN" sz="3200" b="0">
                <a:solidFill>
                  <a:srgbClr val="191919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风雨不动安如山。</a:t>
            </a:r>
            <a:r>
              <a:rPr lang="en-US" altLang="zh-CN" sz="3200" b="0">
                <a:solidFill>
                  <a:srgbClr val="191919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---</a:t>
            </a:r>
            <a:endParaRPr lang="zh-CN" sz="3200" b="0">
              <a:solidFill>
                <a:srgbClr val="191919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indent="0"/>
            <a:endParaRPr lang="zh-CN" sz="3200" b="0">
              <a:solidFill>
                <a:srgbClr val="191919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indent="0"/>
            <a:r>
              <a:rPr lang="zh-CN" sz="3200" b="0">
                <a:solidFill>
                  <a:srgbClr val="191919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旧时王谢</a:t>
            </a:r>
            <a:r>
              <a:rPr lang="zh-CN" sz="40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堂</a:t>
            </a:r>
            <a:r>
              <a:rPr lang="zh-CN" sz="3200" b="0">
                <a:solidFill>
                  <a:srgbClr val="191919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前燕，飞入寻常百姓家。</a:t>
            </a:r>
            <a:r>
              <a:rPr lang="en-US" altLang="zh-CN" sz="3200" b="0">
                <a:solidFill>
                  <a:srgbClr val="191919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---</a:t>
            </a:r>
            <a:endParaRPr lang="zh-CN" altLang="en-US" sz="3200"/>
          </a:p>
        </p:txBody>
      </p:sp>
      <p:sp>
        <p:nvSpPr>
          <p:cNvPr id="2" name="文本框 1"/>
          <p:cNvSpPr txBox="1"/>
          <p:nvPr/>
        </p:nvSpPr>
        <p:spPr>
          <a:xfrm>
            <a:off x="6142990" y="1622425"/>
            <a:ext cx="25933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4830445" y="1622425"/>
            <a:ext cx="25304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范仲淹</a:t>
            </a:r>
            <a:endParaRPr lang="zh-CN" altLang="en-US" sz="40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304665" y="3302635"/>
            <a:ext cx="22263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杜甫</a:t>
            </a:r>
            <a:endParaRPr lang="zh-CN" altLang="en-US" sz="40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571105" y="4310380"/>
            <a:ext cx="22580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刘禹锡</a:t>
            </a:r>
            <a:endParaRPr lang="zh-CN" altLang="en-US" sz="40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65810" y="278130"/>
            <a:ext cx="55867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考查一下文学常识</a:t>
            </a:r>
            <a:endParaRPr lang="zh-CN" altLang="en-US" sz="40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185420" y="195580"/>
            <a:ext cx="11820525" cy="60007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36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还有一种说法，南方的建筑色彩之所以清新淡雅，是因为南方气候温暖潮湿，植被生长繁茂，建筑素一点会更搭。而北方的古建筑如此鲜艳，是因为北方的冬天植被光秃秃的，需要些颜色方显活力，而红色与火的颜色相似，更代表生命的鲜活，所以说</a:t>
            </a: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zh-CN" sz="36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这个解释也很到位啊。不论如何，红色在古代建筑当中的角色还是重中之重的，即使在今天，不少仿古建筑更是借鉴了红色的设计风格。红色也是我们的吉祥色，有句话说得好：</a:t>
            </a:r>
            <a:r>
              <a:rPr lang="zh-CN" sz="6600" b="1" u="sng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“如果奇迹有颜色，那一定是中国红”。</a:t>
            </a:r>
            <a:endParaRPr lang="zh-CN" altLang="en-US" sz="6600" b="1" u="sng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57150" y="410210"/>
            <a:ext cx="12077700" cy="37846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indent="152400"/>
            <a:r>
              <a:rPr lang="en-US" sz="40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</a:t>
            </a:r>
            <a:r>
              <a:rPr lang="zh-CN" altLang="en-US" sz="40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</a:t>
            </a:r>
            <a:r>
              <a:rPr lang="en-US" sz="40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zh-CN" sz="40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大门的位置</a:t>
            </a:r>
            <a:endParaRPr lang="zh-CN" sz="40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indent="152400"/>
            <a:r>
              <a:rPr lang="zh-CN" sz="40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一般都修筑在整个院落的东南侧，以取“紫气东来”</a:t>
            </a:r>
            <a:endParaRPr lang="zh-CN" sz="40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indent="152400"/>
            <a:r>
              <a:rPr lang="zh-CN" sz="40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之意，也有说法是占据八卦中的巽位，即风位，</a:t>
            </a:r>
            <a:endParaRPr lang="zh-CN" sz="40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indent="152400"/>
            <a:r>
              <a:rPr lang="zh-CN" sz="40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是和风、润风吹进的位置，以引进东南风，</a:t>
            </a:r>
            <a:endParaRPr lang="zh-CN" sz="40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indent="152400"/>
            <a:r>
              <a:rPr lang="zh-CN" sz="40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挡住冬天的西北风，是吉祥之位，体现“坎宅巽门”</a:t>
            </a:r>
            <a:endParaRPr lang="zh-CN" sz="40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indent="152400"/>
            <a:r>
              <a:rPr lang="zh-CN" sz="40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的原则。</a:t>
            </a:r>
            <a:endParaRPr lang="zh-CN" altLang="en-US" sz="40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579120" y="142875"/>
            <a:ext cx="73272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152400" algn="l"/>
            <a:r>
              <a:rPr lang="en-US" altLang="zh-CN" sz="32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3</a:t>
            </a:r>
            <a:r>
              <a:rPr lang="zh-CN" sz="32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、大门的装饰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   </a:t>
            </a:r>
            <a:endParaRPr lang="zh-CN" altLang="en-US" sz="3200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24" name="图片 24" descr="IMG_26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9120" y="1272540"/>
            <a:ext cx="10664825" cy="50755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3" name="图片 22" descr="IMG_26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6235" y="3567430"/>
            <a:ext cx="11271885" cy="30264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201930" y="1256665"/>
            <a:ext cx="11788140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40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门钉是钉于大门扇外面的园形突起的装饰，是</a:t>
            </a:r>
            <a:r>
              <a:rPr lang="zh-CN" sz="6000" b="1" u="sng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中国古建筑大门上的一种特有装饰。</a:t>
            </a:r>
            <a:endParaRPr lang="zh-CN" altLang="en-US" sz="6000" b="1" u="sng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60375" y="120650"/>
            <a:ext cx="9626600" cy="1445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152400" algn="l"/>
            <a:r>
              <a:rPr lang="en-US" altLang="zh-CN" sz="4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3</a:t>
            </a:r>
            <a:r>
              <a:rPr lang="zh-CN" sz="4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、大门的装饰            </a:t>
            </a:r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 </a:t>
            </a:r>
            <a:endParaRPr lang="en-US" sz="4400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  <a:sym typeface="+mn-ea"/>
            </a:endParaRPr>
          </a:p>
          <a:p>
            <a:pPr indent="152400" algn="l"/>
            <a:r>
              <a:rPr lang="en-US" altLang="zh-CN" sz="4400" b="1">
                <a:solidFill>
                  <a:srgbClr val="FF0000"/>
                </a:solidFill>
                <a:sym typeface="+mn-ea"/>
              </a:rPr>
              <a:t>(1)</a:t>
            </a:r>
            <a:r>
              <a:rPr lang="zh-CN" altLang="en-US" sz="4400" b="1">
                <a:solidFill>
                  <a:srgbClr val="FF0000"/>
                </a:solidFill>
                <a:sym typeface="+mn-ea"/>
              </a:rPr>
              <a:t>门钉</a:t>
            </a:r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  </a:t>
            </a:r>
            <a:endParaRPr lang="zh-CN" altLang="en-US" sz="4400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163830" y="435610"/>
            <a:ext cx="11863705" cy="43999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40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无论是古建筑雄厚的实拼木板门，还是现代钢木大门，钉上一排排硕大的金色门钉，既显得更加禁固，又会给人另一种美的享受，也蕴藏着中国特有的文化内涵。门钉的数量和排列，在清朝以前未有规定，</a:t>
            </a:r>
            <a:r>
              <a:rPr lang="zh-CN" sz="4000" b="1" u="sng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到了清朝则对门钉的使用有一定之规。</a:t>
            </a:r>
            <a:r>
              <a:rPr lang="zh-CN" sz="40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门钉数量的决定则来自于我国古代《阴阳说》及封建的分封制度。下面我们就来了解一下门钉上的讲究：</a:t>
            </a:r>
            <a:endParaRPr lang="zh-CN" altLang="en-US" sz="40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2555240" y="434975"/>
            <a:ext cx="8279130" cy="43999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40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皇家—纵九横九皇家宫殿的门钉是横九路、纵九路一共是九九（八十一）个门钉九是阳数之极，是阳数里最大的象征帝王最高的地位因为帝王庙是供奉历代帝王的所以也用九路九路</a:t>
            </a:r>
            <a:endParaRPr lang="zh-CN" altLang="en-US" sz="40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大门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5170" y="313055"/>
            <a:ext cx="10563860" cy="5676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533400" y="151765"/>
            <a:ext cx="10937240" cy="34150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36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皇宫城门上，是</a:t>
            </a:r>
            <a:r>
              <a:rPr lang="zh-CN" sz="3600" b="1" u="sng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九九八十一</a:t>
            </a:r>
            <a:r>
              <a:rPr lang="zh-CN" sz="36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个</a:t>
            </a:r>
            <a:r>
              <a:rPr lang="en-US" altLang="zh-CN" sz="36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---</a:t>
            </a:r>
            <a:r>
              <a:rPr lang="zh-CN" sz="3600" b="1" u="sng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横九竖九</a:t>
            </a:r>
            <a:r>
              <a:rPr lang="zh-CN" sz="36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王府的门上，是</a:t>
            </a:r>
            <a:r>
              <a:rPr lang="zh-CN" sz="3600" b="1" u="sng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七九六十三</a:t>
            </a:r>
            <a:r>
              <a:rPr lang="zh-CN" sz="36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个</a:t>
            </a:r>
            <a:r>
              <a:rPr lang="en-US" altLang="zh-CN" sz="36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---</a:t>
            </a:r>
            <a:r>
              <a:rPr lang="zh-CN" altLang="en-US" sz="3600" b="1" u="sng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横九竖七</a:t>
            </a:r>
            <a:r>
              <a:rPr lang="zh-CN" sz="36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公侯，</a:t>
            </a:r>
            <a:r>
              <a:rPr lang="zh-CN" sz="3600" b="1" u="sng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四十九</a:t>
            </a:r>
            <a:r>
              <a:rPr lang="en-US" altLang="zh-CN" sz="36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---</a:t>
            </a:r>
            <a:r>
              <a:rPr lang="zh-CN" altLang="en-US" sz="3600" b="1" u="sng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横七竖七</a:t>
            </a:r>
            <a:r>
              <a:rPr lang="zh-CN" sz="36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官员，</a:t>
            </a:r>
            <a:r>
              <a:rPr lang="zh-CN" sz="3600" b="1" u="sng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二十五</a:t>
            </a:r>
            <a:r>
              <a:rPr lang="en-US" altLang="zh-CN" sz="36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---</a:t>
            </a:r>
            <a:r>
              <a:rPr lang="zh-CN" altLang="en-US" sz="3600" b="1" u="sng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横五竖五</a:t>
            </a:r>
            <a:r>
              <a:rPr lang="zh-CN" sz="36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老百姓家，一个都没有！所以，</a:t>
            </a:r>
            <a:endParaRPr lang="zh-CN" sz="36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/>
            <a:r>
              <a:rPr lang="zh-CN" sz="36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老百姓被称作“白丁儿”</a:t>
            </a:r>
            <a:endParaRPr lang="zh-CN" altLang="en-US" sz="36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243205" y="313055"/>
            <a:ext cx="11705590" cy="56311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152400"/>
            <a:r>
              <a:rPr lang="zh-CN" sz="36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唐代王维《田家》诗：“</a:t>
            </a:r>
            <a:r>
              <a:rPr lang="zh-CN" sz="3600" b="1" u="sng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雀乳青苔井，鸡鸣白板扉</a:t>
            </a:r>
            <a:r>
              <a:rPr lang="zh-CN" sz="36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”；南宋戴复古《夜宿田家》诗：“</a:t>
            </a:r>
            <a:r>
              <a:rPr lang="zh-CN" sz="3600" b="1" u="sng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夜扣田家白板扉</a:t>
            </a:r>
            <a:r>
              <a:rPr lang="zh-CN" sz="36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”。门不施漆，原木色，“白板扉“比起朱门彩窗，自然逊色寒酸，它是农家简朴生活的写照。更有穷困得老百姓家连大门也不会有，就用枝条编织成成为</a:t>
            </a:r>
            <a:r>
              <a:rPr lang="zh-CN" sz="3600" b="1" u="sng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柴扉</a:t>
            </a:r>
            <a:r>
              <a:rPr lang="zh-CN" sz="36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</a:t>
            </a:r>
            <a:endParaRPr lang="zh-CN" sz="36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152400"/>
            <a:r>
              <a:rPr lang="zh-CN" sz="3600" b="1" u="sng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应怜屐齿印苍苔，小扣柴扉久不开柴门闻犬吠，风雪夜归人。</a:t>
            </a:r>
            <a:endParaRPr lang="zh-CN" sz="36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152400"/>
            <a:r>
              <a:rPr lang="zh-CN" sz="36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一页小小的柴扉却比雕梁画栋更能显示出田园生活的静谧和安详。有一个成语叫</a:t>
            </a:r>
            <a:r>
              <a:rPr lang="zh-CN" sz="3600" b="1" u="sng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蓬荜生辉</a:t>
            </a:r>
            <a:r>
              <a:rPr lang="zh-CN" sz="36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。也是指房屋的简陋。</a:t>
            </a:r>
            <a:endParaRPr lang="zh-CN" altLang="en-US" sz="36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96240" y="3747135"/>
            <a:ext cx="1121283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rgbClr val="FF0000"/>
                </a:solidFill>
              </a:rPr>
              <a:t>于是，就出现了这样一个现象，当一个官府建完府第，朝廷就会派一个负责监察的官员，查门钉数目和用料。这样，建房稍有不慎就会导致犯下大罪。轻则杖责罚款，重则脑袋搬家</a:t>
            </a:r>
            <a:endParaRPr lang="zh-CN" altLang="en-US" sz="3600" b="1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96240" y="1314450"/>
            <a:ext cx="11271885" cy="2061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在古代不仅人与人之间有等级，就连建筑也要按照其所有者的身份和地位建造。一般来说，我们把这种制度称为“</a:t>
            </a:r>
            <a:r>
              <a:rPr lang="zh-CN" altLang="en-US" sz="3200" b="1" u="sng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中国古代建筑等级制度”</a:t>
            </a:r>
            <a:r>
              <a:rPr lang="zh-CN" altLang="en-US" sz="32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。它最晚出现在周朝，一直延续到了清朝末期，共存在了两千多年，是古代最重要的制度之一。</a:t>
            </a:r>
            <a:endParaRPr lang="zh-CN" altLang="en-US" sz="32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92735" y="115570"/>
            <a:ext cx="1147889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 b="1">
                <a:solidFill>
                  <a:srgbClr val="FF0000"/>
                </a:solidFill>
              </a:rPr>
              <a:t>数目规定之外，门钉的用料也做了严格规定，除了</a:t>
            </a:r>
            <a:r>
              <a:rPr lang="zh-CN" altLang="en-US" sz="3600" b="1" u="sng">
                <a:solidFill>
                  <a:srgbClr val="323232"/>
                </a:solidFill>
              </a:rPr>
              <a:t>宫门</a:t>
            </a:r>
            <a:r>
              <a:rPr lang="zh-CN" altLang="en-US" sz="3600" b="1" u="sng">
                <a:solidFill>
                  <a:srgbClr val="323232"/>
                </a:solidFill>
                <a:sym typeface="+mn-ea"/>
              </a:rPr>
              <a:t>用铜制</a:t>
            </a:r>
            <a:r>
              <a:rPr lang="zh-CN" altLang="en-US" sz="3600" b="1">
                <a:solidFill>
                  <a:srgbClr val="FF0000"/>
                </a:solidFill>
              </a:rPr>
              <a:t>，其他门只能用</a:t>
            </a:r>
            <a:r>
              <a:rPr lang="zh-CN" altLang="en-US" sz="3600" b="1" u="sng">
                <a:solidFill>
                  <a:schemeClr val="tx1"/>
                </a:solidFill>
              </a:rPr>
              <a:t>铁制</a:t>
            </a:r>
            <a:r>
              <a:rPr lang="zh-CN" altLang="en-US" sz="3600" b="1">
                <a:solidFill>
                  <a:srgbClr val="FF0000"/>
                </a:solidFill>
              </a:rPr>
              <a:t>门钉，</a:t>
            </a:r>
            <a:endParaRPr lang="zh-CN" altLang="en-US" sz="3600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615315" y="2956560"/>
            <a:ext cx="696023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endParaRPr lang="zh-CN" altLang="en-US"/>
          </a:p>
          <a:p>
            <a:r>
              <a:rPr lang="zh-CN" altLang="en-US" sz="3200"/>
              <a:t>日暮苍山远，天寒白屋贫。</a:t>
            </a:r>
            <a:endParaRPr lang="zh-CN" altLang="en-US" sz="3200"/>
          </a:p>
          <a:p>
            <a:r>
              <a:rPr lang="zh-CN" altLang="en-US" sz="4000" b="1" u="sng">
                <a:solidFill>
                  <a:srgbClr val="FF0000"/>
                </a:solidFill>
              </a:rPr>
              <a:t>柴门</a:t>
            </a:r>
            <a:r>
              <a:rPr lang="zh-CN" altLang="en-US" sz="3200"/>
              <a:t>闻犬吠，风雪夜归人。</a:t>
            </a:r>
            <a:r>
              <a:rPr lang="en-US" altLang="zh-CN" sz="3200"/>
              <a:t>---</a:t>
            </a:r>
            <a:endParaRPr lang="zh-CN" altLang="en-US" sz="3200"/>
          </a:p>
        </p:txBody>
      </p:sp>
      <p:sp>
        <p:nvSpPr>
          <p:cNvPr id="5" name="文本框 4"/>
          <p:cNvSpPr txBox="1"/>
          <p:nvPr/>
        </p:nvSpPr>
        <p:spPr>
          <a:xfrm>
            <a:off x="551815" y="649605"/>
            <a:ext cx="962850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/>
            <a:r>
              <a:rPr lang="zh-CN" sz="3200">
                <a:solidFill>
                  <a:srgbClr val="191919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八月秋高风怒号，卷我</a:t>
            </a:r>
            <a:r>
              <a:rPr lang="zh-CN" sz="4000" b="1" u="sng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屋上三丛茅</a:t>
            </a:r>
            <a:r>
              <a:rPr lang="zh-CN" sz="3200">
                <a:solidFill>
                  <a:srgbClr val="191919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。</a:t>
            </a:r>
            <a:r>
              <a:rPr lang="en-US" altLang="zh-CN" sz="3200">
                <a:solidFill>
                  <a:srgbClr val="191919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---</a:t>
            </a:r>
            <a:r>
              <a:rPr lang="zh-CN" sz="3200">
                <a:solidFill>
                  <a:srgbClr val="191919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 </a:t>
            </a:r>
            <a:endParaRPr lang="zh-CN" sz="3200">
              <a:solidFill>
                <a:srgbClr val="191919"/>
              </a:solidFill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  <a:p>
            <a:pPr indent="0"/>
            <a:endParaRPr lang="zh-CN" sz="3200">
              <a:solidFill>
                <a:srgbClr val="191919"/>
              </a:solidFill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  <a:p>
            <a:pPr indent="0"/>
            <a:r>
              <a:rPr lang="zh-CN" sz="3200">
                <a:solidFill>
                  <a:srgbClr val="191919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应怜屐齿印苍苔，小扣</a:t>
            </a:r>
            <a:r>
              <a:rPr lang="zh-CN" sz="4000" b="1" u="sng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柴扉</a:t>
            </a:r>
            <a:r>
              <a:rPr lang="zh-CN" sz="3200">
                <a:solidFill>
                  <a:srgbClr val="191919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久不开。</a:t>
            </a:r>
            <a:endParaRPr lang="zh-CN" sz="3200" b="0">
              <a:solidFill>
                <a:srgbClr val="191919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indent="0"/>
            <a:r>
              <a:rPr lang="zh-CN" sz="3200">
                <a:solidFill>
                  <a:srgbClr val="191919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春色满园关不住，一枝红杏出墙来。</a:t>
            </a:r>
            <a:r>
              <a:rPr lang="en-US" altLang="zh-CN" sz="3200">
                <a:solidFill>
                  <a:srgbClr val="191919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---</a:t>
            </a:r>
            <a:endParaRPr lang="zh-CN" altLang="en-US" sz="3200"/>
          </a:p>
        </p:txBody>
      </p:sp>
      <p:sp>
        <p:nvSpPr>
          <p:cNvPr id="6" name="文本框 5"/>
          <p:cNvSpPr txBox="1"/>
          <p:nvPr/>
        </p:nvSpPr>
        <p:spPr>
          <a:xfrm>
            <a:off x="551815" y="4925060"/>
            <a:ext cx="5267325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sz="3200">
                <a:solidFill>
                  <a:srgbClr val="191919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采菊</a:t>
            </a:r>
            <a:r>
              <a:rPr lang="zh-CN" sz="40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东篱</a:t>
            </a:r>
            <a:r>
              <a:rPr lang="zh-CN" sz="3200">
                <a:solidFill>
                  <a:srgbClr val="191919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下，悠然见南山</a:t>
            </a:r>
            <a:r>
              <a:rPr lang="en-US" altLang="zh-CN" sz="3200">
                <a:solidFill>
                  <a:srgbClr val="191919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---</a:t>
            </a:r>
            <a:endParaRPr lang="zh-CN" altLang="en-US" sz="3200">
              <a:solidFill>
                <a:srgbClr val="191919"/>
              </a:solidFill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347710" y="734695"/>
            <a:ext cx="14706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杜甫</a:t>
            </a:r>
            <a:endParaRPr lang="zh-CN" altLang="en-US" sz="40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696835" y="2249805"/>
            <a:ext cx="20161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叶绍翁</a:t>
            </a:r>
            <a:endParaRPr lang="zh-CN" altLang="en-US" sz="40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299835" y="3801110"/>
            <a:ext cx="30346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刘长卿</a:t>
            </a:r>
            <a:endParaRPr lang="zh-CN" altLang="en-US" sz="40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911850" y="5008880"/>
            <a:ext cx="2299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陶渊明</a:t>
            </a:r>
            <a:endParaRPr lang="zh-CN" altLang="en-US" sz="40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18465" y="224790"/>
            <a:ext cx="82994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rgbClr val="FF0000"/>
                </a:solidFill>
              </a:rPr>
              <a:t>查</a:t>
            </a:r>
            <a:r>
              <a:rPr lang="zh-CN" altLang="en-US" sz="3200" b="1">
                <a:solidFill>
                  <a:srgbClr val="FF0000"/>
                </a:solidFill>
              </a:rPr>
              <a:t>一下有几个门钉？查一下是谁家的大门？</a:t>
            </a:r>
            <a:endParaRPr lang="zh-CN" altLang="en-US" sz="3200" b="1">
              <a:solidFill>
                <a:srgbClr val="FF0000"/>
              </a:solidFill>
            </a:endParaRPr>
          </a:p>
        </p:txBody>
      </p:sp>
      <p:pic>
        <p:nvPicPr>
          <p:cNvPr id="28" name="图片 28" descr="IMG_26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9185" y="1157605"/>
            <a:ext cx="9993630" cy="49218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378460" y="745490"/>
            <a:ext cx="1143254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36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铺首是一种安装在门上作为叩门和栓门之用的装饰构件，一般由铺首和门环组成，铺首既是脸面也是门环的底座，没有铺首则门环就无所依托。</a:t>
            </a:r>
            <a:endParaRPr lang="zh-CN" altLang="en-US" sz="3600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7" name="图片 6" descr="IMG_2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51610" y="2461260"/>
            <a:ext cx="9286875" cy="42494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378460" y="101600"/>
            <a:ext cx="1070356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40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</a:t>
            </a:r>
            <a:r>
              <a:rPr lang="zh-CN" altLang="en-US" sz="40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、大门的装饰  （</a:t>
            </a:r>
            <a:r>
              <a:rPr lang="en-US" altLang="zh-CN" sz="40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</a:t>
            </a:r>
            <a:r>
              <a:rPr lang="zh-CN" altLang="en-US" sz="40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）</a:t>
            </a:r>
            <a:r>
              <a:rPr lang="zh-CN" sz="40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大门上的铺首（门环）</a:t>
            </a:r>
            <a:endParaRPr lang="zh-CN" altLang="en-US" sz="40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2720" y="147955"/>
            <a:ext cx="11783695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36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铺首（门环），兽首衔环之状。以金为之，称金铺；以银为之称银铺；以铜为之，称铜铺。它是兽面纹样的一种，有多种造型，嘴下衔一环，用于镶嵌在门上的装饰，一般多以金属制作，作虎、螭、龟、蛇等形。</a:t>
            </a:r>
            <a:endParaRPr lang="zh-CN" altLang="en-US" sz="36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72720" y="2454910"/>
            <a:ext cx="11485245" cy="2553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40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帝王将相、达官显贵之居，用料大都是铜制鎏金，色彩光耀夺目，规格开阔大气、工艺独具匠心、制作精美绝伦，达到了登峰造极的地步，主要功能在于彰显皇家君临天下的气势。</a:t>
            </a:r>
            <a:endParaRPr lang="zh-CN" altLang="en-US" sz="40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04470" y="1330960"/>
            <a:ext cx="11783060" cy="34150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36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这种含有驱邪意义的中国传统建筑门饰，距今已至少有两千多年的历史。它们既能实现叩门（和现在门铃的功能）和拉门（门拉手）的实用功能，又能起到装饰、美化大门门面的艺术效果，因其承载丰富的精神意义而被形象的誉为门的图腾，数千年来一直是社会地位、财富等级、权威与荣耀的象征，成为灿烂的中华文化的重要组成部分之一。</a:t>
            </a:r>
            <a:endParaRPr lang="zh-CN" sz="36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648335" y="2320925"/>
            <a:ext cx="1102169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40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周杰伦《青花瓷》有一句歌词，很有意境</a:t>
            </a:r>
            <a:endParaRPr lang="zh-CN" sz="40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58415" y="3222307"/>
            <a:ext cx="5080000" cy="25533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sz="40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帘外芭蕉惹骤雨，</a:t>
            </a:r>
            <a:endParaRPr lang="zh-CN" sz="40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indent="0"/>
            <a:r>
              <a:rPr lang="zh-CN" sz="4000" b="1" u="sng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门环惹铜绿</a:t>
            </a:r>
            <a:endParaRPr lang="zh-CN" sz="40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indent="0"/>
            <a:r>
              <a:rPr lang="zh-CN" sz="40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而我路过那江南小镇惹了你</a:t>
            </a:r>
            <a:endParaRPr lang="zh-CN" altLang="en-US" sz="40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04495" y="13970"/>
            <a:ext cx="11509375" cy="23685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/>
              <a:t>一扇大门，天天被人开着或者关着，它的门环不会生锈，如果一扇大门长期关闭，门环不被牵拉，会生出铜锈或者铁锈来，古人就把</a:t>
            </a:r>
            <a:r>
              <a:rPr lang="en-US" altLang="zh-CN" sz="3600" b="1"/>
              <a:t>“</a:t>
            </a:r>
            <a:r>
              <a:rPr lang="zh-CN" altLang="en-US" sz="40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门环生铜锈</a:t>
            </a:r>
            <a:r>
              <a:rPr lang="en-US" altLang="zh-CN" sz="40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”</a:t>
            </a:r>
            <a:r>
              <a:rPr lang="zh-CN" altLang="en-US" sz="3600" b="1"/>
              <a:t>比喻时光的长久或者门前的冷落。</a:t>
            </a:r>
            <a:endParaRPr lang="zh-CN" altLang="en-US" sz="36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欣赏周杰伦一首浓浓中国风的《青花瓷》 悠扬动听的旋律搭配诗情画意的歌词 太美了_超清 00_01_45-00_03_00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74320" y="108585"/>
            <a:ext cx="11652885" cy="60636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221615" y="508635"/>
            <a:ext cx="11748135" cy="50158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40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每一件跨越历史长河有幸流传到今天的铺首，都在向我们诉说着一个个镌刻在大门上的故事。如今，在现代建筑中，铺首早已失去了其实用功能，只偶尔作为一个传统文化的元素，为现代建筑增加了几分浓郁的古韵之美，而这是远远不够的。这件起源于信仰，兼具着实用，融入了审美，最终演变成中国传统建筑大门的重要构件的铺首，其背后蕴含的历史价值和艺术价值，是今天的我们不该忘记的。</a:t>
            </a:r>
            <a:endParaRPr lang="zh-CN" altLang="en-US" sz="4000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2" name="图片 32" descr="微信图片_202009282042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2945" y="299720"/>
            <a:ext cx="11040110" cy="610235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2160905" y="4845050"/>
            <a:ext cx="8260715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60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郭村镇</a:t>
            </a:r>
            <a:r>
              <a:rPr lang="zh-CN" sz="60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单县老五中大门</a:t>
            </a:r>
            <a:endParaRPr lang="zh-CN" altLang="en-US" sz="6000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7" name="图片 7" descr="IMG_26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8995" y="327025"/>
            <a:ext cx="10494645" cy="52057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1687195" y="5596255"/>
            <a:ext cx="881761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1524000"/>
            <a:r>
              <a:rPr lang="zh-CN" sz="4000" b="1">
                <a:solidFill>
                  <a:srgbClr val="323232"/>
                </a:solidFill>
                <a:latin typeface="黑体" panose="02010609060101010101" charset="-122"/>
                <a:ea typeface="黑体" panose="02010609060101010101" charset="-122"/>
              </a:rPr>
              <a:t>北京故宫太和门</a:t>
            </a:r>
            <a:endParaRPr lang="zh-CN" altLang="en-US" sz="4000" b="1">
              <a:solidFill>
                <a:srgbClr val="323232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04165" y="177800"/>
            <a:ext cx="1137221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5400" b="1">
                <a:solidFill>
                  <a:srgbClr val="FF0000"/>
                </a:solidFill>
              </a:rPr>
              <a:t>3</a:t>
            </a:r>
            <a:r>
              <a:rPr lang="zh-CN" altLang="en-US" sz="5400" b="1">
                <a:solidFill>
                  <a:srgbClr val="FF0000"/>
                </a:solidFill>
              </a:rPr>
              <a:t>、大门的装饰</a:t>
            </a:r>
            <a:endParaRPr lang="zh-CN" altLang="en-US" sz="5400" b="1">
              <a:solidFill>
                <a:srgbClr val="FF0000"/>
              </a:solidFill>
            </a:endParaRPr>
          </a:p>
          <a:p>
            <a:r>
              <a:rPr lang="en-US" altLang="zh-CN" sz="5400" b="1">
                <a:solidFill>
                  <a:srgbClr val="FF0000"/>
                </a:solidFill>
              </a:rPr>
              <a:t>  </a:t>
            </a:r>
            <a:r>
              <a:rPr lang="zh-CN" altLang="en-US" sz="5400" b="1">
                <a:solidFill>
                  <a:srgbClr val="FF0000"/>
                </a:solidFill>
              </a:rPr>
              <a:t>（</a:t>
            </a:r>
            <a:r>
              <a:rPr lang="en-US" altLang="zh-CN" sz="5400" b="1">
                <a:solidFill>
                  <a:srgbClr val="FF0000"/>
                </a:solidFill>
              </a:rPr>
              <a:t>3</a:t>
            </a:r>
            <a:r>
              <a:rPr lang="zh-CN" altLang="en-US" sz="5400" b="1">
                <a:solidFill>
                  <a:srgbClr val="FF0000"/>
                </a:solidFill>
              </a:rPr>
              <a:t>）门前的石狮子</a:t>
            </a:r>
            <a:endParaRPr lang="zh-CN" altLang="en-US" sz="5400" b="1">
              <a:solidFill>
                <a:srgbClr val="FF0000"/>
              </a:solidFill>
            </a:endParaRPr>
          </a:p>
          <a:p>
            <a:endParaRPr lang="zh-CN" altLang="en-US" sz="5400" b="1">
              <a:solidFill>
                <a:srgbClr val="FF0000"/>
              </a:solidFill>
            </a:endParaRPr>
          </a:p>
          <a:p>
            <a:r>
              <a:rPr lang="zh-CN" altLang="en-US" sz="5400" b="1">
                <a:solidFill>
                  <a:srgbClr val="FF0000"/>
                </a:solidFill>
              </a:rPr>
              <a:t>       为什么放狮子？有哪些学问呢？</a:t>
            </a:r>
            <a:endParaRPr lang="zh-CN" altLang="en-US" sz="5400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6830" y="1060450"/>
            <a:ext cx="12374880" cy="25533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indent="0" algn="l"/>
            <a:r>
              <a:rPr lang="zh-CN" sz="4000">
                <a:solidFill>
                  <a:srgbClr val="191919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高等贵人的叫</a:t>
            </a:r>
            <a:r>
              <a:rPr lang="zh-CN" sz="4000" u="sng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堂、府</a:t>
            </a:r>
            <a:r>
              <a:rPr lang="zh-CN" sz="4000">
                <a:solidFill>
                  <a:srgbClr val="191919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，有庄严严肃郑重让人有压抑感。</a:t>
            </a:r>
            <a:endParaRPr lang="zh-CN" sz="4000">
              <a:solidFill>
                <a:srgbClr val="191919"/>
              </a:solidFill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  <a:p>
            <a:pPr indent="0" algn="l"/>
            <a:r>
              <a:rPr lang="zh-CN" sz="4000">
                <a:solidFill>
                  <a:srgbClr val="191919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平民百姓的叫</a:t>
            </a:r>
            <a:r>
              <a:rPr lang="zh-CN" sz="4000" u="sng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院、屋</a:t>
            </a:r>
            <a:r>
              <a:rPr lang="zh-CN" sz="4000">
                <a:solidFill>
                  <a:srgbClr val="191919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和茅草、柴相关，多有泥土气息，</a:t>
            </a:r>
            <a:endParaRPr lang="zh-CN" sz="4000">
              <a:solidFill>
                <a:srgbClr val="191919"/>
              </a:solidFill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  <a:p>
            <a:pPr indent="0" algn="l"/>
            <a:r>
              <a:rPr lang="zh-CN" sz="4000">
                <a:solidFill>
                  <a:srgbClr val="191919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接地气，让人有亲切感，气氛轻松，也就是所说的</a:t>
            </a:r>
            <a:endParaRPr lang="zh-CN" sz="4000">
              <a:solidFill>
                <a:srgbClr val="191919"/>
              </a:solidFill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  <a:p>
            <a:pPr indent="0" algn="l"/>
            <a:r>
              <a:rPr lang="zh-CN" sz="4000">
                <a:solidFill>
                  <a:srgbClr val="191919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田园风光。</a:t>
            </a:r>
            <a:endParaRPr lang="zh-CN" altLang="en-US" sz="4000"/>
          </a:p>
        </p:txBody>
      </p:sp>
      <p:sp>
        <p:nvSpPr>
          <p:cNvPr id="5" name="文本框 4"/>
          <p:cNvSpPr txBox="1"/>
          <p:nvPr/>
        </p:nvSpPr>
        <p:spPr>
          <a:xfrm>
            <a:off x="365760" y="292100"/>
            <a:ext cx="5212080" cy="7683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indent="0"/>
            <a:r>
              <a:rPr lang="zh-CN" sz="4400">
                <a:solidFill>
                  <a:srgbClr val="191919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二、古代建筑的称呼</a:t>
            </a:r>
            <a:endParaRPr lang="zh-CN" altLang="en-US" sz="4400">
              <a:solidFill>
                <a:srgbClr val="191919"/>
              </a:solidFill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狮子不是中国原生的动物, 为何古代建筑门口, 总放一对石狮子_超清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64795" y="140970"/>
            <a:ext cx="11684000" cy="5905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699770" y="269240"/>
            <a:ext cx="10792460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152400"/>
            <a:r>
              <a:rPr lang="zh-CN" sz="40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古代大门前成对的石狮一般都是</a:t>
            </a:r>
            <a:r>
              <a:rPr lang="zh-CN" sz="4000" b="1" u="sng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左雄右雌</a:t>
            </a:r>
            <a:r>
              <a:rPr lang="zh-CN" sz="40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，以</a:t>
            </a:r>
            <a:r>
              <a:rPr lang="zh-CN" sz="4000" b="1" u="sng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人从大门里出来的方向</a:t>
            </a:r>
            <a:r>
              <a:rPr lang="zh-CN" sz="40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为参照，依据是中国传统</a:t>
            </a:r>
            <a:r>
              <a:rPr lang="zh-CN" sz="4000" b="1" u="sng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男左女右</a:t>
            </a:r>
            <a:r>
              <a:rPr lang="zh-CN" sz="40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的阴阳哲学。</a:t>
            </a:r>
            <a:endParaRPr lang="zh-CN" altLang="en-US" sz="40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10870" y="2341880"/>
            <a:ext cx="11221085" cy="37846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40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放在门口左侧的雄狮一般都雕成右前爪玩弄绣球（也有雕成张着嘴的）；门口右侧雌狮则雕成左前爪抚摸幼狮（也有雕成闭着嘴的）。可以从狮子爪下的东西来辨别：</a:t>
            </a:r>
            <a:r>
              <a:rPr lang="zh-CN" sz="4000" b="1" u="sng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如果爪下为球</a:t>
            </a:r>
            <a:r>
              <a:rPr lang="zh-CN" sz="40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，象征着统一寰宇和无上权力，</a:t>
            </a:r>
            <a:r>
              <a:rPr lang="zh-CN" sz="4000" b="1" u="sng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为雄狮</a:t>
            </a:r>
            <a:r>
              <a:rPr lang="zh-CN" sz="40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。</a:t>
            </a:r>
            <a:r>
              <a:rPr lang="zh-CN" sz="4000" b="1" u="sng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爪下踩着幼狮</a:t>
            </a:r>
            <a:r>
              <a:rPr lang="zh-CN" sz="40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，象征着子孙绵延，</a:t>
            </a:r>
            <a:r>
              <a:rPr lang="zh-CN" sz="4000" b="1" u="sng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是雌狮</a:t>
            </a:r>
            <a:r>
              <a:rPr lang="zh-CN" sz="40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。</a:t>
            </a:r>
            <a:endParaRPr lang="zh-CN" altLang="en-US" sz="40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图片 1" descr="IMG_256"/>
          <p:cNvPicPr>
            <a:picLocks noChangeAspect="1"/>
          </p:cNvPicPr>
          <p:nvPr/>
        </p:nvPicPr>
        <p:blipFill>
          <a:blip r:embed="rId1"/>
          <a:srcRect b="9552"/>
          <a:stretch>
            <a:fillRect/>
          </a:stretch>
        </p:blipFill>
        <p:spPr>
          <a:xfrm>
            <a:off x="159385" y="157480"/>
            <a:ext cx="11834495" cy="55010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1133475" y="5758180"/>
            <a:ext cx="927036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152400"/>
            <a:r>
              <a:rPr lang="zh-CN" sz="40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大家看看这一对狮子摆放有什么问题么？</a:t>
            </a:r>
            <a:endParaRPr lang="zh-CN" altLang="en-US" sz="40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327025" y="156845"/>
            <a:ext cx="11537315" cy="37846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152400"/>
            <a:r>
              <a:rPr lang="zh-CN" sz="40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在古代等级森严，石狮子开始的使用也是有限制的，石狮子的等级就是在鬃毛上。石狮子的鬃毛数量和等级是有着严格的规定的。比如皇家的石狮子一般鬃毛有四十五个卷毛，故宫的六对石狮子当中，太和门的石狮子的鬃毛最大，最漂亮，因为太和门是故宫最大的宫门。</a:t>
            </a:r>
            <a:endParaRPr lang="zh-CN" altLang="en-US" sz="40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37" name="图片 7" descr="IMG_26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94350" y="3309620"/>
            <a:ext cx="6148705" cy="32423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247650" y="4724400"/>
            <a:ext cx="534670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1524000"/>
            <a:r>
              <a:rPr lang="zh-CN" sz="4000" b="1">
                <a:solidFill>
                  <a:srgbClr val="323232"/>
                </a:solidFill>
                <a:latin typeface="黑体" panose="02010609060101010101" charset="-122"/>
                <a:ea typeface="黑体" panose="02010609060101010101" charset="-122"/>
              </a:rPr>
              <a:t>北京故宫太和门</a:t>
            </a:r>
            <a:endParaRPr lang="zh-CN" altLang="en-US" sz="4000" b="1">
              <a:solidFill>
                <a:srgbClr val="323232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201295" y="1092835"/>
            <a:ext cx="11789410" cy="37846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152400"/>
            <a:r>
              <a:rPr lang="en-US" altLang="zh-CN" sz="40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   </a:t>
            </a:r>
            <a:r>
              <a:rPr lang="zh-CN" sz="40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是因为老虎在古代是一种凶兽，象征着战争，住宅前是不能摆老虎的。而且，大家都知道，我们古人形容将士骁勇善战，都会用</a:t>
            </a:r>
            <a:r>
              <a:rPr lang="zh-CN" sz="4000" b="1" u="sng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虎将</a:t>
            </a:r>
            <a:r>
              <a:rPr lang="zh-CN" sz="40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这一词，兵符也都叫做</a:t>
            </a:r>
            <a:r>
              <a:rPr lang="zh-CN" sz="4000" b="1" u="sng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虎符</a:t>
            </a:r>
            <a:r>
              <a:rPr lang="zh-CN" sz="40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，所以说这象征着战争，不可以被随意摆在门前。</a:t>
            </a:r>
            <a:r>
              <a:rPr lang="zh-CN" sz="4000" b="1" u="sng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老虎表示战争和动荡，和人们祈求的和谐平安相违背</a:t>
            </a:r>
            <a:r>
              <a:rPr lang="zh-CN" sz="40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。</a:t>
            </a:r>
            <a:endParaRPr lang="zh-CN" altLang="en-US" sz="40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45465" y="257175"/>
            <a:ext cx="61429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40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门前为什么不用石老虎？</a:t>
            </a:r>
            <a:endParaRPr lang="zh-CN" altLang="en-US" sz="40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5" name="图片 45" descr="timg 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3225" y="193675"/>
            <a:ext cx="11113770" cy="576897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546600" y="5962650"/>
            <a:ext cx="20897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rgbClr val="202020"/>
                </a:solidFill>
                <a:latin typeface="黑体" panose="02010609060101010101" charset="-122"/>
                <a:ea typeface="黑体" panose="02010609060101010101" charset="-122"/>
              </a:rPr>
              <a:t>故  宫</a:t>
            </a:r>
            <a:endParaRPr lang="zh-CN" altLang="en-US" sz="4000" b="1">
              <a:solidFill>
                <a:srgbClr val="20202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0" name="图片 70" descr="IMG_2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8620" y="1282065"/>
            <a:ext cx="11750675" cy="48075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388620" y="320040"/>
            <a:ext cx="79489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仔细看看屋脊上有什么东西存在？</a:t>
            </a:r>
            <a:endParaRPr lang="zh-CN" altLang="en-US" sz="40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411210" y="320040"/>
            <a:ext cx="33496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许多动物</a:t>
            </a:r>
            <a:endParaRPr lang="zh-CN" altLang="en-US" sz="40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256665" y="1282065"/>
            <a:ext cx="1001458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40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这些小动物有专门的名字叫----吻兽</a:t>
            </a:r>
            <a:endParaRPr lang="zh-CN" altLang="en-US" sz="40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0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1298575" y="298450"/>
            <a:ext cx="1001458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40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五、吻兽</a:t>
            </a:r>
            <a:endParaRPr lang="zh-CN" altLang="en-US" sz="40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86055" y="1322705"/>
            <a:ext cx="11819890" cy="56311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381000"/>
            <a:r>
              <a:rPr lang="en-US" altLang="zh-CN" sz="40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1</a:t>
            </a:r>
            <a:r>
              <a:rPr lang="zh-CN" altLang="en-US" sz="40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、</a:t>
            </a:r>
            <a:r>
              <a:rPr lang="zh-CN" sz="40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关于吻兽的来历　　这要从中华民族龙的文化说起。龙是中华民族发祥和文化开端的象征；炎黄子孙崇拜的图腾；龙所具有的那种威武奋发、勇往直前和所向披靡、无所畏惧的精神，正是中华民族理想的象征和化身。</a:t>
            </a:r>
            <a:r>
              <a:rPr lang="zh-CN" sz="40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可以说，文化涉及到哪里，龙文化就延伸到哪里。</a:t>
            </a:r>
            <a:r>
              <a:rPr lang="zh-CN" sz="4000" b="1">
                <a:latin typeface="黑体" panose="02010609060101010101" charset="-122"/>
                <a:ea typeface="黑体" panose="02010609060101010101" charset="-122"/>
                <a:sym typeface="+mn-ea"/>
              </a:rPr>
              <a:t>因此，在古建筑中更少不了龙的文化。</a:t>
            </a:r>
            <a:r>
              <a:rPr lang="zh-CN" sz="4000" b="1" u="sng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而这些吻兽正是龙的各种变形。</a:t>
            </a:r>
            <a:endParaRPr lang="zh-CN" sz="4000" b="1" u="sng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  <a:p>
            <a:pPr indent="381000"/>
            <a:endParaRPr lang="zh-CN" sz="40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464820" y="828675"/>
            <a:ext cx="11687175" cy="40925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3600" b="1" u="sng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吻兽排列有着严格的规定</a:t>
            </a:r>
            <a:r>
              <a:rPr lang="zh-CN" sz="3600" b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rPr>
              <a:t>，按照</a:t>
            </a:r>
            <a:r>
              <a:rPr lang="zh-CN" sz="3600" b="1" u="sng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建筑等级的高低而有数量的不同，</a:t>
            </a:r>
            <a:r>
              <a:rPr lang="zh-CN" sz="3600" b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rPr>
              <a:t>最多的是故宫太和殿上的装饰。这在中国宫殿建筑史上是独一无二的，显示了至高无上的重要地位。在其它古建筑上一般最多使用九个走兽。这里有严格的等级界限，只有</a:t>
            </a:r>
            <a:r>
              <a:rPr lang="zh-CN" sz="4400" b="1" u="sng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金銮宝殿（</a:t>
            </a:r>
            <a:r>
              <a:rPr lang="zh-CN" sz="3600" b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rPr>
              <a:t>太和殿）才能十样齐全。中和殿、保和殿都是九个。其它殿上的小兽按级递减。天安门上也是九个小兽。</a:t>
            </a:r>
            <a:endParaRPr lang="zh-CN" altLang="en-US" sz="3600" b="1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433070" y="242570"/>
            <a:ext cx="11118850" cy="2553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3200" b="1">
                <a:solidFill>
                  <a:srgbClr val="343434"/>
                </a:solidFill>
                <a:ea typeface="宋体" panose="02010600030101010101" pitchFamily="2" charset="-122"/>
              </a:rPr>
              <a:t>屋顶上最高的屋脊叫正脊。在正脊的两头各有一个龙头，名叫鸱（</a:t>
            </a:r>
            <a:r>
              <a:rPr lang="en-US" altLang="zh-CN" sz="3200" b="1">
                <a:solidFill>
                  <a:srgbClr val="343434"/>
                </a:solidFill>
                <a:ea typeface="宋体" panose="02010600030101010101" pitchFamily="2" charset="-122"/>
              </a:rPr>
              <a:t>chi)</a:t>
            </a:r>
            <a:r>
              <a:rPr lang="zh-CN" sz="3200" b="1">
                <a:solidFill>
                  <a:srgbClr val="343434"/>
                </a:solidFill>
                <a:ea typeface="宋体" panose="02010600030101010101" pitchFamily="2" charset="-122"/>
              </a:rPr>
              <a:t>吻，老百姓称为"吞脊兽"。由于古代最主要</a:t>
            </a:r>
            <a:r>
              <a:rPr lang="zh-CN" sz="3200" b="1">
                <a:solidFill>
                  <a:srgbClr val="343434"/>
                </a:solidFill>
                <a:ea typeface="宋体" panose="02010600030101010101" pitchFamily="2" charset="-122"/>
                <a:sym typeface="+mn-ea"/>
              </a:rPr>
              <a:t>建筑材料都是木料和油漆，易发生火灾。传说这种吻兽，它属水，能激浪成雨，</a:t>
            </a:r>
            <a:r>
              <a:rPr lang="zh-CN" sz="3200" b="1">
                <a:solidFill>
                  <a:srgbClr val="343434"/>
                </a:solidFill>
                <a:ea typeface="宋体" panose="02010600030101010101" pitchFamily="2" charset="-122"/>
              </a:rPr>
              <a:t>把它放在屋脊上可以当作灭火消灾的"镇物"。那么、下面的小动物都叫什么呢？</a:t>
            </a:r>
            <a:endParaRPr lang="zh-CN" sz="3200" b="1">
              <a:solidFill>
                <a:srgbClr val="343434"/>
              </a:solidFill>
              <a:ea typeface="宋体" panose="02010600030101010101" pitchFamily="2" charset="-122"/>
            </a:endParaRPr>
          </a:p>
        </p:txBody>
      </p:sp>
      <p:pic>
        <p:nvPicPr>
          <p:cNvPr id="70" name="图片 70" descr="IMG_2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7500" y="3168015"/>
            <a:ext cx="11522710" cy="31330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20955" y="25400"/>
            <a:ext cx="12118340" cy="61239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800" b="1">
                <a:latin typeface="Calibri" panose="020F0502020204030204" charset="0"/>
                <a:ea typeface="宋体" panose="02010600030101010101" pitchFamily="2" charset="-122"/>
              </a:rPr>
              <a:t>三、古代建筑的分类中国古建筑的大致分类（一）、</a:t>
            </a:r>
            <a:r>
              <a:rPr lang="en-US" sz="2800" b="1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zh-CN" sz="2800" b="1">
                <a:latin typeface="Calibri" panose="020F0502020204030204" charset="0"/>
                <a:ea typeface="宋体" panose="02010600030101010101" pitchFamily="2" charset="-122"/>
              </a:rPr>
              <a:t>宫廷府第建筑。如皇宫、衙署、殿堂、宅第等（二）、</a:t>
            </a:r>
            <a:r>
              <a:rPr lang="en-US" sz="2800" b="1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zh-CN" sz="2800" b="1">
                <a:latin typeface="Calibri" panose="020F0502020204030204" charset="0"/>
                <a:ea typeface="宋体" panose="02010600030101010101" pitchFamily="2" charset="-122"/>
              </a:rPr>
              <a:t>防御守卫建筑。如城墙、城楼、堞楼、村堡、关</a:t>
            </a:r>
            <a:r>
              <a:rPr lang="en-US" sz="2800" b="1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zh-CN" sz="2800" b="1">
                <a:latin typeface="Calibri" panose="020F0502020204030204" charset="0"/>
                <a:ea typeface="宋体" panose="02010600030101010101" pitchFamily="2" charset="-122"/>
              </a:rPr>
              <a:t>隘、长城、烽火台等</a:t>
            </a:r>
            <a:r>
              <a:rPr lang="en-US" sz="2800" b="1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(</a:t>
            </a:r>
            <a:r>
              <a:rPr lang="zh-CN" sz="2800" b="1">
                <a:latin typeface="Calibri" panose="020F0502020204030204" charset="0"/>
                <a:ea typeface="宋体" panose="02010600030101010101" pitchFamily="2" charset="-122"/>
              </a:rPr>
              <a:t>三</a:t>
            </a:r>
            <a:r>
              <a:rPr lang="en-US" sz="2800" b="1">
                <a:latin typeface="Calibri" panose="020F0502020204030204" charset="0"/>
                <a:ea typeface="宋体" panose="02010600030101010101" pitchFamily="2" charset="-122"/>
              </a:rPr>
              <a:t>)</a:t>
            </a:r>
            <a:r>
              <a:rPr lang="zh-CN" sz="2800" b="1">
                <a:latin typeface="Calibri" panose="020F0502020204030204" charset="0"/>
                <a:ea typeface="宋体" panose="02010600030101010101" pitchFamily="2" charset="-122"/>
              </a:rPr>
              <a:t>、 纪念性和点缀性建筑。如市楼、钟楼、鼓楼、过街楼、牌枋、影壁等</a:t>
            </a:r>
            <a:r>
              <a:rPr lang="en-US" sz="2800" b="1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(</a:t>
            </a:r>
            <a:r>
              <a:rPr lang="zh-CN" sz="2800" b="1">
                <a:latin typeface="Calibri" panose="020F0502020204030204" charset="0"/>
                <a:ea typeface="宋体" panose="02010600030101010101" pitchFamily="2" charset="-122"/>
              </a:rPr>
              <a:t>四</a:t>
            </a:r>
            <a:r>
              <a:rPr lang="en-US" sz="2800" b="1">
                <a:latin typeface="Calibri" panose="020F0502020204030204" charset="0"/>
                <a:ea typeface="宋体" panose="02010600030101010101" pitchFamily="2" charset="-122"/>
              </a:rPr>
              <a:t>)</a:t>
            </a:r>
            <a:r>
              <a:rPr lang="zh-CN" sz="2800" b="1">
                <a:latin typeface="Calibri" panose="020F0502020204030204" charset="0"/>
                <a:ea typeface="宋体" panose="02010600030101010101" pitchFamily="2" charset="-122"/>
              </a:rPr>
              <a:t>、 陵墓建筑。如石阙、石坊、崖墓、祭台、以及帝 王陵寝宫殿等</a:t>
            </a:r>
            <a:r>
              <a:rPr lang="en-US" sz="2800" b="1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(</a:t>
            </a:r>
            <a:r>
              <a:rPr lang="zh-CN" sz="2800" b="1">
                <a:latin typeface="Calibri" panose="020F0502020204030204" charset="0"/>
                <a:ea typeface="宋体" panose="02010600030101010101" pitchFamily="2" charset="-122"/>
              </a:rPr>
              <a:t>五</a:t>
            </a:r>
            <a:r>
              <a:rPr lang="en-US" sz="2800" b="1">
                <a:latin typeface="Calibri" panose="020F0502020204030204" charset="0"/>
                <a:ea typeface="宋体" panose="02010600030101010101" pitchFamily="2" charset="-122"/>
              </a:rPr>
              <a:t>)</a:t>
            </a:r>
            <a:r>
              <a:rPr lang="zh-CN" sz="2800" b="1">
                <a:latin typeface="Calibri" panose="020F0502020204030204" charset="0"/>
                <a:ea typeface="宋体" panose="02010600030101010101" pitchFamily="2" charset="-122"/>
              </a:rPr>
              <a:t>、 园囿建筑。如御园、宫囿、花园、别墅等</a:t>
            </a:r>
            <a:r>
              <a:rPr lang="en-US" sz="2800" b="1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(</a:t>
            </a:r>
            <a:r>
              <a:rPr lang="zh-CN" sz="2800" b="1">
                <a:latin typeface="Calibri" panose="020F0502020204030204" charset="0"/>
                <a:ea typeface="宋体" panose="02010600030101010101" pitchFamily="2" charset="-122"/>
              </a:rPr>
              <a:t>六</a:t>
            </a:r>
            <a:r>
              <a:rPr lang="en-US" sz="2800" b="1">
                <a:latin typeface="Calibri" panose="020F0502020204030204" charset="0"/>
                <a:ea typeface="宋体" panose="02010600030101010101" pitchFamily="2" charset="-122"/>
              </a:rPr>
              <a:t>)</a:t>
            </a:r>
            <a:r>
              <a:rPr lang="zh-CN" sz="2800" b="1">
                <a:latin typeface="Calibri" panose="020F0502020204030204" charset="0"/>
                <a:ea typeface="宋体" panose="02010600030101010101" pitchFamily="2" charset="-122"/>
              </a:rPr>
              <a:t>、 祭祀性建筑。如文庙（孔庙）、武庙（关帝庙） 祠宇等</a:t>
            </a:r>
            <a:r>
              <a:rPr lang="en-US" sz="2800" b="1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(</a:t>
            </a:r>
            <a:r>
              <a:rPr lang="zh-CN" altLang="en-US" sz="2800" b="1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七</a:t>
            </a:r>
            <a:r>
              <a:rPr lang="en-US" sz="2800" b="1">
                <a:latin typeface="Calibri" panose="020F0502020204030204" charset="0"/>
                <a:ea typeface="宋体" panose="02010600030101010101" pitchFamily="2" charset="-122"/>
              </a:rPr>
              <a:t>)</a:t>
            </a:r>
            <a:r>
              <a:rPr lang="zh-CN" sz="2800" b="1">
                <a:latin typeface="Calibri" panose="020F0502020204030204" charset="0"/>
                <a:ea typeface="宋体" panose="02010600030101010101" pitchFamily="2" charset="-122"/>
              </a:rPr>
              <a:t>、 民居建筑。如窑洞、茅屋、草庵、民宅、庭堂、 院落等</a:t>
            </a:r>
            <a:r>
              <a:rPr lang="en-US" sz="2800" b="1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(</a:t>
            </a:r>
            <a:r>
              <a:rPr lang="zh-CN" altLang="en-US" sz="2800" b="1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八</a:t>
            </a:r>
            <a:r>
              <a:rPr lang="en-US" sz="2800" b="1">
                <a:latin typeface="Calibri" panose="020F0502020204030204" charset="0"/>
                <a:ea typeface="宋体" panose="02010600030101010101" pitchFamily="2" charset="-122"/>
              </a:rPr>
              <a:t>)</a:t>
            </a:r>
            <a:r>
              <a:rPr lang="zh-CN" sz="2800" b="1">
                <a:latin typeface="Calibri" panose="020F0502020204030204" charset="0"/>
                <a:ea typeface="宋体" panose="02010600030101010101" pitchFamily="2" charset="-122"/>
              </a:rPr>
              <a:t>、 宗教建筑。如佛教的寺、庵、堂、院，道教的祠 、宫、庙、观，回教的清真寺，基督教的礼拜堂等（九）、</a:t>
            </a:r>
            <a:r>
              <a:rPr lang="en-US" sz="2800" b="1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zh-CN" sz="2800" b="1">
                <a:latin typeface="Calibri" panose="020F0502020204030204" charset="0"/>
                <a:ea typeface="宋体" panose="02010600030101010101" pitchFamily="2" charset="-122"/>
              </a:rPr>
              <a:t>娱乐性建筑。如乐楼、舞楼、戏台、露台、看台等 </a:t>
            </a:r>
            <a:endParaRPr lang="zh-CN" sz="2800" b="1">
              <a:latin typeface="Calibri" panose="020F0502020204030204" charset="0"/>
              <a:ea typeface="宋体" panose="02010600030101010101" pitchFamily="2" charset="-122"/>
            </a:endParaRPr>
          </a:p>
          <a:p>
            <a:pPr indent="0"/>
            <a:endParaRPr lang="zh-CN" altLang="en-US" sz="2800" b="1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159385" y="233680"/>
            <a:ext cx="11872595" cy="2553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4000" b="0">
                <a:latin typeface="Calibri" panose="020F0502020204030204" charset="0"/>
                <a:ea typeface="宋体" panose="02010600030101010101" pitchFamily="2" charset="-122"/>
              </a:rPr>
              <a:t>从前到后，最前面的领队是一个骑凤仙人，然后依次为：龙、凤、狮子、天马、海马、狻猊（</a:t>
            </a:r>
            <a:r>
              <a:rPr lang="en-US" altLang="zh-CN" sz="4000" b="0">
                <a:latin typeface="Calibri" panose="020F0502020204030204" charset="0"/>
                <a:ea typeface="宋体" panose="02010600030101010101" pitchFamily="2" charset="-122"/>
              </a:rPr>
              <a:t>suan ni)</a:t>
            </a:r>
            <a:r>
              <a:rPr lang="zh-CN" sz="4000" b="0">
                <a:latin typeface="Calibri" panose="020F0502020204030204" charset="0"/>
                <a:ea typeface="宋体" panose="02010600030101010101" pitchFamily="2" charset="-122"/>
              </a:rPr>
              <a:t>、狎</a:t>
            </a:r>
            <a:r>
              <a:rPr lang="en-US" altLang="zh-CN" sz="4000" b="0">
                <a:latin typeface="Calibri" panose="020F0502020204030204" charset="0"/>
                <a:ea typeface="宋体" panose="02010600030101010101" pitchFamily="2" charset="-122"/>
              </a:rPr>
              <a:t>(xia)</a:t>
            </a:r>
            <a:r>
              <a:rPr lang="zh-CN" sz="4000" b="0">
                <a:latin typeface="Calibri" panose="020F0502020204030204" charset="0"/>
                <a:ea typeface="宋体" panose="02010600030101010101" pitchFamily="2" charset="-122"/>
              </a:rPr>
              <a:t>鱼、獬豸（</a:t>
            </a:r>
            <a:r>
              <a:rPr lang="en-US" altLang="zh-CN" sz="4000" b="0">
                <a:latin typeface="Calibri" panose="020F0502020204030204" charset="0"/>
                <a:ea typeface="宋体" panose="02010600030101010101" pitchFamily="2" charset="-122"/>
              </a:rPr>
              <a:t>xie zhi)</a:t>
            </a:r>
            <a:r>
              <a:rPr lang="zh-CN" sz="4000" b="0">
                <a:latin typeface="Calibri" panose="020F0502020204030204" charset="0"/>
                <a:ea typeface="宋体" panose="02010600030101010101" pitchFamily="2" charset="-122"/>
              </a:rPr>
              <a:t>、斗牛、行什，共计</a:t>
            </a:r>
            <a:r>
              <a:rPr lang="en-US" sz="4000" b="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10</a:t>
            </a:r>
            <a:r>
              <a:rPr lang="zh-CN" sz="4000" b="0">
                <a:latin typeface="Calibri" panose="020F0502020204030204" charset="0"/>
                <a:ea typeface="宋体" panose="02010600030101010101" pitchFamily="2" charset="-122"/>
              </a:rPr>
              <a:t>只。加上正脊上的吞脊兽，屋脊上共有</a:t>
            </a:r>
            <a:r>
              <a:rPr lang="en-US" altLang="zh-CN" sz="4000" b="0">
                <a:latin typeface="Calibri" panose="020F0502020204030204" charset="0"/>
                <a:ea typeface="宋体" panose="02010600030101010101" pitchFamily="2" charset="-122"/>
              </a:rPr>
              <a:t>12</a:t>
            </a:r>
            <a:r>
              <a:rPr lang="zh-CN" altLang="en-US" sz="4000" b="0">
                <a:latin typeface="Calibri" panose="020F0502020204030204" charset="0"/>
                <a:ea typeface="宋体" panose="02010600030101010101" pitchFamily="2" charset="-122"/>
              </a:rPr>
              <a:t>个动物。</a:t>
            </a:r>
            <a:endParaRPr lang="zh-CN" altLang="en-US" sz="4000" b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pic>
        <p:nvPicPr>
          <p:cNvPr id="73" name="图片 73" descr="IMG_2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9385" y="2787015"/>
            <a:ext cx="11662410" cy="39141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392430" y="289560"/>
            <a:ext cx="1140777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4000" b="1">
                <a:solidFill>
                  <a:srgbClr val="333333"/>
                </a:solidFill>
                <a:ea typeface="宋体" panose="02010600030101010101" pitchFamily="2" charset="-122"/>
              </a:rPr>
              <a:t>骑凤仙人：绝处逢生、逢凶化吉的象征意义。</a:t>
            </a:r>
            <a:endParaRPr lang="zh-CN" altLang="en-US" sz="4000" b="1"/>
          </a:p>
        </p:txBody>
      </p:sp>
      <p:sp>
        <p:nvSpPr>
          <p:cNvPr id="3" name="文本框 2"/>
          <p:cNvSpPr txBox="1"/>
          <p:nvPr/>
        </p:nvSpPr>
        <p:spPr>
          <a:xfrm>
            <a:off x="278765" y="1133475"/>
            <a:ext cx="1125474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000"/>
              <a:t>龙、凤：龙凤呈祥、吉祥安康</a:t>
            </a:r>
            <a:endParaRPr lang="zh-CN" altLang="en-US" sz="4000"/>
          </a:p>
        </p:txBody>
      </p:sp>
      <p:sp>
        <p:nvSpPr>
          <p:cNvPr id="5" name="文本框 4"/>
          <p:cNvSpPr txBox="1"/>
          <p:nvPr/>
        </p:nvSpPr>
        <p:spPr>
          <a:xfrm>
            <a:off x="392430" y="2005965"/>
            <a:ext cx="734377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4000" b="0">
                <a:solidFill>
                  <a:srgbClr val="333333"/>
                </a:solidFill>
                <a:ea typeface="宋体" panose="02010600030101010101" pitchFamily="2" charset="-122"/>
              </a:rPr>
              <a:t>狮子：权势、威武的象征</a:t>
            </a:r>
            <a:endParaRPr lang="zh-CN" altLang="en-US" sz="4000"/>
          </a:p>
        </p:txBody>
      </p:sp>
      <p:sp>
        <p:nvSpPr>
          <p:cNvPr id="6" name="文本框 5"/>
          <p:cNvSpPr txBox="1"/>
          <p:nvPr/>
        </p:nvSpPr>
        <p:spPr>
          <a:xfrm>
            <a:off x="278765" y="2843530"/>
            <a:ext cx="1049845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700" b="0">
                <a:solidFill>
                  <a:srgbClr val="333333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"</a:t>
            </a:r>
            <a:r>
              <a:rPr lang="zh-CN" altLang="en-US" sz="4000" b="1">
                <a:solidFill>
                  <a:srgbClr val="333333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天马：</a:t>
            </a:r>
            <a:r>
              <a:rPr lang="zh-CN" sz="3600" b="0">
                <a:solidFill>
                  <a:srgbClr val="333333"/>
                </a:solidFill>
                <a:ea typeface="宋体" panose="02010600030101010101" pitchFamily="2" charset="-122"/>
              </a:rPr>
              <a:t>天马行空，独往独来</a:t>
            </a:r>
            <a:r>
              <a:rPr lang="en-US" sz="3600" b="0">
                <a:solidFill>
                  <a:srgbClr val="333333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r>
              <a:rPr lang="zh-CN" altLang="en-US" sz="3600" b="0">
                <a:solidFill>
                  <a:srgbClr val="333333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象征独尊</a:t>
            </a:r>
            <a:endParaRPr lang="zh-CN" altLang="en-US" sz="3600" b="0">
              <a:solidFill>
                <a:srgbClr val="333333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94640" y="3663315"/>
            <a:ext cx="1160399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4000" b="0">
                <a:solidFill>
                  <a:srgbClr val="333333"/>
                </a:solidFill>
                <a:ea typeface="宋体" panose="02010600030101010101" pitchFamily="2" charset="-122"/>
              </a:rPr>
              <a:t>海马：智慧与威德通天入海，畅达四方。聪明智慧</a:t>
            </a:r>
            <a:endParaRPr lang="zh-CN" sz="4000" b="0">
              <a:solidFill>
                <a:srgbClr val="333333"/>
              </a:solidFill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6375" y="4589145"/>
            <a:ext cx="1187831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600"/>
              <a:t> </a:t>
            </a:r>
            <a:r>
              <a:rPr lang="zh-CN" altLang="en-US" sz="3600"/>
              <a:t>狻猊：古书中与狮子同类的猛兽，象征威猛英勇镇灾降恶</a:t>
            </a:r>
            <a:endParaRPr lang="zh-CN" altLang="en-US" sz="3600"/>
          </a:p>
        </p:txBody>
      </p:sp>
      <p:sp>
        <p:nvSpPr>
          <p:cNvPr id="9" name="文本框 8"/>
          <p:cNvSpPr txBox="1"/>
          <p:nvPr/>
        </p:nvSpPr>
        <p:spPr>
          <a:xfrm>
            <a:off x="278765" y="5405120"/>
            <a:ext cx="1180592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4000" b="1" u="sng">
                <a:solidFill>
                  <a:schemeClr val="tx1"/>
                </a:solidFill>
                <a:ea typeface="宋体" panose="02010600030101010101" pitchFamily="2" charset="-122"/>
                <a:hlinkClick r:id="rId1"/>
              </a:rPr>
              <a:t>狎鱼</a:t>
            </a:r>
            <a:r>
              <a:rPr lang="zh-CN" sz="4000" b="1">
                <a:solidFill>
                  <a:srgbClr val="333333"/>
                </a:solidFill>
                <a:ea typeface="宋体" panose="02010600030101010101" pitchFamily="2" charset="-122"/>
              </a:rPr>
              <a:t>：</a:t>
            </a:r>
            <a:r>
              <a:rPr lang="zh-CN" sz="4000" b="0">
                <a:solidFill>
                  <a:srgbClr val="333333"/>
                </a:solidFill>
                <a:ea typeface="宋体" panose="02010600030101010101" pitchFamily="2" charset="-122"/>
              </a:rPr>
              <a:t>海中异兽，兴云作雨，灭火防灾、象征平安</a:t>
            </a:r>
            <a:endParaRPr lang="zh-CN" sz="4000" b="0">
              <a:solidFill>
                <a:srgbClr val="333333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288290" y="368300"/>
            <a:ext cx="11831955" cy="31692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4000" b="1" u="sng">
                <a:solidFill>
                  <a:srgbClr val="136EC2"/>
                </a:solidFill>
                <a:ea typeface="宋体" panose="02010600030101010101" pitchFamily="2" charset="-122"/>
                <a:hlinkClick r:id="rId1"/>
              </a:rPr>
              <a:t>獬豸</a:t>
            </a:r>
            <a:r>
              <a:rPr lang="zh-CN" sz="4000" b="1">
                <a:solidFill>
                  <a:srgbClr val="333333"/>
                </a:solidFill>
                <a:ea typeface="宋体" panose="02010600030101010101" pitchFamily="2" charset="-122"/>
              </a:rPr>
              <a:t>：</a:t>
            </a:r>
            <a:r>
              <a:rPr lang="zh-CN" sz="4000" b="0">
                <a:solidFill>
                  <a:srgbClr val="333333"/>
                </a:solidFill>
                <a:ea typeface="宋体" panose="02010600030101010101" pitchFamily="2" charset="-122"/>
              </a:rPr>
              <a:t>双目明亮有神，额上一角，俗称</a:t>
            </a:r>
            <a:r>
              <a:rPr lang="zh-CN" sz="4000" b="0" u="sng">
                <a:solidFill>
                  <a:srgbClr val="136EC2"/>
                </a:solidFill>
                <a:ea typeface="宋体" panose="02010600030101010101" pitchFamily="2" charset="-122"/>
                <a:hlinkClick r:id="rId2"/>
              </a:rPr>
              <a:t>独角兽</a:t>
            </a:r>
            <a:r>
              <a:rPr lang="zh-CN" sz="4000" b="0">
                <a:solidFill>
                  <a:srgbClr val="333333"/>
                </a:solidFill>
                <a:ea typeface="宋体" panose="02010600030101010101" pitchFamily="2" charset="-122"/>
              </a:rPr>
              <a:t>。它怒目圆睁，能辨是非曲直，能识善恶忠奸，</a:t>
            </a:r>
            <a:r>
              <a:rPr lang="zh-CN" sz="4000" b="1" u="sng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公正</a:t>
            </a:r>
            <a:r>
              <a:rPr lang="zh-CN" sz="4000" b="0">
                <a:solidFill>
                  <a:srgbClr val="333333"/>
                </a:solidFill>
                <a:ea typeface="宋体" panose="02010600030101010101" pitchFamily="2" charset="-122"/>
              </a:rPr>
              <a:t>的象征，是司法“正大光明” “清平公正”“光明天下”的象征</a:t>
            </a:r>
            <a:endParaRPr lang="zh-CN" sz="4000" b="0">
              <a:solidFill>
                <a:srgbClr val="333333"/>
              </a:solidFill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5580" y="3537585"/>
            <a:ext cx="1198626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4000" b="1" u="sng">
                <a:solidFill>
                  <a:srgbClr val="136EC2"/>
                </a:solidFill>
                <a:ea typeface="宋体" panose="02010600030101010101" pitchFamily="2" charset="-122"/>
                <a:hlinkClick r:id="rId3"/>
              </a:rPr>
              <a:t>斗牛</a:t>
            </a:r>
            <a:r>
              <a:rPr lang="zh-CN" sz="4000" b="1">
                <a:solidFill>
                  <a:srgbClr val="333333"/>
                </a:solidFill>
                <a:ea typeface="宋体" panose="02010600030101010101" pitchFamily="2" charset="-122"/>
              </a:rPr>
              <a:t>：</a:t>
            </a:r>
            <a:r>
              <a:rPr lang="zh-CN" sz="4000" b="0">
                <a:solidFill>
                  <a:srgbClr val="333333"/>
                </a:solidFill>
                <a:ea typeface="宋体" panose="02010600030101010101" pitchFamily="2" charset="-122"/>
              </a:rPr>
              <a:t>一种虬龙，吞云雾，出清明，象征头脑清醒</a:t>
            </a:r>
            <a:endParaRPr lang="zh-CN" sz="4000" b="0">
              <a:solidFill>
                <a:srgbClr val="333333"/>
              </a:solidFill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94945" y="4244340"/>
            <a:ext cx="11986895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4000" b="1">
                <a:solidFill>
                  <a:srgbClr val="333333"/>
                </a:solidFill>
                <a:ea typeface="宋体" panose="02010600030101010101" pitchFamily="2" charset="-122"/>
              </a:rPr>
              <a:t>行</a:t>
            </a:r>
            <a:r>
              <a:rPr lang="zh-CN" altLang="en-US" sz="4000" b="1">
                <a:solidFill>
                  <a:srgbClr val="333333"/>
                </a:solidFill>
                <a:ea typeface="宋体" panose="02010600030101010101" pitchFamily="2" charset="-122"/>
              </a:rPr>
              <a:t>什：排行第十。为六耳猕猴形状、是善聆听，能察理，知前后，</a:t>
            </a:r>
            <a:r>
              <a:rPr lang="zh-CN" altLang="en-US" sz="4000" b="1">
                <a:solidFill>
                  <a:srgbClr val="333333"/>
                </a:solidFill>
                <a:ea typeface="宋体" panose="02010600030101010101" pitchFamily="2" charset="-122"/>
                <a:sym typeface="+mn-ea"/>
              </a:rPr>
              <a:t>明</a:t>
            </a:r>
            <a:r>
              <a:rPr lang="zh-CN" altLang="en-US" sz="4000" b="1">
                <a:solidFill>
                  <a:srgbClr val="333333"/>
                </a:solidFill>
                <a:ea typeface="宋体" panose="02010600030101010101" pitchFamily="2" charset="-122"/>
              </a:rPr>
              <a:t>万物。这也符合太和殿（金銮殿）的政治需要。</a:t>
            </a:r>
            <a:endParaRPr lang="zh-CN" sz="4000" b="1">
              <a:solidFill>
                <a:srgbClr val="333333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97180" y="249555"/>
            <a:ext cx="11722100" cy="56311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600" b="1">
                <a:solidFill>
                  <a:srgbClr val="FF0000"/>
                </a:solidFill>
              </a:rPr>
              <a:t>   </a:t>
            </a:r>
            <a:r>
              <a:rPr lang="zh-CN" altLang="en-US" sz="3600" b="1">
                <a:solidFill>
                  <a:srgbClr val="FF0000"/>
                </a:solidFill>
              </a:rPr>
              <a:t>这些龙的同族子孙们，个个生气勃勃，姿态万千。愚顽中透出一股难以言喻的灵气，似乎它们不是人工意造，原本就是大自然中某种动物脱模而出。这些吻兽如同守护神一样，忠实地挺立在各自的岗位上，沉默而威严。几百年的风吹雨打没有改变它们的神韵。只有厚厚的苍苔诉说着岁月漫漫，这些精美的建筑装饰，以它高超的艺术魅力和独有的文物价值留芳于世，供后人学习、研究、欣赏。正如梁启超之子、著名建筑学家梁思成评价道："使本来极无趣笨拙的实际部分，成为整个建筑物美丽的冠冕"。 </a:t>
            </a:r>
            <a:endParaRPr lang="zh-CN" altLang="en-US" sz="3600" b="1">
              <a:solidFill>
                <a:srgbClr val="FF0000"/>
              </a:solidFill>
            </a:endParaRPr>
          </a:p>
          <a:p>
            <a:endParaRPr lang="zh-CN" altLang="en-US" sz="3600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132715" y="477520"/>
            <a:ext cx="11811000" cy="4523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4800" b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下面还有</a:t>
            </a:r>
            <a:r>
              <a:rPr lang="zh-CN" sz="4800" b="1" u="sng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屋顶</a:t>
            </a:r>
            <a:r>
              <a:rPr lang="zh-CN" sz="4800" b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的学问、</a:t>
            </a:r>
            <a:r>
              <a:rPr lang="zh-CN" sz="4800" b="1" u="sng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建筑命名</a:t>
            </a:r>
            <a:r>
              <a:rPr lang="zh-CN" sz="4800" b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的学问；</a:t>
            </a:r>
            <a:r>
              <a:rPr lang="zh-CN" sz="4800" b="1" u="sng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建筑史上的奇迹</a:t>
            </a:r>
            <a:r>
              <a:rPr lang="zh-CN" sz="4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-</a:t>
            </a:r>
            <a:r>
              <a:rPr lang="zh-CN" sz="4800" b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--</a:t>
            </a:r>
            <a:r>
              <a:rPr lang="zh-CN" sz="4800" b="1" u="sng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赵州桥、五台山悬空寺、长江观音阁</a:t>
            </a:r>
            <a:r>
              <a:rPr lang="zh-CN" sz="4800" b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。自己也可以去寻找答案，丰富自己知识的同时来感悟中华民族文化的源远流长和博大精深。</a:t>
            </a:r>
            <a:r>
              <a:rPr lang="en-US" sz="4800" b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       </a:t>
            </a:r>
            <a:r>
              <a:rPr lang="zh-CN" altLang="en-US" sz="4800" b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有关</a:t>
            </a:r>
            <a:r>
              <a:rPr lang="zh-CN" sz="48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详情如何，且听下回分解。</a:t>
            </a:r>
            <a:endParaRPr lang="zh-CN" altLang="en-US" sz="4800" b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489200" y="2142490"/>
            <a:ext cx="763778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6000" b="1">
                <a:solidFill>
                  <a:srgbClr val="FF0000"/>
                </a:solidFill>
              </a:rPr>
              <a:t>          </a:t>
            </a:r>
            <a:r>
              <a:rPr lang="zh-CN" altLang="en-US" sz="6000" b="1">
                <a:solidFill>
                  <a:srgbClr val="FF0000"/>
                </a:solidFill>
              </a:rPr>
              <a:t>谢谢大家！</a:t>
            </a:r>
            <a:endParaRPr lang="zh-CN" altLang="en-US" sz="6000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27000" y="392430"/>
            <a:ext cx="1193800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4000">
                <a:latin typeface="Calibri" panose="020F0502020204030204" charset="0"/>
                <a:ea typeface="宋体" panose="02010600030101010101" pitchFamily="2" charset="-122"/>
                <a:sym typeface="+mn-ea"/>
              </a:rPr>
              <a:t>（一）、</a:t>
            </a:r>
            <a:r>
              <a:rPr lang="en-US" sz="400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</a:t>
            </a:r>
            <a:r>
              <a:rPr lang="zh-CN" sz="4000">
                <a:latin typeface="Calibri" panose="020F0502020204030204" charset="0"/>
                <a:ea typeface="宋体" panose="02010600030101010101" pitchFamily="2" charset="-122"/>
                <a:sym typeface="+mn-ea"/>
              </a:rPr>
              <a:t>宫廷府第建筑。如皇宫、衙署、殿堂等</a:t>
            </a:r>
            <a:endParaRPr lang="zh-CN" sz="4000"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  <a:p>
            <a:endParaRPr lang="zh-CN" altLang="en-US" sz="4000"/>
          </a:p>
        </p:txBody>
      </p:sp>
      <p:pic>
        <p:nvPicPr>
          <p:cNvPr id="5" name="图片 4" descr="皇宫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00" y="1811020"/>
            <a:ext cx="6105525" cy="3876675"/>
          </a:xfrm>
          <a:prstGeom prst="rect">
            <a:avLst/>
          </a:prstGeom>
        </p:spPr>
      </p:pic>
      <p:pic>
        <p:nvPicPr>
          <p:cNvPr id="6" name="图片 5" descr="衙署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0030" y="1811655"/>
            <a:ext cx="5365115" cy="387667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496310" y="267208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2181860" y="5688330"/>
            <a:ext cx="21640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 b="1"/>
              <a:t>皇 宫</a:t>
            </a:r>
            <a:endParaRPr lang="zh-CN" altLang="en-US" sz="6000" b="1"/>
          </a:p>
        </p:txBody>
      </p:sp>
      <p:sp>
        <p:nvSpPr>
          <p:cNvPr id="9" name="文本框 8"/>
          <p:cNvSpPr txBox="1"/>
          <p:nvPr/>
        </p:nvSpPr>
        <p:spPr>
          <a:xfrm>
            <a:off x="7906385" y="5687695"/>
            <a:ext cx="357060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 b="1"/>
              <a:t>衙    署</a:t>
            </a:r>
            <a:endParaRPr lang="zh-CN" altLang="en-US" sz="60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625475" y="348615"/>
            <a:ext cx="1132903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3200" b="1">
                <a:latin typeface="Calibri" panose="020F0502020204030204" charset="0"/>
                <a:ea typeface="宋体" panose="02010600030101010101" pitchFamily="2" charset="-122"/>
                <a:sym typeface="+mn-ea"/>
              </a:rPr>
              <a:t>（二）、</a:t>
            </a:r>
            <a:r>
              <a:rPr lang="en-US" sz="3200" b="1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</a:t>
            </a:r>
            <a:r>
              <a:rPr lang="zh-CN" sz="3200" b="1">
                <a:latin typeface="Calibri" panose="020F0502020204030204" charset="0"/>
                <a:ea typeface="宋体" panose="02010600030101010101" pitchFamily="2" charset="-122"/>
                <a:sym typeface="+mn-ea"/>
              </a:rPr>
              <a:t>防御守卫建筑。如城墙、城楼、堞楼、村堡、关</a:t>
            </a:r>
            <a:r>
              <a:rPr lang="en-US" sz="3200" b="1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</a:t>
            </a:r>
            <a:r>
              <a:rPr lang="zh-CN" sz="3200" b="1">
                <a:latin typeface="Calibri" panose="020F0502020204030204" charset="0"/>
                <a:ea typeface="宋体" panose="02010600030101010101" pitchFamily="2" charset="-122"/>
                <a:sym typeface="+mn-ea"/>
              </a:rPr>
              <a:t>隘、长城、烽火台等</a:t>
            </a:r>
            <a:endParaRPr lang="en-US" sz="3200" b="1"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endParaRPr lang="zh-CN" altLang="en-US" sz="3200" b="1"/>
          </a:p>
        </p:txBody>
      </p:sp>
      <p:pic>
        <p:nvPicPr>
          <p:cNvPr id="5" name="图片 4" descr="城楼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0340" y="1558925"/>
            <a:ext cx="5939790" cy="393446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847850" y="5655310"/>
            <a:ext cx="34658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 b="1"/>
              <a:t>城    楼</a:t>
            </a:r>
            <a:endParaRPr lang="zh-CN" altLang="en-US" sz="6000" b="1"/>
          </a:p>
        </p:txBody>
      </p:sp>
      <p:pic>
        <p:nvPicPr>
          <p:cNvPr id="7" name="图片 6" descr="关隘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3480" y="1559560"/>
            <a:ext cx="5868035" cy="393382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612380" y="5560060"/>
            <a:ext cx="315087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 b="1"/>
              <a:t>关    隘</a:t>
            </a:r>
            <a:endParaRPr lang="zh-CN" altLang="en-US" sz="60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6723</Words>
  <Application>WPS 演示</Application>
  <PresentationFormat>宽屏</PresentationFormat>
  <Paragraphs>328</Paragraphs>
  <Slides>75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75</vt:i4>
      </vt:variant>
    </vt:vector>
  </HeadingPairs>
  <TitlesOfParts>
    <vt:vector size="85" baseType="lpstr">
      <vt:lpstr>Arial</vt:lpstr>
      <vt:lpstr>宋体</vt:lpstr>
      <vt:lpstr>Wingdings</vt:lpstr>
      <vt:lpstr>微软雅黑 Light</vt:lpstr>
      <vt:lpstr>微软雅黑</vt:lpstr>
      <vt:lpstr>Calibri</vt:lpstr>
      <vt:lpstr>黑体</vt:lpstr>
      <vt:lpstr>Times New Roman</vt:lpstr>
      <vt:lpstr>Arial Unicode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6591</dc:creator>
  <cp:lastModifiedBy>6591</cp:lastModifiedBy>
  <cp:revision>177</cp:revision>
  <dcterms:created xsi:type="dcterms:W3CDTF">2017-08-03T09:01:00Z</dcterms:created>
  <dcterms:modified xsi:type="dcterms:W3CDTF">2020-12-14T02:23:48Z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2052-10.1.0.7698</vt:lpwstr>
  </property>
</Properties>
</file>