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364" r:id="rId3"/>
    <p:sldId id="363" r:id="rId4"/>
    <p:sldId id="398" r:id="rId5"/>
    <p:sldId id="399" r:id="rId6"/>
    <p:sldId id="400" r:id="rId7"/>
    <p:sldId id="401" r:id="rId8"/>
    <p:sldId id="402" r:id="rId9"/>
    <p:sldId id="403" r:id="rId10"/>
    <p:sldId id="404" r:id="rId11"/>
    <p:sldId id="405" r:id="rId12"/>
    <p:sldId id="406" r:id="rId13"/>
    <p:sldId id="407" r:id="rId15"/>
    <p:sldId id="408" r:id="rId16"/>
    <p:sldId id="409" r:id="rId17"/>
    <p:sldId id="410" r:id="rId18"/>
    <p:sldId id="411" r:id="rId19"/>
    <p:sldId id="412" r:id="rId20"/>
    <p:sldId id="413" r:id="rId21"/>
    <p:sldId id="414" r:id="rId22"/>
    <p:sldId id="415" r:id="rId23"/>
    <p:sldId id="416" r:id="rId24"/>
    <p:sldId id="417" r:id="rId25"/>
    <p:sldId id="418" r:id="rId26"/>
    <p:sldId id="419" r:id="rId27"/>
    <p:sldId id="420" r:id="rId28"/>
    <p:sldId id="421" r:id="rId29"/>
    <p:sldId id="422" r:id="rId30"/>
    <p:sldId id="423" r:id="rId31"/>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5" Type="http://schemas.openxmlformats.org/officeDocument/2006/relationships/commentAuthors" Target="commentAuthors.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609600" y="277813"/>
            <a:ext cx="10972800" cy="11398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09600" y="1600200"/>
            <a:ext cx="10972800" cy="4530725"/>
          </a:xfrm>
        </p:spPr>
        <p:txBody>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A8CD9D0E-A7CF-4B1C-9BEB-1CC1B18629EB}"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545465" y="1341755"/>
            <a:ext cx="11646535" cy="2430145"/>
          </a:xfrm>
          <a:prstGeom prst="rect">
            <a:avLst/>
          </a:prstGeom>
          <a:noFill/>
          <a:ln w="9525">
            <a:noFill/>
            <a:miter lim="800000"/>
          </a:ln>
        </p:spPr>
        <p:txBody>
          <a:bodyPr wrap="square">
            <a:spAutoFit/>
          </a:bodyPr>
          <a:lstStyle/>
          <a:p>
            <a:pPr>
              <a:buFont typeface="Wingdings" panose="05000000000000000000" pitchFamily="2" charset="2"/>
              <a:buNone/>
            </a:pPr>
            <a:r>
              <a:rPr lang="en-US" altLang="zh-CN" sz="7200" b="1">
                <a:solidFill>
                  <a:srgbClr val="0000FF"/>
                </a:solidFill>
              </a:rPr>
              <a:t>   </a:t>
            </a:r>
            <a:r>
              <a:rPr lang="en-US" altLang="zh-CN" sz="8000" b="1">
                <a:solidFill>
                  <a:srgbClr val="0000FF"/>
                </a:solidFill>
                <a:latin typeface="楷体" panose="02010609060101010101" pitchFamily="49" charset="-122"/>
                <a:ea typeface="楷体" panose="02010609060101010101" pitchFamily="49" charset="-122"/>
                <a:cs typeface="楷体" panose="02010609060101010101" pitchFamily="49" charset="-122"/>
              </a:rPr>
              <a:t> 以史筑路，以勤达梦</a:t>
            </a:r>
            <a:endParaRPr lang="en-US" altLang="zh-CN" sz="8000" b="1">
              <a:solidFill>
                <a:srgbClr val="0000FF"/>
              </a:solidFill>
              <a:latin typeface="楷体" panose="02010609060101010101" pitchFamily="49" charset="-122"/>
              <a:ea typeface="楷体" panose="02010609060101010101" pitchFamily="49" charset="-122"/>
              <a:cs typeface="楷体" panose="02010609060101010101" pitchFamily="49" charset="-122"/>
            </a:endParaRPr>
          </a:p>
          <a:p>
            <a:pPr>
              <a:buFont typeface="Wingdings" panose="05000000000000000000" pitchFamily="2" charset="2"/>
              <a:buNone/>
            </a:pPr>
            <a:r>
              <a:rPr lang="en-US" altLang="zh-CN" sz="7200" b="1">
                <a:solidFill>
                  <a:srgbClr val="0000FF"/>
                </a:solidFill>
              </a:rPr>
              <a:t>  </a:t>
            </a:r>
            <a:r>
              <a:rPr lang="en-US" altLang="zh-CN" sz="4400" b="1">
                <a:solidFill>
                  <a:srgbClr val="FF0000"/>
                </a:solidFill>
              </a:rPr>
              <a:t>－－2021年广东中考历史之高效复习策略</a:t>
            </a:r>
            <a:endParaRPr lang="en-US" altLang="zh-CN" sz="4400" b="1">
              <a:solidFill>
                <a:srgbClr val="FF0000"/>
              </a:solidFill>
            </a:endParaRPr>
          </a:p>
        </p:txBody>
      </p:sp>
      <p:sp>
        <p:nvSpPr>
          <p:cNvPr id="97283" name="Text Box 3"/>
          <p:cNvSpPr txBox="1">
            <a:spLocks noChangeArrowheads="1"/>
          </p:cNvSpPr>
          <p:nvPr/>
        </p:nvSpPr>
        <p:spPr bwMode="auto">
          <a:xfrm>
            <a:off x="1771650" y="4603115"/>
            <a:ext cx="8738870" cy="1106805"/>
          </a:xfrm>
          <a:prstGeom prst="rect">
            <a:avLst/>
          </a:prstGeom>
          <a:noFill/>
          <a:ln w="9525">
            <a:noFill/>
            <a:miter lim="800000"/>
          </a:ln>
        </p:spPr>
        <p:txBody>
          <a:bodyPr wrap="square">
            <a:spAutoFit/>
          </a:bodyPr>
          <a:lstStyle/>
          <a:p>
            <a:pPr>
              <a:spcBef>
                <a:spcPct val="50000"/>
              </a:spcBef>
            </a:pPr>
            <a:r>
              <a:rPr lang="en-US" altLang="zh-CN" sz="6600">
                <a:solidFill>
                  <a:srgbClr val="0000CC"/>
                </a:solidFill>
                <a:latin typeface="楷体" panose="02010609060101010101" pitchFamily="49" charset="-122"/>
                <a:ea typeface="楷体" panose="02010609060101010101" pitchFamily="49" charset="-122"/>
                <a:cs typeface="楷体" panose="02010609060101010101" pitchFamily="49" charset="-122"/>
              </a:rPr>
              <a:t>  </a:t>
            </a:r>
            <a:endParaRPr lang="zh-CN" altLang="zh-CN" sz="6600">
              <a:solidFill>
                <a:srgbClr val="0000CC"/>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r>
              <a:rPr lang="zh-CN" altLang="en-US"/>
              <a:t> </a:t>
            </a:r>
            <a:br>
              <a:rPr lang="zh-CN" altLang="en-US"/>
            </a:br>
            <a:br>
              <a:rPr lang="zh-CN" altLang="en-US"/>
            </a:br>
            <a:r>
              <a:rPr lang="zh-CN" altLang="en-US" sz="6000" b="1">
                <a:solidFill>
                  <a:srgbClr val="FF0000"/>
                </a:solidFill>
                <a:latin typeface="楷体" panose="02010609060101010101" pitchFamily="49" charset="-122"/>
                <a:ea typeface="楷体" panose="02010609060101010101" pitchFamily="49" charset="-122"/>
                <a:cs typeface="楷体" panose="02010609060101010101" pitchFamily="49" charset="-122"/>
              </a:rPr>
              <a:t>三、良策：寻找成功的保障</a:t>
            </a:r>
            <a:br>
              <a:rPr lang="zh-CN" altLang="en-US" sz="6000" b="1">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5335" b="1">
                <a:latin typeface="楷体" panose="02010609060101010101" pitchFamily="49" charset="-122"/>
                <a:ea typeface="楷体" panose="02010609060101010101" pitchFamily="49" charset="-122"/>
                <a:cs typeface="楷体" panose="02010609060101010101" pitchFamily="49" charset="-122"/>
              </a:rPr>
              <a:t>   </a:t>
            </a:r>
            <a:br>
              <a:rPr lang="zh-CN" altLang="en-US" sz="5335" b="1">
                <a:latin typeface="楷体" panose="02010609060101010101" pitchFamily="49" charset="-122"/>
                <a:ea typeface="楷体" panose="02010609060101010101" pitchFamily="49" charset="-122"/>
                <a:cs typeface="楷体" panose="02010609060101010101" pitchFamily="49" charset="-122"/>
              </a:rPr>
            </a:br>
            <a:r>
              <a:rPr lang="zh-CN" altLang="en-US" sz="5335" b="1">
                <a:latin typeface="楷体" panose="02010609060101010101" pitchFamily="49" charset="-122"/>
                <a:ea typeface="楷体" panose="02010609060101010101" pitchFamily="49" charset="-122"/>
                <a:cs typeface="楷体" panose="02010609060101010101" pitchFamily="49" charset="-122"/>
              </a:rPr>
              <a:t>   </a:t>
            </a:r>
            <a:r>
              <a:rPr lang="zh-CN" altLang="en-US" sz="6000" b="1">
                <a:latin typeface="楷体" panose="02010609060101010101" pitchFamily="49" charset="-122"/>
                <a:ea typeface="楷体" panose="02010609060101010101" pitchFamily="49" charset="-122"/>
              </a:rPr>
              <a:t>古话说：凡事预则立，不预则废。但凡上好中考历史复习课都必须要有良策，良策是中考历史高效复习的保障，是复习制胜的法宝，科学合理地制订良策需要考虑诸多因素。</a:t>
            </a:r>
            <a:endParaRPr lang="zh-CN" altLang="en-US" sz="6000"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sz="4000" b="1">
                <a:solidFill>
                  <a:srgbClr val="FF0000"/>
                </a:solidFill>
                <a:latin typeface="楷体" panose="02010609060101010101" pitchFamily="49" charset="-122"/>
                <a:ea typeface="楷体" panose="02010609060101010101" pitchFamily="49" charset="-122"/>
              </a:rPr>
              <a:t>第一，制定合理的复习计划。</a:t>
            </a:r>
            <a:r>
              <a:rPr lang="zh-CN" altLang="en-US" sz="4000" b="1">
                <a:latin typeface="楷体" panose="02010609060101010101" pitchFamily="49" charset="-122"/>
                <a:ea typeface="楷体" panose="02010609060101010101" pitchFamily="49" charset="-122"/>
              </a:rPr>
              <a:t>首先讲学情。学生制订的复习计划一定要切合自身的实际情况，特别是要考虑已有的知识储备和自己的精力，切忌制定脱离自身实际而无法实现的复习计划，复习计划也不能过于松弛，以适度为宜。其次，易操作。复习计划一定要具体、详细，能够百分之百地执行，绝不能轻易改变甚至放弃。再次，有进度。复习计划进度要保持适中，既要考虑到历史学科的内容，也要考虑到每周的课时量，以及学生投入的时间和学习效率。从近几年广东中考真题可以看出，从重史实识记到史实分析、理解，所以学生在学习中要转变观念，抛弃认为历史科只需要记记背背就可以拿高分的思想。</a:t>
            </a:r>
            <a:endParaRPr lang="zh-CN" altLang="en-US" sz="4000"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r>
              <a:rPr lang="zh-CN" altLang="en-US"/>
              <a:t>   </a:t>
            </a:r>
            <a:r>
              <a:rPr lang="zh-CN" altLang="en-US" sz="5335" b="1">
                <a:latin typeface="楷体" panose="02010609060101010101" pitchFamily="49" charset="-122"/>
                <a:ea typeface="楷体" panose="02010609060101010101" pitchFamily="49" charset="-122"/>
                <a:cs typeface="楷体" panose="02010609060101010101" pitchFamily="49" charset="-122"/>
              </a:rPr>
              <a:t>  </a:t>
            </a:r>
            <a:br>
              <a:rPr lang="zh-CN" altLang="en-US" sz="5335" b="1">
                <a:latin typeface="楷体" panose="02010609060101010101" pitchFamily="49" charset="-122"/>
                <a:ea typeface="楷体" panose="02010609060101010101" pitchFamily="49" charset="-122"/>
                <a:cs typeface="楷体" panose="02010609060101010101" pitchFamily="49" charset="-122"/>
              </a:rPr>
            </a:br>
            <a:br>
              <a:rPr lang="zh-CN" altLang="en-US" sz="5335" b="1">
                <a:latin typeface="楷体" panose="02010609060101010101" pitchFamily="49" charset="-122"/>
                <a:ea typeface="楷体" panose="02010609060101010101" pitchFamily="49" charset="-122"/>
                <a:cs typeface="楷体" panose="02010609060101010101" pitchFamily="49" charset="-122"/>
              </a:rPr>
            </a:br>
            <a:r>
              <a:rPr lang="zh-CN" altLang="en-US" sz="5335" b="1">
                <a:latin typeface="楷体" panose="02010609060101010101" pitchFamily="49" charset="-122"/>
                <a:ea typeface="楷体" panose="02010609060101010101" pitchFamily="49" charset="-122"/>
                <a:cs typeface="楷体" panose="02010609060101010101" pitchFamily="49" charset="-122"/>
              </a:rPr>
              <a:t>  </a:t>
            </a:r>
            <a:endParaRPr lang="zh-CN" altLang="en-US" sz="533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a:xfrm>
            <a:off x="488315" y="365125"/>
            <a:ext cx="10865485" cy="6016625"/>
          </a:xfrm>
        </p:spPr>
        <p:txBody>
          <a:bodyPr>
            <a:noAutofit/>
          </a:bodyPr>
          <a:p>
            <a:endParaRPr lang="en-US" altLang="zh-CN"/>
          </a:p>
          <a:p>
            <a:pPr marL="0" indent="0">
              <a:buNone/>
            </a:pPr>
            <a:r>
              <a:rPr lang="zh-CN" altLang="en-US" sz="6000" b="1">
                <a:solidFill>
                  <a:srgbClr val="FF0000"/>
                </a:solidFill>
                <a:latin typeface="楷体" panose="02010609060101010101" pitchFamily="49" charset="-122"/>
                <a:ea typeface="楷体" panose="02010609060101010101" pitchFamily="49" charset="-122"/>
              </a:rPr>
              <a:t>第二，熟悉课程标准，准确解读课标，把握考试的方向。</a:t>
            </a:r>
            <a:r>
              <a:rPr lang="zh-CN" altLang="en-US" sz="6000" b="1">
                <a:latin typeface="楷体" panose="02010609060101010101" pitchFamily="49" charset="-122"/>
                <a:ea typeface="楷体" panose="02010609060101010101" pitchFamily="49" charset="-122"/>
              </a:rPr>
              <a:t>课标对中考历史命题具有重要指导意义，是中考历史复习的出发点和归宿。教师要对课标要心中有数，统筹考虑，多角度深挖核心主干知识。</a:t>
            </a:r>
            <a:endParaRPr lang="zh-CN" altLang="en-US" sz="6000" b="1"/>
          </a:p>
          <a:p>
            <a:pPr marL="0" indent="0">
              <a:buNone/>
            </a:pPr>
            <a:endParaRPr lang="zh-CN" altLang="en-US" sz="600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r>
              <a:rPr lang="zh-CN" altLang="en-US" sz="3555" b="1">
                <a:solidFill>
                  <a:srgbClr val="FF0000"/>
                </a:solidFill>
                <a:latin typeface="楷体" panose="02010609060101010101" pitchFamily="49" charset="-122"/>
                <a:ea typeface="楷体" panose="02010609060101010101" pitchFamily="49" charset="-122"/>
              </a:rPr>
              <a:t>首先，对课标统筹考虑。</a:t>
            </a:r>
            <a:r>
              <a:rPr lang="zh-CN" altLang="en-US" sz="3555" b="1">
                <a:latin typeface="楷体" panose="02010609060101010101" pitchFamily="49" charset="-122"/>
                <a:ea typeface="楷体" panose="02010609060101010101" pitchFamily="49" charset="-122"/>
                <a:cs typeface="楷体" panose="02010609060101010101" pitchFamily="49" charset="-122"/>
              </a:rPr>
              <a:t>统筹考虑就是分析学习要点的各个部分，在综合分析各部分要求的基础上，对学习要点形成全面、系统的认识。其一，运用演绎法，重在分解，就是把学习要点分成若干部分，研究每一部分的要求。如部编版《中国历史·上册（八年级）》“鸦片战争”一课，可分解为背景、经过、《南京条约》及危害、影响等相互联系的几个有机部分。其二，运用归纳法，重在整合，就是在分解的基础上，分析各部分之间的联系，从而对学习要点形成系统的认识。如通过对鸦片战争、第二次鸦片战争、甲午中日战争和八国联军侵华战争的系统学习，解剖各个战争之间的内在关联及其影响，在此基础上，才能真正理解中国是如何一步步沦为半殖民地半封建社会，才能真正通晓中国近代史既是一部屈辱史，也是一部抗争史。</a:t>
            </a: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r>
              <a:rPr lang="zh-CN" altLang="en-US" sz="3555" b="1">
                <a:solidFill>
                  <a:srgbClr val="FF0000"/>
                </a:solidFill>
                <a:latin typeface="楷体" panose="02010609060101010101" pitchFamily="49" charset="-122"/>
                <a:ea typeface="楷体" panose="02010609060101010101" pitchFamily="49" charset="-122"/>
              </a:rPr>
              <a:t>其次，深挖核心主干知识。</a:t>
            </a:r>
            <a:r>
              <a:rPr lang="zh-CN" altLang="en-US" sz="3555" b="1">
                <a:latin typeface="楷体" panose="02010609060101010101" pitchFamily="49" charset="-122"/>
                <a:ea typeface="楷体" panose="02010609060101010101" pitchFamily="49" charset="-122"/>
                <a:cs typeface="楷体" panose="02010609060101010101" pitchFamily="49" charset="-122"/>
              </a:rPr>
              <a:t>核心主干知识是指在历史进程中，能够产生广泛影响的重要历史人物、重大历史事件、重要制度等。中考复习时间紧、任务重，切忌“眉毛胡子一把抓”，要依据课标抓住课本中的主干知识，继而加以深挖。以部编版《中国历史·上册（八年级）》第一单元为例，其主干知识主要有：虎门销烟、鸦片战争、《南京条约》、第二次鸦片战争、《北京条约》、太平天国运动、《天朝田亩制度》等。如何深挖呢？再以“虎门销烟”为例，除了掌握时间、背景、原因、经过、意义外，还要能够正确评价林则徐这位伟大的民族英雄，继而理解民族英雄的含义，以及民族英雄林则徐身上体现出哪些精神，我们中学生如何加强自身的修养等。</a:t>
            </a: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rPr>
              <a:t>第三，充分利用好教材，教材中的知识点是主体知识。</a:t>
            </a:r>
            <a:r>
              <a:rPr lang="zh-CN" altLang="en-US" sz="5335" b="1">
                <a:latin typeface="楷体" panose="02010609060101010101" pitchFamily="49" charset="-122"/>
                <a:ea typeface="楷体" panose="02010609060101010101" pitchFamily="49" charset="-122"/>
                <a:cs typeface="楷体" panose="02010609060101010101" pitchFamily="49" charset="-122"/>
              </a:rPr>
              <a:t>“万变不离其宗”，不论中考考试的形式和内容如何变化，都离不开课本知识，难题、怪题和偏题在中考试题中是越来越没有市场。所以，中考复习应加强学生对阅读教材的学法指导，引导他们构建知识结构，从而夯实历史基础知识。</a:t>
            </a:r>
            <a:endParaRPr lang="zh-CN" altLang="en-US" sz="533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br>
              <a:rPr lang="zh-CN" altLang="en-US" sz="3555"/>
            </a:br>
            <a:r>
              <a:rPr lang="zh-CN" altLang="en-US" sz="3555" b="1">
                <a:solidFill>
                  <a:srgbClr val="FF0000"/>
                </a:solidFill>
                <a:latin typeface="楷体" panose="02010609060101010101" pitchFamily="49" charset="-122"/>
                <a:ea typeface="楷体" panose="02010609060101010101" pitchFamily="49" charset="-122"/>
              </a:rPr>
              <a:t>首先，细读教材单元目录，挖掘单元之间的内在联系。</a:t>
            </a:r>
            <a:r>
              <a:rPr lang="zh-CN" altLang="en-US" sz="3555" b="1">
                <a:latin typeface="楷体" panose="02010609060101010101" pitchFamily="49" charset="-122"/>
                <a:ea typeface="楷体" panose="02010609060101010101" pitchFamily="49" charset="-122"/>
                <a:cs typeface="楷体" panose="02010609060101010101" pitchFamily="49" charset="-122"/>
              </a:rPr>
              <a:t>初中历史教材是以单元的形式呈现，单元之间既相对独立，又有一定的内在联系。在中考复习中，引导学生挖掘单元之间的内在联系，对单元之间的内容进行整合，有利于学生在宏观上把握单元的主要内容。如部编版《中国历史·上册（八年级）》共有八个单元，分别是：</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第一单元  中国开始沦为半殖民地半封建社会</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第二单元  近代化的早期探索与民族危机的加剧</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第三单元  资产阶级民主革命与中华民国的建立</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第四单元  新民主主义革命的开始</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第五单元  从国共合作到国共对峙</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第六单元  中华民族的抗日战争</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第七单元  解放战争</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第八单元  近代经济、社会生活与教育文化事业的发展</a:t>
            </a: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sz="4000" b="1">
                <a:solidFill>
                  <a:srgbClr val="FF0000"/>
                </a:solidFill>
                <a:latin typeface="楷体" panose="02010609060101010101" pitchFamily="49" charset="-122"/>
                <a:ea typeface="楷体" panose="02010609060101010101" pitchFamily="49" charset="-122"/>
                <a:cs typeface="楷体" panose="02010609060101010101" pitchFamily="49" charset="-122"/>
              </a:rPr>
              <a:t>在复习上述内容时，教师应有意识地引导学生把单元内容进行有机的整合，以更好地揭示单元内容之间的内在联系。</a:t>
            </a:r>
            <a:r>
              <a:rPr lang="zh-CN" altLang="en-US" sz="4000" b="1">
                <a:latin typeface="楷体" panose="02010609060101010101" pitchFamily="49" charset="-122"/>
                <a:ea typeface="楷体" panose="02010609060101010101" pitchFamily="49" charset="-122"/>
                <a:cs typeface="楷体" panose="02010609060101010101" pitchFamily="49" charset="-122"/>
              </a:rPr>
              <a:t>例如，可以把第二、三、四、八单元整合为“近代化探索的重大事件和主要内容”，即洋务运动→器物；戊戌变法、辛亥革命→政治制度；新文化运动→思想文化，这样一个由浅入深、层次递进的过程。也可以把第二、三、四单元整合为“近代化探索过程中的思想解放”，即戊戌变法→思想启蒙；辛亥革命→民主观念深入人心；新文化运动→空前的思想解放；五四运动→促进民主觉醒。这种有效整合有利于引导学生寻找知识之间的联系，并进一步把所学的知识进行归类和总结，从而提高他们分析和解决问题的能力。</a:t>
            </a:r>
            <a:endParaRPr lang="zh-CN" altLang="en-US" sz="4000"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635000" y="-1360170"/>
            <a:ext cx="10718800" cy="3051175"/>
          </a:xfrm>
        </p:spPr>
        <p:txBody>
          <a:bodyPr>
            <a:normAutofit fontScale="90000"/>
          </a:bodyPr>
          <a:p>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br>
              <a:rPr lang="zh-CN" altLang="en-US" sz="3555">
                <a:latin typeface="楷体" panose="02010609060101010101" pitchFamily="49" charset="-122"/>
                <a:ea typeface="楷体" panose="02010609060101010101" pitchFamily="49" charset="-122"/>
                <a:cs typeface="楷体" panose="02010609060101010101" pitchFamily="49" charset="-122"/>
              </a:rPr>
            </a:br>
            <a:r>
              <a:rPr lang="zh-CN" altLang="en-US" sz="3555" b="1">
                <a:solidFill>
                  <a:srgbClr val="FF0000"/>
                </a:solidFill>
                <a:latin typeface="楷体" panose="02010609060101010101" pitchFamily="49" charset="-122"/>
                <a:ea typeface="楷体" panose="02010609060101010101" pitchFamily="49" charset="-122"/>
                <a:cs typeface="楷体" panose="02010609060101010101" pitchFamily="49" charset="-122"/>
              </a:rPr>
              <a:t>其次，利用思维导图等方法梳理课标内容，理清线索，掌握知识。</a:t>
            </a:r>
            <a:r>
              <a:rPr lang="zh-CN" altLang="en-US" sz="3555" b="1">
                <a:latin typeface="楷体" panose="02010609060101010101" pitchFamily="49" charset="-122"/>
                <a:ea typeface="楷体" panose="02010609060101010101" pitchFamily="49" charset="-122"/>
                <a:cs typeface="楷体" panose="02010609060101010101" pitchFamily="49" charset="-122"/>
              </a:rPr>
              <a:t>细读教材课时目录，提炼知识之间的内在联系。课时目录是该单元最简要最突出的内容，它起到举纲张目的作用。学生阅读课时目录，可以理清历史史实之间的内在联系，有利于对历史知识的梳理与理解。如人教版《中国历史·上册（八年级）》第一、二单元标题及课时目录分别为：</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第一单元  中国开始沦为半殖民地半封建社会</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第1课  鸦片战争</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第2课  第二次鸦片战争</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第3课  太平天国运动</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第二单元  近代化的早期探索与民族危机的加剧</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第4课  洋务运动</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第5课  甲午中日战争与瓜分中国狂潮</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第6课  戊戌变法</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第7课  抗击八国联军</a:t>
            </a: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p:txBody>
          <a:bodyPr/>
          <a:p>
            <a:endParaRPr lang="zh-CN" altLang="en-US"/>
          </a:p>
        </p:txBody>
      </p:sp>
      <p:sp>
        <p:nvSpPr>
          <p:cNvPr id="100" name="文本框 99"/>
          <p:cNvSpPr txBox="1"/>
          <p:nvPr/>
        </p:nvSpPr>
        <p:spPr>
          <a:xfrm>
            <a:off x="3556000" y="1917700"/>
            <a:ext cx="5080000" cy="645160"/>
          </a:xfrm>
          <a:prstGeom prst="rect">
            <a:avLst/>
          </a:prstGeom>
          <a:noFill/>
          <a:ln w="9525">
            <a:noFill/>
          </a:ln>
        </p:spPr>
        <p:txBody>
          <a:bodyPr>
            <a:spAutoFit/>
          </a:bodyPr>
          <a:p>
            <a:pPr indent="166370"/>
            <a:r>
              <a:rPr lang="zh-CN" sz="1200" b="0">
                <a:solidFill>
                  <a:srgbClr val="333333"/>
                </a:solidFill>
                <a:ea typeface="宋体" panose="02010600030101010101" pitchFamily="2" charset="-122"/>
              </a:rPr>
              <a:t>教师引导学生在阅读上述目录的基础上，可对本单元的课时目录进行梳理，见下表1。表</a:t>
            </a:r>
            <a:r>
              <a:rPr lang="en-US" sz="1200" b="0">
                <a:solidFill>
                  <a:srgbClr val="333333"/>
                </a:solidFill>
                <a:latin typeface="宋体" panose="02010600030101010101" pitchFamily="2" charset="-122"/>
              </a:rPr>
              <a:t>1</a:t>
            </a:r>
            <a:endParaRPr lang="zh-CN" altLang="en-US"/>
          </a:p>
        </p:txBody>
      </p:sp>
      <p:graphicFrame>
        <p:nvGraphicFramePr>
          <p:cNvPr id="4" name="表格 3"/>
          <p:cNvGraphicFramePr/>
          <p:nvPr>
            <p:custDataLst>
              <p:tags r:id="rId2"/>
            </p:custDataLst>
          </p:nvPr>
        </p:nvGraphicFramePr>
        <p:xfrm>
          <a:off x="934720" y="365760"/>
          <a:ext cx="10680700" cy="6031230"/>
        </p:xfrm>
        <a:graphic>
          <a:graphicData uri="http://schemas.openxmlformats.org/drawingml/2006/table">
            <a:tbl>
              <a:tblPr firstRow="1" bandRow="1">
                <a:tableStyleId>{5940675A-B579-460E-94D1-54222C63F5DA}</a:tableStyleId>
              </a:tblPr>
              <a:tblGrid>
                <a:gridCol w="866140"/>
                <a:gridCol w="2595880"/>
                <a:gridCol w="2379980"/>
                <a:gridCol w="2380615"/>
                <a:gridCol w="2458085"/>
              </a:tblGrid>
              <a:tr h="927735">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侵略</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鸦片战争</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第二次鸦片战争</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甲午中日战争</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0">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八国联军侵华战争</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63550">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时间</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1840年--1842年</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1856年--1860年</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1894年--1895年</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1900年--1901年</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928370">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国家</a:t>
                      </a:r>
                      <a:endParaRPr lang="en-US" alt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英国</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英、法为主凶美、俄为帮凶</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日本</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英、美、俄、日法、德、意、奥</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464185">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反抗</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虎门销烟</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太平天国运动</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黄海海战</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义和团运动</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927735">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条约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《南京条约》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《天津条约》《北京条约》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《马关条约》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《辛丑条约》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1391920">
                <a:tc>
                  <a:txBody>
                    <a:bodyPr/>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影响</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中国</a:t>
                      </a:r>
                      <a:r>
                        <a:rPr 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开始</a:t>
                      </a: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沦为半殖民地半封建社会</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中国的半殖民地化程度</a:t>
                      </a:r>
                      <a:r>
                        <a:rPr 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进一步</a:t>
                      </a: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加深</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大大</a:t>
                      </a: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加深了中国的半殖民地化程度</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a:txBody>
                    <a:bodyPr/>
                    <a:p>
                      <a:pPr indent="0">
                        <a:buNone/>
                      </a:pP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p>
                      <a:pPr indent="0">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中国</a:t>
                      </a:r>
                      <a:r>
                        <a:rPr lang="en-US" sz="2000" b="1">
                          <a:solidFill>
                            <a:srgbClr val="FF0000"/>
                          </a:solidFill>
                          <a:latin typeface="宋体" panose="02010600030101010101" pitchFamily="2" charset="-122"/>
                          <a:ea typeface="宋体" panose="02010600030101010101" pitchFamily="2" charset="-122"/>
                          <a:cs typeface="宋体" panose="02010600030101010101" pitchFamily="2" charset="-122"/>
                        </a:rPr>
                        <a:t>完全</a:t>
                      </a: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陷入半殖民地半封建社会的深渊</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r>
              <a:tr h="927735">
                <a:tc>
                  <a:txBody>
                    <a:bodyPr/>
                    <a:p>
                      <a:pPr indent="0" algn="ctr">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特征</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gridSpan="4">
                  <a:txBody>
                    <a:bodyPr/>
                    <a:p>
                      <a:pPr indent="0">
                        <a:buNone/>
                      </a:pPr>
                      <a:r>
                        <a:rPr lang="en-US" sz="2000" b="1">
                          <a:solidFill>
                            <a:srgbClr val="333333"/>
                          </a:solidFill>
                          <a:latin typeface="宋体" panose="02010600030101010101" pitchFamily="2" charset="-122"/>
                          <a:ea typeface="宋体" panose="02010600030101010101" pitchFamily="2" charset="-122"/>
                          <a:cs typeface="宋体" panose="02010600030101010101" pitchFamily="2" charset="-122"/>
                        </a:rPr>
                        <a:t>伴随着列强侵华步伐的加快，中华民族的危机日益深重，中国的社会性质也发生了根本的变化，逐步沦为半殖民地半封建社会</a:t>
                      </a:r>
                      <a:endParaRPr lang="en-US" sz="2000" b="1">
                        <a:solidFill>
                          <a:srgbClr val="333333"/>
                        </a:solidFill>
                        <a:latin typeface="宋体" panose="02010600030101010101" pitchFamily="2" charset="-122"/>
                        <a:ea typeface="宋体" panose="02010600030101010101" pitchFamily="2" charset="-122"/>
                        <a:cs typeface="宋体" panose="02010600030101010101" pitchFamily="2" charset="-122"/>
                      </a:endParaRPr>
                    </a:p>
                  </a:txBody>
                  <a:tcPr marL="41275" marR="41275"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FFFFFF"/>
                    </a:solid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2071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5956935" y="3166904"/>
            <a:ext cx="309880" cy="478155"/>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711960" y="635"/>
            <a:ext cx="9149080" cy="6361430"/>
          </a:xfrm>
        </p:spPr>
        <p:txBody>
          <a:bodyPr>
            <a:normAutofit fontScale="90000"/>
          </a:bodyPr>
          <a:lstStyle/>
          <a:p>
            <a:r>
              <a:rPr lang="zh-CN" altLang="en-US" sz="4000" b="1" smtClean="0">
                <a:solidFill>
                  <a:srgbClr val="FF0000"/>
                </a:solidFill>
              </a:rPr>
              <a:t>前言：</a:t>
            </a:r>
            <a:r>
              <a:rPr lang="zh-CN" altLang="en-US" sz="3555" b="1" smtClean="0">
                <a:solidFill>
                  <a:schemeClr val="tx1"/>
                </a:solidFill>
                <a:latin typeface="楷体" panose="02010609060101010101" pitchFamily="49" charset="-122"/>
                <a:ea typeface="楷体" panose="02010609060101010101" pitchFamily="49" charset="-122"/>
                <a:cs typeface="楷体" panose="02010609060101010101" pitchFamily="49" charset="-122"/>
              </a:rPr>
              <a:t>2021年中考的备考号角已经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历史考察对学生能力要求的变化趋势已从“知识立意——能力立意——素养立意”转型。为莘莘学子圆梦2021年中考历史，笔者结合自己的多年教学实践，谈谈中考历史复习的几点认识及体会。</a:t>
            </a:r>
            <a:endParaRPr lang="zh-CN" altLang="en-US" sz="3555" b="1" smtClean="0">
              <a:solidFill>
                <a:schemeClr val="tx1"/>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通过对上述内容的梳理，教师可以开展一些开放的设问</a:t>
            </a:r>
            <a:r>
              <a:rPr lang="zh-CN" altLang="en-US" sz="5335" b="1">
                <a:latin typeface="楷体" panose="02010609060101010101" pitchFamily="49" charset="-122"/>
                <a:ea typeface="楷体" panose="02010609060101010101" pitchFamily="49" charset="-122"/>
                <a:cs typeface="楷体" panose="02010609060101010101" pitchFamily="49" charset="-122"/>
              </a:rPr>
              <a:t>，如“列强的侵略给中国带来了什么影响？”“如何认识近代中国签订的一系列不平等条约？”、“中国近代反抗侵略战争屡战屡败的原因是什么？”、“中国人民的抗争史给我们什么启示？”等，通过这些问题的探究，以进一步深入对本章节的理解，培养学生的历史思维。</a:t>
            </a:r>
            <a:endParaRPr lang="zh-CN" altLang="en-US" sz="533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br>
              <a:rPr lang="zh-CN" altLang="en-US" sz="4000">
                <a:latin typeface="楷体" panose="02010609060101010101" pitchFamily="49" charset="-122"/>
                <a:ea typeface="楷体" panose="02010609060101010101" pitchFamily="49" charset="-122"/>
              </a:rPr>
            </a:br>
            <a:r>
              <a:rPr lang="zh-CN" altLang="en-US" sz="4000" b="1">
                <a:solidFill>
                  <a:srgbClr val="FF0000"/>
                </a:solidFill>
                <a:latin typeface="楷体" panose="02010609060101010101" pitchFamily="49" charset="-122"/>
                <a:ea typeface="楷体" panose="02010609060101010101" pitchFamily="49" charset="-122"/>
              </a:rPr>
              <a:t>第四，多练习，多巩固，渗透核心素养，熟练掌握并运用各种解题方法。</a:t>
            </a:r>
            <a:r>
              <a:rPr lang="zh-CN" altLang="en-US" sz="4000" b="1">
                <a:latin typeface="楷体" panose="02010609060101010101" pitchFamily="49" charset="-122"/>
                <a:ea typeface="楷体" panose="02010609060101010101" pitchFamily="49" charset="-122"/>
              </a:rPr>
              <a:t>平时要多写多练，题目一定一定要自己认真做！在犹豫和做错的题目上做好标记，以后直接看这些题目就可以大大节省时间。刷题也要注意方法，起码在你不懂时就不要硬做下去，及时请教他人弄懂一道题好过你自己糊里糊涂做几道题。而问答题要注意分点答题，写好标志性字眼。如果不懂如何答题的话就在时间允许的情况下多看几遍题目吧，千方百计也要写些相关的文字上去，尽量不要空题。现在历史时间虽然增加了，但是题量也相应地增多了，所以速度也是需要关注的一大环节。提升速度并不意味着连题目都看不清楚就写答案，而是需要把自己阅读理解等能力进一步提高，掌握较科学的做题方法，从而提升答题的速度。</a:t>
            </a:r>
            <a:endParaRPr lang="zh-CN" altLang="en-US" sz="4000"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271145" y="0"/>
            <a:ext cx="11082655" cy="1691005"/>
          </a:xfrm>
        </p:spPr>
        <p:txBody>
          <a:bodyPr/>
          <a:p>
            <a:r>
              <a:rPr lang="zh-CN" altLang="en-US">
                <a:solidFill>
                  <a:srgbClr val="FF0000"/>
                </a:solidFill>
              </a:rPr>
              <a:t>以下是上届优秀生的学习历史方法：</a:t>
            </a:r>
            <a:endParaRPr lang="zh-CN" altLang="en-US">
              <a:solidFill>
                <a:srgbClr val="FF0000"/>
              </a:solidFill>
            </a:endParaRPr>
          </a:p>
        </p:txBody>
      </p:sp>
      <p:sp>
        <p:nvSpPr>
          <p:cNvPr id="3" name="内容占位符 2"/>
          <p:cNvSpPr>
            <a:spLocks noGrp="1"/>
          </p:cNvSpPr>
          <p:nvPr>
            <p:ph idx="1"/>
          </p:nvPr>
        </p:nvSpPr>
        <p:spPr>
          <a:xfrm>
            <a:off x="662940" y="1315720"/>
            <a:ext cx="10690860" cy="4861560"/>
          </a:xfrm>
        </p:spPr>
        <p:txBody>
          <a:bodyPr>
            <a:noAutofit/>
          </a:bodyPr>
          <a:p>
            <a:r>
              <a:rPr lang="zh-CN" altLang="en-US" b="1">
                <a:latin typeface="楷体" panose="02010609060101010101" pitchFamily="49" charset="-122"/>
                <a:ea typeface="楷体" panose="02010609060101010101" pitchFamily="49" charset="-122"/>
                <a:cs typeface="楷体" panose="02010609060101010101" pitchFamily="49" charset="-122"/>
              </a:rPr>
              <a:t>1. 利用好课本的目录</a:t>
            </a:r>
            <a:endParaRPr lang="zh-CN" altLang="en-US" b="1">
              <a:latin typeface="楷体" panose="02010609060101010101" pitchFamily="49" charset="-122"/>
              <a:ea typeface="楷体" panose="02010609060101010101" pitchFamily="49" charset="-122"/>
              <a:cs typeface="楷体" panose="02010609060101010101" pitchFamily="49" charset="-122"/>
            </a:endParaRPr>
          </a:p>
          <a:p>
            <a:r>
              <a:rPr lang="zh-CN" altLang="en-US" b="1">
                <a:latin typeface="楷体" panose="02010609060101010101" pitchFamily="49" charset="-122"/>
                <a:ea typeface="楷体" panose="02010609060101010101" pitchFamily="49" charset="-122"/>
                <a:cs typeface="楷体" panose="02010609060101010101" pitchFamily="49" charset="-122"/>
              </a:rPr>
              <a:t>建议在开始一轮记背之前可以先复印一份课本的目录，还能重新再展开一轮。</a:t>
            </a:r>
            <a:endParaRPr lang="zh-CN" altLang="en-US" b="1">
              <a:latin typeface="楷体" panose="02010609060101010101" pitchFamily="49" charset="-122"/>
              <a:ea typeface="楷体" panose="02010609060101010101" pitchFamily="49" charset="-122"/>
              <a:cs typeface="楷体" panose="02010609060101010101" pitchFamily="49" charset="-122"/>
            </a:endParaRPr>
          </a:p>
          <a:p>
            <a:r>
              <a:rPr lang="zh-CN" altLang="en-US" b="1">
                <a:latin typeface="楷体" panose="02010609060101010101" pitchFamily="49" charset="-122"/>
                <a:ea typeface="楷体" panose="02010609060101010101" pitchFamily="49" charset="-122"/>
                <a:cs typeface="楷体" panose="02010609060101010101" pitchFamily="49" charset="-122"/>
              </a:rPr>
              <a:t>每一个课题我都会记上个3-4次（短期内），然后基本上就不会忘了。应用目录也就是这个目的，标注每一次记背复习的日期，方便复盘和复习。复习的周期为：第2天，第4天，第7天，第14天（其实还有一个一个月后和三个月后，但基本上四次就能记住应付考试了，中考也是没问题的）每完成一次记背，就在日期的下方打个勾，表示完成。如果错过了日期也不要紧，除非是最后的一次记背，要不其实没有重新回去补上去的必要，但如果你想扎实一些，可以在后一天马上补上，效果不会差的。</a:t>
            </a:r>
            <a:endParaRPr lang="zh-CN" altLang="en-US" b="1">
              <a:latin typeface="楷体" panose="02010609060101010101" pitchFamily="49" charset="-122"/>
              <a:ea typeface="楷体" panose="02010609060101010101" pitchFamily="49" charset="-122"/>
              <a:cs typeface="楷体" panose="02010609060101010101" pitchFamily="49" charset="-122"/>
            </a:endParaRPr>
          </a:p>
          <a:p>
            <a:r>
              <a:rPr lang="zh-CN" altLang="en-US" b="1">
                <a:latin typeface="楷体" panose="02010609060101010101" pitchFamily="49" charset="-122"/>
                <a:ea typeface="楷体" panose="02010609060101010101" pitchFamily="49" charset="-122"/>
                <a:cs typeface="楷体" panose="02010609060101010101" pitchFamily="49" charset="-122"/>
              </a:rPr>
              <a:t>其实在最后背完了，看到目录上满满的勾勾，也是很有成就感的。</a:t>
            </a:r>
            <a:endParaRPr lang="zh-CN" altLang="en-US" b="1">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r>
              <a:rPr lang="zh-CN" altLang="en-US" sz="3555">
                <a:solidFill>
                  <a:srgbClr val="FF0000"/>
                </a:solidFill>
              </a:rPr>
              <a:t>2. 善于对比与总结</a:t>
            </a:r>
            <a:br>
              <a:rPr lang="zh-CN" altLang="en-US" sz="3555"/>
            </a:br>
            <a:r>
              <a:rPr lang="zh-CN" altLang="en-US" sz="3555"/>
              <a:t>　　</a:t>
            </a:r>
            <a:r>
              <a:rPr lang="zh-CN" altLang="en-US" sz="3555" b="1">
                <a:latin typeface="楷体" panose="02010609060101010101" pitchFamily="49" charset="-122"/>
                <a:ea typeface="楷体" panose="02010609060101010101" pitchFamily="49" charset="-122"/>
                <a:cs typeface="楷体" panose="02010609060101010101" pitchFamily="49" charset="-122"/>
              </a:rPr>
              <a:t>历史总是惊人的相似，有很多点很容易混淆。比如说苏俄建立的时候通过的是《和平法令》，二战之后美国在日本颁布的是“和平宪法”。有的时候我们平常在背书的时候可能没怎么注意这些看似不起眼的细节，但特别是在选拔性考试中，考的其实就是这些细节，常常出现在问答和选择，用来拉开分差。所以但你在记忆的时候，有之前背诵过的相似知识点浮现在脑子里，有些模棱两可，一定别放过！！！这就是你拿分的时候了！！把这个知识点记在旁边，把两个一起记下来，搞清楚分辨开，就再无后患了。</a:t>
            </a:r>
            <a:br>
              <a:rPr lang="zh-CN" altLang="en-US" sz="3555" b="1">
                <a:latin typeface="楷体" panose="02010609060101010101" pitchFamily="49" charset="-122"/>
                <a:ea typeface="楷体" panose="02010609060101010101" pitchFamily="49" charset="-122"/>
                <a:cs typeface="楷体" panose="02010609060101010101" pitchFamily="49" charset="-122"/>
              </a:rPr>
            </a:br>
            <a:r>
              <a:rPr lang="zh-CN" altLang="en-US" sz="3555" b="1">
                <a:latin typeface="楷体" panose="02010609060101010101" pitchFamily="49" charset="-122"/>
                <a:ea typeface="楷体" panose="02010609060101010101" pitchFamily="49" charset="-122"/>
                <a:cs typeface="楷体" panose="02010609060101010101" pitchFamily="49" charset="-122"/>
              </a:rPr>
              <a:t>有一串的历史事件，可以按特征分类，自己整理一下（可以用思维导图），可以试试看用自己的话说一遍，记起来会容易很多，印象也会更加深刻哦。</a:t>
            </a: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r>
              <a:rPr lang="zh-CN" altLang="en-US"/>
              <a:t>　</a:t>
            </a:r>
            <a:endParaRPr lang="zh-CN"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br>
              <a:rPr lang="zh-CN" altLang="en-US" sz="3110"/>
            </a:br>
            <a:r>
              <a:rPr lang="zh-CN" altLang="en-US" sz="4445" b="1">
                <a:solidFill>
                  <a:srgbClr val="FF0000"/>
                </a:solidFill>
                <a:latin typeface="楷体" panose="02010609060101010101" pitchFamily="49" charset="-122"/>
                <a:ea typeface="楷体" panose="02010609060101010101" pitchFamily="49" charset="-122"/>
                <a:cs typeface="楷体" panose="02010609060101010101" pitchFamily="49" charset="-122"/>
              </a:rPr>
              <a:t>3.善用年代尺</a:t>
            </a:r>
            <a:br>
              <a:rPr lang="zh-CN" altLang="en-US" sz="4445" b="1">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4445" b="1">
                <a:solidFill>
                  <a:srgbClr val="FF0000"/>
                </a:solidFill>
                <a:latin typeface="楷体" panose="02010609060101010101" pitchFamily="49" charset="-122"/>
                <a:ea typeface="楷体" panose="02010609060101010101" pitchFamily="49" charset="-122"/>
                <a:cs typeface="楷体" panose="02010609060101010101" pitchFamily="49" charset="-122"/>
              </a:rPr>
              <a:t>　　</a:t>
            </a:r>
            <a:r>
              <a:rPr lang="zh-CN" altLang="en-US" sz="4445" b="1">
                <a:latin typeface="楷体" panose="02010609060101010101" pitchFamily="49" charset="-122"/>
                <a:ea typeface="楷体" panose="02010609060101010101" pitchFamily="49" charset="-122"/>
                <a:cs typeface="楷体" panose="02010609060101010101" pitchFamily="49" charset="-122"/>
              </a:rPr>
              <a:t>可以用书本附录的，也可以自己做一份，个人更加建议后者。这能让你对某个大时段的历史有一个整体的、全面的理解和认识并能领会它们之间非常清晰的脉络。年代尺还是对时间点和数字不敏感的同学的救星（比如说我），记时间超级方便，效率很高（特别是学中国古代史的时候，每个朝代创建者和都城地点都可以一块标注在旁边，这种小的考点一下子就能记下来）。</a:t>
            </a:r>
            <a:br>
              <a:rPr lang="zh-CN" altLang="en-US" sz="4445" b="1">
                <a:latin typeface="楷体" panose="02010609060101010101" pitchFamily="49" charset="-122"/>
                <a:ea typeface="楷体" panose="02010609060101010101" pitchFamily="49" charset="-122"/>
                <a:cs typeface="楷体" panose="02010609060101010101" pitchFamily="49" charset="-122"/>
              </a:rPr>
            </a:br>
            <a:br>
              <a:rPr lang="zh-CN" altLang="en-US" sz="4445" b="1">
                <a:latin typeface="楷体" panose="02010609060101010101" pitchFamily="49" charset="-122"/>
                <a:ea typeface="楷体" panose="02010609060101010101" pitchFamily="49" charset="-122"/>
                <a:cs typeface="楷体" panose="02010609060101010101" pitchFamily="49" charset="-122"/>
              </a:rPr>
            </a:br>
            <a:br>
              <a:rPr lang="zh-CN" altLang="en-US" sz="3110"/>
            </a:br>
            <a:br>
              <a:rPr lang="zh-CN" altLang="en-US" sz="3110"/>
            </a:br>
            <a:br>
              <a:rPr lang="zh-CN" altLang="en-US" sz="3110"/>
            </a:br>
            <a:br>
              <a:rPr lang="zh-CN" altLang="en-US" sz="3110"/>
            </a:br>
            <a:endParaRPr lang="zh-CN" altLang="en-US" sz="355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r>
              <a:rPr lang="zh-CN" altLang="en-US"/>
              <a:t>　</a:t>
            </a:r>
            <a:endParaRPr lang="zh-CN"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4.专项突破</a:t>
            </a:r>
            <a:b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　　</a:t>
            </a:r>
            <a:r>
              <a:rPr lang="zh-CN" altLang="en-US" sz="5335" b="1">
                <a:latin typeface="楷体" panose="02010609060101010101" pitchFamily="49" charset="-122"/>
                <a:ea typeface="楷体" panose="02010609060101010101" pitchFamily="49" charset="-122"/>
              </a:rPr>
              <a:t>说白了就是哪种题型或者板块薄弱练哪里，没啥好讲的。别怕题多，熟能生巧（这个是真的）。客观题各位真的要好好练习，拉分严重。</a:t>
            </a:r>
            <a:endParaRPr lang="zh-CN" altLang="en-US" sz="5335"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a:xfrm>
            <a:off x="677545" y="893445"/>
            <a:ext cx="10676255" cy="5283835"/>
          </a:xfrm>
        </p:spPr>
        <p:txBody>
          <a:bodyPr/>
          <a:p>
            <a:endParaRPr lang="zh-CN"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5. 保持良好心态</a:t>
            </a:r>
            <a:b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　　</a:t>
            </a:r>
            <a:r>
              <a:rPr lang="zh-CN" altLang="en-US" sz="5335" b="1">
                <a:latin typeface="楷体" panose="02010609060101010101" pitchFamily="49" charset="-122"/>
                <a:ea typeface="楷体" panose="02010609060101010101" pitchFamily="49" charset="-122"/>
                <a:cs typeface="楷体" panose="02010609060101010101" pitchFamily="49" charset="-122"/>
              </a:rPr>
              <a:t>我个人很喜欢历史这个学科，每一次系统地复习一本书都会像开始一场冒险一样，背书的速度和效率都很快。</a:t>
            </a:r>
            <a:br>
              <a:rPr lang="zh-CN" altLang="en-US" sz="5335" b="1">
                <a:latin typeface="楷体" panose="02010609060101010101" pitchFamily="49" charset="-122"/>
                <a:ea typeface="楷体" panose="02010609060101010101" pitchFamily="49" charset="-122"/>
                <a:cs typeface="楷体" panose="02010609060101010101" pitchFamily="49" charset="-122"/>
              </a:rPr>
            </a:br>
            <a:r>
              <a:rPr lang="zh-CN" altLang="en-US" sz="5335" b="1">
                <a:latin typeface="楷体" panose="02010609060101010101" pitchFamily="49" charset="-122"/>
                <a:ea typeface="楷体" panose="02010609060101010101" pitchFamily="49" charset="-122"/>
                <a:cs typeface="楷体" panose="02010609060101010101" pitchFamily="49" charset="-122"/>
              </a:rPr>
              <a:t>历史真的不难，好好背诵理解，不懂就问，中考95分以上还是可以的。</a:t>
            </a:r>
            <a:br>
              <a:rPr lang="zh-CN" altLang="en-US" sz="5335">
                <a:latin typeface="楷体" panose="02010609060101010101" pitchFamily="49" charset="-122"/>
                <a:ea typeface="楷体" panose="02010609060101010101" pitchFamily="49" charset="-122"/>
                <a:cs typeface="楷体" panose="02010609060101010101" pitchFamily="49" charset="-122"/>
              </a:rPr>
            </a:br>
            <a:br>
              <a:rPr lang="zh-CN" altLang="en-US"/>
            </a:br>
            <a:br>
              <a:rPr lang="zh-CN" altLang="en-US"/>
            </a:br>
            <a:endParaRPr lang="zh-CN" altLang="en-US"/>
          </a:p>
        </p:txBody>
      </p:sp>
      <p:sp>
        <p:nvSpPr>
          <p:cNvPr id="3" name="内容占位符 2"/>
          <p:cNvSpPr>
            <a:spLocks noGrp="1"/>
          </p:cNvSpPr>
          <p:nvPr>
            <p:ph idx="1"/>
          </p:nvPr>
        </p:nvSpPr>
        <p:spPr/>
        <p:txBody>
          <a:bodyPr/>
          <a:p>
            <a:pPr marL="0" indent="0">
              <a:buNone/>
            </a:pPr>
            <a:r>
              <a:rPr lang="zh-CN" altLang="en-US"/>
              <a:t>　</a:t>
            </a:r>
            <a:endParaRPr lang="zh-CN"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r>
              <a:rPr lang="zh-CN" altLang="en-US"/>
              <a:t>　</a:t>
            </a:r>
            <a:br>
              <a:rPr lang="zh-CN" altLang="en-US"/>
            </a:br>
            <a:br>
              <a:rPr lang="zh-CN" altLang="en-US"/>
            </a:br>
            <a:br>
              <a:rPr lang="zh-CN" altLang="en-US"/>
            </a:br>
            <a:r>
              <a:rPr lang="zh-CN" altLang="en-US"/>
              <a:t>　　</a:t>
            </a:r>
            <a:r>
              <a:rPr lang="zh-CN" altLang="en-US" sz="5335" b="1">
                <a:latin typeface="楷体" panose="02010609060101010101" pitchFamily="49" charset="-122"/>
                <a:ea typeface="楷体" panose="02010609060101010101" pitchFamily="49" charset="-122"/>
              </a:rPr>
              <a:t>总体上就是一定要认真听课，尽量在老师讲课时就把笔记记熟，掌握好知识点，牢记一些重要的年份和事件（通过形象记忆把时间与事件联系在一起），打好基础。然后做选择题时仔细思考每一个选项，避免掉坑。再多刷一点综合题，会运用综合题答案常用的语句（万金油）。总之按老师的要求去贯彻就好了。</a:t>
            </a:r>
            <a:endParaRPr lang="zh-CN" altLang="en-US" sz="5335"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r>
              <a:rPr lang="zh-CN" altLang="en-US" sz="6665" b="1">
                <a:solidFill>
                  <a:srgbClr val="FF0000"/>
                </a:solidFill>
                <a:latin typeface="楷体" panose="02010609060101010101" pitchFamily="49" charset="-122"/>
                <a:ea typeface="楷体" panose="02010609060101010101" pitchFamily="49" charset="-122"/>
              </a:rPr>
              <a:t>结束语：</a:t>
            </a:r>
            <a:r>
              <a:rPr lang="zh-CN" altLang="en-US" sz="6665" b="1">
                <a:latin typeface="楷体" panose="02010609060101010101" pitchFamily="49" charset="-122"/>
                <a:ea typeface="楷体" panose="02010609060101010101" pitchFamily="49" charset="-122"/>
              </a:rPr>
              <a:t>以上的一些拙见还显得有些肤浅和不够完善，权作抛砖引玉，以期待更多的一线历史教师在中考历史复习备考方面提出自己的真知灼见。</a:t>
            </a:r>
            <a:endParaRPr lang="zh-CN" altLang="en-US" sz="6665"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2071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5956935" y="3166904"/>
            <a:ext cx="309880" cy="478155"/>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711960" y="635"/>
            <a:ext cx="9149080" cy="6361430"/>
          </a:xfrm>
        </p:spPr>
        <p:txBody>
          <a:bodyPr>
            <a:normAutofit fontScale="90000"/>
          </a:bodyPr>
          <a:lstStyle/>
          <a:p>
            <a:br>
              <a:rPr lang="zh-CN" altLang="en-US" sz="5335">
                <a:latin typeface="楷体" panose="02010609060101010101" pitchFamily="49" charset="-122"/>
                <a:ea typeface="楷体" panose="02010609060101010101" pitchFamily="49" charset="-122"/>
                <a:cs typeface="楷体" panose="02010609060101010101" pitchFamily="49" charset="-122"/>
                <a:sym typeface="+mn-ea"/>
              </a:rPr>
            </a:br>
            <a:r>
              <a:rPr lang="zh-CN" altLang="en-US" sz="5335">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t>一、激励：开启成功的垫脚石</a:t>
            </a:r>
            <a:br>
              <a:rPr lang="zh-CN" altLang="en-US" sz="5335">
                <a:solidFill>
                  <a:srgbClr val="FF0000"/>
                </a:solidFill>
                <a:latin typeface="楷体" panose="02010609060101010101" pitchFamily="49" charset="-122"/>
                <a:ea typeface="楷体" panose="02010609060101010101" pitchFamily="49" charset="-122"/>
                <a:cs typeface="楷体" panose="02010609060101010101" pitchFamily="49" charset="-122"/>
                <a:sym typeface="+mn-ea"/>
              </a:rPr>
            </a:br>
            <a:r>
              <a:rPr lang="zh-CN" altLang="en-US" sz="3550">
                <a:sym typeface="+mn-ea"/>
              </a:rPr>
              <a:t>  </a:t>
            </a:r>
            <a:r>
              <a:rPr lang="zh-CN" altLang="en-US" sz="3550">
                <a:latin typeface="宋体" panose="02010600030101010101" pitchFamily="2" charset="-122"/>
                <a:ea typeface="宋体" panose="02010600030101010101" pitchFamily="2" charset="-122"/>
                <a:cs typeface="宋体" panose="02010600030101010101" pitchFamily="2" charset="-122"/>
                <a:sym typeface="+mn-ea"/>
              </a:rPr>
              <a:t> </a:t>
            </a:r>
            <a:r>
              <a:rPr lang="zh-CN" altLang="en-US" sz="4000" b="1">
                <a:latin typeface="宋体" panose="02010600030101010101" pitchFamily="2" charset="-122"/>
                <a:ea typeface="宋体" panose="02010600030101010101" pitchFamily="2" charset="-122"/>
                <a:cs typeface="宋体" panose="02010600030101010101" pitchFamily="2" charset="-122"/>
                <a:sym typeface="+mn-ea"/>
              </a:rPr>
              <a:t>常言道：良好的开端是成功的一半。如何打造好中考历史复习第一节课至关重要。中考历史复习第一课应该鼓励学生学习的信心和勇气，如果成功的话比教师上几周的历史复习课还要管用。因此，教师要精心选择既符合中考实情，又能抓住学生心境的名言警句和案例来解剖，同时收集了上一届毕业生考上了重点高中的关于复习历史的方法和策略，去触动他们的心灵，以激励他们学习的原动力。之后笔者又选择了国学大师王国维的一句治学经典名言作为升华，效果甚佳。</a:t>
            </a:r>
            <a:br>
              <a:rPr lang="zh-CN" altLang="en-US" sz="4000" b="1">
                <a:latin typeface="宋体" panose="02010600030101010101" pitchFamily="2" charset="-122"/>
                <a:ea typeface="宋体" panose="02010600030101010101" pitchFamily="2" charset="-122"/>
                <a:cs typeface="宋体" panose="02010600030101010101" pitchFamily="2" charset="-122"/>
                <a:sym typeface="+mn-ea"/>
              </a:rPr>
            </a:br>
            <a:endParaRPr lang="zh-CN" altLang="en-US" sz="4000" b="1" smtClean="0">
              <a:gradFill>
                <a:gsLst>
                  <a:gs pos="0">
                    <a:srgbClr val="012D86"/>
                  </a:gs>
                  <a:gs pos="100000">
                    <a:srgbClr val="0E2557"/>
                  </a:gs>
                </a:gsLst>
                <a:lin scaled="0"/>
              </a:gradFill>
              <a:latin typeface="宋体" panose="02010600030101010101" pitchFamily="2" charset="-122"/>
              <a:ea typeface="宋体" panose="02010600030101010101" pitchFamily="2" charset="-122"/>
              <a:cs typeface="宋体" panose="02010600030101010101" pitchFamily="2" charset="-122"/>
              <a:sym typeface="+mn-ea"/>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r>
              <a:rPr lang="zh-CN" altLang="en-US"/>
              <a:t>      </a:t>
            </a:r>
            <a:r>
              <a:rPr lang="zh-CN" altLang="en-US">
                <a:solidFill>
                  <a:schemeClr val="accent5"/>
                </a:solidFill>
              </a:rPr>
              <a:t>古今之成大事业、大学问者，罔不经过三种之境界：“昨夜西风凋碧树。独上高楼，望尽天涯路。”此第一境也。“衣带渐宽终不悔，为伊消得人憔悴。”此第二境也。“众里寻他千百度，蓦然回首，那人却在灯火阑珊处。”此第三境也。</a:t>
            </a:r>
            <a:br>
              <a:rPr lang="zh-CN" altLang="en-US">
                <a:solidFill>
                  <a:schemeClr val="accent5"/>
                </a:solidFill>
              </a:rPr>
            </a:br>
            <a:r>
              <a:rPr lang="zh-CN" altLang="en-US">
                <a:solidFill>
                  <a:schemeClr val="accent5"/>
                </a:solidFill>
              </a:rPr>
              <a:t>——王国维《人间词话》</a:t>
            </a:r>
            <a:endParaRPr lang="zh-CN" altLang="en-US">
              <a:solidFill>
                <a:schemeClr val="accent5"/>
              </a:solidFill>
            </a:endParaRPr>
          </a:p>
        </p:txBody>
      </p:sp>
      <p:sp>
        <p:nvSpPr>
          <p:cNvPr id="3" name="内容占位符 2"/>
          <p:cNvSpPr>
            <a:spLocks noGrp="1"/>
          </p:cNvSpPr>
          <p:nvPr>
            <p:ph idx="1"/>
          </p:nvPr>
        </p:nvSpPr>
        <p:spPr>
          <a:xfrm>
            <a:off x="183515" y="635"/>
            <a:ext cx="11170285" cy="6176645"/>
          </a:xfrm>
        </p:spPr>
        <p:txBody>
          <a:bodyPr/>
          <a:p>
            <a:endParaRPr lang="zh-CN"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sz="4000"/>
            </a:br>
            <a:br>
              <a:rPr lang="zh-CN" altLang="en-US" sz="4000"/>
            </a:br>
            <a:br>
              <a:rPr lang="zh-CN" altLang="en-US" sz="4000"/>
            </a:br>
            <a:br>
              <a:rPr lang="zh-CN" altLang="en-US" sz="4000"/>
            </a:br>
            <a:br>
              <a:rPr lang="zh-CN" altLang="en-US" sz="4000"/>
            </a:br>
            <a:br>
              <a:rPr lang="zh-CN" altLang="en-US" sz="4000"/>
            </a:br>
            <a:br>
              <a:rPr lang="zh-CN" altLang="en-US" sz="4000"/>
            </a:br>
            <a:br>
              <a:rPr lang="zh-CN" altLang="en-US" sz="4000"/>
            </a:br>
            <a:br>
              <a:rPr lang="zh-CN" altLang="en-US" sz="4000"/>
            </a:br>
            <a:r>
              <a:rPr lang="zh-CN" altLang="en-US" sz="4000"/>
              <a:t>     </a:t>
            </a:r>
            <a:r>
              <a:rPr lang="zh-CN" altLang="en-US" sz="4000">
                <a:solidFill>
                  <a:schemeClr val="tx1"/>
                </a:solidFill>
              </a:rPr>
              <a:t>王国维认为治学有三种境界，学生的学习也应如此，即执着地追求→百倍的付出→高度地专注。首先，知识的习得要有“望尽天涯路”那样志存高远的追求，耐得住“昨夜西风凋碧树”那样的清冷。其次，能力的养成需要勤奋努力，刻苦钻研，舍得付出和百折不挠的精神，下真功夫、苦功夫、细功夫，即便是“衣带渐宽”也“终不悔”，“人憔悴”也心甘情愿。其三，历史学科素养的提高贵在独立思考，学以致用，要在学习和运用中“众里寻他千百度”，最终“蓦然回首”，在“灯火阑珊处”领悟真谛。经过教师的一番淳淳教导，根据班情和学情，再详细地分析两则往届学生中考历史复习的成功案例，笔者坚信最终会打动甚至感染学生的良知。</a:t>
            </a:r>
            <a:endParaRPr lang="zh-CN" altLang="en-US" sz="4000">
              <a:solidFill>
                <a:schemeClr val="tx1"/>
              </a:solidFill>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二、问题：剖析成功的基因</a:t>
            </a:r>
            <a:b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5335">
                <a:solidFill>
                  <a:srgbClr val="FF0000"/>
                </a:solidFill>
                <a:latin typeface="楷体" panose="02010609060101010101" pitchFamily="49" charset="-122"/>
                <a:ea typeface="楷体" panose="02010609060101010101" pitchFamily="49" charset="-122"/>
                <a:cs typeface="楷体" panose="02010609060101010101" pitchFamily="49" charset="-122"/>
              </a:rPr>
              <a:t>   </a:t>
            </a:r>
            <a:br>
              <a:rPr lang="zh-CN" altLang="en-US" sz="5335">
                <a:solidFill>
                  <a:srgbClr val="FF0000"/>
                </a:solidFill>
                <a:latin typeface="楷体" panose="02010609060101010101" pitchFamily="49" charset="-122"/>
                <a:ea typeface="楷体" panose="02010609060101010101" pitchFamily="49" charset="-122"/>
                <a:cs typeface="楷体" panose="02010609060101010101" pitchFamily="49" charset="-122"/>
              </a:rPr>
            </a:br>
            <a:r>
              <a:rPr lang="zh-CN" altLang="en-US" sz="5335">
                <a:solidFill>
                  <a:srgbClr val="FF0000"/>
                </a:solidFill>
                <a:latin typeface="楷体" panose="02010609060101010101" pitchFamily="49" charset="-122"/>
                <a:ea typeface="楷体" panose="02010609060101010101" pitchFamily="49" charset="-122"/>
                <a:cs typeface="楷体" panose="02010609060101010101" pitchFamily="49" charset="-122"/>
              </a:rPr>
              <a:t>   </a:t>
            </a:r>
            <a:r>
              <a:rPr lang="zh-CN" altLang="en-US" sz="5335" b="1">
                <a:latin typeface="楷体" panose="02010609060101010101" pitchFamily="49" charset="-122"/>
                <a:ea typeface="楷体" panose="02010609060101010101" pitchFamily="49" charset="-122"/>
              </a:rPr>
              <a:t>俗话讲：失败是成功之母。只有找出中考历史复习存在的问题，才能对症下药。笔者对所任历届初三学生在中考复习时存在的一些问题，进行了小结，同学们应引以为戒。</a:t>
            </a:r>
            <a:endParaRPr lang="zh-CN" altLang="en-US" sz="5335"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a:t>      </a:t>
            </a:r>
            <a:r>
              <a:rPr lang="zh-CN" altLang="en-US" b="1">
                <a:solidFill>
                  <a:srgbClr val="FF0000"/>
                </a:solidFill>
                <a:latin typeface="楷体" panose="02010609060101010101" pitchFamily="49" charset="-122"/>
                <a:ea typeface="楷体" panose="02010609060101010101" pitchFamily="49" charset="-122"/>
                <a:cs typeface="楷体" panose="02010609060101010101" pitchFamily="49" charset="-122"/>
              </a:rPr>
              <a:t>第一，复习方法不当，基础知识薄弱。</a:t>
            </a:r>
            <a:r>
              <a:rPr lang="zh-CN" altLang="en-US" b="1">
                <a:latin typeface="楷体" panose="02010609060101010101" pitchFamily="49" charset="-122"/>
                <a:ea typeface="楷体" panose="02010609060101010101" pitchFamily="49" charset="-122"/>
                <a:cs typeface="楷体" panose="02010609060101010101" pitchFamily="49" charset="-122"/>
              </a:rPr>
              <a:t>首先，不少学生对历史学科的复习没有制定计划，复习效率偏低。加之由于许多内容学习过了，存在课堂上“不想听”、“只看不写”、“只想不做”等眼高手低的不良复习习惯。其次，一些学生对一些历史基本概念掌握不够扎实，对相近概念混淆不清，不能正确理解和熟练运用，导致考试中基础试题得不到应该得到的分数，还有些学生对一些基础知识的梳理能力不强，缺少梳理和归纳知识的基本方法，导致做不出综合性试题。</a:t>
            </a:r>
            <a:endParaRPr lang="zh-CN" altLang="en-US"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r>
              <a:rPr lang="zh-CN" altLang="en-US"/>
              <a:t>      </a:t>
            </a:r>
            <a:br>
              <a:rPr lang="zh-CN" altLang="en-US"/>
            </a:br>
            <a:r>
              <a:rPr lang="zh-CN" altLang="en-US"/>
              <a:t>    </a:t>
            </a:r>
            <a:r>
              <a:rPr lang="zh-CN" altLang="en-US" sz="4890" b="1">
                <a:solidFill>
                  <a:srgbClr val="FF0000"/>
                </a:solidFill>
                <a:latin typeface="楷体" panose="02010609060101010101" pitchFamily="49" charset="-122"/>
                <a:ea typeface="楷体" panose="02010609060101010101" pitchFamily="49" charset="-122"/>
              </a:rPr>
              <a:t>第二，答题缺乏规范，审题不够细致。</a:t>
            </a:r>
            <a:r>
              <a:rPr lang="zh-CN" altLang="en-US" sz="4890" b="1">
                <a:latin typeface="楷体" panose="02010609060101010101" pitchFamily="49" charset="-122"/>
                <a:ea typeface="楷体" panose="02010609060101010101" pitchFamily="49" charset="-122"/>
              </a:rPr>
              <a:t>历史学科平时不注意运用学科语言规范解题，答题缺乏专业用语，胡乱使用网络语言和本地方言，有的学生书写潦草，涂改随便，评卷教师看不清难以给分。很多学生平时做题时，因为求速度，忽视了准确度，在解题过程中因为求快而不能根据需要提取有用的信息，或忽视题目的隐含条件，出现易看错、答错、写错等情况，导致失分。</a:t>
            </a:r>
            <a:endParaRPr lang="zh-CN" altLang="en-US" sz="4890" b="1">
              <a:latin typeface="楷体" panose="02010609060101010101" pitchFamily="49" charset="-122"/>
              <a:ea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en-US"/>
            </a:br>
            <a:br>
              <a:rPr lang="zh-CN" altLang="en-US"/>
            </a:br>
            <a:br>
              <a:rPr lang="zh-CN" altLang="en-US"/>
            </a:br>
            <a:br>
              <a:rPr lang="zh-CN" altLang="en-US"/>
            </a:br>
            <a:br>
              <a:rPr lang="zh-CN" altLang="en-US"/>
            </a:br>
            <a:br>
              <a:rPr lang="zh-CN" altLang="en-US"/>
            </a:br>
            <a:br>
              <a:rPr lang="zh-CN" altLang="en-US"/>
            </a:br>
            <a:br>
              <a:rPr lang="zh-CN" altLang="en-US"/>
            </a:br>
            <a:r>
              <a:rPr lang="zh-CN" altLang="en-US" sz="5335" b="1">
                <a:solidFill>
                  <a:srgbClr val="FF0000"/>
                </a:solidFill>
                <a:latin typeface="楷体" panose="02010609060101010101" pitchFamily="49" charset="-122"/>
                <a:ea typeface="楷体" panose="02010609060101010101" pitchFamily="49" charset="-122"/>
                <a:cs typeface="楷体" panose="02010609060101010101" pitchFamily="49" charset="-122"/>
              </a:rPr>
              <a:t>第三，忽视错题归类，用常规思维解题。</a:t>
            </a:r>
            <a:r>
              <a:rPr lang="zh-CN" altLang="en-US" sz="5335" b="1">
                <a:latin typeface="楷体" panose="02010609060101010101" pitchFamily="49" charset="-122"/>
                <a:ea typeface="楷体" panose="02010609060101010101" pitchFamily="49" charset="-122"/>
                <a:cs typeface="楷体" panose="02010609060101010101" pitchFamily="49" charset="-122"/>
              </a:rPr>
              <a:t>不少考生在复习过程中，往往不太重视每次练习或阶段性测试的错题的整理，更不注意解题后进行及时反思，出现“屡做屡错”“讲过的还错”的现象。 在复习考试中，部分学生由于受以往熟题思维的影响，解题时思考问题比较片面，易受前概念干扰，导致解题出现偏离主旨。</a:t>
            </a:r>
            <a:endParaRPr lang="zh-CN" altLang="en-US" sz="5335" b="1">
              <a:latin typeface="楷体" panose="02010609060101010101" pitchFamily="49" charset="-122"/>
              <a:ea typeface="楷体" panose="02010609060101010101" pitchFamily="49" charset="-122"/>
              <a:cs typeface="楷体" panose="02010609060101010101" pitchFamily="49" charset="-122"/>
            </a:endParaRPr>
          </a:p>
        </p:txBody>
      </p:sp>
      <p:sp>
        <p:nvSpPr>
          <p:cNvPr id="3" name="内容占位符 2"/>
          <p:cNvSpPr>
            <a:spLocks noGrp="1"/>
          </p:cNvSpPr>
          <p:nvPr>
            <p:ph idx="1"/>
          </p:nvPr>
        </p:nvSpPr>
        <p:spPr/>
        <p:txBody>
          <a:bodyPr/>
          <a:p>
            <a:endParaRPr lang="zh-CN" altLang="en-US"/>
          </a:p>
        </p:txBody>
      </p:sp>
    </p:spTree>
  </p:cSld>
  <p:clrMapOvr>
    <a:masterClrMapping/>
  </p:clrMapOvr>
</p:sld>
</file>

<file path=ppt/tags/tag1.xml><?xml version="1.0" encoding="utf-8"?>
<p:tagLst xmlns:p="http://schemas.openxmlformats.org/presentationml/2006/main">
  <p:tag name="KSO_WM_UNIT_TABLE_BEAUTIFY" val="smartTable{7d36d9f0-0238-4491-b371-a46ae862805b}"/>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6003</Words>
  <Application>WPS 演示</Application>
  <PresentationFormat>宽屏</PresentationFormat>
  <Paragraphs>149</Paragraphs>
  <Slides>28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28</vt:i4>
      </vt:variant>
    </vt:vector>
  </HeadingPairs>
  <TitlesOfParts>
    <vt:vector size="38" baseType="lpstr">
      <vt:lpstr>Arial</vt:lpstr>
      <vt:lpstr>宋体</vt:lpstr>
      <vt:lpstr>Wingdings</vt:lpstr>
      <vt:lpstr>楷体</vt:lpstr>
      <vt:lpstr>黑体</vt:lpstr>
      <vt:lpstr>Calibri</vt:lpstr>
      <vt:lpstr>微软雅黑</vt:lpstr>
      <vt:lpstr>Arial Unicode MS</vt:lpstr>
      <vt:lpstr>仿宋</vt:lpstr>
      <vt:lpstr>Office 主题</vt:lpstr>
      <vt:lpstr>PowerPoint 演示文稿</vt:lpstr>
      <vt:lpstr>前言：2021年中考的备考号角即将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命题从“能力立意”向“素养立意”转型。</vt:lpstr>
      <vt:lpstr>前言：2021年中考的备考号角已经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历史考察对学生能力要求的变化趋势已从“知识立意——能力立意——素养立意”转型。为莘莘学子圆梦2021年中考历史，笔者结合自己的多年教学实践，谈谈中考历史复习的几点认识及体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2. 善于对比与总结 　　历史总是惊人的相似，有很多点很容易混淆。比如说苏俄建立的时候通过的是《和平法令》，二战之后美国在日本颁布的是“和平宪法”。有的时候我们平常在背书的时候可能没怎么注意这些看似不起眼的细节，但特别是在选拔性考试中，考的其实就是这些细节，常常出现在问答和选择，用来拉开分差。所以但你在记忆的时候，有之前背诵过的相似知识点浮现在脑子里，有些模棱两可，一定别放过！！！这就是你拿分的时候了！！把这个知识点记在旁边，把两个一起记下来，搞清楚分辨开，就再无后患了。 有一串的历史事件，可以按特征分类，自己整理一下（可以用思维导图），可以试试看用自己的话说一遍，记起来会容易很多，印象也会更加深刻哦。</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25</cp:revision>
  <dcterms:created xsi:type="dcterms:W3CDTF">2020-04-13T23:36:00Z</dcterms:created>
  <dcterms:modified xsi:type="dcterms:W3CDTF">2020-09-08T15:58:09Z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