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4"/>
  </p:handoutMasterIdLst>
  <p:sldIdLst>
    <p:sldId id="370" r:id="rId3"/>
    <p:sldId id="594" r:id="rId4"/>
    <p:sldId id="386" r:id="rId6"/>
    <p:sldId id="542" r:id="rId7"/>
    <p:sldId id="578" r:id="rId8"/>
    <p:sldId id="580" r:id="rId9"/>
    <p:sldId id="579" r:id="rId10"/>
    <p:sldId id="584" r:id="rId11"/>
    <p:sldId id="610" r:id="rId12"/>
    <p:sldId id="593" r:id="rId13"/>
    <p:sldId id="592" r:id="rId14"/>
    <p:sldId id="585" r:id="rId15"/>
    <p:sldId id="587" r:id="rId16"/>
    <p:sldId id="595" r:id="rId17"/>
    <p:sldId id="611" r:id="rId18"/>
    <p:sldId id="588" r:id="rId19"/>
    <p:sldId id="624" r:id="rId20"/>
    <p:sldId id="620" r:id="rId21"/>
    <p:sldId id="621" r:id="rId22"/>
    <p:sldId id="609" r:id="rId23"/>
  </p:sldIdLst>
  <p:sldSz cx="9144000" cy="51435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0000FF"/>
    <a:srgbClr val="E73BD1"/>
    <a:srgbClr val="E40D08"/>
    <a:srgbClr val="FB4A27"/>
    <a:srgbClr val="F3EFE6"/>
    <a:srgbClr val="F37600"/>
    <a:srgbClr val="F8931D"/>
    <a:srgbClr val="CCCCCC"/>
    <a:srgbClr val="F2C9AE"/>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921"/>
    <p:restoredTop sz="94660"/>
  </p:normalViewPr>
  <p:slideViewPr>
    <p:cSldViewPr showGuides="1">
      <p:cViewPr varScale="1">
        <p:scale>
          <a:sx n="71" d="100"/>
          <a:sy n="71" d="100"/>
        </p:scale>
        <p:origin x="102" y="49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E4FB99DD-B2D1-4921-8C19-483B1912448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C157D46-2DE7-457F-ABBC-2EC84431A45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文本框 4"/>
          <p:cNvSpPr txBox="1">
            <a:spLocks noChangeArrowheads="1"/>
          </p:cNvSpPr>
          <p:nvPr/>
        </p:nvSpPr>
        <p:spPr bwMode="auto">
          <a:xfrm>
            <a:off x="4932363" y="3003550"/>
            <a:ext cx="3679825" cy="40005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汉仪魏碑简"/>
              </a:rPr>
              <a:t>部编版</a:t>
            </a:r>
            <a:endParaRPr kumimoji="0" lang="zh-CN" altLang="en-US" sz="2000" b="0" i="0" u="none" strike="noStrike" kern="1200" cap="none" spc="0"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汉仪魏碑简"/>
            </a:endParaRPr>
          </a:p>
        </p:txBody>
      </p:sp>
      <p:sp>
        <p:nvSpPr>
          <p:cNvPr id="9" name="文本框 3"/>
          <p:cNvSpPr txBox="1"/>
          <p:nvPr/>
        </p:nvSpPr>
        <p:spPr>
          <a:xfrm>
            <a:off x="683568" y="1772111"/>
            <a:ext cx="7704249" cy="1015663"/>
          </a:xfrm>
          <a:prstGeom prst="rect">
            <a:avLst/>
          </a:prstGeom>
          <a:noFill/>
          <a:effectLst>
            <a:glow rad="228600">
              <a:schemeClr val="accent4">
                <a:satMod val="175000"/>
                <a:alpha val="40000"/>
              </a:schemeClr>
            </a:glo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3000" cap="none" spc="500" normalizeH="0" baseline="0" noProof="0" dirty="0">
                <a:ln w="9525">
                  <a:solidFill>
                    <a:schemeClr val="bg1"/>
                  </a:solidFill>
                  <a:prstDash val="solid"/>
                </a:ln>
                <a:solidFill>
                  <a:schemeClr val="tx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cs"/>
              </a:rPr>
              <a:t>西欧庄园</a:t>
            </a:r>
            <a:endParaRPr kumimoji="0" lang="zh-CN" altLang="en-US" sz="6000" b="1" i="0" u="none" strike="noStrike" kern="3000" cap="none" spc="500" normalizeH="0" baseline="0" noProof="0" dirty="0">
              <a:ln w="9525">
                <a:solidFill>
                  <a:schemeClr val="bg1"/>
                </a:solidFill>
                <a:prstDash val="solid"/>
              </a:ln>
              <a:solidFill>
                <a:schemeClr val="tx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cs"/>
            </a:endParaRPr>
          </a:p>
        </p:txBody>
      </p:sp>
      <p:sp>
        <p:nvSpPr>
          <p:cNvPr id="10" name="文本框 8"/>
          <p:cNvSpPr txBox="1">
            <a:spLocks noChangeArrowheads="1"/>
          </p:cNvSpPr>
          <p:nvPr/>
        </p:nvSpPr>
        <p:spPr bwMode="auto">
          <a:xfrm>
            <a:off x="954088" y="1050925"/>
            <a:ext cx="2881313" cy="58420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smtClean="0">
                <a:ln>
                  <a:noFill/>
                </a:ln>
                <a:solidFill>
                  <a:schemeClr val="tx1"/>
                </a:solidFill>
                <a:effectLst/>
                <a:uLnTx/>
                <a:uFillTx/>
                <a:latin typeface="华文行楷" panose="02010800040101010101" pitchFamily="2" charset="-122"/>
                <a:ea typeface="华文行楷" panose="02010800040101010101" pitchFamily="2" charset="-122"/>
                <a:cs typeface="+mn-cs"/>
              </a:rPr>
              <a:t>第</a:t>
            </a:r>
            <a:r>
              <a:rPr kumimoji="0" lang="en-US" altLang="zh-CN" sz="3200" b="0" i="0" u="none" strike="noStrike" kern="1200" cap="none" spc="0" normalizeH="0" baseline="0" noProof="0" dirty="0" smtClean="0">
                <a:ln>
                  <a:noFill/>
                </a:ln>
                <a:solidFill>
                  <a:schemeClr val="tx1"/>
                </a:solidFill>
                <a:effectLst/>
                <a:uLnTx/>
                <a:uFillTx/>
                <a:latin typeface="华文行楷" panose="02010800040101010101" pitchFamily="2" charset="-122"/>
                <a:ea typeface="华文行楷" panose="02010800040101010101" pitchFamily="2" charset="-122"/>
                <a:cs typeface="+mn-cs"/>
              </a:rPr>
              <a:t>8</a:t>
            </a:r>
            <a:r>
              <a:rPr kumimoji="0" lang="zh-CN" altLang="en-US" sz="3200" b="0" i="0" u="none" strike="noStrike" kern="1200" cap="none" spc="0" normalizeH="0" baseline="0" noProof="0" dirty="0" smtClean="0">
                <a:ln>
                  <a:noFill/>
                </a:ln>
                <a:solidFill>
                  <a:schemeClr val="tx1"/>
                </a:solidFill>
                <a:effectLst/>
                <a:uLnTx/>
                <a:uFillTx/>
                <a:latin typeface="华文行楷" panose="02010800040101010101" pitchFamily="2" charset="-122"/>
                <a:ea typeface="华文行楷" panose="02010800040101010101" pitchFamily="2" charset="-122"/>
                <a:cs typeface="+mn-cs"/>
              </a:rPr>
              <a:t>课</a:t>
            </a:r>
            <a:endParaRPr kumimoji="0" lang="zh-CN" altLang="en-US" sz="3200" b="0" i="0" u="none" strike="noStrike" kern="1200" cap="none" spc="0" normalizeH="0" baseline="0" noProof="0" dirty="0" smtClean="0">
              <a:ln>
                <a:noFill/>
              </a:ln>
              <a:solidFill>
                <a:schemeClr val="tx1"/>
              </a:solidFill>
              <a:effectLst/>
              <a:uLnTx/>
              <a:uFillTx/>
              <a:latin typeface="华文行楷" panose="02010800040101010101" pitchFamily="2" charset="-122"/>
              <a:ea typeface="华文行楷" panose="02010800040101010101" pitchFamily="2" charset="-122"/>
              <a:cs typeface="+mn-cs"/>
            </a:endParaRPr>
          </a:p>
        </p:txBody>
      </p:sp>
      <p:pic>
        <p:nvPicPr>
          <p:cNvPr id="2054" name="图片 11"/>
          <p:cNvPicPr>
            <a:picLocks noChangeAspect="1"/>
          </p:cNvPicPr>
          <p:nvPr userDrawn="1"/>
        </p:nvPicPr>
        <p:blipFill>
          <a:blip r:embed="rId3"/>
          <a:stretch>
            <a:fillRect/>
          </a:stretch>
        </p:blipFill>
        <p:spPr>
          <a:xfrm>
            <a:off x="6532563" y="2328863"/>
            <a:ext cx="2611437" cy="2814637"/>
          </a:xfrm>
          <a:prstGeom prst="rect">
            <a:avLst/>
          </a:prstGeom>
          <a:noFill/>
          <a:ln w="9525">
            <a:noFill/>
          </a:ln>
        </p:spPr>
      </p:pic>
      <p:pic>
        <p:nvPicPr>
          <p:cNvPr id="2055" name="图片 11"/>
          <p:cNvPicPr>
            <a:picLocks noChangeAspect="1"/>
          </p:cNvPicPr>
          <p:nvPr userDrawn="1"/>
        </p:nvPicPr>
        <p:blipFill>
          <a:blip r:embed="rId4"/>
          <a:stretch>
            <a:fillRect/>
          </a:stretch>
        </p:blipFill>
        <p:spPr>
          <a:xfrm>
            <a:off x="-684212" y="47625"/>
            <a:ext cx="3671887" cy="5116513"/>
          </a:xfrm>
          <a:prstGeom prst="rect">
            <a:avLst/>
          </a:prstGeom>
          <a:noFill/>
          <a:ln w="9525">
            <a:noFill/>
          </a:ln>
        </p:spPr>
      </p:pic>
      <p:pic>
        <p:nvPicPr>
          <p:cNvPr id="2056" name="图片 24"/>
          <p:cNvPicPr>
            <a:picLocks noChangeAspect="1"/>
          </p:cNvPicPr>
          <p:nvPr userDrawn="1"/>
        </p:nvPicPr>
        <p:blipFill>
          <a:blip r:embed="rId5"/>
          <a:stretch>
            <a:fillRect/>
          </a:stretch>
        </p:blipFill>
        <p:spPr>
          <a:xfrm>
            <a:off x="7812088" y="123825"/>
            <a:ext cx="1008062" cy="366713"/>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A1C0AD9-0FB8-451A-81D1-2FE699C664D0}"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advTm="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VertTx">
  <p:cSld name="标题，剪贴画与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smtClean="0"/>
              <a:t>单击此处编辑母版标题样式</a:t>
            </a:r>
            <a:endParaRPr lang="zh-CN" altLang="en-US"/>
          </a:p>
        </p:txBody>
      </p:sp>
      <p:sp>
        <p:nvSpPr>
          <p:cNvPr id="3" name="联机映像占位符 2"/>
          <p:cNvSpPr>
            <a:spLocks noGrp="1"/>
          </p:cNvSpPr>
          <p:nvPr>
            <p:ph type="clipArt" sz="half" idx="1"/>
          </p:nvPr>
        </p:nvSpPr>
        <p:spPr>
          <a:xfrm>
            <a:off x="457200" y="1200151"/>
            <a:ext cx="4038600" cy="339447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竖排文字占位符 3"/>
          <p:cNvSpPr>
            <a:spLocks noGrp="1"/>
          </p:cNvSpPr>
          <p:nvPr>
            <p:ph type="body" orient="vert" sz="half" idx="2"/>
          </p:nvPr>
        </p:nvSpPr>
        <p:spPr>
          <a:xfrm>
            <a:off x="4648200" y="1200151"/>
            <a:ext cx="4038600" cy="339447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Rectangle 4"/>
          <p:cNvSpPr>
            <a:spLocks noGrp="1" noChangeArrowheads="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Rectangle 5"/>
          <p:cNvSpPr>
            <a:spLocks noGrp="1" noChangeArrowheads="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Rectangle 6"/>
          <p:cNvSpPr>
            <a:spLocks noGrp="1" noChangeArrowheads="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4D16ED-6FAE-481E-BEC3-B95DD94FF88B}" type="slidenum">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advTm="0">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8" name="Rectangle 4"/>
          <p:cNvSpPr>
            <a:spLocks noGrp="1" noChangeArrowheads="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Rectangle 5"/>
          <p:cNvSpPr>
            <a:spLocks noGrp="1" noChangeArrowheads="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Rectangle 6"/>
          <p:cNvSpPr>
            <a:spLocks noGrp="1" noChangeArrowheads="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EFCEAC4-7951-4879-894D-AB924052EA8A}" type="slidenum">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advTm="0">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A1C0AD9-0FB8-451A-81D1-2FE699C664D0}"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1635" indent="0" algn="ctr">
              <a:buNone/>
              <a:defRPr>
                <a:solidFill>
                  <a:schemeClr val="tx1">
                    <a:tint val="75000"/>
                  </a:schemeClr>
                </a:solidFill>
              </a:defRPr>
            </a:lvl2pPr>
            <a:lvl3pPr marL="764540" indent="0" algn="ctr">
              <a:buNone/>
              <a:defRPr>
                <a:solidFill>
                  <a:schemeClr val="tx1">
                    <a:tint val="75000"/>
                  </a:schemeClr>
                </a:solidFill>
              </a:defRPr>
            </a:lvl3pPr>
            <a:lvl4pPr marL="1146175" indent="0" algn="ctr">
              <a:buNone/>
              <a:defRPr>
                <a:solidFill>
                  <a:schemeClr val="tx1">
                    <a:tint val="75000"/>
                  </a:schemeClr>
                </a:solidFill>
              </a:defRPr>
            </a:lvl4pPr>
            <a:lvl5pPr marL="1528445" indent="0" algn="ctr">
              <a:buNone/>
              <a:defRPr>
                <a:solidFill>
                  <a:schemeClr val="tx1">
                    <a:tint val="75000"/>
                  </a:schemeClr>
                </a:solidFill>
              </a:defRPr>
            </a:lvl5pPr>
            <a:lvl6pPr marL="1910715" indent="0" algn="ctr">
              <a:buNone/>
              <a:defRPr>
                <a:solidFill>
                  <a:schemeClr val="tx1">
                    <a:tint val="75000"/>
                  </a:schemeClr>
                </a:solidFill>
              </a:defRPr>
            </a:lvl6pPr>
            <a:lvl7pPr marL="2292350" indent="0" algn="ctr">
              <a:buNone/>
              <a:defRPr>
                <a:solidFill>
                  <a:schemeClr val="tx1">
                    <a:tint val="75000"/>
                  </a:schemeClr>
                </a:solidFill>
              </a:defRPr>
            </a:lvl7pPr>
            <a:lvl8pPr marL="2674620" indent="0" algn="ctr">
              <a:buNone/>
              <a:defRPr>
                <a:solidFill>
                  <a:schemeClr val="tx1">
                    <a:tint val="75000"/>
                  </a:schemeClr>
                </a:solidFill>
              </a:defRPr>
            </a:lvl8pPr>
            <a:lvl9pPr marL="305689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transition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75" name="图片 24"/>
          <p:cNvPicPr>
            <a:picLocks noChangeAspect="1"/>
          </p:cNvPicPr>
          <p:nvPr userDrawn="1"/>
        </p:nvPicPr>
        <p:blipFill>
          <a:blip r:embed="rId3"/>
          <a:stretch>
            <a:fillRect/>
          </a:stretch>
        </p:blipFill>
        <p:spPr>
          <a:xfrm>
            <a:off x="7812088" y="123825"/>
            <a:ext cx="1008062" cy="366713"/>
          </a:xfrm>
          <a:prstGeom prst="rect">
            <a:avLst/>
          </a:prstGeom>
          <a:noFill/>
          <a:ln w="9525">
            <a:noFill/>
          </a:ln>
        </p:spPr>
      </p:pic>
      <p:cxnSp>
        <p:nvCxnSpPr>
          <p:cNvPr id="9" name="直接连接符 8"/>
          <p:cNvCxnSpPr/>
          <p:nvPr/>
        </p:nvCxnSpPr>
        <p:spPr>
          <a:xfrm>
            <a:off x="0" y="555625"/>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0" y="4875213"/>
            <a:ext cx="9144000" cy="2682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078" name="组合 10"/>
          <p:cNvGrpSpPr/>
          <p:nvPr userDrawn="1"/>
        </p:nvGrpSpPr>
        <p:grpSpPr>
          <a:xfrm>
            <a:off x="0" y="-17462"/>
            <a:ext cx="2319338" cy="647700"/>
            <a:chOff x="2339752" y="1678909"/>
            <a:chExt cx="2319946" cy="648072"/>
          </a:xfrm>
        </p:grpSpPr>
        <p:sp>
          <p:nvSpPr>
            <p:cNvPr id="12" name="文本框 11"/>
            <p:cNvSpPr txBox="1">
              <a:spLocks noChangeArrowheads="1"/>
            </p:cNvSpPr>
            <p:nvPr/>
          </p:nvSpPr>
          <p:spPr bwMode="auto">
            <a:xfrm>
              <a:off x="3060666" y="1783745"/>
              <a:ext cx="936871" cy="52417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rPr>
                <a:t>导入</a:t>
              </a:r>
              <a:endPar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endParaRPr>
            </a:p>
          </p:txBody>
        </p:sp>
        <p:pic>
          <p:nvPicPr>
            <p:cNvPr id="3082" name="图片 12"/>
            <p:cNvPicPr>
              <a:picLocks noChangeAspect="1"/>
            </p:cNvPicPr>
            <p:nvPr/>
          </p:nvPicPr>
          <p:blipFill>
            <a:blip r:embed="rId4"/>
            <a:srcRect l="60213" t="10036" r="6337" b="59859"/>
            <a:stretch>
              <a:fillRect/>
            </a:stretch>
          </p:blipFill>
          <p:spPr>
            <a:xfrm>
              <a:off x="3939618" y="1678909"/>
              <a:ext cx="720080" cy="648072"/>
            </a:xfrm>
            <a:prstGeom prst="rect">
              <a:avLst/>
            </a:prstGeom>
            <a:noFill/>
            <a:ln w="9525">
              <a:noFill/>
            </a:ln>
          </p:spPr>
        </p:pic>
        <p:pic>
          <p:nvPicPr>
            <p:cNvPr id="3083" name="图片 13"/>
            <p:cNvPicPr>
              <a:picLocks noChangeAspect="1"/>
            </p:cNvPicPr>
            <p:nvPr/>
          </p:nvPicPr>
          <p:blipFill>
            <a:blip r:embed="rId4"/>
            <a:srcRect l="6514" t="56514" r="60036" b="16725"/>
            <a:stretch>
              <a:fillRect/>
            </a:stretch>
          </p:blipFill>
          <p:spPr>
            <a:xfrm>
              <a:off x="2339752" y="1688490"/>
              <a:ext cx="720080" cy="576065"/>
            </a:xfrm>
            <a:prstGeom prst="rect">
              <a:avLst/>
            </a:prstGeom>
            <a:noFill/>
            <a:ln w="9525">
              <a:noFill/>
            </a:ln>
          </p:spPr>
        </p:pic>
      </p:gr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A1C0AD9-0FB8-451A-81D1-2FE699C664D0}"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advTm="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099" name="图片 24"/>
          <p:cNvPicPr>
            <a:picLocks noChangeAspect="1"/>
          </p:cNvPicPr>
          <p:nvPr userDrawn="1"/>
        </p:nvPicPr>
        <p:blipFill>
          <a:blip r:embed="rId3"/>
          <a:stretch>
            <a:fillRect/>
          </a:stretch>
        </p:blipFill>
        <p:spPr>
          <a:xfrm>
            <a:off x="7812088" y="123825"/>
            <a:ext cx="1008062" cy="366713"/>
          </a:xfrm>
          <a:prstGeom prst="rect">
            <a:avLst/>
          </a:prstGeom>
          <a:noFill/>
          <a:ln w="9525">
            <a:noFill/>
          </a:ln>
        </p:spPr>
      </p:pic>
      <p:grpSp>
        <p:nvGrpSpPr>
          <p:cNvPr id="4100" name="组合 10"/>
          <p:cNvGrpSpPr/>
          <p:nvPr userDrawn="1"/>
        </p:nvGrpSpPr>
        <p:grpSpPr>
          <a:xfrm>
            <a:off x="0" y="-17462"/>
            <a:ext cx="2319338" cy="647700"/>
            <a:chOff x="2339752" y="1678909"/>
            <a:chExt cx="2319946" cy="648072"/>
          </a:xfrm>
        </p:grpSpPr>
        <p:sp>
          <p:nvSpPr>
            <p:cNvPr id="10" name="文本框 9"/>
            <p:cNvSpPr txBox="1">
              <a:spLocks noChangeArrowheads="1"/>
            </p:cNvSpPr>
            <p:nvPr/>
          </p:nvSpPr>
          <p:spPr bwMode="auto">
            <a:xfrm>
              <a:off x="2700209" y="1750388"/>
              <a:ext cx="1727653" cy="522587"/>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rPr>
                <a:t>学习目标</a:t>
              </a:r>
              <a:endPar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endParaRPr>
            </a:p>
          </p:txBody>
        </p:sp>
        <p:pic>
          <p:nvPicPr>
            <p:cNvPr id="4106" name="图片 12"/>
            <p:cNvPicPr>
              <a:picLocks noChangeAspect="1"/>
            </p:cNvPicPr>
            <p:nvPr/>
          </p:nvPicPr>
          <p:blipFill>
            <a:blip r:embed="rId4"/>
            <a:srcRect l="60213" t="10036" r="6337" b="59859"/>
            <a:stretch>
              <a:fillRect/>
            </a:stretch>
          </p:blipFill>
          <p:spPr>
            <a:xfrm>
              <a:off x="3939618" y="1678909"/>
              <a:ext cx="720080" cy="648072"/>
            </a:xfrm>
            <a:prstGeom prst="rect">
              <a:avLst/>
            </a:prstGeom>
            <a:noFill/>
            <a:ln w="9525">
              <a:noFill/>
            </a:ln>
          </p:spPr>
        </p:pic>
        <p:pic>
          <p:nvPicPr>
            <p:cNvPr id="4107" name="图片 13"/>
            <p:cNvPicPr>
              <a:picLocks noChangeAspect="1"/>
            </p:cNvPicPr>
            <p:nvPr/>
          </p:nvPicPr>
          <p:blipFill>
            <a:blip r:embed="rId4"/>
            <a:srcRect l="6514" t="56514" r="60036" b="16725"/>
            <a:stretch>
              <a:fillRect/>
            </a:stretch>
          </p:blipFill>
          <p:spPr>
            <a:xfrm>
              <a:off x="2339752" y="1688490"/>
              <a:ext cx="720080" cy="576065"/>
            </a:xfrm>
            <a:prstGeom prst="rect">
              <a:avLst/>
            </a:prstGeom>
            <a:noFill/>
            <a:ln w="9525">
              <a:noFill/>
            </a:ln>
          </p:spPr>
        </p:pic>
      </p:grpSp>
      <p:cxnSp>
        <p:nvCxnSpPr>
          <p:cNvPr id="13" name="直接连接符 12"/>
          <p:cNvCxnSpPr/>
          <p:nvPr/>
        </p:nvCxnSpPr>
        <p:spPr>
          <a:xfrm>
            <a:off x="0" y="555625"/>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4875213"/>
            <a:ext cx="9144000" cy="2682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A1C0AD9-0FB8-451A-81D1-2FE699C664D0}"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advTm="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3" name="图片 24"/>
          <p:cNvPicPr>
            <a:picLocks noChangeAspect="1"/>
          </p:cNvPicPr>
          <p:nvPr userDrawn="1"/>
        </p:nvPicPr>
        <p:blipFill>
          <a:blip r:embed="rId3"/>
          <a:stretch>
            <a:fillRect/>
          </a:stretch>
        </p:blipFill>
        <p:spPr>
          <a:xfrm>
            <a:off x="7812088" y="123825"/>
            <a:ext cx="1008062" cy="366713"/>
          </a:xfrm>
          <a:prstGeom prst="rect">
            <a:avLst/>
          </a:prstGeom>
          <a:noFill/>
          <a:ln w="9525">
            <a:noFill/>
          </a:ln>
        </p:spPr>
      </p:pic>
      <p:grpSp>
        <p:nvGrpSpPr>
          <p:cNvPr id="5124" name="组合 10"/>
          <p:cNvGrpSpPr/>
          <p:nvPr userDrawn="1"/>
        </p:nvGrpSpPr>
        <p:grpSpPr>
          <a:xfrm>
            <a:off x="0" y="-17462"/>
            <a:ext cx="2319338" cy="647700"/>
            <a:chOff x="2339752" y="1678909"/>
            <a:chExt cx="2319946" cy="648072"/>
          </a:xfrm>
        </p:grpSpPr>
        <p:sp>
          <p:nvSpPr>
            <p:cNvPr id="10" name="文本框 9"/>
            <p:cNvSpPr txBox="1">
              <a:spLocks noChangeArrowheads="1"/>
            </p:cNvSpPr>
            <p:nvPr/>
          </p:nvSpPr>
          <p:spPr bwMode="auto">
            <a:xfrm>
              <a:off x="3060666" y="1783745"/>
              <a:ext cx="936871" cy="52417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rPr>
                <a:t>目录</a:t>
              </a:r>
              <a:endPar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endParaRPr>
            </a:p>
          </p:txBody>
        </p:sp>
        <p:pic>
          <p:nvPicPr>
            <p:cNvPr id="5130" name="图片 12"/>
            <p:cNvPicPr>
              <a:picLocks noChangeAspect="1"/>
            </p:cNvPicPr>
            <p:nvPr/>
          </p:nvPicPr>
          <p:blipFill>
            <a:blip r:embed="rId4"/>
            <a:srcRect l="60213" t="10036" r="6337" b="59859"/>
            <a:stretch>
              <a:fillRect/>
            </a:stretch>
          </p:blipFill>
          <p:spPr>
            <a:xfrm>
              <a:off x="3939618" y="1678909"/>
              <a:ext cx="720080" cy="648072"/>
            </a:xfrm>
            <a:prstGeom prst="rect">
              <a:avLst/>
            </a:prstGeom>
            <a:noFill/>
            <a:ln w="9525">
              <a:noFill/>
            </a:ln>
          </p:spPr>
        </p:pic>
        <p:pic>
          <p:nvPicPr>
            <p:cNvPr id="5131" name="图片 13"/>
            <p:cNvPicPr>
              <a:picLocks noChangeAspect="1"/>
            </p:cNvPicPr>
            <p:nvPr/>
          </p:nvPicPr>
          <p:blipFill>
            <a:blip r:embed="rId4"/>
            <a:srcRect l="6514" t="56514" r="60036" b="16725"/>
            <a:stretch>
              <a:fillRect/>
            </a:stretch>
          </p:blipFill>
          <p:spPr>
            <a:xfrm>
              <a:off x="2339752" y="1688490"/>
              <a:ext cx="720080" cy="576065"/>
            </a:xfrm>
            <a:prstGeom prst="rect">
              <a:avLst/>
            </a:prstGeom>
            <a:noFill/>
            <a:ln w="9525">
              <a:noFill/>
            </a:ln>
          </p:spPr>
        </p:pic>
      </p:grpSp>
      <p:cxnSp>
        <p:nvCxnSpPr>
          <p:cNvPr id="13" name="直接连接符 12"/>
          <p:cNvCxnSpPr/>
          <p:nvPr/>
        </p:nvCxnSpPr>
        <p:spPr>
          <a:xfrm>
            <a:off x="0" y="555625"/>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4875213"/>
            <a:ext cx="9144000" cy="2682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A1C0AD9-0FB8-451A-81D1-2FE699C664D0}"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advTm="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147" name="图片 24"/>
          <p:cNvPicPr>
            <a:picLocks noChangeAspect="1"/>
          </p:cNvPicPr>
          <p:nvPr userDrawn="1"/>
        </p:nvPicPr>
        <p:blipFill>
          <a:blip r:embed="rId3"/>
          <a:stretch>
            <a:fillRect/>
          </a:stretch>
        </p:blipFill>
        <p:spPr>
          <a:xfrm>
            <a:off x="7812088" y="123825"/>
            <a:ext cx="1008062" cy="366713"/>
          </a:xfrm>
          <a:prstGeom prst="rect">
            <a:avLst/>
          </a:prstGeom>
          <a:noFill/>
          <a:ln w="9525">
            <a:noFill/>
          </a:ln>
        </p:spPr>
      </p:pic>
      <p:grpSp>
        <p:nvGrpSpPr>
          <p:cNvPr id="6148" name="组合 10"/>
          <p:cNvGrpSpPr/>
          <p:nvPr userDrawn="1"/>
        </p:nvGrpSpPr>
        <p:grpSpPr>
          <a:xfrm>
            <a:off x="0" y="-17462"/>
            <a:ext cx="2319338" cy="647700"/>
            <a:chOff x="2339752" y="1678909"/>
            <a:chExt cx="2319946" cy="648072"/>
          </a:xfrm>
        </p:grpSpPr>
        <p:sp>
          <p:nvSpPr>
            <p:cNvPr id="10" name="文本框 9"/>
            <p:cNvSpPr txBox="1">
              <a:spLocks noChangeArrowheads="1"/>
            </p:cNvSpPr>
            <p:nvPr/>
          </p:nvSpPr>
          <p:spPr bwMode="auto">
            <a:xfrm>
              <a:off x="2700209" y="1758330"/>
              <a:ext cx="1727653" cy="52417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rPr>
                <a:t>自主学习</a:t>
              </a:r>
              <a:endPar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endParaRPr>
            </a:p>
          </p:txBody>
        </p:sp>
        <p:pic>
          <p:nvPicPr>
            <p:cNvPr id="6154" name="图片 12"/>
            <p:cNvPicPr>
              <a:picLocks noChangeAspect="1"/>
            </p:cNvPicPr>
            <p:nvPr/>
          </p:nvPicPr>
          <p:blipFill>
            <a:blip r:embed="rId4"/>
            <a:srcRect l="60213" t="10036" r="6337" b="59859"/>
            <a:stretch>
              <a:fillRect/>
            </a:stretch>
          </p:blipFill>
          <p:spPr>
            <a:xfrm>
              <a:off x="3939618" y="1678909"/>
              <a:ext cx="720080" cy="648072"/>
            </a:xfrm>
            <a:prstGeom prst="rect">
              <a:avLst/>
            </a:prstGeom>
            <a:noFill/>
            <a:ln w="9525">
              <a:noFill/>
            </a:ln>
          </p:spPr>
        </p:pic>
        <p:pic>
          <p:nvPicPr>
            <p:cNvPr id="6155" name="图片 13"/>
            <p:cNvPicPr>
              <a:picLocks noChangeAspect="1"/>
            </p:cNvPicPr>
            <p:nvPr/>
          </p:nvPicPr>
          <p:blipFill>
            <a:blip r:embed="rId4"/>
            <a:srcRect l="6514" t="56514" r="60036" b="16725"/>
            <a:stretch>
              <a:fillRect/>
            </a:stretch>
          </p:blipFill>
          <p:spPr>
            <a:xfrm>
              <a:off x="2339752" y="1688490"/>
              <a:ext cx="720080" cy="576065"/>
            </a:xfrm>
            <a:prstGeom prst="rect">
              <a:avLst/>
            </a:prstGeom>
            <a:noFill/>
            <a:ln w="9525">
              <a:noFill/>
            </a:ln>
          </p:spPr>
        </p:pic>
      </p:grpSp>
      <p:cxnSp>
        <p:nvCxnSpPr>
          <p:cNvPr id="13" name="直接连接符 12"/>
          <p:cNvCxnSpPr/>
          <p:nvPr/>
        </p:nvCxnSpPr>
        <p:spPr>
          <a:xfrm>
            <a:off x="0" y="555625"/>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4875213"/>
            <a:ext cx="9144000" cy="2682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A1C0AD9-0FB8-451A-81D1-2FE699C664D0}"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advTm="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7171" name="图片 24"/>
          <p:cNvPicPr>
            <a:picLocks noChangeAspect="1"/>
          </p:cNvPicPr>
          <p:nvPr userDrawn="1"/>
        </p:nvPicPr>
        <p:blipFill>
          <a:blip r:embed="rId3"/>
          <a:stretch>
            <a:fillRect/>
          </a:stretch>
        </p:blipFill>
        <p:spPr>
          <a:xfrm>
            <a:off x="7812088" y="123825"/>
            <a:ext cx="1008062" cy="366713"/>
          </a:xfrm>
          <a:prstGeom prst="rect">
            <a:avLst/>
          </a:prstGeom>
          <a:noFill/>
          <a:ln w="9525">
            <a:noFill/>
          </a:ln>
        </p:spPr>
      </p:pic>
      <p:grpSp>
        <p:nvGrpSpPr>
          <p:cNvPr id="7172" name="组合 10"/>
          <p:cNvGrpSpPr/>
          <p:nvPr userDrawn="1"/>
        </p:nvGrpSpPr>
        <p:grpSpPr>
          <a:xfrm>
            <a:off x="0" y="-17462"/>
            <a:ext cx="2319338" cy="647700"/>
            <a:chOff x="2339752" y="1678909"/>
            <a:chExt cx="2319946" cy="648072"/>
          </a:xfrm>
        </p:grpSpPr>
        <p:sp>
          <p:nvSpPr>
            <p:cNvPr id="10" name="文本框 9"/>
            <p:cNvSpPr txBox="1">
              <a:spLocks noChangeArrowheads="1"/>
            </p:cNvSpPr>
            <p:nvPr/>
          </p:nvSpPr>
          <p:spPr bwMode="auto">
            <a:xfrm>
              <a:off x="2700209" y="1782156"/>
              <a:ext cx="1656196" cy="522587"/>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rPr>
                <a:t>合作探究</a:t>
              </a:r>
              <a:endPar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endParaRPr>
            </a:p>
          </p:txBody>
        </p:sp>
        <p:pic>
          <p:nvPicPr>
            <p:cNvPr id="7178" name="图片 12"/>
            <p:cNvPicPr>
              <a:picLocks noChangeAspect="1"/>
            </p:cNvPicPr>
            <p:nvPr/>
          </p:nvPicPr>
          <p:blipFill>
            <a:blip r:embed="rId4"/>
            <a:srcRect l="60213" t="10036" r="6337" b="59859"/>
            <a:stretch>
              <a:fillRect/>
            </a:stretch>
          </p:blipFill>
          <p:spPr>
            <a:xfrm>
              <a:off x="3939618" y="1678909"/>
              <a:ext cx="720080" cy="648072"/>
            </a:xfrm>
            <a:prstGeom prst="rect">
              <a:avLst/>
            </a:prstGeom>
            <a:noFill/>
            <a:ln w="9525">
              <a:noFill/>
            </a:ln>
          </p:spPr>
        </p:pic>
        <p:pic>
          <p:nvPicPr>
            <p:cNvPr id="7179" name="图片 13"/>
            <p:cNvPicPr>
              <a:picLocks noChangeAspect="1"/>
            </p:cNvPicPr>
            <p:nvPr/>
          </p:nvPicPr>
          <p:blipFill>
            <a:blip r:embed="rId4"/>
            <a:srcRect l="6514" t="56514" r="60036" b="16725"/>
            <a:stretch>
              <a:fillRect/>
            </a:stretch>
          </p:blipFill>
          <p:spPr>
            <a:xfrm>
              <a:off x="2339752" y="1688490"/>
              <a:ext cx="720080" cy="576065"/>
            </a:xfrm>
            <a:prstGeom prst="rect">
              <a:avLst/>
            </a:prstGeom>
            <a:noFill/>
            <a:ln w="9525">
              <a:noFill/>
            </a:ln>
          </p:spPr>
        </p:pic>
      </p:grpSp>
      <p:cxnSp>
        <p:nvCxnSpPr>
          <p:cNvPr id="13" name="直接连接符 12"/>
          <p:cNvCxnSpPr/>
          <p:nvPr/>
        </p:nvCxnSpPr>
        <p:spPr>
          <a:xfrm>
            <a:off x="0" y="555625"/>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4875213"/>
            <a:ext cx="9144000" cy="2682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A1C0AD9-0FB8-451A-81D1-2FE699C664D0}"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advTm="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5" name="图片 24"/>
          <p:cNvPicPr>
            <a:picLocks noChangeAspect="1"/>
          </p:cNvPicPr>
          <p:nvPr userDrawn="1"/>
        </p:nvPicPr>
        <p:blipFill>
          <a:blip r:embed="rId3"/>
          <a:stretch>
            <a:fillRect/>
          </a:stretch>
        </p:blipFill>
        <p:spPr>
          <a:xfrm>
            <a:off x="7812088" y="123825"/>
            <a:ext cx="1008062" cy="366713"/>
          </a:xfrm>
          <a:prstGeom prst="rect">
            <a:avLst/>
          </a:prstGeom>
          <a:noFill/>
          <a:ln w="9525">
            <a:noFill/>
          </a:ln>
        </p:spPr>
      </p:pic>
      <p:grpSp>
        <p:nvGrpSpPr>
          <p:cNvPr id="8196" name="组合 10"/>
          <p:cNvGrpSpPr/>
          <p:nvPr userDrawn="1"/>
        </p:nvGrpSpPr>
        <p:grpSpPr>
          <a:xfrm>
            <a:off x="0" y="-17462"/>
            <a:ext cx="2319338" cy="647700"/>
            <a:chOff x="2339752" y="1678909"/>
            <a:chExt cx="2319946" cy="648072"/>
          </a:xfrm>
        </p:grpSpPr>
        <p:sp>
          <p:nvSpPr>
            <p:cNvPr id="10" name="文本框 9"/>
            <p:cNvSpPr txBox="1">
              <a:spLocks noChangeArrowheads="1"/>
            </p:cNvSpPr>
            <p:nvPr/>
          </p:nvSpPr>
          <p:spPr bwMode="auto">
            <a:xfrm>
              <a:off x="2700209" y="1747211"/>
              <a:ext cx="1656196" cy="522587"/>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rPr>
                <a:t>知识结构</a:t>
              </a:r>
              <a:endPar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endParaRPr>
            </a:p>
          </p:txBody>
        </p:sp>
        <p:pic>
          <p:nvPicPr>
            <p:cNvPr id="8202" name="图片 12"/>
            <p:cNvPicPr>
              <a:picLocks noChangeAspect="1"/>
            </p:cNvPicPr>
            <p:nvPr/>
          </p:nvPicPr>
          <p:blipFill>
            <a:blip r:embed="rId4"/>
            <a:srcRect l="60213" t="10036" r="6337" b="59859"/>
            <a:stretch>
              <a:fillRect/>
            </a:stretch>
          </p:blipFill>
          <p:spPr>
            <a:xfrm>
              <a:off x="3939618" y="1678909"/>
              <a:ext cx="720080" cy="648072"/>
            </a:xfrm>
            <a:prstGeom prst="rect">
              <a:avLst/>
            </a:prstGeom>
            <a:noFill/>
            <a:ln w="9525">
              <a:noFill/>
            </a:ln>
          </p:spPr>
        </p:pic>
        <p:pic>
          <p:nvPicPr>
            <p:cNvPr id="8203" name="图片 13"/>
            <p:cNvPicPr>
              <a:picLocks noChangeAspect="1"/>
            </p:cNvPicPr>
            <p:nvPr/>
          </p:nvPicPr>
          <p:blipFill>
            <a:blip r:embed="rId4"/>
            <a:srcRect l="6514" t="56514" r="60036" b="16725"/>
            <a:stretch>
              <a:fillRect/>
            </a:stretch>
          </p:blipFill>
          <p:spPr>
            <a:xfrm>
              <a:off x="2339752" y="1688490"/>
              <a:ext cx="720080" cy="576065"/>
            </a:xfrm>
            <a:prstGeom prst="rect">
              <a:avLst/>
            </a:prstGeom>
            <a:noFill/>
            <a:ln w="9525">
              <a:noFill/>
            </a:ln>
          </p:spPr>
        </p:pic>
      </p:grpSp>
      <p:cxnSp>
        <p:nvCxnSpPr>
          <p:cNvPr id="13" name="直接连接符 12"/>
          <p:cNvCxnSpPr/>
          <p:nvPr/>
        </p:nvCxnSpPr>
        <p:spPr>
          <a:xfrm>
            <a:off x="0" y="555625"/>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4875213"/>
            <a:ext cx="9144000" cy="2682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A1C0AD9-0FB8-451A-81D1-2FE699C664D0}"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advTm="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219" name="图片 24"/>
          <p:cNvPicPr>
            <a:picLocks noChangeAspect="1"/>
          </p:cNvPicPr>
          <p:nvPr userDrawn="1"/>
        </p:nvPicPr>
        <p:blipFill>
          <a:blip r:embed="rId3"/>
          <a:stretch>
            <a:fillRect/>
          </a:stretch>
        </p:blipFill>
        <p:spPr>
          <a:xfrm>
            <a:off x="7812088" y="123825"/>
            <a:ext cx="1008062" cy="366713"/>
          </a:xfrm>
          <a:prstGeom prst="rect">
            <a:avLst/>
          </a:prstGeom>
          <a:noFill/>
          <a:ln w="9525">
            <a:noFill/>
          </a:ln>
        </p:spPr>
      </p:pic>
      <p:grpSp>
        <p:nvGrpSpPr>
          <p:cNvPr id="9220" name="组合 10"/>
          <p:cNvGrpSpPr/>
          <p:nvPr userDrawn="1"/>
        </p:nvGrpSpPr>
        <p:grpSpPr>
          <a:xfrm>
            <a:off x="0" y="-17462"/>
            <a:ext cx="2319338" cy="647700"/>
            <a:chOff x="2339752" y="1678909"/>
            <a:chExt cx="2319946" cy="648072"/>
          </a:xfrm>
        </p:grpSpPr>
        <p:sp>
          <p:nvSpPr>
            <p:cNvPr id="10" name="文本框 9"/>
            <p:cNvSpPr txBox="1">
              <a:spLocks noChangeArrowheads="1"/>
            </p:cNvSpPr>
            <p:nvPr/>
          </p:nvSpPr>
          <p:spPr bwMode="auto">
            <a:xfrm>
              <a:off x="2700209" y="1782156"/>
              <a:ext cx="1656196" cy="522587"/>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rPr>
                <a:t>课堂小结</a:t>
              </a:r>
              <a:endPar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endParaRPr>
            </a:p>
          </p:txBody>
        </p:sp>
        <p:pic>
          <p:nvPicPr>
            <p:cNvPr id="9226" name="图片 12"/>
            <p:cNvPicPr>
              <a:picLocks noChangeAspect="1"/>
            </p:cNvPicPr>
            <p:nvPr/>
          </p:nvPicPr>
          <p:blipFill>
            <a:blip r:embed="rId4"/>
            <a:srcRect l="60213" t="10036" r="6337" b="59859"/>
            <a:stretch>
              <a:fillRect/>
            </a:stretch>
          </p:blipFill>
          <p:spPr>
            <a:xfrm>
              <a:off x="3939618" y="1678909"/>
              <a:ext cx="720080" cy="648072"/>
            </a:xfrm>
            <a:prstGeom prst="rect">
              <a:avLst/>
            </a:prstGeom>
            <a:noFill/>
            <a:ln w="9525">
              <a:noFill/>
            </a:ln>
          </p:spPr>
        </p:pic>
        <p:pic>
          <p:nvPicPr>
            <p:cNvPr id="9227" name="图片 13"/>
            <p:cNvPicPr>
              <a:picLocks noChangeAspect="1"/>
            </p:cNvPicPr>
            <p:nvPr/>
          </p:nvPicPr>
          <p:blipFill>
            <a:blip r:embed="rId4"/>
            <a:srcRect l="6514" t="56514" r="60036" b="16725"/>
            <a:stretch>
              <a:fillRect/>
            </a:stretch>
          </p:blipFill>
          <p:spPr>
            <a:xfrm>
              <a:off x="2339752" y="1688490"/>
              <a:ext cx="720080" cy="576065"/>
            </a:xfrm>
            <a:prstGeom prst="rect">
              <a:avLst/>
            </a:prstGeom>
            <a:noFill/>
            <a:ln w="9525">
              <a:noFill/>
            </a:ln>
          </p:spPr>
        </p:pic>
      </p:grpSp>
      <p:cxnSp>
        <p:nvCxnSpPr>
          <p:cNvPr id="13" name="直接连接符 12"/>
          <p:cNvCxnSpPr/>
          <p:nvPr/>
        </p:nvCxnSpPr>
        <p:spPr>
          <a:xfrm>
            <a:off x="0" y="555625"/>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4875213"/>
            <a:ext cx="9144000" cy="2682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A1C0AD9-0FB8-451A-81D1-2FE699C664D0}"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advTm="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0243" name="图片 24"/>
          <p:cNvPicPr>
            <a:picLocks noChangeAspect="1"/>
          </p:cNvPicPr>
          <p:nvPr userDrawn="1"/>
        </p:nvPicPr>
        <p:blipFill>
          <a:blip r:embed="rId3"/>
          <a:stretch>
            <a:fillRect/>
          </a:stretch>
        </p:blipFill>
        <p:spPr>
          <a:xfrm>
            <a:off x="7812088" y="123825"/>
            <a:ext cx="1008062" cy="366713"/>
          </a:xfrm>
          <a:prstGeom prst="rect">
            <a:avLst/>
          </a:prstGeom>
          <a:noFill/>
          <a:ln w="9525">
            <a:noFill/>
          </a:ln>
        </p:spPr>
      </p:pic>
      <p:grpSp>
        <p:nvGrpSpPr>
          <p:cNvPr id="10244" name="组合 10"/>
          <p:cNvGrpSpPr/>
          <p:nvPr userDrawn="1"/>
        </p:nvGrpSpPr>
        <p:grpSpPr>
          <a:xfrm>
            <a:off x="0" y="-17462"/>
            <a:ext cx="2319338" cy="647700"/>
            <a:chOff x="2339752" y="1678909"/>
            <a:chExt cx="2319946" cy="648072"/>
          </a:xfrm>
        </p:grpSpPr>
        <p:sp>
          <p:nvSpPr>
            <p:cNvPr id="10" name="文本框 9"/>
            <p:cNvSpPr txBox="1">
              <a:spLocks noChangeArrowheads="1"/>
            </p:cNvSpPr>
            <p:nvPr/>
          </p:nvSpPr>
          <p:spPr bwMode="auto">
            <a:xfrm>
              <a:off x="2698621" y="1801217"/>
              <a:ext cx="1656197" cy="522587"/>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rPr>
                <a:t>互动训练</a:t>
              </a:r>
              <a:endParaRPr kumimoji="0" lang="zh-CN" altLang="en-US" sz="2800" b="0" i="0" u="none" strike="noStrike" kern="1200" cap="none" spc="0" normalizeH="0" baseline="0" noProof="0">
                <a:ln>
                  <a:noFill/>
                </a:ln>
                <a:solidFill>
                  <a:schemeClr val="tx1"/>
                </a:solidFill>
                <a:effectLst/>
                <a:uLnTx/>
                <a:uFillTx/>
                <a:latin typeface="华文新魏" panose="02010800040101010101" pitchFamily="2" charset="-122"/>
                <a:ea typeface="华文新魏" panose="02010800040101010101" pitchFamily="2" charset="-122"/>
                <a:cs typeface="+mn-cs"/>
              </a:endParaRPr>
            </a:p>
          </p:txBody>
        </p:sp>
        <p:pic>
          <p:nvPicPr>
            <p:cNvPr id="10250" name="图片 12"/>
            <p:cNvPicPr>
              <a:picLocks noChangeAspect="1"/>
            </p:cNvPicPr>
            <p:nvPr/>
          </p:nvPicPr>
          <p:blipFill>
            <a:blip r:embed="rId4"/>
            <a:srcRect l="60213" t="10036" r="6337" b="59859"/>
            <a:stretch>
              <a:fillRect/>
            </a:stretch>
          </p:blipFill>
          <p:spPr>
            <a:xfrm>
              <a:off x="3939618" y="1678909"/>
              <a:ext cx="720080" cy="648072"/>
            </a:xfrm>
            <a:prstGeom prst="rect">
              <a:avLst/>
            </a:prstGeom>
            <a:noFill/>
            <a:ln w="9525">
              <a:noFill/>
            </a:ln>
          </p:spPr>
        </p:pic>
        <p:pic>
          <p:nvPicPr>
            <p:cNvPr id="10251" name="图片 13"/>
            <p:cNvPicPr>
              <a:picLocks noChangeAspect="1"/>
            </p:cNvPicPr>
            <p:nvPr/>
          </p:nvPicPr>
          <p:blipFill>
            <a:blip r:embed="rId4"/>
            <a:srcRect l="6514" t="56514" r="60036" b="16725"/>
            <a:stretch>
              <a:fillRect/>
            </a:stretch>
          </p:blipFill>
          <p:spPr>
            <a:xfrm>
              <a:off x="2339752" y="1688490"/>
              <a:ext cx="720080" cy="576065"/>
            </a:xfrm>
            <a:prstGeom prst="rect">
              <a:avLst/>
            </a:prstGeom>
            <a:noFill/>
            <a:ln w="9525">
              <a:noFill/>
            </a:ln>
          </p:spPr>
        </p:pic>
      </p:grpSp>
      <p:cxnSp>
        <p:nvCxnSpPr>
          <p:cNvPr id="13" name="直接连接符 12"/>
          <p:cNvCxnSpPr/>
          <p:nvPr/>
        </p:nvCxnSpPr>
        <p:spPr>
          <a:xfrm>
            <a:off x="0" y="555625"/>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4875213"/>
            <a:ext cx="9144000" cy="2682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A1C0AD9-0FB8-451A-81D1-2FE699C664D0}"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advTm="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6.png"/><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A1C0AD9-0FB8-451A-81D1-2FE699C664D0}"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pic>
        <p:nvPicPr>
          <p:cNvPr id="1031" name="图片 7"/>
          <p:cNvPicPr>
            <a:picLocks noChangeAspect="1"/>
          </p:cNvPicPr>
          <p:nvPr userDrawn="1"/>
        </p:nvPicPr>
        <p:blipFill>
          <a:blip r:embed="rId15"/>
          <a:srcRect l="33328"/>
          <a:stretch>
            <a:fillRect/>
          </a:stretch>
        </p:blipFill>
        <p:spPr>
          <a:xfrm>
            <a:off x="0" y="-20637"/>
            <a:ext cx="9144000" cy="517048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Tm="0">
    <p:fad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xml"/><Relationship Id="rId2" Type="http://schemas.openxmlformats.org/officeDocument/2006/relationships/image" Target="../media/image8.jpe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20.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0.png"/><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0.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0.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16.jpeg"/><Relationship Id="rId7" Type="http://schemas.openxmlformats.org/officeDocument/2006/relationships/image" Target="../media/image15.jpeg"/><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png"/><Relationship Id="rId10" Type="http://schemas.openxmlformats.org/officeDocument/2006/relationships/notesSlide" Target="../notesSlides/notesSlide1.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0.png"/><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图片 1"/>
          <p:cNvPicPr>
            <a:picLocks noChangeAspect="1"/>
          </p:cNvPicPr>
          <p:nvPr/>
        </p:nvPicPr>
        <p:blipFill>
          <a:blip r:embed="rId1"/>
          <a:stretch>
            <a:fillRect/>
          </a:stretch>
        </p:blipFill>
        <p:spPr>
          <a:xfrm>
            <a:off x="-38100" y="589915"/>
            <a:ext cx="4799965" cy="4323080"/>
          </a:xfrm>
          <a:prstGeom prst="rect">
            <a:avLst/>
          </a:prstGeom>
          <a:noFill/>
          <a:ln w="9525">
            <a:noFill/>
          </a:ln>
        </p:spPr>
      </p:pic>
      <p:sp>
        <p:nvSpPr>
          <p:cNvPr id="4" name="文本框 3"/>
          <p:cNvSpPr txBox="1"/>
          <p:nvPr/>
        </p:nvSpPr>
        <p:spPr>
          <a:xfrm>
            <a:off x="75895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pic>
        <p:nvPicPr>
          <p:cNvPr id="55" name="图片 54" descr="1.jpg"/>
          <p:cNvPicPr>
            <a:picLocks noChangeAspect="1"/>
          </p:cNvPicPr>
          <p:nvPr/>
        </p:nvPicPr>
        <p:blipFill>
          <a:blip r:embed="rId2"/>
          <a:stretch>
            <a:fillRect/>
          </a:stretch>
        </p:blipFill>
        <p:spPr>
          <a:xfrm>
            <a:off x="4822190" y="589915"/>
            <a:ext cx="4321175" cy="432308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88988" y="580390"/>
            <a:ext cx="3379788" cy="922338"/>
          </a:xfrm>
          <a:prstGeom prst="rect">
            <a:avLst/>
          </a:prstGeom>
          <a:noFill/>
        </p:spPr>
        <p:txBody>
          <a:bodyPr wrap="none">
            <a:scene3d>
              <a:camera prst="orthographicFront"/>
              <a:lightRig rig="threePt" dir="t"/>
            </a:scene3d>
          </a:bodyPr>
          <a:lstStyle/>
          <a:p>
            <a:pPr marR="0" defTabSz="914400" eaLnBrk="1" fontAlgn="auto" hangingPunct="1">
              <a:spcBef>
                <a:spcPts val="0"/>
              </a:spcBef>
              <a:spcAft>
                <a:spcPts val="0"/>
              </a:spcAft>
              <a:buClrTx/>
              <a:buSzTx/>
              <a:buFontTx/>
              <a:buNone/>
              <a:defRPr/>
            </a:pPr>
            <a:r>
              <a:rPr kumimoji="0" lang="zh-CN" altLang="en-US" sz="2800" kern="1200" cap="none" spc="400" normalizeH="0" baseline="0" noProof="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Microsoft New Tai Lue" panose="020B0502040204020203" pitchFamily="34" charset="0"/>
              </a:rPr>
              <a:t>庄园的领主与佃户</a:t>
            </a:r>
            <a:endParaRPr kumimoji="0" lang="zh-CN" altLang="en-US" sz="2800" kern="1200" cap="none" spc="400" normalizeH="0" baseline="0" noProof="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Microsoft New Tai Lue" panose="020B0502040204020203" pitchFamily="34" charset="0"/>
            </a:endParaRPr>
          </a:p>
        </p:txBody>
      </p:sp>
      <p:sp>
        <p:nvSpPr>
          <p:cNvPr id="18435" name="矩形 28"/>
          <p:cNvSpPr/>
          <p:nvPr/>
        </p:nvSpPr>
        <p:spPr>
          <a:xfrm>
            <a:off x="788988" y="1020128"/>
            <a:ext cx="8021637" cy="607695"/>
          </a:xfrm>
          <a:prstGeom prst="rect">
            <a:avLst/>
          </a:prstGeom>
          <a:noFill/>
          <a:ln w="9525">
            <a:noFill/>
          </a:ln>
        </p:spPr>
        <p:txBody>
          <a:bodyPr>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0000"/>
              </a:lnSpc>
              <a:spcBef>
                <a:spcPts val="600"/>
              </a:spcBef>
              <a:buNone/>
            </a:pPr>
            <a:r>
              <a:rPr lang="zh-CN" altLang="en-US" sz="28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熟记西欧庄园的以下知识点：</a:t>
            </a:r>
            <a:endParaRPr lang="zh-CN" altLang="en-US" sz="28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pic>
        <p:nvPicPr>
          <p:cNvPr id="5" name="图片 4"/>
          <p:cNvPicPr>
            <a:picLocks noChangeAspect="1"/>
          </p:cNvPicPr>
          <p:nvPr/>
        </p:nvPicPr>
        <p:blipFill rotWithShape="1">
          <a:blip r:embed="rId2" cstate="print">
            <a:duotone>
              <a:prstClr val="black"/>
              <a:schemeClr val="accent5">
                <a:tint val="45000"/>
                <a:satMod val="400000"/>
              </a:schemeClr>
            </a:duotone>
          </a:blip>
          <a:srcRect l="11019" t="23864" r="9247" b="24485"/>
          <a:stretch>
            <a:fillRect/>
          </a:stretch>
        </p:blipFill>
        <p:spPr>
          <a:xfrm rot="10800000" flipV="1">
            <a:off x="-29775" y="658262"/>
            <a:ext cx="864095" cy="504056"/>
          </a:xfrm>
          <a:prstGeom prst="rect">
            <a:avLst/>
          </a:prstGeom>
        </p:spPr>
      </p:pic>
      <p:pic>
        <p:nvPicPr>
          <p:cNvPr id="18437" name="图片 6"/>
          <p:cNvPicPr>
            <a:picLocks noChangeAspect="1"/>
          </p:cNvPicPr>
          <p:nvPr/>
        </p:nvPicPr>
        <p:blipFill>
          <a:blip r:embed="rId3"/>
          <a:stretch>
            <a:fillRect/>
          </a:stretch>
        </p:blipFill>
        <p:spPr>
          <a:xfrm>
            <a:off x="-30162" y="1257300"/>
            <a:ext cx="692150" cy="922338"/>
          </a:xfrm>
          <a:prstGeom prst="rect">
            <a:avLst/>
          </a:prstGeom>
          <a:noFill/>
          <a:ln w="9525">
            <a:noFill/>
          </a:ln>
        </p:spPr>
      </p:pic>
      <p:sp>
        <p:nvSpPr>
          <p:cNvPr id="3" name="文本框 2"/>
          <p:cNvSpPr txBox="1"/>
          <p:nvPr/>
        </p:nvSpPr>
        <p:spPr>
          <a:xfrm>
            <a:off x="39243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r>
              <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自主学习</a:t>
            </a: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4" name="文本框 3"/>
          <p:cNvSpPr txBox="1"/>
          <p:nvPr/>
        </p:nvSpPr>
        <p:spPr>
          <a:xfrm>
            <a:off x="75895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6" name="文本框 5"/>
          <p:cNvSpPr txBox="1"/>
          <p:nvPr/>
        </p:nvSpPr>
        <p:spPr>
          <a:xfrm>
            <a:off x="789305" y="1466215"/>
            <a:ext cx="2707640" cy="2861310"/>
          </a:xfrm>
          <a:prstGeom prst="rect">
            <a:avLst/>
          </a:prstGeom>
          <a:noFill/>
        </p:spPr>
        <p:txBody>
          <a:bodyPr wrap="none" rtlCol="0">
            <a:spAutoFit/>
            <a:scene3d>
              <a:camera prst="orthographicFront"/>
              <a:lightRig rig="threePt" dir="t"/>
            </a:scene3d>
          </a:bodyPr>
          <a:p>
            <a:pPr marL="228600" indent="-228600">
              <a:lnSpc>
                <a:spcPct val="150000"/>
              </a:lnSpc>
              <a:buAutoNum type="arabicPeriod"/>
            </a:pPr>
            <a:r>
              <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兴起：</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nSpc>
                <a:spcPct val="150000"/>
              </a:lnSpc>
              <a:buAutoNum type="arabicPeriod"/>
            </a:pPr>
            <a:r>
              <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发展：</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nSpc>
                <a:spcPct val="150000"/>
              </a:lnSpc>
              <a:buAutoNum type="arabicPeriod"/>
            </a:pPr>
            <a:r>
              <a:rPr lang="zh-CN" altLang="en-US" sz="2000"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性质：</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nSpc>
                <a:spcPct val="150000"/>
              </a:lnSpc>
              <a:buAutoNum type="arabicPeriod"/>
            </a:pPr>
            <a:r>
              <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居民：</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nSpc>
                <a:spcPct val="150000"/>
              </a:lnSpc>
              <a:buAutoNum type="arabicPeriod"/>
            </a:pPr>
            <a:r>
              <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土地组成：</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nSpc>
                <a:spcPct val="150000"/>
              </a:lnSpc>
              <a:buAutoNum type="arabicPeriod"/>
            </a:pPr>
            <a:r>
              <a:rPr lang="zh-CN" altLang="en-US" sz="2000"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领主与佃户的关系：</a:t>
            </a:r>
            <a:endParaRPr lang="zh-CN" altLang="en-US" sz="2000"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7" name="文本框 6"/>
          <p:cNvSpPr txBox="1"/>
          <p:nvPr/>
        </p:nvSpPr>
        <p:spPr>
          <a:xfrm>
            <a:off x="1838960" y="1628140"/>
            <a:ext cx="850265" cy="398780"/>
          </a:xfrm>
          <a:prstGeom prst="rect">
            <a:avLst/>
          </a:prstGeom>
          <a:noFill/>
        </p:spPr>
        <p:txBody>
          <a:bodyPr wrap="none" rtlCol="0">
            <a:spAutoFit/>
            <a:scene3d>
              <a:camera prst="orthographicFront"/>
              <a:lightRig rig="threePt" dir="t"/>
            </a:scene3d>
          </a:bodyPr>
          <a:p>
            <a:r>
              <a:rPr lang="en-US" altLang="zh-CN"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9</a:t>
            </a:r>
            <a:r>
              <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世纪</a:t>
            </a:r>
            <a:endPar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1838960" y="2086610"/>
            <a:ext cx="3554730" cy="398780"/>
          </a:xfrm>
          <a:prstGeom prst="rect">
            <a:avLst/>
          </a:prstGeom>
          <a:noFill/>
        </p:spPr>
        <p:txBody>
          <a:bodyPr wrap="none" rtlCol="0">
            <a:spAutoFit/>
            <a:scene3d>
              <a:camera prst="orthographicFront"/>
              <a:lightRig rig="threePt" dir="t"/>
            </a:scene3d>
          </a:bodyPr>
          <a:p>
            <a:r>
              <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约</a:t>
            </a:r>
            <a:r>
              <a:rPr lang="en-US" altLang="zh-CN"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11</a:t>
            </a:r>
            <a:r>
              <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世纪，庄园遍布欧洲各地</a:t>
            </a:r>
            <a:endPar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9" name="文本框 8"/>
          <p:cNvSpPr txBox="1"/>
          <p:nvPr/>
        </p:nvSpPr>
        <p:spPr>
          <a:xfrm>
            <a:off x="1891030" y="2485390"/>
            <a:ext cx="5530215" cy="398780"/>
          </a:xfrm>
          <a:prstGeom prst="rect">
            <a:avLst/>
          </a:prstGeom>
          <a:noFill/>
        </p:spPr>
        <p:txBody>
          <a:bodyPr wrap="none" rtlCol="0" anchor="t">
            <a:spAutoFit/>
            <a:scene3d>
              <a:camera prst="orthographicFront"/>
              <a:lightRig rig="threePt" dir="t"/>
            </a:scene3d>
          </a:bodyPr>
          <a:p>
            <a:pPr lvl="0" algn="l"/>
            <a:r>
              <a:rPr lang="zh-CN" altLang="en-US" sz="2000" b="1" dirty="0" smtClean="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庄园是一个独立的自给自足的经济和政治单位。</a:t>
            </a:r>
            <a:endParaRPr lang="zh-CN" altLang="en-US" sz="2000" b="1" dirty="0" smtClean="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0" name="文本框 9"/>
          <p:cNvSpPr txBox="1"/>
          <p:nvPr/>
        </p:nvSpPr>
        <p:spPr>
          <a:xfrm>
            <a:off x="1891030" y="2956560"/>
            <a:ext cx="3747770" cy="398780"/>
          </a:xfrm>
          <a:prstGeom prst="rect">
            <a:avLst/>
          </a:prstGeom>
          <a:noFill/>
        </p:spPr>
        <p:txBody>
          <a:bodyPr wrap="none" rtlCol="0">
            <a:spAutoFit/>
            <a:scene3d>
              <a:camera prst="orthographicFront"/>
              <a:lightRig rig="threePt" dir="t"/>
            </a:scene3d>
          </a:bodyPr>
          <a:p>
            <a:r>
              <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领主、佃户（自由农民、农奴）</a:t>
            </a:r>
            <a:endPar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11" name="文本框 10"/>
          <p:cNvSpPr txBox="1"/>
          <p:nvPr/>
        </p:nvSpPr>
        <p:spPr>
          <a:xfrm>
            <a:off x="2400300" y="3355340"/>
            <a:ext cx="2729230" cy="398780"/>
          </a:xfrm>
          <a:prstGeom prst="rect">
            <a:avLst/>
          </a:prstGeom>
          <a:noFill/>
        </p:spPr>
        <p:txBody>
          <a:bodyPr wrap="none" rtlCol="0">
            <a:spAutoFit/>
            <a:scene3d>
              <a:camera prst="orthographicFront"/>
              <a:lightRig rig="threePt" dir="t"/>
            </a:scene3d>
          </a:bodyPr>
          <a:p>
            <a:r>
              <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自营地、份地、共用地</a:t>
            </a:r>
            <a:endPar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12" name="文本框 11"/>
          <p:cNvSpPr txBox="1"/>
          <p:nvPr/>
        </p:nvSpPr>
        <p:spPr>
          <a:xfrm>
            <a:off x="3271520" y="3754120"/>
            <a:ext cx="5845810" cy="1198880"/>
          </a:xfrm>
          <a:prstGeom prst="rect">
            <a:avLst/>
          </a:prstGeom>
          <a:noFill/>
          <a:ln w="12700" cmpd="sng">
            <a:solidFill>
              <a:srgbClr val="0000FF"/>
            </a:solidFill>
            <a:prstDash val="solid"/>
          </a:ln>
        </p:spPr>
        <p:txBody>
          <a:bodyPr wrap="square" rtlCol="0" anchor="t">
            <a:spAutoFit/>
          </a:bodyPr>
          <a:p>
            <a:pPr marL="0" marR="0" lvl="0" indent="0" algn="l" defTabSz="914400" rtl="0" eaLnBrk="0" fontAlgn="base" latinLnBrk="0" hangingPunct="0">
              <a:lnSpc>
                <a:spcPct val="120000"/>
              </a:lnSpc>
              <a:spcBef>
                <a:spcPct val="0"/>
              </a:spcBef>
              <a:spcAft>
                <a:spcPct val="0"/>
              </a:spcAft>
              <a:buClrTx/>
              <a:buSzTx/>
              <a:buFont typeface="Arial" panose="020B0604020202020204" pitchFamily="34" charset="0"/>
              <a:buNone/>
              <a:defRPr/>
            </a:pPr>
            <a:r>
              <a:rPr lang="zh-CN" altLang="en-US" sz="2000" noProof="0" dirty="0">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是</a:t>
            </a:r>
            <a:r>
              <a:rPr lang="zh-CN" altLang="en-US" sz="2000" b="1" noProof="0" dirty="0">
                <a:solidFill>
                  <a:srgbClr val="FF0000"/>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统治与被统治、剥削与被剥削</a:t>
            </a:r>
            <a:r>
              <a:rPr lang="zh-CN" altLang="en-US" sz="2000" noProof="0" dirty="0">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的</a:t>
            </a:r>
            <a:r>
              <a:rPr lang="zh-CN" altLang="en-US" sz="2000" b="1" noProof="0" dirty="0">
                <a:solidFill>
                  <a:srgbClr val="00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关系</a:t>
            </a:r>
            <a:r>
              <a:rPr lang="zh-CN" altLang="en-US" sz="2000" noProof="0" dirty="0">
                <a:solidFill>
                  <a:srgbClr val="00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a:t>
            </a:r>
            <a:r>
              <a:rPr lang="zh-CN" altLang="en-US" sz="2000" noProof="0" dirty="0">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佃户有义务为领主劳动，领主也不能随意没收佃户的土地，它们之间具有一定的</a:t>
            </a:r>
            <a:r>
              <a:rPr lang="zh-CN" altLang="en-US" sz="2000" b="1" noProof="0" dirty="0">
                <a:solidFill>
                  <a:srgbClr val="FF0000"/>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契约关系</a:t>
            </a:r>
            <a:r>
              <a:rPr lang="zh-CN" altLang="en-US" sz="2000" noProof="0" dirty="0">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839788" y="598170"/>
            <a:ext cx="3379788" cy="922338"/>
          </a:xfrm>
          <a:prstGeom prst="rect">
            <a:avLst/>
          </a:prstGeom>
          <a:noFill/>
        </p:spPr>
        <p:txBody>
          <a:bodyPr wrap="none"/>
          <a:lstStyle/>
          <a:p>
            <a:pPr marR="0" defTabSz="914400" eaLnBrk="1" fontAlgn="auto" hangingPunct="1">
              <a:spcBef>
                <a:spcPts val="0"/>
              </a:spcBef>
              <a:spcAft>
                <a:spcPts val="0"/>
              </a:spcAft>
              <a:buClrTx/>
              <a:buSzTx/>
              <a:buFontTx/>
              <a:buNone/>
              <a:defRPr/>
            </a:pPr>
            <a:r>
              <a:rPr kumimoji="0" lang="zh-CN" altLang="en-US" sz="3200" b="1" kern="1200" cap="none" spc="400" normalizeH="0" baseline="0" noProof="0" dirty="0">
                <a:latin typeface="华文中宋" panose="02010600040101010101" charset="-122"/>
                <a:ea typeface="华文中宋" panose="02010600040101010101" charset="-122"/>
                <a:cs typeface="Microsoft New Tai Lue" panose="020B0502040204020203" pitchFamily="34" charset="0"/>
              </a:rPr>
              <a:t>庄园法庭</a:t>
            </a:r>
            <a:endParaRPr kumimoji="0" lang="zh-CN" altLang="en-US" sz="3200" b="1" kern="1200" cap="none" spc="400" normalizeH="0" baseline="0" noProof="0" dirty="0">
              <a:latin typeface="华文中宋" panose="02010600040101010101" charset="-122"/>
              <a:ea typeface="华文中宋" panose="02010600040101010101" charset="-122"/>
              <a:cs typeface="Microsoft New Tai Lue" panose="020B0502040204020203" pitchFamily="34" charset="0"/>
            </a:endParaRPr>
          </a:p>
        </p:txBody>
      </p:sp>
      <p:pic>
        <p:nvPicPr>
          <p:cNvPr id="4" name="图片 3"/>
          <p:cNvPicPr>
            <a:picLocks noChangeAspect="1"/>
          </p:cNvPicPr>
          <p:nvPr/>
        </p:nvPicPr>
        <p:blipFill rotWithShape="1">
          <a:blip r:embed="rId2" cstate="print">
            <a:duotone>
              <a:prstClr val="black"/>
              <a:schemeClr val="accent5">
                <a:tint val="45000"/>
                <a:satMod val="400000"/>
              </a:schemeClr>
            </a:duotone>
          </a:blip>
          <a:srcRect l="11019" t="23864" r="9247" b="24485"/>
          <a:stretch>
            <a:fillRect/>
          </a:stretch>
        </p:blipFill>
        <p:spPr>
          <a:xfrm rot="10800000" flipV="1">
            <a:off x="-24060" y="618892"/>
            <a:ext cx="864095" cy="504056"/>
          </a:xfrm>
          <a:prstGeom prst="rect">
            <a:avLst/>
          </a:prstGeom>
        </p:spPr>
      </p:pic>
      <p:pic>
        <p:nvPicPr>
          <p:cNvPr id="23557" name="图片 6"/>
          <p:cNvPicPr>
            <a:picLocks noChangeAspect="1"/>
          </p:cNvPicPr>
          <p:nvPr/>
        </p:nvPicPr>
        <p:blipFill>
          <a:blip r:embed="rId3"/>
          <a:stretch>
            <a:fillRect/>
          </a:stretch>
        </p:blipFill>
        <p:spPr>
          <a:xfrm>
            <a:off x="-24130" y="1186498"/>
            <a:ext cx="577850" cy="769937"/>
          </a:xfrm>
          <a:prstGeom prst="rect">
            <a:avLst/>
          </a:prstGeom>
          <a:noFill/>
          <a:ln w="9525">
            <a:noFill/>
          </a:ln>
        </p:spPr>
      </p:pic>
      <p:sp>
        <p:nvSpPr>
          <p:cNvPr id="9" name="文本框 8"/>
          <p:cNvSpPr txBox="1"/>
          <p:nvPr/>
        </p:nvSpPr>
        <p:spPr>
          <a:xfrm>
            <a:off x="553720" y="1257935"/>
            <a:ext cx="7790815"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l">
              <a:spcBef>
                <a:spcPct val="0"/>
              </a:spcBef>
              <a:buNone/>
            </a:pPr>
            <a:r>
              <a:rPr lang="zh-CN" altLang="en-US" sz="2400"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阅读教材</a:t>
            </a:r>
            <a:r>
              <a:rPr lang="en-US" altLang="zh-CN" sz="2400"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P40</a:t>
            </a:r>
            <a:r>
              <a:rPr lang="zh-CN" altLang="en-US" sz="2400"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，找出关于西欧庄园法庭的以下内容：</a:t>
            </a:r>
            <a:endParaRPr lang="zh-CN" altLang="en-US" sz="2400" dirty="0">
              <a:solidFill>
                <a:srgbClr val="FF0000"/>
              </a:solidFill>
              <a:latin typeface="黑体" panose="02010609060101010101" pitchFamily="49" charset="-122"/>
              <a:ea typeface="黑体" panose="02010609060101010101" pitchFamily="49" charset="-122"/>
            </a:endParaRPr>
          </a:p>
        </p:txBody>
      </p:sp>
      <p:sp>
        <p:nvSpPr>
          <p:cNvPr id="2" name="文本框 1"/>
          <p:cNvSpPr txBox="1"/>
          <p:nvPr/>
        </p:nvSpPr>
        <p:spPr>
          <a:xfrm>
            <a:off x="39243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r>
              <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自主学习</a:t>
            </a: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5" name="文本框 4"/>
          <p:cNvSpPr txBox="1"/>
          <p:nvPr/>
        </p:nvSpPr>
        <p:spPr>
          <a:xfrm>
            <a:off x="74879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6" name="文本框 5"/>
          <p:cNvSpPr txBox="1"/>
          <p:nvPr/>
        </p:nvSpPr>
        <p:spPr>
          <a:xfrm>
            <a:off x="621030" y="1793875"/>
            <a:ext cx="1945640" cy="2861310"/>
          </a:xfrm>
          <a:prstGeom prst="rect">
            <a:avLst/>
          </a:prstGeom>
          <a:noFill/>
        </p:spPr>
        <p:txBody>
          <a:bodyPr wrap="none" rtlCol="0">
            <a:spAutoFit/>
            <a:scene3d>
              <a:camera prst="orthographicFront"/>
              <a:lightRig rig="threePt" dir="t"/>
            </a:scene3d>
          </a:bodyPr>
          <a:p>
            <a:pPr marL="228600" indent="-228600" algn="l">
              <a:lnSpc>
                <a:spcPct val="150000"/>
              </a:lnSpc>
              <a:buAutoNum type="arabicPeriod"/>
            </a:pPr>
            <a:r>
              <a:rPr lang="zh-CN" altLang="en-US" sz="2000" b="1"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职责</a:t>
            </a:r>
            <a:r>
              <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gn="l">
              <a:lnSpc>
                <a:spcPct val="150000"/>
              </a:lnSpc>
              <a:buAutoNum type="arabicPeriod"/>
            </a:pPr>
            <a:r>
              <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主持者：</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gn="l">
              <a:lnSpc>
                <a:spcPct val="150000"/>
              </a:lnSpc>
              <a:buAutoNum type="arabicPeriod"/>
            </a:pPr>
            <a:r>
              <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审判范围：：</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gn="l">
              <a:lnSpc>
                <a:spcPct val="150000"/>
              </a:lnSpc>
              <a:buAutoNum type="arabicPeriod"/>
            </a:pPr>
            <a:r>
              <a:rPr lang="zh-CN" altLang="en-US" sz="20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rPr>
              <a:t>审判依据：</a:t>
            </a:r>
            <a:endParaRPr lang="zh-CN" altLang="en-US" sz="20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endParaRPr>
          </a:p>
          <a:p>
            <a:pPr marL="228600" indent="-228600" algn="l">
              <a:lnSpc>
                <a:spcPct val="150000"/>
              </a:lnSpc>
              <a:buAutoNum type="arabicPeriod"/>
            </a:pPr>
            <a:r>
              <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惩罚手段：</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gn="l">
              <a:lnSpc>
                <a:spcPct val="150000"/>
              </a:lnSpc>
              <a:buAutoNum type="arabicPeriod"/>
            </a:pPr>
            <a:r>
              <a:rPr lang="zh-CN" altLang="en-US" sz="2000"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作用</a:t>
            </a:r>
            <a:r>
              <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7" name="文本框 6"/>
          <p:cNvSpPr txBox="1"/>
          <p:nvPr/>
        </p:nvSpPr>
        <p:spPr>
          <a:xfrm>
            <a:off x="1621790" y="1911350"/>
            <a:ext cx="1456055" cy="398780"/>
          </a:xfrm>
          <a:prstGeom prst="rect">
            <a:avLst/>
          </a:prstGeom>
          <a:noFill/>
        </p:spPr>
        <p:txBody>
          <a:bodyPr wrap="none" rtlCol="0">
            <a:spAutoFit/>
            <a:scene3d>
              <a:camera prst="orthographicFront"/>
              <a:lightRig rig="threePt" dir="t"/>
            </a:scene3d>
          </a:bodyPr>
          <a:p>
            <a:r>
              <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行使</a:t>
            </a:r>
            <a:r>
              <a:rPr lang="zh-CN" altLang="en-US" sz="2000" b="1" dirty="0" smtClean="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司法权</a:t>
            </a:r>
            <a:endParaRPr lang="zh-CN" altLang="en-US" sz="2000" b="1" dirty="0" smtClean="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10" name="文本框 9"/>
          <p:cNvSpPr txBox="1"/>
          <p:nvPr/>
        </p:nvSpPr>
        <p:spPr>
          <a:xfrm>
            <a:off x="1838960" y="2372360"/>
            <a:ext cx="1965325" cy="398780"/>
          </a:xfrm>
          <a:prstGeom prst="rect">
            <a:avLst/>
          </a:prstGeom>
          <a:noFill/>
        </p:spPr>
        <p:txBody>
          <a:bodyPr wrap="none" rtlCol="0">
            <a:spAutoFit/>
            <a:scene3d>
              <a:camera prst="orthographicFront"/>
              <a:lightRig rig="threePt" dir="t"/>
            </a:scene3d>
          </a:bodyPr>
          <a:p>
            <a:r>
              <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领主或他的管家</a:t>
            </a:r>
            <a:endPar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14" name="文本框 13"/>
          <p:cNvSpPr txBox="1"/>
          <p:nvPr/>
        </p:nvSpPr>
        <p:spPr>
          <a:xfrm>
            <a:off x="2093595" y="2832735"/>
            <a:ext cx="4766310" cy="398780"/>
          </a:xfrm>
          <a:prstGeom prst="rect">
            <a:avLst/>
          </a:prstGeom>
          <a:noFill/>
        </p:spPr>
        <p:txBody>
          <a:bodyPr wrap="none" rtlCol="0">
            <a:spAutoFit/>
            <a:scene3d>
              <a:camera prst="orthographicFront"/>
              <a:lightRig rig="threePt" dir="t"/>
            </a:scene3d>
          </a:bodyPr>
          <a:p>
            <a:r>
              <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侵犯领主利益的行为都会受到起诉与处罚</a:t>
            </a:r>
            <a:endPar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18" name="文本框 17"/>
          <p:cNvSpPr txBox="1"/>
          <p:nvPr/>
        </p:nvSpPr>
        <p:spPr>
          <a:xfrm>
            <a:off x="2093595" y="3293745"/>
            <a:ext cx="1710690" cy="398780"/>
          </a:xfrm>
          <a:prstGeom prst="rect">
            <a:avLst/>
          </a:prstGeom>
          <a:noFill/>
        </p:spPr>
        <p:txBody>
          <a:bodyPr wrap="none" rtlCol="0">
            <a:spAutoFit/>
            <a:scene3d>
              <a:camera prst="orthographicFront"/>
              <a:lightRig rig="threePt" dir="t"/>
            </a:scene3d>
          </a:bodyPr>
          <a:p>
            <a:r>
              <a:rPr lang="zh-CN" altLang="en-US" sz="2000" b="1" dirty="0" smtClean="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习惯法或村法</a:t>
            </a:r>
            <a:endParaRPr lang="zh-CN" altLang="en-US" sz="2000" b="1" dirty="0" smtClean="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MH_Other_1"/>
          <p:cNvSpPr/>
          <p:nvPr>
            <p:custDataLst>
              <p:tags r:id="rId1"/>
            </p:custDataLst>
          </p:nvPr>
        </p:nvSpPr>
        <p:spPr>
          <a:xfrm>
            <a:off x="105410" y="1421130"/>
            <a:ext cx="8933180" cy="1789430"/>
          </a:xfrm>
          <a:prstGeom prst="roundRect">
            <a:avLst>
              <a:gd name="adj" fmla="val 7740"/>
            </a:avLst>
          </a:prstGeom>
          <a:solidFill>
            <a:srgbClr val="FFFFFF"/>
          </a:solidFill>
          <a:ln>
            <a:solidFill>
              <a:srgbClr val="C00000"/>
            </a:solidFill>
          </a:ln>
          <a:effectLst>
            <a:outerShdw dist="25400" dir="5400000" algn="t" rotWithShape="0">
              <a:schemeClr val="accent6">
                <a:lumMod val="5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ea"/>
              <a:ea typeface="+mn-ea"/>
              <a:cs typeface="+mn-cs"/>
            </a:endParaRPr>
          </a:p>
        </p:txBody>
      </p:sp>
      <p:sp>
        <p:nvSpPr>
          <p:cNvPr id="8" name="MH_Title_1"/>
          <p:cNvSpPr/>
          <p:nvPr>
            <p:custDataLst>
              <p:tags r:id="rId2"/>
            </p:custDataLst>
          </p:nvPr>
        </p:nvSpPr>
        <p:spPr>
          <a:xfrm>
            <a:off x="5026660" y="989013"/>
            <a:ext cx="2917825" cy="431800"/>
          </a:xfrm>
          <a:prstGeom prst="roundRect">
            <a:avLst>
              <a:gd name="adj" fmla="val 38129"/>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FFFF"/>
                </a:solidFill>
                <a:effectLst/>
                <a:uLnTx/>
                <a:uFillTx/>
                <a:latin typeface="华文中宋" panose="02010600040101010101" charset="-122"/>
                <a:ea typeface="华文中宋" panose="02010600040101010101" charset="-122"/>
                <a:cs typeface="+mn-cs"/>
              </a:rPr>
              <a:t>材料二</a:t>
            </a:r>
            <a:endParaRPr kumimoji="0" lang="zh-CN" altLang="en-US" sz="2000" b="0" i="0" u="none" strike="noStrike" kern="1200" cap="none" spc="0" normalizeH="0" baseline="0" noProof="0" dirty="0">
              <a:ln>
                <a:noFill/>
              </a:ln>
              <a:solidFill>
                <a:srgbClr val="FFFFFF"/>
              </a:solidFill>
              <a:effectLst/>
              <a:uLnTx/>
              <a:uFillTx/>
              <a:latin typeface="华文中宋" panose="02010600040101010101" charset="-122"/>
              <a:ea typeface="华文中宋" panose="02010600040101010101" charset="-122"/>
              <a:cs typeface="+mn-cs"/>
            </a:endParaRPr>
          </a:p>
        </p:txBody>
      </p:sp>
      <p:cxnSp>
        <p:nvCxnSpPr>
          <p:cNvPr id="9" name="MH_Other_2"/>
          <p:cNvCxnSpPr/>
          <p:nvPr>
            <p:custDataLst>
              <p:tags r:id="rId3"/>
            </p:custDataLst>
          </p:nvPr>
        </p:nvCxnSpPr>
        <p:spPr>
          <a:xfrm>
            <a:off x="4572000" y="1529080"/>
            <a:ext cx="0" cy="161861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4581" name="MH_SubTitle_1"/>
          <p:cNvSpPr txBox="1"/>
          <p:nvPr>
            <p:custDataLst>
              <p:tags r:id="rId4"/>
            </p:custDataLst>
          </p:nvPr>
        </p:nvSpPr>
        <p:spPr>
          <a:xfrm>
            <a:off x="153670" y="1421130"/>
            <a:ext cx="4316730" cy="185293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20000"/>
              </a:lnSpc>
              <a:spcBef>
                <a:spcPct val="0"/>
              </a:spcBef>
              <a:buNone/>
            </a:pPr>
            <a:r>
              <a:rPr lang="zh-CN" altLang="en-US" sz="1800" dirty="0">
                <a:latin typeface="华文中宋" panose="02010600040101010101" charset="-122"/>
                <a:ea typeface="华文中宋" panose="02010600040101010101" charset="-122"/>
                <a:cs typeface="华文中宋" panose="02010600040101010101" charset="-122"/>
              </a:rPr>
              <a:t>佃户因为没有认真耕种领主的田地，被罚款</a:t>
            </a:r>
            <a:r>
              <a:rPr lang="en-US" altLang="zh-CN" sz="1800" dirty="0">
                <a:latin typeface="华文中宋" panose="02010600040101010101" charset="-122"/>
                <a:ea typeface="华文中宋" panose="02010600040101010101" charset="-122"/>
                <a:cs typeface="华文中宋" panose="02010600040101010101" charset="-122"/>
              </a:rPr>
              <a:t>6</a:t>
            </a:r>
            <a:r>
              <a:rPr lang="zh-CN" altLang="en-US" sz="1800" dirty="0">
                <a:latin typeface="华文中宋" panose="02010600040101010101" charset="-122"/>
                <a:ea typeface="华文中宋" panose="02010600040101010101" charset="-122"/>
                <a:cs typeface="华文中宋" panose="02010600040101010101" charset="-122"/>
              </a:rPr>
              <a:t>便士；佃户的家畜误入领主的园子，被罚款</a:t>
            </a:r>
            <a:r>
              <a:rPr lang="en-US" altLang="zh-CN" sz="1800" dirty="0">
                <a:latin typeface="华文中宋" panose="02010600040101010101" charset="-122"/>
                <a:ea typeface="华文中宋" panose="02010600040101010101" charset="-122"/>
                <a:cs typeface="华文中宋" panose="02010600040101010101" charset="-122"/>
              </a:rPr>
              <a:t>6</a:t>
            </a:r>
            <a:r>
              <a:rPr lang="zh-CN" altLang="en-US" sz="1800" dirty="0">
                <a:latin typeface="华文中宋" panose="02010600040101010101" charset="-122"/>
                <a:ea typeface="华文中宋" panose="02010600040101010101" charset="-122"/>
                <a:cs typeface="华文中宋" panose="02010600040101010101" charset="-122"/>
              </a:rPr>
              <a:t>便士；只要领主的磨坊能够磨面粉，就不得到庄园以外磨面粉，违者罚款</a:t>
            </a:r>
            <a:r>
              <a:rPr lang="en-US" altLang="zh-CN" sz="1800" dirty="0">
                <a:latin typeface="华文中宋" panose="02010600040101010101" charset="-122"/>
                <a:ea typeface="华文中宋" panose="02010600040101010101" charset="-122"/>
                <a:cs typeface="华文中宋" panose="02010600040101010101" charset="-122"/>
              </a:rPr>
              <a:t>20</a:t>
            </a:r>
            <a:r>
              <a:rPr lang="zh-CN" altLang="en-US" sz="1800" dirty="0">
                <a:latin typeface="华文中宋" panose="02010600040101010101" charset="-122"/>
                <a:ea typeface="华文中宋" panose="02010600040101010101" charset="-122"/>
                <a:cs typeface="华文中宋" panose="02010600040101010101" charset="-122"/>
              </a:rPr>
              <a:t>先令。</a:t>
            </a:r>
            <a:endParaRPr lang="zh-CN" altLang="en-US" sz="1800" dirty="0">
              <a:latin typeface="华文中宋" panose="02010600040101010101" charset="-122"/>
              <a:ea typeface="华文中宋" panose="02010600040101010101" charset="-122"/>
              <a:cs typeface="华文中宋" panose="02010600040101010101" charset="-122"/>
            </a:endParaRPr>
          </a:p>
        </p:txBody>
      </p:sp>
      <p:sp>
        <p:nvSpPr>
          <p:cNvPr id="24582" name="MH_SubTitle_2"/>
          <p:cNvSpPr txBox="1"/>
          <p:nvPr>
            <p:custDataLst>
              <p:tags r:id="rId5"/>
            </p:custDataLst>
          </p:nvPr>
        </p:nvSpPr>
        <p:spPr>
          <a:xfrm>
            <a:off x="4622800" y="1376680"/>
            <a:ext cx="4296410" cy="1833880"/>
          </a:xfrm>
          <a:prstGeom prst="rect">
            <a:avLst/>
          </a:prstGeom>
          <a:no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algn="l">
              <a:lnSpc>
                <a:spcPct val="120000"/>
              </a:lnSpc>
              <a:buNone/>
            </a:pPr>
            <a:r>
              <a:rPr lang="zh-CN" altLang="en-US" sz="1800" dirty="0">
                <a:latin typeface="华文中宋" panose="02010600040101010101" charset="-122"/>
                <a:ea typeface="华文中宋" panose="02010600040101010101" charset="-122"/>
                <a:cs typeface="华文中宋" panose="02010600040101010101" charset="-122"/>
                <a:sym typeface="+mn-ea"/>
              </a:rPr>
              <a:t>下列诸人无权享用公共牧场，但仍在牧场内放牧，侵犯了全体村民的权益，判令他们从牧场牵走他们的牲畜，从此不得占用牧场，违者还要罚款。不按规定价格卖酒，也要罚款。</a:t>
            </a:r>
            <a:endParaRPr lang="zh-CN" altLang="en-US" sz="1800" dirty="0">
              <a:latin typeface="华文中宋" panose="02010600040101010101" charset="-122"/>
              <a:ea typeface="华文中宋" panose="02010600040101010101" charset="-122"/>
              <a:cs typeface="华文中宋" panose="02010600040101010101" charset="-122"/>
              <a:sym typeface="+mn-ea"/>
            </a:endParaRPr>
          </a:p>
        </p:txBody>
      </p:sp>
      <p:sp>
        <p:nvSpPr>
          <p:cNvPr id="12" name="MH_Title_1"/>
          <p:cNvSpPr/>
          <p:nvPr>
            <p:custDataLst>
              <p:tags r:id="rId6"/>
            </p:custDataLst>
          </p:nvPr>
        </p:nvSpPr>
        <p:spPr>
          <a:xfrm>
            <a:off x="946785" y="989330"/>
            <a:ext cx="2917825" cy="431800"/>
          </a:xfrm>
          <a:prstGeom prst="roundRect">
            <a:avLst>
              <a:gd name="adj" fmla="val 38129"/>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FFFF"/>
                </a:solidFill>
                <a:effectLst/>
                <a:uLnTx/>
                <a:uFillTx/>
                <a:latin typeface="华文中宋" panose="02010600040101010101" charset="-122"/>
                <a:ea typeface="华文中宋" panose="02010600040101010101" charset="-122"/>
                <a:cs typeface="+mn-cs"/>
              </a:rPr>
              <a:t>材料一</a:t>
            </a:r>
            <a:endParaRPr kumimoji="0" lang="zh-CN" altLang="en-US" sz="2000" b="0" i="0" u="none" strike="noStrike" kern="1200" cap="none" spc="0" normalizeH="0" baseline="0" noProof="0" dirty="0">
              <a:ln>
                <a:noFill/>
              </a:ln>
              <a:solidFill>
                <a:srgbClr val="FFFFFF"/>
              </a:solidFill>
              <a:effectLst/>
              <a:uLnTx/>
              <a:uFillTx/>
              <a:latin typeface="华文中宋" panose="02010600040101010101" charset="-122"/>
              <a:ea typeface="华文中宋" panose="02010600040101010101" charset="-122"/>
              <a:cs typeface="+mn-cs"/>
            </a:endParaRPr>
          </a:p>
        </p:txBody>
      </p:sp>
      <p:sp>
        <p:nvSpPr>
          <p:cNvPr id="24584" name="矩形 12"/>
          <p:cNvSpPr/>
          <p:nvPr/>
        </p:nvSpPr>
        <p:spPr>
          <a:xfrm>
            <a:off x="593408" y="528638"/>
            <a:ext cx="8326437" cy="460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000" dirty="0">
                <a:latin typeface="华文中宋" panose="02010600040101010101" charset="-122"/>
                <a:ea typeface="华文中宋" panose="02010600040101010101" charset="-122"/>
              </a:rPr>
              <a:t>阅读材料，结合教材回答问题</a:t>
            </a:r>
            <a:endParaRPr lang="zh-CN" altLang="en-US" sz="2000" dirty="0">
              <a:latin typeface="华文中宋" panose="02010600040101010101" charset="-122"/>
              <a:ea typeface="华文中宋" panose="02010600040101010101" charset="-122"/>
            </a:endParaRPr>
          </a:p>
        </p:txBody>
      </p:sp>
      <p:pic>
        <p:nvPicPr>
          <p:cNvPr id="24585" name="图片 6"/>
          <p:cNvPicPr>
            <a:picLocks noChangeAspect="1"/>
          </p:cNvPicPr>
          <p:nvPr/>
        </p:nvPicPr>
        <p:blipFill>
          <a:blip r:embed="rId7"/>
          <a:stretch>
            <a:fillRect/>
          </a:stretch>
        </p:blipFill>
        <p:spPr>
          <a:xfrm>
            <a:off x="15875" y="650875"/>
            <a:ext cx="577850" cy="769938"/>
          </a:xfrm>
          <a:prstGeom prst="rect">
            <a:avLst/>
          </a:prstGeom>
          <a:noFill/>
          <a:ln w="9525">
            <a:noFill/>
          </a:ln>
        </p:spPr>
      </p:pic>
      <p:sp>
        <p:nvSpPr>
          <p:cNvPr id="15" name="文本框 14"/>
          <p:cNvSpPr txBox="1"/>
          <p:nvPr/>
        </p:nvSpPr>
        <p:spPr>
          <a:xfrm>
            <a:off x="1602105" y="3348355"/>
            <a:ext cx="1119505" cy="368300"/>
          </a:xfrm>
          <a:prstGeom prst="rect">
            <a:avLst/>
          </a:prstGeom>
          <a:solidFill>
            <a:srgbClr val="FFFF00"/>
          </a:solidFill>
          <a:ln w="9525" cap="flat" cmpd="sng">
            <a:solidFill>
              <a:srgbClr val="FF0000"/>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zh-CN" altLang="en-US" sz="1800" b="1" dirty="0">
                <a:solidFill>
                  <a:srgbClr val="0000FF"/>
                </a:solidFill>
                <a:latin typeface="华文中宋" panose="02010600040101010101" charset="-122"/>
                <a:ea typeface="华文中宋" panose="02010600040101010101" charset="-122"/>
              </a:rPr>
              <a:t>处以罚金</a:t>
            </a:r>
            <a:endParaRPr lang="zh-CN" altLang="en-US" sz="1800" b="1" dirty="0">
              <a:solidFill>
                <a:srgbClr val="0000FF"/>
              </a:solidFill>
              <a:latin typeface="华文中宋" panose="02010600040101010101" charset="-122"/>
              <a:ea typeface="华文中宋" panose="02010600040101010101" charset="-122"/>
            </a:endParaRPr>
          </a:p>
        </p:txBody>
      </p:sp>
      <p:sp>
        <p:nvSpPr>
          <p:cNvPr id="2" name="文本框 1"/>
          <p:cNvSpPr txBox="1"/>
          <p:nvPr/>
        </p:nvSpPr>
        <p:spPr>
          <a:xfrm>
            <a:off x="39243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r>
              <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自主学习</a:t>
            </a: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5" name="文本框 4"/>
          <p:cNvSpPr txBox="1"/>
          <p:nvPr/>
        </p:nvSpPr>
        <p:spPr>
          <a:xfrm>
            <a:off x="74879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3" name="文本框 2"/>
          <p:cNvSpPr txBox="1"/>
          <p:nvPr/>
        </p:nvSpPr>
        <p:spPr>
          <a:xfrm>
            <a:off x="299085" y="3348355"/>
            <a:ext cx="1452880" cy="398780"/>
          </a:xfrm>
          <a:prstGeom prst="rect">
            <a:avLst/>
          </a:prstGeom>
          <a:noFill/>
        </p:spPr>
        <p:txBody>
          <a:bodyPr wrap="none" rtlCol="0" anchor="t">
            <a:spAutoFit/>
            <a:scene3d>
              <a:camera prst="orthographicFront"/>
              <a:lightRig rig="threePt" dir="t"/>
            </a:scene3d>
          </a:bodyPr>
          <a:p>
            <a:r>
              <a:rPr lang="zh-CN" altLang="en-US" sz="20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rPr>
              <a:t>惩罚手段：</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endParaRPr>
          </a:p>
        </p:txBody>
      </p:sp>
      <p:sp>
        <p:nvSpPr>
          <p:cNvPr id="10" name="文本框 9"/>
          <p:cNvSpPr txBox="1"/>
          <p:nvPr/>
        </p:nvSpPr>
        <p:spPr>
          <a:xfrm>
            <a:off x="299085" y="3827145"/>
            <a:ext cx="1432560" cy="398780"/>
          </a:xfrm>
          <a:prstGeom prst="rect">
            <a:avLst/>
          </a:prstGeom>
          <a:noFill/>
        </p:spPr>
        <p:txBody>
          <a:bodyPr wrap="none" rtlCol="0" anchor="t">
            <a:spAutoFit/>
            <a:scene3d>
              <a:camera prst="orthographicFront"/>
              <a:lightRig rig="threePt" dir="t"/>
            </a:scene3d>
          </a:bodyPr>
          <a:p>
            <a:pPr lvl="0" algn="l"/>
            <a:r>
              <a:rPr lang="zh-CN" altLang="en-US" sz="20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rPr>
              <a:t>作      用：</a:t>
            </a:r>
            <a:endParaRPr lang="zh-CN" altLang="en-US" sz="20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endParaRPr>
          </a:p>
        </p:txBody>
      </p:sp>
      <p:sp>
        <p:nvSpPr>
          <p:cNvPr id="11" name="文本框 10"/>
          <p:cNvSpPr txBox="1"/>
          <p:nvPr/>
        </p:nvSpPr>
        <p:spPr>
          <a:xfrm>
            <a:off x="1602105" y="3827145"/>
            <a:ext cx="4163695" cy="368300"/>
          </a:xfrm>
          <a:prstGeom prst="rect">
            <a:avLst/>
          </a:prstGeom>
          <a:solidFill>
            <a:schemeClr val="accent1">
              <a:lumMod val="20000"/>
              <a:lumOff val="80000"/>
            </a:schemeClr>
          </a:solidFill>
          <a:ln w="9525" cap="flat" cmpd="sng">
            <a:solidFill>
              <a:srgbClr val="FF0000"/>
            </a:solidFill>
            <a:prstDash val="solid"/>
            <a:miter/>
            <a:headEnd type="none" w="med" len="med"/>
            <a:tailEnd type="none" w="med" len="med"/>
          </a:ln>
        </p:spPr>
        <p:txBody>
          <a:bodyPr wrap="square">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zh-CN" altLang="en-US" sz="1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领主可以凭借</a:t>
            </a:r>
            <a:r>
              <a:rPr lang="zh-CN" altLang="en-US" sz="1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rPr>
              <a:t>庄园法庭</a:t>
            </a:r>
            <a:r>
              <a:rPr lang="zh-CN" altLang="en-US" sz="1800" b="1" dirty="0">
                <a:solidFill>
                  <a:srgbClr val="C00000"/>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维护自身的利益</a:t>
            </a:r>
            <a:endParaRPr lang="zh-CN" altLang="en-US" sz="1800" b="1" dirty="0">
              <a:solidFill>
                <a:srgbClr val="C00000"/>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组合 5"/>
          <p:cNvGrpSpPr/>
          <p:nvPr/>
        </p:nvGrpSpPr>
        <p:grpSpPr>
          <a:xfrm>
            <a:off x="4720272" y="589915"/>
            <a:ext cx="4330699" cy="2383790"/>
            <a:chOff x="5059776" y="2246847"/>
            <a:chExt cx="2013380" cy="2017950"/>
          </a:xfrm>
        </p:grpSpPr>
        <p:sp>
          <p:nvSpPr>
            <p:cNvPr id="3" name="MH_Text_2"/>
            <p:cNvSpPr>
              <a:spLocks noChangeArrowheads="1"/>
            </p:cNvSpPr>
            <p:nvPr>
              <p:custDataLst>
                <p:tags r:id="rId1"/>
              </p:custDataLst>
            </p:nvPr>
          </p:nvSpPr>
          <p:spPr bwMode="auto">
            <a:xfrm>
              <a:off x="5059776" y="2602703"/>
              <a:ext cx="2013380" cy="1662094"/>
            </a:xfrm>
            <a:prstGeom prst="roundRect">
              <a:avLst>
                <a:gd name="adj" fmla="val 8046"/>
              </a:avLst>
            </a:prstGeom>
            <a:solidFill>
              <a:schemeClr val="accent2">
                <a:lumMod val="20000"/>
                <a:lumOff val="80000"/>
              </a:schemeClr>
            </a:solidFill>
            <a:ln w="9525">
              <a:noFill/>
              <a:round/>
            </a:ln>
            <a:effectLst>
              <a:outerShdw dist="35921" dir="2700000" algn="ctr" rotWithShape="0">
                <a:schemeClr val="bg1">
                  <a:lumMod val="85000"/>
                </a:schemeClr>
              </a:outerShdw>
            </a:effectLst>
          </p:spPr>
          <p:txBody>
            <a:bodyPr lIns="0" tIns="0" rIns="0" bIns="0" anchor="ctr">
              <a:normAutofit/>
              <a:scene3d>
                <a:camera prst="orthographicFront"/>
                <a:lightRig rig="threePt" dir="t"/>
              </a:scene3d>
            </a:bodyPr>
            <a:lstStyle/>
            <a:p>
              <a:pPr marL="0" marR="0" lvl="0" indent="0" algn="l" defTabSz="914400" rtl="0" eaLnBrk="0" fontAlgn="base" latinLnBrk="0" hangingPunct="0">
                <a:lnSpc>
                  <a:spcPct val="13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rPr>
                <a:t>1272</a:t>
              </a:r>
              <a:r>
                <a:rPr kumimoji="0" lang="zh-CN" altLang="en-US"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rPr>
                <a:t>年在斯塔夫德郡的阿尔鲁斯，“法庭全体人员要求领主应召前来答复他的一个佃农，领主是否依据国王的令状对该佃农提起诉讼”，在下一次法庭上，领主因未出席法庭而被扣押财物。</a:t>
              </a:r>
              <a:endParaRPr kumimoji="0" lang="zh-CN" altLang="en-US"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endParaRPr>
            </a:p>
          </p:txBody>
        </p:sp>
        <p:sp>
          <p:nvSpPr>
            <p:cNvPr id="4" name="MH_Other_2"/>
            <p:cNvSpPr>
              <a:spLocks noChangeArrowheads="1"/>
            </p:cNvSpPr>
            <p:nvPr>
              <p:custDataLst>
                <p:tags r:id="rId2"/>
              </p:custDataLst>
            </p:nvPr>
          </p:nvSpPr>
          <p:spPr bwMode="auto">
            <a:xfrm>
              <a:off x="5235283" y="2246847"/>
              <a:ext cx="1655430" cy="428694"/>
            </a:xfrm>
            <a:prstGeom prst="roundRect">
              <a:avLst>
                <a:gd name="adj" fmla="val 48569"/>
              </a:avLst>
            </a:prstGeom>
            <a:gradFill rotWithShape="0">
              <a:gsLst>
                <a:gs pos="0">
                  <a:schemeClr val="accent2"/>
                </a:gs>
                <a:gs pos="47000">
                  <a:schemeClr val="accent2">
                    <a:lumMod val="40000"/>
                    <a:lumOff val="60000"/>
                  </a:schemeClr>
                </a:gs>
                <a:gs pos="100000">
                  <a:schemeClr val="accent2"/>
                </a:gs>
              </a:gsLst>
              <a:lin ang="5400000" scaled="1"/>
            </a:gradFill>
            <a:ln w="9525">
              <a:noFill/>
              <a:rou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 name="MH_SubTitle_2"/>
            <p:cNvSpPr>
              <a:spLocks noChangeArrowheads="1"/>
            </p:cNvSpPr>
            <p:nvPr>
              <p:custDataLst>
                <p:tags r:id="rId3"/>
              </p:custDataLst>
            </p:nvPr>
          </p:nvSpPr>
          <p:spPr bwMode="auto">
            <a:xfrm>
              <a:off x="5277203" y="2282863"/>
              <a:ext cx="1571293" cy="356125"/>
            </a:xfrm>
            <a:prstGeom prst="roundRect">
              <a:avLst>
                <a:gd name="adj" fmla="val 50000"/>
              </a:avLst>
            </a:prstGeom>
            <a:solidFill>
              <a:schemeClr val="accent2">
                <a:lumMod val="20000"/>
                <a:lumOff val="80000"/>
              </a:schemeClr>
            </a:solidFill>
            <a:ln w="9525">
              <a:noFill/>
              <a:round/>
            </a:ln>
          </p:spPr>
          <p:txBody>
            <a:bodyPr lIns="0" tIns="0" rIns="0" bIns="0" anchor="ctr">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mn-cs"/>
                </a:rPr>
                <a:t>材料三</a:t>
              </a:r>
              <a:endParaRPr kumimoji="0" lang="zh-CN" altLang="en-US" sz="24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mn-cs"/>
              </a:endParaRPr>
            </a:p>
          </p:txBody>
        </p:sp>
      </p:grpSp>
      <p:sp>
        <p:nvSpPr>
          <p:cNvPr id="25603" name="矩形 5"/>
          <p:cNvSpPr/>
          <p:nvPr/>
        </p:nvSpPr>
        <p:spPr>
          <a:xfrm>
            <a:off x="531495" y="569595"/>
            <a:ext cx="4188460" cy="1420495"/>
          </a:xfrm>
          <a:prstGeom prst="rect">
            <a:avLst/>
          </a:prstGeom>
          <a:noFill/>
          <a:ln w="9525">
            <a:noFill/>
          </a:ln>
        </p:spPr>
        <p:txBody>
          <a:bodyPr wrap="square">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20000"/>
              </a:lnSpc>
              <a:spcBef>
                <a:spcPct val="0"/>
              </a:spcBef>
              <a:buNone/>
            </a:pPr>
            <a:r>
              <a:rPr lang="zh-CN" altLang="en-US" sz="24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材料三反映的现象说明什么？</a:t>
            </a:r>
            <a:endParaRPr lang="zh-CN" altLang="en-US" sz="24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0" lvl="0" indent="0">
              <a:lnSpc>
                <a:spcPct val="120000"/>
              </a:lnSpc>
              <a:spcBef>
                <a:spcPct val="0"/>
              </a:spcBef>
              <a:buNone/>
            </a:pPr>
            <a:r>
              <a:rPr lang="zh-CN" altLang="en-US" sz="24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综合材料一、二、三，总结西欧庄园法庭的历史作用。</a:t>
            </a:r>
            <a:endParaRPr lang="en-US" altLang="zh-CN" sz="24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pic>
        <p:nvPicPr>
          <p:cNvPr id="25604" name="图片 6"/>
          <p:cNvPicPr>
            <a:picLocks noChangeAspect="1"/>
          </p:cNvPicPr>
          <p:nvPr/>
        </p:nvPicPr>
        <p:blipFill>
          <a:blip r:embed="rId4"/>
          <a:stretch>
            <a:fillRect/>
          </a:stretch>
        </p:blipFill>
        <p:spPr>
          <a:xfrm>
            <a:off x="6350" y="569278"/>
            <a:ext cx="577850" cy="769937"/>
          </a:xfrm>
          <a:prstGeom prst="rect">
            <a:avLst/>
          </a:prstGeom>
          <a:noFill/>
          <a:ln w="9525">
            <a:noFill/>
          </a:ln>
        </p:spPr>
      </p:pic>
      <p:sp>
        <p:nvSpPr>
          <p:cNvPr id="8" name="文本框 7"/>
          <p:cNvSpPr txBox="1"/>
          <p:nvPr/>
        </p:nvSpPr>
        <p:spPr>
          <a:xfrm>
            <a:off x="1349375" y="3630613"/>
            <a:ext cx="6624638" cy="1198880"/>
          </a:xfrm>
          <a:prstGeom prst="rect">
            <a:avLst/>
          </a:prstGeom>
          <a:noFill/>
          <a:ln w="9525">
            <a:noFill/>
          </a:ln>
        </p:spPr>
        <p:txBody>
          <a:bodyPr wrap="square">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algn="l">
              <a:lnSpc>
                <a:spcPct val="120000"/>
              </a:lnSpc>
              <a:buNone/>
            </a:pPr>
            <a:r>
              <a:rPr lang="zh-CN" altLang="en-US" sz="2000" b="1" dirty="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rPr>
              <a:t>庄园法庭既维护了领主的利益，也在一定程度上限制了领主的特权，维护了佃户的权益。</a:t>
            </a:r>
            <a:r>
              <a:rPr lang="zh-CN" altLang="en-US" sz="2000" b="1" dirty="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rPr>
              <a:t>庄园法庭起着维护庄园公共秩序的作用。</a:t>
            </a:r>
            <a:endParaRPr lang="zh-CN" altLang="en-US" sz="2000" b="1" dirty="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endParaRPr>
          </a:p>
        </p:txBody>
      </p:sp>
      <p:sp>
        <p:nvSpPr>
          <p:cNvPr id="9" name="文本框 8"/>
          <p:cNvSpPr txBox="1"/>
          <p:nvPr/>
        </p:nvSpPr>
        <p:spPr>
          <a:xfrm>
            <a:off x="1300480" y="2973705"/>
            <a:ext cx="4845685" cy="460375"/>
          </a:xfrm>
          <a:prstGeom prst="rect">
            <a:avLst/>
          </a:prstGeom>
          <a:noFill/>
          <a:ln w="9525">
            <a:noFill/>
          </a:ln>
        </p:spPr>
        <p:txBody>
          <a:bodyPr wrap="square">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20000"/>
              </a:lnSpc>
              <a:spcBef>
                <a:spcPct val="0"/>
              </a:spcBef>
              <a:buNone/>
            </a:pPr>
            <a:r>
              <a:rPr lang="zh-CN" altLang="en-US" sz="20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庄园法庭在一定程度上能限制领主特权</a:t>
            </a:r>
            <a:endParaRPr lang="zh-CN" altLang="en-US" sz="20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10" name="矩形 35"/>
          <p:cNvSpPr>
            <a:spLocks noChangeArrowheads="1"/>
          </p:cNvSpPr>
          <p:nvPr/>
        </p:nvSpPr>
        <p:spPr bwMode="auto">
          <a:xfrm>
            <a:off x="352425" y="2946400"/>
            <a:ext cx="936625" cy="797320"/>
          </a:xfrm>
          <a:prstGeom prst="rightArrow">
            <a:avLst/>
          </a:prstGeom>
          <a:solidFill>
            <a:schemeClr val="accent1">
              <a:lumMod val="60000"/>
              <a:lumOff val="40000"/>
            </a:schemeClr>
          </a:solidFill>
          <a:ln>
            <a:noFill/>
          </a:ln>
          <a:effectLst>
            <a:outerShdw blurRad="50800" dist="38100" algn="l" rotWithShape="0">
              <a:prstClr val="black">
                <a:alpha val="40000"/>
              </a:prstClr>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华文中宋" panose="02010600040101010101" charset="-122"/>
                <a:ea typeface="华文中宋" panose="02010600040101010101" charset="-122"/>
                <a:cs typeface="+mn-cs"/>
              </a:rPr>
              <a:t>说明</a:t>
            </a:r>
            <a:endParaRPr kumimoji="0" lang="zh-CN" altLang="en-US" sz="2000" b="0" i="0" u="none" strike="noStrike" kern="1200" cap="none" spc="0" normalizeH="0" baseline="0" noProof="0" dirty="0" smtClean="0">
              <a:ln>
                <a:noFill/>
              </a:ln>
              <a:solidFill>
                <a:schemeClr val="tx1"/>
              </a:solidFill>
              <a:effectLst/>
              <a:uLnTx/>
              <a:uFillTx/>
              <a:latin typeface="华文中宋" panose="02010600040101010101" charset="-122"/>
              <a:ea typeface="华文中宋" panose="02010600040101010101" charset="-122"/>
              <a:cs typeface="+mn-cs"/>
            </a:endParaRPr>
          </a:p>
        </p:txBody>
      </p:sp>
      <p:sp>
        <p:nvSpPr>
          <p:cNvPr id="11" name="矩形 35"/>
          <p:cNvSpPr>
            <a:spLocks noChangeArrowheads="1"/>
          </p:cNvSpPr>
          <p:nvPr/>
        </p:nvSpPr>
        <p:spPr bwMode="auto">
          <a:xfrm>
            <a:off x="352425" y="3743960"/>
            <a:ext cx="936625" cy="797554"/>
          </a:xfrm>
          <a:prstGeom prst="rightArrow">
            <a:avLst/>
          </a:prstGeom>
          <a:solidFill>
            <a:schemeClr val="accent1">
              <a:lumMod val="60000"/>
              <a:lumOff val="40000"/>
            </a:schemeClr>
          </a:solidFill>
          <a:ln>
            <a:noFill/>
          </a:ln>
          <a:effectLst>
            <a:outerShdw blurRad="50800" dist="38100" algn="l" rotWithShape="0">
              <a:prstClr val="black">
                <a:alpha val="40000"/>
              </a:prstClr>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lvl="0" algn="l">
              <a:buClrTx/>
              <a:buSzTx/>
              <a:buFontTx/>
              <a:buNone/>
              <a:defRPr/>
            </a:pPr>
            <a:r>
              <a:rPr lang="zh-CN" altLang="en-US" sz="2000" noProof="0" dirty="0" smtClean="0">
                <a:ln>
                  <a:noFill/>
                </a:ln>
                <a:solidFill>
                  <a:srgbClr val="E73BD1"/>
                </a:solidFill>
                <a:effectLst/>
                <a:uLnTx/>
                <a:uFillTx/>
                <a:latin typeface="华文中宋" panose="02010600040101010101" charset="-122"/>
                <a:ea typeface="华文中宋" panose="02010600040101010101" charset="-122"/>
                <a:sym typeface="+mn-ea"/>
              </a:rPr>
              <a:t>作用</a:t>
            </a:r>
            <a:endParaRPr lang="zh-CN" altLang="en-US" sz="2000" noProof="0" dirty="0" smtClean="0">
              <a:ln>
                <a:noFill/>
              </a:ln>
              <a:solidFill>
                <a:srgbClr val="E73BD1"/>
              </a:solidFill>
              <a:effectLst/>
              <a:uLnTx/>
              <a:uFillTx/>
              <a:latin typeface="华文中宋" panose="02010600040101010101" charset="-122"/>
              <a:ea typeface="华文中宋" panose="02010600040101010101" charset="-122"/>
              <a:sym typeface="+mn-ea"/>
            </a:endParaRPr>
          </a:p>
        </p:txBody>
      </p:sp>
      <p:sp>
        <p:nvSpPr>
          <p:cNvPr id="2" name="文本框 1"/>
          <p:cNvSpPr txBox="1"/>
          <p:nvPr/>
        </p:nvSpPr>
        <p:spPr>
          <a:xfrm>
            <a:off x="39243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r>
              <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自主学习</a:t>
            </a: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6" name="文本框 5"/>
          <p:cNvSpPr txBox="1"/>
          <p:nvPr/>
        </p:nvSpPr>
        <p:spPr>
          <a:xfrm>
            <a:off x="74879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839788" y="598170"/>
            <a:ext cx="3379788" cy="922338"/>
          </a:xfrm>
          <a:prstGeom prst="rect">
            <a:avLst/>
          </a:prstGeom>
          <a:noFill/>
        </p:spPr>
        <p:txBody>
          <a:bodyPr wrap="none"/>
          <a:lstStyle/>
          <a:p>
            <a:pPr marR="0" defTabSz="914400" eaLnBrk="1" fontAlgn="auto" hangingPunct="1">
              <a:spcBef>
                <a:spcPts val="0"/>
              </a:spcBef>
              <a:spcAft>
                <a:spcPts val="0"/>
              </a:spcAft>
              <a:buClrTx/>
              <a:buSzTx/>
              <a:buFontTx/>
              <a:buNone/>
              <a:defRPr/>
            </a:pPr>
            <a:r>
              <a:rPr kumimoji="0" lang="zh-CN" altLang="en-US" sz="3200" b="1" kern="1200" cap="none" spc="400" normalizeH="0" baseline="0" noProof="0" dirty="0">
                <a:latin typeface="华文中宋" panose="02010600040101010101" charset="-122"/>
                <a:ea typeface="华文中宋" panose="02010600040101010101" charset="-122"/>
                <a:cs typeface="Microsoft New Tai Lue" panose="020B0502040204020203" pitchFamily="34" charset="0"/>
              </a:rPr>
              <a:t>庄园法庭</a:t>
            </a:r>
            <a:endParaRPr kumimoji="0" lang="zh-CN" altLang="en-US" sz="3200" b="1" kern="1200" cap="none" spc="400" normalizeH="0" baseline="0" noProof="0" dirty="0">
              <a:latin typeface="华文中宋" panose="02010600040101010101" charset="-122"/>
              <a:ea typeface="华文中宋" panose="02010600040101010101" charset="-122"/>
              <a:cs typeface="Microsoft New Tai Lue" panose="020B0502040204020203" pitchFamily="34" charset="0"/>
            </a:endParaRPr>
          </a:p>
        </p:txBody>
      </p:sp>
      <p:pic>
        <p:nvPicPr>
          <p:cNvPr id="4" name="图片 3"/>
          <p:cNvPicPr>
            <a:picLocks noChangeAspect="1"/>
          </p:cNvPicPr>
          <p:nvPr/>
        </p:nvPicPr>
        <p:blipFill rotWithShape="1">
          <a:blip r:embed="rId2" cstate="print">
            <a:duotone>
              <a:prstClr val="black"/>
              <a:schemeClr val="accent5">
                <a:tint val="45000"/>
                <a:satMod val="400000"/>
              </a:schemeClr>
            </a:duotone>
          </a:blip>
          <a:srcRect l="11019" t="23864" r="9247" b="24485"/>
          <a:stretch>
            <a:fillRect/>
          </a:stretch>
        </p:blipFill>
        <p:spPr>
          <a:xfrm rot="10800000" flipV="1">
            <a:off x="-24060" y="618892"/>
            <a:ext cx="864095" cy="504056"/>
          </a:xfrm>
          <a:prstGeom prst="rect">
            <a:avLst/>
          </a:prstGeom>
        </p:spPr>
      </p:pic>
      <p:pic>
        <p:nvPicPr>
          <p:cNvPr id="23557" name="图片 6"/>
          <p:cNvPicPr>
            <a:picLocks noChangeAspect="1"/>
          </p:cNvPicPr>
          <p:nvPr/>
        </p:nvPicPr>
        <p:blipFill>
          <a:blip r:embed="rId3"/>
          <a:stretch>
            <a:fillRect/>
          </a:stretch>
        </p:blipFill>
        <p:spPr>
          <a:xfrm>
            <a:off x="-24130" y="1186498"/>
            <a:ext cx="577850" cy="769937"/>
          </a:xfrm>
          <a:prstGeom prst="rect">
            <a:avLst/>
          </a:prstGeom>
          <a:noFill/>
          <a:ln w="9525">
            <a:noFill/>
          </a:ln>
        </p:spPr>
      </p:pic>
      <p:sp>
        <p:nvSpPr>
          <p:cNvPr id="9" name="文本框 8"/>
          <p:cNvSpPr txBox="1"/>
          <p:nvPr/>
        </p:nvSpPr>
        <p:spPr>
          <a:xfrm>
            <a:off x="553720" y="1257935"/>
            <a:ext cx="7790815"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l">
              <a:spcBef>
                <a:spcPct val="0"/>
              </a:spcBef>
              <a:buNone/>
            </a:pPr>
            <a:r>
              <a:rPr lang="zh-CN" altLang="en-US" sz="2400"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熟记关于西欧庄园法庭的以下知识点：</a:t>
            </a:r>
            <a:endParaRPr lang="zh-CN" altLang="en-US" sz="2400" dirty="0">
              <a:solidFill>
                <a:srgbClr val="FF0000"/>
              </a:solidFill>
              <a:latin typeface="黑体" panose="02010609060101010101" pitchFamily="49" charset="-122"/>
              <a:ea typeface="黑体" panose="02010609060101010101" pitchFamily="49" charset="-122"/>
            </a:endParaRPr>
          </a:p>
        </p:txBody>
      </p:sp>
      <p:sp>
        <p:nvSpPr>
          <p:cNvPr id="2" name="文本框 1"/>
          <p:cNvSpPr txBox="1"/>
          <p:nvPr/>
        </p:nvSpPr>
        <p:spPr>
          <a:xfrm>
            <a:off x="39243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r>
              <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自主学习</a:t>
            </a: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5" name="文本框 4"/>
          <p:cNvSpPr txBox="1"/>
          <p:nvPr/>
        </p:nvSpPr>
        <p:spPr>
          <a:xfrm>
            <a:off x="74879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6" name="文本框 5"/>
          <p:cNvSpPr txBox="1"/>
          <p:nvPr/>
        </p:nvSpPr>
        <p:spPr>
          <a:xfrm>
            <a:off x="621030" y="1793875"/>
            <a:ext cx="1691640" cy="2861310"/>
          </a:xfrm>
          <a:prstGeom prst="rect">
            <a:avLst/>
          </a:prstGeom>
          <a:noFill/>
        </p:spPr>
        <p:txBody>
          <a:bodyPr wrap="none" rtlCol="0">
            <a:spAutoFit/>
            <a:scene3d>
              <a:camera prst="orthographicFront"/>
              <a:lightRig rig="threePt" dir="t"/>
            </a:scene3d>
          </a:bodyPr>
          <a:p>
            <a:pPr marL="228600" indent="-228600">
              <a:lnSpc>
                <a:spcPct val="150000"/>
              </a:lnSpc>
              <a:buAutoNum type="arabicPeriod"/>
            </a:pPr>
            <a:r>
              <a:rPr lang="zh-CN" altLang="en-US" sz="2000" b="1"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职责</a:t>
            </a:r>
            <a:r>
              <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nSpc>
                <a:spcPct val="150000"/>
              </a:lnSpc>
              <a:buAutoNum type="arabicPeriod"/>
            </a:pPr>
            <a:r>
              <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主持者：</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nSpc>
                <a:spcPct val="150000"/>
              </a:lnSpc>
              <a:buAutoNum type="arabicPeriod"/>
            </a:pPr>
            <a:r>
              <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审判范围：</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nSpc>
                <a:spcPct val="150000"/>
              </a:lnSpc>
              <a:buAutoNum type="arabicPeriod"/>
            </a:pPr>
            <a:r>
              <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惩罚手段：</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nSpc>
                <a:spcPct val="150000"/>
              </a:lnSpc>
              <a:buAutoNum type="arabicPeriod"/>
            </a:pPr>
            <a:r>
              <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审判依据：</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nSpc>
                <a:spcPct val="150000"/>
              </a:lnSpc>
              <a:buAutoNum type="arabicPeriod"/>
            </a:pPr>
            <a:r>
              <a:rPr lang="zh-CN" altLang="en-US" sz="2000"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作用</a:t>
            </a:r>
            <a:r>
              <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a:t>
            </a:r>
            <a:endParaRPr lang="zh-CN" altLang="en-US" sz="20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7" name="文本框 6"/>
          <p:cNvSpPr txBox="1"/>
          <p:nvPr/>
        </p:nvSpPr>
        <p:spPr>
          <a:xfrm>
            <a:off x="1621790" y="1911350"/>
            <a:ext cx="1456055" cy="398780"/>
          </a:xfrm>
          <a:prstGeom prst="rect">
            <a:avLst/>
          </a:prstGeom>
          <a:noFill/>
        </p:spPr>
        <p:txBody>
          <a:bodyPr wrap="none" rtlCol="0">
            <a:spAutoFit/>
            <a:scene3d>
              <a:camera prst="orthographicFront"/>
              <a:lightRig rig="threePt" dir="t"/>
            </a:scene3d>
          </a:bodyPr>
          <a:p>
            <a:r>
              <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行使</a:t>
            </a:r>
            <a:r>
              <a:rPr lang="zh-CN" altLang="en-US" sz="2000" b="1" dirty="0" smtClean="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司法权</a:t>
            </a:r>
            <a:endParaRPr lang="zh-CN" altLang="en-US" sz="2000" b="1" dirty="0" smtClean="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10" name="文本框 9"/>
          <p:cNvSpPr txBox="1"/>
          <p:nvPr/>
        </p:nvSpPr>
        <p:spPr>
          <a:xfrm>
            <a:off x="1838960" y="2372360"/>
            <a:ext cx="1965325" cy="398780"/>
          </a:xfrm>
          <a:prstGeom prst="rect">
            <a:avLst/>
          </a:prstGeom>
          <a:noFill/>
        </p:spPr>
        <p:txBody>
          <a:bodyPr wrap="none" rtlCol="0">
            <a:spAutoFit/>
            <a:scene3d>
              <a:camera prst="orthographicFront"/>
              <a:lightRig rig="threePt" dir="t"/>
            </a:scene3d>
          </a:bodyPr>
          <a:p>
            <a:r>
              <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领主或他的管家</a:t>
            </a:r>
            <a:endPar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14" name="文本框 13"/>
          <p:cNvSpPr txBox="1"/>
          <p:nvPr/>
        </p:nvSpPr>
        <p:spPr>
          <a:xfrm>
            <a:off x="2065655" y="2833370"/>
            <a:ext cx="4766310" cy="398780"/>
          </a:xfrm>
          <a:prstGeom prst="rect">
            <a:avLst/>
          </a:prstGeom>
          <a:noFill/>
        </p:spPr>
        <p:txBody>
          <a:bodyPr wrap="none" rtlCol="0">
            <a:spAutoFit/>
            <a:scene3d>
              <a:camera prst="orthographicFront"/>
              <a:lightRig rig="threePt" dir="t"/>
            </a:scene3d>
          </a:bodyPr>
          <a:p>
            <a:r>
              <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侵犯领主利益的行为都会受到起诉与处罚</a:t>
            </a:r>
            <a:endPar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15" name="文本框 14"/>
          <p:cNvSpPr txBox="1"/>
          <p:nvPr/>
        </p:nvSpPr>
        <p:spPr>
          <a:xfrm>
            <a:off x="2093595" y="3295015"/>
            <a:ext cx="1201420" cy="398780"/>
          </a:xfrm>
          <a:prstGeom prst="rect">
            <a:avLst/>
          </a:prstGeom>
          <a:noFill/>
        </p:spPr>
        <p:txBody>
          <a:bodyPr wrap="none" rtlCol="0">
            <a:spAutoFit/>
            <a:scene3d>
              <a:camera prst="orthographicFront"/>
              <a:lightRig rig="threePt" dir="t"/>
            </a:scene3d>
          </a:bodyPr>
          <a:p>
            <a:r>
              <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处以罚金</a:t>
            </a:r>
            <a:endPar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16" name="文本框 15"/>
          <p:cNvSpPr txBox="1"/>
          <p:nvPr/>
        </p:nvSpPr>
        <p:spPr>
          <a:xfrm>
            <a:off x="2093595" y="3736340"/>
            <a:ext cx="1710690" cy="398780"/>
          </a:xfrm>
          <a:prstGeom prst="rect">
            <a:avLst/>
          </a:prstGeom>
          <a:noFill/>
        </p:spPr>
        <p:txBody>
          <a:bodyPr wrap="none" rtlCol="0">
            <a:spAutoFit/>
            <a:scene3d>
              <a:camera prst="orthographicFront"/>
              <a:lightRig rig="threePt" dir="t"/>
            </a:scene3d>
          </a:bodyPr>
          <a:p>
            <a:r>
              <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习惯法或村法</a:t>
            </a:r>
            <a:endPar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17" name="文本框 16"/>
          <p:cNvSpPr txBox="1"/>
          <p:nvPr/>
        </p:nvSpPr>
        <p:spPr>
          <a:xfrm>
            <a:off x="1621790" y="4211320"/>
            <a:ext cx="7312660" cy="706755"/>
          </a:xfrm>
          <a:prstGeom prst="rect">
            <a:avLst/>
          </a:prstGeom>
          <a:noFill/>
        </p:spPr>
        <p:txBody>
          <a:bodyPr wrap="none" rtlCol="0">
            <a:spAutoFit/>
            <a:scene3d>
              <a:camera prst="orthographicFront"/>
              <a:lightRig rig="threePt" dir="t"/>
            </a:scene3d>
          </a:bodyPr>
          <a:p>
            <a:r>
              <a:rPr lang="zh-CN" altLang="en-US" sz="2000" b="1" dirty="0" smtClean="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庄园法庭起着维护庄园公共秩序的作用。</a:t>
            </a:r>
            <a:r>
              <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既维护了领主的利益，</a:t>
            </a:r>
            <a:endPar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a:p>
            <a:r>
              <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也在一定程度上限制了领主的特权，维护了佃户的权益。</a:t>
            </a:r>
            <a:endParaRPr lang="zh-CN" altLang="en-US" sz="20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矩形 1"/>
          <p:cNvSpPr/>
          <p:nvPr/>
        </p:nvSpPr>
        <p:spPr>
          <a:xfrm>
            <a:off x="847725" y="588010"/>
            <a:ext cx="7976235"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0000"/>
              </a:lnSpc>
              <a:spcBef>
                <a:spcPts val="600"/>
              </a:spcBef>
              <a:buNone/>
            </a:pPr>
            <a:r>
              <a:rPr lang="zh-CN" altLang="en-US" sz="2000" dirty="0">
                <a:latin typeface="华文中宋" panose="02010600040101010101" charset="-122"/>
                <a:ea typeface="华文中宋" panose="02010600040101010101" charset="-122"/>
              </a:rPr>
              <a:t>回顾所学，比较西欧庄园中的农民与中国古代社会农民的异同。</a:t>
            </a:r>
            <a:endParaRPr lang="zh-CN" altLang="en-US" sz="2000" dirty="0">
              <a:latin typeface="华文中宋" panose="02010600040101010101" charset="-122"/>
              <a:ea typeface="华文中宋" panose="02010600040101010101" charset="-122"/>
            </a:endParaRPr>
          </a:p>
        </p:txBody>
      </p:sp>
      <p:pic>
        <p:nvPicPr>
          <p:cNvPr id="4" name="图片 3"/>
          <p:cNvPicPr>
            <a:picLocks noChangeAspect="1"/>
          </p:cNvPicPr>
          <p:nvPr/>
        </p:nvPicPr>
        <p:blipFill rotWithShape="1">
          <a:blip r:embed="rId1" cstate="print">
            <a:duotone>
              <a:prstClr val="black"/>
              <a:schemeClr val="accent5">
                <a:tint val="45000"/>
                <a:satMod val="400000"/>
              </a:schemeClr>
            </a:duotone>
          </a:blip>
          <a:srcRect l="11019" t="23864" r="9247" b="24485"/>
          <a:stretch>
            <a:fillRect/>
          </a:stretch>
        </p:blipFill>
        <p:spPr>
          <a:xfrm rot="10800000" flipV="1">
            <a:off x="-16440" y="723032"/>
            <a:ext cx="864095" cy="504056"/>
          </a:xfrm>
          <a:prstGeom prst="rect">
            <a:avLst/>
          </a:prstGeom>
        </p:spPr>
      </p:pic>
      <p:pic>
        <p:nvPicPr>
          <p:cNvPr id="26629" name="图片 6"/>
          <p:cNvPicPr>
            <a:picLocks noChangeAspect="1"/>
          </p:cNvPicPr>
          <p:nvPr/>
        </p:nvPicPr>
        <p:blipFill>
          <a:blip r:embed="rId2"/>
          <a:stretch>
            <a:fillRect/>
          </a:stretch>
        </p:blipFill>
        <p:spPr>
          <a:xfrm>
            <a:off x="46990" y="1532890"/>
            <a:ext cx="577850" cy="769938"/>
          </a:xfrm>
          <a:prstGeom prst="rect">
            <a:avLst/>
          </a:prstGeom>
          <a:noFill/>
          <a:ln w="9525">
            <a:noFill/>
          </a:ln>
        </p:spPr>
      </p:pic>
      <p:sp>
        <p:nvSpPr>
          <p:cNvPr id="5" name="文本框 4"/>
          <p:cNvSpPr txBox="1"/>
          <p:nvPr/>
        </p:nvSpPr>
        <p:spPr>
          <a:xfrm>
            <a:off x="74879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2" name="文本框 1"/>
          <p:cNvSpPr txBox="1"/>
          <p:nvPr/>
        </p:nvSpPr>
        <p:spPr>
          <a:xfrm>
            <a:off x="962025" y="2696845"/>
            <a:ext cx="7390765" cy="1198880"/>
          </a:xfrm>
          <a:prstGeom prst="rect">
            <a:avLst/>
          </a:prstGeom>
          <a:noFill/>
        </p:spPr>
        <p:txBody>
          <a:bodyPr wrap="square" rtlCol="0" anchor="t">
            <a:spAutoFit/>
          </a:bodyPr>
          <a:p>
            <a:pPr lvl="0" algn="l"/>
            <a:r>
              <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rPr>
              <a:t>      </a:t>
            </a:r>
            <a:r>
              <a:rPr lang="en-US" altLang="zh-CN" sz="1800"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rPr>
              <a:t>劳役地租</a:t>
            </a:r>
            <a:r>
              <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rPr>
              <a:t>也称“徭役地租”。封建地租的形式之一。地主的土地一部分分给农民耕种，收获归农民所有；另一部分为地主直接经营，由农民进行无偿劳动，收获归地主所有。此外，农民还要为地主服杂役。是</a:t>
            </a:r>
            <a:r>
              <a:rPr lang="zh-CN" altLang="en-US"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rPr>
              <a:t>中国</a:t>
            </a:r>
            <a:r>
              <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rPr>
              <a:t>封建社会初期最简单的地租形式，逐渐为实物地租所代替。</a:t>
            </a:r>
            <a:endPar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endParaRPr>
          </a:p>
        </p:txBody>
      </p:sp>
      <p:sp>
        <p:nvSpPr>
          <p:cNvPr id="3" name="文本框 2"/>
          <p:cNvSpPr txBox="1"/>
          <p:nvPr/>
        </p:nvSpPr>
        <p:spPr>
          <a:xfrm>
            <a:off x="847725" y="1101725"/>
            <a:ext cx="7280275" cy="922020"/>
          </a:xfrm>
          <a:prstGeom prst="rect">
            <a:avLst/>
          </a:prstGeom>
          <a:noFill/>
        </p:spPr>
        <p:txBody>
          <a:bodyPr wrap="square" rtlCol="0" anchor="t">
            <a:spAutoFit/>
          </a:bodyPr>
          <a:p>
            <a:r>
              <a:rPr lang="en-US" altLang="zh-CN" sz="18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      </a:t>
            </a:r>
            <a:r>
              <a:rPr lang="zh-CN" altLang="en-US" sz="1800"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实物地租</a:t>
            </a:r>
            <a:r>
              <a:rPr lang="zh-CN" altLang="en-US" sz="18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是封建地租的形式之一。是封建土地所有者凭借土地所有权强迫租佃农民交出自家生产的产品的一部分，亦即无偿占有的农民全家的剩余劳动的产品。在许多情况下，它是与劳役地租相结合的。</a:t>
            </a:r>
            <a:endParaRPr lang="zh-CN" altLang="en-US" sz="18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矩形 1"/>
          <p:cNvSpPr/>
          <p:nvPr/>
        </p:nvSpPr>
        <p:spPr>
          <a:xfrm>
            <a:off x="847725" y="588010"/>
            <a:ext cx="7976235"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0000"/>
              </a:lnSpc>
              <a:spcBef>
                <a:spcPts val="600"/>
              </a:spcBef>
              <a:buNone/>
            </a:pPr>
            <a:r>
              <a:rPr lang="zh-CN" altLang="en-US" sz="2000" dirty="0">
                <a:latin typeface="华文中宋" panose="02010600040101010101" charset="-122"/>
                <a:ea typeface="华文中宋" panose="02010600040101010101" charset="-122"/>
              </a:rPr>
              <a:t>回顾所学，比较西欧庄园中的农民与中国古代社会农民的异同。</a:t>
            </a:r>
            <a:endParaRPr lang="zh-CN" altLang="en-US" sz="2000" dirty="0">
              <a:latin typeface="华文中宋" panose="02010600040101010101" charset="-122"/>
              <a:ea typeface="华文中宋" panose="02010600040101010101" charset="-122"/>
            </a:endParaRPr>
          </a:p>
        </p:txBody>
      </p:sp>
      <p:pic>
        <p:nvPicPr>
          <p:cNvPr id="4" name="图片 3"/>
          <p:cNvPicPr>
            <a:picLocks noChangeAspect="1"/>
          </p:cNvPicPr>
          <p:nvPr/>
        </p:nvPicPr>
        <p:blipFill rotWithShape="1">
          <a:blip r:embed="rId1" cstate="print">
            <a:duotone>
              <a:prstClr val="black"/>
              <a:schemeClr val="accent5">
                <a:tint val="45000"/>
                <a:satMod val="400000"/>
              </a:schemeClr>
            </a:duotone>
          </a:blip>
          <a:srcRect l="11019" t="23864" r="9247" b="24485"/>
          <a:stretch>
            <a:fillRect/>
          </a:stretch>
        </p:blipFill>
        <p:spPr>
          <a:xfrm rot="10800000" flipV="1">
            <a:off x="-16440" y="723032"/>
            <a:ext cx="864095" cy="504056"/>
          </a:xfrm>
          <a:prstGeom prst="rect">
            <a:avLst/>
          </a:prstGeom>
        </p:spPr>
      </p:pic>
      <p:pic>
        <p:nvPicPr>
          <p:cNvPr id="26629" name="图片 6"/>
          <p:cNvPicPr>
            <a:picLocks noChangeAspect="1"/>
          </p:cNvPicPr>
          <p:nvPr/>
        </p:nvPicPr>
        <p:blipFill>
          <a:blip r:embed="rId2"/>
          <a:stretch>
            <a:fillRect/>
          </a:stretch>
        </p:blipFill>
        <p:spPr>
          <a:xfrm>
            <a:off x="46990" y="1532890"/>
            <a:ext cx="577850" cy="769938"/>
          </a:xfrm>
          <a:prstGeom prst="rect">
            <a:avLst/>
          </a:prstGeom>
          <a:noFill/>
          <a:ln w="9525">
            <a:noFill/>
          </a:ln>
        </p:spPr>
      </p:pic>
      <p:graphicFrame>
        <p:nvGraphicFramePr>
          <p:cNvPr id="6" name="表格 5"/>
          <p:cNvGraphicFramePr>
            <a:graphicFrameLocks noGrp="1"/>
          </p:cNvGraphicFramePr>
          <p:nvPr/>
        </p:nvGraphicFramePr>
        <p:xfrm>
          <a:off x="671513" y="1409700"/>
          <a:ext cx="7705725" cy="2799080"/>
        </p:xfrm>
        <a:graphic>
          <a:graphicData uri="http://schemas.openxmlformats.org/drawingml/2006/table">
            <a:tbl>
              <a:tblPr firstRow="1" bandRow="1">
                <a:tableStyleId>{5C22544A-7EE6-4342-B048-85BDC9FD1C3A}</a:tableStyleId>
              </a:tblPr>
              <a:tblGrid>
                <a:gridCol w="504118"/>
                <a:gridCol w="1080254"/>
                <a:gridCol w="2659380"/>
                <a:gridCol w="3461861"/>
              </a:tblGrid>
              <a:tr h="396364">
                <a:tc>
                  <a:txBody>
                    <a:bodyPr/>
                    <a:lstStyle/>
                    <a:p>
                      <a:pPr algn="ctr"/>
                      <a:endParaRPr lang="zh-CN" altLang="en-US" sz="2000" b="0" dirty="0">
                        <a:solidFill>
                          <a:schemeClr val="tx1"/>
                        </a:solidFill>
                        <a:latin typeface="黑体" panose="02010609060101010101" pitchFamily="49" charset="-122"/>
                        <a:ea typeface="黑体" panose="02010609060101010101" pitchFamily="49" charset="-122"/>
                      </a:endParaRPr>
                    </a:p>
                  </a:txBody>
                  <a:tcPr marL="91451" marR="9145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000" b="0">
                        <a:solidFill>
                          <a:schemeClr val="tx1"/>
                        </a:solidFill>
                        <a:latin typeface="黑体" panose="02010609060101010101" pitchFamily="49" charset="-122"/>
                        <a:ea typeface="黑体" panose="02010609060101010101" pitchFamily="49" charset="-122"/>
                      </a:endParaRPr>
                    </a:p>
                  </a:txBody>
                  <a:tcPr marL="91451" marR="9145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b="0" dirty="0" smtClean="0">
                          <a:solidFill>
                            <a:schemeClr val="tx1"/>
                          </a:solidFill>
                          <a:latin typeface="华文中宋" panose="02010600040101010101" charset="-122"/>
                          <a:ea typeface="华文中宋" panose="02010600040101010101" charset="-122"/>
                        </a:rPr>
                        <a:t>西欧庄园中农民</a:t>
                      </a:r>
                      <a:endParaRPr lang="zh-CN" altLang="en-US" sz="2000" b="0" dirty="0" smtClean="0">
                        <a:solidFill>
                          <a:schemeClr val="tx1"/>
                        </a:solidFill>
                        <a:latin typeface="华文中宋" panose="02010600040101010101" charset="-122"/>
                        <a:ea typeface="华文中宋" panose="02010600040101010101" charset="-122"/>
                      </a:endParaRPr>
                    </a:p>
                  </a:txBody>
                  <a:tcPr marL="91451" marR="9145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b="0" dirty="0" smtClean="0">
                          <a:solidFill>
                            <a:schemeClr val="tx1"/>
                          </a:solidFill>
                          <a:latin typeface="华文中宋" panose="02010600040101010101" charset="-122"/>
                          <a:ea typeface="华文中宋" panose="02010600040101010101" charset="-122"/>
                        </a:rPr>
                        <a:t>中国古代社会农民</a:t>
                      </a:r>
                      <a:endParaRPr lang="zh-CN" altLang="en-US" sz="2000" b="0" dirty="0" smtClean="0">
                        <a:solidFill>
                          <a:schemeClr val="tx1"/>
                        </a:solidFill>
                        <a:latin typeface="华文中宋" panose="02010600040101010101" charset="-122"/>
                        <a:ea typeface="华文中宋" panose="02010600040101010101" charset="-122"/>
                      </a:endParaRPr>
                    </a:p>
                  </a:txBody>
                  <a:tcPr marL="91451" marR="9145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1260">
                <a:tc rowSpan="2">
                  <a:txBody>
                    <a:bodyPr/>
                    <a:lstStyle/>
                    <a:p>
                      <a:pPr algn="ctr"/>
                      <a:r>
                        <a:rPr lang="zh-CN" altLang="en-US" sz="2000" b="0" dirty="0" smtClean="0">
                          <a:solidFill>
                            <a:schemeClr val="tx1"/>
                          </a:solidFill>
                          <a:latin typeface="华文中宋" panose="02010600040101010101" charset="-122"/>
                          <a:ea typeface="华文中宋" panose="02010600040101010101" charset="-122"/>
                        </a:rPr>
                        <a:t>异</a:t>
                      </a:r>
                      <a:endParaRPr lang="zh-CN" altLang="en-US" sz="2000" b="0" dirty="0" smtClean="0">
                        <a:solidFill>
                          <a:schemeClr val="tx1"/>
                        </a:solidFill>
                        <a:latin typeface="华文中宋" panose="02010600040101010101" charset="-122"/>
                        <a:ea typeface="华文中宋" panose="02010600040101010101" charset="-122"/>
                      </a:endParaRPr>
                    </a:p>
                  </a:txBody>
                  <a:tcPr marL="91451" marR="9145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sz="1800" b="0" dirty="0" smtClean="0">
                          <a:solidFill>
                            <a:schemeClr val="tx1"/>
                          </a:solidFill>
                          <a:latin typeface="华文中宋" panose="02010600040101010101" charset="-122"/>
                          <a:ea typeface="华文中宋" panose="02010600040101010101" charset="-122"/>
                        </a:rPr>
                        <a:t>受剥削形式</a:t>
                      </a:r>
                      <a:r>
                        <a:rPr lang="zh-CN" altLang="en-US" sz="1800" b="0" dirty="0" smtClean="0">
                          <a:solidFill>
                            <a:srgbClr val="0000FF"/>
                          </a:solidFill>
                          <a:latin typeface="华文中宋" panose="02010600040101010101" charset="-122"/>
                          <a:ea typeface="华文中宋" panose="02010600040101010101" charset="-122"/>
                        </a:rPr>
                        <a:t>（地租</a:t>
                      </a:r>
                      <a:r>
                        <a:rPr lang="zh-CN" altLang="en-US" sz="1800" b="1" dirty="0" smtClean="0">
                          <a:solidFill>
                            <a:srgbClr val="0000FF"/>
                          </a:solidFill>
                          <a:latin typeface="华文中宋" panose="02010600040101010101" charset="-122"/>
                          <a:ea typeface="华文中宋" panose="02010600040101010101" charset="-122"/>
                          <a:sym typeface="+mn-ea"/>
                        </a:rPr>
                        <a:t>）</a:t>
                      </a:r>
                      <a:endParaRPr lang="zh-CN" altLang="en-US" sz="1800" b="1" dirty="0" smtClean="0">
                        <a:solidFill>
                          <a:srgbClr val="0000FF"/>
                        </a:solidFill>
                        <a:latin typeface="华文中宋" panose="02010600040101010101" charset="-122"/>
                        <a:ea typeface="华文中宋" panose="02010600040101010101" charset="-122"/>
                        <a:sym typeface="+mn-ea"/>
                      </a:endParaRPr>
                    </a:p>
                  </a:txBody>
                  <a:tcPr marL="91451" marR="9145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sz="2000" b="0" dirty="0">
                        <a:solidFill>
                          <a:schemeClr val="tx1"/>
                        </a:solidFill>
                        <a:latin typeface="黑体" panose="02010609060101010101" pitchFamily="49" charset="-122"/>
                        <a:ea typeface="黑体" panose="02010609060101010101" pitchFamily="49" charset="-122"/>
                      </a:endParaRPr>
                    </a:p>
                  </a:txBody>
                  <a:tcPr marL="91451" marR="9145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sz="2000" b="0" dirty="0">
                        <a:solidFill>
                          <a:schemeClr val="tx1"/>
                        </a:solidFill>
                        <a:latin typeface="黑体" panose="02010609060101010101" pitchFamily="49" charset="-122"/>
                        <a:ea typeface="黑体" panose="02010609060101010101" pitchFamily="49" charset="-122"/>
                      </a:endParaRPr>
                    </a:p>
                  </a:txBody>
                  <a:tcPr marL="91451" marR="9145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984393">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sz="2000" b="0" dirty="0" smtClean="0">
                          <a:solidFill>
                            <a:schemeClr val="tx1"/>
                          </a:solidFill>
                          <a:latin typeface="华文中宋" panose="02010600040101010101" charset="-122"/>
                          <a:ea typeface="华文中宋" panose="02010600040101010101" charset="-122"/>
                        </a:rPr>
                        <a:t>权益</a:t>
                      </a:r>
                      <a:endParaRPr lang="zh-CN" altLang="en-US" sz="2000" b="0" dirty="0" smtClean="0">
                        <a:solidFill>
                          <a:schemeClr val="tx1"/>
                        </a:solidFill>
                        <a:latin typeface="华文中宋" panose="02010600040101010101" charset="-122"/>
                        <a:ea typeface="华文中宋" panose="02010600040101010101" charset="-122"/>
                      </a:endParaRPr>
                    </a:p>
                  </a:txBody>
                  <a:tcPr marL="91451" marR="9145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sz="2000" b="0" dirty="0">
                        <a:solidFill>
                          <a:schemeClr val="tx1"/>
                        </a:solidFill>
                        <a:latin typeface="黑体" panose="02010609060101010101" pitchFamily="49" charset="-122"/>
                        <a:ea typeface="黑体" panose="02010609060101010101" pitchFamily="49" charset="-122"/>
                      </a:endParaRPr>
                    </a:p>
                  </a:txBody>
                  <a:tcPr marL="91451" marR="9145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sz="2000" b="0" dirty="0">
                        <a:solidFill>
                          <a:schemeClr val="tx1"/>
                        </a:solidFill>
                        <a:latin typeface="黑体" panose="02010609060101010101" pitchFamily="49" charset="-122"/>
                        <a:ea typeface="黑体" panose="02010609060101010101" pitchFamily="49" charset="-122"/>
                      </a:endParaRPr>
                    </a:p>
                  </a:txBody>
                  <a:tcPr marL="91451" marR="9145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716746">
                <a:tc>
                  <a:txBody>
                    <a:bodyPr/>
                    <a:lstStyle/>
                    <a:p>
                      <a:pPr algn="ctr"/>
                      <a:r>
                        <a:rPr lang="zh-CN" altLang="en-US" sz="2000" b="0" dirty="0" smtClean="0">
                          <a:solidFill>
                            <a:schemeClr val="tx1"/>
                          </a:solidFill>
                          <a:latin typeface="华文中宋" panose="02010600040101010101" charset="-122"/>
                          <a:ea typeface="华文中宋" panose="02010600040101010101" charset="-122"/>
                        </a:rPr>
                        <a:t>同</a:t>
                      </a:r>
                      <a:r>
                        <a:rPr lang="zh-CN" altLang="en-US" sz="1000" b="0" dirty="0" smtClean="0">
                          <a:solidFill>
                            <a:schemeClr val="tx1"/>
                          </a:solidFill>
                          <a:latin typeface="华文中宋" panose="02010600040101010101" charset="-122"/>
                          <a:ea typeface="华文中宋" panose="02010600040101010101" charset="-122"/>
                        </a:rPr>
                        <a:t>（</a:t>
                      </a:r>
                      <a:r>
                        <a:rPr lang="zh-CN" altLang="en-US" sz="1000" b="1" dirty="0" smtClean="0">
                          <a:solidFill>
                            <a:srgbClr val="0000FF"/>
                          </a:solidFill>
                          <a:latin typeface="华文中宋" panose="02010600040101010101" charset="-122"/>
                          <a:ea typeface="华文中宋" panose="02010600040101010101" charset="-122"/>
                        </a:rPr>
                        <a:t>经济生活与社会地位</a:t>
                      </a:r>
                      <a:r>
                        <a:rPr lang="zh-CN" altLang="en-US" sz="1000" b="0" dirty="0" smtClean="0">
                          <a:solidFill>
                            <a:schemeClr val="tx1"/>
                          </a:solidFill>
                          <a:latin typeface="华文中宋" panose="02010600040101010101" charset="-122"/>
                          <a:ea typeface="华文中宋" panose="02010600040101010101" charset="-122"/>
                        </a:rPr>
                        <a:t>）</a:t>
                      </a:r>
                      <a:endParaRPr lang="zh-CN" altLang="en-US" sz="1000" b="0" dirty="0" smtClean="0">
                        <a:solidFill>
                          <a:schemeClr val="tx1"/>
                        </a:solidFill>
                        <a:latin typeface="华文中宋" panose="02010600040101010101" charset="-122"/>
                        <a:ea typeface="华文中宋" panose="02010600040101010101" charset="-122"/>
                      </a:endParaRPr>
                    </a:p>
                  </a:txBody>
                  <a:tcPr marL="91451" marR="9145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ctr"/>
                      <a:endParaRPr lang="zh-CN" altLang="en-US" sz="2000" b="0" dirty="0">
                        <a:solidFill>
                          <a:schemeClr val="tx1"/>
                        </a:solidFill>
                        <a:latin typeface="黑体" panose="02010609060101010101" pitchFamily="49" charset="-122"/>
                        <a:ea typeface="黑体" panose="02010609060101010101" pitchFamily="49" charset="-122"/>
                      </a:endParaRPr>
                    </a:p>
                  </a:txBody>
                  <a:tcPr marL="91451" marR="9145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7" name="文本框 6"/>
          <p:cNvSpPr txBox="1"/>
          <p:nvPr/>
        </p:nvSpPr>
        <p:spPr>
          <a:xfrm>
            <a:off x="3138488" y="2016443"/>
            <a:ext cx="8636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20000"/>
              </a:lnSpc>
              <a:spcBef>
                <a:spcPct val="0"/>
              </a:spcBef>
              <a:buNone/>
            </a:pPr>
            <a:r>
              <a:rPr lang="zh-CN" altLang="en-US" sz="2000" dirty="0">
                <a:solidFill>
                  <a:srgbClr val="FF0000"/>
                </a:solidFill>
                <a:latin typeface="华文中宋" panose="02010600040101010101" charset="-122"/>
                <a:ea typeface="华文中宋" panose="02010600040101010101" charset="-122"/>
              </a:rPr>
              <a:t>劳役</a:t>
            </a:r>
            <a:endParaRPr lang="zh-CN" altLang="en-US" sz="2000" dirty="0">
              <a:solidFill>
                <a:srgbClr val="FF0000"/>
              </a:solidFill>
              <a:latin typeface="华文中宋" panose="02010600040101010101" charset="-122"/>
              <a:ea typeface="华文中宋" panose="02010600040101010101" charset="-122"/>
            </a:endParaRPr>
          </a:p>
        </p:txBody>
      </p:sp>
      <p:sp>
        <p:nvSpPr>
          <p:cNvPr id="8" name="文本框 7"/>
          <p:cNvSpPr txBox="1"/>
          <p:nvPr/>
        </p:nvSpPr>
        <p:spPr>
          <a:xfrm>
            <a:off x="5985193" y="2016443"/>
            <a:ext cx="1225550" cy="460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algn="l">
              <a:lnSpc>
                <a:spcPct val="120000"/>
              </a:lnSpc>
              <a:buNone/>
            </a:pPr>
            <a:r>
              <a:rPr lang="zh-CN" altLang="en-US" sz="2000" dirty="0">
                <a:solidFill>
                  <a:srgbClr val="FF0000"/>
                </a:solidFill>
                <a:latin typeface="华文中宋" panose="02010600040101010101" charset="-122"/>
                <a:ea typeface="华文中宋" panose="02010600040101010101" charset="-122"/>
                <a:sym typeface="+mn-ea"/>
              </a:rPr>
              <a:t>实物地租</a:t>
            </a:r>
            <a:endParaRPr lang="zh-CN" altLang="en-US" sz="2000" dirty="0">
              <a:solidFill>
                <a:srgbClr val="FF0000"/>
              </a:solidFill>
              <a:latin typeface="华文中宋" panose="02010600040101010101" charset="-122"/>
              <a:ea typeface="华文中宋" panose="02010600040101010101" charset="-122"/>
              <a:sym typeface="+mn-ea"/>
            </a:endParaRPr>
          </a:p>
        </p:txBody>
      </p:sp>
      <p:sp>
        <p:nvSpPr>
          <p:cNvPr id="9" name="文本框 8"/>
          <p:cNvSpPr txBox="1"/>
          <p:nvPr/>
        </p:nvSpPr>
        <p:spPr>
          <a:xfrm>
            <a:off x="2277110" y="2696210"/>
            <a:ext cx="2811780" cy="108775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algn="l">
              <a:lnSpc>
                <a:spcPct val="120000"/>
              </a:lnSpc>
              <a:buNone/>
            </a:pPr>
            <a:r>
              <a:rPr lang="zh-CN" altLang="en-US" sz="1800" dirty="0">
                <a:solidFill>
                  <a:srgbClr val="FF0000"/>
                </a:solidFill>
                <a:latin typeface="华文中宋" panose="02010600040101010101" charset="-122"/>
                <a:ea typeface="华文中宋" panose="02010600040101010101" charset="-122"/>
                <a:sym typeface="+mn-ea"/>
              </a:rPr>
              <a:t>西欧农民的土地权利受到法庭的保护，与领主是契约关系</a:t>
            </a:r>
            <a:endParaRPr lang="zh-CN" altLang="en-US" sz="1800" dirty="0">
              <a:solidFill>
                <a:srgbClr val="FF0000"/>
              </a:solidFill>
              <a:latin typeface="华文中宋" panose="02010600040101010101" charset="-122"/>
              <a:ea typeface="华文中宋" panose="02010600040101010101" charset="-122"/>
              <a:sym typeface="+mn-ea"/>
            </a:endParaRPr>
          </a:p>
        </p:txBody>
      </p:sp>
      <p:sp>
        <p:nvSpPr>
          <p:cNvPr id="10" name="文本框 9"/>
          <p:cNvSpPr txBox="1"/>
          <p:nvPr/>
        </p:nvSpPr>
        <p:spPr>
          <a:xfrm>
            <a:off x="5150485" y="2809240"/>
            <a:ext cx="3181985" cy="8299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algn="l">
              <a:lnSpc>
                <a:spcPct val="120000"/>
              </a:lnSpc>
              <a:buNone/>
            </a:pPr>
            <a:r>
              <a:rPr lang="zh-CN" altLang="en-US" sz="2000" dirty="0">
                <a:solidFill>
                  <a:srgbClr val="FF0000"/>
                </a:solidFill>
                <a:latin typeface="华文中宋" panose="02010600040101010101" charset="-122"/>
                <a:ea typeface="华文中宋" panose="02010600040101010101" charset="-122"/>
                <a:sym typeface="+mn-ea"/>
              </a:rPr>
              <a:t>几乎没有土地，对地主的依附性极强</a:t>
            </a:r>
            <a:endParaRPr lang="zh-CN" altLang="en-US" sz="2000" dirty="0">
              <a:solidFill>
                <a:srgbClr val="FF0000"/>
              </a:solidFill>
              <a:latin typeface="华文中宋" panose="02010600040101010101" charset="-122"/>
              <a:ea typeface="华文中宋" panose="02010600040101010101" charset="-122"/>
              <a:sym typeface="+mn-ea"/>
            </a:endParaRPr>
          </a:p>
        </p:txBody>
      </p:sp>
      <p:sp>
        <p:nvSpPr>
          <p:cNvPr id="11" name="文本框 10"/>
          <p:cNvSpPr txBox="1"/>
          <p:nvPr/>
        </p:nvSpPr>
        <p:spPr>
          <a:xfrm>
            <a:off x="1736090" y="3863975"/>
            <a:ext cx="6199505" cy="8299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algn="l">
              <a:lnSpc>
                <a:spcPct val="120000"/>
              </a:lnSpc>
              <a:buNone/>
            </a:pPr>
            <a:r>
              <a:rPr lang="zh-CN" altLang="en-US" sz="2000" dirty="0">
                <a:solidFill>
                  <a:srgbClr val="FF0000"/>
                </a:solidFill>
                <a:latin typeface="华文中宋" panose="02010600040101010101" charset="-122"/>
                <a:ea typeface="华文中宋" panose="02010600040101010101" charset="-122"/>
                <a:sym typeface="+mn-ea"/>
              </a:rPr>
              <a:t>都是独立的小生产者，拥有自己的生产工具和财产；过着自给自足的生活；都受到封建主的剥削。</a:t>
            </a:r>
            <a:endParaRPr lang="zh-CN" altLang="en-US" sz="2000" dirty="0">
              <a:solidFill>
                <a:srgbClr val="FF0000"/>
              </a:solidFill>
              <a:latin typeface="华文中宋" panose="02010600040101010101" charset="-122"/>
              <a:ea typeface="华文中宋" panose="02010600040101010101" charset="-122"/>
              <a:sym typeface="+mn-ea"/>
            </a:endParaRPr>
          </a:p>
        </p:txBody>
      </p:sp>
      <p:sp>
        <p:nvSpPr>
          <p:cNvPr id="5" name="文本框 4"/>
          <p:cNvSpPr txBox="1"/>
          <p:nvPr/>
        </p:nvSpPr>
        <p:spPr>
          <a:xfrm>
            <a:off x="74879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图片 3" descr="20110127_dfeb09e2242be59c7b25eH7q9uld7Srk.jpg"/>
          <p:cNvPicPr>
            <a:picLocks noChangeAspect="1"/>
          </p:cNvPicPr>
          <p:nvPr/>
        </p:nvPicPr>
        <p:blipFill>
          <a:blip r:embed="rId1">
            <a:clrChange>
              <a:clrFrom>
                <a:srgbClr val="FFFFFF"/>
              </a:clrFrom>
              <a:clrTo>
                <a:srgbClr val="FFFFFF">
                  <a:alpha val="0"/>
                </a:srgbClr>
              </a:clrTo>
            </a:clrChange>
          </a:blip>
          <a:srcRect l="2635" r="1991"/>
          <a:stretch>
            <a:fillRect/>
          </a:stretch>
        </p:blipFill>
        <p:spPr>
          <a:xfrm>
            <a:off x="0" y="545148"/>
            <a:ext cx="9144000" cy="4052887"/>
          </a:xfrm>
          <a:prstGeom prst="rect">
            <a:avLst/>
          </a:prstGeom>
          <a:noFill/>
          <a:ln w="9525">
            <a:noFill/>
          </a:ln>
        </p:spPr>
      </p:pic>
      <p:sp>
        <p:nvSpPr>
          <p:cNvPr id="27651" name="矩形 28"/>
          <p:cNvSpPr/>
          <p:nvPr/>
        </p:nvSpPr>
        <p:spPr>
          <a:xfrm>
            <a:off x="777240" y="1197610"/>
            <a:ext cx="7589520" cy="27482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20000"/>
              </a:lnSpc>
              <a:spcBef>
                <a:spcPct val="0"/>
              </a:spcBef>
              <a:buNone/>
            </a:pPr>
            <a:r>
              <a:rPr lang="en-US" altLang="zh-CN" sz="1800" dirty="0">
                <a:latin typeface="华文中宋" panose="02010600040101010101" charset="-122"/>
                <a:ea typeface="华文中宋" panose="02010600040101010101" charset="-122"/>
                <a:cs typeface="华文中宋" panose="02010600040101010101" charset="-122"/>
              </a:rPr>
              <a:t>      </a:t>
            </a:r>
            <a:r>
              <a:rPr lang="zh-CN" altLang="en-US" sz="1800" b="1" dirty="0">
                <a:solidFill>
                  <a:srgbClr val="0000FF"/>
                </a:solidFill>
                <a:latin typeface="华文中宋" panose="02010600040101010101" charset="-122"/>
                <a:ea typeface="华文中宋" panose="02010600040101010101" charset="-122"/>
                <a:cs typeface="华文中宋" panose="02010600040101010101" charset="-122"/>
              </a:rPr>
              <a:t>庄园</a:t>
            </a:r>
            <a:r>
              <a:rPr lang="zh-CN" altLang="en-US" sz="1800" dirty="0">
                <a:latin typeface="华文中宋" panose="02010600040101010101" charset="-122"/>
                <a:ea typeface="华文中宋" panose="02010600040101010101" charset="-122"/>
                <a:cs typeface="华文中宋" panose="02010600040101010101" charset="-122"/>
              </a:rPr>
              <a:t>是欧洲中世纪经济的基础，</a:t>
            </a:r>
            <a:r>
              <a:rPr lang="zh-CN" altLang="en-US" sz="1800" b="1" dirty="0">
                <a:solidFill>
                  <a:srgbClr val="FF0000"/>
                </a:solidFill>
                <a:latin typeface="华文中宋" panose="02010600040101010101" charset="-122"/>
                <a:ea typeface="华文中宋" panose="02010600040101010101" charset="-122"/>
                <a:cs typeface="华文中宋" panose="02010600040101010101" charset="-122"/>
              </a:rPr>
              <a:t>是独立的自给自足的经济和政治单位</a:t>
            </a:r>
            <a:r>
              <a:rPr lang="zh-CN" altLang="en-US" sz="1800" dirty="0">
                <a:latin typeface="华文中宋" panose="02010600040101010101" charset="-122"/>
                <a:ea typeface="华文中宋" panose="02010600040101010101" charset="-122"/>
                <a:cs typeface="华文中宋" panose="02010600040101010101" charset="-122"/>
              </a:rPr>
              <a:t>。</a:t>
            </a:r>
            <a:r>
              <a:rPr lang="zh-CN" altLang="en-US" sz="1800" b="1" dirty="0">
                <a:solidFill>
                  <a:srgbClr val="0000FF"/>
                </a:solidFill>
                <a:latin typeface="华文中宋" panose="02010600040101010101" charset="-122"/>
                <a:ea typeface="华文中宋" panose="02010600040101010101" charset="-122"/>
                <a:cs typeface="华文中宋" panose="02010600040101010101" charset="-122"/>
              </a:rPr>
              <a:t>庄园的居民均为领主的佃户</a:t>
            </a:r>
            <a:r>
              <a:rPr lang="zh-CN" altLang="en-US" sz="1800" dirty="0">
                <a:latin typeface="华文中宋" panose="02010600040101010101" charset="-122"/>
                <a:ea typeface="华文中宋" panose="02010600040101010101" charset="-122"/>
                <a:cs typeface="华文中宋" panose="02010600040101010101" charset="-122"/>
              </a:rPr>
              <a:t>，庄园内部的关系是领主统治、剥削依附庄园的农民或农奴的关系。这一时期是欧洲文明史上发展比较缓慢的时期。</a:t>
            </a:r>
            <a:r>
              <a:rPr lang="zh-CN" altLang="en-US" sz="1800" b="1" dirty="0">
                <a:solidFill>
                  <a:srgbClr val="FF0000"/>
                </a:solidFill>
                <a:latin typeface="华文中宋" panose="02010600040101010101" charset="-122"/>
                <a:ea typeface="华文中宋" panose="02010600040101010101" charset="-122"/>
                <a:cs typeface="华文中宋" panose="02010600040101010101" charset="-122"/>
              </a:rPr>
              <a:t>庄园法庭既维护了领主的利益，也在一定程度上限制了领主的特权，也就有利于维护佃户的利益，庄园法庭起着维护庄园公共秩序的作用</a:t>
            </a:r>
            <a:r>
              <a:rPr lang="zh-CN" altLang="en-US" sz="1800" dirty="0">
                <a:latin typeface="华文中宋" panose="02010600040101010101" charset="-122"/>
                <a:ea typeface="华文中宋" panose="02010600040101010101" charset="-122"/>
                <a:cs typeface="华文中宋" panose="02010600040101010101" charset="-122"/>
              </a:rPr>
              <a:t>。随着城市的成长，领主逐渐失去对庄园的控制，城市成为政治、经济、军事、文化上相对独立的社会力量。我们将在下一课学习中，走进中世纪的城市，了解城市和大学的兴起。</a:t>
            </a:r>
            <a:endParaRPr lang="zh-CN" altLang="en-US" sz="1800" dirty="0">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74879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243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r>
              <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课堂检测</a:t>
            </a: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5" name="文本框 4"/>
          <p:cNvSpPr txBox="1"/>
          <p:nvPr/>
        </p:nvSpPr>
        <p:spPr>
          <a:xfrm>
            <a:off x="74879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4" name="文本框 3"/>
          <p:cNvSpPr txBox="1"/>
          <p:nvPr/>
        </p:nvSpPr>
        <p:spPr>
          <a:xfrm>
            <a:off x="29845" y="506730"/>
            <a:ext cx="9084310" cy="1132205"/>
          </a:xfrm>
          <a:prstGeom prst="rect">
            <a:avLst/>
          </a:prstGeom>
          <a:noFill/>
        </p:spPr>
        <p:txBody>
          <a:bodyPr wrap="none" rtlCol="0">
            <a:spAutoFit/>
            <a:scene3d>
              <a:camera prst="orthographicFront"/>
              <a:lightRig rig="threePt" dir="t"/>
            </a:scene3d>
          </a:bodyPr>
          <a:p>
            <a:pPr>
              <a:lnSpc>
                <a:spcPts val="4060"/>
              </a:lnSpc>
            </a:pPr>
            <a:r>
              <a:rPr lang="en-US" altLang="zh-CN" sz="18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1.</a:t>
            </a:r>
            <a:r>
              <a:rPr lang="zh-CN" altLang="en-US" sz="18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胡老师以情景剧的方式描述了某项制度下的场景：深沟高垒的城墙、饮酒高歌的贵族、</a:t>
            </a:r>
            <a:endParaRPr lang="zh-CN" altLang="en-US" sz="18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a:p>
            <a:pPr>
              <a:lnSpc>
                <a:spcPts val="4060"/>
              </a:lnSpc>
            </a:pPr>
            <a:r>
              <a:rPr lang="zh-CN" altLang="en-US" sz="18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坐拥地租的领主。这种情景最有可能出现在（        ）</a:t>
            </a:r>
            <a:endParaRPr lang="zh-CN" altLang="en-US" sz="18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293370" y="1854835"/>
            <a:ext cx="8361680" cy="368300"/>
          </a:xfrm>
          <a:prstGeom prst="rect">
            <a:avLst/>
          </a:prstGeom>
          <a:noFill/>
        </p:spPr>
        <p:txBody>
          <a:bodyPr wrap="none" rtlCol="0">
            <a:spAutoFit/>
            <a:scene3d>
              <a:camera prst="orthographicFront"/>
              <a:lightRig rig="threePt" dir="t"/>
            </a:scene3d>
          </a:bodyPr>
          <a:p>
            <a:pPr lvl="0" algn="l"/>
            <a:r>
              <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A.雅典城邦          B.西周诸侯国            C.西欧封建庄园           D.西欧新兴城市</a:t>
            </a:r>
            <a:endPar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nvSpPr>
        <p:spPr>
          <a:xfrm>
            <a:off x="29845" y="2372360"/>
            <a:ext cx="9084310" cy="2173605"/>
          </a:xfrm>
          <a:prstGeom prst="rect">
            <a:avLst/>
          </a:prstGeom>
          <a:noFill/>
        </p:spPr>
        <p:txBody>
          <a:bodyPr wrap="square" rtlCol="0" anchor="t">
            <a:spAutoFit/>
            <a:scene3d>
              <a:camera prst="orthographicFront"/>
              <a:lightRig rig="threePt" dir="t"/>
            </a:scene3d>
          </a:bodyPr>
          <a:p>
            <a:pPr lvl="0" algn="l">
              <a:lnSpc>
                <a:spcPts val="4060"/>
              </a:lnSpc>
            </a:pPr>
            <a:r>
              <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2.房龙的《人类的故事》中这样描述庄</a:t>
            </a:r>
            <a:r>
              <a:rPr lang="zh-CN" altLang="en-US"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园</a:t>
            </a:r>
            <a:r>
              <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:“中世纪的騎士同时也是拥有田产的乡</a:t>
            </a:r>
            <a:r>
              <a:rPr lang="zh-CN" altLang="en-US"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绅</a:t>
            </a:r>
            <a:r>
              <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……少有出现必须付钱购买某种物品的情形…他们的庄</a:t>
            </a:r>
            <a:r>
              <a:rPr lang="zh-CN" altLang="en-US"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园</a:t>
            </a:r>
            <a:r>
              <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里能够出产供他和他的家人吃、喝、穿的一切物品。”由此可以判断中世纪庄园经济的特征是</a:t>
            </a:r>
            <a:r>
              <a:rPr lang="zh-CN" altLang="en-US"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        ）</a:t>
            </a:r>
            <a:endPar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endParaRPr>
          </a:p>
          <a:p>
            <a:pPr lvl="0" algn="l">
              <a:lnSpc>
                <a:spcPts val="4060"/>
              </a:lnSpc>
            </a:pPr>
            <a:r>
              <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A.商品经济发达      B.基本自给自足      C.严格禁止竞争      D.自耕农为主体</a:t>
            </a:r>
            <a:endPar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4760595" y="1178560"/>
            <a:ext cx="408940" cy="460375"/>
          </a:xfrm>
          <a:prstGeom prst="rect">
            <a:avLst/>
          </a:prstGeom>
          <a:noFill/>
        </p:spPr>
        <p:txBody>
          <a:bodyPr wrap="none" rtlCol="0">
            <a:spAutoFit/>
            <a:scene3d>
              <a:camera prst="orthographicFront"/>
              <a:lightRig rig="threePt" dir="t"/>
            </a:scene3d>
          </a:bodyPr>
          <a:p>
            <a:r>
              <a:rPr lang="en-US" altLang="zh-CN" sz="2400" b="1"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C</a:t>
            </a:r>
            <a:endParaRPr lang="en-US" altLang="zh-CN" sz="2400" b="1"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9" name="文本框 8"/>
          <p:cNvSpPr txBox="1"/>
          <p:nvPr/>
        </p:nvSpPr>
        <p:spPr>
          <a:xfrm>
            <a:off x="6330950" y="3549015"/>
            <a:ext cx="408940" cy="460375"/>
          </a:xfrm>
          <a:prstGeom prst="rect">
            <a:avLst/>
          </a:prstGeom>
          <a:noFill/>
        </p:spPr>
        <p:txBody>
          <a:bodyPr wrap="none" rtlCol="0">
            <a:spAutoFit/>
            <a:scene3d>
              <a:camera prst="orthographicFront"/>
              <a:lightRig rig="threePt" dir="t"/>
            </a:scene3d>
          </a:bodyPr>
          <a:p>
            <a:r>
              <a:rPr lang="en-US" altLang="zh-CN" sz="2400" b="1"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B</a:t>
            </a:r>
            <a:endParaRPr lang="en-US" altLang="zh-CN" sz="2400" b="1"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243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r>
              <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课堂检测</a:t>
            </a: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5" name="文本框 4"/>
          <p:cNvSpPr txBox="1"/>
          <p:nvPr/>
        </p:nvSpPr>
        <p:spPr>
          <a:xfrm>
            <a:off x="74879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3" name="文本框 2"/>
          <p:cNvSpPr txBox="1"/>
          <p:nvPr/>
        </p:nvSpPr>
        <p:spPr>
          <a:xfrm>
            <a:off x="65405" y="354330"/>
            <a:ext cx="8558530" cy="1753235"/>
          </a:xfrm>
          <a:prstGeom prst="rect">
            <a:avLst/>
          </a:prstGeom>
          <a:noFill/>
        </p:spPr>
        <p:txBody>
          <a:bodyPr wrap="square" rtlCol="0" anchor="t">
            <a:spAutoFit/>
            <a:scene3d>
              <a:camera prst="orthographicFront"/>
              <a:lightRig rig="threePt" dir="t"/>
            </a:scene3d>
          </a:bodyPr>
          <a:p>
            <a:pPr>
              <a:lnSpc>
                <a:spcPct val="200000"/>
              </a:lnSpc>
            </a:pPr>
            <a:r>
              <a:rPr lang="en-US" altLang="zh-CN" sz="18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3</a:t>
            </a:r>
            <a:r>
              <a:rPr lang="zh-CN" altLang="en-US" sz="18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.西欧的封建庄园和乡村一致，ー个村子就是一个庄园。西欧庄园的主要剥削形式是</a:t>
            </a:r>
            <a:r>
              <a:rPr lang="en-US" altLang="zh-CN" sz="18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        )</a:t>
            </a:r>
            <a:endParaRPr lang="zh-CN" altLang="en-US" sz="18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a:p>
            <a:pPr>
              <a:lnSpc>
                <a:spcPct val="200000"/>
              </a:lnSpc>
            </a:pPr>
            <a:r>
              <a:rPr lang="zh-CN" altLang="en-US" sz="18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       A.货币地租          B.实物地租          C.劳役地租          D.庄园法</a:t>
            </a:r>
            <a:endParaRPr lang="zh-CN" altLang="en-US" sz="18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521335" y="1103630"/>
            <a:ext cx="408940" cy="460375"/>
          </a:xfrm>
          <a:prstGeom prst="rect">
            <a:avLst/>
          </a:prstGeom>
          <a:noFill/>
        </p:spPr>
        <p:txBody>
          <a:bodyPr wrap="none" rtlCol="0">
            <a:spAutoFit/>
            <a:scene3d>
              <a:camera prst="orthographicFront"/>
              <a:lightRig rig="threePt" dir="t"/>
            </a:scene3d>
          </a:bodyPr>
          <a:p>
            <a:r>
              <a:rPr lang="en-US" altLang="zh-CN" sz="2400" b="1"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C</a:t>
            </a:r>
            <a:endParaRPr lang="en-US" altLang="zh-CN" sz="2400" b="1"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4" name="文本框 3"/>
          <p:cNvSpPr txBox="1"/>
          <p:nvPr/>
        </p:nvSpPr>
        <p:spPr>
          <a:xfrm>
            <a:off x="80010" y="1965325"/>
            <a:ext cx="8984615" cy="2861310"/>
          </a:xfrm>
          <a:prstGeom prst="rect">
            <a:avLst/>
          </a:prstGeom>
          <a:noFill/>
        </p:spPr>
        <p:txBody>
          <a:bodyPr wrap="square" rtlCol="0" anchor="t">
            <a:spAutoFit/>
            <a:scene3d>
              <a:camera prst="orthographicFront"/>
              <a:lightRig rig="threePt" dir="t"/>
            </a:scene3d>
          </a:bodyPr>
          <a:p>
            <a:pPr lvl="0" algn="l">
              <a:lnSpc>
                <a:spcPct val="200000"/>
              </a:lnSpc>
            </a:pPr>
            <a:r>
              <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4.1250年英国诺丁汉姆郡某村的村法是该村所有成员同意并盖上“村庄共同体”的印章后颁发的。该村村民通过不断和领主进行斗争，最终形成了有利于维护村民利益的法律条文。材料表明“村法”有利于</a:t>
            </a:r>
            <a:r>
              <a:rPr lang="zh-CN" altLang="en-US"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        ）</a:t>
            </a:r>
            <a:endPar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endParaRPr>
          </a:p>
          <a:p>
            <a:pPr lvl="0" algn="l">
              <a:lnSpc>
                <a:spcPct val="200000"/>
              </a:lnSpc>
            </a:pPr>
            <a:r>
              <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       A.瓦解庄园经济                            B.扩大村民的份地范围</a:t>
            </a:r>
            <a:endPar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endParaRPr>
          </a:p>
          <a:p>
            <a:pPr lvl="0" algn="l">
              <a:lnSpc>
                <a:spcPct val="200000"/>
              </a:lnSpc>
            </a:pPr>
            <a:r>
              <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       C.免去村民的劳役义务                   D.在一定程度上限制领主的特权</a:t>
            </a:r>
            <a:endParaRPr lang="en-US" altLang="zh-CN" sz="1800" dirty="0" smtClean="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6" name="文本框 5"/>
          <p:cNvSpPr txBox="1"/>
          <p:nvPr/>
        </p:nvSpPr>
        <p:spPr>
          <a:xfrm>
            <a:off x="3669665" y="3225800"/>
            <a:ext cx="427355" cy="460375"/>
          </a:xfrm>
          <a:prstGeom prst="rect">
            <a:avLst/>
          </a:prstGeom>
          <a:noFill/>
        </p:spPr>
        <p:txBody>
          <a:bodyPr wrap="none" rtlCol="0">
            <a:spAutoFit/>
            <a:scene3d>
              <a:camera prst="orthographicFront"/>
              <a:lightRig rig="threePt" dir="t"/>
            </a:scene3d>
          </a:bodyPr>
          <a:p>
            <a:r>
              <a:rPr lang="en-US" altLang="zh-CN" sz="2400" b="1"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D</a:t>
            </a:r>
            <a:endParaRPr lang="en-US" altLang="zh-CN" sz="2400" b="1"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a:extLst>
              <a:ext uri="{28A0092B-C50C-407E-A947-70E740481C1C}">
                <a14:useLocalDpi xmlns:a14="http://schemas.microsoft.com/office/drawing/2010/main" val="0"/>
              </a:ext>
            </a:extLst>
          </a:blip>
          <a:srcRect l="2243" t="2241" r="1691" b="1558"/>
          <a:stretch>
            <a:fillRect/>
          </a:stretch>
        </p:blipFill>
        <p:spPr>
          <a:xfrm>
            <a:off x="456973" y="0"/>
            <a:ext cx="8230054" cy="5143500"/>
          </a:xfrm>
          <a:prstGeom prst="rect">
            <a:avLst/>
          </a:prstGeom>
        </p:spPr>
      </p:pic>
      <p:pic>
        <p:nvPicPr>
          <p:cNvPr id="33" name="图片 32" descr="QQ截图20180117155013.png"/>
          <p:cNvPicPr>
            <a:picLocks noChangeAspect="1"/>
          </p:cNvPicPr>
          <p:nvPr/>
        </p:nvPicPr>
        <p:blipFill>
          <a:blip r:embed="rId2">
            <a:clrChange>
              <a:clrFrom>
                <a:srgbClr val="FFFFFF"/>
              </a:clrFrom>
              <a:clrTo>
                <a:srgbClr val="FFFFFF">
                  <a:alpha val="0"/>
                </a:srgbClr>
              </a:clrTo>
            </a:clrChange>
          </a:blip>
          <a:stretch>
            <a:fillRect/>
          </a:stretch>
        </p:blipFill>
        <p:spPr>
          <a:xfrm>
            <a:off x="456973" y="0"/>
            <a:ext cx="3130345" cy="5143500"/>
          </a:xfrm>
          <a:prstGeom prst="rect">
            <a:avLst/>
          </a:prstGeom>
        </p:spPr>
      </p:pic>
      <p:pic>
        <p:nvPicPr>
          <p:cNvPr id="20" name="图片 19" descr="t016063a56b289b8fe0.jpg"/>
          <p:cNvPicPr>
            <a:picLocks noChangeAspect="1"/>
          </p:cNvPicPr>
          <p:nvPr/>
        </p:nvPicPr>
        <p:blipFill>
          <a:blip r:embed="rId3">
            <a:duotone>
              <a:schemeClr val="bg2">
                <a:shade val="45000"/>
                <a:satMod val="135000"/>
              </a:schemeClr>
              <a:prstClr val="white"/>
            </a:duotone>
            <a:lum bright="-30000"/>
          </a:blip>
          <a:srcRect b="33267"/>
          <a:stretch>
            <a:fillRect/>
          </a:stretch>
        </p:blipFill>
        <p:spPr>
          <a:xfrm>
            <a:off x="847018" y="275528"/>
            <a:ext cx="7654071" cy="3367792"/>
          </a:xfrm>
          <a:prstGeom prst="roundRect">
            <a:avLst>
              <a:gd name="adj" fmla="val 9556"/>
            </a:avLst>
          </a:prstGeom>
        </p:spPr>
      </p:pic>
      <p:cxnSp>
        <p:nvCxnSpPr>
          <p:cNvPr id="3" name="直接连接符 2"/>
          <p:cNvCxnSpPr/>
          <p:nvPr/>
        </p:nvCxnSpPr>
        <p:spPr>
          <a:xfrm>
            <a:off x="949072" y="1012466"/>
            <a:ext cx="6786610" cy="1134"/>
          </a:xfrm>
          <a:prstGeom prst="line">
            <a:avLst/>
          </a:prstGeom>
          <a:ln w="57150">
            <a:solidFill>
              <a:srgbClr val="76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3"/>
          <p:cNvGrpSpPr/>
          <p:nvPr/>
        </p:nvGrpSpPr>
        <p:grpSpPr>
          <a:xfrm>
            <a:off x="928028" y="503329"/>
            <a:ext cx="2875507" cy="459244"/>
            <a:chOff x="3853815" y="1936053"/>
            <a:chExt cx="4025710" cy="1256352"/>
          </a:xfrm>
          <a:solidFill>
            <a:schemeClr val="accent2">
              <a:lumMod val="50000"/>
            </a:schemeClr>
          </a:solidFill>
        </p:grpSpPr>
        <p:sp>
          <p:nvSpPr>
            <p:cNvPr id="5" name="TextBox 4"/>
            <p:cNvSpPr txBox="1"/>
            <p:nvPr/>
          </p:nvSpPr>
          <p:spPr>
            <a:xfrm>
              <a:off x="3853815" y="1936053"/>
              <a:ext cx="3650654" cy="1256352"/>
            </a:xfrm>
            <a:custGeom>
              <a:avLst/>
              <a:gdLst>
                <a:gd name="connsiteX0" fmla="*/ 0 w 3638754"/>
                <a:gd name="connsiteY0" fmla="*/ 0 h 1247943"/>
                <a:gd name="connsiteX1" fmla="*/ 3638754 w 3638754"/>
                <a:gd name="connsiteY1" fmla="*/ 0 h 1247943"/>
                <a:gd name="connsiteX2" fmla="*/ 3638754 w 3638754"/>
                <a:gd name="connsiteY2" fmla="*/ 1247943 h 1247943"/>
                <a:gd name="connsiteX3" fmla="*/ 0 w 3638754"/>
                <a:gd name="connsiteY3" fmla="*/ 1247943 h 1247943"/>
                <a:gd name="connsiteX4" fmla="*/ 0 w 3638754"/>
                <a:gd name="connsiteY4" fmla="*/ 0 h 1247943"/>
                <a:gd name="connsiteX0-1" fmla="*/ 0 w 3638754"/>
                <a:gd name="connsiteY0-2" fmla="*/ 8409 h 1256352"/>
                <a:gd name="connsiteX1-3" fmla="*/ 111925 w 3638754"/>
                <a:gd name="connsiteY1-4" fmla="*/ 0 h 1256352"/>
                <a:gd name="connsiteX2-5" fmla="*/ 3638754 w 3638754"/>
                <a:gd name="connsiteY2-6" fmla="*/ 8409 h 1256352"/>
                <a:gd name="connsiteX3-7" fmla="*/ 3638754 w 3638754"/>
                <a:gd name="connsiteY3-8" fmla="*/ 1256352 h 1256352"/>
                <a:gd name="connsiteX4-9" fmla="*/ 0 w 3638754"/>
                <a:gd name="connsiteY4-10" fmla="*/ 1256352 h 1256352"/>
                <a:gd name="connsiteX5" fmla="*/ 0 w 3638754"/>
                <a:gd name="connsiteY5" fmla="*/ 8409 h 1256352"/>
                <a:gd name="connsiteX0-11" fmla="*/ 11900 w 3650654"/>
                <a:gd name="connsiteY0-12" fmla="*/ 8409 h 1256352"/>
                <a:gd name="connsiteX1-13" fmla="*/ 123825 w 3650654"/>
                <a:gd name="connsiteY1-14" fmla="*/ 0 h 1256352"/>
                <a:gd name="connsiteX2-15" fmla="*/ 3650654 w 3650654"/>
                <a:gd name="connsiteY2-16" fmla="*/ 8409 h 1256352"/>
                <a:gd name="connsiteX3-17" fmla="*/ 3650654 w 3650654"/>
                <a:gd name="connsiteY3-18" fmla="*/ 1256352 h 1256352"/>
                <a:gd name="connsiteX4-19" fmla="*/ 11900 w 3650654"/>
                <a:gd name="connsiteY4-20" fmla="*/ 1256352 h 1256352"/>
                <a:gd name="connsiteX5-21" fmla="*/ 0 w 3650654"/>
                <a:gd name="connsiteY5-22" fmla="*/ 76200 h 1256352"/>
                <a:gd name="connsiteX6" fmla="*/ 11900 w 3650654"/>
                <a:gd name="connsiteY6" fmla="*/ 8409 h 1256352"/>
                <a:gd name="connsiteX0-23" fmla="*/ 0 w 3650654"/>
                <a:gd name="connsiteY0-24" fmla="*/ 76200 h 1256352"/>
                <a:gd name="connsiteX1-25" fmla="*/ 123825 w 3650654"/>
                <a:gd name="connsiteY1-26" fmla="*/ 0 h 1256352"/>
                <a:gd name="connsiteX2-27" fmla="*/ 3650654 w 3650654"/>
                <a:gd name="connsiteY2-28" fmla="*/ 8409 h 1256352"/>
                <a:gd name="connsiteX3-29" fmla="*/ 3650654 w 3650654"/>
                <a:gd name="connsiteY3-30" fmla="*/ 1256352 h 1256352"/>
                <a:gd name="connsiteX4-31" fmla="*/ 11900 w 3650654"/>
                <a:gd name="connsiteY4-32" fmla="*/ 1256352 h 1256352"/>
                <a:gd name="connsiteX5-33" fmla="*/ 0 w 3650654"/>
                <a:gd name="connsiteY5-34" fmla="*/ 76200 h 12563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650654" h="1256352">
                  <a:moveTo>
                    <a:pt x="0" y="76200"/>
                  </a:moveTo>
                  <a:lnTo>
                    <a:pt x="123825" y="0"/>
                  </a:lnTo>
                  <a:lnTo>
                    <a:pt x="3650654" y="8409"/>
                  </a:lnTo>
                  <a:lnTo>
                    <a:pt x="3650654" y="1256352"/>
                  </a:lnTo>
                  <a:lnTo>
                    <a:pt x="11900" y="1256352"/>
                  </a:lnTo>
                  <a:lnTo>
                    <a:pt x="0" y="76200"/>
                  </a:lnTo>
                  <a:close/>
                </a:path>
              </a:pathLst>
            </a:custGeom>
            <a:grpFill/>
            <a:ln>
              <a:noFill/>
            </a:ln>
            <a:effectLst>
              <a:outerShdw blurRad="444500" dist="254000" dir="8100000" algn="tr" rotWithShape="0">
                <a:prstClr val="black">
                  <a:alpha val="5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32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8215" dirty="0"/>
            </a:p>
          </p:txBody>
        </p:sp>
        <p:sp>
          <p:nvSpPr>
            <p:cNvPr id="6" name="TextBox 5"/>
            <p:cNvSpPr txBox="1"/>
            <p:nvPr/>
          </p:nvSpPr>
          <p:spPr>
            <a:xfrm>
              <a:off x="3925253" y="2028363"/>
              <a:ext cx="3954272" cy="1090940"/>
            </a:xfrm>
            <a:prstGeom prst="rect">
              <a:avLst/>
            </a:prstGeom>
            <a:noFill/>
            <a:scene3d>
              <a:camera prst="orthographicFront"/>
              <a:lightRig rig="threePt" dir="t"/>
            </a:scene3d>
            <a:sp3d>
              <a:bevelT/>
            </a:sp3d>
          </p:spPr>
          <p:txBody>
            <a:bodyPr wrap="none" rtlCol="0">
              <a:spAutoFit/>
            </a:bodyPr>
            <a:lstStyle/>
            <a:p>
              <a:r>
                <a:rPr lang="zh-CN" altLang="en-US" sz="2000" b="1" spc="600" dirty="0" smtClean="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人教版九年级上册</a:t>
              </a:r>
              <a:endParaRPr lang="zh-CN" altLang="en-US" sz="2000" b="1" spc="6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endParaRPr>
            </a:p>
          </p:txBody>
        </p:sp>
      </p:grpSp>
      <p:sp>
        <p:nvSpPr>
          <p:cNvPr id="29" name="矩形 28"/>
          <p:cNvSpPr/>
          <p:nvPr/>
        </p:nvSpPr>
        <p:spPr>
          <a:xfrm>
            <a:off x="2020642" y="1249683"/>
            <a:ext cx="5153741" cy="530860"/>
          </a:xfrm>
          <a:prstGeom prst="rect">
            <a:avLst/>
          </a:prstGeom>
        </p:spPr>
        <p:txBody>
          <a:bodyPr wrap="square">
            <a:spAutoFit/>
          </a:bodyPr>
          <a:lstStyle/>
          <a:p>
            <a:pPr lvl="0" algn="ctr"/>
            <a:r>
              <a:rPr lang="zh-CN" altLang="en-US" sz="2855"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第三单元  封建时代的欧洲</a:t>
            </a:r>
            <a:endParaRPr lang="zh-CN" altLang="en-US" sz="2855"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28" name="文本框 6"/>
          <p:cNvSpPr txBox="1"/>
          <p:nvPr/>
        </p:nvSpPr>
        <p:spPr>
          <a:xfrm>
            <a:off x="3245294" y="2010451"/>
            <a:ext cx="2959574" cy="530860"/>
          </a:xfrm>
          <a:prstGeom prst="rect">
            <a:avLst/>
          </a:prstGeom>
          <a:noFill/>
        </p:spPr>
        <p:txBody>
          <a:bodyPr wrap="square" rtlCol="0">
            <a:spAutoFit/>
          </a:bodyPr>
          <a:lstStyle/>
          <a:p>
            <a:r>
              <a:rPr lang="zh-CN" altLang="en-US" sz="2855"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第</a:t>
            </a:r>
            <a:r>
              <a:rPr lang="en-US" altLang="zh-CN" sz="2855"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8</a:t>
            </a:r>
            <a:r>
              <a:rPr lang="zh-CN" altLang="en-US" sz="2855"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课  西欧庄园</a:t>
            </a:r>
            <a:endParaRPr lang="zh-CN" altLang="en-US" sz="2855" b="1" dirty="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25" name="图片 2"/>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r="16246"/>
          <a:stretch>
            <a:fillRect/>
          </a:stretch>
        </p:blipFill>
        <p:spPr>
          <a:xfrm>
            <a:off x="1057870" y="2724831"/>
            <a:ext cx="7239111" cy="1530814"/>
          </a:xfrm>
          <a:prstGeom prst="rect">
            <a:avLst/>
          </a:prstGeom>
        </p:spPr>
      </p:pic>
      <p:pic>
        <p:nvPicPr>
          <p:cNvPr id="26" name="图片 25" descr="1.jpg"/>
          <p:cNvPicPr>
            <a:picLocks noChangeAspect="1"/>
          </p:cNvPicPr>
          <p:nvPr/>
        </p:nvPicPr>
        <p:blipFill>
          <a:blip r:embed="rId5"/>
          <a:srcRect l="8962" r="7391" b="52500"/>
          <a:stretch>
            <a:fillRect/>
          </a:stretch>
        </p:blipFill>
        <p:spPr>
          <a:xfrm>
            <a:off x="1073650" y="2951463"/>
            <a:ext cx="1428760" cy="1049143"/>
          </a:xfrm>
          <a:prstGeom prst="roundRect">
            <a:avLst>
              <a:gd name="adj" fmla="val 12374"/>
            </a:avLst>
          </a:prstGeom>
        </p:spPr>
      </p:pic>
      <p:pic>
        <p:nvPicPr>
          <p:cNvPr id="30" name="图片 29" descr="3.png"/>
          <p:cNvPicPr>
            <a:picLocks noChangeAspect="1"/>
          </p:cNvPicPr>
          <p:nvPr/>
        </p:nvPicPr>
        <p:blipFill>
          <a:blip r:embed="rId6"/>
          <a:srcRect l="15486" r="26666"/>
          <a:stretch>
            <a:fillRect/>
          </a:stretch>
        </p:blipFill>
        <p:spPr>
          <a:xfrm>
            <a:off x="2530914" y="2951463"/>
            <a:ext cx="1428760" cy="1049143"/>
          </a:xfrm>
          <a:prstGeom prst="roundRect">
            <a:avLst>
              <a:gd name="adj" fmla="val 12374"/>
            </a:avLst>
          </a:prstGeom>
        </p:spPr>
      </p:pic>
      <p:pic>
        <p:nvPicPr>
          <p:cNvPr id="31" name="图片 30" descr="4.jpg"/>
          <p:cNvPicPr>
            <a:picLocks noChangeAspect="1"/>
          </p:cNvPicPr>
          <p:nvPr/>
        </p:nvPicPr>
        <p:blipFill>
          <a:blip r:embed="rId7"/>
          <a:srcRect l="6989"/>
          <a:stretch>
            <a:fillRect/>
          </a:stretch>
        </p:blipFill>
        <p:spPr>
          <a:xfrm>
            <a:off x="3970935" y="2968706"/>
            <a:ext cx="1358237" cy="1043066"/>
          </a:xfrm>
          <a:prstGeom prst="roundRect">
            <a:avLst>
              <a:gd name="adj" fmla="val 10977"/>
            </a:avLst>
          </a:prstGeom>
        </p:spPr>
      </p:pic>
      <p:pic>
        <p:nvPicPr>
          <p:cNvPr id="32" name="图片 31" descr="1.jpg"/>
          <p:cNvPicPr>
            <a:picLocks noChangeAspect="1"/>
          </p:cNvPicPr>
          <p:nvPr/>
        </p:nvPicPr>
        <p:blipFill>
          <a:blip r:embed="rId5"/>
          <a:srcRect l="5595" t="50000" r="7418"/>
          <a:stretch>
            <a:fillRect/>
          </a:stretch>
        </p:blipFill>
        <p:spPr>
          <a:xfrm>
            <a:off x="5405677" y="2968706"/>
            <a:ext cx="1411517" cy="1049143"/>
          </a:xfrm>
          <a:prstGeom prst="roundRect">
            <a:avLst>
              <a:gd name="adj" fmla="val 10227"/>
            </a:avLst>
          </a:prstGeom>
        </p:spPr>
      </p:pic>
      <p:pic>
        <p:nvPicPr>
          <p:cNvPr id="34" name="图片 33" descr="1.jpg"/>
          <p:cNvPicPr>
            <a:picLocks noChangeAspect="1"/>
          </p:cNvPicPr>
          <p:nvPr/>
        </p:nvPicPr>
        <p:blipFill>
          <a:blip r:embed="rId8"/>
          <a:srcRect t="38307" r="3405"/>
          <a:stretch>
            <a:fillRect/>
          </a:stretch>
        </p:blipFill>
        <p:spPr>
          <a:xfrm>
            <a:off x="6862240" y="2951463"/>
            <a:ext cx="1377733" cy="1049143"/>
          </a:xfrm>
          <a:prstGeom prst="roundRect">
            <a:avLst/>
          </a:prstGeom>
        </p:spPr>
      </p:pic>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图片 1"/>
          <p:cNvPicPr>
            <a:picLocks noChangeAspect="1"/>
          </p:cNvPicPr>
          <p:nvPr/>
        </p:nvPicPr>
        <p:blipFill>
          <a:blip r:embed="rId1">
            <a:clrChange>
              <a:clrFrom>
                <a:srgbClr val="FCFCE9"/>
              </a:clrFrom>
              <a:clrTo>
                <a:srgbClr val="FCFCE9">
                  <a:alpha val="0"/>
                </a:srgbClr>
              </a:clrTo>
            </a:clrChange>
          </a:blip>
          <a:stretch>
            <a:fillRect/>
          </a:stretch>
        </p:blipFill>
        <p:spPr>
          <a:xfrm>
            <a:off x="-188595" y="908685"/>
            <a:ext cx="5401310" cy="3600450"/>
          </a:xfrm>
          <a:prstGeom prst="rect">
            <a:avLst/>
          </a:prstGeom>
          <a:noFill/>
          <a:ln w="9525">
            <a:noFill/>
          </a:ln>
        </p:spPr>
      </p:pic>
      <p:sp>
        <p:nvSpPr>
          <p:cNvPr id="5" name="文本框 4"/>
          <p:cNvSpPr txBox="1"/>
          <p:nvPr/>
        </p:nvSpPr>
        <p:spPr>
          <a:xfrm>
            <a:off x="74879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2" name="文本框 1"/>
          <p:cNvSpPr txBox="1"/>
          <p:nvPr/>
        </p:nvSpPr>
        <p:spPr>
          <a:xfrm>
            <a:off x="3301365" y="2829560"/>
            <a:ext cx="73660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l"/>
            <a:r>
              <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职责</a:t>
            </a: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3" name="文本框 2"/>
          <p:cNvSpPr txBox="1"/>
          <p:nvPr/>
        </p:nvSpPr>
        <p:spPr>
          <a:xfrm>
            <a:off x="3756660" y="3228340"/>
            <a:ext cx="73660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l"/>
            <a:r>
              <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依据</a:t>
            </a: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10" name="文本框 9"/>
          <p:cNvSpPr txBox="1"/>
          <p:nvPr/>
        </p:nvSpPr>
        <p:spPr>
          <a:xfrm>
            <a:off x="4403090" y="1019810"/>
            <a:ext cx="3392170" cy="368300"/>
          </a:xfrm>
          <a:prstGeom prst="rect">
            <a:avLst/>
          </a:prstGeom>
          <a:noFill/>
        </p:spPr>
        <p:txBody>
          <a:bodyPr wrap="none" rtlCol="0">
            <a:spAutoFit/>
            <a:scene3d>
              <a:camera prst="orthographicFront"/>
              <a:lightRig rig="threePt" dir="t"/>
            </a:scene3d>
          </a:bodyPr>
          <a:p>
            <a:r>
              <a:rPr lang="zh-CN" altLang="en-US"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领主、佃户（自由农民、农奴）</a:t>
            </a:r>
            <a:endParaRPr lang="zh-CN" altLang="en-US"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11" name="文本框 10"/>
          <p:cNvSpPr txBox="1"/>
          <p:nvPr/>
        </p:nvSpPr>
        <p:spPr>
          <a:xfrm>
            <a:off x="4037965" y="1432560"/>
            <a:ext cx="2475230" cy="368300"/>
          </a:xfrm>
          <a:prstGeom prst="rect">
            <a:avLst/>
          </a:prstGeom>
          <a:noFill/>
        </p:spPr>
        <p:txBody>
          <a:bodyPr wrap="none" rtlCol="0">
            <a:spAutoFit/>
            <a:scene3d>
              <a:camera prst="orthographicFront"/>
              <a:lightRig rig="threePt" dir="t"/>
            </a:scene3d>
          </a:bodyPr>
          <a:p>
            <a:r>
              <a:rPr lang="zh-CN" altLang="en-US"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自营地、份地、共用地</a:t>
            </a:r>
            <a:endParaRPr lang="zh-CN" altLang="en-US"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9" name="文本框 8"/>
          <p:cNvSpPr txBox="1"/>
          <p:nvPr/>
        </p:nvSpPr>
        <p:spPr>
          <a:xfrm>
            <a:off x="4037965" y="1800860"/>
            <a:ext cx="4996815" cy="368300"/>
          </a:xfrm>
          <a:prstGeom prst="rect">
            <a:avLst/>
          </a:prstGeom>
          <a:noFill/>
        </p:spPr>
        <p:txBody>
          <a:bodyPr wrap="none" rtlCol="0" anchor="t">
            <a:spAutoFit/>
            <a:scene3d>
              <a:camera prst="orthographicFront"/>
              <a:lightRig rig="threePt" dir="t"/>
            </a:scene3d>
          </a:bodyPr>
          <a:p>
            <a:pPr lvl="0" algn="l"/>
            <a:r>
              <a:rPr lang="zh-CN" altLang="en-US" sz="1800" b="1" dirty="0" smtClean="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庄园是一个独立的自给自足的经济和政治单位。</a:t>
            </a:r>
            <a:endParaRPr lang="zh-CN" altLang="en-US" sz="1800" b="1" dirty="0" smtClean="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12" name="文本框 11"/>
          <p:cNvSpPr txBox="1"/>
          <p:nvPr/>
        </p:nvSpPr>
        <p:spPr>
          <a:xfrm>
            <a:off x="5020310" y="2184400"/>
            <a:ext cx="3914775" cy="460375"/>
          </a:xfrm>
          <a:prstGeom prst="rect">
            <a:avLst/>
          </a:prstGeom>
          <a:noFill/>
          <a:ln w="12700" cmpd="sng">
            <a:solidFill>
              <a:srgbClr val="0000FF"/>
            </a:solidFill>
            <a:prstDash val="solid"/>
          </a:ln>
        </p:spPr>
        <p:txBody>
          <a:bodyPr wrap="square" rtlCol="0" anchor="t">
            <a:spAutoFit/>
          </a:bodyPr>
          <a:p>
            <a:pPr marL="0" marR="0" lvl="0" indent="0" algn="l" defTabSz="914400" rtl="0" eaLnBrk="0" fontAlgn="base" latinLnBrk="0" hangingPunct="0">
              <a:lnSpc>
                <a:spcPct val="120000"/>
              </a:lnSpc>
              <a:spcBef>
                <a:spcPct val="0"/>
              </a:spcBef>
              <a:spcAft>
                <a:spcPct val="0"/>
              </a:spcAft>
              <a:buClrTx/>
              <a:buSzTx/>
              <a:buFont typeface="Arial" panose="020B0604020202020204" pitchFamily="34" charset="0"/>
              <a:buNone/>
              <a:defRPr/>
            </a:pPr>
            <a:r>
              <a:rPr lang="zh-CN" altLang="en-US" sz="1000" noProof="0" dirty="0">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是</a:t>
            </a:r>
            <a:r>
              <a:rPr lang="zh-CN" altLang="en-US" sz="1000" b="1" noProof="0" dirty="0">
                <a:solidFill>
                  <a:srgbClr val="FF0000"/>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统治与被统治、剥削与被剥削</a:t>
            </a:r>
            <a:r>
              <a:rPr lang="zh-CN" altLang="en-US" sz="1000" noProof="0" dirty="0">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的</a:t>
            </a:r>
            <a:r>
              <a:rPr lang="zh-CN" altLang="en-US" sz="1000" b="1" noProof="0" dirty="0">
                <a:solidFill>
                  <a:srgbClr val="00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关系</a:t>
            </a:r>
            <a:r>
              <a:rPr lang="zh-CN" altLang="en-US" sz="1000" noProof="0" dirty="0">
                <a:solidFill>
                  <a:srgbClr val="00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a:t>
            </a:r>
            <a:r>
              <a:rPr lang="zh-CN" altLang="en-US" sz="1000" noProof="0" dirty="0">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佃户有义务为领主劳动，领主也不能随意没收佃户的土地，它们之间具有一定的</a:t>
            </a:r>
            <a:r>
              <a:rPr lang="zh-CN" altLang="en-US" sz="1000" b="1" noProof="0" dirty="0">
                <a:solidFill>
                  <a:srgbClr val="FF0000"/>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契约关系</a:t>
            </a:r>
            <a:r>
              <a:rPr lang="zh-CN" altLang="en-US" sz="1000" noProof="0" dirty="0">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a:t>
            </a:r>
            <a:endPar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096385" y="2829560"/>
            <a:ext cx="1329055" cy="368300"/>
          </a:xfrm>
          <a:prstGeom prst="rect">
            <a:avLst/>
          </a:prstGeom>
          <a:noFill/>
        </p:spPr>
        <p:txBody>
          <a:bodyPr wrap="none" rtlCol="0">
            <a:spAutoFit/>
            <a:scene3d>
              <a:camera prst="orthographicFront"/>
              <a:lightRig rig="threePt" dir="t"/>
            </a:scene3d>
          </a:bodyPr>
          <a:p>
            <a:r>
              <a:rPr lang="zh-CN" altLang="en-US"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行使</a:t>
            </a:r>
            <a:r>
              <a:rPr lang="zh-CN" altLang="en-US" sz="1800" b="1" dirty="0" smtClean="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司法权</a:t>
            </a:r>
            <a:endParaRPr lang="zh-CN" altLang="en-US" sz="1800" b="1" dirty="0" smtClean="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16" name="文本框 15"/>
          <p:cNvSpPr txBox="1"/>
          <p:nvPr/>
        </p:nvSpPr>
        <p:spPr>
          <a:xfrm>
            <a:off x="4493260" y="3243580"/>
            <a:ext cx="1558290" cy="368300"/>
          </a:xfrm>
          <a:prstGeom prst="rect">
            <a:avLst/>
          </a:prstGeom>
          <a:noFill/>
        </p:spPr>
        <p:txBody>
          <a:bodyPr wrap="none" rtlCol="0">
            <a:spAutoFit/>
            <a:scene3d>
              <a:camera prst="orthographicFront"/>
              <a:lightRig rig="threePt" dir="t"/>
            </a:scene3d>
          </a:bodyPr>
          <a:p>
            <a:r>
              <a:rPr lang="zh-CN" altLang="en-US"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习惯法或村法</a:t>
            </a:r>
            <a:endParaRPr lang="zh-CN" altLang="en-US"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15" name="文本框 14"/>
          <p:cNvSpPr txBox="1"/>
          <p:nvPr/>
        </p:nvSpPr>
        <p:spPr>
          <a:xfrm>
            <a:off x="4210685" y="3627120"/>
            <a:ext cx="1099820" cy="368300"/>
          </a:xfrm>
          <a:prstGeom prst="rect">
            <a:avLst/>
          </a:prstGeom>
          <a:noFill/>
        </p:spPr>
        <p:txBody>
          <a:bodyPr wrap="none" rtlCol="0">
            <a:spAutoFit/>
            <a:scene3d>
              <a:camera prst="orthographicFront"/>
              <a:lightRig rig="threePt" dir="t"/>
            </a:scene3d>
          </a:bodyPr>
          <a:p>
            <a:r>
              <a:rPr lang="zh-CN" altLang="en-US"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处以罚金</a:t>
            </a:r>
            <a:endParaRPr lang="zh-CN" altLang="en-US"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17" name="文本框 16"/>
          <p:cNvSpPr txBox="1"/>
          <p:nvPr/>
        </p:nvSpPr>
        <p:spPr>
          <a:xfrm>
            <a:off x="3816350" y="3995420"/>
            <a:ext cx="5118100" cy="829945"/>
          </a:xfrm>
          <a:prstGeom prst="rect">
            <a:avLst/>
          </a:prstGeom>
          <a:noFill/>
          <a:ln w="28575" cmpd="sng">
            <a:solidFill>
              <a:schemeClr val="accent1">
                <a:shade val="50000"/>
              </a:schemeClr>
            </a:solidFill>
            <a:prstDash val="solid"/>
          </a:ln>
        </p:spPr>
        <p:txBody>
          <a:bodyPr wrap="square" rtlCol="0">
            <a:spAutoFit/>
            <a:scene3d>
              <a:camera prst="orthographicFront"/>
              <a:lightRig rig="threePt" dir="t"/>
            </a:scene3d>
          </a:bodyPr>
          <a:p>
            <a:r>
              <a:rPr lang="zh-CN" altLang="en-US" sz="16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既维护了领主的利益，也在一定程度上限制了领主的特权，维护了佃户的权益。</a:t>
            </a:r>
            <a:r>
              <a:rPr lang="zh-CN" altLang="en-US" sz="1600" b="1" dirty="0" smtClean="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庄园法庭起着维护庄园公共秩序的作用。</a:t>
            </a:r>
            <a:endParaRPr lang="zh-CN" altLang="en-US" sz="16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矩形 1"/>
          <p:cNvSpPr/>
          <p:nvPr/>
        </p:nvSpPr>
        <p:spPr>
          <a:xfrm>
            <a:off x="276225" y="790575"/>
            <a:ext cx="8667115" cy="3643630"/>
          </a:xfrm>
          <a:prstGeom prst="rect">
            <a:avLst/>
          </a:prstGeom>
          <a:noFill/>
          <a:ln w="9525">
            <a:noFill/>
          </a:ln>
        </p:spPr>
        <p:txBody>
          <a:bodyPr wrap="square">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ts val="5060"/>
              </a:lnSpc>
              <a:spcBef>
                <a:spcPts val="600"/>
              </a:spcBef>
              <a:buNone/>
            </a:pPr>
            <a:r>
              <a:rPr lang="en-US" altLang="zh-CN"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1</a:t>
            </a:r>
            <a:r>
              <a:rPr lang="zh-CN" altLang="en-US"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、了解西欧庄园，知道庄园是西欧中世纪社会的基础。</a:t>
            </a:r>
            <a:endParaRPr lang="en-US" altLang="zh-CN"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a:p>
            <a:pPr marL="0" lvl="0" indent="0" eaLnBrk="1" hangingPunct="1">
              <a:lnSpc>
                <a:spcPts val="5060"/>
              </a:lnSpc>
              <a:spcBef>
                <a:spcPts val="600"/>
              </a:spcBef>
              <a:buNone/>
            </a:pPr>
            <a:r>
              <a:rPr lang="en-US" altLang="zh-CN"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2</a:t>
            </a:r>
            <a:r>
              <a:rPr lang="zh-CN" altLang="en-US"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a:t>
            </a:r>
            <a:r>
              <a:rPr lang="zh-CN" altLang="en-US"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知道领主和佃户之间的关系，</a:t>
            </a:r>
            <a:r>
              <a:rPr lang="zh-CN" altLang="en-US"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了解庄园土地的组成、 </a:t>
            </a:r>
            <a:endParaRPr lang="zh-CN" altLang="en-US"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a:p>
            <a:pPr marL="0" lvl="0" indent="0" eaLnBrk="1" hangingPunct="1">
              <a:lnSpc>
                <a:spcPts val="5060"/>
              </a:lnSpc>
              <a:spcBef>
                <a:spcPts val="600"/>
              </a:spcBef>
              <a:buNone/>
            </a:pPr>
            <a:r>
              <a:rPr lang="zh-CN" altLang="en-US"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     </a:t>
            </a:r>
            <a:r>
              <a:rPr lang="zh-CN" altLang="en-US"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庄园法庭的设置及作用。 </a:t>
            </a:r>
            <a:endParaRPr lang="zh-CN" altLang="en-US"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a:p>
            <a:pPr marL="0" lvl="0" indent="0" eaLnBrk="1" hangingPunct="1">
              <a:lnSpc>
                <a:spcPts val="5060"/>
              </a:lnSpc>
              <a:spcBef>
                <a:spcPts val="600"/>
              </a:spcBef>
              <a:buNone/>
            </a:pPr>
            <a:r>
              <a:rPr lang="zh-CN" altLang="en-US"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3、分析、</a:t>
            </a:r>
            <a:r>
              <a:rPr lang="zh-CN" altLang="en-US"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比较西欧庄园中农民与中国古代社会农民的  </a:t>
            </a:r>
            <a:endParaRPr lang="zh-CN" altLang="en-US"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endParaRPr>
          </a:p>
          <a:p>
            <a:pPr marL="0" lvl="0" indent="0" eaLnBrk="1" hangingPunct="1">
              <a:lnSpc>
                <a:spcPts val="5060"/>
              </a:lnSpc>
              <a:spcBef>
                <a:spcPts val="600"/>
              </a:spcBef>
              <a:buNone/>
            </a:pPr>
            <a:r>
              <a:rPr lang="zh-CN" altLang="en-US"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     异同</a:t>
            </a:r>
            <a:r>
              <a:rPr lang="zh-CN" altLang="en-US"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a:t>
            </a:r>
            <a:endParaRPr lang="zh-CN" altLang="en-US"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75895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88988" y="580390"/>
            <a:ext cx="3379788" cy="922338"/>
          </a:xfrm>
          <a:prstGeom prst="rect">
            <a:avLst/>
          </a:prstGeom>
          <a:noFill/>
        </p:spPr>
        <p:txBody>
          <a:bodyPr wrap="none">
            <a:scene3d>
              <a:camera prst="orthographicFront"/>
              <a:lightRig rig="threePt" dir="t"/>
            </a:scene3d>
          </a:bodyPr>
          <a:lstStyle/>
          <a:p>
            <a:pPr marR="0" defTabSz="914400" eaLnBrk="1" fontAlgn="auto" hangingPunct="1">
              <a:spcBef>
                <a:spcPts val="0"/>
              </a:spcBef>
              <a:spcAft>
                <a:spcPts val="0"/>
              </a:spcAft>
              <a:buClrTx/>
              <a:buSzTx/>
              <a:buFontTx/>
              <a:buNone/>
              <a:defRPr/>
            </a:pPr>
            <a:r>
              <a:rPr kumimoji="0" lang="zh-CN" altLang="en-US" sz="2800" kern="1200" cap="none" spc="400" normalizeH="0" baseline="0" noProof="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Microsoft New Tai Lue" panose="020B0502040204020203" pitchFamily="34" charset="0"/>
              </a:rPr>
              <a:t>庄园的领主与佃户</a:t>
            </a:r>
            <a:endParaRPr kumimoji="0" lang="zh-CN" altLang="en-US" sz="2800" kern="1200" cap="none" spc="400" normalizeH="0" baseline="0" noProof="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Microsoft New Tai Lue" panose="020B0502040204020203" pitchFamily="34" charset="0"/>
            </a:endParaRPr>
          </a:p>
        </p:txBody>
      </p:sp>
      <p:sp>
        <p:nvSpPr>
          <p:cNvPr id="18435" name="矩形 28"/>
          <p:cNvSpPr/>
          <p:nvPr/>
        </p:nvSpPr>
        <p:spPr>
          <a:xfrm>
            <a:off x="788988" y="1020128"/>
            <a:ext cx="8021637" cy="607695"/>
          </a:xfrm>
          <a:prstGeom prst="rect">
            <a:avLst/>
          </a:prstGeom>
          <a:noFill/>
          <a:ln w="9525">
            <a:noFill/>
          </a:ln>
        </p:spPr>
        <p:txBody>
          <a:bodyPr>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0000"/>
              </a:lnSpc>
              <a:spcBef>
                <a:spcPts val="600"/>
              </a:spcBef>
              <a:buNone/>
            </a:pPr>
            <a:r>
              <a:rPr lang="zh-CN" altLang="en-US" sz="28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阅读教材</a:t>
            </a:r>
            <a:r>
              <a:rPr lang="en-US" altLang="zh-CN" sz="28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P38-40</a:t>
            </a:r>
            <a:r>
              <a:rPr lang="zh-CN" altLang="en-US" sz="28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，找出关于西欧庄园的以下内容：</a:t>
            </a:r>
            <a:endParaRPr lang="zh-CN" altLang="en-US" sz="28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pic>
        <p:nvPicPr>
          <p:cNvPr id="5" name="图片 4"/>
          <p:cNvPicPr>
            <a:picLocks noChangeAspect="1"/>
          </p:cNvPicPr>
          <p:nvPr/>
        </p:nvPicPr>
        <p:blipFill rotWithShape="1">
          <a:blip r:embed="rId2" cstate="print">
            <a:duotone>
              <a:prstClr val="black"/>
              <a:schemeClr val="accent5">
                <a:tint val="45000"/>
                <a:satMod val="400000"/>
              </a:schemeClr>
            </a:duotone>
          </a:blip>
          <a:srcRect l="11019" t="23864" r="9247" b="24485"/>
          <a:stretch>
            <a:fillRect/>
          </a:stretch>
        </p:blipFill>
        <p:spPr>
          <a:xfrm rot="10800000" flipV="1">
            <a:off x="-29775" y="658262"/>
            <a:ext cx="864095" cy="504056"/>
          </a:xfrm>
          <a:prstGeom prst="rect">
            <a:avLst/>
          </a:prstGeom>
        </p:spPr>
      </p:pic>
      <p:pic>
        <p:nvPicPr>
          <p:cNvPr id="18437" name="图片 6"/>
          <p:cNvPicPr>
            <a:picLocks noChangeAspect="1"/>
          </p:cNvPicPr>
          <p:nvPr/>
        </p:nvPicPr>
        <p:blipFill>
          <a:blip r:embed="rId3"/>
          <a:stretch>
            <a:fillRect/>
          </a:stretch>
        </p:blipFill>
        <p:spPr>
          <a:xfrm>
            <a:off x="-30162" y="1257300"/>
            <a:ext cx="692150" cy="922338"/>
          </a:xfrm>
          <a:prstGeom prst="rect">
            <a:avLst/>
          </a:prstGeom>
          <a:noFill/>
          <a:ln w="9525">
            <a:noFill/>
          </a:ln>
        </p:spPr>
      </p:pic>
      <p:sp>
        <p:nvSpPr>
          <p:cNvPr id="3" name="文本框 2"/>
          <p:cNvSpPr txBox="1"/>
          <p:nvPr/>
        </p:nvSpPr>
        <p:spPr>
          <a:xfrm>
            <a:off x="39243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r>
              <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自主学习</a:t>
            </a: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4" name="文本框 3"/>
          <p:cNvSpPr txBox="1"/>
          <p:nvPr/>
        </p:nvSpPr>
        <p:spPr>
          <a:xfrm>
            <a:off x="75895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6" name="文本框 5"/>
          <p:cNvSpPr txBox="1"/>
          <p:nvPr/>
        </p:nvSpPr>
        <p:spPr>
          <a:xfrm>
            <a:off x="789305" y="1466215"/>
            <a:ext cx="3220085" cy="3415030"/>
          </a:xfrm>
          <a:prstGeom prst="rect">
            <a:avLst/>
          </a:prstGeom>
          <a:noFill/>
        </p:spPr>
        <p:txBody>
          <a:bodyPr wrap="none" rtlCol="0">
            <a:spAutoFit/>
            <a:scene3d>
              <a:camera prst="orthographicFront"/>
              <a:lightRig rig="threePt" dir="t"/>
            </a:scene3d>
          </a:bodyPr>
          <a:p>
            <a:pPr marL="228600" indent="-228600">
              <a:lnSpc>
                <a:spcPct val="150000"/>
              </a:lnSpc>
              <a:buAutoNum type="arabicPeriod"/>
            </a:pPr>
            <a:r>
              <a:rPr lang="zh-CN" altLang="en-US" sz="24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兴起：</a:t>
            </a:r>
            <a:endParaRPr lang="zh-CN" altLang="en-US" sz="24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nSpc>
                <a:spcPct val="150000"/>
              </a:lnSpc>
              <a:buAutoNum type="arabicPeriod"/>
            </a:pPr>
            <a:r>
              <a:rPr lang="zh-CN" altLang="en-US" sz="24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发展：</a:t>
            </a:r>
            <a:endParaRPr lang="zh-CN" altLang="en-US" sz="24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nSpc>
                <a:spcPct val="150000"/>
              </a:lnSpc>
              <a:buAutoNum type="arabicPeriod"/>
            </a:pPr>
            <a:r>
              <a:rPr lang="zh-CN" altLang="en-US" sz="2400" b="1"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性质</a:t>
            </a:r>
            <a:r>
              <a:rPr lang="zh-CN" altLang="en-US" sz="24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a:t>
            </a:r>
            <a:endParaRPr lang="zh-CN" altLang="en-US" sz="24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nSpc>
                <a:spcPct val="150000"/>
              </a:lnSpc>
              <a:buAutoNum type="arabicPeriod"/>
            </a:pPr>
            <a:r>
              <a:rPr lang="zh-CN" altLang="en-US" sz="24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居民：</a:t>
            </a:r>
            <a:endParaRPr lang="zh-CN" altLang="en-US" sz="24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nSpc>
                <a:spcPct val="150000"/>
              </a:lnSpc>
              <a:buAutoNum type="arabicPeriod"/>
            </a:pPr>
            <a:r>
              <a:rPr lang="zh-CN" altLang="en-US" sz="24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土地组成：</a:t>
            </a:r>
            <a:endParaRPr lang="zh-CN" altLang="en-US" sz="2400"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228600" indent="-228600">
              <a:lnSpc>
                <a:spcPct val="150000"/>
              </a:lnSpc>
              <a:buAutoNum type="arabicPeriod"/>
            </a:pPr>
            <a:r>
              <a:rPr lang="zh-CN" altLang="en-US" sz="2400" b="1"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领主与佃户的关系：</a:t>
            </a:r>
            <a:endParaRPr lang="zh-CN" altLang="en-US" sz="2400" b="1"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7" name="文本框 6"/>
          <p:cNvSpPr txBox="1"/>
          <p:nvPr/>
        </p:nvSpPr>
        <p:spPr>
          <a:xfrm>
            <a:off x="1905000" y="1628140"/>
            <a:ext cx="983615" cy="460375"/>
          </a:xfrm>
          <a:prstGeom prst="rect">
            <a:avLst/>
          </a:prstGeom>
          <a:noFill/>
        </p:spPr>
        <p:txBody>
          <a:bodyPr wrap="none" rtlCol="0">
            <a:spAutoFit/>
            <a:scene3d>
              <a:camera prst="orthographicFront"/>
              <a:lightRig rig="threePt" dir="t"/>
            </a:scene3d>
          </a:bodyPr>
          <a:p>
            <a:r>
              <a:rPr lang="en-US" altLang="zh-CN" sz="24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9</a:t>
            </a:r>
            <a:r>
              <a:rPr lang="zh-CN" altLang="en-US" sz="24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世纪</a:t>
            </a:r>
            <a:endParaRPr lang="zh-CN" altLang="en-US" sz="24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1905000" y="2179955"/>
            <a:ext cx="4227830" cy="460375"/>
          </a:xfrm>
          <a:prstGeom prst="rect">
            <a:avLst/>
          </a:prstGeom>
          <a:noFill/>
        </p:spPr>
        <p:txBody>
          <a:bodyPr wrap="none" rtlCol="0">
            <a:spAutoFit/>
            <a:scene3d>
              <a:camera prst="orthographicFront"/>
              <a:lightRig rig="threePt" dir="t"/>
            </a:scene3d>
          </a:bodyPr>
          <a:p>
            <a:r>
              <a:rPr lang="zh-CN" altLang="en-US" sz="24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约</a:t>
            </a:r>
            <a:r>
              <a:rPr lang="en-US" altLang="zh-CN" sz="24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11</a:t>
            </a:r>
            <a:r>
              <a:rPr lang="zh-CN" altLang="en-US" sz="24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世纪，庄园遍布欧洲各地</a:t>
            </a:r>
            <a:endParaRPr lang="zh-CN" altLang="en-US" sz="24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Picture 3" descr="中世纪的庄园"/>
          <p:cNvPicPr>
            <a:picLocks noChangeAspect="1" noChangeArrowheads="1"/>
          </p:cNvPicPr>
          <p:nvPr/>
        </p:nvPicPr>
        <p:blipFill>
          <a:blip r:embed="rId1">
            <a:lum bright="70000" contrast="-70000"/>
            <a:extLst>
              <a:ext uri="{28A0092B-C50C-407E-A947-70E740481C1C}">
                <a14:useLocalDpi xmlns:a14="http://schemas.microsoft.com/office/drawing/2010/main" val="0"/>
              </a:ext>
            </a:extLst>
          </a:blip>
          <a:srcRect/>
          <a:stretch>
            <a:fillRect/>
          </a:stretch>
        </p:blipFill>
        <p:spPr bwMode="auto">
          <a:xfrm>
            <a:off x="4437092" y="1228505"/>
            <a:ext cx="4716463" cy="3536950"/>
          </a:xfrm>
          <a:prstGeom prst="rect">
            <a:avLst/>
          </a:prstGeom>
          <a:noFill/>
          <a:ln w="9525">
            <a:solidFill>
              <a:schemeClr val="tx1"/>
            </a:solidFill>
            <a:miter lim="800000"/>
            <a:headEnd/>
            <a:tailEnd/>
          </a:ln>
          <a:effectLst>
            <a:softEdge rad="635000"/>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5176203" y="1392873"/>
            <a:ext cx="3552825" cy="2084070"/>
          </a:xfrm>
          <a:prstGeom prst="rect">
            <a:avLst/>
          </a:prstGeom>
          <a:noFill/>
          <a:ln w="9525">
            <a:noFill/>
          </a:ln>
        </p:spPr>
        <p:txBody>
          <a:bodyPr>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20000"/>
              </a:lnSpc>
              <a:spcBef>
                <a:spcPct val="0"/>
              </a:spcBef>
              <a:buNone/>
            </a:pPr>
            <a:r>
              <a:rPr lang="zh-CN" altLang="en-US" sz="3600" b="1" dirty="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庄园是一个独立的自给自足的经济和政治单位。</a:t>
            </a:r>
            <a:endParaRPr lang="zh-CN" altLang="en-US" sz="3600" b="1" dirty="0">
              <a:solidFill>
                <a:srgbClr val="E40D08"/>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21508" name="矩形 4"/>
          <p:cNvSpPr/>
          <p:nvPr/>
        </p:nvSpPr>
        <p:spPr>
          <a:xfrm>
            <a:off x="610553" y="723265"/>
            <a:ext cx="7561262" cy="521970"/>
          </a:xfrm>
          <a:prstGeom prst="rect">
            <a:avLst/>
          </a:prstGeom>
          <a:noFill/>
          <a:ln w="9525">
            <a:noFill/>
          </a:ln>
        </p:spPr>
        <p:txBody>
          <a:bodyPr>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zh-CN" altLang="en-US" sz="24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阅读材料，结合课本知识分析</a:t>
            </a:r>
            <a:r>
              <a:rPr lang="zh-CN" altLang="en-US" sz="2800" b="1" dirty="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西欧庄园的性质</a:t>
            </a:r>
            <a:r>
              <a:rPr lang="zh-CN" altLang="en-US" sz="24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a:t>
            </a:r>
            <a:endParaRPr lang="zh-CN" altLang="en-US" sz="24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pic>
        <p:nvPicPr>
          <p:cNvPr id="21509" name="图片 6"/>
          <p:cNvPicPr>
            <a:picLocks noChangeAspect="1"/>
          </p:cNvPicPr>
          <p:nvPr/>
        </p:nvPicPr>
        <p:blipFill>
          <a:blip r:embed="rId2"/>
          <a:stretch>
            <a:fillRect/>
          </a:stretch>
        </p:blipFill>
        <p:spPr>
          <a:xfrm>
            <a:off x="32703" y="568643"/>
            <a:ext cx="577850" cy="769937"/>
          </a:xfrm>
          <a:prstGeom prst="rect">
            <a:avLst/>
          </a:prstGeom>
          <a:noFill/>
          <a:ln w="9525">
            <a:noFill/>
          </a:ln>
        </p:spPr>
      </p:pic>
      <p:sp>
        <p:nvSpPr>
          <p:cNvPr id="21510" name="矩形 1"/>
          <p:cNvSpPr/>
          <p:nvPr/>
        </p:nvSpPr>
        <p:spPr>
          <a:xfrm>
            <a:off x="33020" y="1245235"/>
            <a:ext cx="4740910" cy="3623705"/>
          </a:xfrm>
          <a:prstGeom prst="horizontalScroll">
            <a:avLst>
              <a:gd name="adj" fmla="val 12500"/>
            </a:avLst>
          </a:prstGeom>
          <a:solidFill>
            <a:srgbClr val="92D050"/>
          </a:solidFill>
          <a:ln w="9525" cap="flat" cmpd="sng">
            <a:solidFill>
              <a:srgbClr val="FFFF00"/>
            </a:solidFill>
            <a:prstDash val="solid"/>
            <a:headEnd type="none" w="med" len="med"/>
            <a:tailEnd type="none" w="med" len="med"/>
          </a:ln>
        </p:spPr>
        <p:txBody>
          <a:bodyPr wrap="square">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0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庄园以农业为主，同时也有手工业，有木匠、铁匠，庄园自己酿造啤酒，有自己的磨坊和面包师，总之，庄园生产了人们日常生活所需要的绝大部分产品。庄园可以说是一个独立的王国。</a:t>
            </a:r>
            <a:endParaRPr lang="zh-CN" altLang="en-US" sz="20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0" lvl="0" indent="0" eaLnBrk="1" hangingPunct="1">
              <a:lnSpc>
                <a:spcPct val="120000"/>
              </a:lnSpc>
              <a:spcBef>
                <a:spcPct val="0"/>
              </a:spcBef>
              <a:buNone/>
            </a:pPr>
            <a:endParaRPr lang="zh-CN" altLang="en-US" sz="2000" b="1"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2" name="文本框 1"/>
          <p:cNvSpPr txBox="1"/>
          <p:nvPr/>
        </p:nvSpPr>
        <p:spPr>
          <a:xfrm>
            <a:off x="75895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3" name="文本框 2"/>
          <p:cNvSpPr txBox="1"/>
          <p:nvPr/>
        </p:nvSpPr>
        <p:spPr>
          <a:xfrm>
            <a:off x="4267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矩形 2"/>
          <p:cNvSpPr/>
          <p:nvPr/>
        </p:nvSpPr>
        <p:spPr>
          <a:xfrm>
            <a:off x="564198" y="788035"/>
            <a:ext cx="7435850" cy="460375"/>
          </a:xfrm>
          <a:prstGeom prst="rect">
            <a:avLst/>
          </a:prstGeom>
          <a:noFill/>
          <a:ln w="9525">
            <a:noFill/>
          </a:ln>
        </p:spPr>
        <p:txBody>
          <a:bodyPr>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0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观察图片与阅读教材，说出在西欧庄园里主要生活着哪些人？</a:t>
            </a:r>
            <a:endParaRPr lang="zh-CN" altLang="en-US" sz="20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pic>
        <p:nvPicPr>
          <p:cNvPr id="19462" name="图片 6"/>
          <p:cNvPicPr>
            <a:picLocks noChangeAspect="1"/>
          </p:cNvPicPr>
          <p:nvPr/>
        </p:nvPicPr>
        <p:blipFill>
          <a:blip r:embed="rId1"/>
          <a:stretch>
            <a:fillRect/>
          </a:stretch>
        </p:blipFill>
        <p:spPr>
          <a:xfrm>
            <a:off x="-13335" y="633413"/>
            <a:ext cx="577850" cy="769937"/>
          </a:xfrm>
          <a:prstGeom prst="rect">
            <a:avLst/>
          </a:prstGeom>
          <a:noFill/>
          <a:ln w="9525">
            <a:noFill/>
          </a:ln>
        </p:spPr>
      </p:pic>
      <p:sp>
        <p:nvSpPr>
          <p:cNvPr id="7" name="文本框 6"/>
          <p:cNvSpPr txBox="1">
            <a:spLocks noChangeArrowheads="1"/>
          </p:cNvSpPr>
          <p:nvPr/>
        </p:nvSpPr>
        <p:spPr bwMode="auto">
          <a:xfrm>
            <a:off x="5839460" y="2225376"/>
            <a:ext cx="885825" cy="510184"/>
          </a:xfrm>
          <a:prstGeom prst="roundRect">
            <a:avLst/>
          </a:prstGeom>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spAutoFit/>
            <a:scene3d>
              <a:camera prst="orthographicFront"/>
              <a:lightRig rig="threePt" dir="t"/>
            </a:scene3d>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a:buClrTx/>
              <a:buSzTx/>
              <a:buFontTx/>
              <a:defRPr/>
            </a:pPr>
            <a:r>
              <a:rPr lang="zh-CN" altLang="en-US" sz="2400" b="1" noProof="0" dirty="0" smtClean="0">
                <a:solidFill>
                  <a:srgbClr val="E40D08"/>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领主</a:t>
            </a:r>
            <a:endParaRPr lang="zh-CN" altLang="en-US" sz="2400" b="1" noProof="0" dirty="0" smtClean="0">
              <a:solidFill>
                <a:srgbClr val="E40D08"/>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endParaRPr>
          </a:p>
        </p:txBody>
      </p:sp>
      <p:sp>
        <p:nvSpPr>
          <p:cNvPr id="8" name="文本框 7"/>
          <p:cNvSpPr txBox="1">
            <a:spLocks noChangeArrowheads="1"/>
          </p:cNvSpPr>
          <p:nvPr/>
        </p:nvSpPr>
        <p:spPr bwMode="auto">
          <a:xfrm>
            <a:off x="5723890" y="3127149"/>
            <a:ext cx="1383665" cy="751022"/>
          </a:xfrm>
          <a:prstGeom prst="roundRect">
            <a:avLst/>
          </a:prstGeom>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spAutoFit/>
            <a:scene3d>
              <a:camera prst="orthographicFront"/>
              <a:lightRig rig="threePt" dir="t"/>
            </a:scene3d>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buClrTx/>
              <a:buSzTx/>
              <a:buFontTx/>
              <a:defRPr/>
            </a:pPr>
            <a:r>
              <a:rPr lang="zh-CN" altLang="en-US" sz="2400" b="1" noProof="0" dirty="0" smtClean="0">
                <a:solidFill>
                  <a:srgbClr val="E40D08"/>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佃户</a:t>
            </a:r>
            <a:endParaRPr lang="zh-CN" altLang="en-US" sz="2000" b="1" noProof="0" dirty="0" smtClean="0">
              <a:solidFill>
                <a:srgbClr val="E40D08"/>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endParaRPr>
          </a:p>
          <a:p>
            <a:pPr lvl="0" algn="ctr">
              <a:buClrTx/>
              <a:buSzTx/>
              <a:buFontTx/>
              <a:defRPr/>
            </a:pPr>
            <a:r>
              <a:rPr lang="zh-CN" altLang="en-US" sz="1400" b="1" noProof="0" dirty="0" smtClean="0">
                <a:solidFill>
                  <a:srgbClr val="00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（主要居民）</a:t>
            </a:r>
            <a:endParaRPr lang="zh-CN" altLang="en-US" sz="1400" b="1" noProof="0" dirty="0" smtClean="0">
              <a:solidFill>
                <a:srgbClr val="00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endParaRPr>
          </a:p>
        </p:txBody>
      </p:sp>
      <p:sp>
        <p:nvSpPr>
          <p:cNvPr id="9" name="矩形 8"/>
          <p:cNvSpPr/>
          <p:nvPr/>
        </p:nvSpPr>
        <p:spPr>
          <a:xfrm>
            <a:off x="7449503" y="3478848"/>
            <a:ext cx="1456055" cy="768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algn="l">
              <a:buNone/>
            </a:pPr>
            <a:r>
              <a:rPr lang="zh-CN" altLang="en-US" sz="2000" b="1" dirty="0">
                <a:solidFill>
                  <a:srgbClr val="0000FF"/>
                </a:solidFill>
                <a:latin typeface="华文中宋" panose="02010600040101010101" charset="-122"/>
                <a:ea typeface="华文中宋" panose="02010600040101010101" charset="-122"/>
                <a:sym typeface="+mn-ea"/>
              </a:rPr>
              <a:t>缺少自由的</a:t>
            </a:r>
            <a:endParaRPr lang="zh-CN" altLang="en-US" sz="2000" b="1" dirty="0">
              <a:solidFill>
                <a:srgbClr val="0000FF"/>
              </a:solidFill>
              <a:latin typeface="华文中宋" panose="02010600040101010101" charset="-122"/>
              <a:ea typeface="华文中宋" panose="02010600040101010101" charset="-122"/>
              <a:sym typeface="+mn-ea"/>
            </a:endParaRPr>
          </a:p>
          <a:p>
            <a:pPr marL="0" lvl="0" algn="l">
              <a:buNone/>
            </a:pPr>
            <a:r>
              <a:rPr lang="zh-CN" altLang="en-US" sz="2000" b="1" dirty="0">
                <a:solidFill>
                  <a:srgbClr val="0000FF"/>
                </a:solidFill>
                <a:latin typeface="华文中宋" panose="02010600040101010101" charset="-122"/>
                <a:ea typeface="华文中宋" panose="02010600040101010101" charset="-122"/>
                <a:sym typeface="+mn-ea"/>
              </a:rPr>
              <a:t>农奴</a:t>
            </a:r>
            <a:endParaRPr lang="zh-CN" altLang="en-US" sz="2000" b="1" dirty="0">
              <a:solidFill>
                <a:srgbClr val="0000FF"/>
              </a:solidFill>
              <a:latin typeface="华文中宋" panose="02010600040101010101" charset="-122"/>
              <a:ea typeface="华文中宋" panose="02010600040101010101" charset="-122"/>
              <a:sym typeface="+mn-ea"/>
            </a:endParaRPr>
          </a:p>
        </p:txBody>
      </p:sp>
      <p:cxnSp>
        <p:nvCxnSpPr>
          <p:cNvPr id="11" name="直接箭头连接符 10"/>
          <p:cNvCxnSpPr/>
          <p:nvPr/>
        </p:nvCxnSpPr>
        <p:spPr>
          <a:xfrm>
            <a:off x="7164070" y="3651885"/>
            <a:ext cx="368300" cy="127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7164070" y="3075940"/>
            <a:ext cx="368300" cy="215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7404418" y="2864803"/>
            <a:ext cx="1456055" cy="39878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zh-CN" altLang="en-US" sz="2000" b="1" dirty="0">
                <a:solidFill>
                  <a:srgbClr val="0000FF"/>
                </a:solidFill>
                <a:latin typeface="华文中宋" panose="02010600040101010101" charset="-122"/>
                <a:ea typeface="华文中宋" panose="02010600040101010101" charset="-122"/>
              </a:rPr>
              <a:t>自由的农民</a:t>
            </a:r>
            <a:endParaRPr lang="zh-CN" altLang="en-US" sz="2000" b="1" dirty="0">
              <a:solidFill>
                <a:srgbClr val="0000FF"/>
              </a:solidFill>
              <a:latin typeface="华文中宋" panose="02010600040101010101" charset="-122"/>
              <a:ea typeface="华文中宋" panose="02010600040101010101" charset="-122"/>
            </a:endParaRPr>
          </a:p>
        </p:txBody>
      </p:sp>
      <p:sp>
        <p:nvSpPr>
          <p:cNvPr id="6" name="文本框 5"/>
          <p:cNvSpPr txBox="1">
            <a:spLocks noChangeArrowheads="1"/>
          </p:cNvSpPr>
          <p:nvPr/>
        </p:nvSpPr>
        <p:spPr bwMode="auto">
          <a:xfrm>
            <a:off x="4252595" y="2617470"/>
            <a:ext cx="885825" cy="510185"/>
          </a:xfrm>
          <a:prstGeom prst="roundRect">
            <a:avLst/>
          </a:prstGeom>
        </p:spPr>
        <p:style>
          <a:lnRef idx="1">
            <a:schemeClr val="accent1"/>
          </a:lnRef>
          <a:fillRef idx="2">
            <a:schemeClr val="accent1"/>
          </a:fillRef>
          <a:effectRef idx="1">
            <a:schemeClr val="accent1"/>
          </a:effectRef>
          <a:fontRef idx="minor">
            <a:schemeClr val="dk1"/>
          </a:fontRef>
        </p:style>
        <p:txBody>
          <a:bodyPr>
            <a:spAutoFit/>
            <a:scene3d>
              <a:camera prst="orthographicFront"/>
              <a:lightRig rig="threePt" dir="t"/>
            </a:scene3d>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solidFill>
                  <a:srgbClr val="00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mn-cs"/>
              </a:rPr>
              <a:t>主体</a:t>
            </a:r>
            <a:endParaRPr kumimoji="0" lang="zh-CN" altLang="en-US" sz="2400" b="1" i="0" u="none" strike="noStrike" kern="1200" cap="none" spc="0" normalizeH="0" baseline="0" noProof="0" dirty="0" smtClean="0">
              <a:solidFill>
                <a:srgbClr val="00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mn-cs"/>
            </a:endParaRPr>
          </a:p>
        </p:txBody>
      </p:sp>
      <p:cxnSp>
        <p:nvCxnSpPr>
          <p:cNvPr id="10" name="直接箭头连接符 9"/>
          <p:cNvCxnSpPr>
            <a:endCxn id="7" idx="1"/>
          </p:cNvCxnSpPr>
          <p:nvPr/>
        </p:nvCxnSpPr>
        <p:spPr>
          <a:xfrm flipV="1">
            <a:off x="5198110" y="2480945"/>
            <a:ext cx="641350" cy="2546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5198110" y="3075940"/>
            <a:ext cx="525780" cy="3594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6" name="图片 35" descr="153b4291bba9c249b13f2f1179a907f2 (1).png"/>
          <p:cNvPicPr>
            <a:picLocks noChangeAspect="1"/>
          </p:cNvPicPr>
          <p:nvPr/>
        </p:nvPicPr>
        <p:blipFill>
          <a:blip r:embed="rId2"/>
          <a:stretch>
            <a:fillRect/>
          </a:stretch>
        </p:blipFill>
        <p:spPr>
          <a:xfrm>
            <a:off x="55880" y="1784350"/>
            <a:ext cx="4196715" cy="3104515"/>
          </a:xfrm>
          <a:prstGeom prst="rect">
            <a:avLst/>
          </a:prstGeom>
          <a:ln>
            <a:noFill/>
          </a:ln>
          <a:effectLst>
            <a:outerShdw blurRad="292100" dist="139700" dir="2700000" algn="tl" rotWithShape="0">
              <a:srgbClr val="333333">
                <a:alpha val="65000"/>
              </a:srgbClr>
            </a:outerShdw>
          </a:effectLst>
        </p:spPr>
      </p:pic>
      <p:sp>
        <p:nvSpPr>
          <p:cNvPr id="14" name="文本框 13"/>
          <p:cNvSpPr txBox="1"/>
          <p:nvPr/>
        </p:nvSpPr>
        <p:spPr>
          <a:xfrm>
            <a:off x="75895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15" name="文本框 14"/>
          <p:cNvSpPr txBox="1"/>
          <p:nvPr/>
        </p:nvSpPr>
        <p:spPr>
          <a:xfrm>
            <a:off x="412115"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左大括号 18"/>
          <p:cNvSpPr/>
          <p:nvPr/>
        </p:nvSpPr>
        <p:spPr>
          <a:xfrm>
            <a:off x="6208395" y="1920875"/>
            <a:ext cx="354330" cy="119253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华文中宋" panose="02010600040101010101" charset="-122"/>
              <a:ea typeface="华文中宋" panose="02010600040101010101" charset="-122"/>
              <a:cs typeface="+mn-cs"/>
            </a:endParaRPr>
          </a:p>
        </p:txBody>
      </p:sp>
      <p:sp>
        <p:nvSpPr>
          <p:cNvPr id="20485" name="矩形 2"/>
          <p:cNvSpPr/>
          <p:nvPr/>
        </p:nvSpPr>
        <p:spPr>
          <a:xfrm>
            <a:off x="671830" y="494665"/>
            <a:ext cx="8239125" cy="829945"/>
          </a:xfrm>
          <a:prstGeom prst="rect">
            <a:avLst/>
          </a:prstGeom>
          <a:noFill/>
          <a:ln w="9525">
            <a:noFill/>
          </a:ln>
        </p:spPr>
        <p:txBody>
          <a:bodyPr wrap="square">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20000"/>
              </a:lnSpc>
              <a:spcBef>
                <a:spcPct val="0"/>
              </a:spcBef>
              <a:buNone/>
            </a:pPr>
            <a:r>
              <a:rPr lang="zh-CN" altLang="en-US" sz="20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观察</a:t>
            </a:r>
            <a:r>
              <a:rPr lang="en-US" altLang="zh-CN" sz="20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 </a:t>
            </a:r>
            <a:r>
              <a:rPr lang="zh-CN" altLang="en-US" sz="20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“庄园的图解</a:t>
            </a:r>
            <a:r>
              <a:rPr lang="en-US" altLang="zh-CN" sz="20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a:t>
            </a:r>
            <a:r>
              <a:rPr lang="zh-CN" altLang="en-US" sz="20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，图中有哪些土地？按照归属权来看，这些土地是如何划分的？</a:t>
            </a:r>
            <a:endParaRPr lang="zh-CN" altLang="en-US" sz="20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5" name="MH_Title_1"/>
          <p:cNvSpPr/>
          <p:nvPr>
            <p:custDataLst>
              <p:tags r:id="rId1"/>
            </p:custDataLst>
          </p:nvPr>
        </p:nvSpPr>
        <p:spPr>
          <a:xfrm>
            <a:off x="3721100" y="2703830"/>
            <a:ext cx="779463" cy="820738"/>
          </a:xfrm>
          <a:prstGeom prst="ellipse">
            <a:avLst/>
          </a:prstGeom>
          <a:solidFill>
            <a:srgbClr val="FFCA08"/>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华文中宋" panose="02010600040101010101" charset="-122"/>
                <a:ea typeface="华文中宋" panose="02010600040101010101" charset="-122"/>
                <a:cs typeface="+mn-cs"/>
              </a:rPr>
              <a:t>土地</a:t>
            </a:r>
            <a:endParaRPr kumimoji="0" lang="zh-CN" altLang="en-US" sz="2400" b="0" i="0" u="none" strike="noStrike" kern="1200" cap="none" spc="0" normalizeH="0" baseline="0" noProof="0" dirty="0">
              <a:ln>
                <a:noFill/>
              </a:ln>
              <a:solidFill>
                <a:srgbClr val="C00000"/>
              </a:solidFill>
              <a:effectLst/>
              <a:uLnTx/>
              <a:uFillTx/>
              <a:latin typeface="华文中宋" panose="02010600040101010101" charset="-122"/>
              <a:ea typeface="华文中宋" panose="02010600040101010101" charset="-122"/>
              <a:cs typeface="+mn-cs"/>
            </a:endParaRPr>
          </a:p>
        </p:txBody>
      </p:sp>
      <p:sp>
        <p:nvSpPr>
          <p:cNvPr id="6" name="MH_SubTitle_1"/>
          <p:cNvSpPr/>
          <p:nvPr>
            <p:custDataLst>
              <p:tags r:id="rId2"/>
            </p:custDataLst>
          </p:nvPr>
        </p:nvSpPr>
        <p:spPr>
          <a:xfrm>
            <a:off x="6610350" y="1834515"/>
            <a:ext cx="1000125" cy="393700"/>
          </a:xfrm>
          <a:prstGeom prst="roundRect">
            <a:avLst/>
          </a:prstGeom>
          <a:solidFill>
            <a:srgbClr val="FFCA0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华文中宋" panose="02010600040101010101" charset="-122"/>
                <a:ea typeface="华文中宋" panose="02010600040101010101" charset="-122"/>
                <a:cs typeface="+mn-cs"/>
              </a:rPr>
              <a:t>自营地</a:t>
            </a:r>
            <a:endParaRPr kumimoji="0" lang="zh-CN" altLang="en-US" sz="2000" b="0" i="0" u="none" strike="noStrike" kern="1200" cap="none" spc="0" normalizeH="0" baseline="0" noProof="0" dirty="0">
              <a:ln>
                <a:noFill/>
              </a:ln>
              <a:solidFill>
                <a:srgbClr val="C00000"/>
              </a:solidFill>
              <a:effectLst/>
              <a:uLnTx/>
              <a:uFillTx/>
              <a:latin typeface="华文中宋" panose="02010600040101010101" charset="-122"/>
              <a:ea typeface="华文中宋" panose="02010600040101010101" charset="-122"/>
              <a:cs typeface="+mn-cs"/>
            </a:endParaRPr>
          </a:p>
        </p:txBody>
      </p:sp>
      <p:sp>
        <p:nvSpPr>
          <p:cNvPr id="7" name="MH_SubTitle_2"/>
          <p:cNvSpPr/>
          <p:nvPr>
            <p:custDataLst>
              <p:tags r:id="rId3"/>
            </p:custDataLst>
          </p:nvPr>
        </p:nvSpPr>
        <p:spPr>
          <a:xfrm>
            <a:off x="6562725" y="2891790"/>
            <a:ext cx="1047750" cy="338138"/>
          </a:xfrm>
          <a:prstGeom prst="roundRect">
            <a:avLst/>
          </a:prstGeom>
          <a:solidFill>
            <a:srgbClr val="FFCA0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华文中宋" panose="02010600040101010101" charset="-122"/>
                <a:ea typeface="华文中宋" panose="02010600040101010101" charset="-122"/>
                <a:cs typeface="+mn-cs"/>
              </a:rPr>
              <a:t>份地</a:t>
            </a:r>
            <a:endParaRPr kumimoji="0" lang="zh-CN" altLang="en-US" sz="2000" b="0" i="0" u="none" strike="noStrike" kern="1200" cap="none" spc="0" normalizeH="0" baseline="0" noProof="0" dirty="0">
              <a:ln>
                <a:noFill/>
              </a:ln>
              <a:solidFill>
                <a:srgbClr val="C00000"/>
              </a:solidFill>
              <a:effectLst/>
              <a:uLnTx/>
              <a:uFillTx/>
              <a:latin typeface="华文中宋" panose="02010600040101010101" charset="-122"/>
              <a:ea typeface="华文中宋" panose="02010600040101010101" charset="-122"/>
              <a:cs typeface="+mn-cs"/>
            </a:endParaRPr>
          </a:p>
        </p:txBody>
      </p:sp>
      <p:pic>
        <p:nvPicPr>
          <p:cNvPr id="20490" name="图片 6"/>
          <p:cNvPicPr>
            <a:picLocks noChangeAspect="1"/>
          </p:cNvPicPr>
          <p:nvPr/>
        </p:nvPicPr>
        <p:blipFill>
          <a:blip r:embed="rId4"/>
          <a:stretch>
            <a:fillRect/>
          </a:stretch>
        </p:blipFill>
        <p:spPr>
          <a:xfrm>
            <a:off x="99695" y="606743"/>
            <a:ext cx="577850" cy="769937"/>
          </a:xfrm>
          <a:prstGeom prst="rect">
            <a:avLst/>
          </a:prstGeom>
          <a:noFill/>
          <a:ln w="9525">
            <a:noFill/>
          </a:ln>
        </p:spPr>
      </p:pic>
      <p:pic>
        <p:nvPicPr>
          <p:cNvPr id="23" name="Picture 2"/>
          <p:cNvPicPr>
            <a:picLocks noChangeAspect="1" noChangeArrowheads="1"/>
          </p:cNvPicPr>
          <p:nvPr/>
        </p:nvPicPr>
        <p:blipFill>
          <a:blip r:embed="rId5"/>
          <a:srcRect l="18472" t="9791" r="22934" b="10000"/>
          <a:stretch>
            <a:fillRect/>
          </a:stretch>
        </p:blipFill>
        <p:spPr bwMode="auto">
          <a:xfrm>
            <a:off x="-18415" y="1324610"/>
            <a:ext cx="3739515" cy="3810000"/>
          </a:xfrm>
          <a:prstGeom prst="rect">
            <a:avLst/>
          </a:prstGeom>
          <a:noFill/>
          <a:ln w="9525">
            <a:noFill/>
            <a:miter lim="800000"/>
            <a:headEnd/>
            <a:tailEnd/>
          </a:ln>
          <a:effectLst/>
        </p:spPr>
      </p:pic>
      <p:sp>
        <p:nvSpPr>
          <p:cNvPr id="15" name="文本框 14"/>
          <p:cNvSpPr txBox="1"/>
          <p:nvPr/>
        </p:nvSpPr>
        <p:spPr>
          <a:xfrm>
            <a:off x="412115"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2" name="文本框 1"/>
          <p:cNvSpPr txBox="1"/>
          <p:nvPr/>
        </p:nvSpPr>
        <p:spPr>
          <a:xfrm>
            <a:off x="7610475" y="95885"/>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3" name="文本框 2"/>
          <p:cNvSpPr txBox="1">
            <a:spLocks noChangeArrowheads="1"/>
          </p:cNvSpPr>
          <p:nvPr/>
        </p:nvSpPr>
        <p:spPr bwMode="auto">
          <a:xfrm>
            <a:off x="5277485" y="2227916"/>
            <a:ext cx="885825" cy="510185"/>
          </a:xfrm>
          <a:prstGeom prst="roundRect">
            <a:avLst/>
          </a:prstGeom>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spAutoFit/>
            <a:scene3d>
              <a:camera prst="orthographicFront"/>
              <a:lightRig rig="threePt" dir="t"/>
            </a:scene3d>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a:buClrTx/>
              <a:buSzTx/>
              <a:buFontTx/>
              <a:defRPr/>
            </a:pPr>
            <a:r>
              <a:rPr lang="zh-CN" altLang="en-US" sz="2400" b="1" noProof="0" dirty="0" smtClean="0">
                <a:solidFill>
                  <a:srgbClr val="E40D08"/>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耕地</a:t>
            </a:r>
            <a:endParaRPr lang="zh-CN" altLang="en-US" sz="2400" b="1" noProof="0" dirty="0" smtClean="0">
              <a:solidFill>
                <a:srgbClr val="E40D08"/>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endParaRPr>
          </a:p>
        </p:txBody>
      </p:sp>
      <p:cxnSp>
        <p:nvCxnSpPr>
          <p:cNvPr id="10" name="直接箭头连接符 9"/>
          <p:cNvCxnSpPr/>
          <p:nvPr/>
        </p:nvCxnSpPr>
        <p:spPr>
          <a:xfrm flipV="1">
            <a:off x="4368800" y="2499360"/>
            <a:ext cx="851535" cy="2882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4368800" y="3416300"/>
            <a:ext cx="851535" cy="3797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a:spLocks noChangeArrowheads="1"/>
          </p:cNvSpPr>
          <p:nvPr/>
        </p:nvSpPr>
        <p:spPr bwMode="auto">
          <a:xfrm>
            <a:off x="5277485" y="3526967"/>
            <a:ext cx="1285875" cy="510185"/>
          </a:xfrm>
          <a:prstGeom prst="roundRect">
            <a:avLst/>
          </a:prstGeom>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spAutoFit/>
            <a:scene3d>
              <a:camera prst="orthographicFront"/>
              <a:lightRig rig="threePt" dir="t"/>
            </a:scene3d>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buClrTx/>
              <a:buSzTx/>
              <a:buFontTx/>
              <a:defRPr/>
            </a:pPr>
            <a:r>
              <a:rPr lang="zh-CN" altLang="en-US" sz="2400" b="1" noProof="0" dirty="0" smtClean="0">
                <a:solidFill>
                  <a:srgbClr val="E40D08"/>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共用地</a:t>
            </a:r>
            <a:endParaRPr lang="zh-CN" altLang="en-US" sz="2400" b="1" noProof="0" dirty="0" smtClean="0">
              <a:solidFill>
                <a:srgbClr val="E40D08"/>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endParaRPr>
          </a:p>
        </p:txBody>
      </p:sp>
      <p:sp>
        <p:nvSpPr>
          <p:cNvPr id="11" name="文本框 10"/>
          <p:cNvSpPr txBox="1"/>
          <p:nvPr/>
        </p:nvSpPr>
        <p:spPr>
          <a:xfrm>
            <a:off x="1122680" y="4798060"/>
            <a:ext cx="654050" cy="275590"/>
          </a:xfrm>
          <a:prstGeom prst="rect">
            <a:avLst/>
          </a:prstGeom>
          <a:solidFill>
            <a:schemeClr val="tx2">
              <a:lumMod val="10000"/>
              <a:lumOff val="90000"/>
            </a:schemeClr>
          </a:solidFill>
        </p:spPr>
        <p:txBody>
          <a:bodyPr wrap="square" rtlCol="0">
            <a:spAutoFit/>
            <a:scene3d>
              <a:camera prst="orthographicFront"/>
              <a:lightRig rig="threePt" dir="t"/>
            </a:scene3d>
          </a:bodyPr>
          <a:p>
            <a:pPr algn="l"/>
            <a:r>
              <a:rPr lang="zh-CN" altLang="en-US" sz="12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自营地</a:t>
            </a:r>
            <a:endParaRPr lang="zh-CN" altLang="en-US" sz="12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6" grpId="0" bldLvl="0" animBg="1"/>
      <p:bldP spid="7" grpId="0" bldLvl="0" animBg="1"/>
      <p:bldP spid="3" grpId="0" bldLvl="0" animBg="1"/>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130175" y="1397000"/>
            <a:ext cx="8953500" cy="1788814"/>
          </a:xfrm>
          <a:prstGeom prst="roundRect">
            <a:avLst/>
          </a:prstGeom>
          <a:solidFill>
            <a:schemeClr val="accent6">
              <a:lumMod val="20000"/>
              <a:lumOff val="80000"/>
            </a:schemeClr>
          </a:solidFill>
          <a:effectLst>
            <a:outerShdw blurRad="63500" sx="102000" sy="102000" algn="ctr" rotWithShape="0">
              <a:prstClr val="black">
                <a:alpha val="40000"/>
              </a:prstClr>
            </a:outerShdw>
          </a:effectLst>
        </p:spPr>
        <p:txBody>
          <a:bodyPr wrap="square">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lang="en-US" altLang="zh-CN" sz="1600" noProof="0" dirty="0">
                <a:ln>
                  <a:noFill/>
                </a:ln>
                <a:effectLst/>
                <a:uLnTx/>
                <a:uFillTx/>
                <a:latin typeface="华文中宋" panose="02010600040101010101" charset="-122"/>
                <a:ea typeface="华文中宋" panose="02010600040101010101" charset="-122"/>
                <a:cs typeface="华文中宋" panose="02010600040101010101" charset="-122"/>
                <a:sym typeface="+mn-ea"/>
              </a:rPr>
              <a:t>1.</a:t>
            </a:r>
            <a:r>
              <a:rPr lang="zh-CN" altLang="en-US" sz="1600" noProof="0" dirty="0">
                <a:ln>
                  <a:noFill/>
                </a:ln>
                <a:effectLst/>
                <a:uLnTx/>
                <a:uFillTx/>
                <a:latin typeface="华文中宋" panose="02010600040101010101" charset="-122"/>
                <a:ea typeface="华文中宋" panose="02010600040101010101" charset="-122"/>
                <a:cs typeface="华文中宋" panose="02010600040101010101" charset="-122"/>
                <a:sym typeface="+mn-ea"/>
              </a:rPr>
              <a:t>佃户的生活来源，以</a:t>
            </a:r>
            <a:r>
              <a:rPr lang="zh-CN" altLang="en-US" sz="1800" b="1" noProof="0" dirty="0">
                <a:ln>
                  <a:noFill/>
                </a:ln>
                <a:solidFill>
                  <a:srgbClr val="0000FF"/>
                </a:solidFill>
                <a:effectLst/>
                <a:uLnTx/>
                <a:uFillTx/>
                <a:latin typeface="华文中宋" panose="02010600040101010101" charset="-122"/>
                <a:ea typeface="华文中宋" panose="02010600040101010101" charset="-122"/>
                <a:cs typeface="华文中宋" panose="02010600040101010101" charset="-122"/>
                <a:sym typeface="+mn-ea"/>
              </a:rPr>
              <a:t>义务</a:t>
            </a:r>
            <a:r>
              <a:rPr lang="zh-CN" altLang="en-US" sz="1600" noProof="0" dirty="0">
                <a:ln>
                  <a:noFill/>
                </a:ln>
                <a:effectLst/>
                <a:uLnTx/>
                <a:uFillTx/>
                <a:latin typeface="华文中宋" panose="02010600040101010101" charset="-122"/>
                <a:ea typeface="华文中宋" panose="02010600040101010101" charset="-122"/>
                <a:cs typeface="华文中宋" panose="02010600040101010101" charset="-122"/>
                <a:sym typeface="+mn-ea"/>
              </a:rPr>
              <a:t>耕种领主的“直领地”为条件取得，</a:t>
            </a:r>
            <a:r>
              <a:rPr lang="zh-CN" altLang="en-US" sz="1800" b="1" noProof="0" dirty="0">
                <a:ln>
                  <a:noFill/>
                </a:ln>
                <a:solidFill>
                  <a:srgbClr val="0000FF"/>
                </a:solidFill>
                <a:effectLst/>
                <a:uLnTx/>
                <a:uFillTx/>
                <a:latin typeface="华文中宋" panose="02010600040101010101" charset="-122"/>
                <a:ea typeface="华文中宋" panose="02010600040101010101" charset="-122"/>
                <a:cs typeface="华文中宋" panose="02010600040101010101" charset="-122"/>
                <a:sym typeface="+mn-ea"/>
              </a:rPr>
              <a:t>领主要征收其他捐税</a:t>
            </a:r>
            <a:r>
              <a:rPr lang="zh-CN" altLang="en-US" sz="1600" noProof="0" dirty="0">
                <a:ln>
                  <a:noFill/>
                </a:ln>
                <a:effectLst/>
                <a:uLnTx/>
                <a:uFillTx/>
                <a:latin typeface="华文中宋" panose="02010600040101010101" charset="-122"/>
                <a:ea typeface="华文中宋" panose="02010600040101010101" charset="-122"/>
                <a:cs typeface="华文中宋" panose="02010600040101010101" charset="-122"/>
                <a:sym typeface="+mn-ea"/>
              </a:rPr>
              <a:t>。</a:t>
            </a:r>
            <a:endParaRPr lang="zh-CN" altLang="en-US" sz="1600" noProof="0" dirty="0">
              <a:ln>
                <a:noFill/>
              </a:ln>
              <a:effectLst/>
              <a:uLnTx/>
              <a:uFillTx/>
              <a:latin typeface="华文中宋" panose="02010600040101010101" charset="-122"/>
              <a:ea typeface="华文中宋" panose="02010600040101010101" charset="-122"/>
              <a:cs typeface="华文中宋" panose="02010600040101010101" charset="-122"/>
              <a:sym typeface="+mn-ea"/>
            </a:endParaRPr>
          </a:p>
          <a:p>
            <a:pPr marL="0" marR="0" lvl="0" indent="0" algn="l" defTabSz="914400" rtl="0" eaLnBrk="0" fontAlgn="base" latinLnBrk="0" hangingPunct="0">
              <a:lnSpc>
                <a:spcPct val="11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2.为领主</a:t>
            </a:r>
            <a:r>
              <a:rPr kumimoji="0" lang="zh-CN" altLang="en-US" sz="1800" b="1" i="0" u="none" strike="noStrike" kern="1200" cap="none" spc="0" normalizeH="0" baseline="0" noProof="0" dirty="0">
                <a:ln>
                  <a:noFill/>
                </a:ln>
                <a:solidFill>
                  <a:srgbClr val="0000FF"/>
                </a:solidFill>
                <a:effectLst/>
                <a:uLnTx/>
                <a:uFillTx/>
                <a:latin typeface="华文中宋" panose="02010600040101010101" charset="-122"/>
                <a:ea typeface="华文中宋" panose="02010600040101010101" charset="-122"/>
                <a:cs typeface="华文中宋" panose="02010600040101010101" charset="-122"/>
              </a:rPr>
              <a:t>提供劳役是</a:t>
            </a:r>
            <a:r>
              <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佃户的</a:t>
            </a:r>
            <a:r>
              <a:rPr kumimoji="0" lang="zh-CN" altLang="en-US" sz="1800" b="1" i="0" u="none" strike="noStrike" kern="1200" cap="none" spc="0" normalizeH="0" baseline="0" noProof="0" dirty="0">
                <a:ln>
                  <a:noFill/>
                </a:ln>
                <a:solidFill>
                  <a:srgbClr val="0000FF"/>
                </a:solidFill>
                <a:effectLst/>
                <a:uLnTx/>
                <a:uFillTx/>
                <a:latin typeface="华文中宋" panose="02010600040101010101" charset="-122"/>
                <a:ea typeface="华文中宋" panose="02010600040101010101" charset="-122"/>
                <a:cs typeface="华文中宋" panose="02010600040101010101" charset="-122"/>
              </a:rPr>
              <a:t>基本义务，</a:t>
            </a:r>
            <a:r>
              <a:rPr lang="zh-CN" altLang="en-US" sz="1600" noProof="0" dirty="0">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领主也</a:t>
            </a:r>
            <a:r>
              <a:rPr lang="zh-CN" altLang="en-US" sz="1800" b="1" noProof="0" dirty="0">
                <a:solidFill>
                  <a:srgbClr val="00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不能随意没收</a:t>
            </a:r>
            <a:r>
              <a:rPr lang="zh-CN" altLang="en-US" sz="1600" noProof="0" dirty="0">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sym typeface="+mn-ea"/>
              </a:rPr>
              <a:t>佃户的土地</a:t>
            </a:r>
            <a:r>
              <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a:t>
            </a:r>
            <a:endPar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endParaRPr>
          </a:p>
          <a:p>
            <a:pPr marL="0" marR="0" lvl="0" indent="0" algn="l" defTabSz="914400" rtl="0" eaLnBrk="0" fontAlgn="base" latinLnBrk="0" hangingPunct="0">
              <a:lnSpc>
                <a:spcPct val="11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3.佃户使用领主的磨坊、面包炉等，都要</a:t>
            </a:r>
            <a:r>
              <a:rPr kumimoji="0" lang="zh-CN" altLang="en-US" sz="1800" b="1" i="0" u="none" strike="noStrike" kern="1200" cap="none" spc="0" normalizeH="0" baseline="0" noProof="0" dirty="0">
                <a:ln>
                  <a:noFill/>
                </a:ln>
                <a:solidFill>
                  <a:srgbClr val="0000FF"/>
                </a:solidFill>
                <a:effectLst/>
                <a:uLnTx/>
                <a:uFillTx/>
                <a:latin typeface="华文中宋" panose="02010600040101010101" charset="-122"/>
                <a:ea typeface="华文中宋" panose="02010600040101010101" charset="-122"/>
                <a:cs typeface="华文中宋" panose="02010600040101010101" charset="-122"/>
              </a:rPr>
              <a:t>缴纳使用费</a:t>
            </a:r>
            <a:r>
              <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；教会也向佃户</a:t>
            </a:r>
            <a:r>
              <a:rPr kumimoji="0" lang="zh-CN" altLang="en-US" sz="1800" b="1" i="0" u="none" strike="noStrike" kern="1200" cap="none" spc="0" normalizeH="0" baseline="0" noProof="0" dirty="0">
                <a:ln>
                  <a:noFill/>
                </a:ln>
                <a:solidFill>
                  <a:srgbClr val="0000FF"/>
                </a:solidFill>
                <a:effectLst/>
                <a:uLnTx/>
                <a:uFillTx/>
                <a:latin typeface="华文中宋" panose="02010600040101010101" charset="-122"/>
                <a:ea typeface="华文中宋" panose="02010600040101010101" charset="-122"/>
                <a:cs typeface="华文中宋" panose="02010600040101010101" charset="-122"/>
              </a:rPr>
              <a:t>征收“什一税”</a:t>
            </a:r>
            <a:r>
              <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a:t>
            </a:r>
            <a:endPar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endParaRPr>
          </a:p>
          <a:p>
            <a:pPr marL="0" marR="0" lvl="0" indent="0" algn="l" defTabSz="914400" rtl="0" eaLnBrk="0" fontAlgn="base" latinLnBrk="0" hangingPunct="0">
              <a:lnSpc>
                <a:spcPct val="11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4.</a:t>
            </a:r>
            <a:r>
              <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农奴的女儿嫁到庄园以外的人家，要</a:t>
            </a:r>
            <a:r>
              <a:rPr kumimoji="0" lang="zh-CN" altLang="en-US" sz="1800" b="1" i="0" u="none" strike="noStrike" kern="1200" cap="none" spc="0" normalizeH="0" baseline="0" noProof="0" dirty="0">
                <a:ln>
                  <a:noFill/>
                </a:ln>
                <a:solidFill>
                  <a:srgbClr val="0000FF"/>
                </a:solidFill>
                <a:effectLst/>
                <a:uLnTx/>
                <a:uFillTx/>
                <a:latin typeface="华文中宋" panose="02010600040101010101" charset="-122"/>
                <a:ea typeface="华文中宋" panose="02010600040101010101" charset="-122"/>
                <a:cs typeface="华文中宋" panose="02010600040101010101" charset="-122"/>
              </a:rPr>
              <a:t>缴纳</a:t>
            </a:r>
            <a:r>
              <a:rPr kumimoji="0" lang="en-US" altLang="zh-CN"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a:t>
            </a:r>
            <a:r>
              <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婚姻捐</a:t>
            </a:r>
            <a:r>
              <a:rPr kumimoji="0" lang="en-US" altLang="zh-CN"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a:t>
            </a:r>
            <a:r>
              <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的</a:t>
            </a:r>
            <a:r>
              <a:rPr kumimoji="0" lang="zh-CN" altLang="en-US" sz="1800" b="1" i="0" u="none" strike="noStrike" kern="1200" cap="none" spc="0" normalizeH="0" baseline="0" noProof="0" dirty="0">
                <a:ln>
                  <a:noFill/>
                </a:ln>
                <a:solidFill>
                  <a:srgbClr val="0000FF"/>
                </a:solidFill>
                <a:effectLst/>
                <a:uLnTx/>
                <a:uFillTx/>
                <a:latin typeface="华文中宋" panose="02010600040101010101" charset="-122"/>
                <a:ea typeface="华文中宋" panose="02010600040101010101" charset="-122"/>
                <a:cs typeface="华文中宋" panose="02010600040101010101" charset="-122"/>
              </a:rPr>
              <a:t>赔偿费</a:t>
            </a:r>
            <a:r>
              <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；农奴死亡，子女继承份地， </a:t>
            </a:r>
            <a:endPar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endParaRPr>
          </a:p>
          <a:p>
            <a:pPr marL="0" marR="0" lvl="0" indent="0" algn="l" defTabSz="914400" rtl="0" eaLnBrk="0" fontAlgn="base" latinLnBrk="0" hangingPunct="0">
              <a:lnSpc>
                <a:spcPct val="11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   要缴纳</a:t>
            </a:r>
            <a:r>
              <a:rPr kumimoji="0" lang="zh-CN" altLang="en-US" sz="1800" b="1" i="0" u="none" strike="noStrike" kern="1200" cap="none" spc="0" normalizeH="0" baseline="0" noProof="0" dirty="0">
                <a:ln>
                  <a:noFill/>
                </a:ln>
                <a:solidFill>
                  <a:srgbClr val="0000FF"/>
                </a:solidFill>
                <a:effectLst/>
                <a:uLnTx/>
                <a:uFillTx/>
                <a:latin typeface="华文中宋" panose="02010600040101010101" charset="-122"/>
                <a:ea typeface="华文中宋" panose="02010600040101010101" charset="-122"/>
                <a:cs typeface="华文中宋" panose="02010600040101010101" charset="-122"/>
              </a:rPr>
              <a:t>不菲的</a:t>
            </a:r>
            <a:r>
              <a:rPr kumimoji="0" lang="en-US" altLang="zh-CN"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a:t>
            </a:r>
            <a:r>
              <a:rPr kumimoji="0" lang="zh-CN" altLang="en-US" sz="1800" b="1" i="0" u="none" strike="noStrike" kern="1200" cap="none" spc="0" normalizeH="0" baseline="0" noProof="0" dirty="0">
                <a:ln>
                  <a:noFill/>
                </a:ln>
                <a:solidFill>
                  <a:srgbClr val="0000FF"/>
                </a:solidFill>
                <a:effectLst/>
                <a:uLnTx/>
                <a:uFillTx/>
                <a:latin typeface="华文中宋" panose="02010600040101010101" charset="-122"/>
                <a:ea typeface="华文中宋" panose="02010600040101010101" charset="-122"/>
                <a:cs typeface="华文中宋" panose="02010600040101010101" charset="-122"/>
              </a:rPr>
              <a:t>继承捐</a:t>
            </a:r>
            <a:r>
              <a:rPr kumimoji="0" lang="en-US" altLang="zh-CN"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a:t>
            </a:r>
            <a:r>
              <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rPr>
              <a:t>。</a:t>
            </a:r>
            <a:endParaRPr kumimoji="0" lang="zh-CN" altLang="en-US" sz="1600" b="0"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华文中宋" panose="02010600040101010101" charset="-122"/>
            </a:endParaRPr>
          </a:p>
        </p:txBody>
      </p:sp>
      <p:sp>
        <p:nvSpPr>
          <p:cNvPr id="22535" name="矩形 14"/>
          <p:cNvSpPr/>
          <p:nvPr/>
        </p:nvSpPr>
        <p:spPr>
          <a:xfrm>
            <a:off x="708025" y="696595"/>
            <a:ext cx="8143240" cy="706755"/>
          </a:xfrm>
          <a:prstGeom prst="rect">
            <a:avLst/>
          </a:prstGeom>
          <a:noFill/>
          <a:ln w="9525">
            <a:noFill/>
          </a:ln>
        </p:spPr>
        <p:txBody>
          <a:bodyPr wrap="square">
            <a:spAutoFit/>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zh-CN" altLang="en-US" sz="20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阅读材料，分析领主与佃户之间是一种什么关系？（从其不同的社会政治地位和应尽的不同义务考虑）</a:t>
            </a:r>
            <a:endParaRPr lang="zh-CN" altLang="en-US" sz="200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pic>
        <p:nvPicPr>
          <p:cNvPr id="22536" name="图片 6"/>
          <p:cNvPicPr>
            <a:picLocks noChangeAspect="1"/>
          </p:cNvPicPr>
          <p:nvPr/>
        </p:nvPicPr>
        <p:blipFill>
          <a:blip r:embed="rId1"/>
          <a:stretch>
            <a:fillRect/>
          </a:stretch>
        </p:blipFill>
        <p:spPr>
          <a:xfrm>
            <a:off x="85408" y="627063"/>
            <a:ext cx="577850" cy="769937"/>
          </a:xfrm>
          <a:prstGeom prst="rect">
            <a:avLst/>
          </a:prstGeom>
          <a:noFill/>
          <a:ln w="9525">
            <a:noFill/>
          </a:ln>
        </p:spPr>
      </p:pic>
      <p:sp>
        <p:nvSpPr>
          <p:cNvPr id="6" name="文本框 5"/>
          <p:cNvSpPr txBox="1">
            <a:spLocks noChangeArrowheads="1"/>
          </p:cNvSpPr>
          <p:nvPr/>
        </p:nvSpPr>
        <p:spPr bwMode="auto">
          <a:xfrm>
            <a:off x="209550" y="3497580"/>
            <a:ext cx="8724900" cy="1198880"/>
          </a:xfrm>
          <a:prstGeom prst="rect">
            <a:avLst/>
          </a:prstGeom>
          <a:solidFill>
            <a:schemeClr val="tx2">
              <a:lumMod val="10000"/>
              <a:lumOff val="90000"/>
            </a:schemeClr>
          </a:solidFill>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threePt" dir="t"/>
            </a:scene3d>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20000"/>
              </a:lnSpc>
              <a:spcBef>
                <a:spcPct val="0"/>
              </a:spcBef>
              <a:spcAft>
                <a:spcPct val="0"/>
              </a:spcAft>
              <a:buClrTx/>
              <a:buSzTx/>
              <a:buFont typeface="Arial" panose="020B0604020202020204" pitchFamily="34" charset="0"/>
              <a:buNone/>
              <a:defRPr/>
            </a:pPr>
            <a:r>
              <a:rPr kumimoji="0" lang="zh-CN" altLang="en-US" sz="180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mn-cs"/>
              </a:rPr>
              <a:t>领主与佃户之间是</a:t>
            </a:r>
            <a:r>
              <a:rPr kumimoji="0" lang="zh-CN" altLang="en-US"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mn-cs"/>
              </a:rPr>
              <a:t>统治与被统治、剥削与被剥削</a:t>
            </a:r>
            <a:r>
              <a:rPr kumimoji="0" lang="zh-CN" altLang="en-US" sz="180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mn-cs"/>
              </a:rPr>
              <a:t>的</a:t>
            </a:r>
            <a:r>
              <a:rPr kumimoji="0" lang="zh-CN" altLang="en-US" sz="1800" b="1" i="0" u="none" strike="noStrike" kern="1200" cap="none" spc="0" normalizeH="0" baseline="0" noProof="0" dirty="0">
                <a:solidFill>
                  <a:srgbClr val="00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mn-cs"/>
              </a:rPr>
              <a:t>关系</a:t>
            </a:r>
            <a:r>
              <a:rPr kumimoji="0" lang="zh-CN" altLang="en-US" sz="1800" i="0" u="none" strike="noStrike" kern="1200" cap="none" spc="0" normalizeH="0" baseline="0" noProof="0" dirty="0">
                <a:solidFill>
                  <a:srgbClr val="00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mn-cs"/>
              </a:rPr>
              <a:t>；</a:t>
            </a:r>
            <a:endParaRPr kumimoji="0" lang="zh-CN" altLang="en-US" sz="180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mn-cs"/>
            </a:endParaRPr>
          </a:p>
          <a:p>
            <a:pPr marL="0" marR="0" lvl="0" indent="0" algn="l" defTabSz="914400" rtl="0" eaLnBrk="0" fontAlgn="base" latinLnBrk="0" hangingPunct="0">
              <a:lnSpc>
                <a:spcPct val="120000"/>
              </a:lnSpc>
              <a:spcBef>
                <a:spcPct val="0"/>
              </a:spcBef>
              <a:spcAft>
                <a:spcPct val="0"/>
              </a:spcAft>
              <a:buClrTx/>
              <a:buSzTx/>
              <a:buFont typeface="Arial" panose="020B0604020202020204" pitchFamily="34" charset="0"/>
              <a:buNone/>
              <a:defRPr/>
            </a:pPr>
            <a:r>
              <a:rPr kumimoji="0" lang="zh-CN" altLang="en-US" sz="180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mn-cs"/>
              </a:rPr>
              <a:t>佃户有义务为领主劳动，领主也不能随意没收佃户的土地，它们之间具有一定的</a:t>
            </a:r>
            <a:r>
              <a:rPr kumimoji="0" lang="zh-CN" altLang="en-US"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mn-cs"/>
              </a:rPr>
              <a:t>契约关系</a:t>
            </a:r>
            <a:r>
              <a:rPr kumimoji="0" lang="zh-CN" altLang="en-US" sz="180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mn-cs"/>
              </a:rPr>
              <a:t>。</a:t>
            </a:r>
            <a:endParaRPr kumimoji="0" lang="zh-CN" altLang="en-US" sz="180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mn-cs"/>
            </a:endParaRPr>
          </a:p>
        </p:txBody>
      </p:sp>
      <p:sp>
        <p:nvSpPr>
          <p:cNvPr id="15" name="文本框 14"/>
          <p:cNvSpPr txBox="1"/>
          <p:nvPr/>
        </p:nvSpPr>
        <p:spPr>
          <a:xfrm>
            <a:off x="412115"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2" name="文本框 1"/>
          <p:cNvSpPr txBox="1"/>
          <p:nvPr/>
        </p:nvSpPr>
        <p:spPr>
          <a:xfrm>
            <a:off x="7487920"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04285" y="630555"/>
            <a:ext cx="5214620" cy="2584450"/>
          </a:xfrm>
          <a:prstGeom prst="rect">
            <a:avLst/>
          </a:prstGeom>
          <a:noFill/>
        </p:spPr>
        <p:txBody>
          <a:bodyPr wrap="square" rtlCol="0" anchor="t">
            <a:spAutoFit/>
            <a:scene3d>
              <a:camera prst="orthographicFront"/>
              <a:lightRig rig="threePt" dir="t"/>
            </a:scene3d>
          </a:bodyPr>
          <a:p>
            <a:pPr>
              <a:lnSpc>
                <a:spcPct val="150000"/>
              </a:lnSpc>
            </a:pPr>
            <a:r>
              <a:rPr lang="en-US" altLang="zh-CN"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      </a:t>
            </a:r>
            <a:r>
              <a:rPr lang="zh-CN" altLang="en-US"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契约精神是西方文明社会的主流精神，其本质是一种契约自由的理念。所谓契约精神不是单方面强加或胁迫的霸王条款，而是</a:t>
            </a:r>
            <a:r>
              <a:rPr lang="zh-CN" altLang="en-US" sz="1800" b="1" dirty="0" smtClean="0">
                <a:solidFill>
                  <a:srgbClr val="FF0000"/>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各方在自由平等基础上的守信精神</a:t>
            </a:r>
            <a:r>
              <a:rPr lang="zh-CN" altLang="en-US"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a:t>
            </a:r>
            <a:endParaRPr lang="zh-CN" altLang="en-US"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a:p>
            <a:pPr>
              <a:lnSpc>
                <a:spcPct val="150000"/>
              </a:lnSpc>
            </a:pPr>
            <a:r>
              <a:rPr lang="zh-CN" altLang="en-US"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      契约精神，对我国</a:t>
            </a:r>
            <a:r>
              <a:rPr lang="zh-CN" altLang="en-US" sz="1800" b="1" dirty="0" smtClean="0">
                <a:solidFill>
                  <a:srgbClr val="E73BD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社会主义法治国家的构建和社会主义市场经济的良性运转</a:t>
            </a:r>
            <a:r>
              <a:rPr lang="zh-CN" altLang="en-US"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rPr>
              <a:t>都有着积极作用。</a:t>
            </a:r>
            <a:endParaRPr lang="zh-CN" altLang="en-US" sz="1800" b="1" dirty="0" smtClean="0">
              <a:solidFill>
                <a:srgbClr val="0000FF"/>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endParaRPr>
          </a:p>
        </p:txBody>
      </p:sp>
      <p:sp>
        <p:nvSpPr>
          <p:cNvPr id="15" name="文本框 14"/>
          <p:cNvSpPr txBox="1"/>
          <p:nvPr/>
        </p:nvSpPr>
        <p:spPr>
          <a:xfrm>
            <a:off x="412115"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3" name="文本框 2"/>
          <p:cNvSpPr txBox="1"/>
          <p:nvPr/>
        </p:nvSpPr>
        <p:spPr>
          <a:xfrm>
            <a:off x="7499985" y="107950"/>
            <a:ext cx="1446530" cy="398780"/>
          </a:xfrm>
          <a:prstGeom prst="rect">
            <a:avLst/>
          </a:prstGeom>
          <a:solidFill>
            <a:schemeClr val="tx2">
              <a:lumMod val="10000"/>
              <a:lumOff val="90000"/>
            </a:schemeClr>
          </a:solidFill>
        </p:spPr>
        <p:txBody>
          <a:bodyPr wrap="square" rtlCol="0">
            <a:spAutoFit/>
            <a:scene3d>
              <a:camera prst="orthographicFront"/>
              <a:lightRig rig="threePt" dir="t"/>
            </a:scene3d>
          </a:bodyPr>
          <a:p>
            <a:pPr algn="ctr"/>
            <a:endParaRPr lang="zh-CN" altLang="en-US" sz="2000" b="1" dirty="0" smtClean="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pic>
        <p:nvPicPr>
          <p:cNvPr id="4" name="图片 3"/>
          <p:cNvPicPr>
            <a:picLocks noChangeAspect="1"/>
          </p:cNvPicPr>
          <p:nvPr/>
        </p:nvPicPr>
        <p:blipFill>
          <a:blip r:embed="rId1"/>
          <a:stretch>
            <a:fillRect/>
          </a:stretch>
        </p:blipFill>
        <p:spPr>
          <a:xfrm>
            <a:off x="1270" y="579755"/>
            <a:ext cx="3616960" cy="4297045"/>
          </a:xfrm>
          <a:prstGeom prst="rect">
            <a:avLst/>
          </a:prstGeom>
        </p:spPr>
      </p:pic>
    </p:spTree>
  </p:cSld>
  <p:clrMapOvr>
    <a:masterClrMapping/>
  </p:clrMapOvr>
  <p:transition advTm="0">
    <p:fade/>
  </p:transition>
</p:sld>
</file>

<file path=ppt/tags/tag1.xml><?xml version="1.0" encoding="utf-8"?>
<p:tagLst xmlns:p="http://schemas.openxmlformats.org/presentationml/2006/main">
  <p:tag name="MH" val="20170623142746"/>
  <p:tag name="MH_LIBRARY" val="GRAPHIC"/>
  <p:tag name="MH_ORDER" val="TextBox 13"/>
</p:tagLst>
</file>

<file path=ppt/tags/tag10.xml><?xml version="1.0" encoding="utf-8"?>
<p:tagLst xmlns:p="http://schemas.openxmlformats.org/presentationml/2006/main">
  <p:tag name="MH" val="20180104101241"/>
  <p:tag name="MH_LIBRARY" val="GRAPHIC"/>
  <p:tag name="MH_TYPE" val="SubTitle"/>
  <p:tag name="MH_ORDER" val="1"/>
</p:tagLst>
</file>

<file path=ppt/tags/tag11.xml><?xml version="1.0" encoding="utf-8"?>
<p:tagLst xmlns:p="http://schemas.openxmlformats.org/presentationml/2006/main">
  <p:tag name="MH" val="20180104101241"/>
  <p:tag name="MH_LIBRARY" val="GRAPHIC"/>
  <p:tag name="MH_TYPE" val="SubTitle"/>
  <p:tag name="MH_ORDER" val="2"/>
</p:tagLst>
</file>

<file path=ppt/tags/tag12.xml><?xml version="1.0" encoding="utf-8"?>
<p:tagLst xmlns:p="http://schemas.openxmlformats.org/presentationml/2006/main">
  <p:tag name="MH" val="20180104101241"/>
  <p:tag name="MH_LIBRARY" val="GRAPHIC"/>
  <p:tag name="MH_TYPE" val="Title"/>
  <p:tag name="MH_ORDER" val="1"/>
</p:tagLst>
</file>

<file path=ppt/tags/tag13.xml><?xml version="1.0" encoding="utf-8"?>
<p:tagLst xmlns:p="http://schemas.openxmlformats.org/presentationml/2006/main">
  <p:tag name="MH" val="20180108142251"/>
  <p:tag name="MH_LIBRARY" val="GRAPHIC"/>
  <p:tag name="MH_TYPE" val="Text"/>
  <p:tag name="MH_ORDER" val="2"/>
</p:tagLst>
</file>

<file path=ppt/tags/tag14.xml><?xml version="1.0" encoding="utf-8"?>
<p:tagLst xmlns:p="http://schemas.openxmlformats.org/presentationml/2006/main">
  <p:tag name="MH" val="20180108142251"/>
  <p:tag name="MH_LIBRARY" val="GRAPHIC"/>
  <p:tag name="MH_TYPE" val="Other"/>
  <p:tag name="MH_ORDER" val="2"/>
</p:tagLst>
</file>

<file path=ppt/tags/tag15.xml><?xml version="1.0" encoding="utf-8"?>
<p:tagLst xmlns:p="http://schemas.openxmlformats.org/presentationml/2006/main">
  <p:tag name="MH" val="20180108142251"/>
  <p:tag name="MH_LIBRARY" val="GRAPHIC"/>
  <p:tag name="MH_TYPE" val="SubTitle"/>
  <p:tag name="MH_ORDER" val="2"/>
</p:tagLst>
</file>

<file path=ppt/tags/tag16.xml><?xml version="1.0" encoding="utf-8"?>
<p:tagLst xmlns:p="http://schemas.openxmlformats.org/presentationml/2006/main">
  <p:tag name="MH" val="20170623142746"/>
  <p:tag name="MH_LIBRARY" val="GRAPHIC"/>
  <p:tag name="MH_ORDER" val="TextBox 13"/>
</p:tagLst>
</file>

<file path=ppt/tags/tag2.xml><?xml version="1.0" encoding="utf-8"?>
<p:tagLst xmlns:p="http://schemas.openxmlformats.org/presentationml/2006/main">
  <p:tag name="MH" val="20180817131159"/>
  <p:tag name="MH_LIBRARY" val="GRAPHIC"/>
  <p:tag name="MH_TYPE" val="Title"/>
  <p:tag name="MH_ORDER" val="1"/>
</p:tagLst>
</file>

<file path=ppt/tags/tag3.xml><?xml version="1.0" encoding="utf-8"?>
<p:tagLst xmlns:p="http://schemas.openxmlformats.org/presentationml/2006/main">
  <p:tag name="MH" val="20180817131159"/>
  <p:tag name="MH_LIBRARY" val="GRAPHIC"/>
  <p:tag name="MH_TYPE" val="SubTitle"/>
  <p:tag name="MH_ORDER" val="1"/>
</p:tagLst>
</file>

<file path=ppt/tags/tag4.xml><?xml version="1.0" encoding="utf-8"?>
<p:tagLst xmlns:p="http://schemas.openxmlformats.org/presentationml/2006/main">
  <p:tag name="MH" val="20180817131159"/>
  <p:tag name="MH_LIBRARY" val="GRAPHIC"/>
  <p:tag name="MH_TYPE" val="SubTitle"/>
  <p:tag name="MH_ORDER" val="2"/>
</p:tagLst>
</file>

<file path=ppt/tags/tag5.xml><?xml version="1.0" encoding="utf-8"?>
<p:tagLst xmlns:p="http://schemas.openxmlformats.org/presentationml/2006/main">
  <p:tag name="MH" val="20170623142746"/>
  <p:tag name="MH_LIBRARY" val="GRAPHIC"/>
  <p:tag name="MH_ORDER" val="TextBox 13"/>
</p:tagLst>
</file>

<file path=ppt/tags/tag6.xml><?xml version="1.0" encoding="utf-8"?>
<p:tagLst xmlns:p="http://schemas.openxmlformats.org/presentationml/2006/main">
  <p:tag name="MH" val="20170623142746"/>
  <p:tag name="MH_LIBRARY" val="GRAPHIC"/>
  <p:tag name="MH_ORDER" val="TextBox 13"/>
</p:tagLst>
</file>

<file path=ppt/tags/tag7.xml><?xml version="1.0" encoding="utf-8"?>
<p:tagLst xmlns:p="http://schemas.openxmlformats.org/presentationml/2006/main">
  <p:tag name="MH" val="20180104101241"/>
  <p:tag name="MH_LIBRARY" val="GRAPHIC"/>
  <p:tag name="MH_TYPE" val="Other"/>
  <p:tag name="MH_ORDER" val="1"/>
</p:tagLst>
</file>

<file path=ppt/tags/tag8.xml><?xml version="1.0" encoding="utf-8"?>
<p:tagLst xmlns:p="http://schemas.openxmlformats.org/presentationml/2006/main">
  <p:tag name="MH" val="20180104101241"/>
  <p:tag name="MH_LIBRARY" val="GRAPHIC"/>
  <p:tag name="MH_TYPE" val="Title"/>
  <p:tag name="MH_ORDER" val="1"/>
</p:tagLst>
</file>

<file path=ppt/tags/tag9.xml><?xml version="1.0" encoding="utf-8"?>
<p:tagLst xmlns:p="http://schemas.openxmlformats.org/presentationml/2006/main">
  <p:tag name="MH" val="20180104101241"/>
  <p:tag name="MH_LIBRARY" val="GRAPHIC"/>
  <p:tag name="MH_TYPE" val="Other"/>
  <p:tag name="MH_ORDER" val="2"/>
</p:tagLst>
</file>

<file path=ppt/theme/theme1.xml><?xml version="1.0" encoding="utf-8"?>
<a:theme xmlns:a="http://schemas.openxmlformats.org/drawingml/2006/main" name="第一PPT，www.1ppt.com">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C00000"/>
    </a:accent1>
    <a:accent2>
      <a:srgbClr val="FFA300"/>
    </a:accent2>
    <a:accent3>
      <a:srgbClr val="C00000"/>
    </a:accent3>
    <a:accent4>
      <a:srgbClr val="FFA300"/>
    </a:accent4>
    <a:accent5>
      <a:srgbClr val="C00000"/>
    </a:accent5>
    <a:accent6>
      <a:srgbClr val="FFA300"/>
    </a:accent6>
    <a:hlink>
      <a:srgbClr val="C00000"/>
    </a:hlink>
    <a:folHlink>
      <a:srgbClr val="FFA300"/>
    </a:folHlink>
  </a:clrScheme>
</a:themeOverride>
</file>

<file path=docProps/app.xml><?xml version="1.0" encoding="utf-8"?>
<Properties xmlns="http://schemas.openxmlformats.org/officeDocument/2006/extended-properties" xmlns:vt="http://schemas.openxmlformats.org/officeDocument/2006/docPropsVTypes">
  <TotalTime>0</TotalTime>
  <Words>3115</Words>
  <Application>WPS 演示</Application>
  <PresentationFormat>全屏显示(16:9)</PresentationFormat>
  <Paragraphs>268</Paragraphs>
  <Slides>20</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宋体</vt:lpstr>
      <vt:lpstr>Wingdings</vt:lpstr>
      <vt:lpstr>Calibri</vt:lpstr>
      <vt:lpstr>微软雅黑</vt:lpstr>
      <vt:lpstr>华文新魏</vt:lpstr>
      <vt:lpstr>汉仪魏碑简</vt:lpstr>
      <vt:lpstr>华文行楷</vt:lpstr>
      <vt:lpstr>华文中宋</vt:lpstr>
      <vt:lpstr>Impact</vt:lpstr>
      <vt:lpstr>华文隶书</vt:lpstr>
      <vt:lpstr>Microsoft New Tai Lue</vt:lpstr>
      <vt:lpstr>Arial Unicode MS</vt:lpstr>
      <vt:lpstr>黑体</vt:lpstr>
      <vt:lpstr>Segoe Print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user</dc:creator>
  <cp:keywords>第一PPT模板网-WWW.1PPT.COM</cp:keywords>
  <cp:lastModifiedBy>水落石出</cp:lastModifiedBy>
  <cp:revision>561</cp:revision>
  <dcterms:created xsi:type="dcterms:W3CDTF">2015-12-11T17:46:00Z</dcterms:created>
  <dcterms:modified xsi:type="dcterms:W3CDTF">2019-09-10T00:41:28Z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