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6"/>
  </p:notesMasterIdLst>
  <p:sldIdLst>
    <p:sldId id="642" r:id="rId3"/>
    <p:sldId id="644" r:id="rId4"/>
    <p:sldId id="714" r:id="rId5"/>
    <p:sldId id="585" r:id="rId7"/>
    <p:sldId id="469" r:id="rId8"/>
    <p:sldId id="715" r:id="rId9"/>
    <p:sldId id="716" r:id="rId10"/>
    <p:sldId id="587" r:id="rId11"/>
    <p:sldId id="518" r:id="rId12"/>
    <p:sldId id="519" r:id="rId13"/>
    <p:sldId id="646" r:id="rId14"/>
    <p:sldId id="589" r:id="rId15"/>
    <p:sldId id="523" r:id="rId16"/>
    <p:sldId id="647" r:id="rId17"/>
    <p:sldId id="526" r:id="rId18"/>
    <p:sldId id="527" r:id="rId19"/>
    <p:sldId id="528" r:id="rId20"/>
    <p:sldId id="530" r:id="rId21"/>
    <p:sldId id="531" r:id="rId22"/>
    <p:sldId id="532" r:id="rId23"/>
    <p:sldId id="533" r:id="rId24"/>
    <p:sldId id="534" r:id="rId25"/>
    <p:sldId id="590" r:id="rId26"/>
    <p:sldId id="535" r:id="rId27"/>
    <p:sldId id="536" r:id="rId28"/>
    <p:sldId id="537" r:id="rId29"/>
    <p:sldId id="538" r:id="rId30"/>
    <p:sldId id="539" r:id="rId31"/>
    <p:sldId id="540" r:id="rId32"/>
    <p:sldId id="541" r:id="rId33"/>
    <p:sldId id="542" r:id="rId34"/>
    <p:sldId id="545" r:id="rId35"/>
    <p:sldId id="546" r:id="rId36"/>
    <p:sldId id="547" r:id="rId37"/>
    <p:sldId id="548" r:id="rId38"/>
    <p:sldId id="592" r:id="rId39"/>
    <p:sldId id="552" r:id="rId40"/>
    <p:sldId id="648" r:id="rId41"/>
    <p:sldId id="555" r:id="rId42"/>
    <p:sldId id="651" r:id="rId43"/>
    <p:sldId id="653" r:id="rId44"/>
    <p:sldId id="556" r:id="rId45"/>
    <p:sldId id="557" r:id="rId46"/>
    <p:sldId id="654" r:id="rId47"/>
    <p:sldId id="558" r:id="rId48"/>
    <p:sldId id="559" r:id="rId49"/>
    <p:sldId id="560" r:id="rId50"/>
    <p:sldId id="561" r:id="rId51"/>
    <p:sldId id="655" r:id="rId52"/>
    <p:sldId id="562" r:id="rId53"/>
    <p:sldId id="563" r:id="rId54"/>
    <p:sldId id="565" r:id="rId55"/>
    <p:sldId id="567" r:id="rId56"/>
    <p:sldId id="656" r:id="rId57"/>
    <p:sldId id="569" r:id="rId58"/>
    <p:sldId id="571" r:id="rId59"/>
    <p:sldId id="572" r:id="rId60"/>
    <p:sldId id="573" r:id="rId61"/>
    <p:sldId id="574" r:id="rId62"/>
    <p:sldId id="657" r:id="rId63"/>
    <p:sldId id="658" r:id="rId64"/>
    <p:sldId id="659" r:id="rId65"/>
    <p:sldId id="660" r:id="rId66"/>
    <p:sldId id="661" r:id="rId67"/>
    <p:sldId id="664" r:id="rId68"/>
    <p:sldId id="665" r:id="rId69"/>
    <p:sldId id="666" r:id="rId70"/>
    <p:sldId id="667" r:id="rId71"/>
    <p:sldId id="668" r:id="rId72"/>
    <p:sldId id="669" r:id="rId73"/>
    <p:sldId id="670" r:id="rId74"/>
  </p:sldIdLst>
  <p:sldSz cx="9144000" cy="6858000" type="screen4x3"/>
  <p:notesSz cx="6858000" cy="9144000"/>
  <p:custDataLst>
    <p:tags r:id="rId78"/>
  </p:custDataLst>
  <p:defaultTextStyle>
    <a:defPPr>
      <a:defRPr lang="zh-CN"/>
    </a:defPPr>
    <a:lvl1pPr algn="l" rtl="0" fontAlgn="base">
      <a:spcBef>
        <a:spcPct val="0"/>
      </a:spcBef>
      <a:spcAft>
        <a:spcPct val="0"/>
      </a:spcAft>
      <a:defRPr sz="8800" kern="1200">
        <a:solidFill>
          <a:srgbClr val="FFFF00"/>
        </a:solidFill>
        <a:latin typeface="Times New Roman" panose="02020603050405020304" pitchFamily="18" charset="0"/>
        <a:ea typeface="宋体" panose="02010600030101010101" pitchFamily="2" charset="-122"/>
        <a:cs typeface="+mn-cs"/>
      </a:defRPr>
    </a:lvl1pPr>
    <a:lvl2pPr marL="457200" algn="l" rtl="0" fontAlgn="base">
      <a:spcBef>
        <a:spcPct val="0"/>
      </a:spcBef>
      <a:spcAft>
        <a:spcPct val="0"/>
      </a:spcAft>
      <a:defRPr sz="8800" kern="1200">
        <a:solidFill>
          <a:srgbClr val="FFFF00"/>
        </a:solidFill>
        <a:latin typeface="Times New Roman" panose="02020603050405020304" pitchFamily="18" charset="0"/>
        <a:ea typeface="宋体" panose="02010600030101010101" pitchFamily="2" charset="-122"/>
        <a:cs typeface="+mn-cs"/>
      </a:defRPr>
    </a:lvl2pPr>
    <a:lvl3pPr marL="914400" algn="l" rtl="0" fontAlgn="base">
      <a:spcBef>
        <a:spcPct val="0"/>
      </a:spcBef>
      <a:spcAft>
        <a:spcPct val="0"/>
      </a:spcAft>
      <a:defRPr sz="8800" kern="1200">
        <a:solidFill>
          <a:srgbClr val="FFFF00"/>
        </a:solidFill>
        <a:latin typeface="Times New Roman" panose="02020603050405020304" pitchFamily="18" charset="0"/>
        <a:ea typeface="宋体" panose="02010600030101010101" pitchFamily="2" charset="-122"/>
        <a:cs typeface="+mn-cs"/>
      </a:defRPr>
    </a:lvl3pPr>
    <a:lvl4pPr marL="1371600" algn="l" rtl="0" fontAlgn="base">
      <a:spcBef>
        <a:spcPct val="0"/>
      </a:spcBef>
      <a:spcAft>
        <a:spcPct val="0"/>
      </a:spcAft>
      <a:defRPr sz="8800" kern="1200">
        <a:solidFill>
          <a:srgbClr val="FFFF00"/>
        </a:solidFill>
        <a:latin typeface="Times New Roman" panose="02020603050405020304" pitchFamily="18" charset="0"/>
        <a:ea typeface="宋体" panose="02010600030101010101" pitchFamily="2" charset="-122"/>
        <a:cs typeface="+mn-cs"/>
      </a:defRPr>
    </a:lvl4pPr>
    <a:lvl5pPr marL="1828800" algn="l" rtl="0" fontAlgn="base">
      <a:spcBef>
        <a:spcPct val="0"/>
      </a:spcBef>
      <a:spcAft>
        <a:spcPct val="0"/>
      </a:spcAft>
      <a:defRPr sz="8800" kern="1200">
        <a:solidFill>
          <a:srgbClr val="FFFF00"/>
        </a:solidFill>
        <a:latin typeface="Times New Roman" panose="02020603050405020304" pitchFamily="18" charset="0"/>
        <a:ea typeface="宋体" panose="02010600030101010101" pitchFamily="2" charset="-122"/>
        <a:cs typeface="+mn-cs"/>
      </a:defRPr>
    </a:lvl5pPr>
    <a:lvl6pPr marL="2286000" algn="l" defTabSz="914400" rtl="0" eaLnBrk="1" latinLnBrk="0" hangingPunct="1">
      <a:defRPr sz="8800" kern="1200">
        <a:solidFill>
          <a:srgbClr val="FFFF00"/>
        </a:solidFill>
        <a:latin typeface="Times New Roman" panose="02020603050405020304" pitchFamily="18" charset="0"/>
        <a:ea typeface="宋体" panose="02010600030101010101" pitchFamily="2" charset="-122"/>
        <a:cs typeface="+mn-cs"/>
      </a:defRPr>
    </a:lvl6pPr>
    <a:lvl7pPr marL="2743200" algn="l" defTabSz="914400" rtl="0" eaLnBrk="1" latinLnBrk="0" hangingPunct="1">
      <a:defRPr sz="8800" kern="1200">
        <a:solidFill>
          <a:srgbClr val="FFFF00"/>
        </a:solidFill>
        <a:latin typeface="Times New Roman" panose="02020603050405020304" pitchFamily="18" charset="0"/>
        <a:ea typeface="宋体" panose="02010600030101010101" pitchFamily="2" charset="-122"/>
        <a:cs typeface="+mn-cs"/>
      </a:defRPr>
    </a:lvl7pPr>
    <a:lvl8pPr marL="3200400" algn="l" defTabSz="914400" rtl="0" eaLnBrk="1" latinLnBrk="0" hangingPunct="1">
      <a:defRPr sz="8800" kern="1200">
        <a:solidFill>
          <a:srgbClr val="FFFF00"/>
        </a:solidFill>
        <a:latin typeface="Times New Roman" panose="02020603050405020304" pitchFamily="18" charset="0"/>
        <a:ea typeface="宋体" panose="02010600030101010101" pitchFamily="2" charset="-122"/>
        <a:cs typeface="+mn-cs"/>
      </a:defRPr>
    </a:lvl8pPr>
    <a:lvl9pPr marL="3657600" algn="l" defTabSz="914400" rtl="0" eaLnBrk="1" latinLnBrk="0" hangingPunct="1">
      <a:defRPr sz="8800" kern="1200">
        <a:solidFill>
          <a:srgbClr val="FFFF00"/>
        </a:solidFill>
        <a:latin typeface="Times New Roman" panose="02020603050405020304" pitchFamily="18" charset="0"/>
        <a:ea typeface="宋体" panose="02010600030101010101"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000000"/>
    <a:srgbClr val="0000CC"/>
    <a:srgbClr val="006600"/>
    <a:srgbClr val="336600"/>
    <a:srgbClr val="003300"/>
    <a:srgbClr val="790C01"/>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502"/>
    <p:restoredTop sz="94682"/>
  </p:normalViewPr>
  <p:slideViewPr>
    <p:cSldViewPr>
      <p:cViewPr varScale="1">
        <p:scale>
          <a:sx n="87" d="100"/>
          <a:sy n="87" d="100"/>
        </p:scale>
        <p:origin x="-96" y="-516"/>
      </p:cViewPr>
      <p:guideLst>
        <p:guide orient="horz" pos="2180"/>
        <p:guide pos="2926"/>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8" Type="http://schemas.openxmlformats.org/officeDocument/2006/relationships/tags" Target="tags/tag5.xml"/><Relationship Id="rId77" Type="http://schemas.openxmlformats.org/officeDocument/2006/relationships/tableStyles" Target="tableStyles.xml"/><Relationship Id="rId76" Type="http://schemas.openxmlformats.org/officeDocument/2006/relationships/viewProps" Target="viewProps.xml"/><Relationship Id="rId75" Type="http://schemas.openxmlformats.org/officeDocument/2006/relationships/presProps" Target="presProps.xml"/><Relationship Id="rId74" Type="http://schemas.openxmlformats.org/officeDocument/2006/relationships/slide" Target="slides/slide71.xml"/><Relationship Id="rId73" Type="http://schemas.openxmlformats.org/officeDocument/2006/relationships/slide" Target="slides/slide70.xml"/><Relationship Id="rId72" Type="http://schemas.openxmlformats.org/officeDocument/2006/relationships/slide" Target="slides/slide69.xml"/><Relationship Id="rId71" Type="http://schemas.openxmlformats.org/officeDocument/2006/relationships/slide" Target="slides/slide68.xml"/><Relationship Id="rId70" Type="http://schemas.openxmlformats.org/officeDocument/2006/relationships/slide" Target="slides/slide67.xml"/><Relationship Id="rId7" Type="http://schemas.openxmlformats.org/officeDocument/2006/relationships/slide" Target="slides/slide4.xml"/><Relationship Id="rId69" Type="http://schemas.openxmlformats.org/officeDocument/2006/relationships/slide" Target="slides/slide66.xml"/><Relationship Id="rId68" Type="http://schemas.openxmlformats.org/officeDocument/2006/relationships/slide" Target="slides/slide65.xml"/><Relationship Id="rId67" Type="http://schemas.openxmlformats.org/officeDocument/2006/relationships/slide" Target="slides/slide64.xml"/><Relationship Id="rId66" Type="http://schemas.openxmlformats.org/officeDocument/2006/relationships/slide" Target="slides/slide63.xml"/><Relationship Id="rId65" Type="http://schemas.openxmlformats.org/officeDocument/2006/relationships/slide" Target="slides/slide62.xml"/><Relationship Id="rId64" Type="http://schemas.openxmlformats.org/officeDocument/2006/relationships/slide" Target="slides/slide61.xml"/><Relationship Id="rId63" Type="http://schemas.openxmlformats.org/officeDocument/2006/relationships/slide" Target="slides/slide60.xml"/><Relationship Id="rId62" Type="http://schemas.openxmlformats.org/officeDocument/2006/relationships/slide" Target="slides/slide59.xml"/><Relationship Id="rId61" Type="http://schemas.openxmlformats.org/officeDocument/2006/relationships/slide" Target="slides/slide58.xml"/><Relationship Id="rId60" Type="http://schemas.openxmlformats.org/officeDocument/2006/relationships/slide" Target="slides/slide57.xml"/><Relationship Id="rId6" Type="http://schemas.openxmlformats.org/officeDocument/2006/relationships/notesMaster" Target="notesMasters/notesMaster1.xml"/><Relationship Id="rId59" Type="http://schemas.openxmlformats.org/officeDocument/2006/relationships/slide" Target="slides/slide56.xml"/><Relationship Id="rId58" Type="http://schemas.openxmlformats.org/officeDocument/2006/relationships/slide" Target="slides/slide55.xml"/><Relationship Id="rId57" Type="http://schemas.openxmlformats.org/officeDocument/2006/relationships/slide" Target="slides/slide54.xml"/><Relationship Id="rId56" Type="http://schemas.openxmlformats.org/officeDocument/2006/relationships/slide" Target="slides/slide53.xml"/><Relationship Id="rId55" Type="http://schemas.openxmlformats.org/officeDocument/2006/relationships/slide" Target="slides/slide52.xml"/><Relationship Id="rId54" Type="http://schemas.openxmlformats.org/officeDocument/2006/relationships/slide" Target="slides/slide51.xml"/><Relationship Id="rId53" Type="http://schemas.openxmlformats.org/officeDocument/2006/relationships/slide" Target="slides/slide50.xml"/><Relationship Id="rId52" Type="http://schemas.openxmlformats.org/officeDocument/2006/relationships/slide" Target="slides/slide49.xml"/><Relationship Id="rId51" Type="http://schemas.openxmlformats.org/officeDocument/2006/relationships/slide" Target="slides/slide48.xml"/><Relationship Id="rId50" Type="http://schemas.openxmlformats.org/officeDocument/2006/relationships/slide" Target="slides/slide47.xml"/><Relationship Id="rId5" Type="http://schemas.openxmlformats.org/officeDocument/2006/relationships/slide" Target="slides/slide3.xml"/><Relationship Id="rId49" Type="http://schemas.openxmlformats.org/officeDocument/2006/relationships/slide" Target="slides/slide46.xml"/><Relationship Id="rId48" Type="http://schemas.openxmlformats.org/officeDocument/2006/relationships/slide" Target="slides/slide45.xml"/><Relationship Id="rId47" Type="http://schemas.openxmlformats.org/officeDocument/2006/relationships/slide" Target="slides/slide44.xml"/><Relationship Id="rId46" Type="http://schemas.openxmlformats.org/officeDocument/2006/relationships/slide" Target="slides/slide43.xml"/><Relationship Id="rId45" Type="http://schemas.openxmlformats.org/officeDocument/2006/relationships/slide" Target="slides/slide42.xml"/><Relationship Id="rId44" Type="http://schemas.openxmlformats.org/officeDocument/2006/relationships/slide" Target="slides/slide41.xml"/><Relationship Id="rId43" Type="http://schemas.openxmlformats.org/officeDocument/2006/relationships/slide" Target="slides/slide40.xml"/><Relationship Id="rId42" Type="http://schemas.openxmlformats.org/officeDocument/2006/relationships/slide" Target="slides/slide39.xml"/><Relationship Id="rId41" Type="http://schemas.openxmlformats.org/officeDocument/2006/relationships/slide" Target="slides/slide38.xml"/><Relationship Id="rId40" Type="http://schemas.openxmlformats.org/officeDocument/2006/relationships/slide" Target="slides/slide37.xml"/><Relationship Id="rId4" Type="http://schemas.openxmlformats.org/officeDocument/2006/relationships/slide" Target="slides/slide2.xml"/><Relationship Id="rId39" Type="http://schemas.openxmlformats.org/officeDocument/2006/relationships/slide" Target="slides/slide36.xml"/><Relationship Id="rId38" Type="http://schemas.openxmlformats.org/officeDocument/2006/relationships/slide" Target="slides/slide35.xml"/><Relationship Id="rId37" Type="http://schemas.openxmlformats.org/officeDocument/2006/relationships/slide" Target="slides/slide34.xml"/><Relationship Id="rId36" Type="http://schemas.openxmlformats.org/officeDocument/2006/relationships/slide" Target="slides/slide33.xml"/><Relationship Id="rId35" Type="http://schemas.openxmlformats.org/officeDocument/2006/relationships/slide" Target="slides/slide32.xml"/><Relationship Id="rId34" Type="http://schemas.openxmlformats.org/officeDocument/2006/relationships/slide" Target="slides/slide31.xml"/><Relationship Id="rId33" Type="http://schemas.openxmlformats.org/officeDocument/2006/relationships/slide" Target="slides/slide30.xml"/><Relationship Id="rId32" Type="http://schemas.openxmlformats.org/officeDocument/2006/relationships/slide" Target="slides/slide29.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lnSpc>
                <a:spcPct val="140000"/>
              </a:lnSpc>
              <a:buClr>
                <a:schemeClr val="bg1"/>
              </a:buClr>
              <a:buFont typeface="Wingdings" panose="05000000000000000000" pitchFamily="2" charset="2"/>
              <a:buNone/>
              <a:defRPr sz="1200" b="1">
                <a:ea typeface="宋体" panose="02010600030101010101" pitchFamily="2" charset="-122"/>
              </a:defRPr>
            </a:lvl1pPr>
          </a:lstStyle>
          <a:p>
            <a:pPr>
              <a:defRPr/>
            </a:pPr>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lnSpc>
                <a:spcPct val="140000"/>
              </a:lnSpc>
              <a:buClr>
                <a:schemeClr val="bg1"/>
              </a:buClr>
              <a:buFont typeface="Wingdings" panose="05000000000000000000" pitchFamily="2" charset="2"/>
              <a:buNone/>
              <a:defRPr sz="1200" b="1">
                <a:ea typeface="宋体" panose="02010600030101010101" pitchFamily="2" charset="-122"/>
              </a:defRPr>
            </a:lvl1pPr>
          </a:lstStyle>
          <a:p>
            <a:pPr>
              <a:defRPr/>
            </a:pPr>
            <a:fld id="{1E9518CC-EC03-4B54-A6D8-2D606C08FE2F}" type="datetimeFigureOut">
              <a:rPr lang="zh-CN" altLang="en-US"/>
            </a:fld>
            <a:endParaRPr lang="zh-CN" altLang="en-US"/>
          </a:p>
        </p:txBody>
      </p:sp>
      <p:sp>
        <p:nvSpPr>
          <p:cNvPr id="4" name="幻灯片图像占位符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noProof="0" smtClean="0"/>
              <a:t>单击此处编辑母版文本样式</a:t>
            </a:r>
            <a:endParaRPr lang="zh-CN" altLang="en-US" noProof="0" smtClean="0"/>
          </a:p>
          <a:p>
            <a:pPr lvl="1"/>
            <a:r>
              <a:rPr lang="zh-CN" altLang="en-US" noProof="0" smtClean="0"/>
              <a:t>第二级</a:t>
            </a:r>
            <a:endParaRPr lang="zh-CN" altLang="en-US" noProof="0" smtClean="0"/>
          </a:p>
          <a:p>
            <a:pPr lvl="2"/>
            <a:r>
              <a:rPr lang="zh-CN" altLang="en-US" noProof="0" smtClean="0"/>
              <a:t>第三级</a:t>
            </a:r>
            <a:endParaRPr lang="zh-CN" altLang="en-US" noProof="0" smtClean="0"/>
          </a:p>
          <a:p>
            <a:pPr lvl="3"/>
            <a:r>
              <a:rPr lang="zh-CN" altLang="en-US" noProof="0" smtClean="0"/>
              <a:t>第四级</a:t>
            </a:r>
            <a:endParaRPr lang="zh-CN" altLang="en-US" noProof="0" smtClean="0"/>
          </a:p>
          <a:p>
            <a:pPr lvl="4"/>
            <a:r>
              <a:rPr lang="zh-CN" altLang="en-US" noProof="0" smtClean="0"/>
              <a:t>第五级</a:t>
            </a:r>
            <a:endParaRPr lang="zh-CN" altLang="en-US" noProof="0"/>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lnSpc>
                <a:spcPct val="140000"/>
              </a:lnSpc>
              <a:buClr>
                <a:schemeClr val="bg1"/>
              </a:buClr>
              <a:buFont typeface="Wingdings" panose="05000000000000000000" pitchFamily="2" charset="2"/>
              <a:buNone/>
              <a:defRPr sz="1200" b="1">
                <a:ea typeface="宋体" panose="02010600030101010101" pitchFamily="2" charset="-122"/>
              </a:defRPr>
            </a:lvl1pPr>
          </a:lstStyle>
          <a:p>
            <a:pPr>
              <a:defRPr/>
            </a:pPr>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lnSpc>
                <a:spcPct val="140000"/>
              </a:lnSpc>
              <a:buClr>
                <a:schemeClr val="bg1"/>
              </a:buClr>
              <a:buFont typeface="Wingdings" panose="05000000000000000000" pitchFamily="2" charset="2"/>
              <a:buNone/>
              <a:defRPr sz="1200" b="1">
                <a:ea typeface="宋体" panose="02010600030101010101" pitchFamily="2" charset="-122"/>
              </a:defRPr>
            </a:lvl1pPr>
          </a:lstStyle>
          <a:p>
            <a:pPr>
              <a:defRPr/>
            </a:pPr>
            <a:fld id="{4BBFF44F-EB1E-4B6E-9FFB-DE2D634BA860}" type="slidenum">
              <a:rPr lang="zh-CN" altLang="en-US"/>
            </a:fld>
            <a:endParaRPr lang="zh-CN"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幻灯片图像占位符 1"/>
          <p:cNvSpPr>
            <a:spLocks noGrp="1" noRot="1" noChangeAspect="1"/>
          </p:cNvSpPr>
          <p:nvPr>
            <p:ph type="sldImg"/>
          </p:nvPr>
        </p:nvSpPr>
        <p:spPr bwMode="auto">
          <a:noFill/>
          <a:ln>
            <a:solidFill>
              <a:srgbClr val="000000"/>
            </a:solidFill>
            <a:miter lim="800000"/>
          </a:ln>
        </p:spPr>
      </p:sp>
      <p:sp>
        <p:nvSpPr>
          <p:cNvPr id="23554" name="备注占位符 2"/>
          <p:cNvSpPr>
            <a:spLocks noGrp="1"/>
          </p:cNvSpPr>
          <p:nvPr>
            <p:ph type="body" idx="1"/>
          </p:nvPr>
        </p:nvSpPr>
        <p:spPr bwMode="auto">
          <a:noFill/>
        </p:spPr>
        <p:txBody>
          <a:bodyPr wrap="square" numCol="1" anchor="t" anchorCtr="0" compatLnSpc="1"/>
          <a:lstStyle/>
          <a:p>
            <a:pPr eaLnBrk="1" hangingPunct="1">
              <a:spcBef>
                <a:spcPct val="0"/>
              </a:spcBef>
            </a:pPr>
            <a:endParaRPr lang="zh-CN" altLang="en-US" smtClean="0"/>
          </a:p>
        </p:txBody>
      </p:sp>
      <p:sp>
        <p:nvSpPr>
          <p:cNvPr id="23555" name="灯片编号占位符 3"/>
          <p:cNvSpPr>
            <a:spLocks noGrp="1"/>
          </p:cNvSpPr>
          <p:nvPr>
            <p:ph type="sldNum" sz="quarter" idx="5"/>
          </p:nvPr>
        </p:nvSpPr>
        <p:spPr bwMode="auto">
          <a:noFill/>
          <a:ln>
            <a:miter lim="800000"/>
          </a:ln>
        </p:spPr>
        <p:txBody>
          <a:bodyPr wrap="square" numCol="1" anchorCtr="0" compatLnSpc="1"/>
          <a:lstStyle/>
          <a:p>
            <a:fld id="{A9347E24-E552-4276-BE3E-8F6AEF51379A}" type="slidenum">
              <a:rPr lang="zh-CN" altLang="en-US" smtClean="0">
                <a:ea typeface="宋体" panose="02010600030101010101" pitchFamily="2" charset="-122"/>
              </a:rPr>
            </a:fld>
            <a:endParaRPr lang="en-US" altLang="zh-CN" smtClean="0">
              <a:ea typeface="宋体" panose="02010600030101010101" pitchFamily="2" charset="-122"/>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幻灯片图像占位符 1"/>
          <p:cNvSpPr>
            <a:spLocks noGrp="1" noRot="1" noChangeAspect="1"/>
          </p:cNvSpPr>
          <p:nvPr>
            <p:ph type="sldImg"/>
          </p:nvPr>
        </p:nvSpPr>
        <p:spPr bwMode="auto">
          <a:noFill/>
          <a:ln>
            <a:solidFill>
              <a:srgbClr val="000000"/>
            </a:solidFill>
            <a:miter lim="800000"/>
          </a:ln>
        </p:spPr>
      </p:sp>
      <p:sp>
        <p:nvSpPr>
          <p:cNvPr id="23554" name="备注占位符 2"/>
          <p:cNvSpPr>
            <a:spLocks noGrp="1"/>
          </p:cNvSpPr>
          <p:nvPr>
            <p:ph type="body" idx="1"/>
          </p:nvPr>
        </p:nvSpPr>
        <p:spPr bwMode="auto">
          <a:noFill/>
        </p:spPr>
        <p:txBody>
          <a:bodyPr wrap="square" numCol="1" anchor="t" anchorCtr="0" compatLnSpc="1"/>
          <a:lstStyle/>
          <a:p>
            <a:pPr eaLnBrk="1" hangingPunct="1">
              <a:spcBef>
                <a:spcPct val="0"/>
              </a:spcBef>
            </a:pPr>
            <a:endParaRPr lang="zh-CN" altLang="en-US" smtClean="0"/>
          </a:p>
        </p:txBody>
      </p:sp>
      <p:sp>
        <p:nvSpPr>
          <p:cNvPr id="23555" name="灯片编号占位符 3"/>
          <p:cNvSpPr>
            <a:spLocks noGrp="1"/>
          </p:cNvSpPr>
          <p:nvPr>
            <p:ph type="sldNum" sz="quarter" idx="5"/>
          </p:nvPr>
        </p:nvSpPr>
        <p:spPr bwMode="auto">
          <a:noFill/>
          <a:ln>
            <a:miter lim="800000"/>
          </a:ln>
        </p:spPr>
        <p:txBody>
          <a:bodyPr wrap="square" numCol="1" anchorCtr="0" compatLnSpc="1"/>
          <a:lstStyle/>
          <a:p>
            <a:fld id="{A9347E24-E552-4276-BE3E-8F6AEF51379A}" type="slidenum">
              <a:rPr lang="zh-CN" altLang="en-US" smtClean="0">
                <a:ea typeface="宋体" panose="02010600030101010101" pitchFamily="2" charset="-122"/>
              </a:rPr>
            </a:fld>
            <a:endParaRPr lang="en-US" altLang="zh-CN" smtClean="0">
              <a:ea typeface="宋体" panose="02010600030101010101" pitchFamily="2" charset="-122"/>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4" name="Line 8"/>
          <p:cNvSpPr>
            <a:spLocks noChangeShapeType="1"/>
          </p:cNvSpPr>
          <p:nvPr/>
        </p:nvSpPr>
        <p:spPr bwMode="auto">
          <a:xfrm>
            <a:off x="1981200" y="3962400"/>
            <a:ext cx="6511925" cy="0"/>
          </a:xfrm>
          <a:prstGeom prst="line">
            <a:avLst/>
          </a:prstGeom>
          <a:noFill/>
          <a:ln w="19050">
            <a:solidFill>
              <a:schemeClr val="accent1"/>
            </a:solidFill>
            <a:round/>
          </a:ln>
          <a:effectLst/>
        </p:spPr>
        <p:txBody>
          <a:bodyPr/>
          <a:lstStyle/>
          <a:p>
            <a:pPr>
              <a:defRPr/>
            </a:pPr>
            <a:endParaRPr lang="zh-CN" altLang="en-US" sz="1800">
              <a:solidFill>
                <a:schemeClr val="tx1"/>
              </a:solidFill>
              <a:latin typeface="Arial" panose="020B0604020202020204" pitchFamily="34" charset="0"/>
              <a:ea typeface="宋体" panose="02010600030101010101" pitchFamily="2" charset="-122"/>
            </a:endParaRPr>
          </a:p>
        </p:txBody>
      </p:sp>
      <p:sp>
        <p:nvSpPr>
          <p:cNvPr id="139266" name="Rectangle 2"/>
          <p:cNvSpPr>
            <a:spLocks noGrp="1" noChangeArrowheads="1"/>
          </p:cNvSpPr>
          <p:nvPr>
            <p:ph type="ctrTitle"/>
          </p:nvPr>
        </p:nvSpPr>
        <p:spPr>
          <a:xfrm>
            <a:off x="914400" y="1524000"/>
            <a:ext cx="7623175" cy="1752600"/>
          </a:xfrm>
        </p:spPr>
        <p:txBody>
          <a:bodyPr/>
          <a:lstStyle>
            <a:lvl1pPr>
              <a:defRPr sz="5000"/>
            </a:lvl1pPr>
          </a:lstStyle>
          <a:p>
            <a:r>
              <a:rPr lang="zh-CN" altLang="en-US"/>
              <a:t>单击此处编辑母版标题样式</a:t>
            </a:r>
            <a:endParaRPr lang="zh-CN" altLang="en-US"/>
          </a:p>
        </p:txBody>
      </p:sp>
      <p:sp>
        <p:nvSpPr>
          <p:cNvPr id="139267" name="Rectangle 3"/>
          <p:cNvSpPr>
            <a:spLocks noGrp="1" noChangeArrowheads="1"/>
          </p:cNvSpPr>
          <p:nvPr>
            <p:ph type="subTitle" idx="1"/>
          </p:nvPr>
        </p:nvSpPr>
        <p:spPr>
          <a:xfrm>
            <a:off x="1981200" y="3962400"/>
            <a:ext cx="6553200" cy="1752600"/>
          </a:xfrm>
        </p:spPr>
        <p:txBody>
          <a:bodyPr/>
          <a:lstStyle>
            <a:lvl1pPr marL="0" indent="0">
              <a:buFont typeface="Wingdings" panose="05000000000000000000" pitchFamily="2" charset="2"/>
              <a:buNone/>
              <a:defRPr sz="2800"/>
            </a:lvl1pPr>
          </a:lstStyle>
          <a:p>
            <a:r>
              <a:rPr lang="zh-CN" altLang="en-US"/>
              <a:t>单击此处编辑母版副标题样式</a:t>
            </a:r>
            <a:endParaRPr lang="zh-CN" altLang="en-US"/>
          </a:p>
        </p:txBody>
      </p:sp>
      <p:sp>
        <p:nvSpPr>
          <p:cNvPr id="5" name="Rectangle 4"/>
          <p:cNvSpPr>
            <a:spLocks noGrp="1" noChangeArrowheads="1"/>
          </p:cNvSpPr>
          <p:nvPr>
            <p:ph type="dt" sz="half" idx="10"/>
          </p:nvPr>
        </p:nvSpPr>
        <p:spPr/>
        <p:txBody>
          <a:bodyPr/>
          <a:lstStyle>
            <a:lvl1pPr>
              <a:defRPr/>
            </a:lvl1pPr>
          </a:lstStyle>
          <a:p>
            <a:pPr>
              <a:defRPr/>
            </a:pPr>
            <a:endParaRPr lang="en-US" altLang="zh-CN"/>
          </a:p>
        </p:txBody>
      </p:sp>
      <p:sp>
        <p:nvSpPr>
          <p:cNvPr id="6" name="Rectangle 5"/>
          <p:cNvSpPr>
            <a:spLocks noGrp="1" noChangeArrowheads="1"/>
          </p:cNvSpPr>
          <p:nvPr>
            <p:ph type="ftr" sz="quarter" idx="11"/>
          </p:nvPr>
        </p:nvSpPr>
        <p:spPr>
          <a:xfrm>
            <a:off x="3124200" y="6243638"/>
            <a:ext cx="2895600" cy="457200"/>
          </a:xfrm>
        </p:spPr>
        <p:txBody>
          <a:bodyPr/>
          <a:lstStyle>
            <a:lvl1pPr>
              <a:defRPr/>
            </a:lvl1pPr>
          </a:lstStyle>
          <a:p>
            <a:pPr>
              <a:defRPr/>
            </a:pPr>
            <a:endParaRPr lang="en-US" altLang="zh-CN"/>
          </a:p>
        </p:txBody>
      </p:sp>
      <p:sp>
        <p:nvSpPr>
          <p:cNvPr id="7" name="Rectangle 6"/>
          <p:cNvSpPr>
            <a:spLocks noGrp="1" noChangeArrowheads="1"/>
          </p:cNvSpPr>
          <p:nvPr>
            <p:ph type="sldNum" sz="quarter" idx="12"/>
          </p:nvPr>
        </p:nvSpPr>
        <p:spPr/>
        <p:txBody>
          <a:bodyPr/>
          <a:lstStyle>
            <a:lvl1pPr>
              <a:defRPr/>
            </a:lvl1pPr>
          </a:lstStyle>
          <a:p>
            <a:pPr>
              <a:defRPr/>
            </a:pPr>
            <a:fld id="{3BEB3DDB-49FC-4452-8049-83316E8CDA5C}" type="slidenum">
              <a:rPr lang="en-US" altLang="zh-CN"/>
            </a:fld>
            <a:endParaRPr lang="en-US" altLang="zh-C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Rectangle 4"/>
          <p:cNvSpPr>
            <a:spLocks noGrp="1" noChangeArrowheads="1"/>
          </p:cNvSpPr>
          <p:nvPr>
            <p:ph type="dt" sz="half" idx="10"/>
          </p:nvPr>
        </p:nvSpPr>
        <p:spPr/>
        <p:txBody>
          <a:bodyPr/>
          <a:lstStyle>
            <a:lvl1pPr>
              <a:defRPr/>
            </a:lvl1pPr>
          </a:lstStyle>
          <a:p>
            <a:pPr>
              <a:defRPr/>
            </a:pPr>
            <a:endParaRPr lang="en-US" altLang="zh-CN"/>
          </a:p>
        </p:txBody>
      </p:sp>
      <p:sp>
        <p:nvSpPr>
          <p:cNvPr id="5" name="Rectangle 5"/>
          <p:cNvSpPr>
            <a:spLocks noGrp="1" noChangeArrowheads="1"/>
          </p:cNvSpPr>
          <p:nvPr>
            <p:ph type="ftr" sz="quarter" idx="11"/>
          </p:nvPr>
        </p:nvSpPr>
        <p:spPr/>
        <p:txBody>
          <a:bodyPr/>
          <a:lstStyle>
            <a:lvl1pPr>
              <a:defRPr/>
            </a:lvl1pPr>
          </a:lstStyle>
          <a:p>
            <a:pPr>
              <a:defRPr/>
            </a:pPr>
            <a:endParaRPr lang="en-US" altLang="zh-CN"/>
          </a:p>
        </p:txBody>
      </p:sp>
      <p:sp>
        <p:nvSpPr>
          <p:cNvPr id="6" name="Rectangle 6"/>
          <p:cNvSpPr>
            <a:spLocks noGrp="1" noChangeArrowheads="1"/>
          </p:cNvSpPr>
          <p:nvPr>
            <p:ph type="sldNum" sz="quarter" idx="12"/>
          </p:nvPr>
        </p:nvSpPr>
        <p:spPr/>
        <p:txBody>
          <a:bodyPr/>
          <a:lstStyle>
            <a:lvl1pPr>
              <a:defRPr/>
            </a:lvl1pPr>
          </a:lstStyle>
          <a:p>
            <a:pPr>
              <a:defRPr/>
            </a:pPr>
            <a:fld id="{9A25CC36-E292-4D34-AB7E-DF81E89B4AA6}" type="slidenum">
              <a:rPr lang="en-US" altLang="zh-CN"/>
            </a:fld>
            <a:endParaRPr lang="en-US" altLang="zh-C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7813"/>
            <a:ext cx="2057400" cy="5853112"/>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7813"/>
            <a:ext cx="6019800" cy="5853112"/>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Rectangle 4"/>
          <p:cNvSpPr>
            <a:spLocks noGrp="1" noChangeArrowheads="1"/>
          </p:cNvSpPr>
          <p:nvPr>
            <p:ph type="dt" sz="half" idx="10"/>
          </p:nvPr>
        </p:nvSpPr>
        <p:spPr/>
        <p:txBody>
          <a:bodyPr/>
          <a:lstStyle>
            <a:lvl1pPr>
              <a:defRPr/>
            </a:lvl1pPr>
          </a:lstStyle>
          <a:p>
            <a:pPr>
              <a:defRPr/>
            </a:pPr>
            <a:endParaRPr lang="en-US" altLang="zh-CN"/>
          </a:p>
        </p:txBody>
      </p:sp>
      <p:sp>
        <p:nvSpPr>
          <p:cNvPr id="5" name="Rectangle 5"/>
          <p:cNvSpPr>
            <a:spLocks noGrp="1" noChangeArrowheads="1"/>
          </p:cNvSpPr>
          <p:nvPr>
            <p:ph type="ftr" sz="quarter" idx="11"/>
          </p:nvPr>
        </p:nvSpPr>
        <p:spPr/>
        <p:txBody>
          <a:bodyPr/>
          <a:lstStyle>
            <a:lvl1pPr>
              <a:defRPr/>
            </a:lvl1pPr>
          </a:lstStyle>
          <a:p>
            <a:pPr>
              <a:defRPr/>
            </a:pPr>
            <a:endParaRPr lang="en-US" altLang="zh-CN"/>
          </a:p>
        </p:txBody>
      </p:sp>
      <p:sp>
        <p:nvSpPr>
          <p:cNvPr id="6" name="Rectangle 6"/>
          <p:cNvSpPr>
            <a:spLocks noGrp="1" noChangeArrowheads="1"/>
          </p:cNvSpPr>
          <p:nvPr>
            <p:ph type="sldNum" sz="quarter" idx="12"/>
          </p:nvPr>
        </p:nvSpPr>
        <p:spPr/>
        <p:txBody>
          <a:bodyPr/>
          <a:lstStyle>
            <a:lvl1pPr>
              <a:defRPr/>
            </a:lvl1pPr>
          </a:lstStyle>
          <a:p>
            <a:pPr>
              <a:defRPr/>
            </a:pPr>
            <a:fld id="{EFFD7A38-BB43-45C3-931A-0C055E9EAD3C}" type="slidenum">
              <a:rPr lang="en-US" altLang="zh-CN"/>
            </a:fld>
            <a:endParaRPr lang="en-US" altLang="zh-CN"/>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标题和表格">
    <p:spTree>
      <p:nvGrpSpPr>
        <p:cNvPr id="1" name=""/>
        <p:cNvGrpSpPr/>
        <p:nvPr/>
      </p:nvGrpSpPr>
      <p:grpSpPr>
        <a:xfrm>
          <a:off x="0" y="0"/>
          <a:ext cx="0" cy="0"/>
          <a:chOff x="0" y="0"/>
          <a:chExt cx="0" cy="0"/>
        </a:xfrm>
      </p:grpSpPr>
      <p:sp>
        <p:nvSpPr>
          <p:cNvPr id="2" name="标题 1"/>
          <p:cNvSpPr>
            <a:spLocks noGrp="1"/>
          </p:cNvSpPr>
          <p:nvPr>
            <p:ph type="title"/>
          </p:nvPr>
        </p:nvSpPr>
        <p:spPr>
          <a:xfrm>
            <a:off x="457200" y="277813"/>
            <a:ext cx="8229600" cy="1139825"/>
          </a:xfrm>
        </p:spPr>
        <p:txBody>
          <a:bodyPr/>
          <a:lstStyle/>
          <a:p>
            <a:r>
              <a:rPr lang="zh-CN" altLang="en-US" smtClean="0"/>
              <a:t>单击此处编辑母版标题样式</a:t>
            </a:r>
            <a:endParaRPr lang="zh-CN" altLang="en-US"/>
          </a:p>
        </p:txBody>
      </p:sp>
      <p:sp>
        <p:nvSpPr>
          <p:cNvPr id="3" name="表格占位符 2"/>
          <p:cNvSpPr>
            <a:spLocks noGrp="1"/>
          </p:cNvSpPr>
          <p:nvPr>
            <p:ph type="tbl" idx="1"/>
          </p:nvPr>
        </p:nvSpPr>
        <p:spPr>
          <a:xfrm>
            <a:off x="457200" y="1600200"/>
            <a:ext cx="8229600" cy="4530725"/>
          </a:xfrm>
        </p:spPr>
        <p:txBody>
          <a:bodyPr/>
          <a:lstStyle/>
          <a:p>
            <a:pPr lvl="0"/>
            <a:endParaRPr lang="zh-CN" altLang="en-US" noProof="0" smtClean="0"/>
          </a:p>
        </p:txBody>
      </p:sp>
      <p:sp>
        <p:nvSpPr>
          <p:cNvPr id="4" name="Rectangle 4"/>
          <p:cNvSpPr>
            <a:spLocks noGrp="1" noChangeArrowheads="1"/>
          </p:cNvSpPr>
          <p:nvPr>
            <p:ph type="dt" sz="half" idx="10"/>
          </p:nvPr>
        </p:nvSpPr>
        <p:spPr/>
        <p:txBody>
          <a:bodyPr/>
          <a:lstStyle>
            <a:lvl1pPr>
              <a:defRPr/>
            </a:lvl1pPr>
          </a:lstStyle>
          <a:p>
            <a:pPr>
              <a:defRPr/>
            </a:pPr>
            <a:endParaRPr lang="en-US" altLang="zh-CN"/>
          </a:p>
        </p:txBody>
      </p:sp>
      <p:sp>
        <p:nvSpPr>
          <p:cNvPr id="5" name="Rectangle 5"/>
          <p:cNvSpPr>
            <a:spLocks noGrp="1" noChangeArrowheads="1"/>
          </p:cNvSpPr>
          <p:nvPr>
            <p:ph type="ftr" sz="quarter" idx="11"/>
          </p:nvPr>
        </p:nvSpPr>
        <p:spPr/>
        <p:txBody>
          <a:bodyPr/>
          <a:lstStyle>
            <a:lvl1pPr>
              <a:defRPr/>
            </a:lvl1pPr>
          </a:lstStyle>
          <a:p>
            <a:pPr>
              <a:defRPr/>
            </a:pPr>
            <a:endParaRPr lang="en-US" altLang="zh-CN"/>
          </a:p>
        </p:txBody>
      </p:sp>
      <p:sp>
        <p:nvSpPr>
          <p:cNvPr id="6" name="Rectangle 6"/>
          <p:cNvSpPr>
            <a:spLocks noGrp="1" noChangeArrowheads="1"/>
          </p:cNvSpPr>
          <p:nvPr>
            <p:ph type="sldNum" sz="quarter" idx="12"/>
          </p:nvPr>
        </p:nvSpPr>
        <p:spPr/>
        <p:txBody>
          <a:bodyPr/>
          <a:lstStyle>
            <a:lvl1pPr>
              <a:defRPr/>
            </a:lvl1pPr>
          </a:lstStyle>
          <a:p>
            <a:pPr>
              <a:defRPr/>
            </a:pPr>
            <a:fld id="{FBE97DB8-54F9-4F5A-BE48-9BD3DE921AD4}" type="slidenum">
              <a:rPr lang="en-US" altLang="zh-CN"/>
            </a:fld>
            <a:endParaRPr lang="en-US" altLang="zh-CN"/>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reserve="1">
  <p:cSld name="内容">
    <p:spTree>
      <p:nvGrpSpPr>
        <p:cNvPr id="1" name=""/>
        <p:cNvGrpSpPr/>
        <p:nvPr/>
      </p:nvGrpSpPr>
      <p:grpSpPr>
        <a:xfrm>
          <a:off x="0" y="0"/>
          <a:ext cx="0" cy="0"/>
          <a:chOff x="0" y="0"/>
          <a:chExt cx="0" cy="0"/>
        </a:xfrm>
      </p:grpSpPr>
      <p:sp>
        <p:nvSpPr>
          <p:cNvPr id="2" name="内容占位符 1"/>
          <p:cNvSpPr>
            <a:spLocks noGrp="1"/>
          </p:cNvSpPr>
          <p:nvPr>
            <p:ph/>
          </p:nvPr>
        </p:nvSpPr>
        <p:spPr>
          <a:xfrm>
            <a:off x="457200" y="277813"/>
            <a:ext cx="8229600" cy="5853112"/>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3" name="Rectangle 4"/>
          <p:cNvSpPr>
            <a:spLocks noGrp="1" noChangeArrowheads="1"/>
          </p:cNvSpPr>
          <p:nvPr>
            <p:ph type="dt" sz="half" idx="10"/>
          </p:nvPr>
        </p:nvSpPr>
        <p:spPr/>
        <p:txBody>
          <a:bodyPr/>
          <a:lstStyle>
            <a:lvl1pPr>
              <a:defRPr/>
            </a:lvl1pPr>
          </a:lstStyle>
          <a:p>
            <a:pPr>
              <a:defRPr/>
            </a:pPr>
            <a:endParaRPr lang="en-US" altLang="zh-CN"/>
          </a:p>
        </p:txBody>
      </p:sp>
      <p:sp>
        <p:nvSpPr>
          <p:cNvPr id="4" name="Rectangle 5"/>
          <p:cNvSpPr>
            <a:spLocks noGrp="1" noChangeArrowheads="1"/>
          </p:cNvSpPr>
          <p:nvPr>
            <p:ph type="ftr" sz="quarter" idx="11"/>
          </p:nvPr>
        </p:nvSpPr>
        <p:spPr/>
        <p:txBody>
          <a:bodyPr/>
          <a:lstStyle>
            <a:lvl1pPr>
              <a:defRPr/>
            </a:lvl1pPr>
          </a:lstStyle>
          <a:p>
            <a:pPr>
              <a:defRPr/>
            </a:pPr>
            <a:endParaRPr lang="en-US" altLang="zh-CN"/>
          </a:p>
        </p:txBody>
      </p:sp>
      <p:sp>
        <p:nvSpPr>
          <p:cNvPr id="5" name="Rectangle 6"/>
          <p:cNvSpPr>
            <a:spLocks noGrp="1" noChangeArrowheads="1"/>
          </p:cNvSpPr>
          <p:nvPr>
            <p:ph type="sldNum" sz="quarter" idx="12"/>
          </p:nvPr>
        </p:nvSpPr>
        <p:spPr/>
        <p:txBody>
          <a:bodyPr/>
          <a:lstStyle>
            <a:lvl1pPr>
              <a:defRPr/>
            </a:lvl1pPr>
          </a:lstStyle>
          <a:p>
            <a:pPr>
              <a:defRPr/>
            </a:pPr>
            <a:fld id="{8D785202-6F11-4088-8F6A-1496C0F310AB}" type="slidenum">
              <a:rPr lang="en-US" altLang="zh-CN"/>
            </a:fld>
            <a:endParaRPr lang="en-US" altLang="zh-CN"/>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Obj" preserve="1">
  <p:cSld name="标题，文本与内容">
    <p:spTree>
      <p:nvGrpSpPr>
        <p:cNvPr id="1" name=""/>
        <p:cNvGrpSpPr/>
        <p:nvPr/>
      </p:nvGrpSpPr>
      <p:grpSpPr>
        <a:xfrm>
          <a:off x="0" y="0"/>
          <a:ext cx="0" cy="0"/>
          <a:chOff x="0" y="0"/>
          <a:chExt cx="0" cy="0"/>
        </a:xfrm>
      </p:grpSpPr>
      <p:sp>
        <p:nvSpPr>
          <p:cNvPr id="2" name="标题 1"/>
          <p:cNvSpPr>
            <a:spLocks noGrp="1"/>
          </p:cNvSpPr>
          <p:nvPr>
            <p:ph type="title"/>
          </p:nvPr>
        </p:nvSpPr>
        <p:spPr>
          <a:xfrm>
            <a:off x="457200" y="277813"/>
            <a:ext cx="8229600" cy="1139825"/>
          </a:xfrm>
        </p:spPr>
        <p:txBody>
          <a:bodyPr/>
          <a:lstStyle/>
          <a:p>
            <a:r>
              <a:rPr lang="zh-CN" altLang="en-US"/>
              <a:t>单击此处编辑母版标题样式</a:t>
            </a:r>
            <a:endParaRPr lang="zh-CN" altLang="en-US"/>
          </a:p>
        </p:txBody>
      </p:sp>
      <p:sp>
        <p:nvSpPr>
          <p:cNvPr id="3" name="文本占位符 2"/>
          <p:cNvSpPr>
            <a:spLocks noGrp="1"/>
          </p:cNvSpPr>
          <p:nvPr>
            <p:ph type="body" sz="half" idx="1"/>
          </p:nvPr>
        </p:nvSpPr>
        <p:spPr>
          <a:xfrm>
            <a:off x="457200" y="1600200"/>
            <a:ext cx="4038600" cy="4530725"/>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内容占位符 3"/>
          <p:cNvSpPr>
            <a:spLocks noGrp="1"/>
          </p:cNvSpPr>
          <p:nvPr>
            <p:ph sz="half" idx="2"/>
          </p:nvPr>
        </p:nvSpPr>
        <p:spPr>
          <a:xfrm>
            <a:off x="4648200" y="1600200"/>
            <a:ext cx="4038600" cy="4530725"/>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Rectangle 4"/>
          <p:cNvSpPr>
            <a:spLocks noGrp="1" noChangeArrowheads="1"/>
          </p:cNvSpPr>
          <p:nvPr>
            <p:ph type="dt" sz="half" idx="10"/>
          </p:nvPr>
        </p:nvSpPr>
        <p:spPr/>
        <p:txBody>
          <a:bodyPr/>
          <a:lstStyle>
            <a:lvl1pPr>
              <a:defRPr/>
            </a:lvl1pPr>
          </a:lstStyle>
          <a:p>
            <a:pPr>
              <a:defRPr/>
            </a:pPr>
            <a:endParaRPr lang="en-US" altLang="zh-CN"/>
          </a:p>
        </p:txBody>
      </p:sp>
      <p:sp>
        <p:nvSpPr>
          <p:cNvPr id="6" name="Rectangle 5"/>
          <p:cNvSpPr>
            <a:spLocks noGrp="1" noChangeArrowheads="1"/>
          </p:cNvSpPr>
          <p:nvPr>
            <p:ph type="ftr" sz="quarter" idx="11"/>
          </p:nvPr>
        </p:nvSpPr>
        <p:spPr/>
        <p:txBody>
          <a:bodyPr/>
          <a:lstStyle>
            <a:lvl1pPr>
              <a:defRPr/>
            </a:lvl1pPr>
          </a:lstStyle>
          <a:p>
            <a:pPr>
              <a:defRPr/>
            </a:pPr>
            <a:endParaRPr lang="en-US" altLang="zh-CN"/>
          </a:p>
        </p:txBody>
      </p:sp>
      <p:sp>
        <p:nvSpPr>
          <p:cNvPr id="7" name="Rectangle 6"/>
          <p:cNvSpPr>
            <a:spLocks noGrp="1" noChangeArrowheads="1"/>
          </p:cNvSpPr>
          <p:nvPr>
            <p:ph type="sldNum" sz="quarter" idx="12"/>
          </p:nvPr>
        </p:nvSpPr>
        <p:spPr/>
        <p:txBody>
          <a:bodyPr/>
          <a:lstStyle>
            <a:lvl1pPr>
              <a:defRPr/>
            </a:lvl1pPr>
          </a:lstStyle>
          <a:p>
            <a:pPr>
              <a:defRPr/>
            </a:pPr>
            <a:fld id="{733FE3E0-38E2-435E-BD1C-9EC6292E0A2D}" type="slidenum">
              <a:rPr lang="en-US" altLang="zh-CN"/>
            </a:fld>
            <a:endParaRPr lang="en-US" altLang="zh-C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Rectangle 4"/>
          <p:cNvSpPr>
            <a:spLocks noGrp="1" noChangeArrowheads="1"/>
          </p:cNvSpPr>
          <p:nvPr>
            <p:ph type="dt" sz="half" idx="10"/>
          </p:nvPr>
        </p:nvSpPr>
        <p:spPr/>
        <p:txBody>
          <a:bodyPr/>
          <a:lstStyle>
            <a:lvl1pPr>
              <a:defRPr/>
            </a:lvl1pPr>
          </a:lstStyle>
          <a:p>
            <a:pPr>
              <a:defRPr/>
            </a:pPr>
            <a:endParaRPr lang="en-US" altLang="zh-CN"/>
          </a:p>
        </p:txBody>
      </p:sp>
      <p:sp>
        <p:nvSpPr>
          <p:cNvPr id="5" name="Rectangle 5"/>
          <p:cNvSpPr>
            <a:spLocks noGrp="1" noChangeArrowheads="1"/>
          </p:cNvSpPr>
          <p:nvPr>
            <p:ph type="ftr" sz="quarter" idx="11"/>
          </p:nvPr>
        </p:nvSpPr>
        <p:spPr/>
        <p:txBody>
          <a:bodyPr/>
          <a:lstStyle>
            <a:lvl1pPr>
              <a:defRPr/>
            </a:lvl1pPr>
          </a:lstStyle>
          <a:p>
            <a:pPr>
              <a:defRPr/>
            </a:pPr>
            <a:endParaRPr lang="en-US" altLang="zh-CN"/>
          </a:p>
        </p:txBody>
      </p:sp>
      <p:sp>
        <p:nvSpPr>
          <p:cNvPr id="6" name="Rectangle 6"/>
          <p:cNvSpPr>
            <a:spLocks noGrp="1" noChangeArrowheads="1"/>
          </p:cNvSpPr>
          <p:nvPr>
            <p:ph type="sldNum" sz="quarter" idx="12"/>
          </p:nvPr>
        </p:nvSpPr>
        <p:spPr/>
        <p:txBody>
          <a:bodyPr/>
          <a:lstStyle>
            <a:lvl1pPr>
              <a:defRPr/>
            </a:lvl1pPr>
          </a:lstStyle>
          <a:p>
            <a:pPr>
              <a:defRPr/>
            </a:pPr>
            <a:fld id="{62252520-8239-4A23-9B19-5BD12990E990}" type="slidenum">
              <a:rPr lang="en-US" altLang="zh-CN"/>
            </a:fld>
            <a:endParaRPr lang="en-US" altLang="zh-C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endParaRPr lang="zh-CN" altLang="en-US" smtClean="0"/>
          </a:p>
        </p:txBody>
      </p:sp>
      <p:sp>
        <p:nvSpPr>
          <p:cNvPr id="4" name="Rectangle 4"/>
          <p:cNvSpPr>
            <a:spLocks noGrp="1" noChangeArrowheads="1"/>
          </p:cNvSpPr>
          <p:nvPr>
            <p:ph type="dt" sz="half" idx="10"/>
          </p:nvPr>
        </p:nvSpPr>
        <p:spPr/>
        <p:txBody>
          <a:bodyPr/>
          <a:lstStyle>
            <a:lvl1pPr>
              <a:defRPr/>
            </a:lvl1pPr>
          </a:lstStyle>
          <a:p>
            <a:pPr>
              <a:defRPr/>
            </a:pPr>
            <a:endParaRPr lang="en-US" altLang="zh-CN"/>
          </a:p>
        </p:txBody>
      </p:sp>
      <p:sp>
        <p:nvSpPr>
          <p:cNvPr id="5" name="Rectangle 5"/>
          <p:cNvSpPr>
            <a:spLocks noGrp="1" noChangeArrowheads="1"/>
          </p:cNvSpPr>
          <p:nvPr>
            <p:ph type="ftr" sz="quarter" idx="11"/>
          </p:nvPr>
        </p:nvSpPr>
        <p:spPr/>
        <p:txBody>
          <a:bodyPr/>
          <a:lstStyle>
            <a:lvl1pPr>
              <a:defRPr/>
            </a:lvl1pPr>
          </a:lstStyle>
          <a:p>
            <a:pPr>
              <a:defRPr/>
            </a:pPr>
            <a:endParaRPr lang="en-US" altLang="zh-CN"/>
          </a:p>
        </p:txBody>
      </p:sp>
      <p:sp>
        <p:nvSpPr>
          <p:cNvPr id="6" name="Rectangle 6"/>
          <p:cNvSpPr>
            <a:spLocks noGrp="1" noChangeArrowheads="1"/>
          </p:cNvSpPr>
          <p:nvPr>
            <p:ph type="sldNum" sz="quarter" idx="12"/>
          </p:nvPr>
        </p:nvSpPr>
        <p:spPr/>
        <p:txBody>
          <a:bodyPr/>
          <a:lstStyle>
            <a:lvl1pPr>
              <a:defRPr/>
            </a:lvl1pPr>
          </a:lstStyle>
          <a:p>
            <a:pPr>
              <a:defRPr/>
            </a:pPr>
            <a:fld id="{B7393C47-853D-482C-925D-47175F6B2F19}" type="slidenum">
              <a:rPr lang="en-US" altLang="zh-CN"/>
            </a:fld>
            <a:endParaRPr lang="en-US" altLang="zh-C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Rectangle 4"/>
          <p:cNvSpPr>
            <a:spLocks noGrp="1" noChangeArrowheads="1"/>
          </p:cNvSpPr>
          <p:nvPr>
            <p:ph type="dt" sz="half" idx="10"/>
          </p:nvPr>
        </p:nvSpPr>
        <p:spPr/>
        <p:txBody>
          <a:bodyPr/>
          <a:lstStyle>
            <a:lvl1pPr>
              <a:defRPr/>
            </a:lvl1pPr>
          </a:lstStyle>
          <a:p>
            <a:pPr>
              <a:defRPr/>
            </a:pPr>
            <a:endParaRPr lang="en-US" altLang="zh-CN"/>
          </a:p>
        </p:txBody>
      </p:sp>
      <p:sp>
        <p:nvSpPr>
          <p:cNvPr id="6" name="Rectangle 5"/>
          <p:cNvSpPr>
            <a:spLocks noGrp="1" noChangeArrowheads="1"/>
          </p:cNvSpPr>
          <p:nvPr>
            <p:ph type="ftr" sz="quarter" idx="11"/>
          </p:nvPr>
        </p:nvSpPr>
        <p:spPr/>
        <p:txBody>
          <a:bodyPr/>
          <a:lstStyle>
            <a:lvl1pPr>
              <a:defRPr/>
            </a:lvl1pPr>
          </a:lstStyle>
          <a:p>
            <a:pPr>
              <a:defRPr/>
            </a:pPr>
            <a:endParaRPr lang="en-US" altLang="zh-CN"/>
          </a:p>
        </p:txBody>
      </p:sp>
      <p:sp>
        <p:nvSpPr>
          <p:cNvPr id="7" name="Rectangle 6"/>
          <p:cNvSpPr>
            <a:spLocks noGrp="1" noChangeArrowheads="1"/>
          </p:cNvSpPr>
          <p:nvPr>
            <p:ph type="sldNum" sz="quarter" idx="12"/>
          </p:nvPr>
        </p:nvSpPr>
        <p:spPr/>
        <p:txBody>
          <a:bodyPr/>
          <a:lstStyle>
            <a:lvl1pPr>
              <a:defRPr/>
            </a:lvl1pPr>
          </a:lstStyle>
          <a:p>
            <a:pPr>
              <a:defRPr/>
            </a:pPr>
            <a:fld id="{19ECE6A5-A134-4E52-932B-74BF19124ABB}" type="slidenum">
              <a:rPr lang="en-US" altLang="zh-CN"/>
            </a:fld>
            <a:endParaRPr lang="en-US" altLang="zh-C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Rectangle 4"/>
          <p:cNvSpPr>
            <a:spLocks noGrp="1" noChangeArrowheads="1"/>
          </p:cNvSpPr>
          <p:nvPr>
            <p:ph type="dt" sz="half" idx="10"/>
          </p:nvPr>
        </p:nvSpPr>
        <p:spPr/>
        <p:txBody>
          <a:bodyPr/>
          <a:lstStyle>
            <a:lvl1pPr>
              <a:defRPr/>
            </a:lvl1pPr>
          </a:lstStyle>
          <a:p>
            <a:pPr>
              <a:defRPr/>
            </a:pPr>
            <a:endParaRPr lang="en-US" altLang="zh-CN"/>
          </a:p>
        </p:txBody>
      </p:sp>
      <p:sp>
        <p:nvSpPr>
          <p:cNvPr id="8" name="Rectangle 5"/>
          <p:cNvSpPr>
            <a:spLocks noGrp="1" noChangeArrowheads="1"/>
          </p:cNvSpPr>
          <p:nvPr>
            <p:ph type="ftr" sz="quarter" idx="11"/>
          </p:nvPr>
        </p:nvSpPr>
        <p:spPr/>
        <p:txBody>
          <a:bodyPr/>
          <a:lstStyle>
            <a:lvl1pPr>
              <a:defRPr/>
            </a:lvl1pPr>
          </a:lstStyle>
          <a:p>
            <a:pPr>
              <a:defRPr/>
            </a:pPr>
            <a:endParaRPr lang="en-US" altLang="zh-CN"/>
          </a:p>
        </p:txBody>
      </p:sp>
      <p:sp>
        <p:nvSpPr>
          <p:cNvPr id="9" name="Rectangle 6"/>
          <p:cNvSpPr>
            <a:spLocks noGrp="1" noChangeArrowheads="1"/>
          </p:cNvSpPr>
          <p:nvPr>
            <p:ph type="sldNum" sz="quarter" idx="12"/>
          </p:nvPr>
        </p:nvSpPr>
        <p:spPr/>
        <p:txBody>
          <a:bodyPr/>
          <a:lstStyle>
            <a:lvl1pPr>
              <a:defRPr/>
            </a:lvl1pPr>
          </a:lstStyle>
          <a:p>
            <a:pPr>
              <a:defRPr/>
            </a:pPr>
            <a:fld id="{BC017B24-8A57-431D-BB1F-0F94A9B4CA36}" type="slidenum">
              <a:rPr lang="en-US" altLang="zh-CN"/>
            </a:fld>
            <a:endParaRPr lang="en-US" altLang="zh-C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Rectangle 4"/>
          <p:cNvSpPr>
            <a:spLocks noGrp="1" noChangeArrowheads="1"/>
          </p:cNvSpPr>
          <p:nvPr>
            <p:ph type="dt" sz="half" idx="10"/>
          </p:nvPr>
        </p:nvSpPr>
        <p:spPr/>
        <p:txBody>
          <a:bodyPr/>
          <a:lstStyle>
            <a:lvl1pPr>
              <a:defRPr/>
            </a:lvl1pPr>
          </a:lstStyle>
          <a:p>
            <a:pPr>
              <a:defRPr/>
            </a:pPr>
            <a:endParaRPr lang="en-US" altLang="zh-CN"/>
          </a:p>
        </p:txBody>
      </p:sp>
      <p:sp>
        <p:nvSpPr>
          <p:cNvPr id="4" name="Rectangle 5"/>
          <p:cNvSpPr>
            <a:spLocks noGrp="1" noChangeArrowheads="1"/>
          </p:cNvSpPr>
          <p:nvPr>
            <p:ph type="ftr" sz="quarter" idx="11"/>
          </p:nvPr>
        </p:nvSpPr>
        <p:spPr/>
        <p:txBody>
          <a:bodyPr/>
          <a:lstStyle>
            <a:lvl1pPr>
              <a:defRPr/>
            </a:lvl1pPr>
          </a:lstStyle>
          <a:p>
            <a:pPr>
              <a:defRPr/>
            </a:pPr>
            <a:endParaRPr lang="en-US" altLang="zh-CN"/>
          </a:p>
        </p:txBody>
      </p:sp>
      <p:sp>
        <p:nvSpPr>
          <p:cNvPr id="5" name="Rectangle 6"/>
          <p:cNvSpPr>
            <a:spLocks noGrp="1" noChangeArrowheads="1"/>
          </p:cNvSpPr>
          <p:nvPr>
            <p:ph type="sldNum" sz="quarter" idx="12"/>
          </p:nvPr>
        </p:nvSpPr>
        <p:spPr/>
        <p:txBody>
          <a:bodyPr/>
          <a:lstStyle>
            <a:lvl1pPr>
              <a:defRPr/>
            </a:lvl1pPr>
          </a:lstStyle>
          <a:p>
            <a:pPr>
              <a:defRPr/>
            </a:pPr>
            <a:fld id="{2DD85601-E716-4ECC-9E8A-952A3D8B22BF}" type="slidenum">
              <a:rPr lang="en-US" altLang="zh-CN"/>
            </a:fld>
            <a:endParaRPr lang="en-US" altLang="zh-C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a:lvl1pPr>
          </a:lstStyle>
          <a:p>
            <a:pPr>
              <a:defRPr/>
            </a:pPr>
            <a:endParaRPr lang="en-US" altLang="zh-CN"/>
          </a:p>
        </p:txBody>
      </p:sp>
      <p:sp>
        <p:nvSpPr>
          <p:cNvPr id="3" name="Rectangle 5"/>
          <p:cNvSpPr>
            <a:spLocks noGrp="1" noChangeArrowheads="1"/>
          </p:cNvSpPr>
          <p:nvPr>
            <p:ph type="ftr" sz="quarter" idx="11"/>
          </p:nvPr>
        </p:nvSpPr>
        <p:spPr/>
        <p:txBody>
          <a:bodyPr/>
          <a:lstStyle>
            <a:lvl1pPr>
              <a:defRPr/>
            </a:lvl1pPr>
          </a:lstStyle>
          <a:p>
            <a:pPr>
              <a:defRPr/>
            </a:pPr>
            <a:endParaRPr lang="en-US" altLang="zh-CN"/>
          </a:p>
        </p:txBody>
      </p:sp>
      <p:sp>
        <p:nvSpPr>
          <p:cNvPr id="4" name="Rectangle 6"/>
          <p:cNvSpPr>
            <a:spLocks noGrp="1" noChangeArrowheads="1"/>
          </p:cNvSpPr>
          <p:nvPr>
            <p:ph type="sldNum" sz="quarter" idx="12"/>
          </p:nvPr>
        </p:nvSpPr>
        <p:spPr/>
        <p:txBody>
          <a:bodyPr/>
          <a:lstStyle>
            <a:lvl1pPr>
              <a:defRPr/>
            </a:lvl1pPr>
          </a:lstStyle>
          <a:p>
            <a:pPr>
              <a:defRPr/>
            </a:pPr>
            <a:fld id="{119D8463-FDF1-42AB-A251-82A2D5CD0B5E}" type="slidenum">
              <a:rPr lang="en-US" altLang="zh-CN"/>
            </a:fld>
            <a:endParaRPr lang="en-US" altLang="zh-C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Rectangle 4"/>
          <p:cNvSpPr>
            <a:spLocks noGrp="1" noChangeArrowheads="1"/>
          </p:cNvSpPr>
          <p:nvPr>
            <p:ph type="dt" sz="half" idx="10"/>
          </p:nvPr>
        </p:nvSpPr>
        <p:spPr/>
        <p:txBody>
          <a:bodyPr/>
          <a:lstStyle>
            <a:lvl1pPr>
              <a:defRPr/>
            </a:lvl1pPr>
          </a:lstStyle>
          <a:p>
            <a:pPr>
              <a:defRPr/>
            </a:pPr>
            <a:endParaRPr lang="en-US" altLang="zh-CN"/>
          </a:p>
        </p:txBody>
      </p:sp>
      <p:sp>
        <p:nvSpPr>
          <p:cNvPr id="6" name="Rectangle 5"/>
          <p:cNvSpPr>
            <a:spLocks noGrp="1" noChangeArrowheads="1"/>
          </p:cNvSpPr>
          <p:nvPr>
            <p:ph type="ftr" sz="quarter" idx="11"/>
          </p:nvPr>
        </p:nvSpPr>
        <p:spPr/>
        <p:txBody>
          <a:bodyPr/>
          <a:lstStyle>
            <a:lvl1pPr>
              <a:defRPr/>
            </a:lvl1pPr>
          </a:lstStyle>
          <a:p>
            <a:pPr>
              <a:defRPr/>
            </a:pPr>
            <a:endParaRPr lang="en-US" altLang="zh-CN"/>
          </a:p>
        </p:txBody>
      </p:sp>
      <p:sp>
        <p:nvSpPr>
          <p:cNvPr id="7" name="Rectangle 6"/>
          <p:cNvSpPr>
            <a:spLocks noGrp="1" noChangeArrowheads="1"/>
          </p:cNvSpPr>
          <p:nvPr>
            <p:ph type="sldNum" sz="quarter" idx="12"/>
          </p:nvPr>
        </p:nvSpPr>
        <p:spPr/>
        <p:txBody>
          <a:bodyPr/>
          <a:lstStyle>
            <a:lvl1pPr>
              <a:defRPr/>
            </a:lvl1pPr>
          </a:lstStyle>
          <a:p>
            <a:pPr>
              <a:defRPr/>
            </a:pPr>
            <a:fld id="{31B32074-72B0-455C-8012-D3FEA985B033}" type="slidenum">
              <a:rPr lang="en-US" altLang="zh-CN"/>
            </a:fld>
            <a:endParaRPr lang="en-US" altLang="zh-C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smtClean="0"/>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Rectangle 4"/>
          <p:cNvSpPr>
            <a:spLocks noGrp="1" noChangeArrowheads="1"/>
          </p:cNvSpPr>
          <p:nvPr>
            <p:ph type="dt" sz="half" idx="10"/>
          </p:nvPr>
        </p:nvSpPr>
        <p:spPr/>
        <p:txBody>
          <a:bodyPr/>
          <a:lstStyle>
            <a:lvl1pPr>
              <a:defRPr/>
            </a:lvl1pPr>
          </a:lstStyle>
          <a:p>
            <a:pPr>
              <a:defRPr/>
            </a:pPr>
            <a:endParaRPr lang="en-US" altLang="zh-CN"/>
          </a:p>
        </p:txBody>
      </p:sp>
      <p:sp>
        <p:nvSpPr>
          <p:cNvPr id="6" name="Rectangle 5"/>
          <p:cNvSpPr>
            <a:spLocks noGrp="1" noChangeArrowheads="1"/>
          </p:cNvSpPr>
          <p:nvPr>
            <p:ph type="ftr" sz="quarter" idx="11"/>
          </p:nvPr>
        </p:nvSpPr>
        <p:spPr/>
        <p:txBody>
          <a:bodyPr/>
          <a:lstStyle>
            <a:lvl1pPr>
              <a:defRPr/>
            </a:lvl1pPr>
          </a:lstStyle>
          <a:p>
            <a:pPr>
              <a:defRPr/>
            </a:pPr>
            <a:endParaRPr lang="en-US" altLang="zh-CN"/>
          </a:p>
        </p:txBody>
      </p:sp>
      <p:sp>
        <p:nvSpPr>
          <p:cNvPr id="7" name="Rectangle 6"/>
          <p:cNvSpPr>
            <a:spLocks noGrp="1" noChangeArrowheads="1"/>
          </p:cNvSpPr>
          <p:nvPr>
            <p:ph type="sldNum" sz="quarter" idx="12"/>
          </p:nvPr>
        </p:nvSpPr>
        <p:spPr/>
        <p:txBody>
          <a:bodyPr/>
          <a:lstStyle>
            <a:lvl1pPr>
              <a:defRPr/>
            </a:lvl1pPr>
          </a:lstStyle>
          <a:p>
            <a:pPr>
              <a:defRPr/>
            </a:pPr>
            <a:fld id="{2379444B-7FFD-483C-B9D6-0C5DCB7BD392}" type="slidenum">
              <a:rPr lang="en-US" altLang="zh-CN"/>
            </a:fld>
            <a:endParaRPr lang="en-US" altLang="zh-CN"/>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5" Type="http://schemas.openxmlformats.org/officeDocument/2006/relationships/theme" Target="../theme/theme1.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p:cNvSpPr>
          <p:nvPr>
            <p:ph type="title"/>
          </p:nvPr>
        </p:nvSpPr>
        <p:spPr bwMode="auto">
          <a:xfrm>
            <a:off x="457200" y="277813"/>
            <a:ext cx="8229600" cy="1139825"/>
          </a:xfrm>
          <a:prstGeom prst="rect">
            <a:avLst/>
          </a:prstGeom>
          <a:noFill/>
          <a:ln w="9525">
            <a:noFill/>
            <a:miter lim="800000"/>
          </a:ln>
        </p:spPr>
        <p:txBody>
          <a:bodyPr vert="horz" wrap="square" lIns="91440" tIns="45720" rIns="91440" bIns="45720" numCol="1" anchor="t" anchorCtr="0" compatLnSpc="1"/>
          <a:lstStyle/>
          <a:p>
            <a:pPr lvl="0"/>
            <a:r>
              <a:rPr lang="zh-CN" altLang="en-US" smtClean="0"/>
              <a:t>单击此处编辑母版标题样式</a:t>
            </a:r>
            <a:endParaRPr lang="zh-CN" altLang="en-US" smtClean="0"/>
          </a:p>
        </p:txBody>
      </p:sp>
      <p:sp>
        <p:nvSpPr>
          <p:cNvPr id="1027" name="Rectangle 3"/>
          <p:cNvSpPr>
            <a:spLocks noGrp="1"/>
          </p:cNvSpPr>
          <p:nvPr>
            <p:ph type="body" idx="1"/>
          </p:nvPr>
        </p:nvSpPr>
        <p:spPr bwMode="auto">
          <a:xfrm>
            <a:off x="457200" y="1600200"/>
            <a:ext cx="8229600" cy="4530725"/>
          </a:xfrm>
          <a:prstGeom prst="rect">
            <a:avLst/>
          </a:prstGeom>
          <a:noFill/>
          <a:ln w="9525">
            <a:noFill/>
            <a:miter lim="800000"/>
          </a:ln>
        </p:spPr>
        <p:txBody>
          <a:bodyPr vert="horz" wrap="square" lIns="91440" tIns="45720" rIns="91440" bIns="45720" numCol="1" anchor="t" anchorCtr="0" compatLnSpc="1"/>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smtClean="0"/>
          </a:p>
        </p:txBody>
      </p:sp>
      <p:sp>
        <p:nvSpPr>
          <p:cNvPr id="138244" name="Rectangle 4"/>
          <p:cNvSpPr>
            <a:spLocks noGrp="1" noChangeArrowheads="1"/>
          </p:cNvSpPr>
          <p:nvPr>
            <p:ph type="dt" sz="half" idx="2"/>
          </p:nvPr>
        </p:nvSpPr>
        <p:spPr bwMode="auto">
          <a:xfrm>
            <a:off x="457200" y="6243638"/>
            <a:ext cx="2133600" cy="457200"/>
          </a:xfrm>
          <a:prstGeom prst="rect">
            <a:avLst/>
          </a:prstGeom>
          <a:noFill/>
          <a:ln w="9525">
            <a:noFill/>
            <a:miter lim="800000"/>
          </a:ln>
          <a:effectLst/>
        </p:spPr>
        <p:txBody>
          <a:bodyPr vert="horz" wrap="square" lIns="91440" tIns="45720" rIns="91440" bIns="45720" numCol="1" anchor="b" anchorCtr="0" compatLnSpc="1"/>
          <a:lstStyle>
            <a:lvl1pPr algn="l">
              <a:lnSpc>
                <a:spcPct val="100000"/>
              </a:lnSpc>
              <a:buClrTx/>
              <a:buFontTx/>
              <a:buNone/>
              <a:defRPr sz="1200" b="0">
                <a:solidFill>
                  <a:schemeClr val="tx1"/>
                </a:solidFill>
                <a:latin typeface="+mj-lt"/>
                <a:ea typeface="宋体" panose="02010600030101010101" pitchFamily="2" charset="-122"/>
              </a:defRPr>
            </a:lvl1pPr>
          </a:lstStyle>
          <a:p>
            <a:pPr>
              <a:defRPr/>
            </a:pPr>
            <a:endParaRPr lang="en-US" altLang="zh-CN"/>
          </a:p>
        </p:txBody>
      </p:sp>
      <p:sp>
        <p:nvSpPr>
          <p:cNvPr id="138245" name="Rectangle 5"/>
          <p:cNvSpPr>
            <a:spLocks noGrp="1" noChangeArrowheads="1"/>
          </p:cNvSpPr>
          <p:nvPr>
            <p:ph type="ftr" sz="quarter" idx="3"/>
          </p:nvPr>
        </p:nvSpPr>
        <p:spPr bwMode="auto">
          <a:xfrm>
            <a:off x="3124200" y="6248400"/>
            <a:ext cx="2895600" cy="457200"/>
          </a:xfrm>
          <a:prstGeom prst="rect">
            <a:avLst/>
          </a:prstGeom>
          <a:noFill/>
          <a:ln w="9525">
            <a:noFill/>
            <a:miter lim="800000"/>
          </a:ln>
          <a:effectLst/>
        </p:spPr>
        <p:txBody>
          <a:bodyPr vert="horz" wrap="square" lIns="91440" tIns="45720" rIns="91440" bIns="45720" numCol="1" anchor="b" anchorCtr="0" compatLnSpc="1"/>
          <a:lstStyle>
            <a:lvl1pPr algn="ctr">
              <a:lnSpc>
                <a:spcPct val="100000"/>
              </a:lnSpc>
              <a:buClrTx/>
              <a:buFontTx/>
              <a:buNone/>
              <a:defRPr sz="1200" b="0">
                <a:solidFill>
                  <a:schemeClr val="tx1"/>
                </a:solidFill>
                <a:latin typeface="+mj-lt"/>
                <a:ea typeface="宋体" panose="02010600030101010101" pitchFamily="2" charset="-122"/>
              </a:defRPr>
            </a:lvl1pPr>
          </a:lstStyle>
          <a:p>
            <a:pPr>
              <a:defRPr/>
            </a:pPr>
            <a:endParaRPr lang="en-US" altLang="zh-CN"/>
          </a:p>
        </p:txBody>
      </p:sp>
      <p:sp>
        <p:nvSpPr>
          <p:cNvPr id="138246" name="Rectangle 6"/>
          <p:cNvSpPr>
            <a:spLocks noGrp="1" noChangeArrowheads="1"/>
          </p:cNvSpPr>
          <p:nvPr>
            <p:ph type="sldNum" sz="quarter" idx="4"/>
          </p:nvPr>
        </p:nvSpPr>
        <p:spPr bwMode="auto">
          <a:xfrm>
            <a:off x="6553200" y="6243638"/>
            <a:ext cx="2133600" cy="457200"/>
          </a:xfrm>
          <a:prstGeom prst="rect">
            <a:avLst/>
          </a:prstGeom>
          <a:noFill/>
          <a:ln w="9525">
            <a:noFill/>
            <a:miter lim="800000"/>
          </a:ln>
          <a:effectLst/>
        </p:spPr>
        <p:txBody>
          <a:bodyPr vert="horz" wrap="square" lIns="91440" tIns="45720" rIns="91440" bIns="45720" numCol="1" anchor="b" anchorCtr="0" compatLnSpc="1"/>
          <a:lstStyle>
            <a:lvl1pPr algn="r">
              <a:buFont typeface="Wingdings" panose="05000000000000000000" pitchFamily="2" charset="2"/>
              <a:buNone/>
              <a:defRPr sz="1200" b="0">
                <a:solidFill>
                  <a:schemeClr val="tx1"/>
                </a:solidFill>
                <a:latin typeface="Garamond" panose="02020404030301010803" pitchFamily="18" charset="0"/>
                <a:ea typeface="宋体" panose="02010600030101010101" pitchFamily="2" charset="-122"/>
              </a:defRPr>
            </a:lvl1pPr>
          </a:lstStyle>
          <a:p>
            <a:pPr>
              <a:defRPr/>
            </a:pPr>
            <a:fld id="{BCCAA9E1-DF0A-4B37-BE33-51BB06AE2153}" type="slidenum">
              <a:rPr lang="en-US" altLang="zh-CN"/>
            </a:fld>
            <a:endParaRPr lang="en-US" altLang="zh-C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4200">
          <a:solidFill>
            <a:schemeClr val="tx2"/>
          </a:solidFill>
          <a:latin typeface="+mj-lt"/>
          <a:ea typeface="+mj-ea"/>
          <a:cs typeface="+mj-cs"/>
        </a:defRPr>
      </a:lvl1pPr>
      <a:lvl2pPr algn="l" rtl="0" eaLnBrk="0" fontAlgn="base" hangingPunct="0">
        <a:spcBef>
          <a:spcPct val="0"/>
        </a:spcBef>
        <a:spcAft>
          <a:spcPct val="0"/>
        </a:spcAft>
        <a:defRPr sz="4200">
          <a:solidFill>
            <a:schemeClr val="tx2"/>
          </a:solidFill>
          <a:latin typeface="Garamond" panose="02020404030301010803" pitchFamily="18" charset="0"/>
          <a:ea typeface="宋体" panose="02010600030101010101" pitchFamily="2" charset="-122"/>
        </a:defRPr>
      </a:lvl2pPr>
      <a:lvl3pPr algn="l" rtl="0" eaLnBrk="0" fontAlgn="base" hangingPunct="0">
        <a:spcBef>
          <a:spcPct val="0"/>
        </a:spcBef>
        <a:spcAft>
          <a:spcPct val="0"/>
        </a:spcAft>
        <a:defRPr sz="4200">
          <a:solidFill>
            <a:schemeClr val="tx2"/>
          </a:solidFill>
          <a:latin typeface="Garamond" panose="02020404030301010803" pitchFamily="18" charset="0"/>
          <a:ea typeface="宋体" panose="02010600030101010101" pitchFamily="2" charset="-122"/>
        </a:defRPr>
      </a:lvl3pPr>
      <a:lvl4pPr algn="l" rtl="0" eaLnBrk="0" fontAlgn="base" hangingPunct="0">
        <a:spcBef>
          <a:spcPct val="0"/>
        </a:spcBef>
        <a:spcAft>
          <a:spcPct val="0"/>
        </a:spcAft>
        <a:defRPr sz="4200">
          <a:solidFill>
            <a:schemeClr val="tx2"/>
          </a:solidFill>
          <a:latin typeface="Garamond" panose="02020404030301010803" pitchFamily="18" charset="0"/>
          <a:ea typeface="宋体" panose="02010600030101010101" pitchFamily="2" charset="-122"/>
        </a:defRPr>
      </a:lvl4pPr>
      <a:lvl5pPr algn="l" rtl="0" eaLnBrk="0" fontAlgn="base" hangingPunct="0">
        <a:spcBef>
          <a:spcPct val="0"/>
        </a:spcBef>
        <a:spcAft>
          <a:spcPct val="0"/>
        </a:spcAft>
        <a:defRPr sz="4200">
          <a:solidFill>
            <a:schemeClr val="tx2"/>
          </a:solidFill>
          <a:latin typeface="Garamond" panose="02020404030301010803" pitchFamily="18" charset="0"/>
          <a:ea typeface="宋体" panose="02010600030101010101" pitchFamily="2" charset="-122"/>
        </a:defRPr>
      </a:lvl5pPr>
      <a:lvl6pPr marL="457200" algn="l" rtl="0" fontAlgn="base">
        <a:spcBef>
          <a:spcPct val="0"/>
        </a:spcBef>
        <a:spcAft>
          <a:spcPct val="0"/>
        </a:spcAft>
        <a:defRPr sz="4200">
          <a:solidFill>
            <a:schemeClr val="tx2"/>
          </a:solidFill>
          <a:latin typeface="Garamond" panose="02020404030301010803" pitchFamily="18" charset="0"/>
          <a:ea typeface="宋体" panose="02010600030101010101" pitchFamily="2" charset="-122"/>
        </a:defRPr>
      </a:lvl6pPr>
      <a:lvl7pPr marL="914400" algn="l" rtl="0" fontAlgn="base">
        <a:spcBef>
          <a:spcPct val="0"/>
        </a:spcBef>
        <a:spcAft>
          <a:spcPct val="0"/>
        </a:spcAft>
        <a:defRPr sz="4200">
          <a:solidFill>
            <a:schemeClr val="tx2"/>
          </a:solidFill>
          <a:latin typeface="Garamond" panose="02020404030301010803" pitchFamily="18" charset="0"/>
          <a:ea typeface="宋体" panose="02010600030101010101" pitchFamily="2" charset="-122"/>
        </a:defRPr>
      </a:lvl7pPr>
      <a:lvl8pPr marL="1371600" algn="l" rtl="0" fontAlgn="base">
        <a:spcBef>
          <a:spcPct val="0"/>
        </a:spcBef>
        <a:spcAft>
          <a:spcPct val="0"/>
        </a:spcAft>
        <a:defRPr sz="4200">
          <a:solidFill>
            <a:schemeClr val="tx2"/>
          </a:solidFill>
          <a:latin typeface="Garamond" panose="02020404030301010803" pitchFamily="18" charset="0"/>
          <a:ea typeface="宋体" panose="02010600030101010101" pitchFamily="2" charset="-122"/>
        </a:defRPr>
      </a:lvl8pPr>
      <a:lvl9pPr marL="1828800" algn="l" rtl="0" fontAlgn="base">
        <a:spcBef>
          <a:spcPct val="0"/>
        </a:spcBef>
        <a:spcAft>
          <a:spcPct val="0"/>
        </a:spcAft>
        <a:defRPr sz="4200">
          <a:solidFill>
            <a:schemeClr val="tx2"/>
          </a:solidFill>
          <a:latin typeface="Garamond" panose="02020404030301010803" pitchFamily="18" charset="0"/>
          <a:ea typeface="宋体" panose="02010600030101010101" pitchFamily="2" charset="-122"/>
        </a:defRPr>
      </a:lvl9pPr>
    </p:titleStyle>
    <p:bodyStyle>
      <a:lvl1pPr marL="342900" indent="-342900" algn="l" rtl="0" eaLnBrk="0" fontAlgn="base" hangingPunct="0">
        <a:spcBef>
          <a:spcPct val="20000"/>
        </a:spcBef>
        <a:spcAft>
          <a:spcPct val="0"/>
        </a:spcAft>
        <a:buClr>
          <a:schemeClr val="accent1"/>
        </a:buClr>
        <a:buSzPct val="65000"/>
        <a:buFont typeface="Wingdings" panose="05000000000000000000" pitchFamily="2" charset="2"/>
        <a:buChar char="n"/>
        <a:defRPr sz="3000">
          <a:solidFill>
            <a:schemeClr val="tx1"/>
          </a:solidFill>
          <a:latin typeface="+mn-lt"/>
          <a:ea typeface="+mn-ea"/>
          <a:cs typeface="+mn-cs"/>
        </a:defRPr>
      </a:lvl1pPr>
      <a:lvl2pPr marL="669925" indent="-325755" algn="l" rtl="0" eaLnBrk="0" fontAlgn="base" hangingPunct="0">
        <a:spcBef>
          <a:spcPct val="20000"/>
        </a:spcBef>
        <a:spcAft>
          <a:spcPct val="0"/>
        </a:spcAft>
        <a:buClr>
          <a:schemeClr val="accent2"/>
        </a:buClr>
        <a:buSzPct val="60000"/>
        <a:buFont typeface="Wingdings" panose="05000000000000000000" pitchFamily="2" charset="2"/>
        <a:buChar char="q"/>
        <a:defRPr sz="2600">
          <a:solidFill>
            <a:schemeClr val="tx1"/>
          </a:solidFill>
          <a:latin typeface="+mn-lt"/>
          <a:ea typeface="+mn-ea"/>
        </a:defRPr>
      </a:lvl2pPr>
      <a:lvl3pPr marL="1022350" indent="-351155" algn="l" rtl="0" eaLnBrk="0" fontAlgn="base" hangingPunct="0">
        <a:spcBef>
          <a:spcPct val="20000"/>
        </a:spcBef>
        <a:spcAft>
          <a:spcPct val="0"/>
        </a:spcAft>
        <a:buClr>
          <a:schemeClr val="accent1"/>
        </a:buClr>
        <a:buSzPct val="65000"/>
        <a:buFont typeface="Wingdings" panose="05000000000000000000" pitchFamily="2" charset="2"/>
        <a:buChar char="n"/>
        <a:defRPr sz="2200">
          <a:solidFill>
            <a:schemeClr val="tx1"/>
          </a:solidFill>
          <a:latin typeface="+mn-lt"/>
          <a:ea typeface="+mn-ea"/>
        </a:defRPr>
      </a:lvl3pPr>
      <a:lvl4pPr marL="1339850" indent="-316230" algn="l" rtl="0" eaLnBrk="0" fontAlgn="base" hangingPunct="0">
        <a:spcBef>
          <a:spcPct val="20000"/>
        </a:spcBef>
        <a:spcAft>
          <a:spcPct val="0"/>
        </a:spcAft>
        <a:buClr>
          <a:schemeClr val="accent2"/>
        </a:buClr>
        <a:buSzPct val="70000"/>
        <a:buFont typeface="Wingdings" panose="05000000000000000000" pitchFamily="2" charset="2"/>
        <a:buChar char="q"/>
        <a:defRPr sz="2000">
          <a:solidFill>
            <a:schemeClr val="tx1"/>
          </a:solidFill>
          <a:latin typeface="+mn-lt"/>
          <a:ea typeface="+mn-ea"/>
        </a:defRPr>
      </a:lvl4pPr>
      <a:lvl5pPr marL="1681480" indent="-339725" algn="l" rtl="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mn-lt"/>
          <a:ea typeface="+mn-ea"/>
        </a:defRPr>
      </a:lvl5pPr>
      <a:lvl6pPr marL="2138680" indent="-339725" algn="l" rtl="0" fontAlgn="base">
        <a:spcBef>
          <a:spcPct val="20000"/>
        </a:spcBef>
        <a:spcAft>
          <a:spcPct val="0"/>
        </a:spcAft>
        <a:buClr>
          <a:schemeClr val="accent1"/>
        </a:buClr>
        <a:buSzPct val="75000"/>
        <a:buFont typeface="Wingdings" panose="05000000000000000000" pitchFamily="2" charset="2"/>
        <a:buChar char="§"/>
        <a:defRPr sz="2000">
          <a:solidFill>
            <a:schemeClr val="tx1"/>
          </a:solidFill>
          <a:latin typeface="+mn-lt"/>
          <a:ea typeface="+mn-ea"/>
        </a:defRPr>
      </a:lvl6pPr>
      <a:lvl7pPr marL="2595880" indent="-339725" algn="l" rtl="0" fontAlgn="base">
        <a:spcBef>
          <a:spcPct val="20000"/>
        </a:spcBef>
        <a:spcAft>
          <a:spcPct val="0"/>
        </a:spcAft>
        <a:buClr>
          <a:schemeClr val="accent1"/>
        </a:buClr>
        <a:buSzPct val="75000"/>
        <a:buFont typeface="Wingdings" panose="05000000000000000000" pitchFamily="2" charset="2"/>
        <a:buChar char="§"/>
        <a:defRPr sz="2000">
          <a:solidFill>
            <a:schemeClr val="tx1"/>
          </a:solidFill>
          <a:latin typeface="+mn-lt"/>
          <a:ea typeface="+mn-ea"/>
        </a:defRPr>
      </a:lvl7pPr>
      <a:lvl8pPr marL="3053080" indent="-339725" algn="l" rtl="0" fontAlgn="base">
        <a:spcBef>
          <a:spcPct val="20000"/>
        </a:spcBef>
        <a:spcAft>
          <a:spcPct val="0"/>
        </a:spcAft>
        <a:buClr>
          <a:schemeClr val="accent1"/>
        </a:buClr>
        <a:buSzPct val="75000"/>
        <a:buFont typeface="Wingdings" panose="05000000000000000000" pitchFamily="2" charset="2"/>
        <a:buChar char="§"/>
        <a:defRPr sz="2000">
          <a:solidFill>
            <a:schemeClr val="tx1"/>
          </a:solidFill>
          <a:latin typeface="+mn-lt"/>
          <a:ea typeface="+mn-ea"/>
        </a:defRPr>
      </a:lvl8pPr>
      <a:lvl9pPr marL="3510280" indent="-339725" algn="l" rtl="0" fontAlgn="base">
        <a:spcBef>
          <a:spcPct val="20000"/>
        </a:spcBef>
        <a:spcAft>
          <a:spcPct val="0"/>
        </a:spcAft>
        <a:buClr>
          <a:schemeClr val="accent1"/>
        </a:buClr>
        <a:buSzPct val="75000"/>
        <a:buFont typeface="Wingdings" panose="05000000000000000000" pitchFamily="2" charset="2"/>
        <a:buChar char="§"/>
        <a:defRPr sz="2000">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4" Type="http://schemas.openxmlformats.org/officeDocument/2006/relationships/slideLayout" Target="../slideLayouts/slideLayout6.xml"/><Relationship Id="rId3" Type="http://schemas.openxmlformats.org/officeDocument/2006/relationships/image" Target="../media/image6.png"/><Relationship Id="rId2" Type="http://schemas.openxmlformats.org/officeDocument/2006/relationships/tags" Target="../tags/tag1.xml"/><Relationship Id="rId1" Type="http://schemas.openxmlformats.org/officeDocument/2006/relationships/image" Target="../media/image5.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7.jpeg"/></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jpe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jpeg"/></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8.jpeg"/></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9.jpeg"/></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jpeg"/></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8.jpeg"/></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jpeg"/></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8.jpe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0.jpeg"/></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jpeg"/></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1.jpeg"/></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7.jpeg"/></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8.jpeg"/></Relationships>
</file>

<file path=ppt/slides/_rels/slide2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2.jpe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image" Target="../media/image1.jpeg"/></Relationships>
</file>

<file path=ppt/slides/_rels/slide3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3.jpeg"/></Relationships>
</file>

<file path=ppt/slides/_rels/slide3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2.jpeg"/></Relationships>
</file>

<file path=ppt/slides/_rels/slide3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7.jpe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0.jpeg"/></Relationships>
</file>

<file path=ppt/slides/_rels/slide3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jpeg"/></Relationships>
</file>

<file path=ppt/slides/_rels/slide3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4.png"/><Relationship Id="rId1" Type="http://schemas.openxmlformats.org/officeDocument/2006/relationships/image" Target="../media/image9.jpeg"/></Relationships>
</file>

<file path=ppt/slides/_rels/slide3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0.jpeg"/></Relationships>
</file>

<file path=ppt/slides/_rels/slide3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0.jpeg"/></Relationships>
</file>

<file path=ppt/slides/_rels/slide3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xml"/><Relationship Id="rId1" Type="http://schemas.openxmlformats.org/officeDocument/2006/relationships/image" Target="../media/image2.jpe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jpeg"/></Relationships>
</file>

<file path=ppt/slides/_rels/slide4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0.jpeg"/></Relationships>
</file>

<file path=ppt/slides/_rels/slide4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0.jpeg"/></Relationships>
</file>

<file path=ppt/slides/_rels/slide4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5.png"/><Relationship Id="rId1" Type="http://schemas.openxmlformats.org/officeDocument/2006/relationships/image" Target="../media/image9.jpeg"/></Relationships>
</file>

<file path=ppt/slides/_rels/slide4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3.jpeg"/></Relationships>
</file>

<file path=ppt/slides/_rels/slide4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3.jpeg"/></Relationships>
</file>

<file path=ppt/slides/_rels/slide4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0.jpeg"/></Relationships>
</file>

<file path=ppt/slides/_rels/slide4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jpeg"/></Relationships>
</file>

<file path=ppt/slides/_rels/slide4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7.jpeg"/></Relationships>
</file>

<file path=ppt/slides/_rels/slide4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1.jpeg"/></Relationships>
</file>

<file path=ppt/slides/_rels/slide4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xml"/><Relationship Id="rId1" Type="http://schemas.openxmlformats.org/officeDocument/2006/relationships/image" Target="../media/image11.jpe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image" Target="../media/image1.jpeg"/></Relationships>
</file>

<file path=ppt/slides/_rels/slide5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7.jpeg"/></Relationships>
</file>

<file path=ppt/slides/_rels/slide5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9.jpeg"/></Relationships>
</file>

<file path=ppt/slides/_rels/slide5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jpeg"/></Relationships>
</file>

<file path=ppt/slides/_rels/slide5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2.jpeg"/></Relationships>
</file>

<file path=ppt/slides/_rels/slide5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2.jpeg"/></Relationships>
</file>

<file path=ppt/slides/_rels/slide5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2.jpeg"/></Relationships>
</file>

<file path=ppt/slides/_rels/slide5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jpeg"/></Relationships>
</file>

<file path=ppt/slides/_rels/slide5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jpeg"/></Relationships>
</file>

<file path=ppt/slides/_rels/slide5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jpeg"/></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jpeg"/></Relationships>
</file>

<file path=ppt/slides/_rels/slide6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6.png"/><Relationship Id="rId1" Type="http://schemas.openxmlformats.org/officeDocument/2006/relationships/image" Target="../media/image4.jpeg"/></Relationships>
</file>

<file path=ppt/slides/_rels/slide6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7.jpeg"/></Relationships>
</file>

<file path=ppt/slides/_rels/slide6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7.jpeg"/></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jpeg"/></Relationships>
</file>

<file path=ppt/slides/_rels/slide6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jpeg"/></Relationships>
</file>

<file path=ppt/slides/_rels/slide6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jpeg"/></Relationships>
</file>

<file path=ppt/slides/_rels/slide6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2.jpeg"/></Relationships>
</file>

<file path=ppt/slides/_rels/slide6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jpeg"/></Relationships>
</file>

<file path=ppt/slides/_rels/slide6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xml"/><Relationship Id="rId1" Type="http://schemas.openxmlformats.org/officeDocument/2006/relationships/image" Target="../media/image4.jpeg"/></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jpeg"/></Relationships>
</file>

<file path=ppt/slides/_rels/slide7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2.jpeg"/></Relationships>
</file>

<file path=ppt/slides/_rels/slide7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a:xfrm>
          <a:off x="0" y="0"/>
          <a:ext cx="0" cy="0"/>
          <a:chOff x="0" y="0"/>
          <a:chExt cx="0" cy="0"/>
        </a:xfrm>
      </p:grpSpPr>
      <p:sp>
        <p:nvSpPr>
          <p:cNvPr id="97282" name="TextBox 5"/>
          <p:cNvSpPr txBox="1">
            <a:spLocks noChangeArrowheads="1"/>
          </p:cNvSpPr>
          <p:nvPr/>
        </p:nvSpPr>
        <p:spPr bwMode="auto">
          <a:xfrm>
            <a:off x="0" y="1341438"/>
            <a:ext cx="9144000" cy="2553335"/>
          </a:xfrm>
          <a:prstGeom prst="rect">
            <a:avLst/>
          </a:prstGeom>
          <a:noFill/>
          <a:ln w="9525">
            <a:noFill/>
            <a:miter lim="800000"/>
          </a:ln>
        </p:spPr>
        <p:txBody>
          <a:bodyPr>
            <a:spAutoFit/>
          </a:bodyPr>
          <a:lstStyle/>
          <a:p>
            <a:pPr>
              <a:buFont typeface="Wingdings" panose="05000000000000000000" pitchFamily="2" charset="2"/>
              <a:buNone/>
            </a:pPr>
            <a:r>
              <a:rPr lang="en-US" altLang="zh-CN" sz="7200" b="1">
                <a:solidFill>
                  <a:srgbClr val="0000FF"/>
                </a:solidFill>
              </a:rPr>
              <a:t>    2020</a:t>
            </a:r>
            <a:r>
              <a:rPr lang="zh-CN" altLang="en-US" sz="7200" b="1">
                <a:solidFill>
                  <a:srgbClr val="0000FF"/>
                </a:solidFill>
              </a:rPr>
              <a:t>年广东省中考  历史选择题评析</a:t>
            </a:r>
            <a:r>
              <a:rPr lang="zh-CN" altLang="en-US" b="1"/>
              <a:t> </a:t>
            </a:r>
            <a:endParaRPr lang="zh-CN" altLang="en-US" sz="3600" b="1">
              <a:solidFill>
                <a:srgbClr val="0070C0"/>
              </a:solidFill>
              <a:latin typeface="黑体" panose="02010609060101010101" pitchFamily="49" charset="-122"/>
              <a:ea typeface="黑体" panose="02010609060101010101" pitchFamily="49" charset="-122"/>
            </a:endParaRPr>
          </a:p>
        </p:txBody>
      </p:sp>
      <p:sp>
        <p:nvSpPr>
          <p:cNvPr id="97283" name="Text Box 3"/>
          <p:cNvSpPr txBox="1">
            <a:spLocks noChangeArrowheads="1"/>
          </p:cNvSpPr>
          <p:nvPr/>
        </p:nvSpPr>
        <p:spPr bwMode="auto">
          <a:xfrm>
            <a:off x="2268538" y="4581525"/>
            <a:ext cx="6696075" cy="1433513"/>
          </a:xfrm>
          <a:prstGeom prst="rect">
            <a:avLst/>
          </a:prstGeom>
          <a:noFill/>
          <a:ln w="9525">
            <a:noFill/>
            <a:miter lim="800000"/>
          </a:ln>
        </p:spPr>
        <p:txBody>
          <a:bodyPr>
            <a:spAutoFit/>
          </a:bodyPr>
          <a:lstStyle/>
          <a:p>
            <a:pPr>
              <a:spcBef>
                <a:spcPct val="50000"/>
              </a:spcBef>
            </a:pPr>
            <a:endParaRPr lang="zh-CN" altLang="en-US"/>
          </a:p>
        </p:txBody>
      </p:sp>
      <p:sp>
        <p:nvSpPr>
          <p:cNvPr id="97284" name="Text Box 4"/>
          <p:cNvSpPr txBox="1">
            <a:spLocks noChangeArrowheads="1"/>
          </p:cNvSpPr>
          <p:nvPr/>
        </p:nvSpPr>
        <p:spPr bwMode="auto">
          <a:xfrm>
            <a:off x="1547813" y="4508500"/>
            <a:ext cx="6553200" cy="1006475"/>
          </a:xfrm>
          <a:prstGeom prst="rect">
            <a:avLst/>
          </a:prstGeom>
          <a:noFill/>
          <a:ln w="9525">
            <a:noFill/>
            <a:miter lim="800000"/>
          </a:ln>
        </p:spPr>
        <p:txBody>
          <a:bodyPr>
            <a:spAutoFit/>
          </a:bodyPr>
          <a:lstStyle/>
          <a:p>
            <a:pPr>
              <a:spcBef>
                <a:spcPct val="50000"/>
              </a:spcBef>
            </a:pPr>
            <a:r>
              <a:rPr lang="zh-CN" altLang="en-US" sz="6000">
                <a:solidFill>
                  <a:srgbClr val="FF0000"/>
                </a:solidFill>
                <a:latin typeface="楷体" panose="02010609060101010101" pitchFamily="49" charset="-122"/>
                <a:ea typeface="楷体" panose="02010609060101010101" pitchFamily="49" charset="-122"/>
              </a:rPr>
              <a:t>德城中学  徐忠森</a:t>
            </a:r>
            <a:endParaRPr lang="zh-CN" altLang="en-US" sz="6000">
              <a:solidFill>
                <a:srgbClr val="FF0000"/>
              </a:solidFill>
              <a:latin typeface="楷体" panose="02010609060101010101" pitchFamily="49" charset="-122"/>
              <a:ea typeface="楷体" panose="02010609060101010101" pitchFamily="49" charset="-122"/>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0">
          <a:blip r:embed="rId1"/>
          <a:srcRect/>
          <a:tile tx="0" ty="0" sx="100000" sy="100000" flip="none" algn="tl"/>
        </a:blipFill>
        <a:effectLst/>
      </p:bgPr>
    </p:bg>
    <p:spTree>
      <p:nvGrpSpPr>
        <p:cNvPr id="1" name=""/>
        <p:cNvGrpSpPr/>
        <p:nvPr/>
      </p:nvGrpSpPr>
      <p:grpSpPr>
        <a:xfrm>
          <a:off x="0" y="0"/>
          <a:ext cx="0" cy="0"/>
          <a:chOff x="0" y="0"/>
          <a:chExt cx="0" cy="0"/>
        </a:xfrm>
      </p:grpSpPr>
      <p:sp>
        <p:nvSpPr>
          <p:cNvPr id="28674" name="Rectangle 4"/>
          <p:cNvSpPr>
            <a:spLocks noGrp="1"/>
          </p:cNvSpPr>
          <p:nvPr>
            <p:ph type="title"/>
          </p:nvPr>
        </p:nvSpPr>
        <p:spPr/>
        <p:txBody>
          <a:bodyPr/>
          <a:lstStyle/>
          <a:p>
            <a:endParaRPr lang="zh-CN" altLang="en-US" smtClean="0"/>
          </a:p>
        </p:txBody>
      </p:sp>
      <p:sp>
        <p:nvSpPr>
          <p:cNvPr id="28675" name="Rectangle 3"/>
          <p:cNvSpPr>
            <a:spLocks noGrp="1"/>
          </p:cNvSpPr>
          <p:nvPr>
            <p:ph type="body" idx="4294967295"/>
          </p:nvPr>
        </p:nvSpPr>
        <p:spPr>
          <a:xfrm>
            <a:off x="925513" y="333375"/>
            <a:ext cx="8218487" cy="5797550"/>
          </a:xfrm>
        </p:spPr>
        <p:txBody>
          <a:bodyPr/>
          <a:lstStyle/>
          <a:p>
            <a:r>
              <a:rPr lang="zh-CN" altLang="en-US" sz="3600" b="1" smtClean="0"/>
              <a:t>3．如图是战国时期主要农业地区分布图，其中农业发达区主要分布在（　　）</a:t>
            </a:r>
            <a:endParaRPr lang="zh-CN" altLang="en-US" sz="3600" b="1" smtClean="0"/>
          </a:p>
        </p:txBody>
      </p:sp>
      <p:pic>
        <p:nvPicPr>
          <p:cNvPr id="6" name="图片24" descr=" "/>
          <p:cNvPicPr>
            <a:picLocks noChangeAspect="1"/>
          </p:cNvPicPr>
          <p:nvPr>
            <p:custDataLst>
              <p:tags r:id="rId2"/>
            </p:custDataLst>
          </p:nvPr>
        </p:nvPicPr>
        <p:blipFill>
          <a:blip r:embed="rId3" cstate="print"/>
          <a:stretch>
            <a:fillRect/>
          </a:stretch>
        </p:blipFill>
        <p:spPr>
          <a:xfrm>
            <a:off x="1393825" y="1456690"/>
            <a:ext cx="6205855" cy="5239385"/>
          </a:xfrm>
          <a:prstGeom prst="rect">
            <a:avLst/>
          </a:prstGeo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p:cNvSpPr>
          <p:nvPr>
            <p:ph type="title"/>
          </p:nvPr>
        </p:nvSpPr>
        <p:spPr/>
        <p:txBody>
          <a:bodyPr/>
          <a:lstStyle/>
          <a:p>
            <a:endParaRPr lang="zh-CN" altLang="en-US" smtClean="0"/>
          </a:p>
        </p:txBody>
      </p:sp>
      <p:sp>
        <p:nvSpPr>
          <p:cNvPr id="27651" name="Rectangle 3"/>
          <p:cNvSpPr>
            <a:spLocks noGrp="1"/>
          </p:cNvSpPr>
          <p:nvPr>
            <p:ph type="body" idx="1"/>
          </p:nvPr>
        </p:nvSpPr>
        <p:spPr>
          <a:xfrm>
            <a:off x="539750" y="333375"/>
            <a:ext cx="8147050" cy="5797550"/>
          </a:xfrm>
        </p:spPr>
        <p:txBody>
          <a:bodyPr/>
          <a:lstStyle/>
          <a:p>
            <a:r>
              <a:rPr lang="zh-CN" altLang="en-US" sz="3600" b="1" smtClean="0"/>
              <a:t>【分析】本题考查战国时期的农业发展，知道战国时期农业发达区主要分布在黄河中下游地区。</a:t>
            </a:r>
            <a:endParaRPr lang="zh-CN" altLang="en-US" sz="3600" b="1" smtClean="0"/>
          </a:p>
          <a:p>
            <a:r>
              <a:rPr lang="zh-CN" altLang="en-US" sz="3600" b="1" smtClean="0"/>
              <a:t>【解答】据图片看出，战国时期农业发达区主要分布在黄河中下游地区，即今天的河南、山东等省区。</a:t>
            </a:r>
            <a:endParaRPr lang="zh-CN" altLang="en-US" sz="3600" b="1" smtClean="0"/>
          </a:p>
          <a:p>
            <a:r>
              <a:rPr lang="zh-CN" altLang="en-US" sz="3600" b="1" smtClean="0"/>
              <a:t>故选：C。</a:t>
            </a:r>
            <a:endParaRPr lang="zh-CN" altLang="en-US" sz="3600" b="1" smtClean="0"/>
          </a:p>
          <a:p>
            <a:r>
              <a:rPr lang="zh-CN" altLang="en-US" sz="3600" b="1" smtClean="0"/>
              <a:t>【点评】本题考查战国时期的农业发展，考查学生的识记和理解能力，解题关键是熟练掌握基础知识。</a:t>
            </a:r>
            <a:endParaRPr lang="zh-CN" altLang="en-US" sz="3600" b="1"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0">
          <a:blip r:embed="rId1"/>
          <a:srcRect/>
          <a:tile tx="0" ty="0" sx="100000" sy="100000" flip="none" algn="tl"/>
        </a:blipFill>
        <a:effectLst/>
      </p:bgPr>
    </p:bg>
    <p:spTree>
      <p:nvGrpSpPr>
        <p:cNvPr id="1" name=""/>
        <p:cNvGrpSpPr/>
        <p:nvPr/>
      </p:nvGrpSpPr>
      <p:grpSpPr>
        <a:xfrm>
          <a:off x="0" y="0"/>
          <a:ext cx="0" cy="0"/>
          <a:chOff x="0" y="0"/>
          <a:chExt cx="0" cy="0"/>
        </a:xfrm>
      </p:grpSpPr>
      <p:sp>
        <p:nvSpPr>
          <p:cNvPr id="101378" name="Rectangle 2"/>
          <p:cNvSpPr>
            <a:spLocks noGrp="1"/>
          </p:cNvSpPr>
          <p:nvPr>
            <p:ph type="title"/>
          </p:nvPr>
        </p:nvSpPr>
        <p:spPr/>
        <p:txBody>
          <a:bodyPr/>
          <a:lstStyle/>
          <a:p>
            <a:endParaRPr lang="zh-CN" altLang="en-US" smtClean="0"/>
          </a:p>
        </p:txBody>
      </p:sp>
      <p:sp>
        <p:nvSpPr>
          <p:cNvPr id="101379" name="Rectangle 3"/>
          <p:cNvSpPr>
            <a:spLocks noGrp="1"/>
          </p:cNvSpPr>
          <p:nvPr>
            <p:ph type="body" idx="1"/>
          </p:nvPr>
        </p:nvSpPr>
        <p:spPr>
          <a:xfrm>
            <a:off x="468313" y="620713"/>
            <a:ext cx="8218487" cy="5510212"/>
          </a:xfrm>
        </p:spPr>
        <p:txBody>
          <a:bodyPr/>
          <a:lstStyle/>
          <a:p>
            <a:r>
              <a:rPr lang="zh-CN" altLang="en-US" sz="3600" b="1" smtClean="0"/>
              <a:t>4．湖北云梦出土《睡虎地秦墓竹简》中有一篇《封诊式》，记载了一个乡村里长发现麻风病疑似患者并向上报告的事例。通过此则材料可以了解秦代（　　）</a:t>
            </a:r>
            <a:endParaRPr lang="zh-CN" altLang="en-US" sz="3600" b="1" smtClean="0"/>
          </a:p>
          <a:p>
            <a:r>
              <a:rPr lang="zh-CN" altLang="en-US" sz="3600" b="1" smtClean="0"/>
              <a:t>A．休养生息的政策	B．分封制度的推行	</a:t>
            </a:r>
            <a:endParaRPr lang="zh-CN" altLang="en-US" sz="3600" b="1" smtClean="0"/>
          </a:p>
          <a:p>
            <a:r>
              <a:rPr lang="zh-CN" altLang="en-US" sz="3600" b="1" smtClean="0"/>
              <a:t>C．法律制度的严酷	D．基层管理的状况</a:t>
            </a:r>
            <a:endParaRPr lang="zh-CN" altLang="en-US" sz="3600" b="1"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0">
          <a:blip r:embed="rId1"/>
          <a:srcRect/>
          <a:tile tx="0" ty="0" sx="100000" sy="100000" flip="none" algn="tl"/>
        </a:blipFill>
        <a:effectLst/>
      </p:bgPr>
    </p:bg>
    <p:spTree>
      <p:nvGrpSpPr>
        <p:cNvPr id="1" name=""/>
        <p:cNvGrpSpPr/>
        <p:nvPr/>
      </p:nvGrpSpPr>
      <p:grpSpPr>
        <a:xfrm>
          <a:off x="0" y="0"/>
          <a:ext cx="0" cy="0"/>
          <a:chOff x="0" y="0"/>
          <a:chExt cx="0" cy="0"/>
        </a:xfrm>
      </p:grpSpPr>
      <p:sp>
        <p:nvSpPr>
          <p:cNvPr id="32770" name="Rectangle 2"/>
          <p:cNvSpPr>
            <a:spLocks noGrp="1"/>
          </p:cNvSpPr>
          <p:nvPr>
            <p:ph type="title"/>
          </p:nvPr>
        </p:nvSpPr>
        <p:spPr/>
        <p:txBody>
          <a:bodyPr/>
          <a:lstStyle/>
          <a:p>
            <a:endParaRPr lang="zh-CN" altLang="en-US" smtClean="0"/>
          </a:p>
        </p:txBody>
      </p:sp>
      <p:sp>
        <p:nvSpPr>
          <p:cNvPr id="32771" name="Rectangle 3"/>
          <p:cNvSpPr>
            <a:spLocks noGrp="1"/>
          </p:cNvSpPr>
          <p:nvPr>
            <p:ph type="body" idx="1"/>
          </p:nvPr>
        </p:nvSpPr>
        <p:spPr>
          <a:xfrm>
            <a:off x="457200" y="0"/>
            <a:ext cx="8569325" cy="8816975"/>
          </a:xfrm>
        </p:spPr>
        <p:txBody>
          <a:bodyPr/>
          <a:lstStyle/>
          <a:p>
            <a:pPr>
              <a:lnSpc>
                <a:spcPct val="90000"/>
              </a:lnSpc>
            </a:pPr>
            <a:r>
              <a:rPr lang="zh-CN" altLang="en-US" sz="3200" smtClean="0"/>
              <a:t>【分析】本题主要考查秦朝加强中央集权的措施，秦统一六国后，建立皇帝制度；中央设立丞相、太尉、御史大夫；地方设立郡县制，由皇帝直接派人治理，将地方权力收归中央，开创了此后历代王朝地方行政的基本模式。</a:t>
            </a:r>
            <a:endParaRPr lang="zh-CN" altLang="en-US" sz="3200" smtClean="0"/>
          </a:p>
          <a:p>
            <a:pPr>
              <a:lnSpc>
                <a:spcPct val="90000"/>
              </a:lnSpc>
            </a:pPr>
            <a:r>
              <a:rPr lang="zh-CN" altLang="en-US" sz="3200" smtClean="0"/>
              <a:t>【解答】通过题干分析，出土竹简为秦朝时期，而材料描述的是地方乡村里长发展麻风病向上汇报的事情，这反映的是秦朝地方管理制度，D符合题意。A是西汉时期实行休养生息。B是西周时期实行分封制。C材料题干没有涉及法律问题。</a:t>
            </a:r>
            <a:endParaRPr lang="zh-CN" altLang="en-US" sz="3200" smtClean="0"/>
          </a:p>
          <a:p>
            <a:pPr>
              <a:lnSpc>
                <a:spcPct val="90000"/>
              </a:lnSpc>
            </a:pPr>
            <a:r>
              <a:rPr lang="zh-CN" altLang="en-US" sz="3200" smtClean="0"/>
              <a:t>故选：D。</a:t>
            </a:r>
            <a:endParaRPr lang="zh-CN" altLang="en-US" sz="3200" smtClean="0"/>
          </a:p>
          <a:p>
            <a:pPr>
              <a:lnSpc>
                <a:spcPct val="90000"/>
              </a:lnSpc>
            </a:pPr>
            <a:r>
              <a:rPr lang="zh-CN" altLang="en-US" sz="3200" smtClean="0"/>
              <a:t>【点评】本题通过秦朝郡县制这一基础知识为切入口，考查学生分析归纳问题的能力。</a:t>
            </a:r>
            <a:endParaRPr lang="zh-CN" altLang="en-US" sz="320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a:xfrm>
          <a:off x="0" y="0"/>
          <a:ext cx="0" cy="0"/>
          <a:chOff x="0" y="0"/>
          <a:chExt cx="0" cy="0"/>
        </a:xfrm>
      </p:grpSpPr>
      <p:sp>
        <p:nvSpPr>
          <p:cNvPr id="34818" name="Rectangle 2"/>
          <p:cNvSpPr>
            <a:spLocks noGrp="1"/>
          </p:cNvSpPr>
          <p:nvPr>
            <p:ph type="title"/>
          </p:nvPr>
        </p:nvSpPr>
        <p:spPr/>
        <p:txBody>
          <a:bodyPr/>
          <a:lstStyle/>
          <a:p>
            <a:endParaRPr lang="zh-CN" altLang="en-US" smtClean="0"/>
          </a:p>
        </p:txBody>
      </p:sp>
      <p:sp>
        <p:nvSpPr>
          <p:cNvPr id="34819" name="Rectangle 3"/>
          <p:cNvSpPr>
            <a:spLocks noGrp="1"/>
          </p:cNvSpPr>
          <p:nvPr>
            <p:ph type="body" idx="1"/>
          </p:nvPr>
        </p:nvSpPr>
        <p:spPr>
          <a:xfrm>
            <a:off x="457835" y="961390"/>
            <a:ext cx="8228965" cy="5169535"/>
          </a:xfrm>
        </p:spPr>
        <p:txBody>
          <a:bodyPr/>
          <a:lstStyle/>
          <a:p>
            <a:r>
              <a:rPr lang="zh-CN" altLang="en-US" sz="3600" b="1" smtClean="0"/>
              <a:t>5．东汉梁太后之兄梁冀独揽朝政20余年。梁冀一门“前后七封候，三皇后，六贵人，二大将军……其余卿、将、尹、校五十七人”，宗室姻亲充斥朝廷和郡县。这说明当时（　　）</a:t>
            </a:r>
            <a:endParaRPr lang="zh-CN" altLang="en-US" sz="3600" b="1" smtClean="0"/>
          </a:p>
          <a:p>
            <a:r>
              <a:rPr lang="zh-CN" altLang="en-US" sz="3600" b="1" smtClean="0"/>
              <a:t>A．官僚机构臃肿 B．宦官把持朝政	</a:t>
            </a:r>
            <a:endParaRPr lang="zh-CN" altLang="en-US" sz="3600" b="1" smtClean="0"/>
          </a:p>
          <a:p>
            <a:r>
              <a:rPr lang="zh-CN" altLang="en-US" sz="3600" b="1" smtClean="0"/>
              <a:t>C．豪强地主横行 D．外戚势力膨胀</a:t>
            </a:r>
            <a:endParaRPr lang="zh-CN" altLang="en-US" sz="3600" b="1"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0">
          <a:blip r:embed="rId1"/>
          <a:srcRect/>
          <a:tile tx="0" ty="0" sx="100000" sy="100000" flip="none" algn="tl"/>
        </a:blipFill>
        <a:effectLst/>
      </p:bgPr>
    </p:bg>
    <p:spTree>
      <p:nvGrpSpPr>
        <p:cNvPr id="1" name=""/>
        <p:cNvGrpSpPr/>
        <p:nvPr/>
      </p:nvGrpSpPr>
      <p:grpSpPr>
        <a:xfrm>
          <a:off x="0" y="0"/>
          <a:ext cx="0" cy="0"/>
          <a:chOff x="0" y="0"/>
          <a:chExt cx="0" cy="0"/>
        </a:xfrm>
      </p:grpSpPr>
      <p:sp>
        <p:nvSpPr>
          <p:cNvPr id="35842" name="Rectangle 2"/>
          <p:cNvSpPr>
            <a:spLocks noGrp="1"/>
          </p:cNvSpPr>
          <p:nvPr>
            <p:ph type="title"/>
          </p:nvPr>
        </p:nvSpPr>
        <p:spPr/>
        <p:txBody>
          <a:bodyPr/>
          <a:lstStyle/>
          <a:p>
            <a:endParaRPr lang="zh-CN" altLang="en-US" smtClean="0"/>
          </a:p>
        </p:txBody>
      </p:sp>
      <p:sp>
        <p:nvSpPr>
          <p:cNvPr id="35843" name="Rectangle 3"/>
          <p:cNvSpPr>
            <a:spLocks noGrp="1"/>
          </p:cNvSpPr>
          <p:nvPr>
            <p:ph type="body" idx="1"/>
          </p:nvPr>
        </p:nvSpPr>
        <p:spPr>
          <a:xfrm>
            <a:off x="281305" y="-387350"/>
            <a:ext cx="9165590" cy="7845425"/>
          </a:xfrm>
        </p:spPr>
        <p:txBody>
          <a:bodyPr/>
          <a:lstStyle/>
          <a:p>
            <a:endParaRPr lang="zh-CN" altLang="en-US" sz="3600" b="1" smtClean="0"/>
          </a:p>
          <a:p>
            <a:r>
              <a:rPr lang="zh-CN" altLang="en-US" sz="3200" b="1" smtClean="0"/>
              <a:t>【分析】本题考查东汉的兴衰，知道东汉中期以后出现了外戚与宦官交替专权的局面。</a:t>
            </a:r>
            <a:endParaRPr lang="zh-CN" altLang="en-US" sz="3200" b="1" smtClean="0"/>
          </a:p>
          <a:p>
            <a:r>
              <a:rPr lang="zh-CN" altLang="en-US" sz="3200" b="1" smtClean="0"/>
              <a:t>【解答】据题干可知，题干反映了东汉时期外戚势力膨胀。东汉中期以后，由于继位的皇帝大多年幼，不能主政，形成了外戚与宦官交替专权的局面，这种恶性循环最终动摇了东汉的统治，东汉王朝走向了衰亡。</a:t>
            </a:r>
            <a:endParaRPr lang="zh-CN" altLang="en-US" sz="3200" b="1" smtClean="0"/>
          </a:p>
          <a:p>
            <a:r>
              <a:rPr lang="zh-CN" altLang="en-US" sz="3200" b="1" smtClean="0"/>
              <a:t>故选：D。</a:t>
            </a:r>
            <a:endParaRPr lang="zh-CN" altLang="en-US" sz="3200" b="1" smtClean="0"/>
          </a:p>
          <a:p>
            <a:r>
              <a:rPr lang="zh-CN" altLang="en-US" sz="3200" b="1" smtClean="0"/>
              <a:t>【点评】本题考查东汉的兴衰，考查学生的识记和理解能力，解题关键是熟练掌握基础知识。</a:t>
            </a:r>
            <a:endParaRPr lang="zh-CN" altLang="en-US" sz="3200" b="1"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0">
          <a:blip r:embed="rId1"/>
          <a:srcRect/>
          <a:tile tx="0" ty="0" sx="100000" sy="100000" flip="none" algn="tl"/>
        </a:blipFill>
        <a:effectLst/>
      </p:bgPr>
    </p:bg>
    <p:spTree>
      <p:nvGrpSpPr>
        <p:cNvPr id="1" name=""/>
        <p:cNvGrpSpPr/>
        <p:nvPr/>
      </p:nvGrpSpPr>
      <p:grpSpPr>
        <a:xfrm>
          <a:off x="0" y="0"/>
          <a:ext cx="0" cy="0"/>
          <a:chOff x="0" y="0"/>
          <a:chExt cx="0" cy="0"/>
        </a:xfrm>
      </p:grpSpPr>
      <p:sp>
        <p:nvSpPr>
          <p:cNvPr id="36865" name="Rectangle 2"/>
          <p:cNvSpPr>
            <a:spLocks noGrp="1"/>
          </p:cNvSpPr>
          <p:nvPr>
            <p:ph type="title"/>
          </p:nvPr>
        </p:nvSpPr>
        <p:spPr>
          <a:xfrm>
            <a:off x="539750" y="278130"/>
            <a:ext cx="8357870" cy="6103620"/>
          </a:xfrm>
        </p:spPr>
        <p:txBody>
          <a:bodyPr/>
          <a:lstStyle/>
          <a:p>
            <a:r>
              <a:rPr lang="en-US" altLang="zh-CN" sz="3600" b="1" smtClean="0"/>
              <a:t>6</a:t>
            </a:r>
            <a:r>
              <a:rPr lang="zh-CN" altLang="en-US" sz="3600" b="1" smtClean="0"/>
              <a:t>．章学诚指出，简牍时代书写载体空间狭小，书写不便，文章普遍短小精炼；纸本时代书写载体容量扩大，书写便利，文辞多显冗长枝蔓。由此可知，章学诚认为（　　）</a:t>
            </a:r>
            <a:br>
              <a:rPr lang="zh-CN" altLang="en-US" sz="3600" b="1" smtClean="0"/>
            </a:br>
            <a:r>
              <a:rPr lang="zh-CN" altLang="en-US" sz="3600" b="1" smtClean="0"/>
              <a:t>A．使用简牍成本较高	B．专制统治禁锢思想	</a:t>
            </a:r>
            <a:br>
              <a:rPr lang="zh-CN" altLang="en-US" sz="3600" b="1" smtClean="0"/>
            </a:br>
            <a:r>
              <a:rPr lang="zh-CN" altLang="en-US" sz="3600" b="1" smtClean="0"/>
              <a:t>C．纸的应用影响文辞	D．纸张促进文化交流</a:t>
            </a:r>
            <a:endParaRPr lang="zh-CN" altLang="en-US" sz="3600" b="1"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0">
          <a:blip r:embed="rId1"/>
          <a:srcRect/>
          <a:tile tx="0" ty="0" sx="100000" sy="100000" flip="none" algn="tl"/>
        </a:blipFill>
        <a:effectLst/>
      </p:bgPr>
    </p:bg>
    <p:spTree>
      <p:nvGrpSpPr>
        <p:cNvPr id="1" name=""/>
        <p:cNvGrpSpPr/>
        <p:nvPr/>
      </p:nvGrpSpPr>
      <p:grpSpPr>
        <a:xfrm>
          <a:off x="0" y="0"/>
          <a:ext cx="0" cy="0"/>
          <a:chOff x="0" y="0"/>
          <a:chExt cx="0" cy="0"/>
        </a:xfrm>
      </p:grpSpPr>
      <p:sp>
        <p:nvSpPr>
          <p:cNvPr id="37889" name="Rectangle 2"/>
          <p:cNvSpPr>
            <a:spLocks noGrp="1"/>
          </p:cNvSpPr>
          <p:nvPr>
            <p:ph type="title"/>
          </p:nvPr>
        </p:nvSpPr>
        <p:spPr>
          <a:xfrm>
            <a:off x="457200" y="-178435"/>
            <a:ext cx="8229600" cy="1596390"/>
          </a:xfrm>
        </p:spPr>
        <p:txBody>
          <a:bodyPr/>
          <a:lstStyle/>
          <a:p>
            <a:r>
              <a:rPr lang="zh-CN" altLang="en-US" sz="3600" b="1" smtClean="0"/>
              <a:t>【分析】本题考查造纸术的影响，知道章学诚认为纸的应用影响文辞，致使文辞多显冗长枝蔓。</a:t>
            </a:r>
            <a:br>
              <a:rPr lang="zh-CN" altLang="en-US" sz="3600" b="1" smtClean="0"/>
            </a:br>
            <a:r>
              <a:rPr lang="zh-CN" altLang="en-US" sz="3600" b="1" smtClean="0"/>
              <a:t>【解答】章学诚指出，简牍时代书写载体空间狭小，书写不便，文章普遍短小精炼；纸本时代书写载体容量扩大，书写便利，文辞多显冗长枝蔓。由此可知，章学诚认为纸的应用影响文辞，致使文辞多显冗长枝蔓。</a:t>
            </a:r>
            <a:br>
              <a:rPr lang="zh-CN" altLang="en-US" sz="3600" b="1" smtClean="0"/>
            </a:br>
            <a:r>
              <a:rPr lang="zh-CN" altLang="en-US" sz="3600" b="1" smtClean="0"/>
              <a:t>故选：C。</a:t>
            </a:r>
            <a:br>
              <a:rPr lang="zh-CN" altLang="en-US" sz="3600" b="1" smtClean="0"/>
            </a:br>
            <a:r>
              <a:rPr lang="zh-CN" altLang="en-US" sz="3600" b="1" smtClean="0"/>
              <a:t>【点评】本题考查造纸术的影响，考查学生的识记和理解能力，解题关键是熟练掌握基础知识。</a:t>
            </a:r>
            <a:endParaRPr lang="zh-CN" altLang="en-US" sz="3600" b="1" smtClean="0"/>
          </a:p>
        </p:txBody>
      </p:sp>
      <p:sp>
        <p:nvSpPr>
          <p:cNvPr id="37890" name="Rectangle 3"/>
          <p:cNvSpPr>
            <a:spLocks noGrp="1"/>
          </p:cNvSpPr>
          <p:nvPr>
            <p:ph type="body" idx="1"/>
          </p:nvPr>
        </p:nvSpPr>
        <p:spPr/>
        <p:txBody>
          <a:bodyPr/>
          <a:lstStyle/>
          <a:p>
            <a:endParaRPr lang="zh-CN" altLang="en-US"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0">
          <a:blip r:embed="rId1"/>
          <a:srcRect/>
          <a:tile tx="0" ty="0" sx="100000" sy="100000" flip="none" algn="tl"/>
        </a:blipFill>
        <a:effectLst/>
      </p:bgPr>
    </p:bg>
    <p:spTree>
      <p:nvGrpSpPr>
        <p:cNvPr id="1" name=""/>
        <p:cNvGrpSpPr/>
        <p:nvPr/>
      </p:nvGrpSpPr>
      <p:grpSpPr>
        <a:xfrm>
          <a:off x="0" y="0"/>
          <a:ext cx="0" cy="0"/>
          <a:chOff x="0" y="0"/>
          <a:chExt cx="0" cy="0"/>
        </a:xfrm>
      </p:grpSpPr>
      <p:sp>
        <p:nvSpPr>
          <p:cNvPr id="39938" name="Rectangle 2"/>
          <p:cNvSpPr>
            <a:spLocks noGrp="1"/>
          </p:cNvSpPr>
          <p:nvPr>
            <p:ph type="title"/>
          </p:nvPr>
        </p:nvSpPr>
        <p:spPr/>
        <p:txBody>
          <a:bodyPr/>
          <a:lstStyle/>
          <a:p>
            <a:endParaRPr lang="zh-CN" altLang="en-US" smtClean="0"/>
          </a:p>
        </p:txBody>
      </p:sp>
      <p:sp>
        <p:nvSpPr>
          <p:cNvPr id="39939" name="Rectangle 3"/>
          <p:cNvSpPr>
            <a:spLocks noGrp="1"/>
          </p:cNvSpPr>
          <p:nvPr>
            <p:ph type="body" idx="1"/>
          </p:nvPr>
        </p:nvSpPr>
        <p:spPr>
          <a:xfrm>
            <a:off x="456565" y="0"/>
            <a:ext cx="8489315" cy="6130925"/>
          </a:xfrm>
        </p:spPr>
        <p:txBody>
          <a:bodyPr/>
          <a:lstStyle/>
          <a:p>
            <a:pPr marL="571500" indent="-571500" algn="just">
              <a:lnSpc>
                <a:spcPct val="80000"/>
              </a:lnSpc>
            </a:pPr>
            <a:r>
              <a:rPr lang="en-US" altLang="zh-CN" sz="4400" b="1" smtClean="0"/>
              <a:t>7.魏晋南北朝内迁的北方少数民族一般被泛称为“五胡”。吕思勉《中国通史》讲到“一到隋唐时代，而所谓五胡，便已泯然无迹”，意在说明魏晋南北朝时期（　　）</a:t>
            </a:r>
            <a:endParaRPr lang="en-US" altLang="zh-CN" sz="4400" b="1" smtClean="0"/>
          </a:p>
          <a:p>
            <a:pPr marL="571500" indent="-571500" algn="just">
              <a:lnSpc>
                <a:spcPct val="80000"/>
              </a:lnSpc>
            </a:pPr>
            <a:r>
              <a:rPr lang="zh-CN" altLang="en-US" sz="4400" b="1" smtClean="0"/>
              <a:t>A．民族交融加强	</a:t>
            </a:r>
            <a:endParaRPr lang="zh-CN" altLang="en-US" sz="4400" b="1" smtClean="0"/>
          </a:p>
          <a:p>
            <a:pPr marL="571500" indent="-571500" algn="just">
              <a:lnSpc>
                <a:spcPct val="80000"/>
              </a:lnSpc>
            </a:pPr>
            <a:r>
              <a:rPr lang="zh-CN" altLang="en-US" sz="4400" b="1" smtClean="0"/>
              <a:t>B．商业贸易繁荣	</a:t>
            </a:r>
            <a:endParaRPr lang="zh-CN" altLang="en-US" sz="4400" b="1" smtClean="0"/>
          </a:p>
          <a:p>
            <a:pPr marL="571500" indent="-571500" algn="just">
              <a:lnSpc>
                <a:spcPct val="80000"/>
              </a:lnSpc>
            </a:pPr>
            <a:r>
              <a:rPr lang="zh-CN" altLang="en-US" sz="4400" b="1" smtClean="0"/>
              <a:t>C．政治清明稳定	</a:t>
            </a:r>
            <a:endParaRPr lang="zh-CN" altLang="en-US" sz="4400" b="1" smtClean="0"/>
          </a:p>
          <a:p>
            <a:pPr marL="571500" indent="-571500" algn="just">
              <a:lnSpc>
                <a:spcPct val="80000"/>
              </a:lnSpc>
            </a:pPr>
            <a:r>
              <a:rPr lang="zh-CN" altLang="en-US" sz="4400" b="1" smtClean="0"/>
              <a:t>D．中外交流频繁</a:t>
            </a:r>
            <a:endParaRPr lang="zh-CN" altLang="en-US" sz="4400" b="1"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0">
          <a:blip r:embed="rId1"/>
          <a:srcRect/>
          <a:tile tx="0" ty="0" sx="100000" sy="100000" flip="none" algn="tl"/>
        </a:blipFill>
        <a:effectLst/>
      </p:bgPr>
    </p:bg>
    <p:spTree>
      <p:nvGrpSpPr>
        <p:cNvPr id="1" name=""/>
        <p:cNvGrpSpPr/>
        <p:nvPr/>
      </p:nvGrpSpPr>
      <p:grpSpPr>
        <a:xfrm>
          <a:off x="0" y="0"/>
          <a:ext cx="0" cy="0"/>
          <a:chOff x="0" y="0"/>
          <a:chExt cx="0" cy="0"/>
        </a:xfrm>
      </p:grpSpPr>
      <p:sp>
        <p:nvSpPr>
          <p:cNvPr id="40962" name="Rectangle 2"/>
          <p:cNvSpPr>
            <a:spLocks noGrp="1"/>
          </p:cNvSpPr>
          <p:nvPr>
            <p:ph type="title"/>
          </p:nvPr>
        </p:nvSpPr>
        <p:spPr/>
        <p:txBody>
          <a:bodyPr/>
          <a:lstStyle/>
          <a:p>
            <a:r>
              <a:rPr lang="en-US" altLang="zh-CN" sz="3200" b="1" smtClean="0"/>
              <a:t>【分析】本题考查北方民族大交融，知道魏晋南北朝时期民族交融加强，致使魏晋南北朝内迁的北方少数民族即“五胡”到隋唐时期已经汉化，与汉族无异。</a:t>
            </a:r>
            <a:br>
              <a:rPr lang="en-US" altLang="zh-CN" sz="3200" b="1" smtClean="0"/>
            </a:br>
            <a:r>
              <a:rPr lang="en-US" altLang="zh-CN" sz="3200" b="1" smtClean="0"/>
              <a:t>【解答】吕思勉《中国通史》讲到“一到隋唐时代，而所谓五胡，便已泯然无迹”，意在说明魏晋南北朝时期民族交融加强，致使魏晋南北朝内迁的北方少数民族即“五胡”到隋唐时期已经汉化，与汉族无异。</a:t>
            </a:r>
            <a:br>
              <a:rPr lang="en-US" altLang="zh-CN" sz="3200" b="1" smtClean="0"/>
            </a:br>
            <a:r>
              <a:rPr lang="en-US" altLang="zh-CN" sz="3200" b="1" smtClean="0"/>
              <a:t>故选：A。</a:t>
            </a:r>
            <a:br>
              <a:rPr lang="en-US" altLang="zh-CN" sz="3200" b="1" smtClean="0"/>
            </a:br>
            <a:r>
              <a:rPr lang="en-US" altLang="zh-CN" sz="3200" b="1" smtClean="0"/>
              <a:t>【点评】本题考查北方民族大交融，考查学生的识记和理解能力，解题关键是熟练掌握基础知识。</a:t>
            </a:r>
            <a:endParaRPr lang="en-US" altLang="zh-CN" sz="3200" b="1" smtClean="0"/>
          </a:p>
        </p:txBody>
      </p:sp>
      <p:sp>
        <p:nvSpPr>
          <p:cNvPr id="40963" name="Rectangle 3"/>
          <p:cNvSpPr>
            <a:spLocks noGrp="1"/>
          </p:cNvSpPr>
          <p:nvPr>
            <p:ph type="body" idx="1"/>
          </p:nvPr>
        </p:nvSpPr>
        <p:spPr/>
        <p:txBody>
          <a:bodyPr/>
          <a:lstStyle/>
          <a:p>
            <a:pPr marL="571500" indent="-571500">
              <a:buFont typeface="Wingdings" panose="05000000000000000000" pitchFamily="2" charset="2"/>
              <a:buNone/>
            </a:pPr>
            <a:endParaRPr lang="zh-CN" altLang="en-US" sz="3200" b="1"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5"/>
        </a:solidFill>
        <a:effectLst/>
      </p:bgPr>
    </p:bg>
    <p:spTree>
      <p:nvGrpSpPr>
        <p:cNvPr id="1" name=""/>
        <p:cNvGrpSpPr/>
        <p:nvPr/>
      </p:nvGrpSpPr>
      <p:grpSpPr>
        <a:xfrm>
          <a:off x="0" y="0"/>
          <a:ext cx="0" cy="0"/>
          <a:chOff x="0" y="0"/>
          <a:chExt cx="0" cy="0"/>
        </a:xfrm>
      </p:grpSpPr>
      <p:sp>
        <p:nvSpPr>
          <p:cNvPr id="5" name="Rectangle 3"/>
          <p:cNvSpPr txBox="1">
            <a:spLocks noChangeArrowheads="1"/>
          </p:cNvSpPr>
          <p:nvPr/>
        </p:nvSpPr>
        <p:spPr bwMode="auto">
          <a:xfrm>
            <a:off x="547688" y="2197100"/>
            <a:ext cx="7488237" cy="681038"/>
          </a:xfrm>
          <a:prstGeom prst="rect">
            <a:avLst/>
          </a:prstGeom>
          <a:noFill/>
          <a:ln w="9525">
            <a:noFill/>
            <a:miter lim="800000"/>
          </a:ln>
        </p:spPr>
        <p:txBody>
          <a:bodyPr/>
          <a:lstStyle/>
          <a:p>
            <a:pPr algn="ctr" eaLnBrk="0" hangingPunct="0">
              <a:defRPr/>
            </a:pPr>
            <a:endParaRPr lang="en-US" altLang="zh-CN" sz="6600" b="1">
              <a:solidFill>
                <a:srgbClr val="FF0000"/>
              </a:solidFill>
              <a:effectLst>
                <a:outerShdw blurRad="38100" dist="38100" dir="2700000" algn="tl">
                  <a:srgbClr val="C0C0C0"/>
                </a:outerShdw>
              </a:effectLst>
              <a:latin typeface="楷体" panose="02010609060101010101" pitchFamily="49" charset="-122"/>
              <a:ea typeface="楷体" panose="02010609060101010101" pitchFamily="49" charset="-122"/>
            </a:endParaRPr>
          </a:p>
        </p:txBody>
      </p:sp>
      <p:sp>
        <p:nvSpPr>
          <p:cNvPr id="19459" name="Rectangle 8"/>
          <p:cNvSpPr>
            <a:spLocks noChangeArrowheads="1"/>
          </p:cNvSpPr>
          <p:nvPr/>
        </p:nvSpPr>
        <p:spPr bwMode="auto">
          <a:xfrm>
            <a:off x="4356100" y="2420938"/>
            <a:ext cx="463550" cy="1970087"/>
          </a:xfrm>
          <a:prstGeom prst="rect">
            <a:avLst/>
          </a:prstGeom>
          <a:noFill/>
          <a:ln w="9525">
            <a:noFill/>
            <a:miter lim="800000"/>
          </a:ln>
        </p:spPr>
        <p:txBody>
          <a:bodyPr wrap="none" anchor="ctr">
            <a:spAutoFit/>
          </a:bodyPr>
          <a:lstStyle/>
          <a:p>
            <a:pPr algn="ctr">
              <a:lnSpc>
                <a:spcPct val="140000"/>
              </a:lnSpc>
              <a:buClr>
                <a:schemeClr val="bg1"/>
              </a:buClr>
              <a:buFont typeface="Wingdings" panose="05000000000000000000" pitchFamily="2" charset="2"/>
              <a:buNone/>
            </a:pPr>
            <a:r>
              <a:rPr lang="zh-CN" altLang="en-US" b="1"/>
              <a:t> </a:t>
            </a:r>
            <a:endParaRPr lang="zh-CN" altLang="en-US" b="1"/>
          </a:p>
        </p:txBody>
      </p:sp>
      <p:sp>
        <p:nvSpPr>
          <p:cNvPr id="19460" name="Rectangle 11"/>
          <p:cNvSpPr>
            <a:spLocks noGrp="1"/>
          </p:cNvSpPr>
          <p:nvPr>
            <p:ph type="title" idx="4294967295"/>
          </p:nvPr>
        </p:nvSpPr>
        <p:spPr>
          <a:xfrm>
            <a:off x="187960" y="635"/>
            <a:ext cx="9149080" cy="6361430"/>
          </a:xfrm>
        </p:spPr>
        <p:txBody>
          <a:bodyPr/>
          <a:lstStyle/>
          <a:p>
            <a:r>
              <a:rPr lang="en-US" altLang="zh-CN" sz="4400" smtClean="0">
                <a:solidFill>
                  <a:srgbClr val="0000FF"/>
                </a:solidFill>
              </a:rPr>
              <a:t>   </a:t>
            </a:r>
            <a:r>
              <a:rPr lang="en-US" altLang="zh-CN" sz="4400" b="1" smtClean="0">
                <a:solidFill>
                  <a:srgbClr val="0000FF"/>
                </a:solidFill>
              </a:rPr>
              <a:t> </a:t>
            </a:r>
            <a:r>
              <a:rPr lang="zh-CN" altLang="en-US" sz="4400" b="1" smtClean="0">
                <a:solidFill>
                  <a:srgbClr val="FF0000"/>
                </a:solidFill>
              </a:rPr>
              <a:t>前言：</a:t>
            </a:r>
            <a:r>
              <a:rPr lang="zh-CN" altLang="en-US" sz="3600" b="1">
                <a:solidFill>
                  <a:srgbClr val="0000FF"/>
                </a:solidFill>
                <a:latin typeface="楷体_GB2312"/>
                <a:ea typeface="楷体_GB2312"/>
                <a:cs typeface="楷体_GB2312"/>
                <a:sym typeface="+mn-ea"/>
              </a:rPr>
              <a:t>2020年是特别的一年，在新冠疫情的阴影中，学生们经历了最长的寒假，遇上了取消考纲的“不确定性”，参加了最晚的中考。在种种严峻的环境下，很多人都怀着侥幸的心理，以为中考难度会降低，结果却是阵阵的哭号。</a:t>
            </a:r>
            <a:br>
              <a:rPr lang="zh-CN" altLang="en-US" sz="3600" b="1">
                <a:solidFill>
                  <a:srgbClr val="0000FF"/>
                </a:solidFill>
                <a:latin typeface="楷体_GB2312"/>
                <a:ea typeface="楷体_GB2312"/>
                <a:cs typeface="楷体_GB2312"/>
              </a:rPr>
            </a:br>
            <a:r>
              <a:rPr lang="zh-CN" altLang="en-US" sz="3600" b="1">
                <a:solidFill>
                  <a:srgbClr val="0000FF"/>
                </a:solidFill>
                <a:latin typeface="楷体_GB2312"/>
                <a:ea typeface="楷体_GB2312"/>
                <a:cs typeface="楷体_GB2312"/>
              </a:rPr>
              <a:t>   </a:t>
            </a:r>
            <a:r>
              <a:rPr lang="zh-CN" altLang="en-US" sz="3600" b="1">
                <a:solidFill>
                  <a:srgbClr val="0000FF"/>
                </a:solidFill>
                <a:latin typeface="楷体_GB2312"/>
                <a:ea typeface="楷体_GB2312"/>
                <a:cs typeface="楷体_GB2312"/>
                <a:sym typeface="+mn-ea"/>
              </a:rPr>
              <a:t>今年广东中考历史科目从题量到质量都有所提升。全卷有30道单项选择题加3道综合题，命题灵活，考查内容紧贴核心素养，注重历史研究能力，可谓是一份历史味浓郁的中考试题</a:t>
            </a:r>
            <a:r>
              <a:rPr lang="zh-CN" altLang="en-US" sz="4400" b="1">
                <a:solidFill>
                  <a:srgbClr val="0000FF"/>
                </a:solidFill>
                <a:latin typeface="楷体_GB2312"/>
                <a:ea typeface="楷体_GB2312"/>
                <a:cs typeface="楷体_GB2312"/>
                <a:sym typeface="+mn-ea"/>
              </a:rPr>
              <a:t>。</a:t>
            </a:r>
            <a:br>
              <a:rPr lang="en-US" altLang="zh-CN" sz="4400" smtClean="0">
                <a:solidFill>
                  <a:srgbClr val="0000FF"/>
                </a:solidFill>
              </a:rPr>
            </a:br>
            <a:r>
              <a:rPr lang="en-US" altLang="zh-CN" sz="4400" smtClean="0">
                <a:solidFill>
                  <a:srgbClr val="0000FF"/>
                </a:solidFill>
              </a:rPr>
              <a:t>  </a:t>
            </a:r>
            <a:endParaRPr lang="zh-CN" altLang="en-US" sz="380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0">
          <a:blip r:embed="rId1"/>
          <a:srcRect/>
          <a:tile tx="0" ty="0" sx="100000" sy="100000" flip="none" algn="tl"/>
        </a:blipFill>
        <a:effectLst/>
      </p:bgPr>
    </p:bg>
    <p:spTree>
      <p:nvGrpSpPr>
        <p:cNvPr id="1" name=""/>
        <p:cNvGrpSpPr/>
        <p:nvPr/>
      </p:nvGrpSpPr>
      <p:grpSpPr>
        <a:xfrm>
          <a:off x="0" y="0"/>
          <a:ext cx="0" cy="0"/>
          <a:chOff x="0" y="0"/>
          <a:chExt cx="0" cy="0"/>
        </a:xfrm>
      </p:grpSpPr>
      <p:sp>
        <p:nvSpPr>
          <p:cNvPr id="41986" name="Rectangle 2"/>
          <p:cNvSpPr>
            <a:spLocks noGrp="1"/>
          </p:cNvSpPr>
          <p:nvPr>
            <p:ph type="title"/>
          </p:nvPr>
        </p:nvSpPr>
        <p:spPr/>
        <p:txBody>
          <a:bodyPr/>
          <a:lstStyle/>
          <a:p>
            <a:endParaRPr lang="zh-CN" altLang="en-US" smtClean="0"/>
          </a:p>
        </p:txBody>
      </p:sp>
      <p:sp>
        <p:nvSpPr>
          <p:cNvPr id="41987" name="Rectangle 3"/>
          <p:cNvSpPr>
            <a:spLocks noGrp="1"/>
          </p:cNvSpPr>
          <p:nvPr>
            <p:ph type="body" idx="1"/>
          </p:nvPr>
        </p:nvSpPr>
        <p:spPr>
          <a:xfrm>
            <a:off x="395288" y="188913"/>
            <a:ext cx="8291512" cy="5942012"/>
          </a:xfrm>
        </p:spPr>
        <p:txBody>
          <a:bodyPr/>
          <a:lstStyle/>
          <a:p>
            <a:pPr marL="571500" indent="-571500">
              <a:lnSpc>
                <a:spcPct val="90000"/>
              </a:lnSpc>
            </a:pPr>
            <a:r>
              <a:rPr lang="en-US" altLang="zh-CN" sz="4000" b="1" smtClean="0"/>
              <a:t>8.白居易在《隋堤柳》中写道：“西自黄河东至淮，绿阴一千三百里……上荒下困势不久，宗社之危如缀旒。”与诗句描绘相关的是（　　）</a:t>
            </a:r>
            <a:endParaRPr lang="en-US" altLang="zh-CN" sz="4000" b="1" smtClean="0"/>
          </a:p>
          <a:p>
            <a:pPr marL="571500" indent="-571500">
              <a:lnSpc>
                <a:spcPct val="90000"/>
              </a:lnSpc>
            </a:pPr>
            <a:r>
              <a:rPr lang="zh-CN" altLang="en-US" sz="4000" b="1" smtClean="0"/>
              <a:t>A．贞观之治	</a:t>
            </a:r>
            <a:endParaRPr lang="zh-CN" altLang="en-US" sz="4000" b="1" smtClean="0"/>
          </a:p>
          <a:p>
            <a:pPr marL="571500" indent="-571500">
              <a:lnSpc>
                <a:spcPct val="90000"/>
              </a:lnSpc>
            </a:pPr>
            <a:r>
              <a:rPr lang="zh-CN" altLang="en-US" sz="4000" b="1" smtClean="0"/>
              <a:t>B．大运河开通	</a:t>
            </a:r>
            <a:endParaRPr lang="zh-CN" altLang="en-US" sz="4000" b="1" smtClean="0"/>
          </a:p>
          <a:p>
            <a:pPr marL="571500" indent="-571500">
              <a:lnSpc>
                <a:spcPct val="90000"/>
              </a:lnSpc>
            </a:pPr>
            <a:r>
              <a:rPr lang="zh-CN" altLang="en-US" sz="4000" b="1" smtClean="0"/>
              <a:t>C．安史之乱	</a:t>
            </a:r>
            <a:endParaRPr lang="zh-CN" altLang="en-US" sz="4000" b="1" smtClean="0"/>
          </a:p>
          <a:p>
            <a:pPr marL="571500" indent="-571500">
              <a:lnSpc>
                <a:spcPct val="90000"/>
              </a:lnSpc>
            </a:pPr>
            <a:r>
              <a:rPr lang="zh-CN" altLang="en-US" sz="4000" b="1" smtClean="0"/>
              <a:t>D．隋朝的统一</a:t>
            </a:r>
            <a:endParaRPr lang="zh-CN" altLang="en-US" sz="4000" b="1"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0">
          <a:blip r:embed="rId1"/>
          <a:srcRect/>
          <a:tile tx="0" ty="0" sx="100000" sy="100000" flip="none" algn="tl"/>
        </a:blipFill>
        <a:effectLst/>
      </p:bgPr>
    </p:bg>
    <p:spTree>
      <p:nvGrpSpPr>
        <p:cNvPr id="1" name=""/>
        <p:cNvGrpSpPr/>
        <p:nvPr/>
      </p:nvGrpSpPr>
      <p:grpSpPr>
        <a:xfrm>
          <a:off x="0" y="0"/>
          <a:ext cx="0" cy="0"/>
          <a:chOff x="0" y="0"/>
          <a:chExt cx="0" cy="0"/>
        </a:xfrm>
      </p:grpSpPr>
      <p:sp>
        <p:nvSpPr>
          <p:cNvPr id="43010" name="Rectangle 2"/>
          <p:cNvSpPr>
            <a:spLocks noGrp="1"/>
          </p:cNvSpPr>
          <p:nvPr>
            <p:ph type="title"/>
          </p:nvPr>
        </p:nvSpPr>
        <p:spPr/>
        <p:txBody>
          <a:bodyPr/>
          <a:lstStyle/>
          <a:p>
            <a:endParaRPr lang="zh-CN" altLang="en-US" smtClean="0"/>
          </a:p>
        </p:txBody>
      </p:sp>
      <p:sp>
        <p:nvSpPr>
          <p:cNvPr id="43011" name="Rectangle 3"/>
          <p:cNvSpPr>
            <a:spLocks noGrp="1"/>
          </p:cNvSpPr>
          <p:nvPr>
            <p:ph type="body" idx="1"/>
          </p:nvPr>
        </p:nvSpPr>
        <p:spPr>
          <a:xfrm>
            <a:off x="456565" y="0"/>
            <a:ext cx="8230235" cy="6130925"/>
          </a:xfrm>
        </p:spPr>
        <p:txBody>
          <a:bodyPr/>
          <a:lstStyle/>
          <a:p>
            <a:pPr marL="571500" indent="-571500"/>
            <a:r>
              <a:rPr lang="zh-CN" altLang="en-US" sz="3200" b="1" smtClean="0"/>
              <a:t>【分析】本题考查隋朝大运河，知道白居易认为隋炀帝开凿大运河，耗费大量人力物力财力，加速了隋朝的灭亡。</a:t>
            </a:r>
            <a:endParaRPr lang="zh-CN" altLang="en-US" sz="3200" b="1" smtClean="0"/>
          </a:p>
          <a:p>
            <a:pPr marL="571500" indent="-571500"/>
            <a:r>
              <a:rPr lang="zh-CN" altLang="en-US" sz="3200" b="1" smtClean="0"/>
              <a:t>【解答】“西自黄河东至淮，绿阴一千三百里……上荒下困势不久，宗社之危如缀旒”反映的是隋朝大运河，白居易认为隋炀帝开凿大运河，耗费大量人力物力财力，加速了隋朝的灭亡。</a:t>
            </a:r>
            <a:endParaRPr lang="zh-CN" altLang="en-US" sz="3200" b="1" smtClean="0"/>
          </a:p>
          <a:p>
            <a:pPr marL="571500" indent="-571500"/>
            <a:r>
              <a:rPr lang="zh-CN" altLang="en-US" sz="3200" b="1" smtClean="0"/>
              <a:t>故选：B。</a:t>
            </a:r>
            <a:endParaRPr lang="zh-CN" altLang="en-US" sz="3200" b="1" smtClean="0"/>
          </a:p>
          <a:p>
            <a:pPr marL="571500" indent="-571500"/>
            <a:r>
              <a:rPr lang="zh-CN" altLang="en-US" sz="3200" b="1" smtClean="0"/>
              <a:t>【点评】本题考查隋朝大运河，考查学生的识记和理解能力，解题关键是熟练掌握基础知识。</a:t>
            </a:r>
            <a:endParaRPr lang="zh-CN" altLang="en-US" sz="3200" b="1"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0">
          <a:blip r:embed="rId1"/>
          <a:srcRect/>
          <a:tile tx="0" ty="0" sx="100000" sy="100000" flip="none" algn="tl"/>
        </a:blipFill>
        <a:effectLst/>
      </p:bgPr>
    </p:bg>
    <p:spTree>
      <p:nvGrpSpPr>
        <p:cNvPr id="1" name=""/>
        <p:cNvGrpSpPr/>
        <p:nvPr/>
      </p:nvGrpSpPr>
      <p:grpSpPr>
        <a:xfrm>
          <a:off x="0" y="0"/>
          <a:ext cx="0" cy="0"/>
          <a:chOff x="0" y="0"/>
          <a:chExt cx="0" cy="0"/>
        </a:xfrm>
      </p:grpSpPr>
      <p:sp>
        <p:nvSpPr>
          <p:cNvPr id="44034" name="Rectangle 2"/>
          <p:cNvSpPr>
            <a:spLocks noGrp="1"/>
          </p:cNvSpPr>
          <p:nvPr>
            <p:ph type="title"/>
          </p:nvPr>
        </p:nvSpPr>
        <p:spPr/>
        <p:txBody>
          <a:bodyPr/>
          <a:lstStyle/>
          <a:p>
            <a:endParaRPr lang="zh-CN" altLang="en-US" smtClean="0"/>
          </a:p>
        </p:txBody>
      </p:sp>
      <p:sp>
        <p:nvSpPr>
          <p:cNvPr id="44035" name="Rectangle 3"/>
          <p:cNvSpPr>
            <a:spLocks noGrp="1"/>
          </p:cNvSpPr>
          <p:nvPr>
            <p:ph type="body" idx="1"/>
          </p:nvPr>
        </p:nvSpPr>
        <p:spPr>
          <a:xfrm>
            <a:off x="468313" y="188913"/>
            <a:ext cx="8218487" cy="5942012"/>
          </a:xfrm>
        </p:spPr>
        <p:txBody>
          <a:bodyPr/>
          <a:lstStyle/>
          <a:p>
            <a:r>
              <a:rPr lang="en-US" altLang="zh-CN" sz="3600" b="1" smtClean="0"/>
              <a:t>9</a:t>
            </a:r>
            <a:r>
              <a:rPr lang="zh-CN" altLang="en-US" sz="3600" b="1" smtClean="0"/>
              <a:t>．唐太宗时期增订完成“十部乐”，分别为燕乐、清商乐、西凉乐、扶南乐、高丽乐、龟兹乐、安国乐、疏勒乐、康国乐、高昌乐。这体现出唐代（　　）</a:t>
            </a:r>
            <a:endParaRPr lang="zh-CN" altLang="en-US" sz="3600" b="1" smtClean="0"/>
          </a:p>
          <a:p>
            <a:r>
              <a:rPr lang="zh-CN" altLang="en-US" sz="3600" b="1" smtClean="0"/>
              <a:t>A．皇帝安于享乐	</a:t>
            </a:r>
            <a:endParaRPr lang="zh-CN" altLang="en-US" sz="3600" b="1" smtClean="0"/>
          </a:p>
          <a:p>
            <a:r>
              <a:rPr lang="zh-CN" altLang="en-US" sz="3600" b="1" smtClean="0"/>
              <a:t>B．奢靡之风盛行	</a:t>
            </a:r>
            <a:endParaRPr lang="zh-CN" altLang="en-US" sz="3600" b="1" smtClean="0"/>
          </a:p>
          <a:p>
            <a:r>
              <a:rPr lang="zh-CN" altLang="en-US" sz="3600" b="1" smtClean="0"/>
              <a:t>C．文化兼容并包	</a:t>
            </a:r>
            <a:endParaRPr lang="zh-CN" altLang="en-US" sz="3600" b="1" smtClean="0"/>
          </a:p>
          <a:p>
            <a:r>
              <a:rPr lang="zh-CN" altLang="en-US" sz="3600" b="1" smtClean="0"/>
              <a:t>D．尚武风气流行</a:t>
            </a:r>
            <a:endParaRPr lang="zh-CN" altLang="en-US" sz="3600" b="1"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p:cNvSpPr>
          <p:nvPr>
            <p:ph type="title"/>
          </p:nvPr>
        </p:nvSpPr>
        <p:spPr/>
        <p:txBody>
          <a:bodyPr/>
          <a:lstStyle/>
          <a:p>
            <a:r>
              <a:rPr lang="zh-CN" altLang="en-US" sz="2800" b="1" smtClean="0"/>
              <a:t>【分析】本题主要考查隋唐文化艺术的兼容并包。掌握隋唐文化艺术的特点。</a:t>
            </a:r>
            <a:br>
              <a:rPr lang="zh-CN" altLang="en-US" sz="2800" b="1" smtClean="0"/>
            </a:br>
            <a:r>
              <a:rPr lang="zh-CN" altLang="en-US" sz="2800" b="1" smtClean="0"/>
              <a:t>【解答】根据所学知识可知，唐朝前期政治稳定，国力强盛，经济繁荣，文化昌盛，处于世界领先地位；唐政府又采取比较开放的对外政策，唐朝统治者实行比较开明的民族政策，唐太宗时期增订完成“十部乐”，分别为燕乐、清商乐、西凉乐、扶南乐、高丽乐、龟兹乐、安国乐、疏勒乐、康国乐、高昌乐，这说明隋唐时期，宫廷宴乐出现了一些少数民族和外国的乐舞，体现出了唐代文化兼容并包。C符合题意。</a:t>
            </a:r>
            <a:br>
              <a:rPr lang="zh-CN" altLang="en-US" sz="2800" b="1" smtClean="0"/>
            </a:br>
            <a:r>
              <a:rPr lang="zh-CN" altLang="en-US" sz="2800" b="1" smtClean="0"/>
              <a:t>故选：C。</a:t>
            </a:r>
            <a:br>
              <a:rPr lang="zh-CN" altLang="en-US" sz="2800" b="1" smtClean="0"/>
            </a:br>
            <a:r>
              <a:rPr lang="zh-CN" altLang="en-US" sz="2800" b="1" smtClean="0"/>
              <a:t>【点评】主要考查学生运用所学知识解决问题的能力。需要准确掌握隋唐时期科技、文化和艺术成就。</a:t>
            </a:r>
            <a:endParaRPr lang="zh-CN" altLang="en-US" sz="2800" b="1" smtClean="0"/>
          </a:p>
        </p:txBody>
      </p:sp>
      <p:sp>
        <p:nvSpPr>
          <p:cNvPr id="102403" name="Rectangle 3"/>
          <p:cNvSpPr>
            <a:spLocks noGrp="1"/>
          </p:cNvSpPr>
          <p:nvPr>
            <p:ph type="body" idx="1"/>
          </p:nvPr>
        </p:nvSpPr>
        <p:spPr/>
        <p:txBody>
          <a:bodyPr/>
          <a:lstStyle/>
          <a:p>
            <a:endParaRPr lang="zh-CN" altLang="en-US"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0">
          <a:blip r:embed="rId1"/>
          <a:srcRect/>
          <a:tile tx="0" ty="0" sx="100000" sy="100000" flip="none" algn="tl"/>
        </a:blipFill>
        <a:effectLst/>
      </p:bgPr>
    </p:bg>
    <p:spTree>
      <p:nvGrpSpPr>
        <p:cNvPr id="1" name=""/>
        <p:cNvGrpSpPr/>
        <p:nvPr/>
      </p:nvGrpSpPr>
      <p:grpSpPr>
        <a:xfrm>
          <a:off x="0" y="0"/>
          <a:ext cx="0" cy="0"/>
          <a:chOff x="0" y="0"/>
          <a:chExt cx="0" cy="0"/>
        </a:xfrm>
      </p:grpSpPr>
      <p:sp>
        <p:nvSpPr>
          <p:cNvPr id="45058" name="Rectangle 2"/>
          <p:cNvSpPr>
            <a:spLocks noGrp="1"/>
          </p:cNvSpPr>
          <p:nvPr>
            <p:ph type="title"/>
          </p:nvPr>
        </p:nvSpPr>
        <p:spPr/>
        <p:txBody>
          <a:bodyPr/>
          <a:lstStyle/>
          <a:p>
            <a:endParaRPr lang="zh-CN" altLang="en-US" smtClean="0"/>
          </a:p>
        </p:txBody>
      </p:sp>
      <p:sp>
        <p:nvSpPr>
          <p:cNvPr id="45059" name="Rectangle 3"/>
          <p:cNvSpPr>
            <a:spLocks noGrp="1"/>
          </p:cNvSpPr>
          <p:nvPr>
            <p:ph type="body" idx="1"/>
          </p:nvPr>
        </p:nvSpPr>
        <p:spPr>
          <a:xfrm>
            <a:off x="395288" y="404813"/>
            <a:ext cx="8291512" cy="5726112"/>
          </a:xfrm>
        </p:spPr>
        <p:txBody>
          <a:bodyPr/>
          <a:lstStyle/>
          <a:p>
            <a:pPr marL="840105" lvl="1" indent="-495300"/>
            <a:r>
              <a:rPr lang="en-US" altLang="zh-CN" sz="3600" b="1" smtClean="0"/>
              <a:t>10. 	孟元老所著《东京梦华录》和张择端所画《清明上河图》反映了同一座都市商业繁荣的景象。这座都市是（　　）</a:t>
            </a:r>
            <a:endParaRPr lang="en-US" altLang="zh-CN" sz="3600" b="1" smtClean="0"/>
          </a:p>
          <a:p>
            <a:pPr marL="840105" lvl="1" indent="-495300"/>
            <a:r>
              <a:rPr lang="zh-CN" altLang="en-US" sz="3600" b="1" smtClean="0"/>
              <a:t>A．唐代长安</a:t>
            </a:r>
            <a:endParaRPr lang="zh-CN" altLang="en-US" sz="3600" b="1" smtClean="0"/>
          </a:p>
          <a:p>
            <a:pPr marL="840105" lvl="1" indent="-495300"/>
            <a:r>
              <a:rPr lang="zh-CN" altLang="en-US" sz="3600" b="1" smtClean="0"/>
              <a:t>	B．北宋开封	</a:t>
            </a:r>
            <a:endParaRPr lang="zh-CN" altLang="en-US" sz="3600" b="1" smtClean="0"/>
          </a:p>
          <a:p>
            <a:pPr marL="840105" lvl="1" indent="-495300"/>
            <a:r>
              <a:rPr lang="zh-CN" altLang="en-US" sz="3600" b="1" smtClean="0"/>
              <a:t>C．南宋临安	</a:t>
            </a:r>
            <a:endParaRPr lang="zh-CN" altLang="en-US" sz="3600" b="1" smtClean="0"/>
          </a:p>
          <a:p>
            <a:pPr marL="840105" lvl="1" indent="-495300"/>
            <a:r>
              <a:rPr lang="zh-CN" altLang="en-US" sz="3600" b="1" smtClean="0"/>
              <a:t>D．元代大都</a:t>
            </a:r>
            <a:endParaRPr lang="zh-CN" altLang="en-US" sz="3600" b="1"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0">
          <a:blip r:embed="rId1"/>
          <a:srcRect/>
          <a:tile tx="0" ty="0" sx="100000" sy="100000" flip="none" algn="tl"/>
        </a:blipFill>
        <a:effectLst/>
      </p:bgPr>
    </p:bg>
    <p:spTree>
      <p:nvGrpSpPr>
        <p:cNvPr id="1" name=""/>
        <p:cNvGrpSpPr/>
        <p:nvPr/>
      </p:nvGrpSpPr>
      <p:grpSpPr>
        <a:xfrm>
          <a:off x="0" y="0"/>
          <a:ext cx="0" cy="0"/>
          <a:chOff x="0" y="0"/>
          <a:chExt cx="0" cy="0"/>
        </a:xfrm>
      </p:grpSpPr>
      <p:sp>
        <p:nvSpPr>
          <p:cNvPr id="46082" name="Rectangle 2"/>
          <p:cNvSpPr>
            <a:spLocks noGrp="1"/>
          </p:cNvSpPr>
          <p:nvPr>
            <p:ph type="title"/>
          </p:nvPr>
        </p:nvSpPr>
        <p:spPr/>
        <p:txBody>
          <a:bodyPr/>
          <a:lstStyle/>
          <a:p>
            <a:endParaRPr lang="zh-CN" altLang="en-US" smtClean="0"/>
          </a:p>
        </p:txBody>
      </p:sp>
      <p:sp>
        <p:nvSpPr>
          <p:cNvPr id="46083" name="Rectangle 3"/>
          <p:cNvSpPr>
            <a:spLocks noGrp="1"/>
          </p:cNvSpPr>
          <p:nvPr>
            <p:ph type="body" idx="1"/>
          </p:nvPr>
        </p:nvSpPr>
        <p:spPr>
          <a:xfrm>
            <a:off x="279400" y="-258445"/>
            <a:ext cx="8993505" cy="8007985"/>
          </a:xfrm>
        </p:spPr>
        <p:txBody>
          <a:bodyPr/>
          <a:lstStyle/>
          <a:p>
            <a:endParaRPr lang="en-US" altLang="zh-CN" sz="3600" b="1" smtClean="0"/>
          </a:p>
          <a:p>
            <a:r>
              <a:rPr lang="en-US" altLang="zh-CN" sz="2400" b="1" smtClean="0"/>
              <a:t>【分析】本题考查《清明上河图》。题干关键信息“孟元老所著《东京梦华录》和张择端所画《清明上河图》反映了同一座都市商业繁荣的景象”。</a:t>
            </a:r>
            <a:endParaRPr lang="en-US" altLang="zh-CN" sz="2400" b="1" smtClean="0"/>
          </a:p>
          <a:p>
            <a:r>
              <a:rPr lang="zh-CN" altLang="en-US" sz="2400" b="1" smtClean="0"/>
              <a:t>【解答】北宋画家张择端的画《清明上河图》描写了北宋首都东京（开封）汴河沿岸的风光，北宋都城开封，是当时著名的商业中心，《清明上河图》是汴京（开封）当年繁荣的见证，人物栩栩如生，北宋的城市面貌和当时各阶层人民的生活跃然纸上，真实形象地再现了开封作为商业城市的繁华景象，代表了宋代社会风俗画的最高成就。据题干关键信息“孟元老所著《东京梦华录》和张择端所画《清明上河图》反映了同一座都市商业繁荣的景象”并结合所学知识可知，这座都市是北宋开封。</a:t>
            </a:r>
            <a:endParaRPr lang="zh-CN" altLang="en-US" sz="2400" b="1" smtClean="0"/>
          </a:p>
          <a:p>
            <a:r>
              <a:rPr lang="zh-CN" altLang="en-US" sz="2400" b="1" smtClean="0"/>
              <a:t>故选：B。</a:t>
            </a:r>
            <a:endParaRPr lang="zh-CN" altLang="en-US" sz="2400" b="1" smtClean="0"/>
          </a:p>
          <a:p>
            <a:r>
              <a:rPr lang="zh-CN" altLang="en-US" sz="2400" b="1" smtClean="0"/>
              <a:t>【点评】解答本题要正确理解题意，考查了《清明上河图》，在此基础上进行分析，做出正确答案。</a:t>
            </a:r>
            <a:endParaRPr lang="zh-CN" altLang="en-US" sz="2400" b="1"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0">
          <a:blip r:embed="rId1"/>
          <a:srcRect/>
          <a:tile tx="0" ty="0" sx="100000" sy="100000" flip="none" algn="tl"/>
        </a:blipFill>
        <a:effectLst/>
      </p:bgPr>
    </p:bg>
    <p:spTree>
      <p:nvGrpSpPr>
        <p:cNvPr id="1" name=""/>
        <p:cNvGrpSpPr/>
        <p:nvPr/>
      </p:nvGrpSpPr>
      <p:grpSpPr>
        <a:xfrm>
          <a:off x="0" y="0"/>
          <a:ext cx="0" cy="0"/>
          <a:chOff x="0" y="0"/>
          <a:chExt cx="0" cy="0"/>
        </a:xfrm>
      </p:grpSpPr>
      <p:sp>
        <p:nvSpPr>
          <p:cNvPr id="47106" name="Rectangle 2"/>
          <p:cNvSpPr>
            <a:spLocks noGrp="1"/>
          </p:cNvSpPr>
          <p:nvPr>
            <p:ph type="title"/>
          </p:nvPr>
        </p:nvSpPr>
        <p:spPr/>
        <p:txBody>
          <a:bodyPr/>
          <a:lstStyle/>
          <a:p>
            <a:endParaRPr lang="zh-CN" altLang="en-US" smtClean="0"/>
          </a:p>
        </p:txBody>
      </p:sp>
      <p:sp>
        <p:nvSpPr>
          <p:cNvPr id="47107" name="Rectangle 3"/>
          <p:cNvSpPr>
            <a:spLocks noGrp="1"/>
          </p:cNvSpPr>
          <p:nvPr>
            <p:ph type="body" idx="1"/>
          </p:nvPr>
        </p:nvSpPr>
        <p:spPr>
          <a:xfrm>
            <a:off x="299085" y="103505"/>
            <a:ext cx="8387715" cy="6301740"/>
          </a:xfrm>
        </p:spPr>
        <p:txBody>
          <a:bodyPr/>
          <a:lstStyle/>
          <a:p>
            <a:pPr marL="571500" indent="-571500"/>
            <a:r>
              <a:rPr lang="en-US" altLang="zh-CN" sz="3600" b="1" smtClean="0"/>
              <a:t>11.．《马可•波罗行纪》记载：“（泉州）乃不少船舶辐辏之所，诸船运载种种货物至此，然后分配于蛮子全境。所卸胡椒甚多，若以亚历山大运赴西方诸国者衡之，则彼数实徼乎其微，盖其不及此港百分之一也。”这说明元代泉州（　　）</a:t>
            </a:r>
            <a:endParaRPr lang="en-US" altLang="zh-CN" sz="3600" b="1" smtClean="0"/>
          </a:p>
          <a:p>
            <a:pPr marL="571500" indent="-571500"/>
            <a:r>
              <a:rPr lang="zh-CN" altLang="en-US" sz="3600" b="1" smtClean="0"/>
              <a:t>A．海上贸易繁荣	B．外国使节增多	</a:t>
            </a:r>
            <a:endParaRPr lang="zh-CN" altLang="en-US" sz="3600" b="1" smtClean="0"/>
          </a:p>
          <a:p>
            <a:pPr marL="571500" indent="-571500"/>
            <a:r>
              <a:rPr lang="zh-CN" altLang="en-US" sz="3600" b="1" smtClean="0"/>
              <a:t>C．造船技术发达	D．文化生活丰富</a:t>
            </a:r>
            <a:endParaRPr lang="zh-CN" altLang="en-US" sz="3600" b="1"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0">
          <a:blip r:embed="rId1"/>
          <a:srcRect/>
          <a:tile tx="0" ty="0" sx="100000" sy="100000" flip="none" algn="tl"/>
        </a:blipFill>
        <a:effectLst/>
      </p:bgPr>
    </p:bg>
    <p:spTree>
      <p:nvGrpSpPr>
        <p:cNvPr id="1" name=""/>
        <p:cNvGrpSpPr/>
        <p:nvPr/>
      </p:nvGrpSpPr>
      <p:grpSpPr>
        <a:xfrm>
          <a:off x="0" y="0"/>
          <a:ext cx="0" cy="0"/>
          <a:chOff x="0" y="0"/>
          <a:chExt cx="0" cy="0"/>
        </a:xfrm>
      </p:grpSpPr>
      <p:sp>
        <p:nvSpPr>
          <p:cNvPr id="48130" name="Rectangle 2"/>
          <p:cNvSpPr>
            <a:spLocks noGrp="1"/>
          </p:cNvSpPr>
          <p:nvPr>
            <p:ph type="title"/>
          </p:nvPr>
        </p:nvSpPr>
        <p:spPr/>
        <p:txBody>
          <a:bodyPr/>
          <a:lstStyle/>
          <a:p>
            <a:endParaRPr lang="zh-CN" altLang="en-US" smtClean="0"/>
          </a:p>
        </p:txBody>
      </p:sp>
      <p:sp>
        <p:nvSpPr>
          <p:cNvPr id="48131" name="Rectangle 3"/>
          <p:cNvSpPr>
            <a:spLocks noGrp="1"/>
          </p:cNvSpPr>
          <p:nvPr>
            <p:ph type="body" idx="1"/>
          </p:nvPr>
        </p:nvSpPr>
        <p:spPr>
          <a:xfrm>
            <a:off x="468313" y="0"/>
            <a:ext cx="8218487" cy="6130925"/>
          </a:xfrm>
        </p:spPr>
        <p:txBody>
          <a:bodyPr/>
          <a:lstStyle/>
          <a:p>
            <a:r>
              <a:rPr lang="zh-CN" altLang="en-US" sz="2400" b="1" smtClean="0"/>
              <a:t>【分析】本题主要考查元代泉州海上贸易繁荣的相关史实。元朝时，海上交通范围有更大的拓展，海上丝绸之路进入鼎盛时期，海外贸易繁荣。</a:t>
            </a:r>
            <a:endParaRPr lang="zh-CN" altLang="en-US" sz="2400" b="1" smtClean="0"/>
          </a:p>
          <a:p>
            <a:r>
              <a:rPr lang="zh-CN" altLang="en-US" sz="2400" b="1" smtClean="0"/>
              <a:t>【解答】宋元时期造船和航海技术有了较大的发展。中国的航海家除了使用指南针外，也初步掌握了潮汛、信风、气象的规律。当时，海上交通发达，海外贸易繁荣。元朝时，海上交通范围有更大的拓展，海上丝绸之路进入鼎盛时期。据“（泉州）乃不少船舶辐辏之所，诸船运载种种货物至此，然后分配于蛮子全境。所卸胡椒甚多，若以亚历山大运赴西方诸国者衡之，则彼数实徼乎其微，盖其不及此港百分之一也。”可知，这说明元代泉州海上贸易繁荣。选项A符合题意。</a:t>
            </a:r>
            <a:endParaRPr lang="zh-CN" altLang="en-US" sz="2400" b="1" smtClean="0"/>
          </a:p>
          <a:p>
            <a:r>
              <a:rPr lang="zh-CN" altLang="en-US" sz="2400" b="1" smtClean="0"/>
              <a:t>故选：A。</a:t>
            </a:r>
            <a:endParaRPr lang="zh-CN" altLang="en-US" sz="2400" b="1" smtClean="0"/>
          </a:p>
          <a:p>
            <a:r>
              <a:rPr lang="zh-CN" altLang="en-US" sz="2400" b="1" smtClean="0"/>
              <a:t>【点评】本题主要考查学生识记和分析历史知识的能力。理解并识记元代泉州海上贸易繁荣的相关史实。</a:t>
            </a:r>
            <a:endParaRPr lang="zh-CN" altLang="en-US" sz="2400" b="1"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0">
          <a:blip r:embed="rId1"/>
          <a:srcRect/>
          <a:tile tx="0" ty="0" sx="100000" sy="100000" flip="none" algn="tl"/>
        </a:blipFill>
        <a:effectLst/>
      </p:bgPr>
    </p:bg>
    <p:spTree>
      <p:nvGrpSpPr>
        <p:cNvPr id="1" name=""/>
        <p:cNvGrpSpPr/>
        <p:nvPr/>
      </p:nvGrpSpPr>
      <p:grpSpPr>
        <a:xfrm>
          <a:off x="0" y="0"/>
          <a:ext cx="0" cy="0"/>
          <a:chOff x="0" y="0"/>
          <a:chExt cx="0" cy="0"/>
        </a:xfrm>
      </p:grpSpPr>
      <p:sp>
        <p:nvSpPr>
          <p:cNvPr id="49154" name="Rectangle 2"/>
          <p:cNvSpPr>
            <a:spLocks noGrp="1"/>
          </p:cNvSpPr>
          <p:nvPr>
            <p:ph type="title"/>
          </p:nvPr>
        </p:nvSpPr>
        <p:spPr>
          <a:xfrm>
            <a:off x="468313" y="260350"/>
            <a:ext cx="8229600" cy="1139825"/>
          </a:xfrm>
        </p:spPr>
        <p:txBody>
          <a:bodyPr/>
          <a:lstStyle/>
          <a:p>
            <a:pPr marL="800100" indent="-800100"/>
            <a:r>
              <a:rPr lang="en-US" altLang="zh-CN" sz="3800" smtClean="0"/>
              <a:t>12.．</a:t>
            </a:r>
            <a:r>
              <a:rPr lang="en-US" altLang="zh-CN" sz="3800" b="1" smtClean="0"/>
              <a:t>明太祖时期将《孟子》一书中“非臣子所宜言”的内容尽行删去，纂成《孟子节文》，颁行天下，作为科举考试的内容。这反映了明初（　　）</a:t>
            </a:r>
            <a:br>
              <a:rPr lang="en-US" altLang="zh-CN" sz="3800" b="1" smtClean="0"/>
            </a:br>
            <a:r>
              <a:rPr lang="en-US" altLang="zh-CN" sz="3800" b="1" smtClean="0"/>
              <a:t>A．君主专制加强	</a:t>
            </a:r>
            <a:br>
              <a:rPr lang="en-US" altLang="zh-CN" sz="3800" b="1" smtClean="0"/>
            </a:br>
            <a:r>
              <a:rPr lang="en-US" altLang="zh-CN" sz="3800" b="1" smtClean="0"/>
              <a:t>B．科举制度完善	</a:t>
            </a:r>
            <a:br>
              <a:rPr lang="en-US" altLang="zh-CN" sz="3800" b="1" smtClean="0"/>
            </a:br>
            <a:r>
              <a:rPr lang="en-US" altLang="zh-CN" sz="3800" b="1" smtClean="0"/>
              <a:t>C．儒家地位提升	</a:t>
            </a:r>
            <a:br>
              <a:rPr lang="en-US" altLang="zh-CN" sz="3800" b="1" smtClean="0"/>
            </a:br>
            <a:r>
              <a:rPr lang="en-US" altLang="zh-CN" sz="3800" b="1" smtClean="0"/>
              <a:t>D．图书出版发达</a:t>
            </a:r>
            <a:br>
              <a:rPr lang="zh-CN" altLang="en-US" sz="3800" b="1" smtClean="0"/>
            </a:br>
            <a:br>
              <a:rPr lang="zh-CN" altLang="en-US" sz="3800" b="1" smtClean="0"/>
            </a:br>
            <a:br>
              <a:rPr lang="zh-CN" altLang="en-US" sz="3800" smtClean="0"/>
            </a:br>
            <a:br>
              <a:rPr lang="zh-CN" altLang="en-US" sz="3800" smtClean="0"/>
            </a:br>
            <a:endParaRPr lang="zh-CN" altLang="en-US" sz="3800"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0">
          <a:blip r:embed="rId1"/>
          <a:srcRect/>
          <a:tile tx="0" ty="0" sx="100000" sy="100000" flip="none" algn="tl"/>
        </a:blipFill>
        <a:effectLst/>
      </p:bgPr>
    </p:bg>
    <p:spTree>
      <p:nvGrpSpPr>
        <p:cNvPr id="1" name=""/>
        <p:cNvGrpSpPr/>
        <p:nvPr/>
      </p:nvGrpSpPr>
      <p:grpSpPr>
        <a:xfrm>
          <a:off x="0" y="0"/>
          <a:ext cx="0" cy="0"/>
          <a:chOff x="0" y="0"/>
          <a:chExt cx="0" cy="0"/>
        </a:xfrm>
      </p:grpSpPr>
      <p:sp>
        <p:nvSpPr>
          <p:cNvPr id="50178" name="Rectangle 2"/>
          <p:cNvSpPr>
            <a:spLocks noGrp="1"/>
          </p:cNvSpPr>
          <p:nvPr>
            <p:ph type="title"/>
          </p:nvPr>
        </p:nvSpPr>
        <p:spPr/>
        <p:txBody>
          <a:bodyPr/>
          <a:lstStyle/>
          <a:p>
            <a:r>
              <a:rPr lang="zh-CN" altLang="en-US" sz="2800" smtClean="0"/>
              <a:t>【分析】本题主要考查明朝君权加强。本题主要考查学生准确解读材料信息的能力，材料中朱元璋在读了孟子的著作后，对孟子的有些话语很不满意，并要求儒臣修改其著作，说明孟子民本思想中有不利于君主统治的因素存在。</a:t>
            </a:r>
            <a:br>
              <a:rPr lang="zh-CN" altLang="en-US" sz="2800" smtClean="0"/>
            </a:br>
            <a:r>
              <a:rPr lang="zh-CN" altLang="en-US" sz="2800" smtClean="0"/>
              <a:t>【解答】根据题干可知，明太祖下令废除“非臣子所宜言”的内容，以树立皇权威严，反映了君主专制的不断加强。A项正确。</a:t>
            </a:r>
            <a:br>
              <a:rPr lang="zh-CN" altLang="en-US" sz="2800" smtClean="0"/>
            </a:br>
            <a:r>
              <a:rPr lang="zh-CN" altLang="en-US" sz="2800" smtClean="0"/>
              <a:t>B项，题干现象与科举制度完善无关，排除。</a:t>
            </a:r>
            <a:br>
              <a:rPr lang="zh-CN" altLang="en-US" sz="2800" smtClean="0"/>
            </a:br>
            <a:r>
              <a:rPr lang="zh-CN" altLang="en-US" sz="2800" smtClean="0"/>
              <a:t>C项，材料并未体现对儒家地位的提升，排除。</a:t>
            </a:r>
            <a:br>
              <a:rPr lang="zh-CN" altLang="en-US" sz="2800" smtClean="0"/>
            </a:br>
            <a:r>
              <a:rPr lang="zh-CN" altLang="en-US" sz="2800" smtClean="0"/>
              <a:t>D项，材料未反映图书出版发达，排除。</a:t>
            </a:r>
            <a:br>
              <a:rPr lang="zh-CN" altLang="en-US" sz="2800" smtClean="0"/>
            </a:br>
            <a:r>
              <a:rPr lang="zh-CN" altLang="en-US" sz="2800" smtClean="0"/>
              <a:t>故选：A。</a:t>
            </a:r>
            <a:br>
              <a:rPr lang="zh-CN" altLang="en-US" sz="2800" smtClean="0"/>
            </a:br>
            <a:r>
              <a:rPr lang="zh-CN" altLang="en-US" sz="2800" smtClean="0"/>
              <a:t>【点评】本题主要考查学生运用所学知识解决问题的能力。识记与灵活掌握明朝君权加强特点以及影响。</a:t>
            </a:r>
            <a:endParaRPr lang="zh-CN" altLang="en-US" sz="2800" smtClean="0"/>
          </a:p>
        </p:txBody>
      </p:sp>
      <p:sp>
        <p:nvSpPr>
          <p:cNvPr id="50179" name="Rectangle 3"/>
          <p:cNvSpPr>
            <a:spLocks noGrp="1"/>
          </p:cNvSpPr>
          <p:nvPr>
            <p:ph type="body" idx="1"/>
          </p:nvPr>
        </p:nvSpPr>
        <p:spPr/>
        <p:txBody>
          <a:bodyPr/>
          <a:lstStyle/>
          <a:p>
            <a:br>
              <a:rPr lang="zh-CN" altLang="en-US" smtClean="0"/>
            </a:br>
            <a:endParaRPr lang="zh-CN" altLang="en-US" sz="4000" b="1"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1"/>
          <a:srcRect/>
          <a:tile tx="0" ty="0" sx="100000" sy="100000" flip="none" algn="tl"/>
        </a:blipFill>
        <a:effectLst/>
      </p:bgPr>
    </p:bg>
    <p:spTree>
      <p:nvGrpSpPr>
        <p:cNvPr id="1" name=""/>
        <p:cNvGrpSpPr/>
        <p:nvPr/>
      </p:nvGrpSpPr>
      <p:grpSpPr>
        <a:xfrm>
          <a:off x="0" y="0"/>
          <a:ext cx="0" cy="0"/>
          <a:chOff x="0" y="0"/>
          <a:chExt cx="0" cy="0"/>
        </a:xfrm>
      </p:grpSpPr>
      <p:sp>
        <p:nvSpPr>
          <p:cNvPr id="3" name="内容占位符 2"/>
          <p:cNvSpPr>
            <a:spLocks noGrp="1"/>
          </p:cNvSpPr>
          <p:nvPr>
            <p:ph idx="1"/>
          </p:nvPr>
        </p:nvSpPr>
        <p:spPr/>
        <p:txBody>
          <a:bodyPr/>
          <a:lstStyle/>
          <a:p>
            <a:pPr>
              <a:defRPr/>
            </a:pPr>
            <a:endParaRPr lang="zh-CN" altLang="en-US" sz="8000" b="1" kern="1200" dirty="0">
              <a:solidFill>
                <a:srgbClr val="FF0000"/>
              </a:solidFill>
              <a:effectLst>
                <a:outerShdw blurRad="38100" dist="38100" dir="2700000" algn="tl">
                  <a:srgbClr val="C0C0C0"/>
                </a:outerShdw>
              </a:effectLst>
              <a:latin typeface="楷体" panose="02010609060101010101" pitchFamily="49" charset="-122"/>
              <a:ea typeface="楷体" panose="02010609060101010101" pitchFamily="49" charset="-122"/>
              <a:cs typeface="楷体" panose="02010609060101010101" pitchFamily="49" charset="-122"/>
            </a:endParaRPr>
          </a:p>
        </p:txBody>
      </p:sp>
      <p:sp>
        <p:nvSpPr>
          <p:cNvPr id="7" name="Rectangle 3"/>
          <p:cNvSpPr txBox="1">
            <a:spLocks noChangeArrowheads="1"/>
          </p:cNvSpPr>
          <p:nvPr/>
        </p:nvSpPr>
        <p:spPr bwMode="auto">
          <a:xfrm>
            <a:off x="456565" y="2374900"/>
            <a:ext cx="8362315" cy="1449705"/>
          </a:xfrm>
          <a:prstGeom prst="rect">
            <a:avLst/>
          </a:prstGeom>
          <a:noFill/>
          <a:ln w="9525">
            <a:noFill/>
            <a:miter lim="800000"/>
          </a:ln>
        </p:spPr>
        <p:txBody>
          <a:bodyPr/>
          <a:lstStyle/>
          <a:p>
            <a:pPr algn="ctr" eaLnBrk="0" hangingPunct="0">
              <a:defRPr/>
            </a:pPr>
            <a:r>
              <a:rPr lang="zh-CN" altLang="en-US" sz="8000" b="1">
                <a:solidFill>
                  <a:srgbClr val="FF0000"/>
                </a:solidFill>
                <a:effectLst>
                  <a:outerShdw blurRad="38100" dist="38100" dir="2700000" algn="tl">
                    <a:srgbClr val="C0C0C0"/>
                  </a:outerShdw>
                </a:effectLst>
                <a:latin typeface="楷体" panose="02010609060101010101" pitchFamily="49" charset="-122"/>
                <a:ea typeface="楷体" panose="02010609060101010101" pitchFamily="49" charset="-122"/>
              </a:rPr>
              <a:t>一、试题分值比重</a:t>
            </a:r>
            <a:r>
              <a:rPr lang="en-US" altLang="zh-CN" sz="6600" b="1">
                <a:solidFill>
                  <a:srgbClr val="FF0000"/>
                </a:solidFill>
                <a:effectLst>
                  <a:outerShdw blurRad="38100" dist="38100" dir="2700000" algn="tl">
                    <a:srgbClr val="C0C0C0"/>
                  </a:outerShdw>
                </a:effectLst>
                <a:latin typeface="楷体" panose="02010609060101010101" pitchFamily="49" charset="-122"/>
                <a:ea typeface="楷体" panose="02010609060101010101" pitchFamily="49" charset="-122"/>
              </a:rPr>
              <a:t> </a:t>
            </a:r>
            <a:endParaRPr lang="zh-CN" altLang="en-US" sz="6600" b="1">
              <a:solidFill>
                <a:srgbClr val="FF0000"/>
              </a:solidFill>
              <a:effectLst>
                <a:outerShdw blurRad="38100" dist="38100" dir="2700000" algn="tl">
                  <a:srgbClr val="C0C0C0"/>
                </a:outerShdw>
              </a:effectLst>
              <a:latin typeface="楷体" panose="02010609060101010101" pitchFamily="49" charset="-122"/>
              <a:ea typeface="楷体" panose="02010609060101010101" pitchFamily="49" charset="-122"/>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0">
          <a:blip r:embed="rId1"/>
          <a:srcRect/>
          <a:tile tx="0" ty="0" sx="100000" sy="100000" flip="none" algn="tl"/>
        </a:blipFill>
        <a:effectLst/>
      </p:bgPr>
    </p:bg>
    <p:spTree>
      <p:nvGrpSpPr>
        <p:cNvPr id="1" name=""/>
        <p:cNvGrpSpPr/>
        <p:nvPr/>
      </p:nvGrpSpPr>
      <p:grpSpPr>
        <a:xfrm>
          <a:off x="0" y="0"/>
          <a:ext cx="0" cy="0"/>
          <a:chOff x="0" y="0"/>
          <a:chExt cx="0" cy="0"/>
        </a:xfrm>
      </p:grpSpPr>
      <p:sp>
        <p:nvSpPr>
          <p:cNvPr id="51202" name="Rectangle 2"/>
          <p:cNvSpPr>
            <a:spLocks noGrp="1"/>
          </p:cNvSpPr>
          <p:nvPr>
            <p:ph type="title"/>
          </p:nvPr>
        </p:nvSpPr>
        <p:spPr/>
        <p:txBody>
          <a:bodyPr/>
          <a:lstStyle/>
          <a:p>
            <a:endParaRPr lang="zh-CN" altLang="en-US" smtClean="0"/>
          </a:p>
        </p:txBody>
      </p:sp>
      <p:sp>
        <p:nvSpPr>
          <p:cNvPr id="51203" name="Rectangle 3"/>
          <p:cNvSpPr>
            <a:spLocks noGrp="1"/>
          </p:cNvSpPr>
          <p:nvPr>
            <p:ph type="body" idx="1"/>
          </p:nvPr>
        </p:nvSpPr>
        <p:spPr>
          <a:xfrm>
            <a:off x="468313" y="260350"/>
            <a:ext cx="8218487" cy="5870575"/>
          </a:xfrm>
        </p:spPr>
        <p:txBody>
          <a:bodyPr/>
          <a:lstStyle/>
          <a:p>
            <a:r>
              <a:rPr lang="en-US" altLang="zh-CN" sz="3600" b="1" smtClean="0"/>
              <a:t>13.．1750年，清政府的财政收入约75%来自田赋，而到了清末田赋所占的比重降至35%，造成一变化的主要原因是（　　）</a:t>
            </a:r>
            <a:endParaRPr lang="en-US" altLang="zh-CN" sz="3600" b="1" smtClean="0"/>
          </a:p>
          <a:p>
            <a:r>
              <a:rPr lang="en-US" altLang="zh-CN" sz="3600" b="1" smtClean="0"/>
              <a:t>A．赔款大量增加	</a:t>
            </a:r>
            <a:endParaRPr lang="en-US" altLang="zh-CN" sz="3600" b="1" smtClean="0"/>
          </a:p>
          <a:p>
            <a:r>
              <a:rPr lang="en-US" altLang="zh-CN" sz="3600" b="1" smtClean="0"/>
              <a:t>B．大片领土丧失	</a:t>
            </a:r>
            <a:endParaRPr lang="en-US" altLang="zh-CN" sz="3600" b="1" smtClean="0"/>
          </a:p>
          <a:p>
            <a:r>
              <a:rPr lang="en-US" altLang="zh-CN" sz="3600" b="1" smtClean="0"/>
              <a:t>C．农业全面衰退	</a:t>
            </a:r>
            <a:endParaRPr lang="en-US" altLang="zh-CN" sz="3600" b="1" smtClean="0"/>
          </a:p>
          <a:p>
            <a:r>
              <a:rPr lang="en-US" altLang="zh-CN" sz="3600" b="1" smtClean="0"/>
              <a:t>D．经济结构变动 </a:t>
            </a:r>
            <a:endParaRPr lang="zh-CN" altLang="en-US" sz="3600" b="1" smtClean="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blipFill dpi="0" rotWithShape="0">
          <a:blip r:embed="rId1"/>
          <a:srcRect/>
          <a:tile tx="0" ty="0" sx="100000" sy="100000" flip="none" algn="tl"/>
        </a:blipFill>
        <a:effectLst/>
      </p:bgPr>
    </p:bg>
    <p:spTree>
      <p:nvGrpSpPr>
        <p:cNvPr id="1" name=""/>
        <p:cNvGrpSpPr/>
        <p:nvPr/>
      </p:nvGrpSpPr>
      <p:grpSpPr>
        <a:xfrm>
          <a:off x="0" y="0"/>
          <a:ext cx="0" cy="0"/>
          <a:chOff x="0" y="0"/>
          <a:chExt cx="0" cy="0"/>
        </a:xfrm>
      </p:grpSpPr>
      <p:sp>
        <p:nvSpPr>
          <p:cNvPr id="52226" name="Rectangle 2"/>
          <p:cNvSpPr>
            <a:spLocks noGrp="1"/>
          </p:cNvSpPr>
          <p:nvPr>
            <p:ph type="title"/>
          </p:nvPr>
        </p:nvSpPr>
        <p:spPr/>
        <p:txBody>
          <a:bodyPr/>
          <a:lstStyle/>
          <a:p>
            <a:r>
              <a:rPr lang="zh-CN" altLang="en-US" sz="3200" smtClean="0"/>
              <a:t>【分析】本题考查近代中国经济结构演变的相关知识。关键信息：清政府的财政收入约75%来自田赋，而到了清末田赋所占的比重降至35%。</a:t>
            </a:r>
            <a:br>
              <a:rPr lang="zh-CN" altLang="en-US" sz="3200" smtClean="0"/>
            </a:br>
            <a:r>
              <a:rPr lang="zh-CN" altLang="en-US" sz="3200" smtClean="0"/>
              <a:t>【解答】依据材料“清政府的财政收入约75%来自田赋，而到了清末田赋所占的比重降至35%”可知小农经济的地位在下降；结合所学知识可知，鸦片战争后中国自然经济开始解体，农业全面衰退，故C正确。</a:t>
            </a:r>
            <a:br>
              <a:rPr lang="zh-CN" altLang="en-US" sz="3200" smtClean="0"/>
            </a:br>
            <a:r>
              <a:rPr lang="zh-CN" altLang="en-US" sz="3200" smtClean="0"/>
              <a:t>故选：C。</a:t>
            </a:r>
            <a:br>
              <a:rPr lang="zh-CN" altLang="en-US" sz="3200" smtClean="0"/>
            </a:br>
            <a:r>
              <a:rPr lang="zh-CN" altLang="en-US" sz="3200" smtClean="0"/>
              <a:t>【点评】本题考查学生正确解读材料信息和分析问题的能力。依据材料结合所学知识可用排除法解决问题，难度适中。</a:t>
            </a:r>
            <a:endParaRPr lang="zh-CN" altLang="en-US" sz="3200" smtClean="0"/>
          </a:p>
        </p:txBody>
      </p:sp>
      <p:sp>
        <p:nvSpPr>
          <p:cNvPr id="52227" name="Rectangle 3"/>
          <p:cNvSpPr>
            <a:spLocks noGrp="1"/>
          </p:cNvSpPr>
          <p:nvPr>
            <p:ph type="body" idx="1"/>
          </p:nvPr>
        </p:nvSpPr>
        <p:spPr>
          <a:xfrm>
            <a:off x="468313" y="1341438"/>
            <a:ext cx="8218487" cy="4789487"/>
          </a:xfrm>
        </p:spPr>
        <p:txBody>
          <a:bodyPr/>
          <a:lstStyle/>
          <a:p>
            <a:pPr marL="571500" indent="-571500"/>
            <a:endParaRPr lang="zh-CN" altLang="en-US" sz="3600" b="1" smtClean="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rotWithShape="0">
          <a:blip r:embed="rId1"/>
          <a:srcRect/>
          <a:tile tx="0" ty="0" sx="100000" sy="100000" flip="none" algn="tl"/>
        </a:blipFill>
        <a:effectLst/>
      </p:bgPr>
    </p:bg>
    <p:spTree>
      <p:nvGrpSpPr>
        <p:cNvPr id="1" name=""/>
        <p:cNvGrpSpPr/>
        <p:nvPr/>
      </p:nvGrpSpPr>
      <p:grpSpPr>
        <a:xfrm>
          <a:off x="0" y="0"/>
          <a:ext cx="0" cy="0"/>
          <a:chOff x="0" y="0"/>
          <a:chExt cx="0" cy="0"/>
        </a:xfrm>
      </p:grpSpPr>
      <p:sp>
        <p:nvSpPr>
          <p:cNvPr id="55298" name="Rectangle 2"/>
          <p:cNvSpPr>
            <a:spLocks noGrp="1"/>
          </p:cNvSpPr>
          <p:nvPr>
            <p:ph type="title"/>
          </p:nvPr>
        </p:nvSpPr>
        <p:spPr/>
        <p:txBody>
          <a:bodyPr/>
          <a:lstStyle/>
          <a:p>
            <a:endParaRPr lang="zh-CN" altLang="en-US" smtClean="0"/>
          </a:p>
        </p:txBody>
      </p:sp>
      <p:sp>
        <p:nvSpPr>
          <p:cNvPr id="55299" name="Rectangle 3"/>
          <p:cNvSpPr>
            <a:spLocks noGrp="1"/>
          </p:cNvSpPr>
          <p:nvPr>
            <p:ph type="body" idx="1"/>
          </p:nvPr>
        </p:nvSpPr>
        <p:spPr>
          <a:xfrm>
            <a:off x="457200" y="0"/>
            <a:ext cx="8229600" cy="6130925"/>
          </a:xfrm>
        </p:spPr>
        <p:txBody>
          <a:bodyPr/>
          <a:lstStyle/>
          <a:p>
            <a:pPr>
              <a:lnSpc>
                <a:spcPct val="80000"/>
              </a:lnSpc>
            </a:pPr>
            <a:br>
              <a:rPr lang="zh-CN" altLang="en-US" sz="2600" smtClean="0"/>
            </a:br>
            <a:r>
              <a:rPr lang="en-US" altLang="zh-CN" sz="4000" b="1" smtClean="0"/>
              <a:t>14.有学者研究，现代意义上的“资本家”一词直至20世纪初仍极少使用，但该词在1919年前后的《新青年》190多篇文章中出现使用高峰，与对应的“劳动者”一词使用频率基本一致。这种现象反映了（　　）</a:t>
            </a:r>
            <a:endParaRPr lang="en-US" altLang="zh-CN" sz="4000" b="1" smtClean="0"/>
          </a:p>
          <a:p>
            <a:pPr>
              <a:lnSpc>
                <a:spcPct val="80000"/>
              </a:lnSpc>
            </a:pPr>
            <a:r>
              <a:rPr lang="zh-CN" altLang="en-US" sz="4000" b="1" smtClean="0"/>
              <a:t>A．民主共和观念流行	</a:t>
            </a:r>
            <a:endParaRPr lang="zh-CN" altLang="en-US" sz="4000" b="1" smtClean="0"/>
          </a:p>
          <a:p>
            <a:pPr>
              <a:lnSpc>
                <a:spcPct val="80000"/>
              </a:lnSpc>
            </a:pPr>
            <a:r>
              <a:rPr lang="zh-CN" altLang="en-US" sz="4000" b="1" smtClean="0"/>
              <a:t>B．马克思主义的传播	</a:t>
            </a:r>
            <a:endParaRPr lang="zh-CN" altLang="en-US" sz="4000" b="1" smtClean="0"/>
          </a:p>
          <a:p>
            <a:pPr>
              <a:lnSpc>
                <a:spcPct val="80000"/>
              </a:lnSpc>
            </a:pPr>
            <a:r>
              <a:rPr lang="zh-CN" altLang="en-US" sz="4000" b="1" smtClean="0"/>
              <a:t>C．官僚资本不断膨胀	</a:t>
            </a:r>
            <a:endParaRPr lang="zh-CN" altLang="en-US" sz="4000" b="1" smtClean="0"/>
          </a:p>
          <a:p>
            <a:pPr>
              <a:lnSpc>
                <a:spcPct val="80000"/>
              </a:lnSpc>
            </a:pPr>
            <a:r>
              <a:rPr lang="zh-CN" altLang="en-US" sz="4000" b="1" smtClean="0"/>
              <a:t>D．社会主要矛盾改变</a:t>
            </a:r>
            <a:endParaRPr lang="zh-CN" altLang="en-US" sz="4000" b="1" smtClean="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folHlink"/>
        </a:solidFill>
        <a:effectLst/>
      </p:bgPr>
    </p:bg>
    <p:spTree>
      <p:nvGrpSpPr>
        <p:cNvPr id="1" name=""/>
        <p:cNvGrpSpPr/>
        <p:nvPr/>
      </p:nvGrpSpPr>
      <p:grpSpPr>
        <a:xfrm>
          <a:off x="0" y="0"/>
          <a:ext cx="0" cy="0"/>
          <a:chOff x="0" y="0"/>
          <a:chExt cx="0" cy="0"/>
        </a:xfrm>
      </p:grpSpPr>
      <p:sp>
        <p:nvSpPr>
          <p:cNvPr id="56322" name="Rectangle 2"/>
          <p:cNvSpPr>
            <a:spLocks noGrp="1"/>
          </p:cNvSpPr>
          <p:nvPr>
            <p:ph type="title"/>
          </p:nvPr>
        </p:nvSpPr>
        <p:spPr/>
        <p:txBody>
          <a:bodyPr/>
          <a:lstStyle/>
          <a:p>
            <a:endParaRPr lang="zh-CN" altLang="en-US" smtClean="0"/>
          </a:p>
        </p:txBody>
      </p:sp>
      <p:sp>
        <p:nvSpPr>
          <p:cNvPr id="56323" name="Rectangle 3"/>
          <p:cNvSpPr>
            <a:spLocks noGrp="1"/>
          </p:cNvSpPr>
          <p:nvPr>
            <p:ph type="body" idx="1"/>
          </p:nvPr>
        </p:nvSpPr>
        <p:spPr>
          <a:xfrm>
            <a:off x="468313" y="260350"/>
            <a:ext cx="8218487" cy="5870575"/>
          </a:xfrm>
        </p:spPr>
        <p:txBody>
          <a:bodyPr/>
          <a:lstStyle/>
          <a:p>
            <a:r>
              <a:rPr lang="zh-CN" altLang="en-US" sz="2400" b="1" smtClean="0"/>
              <a:t>【分析】本题主要考查马克思主义传播的影响的相关史实。重点掌握马克思主义的传入及影响。</a:t>
            </a:r>
            <a:endParaRPr lang="zh-CN" altLang="en-US" sz="2400" b="1" smtClean="0"/>
          </a:p>
          <a:p>
            <a:r>
              <a:rPr lang="zh-CN" altLang="en-US" sz="2400" b="1" smtClean="0"/>
              <a:t>【解答】五四运动的胜利发展，使中国先进的知识分子认识到工人阶级的伟大力量。不少知识分子开始走向工人群众。他们帮助工人组织工会，开办劳动补习学校和工人识字班，出版反映工人生活的刊物，用通俗易懂的语言向工人宣传马克思主义，启发工人的阶级觉悟。马克思主义开始与中国工人运动结合起来。据“有学者研究，现代意义上的‘资本家’一词直至20世纪初仍极少使用，但该词在1919年前后的《新青年》190多篇文章中出现使用高峰，与对应的‘劳动者’一词使用频率基本一致。”及所学知识可知，这种现象反映了马克思主义的传播。选项B符合题意。</a:t>
            </a:r>
            <a:endParaRPr lang="zh-CN" altLang="en-US" sz="2400" b="1" smtClean="0"/>
          </a:p>
          <a:p>
            <a:r>
              <a:rPr lang="zh-CN" altLang="en-US" sz="2400" b="1" smtClean="0"/>
              <a:t>故选：B。</a:t>
            </a:r>
            <a:endParaRPr lang="zh-CN" altLang="en-US" sz="2400" b="1" smtClean="0"/>
          </a:p>
          <a:p>
            <a:r>
              <a:rPr lang="zh-CN" altLang="en-US" sz="2400" b="1" smtClean="0"/>
              <a:t>【点评】本题主要考查解读题干信息和对历史史实的分析和准确识记能力。理解并识记马克思主义传播的影响的相关史实。</a:t>
            </a:r>
            <a:endParaRPr lang="zh-CN" altLang="en-US" sz="2400" b="1" smtClean="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blipFill dpi="0" rotWithShape="0">
          <a:blip r:embed="rId1"/>
          <a:srcRect/>
          <a:tile tx="0" ty="0" sx="100000" sy="100000" flip="none" algn="tl"/>
        </a:blipFill>
        <a:effectLst/>
      </p:bgPr>
    </p:bg>
    <p:spTree>
      <p:nvGrpSpPr>
        <p:cNvPr id="1" name=""/>
        <p:cNvGrpSpPr/>
        <p:nvPr/>
      </p:nvGrpSpPr>
      <p:grpSpPr>
        <a:xfrm>
          <a:off x="0" y="0"/>
          <a:ext cx="0" cy="0"/>
          <a:chOff x="0" y="0"/>
          <a:chExt cx="0" cy="0"/>
        </a:xfrm>
      </p:grpSpPr>
      <p:sp>
        <p:nvSpPr>
          <p:cNvPr id="57346" name="Rectangle 2"/>
          <p:cNvSpPr>
            <a:spLocks noGrp="1"/>
          </p:cNvSpPr>
          <p:nvPr>
            <p:ph type="title"/>
          </p:nvPr>
        </p:nvSpPr>
        <p:spPr/>
        <p:txBody>
          <a:bodyPr/>
          <a:lstStyle/>
          <a:p>
            <a:endParaRPr lang="zh-CN" altLang="en-US" smtClean="0"/>
          </a:p>
        </p:txBody>
      </p:sp>
      <p:sp>
        <p:nvSpPr>
          <p:cNvPr id="57347" name="Rectangle 3"/>
          <p:cNvSpPr>
            <a:spLocks noGrp="1"/>
          </p:cNvSpPr>
          <p:nvPr>
            <p:ph type="body" idx="1"/>
          </p:nvPr>
        </p:nvSpPr>
        <p:spPr>
          <a:xfrm>
            <a:off x="579755" y="107315"/>
            <a:ext cx="8107045" cy="6023610"/>
          </a:xfrm>
        </p:spPr>
        <p:txBody>
          <a:bodyPr/>
          <a:lstStyle/>
          <a:p>
            <a:pPr marL="571500" indent="-571500"/>
            <a:r>
              <a:rPr lang="en-US" altLang="zh-CN" sz="3600" b="1" smtClean="0"/>
              <a:t>15. 1927年2～3月，全国工会会员由此前的120万人迅速发展到200万人，许多城市组织了工人武装纠察队，上海工人甚至从北洋军阀手中解放了上海。这一现象的背景是（　　）</a:t>
            </a:r>
            <a:endParaRPr lang="en-US" altLang="zh-CN" sz="3600" b="1" smtClean="0"/>
          </a:p>
          <a:p>
            <a:pPr marL="571500" indent="-571500"/>
            <a:r>
              <a:rPr lang="zh-CN" altLang="en-US" sz="3600" b="1" smtClean="0"/>
              <a:t>A．统一战线破裂	</a:t>
            </a:r>
            <a:endParaRPr lang="zh-CN" altLang="en-US" sz="3600" b="1" smtClean="0"/>
          </a:p>
          <a:p>
            <a:pPr marL="571500" indent="-571500"/>
            <a:r>
              <a:rPr lang="zh-CN" altLang="en-US" sz="3600" b="1" smtClean="0"/>
              <a:t>B．国民革命失败	</a:t>
            </a:r>
            <a:endParaRPr lang="zh-CN" altLang="en-US" sz="3600" b="1" smtClean="0"/>
          </a:p>
          <a:p>
            <a:pPr marL="571500" indent="-571500"/>
            <a:r>
              <a:rPr lang="zh-CN" altLang="en-US" sz="3600" b="1" smtClean="0"/>
              <a:t>C．工农武装割据	</a:t>
            </a:r>
            <a:endParaRPr lang="zh-CN" altLang="en-US" sz="3600" b="1" smtClean="0"/>
          </a:p>
          <a:p>
            <a:pPr marL="571500" indent="-571500"/>
            <a:r>
              <a:rPr lang="zh-CN" altLang="en-US" sz="3600" b="1" smtClean="0"/>
              <a:t>D．北伐战争进行</a:t>
            </a:r>
            <a:endParaRPr lang="zh-CN" altLang="en-US" sz="3600" b="1" smtClean="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blipFill dpi="0" rotWithShape="0">
          <a:blip r:embed="rId1"/>
          <a:srcRect/>
          <a:tile tx="0" ty="0" sx="100000" sy="100000" flip="none" algn="tl"/>
        </a:blipFill>
        <a:effectLst/>
      </p:bgPr>
    </p:bg>
    <p:spTree>
      <p:nvGrpSpPr>
        <p:cNvPr id="1" name=""/>
        <p:cNvGrpSpPr/>
        <p:nvPr/>
      </p:nvGrpSpPr>
      <p:grpSpPr>
        <a:xfrm>
          <a:off x="0" y="0"/>
          <a:ext cx="0" cy="0"/>
          <a:chOff x="0" y="0"/>
          <a:chExt cx="0" cy="0"/>
        </a:xfrm>
      </p:grpSpPr>
      <p:sp>
        <p:nvSpPr>
          <p:cNvPr id="58370" name="Rectangle 2"/>
          <p:cNvSpPr>
            <a:spLocks noGrp="1"/>
          </p:cNvSpPr>
          <p:nvPr>
            <p:ph type="title"/>
          </p:nvPr>
        </p:nvSpPr>
        <p:spPr/>
        <p:txBody>
          <a:bodyPr/>
          <a:lstStyle/>
          <a:p>
            <a:endParaRPr lang="zh-CN" altLang="en-US" smtClean="0"/>
          </a:p>
        </p:txBody>
      </p:sp>
      <p:sp>
        <p:nvSpPr>
          <p:cNvPr id="58371" name="Rectangle 3"/>
          <p:cNvSpPr>
            <a:spLocks noGrp="1"/>
          </p:cNvSpPr>
          <p:nvPr>
            <p:ph type="body" idx="1"/>
          </p:nvPr>
        </p:nvSpPr>
        <p:spPr>
          <a:xfrm>
            <a:off x="457200" y="0"/>
            <a:ext cx="8229600" cy="6130925"/>
          </a:xfrm>
        </p:spPr>
        <p:txBody>
          <a:bodyPr/>
          <a:lstStyle/>
          <a:p>
            <a:r>
              <a:rPr lang="zh-CN" altLang="en-US" sz="2800" b="1" smtClean="0"/>
              <a:t>【分析】本题主要考查大革命，要求学生结合大革命的过程特征和当时国共两党的关系特点来分析。</a:t>
            </a:r>
            <a:endParaRPr lang="zh-CN" altLang="en-US" sz="2800" b="1" smtClean="0"/>
          </a:p>
          <a:p>
            <a:r>
              <a:rPr lang="zh-CN" altLang="en-US" sz="2800" b="1" smtClean="0"/>
              <a:t>【解答】1926﹣﹣1927年4月大革命时期，随着革命形势的发展，中国的城市工会组织得到了迅速壮大，成为重要的革命力量，工人力量的壮大进一步促进了北伐的迅速发展，有力的保障了北伐的胜利进军。D符合题意。1927年4月国民党右派叛变革命后统一战线破﹣﹣国民革命失败，1927年10月中国共产党开始领导工农武装割据。可以排除ABC。</a:t>
            </a:r>
            <a:endParaRPr lang="zh-CN" altLang="en-US" sz="2800" b="1" smtClean="0"/>
          </a:p>
          <a:p>
            <a:r>
              <a:rPr lang="zh-CN" altLang="en-US" sz="2800" b="1" smtClean="0"/>
              <a:t>故选：D。</a:t>
            </a:r>
            <a:endParaRPr lang="zh-CN" altLang="en-US" sz="2800" b="1" smtClean="0"/>
          </a:p>
          <a:p>
            <a:r>
              <a:rPr lang="zh-CN" altLang="en-US" sz="2800" b="1" smtClean="0"/>
              <a:t>【点评】解答本题要搞清楚大革命的过程特征和影响，还要搞清楚当时国共双方关系发展的特点。</a:t>
            </a:r>
            <a:endParaRPr lang="zh-CN" altLang="en-US" sz="2800" b="1" smtClean="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bg>
      <p:bgPr>
        <a:blipFill dpi="0" rotWithShape="0">
          <a:blip r:embed="rId1"/>
          <a:srcRect/>
          <a:tile tx="0" ty="0" sx="100000" sy="100000" flip="none" algn="tl"/>
        </a:blipFill>
        <a:effectLst/>
      </p:bgPr>
    </p:bg>
    <p:spTree>
      <p:nvGrpSpPr>
        <p:cNvPr id="1" name=""/>
        <p:cNvGrpSpPr/>
        <p:nvPr/>
      </p:nvGrpSpPr>
      <p:grpSpPr>
        <a:xfrm>
          <a:off x="0" y="0"/>
          <a:ext cx="0" cy="0"/>
          <a:chOff x="0" y="0"/>
          <a:chExt cx="0" cy="0"/>
        </a:xfrm>
      </p:grpSpPr>
      <p:sp>
        <p:nvSpPr>
          <p:cNvPr id="105474" name="Rectangle 2"/>
          <p:cNvSpPr>
            <a:spLocks noGrp="1"/>
          </p:cNvSpPr>
          <p:nvPr>
            <p:ph type="title"/>
          </p:nvPr>
        </p:nvSpPr>
        <p:spPr/>
        <p:txBody>
          <a:bodyPr/>
          <a:lstStyle/>
          <a:p>
            <a:r>
              <a:rPr lang="en-US" altLang="zh-CN" sz="4000" b="1" smtClean="0"/>
              <a:t>16</a:t>
            </a:r>
            <a:r>
              <a:rPr lang="zh-CN" altLang="en-US" sz="4000" b="1" smtClean="0"/>
              <a:t>．如图是徐悲鸿1940年前后创作的鸿篇巨作《愚公移山》（局部），作者采用西洋写实主义技法表现劳动者形象，气势磅礴。在当时的背景下，这幅作品旨在彰显（　　）</a:t>
            </a:r>
            <a:endParaRPr lang="zh-CN" altLang="en-US" sz="4000" b="1" smtClean="0"/>
          </a:p>
        </p:txBody>
      </p:sp>
      <p:sp>
        <p:nvSpPr>
          <p:cNvPr id="105475" name="Rectangle 3"/>
          <p:cNvSpPr>
            <a:spLocks noGrp="1"/>
          </p:cNvSpPr>
          <p:nvPr>
            <p:ph type="body" idx="1"/>
          </p:nvPr>
        </p:nvSpPr>
        <p:spPr>
          <a:xfrm>
            <a:off x="457200" y="1584325"/>
            <a:ext cx="8229600" cy="4530725"/>
          </a:xfrm>
        </p:spPr>
        <p:txBody>
          <a:bodyPr/>
          <a:lstStyle/>
          <a:p>
            <a:endParaRPr lang="zh-CN" altLang="en-US" smtClean="0"/>
          </a:p>
          <a:p>
            <a:endParaRPr lang="zh-CN" altLang="en-US" smtClean="0"/>
          </a:p>
          <a:p>
            <a:endParaRPr lang="zh-CN" altLang="en-US" smtClean="0"/>
          </a:p>
          <a:p>
            <a:endParaRPr lang="zh-CN" altLang="en-US" smtClean="0"/>
          </a:p>
          <a:p>
            <a:endParaRPr lang="zh-CN" altLang="en-US" smtClean="0"/>
          </a:p>
        </p:txBody>
      </p:sp>
      <p:pic>
        <p:nvPicPr>
          <p:cNvPr id="7" name="图片24" descr=" "/>
          <p:cNvPicPr>
            <a:picLocks noChangeAspect="1"/>
          </p:cNvPicPr>
          <p:nvPr/>
        </p:nvPicPr>
        <p:blipFill>
          <a:blip r:embed="rId2" cstate="print"/>
          <a:stretch>
            <a:fillRect/>
          </a:stretch>
        </p:blipFill>
        <p:spPr>
          <a:xfrm>
            <a:off x="2073275" y="3414395"/>
            <a:ext cx="4876165" cy="3361055"/>
          </a:xfrm>
          <a:prstGeom prst="rect">
            <a:avLst/>
          </a:prstGeom>
        </p:spPr>
      </p:pic>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blipFill dpi="0" rotWithShape="0">
          <a:blip r:embed="rId1"/>
          <a:srcRect/>
          <a:tile tx="0" ty="0" sx="100000" sy="100000" flip="none" algn="tl"/>
        </a:blipFill>
        <a:effectLst/>
      </p:bgPr>
    </p:bg>
    <p:spTree>
      <p:nvGrpSpPr>
        <p:cNvPr id="1" name=""/>
        <p:cNvGrpSpPr/>
        <p:nvPr/>
      </p:nvGrpSpPr>
      <p:grpSpPr>
        <a:xfrm>
          <a:off x="0" y="0"/>
          <a:ext cx="0" cy="0"/>
          <a:chOff x="0" y="0"/>
          <a:chExt cx="0" cy="0"/>
        </a:xfrm>
      </p:grpSpPr>
      <p:sp>
        <p:nvSpPr>
          <p:cNvPr id="64514" name="Rectangle 2"/>
          <p:cNvSpPr>
            <a:spLocks noGrp="1"/>
          </p:cNvSpPr>
          <p:nvPr>
            <p:ph type="title"/>
          </p:nvPr>
        </p:nvSpPr>
        <p:spPr/>
        <p:txBody>
          <a:bodyPr/>
          <a:lstStyle/>
          <a:p>
            <a:endParaRPr lang="zh-CN" altLang="en-US" smtClean="0"/>
          </a:p>
        </p:txBody>
      </p:sp>
      <p:sp>
        <p:nvSpPr>
          <p:cNvPr id="64515" name="Rectangle 3"/>
          <p:cNvSpPr>
            <a:spLocks noGrp="1"/>
          </p:cNvSpPr>
          <p:nvPr>
            <p:ph type="body" idx="1"/>
          </p:nvPr>
        </p:nvSpPr>
        <p:spPr>
          <a:xfrm>
            <a:off x="539750" y="115888"/>
            <a:ext cx="8147050" cy="6015037"/>
          </a:xfrm>
        </p:spPr>
        <p:txBody>
          <a:bodyPr/>
          <a:lstStyle/>
          <a:p>
            <a:r>
              <a:rPr lang="zh-CN" altLang="en-US" sz="4400" b="1" smtClean="0"/>
              <a:t>A．远古传说的神秘气息	</a:t>
            </a:r>
            <a:endParaRPr lang="zh-CN" altLang="en-US" sz="4400" b="1" smtClean="0"/>
          </a:p>
          <a:p>
            <a:r>
              <a:rPr lang="zh-CN" altLang="en-US" sz="4400" b="1" smtClean="0"/>
              <a:t>B．乡村社会的纯朴民风	</a:t>
            </a:r>
            <a:endParaRPr lang="zh-CN" altLang="en-US" sz="4400" b="1" smtClean="0"/>
          </a:p>
          <a:p>
            <a:r>
              <a:rPr lang="zh-CN" altLang="en-US" sz="4400" b="1" smtClean="0"/>
              <a:t>C．民族团结的强大力量	</a:t>
            </a:r>
            <a:endParaRPr lang="zh-CN" altLang="en-US" sz="4400" b="1" smtClean="0"/>
          </a:p>
          <a:p>
            <a:r>
              <a:rPr lang="zh-CN" altLang="en-US" sz="4400" b="1" smtClean="0"/>
              <a:t>D．农耕时代的家庭生活</a:t>
            </a:r>
            <a:endParaRPr lang="zh-CN" altLang="en-US" sz="4400" b="1" smtClean="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bg>
      <p:bgPr>
        <a:blipFill dpi="0" rotWithShape="0">
          <a:blip r:embed="rId1"/>
          <a:srcRect/>
          <a:tile tx="0" ty="0" sx="100000" sy="100000" flip="none" algn="tl"/>
        </a:blipFill>
        <a:effectLst/>
      </p:bgPr>
    </p:bg>
    <p:spTree>
      <p:nvGrpSpPr>
        <p:cNvPr id="1" name=""/>
        <p:cNvGrpSpPr/>
        <p:nvPr/>
      </p:nvGrpSpPr>
      <p:grpSpPr>
        <a:xfrm>
          <a:off x="0" y="0"/>
          <a:ext cx="0" cy="0"/>
          <a:chOff x="0" y="0"/>
          <a:chExt cx="0" cy="0"/>
        </a:xfrm>
      </p:grpSpPr>
      <p:sp>
        <p:nvSpPr>
          <p:cNvPr id="57346" name="Rectangle 2"/>
          <p:cNvSpPr>
            <a:spLocks noGrp="1"/>
          </p:cNvSpPr>
          <p:nvPr>
            <p:ph type="title"/>
          </p:nvPr>
        </p:nvSpPr>
        <p:spPr/>
        <p:txBody>
          <a:bodyPr/>
          <a:lstStyle/>
          <a:p>
            <a:endParaRPr lang="zh-CN" altLang="en-US" smtClean="0"/>
          </a:p>
        </p:txBody>
      </p:sp>
      <p:sp>
        <p:nvSpPr>
          <p:cNvPr id="57347" name="Rectangle 3"/>
          <p:cNvSpPr>
            <a:spLocks noGrp="1"/>
          </p:cNvSpPr>
          <p:nvPr>
            <p:ph type="body" idx="1"/>
          </p:nvPr>
        </p:nvSpPr>
        <p:spPr>
          <a:xfrm>
            <a:off x="579755" y="107315"/>
            <a:ext cx="8107045" cy="6023610"/>
          </a:xfrm>
        </p:spPr>
        <p:txBody>
          <a:bodyPr/>
          <a:lstStyle/>
          <a:p>
            <a:pPr marL="571500" indent="-571500"/>
            <a:r>
              <a:rPr lang="zh-CN" altLang="en-US" sz="2400" b="1" smtClean="0"/>
              <a:t>【分析】本题主要考查徐悲鸿创作的鸿篇巨作《愚公移山》的内涵的相关史实。“1940年前后创作”是解题的关键。</a:t>
            </a:r>
            <a:endParaRPr lang="zh-CN" altLang="en-US" sz="2400" b="1" smtClean="0"/>
          </a:p>
          <a:p>
            <a:pPr marL="571500" indent="-571500"/>
            <a:r>
              <a:rPr lang="zh-CN" altLang="en-US" sz="2400" b="1" smtClean="0"/>
              <a:t>【解答】“1940年”我国处于抗日战争时期。徐悲鸿1940年前后创作的鸿篇巨作《愚公移山》，在当时的背景下，这幅作品旨在彰显民族团结的强大力量。徐悲鸿熟悉中西画法，并以西洋写实主义技法来改革中国画法，在中国画技法和意境上开辟了新时代。抗日战争时期，徐悲鸿根据神话故事创作的坚定抗战必胜的著名绘画《愚公移山》，借一个寓言故事表达出中华民族团结一心，坚韧不拔打败日本侵略者的坚定信念。选项C符合题意。</a:t>
            </a:r>
            <a:endParaRPr lang="zh-CN" altLang="en-US" sz="2400" b="1" smtClean="0"/>
          </a:p>
          <a:p>
            <a:pPr marL="571500" indent="-571500"/>
            <a:r>
              <a:rPr lang="zh-CN" altLang="en-US" sz="2400" b="1" smtClean="0"/>
              <a:t>故选：C。</a:t>
            </a:r>
            <a:endParaRPr lang="zh-CN" altLang="en-US" sz="2400" b="1" smtClean="0"/>
          </a:p>
          <a:p>
            <a:pPr marL="571500" indent="-571500"/>
            <a:r>
              <a:rPr lang="zh-CN" altLang="en-US" sz="2400" b="1" smtClean="0"/>
              <a:t>【点评】本题主要考查学生对图片信息的有效获取能力。理解并识记徐悲鸿创作的鸿篇巨作《愚公移山》的内涵的相关史实。</a:t>
            </a:r>
            <a:endParaRPr lang="zh-CN" altLang="en-US" sz="2400" b="1" smtClean="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bg>
      <p:bgPr>
        <a:blipFill dpi="0" rotWithShape="0">
          <a:blip r:embed="rId1"/>
          <a:srcRect/>
          <a:tile tx="0" ty="0" sx="100000" sy="100000" flip="none" algn="tl"/>
        </a:blipFill>
        <a:effectLst/>
      </p:bgPr>
    </p:bg>
    <p:spTree>
      <p:nvGrpSpPr>
        <p:cNvPr id="1" name=""/>
        <p:cNvGrpSpPr/>
        <p:nvPr/>
      </p:nvGrpSpPr>
      <p:grpSpPr>
        <a:xfrm>
          <a:off x="0" y="0"/>
          <a:ext cx="0" cy="0"/>
          <a:chOff x="0" y="0"/>
          <a:chExt cx="0" cy="0"/>
        </a:xfrm>
      </p:grpSpPr>
      <p:sp>
        <p:nvSpPr>
          <p:cNvPr id="66562" name="Rectangle 2"/>
          <p:cNvSpPr>
            <a:spLocks noGrp="1"/>
          </p:cNvSpPr>
          <p:nvPr>
            <p:ph type="title"/>
          </p:nvPr>
        </p:nvSpPr>
        <p:spPr/>
        <p:txBody>
          <a:bodyPr/>
          <a:lstStyle/>
          <a:p>
            <a:endParaRPr lang="zh-CN" altLang="en-US" smtClean="0"/>
          </a:p>
        </p:txBody>
      </p:sp>
      <p:sp>
        <p:nvSpPr>
          <p:cNvPr id="66563" name="Rectangle 3"/>
          <p:cNvSpPr>
            <a:spLocks noGrp="1"/>
          </p:cNvSpPr>
          <p:nvPr>
            <p:ph type="body" idx="1"/>
          </p:nvPr>
        </p:nvSpPr>
        <p:spPr>
          <a:xfrm>
            <a:off x="468630" y="260350"/>
            <a:ext cx="8218170" cy="6809105"/>
          </a:xfrm>
        </p:spPr>
        <p:txBody>
          <a:bodyPr/>
          <a:lstStyle/>
          <a:p>
            <a:r>
              <a:rPr lang="en-US" altLang="zh-CN" b="1" smtClean="0"/>
              <a:t>17.如表为1951年6月至1952年底全国捐献战斗机统计情况。这一情形出现的原因是（　　）</a:t>
            </a:r>
            <a:endParaRPr lang="en-US" altLang="zh-CN" b="1" smtClean="0"/>
          </a:p>
          <a:p>
            <a:endParaRPr lang="en-US" altLang="zh-CN" b="1" smtClean="0"/>
          </a:p>
        </p:txBody>
      </p:sp>
      <p:graphicFrame>
        <p:nvGraphicFramePr>
          <p:cNvPr id="2" name="表格 1"/>
          <p:cNvGraphicFramePr/>
          <p:nvPr>
            <p:custDataLst>
              <p:tags r:id="rId2"/>
            </p:custDataLst>
          </p:nvPr>
        </p:nvGraphicFramePr>
        <p:xfrm>
          <a:off x="1873885" y="1418590"/>
          <a:ext cx="5084445" cy="5293360"/>
        </p:xfrm>
        <a:graphic>
          <a:graphicData uri="http://schemas.openxmlformats.org/drawingml/2006/table">
            <a:tbl>
              <a:tblPr firstRow="1" bandRow="1">
                <a:tableStyleId>{5940675A-B579-460E-94D1-54222C63F5DA}</a:tableStyleId>
              </a:tblPr>
              <a:tblGrid>
                <a:gridCol w="2312670"/>
                <a:gridCol w="2771775"/>
              </a:tblGrid>
              <a:tr h="1010285">
                <a:tc>
                  <a:txBody>
                    <a:bodyPr/>
                    <a:p>
                      <a:pPr indent="0">
                        <a:buNone/>
                      </a:pPr>
                      <a:r>
                        <a:rPr lang="en-US" sz="2800" b="0">
                          <a:latin typeface="宋体" panose="02010600030101010101" pitchFamily="2" charset="-122"/>
                          <a:ea typeface="宋体" panose="02010600030101010101" pitchFamily="2" charset="-122"/>
                          <a:cs typeface="宋体" panose="02010600030101010101" pitchFamily="2" charset="-122"/>
                        </a:rPr>
                        <a:t> 群体或个人</a:t>
                      </a:r>
                      <a:endParaRPr lang="en-US" altLang="en-US" sz="2800" b="0">
                        <a:latin typeface="宋体" panose="02010600030101010101" pitchFamily="2" charset="-122"/>
                        <a:ea typeface="宋体" panose="02010600030101010101" pitchFamily="2" charset="-122"/>
                        <a:cs typeface="宋体" panose="02010600030101010101" pitchFamily="2" charset="-122"/>
                      </a:endParaRPr>
                    </a:p>
                  </a:txBody>
                  <a:tcPr marL="19050" marR="19050" marT="19050" marB="19050" vert="horz" anchor="t">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p>
                      <a:pPr indent="0">
                        <a:buNone/>
                      </a:pPr>
                      <a:r>
                        <a:rPr lang="en-US" sz="2400" b="0">
                          <a:latin typeface="宋体" panose="02010600030101010101" pitchFamily="2" charset="-122"/>
                          <a:ea typeface="宋体" panose="02010600030101010101" pitchFamily="2" charset="-122"/>
                          <a:cs typeface="宋体" panose="02010600030101010101" pitchFamily="2" charset="-122"/>
                        </a:rPr>
                        <a:t>捐献战斗机（架）</a:t>
                      </a:r>
                      <a:endParaRPr lang="en-US" altLang="en-US" sz="2400" b="0">
                        <a:latin typeface="宋体" panose="02010600030101010101" pitchFamily="2" charset="-122"/>
                        <a:ea typeface="宋体" panose="02010600030101010101" pitchFamily="2" charset="-122"/>
                        <a:cs typeface="宋体" panose="02010600030101010101" pitchFamily="2" charset="-122"/>
                      </a:endParaRPr>
                    </a:p>
                  </a:txBody>
                  <a:tcPr marL="19050" marR="19050" marT="19050" marB="19050" vert="horz" anchor="t">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819785">
                <a:tc>
                  <a:txBody>
                    <a:bodyPr/>
                    <a:p>
                      <a:pPr indent="0">
                        <a:buNone/>
                      </a:pPr>
                      <a:r>
                        <a:rPr lang="en-US" sz="2400" b="0">
                          <a:latin typeface="宋体" panose="02010600030101010101" pitchFamily="2" charset="-122"/>
                          <a:ea typeface="宋体" panose="02010600030101010101" pitchFamily="2" charset="-122"/>
                          <a:cs typeface="宋体" panose="02010600030101010101" pitchFamily="2" charset="-122"/>
                        </a:rPr>
                        <a:t>甘肃玉门石油职工群体</a:t>
                      </a:r>
                      <a:endParaRPr lang="en-US" altLang="en-US" sz="2400" b="0">
                        <a:latin typeface="宋体" panose="02010600030101010101" pitchFamily="2" charset="-122"/>
                        <a:ea typeface="宋体" panose="02010600030101010101" pitchFamily="2" charset="-122"/>
                        <a:cs typeface="宋体" panose="02010600030101010101" pitchFamily="2" charset="-122"/>
                      </a:endParaRPr>
                    </a:p>
                  </a:txBody>
                  <a:tcPr marL="19050" marR="19050" marT="19050" marB="19050" vert="horz" anchor="t">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p>
                      <a:pPr indent="0">
                        <a:buNone/>
                      </a:pPr>
                      <a:r>
                        <a:rPr lang="en-US" sz="1000" b="0">
                          <a:latin typeface="宋体" panose="02010600030101010101" pitchFamily="2" charset="-122"/>
                          <a:ea typeface="宋体" panose="02010600030101010101" pitchFamily="2" charset="-122"/>
                          <a:cs typeface="宋体" panose="02010600030101010101" pitchFamily="2" charset="-122"/>
                        </a:rPr>
                        <a:t>       </a:t>
                      </a:r>
                      <a:r>
                        <a:rPr lang="en-US" sz="2400" b="0">
                          <a:latin typeface="宋体" panose="02010600030101010101" pitchFamily="2" charset="-122"/>
                          <a:ea typeface="宋体" panose="02010600030101010101" pitchFamily="2" charset="-122"/>
                          <a:cs typeface="宋体" panose="02010600030101010101" pitchFamily="2" charset="-122"/>
                        </a:rPr>
                        <a:t>1</a:t>
                      </a:r>
                      <a:endParaRPr lang="en-US" altLang="en-US" sz="2400" b="0">
                        <a:latin typeface="宋体" panose="02010600030101010101" pitchFamily="2" charset="-122"/>
                        <a:ea typeface="宋体" panose="02010600030101010101" pitchFamily="2" charset="-122"/>
                        <a:cs typeface="宋体" panose="02010600030101010101" pitchFamily="2" charset="-122"/>
                      </a:endParaRPr>
                    </a:p>
                  </a:txBody>
                  <a:tcPr marL="19050" marR="19050" marT="19050" marB="19050" vert="horz" anchor="t">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820420">
                <a:tc>
                  <a:txBody>
                    <a:bodyPr/>
                    <a:p>
                      <a:pPr indent="0">
                        <a:buNone/>
                      </a:pPr>
                      <a:r>
                        <a:rPr lang="en-US" sz="2400" b="0">
                          <a:latin typeface="宋体" panose="02010600030101010101" pitchFamily="2" charset="-122"/>
                          <a:ea typeface="宋体" panose="02010600030101010101" pitchFamily="2" charset="-122"/>
                          <a:cs typeface="宋体" panose="02010600030101010101" pitchFamily="2" charset="-122"/>
                        </a:rPr>
                        <a:t>四川简阳县农民群体</a:t>
                      </a:r>
                      <a:endParaRPr lang="en-US" altLang="en-US" sz="2400" b="0">
                        <a:latin typeface="宋体" panose="02010600030101010101" pitchFamily="2" charset="-122"/>
                        <a:ea typeface="宋体" panose="02010600030101010101" pitchFamily="2" charset="-122"/>
                        <a:cs typeface="宋体" panose="02010600030101010101" pitchFamily="2" charset="-122"/>
                      </a:endParaRPr>
                    </a:p>
                  </a:txBody>
                  <a:tcPr marL="19050" marR="19050" marT="19050" marB="19050" vert="horz" anchor="t">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p>
                      <a:pPr indent="0">
                        <a:buNone/>
                      </a:pPr>
                      <a:r>
                        <a:rPr lang="en-US" sz="2400" b="0">
                          <a:latin typeface="宋体" panose="02010600030101010101" pitchFamily="2" charset="-122"/>
                          <a:ea typeface="宋体" panose="02010600030101010101" pitchFamily="2" charset="-122"/>
                          <a:cs typeface="宋体" panose="02010600030101010101" pitchFamily="2" charset="-122"/>
                        </a:rPr>
                        <a:t>   2</a:t>
                      </a:r>
                      <a:endParaRPr lang="en-US" altLang="en-US" sz="2400" b="0">
                        <a:latin typeface="宋体" panose="02010600030101010101" pitchFamily="2" charset="-122"/>
                        <a:ea typeface="宋体" panose="02010600030101010101" pitchFamily="2" charset="-122"/>
                        <a:cs typeface="宋体" panose="02010600030101010101" pitchFamily="2" charset="-122"/>
                      </a:endParaRPr>
                    </a:p>
                  </a:txBody>
                  <a:tcPr marL="19050" marR="19050" marT="19050" marB="19050" vert="horz" anchor="t">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666750">
                <a:tc>
                  <a:txBody>
                    <a:bodyPr/>
                    <a:p>
                      <a:pPr indent="0">
                        <a:buNone/>
                      </a:pPr>
                      <a:r>
                        <a:rPr lang="en-US" sz="2400" b="0">
                          <a:latin typeface="宋体" panose="02010600030101010101" pitchFamily="2" charset="-122"/>
                          <a:ea typeface="宋体" panose="02010600030101010101" pitchFamily="2" charset="-122"/>
                          <a:cs typeface="宋体" panose="02010600030101010101" pitchFamily="2" charset="-122"/>
                        </a:rPr>
                        <a:t>豫剧演员常香玉</a:t>
                      </a:r>
                      <a:endParaRPr lang="en-US" altLang="en-US" sz="2400" b="0">
                        <a:latin typeface="宋体" panose="02010600030101010101" pitchFamily="2" charset="-122"/>
                        <a:ea typeface="宋体" panose="02010600030101010101" pitchFamily="2" charset="-122"/>
                        <a:cs typeface="宋体" panose="02010600030101010101" pitchFamily="2" charset="-122"/>
                      </a:endParaRPr>
                    </a:p>
                  </a:txBody>
                  <a:tcPr marL="19050" marR="19050" marT="19050" marB="19050" vert="horz" anchor="t">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p>
                      <a:pPr indent="0">
                        <a:buNone/>
                      </a:pPr>
                      <a:r>
                        <a:rPr lang="en-US" sz="2400" b="0">
                          <a:latin typeface="宋体" panose="02010600030101010101" pitchFamily="2" charset="-122"/>
                          <a:ea typeface="宋体" panose="02010600030101010101" pitchFamily="2" charset="-122"/>
                          <a:cs typeface="宋体" panose="02010600030101010101" pitchFamily="2" charset="-122"/>
                        </a:rPr>
                        <a:t>   1</a:t>
                      </a:r>
                      <a:endParaRPr lang="en-US" altLang="en-US" sz="2400" b="0">
                        <a:latin typeface="宋体" panose="02010600030101010101" pitchFamily="2" charset="-122"/>
                        <a:ea typeface="宋体" panose="02010600030101010101" pitchFamily="2" charset="-122"/>
                        <a:cs typeface="宋体" panose="02010600030101010101" pitchFamily="2" charset="-122"/>
                      </a:endParaRPr>
                    </a:p>
                  </a:txBody>
                  <a:tcPr marL="19050" marR="19050" marT="19050" marB="19050" vert="horz" anchor="t">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1003935">
                <a:tc>
                  <a:txBody>
                    <a:bodyPr/>
                    <a:p>
                      <a:pPr indent="0">
                        <a:buNone/>
                      </a:pPr>
                      <a:r>
                        <a:rPr lang="en-US" sz="2400" b="0">
                          <a:latin typeface="宋体" panose="02010600030101010101" pitchFamily="2" charset="-122"/>
                          <a:ea typeface="宋体" panose="02010600030101010101" pitchFamily="2" charset="-122"/>
                          <a:cs typeface="宋体" panose="02010600030101010101" pitchFamily="2" charset="-122"/>
                        </a:rPr>
                        <a:t>著名工商业者荣毅仁</a:t>
                      </a:r>
                      <a:endParaRPr lang="en-US" altLang="en-US" sz="2400" b="0">
                        <a:latin typeface="宋体" panose="02010600030101010101" pitchFamily="2" charset="-122"/>
                        <a:ea typeface="宋体" panose="02010600030101010101" pitchFamily="2" charset="-122"/>
                        <a:cs typeface="宋体" panose="02010600030101010101" pitchFamily="2" charset="-122"/>
                      </a:endParaRPr>
                    </a:p>
                  </a:txBody>
                  <a:tcPr marL="19050" marR="19050" marT="19050" marB="19050" vert="horz" anchor="t">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p>
                      <a:pPr indent="0">
                        <a:buNone/>
                      </a:pPr>
                      <a:r>
                        <a:rPr lang="en-US" sz="2400" b="0">
                          <a:latin typeface="宋体" panose="02010600030101010101" pitchFamily="2" charset="-122"/>
                          <a:ea typeface="宋体" panose="02010600030101010101" pitchFamily="2" charset="-122"/>
                          <a:cs typeface="宋体" panose="02010600030101010101" pitchFamily="2" charset="-122"/>
                        </a:rPr>
                        <a:t>   7.5</a:t>
                      </a:r>
                      <a:endParaRPr lang="en-US" altLang="en-US" sz="2400" b="0">
                        <a:latin typeface="宋体" panose="02010600030101010101" pitchFamily="2" charset="-122"/>
                        <a:ea typeface="宋体" panose="02010600030101010101" pitchFamily="2" charset="-122"/>
                        <a:cs typeface="宋体" panose="02010600030101010101" pitchFamily="2" charset="-122"/>
                      </a:endParaRPr>
                    </a:p>
                  </a:txBody>
                  <a:tcPr marL="19050" marR="19050" marT="19050" marB="19050" vert="horz" anchor="t">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494030">
                <a:tc>
                  <a:txBody>
                    <a:bodyPr/>
                    <a:p>
                      <a:pPr indent="0">
                        <a:buNone/>
                      </a:pPr>
                      <a:r>
                        <a:rPr lang="en-US" sz="2400" b="0">
                          <a:latin typeface="宋体" panose="02010600030101010101" pitchFamily="2" charset="-122"/>
                          <a:ea typeface="宋体" panose="02010600030101010101" pitchFamily="2" charset="-122"/>
                          <a:cs typeface="宋体" panose="02010600030101010101" pitchFamily="2" charset="-122"/>
                        </a:rPr>
                        <a:t>……</a:t>
                      </a:r>
                      <a:endParaRPr lang="en-US" altLang="en-US" sz="2400" b="0">
                        <a:latin typeface="宋体" panose="02010600030101010101" pitchFamily="2" charset="-122"/>
                        <a:ea typeface="宋体" panose="02010600030101010101" pitchFamily="2" charset="-122"/>
                        <a:cs typeface="宋体" panose="02010600030101010101" pitchFamily="2" charset="-122"/>
                      </a:endParaRPr>
                    </a:p>
                  </a:txBody>
                  <a:tcPr marL="19050" marR="19050" marT="19050" marB="19050" vert="horz" anchor="t">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p>
                      <a:pPr indent="0">
                        <a:buNone/>
                      </a:pPr>
                      <a:r>
                        <a:rPr lang="en-US" sz="2400" b="0">
                          <a:latin typeface="宋体" panose="02010600030101010101" pitchFamily="2" charset="-122"/>
                          <a:ea typeface="宋体" panose="02010600030101010101" pitchFamily="2" charset="-122"/>
                          <a:cs typeface="宋体" panose="02010600030101010101" pitchFamily="2" charset="-122"/>
                        </a:rPr>
                        <a:t>……</a:t>
                      </a:r>
                      <a:endParaRPr lang="en-US" altLang="en-US" sz="2400" b="0">
                        <a:latin typeface="宋体" panose="02010600030101010101" pitchFamily="2" charset="-122"/>
                        <a:ea typeface="宋体" panose="02010600030101010101" pitchFamily="2" charset="-122"/>
                        <a:cs typeface="宋体" panose="02010600030101010101" pitchFamily="2" charset="-122"/>
                      </a:endParaRPr>
                    </a:p>
                  </a:txBody>
                  <a:tcPr marL="19050" marR="19050" marT="19050" marB="19050" vert="horz" anchor="t">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478155">
                <a:tc gridSpan="2">
                  <a:txBody>
                    <a:bodyPr/>
                    <a:p>
                      <a:pPr indent="0">
                        <a:buNone/>
                      </a:pPr>
                      <a:r>
                        <a:rPr lang="en-US" sz="2400" b="0">
                          <a:latin typeface="宋体" panose="02010600030101010101" pitchFamily="2" charset="-122"/>
                          <a:ea typeface="宋体" panose="02010600030101010101" pitchFamily="2" charset="-122"/>
                          <a:cs typeface="宋体" panose="02010600030101010101" pitchFamily="2" charset="-122"/>
                        </a:rPr>
                        <a:t>全国总计3710</a:t>
                      </a:r>
                      <a:endParaRPr lang="en-US" altLang="en-US" sz="2400" b="0">
                        <a:latin typeface="宋体" panose="02010600030101010101" pitchFamily="2" charset="-122"/>
                        <a:ea typeface="宋体" panose="02010600030101010101" pitchFamily="2" charset="-122"/>
                        <a:cs typeface="宋体" panose="02010600030101010101" pitchFamily="2" charset="-122"/>
                      </a:endParaRPr>
                    </a:p>
                  </a:txBody>
                  <a:tcPr marL="19050" marR="19050" marT="19050" marB="19050" vert="horz" anchor="t">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hMerge="1">
                  <a:tcPr>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0">
          <a:blip r:embed="rId1"/>
          <a:srcRect/>
          <a:tile tx="0" ty="0" sx="100000" sy="100000" flip="none" algn="tl"/>
        </a:blipFill>
        <a:effectLst/>
      </p:bgPr>
    </p:bg>
    <p:spTree>
      <p:nvGrpSpPr>
        <p:cNvPr id="1" name=""/>
        <p:cNvGrpSpPr/>
        <p:nvPr/>
      </p:nvGrpSpPr>
      <p:grpSpPr>
        <a:xfrm>
          <a:off x="0" y="0"/>
          <a:ext cx="0" cy="0"/>
          <a:chOff x="0" y="0"/>
          <a:chExt cx="0" cy="0"/>
        </a:xfrm>
      </p:grpSpPr>
      <p:sp>
        <p:nvSpPr>
          <p:cNvPr id="97282" name="TextBox 5"/>
          <p:cNvSpPr txBox="1">
            <a:spLocks noChangeArrowheads="1"/>
          </p:cNvSpPr>
          <p:nvPr/>
        </p:nvSpPr>
        <p:spPr bwMode="auto">
          <a:xfrm>
            <a:off x="0" y="1341438"/>
            <a:ext cx="9144000" cy="2553335"/>
          </a:xfrm>
          <a:prstGeom prst="rect">
            <a:avLst/>
          </a:prstGeom>
          <a:noFill/>
          <a:ln w="9525">
            <a:noFill/>
            <a:miter lim="800000"/>
          </a:ln>
        </p:spPr>
        <p:txBody>
          <a:bodyPr>
            <a:spAutoFit/>
          </a:bodyPr>
          <a:lstStyle/>
          <a:p>
            <a:pPr>
              <a:buFont typeface="Wingdings" panose="05000000000000000000" pitchFamily="2" charset="2"/>
              <a:buNone/>
            </a:pPr>
            <a:r>
              <a:rPr lang="en-US" altLang="zh-CN" sz="7200" b="1">
                <a:solidFill>
                  <a:srgbClr val="0000FF"/>
                </a:solidFill>
              </a:rPr>
              <a:t>    2020</a:t>
            </a:r>
            <a:r>
              <a:rPr lang="zh-CN" altLang="en-US" sz="7200" b="1">
                <a:solidFill>
                  <a:srgbClr val="0000FF"/>
                </a:solidFill>
              </a:rPr>
              <a:t>年广东省中考  历史试题评析</a:t>
            </a:r>
            <a:r>
              <a:rPr lang="zh-CN" altLang="en-US" b="1"/>
              <a:t> </a:t>
            </a:r>
            <a:endParaRPr lang="zh-CN" altLang="en-US" sz="3600" b="1">
              <a:solidFill>
                <a:srgbClr val="0070C0"/>
              </a:solidFill>
              <a:latin typeface="黑体" panose="02010609060101010101" pitchFamily="49" charset="-122"/>
              <a:ea typeface="黑体" panose="02010609060101010101" pitchFamily="49" charset="-122"/>
            </a:endParaRPr>
          </a:p>
        </p:txBody>
      </p:sp>
      <p:sp>
        <p:nvSpPr>
          <p:cNvPr id="97283" name="Text Box 3"/>
          <p:cNvSpPr txBox="1">
            <a:spLocks noChangeArrowheads="1"/>
          </p:cNvSpPr>
          <p:nvPr/>
        </p:nvSpPr>
        <p:spPr bwMode="auto">
          <a:xfrm>
            <a:off x="2268538" y="4581525"/>
            <a:ext cx="6696075" cy="1433513"/>
          </a:xfrm>
          <a:prstGeom prst="rect">
            <a:avLst/>
          </a:prstGeom>
          <a:noFill/>
          <a:ln w="9525">
            <a:noFill/>
            <a:miter lim="800000"/>
          </a:ln>
        </p:spPr>
        <p:txBody>
          <a:bodyPr>
            <a:spAutoFit/>
          </a:bodyPr>
          <a:lstStyle/>
          <a:p>
            <a:pPr>
              <a:spcBef>
                <a:spcPct val="50000"/>
              </a:spcBef>
            </a:pPr>
            <a:endParaRPr lang="zh-CN" altLang="en-US"/>
          </a:p>
        </p:txBody>
      </p:sp>
      <p:sp>
        <p:nvSpPr>
          <p:cNvPr id="97284" name="Text Box 4"/>
          <p:cNvSpPr txBox="1">
            <a:spLocks noChangeArrowheads="1"/>
          </p:cNvSpPr>
          <p:nvPr/>
        </p:nvSpPr>
        <p:spPr bwMode="auto">
          <a:xfrm>
            <a:off x="1547813" y="4508500"/>
            <a:ext cx="6553200" cy="1006475"/>
          </a:xfrm>
          <a:prstGeom prst="rect">
            <a:avLst/>
          </a:prstGeom>
          <a:noFill/>
          <a:ln w="9525">
            <a:noFill/>
            <a:miter lim="800000"/>
          </a:ln>
        </p:spPr>
        <p:txBody>
          <a:bodyPr>
            <a:spAutoFit/>
          </a:bodyPr>
          <a:lstStyle/>
          <a:p>
            <a:pPr>
              <a:spcBef>
                <a:spcPct val="50000"/>
              </a:spcBef>
            </a:pPr>
            <a:r>
              <a:rPr lang="zh-CN" altLang="en-US" sz="6000">
                <a:solidFill>
                  <a:srgbClr val="FF0000"/>
                </a:solidFill>
                <a:latin typeface="楷体" panose="02010609060101010101" pitchFamily="49" charset="-122"/>
                <a:ea typeface="楷体" panose="02010609060101010101" pitchFamily="49" charset="-122"/>
              </a:rPr>
              <a:t>德城中学  徐忠森</a:t>
            </a:r>
            <a:endParaRPr lang="zh-CN" altLang="en-US" sz="6000">
              <a:solidFill>
                <a:srgbClr val="FF0000"/>
              </a:solidFill>
              <a:latin typeface="楷体" panose="02010609060101010101" pitchFamily="49" charset="-122"/>
              <a:ea typeface="楷体" panose="02010609060101010101" pitchFamily="49" charset="-122"/>
            </a:endParaRPr>
          </a:p>
        </p:txBody>
      </p:sp>
      <p:pic>
        <p:nvPicPr>
          <p:cNvPr id="2" name="图片 1"/>
          <p:cNvPicPr>
            <a:picLocks noChangeAspect="1"/>
          </p:cNvPicPr>
          <p:nvPr/>
        </p:nvPicPr>
        <p:blipFill>
          <a:blip r:embed="rId2"/>
          <a:stretch>
            <a:fillRect/>
          </a:stretch>
        </p:blipFill>
        <p:spPr>
          <a:xfrm>
            <a:off x="635" y="-635"/>
            <a:ext cx="9521190" cy="6444615"/>
          </a:xfrm>
          <a:prstGeom prst="rect">
            <a:avLst/>
          </a:prstGeom>
        </p:spPr>
      </p:pic>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bg>
      <p:bgPr>
        <a:blipFill dpi="0" rotWithShape="0">
          <a:blip r:embed="rId1"/>
          <a:srcRect/>
          <a:tile tx="0" ty="0" sx="100000" sy="100000" flip="none" algn="tl"/>
        </a:blipFill>
        <a:effectLst/>
      </p:bgPr>
    </p:bg>
    <p:spTree>
      <p:nvGrpSpPr>
        <p:cNvPr id="1" name=""/>
        <p:cNvGrpSpPr/>
        <p:nvPr/>
      </p:nvGrpSpPr>
      <p:grpSpPr>
        <a:xfrm>
          <a:off x="0" y="0"/>
          <a:ext cx="0" cy="0"/>
          <a:chOff x="0" y="0"/>
          <a:chExt cx="0" cy="0"/>
        </a:xfrm>
      </p:grpSpPr>
      <p:sp>
        <p:nvSpPr>
          <p:cNvPr id="64514" name="Rectangle 2"/>
          <p:cNvSpPr>
            <a:spLocks noGrp="1"/>
          </p:cNvSpPr>
          <p:nvPr>
            <p:ph type="title"/>
          </p:nvPr>
        </p:nvSpPr>
        <p:spPr/>
        <p:txBody>
          <a:bodyPr/>
          <a:lstStyle/>
          <a:p>
            <a:endParaRPr lang="zh-CN" altLang="en-US" smtClean="0"/>
          </a:p>
        </p:txBody>
      </p:sp>
      <p:sp>
        <p:nvSpPr>
          <p:cNvPr id="64515" name="Rectangle 3"/>
          <p:cNvSpPr>
            <a:spLocks noGrp="1"/>
          </p:cNvSpPr>
          <p:nvPr>
            <p:ph type="body" idx="1"/>
          </p:nvPr>
        </p:nvSpPr>
        <p:spPr>
          <a:xfrm>
            <a:off x="539750" y="115888"/>
            <a:ext cx="8147050" cy="6015037"/>
          </a:xfrm>
        </p:spPr>
        <p:txBody>
          <a:bodyPr/>
          <a:lstStyle/>
          <a:p>
            <a:r>
              <a:rPr lang="zh-CN" altLang="en-US" sz="4800" b="1" smtClean="0"/>
              <a:t>A．土地革命	</a:t>
            </a:r>
            <a:endParaRPr lang="zh-CN" altLang="en-US" sz="4800" b="1" smtClean="0"/>
          </a:p>
          <a:p>
            <a:r>
              <a:rPr lang="zh-CN" altLang="en-US" sz="4800" b="1" smtClean="0"/>
              <a:t>B．抗美援朝战争	</a:t>
            </a:r>
            <a:endParaRPr lang="zh-CN" altLang="en-US" sz="4800" b="1" smtClean="0"/>
          </a:p>
          <a:p>
            <a:r>
              <a:rPr lang="zh-CN" altLang="en-US" sz="4800" b="1" smtClean="0"/>
              <a:t>C．三大改造	</a:t>
            </a:r>
            <a:endParaRPr lang="zh-CN" altLang="en-US" sz="4800" b="1" smtClean="0"/>
          </a:p>
          <a:p>
            <a:r>
              <a:rPr lang="zh-CN" altLang="en-US" sz="4800" b="1" smtClean="0"/>
              <a:t>D．人民公社化运动</a:t>
            </a:r>
            <a:endParaRPr lang="zh-CN" altLang="en-US" sz="4800" b="1" smtClean="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bg>
      <p:bgPr>
        <a:blipFill dpi="0" rotWithShape="0">
          <a:blip r:embed="rId1"/>
          <a:srcRect/>
          <a:tile tx="0" ty="0" sx="100000" sy="100000" flip="none" algn="tl"/>
        </a:blipFill>
        <a:effectLst/>
      </p:bgPr>
    </p:bg>
    <p:spTree>
      <p:nvGrpSpPr>
        <p:cNvPr id="1" name=""/>
        <p:cNvGrpSpPr/>
        <p:nvPr/>
      </p:nvGrpSpPr>
      <p:grpSpPr>
        <a:xfrm>
          <a:off x="0" y="0"/>
          <a:ext cx="0" cy="0"/>
          <a:chOff x="0" y="0"/>
          <a:chExt cx="0" cy="0"/>
        </a:xfrm>
      </p:grpSpPr>
      <p:sp>
        <p:nvSpPr>
          <p:cNvPr id="64514" name="Rectangle 2"/>
          <p:cNvSpPr>
            <a:spLocks noGrp="1"/>
          </p:cNvSpPr>
          <p:nvPr>
            <p:ph type="title"/>
          </p:nvPr>
        </p:nvSpPr>
        <p:spPr/>
        <p:txBody>
          <a:bodyPr/>
          <a:lstStyle/>
          <a:p>
            <a:endParaRPr lang="zh-CN" altLang="en-US" smtClean="0"/>
          </a:p>
        </p:txBody>
      </p:sp>
      <p:sp>
        <p:nvSpPr>
          <p:cNvPr id="64515" name="Rectangle 3"/>
          <p:cNvSpPr>
            <a:spLocks noGrp="1"/>
          </p:cNvSpPr>
          <p:nvPr>
            <p:ph type="body" idx="1"/>
          </p:nvPr>
        </p:nvSpPr>
        <p:spPr>
          <a:xfrm>
            <a:off x="457200" y="635"/>
            <a:ext cx="8229600" cy="6130290"/>
          </a:xfrm>
        </p:spPr>
        <p:txBody>
          <a:bodyPr/>
          <a:lstStyle/>
          <a:p>
            <a:r>
              <a:rPr lang="zh-CN" altLang="en-US" sz="3200" b="1" smtClean="0"/>
              <a:t>【分析】本题考查抗美援朝的时间。1950年10月，中国人民志愿军在彭德怀司令员率领下，开赴朝鲜战场，同朝鲜军民一起，抗击美国侵略者。</a:t>
            </a:r>
            <a:endParaRPr lang="zh-CN" altLang="en-US" sz="3200" b="1" smtClean="0"/>
          </a:p>
          <a:p>
            <a:r>
              <a:rPr lang="zh-CN" altLang="en-US" sz="3200" b="1" smtClean="0"/>
              <a:t>【解答】根据“1951年6月至1952年底全国捐献战斗机统计情况”可知判断其捐献是为了支援抗美援朝战争。1950年10月，中国人民志愿军在彭德怀司令员率领下，开赴朝鲜战场，同朝鲜军民一起，抗击美国侵略者，1953年，美国在停战协定上签字，抗美援朝战争结束。</a:t>
            </a:r>
            <a:endParaRPr lang="zh-CN" altLang="en-US" sz="3200" b="1" smtClean="0"/>
          </a:p>
          <a:p>
            <a:r>
              <a:rPr lang="zh-CN" altLang="en-US" sz="3200" b="1" smtClean="0"/>
              <a:t>故选：B。</a:t>
            </a:r>
            <a:endParaRPr lang="zh-CN" altLang="en-US" sz="3200" b="1" smtClean="0"/>
          </a:p>
          <a:p>
            <a:r>
              <a:rPr lang="zh-CN" altLang="en-US" sz="3200" b="1" smtClean="0"/>
              <a:t>【点评】掌握抗美援朝战争的过程和意义。</a:t>
            </a:r>
            <a:endParaRPr lang="zh-CN" altLang="en-US" sz="3200" b="1" smtClean="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bg>
      <p:bgPr>
        <a:blipFill dpi="0" rotWithShape="0">
          <a:blip r:embed="rId1"/>
          <a:srcRect/>
          <a:tile tx="0" ty="0" sx="100000" sy="100000" flip="none" algn="tl"/>
        </a:blipFill>
        <a:effectLst/>
      </p:bgPr>
    </p:bg>
    <p:spTree>
      <p:nvGrpSpPr>
        <p:cNvPr id="1" name=""/>
        <p:cNvGrpSpPr/>
        <p:nvPr/>
      </p:nvGrpSpPr>
      <p:grpSpPr>
        <a:xfrm>
          <a:off x="0" y="0"/>
          <a:ext cx="0" cy="0"/>
          <a:chOff x="0" y="0"/>
          <a:chExt cx="0" cy="0"/>
        </a:xfrm>
      </p:grpSpPr>
      <p:sp>
        <p:nvSpPr>
          <p:cNvPr id="67586" name="Rectangle 2"/>
          <p:cNvSpPr>
            <a:spLocks noGrp="1"/>
          </p:cNvSpPr>
          <p:nvPr>
            <p:ph type="title"/>
          </p:nvPr>
        </p:nvSpPr>
        <p:spPr/>
        <p:txBody>
          <a:bodyPr/>
          <a:lstStyle/>
          <a:p>
            <a:endParaRPr lang="zh-CN" altLang="en-US" smtClean="0"/>
          </a:p>
        </p:txBody>
      </p:sp>
      <p:sp>
        <p:nvSpPr>
          <p:cNvPr id="67587" name="Rectangle 3"/>
          <p:cNvSpPr>
            <a:spLocks noGrp="1"/>
          </p:cNvSpPr>
          <p:nvPr>
            <p:ph type="body" idx="1"/>
          </p:nvPr>
        </p:nvSpPr>
        <p:spPr>
          <a:xfrm>
            <a:off x="468313" y="404813"/>
            <a:ext cx="8218487" cy="5726112"/>
          </a:xfrm>
        </p:spPr>
        <p:txBody>
          <a:bodyPr/>
          <a:lstStyle/>
          <a:p>
            <a:pPr marL="571500" indent="-571500"/>
            <a:r>
              <a:rPr lang="en-US" altLang="zh-CN" sz="3600" b="1" smtClean="0"/>
              <a:t>18</a:t>
            </a:r>
            <a:r>
              <a:rPr lang="zh-CN" altLang="en-US" sz="3600" b="1" smtClean="0"/>
              <a:t>．如图是长春第一汽车制造厂建立初期，苏联专家正在给中国工人讲解“吉斯﹣150”型汽车。这一场景出现在（　</a:t>
            </a:r>
            <a:r>
              <a:rPr lang="en-US" altLang="zh-CN" sz="3600" b="1" smtClean="0">
                <a:sym typeface="+mn-ea"/>
              </a:rPr>
              <a:t>）</a:t>
            </a:r>
            <a:endParaRPr lang="en-US" altLang="zh-CN" sz="3600" b="1" smtClean="0"/>
          </a:p>
          <a:p>
            <a:pPr marL="571500" indent="-571500"/>
            <a:r>
              <a:rPr lang="zh-CN" altLang="en-US" sz="3600" b="1" smtClean="0"/>
              <a:t>　</a:t>
            </a:r>
            <a:endParaRPr lang="zh-CN" altLang="en-US" sz="3600" b="1" smtClean="0"/>
          </a:p>
          <a:p>
            <a:pPr marL="571500" indent="-571500"/>
            <a:endParaRPr lang="zh-CN" altLang="en-US" sz="3600" b="1" smtClean="0"/>
          </a:p>
        </p:txBody>
      </p:sp>
      <p:pic>
        <p:nvPicPr>
          <p:cNvPr id="8" name="图片24" descr=" "/>
          <p:cNvPicPr>
            <a:picLocks noChangeAspect="1"/>
          </p:cNvPicPr>
          <p:nvPr/>
        </p:nvPicPr>
        <p:blipFill>
          <a:blip r:embed="rId2" cstate="print"/>
          <a:stretch>
            <a:fillRect/>
          </a:stretch>
        </p:blipFill>
        <p:spPr>
          <a:xfrm>
            <a:off x="1111885" y="2729230"/>
            <a:ext cx="5341620" cy="3875405"/>
          </a:xfrm>
          <a:prstGeom prst="rect">
            <a:avLst/>
          </a:prstGeom>
        </p:spPr>
      </p:pic>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bg>
      <p:bgPr>
        <a:blipFill dpi="0" rotWithShape="0">
          <a:blip r:embed="rId1"/>
          <a:srcRect/>
          <a:tile tx="0" ty="0" sx="100000" sy="100000" flip="none" algn="tl"/>
        </a:blipFill>
        <a:effectLst/>
      </p:bgPr>
    </p:bg>
    <p:spTree>
      <p:nvGrpSpPr>
        <p:cNvPr id="1" name=""/>
        <p:cNvGrpSpPr/>
        <p:nvPr/>
      </p:nvGrpSpPr>
      <p:grpSpPr>
        <a:xfrm>
          <a:off x="0" y="0"/>
          <a:ext cx="0" cy="0"/>
          <a:chOff x="0" y="0"/>
          <a:chExt cx="0" cy="0"/>
        </a:xfrm>
      </p:grpSpPr>
      <p:sp>
        <p:nvSpPr>
          <p:cNvPr id="68610" name="Rectangle 2"/>
          <p:cNvSpPr>
            <a:spLocks noGrp="1"/>
          </p:cNvSpPr>
          <p:nvPr>
            <p:ph type="title"/>
          </p:nvPr>
        </p:nvSpPr>
        <p:spPr/>
        <p:txBody>
          <a:bodyPr/>
          <a:lstStyle/>
          <a:p>
            <a:endParaRPr lang="zh-CN" altLang="en-US" smtClean="0"/>
          </a:p>
        </p:txBody>
      </p:sp>
      <p:sp>
        <p:nvSpPr>
          <p:cNvPr id="68611" name="Rectangle 3"/>
          <p:cNvSpPr>
            <a:spLocks noGrp="1"/>
          </p:cNvSpPr>
          <p:nvPr>
            <p:ph type="body" idx="1"/>
          </p:nvPr>
        </p:nvSpPr>
        <p:spPr>
          <a:xfrm>
            <a:off x="468313" y="620713"/>
            <a:ext cx="8218487" cy="5510212"/>
          </a:xfrm>
        </p:spPr>
        <p:txBody>
          <a:bodyPr/>
          <a:lstStyle/>
          <a:p>
            <a:r>
              <a:rPr lang="zh-CN" altLang="en-US" sz="4400" b="1" smtClean="0"/>
              <a:t>A．解放战争时期	</a:t>
            </a:r>
            <a:endParaRPr lang="zh-CN" altLang="en-US" sz="4400" b="1" smtClean="0"/>
          </a:p>
          <a:p>
            <a:r>
              <a:rPr lang="zh-CN" altLang="en-US" sz="4400" b="1" smtClean="0"/>
              <a:t>B．“一五计划”时期	</a:t>
            </a:r>
            <a:endParaRPr lang="zh-CN" altLang="en-US" sz="4400" b="1" smtClean="0"/>
          </a:p>
          <a:p>
            <a:r>
              <a:rPr lang="zh-CN" altLang="en-US" sz="4400" b="1" smtClean="0"/>
              <a:t>C．国民经济调整时期	</a:t>
            </a:r>
            <a:endParaRPr lang="zh-CN" altLang="en-US" sz="4400" b="1" smtClean="0"/>
          </a:p>
          <a:p>
            <a:r>
              <a:rPr lang="zh-CN" altLang="en-US" sz="4400" b="1" smtClean="0"/>
              <a:t>D．“文化大革命”时期</a:t>
            </a:r>
            <a:endParaRPr lang="zh-CN" altLang="en-US" sz="4400" b="1" smtClean="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bg>
      <p:bgPr>
        <a:blipFill dpi="0" rotWithShape="0">
          <a:blip r:embed="rId1"/>
          <a:srcRect/>
          <a:tile tx="0" ty="0" sx="100000" sy="100000" flip="none" algn="tl"/>
        </a:blipFill>
        <a:effectLst/>
      </p:bgPr>
    </p:bg>
    <p:spTree>
      <p:nvGrpSpPr>
        <p:cNvPr id="1" name=""/>
        <p:cNvGrpSpPr/>
        <p:nvPr/>
      </p:nvGrpSpPr>
      <p:grpSpPr>
        <a:xfrm>
          <a:off x="0" y="0"/>
          <a:ext cx="0" cy="0"/>
          <a:chOff x="0" y="0"/>
          <a:chExt cx="0" cy="0"/>
        </a:xfrm>
      </p:grpSpPr>
      <p:sp>
        <p:nvSpPr>
          <p:cNvPr id="68610" name="Rectangle 2"/>
          <p:cNvSpPr>
            <a:spLocks noGrp="1"/>
          </p:cNvSpPr>
          <p:nvPr>
            <p:ph type="title"/>
          </p:nvPr>
        </p:nvSpPr>
        <p:spPr/>
        <p:txBody>
          <a:bodyPr/>
          <a:lstStyle/>
          <a:p>
            <a:endParaRPr lang="zh-CN" altLang="en-US" smtClean="0"/>
          </a:p>
        </p:txBody>
      </p:sp>
      <p:sp>
        <p:nvSpPr>
          <p:cNvPr id="68611" name="Rectangle 3"/>
          <p:cNvSpPr>
            <a:spLocks noGrp="1"/>
          </p:cNvSpPr>
          <p:nvPr>
            <p:ph type="body" idx="1"/>
          </p:nvPr>
        </p:nvSpPr>
        <p:spPr>
          <a:xfrm>
            <a:off x="327660" y="277495"/>
            <a:ext cx="8359140" cy="5853430"/>
          </a:xfrm>
        </p:spPr>
        <p:txBody>
          <a:bodyPr/>
          <a:lstStyle/>
          <a:p>
            <a:r>
              <a:rPr lang="zh-CN" altLang="en-US" sz="2800" b="1" smtClean="0"/>
              <a:t>【分析】本题考查一五计划；1953年﹣1957年，为了有计划的进行社会主义建设，党和政府实施了第一个五年计划。基本任务是集中主要力量发展重工业。</a:t>
            </a:r>
            <a:endParaRPr lang="zh-CN" altLang="en-US" sz="2800" b="1" smtClean="0"/>
          </a:p>
          <a:p>
            <a:r>
              <a:rPr lang="zh-CN" altLang="en-US" sz="2800" b="1" smtClean="0"/>
              <a:t>【解答】根据所学可知，长春第一汽车制造厂建立建立于一五计划期间。1953年7月15日，“一五”期间的重点工程﹣﹣﹣长春汽车制造厂动工修建。1956年7月13日该厂研制成功国产载重汽车，毛泽东把这种汽车命名为“解放”牌。解放牌汽车的问世，结束了我国不能生产汽车的历史。</a:t>
            </a:r>
            <a:endParaRPr lang="zh-CN" altLang="en-US" sz="2800" b="1" smtClean="0"/>
          </a:p>
          <a:p>
            <a:r>
              <a:rPr lang="zh-CN" altLang="en-US" sz="2800" b="1" smtClean="0"/>
              <a:t>故选：B。</a:t>
            </a:r>
            <a:endParaRPr lang="zh-CN" altLang="en-US" sz="2800" b="1" smtClean="0"/>
          </a:p>
          <a:p>
            <a:r>
              <a:rPr lang="zh-CN" altLang="en-US" sz="2800" b="1" smtClean="0"/>
              <a:t>【点评】本题主要考查一五计划的相关内容，主要考查学生的分析归纳和综合运用历史史实的能力。</a:t>
            </a:r>
            <a:endParaRPr lang="zh-CN" altLang="en-US" sz="2800" b="1" smtClean="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bg>
      <p:bgPr>
        <a:blipFill dpi="0" rotWithShape="0">
          <a:blip r:embed="rId1"/>
          <a:srcRect/>
          <a:tile tx="0" ty="0" sx="100000" sy="100000" flip="none" algn="tl"/>
        </a:blipFill>
        <a:effectLst/>
      </p:bgPr>
    </p:bg>
    <p:spTree>
      <p:nvGrpSpPr>
        <p:cNvPr id="1" name=""/>
        <p:cNvGrpSpPr/>
        <p:nvPr/>
      </p:nvGrpSpPr>
      <p:grpSpPr>
        <a:xfrm>
          <a:off x="0" y="0"/>
          <a:ext cx="0" cy="0"/>
          <a:chOff x="0" y="0"/>
          <a:chExt cx="0" cy="0"/>
        </a:xfrm>
      </p:grpSpPr>
      <p:sp>
        <p:nvSpPr>
          <p:cNvPr id="69634" name="Rectangle 2"/>
          <p:cNvSpPr>
            <a:spLocks noGrp="1"/>
          </p:cNvSpPr>
          <p:nvPr>
            <p:ph type="title"/>
          </p:nvPr>
        </p:nvSpPr>
        <p:spPr/>
        <p:txBody>
          <a:bodyPr/>
          <a:lstStyle/>
          <a:p>
            <a:endParaRPr lang="zh-CN" altLang="en-US" smtClean="0"/>
          </a:p>
        </p:txBody>
      </p:sp>
      <p:sp>
        <p:nvSpPr>
          <p:cNvPr id="69635" name="Rectangle 3"/>
          <p:cNvSpPr>
            <a:spLocks noGrp="1"/>
          </p:cNvSpPr>
          <p:nvPr>
            <p:ph type="body" idx="1"/>
          </p:nvPr>
        </p:nvSpPr>
        <p:spPr>
          <a:xfrm>
            <a:off x="539750" y="836613"/>
            <a:ext cx="8147050" cy="5294312"/>
          </a:xfrm>
        </p:spPr>
        <p:txBody>
          <a:bodyPr/>
          <a:lstStyle/>
          <a:p>
            <a:pPr marL="571500" indent="-571500"/>
            <a:r>
              <a:rPr lang="en-US" altLang="zh-CN" sz="3600" b="1" smtClean="0"/>
              <a:t>19</a:t>
            </a:r>
            <a:r>
              <a:rPr lang="zh-CN" altLang="en-US" sz="3600" b="1" smtClean="0"/>
              <a:t>．改革开放初期有学者认为，经济特区会沦为过去的“租界”，利用外资创办中外合资企业是西方国家资本输出、经济侵略的表现。这反映出当时（　　）</a:t>
            </a:r>
            <a:endParaRPr lang="zh-CN" altLang="en-US" sz="3600" b="1" smtClean="0"/>
          </a:p>
          <a:p>
            <a:pPr marL="571500" indent="-571500"/>
            <a:r>
              <a:rPr lang="zh-CN" altLang="en-US" sz="3600" b="1" smtClean="0"/>
              <a:t>A．经济全球化的逆转	B．对特区的认识存在分歧	</a:t>
            </a:r>
            <a:endParaRPr lang="zh-CN" altLang="en-US" sz="3600" b="1" smtClean="0"/>
          </a:p>
          <a:p>
            <a:pPr marL="571500" indent="-571500"/>
            <a:r>
              <a:rPr lang="zh-CN" altLang="en-US" sz="3600" b="1" smtClean="0"/>
              <a:t>C．全面开放格局形成	D．国有经济失去主导地位</a:t>
            </a:r>
            <a:endParaRPr lang="zh-CN" altLang="en-US" sz="3600" b="1" smtClean="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bg>
      <p:bgPr>
        <a:blipFill dpi="0" rotWithShape="0">
          <a:blip r:embed="rId1"/>
          <a:srcRect/>
          <a:tile tx="0" ty="0" sx="100000" sy="100000" flip="none" algn="tl"/>
        </a:blipFill>
        <a:effectLst/>
      </p:bgPr>
    </p:bg>
    <p:spTree>
      <p:nvGrpSpPr>
        <p:cNvPr id="1" name=""/>
        <p:cNvGrpSpPr/>
        <p:nvPr/>
      </p:nvGrpSpPr>
      <p:grpSpPr>
        <a:xfrm>
          <a:off x="0" y="0"/>
          <a:ext cx="0" cy="0"/>
          <a:chOff x="0" y="0"/>
          <a:chExt cx="0" cy="0"/>
        </a:xfrm>
      </p:grpSpPr>
      <p:sp>
        <p:nvSpPr>
          <p:cNvPr id="70658" name="Rectangle 2"/>
          <p:cNvSpPr>
            <a:spLocks noGrp="1"/>
          </p:cNvSpPr>
          <p:nvPr>
            <p:ph type="title"/>
          </p:nvPr>
        </p:nvSpPr>
        <p:spPr>
          <a:xfrm>
            <a:off x="468313" y="188913"/>
            <a:ext cx="8229600" cy="1211262"/>
          </a:xfrm>
        </p:spPr>
        <p:txBody>
          <a:bodyPr/>
          <a:lstStyle/>
          <a:p>
            <a:endParaRPr lang="zh-CN" altLang="en-US" smtClean="0"/>
          </a:p>
        </p:txBody>
      </p:sp>
      <p:sp>
        <p:nvSpPr>
          <p:cNvPr id="70659" name="Rectangle 3"/>
          <p:cNvSpPr>
            <a:spLocks noGrp="1"/>
          </p:cNvSpPr>
          <p:nvPr>
            <p:ph type="body" idx="1"/>
          </p:nvPr>
        </p:nvSpPr>
        <p:spPr>
          <a:xfrm>
            <a:off x="468313" y="333375"/>
            <a:ext cx="8229600" cy="6264275"/>
          </a:xfrm>
        </p:spPr>
        <p:txBody>
          <a:bodyPr/>
          <a:lstStyle/>
          <a:p>
            <a:pPr>
              <a:lnSpc>
                <a:spcPct val="80000"/>
              </a:lnSpc>
            </a:pPr>
            <a:r>
              <a:rPr lang="en-US" altLang="zh-CN" sz="3200" b="1" smtClean="0"/>
              <a:t>【分析】本题主要考查改革开放，要求学生结合改革开放的过程和改革开放初期的阶段特点来分析。</a:t>
            </a:r>
            <a:endParaRPr lang="en-US" altLang="zh-CN" sz="3200" b="1" smtClean="0"/>
          </a:p>
          <a:p>
            <a:pPr>
              <a:lnSpc>
                <a:spcPct val="80000"/>
              </a:lnSpc>
            </a:pPr>
            <a:r>
              <a:rPr lang="zh-CN" altLang="en-US" sz="3200" b="1" smtClean="0"/>
              <a:t>【解答】根据所学可知，设立经济特区得到了中央的批准，经济特区的创办是在独立自主的基础上，不是就中国被迫形成的租界。改革开放初期有学者的观点反映出当时对特区的认识存在分歧。</a:t>
            </a:r>
            <a:endParaRPr lang="zh-CN" altLang="en-US" sz="3200" b="1" smtClean="0"/>
          </a:p>
          <a:p>
            <a:pPr>
              <a:lnSpc>
                <a:spcPct val="80000"/>
              </a:lnSpc>
            </a:pPr>
            <a:r>
              <a:rPr lang="zh-CN" altLang="en-US" sz="3200" b="1" smtClean="0"/>
              <a:t>故选：B。</a:t>
            </a:r>
            <a:endParaRPr lang="zh-CN" altLang="en-US" sz="3200" b="1" smtClean="0"/>
          </a:p>
          <a:p>
            <a:pPr>
              <a:lnSpc>
                <a:spcPct val="80000"/>
              </a:lnSpc>
            </a:pPr>
            <a:r>
              <a:rPr lang="zh-CN" altLang="en-US" sz="3200" b="1" smtClean="0"/>
              <a:t>【点评】解答本题要具体问题具体分析，首先要搞清楚设立经济特区实施改革开放是正确的，其次要看到当时还存在一些反对的声音，说明当时思想解放还不全面，不深刻。</a:t>
            </a:r>
            <a:endParaRPr lang="zh-CN" altLang="en-US" sz="3200" b="1" smtClean="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bg>
      <p:bgPr>
        <a:blipFill dpi="0" rotWithShape="0">
          <a:blip r:embed="rId1"/>
          <a:srcRect/>
          <a:tile tx="0" ty="0" sx="100000" sy="100000" flip="none" algn="tl"/>
        </a:blipFill>
        <a:effectLst/>
      </p:bgPr>
    </p:bg>
    <p:spTree>
      <p:nvGrpSpPr>
        <p:cNvPr id="1" name=""/>
        <p:cNvGrpSpPr/>
        <p:nvPr/>
      </p:nvGrpSpPr>
      <p:grpSpPr>
        <a:xfrm>
          <a:off x="0" y="0"/>
          <a:ext cx="0" cy="0"/>
          <a:chOff x="0" y="0"/>
          <a:chExt cx="0" cy="0"/>
        </a:xfrm>
      </p:grpSpPr>
      <p:sp>
        <p:nvSpPr>
          <p:cNvPr id="71682" name="Rectangle 2"/>
          <p:cNvSpPr>
            <a:spLocks noGrp="1"/>
          </p:cNvSpPr>
          <p:nvPr>
            <p:ph type="title"/>
          </p:nvPr>
        </p:nvSpPr>
        <p:spPr/>
        <p:txBody>
          <a:bodyPr/>
          <a:lstStyle/>
          <a:p>
            <a:endParaRPr lang="zh-CN" altLang="en-US" smtClean="0"/>
          </a:p>
        </p:txBody>
      </p:sp>
      <p:sp>
        <p:nvSpPr>
          <p:cNvPr id="71683" name="Rectangle 3"/>
          <p:cNvSpPr>
            <a:spLocks noGrp="1"/>
          </p:cNvSpPr>
          <p:nvPr>
            <p:ph type="body" idx="1"/>
          </p:nvPr>
        </p:nvSpPr>
        <p:spPr>
          <a:xfrm>
            <a:off x="331470" y="0"/>
            <a:ext cx="8355330" cy="6422390"/>
          </a:xfrm>
        </p:spPr>
        <p:txBody>
          <a:bodyPr/>
          <a:lstStyle/>
          <a:p>
            <a:pPr marL="571500" indent="-571500"/>
            <a:r>
              <a:rPr lang="en-US" altLang="zh-CN" sz="3600" b="1" smtClean="0"/>
              <a:t>20.1964年10月17日《光明日报》社论指出：“中国发展核武器，不是由于中国相信核武器的万能，要使用核武器。恰恰相反，中国发展核武器，正是为了打破核大国的核垄断，要消灭核武器。”该社论评述的是中国（　　）</a:t>
            </a:r>
            <a:endParaRPr lang="en-US" altLang="zh-CN" sz="3600" b="1" smtClean="0"/>
          </a:p>
          <a:p>
            <a:pPr marL="571500" indent="-571500"/>
            <a:r>
              <a:rPr lang="en-US" altLang="zh-CN" sz="3600" b="1" smtClean="0"/>
              <a:t>A．第一颗原子弹爆炸成功	</a:t>
            </a:r>
            <a:endParaRPr lang="en-US" altLang="zh-CN" sz="3600" b="1" smtClean="0"/>
          </a:p>
          <a:p>
            <a:pPr marL="571500" indent="-571500"/>
            <a:r>
              <a:rPr lang="en-US" altLang="zh-CN" sz="3600" b="1" smtClean="0"/>
              <a:t>B．第一颗氢弹爆炸成功	</a:t>
            </a:r>
            <a:endParaRPr lang="en-US" altLang="zh-CN" sz="3600" b="1" smtClean="0"/>
          </a:p>
          <a:p>
            <a:pPr marL="571500" indent="-571500"/>
            <a:r>
              <a:rPr lang="en-US" altLang="zh-CN" sz="3600" b="1" smtClean="0"/>
              <a:t>C．神舟一号无人飞船升空	</a:t>
            </a:r>
            <a:endParaRPr lang="en-US" altLang="zh-CN" sz="3600" b="1" smtClean="0"/>
          </a:p>
          <a:p>
            <a:pPr marL="571500" indent="-571500"/>
            <a:r>
              <a:rPr lang="en-US" altLang="zh-CN" sz="3600" b="1" smtClean="0"/>
              <a:t>D．第一颗人造卫星发射	</a:t>
            </a:r>
            <a:endParaRPr lang="zh-CN" altLang="en-US" sz="3600" b="1" smtClean="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bg>
      <p:bgPr>
        <a:blipFill dpi="0" rotWithShape="0">
          <a:blip r:embed="rId1"/>
          <a:srcRect/>
          <a:tile tx="0" ty="0" sx="100000" sy="100000" flip="none" algn="tl"/>
        </a:blipFill>
        <a:effectLst/>
      </p:bgPr>
    </p:bg>
    <p:spTree>
      <p:nvGrpSpPr>
        <p:cNvPr id="1" name=""/>
        <p:cNvGrpSpPr/>
        <p:nvPr/>
      </p:nvGrpSpPr>
      <p:grpSpPr>
        <a:xfrm>
          <a:off x="0" y="0"/>
          <a:ext cx="0" cy="0"/>
          <a:chOff x="0" y="0"/>
          <a:chExt cx="0" cy="0"/>
        </a:xfrm>
      </p:grpSpPr>
      <p:sp>
        <p:nvSpPr>
          <p:cNvPr id="72706" name="Rectangle 2"/>
          <p:cNvSpPr>
            <a:spLocks noGrp="1"/>
          </p:cNvSpPr>
          <p:nvPr>
            <p:ph type="title"/>
          </p:nvPr>
        </p:nvSpPr>
        <p:spPr/>
        <p:txBody>
          <a:bodyPr/>
          <a:lstStyle/>
          <a:p>
            <a:endParaRPr lang="zh-CN" altLang="en-US" smtClean="0"/>
          </a:p>
        </p:txBody>
      </p:sp>
      <p:sp>
        <p:nvSpPr>
          <p:cNvPr id="72707" name="Rectangle 3"/>
          <p:cNvSpPr>
            <a:spLocks noGrp="1"/>
          </p:cNvSpPr>
          <p:nvPr>
            <p:ph type="body" idx="1"/>
          </p:nvPr>
        </p:nvSpPr>
        <p:spPr>
          <a:xfrm>
            <a:off x="457200" y="114935"/>
            <a:ext cx="8230235" cy="6273800"/>
          </a:xfrm>
        </p:spPr>
        <p:txBody>
          <a:bodyPr/>
          <a:lstStyle/>
          <a:p>
            <a:r>
              <a:rPr lang="en-US" altLang="zh-CN" sz="2800" b="1" smtClean="0"/>
              <a:t>【分析】本题考查中国第一颗原子弹爆炸成功。1964年，我国第一颗原子弹爆炸成功，加强了我国的国防力量，打破了帝国主义的核垄断。</a:t>
            </a:r>
            <a:endParaRPr lang="en-US" altLang="zh-CN" sz="2800" b="1" smtClean="0"/>
          </a:p>
          <a:p>
            <a:r>
              <a:rPr lang="zh-CN" altLang="en-US" sz="2800" b="1" smtClean="0"/>
              <a:t>【解答】依据材料的“中国发展核武器，不是由于中国相信核武器的万能，要使用核武器。恰恰相反，中国发展核武器，正是为了打破核大国的核垄断，要消灭核武器。”结合所学知识可知，1964年，我国第一颗原子弹爆炸成功，加强了我国的国防力量，打破了帝国主义的核垄断，对于维护世界和平具有重要意义，大大增强了中国人民的自信心，提高了中国的国际地位等。</a:t>
            </a:r>
            <a:endParaRPr lang="zh-CN" altLang="en-US" sz="2800" b="1" smtClean="0"/>
          </a:p>
          <a:p>
            <a:r>
              <a:rPr lang="zh-CN" altLang="en-US" sz="2800" b="1" smtClean="0"/>
              <a:t>故选：A。</a:t>
            </a:r>
            <a:endParaRPr lang="zh-CN" altLang="en-US" sz="2800" b="1" smtClean="0"/>
          </a:p>
          <a:p>
            <a:r>
              <a:rPr lang="zh-CN" altLang="en-US" sz="2800" b="1" smtClean="0"/>
              <a:t>【点评】掌握中国第一颗原子弹爆炸成功的时间和意义。</a:t>
            </a:r>
            <a:endParaRPr lang="zh-CN" altLang="en-US" sz="2800" b="1" smtClean="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bg>
      <p:bgPr>
        <a:blipFill dpi="0" rotWithShape="0">
          <a:blip r:embed="rId1"/>
          <a:srcRect/>
          <a:tile tx="0" ty="0" sx="100000" sy="100000" flip="none" algn="tl"/>
        </a:blipFill>
        <a:effectLst/>
      </p:bgPr>
    </p:bg>
    <p:spTree>
      <p:nvGrpSpPr>
        <p:cNvPr id="1" name=""/>
        <p:cNvGrpSpPr/>
        <p:nvPr/>
      </p:nvGrpSpPr>
      <p:grpSpPr>
        <a:xfrm>
          <a:off x="0" y="0"/>
          <a:ext cx="0" cy="0"/>
          <a:chOff x="0" y="0"/>
          <a:chExt cx="0" cy="0"/>
        </a:xfrm>
      </p:grpSpPr>
      <p:sp>
        <p:nvSpPr>
          <p:cNvPr id="72706" name="Rectangle 2"/>
          <p:cNvSpPr>
            <a:spLocks noGrp="1"/>
          </p:cNvSpPr>
          <p:nvPr>
            <p:ph type="title"/>
          </p:nvPr>
        </p:nvSpPr>
        <p:spPr/>
        <p:txBody>
          <a:bodyPr/>
          <a:lstStyle/>
          <a:p>
            <a:endParaRPr lang="zh-CN" altLang="en-US" smtClean="0"/>
          </a:p>
        </p:txBody>
      </p:sp>
      <p:sp>
        <p:nvSpPr>
          <p:cNvPr id="72707" name="Rectangle 3"/>
          <p:cNvSpPr>
            <a:spLocks noGrp="1"/>
          </p:cNvSpPr>
          <p:nvPr>
            <p:ph type="body" idx="1"/>
          </p:nvPr>
        </p:nvSpPr>
        <p:spPr>
          <a:xfrm>
            <a:off x="457200" y="114935"/>
            <a:ext cx="8230235" cy="6273800"/>
          </a:xfrm>
        </p:spPr>
        <p:txBody>
          <a:bodyPr/>
          <a:lstStyle/>
          <a:p>
            <a:r>
              <a:rPr lang="en-US" altLang="zh-CN" sz="2800" b="1" smtClean="0"/>
              <a:t>21.</a:t>
            </a:r>
            <a:r>
              <a:rPr lang="zh-CN" altLang="en-US" sz="2800" b="1" smtClean="0"/>
              <a:t>如表反映的是我国工农收入差距状况，与表中差距变化趋势紧密相关的是（　　）</a:t>
            </a:r>
            <a:endParaRPr lang="zh-CN" altLang="en-US" sz="2800" b="1" smtClean="0"/>
          </a:p>
          <a:p>
            <a:endParaRPr lang="zh-CN" altLang="en-US" sz="2800" b="1" smtClean="0"/>
          </a:p>
        </p:txBody>
      </p:sp>
      <p:graphicFrame>
        <p:nvGraphicFramePr>
          <p:cNvPr id="2" name="表格 1"/>
          <p:cNvGraphicFramePr/>
          <p:nvPr>
            <p:custDataLst>
              <p:tags r:id="rId2"/>
            </p:custDataLst>
          </p:nvPr>
        </p:nvGraphicFramePr>
        <p:xfrm>
          <a:off x="1238885" y="1144270"/>
          <a:ext cx="6683375" cy="5365115"/>
        </p:xfrm>
        <a:graphic>
          <a:graphicData uri="http://schemas.openxmlformats.org/drawingml/2006/table">
            <a:tbl>
              <a:tblPr firstRow="1" bandRow="1">
                <a:tableStyleId>{5940675A-B579-460E-94D1-54222C63F5DA}</a:tableStyleId>
              </a:tblPr>
              <a:tblGrid>
                <a:gridCol w="866140"/>
                <a:gridCol w="2001520"/>
                <a:gridCol w="2329180"/>
                <a:gridCol w="1486535"/>
              </a:tblGrid>
              <a:tr h="766445">
                <a:tc>
                  <a:txBody>
                    <a:bodyPr/>
                    <a:p>
                      <a:pPr indent="0">
                        <a:buNone/>
                      </a:pPr>
                      <a:r>
                        <a:rPr lang="en-US" sz="2400" b="1">
                          <a:latin typeface="宋体" panose="02010600030101010101" pitchFamily="2" charset="-122"/>
                          <a:ea typeface="宋体" panose="02010600030101010101" pitchFamily="2" charset="-122"/>
                          <a:cs typeface="宋体" panose="02010600030101010101" pitchFamily="2" charset="-122"/>
                        </a:rPr>
                        <a:t>年份</a:t>
                      </a:r>
                      <a:endParaRPr lang="en-US" altLang="en-US" sz="2400" b="1">
                        <a:latin typeface="宋体" panose="02010600030101010101" pitchFamily="2" charset="-122"/>
                        <a:ea typeface="宋体" panose="02010600030101010101" pitchFamily="2" charset="-122"/>
                        <a:cs typeface="宋体" panose="02010600030101010101" pitchFamily="2" charset="-122"/>
                      </a:endParaRPr>
                    </a:p>
                  </a:txBody>
                  <a:tcPr marL="19050" marR="19050" marT="19050" marB="19050" vert="horz" anchor="t">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p>
                      <a:pPr indent="0">
                        <a:buNone/>
                      </a:pPr>
                      <a:r>
                        <a:rPr lang="en-US" sz="2400" b="1">
                          <a:latin typeface="宋体" panose="02010600030101010101" pitchFamily="2" charset="-122"/>
                          <a:ea typeface="宋体" panose="02010600030101010101" pitchFamily="2" charset="-122"/>
                          <a:cs typeface="宋体" panose="02010600030101010101" pitchFamily="2" charset="-122"/>
                        </a:rPr>
                        <a:t>工人人均工资收入（元）</a:t>
                      </a:r>
                      <a:endParaRPr lang="en-US" altLang="en-US" sz="2400" b="1">
                        <a:latin typeface="宋体" panose="02010600030101010101" pitchFamily="2" charset="-122"/>
                        <a:ea typeface="宋体" panose="02010600030101010101" pitchFamily="2" charset="-122"/>
                        <a:cs typeface="宋体" panose="02010600030101010101" pitchFamily="2" charset="-122"/>
                      </a:endParaRPr>
                    </a:p>
                  </a:txBody>
                  <a:tcPr marL="19050" marR="19050" marT="19050" marB="19050" vert="horz" anchor="t">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p>
                      <a:pPr indent="0">
                        <a:buNone/>
                      </a:pPr>
                      <a:r>
                        <a:rPr lang="en-US" sz="2400" b="1">
                          <a:latin typeface="宋体" panose="02010600030101010101" pitchFamily="2" charset="-122"/>
                          <a:ea typeface="宋体" panose="02010600030101010101" pitchFamily="2" charset="-122"/>
                          <a:cs typeface="宋体" panose="02010600030101010101" pitchFamily="2" charset="-122"/>
                        </a:rPr>
                        <a:t>农民人均农业生产性收入（元）</a:t>
                      </a:r>
                      <a:endParaRPr lang="en-US" altLang="en-US" sz="2400" b="1">
                        <a:latin typeface="宋体" panose="02010600030101010101" pitchFamily="2" charset="-122"/>
                        <a:ea typeface="宋体" panose="02010600030101010101" pitchFamily="2" charset="-122"/>
                        <a:cs typeface="宋体" panose="02010600030101010101" pitchFamily="2" charset="-122"/>
                      </a:endParaRPr>
                    </a:p>
                  </a:txBody>
                  <a:tcPr marL="19050" marR="19050" marT="19050" marB="19050" vert="horz" anchor="t">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p>
                      <a:pPr indent="0">
                        <a:buNone/>
                      </a:pPr>
                      <a:r>
                        <a:rPr lang="en-US" sz="2400" b="1">
                          <a:latin typeface="宋体" panose="02010600030101010101" pitchFamily="2" charset="-122"/>
                          <a:ea typeface="宋体" panose="02010600030101010101" pitchFamily="2" charset="-122"/>
                          <a:cs typeface="宋体" panose="02010600030101010101" pitchFamily="2" charset="-122"/>
                        </a:rPr>
                        <a:t>工农收入比</a:t>
                      </a:r>
                      <a:endParaRPr lang="en-US" altLang="en-US" sz="2400" b="1">
                        <a:latin typeface="宋体" panose="02010600030101010101" pitchFamily="2" charset="-122"/>
                        <a:ea typeface="宋体" panose="02010600030101010101" pitchFamily="2" charset="-122"/>
                        <a:cs typeface="宋体" panose="02010600030101010101" pitchFamily="2" charset="-122"/>
                      </a:endParaRPr>
                    </a:p>
                  </a:txBody>
                  <a:tcPr marL="19050" marR="19050" marT="19050" marB="19050" vert="horz" anchor="t">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766445">
                <a:tc>
                  <a:txBody>
                    <a:bodyPr/>
                    <a:p>
                      <a:pPr indent="0">
                        <a:buNone/>
                      </a:pPr>
                      <a:r>
                        <a:rPr lang="en-US" sz="2400" b="1">
                          <a:latin typeface="宋体" panose="02010600030101010101" pitchFamily="2" charset="-122"/>
                          <a:ea typeface="宋体" panose="02010600030101010101" pitchFamily="2" charset="-122"/>
                          <a:cs typeface="宋体" panose="02010600030101010101" pitchFamily="2" charset="-122"/>
                        </a:rPr>
                        <a:t>1978</a:t>
                      </a:r>
                      <a:endParaRPr lang="en-US" altLang="en-US" sz="2400" b="1">
                        <a:latin typeface="宋体" panose="02010600030101010101" pitchFamily="2" charset="-122"/>
                        <a:ea typeface="宋体" panose="02010600030101010101" pitchFamily="2" charset="-122"/>
                        <a:cs typeface="宋体" panose="02010600030101010101" pitchFamily="2" charset="-122"/>
                      </a:endParaRPr>
                    </a:p>
                  </a:txBody>
                  <a:tcPr marL="19050" marR="19050" marT="19050" marB="19050" vert="horz" anchor="t">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p>
                      <a:pPr indent="0">
                        <a:buNone/>
                      </a:pPr>
                      <a:r>
                        <a:rPr lang="en-US" sz="2400" b="1">
                          <a:latin typeface="宋体" panose="02010600030101010101" pitchFamily="2" charset="-122"/>
                          <a:ea typeface="宋体" panose="02010600030101010101" pitchFamily="2" charset="-122"/>
                          <a:cs typeface="宋体" panose="02010600030101010101" pitchFamily="2" charset="-122"/>
                        </a:rPr>
                        <a:t>    631</a:t>
                      </a:r>
                      <a:endParaRPr lang="en-US" altLang="en-US" sz="2400" b="1">
                        <a:latin typeface="宋体" panose="02010600030101010101" pitchFamily="2" charset="-122"/>
                        <a:ea typeface="宋体" panose="02010600030101010101" pitchFamily="2" charset="-122"/>
                        <a:cs typeface="宋体" panose="02010600030101010101" pitchFamily="2" charset="-122"/>
                      </a:endParaRPr>
                    </a:p>
                  </a:txBody>
                  <a:tcPr marL="19050" marR="19050" marT="19050" marB="19050" vert="horz" anchor="t">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p>
                      <a:pPr indent="0">
                        <a:buNone/>
                      </a:pPr>
                      <a:r>
                        <a:rPr lang="en-US" sz="2400" b="1">
                          <a:latin typeface="宋体" panose="02010600030101010101" pitchFamily="2" charset="-122"/>
                          <a:ea typeface="宋体" panose="02010600030101010101" pitchFamily="2" charset="-122"/>
                          <a:cs typeface="宋体" panose="02010600030101010101" pitchFamily="2" charset="-122"/>
                        </a:rPr>
                        <a:t>     113</a:t>
                      </a:r>
                      <a:endParaRPr lang="en-US" altLang="en-US" sz="2400" b="1">
                        <a:latin typeface="宋体" panose="02010600030101010101" pitchFamily="2" charset="-122"/>
                        <a:ea typeface="宋体" panose="02010600030101010101" pitchFamily="2" charset="-122"/>
                        <a:cs typeface="宋体" panose="02010600030101010101" pitchFamily="2" charset="-122"/>
                      </a:endParaRPr>
                    </a:p>
                  </a:txBody>
                  <a:tcPr marL="19050" marR="19050" marT="19050" marB="19050" vert="horz" anchor="t">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p>
                      <a:pPr indent="0">
                        <a:buNone/>
                      </a:pPr>
                      <a:r>
                        <a:rPr lang="en-US" sz="2400" b="1">
                          <a:latin typeface="宋体" panose="02010600030101010101" pitchFamily="2" charset="-122"/>
                          <a:ea typeface="宋体" panose="02010600030101010101" pitchFamily="2" charset="-122"/>
                          <a:cs typeface="宋体" panose="02010600030101010101" pitchFamily="2" charset="-122"/>
                        </a:rPr>
                        <a:t>  5.56</a:t>
                      </a:r>
                      <a:endParaRPr lang="en-US" altLang="en-US" sz="2400" b="1">
                        <a:latin typeface="宋体" panose="02010600030101010101" pitchFamily="2" charset="-122"/>
                        <a:ea typeface="宋体" panose="02010600030101010101" pitchFamily="2" charset="-122"/>
                        <a:cs typeface="宋体" panose="02010600030101010101" pitchFamily="2" charset="-122"/>
                      </a:endParaRPr>
                    </a:p>
                  </a:txBody>
                  <a:tcPr marL="19050" marR="19050" marT="19050" marB="19050" vert="horz" anchor="t">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766445">
                <a:tc>
                  <a:txBody>
                    <a:bodyPr/>
                    <a:p>
                      <a:pPr indent="0">
                        <a:buNone/>
                      </a:pPr>
                      <a:r>
                        <a:rPr lang="en-US" sz="2400" b="1">
                          <a:latin typeface="宋体" panose="02010600030101010101" pitchFamily="2" charset="-122"/>
                          <a:ea typeface="宋体" panose="02010600030101010101" pitchFamily="2" charset="-122"/>
                          <a:cs typeface="宋体" panose="02010600030101010101" pitchFamily="2" charset="-122"/>
                        </a:rPr>
                        <a:t>1979</a:t>
                      </a:r>
                      <a:endParaRPr lang="en-US" altLang="en-US" sz="2400" b="1">
                        <a:latin typeface="宋体" panose="02010600030101010101" pitchFamily="2" charset="-122"/>
                        <a:ea typeface="宋体" panose="02010600030101010101" pitchFamily="2" charset="-122"/>
                        <a:cs typeface="宋体" panose="02010600030101010101" pitchFamily="2" charset="-122"/>
                      </a:endParaRPr>
                    </a:p>
                  </a:txBody>
                  <a:tcPr marL="19050" marR="19050" marT="19050" marB="19050" vert="horz" anchor="t">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p>
                      <a:pPr indent="0">
                        <a:buNone/>
                      </a:pPr>
                      <a:r>
                        <a:rPr lang="en-US" sz="2400" b="1">
                          <a:latin typeface="宋体" panose="02010600030101010101" pitchFamily="2" charset="-122"/>
                          <a:ea typeface="宋体" panose="02010600030101010101" pitchFamily="2" charset="-122"/>
                          <a:cs typeface="宋体" panose="02010600030101010101" pitchFamily="2" charset="-122"/>
                        </a:rPr>
                        <a:t>    678</a:t>
                      </a:r>
                      <a:endParaRPr lang="en-US" altLang="en-US" sz="2400" b="1">
                        <a:latin typeface="宋体" panose="02010600030101010101" pitchFamily="2" charset="-122"/>
                        <a:ea typeface="宋体" panose="02010600030101010101" pitchFamily="2" charset="-122"/>
                        <a:cs typeface="宋体" panose="02010600030101010101" pitchFamily="2" charset="-122"/>
                      </a:endParaRPr>
                    </a:p>
                  </a:txBody>
                  <a:tcPr marL="19050" marR="19050" marT="19050" marB="19050" vert="horz" anchor="t">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p>
                      <a:pPr indent="0">
                        <a:buNone/>
                      </a:pPr>
                      <a:r>
                        <a:rPr lang="en-US" sz="2400" b="1">
                          <a:latin typeface="宋体" panose="02010600030101010101" pitchFamily="2" charset="-122"/>
                          <a:ea typeface="宋体" panose="02010600030101010101" pitchFamily="2" charset="-122"/>
                          <a:cs typeface="宋体" panose="02010600030101010101" pitchFamily="2" charset="-122"/>
                        </a:rPr>
                        <a:t>     133</a:t>
                      </a:r>
                      <a:endParaRPr lang="en-US" altLang="en-US" sz="2400" b="1">
                        <a:latin typeface="宋体" panose="02010600030101010101" pitchFamily="2" charset="-122"/>
                        <a:ea typeface="宋体" panose="02010600030101010101" pitchFamily="2" charset="-122"/>
                        <a:cs typeface="宋体" panose="02010600030101010101" pitchFamily="2" charset="-122"/>
                      </a:endParaRPr>
                    </a:p>
                  </a:txBody>
                  <a:tcPr marL="19050" marR="19050" marT="19050" marB="19050" vert="horz" anchor="t">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p>
                      <a:pPr indent="0">
                        <a:buNone/>
                      </a:pPr>
                      <a:r>
                        <a:rPr lang="en-US" sz="2400" b="1">
                          <a:latin typeface="宋体" panose="02010600030101010101" pitchFamily="2" charset="-122"/>
                          <a:ea typeface="宋体" panose="02010600030101010101" pitchFamily="2" charset="-122"/>
                          <a:cs typeface="宋体" panose="02010600030101010101" pitchFamily="2" charset="-122"/>
                        </a:rPr>
                        <a:t>  5.09</a:t>
                      </a:r>
                      <a:endParaRPr lang="en-US" altLang="en-US" sz="2400" b="1">
                        <a:latin typeface="宋体" panose="02010600030101010101" pitchFamily="2" charset="-122"/>
                        <a:ea typeface="宋体" panose="02010600030101010101" pitchFamily="2" charset="-122"/>
                        <a:cs typeface="宋体" panose="02010600030101010101" pitchFamily="2" charset="-122"/>
                      </a:endParaRPr>
                    </a:p>
                  </a:txBody>
                  <a:tcPr marL="19050" marR="19050" marT="19050" marB="19050" vert="horz" anchor="t">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766445">
                <a:tc>
                  <a:txBody>
                    <a:bodyPr/>
                    <a:p>
                      <a:pPr indent="0">
                        <a:buNone/>
                      </a:pPr>
                      <a:r>
                        <a:rPr lang="en-US" sz="2400" b="1">
                          <a:latin typeface="宋体" panose="02010600030101010101" pitchFamily="2" charset="-122"/>
                          <a:ea typeface="宋体" panose="02010600030101010101" pitchFamily="2" charset="-122"/>
                          <a:cs typeface="宋体" panose="02010600030101010101" pitchFamily="2" charset="-122"/>
                        </a:rPr>
                        <a:t>1980</a:t>
                      </a:r>
                      <a:endParaRPr lang="en-US" altLang="en-US" sz="2400" b="1">
                        <a:latin typeface="宋体" panose="02010600030101010101" pitchFamily="2" charset="-122"/>
                        <a:ea typeface="宋体" panose="02010600030101010101" pitchFamily="2" charset="-122"/>
                        <a:cs typeface="宋体" panose="02010600030101010101" pitchFamily="2" charset="-122"/>
                      </a:endParaRPr>
                    </a:p>
                  </a:txBody>
                  <a:tcPr marL="19050" marR="19050" marT="19050" marB="19050" vert="horz" anchor="t">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p>
                      <a:pPr indent="0">
                        <a:buNone/>
                      </a:pPr>
                      <a:r>
                        <a:rPr lang="en-US" sz="2400" b="1">
                          <a:latin typeface="宋体" panose="02010600030101010101" pitchFamily="2" charset="-122"/>
                          <a:ea typeface="宋体" panose="02010600030101010101" pitchFamily="2" charset="-122"/>
                          <a:cs typeface="宋体" panose="02010600030101010101" pitchFamily="2" charset="-122"/>
                        </a:rPr>
                        <a:t>    729</a:t>
                      </a:r>
                      <a:endParaRPr lang="en-US" altLang="en-US" sz="2400" b="1">
                        <a:latin typeface="宋体" panose="02010600030101010101" pitchFamily="2" charset="-122"/>
                        <a:ea typeface="宋体" panose="02010600030101010101" pitchFamily="2" charset="-122"/>
                        <a:cs typeface="宋体" panose="02010600030101010101" pitchFamily="2" charset="-122"/>
                      </a:endParaRPr>
                    </a:p>
                  </a:txBody>
                  <a:tcPr marL="19050" marR="19050" marT="19050" marB="19050" vert="horz" anchor="t">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p>
                      <a:pPr indent="0">
                        <a:buNone/>
                      </a:pPr>
                      <a:r>
                        <a:rPr lang="en-US" sz="2400" b="1">
                          <a:latin typeface="宋体" panose="02010600030101010101" pitchFamily="2" charset="-122"/>
                          <a:ea typeface="宋体" panose="02010600030101010101" pitchFamily="2" charset="-122"/>
                          <a:cs typeface="宋体" panose="02010600030101010101" pitchFamily="2" charset="-122"/>
                        </a:rPr>
                        <a:t>     141</a:t>
                      </a:r>
                      <a:endParaRPr lang="en-US" altLang="en-US" sz="2400" b="1">
                        <a:latin typeface="宋体" panose="02010600030101010101" pitchFamily="2" charset="-122"/>
                        <a:ea typeface="宋体" panose="02010600030101010101" pitchFamily="2" charset="-122"/>
                        <a:cs typeface="宋体" panose="02010600030101010101" pitchFamily="2" charset="-122"/>
                      </a:endParaRPr>
                    </a:p>
                  </a:txBody>
                  <a:tcPr marL="19050" marR="19050" marT="19050" marB="19050" vert="horz" anchor="t">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p>
                      <a:pPr indent="0">
                        <a:buNone/>
                      </a:pPr>
                      <a:r>
                        <a:rPr lang="en-US" sz="2400" b="1">
                          <a:latin typeface="宋体" panose="02010600030101010101" pitchFamily="2" charset="-122"/>
                          <a:ea typeface="宋体" panose="02010600030101010101" pitchFamily="2" charset="-122"/>
                          <a:cs typeface="宋体" panose="02010600030101010101" pitchFamily="2" charset="-122"/>
                        </a:rPr>
                        <a:t>  5.16</a:t>
                      </a:r>
                      <a:endParaRPr lang="en-US" altLang="en-US" sz="2400" b="1">
                        <a:latin typeface="宋体" panose="02010600030101010101" pitchFamily="2" charset="-122"/>
                        <a:ea typeface="宋体" panose="02010600030101010101" pitchFamily="2" charset="-122"/>
                        <a:cs typeface="宋体" panose="02010600030101010101" pitchFamily="2" charset="-122"/>
                      </a:endParaRPr>
                    </a:p>
                  </a:txBody>
                  <a:tcPr marL="19050" marR="19050" marT="19050" marB="19050" vert="horz" anchor="t">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766445">
                <a:tc>
                  <a:txBody>
                    <a:bodyPr/>
                    <a:p>
                      <a:pPr indent="0">
                        <a:buNone/>
                      </a:pPr>
                      <a:r>
                        <a:rPr lang="en-US" sz="2400" b="1">
                          <a:latin typeface="宋体" panose="02010600030101010101" pitchFamily="2" charset="-122"/>
                          <a:ea typeface="宋体" panose="02010600030101010101" pitchFamily="2" charset="-122"/>
                          <a:cs typeface="宋体" panose="02010600030101010101" pitchFamily="2" charset="-122"/>
                        </a:rPr>
                        <a:t>1981</a:t>
                      </a:r>
                      <a:endParaRPr lang="en-US" altLang="en-US" sz="2400" b="1">
                        <a:latin typeface="宋体" panose="02010600030101010101" pitchFamily="2" charset="-122"/>
                        <a:ea typeface="宋体" panose="02010600030101010101" pitchFamily="2" charset="-122"/>
                        <a:cs typeface="宋体" panose="02010600030101010101" pitchFamily="2" charset="-122"/>
                      </a:endParaRPr>
                    </a:p>
                  </a:txBody>
                  <a:tcPr marL="19050" marR="19050" marT="19050" marB="19050" vert="horz" anchor="t">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p>
                      <a:pPr indent="0">
                        <a:buNone/>
                      </a:pPr>
                      <a:r>
                        <a:rPr lang="en-US" sz="2400" b="1">
                          <a:latin typeface="宋体" panose="02010600030101010101" pitchFamily="2" charset="-122"/>
                          <a:ea typeface="宋体" panose="02010600030101010101" pitchFamily="2" charset="-122"/>
                          <a:cs typeface="宋体" panose="02010600030101010101" pitchFamily="2" charset="-122"/>
                        </a:rPr>
                        <a:t>    770</a:t>
                      </a:r>
                      <a:endParaRPr lang="en-US" altLang="en-US" sz="2400" b="1">
                        <a:latin typeface="宋体" panose="02010600030101010101" pitchFamily="2" charset="-122"/>
                        <a:ea typeface="宋体" panose="02010600030101010101" pitchFamily="2" charset="-122"/>
                        <a:cs typeface="宋体" panose="02010600030101010101" pitchFamily="2" charset="-122"/>
                      </a:endParaRPr>
                    </a:p>
                  </a:txBody>
                  <a:tcPr marL="19050" marR="19050" marT="19050" marB="19050" vert="horz" anchor="t">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p>
                      <a:pPr indent="0">
                        <a:buNone/>
                      </a:pPr>
                      <a:r>
                        <a:rPr lang="en-US" sz="2400" b="1">
                          <a:latin typeface="宋体" panose="02010600030101010101" pitchFamily="2" charset="-122"/>
                          <a:ea typeface="宋体" panose="02010600030101010101" pitchFamily="2" charset="-122"/>
                          <a:cs typeface="宋体" panose="02010600030101010101" pitchFamily="2" charset="-122"/>
                        </a:rPr>
                        <a:t>     166</a:t>
                      </a:r>
                      <a:endParaRPr lang="en-US" altLang="en-US" sz="2400" b="1">
                        <a:latin typeface="宋体" panose="02010600030101010101" pitchFamily="2" charset="-122"/>
                        <a:ea typeface="宋体" panose="02010600030101010101" pitchFamily="2" charset="-122"/>
                        <a:cs typeface="宋体" panose="02010600030101010101" pitchFamily="2" charset="-122"/>
                      </a:endParaRPr>
                    </a:p>
                  </a:txBody>
                  <a:tcPr marL="19050" marR="19050" marT="19050" marB="19050" vert="horz" anchor="t">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p>
                      <a:pPr indent="0">
                        <a:buNone/>
                      </a:pPr>
                      <a:r>
                        <a:rPr lang="en-US" sz="2400" b="1">
                          <a:latin typeface="宋体" panose="02010600030101010101" pitchFamily="2" charset="-122"/>
                          <a:ea typeface="宋体" panose="02010600030101010101" pitchFamily="2" charset="-122"/>
                          <a:cs typeface="宋体" panose="02010600030101010101" pitchFamily="2" charset="-122"/>
                        </a:rPr>
                        <a:t>  4.62</a:t>
                      </a:r>
                      <a:endParaRPr lang="en-US" altLang="en-US" sz="2400" b="1">
                        <a:latin typeface="宋体" panose="02010600030101010101" pitchFamily="2" charset="-122"/>
                        <a:ea typeface="宋体" panose="02010600030101010101" pitchFamily="2" charset="-122"/>
                        <a:cs typeface="宋体" panose="02010600030101010101" pitchFamily="2" charset="-122"/>
                      </a:endParaRPr>
                    </a:p>
                  </a:txBody>
                  <a:tcPr marL="19050" marR="19050" marT="19050" marB="19050" vert="horz" anchor="t">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766445">
                <a:tc>
                  <a:txBody>
                    <a:bodyPr/>
                    <a:p>
                      <a:pPr indent="0">
                        <a:buNone/>
                      </a:pPr>
                      <a:r>
                        <a:rPr lang="en-US" sz="2400" b="1">
                          <a:latin typeface="宋体" panose="02010600030101010101" pitchFamily="2" charset="-122"/>
                          <a:ea typeface="宋体" panose="02010600030101010101" pitchFamily="2" charset="-122"/>
                          <a:cs typeface="宋体" panose="02010600030101010101" pitchFamily="2" charset="-122"/>
                        </a:rPr>
                        <a:t>1982</a:t>
                      </a:r>
                      <a:endParaRPr lang="en-US" altLang="en-US" sz="2400" b="1">
                        <a:latin typeface="宋体" panose="02010600030101010101" pitchFamily="2" charset="-122"/>
                        <a:ea typeface="宋体" panose="02010600030101010101" pitchFamily="2" charset="-122"/>
                        <a:cs typeface="宋体" panose="02010600030101010101" pitchFamily="2" charset="-122"/>
                      </a:endParaRPr>
                    </a:p>
                  </a:txBody>
                  <a:tcPr marL="19050" marR="19050" marT="19050" marB="19050" vert="horz" anchor="t">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p>
                      <a:pPr indent="0">
                        <a:buNone/>
                      </a:pPr>
                      <a:r>
                        <a:rPr lang="en-US" sz="2400" b="1">
                          <a:latin typeface="宋体" panose="02010600030101010101" pitchFamily="2" charset="-122"/>
                          <a:ea typeface="宋体" panose="02010600030101010101" pitchFamily="2" charset="-122"/>
                          <a:cs typeface="宋体" panose="02010600030101010101" pitchFamily="2" charset="-122"/>
                        </a:rPr>
                        <a:t>    786</a:t>
                      </a:r>
                      <a:endParaRPr lang="en-US" altLang="en-US" sz="2400" b="1">
                        <a:latin typeface="宋体" panose="02010600030101010101" pitchFamily="2" charset="-122"/>
                        <a:ea typeface="宋体" panose="02010600030101010101" pitchFamily="2" charset="-122"/>
                        <a:cs typeface="宋体" panose="02010600030101010101" pitchFamily="2" charset="-122"/>
                      </a:endParaRPr>
                    </a:p>
                  </a:txBody>
                  <a:tcPr marL="19050" marR="19050" marT="19050" marB="19050" vert="horz" anchor="t">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p>
                      <a:pPr indent="0">
                        <a:buNone/>
                      </a:pPr>
                      <a:r>
                        <a:rPr lang="en-US" sz="2400" b="1">
                          <a:latin typeface="宋体" panose="02010600030101010101" pitchFamily="2" charset="-122"/>
                          <a:ea typeface="宋体" panose="02010600030101010101" pitchFamily="2" charset="-122"/>
                          <a:cs typeface="宋体" panose="02010600030101010101" pitchFamily="2" charset="-122"/>
                        </a:rPr>
                        <a:t>     199</a:t>
                      </a:r>
                      <a:endParaRPr lang="en-US" altLang="en-US" sz="2400" b="1">
                        <a:latin typeface="宋体" panose="02010600030101010101" pitchFamily="2" charset="-122"/>
                        <a:ea typeface="宋体" panose="02010600030101010101" pitchFamily="2" charset="-122"/>
                        <a:cs typeface="宋体" panose="02010600030101010101" pitchFamily="2" charset="-122"/>
                      </a:endParaRPr>
                    </a:p>
                  </a:txBody>
                  <a:tcPr marL="19050" marR="19050" marT="19050" marB="19050" vert="horz" anchor="t">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p>
                      <a:pPr indent="0">
                        <a:buNone/>
                      </a:pPr>
                      <a:r>
                        <a:rPr lang="en-US" sz="2400" b="1">
                          <a:latin typeface="宋体" panose="02010600030101010101" pitchFamily="2" charset="-122"/>
                          <a:ea typeface="宋体" panose="02010600030101010101" pitchFamily="2" charset="-122"/>
                          <a:cs typeface="宋体" panose="02010600030101010101" pitchFamily="2" charset="-122"/>
                        </a:rPr>
                        <a:t>  3.93</a:t>
                      </a:r>
                      <a:endParaRPr lang="en-US" altLang="en-US" sz="2400" b="1">
                        <a:latin typeface="宋体" panose="02010600030101010101" pitchFamily="2" charset="-122"/>
                        <a:ea typeface="宋体" panose="02010600030101010101" pitchFamily="2" charset="-122"/>
                        <a:cs typeface="宋体" panose="02010600030101010101" pitchFamily="2" charset="-122"/>
                      </a:endParaRPr>
                    </a:p>
                  </a:txBody>
                  <a:tcPr marL="19050" marR="19050" marT="19050" marB="19050" vert="horz" anchor="t">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766445">
                <a:tc>
                  <a:txBody>
                    <a:bodyPr/>
                    <a:p>
                      <a:pPr indent="0">
                        <a:buNone/>
                      </a:pPr>
                      <a:r>
                        <a:rPr lang="en-US" sz="2400" b="1">
                          <a:latin typeface="宋体" panose="02010600030101010101" pitchFamily="2" charset="-122"/>
                          <a:ea typeface="宋体" panose="02010600030101010101" pitchFamily="2" charset="-122"/>
                          <a:cs typeface="宋体" panose="02010600030101010101" pitchFamily="2" charset="-122"/>
                        </a:rPr>
                        <a:t>1983</a:t>
                      </a:r>
                      <a:endParaRPr lang="en-US" altLang="en-US" sz="2400" b="1">
                        <a:latin typeface="宋体" panose="02010600030101010101" pitchFamily="2" charset="-122"/>
                        <a:ea typeface="宋体" panose="02010600030101010101" pitchFamily="2" charset="-122"/>
                        <a:cs typeface="宋体" panose="02010600030101010101" pitchFamily="2" charset="-122"/>
                      </a:endParaRPr>
                    </a:p>
                  </a:txBody>
                  <a:tcPr marL="19050" marR="19050" marT="19050" marB="19050" vert="horz" anchor="t">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p>
                      <a:pPr indent="0">
                        <a:buNone/>
                      </a:pPr>
                      <a:r>
                        <a:rPr lang="en-US" sz="2400" b="1">
                          <a:latin typeface="宋体" panose="02010600030101010101" pitchFamily="2" charset="-122"/>
                          <a:ea typeface="宋体" panose="02010600030101010101" pitchFamily="2" charset="-122"/>
                          <a:cs typeface="宋体" panose="02010600030101010101" pitchFamily="2" charset="-122"/>
                        </a:rPr>
                        <a:t>    803</a:t>
                      </a:r>
                      <a:endParaRPr lang="en-US" altLang="en-US" sz="2400" b="1">
                        <a:latin typeface="宋体" panose="02010600030101010101" pitchFamily="2" charset="-122"/>
                        <a:ea typeface="宋体" panose="02010600030101010101" pitchFamily="2" charset="-122"/>
                        <a:cs typeface="宋体" panose="02010600030101010101" pitchFamily="2" charset="-122"/>
                      </a:endParaRPr>
                    </a:p>
                  </a:txBody>
                  <a:tcPr marL="19050" marR="19050" marT="19050" marB="19050" vert="horz" anchor="t">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p>
                      <a:pPr indent="0">
                        <a:buNone/>
                      </a:pPr>
                      <a:r>
                        <a:rPr lang="en-US" sz="2400" b="1">
                          <a:latin typeface="宋体" panose="02010600030101010101" pitchFamily="2" charset="-122"/>
                          <a:ea typeface="宋体" panose="02010600030101010101" pitchFamily="2" charset="-122"/>
                          <a:cs typeface="宋体" panose="02010600030101010101" pitchFamily="2" charset="-122"/>
                        </a:rPr>
                        <a:t>     218</a:t>
                      </a:r>
                      <a:endParaRPr lang="en-US" altLang="en-US" sz="2400" b="1">
                        <a:latin typeface="宋体" panose="02010600030101010101" pitchFamily="2" charset="-122"/>
                        <a:ea typeface="宋体" panose="02010600030101010101" pitchFamily="2" charset="-122"/>
                        <a:cs typeface="宋体" panose="02010600030101010101" pitchFamily="2" charset="-122"/>
                      </a:endParaRPr>
                    </a:p>
                  </a:txBody>
                  <a:tcPr marL="19050" marR="19050" marT="19050" marB="19050" vert="horz" anchor="t">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p>
                      <a:pPr indent="0">
                        <a:buNone/>
                      </a:pPr>
                      <a:r>
                        <a:rPr lang="en-US" sz="2400" b="1">
                          <a:latin typeface="宋体" panose="02010600030101010101" pitchFamily="2" charset="-122"/>
                          <a:ea typeface="宋体" panose="02010600030101010101" pitchFamily="2" charset="-122"/>
                          <a:cs typeface="宋体" panose="02010600030101010101" pitchFamily="2" charset="-122"/>
                        </a:rPr>
                        <a:t>  3.68</a:t>
                      </a:r>
                      <a:endParaRPr lang="en-US" altLang="en-US" sz="2400" b="1">
                        <a:latin typeface="宋体" panose="02010600030101010101" pitchFamily="2" charset="-122"/>
                        <a:ea typeface="宋体" panose="02010600030101010101" pitchFamily="2" charset="-122"/>
                        <a:cs typeface="宋体" panose="02010600030101010101" pitchFamily="2" charset="-122"/>
                      </a:endParaRPr>
                    </a:p>
                  </a:txBody>
                  <a:tcPr marL="19050" marR="19050" marT="19050" marB="19050" vert="horz" anchor="t">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1"/>
          <a:srcRect/>
          <a:tile tx="0" ty="0" sx="100000" sy="100000" flip="none" algn="tl"/>
        </a:blipFill>
        <a:effectLst/>
      </p:bgPr>
    </p:bg>
    <p:spTree>
      <p:nvGrpSpPr>
        <p:cNvPr id="1" name=""/>
        <p:cNvGrpSpPr/>
        <p:nvPr/>
      </p:nvGrpSpPr>
      <p:grpSpPr>
        <a:xfrm>
          <a:off x="0" y="0"/>
          <a:ext cx="0" cy="0"/>
          <a:chOff x="0" y="0"/>
          <a:chExt cx="0" cy="0"/>
        </a:xfrm>
      </p:grpSpPr>
      <p:sp>
        <p:nvSpPr>
          <p:cNvPr id="3" name="内容占位符 2"/>
          <p:cNvSpPr>
            <a:spLocks noGrp="1"/>
          </p:cNvSpPr>
          <p:nvPr>
            <p:ph idx="1"/>
          </p:nvPr>
        </p:nvSpPr>
        <p:spPr/>
        <p:txBody>
          <a:bodyPr/>
          <a:lstStyle/>
          <a:p>
            <a:pPr>
              <a:defRPr/>
            </a:pPr>
            <a:endParaRPr lang="zh-CN" altLang="en-US" sz="8000" b="1" kern="1200" dirty="0">
              <a:solidFill>
                <a:srgbClr val="FF0000"/>
              </a:solidFill>
              <a:effectLst>
                <a:outerShdw blurRad="38100" dist="38100" dir="2700000" algn="tl">
                  <a:srgbClr val="C0C0C0"/>
                </a:outerShdw>
              </a:effectLst>
              <a:latin typeface="楷体" panose="02010609060101010101" pitchFamily="49" charset="-122"/>
              <a:ea typeface="楷体" panose="02010609060101010101" pitchFamily="49" charset="-122"/>
              <a:cs typeface="楷体" panose="02010609060101010101" pitchFamily="49" charset="-122"/>
            </a:endParaRPr>
          </a:p>
        </p:txBody>
      </p:sp>
      <p:sp>
        <p:nvSpPr>
          <p:cNvPr id="7" name="Rectangle 3"/>
          <p:cNvSpPr txBox="1">
            <a:spLocks noChangeArrowheads="1"/>
          </p:cNvSpPr>
          <p:nvPr/>
        </p:nvSpPr>
        <p:spPr bwMode="auto">
          <a:xfrm>
            <a:off x="962025" y="2433638"/>
            <a:ext cx="7488238" cy="1390650"/>
          </a:xfrm>
          <a:prstGeom prst="rect">
            <a:avLst/>
          </a:prstGeom>
          <a:noFill/>
          <a:ln w="9525">
            <a:noFill/>
            <a:miter lim="800000"/>
          </a:ln>
        </p:spPr>
        <p:txBody>
          <a:bodyPr/>
          <a:lstStyle/>
          <a:p>
            <a:pPr algn="ctr" eaLnBrk="0" hangingPunct="0">
              <a:defRPr/>
            </a:pPr>
            <a:r>
              <a:rPr lang="zh-CN" altLang="en-US" sz="8000" b="1">
                <a:solidFill>
                  <a:srgbClr val="FF0000"/>
                </a:solidFill>
                <a:effectLst>
                  <a:outerShdw blurRad="38100" dist="38100" dir="2700000" algn="tl">
                    <a:srgbClr val="C0C0C0"/>
                  </a:outerShdw>
                </a:effectLst>
                <a:latin typeface="楷体" panose="02010609060101010101" pitchFamily="49" charset="-122"/>
                <a:ea typeface="楷体" panose="02010609060101010101" pitchFamily="49" charset="-122"/>
              </a:rPr>
              <a:t>二、试题解析</a:t>
            </a:r>
            <a:r>
              <a:rPr lang="en-US" altLang="zh-CN" sz="6600" b="1">
                <a:solidFill>
                  <a:srgbClr val="FF0000"/>
                </a:solidFill>
                <a:effectLst>
                  <a:outerShdw blurRad="38100" dist="38100" dir="2700000" algn="tl">
                    <a:srgbClr val="C0C0C0"/>
                  </a:outerShdw>
                </a:effectLst>
                <a:latin typeface="楷体" panose="02010609060101010101" pitchFamily="49" charset="-122"/>
                <a:ea typeface="楷体" panose="02010609060101010101" pitchFamily="49" charset="-122"/>
              </a:rPr>
              <a:t> </a:t>
            </a:r>
            <a:endParaRPr lang="zh-CN" altLang="en-US" sz="6600" b="1">
              <a:solidFill>
                <a:srgbClr val="FF0000"/>
              </a:solidFill>
              <a:effectLst>
                <a:outerShdw blurRad="38100" dist="38100" dir="2700000" algn="tl">
                  <a:srgbClr val="C0C0C0"/>
                </a:outerShdw>
              </a:effectLst>
              <a:latin typeface="楷体" panose="02010609060101010101" pitchFamily="49" charset="-122"/>
              <a:ea typeface="楷体" panose="02010609060101010101" pitchFamily="49" charset="-122"/>
            </a:endParaRP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bg>
      <p:bgPr>
        <a:blipFill dpi="0" rotWithShape="0">
          <a:blip r:embed="rId1"/>
          <a:srcRect/>
          <a:tile tx="0" ty="0" sx="100000" sy="100000" flip="none" algn="tl"/>
        </a:blipFill>
        <a:effectLst/>
      </p:bgPr>
    </p:bg>
    <p:spTree>
      <p:nvGrpSpPr>
        <p:cNvPr id="1" name=""/>
        <p:cNvGrpSpPr/>
        <p:nvPr/>
      </p:nvGrpSpPr>
      <p:grpSpPr>
        <a:xfrm>
          <a:off x="0" y="0"/>
          <a:ext cx="0" cy="0"/>
          <a:chOff x="0" y="0"/>
          <a:chExt cx="0" cy="0"/>
        </a:xfrm>
      </p:grpSpPr>
      <p:sp>
        <p:nvSpPr>
          <p:cNvPr id="73730" name="Rectangle 2"/>
          <p:cNvSpPr>
            <a:spLocks noGrp="1"/>
          </p:cNvSpPr>
          <p:nvPr>
            <p:ph type="title"/>
          </p:nvPr>
        </p:nvSpPr>
        <p:spPr/>
        <p:txBody>
          <a:bodyPr/>
          <a:lstStyle/>
          <a:p>
            <a:endParaRPr lang="zh-CN" altLang="en-US" smtClean="0"/>
          </a:p>
        </p:txBody>
      </p:sp>
      <p:sp>
        <p:nvSpPr>
          <p:cNvPr id="73731" name="Rectangle 3"/>
          <p:cNvSpPr>
            <a:spLocks noGrp="1"/>
          </p:cNvSpPr>
          <p:nvPr>
            <p:ph type="body" idx="1"/>
          </p:nvPr>
        </p:nvSpPr>
        <p:spPr>
          <a:xfrm>
            <a:off x="588010" y="462280"/>
            <a:ext cx="8098790" cy="5668645"/>
          </a:xfrm>
        </p:spPr>
        <p:txBody>
          <a:bodyPr/>
          <a:lstStyle/>
          <a:p>
            <a:pPr marL="571500" indent="-571500"/>
            <a:r>
              <a:rPr lang="en-US" altLang="zh-CN" sz="4800" b="1" smtClean="0"/>
              <a:t>21.</a:t>
            </a:r>
            <a:endParaRPr lang="en-US" altLang="zh-CN" sz="4800" b="1" smtClean="0"/>
          </a:p>
          <a:p>
            <a:pPr marL="571500" indent="-571500"/>
            <a:r>
              <a:rPr lang="en-US" altLang="zh-CN" sz="4800" b="1" smtClean="0"/>
              <a:t> A．农村土地改革的推进	</a:t>
            </a:r>
            <a:endParaRPr lang="en-US" altLang="zh-CN" sz="4800" b="1" smtClean="0"/>
          </a:p>
          <a:p>
            <a:pPr marL="571500" indent="-571500"/>
            <a:r>
              <a:rPr lang="en-US" altLang="zh-CN" sz="4800" b="1" smtClean="0"/>
              <a:t> B．家庭联产承包责任制的推行	</a:t>
            </a:r>
            <a:endParaRPr lang="en-US" altLang="zh-CN" sz="4800" b="1" smtClean="0"/>
          </a:p>
          <a:p>
            <a:pPr marL="571500" indent="-571500"/>
            <a:r>
              <a:rPr lang="en-US" altLang="zh-CN" sz="4800" b="1" smtClean="0"/>
              <a:t> C．沿海开放城市的设立	</a:t>
            </a:r>
            <a:endParaRPr lang="en-US" altLang="zh-CN" sz="4800" b="1" smtClean="0"/>
          </a:p>
          <a:p>
            <a:pPr marL="571500" indent="-571500"/>
            <a:r>
              <a:rPr lang="en-US" altLang="zh-CN" sz="4800" b="1" smtClean="0"/>
              <a:t> D．社会主义市场经济体制确立	</a:t>
            </a:r>
            <a:endParaRPr lang="zh-CN" altLang="en-US" sz="4800" b="1" smtClean="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bg>
      <p:bgPr>
        <a:blipFill dpi="0" rotWithShape="0">
          <a:blip r:embed="rId1"/>
          <a:srcRect/>
          <a:tile tx="0" ty="0" sx="100000" sy="100000" flip="none" algn="tl"/>
        </a:blipFill>
        <a:effectLst/>
      </p:bgPr>
    </p:bg>
    <p:spTree>
      <p:nvGrpSpPr>
        <p:cNvPr id="1" name=""/>
        <p:cNvGrpSpPr/>
        <p:nvPr/>
      </p:nvGrpSpPr>
      <p:grpSpPr>
        <a:xfrm>
          <a:off x="0" y="0"/>
          <a:ext cx="0" cy="0"/>
          <a:chOff x="0" y="0"/>
          <a:chExt cx="0" cy="0"/>
        </a:xfrm>
      </p:grpSpPr>
      <p:sp>
        <p:nvSpPr>
          <p:cNvPr id="74754" name="Rectangle 2"/>
          <p:cNvSpPr>
            <a:spLocks noGrp="1"/>
          </p:cNvSpPr>
          <p:nvPr>
            <p:ph type="title"/>
          </p:nvPr>
        </p:nvSpPr>
        <p:spPr/>
        <p:txBody>
          <a:bodyPr/>
          <a:lstStyle/>
          <a:p>
            <a:endParaRPr lang="zh-CN" altLang="en-US" smtClean="0"/>
          </a:p>
        </p:txBody>
      </p:sp>
      <p:sp>
        <p:nvSpPr>
          <p:cNvPr id="74755" name="Rectangle 3"/>
          <p:cNvSpPr>
            <a:spLocks noGrp="1"/>
          </p:cNvSpPr>
          <p:nvPr>
            <p:ph type="body" idx="1"/>
          </p:nvPr>
        </p:nvSpPr>
        <p:spPr>
          <a:xfrm>
            <a:off x="539750" y="188913"/>
            <a:ext cx="8147050" cy="5942012"/>
          </a:xfrm>
        </p:spPr>
        <p:txBody>
          <a:bodyPr/>
          <a:lstStyle/>
          <a:p>
            <a:r>
              <a:rPr lang="zh-CN" altLang="en-US" sz="2800" b="1" smtClean="0"/>
              <a:t>【分析】本题考查家庭联产承包责任制的影响。十一届三中全会后，改革先从农村开始，实行家庭联产承包责任制。</a:t>
            </a:r>
            <a:endParaRPr lang="zh-CN" altLang="en-US" sz="2800" b="1" smtClean="0"/>
          </a:p>
          <a:p>
            <a:r>
              <a:rPr lang="zh-CN" altLang="en-US" sz="2800" b="1" smtClean="0"/>
              <a:t>【解答】表格内容反映农民收入增长快于工人收入的增长，说明农业发展速度快，出现这种情况的是家庭联产承包责任制的实行。家庭联产承包责任制使农民有了生产自主权，生产积极性大大提高了；解放了农村生产力，促进了农村经济迅速发展。农村乡镇企业发展起来，为农村致富和实现现代化开辟了一条新路。</a:t>
            </a:r>
            <a:endParaRPr lang="zh-CN" altLang="en-US" sz="2800" b="1" smtClean="0"/>
          </a:p>
          <a:p>
            <a:r>
              <a:rPr lang="zh-CN" altLang="en-US" sz="2800" b="1" smtClean="0"/>
              <a:t>故选：B。</a:t>
            </a:r>
            <a:endParaRPr lang="zh-CN" altLang="en-US" sz="2800" b="1" smtClean="0"/>
          </a:p>
          <a:p>
            <a:r>
              <a:rPr lang="zh-CN" altLang="en-US" sz="2800" b="1" smtClean="0"/>
              <a:t>【点评】掌握家庭联产承包责任制的内容和影响</a:t>
            </a:r>
            <a:r>
              <a:rPr lang="zh-CN" altLang="en-US" sz="4000" b="1" smtClean="0"/>
              <a:t>。</a:t>
            </a:r>
            <a:endParaRPr lang="zh-CN" altLang="en-US" sz="4000" b="1" smtClean="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bg>
      <p:bgPr>
        <a:blipFill dpi="0" rotWithShape="0">
          <a:blip r:embed="rId1"/>
          <a:srcRect/>
          <a:tile tx="0" ty="0" sx="100000" sy="100000" flip="none" algn="tl"/>
        </a:blipFill>
        <a:effectLst/>
      </p:bgPr>
    </p:bg>
    <p:spTree>
      <p:nvGrpSpPr>
        <p:cNvPr id="1" name=""/>
        <p:cNvGrpSpPr/>
        <p:nvPr/>
      </p:nvGrpSpPr>
      <p:grpSpPr>
        <a:xfrm>
          <a:off x="0" y="0"/>
          <a:ext cx="0" cy="0"/>
          <a:chOff x="0" y="0"/>
          <a:chExt cx="0" cy="0"/>
        </a:xfrm>
      </p:grpSpPr>
      <p:sp>
        <p:nvSpPr>
          <p:cNvPr id="76802" name="Rectangle 2"/>
          <p:cNvSpPr>
            <a:spLocks noGrp="1"/>
          </p:cNvSpPr>
          <p:nvPr>
            <p:ph type="title"/>
          </p:nvPr>
        </p:nvSpPr>
        <p:spPr/>
        <p:txBody>
          <a:bodyPr/>
          <a:lstStyle/>
          <a:p>
            <a:endParaRPr lang="zh-CN" altLang="en-US" smtClean="0"/>
          </a:p>
        </p:txBody>
      </p:sp>
      <p:sp>
        <p:nvSpPr>
          <p:cNvPr id="76803" name="Rectangle 3"/>
          <p:cNvSpPr>
            <a:spLocks noGrp="1"/>
          </p:cNvSpPr>
          <p:nvPr>
            <p:ph type="body" idx="1"/>
          </p:nvPr>
        </p:nvSpPr>
        <p:spPr>
          <a:xfrm>
            <a:off x="468313" y="260350"/>
            <a:ext cx="8218487" cy="5870575"/>
          </a:xfrm>
        </p:spPr>
        <p:txBody>
          <a:bodyPr/>
          <a:lstStyle/>
          <a:p>
            <a:r>
              <a:rPr lang="en-US" altLang="zh-CN" sz="3600" b="1" smtClean="0"/>
              <a:t>22.</a:t>
            </a:r>
            <a:r>
              <a:rPr lang="en-US" altLang="zh-CN" sz="4000" b="1" smtClean="0"/>
              <a:t>在古希腊神话中，神的动机和行为与人类别无二致，只是他们比现实中的人更为俊美健硕或性感魅感。这说明古希腊神话（　　）</a:t>
            </a:r>
            <a:endParaRPr lang="en-US" altLang="zh-CN" sz="4000" b="1" smtClean="0"/>
          </a:p>
          <a:p>
            <a:r>
              <a:rPr lang="zh-CN" altLang="en-US" sz="4000" b="1" smtClean="0"/>
              <a:t>A．是商品经济发达的结果</a:t>
            </a:r>
            <a:endParaRPr lang="zh-CN" altLang="en-US" sz="4000" b="1" smtClean="0"/>
          </a:p>
          <a:p>
            <a:r>
              <a:rPr lang="zh-CN" altLang="en-US" sz="4000" b="1" smtClean="0"/>
              <a:t>B．迷信色彩十分浓厚	</a:t>
            </a:r>
            <a:endParaRPr lang="zh-CN" altLang="en-US" sz="4000" b="1" smtClean="0"/>
          </a:p>
          <a:p>
            <a:r>
              <a:rPr lang="zh-CN" altLang="en-US" sz="4000" b="1" smtClean="0"/>
              <a:t>C．具有神人同形同性特征</a:t>
            </a:r>
            <a:endParaRPr lang="zh-CN" altLang="en-US" sz="4000" b="1" smtClean="0"/>
          </a:p>
          <a:p>
            <a:r>
              <a:rPr lang="zh-CN" altLang="en-US" sz="4000" b="1" smtClean="0"/>
              <a:t>D．是民主政治的产物</a:t>
            </a:r>
            <a:endParaRPr lang="zh-CN" altLang="en-US" sz="4000" b="1" smtClean="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bg>
      <p:bgPr>
        <a:blipFill dpi="0" rotWithShape="0">
          <a:blip r:embed="rId1"/>
          <a:srcRect/>
          <a:tile tx="0" ty="0" sx="100000" sy="100000" flip="none" algn="tl"/>
        </a:blipFill>
        <a:effectLst/>
      </p:bgPr>
    </p:bg>
    <p:spTree>
      <p:nvGrpSpPr>
        <p:cNvPr id="1" name=""/>
        <p:cNvGrpSpPr/>
        <p:nvPr/>
      </p:nvGrpSpPr>
      <p:grpSpPr>
        <a:xfrm>
          <a:off x="0" y="0"/>
          <a:ext cx="0" cy="0"/>
          <a:chOff x="0" y="0"/>
          <a:chExt cx="0" cy="0"/>
        </a:xfrm>
      </p:grpSpPr>
      <p:sp>
        <p:nvSpPr>
          <p:cNvPr id="78850" name="Rectangle 2"/>
          <p:cNvSpPr>
            <a:spLocks noGrp="1"/>
          </p:cNvSpPr>
          <p:nvPr>
            <p:ph type="title"/>
          </p:nvPr>
        </p:nvSpPr>
        <p:spPr/>
        <p:txBody>
          <a:bodyPr/>
          <a:lstStyle/>
          <a:p>
            <a:endParaRPr lang="zh-CN" altLang="en-US" smtClean="0"/>
          </a:p>
        </p:txBody>
      </p:sp>
      <p:sp>
        <p:nvSpPr>
          <p:cNvPr id="78851" name="Rectangle 3"/>
          <p:cNvSpPr>
            <a:spLocks noGrp="1"/>
          </p:cNvSpPr>
          <p:nvPr>
            <p:ph type="body" idx="1"/>
          </p:nvPr>
        </p:nvSpPr>
        <p:spPr>
          <a:xfrm>
            <a:off x="457200" y="-209550"/>
            <a:ext cx="8229600" cy="6340475"/>
          </a:xfrm>
        </p:spPr>
        <p:txBody>
          <a:bodyPr/>
          <a:lstStyle/>
          <a:p>
            <a:br>
              <a:rPr lang="zh-CN" altLang="en-US" sz="2600" smtClean="0"/>
            </a:br>
            <a:r>
              <a:rPr lang="zh-CN" altLang="en-US" sz="2800" b="1" smtClean="0"/>
              <a:t>【分析】本题主要考查古希腊神话的特点的相关史实。希腊神话影响广泛，其特点是“神人同形同性”。</a:t>
            </a:r>
            <a:endParaRPr lang="zh-CN" altLang="en-US" sz="2800" smtClean="0"/>
          </a:p>
          <a:p>
            <a:r>
              <a:rPr lang="zh-CN" altLang="en-US" sz="2800" b="1" smtClean="0"/>
              <a:t>【解答】希腊神话中，诸神除了面貌形体与人相同之外，在性格方面也与人一样，有爱，有恨，七情六欲样样具备，甚至好嫉妒，具有“神人同形同性”的特点。据“在古希腊神话中，神的动机和行为与人类别无二致，只是他们比现实中的人更为俊美健硕或性感魅感。”可知，这说明古希腊神话具有神人同形同性特征。选项C符合题意。</a:t>
            </a:r>
            <a:endParaRPr lang="zh-CN" altLang="en-US" sz="2800" b="1" smtClean="0"/>
          </a:p>
          <a:p>
            <a:r>
              <a:rPr lang="zh-CN" altLang="en-US" sz="2800" b="1" smtClean="0"/>
              <a:t>故选：C。</a:t>
            </a:r>
            <a:endParaRPr lang="zh-CN" altLang="en-US" sz="2800" b="1" smtClean="0"/>
          </a:p>
          <a:p>
            <a:r>
              <a:rPr lang="zh-CN" altLang="en-US" sz="2800" b="1" smtClean="0"/>
              <a:t>【点评】本题主要考查解读题干信息和对历史史实的分析和准确识记能力。理解并识记古希腊神话的相关史实。</a:t>
            </a:r>
            <a:endParaRPr lang="zh-CN" altLang="en-US" sz="2800" b="1" smtClean="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bg>
      <p:bgPr>
        <a:blipFill dpi="0" rotWithShape="0">
          <a:blip r:embed="rId1"/>
          <a:srcRect/>
          <a:tile tx="0" ty="0" sx="100000" sy="100000" flip="none" algn="tl"/>
        </a:blipFill>
        <a:effectLst/>
      </p:bgPr>
    </p:bg>
    <p:spTree>
      <p:nvGrpSpPr>
        <p:cNvPr id="1" name=""/>
        <p:cNvGrpSpPr/>
        <p:nvPr/>
      </p:nvGrpSpPr>
      <p:grpSpPr>
        <a:xfrm>
          <a:off x="0" y="0"/>
          <a:ext cx="0" cy="0"/>
          <a:chOff x="0" y="0"/>
          <a:chExt cx="0" cy="0"/>
        </a:xfrm>
      </p:grpSpPr>
      <p:sp>
        <p:nvSpPr>
          <p:cNvPr id="78850" name="Rectangle 2"/>
          <p:cNvSpPr>
            <a:spLocks noGrp="1"/>
          </p:cNvSpPr>
          <p:nvPr>
            <p:ph type="title"/>
          </p:nvPr>
        </p:nvSpPr>
        <p:spPr/>
        <p:txBody>
          <a:bodyPr/>
          <a:lstStyle/>
          <a:p>
            <a:endParaRPr lang="zh-CN" altLang="en-US" smtClean="0"/>
          </a:p>
        </p:txBody>
      </p:sp>
      <p:sp>
        <p:nvSpPr>
          <p:cNvPr id="78851" name="Rectangle 3"/>
          <p:cNvSpPr>
            <a:spLocks noGrp="1"/>
          </p:cNvSpPr>
          <p:nvPr>
            <p:ph type="body" idx="1"/>
          </p:nvPr>
        </p:nvSpPr>
        <p:spPr>
          <a:xfrm>
            <a:off x="457200" y="-209550"/>
            <a:ext cx="8229600" cy="6340475"/>
          </a:xfrm>
        </p:spPr>
        <p:txBody>
          <a:bodyPr/>
          <a:lstStyle/>
          <a:p>
            <a:br>
              <a:rPr lang="zh-CN" altLang="en-US" sz="2600" smtClean="0"/>
            </a:br>
            <a:r>
              <a:rPr lang="zh-CN" altLang="en-US" sz="4000" b="1" smtClean="0"/>
              <a:t>23．中世纪欧洲大学可以主办学术讲座，控制人员编制，有权审查并发放各种证书和学位，甚至享有赋税、司法等方面的特权。这说明中世纪欧洲大学（　　）</a:t>
            </a:r>
            <a:endParaRPr lang="zh-CN" altLang="en-US" sz="4000" b="1" smtClean="0"/>
          </a:p>
          <a:p>
            <a:r>
              <a:rPr lang="zh-CN" altLang="en-US" sz="4000" b="1" smtClean="0"/>
              <a:t>A．具备政府管理职能	</a:t>
            </a:r>
            <a:endParaRPr lang="zh-CN" altLang="en-US" sz="4000" b="1" smtClean="0"/>
          </a:p>
          <a:p>
            <a:r>
              <a:rPr lang="zh-CN" altLang="en-US" sz="4000" b="1" smtClean="0"/>
              <a:t>B．享有充分言论自由	</a:t>
            </a:r>
            <a:endParaRPr lang="zh-CN" altLang="en-US" sz="4000" b="1" smtClean="0"/>
          </a:p>
          <a:p>
            <a:r>
              <a:rPr lang="zh-CN" altLang="en-US" sz="4000" b="1" smtClean="0"/>
              <a:t>C．受到世俗力支配	</a:t>
            </a:r>
            <a:endParaRPr lang="zh-CN" altLang="en-US" sz="4000" b="1" smtClean="0"/>
          </a:p>
          <a:p>
            <a:r>
              <a:rPr lang="zh-CN" altLang="en-US" sz="4000" b="1" smtClean="0"/>
              <a:t>D．拥有较大的自治权</a:t>
            </a:r>
            <a:endParaRPr lang="zh-CN" altLang="en-US" sz="4000" b="1" smtClean="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bg>
      <p:bgPr>
        <a:blipFill dpi="0" rotWithShape="0">
          <a:blip r:embed="rId1"/>
          <a:srcRect/>
          <a:tile tx="0" ty="0" sx="100000" sy="100000" flip="none" algn="tl"/>
        </a:blipFill>
        <a:effectLst/>
      </p:bgPr>
    </p:bg>
    <p:spTree>
      <p:nvGrpSpPr>
        <p:cNvPr id="1" name=""/>
        <p:cNvGrpSpPr/>
        <p:nvPr/>
      </p:nvGrpSpPr>
      <p:grpSpPr>
        <a:xfrm>
          <a:off x="0" y="0"/>
          <a:ext cx="0" cy="0"/>
          <a:chOff x="0" y="0"/>
          <a:chExt cx="0" cy="0"/>
        </a:xfrm>
      </p:grpSpPr>
      <p:sp>
        <p:nvSpPr>
          <p:cNvPr id="80898" name="Rectangle 2"/>
          <p:cNvSpPr>
            <a:spLocks noGrp="1"/>
          </p:cNvSpPr>
          <p:nvPr>
            <p:ph type="title"/>
          </p:nvPr>
        </p:nvSpPr>
        <p:spPr>
          <a:xfrm>
            <a:off x="440690" y="-635"/>
            <a:ext cx="8246110" cy="1418590"/>
          </a:xfrm>
        </p:spPr>
        <p:txBody>
          <a:bodyPr/>
          <a:lstStyle/>
          <a:p>
            <a:r>
              <a:rPr lang="zh-CN" altLang="en-US" sz="2800" b="1" smtClean="0"/>
              <a:t>【分析】本题主要考查中世纪的欧洲大学的相关史实。大学的兴起是中世纪文化的重要成就之一，西欧中世纪大学为中世纪西欧社会培养了人才，促进了科学和文化的进步。</a:t>
            </a:r>
            <a:br>
              <a:rPr lang="zh-CN" altLang="en-US" sz="2800" b="1" smtClean="0"/>
            </a:br>
            <a:r>
              <a:rPr lang="zh-CN" altLang="en-US" sz="2800" b="1" smtClean="0"/>
              <a:t>【解答】在西欧古老的大学中，以法国的巴黎大学和英国的牛津大学最为著名。西欧古老大学拥有许多特权，欧洲大学的自治地位主要体现在免赋税特权、司法特权、教育自主权。据“中世纪欧洲大学可以主办学术讲座，控制人员编制，有权审查并发放各种证书和学位，甚至享有赋税、司法等方面的特权。”可知，这说明中世纪欧洲大学拥有较大的自治权。选项D符合题意。</a:t>
            </a:r>
            <a:br>
              <a:rPr lang="zh-CN" altLang="en-US" sz="2800" b="1" smtClean="0"/>
            </a:br>
            <a:r>
              <a:rPr lang="zh-CN" altLang="en-US" sz="2800" b="1" smtClean="0"/>
              <a:t>故选：D。</a:t>
            </a:r>
            <a:br>
              <a:rPr lang="zh-CN" altLang="en-US" sz="2800" b="1" smtClean="0"/>
            </a:br>
            <a:r>
              <a:rPr lang="zh-CN" altLang="en-US" sz="2800" b="1" smtClean="0"/>
              <a:t>【点评】本题主要考查解读题干信息和对历史史实的分析和准确识记能力。理解并识记中世纪的欧洲大学的相关史实。</a:t>
            </a:r>
            <a:endParaRPr lang="zh-CN" altLang="en-US" sz="2800" b="1" smtClean="0"/>
          </a:p>
        </p:txBody>
      </p:sp>
      <p:sp>
        <p:nvSpPr>
          <p:cNvPr id="80899" name="Rectangle 3"/>
          <p:cNvSpPr>
            <a:spLocks noGrp="1"/>
          </p:cNvSpPr>
          <p:nvPr>
            <p:ph type="body" idx="1"/>
          </p:nvPr>
        </p:nvSpPr>
        <p:spPr>
          <a:xfrm>
            <a:off x="611188" y="836613"/>
            <a:ext cx="8075612" cy="5294312"/>
          </a:xfrm>
        </p:spPr>
        <p:txBody>
          <a:bodyPr/>
          <a:lstStyle/>
          <a:p>
            <a:pPr marL="571500" indent="-571500"/>
            <a:endParaRPr lang="zh-CN" altLang="en-US" sz="4000" b="1" smtClean="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bg>
      <p:bgPr>
        <a:blipFill dpi="0" rotWithShape="0">
          <a:blip r:embed="rId1"/>
          <a:srcRect/>
          <a:tile tx="0" ty="0" sx="100000" sy="100000" flip="none" algn="tl"/>
        </a:blipFill>
        <a:effectLst/>
      </p:bgPr>
    </p:bg>
    <p:spTree>
      <p:nvGrpSpPr>
        <p:cNvPr id="1" name=""/>
        <p:cNvGrpSpPr/>
        <p:nvPr/>
      </p:nvGrpSpPr>
      <p:grpSpPr>
        <a:xfrm>
          <a:off x="0" y="0"/>
          <a:ext cx="0" cy="0"/>
          <a:chOff x="0" y="0"/>
          <a:chExt cx="0" cy="0"/>
        </a:xfrm>
      </p:grpSpPr>
      <p:sp>
        <p:nvSpPr>
          <p:cNvPr id="82946" name="Rectangle 2"/>
          <p:cNvSpPr>
            <a:spLocks noGrp="1"/>
          </p:cNvSpPr>
          <p:nvPr>
            <p:ph type="title"/>
          </p:nvPr>
        </p:nvSpPr>
        <p:spPr/>
        <p:txBody>
          <a:bodyPr/>
          <a:lstStyle/>
          <a:p>
            <a:endParaRPr lang="zh-CN" altLang="en-US" smtClean="0"/>
          </a:p>
        </p:txBody>
      </p:sp>
      <p:sp>
        <p:nvSpPr>
          <p:cNvPr id="82947" name="Rectangle 3"/>
          <p:cNvSpPr>
            <a:spLocks noGrp="1"/>
          </p:cNvSpPr>
          <p:nvPr>
            <p:ph type="body" idx="1"/>
          </p:nvPr>
        </p:nvSpPr>
        <p:spPr>
          <a:xfrm>
            <a:off x="274320" y="-635"/>
            <a:ext cx="8412480" cy="6131560"/>
          </a:xfrm>
        </p:spPr>
        <p:txBody>
          <a:bodyPr/>
          <a:lstStyle/>
          <a:p>
            <a:r>
              <a:rPr lang="en-US" altLang="zh-CN" sz="4000" b="1" smtClean="0"/>
              <a:t>24</a:t>
            </a:r>
            <a:r>
              <a:rPr lang="zh-CN" altLang="en-US" sz="4000" b="1" smtClean="0"/>
              <a:t>．威尔•杜兰《世界文明史》称，美第奇时代（1378﹣1464）意大利的心灵从宗教转向哲学，从天堂转向地上；为学术疯狂的人们研究的题材是人，是人潜在的力量和身体的美，是人感官和感情的欢乐、痛苦。该作者描述的现象体现的是（　　）</a:t>
            </a:r>
            <a:endParaRPr lang="zh-CN" altLang="en-US" sz="4000" b="1" smtClean="0"/>
          </a:p>
          <a:p>
            <a:r>
              <a:rPr lang="en-US" altLang="zh-CN" sz="4000" b="1" smtClean="0"/>
              <a:t>A．人文主义	    B．专制思想	</a:t>
            </a:r>
            <a:endParaRPr lang="en-US" altLang="zh-CN" sz="4000" b="1" smtClean="0"/>
          </a:p>
          <a:p>
            <a:r>
              <a:rPr lang="en-US" altLang="zh-CN" sz="4000" b="1" smtClean="0"/>
              <a:t>C．神权思想	    D．写实主义</a:t>
            </a:r>
            <a:endParaRPr lang="en-US" altLang="zh-CN" sz="4000" b="1" smtClean="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bg>
      <p:bgPr>
        <a:blipFill dpi="0" rotWithShape="0">
          <a:blip r:embed="rId1"/>
          <a:srcRect/>
          <a:tile tx="0" ty="0" sx="100000" sy="100000" flip="none" algn="tl"/>
        </a:blipFill>
        <a:effectLst/>
      </p:bgPr>
    </p:bg>
    <p:spTree>
      <p:nvGrpSpPr>
        <p:cNvPr id="1" name=""/>
        <p:cNvGrpSpPr/>
        <p:nvPr/>
      </p:nvGrpSpPr>
      <p:grpSpPr>
        <a:xfrm>
          <a:off x="0" y="0"/>
          <a:ext cx="0" cy="0"/>
          <a:chOff x="0" y="0"/>
          <a:chExt cx="0" cy="0"/>
        </a:xfrm>
      </p:grpSpPr>
      <p:sp>
        <p:nvSpPr>
          <p:cNvPr id="83970" name="Rectangle 2"/>
          <p:cNvSpPr>
            <a:spLocks noGrp="1"/>
          </p:cNvSpPr>
          <p:nvPr>
            <p:ph type="title"/>
          </p:nvPr>
        </p:nvSpPr>
        <p:spPr/>
        <p:txBody>
          <a:bodyPr/>
          <a:lstStyle/>
          <a:p>
            <a:endParaRPr lang="zh-CN" altLang="en-US" smtClean="0"/>
          </a:p>
        </p:txBody>
      </p:sp>
      <p:sp>
        <p:nvSpPr>
          <p:cNvPr id="83971" name="Rectangle 3"/>
          <p:cNvSpPr>
            <a:spLocks noGrp="1"/>
          </p:cNvSpPr>
          <p:nvPr>
            <p:ph type="body" idx="1"/>
          </p:nvPr>
        </p:nvSpPr>
        <p:spPr>
          <a:xfrm>
            <a:off x="457200" y="0"/>
            <a:ext cx="8229600" cy="6130925"/>
          </a:xfrm>
        </p:spPr>
        <p:txBody>
          <a:bodyPr/>
          <a:lstStyle/>
          <a:p>
            <a:r>
              <a:rPr lang="en-US" altLang="zh-CN" sz="2400" b="1" smtClean="0"/>
              <a:t>【分析】本题主要考查文艺复兴时期的人文主义的相关史实。文艺复兴的核心思想是人文主义。</a:t>
            </a:r>
            <a:endParaRPr lang="en-US" altLang="zh-CN" sz="2400" b="1" smtClean="0"/>
          </a:p>
          <a:p>
            <a:r>
              <a:rPr lang="en-US" altLang="zh-CN" sz="2400" b="1" smtClean="0"/>
              <a:t>【解答】14世纪前后，随着资本主义经济的发展，新兴资产阶级越来越发现人的价值和作用，他们提出人文主义思想，反对以神为中心，要求以人为中心，提倡发扬人的个性，掀起了文艺复兴运动。促进了资本主义产生。据“美第奇时代（1378﹣1464）意大利的心灵从宗教转向哲学，从天堂转向地上；为学术疯狂的人们研究的题材是人，是人潜在的力量和身体的美，是人感官和感情的欢乐、痛苦。”及所学知识可知，该作者描述的现象体现的是人文主义。选项A符合题意。</a:t>
            </a:r>
            <a:endParaRPr lang="en-US" altLang="zh-CN" sz="2400" b="1" smtClean="0"/>
          </a:p>
          <a:p>
            <a:r>
              <a:rPr lang="en-US" altLang="zh-CN" sz="2400" b="1" smtClean="0"/>
              <a:t>故选：A。</a:t>
            </a:r>
            <a:endParaRPr lang="en-US" altLang="zh-CN" sz="2400" b="1" smtClean="0"/>
          </a:p>
          <a:p>
            <a:r>
              <a:rPr lang="en-US" altLang="zh-CN" sz="2400" b="1" smtClean="0"/>
              <a:t>【点评】本题主要考查解读题干信息和对历史史实的分析和准确识记能力。理解并识记文艺复兴时期的人文主义的相关史实。</a:t>
            </a:r>
            <a:endParaRPr lang="en-US" altLang="zh-CN" sz="2400" b="1" smtClean="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bg>
      <p:bgPr>
        <a:blipFill dpi="0" rotWithShape="0">
          <a:blip r:embed="rId1"/>
          <a:srcRect/>
          <a:tile tx="0" ty="0" sx="100000" sy="100000" flip="none" algn="tl"/>
        </a:blipFill>
        <a:effectLst/>
      </p:bgPr>
    </p:bg>
    <p:spTree>
      <p:nvGrpSpPr>
        <p:cNvPr id="1" name=""/>
        <p:cNvGrpSpPr/>
        <p:nvPr/>
      </p:nvGrpSpPr>
      <p:grpSpPr>
        <a:xfrm>
          <a:off x="0" y="0"/>
          <a:ext cx="0" cy="0"/>
          <a:chOff x="0" y="0"/>
          <a:chExt cx="0" cy="0"/>
        </a:xfrm>
      </p:grpSpPr>
      <p:sp>
        <p:nvSpPr>
          <p:cNvPr id="84994" name="Rectangle 2"/>
          <p:cNvSpPr>
            <a:spLocks noGrp="1"/>
          </p:cNvSpPr>
          <p:nvPr>
            <p:ph type="title"/>
          </p:nvPr>
        </p:nvSpPr>
        <p:spPr/>
        <p:txBody>
          <a:bodyPr/>
          <a:lstStyle/>
          <a:p>
            <a:endParaRPr lang="zh-CN" altLang="en-US" smtClean="0"/>
          </a:p>
        </p:txBody>
      </p:sp>
      <p:sp>
        <p:nvSpPr>
          <p:cNvPr id="84995" name="Rectangle 3"/>
          <p:cNvSpPr>
            <a:spLocks noGrp="1"/>
          </p:cNvSpPr>
          <p:nvPr>
            <p:ph type="body" idx="1"/>
          </p:nvPr>
        </p:nvSpPr>
        <p:spPr>
          <a:xfrm>
            <a:off x="539750" y="404813"/>
            <a:ext cx="8147050" cy="5726112"/>
          </a:xfrm>
        </p:spPr>
        <p:txBody>
          <a:bodyPr/>
          <a:lstStyle/>
          <a:p>
            <a:pPr>
              <a:lnSpc>
                <a:spcPct val="90000"/>
              </a:lnSpc>
            </a:pPr>
            <a:br>
              <a:rPr lang="zh-CN" altLang="en-US" sz="2600" smtClean="0"/>
            </a:br>
            <a:r>
              <a:rPr lang="en-US" altLang="zh-CN" sz="3600" b="1" smtClean="0"/>
              <a:t>25.开普勒发现行星椭圆运动规律后，天文学家仍面临一个问题：行星为什么总是围绕太阳做规则运动而不脱离其固定轨道？这一疑问得到解决主要得益于（　　）</a:t>
            </a:r>
            <a:endParaRPr lang="en-US" altLang="zh-CN" sz="3600" b="1" smtClean="0"/>
          </a:p>
          <a:p>
            <a:pPr>
              <a:lnSpc>
                <a:spcPct val="90000"/>
              </a:lnSpc>
            </a:pPr>
            <a:r>
              <a:rPr lang="zh-CN" altLang="en-US" sz="3600" b="1" smtClean="0"/>
              <a:t>A．蒸汽机的发明	</a:t>
            </a:r>
            <a:endParaRPr lang="zh-CN" altLang="en-US" sz="3600" b="1" smtClean="0"/>
          </a:p>
          <a:p>
            <a:pPr>
              <a:lnSpc>
                <a:spcPct val="90000"/>
              </a:lnSpc>
            </a:pPr>
            <a:r>
              <a:rPr lang="zh-CN" altLang="en-US" sz="3600" b="1" smtClean="0"/>
              <a:t>B．进化论的问世	</a:t>
            </a:r>
            <a:endParaRPr lang="zh-CN" altLang="en-US" sz="3600" b="1" smtClean="0"/>
          </a:p>
          <a:p>
            <a:pPr>
              <a:lnSpc>
                <a:spcPct val="90000"/>
              </a:lnSpc>
            </a:pPr>
            <a:r>
              <a:rPr lang="zh-CN" altLang="en-US" sz="3600" b="1" smtClean="0"/>
              <a:t>C．太阳中心说诞生</a:t>
            </a:r>
            <a:endParaRPr lang="zh-CN" altLang="en-US" sz="3600" b="1" smtClean="0"/>
          </a:p>
          <a:p>
            <a:pPr>
              <a:lnSpc>
                <a:spcPct val="90000"/>
              </a:lnSpc>
            </a:pPr>
            <a:r>
              <a:rPr lang="zh-CN" altLang="en-US" sz="3600" b="1" smtClean="0"/>
              <a:t>D．万有引力的发现</a:t>
            </a:r>
            <a:endParaRPr lang="zh-CN" altLang="en-US" sz="3600" b="1" smtClean="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bg>
      <p:bgPr>
        <a:solidFill>
          <a:schemeClr val="accent5"/>
        </a:solidFill>
        <a:effectLst/>
      </p:bgPr>
    </p:bg>
    <p:spTree>
      <p:nvGrpSpPr>
        <p:cNvPr id="1" name=""/>
        <p:cNvGrpSpPr/>
        <p:nvPr/>
      </p:nvGrpSpPr>
      <p:grpSpPr>
        <a:xfrm>
          <a:off x="0" y="0"/>
          <a:ext cx="0" cy="0"/>
          <a:chOff x="0" y="0"/>
          <a:chExt cx="0" cy="0"/>
        </a:xfrm>
      </p:grpSpPr>
      <p:sp>
        <p:nvSpPr>
          <p:cNvPr id="86018" name="Rectangle 2"/>
          <p:cNvSpPr>
            <a:spLocks noGrp="1"/>
          </p:cNvSpPr>
          <p:nvPr>
            <p:ph type="title"/>
          </p:nvPr>
        </p:nvSpPr>
        <p:spPr/>
        <p:txBody>
          <a:bodyPr/>
          <a:lstStyle/>
          <a:p>
            <a:r>
              <a:rPr lang="zh-CN" altLang="en-US" sz="2800" b="1" smtClean="0"/>
              <a:t>【分析】本题主要考查万有引力的发现。掌握牛顿的成就。</a:t>
            </a:r>
            <a:br>
              <a:rPr lang="zh-CN" altLang="en-US" sz="2800" b="1" smtClean="0"/>
            </a:br>
            <a:r>
              <a:rPr lang="zh-CN" altLang="en-US" sz="2800" b="1" smtClean="0"/>
              <a:t>【解答】牛顿在1687年出版的《自然哲学的数学原理》一书中首先提出的。万有引力定律出现后，才正式把研究天体的运动建立在力学理论的基础上，从而创立了天体力学。简单的说，自然界中任何两个物体都是相互吸引的，质量越大的东西产生的引力越大，这个力与两个物体的质量均成正比，与两个物体间的距离平方成反比。题干中，行星为什么总是围绕太阳做规则运动而不脱离其固定轨道？这一疑问得到解决主要得益于万有引力的发现。</a:t>
            </a:r>
            <a:br>
              <a:rPr lang="zh-CN" altLang="en-US" sz="2800" b="1" smtClean="0"/>
            </a:br>
            <a:r>
              <a:rPr lang="zh-CN" altLang="en-US" sz="2800" b="1" smtClean="0"/>
              <a:t>故选：D。</a:t>
            </a:r>
            <a:br>
              <a:rPr lang="zh-CN" altLang="en-US" sz="2800" b="1" smtClean="0"/>
            </a:br>
            <a:r>
              <a:rPr lang="zh-CN" altLang="en-US" sz="2800" b="1" smtClean="0"/>
              <a:t>【点评】主要考查运用所学知识解决问题的能力。需要准确掌握牛顿的科技成就。</a:t>
            </a:r>
            <a:endParaRPr lang="zh-CN" altLang="en-US" sz="2800" b="1" smtClean="0"/>
          </a:p>
        </p:txBody>
      </p:sp>
      <p:sp>
        <p:nvSpPr>
          <p:cNvPr id="86019" name="Rectangle 3"/>
          <p:cNvSpPr>
            <a:spLocks noGrp="1"/>
          </p:cNvSpPr>
          <p:nvPr>
            <p:ph type="body" idx="1"/>
          </p:nvPr>
        </p:nvSpPr>
        <p:spPr/>
        <p:txBody>
          <a:bodyPr/>
          <a:lstStyle/>
          <a:p>
            <a:endParaRPr lang="zh-CN" altLang="en-US" sz="3600" b="1"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0">
          <a:blip r:embed="rId1"/>
          <a:srcRect/>
          <a:tile tx="0" ty="0" sx="100000" sy="100000" flip="none" algn="tl"/>
        </a:blipFill>
        <a:effectLst/>
      </p:bgPr>
    </p:bg>
    <p:spTree>
      <p:nvGrpSpPr>
        <p:cNvPr id="1" name=""/>
        <p:cNvGrpSpPr/>
        <p:nvPr/>
      </p:nvGrpSpPr>
      <p:grpSpPr>
        <a:xfrm>
          <a:off x="0" y="0"/>
          <a:ext cx="0" cy="0"/>
          <a:chOff x="0" y="0"/>
          <a:chExt cx="0" cy="0"/>
        </a:xfrm>
      </p:grpSpPr>
      <p:sp>
        <p:nvSpPr>
          <p:cNvPr id="98306" name="Rectangle 2"/>
          <p:cNvSpPr>
            <a:spLocks noGrp="1"/>
          </p:cNvSpPr>
          <p:nvPr>
            <p:ph type="title"/>
          </p:nvPr>
        </p:nvSpPr>
        <p:spPr/>
        <p:txBody>
          <a:bodyPr/>
          <a:lstStyle/>
          <a:p>
            <a:endParaRPr lang="zh-CN" altLang="en-US" smtClean="0"/>
          </a:p>
        </p:txBody>
      </p:sp>
      <p:sp>
        <p:nvSpPr>
          <p:cNvPr id="98307" name="Rectangle 3"/>
          <p:cNvSpPr>
            <a:spLocks noGrp="1"/>
          </p:cNvSpPr>
          <p:nvPr>
            <p:ph type="body" idx="1"/>
          </p:nvPr>
        </p:nvSpPr>
        <p:spPr>
          <a:xfrm>
            <a:off x="121285" y="-743585"/>
            <a:ext cx="9169400" cy="8604885"/>
          </a:xfrm>
        </p:spPr>
        <p:txBody>
          <a:bodyPr/>
          <a:lstStyle/>
          <a:p>
            <a:endParaRPr lang="zh-CN" altLang="en-US" sz="3600" smtClean="0"/>
          </a:p>
          <a:p>
            <a:pPr>
              <a:lnSpc>
                <a:spcPct val="125000"/>
              </a:lnSpc>
              <a:spcBef>
                <a:spcPct val="50000"/>
              </a:spcBef>
            </a:pPr>
            <a:r>
              <a:rPr lang="en-US" altLang="zh-CN" sz="3600" b="1">
                <a:solidFill>
                  <a:srgbClr val="FF0000"/>
                </a:solidFill>
                <a:effectLst>
                  <a:outerShdw blurRad="38100" dist="38100" dir="2700000" algn="tl">
                    <a:srgbClr val="C0C0C0"/>
                  </a:outerShdw>
                </a:effectLst>
                <a:latin typeface="楷体_GB2312"/>
                <a:ea typeface="楷体_GB2312"/>
                <a:cs typeface="楷体_GB2312"/>
                <a:sym typeface="+mn-ea"/>
              </a:rPr>
              <a:t>1．河南安阳发掘的“妇好墓”（商王武丁夫人墓）中的玉器，经化学成分分析，与新疆和田玉的成分一致。据此推测合理的是（　　）</a:t>
            </a:r>
            <a:endParaRPr lang="en-US" altLang="zh-CN" sz="3600" b="1">
              <a:solidFill>
                <a:srgbClr val="FF0000"/>
              </a:solidFill>
              <a:effectLst>
                <a:outerShdw blurRad="38100" dist="38100" dir="2700000" algn="tl">
                  <a:srgbClr val="C0C0C0"/>
                </a:outerShdw>
              </a:effectLst>
              <a:latin typeface="楷体_GB2312"/>
              <a:ea typeface="楷体_GB2312"/>
              <a:cs typeface="楷体_GB2312"/>
            </a:endParaRPr>
          </a:p>
          <a:p>
            <a:pPr>
              <a:lnSpc>
                <a:spcPct val="125000"/>
              </a:lnSpc>
              <a:spcBef>
                <a:spcPct val="50000"/>
              </a:spcBef>
            </a:pPr>
            <a:r>
              <a:rPr lang="en-US" altLang="zh-CN" sz="3600" b="1">
                <a:solidFill>
                  <a:srgbClr val="FF0000"/>
                </a:solidFill>
                <a:effectLst>
                  <a:outerShdw blurRad="38100" dist="38100" dir="2700000" algn="tl">
                    <a:srgbClr val="C0C0C0"/>
                  </a:outerShdw>
                </a:effectLst>
                <a:latin typeface="楷体_GB2312"/>
                <a:ea typeface="楷体_GB2312"/>
                <a:cs typeface="楷体_GB2312"/>
                <a:sym typeface="+mn-ea"/>
              </a:rPr>
              <a:t>A．中原与西北地区存在联系	</a:t>
            </a:r>
            <a:endParaRPr lang="en-US" altLang="zh-CN" sz="3600" b="1">
              <a:solidFill>
                <a:srgbClr val="FF0000"/>
              </a:solidFill>
              <a:effectLst>
                <a:outerShdw blurRad="38100" dist="38100" dir="2700000" algn="tl">
                  <a:srgbClr val="C0C0C0"/>
                </a:outerShdw>
              </a:effectLst>
              <a:latin typeface="楷体_GB2312"/>
              <a:ea typeface="楷体_GB2312"/>
              <a:cs typeface="楷体_GB2312"/>
            </a:endParaRPr>
          </a:p>
          <a:p>
            <a:pPr>
              <a:lnSpc>
                <a:spcPct val="125000"/>
              </a:lnSpc>
              <a:spcBef>
                <a:spcPct val="50000"/>
              </a:spcBef>
            </a:pPr>
            <a:r>
              <a:rPr lang="en-US" altLang="zh-CN" sz="3600" b="1">
                <a:solidFill>
                  <a:srgbClr val="FF0000"/>
                </a:solidFill>
                <a:effectLst>
                  <a:outerShdw blurRad="38100" dist="38100" dir="2700000" algn="tl">
                    <a:srgbClr val="C0C0C0"/>
                  </a:outerShdw>
                </a:effectLst>
                <a:latin typeface="楷体_GB2312"/>
                <a:ea typeface="楷体_GB2312"/>
                <a:cs typeface="楷体_GB2312"/>
                <a:sym typeface="+mn-ea"/>
              </a:rPr>
              <a:t>B．中外科技交往历史悠久	</a:t>
            </a:r>
            <a:endParaRPr lang="en-US" altLang="zh-CN" sz="3600" b="1">
              <a:solidFill>
                <a:srgbClr val="FF0000"/>
              </a:solidFill>
              <a:effectLst>
                <a:outerShdw blurRad="38100" dist="38100" dir="2700000" algn="tl">
                  <a:srgbClr val="C0C0C0"/>
                </a:outerShdw>
              </a:effectLst>
              <a:latin typeface="楷体_GB2312"/>
              <a:ea typeface="楷体_GB2312"/>
              <a:cs typeface="楷体_GB2312"/>
            </a:endParaRPr>
          </a:p>
          <a:p>
            <a:pPr>
              <a:lnSpc>
                <a:spcPct val="125000"/>
              </a:lnSpc>
              <a:spcBef>
                <a:spcPct val="50000"/>
              </a:spcBef>
            </a:pPr>
            <a:r>
              <a:rPr lang="en-US" altLang="zh-CN" sz="3600" b="1">
                <a:solidFill>
                  <a:srgbClr val="FF0000"/>
                </a:solidFill>
                <a:effectLst>
                  <a:outerShdw blurRad="38100" dist="38100" dir="2700000" algn="tl">
                    <a:srgbClr val="C0C0C0"/>
                  </a:outerShdw>
                </a:effectLst>
                <a:latin typeface="楷体_GB2312"/>
                <a:ea typeface="楷体_GB2312"/>
                <a:cs typeface="楷体_GB2312"/>
                <a:sym typeface="+mn-ea"/>
              </a:rPr>
              <a:t>C．丝绸之路的开辟始于商朝	</a:t>
            </a:r>
            <a:endParaRPr lang="en-US" altLang="zh-CN" sz="3600" b="1">
              <a:solidFill>
                <a:srgbClr val="FF0000"/>
              </a:solidFill>
              <a:effectLst>
                <a:outerShdw blurRad="38100" dist="38100" dir="2700000" algn="tl">
                  <a:srgbClr val="C0C0C0"/>
                </a:outerShdw>
              </a:effectLst>
              <a:latin typeface="楷体_GB2312"/>
              <a:ea typeface="楷体_GB2312"/>
              <a:cs typeface="楷体_GB2312"/>
            </a:endParaRPr>
          </a:p>
          <a:p>
            <a:pPr>
              <a:lnSpc>
                <a:spcPct val="125000"/>
              </a:lnSpc>
              <a:spcBef>
                <a:spcPct val="50000"/>
              </a:spcBef>
            </a:pPr>
            <a:r>
              <a:rPr lang="en-US" altLang="zh-CN" sz="3600" b="1">
                <a:solidFill>
                  <a:srgbClr val="FF0000"/>
                </a:solidFill>
                <a:effectLst>
                  <a:outerShdw blurRad="38100" dist="38100" dir="2700000" algn="tl">
                    <a:srgbClr val="C0C0C0"/>
                  </a:outerShdw>
                </a:effectLst>
                <a:latin typeface="楷体_GB2312"/>
                <a:ea typeface="楷体_GB2312"/>
                <a:cs typeface="楷体_GB2312"/>
                <a:sym typeface="+mn-ea"/>
              </a:rPr>
              <a:t>D．商朝统治中心远及新疆</a:t>
            </a:r>
            <a:endParaRPr lang="en-US" altLang="zh-CN" sz="3600" b="1">
              <a:solidFill>
                <a:srgbClr val="000000"/>
              </a:solidFill>
              <a:effectLst>
                <a:outerShdw blurRad="38100" dist="38100" dir="2700000" algn="tl">
                  <a:srgbClr val="C0C0C0"/>
                </a:outerShdw>
              </a:effectLst>
              <a:latin typeface="宋体" panose="02010600030101010101" pitchFamily="2" charset="-122"/>
              <a:cs typeface="Calibri" panose="020F0502020204030204" pitchFamily="34" charset="0"/>
            </a:endParaRPr>
          </a:p>
          <a:p>
            <a:endParaRPr lang="zh-CN" altLang="en-US" sz="3600" smtClean="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bg>
      <p:bgPr>
        <a:blipFill dpi="0" rotWithShape="0">
          <a:blip r:embed="rId1"/>
          <a:srcRect/>
          <a:tile tx="0" ty="0" sx="100000" sy="100000" flip="none" algn="tl"/>
        </a:blipFill>
        <a:effectLst/>
      </p:bgPr>
    </p:bg>
    <p:spTree>
      <p:nvGrpSpPr>
        <p:cNvPr id="1" name=""/>
        <p:cNvGrpSpPr/>
        <p:nvPr/>
      </p:nvGrpSpPr>
      <p:grpSpPr>
        <a:xfrm>
          <a:off x="0" y="0"/>
          <a:ext cx="0" cy="0"/>
          <a:chOff x="0" y="0"/>
          <a:chExt cx="0" cy="0"/>
        </a:xfrm>
      </p:grpSpPr>
      <p:sp>
        <p:nvSpPr>
          <p:cNvPr id="84994" name="Rectangle 2"/>
          <p:cNvSpPr>
            <a:spLocks noGrp="1"/>
          </p:cNvSpPr>
          <p:nvPr>
            <p:ph type="title"/>
          </p:nvPr>
        </p:nvSpPr>
        <p:spPr/>
        <p:txBody>
          <a:bodyPr/>
          <a:lstStyle/>
          <a:p>
            <a:endParaRPr lang="zh-CN" altLang="en-US" smtClean="0"/>
          </a:p>
        </p:txBody>
      </p:sp>
      <p:sp>
        <p:nvSpPr>
          <p:cNvPr id="84995" name="Rectangle 3"/>
          <p:cNvSpPr>
            <a:spLocks noGrp="1"/>
          </p:cNvSpPr>
          <p:nvPr>
            <p:ph type="body" idx="1"/>
          </p:nvPr>
        </p:nvSpPr>
        <p:spPr>
          <a:xfrm>
            <a:off x="539750" y="404813"/>
            <a:ext cx="8147050" cy="5726112"/>
          </a:xfrm>
        </p:spPr>
        <p:txBody>
          <a:bodyPr/>
          <a:lstStyle/>
          <a:p>
            <a:pPr>
              <a:lnSpc>
                <a:spcPct val="90000"/>
              </a:lnSpc>
            </a:pPr>
            <a:br>
              <a:rPr lang="zh-CN" altLang="en-US" sz="2600" smtClean="0"/>
            </a:br>
            <a:r>
              <a:rPr lang="zh-CN" altLang="en-US" sz="3600" b="1" smtClean="0"/>
              <a:t>26．如图描述的情景发生在（　　）</a:t>
            </a:r>
            <a:endParaRPr lang="zh-CN" altLang="en-US" sz="3600" b="1" smtClean="0"/>
          </a:p>
          <a:p>
            <a:pPr>
              <a:lnSpc>
                <a:spcPct val="90000"/>
              </a:lnSpc>
            </a:pPr>
            <a:endParaRPr lang="zh-CN" altLang="en-US" sz="3600" b="1" smtClean="0"/>
          </a:p>
        </p:txBody>
      </p:sp>
      <p:pic>
        <p:nvPicPr>
          <p:cNvPr id="9" name="图片24" descr=" "/>
          <p:cNvPicPr>
            <a:picLocks noChangeAspect="1"/>
          </p:cNvPicPr>
          <p:nvPr/>
        </p:nvPicPr>
        <p:blipFill>
          <a:blip r:embed="rId2" cstate="print"/>
          <a:stretch>
            <a:fillRect/>
          </a:stretch>
        </p:blipFill>
        <p:spPr>
          <a:xfrm>
            <a:off x="904875" y="1418590"/>
            <a:ext cx="7261225" cy="4337050"/>
          </a:xfrm>
          <a:prstGeom prst="rect">
            <a:avLst/>
          </a:prstGeom>
        </p:spPr>
      </p:pic>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bg>
      <p:bgPr>
        <a:blipFill dpi="0" rotWithShape="0">
          <a:blip r:embed="rId1"/>
          <a:srcRect/>
          <a:tile tx="0" ty="0" sx="100000" sy="100000" flip="none" algn="tl"/>
        </a:blipFill>
        <a:effectLst/>
      </p:bgPr>
    </p:bg>
    <p:spTree>
      <p:nvGrpSpPr>
        <p:cNvPr id="1" name=""/>
        <p:cNvGrpSpPr/>
        <p:nvPr/>
      </p:nvGrpSpPr>
      <p:grpSpPr>
        <a:xfrm>
          <a:off x="0" y="0"/>
          <a:ext cx="0" cy="0"/>
          <a:chOff x="0" y="0"/>
          <a:chExt cx="0" cy="0"/>
        </a:xfrm>
      </p:grpSpPr>
      <p:sp>
        <p:nvSpPr>
          <p:cNvPr id="73730" name="Rectangle 2"/>
          <p:cNvSpPr>
            <a:spLocks noGrp="1"/>
          </p:cNvSpPr>
          <p:nvPr>
            <p:ph type="title"/>
          </p:nvPr>
        </p:nvSpPr>
        <p:spPr/>
        <p:txBody>
          <a:bodyPr/>
          <a:lstStyle/>
          <a:p>
            <a:endParaRPr lang="zh-CN" altLang="en-US" smtClean="0"/>
          </a:p>
        </p:txBody>
      </p:sp>
      <p:sp>
        <p:nvSpPr>
          <p:cNvPr id="73731" name="Rectangle 3"/>
          <p:cNvSpPr>
            <a:spLocks noGrp="1"/>
          </p:cNvSpPr>
          <p:nvPr>
            <p:ph type="body" idx="1"/>
          </p:nvPr>
        </p:nvSpPr>
        <p:spPr>
          <a:xfrm>
            <a:off x="588010" y="462280"/>
            <a:ext cx="8098790" cy="5668645"/>
          </a:xfrm>
        </p:spPr>
        <p:txBody>
          <a:bodyPr/>
          <a:lstStyle/>
          <a:p>
            <a:pPr marL="571500" indent="-571500"/>
            <a:r>
              <a:rPr lang="en-US" altLang="zh-CN" sz="4800" b="1" smtClean="0"/>
              <a:t>26.</a:t>
            </a:r>
            <a:endParaRPr lang="en-US" altLang="zh-CN" sz="4800" b="1" smtClean="0"/>
          </a:p>
          <a:p>
            <a:pPr marL="571500" indent="-571500"/>
            <a:r>
              <a:rPr lang="zh-CN" altLang="en-US" sz="5400" b="1" smtClean="0"/>
              <a:t>A．17世纪的俄国</a:t>
            </a:r>
            <a:endParaRPr lang="zh-CN" altLang="en-US" sz="5400" b="1" smtClean="0"/>
          </a:p>
          <a:p>
            <a:pPr marL="571500" indent="-571500"/>
            <a:r>
              <a:rPr lang="zh-CN" altLang="en-US" sz="5400" b="1" smtClean="0"/>
              <a:t>B．18世纪的法国	</a:t>
            </a:r>
            <a:endParaRPr lang="zh-CN" altLang="en-US" sz="5400" b="1" smtClean="0"/>
          </a:p>
          <a:p>
            <a:pPr marL="571500" indent="-571500"/>
            <a:r>
              <a:rPr lang="zh-CN" altLang="en-US" sz="5400" b="1" smtClean="0"/>
              <a:t>C．19世纪的德国</a:t>
            </a:r>
            <a:endParaRPr lang="zh-CN" altLang="en-US" sz="5400" b="1" smtClean="0"/>
          </a:p>
          <a:p>
            <a:pPr marL="571500" indent="-571500"/>
            <a:r>
              <a:rPr lang="zh-CN" altLang="en-US" sz="5400" b="1" smtClean="0"/>
              <a:t>D．20世纪的美国</a:t>
            </a:r>
            <a:endParaRPr lang="zh-CN" altLang="en-US" sz="5400" b="1" smtClean="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bg>
      <p:bgPr>
        <a:blipFill dpi="0" rotWithShape="0">
          <a:blip r:embed="rId1"/>
          <a:srcRect/>
          <a:tile tx="0" ty="0" sx="100000" sy="100000" flip="none" algn="tl"/>
        </a:blipFill>
        <a:effectLst/>
      </p:bgPr>
    </p:bg>
    <p:spTree>
      <p:nvGrpSpPr>
        <p:cNvPr id="1" name=""/>
        <p:cNvGrpSpPr/>
        <p:nvPr/>
      </p:nvGrpSpPr>
      <p:grpSpPr>
        <a:xfrm>
          <a:off x="0" y="0"/>
          <a:ext cx="0" cy="0"/>
          <a:chOff x="0" y="0"/>
          <a:chExt cx="0" cy="0"/>
        </a:xfrm>
      </p:grpSpPr>
      <p:sp>
        <p:nvSpPr>
          <p:cNvPr id="73730" name="Rectangle 2"/>
          <p:cNvSpPr>
            <a:spLocks noGrp="1"/>
          </p:cNvSpPr>
          <p:nvPr>
            <p:ph type="title"/>
          </p:nvPr>
        </p:nvSpPr>
        <p:spPr>
          <a:xfrm>
            <a:off x="344170" y="0"/>
            <a:ext cx="8342630" cy="1417955"/>
          </a:xfrm>
        </p:spPr>
        <p:txBody>
          <a:bodyPr/>
          <a:lstStyle/>
          <a:p>
            <a:endParaRPr lang="zh-CN" altLang="en-US" smtClean="0"/>
          </a:p>
        </p:txBody>
      </p:sp>
      <p:sp>
        <p:nvSpPr>
          <p:cNvPr id="73731" name="Rectangle 3"/>
          <p:cNvSpPr>
            <a:spLocks noGrp="1"/>
          </p:cNvSpPr>
          <p:nvPr>
            <p:ph type="body" idx="1"/>
          </p:nvPr>
        </p:nvSpPr>
        <p:spPr>
          <a:xfrm>
            <a:off x="588010" y="462280"/>
            <a:ext cx="8098790" cy="5668645"/>
          </a:xfrm>
        </p:spPr>
        <p:txBody>
          <a:bodyPr/>
          <a:lstStyle/>
          <a:p>
            <a:pPr marL="571500" indent="-571500"/>
            <a:r>
              <a:rPr lang="zh-CN" altLang="en-US" sz="2400" b="1" smtClean="0"/>
              <a:t>【分析】本题主要考查18世纪的法国的相关史实。重点掌握法国大革命的相关史实。</a:t>
            </a:r>
            <a:endParaRPr lang="zh-CN" altLang="en-US" sz="2400" b="1" smtClean="0"/>
          </a:p>
          <a:p>
            <a:pPr marL="571500" indent="-571500"/>
            <a:r>
              <a:rPr lang="zh-CN" altLang="en-US" sz="2400" b="1" smtClean="0"/>
              <a:t>【解答】1789年7月14日，法国人民发动起义，攻占巴士底监狱，标志着法国大革命的开始。法国大革命中，资产阶级制宪议会颁布《人权宣言》，宣称人们生来自由，权利平等，私有财产神圣不可侵犯。《人权宣言》是法国大革命的纲领性文件，是反封建专制的旗帜，是引导法国走向近代资本主义社会的指针。据题干“教士、贵族和平民在共同打造一部新宪法”及所学知识可知，题干图片描述的情景发生在18世纪的法国，正在制定《人权宣言》，选项B符合题意。</a:t>
            </a:r>
            <a:endParaRPr lang="zh-CN" altLang="en-US" sz="2400" b="1" smtClean="0"/>
          </a:p>
          <a:p>
            <a:pPr marL="571500" indent="-571500"/>
            <a:r>
              <a:rPr lang="zh-CN" altLang="en-US" sz="2400" b="1" smtClean="0"/>
              <a:t>故选：B。</a:t>
            </a:r>
            <a:endParaRPr lang="zh-CN" altLang="en-US" sz="2400" b="1" smtClean="0"/>
          </a:p>
          <a:p>
            <a:pPr marL="571500" indent="-571500"/>
            <a:r>
              <a:rPr lang="zh-CN" altLang="en-US" sz="2400" b="1" smtClean="0"/>
              <a:t>【点评】本题主要考查学生对图片信息的有效获取能力。理解并识记18世纪的法国的相关史实。</a:t>
            </a:r>
            <a:endParaRPr lang="zh-CN" altLang="en-US" sz="2400" b="1" smtClean="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bg>
      <p:bgPr>
        <a:solidFill>
          <a:schemeClr val="accent5"/>
        </a:solidFill>
        <a:effectLst/>
      </p:bgPr>
    </p:bg>
    <p:spTree>
      <p:nvGrpSpPr>
        <p:cNvPr id="1" name=""/>
        <p:cNvGrpSpPr/>
        <p:nvPr/>
      </p:nvGrpSpPr>
      <p:grpSpPr>
        <a:xfrm>
          <a:off x="0" y="0"/>
          <a:ext cx="0" cy="0"/>
          <a:chOff x="0" y="0"/>
          <a:chExt cx="0" cy="0"/>
        </a:xfrm>
      </p:grpSpPr>
      <p:sp>
        <p:nvSpPr>
          <p:cNvPr id="86018" name="Rectangle 2"/>
          <p:cNvSpPr>
            <a:spLocks noGrp="1"/>
          </p:cNvSpPr>
          <p:nvPr>
            <p:ph type="title"/>
          </p:nvPr>
        </p:nvSpPr>
        <p:spPr>
          <a:xfrm>
            <a:off x="457200" y="278130"/>
            <a:ext cx="8229600" cy="6432550"/>
          </a:xfrm>
        </p:spPr>
        <p:txBody>
          <a:bodyPr/>
          <a:lstStyle/>
          <a:p>
            <a:r>
              <a:rPr lang="zh-CN" altLang="en-US" sz="4400" b="1" smtClean="0"/>
              <a:t>27．1927年苏联的粮食收购量比上年减少30%，斯大林认为这是小农经济分散性导致的结果。为了解决这一问题，苏联（　　）</a:t>
            </a:r>
            <a:br>
              <a:rPr lang="zh-CN" altLang="en-US" sz="4400" b="1" smtClean="0"/>
            </a:br>
            <a:r>
              <a:rPr lang="zh-CN" altLang="en-US" sz="4400" b="1" smtClean="0"/>
              <a:t>A．实施新经济政策	</a:t>
            </a:r>
            <a:br>
              <a:rPr lang="zh-CN" altLang="en-US" sz="4400" b="1" smtClean="0"/>
            </a:br>
            <a:r>
              <a:rPr lang="zh-CN" altLang="en-US" sz="4400" b="1" smtClean="0"/>
              <a:t>B．发展商品经济	</a:t>
            </a:r>
            <a:br>
              <a:rPr lang="zh-CN" altLang="en-US" sz="4400" b="1" smtClean="0"/>
            </a:br>
            <a:r>
              <a:rPr lang="zh-CN" altLang="en-US" sz="4400" b="1" smtClean="0"/>
              <a:t>C．大力推行工业化	</a:t>
            </a:r>
            <a:br>
              <a:rPr lang="zh-CN" altLang="en-US" sz="4400" b="1" smtClean="0"/>
            </a:br>
            <a:r>
              <a:rPr lang="zh-CN" altLang="en-US" sz="4400" b="1" smtClean="0"/>
              <a:t>D．实行农业集体化</a:t>
            </a:r>
            <a:endParaRPr lang="zh-CN" altLang="en-US" sz="4400" b="1" smtClean="0"/>
          </a:p>
        </p:txBody>
      </p:sp>
      <p:sp>
        <p:nvSpPr>
          <p:cNvPr id="86019" name="Rectangle 3"/>
          <p:cNvSpPr>
            <a:spLocks noGrp="1"/>
          </p:cNvSpPr>
          <p:nvPr>
            <p:ph type="body" idx="1"/>
          </p:nvPr>
        </p:nvSpPr>
        <p:spPr>
          <a:xfrm>
            <a:off x="457200" y="1600200"/>
            <a:ext cx="8229600" cy="5257800"/>
          </a:xfrm>
        </p:spPr>
        <p:txBody>
          <a:bodyPr/>
          <a:lstStyle/>
          <a:p>
            <a:endParaRPr lang="zh-CN" altLang="en-US" sz="3600" b="1" smtClean="0"/>
          </a:p>
          <a:p>
            <a:endParaRPr lang="zh-CN" altLang="en-US" sz="3600" b="1" smtClean="0"/>
          </a:p>
          <a:p>
            <a:endParaRPr lang="zh-CN" altLang="en-US" sz="3600" b="1" smtClean="0"/>
          </a:p>
          <a:p>
            <a:endParaRPr lang="zh-CN" altLang="en-US" sz="3600" b="1" smtClean="0"/>
          </a:p>
          <a:p>
            <a:endParaRPr lang="zh-CN" altLang="en-US" sz="3600" b="1" smtClean="0"/>
          </a:p>
          <a:p>
            <a:endParaRPr lang="zh-CN" altLang="en-US" sz="3600" b="1" smtClean="0"/>
          </a:p>
          <a:p>
            <a:endParaRPr lang="zh-CN" altLang="en-US" sz="3600" b="1" smtClean="0"/>
          </a:p>
          <a:p>
            <a:endParaRPr lang="zh-CN" altLang="en-US" sz="3600" b="1" smtClean="0"/>
          </a:p>
          <a:p>
            <a:endParaRPr lang="zh-CN" altLang="en-US" sz="3600" b="1" smtClean="0"/>
          </a:p>
          <a:p>
            <a:endParaRPr lang="zh-CN" altLang="en-US" sz="3600" b="1" smtClean="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bg>
      <p:bgPr>
        <a:blipFill dpi="0" rotWithShape="0">
          <a:blip r:embed="rId1"/>
          <a:srcRect/>
          <a:tile tx="0" ty="0" sx="100000" sy="100000" flip="none" algn="tl"/>
        </a:blipFill>
        <a:effectLst/>
      </p:bgPr>
    </p:bg>
    <p:spTree>
      <p:nvGrpSpPr>
        <p:cNvPr id="1" name=""/>
        <p:cNvGrpSpPr/>
        <p:nvPr/>
      </p:nvGrpSpPr>
      <p:grpSpPr>
        <a:xfrm>
          <a:off x="0" y="0"/>
          <a:ext cx="0" cy="0"/>
          <a:chOff x="0" y="0"/>
          <a:chExt cx="0" cy="0"/>
        </a:xfrm>
      </p:grpSpPr>
      <p:sp>
        <p:nvSpPr>
          <p:cNvPr id="83970" name="Rectangle 2"/>
          <p:cNvSpPr>
            <a:spLocks noGrp="1"/>
          </p:cNvSpPr>
          <p:nvPr>
            <p:ph type="title"/>
          </p:nvPr>
        </p:nvSpPr>
        <p:spPr/>
        <p:txBody>
          <a:bodyPr/>
          <a:lstStyle/>
          <a:p>
            <a:endParaRPr lang="zh-CN" altLang="en-US" smtClean="0"/>
          </a:p>
        </p:txBody>
      </p:sp>
      <p:sp>
        <p:nvSpPr>
          <p:cNvPr id="83971" name="Rectangle 3"/>
          <p:cNvSpPr>
            <a:spLocks noGrp="1"/>
          </p:cNvSpPr>
          <p:nvPr>
            <p:ph type="body" idx="1"/>
          </p:nvPr>
        </p:nvSpPr>
        <p:spPr>
          <a:xfrm>
            <a:off x="457200" y="0"/>
            <a:ext cx="8229600" cy="6130925"/>
          </a:xfrm>
        </p:spPr>
        <p:txBody>
          <a:bodyPr/>
          <a:lstStyle/>
          <a:p>
            <a:r>
              <a:rPr lang="en-US" altLang="zh-CN" sz="3200" b="1" smtClean="0"/>
              <a:t>【分析】本题主要考查斯大林模式，学生要结合斯大林模式的内容特征来分析。斯大林时期在农业上走集体化道路。</a:t>
            </a:r>
            <a:endParaRPr lang="en-US" altLang="zh-CN" sz="3200" b="1" smtClean="0"/>
          </a:p>
          <a:p>
            <a:r>
              <a:rPr lang="en-US" altLang="zh-CN" sz="3200" b="1" smtClean="0"/>
              <a:t>【解答】依据材料明显可以看出，斯大林认为造成这次粮食危机的直接原因是农业的日益分散和零碎化。这一判断就直接推动了苏联农业的集体化建设。D是正确的，符合材料意思。其他的选项都不正确，故排除。</a:t>
            </a:r>
            <a:endParaRPr lang="en-US" altLang="zh-CN" sz="3200" b="1" smtClean="0"/>
          </a:p>
          <a:p>
            <a:r>
              <a:rPr lang="en-US" altLang="zh-CN" sz="3200" b="1" smtClean="0"/>
              <a:t>故选：D。</a:t>
            </a:r>
            <a:endParaRPr lang="en-US" altLang="zh-CN" sz="3200" b="1" smtClean="0"/>
          </a:p>
          <a:p>
            <a:r>
              <a:rPr lang="en-US" altLang="zh-CN" sz="3200" b="1" smtClean="0"/>
              <a:t>【点评】解答本题要搞清楚斯大林模式的内容特征和形成背景以及过程。学生要有一定的整理所学知识，理解材料的能力。</a:t>
            </a:r>
            <a:endParaRPr lang="en-US" altLang="zh-CN" sz="3200" b="1" smtClean="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bg>
      <p:bgPr>
        <a:blipFill dpi="0" rotWithShape="0">
          <a:blip r:embed="rId1"/>
          <a:srcRect/>
          <a:tile tx="0" ty="0" sx="100000" sy="100000" flip="none" algn="tl"/>
        </a:blipFill>
        <a:effectLst/>
      </p:bgPr>
    </p:bg>
    <p:spTree>
      <p:nvGrpSpPr>
        <p:cNvPr id="1" name=""/>
        <p:cNvGrpSpPr/>
        <p:nvPr/>
      </p:nvGrpSpPr>
      <p:grpSpPr>
        <a:xfrm>
          <a:off x="0" y="0"/>
          <a:ext cx="0" cy="0"/>
          <a:chOff x="0" y="0"/>
          <a:chExt cx="0" cy="0"/>
        </a:xfrm>
      </p:grpSpPr>
      <p:sp>
        <p:nvSpPr>
          <p:cNvPr id="83970" name="Rectangle 2"/>
          <p:cNvSpPr>
            <a:spLocks noGrp="1"/>
          </p:cNvSpPr>
          <p:nvPr>
            <p:ph type="title"/>
          </p:nvPr>
        </p:nvSpPr>
        <p:spPr/>
        <p:txBody>
          <a:bodyPr/>
          <a:lstStyle/>
          <a:p>
            <a:endParaRPr lang="zh-CN" altLang="en-US" smtClean="0"/>
          </a:p>
        </p:txBody>
      </p:sp>
      <p:sp>
        <p:nvSpPr>
          <p:cNvPr id="83971" name="Rectangle 3"/>
          <p:cNvSpPr>
            <a:spLocks noGrp="1"/>
          </p:cNvSpPr>
          <p:nvPr>
            <p:ph type="body" idx="1"/>
          </p:nvPr>
        </p:nvSpPr>
        <p:spPr>
          <a:xfrm>
            <a:off x="457200" y="-129540"/>
            <a:ext cx="8229600" cy="7182485"/>
          </a:xfrm>
        </p:spPr>
        <p:txBody>
          <a:bodyPr/>
          <a:lstStyle/>
          <a:p>
            <a:r>
              <a:rPr lang="en-US" altLang="zh-CN" sz="4000" b="1" smtClean="0"/>
              <a:t>28．1932年12月4日《纽约时报》报道：“在现有谷物价格的条件下，家庭和机关中利用谷物作燃料要比用煤砖更合算。”对上述现象理解正确的是，当时美国（　　）</a:t>
            </a:r>
            <a:endParaRPr lang="en-US" altLang="zh-CN" sz="4000" b="1" smtClean="0"/>
          </a:p>
          <a:p>
            <a:r>
              <a:rPr lang="en-US" altLang="zh-CN" sz="4000" b="1" smtClean="0"/>
              <a:t>A．政府加强经济干预	</a:t>
            </a:r>
            <a:endParaRPr lang="en-US" altLang="zh-CN" sz="4000" b="1" smtClean="0"/>
          </a:p>
          <a:p>
            <a:r>
              <a:rPr lang="en-US" altLang="zh-CN" sz="4000" b="1" smtClean="0"/>
              <a:t>B．能源危机全面爆发	</a:t>
            </a:r>
            <a:endParaRPr lang="en-US" altLang="zh-CN" sz="4000" b="1" smtClean="0"/>
          </a:p>
          <a:p>
            <a:r>
              <a:rPr lang="en-US" altLang="zh-CN" sz="4000" b="1" smtClean="0"/>
              <a:t>C．农业危机十分严重	</a:t>
            </a:r>
            <a:endParaRPr lang="en-US" altLang="zh-CN" sz="4000" b="1" smtClean="0"/>
          </a:p>
          <a:p>
            <a:r>
              <a:rPr lang="en-US" altLang="zh-CN" sz="4000" b="1" smtClean="0"/>
              <a:t>D．“罗斯福新政”全面推行</a:t>
            </a:r>
            <a:endParaRPr lang="en-US" altLang="zh-CN" sz="4000" b="1" smtClean="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bg>
      <p:bgPr>
        <a:blipFill dpi="0" rotWithShape="0">
          <a:blip r:embed="rId1"/>
          <a:srcRect/>
          <a:tile tx="0" ty="0" sx="100000" sy="100000" flip="none" algn="tl"/>
        </a:blipFill>
        <a:effectLst/>
      </p:bgPr>
    </p:bg>
    <p:spTree>
      <p:nvGrpSpPr>
        <p:cNvPr id="1" name=""/>
        <p:cNvGrpSpPr/>
        <p:nvPr/>
      </p:nvGrpSpPr>
      <p:grpSpPr>
        <a:xfrm>
          <a:off x="0" y="0"/>
          <a:ext cx="0" cy="0"/>
          <a:chOff x="0" y="0"/>
          <a:chExt cx="0" cy="0"/>
        </a:xfrm>
      </p:grpSpPr>
      <p:sp>
        <p:nvSpPr>
          <p:cNvPr id="83970" name="Rectangle 2"/>
          <p:cNvSpPr>
            <a:spLocks noGrp="1"/>
          </p:cNvSpPr>
          <p:nvPr>
            <p:ph type="title"/>
          </p:nvPr>
        </p:nvSpPr>
        <p:spPr/>
        <p:txBody>
          <a:bodyPr/>
          <a:lstStyle/>
          <a:p>
            <a:endParaRPr lang="zh-CN" altLang="en-US" smtClean="0"/>
          </a:p>
        </p:txBody>
      </p:sp>
      <p:sp>
        <p:nvSpPr>
          <p:cNvPr id="83971" name="Rectangle 3"/>
          <p:cNvSpPr>
            <a:spLocks noGrp="1"/>
          </p:cNvSpPr>
          <p:nvPr>
            <p:ph type="body" idx="1"/>
          </p:nvPr>
        </p:nvSpPr>
        <p:spPr>
          <a:xfrm>
            <a:off x="457200" y="-129540"/>
            <a:ext cx="8229600" cy="7182485"/>
          </a:xfrm>
        </p:spPr>
        <p:txBody>
          <a:bodyPr/>
          <a:lstStyle/>
          <a:p>
            <a:r>
              <a:rPr lang="en-US" altLang="zh-CN" sz="2800" b="1" smtClean="0"/>
              <a:t>【分析】本题主要考查1929﹣1933年资本主义世界经济危机的影响。题干关键信息“1932年”。</a:t>
            </a:r>
            <a:endParaRPr lang="en-US" altLang="zh-CN" sz="2800" b="1" smtClean="0"/>
          </a:p>
          <a:p>
            <a:r>
              <a:rPr lang="en-US" altLang="zh-CN" sz="2800" b="1" smtClean="0"/>
              <a:t>【解答】据题干关键信息“1932年”。“在现有谷物价格的条件下，家庭和机关中利用谷物作燃料要比用煤砖更合算”可以看出，“大萧条”中美国的农业现状是当时农产品价格大幅下跌，美国农业危机十分严重。1933年，罗斯福开始新政，缩减农业产量，稳定农产品的价格；政府以优惠贷款补偿农民的损失，以复兴农业。</a:t>
            </a:r>
            <a:endParaRPr lang="en-US" altLang="zh-CN" sz="2800" b="1" smtClean="0"/>
          </a:p>
          <a:p>
            <a:r>
              <a:rPr lang="en-US" altLang="zh-CN" sz="2800" b="1" smtClean="0"/>
              <a:t>故选：C。</a:t>
            </a:r>
            <a:endParaRPr lang="en-US" altLang="zh-CN" sz="2800" b="1" smtClean="0"/>
          </a:p>
          <a:p>
            <a:r>
              <a:rPr lang="en-US" altLang="zh-CN" sz="2800" b="1" smtClean="0"/>
              <a:t>【点评】本题主要考查学生的识记能力以及分析问题的能力。识记与灵活掌握罗斯福新政的中心措施、特点以及影响。</a:t>
            </a:r>
            <a:endParaRPr lang="en-US" altLang="zh-CN" sz="2800" b="1" smtClean="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bg>
      <p:bgPr>
        <a:blipFill dpi="0" rotWithShape="0">
          <a:blip r:embed="rId1"/>
          <a:srcRect/>
          <a:tile tx="0" ty="0" sx="100000" sy="100000" flip="none" algn="tl"/>
        </a:blipFill>
        <a:effectLst/>
      </p:bgPr>
    </p:bg>
    <p:spTree>
      <p:nvGrpSpPr>
        <p:cNvPr id="1" name=""/>
        <p:cNvGrpSpPr/>
        <p:nvPr/>
      </p:nvGrpSpPr>
      <p:grpSpPr>
        <a:xfrm>
          <a:off x="0" y="0"/>
          <a:ext cx="0" cy="0"/>
          <a:chOff x="0" y="0"/>
          <a:chExt cx="0" cy="0"/>
        </a:xfrm>
      </p:grpSpPr>
      <p:sp>
        <p:nvSpPr>
          <p:cNvPr id="78850" name="Rectangle 2"/>
          <p:cNvSpPr>
            <a:spLocks noGrp="1"/>
          </p:cNvSpPr>
          <p:nvPr>
            <p:ph type="title"/>
          </p:nvPr>
        </p:nvSpPr>
        <p:spPr/>
        <p:txBody>
          <a:bodyPr/>
          <a:lstStyle/>
          <a:p>
            <a:endParaRPr lang="zh-CN" altLang="en-US" smtClean="0"/>
          </a:p>
        </p:txBody>
      </p:sp>
      <p:sp>
        <p:nvSpPr>
          <p:cNvPr id="78851" name="Rectangle 3"/>
          <p:cNvSpPr>
            <a:spLocks noGrp="1"/>
          </p:cNvSpPr>
          <p:nvPr>
            <p:ph type="body" idx="1"/>
          </p:nvPr>
        </p:nvSpPr>
        <p:spPr>
          <a:xfrm>
            <a:off x="457200" y="-209550"/>
            <a:ext cx="8229600" cy="6340475"/>
          </a:xfrm>
        </p:spPr>
        <p:txBody>
          <a:bodyPr/>
          <a:lstStyle/>
          <a:p>
            <a:br>
              <a:rPr lang="zh-CN" altLang="en-US" sz="2600" smtClean="0"/>
            </a:br>
            <a:r>
              <a:rPr lang="zh-CN" altLang="en-US" sz="4000" b="1" smtClean="0"/>
              <a:t>29．1950年美国联合英、法、意、澳等国，建立了“对共产党国家出口管制委员会”，共同对苏联为首的社会主义阵营实施经济制裁和出口管制。这表明（　　）</a:t>
            </a:r>
            <a:endParaRPr lang="zh-CN" altLang="en-US" sz="4000" smtClean="0"/>
          </a:p>
          <a:p>
            <a:r>
              <a:rPr lang="zh-CN" altLang="en-US" sz="4000" b="1" smtClean="0"/>
              <a:t>A．美苏冷战加剧	</a:t>
            </a:r>
            <a:endParaRPr lang="zh-CN" altLang="en-US" sz="4000" b="1" smtClean="0"/>
          </a:p>
          <a:p>
            <a:r>
              <a:rPr lang="zh-CN" altLang="en-US" sz="4000" b="1" smtClean="0"/>
              <a:t>B．两极格局形成	</a:t>
            </a:r>
            <a:endParaRPr lang="zh-CN" altLang="en-US" sz="4000" b="1" smtClean="0"/>
          </a:p>
          <a:p>
            <a:r>
              <a:rPr lang="zh-CN" altLang="en-US" sz="4000" b="1" smtClean="0"/>
              <a:t>C．西欧走向联合	</a:t>
            </a:r>
            <a:endParaRPr lang="zh-CN" altLang="en-US" sz="4000" b="1" smtClean="0"/>
          </a:p>
          <a:p>
            <a:r>
              <a:rPr lang="zh-CN" altLang="en-US" sz="4000" b="1" smtClean="0"/>
              <a:t>D．殖民体系崩溃</a:t>
            </a:r>
            <a:endParaRPr lang="zh-CN" altLang="en-US" sz="4000" b="1" smtClean="0"/>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bg>
      <p:bgPr>
        <a:blipFill dpi="0" rotWithShape="0">
          <a:blip r:embed="rId1"/>
          <a:srcRect/>
          <a:tile tx="0" ty="0" sx="100000" sy="100000" flip="none" algn="tl"/>
        </a:blipFill>
        <a:effectLst/>
      </p:bgPr>
    </p:bg>
    <p:spTree>
      <p:nvGrpSpPr>
        <p:cNvPr id="1" name=""/>
        <p:cNvGrpSpPr/>
        <p:nvPr/>
      </p:nvGrpSpPr>
      <p:grpSpPr>
        <a:xfrm>
          <a:off x="0" y="0"/>
          <a:ext cx="0" cy="0"/>
          <a:chOff x="0" y="0"/>
          <a:chExt cx="0" cy="0"/>
        </a:xfrm>
      </p:grpSpPr>
      <p:sp>
        <p:nvSpPr>
          <p:cNvPr id="83970" name="Rectangle 2"/>
          <p:cNvSpPr>
            <a:spLocks noGrp="1"/>
          </p:cNvSpPr>
          <p:nvPr>
            <p:ph type="title"/>
          </p:nvPr>
        </p:nvSpPr>
        <p:spPr/>
        <p:txBody>
          <a:bodyPr/>
          <a:lstStyle/>
          <a:p>
            <a:endParaRPr lang="zh-CN" altLang="en-US" smtClean="0"/>
          </a:p>
        </p:txBody>
      </p:sp>
      <p:sp>
        <p:nvSpPr>
          <p:cNvPr id="83971" name="Rectangle 3"/>
          <p:cNvSpPr>
            <a:spLocks noGrp="1"/>
          </p:cNvSpPr>
          <p:nvPr>
            <p:ph type="body" idx="1"/>
          </p:nvPr>
        </p:nvSpPr>
        <p:spPr>
          <a:xfrm>
            <a:off x="457200" y="-129540"/>
            <a:ext cx="8229600" cy="7182485"/>
          </a:xfrm>
        </p:spPr>
        <p:txBody>
          <a:bodyPr/>
          <a:lstStyle/>
          <a:p>
            <a:r>
              <a:rPr lang="en-US" altLang="zh-CN" sz="2400" b="1" smtClean="0"/>
              <a:t>【分析】本题主要考查二战后美苏冷战。掌握美苏冷战的表现。</a:t>
            </a:r>
            <a:endParaRPr lang="en-US" altLang="zh-CN" sz="2400" b="1" smtClean="0"/>
          </a:p>
          <a:p>
            <a:r>
              <a:rPr lang="en-US" altLang="zh-CN" sz="2400" b="1" smtClean="0"/>
              <a:t>【解答】据“1950年美国联合英、法、意、澳等国，建立了“对共产党国家出口管制委员会”，共同对苏联为首的社会主义阵营实施经济制裁和出口管制”可知，这是马歇尔计划的表现，这表明美苏冷战加剧；A符合题意。1947年，美国提出了马歇尔计划。马歇尔计划的实施使得欧洲的经济得到恢复和发展，削弱了正在壮大的工人运动和共产党力量，遏制了苏联，保护了欧洲的资本主义制度，马歇尔计划在经济上是杜鲁门主义的延伸，是美国冷战政策的一个重要步骤。B两极格局形成的标志是北约和华约的建立；C西欧走向联合指的是欧共体、欧盟的成立；D殖民体系崩溃的标志是纳米比亚独立，BCD均不符合题意。</a:t>
            </a:r>
            <a:endParaRPr lang="en-US" altLang="zh-CN" sz="2400" b="1" smtClean="0"/>
          </a:p>
          <a:p>
            <a:r>
              <a:rPr lang="en-US" altLang="zh-CN" sz="2400" b="1" smtClean="0"/>
              <a:t>故选：A。</a:t>
            </a:r>
            <a:endParaRPr lang="en-US" altLang="zh-CN" sz="2400" b="1" smtClean="0"/>
          </a:p>
          <a:p>
            <a:r>
              <a:rPr lang="en-US" altLang="zh-CN" sz="2400" b="1" smtClean="0"/>
              <a:t>【点评】本题主要考查学生的识记能力以及分析问题的能力。识记与灵活掌握二战后美苏争霸的相关知识。</a:t>
            </a:r>
            <a:endParaRPr lang="en-US" altLang="zh-CN" sz="2400" b="1" smtClean="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bg>
      <p:bgPr>
        <a:blipFill dpi="0" rotWithShape="0">
          <a:blip r:embed="rId1"/>
          <a:srcRect/>
          <a:tile tx="0" ty="0" sx="100000" sy="100000" flip="none" algn="tl"/>
        </a:blipFill>
        <a:effectLst/>
      </p:bgPr>
    </p:bg>
    <p:spTree>
      <p:nvGrpSpPr>
        <p:cNvPr id="1" name=""/>
        <p:cNvGrpSpPr/>
        <p:nvPr/>
      </p:nvGrpSpPr>
      <p:grpSpPr>
        <a:xfrm>
          <a:off x="0" y="0"/>
          <a:ext cx="0" cy="0"/>
          <a:chOff x="0" y="0"/>
          <a:chExt cx="0" cy="0"/>
        </a:xfrm>
      </p:grpSpPr>
      <p:sp>
        <p:nvSpPr>
          <p:cNvPr id="83970" name="Rectangle 2"/>
          <p:cNvSpPr>
            <a:spLocks noGrp="1"/>
          </p:cNvSpPr>
          <p:nvPr>
            <p:ph type="title"/>
          </p:nvPr>
        </p:nvSpPr>
        <p:spPr/>
        <p:txBody>
          <a:bodyPr/>
          <a:lstStyle/>
          <a:p>
            <a:endParaRPr lang="zh-CN" altLang="en-US" smtClean="0"/>
          </a:p>
        </p:txBody>
      </p:sp>
      <p:sp>
        <p:nvSpPr>
          <p:cNvPr id="83971" name="Rectangle 3"/>
          <p:cNvSpPr>
            <a:spLocks noGrp="1"/>
          </p:cNvSpPr>
          <p:nvPr>
            <p:ph type="body" idx="1"/>
          </p:nvPr>
        </p:nvSpPr>
        <p:spPr>
          <a:xfrm>
            <a:off x="457200" y="-129540"/>
            <a:ext cx="8229600" cy="7182485"/>
          </a:xfrm>
        </p:spPr>
        <p:txBody>
          <a:bodyPr/>
          <a:lstStyle/>
          <a:p>
            <a:r>
              <a:rPr lang="en-US" altLang="zh-CN" sz="4000" b="1" smtClean="0"/>
              <a:t>30/如表显示的是苏联五年计划执行情况。导致表中现象出现的主要原因是（　　）</a:t>
            </a:r>
            <a:endParaRPr lang="en-US" altLang="zh-CN" sz="4000" b="1" smtClean="0"/>
          </a:p>
        </p:txBody>
      </p:sp>
      <p:sp>
        <p:nvSpPr>
          <p:cNvPr id="100" name="文本框 99"/>
          <p:cNvSpPr txBox="1"/>
          <p:nvPr/>
        </p:nvSpPr>
        <p:spPr>
          <a:xfrm flipV="1">
            <a:off x="2032000" y="1842135"/>
            <a:ext cx="5656580" cy="252730"/>
          </a:xfrm>
          <a:prstGeom prst="rect">
            <a:avLst/>
          </a:prstGeom>
          <a:noFill/>
          <a:ln w="9525">
            <a:noFill/>
          </a:ln>
        </p:spPr>
        <p:txBody>
          <a:bodyPr wrap="square">
            <a:spAutoFit/>
          </a:bodyPr>
          <a:p>
            <a:pPr marL="173355" indent="-173355"/>
            <a:r>
              <a:rPr lang="zh-CN" sz="1050" b="0">
                <a:ea typeface="宋体" panose="02010600030101010101" pitchFamily="2" charset="-122"/>
                <a:cs typeface="Times New Roman" panose="02020603050405020304" pitchFamily="18" charset="0"/>
              </a:rPr>
              <a:t>　）</a:t>
            </a:r>
            <a:endParaRPr lang="zh-CN" altLang="en-US"/>
          </a:p>
        </p:txBody>
      </p:sp>
      <p:graphicFrame>
        <p:nvGraphicFramePr>
          <p:cNvPr id="2" name="表格 1"/>
          <p:cNvGraphicFramePr/>
          <p:nvPr>
            <p:custDataLst>
              <p:tags r:id="rId2"/>
            </p:custDataLst>
          </p:nvPr>
        </p:nvGraphicFramePr>
        <p:xfrm>
          <a:off x="1595120" y="1841500"/>
          <a:ext cx="6793230" cy="5016500"/>
        </p:xfrm>
        <a:graphic>
          <a:graphicData uri="http://schemas.openxmlformats.org/drawingml/2006/table">
            <a:tbl>
              <a:tblPr firstRow="1" bandRow="1">
                <a:tableStyleId>{5940675A-B579-460E-94D1-54222C63F5DA}</a:tableStyleId>
              </a:tblPr>
              <a:tblGrid>
                <a:gridCol w="1280160"/>
                <a:gridCol w="1336675"/>
                <a:gridCol w="1210945"/>
                <a:gridCol w="1537335"/>
                <a:gridCol w="1428115"/>
              </a:tblGrid>
              <a:tr h="1534795">
                <a:tc>
                  <a:txBody>
                    <a:bodyPr/>
                    <a:p>
                      <a:pPr indent="0">
                        <a:buNone/>
                      </a:pPr>
                      <a:r>
                        <a:rPr lang="en-US" sz="2400" b="1">
                          <a:latin typeface="宋体" panose="02010600030101010101" pitchFamily="2" charset="-122"/>
                          <a:ea typeface="宋体" panose="02010600030101010101" pitchFamily="2" charset="-122"/>
                          <a:cs typeface="宋体" panose="02010600030101010101" pitchFamily="2" charset="-122"/>
                        </a:rPr>
                        <a:t>五年计划  </a:t>
                      </a:r>
                      <a:endParaRPr lang="en-US" altLang="en-US" sz="2400" b="1">
                        <a:latin typeface="宋体" panose="02010600030101010101" pitchFamily="2" charset="-122"/>
                        <a:ea typeface="宋体" panose="02010600030101010101" pitchFamily="2" charset="-122"/>
                        <a:cs typeface="宋体" panose="02010600030101010101" pitchFamily="2" charset="-122"/>
                      </a:endParaRPr>
                    </a:p>
                  </a:txBody>
                  <a:tcPr marL="19050" marR="19050" marT="19050" marB="19050" vert="horz" anchor="t">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p>
                      <a:pPr indent="0">
                        <a:buNone/>
                      </a:pPr>
                      <a:r>
                        <a:rPr lang="en-US" sz="2400" b="1">
                          <a:latin typeface="宋体" panose="02010600030101010101" pitchFamily="2" charset="-122"/>
                          <a:ea typeface="宋体" panose="02010600030101010101" pitchFamily="2" charset="-122"/>
                          <a:cs typeface="宋体" panose="02010600030101010101" pitchFamily="2" charset="-122"/>
                        </a:rPr>
                        <a:t>时间</a:t>
                      </a:r>
                      <a:endParaRPr lang="en-US" altLang="en-US" sz="2400" b="1">
                        <a:latin typeface="宋体" panose="02010600030101010101" pitchFamily="2" charset="-122"/>
                        <a:ea typeface="宋体" panose="02010600030101010101" pitchFamily="2" charset="-122"/>
                        <a:cs typeface="宋体" panose="02010600030101010101" pitchFamily="2" charset="-122"/>
                      </a:endParaRPr>
                    </a:p>
                  </a:txBody>
                  <a:tcPr marL="19050" marR="19050" marT="19050" marB="19050" vert="horz" anchor="t">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p>
                      <a:pPr indent="0">
                        <a:buNone/>
                      </a:pPr>
                      <a:r>
                        <a:rPr lang="en-US" sz="2400" b="1">
                          <a:latin typeface="宋体" panose="02010600030101010101" pitchFamily="2" charset="-122"/>
                          <a:ea typeface="宋体" panose="02010600030101010101" pitchFamily="2" charset="-122"/>
                          <a:cs typeface="宋体" panose="02010600030101010101" pitchFamily="2" charset="-122"/>
                        </a:rPr>
                        <a:t>国民收入年均增长率（%）</a:t>
                      </a:r>
                      <a:endParaRPr lang="en-US" altLang="en-US" sz="2400" b="1">
                        <a:latin typeface="宋体" panose="02010600030101010101" pitchFamily="2" charset="-122"/>
                        <a:ea typeface="宋体" panose="02010600030101010101" pitchFamily="2" charset="-122"/>
                        <a:cs typeface="宋体" panose="02010600030101010101" pitchFamily="2" charset="-122"/>
                      </a:endParaRPr>
                    </a:p>
                  </a:txBody>
                  <a:tcPr marL="19050" marR="19050" marT="19050" marB="19050" vert="horz" anchor="t">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p>
                      <a:pPr indent="0">
                        <a:buNone/>
                      </a:pPr>
                      <a:r>
                        <a:rPr lang="en-US" sz="2400" b="1">
                          <a:latin typeface="宋体" panose="02010600030101010101" pitchFamily="2" charset="-122"/>
                          <a:ea typeface="宋体" panose="02010600030101010101" pitchFamily="2" charset="-122"/>
                          <a:cs typeface="宋体" panose="02010600030101010101" pitchFamily="2" charset="-122"/>
                        </a:rPr>
                        <a:t>工业总产值年均增长率（%）</a:t>
                      </a:r>
                      <a:endParaRPr lang="en-US" altLang="en-US" sz="2400" b="1">
                        <a:latin typeface="宋体" panose="02010600030101010101" pitchFamily="2" charset="-122"/>
                        <a:ea typeface="宋体" panose="02010600030101010101" pitchFamily="2" charset="-122"/>
                        <a:cs typeface="宋体" panose="02010600030101010101" pitchFamily="2" charset="-122"/>
                      </a:endParaRPr>
                    </a:p>
                  </a:txBody>
                  <a:tcPr marL="19050" marR="19050" marT="19050" marB="19050" vert="horz" anchor="t">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p>
                      <a:pPr indent="0">
                        <a:buNone/>
                      </a:pPr>
                      <a:r>
                        <a:rPr lang="en-US" sz="2400" b="1">
                          <a:latin typeface="宋体" panose="02010600030101010101" pitchFamily="2" charset="-122"/>
                          <a:ea typeface="宋体" panose="02010600030101010101" pitchFamily="2" charset="-122"/>
                          <a:cs typeface="宋体" panose="02010600030101010101" pitchFamily="2" charset="-122"/>
                        </a:rPr>
                        <a:t>社会劳动生产增长率（%）</a:t>
                      </a:r>
                      <a:endParaRPr lang="en-US" altLang="en-US" sz="2400" b="1">
                        <a:latin typeface="宋体" panose="02010600030101010101" pitchFamily="2" charset="-122"/>
                        <a:ea typeface="宋体" panose="02010600030101010101" pitchFamily="2" charset="-122"/>
                        <a:cs typeface="宋体" panose="02010600030101010101" pitchFamily="2" charset="-122"/>
                      </a:endParaRPr>
                    </a:p>
                  </a:txBody>
                  <a:tcPr marL="19050" marR="19050" marT="19050" marB="19050" vert="horz" anchor="t">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1160780">
                <a:tc>
                  <a:txBody>
                    <a:bodyPr/>
                    <a:p>
                      <a:pPr indent="0">
                        <a:buNone/>
                      </a:pPr>
                      <a:r>
                        <a:rPr lang="en-US" sz="2400" b="1">
                          <a:latin typeface="宋体" panose="02010600030101010101" pitchFamily="2" charset="-122"/>
                          <a:ea typeface="宋体" panose="02010600030101010101" pitchFamily="2" charset="-122"/>
                          <a:cs typeface="宋体" panose="02010600030101010101" pitchFamily="2" charset="-122"/>
                        </a:rPr>
                        <a:t>“八五”</a:t>
                      </a:r>
                      <a:endParaRPr lang="en-US" altLang="en-US" sz="2400" b="1">
                        <a:latin typeface="宋体" panose="02010600030101010101" pitchFamily="2" charset="-122"/>
                        <a:ea typeface="宋体" panose="02010600030101010101" pitchFamily="2" charset="-122"/>
                        <a:cs typeface="宋体" panose="02010600030101010101" pitchFamily="2" charset="-122"/>
                      </a:endParaRPr>
                    </a:p>
                  </a:txBody>
                  <a:tcPr marL="19050" marR="19050" marT="19050" marB="19050" vert="horz" anchor="t">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p>
                      <a:pPr indent="0">
                        <a:buNone/>
                      </a:pPr>
                      <a:r>
                        <a:rPr lang="en-US" sz="2400" b="1">
                          <a:latin typeface="宋体" panose="02010600030101010101" pitchFamily="2" charset="-122"/>
                          <a:ea typeface="宋体" panose="02010600030101010101" pitchFamily="2" charset="-122"/>
                          <a:cs typeface="宋体" panose="02010600030101010101" pitchFamily="2" charset="-122"/>
                        </a:rPr>
                        <a:t>1966～1970</a:t>
                      </a:r>
                      <a:endParaRPr lang="en-US" altLang="en-US" sz="2400" b="1">
                        <a:latin typeface="宋体" panose="02010600030101010101" pitchFamily="2" charset="-122"/>
                        <a:ea typeface="宋体" panose="02010600030101010101" pitchFamily="2" charset="-122"/>
                        <a:cs typeface="宋体" panose="02010600030101010101" pitchFamily="2" charset="-122"/>
                      </a:endParaRPr>
                    </a:p>
                  </a:txBody>
                  <a:tcPr marL="19050" marR="19050" marT="19050" marB="19050" vert="horz" anchor="t">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p>
                      <a:pPr indent="0">
                        <a:buNone/>
                      </a:pPr>
                      <a:r>
                        <a:rPr lang="en-US" sz="2400" b="1">
                          <a:latin typeface="宋体" panose="02010600030101010101" pitchFamily="2" charset="-122"/>
                          <a:ea typeface="宋体" panose="02010600030101010101" pitchFamily="2" charset="-122"/>
                          <a:cs typeface="宋体" panose="02010600030101010101" pitchFamily="2" charset="-122"/>
                        </a:rPr>
                        <a:t>  7.7</a:t>
                      </a:r>
                      <a:endParaRPr lang="en-US" altLang="en-US" sz="2400" b="1">
                        <a:latin typeface="宋体" panose="02010600030101010101" pitchFamily="2" charset="-122"/>
                        <a:ea typeface="宋体" panose="02010600030101010101" pitchFamily="2" charset="-122"/>
                        <a:cs typeface="宋体" panose="02010600030101010101" pitchFamily="2" charset="-122"/>
                      </a:endParaRPr>
                    </a:p>
                  </a:txBody>
                  <a:tcPr marL="19050" marR="19050" marT="19050" marB="19050" vert="horz" anchor="t">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p>
                      <a:pPr indent="0">
                        <a:buNone/>
                      </a:pPr>
                      <a:r>
                        <a:rPr lang="en-US" sz="2400" b="1">
                          <a:latin typeface="宋体" panose="02010600030101010101" pitchFamily="2" charset="-122"/>
                          <a:ea typeface="宋体" panose="02010600030101010101" pitchFamily="2" charset="-122"/>
                          <a:cs typeface="宋体" panose="02010600030101010101" pitchFamily="2" charset="-122"/>
                        </a:rPr>
                        <a:t>  8.5</a:t>
                      </a:r>
                      <a:endParaRPr lang="en-US" altLang="en-US" sz="2400" b="1">
                        <a:latin typeface="宋体" panose="02010600030101010101" pitchFamily="2" charset="-122"/>
                        <a:ea typeface="宋体" panose="02010600030101010101" pitchFamily="2" charset="-122"/>
                        <a:cs typeface="宋体" panose="02010600030101010101" pitchFamily="2" charset="-122"/>
                      </a:endParaRPr>
                    </a:p>
                  </a:txBody>
                  <a:tcPr marL="19050" marR="19050" marT="19050" marB="19050" vert="horz" anchor="t">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p>
                      <a:pPr indent="0">
                        <a:buNone/>
                      </a:pPr>
                      <a:r>
                        <a:rPr lang="en-US" sz="2400" b="1">
                          <a:latin typeface="宋体" panose="02010600030101010101" pitchFamily="2" charset="-122"/>
                          <a:ea typeface="宋体" panose="02010600030101010101" pitchFamily="2" charset="-122"/>
                          <a:cs typeface="宋体" panose="02010600030101010101" pitchFamily="2" charset="-122"/>
                        </a:rPr>
                        <a:t>  6.8</a:t>
                      </a:r>
                      <a:endParaRPr lang="en-US" altLang="en-US" sz="2400" b="1">
                        <a:latin typeface="宋体" panose="02010600030101010101" pitchFamily="2" charset="-122"/>
                        <a:ea typeface="宋体" panose="02010600030101010101" pitchFamily="2" charset="-122"/>
                        <a:cs typeface="宋体" panose="02010600030101010101" pitchFamily="2" charset="-122"/>
                      </a:endParaRPr>
                    </a:p>
                  </a:txBody>
                  <a:tcPr marL="19050" marR="19050" marT="19050" marB="19050" vert="horz" anchor="t">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1160145">
                <a:tc>
                  <a:txBody>
                    <a:bodyPr/>
                    <a:p>
                      <a:pPr indent="0">
                        <a:buNone/>
                      </a:pPr>
                      <a:r>
                        <a:rPr lang="en-US" sz="2400" b="1">
                          <a:latin typeface="宋体" panose="02010600030101010101" pitchFamily="2" charset="-122"/>
                          <a:ea typeface="宋体" panose="02010600030101010101" pitchFamily="2" charset="-122"/>
                          <a:cs typeface="宋体" panose="02010600030101010101" pitchFamily="2" charset="-122"/>
                        </a:rPr>
                        <a:t>“九五”</a:t>
                      </a:r>
                      <a:endParaRPr lang="en-US" altLang="en-US" sz="2400" b="1">
                        <a:latin typeface="宋体" panose="02010600030101010101" pitchFamily="2" charset="-122"/>
                        <a:ea typeface="宋体" panose="02010600030101010101" pitchFamily="2" charset="-122"/>
                        <a:cs typeface="宋体" panose="02010600030101010101" pitchFamily="2" charset="-122"/>
                      </a:endParaRPr>
                    </a:p>
                  </a:txBody>
                  <a:tcPr marL="19050" marR="19050" marT="19050" marB="19050" vert="horz" anchor="t">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p>
                      <a:pPr indent="0">
                        <a:buNone/>
                      </a:pPr>
                      <a:r>
                        <a:rPr lang="en-US" sz="2400" b="1">
                          <a:latin typeface="宋体" panose="02010600030101010101" pitchFamily="2" charset="-122"/>
                          <a:ea typeface="宋体" panose="02010600030101010101" pitchFamily="2" charset="-122"/>
                          <a:cs typeface="宋体" panose="02010600030101010101" pitchFamily="2" charset="-122"/>
                        </a:rPr>
                        <a:t>1971～1975</a:t>
                      </a:r>
                      <a:endParaRPr lang="en-US" altLang="en-US" sz="2400" b="1">
                        <a:latin typeface="宋体" panose="02010600030101010101" pitchFamily="2" charset="-122"/>
                        <a:ea typeface="宋体" panose="02010600030101010101" pitchFamily="2" charset="-122"/>
                        <a:cs typeface="宋体" panose="02010600030101010101" pitchFamily="2" charset="-122"/>
                      </a:endParaRPr>
                    </a:p>
                  </a:txBody>
                  <a:tcPr marL="19050" marR="19050" marT="19050" marB="19050" vert="horz" anchor="t">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p>
                      <a:pPr indent="0">
                        <a:buNone/>
                      </a:pPr>
                      <a:r>
                        <a:rPr lang="en-US" sz="2400" b="1">
                          <a:latin typeface="宋体" panose="02010600030101010101" pitchFamily="2" charset="-122"/>
                          <a:ea typeface="宋体" panose="02010600030101010101" pitchFamily="2" charset="-122"/>
                          <a:cs typeface="宋体" panose="02010600030101010101" pitchFamily="2" charset="-122"/>
                        </a:rPr>
                        <a:t>  5.7</a:t>
                      </a:r>
                      <a:endParaRPr lang="en-US" altLang="en-US" sz="2400" b="1">
                        <a:latin typeface="宋体" panose="02010600030101010101" pitchFamily="2" charset="-122"/>
                        <a:ea typeface="宋体" panose="02010600030101010101" pitchFamily="2" charset="-122"/>
                        <a:cs typeface="宋体" panose="02010600030101010101" pitchFamily="2" charset="-122"/>
                      </a:endParaRPr>
                    </a:p>
                  </a:txBody>
                  <a:tcPr marL="19050" marR="19050" marT="19050" marB="19050" vert="horz" anchor="t">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p>
                      <a:pPr indent="0">
                        <a:buNone/>
                      </a:pPr>
                      <a:r>
                        <a:rPr lang="en-US" sz="2400" b="1">
                          <a:latin typeface="宋体" panose="02010600030101010101" pitchFamily="2" charset="-122"/>
                          <a:ea typeface="宋体" panose="02010600030101010101" pitchFamily="2" charset="-122"/>
                          <a:cs typeface="宋体" panose="02010600030101010101" pitchFamily="2" charset="-122"/>
                        </a:rPr>
                        <a:t>  7.4</a:t>
                      </a:r>
                      <a:endParaRPr lang="en-US" altLang="en-US" sz="2400" b="1">
                        <a:latin typeface="宋体" panose="02010600030101010101" pitchFamily="2" charset="-122"/>
                        <a:ea typeface="宋体" panose="02010600030101010101" pitchFamily="2" charset="-122"/>
                        <a:cs typeface="宋体" panose="02010600030101010101" pitchFamily="2" charset="-122"/>
                      </a:endParaRPr>
                    </a:p>
                  </a:txBody>
                  <a:tcPr marL="19050" marR="19050" marT="19050" marB="19050" vert="horz" anchor="t">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p>
                      <a:pPr indent="0">
                        <a:buNone/>
                      </a:pPr>
                      <a:r>
                        <a:rPr lang="en-US" sz="2400" b="1">
                          <a:latin typeface="宋体" panose="02010600030101010101" pitchFamily="2" charset="-122"/>
                          <a:ea typeface="宋体" panose="02010600030101010101" pitchFamily="2" charset="-122"/>
                          <a:cs typeface="宋体" panose="02010600030101010101" pitchFamily="2" charset="-122"/>
                        </a:rPr>
                        <a:t>  4.6</a:t>
                      </a:r>
                      <a:endParaRPr lang="en-US" altLang="en-US" sz="2400" b="1">
                        <a:latin typeface="宋体" panose="02010600030101010101" pitchFamily="2" charset="-122"/>
                        <a:ea typeface="宋体" panose="02010600030101010101" pitchFamily="2" charset="-122"/>
                        <a:cs typeface="宋体" panose="02010600030101010101" pitchFamily="2" charset="-122"/>
                      </a:endParaRPr>
                    </a:p>
                  </a:txBody>
                  <a:tcPr marL="19050" marR="19050" marT="19050" marB="19050" vert="horz" anchor="t">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1160780">
                <a:tc>
                  <a:txBody>
                    <a:bodyPr/>
                    <a:p>
                      <a:pPr indent="0">
                        <a:buNone/>
                      </a:pPr>
                      <a:r>
                        <a:rPr lang="en-US" sz="2400" b="1">
                          <a:latin typeface="宋体" panose="02010600030101010101" pitchFamily="2" charset="-122"/>
                          <a:ea typeface="宋体" panose="02010600030101010101" pitchFamily="2" charset="-122"/>
                          <a:cs typeface="宋体" panose="02010600030101010101" pitchFamily="2" charset="-122"/>
                        </a:rPr>
                        <a:t>“十五”</a:t>
                      </a:r>
                      <a:endParaRPr lang="en-US" altLang="en-US" sz="2400" b="1">
                        <a:latin typeface="宋体" panose="02010600030101010101" pitchFamily="2" charset="-122"/>
                        <a:ea typeface="宋体" panose="02010600030101010101" pitchFamily="2" charset="-122"/>
                        <a:cs typeface="宋体" panose="02010600030101010101" pitchFamily="2" charset="-122"/>
                      </a:endParaRPr>
                    </a:p>
                  </a:txBody>
                  <a:tcPr marL="19050" marR="19050" marT="19050" marB="19050" vert="horz" anchor="t">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p>
                      <a:pPr indent="0">
                        <a:buNone/>
                      </a:pPr>
                      <a:r>
                        <a:rPr lang="en-US" sz="2400" b="1">
                          <a:latin typeface="宋体" panose="02010600030101010101" pitchFamily="2" charset="-122"/>
                          <a:ea typeface="宋体" panose="02010600030101010101" pitchFamily="2" charset="-122"/>
                          <a:cs typeface="宋体" panose="02010600030101010101" pitchFamily="2" charset="-122"/>
                        </a:rPr>
                        <a:t>1976～1980</a:t>
                      </a:r>
                      <a:endParaRPr lang="en-US" altLang="en-US" sz="2400" b="1">
                        <a:latin typeface="宋体" panose="02010600030101010101" pitchFamily="2" charset="-122"/>
                        <a:ea typeface="宋体" panose="02010600030101010101" pitchFamily="2" charset="-122"/>
                        <a:cs typeface="宋体" panose="02010600030101010101" pitchFamily="2" charset="-122"/>
                      </a:endParaRPr>
                    </a:p>
                  </a:txBody>
                  <a:tcPr marL="19050" marR="19050" marT="19050" marB="19050" vert="horz" anchor="t">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p>
                      <a:pPr indent="0">
                        <a:buNone/>
                      </a:pPr>
                      <a:r>
                        <a:rPr lang="en-US" sz="2400" b="1">
                          <a:latin typeface="宋体" panose="02010600030101010101" pitchFamily="2" charset="-122"/>
                          <a:ea typeface="宋体" panose="02010600030101010101" pitchFamily="2" charset="-122"/>
                          <a:cs typeface="宋体" panose="02010600030101010101" pitchFamily="2" charset="-122"/>
                        </a:rPr>
                        <a:t>  3.7</a:t>
                      </a:r>
                      <a:endParaRPr lang="en-US" altLang="en-US" sz="2400" b="1">
                        <a:latin typeface="宋体" panose="02010600030101010101" pitchFamily="2" charset="-122"/>
                        <a:ea typeface="宋体" panose="02010600030101010101" pitchFamily="2" charset="-122"/>
                        <a:cs typeface="宋体" panose="02010600030101010101" pitchFamily="2" charset="-122"/>
                      </a:endParaRPr>
                    </a:p>
                  </a:txBody>
                  <a:tcPr marL="19050" marR="19050" marT="19050" marB="19050" vert="horz" anchor="t">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p>
                      <a:pPr indent="0">
                        <a:buNone/>
                      </a:pPr>
                      <a:r>
                        <a:rPr lang="en-US" sz="2400" b="1">
                          <a:latin typeface="宋体" panose="02010600030101010101" pitchFamily="2" charset="-122"/>
                          <a:ea typeface="宋体" panose="02010600030101010101" pitchFamily="2" charset="-122"/>
                          <a:cs typeface="宋体" panose="02010600030101010101" pitchFamily="2" charset="-122"/>
                        </a:rPr>
                        <a:t>  4.4</a:t>
                      </a:r>
                      <a:endParaRPr lang="en-US" altLang="en-US" sz="2400" b="1">
                        <a:latin typeface="宋体" panose="02010600030101010101" pitchFamily="2" charset="-122"/>
                        <a:ea typeface="宋体" panose="02010600030101010101" pitchFamily="2" charset="-122"/>
                        <a:cs typeface="宋体" panose="02010600030101010101" pitchFamily="2" charset="-122"/>
                      </a:endParaRPr>
                    </a:p>
                  </a:txBody>
                  <a:tcPr marL="19050" marR="19050" marT="19050" marB="19050" vert="horz" anchor="t">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p>
                      <a:pPr indent="0">
                        <a:buNone/>
                      </a:pPr>
                      <a:r>
                        <a:rPr lang="en-US" sz="2400" b="1">
                          <a:latin typeface="宋体" panose="02010600030101010101" pitchFamily="2" charset="-122"/>
                          <a:ea typeface="宋体" panose="02010600030101010101" pitchFamily="2" charset="-122"/>
                          <a:cs typeface="宋体" panose="02010600030101010101" pitchFamily="2" charset="-122"/>
                        </a:rPr>
                        <a:t>  3.2</a:t>
                      </a:r>
                      <a:endParaRPr lang="en-US" altLang="en-US" sz="2400" b="1">
                        <a:latin typeface="宋体" panose="02010600030101010101" pitchFamily="2" charset="-122"/>
                        <a:ea typeface="宋体" panose="02010600030101010101" pitchFamily="2" charset="-122"/>
                        <a:cs typeface="宋体" panose="02010600030101010101" pitchFamily="2" charset="-122"/>
                      </a:endParaRPr>
                    </a:p>
                  </a:txBody>
                  <a:tcPr marL="19050" marR="19050" marT="19050" marB="19050" vert="horz" anchor="t">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0">
          <a:blip r:embed="rId1"/>
          <a:srcRect/>
          <a:tile tx="0" ty="0" sx="100000" sy="100000" flip="none" algn="tl"/>
        </a:blipFill>
        <a:effectLst/>
      </p:bgPr>
    </p:bg>
    <p:spTree>
      <p:nvGrpSpPr>
        <p:cNvPr id="1" name=""/>
        <p:cNvGrpSpPr/>
        <p:nvPr/>
      </p:nvGrpSpPr>
      <p:grpSpPr>
        <a:xfrm>
          <a:off x="0" y="0"/>
          <a:ext cx="0" cy="0"/>
          <a:chOff x="0" y="0"/>
          <a:chExt cx="0" cy="0"/>
        </a:xfrm>
      </p:grpSpPr>
      <p:sp>
        <p:nvSpPr>
          <p:cNvPr id="98306" name="Rectangle 2"/>
          <p:cNvSpPr>
            <a:spLocks noGrp="1"/>
          </p:cNvSpPr>
          <p:nvPr>
            <p:ph type="title"/>
          </p:nvPr>
        </p:nvSpPr>
        <p:spPr/>
        <p:txBody>
          <a:bodyPr/>
          <a:lstStyle/>
          <a:p>
            <a:endParaRPr lang="zh-CN" altLang="en-US" smtClean="0"/>
          </a:p>
        </p:txBody>
      </p:sp>
      <p:sp>
        <p:nvSpPr>
          <p:cNvPr id="98307" name="Rectangle 3"/>
          <p:cNvSpPr>
            <a:spLocks noGrp="1"/>
          </p:cNvSpPr>
          <p:nvPr>
            <p:ph type="body" idx="1"/>
          </p:nvPr>
        </p:nvSpPr>
        <p:spPr>
          <a:xfrm>
            <a:off x="121285" y="-743585"/>
            <a:ext cx="9169400" cy="8604885"/>
          </a:xfrm>
        </p:spPr>
        <p:txBody>
          <a:bodyPr/>
          <a:lstStyle/>
          <a:p>
            <a:endParaRPr lang="zh-CN" altLang="en-US" sz="3600" smtClean="0"/>
          </a:p>
          <a:p>
            <a:r>
              <a:rPr lang="zh-CN" altLang="en-US" sz="3600" b="1" smtClean="0"/>
              <a:t>【解答】通过题干分析，商朝妇好墓出土的玉器与新疆和田玉成分一致，可表明商朝时期中原地区就和西域地区存在联系，A符合题意。B材料题干没有涉及中外科技文化与交流。C丝绸之路开辟是在汉朝。D商朝统治中心是镐京。</a:t>
            </a:r>
            <a:endParaRPr lang="zh-CN" altLang="en-US" sz="3600" b="1" smtClean="0"/>
          </a:p>
          <a:p>
            <a:r>
              <a:rPr lang="zh-CN" altLang="en-US" sz="3600" b="1" smtClean="0"/>
              <a:t>故选：A。</a:t>
            </a:r>
            <a:endParaRPr lang="zh-CN" altLang="en-US" sz="3600" b="1" smtClean="0"/>
          </a:p>
          <a:p>
            <a:r>
              <a:rPr lang="zh-CN" altLang="en-US" sz="3600" b="1" smtClean="0"/>
              <a:t>【点评】本题通过丝绸之路这一基础知识为切入口，考查学生分析归纳问题的能力。</a:t>
            </a:r>
            <a:endParaRPr lang="zh-CN" altLang="en-US" sz="3600" b="1" smtClean="0"/>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bg>
      <p:bgPr>
        <a:blipFill dpi="0" rotWithShape="0">
          <a:blip r:embed="rId1"/>
          <a:srcRect/>
          <a:tile tx="0" ty="0" sx="100000" sy="100000" flip="none" algn="tl"/>
        </a:blipFill>
        <a:effectLst/>
      </p:bgPr>
    </p:bg>
    <p:spTree>
      <p:nvGrpSpPr>
        <p:cNvPr id="1" name=""/>
        <p:cNvGrpSpPr/>
        <p:nvPr/>
      </p:nvGrpSpPr>
      <p:grpSpPr>
        <a:xfrm>
          <a:off x="0" y="0"/>
          <a:ext cx="0" cy="0"/>
          <a:chOff x="0" y="0"/>
          <a:chExt cx="0" cy="0"/>
        </a:xfrm>
      </p:grpSpPr>
      <p:sp>
        <p:nvSpPr>
          <p:cNvPr id="78850" name="Rectangle 2"/>
          <p:cNvSpPr>
            <a:spLocks noGrp="1"/>
          </p:cNvSpPr>
          <p:nvPr>
            <p:ph type="title"/>
          </p:nvPr>
        </p:nvSpPr>
        <p:spPr/>
        <p:txBody>
          <a:bodyPr/>
          <a:lstStyle/>
          <a:p>
            <a:endParaRPr lang="zh-CN" altLang="en-US" smtClean="0"/>
          </a:p>
        </p:txBody>
      </p:sp>
      <p:sp>
        <p:nvSpPr>
          <p:cNvPr id="78851" name="Rectangle 3"/>
          <p:cNvSpPr>
            <a:spLocks noGrp="1"/>
          </p:cNvSpPr>
          <p:nvPr>
            <p:ph type="body" idx="1"/>
          </p:nvPr>
        </p:nvSpPr>
        <p:spPr>
          <a:xfrm>
            <a:off x="457200" y="-209550"/>
            <a:ext cx="8229600" cy="6340475"/>
          </a:xfrm>
        </p:spPr>
        <p:txBody>
          <a:bodyPr/>
          <a:lstStyle/>
          <a:p>
            <a:br>
              <a:rPr lang="zh-CN" altLang="en-US" sz="2600" smtClean="0"/>
            </a:br>
            <a:r>
              <a:rPr lang="zh-CN" altLang="en-US" sz="4800" b="1" smtClean="0"/>
              <a:t>A．经济体制僵化	</a:t>
            </a:r>
            <a:endParaRPr lang="zh-CN" altLang="en-US" sz="4800" b="1" smtClean="0"/>
          </a:p>
          <a:p>
            <a:r>
              <a:rPr lang="zh-CN" altLang="en-US" sz="4800" b="1" smtClean="0"/>
              <a:t>B．中苏关系破裂	</a:t>
            </a:r>
            <a:endParaRPr lang="zh-CN" altLang="en-US" sz="4800" b="1" smtClean="0"/>
          </a:p>
          <a:p>
            <a:r>
              <a:rPr lang="zh-CN" altLang="en-US" sz="4800" b="1" smtClean="0"/>
              <a:t>C．欧共体的扩大	</a:t>
            </a:r>
            <a:endParaRPr lang="zh-CN" altLang="en-US" sz="4800" b="1" smtClean="0"/>
          </a:p>
          <a:p>
            <a:r>
              <a:rPr lang="zh-CN" altLang="en-US" sz="4800" b="1" smtClean="0"/>
              <a:t>D．社会性质改变</a:t>
            </a:r>
            <a:endParaRPr lang="zh-CN" altLang="en-US" sz="4800" b="1" smtClean="0"/>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bg>
      <p:bgPr>
        <a:blipFill dpi="0" rotWithShape="0">
          <a:blip r:embed="rId1"/>
          <a:srcRect/>
          <a:tile tx="0" ty="0" sx="100000" sy="100000" flip="none" algn="tl"/>
        </a:blipFill>
        <a:effectLst/>
      </p:bgPr>
    </p:bg>
    <p:spTree>
      <p:nvGrpSpPr>
        <p:cNvPr id="1" name=""/>
        <p:cNvGrpSpPr/>
        <p:nvPr/>
      </p:nvGrpSpPr>
      <p:grpSpPr>
        <a:xfrm>
          <a:off x="0" y="0"/>
          <a:ext cx="0" cy="0"/>
          <a:chOff x="0" y="0"/>
          <a:chExt cx="0" cy="0"/>
        </a:xfrm>
      </p:grpSpPr>
      <p:sp>
        <p:nvSpPr>
          <p:cNvPr id="83970" name="Rectangle 2"/>
          <p:cNvSpPr>
            <a:spLocks noGrp="1"/>
          </p:cNvSpPr>
          <p:nvPr>
            <p:ph type="title"/>
          </p:nvPr>
        </p:nvSpPr>
        <p:spPr/>
        <p:txBody>
          <a:bodyPr/>
          <a:lstStyle/>
          <a:p>
            <a:endParaRPr lang="zh-CN" altLang="en-US" smtClean="0"/>
          </a:p>
        </p:txBody>
      </p:sp>
      <p:sp>
        <p:nvSpPr>
          <p:cNvPr id="83971" name="Rectangle 3"/>
          <p:cNvSpPr>
            <a:spLocks noGrp="1"/>
          </p:cNvSpPr>
          <p:nvPr>
            <p:ph type="body" idx="1"/>
          </p:nvPr>
        </p:nvSpPr>
        <p:spPr>
          <a:xfrm>
            <a:off x="327660" y="-290830"/>
            <a:ext cx="8359140" cy="7489825"/>
          </a:xfrm>
        </p:spPr>
        <p:txBody>
          <a:bodyPr/>
          <a:lstStyle/>
          <a:p>
            <a:endParaRPr lang="en-US" altLang="zh-CN" sz="2400" b="1" smtClean="0"/>
          </a:p>
          <a:p>
            <a:r>
              <a:rPr lang="en-US" altLang="zh-CN" sz="2400" b="1" smtClean="0"/>
              <a:t>【分析】本题主要考查斯大林模式的影响。把握与认识斯大林模式的弊端。</a:t>
            </a:r>
            <a:endParaRPr lang="en-US" altLang="zh-CN" sz="2400" b="1" smtClean="0"/>
          </a:p>
          <a:p>
            <a:r>
              <a:rPr lang="en-US" altLang="zh-CN" sz="2400" b="1" smtClean="0"/>
              <a:t>【解答】仔细观察框表可知，“八五”，“九五”，“十五”期间，苏联国民收入年均增长率，工业总产值年均增长，社会劳动生产增长不断下降；其原因是由于斯大林模式具有严重的弊端，经济体制僵化。1936年苏联新宪法通过，宣布建成了社会主义国家，标志着斯大林模式的形成。由于斯大林模式以行政手段管理经济，限制商品货币关系，片面发展重工业，导致农业和轻工业长期处于落后状态。斯大林模式的高度集权模式，经济体制僵化，阻碍苏联民主与法制建设和经济持续发展，妨碍社会主义优越性的充分发挥。</a:t>
            </a:r>
            <a:endParaRPr lang="en-US" altLang="zh-CN" sz="2400" b="1" smtClean="0"/>
          </a:p>
          <a:p>
            <a:r>
              <a:rPr lang="en-US" altLang="zh-CN" sz="2400" b="1" smtClean="0"/>
              <a:t>故选：A。</a:t>
            </a:r>
            <a:endParaRPr lang="en-US" altLang="zh-CN" sz="2400" b="1" smtClean="0"/>
          </a:p>
          <a:p>
            <a:r>
              <a:rPr lang="en-US" altLang="zh-CN" sz="2400" b="1" smtClean="0"/>
              <a:t>【点评】本题主要考查学生的识记能力以及分析问题的能力。识记与灵活掌握斯大林模式的相关知识。</a:t>
            </a:r>
            <a:endParaRPr lang="en-US" altLang="zh-CN" sz="2400" b="1"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p:cNvSpPr>
          <p:nvPr>
            <p:ph type="title"/>
          </p:nvPr>
        </p:nvSpPr>
        <p:spPr>
          <a:xfrm>
            <a:off x="457200" y="278130"/>
            <a:ext cx="8229600" cy="7094220"/>
          </a:xfrm>
        </p:spPr>
        <p:txBody>
          <a:bodyPr/>
          <a:lstStyle/>
          <a:p>
            <a:r>
              <a:rPr lang="zh-CN" altLang="en-US" sz="4000" b="1" smtClean="0"/>
              <a:t>2．“民之难治，以其上之有为，是以难治”，意思是百姓之所以难以治理，恰是因为统治者“有为”。这体现的是（　　）</a:t>
            </a:r>
            <a:br>
              <a:rPr lang="zh-CN" altLang="en-US" sz="4000" b="1" smtClean="0"/>
            </a:br>
            <a:r>
              <a:rPr lang="zh-CN" altLang="en-US" sz="4000" b="1" smtClean="0"/>
              <a:t>A．法家的“法治”思想	</a:t>
            </a:r>
            <a:br>
              <a:rPr lang="zh-CN" altLang="en-US" sz="4000" b="1" smtClean="0"/>
            </a:br>
            <a:r>
              <a:rPr lang="zh-CN" altLang="en-US" sz="4000" b="1" smtClean="0"/>
              <a:t>B．儒家的“仁政”思想	</a:t>
            </a:r>
            <a:br>
              <a:rPr lang="zh-CN" altLang="en-US" sz="4000" b="1" smtClean="0"/>
            </a:br>
            <a:r>
              <a:rPr lang="zh-CN" altLang="en-US" sz="4000" b="1" smtClean="0"/>
              <a:t>C．道家的“无为”思想	</a:t>
            </a:r>
            <a:br>
              <a:rPr lang="zh-CN" altLang="en-US" sz="4000" b="1" smtClean="0"/>
            </a:br>
            <a:r>
              <a:rPr lang="zh-CN" altLang="en-US" sz="4000" b="1" smtClean="0"/>
              <a:t>D．墨家的“非攻”思想</a:t>
            </a:r>
            <a:endParaRPr lang="zh-CN" altLang="en-US" sz="4000" b="1" smtClean="0"/>
          </a:p>
        </p:txBody>
      </p:sp>
      <p:sp>
        <p:nvSpPr>
          <p:cNvPr id="99331" name="Rectangle 3"/>
          <p:cNvSpPr>
            <a:spLocks noGrp="1"/>
          </p:cNvSpPr>
          <p:nvPr>
            <p:ph type="body" idx="1"/>
          </p:nvPr>
        </p:nvSpPr>
        <p:spPr>
          <a:xfrm>
            <a:off x="457200" y="1600200"/>
            <a:ext cx="8229600" cy="4756785"/>
          </a:xfrm>
        </p:spPr>
        <p:txBody>
          <a:bodyPr/>
          <a:lstStyle/>
          <a:p>
            <a:pPr>
              <a:buFont typeface="Wingdings" panose="05000000000000000000" pitchFamily="2" charset="2"/>
              <a:buNone/>
            </a:pPr>
            <a:endParaRPr lang="zh-CN" altLang="en-US" smtClean="0"/>
          </a:p>
          <a:p>
            <a:pPr>
              <a:buFont typeface="Wingdings" panose="05000000000000000000" pitchFamily="2" charset="2"/>
              <a:buNone/>
            </a:pPr>
            <a:endParaRPr lang="zh-CN" altLang="en-US" smtClean="0"/>
          </a:p>
          <a:p>
            <a:pPr>
              <a:buFont typeface="Wingdings" panose="05000000000000000000" pitchFamily="2" charset="2"/>
              <a:buNone/>
            </a:pPr>
            <a:endParaRPr lang="zh-CN" altLang="en-US"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0">
          <a:blip r:embed="rId1"/>
          <a:srcRect/>
          <a:tile tx="0" ty="0" sx="100000" sy="100000" flip="none" algn="tl"/>
        </a:blipFill>
        <a:effectLst/>
      </p:bgPr>
    </p:bg>
    <p:spTree>
      <p:nvGrpSpPr>
        <p:cNvPr id="1" name=""/>
        <p:cNvGrpSpPr/>
        <p:nvPr/>
      </p:nvGrpSpPr>
      <p:grpSpPr>
        <a:xfrm>
          <a:off x="0" y="0"/>
          <a:ext cx="0" cy="0"/>
          <a:chOff x="0" y="0"/>
          <a:chExt cx="0" cy="0"/>
        </a:xfrm>
      </p:grpSpPr>
      <p:sp>
        <p:nvSpPr>
          <p:cNvPr id="27650" name="Rectangle 2"/>
          <p:cNvSpPr>
            <a:spLocks noGrp="1"/>
          </p:cNvSpPr>
          <p:nvPr>
            <p:ph type="title"/>
          </p:nvPr>
        </p:nvSpPr>
        <p:spPr/>
        <p:txBody>
          <a:bodyPr/>
          <a:lstStyle/>
          <a:p>
            <a:endParaRPr lang="zh-CN" altLang="en-US" smtClean="0"/>
          </a:p>
        </p:txBody>
      </p:sp>
      <p:sp>
        <p:nvSpPr>
          <p:cNvPr id="27651" name="Rectangle 3"/>
          <p:cNvSpPr>
            <a:spLocks noGrp="1"/>
          </p:cNvSpPr>
          <p:nvPr>
            <p:ph type="body" idx="1"/>
          </p:nvPr>
        </p:nvSpPr>
        <p:spPr>
          <a:xfrm>
            <a:off x="539750" y="333375"/>
            <a:ext cx="8147050" cy="5797550"/>
          </a:xfrm>
        </p:spPr>
        <p:txBody>
          <a:bodyPr/>
          <a:lstStyle/>
          <a:p>
            <a:r>
              <a:rPr lang="zh-CN" altLang="en-US" sz="3600" b="1" smtClean="0"/>
              <a:t>【分析】本题考查道家的思想主张，知道道家主张“无为而治”。</a:t>
            </a:r>
            <a:endParaRPr lang="zh-CN" altLang="en-US" sz="3600" b="1" smtClean="0"/>
          </a:p>
          <a:p>
            <a:r>
              <a:rPr lang="zh-CN" altLang="en-US" sz="3600" b="1" smtClean="0"/>
              <a:t>【解答】根据材料“民之难治，以其上之有为，是以难治”和所学知识可以判断出材料反映的是道家的“无为而治”，因此C项说法正确。</a:t>
            </a:r>
            <a:endParaRPr lang="zh-CN" altLang="en-US" sz="3600" b="1" smtClean="0"/>
          </a:p>
          <a:p>
            <a:r>
              <a:rPr lang="zh-CN" altLang="en-US" sz="3600" b="1" smtClean="0"/>
              <a:t>故选：C。</a:t>
            </a:r>
            <a:endParaRPr lang="zh-CN" altLang="en-US" sz="3600" b="1" smtClean="0"/>
          </a:p>
          <a:p>
            <a:r>
              <a:rPr lang="zh-CN" altLang="en-US" sz="3600" b="1" smtClean="0"/>
              <a:t>【点评】本题考查道家的思想主张，考查学生的识记和理解能力，解题关键是熟练掌握基础知识。</a:t>
            </a:r>
            <a:endParaRPr lang="zh-CN" altLang="en-US" sz="3600" b="1" smtClean="0"/>
          </a:p>
        </p:txBody>
      </p:sp>
    </p:spTree>
  </p:cSld>
  <p:clrMapOvr>
    <a:masterClrMapping/>
  </p:clrMapOvr>
  <p:timing>
    <p:tnLst>
      <p:par>
        <p:cTn id="1" dur="indefinite" restart="never" nodeType="tmRoot"/>
      </p:par>
    </p:tnLst>
  </p:timing>
</p:sld>
</file>

<file path=ppt/tags/tag1.xml><?xml version="1.0" encoding="utf-8"?>
<p:tagLst xmlns:p="http://schemas.openxmlformats.org/presentationml/2006/main">
  <p:tag name="KSO_WM_UNIT_PLACING_PICTURE_USER_VIEWPORT" val="{&quot;height&quot;:6255,&quot;width&quot;:7396}"/>
</p:tagLst>
</file>

<file path=ppt/tags/tag2.xml><?xml version="1.0" encoding="utf-8"?>
<p:tagLst xmlns:p="http://schemas.openxmlformats.org/presentationml/2006/main">
  <p:tag name="KSO_WM_UNIT_TABLE_BEAUTIFY" val="smartTable{a7f64172-244d-407b-ad80-282254226440}"/>
</p:tagLst>
</file>

<file path=ppt/tags/tag3.xml><?xml version="1.0" encoding="utf-8"?>
<p:tagLst xmlns:p="http://schemas.openxmlformats.org/presentationml/2006/main">
  <p:tag name="KSO_WM_UNIT_TABLE_BEAUTIFY" val="smartTable{ebc71523-d486-404f-a352-d16b00163902}"/>
</p:tagLst>
</file>

<file path=ppt/tags/tag4.xml><?xml version="1.0" encoding="utf-8"?>
<p:tagLst xmlns:p="http://schemas.openxmlformats.org/presentationml/2006/main">
  <p:tag name="KSO_WM_UNIT_TABLE_BEAUTIFY" val="smartTable{9e1799c3-3078-40d7-8ed3-ae88ac4f4b9e}"/>
</p:tagLst>
</file>

<file path=ppt/tags/tag5.xml><?xml version="1.0" encoding="utf-8"?>
<p:tagLst xmlns:p="http://schemas.openxmlformats.org/presentationml/2006/main">
  <p:tag name="KSO_WM_DOC_GUID" val="{d22675ba-1bf8-418d-b327-1b418bdc378f}"/>
</p:tagLst>
</file>

<file path=ppt/theme/theme1.xml><?xml version="1.0" encoding="utf-8"?>
<a:theme xmlns:a="http://schemas.openxmlformats.org/drawingml/2006/main" name="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宋体"/>
        <a:cs typeface=""/>
      </a:majorFont>
      <a:minorFont>
        <a:latin typeface="Arial"/>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Edge</Template>
  <TotalTime>0</TotalTime>
  <Words>11394</Words>
  <Application>WPS 演示</Application>
  <PresentationFormat>全屏显示(4:3)</PresentationFormat>
  <Paragraphs>454</Paragraphs>
  <Slides>71</Slides>
  <Notes>1</Notes>
  <HiddenSlides>0</HiddenSlides>
  <MMClips>0</MMClips>
  <ScaleCrop>false</ScaleCrop>
  <HeadingPairs>
    <vt:vector size="6" baseType="variant">
      <vt:variant>
        <vt:lpstr>已用的字体</vt:lpstr>
      </vt:variant>
      <vt:variant>
        <vt:i4>12</vt:i4>
      </vt:variant>
      <vt:variant>
        <vt:lpstr>主题</vt:lpstr>
      </vt:variant>
      <vt:variant>
        <vt:i4>1</vt:i4>
      </vt:variant>
      <vt:variant>
        <vt:lpstr>幻灯片标题</vt:lpstr>
      </vt:variant>
      <vt:variant>
        <vt:i4>71</vt:i4>
      </vt:variant>
    </vt:vector>
  </HeadingPairs>
  <TitlesOfParts>
    <vt:vector size="84" baseType="lpstr">
      <vt:lpstr>Arial</vt:lpstr>
      <vt:lpstr>宋体</vt:lpstr>
      <vt:lpstr>Wingdings</vt:lpstr>
      <vt:lpstr>Times New Roman</vt:lpstr>
      <vt:lpstr>Garamond</vt:lpstr>
      <vt:lpstr>黑体</vt:lpstr>
      <vt:lpstr>楷体</vt:lpstr>
      <vt:lpstr>楷体_GB2312</vt:lpstr>
      <vt:lpstr>新宋体</vt:lpstr>
      <vt:lpstr>Calibri</vt:lpstr>
      <vt:lpstr>微软雅黑</vt:lpstr>
      <vt:lpstr>Arial Unicode MS</vt:lpstr>
      <vt:lpstr>Edge</vt:lpstr>
      <vt:lpstr>PowerPoint 演示文稿</vt:lpstr>
      <vt:lpstr>     2020年是特别的一年，在新冠疫情的阴影中，学生们经历了最长的寒假，遇上了取消考纲的“不确定性”，参加了最晚的中考。在种种严峻的环境下，很多人都怀着侥幸的心理，以为中考难度会降低，结果却是阵阵的哭号。    今年广东中考历史科目从题量到质量都有所提升。全卷有30道单项选择题加3道综合题，命题灵活，考查内容紧贴核心素养，注重历史研究能力，可谓是一份历史味浓郁的中考试题。   </vt:lpstr>
      <vt:lpstr>PowerPoint 演示文稿</vt:lpstr>
      <vt:lpstr>PowerPoint 演示文稿</vt:lpstr>
      <vt:lpstr>PowerPoint 演示文稿</vt:lpstr>
      <vt:lpstr>PowerPoint 演示文稿</vt:lpstr>
      <vt:lpstr>PowerPoint 演示文稿</vt:lpstr>
      <vt:lpstr>2．“民之难治，以其上之有为，是以难治”，意思是百姓之所以难以治理，恰是因为统治者“有为”。这体现的是（　　） A．法家的“法治”思想	 B．儒家的“仁政”思想	 C．道家的“无为”思想	 D．墨家的“非攻”思想</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6．章学诚指出，简牍时代书写载体空间狭小，书写不便，文章普遍短小精炼；纸本时代书写载体容量扩大，书写便利，文辞多显冗长枝蔓。由此可知，章学诚认为（　　） A．使用简牍成本较高	B．专制统治禁锢思想	 C．纸的应用影响文辞	D．纸张促进文化交流</vt:lpstr>
      <vt:lpstr>【分析】本题考查造纸术的影响，知道章学诚认为纸的应用影响文辞，致使文辞多显冗长枝蔓。 【解答】章学诚指出，简牍时代书写载体空间狭小，书写不便，文章普遍短小精炼；纸本时代书写载体容量扩大，书写便利，文辞多显冗长枝蔓。由此可知，章学诚认为纸的应用影响文辞，致使文辞多显冗长枝蔓。 故选：C。 【点评】本题考查造纸术的影响，考查学生的识记和理解能力，解题关键是熟练掌握基础知识。</vt:lpstr>
      <vt:lpstr>PowerPoint 演示文稿</vt:lpstr>
      <vt:lpstr>【分析】本题考查北方民族大交融，知道魏晋南北朝时期民族交融加强，致使魏晋南北朝内迁的北方少数民族即“五胡”到隋唐时期已经汉化，与汉族无异。 【解答】吕思勉《中国通史》讲到“一到隋唐时代，而所谓五胡，便已泯然无迹”，意在说明魏晋南北朝时期民族交融加强，致使魏晋南北朝内迁的北方少数民族即“五胡”到隋唐时期已经汉化，与汉族无异。 故选：A。 【点评】本题考查北方民族大交融，考查学生的识记和理解能力，解题关键是熟练掌握基础知识。</vt:lpstr>
      <vt:lpstr>PowerPoint 演示文稿</vt:lpstr>
      <vt:lpstr>PowerPoint 演示文稿</vt:lpstr>
      <vt:lpstr>PowerPoint 演示文稿</vt:lpstr>
      <vt:lpstr>【分析】本题主要考查隋唐文化艺术的兼容并包。掌握隋唐文化艺术的特点。 【解答】根据所学知识可知，唐朝前期政治稳定，国力强盛，经济繁荣，文化昌盛，处于世界领先地位；唐政府又采取比较开放的对外政策，唐朝统治者实行比较开明的民族政策，唐太宗时期增订完成“十部乐”，分别为燕乐、清商乐、西凉乐、扶南乐、高丽乐、龟兹乐、安国乐、疏勒乐、康国乐、高昌乐，这说明隋唐时期，宫廷宴乐出现了一些少数民族和外国的乐舞，体现出了唐代文化兼容并包。C符合题意。 故选：C。 【点评】主要考查学生运用所学知识解决问题的能力。需要准确掌握隋唐时期科技、文化和艺术成就。</vt:lpstr>
      <vt:lpstr>PowerPoint 演示文稿</vt:lpstr>
      <vt:lpstr>PowerPoint 演示文稿</vt:lpstr>
      <vt:lpstr>PowerPoint 演示文稿</vt:lpstr>
      <vt:lpstr>PowerPoint 演示文稿</vt:lpstr>
      <vt:lpstr>12.．明太祖时期将《孟子》一书中“非臣子所宜言”的内容尽行删去，纂成《孟子节文》，颁行天下，作为科举考试的内容。这反映了明初（　　） A．君主专制加强	 B．科举制度完善	 C．儒家地位提升	 D．图书出版发达    </vt:lpstr>
      <vt:lpstr>【分析】本题主要考查明朝君权加强。本题主要考查学生准确解读材料信息的能力，材料中朱元璋在读了孟子的著作后，对孟子的有些话语很不满意，并要求儒臣修改其著作，说明孟子民本思想中有不利于君主统治的因素存在。 【解答】根据题干可知，明太祖下令废除“非臣子所宜言”的内容，以树立皇权威严，反映了君主专制的不断加强。A项正确。 B项，题干现象与科举制度完善无关，排除。 C项，材料并未体现对儒家地位的提升，排除。 D项，材料未反映图书出版发达，排除。 故选：A。 【点评】本题主要考查学生运用所学知识解决问题的能力。识记与灵活掌握明朝君权加强特点以及影响。</vt:lpstr>
      <vt:lpstr>PowerPoint 演示文稿</vt:lpstr>
      <vt:lpstr>【分析】本题考查近代中国经济结构演变的相关知识。关键信息：清政府的财政收入约75%来自田赋，而到了清末田赋所占的比重降至35%。 【解答】依据材料“清政府的财政收入约75%来自田赋，而到了清末田赋所占的比重降至35%”可知小农经济的地位在下降；结合所学知识可知，鸦片战争后中国自然经济开始解体，农业全面衰退，故C正确。 故选：C。 【点评】本题考查学生正确解读材料信息和分析问题的能力。依据材料结合所学知识可用排除法解决问题，难度适中。</vt:lpstr>
      <vt:lpstr>PowerPoint 演示文稿</vt:lpstr>
      <vt:lpstr>PowerPoint 演示文稿</vt:lpstr>
      <vt:lpstr>PowerPoint 演示文稿</vt:lpstr>
      <vt:lpstr>PowerPoint 演示文稿</vt:lpstr>
      <vt:lpstr>16．如图是徐悲鸿1940年前后创作的鸿篇巨作《愚公移山》（局部），作者采用西洋写实主义技法表现劳动者形象，气势磅礴。在当时的背景下，这幅作品旨在彰显（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【分析】本题主要考查中世纪的欧洲大学的相关史实。大学的兴起是中世纪文化的重要成就之一，西欧中世纪大学为中世纪西欧社会培养了人才，促进了科学和文化的进步。 【解答】在西欧古老的大学中，以法国的巴黎大学和英国的牛津大学最为著名。西欧古老大学拥有许多特权，欧洲大学的自治地位主要体现在免赋税特权、司法特权、教育自主权。据“中世纪欧洲大学可以主办学术讲座，控制人员编制，有权审查并发放各种证书和学位，甚至享有赋税、司法等方面的特权。”可知，这说明中世纪欧洲大学拥有较大的自治权。选项D符合题意。 故选：D。 【点评】本题主要考查解读题干信息和对历史史实的分析和准确识记能力。理解并识记中世纪的欧洲大学的相关史实。</vt:lpstr>
      <vt:lpstr>PowerPoint 演示文稿</vt:lpstr>
      <vt:lpstr>PowerPoint 演示文稿</vt:lpstr>
      <vt:lpstr>PowerPoint 演示文稿</vt:lpstr>
      <vt:lpstr>【分析】本题主要考查万有引力的发现。掌握牛顿的成就。 【解答】牛顿在1687年出版的《自然哲学的数学原理》一书中首先提出的。万有引力定律出现后，才正式把研究天体的运动建立在力学理论的基础上，从而创立了天体力学。简单的说，自然界中任何两个物体都是相互吸引的，质量越大的东西产生的引力越大，这个力与两个物体的质量均成正比，与两个物体间的距离平方成反比。题干中，行星为什么总是围绕太阳做规则运动而不脱离其固定轨道？这一疑问得到解决主要得益于万有引力的发现。 故选：D。 【点评】主要考查运用所学知识解决问题的能力。需要准确掌握牛顿的科技成就。</vt:lpstr>
      <vt:lpstr>PowerPoint 演示文稿</vt:lpstr>
      <vt:lpstr>PowerPoint 演示文稿</vt:lpstr>
      <vt:lpstr>PowerPoint 演示文稿</vt:lpstr>
      <vt:lpstr>27．1927年苏联的粮食收购量比上年减少30%，斯大林认为这是小农经济分散性导致的结果。为了解决这一问题，苏联（　　） A．实施新经济政策	 B．发展商品经济	 C．大力推行工业化	 D．实行农业集体化</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近现代史复习教学</dc:title>
  <dc:creator>User</dc:creator>
  <cp:lastModifiedBy>Administrator</cp:lastModifiedBy>
  <cp:revision>382</cp:revision>
  <dcterms:created xsi:type="dcterms:W3CDTF">2012-02-18T02:03:00Z</dcterms:created>
  <dcterms:modified xsi:type="dcterms:W3CDTF">2020-08-01T05:39:16Z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2052-11.1.0.9828</vt:lpwstr>
  </property>
</Properties>
</file>