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3"/>
    <p:sldId id="257" r:id="rId4"/>
    <p:sldId id="258" r:id="rId5"/>
    <p:sldId id="259" r:id="rId6"/>
    <p:sldId id="322" r:id="rId7"/>
    <p:sldId id="299" r:id="rId9"/>
    <p:sldId id="282" r:id="rId10"/>
    <p:sldId id="298" r:id="rId11"/>
    <p:sldId id="296" r:id="rId12"/>
    <p:sldId id="300" r:id="rId13"/>
    <p:sldId id="301" r:id="rId14"/>
    <p:sldId id="302" r:id="rId15"/>
    <p:sldId id="303" r:id="rId16"/>
    <p:sldId id="304" r:id="rId17"/>
    <p:sldId id="325" r:id="rId18"/>
    <p:sldId id="305" r:id="rId19"/>
    <p:sldId id="306" r:id="rId20"/>
    <p:sldId id="326" r:id="rId21"/>
    <p:sldId id="308" r:id="rId22"/>
    <p:sldId id="309" r:id="rId23"/>
    <p:sldId id="310" r:id="rId24"/>
    <p:sldId id="311" r:id="rId25"/>
    <p:sldId id="327" r:id="rId26"/>
    <p:sldId id="314" r:id="rId27"/>
    <p:sldId id="315" r:id="rId28"/>
    <p:sldId id="316" r:id="rId29"/>
    <p:sldId id="317" r:id="rId30"/>
    <p:sldId id="318" r:id="rId31"/>
    <p:sldId id="355" r:id="rId32"/>
    <p:sldId id="319" r:id="rId33"/>
    <p:sldId id="328" r:id="rId34"/>
    <p:sldId id="320" r:id="rId35"/>
    <p:sldId id="321" r:id="rId36"/>
    <p:sldId id="356" r:id="rId37"/>
    <p:sldId id="354" r:id="rId38"/>
    <p:sldId id="357" r:id="rId39"/>
    <p:sldId id="352" r:id="rId40"/>
    <p:sldId id="353" r:id="rId41"/>
    <p:sldId id="295" r:id="rId4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04B"/>
    <a:srgbClr val="B4DE63"/>
    <a:srgbClr val="518823"/>
    <a:srgbClr val="F2B0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27" autoAdjust="0"/>
    <p:restoredTop sz="94660"/>
  </p:normalViewPr>
  <p:slideViewPr>
    <p:cSldViewPr snapToGrid="0">
      <p:cViewPr varScale="1">
        <p:scale>
          <a:sx n="71" d="100"/>
          <a:sy n="71" d="100"/>
        </p:scale>
        <p:origin x="-906" y="-96"/>
      </p:cViewPr>
      <p:guideLst>
        <p:guide orient="horz" pos="2160"/>
        <p:guide pos="3820"/>
      </p:guideLst>
    </p:cSldViewPr>
  </p:slideViewPr>
  <p:notesTextViewPr>
    <p:cViewPr>
      <p:scale>
        <a:sx n="1" d="1"/>
        <a:sy n="1" d="1"/>
      </p:scale>
      <p:origin x="0" y="0"/>
    </p:cViewPr>
  </p:notesTextViewPr>
  <p:sorterViewPr>
    <p:cViewPr>
      <p:scale>
        <a:sx n="54" d="100"/>
        <a:sy n="54"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CBDE69-E300-4A5E-BE54-3D5DBE6ABF4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0C66A1-5633-4B28-8129-F1664BD49D4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28751" y="223235"/>
            <a:ext cx="10515600" cy="533509"/>
          </a:xfrm>
        </p:spPr>
        <p:txBody>
          <a:bodyPr>
            <a:normAutofit/>
          </a:bodyPr>
          <a:lstStyle>
            <a:lvl1pPr>
              <a:defRPr sz="3200">
                <a:solidFill>
                  <a:schemeClr val="tx2"/>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transition spd="slow" advTm="0">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8" Type="http://schemas.openxmlformats.org/officeDocument/2006/relationships/theme" Target="../theme/theme1.xml"/><Relationship Id="rId37" Type="http://schemas.openxmlformats.org/officeDocument/2006/relationships/image" Target="../media/image3.jpeg"/><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7">
            <a:lum/>
          </a:blip>
          <a:srcRect/>
          <a:stretch>
            <a:fillRect t="-1000" b="-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4.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4.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68550" y="1767205"/>
            <a:ext cx="7805420" cy="1014730"/>
          </a:xfrm>
          <a:prstGeom prst="rect">
            <a:avLst/>
          </a:prstGeom>
          <a:noFill/>
        </p:spPr>
        <p:txBody>
          <a:bodyPr wrap="square" rtlCol="0">
            <a:spAutoFit/>
          </a:bodyPr>
          <a:lstStyle/>
          <a:p>
            <a:pPr algn="ctr"/>
            <a:r>
              <a:rPr lang="en-US" altLang="zh-CN" sz="6000" dirty="0" smtClean="0">
                <a:solidFill>
                  <a:srgbClr val="045F05"/>
                </a:solidFill>
                <a:latin typeface="微软雅黑" panose="020B0503020204020204" pitchFamily="34" charset="-122"/>
                <a:ea typeface="微软雅黑" panose="020B0503020204020204" pitchFamily="34" charset="-122"/>
              </a:rPr>
              <a:t>2020</a:t>
            </a:r>
            <a:r>
              <a:rPr lang="zh-CN" altLang="en-US" sz="6000" dirty="0" smtClean="0">
                <a:solidFill>
                  <a:srgbClr val="045F05"/>
                </a:solidFill>
                <a:latin typeface="微软雅黑" panose="020B0503020204020204" pitchFamily="34" charset="-122"/>
                <a:ea typeface="微软雅黑" panose="020B0503020204020204" pitchFamily="34" charset="-122"/>
              </a:rPr>
              <a:t>年</a:t>
            </a:r>
            <a:r>
              <a:rPr lang="zh-CN" altLang="en-US" sz="6000" dirty="0" smtClean="0">
                <a:solidFill>
                  <a:srgbClr val="045F05"/>
                </a:solidFill>
                <a:latin typeface="微软雅黑" panose="020B0503020204020204" pitchFamily="34" charset="-122"/>
                <a:ea typeface="微软雅黑" panose="020B0503020204020204" pitchFamily="34" charset="-122"/>
              </a:rPr>
              <a:t>中考历史预测</a:t>
            </a:r>
            <a:endParaRPr lang="zh-CN" altLang="en-US" sz="6000" dirty="0">
              <a:solidFill>
                <a:srgbClr val="045F05"/>
              </a:solidFill>
              <a:latin typeface="微软雅黑" panose="020B0503020204020204" pitchFamily="34" charset="-122"/>
              <a:ea typeface="微软雅黑" panose="020B0503020204020204" pitchFamily="34" charset="-122"/>
            </a:endParaRPr>
          </a:p>
        </p:txBody>
      </p:sp>
      <p:sp>
        <p:nvSpPr>
          <p:cNvPr id="6" name="Rectangle 4"/>
          <p:cNvSpPr txBox="1">
            <a:spLocks noChangeArrowheads="1"/>
          </p:cNvSpPr>
          <p:nvPr/>
        </p:nvSpPr>
        <p:spPr bwMode="auto">
          <a:xfrm>
            <a:off x="2929255" y="3215640"/>
            <a:ext cx="6334125" cy="67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r"/>
            <a:r>
              <a:rPr lang="en-US" altLang="zh-CN" sz="2800" b="0" dirty="0" smtClean="0">
                <a:solidFill>
                  <a:srgbClr val="045F05"/>
                </a:solidFill>
                <a:latin typeface="+mn-ea"/>
              </a:rPr>
              <a:t>——</a:t>
            </a:r>
            <a:r>
              <a:rPr lang="zh-CN" altLang="en-US" sz="2800" b="0" dirty="0" smtClean="0">
                <a:solidFill>
                  <a:srgbClr val="045F05"/>
                </a:solidFill>
                <a:latin typeface="+mn-ea"/>
              </a:rPr>
              <a:t>关于时事热点与中考历史考点</a:t>
            </a:r>
            <a:endParaRPr lang="zh-CN" altLang="en-US" sz="2800" b="0" dirty="0" smtClean="0">
              <a:solidFill>
                <a:srgbClr val="045F05"/>
              </a:solidFill>
              <a:latin typeface="+mn-ea"/>
            </a:endParaRPr>
          </a:p>
        </p:txBody>
      </p:sp>
      <p:pic>
        <p:nvPicPr>
          <p:cNvPr id="7" name="Thomas Greenberg - Small World">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cstate="print"/>
          <a:stretch>
            <a:fillRect/>
          </a:stretch>
        </p:blipFill>
        <p:spPr>
          <a:xfrm>
            <a:off x="6618525" y="-1526628"/>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6"/>
                                        </p:tgtEl>
                                        <p:attrNameLst>
                                          <p:attrName>style.visibility</p:attrName>
                                        </p:attrNameLst>
                                      </p:cBhvr>
                                      <p:to>
                                        <p:strVal val="visible"/>
                                      </p:to>
                                    </p:set>
                                    <p:anim calcmode="lin" valueType="num">
                                      <p:cBhvr>
                                        <p:cTn id="14" dur="400" fill="hold"/>
                                        <p:tgtEl>
                                          <p:spTgt spid="6"/>
                                        </p:tgtEl>
                                        <p:attrNameLst>
                                          <p:attrName>ppt_w</p:attrName>
                                        </p:attrNameLst>
                                      </p:cBhvr>
                                      <p:tavLst>
                                        <p:tav tm="0">
                                          <p:val>
                                            <p:fltVal val="0"/>
                                          </p:val>
                                        </p:tav>
                                        <p:tav tm="100000">
                                          <p:val>
                                            <p:strVal val="#ppt_w"/>
                                          </p:val>
                                        </p:tav>
                                      </p:tavLst>
                                    </p:anim>
                                    <p:anim calcmode="lin" valueType="num">
                                      <p:cBhvr>
                                        <p:cTn id="15" dur="400" fill="hold"/>
                                        <p:tgtEl>
                                          <p:spTgt spid="6"/>
                                        </p:tgtEl>
                                        <p:attrNameLst>
                                          <p:attrName>ppt_h</p:attrName>
                                        </p:attrNameLst>
                                      </p:cBhvr>
                                      <p:tavLst>
                                        <p:tav tm="0">
                                          <p:val>
                                            <p:fltVal val="0"/>
                                          </p:val>
                                        </p:tav>
                                        <p:tav tm="100000">
                                          <p:val>
                                            <p:strVal val="#ppt_h"/>
                                          </p:val>
                                        </p:tav>
                                      </p:tavLst>
                                    </p:anim>
                                    <p:anim calcmode="lin" valueType="num">
                                      <p:cBhvr>
                                        <p:cTn id="16" dur="400" fill="hold"/>
                                        <p:tgtEl>
                                          <p:spTgt spid="6"/>
                                        </p:tgtEl>
                                        <p:attrNameLst>
                                          <p:attrName>style.rotation</p:attrName>
                                        </p:attrNameLst>
                                      </p:cBhvr>
                                      <p:tavLst>
                                        <p:tav tm="0">
                                          <p:val>
                                            <p:fltVal val="90"/>
                                          </p:val>
                                        </p:tav>
                                        <p:tav tm="100000">
                                          <p:val>
                                            <p:fltVal val="0"/>
                                          </p:val>
                                        </p:tav>
                                      </p:tavLst>
                                    </p:anim>
                                    <p:animEffect transition="in" filter="fade">
                                      <p:cBhvr>
                                        <p:cTn id="17"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18" repeatCount="indefinite" fill="hold" display="0">
                  <p:stCondLst>
                    <p:cond delay="indefinite"/>
                  </p:stCondLst>
                  <p:endCondLst>
                    <p:cond evt="onStopAudio" delay="0">
                      <p:tgtEl>
                        <p:sldTgt/>
                      </p:tgtEl>
                    </p:cond>
                  </p:endCondLst>
                </p:cTn>
                <p:tgtEl>
                  <p:spTgt spid="7"/>
                </p:tgtEl>
              </p:cMediaNode>
            </p:audio>
          </p:childTnLst>
        </p:cTn>
      </p:par>
    </p:tnLst>
    <p:bldLst>
      <p:bldP spid="2" grpId="0"/>
      <p:bldP spid="6"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dirty="0"/>
              <a:t>我国历史上的武汉</a:t>
            </a:r>
            <a:endParaRPr lang="zh-CN" altLang="en-US" dirty="0"/>
          </a:p>
        </p:txBody>
      </p:sp>
      <p:sp>
        <p:nvSpPr>
          <p:cNvPr id="5" name="TextBox 4"/>
          <p:cNvSpPr txBox="1"/>
          <p:nvPr/>
        </p:nvSpPr>
        <p:spPr>
          <a:xfrm>
            <a:off x="1237129" y="1559859"/>
            <a:ext cx="9654989" cy="2954655"/>
          </a:xfrm>
          <a:prstGeom prst="rect">
            <a:avLst/>
          </a:prstGeom>
          <a:noFill/>
        </p:spPr>
        <p:txBody>
          <a:bodyPr wrap="square" rtlCol="0">
            <a:spAutoFit/>
          </a:bodyPr>
          <a:lstStyle/>
          <a:p>
            <a:r>
              <a:rPr lang="en-US" altLang="zh-CN" sz="2400" b="1" dirty="0"/>
              <a:t>4</a:t>
            </a:r>
            <a:r>
              <a:rPr lang="zh-CN" altLang="zh-CN" sz="2400" b="1" dirty="0" smtClean="0"/>
              <a:t>、</a:t>
            </a:r>
            <a:r>
              <a:rPr lang="zh-CN" altLang="zh-CN" sz="2400" b="1" dirty="0"/>
              <a:t>武汉保卫战</a:t>
            </a:r>
            <a:endParaRPr lang="zh-CN" altLang="zh-CN" sz="2400" dirty="0"/>
          </a:p>
          <a:p>
            <a:endParaRPr lang="en-US" altLang="zh-CN" sz="2400" b="1" dirty="0" smtClean="0"/>
          </a:p>
          <a:p>
            <a:pPr indent="457200"/>
            <a:r>
              <a:rPr lang="zh-CN" altLang="zh-CN" sz="2400" b="1" dirty="0" smtClean="0"/>
              <a:t>概况</a:t>
            </a:r>
            <a:r>
              <a:rPr lang="zh-CN" altLang="zh-CN" sz="2400" b="1" dirty="0"/>
              <a:t>：</a:t>
            </a:r>
            <a:r>
              <a:rPr lang="en-US" altLang="zh-CN" sz="2400" dirty="0"/>
              <a:t>1938</a:t>
            </a:r>
            <a:r>
              <a:rPr lang="zh-CN" altLang="zh-CN" sz="2400" dirty="0"/>
              <a:t>年</a:t>
            </a:r>
            <a:r>
              <a:rPr lang="en-US" altLang="zh-CN" sz="2400" dirty="0"/>
              <a:t>6</a:t>
            </a:r>
            <a:r>
              <a:rPr lang="zh-CN" altLang="zh-CN" sz="2400" dirty="0"/>
              <a:t>月开始，日军先后集结</a:t>
            </a:r>
            <a:r>
              <a:rPr lang="en-US" altLang="zh-CN" sz="2400" dirty="0"/>
              <a:t>40</a:t>
            </a:r>
            <a:r>
              <a:rPr lang="zh-CN" altLang="zh-CN" sz="2400" dirty="0"/>
              <a:t>多万兵力进攻武汉。为了保卫大武汉，中国军队共部署</a:t>
            </a:r>
            <a:r>
              <a:rPr lang="en-US" altLang="zh-CN" sz="2400" dirty="0"/>
              <a:t>100</a:t>
            </a:r>
            <a:r>
              <a:rPr lang="zh-CN" altLang="zh-CN" sz="2400" dirty="0"/>
              <a:t>万人参战，在江西万家岭重创日军</a:t>
            </a:r>
            <a:r>
              <a:rPr lang="en-US" altLang="zh-CN" sz="2400" dirty="0"/>
              <a:t>1938</a:t>
            </a:r>
            <a:r>
              <a:rPr lang="zh-CN" altLang="zh-CN" sz="2400" dirty="0"/>
              <a:t>年</a:t>
            </a:r>
            <a:r>
              <a:rPr lang="en-US" altLang="zh-CN" sz="2400" dirty="0"/>
              <a:t>10</a:t>
            </a:r>
            <a:r>
              <a:rPr lang="zh-CN" altLang="zh-CN" sz="2400" dirty="0"/>
              <a:t>月，中国军队有序撤出武汉，武汉失陷。武汉会战历时</a:t>
            </a:r>
            <a:r>
              <a:rPr lang="en-US" altLang="zh-CN" sz="2400" dirty="0"/>
              <a:t>4</a:t>
            </a:r>
            <a:r>
              <a:rPr lang="zh-CN" altLang="zh-CN" sz="2400" dirty="0"/>
              <a:t>个月。</a:t>
            </a:r>
            <a:endParaRPr lang="zh-CN" altLang="zh-CN" sz="2400" dirty="0"/>
          </a:p>
          <a:p>
            <a:pPr indent="457200"/>
            <a:r>
              <a:rPr lang="zh-CN" altLang="zh-CN" sz="2400" b="1" dirty="0" smtClean="0"/>
              <a:t>影响</a:t>
            </a:r>
            <a:r>
              <a:rPr lang="zh-CN" altLang="zh-CN" sz="2400" b="1" dirty="0"/>
              <a:t>：</a:t>
            </a:r>
            <a:r>
              <a:rPr lang="zh-CN" altLang="zh-CN" sz="2400" dirty="0"/>
              <a:t>日本企图迅速灭亡中国的既定战略彻底破灭。武汉、广州失陷后，</a:t>
            </a:r>
            <a:r>
              <a:rPr lang="zh-CN" altLang="zh-CN" sz="2400" dirty="0">
                <a:solidFill>
                  <a:srgbClr val="FF0000"/>
                </a:solidFill>
              </a:rPr>
              <a:t>抗日战争进入相持阶段</a:t>
            </a:r>
            <a:r>
              <a:rPr lang="zh-CN" altLang="zh-CN" sz="2400" dirty="0"/>
              <a:t>。</a:t>
            </a:r>
            <a:endParaRPr lang="zh-CN" altLang="zh-CN" sz="2400" dirty="0"/>
          </a:p>
          <a:p>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dirty="0"/>
              <a:t>我国历史上的武汉</a:t>
            </a:r>
            <a:endParaRPr lang="zh-CN" altLang="en-US" dirty="0"/>
          </a:p>
        </p:txBody>
      </p:sp>
      <p:sp>
        <p:nvSpPr>
          <p:cNvPr id="5" name="TextBox 4"/>
          <p:cNvSpPr txBox="1"/>
          <p:nvPr/>
        </p:nvSpPr>
        <p:spPr>
          <a:xfrm>
            <a:off x="1237128" y="658907"/>
            <a:ext cx="9654989" cy="6370975"/>
          </a:xfrm>
          <a:prstGeom prst="rect">
            <a:avLst/>
          </a:prstGeom>
          <a:noFill/>
        </p:spPr>
        <p:txBody>
          <a:bodyPr wrap="square" rtlCol="0">
            <a:spAutoFit/>
          </a:bodyPr>
          <a:lstStyle/>
          <a:p>
            <a:r>
              <a:rPr lang="en-US" altLang="zh-CN" sz="2400" b="1" dirty="0"/>
              <a:t>5</a:t>
            </a:r>
            <a:r>
              <a:rPr lang="zh-CN" altLang="zh-CN" sz="2400" b="1" dirty="0" smtClean="0"/>
              <a:t>、</a:t>
            </a:r>
            <a:r>
              <a:rPr lang="zh-CN" altLang="zh-CN" sz="2400" b="1" dirty="0"/>
              <a:t>第一个五年计划（</a:t>
            </a:r>
            <a:r>
              <a:rPr lang="en-US" altLang="zh-CN" sz="2400" b="1" dirty="0"/>
              <a:t>1953</a:t>
            </a:r>
            <a:r>
              <a:rPr lang="zh-CN" altLang="zh-CN" sz="2400" b="1" dirty="0"/>
              <a:t>年—</a:t>
            </a:r>
            <a:r>
              <a:rPr lang="en-US" altLang="zh-CN" sz="2400" b="1" dirty="0"/>
              <a:t>1957</a:t>
            </a:r>
            <a:r>
              <a:rPr lang="zh-CN" altLang="zh-CN" sz="2400" b="1" dirty="0"/>
              <a:t>年）</a:t>
            </a:r>
            <a:endParaRPr lang="zh-CN" altLang="zh-CN" sz="2400" b="1" dirty="0"/>
          </a:p>
          <a:p>
            <a:endParaRPr lang="en-US" altLang="zh-CN" sz="2400" b="1" dirty="0" smtClean="0"/>
          </a:p>
          <a:p>
            <a:pPr indent="457200"/>
            <a:r>
              <a:rPr lang="zh-CN" altLang="zh-CN" sz="2400" b="1" dirty="0" smtClean="0"/>
              <a:t>目的</a:t>
            </a:r>
            <a:r>
              <a:rPr lang="zh-CN" altLang="zh-CN" sz="2400" b="1" dirty="0"/>
              <a:t>：</a:t>
            </a:r>
            <a:r>
              <a:rPr lang="zh-CN" altLang="zh-CN" sz="2400" dirty="0"/>
              <a:t>为了有计划地进行社会主义建设，我国政府编制了发展国民经济的第一个五年计划。</a:t>
            </a:r>
            <a:endParaRPr lang="zh-CN" altLang="zh-CN" sz="2400" dirty="0"/>
          </a:p>
          <a:p>
            <a:pPr indent="457200"/>
            <a:r>
              <a:rPr lang="zh-CN" altLang="zh-CN" sz="2400" b="1" dirty="0" smtClean="0"/>
              <a:t>基本任务</a:t>
            </a:r>
            <a:r>
              <a:rPr lang="zh-CN" altLang="en-US" sz="2400" b="1" dirty="0" smtClean="0"/>
              <a:t>：</a:t>
            </a:r>
            <a:endParaRPr lang="zh-CN" altLang="zh-CN" sz="2400" dirty="0"/>
          </a:p>
          <a:p>
            <a:pPr indent="457200"/>
            <a:r>
              <a:rPr lang="zh-CN" altLang="zh-CN" sz="2400" b="1" dirty="0"/>
              <a:t>①</a:t>
            </a:r>
            <a:r>
              <a:rPr lang="zh-CN" altLang="zh-CN" sz="2400" dirty="0"/>
              <a:t>集中主要力量发展重工业，建立国家工业化和国防现代化的初步基础。</a:t>
            </a:r>
            <a:endParaRPr lang="zh-CN" altLang="zh-CN" sz="2400" dirty="0"/>
          </a:p>
          <a:p>
            <a:pPr indent="457200"/>
            <a:r>
              <a:rPr lang="zh-CN" altLang="zh-CN" sz="2400" b="1" dirty="0"/>
              <a:t>②</a:t>
            </a:r>
            <a:r>
              <a:rPr lang="zh-CN" altLang="zh-CN" sz="2400" dirty="0"/>
              <a:t>相应地发展交通运输业、轻工业、农业和商业。</a:t>
            </a:r>
            <a:endParaRPr lang="zh-CN" altLang="zh-CN" sz="2400" dirty="0"/>
          </a:p>
          <a:p>
            <a:pPr indent="457200"/>
            <a:r>
              <a:rPr lang="zh-CN" altLang="zh-CN" sz="2400" b="1" dirty="0"/>
              <a:t>③</a:t>
            </a:r>
            <a:r>
              <a:rPr lang="zh-CN" altLang="zh-CN" sz="2400" dirty="0"/>
              <a:t>相应地培养建设人才</a:t>
            </a:r>
            <a:r>
              <a:rPr lang="zh-CN" altLang="zh-CN" sz="2400" dirty="0" smtClean="0"/>
              <a:t>。</a:t>
            </a:r>
            <a:endParaRPr lang="en-US" altLang="zh-CN" sz="2400" dirty="0" smtClean="0"/>
          </a:p>
          <a:p>
            <a:pPr indent="457200"/>
            <a:r>
              <a:rPr lang="zh-CN" altLang="zh-CN" sz="2400" b="1" dirty="0" smtClean="0"/>
              <a:t>成就</a:t>
            </a:r>
            <a:r>
              <a:rPr lang="zh-CN" altLang="zh-CN" sz="2400" b="1" dirty="0"/>
              <a:t>（一桥、二铁、三公、四厂）：</a:t>
            </a:r>
            <a:endParaRPr lang="zh-CN" altLang="zh-CN" sz="2400" dirty="0"/>
          </a:p>
          <a:p>
            <a:pPr indent="457200"/>
            <a:r>
              <a:rPr lang="zh-CN" altLang="zh-CN" sz="2400" dirty="0"/>
              <a:t>①工业成就：鞍山钢铁公司无缝钢管厂等三大工程、长春第一汽车制造厂、沈阳机床厂和飞机制造厂等建成投产。</a:t>
            </a:r>
            <a:endParaRPr lang="zh-CN" altLang="zh-CN" sz="2400" dirty="0"/>
          </a:p>
          <a:p>
            <a:pPr indent="457200"/>
            <a:r>
              <a:rPr lang="zh-CN" altLang="zh-CN" sz="2400" dirty="0"/>
              <a:t>②交通成就：新建宝成、鹰厦等铁路</a:t>
            </a:r>
            <a:r>
              <a:rPr lang="en-US" altLang="zh-CN" sz="2400" dirty="0"/>
              <a:t>30</a:t>
            </a:r>
            <a:r>
              <a:rPr lang="zh-CN" altLang="zh-CN" sz="2400" dirty="0"/>
              <a:t>余条；川藏、青藏、新藏公路相继通车，密切了祖国内地与边疆地区的联系：</a:t>
            </a:r>
            <a:r>
              <a:rPr lang="en-US" altLang="zh-CN" sz="2400" dirty="0"/>
              <a:t>1957</a:t>
            </a:r>
            <a:r>
              <a:rPr lang="zh-CN" altLang="zh-CN" sz="2400" dirty="0"/>
              <a:t>年，武汉长江大桥建成，连接了长江南北的交通。</a:t>
            </a:r>
            <a:endParaRPr lang="zh-CN" altLang="zh-CN" sz="2400" dirty="0"/>
          </a:p>
          <a:p>
            <a:pPr indent="457200"/>
            <a:r>
              <a:rPr lang="zh-CN" altLang="zh-CN" sz="2400" b="1" dirty="0" smtClean="0"/>
              <a:t>意义</a:t>
            </a:r>
            <a:r>
              <a:rPr lang="zh-CN" altLang="zh-CN" sz="2400" b="1" dirty="0"/>
              <a:t>：</a:t>
            </a:r>
            <a:r>
              <a:rPr lang="zh-CN" altLang="zh-CN" sz="2400" dirty="0"/>
              <a:t>我国开始改变工业落后的面貌，向社会主义工业化迈进。</a:t>
            </a:r>
            <a:endParaRPr lang="zh-CN" altLang="zh-CN" sz="2400" dirty="0"/>
          </a:p>
          <a:p>
            <a:pPr indent="457200"/>
            <a:endParaRPr lang="zh-CN" altLang="zh-CN" sz="2400"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dirty="0"/>
              <a:t>古今的医学成就</a:t>
            </a:r>
            <a:endParaRPr lang="zh-CN" altLang="en-US" b="1" dirty="0"/>
          </a:p>
        </p:txBody>
      </p:sp>
      <p:sp>
        <p:nvSpPr>
          <p:cNvPr id="5" name="TextBox 4"/>
          <p:cNvSpPr txBox="1"/>
          <p:nvPr/>
        </p:nvSpPr>
        <p:spPr>
          <a:xfrm>
            <a:off x="1479176" y="1322179"/>
            <a:ext cx="9022977" cy="4524315"/>
          </a:xfrm>
          <a:prstGeom prst="rect">
            <a:avLst/>
          </a:prstGeom>
          <a:noFill/>
        </p:spPr>
        <p:txBody>
          <a:bodyPr wrap="square" rtlCol="0">
            <a:spAutoFit/>
          </a:bodyPr>
          <a:lstStyle/>
          <a:p>
            <a:pPr indent="457200"/>
            <a:r>
              <a:rPr lang="en-US" altLang="zh-CN" sz="2400" b="1" dirty="0"/>
              <a:t>1</a:t>
            </a:r>
            <a:r>
              <a:rPr lang="zh-CN" altLang="zh-CN" sz="2400" b="1" dirty="0"/>
              <a:t>、张仲景：</a:t>
            </a:r>
            <a:r>
              <a:rPr lang="zh-CN" altLang="zh-CN" sz="2400" dirty="0"/>
              <a:t> 张仲景是</a:t>
            </a:r>
            <a:r>
              <a:rPr lang="zh-CN" altLang="zh-CN" sz="2400" b="1" dirty="0"/>
              <a:t>东汉</a:t>
            </a:r>
            <a:r>
              <a:rPr lang="zh-CN" altLang="zh-CN" sz="2400" dirty="0"/>
              <a:t>末年的名医，写成</a:t>
            </a:r>
            <a:r>
              <a:rPr lang="zh-CN" altLang="zh-CN" sz="2400" b="1" dirty="0"/>
              <a:t>《伤寒杂病论》</a:t>
            </a:r>
            <a:r>
              <a:rPr lang="zh-CN" altLang="zh-CN" sz="2400" dirty="0"/>
              <a:t>，开创了</a:t>
            </a:r>
            <a:r>
              <a:rPr lang="zh-CN" altLang="zh-CN" sz="2400" b="1" dirty="0"/>
              <a:t>中医临床理论体系</a:t>
            </a:r>
            <a:r>
              <a:rPr lang="zh-CN" altLang="zh-CN" sz="2400" dirty="0"/>
              <a:t>，为中医药学的发展作出巨大贡献。他被后世称为</a:t>
            </a:r>
            <a:r>
              <a:rPr lang="zh-CN" altLang="zh-CN" sz="2400" b="1" dirty="0"/>
              <a:t>“医圣”</a:t>
            </a:r>
            <a:r>
              <a:rPr lang="zh-CN" altLang="zh-CN" sz="2400" dirty="0"/>
              <a:t>。</a:t>
            </a:r>
            <a:endParaRPr lang="zh-CN" altLang="zh-CN" sz="2400" dirty="0"/>
          </a:p>
          <a:p>
            <a:pPr indent="457200"/>
            <a:r>
              <a:rPr lang="en-US" altLang="zh-CN" sz="2400" b="1" dirty="0"/>
              <a:t>2</a:t>
            </a:r>
            <a:r>
              <a:rPr lang="zh-CN" altLang="zh-CN" sz="2400" b="1" dirty="0"/>
              <a:t>、华佗：东汉</a:t>
            </a:r>
            <a:r>
              <a:rPr lang="zh-CN" altLang="zh-CN" sz="2400" dirty="0"/>
              <a:t>末年的华佗能实施</a:t>
            </a:r>
            <a:r>
              <a:rPr lang="zh-CN" altLang="zh-CN" sz="2400" b="1" dirty="0"/>
              <a:t>外科手术</a:t>
            </a:r>
            <a:r>
              <a:rPr lang="zh-CN" altLang="zh-CN" sz="2400" dirty="0"/>
              <a:t>。他发明了能让病人失去知觉的</a:t>
            </a:r>
            <a:r>
              <a:rPr lang="zh-CN" altLang="zh-CN" sz="2400" b="1" dirty="0"/>
              <a:t>“麻沸散”</a:t>
            </a:r>
            <a:r>
              <a:rPr lang="zh-CN" altLang="zh-CN" sz="2400" dirty="0"/>
              <a:t>，还创编出了“</a:t>
            </a:r>
            <a:r>
              <a:rPr lang="zh-CN" altLang="zh-CN" sz="2400" b="1" dirty="0"/>
              <a:t>五禽戏</a:t>
            </a:r>
            <a:r>
              <a:rPr lang="zh-CN" altLang="zh-CN" sz="2400" dirty="0"/>
              <a:t>”，帮助人们强身健体</a:t>
            </a:r>
            <a:r>
              <a:rPr lang="zh-CN" altLang="zh-CN" sz="2400" dirty="0" smtClean="0"/>
              <a:t>。</a:t>
            </a:r>
            <a:endParaRPr lang="en-US" altLang="zh-CN" sz="2400" dirty="0" smtClean="0"/>
          </a:p>
          <a:p>
            <a:pPr indent="457200"/>
            <a:r>
              <a:rPr lang="en-US" altLang="zh-CN" sz="2400" b="1" dirty="0" smtClean="0"/>
              <a:t>3</a:t>
            </a:r>
            <a:r>
              <a:rPr lang="zh-CN" altLang="en-US" sz="2400" b="1" dirty="0" smtClean="0"/>
              <a:t>、</a:t>
            </a:r>
            <a:r>
              <a:rPr lang="zh-CN" altLang="zh-CN" sz="2400" b="1" dirty="0" smtClean="0"/>
              <a:t>《本草纲目》</a:t>
            </a:r>
            <a:r>
              <a:rPr lang="zh-CN" altLang="zh-CN" sz="2400" b="1" dirty="0"/>
              <a:t>：明朝</a:t>
            </a:r>
            <a:r>
              <a:rPr lang="zh-CN" altLang="zh-CN" sz="2400" dirty="0"/>
              <a:t>医药学家</a:t>
            </a:r>
            <a:r>
              <a:rPr lang="zh-CN" altLang="zh-CN" sz="2400" b="1" dirty="0"/>
              <a:t>李时珍</a:t>
            </a:r>
            <a:r>
              <a:rPr lang="zh-CN" altLang="zh-CN" sz="2400" dirty="0"/>
              <a:t>编写的</a:t>
            </a:r>
            <a:r>
              <a:rPr lang="en-US" altLang="zh-CN" sz="2400" dirty="0"/>
              <a:t>(</a:t>
            </a:r>
            <a:r>
              <a:rPr lang="zh-CN" altLang="zh-CN" sz="2400" dirty="0"/>
              <a:t>本草纲目记载了</a:t>
            </a:r>
            <a:r>
              <a:rPr lang="en-US" altLang="zh-CN" sz="2400" dirty="0"/>
              <a:t>1800</a:t>
            </a:r>
            <a:r>
              <a:rPr lang="zh-CN" altLang="zh-CN" sz="2400" dirty="0"/>
              <a:t>多种药物，收录了</a:t>
            </a:r>
            <a:r>
              <a:rPr lang="en-US" altLang="zh-CN" sz="2400" dirty="0"/>
              <a:t>11000</a:t>
            </a:r>
            <a:r>
              <a:rPr lang="zh-CN" altLang="zh-CN" sz="2400" dirty="0"/>
              <a:t>多个药方，还附有</a:t>
            </a:r>
            <a:r>
              <a:rPr lang="en-US" altLang="zh-CN" sz="2400" dirty="0"/>
              <a:t>1100</a:t>
            </a:r>
            <a:r>
              <a:rPr lang="zh-CN" altLang="zh-CN" sz="2400" dirty="0"/>
              <a:t>幅药物形态图。书中还对各种药物进行了新的分类和详细介绍。《本草纲目》是规模空前的</a:t>
            </a:r>
            <a:r>
              <a:rPr lang="zh-CN" altLang="zh-CN" sz="2400" b="1" dirty="0"/>
              <a:t>药物学著作</a:t>
            </a:r>
            <a:r>
              <a:rPr lang="zh-CN" altLang="zh-CN" sz="2400" dirty="0"/>
              <a:t>，它总结了我国古代药物学成就，丰富了我国医药学宝库，在世界医药史上占有重要的地位。它被译为多国文字，成为世界医药学的重要文献</a:t>
            </a:r>
            <a:r>
              <a:rPr lang="zh-CN" altLang="zh-CN" sz="2400" dirty="0" smtClean="0"/>
              <a:t>。</a:t>
            </a:r>
            <a:endParaRPr lang="en-US" altLang="zh-CN" sz="2400" dirty="0" smtClean="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dirty="0"/>
              <a:t>古今的医学成就</a:t>
            </a:r>
            <a:endParaRPr lang="zh-CN" altLang="en-US" b="1" dirty="0"/>
          </a:p>
        </p:txBody>
      </p:sp>
      <p:sp>
        <p:nvSpPr>
          <p:cNvPr id="5" name="TextBox 4"/>
          <p:cNvSpPr txBox="1"/>
          <p:nvPr/>
        </p:nvSpPr>
        <p:spPr>
          <a:xfrm>
            <a:off x="1479177" y="1456648"/>
            <a:ext cx="9022977" cy="4524315"/>
          </a:xfrm>
          <a:prstGeom prst="rect">
            <a:avLst/>
          </a:prstGeom>
          <a:noFill/>
        </p:spPr>
        <p:txBody>
          <a:bodyPr wrap="square" rtlCol="0">
            <a:spAutoFit/>
          </a:bodyPr>
          <a:lstStyle/>
          <a:p>
            <a:pPr indent="457200"/>
            <a:r>
              <a:rPr lang="en-US" altLang="zh-CN" sz="2400" b="1" dirty="0"/>
              <a:t>4</a:t>
            </a:r>
            <a:r>
              <a:rPr lang="zh-CN" altLang="zh-CN" sz="2400" b="1" dirty="0" smtClean="0"/>
              <a:t>、</a:t>
            </a:r>
            <a:r>
              <a:rPr lang="zh-CN" altLang="zh-CN" sz="2400" dirty="0"/>
              <a:t>我国首先完成了人工合成结晶牛胰岛素，在世界上居于领先地位。国防尖端技术取得了巨大进展。我国初步形成了独立的、比较完整的工业体系和国民经济体系，为现代化建设打下了坚实的物质基础</a:t>
            </a:r>
            <a:r>
              <a:rPr lang="zh-CN" altLang="zh-CN" sz="2400" dirty="0" smtClean="0"/>
              <a:t>。</a:t>
            </a:r>
            <a:endParaRPr lang="en-US" altLang="zh-CN" sz="2400" b="1" dirty="0"/>
          </a:p>
          <a:p>
            <a:pPr indent="457200"/>
            <a:r>
              <a:rPr lang="en-US" altLang="zh-CN" sz="2400" b="1" dirty="0" smtClean="0"/>
              <a:t>5</a:t>
            </a:r>
            <a:r>
              <a:rPr lang="zh-CN" altLang="zh-CN" sz="2400" b="1" dirty="0" smtClean="0"/>
              <a:t>、</a:t>
            </a:r>
            <a:r>
              <a:rPr lang="zh-CN" altLang="zh-CN" sz="2400" b="1" dirty="0"/>
              <a:t>青蒿素</a:t>
            </a:r>
            <a:endParaRPr lang="zh-CN" altLang="zh-CN" sz="2400" dirty="0"/>
          </a:p>
          <a:p>
            <a:pPr indent="457200"/>
            <a:r>
              <a:rPr lang="zh-CN" altLang="zh-CN" sz="2400" b="1" dirty="0"/>
              <a:t>①概况：</a:t>
            </a:r>
            <a:r>
              <a:rPr lang="en-US" altLang="zh-CN" sz="2400" dirty="0"/>
              <a:t>20</a:t>
            </a:r>
            <a:r>
              <a:rPr lang="zh-CN" altLang="zh-CN" sz="2400" dirty="0"/>
              <a:t>世纪</a:t>
            </a:r>
            <a:r>
              <a:rPr lang="en-US" altLang="zh-CN" sz="2400" dirty="0"/>
              <a:t>70</a:t>
            </a:r>
            <a:r>
              <a:rPr lang="zh-CN" altLang="zh-CN" sz="2400" dirty="0"/>
              <a:t>年代初，中国药学家</a:t>
            </a:r>
            <a:r>
              <a:rPr lang="zh-CN" altLang="zh-CN" sz="2400" b="1" dirty="0"/>
              <a:t>屠呦呦</a:t>
            </a:r>
            <a:r>
              <a:rPr lang="zh-CN" altLang="zh-CN" sz="2400" dirty="0"/>
              <a:t>发现了能够有效</a:t>
            </a:r>
            <a:r>
              <a:rPr lang="zh-CN" altLang="zh-CN" sz="2400" b="1" dirty="0"/>
              <a:t>抵抗疟疾</a:t>
            </a:r>
            <a:r>
              <a:rPr lang="zh-CN" altLang="zh-CN" sz="2400" dirty="0"/>
              <a:t>的</a:t>
            </a:r>
            <a:r>
              <a:rPr lang="zh-CN" altLang="zh-CN" sz="2400" b="1" dirty="0"/>
              <a:t>青蒿素，</a:t>
            </a:r>
            <a:r>
              <a:rPr lang="zh-CN" altLang="zh-CN" sz="2400" dirty="0"/>
              <a:t>开创了治疗疟疾的新方法，得到了世界卫生组织的认可和大力推广，使全球数亿人受益。</a:t>
            </a:r>
            <a:endParaRPr lang="zh-CN" altLang="zh-CN" sz="2400" dirty="0"/>
          </a:p>
          <a:p>
            <a:pPr indent="457200"/>
            <a:r>
              <a:rPr lang="zh-CN" altLang="zh-CN" sz="2400" b="1" dirty="0"/>
              <a:t>②意义：</a:t>
            </a:r>
            <a:r>
              <a:rPr lang="zh-CN" altLang="zh-CN" sz="2400" dirty="0"/>
              <a:t>青蒿素类药物对疟疾的治愈率很高，得到了世界卫生组织的认可和大力推广，使全球数亿人受益。</a:t>
            </a:r>
            <a:endParaRPr lang="zh-CN" altLang="zh-CN" sz="2400" dirty="0"/>
          </a:p>
          <a:p>
            <a:pPr indent="457200"/>
            <a:r>
              <a:rPr lang="zh-CN" altLang="zh-CN" sz="2400" b="1" dirty="0"/>
              <a:t>③荣誉：</a:t>
            </a:r>
            <a:r>
              <a:rPr lang="zh-CN" altLang="zh-CN" sz="2400" dirty="0"/>
              <a:t>由于对人类生命健康事业作出了巨大贡献，</a:t>
            </a:r>
            <a:r>
              <a:rPr lang="zh-CN" altLang="zh-CN" sz="2400" b="1" dirty="0"/>
              <a:t>屠呦呦获得诺贝尔生理学或医学奖。</a:t>
            </a:r>
            <a:endParaRPr lang="zh-CN" altLang="zh-CN" sz="2400"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
          <p:cNvSpPr/>
          <p:nvPr/>
        </p:nvSpPr>
        <p:spPr bwMode="auto">
          <a:xfrm>
            <a:off x="2763253" y="1450443"/>
            <a:ext cx="2576347" cy="2888159"/>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2953399" y="1663602"/>
            <a:ext cx="2196057" cy="2461843"/>
            <a:chOff x="5002386" y="2208630"/>
            <a:chExt cx="2196057" cy="2461843"/>
          </a:xfrm>
        </p:grpSpPr>
        <p:sp>
          <p:nvSpPr>
            <p:cNvPr id="4" name="Freeform 19"/>
            <p:cNvSpPr/>
            <p:nvPr/>
          </p:nvSpPr>
          <p:spPr bwMode="auto">
            <a:xfrm>
              <a:off x="5002386" y="2208630"/>
              <a:ext cx="2196057" cy="2461843"/>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flipH="1">
              <a:off x="5242647" y="2508527"/>
              <a:ext cx="1715534" cy="1862048"/>
            </a:xfrm>
            <a:prstGeom prst="rect">
              <a:avLst/>
            </a:prstGeom>
            <a:noFill/>
          </p:spPr>
          <p:txBody>
            <a:bodyPr wrap="none" rtlCol="0">
              <a:spAutoFit/>
            </a:bodyPr>
            <a:lstStyle/>
            <a:p>
              <a:pPr algn="ctr"/>
              <a:r>
                <a:rPr lang="en-US" altLang="zh-CN" sz="11500" dirty="0" smtClean="0">
                  <a:solidFill>
                    <a:schemeClr val="bg1"/>
                  </a:solidFill>
                  <a:latin typeface="Impact" panose="020B0806030902050204" pitchFamily="34" charset="0"/>
                </a:rPr>
                <a:t>02</a:t>
              </a:r>
              <a:endParaRPr lang="zh-CN" altLang="en-US" sz="11500" dirty="0">
                <a:solidFill>
                  <a:schemeClr val="bg1"/>
                </a:solidFill>
                <a:latin typeface="Impact" panose="020B0806030902050204" pitchFamily="34" charset="0"/>
              </a:endParaRPr>
            </a:p>
          </p:txBody>
        </p:sp>
      </p:grpSp>
      <p:sp>
        <p:nvSpPr>
          <p:cNvPr id="6" name="文本框 5"/>
          <p:cNvSpPr txBox="1"/>
          <p:nvPr/>
        </p:nvSpPr>
        <p:spPr>
          <a:xfrm>
            <a:off x="5533041" y="2294357"/>
            <a:ext cx="5109091" cy="1200329"/>
          </a:xfrm>
          <a:prstGeom prst="rect">
            <a:avLst/>
          </a:prstGeom>
          <a:noFill/>
        </p:spPr>
        <p:txBody>
          <a:bodyPr wrap="none" rtlCol="0">
            <a:spAutoFit/>
          </a:bodyPr>
          <a:lstStyle/>
          <a:p>
            <a:r>
              <a:rPr lang="zh-CN" altLang="en-US" sz="2400" b="1" dirty="0">
                <a:solidFill>
                  <a:schemeClr val="tx2"/>
                </a:solidFill>
              </a:rPr>
              <a:t>从翟天临学术造假、仝卓高考舞弊</a:t>
            </a:r>
            <a:r>
              <a:rPr lang="zh-CN" altLang="en-US" sz="2400" b="1" dirty="0" smtClean="0">
                <a:solidFill>
                  <a:schemeClr val="tx2"/>
                </a:solidFill>
              </a:rPr>
              <a:t>、</a:t>
            </a:r>
            <a:endParaRPr lang="en-US" altLang="zh-CN" sz="2400" b="1" dirty="0" smtClean="0">
              <a:solidFill>
                <a:schemeClr val="tx2"/>
              </a:solidFill>
            </a:endParaRPr>
          </a:p>
          <a:p>
            <a:r>
              <a:rPr lang="zh-CN" altLang="en-US" sz="2400" b="1" dirty="0" smtClean="0">
                <a:solidFill>
                  <a:schemeClr val="tx2"/>
                </a:solidFill>
              </a:rPr>
              <a:t>苟晶</a:t>
            </a:r>
            <a:r>
              <a:rPr lang="zh-CN" altLang="en-US" sz="2400" b="1" dirty="0">
                <a:solidFill>
                  <a:schemeClr val="tx2"/>
                </a:solidFill>
              </a:rPr>
              <a:t>被顶替学籍等事件</a:t>
            </a:r>
            <a:endParaRPr lang="en-US" altLang="zh-CN" sz="2400" b="1" dirty="0">
              <a:solidFill>
                <a:schemeClr val="tx2"/>
              </a:solidFill>
            </a:endParaRPr>
          </a:p>
          <a:p>
            <a:r>
              <a:rPr lang="en-US" altLang="zh-CN" sz="2400" b="1" dirty="0">
                <a:solidFill>
                  <a:schemeClr val="tx2"/>
                </a:solidFill>
              </a:rPr>
              <a:t>     </a:t>
            </a:r>
            <a:r>
              <a:rPr lang="zh-CN" altLang="en-US" sz="2400" b="1" dirty="0" smtClean="0"/>
              <a:t>我国</a:t>
            </a:r>
            <a:r>
              <a:rPr lang="zh-CN" altLang="en-US" sz="2400" b="1" dirty="0"/>
              <a:t>古代科举制度的变革</a:t>
            </a:r>
            <a:endParaRPr lang="zh-CN" altLang="en-US" sz="2400" b="1"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250"/>
                                        <p:tgtEl>
                                          <p:spTgt spid="2"/>
                                        </p:tgtEl>
                                      </p:cBhvr>
                                    </p:animEffect>
                                  </p:childTnLst>
                                </p:cTn>
                              </p:par>
                            </p:childTnLst>
                          </p:cTn>
                        </p:par>
                        <p:par>
                          <p:cTn id="8" fill="hold">
                            <p:stCondLst>
                              <p:cond delay="1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2000"/>
                            </p:stCondLst>
                            <p:childTnLst>
                              <p:par>
                                <p:cTn id="15" presetID="16" presetClass="entr" presetSubtype="37"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101161" y="1167039"/>
            <a:ext cx="954449" cy="822907"/>
            <a:chOff x="2708888" y="2737974"/>
            <a:chExt cx="954573" cy="822907"/>
          </a:xfrm>
        </p:grpSpPr>
        <p:sp>
          <p:nvSpPr>
            <p:cNvPr id="54" name="等腰三角形 53"/>
            <p:cNvSpPr/>
            <p:nvPr/>
          </p:nvSpPr>
          <p:spPr>
            <a:xfrm>
              <a:off x="2708888" y="2737974"/>
              <a:ext cx="954573" cy="82290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Freeform 80"/>
            <p:cNvSpPr>
              <a:spLocks noEditPoints="1"/>
            </p:cNvSpPr>
            <p:nvPr/>
          </p:nvSpPr>
          <p:spPr bwMode="auto">
            <a:xfrm>
              <a:off x="2986943" y="3120852"/>
              <a:ext cx="322263" cy="323850"/>
            </a:xfrm>
            <a:custGeom>
              <a:avLst/>
              <a:gdLst>
                <a:gd name="T0" fmla="*/ 1017 w 1017"/>
                <a:gd name="T1" fmla="*/ 28 h 1017"/>
                <a:gd name="T2" fmla="*/ 1017 w 1017"/>
                <a:gd name="T3" fmla="*/ 25 h 1017"/>
                <a:gd name="T4" fmla="*/ 1015 w 1017"/>
                <a:gd name="T5" fmla="*/ 19 h 1017"/>
                <a:gd name="T6" fmla="*/ 1014 w 1017"/>
                <a:gd name="T7" fmla="*/ 17 h 1017"/>
                <a:gd name="T8" fmla="*/ 1011 w 1017"/>
                <a:gd name="T9" fmla="*/ 12 h 1017"/>
                <a:gd name="T10" fmla="*/ 1008 w 1017"/>
                <a:gd name="T11" fmla="*/ 9 h 1017"/>
                <a:gd name="T12" fmla="*/ 1005 w 1017"/>
                <a:gd name="T13" fmla="*/ 6 h 1017"/>
                <a:gd name="T14" fmla="*/ 1003 w 1017"/>
                <a:gd name="T15" fmla="*/ 5 h 1017"/>
                <a:gd name="T16" fmla="*/ 1002 w 1017"/>
                <a:gd name="T17" fmla="*/ 4 h 1017"/>
                <a:gd name="T18" fmla="*/ 1002 w 1017"/>
                <a:gd name="T19" fmla="*/ 4 h 1017"/>
                <a:gd name="T20" fmla="*/ 995 w 1017"/>
                <a:gd name="T21" fmla="*/ 1 h 1017"/>
                <a:gd name="T22" fmla="*/ 991 w 1017"/>
                <a:gd name="T23" fmla="*/ 0 h 1017"/>
                <a:gd name="T24" fmla="*/ 984 w 1017"/>
                <a:gd name="T25" fmla="*/ 0 h 1017"/>
                <a:gd name="T26" fmla="*/ 983 w 1017"/>
                <a:gd name="T27" fmla="*/ 0 h 1017"/>
                <a:gd name="T28" fmla="*/ 977 w 1017"/>
                <a:gd name="T29" fmla="*/ 1 h 1017"/>
                <a:gd name="T30" fmla="*/ 973 w 1017"/>
                <a:gd name="T31" fmla="*/ 2 h 1017"/>
                <a:gd name="T32" fmla="*/ 968 w 1017"/>
                <a:gd name="T33" fmla="*/ 5 h 1017"/>
                <a:gd name="T34" fmla="*/ 968 w 1017"/>
                <a:gd name="T35" fmla="*/ 5 h 1017"/>
                <a:gd name="T36" fmla="*/ 10 w 1017"/>
                <a:gd name="T37" fmla="*/ 676 h 1017"/>
                <a:gd name="T38" fmla="*/ 1 w 1017"/>
                <a:gd name="T39" fmla="*/ 689 h 1017"/>
                <a:gd name="T40" fmla="*/ 0 w 1017"/>
                <a:gd name="T41" fmla="*/ 704 h 1017"/>
                <a:gd name="T42" fmla="*/ 3 w 1017"/>
                <a:gd name="T43" fmla="*/ 713 h 1017"/>
                <a:gd name="T44" fmla="*/ 13 w 1017"/>
                <a:gd name="T45" fmla="*/ 724 h 1017"/>
                <a:gd name="T46" fmla="*/ 27 w 1017"/>
                <a:gd name="T47" fmla="*/ 731 h 1017"/>
                <a:gd name="T48" fmla="*/ 350 w 1017"/>
                <a:gd name="T49" fmla="*/ 985 h 1017"/>
                <a:gd name="T50" fmla="*/ 351 w 1017"/>
                <a:gd name="T51" fmla="*/ 988 h 1017"/>
                <a:gd name="T52" fmla="*/ 354 w 1017"/>
                <a:gd name="T53" fmla="*/ 1000 h 1017"/>
                <a:gd name="T54" fmla="*/ 357 w 1017"/>
                <a:gd name="T55" fmla="*/ 1005 h 1017"/>
                <a:gd name="T56" fmla="*/ 365 w 1017"/>
                <a:gd name="T57" fmla="*/ 1012 h 1017"/>
                <a:gd name="T58" fmla="*/ 368 w 1017"/>
                <a:gd name="T59" fmla="*/ 1014 h 1017"/>
                <a:gd name="T60" fmla="*/ 376 w 1017"/>
                <a:gd name="T61" fmla="*/ 1016 h 1017"/>
                <a:gd name="T62" fmla="*/ 382 w 1017"/>
                <a:gd name="T63" fmla="*/ 1017 h 1017"/>
                <a:gd name="T64" fmla="*/ 393 w 1017"/>
                <a:gd name="T65" fmla="*/ 1015 h 1017"/>
                <a:gd name="T66" fmla="*/ 399 w 1017"/>
                <a:gd name="T67" fmla="*/ 1012 h 1017"/>
                <a:gd name="T68" fmla="*/ 405 w 1017"/>
                <a:gd name="T69" fmla="*/ 1006 h 1017"/>
                <a:gd name="T70" fmla="*/ 524 w 1017"/>
                <a:gd name="T71" fmla="*/ 821 h 1017"/>
                <a:gd name="T72" fmla="*/ 876 w 1017"/>
                <a:gd name="T73" fmla="*/ 1013 h 1017"/>
                <a:gd name="T74" fmla="*/ 891 w 1017"/>
                <a:gd name="T75" fmla="*/ 1017 h 1017"/>
                <a:gd name="T76" fmla="*/ 906 w 1017"/>
                <a:gd name="T77" fmla="*/ 1013 h 1017"/>
                <a:gd name="T78" fmla="*/ 921 w 1017"/>
                <a:gd name="T79" fmla="*/ 996 h 1017"/>
                <a:gd name="T80" fmla="*/ 1017 w 1017"/>
                <a:gd name="T81" fmla="*/ 34 h 1017"/>
                <a:gd name="T82" fmla="*/ 367 w 1017"/>
                <a:gd name="T83" fmla="*/ 667 h 1017"/>
                <a:gd name="T84" fmla="*/ 367 w 1017"/>
                <a:gd name="T85" fmla="*/ 667 h 1017"/>
                <a:gd name="T86" fmla="*/ 760 w 1017"/>
                <a:gd name="T87" fmla="*/ 328 h 1017"/>
                <a:gd name="T88" fmla="*/ 557 w 1017"/>
                <a:gd name="T89" fmla="*/ 767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7" h="1017">
                  <a:moveTo>
                    <a:pt x="1017" y="31"/>
                  </a:moveTo>
                  <a:lnTo>
                    <a:pt x="1017" y="31"/>
                  </a:lnTo>
                  <a:lnTo>
                    <a:pt x="1017" y="28"/>
                  </a:lnTo>
                  <a:lnTo>
                    <a:pt x="1017" y="28"/>
                  </a:lnTo>
                  <a:lnTo>
                    <a:pt x="1017" y="25"/>
                  </a:lnTo>
                  <a:lnTo>
                    <a:pt x="1017" y="25"/>
                  </a:lnTo>
                  <a:lnTo>
                    <a:pt x="1016" y="23"/>
                  </a:lnTo>
                  <a:lnTo>
                    <a:pt x="1016" y="23"/>
                  </a:lnTo>
                  <a:lnTo>
                    <a:pt x="1015" y="19"/>
                  </a:lnTo>
                  <a:lnTo>
                    <a:pt x="1015" y="19"/>
                  </a:lnTo>
                  <a:lnTo>
                    <a:pt x="1014" y="17"/>
                  </a:lnTo>
                  <a:lnTo>
                    <a:pt x="1014" y="17"/>
                  </a:lnTo>
                  <a:lnTo>
                    <a:pt x="1013" y="15"/>
                  </a:lnTo>
                  <a:lnTo>
                    <a:pt x="1013" y="15"/>
                  </a:lnTo>
                  <a:lnTo>
                    <a:pt x="1011" y="12"/>
                  </a:lnTo>
                  <a:lnTo>
                    <a:pt x="1011" y="12"/>
                  </a:lnTo>
                  <a:lnTo>
                    <a:pt x="1008" y="9"/>
                  </a:lnTo>
                  <a:lnTo>
                    <a:pt x="1008" y="9"/>
                  </a:lnTo>
                  <a:lnTo>
                    <a:pt x="1006" y="7"/>
                  </a:lnTo>
                  <a:lnTo>
                    <a:pt x="1006" y="7"/>
                  </a:lnTo>
                  <a:lnTo>
                    <a:pt x="1005" y="6"/>
                  </a:lnTo>
                  <a:lnTo>
                    <a:pt x="1005" y="6"/>
                  </a:lnTo>
                  <a:lnTo>
                    <a:pt x="1003" y="5"/>
                  </a:lnTo>
                  <a:lnTo>
                    <a:pt x="1003" y="5"/>
                  </a:lnTo>
                  <a:lnTo>
                    <a:pt x="1002" y="4"/>
                  </a:lnTo>
                  <a:lnTo>
                    <a:pt x="1002" y="4"/>
                  </a:lnTo>
                  <a:lnTo>
                    <a:pt x="1002" y="4"/>
                  </a:lnTo>
                  <a:lnTo>
                    <a:pt x="1002" y="4"/>
                  </a:lnTo>
                  <a:lnTo>
                    <a:pt x="1002" y="4"/>
                  </a:lnTo>
                  <a:lnTo>
                    <a:pt x="1002" y="4"/>
                  </a:lnTo>
                  <a:lnTo>
                    <a:pt x="998" y="2"/>
                  </a:lnTo>
                  <a:lnTo>
                    <a:pt x="998" y="2"/>
                  </a:lnTo>
                  <a:lnTo>
                    <a:pt x="995" y="1"/>
                  </a:lnTo>
                  <a:lnTo>
                    <a:pt x="995" y="1"/>
                  </a:lnTo>
                  <a:lnTo>
                    <a:pt x="991" y="0"/>
                  </a:lnTo>
                  <a:lnTo>
                    <a:pt x="991" y="0"/>
                  </a:lnTo>
                  <a:lnTo>
                    <a:pt x="988" y="0"/>
                  </a:lnTo>
                  <a:lnTo>
                    <a:pt x="988" y="0"/>
                  </a:lnTo>
                  <a:lnTo>
                    <a:pt x="984" y="0"/>
                  </a:lnTo>
                  <a:lnTo>
                    <a:pt x="984" y="0"/>
                  </a:lnTo>
                  <a:lnTo>
                    <a:pt x="983" y="0"/>
                  </a:lnTo>
                  <a:lnTo>
                    <a:pt x="983" y="0"/>
                  </a:lnTo>
                  <a:lnTo>
                    <a:pt x="981" y="0"/>
                  </a:lnTo>
                  <a:lnTo>
                    <a:pt x="981" y="0"/>
                  </a:lnTo>
                  <a:lnTo>
                    <a:pt x="977" y="1"/>
                  </a:lnTo>
                  <a:lnTo>
                    <a:pt x="977" y="1"/>
                  </a:lnTo>
                  <a:lnTo>
                    <a:pt x="973" y="2"/>
                  </a:lnTo>
                  <a:lnTo>
                    <a:pt x="973" y="2"/>
                  </a:lnTo>
                  <a:lnTo>
                    <a:pt x="971" y="3"/>
                  </a:lnTo>
                  <a:lnTo>
                    <a:pt x="971" y="3"/>
                  </a:lnTo>
                  <a:lnTo>
                    <a:pt x="968" y="5"/>
                  </a:lnTo>
                  <a:lnTo>
                    <a:pt x="968" y="5"/>
                  </a:lnTo>
                  <a:lnTo>
                    <a:pt x="968" y="5"/>
                  </a:lnTo>
                  <a:lnTo>
                    <a:pt x="968" y="5"/>
                  </a:lnTo>
                  <a:lnTo>
                    <a:pt x="14" y="673"/>
                  </a:lnTo>
                  <a:lnTo>
                    <a:pt x="14" y="673"/>
                  </a:lnTo>
                  <a:lnTo>
                    <a:pt x="10" y="676"/>
                  </a:lnTo>
                  <a:lnTo>
                    <a:pt x="6" y="680"/>
                  </a:lnTo>
                  <a:lnTo>
                    <a:pt x="3" y="684"/>
                  </a:lnTo>
                  <a:lnTo>
                    <a:pt x="1" y="689"/>
                  </a:lnTo>
                  <a:lnTo>
                    <a:pt x="0" y="693"/>
                  </a:lnTo>
                  <a:lnTo>
                    <a:pt x="0" y="698"/>
                  </a:lnTo>
                  <a:lnTo>
                    <a:pt x="0" y="704"/>
                  </a:lnTo>
                  <a:lnTo>
                    <a:pt x="1" y="708"/>
                  </a:lnTo>
                  <a:lnTo>
                    <a:pt x="1" y="708"/>
                  </a:lnTo>
                  <a:lnTo>
                    <a:pt x="3" y="713"/>
                  </a:lnTo>
                  <a:lnTo>
                    <a:pt x="6" y="718"/>
                  </a:lnTo>
                  <a:lnTo>
                    <a:pt x="10" y="721"/>
                  </a:lnTo>
                  <a:lnTo>
                    <a:pt x="13" y="724"/>
                  </a:lnTo>
                  <a:lnTo>
                    <a:pt x="17" y="727"/>
                  </a:lnTo>
                  <a:lnTo>
                    <a:pt x="21" y="730"/>
                  </a:lnTo>
                  <a:lnTo>
                    <a:pt x="27" y="731"/>
                  </a:lnTo>
                  <a:lnTo>
                    <a:pt x="32" y="731"/>
                  </a:lnTo>
                  <a:lnTo>
                    <a:pt x="350" y="731"/>
                  </a:lnTo>
                  <a:lnTo>
                    <a:pt x="350" y="985"/>
                  </a:lnTo>
                  <a:lnTo>
                    <a:pt x="350" y="985"/>
                  </a:lnTo>
                  <a:lnTo>
                    <a:pt x="351" y="988"/>
                  </a:lnTo>
                  <a:lnTo>
                    <a:pt x="351" y="988"/>
                  </a:lnTo>
                  <a:lnTo>
                    <a:pt x="352" y="995"/>
                  </a:lnTo>
                  <a:lnTo>
                    <a:pt x="352" y="995"/>
                  </a:lnTo>
                  <a:lnTo>
                    <a:pt x="354" y="1000"/>
                  </a:lnTo>
                  <a:lnTo>
                    <a:pt x="354" y="1000"/>
                  </a:lnTo>
                  <a:lnTo>
                    <a:pt x="357" y="1005"/>
                  </a:lnTo>
                  <a:lnTo>
                    <a:pt x="357" y="1005"/>
                  </a:lnTo>
                  <a:lnTo>
                    <a:pt x="362" y="1010"/>
                  </a:lnTo>
                  <a:lnTo>
                    <a:pt x="362" y="1010"/>
                  </a:lnTo>
                  <a:lnTo>
                    <a:pt x="365" y="1012"/>
                  </a:lnTo>
                  <a:lnTo>
                    <a:pt x="365" y="1012"/>
                  </a:lnTo>
                  <a:lnTo>
                    <a:pt x="368" y="1014"/>
                  </a:lnTo>
                  <a:lnTo>
                    <a:pt x="368" y="1014"/>
                  </a:lnTo>
                  <a:lnTo>
                    <a:pt x="370" y="1015"/>
                  </a:lnTo>
                  <a:lnTo>
                    <a:pt x="370" y="1015"/>
                  </a:lnTo>
                  <a:lnTo>
                    <a:pt x="376" y="1016"/>
                  </a:lnTo>
                  <a:lnTo>
                    <a:pt x="382" y="1017"/>
                  </a:lnTo>
                  <a:lnTo>
                    <a:pt x="382" y="1017"/>
                  </a:lnTo>
                  <a:lnTo>
                    <a:pt x="382" y="1017"/>
                  </a:lnTo>
                  <a:lnTo>
                    <a:pt x="387" y="1016"/>
                  </a:lnTo>
                  <a:lnTo>
                    <a:pt x="393" y="1015"/>
                  </a:lnTo>
                  <a:lnTo>
                    <a:pt x="393" y="1015"/>
                  </a:lnTo>
                  <a:lnTo>
                    <a:pt x="395" y="1014"/>
                  </a:lnTo>
                  <a:lnTo>
                    <a:pt x="395" y="1014"/>
                  </a:lnTo>
                  <a:lnTo>
                    <a:pt x="399" y="1012"/>
                  </a:lnTo>
                  <a:lnTo>
                    <a:pt x="403" y="1007"/>
                  </a:lnTo>
                  <a:lnTo>
                    <a:pt x="403" y="1007"/>
                  </a:lnTo>
                  <a:lnTo>
                    <a:pt x="405" y="1006"/>
                  </a:lnTo>
                  <a:lnTo>
                    <a:pt x="405" y="1006"/>
                  </a:lnTo>
                  <a:lnTo>
                    <a:pt x="409" y="1002"/>
                  </a:lnTo>
                  <a:lnTo>
                    <a:pt x="524" y="821"/>
                  </a:lnTo>
                  <a:lnTo>
                    <a:pt x="524" y="821"/>
                  </a:lnTo>
                  <a:lnTo>
                    <a:pt x="526" y="822"/>
                  </a:lnTo>
                  <a:lnTo>
                    <a:pt x="876" y="1013"/>
                  </a:lnTo>
                  <a:lnTo>
                    <a:pt x="876" y="1013"/>
                  </a:lnTo>
                  <a:lnTo>
                    <a:pt x="883" y="1016"/>
                  </a:lnTo>
                  <a:lnTo>
                    <a:pt x="891" y="1017"/>
                  </a:lnTo>
                  <a:lnTo>
                    <a:pt x="898" y="1016"/>
                  </a:lnTo>
                  <a:lnTo>
                    <a:pt x="906" y="1013"/>
                  </a:lnTo>
                  <a:lnTo>
                    <a:pt x="906" y="1013"/>
                  </a:lnTo>
                  <a:lnTo>
                    <a:pt x="912" y="1009"/>
                  </a:lnTo>
                  <a:lnTo>
                    <a:pt x="917" y="1003"/>
                  </a:lnTo>
                  <a:lnTo>
                    <a:pt x="921" y="996"/>
                  </a:lnTo>
                  <a:lnTo>
                    <a:pt x="922" y="988"/>
                  </a:lnTo>
                  <a:lnTo>
                    <a:pt x="1017" y="34"/>
                  </a:lnTo>
                  <a:lnTo>
                    <a:pt x="1017" y="34"/>
                  </a:lnTo>
                  <a:lnTo>
                    <a:pt x="1017" y="31"/>
                  </a:lnTo>
                  <a:lnTo>
                    <a:pt x="1017" y="31"/>
                  </a:lnTo>
                  <a:close/>
                  <a:moveTo>
                    <a:pt x="367" y="667"/>
                  </a:moveTo>
                  <a:lnTo>
                    <a:pt x="133" y="667"/>
                  </a:lnTo>
                  <a:lnTo>
                    <a:pt x="773" y="219"/>
                  </a:lnTo>
                  <a:lnTo>
                    <a:pt x="367" y="667"/>
                  </a:lnTo>
                  <a:close/>
                  <a:moveTo>
                    <a:pt x="413" y="875"/>
                  </a:moveTo>
                  <a:lnTo>
                    <a:pt x="413" y="711"/>
                  </a:lnTo>
                  <a:lnTo>
                    <a:pt x="760" y="328"/>
                  </a:lnTo>
                  <a:lnTo>
                    <a:pt x="413" y="875"/>
                  </a:lnTo>
                  <a:close/>
                  <a:moveTo>
                    <a:pt x="864" y="934"/>
                  </a:moveTo>
                  <a:lnTo>
                    <a:pt x="557" y="767"/>
                  </a:lnTo>
                  <a:lnTo>
                    <a:pt x="941" y="162"/>
                  </a:lnTo>
                  <a:lnTo>
                    <a:pt x="864" y="934"/>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grpSp>
        <p:nvGrpSpPr>
          <p:cNvPr id="20" name="组合 19"/>
          <p:cNvGrpSpPr/>
          <p:nvPr/>
        </p:nvGrpSpPr>
        <p:grpSpPr>
          <a:xfrm>
            <a:off x="5667670" y="1167039"/>
            <a:ext cx="954449" cy="822907"/>
            <a:chOff x="6276000" y="2737974"/>
            <a:chExt cx="954573" cy="822907"/>
          </a:xfrm>
        </p:grpSpPr>
        <p:sp>
          <p:nvSpPr>
            <p:cNvPr id="55" name="等腰三角形 54"/>
            <p:cNvSpPr/>
            <p:nvPr/>
          </p:nvSpPr>
          <p:spPr>
            <a:xfrm>
              <a:off x="6276000" y="2737974"/>
              <a:ext cx="954573" cy="82290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Freeform 49"/>
            <p:cNvSpPr>
              <a:spLocks noEditPoints="1"/>
            </p:cNvSpPr>
            <p:nvPr/>
          </p:nvSpPr>
          <p:spPr bwMode="auto">
            <a:xfrm>
              <a:off x="6591361" y="3120852"/>
              <a:ext cx="323850" cy="323850"/>
            </a:xfrm>
            <a:custGeom>
              <a:avLst/>
              <a:gdLst>
                <a:gd name="T0" fmla="*/ 992 w 1017"/>
                <a:gd name="T1" fmla="*/ 1 h 1018"/>
                <a:gd name="T2" fmla="*/ 808 w 1017"/>
                <a:gd name="T3" fmla="*/ 193 h 1018"/>
                <a:gd name="T4" fmla="*/ 732 w 1017"/>
                <a:gd name="T5" fmla="*/ 277 h 1018"/>
                <a:gd name="T6" fmla="*/ 563 w 1017"/>
                <a:gd name="T7" fmla="*/ 447 h 1018"/>
                <a:gd name="T8" fmla="*/ 480 w 1017"/>
                <a:gd name="T9" fmla="*/ 519 h 1018"/>
                <a:gd name="T10" fmla="*/ 222 w 1017"/>
                <a:gd name="T11" fmla="*/ 604 h 1018"/>
                <a:gd name="T12" fmla="*/ 131 w 1017"/>
                <a:gd name="T13" fmla="*/ 672 h 1018"/>
                <a:gd name="T14" fmla="*/ 0 w 1017"/>
                <a:gd name="T15" fmla="*/ 986 h 1018"/>
                <a:gd name="T16" fmla="*/ 46 w 1017"/>
                <a:gd name="T17" fmla="*/ 1014 h 1018"/>
                <a:gd name="T18" fmla="*/ 275 w 1017"/>
                <a:gd name="T19" fmla="*/ 780 h 1018"/>
                <a:gd name="T20" fmla="*/ 505 w 1017"/>
                <a:gd name="T21" fmla="*/ 608 h 1018"/>
                <a:gd name="T22" fmla="*/ 618 w 1017"/>
                <a:gd name="T23" fmla="*/ 625 h 1018"/>
                <a:gd name="T24" fmla="*/ 668 w 1017"/>
                <a:gd name="T25" fmla="*/ 534 h 1018"/>
                <a:gd name="T26" fmla="*/ 864 w 1017"/>
                <a:gd name="T27" fmla="*/ 375 h 1018"/>
                <a:gd name="T28" fmla="*/ 922 w 1017"/>
                <a:gd name="T29" fmla="*/ 287 h 1018"/>
                <a:gd name="T30" fmla="*/ 211 w 1017"/>
                <a:gd name="T31" fmla="*/ 730 h 1018"/>
                <a:gd name="T32" fmla="*/ 211 w 1017"/>
                <a:gd name="T33" fmla="*/ 671 h 1018"/>
                <a:gd name="T34" fmla="*/ 253 w 1017"/>
                <a:gd name="T35" fmla="*/ 706 h 1018"/>
                <a:gd name="T36" fmla="*/ 555 w 1017"/>
                <a:gd name="T37" fmla="*/ 568 h 1018"/>
                <a:gd name="T38" fmla="*/ 566 w 1017"/>
                <a:gd name="T39" fmla="*/ 510 h 1018"/>
                <a:gd name="T40" fmla="*/ 602 w 1017"/>
                <a:gd name="T41" fmla="*/ 554 h 1018"/>
                <a:gd name="T42" fmla="*/ 804 w 1017"/>
                <a:gd name="T43" fmla="*/ 309 h 1018"/>
                <a:gd name="T44" fmla="*/ 826 w 1017"/>
                <a:gd name="T45" fmla="*/ 255 h 1018"/>
                <a:gd name="T46" fmla="*/ 853 w 1017"/>
                <a:gd name="T47" fmla="*/ 304 h 1018"/>
                <a:gd name="T48" fmla="*/ 164 w 1017"/>
                <a:gd name="T49" fmla="*/ 968 h 1018"/>
                <a:gd name="T50" fmla="*/ 191 w 1017"/>
                <a:gd name="T51" fmla="*/ 1018 h 1018"/>
                <a:gd name="T52" fmla="*/ 214 w 1017"/>
                <a:gd name="T53" fmla="*/ 964 h 1018"/>
                <a:gd name="T54" fmla="*/ 321 w 1017"/>
                <a:gd name="T55" fmla="*/ 973 h 1018"/>
                <a:gd name="T56" fmla="*/ 356 w 1017"/>
                <a:gd name="T57" fmla="*/ 1017 h 1018"/>
                <a:gd name="T58" fmla="*/ 367 w 1017"/>
                <a:gd name="T59" fmla="*/ 959 h 1018"/>
                <a:gd name="T60" fmla="*/ 478 w 1017"/>
                <a:gd name="T61" fmla="*/ 980 h 1018"/>
                <a:gd name="T62" fmla="*/ 522 w 1017"/>
                <a:gd name="T63" fmla="*/ 1015 h 1018"/>
                <a:gd name="T64" fmla="*/ 522 w 1017"/>
                <a:gd name="T65" fmla="*/ 957 h 1018"/>
                <a:gd name="T66" fmla="*/ 637 w 1017"/>
                <a:gd name="T67" fmla="*/ 986 h 1018"/>
                <a:gd name="T68" fmla="*/ 686 w 1017"/>
                <a:gd name="T69" fmla="*/ 1013 h 1018"/>
                <a:gd name="T70" fmla="*/ 674 w 1017"/>
                <a:gd name="T71" fmla="*/ 955 h 1018"/>
                <a:gd name="T72" fmla="*/ 795 w 1017"/>
                <a:gd name="T73" fmla="*/ 986 h 1018"/>
                <a:gd name="T74" fmla="*/ 849 w 1017"/>
                <a:gd name="T75" fmla="*/ 1009 h 1018"/>
                <a:gd name="T76" fmla="*/ 826 w 1017"/>
                <a:gd name="T77" fmla="*/ 954 h 1018"/>
                <a:gd name="T78" fmla="*/ 955 w 1017"/>
                <a:gd name="T79" fmla="*/ 993 h 1018"/>
                <a:gd name="T80" fmla="*/ 1012 w 1017"/>
                <a:gd name="T81" fmla="*/ 1005 h 1018"/>
                <a:gd name="T82" fmla="*/ 986 w 1017"/>
                <a:gd name="T83" fmla="*/ 954 h 1018"/>
                <a:gd name="T84" fmla="*/ 61 w 1017"/>
                <a:gd name="T85" fmla="*/ 815 h 1018"/>
                <a:gd name="T86" fmla="*/ 2 w 1017"/>
                <a:gd name="T87" fmla="*/ 815 h 1018"/>
                <a:gd name="T88" fmla="*/ 31 w 1017"/>
                <a:gd name="T89" fmla="*/ 700 h 1018"/>
                <a:gd name="T90" fmla="*/ 58 w 1017"/>
                <a:gd name="T91" fmla="*/ 650 h 1018"/>
                <a:gd name="T92" fmla="*/ 0 w 1017"/>
                <a:gd name="T93" fmla="*/ 662 h 1018"/>
                <a:gd name="T94" fmla="*/ 31 w 1017"/>
                <a:gd name="T95" fmla="*/ 541 h 1018"/>
                <a:gd name="T96" fmla="*/ 54 w 1017"/>
                <a:gd name="T97" fmla="*/ 486 h 1018"/>
                <a:gd name="T98" fmla="*/ 0 w 1017"/>
                <a:gd name="T99" fmla="*/ 509 h 1018"/>
                <a:gd name="T100" fmla="*/ 38 w 1017"/>
                <a:gd name="T101" fmla="*/ 381 h 1018"/>
                <a:gd name="T102" fmla="*/ 50 w 1017"/>
                <a:gd name="T103" fmla="*/ 324 h 1018"/>
                <a:gd name="T104" fmla="*/ 0 w 1017"/>
                <a:gd name="T105" fmla="*/ 350 h 1018"/>
                <a:gd name="T106" fmla="*/ 44 w 1017"/>
                <a:gd name="T107" fmla="*/ 220 h 1018"/>
                <a:gd name="T108" fmla="*/ 44 w 1017"/>
                <a:gd name="T109" fmla="*/ 162 h 1018"/>
                <a:gd name="T110" fmla="*/ 0 w 1017"/>
                <a:gd name="T111" fmla="*/ 198 h 1018"/>
                <a:gd name="T112" fmla="*/ 50 w 1017"/>
                <a:gd name="T113" fmla="*/ 58 h 1018"/>
                <a:gd name="T114" fmla="*/ 38 w 1017"/>
                <a:gd name="T115" fmla="*/ 1 h 1018"/>
                <a:gd name="T116" fmla="*/ 2 w 1017"/>
                <a:gd name="T117" fmla="*/ 44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1012" y="50"/>
                  </a:moveTo>
                  <a:lnTo>
                    <a:pt x="1012" y="50"/>
                  </a:lnTo>
                  <a:lnTo>
                    <a:pt x="1015" y="44"/>
                  </a:lnTo>
                  <a:lnTo>
                    <a:pt x="1017" y="38"/>
                  </a:lnTo>
                  <a:lnTo>
                    <a:pt x="1017" y="31"/>
                  </a:lnTo>
                  <a:lnTo>
                    <a:pt x="1017" y="26"/>
                  </a:lnTo>
                  <a:lnTo>
                    <a:pt x="1015" y="20"/>
                  </a:lnTo>
                  <a:lnTo>
                    <a:pt x="1012" y="14"/>
                  </a:lnTo>
                  <a:lnTo>
                    <a:pt x="1009" y="10"/>
                  </a:lnTo>
                  <a:lnTo>
                    <a:pt x="1003" y="6"/>
                  </a:lnTo>
                  <a:lnTo>
                    <a:pt x="1003" y="6"/>
                  </a:lnTo>
                  <a:lnTo>
                    <a:pt x="998" y="2"/>
                  </a:lnTo>
                  <a:lnTo>
                    <a:pt x="992" y="1"/>
                  </a:lnTo>
                  <a:lnTo>
                    <a:pt x="985" y="0"/>
                  </a:lnTo>
                  <a:lnTo>
                    <a:pt x="980" y="1"/>
                  </a:lnTo>
                  <a:lnTo>
                    <a:pt x="973" y="2"/>
                  </a:lnTo>
                  <a:lnTo>
                    <a:pt x="968" y="6"/>
                  </a:lnTo>
                  <a:lnTo>
                    <a:pt x="964" y="10"/>
                  </a:lnTo>
                  <a:lnTo>
                    <a:pt x="959" y="14"/>
                  </a:lnTo>
                  <a:lnTo>
                    <a:pt x="841" y="192"/>
                  </a:lnTo>
                  <a:lnTo>
                    <a:pt x="841" y="192"/>
                  </a:lnTo>
                  <a:lnTo>
                    <a:pt x="834" y="191"/>
                  </a:lnTo>
                  <a:lnTo>
                    <a:pt x="826" y="191"/>
                  </a:lnTo>
                  <a:lnTo>
                    <a:pt x="826" y="191"/>
                  </a:lnTo>
                  <a:lnTo>
                    <a:pt x="817" y="191"/>
                  </a:lnTo>
                  <a:lnTo>
                    <a:pt x="808" y="193"/>
                  </a:lnTo>
                  <a:lnTo>
                    <a:pt x="799" y="196"/>
                  </a:lnTo>
                  <a:lnTo>
                    <a:pt x="790" y="199"/>
                  </a:lnTo>
                  <a:lnTo>
                    <a:pt x="781" y="203"/>
                  </a:lnTo>
                  <a:lnTo>
                    <a:pt x="774" y="207"/>
                  </a:lnTo>
                  <a:lnTo>
                    <a:pt x="766" y="213"/>
                  </a:lnTo>
                  <a:lnTo>
                    <a:pt x="760" y="219"/>
                  </a:lnTo>
                  <a:lnTo>
                    <a:pt x="753" y="226"/>
                  </a:lnTo>
                  <a:lnTo>
                    <a:pt x="748" y="233"/>
                  </a:lnTo>
                  <a:lnTo>
                    <a:pt x="743" y="241"/>
                  </a:lnTo>
                  <a:lnTo>
                    <a:pt x="738" y="249"/>
                  </a:lnTo>
                  <a:lnTo>
                    <a:pt x="736" y="258"/>
                  </a:lnTo>
                  <a:lnTo>
                    <a:pt x="733" y="267"/>
                  </a:lnTo>
                  <a:lnTo>
                    <a:pt x="732" y="277"/>
                  </a:lnTo>
                  <a:lnTo>
                    <a:pt x="731" y="287"/>
                  </a:lnTo>
                  <a:lnTo>
                    <a:pt x="731" y="287"/>
                  </a:lnTo>
                  <a:lnTo>
                    <a:pt x="732" y="294"/>
                  </a:lnTo>
                  <a:lnTo>
                    <a:pt x="733" y="302"/>
                  </a:lnTo>
                  <a:lnTo>
                    <a:pt x="736" y="316"/>
                  </a:lnTo>
                  <a:lnTo>
                    <a:pt x="623" y="461"/>
                  </a:lnTo>
                  <a:lnTo>
                    <a:pt x="623" y="461"/>
                  </a:lnTo>
                  <a:lnTo>
                    <a:pt x="612" y="454"/>
                  </a:lnTo>
                  <a:lnTo>
                    <a:pt x="599" y="450"/>
                  </a:lnTo>
                  <a:lnTo>
                    <a:pt x="586" y="447"/>
                  </a:lnTo>
                  <a:lnTo>
                    <a:pt x="572" y="446"/>
                  </a:lnTo>
                  <a:lnTo>
                    <a:pt x="572" y="446"/>
                  </a:lnTo>
                  <a:lnTo>
                    <a:pt x="563" y="447"/>
                  </a:lnTo>
                  <a:lnTo>
                    <a:pt x="554" y="448"/>
                  </a:lnTo>
                  <a:lnTo>
                    <a:pt x="545" y="450"/>
                  </a:lnTo>
                  <a:lnTo>
                    <a:pt x="537" y="453"/>
                  </a:lnTo>
                  <a:lnTo>
                    <a:pt x="528" y="456"/>
                  </a:lnTo>
                  <a:lnTo>
                    <a:pt x="521" y="462"/>
                  </a:lnTo>
                  <a:lnTo>
                    <a:pt x="513" y="467"/>
                  </a:lnTo>
                  <a:lnTo>
                    <a:pt x="507" y="472"/>
                  </a:lnTo>
                  <a:lnTo>
                    <a:pt x="500" y="479"/>
                  </a:lnTo>
                  <a:lnTo>
                    <a:pt x="495" y="486"/>
                  </a:lnTo>
                  <a:lnTo>
                    <a:pt x="490" y="494"/>
                  </a:lnTo>
                  <a:lnTo>
                    <a:pt x="486" y="501"/>
                  </a:lnTo>
                  <a:lnTo>
                    <a:pt x="483" y="510"/>
                  </a:lnTo>
                  <a:lnTo>
                    <a:pt x="480" y="519"/>
                  </a:lnTo>
                  <a:lnTo>
                    <a:pt x="479" y="528"/>
                  </a:lnTo>
                  <a:lnTo>
                    <a:pt x="478" y="537"/>
                  </a:lnTo>
                  <a:lnTo>
                    <a:pt x="297" y="642"/>
                  </a:lnTo>
                  <a:lnTo>
                    <a:pt x="297" y="642"/>
                  </a:lnTo>
                  <a:lnTo>
                    <a:pt x="291" y="633"/>
                  </a:lnTo>
                  <a:lnTo>
                    <a:pt x="282" y="627"/>
                  </a:lnTo>
                  <a:lnTo>
                    <a:pt x="274" y="620"/>
                  </a:lnTo>
                  <a:lnTo>
                    <a:pt x="265" y="615"/>
                  </a:lnTo>
                  <a:lnTo>
                    <a:pt x="256" y="611"/>
                  </a:lnTo>
                  <a:lnTo>
                    <a:pt x="245" y="608"/>
                  </a:lnTo>
                  <a:lnTo>
                    <a:pt x="234" y="605"/>
                  </a:lnTo>
                  <a:lnTo>
                    <a:pt x="222" y="604"/>
                  </a:lnTo>
                  <a:lnTo>
                    <a:pt x="222" y="604"/>
                  </a:lnTo>
                  <a:lnTo>
                    <a:pt x="213" y="605"/>
                  </a:lnTo>
                  <a:lnTo>
                    <a:pt x="203" y="606"/>
                  </a:lnTo>
                  <a:lnTo>
                    <a:pt x="194" y="609"/>
                  </a:lnTo>
                  <a:lnTo>
                    <a:pt x="186" y="612"/>
                  </a:lnTo>
                  <a:lnTo>
                    <a:pt x="177" y="616"/>
                  </a:lnTo>
                  <a:lnTo>
                    <a:pt x="170" y="620"/>
                  </a:lnTo>
                  <a:lnTo>
                    <a:pt x="162" y="627"/>
                  </a:lnTo>
                  <a:lnTo>
                    <a:pt x="155" y="632"/>
                  </a:lnTo>
                  <a:lnTo>
                    <a:pt x="149" y="640"/>
                  </a:lnTo>
                  <a:lnTo>
                    <a:pt x="144" y="647"/>
                  </a:lnTo>
                  <a:lnTo>
                    <a:pt x="139" y="655"/>
                  </a:lnTo>
                  <a:lnTo>
                    <a:pt x="134" y="663"/>
                  </a:lnTo>
                  <a:lnTo>
                    <a:pt x="131" y="672"/>
                  </a:lnTo>
                  <a:lnTo>
                    <a:pt x="129" y="681"/>
                  </a:lnTo>
                  <a:lnTo>
                    <a:pt x="128" y="690"/>
                  </a:lnTo>
                  <a:lnTo>
                    <a:pt x="127" y="700"/>
                  </a:lnTo>
                  <a:lnTo>
                    <a:pt x="127" y="700"/>
                  </a:lnTo>
                  <a:lnTo>
                    <a:pt x="128" y="715"/>
                  </a:lnTo>
                  <a:lnTo>
                    <a:pt x="132" y="730"/>
                  </a:lnTo>
                  <a:lnTo>
                    <a:pt x="138" y="743"/>
                  </a:lnTo>
                  <a:lnTo>
                    <a:pt x="145" y="756"/>
                  </a:lnTo>
                  <a:lnTo>
                    <a:pt x="6" y="969"/>
                  </a:lnTo>
                  <a:lnTo>
                    <a:pt x="6" y="969"/>
                  </a:lnTo>
                  <a:lnTo>
                    <a:pt x="2" y="975"/>
                  </a:lnTo>
                  <a:lnTo>
                    <a:pt x="0" y="981"/>
                  </a:lnTo>
                  <a:lnTo>
                    <a:pt x="0" y="986"/>
                  </a:lnTo>
                  <a:lnTo>
                    <a:pt x="0" y="993"/>
                  </a:lnTo>
                  <a:lnTo>
                    <a:pt x="2" y="998"/>
                  </a:lnTo>
                  <a:lnTo>
                    <a:pt x="6" y="1003"/>
                  </a:lnTo>
                  <a:lnTo>
                    <a:pt x="9" y="1009"/>
                  </a:lnTo>
                  <a:lnTo>
                    <a:pt x="14" y="1013"/>
                  </a:lnTo>
                  <a:lnTo>
                    <a:pt x="14" y="1013"/>
                  </a:lnTo>
                  <a:lnTo>
                    <a:pt x="19" y="1015"/>
                  </a:lnTo>
                  <a:lnTo>
                    <a:pt x="23" y="1016"/>
                  </a:lnTo>
                  <a:lnTo>
                    <a:pt x="27" y="1017"/>
                  </a:lnTo>
                  <a:lnTo>
                    <a:pt x="31" y="1018"/>
                  </a:lnTo>
                  <a:lnTo>
                    <a:pt x="31" y="1018"/>
                  </a:lnTo>
                  <a:lnTo>
                    <a:pt x="40" y="1017"/>
                  </a:lnTo>
                  <a:lnTo>
                    <a:pt x="46" y="1014"/>
                  </a:lnTo>
                  <a:lnTo>
                    <a:pt x="53" y="1010"/>
                  </a:lnTo>
                  <a:lnTo>
                    <a:pt x="58" y="1003"/>
                  </a:lnTo>
                  <a:lnTo>
                    <a:pt x="198" y="792"/>
                  </a:lnTo>
                  <a:lnTo>
                    <a:pt x="198" y="792"/>
                  </a:lnTo>
                  <a:lnTo>
                    <a:pt x="210" y="794"/>
                  </a:lnTo>
                  <a:lnTo>
                    <a:pt x="222" y="795"/>
                  </a:lnTo>
                  <a:lnTo>
                    <a:pt x="222" y="795"/>
                  </a:lnTo>
                  <a:lnTo>
                    <a:pt x="232" y="795"/>
                  </a:lnTo>
                  <a:lnTo>
                    <a:pt x="242" y="793"/>
                  </a:lnTo>
                  <a:lnTo>
                    <a:pt x="250" y="791"/>
                  </a:lnTo>
                  <a:lnTo>
                    <a:pt x="259" y="788"/>
                  </a:lnTo>
                  <a:lnTo>
                    <a:pt x="267" y="785"/>
                  </a:lnTo>
                  <a:lnTo>
                    <a:pt x="275" y="780"/>
                  </a:lnTo>
                  <a:lnTo>
                    <a:pt x="282" y="775"/>
                  </a:lnTo>
                  <a:lnTo>
                    <a:pt x="289" y="769"/>
                  </a:lnTo>
                  <a:lnTo>
                    <a:pt x="294" y="762"/>
                  </a:lnTo>
                  <a:lnTo>
                    <a:pt x="301" y="756"/>
                  </a:lnTo>
                  <a:lnTo>
                    <a:pt x="305" y="748"/>
                  </a:lnTo>
                  <a:lnTo>
                    <a:pt x="309" y="740"/>
                  </a:lnTo>
                  <a:lnTo>
                    <a:pt x="313" y="731"/>
                  </a:lnTo>
                  <a:lnTo>
                    <a:pt x="315" y="722"/>
                  </a:lnTo>
                  <a:lnTo>
                    <a:pt x="317" y="714"/>
                  </a:lnTo>
                  <a:lnTo>
                    <a:pt x="318" y="704"/>
                  </a:lnTo>
                  <a:lnTo>
                    <a:pt x="497" y="599"/>
                  </a:lnTo>
                  <a:lnTo>
                    <a:pt x="497" y="599"/>
                  </a:lnTo>
                  <a:lnTo>
                    <a:pt x="505" y="608"/>
                  </a:lnTo>
                  <a:lnTo>
                    <a:pt x="512" y="614"/>
                  </a:lnTo>
                  <a:lnTo>
                    <a:pt x="521" y="620"/>
                  </a:lnTo>
                  <a:lnTo>
                    <a:pt x="530" y="626"/>
                  </a:lnTo>
                  <a:lnTo>
                    <a:pt x="540" y="630"/>
                  </a:lnTo>
                  <a:lnTo>
                    <a:pt x="551" y="633"/>
                  </a:lnTo>
                  <a:lnTo>
                    <a:pt x="561" y="635"/>
                  </a:lnTo>
                  <a:lnTo>
                    <a:pt x="572" y="637"/>
                  </a:lnTo>
                  <a:lnTo>
                    <a:pt x="572" y="637"/>
                  </a:lnTo>
                  <a:lnTo>
                    <a:pt x="582" y="635"/>
                  </a:lnTo>
                  <a:lnTo>
                    <a:pt x="591" y="634"/>
                  </a:lnTo>
                  <a:lnTo>
                    <a:pt x="601" y="632"/>
                  </a:lnTo>
                  <a:lnTo>
                    <a:pt x="610" y="629"/>
                  </a:lnTo>
                  <a:lnTo>
                    <a:pt x="618" y="625"/>
                  </a:lnTo>
                  <a:lnTo>
                    <a:pt x="626" y="620"/>
                  </a:lnTo>
                  <a:lnTo>
                    <a:pt x="633" y="615"/>
                  </a:lnTo>
                  <a:lnTo>
                    <a:pt x="640" y="609"/>
                  </a:lnTo>
                  <a:lnTo>
                    <a:pt x="646" y="602"/>
                  </a:lnTo>
                  <a:lnTo>
                    <a:pt x="652" y="595"/>
                  </a:lnTo>
                  <a:lnTo>
                    <a:pt x="656" y="586"/>
                  </a:lnTo>
                  <a:lnTo>
                    <a:pt x="660" y="579"/>
                  </a:lnTo>
                  <a:lnTo>
                    <a:pt x="663" y="569"/>
                  </a:lnTo>
                  <a:lnTo>
                    <a:pt x="666" y="560"/>
                  </a:lnTo>
                  <a:lnTo>
                    <a:pt x="668" y="551"/>
                  </a:lnTo>
                  <a:lnTo>
                    <a:pt x="668" y="541"/>
                  </a:lnTo>
                  <a:lnTo>
                    <a:pt x="668" y="541"/>
                  </a:lnTo>
                  <a:lnTo>
                    <a:pt x="668" y="534"/>
                  </a:lnTo>
                  <a:lnTo>
                    <a:pt x="667" y="526"/>
                  </a:lnTo>
                  <a:lnTo>
                    <a:pt x="663" y="512"/>
                  </a:lnTo>
                  <a:lnTo>
                    <a:pt x="777" y="367"/>
                  </a:lnTo>
                  <a:lnTo>
                    <a:pt x="777" y="367"/>
                  </a:lnTo>
                  <a:lnTo>
                    <a:pt x="788" y="374"/>
                  </a:lnTo>
                  <a:lnTo>
                    <a:pt x="801" y="378"/>
                  </a:lnTo>
                  <a:lnTo>
                    <a:pt x="814" y="381"/>
                  </a:lnTo>
                  <a:lnTo>
                    <a:pt x="826" y="382"/>
                  </a:lnTo>
                  <a:lnTo>
                    <a:pt x="826" y="382"/>
                  </a:lnTo>
                  <a:lnTo>
                    <a:pt x="837" y="381"/>
                  </a:lnTo>
                  <a:lnTo>
                    <a:pt x="846" y="380"/>
                  </a:lnTo>
                  <a:lnTo>
                    <a:pt x="855" y="378"/>
                  </a:lnTo>
                  <a:lnTo>
                    <a:pt x="864" y="375"/>
                  </a:lnTo>
                  <a:lnTo>
                    <a:pt x="873" y="370"/>
                  </a:lnTo>
                  <a:lnTo>
                    <a:pt x="880" y="366"/>
                  </a:lnTo>
                  <a:lnTo>
                    <a:pt x="888" y="360"/>
                  </a:lnTo>
                  <a:lnTo>
                    <a:pt x="894" y="354"/>
                  </a:lnTo>
                  <a:lnTo>
                    <a:pt x="900" y="347"/>
                  </a:lnTo>
                  <a:lnTo>
                    <a:pt x="906" y="340"/>
                  </a:lnTo>
                  <a:lnTo>
                    <a:pt x="911" y="332"/>
                  </a:lnTo>
                  <a:lnTo>
                    <a:pt x="914" y="323"/>
                  </a:lnTo>
                  <a:lnTo>
                    <a:pt x="918" y="315"/>
                  </a:lnTo>
                  <a:lnTo>
                    <a:pt x="921" y="306"/>
                  </a:lnTo>
                  <a:lnTo>
                    <a:pt x="922" y="296"/>
                  </a:lnTo>
                  <a:lnTo>
                    <a:pt x="922" y="287"/>
                  </a:lnTo>
                  <a:lnTo>
                    <a:pt x="922" y="287"/>
                  </a:lnTo>
                  <a:lnTo>
                    <a:pt x="922" y="277"/>
                  </a:lnTo>
                  <a:lnTo>
                    <a:pt x="921" y="269"/>
                  </a:lnTo>
                  <a:lnTo>
                    <a:pt x="919" y="260"/>
                  </a:lnTo>
                  <a:lnTo>
                    <a:pt x="916" y="252"/>
                  </a:lnTo>
                  <a:lnTo>
                    <a:pt x="912" y="244"/>
                  </a:lnTo>
                  <a:lnTo>
                    <a:pt x="908" y="237"/>
                  </a:lnTo>
                  <a:lnTo>
                    <a:pt x="903" y="230"/>
                  </a:lnTo>
                  <a:lnTo>
                    <a:pt x="897" y="223"/>
                  </a:lnTo>
                  <a:lnTo>
                    <a:pt x="1012" y="50"/>
                  </a:lnTo>
                  <a:close/>
                  <a:moveTo>
                    <a:pt x="222" y="732"/>
                  </a:moveTo>
                  <a:lnTo>
                    <a:pt x="222" y="732"/>
                  </a:lnTo>
                  <a:lnTo>
                    <a:pt x="216" y="731"/>
                  </a:lnTo>
                  <a:lnTo>
                    <a:pt x="211" y="730"/>
                  </a:lnTo>
                  <a:lnTo>
                    <a:pt x="205" y="727"/>
                  </a:lnTo>
                  <a:lnTo>
                    <a:pt x="200" y="722"/>
                  </a:lnTo>
                  <a:lnTo>
                    <a:pt x="197" y="718"/>
                  </a:lnTo>
                  <a:lnTo>
                    <a:pt x="193" y="713"/>
                  </a:lnTo>
                  <a:lnTo>
                    <a:pt x="191" y="706"/>
                  </a:lnTo>
                  <a:lnTo>
                    <a:pt x="191" y="700"/>
                  </a:lnTo>
                  <a:lnTo>
                    <a:pt x="191" y="700"/>
                  </a:lnTo>
                  <a:lnTo>
                    <a:pt x="191" y="693"/>
                  </a:lnTo>
                  <a:lnTo>
                    <a:pt x="193" y="688"/>
                  </a:lnTo>
                  <a:lnTo>
                    <a:pt x="197" y="683"/>
                  </a:lnTo>
                  <a:lnTo>
                    <a:pt x="200" y="677"/>
                  </a:lnTo>
                  <a:lnTo>
                    <a:pt x="205" y="674"/>
                  </a:lnTo>
                  <a:lnTo>
                    <a:pt x="211" y="671"/>
                  </a:lnTo>
                  <a:lnTo>
                    <a:pt x="216" y="669"/>
                  </a:lnTo>
                  <a:lnTo>
                    <a:pt x="222" y="669"/>
                  </a:lnTo>
                  <a:lnTo>
                    <a:pt x="222" y="669"/>
                  </a:lnTo>
                  <a:lnTo>
                    <a:pt x="229" y="669"/>
                  </a:lnTo>
                  <a:lnTo>
                    <a:pt x="235" y="671"/>
                  </a:lnTo>
                  <a:lnTo>
                    <a:pt x="241" y="674"/>
                  </a:lnTo>
                  <a:lnTo>
                    <a:pt x="245" y="677"/>
                  </a:lnTo>
                  <a:lnTo>
                    <a:pt x="249" y="683"/>
                  </a:lnTo>
                  <a:lnTo>
                    <a:pt x="252" y="688"/>
                  </a:lnTo>
                  <a:lnTo>
                    <a:pt x="253" y="693"/>
                  </a:lnTo>
                  <a:lnTo>
                    <a:pt x="255" y="700"/>
                  </a:lnTo>
                  <a:lnTo>
                    <a:pt x="255" y="700"/>
                  </a:lnTo>
                  <a:lnTo>
                    <a:pt x="253" y="706"/>
                  </a:lnTo>
                  <a:lnTo>
                    <a:pt x="252" y="713"/>
                  </a:lnTo>
                  <a:lnTo>
                    <a:pt x="249" y="718"/>
                  </a:lnTo>
                  <a:lnTo>
                    <a:pt x="245" y="722"/>
                  </a:lnTo>
                  <a:lnTo>
                    <a:pt x="241" y="727"/>
                  </a:lnTo>
                  <a:lnTo>
                    <a:pt x="235" y="730"/>
                  </a:lnTo>
                  <a:lnTo>
                    <a:pt x="229" y="731"/>
                  </a:lnTo>
                  <a:lnTo>
                    <a:pt x="222" y="732"/>
                  </a:lnTo>
                  <a:lnTo>
                    <a:pt x="222" y="732"/>
                  </a:lnTo>
                  <a:close/>
                  <a:moveTo>
                    <a:pt x="572" y="573"/>
                  </a:moveTo>
                  <a:lnTo>
                    <a:pt x="572" y="573"/>
                  </a:lnTo>
                  <a:lnTo>
                    <a:pt x="566" y="572"/>
                  </a:lnTo>
                  <a:lnTo>
                    <a:pt x="560" y="570"/>
                  </a:lnTo>
                  <a:lnTo>
                    <a:pt x="555" y="568"/>
                  </a:lnTo>
                  <a:lnTo>
                    <a:pt x="550" y="564"/>
                  </a:lnTo>
                  <a:lnTo>
                    <a:pt x="546" y="559"/>
                  </a:lnTo>
                  <a:lnTo>
                    <a:pt x="543" y="554"/>
                  </a:lnTo>
                  <a:lnTo>
                    <a:pt x="541" y="547"/>
                  </a:lnTo>
                  <a:lnTo>
                    <a:pt x="541" y="541"/>
                  </a:lnTo>
                  <a:lnTo>
                    <a:pt x="541" y="541"/>
                  </a:lnTo>
                  <a:lnTo>
                    <a:pt x="541" y="535"/>
                  </a:lnTo>
                  <a:lnTo>
                    <a:pt x="543" y="528"/>
                  </a:lnTo>
                  <a:lnTo>
                    <a:pt x="546" y="523"/>
                  </a:lnTo>
                  <a:lnTo>
                    <a:pt x="550" y="519"/>
                  </a:lnTo>
                  <a:lnTo>
                    <a:pt x="555" y="514"/>
                  </a:lnTo>
                  <a:lnTo>
                    <a:pt x="560" y="512"/>
                  </a:lnTo>
                  <a:lnTo>
                    <a:pt x="566" y="510"/>
                  </a:lnTo>
                  <a:lnTo>
                    <a:pt x="572" y="509"/>
                  </a:lnTo>
                  <a:lnTo>
                    <a:pt x="572" y="509"/>
                  </a:lnTo>
                  <a:lnTo>
                    <a:pt x="579" y="510"/>
                  </a:lnTo>
                  <a:lnTo>
                    <a:pt x="585" y="512"/>
                  </a:lnTo>
                  <a:lnTo>
                    <a:pt x="590" y="514"/>
                  </a:lnTo>
                  <a:lnTo>
                    <a:pt x="595" y="519"/>
                  </a:lnTo>
                  <a:lnTo>
                    <a:pt x="599" y="523"/>
                  </a:lnTo>
                  <a:lnTo>
                    <a:pt x="602" y="528"/>
                  </a:lnTo>
                  <a:lnTo>
                    <a:pt x="603" y="535"/>
                  </a:lnTo>
                  <a:lnTo>
                    <a:pt x="604" y="541"/>
                  </a:lnTo>
                  <a:lnTo>
                    <a:pt x="604" y="541"/>
                  </a:lnTo>
                  <a:lnTo>
                    <a:pt x="603" y="547"/>
                  </a:lnTo>
                  <a:lnTo>
                    <a:pt x="602" y="554"/>
                  </a:lnTo>
                  <a:lnTo>
                    <a:pt x="599" y="559"/>
                  </a:lnTo>
                  <a:lnTo>
                    <a:pt x="595" y="564"/>
                  </a:lnTo>
                  <a:lnTo>
                    <a:pt x="590" y="568"/>
                  </a:lnTo>
                  <a:lnTo>
                    <a:pt x="585" y="570"/>
                  </a:lnTo>
                  <a:lnTo>
                    <a:pt x="579" y="572"/>
                  </a:lnTo>
                  <a:lnTo>
                    <a:pt x="572" y="573"/>
                  </a:lnTo>
                  <a:lnTo>
                    <a:pt x="572" y="573"/>
                  </a:lnTo>
                  <a:close/>
                  <a:moveTo>
                    <a:pt x="826" y="318"/>
                  </a:moveTo>
                  <a:lnTo>
                    <a:pt x="826" y="318"/>
                  </a:lnTo>
                  <a:lnTo>
                    <a:pt x="820" y="318"/>
                  </a:lnTo>
                  <a:lnTo>
                    <a:pt x="815" y="316"/>
                  </a:lnTo>
                  <a:lnTo>
                    <a:pt x="809" y="313"/>
                  </a:lnTo>
                  <a:lnTo>
                    <a:pt x="804" y="309"/>
                  </a:lnTo>
                  <a:lnTo>
                    <a:pt x="801" y="304"/>
                  </a:lnTo>
                  <a:lnTo>
                    <a:pt x="797" y="299"/>
                  </a:lnTo>
                  <a:lnTo>
                    <a:pt x="795" y="293"/>
                  </a:lnTo>
                  <a:lnTo>
                    <a:pt x="795" y="287"/>
                  </a:lnTo>
                  <a:lnTo>
                    <a:pt x="795" y="287"/>
                  </a:lnTo>
                  <a:lnTo>
                    <a:pt x="795" y="280"/>
                  </a:lnTo>
                  <a:lnTo>
                    <a:pt x="797" y="274"/>
                  </a:lnTo>
                  <a:lnTo>
                    <a:pt x="801" y="269"/>
                  </a:lnTo>
                  <a:lnTo>
                    <a:pt x="804" y="264"/>
                  </a:lnTo>
                  <a:lnTo>
                    <a:pt x="809" y="260"/>
                  </a:lnTo>
                  <a:lnTo>
                    <a:pt x="815" y="258"/>
                  </a:lnTo>
                  <a:lnTo>
                    <a:pt x="820" y="256"/>
                  </a:lnTo>
                  <a:lnTo>
                    <a:pt x="826" y="255"/>
                  </a:lnTo>
                  <a:lnTo>
                    <a:pt x="826" y="255"/>
                  </a:lnTo>
                  <a:lnTo>
                    <a:pt x="833" y="256"/>
                  </a:lnTo>
                  <a:lnTo>
                    <a:pt x="839" y="258"/>
                  </a:lnTo>
                  <a:lnTo>
                    <a:pt x="845" y="260"/>
                  </a:lnTo>
                  <a:lnTo>
                    <a:pt x="849" y="264"/>
                  </a:lnTo>
                  <a:lnTo>
                    <a:pt x="853" y="269"/>
                  </a:lnTo>
                  <a:lnTo>
                    <a:pt x="856" y="274"/>
                  </a:lnTo>
                  <a:lnTo>
                    <a:pt x="858" y="280"/>
                  </a:lnTo>
                  <a:lnTo>
                    <a:pt x="859" y="287"/>
                  </a:lnTo>
                  <a:lnTo>
                    <a:pt x="859" y="287"/>
                  </a:lnTo>
                  <a:lnTo>
                    <a:pt x="858" y="293"/>
                  </a:lnTo>
                  <a:lnTo>
                    <a:pt x="856" y="299"/>
                  </a:lnTo>
                  <a:lnTo>
                    <a:pt x="853" y="304"/>
                  </a:lnTo>
                  <a:lnTo>
                    <a:pt x="849" y="309"/>
                  </a:lnTo>
                  <a:lnTo>
                    <a:pt x="845" y="313"/>
                  </a:lnTo>
                  <a:lnTo>
                    <a:pt x="839" y="316"/>
                  </a:lnTo>
                  <a:lnTo>
                    <a:pt x="833" y="318"/>
                  </a:lnTo>
                  <a:lnTo>
                    <a:pt x="826" y="318"/>
                  </a:lnTo>
                  <a:lnTo>
                    <a:pt x="826" y="318"/>
                  </a:lnTo>
                  <a:close/>
                  <a:moveTo>
                    <a:pt x="191" y="954"/>
                  </a:moveTo>
                  <a:lnTo>
                    <a:pt x="191" y="954"/>
                  </a:lnTo>
                  <a:lnTo>
                    <a:pt x="185" y="955"/>
                  </a:lnTo>
                  <a:lnTo>
                    <a:pt x="178" y="957"/>
                  </a:lnTo>
                  <a:lnTo>
                    <a:pt x="173" y="959"/>
                  </a:lnTo>
                  <a:lnTo>
                    <a:pt x="169" y="964"/>
                  </a:lnTo>
                  <a:lnTo>
                    <a:pt x="164" y="968"/>
                  </a:lnTo>
                  <a:lnTo>
                    <a:pt x="161" y="973"/>
                  </a:lnTo>
                  <a:lnTo>
                    <a:pt x="160" y="980"/>
                  </a:lnTo>
                  <a:lnTo>
                    <a:pt x="159" y="986"/>
                  </a:lnTo>
                  <a:lnTo>
                    <a:pt x="159" y="986"/>
                  </a:lnTo>
                  <a:lnTo>
                    <a:pt x="160" y="993"/>
                  </a:lnTo>
                  <a:lnTo>
                    <a:pt x="161" y="999"/>
                  </a:lnTo>
                  <a:lnTo>
                    <a:pt x="164" y="1005"/>
                  </a:lnTo>
                  <a:lnTo>
                    <a:pt x="169" y="1009"/>
                  </a:lnTo>
                  <a:lnTo>
                    <a:pt x="173" y="1013"/>
                  </a:lnTo>
                  <a:lnTo>
                    <a:pt x="178" y="1015"/>
                  </a:lnTo>
                  <a:lnTo>
                    <a:pt x="185" y="1017"/>
                  </a:lnTo>
                  <a:lnTo>
                    <a:pt x="191" y="1018"/>
                  </a:lnTo>
                  <a:lnTo>
                    <a:pt x="191" y="1018"/>
                  </a:lnTo>
                  <a:lnTo>
                    <a:pt x="198" y="1017"/>
                  </a:lnTo>
                  <a:lnTo>
                    <a:pt x="203" y="1015"/>
                  </a:lnTo>
                  <a:lnTo>
                    <a:pt x="208" y="1013"/>
                  </a:lnTo>
                  <a:lnTo>
                    <a:pt x="214" y="1009"/>
                  </a:lnTo>
                  <a:lnTo>
                    <a:pt x="217" y="1005"/>
                  </a:lnTo>
                  <a:lnTo>
                    <a:pt x="220" y="999"/>
                  </a:lnTo>
                  <a:lnTo>
                    <a:pt x="222" y="993"/>
                  </a:lnTo>
                  <a:lnTo>
                    <a:pt x="222" y="986"/>
                  </a:lnTo>
                  <a:lnTo>
                    <a:pt x="222" y="986"/>
                  </a:lnTo>
                  <a:lnTo>
                    <a:pt x="222" y="980"/>
                  </a:lnTo>
                  <a:lnTo>
                    <a:pt x="220" y="973"/>
                  </a:lnTo>
                  <a:lnTo>
                    <a:pt x="217" y="968"/>
                  </a:lnTo>
                  <a:lnTo>
                    <a:pt x="214" y="964"/>
                  </a:lnTo>
                  <a:lnTo>
                    <a:pt x="208" y="959"/>
                  </a:lnTo>
                  <a:lnTo>
                    <a:pt x="203" y="957"/>
                  </a:lnTo>
                  <a:lnTo>
                    <a:pt x="198" y="955"/>
                  </a:lnTo>
                  <a:lnTo>
                    <a:pt x="191" y="954"/>
                  </a:lnTo>
                  <a:lnTo>
                    <a:pt x="191" y="954"/>
                  </a:lnTo>
                  <a:close/>
                  <a:moveTo>
                    <a:pt x="350" y="954"/>
                  </a:moveTo>
                  <a:lnTo>
                    <a:pt x="350" y="954"/>
                  </a:lnTo>
                  <a:lnTo>
                    <a:pt x="344" y="955"/>
                  </a:lnTo>
                  <a:lnTo>
                    <a:pt x="337" y="957"/>
                  </a:lnTo>
                  <a:lnTo>
                    <a:pt x="332" y="959"/>
                  </a:lnTo>
                  <a:lnTo>
                    <a:pt x="328" y="964"/>
                  </a:lnTo>
                  <a:lnTo>
                    <a:pt x="323" y="968"/>
                  </a:lnTo>
                  <a:lnTo>
                    <a:pt x="321" y="973"/>
                  </a:lnTo>
                  <a:lnTo>
                    <a:pt x="319" y="980"/>
                  </a:lnTo>
                  <a:lnTo>
                    <a:pt x="318" y="986"/>
                  </a:lnTo>
                  <a:lnTo>
                    <a:pt x="318" y="986"/>
                  </a:lnTo>
                  <a:lnTo>
                    <a:pt x="319" y="993"/>
                  </a:lnTo>
                  <a:lnTo>
                    <a:pt x="321" y="999"/>
                  </a:lnTo>
                  <a:lnTo>
                    <a:pt x="323" y="1005"/>
                  </a:lnTo>
                  <a:lnTo>
                    <a:pt x="328" y="1009"/>
                  </a:lnTo>
                  <a:lnTo>
                    <a:pt x="332" y="1013"/>
                  </a:lnTo>
                  <a:lnTo>
                    <a:pt x="337" y="1015"/>
                  </a:lnTo>
                  <a:lnTo>
                    <a:pt x="344" y="1017"/>
                  </a:lnTo>
                  <a:lnTo>
                    <a:pt x="350" y="1018"/>
                  </a:lnTo>
                  <a:lnTo>
                    <a:pt x="350" y="1018"/>
                  </a:lnTo>
                  <a:lnTo>
                    <a:pt x="356" y="1017"/>
                  </a:lnTo>
                  <a:lnTo>
                    <a:pt x="362" y="1015"/>
                  </a:lnTo>
                  <a:lnTo>
                    <a:pt x="367" y="1013"/>
                  </a:lnTo>
                  <a:lnTo>
                    <a:pt x="373" y="1009"/>
                  </a:lnTo>
                  <a:lnTo>
                    <a:pt x="376" y="1005"/>
                  </a:lnTo>
                  <a:lnTo>
                    <a:pt x="379" y="999"/>
                  </a:lnTo>
                  <a:lnTo>
                    <a:pt x="381" y="993"/>
                  </a:lnTo>
                  <a:lnTo>
                    <a:pt x="381" y="986"/>
                  </a:lnTo>
                  <a:lnTo>
                    <a:pt x="381" y="986"/>
                  </a:lnTo>
                  <a:lnTo>
                    <a:pt x="381" y="980"/>
                  </a:lnTo>
                  <a:lnTo>
                    <a:pt x="379" y="973"/>
                  </a:lnTo>
                  <a:lnTo>
                    <a:pt x="376" y="968"/>
                  </a:lnTo>
                  <a:lnTo>
                    <a:pt x="373" y="964"/>
                  </a:lnTo>
                  <a:lnTo>
                    <a:pt x="367" y="959"/>
                  </a:lnTo>
                  <a:lnTo>
                    <a:pt x="362" y="957"/>
                  </a:lnTo>
                  <a:lnTo>
                    <a:pt x="356" y="955"/>
                  </a:lnTo>
                  <a:lnTo>
                    <a:pt x="350" y="954"/>
                  </a:lnTo>
                  <a:lnTo>
                    <a:pt x="350" y="954"/>
                  </a:lnTo>
                  <a:close/>
                  <a:moveTo>
                    <a:pt x="509" y="954"/>
                  </a:moveTo>
                  <a:lnTo>
                    <a:pt x="509" y="954"/>
                  </a:lnTo>
                  <a:lnTo>
                    <a:pt x="502" y="955"/>
                  </a:lnTo>
                  <a:lnTo>
                    <a:pt x="496" y="957"/>
                  </a:lnTo>
                  <a:lnTo>
                    <a:pt x="491" y="959"/>
                  </a:lnTo>
                  <a:lnTo>
                    <a:pt x="486" y="964"/>
                  </a:lnTo>
                  <a:lnTo>
                    <a:pt x="482" y="968"/>
                  </a:lnTo>
                  <a:lnTo>
                    <a:pt x="480" y="973"/>
                  </a:lnTo>
                  <a:lnTo>
                    <a:pt x="478" y="980"/>
                  </a:lnTo>
                  <a:lnTo>
                    <a:pt x="477" y="986"/>
                  </a:lnTo>
                  <a:lnTo>
                    <a:pt x="477" y="986"/>
                  </a:lnTo>
                  <a:lnTo>
                    <a:pt x="478" y="993"/>
                  </a:lnTo>
                  <a:lnTo>
                    <a:pt x="480" y="999"/>
                  </a:lnTo>
                  <a:lnTo>
                    <a:pt x="482" y="1005"/>
                  </a:lnTo>
                  <a:lnTo>
                    <a:pt x="486" y="1009"/>
                  </a:lnTo>
                  <a:lnTo>
                    <a:pt x="491" y="1013"/>
                  </a:lnTo>
                  <a:lnTo>
                    <a:pt x="496" y="1015"/>
                  </a:lnTo>
                  <a:lnTo>
                    <a:pt x="502" y="1017"/>
                  </a:lnTo>
                  <a:lnTo>
                    <a:pt x="509" y="1018"/>
                  </a:lnTo>
                  <a:lnTo>
                    <a:pt x="509" y="1018"/>
                  </a:lnTo>
                  <a:lnTo>
                    <a:pt x="515" y="1017"/>
                  </a:lnTo>
                  <a:lnTo>
                    <a:pt x="522" y="1015"/>
                  </a:lnTo>
                  <a:lnTo>
                    <a:pt x="527" y="1013"/>
                  </a:lnTo>
                  <a:lnTo>
                    <a:pt x="531" y="1009"/>
                  </a:lnTo>
                  <a:lnTo>
                    <a:pt x="536" y="1005"/>
                  </a:lnTo>
                  <a:lnTo>
                    <a:pt x="538" y="999"/>
                  </a:lnTo>
                  <a:lnTo>
                    <a:pt x="540" y="993"/>
                  </a:lnTo>
                  <a:lnTo>
                    <a:pt x="541" y="986"/>
                  </a:lnTo>
                  <a:lnTo>
                    <a:pt x="541" y="986"/>
                  </a:lnTo>
                  <a:lnTo>
                    <a:pt x="540" y="980"/>
                  </a:lnTo>
                  <a:lnTo>
                    <a:pt x="538" y="973"/>
                  </a:lnTo>
                  <a:lnTo>
                    <a:pt x="536" y="968"/>
                  </a:lnTo>
                  <a:lnTo>
                    <a:pt x="531" y="964"/>
                  </a:lnTo>
                  <a:lnTo>
                    <a:pt x="527" y="959"/>
                  </a:lnTo>
                  <a:lnTo>
                    <a:pt x="522" y="957"/>
                  </a:lnTo>
                  <a:lnTo>
                    <a:pt x="515" y="955"/>
                  </a:lnTo>
                  <a:lnTo>
                    <a:pt x="509" y="954"/>
                  </a:lnTo>
                  <a:lnTo>
                    <a:pt x="509" y="954"/>
                  </a:lnTo>
                  <a:close/>
                  <a:moveTo>
                    <a:pt x="668" y="954"/>
                  </a:moveTo>
                  <a:lnTo>
                    <a:pt x="668" y="954"/>
                  </a:lnTo>
                  <a:lnTo>
                    <a:pt x="661" y="955"/>
                  </a:lnTo>
                  <a:lnTo>
                    <a:pt x="656" y="957"/>
                  </a:lnTo>
                  <a:lnTo>
                    <a:pt x="650" y="959"/>
                  </a:lnTo>
                  <a:lnTo>
                    <a:pt x="645" y="964"/>
                  </a:lnTo>
                  <a:lnTo>
                    <a:pt x="642" y="968"/>
                  </a:lnTo>
                  <a:lnTo>
                    <a:pt x="639" y="973"/>
                  </a:lnTo>
                  <a:lnTo>
                    <a:pt x="637" y="980"/>
                  </a:lnTo>
                  <a:lnTo>
                    <a:pt x="637" y="986"/>
                  </a:lnTo>
                  <a:lnTo>
                    <a:pt x="637" y="986"/>
                  </a:lnTo>
                  <a:lnTo>
                    <a:pt x="637" y="993"/>
                  </a:lnTo>
                  <a:lnTo>
                    <a:pt x="639" y="999"/>
                  </a:lnTo>
                  <a:lnTo>
                    <a:pt x="642" y="1005"/>
                  </a:lnTo>
                  <a:lnTo>
                    <a:pt x="645" y="1009"/>
                  </a:lnTo>
                  <a:lnTo>
                    <a:pt x="650" y="1013"/>
                  </a:lnTo>
                  <a:lnTo>
                    <a:pt x="656" y="1015"/>
                  </a:lnTo>
                  <a:lnTo>
                    <a:pt x="661" y="1017"/>
                  </a:lnTo>
                  <a:lnTo>
                    <a:pt x="668" y="1018"/>
                  </a:lnTo>
                  <a:lnTo>
                    <a:pt x="668" y="1018"/>
                  </a:lnTo>
                  <a:lnTo>
                    <a:pt x="674" y="1017"/>
                  </a:lnTo>
                  <a:lnTo>
                    <a:pt x="681" y="1015"/>
                  </a:lnTo>
                  <a:lnTo>
                    <a:pt x="686" y="1013"/>
                  </a:lnTo>
                  <a:lnTo>
                    <a:pt x="690" y="1009"/>
                  </a:lnTo>
                  <a:lnTo>
                    <a:pt x="694" y="1005"/>
                  </a:lnTo>
                  <a:lnTo>
                    <a:pt x="698" y="999"/>
                  </a:lnTo>
                  <a:lnTo>
                    <a:pt x="699" y="993"/>
                  </a:lnTo>
                  <a:lnTo>
                    <a:pt x="700" y="986"/>
                  </a:lnTo>
                  <a:lnTo>
                    <a:pt x="700" y="986"/>
                  </a:lnTo>
                  <a:lnTo>
                    <a:pt x="699" y="980"/>
                  </a:lnTo>
                  <a:lnTo>
                    <a:pt x="698" y="973"/>
                  </a:lnTo>
                  <a:lnTo>
                    <a:pt x="694" y="968"/>
                  </a:lnTo>
                  <a:lnTo>
                    <a:pt x="690" y="964"/>
                  </a:lnTo>
                  <a:lnTo>
                    <a:pt x="686" y="959"/>
                  </a:lnTo>
                  <a:lnTo>
                    <a:pt x="681" y="957"/>
                  </a:lnTo>
                  <a:lnTo>
                    <a:pt x="674" y="955"/>
                  </a:lnTo>
                  <a:lnTo>
                    <a:pt x="668" y="954"/>
                  </a:lnTo>
                  <a:lnTo>
                    <a:pt x="668" y="954"/>
                  </a:lnTo>
                  <a:close/>
                  <a:moveTo>
                    <a:pt x="826" y="954"/>
                  </a:moveTo>
                  <a:lnTo>
                    <a:pt x="826" y="954"/>
                  </a:lnTo>
                  <a:lnTo>
                    <a:pt x="820" y="955"/>
                  </a:lnTo>
                  <a:lnTo>
                    <a:pt x="815" y="957"/>
                  </a:lnTo>
                  <a:lnTo>
                    <a:pt x="809" y="959"/>
                  </a:lnTo>
                  <a:lnTo>
                    <a:pt x="804" y="964"/>
                  </a:lnTo>
                  <a:lnTo>
                    <a:pt x="801" y="968"/>
                  </a:lnTo>
                  <a:lnTo>
                    <a:pt x="797" y="973"/>
                  </a:lnTo>
                  <a:lnTo>
                    <a:pt x="795" y="980"/>
                  </a:lnTo>
                  <a:lnTo>
                    <a:pt x="795" y="986"/>
                  </a:lnTo>
                  <a:lnTo>
                    <a:pt x="795" y="986"/>
                  </a:lnTo>
                  <a:lnTo>
                    <a:pt x="795" y="993"/>
                  </a:lnTo>
                  <a:lnTo>
                    <a:pt x="797" y="999"/>
                  </a:lnTo>
                  <a:lnTo>
                    <a:pt x="801" y="1005"/>
                  </a:lnTo>
                  <a:lnTo>
                    <a:pt x="804" y="1009"/>
                  </a:lnTo>
                  <a:lnTo>
                    <a:pt x="809" y="1013"/>
                  </a:lnTo>
                  <a:lnTo>
                    <a:pt x="815" y="1015"/>
                  </a:lnTo>
                  <a:lnTo>
                    <a:pt x="820" y="1017"/>
                  </a:lnTo>
                  <a:lnTo>
                    <a:pt x="826" y="1018"/>
                  </a:lnTo>
                  <a:lnTo>
                    <a:pt x="826" y="1018"/>
                  </a:lnTo>
                  <a:lnTo>
                    <a:pt x="833" y="1017"/>
                  </a:lnTo>
                  <a:lnTo>
                    <a:pt x="839" y="1015"/>
                  </a:lnTo>
                  <a:lnTo>
                    <a:pt x="845" y="1013"/>
                  </a:lnTo>
                  <a:lnTo>
                    <a:pt x="849" y="1009"/>
                  </a:lnTo>
                  <a:lnTo>
                    <a:pt x="853" y="1005"/>
                  </a:lnTo>
                  <a:lnTo>
                    <a:pt x="856" y="999"/>
                  </a:lnTo>
                  <a:lnTo>
                    <a:pt x="858" y="993"/>
                  </a:lnTo>
                  <a:lnTo>
                    <a:pt x="859" y="986"/>
                  </a:lnTo>
                  <a:lnTo>
                    <a:pt x="859" y="986"/>
                  </a:lnTo>
                  <a:lnTo>
                    <a:pt x="858" y="980"/>
                  </a:lnTo>
                  <a:lnTo>
                    <a:pt x="856" y="973"/>
                  </a:lnTo>
                  <a:lnTo>
                    <a:pt x="853" y="968"/>
                  </a:lnTo>
                  <a:lnTo>
                    <a:pt x="849" y="964"/>
                  </a:lnTo>
                  <a:lnTo>
                    <a:pt x="845" y="959"/>
                  </a:lnTo>
                  <a:lnTo>
                    <a:pt x="839" y="957"/>
                  </a:lnTo>
                  <a:lnTo>
                    <a:pt x="833" y="955"/>
                  </a:lnTo>
                  <a:lnTo>
                    <a:pt x="826" y="954"/>
                  </a:lnTo>
                  <a:lnTo>
                    <a:pt x="826" y="954"/>
                  </a:lnTo>
                  <a:close/>
                  <a:moveTo>
                    <a:pt x="986" y="954"/>
                  </a:moveTo>
                  <a:lnTo>
                    <a:pt x="986" y="954"/>
                  </a:lnTo>
                  <a:lnTo>
                    <a:pt x="980" y="955"/>
                  </a:lnTo>
                  <a:lnTo>
                    <a:pt x="973" y="957"/>
                  </a:lnTo>
                  <a:lnTo>
                    <a:pt x="968" y="959"/>
                  </a:lnTo>
                  <a:lnTo>
                    <a:pt x="964" y="964"/>
                  </a:lnTo>
                  <a:lnTo>
                    <a:pt x="959" y="968"/>
                  </a:lnTo>
                  <a:lnTo>
                    <a:pt x="956" y="973"/>
                  </a:lnTo>
                  <a:lnTo>
                    <a:pt x="955" y="980"/>
                  </a:lnTo>
                  <a:lnTo>
                    <a:pt x="954" y="986"/>
                  </a:lnTo>
                  <a:lnTo>
                    <a:pt x="954" y="986"/>
                  </a:lnTo>
                  <a:lnTo>
                    <a:pt x="955" y="993"/>
                  </a:lnTo>
                  <a:lnTo>
                    <a:pt x="956" y="999"/>
                  </a:lnTo>
                  <a:lnTo>
                    <a:pt x="959" y="1005"/>
                  </a:lnTo>
                  <a:lnTo>
                    <a:pt x="964" y="1009"/>
                  </a:lnTo>
                  <a:lnTo>
                    <a:pt x="968" y="1013"/>
                  </a:lnTo>
                  <a:lnTo>
                    <a:pt x="973" y="1015"/>
                  </a:lnTo>
                  <a:lnTo>
                    <a:pt x="980" y="1017"/>
                  </a:lnTo>
                  <a:lnTo>
                    <a:pt x="986" y="1018"/>
                  </a:lnTo>
                  <a:lnTo>
                    <a:pt x="986" y="1018"/>
                  </a:lnTo>
                  <a:lnTo>
                    <a:pt x="993" y="1017"/>
                  </a:lnTo>
                  <a:lnTo>
                    <a:pt x="998" y="1015"/>
                  </a:lnTo>
                  <a:lnTo>
                    <a:pt x="1003" y="1013"/>
                  </a:lnTo>
                  <a:lnTo>
                    <a:pt x="1009" y="1009"/>
                  </a:lnTo>
                  <a:lnTo>
                    <a:pt x="1012" y="1005"/>
                  </a:lnTo>
                  <a:lnTo>
                    <a:pt x="1015" y="999"/>
                  </a:lnTo>
                  <a:lnTo>
                    <a:pt x="1017" y="993"/>
                  </a:lnTo>
                  <a:lnTo>
                    <a:pt x="1017" y="986"/>
                  </a:lnTo>
                  <a:lnTo>
                    <a:pt x="1017" y="986"/>
                  </a:lnTo>
                  <a:lnTo>
                    <a:pt x="1017" y="980"/>
                  </a:lnTo>
                  <a:lnTo>
                    <a:pt x="1015" y="973"/>
                  </a:lnTo>
                  <a:lnTo>
                    <a:pt x="1012" y="968"/>
                  </a:lnTo>
                  <a:lnTo>
                    <a:pt x="1009" y="964"/>
                  </a:lnTo>
                  <a:lnTo>
                    <a:pt x="1003" y="959"/>
                  </a:lnTo>
                  <a:lnTo>
                    <a:pt x="998" y="957"/>
                  </a:lnTo>
                  <a:lnTo>
                    <a:pt x="993" y="955"/>
                  </a:lnTo>
                  <a:lnTo>
                    <a:pt x="986" y="954"/>
                  </a:lnTo>
                  <a:lnTo>
                    <a:pt x="986" y="954"/>
                  </a:lnTo>
                  <a:close/>
                  <a:moveTo>
                    <a:pt x="31" y="859"/>
                  </a:moveTo>
                  <a:lnTo>
                    <a:pt x="31" y="859"/>
                  </a:lnTo>
                  <a:lnTo>
                    <a:pt x="38" y="859"/>
                  </a:lnTo>
                  <a:lnTo>
                    <a:pt x="44" y="856"/>
                  </a:lnTo>
                  <a:lnTo>
                    <a:pt x="50" y="853"/>
                  </a:lnTo>
                  <a:lnTo>
                    <a:pt x="54" y="850"/>
                  </a:lnTo>
                  <a:lnTo>
                    <a:pt x="58" y="845"/>
                  </a:lnTo>
                  <a:lnTo>
                    <a:pt x="61" y="839"/>
                  </a:lnTo>
                  <a:lnTo>
                    <a:pt x="63" y="834"/>
                  </a:lnTo>
                  <a:lnTo>
                    <a:pt x="64" y="828"/>
                  </a:lnTo>
                  <a:lnTo>
                    <a:pt x="64" y="828"/>
                  </a:lnTo>
                  <a:lnTo>
                    <a:pt x="63" y="821"/>
                  </a:lnTo>
                  <a:lnTo>
                    <a:pt x="61" y="815"/>
                  </a:lnTo>
                  <a:lnTo>
                    <a:pt x="58" y="809"/>
                  </a:lnTo>
                  <a:lnTo>
                    <a:pt x="54" y="805"/>
                  </a:lnTo>
                  <a:lnTo>
                    <a:pt x="50" y="801"/>
                  </a:lnTo>
                  <a:lnTo>
                    <a:pt x="44" y="797"/>
                  </a:lnTo>
                  <a:lnTo>
                    <a:pt x="38" y="796"/>
                  </a:lnTo>
                  <a:lnTo>
                    <a:pt x="31" y="795"/>
                  </a:lnTo>
                  <a:lnTo>
                    <a:pt x="31" y="795"/>
                  </a:lnTo>
                  <a:lnTo>
                    <a:pt x="25" y="796"/>
                  </a:lnTo>
                  <a:lnTo>
                    <a:pt x="20" y="797"/>
                  </a:lnTo>
                  <a:lnTo>
                    <a:pt x="14" y="801"/>
                  </a:lnTo>
                  <a:lnTo>
                    <a:pt x="9" y="805"/>
                  </a:lnTo>
                  <a:lnTo>
                    <a:pt x="6" y="809"/>
                  </a:lnTo>
                  <a:lnTo>
                    <a:pt x="2" y="815"/>
                  </a:lnTo>
                  <a:lnTo>
                    <a:pt x="0" y="821"/>
                  </a:lnTo>
                  <a:lnTo>
                    <a:pt x="0" y="828"/>
                  </a:lnTo>
                  <a:lnTo>
                    <a:pt x="0" y="828"/>
                  </a:lnTo>
                  <a:lnTo>
                    <a:pt x="0" y="834"/>
                  </a:lnTo>
                  <a:lnTo>
                    <a:pt x="2" y="839"/>
                  </a:lnTo>
                  <a:lnTo>
                    <a:pt x="6" y="845"/>
                  </a:lnTo>
                  <a:lnTo>
                    <a:pt x="9" y="850"/>
                  </a:lnTo>
                  <a:lnTo>
                    <a:pt x="14" y="853"/>
                  </a:lnTo>
                  <a:lnTo>
                    <a:pt x="20" y="856"/>
                  </a:lnTo>
                  <a:lnTo>
                    <a:pt x="25" y="859"/>
                  </a:lnTo>
                  <a:lnTo>
                    <a:pt x="31" y="859"/>
                  </a:lnTo>
                  <a:lnTo>
                    <a:pt x="31" y="859"/>
                  </a:lnTo>
                  <a:close/>
                  <a:moveTo>
                    <a:pt x="31" y="700"/>
                  </a:moveTo>
                  <a:lnTo>
                    <a:pt x="31" y="700"/>
                  </a:lnTo>
                  <a:lnTo>
                    <a:pt x="38" y="700"/>
                  </a:lnTo>
                  <a:lnTo>
                    <a:pt x="44" y="698"/>
                  </a:lnTo>
                  <a:lnTo>
                    <a:pt x="50" y="694"/>
                  </a:lnTo>
                  <a:lnTo>
                    <a:pt x="54" y="691"/>
                  </a:lnTo>
                  <a:lnTo>
                    <a:pt x="58" y="686"/>
                  </a:lnTo>
                  <a:lnTo>
                    <a:pt x="61" y="681"/>
                  </a:lnTo>
                  <a:lnTo>
                    <a:pt x="63" y="675"/>
                  </a:lnTo>
                  <a:lnTo>
                    <a:pt x="64" y="669"/>
                  </a:lnTo>
                  <a:lnTo>
                    <a:pt x="64" y="669"/>
                  </a:lnTo>
                  <a:lnTo>
                    <a:pt x="63" y="662"/>
                  </a:lnTo>
                  <a:lnTo>
                    <a:pt x="61" y="656"/>
                  </a:lnTo>
                  <a:lnTo>
                    <a:pt x="58" y="650"/>
                  </a:lnTo>
                  <a:lnTo>
                    <a:pt x="54" y="646"/>
                  </a:lnTo>
                  <a:lnTo>
                    <a:pt x="50" y="642"/>
                  </a:lnTo>
                  <a:lnTo>
                    <a:pt x="44" y="639"/>
                  </a:lnTo>
                  <a:lnTo>
                    <a:pt x="38" y="638"/>
                  </a:lnTo>
                  <a:lnTo>
                    <a:pt x="31" y="637"/>
                  </a:lnTo>
                  <a:lnTo>
                    <a:pt x="31" y="637"/>
                  </a:lnTo>
                  <a:lnTo>
                    <a:pt x="25" y="638"/>
                  </a:lnTo>
                  <a:lnTo>
                    <a:pt x="20" y="639"/>
                  </a:lnTo>
                  <a:lnTo>
                    <a:pt x="14" y="642"/>
                  </a:lnTo>
                  <a:lnTo>
                    <a:pt x="9" y="646"/>
                  </a:lnTo>
                  <a:lnTo>
                    <a:pt x="6" y="650"/>
                  </a:lnTo>
                  <a:lnTo>
                    <a:pt x="2" y="656"/>
                  </a:lnTo>
                  <a:lnTo>
                    <a:pt x="0" y="662"/>
                  </a:lnTo>
                  <a:lnTo>
                    <a:pt x="0" y="669"/>
                  </a:lnTo>
                  <a:lnTo>
                    <a:pt x="0" y="669"/>
                  </a:lnTo>
                  <a:lnTo>
                    <a:pt x="0" y="675"/>
                  </a:lnTo>
                  <a:lnTo>
                    <a:pt x="2" y="681"/>
                  </a:lnTo>
                  <a:lnTo>
                    <a:pt x="6" y="686"/>
                  </a:lnTo>
                  <a:lnTo>
                    <a:pt x="9" y="691"/>
                  </a:lnTo>
                  <a:lnTo>
                    <a:pt x="14" y="694"/>
                  </a:lnTo>
                  <a:lnTo>
                    <a:pt x="20" y="698"/>
                  </a:lnTo>
                  <a:lnTo>
                    <a:pt x="25" y="700"/>
                  </a:lnTo>
                  <a:lnTo>
                    <a:pt x="31" y="700"/>
                  </a:lnTo>
                  <a:lnTo>
                    <a:pt x="31" y="700"/>
                  </a:lnTo>
                  <a:close/>
                  <a:moveTo>
                    <a:pt x="31" y="541"/>
                  </a:moveTo>
                  <a:lnTo>
                    <a:pt x="31" y="541"/>
                  </a:lnTo>
                  <a:lnTo>
                    <a:pt x="38" y="540"/>
                  </a:lnTo>
                  <a:lnTo>
                    <a:pt x="44" y="539"/>
                  </a:lnTo>
                  <a:lnTo>
                    <a:pt x="50" y="536"/>
                  </a:lnTo>
                  <a:lnTo>
                    <a:pt x="54" y="531"/>
                  </a:lnTo>
                  <a:lnTo>
                    <a:pt x="58" y="527"/>
                  </a:lnTo>
                  <a:lnTo>
                    <a:pt x="61" y="522"/>
                  </a:lnTo>
                  <a:lnTo>
                    <a:pt x="63" y="515"/>
                  </a:lnTo>
                  <a:lnTo>
                    <a:pt x="64" y="509"/>
                  </a:lnTo>
                  <a:lnTo>
                    <a:pt x="64" y="509"/>
                  </a:lnTo>
                  <a:lnTo>
                    <a:pt x="63" y="502"/>
                  </a:lnTo>
                  <a:lnTo>
                    <a:pt x="61" y="497"/>
                  </a:lnTo>
                  <a:lnTo>
                    <a:pt x="58" y="492"/>
                  </a:lnTo>
                  <a:lnTo>
                    <a:pt x="54" y="486"/>
                  </a:lnTo>
                  <a:lnTo>
                    <a:pt x="50" y="483"/>
                  </a:lnTo>
                  <a:lnTo>
                    <a:pt x="44" y="480"/>
                  </a:lnTo>
                  <a:lnTo>
                    <a:pt x="38" y="478"/>
                  </a:lnTo>
                  <a:lnTo>
                    <a:pt x="31" y="478"/>
                  </a:lnTo>
                  <a:lnTo>
                    <a:pt x="31" y="478"/>
                  </a:lnTo>
                  <a:lnTo>
                    <a:pt x="25" y="478"/>
                  </a:lnTo>
                  <a:lnTo>
                    <a:pt x="20" y="480"/>
                  </a:lnTo>
                  <a:lnTo>
                    <a:pt x="14" y="483"/>
                  </a:lnTo>
                  <a:lnTo>
                    <a:pt x="9" y="486"/>
                  </a:lnTo>
                  <a:lnTo>
                    <a:pt x="6" y="492"/>
                  </a:lnTo>
                  <a:lnTo>
                    <a:pt x="2" y="497"/>
                  </a:lnTo>
                  <a:lnTo>
                    <a:pt x="0" y="502"/>
                  </a:lnTo>
                  <a:lnTo>
                    <a:pt x="0" y="509"/>
                  </a:lnTo>
                  <a:lnTo>
                    <a:pt x="0" y="509"/>
                  </a:lnTo>
                  <a:lnTo>
                    <a:pt x="0" y="515"/>
                  </a:lnTo>
                  <a:lnTo>
                    <a:pt x="2" y="522"/>
                  </a:lnTo>
                  <a:lnTo>
                    <a:pt x="6" y="527"/>
                  </a:lnTo>
                  <a:lnTo>
                    <a:pt x="9" y="531"/>
                  </a:lnTo>
                  <a:lnTo>
                    <a:pt x="14" y="536"/>
                  </a:lnTo>
                  <a:lnTo>
                    <a:pt x="20" y="539"/>
                  </a:lnTo>
                  <a:lnTo>
                    <a:pt x="25" y="540"/>
                  </a:lnTo>
                  <a:lnTo>
                    <a:pt x="31" y="541"/>
                  </a:lnTo>
                  <a:lnTo>
                    <a:pt x="31" y="541"/>
                  </a:lnTo>
                  <a:close/>
                  <a:moveTo>
                    <a:pt x="31" y="382"/>
                  </a:moveTo>
                  <a:lnTo>
                    <a:pt x="31" y="382"/>
                  </a:lnTo>
                  <a:lnTo>
                    <a:pt x="38" y="381"/>
                  </a:lnTo>
                  <a:lnTo>
                    <a:pt x="44" y="379"/>
                  </a:lnTo>
                  <a:lnTo>
                    <a:pt x="50" y="377"/>
                  </a:lnTo>
                  <a:lnTo>
                    <a:pt x="54" y="373"/>
                  </a:lnTo>
                  <a:lnTo>
                    <a:pt x="58" y="368"/>
                  </a:lnTo>
                  <a:lnTo>
                    <a:pt x="61" y="363"/>
                  </a:lnTo>
                  <a:lnTo>
                    <a:pt x="63" y="357"/>
                  </a:lnTo>
                  <a:lnTo>
                    <a:pt x="64" y="350"/>
                  </a:lnTo>
                  <a:lnTo>
                    <a:pt x="64" y="350"/>
                  </a:lnTo>
                  <a:lnTo>
                    <a:pt x="63" y="344"/>
                  </a:lnTo>
                  <a:lnTo>
                    <a:pt x="61" y="338"/>
                  </a:lnTo>
                  <a:lnTo>
                    <a:pt x="58" y="333"/>
                  </a:lnTo>
                  <a:lnTo>
                    <a:pt x="54" y="328"/>
                  </a:lnTo>
                  <a:lnTo>
                    <a:pt x="50" y="324"/>
                  </a:lnTo>
                  <a:lnTo>
                    <a:pt x="44" y="321"/>
                  </a:lnTo>
                  <a:lnTo>
                    <a:pt x="38" y="319"/>
                  </a:lnTo>
                  <a:lnTo>
                    <a:pt x="31" y="318"/>
                  </a:lnTo>
                  <a:lnTo>
                    <a:pt x="31" y="318"/>
                  </a:lnTo>
                  <a:lnTo>
                    <a:pt x="25" y="319"/>
                  </a:lnTo>
                  <a:lnTo>
                    <a:pt x="20" y="321"/>
                  </a:lnTo>
                  <a:lnTo>
                    <a:pt x="14" y="324"/>
                  </a:lnTo>
                  <a:lnTo>
                    <a:pt x="9" y="328"/>
                  </a:lnTo>
                  <a:lnTo>
                    <a:pt x="6" y="333"/>
                  </a:lnTo>
                  <a:lnTo>
                    <a:pt x="2" y="338"/>
                  </a:lnTo>
                  <a:lnTo>
                    <a:pt x="0" y="344"/>
                  </a:lnTo>
                  <a:lnTo>
                    <a:pt x="0" y="350"/>
                  </a:lnTo>
                  <a:lnTo>
                    <a:pt x="0" y="350"/>
                  </a:lnTo>
                  <a:lnTo>
                    <a:pt x="0" y="357"/>
                  </a:lnTo>
                  <a:lnTo>
                    <a:pt x="2" y="363"/>
                  </a:lnTo>
                  <a:lnTo>
                    <a:pt x="6" y="368"/>
                  </a:lnTo>
                  <a:lnTo>
                    <a:pt x="9" y="373"/>
                  </a:lnTo>
                  <a:lnTo>
                    <a:pt x="14" y="377"/>
                  </a:lnTo>
                  <a:lnTo>
                    <a:pt x="20" y="379"/>
                  </a:lnTo>
                  <a:lnTo>
                    <a:pt x="25" y="381"/>
                  </a:lnTo>
                  <a:lnTo>
                    <a:pt x="31" y="382"/>
                  </a:lnTo>
                  <a:lnTo>
                    <a:pt x="31" y="382"/>
                  </a:lnTo>
                  <a:close/>
                  <a:moveTo>
                    <a:pt x="31" y="223"/>
                  </a:moveTo>
                  <a:lnTo>
                    <a:pt x="31" y="223"/>
                  </a:lnTo>
                  <a:lnTo>
                    <a:pt x="38" y="222"/>
                  </a:lnTo>
                  <a:lnTo>
                    <a:pt x="44" y="220"/>
                  </a:lnTo>
                  <a:lnTo>
                    <a:pt x="50" y="218"/>
                  </a:lnTo>
                  <a:lnTo>
                    <a:pt x="54" y="214"/>
                  </a:lnTo>
                  <a:lnTo>
                    <a:pt x="58" y="210"/>
                  </a:lnTo>
                  <a:lnTo>
                    <a:pt x="61" y="203"/>
                  </a:lnTo>
                  <a:lnTo>
                    <a:pt x="63" y="198"/>
                  </a:lnTo>
                  <a:lnTo>
                    <a:pt x="64" y="191"/>
                  </a:lnTo>
                  <a:lnTo>
                    <a:pt x="64" y="191"/>
                  </a:lnTo>
                  <a:lnTo>
                    <a:pt x="63" y="185"/>
                  </a:lnTo>
                  <a:lnTo>
                    <a:pt x="61" y="178"/>
                  </a:lnTo>
                  <a:lnTo>
                    <a:pt x="58" y="173"/>
                  </a:lnTo>
                  <a:lnTo>
                    <a:pt x="54" y="169"/>
                  </a:lnTo>
                  <a:lnTo>
                    <a:pt x="50" y="164"/>
                  </a:lnTo>
                  <a:lnTo>
                    <a:pt x="44" y="162"/>
                  </a:lnTo>
                  <a:lnTo>
                    <a:pt x="38" y="160"/>
                  </a:lnTo>
                  <a:lnTo>
                    <a:pt x="31" y="159"/>
                  </a:lnTo>
                  <a:lnTo>
                    <a:pt x="31" y="159"/>
                  </a:lnTo>
                  <a:lnTo>
                    <a:pt x="25" y="160"/>
                  </a:lnTo>
                  <a:lnTo>
                    <a:pt x="20" y="162"/>
                  </a:lnTo>
                  <a:lnTo>
                    <a:pt x="14" y="164"/>
                  </a:lnTo>
                  <a:lnTo>
                    <a:pt x="9" y="169"/>
                  </a:lnTo>
                  <a:lnTo>
                    <a:pt x="6" y="173"/>
                  </a:lnTo>
                  <a:lnTo>
                    <a:pt x="2" y="178"/>
                  </a:lnTo>
                  <a:lnTo>
                    <a:pt x="0" y="185"/>
                  </a:lnTo>
                  <a:lnTo>
                    <a:pt x="0" y="191"/>
                  </a:lnTo>
                  <a:lnTo>
                    <a:pt x="0" y="191"/>
                  </a:lnTo>
                  <a:lnTo>
                    <a:pt x="0" y="198"/>
                  </a:lnTo>
                  <a:lnTo>
                    <a:pt x="2" y="203"/>
                  </a:lnTo>
                  <a:lnTo>
                    <a:pt x="6" y="210"/>
                  </a:lnTo>
                  <a:lnTo>
                    <a:pt x="9" y="214"/>
                  </a:lnTo>
                  <a:lnTo>
                    <a:pt x="14" y="218"/>
                  </a:lnTo>
                  <a:lnTo>
                    <a:pt x="20" y="220"/>
                  </a:lnTo>
                  <a:lnTo>
                    <a:pt x="25" y="222"/>
                  </a:lnTo>
                  <a:lnTo>
                    <a:pt x="31" y="223"/>
                  </a:lnTo>
                  <a:lnTo>
                    <a:pt x="31" y="223"/>
                  </a:lnTo>
                  <a:close/>
                  <a:moveTo>
                    <a:pt x="31" y="64"/>
                  </a:moveTo>
                  <a:lnTo>
                    <a:pt x="31" y="64"/>
                  </a:lnTo>
                  <a:lnTo>
                    <a:pt x="38" y="64"/>
                  </a:lnTo>
                  <a:lnTo>
                    <a:pt x="44" y="61"/>
                  </a:lnTo>
                  <a:lnTo>
                    <a:pt x="50" y="58"/>
                  </a:lnTo>
                  <a:lnTo>
                    <a:pt x="54" y="55"/>
                  </a:lnTo>
                  <a:lnTo>
                    <a:pt x="58" y="50"/>
                  </a:lnTo>
                  <a:lnTo>
                    <a:pt x="61" y="44"/>
                  </a:lnTo>
                  <a:lnTo>
                    <a:pt x="63" y="39"/>
                  </a:lnTo>
                  <a:lnTo>
                    <a:pt x="64" y="32"/>
                  </a:lnTo>
                  <a:lnTo>
                    <a:pt x="64" y="32"/>
                  </a:lnTo>
                  <a:lnTo>
                    <a:pt x="63" y="26"/>
                  </a:lnTo>
                  <a:lnTo>
                    <a:pt x="61" y="20"/>
                  </a:lnTo>
                  <a:lnTo>
                    <a:pt x="58" y="14"/>
                  </a:lnTo>
                  <a:lnTo>
                    <a:pt x="54" y="10"/>
                  </a:lnTo>
                  <a:lnTo>
                    <a:pt x="50" y="6"/>
                  </a:lnTo>
                  <a:lnTo>
                    <a:pt x="44" y="2"/>
                  </a:lnTo>
                  <a:lnTo>
                    <a:pt x="38" y="1"/>
                  </a:lnTo>
                  <a:lnTo>
                    <a:pt x="31" y="0"/>
                  </a:lnTo>
                  <a:lnTo>
                    <a:pt x="31" y="0"/>
                  </a:lnTo>
                  <a:lnTo>
                    <a:pt x="25" y="1"/>
                  </a:lnTo>
                  <a:lnTo>
                    <a:pt x="20" y="2"/>
                  </a:lnTo>
                  <a:lnTo>
                    <a:pt x="14" y="6"/>
                  </a:lnTo>
                  <a:lnTo>
                    <a:pt x="9" y="10"/>
                  </a:lnTo>
                  <a:lnTo>
                    <a:pt x="6" y="14"/>
                  </a:lnTo>
                  <a:lnTo>
                    <a:pt x="2" y="20"/>
                  </a:lnTo>
                  <a:lnTo>
                    <a:pt x="0" y="26"/>
                  </a:lnTo>
                  <a:lnTo>
                    <a:pt x="0" y="32"/>
                  </a:lnTo>
                  <a:lnTo>
                    <a:pt x="0" y="32"/>
                  </a:lnTo>
                  <a:lnTo>
                    <a:pt x="0" y="39"/>
                  </a:lnTo>
                  <a:lnTo>
                    <a:pt x="2" y="44"/>
                  </a:lnTo>
                  <a:lnTo>
                    <a:pt x="6" y="50"/>
                  </a:lnTo>
                  <a:lnTo>
                    <a:pt x="9" y="55"/>
                  </a:lnTo>
                  <a:lnTo>
                    <a:pt x="14" y="58"/>
                  </a:lnTo>
                  <a:lnTo>
                    <a:pt x="20" y="61"/>
                  </a:lnTo>
                  <a:lnTo>
                    <a:pt x="25" y="64"/>
                  </a:lnTo>
                  <a:lnTo>
                    <a:pt x="31" y="64"/>
                  </a:lnTo>
                  <a:lnTo>
                    <a:pt x="31" y="64"/>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grpSp>
        <p:nvGrpSpPr>
          <p:cNvPr id="21" name="组合 20"/>
          <p:cNvGrpSpPr/>
          <p:nvPr/>
        </p:nvGrpSpPr>
        <p:grpSpPr>
          <a:xfrm>
            <a:off x="9243843" y="1167039"/>
            <a:ext cx="954449" cy="822907"/>
            <a:chOff x="9843113" y="2737974"/>
            <a:chExt cx="954573" cy="822907"/>
          </a:xfrm>
        </p:grpSpPr>
        <p:sp>
          <p:nvSpPr>
            <p:cNvPr id="56" name="等腰三角形 55"/>
            <p:cNvSpPr/>
            <p:nvPr/>
          </p:nvSpPr>
          <p:spPr>
            <a:xfrm>
              <a:off x="9843113" y="2737974"/>
              <a:ext cx="954573" cy="822907"/>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Freeform 61"/>
            <p:cNvSpPr>
              <a:spLocks noEditPoints="1"/>
            </p:cNvSpPr>
            <p:nvPr/>
          </p:nvSpPr>
          <p:spPr bwMode="auto">
            <a:xfrm>
              <a:off x="10159268" y="3121646"/>
              <a:ext cx="322263" cy="322263"/>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sp>
        <p:nvSpPr>
          <p:cNvPr id="4" name="椭圆 3"/>
          <p:cNvSpPr/>
          <p:nvPr/>
        </p:nvSpPr>
        <p:spPr>
          <a:xfrm>
            <a:off x="1930710" y="2179277"/>
            <a:ext cx="359953"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1" name="椭圆 30"/>
          <p:cNvSpPr/>
          <p:nvPr/>
        </p:nvSpPr>
        <p:spPr>
          <a:xfrm>
            <a:off x="5497358" y="2179277"/>
            <a:ext cx="359953"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4" name="椭圆 33"/>
          <p:cNvSpPr/>
          <p:nvPr/>
        </p:nvSpPr>
        <p:spPr>
          <a:xfrm>
            <a:off x="9064007" y="2179277"/>
            <a:ext cx="359953" cy="36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cxnSp>
        <p:nvCxnSpPr>
          <p:cNvPr id="7" name="直接连接符 6"/>
          <p:cNvCxnSpPr/>
          <p:nvPr/>
        </p:nvCxnSpPr>
        <p:spPr>
          <a:xfrm>
            <a:off x="2454198" y="2359277"/>
            <a:ext cx="2879625" cy="0"/>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6020846" y="2359277"/>
            <a:ext cx="2879625" cy="0"/>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714144" y="2650912"/>
            <a:ext cx="2793084" cy="3416320"/>
          </a:xfrm>
          <a:prstGeom prst="rect">
            <a:avLst/>
          </a:prstGeom>
        </p:spPr>
        <p:txBody>
          <a:bodyPr wrap="square">
            <a:spAutoFit/>
          </a:bodyPr>
          <a:lstStyle/>
          <a:p>
            <a:pPr indent="457200">
              <a:lnSpc>
                <a:spcPct val="150000"/>
              </a:lnSpc>
              <a:spcAft>
                <a:spcPts val="600"/>
              </a:spcAft>
            </a:pPr>
            <a:r>
              <a:rPr lang="en-US" altLang="zh-CN" sz="1600" dirty="0">
                <a:latin typeface="+mj-ea"/>
                <a:ea typeface="+mj-ea"/>
              </a:rPr>
              <a:t>2019</a:t>
            </a:r>
            <a:r>
              <a:rPr lang="zh-CN" altLang="en-US" sz="1600" dirty="0">
                <a:latin typeface="+mj-ea"/>
                <a:ea typeface="+mj-ea"/>
              </a:rPr>
              <a:t>年</a:t>
            </a:r>
            <a:r>
              <a:rPr lang="en-US" altLang="zh-CN" sz="1600" dirty="0">
                <a:latin typeface="+mj-ea"/>
                <a:ea typeface="+mj-ea"/>
              </a:rPr>
              <a:t>2</a:t>
            </a:r>
            <a:r>
              <a:rPr lang="zh-CN" altLang="en-US" sz="1600" dirty="0">
                <a:latin typeface="+mj-ea"/>
                <a:ea typeface="+mj-ea"/>
              </a:rPr>
              <a:t>月</a:t>
            </a:r>
            <a:r>
              <a:rPr lang="en-US" altLang="zh-CN" sz="1600" dirty="0">
                <a:latin typeface="+mj-ea"/>
                <a:ea typeface="+mj-ea"/>
              </a:rPr>
              <a:t>8</a:t>
            </a:r>
            <a:r>
              <a:rPr lang="zh-CN" altLang="en-US" sz="1600" dirty="0">
                <a:latin typeface="+mj-ea"/>
                <a:ea typeface="+mj-ea"/>
              </a:rPr>
              <a:t>日，翟天临因在直播中回答网友提问时，不知知网为何物，他的博士学位真实性受到质疑</a:t>
            </a:r>
            <a:r>
              <a:rPr lang="zh-CN" altLang="en-US" sz="1600" dirty="0" smtClean="0">
                <a:latin typeface="+mj-ea"/>
                <a:ea typeface="+mj-ea"/>
              </a:rPr>
              <a:t>。</a:t>
            </a:r>
            <a:r>
              <a:rPr lang="en-US" altLang="zh-CN" sz="1600" dirty="0">
                <a:latin typeface="+mj-ea"/>
                <a:ea typeface="+mj-ea"/>
              </a:rPr>
              <a:t>2019</a:t>
            </a:r>
            <a:r>
              <a:rPr lang="zh-CN" altLang="en-US" sz="1600" dirty="0">
                <a:latin typeface="+mj-ea"/>
                <a:ea typeface="+mj-ea"/>
              </a:rPr>
              <a:t>年</a:t>
            </a:r>
            <a:r>
              <a:rPr lang="en-US" altLang="zh-CN" sz="1600" dirty="0">
                <a:latin typeface="+mj-ea"/>
                <a:ea typeface="+mj-ea"/>
              </a:rPr>
              <a:t>2</a:t>
            </a:r>
            <a:r>
              <a:rPr lang="zh-CN" altLang="en-US" sz="1600" dirty="0">
                <a:latin typeface="+mj-ea"/>
                <a:ea typeface="+mj-ea"/>
              </a:rPr>
              <a:t>月</a:t>
            </a:r>
            <a:r>
              <a:rPr lang="en-US" altLang="zh-CN" sz="1600" dirty="0">
                <a:latin typeface="+mj-ea"/>
                <a:ea typeface="+mj-ea"/>
              </a:rPr>
              <a:t>19</a:t>
            </a:r>
            <a:r>
              <a:rPr lang="zh-CN" altLang="en-US" sz="1600" dirty="0">
                <a:latin typeface="+mj-ea"/>
                <a:ea typeface="+mj-ea"/>
              </a:rPr>
              <a:t>日， 北京电影学院发布关于“翟天临涉嫌学术不端”等问题的调查进展情况说明，宣布撤销翟天临</a:t>
            </a:r>
            <a:r>
              <a:rPr lang="zh-CN" altLang="en-US" sz="1600" dirty="0" smtClean="0">
                <a:latin typeface="+mj-ea"/>
                <a:ea typeface="+mj-ea"/>
              </a:rPr>
              <a:t>博士学位</a:t>
            </a:r>
            <a:r>
              <a:rPr lang="zh-CN" altLang="en-US" sz="1400" dirty="0">
                <a:solidFill>
                  <a:schemeClr val="tx1">
                    <a:lumMod val="50000"/>
                    <a:lumOff val="50000"/>
                  </a:schemeClr>
                </a:solidFill>
                <a:latin typeface="+mj-ea"/>
                <a:ea typeface="+mj-ea"/>
              </a:rPr>
              <a:t>。</a:t>
            </a:r>
            <a:endParaRPr lang="en-US" altLang="zh-CN" sz="1000" dirty="0">
              <a:solidFill>
                <a:schemeClr val="tx1">
                  <a:lumMod val="50000"/>
                  <a:lumOff val="50000"/>
                </a:schemeClr>
              </a:solidFill>
              <a:latin typeface="+mn-ea"/>
            </a:endParaRPr>
          </a:p>
        </p:txBody>
      </p:sp>
      <p:sp>
        <p:nvSpPr>
          <p:cNvPr id="48" name="矩形 47"/>
          <p:cNvSpPr/>
          <p:nvPr/>
        </p:nvSpPr>
        <p:spPr>
          <a:xfrm>
            <a:off x="4071631" y="2514370"/>
            <a:ext cx="3576917" cy="4154984"/>
          </a:xfrm>
          <a:prstGeom prst="rect">
            <a:avLst/>
          </a:prstGeom>
        </p:spPr>
        <p:txBody>
          <a:bodyPr wrap="square">
            <a:spAutoFit/>
          </a:bodyPr>
          <a:lstStyle/>
          <a:p>
            <a:pPr indent="457200">
              <a:lnSpc>
                <a:spcPct val="150000"/>
              </a:lnSpc>
              <a:spcAft>
                <a:spcPts val="600"/>
              </a:spcAft>
            </a:pPr>
            <a:r>
              <a:rPr lang="en-US" altLang="zh-CN" sz="1600" dirty="0">
                <a:latin typeface="+mj-ea"/>
                <a:ea typeface="+mj-ea"/>
              </a:rPr>
              <a:t>2020</a:t>
            </a:r>
            <a:r>
              <a:rPr lang="zh-CN" altLang="en-US" sz="1600" dirty="0">
                <a:latin typeface="+mj-ea"/>
                <a:ea typeface="+mj-ea"/>
              </a:rPr>
              <a:t>年</a:t>
            </a:r>
            <a:r>
              <a:rPr lang="en-US" altLang="zh-CN" sz="1600" dirty="0">
                <a:latin typeface="+mj-ea"/>
                <a:ea typeface="+mj-ea"/>
              </a:rPr>
              <a:t>5</a:t>
            </a:r>
            <a:r>
              <a:rPr lang="zh-CN" altLang="en-US" sz="1600" dirty="0">
                <a:latin typeface="+mj-ea"/>
                <a:ea typeface="+mj-ea"/>
              </a:rPr>
              <a:t>月</a:t>
            </a:r>
            <a:r>
              <a:rPr lang="en-US" altLang="zh-CN" sz="1600" dirty="0">
                <a:latin typeface="+mj-ea"/>
                <a:ea typeface="+mj-ea"/>
              </a:rPr>
              <a:t>22</a:t>
            </a:r>
            <a:r>
              <a:rPr lang="zh-CN" altLang="en-US" sz="1600" dirty="0">
                <a:latin typeface="+mj-ea"/>
                <a:ea typeface="+mj-ea"/>
              </a:rPr>
              <a:t>日，艺人仝卓自曝高考时将往届生改为应届生身份，引起舆论指责其高考舞弊。</a:t>
            </a:r>
            <a:r>
              <a:rPr lang="en-US" altLang="zh-CN" sz="1600" dirty="0">
                <a:latin typeface="+mj-ea"/>
                <a:ea typeface="+mj-ea"/>
              </a:rPr>
              <a:t>5</a:t>
            </a:r>
            <a:r>
              <a:rPr lang="zh-CN" altLang="en-US" sz="1600" dirty="0">
                <a:latin typeface="+mj-ea"/>
                <a:ea typeface="+mj-ea"/>
              </a:rPr>
              <a:t>月</a:t>
            </a:r>
            <a:r>
              <a:rPr lang="en-US" altLang="zh-CN" sz="1600" dirty="0">
                <a:latin typeface="+mj-ea"/>
                <a:ea typeface="+mj-ea"/>
              </a:rPr>
              <a:t>29</a:t>
            </a:r>
            <a:r>
              <a:rPr lang="zh-CN" altLang="en-US" sz="1600" dirty="0">
                <a:latin typeface="+mj-ea"/>
                <a:ea typeface="+mj-ea"/>
              </a:rPr>
              <a:t>日晚，仝卓在其官博发布手写道歉信，称高考是一件非常严肃的事情，已向中戏申请撤销学籍学历。并表示，愿意承担由此带来的一切</a:t>
            </a:r>
            <a:r>
              <a:rPr lang="zh-CN" altLang="en-US" sz="1600" dirty="0" smtClean="0">
                <a:latin typeface="+mj-ea"/>
                <a:ea typeface="+mj-ea"/>
              </a:rPr>
              <a:t>后果。</a:t>
            </a:r>
            <a:r>
              <a:rPr lang="en-US" altLang="zh-CN" sz="1600" dirty="0">
                <a:latin typeface="+mj-ea"/>
                <a:ea typeface="+mj-ea"/>
              </a:rPr>
              <a:t>2020</a:t>
            </a:r>
            <a:r>
              <a:rPr lang="zh-CN" altLang="en-US" sz="1600" dirty="0">
                <a:latin typeface="+mj-ea"/>
                <a:ea typeface="+mj-ea"/>
              </a:rPr>
              <a:t>年</a:t>
            </a:r>
            <a:r>
              <a:rPr lang="en-US" altLang="zh-CN" sz="1600" dirty="0">
                <a:latin typeface="+mj-ea"/>
                <a:ea typeface="+mj-ea"/>
              </a:rPr>
              <a:t>6</a:t>
            </a:r>
            <a:r>
              <a:rPr lang="zh-CN" altLang="en-US" sz="1600" dirty="0">
                <a:latin typeface="+mj-ea"/>
                <a:ea typeface="+mj-ea"/>
              </a:rPr>
              <a:t>月</a:t>
            </a:r>
            <a:r>
              <a:rPr lang="en-US" altLang="zh-CN" sz="1600" dirty="0">
                <a:latin typeface="+mj-ea"/>
                <a:ea typeface="+mj-ea"/>
              </a:rPr>
              <a:t>12</a:t>
            </a:r>
            <a:r>
              <a:rPr lang="zh-CN" altLang="en-US" sz="1600" dirty="0">
                <a:latin typeface="+mj-ea"/>
                <a:ea typeface="+mj-ea"/>
              </a:rPr>
              <a:t>日，山西省教育厅关于仝卓以伪造应届生身份参加高考问题的调查处理通报发布，通报称仝卓</a:t>
            </a:r>
            <a:r>
              <a:rPr lang="en-US" altLang="zh-CN" sz="1600" dirty="0">
                <a:latin typeface="+mj-ea"/>
                <a:ea typeface="+mj-ea"/>
              </a:rPr>
              <a:t>2013</a:t>
            </a:r>
            <a:r>
              <a:rPr lang="zh-CN" altLang="en-US" sz="1600" dirty="0">
                <a:latin typeface="+mj-ea"/>
                <a:ea typeface="+mj-ea"/>
              </a:rPr>
              <a:t>年高考各阶段、各科成绩</a:t>
            </a:r>
            <a:r>
              <a:rPr lang="zh-CN" altLang="en-US" sz="1600" dirty="0" smtClean="0">
                <a:latin typeface="+mj-ea"/>
                <a:ea typeface="+mj-ea"/>
              </a:rPr>
              <a:t>无效。</a:t>
            </a:r>
            <a:endParaRPr lang="en-US" altLang="zh-CN" sz="1600" dirty="0">
              <a:latin typeface="+mn-ea"/>
            </a:endParaRPr>
          </a:p>
        </p:txBody>
      </p:sp>
      <p:sp>
        <p:nvSpPr>
          <p:cNvPr id="49" name="矩形 48"/>
          <p:cNvSpPr/>
          <p:nvPr/>
        </p:nvSpPr>
        <p:spPr>
          <a:xfrm>
            <a:off x="8345474" y="2650912"/>
            <a:ext cx="2654219" cy="3046988"/>
          </a:xfrm>
          <a:prstGeom prst="rect">
            <a:avLst/>
          </a:prstGeom>
        </p:spPr>
        <p:txBody>
          <a:bodyPr wrap="square">
            <a:spAutoFit/>
          </a:bodyPr>
          <a:lstStyle/>
          <a:p>
            <a:pPr indent="457200">
              <a:lnSpc>
                <a:spcPct val="150000"/>
              </a:lnSpc>
              <a:spcAft>
                <a:spcPts val="600"/>
              </a:spcAft>
            </a:pPr>
            <a:r>
              <a:rPr lang="en-US" altLang="zh-CN" sz="1600" dirty="0" smtClean="0">
                <a:latin typeface="+mj-ea"/>
                <a:ea typeface="+mj-ea"/>
              </a:rPr>
              <a:t>2020</a:t>
            </a:r>
            <a:r>
              <a:rPr lang="zh-CN" altLang="en-US" sz="1600" dirty="0" smtClean="0">
                <a:latin typeface="+mj-ea"/>
                <a:ea typeface="+mj-ea"/>
              </a:rPr>
              <a:t>年</a:t>
            </a:r>
            <a:r>
              <a:rPr lang="en-US" altLang="zh-CN" sz="1600" dirty="0" smtClean="0">
                <a:latin typeface="+mj-ea"/>
                <a:ea typeface="+mj-ea"/>
              </a:rPr>
              <a:t>6</a:t>
            </a:r>
            <a:r>
              <a:rPr lang="zh-CN" altLang="en-US" sz="1600" dirty="0" smtClean="0">
                <a:latin typeface="+mj-ea"/>
                <a:ea typeface="+mj-ea"/>
              </a:rPr>
              <a:t>月</a:t>
            </a:r>
            <a:r>
              <a:rPr lang="en-US" altLang="zh-CN" sz="1600" dirty="0" smtClean="0">
                <a:latin typeface="+mj-ea"/>
                <a:ea typeface="+mj-ea"/>
              </a:rPr>
              <a:t>24</a:t>
            </a:r>
            <a:r>
              <a:rPr lang="zh-CN" altLang="en-US" sz="1600" dirty="0">
                <a:latin typeface="+mj-ea"/>
                <a:ea typeface="+mj-ea"/>
              </a:rPr>
              <a:t>日，山东济宁农家女苟晶网上发帖，称</a:t>
            </a:r>
            <a:r>
              <a:rPr lang="en-US" altLang="zh-CN" sz="1600" dirty="0">
                <a:latin typeface="+mj-ea"/>
                <a:ea typeface="+mj-ea"/>
              </a:rPr>
              <a:t>23</a:t>
            </a:r>
            <a:r>
              <a:rPr lang="zh-CN" altLang="en-US" sz="1600" dirty="0">
                <a:latin typeface="+mj-ea"/>
                <a:ea typeface="+mj-ea"/>
              </a:rPr>
              <a:t>年前疑两次上大学遭顶替。济宁市任城区政府发布消息称，区纪委监委、教育局和体育局、公安局等多部门成立调查组，正在调查此事。</a:t>
            </a:r>
            <a:endParaRPr lang="en-US" altLang="zh-CN" sz="1600" dirty="0">
              <a:latin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p:tgtEl>
                                          <p:spTgt spid="18"/>
                                        </p:tgtEl>
                                        <p:attrNameLst>
                                          <p:attrName>ppt_x</p:attrName>
                                        </p:attrNameLst>
                                      </p:cBhvr>
                                      <p:tavLst>
                                        <p:tav tm="0">
                                          <p:val>
                                            <p:strVal val="#ppt_x-#ppt_w*1.125000"/>
                                          </p:val>
                                        </p:tav>
                                        <p:tav tm="100000">
                                          <p:val>
                                            <p:strVal val="#ppt_x"/>
                                          </p:val>
                                        </p:tav>
                                      </p:tavLst>
                                    </p:anim>
                                    <p:animEffect transition="in" filter="wipe(right)">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p:tgtEl>
                                          <p:spTgt spid="20"/>
                                        </p:tgtEl>
                                        <p:attrNameLst>
                                          <p:attrName>ppt_x</p:attrName>
                                        </p:attrNameLst>
                                      </p:cBhvr>
                                      <p:tavLst>
                                        <p:tav tm="0">
                                          <p:val>
                                            <p:strVal val="#ppt_x-#ppt_w*1.125000"/>
                                          </p:val>
                                        </p:tav>
                                        <p:tav tm="100000">
                                          <p:val>
                                            <p:strVal val="#ppt_x"/>
                                          </p:val>
                                        </p:tav>
                                      </p:tavLst>
                                    </p:anim>
                                    <p:animEffect transition="in" filter="wipe(right)">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wipe(left)">
                                      <p:cBhvr>
                                        <p:cTn id="38" dur="500"/>
                                        <p:tgtEl>
                                          <p:spTgt spid="4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fltVal val="0"/>
                                          </p:val>
                                        </p:tav>
                                        <p:tav tm="100000">
                                          <p:val>
                                            <p:strVal val="#ppt_w"/>
                                          </p:val>
                                        </p:tav>
                                      </p:tavLst>
                                    </p:anim>
                                    <p:anim calcmode="lin" valueType="num">
                                      <p:cBhvr>
                                        <p:cTn id="44" dur="500" fill="hold"/>
                                        <p:tgtEl>
                                          <p:spTgt spid="34"/>
                                        </p:tgtEl>
                                        <p:attrNameLst>
                                          <p:attrName>ppt_h</p:attrName>
                                        </p:attrNameLst>
                                      </p:cBhvr>
                                      <p:tavLst>
                                        <p:tav tm="0">
                                          <p:val>
                                            <p:fltVal val="0"/>
                                          </p:val>
                                        </p:tav>
                                        <p:tav tm="100000">
                                          <p:val>
                                            <p:strVal val="#ppt_h"/>
                                          </p:val>
                                        </p:tav>
                                      </p:tavLst>
                                    </p:anim>
                                    <p:animEffect transition="in" filter="fade">
                                      <p:cBhvr>
                                        <p:cTn id="45" dur="500"/>
                                        <p:tgtEl>
                                          <p:spTgt spid="34"/>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8"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p:tgtEl>
                                          <p:spTgt spid="21"/>
                                        </p:tgtEl>
                                        <p:attrNameLst>
                                          <p:attrName>ppt_x</p:attrName>
                                        </p:attrNameLst>
                                      </p:cBhvr>
                                      <p:tavLst>
                                        <p:tav tm="0">
                                          <p:val>
                                            <p:strVal val="#ppt_x-#ppt_w*1.125000"/>
                                          </p:val>
                                        </p:tav>
                                        <p:tav tm="100000">
                                          <p:val>
                                            <p:strVal val="#ppt_x"/>
                                          </p:val>
                                        </p:tav>
                                      </p:tavLst>
                                    </p:anim>
                                    <p:animEffect transition="in" filter="wipe(right)">
                                      <p:cBhvr>
                                        <p:cTn id="5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1" grpId="0" animBg="1"/>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dirty="0"/>
              <a:t>我国古代科举制度的变革</a:t>
            </a:r>
            <a:endParaRPr lang="zh-CN" altLang="en-US" b="1" dirty="0"/>
          </a:p>
        </p:txBody>
      </p:sp>
      <p:sp>
        <p:nvSpPr>
          <p:cNvPr id="5" name="TextBox 4"/>
          <p:cNvSpPr txBox="1"/>
          <p:nvPr/>
        </p:nvSpPr>
        <p:spPr>
          <a:xfrm>
            <a:off x="537882" y="506273"/>
            <a:ext cx="11241741" cy="6001643"/>
          </a:xfrm>
          <a:prstGeom prst="rect">
            <a:avLst/>
          </a:prstGeom>
          <a:noFill/>
        </p:spPr>
        <p:txBody>
          <a:bodyPr wrap="square" rtlCol="0">
            <a:spAutoFit/>
          </a:bodyPr>
          <a:lstStyle/>
          <a:p>
            <a:endParaRPr lang="zh-CN" altLang="zh-CN" sz="2400" dirty="0"/>
          </a:p>
          <a:p>
            <a:r>
              <a:rPr lang="zh-CN" altLang="zh-CN" sz="2400" b="1" dirty="0"/>
              <a:t>①隋炀帝：</a:t>
            </a:r>
            <a:r>
              <a:rPr lang="zh-CN" altLang="zh-CN" sz="2400" dirty="0"/>
              <a:t>开设</a:t>
            </a:r>
            <a:r>
              <a:rPr lang="zh-CN" altLang="zh-CN" sz="2400" b="1" dirty="0"/>
              <a:t>进士科</a:t>
            </a:r>
            <a:r>
              <a:rPr lang="zh-CN" altLang="zh-CN" sz="2400" dirty="0"/>
              <a:t>，我国的科举制度</a:t>
            </a:r>
            <a:r>
              <a:rPr lang="zh-CN" altLang="zh-CN" sz="2400" b="1" dirty="0"/>
              <a:t>正式形成</a:t>
            </a:r>
            <a:r>
              <a:rPr lang="zh-CN" altLang="zh-CN" sz="2400" dirty="0"/>
              <a:t>。</a:t>
            </a:r>
            <a:endParaRPr lang="zh-CN" altLang="zh-CN" sz="2400" dirty="0"/>
          </a:p>
          <a:p>
            <a:r>
              <a:rPr lang="zh-CN" altLang="zh-CN" sz="2400" b="1" dirty="0"/>
              <a:t>②唐太宗：</a:t>
            </a:r>
            <a:r>
              <a:rPr lang="zh-CN" altLang="zh-CN" sz="2400" dirty="0"/>
              <a:t>扩充国学规模</a:t>
            </a:r>
            <a:r>
              <a:rPr lang="zh-CN" altLang="zh-CN" sz="2400" dirty="0" smtClean="0"/>
              <a:t>，</a:t>
            </a:r>
            <a:r>
              <a:rPr lang="zh-CN" altLang="en-US" sz="2400" b="1" dirty="0" smtClean="0"/>
              <a:t>增加考试科目</a:t>
            </a:r>
            <a:r>
              <a:rPr lang="zh-CN" altLang="en-US" sz="2400" dirty="0" smtClean="0"/>
              <a:t>，进士科成为</a:t>
            </a:r>
            <a:r>
              <a:rPr lang="zh-CN" altLang="zh-CN" sz="2400" dirty="0" smtClean="0"/>
              <a:t>进士</a:t>
            </a:r>
            <a:r>
              <a:rPr lang="zh-CN" altLang="zh-CN" sz="2400" dirty="0"/>
              <a:t>科第一名为状元。</a:t>
            </a:r>
            <a:r>
              <a:rPr lang="en-US" altLang="zh-CN" sz="2400" dirty="0"/>
              <a:t>	</a:t>
            </a:r>
            <a:endParaRPr lang="zh-CN" altLang="zh-CN" sz="2400" dirty="0"/>
          </a:p>
          <a:p>
            <a:r>
              <a:rPr lang="zh-CN" altLang="zh-CN" sz="2400" b="1" dirty="0"/>
              <a:t>③武则天：</a:t>
            </a:r>
            <a:r>
              <a:rPr lang="zh-CN" altLang="zh-CN" sz="2400" dirty="0"/>
              <a:t>形成</a:t>
            </a:r>
            <a:r>
              <a:rPr lang="zh-CN" altLang="zh-CN" sz="2400" b="1" dirty="0"/>
              <a:t>殿试</a:t>
            </a:r>
            <a:r>
              <a:rPr lang="zh-CN" altLang="zh-CN" sz="2400" dirty="0"/>
              <a:t>制度，创设了武举。</a:t>
            </a:r>
            <a:endParaRPr lang="zh-CN" altLang="zh-CN" sz="2400" dirty="0"/>
          </a:p>
          <a:p>
            <a:r>
              <a:rPr lang="zh-CN" altLang="zh-CN" sz="2400" b="1" dirty="0"/>
              <a:t>④唐玄宗：诗赋</a:t>
            </a:r>
            <a:r>
              <a:rPr lang="zh-CN" altLang="zh-CN" sz="2400" dirty="0"/>
              <a:t>成为进士科主要的考试内容</a:t>
            </a:r>
            <a:r>
              <a:rPr lang="zh-CN" altLang="zh-CN" sz="2400" dirty="0" smtClean="0"/>
              <a:t>。</a:t>
            </a:r>
            <a:endParaRPr lang="en-US" altLang="zh-CN" sz="2400" dirty="0" smtClean="0"/>
          </a:p>
          <a:p>
            <a:r>
              <a:rPr lang="zh-CN" altLang="en-US" sz="2400" b="1" dirty="0" smtClean="0"/>
              <a:t>⑤宋朝：重文轻武</a:t>
            </a:r>
            <a:r>
              <a:rPr lang="zh-CN" altLang="en-US" sz="2400" dirty="0" smtClean="0"/>
              <a:t>，</a:t>
            </a:r>
            <a:r>
              <a:rPr lang="zh-CN" altLang="zh-CN" sz="2400" b="1" dirty="0" smtClean="0"/>
              <a:t>提升</a:t>
            </a:r>
            <a:r>
              <a:rPr lang="zh-CN" altLang="zh-CN" sz="2400" b="1" dirty="0"/>
              <a:t>文官地位</a:t>
            </a:r>
            <a:r>
              <a:rPr lang="zh-CN" altLang="zh-CN" sz="2400" dirty="0"/>
              <a:t>的政策，逐渐形成文臣统兵的格局。宋朝注重发展文教事业，改革和发展了科举制，</a:t>
            </a:r>
            <a:r>
              <a:rPr lang="zh-CN" altLang="zh-CN" sz="2400" b="1" dirty="0"/>
              <a:t>大幅度增加科举取土名额</a:t>
            </a:r>
            <a:r>
              <a:rPr lang="zh-CN" altLang="zh-CN" sz="2400" dirty="0"/>
              <a:t>，提高进土地位，在全国范围营造了浓厚的读书风气。</a:t>
            </a:r>
            <a:endParaRPr lang="zh-CN" altLang="zh-CN" sz="2400" dirty="0"/>
          </a:p>
          <a:p>
            <a:r>
              <a:rPr lang="zh-CN" altLang="en-US" sz="2400" b="1" dirty="0" smtClean="0"/>
              <a:t>⑥明朝：</a:t>
            </a:r>
            <a:r>
              <a:rPr lang="zh-CN" altLang="zh-CN" sz="2400" dirty="0"/>
              <a:t>明朝科举对考试答卷的文体格式、段落划分，都有严格的规定，要求答卷由八个部分组成，称为</a:t>
            </a:r>
            <a:r>
              <a:rPr lang="zh-CN" altLang="zh-CN" sz="2400" b="1" dirty="0"/>
              <a:t>“八股文”</a:t>
            </a:r>
            <a:r>
              <a:rPr lang="zh-CN" altLang="zh-CN" sz="2400" dirty="0" smtClean="0"/>
              <a:t>。</a:t>
            </a:r>
            <a:r>
              <a:rPr lang="zh-CN" altLang="zh-CN" sz="2400" dirty="0"/>
              <a:t>八股文内容空疏，形式呆板，又</a:t>
            </a:r>
            <a:r>
              <a:rPr lang="zh-CN" altLang="zh-CN" sz="2400" b="1" dirty="0"/>
              <a:t>脱离实际</a:t>
            </a:r>
            <a:r>
              <a:rPr lang="zh-CN" altLang="zh-CN" sz="2400" dirty="0"/>
              <a:t>，</a:t>
            </a:r>
            <a:r>
              <a:rPr lang="zh-CN" altLang="zh-CN" sz="2400" b="1" dirty="0"/>
              <a:t>禁锢思想</a:t>
            </a:r>
            <a:r>
              <a:rPr lang="zh-CN" altLang="zh-CN" sz="2400" dirty="0" smtClean="0"/>
              <a:t>。</a:t>
            </a:r>
            <a:endParaRPr lang="en-US" altLang="zh-CN" sz="2400" dirty="0" smtClean="0"/>
          </a:p>
          <a:p>
            <a:r>
              <a:rPr lang="zh-CN" altLang="en-US" sz="2400" dirty="0" smtClean="0"/>
              <a:t>⑦</a:t>
            </a:r>
            <a:r>
              <a:rPr lang="zh-CN" altLang="en-US" sz="2400" b="1" dirty="0" smtClean="0"/>
              <a:t>清朝：</a:t>
            </a:r>
            <a:r>
              <a:rPr lang="zh-CN" altLang="zh-CN" sz="2400" b="1" dirty="0" smtClean="0"/>
              <a:t>百日维新</a:t>
            </a:r>
            <a:r>
              <a:rPr lang="zh-CN" altLang="zh-CN" sz="2400" dirty="0"/>
              <a:t>期间，清政府创办</a:t>
            </a:r>
            <a:r>
              <a:rPr lang="zh-CN" altLang="zh-CN" sz="2400" b="1" dirty="0"/>
              <a:t>京师大学堂</a:t>
            </a:r>
            <a:r>
              <a:rPr lang="zh-CN" altLang="zh-CN" sz="2400" dirty="0"/>
              <a:t>（辛亥革命后改为</a:t>
            </a:r>
            <a:r>
              <a:rPr lang="zh-CN" altLang="zh-CN" sz="2400" b="1" dirty="0"/>
              <a:t>北京大学</a:t>
            </a:r>
            <a:r>
              <a:rPr lang="zh-CN" altLang="zh-CN" sz="2400" dirty="0"/>
              <a:t>）</a:t>
            </a:r>
            <a:r>
              <a:rPr lang="zh-CN" altLang="zh-CN" sz="2400" dirty="0" smtClean="0"/>
              <a:t>。</a:t>
            </a:r>
            <a:r>
              <a:rPr lang="en-US" altLang="zh-CN" sz="2400" b="1" dirty="0" smtClean="0"/>
              <a:t>1905</a:t>
            </a:r>
            <a:r>
              <a:rPr lang="zh-CN" altLang="zh-CN" sz="2400" b="1" dirty="0"/>
              <a:t>年，清政府停止科举考试，存在约</a:t>
            </a:r>
            <a:r>
              <a:rPr lang="en-US" altLang="zh-CN" sz="2400" b="1" dirty="0"/>
              <a:t>1300</a:t>
            </a:r>
            <a:r>
              <a:rPr lang="zh-CN" altLang="zh-CN" sz="2400" b="1" dirty="0"/>
              <a:t>年的科举制度至此寿终正寝</a:t>
            </a:r>
            <a:r>
              <a:rPr lang="zh-CN" altLang="zh-CN" sz="2400" dirty="0"/>
              <a:t>。</a:t>
            </a:r>
            <a:endParaRPr lang="zh-CN" altLang="zh-CN" sz="2400" dirty="0"/>
          </a:p>
          <a:p>
            <a:pPr indent="457200"/>
            <a:r>
              <a:rPr lang="zh-CN" altLang="zh-CN" sz="2400" b="1" dirty="0" smtClean="0"/>
              <a:t>影响</a:t>
            </a:r>
            <a:r>
              <a:rPr lang="zh-CN" altLang="zh-CN" sz="2400" b="1" dirty="0"/>
              <a:t>：</a:t>
            </a:r>
            <a:r>
              <a:rPr lang="zh-CN" altLang="zh-CN" sz="2400" dirty="0"/>
              <a:t>科举制的创立，是中国</a:t>
            </a:r>
            <a:r>
              <a:rPr lang="zh-CN" altLang="zh-CN" sz="2400" b="1" dirty="0"/>
              <a:t>古代选官制度的一大变革</a:t>
            </a:r>
            <a:r>
              <a:rPr lang="zh-CN" altLang="zh-CN" sz="2400" dirty="0"/>
              <a:t>，加强了皇帝在选官和用人上的权力，扩大了官吏选拔的范围，使有才学的人能够由此参政，同时也</a:t>
            </a:r>
            <a:r>
              <a:rPr lang="zh-CN" altLang="zh-CN" sz="2400" b="1" dirty="0"/>
              <a:t>推动了教育的发展</a:t>
            </a:r>
            <a:r>
              <a:rPr lang="zh-CN" altLang="zh-CN" sz="2400" dirty="0"/>
              <a:t>。</a:t>
            </a:r>
            <a:endParaRPr lang="zh-CN" altLang="zh-CN" sz="2400"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
          <p:cNvSpPr/>
          <p:nvPr/>
        </p:nvSpPr>
        <p:spPr bwMode="auto">
          <a:xfrm>
            <a:off x="2763253" y="1450443"/>
            <a:ext cx="2576347" cy="2888159"/>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2953399" y="1663602"/>
            <a:ext cx="2196057" cy="2461843"/>
            <a:chOff x="5002386" y="2208630"/>
            <a:chExt cx="2196057" cy="2461843"/>
          </a:xfrm>
        </p:grpSpPr>
        <p:sp>
          <p:nvSpPr>
            <p:cNvPr id="4" name="Freeform 19"/>
            <p:cNvSpPr/>
            <p:nvPr/>
          </p:nvSpPr>
          <p:spPr bwMode="auto">
            <a:xfrm>
              <a:off x="5002386" y="2208630"/>
              <a:ext cx="2196057" cy="2461843"/>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flipH="1">
              <a:off x="5221808" y="2508527"/>
              <a:ext cx="1757212" cy="1862048"/>
            </a:xfrm>
            <a:prstGeom prst="rect">
              <a:avLst/>
            </a:prstGeom>
            <a:noFill/>
          </p:spPr>
          <p:txBody>
            <a:bodyPr wrap="none" rtlCol="0">
              <a:spAutoFit/>
            </a:bodyPr>
            <a:lstStyle/>
            <a:p>
              <a:pPr algn="ctr"/>
              <a:r>
                <a:rPr lang="en-US" altLang="zh-CN" sz="11500" dirty="0" smtClean="0">
                  <a:solidFill>
                    <a:schemeClr val="bg1"/>
                  </a:solidFill>
                  <a:latin typeface="Impact" panose="020B0806030902050204" pitchFamily="34" charset="0"/>
                </a:rPr>
                <a:t>03</a:t>
              </a:r>
              <a:endParaRPr lang="zh-CN" altLang="en-US" sz="11500" dirty="0">
                <a:solidFill>
                  <a:schemeClr val="bg1"/>
                </a:solidFill>
                <a:latin typeface="Impact" panose="020B0806030902050204" pitchFamily="34" charset="0"/>
              </a:endParaRPr>
            </a:p>
          </p:txBody>
        </p:sp>
      </p:grpSp>
      <p:sp>
        <p:nvSpPr>
          <p:cNvPr id="6" name="文本框 5"/>
          <p:cNvSpPr txBox="1"/>
          <p:nvPr/>
        </p:nvSpPr>
        <p:spPr>
          <a:xfrm>
            <a:off x="5533041" y="2479024"/>
            <a:ext cx="5724644" cy="830997"/>
          </a:xfrm>
          <a:prstGeom prst="rect">
            <a:avLst/>
          </a:prstGeom>
          <a:noFill/>
        </p:spPr>
        <p:txBody>
          <a:bodyPr wrap="none" rtlCol="0">
            <a:spAutoFit/>
          </a:bodyPr>
          <a:lstStyle/>
          <a:p>
            <a:r>
              <a:rPr lang="zh-CN" altLang="en-US" sz="2400" b="1" dirty="0">
                <a:solidFill>
                  <a:schemeClr val="bg2"/>
                </a:solidFill>
              </a:rPr>
              <a:t>从我国人大颁布</a:t>
            </a:r>
            <a:r>
              <a:rPr lang="en-US" altLang="zh-CN" sz="2400" b="1" dirty="0">
                <a:solidFill>
                  <a:schemeClr val="bg2"/>
                </a:solidFill>
              </a:rPr>
              <a:t>《</a:t>
            </a:r>
            <a:r>
              <a:rPr lang="zh-CN" altLang="en-US" sz="2400" b="1" dirty="0">
                <a:solidFill>
                  <a:schemeClr val="bg2"/>
                </a:solidFill>
              </a:rPr>
              <a:t>民法典</a:t>
            </a:r>
            <a:r>
              <a:rPr lang="en-US" altLang="zh-CN" sz="2400" b="1" dirty="0">
                <a:solidFill>
                  <a:schemeClr val="bg2"/>
                </a:solidFill>
              </a:rPr>
              <a:t>》</a:t>
            </a:r>
            <a:r>
              <a:rPr lang="zh-CN" altLang="en-US" sz="2400" b="1" dirty="0">
                <a:solidFill>
                  <a:schemeClr val="bg2"/>
                </a:solidFill>
              </a:rPr>
              <a:t>、</a:t>
            </a:r>
            <a:r>
              <a:rPr lang="en-US" altLang="zh-CN" sz="2400" b="1" dirty="0">
                <a:solidFill>
                  <a:schemeClr val="bg2"/>
                </a:solidFill>
              </a:rPr>
              <a:t>《</a:t>
            </a:r>
            <a:r>
              <a:rPr lang="zh-CN" altLang="en-US" sz="2400" b="1" dirty="0">
                <a:solidFill>
                  <a:schemeClr val="bg2"/>
                </a:solidFill>
              </a:rPr>
              <a:t>国安法</a:t>
            </a:r>
            <a:r>
              <a:rPr lang="en-US" altLang="zh-CN" sz="2400" b="1" dirty="0">
                <a:solidFill>
                  <a:schemeClr val="bg2"/>
                </a:solidFill>
              </a:rPr>
              <a:t>》</a:t>
            </a:r>
            <a:endParaRPr lang="en-US" altLang="zh-CN" sz="2400" b="1" dirty="0">
              <a:solidFill>
                <a:schemeClr val="bg2"/>
              </a:solidFill>
            </a:endParaRPr>
          </a:p>
          <a:p>
            <a:r>
              <a:rPr lang="en-US" altLang="zh-CN" sz="2400" b="1" dirty="0">
                <a:solidFill>
                  <a:schemeClr val="bg2"/>
                </a:solidFill>
              </a:rPr>
              <a:t>     </a:t>
            </a:r>
            <a:r>
              <a:rPr lang="zh-CN" altLang="en-US" sz="2400" b="1" dirty="0" smtClean="0"/>
              <a:t>中外</a:t>
            </a:r>
            <a:r>
              <a:rPr lang="zh-CN" altLang="en-US" sz="2400" b="1" dirty="0"/>
              <a:t>法治建设、港澳台问题</a:t>
            </a:r>
            <a:endParaRPr lang="zh-CN" altLang="en-US" sz="2400" b="1"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250"/>
                                        <p:tgtEl>
                                          <p:spTgt spid="2"/>
                                        </p:tgtEl>
                                      </p:cBhvr>
                                    </p:animEffect>
                                  </p:childTnLst>
                                </p:cTn>
                              </p:par>
                            </p:childTnLst>
                          </p:cTn>
                        </p:par>
                        <p:par>
                          <p:cTn id="8" fill="hold">
                            <p:stCondLst>
                              <p:cond delay="1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2000"/>
                            </p:stCondLst>
                            <p:childTnLst>
                              <p:par>
                                <p:cTn id="15" presetID="16" presetClass="entr" presetSubtype="37"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707323" y="3272959"/>
            <a:ext cx="3279348" cy="2844340"/>
            <a:chOff x="1280063" y="2399484"/>
            <a:chExt cx="2459831" cy="2133255"/>
          </a:xfrm>
        </p:grpSpPr>
        <p:sp>
          <p:nvSpPr>
            <p:cNvPr id="8" name="Freeform 5"/>
            <p:cNvSpPr/>
            <p:nvPr/>
          </p:nvSpPr>
          <p:spPr bwMode="auto">
            <a:xfrm>
              <a:off x="1280063" y="2399484"/>
              <a:ext cx="2459831" cy="1831035"/>
            </a:xfrm>
            <a:custGeom>
              <a:avLst/>
              <a:gdLst>
                <a:gd name="T0" fmla="*/ 570 w 570"/>
                <a:gd name="T1" fmla="*/ 401 h 425"/>
                <a:gd name="T2" fmla="*/ 547 w 570"/>
                <a:gd name="T3" fmla="*/ 425 h 425"/>
                <a:gd name="T4" fmla="*/ 23 w 570"/>
                <a:gd name="T5" fmla="*/ 425 h 425"/>
                <a:gd name="T6" fmla="*/ 0 w 570"/>
                <a:gd name="T7" fmla="*/ 401 h 425"/>
                <a:gd name="T8" fmla="*/ 0 w 570"/>
                <a:gd name="T9" fmla="*/ 24 h 425"/>
                <a:gd name="T10" fmla="*/ 23 w 570"/>
                <a:gd name="T11" fmla="*/ 0 h 425"/>
                <a:gd name="T12" fmla="*/ 547 w 570"/>
                <a:gd name="T13" fmla="*/ 0 h 425"/>
                <a:gd name="T14" fmla="*/ 570 w 570"/>
                <a:gd name="T15" fmla="*/ 24 h 425"/>
                <a:gd name="T16" fmla="*/ 570 w 570"/>
                <a:gd name="T17" fmla="*/ 401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0" h="425">
                  <a:moveTo>
                    <a:pt x="570" y="401"/>
                  </a:moveTo>
                  <a:cubicBezTo>
                    <a:pt x="570" y="414"/>
                    <a:pt x="559" y="425"/>
                    <a:pt x="547" y="425"/>
                  </a:cubicBezTo>
                  <a:cubicBezTo>
                    <a:pt x="23" y="425"/>
                    <a:pt x="23" y="425"/>
                    <a:pt x="23" y="425"/>
                  </a:cubicBezTo>
                  <a:cubicBezTo>
                    <a:pt x="11" y="425"/>
                    <a:pt x="0" y="414"/>
                    <a:pt x="0" y="401"/>
                  </a:cubicBezTo>
                  <a:cubicBezTo>
                    <a:pt x="0" y="24"/>
                    <a:pt x="0" y="24"/>
                    <a:pt x="0" y="24"/>
                  </a:cubicBezTo>
                  <a:cubicBezTo>
                    <a:pt x="0" y="11"/>
                    <a:pt x="11" y="0"/>
                    <a:pt x="23" y="0"/>
                  </a:cubicBezTo>
                  <a:cubicBezTo>
                    <a:pt x="547" y="0"/>
                    <a:pt x="547" y="0"/>
                    <a:pt x="547" y="0"/>
                  </a:cubicBezTo>
                  <a:cubicBezTo>
                    <a:pt x="559" y="0"/>
                    <a:pt x="570" y="11"/>
                    <a:pt x="570" y="24"/>
                  </a:cubicBezTo>
                  <a:cubicBezTo>
                    <a:pt x="570" y="401"/>
                    <a:pt x="570" y="401"/>
                    <a:pt x="570" y="401"/>
                  </a:cubicBezTo>
                </a:path>
              </a:pathLst>
            </a:custGeom>
            <a:solidFill>
              <a:schemeClr val="tx2">
                <a:lumMod val="50000"/>
              </a:schemeClr>
            </a:solidFill>
            <a:ln>
              <a:noFill/>
            </a:ln>
          </p:spPr>
          <p:txBody>
            <a:bodyPr vert="horz" wrap="square" lIns="91440" tIns="45720" rIns="91440" bIns="45720" numCol="1" anchor="t" anchorCtr="0" compatLnSpc="1"/>
            <a:lstStyle/>
            <a:p>
              <a:endParaRPr lang="zh-CN" altLang="en-US"/>
            </a:p>
          </p:txBody>
        </p:sp>
        <p:sp>
          <p:nvSpPr>
            <p:cNvPr id="9" name="Freeform 7"/>
            <p:cNvSpPr/>
            <p:nvPr/>
          </p:nvSpPr>
          <p:spPr bwMode="auto">
            <a:xfrm>
              <a:off x="1280063" y="3981436"/>
              <a:ext cx="2459831" cy="262368"/>
            </a:xfrm>
            <a:custGeom>
              <a:avLst/>
              <a:gdLst>
                <a:gd name="T0" fmla="*/ 0 w 570"/>
                <a:gd name="T1" fmla="*/ 0 h 61"/>
                <a:gd name="T2" fmla="*/ 0 w 570"/>
                <a:gd name="T3" fmla="*/ 38 h 61"/>
                <a:gd name="T4" fmla="*/ 23 w 570"/>
                <a:gd name="T5" fmla="*/ 61 h 61"/>
                <a:gd name="T6" fmla="*/ 547 w 570"/>
                <a:gd name="T7" fmla="*/ 61 h 61"/>
                <a:gd name="T8" fmla="*/ 570 w 570"/>
                <a:gd name="T9" fmla="*/ 38 h 61"/>
                <a:gd name="T10" fmla="*/ 570 w 570"/>
                <a:gd name="T11" fmla="*/ 0 h 61"/>
                <a:gd name="T12" fmla="*/ 0 w 570"/>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570" h="61">
                  <a:moveTo>
                    <a:pt x="0" y="0"/>
                  </a:moveTo>
                  <a:cubicBezTo>
                    <a:pt x="0" y="38"/>
                    <a:pt x="0" y="38"/>
                    <a:pt x="0" y="38"/>
                  </a:cubicBezTo>
                  <a:cubicBezTo>
                    <a:pt x="0" y="51"/>
                    <a:pt x="11" y="61"/>
                    <a:pt x="23" y="61"/>
                  </a:cubicBezTo>
                  <a:cubicBezTo>
                    <a:pt x="547" y="61"/>
                    <a:pt x="547" y="61"/>
                    <a:pt x="547" y="61"/>
                  </a:cubicBezTo>
                  <a:cubicBezTo>
                    <a:pt x="559" y="61"/>
                    <a:pt x="570" y="51"/>
                    <a:pt x="570" y="38"/>
                  </a:cubicBezTo>
                  <a:cubicBezTo>
                    <a:pt x="570" y="0"/>
                    <a:pt x="570" y="0"/>
                    <a:pt x="570" y="0"/>
                  </a:cubicBezTo>
                  <a:lnTo>
                    <a:pt x="0" y="0"/>
                  </a:lnTo>
                  <a:close/>
                </a:path>
              </a:pathLst>
            </a:custGeom>
            <a:solidFill>
              <a:srgbClr val="D5D7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8"/>
            <p:cNvSpPr/>
            <p:nvPr/>
          </p:nvSpPr>
          <p:spPr bwMode="auto">
            <a:xfrm>
              <a:off x="1975281" y="4278121"/>
              <a:ext cx="1112570" cy="254618"/>
            </a:xfrm>
            <a:custGeom>
              <a:avLst/>
              <a:gdLst>
                <a:gd name="T0" fmla="*/ 215 w 258"/>
                <a:gd name="T1" fmla="*/ 29 h 59"/>
                <a:gd name="T2" fmla="*/ 181 w 258"/>
                <a:gd name="T3" fmla="*/ 29 h 59"/>
                <a:gd name="T4" fmla="*/ 172 w 258"/>
                <a:gd name="T5" fmla="*/ 11 h 59"/>
                <a:gd name="T6" fmla="*/ 164 w 258"/>
                <a:gd name="T7" fmla="*/ 0 h 59"/>
                <a:gd name="T8" fmla="*/ 126 w 258"/>
                <a:gd name="T9" fmla="*/ 0 h 59"/>
                <a:gd name="T10" fmla="*/ 88 w 258"/>
                <a:gd name="T11" fmla="*/ 0 h 59"/>
                <a:gd name="T12" fmla="*/ 80 w 258"/>
                <a:gd name="T13" fmla="*/ 11 h 59"/>
                <a:gd name="T14" fmla="*/ 71 w 258"/>
                <a:gd name="T15" fmla="*/ 29 h 59"/>
                <a:gd name="T16" fmla="*/ 43 w 258"/>
                <a:gd name="T17" fmla="*/ 29 h 59"/>
                <a:gd name="T18" fmla="*/ 0 w 258"/>
                <a:gd name="T19" fmla="*/ 59 h 59"/>
                <a:gd name="T20" fmla="*/ 258 w 258"/>
                <a:gd name="T21" fmla="*/ 59 h 59"/>
                <a:gd name="T22" fmla="*/ 215 w 258"/>
                <a:gd name="T23"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8" h="59">
                  <a:moveTo>
                    <a:pt x="215" y="29"/>
                  </a:moveTo>
                  <a:cubicBezTo>
                    <a:pt x="181" y="29"/>
                    <a:pt x="181" y="29"/>
                    <a:pt x="181" y="29"/>
                  </a:cubicBezTo>
                  <a:cubicBezTo>
                    <a:pt x="178" y="25"/>
                    <a:pt x="175" y="19"/>
                    <a:pt x="172" y="11"/>
                  </a:cubicBezTo>
                  <a:cubicBezTo>
                    <a:pt x="172" y="11"/>
                    <a:pt x="169" y="0"/>
                    <a:pt x="164" y="0"/>
                  </a:cubicBezTo>
                  <a:cubicBezTo>
                    <a:pt x="161" y="0"/>
                    <a:pt x="143" y="0"/>
                    <a:pt x="126" y="0"/>
                  </a:cubicBezTo>
                  <a:cubicBezTo>
                    <a:pt x="108" y="0"/>
                    <a:pt x="91" y="0"/>
                    <a:pt x="88" y="0"/>
                  </a:cubicBezTo>
                  <a:cubicBezTo>
                    <a:pt x="83" y="0"/>
                    <a:pt x="80" y="11"/>
                    <a:pt x="80" y="11"/>
                  </a:cubicBezTo>
                  <a:cubicBezTo>
                    <a:pt x="77" y="19"/>
                    <a:pt x="74" y="25"/>
                    <a:pt x="71" y="29"/>
                  </a:cubicBezTo>
                  <a:cubicBezTo>
                    <a:pt x="43" y="29"/>
                    <a:pt x="43" y="29"/>
                    <a:pt x="43" y="29"/>
                  </a:cubicBezTo>
                  <a:cubicBezTo>
                    <a:pt x="23" y="29"/>
                    <a:pt x="6" y="42"/>
                    <a:pt x="0" y="59"/>
                  </a:cubicBezTo>
                  <a:cubicBezTo>
                    <a:pt x="258" y="59"/>
                    <a:pt x="258" y="59"/>
                    <a:pt x="258" y="59"/>
                  </a:cubicBezTo>
                  <a:cubicBezTo>
                    <a:pt x="251" y="42"/>
                    <a:pt x="235" y="29"/>
                    <a:pt x="215" y="29"/>
                  </a:cubicBezTo>
                  <a:close/>
                </a:path>
              </a:pathLst>
            </a:custGeom>
            <a:solidFill>
              <a:srgbClr val="D5D7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1" name="Picture 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90830" y="2517935"/>
              <a:ext cx="2245066" cy="1357225"/>
            </a:xfrm>
            <a:prstGeom prst="rect">
              <a:avLst/>
            </a:prstGeom>
            <a:solidFill>
              <a:schemeClr val="bg1"/>
            </a:solidFill>
            <a:ln w="9525">
              <a:solidFill>
                <a:srgbClr val="000000"/>
              </a:solidFill>
              <a:miter lim="800000"/>
              <a:headEnd/>
              <a:tailEnd/>
            </a:ln>
          </p:spPr>
        </p:pic>
      </p:grpSp>
      <p:grpSp>
        <p:nvGrpSpPr>
          <p:cNvPr id="12" name="组合 11"/>
          <p:cNvGrpSpPr/>
          <p:nvPr/>
        </p:nvGrpSpPr>
        <p:grpSpPr>
          <a:xfrm>
            <a:off x="2076286" y="2669255"/>
            <a:ext cx="2495670" cy="1666456"/>
            <a:chOff x="1556822" y="1946706"/>
            <a:chExt cx="1871996" cy="1249842"/>
          </a:xfrm>
        </p:grpSpPr>
        <p:sp>
          <p:nvSpPr>
            <p:cNvPr id="13" name="Freeform 11"/>
            <p:cNvSpPr/>
            <p:nvPr/>
          </p:nvSpPr>
          <p:spPr bwMode="auto">
            <a:xfrm>
              <a:off x="1556822" y="1946706"/>
              <a:ext cx="1871996" cy="1249842"/>
            </a:xfrm>
            <a:custGeom>
              <a:avLst/>
              <a:gdLst>
                <a:gd name="T0" fmla="*/ 0 w 1691"/>
                <a:gd name="T1" fmla="*/ 0 h 1129"/>
                <a:gd name="T2" fmla="*/ 760 w 1691"/>
                <a:gd name="T3" fmla="*/ 685 h 1129"/>
                <a:gd name="T4" fmla="*/ 760 w 1691"/>
                <a:gd name="T5" fmla="*/ 1129 h 1129"/>
                <a:gd name="T6" fmla="*/ 931 w 1691"/>
                <a:gd name="T7" fmla="*/ 1129 h 1129"/>
                <a:gd name="T8" fmla="*/ 931 w 1691"/>
                <a:gd name="T9" fmla="*/ 685 h 1129"/>
                <a:gd name="T10" fmla="*/ 1691 w 1691"/>
                <a:gd name="T11" fmla="*/ 0 h 1129"/>
                <a:gd name="T12" fmla="*/ 0 w 1691"/>
                <a:gd name="T13" fmla="*/ 0 h 1129"/>
              </a:gdLst>
              <a:ahLst/>
              <a:cxnLst>
                <a:cxn ang="0">
                  <a:pos x="T0" y="T1"/>
                </a:cxn>
                <a:cxn ang="0">
                  <a:pos x="T2" y="T3"/>
                </a:cxn>
                <a:cxn ang="0">
                  <a:pos x="T4" y="T5"/>
                </a:cxn>
                <a:cxn ang="0">
                  <a:pos x="T6" y="T7"/>
                </a:cxn>
                <a:cxn ang="0">
                  <a:pos x="T8" y="T9"/>
                </a:cxn>
                <a:cxn ang="0">
                  <a:pos x="T10" y="T11"/>
                </a:cxn>
                <a:cxn ang="0">
                  <a:pos x="T12" y="T13"/>
                </a:cxn>
              </a:cxnLst>
              <a:rect l="0" t="0" r="r" b="b"/>
              <a:pathLst>
                <a:path w="1691" h="1129">
                  <a:moveTo>
                    <a:pt x="0" y="0"/>
                  </a:moveTo>
                  <a:lnTo>
                    <a:pt x="760" y="685"/>
                  </a:lnTo>
                  <a:lnTo>
                    <a:pt x="760" y="1129"/>
                  </a:lnTo>
                  <a:lnTo>
                    <a:pt x="931" y="1129"/>
                  </a:lnTo>
                  <a:lnTo>
                    <a:pt x="931" y="685"/>
                  </a:lnTo>
                  <a:lnTo>
                    <a:pt x="1691" y="0"/>
                  </a:lnTo>
                  <a:lnTo>
                    <a:pt x="0" y="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14" name="Freeform 12"/>
            <p:cNvSpPr/>
            <p:nvPr/>
          </p:nvSpPr>
          <p:spPr bwMode="auto">
            <a:xfrm>
              <a:off x="1556822" y="1946706"/>
              <a:ext cx="935445" cy="1249842"/>
            </a:xfrm>
            <a:custGeom>
              <a:avLst/>
              <a:gdLst>
                <a:gd name="T0" fmla="*/ 845 w 845"/>
                <a:gd name="T1" fmla="*/ 1129 h 1129"/>
                <a:gd name="T2" fmla="*/ 845 w 845"/>
                <a:gd name="T3" fmla="*/ 0 h 1129"/>
                <a:gd name="T4" fmla="*/ 0 w 845"/>
                <a:gd name="T5" fmla="*/ 0 h 1129"/>
                <a:gd name="T6" fmla="*/ 760 w 845"/>
                <a:gd name="T7" fmla="*/ 685 h 1129"/>
                <a:gd name="T8" fmla="*/ 760 w 845"/>
                <a:gd name="T9" fmla="*/ 1129 h 1129"/>
                <a:gd name="T10" fmla="*/ 845 w 845"/>
                <a:gd name="T11" fmla="*/ 1129 h 1129"/>
              </a:gdLst>
              <a:ahLst/>
              <a:cxnLst>
                <a:cxn ang="0">
                  <a:pos x="T0" y="T1"/>
                </a:cxn>
                <a:cxn ang="0">
                  <a:pos x="T2" y="T3"/>
                </a:cxn>
                <a:cxn ang="0">
                  <a:pos x="T4" y="T5"/>
                </a:cxn>
                <a:cxn ang="0">
                  <a:pos x="T6" y="T7"/>
                </a:cxn>
                <a:cxn ang="0">
                  <a:pos x="T8" y="T9"/>
                </a:cxn>
                <a:cxn ang="0">
                  <a:pos x="T10" y="T11"/>
                </a:cxn>
              </a:cxnLst>
              <a:rect l="0" t="0" r="r" b="b"/>
              <a:pathLst>
                <a:path w="845" h="1129">
                  <a:moveTo>
                    <a:pt x="845" y="1129"/>
                  </a:moveTo>
                  <a:lnTo>
                    <a:pt x="845" y="0"/>
                  </a:lnTo>
                  <a:lnTo>
                    <a:pt x="0" y="0"/>
                  </a:lnTo>
                  <a:lnTo>
                    <a:pt x="760" y="685"/>
                  </a:lnTo>
                  <a:lnTo>
                    <a:pt x="760" y="1129"/>
                  </a:lnTo>
                  <a:lnTo>
                    <a:pt x="845" y="1129"/>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grpSp>
      <p:grpSp>
        <p:nvGrpSpPr>
          <p:cNvPr id="15" name="组合 14"/>
          <p:cNvGrpSpPr/>
          <p:nvPr/>
        </p:nvGrpSpPr>
        <p:grpSpPr>
          <a:xfrm>
            <a:off x="2634161" y="2158499"/>
            <a:ext cx="329625" cy="326725"/>
            <a:chOff x="3128964" y="2287587"/>
            <a:chExt cx="1233385" cy="1222376"/>
          </a:xfrm>
        </p:grpSpPr>
        <p:sp>
          <p:nvSpPr>
            <p:cNvPr id="16" name="Oval 6"/>
            <p:cNvSpPr>
              <a:spLocks noChangeArrowheads="1"/>
            </p:cNvSpPr>
            <p:nvPr/>
          </p:nvSpPr>
          <p:spPr bwMode="auto">
            <a:xfrm>
              <a:off x="3128964" y="2287587"/>
              <a:ext cx="1220787" cy="1222375"/>
            </a:xfrm>
            <a:prstGeom prst="ellipse">
              <a:avLst/>
            </a:prstGeom>
            <a:gradFill flip="none" rotWithShape="1">
              <a:gsLst>
                <a:gs pos="100000">
                  <a:schemeClr val="tx2"/>
                </a:gs>
                <a:gs pos="11000">
                  <a:schemeClr val="bg2"/>
                </a:gs>
                <a:gs pos="0">
                  <a:schemeClr val="tx2"/>
                </a:gs>
              </a:gsLst>
              <a:path path="circle">
                <a:fillToRect t="100000" r="100000"/>
              </a:path>
              <a:tileRect l="-100000" b="-100000"/>
            </a:gradFill>
            <a:ln>
              <a:noFill/>
            </a:ln>
          </p:spPr>
          <p:txBody>
            <a:bodyPr vert="horz" wrap="square" lIns="91440" tIns="45720" rIns="91440" bIns="45720" numCol="1" anchor="t" anchorCtr="0" compatLnSpc="1"/>
            <a:lstStyle/>
            <a:p>
              <a:endParaRPr lang="zh-CN" altLang="en-US"/>
            </a:p>
          </p:txBody>
        </p:sp>
        <p:sp>
          <p:nvSpPr>
            <p:cNvPr id="17" name="Freeform 11"/>
            <p:cNvSpPr/>
            <p:nvPr/>
          </p:nvSpPr>
          <p:spPr bwMode="auto">
            <a:xfrm>
              <a:off x="3154362" y="2339975"/>
              <a:ext cx="1169987" cy="1169988"/>
            </a:xfrm>
            <a:custGeom>
              <a:avLst/>
              <a:gdLst>
                <a:gd name="T0" fmla="*/ 312 w 312"/>
                <a:gd name="T1" fmla="*/ 157 h 312"/>
                <a:gd name="T2" fmla="*/ 155 w 312"/>
                <a:gd name="T3" fmla="*/ 311 h 312"/>
                <a:gd name="T4" fmla="*/ 1 w 312"/>
                <a:gd name="T5" fmla="*/ 155 h 312"/>
                <a:gd name="T6" fmla="*/ 157 w 312"/>
                <a:gd name="T7" fmla="*/ 0 h 312"/>
                <a:gd name="T8" fmla="*/ 312 w 312"/>
                <a:gd name="T9" fmla="*/ 157 h 312"/>
              </a:gdLst>
              <a:ahLst/>
              <a:cxnLst>
                <a:cxn ang="0">
                  <a:pos x="T0" y="T1"/>
                </a:cxn>
                <a:cxn ang="0">
                  <a:pos x="T2" y="T3"/>
                </a:cxn>
                <a:cxn ang="0">
                  <a:pos x="T4" y="T5"/>
                </a:cxn>
                <a:cxn ang="0">
                  <a:pos x="T6" y="T7"/>
                </a:cxn>
                <a:cxn ang="0">
                  <a:pos x="T8" y="T9"/>
                </a:cxn>
              </a:cxnLst>
              <a:rect l="0" t="0" r="r" b="b"/>
              <a:pathLst>
                <a:path w="312" h="312">
                  <a:moveTo>
                    <a:pt x="312" y="157"/>
                  </a:moveTo>
                  <a:cubicBezTo>
                    <a:pt x="311" y="242"/>
                    <a:pt x="241" y="312"/>
                    <a:pt x="155" y="311"/>
                  </a:cubicBezTo>
                  <a:cubicBezTo>
                    <a:pt x="69" y="311"/>
                    <a:pt x="0" y="241"/>
                    <a:pt x="1" y="155"/>
                  </a:cubicBezTo>
                  <a:cubicBezTo>
                    <a:pt x="1" y="69"/>
                    <a:pt x="71" y="0"/>
                    <a:pt x="157" y="0"/>
                  </a:cubicBezTo>
                  <a:cubicBezTo>
                    <a:pt x="243" y="1"/>
                    <a:pt x="312" y="71"/>
                    <a:pt x="312" y="157"/>
                  </a:cubicBezTo>
                  <a:close/>
                </a:path>
              </a:pathLst>
            </a:custGeom>
            <a:gradFill flip="none" rotWithShape="1">
              <a:gsLst>
                <a:gs pos="100000">
                  <a:schemeClr val="tx2"/>
                </a:gs>
                <a:gs pos="87000">
                  <a:schemeClr val="bg2"/>
                </a:gs>
              </a:gsLst>
              <a:lin ang="0" scaled="0"/>
              <a:tileRect/>
            </a:gradFill>
            <a:ln>
              <a:noFill/>
            </a:ln>
          </p:spPr>
          <p:txBody>
            <a:bodyPr vert="horz" wrap="square" lIns="91440" tIns="45720" rIns="91440" bIns="45720" numCol="1" anchor="t" anchorCtr="0" compatLnSpc="1"/>
            <a:lstStyle/>
            <a:p>
              <a:endParaRPr lang="zh-CN" altLang="en-US"/>
            </a:p>
          </p:txBody>
        </p:sp>
        <p:sp>
          <p:nvSpPr>
            <p:cNvPr id="18" name="Oval 16"/>
            <p:cNvSpPr>
              <a:spLocks noChangeArrowheads="1"/>
            </p:cNvSpPr>
            <p:nvPr/>
          </p:nvSpPr>
          <p:spPr bwMode="auto">
            <a:xfrm>
              <a:off x="3180555" y="2366168"/>
              <a:ext cx="1117600" cy="1117600"/>
            </a:xfrm>
            <a:prstGeom prst="ellipse">
              <a:avLst/>
            </a:prstGeom>
            <a:gradFill flip="none" rotWithShape="1">
              <a:gsLst>
                <a:gs pos="50000">
                  <a:schemeClr val="bg2">
                    <a:lumMod val="97000"/>
                    <a:lumOff val="3000"/>
                  </a:schemeClr>
                </a:gs>
                <a:gs pos="100000">
                  <a:schemeClr val="tx2">
                    <a:lumMod val="86000"/>
                    <a:lumOff val="14000"/>
                  </a:schemeClr>
                </a:gs>
              </a:gsLst>
              <a:path path="shape">
                <a:fillToRect l="50000" t="50000" r="50000" b="50000"/>
              </a:path>
              <a:tileRect/>
            </a:gradFill>
            <a:ln>
              <a:noFill/>
            </a:ln>
          </p:spPr>
          <p:txBody>
            <a:bodyPr vert="horz" wrap="square" lIns="91440" tIns="45720" rIns="91440" bIns="45720" numCol="1" anchor="t" anchorCtr="0" compatLnSpc="1"/>
            <a:lstStyle/>
            <a:p>
              <a:endParaRPr lang="zh-CN" altLang="en-US"/>
            </a:p>
          </p:txBody>
        </p:sp>
        <p:sp>
          <p:nvSpPr>
            <p:cNvPr id="19" name="Freeform 22"/>
            <p:cNvSpPr/>
            <p:nvPr/>
          </p:nvSpPr>
          <p:spPr bwMode="auto">
            <a:xfrm>
              <a:off x="3175793" y="2366963"/>
              <a:ext cx="1122362" cy="896938"/>
            </a:xfrm>
            <a:custGeom>
              <a:avLst/>
              <a:gdLst>
                <a:gd name="T0" fmla="*/ 150 w 299"/>
                <a:gd name="T1" fmla="*/ 0 h 239"/>
                <a:gd name="T2" fmla="*/ 0 w 299"/>
                <a:gd name="T3" fmla="*/ 149 h 239"/>
                <a:gd name="T4" fmla="*/ 1 w 299"/>
                <a:gd name="T5" fmla="*/ 166 h 239"/>
                <a:gd name="T6" fmla="*/ 298 w 299"/>
                <a:gd name="T7" fmla="*/ 167 h 239"/>
                <a:gd name="T8" fmla="*/ 299 w 299"/>
                <a:gd name="T9" fmla="*/ 149 h 239"/>
                <a:gd name="T10" fmla="*/ 150 w 299"/>
                <a:gd name="T11" fmla="*/ 0 h 239"/>
              </a:gdLst>
              <a:ahLst/>
              <a:cxnLst>
                <a:cxn ang="0">
                  <a:pos x="T0" y="T1"/>
                </a:cxn>
                <a:cxn ang="0">
                  <a:pos x="T2" y="T3"/>
                </a:cxn>
                <a:cxn ang="0">
                  <a:pos x="T4" y="T5"/>
                </a:cxn>
                <a:cxn ang="0">
                  <a:pos x="T6" y="T7"/>
                </a:cxn>
                <a:cxn ang="0">
                  <a:pos x="T8" y="T9"/>
                </a:cxn>
                <a:cxn ang="0">
                  <a:pos x="T10" y="T11"/>
                </a:cxn>
              </a:cxnLst>
              <a:rect l="0" t="0" r="r" b="b"/>
              <a:pathLst>
                <a:path w="299" h="239">
                  <a:moveTo>
                    <a:pt x="150" y="0"/>
                  </a:moveTo>
                  <a:cubicBezTo>
                    <a:pt x="67" y="0"/>
                    <a:pt x="0" y="67"/>
                    <a:pt x="0" y="149"/>
                  </a:cubicBezTo>
                  <a:cubicBezTo>
                    <a:pt x="0" y="155"/>
                    <a:pt x="1" y="161"/>
                    <a:pt x="1" y="166"/>
                  </a:cubicBezTo>
                  <a:cubicBezTo>
                    <a:pt x="69" y="217"/>
                    <a:pt x="195" y="239"/>
                    <a:pt x="298" y="167"/>
                  </a:cubicBezTo>
                  <a:cubicBezTo>
                    <a:pt x="298" y="161"/>
                    <a:pt x="299" y="155"/>
                    <a:pt x="299" y="149"/>
                  </a:cubicBezTo>
                  <a:cubicBezTo>
                    <a:pt x="299" y="67"/>
                    <a:pt x="232" y="0"/>
                    <a:pt x="150" y="0"/>
                  </a:cubicBezTo>
                  <a:close/>
                </a:path>
              </a:pathLst>
            </a:custGeom>
            <a:gradFill flip="none" rotWithShape="1">
              <a:gsLst>
                <a:gs pos="0">
                  <a:schemeClr val="tx2"/>
                </a:gs>
                <a:gs pos="100000">
                  <a:schemeClr val="bg2"/>
                </a:gs>
              </a:gsLst>
              <a:lin ang="17400000" scaled="0"/>
              <a:tileRect/>
            </a:gradFill>
            <a:ln>
              <a:noFill/>
            </a:ln>
          </p:spPr>
          <p:txBody>
            <a:bodyPr vert="horz" wrap="square" lIns="91440" tIns="45720" rIns="91440" bIns="45720" numCol="1" anchor="t" anchorCtr="0" compatLnSpc="1"/>
            <a:lstStyle/>
            <a:p>
              <a:endParaRPr lang="zh-CN" altLang="en-US"/>
            </a:p>
          </p:txBody>
        </p:sp>
        <p:sp>
          <p:nvSpPr>
            <p:cNvPr id="20" name="Freeform 28"/>
            <p:cNvSpPr/>
            <p:nvPr/>
          </p:nvSpPr>
          <p:spPr bwMode="auto">
            <a:xfrm>
              <a:off x="3192361" y="2366962"/>
              <a:ext cx="1169988" cy="736600"/>
            </a:xfrm>
            <a:custGeom>
              <a:avLst/>
              <a:gdLst>
                <a:gd name="T0" fmla="*/ 135 w 312"/>
                <a:gd name="T1" fmla="*/ 0 h 196"/>
                <a:gd name="T2" fmla="*/ 0 w 312"/>
                <a:gd name="T3" fmla="*/ 135 h 196"/>
                <a:gd name="T4" fmla="*/ 1 w 312"/>
                <a:gd name="T5" fmla="*/ 150 h 196"/>
                <a:gd name="T6" fmla="*/ 46 w 312"/>
                <a:gd name="T7" fmla="*/ 176 h 196"/>
                <a:gd name="T8" fmla="*/ 104 w 312"/>
                <a:gd name="T9" fmla="*/ 190 h 196"/>
                <a:gd name="T10" fmla="*/ 233 w 312"/>
                <a:gd name="T11" fmla="*/ 173 h 196"/>
                <a:gd name="T12" fmla="*/ 195 w 312"/>
                <a:gd name="T13" fmla="*/ 14 h 196"/>
                <a:gd name="T14" fmla="*/ 135 w 312"/>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196">
                  <a:moveTo>
                    <a:pt x="135" y="0"/>
                  </a:moveTo>
                  <a:cubicBezTo>
                    <a:pt x="61" y="0"/>
                    <a:pt x="0" y="60"/>
                    <a:pt x="0" y="135"/>
                  </a:cubicBezTo>
                  <a:cubicBezTo>
                    <a:pt x="0" y="140"/>
                    <a:pt x="0" y="145"/>
                    <a:pt x="1" y="150"/>
                  </a:cubicBezTo>
                  <a:cubicBezTo>
                    <a:pt x="2" y="158"/>
                    <a:pt x="40" y="173"/>
                    <a:pt x="46" y="176"/>
                  </a:cubicBezTo>
                  <a:cubicBezTo>
                    <a:pt x="65" y="183"/>
                    <a:pt x="84" y="188"/>
                    <a:pt x="104" y="190"/>
                  </a:cubicBezTo>
                  <a:cubicBezTo>
                    <a:pt x="148" y="196"/>
                    <a:pt x="192" y="189"/>
                    <a:pt x="233" y="173"/>
                  </a:cubicBezTo>
                  <a:cubicBezTo>
                    <a:pt x="312" y="141"/>
                    <a:pt x="254" y="38"/>
                    <a:pt x="195" y="14"/>
                  </a:cubicBezTo>
                  <a:cubicBezTo>
                    <a:pt x="177" y="6"/>
                    <a:pt x="155" y="0"/>
                    <a:pt x="135" y="0"/>
                  </a:cubicBezTo>
                  <a:close/>
                </a:path>
              </a:pathLst>
            </a:custGeom>
            <a:gradFill flip="none" rotWithShape="1">
              <a:gsLst>
                <a:gs pos="0">
                  <a:schemeClr val="tx2"/>
                </a:gs>
                <a:gs pos="100000">
                  <a:schemeClr val="bg2"/>
                </a:gs>
                <a:gs pos="52000">
                  <a:schemeClr val="bg2"/>
                </a:gs>
              </a:gsLst>
              <a:path path="circle">
                <a:fillToRect t="100000" r="100000"/>
              </a:path>
              <a:tileRect l="-100000" b="-100000"/>
            </a:gradFill>
            <a:ln>
              <a:noFill/>
            </a:ln>
          </p:spPr>
          <p:txBody>
            <a:bodyPr vert="horz" wrap="square" lIns="91440" tIns="45720" rIns="91440" bIns="45720" numCol="1" anchor="t" anchorCtr="0" compatLnSpc="1"/>
            <a:lstStyle/>
            <a:p>
              <a:endParaRPr lang="zh-CN" altLang="en-US"/>
            </a:p>
          </p:txBody>
        </p:sp>
        <p:sp>
          <p:nvSpPr>
            <p:cNvPr id="21" name="Freeform 33"/>
            <p:cNvSpPr/>
            <p:nvPr/>
          </p:nvSpPr>
          <p:spPr bwMode="auto">
            <a:xfrm>
              <a:off x="3261517" y="2324894"/>
              <a:ext cx="955675" cy="665162"/>
            </a:xfrm>
            <a:custGeom>
              <a:avLst/>
              <a:gdLst>
                <a:gd name="T0" fmla="*/ 0 w 255"/>
                <a:gd name="T1" fmla="*/ 124 h 177"/>
                <a:gd name="T2" fmla="*/ 11 w 255"/>
                <a:gd name="T3" fmla="*/ 96 h 177"/>
                <a:gd name="T4" fmla="*/ 27 w 255"/>
                <a:gd name="T5" fmla="*/ 70 h 177"/>
                <a:gd name="T6" fmla="*/ 196 w 255"/>
                <a:gd name="T7" fmla="*/ 39 h 177"/>
                <a:gd name="T8" fmla="*/ 251 w 255"/>
                <a:gd name="T9" fmla="*/ 136 h 177"/>
                <a:gd name="T10" fmla="*/ 203 w 255"/>
                <a:gd name="T11" fmla="*/ 172 h 177"/>
                <a:gd name="T12" fmla="*/ 134 w 255"/>
                <a:gd name="T13" fmla="*/ 115 h 177"/>
                <a:gd name="T14" fmla="*/ 44 w 255"/>
                <a:gd name="T15" fmla="*/ 92 h 177"/>
                <a:gd name="T16" fmla="*/ 0 w 255"/>
                <a:gd name="T17" fmla="*/ 12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177">
                  <a:moveTo>
                    <a:pt x="0" y="124"/>
                  </a:moveTo>
                  <a:cubicBezTo>
                    <a:pt x="7" y="117"/>
                    <a:pt x="8" y="105"/>
                    <a:pt x="11" y="96"/>
                  </a:cubicBezTo>
                  <a:cubicBezTo>
                    <a:pt x="15" y="87"/>
                    <a:pt x="21" y="79"/>
                    <a:pt x="27" y="70"/>
                  </a:cubicBezTo>
                  <a:cubicBezTo>
                    <a:pt x="65" y="17"/>
                    <a:pt x="139" y="0"/>
                    <a:pt x="196" y="39"/>
                  </a:cubicBezTo>
                  <a:cubicBezTo>
                    <a:pt x="226" y="59"/>
                    <a:pt x="255" y="92"/>
                    <a:pt x="251" y="136"/>
                  </a:cubicBezTo>
                  <a:cubicBezTo>
                    <a:pt x="249" y="161"/>
                    <a:pt x="228" y="177"/>
                    <a:pt x="203" y="172"/>
                  </a:cubicBezTo>
                  <a:cubicBezTo>
                    <a:pt x="172" y="165"/>
                    <a:pt x="154" y="137"/>
                    <a:pt x="134" y="115"/>
                  </a:cubicBezTo>
                  <a:cubicBezTo>
                    <a:pt x="111" y="91"/>
                    <a:pt x="75" y="81"/>
                    <a:pt x="44" y="92"/>
                  </a:cubicBezTo>
                  <a:cubicBezTo>
                    <a:pt x="24" y="100"/>
                    <a:pt x="15" y="106"/>
                    <a:pt x="0" y="124"/>
                  </a:cubicBezTo>
                  <a:close/>
                </a:path>
              </a:pathLst>
            </a:custGeom>
            <a:gradFill>
              <a:gsLst>
                <a:gs pos="61000">
                  <a:schemeClr val="bg1">
                    <a:alpha val="73000"/>
                  </a:schemeClr>
                </a:gs>
                <a:gs pos="0">
                  <a:schemeClr val="bg2">
                    <a:lumMod val="97000"/>
                    <a:lumOff val="3000"/>
                  </a:schemeClr>
                </a:gs>
              </a:gsLst>
              <a:path path="circle">
                <a:fillToRect t="100000" r="100000"/>
              </a:path>
            </a:gradFill>
            <a:ln>
              <a:noFill/>
            </a:ln>
          </p:spPr>
          <p:txBody>
            <a:bodyPr vert="horz" wrap="square" lIns="91440" tIns="45720" rIns="91440" bIns="45720" numCol="1" anchor="t" anchorCtr="0" compatLnSpc="1"/>
            <a:lstStyle/>
            <a:p>
              <a:endParaRPr lang="zh-CN" altLang="en-US"/>
            </a:p>
          </p:txBody>
        </p:sp>
        <p:sp>
          <p:nvSpPr>
            <p:cNvPr id="22" name="Freeform 38"/>
            <p:cNvSpPr>
              <a:spLocks noEditPoints="1"/>
            </p:cNvSpPr>
            <p:nvPr/>
          </p:nvSpPr>
          <p:spPr bwMode="auto">
            <a:xfrm>
              <a:off x="3192362" y="2657475"/>
              <a:ext cx="363538" cy="739775"/>
            </a:xfrm>
            <a:custGeom>
              <a:avLst/>
              <a:gdLst>
                <a:gd name="T0" fmla="*/ 19 w 97"/>
                <a:gd name="T1" fmla="*/ 83 h 197"/>
                <a:gd name="T2" fmla="*/ 4 w 97"/>
                <a:gd name="T3" fmla="*/ 96 h 197"/>
                <a:gd name="T4" fmla="*/ 5 w 97"/>
                <a:gd name="T5" fmla="*/ 101 h 197"/>
                <a:gd name="T6" fmla="*/ 57 w 97"/>
                <a:gd name="T7" fmla="*/ 175 h 197"/>
                <a:gd name="T8" fmla="*/ 21 w 97"/>
                <a:gd name="T9" fmla="*/ 101 h 197"/>
                <a:gd name="T10" fmla="*/ 19 w 97"/>
                <a:gd name="T11" fmla="*/ 83 h 197"/>
                <a:gd name="T12" fmla="*/ 2 w 97"/>
                <a:gd name="T13" fmla="*/ 86 h 197"/>
                <a:gd name="T14" fmla="*/ 18 w 97"/>
                <a:gd name="T15" fmla="*/ 66 h 197"/>
                <a:gd name="T16" fmla="*/ 24 w 97"/>
                <a:gd name="T17" fmla="*/ 12 h 197"/>
                <a:gd name="T18" fmla="*/ 2 w 97"/>
                <a:gd name="T19" fmla="*/ 86 h 197"/>
                <a:gd name="T20" fmla="*/ 22 w 97"/>
                <a:gd name="T21" fmla="*/ 63 h 197"/>
                <a:gd name="T22" fmla="*/ 28 w 97"/>
                <a:gd name="T23" fmla="*/ 57 h 197"/>
                <a:gd name="T24" fmla="*/ 37 w 97"/>
                <a:gd name="T25" fmla="*/ 0 h 197"/>
                <a:gd name="T26" fmla="*/ 26 w 97"/>
                <a:gd name="T27" fmla="*/ 10 h 197"/>
                <a:gd name="T28" fmla="*/ 22 w 97"/>
                <a:gd name="T29" fmla="*/ 63 h 197"/>
                <a:gd name="T30" fmla="*/ 97 w 97"/>
                <a:gd name="T31" fmla="*/ 197 h 197"/>
                <a:gd name="T32" fmla="*/ 37 w 97"/>
                <a:gd name="T33" fmla="*/ 111 h 197"/>
                <a:gd name="T34" fmla="*/ 29 w 97"/>
                <a:gd name="T35" fmla="*/ 76 h 197"/>
                <a:gd name="T36" fmla="*/ 23 w 97"/>
                <a:gd name="T37" fmla="*/ 80 h 197"/>
                <a:gd name="T38" fmla="*/ 26 w 97"/>
                <a:gd name="T39" fmla="*/ 100 h 197"/>
                <a:gd name="T40" fmla="*/ 62 w 97"/>
                <a:gd name="T41" fmla="*/ 179 h 197"/>
                <a:gd name="T42" fmla="*/ 97 w 97"/>
                <a:gd name="T43"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97">
                  <a:moveTo>
                    <a:pt x="19" y="83"/>
                  </a:moveTo>
                  <a:cubicBezTo>
                    <a:pt x="12" y="88"/>
                    <a:pt x="7" y="93"/>
                    <a:pt x="4" y="96"/>
                  </a:cubicBezTo>
                  <a:cubicBezTo>
                    <a:pt x="4" y="97"/>
                    <a:pt x="4" y="99"/>
                    <a:pt x="5" y="101"/>
                  </a:cubicBezTo>
                  <a:cubicBezTo>
                    <a:pt x="12" y="132"/>
                    <a:pt x="31" y="158"/>
                    <a:pt x="57" y="175"/>
                  </a:cubicBezTo>
                  <a:cubicBezTo>
                    <a:pt x="45" y="160"/>
                    <a:pt x="28" y="134"/>
                    <a:pt x="21" y="101"/>
                  </a:cubicBezTo>
                  <a:cubicBezTo>
                    <a:pt x="20" y="95"/>
                    <a:pt x="19" y="89"/>
                    <a:pt x="19" y="83"/>
                  </a:cubicBezTo>
                  <a:close/>
                  <a:moveTo>
                    <a:pt x="2" y="86"/>
                  </a:moveTo>
                  <a:cubicBezTo>
                    <a:pt x="6" y="79"/>
                    <a:pt x="12" y="72"/>
                    <a:pt x="18" y="66"/>
                  </a:cubicBezTo>
                  <a:cubicBezTo>
                    <a:pt x="17" y="42"/>
                    <a:pt x="21" y="23"/>
                    <a:pt x="24" y="12"/>
                  </a:cubicBezTo>
                  <a:cubicBezTo>
                    <a:pt x="8" y="32"/>
                    <a:pt x="0" y="58"/>
                    <a:pt x="2" y="86"/>
                  </a:cubicBezTo>
                  <a:close/>
                  <a:moveTo>
                    <a:pt x="22" y="63"/>
                  </a:moveTo>
                  <a:cubicBezTo>
                    <a:pt x="24" y="61"/>
                    <a:pt x="26" y="59"/>
                    <a:pt x="28" y="57"/>
                  </a:cubicBezTo>
                  <a:cubicBezTo>
                    <a:pt x="28" y="23"/>
                    <a:pt x="37" y="0"/>
                    <a:pt x="37" y="0"/>
                  </a:cubicBezTo>
                  <a:cubicBezTo>
                    <a:pt x="33" y="3"/>
                    <a:pt x="29" y="6"/>
                    <a:pt x="26" y="10"/>
                  </a:cubicBezTo>
                  <a:cubicBezTo>
                    <a:pt x="25" y="19"/>
                    <a:pt x="21" y="38"/>
                    <a:pt x="22" y="63"/>
                  </a:cubicBezTo>
                  <a:close/>
                  <a:moveTo>
                    <a:pt x="97" y="197"/>
                  </a:moveTo>
                  <a:cubicBezTo>
                    <a:pt x="97" y="197"/>
                    <a:pt x="56" y="172"/>
                    <a:pt x="37" y="111"/>
                  </a:cubicBezTo>
                  <a:cubicBezTo>
                    <a:pt x="33" y="99"/>
                    <a:pt x="31" y="87"/>
                    <a:pt x="29" y="76"/>
                  </a:cubicBezTo>
                  <a:cubicBezTo>
                    <a:pt x="27" y="77"/>
                    <a:pt x="25" y="79"/>
                    <a:pt x="23" y="80"/>
                  </a:cubicBezTo>
                  <a:cubicBezTo>
                    <a:pt x="23" y="87"/>
                    <a:pt x="24" y="93"/>
                    <a:pt x="26" y="100"/>
                  </a:cubicBezTo>
                  <a:cubicBezTo>
                    <a:pt x="33" y="137"/>
                    <a:pt x="51" y="164"/>
                    <a:pt x="62" y="179"/>
                  </a:cubicBezTo>
                  <a:cubicBezTo>
                    <a:pt x="71" y="184"/>
                    <a:pt x="83" y="192"/>
                    <a:pt x="97" y="197"/>
                  </a:cubicBezTo>
                  <a:close/>
                </a:path>
              </a:pathLst>
            </a:custGeom>
            <a:solidFill>
              <a:srgbClr val="F9F9F9">
                <a:alpha val="4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3" name="组合 22"/>
          <p:cNvGrpSpPr/>
          <p:nvPr/>
        </p:nvGrpSpPr>
        <p:grpSpPr>
          <a:xfrm>
            <a:off x="2879688" y="1935276"/>
            <a:ext cx="649895" cy="644179"/>
            <a:chOff x="3128964" y="2287587"/>
            <a:chExt cx="1233385" cy="1222376"/>
          </a:xfrm>
        </p:grpSpPr>
        <p:sp>
          <p:nvSpPr>
            <p:cNvPr id="24" name="Oval 6"/>
            <p:cNvSpPr>
              <a:spLocks noChangeArrowheads="1"/>
            </p:cNvSpPr>
            <p:nvPr/>
          </p:nvSpPr>
          <p:spPr bwMode="auto">
            <a:xfrm>
              <a:off x="3128964" y="2287587"/>
              <a:ext cx="1220787" cy="1222375"/>
            </a:xfrm>
            <a:prstGeom prst="ellipse">
              <a:avLst/>
            </a:prstGeom>
            <a:gradFill flip="none" rotWithShape="1">
              <a:gsLst>
                <a:gs pos="100000">
                  <a:schemeClr val="tx2"/>
                </a:gs>
                <a:gs pos="11000">
                  <a:schemeClr val="bg2"/>
                </a:gs>
                <a:gs pos="0">
                  <a:schemeClr val="tx2"/>
                </a:gs>
              </a:gsLst>
              <a:path path="circle">
                <a:fillToRect t="100000" r="100000"/>
              </a:path>
              <a:tileRect l="-100000" b="-100000"/>
            </a:gradFill>
            <a:ln>
              <a:noFill/>
            </a:ln>
          </p:spPr>
          <p:txBody>
            <a:bodyPr vert="horz" wrap="square" lIns="91440" tIns="45720" rIns="91440" bIns="45720" numCol="1" anchor="t" anchorCtr="0" compatLnSpc="1"/>
            <a:lstStyle/>
            <a:p>
              <a:endParaRPr lang="zh-CN" altLang="en-US"/>
            </a:p>
          </p:txBody>
        </p:sp>
        <p:sp>
          <p:nvSpPr>
            <p:cNvPr id="25" name="Freeform 11"/>
            <p:cNvSpPr/>
            <p:nvPr/>
          </p:nvSpPr>
          <p:spPr bwMode="auto">
            <a:xfrm>
              <a:off x="3154362" y="2339975"/>
              <a:ext cx="1169987" cy="1169988"/>
            </a:xfrm>
            <a:custGeom>
              <a:avLst/>
              <a:gdLst>
                <a:gd name="T0" fmla="*/ 312 w 312"/>
                <a:gd name="T1" fmla="*/ 157 h 312"/>
                <a:gd name="T2" fmla="*/ 155 w 312"/>
                <a:gd name="T3" fmla="*/ 311 h 312"/>
                <a:gd name="T4" fmla="*/ 1 w 312"/>
                <a:gd name="T5" fmla="*/ 155 h 312"/>
                <a:gd name="T6" fmla="*/ 157 w 312"/>
                <a:gd name="T7" fmla="*/ 0 h 312"/>
                <a:gd name="T8" fmla="*/ 312 w 312"/>
                <a:gd name="T9" fmla="*/ 157 h 312"/>
              </a:gdLst>
              <a:ahLst/>
              <a:cxnLst>
                <a:cxn ang="0">
                  <a:pos x="T0" y="T1"/>
                </a:cxn>
                <a:cxn ang="0">
                  <a:pos x="T2" y="T3"/>
                </a:cxn>
                <a:cxn ang="0">
                  <a:pos x="T4" y="T5"/>
                </a:cxn>
                <a:cxn ang="0">
                  <a:pos x="T6" y="T7"/>
                </a:cxn>
                <a:cxn ang="0">
                  <a:pos x="T8" y="T9"/>
                </a:cxn>
              </a:cxnLst>
              <a:rect l="0" t="0" r="r" b="b"/>
              <a:pathLst>
                <a:path w="312" h="312">
                  <a:moveTo>
                    <a:pt x="312" y="157"/>
                  </a:moveTo>
                  <a:cubicBezTo>
                    <a:pt x="311" y="242"/>
                    <a:pt x="241" y="312"/>
                    <a:pt x="155" y="311"/>
                  </a:cubicBezTo>
                  <a:cubicBezTo>
                    <a:pt x="69" y="311"/>
                    <a:pt x="0" y="241"/>
                    <a:pt x="1" y="155"/>
                  </a:cubicBezTo>
                  <a:cubicBezTo>
                    <a:pt x="1" y="69"/>
                    <a:pt x="71" y="0"/>
                    <a:pt x="157" y="0"/>
                  </a:cubicBezTo>
                  <a:cubicBezTo>
                    <a:pt x="243" y="1"/>
                    <a:pt x="312" y="71"/>
                    <a:pt x="312" y="157"/>
                  </a:cubicBezTo>
                  <a:close/>
                </a:path>
              </a:pathLst>
            </a:custGeom>
            <a:gradFill flip="none" rotWithShape="1">
              <a:gsLst>
                <a:gs pos="100000">
                  <a:schemeClr val="tx2"/>
                </a:gs>
                <a:gs pos="87000">
                  <a:schemeClr val="bg2"/>
                </a:gs>
              </a:gsLst>
              <a:lin ang="0" scaled="0"/>
              <a:tileRect/>
            </a:gradFill>
            <a:ln>
              <a:noFill/>
            </a:ln>
          </p:spPr>
          <p:txBody>
            <a:bodyPr vert="horz" wrap="square" lIns="91440" tIns="45720" rIns="91440" bIns="45720" numCol="1" anchor="t" anchorCtr="0" compatLnSpc="1"/>
            <a:lstStyle/>
            <a:p>
              <a:endParaRPr lang="zh-CN" altLang="en-US"/>
            </a:p>
          </p:txBody>
        </p:sp>
        <p:sp>
          <p:nvSpPr>
            <p:cNvPr id="26" name="Oval 16"/>
            <p:cNvSpPr>
              <a:spLocks noChangeArrowheads="1"/>
            </p:cNvSpPr>
            <p:nvPr/>
          </p:nvSpPr>
          <p:spPr bwMode="auto">
            <a:xfrm>
              <a:off x="3180555" y="2366168"/>
              <a:ext cx="1117600" cy="1117600"/>
            </a:xfrm>
            <a:prstGeom prst="ellipse">
              <a:avLst/>
            </a:prstGeom>
            <a:gradFill flip="none" rotWithShape="1">
              <a:gsLst>
                <a:gs pos="50000">
                  <a:schemeClr val="bg2">
                    <a:lumMod val="97000"/>
                    <a:lumOff val="3000"/>
                  </a:schemeClr>
                </a:gs>
                <a:gs pos="100000">
                  <a:schemeClr val="tx2">
                    <a:lumMod val="86000"/>
                    <a:lumOff val="14000"/>
                  </a:schemeClr>
                </a:gs>
              </a:gsLst>
              <a:path path="shape">
                <a:fillToRect l="50000" t="50000" r="50000" b="50000"/>
              </a:path>
              <a:tileRect/>
            </a:gradFill>
            <a:ln>
              <a:noFill/>
            </a:ln>
          </p:spPr>
          <p:txBody>
            <a:bodyPr vert="horz" wrap="square" lIns="91440" tIns="45720" rIns="91440" bIns="45720" numCol="1" anchor="t" anchorCtr="0" compatLnSpc="1"/>
            <a:lstStyle/>
            <a:p>
              <a:endParaRPr lang="zh-CN" altLang="en-US"/>
            </a:p>
          </p:txBody>
        </p:sp>
        <p:sp>
          <p:nvSpPr>
            <p:cNvPr id="27" name="Freeform 22"/>
            <p:cNvSpPr/>
            <p:nvPr/>
          </p:nvSpPr>
          <p:spPr bwMode="auto">
            <a:xfrm>
              <a:off x="3175793" y="2366963"/>
              <a:ext cx="1122362" cy="896938"/>
            </a:xfrm>
            <a:custGeom>
              <a:avLst/>
              <a:gdLst>
                <a:gd name="T0" fmla="*/ 150 w 299"/>
                <a:gd name="T1" fmla="*/ 0 h 239"/>
                <a:gd name="T2" fmla="*/ 0 w 299"/>
                <a:gd name="T3" fmla="*/ 149 h 239"/>
                <a:gd name="T4" fmla="*/ 1 w 299"/>
                <a:gd name="T5" fmla="*/ 166 h 239"/>
                <a:gd name="T6" fmla="*/ 298 w 299"/>
                <a:gd name="T7" fmla="*/ 167 h 239"/>
                <a:gd name="T8" fmla="*/ 299 w 299"/>
                <a:gd name="T9" fmla="*/ 149 h 239"/>
                <a:gd name="T10" fmla="*/ 150 w 299"/>
                <a:gd name="T11" fmla="*/ 0 h 239"/>
              </a:gdLst>
              <a:ahLst/>
              <a:cxnLst>
                <a:cxn ang="0">
                  <a:pos x="T0" y="T1"/>
                </a:cxn>
                <a:cxn ang="0">
                  <a:pos x="T2" y="T3"/>
                </a:cxn>
                <a:cxn ang="0">
                  <a:pos x="T4" y="T5"/>
                </a:cxn>
                <a:cxn ang="0">
                  <a:pos x="T6" y="T7"/>
                </a:cxn>
                <a:cxn ang="0">
                  <a:pos x="T8" y="T9"/>
                </a:cxn>
                <a:cxn ang="0">
                  <a:pos x="T10" y="T11"/>
                </a:cxn>
              </a:cxnLst>
              <a:rect l="0" t="0" r="r" b="b"/>
              <a:pathLst>
                <a:path w="299" h="239">
                  <a:moveTo>
                    <a:pt x="150" y="0"/>
                  </a:moveTo>
                  <a:cubicBezTo>
                    <a:pt x="67" y="0"/>
                    <a:pt x="0" y="67"/>
                    <a:pt x="0" y="149"/>
                  </a:cubicBezTo>
                  <a:cubicBezTo>
                    <a:pt x="0" y="155"/>
                    <a:pt x="1" y="161"/>
                    <a:pt x="1" y="166"/>
                  </a:cubicBezTo>
                  <a:cubicBezTo>
                    <a:pt x="69" y="217"/>
                    <a:pt x="195" y="239"/>
                    <a:pt x="298" y="167"/>
                  </a:cubicBezTo>
                  <a:cubicBezTo>
                    <a:pt x="298" y="161"/>
                    <a:pt x="299" y="155"/>
                    <a:pt x="299" y="149"/>
                  </a:cubicBezTo>
                  <a:cubicBezTo>
                    <a:pt x="299" y="67"/>
                    <a:pt x="232" y="0"/>
                    <a:pt x="150" y="0"/>
                  </a:cubicBezTo>
                  <a:close/>
                </a:path>
              </a:pathLst>
            </a:custGeom>
            <a:gradFill flip="none" rotWithShape="1">
              <a:gsLst>
                <a:gs pos="0">
                  <a:schemeClr val="tx2"/>
                </a:gs>
                <a:gs pos="100000">
                  <a:schemeClr val="bg2"/>
                </a:gs>
              </a:gsLst>
              <a:lin ang="17400000" scaled="0"/>
              <a:tileRect/>
            </a:gradFill>
            <a:ln>
              <a:noFill/>
            </a:ln>
          </p:spPr>
          <p:txBody>
            <a:bodyPr vert="horz" wrap="square" lIns="91440" tIns="45720" rIns="91440" bIns="45720" numCol="1" anchor="t" anchorCtr="0" compatLnSpc="1"/>
            <a:lstStyle/>
            <a:p>
              <a:endParaRPr lang="zh-CN" altLang="en-US"/>
            </a:p>
          </p:txBody>
        </p:sp>
        <p:sp>
          <p:nvSpPr>
            <p:cNvPr id="28" name="Freeform 28"/>
            <p:cNvSpPr/>
            <p:nvPr/>
          </p:nvSpPr>
          <p:spPr bwMode="auto">
            <a:xfrm>
              <a:off x="3192361" y="2366962"/>
              <a:ext cx="1169988" cy="736600"/>
            </a:xfrm>
            <a:custGeom>
              <a:avLst/>
              <a:gdLst>
                <a:gd name="T0" fmla="*/ 135 w 312"/>
                <a:gd name="T1" fmla="*/ 0 h 196"/>
                <a:gd name="T2" fmla="*/ 0 w 312"/>
                <a:gd name="T3" fmla="*/ 135 h 196"/>
                <a:gd name="T4" fmla="*/ 1 w 312"/>
                <a:gd name="T5" fmla="*/ 150 h 196"/>
                <a:gd name="T6" fmla="*/ 46 w 312"/>
                <a:gd name="T7" fmla="*/ 176 h 196"/>
                <a:gd name="T8" fmla="*/ 104 w 312"/>
                <a:gd name="T9" fmla="*/ 190 h 196"/>
                <a:gd name="T10" fmla="*/ 233 w 312"/>
                <a:gd name="T11" fmla="*/ 173 h 196"/>
                <a:gd name="T12" fmla="*/ 195 w 312"/>
                <a:gd name="T13" fmla="*/ 14 h 196"/>
                <a:gd name="T14" fmla="*/ 135 w 312"/>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196">
                  <a:moveTo>
                    <a:pt x="135" y="0"/>
                  </a:moveTo>
                  <a:cubicBezTo>
                    <a:pt x="61" y="0"/>
                    <a:pt x="0" y="60"/>
                    <a:pt x="0" y="135"/>
                  </a:cubicBezTo>
                  <a:cubicBezTo>
                    <a:pt x="0" y="140"/>
                    <a:pt x="0" y="145"/>
                    <a:pt x="1" y="150"/>
                  </a:cubicBezTo>
                  <a:cubicBezTo>
                    <a:pt x="2" y="158"/>
                    <a:pt x="40" y="173"/>
                    <a:pt x="46" y="176"/>
                  </a:cubicBezTo>
                  <a:cubicBezTo>
                    <a:pt x="65" y="183"/>
                    <a:pt x="84" y="188"/>
                    <a:pt x="104" y="190"/>
                  </a:cubicBezTo>
                  <a:cubicBezTo>
                    <a:pt x="148" y="196"/>
                    <a:pt x="192" y="189"/>
                    <a:pt x="233" y="173"/>
                  </a:cubicBezTo>
                  <a:cubicBezTo>
                    <a:pt x="312" y="141"/>
                    <a:pt x="254" y="38"/>
                    <a:pt x="195" y="14"/>
                  </a:cubicBezTo>
                  <a:cubicBezTo>
                    <a:pt x="177" y="6"/>
                    <a:pt x="155" y="0"/>
                    <a:pt x="135" y="0"/>
                  </a:cubicBezTo>
                  <a:close/>
                </a:path>
              </a:pathLst>
            </a:custGeom>
            <a:gradFill flip="none" rotWithShape="1">
              <a:gsLst>
                <a:gs pos="0">
                  <a:schemeClr val="tx2"/>
                </a:gs>
                <a:gs pos="100000">
                  <a:schemeClr val="bg2"/>
                </a:gs>
                <a:gs pos="52000">
                  <a:schemeClr val="bg2"/>
                </a:gs>
              </a:gsLst>
              <a:path path="circle">
                <a:fillToRect t="100000" r="100000"/>
              </a:path>
              <a:tileRect l="-100000" b="-100000"/>
            </a:gradFill>
            <a:ln>
              <a:noFill/>
            </a:ln>
          </p:spPr>
          <p:txBody>
            <a:bodyPr vert="horz" wrap="square" lIns="91440" tIns="45720" rIns="91440" bIns="45720" numCol="1" anchor="t" anchorCtr="0" compatLnSpc="1"/>
            <a:lstStyle/>
            <a:p>
              <a:endParaRPr lang="zh-CN" altLang="en-US"/>
            </a:p>
          </p:txBody>
        </p:sp>
        <p:sp>
          <p:nvSpPr>
            <p:cNvPr id="29" name="Freeform 33"/>
            <p:cNvSpPr/>
            <p:nvPr/>
          </p:nvSpPr>
          <p:spPr bwMode="auto">
            <a:xfrm>
              <a:off x="3261517" y="2324894"/>
              <a:ext cx="955675" cy="665162"/>
            </a:xfrm>
            <a:custGeom>
              <a:avLst/>
              <a:gdLst>
                <a:gd name="T0" fmla="*/ 0 w 255"/>
                <a:gd name="T1" fmla="*/ 124 h 177"/>
                <a:gd name="T2" fmla="*/ 11 w 255"/>
                <a:gd name="T3" fmla="*/ 96 h 177"/>
                <a:gd name="T4" fmla="*/ 27 w 255"/>
                <a:gd name="T5" fmla="*/ 70 h 177"/>
                <a:gd name="T6" fmla="*/ 196 w 255"/>
                <a:gd name="T7" fmla="*/ 39 h 177"/>
                <a:gd name="T8" fmla="*/ 251 w 255"/>
                <a:gd name="T9" fmla="*/ 136 h 177"/>
                <a:gd name="T10" fmla="*/ 203 w 255"/>
                <a:gd name="T11" fmla="*/ 172 h 177"/>
                <a:gd name="T12" fmla="*/ 134 w 255"/>
                <a:gd name="T13" fmla="*/ 115 h 177"/>
                <a:gd name="T14" fmla="*/ 44 w 255"/>
                <a:gd name="T15" fmla="*/ 92 h 177"/>
                <a:gd name="T16" fmla="*/ 0 w 255"/>
                <a:gd name="T17" fmla="*/ 12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177">
                  <a:moveTo>
                    <a:pt x="0" y="124"/>
                  </a:moveTo>
                  <a:cubicBezTo>
                    <a:pt x="7" y="117"/>
                    <a:pt x="8" y="105"/>
                    <a:pt x="11" y="96"/>
                  </a:cubicBezTo>
                  <a:cubicBezTo>
                    <a:pt x="15" y="87"/>
                    <a:pt x="21" y="79"/>
                    <a:pt x="27" y="70"/>
                  </a:cubicBezTo>
                  <a:cubicBezTo>
                    <a:pt x="65" y="17"/>
                    <a:pt x="139" y="0"/>
                    <a:pt x="196" y="39"/>
                  </a:cubicBezTo>
                  <a:cubicBezTo>
                    <a:pt x="226" y="59"/>
                    <a:pt x="255" y="92"/>
                    <a:pt x="251" y="136"/>
                  </a:cubicBezTo>
                  <a:cubicBezTo>
                    <a:pt x="249" y="161"/>
                    <a:pt x="228" y="177"/>
                    <a:pt x="203" y="172"/>
                  </a:cubicBezTo>
                  <a:cubicBezTo>
                    <a:pt x="172" y="165"/>
                    <a:pt x="154" y="137"/>
                    <a:pt x="134" y="115"/>
                  </a:cubicBezTo>
                  <a:cubicBezTo>
                    <a:pt x="111" y="91"/>
                    <a:pt x="75" y="81"/>
                    <a:pt x="44" y="92"/>
                  </a:cubicBezTo>
                  <a:cubicBezTo>
                    <a:pt x="24" y="100"/>
                    <a:pt x="15" y="106"/>
                    <a:pt x="0" y="124"/>
                  </a:cubicBezTo>
                  <a:close/>
                </a:path>
              </a:pathLst>
            </a:custGeom>
            <a:gradFill>
              <a:gsLst>
                <a:gs pos="61000">
                  <a:schemeClr val="bg1">
                    <a:alpha val="73000"/>
                  </a:schemeClr>
                </a:gs>
                <a:gs pos="0">
                  <a:schemeClr val="bg2">
                    <a:lumMod val="97000"/>
                    <a:lumOff val="3000"/>
                  </a:schemeClr>
                </a:gs>
              </a:gsLst>
              <a:path path="circle">
                <a:fillToRect t="100000" r="100000"/>
              </a:path>
            </a:gradFill>
            <a:ln>
              <a:noFill/>
            </a:ln>
          </p:spPr>
          <p:txBody>
            <a:bodyPr vert="horz" wrap="square" lIns="91440" tIns="45720" rIns="91440" bIns="45720" numCol="1" anchor="t" anchorCtr="0" compatLnSpc="1"/>
            <a:lstStyle/>
            <a:p>
              <a:endParaRPr lang="zh-CN" altLang="en-US"/>
            </a:p>
          </p:txBody>
        </p:sp>
        <p:sp>
          <p:nvSpPr>
            <p:cNvPr id="30" name="Freeform 38"/>
            <p:cNvSpPr>
              <a:spLocks noEditPoints="1"/>
            </p:cNvSpPr>
            <p:nvPr/>
          </p:nvSpPr>
          <p:spPr bwMode="auto">
            <a:xfrm>
              <a:off x="3192362" y="2657475"/>
              <a:ext cx="363538" cy="739775"/>
            </a:xfrm>
            <a:custGeom>
              <a:avLst/>
              <a:gdLst>
                <a:gd name="T0" fmla="*/ 19 w 97"/>
                <a:gd name="T1" fmla="*/ 83 h 197"/>
                <a:gd name="T2" fmla="*/ 4 w 97"/>
                <a:gd name="T3" fmla="*/ 96 h 197"/>
                <a:gd name="T4" fmla="*/ 5 w 97"/>
                <a:gd name="T5" fmla="*/ 101 h 197"/>
                <a:gd name="T6" fmla="*/ 57 w 97"/>
                <a:gd name="T7" fmla="*/ 175 h 197"/>
                <a:gd name="T8" fmla="*/ 21 w 97"/>
                <a:gd name="T9" fmla="*/ 101 h 197"/>
                <a:gd name="T10" fmla="*/ 19 w 97"/>
                <a:gd name="T11" fmla="*/ 83 h 197"/>
                <a:gd name="T12" fmla="*/ 2 w 97"/>
                <a:gd name="T13" fmla="*/ 86 h 197"/>
                <a:gd name="T14" fmla="*/ 18 w 97"/>
                <a:gd name="T15" fmla="*/ 66 h 197"/>
                <a:gd name="T16" fmla="*/ 24 w 97"/>
                <a:gd name="T17" fmla="*/ 12 h 197"/>
                <a:gd name="T18" fmla="*/ 2 w 97"/>
                <a:gd name="T19" fmla="*/ 86 h 197"/>
                <a:gd name="T20" fmla="*/ 22 w 97"/>
                <a:gd name="T21" fmla="*/ 63 h 197"/>
                <a:gd name="T22" fmla="*/ 28 w 97"/>
                <a:gd name="T23" fmla="*/ 57 h 197"/>
                <a:gd name="T24" fmla="*/ 37 w 97"/>
                <a:gd name="T25" fmla="*/ 0 h 197"/>
                <a:gd name="T26" fmla="*/ 26 w 97"/>
                <a:gd name="T27" fmla="*/ 10 h 197"/>
                <a:gd name="T28" fmla="*/ 22 w 97"/>
                <a:gd name="T29" fmla="*/ 63 h 197"/>
                <a:gd name="T30" fmla="*/ 97 w 97"/>
                <a:gd name="T31" fmla="*/ 197 h 197"/>
                <a:gd name="T32" fmla="*/ 37 w 97"/>
                <a:gd name="T33" fmla="*/ 111 h 197"/>
                <a:gd name="T34" fmla="*/ 29 w 97"/>
                <a:gd name="T35" fmla="*/ 76 h 197"/>
                <a:gd name="T36" fmla="*/ 23 w 97"/>
                <a:gd name="T37" fmla="*/ 80 h 197"/>
                <a:gd name="T38" fmla="*/ 26 w 97"/>
                <a:gd name="T39" fmla="*/ 100 h 197"/>
                <a:gd name="T40" fmla="*/ 62 w 97"/>
                <a:gd name="T41" fmla="*/ 179 h 197"/>
                <a:gd name="T42" fmla="*/ 97 w 97"/>
                <a:gd name="T43"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97">
                  <a:moveTo>
                    <a:pt x="19" y="83"/>
                  </a:moveTo>
                  <a:cubicBezTo>
                    <a:pt x="12" y="88"/>
                    <a:pt x="7" y="93"/>
                    <a:pt x="4" y="96"/>
                  </a:cubicBezTo>
                  <a:cubicBezTo>
                    <a:pt x="4" y="97"/>
                    <a:pt x="4" y="99"/>
                    <a:pt x="5" y="101"/>
                  </a:cubicBezTo>
                  <a:cubicBezTo>
                    <a:pt x="12" y="132"/>
                    <a:pt x="31" y="158"/>
                    <a:pt x="57" y="175"/>
                  </a:cubicBezTo>
                  <a:cubicBezTo>
                    <a:pt x="45" y="160"/>
                    <a:pt x="28" y="134"/>
                    <a:pt x="21" y="101"/>
                  </a:cubicBezTo>
                  <a:cubicBezTo>
                    <a:pt x="20" y="95"/>
                    <a:pt x="19" y="89"/>
                    <a:pt x="19" y="83"/>
                  </a:cubicBezTo>
                  <a:close/>
                  <a:moveTo>
                    <a:pt x="2" y="86"/>
                  </a:moveTo>
                  <a:cubicBezTo>
                    <a:pt x="6" y="79"/>
                    <a:pt x="12" y="72"/>
                    <a:pt x="18" y="66"/>
                  </a:cubicBezTo>
                  <a:cubicBezTo>
                    <a:pt x="17" y="42"/>
                    <a:pt x="21" y="23"/>
                    <a:pt x="24" y="12"/>
                  </a:cubicBezTo>
                  <a:cubicBezTo>
                    <a:pt x="8" y="32"/>
                    <a:pt x="0" y="58"/>
                    <a:pt x="2" y="86"/>
                  </a:cubicBezTo>
                  <a:close/>
                  <a:moveTo>
                    <a:pt x="22" y="63"/>
                  </a:moveTo>
                  <a:cubicBezTo>
                    <a:pt x="24" y="61"/>
                    <a:pt x="26" y="59"/>
                    <a:pt x="28" y="57"/>
                  </a:cubicBezTo>
                  <a:cubicBezTo>
                    <a:pt x="28" y="23"/>
                    <a:pt x="37" y="0"/>
                    <a:pt x="37" y="0"/>
                  </a:cubicBezTo>
                  <a:cubicBezTo>
                    <a:pt x="33" y="3"/>
                    <a:pt x="29" y="6"/>
                    <a:pt x="26" y="10"/>
                  </a:cubicBezTo>
                  <a:cubicBezTo>
                    <a:pt x="25" y="19"/>
                    <a:pt x="21" y="38"/>
                    <a:pt x="22" y="63"/>
                  </a:cubicBezTo>
                  <a:close/>
                  <a:moveTo>
                    <a:pt x="97" y="197"/>
                  </a:moveTo>
                  <a:cubicBezTo>
                    <a:pt x="97" y="197"/>
                    <a:pt x="56" y="172"/>
                    <a:pt x="37" y="111"/>
                  </a:cubicBezTo>
                  <a:cubicBezTo>
                    <a:pt x="33" y="99"/>
                    <a:pt x="31" y="87"/>
                    <a:pt x="29" y="76"/>
                  </a:cubicBezTo>
                  <a:cubicBezTo>
                    <a:pt x="27" y="77"/>
                    <a:pt x="25" y="79"/>
                    <a:pt x="23" y="80"/>
                  </a:cubicBezTo>
                  <a:cubicBezTo>
                    <a:pt x="23" y="87"/>
                    <a:pt x="24" y="93"/>
                    <a:pt x="26" y="100"/>
                  </a:cubicBezTo>
                  <a:cubicBezTo>
                    <a:pt x="33" y="137"/>
                    <a:pt x="51" y="164"/>
                    <a:pt x="62" y="179"/>
                  </a:cubicBezTo>
                  <a:cubicBezTo>
                    <a:pt x="71" y="184"/>
                    <a:pt x="83" y="192"/>
                    <a:pt x="97" y="197"/>
                  </a:cubicBezTo>
                  <a:close/>
                </a:path>
              </a:pathLst>
            </a:custGeom>
            <a:solidFill>
              <a:srgbClr val="F9F9F9">
                <a:alpha val="4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 name="组合 30"/>
          <p:cNvGrpSpPr/>
          <p:nvPr/>
        </p:nvGrpSpPr>
        <p:grpSpPr>
          <a:xfrm>
            <a:off x="3667970" y="2158499"/>
            <a:ext cx="329625" cy="326725"/>
            <a:chOff x="3128964" y="2287587"/>
            <a:chExt cx="1233385" cy="1222376"/>
          </a:xfrm>
        </p:grpSpPr>
        <p:sp>
          <p:nvSpPr>
            <p:cNvPr id="32" name="Oval 6"/>
            <p:cNvSpPr>
              <a:spLocks noChangeArrowheads="1"/>
            </p:cNvSpPr>
            <p:nvPr/>
          </p:nvSpPr>
          <p:spPr bwMode="auto">
            <a:xfrm>
              <a:off x="3128964" y="2287587"/>
              <a:ext cx="1220787" cy="1222375"/>
            </a:xfrm>
            <a:prstGeom prst="ellipse">
              <a:avLst/>
            </a:prstGeom>
            <a:gradFill flip="none" rotWithShape="1">
              <a:gsLst>
                <a:gs pos="100000">
                  <a:schemeClr val="tx2"/>
                </a:gs>
                <a:gs pos="11000">
                  <a:schemeClr val="bg2"/>
                </a:gs>
                <a:gs pos="0">
                  <a:schemeClr val="tx2"/>
                </a:gs>
              </a:gsLst>
              <a:path path="circle">
                <a:fillToRect t="100000" r="100000"/>
              </a:path>
              <a:tileRect l="-100000" b="-100000"/>
            </a:gradFill>
            <a:ln>
              <a:noFill/>
            </a:ln>
          </p:spPr>
          <p:txBody>
            <a:bodyPr vert="horz" wrap="square" lIns="91440" tIns="45720" rIns="91440" bIns="45720" numCol="1" anchor="t" anchorCtr="0" compatLnSpc="1"/>
            <a:lstStyle/>
            <a:p>
              <a:endParaRPr lang="zh-CN" altLang="en-US"/>
            </a:p>
          </p:txBody>
        </p:sp>
        <p:sp>
          <p:nvSpPr>
            <p:cNvPr id="33" name="Freeform 11"/>
            <p:cNvSpPr/>
            <p:nvPr/>
          </p:nvSpPr>
          <p:spPr bwMode="auto">
            <a:xfrm>
              <a:off x="3154362" y="2339975"/>
              <a:ext cx="1169987" cy="1169988"/>
            </a:xfrm>
            <a:custGeom>
              <a:avLst/>
              <a:gdLst>
                <a:gd name="T0" fmla="*/ 312 w 312"/>
                <a:gd name="T1" fmla="*/ 157 h 312"/>
                <a:gd name="T2" fmla="*/ 155 w 312"/>
                <a:gd name="T3" fmla="*/ 311 h 312"/>
                <a:gd name="T4" fmla="*/ 1 w 312"/>
                <a:gd name="T5" fmla="*/ 155 h 312"/>
                <a:gd name="T6" fmla="*/ 157 w 312"/>
                <a:gd name="T7" fmla="*/ 0 h 312"/>
                <a:gd name="T8" fmla="*/ 312 w 312"/>
                <a:gd name="T9" fmla="*/ 157 h 312"/>
              </a:gdLst>
              <a:ahLst/>
              <a:cxnLst>
                <a:cxn ang="0">
                  <a:pos x="T0" y="T1"/>
                </a:cxn>
                <a:cxn ang="0">
                  <a:pos x="T2" y="T3"/>
                </a:cxn>
                <a:cxn ang="0">
                  <a:pos x="T4" y="T5"/>
                </a:cxn>
                <a:cxn ang="0">
                  <a:pos x="T6" y="T7"/>
                </a:cxn>
                <a:cxn ang="0">
                  <a:pos x="T8" y="T9"/>
                </a:cxn>
              </a:cxnLst>
              <a:rect l="0" t="0" r="r" b="b"/>
              <a:pathLst>
                <a:path w="312" h="312">
                  <a:moveTo>
                    <a:pt x="312" y="157"/>
                  </a:moveTo>
                  <a:cubicBezTo>
                    <a:pt x="311" y="242"/>
                    <a:pt x="241" y="312"/>
                    <a:pt x="155" y="311"/>
                  </a:cubicBezTo>
                  <a:cubicBezTo>
                    <a:pt x="69" y="311"/>
                    <a:pt x="0" y="241"/>
                    <a:pt x="1" y="155"/>
                  </a:cubicBezTo>
                  <a:cubicBezTo>
                    <a:pt x="1" y="69"/>
                    <a:pt x="71" y="0"/>
                    <a:pt x="157" y="0"/>
                  </a:cubicBezTo>
                  <a:cubicBezTo>
                    <a:pt x="243" y="1"/>
                    <a:pt x="312" y="71"/>
                    <a:pt x="312" y="157"/>
                  </a:cubicBezTo>
                  <a:close/>
                </a:path>
              </a:pathLst>
            </a:custGeom>
            <a:gradFill flip="none" rotWithShape="1">
              <a:gsLst>
                <a:gs pos="100000">
                  <a:schemeClr val="tx2"/>
                </a:gs>
                <a:gs pos="87000">
                  <a:schemeClr val="bg2"/>
                </a:gs>
              </a:gsLst>
              <a:lin ang="0" scaled="0"/>
              <a:tileRect/>
            </a:gradFill>
            <a:ln>
              <a:noFill/>
            </a:ln>
          </p:spPr>
          <p:txBody>
            <a:bodyPr vert="horz" wrap="square" lIns="91440" tIns="45720" rIns="91440" bIns="45720" numCol="1" anchor="t" anchorCtr="0" compatLnSpc="1"/>
            <a:lstStyle/>
            <a:p>
              <a:endParaRPr lang="zh-CN" altLang="en-US"/>
            </a:p>
          </p:txBody>
        </p:sp>
        <p:sp>
          <p:nvSpPr>
            <p:cNvPr id="34" name="Oval 16"/>
            <p:cNvSpPr>
              <a:spLocks noChangeArrowheads="1"/>
            </p:cNvSpPr>
            <p:nvPr/>
          </p:nvSpPr>
          <p:spPr bwMode="auto">
            <a:xfrm>
              <a:off x="3180555" y="2366168"/>
              <a:ext cx="1117600" cy="1117600"/>
            </a:xfrm>
            <a:prstGeom prst="ellipse">
              <a:avLst/>
            </a:prstGeom>
            <a:gradFill flip="none" rotWithShape="1">
              <a:gsLst>
                <a:gs pos="50000">
                  <a:schemeClr val="bg2">
                    <a:lumMod val="97000"/>
                    <a:lumOff val="3000"/>
                  </a:schemeClr>
                </a:gs>
                <a:gs pos="100000">
                  <a:schemeClr val="tx2">
                    <a:lumMod val="86000"/>
                    <a:lumOff val="14000"/>
                  </a:schemeClr>
                </a:gs>
              </a:gsLst>
              <a:path path="shape">
                <a:fillToRect l="50000" t="50000" r="50000" b="50000"/>
              </a:path>
              <a:tileRect/>
            </a:gradFill>
            <a:ln>
              <a:noFill/>
            </a:ln>
          </p:spPr>
          <p:txBody>
            <a:bodyPr vert="horz" wrap="square" lIns="91440" tIns="45720" rIns="91440" bIns="45720" numCol="1" anchor="t" anchorCtr="0" compatLnSpc="1"/>
            <a:lstStyle/>
            <a:p>
              <a:endParaRPr lang="zh-CN" altLang="en-US"/>
            </a:p>
          </p:txBody>
        </p:sp>
        <p:sp>
          <p:nvSpPr>
            <p:cNvPr id="35" name="Freeform 22"/>
            <p:cNvSpPr/>
            <p:nvPr/>
          </p:nvSpPr>
          <p:spPr bwMode="auto">
            <a:xfrm>
              <a:off x="3175793" y="2366963"/>
              <a:ext cx="1122362" cy="896938"/>
            </a:xfrm>
            <a:custGeom>
              <a:avLst/>
              <a:gdLst>
                <a:gd name="T0" fmla="*/ 150 w 299"/>
                <a:gd name="T1" fmla="*/ 0 h 239"/>
                <a:gd name="T2" fmla="*/ 0 w 299"/>
                <a:gd name="T3" fmla="*/ 149 h 239"/>
                <a:gd name="T4" fmla="*/ 1 w 299"/>
                <a:gd name="T5" fmla="*/ 166 h 239"/>
                <a:gd name="T6" fmla="*/ 298 w 299"/>
                <a:gd name="T7" fmla="*/ 167 h 239"/>
                <a:gd name="T8" fmla="*/ 299 w 299"/>
                <a:gd name="T9" fmla="*/ 149 h 239"/>
                <a:gd name="T10" fmla="*/ 150 w 299"/>
                <a:gd name="T11" fmla="*/ 0 h 239"/>
              </a:gdLst>
              <a:ahLst/>
              <a:cxnLst>
                <a:cxn ang="0">
                  <a:pos x="T0" y="T1"/>
                </a:cxn>
                <a:cxn ang="0">
                  <a:pos x="T2" y="T3"/>
                </a:cxn>
                <a:cxn ang="0">
                  <a:pos x="T4" y="T5"/>
                </a:cxn>
                <a:cxn ang="0">
                  <a:pos x="T6" y="T7"/>
                </a:cxn>
                <a:cxn ang="0">
                  <a:pos x="T8" y="T9"/>
                </a:cxn>
                <a:cxn ang="0">
                  <a:pos x="T10" y="T11"/>
                </a:cxn>
              </a:cxnLst>
              <a:rect l="0" t="0" r="r" b="b"/>
              <a:pathLst>
                <a:path w="299" h="239">
                  <a:moveTo>
                    <a:pt x="150" y="0"/>
                  </a:moveTo>
                  <a:cubicBezTo>
                    <a:pt x="67" y="0"/>
                    <a:pt x="0" y="67"/>
                    <a:pt x="0" y="149"/>
                  </a:cubicBezTo>
                  <a:cubicBezTo>
                    <a:pt x="0" y="155"/>
                    <a:pt x="1" y="161"/>
                    <a:pt x="1" y="166"/>
                  </a:cubicBezTo>
                  <a:cubicBezTo>
                    <a:pt x="69" y="217"/>
                    <a:pt x="195" y="239"/>
                    <a:pt x="298" y="167"/>
                  </a:cubicBezTo>
                  <a:cubicBezTo>
                    <a:pt x="298" y="161"/>
                    <a:pt x="299" y="155"/>
                    <a:pt x="299" y="149"/>
                  </a:cubicBezTo>
                  <a:cubicBezTo>
                    <a:pt x="299" y="67"/>
                    <a:pt x="232" y="0"/>
                    <a:pt x="150" y="0"/>
                  </a:cubicBezTo>
                  <a:close/>
                </a:path>
              </a:pathLst>
            </a:custGeom>
            <a:gradFill flip="none" rotWithShape="1">
              <a:gsLst>
                <a:gs pos="0">
                  <a:schemeClr val="tx2"/>
                </a:gs>
                <a:gs pos="100000">
                  <a:schemeClr val="bg2"/>
                </a:gs>
              </a:gsLst>
              <a:lin ang="17400000" scaled="0"/>
              <a:tileRect/>
            </a:gradFill>
            <a:ln>
              <a:noFill/>
            </a:ln>
          </p:spPr>
          <p:txBody>
            <a:bodyPr vert="horz" wrap="square" lIns="91440" tIns="45720" rIns="91440" bIns="45720" numCol="1" anchor="t" anchorCtr="0" compatLnSpc="1"/>
            <a:lstStyle/>
            <a:p>
              <a:endParaRPr lang="zh-CN" altLang="en-US"/>
            </a:p>
          </p:txBody>
        </p:sp>
        <p:sp>
          <p:nvSpPr>
            <p:cNvPr id="36" name="Freeform 28"/>
            <p:cNvSpPr/>
            <p:nvPr/>
          </p:nvSpPr>
          <p:spPr bwMode="auto">
            <a:xfrm>
              <a:off x="3192361" y="2366962"/>
              <a:ext cx="1169988" cy="736600"/>
            </a:xfrm>
            <a:custGeom>
              <a:avLst/>
              <a:gdLst>
                <a:gd name="T0" fmla="*/ 135 w 312"/>
                <a:gd name="T1" fmla="*/ 0 h 196"/>
                <a:gd name="T2" fmla="*/ 0 w 312"/>
                <a:gd name="T3" fmla="*/ 135 h 196"/>
                <a:gd name="T4" fmla="*/ 1 w 312"/>
                <a:gd name="T5" fmla="*/ 150 h 196"/>
                <a:gd name="T6" fmla="*/ 46 w 312"/>
                <a:gd name="T7" fmla="*/ 176 h 196"/>
                <a:gd name="T8" fmla="*/ 104 w 312"/>
                <a:gd name="T9" fmla="*/ 190 h 196"/>
                <a:gd name="T10" fmla="*/ 233 w 312"/>
                <a:gd name="T11" fmla="*/ 173 h 196"/>
                <a:gd name="T12" fmla="*/ 195 w 312"/>
                <a:gd name="T13" fmla="*/ 14 h 196"/>
                <a:gd name="T14" fmla="*/ 135 w 312"/>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196">
                  <a:moveTo>
                    <a:pt x="135" y="0"/>
                  </a:moveTo>
                  <a:cubicBezTo>
                    <a:pt x="61" y="0"/>
                    <a:pt x="0" y="60"/>
                    <a:pt x="0" y="135"/>
                  </a:cubicBezTo>
                  <a:cubicBezTo>
                    <a:pt x="0" y="140"/>
                    <a:pt x="0" y="145"/>
                    <a:pt x="1" y="150"/>
                  </a:cubicBezTo>
                  <a:cubicBezTo>
                    <a:pt x="2" y="158"/>
                    <a:pt x="40" y="173"/>
                    <a:pt x="46" y="176"/>
                  </a:cubicBezTo>
                  <a:cubicBezTo>
                    <a:pt x="65" y="183"/>
                    <a:pt x="84" y="188"/>
                    <a:pt x="104" y="190"/>
                  </a:cubicBezTo>
                  <a:cubicBezTo>
                    <a:pt x="148" y="196"/>
                    <a:pt x="192" y="189"/>
                    <a:pt x="233" y="173"/>
                  </a:cubicBezTo>
                  <a:cubicBezTo>
                    <a:pt x="312" y="141"/>
                    <a:pt x="254" y="38"/>
                    <a:pt x="195" y="14"/>
                  </a:cubicBezTo>
                  <a:cubicBezTo>
                    <a:pt x="177" y="6"/>
                    <a:pt x="155" y="0"/>
                    <a:pt x="135" y="0"/>
                  </a:cubicBezTo>
                  <a:close/>
                </a:path>
              </a:pathLst>
            </a:custGeom>
            <a:gradFill flip="none" rotWithShape="1">
              <a:gsLst>
                <a:gs pos="0">
                  <a:schemeClr val="tx2"/>
                </a:gs>
                <a:gs pos="100000">
                  <a:schemeClr val="bg2"/>
                </a:gs>
                <a:gs pos="52000">
                  <a:schemeClr val="bg2"/>
                </a:gs>
              </a:gsLst>
              <a:path path="circle">
                <a:fillToRect t="100000" r="100000"/>
              </a:path>
              <a:tileRect l="-100000" b="-100000"/>
            </a:gradFill>
            <a:ln>
              <a:noFill/>
            </a:ln>
          </p:spPr>
          <p:txBody>
            <a:bodyPr vert="horz" wrap="square" lIns="91440" tIns="45720" rIns="91440" bIns="45720" numCol="1" anchor="t" anchorCtr="0" compatLnSpc="1"/>
            <a:lstStyle/>
            <a:p>
              <a:endParaRPr lang="zh-CN" altLang="en-US"/>
            </a:p>
          </p:txBody>
        </p:sp>
        <p:sp>
          <p:nvSpPr>
            <p:cNvPr id="37" name="Freeform 33"/>
            <p:cNvSpPr/>
            <p:nvPr/>
          </p:nvSpPr>
          <p:spPr bwMode="auto">
            <a:xfrm>
              <a:off x="3261517" y="2324894"/>
              <a:ext cx="955675" cy="665162"/>
            </a:xfrm>
            <a:custGeom>
              <a:avLst/>
              <a:gdLst>
                <a:gd name="T0" fmla="*/ 0 w 255"/>
                <a:gd name="T1" fmla="*/ 124 h 177"/>
                <a:gd name="T2" fmla="*/ 11 w 255"/>
                <a:gd name="T3" fmla="*/ 96 h 177"/>
                <a:gd name="T4" fmla="*/ 27 w 255"/>
                <a:gd name="T5" fmla="*/ 70 h 177"/>
                <a:gd name="T6" fmla="*/ 196 w 255"/>
                <a:gd name="T7" fmla="*/ 39 h 177"/>
                <a:gd name="T8" fmla="*/ 251 w 255"/>
                <a:gd name="T9" fmla="*/ 136 h 177"/>
                <a:gd name="T10" fmla="*/ 203 w 255"/>
                <a:gd name="T11" fmla="*/ 172 h 177"/>
                <a:gd name="T12" fmla="*/ 134 w 255"/>
                <a:gd name="T13" fmla="*/ 115 h 177"/>
                <a:gd name="T14" fmla="*/ 44 w 255"/>
                <a:gd name="T15" fmla="*/ 92 h 177"/>
                <a:gd name="T16" fmla="*/ 0 w 255"/>
                <a:gd name="T17" fmla="*/ 12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177">
                  <a:moveTo>
                    <a:pt x="0" y="124"/>
                  </a:moveTo>
                  <a:cubicBezTo>
                    <a:pt x="7" y="117"/>
                    <a:pt x="8" y="105"/>
                    <a:pt x="11" y="96"/>
                  </a:cubicBezTo>
                  <a:cubicBezTo>
                    <a:pt x="15" y="87"/>
                    <a:pt x="21" y="79"/>
                    <a:pt x="27" y="70"/>
                  </a:cubicBezTo>
                  <a:cubicBezTo>
                    <a:pt x="65" y="17"/>
                    <a:pt x="139" y="0"/>
                    <a:pt x="196" y="39"/>
                  </a:cubicBezTo>
                  <a:cubicBezTo>
                    <a:pt x="226" y="59"/>
                    <a:pt x="255" y="92"/>
                    <a:pt x="251" y="136"/>
                  </a:cubicBezTo>
                  <a:cubicBezTo>
                    <a:pt x="249" y="161"/>
                    <a:pt x="228" y="177"/>
                    <a:pt x="203" y="172"/>
                  </a:cubicBezTo>
                  <a:cubicBezTo>
                    <a:pt x="172" y="165"/>
                    <a:pt x="154" y="137"/>
                    <a:pt x="134" y="115"/>
                  </a:cubicBezTo>
                  <a:cubicBezTo>
                    <a:pt x="111" y="91"/>
                    <a:pt x="75" y="81"/>
                    <a:pt x="44" y="92"/>
                  </a:cubicBezTo>
                  <a:cubicBezTo>
                    <a:pt x="24" y="100"/>
                    <a:pt x="15" y="106"/>
                    <a:pt x="0" y="124"/>
                  </a:cubicBezTo>
                  <a:close/>
                </a:path>
              </a:pathLst>
            </a:custGeom>
            <a:gradFill>
              <a:gsLst>
                <a:gs pos="61000">
                  <a:schemeClr val="bg1">
                    <a:alpha val="73000"/>
                  </a:schemeClr>
                </a:gs>
                <a:gs pos="0">
                  <a:schemeClr val="bg2">
                    <a:lumMod val="97000"/>
                    <a:lumOff val="3000"/>
                  </a:schemeClr>
                </a:gs>
              </a:gsLst>
              <a:path path="circle">
                <a:fillToRect t="100000" r="100000"/>
              </a:path>
            </a:gradFill>
            <a:ln>
              <a:noFill/>
            </a:ln>
          </p:spPr>
          <p:txBody>
            <a:bodyPr vert="horz" wrap="square" lIns="91440" tIns="45720" rIns="91440" bIns="45720" numCol="1" anchor="t" anchorCtr="0" compatLnSpc="1"/>
            <a:lstStyle/>
            <a:p>
              <a:endParaRPr lang="zh-CN" altLang="en-US"/>
            </a:p>
          </p:txBody>
        </p:sp>
        <p:sp>
          <p:nvSpPr>
            <p:cNvPr id="38" name="Freeform 38"/>
            <p:cNvSpPr>
              <a:spLocks noEditPoints="1"/>
            </p:cNvSpPr>
            <p:nvPr/>
          </p:nvSpPr>
          <p:spPr bwMode="auto">
            <a:xfrm>
              <a:off x="3192362" y="2657475"/>
              <a:ext cx="363538" cy="739775"/>
            </a:xfrm>
            <a:custGeom>
              <a:avLst/>
              <a:gdLst>
                <a:gd name="T0" fmla="*/ 19 w 97"/>
                <a:gd name="T1" fmla="*/ 83 h 197"/>
                <a:gd name="T2" fmla="*/ 4 w 97"/>
                <a:gd name="T3" fmla="*/ 96 h 197"/>
                <a:gd name="T4" fmla="*/ 5 w 97"/>
                <a:gd name="T5" fmla="*/ 101 h 197"/>
                <a:gd name="T6" fmla="*/ 57 w 97"/>
                <a:gd name="T7" fmla="*/ 175 h 197"/>
                <a:gd name="T8" fmla="*/ 21 w 97"/>
                <a:gd name="T9" fmla="*/ 101 h 197"/>
                <a:gd name="T10" fmla="*/ 19 w 97"/>
                <a:gd name="T11" fmla="*/ 83 h 197"/>
                <a:gd name="T12" fmla="*/ 2 w 97"/>
                <a:gd name="T13" fmla="*/ 86 h 197"/>
                <a:gd name="T14" fmla="*/ 18 w 97"/>
                <a:gd name="T15" fmla="*/ 66 h 197"/>
                <a:gd name="T16" fmla="*/ 24 w 97"/>
                <a:gd name="T17" fmla="*/ 12 h 197"/>
                <a:gd name="T18" fmla="*/ 2 w 97"/>
                <a:gd name="T19" fmla="*/ 86 h 197"/>
                <a:gd name="T20" fmla="*/ 22 w 97"/>
                <a:gd name="T21" fmla="*/ 63 h 197"/>
                <a:gd name="T22" fmla="*/ 28 w 97"/>
                <a:gd name="T23" fmla="*/ 57 h 197"/>
                <a:gd name="T24" fmla="*/ 37 w 97"/>
                <a:gd name="T25" fmla="*/ 0 h 197"/>
                <a:gd name="T26" fmla="*/ 26 w 97"/>
                <a:gd name="T27" fmla="*/ 10 h 197"/>
                <a:gd name="T28" fmla="*/ 22 w 97"/>
                <a:gd name="T29" fmla="*/ 63 h 197"/>
                <a:gd name="T30" fmla="*/ 97 w 97"/>
                <a:gd name="T31" fmla="*/ 197 h 197"/>
                <a:gd name="T32" fmla="*/ 37 w 97"/>
                <a:gd name="T33" fmla="*/ 111 h 197"/>
                <a:gd name="T34" fmla="*/ 29 w 97"/>
                <a:gd name="T35" fmla="*/ 76 h 197"/>
                <a:gd name="T36" fmla="*/ 23 w 97"/>
                <a:gd name="T37" fmla="*/ 80 h 197"/>
                <a:gd name="T38" fmla="*/ 26 w 97"/>
                <a:gd name="T39" fmla="*/ 100 h 197"/>
                <a:gd name="T40" fmla="*/ 62 w 97"/>
                <a:gd name="T41" fmla="*/ 179 h 197"/>
                <a:gd name="T42" fmla="*/ 97 w 97"/>
                <a:gd name="T43"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97">
                  <a:moveTo>
                    <a:pt x="19" y="83"/>
                  </a:moveTo>
                  <a:cubicBezTo>
                    <a:pt x="12" y="88"/>
                    <a:pt x="7" y="93"/>
                    <a:pt x="4" y="96"/>
                  </a:cubicBezTo>
                  <a:cubicBezTo>
                    <a:pt x="4" y="97"/>
                    <a:pt x="4" y="99"/>
                    <a:pt x="5" y="101"/>
                  </a:cubicBezTo>
                  <a:cubicBezTo>
                    <a:pt x="12" y="132"/>
                    <a:pt x="31" y="158"/>
                    <a:pt x="57" y="175"/>
                  </a:cubicBezTo>
                  <a:cubicBezTo>
                    <a:pt x="45" y="160"/>
                    <a:pt x="28" y="134"/>
                    <a:pt x="21" y="101"/>
                  </a:cubicBezTo>
                  <a:cubicBezTo>
                    <a:pt x="20" y="95"/>
                    <a:pt x="19" y="89"/>
                    <a:pt x="19" y="83"/>
                  </a:cubicBezTo>
                  <a:close/>
                  <a:moveTo>
                    <a:pt x="2" y="86"/>
                  </a:moveTo>
                  <a:cubicBezTo>
                    <a:pt x="6" y="79"/>
                    <a:pt x="12" y="72"/>
                    <a:pt x="18" y="66"/>
                  </a:cubicBezTo>
                  <a:cubicBezTo>
                    <a:pt x="17" y="42"/>
                    <a:pt x="21" y="23"/>
                    <a:pt x="24" y="12"/>
                  </a:cubicBezTo>
                  <a:cubicBezTo>
                    <a:pt x="8" y="32"/>
                    <a:pt x="0" y="58"/>
                    <a:pt x="2" y="86"/>
                  </a:cubicBezTo>
                  <a:close/>
                  <a:moveTo>
                    <a:pt x="22" y="63"/>
                  </a:moveTo>
                  <a:cubicBezTo>
                    <a:pt x="24" y="61"/>
                    <a:pt x="26" y="59"/>
                    <a:pt x="28" y="57"/>
                  </a:cubicBezTo>
                  <a:cubicBezTo>
                    <a:pt x="28" y="23"/>
                    <a:pt x="37" y="0"/>
                    <a:pt x="37" y="0"/>
                  </a:cubicBezTo>
                  <a:cubicBezTo>
                    <a:pt x="33" y="3"/>
                    <a:pt x="29" y="6"/>
                    <a:pt x="26" y="10"/>
                  </a:cubicBezTo>
                  <a:cubicBezTo>
                    <a:pt x="25" y="19"/>
                    <a:pt x="21" y="38"/>
                    <a:pt x="22" y="63"/>
                  </a:cubicBezTo>
                  <a:close/>
                  <a:moveTo>
                    <a:pt x="97" y="197"/>
                  </a:moveTo>
                  <a:cubicBezTo>
                    <a:pt x="97" y="197"/>
                    <a:pt x="56" y="172"/>
                    <a:pt x="37" y="111"/>
                  </a:cubicBezTo>
                  <a:cubicBezTo>
                    <a:pt x="33" y="99"/>
                    <a:pt x="31" y="87"/>
                    <a:pt x="29" y="76"/>
                  </a:cubicBezTo>
                  <a:cubicBezTo>
                    <a:pt x="27" y="77"/>
                    <a:pt x="25" y="79"/>
                    <a:pt x="23" y="80"/>
                  </a:cubicBezTo>
                  <a:cubicBezTo>
                    <a:pt x="23" y="87"/>
                    <a:pt x="24" y="93"/>
                    <a:pt x="26" y="100"/>
                  </a:cubicBezTo>
                  <a:cubicBezTo>
                    <a:pt x="33" y="137"/>
                    <a:pt x="51" y="164"/>
                    <a:pt x="62" y="179"/>
                  </a:cubicBezTo>
                  <a:cubicBezTo>
                    <a:pt x="71" y="184"/>
                    <a:pt x="83" y="192"/>
                    <a:pt x="97" y="197"/>
                  </a:cubicBezTo>
                  <a:close/>
                </a:path>
              </a:pathLst>
            </a:custGeom>
            <a:solidFill>
              <a:srgbClr val="F9F9F9">
                <a:alpha val="4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9" name="组合 38"/>
          <p:cNvGrpSpPr/>
          <p:nvPr/>
        </p:nvGrpSpPr>
        <p:grpSpPr>
          <a:xfrm>
            <a:off x="2634161" y="4799708"/>
            <a:ext cx="329625" cy="326725"/>
            <a:chOff x="3128964" y="2287587"/>
            <a:chExt cx="1233385" cy="1222376"/>
          </a:xfrm>
        </p:grpSpPr>
        <p:sp>
          <p:nvSpPr>
            <p:cNvPr id="40" name="Oval 6"/>
            <p:cNvSpPr>
              <a:spLocks noChangeArrowheads="1"/>
            </p:cNvSpPr>
            <p:nvPr/>
          </p:nvSpPr>
          <p:spPr bwMode="auto">
            <a:xfrm>
              <a:off x="3128964" y="2287587"/>
              <a:ext cx="1220787" cy="1222375"/>
            </a:xfrm>
            <a:prstGeom prst="ellipse">
              <a:avLst/>
            </a:prstGeom>
            <a:gradFill flip="none" rotWithShape="1">
              <a:gsLst>
                <a:gs pos="100000">
                  <a:schemeClr val="tx2"/>
                </a:gs>
                <a:gs pos="11000">
                  <a:schemeClr val="bg2"/>
                </a:gs>
                <a:gs pos="0">
                  <a:schemeClr val="tx2"/>
                </a:gs>
              </a:gsLst>
              <a:path path="circle">
                <a:fillToRect t="100000" r="100000"/>
              </a:path>
              <a:tileRect l="-100000" b="-100000"/>
            </a:gradFill>
            <a:ln>
              <a:noFill/>
            </a:ln>
          </p:spPr>
          <p:txBody>
            <a:bodyPr vert="horz" wrap="square" lIns="91440" tIns="45720" rIns="91440" bIns="45720" numCol="1" anchor="t" anchorCtr="0" compatLnSpc="1"/>
            <a:lstStyle/>
            <a:p>
              <a:endParaRPr lang="zh-CN" altLang="en-US"/>
            </a:p>
          </p:txBody>
        </p:sp>
        <p:sp>
          <p:nvSpPr>
            <p:cNvPr id="41" name="Freeform 11"/>
            <p:cNvSpPr/>
            <p:nvPr/>
          </p:nvSpPr>
          <p:spPr bwMode="auto">
            <a:xfrm>
              <a:off x="3154362" y="2339975"/>
              <a:ext cx="1169987" cy="1169988"/>
            </a:xfrm>
            <a:custGeom>
              <a:avLst/>
              <a:gdLst>
                <a:gd name="T0" fmla="*/ 312 w 312"/>
                <a:gd name="T1" fmla="*/ 157 h 312"/>
                <a:gd name="T2" fmla="*/ 155 w 312"/>
                <a:gd name="T3" fmla="*/ 311 h 312"/>
                <a:gd name="T4" fmla="*/ 1 w 312"/>
                <a:gd name="T5" fmla="*/ 155 h 312"/>
                <a:gd name="T6" fmla="*/ 157 w 312"/>
                <a:gd name="T7" fmla="*/ 0 h 312"/>
                <a:gd name="T8" fmla="*/ 312 w 312"/>
                <a:gd name="T9" fmla="*/ 157 h 312"/>
              </a:gdLst>
              <a:ahLst/>
              <a:cxnLst>
                <a:cxn ang="0">
                  <a:pos x="T0" y="T1"/>
                </a:cxn>
                <a:cxn ang="0">
                  <a:pos x="T2" y="T3"/>
                </a:cxn>
                <a:cxn ang="0">
                  <a:pos x="T4" y="T5"/>
                </a:cxn>
                <a:cxn ang="0">
                  <a:pos x="T6" y="T7"/>
                </a:cxn>
                <a:cxn ang="0">
                  <a:pos x="T8" y="T9"/>
                </a:cxn>
              </a:cxnLst>
              <a:rect l="0" t="0" r="r" b="b"/>
              <a:pathLst>
                <a:path w="312" h="312">
                  <a:moveTo>
                    <a:pt x="312" y="157"/>
                  </a:moveTo>
                  <a:cubicBezTo>
                    <a:pt x="311" y="242"/>
                    <a:pt x="241" y="312"/>
                    <a:pt x="155" y="311"/>
                  </a:cubicBezTo>
                  <a:cubicBezTo>
                    <a:pt x="69" y="311"/>
                    <a:pt x="0" y="241"/>
                    <a:pt x="1" y="155"/>
                  </a:cubicBezTo>
                  <a:cubicBezTo>
                    <a:pt x="1" y="69"/>
                    <a:pt x="71" y="0"/>
                    <a:pt x="157" y="0"/>
                  </a:cubicBezTo>
                  <a:cubicBezTo>
                    <a:pt x="243" y="1"/>
                    <a:pt x="312" y="71"/>
                    <a:pt x="312" y="157"/>
                  </a:cubicBezTo>
                  <a:close/>
                </a:path>
              </a:pathLst>
            </a:custGeom>
            <a:gradFill flip="none" rotWithShape="1">
              <a:gsLst>
                <a:gs pos="100000">
                  <a:schemeClr val="tx2"/>
                </a:gs>
                <a:gs pos="87000">
                  <a:schemeClr val="bg2"/>
                </a:gs>
              </a:gsLst>
              <a:lin ang="0" scaled="0"/>
              <a:tileRect/>
            </a:gradFill>
            <a:ln>
              <a:noFill/>
            </a:ln>
          </p:spPr>
          <p:txBody>
            <a:bodyPr vert="horz" wrap="square" lIns="91440" tIns="45720" rIns="91440" bIns="45720" numCol="1" anchor="t" anchorCtr="0" compatLnSpc="1"/>
            <a:lstStyle/>
            <a:p>
              <a:endParaRPr lang="zh-CN" altLang="en-US"/>
            </a:p>
          </p:txBody>
        </p:sp>
        <p:sp>
          <p:nvSpPr>
            <p:cNvPr id="42" name="Oval 16"/>
            <p:cNvSpPr>
              <a:spLocks noChangeArrowheads="1"/>
            </p:cNvSpPr>
            <p:nvPr/>
          </p:nvSpPr>
          <p:spPr bwMode="auto">
            <a:xfrm>
              <a:off x="3180555" y="2366168"/>
              <a:ext cx="1117600" cy="1117600"/>
            </a:xfrm>
            <a:prstGeom prst="ellipse">
              <a:avLst/>
            </a:prstGeom>
            <a:gradFill flip="none" rotWithShape="1">
              <a:gsLst>
                <a:gs pos="50000">
                  <a:schemeClr val="bg2">
                    <a:lumMod val="97000"/>
                    <a:lumOff val="3000"/>
                  </a:schemeClr>
                </a:gs>
                <a:gs pos="100000">
                  <a:schemeClr val="tx2">
                    <a:lumMod val="86000"/>
                    <a:lumOff val="14000"/>
                  </a:schemeClr>
                </a:gs>
              </a:gsLst>
              <a:path path="shape">
                <a:fillToRect l="50000" t="50000" r="50000" b="50000"/>
              </a:path>
              <a:tileRect/>
            </a:gradFill>
            <a:ln>
              <a:noFill/>
            </a:ln>
          </p:spPr>
          <p:txBody>
            <a:bodyPr vert="horz" wrap="square" lIns="91440" tIns="45720" rIns="91440" bIns="45720" numCol="1" anchor="t" anchorCtr="0" compatLnSpc="1"/>
            <a:lstStyle/>
            <a:p>
              <a:endParaRPr lang="zh-CN" altLang="en-US"/>
            </a:p>
          </p:txBody>
        </p:sp>
        <p:sp>
          <p:nvSpPr>
            <p:cNvPr id="43" name="Freeform 22"/>
            <p:cNvSpPr/>
            <p:nvPr/>
          </p:nvSpPr>
          <p:spPr bwMode="auto">
            <a:xfrm>
              <a:off x="3175793" y="2366963"/>
              <a:ext cx="1122362" cy="896938"/>
            </a:xfrm>
            <a:custGeom>
              <a:avLst/>
              <a:gdLst>
                <a:gd name="T0" fmla="*/ 150 w 299"/>
                <a:gd name="T1" fmla="*/ 0 h 239"/>
                <a:gd name="T2" fmla="*/ 0 w 299"/>
                <a:gd name="T3" fmla="*/ 149 h 239"/>
                <a:gd name="T4" fmla="*/ 1 w 299"/>
                <a:gd name="T5" fmla="*/ 166 h 239"/>
                <a:gd name="T6" fmla="*/ 298 w 299"/>
                <a:gd name="T7" fmla="*/ 167 h 239"/>
                <a:gd name="T8" fmla="*/ 299 w 299"/>
                <a:gd name="T9" fmla="*/ 149 h 239"/>
                <a:gd name="T10" fmla="*/ 150 w 299"/>
                <a:gd name="T11" fmla="*/ 0 h 239"/>
              </a:gdLst>
              <a:ahLst/>
              <a:cxnLst>
                <a:cxn ang="0">
                  <a:pos x="T0" y="T1"/>
                </a:cxn>
                <a:cxn ang="0">
                  <a:pos x="T2" y="T3"/>
                </a:cxn>
                <a:cxn ang="0">
                  <a:pos x="T4" y="T5"/>
                </a:cxn>
                <a:cxn ang="0">
                  <a:pos x="T6" y="T7"/>
                </a:cxn>
                <a:cxn ang="0">
                  <a:pos x="T8" y="T9"/>
                </a:cxn>
                <a:cxn ang="0">
                  <a:pos x="T10" y="T11"/>
                </a:cxn>
              </a:cxnLst>
              <a:rect l="0" t="0" r="r" b="b"/>
              <a:pathLst>
                <a:path w="299" h="239">
                  <a:moveTo>
                    <a:pt x="150" y="0"/>
                  </a:moveTo>
                  <a:cubicBezTo>
                    <a:pt x="67" y="0"/>
                    <a:pt x="0" y="67"/>
                    <a:pt x="0" y="149"/>
                  </a:cubicBezTo>
                  <a:cubicBezTo>
                    <a:pt x="0" y="155"/>
                    <a:pt x="1" y="161"/>
                    <a:pt x="1" y="166"/>
                  </a:cubicBezTo>
                  <a:cubicBezTo>
                    <a:pt x="69" y="217"/>
                    <a:pt x="195" y="239"/>
                    <a:pt x="298" y="167"/>
                  </a:cubicBezTo>
                  <a:cubicBezTo>
                    <a:pt x="298" y="161"/>
                    <a:pt x="299" y="155"/>
                    <a:pt x="299" y="149"/>
                  </a:cubicBezTo>
                  <a:cubicBezTo>
                    <a:pt x="299" y="67"/>
                    <a:pt x="232" y="0"/>
                    <a:pt x="150" y="0"/>
                  </a:cubicBezTo>
                  <a:close/>
                </a:path>
              </a:pathLst>
            </a:custGeom>
            <a:gradFill flip="none" rotWithShape="1">
              <a:gsLst>
                <a:gs pos="0">
                  <a:schemeClr val="tx2"/>
                </a:gs>
                <a:gs pos="100000">
                  <a:schemeClr val="bg2"/>
                </a:gs>
              </a:gsLst>
              <a:lin ang="17400000" scaled="0"/>
              <a:tileRect/>
            </a:gradFill>
            <a:ln>
              <a:noFill/>
            </a:ln>
          </p:spPr>
          <p:txBody>
            <a:bodyPr vert="horz" wrap="square" lIns="91440" tIns="45720" rIns="91440" bIns="45720" numCol="1" anchor="t" anchorCtr="0" compatLnSpc="1"/>
            <a:lstStyle/>
            <a:p>
              <a:endParaRPr lang="zh-CN" altLang="en-US"/>
            </a:p>
          </p:txBody>
        </p:sp>
        <p:sp>
          <p:nvSpPr>
            <p:cNvPr id="44" name="Freeform 28"/>
            <p:cNvSpPr/>
            <p:nvPr/>
          </p:nvSpPr>
          <p:spPr bwMode="auto">
            <a:xfrm>
              <a:off x="3192361" y="2366962"/>
              <a:ext cx="1169988" cy="736600"/>
            </a:xfrm>
            <a:custGeom>
              <a:avLst/>
              <a:gdLst>
                <a:gd name="T0" fmla="*/ 135 w 312"/>
                <a:gd name="T1" fmla="*/ 0 h 196"/>
                <a:gd name="T2" fmla="*/ 0 w 312"/>
                <a:gd name="T3" fmla="*/ 135 h 196"/>
                <a:gd name="T4" fmla="*/ 1 w 312"/>
                <a:gd name="T5" fmla="*/ 150 h 196"/>
                <a:gd name="T6" fmla="*/ 46 w 312"/>
                <a:gd name="T7" fmla="*/ 176 h 196"/>
                <a:gd name="T8" fmla="*/ 104 w 312"/>
                <a:gd name="T9" fmla="*/ 190 h 196"/>
                <a:gd name="T10" fmla="*/ 233 w 312"/>
                <a:gd name="T11" fmla="*/ 173 h 196"/>
                <a:gd name="T12" fmla="*/ 195 w 312"/>
                <a:gd name="T13" fmla="*/ 14 h 196"/>
                <a:gd name="T14" fmla="*/ 135 w 312"/>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196">
                  <a:moveTo>
                    <a:pt x="135" y="0"/>
                  </a:moveTo>
                  <a:cubicBezTo>
                    <a:pt x="61" y="0"/>
                    <a:pt x="0" y="60"/>
                    <a:pt x="0" y="135"/>
                  </a:cubicBezTo>
                  <a:cubicBezTo>
                    <a:pt x="0" y="140"/>
                    <a:pt x="0" y="145"/>
                    <a:pt x="1" y="150"/>
                  </a:cubicBezTo>
                  <a:cubicBezTo>
                    <a:pt x="2" y="158"/>
                    <a:pt x="40" y="173"/>
                    <a:pt x="46" y="176"/>
                  </a:cubicBezTo>
                  <a:cubicBezTo>
                    <a:pt x="65" y="183"/>
                    <a:pt x="84" y="188"/>
                    <a:pt x="104" y="190"/>
                  </a:cubicBezTo>
                  <a:cubicBezTo>
                    <a:pt x="148" y="196"/>
                    <a:pt x="192" y="189"/>
                    <a:pt x="233" y="173"/>
                  </a:cubicBezTo>
                  <a:cubicBezTo>
                    <a:pt x="312" y="141"/>
                    <a:pt x="254" y="38"/>
                    <a:pt x="195" y="14"/>
                  </a:cubicBezTo>
                  <a:cubicBezTo>
                    <a:pt x="177" y="6"/>
                    <a:pt x="155" y="0"/>
                    <a:pt x="135" y="0"/>
                  </a:cubicBezTo>
                  <a:close/>
                </a:path>
              </a:pathLst>
            </a:custGeom>
            <a:gradFill flip="none" rotWithShape="1">
              <a:gsLst>
                <a:gs pos="0">
                  <a:schemeClr val="tx2"/>
                </a:gs>
                <a:gs pos="100000">
                  <a:schemeClr val="bg2"/>
                </a:gs>
                <a:gs pos="52000">
                  <a:schemeClr val="bg2"/>
                </a:gs>
              </a:gsLst>
              <a:path path="circle">
                <a:fillToRect t="100000" r="100000"/>
              </a:path>
              <a:tileRect l="-100000" b="-100000"/>
            </a:gradFill>
            <a:ln>
              <a:noFill/>
            </a:ln>
          </p:spPr>
          <p:txBody>
            <a:bodyPr vert="horz" wrap="square" lIns="91440" tIns="45720" rIns="91440" bIns="45720" numCol="1" anchor="t" anchorCtr="0" compatLnSpc="1"/>
            <a:lstStyle/>
            <a:p>
              <a:endParaRPr lang="zh-CN" altLang="en-US"/>
            </a:p>
          </p:txBody>
        </p:sp>
        <p:sp>
          <p:nvSpPr>
            <p:cNvPr id="45" name="Freeform 33"/>
            <p:cNvSpPr/>
            <p:nvPr/>
          </p:nvSpPr>
          <p:spPr bwMode="auto">
            <a:xfrm>
              <a:off x="3261517" y="2324894"/>
              <a:ext cx="955675" cy="665162"/>
            </a:xfrm>
            <a:custGeom>
              <a:avLst/>
              <a:gdLst>
                <a:gd name="T0" fmla="*/ 0 w 255"/>
                <a:gd name="T1" fmla="*/ 124 h 177"/>
                <a:gd name="T2" fmla="*/ 11 w 255"/>
                <a:gd name="T3" fmla="*/ 96 h 177"/>
                <a:gd name="T4" fmla="*/ 27 w 255"/>
                <a:gd name="T5" fmla="*/ 70 h 177"/>
                <a:gd name="T6" fmla="*/ 196 w 255"/>
                <a:gd name="T7" fmla="*/ 39 h 177"/>
                <a:gd name="T8" fmla="*/ 251 w 255"/>
                <a:gd name="T9" fmla="*/ 136 h 177"/>
                <a:gd name="T10" fmla="*/ 203 w 255"/>
                <a:gd name="T11" fmla="*/ 172 h 177"/>
                <a:gd name="T12" fmla="*/ 134 w 255"/>
                <a:gd name="T13" fmla="*/ 115 h 177"/>
                <a:gd name="T14" fmla="*/ 44 w 255"/>
                <a:gd name="T15" fmla="*/ 92 h 177"/>
                <a:gd name="T16" fmla="*/ 0 w 255"/>
                <a:gd name="T17" fmla="*/ 12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177">
                  <a:moveTo>
                    <a:pt x="0" y="124"/>
                  </a:moveTo>
                  <a:cubicBezTo>
                    <a:pt x="7" y="117"/>
                    <a:pt x="8" y="105"/>
                    <a:pt x="11" y="96"/>
                  </a:cubicBezTo>
                  <a:cubicBezTo>
                    <a:pt x="15" y="87"/>
                    <a:pt x="21" y="79"/>
                    <a:pt x="27" y="70"/>
                  </a:cubicBezTo>
                  <a:cubicBezTo>
                    <a:pt x="65" y="17"/>
                    <a:pt x="139" y="0"/>
                    <a:pt x="196" y="39"/>
                  </a:cubicBezTo>
                  <a:cubicBezTo>
                    <a:pt x="226" y="59"/>
                    <a:pt x="255" y="92"/>
                    <a:pt x="251" y="136"/>
                  </a:cubicBezTo>
                  <a:cubicBezTo>
                    <a:pt x="249" y="161"/>
                    <a:pt x="228" y="177"/>
                    <a:pt x="203" y="172"/>
                  </a:cubicBezTo>
                  <a:cubicBezTo>
                    <a:pt x="172" y="165"/>
                    <a:pt x="154" y="137"/>
                    <a:pt x="134" y="115"/>
                  </a:cubicBezTo>
                  <a:cubicBezTo>
                    <a:pt x="111" y="91"/>
                    <a:pt x="75" y="81"/>
                    <a:pt x="44" y="92"/>
                  </a:cubicBezTo>
                  <a:cubicBezTo>
                    <a:pt x="24" y="100"/>
                    <a:pt x="15" y="106"/>
                    <a:pt x="0" y="124"/>
                  </a:cubicBezTo>
                  <a:close/>
                </a:path>
              </a:pathLst>
            </a:custGeom>
            <a:gradFill>
              <a:gsLst>
                <a:gs pos="61000">
                  <a:schemeClr val="bg1">
                    <a:alpha val="73000"/>
                  </a:schemeClr>
                </a:gs>
                <a:gs pos="0">
                  <a:schemeClr val="bg2">
                    <a:lumMod val="97000"/>
                    <a:lumOff val="3000"/>
                  </a:schemeClr>
                </a:gs>
              </a:gsLst>
              <a:path path="circle">
                <a:fillToRect t="100000" r="100000"/>
              </a:path>
            </a:gradFill>
            <a:ln>
              <a:noFill/>
            </a:ln>
          </p:spPr>
          <p:txBody>
            <a:bodyPr vert="horz" wrap="square" lIns="91440" tIns="45720" rIns="91440" bIns="45720" numCol="1" anchor="t" anchorCtr="0" compatLnSpc="1"/>
            <a:lstStyle/>
            <a:p>
              <a:endParaRPr lang="zh-CN" altLang="en-US"/>
            </a:p>
          </p:txBody>
        </p:sp>
        <p:sp>
          <p:nvSpPr>
            <p:cNvPr id="46" name="Freeform 38"/>
            <p:cNvSpPr>
              <a:spLocks noEditPoints="1"/>
            </p:cNvSpPr>
            <p:nvPr/>
          </p:nvSpPr>
          <p:spPr bwMode="auto">
            <a:xfrm>
              <a:off x="3192362" y="2657475"/>
              <a:ext cx="363538" cy="739775"/>
            </a:xfrm>
            <a:custGeom>
              <a:avLst/>
              <a:gdLst>
                <a:gd name="T0" fmla="*/ 19 w 97"/>
                <a:gd name="T1" fmla="*/ 83 h 197"/>
                <a:gd name="T2" fmla="*/ 4 w 97"/>
                <a:gd name="T3" fmla="*/ 96 h 197"/>
                <a:gd name="T4" fmla="*/ 5 w 97"/>
                <a:gd name="T5" fmla="*/ 101 h 197"/>
                <a:gd name="T6" fmla="*/ 57 w 97"/>
                <a:gd name="T7" fmla="*/ 175 h 197"/>
                <a:gd name="T8" fmla="*/ 21 w 97"/>
                <a:gd name="T9" fmla="*/ 101 h 197"/>
                <a:gd name="T10" fmla="*/ 19 w 97"/>
                <a:gd name="T11" fmla="*/ 83 h 197"/>
                <a:gd name="T12" fmla="*/ 2 w 97"/>
                <a:gd name="T13" fmla="*/ 86 h 197"/>
                <a:gd name="T14" fmla="*/ 18 w 97"/>
                <a:gd name="T15" fmla="*/ 66 h 197"/>
                <a:gd name="T16" fmla="*/ 24 w 97"/>
                <a:gd name="T17" fmla="*/ 12 h 197"/>
                <a:gd name="T18" fmla="*/ 2 w 97"/>
                <a:gd name="T19" fmla="*/ 86 h 197"/>
                <a:gd name="T20" fmla="*/ 22 w 97"/>
                <a:gd name="T21" fmla="*/ 63 h 197"/>
                <a:gd name="T22" fmla="*/ 28 w 97"/>
                <a:gd name="T23" fmla="*/ 57 h 197"/>
                <a:gd name="T24" fmla="*/ 37 w 97"/>
                <a:gd name="T25" fmla="*/ 0 h 197"/>
                <a:gd name="T26" fmla="*/ 26 w 97"/>
                <a:gd name="T27" fmla="*/ 10 h 197"/>
                <a:gd name="T28" fmla="*/ 22 w 97"/>
                <a:gd name="T29" fmla="*/ 63 h 197"/>
                <a:gd name="T30" fmla="*/ 97 w 97"/>
                <a:gd name="T31" fmla="*/ 197 h 197"/>
                <a:gd name="T32" fmla="*/ 37 w 97"/>
                <a:gd name="T33" fmla="*/ 111 h 197"/>
                <a:gd name="T34" fmla="*/ 29 w 97"/>
                <a:gd name="T35" fmla="*/ 76 h 197"/>
                <a:gd name="T36" fmla="*/ 23 w 97"/>
                <a:gd name="T37" fmla="*/ 80 h 197"/>
                <a:gd name="T38" fmla="*/ 26 w 97"/>
                <a:gd name="T39" fmla="*/ 100 h 197"/>
                <a:gd name="T40" fmla="*/ 62 w 97"/>
                <a:gd name="T41" fmla="*/ 179 h 197"/>
                <a:gd name="T42" fmla="*/ 97 w 97"/>
                <a:gd name="T43"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97">
                  <a:moveTo>
                    <a:pt x="19" y="83"/>
                  </a:moveTo>
                  <a:cubicBezTo>
                    <a:pt x="12" y="88"/>
                    <a:pt x="7" y="93"/>
                    <a:pt x="4" y="96"/>
                  </a:cubicBezTo>
                  <a:cubicBezTo>
                    <a:pt x="4" y="97"/>
                    <a:pt x="4" y="99"/>
                    <a:pt x="5" y="101"/>
                  </a:cubicBezTo>
                  <a:cubicBezTo>
                    <a:pt x="12" y="132"/>
                    <a:pt x="31" y="158"/>
                    <a:pt x="57" y="175"/>
                  </a:cubicBezTo>
                  <a:cubicBezTo>
                    <a:pt x="45" y="160"/>
                    <a:pt x="28" y="134"/>
                    <a:pt x="21" y="101"/>
                  </a:cubicBezTo>
                  <a:cubicBezTo>
                    <a:pt x="20" y="95"/>
                    <a:pt x="19" y="89"/>
                    <a:pt x="19" y="83"/>
                  </a:cubicBezTo>
                  <a:close/>
                  <a:moveTo>
                    <a:pt x="2" y="86"/>
                  </a:moveTo>
                  <a:cubicBezTo>
                    <a:pt x="6" y="79"/>
                    <a:pt x="12" y="72"/>
                    <a:pt x="18" y="66"/>
                  </a:cubicBezTo>
                  <a:cubicBezTo>
                    <a:pt x="17" y="42"/>
                    <a:pt x="21" y="23"/>
                    <a:pt x="24" y="12"/>
                  </a:cubicBezTo>
                  <a:cubicBezTo>
                    <a:pt x="8" y="32"/>
                    <a:pt x="0" y="58"/>
                    <a:pt x="2" y="86"/>
                  </a:cubicBezTo>
                  <a:close/>
                  <a:moveTo>
                    <a:pt x="22" y="63"/>
                  </a:moveTo>
                  <a:cubicBezTo>
                    <a:pt x="24" y="61"/>
                    <a:pt x="26" y="59"/>
                    <a:pt x="28" y="57"/>
                  </a:cubicBezTo>
                  <a:cubicBezTo>
                    <a:pt x="28" y="23"/>
                    <a:pt x="37" y="0"/>
                    <a:pt x="37" y="0"/>
                  </a:cubicBezTo>
                  <a:cubicBezTo>
                    <a:pt x="33" y="3"/>
                    <a:pt x="29" y="6"/>
                    <a:pt x="26" y="10"/>
                  </a:cubicBezTo>
                  <a:cubicBezTo>
                    <a:pt x="25" y="19"/>
                    <a:pt x="21" y="38"/>
                    <a:pt x="22" y="63"/>
                  </a:cubicBezTo>
                  <a:close/>
                  <a:moveTo>
                    <a:pt x="97" y="197"/>
                  </a:moveTo>
                  <a:cubicBezTo>
                    <a:pt x="97" y="197"/>
                    <a:pt x="56" y="172"/>
                    <a:pt x="37" y="111"/>
                  </a:cubicBezTo>
                  <a:cubicBezTo>
                    <a:pt x="33" y="99"/>
                    <a:pt x="31" y="87"/>
                    <a:pt x="29" y="76"/>
                  </a:cubicBezTo>
                  <a:cubicBezTo>
                    <a:pt x="27" y="77"/>
                    <a:pt x="25" y="79"/>
                    <a:pt x="23" y="80"/>
                  </a:cubicBezTo>
                  <a:cubicBezTo>
                    <a:pt x="23" y="87"/>
                    <a:pt x="24" y="93"/>
                    <a:pt x="26" y="100"/>
                  </a:cubicBezTo>
                  <a:cubicBezTo>
                    <a:pt x="33" y="137"/>
                    <a:pt x="51" y="164"/>
                    <a:pt x="62" y="179"/>
                  </a:cubicBezTo>
                  <a:cubicBezTo>
                    <a:pt x="71" y="184"/>
                    <a:pt x="83" y="192"/>
                    <a:pt x="97" y="197"/>
                  </a:cubicBezTo>
                  <a:close/>
                </a:path>
              </a:pathLst>
            </a:custGeom>
            <a:solidFill>
              <a:srgbClr val="F9F9F9">
                <a:alpha val="4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7" name="组合 46"/>
          <p:cNvGrpSpPr/>
          <p:nvPr/>
        </p:nvGrpSpPr>
        <p:grpSpPr>
          <a:xfrm>
            <a:off x="2879688" y="4576485"/>
            <a:ext cx="649895" cy="644179"/>
            <a:chOff x="3128964" y="2287587"/>
            <a:chExt cx="1233385" cy="1222376"/>
          </a:xfrm>
        </p:grpSpPr>
        <p:sp>
          <p:nvSpPr>
            <p:cNvPr id="48" name="Oval 6"/>
            <p:cNvSpPr>
              <a:spLocks noChangeArrowheads="1"/>
            </p:cNvSpPr>
            <p:nvPr/>
          </p:nvSpPr>
          <p:spPr bwMode="auto">
            <a:xfrm>
              <a:off x="3128964" y="2287587"/>
              <a:ext cx="1220787" cy="1222375"/>
            </a:xfrm>
            <a:prstGeom prst="ellipse">
              <a:avLst/>
            </a:prstGeom>
            <a:gradFill flip="none" rotWithShape="1">
              <a:gsLst>
                <a:gs pos="100000">
                  <a:schemeClr val="tx2"/>
                </a:gs>
                <a:gs pos="11000">
                  <a:schemeClr val="bg2"/>
                </a:gs>
                <a:gs pos="0">
                  <a:schemeClr val="tx2"/>
                </a:gs>
              </a:gsLst>
              <a:path path="circle">
                <a:fillToRect t="100000" r="100000"/>
              </a:path>
              <a:tileRect l="-100000" b="-100000"/>
            </a:gradFill>
            <a:ln>
              <a:noFill/>
            </a:ln>
          </p:spPr>
          <p:txBody>
            <a:bodyPr vert="horz" wrap="square" lIns="91440" tIns="45720" rIns="91440" bIns="45720" numCol="1" anchor="t" anchorCtr="0" compatLnSpc="1"/>
            <a:lstStyle/>
            <a:p>
              <a:endParaRPr lang="zh-CN" altLang="en-US"/>
            </a:p>
          </p:txBody>
        </p:sp>
        <p:sp>
          <p:nvSpPr>
            <p:cNvPr id="49" name="Freeform 11"/>
            <p:cNvSpPr/>
            <p:nvPr/>
          </p:nvSpPr>
          <p:spPr bwMode="auto">
            <a:xfrm>
              <a:off x="3154362" y="2339975"/>
              <a:ext cx="1169987" cy="1169988"/>
            </a:xfrm>
            <a:custGeom>
              <a:avLst/>
              <a:gdLst>
                <a:gd name="T0" fmla="*/ 312 w 312"/>
                <a:gd name="T1" fmla="*/ 157 h 312"/>
                <a:gd name="T2" fmla="*/ 155 w 312"/>
                <a:gd name="T3" fmla="*/ 311 h 312"/>
                <a:gd name="T4" fmla="*/ 1 w 312"/>
                <a:gd name="T5" fmla="*/ 155 h 312"/>
                <a:gd name="T6" fmla="*/ 157 w 312"/>
                <a:gd name="T7" fmla="*/ 0 h 312"/>
                <a:gd name="T8" fmla="*/ 312 w 312"/>
                <a:gd name="T9" fmla="*/ 157 h 312"/>
              </a:gdLst>
              <a:ahLst/>
              <a:cxnLst>
                <a:cxn ang="0">
                  <a:pos x="T0" y="T1"/>
                </a:cxn>
                <a:cxn ang="0">
                  <a:pos x="T2" y="T3"/>
                </a:cxn>
                <a:cxn ang="0">
                  <a:pos x="T4" y="T5"/>
                </a:cxn>
                <a:cxn ang="0">
                  <a:pos x="T6" y="T7"/>
                </a:cxn>
                <a:cxn ang="0">
                  <a:pos x="T8" y="T9"/>
                </a:cxn>
              </a:cxnLst>
              <a:rect l="0" t="0" r="r" b="b"/>
              <a:pathLst>
                <a:path w="312" h="312">
                  <a:moveTo>
                    <a:pt x="312" y="157"/>
                  </a:moveTo>
                  <a:cubicBezTo>
                    <a:pt x="311" y="242"/>
                    <a:pt x="241" y="312"/>
                    <a:pt x="155" y="311"/>
                  </a:cubicBezTo>
                  <a:cubicBezTo>
                    <a:pt x="69" y="311"/>
                    <a:pt x="0" y="241"/>
                    <a:pt x="1" y="155"/>
                  </a:cubicBezTo>
                  <a:cubicBezTo>
                    <a:pt x="1" y="69"/>
                    <a:pt x="71" y="0"/>
                    <a:pt x="157" y="0"/>
                  </a:cubicBezTo>
                  <a:cubicBezTo>
                    <a:pt x="243" y="1"/>
                    <a:pt x="312" y="71"/>
                    <a:pt x="312" y="157"/>
                  </a:cubicBezTo>
                  <a:close/>
                </a:path>
              </a:pathLst>
            </a:custGeom>
            <a:gradFill flip="none" rotWithShape="1">
              <a:gsLst>
                <a:gs pos="100000">
                  <a:schemeClr val="tx2"/>
                </a:gs>
                <a:gs pos="87000">
                  <a:schemeClr val="bg2"/>
                </a:gs>
              </a:gsLst>
              <a:lin ang="0" scaled="0"/>
              <a:tileRect/>
            </a:gradFill>
            <a:ln>
              <a:noFill/>
            </a:ln>
          </p:spPr>
          <p:txBody>
            <a:bodyPr vert="horz" wrap="square" lIns="91440" tIns="45720" rIns="91440" bIns="45720" numCol="1" anchor="t" anchorCtr="0" compatLnSpc="1"/>
            <a:lstStyle/>
            <a:p>
              <a:endParaRPr lang="zh-CN" altLang="en-US"/>
            </a:p>
          </p:txBody>
        </p:sp>
        <p:sp>
          <p:nvSpPr>
            <p:cNvPr id="50" name="Oval 16"/>
            <p:cNvSpPr>
              <a:spLocks noChangeArrowheads="1"/>
            </p:cNvSpPr>
            <p:nvPr/>
          </p:nvSpPr>
          <p:spPr bwMode="auto">
            <a:xfrm>
              <a:off x="3180555" y="2366168"/>
              <a:ext cx="1117600" cy="1117600"/>
            </a:xfrm>
            <a:prstGeom prst="ellipse">
              <a:avLst/>
            </a:prstGeom>
            <a:gradFill flip="none" rotWithShape="1">
              <a:gsLst>
                <a:gs pos="50000">
                  <a:schemeClr val="bg2">
                    <a:lumMod val="97000"/>
                    <a:lumOff val="3000"/>
                  </a:schemeClr>
                </a:gs>
                <a:gs pos="100000">
                  <a:schemeClr val="tx2">
                    <a:lumMod val="86000"/>
                    <a:lumOff val="14000"/>
                  </a:schemeClr>
                </a:gs>
              </a:gsLst>
              <a:path path="shape">
                <a:fillToRect l="50000" t="50000" r="50000" b="50000"/>
              </a:path>
              <a:tileRect/>
            </a:gradFill>
            <a:ln>
              <a:noFill/>
            </a:ln>
          </p:spPr>
          <p:txBody>
            <a:bodyPr vert="horz" wrap="square" lIns="91440" tIns="45720" rIns="91440" bIns="45720" numCol="1" anchor="t" anchorCtr="0" compatLnSpc="1"/>
            <a:lstStyle/>
            <a:p>
              <a:endParaRPr lang="zh-CN" altLang="en-US"/>
            </a:p>
          </p:txBody>
        </p:sp>
        <p:sp>
          <p:nvSpPr>
            <p:cNvPr id="51" name="Freeform 22"/>
            <p:cNvSpPr/>
            <p:nvPr/>
          </p:nvSpPr>
          <p:spPr bwMode="auto">
            <a:xfrm>
              <a:off x="3175793" y="2366963"/>
              <a:ext cx="1122362" cy="896938"/>
            </a:xfrm>
            <a:custGeom>
              <a:avLst/>
              <a:gdLst>
                <a:gd name="T0" fmla="*/ 150 w 299"/>
                <a:gd name="T1" fmla="*/ 0 h 239"/>
                <a:gd name="T2" fmla="*/ 0 w 299"/>
                <a:gd name="T3" fmla="*/ 149 h 239"/>
                <a:gd name="T4" fmla="*/ 1 w 299"/>
                <a:gd name="T5" fmla="*/ 166 h 239"/>
                <a:gd name="T6" fmla="*/ 298 w 299"/>
                <a:gd name="T7" fmla="*/ 167 h 239"/>
                <a:gd name="T8" fmla="*/ 299 w 299"/>
                <a:gd name="T9" fmla="*/ 149 h 239"/>
                <a:gd name="T10" fmla="*/ 150 w 299"/>
                <a:gd name="T11" fmla="*/ 0 h 239"/>
              </a:gdLst>
              <a:ahLst/>
              <a:cxnLst>
                <a:cxn ang="0">
                  <a:pos x="T0" y="T1"/>
                </a:cxn>
                <a:cxn ang="0">
                  <a:pos x="T2" y="T3"/>
                </a:cxn>
                <a:cxn ang="0">
                  <a:pos x="T4" y="T5"/>
                </a:cxn>
                <a:cxn ang="0">
                  <a:pos x="T6" y="T7"/>
                </a:cxn>
                <a:cxn ang="0">
                  <a:pos x="T8" y="T9"/>
                </a:cxn>
                <a:cxn ang="0">
                  <a:pos x="T10" y="T11"/>
                </a:cxn>
              </a:cxnLst>
              <a:rect l="0" t="0" r="r" b="b"/>
              <a:pathLst>
                <a:path w="299" h="239">
                  <a:moveTo>
                    <a:pt x="150" y="0"/>
                  </a:moveTo>
                  <a:cubicBezTo>
                    <a:pt x="67" y="0"/>
                    <a:pt x="0" y="67"/>
                    <a:pt x="0" y="149"/>
                  </a:cubicBezTo>
                  <a:cubicBezTo>
                    <a:pt x="0" y="155"/>
                    <a:pt x="1" y="161"/>
                    <a:pt x="1" y="166"/>
                  </a:cubicBezTo>
                  <a:cubicBezTo>
                    <a:pt x="69" y="217"/>
                    <a:pt x="195" y="239"/>
                    <a:pt x="298" y="167"/>
                  </a:cubicBezTo>
                  <a:cubicBezTo>
                    <a:pt x="298" y="161"/>
                    <a:pt x="299" y="155"/>
                    <a:pt x="299" y="149"/>
                  </a:cubicBezTo>
                  <a:cubicBezTo>
                    <a:pt x="299" y="67"/>
                    <a:pt x="232" y="0"/>
                    <a:pt x="150" y="0"/>
                  </a:cubicBezTo>
                  <a:close/>
                </a:path>
              </a:pathLst>
            </a:custGeom>
            <a:gradFill flip="none" rotWithShape="1">
              <a:gsLst>
                <a:gs pos="0">
                  <a:schemeClr val="tx2"/>
                </a:gs>
                <a:gs pos="100000">
                  <a:schemeClr val="bg2"/>
                </a:gs>
              </a:gsLst>
              <a:lin ang="17400000" scaled="0"/>
              <a:tileRect/>
            </a:gradFill>
            <a:ln>
              <a:noFill/>
            </a:ln>
          </p:spPr>
          <p:txBody>
            <a:bodyPr vert="horz" wrap="square" lIns="91440" tIns="45720" rIns="91440" bIns="45720" numCol="1" anchor="t" anchorCtr="0" compatLnSpc="1"/>
            <a:lstStyle/>
            <a:p>
              <a:endParaRPr lang="zh-CN" altLang="en-US"/>
            </a:p>
          </p:txBody>
        </p:sp>
        <p:sp>
          <p:nvSpPr>
            <p:cNvPr id="52" name="Freeform 28"/>
            <p:cNvSpPr/>
            <p:nvPr/>
          </p:nvSpPr>
          <p:spPr bwMode="auto">
            <a:xfrm>
              <a:off x="3192361" y="2366962"/>
              <a:ext cx="1169988" cy="736600"/>
            </a:xfrm>
            <a:custGeom>
              <a:avLst/>
              <a:gdLst>
                <a:gd name="T0" fmla="*/ 135 w 312"/>
                <a:gd name="T1" fmla="*/ 0 h 196"/>
                <a:gd name="T2" fmla="*/ 0 w 312"/>
                <a:gd name="T3" fmla="*/ 135 h 196"/>
                <a:gd name="T4" fmla="*/ 1 w 312"/>
                <a:gd name="T5" fmla="*/ 150 h 196"/>
                <a:gd name="T6" fmla="*/ 46 w 312"/>
                <a:gd name="T7" fmla="*/ 176 h 196"/>
                <a:gd name="T8" fmla="*/ 104 w 312"/>
                <a:gd name="T9" fmla="*/ 190 h 196"/>
                <a:gd name="T10" fmla="*/ 233 w 312"/>
                <a:gd name="T11" fmla="*/ 173 h 196"/>
                <a:gd name="T12" fmla="*/ 195 w 312"/>
                <a:gd name="T13" fmla="*/ 14 h 196"/>
                <a:gd name="T14" fmla="*/ 135 w 312"/>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196">
                  <a:moveTo>
                    <a:pt x="135" y="0"/>
                  </a:moveTo>
                  <a:cubicBezTo>
                    <a:pt x="61" y="0"/>
                    <a:pt x="0" y="60"/>
                    <a:pt x="0" y="135"/>
                  </a:cubicBezTo>
                  <a:cubicBezTo>
                    <a:pt x="0" y="140"/>
                    <a:pt x="0" y="145"/>
                    <a:pt x="1" y="150"/>
                  </a:cubicBezTo>
                  <a:cubicBezTo>
                    <a:pt x="2" y="158"/>
                    <a:pt x="40" y="173"/>
                    <a:pt x="46" y="176"/>
                  </a:cubicBezTo>
                  <a:cubicBezTo>
                    <a:pt x="65" y="183"/>
                    <a:pt x="84" y="188"/>
                    <a:pt x="104" y="190"/>
                  </a:cubicBezTo>
                  <a:cubicBezTo>
                    <a:pt x="148" y="196"/>
                    <a:pt x="192" y="189"/>
                    <a:pt x="233" y="173"/>
                  </a:cubicBezTo>
                  <a:cubicBezTo>
                    <a:pt x="312" y="141"/>
                    <a:pt x="254" y="38"/>
                    <a:pt x="195" y="14"/>
                  </a:cubicBezTo>
                  <a:cubicBezTo>
                    <a:pt x="177" y="6"/>
                    <a:pt x="155" y="0"/>
                    <a:pt x="135" y="0"/>
                  </a:cubicBezTo>
                  <a:close/>
                </a:path>
              </a:pathLst>
            </a:custGeom>
            <a:gradFill flip="none" rotWithShape="1">
              <a:gsLst>
                <a:gs pos="0">
                  <a:schemeClr val="tx2"/>
                </a:gs>
                <a:gs pos="100000">
                  <a:schemeClr val="bg2"/>
                </a:gs>
                <a:gs pos="52000">
                  <a:schemeClr val="bg2"/>
                </a:gs>
              </a:gsLst>
              <a:path path="circle">
                <a:fillToRect t="100000" r="100000"/>
              </a:path>
              <a:tileRect l="-100000" b="-100000"/>
            </a:gradFill>
            <a:ln>
              <a:noFill/>
            </a:ln>
          </p:spPr>
          <p:txBody>
            <a:bodyPr vert="horz" wrap="square" lIns="91440" tIns="45720" rIns="91440" bIns="45720" numCol="1" anchor="t" anchorCtr="0" compatLnSpc="1"/>
            <a:lstStyle/>
            <a:p>
              <a:endParaRPr lang="zh-CN" altLang="en-US"/>
            </a:p>
          </p:txBody>
        </p:sp>
        <p:sp>
          <p:nvSpPr>
            <p:cNvPr id="53" name="Freeform 33"/>
            <p:cNvSpPr/>
            <p:nvPr/>
          </p:nvSpPr>
          <p:spPr bwMode="auto">
            <a:xfrm>
              <a:off x="3261517" y="2324894"/>
              <a:ext cx="955675" cy="665162"/>
            </a:xfrm>
            <a:custGeom>
              <a:avLst/>
              <a:gdLst>
                <a:gd name="T0" fmla="*/ 0 w 255"/>
                <a:gd name="T1" fmla="*/ 124 h 177"/>
                <a:gd name="T2" fmla="*/ 11 w 255"/>
                <a:gd name="T3" fmla="*/ 96 h 177"/>
                <a:gd name="T4" fmla="*/ 27 w 255"/>
                <a:gd name="T5" fmla="*/ 70 h 177"/>
                <a:gd name="T6" fmla="*/ 196 w 255"/>
                <a:gd name="T7" fmla="*/ 39 h 177"/>
                <a:gd name="T8" fmla="*/ 251 w 255"/>
                <a:gd name="T9" fmla="*/ 136 h 177"/>
                <a:gd name="T10" fmla="*/ 203 w 255"/>
                <a:gd name="T11" fmla="*/ 172 h 177"/>
                <a:gd name="T12" fmla="*/ 134 w 255"/>
                <a:gd name="T13" fmla="*/ 115 h 177"/>
                <a:gd name="T14" fmla="*/ 44 w 255"/>
                <a:gd name="T15" fmla="*/ 92 h 177"/>
                <a:gd name="T16" fmla="*/ 0 w 255"/>
                <a:gd name="T17" fmla="*/ 12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177">
                  <a:moveTo>
                    <a:pt x="0" y="124"/>
                  </a:moveTo>
                  <a:cubicBezTo>
                    <a:pt x="7" y="117"/>
                    <a:pt x="8" y="105"/>
                    <a:pt x="11" y="96"/>
                  </a:cubicBezTo>
                  <a:cubicBezTo>
                    <a:pt x="15" y="87"/>
                    <a:pt x="21" y="79"/>
                    <a:pt x="27" y="70"/>
                  </a:cubicBezTo>
                  <a:cubicBezTo>
                    <a:pt x="65" y="17"/>
                    <a:pt x="139" y="0"/>
                    <a:pt x="196" y="39"/>
                  </a:cubicBezTo>
                  <a:cubicBezTo>
                    <a:pt x="226" y="59"/>
                    <a:pt x="255" y="92"/>
                    <a:pt x="251" y="136"/>
                  </a:cubicBezTo>
                  <a:cubicBezTo>
                    <a:pt x="249" y="161"/>
                    <a:pt x="228" y="177"/>
                    <a:pt x="203" y="172"/>
                  </a:cubicBezTo>
                  <a:cubicBezTo>
                    <a:pt x="172" y="165"/>
                    <a:pt x="154" y="137"/>
                    <a:pt x="134" y="115"/>
                  </a:cubicBezTo>
                  <a:cubicBezTo>
                    <a:pt x="111" y="91"/>
                    <a:pt x="75" y="81"/>
                    <a:pt x="44" y="92"/>
                  </a:cubicBezTo>
                  <a:cubicBezTo>
                    <a:pt x="24" y="100"/>
                    <a:pt x="15" y="106"/>
                    <a:pt x="0" y="124"/>
                  </a:cubicBezTo>
                  <a:close/>
                </a:path>
              </a:pathLst>
            </a:custGeom>
            <a:gradFill>
              <a:gsLst>
                <a:gs pos="61000">
                  <a:schemeClr val="bg1">
                    <a:alpha val="73000"/>
                  </a:schemeClr>
                </a:gs>
                <a:gs pos="0">
                  <a:schemeClr val="bg2">
                    <a:lumMod val="97000"/>
                    <a:lumOff val="3000"/>
                  </a:schemeClr>
                </a:gs>
              </a:gsLst>
              <a:path path="circle">
                <a:fillToRect t="100000" r="100000"/>
              </a:path>
            </a:gradFill>
            <a:ln>
              <a:noFill/>
            </a:ln>
          </p:spPr>
          <p:txBody>
            <a:bodyPr vert="horz" wrap="square" lIns="91440" tIns="45720" rIns="91440" bIns="45720" numCol="1" anchor="t" anchorCtr="0" compatLnSpc="1"/>
            <a:lstStyle/>
            <a:p>
              <a:endParaRPr lang="zh-CN" altLang="en-US"/>
            </a:p>
          </p:txBody>
        </p:sp>
        <p:sp>
          <p:nvSpPr>
            <p:cNvPr id="54" name="Freeform 38"/>
            <p:cNvSpPr>
              <a:spLocks noEditPoints="1"/>
            </p:cNvSpPr>
            <p:nvPr/>
          </p:nvSpPr>
          <p:spPr bwMode="auto">
            <a:xfrm>
              <a:off x="3192362" y="2657475"/>
              <a:ext cx="363538" cy="739775"/>
            </a:xfrm>
            <a:custGeom>
              <a:avLst/>
              <a:gdLst>
                <a:gd name="T0" fmla="*/ 19 w 97"/>
                <a:gd name="T1" fmla="*/ 83 h 197"/>
                <a:gd name="T2" fmla="*/ 4 w 97"/>
                <a:gd name="T3" fmla="*/ 96 h 197"/>
                <a:gd name="T4" fmla="*/ 5 w 97"/>
                <a:gd name="T5" fmla="*/ 101 h 197"/>
                <a:gd name="T6" fmla="*/ 57 w 97"/>
                <a:gd name="T7" fmla="*/ 175 h 197"/>
                <a:gd name="T8" fmla="*/ 21 w 97"/>
                <a:gd name="T9" fmla="*/ 101 h 197"/>
                <a:gd name="T10" fmla="*/ 19 w 97"/>
                <a:gd name="T11" fmla="*/ 83 h 197"/>
                <a:gd name="T12" fmla="*/ 2 w 97"/>
                <a:gd name="T13" fmla="*/ 86 h 197"/>
                <a:gd name="T14" fmla="*/ 18 w 97"/>
                <a:gd name="T15" fmla="*/ 66 h 197"/>
                <a:gd name="T16" fmla="*/ 24 w 97"/>
                <a:gd name="T17" fmla="*/ 12 h 197"/>
                <a:gd name="T18" fmla="*/ 2 w 97"/>
                <a:gd name="T19" fmla="*/ 86 h 197"/>
                <a:gd name="T20" fmla="*/ 22 w 97"/>
                <a:gd name="T21" fmla="*/ 63 h 197"/>
                <a:gd name="T22" fmla="*/ 28 w 97"/>
                <a:gd name="T23" fmla="*/ 57 h 197"/>
                <a:gd name="T24" fmla="*/ 37 w 97"/>
                <a:gd name="T25" fmla="*/ 0 h 197"/>
                <a:gd name="T26" fmla="*/ 26 w 97"/>
                <a:gd name="T27" fmla="*/ 10 h 197"/>
                <a:gd name="T28" fmla="*/ 22 w 97"/>
                <a:gd name="T29" fmla="*/ 63 h 197"/>
                <a:gd name="T30" fmla="*/ 97 w 97"/>
                <a:gd name="T31" fmla="*/ 197 h 197"/>
                <a:gd name="T32" fmla="*/ 37 w 97"/>
                <a:gd name="T33" fmla="*/ 111 h 197"/>
                <a:gd name="T34" fmla="*/ 29 w 97"/>
                <a:gd name="T35" fmla="*/ 76 h 197"/>
                <a:gd name="T36" fmla="*/ 23 w 97"/>
                <a:gd name="T37" fmla="*/ 80 h 197"/>
                <a:gd name="T38" fmla="*/ 26 w 97"/>
                <a:gd name="T39" fmla="*/ 100 h 197"/>
                <a:gd name="T40" fmla="*/ 62 w 97"/>
                <a:gd name="T41" fmla="*/ 179 h 197"/>
                <a:gd name="T42" fmla="*/ 97 w 97"/>
                <a:gd name="T43"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97">
                  <a:moveTo>
                    <a:pt x="19" y="83"/>
                  </a:moveTo>
                  <a:cubicBezTo>
                    <a:pt x="12" y="88"/>
                    <a:pt x="7" y="93"/>
                    <a:pt x="4" y="96"/>
                  </a:cubicBezTo>
                  <a:cubicBezTo>
                    <a:pt x="4" y="97"/>
                    <a:pt x="4" y="99"/>
                    <a:pt x="5" y="101"/>
                  </a:cubicBezTo>
                  <a:cubicBezTo>
                    <a:pt x="12" y="132"/>
                    <a:pt x="31" y="158"/>
                    <a:pt x="57" y="175"/>
                  </a:cubicBezTo>
                  <a:cubicBezTo>
                    <a:pt x="45" y="160"/>
                    <a:pt x="28" y="134"/>
                    <a:pt x="21" y="101"/>
                  </a:cubicBezTo>
                  <a:cubicBezTo>
                    <a:pt x="20" y="95"/>
                    <a:pt x="19" y="89"/>
                    <a:pt x="19" y="83"/>
                  </a:cubicBezTo>
                  <a:close/>
                  <a:moveTo>
                    <a:pt x="2" y="86"/>
                  </a:moveTo>
                  <a:cubicBezTo>
                    <a:pt x="6" y="79"/>
                    <a:pt x="12" y="72"/>
                    <a:pt x="18" y="66"/>
                  </a:cubicBezTo>
                  <a:cubicBezTo>
                    <a:pt x="17" y="42"/>
                    <a:pt x="21" y="23"/>
                    <a:pt x="24" y="12"/>
                  </a:cubicBezTo>
                  <a:cubicBezTo>
                    <a:pt x="8" y="32"/>
                    <a:pt x="0" y="58"/>
                    <a:pt x="2" y="86"/>
                  </a:cubicBezTo>
                  <a:close/>
                  <a:moveTo>
                    <a:pt x="22" y="63"/>
                  </a:moveTo>
                  <a:cubicBezTo>
                    <a:pt x="24" y="61"/>
                    <a:pt x="26" y="59"/>
                    <a:pt x="28" y="57"/>
                  </a:cubicBezTo>
                  <a:cubicBezTo>
                    <a:pt x="28" y="23"/>
                    <a:pt x="37" y="0"/>
                    <a:pt x="37" y="0"/>
                  </a:cubicBezTo>
                  <a:cubicBezTo>
                    <a:pt x="33" y="3"/>
                    <a:pt x="29" y="6"/>
                    <a:pt x="26" y="10"/>
                  </a:cubicBezTo>
                  <a:cubicBezTo>
                    <a:pt x="25" y="19"/>
                    <a:pt x="21" y="38"/>
                    <a:pt x="22" y="63"/>
                  </a:cubicBezTo>
                  <a:close/>
                  <a:moveTo>
                    <a:pt x="97" y="197"/>
                  </a:moveTo>
                  <a:cubicBezTo>
                    <a:pt x="97" y="197"/>
                    <a:pt x="56" y="172"/>
                    <a:pt x="37" y="111"/>
                  </a:cubicBezTo>
                  <a:cubicBezTo>
                    <a:pt x="33" y="99"/>
                    <a:pt x="31" y="87"/>
                    <a:pt x="29" y="76"/>
                  </a:cubicBezTo>
                  <a:cubicBezTo>
                    <a:pt x="27" y="77"/>
                    <a:pt x="25" y="79"/>
                    <a:pt x="23" y="80"/>
                  </a:cubicBezTo>
                  <a:cubicBezTo>
                    <a:pt x="23" y="87"/>
                    <a:pt x="24" y="93"/>
                    <a:pt x="26" y="100"/>
                  </a:cubicBezTo>
                  <a:cubicBezTo>
                    <a:pt x="33" y="137"/>
                    <a:pt x="51" y="164"/>
                    <a:pt x="62" y="179"/>
                  </a:cubicBezTo>
                  <a:cubicBezTo>
                    <a:pt x="71" y="184"/>
                    <a:pt x="83" y="192"/>
                    <a:pt x="97" y="197"/>
                  </a:cubicBezTo>
                  <a:close/>
                </a:path>
              </a:pathLst>
            </a:custGeom>
            <a:solidFill>
              <a:srgbClr val="F9F9F9">
                <a:alpha val="4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5" name="组合 54"/>
          <p:cNvGrpSpPr/>
          <p:nvPr/>
        </p:nvGrpSpPr>
        <p:grpSpPr>
          <a:xfrm>
            <a:off x="3667970" y="4799708"/>
            <a:ext cx="329625" cy="326725"/>
            <a:chOff x="3128964" y="2287587"/>
            <a:chExt cx="1233385" cy="1222376"/>
          </a:xfrm>
        </p:grpSpPr>
        <p:sp>
          <p:nvSpPr>
            <p:cNvPr id="56" name="Oval 6"/>
            <p:cNvSpPr>
              <a:spLocks noChangeArrowheads="1"/>
            </p:cNvSpPr>
            <p:nvPr/>
          </p:nvSpPr>
          <p:spPr bwMode="auto">
            <a:xfrm>
              <a:off x="3128964" y="2287587"/>
              <a:ext cx="1220787" cy="1222375"/>
            </a:xfrm>
            <a:prstGeom prst="ellipse">
              <a:avLst/>
            </a:prstGeom>
            <a:gradFill flip="none" rotWithShape="1">
              <a:gsLst>
                <a:gs pos="100000">
                  <a:schemeClr val="tx2"/>
                </a:gs>
                <a:gs pos="11000">
                  <a:schemeClr val="bg2"/>
                </a:gs>
                <a:gs pos="0">
                  <a:schemeClr val="tx2"/>
                </a:gs>
              </a:gsLst>
              <a:path path="circle">
                <a:fillToRect t="100000" r="100000"/>
              </a:path>
              <a:tileRect l="-100000" b="-100000"/>
            </a:gradFill>
            <a:ln>
              <a:noFill/>
            </a:ln>
          </p:spPr>
          <p:txBody>
            <a:bodyPr vert="horz" wrap="square" lIns="91440" tIns="45720" rIns="91440" bIns="45720" numCol="1" anchor="t" anchorCtr="0" compatLnSpc="1"/>
            <a:lstStyle/>
            <a:p>
              <a:endParaRPr lang="zh-CN" altLang="en-US"/>
            </a:p>
          </p:txBody>
        </p:sp>
        <p:sp>
          <p:nvSpPr>
            <p:cNvPr id="57" name="Freeform 11"/>
            <p:cNvSpPr/>
            <p:nvPr/>
          </p:nvSpPr>
          <p:spPr bwMode="auto">
            <a:xfrm>
              <a:off x="3154362" y="2339975"/>
              <a:ext cx="1169987" cy="1169988"/>
            </a:xfrm>
            <a:custGeom>
              <a:avLst/>
              <a:gdLst>
                <a:gd name="T0" fmla="*/ 312 w 312"/>
                <a:gd name="T1" fmla="*/ 157 h 312"/>
                <a:gd name="T2" fmla="*/ 155 w 312"/>
                <a:gd name="T3" fmla="*/ 311 h 312"/>
                <a:gd name="T4" fmla="*/ 1 w 312"/>
                <a:gd name="T5" fmla="*/ 155 h 312"/>
                <a:gd name="T6" fmla="*/ 157 w 312"/>
                <a:gd name="T7" fmla="*/ 0 h 312"/>
                <a:gd name="T8" fmla="*/ 312 w 312"/>
                <a:gd name="T9" fmla="*/ 157 h 312"/>
              </a:gdLst>
              <a:ahLst/>
              <a:cxnLst>
                <a:cxn ang="0">
                  <a:pos x="T0" y="T1"/>
                </a:cxn>
                <a:cxn ang="0">
                  <a:pos x="T2" y="T3"/>
                </a:cxn>
                <a:cxn ang="0">
                  <a:pos x="T4" y="T5"/>
                </a:cxn>
                <a:cxn ang="0">
                  <a:pos x="T6" y="T7"/>
                </a:cxn>
                <a:cxn ang="0">
                  <a:pos x="T8" y="T9"/>
                </a:cxn>
              </a:cxnLst>
              <a:rect l="0" t="0" r="r" b="b"/>
              <a:pathLst>
                <a:path w="312" h="312">
                  <a:moveTo>
                    <a:pt x="312" y="157"/>
                  </a:moveTo>
                  <a:cubicBezTo>
                    <a:pt x="311" y="242"/>
                    <a:pt x="241" y="312"/>
                    <a:pt x="155" y="311"/>
                  </a:cubicBezTo>
                  <a:cubicBezTo>
                    <a:pt x="69" y="311"/>
                    <a:pt x="0" y="241"/>
                    <a:pt x="1" y="155"/>
                  </a:cubicBezTo>
                  <a:cubicBezTo>
                    <a:pt x="1" y="69"/>
                    <a:pt x="71" y="0"/>
                    <a:pt x="157" y="0"/>
                  </a:cubicBezTo>
                  <a:cubicBezTo>
                    <a:pt x="243" y="1"/>
                    <a:pt x="312" y="71"/>
                    <a:pt x="312" y="157"/>
                  </a:cubicBezTo>
                  <a:close/>
                </a:path>
              </a:pathLst>
            </a:custGeom>
            <a:gradFill flip="none" rotWithShape="1">
              <a:gsLst>
                <a:gs pos="100000">
                  <a:schemeClr val="tx2"/>
                </a:gs>
                <a:gs pos="87000">
                  <a:schemeClr val="bg2"/>
                </a:gs>
              </a:gsLst>
              <a:lin ang="0" scaled="0"/>
              <a:tileRect/>
            </a:gradFill>
            <a:ln>
              <a:noFill/>
            </a:ln>
          </p:spPr>
          <p:txBody>
            <a:bodyPr vert="horz" wrap="square" lIns="91440" tIns="45720" rIns="91440" bIns="45720" numCol="1" anchor="t" anchorCtr="0" compatLnSpc="1"/>
            <a:lstStyle/>
            <a:p>
              <a:endParaRPr lang="zh-CN" altLang="en-US"/>
            </a:p>
          </p:txBody>
        </p:sp>
        <p:sp>
          <p:nvSpPr>
            <p:cNvPr id="58" name="Oval 16"/>
            <p:cNvSpPr>
              <a:spLocks noChangeArrowheads="1"/>
            </p:cNvSpPr>
            <p:nvPr/>
          </p:nvSpPr>
          <p:spPr bwMode="auto">
            <a:xfrm>
              <a:off x="3180555" y="2366168"/>
              <a:ext cx="1117600" cy="1117600"/>
            </a:xfrm>
            <a:prstGeom prst="ellipse">
              <a:avLst/>
            </a:prstGeom>
            <a:gradFill flip="none" rotWithShape="1">
              <a:gsLst>
                <a:gs pos="50000">
                  <a:schemeClr val="bg2">
                    <a:lumMod val="97000"/>
                    <a:lumOff val="3000"/>
                  </a:schemeClr>
                </a:gs>
                <a:gs pos="100000">
                  <a:schemeClr val="tx2">
                    <a:lumMod val="86000"/>
                    <a:lumOff val="14000"/>
                  </a:schemeClr>
                </a:gs>
              </a:gsLst>
              <a:path path="shape">
                <a:fillToRect l="50000" t="50000" r="50000" b="50000"/>
              </a:path>
              <a:tileRect/>
            </a:gradFill>
            <a:ln>
              <a:noFill/>
            </a:ln>
          </p:spPr>
          <p:txBody>
            <a:bodyPr vert="horz" wrap="square" lIns="91440" tIns="45720" rIns="91440" bIns="45720" numCol="1" anchor="t" anchorCtr="0" compatLnSpc="1"/>
            <a:lstStyle/>
            <a:p>
              <a:endParaRPr lang="zh-CN" altLang="en-US"/>
            </a:p>
          </p:txBody>
        </p:sp>
        <p:sp>
          <p:nvSpPr>
            <p:cNvPr id="59" name="Freeform 22"/>
            <p:cNvSpPr/>
            <p:nvPr/>
          </p:nvSpPr>
          <p:spPr bwMode="auto">
            <a:xfrm>
              <a:off x="3175793" y="2366963"/>
              <a:ext cx="1122362" cy="896938"/>
            </a:xfrm>
            <a:custGeom>
              <a:avLst/>
              <a:gdLst>
                <a:gd name="T0" fmla="*/ 150 w 299"/>
                <a:gd name="T1" fmla="*/ 0 h 239"/>
                <a:gd name="T2" fmla="*/ 0 w 299"/>
                <a:gd name="T3" fmla="*/ 149 h 239"/>
                <a:gd name="T4" fmla="*/ 1 w 299"/>
                <a:gd name="T5" fmla="*/ 166 h 239"/>
                <a:gd name="T6" fmla="*/ 298 w 299"/>
                <a:gd name="T7" fmla="*/ 167 h 239"/>
                <a:gd name="T8" fmla="*/ 299 w 299"/>
                <a:gd name="T9" fmla="*/ 149 h 239"/>
                <a:gd name="T10" fmla="*/ 150 w 299"/>
                <a:gd name="T11" fmla="*/ 0 h 239"/>
              </a:gdLst>
              <a:ahLst/>
              <a:cxnLst>
                <a:cxn ang="0">
                  <a:pos x="T0" y="T1"/>
                </a:cxn>
                <a:cxn ang="0">
                  <a:pos x="T2" y="T3"/>
                </a:cxn>
                <a:cxn ang="0">
                  <a:pos x="T4" y="T5"/>
                </a:cxn>
                <a:cxn ang="0">
                  <a:pos x="T6" y="T7"/>
                </a:cxn>
                <a:cxn ang="0">
                  <a:pos x="T8" y="T9"/>
                </a:cxn>
                <a:cxn ang="0">
                  <a:pos x="T10" y="T11"/>
                </a:cxn>
              </a:cxnLst>
              <a:rect l="0" t="0" r="r" b="b"/>
              <a:pathLst>
                <a:path w="299" h="239">
                  <a:moveTo>
                    <a:pt x="150" y="0"/>
                  </a:moveTo>
                  <a:cubicBezTo>
                    <a:pt x="67" y="0"/>
                    <a:pt x="0" y="67"/>
                    <a:pt x="0" y="149"/>
                  </a:cubicBezTo>
                  <a:cubicBezTo>
                    <a:pt x="0" y="155"/>
                    <a:pt x="1" y="161"/>
                    <a:pt x="1" y="166"/>
                  </a:cubicBezTo>
                  <a:cubicBezTo>
                    <a:pt x="69" y="217"/>
                    <a:pt x="195" y="239"/>
                    <a:pt x="298" y="167"/>
                  </a:cubicBezTo>
                  <a:cubicBezTo>
                    <a:pt x="298" y="161"/>
                    <a:pt x="299" y="155"/>
                    <a:pt x="299" y="149"/>
                  </a:cubicBezTo>
                  <a:cubicBezTo>
                    <a:pt x="299" y="67"/>
                    <a:pt x="232" y="0"/>
                    <a:pt x="150" y="0"/>
                  </a:cubicBezTo>
                  <a:close/>
                </a:path>
              </a:pathLst>
            </a:custGeom>
            <a:gradFill flip="none" rotWithShape="1">
              <a:gsLst>
                <a:gs pos="0">
                  <a:schemeClr val="tx2"/>
                </a:gs>
                <a:gs pos="100000">
                  <a:schemeClr val="bg2"/>
                </a:gs>
              </a:gsLst>
              <a:lin ang="17400000" scaled="0"/>
              <a:tileRect/>
            </a:gradFill>
            <a:ln>
              <a:noFill/>
            </a:ln>
          </p:spPr>
          <p:txBody>
            <a:bodyPr vert="horz" wrap="square" lIns="91440" tIns="45720" rIns="91440" bIns="45720" numCol="1" anchor="t" anchorCtr="0" compatLnSpc="1"/>
            <a:lstStyle/>
            <a:p>
              <a:endParaRPr lang="zh-CN" altLang="en-US"/>
            </a:p>
          </p:txBody>
        </p:sp>
        <p:sp>
          <p:nvSpPr>
            <p:cNvPr id="60" name="Freeform 28"/>
            <p:cNvSpPr/>
            <p:nvPr/>
          </p:nvSpPr>
          <p:spPr bwMode="auto">
            <a:xfrm>
              <a:off x="3192361" y="2366962"/>
              <a:ext cx="1169988" cy="736600"/>
            </a:xfrm>
            <a:custGeom>
              <a:avLst/>
              <a:gdLst>
                <a:gd name="T0" fmla="*/ 135 w 312"/>
                <a:gd name="T1" fmla="*/ 0 h 196"/>
                <a:gd name="T2" fmla="*/ 0 w 312"/>
                <a:gd name="T3" fmla="*/ 135 h 196"/>
                <a:gd name="T4" fmla="*/ 1 w 312"/>
                <a:gd name="T5" fmla="*/ 150 h 196"/>
                <a:gd name="T6" fmla="*/ 46 w 312"/>
                <a:gd name="T7" fmla="*/ 176 h 196"/>
                <a:gd name="T8" fmla="*/ 104 w 312"/>
                <a:gd name="T9" fmla="*/ 190 h 196"/>
                <a:gd name="T10" fmla="*/ 233 w 312"/>
                <a:gd name="T11" fmla="*/ 173 h 196"/>
                <a:gd name="T12" fmla="*/ 195 w 312"/>
                <a:gd name="T13" fmla="*/ 14 h 196"/>
                <a:gd name="T14" fmla="*/ 135 w 312"/>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196">
                  <a:moveTo>
                    <a:pt x="135" y="0"/>
                  </a:moveTo>
                  <a:cubicBezTo>
                    <a:pt x="61" y="0"/>
                    <a:pt x="0" y="60"/>
                    <a:pt x="0" y="135"/>
                  </a:cubicBezTo>
                  <a:cubicBezTo>
                    <a:pt x="0" y="140"/>
                    <a:pt x="0" y="145"/>
                    <a:pt x="1" y="150"/>
                  </a:cubicBezTo>
                  <a:cubicBezTo>
                    <a:pt x="2" y="158"/>
                    <a:pt x="40" y="173"/>
                    <a:pt x="46" y="176"/>
                  </a:cubicBezTo>
                  <a:cubicBezTo>
                    <a:pt x="65" y="183"/>
                    <a:pt x="84" y="188"/>
                    <a:pt x="104" y="190"/>
                  </a:cubicBezTo>
                  <a:cubicBezTo>
                    <a:pt x="148" y="196"/>
                    <a:pt x="192" y="189"/>
                    <a:pt x="233" y="173"/>
                  </a:cubicBezTo>
                  <a:cubicBezTo>
                    <a:pt x="312" y="141"/>
                    <a:pt x="254" y="38"/>
                    <a:pt x="195" y="14"/>
                  </a:cubicBezTo>
                  <a:cubicBezTo>
                    <a:pt x="177" y="6"/>
                    <a:pt x="155" y="0"/>
                    <a:pt x="135" y="0"/>
                  </a:cubicBezTo>
                  <a:close/>
                </a:path>
              </a:pathLst>
            </a:custGeom>
            <a:gradFill flip="none" rotWithShape="1">
              <a:gsLst>
                <a:gs pos="0">
                  <a:schemeClr val="tx2"/>
                </a:gs>
                <a:gs pos="100000">
                  <a:schemeClr val="bg2"/>
                </a:gs>
                <a:gs pos="52000">
                  <a:schemeClr val="bg2"/>
                </a:gs>
              </a:gsLst>
              <a:path path="circle">
                <a:fillToRect t="100000" r="100000"/>
              </a:path>
              <a:tileRect l="-100000" b="-100000"/>
            </a:gradFill>
            <a:ln>
              <a:noFill/>
            </a:ln>
          </p:spPr>
          <p:txBody>
            <a:bodyPr vert="horz" wrap="square" lIns="91440" tIns="45720" rIns="91440" bIns="45720" numCol="1" anchor="t" anchorCtr="0" compatLnSpc="1"/>
            <a:lstStyle/>
            <a:p>
              <a:endParaRPr lang="zh-CN" altLang="en-US"/>
            </a:p>
          </p:txBody>
        </p:sp>
        <p:sp>
          <p:nvSpPr>
            <p:cNvPr id="61" name="Freeform 33"/>
            <p:cNvSpPr/>
            <p:nvPr/>
          </p:nvSpPr>
          <p:spPr bwMode="auto">
            <a:xfrm>
              <a:off x="3261517" y="2324894"/>
              <a:ext cx="955675" cy="665162"/>
            </a:xfrm>
            <a:custGeom>
              <a:avLst/>
              <a:gdLst>
                <a:gd name="T0" fmla="*/ 0 w 255"/>
                <a:gd name="T1" fmla="*/ 124 h 177"/>
                <a:gd name="T2" fmla="*/ 11 w 255"/>
                <a:gd name="T3" fmla="*/ 96 h 177"/>
                <a:gd name="T4" fmla="*/ 27 w 255"/>
                <a:gd name="T5" fmla="*/ 70 h 177"/>
                <a:gd name="T6" fmla="*/ 196 w 255"/>
                <a:gd name="T7" fmla="*/ 39 h 177"/>
                <a:gd name="T8" fmla="*/ 251 w 255"/>
                <a:gd name="T9" fmla="*/ 136 h 177"/>
                <a:gd name="T10" fmla="*/ 203 w 255"/>
                <a:gd name="T11" fmla="*/ 172 h 177"/>
                <a:gd name="T12" fmla="*/ 134 w 255"/>
                <a:gd name="T13" fmla="*/ 115 h 177"/>
                <a:gd name="T14" fmla="*/ 44 w 255"/>
                <a:gd name="T15" fmla="*/ 92 h 177"/>
                <a:gd name="T16" fmla="*/ 0 w 255"/>
                <a:gd name="T17" fmla="*/ 12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177">
                  <a:moveTo>
                    <a:pt x="0" y="124"/>
                  </a:moveTo>
                  <a:cubicBezTo>
                    <a:pt x="7" y="117"/>
                    <a:pt x="8" y="105"/>
                    <a:pt x="11" y="96"/>
                  </a:cubicBezTo>
                  <a:cubicBezTo>
                    <a:pt x="15" y="87"/>
                    <a:pt x="21" y="79"/>
                    <a:pt x="27" y="70"/>
                  </a:cubicBezTo>
                  <a:cubicBezTo>
                    <a:pt x="65" y="17"/>
                    <a:pt x="139" y="0"/>
                    <a:pt x="196" y="39"/>
                  </a:cubicBezTo>
                  <a:cubicBezTo>
                    <a:pt x="226" y="59"/>
                    <a:pt x="255" y="92"/>
                    <a:pt x="251" y="136"/>
                  </a:cubicBezTo>
                  <a:cubicBezTo>
                    <a:pt x="249" y="161"/>
                    <a:pt x="228" y="177"/>
                    <a:pt x="203" y="172"/>
                  </a:cubicBezTo>
                  <a:cubicBezTo>
                    <a:pt x="172" y="165"/>
                    <a:pt x="154" y="137"/>
                    <a:pt x="134" y="115"/>
                  </a:cubicBezTo>
                  <a:cubicBezTo>
                    <a:pt x="111" y="91"/>
                    <a:pt x="75" y="81"/>
                    <a:pt x="44" y="92"/>
                  </a:cubicBezTo>
                  <a:cubicBezTo>
                    <a:pt x="24" y="100"/>
                    <a:pt x="15" y="106"/>
                    <a:pt x="0" y="124"/>
                  </a:cubicBezTo>
                  <a:close/>
                </a:path>
              </a:pathLst>
            </a:custGeom>
            <a:gradFill>
              <a:gsLst>
                <a:gs pos="61000">
                  <a:schemeClr val="bg1">
                    <a:alpha val="73000"/>
                  </a:schemeClr>
                </a:gs>
                <a:gs pos="0">
                  <a:schemeClr val="bg2">
                    <a:lumMod val="97000"/>
                    <a:lumOff val="3000"/>
                  </a:schemeClr>
                </a:gs>
              </a:gsLst>
              <a:path path="circle">
                <a:fillToRect t="100000" r="100000"/>
              </a:path>
            </a:gradFill>
            <a:ln>
              <a:noFill/>
            </a:ln>
          </p:spPr>
          <p:txBody>
            <a:bodyPr vert="horz" wrap="square" lIns="91440" tIns="45720" rIns="91440" bIns="45720" numCol="1" anchor="t" anchorCtr="0" compatLnSpc="1"/>
            <a:lstStyle/>
            <a:p>
              <a:endParaRPr lang="zh-CN" altLang="en-US"/>
            </a:p>
          </p:txBody>
        </p:sp>
        <p:sp>
          <p:nvSpPr>
            <p:cNvPr id="62" name="Freeform 38"/>
            <p:cNvSpPr>
              <a:spLocks noEditPoints="1"/>
            </p:cNvSpPr>
            <p:nvPr/>
          </p:nvSpPr>
          <p:spPr bwMode="auto">
            <a:xfrm>
              <a:off x="3192362" y="2657475"/>
              <a:ext cx="363538" cy="739775"/>
            </a:xfrm>
            <a:custGeom>
              <a:avLst/>
              <a:gdLst>
                <a:gd name="T0" fmla="*/ 19 w 97"/>
                <a:gd name="T1" fmla="*/ 83 h 197"/>
                <a:gd name="T2" fmla="*/ 4 w 97"/>
                <a:gd name="T3" fmla="*/ 96 h 197"/>
                <a:gd name="T4" fmla="*/ 5 w 97"/>
                <a:gd name="T5" fmla="*/ 101 h 197"/>
                <a:gd name="T6" fmla="*/ 57 w 97"/>
                <a:gd name="T7" fmla="*/ 175 h 197"/>
                <a:gd name="T8" fmla="*/ 21 w 97"/>
                <a:gd name="T9" fmla="*/ 101 h 197"/>
                <a:gd name="T10" fmla="*/ 19 w 97"/>
                <a:gd name="T11" fmla="*/ 83 h 197"/>
                <a:gd name="T12" fmla="*/ 2 w 97"/>
                <a:gd name="T13" fmla="*/ 86 h 197"/>
                <a:gd name="T14" fmla="*/ 18 w 97"/>
                <a:gd name="T15" fmla="*/ 66 h 197"/>
                <a:gd name="T16" fmla="*/ 24 w 97"/>
                <a:gd name="T17" fmla="*/ 12 h 197"/>
                <a:gd name="T18" fmla="*/ 2 w 97"/>
                <a:gd name="T19" fmla="*/ 86 h 197"/>
                <a:gd name="T20" fmla="*/ 22 w 97"/>
                <a:gd name="T21" fmla="*/ 63 h 197"/>
                <a:gd name="T22" fmla="*/ 28 w 97"/>
                <a:gd name="T23" fmla="*/ 57 h 197"/>
                <a:gd name="T24" fmla="*/ 37 w 97"/>
                <a:gd name="T25" fmla="*/ 0 h 197"/>
                <a:gd name="T26" fmla="*/ 26 w 97"/>
                <a:gd name="T27" fmla="*/ 10 h 197"/>
                <a:gd name="T28" fmla="*/ 22 w 97"/>
                <a:gd name="T29" fmla="*/ 63 h 197"/>
                <a:gd name="T30" fmla="*/ 97 w 97"/>
                <a:gd name="T31" fmla="*/ 197 h 197"/>
                <a:gd name="T32" fmla="*/ 37 w 97"/>
                <a:gd name="T33" fmla="*/ 111 h 197"/>
                <a:gd name="T34" fmla="*/ 29 w 97"/>
                <a:gd name="T35" fmla="*/ 76 h 197"/>
                <a:gd name="T36" fmla="*/ 23 w 97"/>
                <a:gd name="T37" fmla="*/ 80 h 197"/>
                <a:gd name="T38" fmla="*/ 26 w 97"/>
                <a:gd name="T39" fmla="*/ 100 h 197"/>
                <a:gd name="T40" fmla="*/ 62 w 97"/>
                <a:gd name="T41" fmla="*/ 179 h 197"/>
                <a:gd name="T42" fmla="*/ 97 w 97"/>
                <a:gd name="T43"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97">
                  <a:moveTo>
                    <a:pt x="19" y="83"/>
                  </a:moveTo>
                  <a:cubicBezTo>
                    <a:pt x="12" y="88"/>
                    <a:pt x="7" y="93"/>
                    <a:pt x="4" y="96"/>
                  </a:cubicBezTo>
                  <a:cubicBezTo>
                    <a:pt x="4" y="97"/>
                    <a:pt x="4" y="99"/>
                    <a:pt x="5" y="101"/>
                  </a:cubicBezTo>
                  <a:cubicBezTo>
                    <a:pt x="12" y="132"/>
                    <a:pt x="31" y="158"/>
                    <a:pt x="57" y="175"/>
                  </a:cubicBezTo>
                  <a:cubicBezTo>
                    <a:pt x="45" y="160"/>
                    <a:pt x="28" y="134"/>
                    <a:pt x="21" y="101"/>
                  </a:cubicBezTo>
                  <a:cubicBezTo>
                    <a:pt x="20" y="95"/>
                    <a:pt x="19" y="89"/>
                    <a:pt x="19" y="83"/>
                  </a:cubicBezTo>
                  <a:close/>
                  <a:moveTo>
                    <a:pt x="2" y="86"/>
                  </a:moveTo>
                  <a:cubicBezTo>
                    <a:pt x="6" y="79"/>
                    <a:pt x="12" y="72"/>
                    <a:pt x="18" y="66"/>
                  </a:cubicBezTo>
                  <a:cubicBezTo>
                    <a:pt x="17" y="42"/>
                    <a:pt x="21" y="23"/>
                    <a:pt x="24" y="12"/>
                  </a:cubicBezTo>
                  <a:cubicBezTo>
                    <a:pt x="8" y="32"/>
                    <a:pt x="0" y="58"/>
                    <a:pt x="2" y="86"/>
                  </a:cubicBezTo>
                  <a:close/>
                  <a:moveTo>
                    <a:pt x="22" y="63"/>
                  </a:moveTo>
                  <a:cubicBezTo>
                    <a:pt x="24" y="61"/>
                    <a:pt x="26" y="59"/>
                    <a:pt x="28" y="57"/>
                  </a:cubicBezTo>
                  <a:cubicBezTo>
                    <a:pt x="28" y="23"/>
                    <a:pt x="37" y="0"/>
                    <a:pt x="37" y="0"/>
                  </a:cubicBezTo>
                  <a:cubicBezTo>
                    <a:pt x="33" y="3"/>
                    <a:pt x="29" y="6"/>
                    <a:pt x="26" y="10"/>
                  </a:cubicBezTo>
                  <a:cubicBezTo>
                    <a:pt x="25" y="19"/>
                    <a:pt x="21" y="38"/>
                    <a:pt x="22" y="63"/>
                  </a:cubicBezTo>
                  <a:close/>
                  <a:moveTo>
                    <a:pt x="97" y="197"/>
                  </a:moveTo>
                  <a:cubicBezTo>
                    <a:pt x="97" y="197"/>
                    <a:pt x="56" y="172"/>
                    <a:pt x="37" y="111"/>
                  </a:cubicBezTo>
                  <a:cubicBezTo>
                    <a:pt x="33" y="99"/>
                    <a:pt x="31" y="87"/>
                    <a:pt x="29" y="76"/>
                  </a:cubicBezTo>
                  <a:cubicBezTo>
                    <a:pt x="27" y="77"/>
                    <a:pt x="25" y="79"/>
                    <a:pt x="23" y="80"/>
                  </a:cubicBezTo>
                  <a:cubicBezTo>
                    <a:pt x="23" y="87"/>
                    <a:pt x="24" y="93"/>
                    <a:pt x="26" y="100"/>
                  </a:cubicBezTo>
                  <a:cubicBezTo>
                    <a:pt x="33" y="137"/>
                    <a:pt x="51" y="164"/>
                    <a:pt x="62" y="179"/>
                  </a:cubicBezTo>
                  <a:cubicBezTo>
                    <a:pt x="71" y="184"/>
                    <a:pt x="83" y="192"/>
                    <a:pt x="97" y="197"/>
                  </a:cubicBezTo>
                  <a:close/>
                </a:path>
              </a:pathLst>
            </a:custGeom>
            <a:solidFill>
              <a:srgbClr val="F9F9F9">
                <a:alpha val="4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3" name="组合 62"/>
          <p:cNvGrpSpPr/>
          <p:nvPr/>
        </p:nvGrpSpPr>
        <p:grpSpPr>
          <a:xfrm>
            <a:off x="2669586" y="4585652"/>
            <a:ext cx="329625" cy="326725"/>
            <a:chOff x="3128964" y="2287587"/>
            <a:chExt cx="1233385" cy="1222376"/>
          </a:xfrm>
        </p:grpSpPr>
        <p:sp>
          <p:nvSpPr>
            <p:cNvPr id="64" name="Oval 6"/>
            <p:cNvSpPr>
              <a:spLocks noChangeArrowheads="1"/>
            </p:cNvSpPr>
            <p:nvPr/>
          </p:nvSpPr>
          <p:spPr bwMode="auto">
            <a:xfrm>
              <a:off x="3128964" y="2287587"/>
              <a:ext cx="1220787" cy="1222375"/>
            </a:xfrm>
            <a:prstGeom prst="ellipse">
              <a:avLst/>
            </a:prstGeom>
            <a:gradFill flip="none" rotWithShape="1">
              <a:gsLst>
                <a:gs pos="100000">
                  <a:schemeClr val="tx2"/>
                </a:gs>
                <a:gs pos="11000">
                  <a:schemeClr val="bg2"/>
                </a:gs>
                <a:gs pos="0">
                  <a:schemeClr val="tx2"/>
                </a:gs>
              </a:gsLst>
              <a:path path="circle">
                <a:fillToRect t="100000" r="100000"/>
              </a:path>
              <a:tileRect l="-100000" b="-100000"/>
            </a:gradFill>
            <a:ln>
              <a:noFill/>
            </a:ln>
          </p:spPr>
          <p:txBody>
            <a:bodyPr vert="horz" wrap="square" lIns="91440" tIns="45720" rIns="91440" bIns="45720" numCol="1" anchor="t" anchorCtr="0" compatLnSpc="1"/>
            <a:lstStyle/>
            <a:p>
              <a:endParaRPr lang="zh-CN" altLang="en-US"/>
            </a:p>
          </p:txBody>
        </p:sp>
        <p:sp>
          <p:nvSpPr>
            <p:cNvPr id="65" name="Freeform 11"/>
            <p:cNvSpPr/>
            <p:nvPr/>
          </p:nvSpPr>
          <p:spPr bwMode="auto">
            <a:xfrm>
              <a:off x="3154362" y="2339975"/>
              <a:ext cx="1169987" cy="1169988"/>
            </a:xfrm>
            <a:custGeom>
              <a:avLst/>
              <a:gdLst>
                <a:gd name="T0" fmla="*/ 312 w 312"/>
                <a:gd name="T1" fmla="*/ 157 h 312"/>
                <a:gd name="T2" fmla="*/ 155 w 312"/>
                <a:gd name="T3" fmla="*/ 311 h 312"/>
                <a:gd name="T4" fmla="*/ 1 w 312"/>
                <a:gd name="T5" fmla="*/ 155 h 312"/>
                <a:gd name="T6" fmla="*/ 157 w 312"/>
                <a:gd name="T7" fmla="*/ 0 h 312"/>
                <a:gd name="T8" fmla="*/ 312 w 312"/>
                <a:gd name="T9" fmla="*/ 157 h 312"/>
              </a:gdLst>
              <a:ahLst/>
              <a:cxnLst>
                <a:cxn ang="0">
                  <a:pos x="T0" y="T1"/>
                </a:cxn>
                <a:cxn ang="0">
                  <a:pos x="T2" y="T3"/>
                </a:cxn>
                <a:cxn ang="0">
                  <a:pos x="T4" y="T5"/>
                </a:cxn>
                <a:cxn ang="0">
                  <a:pos x="T6" y="T7"/>
                </a:cxn>
                <a:cxn ang="0">
                  <a:pos x="T8" y="T9"/>
                </a:cxn>
              </a:cxnLst>
              <a:rect l="0" t="0" r="r" b="b"/>
              <a:pathLst>
                <a:path w="312" h="312">
                  <a:moveTo>
                    <a:pt x="312" y="157"/>
                  </a:moveTo>
                  <a:cubicBezTo>
                    <a:pt x="311" y="242"/>
                    <a:pt x="241" y="312"/>
                    <a:pt x="155" y="311"/>
                  </a:cubicBezTo>
                  <a:cubicBezTo>
                    <a:pt x="69" y="311"/>
                    <a:pt x="0" y="241"/>
                    <a:pt x="1" y="155"/>
                  </a:cubicBezTo>
                  <a:cubicBezTo>
                    <a:pt x="1" y="69"/>
                    <a:pt x="71" y="0"/>
                    <a:pt x="157" y="0"/>
                  </a:cubicBezTo>
                  <a:cubicBezTo>
                    <a:pt x="243" y="1"/>
                    <a:pt x="312" y="71"/>
                    <a:pt x="312" y="157"/>
                  </a:cubicBezTo>
                  <a:close/>
                </a:path>
              </a:pathLst>
            </a:custGeom>
            <a:gradFill flip="none" rotWithShape="1">
              <a:gsLst>
                <a:gs pos="100000">
                  <a:schemeClr val="tx2"/>
                </a:gs>
                <a:gs pos="87000">
                  <a:schemeClr val="bg2"/>
                </a:gs>
              </a:gsLst>
              <a:lin ang="0" scaled="0"/>
              <a:tileRect/>
            </a:gradFill>
            <a:ln>
              <a:noFill/>
            </a:ln>
          </p:spPr>
          <p:txBody>
            <a:bodyPr vert="horz" wrap="square" lIns="91440" tIns="45720" rIns="91440" bIns="45720" numCol="1" anchor="t" anchorCtr="0" compatLnSpc="1"/>
            <a:lstStyle/>
            <a:p>
              <a:endParaRPr lang="zh-CN" altLang="en-US"/>
            </a:p>
          </p:txBody>
        </p:sp>
        <p:sp>
          <p:nvSpPr>
            <p:cNvPr id="66" name="Oval 16"/>
            <p:cNvSpPr>
              <a:spLocks noChangeArrowheads="1"/>
            </p:cNvSpPr>
            <p:nvPr/>
          </p:nvSpPr>
          <p:spPr bwMode="auto">
            <a:xfrm>
              <a:off x="3180555" y="2366168"/>
              <a:ext cx="1117600" cy="1117600"/>
            </a:xfrm>
            <a:prstGeom prst="ellipse">
              <a:avLst/>
            </a:prstGeom>
            <a:gradFill flip="none" rotWithShape="1">
              <a:gsLst>
                <a:gs pos="50000">
                  <a:schemeClr val="bg2">
                    <a:lumMod val="97000"/>
                    <a:lumOff val="3000"/>
                  </a:schemeClr>
                </a:gs>
                <a:gs pos="100000">
                  <a:schemeClr val="tx2">
                    <a:lumMod val="86000"/>
                    <a:lumOff val="14000"/>
                  </a:schemeClr>
                </a:gs>
              </a:gsLst>
              <a:path path="shape">
                <a:fillToRect l="50000" t="50000" r="50000" b="50000"/>
              </a:path>
              <a:tileRect/>
            </a:gradFill>
            <a:ln>
              <a:noFill/>
            </a:ln>
          </p:spPr>
          <p:txBody>
            <a:bodyPr vert="horz" wrap="square" lIns="91440" tIns="45720" rIns="91440" bIns="45720" numCol="1" anchor="t" anchorCtr="0" compatLnSpc="1"/>
            <a:lstStyle/>
            <a:p>
              <a:endParaRPr lang="zh-CN" altLang="en-US"/>
            </a:p>
          </p:txBody>
        </p:sp>
        <p:sp>
          <p:nvSpPr>
            <p:cNvPr id="67" name="Freeform 22"/>
            <p:cNvSpPr/>
            <p:nvPr/>
          </p:nvSpPr>
          <p:spPr bwMode="auto">
            <a:xfrm>
              <a:off x="3175793" y="2366963"/>
              <a:ext cx="1122362" cy="896938"/>
            </a:xfrm>
            <a:custGeom>
              <a:avLst/>
              <a:gdLst>
                <a:gd name="T0" fmla="*/ 150 w 299"/>
                <a:gd name="T1" fmla="*/ 0 h 239"/>
                <a:gd name="T2" fmla="*/ 0 w 299"/>
                <a:gd name="T3" fmla="*/ 149 h 239"/>
                <a:gd name="T4" fmla="*/ 1 w 299"/>
                <a:gd name="T5" fmla="*/ 166 h 239"/>
                <a:gd name="T6" fmla="*/ 298 w 299"/>
                <a:gd name="T7" fmla="*/ 167 h 239"/>
                <a:gd name="T8" fmla="*/ 299 w 299"/>
                <a:gd name="T9" fmla="*/ 149 h 239"/>
                <a:gd name="T10" fmla="*/ 150 w 299"/>
                <a:gd name="T11" fmla="*/ 0 h 239"/>
              </a:gdLst>
              <a:ahLst/>
              <a:cxnLst>
                <a:cxn ang="0">
                  <a:pos x="T0" y="T1"/>
                </a:cxn>
                <a:cxn ang="0">
                  <a:pos x="T2" y="T3"/>
                </a:cxn>
                <a:cxn ang="0">
                  <a:pos x="T4" y="T5"/>
                </a:cxn>
                <a:cxn ang="0">
                  <a:pos x="T6" y="T7"/>
                </a:cxn>
                <a:cxn ang="0">
                  <a:pos x="T8" y="T9"/>
                </a:cxn>
                <a:cxn ang="0">
                  <a:pos x="T10" y="T11"/>
                </a:cxn>
              </a:cxnLst>
              <a:rect l="0" t="0" r="r" b="b"/>
              <a:pathLst>
                <a:path w="299" h="239">
                  <a:moveTo>
                    <a:pt x="150" y="0"/>
                  </a:moveTo>
                  <a:cubicBezTo>
                    <a:pt x="67" y="0"/>
                    <a:pt x="0" y="67"/>
                    <a:pt x="0" y="149"/>
                  </a:cubicBezTo>
                  <a:cubicBezTo>
                    <a:pt x="0" y="155"/>
                    <a:pt x="1" y="161"/>
                    <a:pt x="1" y="166"/>
                  </a:cubicBezTo>
                  <a:cubicBezTo>
                    <a:pt x="69" y="217"/>
                    <a:pt x="195" y="239"/>
                    <a:pt x="298" y="167"/>
                  </a:cubicBezTo>
                  <a:cubicBezTo>
                    <a:pt x="298" y="161"/>
                    <a:pt x="299" y="155"/>
                    <a:pt x="299" y="149"/>
                  </a:cubicBezTo>
                  <a:cubicBezTo>
                    <a:pt x="299" y="67"/>
                    <a:pt x="232" y="0"/>
                    <a:pt x="150" y="0"/>
                  </a:cubicBezTo>
                  <a:close/>
                </a:path>
              </a:pathLst>
            </a:custGeom>
            <a:gradFill flip="none" rotWithShape="1">
              <a:gsLst>
                <a:gs pos="0">
                  <a:schemeClr val="tx2"/>
                </a:gs>
                <a:gs pos="100000">
                  <a:schemeClr val="bg2"/>
                </a:gs>
              </a:gsLst>
              <a:lin ang="17400000" scaled="0"/>
              <a:tileRect/>
            </a:gradFill>
            <a:ln>
              <a:noFill/>
            </a:ln>
          </p:spPr>
          <p:txBody>
            <a:bodyPr vert="horz" wrap="square" lIns="91440" tIns="45720" rIns="91440" bIns="45720" numCol="1" anchor="t" anchorCtr="0" compatLnSpc="1"/>
            <a:lstStyle/>
            <a:p>
              <a:endParaRPr lang="zh-CN" altLang="en-US"/>
            </a:p>
          </p:txBody>
        </p:sp>
        <p:sp>
          <p:nvSpPr>
            <p:cNvPr id="68" name="Freeform 28"/>
            <p:cNvSpPr/>
            <p:nvPr/>
          </p:nvSpPr>
          <p:spPr bwMode="auto">
            <a:xfrm>
              <a:off x="3192361" y="2366962"/>
              <a:ext cx="1169988" cy="736600"/>
            </a:xfrm>
            <a:custGeom>
              <a:avLst/>
              <a:gdLst>
                <a:gd name="T0" fmla="*/ 135 w 312"/>
                <a:gd name="T1" fmla="*/ 0 h 196"/>
                <a:gd name="T2" fmla="*/ 0 w 312"/>
                <a:gd name="T3" fmla="*/ 135 h 196"/>
                <a:gd name="T4" fmla="*/ 1 w 312"/>
                <a:gd name="T5" fmla="*/ 150 h 196"/>
                <a:gd name="T6" fmla="*/ 46 w 312"/>
                <a:gd name="T7" fmla="*/ 176 h 196"/>
                <a:gd name="T8" fmla="*/ 104 w 312"/>
                <a:gd name="T9" fmla="*/ 190 h 196"/>
                <a:gd name="T10" fmla="*/ 233 w 312"/>
                <a:gd name="T11" fmla="*/ 173 h 196"/>
                <a:gd name="T12" fmla="*/ 195 w 312"/>
                <a:gd name="T13" fmla="*/ 14 h 196"/>
                <a:gd name="T14" fmla="*/ 135 w 312"/>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196">
                  <a:moveTo>
                    <a:pt x="135" y="0"/>
                  </a:moveTo>
                  <a:cubicBezTo>
                    <a:pt x="61" y="0"/>
                    <a:pt x="0" y="60"/>
                    <a:pt x="0" y="135"/>
                  </a:cubicBezTo>
                  <a:cubicBezTo>
                    <a:pt x="0" y="140"/>
                    <a:pt x="0" y="145"/>
                    <a:pt x="1" y="150"/>
                  </a:cubicBezTo>
                  <a:cubicBezTo>
                    <a:pt x="2" y="158"/>
                    <a:pt x="40" y="173"/>
                    <a:pt x="46" y="176"/>
                  </a:cubicBezTo>
                  <a:cubicBezTo>
                    <a:pt x="65" y="183"/>
                    <a:pt x="84" y="188"/>
                    <a:pt x="104" y="190"/>
                  </a:cubicBezTo>
                  <a:cubicBezTo>
                    <a:pt x="148" y="196"/>
                    <a:pt x="192" y="189"/>
                    <a:pt x="233" y="173"/>
                  </a:cubicBezTo>
                  <a:cubicBezTo>
                    <a:pt x="312" y="141"/>
                    <a:pt x="254" y="38"/>
                    <a:pt x="195" y="14"/>
                  </a:cubicBezTo>
                  <a:cubicBezTo>
                    <a:pt x="177" y="6"/>
                    <a:pt x="155" y="0"/>
                    <a:pt x="135" y="0"/>
                  </a:cubicBezTo>
                  <a:close/>
                </a:path>
              </a:pathLst>
            </a:custGeom>
            <a:gradFill flip="none" rotWithShape="1">
              <a:gsLst>
                <a:gs pos="0">
                  <a:schemeClr val="tx2"/>
                </a:gs>
                <a:gs pos="100000">
                  <a:schemeClr val="bg2"/>
                </a:gs>
                <a:gs pos="52000">
                  <a:schemeClr val="bg2"/>
                </a:gs>
              </a:gsLst>
              <a:path path="circle">
                <a:fillToRect t="100000" r="100000"/>
              </a:path>
              <a:tileRect l="-100000" b="-100000"/>
            </a:gradFill>
            <a:ln>
              <a:noFill/>
            </a:ln>
          </p:spPr>
          <p:txBody>
            <a:bodyPr vert="horz" wrap="square" lIns="91440" tIns="45720" rIns="91440" bIns="45720" numCol="1" anchor="t" anchorCtr="0" compatLnSpc="1"/>
            <a:lstStyle/>
            <a:p>
              <a:endParaRPr lang="zh-CN" altLang="en-US"/>
            </a:p>
          </p:txBody>
        </p:sp>
        <p:sp>
          <p:nvSpPr>
            <p:cNvPr id="69" name="Freeform 33"/>
            <p:cNvSpPr/>
            <p:nvPr/>
          </p:nvSpPr>
          <p:spPr bwMode="auto">
            <a:xfrm>
              <a:off x="3261517" y="2324894"/>
              <a:ext cx="955675" cy="665162"/>
            </a:xfrm>
            <a:custGeom>
              <a:avLst/>
              <a:gdLst>
                <a:gd name="T0" fmla="*/ 0 w 255"/>
                <a:gd name="T1" fmla="*/ 124 h 177"/>
                <a:gd name="T2" fmla="*/ 11 w 255"/>
                <a:gd name="T3" fmla="*/ 96 h 177"/>
                <a:gd name="T4" fmla="*/ 27 w 255"/>
                <a:gd name="T5" fmla="*/ 70 h 177"/>
                <a:gd name="T6" fmla="*/ 196 w 255"/>
                <a:gd name="T7" fmla="*/ 39 h 177"/>
                <a:gd name="T8" fmla="*/ 251 w 255"/>
                <a:gd name="T9" fmla="*/ 136 h 177"/>
                <a:gd name="T10" fmla="*/ 203 w 255"/>
                <a:gd name="T11" fmla="*/ 172 h 177"/>
                <a:gd name="T12" fmla="*/ 134 w 255"/>
                <a:gd name="T13" fmla="*/ 115 h 177"/>
                <a:gd name="T14" fmla="*/ 44 w 255"/>
                <a:gd name="T15" fmla="*/ 92 h 177"/>
                <a:gd name="T16" fmla="*/ 0 w 255"/>
                <a:gd name="T17" fmla="*/ 12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177">
                  <a:moveTo>
                    <a:pt x="0" y="124"/>
                  </a:moveTo>
                  <a:cubicBezTo>
                    <a:pt x="7" y="117"/>
                    <a:pt x="8" y="105"/>
                    <a:pt x="11" y="96"/>
                  </a:cubicBezTo>
                  <a:cubicBezTo>
                    <a:pt x="15" y="87"/>
                    <a:pt x="21" y="79"/>
                    <a:pt x="27" y="70"/>
                  </a:cubicBezTo>
                  <a:cubicBezTo>
                    <a:pt x="65" y="17"/>
                    <a:pt x="139" y="0"/>
                    <a:pt x="196" y="39"/>
                  </a:cubicBezTo>
                  <a:cubicBezTo>
                    <a:pt x="226" y="59"/>
                    <a:pt x="255" y="92"/>
                    <a:pt x="251" y="136"/>
                  </a:cubicBezTo>
                  <a:cubicBezTo>
                    <a:pt x="249" y="161"/>
                    <a:pt x="228" y="177"/>
                    <a:pt x="203" y="172"/>
                  </a:cubicBezTo>
                  <a:cubicBezTo>
                    <a:pt x="172" y="165"/>
                    <a:pt x="154" y="137"/>
                    <a:pt x="134" y="115"/>
                  </a:cubicBezTo>
                  <a:cubicBezTo>
                    <a:pt x="111" y="91"/>
                    <a:pt x="75" y="81"/>
                    <a:pt x="44" y="92"/>
                  </a:cubicBezTo>
                  <a:cubicBezTo>
                    <a:pt x="24" y="100"/>
                    <a:pt x="15" y="106"/>
                    <a:pt x="0" y="124"/>
                  </a:cubicBezTo>
                  <a:close/>
                </a:path>
              </a:pathLst>
            </a:custGeom>
            <a:gradFill>
              <a:gsLst>
                <a:gs pos="61000">
                  <a:schemeClr val="bg1">
                    <a:alpha val="73000"/>
                  </a:schemeClr>
                </a:gs>
                <a:gs pos="0">
                  <a:schemeClr val="bg2">
                    <a:lumMod val="97000"/>
                    <a:lumOff val="3000"/>
                  </a:schemeClr>
                </a:gs>
              </a:gsLst>
              <a:path path="circle">
                <a:fillToRect t="100000" r="100000"/>
              </a:path>
            </a:gradFill>
            <a:ln>
              <a:noFill/>
            </a:ln>
          </p:spPr>
          <p:txBody>
            <a:bodyPr vert="horz" wrap="square" lIns="91440" tIns="45720" rIns="91440" bIns="45720" numCol="1" anchor="t" anchorCtr="0" compatLnSpc="1"/>
            <a:lstStyle/>
            <a:p>
              <a:endParaRPr lang="zh-CN" altLang="en-US"/>
            </a:p>
          </p:txBody>
        </p:sp>
        <p:sp>
          <p:nvSpPr>
            <p:cNvPr id="70" name="Freeform 38"/>
            <p:cNvSpPr>
              <a:spLocks noEditPoints="1"/>
            </p:cNvSpPr>
            <p:nvPr/>
          </p:nvSpPr>
          <p:spPr bwMode="auto">
            <a:xfrm>
              <a:off x="3192362" y="2657475"/>
              <a:ext cx="363538" cy="739775"/>
            </a:xfrm>
            <a:custGeom>
              <a:avLst/>
              <a:gdLst>
                <a:gd name="T0" fmla="*/ 19 w 97"/>
                <a:gd name="T1" fmla="*/ 83 h 197"/>
                <a:gd name="T2" fmla="*/ 4 w 97"/>
                <a:gd name="T3" fmla="*/ 96 h 197"/>
                <a:gd name="T4" fmla="*/ 5 w 97"/>
                <a:gd name="T5" fmla="*/ 101 h 197"/>
                <a:gd name="T6" fmla="*/ 57 w 97"/>
                <a:gd name="T7" fmla="*/ 175 h 197"/>
                <a:gd name="T8" fmla="*/ 21 w 97"/>
                <a:gd name="T9" fmla="*/ 101 h 197"/>
                <a:gd name="T10" fmla="*/ 19 w 97"/>
                <a:gd name="T11" fmla="*/ 83 h 197"/>
                <a:gd name="T12" fmla="*/ 2 w 97"/>
                <a:gd name="T13" fmla="*/ 86 h 197"/>
                <a:gd name="T14" fmla="*/ 18 w 97"/>
                <a:gd name="T15" fmla="*/ 66 h 197"/>
                <a:gd name="T16" fmla="*/ 24 w 97"/>
                <a:gd name="T17" fmla="*/ 12 h 197"/>
                <a:gd name="T18" fmla="*/ 2 w 97"/>
                <a:gd name="T19" fmla="*/ 86 h 197"/>
                <a:gd name="T20" fmla="*/ 22 w 97"/>
                <a:gd name="T21" fmla="*/ 63 h 197"/>
                <a:gd name="T22" fmla="*/ 28 w 97"/>
                <a:gd name="T23" fmla="*/ 57 h 197"/>
                <a:gd name="T24" fmla="*/ 37 w 97"/>
                <a:gd name="T25" fmla="*/ 0 h 197"/>
                <a:gd name="T26" fmla="*/ 26 w 97"/>
                <a:gd name="T27" fmla="*/ 10 h 197"/>
                <a:gd name="T28" fmla="*/ 22 w 97"/>
                <a:gd name="T29" fmla="*/ 63 h 197"/>
                <a:gd name="T30" fmla="*/ 97 w 97"/>
                <a:gd name="T31" fmla="*/ 197 h 197"/>
                <a:gd name="T32" fmla="*/ 37 w 97"/>
                <a:gd name="T33" fmla="*/ 111 h 197"/>
                <a:gd name="T34" fmla="*/ 29 w 97"/>
                <a:gd name="T35" fmla="*/ 76 h 197"/>
                <a:gd name="T36" fmla="*/ 23 w 97"/>
                <a:gd name="T37" fmla="*/ 80 h 197"/>
                <a:gd name="T38" fmla="*/ 26 w 97"/>
                <a:gd name="T39" fmla="*/ 100 h 197"/>
                <a:gd name="T40" fmla="*/ 62 w 97"/>
                <a:gd name="T41" fmla="*/ 179 h 197"/>
                <a:gd name="T42" fmla="*/ 97 w 97"/>
                <a:gd name="T43"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97">
                  <a:moveTo>
                    <a:pt x="19" y="83"/>
                  </a:moveTo>
                  <a:cubicBezTo>
                    <a:pt x="12" y="88"/>
                    <a:pt x="7" y="93"/>
                    <a:pt x="4" y="96"/>
                  </a:cubicBezTo>
                  <a:cubicBezTo>
                    <a:pt x="4" y="97"/>
                    <a:pt x="4" y="99"/>
                    <a:pt x="5" y="101"/>
                  </a:cubicBezTo>
                  <a:cubicBezTo>
                    <a:pt x="12" y="132"/>
                    <a:pt x="31" y="158"/>
                    <a:pt x="57" y="175"/>
                  </a:cubicBezTo>
                  <a:cubicBezTo>
                    <a:pt x="45" y="160"/>
                    <a:pt x="28" y="134"/>
                    <a:pt x="21" y="101"/>
                  </a:cubicBezTo>
                  <a:cubicBezTo>
                    <a:pt x="20" y="95"/>
                    <a:pt x="19" y="89"/>
                    <a:pt x="19" y="83"/>
                  </a:cubicBezTo>
                  <a:close/>
                  <a:moveTo>
                    <a:pt x="2" y="86"/>
                  </a:moveTo>
                  <a:cubicBezTo>
                    <a:pt x="6" y="79"/>
                    <a:pt x="12" y="72"/>
                    <a:pt x="18" y="66"/>
                  </a:cubicBezTo>
                  <a:cubicBezTo>
                    <a:pt x="17" y="42"/>
                    <a:pt x="21" y="23"/>
                    <a:pt x="24" y="12"/>
                  </a:cubicBezTo>
                  <a:cubicBezTo>
                    <a:pt x="8" y="32"/>
                    <a:pt x="0" y="58"/>
                    <a:pt x="2" y="86"/>
                  </a:cubicBezTo>
                  <a:close/>
                  <a:moveTo>
                    <a:pt x="22" y="63"/>
                  </a:moveTo>
                  <a:cubicBezTo>
                    <a:pt x="24" y="61"/>
                    <a:pt x="26" y="59"/>
                    <a:pt x="28" y="57"/>
                  </a:cubicBezTo>
                  <a:cubicBezTo>
                    <a:pt x="28" y="23"/>
                    <a:pt x="37" y="0"/>
                    <a:pt x="37" y="0"/>
                  </a:cubicBezTo>
                  <a:cubicBezTo>
                    <a:pt x="33" y="3"/>
                    <a:pt x="29" y="6"/>
                    <a:pt x="26" y="10"/>
                  </a:cubicBezTo>
                  <a:cubicBezTo>
                    <a:pt x="25" y="19"/>
                    <a:pt x="21" y="38"/>
                    <a:pt x="22" y="63"/>
                  </a:cubicBezTo>
                  <a:close/>
                  <a:moveTo>
                    <a:pt x="97" y="197"/>
                  </a:moveTo>
                  <a:cubicBezTo>
                    <a:pt x="97" y="197"/>
                    <a:pt x="56" y="172"/>
                    <a:pt x="37" y="111"/>
                  </a:cubicBezTo>
                  <a:cubicBezTo>
                    <a:pt x="33" y="99"/>
                    <a:pt x="31" y="87"/>
                    <a:pt x="29" y="76"/>
                  </a:cubicBezTo>
                  <a:cubicBezTo>
                    <a:pt x="27" y="77"/>
                    <a:pt x="25" y="79"/>
                    <a:pt x="23" y="80"/>
                  </a:cubicBezTo>
                  <a:cubicBezTo>
                    <a:pt x="23" y="87"/>
                    <a:pt x="24" y="93"/>
                    <a:pt x="26" y="100"/>
                  </a:cubicBezTo>
                  <a:cubicBezTo>
                    <a:pt x="33" y="137"/>
                    <a:pt x="51" y="164"/>
                    <a:pt x="62" y="179"/>
                  </a:cubicBezTo>
                  <a:cubicBezTo>
                    <a:pt x="71" y="184"/>
                    <a:pt x="83" y="192"/>
                    <a:pt x="97" y="197"/>
                  </a:cubicBezTo>
                  <a:close/>
                </a:path>
              </a:pathLst>
            </a:custGeom>
            <a:solidFill>
              <a:srgbClr val="F9F9F9">
                <a:alpha val="4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1" name="组合 70"/>
          <p:cNvGrpSpPr/>
          <p:nvPr/>
        </p:nvGrpSpPr>
        <p:grpSpPr>
          <a:xfrm>
            <a:off x="3403866" y="4636345"/>
            <a:ext cx="329625" cy="326725"/>
            <a:chOff x="3128964" y="2287587"/>
            <a:chExt cx="1233385" cy="1222376"/>
          </a:xfrm>
        </p:grpSpPr>
        <p:sp>
          <p:nvSpPr>
            <p:cNvPr id="72" name="Oval 6"/>
            <p:cNvSpPr>
              <a:spLocks noChangeArrowheads="1"/>
            </p:cNvSpPr>
            <p:nvPr/>
          </p:nvSpPr>
          <p:spPr bwMode="auto">
            <a:xfrm>
              <a:off x="3128964" y="2287587"/>
              <a:ext cx="1220787" cy="1222375"/>
            </a:xfrm>
            <a:prstGeom prst="ellipse">
              <a:avLst/>
            </a:prstGeom>
            <a:gradFill flip="none" rotWithShape="1">
              <a:gsLst>
                <a:gs pos="100000">
                  <a:schemeClr val="tx2"/>
                </a:gs>
                <a:gs pos="11000">
                  <a:schemeClr val="bg2"/>
                </a:gs>
                <a:gs pos="0">
                  <a:schemeClr val="tx2"/>
                </a:gs>
              </a:gsLst>
              <a:path path="circle">
                <a:fillToRect t="100000" r="100000"/>
              </a:path>
              <a:tileRect l="-100000" b="-100000"/>
            </a:gradFill>
            <a:ln>
              <a:noFill/>
            </a:ln>
          </p:spPr>
          <p:txBody>
            <a:bodyPr vert="horz" wrap="square" lIns="91440" tIns="45720" rIns="91440" bIns="45720" numCol="1" anchor="t" anchorCtr="0" compatLnSpc="1"/>
            <a:lstStyle/>
            <a:p>
              <a:endParaRPr lang="zh-CN" altLang="en-US"/>
            </a:p>
          </p:txBody>
        </p:sp>
        <p:sp>
          <p:nvSpPr>
            <p:cNvPr id="73" name="Freeform 11"/>
            <p:cNvSpPr/>
            <p:nvPr/>
          </p:nvSpPr>
          <p:spPr bwMode="auto">
            <a:xfrm>
              <a:off x="3154362" y="2339975"/>
              <a:ext cx="1169987" cy="1169988"/>
            </a:xfrm>
            <a:custGeom>
              <a:avLst/>
              <a:gdLst>
                <a:gd name="T0" fmla="*/ 312 w 312"/>
                <a:gd name="T1" fmla="*/ 157 h 312"/>
                <a:gd name="T2" fmla="*/ 155 w 312"/>
                <a:gd name="T3" fmla="*/ 311 h 312"/>
                <a:gd name="T4" fmla="*/ 1 w 312"/>
                <a:gd name="T5" fmla="*/ 155 h 312"/>
                <a:gd name="T6" fmla="*/ 157 w 312"/>
                <a:gd name="T7" fmla="*/ 0 h 312"/>
                <a:gd name="T8" fmla="*/ 312 w 312"/>
                <a:gd name="T9" fmla="*/ 157 h 312"/>
              </a:gdLst>
              <a:ahLst/>
              <a:cxnLst>
                <a:cxn ang="0">
                  <a:pos x="T0" y="T1"/>
                </a:cxn>
                <a:cxn ang="0">
                  <a:pos x="T2" y="T3"/>
                </a:cxn>
                <a:cxn ang="0">
                  <a:pos x="T4" y="T5"/>
                </a:cxn>
                <a:cxn ang="0">
                  <a:pos x="T6" y="T7"/>
                </a:cxn>
                <a:cxn ang="0">
                  <a:pos x="T8" y="T9"/>
                </a:cxn>
              </a:cxnLst>
              <a:rect l="0" t="0" r="r" b="b"/>
              <a:pathLst>
                <a:path w="312" h="312">
                  <a:moveTo>
                    <a:pt x="312" y="157"/>
                  </a:moveTo>
                  <a:cubicBezTo>
                    <a:pt x="311" y="242"/>
                    <a:pt x="241" y="312"/>
                    <a:pt x="155" y="311"/>
                  </a:cubicBezTo>
                  <a:cubicBezTo>
                    <a:pt x="69" y="311"/>
                    <a:pt x="0" y="241"/>
                    <a:pt x="1" y="155"/>
                  </a:cubicBezTo>
                  <a:cubicBezTo>
                    <a:pt x="1" y="69"/>
                    <a:pt x="71" y="0"/>
                    <a:pt x="157" y="0"/>
                  </a:cubicBezTo>
                  <a:cubicBezTo>
                    <a:pt x="243" y="1"/>
                    <a:pt x="312" y="71"/>
                    <a:pt x="312" y="157"/>
                  </a:cubicBezTo>
                  <a:close/>
                </a:path>
              </a:pathLst>
            </a:custGeom>
            <a:gradFill flip="none" rotWithShape="1">
              <a:gsLst>
                <a:gs pos="100000">
                  <a:schemeClr val="tx2"/>
                </a:gs>
                <a:gs pos="87000">
                  <a:schemeClr val="bg2"/>
                </a:gs>
              </a:gsLst>
              <a:lin ang="0" scaled="0"/>
              <a:tileRect/>
            </a:gradFill>
            <a:ln>
              <a:noFill/>
            </a:ln>
          </p:spPr>
          <p:txBody>
            <a:bodyPr vert="horz" wrap="square" lIns="91440" tIns="45720" rIns="91440" bIns="45720" numCol="1" anchor="t" anchorCtr="0" compatLnSpc="1"/>
            <a:lstStyle/>
            <a:p>
              <a:endParaRPr lang="zh-CN" altLang="en-US"/>
            </a:p>
          </p:txBody>
        </p:sp>
        <p:sp>
          <p:nvSpPr>
            <p:cNvPr id="74" name="Oval 16"/>
            <p:cNvSpPr>
              <a:spLocks noChangeArrowheads="1"/>
            </p:cNvSpPr>
            <p:nvPr/>
          </p:nvSpPr>
          <p:spPr bwMode="auto">
            <a:xfrm>
              <a:off x="3180555" y="2366168"/>
              <a:ext cx="1117600" cy="1117600"/>
            </a:xfrm>
            <a:prstGeom prst="ellipse">
              <a:avLst/>
            </a:prstGeom>
            <a:gradFill flip="none" rotWithShape="1">
              <a:gsLst>
                <a:gs pos="50000">
                  <a:schemeClr val="bg2">
                    <a:lumMod val="97000"/>
                    <a:lumOff val="3000"/>
                  </a:schemeClr>
                </a:gs>
                <a:gs pos="100000">
                  <a:schemeClr val="tx2">
                    <a:lumMod val="86000"/>
                    <a:lumOff val="14000"/>
                  </a:schemeClr>
                </a:gs>
              </a:gsLst>
              <a:path path="shape">
                <a:fillToRect l="50000" t="50000" r="50000" b="50000"/>
              </a:path>
              <a:tileRect/>
            </a:gradFill>
            <a:ln>
              <a:noFill/>
            </a:ln>
          </p:spPr>
          <p:txBody>
            <a:bodyPr vert="horz" wrap="square" lIns="91440" tIns="45720" rIns="91440" bIns="45720" numCol="1" anchor="t" anchorCtr="0" compatLnSpc="1"/>
            <a:lstStyle/>
            <a:p>
              <a:endParaRPr lang="zh-CN" altLang="en-US"/>
            </a:p>
          </p:txBody>
        </p:sp>
        <p:sp>
          <p:nvSpPr>
            <p:cNvPr id="75" name="Freeform 22"/>
            <p:cNvSpPr/>
            <p:nvPr/>
          </p:nvSpPr>
          <p:spPr bwMode="auto">
            <a:xfrm>
              <a:off x="3175793" y="2366963"/>
              <a:ext cx="1122362" cy="896938"/>
            </a:xfrm>
            <a:custGeom>
              <a:avLst/>
              <a:gdLst>
                <a:gd name="T0" fmla="*/ 150 w 299"/>
                <a:gd name="T1" fmla="*/ 0 h 239"/>
                <a:gd name="T2" fmla="*/ 0 w 299"/>
                <a:gd name="T3" fmla="*/ 149 h 239"/>
                <a:gd name="T4" fmla="*/ 1 w 299"/>
                <a:gd name="T5" fmla="*/ 166 h 239"/>
                <a:gd name="T6" fmla="*/ 298 w 299"/>
                <a:gd name="T7" fmla="*/ 167 h 239"/>
                <a:gd name="T8" fmla="*/ 299 w 299"/>
                <a:gd name="T9" fmla="*/ 149 h 239"/>
                <a:gd name="T10" fmla="*/ 150 w 299"/>
                <a:gd name="T11" fmla="*/ 0 h 239"/>
              </a:gdLst>
              <a:ahLst/>
              <a:cxnLst>
                <a:cxn ang="0">
                  <a:pos x="T0" y="T1"/>
                </a:cxn>
                <a:cxn ang="0">
                  <a:pos x="T2" y="T3"/>
                </a:cxn>
                <a:cxn ang="0">
                  <a:pos x="T4" y="T5"/>
                </a:cxn>
                <a:cxn ang="0">
                  <a:pos x="T6" y="T7"/>
                </a:cxn>
                <a:cxn ang="0">
                  <a:pos x="T8" y="T9"/>
                </a:cxn>
                <a:cxn ang="0">
                  <a:pos x="T10" y="T11"/>
                </a:cxn>
              </a:cxnLst>
              <a:rect l="0" t="0" r="r" b="b"/>
              <a:pathLst>
                <a:path w="299" h="239">
                  <a:moveTo>
                    <a:pt x="150" y="0"/>
                  </a:moveTo>
                  <a:cubicBezTo>
                    <a:pt x="67" y="0"/>
                    <a:pt x="0" y="67"/>
                    <a:pt x="0" y="149"/>
                  </a:cubicBezTo>
                  <a:cubicBezTo>
                    <a:pt x="0" y="155"/>
                    <a:pt x="1" y="161"/>
                    <a:pt x="1" y="166"/>
                  </a:cubicBezTo>
                  <a:cubicBezTo>
                    <a:pt x="69" y="217"/>
                    <a:pt x="195" y="239"/>
                    <a:pt x="298" y="167"/>
                  </a:cubicBezTo>
                  <a:cubicBezTo>
                    <a:pt x="298" y="161"/>
                    <a:pt x="299" y="155"/>
                    <a:pt x="299" y="149"/>
                  </a:cubicBezTo>
                  <a:cubicBezTo>
                    <a:pt x="299" y="67"/>
                    <a:pt x="232" y="0"/>
                    <a:pt x="150" y="0"/>
                  </a:cubicBezTo>
                  <a:close/>
                </a:path>
              </a:pathLst>
            </a:custGeom>
            <a:gradFill flip="none" rotWithShape="1">
              <a:gsLst>
                <a:gs pos="0">
                  <a:schemeClr val="tx2"/>
                </a:gs>
                <a:gs pos="100000">
                  <a:schemeClr val="bg2"/>
                </a:gs>
              </a:gsLst>
              <a:lin ang="17400000" scaled="0"/>
              <a:tileRect/>
            </a:gradFill>
            <a:ln>
              <a:noFill/>
            </a:ln>
          </p:spPr>
          <p:txBody>
            <a:bodyPr vert="horz" wrap="square" lIns="91440" tIns="45720" rIns="91440" bIns="45720" numCol="1" anchor="t" anchorCtr="0" compatLnSpc="1"/>
            <a:lstStyle/>
            <a:p>
              <a:endParaRPr lang="zh-CN" altLang="en-US"/>
            </a:p>
          </p:txBody>
        </p:sp>
        <p:sp>
          <p:nvSpPr>
            <p:cNvPr id="76" name="Freeform 28"/>
            <p:cNvSpPr/>
            <p:nvPr/>
          </p:nvSpPr>
          <p:spPr bwMode="auto">
            <a:xfrm>
              <a:off x="3192361" y="2366962"/>
              <a:ext cx="1169988" cy="736600"/>
            </a:xfrm>
            <a:custGeom>
              <a:avLst/>
              <a:gdLst>
                <a:gd name="T0" fmla="*/ 135 w 312"/>
                <a:gd name="T1" fmla="*/ 0 h 196"/>
                <a:gd name="T2" fmla="*/ 0 w 312"/>
                <a:gd name="T3" fmla="*/ 135 h 196"/>
                <a:gd name="T4" fmla="*/ 1 w 312"/>
                <a:gd name="T5" fmla="*/ 150 h 196"/>
                <a:gd name="T6" fmla="*/ 46 w 312"/>
                <a:gd name="T7" fmla="*/ 176 h 196"/>
                <a:gd name="T8" fmla="*/ 104 w 312"/>
                <a:gd name="T9" fmla="*/ 190 h 196"/>
                <a:gd name="T10" fmla="*/ 233 w 312"/>
                <a:gd name="T11" fmla="*/ 173 h 196"/>
                <a:gd name="T12" fmla="*/ 195 w 312"/>
                <a:gd name="T13" fmla="*/ 14 h 196"/>
                <a:gd name="T14" fmla="*/ 135 w 312"/>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196">
                  <a:moveTo>
                    <a:pt x="135" y="0"/>
                  </a:moveTo>
                  <a:cubicBezTo>
                    <a:pt x="61" y="0"/>
                    <a:pt x="0" y="60"/>
                    <a:pt x="0" y="135"/>
                  </a:cubicBezTo>
                  <a:cubicBezTo>
                    <a:pt x="0" y="140"/>
                    <a:pt x="0" y="145"/>
                    <a:pt x="1" y="150"/>
                  </a:cubicBezTo>
                  <a:cubicBezTo>
                    <a:pt x="2" y="158"/>
                    <a:pt x="40" y="173"/>
                    <a:pt x="46" y="176"/>
                  </a:cubicBezTo>
                  <a:cubicBezTo>
                    <a:pt x="65" y="183"/>
                    <a:pt x="84" y="188"/>
                    <a:pt x="104" y="190"/>
                  </a:cubicBezTo>
                  <a:cubicBezTo>
                    <a:pt x="148" y="196"/>
                    <a:pt x="192" y="189"/>
                    <a:pt x="233" y="173"/>
                  </a:cubicBezTo>
                  <a:cubicBezTo>
                    <a:pt x="312" y="141"/>
                    <a:pt x="254" y="38"/>
                    <a:pt x="195" y="14"/>
                  </a:cubicBezTo>
                  <a:cubicBezTo>
                    <a:pt x="177" y="6"/>
                    <a:pt x="155" y="0"/>
                    <a:pt x="135" y="0"/>
                  </a:cubicBezTo>
                  <a:close/>
                </a:path>
              </a:pathLst>
            </a:custGeom>
            <a:gradFill flip="none" rotWithShape="1">
              <a:gsLst>
                <a:gs pos="0">
                  <a:schemeClr val="tx2"/>
                </a:gs>
                <a:gs pos="100000">
                  <a:schemeClr val="bg2"/>
                </a:gs>
                <a:gs pos="52000">
                  <a:schemeClr val="bg2"/>
                </a:gs>
              </a:gsLst>
              <a:path path="circle">
                <a:fillToRect t="100000" r="100000"/>
              </a:path>
              <a:tileRect l="-100000" b="-100000"/>
            </a:gradFill>
            <a:ln>
              <a:noFill/>
            </a:ln>
          </p:spPr>
          <p:txBody>
            <a:bodyPr vert="horz" wrap="square" lIns="91440" tIns="45720" rIns="91440" bIns="45720" numCol="1" anchor="t" anchorCtr="0" compatLnSpc="1"/>
            <a:lstStyle/>
            <a:p>
              <a:endParaRPr lang="zh-CN" altLang="en-US"/>
            </a:p>
          </p:txBody>
        </p:sp>
        <p:sp>
          <p:nvSpPr>
            <p:cNvPr id="77" name="Freeform 33"/>
            <p:cNvSpPr/>
            <p:nvPr/>
          </p:nvSpPr>
          <p:spPr bwMode="auto">
            <a:xfrm>
              <a:off x="3261517" y="2324894"/>
              <a:ext cx="955675" cy="665162"/>
            </a:xfrm>
            <a:custGeom>
              <a:avLst/>
              <a:gdLst>
                <a:gd name="T0" fmla="*/ 0 w 255"/>
                <a:gd name="T1" fmla="*/ 124 h 177"/>
                <a:gd name="T2" fmla="*/ 11 w 255"/>
                <a:gd name="T3" fmla="*/ 96 h 177"/>
                <a:gd name="T4" fmla="*/ 27 w 255"/>
                <a:gd name="T5" fmla="*/ 70 h 177"/>
                <a:gd name="T6" fmla="*/ 196 w 255"/>
                <a:gd name="T7" fmla="*/ 39 h 177"/>
                <a:gd name="T8" fmla="*/ 251 w 255"/>
                <a:gd name="T9" fmla="*/ 136 h 177"/>
                <a:gd name="T10" fmla="*/ 203 w 255"/>
                <a:gd name="T11" fmla="*/ 172 h 177"/>
                <a:gd name="T12" fmla="*/ 134 w 255"/>
                <a:gd name="T13" fmla="*/ 115 h 177"/>
                <a:gd name="T14" fmla="*/ 44 w 255"/>
                <a:gd name="T15" fmla="*/ 92 h 177"/>
                <a:gd name="T16" fmla="*/ 0 w 255"/>
                <a:gd name="T17" fmla="*/ 12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177">
                  <a:moveTo>
                    <a:pt x="0" y="124"/>
                  </a:moveTo>
                  <a:cubicBezTo>
                    <a:pt x="7" y="117"/>
                    <a:pt x="8" y="105"/>
                    <a:pt x="11" y="96"/>
                  </a:cubicBezTo>
                  <a:cubicBezTo>
                    <a:pt x="15" y="87"/>
                    <a:pt x="21" y="79"/>
                    <a:pt x="27" y="70"/>
                  </a:cubicBezTo>
                  <a:cubicBezTo>
                    <a:pt x="65" y="17"/>
                    <a:pt x="139" y="0"/>
                    <a:pt x="196" y="39"/>
                  </a:cubicBezTo>
                  <a:cubicBezTo>
                    <a:pt x="226" y="59"/>
                    <a:pt x="255" y="92"/>
                    <a:pt x="251" y="136"/>
                  </a:cubicBezTo>
                  <a:cubicBezTo>
                    <a:pt x="249" y="161"/>
                    <a:pt x="228" y="177"/>
                    <a:pt x="203" y="172"/>
                  </a:cubicBezTo>
                  <a:cubicBezTo>
                    <a:pt x="172" y="165"/>
                    <a:pt x="154" y="137"/>
                    <a:pt x="134" y="115"/>
                  </a:cubicBezTo>
                  <a:cubicBezTo>
                    <a:pt x="111" y="91"/>
                    <a:pt x="75" y="81"/>
                    <a:pt x="44" y="92"/>
                  </a:cubicBezTo>
                  <a:cubicBezTo>
                    <a:pt x="24" y="100"/>
                    <a:pt x="15" y="106"/>
                    <a:pt x="0" y="124"/>
                  </a:cubicBezTo>
                  <a:close/>
                </a:path>
              </a:pathLst>
            </a:custGeom>
            <a:gradFill>
              <a:gsLst>
                <a:gs pos="61000">
                  <a:schemeClr val="bg1">
                    <a:alpha val="73000"/>
                  </a:schemeClr>
                </a:gs>
                <a:gs pos="0">
                  <a:schemeClr val="bg2">
                    <a:lumMod val="97000"/>
                    <a:lumOff val="3000"/>
                  </a:schemeClr>
                </a:gs>
              </a:gsLst>
              <a:path path="circle">
                <a:fillToRect t="100000" r="100000"/>
              </a:path>
            </a:gradFill>
            <a:ln>
              <a:noFill/>
            </a:ln>
          </p:spPr>
          <p:txBody>
            <a:bodyPr vert="horz" wrap="square" lIns="91440" tIns="45720" rIns="91440" bIns="45720" numCol="1" anchor="t" anchorCtr="0" compatLnSpc="1"/>
            <a:lstStyle/>
            <a:p>
              <a:endParaRPr lang="zh-CN" altLang="en-US"/>
            </a:p>
          </p:txBody>
        </p:sp>
        <p:sp>
          <p:nvSpPr>
            <p:cNvPr id="78" name="Freeform 38"/>
            <p:cNvSpPr>
              <a:spLocks noEditPoints="1"/>
            </p:cNvSpPr>
            <p:nvPr/>
          </p:nvSpPr>
          <p:spPr bwMode="auto">
            <a:xfrm>
              <a:off x="3192362" y="2657475"/>
              <a:ext cx="363538" cy="739775"/>
            </a:xfrm>
            <a:custGeom>
              <a:avLst/>
              <a:gdLst>
                <a:gd name="T0" fmla="*/ 19 w 97"/>
                <a:gd name="T1" fmla="*/ 83 h 197"/>
                <a:gd name="T2" fmla="*/ 4 w 97"/>
                <a:gd name="T3" fmla="*/ 96 h 197"/>
                <a:gd name="T4" fmla="*/ 5 w 97"/>
                <a:gd name="T5" fmla="*/ 101 h 197"/>
                <a:gd name="T6" fmla="*/ 57 w 97"/>
                <a:gd name="T7" fmla="*/ 175 h 197"/>
                <a:gd name="T8" fmla="*/ 21 w 97"/>
                <a:gd name="T9" fmla="*/ 101 h 197"/>
                <a:gd name="T10" fmla="*/ 19 w 97"/>
                <a:gd name="T11" fmla="*/ 83 h 197"/>
                <a:gd name="T12" fmla="*/ 2 w 97"/>
                <a:gd name="T13" fmla="*/ 86 h 197"/>
                <a:gd name="T14" fmla="*/ 18 w 97"/>
                <a:gd name="T15" fmla="*/ 66 h 197"/>
                <a:gd name="T16" fmla="*/ 24 w 97"/>
                <a:gd name="T17" fmla="*/ 12 h 197"/>
                <a:gd name="T18" fmla="*/ 2 w 97"/>
                <a:gd name="T19" fmla="*/ 86 h 197"/>
                <a:gd name="T20" fmla="*/ 22 w 97"/>
                <a:gd name="T21" fmla="*/ 63 h 197"/>
                <a:gd name="T22" fmla="*/ 28 w 97"/>
                <a:gd name="T23" fmla="*/ 57 h 197"/>
                <a:gd name="T24" fmla="*/ 37 w 97"/>
                <a:gd name="T25" fmla="*/ 0 h 197"/>
                <a:gd name="T26" fmla="*/ 26 w 97"/>
                <a:gd name="T27" fmla="*/ 10 h 197"/>
                <a:gd name="T28" fmla="*/ 22 w 97"/>
                <a:gd name="T29" fmla="*/ 63 h 197"/>
                <a:gd name="T30" fmla="*/ 97 w 97"/>
                <a:gd name="T31" fmla="*/ 197 h 197"/>
                <a:gd name="T32" fmla="*/ 37 w 97"/>
                <a:gd name="T33" fmla="*/ 111 h 197"/>
                <a:gd name="T34" fmla="*/ 29 w 97"/>
                <a:gd name="T35" fmla="*/ 76 h 197"/>
                <a:gd name="T36" fmla="*/ 23 w 97"/>
                <a:gd name="T37" fmla="*/ 80 h 197"/>
                <a:gd name="T38" fmla="*/ 26 w 97"/>
                <a:gd name="T39" fmla="*/ 100 h 197"/>
                <a:gd name="T40" fmla="*/ 62 w 97"/>
                <a:gd name="T41" fmla="*/ 179 h 197"/>
                <a:gd name="T42" fmla="*/ 97 w 97"/>
                <a:gd name="T43"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97">
                  <a:moveTo>
                    <a:pt x="19" y="83"/>
                  </a:moveTo>
                  <a:cubicBezTo>
                    <a:pt x="12" y="88"/>
                    <a:pt x="7" y="93"/>
                    <a:pt x="4" y="96"/>
                  </a:cubicBezTo>
                  <a:cubicBezTo>
                    <a:pt x="4" y="97"/>
                    <a:pt x="4" y="99"/>
                    <a:pt x="5" y="101"/>
                  </a:cubicBezTo>
                  <a:cubicBezTo>
                    <a:pt x="12" y="132"/>
                    <a:pt x="31" y="158"/>
                    <a:pt x="57" y="175"/>
                  </a:cubicBezTo>
                  <a:cubicBezTo>
                    <a:pt x="45" y="160"/>
                    <a:pt x="28" y="134"/>
                    <a:pt x="21" y="101"/>
                  </a:cubicBezTo>
                  <a:cubicBezTo>
                    <a:pt x="20" y="95"/>
                    <a:pt x="19" y="89"/>
                    <a:pt x="19" y="83"/>
                  </a:cubicBezTo>
                  <a:close/>
                  <a:moveTo>
                    <a:pt x="2" y="86"/>
                  </a:moveTo>
                  <a:cubicBezTo>
                    <a:pt x="6" y="79"/>
                    <a:pt x="12" y="72"/>
                    <a:pt x="18" y="66"/>
                  </a:cubicBezTo>
                  <a:cubicBezTo>
                    <a:pt x="17" y="42"/>
                    <a:pt x="21" y="23"/>
                    <a:pt x="24" y="12"/>
                  </a:cubicBezTo>
                  <a:cubicBezTo>
                    <a:pt x="8" y="32"/>
                    <a:pt x="0" y="58"/>
                    <a:pt x="2" y="86"/>
                  </a:cubicBezTo>
                  <a:close/>
                  <a:moveTo>
                    <a:pt x="22" y="63"/>
                  </a:moveTo>
                  <a:cubicBezTo>
                    <a:pt x="24" y="61"/>
                    <a:pt x="26" y="59"/>
                    <a:pt x="28" y="57"/>
                  </a:cubicBezTo>
                  <a:cubicBezTo>
                    <a:pt x="28" y="23"/>
                    <a:pt x="37" y="0"/>
                    <a:pt x="37" y="0"/>
                  </a:cubicBezTo>
                  <a:cubicBezTo>
                    <a:pt x="33" y="3"/>
                    <a:pt x="29" y="6"/>
                    <a:pt x="26" y="10"/>
                  </a:cubicBezTo>
                  <a:cubicBezTo>
                    <a:pt x="25" y="19"/>
                    <a:pt x="21" y="38"/>
                    <a:pt x="22" y="63"/>
                  </a:cubicBezTo>
                  <a:close/>
                  <a:moveTo>
                    <a:pt x="97" y="197"/>
                  </a:moveTo>
                  <a:cubicBezTo>
                    <a:pt x="97" y="197"/>
                    <a:pt x="56" y="172"/>
                    <a:pt x="37" y="111"/>
                  </a:cubicBezTo>
                  <a:cubicBezTo>
                    <a:pt x="33" y="99"/>
                    <a:pt x="31" y="87"/>
                    <a:pt x="29" y="76"/>
                  </a:cubicBezTo>
                  <a:cubicBezTo>
                    <a:pt x="27" y="77"/>
                    <a:pt x="25" y="79"/>
                    <a:pt x="23" y="80"/>
                  </a:cubicBezTo>
                  <a:cubicBezTo>
                    <a:pt x="23" y="87"/>
                    <a:pt x="24" y="93"/>
                    <a:pt x="26" y="100"/>
                  </a:cubicBezTo>
                  <a:cubicBezTo>
                    <a:pt x="33" y="137"/>
                    <a:pt x="51" y="164"/>
                    <a:pt x="62" y="179"/>
                  </a:cubicBezTo>
                  <a:cubicBezTo>
                    <a:pt x="71" y="184"/>
                    <a:pt x="83" y="192"/>
                    <a:pt x="97" y="197"/>
                  </a:cubicBezTo>
                  <a:close/>
                </a:path>
              </a:pathLst>
            </a:custGeom>
            <a:solidFill>
              <a:srgbClr val="F9F9F9">
                <a:alpha val="4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9" name="组合 78"/>
          <p:cNvGrpSpPr/>
          <p:nvPr/>
        </p:nvGrpSpPr>
        <p:grpSpPr>
          <a:xfrm>
            <a:off x="4080726" y="4890100"/>
            <a:ext cx="329625" cy="326725"/>
            <a:chOff x="3128964" y="2287587"/>
            <a:chExt cx="1233385" cy="1222376"/>
          </a:xfrm>
        </p:grpSpPr>
        <p:sp>
          <p:nvSpPr>
            <p:cNvPr id="80" name="Oval 6"/>
            <p:cNvSpPr>
              <a:spLocks noChangeArrowheads="1"/>
            </p:cNvSpPr>
            <p:nvPr/>
          </p:nvSpPr>
          <p:spPr bwMode="auto">
            <a:xfrm>
              <a:off x="3128964" y="2287587"/>
              <a:ext cx="1220787" cy="1222375"/>
            </a:xfrm>
            <a:prstGeom prst="ellipse">
              <a:avLst/>
            </a:prstGeom>
            <a:gradFill flip="none" rotWithShape="1">
              <a:gsLst>
                <a:gs pos="100000">
                  <a:schemeClr val="tx2"/>
                </a:gs>
                <a:gs pos="11000">
                  <a:schemeClr val="bg2"/>
                </a:gs>
                <a:gs pos="0">
                  <a:schemeClr val="tx2"/>
                </a:gs>
              </a:gsLst>
              <a:path path="circle">
                <a:fillToRect t="100000" r="100000"/>
              </a:path>
              <a:tileRect l="-100000" b="-100000"/>
            </a:gradFill>
            <a:ln>
              <a:noFill/>
            </a:ln>
          </p:spPr>
          <p:txBody>
            <a:bodyPr vert="horz" wrap="square" lIns="91440" tIns="45720" rIns="91440" bIns="45720" numCol="1" anchor="t" anchorCtr="0" compatLnSpc="1"/>
            <a:lstStyle/>
            <a:p>
              <a:endParaRPr lang="zh-CN" altLang="en-US"/>
            </a:p>
          </p:txBody>
        </p:sp>
        <p:sp>
          <p:nvSpPr>
            <p:cNvPr id="81" name="Freeform 11"/>
            <p:cNvSpPr/>
            <p:nvPr/>
          </p:nvSpPr>
          <p:spPr bwMode="auto">
            <a:xfrm>
              <a:off x="3154362" y="2339975"/>
              <a:ext cx="1169987" cy="1169988"/>
            </a:xfrm>
            <a:custGeom>
              <a:avLst/>
              <a:gdLst>
                <a:gd name="T0" fmla="*/ 312 w 312"/>
                <a:gd name="T1" fmla="*/ 157 h 312"/>
                <a:gd name="T2" fmla="*/ 155 w 312"/>
                <a:gd name="T3" fmla="*/ 311 h 312"/>
                <a:gd name="T4" fmla="*/ 1 w 312"/>
                <a:gd name="T5" fmla="*/ 155 h 312"/>
                <a:gd name="T6" fmla="*/ 157 w 312"/>
                <a:gd name="T7" fmla="*/ 0 h 312"/>
                <a:gd name="T8" fmla="*/ 312 w 312"/>
                <a:gd name="T9" fmla="*/ 157 h 312"/>
              </a:gdLst>
              <a:ahLst/>
              <a:cxnLst>
                <a:cxn ang="0">
                  <a:pos x="T0" y="T1"/>
                </a:cxn>
                <a:cxn ang="0">
                  <a:pos x="T2" y="T3"/>
                </a:cxn>
                <a:cxn ang="0">
                  <a:pos x="T4" y="T5"/>
                </a:cxn>
                <a:cxn ang="0">
                  <a:pos x="T6" y="T7"/>
                </a:cxn>
                <a:cxn ang="0">
                  <a:pos x="T8" y="T9"/>
                </a:cxn>
              </a:cxnLst>
              <a:rect l="0" t="0" r="r" b="b"/>
              <a:pathLst>
                <a:path w="312" h="312">
                  <a:moveTo>
                    <a:pt x="312" y="157"/>
                  </a:moveTo>
                  <a:cubicBezTo>
                    <a:pt x="311" y="242"/>
                    <a:pt x="241" y="312"/>
                    <a:pt x="155" y="311"/>
                  </a:cubicBezTo>
                  <a:cubicBezTo>
                    <a:pt x="69" y="311"/>
                    <a:pt x="0" y="241"/>
                    <a:pt x="1" y="155"/>
                  </a:cubicBezTo>
                  <a:cubicBezTo>
                    <a:pt x="1" y="69"/>
                    <a:pt x="71" y="0"/>
                    <a:pt x="157" y="0"/>
                  </a:cubicBezTo>
                  <a:cubicBezTo>
                    <a:pt x="243" y="1"/>
                    <a:pt x="312" y="71"/>
                    <a:pt x="312" y="157"/>
                  </a:cubicBezTo>
                  <a:close/>
                </a:path>
              </a:pathLst>
            </a:custGeom>
            <a:gradFill flip="none" rotWithShape="1">
              <a:gsLst>
                <a:gs pos="100000">
                  <a:schemeClr val="tx2"/>
                </a:gs>
                <a:gs pos="87000">
                  <a:schemeClr val="bg2"/>
                </a:gs>
              </a:gsLst>
              <a:lin ang="0" scaled="0"/>
              <a:tileRect/>
            </a:gradFill>
            <a:ln>
              <a:noFill/>
            </a:ln>
          </p:spPr>
          <p:txBody>
            <a:bodyPr vert="horz" wrap="square" lIns="91440" tIns="45720" rIns="91440" bIns="45720" numCol="1" anchor="t" anchorCtr="0" compatLnSpc="1"/>
            <a:lstStyle/>
            <a:p>
              <a:endParaRPr lang="zh-CN" altLang="en-US"/>
            </a:p>
          </p:txBody>
        </p:sp>
        <p:sp>
          <p:nvSpPr>
            <p:cNvPr id="82" name="Oval 16"/>
            <p:cNvSpPr>
              <a:spLocks noChangeArrowheads="1"/>
            </p:cNvSpPr>
            <p:nvPr/>
          </p:nvSpPr>
          <p:spPr bwMode="auto">
            <a:xfrm>
              <a:off x="3180555" y="2366168"/>
              <a:ext cx="1117600" cy="1117600"/>
            </a:xfrm>
            <a:prstGeom prst="ellipse">
              <a:avLst/>
            </a:prstGeom>
            <a:gradFill flip="none" rotWithShape="1">
              <a:gsLst>
                <a:gs pos="50000">
                  <a:schemeClr val="bg2">
                    <a:lumMod val="97000"/>
                    <a:lumOff val="3000"/>
                  </a:schemeClr>
                </a:gs>
                <a:gs pos="100000">
                  <a:schemeClr val="tx2">
                    <a:lumMod val="86000"/>
                    <a:lumOff val="14000"/>
                  </a:schemeClr>
                </a:gs>
              </a:gsLst>
              <a:path path="shape">
                <a:fillToRect l="50000" t="50000" r="50000" b="50000"/>
              </a:path>
              <a:tileRect/>
            </a:gradFill>
            <a:ln>
              <a:noFill/>
            </a:ln>
          </p:spPr>
          <p:txBody>
            <a:bodyPr vert="horz" wrap="square" lIns="91440" tIns="45720" rIns="91440" bIns="45720" numCol="1" anchor="t" anchorCtr="0" compatLnSpc="1"/>
            <a:lstStyle/>
            <a:p>
              <a:endParaRPr lang="zh-CN" altLang="en-US"/>
            </a:p>
          </p:txBody>
        </p:sp>
        <p:sp>
          <p:nvSpPr>
            <p:cNvPr id="83" name="Freeform 22"/>
            <p:cNvSpPr/>
            <p:nvPr/>
          </p:nvSpPr>
          <p:spPr bwMode="auto">
            <a:xfrm>
              <a:off x="3175793" y="2366963"/>
              <a:ext cx="1122362" cy="896938"/>
            </a:xfrm>
            <a:custGeom>
              <a:avLst/>
              <a:gdLst>
                <a:gd name="T0" fmla="*/ 150 w 299"/>
                <a:gd name="T1" fmla="*/ 0 h 239"/>
                <a:gd name="T2" fmla="*/ 0 w 299"/>
                <a:gd name="T3" fmla="*/ 149 h 239"/>
                <a:gd name="T4" fmla="*/ 1 w 299"/>
                <a:gd name="T5" fmla="*/ 166 h 239"/>
                <a:gd name="T6" fmla="*/ 298 w 299"/>
                <a:gd name="T7" fmla="*/ 167 h 239"/>
                <a:gd name="T8" fmla="*/ 299 w 299"/>
                <a:gd name="T9" fmla="*/ 149 h 239"/>
                <a:gd name="T10" fmla="*/ 150 w 299"/>
                <a:gd name="T11" fmla="*/ 0 h 239"/>
              </a:gdLst>
              <a:ahLst/>
              <a:cxnLst>
                <a:cxn ang="0">
                  <a:pos x="T0" y="T1"/>
                </a:cxn>
                <a:cxn ang="0">
                  <a:pos x="T2" y="T3"/>
                </a:cxn>
                <a:cxn ang="0">
                  <a:pos x="T4" y="T5"/>
                </a:cxn>
                <a:cxn ang="0">
                  <a:pos x="T6" y="T7"/>
                </a:cxn>
                <a:cxn ang="0">
                  <a:pos x="T8" y="T9"/>
                </a:cxn>
                <a:cxn ang="0">
                  <a:pos x="T10" y="T11"/>
                </a:cxn>
              </a:cxnLst>
              <a:rect l="0" t="0" r="r" b="b"/>
              <a:pathLst>
                <a:path w="299" h="239">
                  <a:moveTo>
                    <a:pt x="150" y="0"/>
                  </a:moveTo>
                  <a:cubicBezTo>
                    <a:pt x="67" y="0"/>
                    <a:pt x="0" y="67"/>
                    <a:pt x="0" y="149"/>
                  </a:cubicBezTo>
                  <a:cubicBezTo>
                    <a:pt x="0" y="155"/>
                    <a:pt x="1" y="161"/>
                    <a:pt x="1" y="166"/>
                  </a:cubicBezTo>
                  <a:cubicBezTo>
                    <a:pt x="69" y="217"/>
                    <a:pt x="195" y="239"/>
                    <a:pt x="298" y="167"/>
                  </a:cubicBezTo>
                  <a:cubicBezTo>
                    <a:pt x="298" y="161"/>
                    <a:pt x="299" y="155"/>
                    <a:pt x="299" y="149"/>
                  </a:cubicBezTo>
                  <a:cubicBezTo>
                    <a:pt x="299" y="67"/>
                    <a:pt x="232" y="0"/>
                    <a:pt x="150" y="0"/>
                  </a:cubicBezTo>
                  <a:close/>
                </a:path>
              </a:pathLst>
            </a:custGeom>
            <a:gradFill flip="none" rotWithShape="1">
              <a:gsLst>
                <a:gs pos="0">
                  <a:schemeClr val="tx2"/>
                </a:gs>
                <a:gs pos="100000">
                  <a:schemeClr val="bg2"/>
                </a:gs>
              </a:gsLst>
              <a:lin ang="17400000" scaled="0"/>
              <a:tileRect/>
            </a:gradFill>
            <a:ln>
              <a:noFill/>
            </a:ln>
          </p:spPr>
          <p:txBody>
            <a:bodyPr vert="horz" wrap="square" lIns="91440" tIns="45720" rIns="91440" bIns="45720" numCol="1" anchor="t" anchorCtr="0" compatLnSpc="1"/>
            <a:lstStyle/>
            <a:p>
              <a:endParaRPr lang="zh-CN" altLang="en-US"/>
            </a:p>
          </p:txBody>
        </p:sp>
        <p:sp>
          <p:nvSpPr>
            <p:cNvPr id="84" name="Freeform 28"/>
            <p:cNvSpPr/>
            <p:nvPr/>
          </p:nvSpPr>
          <p:spPr bwMode="auto">
            <a:xfrm>
              <a:off x="3192361" y="2366962"/>
              <a:ext cx="1169988" cy="736600"/>
            </a:xfrm>
            <a:custGeom>
              <a:avLst/>
              <a:gdLst>
                <a:gd name="T0" fmla="*/ 135 w 312"/>
                <a:gd name="T1" fmla="*/ 0 h 196"/>
                <a:gd name="T2" fmla="*/ 0 w 312"/>
                <a:gd name="T3" fmla="*/ 135 h 196"/>
                <a:gd name="T4" fmla="*/ 1 w 312"/>
                <a:gd name="T5" fmla="*/ 150 h 196"/>
                <a:gd name="T6" fmla="*/ 46 w 312"/>
                <a:gd name="T7" fmla="*/ 176 h 196"/>
                <a:gd name="T8" fmla="*/ 104 w 312"/>
                <a:gd name="T9" fmla="*/ 190 h 196"/>
                <a:gd name="T10" fmla="*/ 233 w 312"/>
                <a:gd name="T11" fmla="*/ 173 h 196"/>
                <a:gd name="T12" fmla="*/ 195 w 312"/>
                <a:gd name="T13" fmla="*/ 14 h 196"/>
                <a:gd name="T14" fmla="*/ 135 w 312"/>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196">
                  <a:moveTo>
                    <a:pt x="135" y="0"/>
                  </a:moveTo>
                  <a:cubicBezTo>
                    <a:pt x="61" y="0"/>
                    <a:pt x="0" y="60"/>
                    <a:pt x="0" y="135"/>
                  </a:cubicBezTo>
                  <a:cubicBezTo>
                    <a:pt x="0" y="140"/>
                    <a:pt x="0" y="145"/>
                    <a:pt x="1" y="150"/>
                  </a:cubicBezTo>
                  <a:cubicBezTo>
                    <a:pt x="2" y="158"/>
                    <a:pt x="40" y="173"/>
                    <a:pt x="46" y="176"/>
                  </a:cubicBezTo>
                  <a:cubicBezTo>
                    <a:pt x="65" y="183"/>
                    <a:pt x="84" y="188"/>
                    <a:pt x="104" y="190"/>
                  </a:cubicBezTo>
                  <a:cubicBezTo>
                    <a:pt x="148" y="196"/>
                    <a:pt x="192" y="189"/>
                    <a:pt x="233" y="173"/>
                  </a:cubicBezTo>
                  <a:cubicBezTo>
                    <a:pt x="312" y="141"/>
                    <a:pt x="254" y="38"/>
                    <a:pt x="195" y="14"/>
                  </a:cubicBezTo>
                  <a:cubicBezTo>
                    <a:pt x="177" y="6"/>
                    <a:pt x="155" y="0"/>
                    <a:pt x="135" y="0"/>
                  </a:cubicBezTo>
                  <a:close/>
                </a:path>
              </a:pathLst>
            </a:custGeom>
            <a:gradFill flip="none" rotWithShape="1">
              <a:gsLst>
                <a:gs pos="0">
                  <a:schemeClr val="tx2"/>
                </a:gs>
                <a:gs pos="100000">
                  <a:schemeClr val="bg2"/>
                </a:gs>
                <a:gs pos="52000">
                  <a:schemeClr val="bg2"/>
                </a:gs>
              </a:gsLst>
              <a:path path="circle">
                <a:fillToRect t="100000" r="100000"/>
              </a:path>
              <a:tileRect l="-100000" b="-100000"/>
            </a:gradFill>
            <a:ln>
              <a:noFill/>
            </a:ln>
          </p:spPr>
          <p:txBody>
            <a:bodyPr vert="horz" wrap="square" lIns="91440" tIns="45720" rIns="91440" bIns="45720" numCol="1" anchor="t" anchorCtr="0" compatLnSpc="1"/>
            <a:lstStyle/>
            <a:p>
              <a:endParaRPr lang="zh-CN" altLang="en-US"/>
            </a:p>
          </p:txBody>
        </p:sp>
        <p:sp>
          <p:nvSpPr>
            <p:cNvPr id="85" name="Freeform 33"/>
            <p:cNvSpPr/>
            <p:nvPr/>
          </p:nvSpPr>
          <p:spPr bwMode="auto">
            <a:xfrm>
              <a:off x="3261517" y="2324894"/>
              <a:ext cx="955675" cy="665162"/>
            </a:xfrm>
            <a:custGeom>
              <a:avLst/>
              <a:gdLst>
                <a:gd name="T0" fmla="*/ 0 w 255"/>
                <a:gd name="T1" fmla="*/ 124 h 177"/>
                <a:gd name="T2" fmla="*/ 11 w 255"/>
                <a:gd name="T3" fmla="*/ 96 h 177"/>
                <a:gd name="T4" fmla="*/ 27 w 255"/>
                <a:gd name="T5" fmla="*/ 70 h 177"/>
                <a:gd name="T6" fmla="*/ 196 w 255"/>
                <a:gd name="T7" fmla="*/ 39 h 177"/>
                <a:gd name="T8" fmla="*/ 251 w 255"/>
                <a:gd name="T9" fmla="*/ 136 h 177"/>
                <a:gd name="T10" fmla="*/ 203 w 255"/>
                <a:gd name="T11" fmla="*/ 172 h 177"/>
                <a:gd name="T12" fmla="*/ 134 w 255"/>
                <a:gd name="T13" fmla="*/ 115 h 177"/>
                <a:gd name="T14" fmla="*/ 44 w 255"/>
                <a:gd name="T15" fmla="*/ 92 h 177"/>
                <a:gd name="T16" fmla="*/ 0 w 255"/>
                <a:gd name="T17" fmla="*/ 12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177">
                  <a:moveTo>
                    <a:pt x="0" y="124"/>
                  </a:moveTo>
                  <a:cubicBezTo>
                    <a:pt x="7" y="117"/>
                    <a:pt x="8" y="105"/>
                    <a:pt x="11" y="96"/>
                  </a:cubicBezTo>
                  <a:cubicBezTo>
                    <a:pt x="15" y="87"/>
                    <a:pt x="21" y="79"/>
                    <a:pt x="27" y="70"/>
                  </a:cubicBezTo>
                  <a:cubicBezTo>
                    <a:pt x="65" y="17"/>
                    <a:pt x="139" y="0"/>
                    <a:pt x="196" y="39"/>
                  </a:cubicBezTo>
                  <a:cubicBezTo>
                    <a:pt x="226" y="59"/>
                    <a:pt x="255" y="92"/>
                    <a:pt x="251" y="136"/>
                  </a:cubicBezTo>
                  <a:cubicBezTo>
                    <a:pt x="249" y="161"/>
                    <a:pt x="228" y="177"/>
                    <a:pt x="203" y="172"/>
                  </a:cubicBezTo>
                  <a:cubicBezTo>
                    <a:pt x="172" y="165"/>
                    <a:pt x="154" y="137"/>
                    <a:pt x="134" y="115"/>
                  </a:cubicBezTo>
                  <a:cubicBezTo>
                    <a:pt x="111" y="91"/>
                    <a:pt x="75" y="81"/>
                    <a:pt x="44" y="92"/>
                  </a:cubicBezTo>
                  <a:cubicBezTo>
                    <a:pt x="24" y="100"/>
                    <a:pt x="15" y="106"/>
                    <a:pt x="0" y="124"/>
                  </a:cubicBezTo>
                  <a:close/>
                </a:path>
              </a:pathLst>
            </a:custGeom>
            <a:gradFill>
              <a:gsLst>
                <a:gs pos="61000">
                  <a:schemeClr val="bg1">
                    <a:alpha val="73000"/>
                  </a:schemeClr>
                </a:gs>
                <a:gs pos="0">
                  <a:schemeClr val="bg2">
                    <a:lumMod val="97000"/>
                    <a:lumOff val="3000"/>
                  </a:schemeClr>
                </a:gs>
              </a:gsLst>
              <a:path path="circle">
                <a:fillToRect t="100000" r="100000"/>
              </a:path>
            </a:gradFill>
            <a:ln>
              <a:noFill/>
            </a:ln>
          </p:spPr>
          <p:txBody>
            <a:bodyPr vert="horz" wrap="square" lIns="91440" tIns="45720" rIns="91440" bIns="45720" numCol="1" anchor="t" anchorCtr="0" compatLnSpc="1"/>
            <a:lstStyle/>
            <a:p>
              <a:endParaRPr lang="zh-CN" altLang="en-US"/>
            </a:p>
          </p:txBody>
        </p:sp>
        <p:sp>
          <p:nvSpPr>
            <p:cNvPr id="86" name="Freeform 38"/>
            <p:cNvSpPr>
              <a:spLocks noEditPoints="1"/>
            </p:cNvSpPr>
            <p:nvPr/>
          </p:nvSpPr>
          <p:spPr bwMode="auto">
            <a:xfrm>
              <a:off x="3192362" y="2657475"/>
              <a:ext cx="363538" cy="739775"/>
            </a:xfrm>
            <a:custGeom>
              <a:avLst/>
              <a:gdLst>
                <a:gd name="T0" fmla="*/ 19 w 97"/>
                <a:gd name="T1" fmla="*/ 83 h 197"/>
                <a:gd name="T2" fmla="*/ 4 w 97"/>
                <a:gd name="T3" fmla="*/ 96 h 197"/>
                <a:gd name="T4" fmla="*/ 5 w 97"/>
                <a:gd name="T5" fmla="*/ 101 h 197"/>
                <a:gd name="T6" fmla="*/ 57 w 97"/>
                <a:gd name="T7" fmla="*/ 175 h 197"/>
                <a:gd name="T8" fmla="*/ 21 w 97"/>
                <a:gd name="T9" fmla="*/ 101 h 197"/>
                <a:gd name="T10" fmla="*/ 19 w 97"/>
                <a:gd name="T11" fmla="*/ 83 h 197"/>
                <a:gd name="T12" fmla="*/ 2 w 97"/>
                <a:gd name="T13" fmla="*/ 86 h 197"/>
                <a:gd name="T14" fmla="*/ 18 w 97"/>
                <a:gd name="T15" fmla="*/ 66 h 197"/>
                <a:gd name="T16" fmla="*/ 24 w 97"/>
                <a:gd name="T17" fmla="*/ 12 h 197"/>
                <a:gd name="T18" fmla="*/ 2 w 97"/>
                <a:gd name="T19" fmla="*/ 86 h 197"/>
                <a:gd name="T20" fmla="*/ 22 w 97"/>
                <a:gd name="T21" fmla="*/ 63 h 197"/>
                <a:gd name="T22" fmla="*/ 28 w 97"/>
                <a:gd name="T23" fmla="*/ 57 h 197"/>
                <a:gd name="T24" fmla="*/ 37 w 97"/>
                <a:gd name="T25" fmla="*/ 0 h 197"/>
                <a:gd name="T26" fmla="*/ 26 w 97"/>
                <a:gd name="T27" fmla="*/ 10 h 197"/>
                <a:gd name="T28" fmla="*/ 22 w 97"/>
                <a:gd name="T29" fmla="*/ 63 h 197"/>
                <a:gd name="T30" fmla="*/ 97 w 97"/>
                <a:gd name="T31" fmla="*/ 197 h 197"/>
                <a:gd name="T32" fmla="*/ 37 w 97"/>
                <a:gd name="T33" fmla="*/ 111 h 197"/>
                <a:gd name="T34" fmla="*/ 29 w 97"/>
                <a:gd name="T35" fmla="*/ 76 h 197"/>
                <a:gd name="T36" fmla="*/ 23 w 97"/>
                <a:gd name="T37" fmla="*/ 80 h 197"/>
                <a:gd name="T38" fmla="*/ 26 w 97"/>
                <a:gd name="T39" fmla="*/ 100 h 197"/>
                <a:gd name="T40" fmla="*/ 62 w 97"/>
                <a:gd name="T41" fmla="*/ 179 h 197"/>
                <a:gd name="T42" fmla="*/ 97 w 97"/>
                <a:gd name="T43"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97">
                  <a:moveTo>
                    <a:pt x="19" y="83"/>
                  </a:moveTo>
                  <a:cubicBezTo>
                    <a:pt x="12" y="88"/>
                    <a:pt x="7" y="93"/>
                    <a:pt x="4" y="96"/>
                  </a:cubicBezTo>
                  <a:cubicBezTo>
                    <a:pt x="4" y="97"/>
                    <a:pt x="4" y="99"/>
                    <a:pt x="5" y="101"/>
                  </a:cubicBezTo>
                  <a:cubicBezTo>
                    <a:pt x="12" y="132"/>
                    <a:pt x="31" y="158"/>
                    <a:pt x="57" y="175"/>
                  </a:cubicBezTo>
                  <a:cubicBezTo>
                    <a:pt x="45" y="160"/>
                    <a:pt x="28" y="134"/>
                    <a:pt x="21" y="101"/>
                  </a:cubicBezTo>
                  <a:cubicBezTo>
                    <a:pt x="20" y="95"/>
                    <a:pt x="19" y="89"/>
                    <a:pt x="19" y="83"/>
                  </a:cubicBezTo>
                  <a:close/>
                  <a:moveTo>
                    <a:pt x="2" y="86"/>
                  </a:moveTo>
                  <a:cubicBezTo>
                    <a:pt x="6" y="79"/>
                    <a:pt x="12" y="72"/>
                    <a:pt x="18" y="66"/>
                  </a:cubicBezTo>
                  <a:cubicBezTo>
                    <a:pt x="17" y="42"/>
                    <a:pt x="21" y="23"/>
                    <a:pt x="24" y="12"/>
                  </a:cubicBezTo>
                  <a:cubicBezTo>
                    <a:pt x="8" y="32"/>
                    <a:pt x="0" y="58"/>
                    <a:pt x="2" y="86"/>
                  </a:cubicBezTo>
                  <a:close/>
                  <a:moveTo>
                    <a:pt x="22" y="63"/>
                  </a:moveTo>
                  <a:cubicBezTo>
                    <a:pt x="24" y="61"/>
                    <a:pt x="26" y="59"/>
                    <a:pt x="28" y="57"/>
                  </a:cubicBezTo>
                  <a:cubicBezTo>
                    <a:pt x="28" y="23"/>
                    <a:pt x="37" y="0"/>
                    <a:pt x="37" y="0"/>
                  </a:cubicBezTo>
                  <a:cubicBezTo>
                    <a:pt x="33" y="3"/>
                    <a:pt x="29" y="6"/>
                    <a:pt x="26" y="10"/>
                  </a:cubicBezTo>
                  <a:cubicBezTo>
                    <a:pt x="25" y="19"/>
                    <a:pt x="21" y="38"/>
                    <a:pt x="22" y="63"/>
                  </a:cubicBezTo>
                  <a:close/>
                  <a:moveTo>
                    <a:pt x="97" y="197"/>
                  </a:moveTo>
                  <a:cubicBezTo>
                    <a:pt x="97" y="197"/>
                    <a:pt x="56" y="172"/>
                    <a:pt x="37" y="111"/>
                  </a:cubicBezTo>
                  <a:cubicBezTo>
                    <a:pt x="33" y="99"/>
                    <a:pt x="31" y="87"/>
                    <a:pt x="29" y="76"/>
                  </a:cubicBezTo>
                  <a:cubicBezTo>
                    <a:pt x="27" y="77"/>
                    <a:pt x="25" y="79"/>
                    <a:pt x="23" y="80"/>
                  </a:cubicBezTo>
                  <a:cubicBezTo>
                    <a:pt x="23" y="87"/>
                    <a:pt x="24" y="93"/>
                    <a:pt x="26" y="100"/>
                  </a:cubicBezTo>
                  <a:cubicBezTo>
                    <a:pt x="33" y="137"/>
                    <a:pt x="51" y="164"/>
                    <a:pt x="62" y="179"/>
                  </a:cubicBezTo>
                  <a:cubicBezTo>
                    <a:pt x="71" y="184"/>
                    <a:pt x="83" y="192"/>
                    <a:pt x="97" y="197"/>
                  </a:cubicBezTo>
                  <a:close/>
                </a:path>
              </a:pathLst>
            </a:custGeom>
            <a:solidFill>
              <a:srgbClr val="F9F9F9">
                <a:alpha val="4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7" name="组合 86"/>
          <p:cNvGrpSpPr/>
          <p:nvPr/>
        </p:nvGrpSpPr>
        <p:grpSpPr>
          <a:xfrm>
            <a:off x="2033408" y="4877813"/>
            <a:ext cx="329625" cy="326725"/>
            <a:chOff x="3128964" y="2287587"/>
            <a:chExt cx="1233385" cy="1222376"/>
          </a:xfrm>
        </p:grpSpPr>
        <p:sp>
          <p:nvSpPr>
            <p:cNvPr id="88" name="Oval 6"/>
            <p:cNvSpPr>
              <a:spLocks noChangeArrowheads="1"/>
            </p:cNvSpPr>
            <p:nvPr/>
          </p:nvSpPr>
          <p:spPr bwMode="auto">
            <a:xfrm>
              <a:off x="3128964" y="2287587"/>
              <a:ext cx="1220787" cy="1222375"/>
            </a:xfrm>
            <a:prstGeom prst="ellipse">
              <a:avLst/>
            </a:prstGeom>
            <a:gradFill flip="none" rotWithShape="1">
              <a:gsLst>
                <a:gs pos="100000">
                  <a:schemeClr val="tx2"/>
                </a:gs>
                <a:gs pos="11000">
                  <a:schemeClr val="bg2"/>
                </a:gs>
                <a:gs pos="0">
                  <a:schemeClr val="tx2"/>
                </a:gs>
              </a:gsLst>
              <a:path path="circle">
                <a:fillToRect t="100000" r="100000"/>
              </a:path>
              <a:tileRect l="-100000" b="-100000"/>
            </a:gradFill>
            <a:ln>
              <a:noFill/>
            </a:ln>
          </p:spPr>
          <p:txBody>
            <a:bodyPr vert="horz" wrap="square" lIns="91440" tIns="45720" rIns="91440" bIns="45720" numCol="1" anchor="t" anchorCtr="0" compatLnSpc="1"/>
            <a:lstStyle/>
            <a:p>
              <a:endParaRPr lang="zh-CN" altLang="en-US"/>
            </a:p>
          </p:txBody>
        </p:sp>
        <p:sp>
          <p:nvSpPr>
            <p:cNvPr id="89" name="Freeform 11"/>
            <p:cNvSpPr/>
            <p:nvPr/>
          </p:nvSpPr>
          <p:spPr bwMode="auto">
            <a:xfrm>
              <a:off x="3154362" y="2339975"/>
              <a:ext cx="1169987" cy="1169988"/>
            </a:xfrm>
            <a:custGeom>
              <a:avLst/>
              <a:gdLst>
                <a:gd name="T0" fmla="*/ 312 w 312"/>
                <a:gd name="T1" fmla="*/ 157 h 312"/>
                <a:gd name="T2" fmla="*/ 155 w 312"/>
                <a:gd name="T3" fmla="*/ 311 h 312"/>
                <a:gd name="T4" fmla="*/ 1 w 312"/>
                <a:gd name="T5" fmla="*/ 155 h 312"/>
                <a:gd name="T6" fmla="*/ 157 w 312"/>
                <a:gd name="T7" fmla="*/ 0 h 312"/>
                <a:gd name="T8" fmla="*/ 312 w 312"/>
                <a:gd name="T9" fmla="*/ 157 h 312"/>
              </a:gdLst>
              <a:ahLst/>
              <a:cxnLst>
                <a:cxn ang="0">
                  <a:pos x="T0" y="T1"/>
                </a:cxn>
                <a:cxn ang="0">
                  <a:pos x="T2" y="T3"/>
                </a:cxn>
                <a:cxn ang="0">
                  <a:pos x="T4" y="T5"/>
                </a:cxn>
                <a:cxn ang="0">
                  <a:pos x="T6" y="T7"/>
                </a:cxn>
                <a:cxn ang="0">
                  <a:pos x="T8" y="T9"/>
                </a:cxn>
              </a:cxnLst>
              <a:rect l="0" t="0" r="r" b="b"/>
              <a:pathLst>
                <a:path w="312" h="312">
                  <a:moveTo>
                    <a:pt x="312" y="157"/>
                  </a:moveTo>
                  <a:cubicBezTo>
                    <a:pt x="311" y="242"/>
                    <a:pt x="241" y="312"/>
                    <a:pt x="155" y="311"/>
                  </a:cubicBezTo>
                  <a:cubicBezTo>
                    <a:pt x="69" y="311"/>
                    <a:pt x="0" y="241"/>
                    <a:pt x="1" y="155"/>
                  </a:cubicBezTo>
                  <a:cubicBezTo>
                    <a:pt x="1" y="69"/>
                    <a:pt x="71" y="0"/>
                    <a:pt x="157" y="0"/>
                  </a:cubicBezTo>
                  <a:cubicBezTo>
                    <a:pt x="243" y="1"/>
                    <a:pt x="312" y="71"/>
                    <a:pt x="312" y="157"/>
                  </a:cubicBezTo>
                  <a:close/>
                </a:path>
              </a:pathLst>
            </a:custGeom>
            <a:gradFill flip="none" rotWithShape="1">
              <a:gsLst>
                <a:gs pos="100000">
                  <a:schemeClr val="tx2"/>
                </a:gs>
                <a:gs pos="87000">
                  <a:schemeClr val="bg2"/>
                </a:gs>
              </a:gsLst>
              <a:lin ang="0" scaled="0"/>
              <a:tileRect/>
            </a:gradFill>
            <a:ln>
              <a:noFill/>
            </a:ln>
          </p:spPr>
          <p:txBody>
            <a:bodyPr vert="horz" wrap="square" lIns="91440" tIns="45720" rIns="91440" bIns="45720" numCol="1" anchor="t" anchorCtr="0" compatLnSpc="1"/>
            <a:lstStyle/>
            <a:p>
              <a:endParaRPr lang="zh-CN" altLang="en-US"/>
            </a:p>
          </p:txBody>
        </p:sp>
        <p:sp>
          <p:nvSpPr>
            <p:cNvPr id="90" name="Oval 16"/>
            <p:cNvSpPr>
              <a:spLocks noChangeArrowheads="1"/>
            </p:cNvSpPr>
            <p:nvPr/>
          </p:nvSpPr>
          <p:spPr bwMode="auto">
            <a:xfrm>
              <a:off x="3180555" y="2366168"/>
              <a:ext cx="1117600" cy="1117600"/>
            </a:xfrm>
            <a:prstGeom prst="ellipse">
              <a:avLst/>
            </a:prstGeom>
            <a:gradFill flip="none" rotWithShape="1">
              <a:gsLst>
                <a:gs pos="50000">
                  <a:schemeClr val="bg2">
                    <a:lumMod val="97000"/>
                    <a:lumOff val="3000"/>
                  </a:schemeClr>
                </a:gs>
                <a:gs pos="100000">
                  <a:schemeClr val="tx2">
                    <a:lumMod val="86000"/>
                    <a:lumOff val="14000"/>
                  </a:schemeClr>
                </a:gs>
              </a:gsLst>
              <a:path path="shape">
                <a:fillToRect l="50000" t="50000" r="50000" b="50000"/>
              </a:path>
              <a:tileRect/>
            </a:gradFill>
            <a:ln>
              <a:noFill/>
            </a:ln>
          </p:spPr>
          <p:txBody>
            <a:bodyPr vert="horz" wrap="square" lIns="91440" tIns="45720" rIns="91440" bIns="45720" numCol="1" anchor="t" anchorCtr="0" compatLnSpc="1"/>
            <a:lstStyle/>
            <a:p>
              <a:endParaRPr lang="zh-CN" altLang="en-US"/>
            </a:p>
          </p:txBody>
        </p:sp>
        <p:sp>
          <p:nvSpPr>
            <p:cNvPr id="91" name="Freeform 22"/>
            <p:cNvSpPr/>
            <p:nvPr/>
          </p:nvSpPr>
          <p:spPr bwMode="auto">
            <a:xfrm>
              <a:off x="3175793" y="2366963"/>
              <a:ext cx="1122362" cy="896938"/>
            </a:xfrm>
            <a:custGeom>
              <a:avLst/>
              <a:gdLst>
                <a:gd name="T0" fmla="*/ 150 w 299"/>
                <a:gd name="T1" fmla="*/ 0 h 239"/>
                <a:gd name="T2" fmla="*/ 0 w 299"/>
                <a:gd name="T3" fmla="*/ 149 h 239"/>
                <a:gd name="T4" fmla="*/ 1 w 299"/>
                <a:gd name="T5" fmla="*/ 166 h 239"/>
                <a:gd name="T6" fmla="*/ 298 w 299"/>
                <a:gd name="T7" fmla="*/ 167 h 239"/>
                <a:gd name="T8" fmla="*/ 299 w 299"/>
                <a:gd name="T9" fmla="*/ 149 h 239"/>
                <a:gd name="T10" fmla="*/ 150 w 299"/>
                <a:gd name="T11" fmla="*/ 0 h 239"/>
              </a:gdLst>
              <a:ahLst/>
              <a:cxnLst>
                <a:cxn ang="0">
                  <a:pos x="T0" y="T1"/>
                </a:cxn>
                <a:cxn ang="0">
                  <a:pos x="T2" y="T3"/>
                </a:cxn>
                <a:cxn ang="0">
                  <a:pos x="T4" y="T5"/>
                </a:cxn>
                <a:cxn ang="0">
                  <a:pos x="T6" y="T7"/>
                </a:cxn>
                <a:cxn ang="0">
                  <a:pos x="T8" y="T9"/>
                </a:cxn>
                <a:cxn ang="0">
                  <a:pos x="T10" y="T11"/>
                </a:cxn>
              </a:cxnLst>
              <a:rect l="0" t="0" r="r" b="b"/>
              <a:pathLst>
                <a:path w="299" h="239">
                  <a:moveTo>
                    <a:pt x="150" y="0"/>
                  </a:moveTo>
                  <a:cubicBezTo>
                    <a:pt x="67" y="0"/>
                    <a:pt x="0" y="67"/>
                    <a:pt x="0" y="149"/>
                  </a:cubicBezTo>
                  <a:cubicBezTo>
                    <a:pt x="0" y="155"/>
                    <a:pt x="1" y="161"/>
                    <a:pt x="1" y="166"/>
                  </a:cubicBezTo>
                  <a:cubicBezTo>
                    <a:pt x="69" y="217"/>
                    <a:pt x="195" y="239"/>
                    <a:pt x="298" y="167"/>
                  </a:cubicBezTo>
                  <a:cubicBezTo>
                    <a:pt x="298" y="161"/>
                    <a:pt x="299" y="155"/>
                    <a:pt x="299" y="149"/>
                  </a:cubicBezTo>
                  <a:cubicBezTo>
                    <a:pt x="299" y="67"/>
                    <a:pt x="232" y="0"/>
                    <a:pt x="150" y="0"/>
                  </a:cubicBezTo>
                  <a:close/>
                </a:path>
              </a:pathLst>
            </a:custGeom>
            <a:gradFill flip="none" rotWithShape="1">
              <a:gsLst>
                <a:gs pos="0">
                  <a:schemeClr val="tx2"/>
                </a:gs>
                <a:gs pos="100000">
                  <a:schemeClr val="bg2"/>
                </a:gs>
              </a:gsLst>
              <a:lin ang="17400000" scaled="0"/>
              <a:tileRect/>
            </a:gradFill>
            <a:ln>
              <a:noFill/>
            </a:ln>
          </p:spPr>
          <p:txBody>
            <a:bodyPr vert="horz" wrap="square" lIns="91440" tIns="45720" rIns="91440" bIns="45720" numCol="1" anchor="t" anchorCtr="0" compatLnSpc="1"/>
            <a:lstStyle/>
            <a:p>
              <a:endParaRPr lang="zh-CN" altLang="en-US"/>
            </a:p>
          </p:txBody>
        </p:sp>
        <p:sp>
          <p:nvSpPr>
            <p:cNvPr id="92" name="Freeform 28"/>
            <p:cNvSpPr/>
            <p:nvPr/>
          </p:nvSpPr>
          <p:spPr bwMode="auto">
            <a:xfrm>
              <a:off x="3192361" y="2366962"/>
              <a:ext cx="1169988" cy="736600"/>
            </a:xfrm>
            <a:custGeom>
              <a:avLst/>
              <a:gdLst>
                <a:gd name="T0" fmla="*/ 135 w 312"/>
                <a:gd name="T1" fmla="*/ 0 h 196"/>
                <a:gd name="T2" fmla="*/ 0 w 312"/>
                <a:gd name="T3" fmla="*/ 135 h 196"/>
                <a:gd name="T4" fmla="*/ 1 w 312"/>
                <a:gd name="T5" fmla="*/ 150 h 196"/>
                <a:gd name="T6" fmla="*/ 46 w 312"/>
                <a:gd name="T7" fmla="*/ 176 h 196"/>
                <a:gd name="T8" fmla="*/ 104 w 312"/>
                <a:gd name="T9" fmla="*/ 190 h 196"/>
                <a:gd name="T10" fmla="*/ 233 w 312"/>
                <a:gd name="T11" fmla="*/ 173 h 196"/>
                <a:gd name="T12" fmla="*/ 195 w 312"/>
                <a:gd name="T13" fmla="*/ 14 h 196"/>
                <a:gd name="T14" fmla="*/ 135 w 312"/>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196">
                  <a:moveTo>
                    <a:pt x="135" y="0"/>
                  </a:moveTo>
                  <a:cubicBezTo>
                    <a:pt x="61" y="0"/>
                    <a:pt x="0" y="60"/>
                    <a:pt x="0" y="135"/>
                  </a:cubicBezTo>
                  <a:cubicBezTo>
                    <a:pt x="0" y="140"/>
                    <a:pt x="0" y="145"/>
                    <a:pt x="1" y="150"/>
                  </a:cubicBezTo>
                  <a:cubicBezTo>
                    <a:pt x="2" y="158"/>
                    <a:pt x="40" y="173"/>
                    <a:pt x="46" y="176"/>
                  </a:cubicBezTo>
                  <a:cubicBezTo>
                    <a:pt x="65" y="183"/>
                    <a:pt x="84" y="188"/>
                    <a:pt x="104" y="190"/>
                  </a:cubicBezTo>
                  <a:cubicBezTo>
                    <a:pt x="148" y="196"/>
                    <a:pt x="192" y="189"/>
                    <a:pt x="233" y="173"/>
                  </a:cubicBezTo>
                  <a:cubicBezTo>
                    <a:pt x="312" y="141"/>
                    <a:pt x="254" y="38"/>
                    <a:pt x="195" y="14"/>
                  </a:cubicBezTo>
                  <a:cubicBezTo>
                    <a:pt x="177" y="6"/>
                    <a:pt x="155" y="0"/>
                    <a:pt x="135" y="0"/>
                  </a:cubicBezTo>
                  <a:close/>
                </a:path>
              </a:pathLst>
            </a:custGeom>
            <a:gradFill flip="none" rotWithShape="1">
              <a:gsLst>
                <a:gs pos="0">
                  <a:schemeClr val="tx2"/>
                </a:gs>
                <a:gs pos="100000">
                  <a:schemeClr val="bg2"/>
                </a:gs>
                <a:gs pos="52000">
                  <a:schemeClr val="bg2"/>
                </a:gs>
              </a:gsLst>
              <a:path path="circle">
                <a:fillToRect t="100000" r="100000"/>
              </a:path>
              <a:tileRect l="-100000" b="-100000"/>
            </a:gradFill>
            <a:ln>
              <a:noFill/>
            </a:ln>
          </p:spPr>
          <p:txBody>
            <a:bodyPr vert="horz" wrap="square" lIns="91440" tIns="45720" rIns="91440" bIns="45720" numCol="1" anchor="t" anchorCtr="0" compatLnSpc="1"/>
            <a:lstStyle/>
            <a:p>
              <a:endParaRPr lang="zh-CN" altLang="en-US"/>
            </a:p>
          </p:txBody>
        </p:sp>
        <p:sp>
          <p:nvSpPr>
            <p:cNvPr id="93" name="Freeform 33"/>
            <p:cNvSpPr/>
            <p:nvPr/>
          </p:nvSpPr>
          <p:spPr bwMode="auto">
            <a:xfrm>
              <a:off x="3261517" y="2324894"/>
              <a:ext cx="955675" cy="665162"/>
            </a:xfrm>
            <a:custGeom>
              <a:avLst/>
              <a:gdLst>
                <a:gd name="T0" fmla="*/ 0 w 255"/>
                <a:gd name="T1" fmla="*/ 124 h 177"/>
                <a:gd name="T2" fmla="*/ 11 w 255"/>
                <a:gd name="T3" fmla="*/ 96 h 177"/>
                <a:gd name="T4" fmla="*/ 27 w 255"/>
                <a:gd name="T5" fmla="*/ 70 h 177"/>
                <a:gd name="T6" fmla="*/ 196 w 255"/>
                <a:gd name="T7" fmla="*/ 39 h 177"/>
                <a:gd name="T8" fmla="*/ 251 w 255"/>
                <a:gd name="T9" fmla="*/ 136 h 177"/>
                <a:gd name="T10" fmla="*/ 203 w 255"/>
                <a:gd name="T11" fmla="*/ 172 h 177"/>
                <a:gd name="T12" fmla="*/ 134 w 255"/>
                <a:gd name="T13" fmla="*/ 115 h 177"/>
                <a:gd name="T14" fmla="*/ 44 w 255"/>
                <a:gd name="T15" fmla="*/ 92 h 177"/>
                <a:gd name="T16" fmla="*/ 0 w 255"/>
                <a:gd name="T17" fmla="*/ 12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177">
                  <a:moveTo>
                    <a:pt x="0" y="124"/>
                  </a:moveTo>
                  <a:cubicBezTo>
                    <a:pt x="7" y="117"/>
                    <a:pt x="8" y="105"/>
                    <a:pt x="11" y="96"/>
                  </a:cubicBezTo>
                  <a:cubicBezTo>
                    <a:pt x="15" y="87"/>
                    <a:pt x="21" y="79"/>
                    <a:pt x="27" y="70"/>
                  </a:cubicBezTo>
                  <a:cubicBezTo>
                    <a:pt x="65" y="17"/>
                    <a:pt x="139" y="0"/>
                    <a:pt x="196" y="39"/>
                  </a:cubicBezTo>
                  <a:cubicBezTo>
                    <a:pt x="226" y="59"/>
                    <a:pt x="255" y="92"/>
                    <a:pt x="251" y="136"/>
                  </a:cubicBezTo>
                  <a:cubicBezTo>
                    <a:pt x="249" y="161"/>
                    <a:pt x="228" y="177"/>
                    <a:pt x="203" y="172"/>
                  </a:cubicBezTo>
                  <a:cubicBezTo>
                    <a:pt x="172" y="165"/>
                    <a:pt x="154" y="137"/>
                    <a:pt x="134" y="115"/>
                  </a:cubicBezTo>
                  <a:cubicBezTo>
                    <a:pt x="111" y="91"/>
                    <a:pt x="75" y="81"/>
                    <a:pt x="44" y="92"/>
                  </a:cubicBezTo>
                  <a:cubicBezTo>
                    <a:pt x="24" y="100"/>
                    <a:pt x="15" y="106"/>
                    <a:pt x="0" y="124"/>
                  </a:cubicBezTo>
                  <a:close/>
                </a:path>
              </a:pathLst>
            </a:custGeom>
            <a:gradFill>
              <a:gsLst>
                <a:gs pos="61000">
                  <a:schemeClr val="bg1">
                    <a:alpha val="73000"/>
                  </a:schemeClr>
                </a:gs>
                <a:gs pos="0">
                  <a:schemeClr val="bg2">
                    <a:lumMod val="97000"/>
                    <a:lumOff val="3000"/>
                  </a:schemeClr>
                </a:gs>
              </a:gsLst>
              <a:path path="circle">
                <a:fillToRect t="100000" r="100000"/>
              </a:path>
            </a:gradFill>
            <a:ln>
              <a:noFill/>
            </a:ln>
          </p:spPr>
          <p:txBody>
            <a:bodyPr vert="horz" wrap="square" lIns="91440" tIns="45720" rIns="91440" bIns="45720" numCol="1" anchor="t" anchorCtr="0" compatLnSpc="1"/>
            <a:lstStyle/>
            <a:p>
              <a:endParaRPr lang="zh-CN" altLang="en-US"/>
            </a:p>
          </p:txBody>
        </p:sp>
        <p:sp>
          <p:nvSpPr>
            <p:cNvPr id="94" name="Freeform 38"/>
            <p:cNvSpPr>
              <a:spLocks noEditPoints="1"/>
            </p:cNvSpPr>
            <p:nvPr/>
          </p:nvSpPr>
          <p:spPr bwMode="auto">
            <a:xfrm>
              <a:off x="3192362" y="2657475"/>
              <a:ext cx="363538" cy="739775"/>
            </a:xfrm>
            <a:custGeom>
              <a:avLst/>
              <a:gdLst>
                <a:gd name="T0" fmla="*/ 19 w 97"/>
                <a:gd name="T1" fmla="*/ 83 h 197"/>
                <a:gd name="T2" fmla="*/ 4 w 97"/>
                <a:gd name="T3" fmla="*/ 96 h 197"/>
                <a:gd name="T4" fmla="*/ 5 w 97"/>
                <a:gd name="T5" fmla="*/ 101 h 197"/>
                <a:gd name="T6" fmla="*/ 57 w 97"/>
                <a:gd name="T7" fmla="*/ 175 h 197"/>
                <a:gd name="T8" fmla="*/ 21 w 97"/>
                <a:gd name="T9" fmla="*/ 101 h 197"/>
                <a:gd name="T10" fmla="*/ 19 w 97"/>
                <a:gd name="T11" fmla="*/ 83 h 197"/>
                <a:gd name="T12" fmla="*/ 2 w 97"/>
                <a:gd name="T13" fmla="*/ 86 h 197"/>
                <a:gd name="T14" fmla="*/ 18 w 97"/>
                <a:gd name="T15" fmla="*/ 66 h 197"/>
                <a:gd name="T16" fmla="*/ 24 w 97"/>
                <a:gd name="T17" fmla="*/ 12 h 197"/>
                <a:gd name="T18" fmla="*/ 2 w 97"/>
                <a:gd name="T19" fmla="*/ 86 h 197"/>
                <a:gd name="T20" fmla="*/ 22 w 97"/>
                <a:gd name="T21" fmla="*/ 63 h 197"/>
                <a:gd name="T22" fmla="*/ 28 w 97"/>
                <a:gd name="T23" fmla="*/ 57 h 197"/>
                <a:gd name="T24" fmla="*/ 37 w 97"/>
                <a:gd name="T25" fmla="*/ 0 h 197"/>
                <a:gd name="T26" fmla="*/ 26 w 97"/>
                <a:gd name="T27" fmla="*/ 10 h 197"/>
                <a:gd name="T28" fmla="*/ 22 w 97"/>
                <a:gd name="T29" fmla="*/ 63 h 197"/>
                <a:gd name="T30" fmla="*/ 97 w 97"/>
                <a:gd name="T31" fmla="*/ 197 h 197"/>
                <a:gd name="T32" fmla="*/ 37 w 97"/>
                <a:gd name="T33" fmla="*/ 111 h 197"/>
                <a:gd name="T34" fmla="*/ 29 w 97"/>
                <a:gd name="T35" fmla="*/ 76 h 197"/>
                <a:gd name="T36" fmla="*/ 23 w 97"/>
                <a:gd name="T37" fmla="*/ 80 h 197"/>
                <a:gd name="T38" fmla="*/ 26 w 97"/>
                <a:gd name="T39" fmla="*/ 100 h 197"/>
                <a:gd name="T40" fmla="*/ 62 w 97"/>
                <a:gd name="T41" fmla="*/ 179 h 197"/>
                <a:gd name="T42" fmla="*/ 97 w 97"/>
                <a:gd name="T43"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97">
                  <a:moveTo>
                    <a:pt x="19" y="83"/>
                  </a:moveTo>
                  <a:cubicBezTo>
                    <a:pt x="12" y="88"/>
                    <a:pt x="7" y="93"/>
                    <a:pt x="4" y="96"/>
                  </a:cubicBezTo>
                  <a:cubicBezTo>
                    <a:pt x="4" y="97"/>
                    <a:pt x="4" y="99"/>
                    <a:pt x="5" y="101"/>
                  </a:cubicBezTo>
                  <a:cubicBezTo>
                    <a:pt x="12" y="132"/>
                    <a:pt x="31" y="158"/>
                    <a:pt x="57" y="175"/>
                  </a:cubicBezTo>
                  <a:cubicBezTo>
                    <a:pt x="45" y="160"/>
                    <a:pt x="28" y="134"/>
                    <a:pt x="21" y="101"/>
                  </a:cubicBezTo>
                  <a:cubicBezTo>
                    <a:pt x="20" y="95"/>
                    <a:pt x="19" y="89"/>
                    <a:pt x="19" y="83"/>
                  </a:cubicBezTo>
                  <a:close/>
                  <a:moveTo>
                    <a:pt x="2" y="86"/>
                  </a:moveTo>
                  <a:cubicBezTo>
                    <a:pt x="6" y="79"/>
                    <a:pt x="12" y="72"/>
                    <a:pt x="18" y="66"/>
                  </a:cubicBezTo>
                  <a:cubicBezTo>
                    <a:pt x="17" y="42"/>
                    <a:pt x="21" y="23"/>
                    <a:pt x="24" y="12"/>
                  </a:cubicBezTo>
                  <a:cubicBezTo>
                    <a:pt x="8" y="32"/>
                    <a:pt x="0" y="58"/>
                    <a:pt x="2" y="86"/>
                  </a:cubicBezTo>
                  <a:close/>
                  <a:moveTo>
                    <a:pt x="22" y="63"/>
                  </a:moveTo>
                  <a:cubicBezTo>
                    <a:pt x="24" y="61"/>
                    <a:pt x="26" y="59"/>
                    <a:pt x="28" y="57"/>
                  </a:cubicBezTo>
                  <a:cubicBezTo>
                    <a:pt x="28" y="23"/>
                    <a:pt x="37" y="0"/>
                    <a:pt x="37" y="0"/>
                  </a:cubicBezTo>
                  <a:cubicBezTo>
                    <a:pt x="33" y="3"/>
                    <a:pt x="29" y="6"/>
                    <a:pt x="26" y="10"/>
                  </a:cubicBezTo>
                  <a:cubicBezTo>
                    <a:pt x="25" y="19"/>
                    <a:pt x="21" y="38"/>
                    <a:pt x="22" y="63"/>
                  </a:cubicBezTo>
                  <a:close/>
                  <a:moveTo>
                    <a:pt x="97" y="197"/>
                  </a:moveTo>
                  <a:cubicBezTo>
                    <a:pt x="97" y="197"/>
                    <a:pt x="56" y="172"/>
                    <a:pt x="37" y="111"/>
                  </a:cubicBezTo>
                  <a:cubicBezTo>
                    <a:pt x="33" y="99"/>
                    <a:pt x="31" y="87"/>
                    <a:pt x="29" y="76"/>
                  </a:cubicBezTo>
                  <a:cubicBezTo>
                    <a:pt x="27" y="77"/>
                    <a:pt x="25" y="79"/>
                    <a:pt x="23" y="80"/>
                  </a:cubicBezTo>
                  <a:cubicBezTo>
                    <a:pt x="23" y="87"/>
                    <a:pt x="24" y="93"/>
                    <a:pt x="26" y="100"/>
                  </a:cubicBezTo>
                  <a:cubicBezTo>
                    <a:pt x="33" y="137"/>
                    <a:pt x="51" y="164"/>
                    <a:pt x="62" y="179"/>
                  </a:cubicBezTo>
                  <a:cubicBezTo>
                    <a:pt x="71" y="184"/>
                    <a:pt x="83" y="192"/>
                    <a:pt x="97" y="197"/>
                  </a:cubicBezTo>
                  <a:close/>
                </a:path>
              </a:pathLst>
            </a:custGeom>
            <a:solidFill>
              <a:srgbClr val="F9F9F9">
                <a:alpha val="4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5" name="组合 94"/>
          <p:cNvGrpSpPr/>
          <p:nvPr/>
        </p:nvGrpSpPr>
        <p:grpSpPr>
          <a:xfrm>
            <a:off x="2241501" y="4877813"/>
            <a:ext cx="329625" cy="326725"/>
            <a:chOff x="3128964" y="2287587"/>
            <a:chExt cx="1233385" cy="1222376"/>
          </a:xfrm>
        </p:grpSpPr>
        <p:sp>
          <p:nvSpPr>
            <p:cNvPr id="96" name="Oval 6"/>
            <p:cNvSpPr>
              <a:spLocks noChangeArrowheads="1"/>
            </p:cNvSpPr>
            <p:nvPr/>
          </p:nvSpPr>
          <p:spPr bwMode="auto">
            <a:xfrm>
              <a:off x="3128964" y="2287587"/>
              <a:ext cx="1220787" cy="1222375"/>
            </a:xfrm>
            <a:prstGeom prst="ellipse">
              <a:avLst/>
            </a:prstGeom>
            <a:gradFill flip="none" rotWithShape="1">
              <a:gsLst>
                <a:gs pos="100000">
                  <a:schemeClr val="tx2"/>
                </a:gs>
                <a:gs pos="11000">
                  <a:schemeClr val="bg2"/>
                </a:gs>
                <a:gs pos="0">
                  <a:schemeClr val="tx2"/>
                </a:gs>
              </a:gsLst>
              <a:path path="circle">
                <a:fillToRect t="100000" r="100000"/>
              </a:path>
              <a:tileRect l="-100000" b="-100000"/>
            </a:gradFill>
            <a:ln>
              <a:noFill/>
            </a:ln>
          </p:spPr>
          <p:txBody>
            <a:bodyPr vert="horz" wrap="square" lIns="91440" tIns="45720" rIns="91440" bIns="45720" numCol="1" anchor="t" anchorCtr="0" compatLnSpc="1"/>
            <a:lstStyle/>
            <a:p>
              <a:endParaRPr lang="zh-CN" altLang="en-US"/>
            </a:p>
          </p:txBody>
        </p:sp>
        <p:sp>
          <p:nvSpPr>
            <p:cNvPr id="97" name="Freeform 11"/>
            <p:cNvSpPr/>
            <p:nvPr/>
          </p:nvSpPr>
          <p:spPr bwMode="auto">
            <a:xfrm>
              <a:off x="3154362" y="2339975"/>
              <a:ext cx="1169987" cy="1169988"/>
            </a:xfrm>
            <a:custGeom>
              <a:avLst/>
              <a:gdLst>
                <a:gd name="T0" fmla="*/ 312 w 312"/>
                <a:gd name="T1" fmla="*/ 157 h 312"/>
                <a:gd name="T2" fmla="*/ 155 w 312"/>
                <a:gd name="T3" fmla="*/ 311 h 312"/>
                <a:gd name="T4" fmla="*/ 1 w 312"/>
                <a:gd name="T5" fmla="*/ 155 h 312"/>
                <a:gd name="T6" fmla="*/ 157 w 312"/>
                <a:gd name="T7" fmla="*/ 0 h 312"/>
                <a:gd name="T8" fmla="*/ 312 w 312"/>
                <a:gd name="T9" fmla="*/ 157 h 312"/>
              </a:gdLst>
              <a:ahLst/>
              <a:cxnLst>
                <a:cxn ang="0">
                  <a:pos x="T0" y="T1"/>
                </a:cxn>
                <a:cxn ang="0">
                  <a:pos x="T2" y="T3"/>
                </a:cxn>
                <a:cxn ang="0">
                  <a:pos x="T4" y="T5"/>
                </a:cxn>
                <a:cxn ang="0">
                  <a:pos x="T6" y="T7"/>
                </a:cxn>
                <a:cxn ang="0">
                  <a:pos x="T8" y="T9"/>
                </a:cxn>
              </a:cxnLst>
              <a:rect l="0" t="0" r="r" b="b"/>
              <a:pathLst>
                <a:path w="312" h="312">
                  <a:moveTo>
                    <a:pt x="312" y="157"/>
                  </a:moveTo>
                  <a:cubicBezTo>
                    <a:pt x="311" y="242"/>
                    <a:pt x="241" y="312"/>
                    <a:pt x="155" y="311"/>
                  </a:cubicBezTo>
                  <a:cubicBezTo>
                    <a:pt x="69" y="311"/>
                    <a:pt x="0" y="241"/>
                    <a:pt x="1" y="155"/>
                  </a:cubicBezTo>
                  <a:cubicBezTo>
                    <a:pt x="1" y="69"/>
                    <a:pt x="71" y="0"/>
                    <a:pt x="157" y="0"/>
                  </a:cubicBezTo>
                  <a:cubicBezTo>
                    <a:pt x="243" y="1"/>
                    <a:pt x="312" y="71"/>
                    <a:pt x="312" y="157"/>
                  </a:cubicBezTo>
                  <a:close/>
                </a:path>
              </a:pathLst>
            </a:custGeom>
            <a:gradFill flip="none" rotWithShape="1">
              <a:gsLst>
                <a:gs pos="100000">
                  <a:schemeClr val="tx2"/>
                </a:gs>
                <a:gs pos="87000">
                  <a:schemeClr val="bg2"/>
                </a:gs>
              </a:gsLst>
              <a:lin ang="0" scaled="0"/>
              <a:tileRect/>
            </a:gradFill>
            <a:ln>
              <a:noFill/>
            </a:ln>
          </p:spPr>
          <p:txBody>
            <a:bodyPr vert="horz" wrap="square" lIns="91440" tIns="45720" rIns="91440" bIns="45720" numCol="1" anchor="t" anchorCtr="0" compatLnSpc="1"/>
            <a:lstStyle/>
            <a:p>
              <a:endParaRPr lang="zh-CN" altLang="en-US"/>
            </a:p>
          </p:txBody>
        </p:sp>
        <p:sp>
          <p:nvSpPr>
            <p:cNvPr id="98" name="Oval 16"/>
            <p:cNvSpPr>
              <a:spLocks noChangeArrowheads="1"/>
            </p:cNvSpPr>
            <p:nvPr/>
          </p:nvSpPr>
          <p:spPr bwMode="auto">
            <a:xfrm>
              <a:off x="3180555" y="2366168"/>
              <a:ext cx="1117600" cy="1117600"/>
            </a:xfrm>
            <a:prstGeom prst="ellipse">
              <a:avLst/>
            </a:prstGeom>
            <a:gradFill flip="none" rotWithShape="1">
              <a:gsLst>
                <a:gs pos="50000">
                  <a:schemeClr val="bg2">
                    <a:lumMod val="97000"/>
                    <a:lumOff val="3000"/>
                  </a:schemeClr>
                </a:gs>
                <a:gs pos="100000">
                  <a:schemeClr val="tx2">
                    <a:lumMod val="86000"/>
                    <a:lumOff val="14000"/>
                  </a:schemeClr>
                </a:gs>
              </a:gsLst>
              <a:path path="shape">
                <a:fillToRect l="50000" t="50000" r="50000" b="50000"/>
              </a:path>
              <a:tileRect/>
            </a:gradFill>
            <a:ln>
              <a:noFill/>
            </a:ln>
          </p:spPr>
          <p:txBody>
            <a:bodyPr vert="horz" wrap="square" lIns="91440" tIns="45720" rIns="91440" bIns="45720" numCol="1" anchor="t" anchorCtr="0" compatLnSpc="1"/>
            <a:lstStyle/>
            <a:p>
              <a:endParaRPr lang="zh-CN" altLang="en-US"/>
            </a:p>
          </p:txBody>
        </p:sp>
        <p:sp>
          <p:nvSpPr>
            <p:cNvPr id="99" name="Freeform 22"/>
            <p:cNvSpPr/>
            <p:nvPr/>
          </p:nvSpPr>
          <p:spPr bwMode="auto">
            <a:xfrm>
              <a:off x="3175793" y="2366963"/>
              <a:ext cx="1122362" cy="896938"/>
            </a:xfrm>
            <a:custGeom>
              <a:avLst/>
              <a:gdLst>
                <a:gd name="T0" fmla="*/ 150 w 299"/>
                <a:gd name="T1" fmla="*/ 0 h 239"/>
                <a:gd name="T2" fmla="*/ 0 w 299"/>
                <a:gd name="T3" fmla="*/ 149 h 239"/>
                <a:gd name="T4" fmla="*/ 1 w 299"/>
                <a:gd name="T5" fmla="*/ 166 h 239"/>
                <a:gd name="T6" fmla="*/ 298 w 299"/>
                <a:gd name="T7" fmla="*/ 167 h 239"/>
                <a:gd name="T8" fmla="*/ 299 w 299"/>
                <a:gd name="T9" fmla="*/ 149 h 239"/>
                <a:gd name="T10" fmla="*/ 150 w 299"/>
                <a:gd name="T11" fmla="*/ 0 h 239"/>
              </a:gdLst>
              <a:ahLst/>
              <a:cxnLst>
                <a:cxn ang="0">
                  <a:pos x="T0" y="T1"/>
                </a:cxn>
                <a:cxn ang="0">
                  <a:pos x="T2" y="T3"/>
                </a:cxn>
                <a:cxn ang="0">
                  <a:pos x="T4" y="T5"/>
                </a:cxn>
                <a:cxn ang="0">
                  <a:pos x="T6" y="T7"/>
                </a:cxn>
                <a:cxn ang="0">
                  <a:pos x="T8" y="T9"/>
                </a:cxn>
                <a:cxn ang="0">
                  <a:pos x="T10" y="T11"/>
                </a:cxn>
              </a:cxnLst>
              <a:rect l="0" t="0" r="r" b="b"/>
              <a:pathLst>
                <a:path w="299" h="239">
                  <a:moveTo>
                    <a:pt x="150" y="0"/>
                  </a:moveTo>
                  <a:cubicBezTo>
                    <a:pt x="67" y="0"/>
                    <a:pt x="0" y="67"/>
                    <a:pt x="0" y="149"/>
                  </a:cubicBezTo>
                  <a:cubicBezTo>
                    <a:pt x="0" y="155"/>
                    <a:pt x="1" y="161"/>
                    <a:pt x="1" y="166"/>
                  </a:cubicBezTo>
                  <a:cubicBezTo>
                    <a:pt x="69" y="217"/>
                    <a:pt x="195" y="239"/>
                    <a:pt x="298" y="167"/>
                  </a:cubicBezTo>
                  <a:cubicBezTo>
                    <a:pt x="298" y="161"/>
                    <a:pt x="299" y="155"/>
                    <a:pt x="299" y="149"/>
                  </a:cubicBezTo>
                  <a:cubicBezTo>
                    <a:pt x="299" y="67"/>
                    <a:pt x="232" y="0"/>
                    <a:pt x="150" y="0"/>
                  </a:cubicBezTo>
                  <a:close/>
                </a:path>
              </a:pathLst>
            </a:custGeom>
            <a:gradFill flip="none" rotWithShape="1">
              <a:gsLst>
                <a:gs pos="0">
                  <a:schemeClr val="tx2"/>
                </a:gs>
                <a:gs pos="100000">
                  <a:schemeClr val="bg2"/>
                </a:gs>
              </a:gsLst>
              <a:lin ang="17400000" scaled="0"/>
              <a:tileRect/>
            </a:gradFill>
            <a:ln>
              <a:noFill/>
            </a:ln>
          </p:spPr>
          <p:txBody>
            <a:bodyPr vert="horz" wrap="square" lIns="91440" tIns="45720" rIns="91440" bIns="45720" numCol="1" anchor="t" anchorCtr="0" compatLnSpc="1"/>
            <a:lstStyle/>
            <a:p>
              <a:endParaRPr lang="zh-CN" altLang="en-US"/>
            </a:p>
          </p:txBody>
        </p:sp>
        <p:sp>
          <p:nvSpPr>
            <p:cNvPr id="100" name="Freeform 28"/>
            <p:cNvSpPr/>
            <p:nvPr/>
          </p:nvSpPr>
          <p:spPr bwMode="auto">
            <a:xfrm>
              <a:off x="3192361" y="2366962"/>
              <a:ext cx="1169988" cy="736600"/>
            </a:xfrm>
            <a:custGeom>
              <a:avLst/>
              <a:gdLst>
                <a:gd name="T0" fmla="*/ 135 w 312"/>
                <a:gd name="T1" fmla="*/ 0 h 196"/>
                <a:gd name="T2" fmla="*/ 0 w 312"/>
                <a:gd name="T3" fmla="*/ 135 h 196"/>
                <a:gd name="T4" fmla="*/ 1 w 312"/>
                <a:gd name="T5" fmla="*/ 150 h 196"/>
                <a:gd name="T6" fmla="*/ 46 w 312"/>
                <a:gd name="T7" fmla="*/ 176 h 196"/>
                <a:gd name="T8" fmla="*/ 104 w 312"/>
                <a:gd name="T9" fmla="*/ 190 h 196"/>
                <a:gd name="T10" fmla="*/ 233 w 312"/>
                <a:gd name="T11" fmla="*/ 173 h 196"/>
                <a:gd name="T12" fmla="*/ 195 w 312"/>
                <a:gd name="T13" fmla="*/ 14 h 196"/>
                <a:gd name="T14" fmla="*/ 135 w 312"/>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196">
                  <a:moveTo>
                    <a:pt x="135" y="0"/>
                  </a:moveTo>
                  <a:cubicBezTo>
                    <a:pt x="61" y="0"/>
                    <a:pt x="0" y="60"/>
                    <a:pt x="0" y="135"/>
                  </a:cubicBezTo>
                  <a:cubicBezTo>
                    <a:pt x="0" y="140"/>
                    <a:pt x="0" y="145"/>
                    <a:pt x="1" y="150"/>
                  </a:cubicBezTo>
                  <a:cubicBezTo>
                    <a:pt x="2" y="158"/>
                    <a:pt x="40" y="173"/>
                    <a:pt x="46" y="176"/>
                  </a:cubicBezTo>
                  <a:cubicBezTo>
                    <a:pt x="65" y="183"/>
                    <a:pt x="84" y="188"/>
                    <a:pt x="104" y="190"/>
                  </a:cubicBezTo>
                  <a:cubicBezTo>
                    <a:pt x="148" y="196"/>
                    <a:pt x="192" y="189"/>
                    <a:pt x="233" y="173"/>
                  </a:cubicBezTo>
                  <a:cubicBezTo>
                    <a:pt x="312" y="141"/>
                    <a:pt x="254" y="38"/>
                    <a:pt x="195" y="14"/>
                  </a:cubicBezTo>
                  <a:cubicBezTo>
                    <a:pt x="177" y="6"/>
                    <a:pt x="155" y="0"/>
                    <a:pt x="135" y="0"/>
                  </a:cubicBezTo>
                  <a:close/>
                </a:path>
              </a:pathLst>
            </a:custGeom>
            <a:gradFill flip="none" rotWithShape="1">
              <a:gsLst>
                <a:gs pos="0">
                  <a:schemeClr val="tx2"/>
                </a:gs>
                <a:gs pos="100000">
                  <a:schemeClr val="bg2"/>
                </a:gs>
                <a:gs pos="52000">
                  <a:schemeClr val="bg2"/>
                </a:gs>
              </a:gsLst>
              <a:path path="circle">
                <a:fillToRect t="100000" r="100000"/>
              </a:path>
              <a:tileRect l="-100000" b="-100000"/>
            </a:gradFill>
            <a:ln>
              <a:noFill/>
            </a:ln>
          </p:spPr>
          <p:txBody>
            <a:bodyPr vert="horz" wrap="square" lIns="91440" tIns="45720" rIns="91440" bIns="45720" numCol="1" anchor="t" anchorCtr="0" compatLnSpc="1"/>
            <a:lstStyle/>
            <a:p>
              <a:endParaRPr lang="zh-CN" altLang="en-US"/>
            </a:p>
          </p:txBody>
        </p:sp>
        <p:sp>
          <p:nvSpPr>
            <p:cNvPr id="101" name="Freeform 33"/>
            <p:cNvSpPr/>
            <p:nvPr/>
          </p:nvSpPr>
          <p:spPr bwMode="auto">
            <a:xfrm>
              <a:off x="3261517" y="2324894"/>
              <a:ext cx="955675" cy="665162"/>
            </a:xfrm>
            <a:custGeom>
              <a:avLst/>
              <a:gdLst>
                <a:gd name="T0" fmla="*/ 0 w 255"/>
                <a:gd name="T1" fmla="*/ 124 h 177"/>
                <a:gd name="T2" fmla="*/ 11 w 255"/>
                <a:gd name="T3" fmla="*/ 96 h 177"/>
                <a:gd name="T4" fmla="*/ 27 w 255"/>
                <a:gd name="T5" fmla="*/ 70 h 177"/>
                <a:gd name="T6" fmla="*/ 196 w 255"/>
                <a:gd name="T7" fmla="*/ 39 h 177"/>
                <a:gd name="T8" fmla="*/ 251 w 255"/>
                <a:gd name="T9" fmla="*/ 136 h 177"/>
                <a:gd name="T10" fmla="*/ 203 w 255"/>
                <a:gd name="T11" fmla="*/ 172 h 177"/>
                <a:gd name="T12" fmla="*/ 134 w 255"/>
                <a:gd name="T13" fmla="*/ 115 h 177"/>
                <a:gd name="T14" fmla="*/ 44 w 255"/>
                <a:gd name="T15" fmla="*/ 92 h 177"/>
                <a:gd name="T16" fmla="*/ 0 w 255"/>
                <a:gd name="T17" fmla="*/ 12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177">
                  <a:moveTo>
                    <a:pt x="0" y="124"/>
                  </a:moveTo>
                  <a:cubicBezTo>
                    <a:pt x="7" y="117"/>
                    <a:pt x="8" y="105"/>
                    <a:pt x="11" y="96"/>
                  </a:cubicBezTo>
                  <a:cubicBezTo>
                    <a:pt x="15" y="87"/>
                    <a:pt x="21" y="79"/>
                    <a:pt x="27" y="70"/>
                  </a:cubicBezTo>
                  <a:cubicBezTo>
                    <a:pt x="65" y="17"/>
                    <a:pt x="139" y="0"/>
                    <a:pt x="196" y="39"/>
                  </a:cubicBezTo>
                  <a:cubicBezTo>
                    <a:pt x="226" y="59"/>
                    <a:pt x="255" y="92"/>
                    <a:pt x="251" y="136"/>
                  </a:cubicBezTo>
                  <a:cubicBezTo>
                    <a:pt x="249" y="161"/>
                    <a:pt x="228" y="177"/>
                    <a:pt x="203" y="172"/>
                  </a:cubicBezTo>
                  <a:cubicBezTo>
                    <a:pt x="172" y="165"/>
                    <a:pt x="154" y="137"/>
                    <a:pt x="134" y="115"/>
                  </a:cubicBezTo>
                  <a:cubicBezTo>
                    <a:pt x="111" y="91"/>
                    <a:pt x="75" y="81"/>
                    <a:pt x="44" y="92"/>
                  </a:cubicBezTo>
                  <a:cubicBezTo>
                    <a:pt x="24" y="100"/>
                    <a:pt x="15" y="106"/>
                    <a:pt x="0" y="124"/>
                  </a:cubicBezTo>
                  <a:close/>
                </a:path>
              </a:pathLst>
            </a:custGeom>
            <a:gradFill>
              <a:gsLst>
                <a:gs pos="61000">
                  <a:schemeClr val="bg1">
                    <a:alpha val="73000"/>
                  </a:schemeClr>
                </a:gs>
                <a:gs pos="0">
                  <a:schemeClr val="bg2">
                    <a:lumMod val="97000"/>
                    <a:lumOff val="3000"/>
                  </a:schemeClr>
                </a:gs>
              </a:gsLst>
              <a:path path="circle">
                <a:fillToRect t="100000" r="100000"/>
              </a:path>
            </a:gradFill>
            <a:ln>
              <a:noFill/>
            </a:ln>
          </p:spPr>
          <p:txBody>
            <a:bodyPr vert="horz" wrap="square" lIns="91440" tIns="45720" rIns="91440" bIns="45720" numCol="1" anchor="t" anchorCtr="0" compatLnSpc="1"/>
            <a:lstStyle/>
            <a:p>
              <a:endParaRPr lang="zh-CN" altLang="en-US"/>
            </a:p>
          </p:txBody>
        </p:sp>
        <p:sp>
          <p:nvSpPr>
            <p:cNvPr id="102" name="Freeform 38"/>
            <p:cNvSpPr>
              <a:spLocks noEditPoints="1"/>
            </p:cNvSpPr>
            <p:nvPr/>
          </p:nvSpPr>
          <p:spPr bwMode="auto">
            <a:xfrm>
              <a:off x="3192362" y="2657475"/>
              <a:ext cx="363538" cy="739775"/>
            </a:xfrm>
            <a:custGeom>
              <a:avLst/>
              <a:gdLst>
                <a:gd name="T0" fmla="*/ 19 w 97"/>
                <a:gd name="T1" fmla="*/ 83 h 197"/>
                <a:gd name="T2" fmla="*/ 4 w 97"/>
                <a:gd name="T3" fmla="*/ 96 h 197"/>
                <a:gd name="T4" fmla="*/ 5 w 97"/>
                <a:gd name="T5" fmla="*/ 101 h 197"/>
                <a:gd name="T6" fmla="*/ 57 w 97"/>
                <a:gd name="T7" fmla="*/ 175 h 197"/>
                <a:gd name="T8" fmla="*/ 21 w 97"/>
                <a:gd name="T9" fmla="*/ 101 h 197"/>
                <a:gd name="T10" fmla="*/ 19 w 97"/>
                <a:gd name="T11" fmla="*/ 83 h 197"/>
                <a:gd name="T12" fmla="*/ 2 w 97"/>
                <a:gd name="T13" fmla="*/ 86 h 197"/>
                <a:gd name="T14" fmla="*/ 18 w 97"/>
                <a:gd name="T15" fmla="*/ 66 h 197"/>
                <a:gd name="T16" fmla="*/ 24 w 97"/>
                <a:gd name="T17" fmla="*/ 12 h 197"/>
                <a:gd name="T18" fmla="*/ 2 w 97"/>
                <a:gd name="T19" fmla="*/ 86 h 197"/>
                <a:gd name="T20" fmla="*/ 22 w 97"/>
                <a:gd name="T21" fmla="*/ 63 h 197"/>
                <a:gd name="T22" fmla="*/ 28 w 97"/>
                <a:gd name="T23" fmla="*/ 57 h 197"/>
                <a:gd name="T24" fmla="*/ 37 w 97"/>
                <a:gd name="T25" fmla="*/ 0 h 197"/>
                <a:gd name="T26" fmla="*/ 26 w 97"/>
                <a:gd name="T27" fmla="*/ 10 h 197"/>
                <a:gd name="T28" fmla="*/ 22 w 97"/>
                <a:gd name="T29" fmla="*/ 63 h 197"/>
                <a:gd name="T30" fmla="*/ 97 w 97"/>
                <a:gd name="T31" fmla="*/ 197 h 197"/>
                <a:gd name="T32" fmla="*/ 37 w 97"/>
                <a:gd name="T33" fmla="*/ 111 h 197"/>
                <a:gd name="T34" fmla="*/ 29 w 97"/>
                <a:gd name="T35" fmla="*/ 76 h 197"/>
                <a:gd name="T36" fmla="*/ 23 w 97"/>
                <a:gd name="T37" fmla="*/ 80 h 197"/>
                <a:gd name="T38" fmla="*/ 26 w 97"/>
                <a:gd name="T39" fmla="*/ 100 h 197"/>
                <a:gd name="T40" fmla="*/ 62 w 97"/>
                <a:gd name="T41" fmla="*/ 179 h 197"/>
                <a:gd name="T42" fmla="*/ 97 w 97"/>
                <a:gd name="T43"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97">
                  <a:moveTo>
                    <a:pt x="19" y="83"/>
                  </a:moveTo>
                  <a:cubicBezTo>
                    <a:pt x="12" y="88"/>
                    <a:pt x="7" y="93"/>
                    <a:pt x="4" y="96"/>
                  </a:cubicBezTo>
                  <a:cubicBezTo>
                    <a:pt x="4" y="97"/>
                    <a:pt x="4" y="99"/>
                    <a:pt x="5" y="101"/>
                  </a:cubicBezTo>
                  <a:cubicBezTo>
                    <a:pt x="12" y="132"/>
                    <a:pt x="31" y="158"/>
                    <a:pt x="57" y="175"/>
                  </a:cubicBezTo>
                  <a:cubicBezTo>
                    <a:pt x="45" y="160"/>
                    <a:pt x="28" y="134"/>
                    <a:pt x="21" y="101"/>
                  </a:cubicBezTo>
                  <a:cubicBezTo>
                    <a:pt x="20" y="95"/>
                    <a:pt x="19" y="89"/>
                    <a:pt x="19" y="83"/>
                  </a:cubicBezTo>
                  <a:close/>
                  <a:moveTo>
                    <a:pt x="2" y="86"/>
                  </a:moveTo>
                  <a:cubicBezTo>
                    <a:pt x="6" y="79"/>
                    <a:pt x="12" y="72"/>
                    <a:pt x="18" y="66"/>
                  </a:cubicBezTo>
                  <a:cubicBezTo>
                    <a:pt x="17" y="42"/>
                    <a:pt x="21" y="23"/>
                    <a:pt x="24" y="12"/>
                  </a:cubicBezTo>
                  <a:cubicBezTo>
                    <a:pt x="8" y="32"/>
                    <a:pt x="0" y="58"/>
                    <a:pt x="2" y="86"/>
                  </a:cubicBezTo>
                  <a:close/>
                  <a:moveTo>
                    <a:pt x="22" y="63"/>
                  </a:moveTo>
                  <a:cubicBezTo>
                    <a:pt x="24" y="61"/>
                    <a:pt x="26" y="59"/>
                    <a:pt x="28" y="57"/>
                  </a:cubicBezTo>
                  <a:cubicBezTo>
                    <a:pt x="28" y="23"/>
                    <a:pt x="37" y="0"/>
                    <a:pt x="37" y="0"/>
                  </a:cubicBezTo>
                  <a:cubicBezTo>
                    <a:pt x="33" y="3"/>
                    <a:pt x="29" y="6"/>
                    <a:pt x="26" y="10"/>
                  </a:cubicBezTo>
                  <a:cubicBezTo>
                    <a:pt x="25" y="19"/>
                    <a:pt x="21" y="38"/>
                    <a:pt x="22" y="63"/>
                  </a:cubicBezTo>
                  <a:close/>
                  <a:moveTo>
                    <a:pt x="97" y="197"/>
                  </a:moveTo>
                  <a:cubicBezTo>
                    <a:pt x="97" y="197"/>
                    <a:pt x="56" y="172"/>
                    <a:pt x="37" y="111"/>
                  </a:cubicBezTo>
                  <a:cubicBezTo>
                    <a:pt x="33" y="99"/>
                    <a:pt x="31" y="87"/>
                    <a:pt x="29" y="76"/>
                  </a:cubicBezTo>
                  <a:cubicBezTo>
                    <a:pt x="27" y="77"/>
                    <a:pt x="25" y="79"/>
                    <a:pt x="23" y="80"/>
                  </a:cubicBezTo>
                  <a:cubicBezTo>
                    <a:pt x="23" y="87"/>
                    <a:pt x="24" y="93"/>
                    <a:pt x="26" y="100"/>
                  </a:cubicBezTo>
                  <a:cubicBezTo>
                    <a:pt x="33" y="137"/>
                    <a:pt x="51" y="164"/>
                    <a:pt x="62" y="179"/>
                  </a:cubicBezTo>
                  <a:cubicBezTo>
                    <a:pt x="71" y="184"/>
                    <a:pt x="83" y="192"/>
                    <a:pt x="97" y="197"/>
                  </a:cubicBezTo>
                  <a:close/>
                </a:path>
              </a:pathLst>
            </a:custGeom>
            <a:solidFill>
              <a:srgbClr val="F9F9F9">
                <a:alpha val="4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5" name="矩形 104"/>
          <p:cNvSpPr/>
          <p:nvPr/>
        </p:nvSpPr>
        <p:spPr>
          <a:xfrm>
            <a:off x="5794818" y="1575405"/>
            <a:ext cx="5168802" cy="1405501"/>
          </a:xfrm>
          <a:prstGeom prst="rect">
            <a:avLst/>
          </a:prstGeom>
        </p:spPr>
        <p:txBody>
          <a:bodyPr wrap="square" lIns="121908" tIns="60954" rIns="121908" bIns="60954">
            <a:spAutoFit/>
          </a:bodyPr>
          <a:lstStyle/>
          <a:p>
            <a:pPr algn="just">
              <a:lnSpc>
                <a:spcPts val="2000"/>
              </a:lnSpc>
            </a:pPr>
            <a:r>
              <a:rPr lang="en-US" altLang="zh-CN" dirty="0" smtClean="0">
                <a:latin typeface="微软雅黑" panose="020B0503020204020204" pitchFamily="34" charset="-122"/>
                <a:ea typeface="微软雅黑" panose="020B0503020204020204" pitchFamily="34" charset="-122"/>
              </a:rPr>
              <a:t>       2020</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28</a:t>
            </a:r>
            <a:r>
              <a:rPr lang="zh-CN" altLang="en-US" dirty="0">
                <a:latin typeface="微软雅黑" panose="020B0503020204020204" pitchFamily="34" charset="-122"/>
                <a:ea typeface="微软雅黑" panose="020B0503020204020204" pitchFamily="34" charset="-122"/>
              </a:rPr>
              <a:t>日，十三届全国人大三次会议表决通过了</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中华人民共和国民法典</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，自</a:t>
            </a:r>
            <a:r>
              <a:rPr lang="en-US" altLang="zh-CN" dirty="0">
                <a:latin typeface="微软雅黑" panose="020B0503020204020204" pitchFamily="34" charset="-122"/>
                <a:ea typeface="微软雅黑" panose="020B0503020204020204" pitchFamily="34" charset="-122"/>
              </a:rPr>
              <a:t>2021</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日起施行。婚姻法、继承法、民法通则、收养法、担保法、合同法、物权法、侵权责任法、民法总则同时废止。</a:t>
            </a:r>
            <a:endParaRPr lang="zh-CN" altLang="en-US" dirty="0">
              <a:latin typeface="微软雅黑" panose="020B0503020204020204" pitchFamily="34" charset="-122"/>
              <a:ea typeface="微软雅黑" panose="020B0503020204020204" pitchFamily="34" charset="-122"/>
            </a:endParaRPr>
          </a:p>
        </p:txBody>
      </p:sp>
      <p:sp>
        <p:nvSpPr>
          <p:cNvPr id="106" name="矩形 105"/>
          <p:cNvSpPr/>
          <p:nvPr/>
        </p:nvSpPr>
        <p:spPr>
          <a:xfrm>
            <a:off x="5637936" y="3662658"/>
            <a:ext cx="5168802" cy="1661981"/>
          </a:xfrm>
          <a:prstGeom prst="rect">
            <a:avLst/>
          </a:prstGeom>
        </p:spPr>
        <p:txBody>
          <a:bodyPr wrap="square" lIns="121908" tIns="60954" rIns="121908" bIns="60954">
            <a:spAutoFit/>
          </a:bodyPr>
          <a:lstStyle/>
          <a:p>
            <a:pPr algn="just">
              <a:lnSpc>
                <a:spcPts val="2000"/>
              </a:lnSpc>
            </a:pPr>
            <a:r>
              <a:rPr lang="zh-CN" altLang="en-US" dirty="0" smtClean="0">
                <a:latin typeface="微软雅黑" panose="020B0503020204020204" pitchFamily="34" charset="-122"/>
                <a:ea typeface="微软雅黑" panose="020B0503020204020204" pitchFamily="34" charset="-122"/>
              </a:rPr>
              <a:t>       香港</a:t>
            </a:r>
            <a:r>
              <a:rPr lang="zh-CN" altLang="en-US" dirty="0">
                <a:latin typeface="微软雅黑" panose="020B0503020204020204" pitchFamily="34" charset="-122"/>
                <a:ea typeface="微软雅黑" panose="020B0503020204020204" pitchFamily="34" charset="-122"/>
              </a:rPr>
              <a:t>国安法</a:t>
            </a:r>
            <a:r>
              <a:rPr lang="en-US" altLang="zh-CN" dirty="0">
                <a:latin typeface="微软雅黑" panose="020B0503020204020204" pitchFamily="34" charset="-122"/>
                <a:ea typeface="微软雅黑" panose="020B0503020204020204" pitchFamily="34" charset="-122"/>
              </a:rPr>
              <a:t>2020</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6</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30</a:t>
            </a:r>
            <a:r>
              <a:rPr lang="zh-CN" altLang="en-US" dirty="0">
                <a:latin typeface="微软雅黑" panose="020B0503020204020204" pitchFamily="34" charset="-122"/>
                <a:ea typeface="微软雅黑" panose="020B0503020204020204" pitchFamily="34" charset="-122"/>
              </a:rPr>
              <a:t>日，全国人大常委会会议表决并全票通过</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中华人民共和国香港特别行政区维护国家安全法</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。刚刚香港特区政府网站发布新闻公报，表示</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中华人民共和国香港特别行政区维护国家安全法</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即日晚上</a:t>
            </a:r>
            <a:r>
              <a:rPr lang="en-US" altLang="zh-CN" dirty="0">
                <a:latin typeface="微软雅黑" panose="020B0503020204020204" pitchFamily="34" charset="-122"/>
                <a:ea typeface="微软雅黑" panose="020B0503020204020204" pitchFamily="34" charset="-122"/>
              </a:rPr>
              <a:t>11</a:t>
            </a:r>
            <a:r>
              <a:rPr lang="zh-CN" altLang="en-US" dirty="0">
                <a:latin typeface="微软雅黑" panose="020B0503020204020204" pitchFamily="34" charset="-122"/>
                <a:ea typeface="微软雅黑" panose="020B0503020204020204" pitchFamily="34" charset="-122"/>
              </a:rPr>
              <a:t>时正式生效。在公报中，香港特区政府</a:t>
            </a:r>
            <a:endParaRPr lang="zh-CN" altLang="en-US" dirty="0">
              <a:latin typeface="微软雅黑" panose="020B0503020204020204" pitchFamily="34" charset="-122"/>
              <a:ea typeface="微软雅黑" panose="020B0503020204020204" pitchFamily="3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26"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145">
                                          <p:stCondLst>
                                            <p:cond delay="0"/>
                                          </p:stCondLst>
                                        </p:cTn>
                                        <p:tgtEl>
                                          <p:spTgt spid="15"/>
                                        </p:tgtEl>
                                      </p:cBhvr>
                                    </p:animEffect>
                                    <p:anim calcmode="lin" valueType="num">
                                      <p:cBhvr>
                                        <p:cTn id="18" dur="455"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9" dur="166"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0" dur="166" tmFilter="0, 0; 0.125,0.2665; 0.25,0.4; 0.375,0.465; 0.5,0.5;  0.625,0.535; 0.75,0.6; 0.875,0.7335; 1,1">
                                          <p:stCondLst>
                                            <p:cond delay="166"/>
                                          </p:stCondLst>
                                        </p:cTn>
                                        <p:tgtEl>
                                          <p:spTgt spid="15"/>
                                        </p:tgtEl>
                                        <p:attrNameLst>
                                          <p:attrName>ppt_y</p:attrName>
                                        </p:attrNameLst>
                                      </p:cBhvr>
                                      <p:tavLst>
                                        <p:tav tm="0" fmla="#ppt_y-sin(pi*$)/9">
                                          <p:val>
                                            <p:fltVal val="0"/>
                                          </p:val>
                                        </p:tav>
                                        <p:tav tm="100000">
                                          <p:val>
                                            <p:fltVal val="1"/>
                                          </p:val>
                                        </p:tav>
                                      </p:tavLst>
                                    </p:anim>
                                    <p:anim calcmode="lin" valueType="num">
                                      <p:cBhvr>
                                        <p:cTn id="21" dur="83" tmFilter="0, 0; 0.125,0.2665; 0.25,0.4; 0.375,0.465; 0.5,0.5;  0.625,0.535; 0.75,0.6; 0.875,0.7335; 1,1">
                                          <p:stCondLst>
                                            <p:cond delay="331"/>
                                          </p:stCondLst>
                                        </p:cTn>
                                        <p:tgtEl>
                                          <p:spTgt spid="15"/>
                                        </p:tgtEl>
                                        <p:attrNameLst>
                                          <p:attrName>ppt_y</p:attrName>
                                        </p:attrNameLst>
                                      </p:cBhvr>
                                      <p:tavLst>
                                        <p:tav tm="0" fmla="#ppt_y-sin(pi*$)/27">
                                          <p:val>
                                            <p:fltVal val="0"/>
                                          </p:val>
                                        </p:tav>
                                        <p:tav tm="100000">
                                          <p:val>
                                            <p:fltVal val="1"/>
                                          </p:val>
                                        </p:tav>
                                      </p:tavLst>
                                    </p:anim>
                                    <p:anim calcmode="lin" valueType="num">
                                      <p:cBhvr>
                                        <p:cTn id="22" dur="41" tmFilter="0, 0; 0.125,0.2665; 0.25,0.4; 0.375,0.465; 0.5,0.5;  0.625,0.535; 0.75,0.6; 0.875,0.7335; 1,1">
                                          <p:stCondLst>
                                            <p:cond delay="414"/>
                                          </p:stCondLst>
                                        </p:cTn>
                                        <p:tgtEl>
                                          <p:spTgt spid="15"/>
                                        </p:tgtEl>
                                        <p:attrNameLst>
                                          <p:attrName>ppt_y</p:attrName>
                                        </p:attrNameLst>
                                      </p:cBhvr>
                                      <p:tavLst>
                                        <p:tav tm="0" fmla="#ppt_y-sin(pi*$)/81">
                                          <p:val>
                                            <p:fltVal val="0"/>
                                          </p:val>
                                        </p:tav>
                                        <p:tav tm="100000">
                                          <p:val>
                                            <p:fltVal val="1"/>
                                          </p:val>
                                        </p:tav>
                                      </p:tavLst>
                                    </p:anim>
                                    <p:animScale>
                                      <p:cBhvr>
                                        <p:cTn id="23" dur="6">
                                          <p:stCondLst>
                                            <p:cond delay="162"/>
                                          </p:stCondLst>
                                        </p:cTn>
                                        <p:tgtEl>
                                          <p:spTgt spid="15"/>
                                        </p:tgtEl>
                                      </p:cBhvr>
                                      <p:to x="100000" y="60000"/>
                                    </p:animScale>
                                    <p:animScale>
                                      <p:cBhvr>
                                        <p:cTn id="24" dur="41" decel="50000">
                                          <p:stCondLst>
                                            <p:cond delay="169"/>
                                          </p:stCondLst>
                                        </p:cTn>
                                        <p:tgtEl>
                                          <p:spTgt spid="15"/>
                                        </p:tgtEl>
                                      </p:cBhvr>
                                      <p:to x="100000" y="100000"/>
                                    </p:animScale>
                                    <p:animScale>
                                      <p:cBhvr>
                                        <p:cTn id="25" dur="6">
                                          <p:stCondLst>
                                            <p:cond delay="328"/>
                                          </p:stCondLst>
                                        </p:cTn>
                                        <p:tgtEl>
                                          <p:spTgt spid="15"/>
                                        </p:tgtEl>
                                      </p:cBhvr>
                                      <p:to x="100000" y="80000"/>
                                    </p:animScale>
                                    <p:animScale>
                                      <p:cBhvr>
                                        <p:cTn id="26" dur="41" decel="50000">
                                          <p:stCondLst>
                                            <p:cond delay="335"/>
                                          </p:stCondLst>
                                        </p:cTn>
                                        <p:tgtEl>
                                          <p:spTgt spid="15"/>
                                        </p:tgtEl>
                                      </p:cBhvr>
                                      <p:to x="100000" y="100000"/>
                                    </p:animScale>
                                    <p:animScale>
                                      <p:cBhvr>
                                        <p:cTn id="27" dur="6">
                                          <p:stCondLst>
                                            <p:cond delay="410"/>
                                          </p:stCondLst>
                                        </p:cTn>
                                        <p:tgtEl>
                                          <p:spTgt spid="15"/>
                                        </p:tgtEl>
                                      </p:cBhvr>
                                      <p:to x="100000" y="90000"/>
                                    </p:animScale>
                                    <p:animScale>
                                      <p:cBhvr>
                                        <p:cTn id="28" dur="41" decel="50000">
                                          <p:stCondLst>
                                            <p:cond delay="417"/>
                                          </p:stCondLst>
                                        </p:cTn>
                                        <p:tgtEl>
                                          <p:spTgt spid="15"/>
                                        </p:tgtEl>
                                      </p:cBhvr>
                                      <p:to x="100000" y="100000"/>
                                    </p:animScale>
                                    <p:animScale>
                                      <p:cBhvr>
                                        <p:cTn id="29" dur="6">
                                          <p:stCondLst>
                                            <p:cond delay="452"/>
                                          </p:stCondLst>
                                        </p:cTn>
                                        <p:tgtEl>
                                          <p:spTgt spid="15"/>
                                        </p:tgtEl>
                                      </p:cBhvr>
                                      <p:to x="100000" y="95000"/>
                                    </p:animScale>
                                    <p:animScale>
                                      <p:cBhvr>
                                        <p:cTn id="30" dur="41" decel="50000">
                                          <p:stCondLst>
                                            <p:cond delay="459"/>
                                          </p:stCondLst>
                                        </p:cTn>
                                        <p:tgtEl>
                                          <p:spTgt spid="15"/>
                                        </p:tgtEl>
                                      </p:cBhvr>
                                      <p:to x="100000" y="100000"/>
                                    </p:animScale>
                                  </p:childTnLst>
                                </p:cTn>
                              </p:par>
                              <p:par>
                                <p:cTn id="31" presetID="26" presetClass="entr" presetSubtype="0" fill="hold" nodeType="withEffect">
                                  <p:stCondLst>
                                    <p:cond delay="20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145">
                                          <p:stCondLst>
                                            <p:cond delay="0"/>
                                          </p:stCondLst>
                                        </p:cTn>
                                        <p:tgtEl>
                                          <p:spTgt spid="23"/>
                                        </p:tgtEl>
                                      </p:cBhvr>
                                    </p:animEffect>
                                    <p:anim calcmode="lin" valueType="num">
                                      <p:cBhvr>
                                        <p:cTn id="34" dur="455"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35" dur="166"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36" dur="166" tmFilter="0, 0; 0.125,0.2665; 0.25,0.4; 0.375,0.465; 0.5,0.5;  0.625,0.535; 0.75,0.6; 0.875,0.7335; 1,1">
                                          <p:stCondLst>
                                            <p:cond delay="166"/>
                                          </p:stCondLst>
                                        </p:cTn>
                                        <p:tgtEl>
                                          <p:spTgt spid="23"/>
                                        </p:tgtEl>
                                        <p:attrNameLst>
                                          <p:attrName>ppt_y</p:attrName>
                                        </p:attrNameLst>
                                      </p:cBhvr>
                                      <p:tavLst>
                                        <p:tav tm="0" fmla="#ppt_y-sin(pi*$)/9">
                                          <p:val>
                                            <p:fltVal val="0"/>
                                          </p:val>
                                        </p:tav>
                                        <p:tav tm="100000">
                                          <p:val>
                                            <p:fltVal val="1"/>
                                          </p:val>
                                        </p:tav>
                                      </p:tavLst>
                                    </p:anim>
                                    <p:anim calcmode="lin" valueType="num">
                                      <p:cBhvr>
                                        <p:cTn id="37" dur="83" tmFilter="0, 0; 0.125,0.2665; 0.25,0.4; 0.375,0.465; 0.5,0.5;  0.625,0.535; 0.75,0.6; 0.875,0.7335; 1,1">
                                          <p:stCondLst>
                                            <p:cond delay="331"/>
                                          </p:stCondLst>
                                        </p:cTn>
                                        <p:tgtEl>
                                          <p:spTgt spid="23"/>
                                        </p:tgtEl>
                                        <p:attrNameLst>
                                          <p:attrName>ppt_y</p:attrName>
                                        </p:attrNameLst>
                                      </p:cBhvr>
                                      <p:tavLst>
                                        <p:tav tm="0" fmla="#ppt_y-sin(pi*$)/27">
                                          <p:val>
                                            <p:fltVal val="0"/>
                                          </p:val>
                                        </p:tav>
                                        <p:tav tm="100000">
                                          <p:val>
                                            <p:fltVal val="1"/>
                                          </p:val>
                                        </p:tav>
                                      </p:tavLst>
                                    </p:anim>
                                    <p:anim calcmode="lin" valueType="num">
                                      <p:cBhvr>
                                        <p:cTn id="38" dur="41" tmFilter="0, 0; 0.125,0.2665; 0.25,0.4; 0.375,0.465; 0.5,0.5;  0.625,0.535; 0.75,0.6; 0.875,0.7335; 1,1">
                                          <p:stCondLst>
                                            <p:cond delay="414"/>
                                          </p:stCondLst>
                                        </p:cTn>
                                        <p:tgtEl>
                                          <p:spTgt spid="23"/>
                                        </p:tgtEl>
                                        <p:attrNameLst>
                                          <p:attrName>ppt_y</p:attrName>
                                        </p:attrNameLst>
                                      </p:cBhvr>
                                      <p:tavLst>
                                        <p:tav tm="0" fmla="#ppt_y-sin(pi*$)/81">
                                          <p:val>
                                            <p:fltVal val="0"/>
                                          </p:val>
                                        </p:tav>
                                        <p:tav tm="100000">
                                          <p:val>
                                            <p:fltVal val="1"/>
                                          </p:val>
                                        </p:tav>
                                      </p:tavLst>
                                    </p:anim>
                                    <p:animScale>
                                      <p:cBhvr>
                                        <p:cTn id="39" dur="6">
                                          <p:stCondLst>
                                            <p:cond delay="162"/>
                                          </p:stCondLst>
                                        </p:cTn>
                                        <p:tgtEl>
                                          <p:spTgt spid="23"/>
                                        </p:tgtEl>
                                      </p:cBhvr>
                                      <p:to x="100000" y="60000"/>
                                    </p:animScale>
                                    <p:animScale>
                                      <p:cBhvr>
                                        <p:cTn id="40" dur="41" decel="50000">
                                          <p:stCondLst>
                                            <p:cond delay="169"/>
                                          </p:stCondLst>
                                        </p:cTn>
                                        <p:tgtEl>
                                          <p:spTgt spid="23"/>
                                        </p:tgtEl>
                                      </p:cBhvr>
                                      <p:to x="100000" y="100000"/>
                                    </p:animScale>
                                    <p:animScale>
                                      <p:cBhvr>
                                        <p:cTn id="41" dur="6">
                                          <p:stCondLst>
                                            <p:cond delay="328"/>
                                          </p:stCondLst>
                                        </p:cTn>
                                        <p:tgtEl>
                                          <p:spTgt spid="23"/>
                                        </p:tgtEl>
                                      </p:cBhvr>
                                      <p:to x="100000" y="80000"/>
                                    </p:animScale>
                                    <p:animScale>
                                      <p:cBhvr>
                                        <p:cTn id="42" dur="41" decel="50000">
                                          <p:stCondLst>
                                            <p:cond delay="335"/>
                                          </p:stCondLst>
                                        </p:cTn>
                                        <p:tgtEl>
                                          <p:spTgt spid="23"/>
                                        </p:tgtEl>
                                      </p:cBhvr>
                                      <p:to x="100000" y="100000"/>
                                    </p:animScale>
                                    <p:animScale>
                                      <p:cBhvr>
                                        <p:cTn id="43" dur="6">
                                          <p:stCondLst>
                                            <p:cond delay="410"/>
                                          </p:stCondLst>
                                        </p:cTn>
                                        <p:tgtEl>
                                          <p:spTgt spid="23"/>
                                        </p:tgtEl>
                                      </p:cBhvr>
                                      <p:to x="100000" y="90000"/>
                                    </p:animScale>
                                    <p:animScale>
                                      <p:cBhvr>
                                        <p:cTn id="44" dur="41" decel="50000">
                                          <p:stCondLst>
                                            <p:cond delay="417"/>
                                          </p:stCondLst>
                                        </p:cTn>
                                        <p:tgtEl>
                                          <p:spTgt spid="23"/>
                                        </p:tgtEl>
                                      </p:cBhvr>
                                      <p:to x="100000" y="100000"/>
                                    </p:animScale>
                                    <p:animScale>
                                      <p:cBhvr>
                                        <p:cTn id="45" dur="6">
                                          <p:stCondLst>
                                            <p:cond delay="452"/>
                                          </p:stCondLst>
                                        </p:cTn>
                                        <p:tgtEl>
                                          <p:spTgt spid="23"/>
                                        </p:tgtEl>
                                      </p:cBhvr>
                                      <p:to x="100000" y="95000"/>
                                    </p:animScale>
                                    <p:animScale>
                                      <p:cBhvr>
                                        <p:cTn id="46" dur="41" decel="50000">
                                          <p:stCondLst>
                                            <p:cond delay="459"/>
                                          </p:stCondLst>
                                        </p:cTn>
                                        <p:tgtEl>
                                          <p:spTgt spid="23"/>
                                        </p:tgtEl>
                                      </p:cBhvr>
                                      <p:to x="100000" y="100000"/>
                                    </p:animScale>
                                  </p:childTnLst>
                                </p:cTn>
                              </p:par>
                              <p:par>
                                <p:cTn id="47" presetID="26" presetClass="entr" presetSubtype="0" fill="hold" nodeType="withEffect">
                                  <p:stCondLst>
                                    <p:cond delay="50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145">
                                          <p:stCondLst>
                                            <p:cond delay="0"/>
                                          </p:stCondLst>
                                        </p:cTn>
                                        <p:tgtEl>
                                          <p:spTgt spid="31"/>
                                        </p:tgtEl>
                                      </p:cBhvr>
                                    </p:animEffect>
                                    <p:anim calcmode="lin" valueType="num">
                                      <p:cBhvr>
                                        <p:cTn id="50" dur="455"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51" dur="166"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52" dur="166" tmFilter="0, 0; 0.125,0.2665; 0.25,0.4; 0.375,0.465; 0.5,0.5;  0.625,0.535; 0.75,0.6; 0.875,0.7335; 1,1">
                                          <p:stCondLst>
                                            <p:cond delay="166"/>
                                          </p:stCondLst>
                                        </p:cTn>
                                        <p:tgtEl>
                                          <p:spTgt spid="31"/>
                                        </p:tgtEl>
                                        <p:attrNameLst>
                                          <p:attrName>ppt_y</p:attrName>
                                        </p:attrNameLst>
                                      </p:cBhvr>
                                      <p:tavLst>
                                        <p:tav tm="0" fmla="#ppt_y-sin(pi*$)/9">
                                          <p:val>
                                            <p:fltVal val="0"/>
                                          </p:val>
                                        </p:tav>
                                        <p:tav tm="100000">
                                          <p:val>
                                            <p:fltVal val="1"/>
                                          </p:val>
                                        </p:tav>
                                      </p:tavLst>
                                    </p:anim>
                                    <p:anim calcmode="lin" valueType="num">
                                      <p:cBhvr>
                                        <p:cTn id="53" dur="83" tmFilter="0, 0; 0.125,0.2665; 0.25,0.4; 0.375,0.465; 0.5,0.5;  0.625,0.535; 0.75,0.6; 0.875,0.7335; 1,1">
                                          <p:stCondLst>
                                            <p:cond delay="331"/>
                                          </p:stCondLst>
                                        </p:cTn>
                                        <p:tgtEl>
                                          <p:spTgt spid="31"/>
                                        </p:tgtEl>
                                        <p:attrNameLst>
                                          <p:attrName>ppt_y</p:attrName>
                                        </p:attrNameLst>
                                      </p:cBhvr>
                                      <p:tavLst>
                                        <p:tav tm="0" fmla="#ppt_y-sin(pi*$)/27">
                                          <p:val>
                                            <p:fltVal val="0"/>
                                          </p:val>
                                        </p:tav>
                                        <p:tav tm="100000">
                                          <p:val>
                                            <p:fltVal val="1"/>
                                          </p:val>
                                        </p:tav>
                                      </p:tavLst>
                                    </p:anim>
                                    <p:anim calcmode="lin" valueType="num">
                                      <p:cBhvr>
                                        <p:cTn id="54" dur="41" tmFilter="0, 0; 0.125,0.2665; 0.25,0.4; 0.375,0.465; 0.5,0.5;  0.625,0.535; 0.75,0.6; 0.875,0.7335; 1,1">
                                          <p:stCondLst>
                                            <p:cond delay="414"/>
                                          </p:stCondLst>
                                        </p:cTn>
                                        <p:tgtEl>
                                          <p:spTgt spid="31"/>
                                        </p:tgtEl>
                                        <p:attrNameLst>
                                          <p:attrName>ppt_y</p:attrName>
                                        </p:attrNameLst>
                                      </p:cBhvr>
                                      <p:tavLst>
                                        <p:tav tm="0" fmla="#ppt_y-sin(pi*$)/81">
                                          <p:val>
                                            <p:fltVal val="0"/>
                                          </p:val>
                                        </p:tav>
                                        <p:tav tm="100000">
                                          <p:val>
                                            <p:fltVal val="1"/>
                                          </p:val>
                                        </p:tav>
                                      </p:tavLst>
                                    </p:anim>
                                    <p:animScale>
                                      <p:cBhvr>
                                        <p:cTn id="55" dur="6">
                                          <p:stCondLst>
                                            <p:cond delay="162"/>
                                          </p:stCondLst>
                                        </p:cTn>
                                        <p:tgtEl>
                                          <p:spTgt spid="31"/>
                                        </p:tgtEl>
                                      </p:cBhvr>
                                      <p:to x="100000" y="60000"/>
                                    </p:animScale>
                                    <p:animScale>
                                      <p:cBhvr>
                                        <p:cTn id="56" dur="41" decel="50000">
                                          <p:stCondLst>
                                            <p:cond delay="169"/>
                                          </p:stCondLst>
                                        </p:cTn>
                                        <p:tgtEl>
                                          <p:spTgt spid="31"/>
                                        </p:tgtEl>
                                      </p:cBhvr>
                                      <p:to x="100000" y="100000"/>
                                    </p:animScale>
                                    <p:animScale>
                                      <p:cBhvr>
                                        <p:cTn id="57" dur="6">
                                          <p:stCondLst>
                                            <p:cond delay="328"/>
                                          </p:stCondLst>
                                        </p:cTn>
                                        <p:tgtEl>
                                          <p:spTgt spid="31"/>
                                        </p:tgtEl>
                                      </p:cBhvr>
                                      <p:to x="100000" y="80000"/>
                                    </p:animScale>
                                    <p:animScale>
                                      <p:cBhvr>
                                        <p:cTn id="58" dur="41" decel="50000">
                                          <p:stCondLst>
                                            <p:cond delay="335"/>
                                          </p:stCondLst>
                                        </p:cTn>
                                        <p:tgtEl>
                                          <p:spTgt spid="31"/>
                                        </p:tgtEl>
                                      </p:cBhvr>
                                      <p:to x="100000" y="100000"/>
                                    </p:animScale>
                                    <p:animScale>
                                      <p:cBhvr>
                                        <p:cTn id="59" dur="6">
                                          <p:stCondLst>
                                            <p:cond delay="410"/>
                                          </p:stCondLst>
                                        </p:cTn>
                                        <p:tgtEl>
                                          <p:spTgt spid="31"/>
                                        </p:tgtEl>
                                      </p:cBhvr>
                                      <p:to x="100000" y="90000"/>
                                    </p:animScale>
                                    <p:animScale>
                                      <p:cBhvr>
                                        <p:cTn id="60" dur="41" decel="50000">
                                          <p:stCondLst>
                                            <p:cond delay="417"/>
                                          </p:stCondLst>
                                        </p:cTn>
                                        <p:tgtEl>
                                          <p:spTgt spid="31"/>
                                        </p:tgtEl>
                                      </p:cBhvr>
                                      <p:to x="100000" y="100000"/>
                                    </p:animScale>
                                    <p:animScale>
                                      <p:cBhvr>
                                        <p:cTn id="61" dur="6">
                                          <p:stCondLst>
                                            <p:cond delay="452"/>
                                          </p:stCondLst>
                                        </p:cTn>
                                        <p:tgtEl>
                                          <p:spTgt spid="31"/>
                                        </p:tgtEl>
                                      </p:cBhvr>
                                      <p:to x="100000" y="95000"/>
                                    </p:animScale>
                                    <p:animScale>
                                      <p:cBhvr>
                                        <p:cTn id="62" dur="41" decel="50000">
                                          <p:stCondLst>
                                            <p:cond delay="459"/>
                                          </p:stCondLst>
                                        </p:cTn>
                                        <p:tgtEl>
                                          <p:spTgt spid="31"/>
                                        </p:tgtEl>
                                      </p:cBhvr>
                                      <p:to x="100000" y="100000"/>
                                    </p:animScale>
                                  </p:childTnLst>
                                </p:cTn>
                              </p:par>
                              <p:par>
                                <p:cTn id="63" presetID="26" presetClass="entr" presetSubtype="0" fill="hold" nodeType="withEffect">
                                  <p:stCondLst>
                                    <p:cond delay="700"/>
                                  </p:stCondLst>
                                  <p:childTnLst>
                                    <p:set>
                                      <p:cBhvr>
                                        <p:cTn id="64" dur="1" fill="hold">
                                          <p:stCondLst>
                                            <p:cond delay="0"/>
                                          </p:stCondLst>
                                        </p:cTn>
                                        <p:tgtEl>
                                          <p:spTgt spid="39"/>
                                        </p:tgtEl>
                                        <p:attrNameLst>
                                          <p:attrName>style.visibility</p:attrName>
                                        </p:attrNameLst>
                                      </p:cBhvr>
                                      <p:to>
                                        <p:strVal val="visible"/>
                                      </p:to>
                                    </p:set>
                                    <p:animEffect transition="in" filter="wipe(down)">
                                      <p:cBhvr>
                                        <p:cTn id="65" dur="145">
                                          <p:stCondLst>
                                            <p:cond delay="0"/>
                                          </p:stCondLst>
                                        </p:cTn>
                                        <p:tgtEl>
                                          <p:spTgt spid="39"/>
                                        </p:tgtEl>
                                      </p:cBhvr>
                                    </p:animEffect>
                                    <p:anim calcmode="lin" valueType="num">
                                      <p:cBhvr>
                                        <p:cTn id="66" dur="455"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67" dur="166"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68" dur="166" tmFilter="0, 0; 0.125,0.2665; 0.25,0.4; 0.375,0.465; 0.5,0.5;  0.625,0.535; 0.75,0.6; 0.875,0.7335; 1,1">
                                          <p:stCondLst>
                                            <p:cond delay="166"/>
                                          </p:stCondLst>
                                        </p:cTn>
                                        <p:tgtEl>
                                          <p:spTgt spid="39"/>
                                        </p:tgtEl>
                                        <p:attrNameLst>
                                          <p:attrName>ppt_y</p:attrName>
                                        </p:attrNameLst>
                                      </p:cBhvr>
                                      <p:tavLst>
                                        <p:tav tm="0" fmla="#ppt_y-sin(pi*$)/9">
                                          <p:val>
                                            <p:fltVal val="0"/>
                                          </p:val>
                                        </p:tav>
                                        <p:tav tm="100000">
                                          <p:val>
                                            <p:fltVal val="1"/>
                                          </p:val>
                                        </p:tav>
                                      </p:tavLst>
                                    </p:anim>
                                    <p:anim calcmode="lin" valueType="num">
                                      <p:cBhvr>
                                        <p:cTn id="69" dur="83" tmFilter="0, 0; 0.125,0.2665; 0.25,0.4; 0.375,0.465; 0.5,0.5;  0.625,0.535; 0.75,0.6; 0.875,0.7335; 1,1">
                                          <p:stCondLst>
                                            <p:cond delay="331"/>
                                          </p:stCondLst>
                                        </p:cTn>
                                        <p:tgtEl>
                                          <p:spTgt spid="39"/>
                                        </p:tgtEl>
                                        <p:attrNameLst>
                                          <p:attrName>ppt_y</p:attrName>
                                        </p:attrNameLst>
                                      </p:cBhvr>
                                      <p:tavLst>
                                        <p:tav tm="0" fmla="#ppt_y-sin(pi*$)/27">
                                          <p:val>
                                            <p:fltVal val="0"/>
                                          </p:val>
                                        </p:tav>
                                        <p:tav tm="100000">
                                          <p:val>
                                            <p:fltVal val="1"/>
                                          </p:val>
                                        </p:tav>
                                      </p:tavLst>
                                    </p:anim>
                                    <p:anim calcmode="lin" valueType="num">
                                      <p:cBhvr>
                                        <p:cTn id="70" dur="41" tmFilter="0, 0; 0.125,0.2665; 0.25,0.4; 0.375,0.465; 0.5,0.5;  0.625,0.535; 0.75,0.6; 0.875,0.7335; 1,1">
                                          <p:stCondLst>
                                            <p:cond delay="414"/>
                                          </p:stCondLst>
                                        </p:cTn>
                                        <p:tgtEl>
                                          <p:spTgt spid="39"/>
                                        </p:tgtEl>
                                        <p:attrNameLst>
                                          <p:attrName>ppt_y</p:attrName>
                                        </p:attrNameLst>
                                      </p:cBhvr>
                                      <p:tavLst>
                                        <p:tav tm="0" fmla="#ppt_y-sin(pi*$)/81">
                                          <p:val>
                                            <p:fltVal val="0"/>
                                          </p:val>
                                        </p:tav>
                                        <p:tav tm="100000">
                                          <p:val>
                                            <p:fltVal val="1"/>
                                          </p:val>
                                        </p:tav>
                                      </p:tavLst>
                                    </p:anim>
                                    <p:animScale>
                                      <p:cBhvr>
                                        <p:cTn id="71" dur="6">
                                          <p:stCondLst>
                                            <p:cond delay="162"/>
                                          </p:stCondLst>
                                        </p:cTn>
                                        <p:tgtEl>
                                          <p:spTgt spid="39"/>
                                        </p:tgtEl>
                                      </p:cBhvr>
                                      <p:to x="100000" y="60000"/>
                                    </p:animScale>
                                    <p:animScale>
                                      <p:cBhvr>
                                        <p:cTn id="72" dur="41" decel="50000">
                                          <p:stCondLst>
                                            <p:cond delay="169"/>
                                          </p:stCondLst>
                                        </p:cTn>
                                        <p:tgtEl>
                                          <p:spTgt spid="39"/>
                                        </p:tgtEl>
                                      </p:cBhvr>
                                      <p:to x="100000" y="100000"/>
                                    </p:animScale>
                                    <p:animScale>
                                      <p:cBhvr>
                                        <p:cTn id="73" dur="6">
                                          <p:stCondLst>
                                            <p:cond delay="328"/>
                                          </p:stCondLst>
                                        </p:cTn>
                                        <p:tgtEl>
                                          <p:spTgt spid="39"/>
                                        </p:tgtEl>
                                      </p:cBhvr>
                                      <p:to x="100000" y="80000"/>
                                    </p:animScale>
                                    <p:animScale>
                                      <p:cBhvr>
                                        <p:cTn id="74" dur="41" decel="50000">
                                          <p:stCondLst>
                                            <p:cond delay="335"/>
                                          </p:stCondLst>
                                        </p:cTn>
                                        <p:tgtEl>
                                          <p:spTgt spid="39"/>
                                        </p:tgtEl>
                                      </p:cBhvr>
                                      <p:to x="100000" y="100000"/>
                                    </p:animScale>
                                    <p:animScale>
                                      <p:cBhvr>
                                        <p:cTn id="75" dur="6">
                                          <p:stCondLst>
                                            <p:cond delay="410"/>
                                          </p:stCondLst>
                                        </p:cTn>
                                        <p:tgtEl>
                                          <p:spTgt spid="39"/>
                                        </p:tgtEl>
                                      </p:cBhvr>
                                      <p:to x="100000" y="90000"/>
                                    </p:animScale>
                                    <p:animScale>
                                      <p:cBhvr>
                                        <p:cTn id="76" dur="41" decel="50000">
                                          <p:stCondLst>
                                            <p:cond delay="417"/>
                                          </p:stCondLst>
                                        </p:cTn>
                                        <p:tgtEl>
                                          <p:spTgt spid="39"/>
                                        </p:tgtEl>
                                      </p:cBhvr>
                                      <p:to x="100000" y="100000"/>
                                    </p:animScale>
                                    <p:animScale>
                                      <p:cBhvr>
                                        <p:cTn id="77" dur="6">
                                          <p:stCondLst>
                                            <p:cond delay="452"/>
                                          </p:stCondLst>
                                        </p:cTn>
                                        <p:tgtEl>
                                          <p:spTgt spid="39"/>
                                        </p:tgtEl>
                                      </p:cBhvr>
                                      <p:to x="100000" y="95000"/>
                                    </p:animScale>
                                    <p:animScale>
                                      <p:cBhvr>
                                        <p:cTn id="78" dur="41" decel="50000">
                                          <p:stCondLst>
                                            <p:cond delay="459"/>
                                          </p:stCondLst>
                                        </p:cTn>
                                        <p:tgtEl>
                                          <p:spTgt spid="39"/>
                                        </p:tgtEl>
                                      </p:cBhvr>
                                      <p:to x="100000" y="100000"/>
                                    </p:animScale>
                                  </p:childTnLst>
                                </p:cTn>
                              </p:par>
                              <p:par>
                                <p:cTn id="79" presetID="26" presetClass="entr" presetSubtype="0" fill="hold" nodeType="withEffect">
                                  <p:stCondLst>
                                    <p:cond delay="1000"/>
                                  </p:stCondLst>
                                  <p:childTnLst>
                                    <p:set>
                                      <p:cBhvr>
                                        <p:cTn id="80" dur="1" fill="hold">
                                          <p:stCondLst>
                                            <p:cond delay="0"/>
                                          </p:stCondLst>
                                        </p:cTn>
                                        <p:tgtEl>
                                          <p:spTgt spid="47"/>
                                        </p:tgtEl>
                                        <p:attrNameLst>
                                          <p:attrName>style.visibility</p:attrName>
                                        </p:attrNameLst>
                                      </p:cBhvr>
                                      <p:to>
                                        <p:strVal val="visible"/>
                                      </p:to>
                                    </p:set>
                                    <p:animEffect transition="in" filter="wipe(down)">
                                      <p:cBhvr>
                                        <p:cTn id="81" dur="145">
                                          <p:stCondLst>
                                            <p:cond delay="0"/>
                                          </p:stCondLst>
                                        </p:cTn>
                                        <p:tgtEl>
                                          <p:spTgt spid="47"/>
                                        </p:tgtEl>
                                      </p:cBhvr>
                                    </p:animEffect>
                                    <p:anim calcmode="lin" valueType="num">
                                      <p:cBhvr>
                                        <p:cTn id="82" dur="455"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83" dur="166"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84" dur="166" tmFilter="0, 0; 0.125,0.2665; 0.25,0.4; 0.375,0.465; 0.5,0.5;  0.625,0.535; 0.75,0.6; 0.875,0.7335; 1,1">
                                          <p:stCondLst>
                                            <p:cond delay="166"/>
                                          </p:stCondLst>
                                        </p:cTn>
                                        <p:tgtEl>
                                          <p:spTgt spid="47"/>
                                        </p:tgtEl>
                                        <p:attrNameLst>
                                          <p:attrName>ppt_y</p:attrName>
                                        </p:attrNameLst>
                                      </p:cBhvr>
                                      <p:tavLst>
                                        <p:tav tm="0" fmla="#ppt_y-sin(pi*$)/9">
                                          <p:val>
                                            <p:fltVal val="0"/>
                                          </p:val>
                                        </p:tav>
                                        <p:tav tm="100000">
                                          <p:val>
                                            <p:fltVal val="1"/>
                                          </p:val>
                                        </p:tav>
                                      </p:tavLst>
                                    </p:anim>
                                    <p:anim calcmode="lin" valueType="num">
                                      <p:cBhvr>
                                        <p:cTn id="85" dur="83" tmFilter="0, 0; 0.125,0.2665; 0.25,0.4; 0.375,0.465; 0.5,0.5;  0.625,0.535; 0.75,0.6; 0.875,0.7335; 1,1">
                                          <p:stCondLst>
                                            <p:cond delay="331"/>
                                          </p:stCondLst>
                                        </p:cTn>
                                        <p:tgtEl>
                                          <p:spTgt spid="47"/>
                                        </p:tgtEl>
                                        <p:attrNameLst>
                                          <p:attrName>ppt_y</p:attrName>
                                        </p:attrNameLst>
                                      </p:cBhvr>
                                      <p:tavLst>
                                        <p:tav tm="0" fmla="#ppt_y-sin(pi*$)/27">
                                          <p:val>
                                            <p:fltVal val="0"/>
                                          </p:val>
                                        </p:tav>
                                        <p:tav tm="100000">
                                          <p:val>
                                            <p:fltVal val="1"/>
                                          </p:val>
                                        </p:tav>
                                      </p:tavLst>
                                    </p:anim>
                                    <p:anim calcmode="lin" valueType="num">
                                      <p:cBhvr>
                                        <p:cTn id="86" dur="41" tmFilter="0, 0; 0.125,0.2665; 0.25,0.4; 0.375,0.465; 0.5,0.5;  0.625,0.535; 0.75,0.6; 0.875,0.7335; 1,1">
                                          <p:stCondLst>
                                            <p:cond delay="414"/>
                                          </p:stCondLst>
                                        </p:cTn>
                                        <p:tgtEl>
                                          <p:spTgt spid="47"/>
                                        </p:tgtEl>
                                        <p:attrNameLst>
                                          <p:attrName>ppt_y</p:attrName>
                                        </p:attrNameLst>
                                      </p:cBhvr>
                                      <p:tavLst>
                                        <p:tav tm="0" fmla="#ppt_y-sin(pi*$)/81">
                                          <p:val>
                                            <p:fltVal val="0"/>
                                          </p:val>
                                        </p:tav>
                                        <p:tav tm="100000">
                                          <p:val>
                                            <p:fltVal val="1"/>
                                          </p:val>
                                        </p:tav>
                                      </p:tavLst>
                                    </p:anim>
                                    <p:animScale>
                                      <p:cBhvr>
                                        <p:cTn id="87" dur="6">
                                          <p:stCondLst>
                                            <p:cond delay="162"/>
                                          </p:stCondLst>
                                        </p:cTn>
                                        <p:tgtEl>
                                          <p:spTgt spid="47"/>
                                        </p:tgtEl>
                                      </p:cBhvr>
                                      <p:to x="100000" y="60000"/>
                                    </p:animScale>
                                    <p:animScale>
                                      <p:cBhvr>
                                        <p:cTn id="88" dur="41" decel="50000">
                                          <p:stCondLst>
                                            <p:cond delay="169"/>
                                          </p:stCondLst>
                                        </p:cTn>
                                        <p:tgtEl>
                                          <p:spTgt spid="47"/>
                                        </p:tgtEl>
                                      </p:cBhvr>
                                      <p:to x="100000" y="100000"/>
                                    </p:animScale>
                                    <p:animScale>
                                      <p:cBhvr>
                                        <p:cTn id="89" dur="6">
                                          <p:stCondLst>
                                            <p:cond delay="328"/>
                                          </p:stCondLst>
                                        </p:cTn>
                                        <p:tgtEl>
                                          <p:spTgt spid="47"/>
                                        </p:tgtEl>
                                      </p:cBhvr>
                                      <p:to x="100000" y="80000"/>
                                    </p:animScale>
                                    <p:animScale>
                                      <p:cBhvr>
                                        <p:cTn id="90" dur="41" decel="50000">
                                          <p:stCondLst>
                                            <p:cond delay="335"/>
                                          </p:stCondLst>
                                        </p:cTn>
                                        <p:tgtEl>
                                          <p:spTgt spid="47"/>
                                        </p:tgtEl>
                                      </p:cBhvr>
                                      <p:to x="100000" y="100000"/>
                                    </p:animScale>
                                    <p:animScale>
                                      <p:cBhvr>
                                        <p:cTn id="91" dur="6">
                                          <p:stCondLst>
                                            <p:cond delay="410"/>
                                          </p:stCondLst>
                                        </p:cTn>
                                        <p:tgtEl>
                                          <p:spTgt spid="47"/>
                                        </p:tgtEl>
                                      </p:cBhvr>
                                      <p:to x="100000" y="90000"/>
                                    </p:animScale>
                                    <p:animScale>
                                      <p:cBhvr>
                                        <p:cTn id="92" dur="41" decel="50000">
                                          <p:stCondLst>
                                            <p:cond delay="417"/>
                                          </p:stCondLst>
                                        </p:cTn>
                                        <p:tgtEl>
                                          <p:spTgt spid="47"/>
                                        </p:tgtEl>
                                      </p:cBhvr>
                                      <p:to x="100000" y="100000"/>
                                    </p:animScale>
                                    <p:animScale>
                                      <p:cBhvr>
                                        <p:cTn id="93" dur="6">
                                          <p:stCondLst>
                                            <p:cond delay="452"/>
                                          </p:stCondLst>
                                        </p:cTn>
                                        <p:tgtEl>
                                          <p:spTgt spid="47"/>
                                        </p:tgtEl>
                                      </p:cBhvr>
                                      <p:to x="100000" y="95000"/>
                                    </p:animScale>
                                    <p:animScale>
                                      <p:cBhvr>
                                        <p:cTn id="94" dur="41" decel="50000">
                                          <p:stCondLst>
                                            <p:cond delay="459"/>
                                          </p:stCondLst>
                                        </p:cTn>
                                        <p:tgtEl>
                                          <p:spTgt spid="47"/>
                                        </p:tgtEl>
                                      </p:cBhvr>
                                      <p:to x="100000" y="100000"/>
                                    </p:animScale>
                                  </p:childTnLst>
                                </p:cTn>
                              </p:par>
                              <p:par>
                                <p:cTn id="95" presetID="26" presetClass="entr" presetSubtype="0" fill="hold" nodeType="withEffect">
                                  <p:stCondLst>
                                    <p:cond delay="800"/>
                                  </p:stCondLst>
                                  <p:childTnLst>
                                    <p:set>
                                      <p:cBhvr>
                                        <p:cTn id="96" dur="1" fill="hold">
                                          <p:stCondLst>
                                            <p:cond delay="0"/>
                                          </p:stCondLst>
                                        </p:cTn>
                                        <p:tgtEl>
                                          <p:spTgt spid="55"/>
                                        </p:tgtEl>
                                        <p:attrNameLst>
                                          <p:attrName>style.visibility</p:attrName>
                                        </p:attrNameLst>
                                      </p:cBhvr>
                                      <p:to>
                                        <p:strVal val="visible"/>
                                      </p:to>
                                    </p:set>
                                    <p:animEffect transition="in" filter="wipe(down)">
                                      <p:cBhvr>
                                        <p:cTn id="97" dur="145">
                                          <p:stCondLst>
                                            <p:cond delay="0"/>
                                          </p:stCondLst>
                                        </p:cTn>
                                        <p:tgtEl>
                                          <p:spTgt spid="55"/>
                                        </p:tgtEl>
                                      </p:cBhvr>
                                    </p:animEffect>
                                    <p:anim calcmode="lin" valueType="num">
                                      <p:cBhvr>
                                        <p:cTn id="98" dur="455"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99" dur="166"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100" dur="166" tmFilter="0, 0; 0.125,0.2665; 0.25,0.4; 0.375,0.465; 0.5,0.5;  0.625,0.535; 0.75,0.6; 0.875,0.7335; 1,1">
                                          <p:stCondLst>
                                            <p:cond delay="166"/>
                                          </p:stCondLst>
                                        </p:cTn>
                                        <p:tgtEl>
                                          <p:spTgt spid="55"/>
                                        </p:tgtEl>
                                        <p:attrNameLst>
                                          <p:attrName>ppt_y</p:attrName>
                                        </p:attrNameLst>
                                      </p:cBhvr>
                                      <p:tavLst>
                                        <p:tav tm="0" fmla="#ppt_y-sin(pi*$)/9">
                                          <p:val>
                                            <p:fltVal val="0"/>
                                          </p:val>
                                        </p:tav>
                                        <p:tav tm="100000">
                                          <p:val>
                                            <p:fltVal val="1"/>
                                          </p:val>
                                        </p:tav>
                                      </p:tavLst>
                                    </p:anim>
                                    <p:anim calcmode="lin" valueType="num">
                                      <p:cBhvr>
                                        <p:cTn id="101" dur="83" tmFilter="0, 0; 0.125,0.2665; 0.25,0.4; 0.375,0.465; 0.5,0.5;  0.625,0.535; 0.75,0.6; 0.875,0.7335; 1,1">
                                          <p:stCondLst>
                                            <p:cond delay="331"/>
                                          </p:stCondLst>
                                        </p:cTn>
                                        <p:tgtEl>
                                          <p:spTgt spid="55"/>
                                        </p:tgtEl>
                                        <p:attrNameLst>
                                          <p:attrName>ppt_y</p:attrName>
                                        </p:attrNameLst>
                                      </p:cBhvr>
                                      <p:tavLst>
                                        <p:tav tm="0" fmla="#ppt_y-sin(pi*$)/27">
                                          <p:val>
                                            <p:fltVal val="0"/>
                                          </p:val>
                                        </p:tav>
                                        <p:tav tm="100000">
                                          <p:val>
                                            <p:fltVal val="1"/>
                                          </p:val>
                                        </p:tav>
                                      </p:tavLst>
                                    </p:anim>
                                    <p:anim calcmode="lin" valueType="num">
                                      <p:cBhvr>
                                        <p:cTn id="102" dur="41" tmFilter="0, 0; 0.125,0.2665; 0.25,0.4; 0.375,0.465; 0.5,0.5;  0.625,0.535; 0.75,0.6; 0.875,0.7335; 1,1">
                                          <p:stCondLst>
                                            <p:cond delay="414"/>
                                          </p:stCondLst>
                                        </p:cTn>
                                        <p:tgtEl>
                                          <p:spTgt spid="55"/>
                                        </p:tgtEl>
                                        <p:attrNameLst>
                                          <p:attrName>ppt_y</p:attrName>
                                        </p:attrNameLst>
                                      </p:cBhvr>
                                      <p:tavLst>
                                        <p:tav tm="0" fmla="#ppt_y-sin(pi*$)/81">
                                          <p:val>
                                            <p:fltVal val="0"/>
                                          </p:val>
                                        </p:tav>
                                        <p:tav tm="100000">
                                          <p:val>
                                            <p:fltVal val="1"/>
                                          </p:val>
                                        </p:tav>
                                      </p:tavLst>
                                    </p:anim>
                                    <p:animScale>
                                      <p:cBhvr>
                                        <p:cTn id="103" dur="6">
                                          <p:stCondLst>
                                            <p:cond delay="162"/>
                                          </p:stCondLst>
                                        </p:cTn>
                                        <p:tgtEl>
                                          <p:spTgt spid="55"/>
                                        </p:tgtEl>
                                      </p:cBhvr>
                                      <p:to x="100000" y="60000"/>
                                    </p:animScale>
                                    <p:animScale>
                                      <p:cBhvr>
                                        <p:cTn id="104" dur="41" decel="50000">
                                          <p:stCondLst>
                                            <p:cond delay="169"/>
                                          </p:stCondLst>
                                        </p:cTn>
                                        <p:tgtEl>
                                          <p:spTgt spid="55"/>
                                        </p:tgtEl>
                                      </p:cBhvr>
                                      <p:to x="100000" y="100000"/>
                                    </p:animScale>
                                    <p:animScale>
                                      <p:cBhvr>
                                        <p:cTn id="105" dur="6">
                                          <p:stCondLst>
                                            <p:cond delay="328"/>
                                          </p:stCondLst>
                                        </p:cTn>
                                        <p:tgtEl>
                                          <p:spTgt spid="55"/>
                                        </p:tgtEl>
                                      </p:cBhvr>
                                      <p:to x="100000" y="80000"/>
                                    </p:animScale>
                                    <p:animScale>
                                      <p:cBhvr>
                                        <p:cTn id="106" dur="41" decel="50000">
                                          <p:stCondLst>
                                            <p:cond delay="335"/>
                                          </p:stCondLst>
                                        </p:cTn>
                                        <p:tgtEl>
                                          <p:spTgt spid="55"/>
                                        </p:tgtEl>
                                      </p:cBhvr>
                                      <p:to x="100000" y="100000"/>
                                    </p:animScale>
                                    <p:animScale>
                                      <p:cBhvr>
                                        <p:cTn id="107" dur="6">
                                          <p:stCondLst>
                                            <p:cond delay="410"/>
                                          </p:stCondLst>
                                        </p:cTn>
                                        <p:tgtEl>
                                          <p:spTgt spid="55"/>
                                        </p:tgtEl>
                                      </p:cBhvr>
                                      <p:to x="100000" y="90000"/>
                                    </p:animScale>
                                    <p:animScale>
                                      <p:cBhvr>
                                        <p:cTn id="108" dur="41" decel="50000">
                                          <p:stCondLst>
                                            <p:cond delay="417"/>
                                          </p:stCondLst>
                                        </p:cTn>
                                        <p:tgtEl>
                                          <p:spTgt spid="55"/>
                                        </p:tgtEl>
                                      </p:cBhvr>
                                      <p:to x="100000" y="100000"/>
                                    </p:animScale>
                                    <p:animScale>
                                      <p:cBhvr>
                                        <p:cTn id="109" dur="6">
                                          <p:stCondLst>
                                            <p:cond delay="452"/>
                                          </p:stCondLst>
                                        </p:cTn>
                                        <p:tgtEl>
                                          <p:spTgt spid="55"/>
                                        </p:tgtEl>
                                      </p:cBhvr>
                                      <p:to x="100000" y="95000"/>
                                    </p:animScale>
                                    <p:animScale>
                                      <p:cBhvr>
                                        <p:cTn id="110" dur="41" decel="50000">
                                          <p:stCondLst>
                                            <p:cond delay="459"/>
                                          </p:stCondLst>
                                        </p:cTn>
                                        <p:tgtEl>
                                          <p:spTgt spid="55"/>
                                        </p:tgtEl>
                                      </p:cBhvr>
                                      <p:to x="100000" y="100000"/>
                                    </p:animScale>
                                  </p:childTnLst>
                                </p:cTn>
                              </p:par>
                              <p:par>
                                <p:cTn id="111" presetID="26" presetClass="entr" presetSubtype="0" fill="hold" nodeType="withEffect">
                                  <p:stCondLst>
                                    <p:cond delay="1100"/>
                                  </p:stCondLst>
                                  <p:childTnLst>
                                    <p:set>
                                      <p:cBhvr>
                                        <p:cTn id="112" dur="1" fill="hold">
                                          <p:stCondLst>
                                            <p:cond delay="0"/>
                                          </p:stCondLst>
                                        </p:cTn>
                                        <p:tgtEl>
                                          <p:spTgt spid="63"/>
                                        </p:tgtEl>
                                        <p:attrNameLst>
                                          <p:attrName>style.visibility</p:attrName>
                                        </p:attrNameLst>
                                      </p:cBhvr>
                                      <p:to>
                                        <p:strVal val="visible"/>
                                      </p:to>
                                    </p:set>
                                    <p:animEffect transition="in" filter="wipe(down)">
                                      <p:cBhvr>
                                        <p:cTn id="113" dur="145">
                                          <p:stCondLst>
                                            <p:cond delay="0"/>
                                          </p:stCondLst>
                                        </p:cTn>
                                        <p:tgtEl>
                                          <p:spTgt spid="63"/>
                                        </p:tgtEl>
                                      </p:cBhvr>
                                    </p:animEffect>
                                    <p:anim calcmode="lin" valueType="num">
                                      <p:cBhvr>
                                        <p:cTn id="114" dur="455"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115" dur="166"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116" dur="166" tmFilter="0, 0; 0.125,0.2665; 0.25,0.4; 0.375,0.465; 0.5,0.5;  0.625,0.535; 0.75,0.6; 0.875,0.7335; 1,1">
                                          <p:stCondLst>
                                            <p:cond delay="166"/>
                                          </p:stCondLst>
                                        </p:cTn>
                                        <p:tgtEl>
                                          <p:spTgt spid="63"/>
                                        </p:tgtEl>
                                        <p:attrNameLst>
                                          <p:attrName>ppt_y</p:attrName>
                                        </p:attrNameLst>
                                      </p:cBhvr>
                                      <p:tavLst>
                                        <p:tav tm="0" fmla="#ppt_y-sin(pi*$)/9">
                                          <p:val>
                                            <p:fltVal val="0"/>
                                          </p:val>
                                        </p:tav>
                                        <p:tav tm="100000">
                                          <p:val>
                                            <p:fltVal val="1"/>
                                          </p:val>
                                        </p:tav>
                                      </p:tavLst>
                                    </p:anim>
                                    <p:anim calcmode="lin" valueType="num">
                                      <p:cBhvr>
                                        <p:cTn id="117" dur="83" tmFilter="0, 0; 0.125,0.2665; 0.25,0.4; 0.375,0.465; 0.5,0.5;  0.625,0.535; 0.75,0.6; 0.875,0.7335; 1,1">
                                          <p:stCondLst>
                                            <p:cond delay="331"/>
                                          </p:stCondLst>
                                        </p:cTn>
                                        <p:tgtEl>
                                          <p:spTgt spid="63"/>
                                        </p:tgtEl>
                                        <p:attrNameLst>
                                          <p:attrName>ppt_y</p:attrName>
                                        </p:attrNameLst>
                                      </p:cBhvr>
                                      <p:tavLst>
                                        <p:tav tm="0" fmla="#ppt_y-sin(pi*$)/27">
                                          <p:val>
                                            <p:fltVal val="0"/>
                                          </p:val>
                                        </p:tav>
                                        <p:tav tm="100000">
                                          <p:val>
                                            <p:fltVal val="1"/>
                                          </p:val>
                                        </p:tav>
                                      </p:tavLst>
                                    </p:anim>
                                    <p:anim calcmode="lin" valueType="num">
                                      <p:cBhvr>
                                        <p:cTn id="118" dur="41" tmFilter="0, 0; 0.125,0.2665; 0.25,0.4; 0.375,0.465; 0.5,0.5;  0.625,0.535; 0.75,0.6; 0.875,0.7335; 1,1">
                                          <p:stCondLst>
                                            <p:cond delay="414"/>
                                          </p:stCondLst>
                                        </p:cTn>
                                        <p:tgtEl>
                                          <p:spTgt spid="63"/>
                                        </p:tgtEl>
                                        <p:attrNameLst>
                                          <p:attrName>ppt_y</p:attrName>
                                        </p:attrNameLst>
                                      </p:cBhvr>
                                      <p:tavLst>
                                        <p:tav tm="0" fmla="#ppt_y-sin(pi*$)/81">
                                          <p:val>
                                            <p:fltVal val="0"/>
                                          </p:val>
                                        </p:tav>
                                        <p:tav tm="100000">
                                          <p:val>
                                            <p:fltVal val="1"/>
                                          </p:val>
                                        </p:tav>
                                      </p:tavLst>
                                    </p:anim>
                                    <p:animScale>
                                      <p:cBhvr>
                                        <p:cTn id="119" dur="6">
                                          <p:stCondLst>
                                            <p:cond delay="162"/>
                                          </p:stCondLst>
                                        </p:cTn>
                                        <p:tgtEl>
                                          <p:spTgt spid="63"/>
                                        </p:tgtEl>
                                      </p:cBhvr>
                                      <p:to x="100000" y="60000"/>
                                    </p:animScale>
                                    <p:animScale>
                                      <p:cBhvr>
                                        <p:cTn id="120" dur="41" decel="50000">
                                          <p:stCondLst>
                                            <p:cond delay="169"/>
                                          </p:stCondLst>
                                        </p:cTn>
                                        <p:tgtEl>
                                          <p:spTgt spid="63"/>
                                        </p:tgtEl>
                                      </p:cBhvr>
                                      <p:to x="100000" y="100000"/>
                                    </p:animScale>
                                    <p:animScale>
                                      <p:cBhvr>
                                        <p:cTn id="121" dur="6">
                                          <p:stCondLst>
                                            <p:cond delay="328"/>
                                          </p:stCondLst>
                                        </p:cTn>
                                        <p:tgtEl>
                                          <p:spTgt spid="63"/>
                                        </p:tgtEl>
                                      </p:cBhvr>
                                      <p:to x="100000" y="80000"/>
                                    </p:animScale>
                                    <p:animScale>
                                      <p:cBhvr>
                                        <p:cTn id="122" dur="41" decel="50000">
                                          <p:stCondLst>
                                            <p:cond delay="335"/>
                                          </p:stCondLst>
                                        </p:cTn>
                                        <p:tgtEl>
                                          <p:spTgt spid="63"/>
                                        </p:tgtEl>
                                      </p:cBhvr>
                                      <p:to x="100000" y="100000"/>
                                    </p:animScale>
                                    <p:animScale>
                                      <p:cBhvr>
                                        <p:cTn id="123" dur="6">
                                          <p:stCondLst>
                                            <p:cond delay="410"/>
                                          </p:stCondLst>
                                        </p:cTn>
                                        <p:tgtEl>
                                          <p:spTgt spid="63"/>
                                        </p:tgtEl>
                                      </p:cBhvr>
                                      <p:to x="100000" y="90000"/>
                                    </p:animScale>
                                    <p:animScale>
                                      <p:cBhvr>
                                        <p:cTn id="124" dur="41" decel="50000">
                                          <p:stCondLst>
                                            <p:cond delay="417"/>
                                          </p:stCondLst>
                                        </p:cTn>
                                        <p:tgtEl>
                                          <p:spTgt spid="63"/>
                                        </p:tgtEl>
                                      </p:cBhvr>
                                      <p:to x="100000" y="100000"/>
                                    </p:animScale>
                                    <p:animScale>
                                      <p:cBhvr>
                                        <p:cTn id="125" dur="6">
                                          <p:stCondLst>
                                            <p:cond delay="452"/>
                                          </p:stCondLst>
                                        </p:cTn>
                                        <p:tgtEl>
                                          <p:spTgt spid="63"/>
                                        </p:tgtEl>
                                      </p:cBhvr>
                                      <p:to x="100000" y="95000"/>
                                    </p:animScale>
                                    <p:animScale>
                                      <p:cBhvr>
                                        <p:cTn id="126" dur="41" decel="50000">
                                          <p:stCondLst>
                                            <p:cond delay="459"/>
                                          </p:stCondLst>
                                        </p:cTn>
                                        <p:tgtEl>
                                          <p:spTgt spid="63"/>
                                        </p:tgtEl>
                                      </p:cBhvr>
                                      <p:to x="100000" y="100000"/>
                                    </p:animScale>
                                  </p:childTnLst>
                                </p:cTn>
                              </p:par>
                              <p:par>
                                <p:cTn id="127" presetID="26" presetClass="entr" presetSubtype="0" fill="hold" nodeType="withEffect">
                                  <p:stCondLst>
                                    <p:cond delay="1300"/>
                                  </p:stCondLst>
                                  <p:childTnLst>
                                    <p:set>
                                      <p:cBhvr>
                                        <p:cTn id="128" dur="1" fill="hold">
                                          <p:stCondLst>
                                            <p:cond delay="0"/>
                                          </p:stCondLst>
                                        </p:cTn>
                                        <p:tgtEl>
                                          <p:spTgt spid="71"/>
                                        </p:tgtEl>
                                        <p:attrNameLst>
                                          <p:attrName>style.visibility</p:attrName>
                                        </p:attrNameLst>
                                      </p:cBhvr>
                                      <p:to>
                                        <p:strVal val="visible"/>
                                      </p:to>
                                    </p:set>
                                    <p:animEffect transition="in" filter="wipe(down)">
                                      <p:cBhvr>
                                        <p:cTn id="129" dur="145">
                                          <p:stCondLst>
                                            <p:cond delay="0"/>
                                          </p:stCondLst>
                                        </p:cTn>
                                        <p:tgtEl>
                                          <p:spTgt spid="71"/>
                                        </p:tgtEl>
                                      </p:cBhvr>
                                    </p:animEffect>
                                    <p:anim calcmode="lin" valueType="num">
                                      <p:cBhvr>
                                        <p:cTn id="130" dur="455"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131" dur="166"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132" dur="166" tmFilter="0, 0; 0.125,0.2665; 0.25,0.4; 0.375,0.465; 0.5,0.5;  0.625,0.535; 0.75,0.6; 0.875,0.7335; 1,1">
                                          <p:stCondLst>
                                            <p:cond delay="166"/>
                                          </p:stCondLst>
                                        </p:cTn>
                                        <p:tgtEl>
                                          <p:spTgt spid="71"/>
                                        </p:tgtEl>
                                        <p:attrNameLst>
                                          <p:attrName>ppt_y</p:attrName>
                                        </p:attrNameLst>
                                      </p:cBhvr>
                                      <p:tavLst>
                                        <p:tav tm="0" fmla="#ppt_y-sin(pi*$)/9">
                                          <p:val>
                                            <p:fltVal val="0"/>
                                          </p:val>
                                        </p:tav>
                                        <p:tav tm="100000">
                                          <p:val>
                                            <p:fltVal val="1"/>
                                          </p:val>
                                        </p:tav>
                                      </p:tavLst>
                                    </p:anim>
                                    <p:anim calcmode="lin" valueType="num">
                                      <p:cBhvr>
                                        <p:cTn id="133" dur="83" tmFilter="0, 0; 0.125,0.2665; 0.25,0.4; 0.375,0.465; 0.5,0.5;  0.625,0.535; 0.75,0.6; 0.875,0.7335; 1,1">
                                          <p:stCondLst>
                                            <p:cond delay="331"/>
                                          </p:stCondLst>
                                        </p:cTn>
                                        <p:tgtEl>
                                          <p:spTgt spid="71"/>
                                        </p:tgtEl>
                                        <p:attrNameLst>
                                          <p:attrName>ppt_y</p:attrName>
                                        </p:attrNameLst>
                                      </p:cBhvr>
                                      <p:tavLst>
                                        <p:tav tm="0" fmla="#ppt_y-sin(pi*$)/27">
                                          <p:val>
                                            <p:fltVal val="0"/>
                                          </p:val>
                                        </p:tav>
                                        <p:tav tm="100000">
                                          <p:val>
                                            <p:fltVal val="1"/>
                                          </p:val>
                                        </p:tav>
                                      </p:tavLst>
                                    </p:anim>
                                    <p:anim calcmode="lin" valueType="num">
                                      <p:cBhvr>
                                        <p:cTn id="134" dur="41" tmFilter="0, 0; 0.125,0.2665; 0.25,0.4; 0.375,0.465; 0.5,0.5;  0.625,0.535; 0.75,0.6; 0.875,0.7335; 1,1">
                                          <p:stCondLst>
                                            <p:cond delay="414"/>
                                          </p:stCondLst>
                                        </p:cTn>
                                        <p:tgtEl>
                                          <p:spTgt spid="71"/>
                                        </p:tgtEl>
                                        <p:attrNameLst>
                                          <p:attrName>ppt_y</p:attrName>
                                        </p:attrNameLst>
                                      </p:cBhvr>
                                      <p:tavLst>
                                        <p:tav tm="0" fmla="#ppt_y-sin(pi*$)/81">
                                          <p:val>
                                            <p:fltVal val="0"/>
                                          </p:val>
                                        </p:tav>
                                        <p:tav tm="100000">
                                          <p:val>
                                            <p:fltVal val="1"/>
                                          </p:val>
                                        </p:tav>
                                      </p:tavLst>
                                    </p:anim>
                                    <p:animScale>
                                      <p:cBhvr>
                                        <p:cTn id="135" dur="6">
                                          <p:stCondLst>
                                            <p:cond delay="162"/>
                                          </p:stCondLst>
                                        </p:cTn>
                                        <p:tgtEl>
                                          <p:spTgt spid="71"/>
                                        </p:tgtEl>
                                      </p:cBhvr>
                                      <p:to x="100000" y="60000"/>
                                    </p:animScale>
                                    <p:animScale>
                                      <p:cBhvr>
                                        <p:cTn id="136" dur="41" decel="50000">
                                          <p:stCondLst>
                                            <p:cond delay="169"/>
                                          </p:stCondLst>
                                        </p:cTn>
                                        <p:tgtEl>
                                          <p:spTgt spid="71"/>
                                        </p:tgtEl>
                                      </p:cBhvr>
                                      <p:to x="100000" y="100000"/>
                                    </p:animScale>
                                    <p:animScale>
                                      <p:cBhvr>
                                        <p:cTn id="137" dur="6">
                                          <p:stCondLst>
                                            <p:cond delay="328"/>
                                          </p:stCondLst>
                                        </p:cTn>
                                        <p:tgtEl>
                                          <p:spTgt spid="71"/>
                                        </p:tgtEl>
                                      </p:cBhvr>
                                      <p:to x="100000" y="80000"/>
                                    </p:animScale>
                                    <p:animScale>
                                      <p:cBhvr>
                                        <p:cTn id="138" dur="41" decel="50000">
                                          <p:stCondLst>
                                            <p:cond delay="335"/>
                                          </p:stCondLst>
                                        </p:cTn>
                                        <p:tgtEl>
                                          <p:spTgt spid="71"/>
                                        </p:tgtEl>
                                      </p:cBhvr>
                                      <p:to x="100000" y="100000"/>
                                    </p:animScale>
                                    <p:animScale>
                                      <p:cBhvr>
                                        <p:cTn id="139" dur="6">
                                          <p:stCondLst>
                                            <p:cond delay="410"/>
                                          </p:stCondLst>
                                        </p:cTn>
                                        <p:tgtEl>
                                          <p:spTgt spid="71"/>
                                        </p:tgtEl>
                                      </p:cBhvr>
                                      <p:to x="100000" y="90000"/>
                                    </p:animScale>
                                    <p:animScale>
                                      <p:cBhvr>
                                        <p:cTn id="140" dur="41" decel="50000">
                                          <p:stCondLst>
                                            <p:cond delay="417"/>
                                          </p:stCondLst>
                                        </p:cTn>
                                        <p:tgtEl>
                                          <p:spTgt spid="71"/>
                                        </p:tgtEl>
                                      </p:cBhvr>
                                      <p:to x="100000" y="100000"/>
                                    </p:animScale>
                                    <p:animScale>
                                      <p:cBhvr>
                                        <p:cTn id="141" dur="6">
                                          <p:stCondLst>
                                            <p:cond delay="452"/>
                                          </p:stCondLst>
                                        </p:cTn>
                                        <p:tgtEl>
                                          <p:spTgt spid="71"/>
                                        </p:tgtEl>
                                      </p:cBhvr>
                                      <p:to x="100000" y="95000"/>
                                    </p:animScale>
                                    <p:animScale>
                                      <p:cBhvr>
                                        <p:cTn id="142" dur="41" decel="50000">
                                          <p:stCondLst>
                                            <p:cond delay="459"/>
                                          </p:stCondLst>
                                        </p:cTn>
                                        <p:tgtEl>
                                          <p:spTgt spid="71"/>
                                        </p:tgtEl>
                                      </p:cBhvr>
                                      <p:to x="100000" y="100000"/>
                                    </p:animScale>
                                  </p:childTnLst>
                                </p:cTn>
                              </p:par>
                              <p:par>
                                <p:cTn id="143" presetID="26" presetClass="entr" presetSubtype="0" fill="hold" nodeType="withEffect">
                                  <p:stCondLst>
                                    <p:cond delay="1600"/>
                                  </p:stCondLst>
                                  <p:childTnLst>
                                    <p:set>
                                      <p:cBhvr>
                                        <p:cTn id="144" dur="1" fill="hold">
                                          <p:stCondLst>
                                            <p:cond delay="0"/>
                                          </p:stCondLst>
                                        </p:cTn>
                                        <p:tgtEl>
                                          <p:spTgt spid="79"/>
                                        </p:tgtEl>
                                        <p:attrNameLst>
                                          <p:attrName>style.visibility</p:attrName>
                                        </p:attrNameLst>
                                      </p:cBhvr>
                                      <p:to>
                                        <p:strVal val="visible"/>
                                      </p:to>
                                    </p:set>
                                    <p:animEffect transition="in" filter="wipe(down)">
                                      <p:cBhvr>
                                        <p:cTn id="145" dur="145">
                                          <p:stCondLst>
                                            <p:cond delay="0"/>
                                          </p:stCondLst>
                                        </p:cTn>
                                        <p:tgtEl>
                                          <p:spTgt spid="79"/>
                                        </p:tgtEl>
                                      </p:cBhvr>
                                    </p:animEffect>
                                    <p:anim calcmode="lin" valueType="num">
                                      <p:cBhvr>
                                        <p:cTn id="146" dur="455" tmFilter="0,0; 0.14,0.36; 0.43,0.73; 0.71,0.91; 1.0,1.0">
                                          <p:stCondLst>
                                            <p:cond delay="0"/>
                                          </p:stCondLst>
                                        </p:cTn>
                                        <p:tgtEl>
                                          <p:spTgt spid="79"/>
                                        </p:tgtEl>
                                        <p:attrNameLst>
                                          <p:attrName>ppt_x</p:attrName>
                                        </p:attrNameLst>
                                      </p:cBhvr>
                                      <p:tavLst>
                                        <p:tav tm="0">
                                          <p:val>
                                            <p:strVal val="#ppt_x-0.25"/>
                                          </p:val>
                                        </p:tav>
                                        <p:tav tm="100000">
                                          <p:val>
                                            <p:strVal val="#ppt_x"/>
                                          </p:val>
                                        </p:tav>
                                      </p:tavLst>
                                    </p:anim>
                                    <p:anim calcmode="lin" valueType="num">
                                      <p:cBhvr>
                                        <p:cTn id="147" dur="166" tmFilter="0.0,0.0; 0.25,0.07; 0.50,0.2; 0.75,0.467; 1.0,1.0">
                                          <p:stCondLst>
                                            <p:cond delay="0"/>
                                          </p:stCondLst>
                                        </p:cTn>
                                        <p:tgtEl>
                                          <p:spTgt spid="79"/>
                                        </p:tgtEl>
                                        <p:attrNameLst>
                                          <p:attrName>ppt_y</p:attrName>
                                        </p:attrNameLst>
                                      </p:cBhvr>
                                      <p:tavLst>
                                        <p:tav tm="0" fmla="#ppt_y-sin(pi*$)/3">
                                          <p:val>
                                            <p:fltVal val="0.5"/>
                                          </p:val>
                                        </p:tav>
                                        <p:tav tm="100000">
                                          <p:val>
                                            <p:fltVal val="1"/>
                                          </p:val>
                                        </p:tav>
                                      </p:tavLst>
                                    </p:anim>
                                    <p:anim calcmode="lin" valueType="num">
                                      <p:cBhvr>
                                        <p:cTn id="148" dur="166" tmFilter="0, 0; 0.125,0.2665; 0.25,0.4; 0.375,0.465; 0.5,0.5;  0.625,0.535; 0.75,0.6; 0.875,0.7335; 1,1">
                                          <p:stCondLst>
                                            <p:cond delay="166"/>
                                          </p:stCondLst>
                                        </p:cTn>
                                        <p:tgtEl>
                                          <p:spTgt spid="79"/>
                                        </p:tgtEl>
                                        <p:attrNameLst>
                                          <p:attrName>ppt_y</p:attrName>
                                        </p:attrNameLst>
                                      </p:cBhvr>
                                      <p:tavLst>
                                        <p:tav tm="0" fmla="#ppt_y-sin(pi*$)/9">
                                          <p:val>
                                            <p:fltVal val="0"/>
                                          </p:val>
                                        </p:tav>
                                        <p:tav tm="100000">
                                          <p:val>
                                            <p:fltVal val="1"/>
                                          </p:val>
                                        </p:tav>
                                      </p:tavLst>
                                    </p:anim>
                                    <p:anim calcmode="lin" valueType="num">
                                      <p:cBhvr>
                                        <p:cTn id="149" dur="83" tmFilter="0, 0; 0.125,0.2665; 0.25,0.4; 0.375,0.465; 0.5,0.5;  0.625,0.535; 0.75,0.6; 0.875,0.7335; 1,1">
                                          <p:stCondLst>
                                            <p:cond delay="331"/>
                                          </p:stCondLst>
                                        </p:cTn>
                                        <p:tgtEl>
                                          <p:spTgt spid="79"/>
                                        </p:tgtEl>
                                        <p:attrNameLst>
                                          <p:attrName>ppt_y</p:attrName>
                                        </p:attrNameLst>
                                      </p:cBhvr>
                                      <p:tavLst>
                                        <p:tav tm="0" fmla="#ppt_y-sin(pi*$)/27">
                                          <p:val>
                                            <p:fltVal val="0"/>
                                          </p:val>
                                        </p:tav>
                                        <p:tav tm="100000">
                                          <p:val>
                                            <p:fltVal val="1"/>
                                          </p:val>
                                        </p:tav>
                                      </p:tavLst>
                                    </p:anim>
                                    <p:anim calcmode="lin" valueType="num">
                                      <p:cBhvr>
                                        <p:cTn id="150" dur="41" tmFilter="0, 0; 0.125,0.2665; 0.25,0.4; 0.375,0.465; 0.5,0.5;  0.625,0.535; 0.75,0.6; 0.875,0.7335; 1,1">
                                          <p:stCondLst>
                                            <p:cond delay="414"/>
                                          </p:stCondLst>
                                        </p:cTn>
                                        <p:tgtEl>
                                          <p:spTgt spid="79"/>
                                        </p:tgtEl>
                                        <p:attrNameLst>
                                          <p:attrName>ppt_y</p:attrName>
                                        </p:attrNameLst>
                                      </p:cBhvr>
                                      <p:tavLst>
                                        <p:tav tm="0" fmla="#ppt_y-sin(pi*$)/81">
                                          <p:val>
                                            <p:fltVal val="0"/>
                                          </p:val>
                                        </p:tav>
                                        <p:tav tm="100000">
                                          <p:val>
                                            <p:fltVal val="1"/>
                                          </p:val>
                                        </p:tav>
                                      </p:tavLst>
                                    </p:anim>
                                    <p:animScale>
                                      <p:cBhvr>
                                        <p:cTn id="151" dur="6">
                                          <p:stCondLst>
                                            <p:cond delay="162"/>
                                          </p:stCondLst>
                                        </p:cTn>
                                        <p:tgtEl>
                                          <p:spTgt spid="79"/>
                                        </p:tgtEl>
                                      </p:cBhvr>
                                      <p:to x="100000" y="60000"/>
                                    </p:animScale>
                                    <p:animScale>
                                      <p:cBhvr>
                                        <p:cTn id="152" dur="41" decel="50000">
                                          <p:stCondLst>
                                            <p:cond delay="169"/>
                                          </p:stCondLst>
                                        </p:cTn>
                                        <p:tgtEl>
                                          <p:spTgt spid="79"/>
                                        </p:tgtEl>
                                      </p:cBhvr>
                                      <p:to x="100000" y="100000"/>
                                    </p:animScale>
                                    <p:animScale>
                                      <p:cBhvr>
                                        <p:cTn id="153" dur="6">
                                          <p:stCondLst>
                                            <p:cond delay="328"/>
                                          </p:stCondLst>
                                        </p:cTn>
                                        <p:tgtEl>
                                          <p:spTgt spid="79"/>
                                        </p:tgtEl>
                                      </p:cBhvr>
                                      <p:to x="100000" y="80000"/>
                                    </p:animScale>
                                    <p:animScale>
                                      <p:cBhvr>
                                        <p:cTn id="154" dur="41" decel="50000">
                                          <p:stCondLst>
                                            <p:cond delay="335"/>
                                          </p:stCondLst>
                                        </p:cTn>
                                        <p:tgtEl>
                                          <p:spTgt spid="79"/>
                                        </p:tgtEl>
                                      </p:cBhvr>
                                      <p:to x="100000" y="100000"/>
                                    </p:animScale>
                                    <p:animScale>
                                      <p:cBhvr>
                                        <p:cTn id="155" dur="6">
                                          <p:stCondLst>
                                            <p:cond delay="410"/>
                                          </p:stCondLst>
                                        </p:cTn>
                                        <p:tgtEl>
                                          <p:spTgt spid="79"/>
                                        </p:tgtEl>
                                      </p:cBhvr>
                                      <p:to x="100000" y="90000"/>
                                    </p:animScale>
                                    <p:animScale>
                                      <p:cBhvr>
                                        <p:cTn id="156" dur="41" decel="50000">
                                          <p:stCondLst>
                                            <p:cond delay="417"/>
                                          </p:stCondLst>
                                        </p:cTn>
                                        <p:tgtEl>
                                          <p:spTgt spid="79"/>
                                        </p:tgtEl>
                                      </p:cBhvr>
                                      <p:to x="100000" y="100000"/>
                                    </p:animScale>
                                    <p:animScale>
                                      <p:cBhvr>
                                        <p:cTn id="157" dur="6">
                                          <p:stCondLst>
                                            <p:cond delay="452"/>
                                          </p:stCondLst>
                                        </p:cTn>
                                        <p:tgtEl>
                                          <p:spTgt spid="79"/>
                                        </p:tgtEl>
                                      </p:cBhvr>
                                      <p:to x="100000" y="95000"/>
                                    </p:animScale>
                                    <p:animScale>
                                      <p:cBhvr>
                                        <p:cTn id="158" dur="41" decel="50000">
                                          <p:stCondLst>
                                            <p:cond delay="459"/>
                                          </p:stCondLst>
                                        </p:cTn>
                                        <p:tgtEl>
                                          <p:spTgt spid="79"/>
                                        </p:tgtEl>
                                      </p:cBhvr>
                                      <p:to x="100000" y="100000"/>
                                    </p:animScale>
                                  </p:childTnLst>
                                </p:cTn>
                              </p:par>
                              <p:par>
                                <p:cTn id="159" presetID="26" presetClass="entr" presetSubtype="0" fill="hold" nodeType="withEffect">
                                  <p:stCondLst>
                                    <p:cond delay="1100"/>
                                  </p:stCondLst>
                                  <p:childTnLst>
                                    <p:set>
                                      <p:cBhvr>
                                        <p:cTn id="160" dur="1" fill="hold">
                                          <p:stCondLst>
                                            <p:cond delay="0"/>
                                          </p:stCondLst>
                                        </p:cTn>
                                        <p:tgtEl>
                                          <p:spTgt spid="87"/>
                                        </p:tgtEl>
                                        <p:attrNameLst>
                                          <p:attrName>style.visibility</p:attrName>
                                        </p:attrNameLst>
                                      </p:cBhvr>
                                      <p:to>
                                        <p:strVal val="visible"/>
                                      </p:to>
                                    </p:set>
                                    <p:animEffect transition="in" filter="wipe(down)">
                                      <p:cBhvr>
                                        <p:cTn id="161" dur="145">
                                          <p:stCondLst>
                                            <p:cond delay="0"/>
                                          </p:stCondLst>
                                        </p:cTn>
                                        <p:tgtEl>
                                          <p:spTgt spid="87"/>
                                        </p:tgtEl>
                                      </p:cBhvr>
                                    </p:animEffect>
                                    <p:anim calcmode="lin" valueType="num">
                                      <p:cBhvr>
                                        <p:cTn id="162" dur="455"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163" dur="166"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164" dur="166" tmFilter="0, 0; 0.125,0.2665; 0.25,0.4; 0.375,0.465; 0.5,0.5;  0.625,0.535; 0.75,0.6; 0.875,0.7335; 1,1">
                                          <p:stCondLst>
                                            <p:cond delay="166"/>
                                          </p:stCondLst>
                                        </p:cTn>
                                        <p:tgtEl>
                                          <p:spTgt spid="87"/>
                                        </p:tgtEl>
                                        <p:attrNameLst>
                                          <p:attrName>ppt_y</p:attrName>
                                        </p:attrNameLst>
                                      </p:cBhvr>
                                      <p:tavLst>
                                        <p:tav tm="0" fmla="#ppt_y-sin(pi*$)/9">
                                          <p:val>
                                            <p:fltVal val="0"/>
                                          </p:val>
                                        </p:tav>
                                        <p:tav tm="100000">
                                          <p:val>
                                            <p:fltVal val="1"/>
                                          </p:val>
                                        </p:tav>
                                      </p:tavLst>
                                    </p:anim>
                                    <p:anim calcmode="lin" valueType="num">
                                      <p:cBhvr>
                                        <p:cTn id="165" dur="83" tmFilter="0, 0; 0.125,0.2665; 0.25,0.4; 0.375,0.465; 0.5,0.5;  0.625,0.535; 0.75,0.6; 0.875,0.7335; 1,1">
                                          <p:stCondLst>
                                            <p:cond delay="331"/>
                                          </p:stCondLst>
                                        </p:cTn>
                                        <p:tgtEl>
                                          <p:spTgt spid="87"/>
                                        </p:tgtEl>
                                        <p:attrNameLst>
                                          <p:attrName>ppt_y</p:attrName>
                                        </p:attrNameLst>
                                      </p:cBhvr>
                                      <p:tavLst>
                                        <p:tav tm="0" fmla="#ppt_y-sin(pi*$)/27">
                                          <p:val>
                                            <p:fltVal val="0"/>
                                          </p:val>
                                        </p:tav>
                                        <p:tav tm="100000">
                                          <p:val>
                                            <p:fltVal val="1"/>
                                          </p:val>
                                        </p:tav>
                                      </p:tavLst>
                                    </p:anim>
                                    <p:anim calcmode="lin" valueType="num">
                                      <p:cBhvr>
                                        <p:cTn id="166" dur="41" tmFilter="0, 0; 0.125,0.2665; 0.25,0.4; 0.375,0.465; 0.5,0.5;  0.625,0.535; 0.75,0.6; 0.875,0.7335; 1,1">
                                          <p:stCondLst>
                                            <p:cond delay="414"/>
                                          </p:stCondLst>
                                        </p:cTn>
                                        <p:tgtEl>
                                          <p:spTgt spid="87"/>
                                        </p:tgtEl>
                                        <p:attrNameLst>
                                          <p:attrName>ppt_y</p:attrName>
                                        </p:attrNameLst>
                                      </p:cBhvr>
                                      <p:tavLst>
                                        <p:tav tm="0" fmla="#ppt_y-sin(pi*$)/81">
                                          <p:val>
                                            <p:fltVal val="0"/>
                                          </p:val>
                                        </p:tav>
                                        <p:tav tm="100000">
                                          <p:val>
                                            <p:fltVal val="1"/>
                                          </p:val>
                                        </p:tav>
                                      </p:tavLst>
                                    </p:anim>
                                    <p:animScale>
                                      <p:cBhvr>
                                        <p:cTn id="167" dur="6">
                                          <p:stCondLst>
                                            <p:cond delay="162"/>
                                          </p:stCondLst>
                                        </p:cTn>
                                        <p:tgtEl>
                                          <p:spTgt spid="87"/>
                                        </p:tgtEl>
                                      </p:cBhvr>
                                      <p:to x="100000" y="60000"/>
                                    </p:animScale>
                                    <p:animScale>
                                      <p:cBhvr>
                                        <p:cTn id="168" dur="41" decel="50000">
                                          <p:stCondLst>
                                            <p:cond delay="169"/>
                                          </p:stCondLst>
                                        </p:cTn>
                                        <p:tgtEl>
                                          <p:spTgt spid="87"/>
                                        </p:tgtEl>
                                      </p:cBhvr>
                                      <p:to x="100000" y="100000"/>
                                    </p:animScale>
                                    <p:animScale>
                                      <p:cBhvr>
                                        <p:cTn id="169" dur="6">
                                          <p:stCondLst>
                                            <p:cond delay="328"/>
                                          </p:stCondLst>
                                        </p:cTn>
                                        <p:tgtEl>
                                          <p:spTgt spid="87"/>
                                        </p:tgtEl>
                                      </p:cBhvr>
                                      <p:to x="100000" y="80000"/>
                                    </p:animScale>
                                    <p:animScale>
                                      <p:cBhvr>
                                        <p:cTn id="170" dur="41" decel="50000">
                                          <p:stCondLst>
                                            <p:cond delay="335"/>
                                          </p:stCondLst>
                                        </p:cTn>
                                        <p:tgtEl>
                                          <p:spTgt spid="87"/>
                                        </p:tgtEl>
                                      </p:cBhvr>
                                      <p:to x="100000" y="100000"/>
                                    </p:animScale>
                                    <p:animScale>
                                      <p:cBhvr>
                                        <p:cTn id="171" dur="6">
                                          <p:stCondLst>
                                            <p:cond delay="410"/>
                                          </p:stCondLst>
                                        </p:cTn>
                                        <p:tgtEl>
                                          <p:spTgt spid="87"/>
                                        </p:tgtEl>
                                      </p:cBhvr>
                                      <p:to x="100000" y="90000"/>
                                    </p:animScale>
                                    <p:animScale>
                                      <p:cBhvr>
                                        <p:cTn id="172" dur="41" decel="50000">
                                          <p:stCondLst>
                                            <p:cond delay="417"/>
                                          </p:stCondLst>
                                        </p:cTn>
                                        <p:tgtEl>
                                          <p:spTgt spid="87"/>
                                        </p:tgtEl>
                                      </p:cBhvr>
                                      <p:to x="100000" y="100000"/>
                                    </p:animScale>
                                    <p:animScale>
                                      <p:cBhvr>
                                        <p:cTn id="173" dur="6">
                                          <p:stCondLst>
                                            <p:cond delay="452"/>
                                          </p:stCondLst>
                                        </p:cTn>
                                        <p:tgtEl>
                                          <p:spTgt spid="87"/>
                                        </p:tgtEl>
                                      </p:cBhvr>
                                      <p:to x="100000" y="95000"/>
                                    </p:animScale>
                                    <p:animScale>
                                      <p:cBhvr>
                                        <p:cTn id="174" dur="41" decel="50000">
                                          <p:stCondLst>
                                            <p:cond delay="459"/>
                                          </p:stCondLst>
                                        </p:cTn>
                                        <p:tgtEl>
                                          <p:spTgt spid="87"/>
                                        </p:tgtEl>
                                      </p:cBhvr>
                                      <p:to x="100000" y="100000"/>
                                    </p:animScale>
                                  </p:childTnLst>
                                </p:cTn>
                              </p:par>
                              <p:par>
                                <p:cTn id="175" presetID="26" presetClass="entr" presetSubtype="0" fill="hold" nodeType="withEffect">
                                  <p:stCondLst>
                                    <p:cond delay="1400"/>
                                  </p:stCondLst>
                                  <p:childTnLst>
                                    <p:set>
                                      <p:cBhvr>
                                        <p:cTn id="176" dur="1" fill="hold">
                                          <p:stCondLst>
                                            <p:cond delay="0"/>
                                          </p:stCondLst>
                                        </p:cTn>
                                        <p:tgtEl>
                                          <p:spTgt spid="95"/>
                                        </p:tgtEl>
                                        <p:attrNameLst>
                                          <p:attrName>style.visibility</p:attrName>
                                        </p:attrNameLst>
                                      </p:cBhvr>
                                      <p:to>
                                        <p:strVal val="visible"/>
                                      </p:to>
                                    </p:set>
                                    <p:animEffect transition="in" filter="wipe(down)">
                                      <p:cBhvr>
                                        <p:cTn id="177" dur="145">
                                          <p:stCondLst>
                                            <p:cond delay="0"/>
                                          </p:stCondLst>
                                        </p:cTn>
                                        <p:tgtEl>
                                          <p:spTgt spid="95"/>
                                        </p:tgtEl>
                                      </p:cBhvr>
                                    </p:animEffect>
                                    <p:anim calcmode="lin" valueType="num">
                                      <p:cBhvr>
                                        <p:cTn id="178" dur="455"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179" dur="166"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180" dur="166" tmFilter="0, 0; 0.125,0.2665; 0.25,0.4; 0.375,0.465; 0.5,0.5;  0.625,0.535; 0.75,0.6; 0.875,0.7335; 1,1">
                                          <p:stCondLst>
                                            <p:cond delay="166"/>
                                          </p:stCondLst>
                                        </p:cTn>
                                        <p:tgtEl>
                                          <p:spTgt spid="95"/>
                                        </p:tgtEl>
                                        <p:attrNameLst>
                                          <p:attrName>ppt_y</p:attrName>
                                        </p:attrNameLst>
                                      </p:cBhvr>
                                      <p:tavLst>
                                        <p:tav tm="0" fmla="#ppt_y-sin(pi*$)/9">
                                          <p:val>
                                            <p:fltVal val="0"/>
                                          </p:val>
                                        </p:tav>
                                        <p:tav tm="100000">
                                          <p:val>
                                            <p:fltVal val="1"/>
                                          </p:val>
                                        </p:tav>
                                      </p:tavLst>
                                    </p:anim>
                                    <p:anim calcmode="lin" valueType="num">
                                      <p:cBhvr>
                                        <p:cTn id="181" dur="83" tmFilter="0, 0; 0.125,0.2665; 0.25,0.4; 0.375,0.465; 0.5,0.5;  0.625,0.535; 0.75,0.6; 0.875,0.7335; 1,1">
                                          <p:stCondLst>
                                            <p:cond delay="331"/>
                                          </p:stCondLst>
                                        </p:cTn>
                                        <p:tgtEl>
                                          <p:spTgt spid="95"/>
                                        </p:tgtEl>
                                        <p:attrNameLst>
                                          <p:attrName>ppt_y</p:attrName>
                                        </p:attrNameLst>
                                      </p:cBhvr>
                                      <p:tavLst>
                                        <p:tav tm="0" fmla="#ppt_y-sin(pi*$)/27">
                                          <p:val>
                                            <p:fltVal val="0"/>
                                          </p:val>
                                        </p:tav>
                                        <p:tav tm="100000">
                                          <p:val>
                                            <p:fltVal val="1"/>
                                          </p:val>
                                        </p:tav>
                                      </p:tavLst>
                                    </p:anim>
                                    <p:anim calcmode="lin" valueType="num">
                                      <p:cBhvr>
                                        <p:cTn id="182" dur="41" tmFilter="0, 0; 0.125,0.2665; 0.25,0.4; 0.375,0.465; 0.5,0.5;  0.625,0.535; 0.75,0.6; 0.875,0.7335; 1,1">
                                          <p:stCondLst>
                                            <p:cond delay="414"/>
                                          </p:stCondLst>
                                        </p:cTn>
                                        <p:tgtEl>
                                          <p:spTgt spid="95"/>
                                        </p:tgtEl>
                                        <p:attrNameLst>
                                          <p:attrName>ppt_y</p:attrName>
                                        </p:attrNameLst>
                                      </p:cBhvr>
                                      <p:tavLst>
                                        <p:tav tm="0" fmla="#ppt_y-sin(pi*$)/81">
                                          <p:val>
                                            <p:fltVal val="0"/>
                                          </p:val>
                                        </p:tav>
                                        <p:tav tm="100000">
                                          <p:val>
                                            <p:fltVal val="1"/>
                                          </p:val>
                                        </p:tav>
                                      </p:tavLst>
                                    </p:anim>
                                    <p:animScale>
                                      <p:cBhvr>
                                        <p:cTn id="183" dur="6">
                                          <p:stCondLst>
                                            <p:cond delay="162"/>
                                          </p:stCondLst>
                                        </p:cTn>
                                        <p:tgtEl>
                                          <p:spTgt spid="95"/>
                                        </p:tgtEl>
                                      </p:cBhvr>
                                      <p:to x="100000" y="60000"/>
                                    </p:animScale>
                                    <p:animScale>
                                      <p:cBhvr>
                                        <p:cTn id="184" dur="41" decel="50000">
                                          <p:stCondLst>
                                            <p:cond delay="169"/>
                                          </p:stCondLst>
                                        </p:cTn>
                                        <p:tgtEl>
                                          <p:spTgt spid="95"/>
                                        </p:tgtEl>
                                      </p:cBhvr>
                                      <p:to x="100000" y="100000"/>
                                    </p:animScale>
                                    <p:animScale>
                                      <p:cBhvr>
                                        <p:cTn id="185" dur="6">
                                          <p:stCondLst>
                                            <p:cond delay="328"/>
                                          </p:stCondLst>
                                        </p:cTn>
                                        <p:tgtEl>
                                          <p:spTgt spid="95"/>
                                        </p:tgtEl>
                                      </p:cBhvr>
                                      <p:to x="100000" y="80000"/>
                                    </p:animScale>
                                    <p:animScale>
                                      <p:cBhvr>
                                        <p:cTn id="186" dur="41" decel="50000">
                                          <p:stCondLst>
                                            <p:cond delay="335"/>
                                          </p:stCondLst>
                                        </p:cTn>
                                        <p:tgtEl>
                                          <p:spTgt spid="95"/>
                                        </p:tgtEl>
                                      </p:cBhvr>
                                      <p:to x="100000" y="100000"/>
                                    </p:animScale>
                                    <p:animScale>
                                      <p:cBhvr>
                                        <p:cTn id="187" dur="6">
                                          <p:stCondLst>
                                            <p:cond delay="410"/>
                                          </p:stCondLst>
                                        </p:cTn>
                                        <p:tgtEl>
                                          <p:spTgt spid="95"/>
                                        </p:tgtEl>
                                      </p:cBhvr>
                                      <p:to x="100000" y="90000"/>
                                    </p:animScale>
                                    <p:animScale>
                                      <p:cBhvr>
                                        <p:cTn id="188" dur="41" decel="50000">
                                          <p:stCondLst>
                                            <p:cond delay="417"/>
                                          </p:stCondLst>
                                        </p:cTn>
                                        <p:tgtEl>
                                          <p:spTgt spid="95"/>
                                        </p:tgtEl>
                                      </p:cBhvr>
                                      <p:to x="100000" y="100000"/>
                                    </p:animScale>
                                    <p:animScale>
                                      <p:cBhvr>
                                        <p:cTn id="189" dur="6">
                                          <p:stCondLst>
                                            <p:cond delay="452"/>
                                          </p:stCondLst>
                                        </p:cTn>
                                        <p:tgtEl>
                                          <p:spTgt spid="95"/>
                                        </p:tgtEl>
                                      </p:cBhvr>
                                      <p:to x="100000" y="95000"/>
                                    </p:animScale>
                                    <p:animScale>
                                      <p:cBhvr>
                                        <p:cTn id="190" dur="41" decel="50000">
                                          <p:stCondLst>
                                            <p:cond delay="459"/>
                                          </p:stCondLst>
                                        </p:cTn>
                                        <p:tgtEl>
                                          <p:spTgt spid="95"/>
                                        </p:tgtEl>
                                      </p:cBhvr>
                                      <p:to x="100000" y="100000"/>
                                    </p:animScale>
                                  </p:childTnLst>
                                </p:cTn>
                              </p:par>
                              <p:par>
                                <p:cTn id="191" presetID="12" presetClass="entr" presetSubtype="1" fill="hold" grpId="0" nodeType="withEffect">
                                  <p:stCondLst>
                                    <p:cond delay="0"/>
                                  </p:stCondLst>
                                  <p:childTnLst>
                                    <p:set>
                                      <p:cBhvr>
                                        <p:cTn id="192" dur="1" fill="hold">
                                          <p:stCondLst>
                                            <p:cond delay="0"/>
                                          </p:stCondLst>
                                        </p:cTn>
                                        <p:tgtEl>
                                          <p:spTgt spid="105"/>
                                        </p:tgtEl>
                                        <p:attrNameLst>
                                          <p:attrName>style.visibility</p:attrName>
                                        </p:attrNameLst>
                                      </p:cBhvr>
                                      <p:to>
                                        <p:strVal val="visible"/>
                                      </p:to>
                                    </p:set>
                                    <p:anim calcmode="lin" valueType="num">
                                      <p:cBhvr additive="base">
                                        <p:cTn id="193" dur="300"/>
                                        <p:tgtEl>
                                          <p:spTgt spid="105"/>
                                        </p:tgtEl>
                                        <p:attrNameLst>
                                          <p:attrName>ppt_y</p:attrName>
                                        </p:attrNameLst>
                                      </p:cBhvr>
                                      <p:tavLst>
                                        <p:tav tm="0">
                                          <p:val>
                                            <p:strVal val="#ppt_y-#ppt_h*1.125000"/>
                                          </p:val>
                                        </p:tav>
                                        <p:tav tm="100000">
                                          <p:val>
                                            <p:strVal val="#ppt_y"/>
                                          </p:val>
                                        </p:tav>
                                      </p:tavLst>
                                    </p:anim>
                                    <p:animEffect transition="in" filter="wipe(down)">
                                      <p:cBhvr>
                                        <p:cTn id="194" dur="300"/>
                                        <p:tgtEl>
                                          <p:spTgt spid="105"/>
                                        </p:tgtEl>
                                      </p:cBhvr>
                                    </p:animEffect>
                                  </p:childTnLst>
                                </p:cTn>
                              </p:par>
                              <p:par>
                                <p:cTn id="195" presetID="12" presetClass="entr" presetSubtype="1" fill="hold" grpId="0" nodeType="withEffect">
                                  <p:stCondLst>
                                    <p:cond delay="0"/>
                                  </p:stCondLst>
                                  <p:childTnLst>
                                    <p:set>
                                      <p:cBhvr>
                                        <p:cTn id="196" dur="1" fill="hold">
                                          <p:stCondLst>
                                            <p:cond delay="0"/>
                                          </p:stCondLst>
                                        </p:cTn>
                                        <p:tgtEl>
                                          <p:spTgt spid="106"/>
                                        </p:tgtEl>
                                        <p:attrNameLst>
                                          <p:attrName>style.visibility</p:attrName>
                                        </p:attrNameLst>
                                      </p:cBhvr>
                                      <p:to>
                                        <p:strVal val="visible"/>
                                      </p:to>
                                    </p:set>
                                    <p:anim calcmode="lin" valueType="num">
                                      <p:cBhvr additive="base">
                                        <p:cTn id="197" dur="300"/>
                                        <p:tgtEl>
                                          <p:spTgt spid="106"/>
                                        </p:tgtEl>
                                        <p:attrNameLst>
                                          <p:attrName>ppt_y</p:attrName>
                                        </p:attrNameLst>
                                      </p:cBhvr>
                                      <p:tavLst>
                                        <p:tav tm="0">
                                          <p:val>
                                            <p:strVal val="#ppt_y-#ppt_h*1.125000"/>
                                          </p:val>
                                        </p:tav>
                                        <p:tav tm="100000">
                                          <p:val>
                                            <p:strVal val="#ppt_y"/>
                                          </p:val>
                                        </p:tav>
                                      </p:tavLst>
                                    </p:anim>
                                    <p:animEffect transition="in" filter="wipe(down)">
                                      <p:cBhvr>
                                        <p:cTn id="198" dur="3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dirty="0"/>
              <a:t>中外法治建设</a:t>
            </a:r>
            <a:endParaRPr lang="zh-CN" altLang="en-US" b="1" dirty="0"/>
          </a:p>
        </p:txBody>
      </p:sp>
      <p:sp>
        <p:nvSpPr>
          <p:cNvPr id="5" name="TextBox 4"/>
          <p:cNvSpPr txBox="1"/>
          <p:nvPr/>
        </p:nvSpPr>
        <p:spPr>
          <a:xfrm>
            <a:off x="537880" y="1420673"/>
            <a:ext cx="11241741" cy="5632311"/>
          </a:xfrm>
          <a:prstGeom prst="rect">
            <a:avLst/>
          </a:prstGeom>
          <a:noFill/>
        </p:spPr>
        <p:txBody>
          <a:bodyPr wrap="square" rtlCol="0">
            <a:spAutoFit/>
          </a:bodyPr>
          <a:lstStyle/>
          <a:p>
            <a:endParaRPr lang="zh-CN" altLang="zh-CN" sz="2400" dirty="0"/>
          </a:p>
          <a:p>
            <a:r>
              <a:rPr lang="en-US" altLang="zh-CN" sz="2400" b="1" dirty="0" smtClean="0"/>
              <a:t>1</a:t>
            </a:r>
            <a:r>
              <a:rPr lang="zh-CN" altLang="en-US" sz="2400" b="1" dirty="0" smtClean="0"/>
              <a:t>、</a:t>
            </a:r>
            <a:r>
              <a:rPr lang="zh-CN" altLang="zh-CN" sz="2400" b="1" dirty="0" smtClean="0"/>
              <a:t>《汉谟拉比法典》</a:t>
            </a:r>
            <a:r>
              <a:rPr lang="zh-CN" altLang="zh-CN" sz="2400" b="1" dirty="0"/>
              <a:t>是迄今已知世界上第一部较为完整的成文</a:t>
            </a:r>
            <a:r>
              <a:rPr lang="zh-CN" altLang="zh-CN" sz="2400" b="1" dirty="0" smtClean="0"/>
              <a:t>法典</a:t>
            </a:r>
            <a:r>
              <a:rPr lang="zh-CN" altLang="en-US" sz="2400" b="1" dirty="0" smtClean="0"/>
              <a:t>。</a:t>
            </a:r>
            <a:endParaRPr lang="en-US" altLang="zh-CN" sz="2400" b="1" dirty="0" smtClean="0"/>
          </a:p>
          <a:p>
            <a:r>
              <a:rPr lang="en-US" altLang="zh-CN" sz="2400" b="1" dirty="0" smtClean="0"/>
              <a:t>2</a:t>
            </a:r>
            <a:r>
              <a:rPr lang="zh-CN" altLang="en-US" sz="2400" b="1" dirty="0" smtClean="0"/>
              <a:t>、</a:t>
            </a:r>
            <a:r>
              <a:rPr lang="zh-CN" altLang="zh-CN" sz="2400" b="1" dirty="0" smtClean="0"/>
              <a:t>《十二铜表法》</a:t>
            </a:r>
            <a:r>
              <a:rPr lang="zh-CN" altLang="zh-CN" sz="2400" b="1" dirty="0"/>
              <a:t>是</a:t>
            </a:r>
            <a:r>
              <a:rPr lang="zh-CN" altLang="zh-CN" sz="2400" b="1" dirty="0" smtClean="0"/>
              <a:t>罗马</a:t>
            </a:r>
            <a:r>
              <a:rPr lang="zh-CN" altLang="en-US" sz="2400" b="1" dirty="0" smtClean="0"/>
              <a:t>第一部成文法典</a:t>
            </a:r>
            <a:r>
              <a:rPr lang="zh-CN" altLang="zh-CN" sz="2400" b="1" dirty="0" smtClean="0"/>
              <a:t>，</a:t>
            </a:r>
            <a:r>
              <a:rPr lang="zh-CN" altLang="en-US" sz="2400" b="1" dirty="0" smtClean="0"/>
              <a:t>为</a:t>
            </a:r>
            <a:r>
              <a:rPr lang="zh-CN" altLang="zh-CN" sz="2400" b="1" dirty="0" smtClean="0"/>
              <a:t>建立</a:t>
            </a:r>
            <a:r>
              <a:rPr lang="zh-CN" altLang="zh-CN" sz="2400" b="1" dirty="0"/>
              <a:t>罗马法学</a:t>
            </a:r>
            <a:r>
              <a:rPr lang="zh-CN" altLang="zh-CN" sz="2400" b="1" dirty="0" smtClean="0"/>
              <a:t>系统</a:t>
            </a:r>
            <a:r>
              <a:rPr lang="zh-CN" altLang="en-US" sz="2400" b="1" dirty="0" smtClean="0"/>
              <a:t>奠定基础</a:t>
            </a:r>
            <a:r>
              <a:rPr lang="zh-CN" altLang="zh-CN" sz="2400" dirty="0" smtClean="0"/>
              <a:t>。</a:t>
            </a:r>
            <a:endParaRPr lang="en-US" altLang="zh-CN" sz="2400" dirty="0" smtClean="0"/>
          </a:p>
          <a:p>
            <a:r>
              <a:rPr lang="en-US" altLang="zh-CN" sz="2400" b="1" dirty="0" smtClean="0"/>
              <a:t>3</a:t>
            </a:r>
            <a:r>
              <a:rPr lang="zh-CN" altLang="en-US" sz="2400" b="1" dirty="0" smtClean="0"/>
              <a:t>、</a:t>
            </a:r>
            <a:r>
              <a:rPr lang="zh-CN" altLang="zh-CN" sz="2400" b="1" dirty="0" smtClean="0"/>
              <a:t>《中华民国临时约法》</a:t>
            </a:r>
            <a:r>
              <a:rPr lang="zh-CN" altLang="zh-CN" sz="2400" b="1" dirty="0"/>
              <a:t>是中国历史上第一部具有资产阶级共和国宪法性质的重要文件</a:t>
            </a:r>
            <a:r>
              <a:rPr lang="zh-CN" altLang="zh-CN" sz="2400" dirty="0"/>
              <a:t>。它肯定了资产阶级民主共和制度和民主自由原则，是</a:t>
            </a:r>
            <a:r>
              <a:rPr lang="zh-CN" altLang="zh-CN" sz="2400" b="1" dirty="0"/>
              <a:t>辛亥革命的重要成果。</a:t>
            </a:r>
            <a:endParaRPr lang="zh-CN" altLang="zh-CN" sz="2400" dirty="0"/>
          </a:p>
          <a:p>
            <a:r>
              <a:rPr lang="en-US" altLang="zh-CN" sz="2400" b="1" dirty="0" smtClean="0"/>
              <a:t>4</a:t>
            </a:r>
            <a:r>
              <a:rPr lang="zh-CN" altLang="en-US" sz="2400" b="1" dirty="0" smtClean="0"/>
              <a:t>、</a:t>
            </a:r>
            <a:r>
              <a:rPr lang="zh-CN" altLang="zh-CN" sz="2400" b="1" dirty="0" smtClean="0"/>
              <a:t>《权利法案》</a:t>
            </a:r>
            <a:r>
              <a:rPr lang="zh-CN" altLang="en-US" sz="2400" b="1" dirty="0"/>
              <a:t>：</a:t>
            </a:r>
            <a:r>
              <a:rPr lang="en-US" altLang="zh-CN" sz="2400" b="1" dirty="0" smtClean="0"/>
              <a:t>1689</a:t>
            </a:r>
            <a:r>
              <a:rPr lang="zh-CN" altLang="zh-CN" sz="2400" b="1" dirty="0"/>
              <a:t>年</a:t>
            </a:r>
            <a:r>
              <a:rPr lang="zh-CN" altLang="zh-CN" sz="2400" dirty="0"/>
              <a:t>，英国议会通过了</a:t>
            </a:r>
            <a:r>
              <a:rPr lang="zh-CN" altLang="zh-CN" sz="2400" b="1" dirty="0"/>
              <a:t>《权利法案》</a:t>
            </a:r>
            <a:r>
              <a:rPr lang="zh-CN" altLang="zh-CN" sz="2400" dirty="0" smtClean="0"/>
              <a:t>。</a:t>
            </a:r>
            <a:r>
              <a:rPr lang="zh-CN" altLang="zh-CN" sz="2400" b="1" dirty="0" smtClean="0"/>
              <a:t>国王</a:t>
            </a:r>
            <a:r>
              <a:rPr lang="zh-CN" altLang="zh-CN" sz="2400" b="1" dirty="0"/>
              <a:t>不经议会许可，不能随意废除法律，也不能停止法律的执行，不得征收捐税</a:t>
            </a:r>
            <a:r>
              <a:rPr lang="zh-CN" altLang="zh-CN" sz="2400" b="1" dirty="0" smtClean="0"/>
              <a:t>。为</a:t>
            </a:r>
            <a:r>
              <a:rPr lang="zh-CN" altLang="zh-CN" sz="2400" b="1" dirty="0"/>
              <a:t>限制王权提供了法律保障，确立了议会在国家政治生活中的最高地位，君主立宪制的资产阶级统治在英国逐步确立起来。</a:t>
            </a:r>
            <a:r>
              <a:rPr lang="zh-CN" altLang="zh-CN" sz="2400" dirty="0"/>
              <a:t>从此，分歧可以在议会中协商解决，避免了不必要的暴力和内战</a:t>
            </a:r>
            <a:r>
              <a:rPr lang="zh-CN" altLang="zh-CN" sz="2400" dirty="0" smtClean="0"/>
              <a:t>。</a:t>
            </a:r>
            <a:endParaRPr lang="en-US" altLang="zh-CN" sz="2400" dirty="0" smtClean="0"/>
          </a:p>
          <a:p>
            <a:endParaRPr lang="zh-CN" altLang="zh-CN" sz="2400" dirty="0"/>
          </a:p>
          <a:p>
            <a:endParaRPr lang="en-US" altLang="zh-CN" sz="2400" dirty="0"/>
          </a:p>
          <a:p>
            <a:endParaRPr lang="en-US" altLang="zh-CN" sz="2400" dirty="0" smtClean="0"/>
          </a:p>
          <a:p>
            <a:endParaRPr lang="en-US" altLang="zh-CN" sz="2400" dirty="0"/>
          </a:p>
          <a:p>
            <a:endParaRPr lang="zh-CN" altLang="zh-CN" sz="2400"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05774" y="748208"/>
            <a:ext cx="4345936" cy="789960"/>
            <a:chOff x="464397" y="267493"/>
            <a:chExt cx="3259452" cy="592470"/>
          </a:xfrm>
        </p:grpSpPr>
        <p:sp>
          <p:nvSpPr>
            <p:cNvPr id="5" name="TextBox 28"/>
            <p:cNvSpPr txBox="1"/>
            <p:nvPr/>
          </p:nvSpPr>
          <p:spPr>
            <a:xfrm>
              <a:off x="464397" y="267493"/>
              <a:ext cx="1656184" cy="577080"/>
            </a:xfrm>
            <a:prstGeom prst="rect">
              <a:avLst/>
            </a:prstGeom>
            <a:noFill/>
          </p:spPr>
          <p:txBody>
            <a:bodyPr wrap="square" rtlCol="0">
              <a:spAutoFit/>
            </a:bodyPr>
            <a:lstStyle/>
            <a:p>
              <a:pPr algn="ctr"/>
              <a:r>
                <a:rPr lang="zh-CN" altLang="en-US" sz="4400" b="1" dirty="0">
                  <a:solidFill>
                    <a:schemeClr val="bg2"/>
                  </a:solidFill>
                  <a:latin typeface="微软雅黑" panose="020B0503020204020204" pitchFamily="34" charset="-122"/>
                  <a:ea typeface="微软雅黑" panose="020B0503020204020204" pitchFamily="34" charset="-122"/>
                </a:rPr>
                <a:t>前 言</a:t>
              </a:r>
              <a:endParaRPr lang="zh-CN" altLang="en-US" sz="4400" b="1" dirty="0">
                <a:solidFill>
                  <a:schemeClr val="bg2"/>
                </a:solidFill>
                <a:latin typeface="微软雅黑" panose="020B0503020204020204" pitchFamily="34" charset="-122"/>
                <a:ea typeface="微软雅黑" panose="020B0503020204020204" pitchFamily="34" charset="-122"/>
              </a:endParaRPr>
            </a:p>
          </p:txBody>
        </p:sp>
        <p:sp>
          <p:nvSpPr>
            <p:cNvPr id="6" name="矩形 5"/>
            <p:cNvSpPr/>
            <p:nvPr/>
          </p:nvSpPr>
          <p:spPr>
            <a:xfrm>
              <a:off x="1638764" y="513714"/>
              <a:ext cx="2085085" cy="346249"/>
            </a:xfrm>
            <a:prstGeom prst="rect">
              <a:avLst/>
            </a:prstGeom>
          </p:spPr>
          <p:txBody>
            <a:bodyPr wrap="square">
              <a:spAutoFit/>
            </a:bodyPr>
            <a:lstStyle/>
            <a:p>
              <a:r>
                <a:rPr lang="en-US" altLang="zh-CN" sz="2400" b="1" dirty="0">
                  <a:solidFill>
                    <a:schemeClr val="bg2"/>
                  </a:solidFill>
                  <a:latin typeface="+mj-lt"/>
                  <a:ea typeface="DFKai-SB" pitchFamily="65" charset="-120"/>
                </a:rPr>
                <a:t>  Introduction</a:t>
              </a:r>
              <a:endParaRPr lang="zh-CN" altLang="en-US" sz="2400" b="1" dirty="0">
                <a:solidFill>
                  <a:schemeClr val="bg2"/>
                </a:solidFill>
                <a:latin typeface="+mj-lt"/>
                <a:ea typeface="DFKai-SB" pitchFamily="65" charset="-120"/>
              </a:endParaRPr>
            </a:p>
          </p:txBody>
        </p:sp>
      </p:grpSp>
      <p:sp>
        <p:nvSpPr>
          <p:cNvPr id="7" name="矩形 6"/>
          <p:cNvSpPr/>
          <p:nvPr/>
        </p:nvSpPr>
        <p:spPr>
          <a:xfrm>
            <a:off x="1452132" y="2000248"/>
            <a:ext cx="8130894" cy="2306955"/>
          </a:xfrm>
          <a:prstGeom prst="rect">
            <a:avLst/>
          </a:prstGeom>
        </p:spPr>
        <p:txBody>
          <a:bodyPr wrap="square">
            <a:spAutoFit/>
          </a:bodyPr>
          <a:lstStyle/>
          <a:p>
            <a:pPr>
              <a:lnSpc>
                <a:spcPct val="150000"/>
              </a:lnSpc>
            </a:pPr>
            <a:r>
              <a:rPr lang="zh-CN" altLang="en-US" sz="3200" dirty="0" smtClean="0">
                <a:solidFill>
                  <a:schemeClr val="tx1"/>
                </a:solidFill>
                <a:latin typeface="微软雅黑" panose="020B0503020204020204" pitchFamily="34" charset="-122"/>
                <a:ea typeface="微软雅黑" panose="020B0503020204020204" pitchFamily="34" charset="-122"/>
              </a:rPr>
              <a:t>针对最近的一些国内外的时政事件、热点新闻，联系我们初中历史学科，我罗列了以下一些知识点，仅供参考！</a:t>
            </a:r>
            <a:endParaRPr lang="zh-CN" altLang="en-US" sz="3200" dirty="0" smtClean="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
                                        </p:tgtEl>
                                        <p:attrNameLst>
                                          <p:attrName>ppt_y</p:attrName>
                                        </p:attrNameLst>
                                      </p:cBhvr>
                                      <p:tavLst>
                                        <p:tav tm="0">
                                          <p:val>
                                            <p:strVal val="#ppt_y"/>
                                          </p:val>
                                        </p:tav>
                                        <p:tav tm="100000">
                                          <p:val>
                                            <p:strVal val="#ppt_y"/>
                                          </p:val>
                                        </p:tav>
                                      </p:tavLst>
                                    </p:anim>
                                    <p:anim calcmode="lin" valueType="num">
                                      <p:cBhvr>
                                        <p:cTn id="1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dirty="0"/>
              <a:t>中外法治建设</a:t>
            </a:r>
            <a:endParaRPr lang="zh-CN" altLang="en-US" b="1" dirty="0"/>
          </a:p>
        </p:txBody>
      </p:sp>
      <p:sp>
        <p:nvSpPr>
          <p:cNvPr id="5" name="TextBox 4"/>
          <p:cNvSpPr txBox="1"/>
          <p:nvPr/>
        </p:nvSpPr>
        <p:spPr>
          <a:xfrm>
            <a:off x="537881" y="775214"/>
            <a:ext cx="11241741" cy="4893647"/>
          </a:xfrm>
          <a:prstGeom prst="rect">
            <a:avLst/>
          </a:prstGeom>
          <a:noFill/>
        </p:spPr>
        <p:txBody>
          <a:bodyPr wrap="square" rtlCol="0">
            <a:spAutoFit/>
          </a:bodyPr>
          <a:lstStyle/>
          <a:p>
            <a:endParaRPr lang="zh-CN" altLang="zh-CN" sz="2400" dirty="0"/>
          </a:p>
          <a:p>
            <a:r>
              <a:rPr lang="en-US" altLang="zh-CN" sz="2400" b="1" dirty="0" smtClean="0"/>
              <a:t>5</a:t>
            </a:r>
            <a:r>
              <a:rPr lang="zh-CN" altLang="en-US" sz="2400" b="1" dirty="0" smtClean="0"/>
              <a:t>、</a:t>
            </a:r>
            <a:r>
              <a:rPr lang="en-US" altLang="zh-CN" sz="2400" b="1" dirty="0" smtClean="0"/>
              <a:t>1787</a:t>
            </a:r>
            <a:r>
              <a:rPr lang="zh-CN" altLang="zh-CN" sz="2400" b="1" dirty="0"/>
              <a:t>年美国</a:t>
            </a:r>
            <a:r>
              <a:rPr lang="zh-CN" altLang="zh-CN" sz="2400" b="1" dirty="0" smtClean="0"/>
              <a:t>宪法</a:t>
            </a:r>
            <a:endParaRPr lang="en-US" altLang="zh-CN" sz="2400" b="1" dirty="0" smtClean="0"/>
          </a:p>
          <a:p>
            <a:r>
              <a:rPr lang="en-US" altLang="zh-CN" sz="2400" dirty="0" smtClean="0"/>
              <a:t>1787</a:t>
            </a:r>
            <a:r>
              <a:rPr lang="zh-CN" altLang="zh-CN" sz="2400" dirty="0"/>
              <a:t>年，华盛顿主持召开制宪会议，制定出美国宪法</a:t>
            </a:r>
            <a:r>
              <a:rPr lang="zh-CN" altLang="zh-CN" sz="2400" dirty="0" smtClean="0"/>
              <a:t>。宪法依据</a:t>
            </a:r>
            <a:r>
              <a:rPr lang="zh-CN" altLang="zh-CN" sz="2400" b="1" dirty="0"/>
              <a:t>分权制衡</a:t>
            </a:r>
            <a:r>
              <a:rPr lang="zh-CN" altLang="zh-CN" sz="2400" dirty="0"/>
              <a:t>原则设计了一个</a:t>
            </a:r>
            <a:r>
              <a:rPr lang="zh-CN" altLang="zh-CN" sz="2400" b="1" dirty="0"/>
              <a:t>联邦制共和国</a:t>
            </a:r>
            <a:r>
              <a:rPr lang="zh-CN" altLang="zh-CN" sz="2400" dirty="0"/>
              <a:t>：</a:t>
            </a:r>
            <a:r>
              <a:rPr lang="zh-CN" altLang="zh-CN" sz="2400" b="1" dirty="0"/>
              <a:t>行政、立法、司法三权分立</a:t>
            </a:r>
            <a:r>
              <a:rPr lang="zh-CN" altLang="zh-CN" sz="2400" dirty="0"/>
              <a:t>。</a:t>
            </a:r>
            <a:r>
              <a:rPr lang="zh-CN" altLang="zh-CN" sz="2400" b="1" dirty="0"/>
              <a:t>总统、国会与最高法院</a:t>
            </a:r>
            <a:r>
              <a:rPr lang="zh-CN" altLang="zh-CN" sz="2400" dirty="0"/>
              <a:t>及相关机构各司其职，相互制衡联邦政府与地方政府分享权力；总统和议员由选举产生</a:t>
            </a:r>
            <a:r>
              <a:rPr lang="zh-CN" altLang="zh-CN" sz="2400" dirty="0" smtClean="0"/>
              <a:t>。</a:t>
            </a:r>
            <a:r>
              <a:rPr lang="en-US" altLang="zh-CN" sz="2400" b="1" dirty="0" smtClean="0"/>
              <a:t>1787</a:t>
            </a:r>
            <a:r>
              <a:rPr lang="zh-CN" altLang="zh-CN" sz="2400" b="1" dirty="0"/>
              <a:t>年美国宪法是世界上第一部资产阶级成文宪法</a:t>
            </a:r>
            <a:r>
              <a:rPr lang="zh-CN" altLang="zh-CN" sz="2400" dirty="0"/>
              <a:t>，对后来许多国家的政治变革产生了重要影响</a:t>
            </a:r>
            <a:r>
              <a:rPr lang="zh-CN" altLang="zh-CN" sz="2400" dirty="0" smtClean="0"/>
              <a:t>。</a:t>
            </a:r>
            <a:endParaRPr lang="en-US" altLang="zh-CN" sz="2400" dirty="0" smtClean="0"/>
          </a:p>
          <a:p>
            <a:r>
              <a:rPr lang="en-US" altLang="zh-CN" sz="2400" b="1" dirty="0" smtClean="0"/>
              <a:t>6</a:t>
            </a:r>
            <a:r>
              <a:rPr lang="zh-CN" altLang="en-US" sz="2400" b="1" dirty="0" smtClean="0"/>
              <a:t>、</a:t>
            </a:r>
            <a:r>
              <a:rPr lang="zh-CN" altLang="zh-CN" sz="2400" dirty="0" smtClean="0"/>
              <a:t>拿破仑</a:t>
            </a:r>
            <a:r>
              <a:rPr lang="zh-CN" altLang="zh-CN" sz="2400" dirty="0"/>
              <a:t>主持制定了民法典，名为</a:t>
            </a:r>
            <a:r>
              <a:rPr lang="zh-CN" altLang="zh-CN" sz="2400" b="1" dirty="0"/>
              <a:t>《拿破仑法典》</a:t>
            </a:r>
            <a:r>
              <a:rPr lang="zh-CN" altLang="zh-CN" sz="2400" dirty="0"/>
              <a:t>，</a:t>
            </a:r>
            <a:r>
              <a:rPr lang="zh-CN" altLang="zh-CN" sz="2400" b="1" dirty="0"/>
              <a:t>体现了自由平等和私有财产神圣不可侵犯等原则。</a:t>
            </a:r>
            <a:r>
              <a:rPr lang="zh-CN" altLang="zh-CN" sz="2400" dirty="0"/>
              <a:t>这部法典于</a:t>
            </a:r>
            <a:r>
              <a:rPr lang="en-US" altLang="zh-CN" sz="2400" dirty="0"/>
              <a:t>1804</a:t>
            </a:r>
            <a:r>
              <a:rPr lang="zh-CN" altLang="zh-CN" sz="2400" dirty="0"/>
              <a:t>年颁布实施，此后经多次修改，今天仍在法国施行，并</a:t>
            </a:r>
            <a:r>
              <a:rPr lang="zh-CN" altLang="zh-CN" sz="2400" b="1" dirty="0"/>
              <a:t>成为许多国家民法的参照蓝本</a:t>
            </a:r>
            <a:r>
              <a:rPr lang="zh-CN" altLang="zh-CN" sz="2400" dirty="0"/>
              <a:t>。</a:t>
            </a:r>
            <a:endParaRPr lang="zh-CN" altLang="zh-CN" sz="2400" dirty="0"/>
          </a:p>
          <a:p>
            <a:r>
              <a:rPr lang="en-US" altLang="zh-CN" sz="2400" b="1" dirty="0" smtClean="0"/>
              <a:t>7</a:t>
            </a:r>
            <a:r>
              <a:rPr lang="zh-CN" altLang="en-US" sz="2400" b="1" dirty="0" smtClean="0"/>
              <a:t>、</a:t>
            </a:r>
            <a:r>
              <a:rPr lang="zh-CN" altLang="zh-CN" sz="2400" b="1" dirty="0"/>
              <a:t>第一届全国人民代表大会</a:t>
            </a:r>
            <a:r>
              <a:rPr lang="en-US" altLang="zh-CN" sz="2400" b="1" dirty="0" smtClean="0"/>
              <a:t>1954</a:t>
            </a:r>
            <a:r>
              <a:rPr lang="zh-CN" altLang="zh-CN" sz="2400" b="1" dirty="0"/>
              <a:t>年</a:t>
            </a:r>
            <a:r>
              <a:rPr lang="en-US" altLang="zh-CN" sz="2400" b="1" dirty="0"/>
              <a:t>9</a:t>
            </a:r>
            <a:r>
              <a:rPr lang="zh-CN" altLang="zh-CN" sz="2400" b="1" dirty="0"/>
              <a:t>月在北京召开</a:t>
            </a:r>
            <a:r>
              <a:rPr lang="zh-CN" altLang="zh-CN" sz="2400" b="1" dirty="0" smtClean="0"/>
              <a:t>。</a:t>
            </a:r>
            <a:r>
              <a:rPr lang="zh-CN" altLang="zh-CN" sz="2400" dirty="0" smtClean="0"/>
              <a:t>大会</a:t>
            </a:r>
            <a:r>
              <a:rPr lang="zh-CN" altLang="zh-CN" sz="2400" dirty="0"/>
              <a:t>制定了</a:t>
            </a:r>
            <a:r>
              <a:rPr lang="zh-CN" altLang="zh-CN" sz="2400" b="1" dirty="0"/>
              <a:t>《中华人民共和国宪法》</a:t>
            </a:r>
            <a:r>
              <a:rPr lang="zh-CN" altLang="zh-CN" sz="2400" dirty="0"/>
              <a:t>。这是</a:t>
            </a:r>
            <a:r>
              <a:rPr lang="zh-CN" altLang="zh-CN" sz="2400" b="1" dirty="0"/>
              <a:t>我国第一部社会主义类型的宪法，也是我国有史以来真正反映人民利益的宪法</a:t>
            </a:r>
            <a:r>
              <a:rPr lang="zh-CN" altLang="zh-CN" sz="2400" b="1" dirty="0" smtClean="0"/>
              <a:t>。</a:t>
            </a:r>
            <a:endParaRPr lang="en-US" altLang="zh-CN" sz="2400" dirty="0" smtClean="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dirty="0" smtClean="0"/>
              <a:t>港澳台问题</a:t>
            </a:r>
            <a:endParaRPr lang="zh-CN" altLang="en-US" b="1" dirty="0"/>
          </a:p>
        </p:txBody>
      </p:sp>
      <p:sp>
        <p:nvSpPr>
          <p:cNvPr id="5" name="TextBox 4"/>
          <p:cNvSpPr txBox="1"/>
          <p:nvPr/>
        </p:nvSpPr>
        <p:spPr>
          <a:xfrm>
            <a:off x="537881" y="1474461"/>
            <a:ext cx="11241741" cy="3416320"/>
          </a:xfrm>
          <a:prstGeom prst="rect">
            <a:avLst/>
          </a:prstGeom>
          <a:noFill/>
        </p:spPr>
        <p:txBody>
          <a:bodyPr wrap="square" rtlCol="0">
            <a:spAutoFit/>
          </a:bodyPr>
          <a:lstStyle/>
          <a:p>
            <a:r>
              <a:rPr lang="zh-CN" altLang="en-US" sz="2400" b="1" dirty="0" smtClean="0"/>
              <a:t>一国两制</a:t>
            </a:r>
            <a:endParaRPr lang="zh-CN" altLang="zh-CN" sz="2400" b="1" dirty="0"/>
          </a:p>
          <a:p>
            <a:r>
              <a:rPr lang="zh-CN" altLang="zh-CN" sz="2400" b="1" dirty="0" smtClean="0"/>
              <a:t>香港</a:t>
            </a:r>
            <a:r>
              <a:rPr lang="zh-CN" altLang="zh-CN" sz="2400" b="1" dirty="0"/>
              <a:t>：</a:t>
            </a:r>
            <a:r>
              <a:rPr lang="en-US" altLang="zh-CN" sz="2400" b="1" dirty="0"/>
              <a:t>1997</a:t>
            </a:r>
            <a:r>
              <a:rPr lang="zh-CN" altLang="zh-CN" sz="2400" b="1" dirty="0"/>
              <a:t>年</a:t>
            </a:r>
            <a:r>
              <a:rPr lang="en-US" altLang="zh-CN" sz="2400" b="1" dirty="0"/>
              <a:t>7</a:t>
            </a:r>
            <a:r>
              <a:rPr lang="zh-CN" altLang="zh-CN" sz="2400" b="1" dirty="0"/>
              <a:t>月</a:t>
            </a:r>
            <a:r>
              <a:rPr lang="en-US" altLang="zh-CN" sz="2400" b="1" dirty="0"/>
              <a:t>1</a:t>
            </a:r>
            <a:r>
              <a:rPr lang="zh-CN" altLang="zh-CN" sz="2400" b="1" dirty="0"/>
              <a:t>日，中国对香港恢复行使主权，香港特别行政区成立。</a:t>
            </a:r>
            <a:endParaRPr lang="zh-CN" altLang="zh-CN" sz="2400" dirty="0"/>
          </a:p>
          <a:p>
            <a:r>
              <a:rPr lang="zh-CN" altLang="zh-CN" sz="2400" b="1" dirty="0" smtClean="0"/>
              <a:t>澳门</a:t>
            </a:r>
            <a:r>
              <a:rPr lang="zh-CN" altLang="zh-CN" sz="2400" b="1" dirty="0"/>
              <a:t>：</a:t>
            </a:r>
            <a:r>
              <a:rPr lang="en-US" altLang="zh-CN" sz="2400" b="1" dirty="0"/>
              <a:t>1999</a:t>
            </a:r>
            <a:r>
              <a:rPr lang="zh-CN" altLang="zh-CN" sz="2400" b="1" dirty="0"/>
              <a:t>年</a:t>
            </a:r>
            <a:r>
              <a:rPr lang="en-US" altLang="zh-CN" sz="2400" b="1" dirty="0"/>
              <a:t>12</a:t>
            </a:r>
            <a:r>
              <a:rPr lang="zh-CN" altLang="zh-CN" sz="2400" b="1" dirty="0"/>
              <a:t>月</a:t>
            </a:r>
            <a:r>
              <a:rPr lang="en-US" altLang="zh-CN" sz="2400" b="1" dirty="0"/>
              <a:t>20</a:t>
            </a:r>
            <a:r>
              <a:rPr lang="zh-CN" altLang="zh-CN" sz="2400" b="1" dirty="0"/>
              <a:t>日，中国正式恢复对澳门行使主权，澳门特别行政区成立</a:t>
            </a:r>
            <a:r>
              <a:rPr lang="zh-CN" altLang="zh-CN" sz="2400" b="1" dirty="0" smtClean="0"/>
              <a:t>。</a:t>
            </a:r>
            <a:endParaRPr lang="en-US" altLang="zh-CN" sz="2400" b="1" dirty="0" smtClean="0"/>
          </a:p>
          <a:p>
            <a:r>
              <a:rPr lang="zh-CN" altLang="en-US" sz="2400" b="1" dirty="0" smtClean="0"/>
              <a:t>台湾：</a:t>
            </a:r>
            <a:r>
              <a:rPr lang="zh-CN" altLang="zh-CN" sz="2400" b="1" dirty="0" smtClean="0"/>
              <a:t>“九二共识”</a:t>
            </a:r>
            <a:r>
              <a:rPr lang="zh-CN" altLang="zh-CN" sz="2400" b="1" dirty="0"/>
              <a:t>：</a:t>
            </a:r>
            <a:r>
              <a:rPr lang="en-US" altLang="zh-CN" sz="2400" dirty="0"/>
              <a:t>1992</a:t>
            </a:r>
            <a:r>
              <a:rPr lang="zh-CN" altLang="zh-CN" sz="2400" dirty="0"/>
              <a:t>年，海峡交流基金会、海峡两岸关系协会达成各自以</a:t>
            </a:r>
            <a:r>
              <a:rPr lang="zh-CN" altLang="zh-CN" sz="2400" dirty="0" smtClean="0"/>
              <a:t>口</a:t>
            </a:r>
            <a:r>
              <a:rPr lang="en-US" altLang="zh-CN" sz="2400" dirty="0" smtClean="0"/>
              <a:t>   </a:t>
            </a:r>
            <a:r>
              <a:rPr lang="zh-CN" altLang="zh-CN" sz="2400" dirty="0" smtClean="0"/>
              <a:t>头</a:t>
            </a:r>
            <a:r>
              <a:rPr lang="zh-CN" altLang="zh-CN" sz="2400" dirty="0"/>
              <a:t>方式表述</a:t>
            </a:r>
            <a:r>
              <a:rPr lang="zh-CN" altLang="zh-CN" sz="2400" b="1" dirty="0"/>
              <a:t>“海峡两岸均坚持一个中国原则”的共识，这就是“九二共识”。</a:t>
            </a:r>
            <a:r>
              <a:rPr lang="zh-CN" altLang="zh-CN" sz="2400" dirty="0"/>
              <a:t>海峡两岸关系的发展迈出了历史性的重要一步。</a:t>
            </a:r>
            <a:endParaRPr lang="zh-CN" altLang="zh-CN" sz="2400" dirty="0"/>
          </a:p>
          <a:p>
            <a:endParaRPr lang="en-US" altLang="zh-CN" sz="2400" b="1" dirty="0"/>
          </a:p>
          <a:p>
            <a:endParaRPr lang="en-US" altLang="zh-CN" sz="2400" b="1" dirty="0" smtClean="0"/>
          </a:p>
          <a:p>
            <a:endParaRPr lang="zh-CN" altLang="zh-CN" sz="2400"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
          <p:cNvSpPr/>
          <p:nvPr/>
        </p:nvSpPr>
        <p:spPr bwMode="auto">
          <a:xfrm>
            <a:off x="2763253" y="1450443"/>
            <a:ext cx="2576347" cy="2888159"/>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2953399" y="1663602"/>
            <a:ext cx="2196057" cy="2461843"/>
            <a:chOff x="5002386" y="2208630"/>
            <a:chExt cx="2196057" cy="2461843"/>
          </a:xfrm>
        </p:grpSpPr>
        <p:sp>
          <p:nvSpPr>
            <p:cNvPr id="4" name="Freeform 19"/>
            <p:cNvSpPr/>
            <p:nvPr/>
          </p:nvSpPr>
          <p:spPr bwMode="auto">
            <a:xfrm>
              <a:off x="5002386" y="2208630"/>
              <a:ext cx="2196057" cy="2461843"/>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flipH="1">
              <a:off x="5244251" y="2508527"/>
              <a:ext cx="1712327" cy="1862048"/>
            </a:xfrm>
            <a:prstGeom prst="rect">
              <a:avLst/>
            </a:prstGeom>
            <a:noFill/>
          </p:spPr>
          <p:txBody>
            <a:bodyPr wrap="none" rtlCol="0">
              <a:spAutoFit/>
            </a:bodyPr>
            <a:lstStyle/>
            <a:p>
              <a:pPr algn="ctr"/>
              <a:r>
                <a:rPr lang="en-US" altLang="zh-CN" sz="11500" dirty="0" smtClean="0">
                  <a:solidFill>
                    <a:schemeClr val="bg1"/>
                  </a:solidFill>
                  <a:latin typeface="Impact" panose="020B0806030902050204" pitchFamily="34" charset="0"/>
                </a:rPr>
                <a:t>0</a:t>
              </a:r>
              <a:r>
                <a:rPr lang="en-US" altLang="zh-CN" sz="11500" dirty="0" smtClean="0">
                  <a:solidFill>
                    <a:schemeClr val="bg1"/>
                  </a:solidFill>
                  <a:latin typeface="Impact" panose="020B0806030902050204" pitchFamily="34" charset="0"/>
                </a:rPr>
                <a:t>4</a:t>
              </a:r>
              <a:endParaRPr lang="zh-CN" altLang="en-US" sz="11500" dirty="0">
                <a:solidFill>
                  <a:schemeClr val="bg1"/>
                </a:solidFill>
                <a:latin typeface="Impact" panose="020B0806030902050204" pitchFamily="34" charset="0"/>
              </a:endParaRPr>
            </a:p>
          </p:txBody>
        </p:sp>
      </p:grpSp>
      <p:sp>
        <p:nvSpPr>
          <p:cNvPr id="6" name="文本框 5"/>
          <p:cNvSpPr txBox="1"/>
          <p:nvPr/>
        </p:nvSpPr>
        <p:spPr>
          <a:xfrm>
            <a:off x="5533041" y="2479023"/>
            <a:ext cx="4458124" cy="830997"/>
          </a:xfrm>
          <a:prstGeom prst="rect">
            <a:avLst/>
          </a:prstGeom>
          <a:noFill/>
        </p:spPr>
        <p:txBody>
          <a:bodyPr wrap="square" rtlCol="0">
            <a:spAutoFit/>
          </a:bodyPr>
          <a:lstStyle/>
          <a:p>
            <a:r>
              <a:rPr lang="zh-CN" altLang="en-US" sz="2400" b="1" dirty="0">
                <a:solidFill>
                  <a:schemeClr val="bg2"/>
                </a:solidFill>
              </a:rPr>
              <a:t>从中印边境冲突</a:t>
            </a:r>
            <a:endParaRPr lang="en-US" altLang="zh-CN" sz="2400" b="1" dirty="0">
              <a:solidFill>
                <a:schemeClr val="bg2"/>
              </a:solidFill>
            </a:endParaRPr>
          </a:p>
          <a:p>
            <a:r>
              <a:rPr lang="zh-CN" altLang="en-US" sz="2400" b="1" dirty="0">
                <a:solidFill>
                  <a:schemeClr val="bg2"/>
                </a:solidFill>
              </a:rPr>
              <a:t>     </a:t>
            </a:r>
            <a:r>
              <a:rPr lang="zh-CN" altLang="en-US" sz="2400" b="1" dirty="0" smtClean="0"/>
              <a:t>我国的</a:t>
            </a:r>
            <a:r>
              <a:rPr lang="zh-CN" altLang="en-US" sz="2400" b="1" dirty="0"/>
              <a:t>边疆</a:t>
            </a:r>
            <a:r>
              <a:rPr lang="zh-CN" altLang="en-US" sz="2400" b="1" dirty="0" smtClean="0"/>
              <a:t>管理、外交政策</a:t>
            </a:r>
            <a:endParaRPr lang="zh-CN" altLang="en-US" sz="2400" b="1"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250"/>
                                        <p:tgtEl>
                                          <p:spTgt spid="2"/>
                                        </p:tgtEl>
                                      </p:cBhvr>
                                    </p:animEffect>
                                  </p:childTnLst>
                                </p:cTn>
                              </p:par>
                            </p:childTnLst>
                          </p:cTn>
                        </p:par>
                        <p:par>
                          <p:cTn id="8" fill="hold">
                            <p:stCondLst>
                              <p:cond delay="1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2000"/>
                            </p:stCondLst>
                            <p:childTnLst>
                              <p:par>
                                <p:cTn id="15" presetID="16" presetClass="entr" presetSubtype="37"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bwMode="auto">
          <a:xfrm>
            <a:off x="1724376" y="1909590"/>
            <a:ext cx="2034233" cy="1851357"/>
          </a:xfrm>
          <a:custGeom>
            <a:avLst/>
            <a:gdLst>
              <a:gd name="T0" fmla="*/ 880 w 6731"/>
              <a:gd name="T1" fmla="*/ 3869 h 6127"/>
              <a:gd name="T2" fmla="*/ 993 w 6731"/>
              <a:gd name="T3" fmla="*/ 3899 h 6127"/>
              <a:gd name="T4" fmla="*/ 1079 w 6731"/>
              <a:gd name="T5" fmla="*/ 3810 h 6127"/>
              <a:gd name="T6" fmla="*/ 1221 w 6731"/>
              <a:gd name="T7" fmla="*/ 3447 h 6127"/>
              <a:gd name="T8" fmla="*/ 1355 w 6731"/>
              <a:gd name="T9" fmla="*/ 3188 h 6127"/>
              <a:gd name="T10" fmla="*/ 1531 w 6731"/>
              <a:gd name="T11" fmla="*/ 2995 h 6127"/>
              <a:gd name="T12" fmla="*/ 1749 w 6731"/>
              <a:gd name="T13" fmla="*/ 2877 h 6127"/>
              <a:gd name="T14" fmla="*/ 1979 w 6731"/>
              <a:gd name="T15" fmla="*/ 2831 h 6127"/>
              <a:gd name="T16" fmla="*/ 2234 w 6731"/>
              <a:gd name="T17" fmla="*/ 2851 h 6127"/>
              <a:gd name="T18" fmla="*/ 2484 w 6731"/>
              <a:gd name="T19" fmla="*/ 2945 h 6127"/>
              <a:gd name="T20" fmla="*/ 2727 w 6731"/>
              <a:gd name="T21" fmla="*/ 3112 h 6127"/>
              <a:gd name="T22" fmla="*/ 2930 w 6731"/>
              <a:gd name="T23" fmla="*/ 3317 h 6127"/>
              <a:gd name="T24" fmla="*/ 3098 w 6731"/>
              <a:gd name="T25" fmla="*/ 3559 h 6127"/>
              <a:gd name="T26" fmla="*/ 3192 w 6731"/>
              <a:gd name="T27" fmla="*/ 3810 h 6127"/>
              <a:gd name="T28" fmla="*/ 3211 w 6731"/>
              <a:gd name="T29" fmla="*/ 4064 h 6127"/>
              <a:gd name="T30" fmla="*/ 3167 w 6731"/>
              <a:gd name="T31" fmla="*/ 4294 h 6127"/>
              <a:gd name="T32" fmla="*/ 3049 w 6731"/>
              <a:gd name="T33" fmla="*/ 4512 h 6127"/>
              <a:gd name="T34" fmla="*/ 2856 w 6731"/>
              <a:gd name="T35" fmla="*/ 4688 h 6127"/>
              <a:gd name="T36" fmla="*/ 2597 w 6731"/>
              <a:gd name="T37" fmla="*/ 4823 h 6127"/>
              <a:gd name="T38" fmla="*/ 2234 w 6731"/>
              <a:gd name="T39" fmla="*/ 4965 h 6127"/>
              <a:gd name="T40" fmla="*/ 2145 w 6731"/>
              <a:gd name="T41" fmla="*/ 5050 h 6127"/>
              <a:gd name="T42" fmla="*/ 2187 w 6731"/>
              <a:gd name="T43" fmla="*/ 5205 h 6127"/>
              <a:gd name="T44" fmla="*/ 2335 w 6731"/>
              <a:gd name="T45" fmla="*/ 5393 h 6127"/>
              <a:gd name="T46" fmla="*/ 2778 w 6731"/>
              <a:gd name="T47" fmla="*/ 5764 h 6127"/>
              <a:gd name="T48" fmla="*/ 3278 w 6731"/>
              <a:gd name="T49" fmla="*/ 6115 h 6127"/>
              <a:gd name="T50" fmla="*/ 3413 w 6731"/>
              <a:gd name="T51" fmla="*/ 6108 h 6127"/>
              <a:gd name="T52" fmla="*/ 3646 w 6731"/>
              <a:gd name="T53" fmla="*/ 5800 h 6127"/>
              <a:gd name="T54" fmla="*/ 4122 w 6731"/>
              <a:gd name="T55" fmla="*/ 5189 h 6127"/>
              <a:gd name="T56" fmla="*/ 4463 w 6731"/>
              <a:gd name="T57" fmla="*/ 4881 h 6127"/>
              <a:gd name="T58" fmla="*/ 4665 w 6731"/>
              <a:gd name="T59" fmla="*/ 4780 h 6127"/>
              <a:gd name="T60" fmla="*/ 4860 w 6731"/>
              <a:gd name="T61" fmla="*/ 4748 h 6127"/>
              <a:gd name="T62" fmla="*/ 5037 w 6731"/>
              <a:gd name="T63" fmla="*/ 4780 h 6127"/>
              <a:gd name="T64" fmla="*/ 5220 w 6731"/>
              <a:gd name="T65" fmla="*/ 4900 h 6127"/>
              <a:gd name="T66" fmla="*/ 5362 w 6731"/>
              <a:gd name="T67" fmla="*/ 5112 h 6127"/>
              <a:gd name="T68" fmla="*/ 5518 w 6731"/>
              <a:gd name="T69" fmla="*/ 5512 h 6127"/>
              <a:gd name="T70" fmla="*/ 5703 w 6731"/>
              <a:gd name="T71" fmla="*/ 5763 h 6127"/>
              <a:gd name="T72" fmla="*/ 5912 w 6731"/>
              <a:gd name="T73" fmla="*/ 5821 h 6127"/>
              <a:gd name="T74" fmla="*/ 6212 w 6731"/>
              <a:gd name="T75" fmla="*/ 5731 h 6127"/>
              <a:gd name="T76" fmla="*/ 6485 w 6731"/>
              <a:gd name="T77" fmla="*/ 5495 h 6127"/>
              <a:gd name="T78" fmla="*/ 6661 w 6731"/>
              <a:gd name="T79" fmla="*/ 5188 h 6127"/>
              <a:gd name="T80" fmla="*/ 6661 w 6731"/>
              <a:gd name="T81" fmla="*/ 4943 h 6127"/>
              <a:gd name="T82" fmla="*/ 6514 w 6731"/>
              <a:gd name="T83" fmla="*/ 4741 h 6127"/>
              <a:gd name="T84" fmla="*/ 6178 w 6731"/>
              <a:gd name="T85" fmla="*/ 4589 h 6127"/>
              <a:gd name="T86" fmla="*/ 5827 w 6731"/>
              <a:gd name="T87" fmla="*/ 4424 h 6127"/>
              <a:gd name="T88" fmla="*/ 5682 w 6731"/>
              <a:gd name="T89" fmla="*/ 4271 h 6127"/>
              <a:gd name="T90" fmla="*/ 5609 w 6731"/>
              <a:gd name="T91" fmla="*/ 4069 h 6127"/>
              <a:gd name="T92" fmla="*/ 5640 w 6731"/>
              <a:gd name="T93" fmla="*/ 3814 h 6127"/>
              <a:gd name="T94" fmla="*/ 5783 w 6731"/>
              <a:gd name="T95" fmla="*/ 3567 h 6127"/>
              <a:gd name="T96" fmla="*/ 6191 w 6731"/>
              <a:gd name="T97" fmla="*/ 3174 h 6127"/>
              <a:gd name="T98" fmla="*/ 6684 w 6731"/>
              <a:gd name="T99" fmla="*/ 2771 h 6127"/>
              <a:gd name="T100" fmla="*/ 6726 w 6731"/>
              <a:gd name="T101" fmla="*/ 2594 h 6127"/>
              <a:gd name="T102" fmla="*/ 4616 w 6731"/>
              <a:gd name="T103" fmla="*/ 449 h 6127"/>
              <a:gd name="T104" fmla="*/ 4298 w 6731"/>
              <a:gd name="T105" fmla="*/ 220 h 6127"/>
              <a:gd name="T106" fmla="*/ 3946 w 6731"/>
              <a:gd name="T107" fmla="*/ 72 h 6127"/>
              <a:gd name="T108" fmla="*/ 3575 w 6731"/>
              <a:gd name="T109" fmla="*/ 4 h 6127"/>
              <a:gd name="T110" fmla="*/ 3199 w 6731"/>
              <a:gd name="T111" fmla="*/ 18 h 6127"/>
              <a:gd name="T112" fmla="*/ 2833 w 6731"/>
              <a:gd name="T113" fmla="*/ 113 h 6127"/>
              <a:gd name="T114" fmla="*/ 2491 w 6731"/>
              <a:gd name="T115" fmla="*/ 287 h 6127"/>
              <a:gd name="T116" fmla="*/ 58 w 6731"/>
              <a:gd name="T117" fmla="*/ 2670 h 6127"/>
              <a:gd name="T118" fmla="*/ 1 w 6731"/>
              <a:gd name="T119" fmla="*/ 2795 h 6127"/>
              <a:gd name="T120" fmla="*/ 39 w 6731"/>
              <a:gd name="T121" fmla="*/ 2929 h 6127"/>
              <a:gd name="T122" fmla="*/ 590 w 6731"/>
              <a:gd name="T123" fmla="*/ 3606 h 6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31" h="6127">
                <a:moveTo>
                  <a:pt x="699" y="3723"/>
                </a:moveTo>
                <a:lnTo>
                  <a:pt x="699" y="3723"/>
                </a:lnTo>
                <a:lnTo>
                  <a:pt x="731" y="3753"/>
                </a:lnTo>
                <a:lnTo>
                  <a:pt x="761" y="3780"/>
                </a:lnTo>
                <a:lnTo>
                  <a:pt x="788" y="3804"/>
                </a:lnTo>
                <a:lnTo>
                  <a:pt x="814" y="3825"/>
                </a:lnTo>
                <a:lnTo>
                  <a:pt x="838" y="3842"/>
                </a:lnTo>
                <a:lnTo>
                  <a:pt x="860" y="3857"/>
                </a:lnTo>
                <a:lnTo>
                  <a:pt x="880" y="3869"/>
                </a:lnTo>
                <a:lnTo>
                  <a:pt x="899" y="3879"/>
                </a:lnTo>
                <a:lnTo>
                  <a:pt x="915" y="3887"/>
                </a:lnTo>
                <a:lnTo>
                  <a:pt x="930" y="3893"/>
                </a:lnTo>
                <a:lnTo>
                  <a:pt x="944" y="3896"/>
                </a:lnTo>
                <a:lnTo>
                  <a:pt x="957" y="3900"/>
                </a:lnTo>
                <a:lnTo>
                  <a:pt x="968" y="3901"/>
                </a:lnTo>
                <a:lnTo>
                  <a:pt x="978" y="3901"/>
                </a:lnTo>
                <a:lnTo>
                  <a:pt x="986" y="3900"/>
                </a:lnTo>
                <a:lnTo>
                  <a:pt x="993" y="3899"/>
                </a:lnTo>
                <a:lnTo>
                  <a:pt x="993" y="3899"/>
                </a:lnTo>
                <a:lnTo>
                  <a:pt x="1005" y="3894"/>
                </a:lnTo>
                <a:lnTo>
                  <a:pt x="1016" y="3888"/>
                </a:lnTo>
                <a:lnTo>
                  <a:pt x="1027" y="3880"/>
                </a:lnTo>
                <a:lnTo>
                  <a:pt x="1038" y="3869"/>
                </a:lnTo>
                <a:lnTo>
                  <a:pt x="1048" y="3857"/>
                </a:lnTo>
                <a:lnTo>
                  <a:pt x="1058" y="3843"/>
                </a:lnTo>
                <a:lnTo>
                  <a:pt x="1068" y="3827"/>
                </a:lnTo>
                <a:lnTo>
                  <a:pt x="1079" y="3810"/>
                </a:lnTo>
                <a:lnTo>
                  <a:pt x="1088" y="3790"/>
                </a:lnTo>
                <a:lnTo>
                  <a:pt x="1098" y="3768"/>
                </a:lnTo>
                <a:lnTo>
                  <a:pt x="1118" y="3722"/>
                </a:lnTo>
                <a:lnTo>
                  <a:pt x="1138" y="3669"/>
                </a:lnTo>
                <a:lnTo>
                  <a:pt x="1159" y="3609"/>
                </a:lnTo>
                <a:lnTo>
                  <a:pt x="1159" y="3609"/>
                </a:lnTo>
                <a:lnTo>
                  <a:pt x="1178" y="3556"/>
                </a:lnTo>
                <a:lnTo>
                  <a:pt x="1199" y="3502"/>
                </a:lnTo>
                <a:lnTo>
                  <a:pt x="1221" y="3447"/>
                </a:lnTo>
                <a:lnTo>
                  <a:pt x="1243" y="3390"/>
                </a:lnTo>
                <a:lnTo>
                  <a:pt x="1243" y="3390"/>
                </a:lnTo>
                <a:lnTo>
                  <a:pt x="1259" y="3359"/>
                </a:lnTo>
                <a:lnTo>
                  <a:pt x="1274" y="3327"/>
                </a:lnTo>
                <a:lnTo>
                  <a:pt x="1289" y="3298"/>
                </a:lnTo>
                <a:lnTo>
                  <a:pt x="1304" y="3269"/>
                </a:lnTo>
                <a:lnTo>
                  <a:pt x="1320" y="3241"/>
                </a:lnTo>
                <a:lnTo>
                  <a:pt x="1338" y="3214"/>
                </a:lnTo>
                <a:lnTo>
                  <a:pt x="1355" y="3188"/>
                </a:lnTo>
                <a:lnTo>
                  <a:pt x="1372" y="3162"/>
                </a:lnTo>
                <a:lnTo>
                  <a:pt x="1391" y="3138"/>
                </a:lnTo>
                <a:lnTo>
                  <a:pt x="1409" y="3115"/>
                </a:lnTo>
                <a:lnTo>
                  <a:pt x="1428" y="3092"/>
                </a:lnTo>
                <a:lnTo>
                  <a:pt x="1447" y="3071"/>
                </a:lnTo>
                <a:lnTo>
                  <a:pt x="1468" y="3050"/>
                </a:lnTo>
                <a:lnTo>
                  <a:pt x="1488" y="3031"/>
                </a:lnTo>
                <a:lnTo>
                  <a:pt x="1509" y="3012"/>
                </a:lnTo>
                <a:lnTo>
                  <a:pt x="1531" y="2995"/>
                </a:lnTo>
                <a:lnTo>
                  <a:pt x="1553" y="2978"/>
                </a:lnTo>
                <a:lnTo>
                  <a:pt x="1575" y="2962"/>
                </a:lnTo>
                <a:lnTo>
                  <a:pt x="1599" y="2947"/>
                </a:lnTo>
                <a:lnTo>
                  <a:pt x="1623" y="2933"/>
                </a:lnTo>
                <a:lnTo>
                  <a:pt x="1646" y="2920"/>
                </a:lnTo>
                <a:lnTo>
                  <a:pt x="1671" y="2908"/>
                </a:lnTo>
                <a:lnTo>
                  <a:pt x="1696" y="2896"/>
                </a:lnTo>
                <a:lnTo>
                  <a:pt x="1722" y="2887"/>
                </a:lnTo>
                <a:lnTo>
                  <a:pt x="1749" y="2877"/>
                </a:lnTo>
                <a:lnTo>
                  <a:pt x="1775" y="2868"/>
                </a:lnTo>
                <a:lnTo>
                  <a:pt x="1804" y="2860"/>
                </a:lnTo>
                <a:lnTo>
                  <a:pt x="1832" y="2853"/>
                </a:lnTo>
                <a:lnTo>
                  <a:pt x="1861" y="2847"/>
                </a:lnTo>
                <a:lnTo>
                  <a:pt x="1890" y="2842"/>
                </a:lnTo>
                <a:lnTo>
                  <a:pt x="1920" y="2838"/>
                </a:lnTo>
                <a:lnTo>
                  <a:pt x="1951" y="2833"/>
                </a:lnTo>
                <a:lnTo>
                  <a:pt x="1951" y="2833"/>
                </a:lnTo>
                <a:lnTo>
                  <a:pt x="1979" y="2831"/>
                </a:lnTo>
                <a:lnTo>
                  <a:pt x="2007" y="2830"/>
                </a:lnTo>
                <a:lnTo>
                  <a:pt x="2037" y="2829"/>
                </a:lnTo>
                <a:lnTo>
                  <a:pt x="2065" y="2830"/>
                </a:lnTo>
                <a:lnTo>
                  <a:pt x="2093" y="2831"/>
                </a:lnTo>
                <a:lnTo>
                  <a:pt x="2121" y="2833"/>
                </a:lnTo>
                <a:lnTo>
                  <a:pt x="2149" y="2837"/>
                </a:lnTo>
                <a:lnTo>
                  <a:pt x="2177" y="2840"/>
                </a:lnTo>
                <a:lnTo>
                  <a:pt x="2206" y="2845"/>
                </a:lnTo>
                <a:lnTo>
                  <a:pt x="2234" y="2851"/>
                </a:lnTo>
                <a:lnTo>
                  <a:pt x="2262" y="2858"/>
                </a:lnTo>
                <a:lnTo>
                  <a:pt x="2290" y="2866"/>
                </a:lnTo>
                <a:lnTo>
                  <a:pt x="2318" y="2875"/>
                </a:lnTo>
                <a:lnTo>
                  <a:pt x="2345" y="2883"/>
                </a:lnTo>
                <a:lnTo>
                  <a:pt x="2374" y="2894"/>
                </a:lnTo>
                <a:lnTo>
                  <a:pt x="2401" y="2905"/>
                </a:lnTo>
                <a:lnTo>
                  <a:pt x="2429" y="2918"/>
                </a:lnTo>
                <a:lnTo>
                  <a:pt x="2456" y="2931"/>
                </a:lnTo>
                <a:lnTo>
                  <a:pt x="2484" y="2945"/>
                </a:lnTo>
                <a:lnTo>
                  <a:pt x="2511" y="2960"/>
                </a:lnTo>
                <a:lnTo>
                  <a:pt x="2538" y="2975"/>
                </a:lnTo>
                <a:lnTo>
                  <a:pt x="2565" y="2993"/>
                </a:lnTo>
                <a:lnTo>
                  <a:pt x="2592" y="3010"/>
                </a:lnTo>
                <a:lnTo>
                  <a:pt x="2619" y="3028"/>
                </a:lnTo>
                <a:lnTo>
                  <a:pt x="2647" y="3048"/>
                </a:lnTo>
                <a:lnTo>
                  <a:pt x="2674" y="3069"/>
                </a:lnTo>
                <a:lnTo>
                  <a:pt x="2701" y="3090"/>
                </a:lnTo>
                <a:lnTo>
                  <a:pt x="2727" y="3112"/>
                </a:lnTo>
                <a:lnTo>
                  <a:pt x="2754" y="3136"/>
                </a:lnTo>
                <a:lnTo>
                  <a:pt x="2780" y="3160"/>
                </a:lnTo>
                <a:lnTo>
                  <a:pt x="2807" y="3184"/>
                </a:lnTo>
                <a:lnTo>
                  <a:pt x="2833" y="3210"/>
                </a:lnTo>
                <a:lnTo>
                  <a:pt x="2833" y="3210"/>
                </a:lnTo>
                <a:lnTo>
                  <a:pt x="2859" y="3236"/>
                </a:lnTo>
                <a:lnTo>
                  <a:pt x="2884" y="3262"/>
                </a:lnTo>
                <a:lnTo>
                  <a:pt x="2908" y="3290"/>
                </a:lnTo>
                <a:lnTo>
                  <a:pt x="2930" y="3317"/>
                </a:lnTo>
                <a:lnTo>
                  <a:pt x="2953" y="3343"/>
                </a:lnTo>
                <a:lnTo>
                  <a:pt x="2974" y="3370"/>
                </a:lnTo>
                <a:lnTo>
                  <a:pt x="2994" y="3397"/>
                </a:lnTo>
                <a:lnTo>
                  <a:pt x="3014" y="3424"/>
                </a:lnTo>
                <a:lnTo>
                  <a:pt x="3033" y="3451"/>
                </a:lnTo>
                <a:lnTo>
                  <a:pt x="3051" y="3478"/>
                </a:lnTo>
                <a:lnTo>
                  <a:pt x="3067" y="3505"/>
                </a:lnTo>
                <a:lnTo>
                  <a:pt x="3083" y="3532"/>
                </a:lnTo>
                <a:lnTo>
                  <a:pt x="3098" y="3559"/>
                </a:lnTo>
                <a:lnTo>
                  <a:pt x="3112" y="3588"/>
                </a:lnTo>
                <a:lnTo>
                  <a:pt x="3125" y="3615"/>
                </a:lnTo>
                <a:lnTo>
                  <a:pt x="3137" y="3642"/>
                </a:lnTo>
                <a:lnTo>
                  <a:pt x="3149" y="3670"/>
                </a:lnTo>
                <a:lnTo>
                  <a:pt x="3159" y="3698"/>
                </a:lnTo>
                <a:lnTo>
                  <a:pt x="3169" y="3725"/>
                </a:lnTo>
                <a:lnTo>
                  <a:pt x="3177" y="3753"/>
                </a:lnTo>
                <a:lnTo>
                  <a:pt x="3185" y="3781"/>
                </a:lnTo>
                <a:lnTo>
                  <a:pt x="3192" y="3810"/>
                </a:lnTo>
                <a:lnTo>
                  <a:pt x="3198" y="3837"/>
                </a:lnTo>
                <a:lnTo>
                  <a:pt x="3202" y="3865"/>
                </a:lnTo>
                <a:lnTo>
                  <a:pt x="3207" y="3893"/>
                </a:lnTo>
                <a:lnTo>
                  <a:pt x="3210" y="3922"/>
                </a:lnTo>
                <a:lnTo>
                  <a:pt x="3212" y="3951"/>
                </a:lnTo>
                <a:lnTo>
                  <a:pt x="3213" y="3979"/>
                </a:lnTo>
                <a:lnTo>
                  <a:pt x="3213" y="4007"/>
                </a:lnTo>
                <a:lnTo>
                  <a:pt x="3213" y="4035"/>
                </a:lnTo>
                <a:lnTo>
                  <a:pt x="3211" y="4064"/>
                </a:lnTo>
                <a:lnTo>
                  <a:pt x="3209" y="4092"/>
                </a:lnTo>
                <a:lnTo>
                  <a:pt x="3209" y="4092"/>
                </a:lnTo>
                <a:lnTo>
                  <a:pt x="3206" y="4123"/>
                </a:lnTo>
                <a:lnTo>
                  <a:pt x="3201" y="4153"/>
                </a:lnTo>
                <a:lnTo>
                  <a:pt x="3196" y="4182"/>
                </a:lnTo>
                <a:lnTo>
                  <a:pt x="3189" y="4212"/>
                </a:lnTo>
                <a:lnTo>
                  <a:pt x="3183" y="4240"/>
                </a:lnTo>
                <a:lnTo>
                  <a:pt x="3175" y="4267"/>
                </a:lnTo>
                <a:lnTo>
                  <a:pt x="3167" y="4294"/>
                </a:lnTo>
                <a:lnTo>
                  <a:pt x="3157" y="4321"/>
                </a:lnTo>
                <a:lnTo>
                  <a:pt x="3146" y="4346"/>
                </a:lnTo>
                <a:lnTo>
                  <a:pt x="3135" y="4372"/>
                </a:lnTo>
                <a:lnTo>
                  <a:pt x="3123" y="4397"/>
                </a:lnTo>
                <a:lnTo>
                  <a:pt x="3110" y="4421"/>
                </a:lnTo>
                <a:lnTo>
                  <a:pt x="3096" y="4445"/>
                </a:lnTo>
                <a:lnTo>
                  <a:pt x="3081" y="4467"/>
                </a:lnTo>
                <a:lnTo>
                  <a:pt x="3065" y="4490"/>
                </a:lnTo>
                <a:lnTo>
                  <a:pt x="3049" y="4512"/>
                </a:lnTo>
                <a:lnTo>
                  <a:pt x="3030" y="4533"/>
                </a:lnTo>
                <a:lnTo>
                  <a:pt x="3012" y="4555"/>
                </a:lnTo>
                <a:lnTo>
                  <a:pt x="2992" y="4576"/>
                </a:lnTo>
                <a:lnTo>
                  <a:pt x="2972" y="4595"/>
                </a:lnTo>
                <a:lnTo>
                  <a:pt x="2951" y="4615"/>
                </a:lnTo>
                <a:lnTo>
                  <a:pt x="2928" y="4634"/>
                </a:lnTo>
                <a:lnTo>
                  <a:pt x="2906" y="4653"/>
                </a:lnTo>
                <a:lnTo>
                  <a:pt x="2881" y="4671"/>
                </a:lnTo>
                <a:lnTo>
                  <a:pt x="2856" y="4688"/>
                </a:lnTo>
                <a:lnTo>
                  <a:pt x="2830" y="4706"/>
                </a:lnTo>
                <a:lnTo>
                  <a:pt x="2803" y="4722"/>
                </a:lnTo>
                <a:lnTo>
                  <a:pt x="2774" y="4738"/>
                </a:lnTo>
                <a:lnTo>
                  <a:pt x="2745" y="4754"/>
                </a:lnTo>
                <a:lnTo>
                  <a:pt x="2715" y="4770"/>
                </a:lnTo>
                <a:lnTo>
                  <a:pt x="2684" y="4785"/>
                </a:lnTo>
                <a:lnTo>
                  <a:pt x="2652" y="4799"/>
                </a:lnTo>
                <a:lnTo>
                  <a:pt x="2652" y="4799"/>
                </a:lnTo>
                <a:lnTo>
                  <a:pt x="2597" y="4823"/>
                </a:lnTo>
                <a:lnTo>
                  <a:pt x="2541" y="4844"/>
                </a:lnTo>
                <a:lnTo>
                  <a:pt x="2487" y="4864"/>
                </a:lnTo>
                <a:lnTo>
                  <a:pt x="2433" y="4883"/>
                </a:lnTo>
                <a:lnTo>
                  <a:pt x="2433" y="4883"/>
                </a:lnTo>
                <a:lnTo>
                  <a:pt x="2375" y="4905"/>
                </a:lnTo>
                <a:lnTo>
                  <a:pt x="2322" y="4926"/>
                </a:lnTo>
                <a:lnTo>
                  <a:pt x="2275" y="4945"/>
                </a:lnTo>
                <a:lnTo>
                  <a:pt x="2253" y="4955"/>
                </a:lnTo>
                <a:lnTo>
                  <a:pt x="2234" y="4965"/>
                </a:lnTo>
                <a:lnTo>
                  <a:pt x="2216" y="4974"/>
                </a:lnTo>
                <a:lnTo>
                  <a:pt x="2200" y="4984"/>
                </a:lnTo>
                <a:lnTo>
                  <a:pt x="2186" y="4995"/>
                </a:lnTo>
                <a:lnTo>
                  <a:pt x="2173" y="5005"/>
                </a:lnTo>
                <a:lnTo>
                  <a:pt x="2163" y="5016"/>
                </a:lnTo>
                <a:lnTo>
                  <a:pt x="2155" y="5026"/>
                </a:lnTo>
                <a:lnTo>
                  <a:pt x="2148" y="5038"/>
                </a:lnTo>
                <a:lnTo>
                  <a:pt x="2145" y="5050"/>
                </a:lnTo>
                <a:lnTo>
                  <a:pt x="2145" y="5050"/>
                </a:lnTo>
                <a:lnTo>
                  <a:pt x="2142" y="5063"/>
                </a:lnTo>
                <a:lnTo>
                  <a:pt x="2142" y="5077"/>
                </a:lnTo>
                <a:lnTo>
                  <a:pt x="2143" y="5093"/>
                </a:lnTo>
                <a:lnTo>
                  <a:pt x="2146" y="5110"/>
                </a:lnTo>
                <a:lnTo>
                  <a:pt x="2150" y="5127"/>
                </a:lnTo>
                <a:lnTo>
                  <a:pt x="2157" y="5146"/>
                </a:lnTo>
                <a:lnTo>
                  <a:pt x="2165" y="5164"/>
                </a:lnTo>
                <a:lnTo>
                  <a:pt x="2175" y="5185"/>
                </a:lnTo>
                <a:lnTo>
                  <a:pt x="2187" y="5205"/>
                </a:lnTo>
                <a:lnTo>
                  <a:pt x="2200" y="5227"/>
                </a:lnTo>
                <a:lnTo>
                  <a:pt x="2214" y="5249"/>
                </a:lnTo>
                <a:lnTo>
                  <a:pt x="2230" y="5271"/>
                </a:lnTo>
                <a:lnTo>
                  <a:pt x="2248" y="5294"/>
                </a:lnTo>
                <a:lnTo>
                  <a:pt x="2267" y="5318"/>
                </a:lnTo>
                <a:lnTo>
                  <a:pt x="2288" y="5343"/>
                </a:lnTo>
                <a:lnTo>
                  <a:pt x="2310" y="5367"/>
                </a:lnTo>
                <a:lnTo>
                  <a:pt x="2310" y="5367"/>
                </a:lnTo>
                <a:lnTo>
                  <a:pt x="2335" y="5393"/>
                </a:lnTo>
                <a:lnTo>
                  <a:pt x="2364" y="5422"/>
                </a:lnTo>
                <a:lnTo>
                  <a:pt x="2400" y="5454"/>
                </a:lnTo>
                <a:lnTo>
                  <a:pt x="2440" y="5491"/>
                </a:lnTo>
                <a:lnTo>
                  <a:pt x="2485" y="5530"/>
                </a:lnTo>
                <a:lnTo>
                  <a:pt x="2535" y="5573"/>
                </a:lnTo>
                <a:lnTo>
                  <a:pt x="2589" y="5617"/>
                </a:lnTo>
                <a:lnTo>
                  <a:pt x="2648" y="5665"/>
                </a:lnTo>
                <a:lnTo>
                  <a:pt x="2710" y="5713"/>
                </a:lnTo>
                <a:lnTo>
                  <a:pt x="2778" y="5764"/>
                </a:lnTo>
                <a:lnTo>
                  <a:pt x="2848" y="5817"/>
                </a:lnTo>
                <a:lnTo>
                  <a:pt x="2922" y="5872"/>
                </a:lnTo>
                <a:lnTo>
                  <a:pt x="3000" y="5928"/>
                </a:lnTo>
                <a:lnTo>
                  <a:pt x="3080" y="5984"/>
                </a:lnTo>
                <a:lnTo>
                  <a:pt x="3163" y="6042"/>
                </a:lnTo>
                <a:lnTo>
                  <a:pt x="3249" y="6100"/>
                </a:lnTo>
                <a:lnTo>
                  <a:pt x="3249" y="6100"/>
                </a:lnTo>
                <a:lnTo>
                  <a:pt x="3263" y="6109"/>
                </a:lnTo>
                <a:lnTo>
                  <a:pt x="3278" y="6115"/>
                </a:lnTo>
                <a:lnTo>
                  <a:pt x="3292" y="6121"/>
                </a:lnTo>
                <a:lnTo>
                  <a:pt x="3308" y="6124"/>
                </a:lnTo>
                <a:lnTo>
                  <a:pt x="3323" y="6126"/>
                </a:lnTo>
                <a:lnTo>
                  <a:pt x="3339" y="6127"/>
                </a:lnTo>
                <a:lnTo>
                  <a:pt x="3354" y="6126"/>
                </a:lnTo>
                <a:lnTo>
                  <a:pt x="3369" y="6124"/>
                </a:lnTo>
                <a:lnTo>
                  <a:pt x="3383" y="6120"/>
                </a:lnTo>
                <a:lnTo>
                  <a:pt x="3399" y="6114"/>
                </a:lnTo>
                <a:lnTo>
                  <a:pt x="3413" y="6108"/>
                </a:lnTo>
                <a:lnTo>
                  <a:pt x="3426" y="6100"/>
                </a:lnTo>
                <a:lnTo>
                  <a:pt x="3438" y="6090"/>
                </a:lnTo>
                <a:lnTo>
                  <a:pt x="3449" y="6081"/>
                </a:lnTo>
                <a:lnTo>
                  <a:pt x="3460" y="6069"/>
                </a:lnTo>
                <a:lnTo>
                  <a:pt x="3470" y="6056"/>
                </a:lnTo>
                <a:lnTo>
                  <a:pt x="3470" y="6056"/>
                </a:lnTo>
                <a:lnTo>
                  <a:pt x="3529" y="5968"/>
                </a:lnTo>
                <a:lnTo>
                  <a:pt x="3587" y="5884"/>
                </a:lnTo>
                <a:lnTo>
                  <a:pt x="3646" y="5800"/>
                </a:lnTo>
                <a:lnTo>
                  <a:pt x="3704" y="5719"/>
                </a:lnTo>
                <a:lnTo>
                  <a:pt x="3762" y="5641"/>
                </a:lnTo>
                <a:lnTo>
                  <a:pt x="3818" y="5566"/>
                </a:lnTo>
                <a:lnTo>
                  <a:pt x="3872" y="5493"/>
                </a:lnTo>
                <a:lnTo>
                  <a:pt x="3926" y="5425"/>
                </a:lnTo>
                <a:lnTo>
                  <a:pt x="3978" y="5360"/>
                </a:lnTo>
                <a:lnTo>
                  <a:pt x="4028" y="5298"/>
                </a:lnTo>
                <a:lnTo>
                  <a:pt x="4077" y="5242"/>
                </a:lnTo>
                <a:lnTo>
                  <a:pt x="4122" y="5189"/>
                </a:lnTo>
                <a:lnTo>
                  <a:pt x="4166" y="5141"/>
                </a:lnTo>
                <a:lnTo>
                  <a:pt x="4206" y="5098"/>
                </a:lnTo>
                <a:lnTo>
                  <a:pt x="4243" y="5060"/>
                </a:lnTo>
                <a:lnTo>
                  <a:pt x="4276" y="5029"/>
                </a:lnTo>
                <a:lnTo>
                  <a:pt x="4276" y="5029"/>
                </a:lnTo>
                <a:lnTo>
                  <a:pt x="4323" y="4986"/>
                </a:lnTo>
                <a:lnTo>
                  <a:pt x="4370" y="4948"/>
                </a:lnTo>
                <a:lnTo>
                  <a:pt x="4416" y="4913"/>
                </a:lnTo>
                <a:lnTo>
                  <a:pt x="4463" y="4881"/>
                </a:lnTo>
                <a:lnTo>
                  <a:pt x="4485" y="4867"/>
                </a:lnTo>
                <a:lnTo>
                  <a:pt x="4508" y="4853"/>
                </a:lnTo>
                <a:lnTo>
                  <a:pt x="4531" y="4840"/>
                </a:lnTo>
                <a:lnTo>
                  <a:pt x="4554" y="4828"/>
                </a:lnTo>
                <a:lnTo>
                  <a:pt x="4576" y="4817"/>
                </a:lnTo>
                <a:lnTo>
                  <a:pt x="4598" y="4807"/>
                </a:lnTo>
                <a:lnTo>
                  <a:pt x="4621" y="4797"/>
                </a:lnTo>
                <a:lnTo>
                  <a:pt x="4643" y="4788"/>
                </a:lnTo>
                <a:lnTo>
                  <a:pt x="4665" y="4780"/>
                </a:lnTo>
                <a:lnTo>
                  <a:pt x="4687" y="4774"/>
                </a:lnTo>
                <a:lnTo>
                  <a:pt x="4710" y="4767"/>
                </a:lnTo>
                <a:lnTo>
                  <a:pt x="4731" y="4762"/>
                </a:lnTo>
                <a:lnTo>
                  <a:pt x="4753" y="4758"/>
                </a:lnTo>
                <a:lnTo>
                  <a:pt x="4775" y="4754"/>
                </a:lnTo>
                <a:lnTo>
                  <a:pt x="4796" y="4751"/>
                </a:lnTo>
                <a:lnTo>
                  <a:pt x="4818" y="4749"/>
                </a:lnTo>
                <a:lnTo>
                  <a:pt x="4839" y="4748"/>
                </a:lnTo>
                <a:lnTo>
                  <a:pt x="4860" y="4748"/>
                </a:lnTo>
                <a:lnTo>
                  <a:pt x="4881" y="4749"/>
                </a:lnTo>
                <a:lnTo>
                  <a:pt x="4902" y="4750"/>
                </a:lnTo>
                <a:lnTo>
                  <a:pt x="4923" y="4752"/>
                </a:lnTo>
                <a:lnTo>
                  <a:pt x="4944" y="4756"/>
                </a:lnTo>
                <a:lnTo>
                  <a:pt x="4964" y="4760"/>
                </a:lnTo>
                <a:lnTo>
                  <a:pt x="4985" y="4764"/>
                </a:lnTo>
                <a:lnTo>
                  <a:pt x="4985" y="4764"/>
                </a:lnTo>
                <a:lnTo>
                  <a:pt x="5012" y="4772"/>
                </a:lnTo>
                <a:lnTo>
                  <a:pt x="5037" y="4780"/>
                </a:lnTo>
                <a:lnTo>
                  <a:pt x="5061" y="4790"/>
                </a:lnTo>
                <a:lnTo>
                  <a:pt x="5084" y="4801"/>
                </a:lnTo>
                <a:lnTo>
                  <a:pt x="5106" y="4813"/>
                </a:lnTo>
                <a:lnTo>
                  <a:pt x="5128" y="4825"/>
                </a:lnTo>
                <a:lnTo>
                  <a:pt x="5147" y="4838"/>
                </a:lnTo>
                <a:lnTo>
                  <a:pt x="5167" y="4853"/>
                </a:lnTo>
                <a:lnTo>
                  <a:pt x="5185" y="4867"/>
                </a:lnTo>
                <a:lnTo>
                  <a:pt x="5204" y="4883"/>
                </a:lnTo>
                <a:lnTo>
                  <a:pt x="5220" y="4900"/>
                </a:lnTo>
                <a:lnTo>
                  <a:pt x="5236" y="4917"/>
                </a:lnTo>
                <a:lnTo>
                  <a:pt x="5251" y="4934"/>
                </a:lnTo>
                <a:lnTo>
                  <a:pt x="5267" y="4953"/>
                </a:lnTo>
                <a:lnTo>
                  <a:pt x="5281" y="4971"/>
                </a:lnTo>
                <a:lnTo>
                  <a:pt x="5294" y="4990"/>
                </a:lnTo>
                <a:lnTo>
                  <a:pt x="5307" y="5009"/>
                </a:lnTo>
                <a:lnTo>
                  <a:pt x="5319" y="5030"/>
                </a:lnTo>
                <a:lnTo>
                  <a:pt x="5341" y="5070"/>
                </a:lnTo>
                <a:lnTo>
                  <a:pt x="5362" y="5112"/>
                </a:lnTo>
                <a:lnTo>
                  <a:pt x="5380" y="5154"/>
                </a:lnTo>
                <a:lnTo>
                  <a:pt x="5398" y="5197"/>
                </a:lnTo>
                <a:lnTo>
                  <a:pt x="5415" y="5239"/>
                </a:lnTo>
                <a:lnTo>
                  <a:pt x="5444" y="5321"/>
                </a:lnTo>
                <a:lnTo>
                  <a:pt x="5444" y="5321"/>
                </a:lnTo>
                <a:lnTo>
                  <a:pt x="5480" y="5418"/>
                </a:lnTo>
                <a:lnTo>
                  <a:pt x="5498" y="5465"/>
                </a:lnTo>
                <a:lnTo>
                  <a:pt x="5518" y="5512"/>
                </a:lnTo>
                <a:lnTo>
                  <a:pt x="5518" y="5512"/>
                </a:lnTo>
                <a:lnTo>
                  <a:pt x="5537" y="5554"/>
                </a:lnTo>
                <a:lnTo>
                  <a:pt x="5557" y="5592"/>
                </a:lnTo>
                <a:lnTo>
                  <a:pt x="5577" y="5627"/>
                </a:lnTo>
                <a:lnTo>
                  <a:pt x="5597" y="5657"/>
                </a:lnTo>
                <a:lnTo>
                  <a:pt x="5618" y="5684"/>
                </a:lnTo>
                <a:lnTo>
                  <a:pt x="5638" y="5709"/>
                </a:lnTo>
                <a:lnTo>
                  <a:pt x="5660" y="5730"/>
                </a:lnTo>
                <a:lnTo>
                  <a:pt x="5682" y="5748"/>
                </a:lnTo>
                <a:lnTo>
                  <a:pt x="5703" y="5763"/>
                </a:lnTo>
                <a:lnTo>
                  <a:pt x="5726" y="5777"/>
                </a:lnTo>
                <a:lnTo>
                  <a:pt x="5750" y="5788"/>
                </a:lnTo>
                <a:lnTo>
                  <a:pt x="5775" y="5797"/>
                </a:lnTo>
                <a:lnTo>
                  <a:pt x="5800" y="5804"/>
                </a:lnTo>
                <a:lnTo>
                  <a:pt x="5825" y="5811"/>
                </a:lnTo>
                <a:lnTo>
                  <a:pt x="5852" y="5815"/>
                </a:lnTo>
                <a:lnTo>
                  <a:pt x="5880" y="5819"/>
                </a:lnTo>
                <a:lnTo>
                  <a:pt x="5880" y="5819"/>
                </a:lnTo>
                <a:lnTo>
                  <a:pt x="5912" y="5821"/>
                </a:lnTo>
                <a:lnTo>
                  <a:pt x="5945" y="5820"/>
                </a:lnTo>
                <a:lnTo>
                  <a:pt x="5977" y="5817"/>
                </a:lnTo>
                <a:lnTo>
                  <a:pt x="6011" y="5812"/>
                </a:lnTo>
                <a:lnTo>
                  <a:pt x="6043" y="5804"/>
                </a:lnTo>
                <a:lnTo>
                  <a:pt x="6077" y="5795"/>
                </a:lnTo>
                <a:lnTo>
                  <a:pt x="6111" y="5782"/>
                </a:lnTo>
                <a:lnTo>
                  <a:pt x="6145" y="5768"/>
                </a:lnTo>
                <a:lnTo>
                  <a:pt x="6179" y="5750"/>
                </a:lnTo>
                <a:lnTo>
                  <a:pt x="6212" y="5731"/>
                </a:lnTo>
                <a:lnTo>
                  <a:pt x="6247" y="5709"/>
                </a:lnTo>
                <a:lnTo>
                  <a:pt x="6282" y="5684"/>
                </a:lnTo>
                <a:lnTo>
                  <a:pt x="6315" y="5658"/>
                </a:lnTo>
                <a:lnTo>
                  <a:pt x="6350" y="5629"/>
                </a:lnTo>
                <a:lnTo>
                  <a:pt x="6385" y="5597"/>
                </a:lnTo>
                <a:lnTo>
                  <a:pt x="6420" y="5564"/>
                </a:lnTo>
                <a:lnTo>
                  <a:pt x="6420" y="5564"/>
                </a:lnTo>
                <a:lnTo>
                  <a:pt x="6454" y="5529"/>
                </a:lnTo>
                <a:lnTo>
                  <a:pt x="6485" y="5495"/>
                </a:lnTo>
                <a:lnTo>
                  <a:pt x="6514" y="5460"/>
                </a:lnTo>
                <a:lnTo>
                  <a:pt x="6541" y="5425"/>
                </a:lnTo>
                <a:lnTo>
                  <a:pt x="6565" y="5391"/>
                </a:lnTo>
                <a:lnTo>
                  <a:pt x="6587" y="5357"/>
                </a:lnTo>
                <a:lnTo>
                  <a:pt x="6607" y="5322"/>
                </a:lnTo>
                <a:lnTo>
                  <a:pt x="6623" y="5289"/>
                </a:lnTo>
                <a:lnTo>
                  <a:pt x="6638" y="5255"/>
                </a:lnTo>
                <a:lnTo>
                  <a:pt x="6650" y="5221"/>
                </a:lnTo>
                <a:lnTo>
                  <a:pt x="6661" y="5188"/>
                </a:lnTo>
                <a:lnTo>
                  <a:pt x="6669" y="5154"/>
                </a:lnTo>
                <a:lnTo>
                  <a:pt x="6673" y="5121"/>
                </a:lnTo>
                <a:lnTo>
                  <a:pt x="6676" y="5088"/>
                </a:lnTo>
                <a:lnTo>
                  <a:pt x="6676" y="5056"/>
                </a:lnTo>
                <a:lnTo>
                  <a:pt x="6674" y="5023"/>
                </a:lnTo>
                <a:lnTo>
                  <a:pt x="6674" y="5023"/>
                </a:lnTo>
                <a:lnTo>
                  <a:pt x="6671" y="4995"/>
                </a:lnTo>
                <a:lnTo>
                  <a:pt x="6666" y="4969"/>
                </a:lnTo>
                <a:lnTo>
                  <a:pt x="6661" y="4943"/>
                </a:lnTo>
                <a:lnTo>
                  <a:pt x="6653" y="4918"/>
                </a:lnTo>
                <a:lnTo>
                  <a:pt x="6645" y="4893"/>
                </a:lnTo>
                <a:lnTo>
                  <a:pt x="6633" y="4870"/>
                </a:lnTo>
                <a:lnTo>
                  <a:pt x="6620" y="4848"/>
                </a:lnTo>
                <a:lnTo>
                  <a:pt x="6605" y="4825"/>
                </a:lnTo>
                <a:lnTo>
                  <a:pt x="6586" y="4803"/>
                </a:lnTo>
                <a:lnTo>
                  <a:pt x="6565" y="4783"/>
                </a:lnTo>
                <a:lnTo>
                  <a:pt x="6541" y="4761"/>
                </a:lnTo>
                <a:lnTo>
                  <a:pt x="6514" y="4741"/>
                </a:lnTo>
                <a:lnTo>
                  <a:pt x="6483" y="4721"/>
                </a:lnTo>
                <a:lnTo>
                  <a:pt x="6449" y="4701"/>
                </a:lnTo>
                <a:lnTo>
                  <a:pt x="6411" y="4681"/>
                </a:lnTo>
                <a:lnTo>
                  <a:pt x="6368" y="4661"/>
                </a:lnTo>
                <a:lnTo>
                  <a:pt x="6368" y="4661"/>
                </a:lnTo>
                <a:lnTo>
                  <a:pt x="6322" y="4642"/>
                </a:lnTo>
                <a:lnTo>
                  <a:pt x="6274" y="4623"/>
                </a:lnTo>
                <a:lnTo>
                  <a:pt x="6178" y="4589"/>
                </a:lnTo>
                <a:lnTo>
                  <a:pt x="6178" y="4589"/>
                </a:lnTo>
                <a:lnTo>
                  <a:pt x="6095" y="4558"/>
                </a:lnTo>
                <a:lnTo>
                  <a:pt x="6053" y="4542"/>
                </a:lnTo>
                <a:lnTo>
                  <a:pt x="6011" y="4525"/>
                </a:lnTo>
                <a:lnTo>
                  <a:pt x="5969" y="4505"/>
                </a:lnTo>
                <a:lnTo>
                  <a:pt x="5926" y="4485"/>
                </a:lnTo>
                <a:lnTo>
                  <a:pt x="5886" y="4462"/>
                </a:lnTo>
                <a:lnTo>
                  <a:pt x="5866" y="4450"/>
                </a:lnTo>
                <a:lnTo>
                  <a:pt x="5846" y="4437"/>
                </a:lnTo>
                <a:lnTo>
                  <a:pt x="5827" y="4424"/>
                </a:lnTo>
                <a:lnTo>
                  <a:pt x="5808" y="4410"/>
                </a:lnTo>
                <a:lnTo>
                  <a:pt x="5791" y="4395"/>
                </a:lnTo>
                <a:lnTo>
                  <a:pt x="5773" y="4380"/>
                </a:lnTo>
                <a:lnTo>
                  <a:pt x="5756" y="4363"/>
                </a:lnTo>
                <a:lnTo>
                  <a:pt x="5739" y="4347"/>
                </a:lnTo>
                <a:lnTo>
                  <a:pt x="5724" y="4330"/>
                </a:lnTo>
                <a:lnTo>
                  <a:pt x="5709" y="4311"/>
                </a:lnTo>
                <a:lnTo>
                  <a:pt x="5695" y="4292"/>
                </a:lnTo>
                <a:lnTo>
                  <a:pt x="5682" y="4271"/>
                </a:lnTo>
                <a:lnTo>
                  <a:pt x="5669" y="4250"/>
                </a:lnTo>
                <a:lnTo>
                  <a:pt x="5658" y="4228"/>
                </a:lnTo>
                <a:lnTo>
                  <a:pt x="5647" y="4205"/>
                </a:lnTo>
                <a:lnTo>
                  <a:pt x="5637" y="4180"/>
                </a:lnTo>
                <a:lnTo>
                  <a:pt x="5628" y="4155"/>
                </a:lnTo>
                <a:lnTo>
                  <a:pt x="5621" y="4129"/>
                </a:lnTo>
                <a:lnTo>
                  <a:pt x="5621" y="4129"/>
                </a:lnTo>
                <a:lnTo>
                  <a:pt x="5614" y="4099"/>
                </a:lnTo>
                <a:lnTo>
                  <a:pt x="5609" y="4069"/>
                </a:lnTo>
                <a:lnTo>
                  <a:pt x="5607" y="4038"/>
                </a:lnTo>
                <a:lnTo>
                  <a:pt x="5606" y="4009"/>
                </a:lnTo>
                <a:lnTo>
                  <a:pt x="5606" y="3980"/>
                </a:lnTo>
                <a:lnTo>
                  <a:pt x="5608" y="3951"/>
                </a:lnTo>
                <a:lnTo>
                  <a:pt x="5612" y="3922"/>
                </a:lnTo>
                <a:lnTo>
                  <a:pt x="5618" y="3894"/>
                </a:lnTo>
                <a:lnTo>
                  <a:pt x="5624" y="3867"/>
                </a:lnTo>
                <a:lnTo>
                  <a:pt x="5632" y="3840"/>
                </a:lnTo>
                <a:lnTo>
                  <a:pt x="5640" y="3814"/>
                </a:lnTo>
                <a:lnTo>
                  <a:pt x="5650" y="3788"/>
                </a:lnTo>
                <a:lnTo>
                  <a:pt x="5661" y="3763"/>
                </a:lnTo>
                <a:lnTo>
                  <a:pt x="5673" y="3738"/>
                </a:lnTo>
                <a:lnTo>
                  <a:pt x="5685" y="3714"/>
                </a:lnTo>
                <a:lnTo>
                  <a:pt x="5698" y="3692"/>
                </a:lnTo>
                <a:lnTo>
                  <a:pt x="5712" y="3669"/>
                </a:lnTo>
                <a:lnTo>
                  <a:pt x="5726" y="3647"/>
                </a:lnTo>
                <a:lnTo>
                  <a:pt x="5754" y="3606"/>
                </a:lnTo>
                <a:lnTo>
                  <a:pt x="5783" y="3567"/>
                </a:lnTo>
                <a:lnTo>
                  <a:pt x="5813" y="3532"/>
                </a:lnTo>
                <a:lnTo>
                  <a:pt x="5840" y="3501"/>
                </a:lnTo>
                <a:lnTo>
                  <a:pt x="5866" y="3474"/>
                </a:lnTo>
                <a:lnTo>
                  <a:pt x="5908" y="3430"/>
                </a:lnTo>
                <a:lnTo>
                  <a:pt x="5908" y="3430"/>
                </a:lnTo>
                <a:lnTo>
                  <a:pt x="5956" y="3384"/>
                </a:lnTo>
                <a:lnTo>
                  <a:pt x="6020" y="3324"/>
                </a:lnTo>
                <a:lnTo>
                  <a:pt x="6099" y="3254"/>
                </a:lnTo>
                <a:lnTo>
                  <a:pt x="6191" y="3174"/>
                </a:lnTo>
                <a:lnTo>
                  <a:pt x="6293" y="3086"/>
                </a:lnTo>
                <a:lnTo>
                  <a:pt x="6405" y="2994"/>
                </a:lnTo>
                <a:lnTo>
                  <a:pt x="6465" y="2946"/>
                </a:lnTo>
                <a:lnTo>
                  <a:pt x="6526" y="2897"/>
                </a:lnTo>
                <a:lnTo>
                  <a:pt x="6588" y="2850"/>
                </a:lnTo>
                <a:lnTo>
                  <a:pt x="6652" y="2801"/>
                </a:lnTo>
                <a:lnTo>
                  <a:pt x="6652" y="2801"/>
                </a:lnTo>
                <a:lnTo>
                  <a:pt x="6669" y="2786"/>
                </a:lnTo>
                <a:lnTo>
                  <a:pt x="6684" y="2771"/>
                </a:lnTo>
                <a:lnTo>
                  <a:pt x="6697" y="2753"/>
                </a:lnTo>
                <a:lnTo>
                  <a:pt x="6708" y="2735"/>
                </a:lnTo>
                <a:lnTo>
                  <a:pt x="6716" y="2716"/>
                </a:lnTo>
                <a:lnTo>
                  <a:pt x="6724" y="2697"/>
                </a:lnTo>
                <a:lnTo>
                  <a:pt x="6728" y="2676"/>
                </a:lnTo>
                <a:lnTo>
                  <a:pt x="6730" y="2656"/>
                </a:lnTo>
                <a:lnTo>
                  <a:pt x="6731" y="2635"/>
                </a:lnTo>
                <a:lnTo>
                  <a:pt x="6729" y="2615"/>
                </a:lnTo>
                <a:lnTo>
                  <a:pt x="6726" y="2594"/>
                </a:lnTo>
                <a:lnTo>
                  <a:pt x="6720" y="2574"/>
                </a:lnTo>
                <a:lnTo>
                  <a:pt x="6711" y="2555"/>
                </a:lnTo>
                <a:lnTo>
                  <a:pt x="6701" y="2537"/>
                </a:lnTo>
                <a:lnTo>
                  <a:pt x="6688" y="2518"/>
                </a:lnTo>
                <a:lnTo>
                  <a:pt x="6673" y="2502"/>
                </a:lnTo>
                <a:lnTo>
                  <a:pt x="4681" y="510"/>
                </a:lnTo>
                <a:lnTo>
                  <a:pt x="4681" y="510"/>
                </a:lnTo>
                <a:lnTo>
                  <a:pt x="4650" y="479"/>
                </a:lnTo>
                <a:lnTo>
                  <a:pt x="4616" y="449"/>
                </a:lnTo>
                <a:lnTo>
                  <a:pt x="4584" y="419"/>
                </a:lnTo>
                <a:lnTo>
                  <a:pt x="4549" y="391"/>
                </a:lnTo>
                <a:lnTo>
                  <a:pt x="4515" y="363"/>
                </a:lnTo>
                <a:lnTo>
                  <a:pt x="4480" y="337"/>
                </a:lnTo>
                <a:lnTo>
                  <a:pt x="4444" y="312"/>
                </a:lnTo>
                <a:lnTo>
                  <a:pt x="4408" y="287"/>
                </a:lnTo>
                <a:lnTo>
                  <a:pt x="4372" y="263"/>
                </a:lnTo>
                <a:lnTo>
                  <a:pt x="4335" y="242"/>
                </a:lnTo>
                <a:lnTo>
                  <a:pt x="4298" y="220"/>
                </a:lnTo>
                <a:lnTo>
                  <a:pt x="4260" y="199"/>
                </a:lnTo>
                <a:lnTo>
                  <a:pt x="4222" y="180"/>
                </a:lnTo>
                <a:lnTo>
                  <a:pt x="4183" y="161"/>
                </a:lnTo>
                <a:lnTo>
                  <a:pt x="4145" y="144"/>
                </a:lnTo>
                <a:lnTo>
                  <a:pt x="4105" y="128"/>
                </a:lnTo>
                <a:lnTo>
                  <a:pt x="4066" y="113"/>
                </a:lnTo>
                <a:lnTo>
                  <a:pt x="4026" y="98"/>
                </a:lnTo>
                <a:lnTo>
                  <a:pt x="3986" y="85"/>
                </a:lnTo>
                <a:lnTo>
                  <a:pt x="3946" y="72"/>
                </a:lnTo>
                <a:lnTo>
                  <a:pt x="3906" y="61"/>
                </a:lnTo>
                <a:lnTo>
                  <a:pt x="3864" y="50"/>
                </a:lnTo>
                <a:lnTo>
                  <a:pt x="3823" y="40"/>
                </a:lnTo>
                <a:lnTo>
                  <a:pt x="3782" y="31"/>
                </a:lnTo>
                <a:lnTo>
                  <a:pt x="3741" y="25"/>
                </a:lnTo>
                <a:lnTo>
                  <a:pt x="3700" y="18"/>
                </a:lnTo>
                <a:lnTo>
                  <a:pt x="3659" y="13"/>
                </a:lnTo>
                <a:lnTo>
                  <a:pt x="3616" y="8"/>
                </a:lnTo>
                <a:lnTo>
                  <a:pt x="3575" y="4"/>
                </a:lnTo>
                <a:lnTo>
                  <a:pt x="3533" y="2"/>
                </a:lnTo>
                <a:lnTo>
                  <a:pt x="3492" y="0"/>
                </a:lnTo>
                <a:lnTo>
                  <a:pt x="3449" y="0"/>
                </a:lnTo>
                <a:lnTo>
                  <a:pt x="3408" y="0"/>
                </a:lnTo>
                <a:lnTo>
                  <a:pt x="3366" y="2"/>
                </a:lnTo>
                <a:lnTo>
                  <a:pt x="3324" y="4"/>
                </a:lnTo>
                <a:lnTo>
                  <a:pt x="3283" y="8"/>
                </a:lnTo>
                <a:lnTo>
                  <a:pt x="3241" y="13"/>
                </a:lnTo>
                <a:lnTo>
                  <a:pt x="3199" y="18"/>
                </a:lnTo>
                <a:lnTo>
                  <a:pt x="3158" y="25"/>
                </a:lnTo>
                <a:lnTo>
                  <a:pt x="3117" y="31"/>
                </a:lnTo>
                <a:lnTo>
                  <a:pt x="3076" y="40"/>
                </a:lnTo>
                <a:lnTo>
                  <a:pt x="3034" y="50"/>
                </a:lnTo>
                <a:lnTo>
                  <a:pt x="2994" y="61"/>
                </a:lnTo>
                <a:lnTo>
                  <a:pt x="2953" y="72"/>
                </a:lnTo>
                <a:lnTo>
                  <a:pt x="2913" y="85"/>
                </a:lnTo>
                <a:lnTo>
                  <a:pt x="2873" y="98"/>
                </a:lnTo>
                <a:lnTo>
                  <a:pt x="2833" y="113"/>
                </a:lnTo>
                <a:lnTo>
                  <a:pt x="2794" y="128"/>
                </a:lnTo>
                <a:lnTo>
                  <a:pt x="2755" y="144"/>
                </a:lnTo>
                <a:lnTo>
                  <a:pt x="2716" y="161"/>
                </a:lnTo>
                <a:lnTo>
                  <a:pt x="2677" y="180"/>
                </a:lnTo>
                <a:lnTo>
                  <a:pt x="2639" y="199"/>
                </a:lnTo>
                <a:lnTo>
                  <a:pt x="2601" y="220"/>
                </a:lnTo>
                <a:lnTo>
                  <a:pt x="2564" y="242"/>
                </a:lnTo>
                <a:lnTo>
                  <a:pt x="2527" y="263"/>
                </a:lnTo>
                <a:lnTo>
                  <a:pt x="2491" y="287"/>
                </a:lnTo>
                <a:lnTo>
                  <a:pt x="2455" y="312"/>
                </a:lnTo>
                <a:lnTo>
                  <a:pt x="2419" y="337"/>
                </a:lnTo>
                <a:lnTo>
                  <a:pt x="2384" y="363"/>
                </a:lnTo>
                <a:lnTo>
                  <a:pt x="2350" y="391"/>
                </a:lnTo>
                <a:lnTo>
                  <a:pt x="2316" y="419"/>
                </a:lnTo>
                <a:lnTo>
                  <a:pt x="2283" y="449"/>
                </a:lnTo>
                <a:lnTo>
                  <a:pt x="2250" y="479"/>
                </a:lnTo>
                <a:lnTo>
                  <a:pt x="2217" y="510"/>
                </a:lnTo>
                <a:lnTo>
                  <a:pt x="58" y="2670"/>
                </a:lnTo>
                <a:lnTo>
                  <a:pt x="58" y="2670"/>
                </a:lnTo>
                <a:lnTo>
                  <a:pt x="45" y="2684"/>
                </a:lnTo>
                <a:lnTo>
                  <a:pt x="34" y="2698"/>
                </a:lnTo>
                <a:lnTo>
                  <a:pt x="26" y="2713"/>
                </a:lnTo>
                <a:lnTo>
                  <a:pt x="17" y="2728"/>
                </a:lnTo>
                <a:lnTo>
                  <a:pt x="10" y="2745"/>
                </a:lnTo>
                <a:lnTo>
                  <a:pt x="6" y="2762"/>
                </a:lnTo>
                <a:lnTo>
                  <a:pt x="2" y="2778"/>
                </a:lnTo>
                <a:lnTo>
                  <a:pt x="1" y="2795"/>
                </a:lnTo>
                <a:lnTo>
                  <a:pt x="0" y="2813"/>
                </a:lnTo>
                <a:lnTo>
                  <a:pt x="1" y="2830"/>
                </a:lnTo>
                <a:lnTo>
                  <a:pt x="3" y="2847"/>
                </a:lnTo>
                <a:lnTo>
                  <a:pt x="7" y="2865"/>
                </a:lnTo>
                <a:lnTo>
                  <a:pt x="13" y="2881"/>
                </a:lnTo>
                <a:lnTo>
                  <a:pt x="20" y="2897"/>
                </a:lnTo>
                <a:lnTo>
                  <a:pt x="28" y="2914"/>
                </a:lnTo>
                <a:lnTo>
                  <a:pt x="39" y="2929"/>
                </a:lnTo>
                <a:lnTo>
                  <a:pt x="39" y="2929"/>
                </a:lnTo>
                <a:lnTo>
                  <a:pt x="88" y="2996"/>
                </a:lnTo>
                <a:lnTo>
                  <a:pt x="138" y="3062"/>
                </a:lnTo>
                <a:lnTo>
                  <a:pt x="189" y="3127"/>
                </a:lnTo>
                <a:lnTo>
                  <a:pt x="239" y="3191"/>
                </a:lnTo>
                <a:lnTo>
                  <a:pt x="288" y="3253"/>
                </a:lnTo>
                <a:lnTo>
                  <a:pt x="337" y="3311"/>
                </a:lnTo>
                <a:lnTo>
                  <a:pt x="430" y="3423"/>
                </a:lnTo>
                <a:lnTo>
                  <a:pt x="514" y="3521"/>
                </a:lnTo>
                <a:lnTo>
                  <a:pt x="590" y="3606"/>
                </a:lnTo>
                <a:lnTo>
                  <a:pt x="652" y="3673"/>
                </a:lnTo>
                <a:lnTo>
                  <a:pt x="699" y="3723"/>
                </a:lnTo>
                <a:lnTo>
                  <a:pt x="699" y="3723"/>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9" name="Freeform 8"/>
          <p:cNvSpPr/>
          <p:nvPr/>
        </p:nvSpPr>
        <p:spPr bwMode="auto">
          <a:xfrm>
            <a:off x="1775141" y="3974912"/>
            <a:ext cx="2034233" cy="1851357"/>
          </a:xfrm>
          <a:custGeom>
            <a:avLst/>
            <a:gdLst>
              <a:gd name="T0" fmla="*/ 5851 w 6730"/>
              <a:gd name="T1" fmla="*/ 2257 h 6126"/>
              <a:gd name="T2" fmla="*/ 5737 w 6730"/>
              <a:gd name="T3" fmla="*/ 2227 h 6126"/>
              <a:gd name="T4" fmla="*/ 5652 w 6730"/>
              <a:gd name="T5" fmla="*/ 2316 h 6126"/>
              <a:gd name="T6" fmla="*/ 5510 w 6730"/>
              <a:gd name="T7" fmla="*/ 2678 h 6126"/>
              <a:gd name="T8" fmla="*/ 5376 w 6730"/>
              <a:gd name="T9" fmla="*/ 2938 h 6126"/>
              <a:gd name="T10" fmla="*/ 5199 w 6730"/>
              <a:gd name="T11" fmla="*/ 3131 h 6126"/>
              <a:gd name="T12" fmla="*/ 4982 w 6730"/>
              <a:gd name="T13" fmla="*/ 3249 h 6126"/>
              <a:gd name="T14" fmla="*/ 4751 w 6730"/>
              <a:gd name="T15" fmla="*/ 3295 h 6126"/>
              <a:gd name="T16" fmla="*/ 4496 w 6730"/>
              <a:gd name="T17" fmla="*/ 3275 h 6126"/>
              <a:gd name="T18" fmla="*/ 4247 w 6730"/>
              <a:gd name="T19" fmla="*/ 3181 h 6126"/>
              <a:gd name="T20" fmla="*/ 4003 w 6730"/>
              <a:gd name="T21" fmla="*/ 3014 h 6126"/>
              <a:gd name="T22" fmla="*/ 3799 w 6730"/>
              <a:gd name="T23" fmla="*/ 2809 h 6126"/>
              <a:gd name="T24" fmla="*/ 3633 w 6730"/>
              <a:gd name="T25" fmla="*/ 2567 h 6126"/>
              <a:gd name="T26" fmla="*/ 3538 w 6730"/>
              <a:gd name="T27" fmla="*/ 2316 h 6126"/>
              <a:gd name="T28" fmla="*/ 3519 w 6730"/>
              <a:gd name="T29" fmla="*/ 2062 h 6126"/>
              <a:gd name="T30" fmla="*/ 3564 w 6730"/>
              <a:gd name="T31" fmla="*/ 1832 h 6126"/>
              <a:gd name="T32" fmla="*/ 3682 w 6730"/>
              <a:gd name="T33" fmla="*/ 1614 h 6126"/>
              <a:gd name="T34" fmla="*/ 3874 w 6730"/>
              <a:gd name="T35" fmla="*/ 1438 h 6126"/>
              <a:gd name="T36" fmla="*/ 4134 w 6730"/>
              <a:gd name="T37" fmla="*/ 1303 h 6126"/>
              <a:gd name="T38" fmla="*/ 4496 w 6730"/>
              <a:gd name="T39" fmla="*/ 1161 h 6126"/>
              <a:gd name="T40" fmla="*/ 4586 w 6730"/>
              <a:gd name="T41" fmla="*/ 1076 h 6126"/>
              <a:gd name="T42" fmla="*/ 4544 w 6730"/>
              <a:gd name="T43" fmla="*/ 915 h 6126"/>
              <a:gd name="T44" fmla="*/ 4403 w 6730"/>
              <a:gd name="T45" fmla="*/ 742 h 6126"/>
              <a:gd name="T46" fmla="*/ 3957 w 6730"/>
              <a:gd name="T47" fmla="*/ 370 h 6126"/>
              <a:gd name="T48" fmla="*/ 3452 w 6730"/>
              <a:gd name="T49" fmla="*/ 12 h 6126"/>
              <a:gd name="T50" fmla="*/ 3317 w 6730"/>
              <a:gd name="T51" fmla="*/ 18 h 6126"/>
              <a:gd name="T52" fmla="*/ 3070 w 6730"/>
              <a:gd name="T53" fmla="*/ 341 h 6126"/>
              <a:gd name="T54" fmla="*/ 2591 w 6730"/>
              <a:gd name="T55" fmla="*/ 949 h 6126"/>
              <a:gd name="T56" fmla="*/ 2348 w 6730"/>
              <a:gd name="T57" fmla="*/ 1192 h 6126"/>
              <a:gd name="T58" fmla="*/ 2083 w 6730"/>
              <a:gd name="T59" fmla="*/ 1341 h 6126"/>
              <a:gd name="T60" fmla="*/ 1834 w 6730"/>
              <a:gd name="T61" fmla="*/ 1376 h 6126"/>
              <a:gd name="T62" fmla="*/ 1624 w 6730"/>
              <a:gd name="T63" fmla="*/ 1313 h 6126"/>
              <a:gd name="T64" fmla="*/ 1464 w 6730"/>
              <a:gd name="T65" fmla="*/ 1173 h 6126"/>
              <a:gd name="T66" fmla="*/ 1316 w 6730"/>
              <a:gd name="T67" fmla="*/ 887 h 6126"/>
              <a:gd name="T68" fmla="*/ 1154 w 6730"/>
              <a:gd name="T69" fmla="*/ 499 h 6126"/>
              <a:gd name="T70" fmla="*/ 956 w 6730"/>
              <a:gd name="T71" fmla="*/ 329 h 6126"/>
              <a:gd name="T72" fmla="*/ 720 w 6730"/>
              <a:gd name="T73" fmla="*/ 314 h 6126"/>
              <a:gd name="T74" fmla="*/ 415 w 6730"/>
              <a:gd name="T75" fmla="*/ 468 h 6126"/>
              <a:gd name="T76" fmla="*/ 165 w 6730"/>
              <a:gd name="T77" fmla="*/ 735 h 6126"/>
              <a:gd name="T78" fmla="*/ 54 w 6730"/>
              <a:gd name="T79" fmla="*/ 1038 h 6126"/>
              <a:gd name="T80" fmla="*/ 97 w 6730"/>
              <a:gd name="T81" fmla="*/ 1256 h 6126"/>
              <a:gd name="T82" fmla="*/ 320 w 6730"/>
              <a:gd name="T83" fmla="*/ 1444 h 6126"/>
              <a:gd name="T84" fmla="*/ 720 w 6730"/>
              <a:gd name="T85" fmla="*/ 1601 h 6126"/>
              <a:gd name="T86" fmla="*/ 957 w 6730"/>
              <a:gd name="T87" fmla="*/ 1746 h 6126"/>
              <a:gd name="T88" fmla="*/ 1084 w 6730"/>
              <a:gd name="T89" fmla="*/ 1921 h 6126"/>
              <a:gd name="T90" fmla="*/ 1124 w 6730"/>
              <a:gd name="T91" fmla="*/ 2146 h 6126"/>
              <a:gd name="T92" fmla="*/ 1057 w 6730"/>
              <a:gd name="T93" fmla="*/ 2388 h 6126"/>
              <a:gd name="T94" fmla="*/ 865 w 6730"/>
              <a:gd name="T95" fmla="*/ 2652 h 6126"/>
              <a:gd name="T96" fmla="*/ 266 w 6730"/>
              <a:gd name="T97" fmla="*/ 3180 h 6126"/>
              <a:gd name="T98" fmla="*/ 14 w 6730"/>
              <a:gd name="T99" fmla="*/ 3410 h 6126"/>
              <a:gd name="T100" fmla="*/ 30 w 6730"/>
              <a:gd name="T101" fmla="*/ 3589 h 6126"/>
              <a:gd name="T102" fmla="*/ 2215 w 6730"/>
              <a:gd name="T103" fmla="*/ 5763 h 6126"/>
              <a:gd name="T104" fmla="*/ 2547 w 6730"/>
              <a:gd name="T105" fmla="*/ 5965 h 6126"/>
              <a:gd name="T106" fmla="*/ 2907 w 6730"/>
              <a:gd name="T107" fmla="*/ 6086 h 6126"/>
              <a:gd name="T108" fmla="*/ 3280 w 6730"/>
              <a:gd name="T109" fmla="*/ 6126 h 6126"/>
              <a:gd name="T110" fmla="*/ 3654 w 6730"/>
              <a:gd name="T111" fmla="*/ 6086 h 6126"/>
              <a:gd name="T112" fmla="*/ 4014 w 6730"/>
              <a:gd name="T113" fmla="*/ 5965 h 6126"/>
              <a:gd name="T114" fmla="*/ 4346 w 6730"/>
              <a:gd name="T115" fmla="*/ 5763 h 6126"/>
              <a:gd name="T116" fmla="*/ 6696 w 6730"/>
              <a:gd name="T117" fmla="*/ 3428 h 6126"/>
              <a:gd name="T118" fmla="*/ 6727 w 6730"/>
              <a:gd name="T119" fmla="*/ 3279 h 6126"/>
              <a:gd name="T120" fmla="*/ 6542 w 6730"/>
              <a:gd name="T121" fmla="*/ 2999 h 6126"/>
              <a:gd name="T122" fmla="*/ 6030 w 6730"/>
              <a:gd name="T123" fmla="*/ 2403 h 6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30" h="6126">
                <a:moveTo>
                  <a:pt x="6030" y="2403"/>
                </a:moveTo>
                <a:lnTo>
                  <a:pt x="6030" y="2403"/>
                </a:lnTo>
                <a:lnTo>
                  <a:pt x="5999" y="2373"/>
                </a:lnTo>
                <a:lnTo>
                  <a:pt x="5970" y="2346"/>
                </a:lnTo>
                <a:lnTo>
                  <a:pt x="5942" y="2322"/>
                </a:lnTo>
                <a:lnTo>
                  <a:pt x="5917" y="2301"/>
                </a:lnTo>
                <a:lnTo>
                  <a:pt x="5893" y="2284"/>
                </a:lnTo>
                <a:lnTo>
                  <a:pt x="5870" y="2269"/>
                </a:lnTo>
                <a:lnTo>
                  <a:pt x="5851" y="2257"/>
                </a:lnTo>
                <a:lnTo>
                  <a:pt x="5832" y="2247"/>
                </a:lnTo>
                <a:lnTo>
                  <a:pt x="5815" y="2239"/>
                </a:lnTo>
                <a:lnTo>
                  <a:pt x="5800" y="2233"/>
                </a:lnTo>
                <a:lnTo>
                  <a:pt x="5786" y="2229"/>
                </a:lnTo>
                <a:lnTo>
                  <a:pt x="5774" y="2226"/>
                </a:lnTo>
                <a:lnTo>
                  <a:pt x="5763" y="2225"/>
                </a:lnTo>
                <a:lnTo>
                  <a:pt x="5753" y="2225"/>
                </a:lnTo>
                <a:lnTo>
                  <a:pt x="5744" y="2226"/>
                </a:lnTo>
                <a:lnTo>
                  <a:pt x="5737" y="2227"/>
                </a:lnTo>
                <a:lnTo>
                  <a:pt x="5737" y="2227"/>
                </a:lnTo>
                <a:lnTo>
                  <a:pt x="5726" y="2232"/>
                </a:lnTo>
                <a:lnTo>
                  <a:pt x="5714" y="2238"/>
                </a:lnTo>
                <a:lnTo>
                  <a:pt x="5703" y="2246"/>
                </a:lnTo>
                <a:lnTo>
                  <a:pt x="5692" y="2257"/>
                </a:lnTo>
                <a:lnTo>
                  <a:pt x="5682" y="2269"/>
                </a:lnTo>
                <a:lnTo>
                  <a:pt x="5672" y="2283"/>
                </a:lnTo>
                <a:lnTo>
                  <a:pt x="5662" y="2299"/>
                </a:lnTo>
                <a:lnTo>
                  <a:pt x="5652" y="2316"/>
                </a:lnTo>
                <a:lnTo>
                  <a:pt x="5643" y="2336"/>
                </a:lnTo>
                <a:lnTo>
                  <a:pt x="5633" y="2358"/>
                </a:lnTo>
                <a:lnTo>
                  <a:pt x="5612" y="2404"/>
                </a:lnTo>
                <a:lnTo>
                  <a:pt x="5593" y="2457"/>
                </a:lnTo>
                <a:lnTo>
                  <a:pt x="5571" y="2517"/>
                </a:lnTo>
                <a:lnTo>
                  <a:pt x="5571" y="2517"/>
                </a:lnTo>
                <a:lnTo>
                  <a:pt x="5553" y="2569"/>
                </a:lnTo>
                <a:lnTo>
                  <a:pt x="5532" y="2623"/>
                </a:lnTo>
                <a:lnTo>
                  <a:pt x="5510" y="2678"/>
                </a:lnTo>
                <a:lnTo>
                  <a:pt x="5487" y="2736"/>
                </a:lnTo>
                <a:lnTo>
                  <a:pt x="5487" y="2736"/>
                </a:lnTo>
                <a:lnTo>
                  <a:pt x="5472" y="2767"/>
                </a:lnTo>
                <a:lnTo>
                  <a:pt x="5457" y="2799"/>
                </a:lnTo>
                <a:lnTo>
                  <a:pt x="5442" y="2828"/>
                </a:lnTo>
                <a:lnTo>
                  <a:pt x="5426" y="2857"/>
                </a:lnTo>
                <a:lnTo>
                  <a:pt x="5410" y="2885"/>
                </a:lnTo>
                <a:lnTo>
                  <a:pt x="5393" y="2912"/>
                </a:lnTo>
                <a:lnTo>
                  <a:pt x="5376" y="2938"/>
                </a:lnTo>
                <a:lnTo>
                  <a:pt x="5358" y="2964"/>
                </a:lnTo>
                <a:lnTo>
                  <a:pt x="5340" y="2988"/>
                </a:lnTo>
                <a:lnTo>
                  <a:pt x="5322" y="3011"/>
                </a:lnTo>
                <a:lnTo>
                  <a:pt x="5302" y="3034"/>
                </a:lnTo>
                <a:lnTo>
                  <a:pt x="5283" y="3055"/>
                </a:lnTo>
                <a:lnTo>
                  <a:pt x="5262" y="3076"/>
                </a:lnTo>
                <a:lnTo>
                  <a:pt x="5242" y="3095"/>
                </a:lnTo>
                <a:lnTo>
                  <a:pt x="5221" y="3114"/>
                </a:lnTo>
                <a:lnTo>
                  <a:pt x="5199" y="3131"/>
                </a:lnTo>
                <a:lnTo>
                  <a:pt x="5178" y="3148"/>
                </a:lnTo>
                <a:lnTo>
                  <a:pt x="5155" y="3164"/>
                </a:lnTo>
                <a:lnTo>
                  <a:pt x="5132" y="3179"/>
                </a:lnTo>
                <a:lnTo>
                  <a:pt x="5108" y="3193"/>
                </a:lnTo>
                <a:lnTo>
                  <a:pt x="5083" y="3206"/>
                </a:lnTo>
                <a:lnTo>
                  <a:pt x="5059" y="3218"/>
                </a:lnTo>
                <a:lnTo>
                  <a:pt x="5034" y="3230"/>
                </a:lnTo>
                <a:lnTo>
                  <a:pt x="5008" y="3239"/>
                </a:lnTo>
                <a:lnTo>
                  <a:pt x="4982" y="3249"/>
                </a:lnTo>
                <a:lnTo>
                  <a:pt x="4954" y="3258"/>
                </a:lnTo>
                <a:lnTo>
                  <a:pt x="4926" y="3266"/>
                </a:lnTo>
                <a:lnTo>
                  <a:pt x="4898" y="3273"/>
                </a:lnTo>
                <a:lnTo>
                  <a:pt x="4870" y="3279"/>
                </a:lnTo>
                <a:lnTo>
                  <a:pt x="4841" y="3284"/>
                </a:lnTo>
                <a:lnTo>
                  <a:pt x="4810" y="3288"/>
                </a:lnTo>
                <a:lnTo>
                  <a:pt x="4780" y="3293"/>
                </a:lnTo>
                <a:lnTo>
                  <a:pt x="4780" y="3293"/>
                </a:lnTo>
                <a:lnTo>
                  <a:pt x="4751" y="3295"/>
                </a:lnTo>
                <a:lnTo>
                  <a:pt x="4723" y="3296"/>
                </a:lnTo>
                <a:lnTo>
                  <a:pt x="4694" y="3297"/>
                </a:lnTo>
                <a:lnTo>
                  <a:pt x="4666" y="3296"/>
                </a:lnTo>
                <a:lnTo>
                  <a:pt x="4637" y="3295"/>
                </a:lnTo>
                <a:lnTo>
                  <a:pt x="4609" y="3293"/>
                </a:lnTo>
                <a:lnTo>
                  <a:pt x="4581" y="3289"/>
                </a:lnTo>
                <a:lnTo>
                  <a:pt x="4553" y="3286"/>
                </a:lnTo>
                <a:lnTo>
                  <a:pt x="4524" y="3281"/>
                </a:lnTo>
                <a:lnTo>
                  <a:pt x="4496" y="3275"/>
                </a:lnTo>
                <a:lnTo>
                  <a:pt x="4468" y="3269"/>
                </a:lnTo>
                <a:lnTo>
                  <a:pt x="4441" y="3260"/>
                </a:lnTo>
                <a:lnTo>
                  <a:pt x="4413" y="3253"/>
                </a:lnTo>
                <a:lnTo>
                  <a:pt x="4385" y="3243"/>
                </a:lnTo>
                <a:lnTo>
                  <a:pt x="4357" y="3232"/>
                </a:lnTo>
                <a:lnTo>
                  <a:pt x="4329" y="3221"/>
                </a:lnTo>
                <a:lnTo>
                  <a:pt x="4302" y="3208"/>
                </a:lnTo>
                <a:lnTo>
                  <a:pt x="4274" y="3195"/>
                </a:lnTo>
                <a:lnTo>
                  <a:pt x="4247" y="3181"/>
                </a:lnTo>
                <a:lnTo>
                  <a:pt x="4220" y="3166"/>
                </a:lnTo>
                <a:lnTo>
                  <a:pt x="4192" y="3151"/>
                </a:lnTo>
                <a:lnTo>
                  <a:pt x="4165" y="3133"/>
                </a:lnTo>
                <a:lnTo>
                  <a:pt x="4138" y="3116"/>
                </a:lnTo>
                <a:lnTo>
                  <a:pt x="4110" y="3098"/>
                </a:lnTo>
                <a:lnTo>
                  <a:pt x="4083" y="3078"/>
                </a:lnTo>
                <a:lnTo>
                  <a:pt x="4057" y="3057"/>
                </a:lnTo>
                <a:lnTo>
                  <a:pt x="4030" y="3036"/>
                </a:lnTo>
                <a:lnTo>
                  <a:pt x="4003" y="3014"/>
                </a:lnTo>
                <a:lnTo>
                  <a:pt x="3977" y="2990"/>
                </a:lnTo>
                <a:lnTo>
                  <a:pt x="3950" y="2966"/>
                </a:lnTo>
                <a:lnTo>
                  <a:pt x="3924" y="2942"/>
                </a:lnTo>
                <a:lnTo>
                  <a:pt x="3897" y="2916"/>
                </a:lnTo>
                <a:lnTo>
                  <a:pt x="3897" y="2916"/>
                </a:lnTo>
                <a:lnTo>
                  <a:pt x="3872" y="2890"/>
                </a:lnTo>
                <a:lnTo>
                  <a:pt x="3847" y="2862"/>
                </a:lnTo>
                <a:lnTo>
                  <a:pt x="3822" y="2836"/>
                </a:lnTo>
                <a:lnTo>
                  <a:pt x="3799" y="2809"/>
                </a:lnTo>
                <a:lnTo>
                  <a:pt x="3778" y="2783"/>
                </a:lnTo>
                <a:lnTo>
                  <a:pt x="3756" y="2756"/>
                </a:lnTo>
                <a:lnTo>
                  <a:pt x="3736" y="2729"/>
                </a:lnTo>
                <a:lnTo>
                  <a:pt x="3716" y="2702"/>
                </a:lnTo>
                <a:lnTo>
                  <a:pt x="3698" y="2675"/>
                </a:lnTo>
                <a:lnTo>
                  <a:pt x="3679" y="2648"/>
                </a:lnTo>
                <a:lnTo>
                  <a:pt x="3663" y="2621"/>
                </a:lnTo>
                <a:lnTo>
                  <a:pt x="3647" y="2594"/>
                </a:lnTo>
                <a:lnTo>
                  <a:pt x="3633" y="2567"/>
                </a:lnTo>
                <a:lnTo>
                  <a:pt x="3619" y="2538"/>
                </a:lnTo>
                <a:lnTo>
                  <a:pt x="3604" y="2511"/>
                </a:lnTo>
                <a:lnTo>
                  <a:pt x="3593" y="2484"/>
                </a:lnTo>
                <a:lnTo>
                  <a:pt x="3582" y="2456"/>
                </a:lnTo>
                <a:lnTo>
                  <a:pt x="3571" y="2428"/>
                </a:lnTo>
                <a:lnTo>
                  <a:pt x="3561" y="2401"/>
                </a:lnTo>
                <a:lnTo>
                  <a:pt x="3552" y="2373"/>
                </a:lnTo>
                <a:lnTo>
                  <a:pt x="3545" y="2345"/>
                </a:lnTo>
                <a:lnTo>
                  <a:pt x="3538" y="2316"/>
                </a:lnTo>
                <a:lnTo>
                  <a:pt x="3533" y="2288"/>
                </a:lnTo>
                <a:lnTo>
                  <a:pt x="3528" y="2260"/>
                </a:lnTo>
                <a:lnTo>
                  <a:pt x="3523" y="2232"/>
                </a:lnTo>
                <a:lnTo>
                  <a:pt x="3520" y="2204"/>
                </a:lnTo>
                <a:lnTo>
                  <a:pt x="3518" y="2175"/>
                </a:lnTo>
                <a:lnTo>
                  <a:pt x="3517" y="2147"/>
                </a:lnTo>
                <a:lnTo>
                  <a:pt x="3517" y="2119"/>
                </a:lnTo>
                <a:lnTo>
                  <a:pt x="3518" y="2091"/>
                </a:lnTo>
                <a:lnTo>
                  <a:pt x="3519" y="2062"/>
                </a:lnTo>
                <a:lnTo>
                  <a:pt x="3521" y="2034"/>
                </a:lnTo>
                <a:lnTo>
                  <a:pt x="3521" y="2034"/>
                </a:lnTo>
                <a:lnTo>
                  <a:pt x="3524" y="2003"/>
                </a:lnTo>
                <a:lnTo>
                  <a:pt x="3529" y="1973"/>
                </a:lnTo>
                <a:lnTo>
                  <a:pt x="3534" y="1944"/>
                </a:lnTo>
                <a:lnTo>
                  <a:pt x="3541" y="1914"/>
                </a:lnTo>
                <a:lnTo>
                  <a:pt x="3547" y="1886"/>
                </a:lnTo>
                <a:lnTo>
                  <a:pt x="3556" y="1859"/>
                </a:lnTo>
                <a:lnTo>
                  <a:pt x="3564" y="1832"/>
                </a:lnTo>
                <a:lnTo>
                  <a:pt x="3573" y="1805"/>
                </a:lnTo>
                <a:lnTo>
                  <a:pt x="3584" y="1780"/>
                </a:lnTo>
                <a:lnTo>
                  <a:pt x="3595" y="1754"/>
                </a:lnTo>
                <a:lnTo>
                  <a:pt x="3608" y="1729"/>
                </a:lnTo>
                <a:lnTo>
                  <a:pt x="3621" y="1705"/>
                </a:lnTo>
                <a:lnTo>
                  <a:pt x="3635" y="1681"/>
                </a:lnTo>
                <a:lnTo>
                  <a:pt x="3650" y="1659"/>
                </a:lnTo>
                <a:lnTo>
                  <a:pt x="3665" y="1636"/>
                </a:lnTo>
                <a:lnTo>
                  <a:pt x="3682" y="1614"/>
                </a:lnTo>
                <a:lnTo>
                  <a:pt x="3700" y="1593"/>
                </a:lnTo>
                <a:lnTo>
                  <a:pt x="3718" y="1571"/>
                </a:lnTo>
                <a:lnTo>
                  <a:pt x="3738" y="1550"/>
                </a:lnTo>
                <a:lnTo>
                  <a:pt x="3758" y="1531"/>
                </a:lnTo>
                <a:lnTo>
                  <a:pt x="3780" y="1511"/>
                </a:lnTo>
                <a:lnTo>
                  <a:pt x="3802" y="1492"/>
                </a:lnTo>
                <a:lnTo>
                  <a:pt x="3825" y="1473"/>
                </a:lnTo>
                <a:lnTo>
                  <a:pt x="3849" y="1455"/>
                </a:lnTo>
                <a:lnTo>
                  <a:pt x="3874" y="1438"/>
                </a:lnTo>
                <a:lnTo>
                  <a:pt x="3900" y="1420"/>
                </a:lnTo>
                <a:lnTo>
                  <a:pt x="3927" y="1404"/>
                </a:lnTo>
                <a:lnTo>
                  <a:pt x="3955" y="1388"/>
                </a:lnTo>
                <a:lnTo>
                  <a:pt x="3985" y="1372"/>
                </a:lnTo>
                <a:lnTo>
                  <a:pt x="4015" y="1356"/>
                </a:lnTo>
                <a:lnTo>
                  <a:pt x="4047" y="1341"/>
                </a:lnTo>
                <a:lnTo>
                  <a:pt x="4078" y="1327"/>
                </a:lnTo>
                <a:lnTo>
                  <a:pt x="4078" y="1327"/>
                </a:lnTo>
                <a:lnTo>
                  <a:pt x="4134" y="1303"/>
                </a:lnTo>
                <a:lnTo>
                  <a:pt x="4190" y="1282"/>
                </a:lnTo>
                <a:lnTo>
                  <a:pt x="4244" y="1261"/>
                </a:lnTo>
                <a:lnTo>
                  <a:pt x="4297" y="1243"/>
                </a:lnTo>
                <a:lnTo>
                  <a:pt x="4297" y="1243"/>
                </a:lnTo>
                <a:lnTo>
                  <a:pt x="4355" y="1221"/>
                </a:lnTo>
                <a:lnTo>
                  <a:pt x="4408" y="1200"/>
                </a:lnTo>
                <a:lnTo>
                  <a:pt x="4456" y="1181"/>
                </a:lnTo>
                <a:lnTo>
                  <a:pt x="4477" y="1171"/>
                </a:lnTo>
                <a:lnTo>
                  <a:pt x="4496" y="1161"/>
                </a:lnTo>
                <a:lnTo>
                  <a:pt x="4515" y="1152"/>
                </a:lnTo>
                <a:lnTo>
                  <a:pt x="4530" y="1142"/>
                </a:lnTo>
                <a:lnTo>
                  <a:pt x="4545" y="1131"/>
                </a:lnTo>
                <a:lnTo>
                  <a:pt x="4557" y="1121"/>
                </a:lnTo>
                <a:lnTo>
                  <a:pt x="4567" y="1110"/>
                </a:lnTo>
                <a:lnTo>
                  <a:pt x="4575" y="1100"/>
                </a:lnTo>
                <a:lnTo>
                  <a:pt x="4582" y="1088"/>
                </a:lnTo>
                <a:lnTo>
                  <a:pt x="4586" y="1076"/>
                </a:lnTo>
                <a:lnTo>
                  <a:pt x="4586" y="1076"/>
                </a:lnTo>
                <a:lnTo>
                  <a:pt x="4588" y="1062"/>
                </a:lnTo>
                <a:lnTo>
                  <a:pt x="4589" y="1046"/>
                </a:lnTo>
                <a:lnTo>
                  <a:pt x="4587" y="1030"/>
                </a:lnTo>
                <a:lnTo>
                  <a:pt x="4584" y="1013"/>
                </a:lnTo>
                <a:lnTo>
                  <a:pt x="4580" y="996"/>
                </a:lnTo>
                <a:lnTo>
                  <a:pt x="4573" y="976"/>
                </a:lnTo>
                <a:lnTo>
                  <a:pt x="4564" y="957"/>
                </a:lnTo>
                <a:lnTo>
                  <a:pt x="4555" y="936"/>
                </a:lnTo>
                <a:lnTo>
                  <a:pt x="4544" y="915"/>
                </a:lnTo>
                <a:lnTo>
                  <a:pt x="4531" y="895"/>
                </a:lnTo>
                <a:lnTo>
                  <a:pt x="4517" y="873"/>
                </a:lnTo>
                <a:lnTo>
                  <a:pt x="4502" y="851"/>
                </a:lnTo>
                <a:lnTo>
                  <a:pt x="4484" y="830"/>
                </a:lnTo>
                <a:lnTo>
                  <a:pt x="4467" y="808"/>
                </a:lnTo>
                <a:lnTo>
                  <a:pt x="4447" y="786"/>
                </a:lnTo>
                <a:lnTo>
                  <a:pt x="4427" y="766"/>
                </a:lnTo>
                <a:lnTo>
                  <a:pt x="4427" y="766"/>
                </a:lnTo>
                <a:lnTo>
                  <a:pt x="4403" y="742"/>
                </a:lnTo>
                <a:lnTo>
                  <a:pt x="4373" y="715"/>
                </a:lnTo>
                <a:lnTo>
                  <a:pt x="4338" y="682"/>
                </a:lnTo>
                <a:lnTo>
                  <a:pt x="4298" y="647"/>
                </a:lnTo>
                <a:lnTo>
                  <a:pt x="4252" y="608"/>
                </a:lnTo>
                <a:lnTo>
                  <a:pt x="4201" y="565"/>
                </a:lnTo>
                <a:lnTo>
                  <a:pt x="4146" y="521"/>
                </a:lnTo>
                <a:lnTo>
                  <a:pt x="4088" y="472"/>
                </a:lnTo>
                <a:lnTo>
                  <a:pt x="4024" y="422"/>
                </a:lnTo>
                <a:lnTo>
                  <a:pt x="3957" y="370"/>
                </a:lnTo>
                <a:lnTo>
                  <a:pt x="3885" y="315"/>
                </a:lnTo>
                <a:lnTo>
                  <a:pt x="3810" y="260"/>
                </a:lnTo>
                <a:lnTo>
                  <a:pt x="3732" y="202"/>
                </a:lnTo>
                <a:lnTo>
                  <a:pt x="3651" y="145"/>
                </a:lnTo>
                <a:lnTo>
                  <a:pt x="3568" y="85"/>
                </a:lnTo>
                <a:lnTo>
                  <a:pt x="3481" y="27"/>
                </a:lnTo>
                <a:lnTo>
                  <a:pt x="3481" y="27"/>
                </a:lnTo>
                <a:lnTo>
                  <a:pt x="3467" y="18"/>
                </a:lnTo>
                <a:lnTo>
                  <a:pt x="3452" y="12"/>
                </a:lnTo>
                <a:lnTo>
                  <a:pt x="3438" y="6"/>
                </a:lnTo>
                <a:lnTo>
                  <a:pt x="3422" y="3"/>
                </a:lnTo>
                <a:lnTo>
                  <a:pt x="3406" y="0"/>
                </a:lnTo>
                <a:lnTo>
                  <a:pt x="3391" y="0"/>
                </a:lnTo>
                <a:lnTo>
                  <a:pt x="3376" y="1"/>
                </a:lnTo>
                <a:lnTo>
                  <a:pt x="3361" y="3"/>
                </a:lnTo>
                <a:lnTo>
                  <a:pt x="3345" y="6"/>
                </a:lnTo>
                <a:lnTo>
                  <a:pt x="3331" y="12"/>
                </a:lnTo>
                <a:lnTo>
                  <a:pt x="3317" y="18"/>
                </a:lnTo>
                <a:lnTo>
                  <a:pt x="3304" y="26"/>
                </a:lnTo>
                <a:lnTo>
                  <a:pt x="3291" y="36"/>
                </a:lnTo>
                <a:lnTo>
                  <a:pt x="3279" y="45"/>
                </a:lnTo>
                <a:lnTo>
                  <a:pt x="3269" y="57"/>
                </a:lnTo>
                <a:lnTo>
                  <a:pt x="3259" y="70"/>
                </a:lnTo>
                <a:lnTo>
                  <a:pt x="3259" y="70"/>
                </a:lnTo>
                <a:lnTo>
                  <a:pt x="3196" y="163"/>
                </a:lnTo>
                <a:lnTo>
                  <a:pt x="3133" y="253"/>
                </a:lnTo>
                <a:lnTo>
                  <a:pt x="3070" y="341"/>
                </a:lnTo>
                <a:lnTo>
                  <a:pt x="3010" y="425"/>
                </a:lnTo>
                <a:lnTo>
                  <a:pt x="2950" y="505"/>
                </a:lnTo>
                <a:lnTo>
                  <a:pt x="2891" y="582"/>
                </a:lnTo>
                <a:lnTo>
                  <a:pt x="2835" y="653"/>
                </a:lnTo>
                <a:lnTo>
                  <a:pt x="2781" y="721"/>
                </a:lnTo>
                <a:lnTo>
                  <a:pt x="2729" y="785"/>
                </a:lnTo>
                <a:lnTo>
                  <a:pt x="2680" y="845"/>
                </a:lnTo>
                <a:lnTo>
                  <a:pt x="2635" y="899"/>
                </a:lnTo>
                <a:lnTo>
                  <a:pt x="2591" y="949"/>
                </a:lnTo>
                <a:lnTo>
                  <a:pt x="2552" y="993"/>
                </a:lnTo>
                <a:lnTo>
                  <a:pt x="2518" y="1031"/>
                </a:lnTo>
                <a:lnTo>
                  <a:pt x="2487" y="1065"/>
                </a:lnTo>
                <a:lnTo>
                  <a:pt x="2460" y="1092"/>
                </a:lnTo>
                <a:lnTo>
                  <a:pt x="2460" y="1092"/>
                </a:lnTo>
                <a:lnTo>
                  <a:pt x="2439" y="1114"/>
                </a:lnTo>
                <a:lnTo>
                  <a:pt x="2411" y="1137"/>
                </a:lnTo>
                <a:lnTo>
                  <a:pt x="2381" y="1163"/>
                </a:lnTo>
                <a:lnTo>
                  <a:pt x="2348" y="1192"/>
                </a:lnTo>
                <a:lnTo>
                  <a:pt x="2311" y="1219"/>
                </a:lnTo>
                <a:lnTo>
                  <a:pt x="2271" y="1246"/>
                </a:lnTo>
                <a:lnTo>
                  <a:pt x="2227" y="1273"/>
                </a:lnTo>
                <a:lnTo>
                  <a:pt x="2206" y="1286"/>
                </a:lnTo>
                <a:lnTo>
                  <a:pt x="2182" y="1298"/>
                </a:lnTo>
                <a:lnTo>
                  <a:pt x="2158" y="1310"/>
                </a:lnTo>
                <a:lnTo>
                  <a:pt x="2134" y="1321"/>
                </a:lnTo>
                <a:lnTo>
                  <a:pt x="2109" y="1331"/>
                </a:lnTo>
                <a:lnTo>
                  <a:pt x="2083" y="1341"/>
                </a:lnTo>
                <a:lnTo>
                  <a:pt x="2057" y="1350"/>
                </a:lnTo>
                <a:lnTo>
                  <a:pt x="2031" y="1357"/>
                </a:lnTo>
                <a:lnTo>
                  <a:pt x="2004" y="1364"/>
                </a:lnTo>
                <a:lnTo>
                  <a:pt x="1977" y="1369"/>
                </a:lnTo>
                <a:lnTo>
                  <a:pt x="1949" y="1374"/>
                </a:lnTo>
                <a:lnTo>
                  <a:pt x="1921" y="1376"/>
                </a:lnTo>
                <a:lnTo>
                  <a:pt x="1892" y="1378"/>
                </a:lnTo>
                <a:lnTo>
                  <a:pt x="1863" y="1378"/>
                </a:lnTo>
                <a:lnTo>
                  <a:pt x="1834" y="1376"/>
                </a:lnTo>
                <a:lnTo>
                  <a:pt x="1805" y="1373"/>
                </a:lnTo>
                <a:lnTo>
                  <a:pt x="1774" y="1368"/>
                </a:lnTo>
                <a:lnTo>
                  <a:pt x="1745" y="1362"/>
                </a:lnTo>
                <a:lnTo>
                  <a:pt x="1745" y="1362"/>
                </a:lnTo>
                <a:lnTo>
                  <a:pt x="1719" y="1354"/>
                </a:lnTo>
                <a:lnTo>
                  <a:pt x="1693" y="1346"/>
                </a:lnTo>
                <a:lnTo>
                  <a:pt x="1669" y="1336"/>
                </a:lnTo>
                <a:lnTo>
                  <a:pt x="1647" y="1325"/>
                </a:lnTo>
                <a:lnTo>
                  <a:pt x="1624" y="1313"/>
                </a:lnTo>
                <a:lnTo>
                  <a:pt x="1603" y="1301"/>
                </a:lnTo>
                <a:lnTo>
                  <a:pt x="1583" y="1288"/>
                </a:lnTo>
                <a:lnTo>
                  <a:pt x="1563" y="1273"/>
                </a:lnTo>
                <a:lnTo>
                  <a:pt x="1545" y="1259"/>
                </a:lnTo>
                <a:lnTo>
                  <a:pt x="1527" y="1243"/>
                </a:lnTo>
                <a:lnTo>
                  <a:pt x="1510" y="1226"/>
                </a:lnTo>
                <a:lnTo>
                  <a:pt x="1494" y="1209"/>
                </a:lnTo>
                <a:lnTo>
                  <a:pt x="1479" y="1192"/>
                </a:lnTo>
                <a:lnTo>
                  <a:pt x="1464" y="1173"/>
                </a:lnTo>
                <a:lnTo>
                  <a:pt x="1450" y="1155"/>
                </a:lnTo>
                <a:lnTo>
                  <a:pt x="1437" y="1136"/>
                </a:lnTo>
                <a:lnTo>
                  <a:pt x="1424" y="1117"/>
                </a:lnTo>
                <a:lnTo>
                  <a:pt x="1412" y="1096"/>
                </a:lnTo>
                <a:lnTo>
                  <a:pt x="1390" y="1056"/>
                </a:lnTo>
                <a:lnTo>
                  <a:pt x="1369" y="1014"/>
                </a:lnTo>
                <a:lnTo>
                  <a:pt x="1350" y="972"/>
                </a:lnTo>
                <a:lnTo>
                  <a:pt x="1332" y="929"/>
                </a:lnTo>
                <a:lnTo>
                  <a:pt x="1316" y="887"/>
                </a:lnTo>
                <a:lnTo>
                  <a:pt x="1286" y="805"/>
                </a:lnTo>
                <a:lnTo>
                  <a:pt x="1286" y="805"/>
                </a:lnTo>
                <a:lnTo>
                  <a:pt x="1250" y="708"/>
                </a:lnTo>
                <a:lnTo>
                  <a:pt x="1232" y="661"/>
                </a:lnTo>
                <a:lnTo>
                  <a:pt x="1212" y="614"/>
                </a:lnTo>
                <a:lnTo>
                  <a:pt x="1212" y="614"/>
                </a:lnTo>
                <a:lnTo>
                  <a:pt x="1193" y="572"/>
                </a:lnTo>
                <a:lnTo>
                  <a:pt x="1173" y="534"/>
                </a:lnTo>
                <a:lnTo>
                  <a:pt x="1154" y="499"/>
                </a:lnTo>
                <a:lnTo>
                  <a:pt x="1133" y="469"/>
                </a:lnTo>
                <a:lnTo>
                  <a:pt x="1112" y="442"/>
                </a:lnTo>
                <a:lnTo>
                  <a:pt x="1092" y="417"/>
                </a:lnTo>
                <a:lnTo>
                  <a:pt x="1071" y="396"/>
                </a:lnTo>
                <a:lnTo>
                  <a:pt x="1049" y="378"/>
                </a:lnTo>
                <a:lnTo>
                  <a:pt x="1027" y="363"/>
                </a:lnTo>
                <a:lnTo>
                  <a:pt x="1004" y="349"/>
                </a:lnTo>
                <a:lnTo>
                  <a:pt x="980" y="338"/>
                </a:lnTo>
                <a:lnTo>
                  <a:pt x="956" y="329"/>
                </a:lnTo>
                <a:lnTo>
                  <a:pt x="931" y="322"/>
                </a:lnTo>
                <a:lnTo>
                  <a:pt x="905" y="315"/>
                </a:lnTo>
                <a:lnTo>
                  <a:pt x="878" y="311"/>
                </a:lnTo>
                <a:lnTo>
                  <a:pt x="851" y="307"/>
                </a:lnTo>
                <a:lnTo>
                  <a:pt x="851" y="307"/>
                </a:lnTo>
                <a:lnTo>
                  <a:pt x="819" y="305"/>
                </a:lnTo>
                <a:lnTo>
                  <a:pt x="786" y="306"/>
                </a:lnTo>
                <a:lnTo>
                  <a:pt x="753" y="309"/>
                </a:lnTo>
                <a:lnTo>
                  <a:pt x="720" y="314"/>
                </a:lnTo>
                <a:lnTo>
                  <a:pt x="687" y="322"/>
                </a:lnTo>
                <a:lnTo>
                  <a:pt x="653" y="331"/>
                </a:lnTo>
                <a:lnTo>
                  <a:pt x="619" y="344"/>
                </a:lnTo>
                <a:lnTo>
                  <a:pt x="586" y="358"/>
                </a:lnTo>
                <a:lnTo>
                  <a:pt x="552" y="376"/>
                </a:lnTo>
                <a:lnTo>
                  <a:pt x="517" y="395"/>
                </a:lnTo>
                <a:lnTo>
                  <a:pt x="484" y="417"/>
                </a:lnTo>
                <a:lnTo>
                  <a:pt x="449" y="442"/>
                </a:lnTo>
                <a:lnTo>
                  <a:pt x="415" y="468"/>
                </a:lnTo>
                <a:lnTo>
                  <a:pt x="380" y="497"/>
                </a:lnTo>
                <a:lnTo>
                  <a:pt x="345" y="529"/>
                </a:lnTo>
                <a:lnTo>
                  <a:pt x="311" y="562"/>
                </a:lnTo>
                <a:lnTo>
                  <a:pt x="311" y="562"/>
                </a:lnTo>
                <a:lnTo>
                  <a:pt x="277" y="597"/>
                </a:lnTo>
                <a:lnTo>
                  <a:pt x="246" y="631"/>
                </a:lnTo>
                <a:lnTo>
                  <a:pt x="216" y="666"/>
                </a:lnTo>
                <a:lnTo>
                  <a:pt x="189" y="701"/>
                </a:lnTo>
                <a:lnTo>
                  <a:pt x="165" y="735"/>
                </a:lnTo>
                <a:lnTo>
                  <a:pt x="144" y="769"/>
                </a:lnTo>
                <a:lnTo>
                  <a:pt x="124" y="804"/>
                </a:lnTo>
                <a:lnTo>
                  <a:pt x="107" y="837"/>
                </a:lnTo>
                <a:lnTo>
                  <a:pt x="92" y="871"/>
                </a:lnTo>
                <a:lnTo>
                  <a:pt x="80" y="905"/>
                </a:lnTo>
                <a:lnTo>
                  <a:pt x="70" y="938"/>
                </a:lnTo>
                <a:lnTo>
                  <a:pt x="62" y="972"/>
                </a:lnTo>
                <a:lnTo>
                  <a:pt x="57" y="1005"/>
                </a:lnTo>
                <a:lnTo>
                  <a:pt x="54" y="1038"/>
                </a:lnTo>
                <a:lnTo>
                  <a:pt x="54" y="1070"/>
                </a:lnTo>
                <a:lnTo>
                  <a:pt x="56" y="1103"/>
                </a:lnTo>
                <a:lnTo>
                  <a:pt x="56" y="1103"/>
                </a:lnTo>
                <a:lnTo>
                  <a:pt x="59" y="1131"/>
                </a:lnTo>
                <a:lnTo>
                  <a:pt x="63" y="1157"/>
                </a:lnTo>
                <a:lnTo>
                  <a:pt x="70" y="1183"/>
                </a:lnTo>
                <a:lnTo>
                  <a:pt x="76" y="1208"/>
                </a:lnTo>
                <a:lnTo>
                  <a:pt x="86" y="1232"/>
                </a:lnTo>
                <a:lnTo>
                  <a:pt x="97" y="1256"/>
                </a:lnTo>
                <a:lnTo>
                  <a:pt x="110" y="1278"/>
                </a:lnTo>
                <a:lnTo>
                  <a:pt x="126" y="1301"/>
                </a:lnTo>
                <a:lnTo>
                  <a:pt x="145" y="1323"/>
                </a:lnTo>
                <a:lnTo>
                  <a:pt x="165" y="1343"/>
                </a:lnTo>
                <a:lnTo>
                  <a:pt x="189" y="1365"/>
                </a:lnTo>
                <a:lnTo>
                  <a:pt x="216" y="1385"/>
                </a:lnTo>
                <a:lnTo>
                  <a:pt x="248" y="1405"/>
                </a:lnTo>
                <a:lnTo>
                  <a:pt x="281" y="1425"/>
                </a:lnTo>
                <a:lnTo>
                  <a:pt x="320" y="1444"/>
                </a:lnTo>
                <a:lnTo>
                  <a:pt x="361" y="1464"/>
                </a:lnTo>
                <a:lnTo>
                  <a:pt x="361" y="1464"/>
                </a:lnTo>
                <a:lnTo>
                  <a:pt x="409" y="1484"/>
                </a:lnTo>
                <a:lnTo>
                  <a:pt x="457" y="1503"/>
                </a:lnTo>
                <a:lnTo>
                  <a:pt x="552" y="1537"/>
                </a:lnTo>
                <a:lnTo>
                  <a:pt x="552" y="1537"/>
                </a:lnTo>
                <a:lnTo>
                  <a:pt x="636" y="1568"/>
                </a:lnTo>
                <a:lnTo>
                  <a:pt x="678" y="1584"/>
                </a:lnTo>
                <a:lnTo>
                  <a:pt x="720" y="1601"/>
                </a:lnTo>
                <a:lnTo>
                  <a:pt x="762" y="1621"/>
                </a:lnTo>
                <a:lnTo>
                  <a:pt x="804" y="1641"/>
                </a:lnTo>
                <a:lnTo>
                  <a:pt x="845" y="1664"/>
                </a:lnTo>
                <a:lnTo>
                  <a:pt x="864" y="1676"/>
                </a:lnTo>
                <a:lnTo>
                  <a:pt x="884" y="1689"/>
                </a:lnTo>
                <a:lnTo>
                  <a:pt x="903" y="1702"/>
                </a:lnTo>
                <a:lnTo>
                  <a:pt x="922" y="1716"/>
                </a:lnTo>
                <a:lnTo>
                  <a:pt x="940" y="1731"/>
                </a:lnTo>
                <a:lnTo>
                  <a:pt x="957" y="1746"/>
                </a:lnTo>
                <a:lnTo>
                  <a:pt x="975" y="1763"/>
                </a:lnTo>
                <a:lnTo>
                  <a:pt x="991" y="1779"/>
                </a:lnTo>
                <a:lnTo>
                  <a:pt x="1006" y="1796"/>
                </a:lnTo>
                <a:lnTo>
                  <a:pt x="1021" y="1815"/>
                </a:lnTo>
                <a:lnTo>
                  <a:pt x="1035" y="1834"/>
                </a:lnTo>
                <a:lnTo>
                  <a:pt x="1049" y="1855"/>
                </a:lnTo>
                <a:lnTo>
                  <a:pt x="1061" y="1876"/>
                </a:lnTo>
                <a:lnTo>
                  <a:pt x="1073" y="1898"/>
                </a:lnTo>
                <a:lnTo>
                  <a:pt x="1084" y="1921"/>
                </a:lnTo>
                <a:lnTo>
                  <a:pt x="1093" y="1946"/>
                </a:lnTo>
                <a:lnTo>
                  <a:pt x="1101" y="1971"/>
                </a:lnTo>
                <a:lnTo>
                  <a:pt x="1109" y="1997"/>
                </a:lnTo>
                <a:lnTo>
                  <a:pt x="1109" y="1997"/>
                </a:lnTo>
                <a:lnTo>
                  <a:pt x="1117" y="2027"/>
                </a:lnTo>
                <a:lnTo>
                  <a:pt x="1121" y="2057"/>
                </a:lnTo>
                <a:lnTo>
                  <a:pt x="1124" y="2088"/>
                </a:lnTo>
                <a:lnTo>
                  <a:pt x="1125" y="2117"/>
                </a:lnTo>
                <a:lnTo>
                  <a:pt x="1124" y="2146"/>
                </a:lnTo>
                <a:lnTo>
                  <a:pt x="1122" y="2175"/>
                </a:lnTo>
                <a:lnTo>
                  <a:pt x="1119" y="2204"/>
                </a:lnTo>
                <a:lnTo>
                  <a:pt x="1113" y="2231"/>
                </a:lnTo>
                <a:lnTo>
                  <a:pt x="1107" y="2259"/>
                </a:lnTo>
                <a:lnTo>
                  <a:pt x="1098" y="2286"/>
                </a:lnTo>
                <a:lnTo>
                  <a:pt x="1090" y="2312"/>
                </a:lnTo>
                <a:lnTo>
                  <a:pt x="1080" y="2338"/>
                </a:lnTo>
                <a:lnTo>
                  <a:pt x="1069" y="2363"/>
                </a:lnTo>
                <a:lnTo>
                  <a:pt x="1057" y="2388"/>
                </a:lnTo>
                <a:lnTo>
                  <a:pt x="1045" y="2412"/>
                </a:lnTo>
                <a:lnTo>
                  <a:pt x="1032" y="2434"/>
                </a:lnTo>
                <a:lnTo>
                  <a:pt x="1019" y="2457"/>
                </a:lnTo>
                <a:lnTo>
                  <a:pt x="1005" y="2479"/>
                </a:lnTo>
                <a:lnTo>
                  <a:pt x="976" y="2520"/>
                </a:lnTo>
                <a:lnTo>
                  <a:pt x="947" y="2559"/>
                </a:lnTo>
                <a:lnTo>
                  <a:pt x="918" y="2594"/>
                </a:lnTo>
                <a:lnTo>
                  <a:pt x="890" y="2625"/>
                </a:lnTo>
                <a:lnTo>
                  <a:pt x="865" y="2652"/>
                </a:lnTo>
                <a:lnTo>
                  <a:pt x="823" y="2696"/>
                </a:lnTo>
                <a:lnTo>
                  <a:pt x="823" y="2696"/>
                </a:lnTo>
                <a:lnTo>
                  <a:pt x="774" y="2742"/>
                </a:lnTo>
                <a:lnTo>
                  <a:pt x="710" y="2802"/>
                </a:lnTo>
                <a:lnTo>
                  <a:pt x="631" y="2872"/>
                </a:lnTo>
                <a:lnTo>
                  <a:pt x="540" y="2952"/>
                </a:lnTo>
                <a:lnTo>
                  <a:pt x="437" y="3040"/>
                </a:lnTo>
                <a:lnTo>
                  <a:pt x="325" y="3132"/>
                </a:lnTo>
                <a:lnTo>
                  <a:pt x="266" y="3180"/>
                </a:lnTo>
                <a:lnTo>
                  <a:pt x="204" y="3229"/>
                </a:lnTo>
                <a:lnTo>
                  <a:pt x="143" y="3276"/>
                </a:lnTo>
                <a:lnTo>
                  <a:pt x="79" y="3325"/>
                </a:lnTo>
                <a:lnTo>
                  <a:pt x="79" y="3325"/>
                </a:lnTo>
                <a:lnTo>
                  <a:pt x="61" y="3340"/>
                </a:lnTo>
                <a:lnTo>
                  <a:pt x="46" y="3355"/>
                </a:lnTo>
                <a:lnTo>
                  <a:pt x="33" y="3373"/>
                </a:lnTo>
                <a:lnTo>
                  <a:pt x="22" y="3391"/>
                </a:lnTo>
                <a:lnTo>
                  <a:pt x="14" y="3410"/>
                </a:lnTo>
                <a:lnTo>
                  <a:pt x="7" y="3429"/>
                </a:lnTo>
                <a:lnTo>
                  <a:pt x="2" y="3450"/>
                </a:lnTo>
                <a:lnTo>
                  <a:pt x="0" y="3470"/>
                </a:lnTo>
                <a:lnTo>
                  <a:pt x="0" y="3491"/>
                </a:lnTo>
                <a:lnTo>
                  <a:pt x="1" y="3511"/>
                </a:lnTo>
                <a:lnTo>
                  <a:pt x="5" y="3532"/>
                </a:lnTo>
                <a:lnTo>
                  <a:pt x="10" y="3552"/>
                </a:lnTo>
                <a:lnTo>
                  <a:pt x="19" y="3571"/>
                </a:lnTo>
                <a:lnTo>
                  <a:pt x="30" y="3589"/>
                </a:lnTo>
                <a:lnTo>
                  <a:pt x="42" y="3608"/>
                </a:lnTo>
                <a:lnTo>
                  <a:pt x="57" y="3624"/>
                </a:lnTo>
                <a:lnTo>
                  <a:pt x="2048" y="5616"/>
                </a:lnTo>
                <a:lnTo>
                  <a:pt x="2048" y="5616"/>
                </a:lnTo>
                <a:lnTo>
                  <a:pt x="2081" y="5647"/>
                </a:lnTo>
                <a:lnTo>
                  <a:pt x="2114" y="5677"/>
                </a:lnTo>
                <a:lnTo>
                  <a:pt x="2147" y="5707"/>
                </a:lnTo>
                <a:lnTo>
                  <a:pt x="2181" y="5735"/>
                </a:lnTo>
                <a:lnTo>
                  <a:pt x="2215" y="5763"/>
                </a:lnTo>
                <a:lnTo>
                  <a:pt x="2250" y="5789"/>
                </a:lnTo>
                <a:lnTo>
                  <a:pt x="2286" y="5814"/>
                </a:lnTo>
                <a:lnTo>
                  <a:pt x="2322" y="5839"/>
                </a:lnTo>
                <a:lnTo>
                  <a:pt x="2358" y="5863"/>
                </a:lnTo>
                <a:lnTo>
                  <a:pt x="2395" y="5884"/>
                </a:lnTo>
                <a:lnTo>
                  <a:pt x="2432" y="5906"/>
                </a:lnTo>
                <a:lnTo>
                  <a:pt x="2470" y="5927"/>
                </a:lnTo>
                <a:lnTo>
                  <a:pt x="2508" y="5946"/>
                </a:lnTo>
                <a:lnTo>
                  <a:pt x="2547" y="5965"/>
                </a:lnTo>
                <a:lnTo>
                  <a:pt x="2586" y="5982"/>
                </a:lnTo>
                <a:lnTo>
                  <a:pt x="2625" y="5998"/>
                </a:lnTo>
                <a:lnTo>
                  <a:pt x="2664" y="6013"/>
                </a:lnTo>
                <a:lnTo>
                  <a:pt x="2704" y="6028"/>
                </a:lnTo>
                <a:lnTo>
                  <a:pt x="2744" y="6041"/>
                </a:lnTo>
                <a:lnTo>
                  <a:pt x="2784" y="6054"/>
                </a:lnTo>
                <a:lnTo>
                  <a:pt x="2825" y="6065"/>
                </a:lnTo>
                <a:lnTo>
                  <a:pt x="2865" y="6076"/>
                </a:lnTo>
                <a:lnTo>
                  <a:pt x="2907" y="6086"/>
                </a:lnTo>
                <a:lnTo>
                  <a:pt x="2948" y="6095"/>
                </a:lnTo>
                <a:lnTo>
                  <a:pt x="2989" y="6101"/>
                </a:lnTo>
                <a:lnTo>
                  <a:pt x="3030" y="6108"/>
                </a:lnTo>
                <a:lnTo>
                  <a:pt x="3072" y="6113"/>
                </a:lnTo>
                <a:lnTo>
                  <a:pt x="3114" y="6118"/>
                </a:lnTo>
                <a:lnTo>
                  <a:pt x="3155" y="6122"/>
                </a:lnTo>
                <a:lnTo>
                  <a:pt x="3197" y="6124"/>
                </a:lnTo>
                <a:lnTo>
                  <a:pt x="3239" y="6126"/>
                </a:lnTo>
                <a:lnTo>
                  <a:pt x="3280" y="6126"/>
                </a:lnTo>
                <a:lnTo>
                  <a:pt x="3323" y="6126"/>
                </a:lnTo>
                <a:lnTo>
                  <a:pt x="3364" y="6124"/>
                </a:lnTo>
                <a:lnTo>
                  <a:pt x="3406" y="6122"/>
                </a:lnTo>
                <a:lnTo>
                  <a:pt x="3447" y="6118"/>
                </a:lnTo>
                <a:lnTo>
                  <a:pt x="3490" y="6113"/>
                </a:lnTo>
                <a:lnTo>
                  <a:pt x="3531" y="6108"/>
                </a:lnTo>
                <a:lnTo>
                  <a:pt x="3572" y="6101"/>
                </a:lnTo>
                <a:lnTo>
                  <a:pt x="3613" y="6095"/>
                </a:lnTo>
                <a:lnTo>
                  <a:pt x="3654" y="6086"/>
                </a:lnTo>
                <a:lnTo>
                  <a:pt x="3695" y="6076"/>
                </a:lnTo>
                <a:lnTo>
                  <a:pt x="3737" y="6065"/>
                </a:lnTo>
                <a:lnTo>
                  <a:pt x="3777" y="6054"/>
                </a:lnTo>
                <a:lnTo>
                  <a:pt x="3817" y="6041"/>
                </a:lnTo>
                <a:lnTo>
                  <a:pt x="3857" y="6028"/>
                </a:lnTo>
                <a:lnTo>
                  <a:pt x="3897" y="6013"/>
                </a:lnTo>
                <a:lnTo>
                  <a:pt x="3936" y="5998"/>
                </a:lnTo>
                <a:lnTo>
                  <a:pt x="3976" y="5982"/>
                </a:lnTo>
                <a:lnTo>
                  <a:pt x="4014" y="5965"/>
                </a:lnTo>
                <a:lnTo>
                  <a:pt x="4053" y="5946"/>
                </a:lnTo>
                <a:lnTo>
                  <a:pt x="4091" y="5927"/>
                </a:lnTo>
                <a:lnTo>
                  <a:pt x="4129" y="5906"/>
                </a:lnTo>
                <a:lnTo>
                  <a:pt x="4166" y="5884"/>
                </a:lnTo>
                <a:lnTo>
                  <a:pt x="4203" y="5863"/>
                </a:lnTo>
                <a:lnTo>
                  <a:pt x="4239" y="5839"/>
                </a:lnTo>
                <a:lnTo>
                  <a:pt x="4275" y="5814"/>
                </a:lnTo>
                <a:lnTo>
                  <a:pt x="4311" y="5789"/>
                </a:lnTo>
                <a:lnTo>
                  <a:pt x="4346" y="5763"/>
                </a:lnTo>
                <a:lnTo>
                  <a:pt x="4380" y="5735"/>
                </a:lnTo>
                <a:lnTo>
                  <a:pt x="4415" y="5707"/>
                </a:lnTo>
                <a:lnTo>
                  <a:pt x="4447" y="5677"/>
                </a:lnTo>
                <a:lnTo>
                  <a:pt x="4481" y="5647"/>
                </a:lnTo>
                <a:lnTo>
                  <a:pt x="4512" y="5616"/>
                </a:lnTo>
                <a:lnTo>
                  <a:pt x="6673" y="3456"/>
                </a:lnTo>
                <a:lnTo>
                  <a:pt x="6673" y="3456"/>
                </a:lnTo>
                <a:lnTo>
                  <a:pt x="6685" y="3442"/>
                </a:lnTo>
                <a:lnTo>
                  <a:pt x="6696" y="3428"/>
                </a:lnTo>
                <a:lnTo>
                  <a:pt x="6705" y="3413"/>
                </a:lnTo>
                <a:lnTo>
                  <a:pt x="6713" y="3398"/>
                </a:lnTo>
                <a:lnTo>
                  <a:pt x="6720" y="3381"/>
                </a:lnTo>
                <a:lnTo>
                  <a:pt x="6725" y="3364"/>
                </a:lnTo>
                <a:lnTo>
                  <a:pt x="6728" y="3348"/>
                </a:lnTo>
                <a:lnTo>
                  <a:pt x="6730" y="3331"/>
                </a:lnTo>
                <a:lnTo>
                  <a:pt x="6730" y="3313"/>
                </a:lnTo>
                <a:lnTo>
                  <a:pt x="6729" y="3296"/>
                </a:lnTo>
                <a:lnTo>
                  <a:pt x="6727" y="3279"/>
                </a:lnTo>
                <a:lnTo>
                  <a:pt x="6723" y="3261"/>
                </a:lnTo>
                <a:lnTo>
                  <a:pt x="6717" y="3245"/>
                </a:lnTo>
                <a:lnTo>
                  <a:pt x="6711" y="3229"/>
                </a:lnTo>
                <a:lnTo>
                  <a:pt x="6702" y="3212"/>
                </a:lnTo>
                <a:lnTo>
                  <a:pt x="6692" y="3197"/>
                </a:lnTo>
                <a:lnTo>
                  <a:pt x="6692" y="3197"/>
                </a:lnTo>
                <a:lnTo>
                  <a:pt x="6643" y="3130"/>
                </a:lnTo>
                <a:lnTo>
                  <a:pt x="6592" y="3064"/>
                </a:lnTo>
                <a:lnTo>
                  <a:pt x="6542" y="2999"/>
                </a:lnTo>
                <a:lnTo>
                  <a:pt x="6492" y="2935"/>
                </a:lnTo>
                <a:lnTo>
                  <a:pt x="6442" y="2873"/>
                </a:lnTo>
                <a:lnTo>
                  <a:pt x="6393" y="2815"/>
                </a:lnTo>
                <a:lnTo>
                  <a:pt x="6301" y="2703"/>
                </a:lnTo>
                <a:lnTo>
                  <a:pt x="6216" y="2605"/>
                </a:lnTo>
                <a:lnTo>
                  <a:pt x="6141" y="2520"/>
                </a:lnTo>
                <a:lnTo>
                  <a:pt x="6078" y="2453"/>
                </a:lnTo>
                <a:lnTo>
                  <a:pt x="6030" y="2403"/>
                </a:lnTo>
                <a:lnTo>
                  <a:pt x="6030" y="2403"/>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12" name="Freeform 7"/>
          <p:cNvSpPr/>
          <p:nvPr/>
        </p:nvSpPr>
        <p:spPr bwMode="auto">
          <a:xfrm>
            <a:off x="808789" y="2876065"/>
            <a:ext cx="1851116" cy="2034498"/>
          </a:xfrm>
          <a:custGeom>
            <a:avLst/>
            <a:gdLst>
              <a:gd name="T0" fmla="*/ 3869 w 6125"/>
              <a:gd name="T1" fmla="*/ 5851 h 6731"/>
              <a:gd name="T2" fmla="*/ 3899 w 6125"/>
              <a:gd name="T3" fmla="*/ 5738 h 6731"/>
              <a:gd name="T4" fmla="*/ 3809 w 6125"/>
              <a:gd name="T5" fmla="*/ 5652 h 6731"/>
              <a:gd name="T6" fmla="*/ 3447 w 6125"/>
              <a:gd name="T7" fmla="*/ 5510 h 6731"/>
              <a:gd name="T8" fmla="*/ 3187 w 6125"/>
              <a:gd name="T9" fmla="*/ 5376 h 6731"/>
              <a:gd name="T10" fmla="*/ 2995 w 6125"/>
              <a:gd name="T11" fmla="*/ 5199 h 6731"/>
              <a:gd name="T12" fmla="*/ 2877 w 6125"/>
              <a:gd name="T13" fmla="*/ 4982 h 6731"/>
              <a:gd name="T14" fmla="*/ 2831 w 6125"/>
              <a:gd name="T15" fmla="*/ 4752 h 6731"/>
              <a:gd name="T16" fmla="*/ 2851 w 6125"/>
              <a:gd name="T17" fmla="*/ 4497 h 6731"/>
              <a:gd name="T18" fmla="*/ 2945 w 6125"/>
              <a:gd name="T19" fmla="*/ 4247 h 6731"/>
              <a:gd name="T20" fmla="*/ 3112 w 6125"/>
              <a:gd name="T21" fmla="*/ 4004 h 6731"/>
              <a:gd name="T22" fmla="*/ 3316 w 6125"/>
              <a:gd name="T23" fmla="*/ 3799 h 6731"/>
              <a:gd name="T24" fmla="*/ 3559 w 6125"/>
              <a:gd name="T25" fmla="*/ 3633 h 6731"/>
              <a:gd name="T26" fmla="*/ 3809 w 6125"/>
              <a:gd name="T27" fmla="*/ 3538 h 6731"/>
              <a:gd name="T28" fmla="*/ 4063 w 6125"/>
              <a:gd name="T29" fmla="*/ 3519 h 6731"/>
              <a:gd name="T30" fmla="*/ 4294 w 6125"/>
              <a:gd name="T31" fmla="*/ 3564 h 6731"/>
              <a:gd name="T32" fmla="*/ 4512 w 6125"/>
              <a:gd name="T33" fmla="*/ 3682 h 6731"/>
              <a:gd name="T34" fmla="*/ 4688 w 6125"/>
              <a:gd name="T35" fmla="*/ 3875 h 6731"/>
              <a:gd name="T36" fmla="*/ 4823 w 6125"/>
              <a:gd name="T37" fmla="*/ 4134 h 6731"/>
              <a:gd name="T38" fmla="*/ 4965 w 6125"/>
              <a:gd name="T39" fmla="*/ 4496 h 6731"/>
              <a:gd name="T40" fmla="*/ 5049 w 6125"/>
              <a:gd name="T41" fmla="*/ 4586 h 6731"/>
              <a:gd name="T42" fmla="*/ 5211 w 6125"/>
              <a:gd name="T43" fmla="*/ 4544 h 6731"/>
              <a:gd name="T44" fmla="*/ 5384 w 6125"/>
              <a:gd name="T45" fmla="*/ 4403 h 6731"/>
              <a:gd name="T46" fmla="*/ 5756 w 6125"/>
              <a:gd name="T47" fmla="*/ 3957 h 6731"/>
              <a:gd name="T48" fmla="*/ 6114 w 6125"/>
              <a:gd name="T49" fmla="*/ 3453 h 6731"/>
              <a:gd name="T50" fmla="*/ 6107 w 6125"/>
              <a:gd name="T51" fmla="*/ 3318 h 6731"/>
              <a:gd name="T52" fmla="*/ 5799 w 6125"/>
              <a:gd name="T53" fmla="*/ 3084 h 6731"/>
              <a:gd name="T54" fmla="*/ 5189 w 6125"/>
              <a:gd name="T55" fmla="*/ 2609 h 6731"/>
              <a:gd name="T56" fmla="*/ 4881 w 6125"/>
              <a:gd name="T57" fmla="*/ 2268 h 6731"/>
              <a:gd name="T58" fmla="*/ 4780 w 6125"/>
              <a:gd name="T59" fmla="*/ 2066 h 6731"/>
              <a:gd name="T60" fmla="*/ 4748 w 6125"/>
              <a:gd name="T61" fmla="*/ 1871 h 6731"/>
              <a:gd name="T62" fmla="*/ 4780 w 6125"/>
              <a:gd name="T63" fmla="*/ 1694 h 6731"/>
              <a:gd name="T64" fmla="*/ 4900 w 6125"/>
              <a:gd name="T65" fmla="*/ 1511 h 6731"/>
              <a:gd name="T66" fmla="*/ 5111 w 6125"/>
              <a:gd name="T67" fmla="*/ 1369 h 6731"/>
              <a:gd name="T68" fmla="*/ 5512 w 6125"/>
              <a:gd name="T69" fmla="*/ 1212 h 6731"/>
              <a:gd name="T70" fmla="*/ 5763 w 6125"/>
              <a:gd name="T71" fmla="*/ 1027 h 6731"/>
              <a:gd name="T72" fmla="*/ 5820 w 6125"/>
              <a:gd name="T73" fmla="*/ 819 h 6731"/>
              <a:gd name="T74" fmla="*/ 5731 w 6125"/>
              <a:gd name="T75" fmla="*/ 517 h 6731"/>
              <a:gd name="T76" fmla="*/ 5493 w 6125"/>
              <a:gd name="T77" fmla="*/ 246 h 6731"/>
              <a:gd name="T78" fmla="*/ 5187 w 6125"/>
              <a:gd name="T79" fmla="*/ 70 h 6731"/>
              <a:gd name="T80" fmla="*/ 4943 w 6125"/>
              <a:gd name="T81" fmla="*/ 70 h 6731"/>
              <a:gd name="T82" fmla="*/ 4740 w 6125"/>
              <a:gd name="T83" fmla="*/ 217 h 6731"/>
              <a:gd name="T84" fmla="*/ 4588 w 6125"/>
              <a:gd name="T85" fmla="*/ 553 h 6731"/>
              <a:gd name="T86" fmla="*/ 4424 w 6125"/>
              <a:gd name="T87" fmla="*/ 903 h 6731"/>
              <a:gd name="T88" fmla="*/ 4271 w 6125"/>
              <a:gd name="T89" fmla="*/ 1049 h 6731"/>
              <a:gd name="T90" fmla="*/ 4068 w 6125"/>
              <a:gd name="T91" fmla="*/ 1121 h 6731"/>
              <a:gd name="T92" fmla="*/ 3814 w 6125"/>
              <a:gd name="T93" fmla="*/ 1091 h 6731"/>
              <a:gd name="T94" fmla="*/ 3567 w 6125"/>
              <a:gd name="T95" fmla="*/ 948 h 6731"/>
              <a:gd name="T96" fmla="*/ 3173 w 6125"/>
              <a:gd name="T97" fmla="*/ 540 h 6731"/>
              <a:gd name="T98" fmla="*/ 2753 w 6125"/>
              <a:gd name="T99" fmla="*/ 33 h 6731"/>
              <a:gd name="T100" fmla="*/ 2573 w 6125"/>
              <a:gd name="T101" fmla="*/ 11 h 6731"/>
              <a:gd name="T102" fmla="*/ 419 w 6125"/>
              <a:gd name="T103" fmla="*/ 2147 h 6731"/>
              <a:gd name="T104" fmla="*/ 199 w 6125"/>
              <a:gd name="T105" fmla="*/ 2471 h 6731"/>
              <a:gd name="T106" fmla="*/ 60 w 6125"/>
              <a:gd name="T107" fmla="*/ 2825 h 6731"/>
              <a:gd name="T108" fmla="*/ 2 w 6125"/>
              <a:gd name="T109" fmla="*/ 3197 h 6731"/>
              <a:gd name="T110" fmla="*/ 24 w 6125"/>
              <a:gd name="T111" fmla="*/ 3573 h 6731"/>
              <a:gd name="T112" fmla="*/ 127 w 6125"/>
              <a:gd name="T113" fmla="*/ 3937 h 6731"/>
              <a:gd name="T114" fmla="*/ 311 w 6125"/>
              <a:gd name="T115" fmla="*/ 4276 h 6731"/>
              <a:gd name="T116" fmla="*/ 2670 w 6125"/>
              <a:gd name="T117" fmla="*/ 6673 h 6731"/>
              <a:gd name="T118" fmla="*/ 2813 w 6125"/>
              <a:gd name="T119" fmla="*/ 6731 h 6731"/>
              <a:gd name="T120" fmla="*/ 2996 w 6125"/>
              <a:gd name="T121" fmla="*/ 6643 h 6731"/>
              <a:gd name="T122" fmla="*/ 3673 w 6125"/>
              <a:gd name="T123" fmla="*/ 6078 h 6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5" h="6731">
                <a:moveTo>
                  <a:pt x="3722" y="6032"/>
                </a:moveTo>
                <a:lnTo>
                  <a:pt x="3722" y="6032"/>
                </a:lnTo>
                <a:lnTo>
                  <a:pt x="3753" y="5999"/>
                </a:lnTo>
                <a:lnTo>
                  <a:pt x="3780" y="5970"/>
                </a:lnTo>
                <a:lnTo>
                  <a:pt x="3804" y="5943"/>
                </a:lnTo>
                <a:lnTo>
                  <a:pt x="3825" y="5917"/>
                </a:lnTo>
                <a:lnTo>
                  <a:pt x="3842" y="5893"/>
                </a:lnTo>
                <a:lnTo>
                  <a:pt x="3857" y="5871"/>
                </a:lnTo>
                <a:lnTo>
                  <a:pt x="3869" y="5851"/>
                </a:lnTo>
                <a:lnTo>
                  <a:pt x="3879" y="5832"/>
                </a:lnTo>
                <a:lnTo>
                  <a:pt x="3887" y="5815"/>
                </a:lnTo>
                <a:lnTo>
                  <a:pt x="3892" y="5800"/>
                </a:lnTo>
                <a:lnTo>
                  <a:pt x="3896" y="5786"/>
                </a:lnTo>
                <a:lnTo>
                  <a:pt x="3900" y="5774"/>
                </a:lnTo>
                <a:lnTo>
                  <a:pt x="3901" y="5763"/>
                </a:lnTo>
                <a:lnTo>
                  <a:pt x="3901" y="5753"/>
                </a:lnTo>
                <a:lnTo>
                  <a:pt x="3900" y="5744"/>
                </a:lnTo>
                <a:lnTo>
                  <a:pt x="3899" y="5738"/>
                </a:lnTo>
                <a:lnTo>
                  <a:pt x="3899" y="5738"/>
                </a:lnTo>
                <a:lnTo>
                  <a:pt x="3894" y="5726"/>
                </a:lnTo>
                <a:lnTo>
                  <a:pt x="3888" y="5714"/>
                </a:lnTo>
                <a:lnTo>
                  <a:pt x="3879" y="5703"/>
                </a:lnTo>
                <a:lnTo>
                  <a:pt x="3869" y="5692"/>
                </a:lnTo>
                <a:lnTo>
                  <a:pt x="3857" y="5683"/>
                </a:lnTo>
                <a:lnTo>
                  <a:pt x="3843" y="5672"/>
                </a:lnTo>
                <a:lnTo>
                  <a:pt x="3827" y="5662"/>
                </a:lnTo>
                <a:lnTo>
                  <a:pt x="3809" y="5652"/>
                </a:lnTo>
                <a:lnTo>
                  <a:pt x="3789" y="5643"/>
                </a:lnTo>
                <a:lnTo>
                  <a:pt x="3768" y="5633"/>
                </a:lnTo>
                <a:lnTo>
                  <a:pt x="3721" y="5613"/>
                </a:lnTo>
                <a:lnTo>
                  <a:pt x="3668" y="5593"/>
                </a:lnTo>
                <a:lnTo>
                  <a:pt x="3609" y="5571"/>
                </a:lnTo>
                <a:lnTo>
                  <a:pt x="3609" y="5571"/>
                </a:lnTo>
                <a:lnTo>
                  <a:pt x="3555" y="5552"/>
                </a:lnTo>
                <a:lnTo>
                  <a:pt x="3501" y="5532"/>
                </a:lnTo>
                <a:lnTo>
                  <a:pt x="3447" y="5510"/>
                </a:lnTo>
                <a:lnTo>
                  <a:pt x="3390" y="5487"/>
                </a:lnTo>
                <a:lnTo>
                  <a:pt x="3390" y="5487"/>
                </a:lnTo>
                <a:lnTo>
                  <a:pt x="3359" y="5472"/>
                </a:lnTo>
                <a:lnTo>
                  <a:pt x="3327" y="5457"/>
                </a:lnTo>
                <a:lnTo>
                  <a:pt x="3297" y="5442"/>
                </a:lnTo>
                <a:lnTo>
                  <a:pt x="3268" y="5426"/>
                </a:lnTo>
                <a:lnTo>
                  <a:pt x="3241" y="5410"/>
                </a:lnTo>
                <a:lnTo>
                  <a:pt x="3213" y="5393"/>
                </a:lnTo>
                <a:lnTo>
                  <a:pt x="3187" y="5376"/>
                </a:lnTo>
                <a:lnTo>
                  <a:pt x="3162" y="5359"/>
                </a:lnTo>
                <a:lnTo>
                  <a:pt x="3138" y="5340"/>
                </a:lnTo>
                <a:lnTo>
                  <a:pt x="3114" y="5322"/>
                </a:lnTo>
                <a:lnTo>
                  <a:pt x="3092" y="5302"/>
                </a:lnTo>
                <a:lnTo>
                  <a:pt x="3071" y="5283"/>
                </a:lnTo>
                <a:lnTo>
                  <a:pt x="3050" y="5263"/>
                </a:lnTo>
                <a:lnTo>
                  <a:pt x="3031" y="5243"/>
                </a:lnTo>
                <a:lnTo>
                  <a:pt x="3012" y="5221"/>
                </a:lnTo>
                <a:lnTo>
                  <a:pt x="2995" y="5199"/>
                </a:lnTo>
                <a:lnTo>
                  <a:pt x="2978" y="5178"/>
                </a:lnTo>
                <a:lnTo>
                  <a:pt x="2962" y="5155"/>
                </a:lnTo>
                <a:lnTo>
                  <a:pt x="2947" y="5132"/>
                </a:lnTo>
                <a:lnTo>
                  <a:pt x="2933" y="5108"/>
                </a:lnTo>
                <a:lnTo>
                  <a:pt x="2920" y="5085"/>
                </a:lnTo>
                <a:lnTo>
                  <a:pt x="2907" y="5060"/>
                </a:lnTo>
                <a:lnTo>
                  <a:pt x="2896" y="5034"/>
                </a:lnTo>
                <a:lnTo>
                  <a:pt x="2885" y="5009"/>
                </a:lnTo>
                <a:lnTo>
                  <a:pt x="2877" y="4982"/>
                </a:lnTo>
                <a:lnTo>
                  <a:pt x="2868" y="4954"/>
                </a:lnTo>
                <a:lnTo>
                  <a:pt x="2859" y="4927"/>
                </a:lnTo>
                <a:lnTo>
                  <a:pt x="2853" y="4899"/>
                </a:lnTo>
                <a:lnTo>
                  <a:pt x="2846" y="4870"/>
                </a:lnTo>
                <a:lnTo>
                  <a:pt x="2841" y="4841"/>
                </a:lnTo>
                <a:lnTo>
                  <a:pt x="2837" y="4810"/>
                </a:lnTo>
                <a:lnTo>
                  <a:pt x="2833" y="4780"/>
                </a:lnTo>
                <a:lnTo>
                  <a:pt x="2833" y="4780"/>
                </a:lnTo>
                <a:lnTo>
                  <a:pt x="2831" y="4752"/>
                </a:lnTo>
                <a:lnTo>
                  <a:pt x="2830" y="4723"/>
                </a:lnTo>
                <a:lnTo>
                  <a:pt x="2829" y="4694"/>
                </a:lnTo>
                <a:lnTo>
                  <a:pt x="2829" y="4666"/>
                </a:lnTo>
                <a:lnTo>
                  <a:pt x="2830" y="4638"/>
                </a:lnTo>
                <a:lnTo>
                  <a:pt x="2832" y="4610"/>
                </a:lnTo>
                <a:lnTo>
                  <a:pt x="2836" y="4582"/>
                </a:lnTo>
                <a:lnTo>
                  <a:pt x="2840" y="4553"/>
                </a:lnTo>
                <a:lnTo>
                  <a:pt x="2845" y="4525"/>
                </a:lnTo>
                <a:lnTo>
                  <a:pt x="2851" y="4497"/>
                </a:lnTo>
                <a:lnTo>
                  <a:pt x="2857" y="4469"/>
                </a:lnTo>
                <a:lnTo>
                  <a:pt x="2865" y="4441"/>
                </a:lnTo>
                <a:lnTo>
                  <a:pt x="2873" y="4413"/>
                </a:lnTo>
                <a:lnTo>
                  <a:pt x="2883" y="4386"/>
                </a:lnTo>
                <a:lnTo>
                  <a:pt x="2894" y="4357"/>
                </a:lnTo>
                <a:lnTo>
                  <a:pt x="2905" y="4329"/>
                </a:lnTo>
                <a:lnTo>
                  <a:pt x="2917" y="4302"/>
                </a:lnTo>
                <a:lnTo>
                  <a:pt x="2931" y="4275"/>
                </a:lnTo>
                <a:lnTo>
                  <a:pt x="2945" y="4247"/>
                </a:lnTo>
                <a:lnTo>
                  <a:pt x="2959" y="4220"/>
                </a:lnTo>
                <a:lnTo>
                  <a:pt x="2975" y="4193"/>
                </a:lnTo>
                <a:lnTo>
                  <a:pt x="2993" y="4166"/>
                </a:lnTo>
                <a:lnTo>
                  <a:pt x="3010" y="4139"/>
                </a:lnTo>
                <a:lnTo>
                  <a:pt x="3028" y="4112"/>
                </a:lnTo>
                <a:lnTo>
                  <a:pt x="3048" y="4084"/>
                </a:lnTo>
                <a:lnTo>
                  <a:pt x="3069" y="4057"/>
                </a:lnTo>
                <a:lnTo>
                  <a:pt x="3090" y="4030"/>
                </a:lnTo>
                <a:lnTo>
                  <a:pt x="3112" y="4004"/>
                </a:lnTo>
                <a:lnTo>
                  <a:pt x="3135" y="3977"/>
                </a:lnTo>
                <a:lnTo>
                  <a:pt x="3160" y="3950"/>
                </a:lnTo>
                <a:lnTo>
                  <a:pt x="3184" y="3924"/>
                </a:lnTo>
                <a:lnTo>
                  <a:pt x="3209" y="3898"/>
                </a:lnTo>
                <a:lnTo>
                  <a:pt x="3209" y="3898"/>
                </a:lnTo>
                <a:lnTo>
                  <a:pt x="3236" y="3872"/>
                </a:lnTo>
                <a:lnTo>
                  <a:pt x="3262" y="3847"/>
                </a:lnTo>
                <a:lnTo>
                  <a:pt x="3290" y="3823"/>
                </a:lnTo>
                <a:lnTo>
                  <a:pt x="3316" y="3799"/>
                </a:lnTo>
                <a:lnTo>
                  <a:pt x="3343" y="3778"/>
                </a:lnTo>
                <a:lnTo>
                  <a:pt x="3370" y="3756"/>
                </a:lnTo>
                <a:lnTo>
                  <a:pt x="3396" y="3736"/>
                </a:lnTo>
                <a:lnTo>
                  <a:pt x="3423" y="3716"/>
                </a:lnTo>
                <a:lnTo>
                  <a:pt x="3450" y="3698"/>
                </a:lnTo>
                <a:lnTo>
                  <a:pt x="3477" y="3680"/>
                </a:lnTo>
                <a:lnTo>
                  <a:pt x="3504" y="3663"/>
                </a:lnTo>
                <a:lnTo>
                  <a:pt x="3532" y="3648"/>
                </a:lnTo>
                <a:lnTo>
                  <a:pt x="3559" y="3633"/>
                </a:lnTo>
                <a:lnTo>
                  <a:pt x="3586" y="3619"/>
                </a:lnTo>
                <a:lnTo>
                  <a:pt x="3615" y="3606"/>
                </a:lnTo>
                <a:lnTo>
                  <a:pt x="3642" y="3593"/>
                </a:lnTo>
                <a:lnTo>
                  <a:pt x="3670" y="3582"/>
                </a:lnTo>
                <a:lnTo>
                  <a:pt x="3697" y="3571"/>
                </a:lnTo>
                <a:lnTo>
                  <a:pt x="3725" y="3562"/>
                </a:lnTo>
                <a:lnTo>
                  <a:pt x="3753" y="3554"/>
                </a:lnTo>
                <a:lnTo>
                  <a:pt x="3780" y="3545"/>
                </a:lnTo>
                <a:lnTo>
                  <a:pt x="3809" y="3538"/>
                </a:lnTo>
                <a:lnTo>
                  <a:pt x="3837" y="3533"/>
                </a:lnTo>
                <a:lnTo>
                  <a:pt x="3865" y="3528"/>
                </a:lnTo>
                <a:lnTo>
                  <a:pt x="3893" y="3524"/>
                </a:lnTo>
                <a:lnTo>
                  <a:pt x="3921" y="3521"/>
                </a:lnTo>
                <a:lnTo>
                  <a:pt x="3949" y="3519"/>
                </a:lnTo>
                <a:lnTo>
                  <a:pt x="3979" y="3518"/>
                </a:lnTo>
                <a:lnTo>
                  <a:pt x="4007" y="3517"/>
                </a:lnTo>
                <a:lnTo>
                  <a:pt x="4035" y="3518"/>
                </a:lnTo>
                <a:lnTo>
                  <a:pt x="4063" y="3519"/>
                </a:lnTo>
                <a:lnTo>
                  <a:pt x="4092" y="3521"/>
                </a:lnTo>
                <a:lnTo>
                  <a:pt x="4092" y="3521"/>
                </a:lnTo>
                <a:lnTo>
                  <a:pt x="4123" y="3525"/>
                </a:lnTo>
                <a:lnTo>
                  <a:pt x="4153" y="3530"/>
                </a:lnTo>
                <a:lnTo>
                  <a:pt x="4182" y="3535"/>
                </a:lnTo>
                <a:lnTo>
                  <a:pt x="4211" y="3541"/>
                </a:lnTo>
                <a:lnTo>
                  <a:pt x="4239" y="3548"/>
                </a:lnTo>
                <a:lnTo>
                  <a:pt x="4267" y="3556"/>
                </a:lnTo>
                <a:lnTo>
                  <a:pt x="4294" y="3564"/>
                </a:lnTo>
                <a:lnTo>
                  <a:pt x="4320" y="3574"/>
                </a:lnTo>
                <a:lnTo>
                  <a:pt x="4346" y="3584"/>
                </a:lnTo>
                <a:lnTo>
                  <a:pt x="4371" y="3596"/>
                </a:lnTo>
                <a:lnTo>
                  <a:pt x="4396" y="3608"/>
                </a:lnTo>
                <a:lnTo>
                  <a:pt x="4421" y="3621"/>
                </a:lnTo>
                <a:lnTo>
                  <a:pt x="4445" y="3635"/>
                </a:lnTo>
                <a:lnTo>
                  <a:pt x="4467" y="3650"/>
                </a:lnTo>
                <a:lnTo>
                  <a:pt x="4490" y="3665"/>
                </a:lnTo>
                <a:lnTo>
                  <a:pt x="4512" y="3682"/>
                </a:lnTo>
                <a:lnTo>
                  <a:pt x="4533" y="3700"/>
                </a:lnTo>
                <a:lnTo>
                  <a:pt x="4554" y="3718"/>
                </a:lnTo>
                <a:lnTo>
                  <a:pt x="4575" y="3738"/>
                </a:lnTo>
                <a:lnTo>
                  <a:pt x="4595" y="3758"/>
                </a:lnTo>
                <a:lnTo>
                  <a:pt x="4615" y="3780"/>
                </a:lnTo>
                <a:lnTo>
                  <a:pt x="4634" y="3803"/>
                </a:lnTo>
                <a:lnTo>
                  <a:pt x="4653" y="3825"/>
                </a:lnTo>
                <a:lnTo>
                  <a:pt x="4670" y="3849"/>
                </a:lnTo>
                <a:lnTo>
                  <a:pt x="4688" y="3875"/>
                </a:lnTo>
                <a:lnTo>
                  <a:pt x="4706" y="3901"/>
                </a:lnTo>
                <a:lnTo>
                  <a:pt x="4722" y="3928"/>
                </a:lnTo>
                <a:lnTo>
                  <a:pt x="4738" y="3957"/>
                </a:lnTo>
                <a:lnTo>
                  <a:pt x="4754" y="3985"/>
                </a:lnTo>
                <a:lnTo>
                  <a:pt x="4770" y="4015"/>
                </a:lnTo>
                <a:lnTo>
                  <a:pt x="4785" y="4047"/>
                </a:lnTo>
                <a:lnTo>
                  <a:pt x="4799" y="4078"/>
                </a:lnTo>
                <a:lnTo>
                  <a:pt x="4799" y="4078"/>
                </a:lnTo>
                <a:lnTo>
                  <a:pt x="4823" y="4134"/>
                </a:lnTo>
                <a:lnTo>
                  <a:pt x="4843" y="4188"/>
                </a:lnTo>
                <a:lnTo>
                  <a:pt x="4864" y="4243"/>
                </a:lnTo>
                <a:lnTo>
                  <a:pt x="4882" y="4296"/>
                </a:lnTo>
                <a:lnTo>
                  <a:pt x="4882" y="4296"/>
                </a:lnTo>
                <a:lnTo>
                  <a:pt x="4904" y="4354"/>
                </a:lnTo>
                <a:lnTo>
                  <a:pt x="4925" y="4408"/>
                </a:lnTo>
                <a:lnTo>
                  <a:pt x="4945" y="4456"/>
                </a:lnTo>
                <a:lnTo>
                  <a:pt x="4955" y="4477"/>
                </a:lnTo>
                <a:lnTo>
                  <a:pt x="4965" y="4496"/>
                </a:lnTo>
                <a:lnTo>
                  <a:pt x="4974" y="4515"/>
                </a:lnTo>
                <a:lnTo>
                  <a:pt x="4984" y="4531"/>
                </a:lnTo>
                <a:lnTo>
                  <a:pt x="4994" y="4545"/>
                </a:lnTo>
                <a:lnTo>
                  <a:pt x="5005" y="4557"/>
                </a:lnTo>
                <a:lnTo>
                  <a:pt x="5016" y="4568"/>
                </a:lnTo>
                <a:lnTo>
                  <a:pt x="5026" y="4575"/>
                </a:lnTo>
                <a:lnTo>
                  <a:pt x="5038" y="4582"/>
                </a:lnTo>
                <a:lnTo>
                  <a:pt x="5049" y="4586"/>
                </a:lnTo>
                <a:lnTo>
                  <a:pt x="5049" y="4586"/>
                </a:lnTo>
                <a:lnTo>
                  <a:pt x="5063" y="4588"/>
                </a:lnTo>
                <a:lnTo>
                  <a:pt x="5078" y="4589"/>
                </a:lnTo>
                <a:lnTo>
                  <a:pt x="5095" y="4588"/>
                </a:lnTo>
                <a:lnTo>
                  <a:pt x="5112" y="4585"/>
                </a:lnTo>
                <a:lnTo>
                  <a:pt x="5130" y="4580"/>
                </a:lnTo>
                <a:lnTo>
                  <a:pt x="5150" y="4573"/>
                </a:lnTo>
                <a:lnTo>
                  <a:pt x="5169" y="4566"/>
                </a:lnTo>
                <a:lnTo>
                  <a:pt x="5189" y="4556"/>
                </a:lnTo>
                <a:lnTo>
                  <a:pt x="5211" y="4544"/>
                </a:lnTo>
                <a:lnTo>
                  <a:pt x="5231" y="4532"/>
                </a:lnTo>
                <a:lnTo>
                  <a:pt x="5253" y="4518"/>
                </a:lnTo>
                <a:lnTo>
                  <a:pt x="5275" y="4502"/>
                </a:lnTo>
                <a:lnTo>
                  <a:pt x="5296" y="4485"/>
                </a:lnTo>
                <a:lnTo>
                  <a:pt x="5318" y="4467"/>
                </a:lnTo>
                <a:lnTo>
                  <a:pt x="5339" y="4447"/>
                </a:lnTo>
                <a:lnTo>
                  <a:pt x="5360" y="4427"/>
                </a:lnTo>
                <a:lnTo>
                  <a:pt x="5360" y="4427"/>
                </a:lnTo>
                <a:lnTo>
                  <a:pt x="5384" y="4403"/>
                </a:lnTo>
                <a:lnTo>
                  <a:pt x="5411" y="4374"/>
                </a:lnTo>
                <a:lnTo>
                  <a:pt x="5443" y="4338"/>
                </a:lnTo>
                <a:lnTo>
                  <a:pt x="5478" y="4298"/>
                </a:lnTo>
                <a:lnTo>
                  <a:pt x="5517" y="4252"/>
                </a:lnTo>
                <a:lnTo>
                  <a:pt x="5560" y="4203"/>
                </a:lnTo>
                <a:lnTo>
                  <a:pt x="5605" y="4147"/>
                </a:lnTo>
                <a:lnTo>
                  <a:pt x="5653" y="4088"/>
                </a:lnTo>
                <a:lnTo>
                  <a:pt x="5704" y="4025"/>
                </a:lnTo>
                <a:lnTo>
                  <a:pt x="5756" y="3957"/>
                </a:lnTo>
                <a:lnTo>
                  <a:pt x="5810" y="3886"/>
                </a:lnTo>
                <a:lnTo>
                  <a:pt x="5865" y="3811"/>
                </a:lnTo>
                <a:lnTo>
                  <a:pt x="5923" y="3733"/>
                </a:lnTo>
                <a:lnTo>
                  <a:pt x="5981" y="3652"/>
                </a:lnTo>
                <a:lnTo>
                  <a:pt x="6040" y="3568"/>
                </a:lnTo>
                <a:lnTo>
                  <a:pt x="6098" y="3481"/>
                </a:lnTo>
                <a:lnTo>
                  <a:pt x="6098" y="3481"/>
                </a:lnTo>
                <a:lnTo>
                  <a:pt x="6107" y="3468"/>
                </a:lnTo>
                <a:lnTo>
                  <a:pt x="6114" y="3453"/>
                </a:lnTo>
                <a:lnTo>
                  <a:pt x="6119" y="3438"/>
                </a:lnTo>
                <a:lnTo>
                  <a:pt x="6123" y="3422"/>
                </a:lnTo>
                <a:lnTo>
                  <a:pt x="6125" y="3407"/>
                </a:lnTo>
                <a:lnTo>
                  <a:pt x="6125" y="3392"/>
                </a:lnTo>
                <a:lnTo>
                  <a:pt x="6125" y="3377"/>
                </a:lnTo>
                <a:lnTo>
                  <a:pt x="6122" y="3362"/>
                </a:lnTo>
                <a:lnTo>
                  <a:pt x="6119" y="3347"/>
                </a:lnTo>
                <a:lnTo>
                  <a:pt x="6113" y="3332"/>
                </a:lnTo>
                <a:lnTo>
                  <a:pt x="6107" y="3318"/>
                </a:lnTo>
                <a:lnTo>
                  <a:pt x="6099" y="3304"/>
                </a:lnTo>
                <a:lnTo>
                  <a:pt x="6089" y="3292"/>
                </a:lnTo>
                <a:lnTo>
                  <a:pt x="6080" y="3280"/>
                </a:lnTo>
                <a:lnTo>
                  <a:pt x="6068" y="3270"/>
                </a:lnTo>
                <a:lnTo>
                  <a:pt x="6055" y="3260"/>
                </a:lnTo>
                <a:lnTo>
                  <a:pt x="6055" y="3260"/>
                </a:lnTo>
                <a:lnTo>
                  <a:pt x="5967" y="3201"/>
                </a:lnTo>
                <a:lnTo>
                  <a:pt x="5882" y="3143"/>
                </a:lnTo>
                <a:lnTo>
                  <a:pt x="5799" y="3084"/>
                </a:lnTo>
                <a:lnTo>
                  <a:pt x="5719" y="3026"/>
                </a:lnTo>
                <a:lnTo>
                  <a:pt x="5641" y="2969"/>
                </a:lnTo>
                <a:lnTo>
                  <a:pt x="5565" y="2913"/>
                </a:lnTo>
                <a:lnTo>
                  <a:pt x="5493" y="2858"/>
                </a:lnTo>
                <a:lnTo>
                  <a:pt x="5424" y="2804"/>
                </a:lnTo>
                <a:lnTo>
                  <a:pt x="5359" y="2752"/>
                </a:lnTo>
                <a:lnTo>
                  <a:pt x="5298" y="2702"/>
                </a:lnTo>
                <a:lnTo>
                  <a:pt x="5241" y="2654"/>
                </a:lnTo>
                <a:lnTo>
                  <a:pt x="5189" y="2609"/>
                </a:lnTo>
                <a:lnTo>
                  <a:pt x="5140" y="2565"/>
                </a:lnTo>
                <a:lnTo>
                  <a:pt x="5098" y="2525"/>
                </a:lnTo>
                <a:lnTo>
                  <a:pt x="5060" y="2488"/>
                </a:lnTo>
                <a:lnTo>
                  <a:pt x="5028" y="2455"/>
                </a:lnTo>
                <a:lnTo>
                  <a:pt x="5028" y="2455"/>
                </a:lnTo>
                <a:lnTo>
                  <a:pt x="4986" y="2407"/>
                </a:lnTo>
                <a:lnTo>
                  <a:pt x="4947" y="2361"/>
                </a:lnTo>
                <a:lnTo>
                  <a:pt x="4913" y="2314"/>
                </a:lnTo>
                <a:lnTo>
                  <a:pt x="4881" y="2268"/>
                </a:lnTo>
                <a:lnTo>
                  <a:pt x="4866" y="2246"/>
                </a:lnTo>
                <a:lnTo>
                  <a:pt x="4853" y="2223"/>
                </a:lnTo>
                <a:lnTo>
                  <a:pt x="4840" y="2200"/>
                </a:lnTo>
                <a:lnTo>
                  <a:pt x="4828" y="2177"/>
                </a:lnTo>
                <a:lnTo>
                  <a:pt x="4816" y="2155"/>
                </a:lnTo>
                <a:lnTo>
                  <a:pt x="4807" y="2132"/>
                </a:lnTo>
                <a:lnTo>
                  <a:pt x="4797" y="2110"/>
                </a:lnTo>
                <a:lnTo>
                  <a:pt x="4788" y="2088"/>
                </a:lnTo>
                <a:lnTo>
                  <a:pt x="4780" y="2066"/>
                </a:lnTo>
                <a:lnTo>
                  <a:pt x="4773" y="2043"/>
                </a:lnTo>
                <a:lnTo>
                  <a:pt x="4767" y="2021"/>
                </a:lnTo>
                <a:lnTo>
                  <a:pt x="4762" y="2000"/>
                </a:lnTo>
                <a:lnTo>
                  <a:pt x="4758" y="1978"/>
                </a:lnTo>
                <a:lnTo>
                  <a:pt x="4753" y="1956"/>
                </a:lnTo>
                <a:lnTo>
                  <a:pt x="4751" y="1935"/>
                </a:lnTo>
                <a:lnTo>
                  <a:pt x="4749" y="1913"/>
                </a:lnTo>
                <a:lnTo>
                  <a:pt x="4748" y="1891"/>
                </a:lnTo>
                <a:lnTo>
                  <a:pt x="4748" y="1871"/>
                </a:lnTo>
                <a:lnTo>
                  <a:pt x="4749" y="1849"/>
                </a:lnTo>
                <a:lnTo>
                  <a:pt x="4750" y="1829"/>
                </a:lnTo>
                <a:lnTo>
                  <a:pt x="4752" y="1807"/>
                </a:lnTo>
                <a:lnTo>
                  <a:pt x="4756" y="1786"/>
                </a:lnTo>
                <a:lnTo>
                  <a:pt x="4760" y="1766"/>
                </a:lnTo>
                <a:lnTo>
                  <a:pt x="4764" y="1745"/>
                </a:lnTo>
                <a:lnTo>
                  <a:pt x="4764" y="1745"/>
                </a:lnTo>
                <a:lnTo>
                  <a:pt x="4772" y="1719"/>
                </a:lnTo>
                <a:lnTo>
                  <a:pt x="4780" y="1694"/>
                </a:lnTo>
                <a:lnTo>
                  <a:pt x="4790" y="1669"/>
                </a:lnTo>
                <a:lnTo>
                  <a:pt x="4801" y="1647"/>
                </a:lnTo>
                <a:lnTo>
                  <a:pt x="4812" y="1625"/>
                </a:lnTo>
                <a:lnTo>
                  <a:pt x="4825" y="1603"/>
                </a:lnTo>
                <a:lnTo>
                  <a:pt x="4838" y="1583"/>
                </a:lnTo>
                <a:lnTo>
                  <a:pt x="4852" y="1563"/>
                </a:lnTo>
                <a:lnTo>
                  <a:pt x="4867" y="1545"/>
                </a:lnTo>
                <a:lnTo>
                  <a:pt x="4883" y="1527"/>
                </a:lnTo>
                <a:lnTo>
                  <a:pt x="4900" y="1511"/>
                </a:lnTo>
                <a:lnTo>
                  <a:pt x="4916" y="1495"/>
                </a:lnTo>
                <a:lnTo>
                  <a:pt x="4934" y="1480"/>
                </a:lnTo>
                <a:lnTo>
                  <a:pt x="4952" y="1464"/>
                </a:lnTo>
                <a:lnTo>
                  <a:pt x="4970" y="1450"/>
                </a:lnTo>
                <a:lnTo>
                  <a:pt x="4990" y="1437"/>
                </a:lnTo>
                <a:lnTo>
                  <a:pt x="5009" y="1424"/>
                </a:lnTo>
                <a:lnTo>
                  <a:pt x="5029" y="1412"/>
                </a:lnTo>
                <a:lnTo>
                  <a:pt x="5070" y="1390"/>
                </a:lnTo>
                <a:lnTo>
                  <a:pt x="5111" y="1369"/>
                </a:lnTo>
                <a:lnTo>
                  <a:pt x="5153" y="1350"/>
                </a:lnTo>
                <a:lnTo>
                  <a:pt x="5195" y="1332"/>
                </a:lnTo>
                <a:lnTo>
                  <a:pt x="5238" y="1316"/>
                </a:lnTo>
                <a:lnTo>
                  <a:pt x="5321" y="1286"/>
                </a:lnTo>
                <a:lnTo>
                  <a:pt x="5321" y="1286"/>
                </a:lnTo>
                <a:lnTo>
                  <a:pt x="5417" y="1251"/>
                </a:lnTo>
                <a:lnTo>
                  <a:pt x="5465" y="1233"/>
                </a:lnTo>
                <a:lnTo>
                  <a:pt x="5512" y="1212"/>
                </a:lnTo>
                <a:lnTo>
                  <a:pt x="5512" y="1212"/>
                </a:lnTo>
                <a:lnTo>
                  <a:pt x="5554" y="1193"/>
                </a:lnTo>
                <a:lnTo>
                  <a:pt x="5592" y="1173"/>
                </a:lnTo>
                <a:lnTo>
                  <a:pt x="5627" y="1154"/>
                </a:lnTo>
                <a:lnTo>
                  <a:pt x="5657" y="1133"/>
                </a:lnTo>
                <a:lnTo>
                  <a:pt x="5684" y="1113"/>
                </a:lnTo>
                <a:lnTo>
                  <a:pt x="5708" y="1092"/>
                </a:lnTo>
                <a:lnTo>
                  <a:pt x="5730" y="1071"/>
                </a:lnTo>
                <a:lnTo>
                  <a:pt x="5748" y="1049"/>
                </a:lnTo>
                <a:lnTo>
                  <a:pt x="5763" y="1027"/>
                </a:lnTo>
                <a:lnTo>
                  <a:pt x="5776" y="1004"/>
                </a:lnTo>
                <a:lnTo>
                  <a:pt x="5788" y="980"/>
                </a:lnTo>
                <a:lnTo>
                  <a:pt x="5797" y="956"/>
                </a:lnTo>
                <a:lnTo>
                  <a:pt x="5804" y="931"/>
                </a:lnTo>
                <a:lnTo>
                  <a:pt x="5810" y="905"/>
                </a:lnTo>
                <a:lnTo>
                  <a:pt x="5814" y="879"/>
                </a:lnTo>
                <a:lnTo>
                  <a:pt x="5817" y="851"/>
                </a:lnTo>
                <a:lnTo>
                  <a:pt x="5817" y="851"/>
                </a:lnTo>
                <a:lnTo>
                  <a:pt x="5820" y="819"/>
                </a:lnTo>
                <a:lnTo>
                  <a:pt x="5820" y="786"/>
                </a:lnTo>
                <a:lnTo>
                  <a:pt x="5816" y="754"/>
                </a:lnTo>
                <a:lnTo>
                  <a:pt x="5812" y="720"/>
                </a:lnTo>
                <a:lnTo>
                  <a:pt x="5804" y="687"/>
                </a:lnTo>
                <a:lnTo>
                  <a:pt x="5794" y="653"/>
                </a:lnTo>
                <a:lnTo>
                  <a:pt x="5782" y="619"/>
                </a:lnTo>
                <a:lnTo>
                  <a:pt x="5767" y="586"/>
                </a:lnTo>
                <a:lnTo>
                  <a:pt x="5750" y="552"/>
                </a:lnTo>
                <a:lnTo>
                  <a:pt x="5731" y="517"/>
                </a:lnTo>
                <a:lnTo>
                  <a:pt x="5708" y="484"/>
                </a:lnTo>
                <a:lnTo>
                  <a:pt x="5684" y="449"/>
                </a:lnTo>
                <a:lnTo>
                  <a:pt x="5657" y="415"/>
                </a:lnTo>
                <a:lnTo>
                  <a:pt x="5629" y="380"/>
                </a:lnTo>
                <a:lnTo>
                  <a:pt x="5597" y="345"/>
                </a:lnTo>
                <a:lnTo>
                  <a:pt x="5564" y="311"/>
                </a:lnTo>
                <a:lnTo>
                  <a:pt x="5564" y="311"/>
                </a:lnTo>
                <a:lnTo>
                  <a:pt x="5528" y="277"/>
                </a:lnTo>
                <a:lnTo>
                  <a:pt x="5493" y="246"/>
                </a:lnTo>
                <a:lnTo>
                  <a:pt x="5459" y="216"/>
                </a:lnTo>
                <a:lnTo>
                  <a:pt x="5425" y="190"/>
                </a:lnTo>
                <a:lnTo>
                  <a:pt x="5391" y="165"/>
                </a:lnTo>
                <a:lnTo>
                  <a:pt x="5356" y="144"/>
                </a:lnTo>
                <a:lnTo>
                  <a:pt x="5322" y="124"/>
                </a:lnTo>
                <a:lnTo>
                  <a:pt x="5288" y="107"/>
                </a:lnTo>
                <a:lnTo>
                  <a:pt x="5254" y="93"/>
                </a:lnTo>
                <a:lnTo>
                  <a:pt x="5220" y="80"/>
                </a:lnTo>
                <a:lnTo>
                  <a:pt x="5187" y="70"/>
                </a:lnTo>
                <a:lnTo>
                  <a:pt x="5154" y="62"/>
                </a:lnTo>
                <a:lnTo>
                  <a:pt x="5121" y="57"/>
                </a:lnTo>
                <a:lnTo>
                  <a:pt x="5088" y="55"/>
                </a:lnTo>
                <a:lnTo>
                  <a:pt x="5056" y="54"/>
                </a:lnTo>
                <a:lnTo>
                  <a:pt x="5023" y="56"/>
                </a:lnTo>
                <a:lnTo>
                  <a:pt x="5023" y="56"/>
                </a:lnTo>
                <a:lnTo>
                  <a:pt x="4995" y="59"/>
                </a:lnTo>
                <a:lnTo>
                  <a:pt x="4968" y="63"/>
                </a:lnTo>
                <a:lnTo>
                  <a:pt x="4943" y="70"/>
                </a:lnTo>
                <a:lnTo>
                  <a:pt x="4918" y="78"/>
                </a:lnTo>
                <a:lnTo>
                  <a:pt x="4893" y="86"/>
                </a:lnTo>
                <a:lnTo>
                  <a:pt x="4869" y="97"/>
                </a:lnTo>
                <a:lnTo>
                  <a:pt x="4847" y="111"/>
                </a:lnTo>
                <a:lnTo>
                  <a:pt x="4825" y="126"/>
                </a:lnTo>
                <a:lnTo>
                  <a:pt x="4803" y="145"/>
                </a:lnTo>
                <a:lnTo>
                  <a:pt x="4782" y="165"/>
                </a:lnTo>
                <a:lnTo>
                  <a:pt x="4761" y="190"/>
                </a:lnTo>
                <a:lnTo>
                  <a:pt x="4740" y="217"/>
                </a:lnTo>
                <a:lnTo>
                  <a:pt x="4721" y="248"/>
                </a:lnTo>
                <a:lnTo>
                  <a:pt x="4700" y="282"/>
                </a:lnTo>
                <a:lnTo>
                  <a:pt x="4681" y="320"/>
                </a:lnTo>
                <a:lnTo>
                  <a:pt x="4661" y="363"/>
                </a:lnTo>
                <a:lnTo>
                  <a:pt x="4661" y="363"/>
                </a:lnTo>
                <a:lnTo>
                  <a:pt x="4642" y="409"/>
                </a:lnTo>
                <a:lnTo>
                  <a:pt x="4623" y="457"/>
                </a:lnTo>
                <a:lnTo>
                  <a:pt x="4588" y="553"/>
                </a:lnTo>
                <a:lnTo>
                  <a:pt x="4588" y="553"/>
                </a:lnTo>
                <a:lnTo>
                  <a:pt x="4558" y="636"/>
                </a:lnTo>
                <a:lnTo>
                  <a:pt x="4542" y="678"/>
                </a:lnTo>
                <a:lnTo>
                  <a:pt x="4524" y="720"/>
                </a:lnTo>
                <a:lnTo>
                  <a:pt x="4505" y="762"/>
                </a:lnTo>
                <a:lnTo>
                  <a:pt x="4485" y="805"/>
                </a:lnTo>
                <a:lnTo>
                  <a:pt x="4462" y="845"/>
                </a:lnTo>
                <a:lnTo>
                  <a:pt x="4450" y="865"/>
                </a:lnTo>
                <a:lnTo>
                  <a:pt x="4437" y="885"/>
                </a:lnTo>
                <a:lnTo>
                  <a:pt x="4424" y="903"/>
                </a:lnTo>
                <a:lnTo>
                  <a:pt x="4410" y="922"/>
                </a:lnTo>
                <a:lnTo>
                  <a:pt x="4395" y="940"/>
                </a:lnTo>
                <a:lnTo>
                  <a:pt x="4380" y="957"/>
                </a:lnTo>
                <a:lnTo>
                  <a:pt x="4363" y="975"/>
                </a:lnTo>
                <a:lnTo>
                  <a:pt x="4347" y="991"/>
                </a:lnTo>
                <a:lnTo>
                  <a:pt x="4329" y="1007"/>
                </a:lnTo>
                <a:lnTo>
                  <a:pt x="4310" y="1021"/>
                </a:lnTo>
                <a:lnTo>
                  <a:pt x="4291" y="1036"/>
                </a:lnTo>
                <a:lnTo>
                  <a:pt x="4271" y="1049"/>
                </a:lnTo>
                <a:lnTo>
                  <a:pt x="4250" y="1061"/>
                </a:lnTo>
                <a:lnTo>
                  <a:pt x="4228" y="1073"/>
                </a:lnTo>
                <a:lnTo>
                  <a:pt x="4204" y="1084"/>
                </a:lnTo>
                <a:lnTo>
                  <a:pt x="4180" y="1094"/>
                </a:lnTo>
                <a:lnTo>
                  <a:pt x="4155" y="1103"/>
                </a:lnTo>
                <a:lnTo>
                  <a:pt x="4129" y="1110"/>
                </a:lnTo>
                <a:lnTo>
                  <a:pt x="4129" y="1110"/>
                </a:lnTo>
                <a:lnTo>
                  <a:pt x="4098" y="1117"/>
                </a:lnTo>
                <a:lnTo>
                  <a:pt x="4068" y="1121"/>
                </a:lnTo>
                <a:lnTo>
                  <a:pt x="4038" y="1124"/>
                </a:lnTo>
                <a:lnTo>
                  <a:pt x="4009" y="1125"/>
                </a:lnTo>
                <a:lnTo>
                  <a:pt x="3980" y="1124"/>
                </a:lnTo>
                <a:lnTo>
                  <a:pt x="3951" y="1122"/>
                </a:lnTo>
                <a:lnTo>
                  <a:pt x="3922" y="1119"/>
                </a:lnTo>
                <a:lnTo>
                  <a:pt x="3894" y="1113"/>
                </a:lnTo>
                <a:lnTo>
                  <a:pt x="3867" y="1107"/>
                </a:lnTo>
                <a:lnTo>
                  <a:pt x="3840" y="1099"/>
                </a:lnTo>
                <a:lnTo>
                  <a:pt x="3814" y="1091"/>
                </a:lnTo>
                <a:lnTo>
                  <a:pt x="3788" y="1080"/>
                </a:lnTo>
                <a:lnTo>
                  <a:pt x="3763" y="1069"/>
                </a:lnTo>
                <a:lnTo>
                  <a:pt x="3738" y="1058"/>
                </a:lnTo>
                <a:lnTo>
                  <a:pt x="3714" y="1045"/>
                </a:lnTo>
                <a:lnTo>
                  <a:pt x="3692" y="1032"/>
                </a:lnTo>
                <a:lnTo>
                  <a:pt x="3669" y="1019"/>
                </a:lnTo>
                <a:lnTo>
                  <a:pt x="3647" y="1005"/>
                </a:lnTo>
                <a:lnTo>
                  <a:pt x="3605" y="977"/>
                </a:lnTo>
                <a:lnTo>
                  <a:pt x="3567" y="948"/>
                </a:lnTo>
                <a:lnTo>
                  <a:pt x="3532" y="918"/>
                </a:lnTo>
                <a:lnTo>
                  <a:pt x="3501" y="891"/>
                </a:lnTo>
                <a:lnTo>
                  <a:pt x="3473" y="865"/>
                </a:lnTo>
                <a:lnTo>
                  <a:pt x="3430" y="823"/>
                </a:lnTo>
                <a:lnTo>
                  <a:pt x="3430" y="823"/>
                </a:lnTo>
                <a:lnTo>
                  <a:pt x="3384" y="775"/>
                </a:lnTo>
                <a:lnTo>
                  <a:pt x="3324" y="710"/>
                </a:lnTo>
                <a:lnTo>
                  <a:pt x="3253" y="632"/>
                </a:lnTo>
                <a:lnTo>
                  <a:pt x="3173" y="540"/>
                </a:lnTo>
                <a:lnTo>
                  <a:pt x="3086" y="437"/>
                </a:lnTo>
                <a:lnTo>
                  <a:pt x="2994" y="325"/>
                </a:lnTo>
                <a:lnTo>
                  <a:pt x="2897" y="205"/>
                </a:lnTo>
                <a:lnTo>
                  <a:pt x="2849" y="143"/>
                </a:lnTo>
                <a:lnTo>
                  <a:pt x="2800" y="79"/>
                </a:lnTo>
                <a:lnTo>
                  <a:pt x="2800" y="79"/>
                </a:lnTo>
                <a:lnTo>
                  <a:pt x="2786" y="61"/>
                </a:lnTo>
                <a:lnTo>
                  <a:pt x="2769" y="46"/>
                </a:lnTo>
                <a:lnTo>
                  <a:pt x="2753" y="33"/>
                </a:lnTo>
                <a:lnTo>
                  <a:pt x="2735" y="22"/>
                </a:lnTo>
                <a:lnTo>
                  <a:pt x="2716" y="14"/>
                </a:lnTo>
                <a:lnTo>
                  <a:pt x="2696" y="7"/>
                </a:lnTo>
                <a:lnTo>
                  <a:pt x="2676" y="3"/>
                </a:lnTo>
                <a:lnTo>
                  <a:pt x="2656" y="0"/>
                </a:lnTo>
                <a:lnTo>
                  <a:pt x="2635" y="0"/>
                </a:lnTo>
                <a:lnTo>
                  <a:pt x="2615" y="2"/>
                </a:lnTo>
                <a:lnTo>
                  <a:pt x="2594" y="5"/>
                </a:lnTo>
                <a:lnTo>
                  <a:pt x="2573" y="11"/>
                </a:lnTo>
                <a:lnTo>
                  <a:pt x="2555" y="19"/>
                </a:lnTo>
                <a:lnTo>
                  <a:pt x="2535" y="30"/>
                </a:lnTo>
                <a:lnTo>
                  <a:pt x="2518" y="43"/>
                </a:lnTo>
                <a:lnTo>
                  <a:pt x="2502" y="57"/>
                </a:lnTo>
                <a:lnTo>
                  <a:pt x="510" y="2048"/>
                </a:lnTo>
                <a:lnTo>
                  <a:pt x="510" y="2048"/>
                </a:lnTo>
                <a:lnTo>
                  <a:pt x="479" y="2081"/>
                </a:lnTo>
                <a:lnTo>
                  <a:pt x="449" y="2114"/>
                </a:lnTo>
                <a:lnTo>
                  <a:pt x="419" y="2147"/>
                </a:lnTo>
                <a:lnTo>
                  <a:pt x="390" y="2181"/>
                </a:lnTo>
                <a:lnTo>
                  <a:pt x="363" y="2215"/>
                </a:lnTo>
                <a:lnTo>
                  <a:pt x="337" y="2251"/>
                </a:lnTo>
                <a:lnTo>
                  <a:pt x="311" y="2286"/>
                </a:lnTo>
                <a:lnTo>
                  <a:pt x="287" y="2323"/>
                </a:lnTo>
                <a:lnTo>
                  <a:pt x="263" y="2358"/>
                </a:lnTo>
                <a:lnTo>
                  <a:pt x="241" y="2395"/>
                </a:lnTo>
                <a:lnTo>
                  <a:pt x="220" y="2433"/>
                </a:lnTo>
                <a:lnTo>
                  <a:pt x="199" y="2471"/>
                </a:lnTo>
                <a:lnTo>
                  <a:pt x="180" y="2509"/>
                </a:lnTo>
                <a:lnTo>
                  <a:pt x="161" y="2547"/>
                </a:lnTo>
                <a:lnTo>
                  <a:pt x="144" y="2586"/>
                </a:lnTo>
                <a:lnTo>
                  <a:pt x="127" y="2625"/>
                </a:lnTo>
                <a:lnTo>
                  <a:pt x="112" y="2665"/>
                </a:lnTo>
                <a:lnTo>
                  <a:pt x="98" y="2704"/>
                </a:lnTo>
                <a:lnTo>
                  <a:pt x="83" y="2744"/>
                </a:lnTo>
                <a:lnTo>
                  <a:pt x="72" y="2785"/>
                </a:lnTo>
                <a:lnTo>
                  <a:pt x="60" y="2825"/>
                </a:lnTo>
                <a:lnTo>
                  <a:pt x="50" y="2867"/>
                </a:lnTo>
                <a:lnTo>
                  <a:pt x="40" y="2907"/>
                </a:lnTo>
                <a:lnTo>
                  <a:pt x="31" y="2948"/>
                </a:lnTo>
                <a:lnTo>
                  <a:pt x="24" y="2989"/>
                </a:lnTo>
                <a:lnTo>
                  <a:pt x="17" y="3031"/>
                </a:lnTo>
                <a:lnTo>
                  <a:pt x="12" y="3072"/>
                </a:lnTo>
                <a:lnTo>
                  <a:pt x="8" y="3114"/>
                </a:lnTo>
                <a:lnTo>
                  <a:pt x="4" y="3156"/>
                </a:lnTo>
                <a:lnTo>
                  <a:pt x="2" y="3197"/>
                </a:lnTo>
                <a:lnTo>
                  <a:pt x="0" y="3239"/>
                </a:lnTo>
                <a:lnTo>
                  <a:pt x="0" y="3280"/>
                </a:lnTo>
                <a:lnTo>
                  <a:pt x="0" y="3323"/>
                </a:lnTo>
                <a:lnTo>
                  <a:pt x="2" y="3365"/>
                </a:lnTo>
                <a:lnTo>
                  <a:pt x="4" y="3406"/>
                </a:lnTo>
                <a:lnTo>
                  <a:pt x="8" y="3448"/>
                </a:lnTo>
                <a:lnTo>
                  <a:pt x="12" y="3490"/>
                </a:lnTo>
                <a:lnTo>
                  <a:pt x="17" y="3531"/>
                </a:lnTo>
                <a:lnTo>
                  <a:pt x="24" y="3573"/>
                </a:lnTo>
                <a:lnTo>
                  <a:pt x="31" y="3614"/>
                </a:lnTo>
                <a:lnTo>
                  <a:pt x="40" y="3655"/>
                </a:lnTo>
                <a:lnTo>
                  <a:pt x="50" y="3695"/>
                </a:lnTo>
                <a:lnTo>
                  <a:pt x="60" y="3737"/>
                </a:lnTo>
                <a:lnTo>
                  <a:pt x="72" y="3777"/>
                </a:lnTo>
                <a:lnTo>
                  <a:pt x="83" y="3818"/>
                </a:lnTo>
                <a:lnTo>
                  <a:pt x="98" y="3858"/>
                </a:lnTo>
                <a:lnTo>
                  <a:pt x="112" y="3897"/>
                </a:lnTo>
                <a:lnTo>
                  <a:pt x="127" y="3937"/>
                </a:lnTo>
                <a:lnTo>
                  <a:pt x="144" y="3976"/>
                </a:lnTo>
                <a:lnTo>
                  <a:pt x="161" y="4015"/>
                </a:lnTo>
                <a:lnTo>
                  <a:pt x="180" y="4053"/>
                </a:lnTo>
                <a:lnTo>
                  <a:pt x="199" y="4091"/>
                </a:lnTo>
                <a:lnTo>
                  <a:pt x="220" y="4129"/>
                </a:lnTo>
                <a:lnTo>
                  <a:pt x="241" y="4167"/>
                </a:lnTo>
                <a:lnTo>
                  <a:pt x="263" y="4204"/>
                </a:lnTo>
                <a:lnTo>
                  <a:pt x="287" y="4239"/>
                </a:lnTo>
                <a:lnTo>
                  <a:pt x="311" y="4276"/>
                </a:lnTo>
                <a:lnTo>
                  <a:pt x="337" y="4311"/>
                </a:lnTo>
                <a:lnTo>
                  <a:pt x="363" y="4347"/>
                </a:lnTo>
                <a:lnTo>
                  <a:pt x="390" y="4381"/>
                </a:lnTo>
                <a:lnTo>
                  <a:pt x="419" y="4415"/>
                </a:lnTo>
                <a:lnTo>
                  <a:pt x="449" y="4448"/>
                </a:lnTo>
                <a:lnTo>
                  <a:pt x="479" y="4481"/>
                </a:lnTo>
                <a:lnTo>
                  <a:pt x="510" y="4514"/>
                </a:lnTo>
                <a:lnTo>
                  <a:pt x="2670" y="6673"/>
                </a:lnTo>
                <a:lnTo>
                  <a:pt x="2670" y="6673"/>
                </a:lnTo>
                <a:lnTo>
                  <a:pt x="2684" y="6686"/>
                </a:lnTo>
                <a:lnTo>
                  <a:pt x="2698" y="6697"/>
                </a:lnTo>
                <a:lnTo>
                  <a:pt x="2713" y="6705"/>
                </a:lnTo>
                <a:lnTo>
                  <a:pt x="2728" y="6713"/>
                </a:lnTo>
                <a:lnTo>
                  <a:pt x="2745" y="6720"/>
                </a:lnTo>
                <a:lnTo>
                  <a:pt x="2761" y="6725"/>
                </a:lnTo>
                <a:lnTo>
                  <a:pt x="2778" y="6728"/>
                </a:lnTo>
                <a:lnTo>
                  <a:pt x="2795" y="6730"/>
                </a:lnTo>
                <a:lnTo>
                  <a:pt x="2813" y="6731"/>
                </a:lnTo>
                <a:lnTo>
                  <a:pt x="2830" y="6730"/>
                </a:lnTo>
                <a:lnTo>
                  <a:pt x="2847" y="6727"/>
                </a:lnTo>
                <a:lnTo>
                  <a:pt x="2864" y="6724"/>
                </a:lnTo>
                <a:lnTo>
                  <a:pt x="2881" y="6718"/>
                </a:lnTo>
                <a:lnTo>
                  <a:pt x="2897" y="6711"/>
                </a:lnTo>
                <a:lnTo>
                  <a:pt x="2913" y="6702"/>
                </a:lnTo>
                <a:lnTo>
                  <a:pt x="2928" y="6692"/>
                </a:lnTo>
                <a:lnTo>
                  <a:pt x="2928" y="6692"/>
                </a:lnTo>
                <a:lnTo>
                  <a:pt x="2996" y="6643"/>
                </a:lnTo>
                <a:lnTo>
                  <a:pt x="3062" y="6592"/>
                </a:lnTo>
                <a:lnTo>
                  <a:pt x="3127" y="6542"/>
                </a:lnTo>
                <a:lnTo>
                  <a:pt x="3191" y="6492"/>
                </a:lnTo>
                <a:lnTo>
                  <a:pt x="3252" y="6442"/>
                </a:lnTo>
                <a:lnTo>
                  <a:pt x="3311" y="6394"/>
                </a:lnTo>
                <a:lnTo>
                  <a:pt x="3422" y="6301"/>
                </a:lnTo>
                <a:lnTo>
                  <a:pt x="3521" y="6216"/>
                </a:lnTo>
                <a:lnTo>
                  <a:pt x="3605" y="6141"/>
                </a:lnTo>
                <a:lnTo>
                  <a:pt x="3673" y="6078"/>
                </a:lnTo>
                <a:lnTo>
                  <a:pt x="3722" y="6032"/>
                </a:lnTo>
                <a:lnTo>
                  <a:pt x="3722" y="6032"/>
                </a:ln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15" name="Freeform 6"/>
          <p:cNvSpPr/>
          <p:nvPr/>
        </p:nvSpPr>
        <p:spPr bwMode="auto">
          <a:xfrm>
            <a:off x="2873843" y="2825292"/>
            <a:ext cx="1851116" cy="2034498"/>
          </a:xfrm>
          <a:custGeom>
            <a:avLst/>
            <a:gdLst>
              <a:gd name="T0" fmla="*/ 500 w 6127"/>
              <a:gd name="T1" fmla="*/ 5577 h 6731"/>
              <a:gd name="T2" fmla="*/ 329 w 6127"/>
              <a:gd name="T3" fmla="*/ 5775 h 6731"/>
              <a:gd name="T4" fmla="*/ 315 w 6127"/>
              <a:gd name="T5" fmla="*/ 6011 h 6731"/>
              <a:gd name="T6" fmla="*/ 469 w 6127"/>
              <a:gd name="T7" fmla="*/ 6316 h 6731"/>
              <a:gd name="T8" fmla="*/ 735 w 6127"/>
              <a:gd name="T9" fmla="*/ 6566 h 6731"/>
              <a:gd name="T10" fmla="*/ 1038 w 6127"/>
              <a:gd name="T11" fmla="*/ 6676 h 6731"/>
              <a:gd name="T12" fmla="*/ 1257 w 6127"/>
              <a:gd name="T13" fmla="*/ 6634 h 6731"/>
              <a:gd name="T14" fmla="*/ 1445 w 6127"/>
              <a:gd name="T15" fmla="*/ 6411 h 6731"/>
              <a:gd name="T16" fmla="*/ 1602 w 6127"/>
              <a:gd name="T17" fmla="*/ 6011 h 6731"/>
              <a:gd name="T18" fmla="*/ 1746 w 6127"/>
              <a:gd name="T19" fmla="*/ 5774 h 6731"/>
              <a:gd name="T20" fmla="*/ 1922 w 6127"/>
              <a:gd name="T21" fmla="*/ 5647 h 6731"/>
              <a:gd name="T22" fmla="*/ 2147 w 6127"/>
              <a:gd name="T23" fmla="*/ 5607 h 6731"/>
              <a:gd name="T24" fmla="*/ 2388 w 6127"/>
              <a:gd name="T25" fmla="*/ 5673 h 6731"/>
              <a:gd name="T26" fmla="*/ 2653 w 6127"/>
              <a:gd name="T27" fmla="*/ 5866 h 6731"/>
              <a:gd name="T28" fmla="*/ 3229 w 6127"/>
              <a:gd name="T29" fmla="*/ 6526 h 6731"/>
              <a:gd name="T30" fmla="*/ 3430 w 6127"/>
              <a:gd name="T31" fmla="*/ 6724 h 6731"/>
              <a:gd name="T32" fmla="*/ 3608 w 6127"/>
              <a:gd name="T33" fmla="*/ 6688 h 6731"/>
              <a:gd name="T34" fmla="*/ 5790 w 6127"/>
              <a:gd name="T35" fmla="*/ 4480 h 6731"/>
              <a:gd name="T36" fmla="*/ 5983 w 6127"/>
              <a:gd name="T37" fmla="*/ 4145 h 6731"/>
              <a:gd name="T38" fmla="*/ 6094 w 6127"/>
              <a:gd name="T39" fmla="*/ 3783 h 6731"/>
              <a:gd name="T40" fmla="*/ 6126 w 6127"/>
              <a:gd name="T41" fmla="*/ 3408 h 6731"/>
              <a:gd name="T42" fmla="*/ 6077 w 6127"/>
              <a:gd name="T43" fmla="*/ 3036 h 6731"/>
              <a:gd name="T44" fmla="*/ 5947 w 6127"/>
              <a:gd name="T45" fmla="*/ 2678 h 6731"/>
              <a:gd name="T46" fmla="*/ 5736 w 6127"/>
              <a:gd name="T47" fmla="*/ 2350 h 6731"/>
              <a:gd name="T48" fmla="*/ 3414 w 6127"/>
              <a:gd name="T49" fmla="*/ 26 h 6731"/>
              <a:gd name="T50" fmla="*/ 3262 w 6127"/>
              <a:gd name="T51" fmla="*/ 7 h 6731"/>
              <a:gd name="T52" fmla="*/ 2936 w 6127"/>
              <a:gd name="T53" fmla="*/ 239 h 6731"/>
              <a:gd name="T54" fmla="*/ 2374 w 6127"/>
              <a:gd name="T55" fmla="*/ 732 h 6731"/>
              <a:gd name="T56" fmla="*/ 2234 w 6127"/>
              <a:gd name="T57" fmla="*/ 931 h 6731"/>
              <a:gd name="T58" fmla="*/ 2238 w 6127"/>
              <a:gd name="T59" fmla="*/ 1017 h 6731"/>
              <a:gd name="T60" fmla="*/ 2405 w 6127"/>
              <a:gd name="T61" fmla="*/ 1118 h 6731"/>
              <a:gd name="T62" fmla="*/ 2768 w 6127"/>
              <a:gd name="T63" fmla="*/ 1259 h 6731"/>
              <a:gd name="T64" fmla="*/ 3012 w 6127"/>
              <a:gd name="T65" fmla="*/ 1409 h 6731"/>
              <a:gd name="T66" fmla="*/ 3180 w 6127"/>
              <a:gd name="T67" fmla="*/ 1599 h 6731"/>
              <a:gd name="T68" fmla="*/ 3273 w 6127"/>
              <a:gd name="T69" fmla="*/ 1832 h 6731"/>
              <a:gd name="T70" fmla="*/ 3297 w 6127"/>
              <a:gd name="T71" fmla="*/ 2065 h 6731"/>
              <a:gd name="T72" fmla="*/ 3252 w 6127"/>
              <a:gd name="T73" fmla="*/ 2318 h 6731"/>
              <a:gd name="T74" fmla="*/ 3134 w 6127"/>
              <a:gd name="T75" fmla="*/ 2565 h 6731"/>
              <a:gd name="T76" fmla="*/ 2943 w 6127"/>
              <a:gd name="T77" fmla="*/ 2807 h 6731"/>
              <a:gd name="T78" fmla="*/ 2730 w 6127"/>
              <a:gd name="T79" fmla="*/ 2995 h 6731"/>
              <a:gd name="T80" fmla="*/ 2484 w 6127"/>
              <a:gd name="T81" fmla="*/ 3138 h 6731"/>
              <a:gd name="T82" fmla="*/ 2233 w 6127"/>
              <a:gd name="T83" fmla="*/ 3207 h 6731"/>
              <a:gd name="T84" fmla="*/ 2003 w 6127"/>
              <a:gd name="T85" fmla="*/ 3206 h 6731"/>
              <a:gd name="T86" fmla="*/ 1755 w 6127"/>
              <a:gd name="T87" fmla="*/ 3135 h 6731"/>
              <a:gd name="T88" fmla="*/ 1551 w 6127"/>
              <a:gd name="T89" fmla="*/ 2993 h 6731"/>
              <a:gd name="T90" fmla="*/ 1388 w 6127"/>
              <a:gd name="T91" fmla="*/ 2774 h 6731"/>
              <a:gd name="T92" fmla="*/ 1244 w 6127"/>
              <a:gd name="T93" fmla="*/ 2435 h 6731"/>
              <a:gd name="T94" fmla="*/ 1132 w 6127"/>
              <a:gd name="T95" fmla="*/ 2186 h 6731"/>
              <a:gd name="T96" fmla="*/ 1033 w 6127"/>
              <a:gd name="T97" fmla="*/ 2144 h 6731"/>
              <a:gd name="T98" fmla="*/ 856 w 6127"/>
              <a:gd name="T99" fmla="*/ 2230 h 6731"/>
              <a:gd name="T100" fmla="*/ 636 w 6127"/>
              <a:gd name="T101" fmla="*/ 2441 h 6731"/>
              <a:gd name="T102" fmla="*/ 199 w 6127"/>
              <a:gd name="T103" fmla="*/ 3000 h 6731"/>
              <a:gd name="T104" fmla="*/ 0 w 6127"/>
              <a:gd name="T105" fmla="*/ 3324 h 6731"/>
              <a:gd name="T106" fmla="*/ 45 w 6127"/>
              <a:gd name="T107" fmla="*/ 3451 h 6731"/>
              <a:gd name="T108" fmla="*/ 582 w 6127"/>
              <a:gd name="T109" fmla="*/ 3838 h 6731"/>
              <a:gd name="T110" fmla="*/ 1065 w 6127"/>
              <a:gd name="T111" fmla="*/ 4244 h 6731"/>
              <a:gd name="T112" fmla="*/ 1274 w 6127"/>
              <a:gd name="T113" fmla="*/ 4503 h 6731"/>
              <a:gd name="T114" fmla="*/ 1365 w 6127"/>
              <a:gd name="T115" fmla="*/ 4727 h 6731"/>
              <a:gd name="T116" fmla="*/ 1362 w 6127"/>
              <a:gd name="T117" fmla="*/ 4986 h 6731"/>
              <a:gd name="T118" fmla="*/ 1274 w 6127"/>
              <a:gd name="T119" fmla="*/ 5167 h 6731"/>
              <a:gd name="T120" fmla="*/ 1117 w 6127"/>
              <a:gd name="T121" fmla="*/ 5307 h 6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27" h="6731">
                <a:moveTo>
                  <a:pt x="806" y="5445"/>
                </a:moveTo>
                <a:lnTo>
                  <a:pt x="806" y="5445"/>
                </a:lnTo>
                <a:lnTo>
                  <a:pt x="709" y="5480"/>
                </a:lnTo>
                <a:lnTo>
                  <a:pt x="662" y="5498"/>
                </a:lnTo>
                <a:lnTo>
                  <a:pt x="614" y="5518"/>
                </a:lnTo>
                <a:lnTo>
                  <a:pt x="614" y="5518"/>
                </a:lnTo>
                <a:lnTo>
                  <a:pt x="573" y="5537"/>
                </a:lnTo>
                <a:lnTo>
                  <a:pt x="534" y="5558"/>
                </a:lnTo>
                <a:lnTo>
                  <a:pt x="500" y="5577"/>
                </a:lnTo>
                <a:lnTo>
                  <a:pt x="469" y="5597"/>
                </a:lnTo>
                <a:lnTo>
                  <a:pt x="442" y="5618"/>
                </a:lnTo>
                <a:lnTo>
                  <a:pt x="418" y="5639"/>
                </a:lnTo>
                <a:lnTo>
                  <a:pt x="397" y="5660"/>
                </a:lnTo>
                <a:lnTo>
                  <a:pt x="379" y="5682"/>
                </a:lnTo>
                <a:lnTo>
                  <a:pt x="363" y="5704"/>
                </a:lnTo>
                <a:lnTo>
                  <a:pt x="350" y="5727"/>
                </a:lnTo>
                <a:lnTo>
                  <a:pt x="339" y="5750"/>
                </a:lnTo>
                <a:lnTo>
                  <a:pt x="329" y="5775"/>
                </a:lnTo>
                <a:lnTo>
                  <a:pt x="323" y="5800"/>
                </a:lnTo>
                <a:lnTo>
                  <a:pt x="316" y="5826"/>
                </a:lnTo>
                <a:lnTo>
                  <a:pt x="312" y="5852"/>
                </a:lnTo>
                <a:lnTo>
                  <a:pt x="308" y="5880"/>
                </a:lnTo>
                <a:lnTo>
                  <a:pt x="308" y="5880"/>
                </a:lnTo>
                <a:lnTo>
                  <a:pt x="306" y="5912"/>
                </a:lnTo>
                <a:lnTo>
                  <a:pt x="306" y="5945"/>
                </a:lnTo>
                <a:lnTo>
                  <a:pt x="310" y="5977"/>
                </a:lnTo>
                <a:lnTo>
                  <a:pt x="315" y="6011"/>
                </a:lnTo>
                <a:lnTo>
                  <a:pt x="323" y="6044"/>
                </a:lnTo>
                <a:lnTo>
                  <a:pt x="332" y="6077"/>
                </a:lnTo>
                <a:lnTo>
                  <a:pt x="344" y="6112"/>
                </a:lnTo>
                <a:lnTo>
                  <a:pt x="359" y="6145"/>
                </a:lnTo>
                <a:lnTo>
                  <a:pt x="377" y="6179"/>
                </a:lnTo>
                <a:lnTo>
                  <a:pt x="396" y="6212"/>
                </a:lnTo>
                <a:lnTo>
                  <a:pt x="418" y="6247"/>
                </a:lnTo>
                <a:lnTo>
                  <a:pt x="442" y="6282"/>
                </a:lnTo>
                <a:lnTo>
                  <a:pt x="469" y="6316"/>
                </a:lnTo>
                <a:lnTo>
                  <a:pt x="498" y="6351"/>
                </a:lnTo>
                <a:lnTo>
                  <a:pt x="530" y="6386"/>
                </a:lnTo>
                <a:lnTo>
                  <a:pt x="563" y="6420"/>
                </a:lnTo>
                <a:lnTo>
                  <a:pt x="563" y="6420"/>
                </a:lnTo>
                <a:lnTo>
                  <a:pt x="598" y="6454"/>
                </a:lnTo>
                <a:lnTo>
                  <a:pt x="632" y="6485"/>
                </a:lnTo>
                <a:lnTo>
                  <a:pt x="667" y="6515"/>
                </a:lnTo>
                <a:lnTo>
                  <a:pt x="702" y="6541"/>
                </a:lnTo>
                <a:lnTo>
                  <a:pt x="735" y="6566"/>
                </a:lnTo>
                <a:lnTo>
                  <a:pt x="770" y="6587"/>
                </a:lnTo>
                <a:lnTo>
                  <a:pt x="805" y="6607"/>
                </a:lnTo>
                <a:lnTo>
                  <a:pt x="838" y="6624"/>
                </a:lnTo>
                <a:lnTo>
                  <a:pt x="872" y="6638"/>
                </a:lnTo>
                <a:lnTo>
                  <a:pt x="906" y="6651"/>
                </a:lnTo>
                <a:lnTo>
                  <a:pt x="939" y="6661"/>
                </a:lnTo>
                <a:lnTo>
                  <a:pt x="973" y="6669"/>
                </a:lnTo>
                <a:lnTo>
                  <a:pt x="1005" y="6674"/>
                </a:lnTo>
                <a:lnTo>
                  <a:pt x="1038" y="6676"/>
                </a:lnTo>
                <a:lnTo>
                  <a:pt x="1071" y="6677"/>
                </a:lnTo>
                <a:lnTo>
                  <a:pt x="1104" y="6675"/>
                </a:lnTo>
                <a:lnTo>
                  <a:pt x="1104" y="6675"/>
                </a:lnTo>
                <a:lnTo>
                  <a:pt x="1131" y="6672"/>
                </a:lnTo>
                <a:lnTo>
                  <a:pt x="1158" y="6666"/>
                </a:lnTo>
                <a:lnTo>
                  <a:pt x="1184" y="6661"/>
                </a:lnTo>
                <a:lnTo>
                  <a:pt x="1209" y="6653"/>
                </a:lnTo>
                <a:lnTo>
                  <a:pt x="1233" y="6645"/>
                </a:lnTo>
                <a:lnTo>
                  <a:pt x="1257" y="6634"/>
                </a:lnTo>
                <a:lnTo>
                  <a:pt x="1279" y="6620"/>
                </a:lnTo>
                <a:lnTo>
                  <a:pt x="1301" y="6605"/>
                </a:lnTo>
                <a:lnTo>
                  <a:pt x="1324" y="6586"/>
                </a:lnTo>
                <a:lnTo>
                  <a:pt x="1344" y="6566"/>
                </a:lnTo>
                <a:lnTo>
                  <a:pt x="1365" y="6541"/>
                </a:lnTo>
                <a:lnTo>
                  <a:pt x="1386" y="6514"/>
                </a:lnTo>
                <a:lnTo>
                  <a:pt x="1406" y="6483"/>
                </a:lnTo>
                <a:lnTo>
                  <a:pt x="1426" y="6449"/>
                </a:lnTo>
                <a:lnTo>
                  <a:pt x="1445" y="6411"/>
                </a:lnTo>
                <a:lnTo>
                  <a:pt x="1465" y="6368"/>
                </a:lnTo>
                <a:lnTo>
                  <a:pt x="1465" y="6368"/>
                </a:lnTo>
                <a:lnTo>
                  <a:pt x="1484" y="6322"/>
                </a:lnTo>
                <a:lnTo>
                  <a:pt x="1504" y="6274"/>
                </a:lnTo>
                <a:lnTo>
                  <a:pt x="1538" y="6178"/>
                </a:lnTo>
                <a:lnTo>
                  <a:pt x="1538" y="6178"/>
                </a:lnTo>
                <a:lnTo>
                  <a:pt x="1569" y="6095"/>
                </a:lnTo>
                <a:lnTo>
                  <a:pt x="1585" y="6053"/>
                </a:lnTo>
                <a:lnTo>
                  <a:pt x="1602" y="6011"/>
                </a:lnTo>
                <a:lnTo>
                  <a:pt x="1622" y="5969"/>
                </a:lnTo>
                <a:lnTo>
                  <a:pt x="1642" y="5926"/>
                </a:lnTo>
                <a:lnTo>
                  <a:pt x="1665" y="5886"/>
                </a:lnTo>
                <a:lnTo>
                  <a:pt x="1677" y="5866"/>
                </a:lnTo>
                <a:lnTo>
                  <a:pt x="1690" y="5846"/>
                </a:lnTo>
                <a:lnTo>
                  <a:pt x="1703" y="5828"/>
                </a:lnTo>
                <a:lnTo>
                  <a:pt x="1717" y="5809"/>
                </a:lnTo>
                <a:lnTo>
                  <a:pt x="1731" y="5791"/>
                </a:lnTo>
                <a:lnTo>
                  <a:pt x="1746" y="5774"/>
                </a:lnTo>
                <a:lnTo>
                  <a:pt x="1763" y="5756"/>
                </a:lnTo>
                <a:lnTo>
                  <a:pt x="1780" y="5740"/>
                </a:lnTo>
                <a:lnTo>
                  <a:pt x="1797" y="5724"/>
                </a:lnTo>
                <a:lnTo>
                  <a:pt x="1816" y="5710"/>
                </a:lnTo>
                <a:lnTo>
                  <a:pt x="1835" y="5695"/>
                </a:lnTo>
                <a:lnTo>
                  <a:pt x="1856" y="5682"/>
                </a:lnTo>
                <a:lnTo>
                  <a:pt x="1876" y="5670"/>
                </a:lnTo>
                <a:lnTo>
                  <a:pt x="1899" y="5658"/>
                </a:lnTo>
                <a:lnTo>
                  <a:pt x="1922" y="5647"/>
                </a:lnTo>
                <a:lnTo>
                  <a:pt x="1946" y="5637"/>
                </a:lnTo>
                <a:lnTo>
                  <a:pt x="1972" y="5628"/>
                </a:lnTo>
                <a:lnTo>
                  <a:pt x="1998" y="5621"/>
                </a:lnTo>
                <a:lnTo>
                  <a:pt x="1998" y="5621"/>
                </a:lnTo>
                <a:lnTo>
                  <a:pt x="2028" y="5614"/>
                </a:lnTo>
                <a:lnTo>
                  <a:pt x="2058" y="5610"/>
                </a:lnTo>
                <a:lnTo>
                  <a:pt x="2089" y="5607"/>
                </a:lnTo>
                <a:lnTo>
                  <a:pt x="2118" y="5606"/>
                </a:lnTo>
                <a:lnTo>
                  <a:pt x="2147" y="5607"/>
                </a:lnTo>
                <a:lnTo>
                  <a:pt x="2175" y="5609"/>
                </a:lnTo>
                <a:lnTo>
                  <a:pt x="2204" y="5612"/>
                </a:lnTo>
                <a:lnTo>
                  <a:pt x="2232" y="5618"/>
                </a:lnTo>
                <a:lnTo>
                  <a:pt x="2259" y="5624"/>
                </a:lnTo>
                <a:lnTo>
                  <a:pt x="2286" y="5632"/>
                </a:lnTo>
                <a:lnTo>
                  <a:pt x="2312" y="5640"/>
                </a:lnTo>
                <a:lnTo>
                  <a:pt x="2338" y="5651"/>
                </a:lnTo>
                <a:lnTo>
                  <a:pt x="2363" y="5662"/>
                </a:lnTo>
                <a:lnTo>
                  <a:pt x="2388" y="5673"/>
                </a:lnTo>
                <a:lnTo>
                  <a:pt x="2412" y="5686"/>
                </a:lnTo>
                <a:lnTo>
                  <a:pt x="2435" y="5699"/>
                </a:lnTo>
                <a:lnTo>
                  <a:pt x="2458" y="5712"/>
                </a:lnTo>
                <a:lnTo>
                  <a:pt x="2480" y="5726"/>
                </a:lnTo>
                <a:lnTo>
                  <a:pt x="2521" y="5755"/>
                </a:lnTo>
                <a:lnTo>
                  <a:pt x="2559" y="5783"/>
                </a:lnTo>
                <a:lnTo>
                  <a:pt x="2595" y="5813"/>
                </a:lnTo>
                <a:lnTo>
                  <a:pt x="2626" y="5840"/>
                </a:lnTo>
                <a:lnTo>
                  <a:pt x="2653" y="5866"/>
                </a:lnTo>
                <a:lnTo>
                  <a:pt x="2697" y="5908"/>
                </a:lnTo>
                <a:lnTo>
                  <a:pt x="2697" y="5908"/>
                </a:lnTo>
                <a:lnTo>
                  <a:pt x="2743" y="5956"/>
                </a:lnTo>
                <a:lnTo>
                  <a:pt x="2803" y="6021"/>
                </a:lnTo>
                <a:lnTo>
                  <a:pt x="2873" y="6099"/>
                </a:lnTo>
                <a:lnTo>
                  <a:pt x="2953" y="6191"/>
                </a:lnTo>
                <a:lnTo>
                  <a:pt x="3040" y="6294"/>
                </a:lnTo>
                <a:lnTo>
                  <a:pt x="3133" y="6406"/>
                </a:lnTo>
                <a:lnTo>
                  <a:pt x="3229" y="6526"/>
                </a:lnTo>
                <a:lnTo>
                  <a:pt x="3277" y="6588"/>
                </a:lnTo>
                <a:lnTo>
                  <a:pt x="3326" y="6652"/>
                </a:lnTo>
                <a:lnTo>
                  <a:pt x="3326" y="6652"/>
                </a:lnTo>
                <a:lnTo>
                  <a:pt x="3340" y="6670"/>
                </a:lnTo>
                <a:lnTo>
                  <a:pt x="3356" y="6685"/>
                </a:lnTo>
                <a:lnTo>
                  <a:pt x="3374" y="6698"/>
                </a:lnTo>
                <a:lnTo>
                  <a:pt x="3391" y="6709"/>
                </a:lnTo>
                <a:lnTo>
                  <a:pt x="3411" y="6717"/>
                </a:lnTo>
                <a:lnTo>
                  <a:pt x="3430" y="6724"/>
                </a:lnTo>
                <a:lnTo>
                  <a:pt x="3451" y="6728"/>
                </a:lnTo>
                <a:lnTo>
                  <a:pt x="3471" y="6731"/>
                </a:lnTo>
                <a:lnTo>
                  <a:pt x="3492" y="6731"/>
                </a:lnTo>
                <a:lnTo>
                  <a:pt x="3512" y="6729"/>
                </a:lnTo>
                <a:lnTo>
                  <a:pt x="3532" y="6726"/>
                </a:lnTo>
                <a:lnTo>
                  <a:pt x="3553" y="6720"/>
                </a:lnTo>
                <a:lnTo>
                  <a:pt x="3572" y="6712"/>
                </a:lnTo>
                <a:lnTo>
                  <a:pt x="3590" y="6701"/>
                </a:lnTo>
                <a:lnTo>
                  <a:pt x="3608" y="6688"/>
                </a:lnTo>
                <a:lnTo>
                  <a:pt x="3625" y="6674"/>
                </a:lnTo>
                <a:lnTo>
                  <a:pt x="5617" y="4683"/>
                </a:lnTo>
                <a:lnTo>
                  <a:pt x="5617" y="4683"/>
                </a:lnTo>
                <a:lnTo>
                  <a:pt x="5648" y="4650"/>
                </a:lnTo>
                <a:lnTo>
                  <a:pt x="5678" y="4617"/>
                </a:lnTo>
                <a:lnTo>
                  <a:pt x="5708" y="4584"/>
                </a:lnTo>
                <a:lnTo>
                  <a:pt x="5736" y="4550"/>
                </a:lnTo>
                <a:lnTo>
                  <a:pt x="5763" y="4516"/>
                </a:lnTo>
                <a:lnTo>
                  <a:pt x="5790" y="4480"/>
                </a:lnTo>
                <a:lnTo>
                  <a:pt x="5815" y="4445"/>
                </a:lnTo>
                <a:lnTo>
                  <a:pt x="5840" y="4408"/>
                </a:lnTo>
                <a:lnTo>
                  <a:pt x="5863" y="4373"/>
                </a:lnTo>
                <a:lnTo>
                  <a:pt x="5885" y="4336"/>
                </a:lnTo>
                <a:lnTo>
                  <a:pt x="5907" y="4298"/>
                </a:lnTo>
                <a:lnTo>
                  <a:pt x="5928" y="4260"/>
                </a:lnTo>
                <a:lnTo>
                  <a:pt x="5947" y="4222"/>
                </a:lnTo>
                <a:lnTo>
                  <a:pt x="5966" y="4184"/>
                </a:lnTo>
                <a:lnTo>
                  <a:pt x="5983" y="4145"/>
                </a:lnTo>
                <a:lnTo>
                  <a:pt x="5999" y="4106"/>
                </a:lnTo>
                <a:lnTo>
                  <a:pt x="6014" y="4066"/>
                </a:lnTo>
                <a:lnTo>
                  <a:pt x="6028" y="4027"/>
                </a:lnTo>
                <a:lnTo>
                  <a:pt x="6042" y="3987"/>
                </a:lnTo>
                <a:lnTo>
                  <a:pt x="6054" y="3946"/>
                </a:lnTo>
                <a:lnTo>
                  <a:pt x="6066" y="3906"/>
                </a:lnTo>
                <a:lnTo>
                  <a:pt x="6077" y="3864"/>
                </a:lnTo>
                <a:lnTo>
                  <a:pt x="6086" y="3824"/>
                </a:lnTo>
                <a:lnTo>
                  <a:pt x="6094" y="3783"/>
                </a:lnTo>
                <a:lnTo>
                  <a:pt x="6102" y="3742"/>
                </a:lnTo>
                <a:lnTo>
                  <a:pt x="6109" y="3700"/>
                </a:lnTo>
                <a:lnTo>
                  <a:pt x="6114" y="3659"/>
                </a:lnTo>
                <a:lnTo>
                  <a:pt x="6118" y="3617"/>
                </a:lnTo>
                <a:lnTo>
                  <a:pt x="6123" y="3575"/>
                </a:lnTo>
                <a:lnTo>
                  <a:pt x="6125" y="3534"/>
                </a:lnTo>
                <a:lnTo>
                  <a:pt x="6126" y="3492"/>
                </a:lnTo>
                <a:lnTo>
                  <a:pt x="6127" y="3449"/>
                </a:lnTo>
                <a:lnTo>
                  <a:pt x="6126" y="3408"/>
                </a:lnTo>
                <a:lnTo>
                  <a:pt x="6125" y="3366"/>
                </a:lnTo>
                <a:lnTo>
                  <a:pt x="6123" y="3325"/>
                </a:lnTo>
                <a:lnTo>
                  <a:pt x="6118" y="3283"/>
                </a:lnTo>
                <a:lnTo>
                  <a:pt x="6114" y="3241"/>
                </a:lnTo>
                <a:lnTo>
                  <a:pt x="6109" y="3200"/>
                </a:lnTo>
                <a:lnTo>
                  <a:pt x="6102" y="3158"/>
                </a:lnTo>
                <a:lnTo>
                  <a:pt x="6094" y="3117"/>
                </a:lnTo>
                <a:lnTo>
                  <a:pt x="6086" y="3076"/>
                </a:lnTo>
                <a:lnTo>
                  <a:pt x="6077" y="3036"/>
                </a:lnTo>
                <a:lnTo>
                  <a:pt x="6066" y="2994"/>
                </a:lnTo>
                <a:lnTo>
                  <a:pt x="6054" y="2954"/>
                </a:lnTo>
                <a:lnTo>
                  <a:pt x="6042" y="2913"/>
                </a:lnTo>
                <a:lnTo>
                  <a:pt x="6028" y="2873"/>
                </a:lnTo>
                <a:lnTo>
                  <a:pt x="6014" y="2834"/>
                </a:lnTo>
                <a:lnTo>
                  <a:pt x="5999" y="2794"/>
                </a:lnTo>
                <a:lnTo>
                  <a:pt x="5983" y="2755"/>
                </a:lnTo>
                <a:lnTo>
                  <a:pt x="5966" y="2716"/>
                </a:lnTo>
                <a:lnTo>
                  <a:pt x="5947" y="2678"/>
                </a:lnTo>
                <a:lnTo>
                  <a:pt x="5928" y="2640"/>
                </a:lnTo>
                <a:lnTo>
                  <a:pt x="5907" y="2602"/>
                </a:lnTo>
                <a:lnTo>
                  <a:pt x="5885" y="2564"/>
                </a:lnTo>
                <a:lnTo>
                  <a:pt x="5863" y="2527"/>
                </a:lnTo>
                <a:lnTo>
                  <a:pt x="5840" y="2492"/>
                </a:lnTo>
                <a:lnTo>
                  <a:pt x="5815" y="2455"/>
                </a:lnTo>
                <a:lnTo>
                  <a:pt x="5790" y="2420"/>
                </a:lnTo>
                <a:lnTo>
                  <a:pt x="5763" y="2384"/>
                </a:lnTo>
                <a:lnTo>
                  <a:pt x="5736" y="2350"/>
                </a:lnTo>
                <a:lnTo>
                  <a:pt x="5708" y="2316"/>
                </a:lnTo>
                <a:lnTo>
                  <a:pt x="5678" y="2283"/>
                </a:lnTo>
                <a:lnTo>
                  <a:pt x="5648" y="2250"/>
                </a:lnTo>
                <a:lnTo>
                  <a:pt x="5617" y="2217"/>
                </a:lnTo>
                <a:lnTo>
                  <a:pt x="3456" y="58"/>
                </a:lnTo>
                <a:lnTo>
                  <a:pt x="3456" y="58"/>
                </a:lnTo>
                <a:lnTo>
                  <a:pt x="3443" y="45"/>
                </a:lnTo>
                <a:lnTo>
                  <a:pt x="3429" y="34"/>
                </a:lnTo>
                <a:lnTo>
                  <a:pt x="3414" y="26"/>
                </a:lnTo>
                <a:lnTo>
                  <a:pt x="3398" y="18"/>
                </a:lnTo>
                <a:lnTo>
                  <a:pt x="3381" y="11"/>
                </a:lnTo>
                <a:lnTo>
                  <a:pt x="3365" y="6"/>
                </a:lnTo>
                <a:lnTo>
                  <a:pt x="3348" y="3"/>
                </a:lnTo>
                <a:lnTo>
                  <a:pt x="3330" y="1"/>
                </a:lnTo>
                <a:lnTo>
                  <a:pt x="3314" y="0"/>
                </a:lnTo>
                <a:lnTo>
                  <a:pt x="3297" y="1"/>
                </a:lnTo>
                <a:lnTo>
                  <a:pt x="3280" y="4"/>
                </a:lnTo>
                <a:lnTo>
                  <a:pt x="3262" y="7"/>
                </a:lnTo>
                <a:lnTo>
                  <a:pt x="3246" y="13"/>
                </a:lnTo>
                <a:lnTo>
                  <a:pt x="3230" y="20"/>
                </a:lnTo>
                <a:lnTo>
                  <a:pt x="3213" y="29"/>
                </a:lnTo>
                <a:lnTo>
                  <a:pt x="3198" y="39"/>
                </a:lnTo>
                <a:lnTo>
                  <a:pt x="3198" y="39"/>
                </a:lnTo>
                <a:lnTo>
                  <a:pt x="3131" y="88"/>
                </a:lnTo>
                <a:lnTo>
                  <a:pt x="3064" y="139"/>
                </a:lnTo>
                <a:lnTo>
                  <a:pt x="2999" y="189"/>
                </a:lnTo>
                <a:lnTo>
                  <a:pt x="2936" y="239"/>
                </a:lnTo>
                <a:lnTo>
                  <a:pt x="2874" y="289"/>
                </a:lnTo>
                <a:lnTo>
                  <a:pt x="2815" y="337"/>
                </a:lnTo>
                <a:lnTo>
                  <a:pt x="2704" y="430"/>
                </a:lnTo>
                <a:lnTo>
                  <a:pt x="2606" y="515"/>
                </a:lnTo>
                <a:lnTo>
                  <a:pt x="2521" y="590"/>
                </a:lnTo>
                <a:lnTo>
                  <a:pt x="2453" y="653"/>
                </a:lnTo>
                <a:lnTo>
                  <a:pt x="2404" y="699"/>
                </a:lnTo>
                <a:lnTo>
                  <a:pt x="2404" y="699"/>
                </a:lnTo>
                <a:lnTo>
                  <a:pt x="2374" y="732"/>
                </a:lnTo>
                <a:lnTo>
                  <a:pt x="2347" y="761"/>
                </a:lnTo>
                <a:lnTo>
                  <a:pt x="2323" y="788"/>
                </a:lnTo>
                <a:lnTo>
                  <a:pt x="2302" y="814"/>
                </a:lnTo>
                <a:lnTo>
                  <a:pt x="2284" y="838"/>
                </a:lnTo>
                <a:lnTo>
                  <a:pt x="2270" y="860"/>
                </a:lnTo>
                <a:lnTo>
                  <a:pt x="2258" y="880"/>
                </a:lnTo>
                <a:lnTo>
                  <a:pt x="2247" y="899"/>
                </a:lnTo>
                <a:lnTo>
                  <a:pt x="2239" y="916"/>
                </a:lnTo>
                <a:lnTo>
                  <a:pt x="2234" y="931"/>
                </a:lnTo>
                <a:lnTo>
                  <a:pt x="2230" y="945"/>
                </a:lnTo>
                <a:lnTo>
                  <a:pt x="2227" y="957"/>
                </a:lnTo>
                <a:lnTo>
                  <a:pt x="2226" y="968"/>
                </a:lnTo>
                <a:lnTo>
                  <a:pt x="2226" y="978"/>
                </a:lnTo>
                <a:lnTo>
                  <a:pt x="2226" y="987"/>
                </a:lnTo>
                <a:lnTo>
                  <a:pt x="2228" y="993"/>
                </a:lnTo>
                <a:lnTo>
                  <a:pt x="2228" y="993"/>
                </a:lnTo>
                <a:lnTo>
                  <a:pt x="2232" y="1005"/>
                </a:lnTo>
                <a:lnTo>
                  <a:pt x="2238" y="1017"/>
                </a:lnTo>
                <a:lnTo>
                  <a:pt x="2247" y="1028"/>
                </a:lnTo>
                <a:lnTo>
                  <a:pt x="2257" y="1039"/>
                </a:lnTo>
                <a:lnTo>
                  <a:pt x="2270" y="1048"/>
                </a:lnTo>
                <a:lnTo>
                  <a:pt x="2284" y="1059"/>
                </a:lnTo>
                <a:lnTo>
                  <a:pt x="2300" y="1069"/>
                </a:lnTo>
                <a:lnTo>
                  <a:pt x="2317" y="1079"/>
                </a:lnTo>
                <a:lnTo>
                  <a:pt x="2337" y="1088"/>
                </a:lnTo>
                <a:lnTo>
                  <a:pt x="2359" y="1098"/>
                </a:lnTo>
                <a:lnTo>
                  <a:pt x="2405" y="1118"/>
                </a:lnTo>
                <a:lnTo>
                  <a:pt x="2458" y="1138"/>
                </a:lnTo>
                <a:lnTo>
                  <a:pt x="2517" y="1160"/>
                </a:lnTo>
                <a:lnTo>
                  <a:pt x="2517" y="1160"/>
                </a:lnTo>
                <a:lnTo>
                  <a:pt x="2571" y="1179"/>
                </a:lnTo>
                <a:lnTo>
                  <a:pt x="2625" y="1199"/>
                </a:lnTo>
                <a:lnTo>
                  <a:pt x="2680" y="1221"/>
                </a:lnTo>
                <a:lnTo>
                  <a:pt x="2736" y="1244"/>
                </a:lnTo>
                <a:lnTo>
                  <a:pt x="2736" y="1244"/>
                </a:lnTo>
                <a:lnTo>
                  <a:pt x="2768" y="1259"/>
                </a:lnTo>
                <a:lnTo>
                  <a:pt x="2798" y="1274"/>
                </a:lnTo>
                <a:lnTo>
                  <a:pt x="2829" y="1289"/>
                </a:lnTo>
                <a:lnTo>
                  <a:pt x="2858" y="1305"/>
                </a:lnTo>
                <a:lnTo>
                  <a:pt x="2886" y="1321"/>
                </a:lnTo>
                <a:lnTo>
                  <a:pt x="2913" y="1338"/>
                </a:lnTo>
                <a:lnTo>
                  <a:pt x="2939" y="1355"/>
                </a:lnTo>
                <a:lnTo>
                  <a:pt x="2964" y="1372"/>
                </a:lnTo>
                <a:lnTo>
                  <a:pt x="2989" y="1391"/>
                </a:lnTo>
                <a:lnTo>
                  <a:pt x="3012" y="1409"/>
                </a:lnTo>
                <a:lnTo>
                  <a:pt x="3035" y="1429"/>
                </a:lnTo>
                <a:lnTo>
                  <a:pt x="3055" y="1448"/>
                </a:lnTo>
                <a:lnTo>
                  <a:pt x="3076" y="1468"/>
                </a:lnTo>
                <a:lnTo>
                  <a:pt x="3095" y="1488"/>
                </a:lnTo>
                <a:lnTo>
                  <a:pt x="3114" y="1510"/>
                </a:lnTo>
                <a:lnTo>
                  <a:pt x="3132" y="1532"/>
                </a:lnTo>
                <a:lnTo>
                  <a:pt x="3148" y="1553"/>
                </a:lnTo>
                <a:lnTo>
                  <a:pt x="3165" y="1576"/>
                </a:lnTo>
                <a:lnTo>
                  <a:pt x="3180" y="1599"/>
                </a:lnTo>
                <a:lnTo>
                  <a:pt x="3193" y="1623"/>
                </a:lnTo>
                <a:lnTo>
                  <a:pt x="3207" y="1646"/>
                </a:lnTo>
                <a:lnTo>
                  <a:pt x="3219" y="1671"/>
                </a:lnTo>
                <a:lnTo>
                  <a:pt x="3230" y="1697"/>
                </a:lnTo>
                <a:lnTo>
                  <a:pt x="3240" y="1722"/>
                </a:lnTo>
                <a:lnTo>
                  <a:pt x="3250" y="1749"/>
                </a:lnTo>
                <a:lnTo>
                  <a:pt x="3259" y="1777"/>
                </a:lnTo>
                <a:lnTo>
                  <a:pt x="3267" y="1804"/>
                </a:lnTo>
                <a:lnTo>
                  <a:pt x="3273" y="1832"/>
                </a:lnTo>
                <a:lnTo>
                  <a:pt x="3280" y="1861"/>
                </a:lnTo>
                <a:lnTo>
                  <a:pt x="3285" y="1890"/>
                </a:lnTo>
                <a:lnTo>
                  <a:pt x="3289" y="1921"/>
                </a:lnTo>
                <a:lnTo>
                  <a:pt x="3293" y="1951"/>
                </a:lnTo>
                <a:lnTo>
                  <a:pt x="3293" y="1951"/>
                </a:lnTo>
                <a:lnTo>
                  <a:pt x="3295" y="1979"/>
                </a:lnTo>
                <a:lnTo>
                  <a:pt x="3297" y="2008"/>
                </a:lnTo>
                <a:lnTo>
                  <a:pt x="3297" y="2037"/>
                </a:lnTo>
                <a:lnTo>
                  <a:pt x="3297" y="2065"/>
                </a:lnTo>
                <a:lnTo>
                  <a:pt x="3296" y="2093"/>
                </a:lnTo>
                <a:lnTo>
                  <a:pt x="3294" y="2121"/>
                </a:lnTo>
                <a:lnTo>
                  <a:pt x="3290" y="2149"/>
                </a:lnTo>
                <a:lnTo>
                  <a:pt x="3286" y="2178"/>
                </a:lnTo>
                <a:lnTo>
                  <a:pt x="3282" y="2206"/>
                </a:lnTo>
                <a:lnTo>
                  <a:pt x="3275" y="2234"/>
                </a:lnTo>
                <a:lnTo>
                  <a:pt x="3269" y="2262"/>
                </a:lnTo>
                <a:lnTo>
                  <a:pt x="3261" y="2290"/>
                </a:lnTo>
                <a:lnTo>
                  <a:pt x="3252" y="2318"/>
                </a:lnTo>
                <a:lnTo>
                  <a:pt x="3243" y="2345"/>
                </a:lnTo>
                <a:lnTo>
                  <a:pt x="3233" y="2374"/>
                </a:lnTo>
                <a:lnTo>
                  <a:pt x="3221" y="2402"/>
                </a:lnTo>
                <a:lnTo>
                  <a:pt x="3209" y="2429"/>
                </a:lnTo>
                <a:lnTo>
                  <a:pt x="3196" y="2456"/>
                </a:lnTo>
                <a:lnTo>
                  <a:pt x="3182" y="2484"/>
                </a:lnTo>
                <a:lnTo>
                  <a:pt x="3167" y="2511"/>
                </a:lnTo>
                <a:lnTo>
                  <a:pt x="3151" y="2538"/>
                </a:lnTo>
                <a:lnTo>
                  <a:pt x="3134" y="2565"/>
                </a:lnTo>
                <a:lnTo>
                  <a:pt x="3116" y="2592"/>
                </a:lnTo>
                <a:lnTo>
                  <a:pt x="3097" y="2619"/>
                </a:lnTo>
                <a:lnTo>
                  <a:pt x="3078" y="2647"/>
                </a:lnTo>
                <a:lnTo>
                  <a:pt x="3057" y="2674"/>
                </a:lnTo>
                <a:lnTo>
                  <a:pt x="3037" y="2701"/>
                </a:lnTo>
                <a:lnTo>
                  <a:pt x="3014" y="2727"/>
                </a:lnTo>
                <a:lnTo>
                  <a:pt x="2991" y="2754"/>
                </a:lnTo>
                <a:lnTo>
                  <a:pt x="2967" y="2781"/>
                </a:lnTo>
                <a:lnTo>
                  <a:pt x="2943" y="2807"/>
                </a:lnTo>
                <a:lnTo>
                  <a:pt x="2917" y="2833"/>
                </a:lnTo>
                <a:lnTo>
                  <a:pt x="2917" y="2833"/>
                </a:lnTo>
                <a:lnTo>
                  <a:pt x="2891" y="2859"/>
                </a:lnTo>
                <a:lnTo>
                  <a:pt x="2863" y="2884"/>
                </a:lnTo>
                <a:lnTo>
                  <a:pt x="2837" y="2908"/>
                </a:lnTo>
                <a:lnTo>
                  <a:pt x="2810" y="2932"/>
                </a:lnTo>
                <a:lnTo>
                  <a:pt x="2784" y="2953"/>
                </a:lnTo>
                <a:lnTo>
                  <a:pt x="2757" y="2975"/>
                </a:lnTo>
                <a:lnTo>
                  <a:pt x="2730" y="2995"/>
                </a:lnTo>
                <a:lnTo>
                  <a:pt x="2703" y="3015"/>
                </a:lnTo>
                <a:lnTo>
                  <a:pt x="2676" y="3033"/>
                </a:lnTo>
                <a:lnTo>
                  <a:pt x="2649" y="3051"/>
                </a:lnTo>
                <a:lnTo>
                  <a:pt x="2622" y="3068"/>
                </a:lnTo>
                <a:lnTo>
                  <a:pt x="2595" y="3083"/>
                </a:lnTo>
                <a:lnTo>
                  <a:pt x="2568" y="3098"/>
                </a:lnTo>
                <a:lnTo>
                  <a:pt x="2539" y="3112"/>
                </a:lnTo>
                <a:lnTo>
                  <a:pt x="2512" y="3125"/>
                </a:lnTo>
                <a:lnTo>
                  <a:pt x="2484" y="3138"/>
                </a:lnTo>
                <a:lnTo>
                  <a:pt x="2457" y="3149"/>
                </a:lnTo>
                <a:lnTo>
                  <a:pt x="2429" y="3160"/>
                </a:lnTo>
                <a:lnTo>
                  <a:pt x="2402" y="3170"/>
                </a:lnTo>
                <a:lnTo>
                  <a:pt x="2374" y="3177"/>
                </a:lnTo>
                <a:lnTo>
                  <a:pt x="2346" y="3186"/>
                </a:lnTo>
                <a:lnTo>
                  <a:pt x="2317" y="3193"/>
                </a:lnTo>
                <a:lnTo>
                  <a:pt x="2289" y="3198"/>
                </a:lnTo>
                <a:lnTo>
                  <a:pt x="2261" y="3203"/>
                </a:lnTo>
                <a:lnTo>
                  <a:pt x="2233" y="3207"/>
                </a:lnTo>
                <a:lnTo>
                  <a:pt x="2205" y="3210"/>
                </a:lnTo>
                <a:lnTo>
                  <a:pt x="2176" y="3212"/>
                </a:lnTo>
                <a:lnTo>
                  <a:pt x="2148" y="3213"/>
                </a:lnTo>
                <a:lnTo>
                  <a:pt x="2120" y="3214"/>
                </a:lnTo>
                <a:lnTo>
                  <a:pt x="2091" y="3213"/>
                </a:lnTo>
                <a:lnTo>
                  <a:pt x="2063" y="3212"/>
                </a:lnTo>
                <a:lnTo>
                  <a:pt x="2035" y="3210"/>
                </a:lnTo>
                <a:lnTo>
                  <a:pt x="2035" y="3210"/>
                </a:lnTo>
                <a:lnTo>
                  <a:pt x="2003" y="3206"/>
                </a:lnTo>
                <a:lnTo>
                  <a:pt x="1974" y="3201"/>
                </a:lnTo>
                <a:lnTo>
                  <a:pt x="1945" y="3196"/>
                </a:lnTo>
                <a:lnTo>
                  <a:pt x="1915" y="3190"/>
                </a:lnTo>
                <a:lnTo>
                  <a:pt x="1887" y="3183"/>
                </a:lnTo>
                <a:lnTo>
                  <a:pt x="1860" y="3175"/>
                </a:lnTo>
                <a:lnTo>
                  <a:pt x="1833" y="3167"/>
                </a:lnTo>
                <a:lnTo>
                  <a:pt x="1806" y="3157"/>
                </a:lnTo>
                <a:lnTo>
                  <a:pt x="1780" y="3147"/>
                </a:lnTo>
                <a:lnTo>
                  <a:pt x="1755" y="3135"/>
                </a:lnTo>
                <a:lnTo>
                  <a:pt x="1730" y="3123"/>
                </a:lnTo>
                <a:lnTo>
                  <a:pt x="1706" y="3110"/>
                </a:lnTo>
                <a:lnTo>
                  <a:pt x="1682" y="3096"/>
                </a:lnTo>
                <a:lnTo>
                  <a:pt x="1659" y="3081"/>
                </a:lnTo>
                <a:lnTo>
                  <a:pt x="1637" y="3066"/>
                </a:lnTo>
                <a:lnTo>
                  <a:pt x="1614" y="3049"/>
                </a:lnTo>
                <a:lnTo>
                  <a:pt x="1592" y="3031"/>
                </a:lnTo>
                <a:lnTo>
                  <a:pt x="1572" y="3013"/>
                </a:lnTo>
                <a:lnTo>
                  <a:pt x="1551" y="2993"/>
                </a:lnTo>
                <a:lnTo>
                  <a:pt x="1531" y="2973"/>
                </a:lnTo>
                <a:lnTo>
                  <a:pt x="1511" y="2951"/>
                </a:lnTo>
                <a:lnTo>
                  <a:pt x="1493" y="2928"/>
                </a:lnTo>
                <a:lnTo>
                  <a:pt x="1474" y="2906"/>
                </a:lnTo>
                <a:lnTo>
                  <a:pt x="1456" y="2882"/>
                </a:lnTo>
                <a:lnTo>
                  <a:pt x="1439" y="2856"/>
                </a:lnTo>
                <a:lnTo>
                  <a:pt x="1421" y="2830"/>
                </a:lnTo>
                <a:lnTo>
                  <a:pt x="1404" y="2803"/>
                </a:lnTo>
                <a:lnTo>
                  <a:pt x="1388" y="2774"/>
                </a:lnTo>
                <a:lnTo>
                  <a:pt x="1373" y="2745"/>
                </a:lnTo>
                <a:lnTo>
                  <a:pt x="1357" y="2716"/>
                </a:lnTo>
                <a:lnTo>
                  <a:pt x="1342" y="2684"/>
                </a:lnTo>
                <a:lnTo>
                  <a:pt x="1327" y="2653"/>
                </a:lnTo>
                <a:lnTo>
                  <a:pt x="1327" y="2653"/>
                </a:lnTo>
                <a:lnTo>
                  <a:pt x="1304" y="2597"/>
                </a:lnTo>
                <a:lnTo>
                  <a:pt x="1283" y="2543"/>
                </a:lnTo>
                <a:lnTo>
                  <a:pt x="1263" y="2488"/>
                </a:lnTo>
                <a:lnTo>
                  <a:pt x="1244" y="2435"/>
                </a:lnTo>
                <a:lnTo>
                  <a:pt x="1244" y="2435"/>
                </a:lnTo>
                <a:lnTo>
                  <a:pt x="1222" y="2377"/>
                </a:lnTo>
                <a:lnTo>
                  <a:pt x="1201" y="2323"/>
                </a:lnTo>
                <a:lnTo>
                  <a:pt x="1182" y="2275"/>
                </a:lnTo>
                <a:lnTo>
                  <a:pt x="1172" y="2254"/>
                </a:lnTo>
                <a:lnTo>
                  <a:pt x="1162" y="2235"/>
                </a:lnTo>
                <a:lnTo>
                  <a:pt x="1153" y="2216"/>
                </a:lnTo>
                <a:lnTo>
                  <a:pt x="1142" y="2200"/>
                </a:lnTo>
                <a:lnTo>
                  <a:pt x="1132" y="2186"/>
                </a:lnTo>
                <a:lnTo>
                  <a:pt x="1121" y="2174"/>
                </a:lnTo>
                <a:lnTo>
                  <a:pt x="1110" y="2163"/>
                </a:lnTo>
                <a:lnTo>
                  <a:pt x="1099" y="2156"/>
                </a:lnTo>
                <a:lnTo>
                  <a:pt x="1089" y="2149"/>
                </a:lnTo>
                <a:lnTo>
                  <a:pt x="1077" y="2145"/>
                </a:lnTo>
                <a:lnTo>
                  <a:pt x="1077" y="2145"/>
                </a:lnTo>
                <a:lnTo>
                  <a:pt x="1064" y="2143"/>
                </a:lnTo>
                <a:lnTo>
                  <a:pt x="1050" y="2142"/>
                </a:lnTo>
                <a:lnTo>
                  <a:pt x="1033" y="2144"/>
                </a:lnTo>
                <a:lnTo>
                  <a:pt x="1017" y="2146"/>
                </a:lnTo>
                <a:lnTo>
                  <a:pt x="1000" y="2151"/>
                </a:lnTo>
                <a:lnTo>
                  <a:pt x="981" y="2158"/>
                </a:lnTo>
                <a:lnTo>
                  <a:pt x="962" y="2165"/>
                </a:lnTo>
                <a:lnTo>
                  <a:pt x="942" y="2175"/>
                </a:lnTo>
                <a:lnTo>
                  <a:pt x="922" y="2187"/>
                </a:lnTo>
                <a:lnTo>
                  <a:pt x="900" y="2200"/>
                </a:lnTo>
                <a:lnTo>
                  <a:pt x="878" y="2214"/>
                </a:lnTo>
                <a:lnTo>
                  <a:pt x="856" y="2230"/>
                </a:lnTo>
                <a:lnTo>
                  <a:pt x="832" y="2249"/>
                </a:lnTo>
                <a:lnTo>
                  <a:pt x="808" y="2267"/>
                </a:lnTo>
                <a:lnTo>
                  <a:pt x="784" y="2288"/>
                </a:lnTo>
                <a:lnTo>
                  <a:pt x="759" y="2310"/>
                </a:lnTo>
                <a:lnTo>
                  <a:pt x="759" y="2310"/>
                </a:lnTo>
                <a:lnTo>
                  <a:pt x="734" y="2335"/>
                </a:lnTo>
                <a:lnTo>
                  <a:pt x="705" y="2365"/>
                </a:lnTo>
                <a:lnTo>
                  <a:pt x="671" y="2400"/>
                </a:lnTo>
                <a:lnTo>
                  <a:pt x="636" y="2441"/>
                </a:lnTo>
                <a:lnTo>
                  <a:pt x="597" y="2485"/>
                </a:lnTo>
                <a:lnTo>
                  <a:pt x="554" y="2535"/>
                </a:lnTo>
                <a:lnTo>
                  <a:pt x="509" y="2590"/>
                </a:lnTo>
                <a:lnTo>
                  <a:pt x="462" y="2649"/>
                </a:lnTo>
                <a:lnTo>
                  <a:pt x="413" y="2712"/>
                </a:lnTo>
                <a:lnTo>
                  <a:pt x="362" y="2779"/>
                </a:lnTo>
                <a:lnTo>
                  <a:pt x="308" y="2849"/>
                </a:lnTo>
                <a:lnTo>
                  <a:pt x="254" y="2923"/>
                </a:lnTo>
                <a:lnTo>
                  <a:pt x="199" y="3000"/>
                </a:lnTo>
                <a:lnTo>
                  <a:pt x="142" y="3081"/>
                </a:lnTo>
                <a:lnTo>
                  <a:pt x="84" y="3164"/>
                </a:lnTo>
                <a:lnTo>
                  <a:pt x="26" y="3250"/>
                </a:lnTo>
                <a:lnTo>
                  <a:pt x="26" y="3250"/>
                </a:lnTo>
                <a:lnTo>
                  <a:pt x="18" y="3264"/>
                </a:lnTo>
                <a:lnTo>
                  <a:pt x="11" y="3278"/>
                </a:lnTo>
                <a:lnTo>
                  <a:pt x="6" y="3293"/>
                </a:lnTo>
                <a:lnTo>
                  <a:pt x="2" y="3309"/>
                </a:lnTo>
                <a:lnTo>
                  <a:pt x="0" y="3324"/>
                </a:lnTo>
                <a:lnTo>
                  <a:pt x="0" y="3339"/>
                </a:lnTo>
                <a:lnTo>
                  <a:pt x="1" y="3354"/>
                </a:lnTo>
                <a:lnTo>
                  <a:pt x="3" y="3369"/>
                </a:lnTo>
                <a:lnTo>
                  <a:pt x="6" y="3384"/>
                </a:lnTo>
                <a:lnTo>
                  <a:pt x="12" y="3399"/>
                </a:lnTo>
                <a:lnTo>
                  <a:pt x="18" y="3413"/>
                </a:lnTo>
                <a:lnTo>
                  <a:pt x="26" y="3426"/>
                </a:lnTo>
                <a:lnTo>
                  <a:pt x="35" y="3439"/>
                </a:lnTo>
                <a:lnTo>
                  <a:pt x="45" y="3451"/>
                </a:lnTo>
                <a:lnTo>
                  <a:pt x="57" y="3461"/>
                </a:lnTo>
                <a:lnTo>
                  <a:pt x="70" y="3471"/>
                </a:lnTo>
                <a:lnTo>
                  <a:pt x="70" y="3471"/>
                </a:lnTo>
                <a:lnTo>
                  <a:pt x="163" y="3534"/>
                </a:lnTo>
                <a:lnTo>
                  <a:pt x="253" y="3597"/>
                </a:lnTo>
                <a:lnTo>
                  <a:pt x="341" y="3660"/>
                </a:lnTo>
                <a:lnTo>
                  <a:pt x="424" y="3720"/>
                </a:lnTo>
                <a:lnTo>
                  <a:pt x="505" y="3781"/>
                </a:lnTo>
                <a:lnTo>
                  <a:pt x="582" y="3838"/>
                </a:lnTo>
                <a:lnTo>
                  <a:pt x="654" y="3895"/>
                </a:lnTo>
                <a:lnTo>
                  <a:pt x="722" y="3949"/>
                </a:lnTo>
                <a:lnTo>
                  <a:pt x="786" y="4001"/>
                </a:lnTo>
                <a:lnTo>
                  <a:pt x="846" y="4050"/>
                </a:lnTo>
                <a:lnTo>
                  <a:pt x="900" y="4096"/>
                </a:lnTo>
                <a:lnTo>
                  <a:pt x="949" y="4139"/>
                </a:lnTo>
                <a:lnTo>
                  <a:pt x="993" y="4178"/>
                </a:lnTo>
                <a:lnTo>
                  <a:pt x="1032" y="4213"/>
                </a:lnTo>
                <a:lnTo>
                  <a:pt x="1065" y="4244"/>
                </a:lnTo>
                <a:lnTo>
                  <a:pt x="1092" y="4270"/>
                </a:lnTo>
                <a:lnTo>
                  <a:pt x="1092" y="4270"/>
                </a:lnTo>
                <a:lnTo>
                  <a:pt x="1114" y="4292"/>
                </a:lnTo>
                <a:lnTo>
                  <a:pt x="1138" y="4318"/>
                </a:lnTo>
                <a:lnTo>
                  <a:pt x="1164" y="4349"/>
                </a:lnTo>
                <a:lnTo>
                  <a:pt x="1192" y="4382"/>
                </a:lnTo>
                <a:lnTo>
                  <a:pt x="1220" y="4419"/>
                </a:lnTo>
                <a:lnTo>
                  <a:pt x="1247" y="4460"/>
                </a:lnTo>
                <a:lnTo>
                  <a:pt x="1274" y="4503"/>
                </a:lnTo>
                <a:lnTo>
                  <a:pt x="1287" y="4525"/>
                </a:lnTo>
                <a:lnTo>
                  <a:pt x="1299" y="4548"/>
                </a:lnTo>
                <a:lnTo>
                  <a:pt x="1311" y="4572"/>
                </a:lnTo>
                <a:lnTo>
                  <a:pt x="1322" y="4597"/>
                </a:lnTo>
                <a:lnTo>
                  <a:pt x="1332" y="4622"/>
                </a:lnTo>
                <a:lnTo>
                  <a:pt x="1341" y="4648"/>
                </a:lnTo>
                <a:lnTo>
                  <a:pt x="1350" y="4674"/>
                </a:lnTo>
                <a:lnTo>
                  <a:pt x="1357" y="4700"/>
                </a:lnTo>
                <a:lnTo>
                  <a:pt x="1365" y="4727"/>
                </a:lnTo>
                <a:lnTo>
                  <a:pt x="1370" y="4754"/>
                </a:lnTo>
                <a:lnTo>
                  <a:pt x="1374" y="4782"/>
                </a:lnTo>
                <a:lnTo>
                  <a:pt x="1377" y="4810"/>
                </a:lnTo>
                <a:lnTo>
                  <a:pt x="1378" y="4839"/>
                </a:lnTo>
                <a:lnTo>
                  <a:pt x="1378" y="4868"/>
                </a:lnTo>
                <a:lnTo>
                  <a:pt x="1377" y="4897"/>
                </a:lnTo>
                <a:lnTo>
                  <a:pt x="1374" y="4926"/>
                </a:lnTo>
                <a:lnTo>
                  <a:pt x="1368" y="4956"/>
                </a:lnTo>
                <a:lnTo>
                  <a:pt x="1362" y="4986"/>
                </a:lnTo>
                <a:lnTo>
                  <a:pt x="1362" y="4986"/>
                </a:lnTo>
                <a:lnTo>
                  <a:pt x="1354" y="5012"/>
                </a:lnTo>
                <a:lnTo>
                  <a:pt x="1345" y="5037"/>
                </a:lnTo>
                <a:lnTo>
                  <a:pt x="1337" y="5062"/>
                </a:lnTo>
                <a:lnTo>
                  <a:pt x="1326" y="5084"/>
                </a:lnTo>
                <a:lnTo>
                  <a:pt x="1314" y="5106"/>
                </a:lnTo>
                <a:lnTo>
                  <a:pt x="1302" y="5128"/>
                </a:lnTo>
                <a:lnTo>
                  <a:pt x="1288" y="5148"/>
                </a:lnTo>
                <a:lnTo>
                  <a:pt x="1274" y="5167"/>
                </a:lnTo>
                <a:lnTo>
                  <a:pt x="1259" y="5186"/>
                </a:lnTo>
                <a:lnTo>
                  <a:pt x="1244" y="5204"/>
                </a:lnTo>
                <a:lnTo>
                  <a:pt x="1227" y="5220"/>
                </a:lnTo>
                <a:lnTo>
                  <a:pt x="1210" y="5236"/>
                </a:lnTo>
                <a:lnTo>
                  <a:pt x="1193" y="5251"/>
                </a:lnTo>
                <a:lnTo>
                  <a:pt x="1174" y="5267"/>
                </a:lnTo>
                <a:lnTo>
                  <a:pt x="1156" y="5281"/>
                </a:lnTo>
                <a:lnTo>
                  <a:pt x="1136" y="5294"/>
                </a:lnTo>
                <a:lnTo>
                  <a:pt x="1117" y="5307"/>
                </a:lnTo>
                <a:lnTo>
                  <a:pt x="1097" y="5319"/>
                </a:lnTo>
                <a:lnTo>
                  <a:pt x="1056" y="5341"/>
                </a:lnTo>
                <a:lnTo>
                  <a:pt x="1015" y="5362"/>
                </a:lnTo>
                <a:lnTo>
                  <a:pt x="973" y="5381"/>
                </a:lnTo>
                <a:lnTo>
                  <a:pt x="930" y="5399"/>
                </a:lnTo>
                <a:lnTo>
                  <a:pt x="888" y="5415"/>
                </a:lnTo>
                <a:lnTo>
                  <a:pt x="806" y="5445"/>
                </a:lnTo>
                <a:lnTo>
                  <a:pt x="806" y="5445"/>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35" name="矩形 34"/>
          <p:cNvSpPr/>
          <p:nvPr/>
        </p:nvSpPr>
        <p:spPr>
          <a:xfrm>
            <a:off x="5575628" y="1711329"/>
            <a:ext cx="5521945" cy="3785652"/>
          </a:xfrm>
          <a:prstGeom prst="rect">
            <a:avLst/>
          </a:prstGeom>
        </p:spPr>
        <p:txBody>
          <a:bodyPr wrap="square">
            <a:spAutoFit/>
          </a:bodyPr>
          <a:lstStyle/>
          <a:p>
            <a:pPr indent="457200" algn="just">
              <a:lnSpc>
                <a:spcPct val="150000"/>
              </a:lnSpc>
            </a:pPr>
            <a:r>
              <a:rPr lang="en-US" altLang="zh-CN" sz="2000" dirty="0">
                <a:latin typeface="+mj-ea"/>
                <a:ea typeface="+mj-ea"/>
              </a:rPr>
              <a:t>2020</a:t>
            </a:r>
            <a:r>
              <a:rPr lang="zh-CN" altLang="en-US" sz="2000" dirty="0">
                <a:latin typeface="+mj-ea"/>
                <a:ea typeface="+mj-ea"/>
              </a:rPr>
              <a:t>年</a:t>
            </a:r>
            <a:r>
              <a:rPr lang="en-US" altLang="zh-CN" sz="2000" dirty="0">
                <a:latin typeface="+mj-ea"/>
                <a:ea typeface="+mj-ea"/>
              </a:rPr>
              <a:t>6</a:t>
            </a:r>
            <a:r>
              <a:rPr lang="zh-CN" altLang="en-US" sz="2000" dirty="0">
                <a:latin typeface="+mj-ea"/>
                <a:ea typeface="+mj-ea"/>
              </a:rPr>
              <a:t>月</a:t>
            </a:r>
            <a:r>
              <a:rPr lang="en-US" altLang="zh-CN" sz="2000" dirty="0">
                <a:latin typeface="+mj-ea"/>
                <a:ea typeface="+mj-ea"/>
              </a:rPr>
              <a:t>15</a:t>
            </a:r>
            <a:r>
              <a:rPr lang="zh-CN" altLang="en-US" sz="2000" dirty="0">
                <a:latin typeface="+mj-ea"/>
                <a:ea typeface="+mj-ea"/>
              </a:rPr>
              <a:t>日晚，在中印边境加勒万河谷地区，印军违背承诺，再次越过实控线非法活动，蓄意发动挑衅攻击，引发双方激烈肢体冲突，造成人员伤亡</a:t>
            </a:r>
            <a:r>
              <a:rPr lang="zh-CN" altLang="en-US" sz="2000" dirty="0" smtClean="0">
                <a:latin typeface="+mj-ea"/>
                <a:ea typeface="+mj-ea"/>
              </a:rPr>
              <a:t>。</a:t>
            </a:r>
            <a:endParaRPr lang="en-US" altLang="zh-CN" sz="2000" dirty="0">
              <a:latin typeface="+mj-ea"/>
              <a:ea typeface="+mj-ea"/>
            </a:endParaRPr>
          </a:p>
          <a:p>
            <a:pPr indent="457200" algn="just">
              <a:lnSpc>
                <a:spcPct val="150000"/>
              </a:lnSpc>
            </a:pPr>
            <a:r>
              <a:rPr lang="en-US" altLang="zh-CN" sz="2000" dirty="0" smtClean="0">
                <a:latin typeface="+mj-ea"/>
                <a:ea typeface="+mj-ea"/>
              </a:rPr>
              <a:t>2020</a:t>
            </a:r>
            <a:r>
              <a:rPr lang="zh-CN" altLang="en-US" sz="2000" dirty="0">
                <a:latin typeface="+mj-ea"/>
                <a:ea typeface="+mj-ea"/>
              </a:rPr>
              <a:t>年</a:t>
            </a:r>
            <a:r>
              <a:rPr lang="en-US" altLang="zh-CN" sz="2000" dirty="0">
                <a:latin typeface="+mj-ea"/>
                <a:ea typeface="+mj-ea"/>
              </a:rPr>
              <a:t>6</a:t>
            </a:r>
            <a:r>
              <a:rPr lang="zh-CN" altLang="en-US" sz="2000" dirty="0">
                <a:latin typeface="+mj-ea"/>
                <a:ea typeface="+mj-ea"/>
              </a:rPr>
              <a:t>月</a:t>
            </a:r>
            <a:r>
              <a:rPr lang="en-US" altLang="zh-CN" sz="2000" dirty="0">
                <a:latin typeface="+mj-ea"/>
                <a:ea typeface="+mj-ea"/>
              </a:rPr>
              <a:t>24</a:t>
            </a:r>
            <a:r>
              <a:rPr lang="zh-CN" altLang="en-US" sz="2000" dirty="0">
                <a:latin typeface="+mj-ea"/>
                <a:ea typeface="+mj-ea"/>
              </a:rPr>
              <a:t>日，两国防长通电话正在协商中，双方于</a:t>
            </a:r>
            <a:r>
              <a:rPr lang="en-US" altLang="zh-CN" sz="2000" dirty="0">
                <a:latin typeface="+mj-ea"/>
                <a:ea typeface="+mj-ea"/>
              </a:rPr>
              <a:t>2020</a:t>
            </a:r>
            <a:r>
              <a:rPr lang="zh-CN" altLang="en-US" sz="2000" dirty="0">
                <a:latin typeface="+mj-ea"/>
                <a:ea typeface="+mj-ea"/>
              </a:rPr>
              <a:t>年</a:t>
            </a:r>
            <a:r>
              <a:rPr lang="en-US" altLang="zh-CN" sz="2000" dirty="0">
                <a:latin typeface="+mj-ea"/>
                <a:ea typeface="+mj-ea"/>
              </a:rPr>
              <a:t>6</a:t>
            </a:r>
            <a:r>
              <a:rPr lang="zh-CN" altLang="en-US" sz="2000" dirty="0">
                <a:latin typeface="+mj-ea"/>
                <a:ea typeface="+mj-ea"/>
              </a:rPr>
              <a:t>月</a:t>
            </a:r>
            <a:r>
              <a:rPr lang="en-US" altLang="zh-CN" sz="2000" dirty="0">
                <a:latin typeface="+mj-ea"/>
                <a:ea typeface="+mj-ea"/>
              </a:rPr>
              <a:t>22</a:t>
            </a:r>
            <a:r>
              <a:rPr lang="zh-CN" altLang="en-US" sz="2000" dirty="0">
                <a:latin typeface="+mj-ea"/>
                <a:ea typeface="+mj-ea"/>
              </a:rPr>
              <a:t>日举行第二次军长级会晤，就管控紧张局势、维护边境地区和平稳定深入交换意见</a:t>
            </a:r>
            <a:r>
              <a:rPr lang="zh-CN" altLang="en-US" sz="2000" dirty="0" smtClean="0">
                <a:latin typeface="+mj-ea"/>
                <a:ea typeface="+mj-ea"/>
              </a:rPr>
              <a:t>。</a:t>
            </a:r>
            <a:endParaRPr lang="zh-CN" altLang="en-US" sz="2000" dirty="0">
              <a:latin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35">
                                            <p:txEl>
                                              <p:pRg st="0" end="0"/>
                                            </p:txEl>
                                          </p:spTgt>
                                        </p:tgtEl>
                                        <p:attrNameLst>
                                          <p:attrName>style.visibility</p:attrName>
                                        </p:attrNameLst>
                                      </p:cBhvr>
                                      <p:to>
                                        <p:strVal val="visible"/>
                                      </p:to>
                                    </p:set>
                                    <p:anim calcmode="lin" valueType="num">
                                      <p:cBhvr additive="base">
                                        <p:cTn id="21"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35">
                                            <p:txEl>
                                              <p:pRg st="1" end="1"/>
                                            </p:txEl>
                                          </p:spTgt>
                                        </p:tgtEl>
                                        <p:attrNameLst>
                                          <p:attrName>style.visibility</p:attrName>
                                        </p:attrNameLst>
                                      </p:cBhvr>
                                      <p:to>
                                        <p:strVal val="visible"/>
                                      </p:to>
                                    </p:set>
                                    <p:anim calcmode="lin" valueType="num">
                                      <p:cBhvr additive="base">
                                        <p:cTn id="27" dur="500" fill="hold"/>
                                        <p:tgtEl>
                                          <p:spTgt spid="35">
                                            <p:txEl>
                                              <p:pRg st="1" end="1"/>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dirty="0"/>
              <a:t>边疆管理</a:t>
            </a:r>
            <a:endParaRPr lang="zh-CN" altLang="en-US" b="1" dirty="0"/>
          </a:p>
        </p:txBody>
      </p:sp>
      <p:sp>
        <p:nvSpPr>
          <p:cNvPr id="5" name="TextBox 4"/>
          <p:cNvSpPr txBox="1"/>
          <p:nvPr/>
        </p:nvSpPr>
        <p:spPr>
          <a:xfrm>
            <a:off x="537881" y="1474461"/>
            <a:ext cx="11241741" cy="3785652"/>
          </a:xfrm>
          <a:prstGeom prst="rect">
            <a:avLst/>
          </a:prstGeom>
          <a:noFill/>
        </p:spPr>
        <p:txBody>
          <a:bodyPr wrap="square" rtlCol="0">
            <a:spAutoFit/>
          </a:bodyPr>
          <a:lstStyle/>
          <a:p>
            <a:r>
              <a:rPr lang="zh-CN" altLang="en-US" sz="2400" b="1" dirty="0" smtClean="0"/>
              <a:t>新疆</a:t>
            </a:r>
            <a:endParaRPr lang="en-US" altLang="zh-CN" sz="2400" b="1" dirty="0" smtClean="0"/>
          </a:p>
          <a:p>
            <a:endParaRPr lang="en-US" altLang="zh-CN" sz="2400" b="1" dirty="0" smtClean="0"/>
          </a:p>
          <a:p>
            <a:r>
              <a:rPr lang="zh-CN" altLang="en-US" sz="2400" dirty="0" smtClean="0"/>
              <a:t>（</a:t>
            </a:r>
            <a:r>
              <a:rPr lang="en-US" altLang="zh-CN" sz="2400" dirty="0"/>
              <a:t>1</a:t>
            </a:r>
            <a:r>
              <a:rPr lang="zh-CN" altLang="en-US" sz="2400" dirty="0"/>
              <a:t>）公元前</a:t>
            </a:r>
            <a:r>
              <a:rPr lang="en-US" altLang="zh-CN" sz="2400" dirty="0"/>
              <a:t>138</a:t>
            </a:r>
            <a:r>
              <a:rPr lang="zh-CN" altLang="en-US" sz="2400" dirty="0"/>
              <a:t>年和公元前</a:t>
            </a:r>
            <a:r>
              <a:rPr lang="en-US" altLang="zh-CN" sz="2400" dirty="0"/>
              <a:t>119</a:t>
            </a:r>
            <a:r>
              <a:rPr lang="zh-CN" altLang="en-US" sz="2400" dirty="0"/>
              <a:t>年，张骞先后两次出使西域，加强了汉朝与西域各国之间的</a:t>
            </a:r>
            <a:r>
              <a:rPr lang="zh-CN" altLang="en-US" sz="2400" dirty="0" smtClean="0"/>
              <a:t>联系</a:t>
            </a:r>
            <a:endParaRPr lang="en-US" altLang="zh-CN" sz="2400" dirty="0" smtClean="0"/>
          </a:p>
          <a:p>
            <a:r>
              <a:rPr lang="zh-CN" altLang="en-US" sz="2400" dirty="0" smtClean="0"/>
              <a:t>（</a:t>
            </a:r>
            <a:r>
              <a:rPr lang="en-US" altLang="zh-CN" sz="2400" dirty="0"/>
              <a:t>2</a:t>
            </a:r>
            <a:r>
              <a:rPr lang="zh-CN" altLang="en-US" sz="2400" dirty="0"/>
              <a:t>）公元前</a:t>
            </a:r>
            <a:r>
              <a:rPr lang="en-US" altLang="zh-CN" sz="2400" dirty="0"/>
              <a:t>60</a:t>
            </a:r>
            <a:r>
              <a:rPr lang="zh-CN" altLang="en-US" sz="2400" dirty="0"/>
              <a:t>年</a:t>
            </a:r>
            <a:r>
              <a:rPr lang="zh-CN" altLang="en-US" sz="2400" dirty="0" smtClean="0"/>
              <a:t>，西汉设立</a:t>
            </a:r>
            <a:r>
              <a:rPr lang="zh-CN" altLang="en-US" sz="2400" dirty="0"/>
              <a:t>西域都护，标志着西域正式归属中央政权，其管辖范围包括今新疆及巴尔喀什湖以东、以南的广大</a:t>
            </a:r>
            <a:r>
              <a:rPr lang="zh-CN" altLang="en-US" sz="2400" dirty="0" smtClean="0"/>
              <a:t>地区。</a:t>
            </a:r>
            <a:endParaRPr lang="en-US" altLang="zh-CN" sz="2400" dirty="0" smtClean="0"/>
          </a:p>
          <a:p>
            <a:r>
              <a:rPr lang="zh-CN" altLang="en-US" sz="2400" dirty="0" smtClean="0"/>
              <a:t>（</a:t>
            </a:r>
            <a:r>
              <a:rPr lang="en-US" altLang="zh-CN" sz="2400" dirty="0" smtClean="0"/>
              <a:t>3</a:t>
            </a:r>
            <a:r>
              <a:rPr lang="zh-CN" altLang="en-US" sz="2400" dirty="0" smtClean="0"/>
              <a:t>）清朝乾隆帝</a:t>
            </a:r>
            <a:r>
              <a:rPr lang="zh-CN" altLang="en-US" sz="2400" dirty="0"/>
              <a:t>时平定大、小和卓叛乱，</a:t>
            </a:r>
            <a:r>
              <a:rPr lang="zh-CN" altLang="en-US" sz="2400" b="1" dirty="0"/>
              <a:t>设置伊犁将军</a:t>
            </a:r>
            <a:r>
              <a:rPr lang="zh-CN" altLang="en-US" sz="2400" dirty="0"/>
              <a:t>，管辖包括巴勒喀什池在内的整个新疆</a:t>
            </a:r>
            <a:r>
              <a:rPr lang="zh-CN" altLang="en-US" sz="2400" dirty="0" smtClean="0"/>
              <a:t>地区。</a:t>
            </a:r>
            <a:endParaRPr lang="en-US" altLang="zh-CN" sz="2400" dirty="0" smtClean="0"/>
          </a:p>
          <a:p>
            <a:endParaRPr lang="en-US" altLang="zh-CN" sz="2400" dirty="0" smtClean="0"/>
          </a:p>
          <a:p>
            <a:endParaRPr lang="zh-CN" altLang="zh-CN" sz="2400"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dirty="0"/>
              <a:t>边疆管理</a:t>
            </a:r>
            <a:endParaRPr lang="zh-CN" altLang="en-US" b="1" dirty="0"/>
          </a:p>
        </p:txBody>
      </p:sp>
      <p:sp>
        <p:nvSpPr>
          <p:cNvPr id="5" name="TextBox 4"/>
          <p:cNvSpPr txBox="1"/>
          <p:nvPr/>
        </p:nvSpPr>
        <p:spPr>
          <a:xfrm>
            <a:off x="537881" y="1474461"/>
            <a:ext cx="11241741" cy="3785652"/>
          </a:xfrm>
          <a:prstGeom prst="rect">
            <a:avLst/>
          </a:prstGeom>
          <a:noFill/>
        </p:spPr>
        <p:txBody>
          <a:bodyPr wrap="square" rtlCol="0">
            <a:spAutoFit/>
          </a:bodyPr>
          <a:lstStyle/>
          <a:p>
            <a:r>
              <a:rPr lang="zh-CN" altLang="en-US" sz="2400" b="1" dirty="0" smtClean="0"/>
              <a:t>西藏</a:t>
            </a:r>
            <a:endParaRPr lang="en-US" altLang="zh-CN" sz="2400" b="1" dirty="0" smtClean="0"/>
          </a:p>
          <a:p>
            <a:endParaRPr lang="en-US" altLang="zh-CN" sz="2400" dirty="0"/>
          </a:p>
          <a:p>
            <a:r>
              <a:rPr lang="zh-CN" altLang="en-US" sz="2400" dirty="0" smtClean="0"/>
              <a:t>（</a:t>
            </a:r>
            <a:r>
              <a:rPr lang="en-US" altLang="zh-CN" sz="2400" dirty="0"/>
              <a:t>1</a:t>
            </a:r>
            <a:r>
              <a:rPr lang="zh-CN" altLang="en-US" sz="2400" dirty="0"/>
              <a:t>）文成公主嫁给松赞干布、尺带珠丹与唐朝金城公主结婚。唐蕃会盟，唐蕃“和同为一家”</a:t>
            </a:r>
            <a:endParaRPr lang="en-US" altLang="zh-CN" sz="2400" dirty="0"/>
          </a:p>
          <a:p>
            <a:r>
              <a:rPr lang="zh-CN" altLang="en-US" sz="2400" dirty="0"/>
              <a:t>（</a:t>
            </a:r>
            <a:r>
              <a:rPr lang="en-US" altLang="zh-CN" sz="2400" dirty="0"/>
              <a:t>2</a:t>
            </a:r>
            <a:r>
              <a:rPr lang="zh-CN" altLang="en-US" sz="2400" dirty="0"/>
              <a:t>）</a:t>
            </a:r>
            <a:r>
              <a:rPr lang="zh-CN" altLang="en-US" sz="2400" b="1" dirty="0"/>
              <a:t>元朝时在西藏设立宣慰使司都元帅府，由宣政院直接统辖，掌管西藏的军民各项事务。从此，中央政府对西藏正式行使行政</a:t>
            </a:r>
            <a:r>
              <a:rPr lang="zh-CN" altLang="en-US" sz="2400" b="1" dirty="0" smtClean="0"/>
              <a:t>管辖</a:t>
            </a:r>
            <a:endParaRPr lang="en-US" altLang="zh-CN" sz="2400" b="1" dirty="0"/>
          </a:p>
          <a:p>
            <a:r>
              <a:rPr lang="zh-CN" altLang="en-US" sz="2400" dirty="0"/>
              <a:t>（</a:t>
            </a:r>
            <a:r>
              <a:rPr lang="en-US" altLang="zh-CN" sz="2400" dirty="0"/>
              <a:t>3</a:t>
            </a:r>
            <a:r>
              <a:rPr lang="zh-CN" altLang="en-US" sz="2400" dirty="0"/>
              <a:t>）顺治帝册封五世达赖；康熙帝册封五世班禅；雍正帝时设驻藏大臣；清朝在西藏地方设立噶厦；乾隆帝确立金瓶掣签</a:t>
            </a:r>
            <a:r>
              <a:rPr lang="zh-CN" altLang="en-US" sz="2400" dirty="0" smtClean="0"/>
              <a:t>制度</a:t>
            </a:r>
            <a:endParaRPr lang="en-US" altLang="zh-CN" sz="2400" dirty="0"/>
          </a:p>
          <a:p>
            <a:endParaRPr lang="en-US" altLang="zh-CN" sz="2400" b="1" dirty="0" smtClean="0"/>
          </a:p>
          <a:p>
            <a:endParaRPr lang="zh-CN" altLang="zh-CN" sz="2400"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dirty="0"/>
              <a:t>边疆管理</a:t>
            </a:r>
            <a:endParaRPr lang="zh-CN" altLang="en-US" b="1" dirty="0"/>
          </a:p>
        </p:txBody>
      </p:sp>
      <p:sp>
        <p:nvSpPr>
          <p:cNvPr id="5" name="TextBox 4"/>
          <p:cNvSpPr txBox="1"/>
          <p:nvPr/>
        </p:nvSpPr>
        <p:spPr>
          <a:xfrm>
            <a:off x="537881" y="1205520"/>
            <a:ext cx="11241741" cy="4524315"/>
          </a:xfrm>
          <a:prstGeom prst="rect">
            <a:avLst/>
          </a:prstGeom>
          <a:noFill/>
        </p:spPr>
        <p:txBody>
          <a:bodyPr wrap="square" rtlCol="0">
            <a:spAutoFit/>
          </a:bodyPr>
          <a:lstStyle/>
          <a:p>
            <a:r>
              <a:rPr lang="zh-CN" altLang="en-US" sz="2400" b="1" dirty="0" smtClean="0"/>
              <a:t>台湾</a:t>
            </a:r>
            <a:endParaRPr lang="en-US" altLang="zh-CN" sz="2400" b="1" dirty="0" smtClean="0"/>
          </a:p>
          <a:p>
            <a:endParaRPr lang="en-US" altLang="zh-CN" sz="2400" dirty="0"/>
          </a:p>
          <a:p>
            <a:r>
              <a:rPr lang="zh-CN" altLang="en-US" sz="2400" dirty="0" smtClean="0"/>
              <a:t>（</a:t>
            </a:r>
            <a:r>
              <a:rPr lang="en-US" altLang="zh-CN" sz="2400" dirty="0" smtClean="0"/>
              <a:t>1</a:t>
            </a:r>
            <a:r>
              <a:rPr lang="zh-CN" altLang="en-US" sz="2400" dirty="0" smtClean="0"/>
              <a:t>）吴国</a:t>
            </a:r>
            <a:r>
              <a:rPr lang="zh-CN" altLang="en-US" sz="2400" dirty="0"/>
              <a:t>孙权派卫温率万人船队到夷洲（今台湾），加强台湾和内地</a:t>
            </a:r>
            <a:r>
              <a:rPr lang="zh-CN" altLang="en-US" sz="2400" dirty="0" smtClean="0"/>
              <a:t>联系</a:t>
            </a:r>
            <a:endParaRPr lang="en-US" altLang="zh-CN" sz="2400" dirty="0" smtClean="0"/>
          </a:p>
          <a:p>
            <a:r>
              <a:rPr lang="zh-CN" altLang="en-US" sz="2400" dirty="0" smtClean="0"/>
              <a:t>（</a:t>
            </a:r>
            <a:r>
              <a:rPr lang="en-US" altLang="zh-CN" sz="2400" dirty="0" smtClean="0"/>
              <a:t>2</a:t>
            </a:r>
            <a:r>
              <a:rPr lang="zh-CN" altLang="en-US" sz="2400" dirty="0" smtClean="0"/>
              <a:t>）</a:t>
            </a:r>
            <a:r>
              <a:rPr lang="zh-CN" altLang="en-US" sz="2400" b="1" dirty="0" smtClean="0"/>
              <a:t>元朝设置</a:t>
            </a:r>
            <a:r>
              <a:rPr lang="zh-CN" altLang="en-US" sz="2400" b="1" dirty="0"/>
              <a:t>澎湖巡检司，负责管辖澎湖和琉球，这是历史上中央王朝首次在台湾地区正式建立的行政</a:t>
            </a:r>
            <a:r>
              <a:rPr lang="zh-CN" altLang="en-US" sz="2400" b="1" dirty="0" smtClean="0"/>
              <a:t>机构</a:t>
            </a:r>
            <a:endParaRPr lang="en-US" altLang="zh-CN" sz="2400" b="1" dirty="0" smtClean="0"/>
          </a:p>
          <a:p>
            <a:r>
              <a:rPr lang="zh-CN" altLang="en-US" sz="2400" dirty="0" smtClean="0"/>
              <a:t>（</a:t>
            </a:r>
            <a:r>
              <a:rPr lang="en-US" altLang="zh-CN" sz="2400" dirty="0" smtClean="0"/>
              <a:t>2</a:t>
            </a:r>
            <a:r>
              <a:rPr lang="zh-CN" altLang="en-US" sz="2400" dirty="0" smtClean="0"/>
              <a:t>）</a:t>
            </a:r>
            <a:r>
              <a:rPr lang="en-US" altLang="zh-CN" sz="2400" dirty="0"/>
              <a:t>1662</a:t>
            </a:r>
            <a:r>
              <a:rPr lang="zh-CN" altLang="en-US" sz="2400" dirty="0"/>
              <a:t>年郑成功打败荷兰殖民者，收复台湾；</a:t>
            </a:r>
            <a:r>
              <a:rPr lang="en-US" altLang="zh-CN" sz="2400" dirty="0"/>
              <a:t>1683</a:t>
            </a:r>
            <a:r>
              <a:rPr lang="zh-CN" altLang="en-US" sz="2400" dirty="0"/>
              <a:t>年，清军进入台湾；</a:t>
            </a:r>
            <a:r>
              <a:rPr lang="en-US" altLang="zh-CN" sz="2400" b="1" dirty="0"/>
              <a:t>1684</a:t>
            </a:r>
            <a:r>
              <a:rPr lang="zh-CN" altLang="en-US" sz="2400" b="1" dirty="0"/>
              <a:t>年，清朝设置台湾府，隶属福建省</a:t>
            </a:r>
            <a:r>
              <a:rPr lang="zh-CN" altLang="en-US" sz="2400" dirty="0"/>
              <a:t>；</a:t>
            </a:r>
            <a:r>
              <a:rPr lang="en-US" altLang="zh-CN" sz="2400" dirty="0"/>
              <a:t>1885</a:t>
            </a:r>
            <a:r>
              <a:rPr lang="zh-CN" altLang="en-US" sz="2400" dirty="0"/>
              <a:t>年台湾正式建省，成为中国的一个</a:t>
            </a:r>
            <a:r>
              <a:rPr lang="zh-CN" altLang="en-US" sz="2400" dirty="0" smtClean="0"/>
              <a:t>行省</a:t>
            </a:r>
            <a:endParaRPr lang="en-US" altLang="zh-CN" sz="2400" dirty="0" smtClean="0"/>
          </a:p>
          <a:p>
            <a:r>
              <a:rPr lang="zh-CN" altLang="en-US" sz="2400" dirty="0" smtClean="0"/>
              <a:t>（</a:t>
            </a:r>
            <a:r>
              <a:rPr lang="en-US" altLang="zh-CN" sz="2400" dirty="0" smtClean="0"/>
              <a:t>3</a:t>
            </a:r>
            <a:r>
              <a:rPr lang="zh-CN" altLang="en-US" sz="2400" dirty="0" smtClean="0"/>
              <a:t>）</a:t>
            </a:r>
            <a:r>
              <a:rPr lang="zh-CN" altLang="en-US" sz="2400" dirty="0"/>
              <a:t>甲午中日战争后，</a:t>
            </a:r>
            <a:r>
              <a:rPr lang="en-US" altLang="zh-CN" sz="2400" dirty="0"/>
              <a:t>1895</a:t>
            </a:r>
            <a:r>
              <a:rPr lang="zh-CN" altLang="en-US" sz="2400" dirty="0"/>
              <a:t>年，日本通过</a:t>
            </a:r>
            <a:r>
              <a:rPr lang="en-US" altLang="zh-CN" sz="2400" dirty="0"/>
              <a:t>《</a:t>
            </a:r>
            <a:r>
              <a:rPr lang="zh-CN" altLang="en-US" sz="2400" dirty="0"/>
              <a:t>马关条约</a:t>
            </a:r>
            <a:r>
              <a:rPr lang="en-US" altLang="zh-CN" sz="2400" dirty="0"/>
              <a:t>》</a:t>
            </a:r>
            <a:r>
              <a:rPr lang="zh-CN" altLang="en-US" sz="2400" dirty="0"/>
              <a:t>，割占台湾全岛及所有附属各岛屿、澎湖列岛抗日战争胜利后，台湾回到祖国怀抱</a:t>
            </a:r>
            <a:r>
              <a:rPr lang="zh-CN" altLang="en-US" sz="2400" dirty="0" smtClean="0"/>
              <a:t>。</a:t>
            </a:r>
            <a:endParaRPr lang="en-US" altLang="zh-CN" sz="2400" dirty="0" smtClean="0"/>
          </a:p>
          <a:p>
            <a:r>
              <a:rPr lang="zh-CN" altLang="en-US" sz="2400" dirty="0" smtClean="0"/>
              <a:t>（</a:t>
            </a:r>
            <a:r>
              <a:rPr lang="en-US" altLang="zh-CN" sz="2400" dirty="0" smtClean="0"/>
              <a:t>4</a:t>
            </a:r>
            <a:r>
              <a:rPr lang="zh-CN" altLang="en-US" sz="2400" dirty="0" smtClean="0"/>
              <a:t>）</a:t>
            </a:r>
            <a:r>
              <a:rPr lang="en-US" altLang="zh-CN" sz="2400" dirty="0" smtClean="0"/>
              <a:t>1949</a:t>
            </a:r>
            <a:r>
              <a:rPr lang="zh-CN" altLang="en-US" sz="2400" dirty="0"/>
              <a:t>年，南京解放，国民党残余势力退往</a:t>
            </a:r>
            <a:r>
              <a:rPr lang="zh-CN" altLang="en-US" sz="2400" dirty="0" smtClean="0"/>
              <a:t>台湾</a:t>
            </a:r>
            <a:endParaRPr lang="en-US" altLang="zh-CN" sz="2400" dirty="0" smtClean="0"/>
          </a:p>
          <a:p>
            <a:r>
              <a:rPr lang="zh-CN" altLang="en-US" sz="2400" dirty="0" smtClean="0"/>
              <a:t>（</a:t>
            </a:r>
            <a:r>
              <a:rPr lang="en-US" altLang="zh-CN" sz="2400" dirty="0" smtClean="0"/>
              <a:t>5</a:t>
            </a:r>
            <a:r>
              <a:rPr lang="zh-CN" altLang="en-US" sz="2400" dirty="0" smtClean="0"/>
              <a:t>）形成</a:t>
            </a:r>
            <a:r>
              <a:rPr lang="zh-CN" altLang="en-US" sz="2400" dirty="0"/>
              <a:t>了“和平统一、一国两制”的对台基本方针，并采取一系列措施，缓和海峡两岸关系，推进祖国统一大业</a:t>
            </a:r>
            <a:endParaRPr lang="zh-CN" altLang="zh-CN" sz="2400"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dirty="0" smtClean="0"/>
              <a:t>我国的外交政策</a:t>
            </a:r>
            <a:endParaRPr lang="zh-CN" altLang="en-US" b="1" dirty="0"/>
          </a:p>
        </p:txBody>
      </p:sp>
      <p:sp>
        <p:nvSpPr>
          <p:cNvPr id="5" name="TextBox 4"/>
          <p:cNvSpPr txBox="1"/>
          <p:nvPr/>
        </p:nvSpPr>
        <p:spPr>
          <a:xfrm>
            <a:off x="537881" y="1474461"/>
            <a:ext cx="11241741" cy="4893647"/>
          </a:xfrm>
          <a:prstGeom prst="rect">
            <a:avLst/>
          </a:prstGeom>
          <a:noFill/>
        </p:spPr>
        <p:txBody>
          <a:bodyPr wrap="square" rtlCol="0">
            <a:spAutoFit/>
          </a:bodyPr>
          <a:lstStyle/>
          <a:p>
            <a:r>
              <a:rPr lang="zh-CN" altLang="en-US" sz="2400" b="1" dirty="0" smtClean="0"/>
              <a:t>和平共处五项原则</a:t>
            </a:r>
            <a:r>
              <a:rPr lang="en-US" altLang="zh-CN" sz="2400" b="1" dirty="0" smtClean="0"/>
              <a:t> </a:t>
            </a:r>
            <a:r>
              <a:rPr lang="en-US" altLang="zh-CN" sz="2400" dirty="0" smtClean="0"/>
              <a:t>     </a:t>
            </a:r>
            <a:endParaRPr lang="en-US" altLang="zh-CN" sz="2400" dirty="0" smtClean="0"/>
          </a:p>
          <a:p>
            <a:endParaRPr lang="en-US" altLang="zh-CN" sz="2400" dirty="0" smtClean="0"/>
          </a:p>
          <a:p>
            <a:pPr indent="457200"/>
            <a:r>
              <a:rPr lang="en-US" altLang="zh-CN" sz="2400" dirty="0" smtClean="0"/>
              <a:t>1953</a:t>
            </a:r>
            <a:r>
              <a:rPr lang="zh-CN" altLang="zh-CN" sz="2400" dirty="0"/>
              <a:t>年底，</a:t>
            </a:r>
            <a:r>
              <a:rPr lang="zh-CN" altLang="zh-CN" sz="2400" b="1" dirty="0"/>
              <a:t>周恩来在接见印度代表团时，首次提出和平共处五项原则</a:t>
            </a:r>
            <a:r>
              <a:rPr lang="zh-CN" altLang="zh-CN" sz="2400" dirty="0"/>
              <a:t>。</a:t>
            </a:r>
            <a:endParaRPr lang="zh-CN" altLang="zh-CN" sz="2400" dirty="0"/>
          </a:p>
          <a:p>
            <a:pPr indent="457200"/>
            <a:r>
              <a:rPr lang="zh-CN" altLang="zh-CN" sz="2400" b="1" dirty="0" smtClean="0"/>
              <a:t>内容</a:t>
            </a:r>
            <a:r>
              <a:rPr lang="zh-CN" altLang="zh-CN" sz="2400" b="1" dirty="0"/>
              <a:t>：</a:t>
            </a:r>
            <a:r>
              <a:rPr lang="zh-CN" altLang="zh-CN" sz="2400" dirty="0"/>
              <a:t>互相尊重主权和领土完整，互不侵犯，互不干涉内政，平等互利，和平共处。</a:t>
            </a:r>
            <a:endParaRPr lang="zh-CN" altLang="zh-CN" sz="2400" dirty="0"/>
          </a:p>
          <a:p>
            <a:pPr indent="457200"/>
            <a:r>
              <a:rPr lang="zh-CN" altLang="zh-CN" sz="2400" b="1" dirty="0" smtClean="0"/>
              <a:t>发展</a:t>
            </a:r>
            <a:r>
              <a:rPr lang="zh-CN" altLang="zh-CN" sz="2400" b="1" dirty="0"/>
              <a:t>：</a:t>
            </a:r>
            <a:r>
              <a:rPr lang="en-US" altLang="zh-CN" sz="2400" dirty="0"/>
              <a:t>1954</a:t>
            </a:r>
            <a:r>
              <a:rPr lang="zh-CN" altLang="zh-CN" sz="2400" dirty="0"/>
              <a:t>年，周恩来访问印度和缅甸，分别与印度总理尼赫鲁、缅甸总理吴努发表联合声明，双方一致同意以和平共处五项原则作为指导中印、中缅两国关系的基本原则。</a:t>
            </a:r>
            <a:endParaRPr lang="zh-CN" altLang="zh-CN" sz="2400" dirty="0"/>
          </a:p>
          <a:p>
            <a:pPr indent="457200"/>
            <a:r>
              <a:rPr lang="zh-CN" altLang="zh-CN" sz="2400" b="1" dirty="0" smtClean="0"/>
              <a:t>影响</a:t>
            </a:r>
            <a:r>
              <a:rPr lang="zh-CN" altLang="zh-CN" sz="2400" b="1" dirty="0"/>
              <a:t>：</a:t>
            </a:r>
            <a:r>
              <a:rPr lang="zh-CN" altLang="zh-CN" sz="2400" dirty="0"/>
              <a:t>和平共处五项原则在国际上产生深远影响，被世界上越来越多的国家接受，</a:t>
            </a:r>
            <a:r>
              <a:rPr lang="zh-CN" altLang="zh-CN" sz="2400" b="1" dirty="0"/>
              <a:t>成为处理国与国之间关系的基本准则。</a:t>
            </a:r>
            <a:endParaRPr lang="zh-CN" altLang="zh-CN" sz="2400" dirty="0"/>
          </a:p>
          <a:p>
            <a:endParaRPr lang="en-US" altLang="zh-CN" sz="2400" b="1" dirty="0"/>
          </a:p>
          <a:p>
            <a:endParaRPr lang="en-US" altLang="zh-CN" sz="2400" b="1" dirty="0" smtClean="0"/>
          </a:p>
          <a:p>
            <a:endParaRPr lang="zh-CN" altLang="zh-CN" sz="2400"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dirty="0" smtClean="0"/>
              <a:t>我国的外交政策</a:t>
            </a:r>
            <a:endParaRPr lang="zh-CN" altLang="en-US" b="1" dirty="0"/>
          </a:p>
        </p:txBody>
      </p:sp>
      <p:sp>
        <p:nvSpPr>
          <p:cNvPr id="5" name="TextBox 4"/>
          <p:cNvSpPr txBox="1"/>
          <p:nvPr/>
        </p:nvSpPr>
        <p:spPr>
          <a:xfrm>
            <a:off x="537881" y="1474461"/>
            <a:ext cx="11241741" cy="4524315"/>
          </a:xfrm>
          <a:prstGeom prst="rect">
            <a:avLst/>
          </a:prstGeom>
          <a:noFill/>
        </p:spPr>
        <p:txBody>
          <a:bodyPr wrap="square" rtlCol="0">
            <a:spAutoFit/>
          </a:bodyPr>
          <a:lstStyle/>
          <a:p>
            <a:r>
              <a:rPr lang="en-US" altLang="zh-CN" sz="2400" dirty="0" smtClean="0"/>
              <a:t>1954</a:t>
            </a:r>
            <a:r>
              <a:rPr lang="zh-CN" altLang="zh-CN" sz="2400" dirty="0" smtClean="0"/>
              <a:t>年</a:t>
            </a:r>
            <a:r>
              <a:rPr lang="zh-CN" altLang="en-US" sz="2400" dirty="0" smtClean="0"/>
              <a:t>，</a:t>
            </a:r>
            <a:r>
              <a:rPr lang="zh-CN" altLang="zh-CN" sz="2400" b="1" dirty="0" smtClean="0"/>
              <a:t>中国</a:t>
            </a:r>
            <a:r>
              <a:rPr lang="zh-CN" altLang="zh-CN" sz="2400" b="1" dirty="0"/>
              <a:t>第一次以五大国之一的身份参加的国际</a:t>
            </a:r>
            <a:r>
              <a:rPr lang="zh-CN" altLang="zh-CN" sz="2400" b="1" dirty="0" smtClean="0"/>
              <a:t>会议</a:t>
            </a:r>
            <a:r>
              <a:rPr lang="en-US" altLang="zh-CN" sz="2400" b="1" dirty="0" smtClean="0"/>
              <a:t>——</a:t>
            </a:r>
            <a:r>
              <a:rPr lang="zh-CN" altLang="en-US" sz="2400" b="1" dirty="0" smtClean="0"/>
              <a:t>日内瓦会议</a:t>
            </a:r>
            <a:endParaRPr lang="en-US" altLang="zh-CN" sz="2400" b="1" dirty="0" smtClean="0"/>
          </a:p>
          <a:p>
            <a:r>
              <a:rPr lang="en-US" altLang="zh-CN" sz="2400" dirty="0"/>
              <a:t>1955</a:t>
            </a:r>
            <a:r>
              <a:rPr lang="zh-CN" altLang="zh-CN" sz="2400" dirty="0" smtClean="0"/>
              <a:t>年</a:t>
            </a:r>
            <a:r>
              <a:rPr lang="zh-CN" altLang="en-US" sz="2400" dirty="0" smtClean="0"/>
              <a:t>，</a:t>
            </a:r>
            <a:r>
              <a:rPr lang="zh-CN" altLang="zh-CN" sz="2400" b="1" dirty="0" smtClean="0"/>
              <a:t>第一次</a:t>
            </a:r>
            <a:r>
              <a:rPr lang="zh-CN" altLang="zh-CN" sz="2400" b="1" dirty="0"/>
              <a:t>没有殖民主义国家参加的</a:t>
            </a:r>
            <a:r>
              <a:rPr lang="zh-CN" altLang="zh-CN" sz="2400" b="1" dirty="0" smtClean="0"/>
              <a:t>亚非会议</a:t>
            </a:r>
            <a:r>
              <a:rPr lang="en-US" altLang="zh-CN" sz="2400" b="1" dirty="0" smtClean="0"/>
              <a:t>——</a:t>
            </a:r>
            <a:r>
              <a:rPr lang="zh-CN" altLang="en-US" sz="2400" b="1" dirty="0" smtClean="0"/>
              <a:t>万隆会议；周恩来提出“求同存异”</a:t>
            </a:r>
            <a:endParaRPr lang="en-US" altLang="zh-CN" sz="2400" b="1" dirty="0"/>
          </a:p>
          <a:p>
            <a:r>
              <a:rPr lang="en-US" altLang="zh-CN" sz="2400" b="1" dirty="0"/>
              <a:t>1971</a:t>
            </a:r>
            <a:r>
              <a:rPr lang="zh-CN" altLang="zh-CN" sz="2400" b="1" dirty="0" smtClean="0"/>
              <a:t>年</a:t>
            </a:r>
            <a:r>
              <a:rPr lang="zh-CN" altLang="zh-CN" sz="2400" dirty="0" smtClean="0"/>
              <a:t>，</a:t>
            </a:r>
            <a:r>
              <a:rPr lang="zh-CN" altLang="zh-CN" sz="2400" b="1" dirty="0"/>
              <a:t>第</a:t>
            </a:r>
            <a:r>
              <a:rPr lang="en-US" altLang="zh-CN" sz="2400" b="1" dirty="0"/>
              <a:t>26</a:t>
            </a:r>
            <a:r>
              <a:rPr lang="zh-CN" altLang="zh-CN" sz="2400" b="1" dirty="0"/>
              <a:t>届联合国大会</a:t>
            </a:r>
            <a:r>
              <a:rPr lang="zh-CN" altLang="zh-CN" sz="2400" dirty="0"/>
              <a:t>通过决议，恢复中华人民共和国在联合国的一切合法</a:t>
            </a:r>
            <a:r>
              <a:rPr lang="zh-CN" altLang="zh-CN" sz="2400" dirty="0" smtClean="0"/>
              <a:t>权利</a:t>
            </a:r>
            <a:endParaRPr lang="en-US" altLang="zh-CN" sz="2400" dirty="0" smtClean="0"/>
          </a:p>
          <a:p>
            <a:r>
              <a:rPr lang="en-US" altLang="zh-CN" sz="2400" b="1" dirty="0"/>
              <a:t>1972</a:t>
            </a:r>
            <a:r>
              <a:rPr lang="zh-CN" altLang="zh-CN" sz="2400" b="1" dirty="0"/>
              <a:t>年，尼克松访华，中美双方正式签署并发表了《联合公报》，两国关系开始走向</a:t>
            </a:r>
            <a:r>
              <a:rPr lang="zh-CN" altLang="zh-CN" sz="2400" b="1" dirty="0" smtClean="0"/>
              <a:t>正常化</a:t>
            </a:r>
            <a:endParaRPr lang="en-US" altLang="zh-CN" sz="2400" b="1" dirty="0" smtClean="0"/>
          </a:p>
          <a:p>
            <a:r>
              <a:rPr lang="en-US" altLang="zh-CN" sz="2400" b="1" dirty="0"/>
              <a:t>1979</a:t>
            </a:r>
            <a:r>
              <a:rPr lang="zh-CN" altLang="zh-CN" sz="2400" b="1" dirty="0"/>
              <a:t>年，中美正式建立</a:t>
            </a:r>
            <a:r>
              <a:rPr lang="zh-CN" altLang="zh-CN" sz="2400" b="1" dirty="0" smtClean="0"/>
              <a:t>外交关系</a:t>
            </a:r>
            <a:endParaRPr lang="zh-CN" altLang="zh-CN" sz="2400" dirty="0"/>
          </a:p>
          <a:p>
            <a:r>
              <a:rPr lang="en-US" altLang="zh-CN" sz="2400" b="1" dirty="0"/>
              <a:t>1972</a:t>
            </a:r>
            <a:r>
              <a:rPr lang="zh-CN" altLang="zh-CN" sz="2400" b="1" dirty="0"/>
              <a:t>年</a:t>
            </a:r>
            <a:r>
              <a:rPr lang="zh-CN" altLang="zh-CN" sz="2400" dirty="0"/>
              <a:t>，日本首相</a:t>
            </a:r>
            <a:r>
              <a:rPr lang="zh-CN" altLang="zh-CN" sz="2400" b="1" dirty="0"/>
              <a:t>田中角荣</a:t>
            </a:r>
            <a:r>
              <a:rPr lang="zh-CN" altLang="zh-CN" sz="2400" dirty="0"/>
              <a:t>访华，</a:t>
            </a:r>
            <a:r>
              <a:rPr lang="zh-CN" altLang="zh-CN" sz="2400" b="1" dirty="0"/>
              <a:t>中日两国正式建立</a:t>
            </a:r>
            <a:r>
              <a:rPr lang="zh-CN" altLang="zh-CN" sz="2400" b="1" dirty="0" smtClean="0"/>
              <a:t>外交关系</a:t>
            </a:r>
            <a:endParaRPr lang="en-US" altLang="zh-CN" sz="2400" b="1" dirty="0" smtClean="0"/>
          </a:p>
          <a:p>
            <a:r>
              <a:rPr lang="zh-CN" altLang="en-US" sz="2400" dirty="0" smtClean="0"/>
              <a:t>改革开放后，</a:t>
            </a:r>
            <a:r>
              <a:rPr lang="zh-CN" altLang="zh-CN" sz="2400" dirty="0" smtClean="0"/>
              <a:t>中国</a:t>
            </a:r>
            <a:r>
              <a:rPr lang="zh-CN" altLang="zh-CN" sz="2400" dirty="0"/>
              <a:t>特色大国外交全面推进，形成</a:t>
            </a:r>
            <a:r>
              <a:rPr lang="zh-CN" altLang="zh-CN" sz="2400" b="1" dirty="0"/>
              <a:t>全方位、多层次、立体化的外交</a:t>
            </a:r>
            <a:r>
              <a:rPr lang="zh-CN" altLang="zh-CN" sz="2400" b="1" dirty="0" smtClean="0"/>
              <a:t>布局</a:t>
            </a:r>
            <a:endParaRPr lang="en-US" altLang="zh-CN" sz="2400" b="1" dirty="0" smtClean="0"/>
          </a:p>
          <a:p>
            <a:endParaRPr lang="zh-CN" altLang="zh-CN" sz="2400"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814830" y="1630045"/>
            <a:ext cx="9135110" cy="2656205"/>
          </a:xfrm>
          <a:prstGeom prst="rect">
            <a:avLst/>
          </a:prstGeom>
          <a:noFill/>
        </p:spPr>
        <p:txBody>
          <a:bodyPr wrap="square" rtlCol="0">
            <a:spAutoFit/>
          </a:bodyPr>
          <a:p>
            <a:pPr fontAlgn="auto">
              <a:lnSpc>
                <a:spcPts val="5000"/>
              </a:lnSpc>
            </a:pPr>
            <a:r>
              <a:rPr lang="zh-CN" altLang="en-US" sz="3200" b="1">
                <a:latin typeface="宋体" panose="02010600030101010101" pitchFamily="2" charset="-122"/>
                <a:ea typeface="宋体" panose="02010600030101010101" pitchFamily="2" charset="-122"/>
                <a:cs typeface="宋体" panose="02010600030101010101" pitchFamily="2" charset="-122"/>
              </a:rPr>
              <a:t>2020年涉及本时政热点命题点</a:t>
            </a:r>
            <a:endParaRPr lang="zh-CN" altLang="en-US" sz="3200" b="1">
              <a:latin typeface="宋体" panose="02010600030101010101" pitchFamily="2" charset="-122"/>
              <a:ea typeface="宋体" panose="02010600030101010101" pitchFamily="2" charset="-122"/>
              <a:cs typeface="宋体" panose="02010600030101010101" pitchFamily="2" charset="-122"/>
            </a:endParaRPr>
          </a:p>
          <a:p>
            <a:pPr fontAlgn="auto">
              <a:lnSpc>
                <a:spcPts val="5000"/>
              </a:lnSpc>
            </a:pPr>
            <a:r>
              <a:rPr lang="en-US" altLang="zh-CN" sz="3200" b="1">
                <a:latin typeface="宋体" panose="02010600030101010101" pitchFamily="2" charset="-122"/>
                <a:ea typeface="宋体" panose="02010600030101010101" pitchFamily="2" charset="-122"/>
                <a:cs typeface="宋体" panose="02010600030101010101" pitchFamily="2" charset="-122"/>
              </a:rPr>
              <a:t>1</a:t>
            </a:r>
            <a:r>
              <a:rPr lang="zh-CN" altLang="en-US" sz="3200" b="1">
                <a:latin typeface="宋体" panose="02010600030101010101" pitchFamily="2" charset="-122"/>
                <a:ea typeface="宋体" panose="02010600030101010101" pitchFamily="2" charset="-122"/>
                <a:cs typeface="宋体" panose="02010600030101010101" pitchFamily="2" charset="-122"/>
              </a:rPr>
              <a:t>、古代印度文明成就：种姓制度、佛教</a:t>
            </a:r>
            <a:endParaRPr lang="zh-CN" altLang="en-US" sz="3200" b="1">
              <a:latin typeface="宋体" panose="02010600030101010101" pitchFamily="2" charset="-122"/>
              <a:ea typeface="宋体" panose="02010600030101010101" pitchFamily="2" charset="-122"/>
              <a:cs typeface="宋体" panose="02010600030101010101" pitchFamily="2" charset="-122"/>
            </a:endParaRPr>
          </a:p>
          <a:p>
            <a:pPr fontAlgn="auto">
              <a:lnSpc>
                <a:spcPts val="5000"/>
              </a:lnSpc>
            </a:pPr>
            <a:r>
              <a:rPr lang="en-US" altLang="zh-CN" sz="3200" b="1">
                <a:latin typeface="宋体" panose="02010600030101010101" pitchFamily="2" charset="-122"/>
                <a:ea typeface="宋体" panose="02010600030101010101" pitchFamily="2" charset="-122"/>
                <a:cs typeface="宋体" panose="02010600030101010101" pitchFamily="2" charset="-122"/>
              </a:rPr>
              <a:t>2</a:t>
            </a:r>
            <a:r>
              <a:rPr lang="zh-CN" altLang="en-US" sz="3200" b="1">
                <a:latin typeface="宋体" panose="02010600030101010101" pitchFamily="2" charset="-122"/>
                <a:ea typeface="宋体" panose="02010600030101010101" pitchFamily="2" charset="-122"/>
                <a:cs typeface="宋体" panose="02010600030101010101" pitchFamily="2" charset="-122"/>
              </a:rPr>
              <a:t>、近现代印度的民族独立运动：印度民族大起义、章西女王、甘地的</a:t>
            </a:r>
            <a:r>
              <a:rPr lang="en-US" altLang="zh-CN" sz="3200" b="1">
                <a:latin typeface="宋体" panose="02010600030101010101" pitchFamily="2" charset="-122"/>
                <a:ea typeface="宋体" panose="02010600030101010101" pitchFamily="2" charset="-122"/>
                <a:cs typeface="宋体" panose="02010600030101010101" pitchFamily="2" charset="-122"/>
              </a:rPr>
              <a:t>“</a:t>
            </a:r>
            <a:r>
              <a:rPr lang="zh-CN" altLang="en-US" sz="3200" b="1">
                <a:latin typeface="宋体" panose="02010600030101010101" pitchFamily="2" charset="-122"/>
                <a:ea typeface="宋体" panose="02010600030101010101" pitchFamily="2" charset="-122"/>
                <a:cs typeface="宋体" panose="02010600030101010101" pitchFamily="2" charset="-122"/>
              </a:rPr>
              <a:t>非暴力不合作</a:t>
            </a:r>
            <a:r>
              <a:rPr lang="en-US" altLang="zh-CN" sz="3200" b="1">
                <a:latin typeface="宋体" panose="02010600030101010101" pitchFamily="2" charset="-122"/>
                <a:ea typeface="宋体" panose="02010600030101010101" pitchFamily="2" charset="-122"/>
                <a:cs typeface="宋体" panose="02010600030101010101" pitchFamily="2" charset="-122"/>
              </a:rPr>
              <a:t>”</a:t>
            </a:r>
            <a:r>
              <a:rPr lang="zh-CN" altLang="en-US" sz="3200" b="1">
                <a:latin typeface="宋体" panose="02010600030101010101" pitchFamily="2" charset="-122"/>
                <a:ea typeface="宋体" panose="02010600030101010101" pitchFamily="2" charset="-122"/>
                <a:cs typeface="宋体" panose="02010600030101010101" pitchFamily="2" charset="-122"/>
              </a:rPr>
              <a:t>运动。</a:t>
            </a:r>
            <a:endParaRPr lang="zh-CN" altLang="en-US" sz="3200" b="1">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文本框 3"/>
          <p:cNvSpPr txBox="1"/>
          <p:nvPr>
            <p:custDataLst>
              <p:tags r:id="rId1"/>
            </p:custDataLst>
          </p:nvPr>
        </p:nvSpPr>
        <p:spPr>
          <a:xfrm>
            <a:off x="510363" y="2682801"/>
            <a:ext cx="1587294" cy="830997"/>
          </a:xfrm>
          <a:prstGeom prst="rect">
            <a:avLst/>
          </a:prstGeom>
          <a:noFill/>
        </p:spPr>
        <p:txBody>
          <a:bodyPr wrap="none" rtlCol="0">
            <a:spAutoFit/>
          </a:bodyPr>
          <a:lstStyle/>
          <a:p>
            <a:r>
              <a:rPr lang="zh-CN" altLang="en-US" sz="4800" b="1" dirty="0">
                <a:solidFill>
                  <a:schemeClr val="tx2"/>
                </a:solidFill>
              </a:rPr>
              <a:t>目 录</a:t>
            </a:r>
            <a:endParaRPr lang="zh-CN" altLang="en-US" sz="4800" b="1" dirty="0">
              <a:solidFill>
                <a:schemeClr val="tx2"/>
              </a:solidFill>
            </a:endParaRPr>
          </a:p>
        </p:txBody>
      </p:sp>
      <p:sp>
        <p:nvSpPr>
          <p:cNvPr id="3" name="PA_文本框 4"/>
          <p:cNvSpPr txBox="1"/>
          <p:nvPr>
            <p:custDataLst>
              <p:tags r:id="rId2"/>
            </p:custDataLst>
          </p:nvPr>
        </p:nvSpPr>
        <p:spPr>
          <a:xfrm>
            <a:off x="558079" y="3406617"/>
            <a:ext cx="1688283" cy="420564"/>
          </a:xfrm>
          <a:prstGeom prst="rect">
            <a:avLst/>
          </a:prstGeom>
          <a:noFill/>
        </p:spPr>
        <p:txBody>
          <a:bodyPr wrap="none" rtlCol="0">
            <a:spAutoFit/>
          </a:bodyPr>
          <a:lstStyle/>
          <a:p>
            <a:r>
              <a:rPr lang="en-US" altLang="zh-CN" sz="2135" b="1" dirty="0">
                <a:solidFill>
                  <a:schemeClr val="bg2"/>
                </a:solidFill>
              </a:rPr>
              <a:t>CONTENTS</a:t>
            </a:r>
            <a:endParaRPr lang="zh-CN" altLang="en-US" sz="2135" b="1" dirty="0">
              <a:solidFill>
                <a:schemeClr val="bg2"/>
              </a:solidFill>
            </a:endParaRPr>
          </a:p>
        </p:txBody>
      </p:sp>
      <p:sp>
        <p:nvSpPr>
          <p:cNvPr id="4" name="PA_矩形 1"/>
          <p:cNvSpPr>
            <a:spLocks noChangeArrowheads="1"/>
          </p:cNvSpPr>
          <p:nvPr>
            <p:custDataLst>
              <p:tags r:id="rId3"/>
            </p:custDataLst>
          </p:nvPr>
        </p:nvSpPr>
        <p:spPr bwMode="auto">
          <a:xfrm>
            <a:off x="558079" y="3777444"/>
            <a:ext cx="1885576"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en-US" altLang="zh-CN" sz="1065" dirty="0" smtClean="0">
                <a:solidFill>
                  <a:schemeClr val="tx1">
                    <a:lumMod val="75000"/>
                    <a:lumOff val="25000"/>
                  </a:schemeClr>
                </a:solidFill>
                <a:cs typeface="Arial" panose="020B0604020202020204" pitchFamily="34" charset="0"/>
              </a:rPr>
              <a:t>. </a:t>
            </a:r>
            <a:endParaRPr lang="zh-CN" altLang="en-US" sz="1465" dirty="0">
              <a:solidFill>
                <a:schemeClr val="tx1">
                  <a:lumMod val="75000"/>
                  <a:lumOff val="25000"/>
                </a:schemeClr>
              </a:solidFill>
              <a:cs typeface="Arial" panose="020B0604020202020204" pitchFamily="34" charset="0"/>
            </a:endParaRPr>
          </a:p>
        </p:txBody>
      </p:sp>
      <p:sp>
        <p:nvSpPr>
          <p:cNvPr id="5" name="PA_文本框 8"/>
          <p:cNvSpPr txBox="1"/>
          <p:nvPr>
            <p:custDataLst>
              <p:tags r:id="rId4"/>
            </p:custDataLst>
          </p:nvPr>
        </p:nvSpPr>
        <p:spPr>
          <a:xfrm>
            <a:off x="3126824" y="885578"/>
            <a:ext cx="5533887" cy="830997"/>
          </a:xfrm>
          <a:prstGeom prst="rect">
            <a:avLst/>
          </a:prstGeom>
          <a:noFill/>
        </p:spPr>
        <p:txBody>
          <a:bodyPr wrap="none" rtlCol="0">
            <a:spAutoFit/>
          </a:bodyPr>
          <a:lstStyle/>
          <a:p>
            <a:pPr marL="457200" indent="-457200">
              <a:buAutoNum type="arabicPeriod"/>
            </a:pPr>
            <a:r>
              <a:rPr lang="zh-CN" altLang="en-US" sz="2400" b="1" dirty="0" smtClean="0">
                <a:solidFill>
                  <a:schemeClr val="bg2"/>
                </a:solidFill>
              </a:rPr>
              <a:t>从武汉的新冠病毒疫情</a:t>
            </a:r>
            <a:endParaRPr lang="en-US" altLang="zh-CN" sz="2400" b="1" dirty="0" smtClean="0">
              <a:solidFill>
                <a:schemeClr val="bg2"/>
              </a:solidFill>
            </a:endParaRPr>
          </a:p>
          <a:p>
            <a:r>
              <a:rPr lang="en-US" altLang="zh-CN" sz="2400" b="1" dirty="0"/>
              <a:t> </a:t>
            </a:r>
            <a:r>
              <a:rPr lang="en-US" altLang="zh-CN" sz="2400" b="1" dirty="0" smtClean="0"/>
              <a:t>    </a:t>
            </a:r>
            <a:r>
              <a:rPr lang="zh-CN" altLang="en-US" sz="2400" b="1" dirty="0" smtClean="0"/>
              <a:t>我国历史上的武汉、古今的医学成就</a:t>
            </a:r>
            <a:endParaRPr lang="zh-CN" altLang="en-US" sz="2400" b="1" dirty="0"/>
          </a:p>
        </p:txBody>
      </p:sp>
      <p:sp>
        <p:nvSpPr>
          <p:cNvPr id="6" name="PA_文本框 9"/>
          <p:cNvSpPr txBox="1"/>
          <p:nvPr>
            <p:custDataLst>
              <p:tags r:id="rId5"/>
            </p:custDataLst>
          </p:nvPr>
        </p:nvSpPr>
        <p:spPr>
          <a:xfrm>
            <a:off x="3126824" y="1995093"/>
            <a:ext cx="8528297" cy="830997"/>
          </a:xfrm>
          <a:prstGeom prst="rect">
            <a:avLst/>
          </a:prstGeom>
          <a:noFill/>
        </p:spPr>
        <p:txBody>
          <a:bodyPr wrap="none" rtlCol="0">
            <a:spAutoFit/>
          </a:bodyPr>
          <a:lstStyle/>
          <a:p>
            <a:r>
              <a:rPr lang="en-US" altLang="zh-CN" sz="2400" b="1" dirty="0">
                <a:solidFill>
                  <a:schemeClr val="tx2"/>
                </a:solidFill>
              </a:rPr>
              <a:t>2. </a:t>
            </a:r>
            <a:r>
              <a:rPr lang="zh-CN" altLang="en-US" sz="2400" b="1" dirty="0" smtClean="0">
                <a:solidFill>
                  <a:schemeClr val="tx2"/>
                </a:solidFill>
              </a:rPr>
              <a:t>从翟天临学术造假、仝卓高考舞弊、苟晶被顶替学籍等事件</a:t>
            </a:r>
            <a:endParaRPr lang="en-US" altLang="zh-CN" sz="2400" b="1" dirty="0" smtClean="0">
              <a:solidFill>
                <a:schemeClr val="tx2"/>
              </a:solidFill>
            </a:endParaRPr>
          </a:p>
          <a:p>
            <a:r>
              <a:rPr lang="en-US" altLang="zh-CN" sz="2400" b="1" dirty="0">
                <a:solidFill>
                  <a:schemeClr val="tx2"/>
                </a:solidFill>
              </a:rPr>
              <a:t> </a:t>
            </a:r>
            <a:r>
              <a:rPr lang="en-US" altLang="zh-CN" sz="2400" b="1" dirty="0" smtClean="0">
                <a:solidFill>
                  <a:schemeClr val="tx2"/>
                </a:solidFill>
              </a:rPr>
              <a:t>    </a:t>
            </a:r>
            <a:r>
              <a:rPr lang="zh-CN" altLang="en-US" sz="2400" b="1" dirty="0" smtClean="0"/>
              <a:t>我国古代科举制度的变革</a:t>
            </a:r>
            <a:endParaRPr lang="zh-CN" altLang="en-US" sz="2400" b="1" dirty="0"/>
          </a:p>
        </p:txBody>
      </p:sp>
      <p:sp>
        <p:nvSpPr>
          <p:cNvPr id="7" name="PA_文本框 10"/>
          <p:cNvSpPr txBox="1"/>
          <p:nvPr>
            <p:custDataLst>
              <p:tags r:id="rId6"/>
            </p:custDataLst>
          </p:nvPr>
        </p:nvSpPr>
        <p:spPr>
          <a:xfrm>
            <a:off x="3146929" y="3104608"/>
            <a:ext cx="6066084" cy="830997"/>
          </a:xfrm>
          <a:prstGeom prst="rect">
            <a:avLst/>
          </a:prstGeom>
          <a:noFill/>
        </p:spPr>
        <p:txBody>
          <a:bodyPr wrap="none" rtlCol="0">
            <a:spAutoFit/>
          </a:bodyPr>
          <a:lstStyle/>
          <a:p>
            <a:r>
              <a:rPr lang="en-US" altLang="zh-CN" sz="2400" b="1" dirty="0">
                <a:solidFill>
                  <a:schemeClr val="bg2"/>
                </a:solidFill>
              </a:rPr>
              <a:t>3</a:t>
            </a:r>
            <a:r>
              <a:rPr lang="en-US" altLang="zh-CN" sz="2400" b="1" dirty="0" smtClean="0">
                <a:solidFill>
                  <a:schemeClr val="bg2"/>
                </a:solidFill>
              </a:rPr>
              <a:t>. </a:t>
            </a:r>
            <a:r>
              <a:rPr lang="zh-CN" altLang="en-US" sz="2400" b="1" dirty="0" smtClean="0">
                <a:solidFill>
                  <a:schemeClr val="bg2"/>
                </a:solidFill>
              </a:rPr>
              <a:t>从我国人大颁布</a:t>
            </a:r>
            <a:r>
              <a:rPr lang="en-US" altLang="zh-CN" sz="2400" b="1" dirty="0" smtClean="0">
                <a:solidFill>
                  <a:schemeClr val="bg2"/>
                </a:solidFill>
              </a:rPr>
              <a:t>《</a:t>
            </a:r>
            <a:r>
              <a:rPr lang="zh-CN" altLang="en-US" sz="2400" b="1" dirty="0" smtClean="0">
                <a:solidFill>
                  <a:schemeClr val="bg2"/>
                </a:solidFill>
              </a:rPr>
              <a:t>民法典</a:t>
            </a:r>
            <a:r>
              <a:rPr lang="en-US" altLang="zh-CN" sz="2400" b="1" dirty="0" smtClean="0">
                <a:solidFill>
                  <a:schemeClr val="bg2"/>
                </a:solidFill>
              </a:rPr>
              <a:t>》</a:t>
            </a:r>
            <a:r>
              <a:rPr lang="zh-CN" altLang="en-US" sz="2400" b="1" dirty="0" smtClean="0">
                <a:solidFill>
                  <a:schemeClr val="bg2"/>
                </a:solidFill>
              </a:rPr>
              <a:t>、</a:t>
            </a:r>
            <a:r>
              <a:rPr lang="en-US" altLang="zh-CN" sz="2400" b="1" dirty="0" smtClean="0">
                <a:solidFill>
                  <a:schemeClr val="bg2"/>
                </a:solidFill>
              </a:rPr>
              <a:t>《</a:t>
            </a:r>
            <a:r>
              <a:rPr lang="zh-CN" altLang="en-US" sz="2400" b="1" dirty="0" smtClean="0">
                <a:solidFill>
                  <a:schemeClr val="bg2"/>
                </a:solidFill>
              </a:rPr>
              <a:t>国安法</a:t>
            </a:r>
            <a:r>
              <a:rPr lang="en-US" altLang="zh-CN" sz="2400" b="1" dirty="0" smtClean="0">
                <a:solidFill>
                  <a:schemeClr val="bg2"/>
                </a:solidFill>
              </a:rPr>
              <a:t>》</a:t>
            </a:r>
            <a:endParaRPr lang="en-US" altLang="zh-CN" sz="2400" b="1" dirty="0" smtClean="0">
              <a:solidFill>
                <a:schemeClr val="bg2"/>
              </a:solidFill>
            </a:endParaRPr>
          </a:p>
          <a:p>
            <a:r>
              <a:rPr lang="en-US" altLang="zh-CN" sz="2400" b="1" dirty="0">
                <a:solidFill>
                  <a:schemeClr val="bg2"/>
                </a:solidFill>
              </a:rPr>
              <a:t> </a:t>
            </a:r>
            <a:r>
              <a:rPr lang="en-US" altLang="zh-CN" sz="2400" b="1" dirty="0" smtClean="0">
                <a:solidFill>
                  <a:schemeClr val="bg2"/>
                </a:solidFill>
              </a:rPr>
              <a:t>    </a:t>
            </a:r>
            <a:r>
              <a:rPr lang="zh-CN" altLang="en-US" sz="2400" b="1" dirty="0" smtClean="0"/>
              <a:t>中外法治建设、港澳台问题</a:t>
            </a:r>
            <a:endParaRPr lang="zh-CN" altLang="en-US" sz="2400" b="1" dirty="0"/>
          </a:p>
        </p:txBody>
      </p:sp>
      <p:sp>
        <p:nvSpPr>
          <p:cNvPr id="8" name="PA_文本框 11"/>
          <p:cNvSpPr txBox="1"/>
          <p:nvPr>
            <p:custDataLst>
              <p:tags r:id="rId7"/>
            </p:custDataLst>
          </p:nvPr>
        </p:nvSpPr>
        <p:spPr>
          <a:xfrm>
            <a:off x="3126823" y="4214121"/>
            <a:ext cx="8528297" cy="830997"/>
          </a:xfrm>
          <a:prstGeom prst="rect">
            <a:avLst/>
          </a:prstGeom>
          <a:noFill/>
        </p:spPr>
        <p:txBody>
          <a:bodyPr wrap="square" rtlCol="0">
            <a:spAutoFit/>
          </a:bodyPr>
          <a:lstStyle/>
          <a:p>
            <a:r>
              <a:rPr lang="en-US" altLang="zh-CN" sz="2400" b="1" dirty="0">
                <a:solidFill>
                  <a:schemeClr val="bg2"/>
                </a:solidFill>
              </a:rPr>
              <a:t>4</a:t>
            </a:r>
            <a:r>
              <a:rPr lang="en-US" altLang="zh-CN" sz="2400" b="1" dirty="0" smtClean="0">
                <a:solidFill>
                  <a:schemeClr val="bg2"/>
                </a:solidFill>
              </a:rPr>
              <a:t>. </a:t>
            </a:r>
            <a:r>
              <a:rPr lang="zh-CN" altLang="en-US" sz="2400" b="1" dirty="0">
                <a:solidFill>
                  <a:schemeClr val="bg2"/>
                </a:solidFill>
              </a:rPr>
              <a:t>从中印边境冲突</a:t>
            </a:r>
            <a:endParaRPr lang="en-US" altLang="zh-CN" sz="2400" b="1" dirty="0">
              <a:solidFill>
                <a:schemeClr val="bg2"/>
              </a:solidFill>
            </a:endParaRPr>
          </a:p>
          <a:p>
            <a:r>
              <a:rPr lang="zh-CN" altLang="en-US" sz="2400" b="1" dirty="0">
                <a:solidFill>
                  <a:schemeClr val="bg2"/>
                </a:solidFill>
              </a:rPr>
              <a:t>     </a:t>
            </a:r>
            <a:r>
              <a:rPr lang="zh-CN" altLang="en-US" sz="2400" b="1" dirty="0" smtClean="0"/>
              <a:t>我国的</a:t>
            </a:r>
            <a:r>
              <a:rPr lang="zh-CN" altLang="en-US" sz="2400" b="1" dirty="0"/>
              <a:t>边疆</a:t>
            </a:r>
            <a:r>
              <a:rPr lang="zh-CN" altLang="en-US" sz="2400" b="1" dirty="0" smtClean="0"/>
              <a:t>管理、外交政策</a:t>
            </a:r>
            <a:endParaRPr lang="zh-CN" altLang="en-US" sz="2400" b="1" dirty="0"/>
          </a:p>
        </p:txBody>
      </p:sp>
      <p:sp>
        <p:nvSpPr>
          <p:cNvPr id="15" name="TextBox 14"/>
          <p:cNvSpPr txBox="1"/>
          <p:nvPr/>
        </p:nvSpPr>
        <p:spPr>
          <a:xfrm>
            <a:off x="3146929" y="5395851"/>
            <a:ext cx="8081365" cy="830997"/>
          </a:xfrm>
          <a:prstGeom prst="rect">
            <a:avLst/>
          </a:prstGeom>
          <a:noFill/>
        </p:spPr>
        <p:txBody>
          <a:bodyPr wrap="square" rtlCol="0">
            <a:spAutoFit/>
          </a:bodyPr>
          <a:lstStyle/>
          <a:p>
            <a:r>
              <a:rPr lang="en-US" altLang="zh-CN" sz="2400" b="1" dirty="0" smtClean="0">
                <a:solidFill>
                  <a:schemeClr val="tx2"/>
                </a:solidFill>
              </a:rPr>
              <a:t>5. </a:t>
            </a:r>
            <a:r>
              <a:rPr lang="zh-CN" altLang="en-US" sz="2400" b="1" dirty="0">
                <a:solidFill>
                  <a:schemeClr val="tx2"/>
                </a:solidFill>
              </a:rPr>
              <a:t>从美国弗洛伊德事件</a:t>
            </a:r>
            <a:endParaRPr lang="en-US" altLang="zh-CN" sz="2400" b="1" dirty="0">
              <a:solidFill>
                <a:schemeClr val="tx2"/>
              </a:solidFill>
            </a:endParaRPr>
          </a:p>
          <a:p>
            <a:r>
              <a:rPr lang="zh-CN" altLang="en-US" sz="2400" b="1" dirty="0">
                <a:solidFill>
                  <a:schemeClr val="tx2"/>
                </a:solidFill>
              </a:rPr>
              <a:t>     </a:t>
            </a:r>
            <a:r>
              <a:rPr lang="zh-CN" altLang="en-US" sz="2400" b="1" dirty="0" smtClean="0"/>
              <a:t>三</a:t>
            </a:r>
            <a:r>
              <a:rPr lang="zh-CN" altLang="en-US" sz="2400" b="1" dirty="0"/>
              <a:t>角贸易、美国内战</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0-#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6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0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1+#ppt_w/2"/>
                                          </p:val>
                                        </p:tav>
                                        <p:tav tm="100000">
                                          <p:val>
                                            <p:strVal val="#ppt_x"/>
                                          </p:val>
                                        </p:tav>
                                      </p:tavLst>
                                    </p:anim>
                                    <p:anim calcmode="lin" valueType="num">
                                      <p:cBhvr additive="base">
                                        <p:cTn id="24" dur="10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4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1+#ppt_w/2"/>
                                          </p:val>
                                        </p:tav>
                                        <p:tav tm="100000">
                                          <p:val>
                                            <p:strVal val="#ppt_x"/>
                                          </p:val>
                                        </p:tav>
                                      </p:tavLst>
                                    </p:anim>
                                    <p:anim calcmode="lin" valueType="num">
                                      <p:cBhvr additive="base">
                                        <p:cTn id="28" dur="10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180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00" fill="hold"/>
                                        <p:tgtEl>
                                          <p:spTgt spid="8"/>
                                        </p:tgtEl>
                                        <p:attrNameLst>
                                          <p:attrName>ppt_x</p:attrName>
                                        </p:attrNameLst>
                                      </p:cBhvr>
                                      <p:tavLst>
                                        <p:tav tm="0">
                                          <p:val>
                                            <p:strVal val="1+#ppt_w/2"/>
                                          </p:val>
                                        </p:tav>
                                        <p:tav tm="100000">
                                          <p:val>
                                            <p:strVal val="#ppt_x"/>
                                          </p:val>
                                        </p:tav>
                                      </p:tavLst>
                                    </p:anim>
                                    <p:anim calcmode="lin" valueType="num">
                                      <p:cBhvr additive="base">
                                        <p:cTn id="32"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
          <p:cNvSpPr/>
          <p:nvPr/>
        </p:nvSpPr>
        <p:spPr bwMode="auto">
          <a:xfrm>
            <a:off x="2763253" y="1450443"/>
            <a:ext cx="2576347" cy="2888159"/>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2953399" y="1663602"/>
            <a:ext cx="2196057" cy="2461843"/>
            <a:chOff x="5002386" y="2208630"/>
            <a:chExt cx="2196057" cy="2461843"/>
          </a:xfrm>
        </p:grpSpPr>
        <p:sp>
          <p:nvSpPr>
            <p:cNvPr id="4" name="Freeform 19"/>
            <p:cNvSpPr/>
            <p:nvPr/>
          </p:nvSpPr>
          <p:spPr bwMode="auto">
            <a:xfrm>
              <a:off x="5002386" y="2208630"/>
              <a:ext cx="2196057" cy="2461843"/>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flipH="1">
              <a:off x="5216999" y="2508527"/>
              <a:ext cx="1766830" cy="1862048"/>
            </a:xfrm>
            <a:prstGeom prst="rect">
              <a:avLst/>
            </a:prstGeom>
            <a:noFill/>
          </p:spPr>
          <p:txBody>
            <a:bodyPr wrap="none" rtlCol="0">
              <a:spAutoFit/>
            </a:bodyPr>
            <a:lstStyle/>
            <a:p>
              <a:pPr algn="ctr"/>
              <a:r>
                <a:rPr lang="en-US" altLang="zh-CN" sz="11500" dirty="0" smtClean="0">
                  <a:solidFill>
                    <a:schemeClr val="bg1"/>
                  </a:solidFill>
                  <a:latin typeface="Impact" panose="020B0806030902050204" pitchFamily="34" charset="0"/>
                </a:rPr>
                <a:t>05</a:t>
              </a:r>
              <a:endParaRPr lang="zh-CN" altLang="en-US" sz="11500" dirty="0">
                <a:solidFill>
                  <a:schemeClr val="bg1"/>
                </a:solidFill>
                <a:latin typeface="Impact" panose="020B0806030902050204" pitchFamily="34" charset="0"/>
              </a:endParaRPr>
            </a:p>
          </p:txBody>
        </p:sp>
      </p:grpSp>
      <p:sp>
        <p:nvSpPr>
          <p:cNvPr id="6" name="文本框 5"/>
          <p:cNvSpPr txBox="1"/>
          <p:nvPr/>
        </p:nvSpPr>
        <p:spPr>
          <a:xfrm>
            <a:off x="5533041" y="2479023"/>
            <a:ext cx="3379451" cy="830997"/>
          </a:xfrm>
          <a:prstGeom prst="rect">
            <a:avLst/>
          </a:prstGeom>
          <a:noFill/>
        </p:spPr>
        <p:txBody>
          <a:bodyPr wrap="none" rtlCol="0">
            <a:spAutoFit/>
          </a:bodyPr>
          <a:lstStyle/>
          <a:p>
            <a:r>
              <a:rPr lang="zh-CN" altLang="en-US" sz="2400" b="1" dirty="0">
                <a:solidFill>
                  <a:schemeClr val="tx2"/>
                </a:solidFill>
              </a:rPr>
              <a:t>从美国弗洛伊德事件</a:t>
            </a:r>
            <a:endParaRPr lang="en-US" altLang="zh-CN" sz="2400" b="1" dirty="0">
              <a:solidFill>
                <a:schemeClr val="tx2"/>
              </a:solidFill>
            </a:endParaRPr>
          </a:p>
          <a:p>
            <a:r>
              <a:rPr lang="zh-CN" altLang="en-US" sz="2400" b="1" dirty="0">
                <a:solidFill>
                  <a:schemeClr val="tx2"/>
                </a:solidFill>
              </a:rPr>
              <a:t>     </a:t>
            </a:r>
            <a:r>
              <a:rPr lang="zh-CN" altLang="en-US" sz="2400" b="1" dirty="0"/>
              <a:t>三角贸易、美国内战</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250"/>
                                        <p:tgtEl>
                                          <p:spTgt spid="2"/>
                                        </p:tgtEl>
                                      </p:cBhvr>
                                    </p:animEffect>
                                  </p:childTnLst>
                                </p:cTn>
                              </p:par>
                            </p:childTnLst>
                          </p:cTn>
                        </p:par>
                        <p:par>
                          <p:cTn id="8" fill="hold">
                            <p:stCondLst>
                              <p:cond delay="1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2000"/>
                            </p:stCondLst>
                            <p:childTnLst>
                              <p:par>
                                <p:cTn id="15" presetID="16" presetClass="entr" presetSubtype="37"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91113" y="1919672"/>
            <a:ext cx="2733316" cy="4401773"/>
          </a:xfrm>
          <a:custGeom>
            <a:avLst/>
            <a:gdLst/>
            <a:ahLst/>
            <a:cxnLst/>
            <a:rect l="l" t="t" r="r" b="b"/>
            <a:pathLst>
              <a:path w="2050254" h="3301330">
                <a:moveTo>
                  <a:pt x="1457324" y="0"/>
                </a:moveTo>
                <a:cubicBezTo>
                  <a:pt x="1559395" y="83315"/>
                  <a:pt x="1616471" y="153591"/>
                  <a:pt x="1640679" y="304800"/>
                </a:cubicBezTo>
                <a:cubicBezTo>
                  <a:pt x="1765768" y="253178"/>
                  <a:pt x="1971275" y="288132"/>
                  <a:pt x="2050254" y="452437"/>
                </a:cubicBezTo>
                <a:cubicBezTo>
                  <a:pt x="1387150" y="182930"/>
                  <a:pt x="1035841" y="1253331"/>
                  <a:pt x="1185860" y="1712118"/>
                </a:cubicBezTo>
                <a:cubicBezTo>
                  <a:pt x="1260943" y="1511668"/>
                  <a:pt x="1513390" y="1234646"/>
                  <a:pt x="1864516" y="1359692"/>
                </a:cubicBezTo>
                <a:cubicBezTo>
                  <a:pt x="1494414" y="1508182"/>
                  <a:pt x="1343387" y="1770971"/>
                  <a:pt x="1247129" y="2012330"/>
                </a:cubicBezTo>
                <a:lnTo>
                  <a:pt x="1440655" y="2540793"/>
                </a:lnTo>
                <a:cubicBezTo>
                  <a:pt x="1578639" y="2849814"/>
                  <a:pt x="1566284" y="3095533"/>
                  <a:pt x="1547148" y="3301330"/>
                </a:cubicBezTo>
                <a:lnTo>
                  <a:pt x="813412" y="3301330"/>
                </a:lnTo>
                <a:cubicBezTo>
                  <a:pt x="1020407" y="2273274"/>
                  <a:pt x="470111" y="2024682"/>
                  <a:pt x="0" y="2009775"/>
                </a:cubicBezTo>
                <a:cubicBezTo>
                  <a:pt x="190501" y="1970088"/>
                  <a:pt x="245269" y="1982787"/>
                  <a:pt x="364332" y="1969293"/>
                </a:cubicBezTo>
                <a:cubicBezTo>
                  <a:pt x="250032" y="1721643"/>
                  <a:pt x="240507" y="1614487"/>
                  <a:pt x="228600" y="1426369"/>
                </a:cubicBezTo>
                <a:cubicBezTo>
                  <a:pt x="317500" y="1598613"/>
                  <a:pt x="377824" y="1780382"/>
                  <a:pt x="495299" y="1943101"/>
                </a:cubicBezTo>
                <a:cubicBezTo>
                  <a:pt x="669775" y="1958240"/>
                  <a:pt x="660895" y="1978141"/>
                  <a:pt x="754409" y="2024236"/>
                </a:cubicBezTo>
                <a:cubicBezTo>
                  <a:pt x="734640" y="1364969"/>
                  <a:pt x="990524" y="915223"/>
                  <a:pt x="1095374" y="742950"/>
                </a:cubicBezTo>
                <a:cubicBezTo>
                  <a:pt x="1019248" y="489714"/>
                  <a:pt x="903286" y="362347"/>
                  <a:pt x="761999" y="257175"/>
                </a:cubicBezTo>
                <a:cubicBezTo>
                  <a:pt x="1039812" y="259160"/>
                  <a:pt x="1194592" y="490538"/>
                  <a:pt x="1221579" y="590550"/>
                </a:cubicBezTo>
                <a:cubicBezTo>
                  <a:pt x="1317623" y="461962"/>
                  <a:pt x="1435892" y="391716"/>
                  <a:pt x="1512092" y="347663"/>
                </a:cubicBezTo>
                <a:cubicBezTo>
                  <a:pt x="1509712" y="217885"/>
                  <a:pt x="1498995" y="111521"/>
                  <a:pt x="1457324"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17" name="组合 16"/>
          <p:cNvGrpSpPr/>
          <p:nvPr/>
        </p:nvGrpSpPr>
        <p:grpSpPr>
          <a:xfrm>
            <a:off x="529765" y="4005480"/>
            <a:ext cx="1151978" cy="1152128"/>
            <a:chOff x="935596" y="3355057"/>
            <a:chExt cx="864096" cy="864096"/>
          </a:xfrm>
        </p:grpSpPr>
        <p:sp>
          <p:nvSpPr>
            <p:cNvPr id="6" name="椭圆 5"/>
            <p:cNvSpPr/>
            <p:nvPr/>
          </p:nvSpPr>
          <p:spPr>
            <a:xfrm>
              <a:off x="935596" y="3355057"/>
              <a:ext cx="864096" cy="8640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6"/>
            <p:cNvSpPr>
              <a:spLocks noEditPoints="1"/>
            </p:cNvSpPr>
            <p:nvPr/>
          </p:nvSpPr>
          <p:spPr bwMode="auto">
            <a:xfrm>
              <a:off x="1115616" y="3546550"/>
              <a:ext cx="436469" cy="465360"/>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26" name="组合 25"/>
          <p:cNvGrpSpPr/>
          <p:nvPr/>
        </p:nvGrpSpPr>
        <p:grpSpPr>
          <a:xfrm>
            <a:off x="1633744" y="1520911"/>
            <a:ext cx="1151978" cy="1152128"/>
            <a:chOff x="1696070" y="1430660"/>
            <a:chExt cx="864096" cy="864096"/>
          </a:xfrm>
        </p:grpSpPr>
        <p:sp>
          <p:nvSpPr>
            <p:cNvPr id="37" name="椭圆 36"/>
            <p:cNvSpPr/>
            <p:nvPr/>
          </p:nvSpPr>
          <p:spPr>
            <a:xfrm>
              <a:off x="1696070" y="1430660"/>
              <a:ext cx="864096" cy="8640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16"/>
            <p:cNvSpPr>
              <a:spLocks noEditPoints="1"/>
            </p:cNvSpPr>
            <p:nvPr/>
          </p:nvSpPr>
          <p:spPr bwMode="auto">
            <a:xfrm>
              <a:off x="1873659" y="1593834"/>
              <a:ext cx="508918" cy="537747"/>
            </a:xfrm>
            <a:custGeom>
              <a:avLst/>
              <a:gdLst>
                <a:gd name="T0" fmla="*/ 255 w 366"/>
                <a:gd name="T1" fmla="*/ 65 h 387"/>
                <a:gd name="T2" fmla="*/ 257 w 366"/>
                <a:gd name="T3" fmla="*/ 100 h 387"/>
                <a:gd name="T4" fmla="*/ 243 w 366"/>
                <a:gd name="T5" fmla="*/ 88 h 387"/>
                <a:gd name="T6" fmla="*/ 120 w 366"/>
                <a:gd name="T7" fmla="*/ 88 h 387"/>
                <a:gd name="T8" fmla="*/ 107 w 366"/>
                <a:gd name="T9" fmla="*/ 100 h 387"/>
                <a:gd name="T10" fmla="*/ 109 w 366"/>
                <a:gd name="T11" fmla="*/ 65 h 387"/>
                <a:gd name="T12" fmla="*/ 348 w 366"/>
                <a:gd name="T13" fmla="*/ 242 h 387"/>
                <a:gd name="T14" fmla="*/ 331 w 366"/>
                <a:gd name="T15" fmla="*/ 214 h 387"/>
                <a:gd name="T16" fmla="*/ 305 w 366"/>
                <a:gd name="T17" fmla="*/ 245 h 387"/>
                <a:gd name="T18" fmla="*/ 298 w 366"/>
                <a:gd name="T19" fmla="*/ 261 h 387"/>
                <a:gd name="T20" fmla="*/ 293 w 366"/>
                <a:gd name="T21" fmla="*/ 278 h 387"/>
                <a:gd name="T22" fmla="*/ 290 w 366"/>
                <a:gd name="T23" fmla="*/ 290 h 387"/>
                <a:gd name="T24" fmla="*/ 310 w 366"/>
                <a:gd name="T25" fmla="*/ 234 h 387"/>
                <a:gd name="T26" fmla="*/ 34 w 366"/>
                <a:gd name="T27" fmla="*/ 232 h 387"/>
                <a:gd name="T28" fmla="*/ 55 w 366"/>
                <a:gd name="T29" fmla="*/ 234 h 387"/>
                <a:gd name="T30" fmla="*/ 62 w 366"/>
                <a:gd name="T31" fmla="*/ 249 h 387"/>
                <a:gd name="T32" fmla="*/ 68 w 366"/>
                <a:gd name="T33" fmla="*/ 265 h 387"/>
                <a:gd name="T34" fmla="*/ 73 w 366"/>
                <a:gd name="T35" fmla="*/ 280 h 387"/>
                <a:gd name="T36" fmla="*/ 0 w 366"/>
                <a:gd name="T37" fmla="*/ 264 h 387"/>
                <a:gd name="T38" fmla="*/ 64 w 366"/>
                <a:gd name="T39" fmla="*/ 146 h 387"/>
                <a:gd name="T40" fmla="*/ 96 w 366"/>
                <a:gd name="T41" fmla="*/ 150 h 387"/>
                <a:gd name="T42" fmla="*/ 89 w 366"/>
                <a:gd name="T43" fmla="*/ 130 h 387"/>
                <a:gd name="T44" fmla="*/ 98 w 366"/>
                <a:gd name="T45" fmla="*/ 126 h 387"/>
                <a:gd name="T46" fmla="*/ 182 w 366"/>
                <a:gd name="T47" fmla="*/ 196 h 387"/>
                <a:gd name="T48" fmla="*/ 266 w 366"/>
                <a:gd name="T49" fmla="*/ 125 h 387"/>
                <a:gd name="T50" fmla="*/ 276 w 366"/>
                <a:gd name="T51" fmla="*/ 130 h 387"/>
                <a:gd name="T52" fmla="*/ 269 w 366"/>
                <a:gd name="T53" fmla="*/ 150 h 387"/>
                <a:gd name="T54" fmla="*/ 301 w 366"/>
                <a:gd name="T55" fmla="*/ 146 h 387"/>
                <a:gd name="T56" fmla="*/ 318 w 366"/>
                <a:gd name="T57" fmla="*/ 220 h 387"/>
                <a:gd name="T58" fmla="*/ 301 w 366"/>
                <a:gd name="T59" fmla="*/ 226 h 387"/>
                <a:gd name="T60" fmla="*/ 212 w 366"/>
                <a:gd name="T61" fmla="*/ 360 h 387"/>
                <a:gd name="T62" fmla="*/ 310 w 366"/>
                <a:gd name="T63" fmla="*/ 316 h 387"/>
                <a:gd name="T64" fmla="*/ 207 w 366"/>
                <a:gd name="T65" fmla="*/ 380 h 387"/>
                <a:gd name="T66" fmla="*/ 195 w 366"/>
                <a:gd name="T67" fmla="*/ 385 h 387"/>
                <a:gd name="T68" fmla="*/ 48 w 366"/>
                <a:gd name="T69" fmla="*/ 334 h 387"/>
                <a:gd name="T70" fmla="*/ 65 w 366"/>
                <a:gd name="T71" fmla="*/ 311 h 387"/>
                <a:gd name="T72" fmla="*/ 154 w 366"/>
                <a:gd name="T73" fmla="*/ 207 h 387"/>
                <a:gd name="T74" fmla="*/ 61 w 366"/>
                <a:gd name="T75" fmla="*/ 218 h 387"/>
                <a:gd name="T76" fmla="*/ 48 w 366"/>
                <a:gd name="T77" fmla="*/ 144 h 387"/>
                <a:gd name="T78" fmla="*/ 292 w 366"/>
                <a:gd name="T79" fmla="*/ 194 h 387"/>
                <a:gd name="T80" fmla="*/ 223 w 366"/>
                <a:gd name="T81" fmla="*/ 221 h 387"/>
                <a:gd name="T82" fmla="*/ 182 w 366"/>
                <a:gd name="T83" fmla="*/ 370 h 387"/>
                <a:gd name="T84" fmla="*/ 183 w 366"/>
                <a:gd name="T85" fmla="*/ 21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6" h="387">
                  <a:moveTo>
                    <a:pt x="182" y="0"/>
                  </a:moveTo>
                  <a:cubicBezTo>
                    <a:pt x="203" y="0"/>
                    <a:pt x="222" y="10"/>
                    <a:pt x="235" y="26"/>
                  </a:cubicBezTo>
                  <a:cubicBezTo>
                    <a:pt x="244" y="37"/>
                    <a:pt x="251" y="50"/>
                    <a:pt x="255" y="65"/>
                  </a:cubicBezTo>
                  <a:cubicBezTo>
                    <a:pt x="260" y="64"/>
                    <a:pt x="267" y="63"/>
                    <a:pt x="269" y="68"/>
                  </a:cubicBezTo>
                  <a:cubicBezTo>
                    <a:pt x="273" y="77"/>
                    <a:pt x="271" y="97"/>
                    <a:pt x="265" y="99"/>
                  </a:cubicBezTo>
                  <a:cubicBezTo>
                    <a:pt x="263" y="100"/>
                    <a:pt x="260" y="100"/>
                    <a:pt x="257" y="100"/>
                  </a:cubicBezTo>
                  <a:cubicBezTo>
                    <a:pt x="256" y="105"/>
                    <a:pt x="255" y="110"/>
                    <a:pt x="254" y="115"/>
                  </a:cubicBezTo>
                  <a:cubicBezTo>
                    <a:pt x="248" y="116"/>
                    <a:pt x="243" y="117"/>
                    <a:pt x="238" y="118"/>
                  </a:cubicBezTo>
                  <a:cubicBezTo>
                    <a:pt x="241" y="109"/>
                    <a:pt x="243" y="99"/>
                    <a:pt x="243" y="88"/>
                  </a:cubicBezTo>
                  <a:cubicBezTo>
                    <a:pt x="243" y="75"/>
                    <a:pt x="240" y="63"/>
                    <a:pt x="235" y="52"/>
                  </a:cubicBezTo>
                  <a:cubicBezTo>
                    <a:pt x="194" y="85"/>
                    <a:pt x="140" y="61"/>
                    <a:pt x="127" y="55"/>
                  </a:cubicBezTo>
                  <a:cubicBezTo>
                    <a:pt x="122" y="65"/>
                    <a:pt x="120" y="76"/>
                    <a:pt x="120" y="88"/>
                  </a:cubicBezTo>
                  <a:cubicBezTo>
                    <a:pt x="120" y="99"/>
                    <a:pt x="122" y="109"/>
                    <a:pt x="125" y="118"/>
                  </a:cubicBezTo>
                  <a:cubicBezTo>
                    <a:pt x="120" y="117"/>
                    <a:pt x="115" y="116"/>
                    <a:pt x="109" y="115"/>
                  </a:cubicBezTo>
                  <a:cubicBezTo>
                    <a:pt x="108" y="110"/>
                    <a:pt x="107" y="105"/>
                    <a:pt x="107" y="100"/>
                  </a:cubicBezTo>
                  <a:cubicBezTo>
                    <a:pt x="103" y="100"/>
                    <a:pt x="100" y="100"/>
                    <a:pt x="98" y="99"/>
                  </a:cubicBezTo>
                  <a:cubicBezTo>
                    <a:pt x="92" y="97"/>
                    <a:pt x="91" y="77"/>
                    <a:pt x="94" y="68"/>
                  </a:cubicBezTo>
                  <a:cubicBezTo>
                    <a:pt x="96" y="63"/>
                    <a:pt x="103" y="64"/>
                    <a:pt x="109" y="65"/>
                  </a:cubicBezTo>
                  <a:cubicBezTo>
                    <a:pt x="112" y="50"/>
                    <a:pt x="119" y="37"/>
                    <a:pt x="128" y="26"/>
                  </a:cubicBezTo>
                  <a:cubicBezTo>
                    <a:pt x="141" y="10"/>
                    <a:pt x="160" y="0"/>
                    <a:pt x="182" y="0"/>
                  </a:cubicBezTo>
                  <a:close/>
                  <a:moveTo>
                    <a:pt x="348" y="242"/>
                  </a:moveTo>
                  <a:cubicBezTo>
                    <a:pt x="336" y="237"/>
                    <a:pt x="336" y="237"/>
                    <a:pt x="336" y="237"/>
                  </a:cubicBezTo>
                  <a:cubicBezTo>
                    <a:pt x="331" y="232"/>
                    <a:pt x="331" y="232"/>
                    <a:pt x="331" y="232"/>
                  </a:cubicBezTo>
                  <a:cubicBezTo>
                    <a:pt x="331" y="214"/>
                    <a:pt x="331" y="214"/>
                    <a:pt x="331" y="214"/>
                  </a:cubicBezTo>
                  <a:cubicBezTo>
                    <a:pt x="341" y="219"/>
                    <a:pt x="345" y="229"/>
                    <a:pt x="348" y="242"/>
                  </a:cubicBezTo>
                  <a:close/>
                  <a:moveTo>
                    <a:pt x="310" y="234"/>
                  </a:moveTo>
                  <a:cubicBezTo>
                    <a:pt x="308" y="238"/>
                    <a:pt x="306" y="241"/>
                    <a:pt x="305" y="245"/>
                  </a:cubicBezTo>
                  <a:cubicBezTo>
                    <a:pt x="325" y="258"/>
                    <a:pt x="325" y="258"/>
                    <a:pt x="325" y="258"/>
                  </a:cubicBezTo>
                  <a:cubicBezTo>
                    <a:pt x="303" y="249"/>
                    <a:pt x="303" y="249"/>
                    <a:pt x="303" y="249"/>
                  </a:cubicBezTo>
                  <a:cubicBezTo>
                    <a:pt x="301" y="253"/>
                    <a:pt x="300" y="257"/>
                    <a:pt x="298" y="261"/>
                  </a:cubicBezTo>
                  <a:cubicBezTo>
                    <a:pt x="318" y="273"/>
                    <a:pt x="318" y="273"/>
                    <a:pt x="318" y="273"/>
                  </a:cubicBezTo>
                  <a:cubicBezTo>
                    <a:pt x="297" y="265"/>
                    <a:pt x="297" y="265"/>
                    <a:pt x="297" y="265"/>
                  </a:cubicBezTo>
                  <a:cubicBezTo>
                    <a:pt x="296" y="269"/>
                    <a:pt x="294" y="273"/>
                    <a:pt x="293" y="278"/>
                  </a:cubicBezTo>
                  <a:cubicBezTo>
                    <a:pt x="311" y="287"/>
                    <a:pt x="311" y="287"/>
                    <a:pt x="311" y="287"/>
                  </a:cubicBezTo>
                  <a:cubicBezTo>
                    <a:pt x="292" y="280"/>
                    <a:pt x="292" y="280"/>
                    <a:pt x="292" y="280"/>
                  </a:cubicBezTo>
                  <a:cubicBezTo>
                    <a:pt x="292" y="283"/>
                    <a:pt x="291" y="287"/>
                    <a:pt x="290" y="290"/>
                  </a:cubicBezTo>
                  <a:cubicBezTo>
                    <a:pt x="294" y="293"/>
                    <a:pt x="323" y="311"/>
                    <a:pt x="337" y="306"/>
                  </a:cubicBezTo>
                  <a:cubicBezTo>
                    <a:pt x="350" y="301"/>
                    <a:pt x="364" y="281"/>
                    <a:pt x="365" y="264"/>
                  </a:cubicBezTo>
                  <a:cubicBezTo>
                    <a:pt x="366" y="246"/>
                    <a:pt x="320" y="235"/>
                    <a:pt x="310" y="234"/>
                  </a:cubicBezTo>
                  <a:close/>
                  <a:moveTo>
                    <a:pt x="18" y="242"/>
                  </a:moveTo>
                  <a:cubicBezTo>
                    <a:pt x="29" y="237"/>
                    <a:pt x="29" y="237"/>
                    <a:pt x="29" y="237"/>
                  </a:cubicBezTo>
                  <a:cubicBezTo>
                    <a:pt x="34" y="232"/>
                    <a:pt x="34" y="232"/>
                    <a:pt x="34" y="232"/>
                  </a:cubicBezTo>
                  <a:cubicBezTo>
                    <a:pt x="35" y="214"/>
                    <a:pt x="35" y="214"/>
                    <a:pt x="35" y="214"/>
                  </a:cubicBezTo>
                  <a:cubicBezTo>
                    <a:pt x="24" y="219"/>
                    <a:pt x="20" y="229"/>
                    <a:pt x="18" y="242"/>
                  </a:cubicBezTo>
                  <a:close/>
                  <a:moveTo>
                    <a:pt x="55" y="234"/>
                  </a:moveTo>
                  <a:cubicBezTo>
                    <a:pt x="57" y="238"/>
                    <a:pt x="59" y="241"/>
                    <a:pt x="60" y="245"/>
                  </a:cubicBezTo>
                  <a:cubicBezTo>
                    <a:pt x="40" y="258"/>
                    <a:pt x="40" y="258"/>
                    <a:pt x="40" y="258"/>
                  </a:cubicBezTo>
                  <a:cubicBezTo>
                    <a:pt x="62" y="249"/>
                    <a:pt x="62" y="249"/>
                    <a:pt x="62" y="249"/>
                  </a:cubicBezTo>
                  <a:cubicBezTo>
                    <a:pt x="64" y="253"/>
                    <a:pt x="65" y="257"/>
                    <a:pt x="67" y="261"/>
                  </a:cubicBezTo>
                  <a:cubicBezTo>
                    <a:pt x="47" y="273"/>
                    <a:pt x="47" y="273"/>
                    <a:pt x="47" y="273"/>
                  </a:cubicBezTo>
                  <a:cubicBezTo>
                    <a:pt x="68" y="265"/>
                    <a:pt x="68" y="265"/>
                    <a:pt x="68" y="265"/>
                  </a:cubicBezTo>
                  <a:cubicBezTo>
                    <a:pt x="70" y="269"/>
                    <a:pt x="71" y="273"/>
                    <a:pt x="72" y="278"/>
                  </a:cubicBezTo>
                  <a:cubicBezTo>
                    <a:pt x="55" y="287"/>
                    <a:pt x="55" y="287"/>
                    <a:pt x="55" y="287"/>
                  </a:cubicBezTo>
                  <a:cubicBezTo>
                    <a:pt x="73" y="280"/>
                    <a:pt x="73" y="280"/>
                    <a:pt x="73" y="280"/>
                  </a:cubicBezTo>
                  <a:cubicBezTo>
                    <a:pt x="74" y="283"/>
                    <a:pt x="74" y="287"/>
                    <a:pt x="75" y="290"/>
                  </a:cubicBezTo>
                  <a:cubicBezTo>
                    <a:pt x="71" y="293"/>
                    <a:pt x="42" y="311"/>
                    <a:pt x="29" y="306"/>
                  </a:cubicBezTo>
                  <a:cubicBezTo>
                    <a:pt x="15" y="301"/>
                    <a:pt x="1" y="281"/>
                    <a:pt x="0" y="264"/>
                  </a:cubicBezTo>
                  <a:cubicBezTo>
                    <a:pt x="0" y="246"/>
                    <a:pt x="45" y="235"/>
                    <a:pt x="55" y="234"/>
                  </a:cubicBezTo>
                  <a:close/>
                  <a:moveTo>
                    <a:pt x="91" y="162"/>
                  </a:moveTo>
                  <a:cubicBezTo>
                    <a:pt x="64" y="146"/>
                    <a:pt x="64" y="146"/>
                    <a:pt x="64" y="146"/>
                  </a:cubicBezTo>
                  <a:cubicBezTo>
                    <a:pt x="61" y="145"/>
                    <a:pt x="59" y="141"/>
                    <a:pt x="61" y="138"/>
                  </a:cubicBezTo>
                  <a:cubicBezTo>
                    <a:pt x="63" y="135"/>
                    <a:pt x="67" y="134"/>
                    <a:pt x="70" y="135"/>
                  </a:cubicBezTo>
                  <a:cubicBezTo>
                    <a:pt x="96" y="150"/>
                    <a:pt x="96" y="150"/>
                    <a:pt x="96" y="150"/>
                  </a:cubicBezTo>
                  <a:cubicBezTo>
                    <a:pt x="82" y="140"/>
                    <a:pt x="82" y="140"/>
                    <a:pt x="82" y="140"/>
                  </a:cubicBezTo>
                  <a:cubicBezTo>
                    <a:pt x="79" y="138"/>
                    <a:pt x="78" y="134"/>
                    <a:pt x="80" y="131"/>
                  </a:cubicBezTo>
                  <a:cubicBezTo>
                    <a:pt x="82" y="128"/>
                    <a:pt x="86" y="128"/>
                    <a:pt x="89" y="130"/>
                  </a:cubicBezTo>
                  <a:cubicBezTo>
                    <a:pt x="108" y="143"/>
                    <a:pt x="108" y="143"/>
                    <a:pt x="108" y="143"/>
                  </a:cubicBezTo>
                  <a:cubicBezTo>
                    <a:pt x="99" y="134"/>
                    <a:pt x="99" y="134"/>
                    <a:pt x="99" y="134"/>
                  </a:cubicBezTo>
                  <a:cubicBezTo>
                    <a:pt x="96" y="132"/>
                    <a:pt x="96" y="128"/>
                    <a:pt x="98" y="126"/>
                  </a:cubicBezTo>
                  <a:cubicBezTo>
                    <a:pt x="101" y="123"/>
                    <a:pt x="105" y="123"/>
                    <a:pt x="107" y="125"/>
                  </a:cubicBezTo>
                  <a:cubicBezTo>
                    <a:pt x="182" y="195"/>
                    <a:pt x="182" y="195"/>
                    <a:pt x="182" y="195"/>
                  </a:cubicBezTo>
                  <a:cubicBezTo>
                    <a:pt x="182" y="195"/>
                    <a:pt x="182" y="195"/>
                    <a:pt x="182" y="196"/>
                  </a:cubicBezTo>
                  <a:cubicBezTo>
                    <a:pt x="182" y="195"/>
                    <a:pt x="183" y="195"/>
                    <a:pt x="183" y="195"/>
                  </a:cubicBezTo>
                  <a:cubicBezTo>
                    <a:pt x="257" y="125"/>
                    <a:pt x="257" y="125"/>
                    <a:pt x="257" y="125"/>
                  </a:cubicBezTo>
                  <a:cubicBezTo>
                    <a:pt x="260" y="123"/>
                    <a:pt x="264" y="123"/>
                    <a:pt x="266" y="125"/>
                  </a:cubicBezTo>
                  <a:cubicBezTo>
                    <a:pt x="268" y="128"/>
                    <a:pt x="268" y="132"/>
                    <a:pt x="266" y="134"/>
                  </a:cubicBezTo>
                  <a:cubicBezTo>
                    <a:pt x="257" y="143"/>
                    <a:pt x="257" y="143"/>
                    <a:pt x="257" y="143"/>
                  </a:cubicBezTo>
                  <a:cubicBezTo>
                    <a:pt x="276" y="130"/>
                    <a:pt x="276" y="130"/>
                    <a:pt x="276" y="130"/>
                  </a:cubicBezTo>
                  <a:cubicBezTo>
                    <a:pt x="278" y="128"/>
                    <a:pt x="282" y="128"/>
                    <a:pt x="284" y="131"/>
                  </a:cubicBezTo>
                  <a:cubicBezTo>
                    <a:pt x="286" y="134"/>
                    <a:pt x="286" y="138"/>
                    <a:pt x="283" y="140"/>
                  </a:cubicBezTo>
                  <a:cubicBezTo>
                    <a:pt x="269" y="150"/>
                    <a:pt x="269" y="150"/>
                    <a:pt x="269" y="150"/>
                  </a:cubicBezTo>
                  <a:cubicBezTo>
                    <a:pt x="295" y="135"/>
                    <a:pt x="295" y="135"/>
                    <a:pt x="295" y="135"/>
                  </a:cubicBezTo>
                  <a:cubicBezTo>
                    <a:pt x="298" y="134"/>
                    <a:pt x="302" y="135"/>
                    <a:pt x="303" y="138"/>
                  </a:cubicBezTo>
                  <a:cubicBezTo>
                    <a:pt x="305" y="141"/>
                    <a:pt x="304" y="145"/>
                    <a:pt x="301" y="146"/>
                  </a:cubicBezTo>
                  <a:cubicBezTo>
                    <a:pt x="268" y="165"/>
                    <a:pt x="268" y="165"/>
                    <a:pt x="268" y="165"/>
                  </a:cubicBezTo>
                  <a:cubicBezTo>
                    <a:pt x="318" y="144"/>
                    <a:pt x="318" y="144"/>
                    <a:pt x="318" y="144"/>
                  </a:cubicBezTo>
                  <a:cubicBezTo>
                    <a:pt x="318" y="220"/>
                    <a:pt x="318" y="220"/>
                    <a:pt x="318" y="220"/>
                  </a:cubicBezTo>
                  <a:cubicBezTo>
                    <a:pt x="317" y="220"/>
                    <a:pt x="316" y="220"/>
                    <a:pt x="315" y="220"/>
                  </a:cubicBezTo>
                  <a:cubicBezTo>
                    <a:pt x="305" y="218"/>
                    <a:pt x="305" y="218"/>
                    <a:pt x="305" y="218"/>
                  </a:cubicBezTo>
                  <a:cubicBezTo>
                    <a:pt x="301" y="226"/>
                    <a:pt x="301" y="226"/>
                    <a:pt x="301" y="226"/>
                  </a:cubicBezTo>
                  <a:cubicBezTo>
                    <a:pt x="301" y="170"/>
                    <a:pt x="301" y="170"/>
                    <a:pt x="301" y="170"/>
                  </a:cubicBezTo>
                  <a:cubicBezTo>
                    <a:pt x="212" y="207"/>
                    <a:pt x="212" y="207"/>
                    <a:pt x="212" y="207"/>
                  </a:cubicBezTo>
                  <a:cubicBezTo>
                    <a:pt x="212" y="360"/>
                    <a:pt x="212" y="360"/>
                    <a:pt x="212" y="360"/>
                  </a:cubicBezTo>
                  <a:cubicBezTo>
                    <a:pt x="301" y="322"/>
                    <a:pt x="301" y="322"/>
                    <a:pt x="301" y="322"/>
                  </a:cubicBezTo>
                  <a:cubicBezTo>
                    <a:pt x="301" y="311"/>
                    <a:pt x="301" y="311"/>
                    <a:pt x="301" y="311"/>
                  </a:cubicBezTo>
                  <a:cubicBezTo>
                    <a:pt x="304" y="313"/>
                    <a:pt x="307" y="314"/>
                    <a:pt x="310" y="316"/>
                  </a:cubicBezTo>
                  <a:cubicBezTo>
                    <a:pt x="313" y="317"/>
                    <a:pt x="315" y="318"/>
                    <a:pt x="318" y="318"/>
                  </a:cubicBezTo>
                  <a:cubicBezTo>
                    <a:pt x="318" y="334"/>
                    <a:pt x="318" y="334"/>
                    <a:pt x="318" y="334"/>
                  </a:cubicBezTo>
                  <a:cubicBezTo>
                    <a:pt x="207" y="380"/>
                    <a:pt x="207" y="380"/>
                    <a:pt x="207" y="380"/>
                  </a:cubicBezTo>
                  <a:cubicBezTo>
                    <a:pt x="205" y="382"/>
                    <a:pt x="202" y="383"/>
                    <a:pt x="200" y="384"/>
                  </a:cubicBezTo>
                  <a:cubicBezTo>
                    <a:pt x="195" y="385"/>
                    <a:pt x="195" y="385"/>
                    <a:pt x="195" y="385"/>
                  </a:cubicBezTo>
                  <a:cubicBezTo>
                    <a:pt x="195" y="385"/>
                    <a:pt x="195" y="385"/>
                    <a:pt x="195" y="385"/>
                  </a:cubicBezTo>
                  <a:cubicBezTo>
                    <a:pt x="191" y="386"/>
                    <a:pt x="187" y="387"/>
                    <a:pt x="183" y="387"/>
                  </a:cubicBezTo>
                  <a:cubicBezTo>
                    <a:pt x="174" y="387"/>
                    <a:pt x="166" y="385"/>
                    <a:pt x="159" y="380"/>
                  </a:cubicBezTo>
                  <a:cubicBezTo>
                    <a:pt x="48" y="334"/>
                    <a:pt x="48" y="334"/>
                    <a:pt x="48" y="334"/>
                  </a:cubicBezTo>
                  <a:cubicBezTo>
                    <a:pt x="48" y="318"/>
                    <a:pt x="48" y="318"/>
                    <a:pt x="48" y="318"/>
                  </a:cubicBezTo>
                  <a:cubicBezTo>
                    <a:pt x="51" y="318"/>
                    <a:pt x="53" y="317"/>
                    <a:pt x="56" y="316"/>
                  </a:cubicBezTo>
                  <a:cubicBezTo>
                    <a:pt x="59" y="314"/>
                    <a:pt x="62" y="313"/>
                    <a:pt x="65" y="311"/>
                  </a:cubicBezTo>
                  <a:cubicBezTo>
                    <a:pt x="65" y="322"/>
                    <a:pt x="65" y="322"/>
                    <a:pt x="65" y="322"/>
                  </a:cubicBezTo>
                  <a:cubicBezTo>
                    <a:pt x="154" y="360"/>
                    <a:pt x="154" y="360"/>
                    <a:pt x="154" y="360"/>
                  </a:cubicBezTo>
                  <a:cubicBezTo>
                    <a:pt x="154" y="207"/>
                    <a:pt x="154" y="207"/>
                    <a:pt x="154" y="207"/>
                  </a:cubicBezTo>
                  <a:cubicBezTo>
                    <a:pt x="65" y="170"/>
                    <a:pt x="65" y="170"/>
                    <a:pt x="65" y="170"/>
                  </a:cubicBezTo>
                  <a:cubicBezTo>
                    <a:pt x="65" y="226"/>
                    <a:pt x="65" y="226"/>
                    <a:pt x="65" y="226"/>
                  </a:cubicBezTo>
                  <a:cubicBezTo>
                    <a:pt x="61" y="218"/>
                    <a:pt x="61" y="218"/>
                    <a:pt x="61" y="218"/>
                  </a:cubicBezTo>
                  <a:cubicBezTo>
                    <a:pt x="51" y="220"/>
                    <a:pt x="51" y="220"/>
                    <a:pt x="51" y="220"/>
                  </a:cubicBezTo>
                  <a:cubicBezTo>
                    <a:pt x="50" y="220"/>
                    <a:pt x="49" y="220"/>
                    <a:pt x="48" y="220"/>
                  </a:cubicBezTo>
                  <a:cubicBezTo>
                    <a:pt x="48" y="144"/>
                    <a:pt x="48" y="144"/>
                    <a:pt x="48" y="144"/>
                  </a:cubicBezTo>
                  <a:cubicBezTo>
                    <a:pt x="91" y="162"/>
                    <a:pt x="91" y="162"/>
                    <a:pt x="91" y="162"/>
                  </a:cubicBezTo>
                  <a:close/>
                  <a:moveTo>
                    <a:pt x="223" y="221"/>
                  </a:moveTo>
                  <a:cubicBezTo>
                    <a:pt x="292" y="194"/>
                    <a:pt x="292" y="194"/>
                    <a:pt x="292" y="194"/>
                  </a:cubicBezTo>
                  <a:cubicBezTo>
                    <a:pt x="292" y="222"/>
                    <a:pt x="292" y="222"/>
                    <a:pt x="292" y="222"/>
                  </a:cubicBezTo>
                  <a:cubicBezTo>
                    <a:pt x="223" y="249"/>
                    <a:pt x="223" y="249"/>
                    <a:pt x="223" y="249"/>
                  </a:cubicBezTo>
                  <a:cubicBezTo>
                    <a:pt x="223" y="221"/>
                    <a:pt x="223" y="221"/>
                    <a:pt x="223" y="221"/>
                  </a:cubicBezTo>
                  <a:close/>
                  <a:moveTo>
                    <a:pt x="171" y="213"/>
                  </a:moveTo>
                  <a:cubicBezTo>
                    <a:pt x="171" y="368"/>
                    <a:pt x="171" y="368"/>
                    <a:pt x="171" y="368"/>
                  </a:cubicBezTo>
                  <a:cubicBezTo>
                    <a:pt x="175" y="369"/>
                    <a:pt x="179" y="370"/>
                    <a:pt x="182" y="370"/>
                  </a:cubicBezTo>
                  <a:cubicBezTo>
                    <a:pt x="187" y="370"/>
                    <a:pt x="191" y="369"/>
                    <a:pt x="195" y="367"/>
                  </a:cubicBezTo>
                  <a:cubicBezTo>
                    <a:pt x="195" y="213"/>
                    <a:pt x="195" y="213"/>
                    <a:pt x="195" y="213"/>
                  </a:cubicBezTo>
                  <a:cubicBezTo>
                    <a:pt x="191" y="214"/>
                    <a:pt x="187" y="214"/>
                    <a:pt x="183" y="214"/>
                  </a:cubicBezTo>
                  <a:cubicBezTo>
                    <a:pt x="179" y="214"/>
                    <a:pt x="175" y="214"/>
                    <a:pt x="171" y="21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48" name="组合 47"/>
          <p:cNvGrpSpPr/>
          <p:nvPr/>
        </p:nvGrpSpPr>
        <p:grpSpPr>
          <a:xfrm>
            <a:off x="2996646" y="1317762"/>
            <a:ext cx="875690" cy="875804"/>
            <a:chOff x="2785997" y="1411276"/>
            <a:chExt cx="656853" cy="656853"/>
          </a:xfrm>
        </p:grpSpPr>
        <p:sp>
          <p:nvSpPr>
            <p:cNvPr id="40" name="椭圆 39"/>
            <p:cNvSpPr/>
            <p:nvPr/>
          </p:nvSpPr>
          <p:spPr>
            <a:xfrm>
              <a:off x="2785997" y="1411276"/>
              <a:ext cx="656853" cy="6568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Freeform 21"/>
            <p:cNvSpPr>
              <a:spLocks noEditPoints="1"/>
            </p:cNvSpPr>
            <p:nvPr/>
          </p:nvSpPr>
          <p:spPr bwMode="auto">
            <a:xfrm>
              <a:off x="2886641" y="1563638"/>
              <a:ext cx="455563" cy="357624"/>
            </a:xfrm>
            <a:custGeom>
              <a:avLst/>
              <a:gdLst>
                <a:gd name="T0" fmla="*/ 186 w 390"/>
                <a:gd name="T1" fmla="*/ 267 h 306"/>
                <a:gd name="T2" fmla="*/ 187 w 390"/>
                <a:gd name="T3" fmla="*/ 305 h 306"/>
                <a:gd name="T4" fmla="*/ 154 w 390"/>
                <a:gd name="T5" fmla="*/ 287 h 306"/>
                <a:gd name="T6" fmla="*/ 137 w 390"/>
                <a:gd name="T7" fmla="*/ 208 h 306"/>
                <a:gd name="T8" fmla="*/ 124 w 390"/>
                <a:gd name="T9" fmla="*/ 266 h 306"/>
                <a:gd name="T10" fmla="*/ 108 w 390"/>
                <a:gd name="T11" fmla="*/ 190 h 306"/>
                <a:gd name="T12" fmla="*/ 42 w 390"/>
                <a:gd name="T13" fmla="*/ 210 h 306"/>
                <a:gd name="T14" fmla="*/ 25 w 390"/>
                <a:gd name="T15" fmla="*/ 135 h 306"/>
                <a:gd name="T16" fmla="*/ 11 w 390"/>
                <a:gd name="T17" fmla="*/ 188 h 306"/>
                <a:gd name="T18" fmla="*/ 0 w 390"/>
                <a:gd name="T19" fmla="*/ 154 h 306"/>
                <a:gd name="T20" fmla="*/ 20 w 390"/>
                <a:gd name="T21" fmla="*/ 116 h 306"/>
                <a:gd name="T22" fmla="*/ 189 w 390"/>
                <a:gd name="T23" fmla="*/ 229 h 306"/>
                <a:gd name="T24" fmla="*/ 192 w 390"/>
                <a:gd name="T25" fmla="*/ 240 h 306"/>
                <a:gd name="T26" fmla="*/ 121 w 390"/>
                <a:gd name="T27" fmla="*/ 87 h 306"/>
                <a:gd name="T28" fmla="*/ 131 w 390"/>
                <a:gd name="T29" fmla="*/ 125 h 306"/>
                <a:gd name="T30" fmla="*/ 198 w 390"/>
                <a:gd name="T31" fmla="*/ 115 h 306"/>
                <a:gd name="T32" fmla="*/ 188 w 390"/>
                <a:gd name="T33" fmla="*/ 77 h 306"/>
                <a:gd name="T34" fmla="*/ 327 w 390"/>
                <a:gd name="T35" fmla="*/ 54 h 306"/>
                <a:gd name="T36" fmla="*/ 298 w 390"/>
                <a:gd name="T37" fmla="*/ 5 h 306"/>
                <a:gd name="T38" fmla="*/ 327 w 390"/>
                <a:gd name="T39" fmla="*/ 54 h 306"/>
                <a:gd name="T40" fmla="*/ 126 w 390"/>
                <a:gd name="T41" fmla="*/ 0 h 306"/>
                <a:gd name="T42" fmla="*/ 140 w 390"/>
                <a:gd name="T43" fmla="*/ 54 h 306"/>
                <a:gd name="T44" fmla="*/ 305 w 390"/>
                <a:gd name="T45" fmla="*/ 77 h 306"/>
                <a:gd name="T46" fmla="*/ 238 w 390"/>
                <a:gd name="T47" fmla="*/ 87 h 306"/>
                <a:gd name="T48" fmla="*/ 248 w 390"/>
                <a:gd name="T49" fmla="*/ 125 h 306"/>
                <a:gd name="T50" fmla="*/ 315 w 390"/>
                <a:gd name="T51" fmla="*/ 115 h 306"/>
                <a:gd name="T52" fmla="*/ 305 w 390"/>
                <a:gd name="T53" fmla="*/ 77 h 306"/>
                <a:gd name="T54" fmla="*/ 209 w 390"/>
                <a:gd name="T55" fmla="*/ 62 h 306"/>
                <a:gd name="T56" fmla="*/ 201 w 390"/>
                <a:gd name="T57" fmla="*/ 62 h 306"/>
                <a:gd name="T58" fmla="*/ 107 w 390"/>
                <a:gd name="T59" fmla="*/ 121 h 306"/>
                <a:gd name="T60" fmla="*/ 192 w 390"/>
                <a:gd name="T61" fmla="*/ 140 h 306"/>
                <a:gd name="T62" fmla="*/ 225 w 390"/>
                <a:gd name="T63" fmla="*/ 121 h 306"/>
                <a:gd name="T64" fmla="*/ 309 w 390"/>
                <a:gd name="T65" fmla="*/ 140 h 306"/>
                <a:gd name="T66" fmla="*/ 329 w 390"/>
                <a:gd name="T67" fmla="*/ 62 h 306"/>
                <a:gd name="T68" fmla="*/ 227 w 390"/>
                <a:gd name="T69" fmla="*/ 62 h 306"/>
                <a:gd name="T70" fmla="*/ 209 w 390"/>
                <a:gd name="T71" fmla="*/ 62 h 306"/>
                <a:gd name="T72" fmla="*/ 196 w 390"/>
                <a:gd name="T73" fmla="*/ 294 h 306"/>
                <a:gd name="T74" fmla="*/ 376 w 390"/>
                <a:gd name="T75" fmla="*/ 219 h 306"/>
                <a:gd name="T76" fmla="*/ 384 w 390"/>
                <a:gd name="T77" fmla="*/ 235 h 306"/>
                <a:gd name="T78" fmla="*/ 200 w 390"/>
                <a:gd name="T79" fmla="*/ 257 h 306"/>
                <a:gd name="T80" fmla="*/ 378 w 390"/>
                <a:gd name="T81" fmla="*/ 191 h 306"/>
                <a:gd name="T82" fmla="*/ 198 w 390"/>
                <a:gd name="T83" fmla="*/ 252 h 306"/>
                <a:gd name="T84" fmla="*/ 200 w 390"/>
                <a:gd name="T85" fmla="*/ 257 h 306"/>
                <a:gd name="T86" fmla="*/ 203 w 390"/>
                <a:gd name="T87" fmla="*/ 222 h 306"/>
                <a:gd name="T88" fmla="*/ 375 w 390"/>
                <a:gd name="T89" fmla="*/ 163 h 306"/>
                <a:gd name="T90" fmla="*/ 376 w 390"/>
                <a:gd name="T91" fmla="*/ 147 h 306"/>
                <a:gd name="T92" fmla="*/ 340 w 390"/>
                <a:gd name="T93" fmla="*/ 126 h 306"/>
                <a:gd name="T94" fmla="*/ 351 w 390"/>
                <a:gd name="T95" fmla="*/ 152 h 306"/>
                <a:gd name="T96" fmla="*/ 122 w 390"/>
                <a:gd name="T97" fmla="*/ 152 h 306"/>
                <a:gd name="T98" fmla="*/ 121 w 390"/>
                <a:gd name="T99" fmla="*/ 152 h 306"/>
                <a:gd name="T100" fmla="*/ 95 w 390"/>
                <a:gd name="T101" fmla="*/ 90 h 306"/>
                <a:gd name="T102" fmla="*/ 28 w 390"/>
                <a:gd name="T103" fmla="*/ 94 h 306"/>
                <a:gd name="T104" fmla="*/ 26 w 390"/>
                <a:gd name="T105" fmla="*/ 110 h 306"/>
                <a:gd name="T106" fmla="*/ 194 w 390"/>
                <a:gd name="T107" fmla="*/ 222 h 306"/>
                <a:gd name="T108" fmla="*/ 197 w 390"/>
                <a:gd name="T109" fmla="*/ 36 h 306"/>
                <a:gd name="T110" fmla="*/ 227 w 390"/>
                <a:gd name="T111" fmla="*/ 50 h 306"/>
                <a:gd name="T112" fmla="*/ 183 w 390"/>
                <a:gd name="T113" fmla="*/ 50 h 306"/>
                <a:gd name="T114" fmla="*/ 156 w 390"/>
                <a:gd name="T115" fmla="*/ 50 h 306"/>
                <a:gd name="T116" fmla="*/ 303 w 390"/>
                <a:gd name="T117" fmla="*/ 100 h 306"/>
                <a:gd name="T118" fmla="*/ 300 w 390"/>
                <a:gd name="T119" fmla="*/ 113 h 306"/>
                <a:gd name="T120" fmla="*/ 254 w 390"/>
                <a:gd name="T121" fmla="*/ 8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0" h="306">
                  <a:moveTo>
                    <a:pt x="192" y="240"/>
                  </a:moveTo>
                  <a:cubicBezTo>
                    <a:pt x="187" y="249"/>
                    <a:pt x="185" y="258"/>
                    <a:pt x="186" y="267"/>
                  </a:cubicBezTo>
                  <a:cubicBezTo>
                    <a:pt x="186" y="275"/>
                    <a:pt x="189" y="284"/>
                    <a:pt x="192" y="293"/>
                  </a:cubicBezTo>
                  <a:cubicBezTo>
                    <a:pt x="194" y="298"/>
                    <a:pt x="192" y="303"/>
                    <a:pt x="187" y="305"/>
                  </a:cubicBezTo>
                  <a:cubicBezTo>
                    <a:pt x="184" y="306"/>
                    <a:pt x="181" y="305"/>
                    <a:pt x="178" y="304"/>
                  </a:cubicBezTo>
                  <a:cubicBezTo>
                    <a:pt x="154" y="287"/>
                    <a:pt x="154" y="287"/>
                    <a:pt x="154" y="287"/>
                  </a:cubicBezTo>
                  <a:cubicBezTo>
                    <a:pt x="148" y="263"/>
                    <a:pt x="147" y="241"/>
                    <a:pt x="155" y="220"/>
                  </a:cubicBezTo>
                  <a:cubicBezTo>
                    <a:pt x="137" y="208"/>
                    <a:pt x="137" y="208"/>
                    <a:pt x="137" y="208"/>
                  </a:cubicBezTo>
                  <a:cubicBezTo>
                    <a:pt x="125" y="229"/>
                    <a:pt x="127" y="257"/>
                    <a:pt x="132" y="272"/>
                  </a:cubicBezTo>
                  <a:cubicBezTo>
                    <a:pt x="124" y="266"/>
                    <a:pt x="124" y="266"/>
                    <a:pt x="124" y="266"/>
                  </a:cubicBezTo>
                  <a:cubicBezTo>
                    <a:pt x="116" y="251"/>
                    <a:pt x="118" y="224"/>
                    <a:pt x="126" y="201"/>
                  </a:cubicBezTo>
                  <a:cubicBezTo>
                    <a:pt x="108" y="190"/>
                    <a:pt x="108" y="190"/>
                    <a:pt x="108" y="190"/>
                  </a:cubicBezTo>
                  <a:cubicBezTo>
                    <a:pt x="96" y="216"/>
                    <a:pt x="98" y="238"/>
                    <a:pt x="103" y="252"/>
                  </a:cubicBezTo>
                  <a:cubicBezTo>
                    <a:pt x="42" y="210"/>
                    <a:pt x="42" y="210"/>
                    <a:pt x="42" y="210"/>
                  </a:cubicBezTo>
                  <a:cubicBezTo>
                    <a:pt x="37" y="187"/>
                    <a:pt x="36" y="166"/>
                    <a:pt x="44" y="147"/>
                  </a:cubicBezTo>
                  <a:cubicBezTo>
                    <a:pt x="25" y="135"/>
                    <a:pt x="25" y="135"/>
                    <a:pt x="25" y="135"/>
                  </a:cubicBezTo>
                  <a:cubicBezTo>
                    <a:pt x="12" y="162"/>
                    <a:pt x="20" y="185"/>
                    <a:pt x="27" y="199"/>
                  </a:cubicBezTo>
                  <a:cubicBezTo>
                    <a:pt x="11" y="188"/>
                    <a:pt x="11" y="188"/>
                    <a:pt x="11" y="188"/>
                  </a:cubicBezTo>
                  <a:cubicBezTo>
                    <a:pt x="10" y="187"/>
                    <a:pt x="9" y="186"/>
                    <a:pt x="8" y="184"/>
                  </a:cubicBezTo>
                  <a:cubicBezTo>
                    <a:pt x="4" y="175"/>
                    <a:pt x="1" y="165"/>
                    <a:pt x="0" y="154"/>
                  </a:cubicBezTo>
                  <a:cubicBezTo>
                    <a:pt x="0" y="143"/>
                    <a:pt x="2" y="132"/>
                    <a:pt x="8" y="120"/>
                  </a:cubicBezTo>
                  <a:cubicBezTo>
                    <a:pt x="10" y="115"/>
                    <a:pt x="15" y="113"/>
                    <a:pt x="20" y="116"/>
                  </a:cubicBezTo>
                  <a:cubicBezTo>
                    <a:pt x="20" y="116"/>
                    <a:pt x="21" y="116"/>
                    <a:pt x="21" y="116"/>
                  </a:cubicBezTo>
                  <a:cubicBezTo>
                    <a:pt x="189" y="229"/>
                    <a:pt x="189" y="229"/>
                    <a:pt x="189" y="229"/>
                  </a:cubicBezTo>
                  <a:cubicBezTo>
                    <a:pt x="192" y="231"/>
                    <a:pt x="194" y="236"/>
                    <a:pt x="192" y="240"/>
                  </a:cubicBezTo>
                  <a:cubicBezTo>
                    <a:pt x="192" y="240"/>
                    <a:pt x="192" y="240"/>
                    <a:pt x="192" y="240"/>
                  </a:cubicBezTo>
                  <a:close/>
                  <a:moveTo>
                    <a:pt x="131" y="77"/>
                  </a:moveTo>
                  <a:cubicBezTo>
                    <a:pt x="121" y="87"/>
                    <a:pt x="121" y="87"/>
                    <a:pt x="121" y="87"/>
                  </a:cubicBezTo>
                  <a:cubicBezTo>
                    <a:pt x="121" y="115"/>
                    <a:pt x="121" y="115"/>
                    <a:pt x="121" y="115"/>
                  </a:cubicBezTo>
                  <a:cubicBezTo>
                    <a:pt x="131" y="125"/>
                    <a:pt x="131" y="125"/>
                    <a:pt x="131" y="125"/>
                  </a:cubicBezTo>
                  <a:cubicBezTo>
                    <a:pt x="188" y="125"/>
                    <a:pt x="188" y="125"/>
                    <a:pt x="188" y="125"/>
                  </a:cubicBezTo>
                  <a:cubicBezTo>
                    <a:pt x="198" y="115"/>
                    <a:pt x="198" y="115"/>
                    <a:pt x="198" y="115"/>
                  </a:cubicBezTo>
                  <a:cubicBezTo>
                    <a:pt x="198" y="87"/>
                    <a:pt x="198" y="87"/>
                    <a:pt x="198" y="87"/>
                  </a:cubicBezTo>
                  <a:cubicBezTo>
                    <a:pt x="188" y="77"/>
                    <a:pt x="188" y="77"/>
                    <a:pt x="188" y="77"/>
                  </a:cubicBezTo>
                  <a:cubicBezTo>
                    <a:pt x="131" y="77"/>
                    <a:pt x="131" y="77"/>
                    <a:pt x="131" y="77"/>
                  </a:cubicBezTo>
                  <a:close/>
                  <a:moveTo>
                    <a:pt x="327" y="54"/>
                  </a:moveTo>
                  <a:cubicBezTo>
                    <a:pt x="309" y="0"/>
                    <a:pt x="309" y="0"/>
                    <a:pt x="309" y="0"/>
                  </a:cubicBezTo>
                  <a:cubicBezTo>
                    <a:pt x="298" y="5"/>
                    <a:pt x="298" y="5"/>
                    <a:pt x="298" y="5"/>
                  </a:cubicBezTo>
                  <a:cubicBezTo>
                    <a:pt x="295" y="54"/>
                    <a:pt x="295" y="54"/>
                    <a:pt x="295" y="54"/>
                  </a:cubicBezTo>
                  <a:cubicBezTo>
                    <a:pt x="327" y="54"/>
                    <a:pt x="327" y="54"/>
                    <a:pt x="327" y="54"/>
                  </a:cubicBezTo>
                  <a:close/>
                  <a:moveTo>
                    <a:pt x="107" y="54"/>
                  </a:moveTo>
                  <a:cubicBezTo>
                    <a:pt x="126" y="0"/>
                    <a:pt x="126" y="0"/>
                    <a:pt x="126" y="0"/>
                  </a:cubicBezTo>
                  <a:cubicBezTo>
                    <a:pt x="137" y="5"/>
                    <a:pt x="137" y="5"/>
                    <a:pt x="137" y="5"/>
                  </a:cubicBezTo>
                  <a:cubicBezTo>
                    <a:pt x="140" y="54"/>
                    <a:pt x="140" y="54"/>
                    <a:pt x="140" y="54"/>
                  </a:cubicBezTo>
                  <a:cubicBezTo>
                    <a:pt x="107" y="54"/>
                    <a:pt x="107" y="54"/>
                    <a:pt x="107" y="54"/>
                  </a:cubicBezTo>
                  <a:close/>
                  <a:moveTo>
                    <a:pt x="305" y="77"/>
                  </a:moveTo>
                  <a:cubicBezTo>
                    <a:pt x="248" y="77"/>
                    <a:pt x="248" y="77"/>
                    <a:pt x="248" y="77"/>
                  </a:cubicBezTo>
                  <a:cubicBezTo>
                    <a:pt x="238" y="87"/>
                    <a:pt x="238" y="87"/>
                    <a:pt x="238" y="87"/>
                  </a:cubicBezTo>
                  <a:cubicBezTo>
                    <a:pt x="238" y="115"/>
                    <a:pt x="238" y="115"/>
                    <a:pt x="238" y="115"/>
                  </a:cubicBezTo>
                  <a:cubicBezTo>
                    <a:pt x="248" y="125"/>
                    <a:pt x="248" y="125"/>
                    <a:pt x="248" y="125"/>
                  </a:cubicBezTo>
                  <a:cubicBezTo>
                    <a:pt x="305" y="125"/>
                    <a:pt x="305" y="125"/>
                    <a:pt x="305" y="125"/>
                  </a:cubicBezTo>
                  <a:cubicBezTo>
                    <a:pt x="315" y="115"/>
                    <a:pt x="315" y="115"/>
                    <a:pt x="315" y="115"/>
                  </a:cubicBezTo>
                  <a:cubicBezTo>
                    <a:pt x="315" y="87"/>
                    <a:pt x="315" y="87"/>
                    <a:pt x="315" y="87"/>
                  </a:cubicBezTo>
                  <a:cubicBezTo>
                    <a:pt x="305" y="77"/>
                    <a:pt x="305" y="77"/>
                    <a:pt x="305" y="77"/>
                  </a:cubicBezTo>
                  <a:close/>
                  <a:moveTo>
                    <a:pt x="209" y="62"/>
                  </a:moveTo>
                  <a:cubicBezTo>
                    <a:pt x="209" y="62"/>
                    <a:pt x="209" y="62"/>
                    <a:pt x="209" y="62"/>
                  </a:cubicBezTo>
                  <a:cubicBezTo>
                    <a:pt x="201" y="62"/>
                    <a:pt x="201" y="62"/>
                    <a:pt x="201" y="62"/>
                  </a:cubicBezTo>
                  <a:cubicBezTo>
                    <a:pt x="201" y="62"/>
                    <a:pt x="201" y="62"/>
                    <a:pt x="201" y="62"/>
                  </a:cubicBezTo>
                  <a:cubicBezTo>
                    <a:pt x="107" y="62"/>
                    <a:pt x="107" y="62"/>
                    <a:pt x="107" y="62"/>
                  </a:cubicBezTo>
                  <a:cubicBezTo>
                    <a:pt x="107" y="121"/>
                    <a:pt x="107" y="121"/>
                    <a:pt x="107" y="121"/>
                  </a:cubicBezTo>
                  <a:cubicBezTo>
                    <a:pt x="127" y="140"/>
                    <a:pt x="127" y="140"/>
                    <a:pt x="127" y="140"/>
                  </a:cubicBezTo>
                  <a:cubicBezTo>
                    <a:pt x="192" y="140"/>
                    <a:pt x="192" y="140"/>
                    <a:pt x="192" y="140"/>
                  </a:cubicBezTo>
                  <a:cubicBezTo>
                    <a:pt x="211" y="121"/>
                    <a:pt x="211" y="121"/>
                    <a:pt x="211" y="121"/>
                  </a:cubicBezTo>
                  <a:cubicBezTo>
                    <a:pt x="225" y="121"/>
                    <a:pt x="225" y="121"/>
                    <a:pt x="225" y="121"/>
                  </a:cubicBezTo>
                  <a:cubicBezTo>
                    <a:pt x="244" y="140"/>
                    <a:pt x="244" y="140"/>
                    <a:pt x="244" y="140"/>
                  </a:cubicBezTo>
                  <a:cubicBezTo>
                    <a:pt x="309" y="140"/>
                    <a:pt x="309" y="140"/>
                    <a:pt x="309" y="140"/>
                  </a:cubicBezTo>
                  <a:cubicBezTo>
                    <a:pt x="329" y="121"/>
                    <a:pt x="329" y="121"/>
                    <a:pt x="329" y="121"/>
                  </a:cubicBezTo>
                  <a:cubicBezTo>
                    <a:pt x="329" y="62"/>
                    <a:pt x="329" y="62"/>
                    <a:pt x="329" y="62"/>
                  </a:cubicBezTo>
                  <a:cubicBezTo>
                    <a:pt x="227" y="62"/>
                    <a:pt x="227" y="62"/>
                    <a:pt x="227" y="62"/>
                  </a:cubicBezTo>
                  <a:cubicBezTo>
                    <a:pt x="227" y="62"/>
                    <a:pt x="227" y="62"/>
                    <a:pt x="227" y="62"/>
                  </a:cubicBezTo>
                  <a:cubicBezTo>
                    <a:pt x="218" y="62"/>
                    <a:pt x="218" y="62"/>
                    <a:pt x="218" y="62"/>
                  </a:cubicBezTo>
                  <a:cubicBezTo>
                    <a:pt x="209" y="62"/>
                    <a:pt x="209" y="62"/>
                    <a:pt x="209" y="62"/>
                  </a:cubicBezTo>
                  <a:close/>
                  <a:moveTo>
                    <a:pt x="208" y="298"/>
                  </a:moveTo>
                  <a:cubicBezTo>
                    <a:pt x="204" y="300"/>
                    <a:pt x="198" y="298"/>
                    <a:pt x="196" y="294"/>
                  </a:cubicBezTo>
                  <a:cubicBezTo>
                    <a:pt x="194" y="289"/>
                    <a:pt x="196" y="284"/>
                    <a:pt x="200" y="282"/>
                  </a:cubicBezTo>
                  <a:cubicBezTo>
                    <a:pt x="376" y="219"/>
                    <a:pt x="376" y="219"/>
                    <a:pt x="376" y="219"/>
                  </a:cubicBezTo>
                  <a:cubicBezTo>
                    <a:pt x="381" y="217"/>
                    <a:pt x="386" y="219"/>
                    <a:pt x="388" y="223"/>
                  </a:cubicBezTo>
                  <a:cubicBezTo>
                    <a:pt x="390" y="228"/>
                    <a:pt x="389" y="233"/>
                    <a:pt x="384" y="235"/>
                  </a:cubicBezTo>
                  <a:cubicBezTo>
                    <a:pt x="208" y="298"/>
                    <a:pt x="208" y="298"/>
                    <a:pt x="208" y="298"/>
                  </a:cubicBezTo>
                  <a:close/>
                  <a:moveTo>
                    <a:pt x="200" y="257"/>
                  </a:moveTo>
                  <a:cubicBezTo>
                    <a:pt x="376" y="195"/>
                    <a:pt x="376" y="195"/>
                    <a:pt x="376" y="195"/>
                  </a:cubicBezTo>
                  <a:cubicBezTo>
                    <a:pt x="378" y="194"/>
                    <a:pt x="378" y="192"/>
                    <a:pt x="378" y="191"/>
                  </a:cubicBezTo>
                  <a:cubicBezTo>
                    <a:pt x="377" y="189"/>
                    <a:pt x="375" y="189"/>
                    <a:pt x="374" y="189"/>
                  </a:cubicBezTo>
                  <a:cubicBezTo>
                    <a:pt x="198" y="252"/>
                    <a:pt x="198" y="252"/>
                    <a:pt x="198" y="252"/>
                  </a:cubicBezTo>
                  <a:cubicBezTo>
                    <a:pt x="196" y="253"/>
                    <a:pt x="196" y="254"/>
                    <a:pt x="196" y="256"/>
                  </a:cubicBezTo>
                  <a:cubicBezTo>
                    <a:pt x="197" y="257"/>
                    <a:pt x="199" y="258"/>
                    <a:pt x="200" y="257"/>
                  </a:cubicBezTo>
                  <a:close/>
                  <a:moveTo>
                    <a:pt x="194" y="222"/>
                  </a:moveTo>
                  <a:cubicBezTo>
                    <a:pt x="197" y="224"/>
                    <a:pt x="200" y="224"/>
                    <a:pt x="203" y="222"/>
                  </a:cubicBezTo>
                  <a:cubicBezTo>
                    <a:pt x="203" y="222"/>
                    <a:pt x="203" y="222"/>
                    <a:pt x="203" y="222"/>
                  </a:cubicBezTo>
                  <a:cubicBezTo>
                    <a:pt x="375" y="163"/>
                    <a:pt x="375" y="163"/>
                    <a:pt x="375" y="163"/>
                  </a:cubicBezTo>
                  <a:cubicBezTo>
                    <a:pt x="380" y="161"/>
                    <a:pt x="382" y="155"/>
                    <a:pt x="379" y="151"/>
                  </a:cubicBezTo>
                  <a:cubicBezTo>
                    <a:pt x="379" y="149"/>
                    <a:pt x="377" y="148"/>
                    <a:pt x="376" y="147"/>
                  </a:cubicBezTo>
                  <a:cubicBezTo>
                    <a:pt x="340" y="124"/>
                    <a:pt x="340" y="124"/>
                    <a:pt x="340" y="124"/>
                  </a:cubicBezTo>
                  <a:cubicBezTo>
                    <a:pt x="340" y="126"/>
                    <a:pt x="340" y="126"/>
                    <a:pt x="340" y="126"/>
                  </a:cubicBezTo>
                  <a:cubicBezTo>
                    <a:pt x="328" y="138"/>
                    <a:pt x="328" y="138"/>
                    <a:pt x="328" y="138"/>
                  </a:cubicBezTo>
                  <a:cubicBezTo>
                    <a:pt x="351" y="152"/>
                    <a:pt x="351" y="152"/>
                    <a:pt x="351" y="152"/>
                  </a:cubicBezTo>
                  <a:cubicBezTo>
                    <a:pt x="200" y="204"/>
                    <a:pt x="200" y="204"/>
                    <a:pt x="200" y="204"/>
                  </a:cubicBezTo>
                  <a:cubicBezTo>
                    <a:pt x="122" y="152"/>
                    <a:pt x="122" y="152"/>
                    <a:pt x="122" y="152"/>
                  </a:cubicBezTo>
                  <a:cubicBezTo>
                    <a:pt x="122" y="152"/>
                    <a:pt x="122" y="152"/>
                    <a:pt x="122" y="152"/>
                  </a:cubicBezTo>
                  <a:cubicBezTo>
                    <a:pt x="121" y="152"/>
                    <a:pt x="121" y="152"/>
                    <a:pt x="121" y="152"/>
                  </a:cubicBezTo>
                  <a:cubicBezTo>
                    <a:pt x="51" y="105"/>
                    <a:pt x="51" y="105"/>
                    <a:pt x="51" y="105"/>
                  </a:cubicBezTo>
                  <a:cubicBezTo>
                    <a:pt x="95" y="90"/>
                    <a:pt x="95" y="90"/>
                    <a:pt x="95" y="90"/>
                  </a:cubicBezTo>
                  <a:cubicBezTo>
                    <a:pt x="95" y="71"/>
                    <a:pt x="95" y="71"/>
                    <a:pt x="95" y="71"/>
                  </a:cubicBezTo>
                  <a:cubicBezTo>
                    <a:pt x="28" y="94"/>
                    <a:pt x="28" y="94"/>
                    <a:pt x="28" y="94"/>
                  </a:cubicBezTo>
                  <a:cubicBezTo>
                    <a:pt x="23" y="96"/>
                    <a:pt x="21" y="101"/>
                    <a:pt x="23" y="106"/>
                  </a:cubicBezTo>
                  <a:cubicBezTo>
                    <a:pt x="24" y="107"/>
                    <a:pt x="25" y="109"/>
                    <a:pt x="26" y="110"/>
                  </a:cubicBezTo>
                  <a:cubicBezTo>
                    <a:pt x="26" y="110"/>
                    <a:pt x="26" y="110"/>
                    <a:pt x="26" y="110"/>
                  </a:cubicBezTo>
                  <a:cubicBezTo>
                    <a:pt x="194" y="222"/>
                    <a:pt x="194" y="222"/>
                    <a:pt x="194" y="222"/>
                  </a:cubicBezTo>
                  <a:close/>
                  <a:moveTo>
                    <a:pt x="156" y="50"/>
                  </a:moveTo>
                  <a:cubicBezTo>
                    <a:pt x="197" y="36"/>
                    <a:pt x="197" y="36"/>
                    <a:pt x="197" y="36"/>
                  </a:cubicBezTo>
                  <a:cubicBezTo>
                    <a:pt x="200" y="35"/>
                    <a:pt x="203" y="35"/>
                    <a:pt x="206" y="37"/>
                  </a:cubicBezTo>
                  <a:cubicBezTo>
                    <a:pt x="227" y="50"/>
                    <a:pt x="227" y="50"/>
                    <a:pt x="227" y="50"/>
                  </a:cubicBezTo>
                  <a:cubicBezTo>
                    <a:pt x="218" y="50"/>
                    <a:pt x="218" y="50"/>
                    <a:pt x="218" y="50"/>
                  </a:cubicBezTo>
                  <a:cubicBezTo>
                    <a:pt x="183" y="50"/>
                    <a:pt x="183" y="50"/>
                    <a:pt x="183" y="50"/>
                  </a:cubicBezTo>
                  <a:cubicBezTo>
                    <a:pt x="183" y="50"/>
                    <a:pt x="183" y="50"/>
                    <a:pt x="183" y="50"/>
                  </a:cubicBezTo>
                  <a:cubicBezTo>
                    <a:pt x="156" y="50"/>
                    <a:pt x="156" y="50"/>
                    <a:pt x="156" y="50"/>
                  </a:cubicBezTo>
                  <a:close/>
                  <a:moveTo>
                    <a:pt x="287" y="89"/>
                  </a:moveTo>
                  <a:cubicBezTo>
                    <a:pt x="303" y="100"/>
                    <a:pt x="303" y="100"/>
                    <a:pt x="303" y="100"/>
                  </a:cubicBezTo>
                  <a:cubicBezTo>
                    <a:pt x="303" y="110"/>
                    <a:pt x="303" y="110"/>
                    <a:pt x="303" y="110"/>
                  </a:cubicBezTo>
                  <a:cubicBezTo>
                    <a:pt x="300" y="113"/>
                    <a:pt x="300" y="113"/>
                    <a:pt x="300" y="113"/>
                  </a:cubicBezTo>
                  <a:cubicBezTo>
                    <a:pt x="291" y="113"/>
                    <a:pt x="291" y="113"/>
                    <a:pt x="291" y="113"/>
                  </a:cubicBezTo>
                  <a:cubicBezTo>
                    <a:pt x="254" y="89"/>
                    <a:pt x="254" y="89"/>
                    <a:pt x="254" y="89"/>
                  </a:cubicBezTo>
                  <a:lnTo>
                    <a:pt x="287" y="8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52" name="组合 51"/>
          <p:cNvGrpSpPr/>
          <p:nvPr/>
        </p:nvGrpSpPr>
        <p:grpSpPr>
          <a:xfrm>
            <a:off x="3543691" y="2816785"/>
            <a:ext cx="1503960" cy="1504156"/>
            <a:chOff x="3196334" y="2535543"/>
            <a:chExt cx="1128117" cy="1128117"/>
          </a:xfrm>
        </p:grpSpPr>
        <p:sp>
          <p:nvSpPr>
            <p:cNvPr id="43" name="椭圆 42"/>
            <p:cNvSpPr/>
            <p:nvPr/>
          </p:nvSpPr>
          <p:spPr>
            <a:xfrm>
              <a:off x="3196334" y="2535543"/>
              <a:ext cx="1128117" cy="112811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Freeform 26"/>
            <p:cNvSpPr>
              <a:spLocks noEditPoints="1"/>
            </p:cNvSpPr>
            <p:nvPr/>
          </p:nvSpPr>
          <p:spPr bwMode="auto">
            <a:xfrm>
              <a:off x="3442850" y="2791582"/>
              <a:ext cx="652015" cy="616037"/>
            </a:xfrm>
            <a:custGeom>
              <a:avLst/>
              <a:gdLst>
                <a:gd name="T0" fmla="*/ 90 w 376"/>
                <a:gd name="T1" fmla="*/ 52 h 355"/>
                <a:gd name="T2" fmla="*/ 37 w 376"/>
                <a:gd name="T3" fmla="*/ 264 h 355"/>
                <a:gd name="T4" fmla="*/ 118 w 376"/>
                <a:gd name="T5" fmla="*/ 310 h 355"/>
                <a:gd name="T6" fmla="*/ 134 w 376"/>
                <a:gd name="T7" fmla="*/ 310 h 355"/>
                <a:gd name="T8" fmla="*/ 215 w 376"/>
                <a:gd name="T9" fmla="*/ 264 h 355"/>
                <a:gd name="T10" fmla="*/ 241 w 376"/>
                <a:gd name="T11" fmla="*/ 310 h 355"/>
                <a:gd name="T12" fmla="*/ 255 w 376"/>
                <a:gd name="T13" fmla="*/ 287 h 355"/>
                <a:gd name="T14" fmla="*/ 358 w 376"/>
                <a:gd name="T15" fmla="*/ 287 h 355"/>
                <a:gd name="T16" fmla="*/ 371 w 376"/>
                <a:gd name="T17" fmla="*/ 310 h 355"/>
                <a:gd name="T18" fmla="*/ 371 w 376"/>
                <a:gd name="T19" fmla="*/ 323 h 355"/>
                <a:gd name="T20" fmla="*/ 358 w 376"/>
                <a:gd name="T21" fmla="*/ 355 h 355"/>
                <a:gd name="T22" fmla="*/ 250 w 376"/>
                <a:gd name="T23" fmla="*/ 323 h 355"/>
                <a:gd name="T24" fmla="*/ 237 w 376"/>
                <a:gd name="T25" fmla="*/ 355 h 355"/>
                <a:gd name="T26" fmla="*/ 131 w 376"/>
                <a:gd name="T27" fmla="*/ 323 h 355"/>
                <a:gd name="T28" fmla="*/ 118 w 376"/>
                <a:gd name="T29" fmla="*/ 355 h 355"/>
                <a:gd name="T30" fmla="*/ 0 w 376"/>
                <a:gd name="T31" fmla="*/ 323 h 355"/>
                <a:gd name="T32" fmla="*/ 14 w 376"/>
                <a:gd name="T33" fmla="*/ 287 h 355"/>
                <a:gd name="T34" fmla="*/ 336 w 376"/>
                <a:gd name="T35" fmla="*/ 248 h 355"/>
                <a:gd name="T36" fmla="*/ 279 w 376"/>
                <a:gd name="T37" fmla="*/ 248 h 355"/>
                <a:gd name="T38" fmla="*/ 215 w 376"/>
                <a:gd name="T39" fmla="*/ 248 h 355"/>
                <a:gd name="T40" fmla="*/ 158 w 376"/>
                <a:gd name="T41" fmla="*/ 248 h 355"/>
                <a:gd name="T42" fmla="*/ 95 w 376"/>
                <a:gd name="T43" fmla="*/ 248 h 355"/>
                <a:gd name="T44" fmla="*/ 38 w 376"/>
                <a:gd name="T45" fmla="*/ 248 h 355"/>
                <a:gd name="T46" fmla="*/ 307 w 376"/>
                <a:gd name="T47" fmla="*/ 147 h 355"/>
                <a:gd name="T48" fmla="*/ 289 w 376"/>
                <a:gd name="T49" fmla="*/ 201 h 355"/>
                <a:gd name="T50" fmla="*/ 201 w 376"/>
                <a:gd name="T51" fmla="*/ 201 h 355"/>
                <a:gd name="T52" fmla="*/ 181 w 376"/>
                <a:gd name="T53" fmla="*/ 147 h 355"/>
                <a:gd name="T54" fmla="*/ 180 w 376"/>
                <a:gd name="T55" fmla="*/ 16 h 355"/>
                <a:gd name="T56" fmla="*/ 161 w 376"/>
                <a:gd name="T57" fmla="*/ 35 h 355"/>
                <a:gd name="T58" fmla="*/ 155 w 376"/>
                <a:gd name="T59" fmla="*/ 67 h 355"/>
                <a:gd name="T60" fmla="*/ 66 w 376"/>
                <a:gd name="T61" fmla="*/ 55 h 355"/>
                <a:gd name="T62" fmla="*/ 66 w 376"/>
                <a:gd name="T63" fmla="*/ 122 h 355"/>
                <a:gd name="T64" fmla="*/ 69 w 376"/>
                <a:gd name="T65" fmla="*/ 122 h 355"/>
                <a:gd name="T66" fmla="*/ 87 w 376"/>
                <a:gd name="T67" fmla="*/ 199 h 355"/>
                <a:gd name="T68" fmla="*/ 91 w 376"/>
                <a:gd name="T69" fmla="*/ 199 h 355"/>
                <a:gd name="T70" fmla="*/ 109 w 376"/>
                <a:gd name="T71" fmla="*/ 132 h 355"/>
                <a:gd name="T72" fmla="*/ 109 w 376"/>
                <a:gd name="T73" fmla="*/ 75 h 355"/>
                <a:gd name="T74" fmla="*/ 155 w 376"/>
                <a:gd name="T75" fmla="*/ 80 h 355"/>
                <a:gd name="T76" fmla="*/ 166 w 376"/>
                <a:gd name="T77" fmla="*/ 120 h 355"/>
                <a:gd name="T78" fmla="*/ 180 w 376"/>
                <a:gd name="T79" fmla="*/ 126 h 355"/>
                <a:gd name="T80" fmla="*/ 317 w 376"/>
                <a:gd name="T81" fmla="*/ 120 h 355"/>
                <a:gd name="T82" fmla="*/ 317 w 376"/>
                <a:gd name="T83" fmla="*/ 21 h 355"/>
                <a:gd name="T84" fmla="*/ 304 w 376"/>
                <a:gd name="T85" fmla="*/ 31 h 355"/>
                <a:gd name="T86" fmla="*/ 308 w 376"/>
                <a:gd name="T87" fmla="*/ 107 h 355"/>
                <a:gd name="T88" fmla="*/ 304 w 376"/>
                <a:gd name="T89" fmla="*/ 111 h 355"/>
                <a:gd name="T90" fmla="*/ 177 w 376"/>
                <a:gd name="T91" fmla="*/ 109 h 355"/>
                <a:gd name="T92" fmla="*/ 238 w 376"/>
                <a:gd name="T93" fmla="*/ 63 h 355"/>
                <a:gd name="T94" fmla="*/ 176 w 376"/>
                <a:gd name="T95" fmla="*/ 35 h 355"/>
                <a:gd name="T96" fmla="*/ 180 w 376"/>
                <a:gd name="T97" fmla="*/ 3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6" h="355">
                  <a:moveTo>
                    <a:pt x="90" y="0"/>
                  </a:moveTo>
                  <a:cubicBezTo>
                    <a:pt x="104" y="0"/>
                    <a:pt x="115" y="12"/>
                    <a:pt x="115" y="26"/>
                  </a:cubicBezTo>
                  <a:cubicBezTo>
                    <a:pt x="115" y="40"/>
                    <a:pt x="104" y="52"/>
                    <a:pt x="90" y="52"/>
                  </a:cubicBezTo>
                  <a:cubicBezTo>
                    <a:pt x="75" y="52"/>
                    <a:pt x="64" y="40"/>
                    <a:pt x="64" y="26"/>
                  </a:cubicBezTo>
                  <a:cubicBezTo>
                    <a:pt x="64" y="12"/>
                    <a:pt x="75" y="0"/>
                    <a:pt x="90" y="0"/>
                  </a:cubicBezTo>
                  <a:close/>
                  <a:moveTo>
                    <a:pt x="37" y="264"/>
                  </a:moveTo>
                  <a:cubicBezTo>
                    <a:pt x="95" y="264"/>
                    <a:pt x="95" y="264"/>
                    <a:pt x="95" y="264"/>
                  </a:cubicBezTo>
                  <a:cubicBezTo>
                    <a:pt x="108" y="264"/>
                    <a:pt x="118" y="274"/>
                    <a:pt x="118" y="287"/>
                  </a:cubicBezTo>
                  <a:cubicBezTo>
                    <a:pt x="118" y="310"/>
                    <a:pt x="118" y="310"/>
                    <a:pt x="118" y="310"/>
                  </a:cubicBezTo>
                  <a:cubicBezTo>
                    <a:pt x="120" y="310"/>
                    <a:pt x="120" y="310"/>
                    <a:pt x="120" y="310"/>
                  </a:cubicBezTo>
                  <a:cubicBezTo>
                    <a:pt x="131" y="310"/>
                    <a:pt x="131" y="310"/>
                    <a:pt x="131" y="310"/>
                  </a:cubicBezTo>
                  <a:cubicBezTo>
                    <a:pt x="134" y="310"/>
                    <a:pt x="134" y="310"/>
                    <a:pt x="134" y="310"/>
                  </a:cubicBezTo>
                  <a:cubicBezTo>
                    <a:pt x="134" y="287"/>
                    <a:pt x="134" y="287"/>
                    <a:pt x="134" y="287"/>
                  </a:cubicBezTo>
                  <a:cubicBezTo>
                    <a:pt x="134" y="274"/>
                    <a:pt x="144" y="264"/>
                    <a:pt x="156" y="264"/>
                  </a:cubicBezTo>
                  <a:cubicBezTo>
                    <a:pt x="215" y="264"/>
                    <a:pt x="215" y="264"/>
                    <a:pt x="215" y="264"/>
                  </a:cubicBezTo>
                  <a:cubicBezTo>
                    <a:pt x="227" y="264"/>
                    <a:pt x="237" y="274"/>
                    <a:pt x="237" y="287"/>
                  </a:cubicBezTo>
                  <a:cubicBezTo>
                    <a:pt x="237" y="310"/>
                    <a:pt x="237" y="310"/>
                    <a:pt x="237" y="310"/>
                  </a:cubicBezTo>
                  <a:cubicBezTo>
                    <a:pt x="241" y="310"/>
                    <a:pt x="241" y="310"/>
                    <a:pt x="241" y="310"/>
                  </a:cubicBezTo>
                  <a:cubicBezTo>
                    <a:pt x="250" y="310"/>
                    <a:pt x="250" y="310"/>
                    <a:pt x="250" y="310"/>
                  </a:cubicBezTo>
                  <a:cubicBezTo>
                    <a:pt x="255" y="310"/>
                    <a:pt x="255" y="310"/>
                    <a:pt x="255" y="310"/>
                  </a:cubicBezTo>
                  <a:cubicBezTo>
                    <a:pt x="255" y="287"/>
                    <a:pt x="255" y="287"/>
                    <a:pt x="255" y="287"/>
                  </a:cubicBezTo>
                  <a:cubicBezTo>
                    <a:pt x="255" y="274"/>
                    <a:pt x="265" y="264"/>
                    <a:pt x="278" y="264"/>
                  </a:cubicBezTo>
                  <a:cubicBezTo>
                    <a:pt x="336" y="264"/>
                    <a:pt x="336" y="264"/>
                    <a:pt x="336" y="264"/>
                  </a:cubicBezTo>
                  <a:cubicBezTo>
                    <a:pt x="348" y="264"/>
                    <a:pt x="358" y="274"/>
                    <a:pt x="358" y="287"/>
                  </a:cubicBezTo>
                  <a:cubicBezTo>
                    <a:pt x="358" y="310"/>
                    <a:pt x="358" y="310"/>
                    <a:pt x="358" y="310"/>
                  </a:cubicBezTo>
                  <a:cubicBezTo>
                    <a:pt x="362" y="310"/>
                    <a:pt x="362" y="310"/>
                    <a:pt x="362" y="310"/>
                  </a:cubicBezTo>
                  <a:cubicBezTo>
                    <a:pt x="371" y="310"/>
                    <a:pt x="371" y="310"/>
                    <a:pt x="371" y="310"/>
                  </a:cubicBezTo>
                  <a:cubicBezTo>
                    <a:pt x="376" y="310"/>
                    <a:pt x="376" y="310"/>
                    <a:pt x="376" y="310"/>
                  </a:cubicBezTo>
                  <a:cubicBezTo>
                    <a:pt x="376" y="323"/>
                    <a:pt x="376" y="323"/>
                    <a:pt x="376" y="323"/>
                  </a:cubicBezTo>
                  <a:cubicBezTo>
                    <a:pt x="371" y="323"/>
                    <a:pt x="371" y="323"/>
                    <a:pt x="371" y="323"/>
                  </a:cubicBezTo>
                  <a:cubicBezTo>
                    <a:pt x="362" y="323"/>
                    <a:pt x="362" y="323"/>
                    <a:pt x="362" y="323"/>
                  </a:cubicBezTo>
                  <a:cubicBezTo>
                    <a:pt x="358" y="323"/>
                    <a:pt x="358" y="323"/>
                    <a:pt x="358" y="323"/>
                  </a:cubicBezTo>
                  <a:cubicBezTo>
                    <a:pt x="358" y="355"/>
                    <a:pt x="358" y="355"/>
                    <a:pt x="358" y="355"/>
                  </a:cubicBezTo>
                  <a:cubicBezTo>
                    <a:pt x="255" y="355"/>
                    <a:pt x="255" y="355"/>
                    <a:pt x="255" y="355"/>
                  </a:cubicBezTo>
                  <a:cubicBezTo>
                    <a:pt x="255" y="323"/>
                    <a:pt x="255" y="323"/>
                    <a:pt x="255" y="323"/>
                  </a:cubicBezTo>
                  <a:cubicBezTo>
                    <a:pt x="250" y="323"/>
                    <a:pt x="250" y="323"/>
                    <a:pt x="250" y="323"/>
                  </a:cubicBezTo>
                  <a:cubicBezTo>
                    <a:pt x="241" y="323"/>
                    <a:pt x="241" y="323"/>
                    <a:pt x="241" y="323"/>
                  </a:cubicBezTo>
                  <a:cubicBezTo>
                    <a:pt x="237" y="323"/>
                    <a:pt x="237" y="323"/>
                    <a:pt x="237" y="323"/>
                  </a:cubicBezTo>
                  <a:cubicBezTo>
                    <a:pt x="237" y="355"/>
                    <a:pt x="237" y="355"/>
                    <a:pt x="237" y="355"/>
                  </a:cubicBezTo>
                  <a:cubicBezTo>
                    <a:pt x="134" y="355"/>
                    <a:pt x="134" y="355"/>
                    <a:pt x="134" y="355"/>
                  </a:cubicBezTo>
                  <a:cubicBezTo>
                    <a:pt x="134" y="323"/>
                    <a:pt x="134" y="323"/>
                    <a:pt x="134" y="323"/>
                  </a:cubicBezTo>
                  <a:cubicBezTo>
                    <a:pt x="131" y="323"/>
                    <a:pt x="131" y="323"/>
                    <a:pt x="131" y="323"/>
                  </a:cubicBezTo>
                  <a:cubicBezTo>
                    <a:pt x="120" y="323"/>
                    <a:pt x="120" y="323"/>
                    <a:pt x="120" y="323"/>
                  </a:cubicBezTo>
                  <a:cubicBezTo>
                    <a:pt x="118" y="323"/>
                    <a:pt x="118" y="323"/>
                    <a:pt x="118" y="323"/>
                  </a:cubicBezTo>
                  <a:cubicBezTo>
                    <a:pt x="118" y="355"/>
                    <a:pt x="118" y="355"/>
                    <a:pt x="118" y="355"/>
                  </a:cubicBezTo>
                  <a:cubicBezTo>
                    <a:pt x="14" y="355"/>
                    <a:pt x="14" y="355"/>
                    <a:pt x="14" y="355"/>
                  </a:cubicBezTo>
                  <a:cubicBezTo>
                    <a:pt x="14" y="323"/>
                    <a:pt x="14" y="323"/>
                    <a:pt x="14" y="323"/>
                  </a:cubicBezTo>
                  <a:cubicBezTo>
                    <a:pt x="0" y="323"/>
                    <a:pt x="0" y="323"/>
                    <a:pt x="0" y="323"/>
                  </a:cubicBezTo>
                  <a:cubicBezTo>
                    <a:pt x="0" y="310"/>
                    <a:pt x="0" y="310"/>
                    <a:pt x="0" y="310"/>
                  </a:cubicBezTo>
                  <a:cubicBezTo>
                    <a:pt x="14" y="310"/>
                    <a:pt x="14" y="310"/>
                    <a:pt x="14" y="310"/>
                  </a:cubicBezTo>
                  <a:cubicBezTo>
                    <a:pt x="14" y="287"/>
                    <a:pt x="14" y="287"/>
                    <a:pt x="14" y="287"/>
                  </a:cubicBezTo>
                  <a:cubicBezTo>
                    <a:pt x="14" y="274"/>
                    <a:pt x="24" y="264"/>
                    <a:pt x="37" y="264"/>
                  </a:cubicBezTo>
                  <a:close/>
                  <a:moveTo>
                    <a:pt x="307" y="220"/>
                  </a:moveTo>
                  <a:cubicBezTo>
                    <a:pt x="323" y="220"/>
                    <a:pt x="336" y="232"/>
                    <a:pt x="336" y="248"/>
                  </a:cubicBezTo>
                  <a:cubicBezTo>
                    <a:pt x="336" y="251"/>
                    <a:pt x="335" y="255"/>
                    <a:pt x="334" y="258"/>
                  </a:cubicBezTo>
                  <a:cubicBezTo>
                    <a:pt x="281" y="258"/>
                    <a:pt x="281" y="258"/>
                    <a:pt x="281" y="258"/>
                  </a:cubicBezTo>
                  <a:cubicBezTo>
                    <a:pt x="280" y="255"/>
                    <a:pt x="279" y="251"/>
                    <a:pt x="279" y="248"/>
                  </a:cubicBezTo>
                  <a:cubicBezTo>
                    <a:pt x="279" y="232"/>
                    <a:pt x="292" y="220"/>
                    <a:pt x="307" y="220"/>
                  </a:cubicBezTo>
                  <a:close/>
                  <a:moveTo>
                    <a:pt x="186" y="220"/>
                  </a:moveTo>
                  <a:cubicBezTo>
                    <a:pt x="202" y="220"/>
                    <a:pt x="215" y="232"/>
                    <a:pt x="215" y="248"/>
                  </a:cubicBezTo>
                  <a:cubicBezTo>
                    <a:pt x="215" y="251"/>
                    <a:pt x="214" y="255"/>
                    <a:pt x="213" y="258"/>
                  </a:cubicBezTo>
                  <a:cubicBezTo>
                    <a:pt x="160" y="258"/>
                    <a:pt x="160" y="258"/>
                    <a:pt x="160" y="258"/>
                  </a:cubicBezTo>
                  <a:cubicBezTo>
                    <a:pt x="159" y="255"/>
                    <a:pt x="158" y="251"/>
                    <a:pt x="158" y="248"/>
                  </a:cubicBezTo>
                  <a:cubicBezTo>
                    <a:pt x="158" y="232"/>
                    <a:pt x="171" y="220"/>
                    <a:pt x="186" y="220"/>
                  </a:cubicBezTo>
                  <a:close/>
                  <a:moveTo>
                    <a:pt x="67" y="220"/>
                  </a:moveTo>
                  <a:cubicBezTo>
                    <a:pt x="82" y="220"/>
                    <a:pt x="95" y="232"/>
                    <a:pt x="95" y="248"/>
                  </a:cubicBezTo>
                  <a:cubicBezTo>
                    <a:pt x="95" y="251"/>
                    <a:pt x="94" y="255"/>
                    <a:pt x="93" y="258"/>
                  </a:cubicBezTo>
                  <a:cubicBezTo>
                    <a:pt x="40" y="258"/>
                    <a:pt x="40" y="258"/>
                    <a:pt x="40" y="258"/>
                  </a:cubicBezTo>
                  <a:cubicBezTo>
                    <a:pt x="39" y="255"/>
                    <a:pt x="38" y="251"/>
                    <a:pt x="38" y="248"/>
                  </a:cubicBezTo>
                  <a:cubicBezTo>
                    <a:pt x="38" y="232"/>
                    <a:pt x="51" y="220"/>
                    <a:pt x="67" y="220"/>
                  </a:cubicBezTo>
                  <a:close/>
                  <a:moveTo>
                    <a:pt x="307" y="130"/>
                  </a:moveTo>
                  <a:cubicBezTo>
                    <a:pt x="307" y="147"/>
                    <a:pt x="307" y="147"/>
                    <a:pt x="307" y="147"/>
                  </a:cubicBezTo>
                  <a:cubicBezTo>
                    <a:pt x="293" y="147"/>
                    <a:pt x="293" y="147"/>
                    <a:pt x="293" y="147"/>
                  </a:cubicBezTo>
                  <a:cubicBezTo>
                    <a:pt x="308" y="201"/>
                    <a:pt x="308" y="201"/>
                    <a:pt x="308" y="201"/>
                  </a:cubicBezTo>
                  <a:cubicBezTo>
                    <a:pt x="289" y="201"/>
                    <a:pt x="289" y="201"/>
                    <a:pt x="289" y="201"/>
                  </a:cubicBezTo>
                  <a:cubicBezTo>
                    <a:pt x="273" y="147"/>
                    <a:pt x="273" y="147"/>
                    <a:pt x="273" y="147"/>
                  </a:cubicBezTo>
                  <a:cubicBezTo>
                    <a:pt x="216" y="147"/>
                    <a:pt x="216" y="147"/>
                    <a:pt x="216" y="147"/>
                  </a:cubicBezTo>
                  <a:cubicBezTo>
                    <a:pt x="201" y="201"/>
                    <a:pt x="201" y="201"/>
                    <a:pt x="201" y="201"/>
                  </a:cubicBezTo>
                  <a:cubicBezTo>
                    <a:pt x="181" y="201"/>
                    <a:pt x="181" y="201"/>
                    <a:pt x="181" y="201"/>
                  </a:cubicBezTo>
                  <a:cubicBezTo>
                    <a:pt x="197" y="147"/>
                    <a:pt x="197" y="147"/>
                    <a:pt x="197" y="147"/>
                  </a:cubicBezTo>
                  <a:cubicBezTo>
                    <a:pt x="181" y="147"/>
                    <a:pt x="181" y="147"/>
                    <a:pt x="181" y="147"/>
                  </a:cubicBezTo>
                  <a:cubicBezTo>
                    <a:pt x="181" y="130"/>
                    <a:pt x="181" y="130"/>
                    <a:pt x="181" y="130"/>
                  </a:cubicBezTo>
                  <a:cubicBezTo>
                    <a:pt x="307" y="130"/>
                    <a:pt x="307" y="130"/>
                    <a:pt x="307" y="130"/>
                  </a:cubicBezTo>
                  <a:close/>
                  <a:moveTo>
                    <a:pt x="180" y="16"/>
                  </a:moveTo>
                  <a:cubicBezTo>
                    <a:pt x="175" y="16"/>
                    <a:pt x="170" y="18"/>
                    <a:pt x="166" y="21"/>
                  </a:cubicBezTo>
                  <a:cubicBezTo>
                    <a:pt x="166" y="21"/>
                    <a:pt x="166" y="21"/>
                    <a:pt x="166" y="21"/>
                  </a:cubicBezTo>
                  <a:cubicBezTo>
                    <a:pt x="163" y="25"/>
                    <a:pt x="161" y="30"/>
                    <a:pt x="161" y="35"/>
                  </a:cubicBezTo>
                  <a:cubicBezTo>
                    <a:pt x="161" y="72"/>
                    <a:pt x="161" y="72"/>
                    <a:pt x="161" y="72"/>
                  </a:cubicBezTo>
                  <a:cubicBezTo>
                    <a:pt x="155" y="73"/>
                    <a:pt x="155" y="73"/>
                    <a:pt x="155" y="73"/>
                  </a:cubicBezTo>
                  <a:cubicBezTo>
                    <a:pt x="155" y="67"/>
                    <a:pt x="155" y="67"/>
                    <a:pt x="155" y="67"/>
                  </a:cubicBezTo>
                  <a:cubicBezTo>
                    <a:pt x="128" y="67"/>
                    <a:pt x="128" y="67"/>
                    <a:pt x="128" y="67"/>
                  </a:cubicBezTo>
                  <a:cubicBezTo>
                    <a:pt x="109" y="55"/>
                    <a:pt x="109" y="55"/>
                    <a:pt x="109" y="55"/>
                  </a:cubicBezTo>
                  <a:cubicBezTo>
                    <a:pt x="63" y="55"/>
                    <a:pt x="117" y="55"/>
                    <a:pt x="66" y="55"/>
                  </a:cubicBezTo>
                  <a:cubicBezTo>
                    <a:pt x="57" y="55"/>
                    <a:pt x="50" y="63"/>
                    <a:pt x="50" y="71"/>
                  </a:cubicBezTo>
                  <a:cubicBezTo>
                    <a:pt x="50" y="122"/>
                    <a:pt x="50" y="122"/>
                    <a:pt x="50" y="122"/>
                  </a:cubicBezTo>
                  <a:cubicBezTo>
                    <a:pt x="66" y="122"/>
                    <a:pt x="66" y="122"/>
                    <a:pt x="66" y="122"/>
                  </a:cubicBezTo>
                  <a:cubicBezTo>
                    <a:pt x="66" y="85"/>
                    <a:pt x="66" y="85"/>
                    <a:pt x="66" y="85"/>
                  </a:cubicBezTo>
                  <a:cubicBezTo>
                    <a:pt x="69" y="85"/>
                    <a:pt x="69" y="85"/>
                    <a:pt x="69" y="85"/>
                  </a:cubicBezTo>
                  <a:cubicBezTo>
                    <a:pt x="69" y="122"/>
                    <a:pt x="69" y="122"/>
                    <a:pt x="69" y="122"/>
                  </a:cubicBezTo>
                  <a:cubicBezTo>
                    <a:pt x="69" y="132"/>
                    <a:pt x="69" y="132"/>
                    <a:pt x="69" y="132"/>
                  </a:cubicBezTo>
                  <a:cubicBezTo>
                    <a:pt x="69" y="199"/>
                    <a:pt x="69" y="199"/>
                    <a:pt x="69" y="199"/>
                  </a:cubicBezTo>
                  <a:cubicBezTo>
                    <a:pt x="87" y="199"/>
                    <a:pt x="87" y="199"/>
                    <a:pt x="87" y="199"/>
                  </a:cubicBezTo>
                  <a:cubicBezTo>
                    <a:pt x="87" y="143"/>
                    <a:pt x="87" y="143"/>
                    <a:pt x="87" y="143"/>
                  </a:cubicBezTo>
                  <a:cubicBezTo>
                    <a:pt x="91" y="143"/>
                    <a:pt x="91" y="143"/>
                    <a:pt x="91" y="143"/>
                  </a:cubicBezTo>
                  <a:cubicBezTo>
                    <a:pt x="91" y="199"/>
                    <a:pt x="91" y="199"/>
                    <a:pt x="91" y="199"/>
                  </a:cubicBezTo>
                  <a:cubicBezTo>
                    <a:pt x="109" y="199"/>
                    <a:pt x="109" y="199"/>
                    <a:pt x="109" y="199"/>
                  </a:cubicBezTo>
                  <a:cubicBezTo>
                    <a:pt x="109" y="189"/>
                    <a:pt x="109" y="189"/>
                    <a:pt x="109" y="189"/>
                  </a:cubicBezTo>
                  <a:cubicBezTo>
                    <a:pt x="109" y="132"/>
                    <a:pt x="109" y="132"/>
                    <a:pt x="109" y="132"/>
                  </a:cubicBezTo>
                  <a:cubicBezTo>
                    <a:pt x="109" y="122"/>
                    <a:pt x="109" y="122"/>
                    <a:pt x="109" y="122"/>
                  </a:cubicBezTo>
                  <a:cubicBezTo>
                    <a:pt x="109" y="85"/>
                    <a:pt x="109" y="85"/>
                    <a:pt x="109" y="85"/>
                  </a:cubicBezTo>
                  <a:cubicBezTo>
                    <a:pt x="109" y="75"/>
                    <a:pt x="109" y="75"/>
                    <a:pt x="109" y="75"/>
                  </a:cubicBezTo>
                  <a:cubicBezTo>
                    <a:pt x="128" y="85"/>
                    <a:pt x="128" y="85"/>
                    <a:pt x="128" y="85"/>
                  </a:cubicBezTo>
                  <a:cubicBezTo>
                    <a:pt x="155" y="85"/>
                    <a:pt x="155" y="85"/>
                    <a:pt x="155" y="85"/>
                  </a:cubicBezTo>
                  <a:cubicBezTo>
                    <a:pt x="155" y="80"/>
                    <a:pt x="155" y="80"/>
                    <a:pt x="155" y="80"/>
                  </a:cubicBezTo>
                  <a:cubicBezTo>
                    <a:pt x="161" y="79"/>
                    <a:pt x="161" y="79"/>
                    <a:pt x="161" y="79"/>
                  </a:cubicBezTo>
                  <a:cubicBezTo>
                    <a:pt x="161" y="107"/>
                    <a:pt x="161" y="107"/>
                    <a:pt x="161" y="107"/>
                  </a:cubicBezTo>
                  <a:cubicBezTo>
                    <a:pt x="161" y="112"/>
                    <a:pt x="163" y="117"/>
                    <a:pt x="166" y="120"/>
                  </a:cubicBezTo>
                  <a:cubicBezTo>
                    <a:pt x="166" y="120"/>
                    <a:pt x="166" y="120"/>
                    <a:pt x="166" y="120"/>
                  </a:cubicBezTo>
                  <a:cubicBezTo>
                    <a:pt x="166" y="120"/>
                    <a:pt x="166" y="120"/>
                    <a:pt x="166" y="120"/>
                  </a:cubicBezTo>
                  <a:cubicBezTo>
                    <a:pt x="170" y="124"/>
                    <a:pt x="175" y="126"/>
                    <a:pt x="180" y="126"/>
                  </a:cubicBezTo>
                  <a:cubicBezTo>
                    <a:pt x="304" y="126"/>
                    <a:pt x="304" y="126"/>
                    <a:pt x="304" y="126"/>
                  </a:cubicBezTo>
                  <a:cubicBezTo>
                    <a:pt x="309" y="126"/>
                    <a:pt x="314" y="124"/>
                    <a:pt x="317" y="120"/>
                  </a:cubicBezTo>
                  <a:cubicBezTo>
                    <a:pt x="317" y="120"/>
                    <a:pt x="317" y="120"/>
                    <a:pt x="317" y="120"/>
                  </a:cubicBezTo>
                  <a:cubicBezTo>
                    <a:pt x="321" y="117"/>
                    <a:pt x="323" y="112"/>
                    <a:pt x="323" y="107"/>
                  </a:cubicBezTo>
                  <a:cubicBezTo>
                    <a:pt x="323" y="35"/>
                    <a:pt x="323" y="35"/>
                    <a:pt x="323" y="35"/>
                  </a:cubicBezTo>
                  <a:cubicBezTo>
                    <a:pt x="323" y="30"/>
                    <a:pt x="321" y="25"/>
                    <a:pt x="317" y="21"/>
                  </a:cubicBezTo>
                  <a:cubicBezTo>
                    <a:pt x="314" y="18"/>
                    <a:pt x="309" y="16"/>
                    <a:pt x="304" y="16"/>
                  </a:cubicBezTo>
                  <a:cubicBezTo>
                    <a:pt x="180" y="16"/>
                    <a:pt x="180" y="16"/>
                    <a:pt x="180" y="16"/>
                  </a:cubicBezTo>
                  <a:close/>
                  <a:moveTo>
                    <a:pt x="304" y="31"/>
                  </a:moveTo>
                  <a:cubicBezTo>
                    <a:pt x="305" y="31"/>
                    <a:pt x="306" y="31"/>
                    <a:pt x="307" y="32"/>
                  </a:cubicBezTo>
                  <a:cubicBezTo>
                    <a:pt x="307" y="33"/>
                    <a:pt x="308" y="34"/>
                    <a:pt x="308" y="35"/>
                  </a:cubicBezTo>
                  <a:cubicBezTo>
                    <a:pt x="308" y="107"/>
                    <a:pt x="308" y="107"/>
                    <a:pt x="308" y="107"/>
                  </a:cubicBezTo>
                  <a:cubicBezTo>
                    <a:pt x="308" y="108"/>
                    <a:pt x="307" y="109"/>
                    <a:pt x="307" y="109"/>
                  </a:cubicBezTo>
                  <a:cubicBezTo>
                    <a:pt x="307" y="110"/>
                    <a:pt x="307" y="110"/>
                    <a:pt x="307" y="110"/>
                  </a:cubicBezTo>
                  <a:cubicBezTo>
                    <a:pt x="306" y="110"/>
                    <a:pt x="305" y="111"/>
                    <a:pt x="304" y="111"/>
                  </a:cubicBezTo>
                  <a:cubicBezTo>
                    <a:pt x="180" y="111"/>
                    <a:pt x="180" y="111"/>
                    <a:pt x="180" y="111"/>
                  </a:cubicBezTo>
                  <a:cubicBezTo>
                    <a:pt x="179" y="111"/>
                    <a:pt x="178" y="110"/>
                    <a:pt x="177" y="110"/>
                  </a:cubicBezTo>
                  <a:cubicBezTo>
                    <a:pt x="177" y="109"/>
                    <a:pt x="177" y="109"/>
                    <a:pt x="177" y="109"/>
                  </a:cubicBezTo>
                  <a:cubicBezTo>
                    <a:pt x="176" y="109"/>
                    <a:pt x="176" y="108"/>
                    <a:pt x="176" y="107"/>
                  </a:cubicBezTo>
                  <a:cubicBezTo>
                    <a:pt x="176" y="76"/>
                    <a:pt x="176" y="76"/>
                    <a:pt x="176" y="76"/>
                  </a:cubicBezTo>
                  <a:cubicBezTo>
                    <a:pt x="238" y="63"/>
                    <a:pt x="238" y="63"/>
                    <a:pt x="238" y="63"/>
                  </a:cubicBezTo>
                  <a:cubicBezTo>
                    <a:pt x="237" y="62"/>
                    <a:pt x="237" y="62"/>
                    <a:pt x="237" y="62"/>
                  </a:cubicBezTo>
                  <a:cubicBezTo>
                    <a:pt x="176" y="70"/>
                    <a:pt x="176" y="70"/>
                    <a:pt x="176" y="70"/>
                  </a:cubicBezTo>
                  <a:cubicBezTo>
                    <a:pt x="176" y="35"/>
                    <a:pt x="176" y="35"/>
                    <a:pt x="176" y="35"/>
                  </a:cubicBezTo>
                  <a:cubicBezTo>
                    <a:pt x="176" y="34"/>
                    <a:pt x="176" y="33"/>
                    <a:pt x="177" y="32"/>
                  </a:cubicBezTo>
                  <a:cubicBezTo>
                    <a:pt x="177" y="32"/>
                    <a:pt x="177" y="32"/>
                    <a:pt x="177" y="32"/>
                  </a:cubicBezTo>
                  <a:cubicBezTo>
                    <a:pt x="178" y="31"/>
                    <a:pt x="179" y="31"/>
                    <a:pt x="180" y="31"/>
                  </a:cubicBezTo>
                  <a:lnTo>
                    <a:pt x="304" y="3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56" name="组合 55"/>
          <p:cNvGrpSpPr/>
          <p:nvPr/>
        </p:nvGrpSpPr>
        <p:grpSpPr>
          <a:xfrm>
            <a:off x="1249752" y="3237395"/>
            <a:ext cx="875690" cy="875804"/>
            <a:chOff x="1538883" y="2851001"/>
            <a:chExt cx="656853" cy="656853"/>
          </a:xfrm>
        </p:grpSpPr>
        <p:sp>
          <p:nvSpPr>
            <p:cNvPr id="34" name="椭圆 33"/>
            <p:cNvSpPr/>
            <p:nvPr/>
          </p:nvSpPr>
          <p:spPr>
            <a:xfrm>
              <a:off x="1538883" y="2851001"/>
              <a:ext cx="656853" cy="6568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Freeform 31"/>
            <p:cNvSpPr>
              <a:spLocks noEditPoints="1"/>
            </p:cNvSpPr>
            <p:nvPr/>
          </p:nvSpPr>
          <p:spPr bwMode="auto">
            <a:xfrm>
              <a:off x="1641747" y="2992835"/>
              <a:ext cx="451123" cy="373183"/>
            </a:xfrm>
            <a:custGeom>
              <a:avLst/>
              <a:gdLst>
                <a:gd name="T0" fmla="*/ 152 w 370"/>
                <a:gd name="T1" fmla="*/ 48 h 306"/>
                <a:gd name="T2" fmla="*/ 49 w 370"/>
                <a:gd name="T3" fmla="*/ 72 h 306"/>
                <a:gd name="T4" fmla="*/ 148 w 370"/>
                <a:gd name="T5" fmla="*/ 61 h 306"/>
                <a:gd name="T6" fmla="*/ 159 w 370"/>
                <a:gd name="T7" fmla="*/ 306 h 306"/>
                <a:gd name="T8" fmla="*/ 0 w 370"/>
                <a:gd name="T9" fmla="*/ 291 h 306"/>
                <a:gd name="T10" fmla="*/ 11 w 370"/>
                <a:gd name="T11" fmla="*/ 72 h 306"/>
                <a:gd name="T12" fmla="*/ 104 w 370"/>
                <a:gd name="T13" fmla="*/ 3 h 306"/>
                <a:gd name="T14" fmla="*/ 353 w 370"/>
                <a:gd name="T15" fmla="*/ 30 h 306"/>
                <a:gd name="T16" fmla="*/ 370 w 370"/>
                <a:gd name="T17" fmla="*/ 78 h 306"/>
                <a:gd name="T18" fmla="*/ 356 w 370"/>
                <a:gd name="T19" fmla="*/ 291 h 306"/>
                <a:gd name="T20" fmla="*/ 311 w 370"/>
                <a:gd name="T21" fmla="*/ 263 h 306"/>
                <a:gd name="T22" fmla="*/ 281 w 370"/>
                <a:gd name="T23" fmla="*/ 263 h 306"/>
                <a:gd name="T24" fmla="*/ 281 w 370"/>
                <a:gd name="T25" fmla="*/ 263 h 306"/>
                <a:gd name="T26" fmla="*/ 89 w 370"/>
                <a:gd name="T27" fmla="*/ 263 h 306"/>
                <a:gd name="T28" fmla="*/ 268 w 370"/>
                <a:gd name="T29" fmla="*/ 153 h 306"/>
                <a:gd name="T30" fmla="*/ 318 w 370"/>
                <a:gd name="T31" fmla="*/ 156 h 306"/>
                <a:gd name="T32" fmla="*/ 214 w 370"/>
                <a:gd name="T33" fmla="*/ 151 h 306"/>
                <a:gd name="T34" fmla="*/ 268 w 370"/>
                <a:gd name="T35" fmla="*/ 122 h 306"/>
                <a:gd name="T36" fmla="*/ 318 w 370"/>
                <a:gd name="T37" fmla="*/ 125 h 306"/>
                <a:gd name="T38" fmla="*/ 214 w 370"/>
                <a:gd name="T39" fmla="*/ 120 h 306"/>
                <a:gd name="T40" fmla="*/ 268 w 370"/>
                <a:gd name="T41" fmla="*/ 91 h 306"/>
                <a:gd name="T42" fmla="*/ 318 w 370"/>
                <a:gd name="T43" fmla="*/ 94 h 306"/>
                <a:gd name="T44" fmla="*/ 214 w 370"/>
                <a:gd name="T45" fmla="*/ 89 h 306"/>
                <a:gd name="T46" fmla="*/ 268 w 370"/>
                <a:gd name="T47" fmla="*/ 60 h 306"/>
                <a:gd name="T48" fmla="*/ 318 w 370"/>
                <a:gd name="T49" fmla="*/ 62 h 306"/>
                <a:gd name="T50" fmla="*/ 214 w 370"/>
                <a:gd name="T51" fmla="*/ 57 h 306"/>
                <a:gd name="T52" fmla="*/ 174 w 370"/>
                <a:gd name="T53" fmla="*/ 30 h 306"/>
                <a:gd name="T54" fmla="*/ 33 w 370"/>
                <a:gd name="T55" fmla="*/ 252 h 306"/>
                <a:gd name="T56" fmla="*/ 294 w 370"/>
                <a:gd name="T57" fmla="*/ 242 h 306"/>
                <a:gd name="T58" fmla="*/ 299 w 370"/>
                <a:gd name="T59" fmla="*/ 193 h 306"/>
                <a:gd name="T60" fmla="*/ 265 w 370"/>
                <a:gd name="T61" fmla="*/ 25 h 306"/>
                <a:gd name="T62" fmla="*/ 267 w 370"/>
                <a:gd name="T63" fmla="*/ 239 h 306"/>
                <a:gd name="T64" fmla="*/ 312 w 370"/>
                <a:gd name="T65" fmla="*/ 216 h 306"/>
                <a:gd name="T66" fmla="*/ 148 w 370"/>
                <a:gd name="T67" fmla="*/ 154 h 306"/>
                <a:gd name="T68" fmla="*/ 102 w 370"/>
                <a:gd name="T69" fmla="*/ 140 h 306"/>
                <a:gd name="T70" fmla="*/ 57 w 370"/>
                <a:gd name="T71" fmla="*/ 168 h 306"/>
                <a:gd name="T72" fmla="*/ 148 w 370"/>
                <a:gd name="T73" fmla="*/ 123 h 306"/>
                <a:gd name="T74" fmla="*/ 102 w 370"/>
                <a:gd name="T75" fmla="*/ 109 h 306"/>
                <a:gd name="T76" fmla="*/ 57 w 370"/>
                <a:gd name="T77" fmla="*/ 137 h 306"/>
                <a:gd name="T78" fmla="*/ 148 w 370"/>
                <a:gd name="T79" fmla="*/ 92 h 306"/>
                <a:gd name="T80" fmla="*/ 49 w 370"/>
                <a:gd name="T81" fmla="*/ 104 h 306"/>
                <a:gd name="T82" fmla="*/ 152 w 370"/>
                <a:gd name="T83" fmla="*/ 8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0" h="306">
                  <a:moveTo>
                    <a:pt x="148" y="61"/>
                  </a:moveTo>
                  <a:cubicBezTo>
                    <a:pt x="151" y="61"/>
                    <a:pt x="155" y="59"/>
                    <a:pt x="156" y="56"/>
                  </a:cubicBezTo>
                  <a:cubicBezTo>
                    <a:pt x="157" y="52"/>
                    <a:pt x="155" y="49"/>
                    <a:pt x="152" y="48"/>
                  </a:cubicBezTo>
                  <a:cubicBezTo>
                    <a:pt x="136" y="44"/>
                    <a:pt x="119" y="44"/>
                    <a:pt x="102" y="46"/>
                  </a:cubicBezTo>
                  <a:cubicBezTo>
                    <a:pt x="86" y="49"/>
                    <a:pt x="69" y="55"/>
                    <a:pt x="53" y="63"/>
                  </a:cubicBezTo>
                  <a:cubicBezTo>
                    <a:pt x="49" y="65"/>
                    <a:pt x="48" y="69"/>
                    <a:pt x="49" y="72"/>
                  </a:cubicBezTo>
                  <a:cubicBezTo>
                    <a:pt x="50" y="75"/>
                    <a:pt x="54" y="76"/>
                    <a:pt x="57" y="75"/>
                  </a:cubicBezTo>
                  <a:cubicBezTo>
                    <a:pt x="72" y="67"/>
                    <a:pt x="87" y="62"/>
                    <a:pt x="102" y="59"/>
                  </a:cubicBezTo>
                  <a:cubicBezTo>
                    <a:pt x="117" y="57"/>
                    <a:pt x="132" y="57"/>
                    <a:pt x="148" y="61"/>
                  </a:cubicBezTo>
                  <a:close/>
                  <a:moveTo>
                    <a:pt x="210" y="291"/>
                  </a:moveTo>
                  <a:cubicBezTo>
                    <a:pt x="210" y="306"/>
                    <a:pt x="210" y="306"/>
                    <a:pt x="210" y="306"/>
                  </a:cubicBezTo>
                  <a:cubicBezTo>
                    <a:pt x="159" y="306"/>
                    <a:pt x="159" y="306"/>
                    <a:pt x="159" y="306"/>
                  </a:cubicBezTo>
                  <a:cubicBezTo>
                    <a:pt x="159" y="291"/>
                    <a:pt x="159" y="291"/>
                    <a:pt x="159" y="291"/>
                  </a:cubicBezTo>
                  <a:cubicBezTo>
                    <a:pt x="15" y="291"/>
                    <a:pt x="15" y="291"/>
                    <a:pt x="15" y="291"/>
                  </a:cubicBezTo>
                  <a:cubicBezTo>
                    <a:pt x="0" y="291"/>
                    <a:pt x="0" y="291"/>
                    <a:pt x="0" y="291"/>
                  </a:cubicBezTo>
                  <a:cubicBezTo>
                    <a:pt x="0" y="263"/>
                    <a:pt x="0" y="263"/>
                    <a:pt x="0" y="263"/>
                  </a:cubicBezTo>
                  <a:cubicBezTo>
                    <a:pt x="0" y="72"/>
                    <a:pt x="0" y="72"/>
                    <a:pt x="0" y="72"/>
                  </a:cubicBezTo>
                  <a:cubicBezTo>
                    <a:pt x="11" y="72"/>
                    <a:pt x="11" y="72"/>
                    <a:pt x="11" y="72"/>
                  </a:cubicBezTo>
                  <a:cubicBezTo>
                    <a:pt x="11" y="39"/>
                    <a:pt x="11" y="39"/>
                    <a:pt x="11" y="39"/>
                  </a:cubicBezTo>
                  <a:cubicBezTo>
                    <a:pt x="17" y="30"/>
                    <a:pt x="17" y="30"/>
                    <a:pt x="17" y="30"/>
                  </a:cubicBezTo>
                  <a:cubicBezTo>
                    <a:pt x="43" y="16"/>
                    <a:pt x="73" y="6"/>
                    <a:pt x="104" y="3"/>
                  </a:cubicBezTo>
                  <a:cubicBezTo>
                    <a:pt x="131" y="0"/>
                    <a:pt x="159" y="2"/>
                    <a:pt x="185" y="10"/>
                  </a:cubicBezTo>
                  <a:cubicBezTo>
                    <a:pt x="212" y="2"/>
                    <a:pt x="240" y="0"/>
                    <a:pt x="267" y="3"/>
                  </a:cubicBezTo>
                  <a:cubicBezTo>
                    <a:pt x="298" y="6"/>
                    <a:pt x="328" y="16"/>
                    <a:pt x="353" y="30"/>
                  </a:cubicBezTo>
                  <a:cubicBezTo>
                    <a:pt x="359" y="39"/>
                    <a:pt x="359" y="39"/>
                    <a:pt x="359" y="39"/>
                  </a:cubicBezTo>
                  <a:cubicBezTo>
                    <a:pt x="359" y="52"/>
                    <a:pt x="359" y="65"/>
                    <a:pt x="359" y="78"/>
                  </a:cubicBezTo>
                  <a:cubicBezTo>
                    <a:pt x="370" y="78"/>
                    <a:pt x="370" y="78"/>
                    <a:pt x="370" y="78"/>
                  </a:cubicBezTo>
                  <a:cubicBezTo>
                    <a:pt x="370" y="291"/>
                    <a:pt x="370" y="291"/>
                    <a:pt x="370" y="291"/>
                  </a:cubicBezTo>
                  <a:cubicBezTo>
                    <a:pt x="367" y="291"/>
                    <a:pt x="367" y="291"/>
                    <a:pt x="367" y="291"/>
                  </a:cubicBezTo>
                  <a:cubicBezTo>
                    <a:pt x="356" y="291"/>
                    <a:pt x="356" y="291"/>
                    <a:pt x="356" y="291"/>
                  </a:cubicBezTo>
                  <a:cubicBezTo>
                    <a:pt x="210" y="291"/>
                    <a:pt x="210" y="291"/>
                    <a:pt x="210" y="291"/>
                  </a:cubicBezTo>
                  <a:close/>
                  <a:moveTo>
                    <a:pt x="356" y="214"/>
                  </a:moveTo>
                  <a:cubicBezTo>
                    <a:pt x="311" y="263"/>
                    <a:pt x="311" y="263"/>
                    <a:pt x="311" y="263"/>
                  </a:cubicBezTo>
                  <a:cubicBezTo>
                    <a:pt x="356" y="263"/>
                    <a:pt x="356" y="263"/>
                    <a:pt x="356" y="263"/>
                  </a:cubicBezTo>
                  <a:cubicBezTo>
                    <a:pt x="356" y="214"/>
                    <a:pt x="356" y="214"/>
                    <a:pt x="356" y="214"/>
                  </a:cubicBezTo>
                  <a:close/>
                  <a:moveTo>
                    <a:pt x="281" y="263"/>
                  </a:moveTo>
                  <a:cubicBezTo>
                    <a:pt x="276" y="262"/>
                    <a:pt x="270" y="261"/>
                    <a:pt x="265" y="261"/>
                  </a:cubicBezTo>
                  <a:cubicBezTo>
                    <a:pt x="245" y="258"/>
                    <a:pt x="225" y="257"/>
                    <a:pt x="207" y="263"/>
                  </a:cubicBezTo>
                  <a:cubicBezTo>
                    <a:pt x="281" y="263"/>
                    <a:pt x="281" y="263"/>
                    <a:pt x="281" y="263"/>
                  </a:cubicBezTo>
                  <a:close/>
                  <a:moveTo>
                    <a:pt x="164" y="263"/>
                  </a:moveTo>
                  <a:cubicBezTo>
                    <a:pt x="145" y="257"/>
                    <a:pt x="126" y="258"/>
                    <a:pt x="106" y="261"/>
                  </a:cubicBezTo>
                  <a:cubicBezTo>
                    <a:pt x="100" y="261"/>
                    <a:pt x="95" y="262"/>
                    <a:pt x="89" y="263"/>
                  </a:cubicBezTo>
                  <a:cubicBezTo>
                    <a:pt x="164" y="263"/>
                    <a:pt x="164" y="263"/>
                    <a:pt x="164" y="263"/>
                  </a:cubicBezTo>
                  <a:close/>
                  <a:moveTo>
                    <a:pt x="223" y="156"/>
                  </a:moveTo>
                  <a:cubicBezTo>
                    <a:pt x="238" y="152"/>
                    <a:pt x="253" y="151"/>
                    <a:pt x="268" y="153"/>
                  </a:cubicBezTo>
                  <a:cubicBezTo>
                    <a:pt x="283" y="155"/>
                    <a:pt x="298" y="160"/>
                    <a:pt x="313" y="167"/>
                  </a:cubicBezTo>
                  <a:cubicBezTo>
                    <a:pt x="317" y="169"/>
                    <a:pt x="320" y="168"/>
                    <a:pt x="321" y="165"/>
                  </a:cubicBezTo>
                  <a:cubicBezTo>
                    <a:pt x="323" y="161"/>
                    <a:pt x="321" y="158"/>
                    <a:pt x="318" y="156"/>
                  </a:cubicBezTo>
                  <a:cubicBezTo>
                    <a:pt x="301" y="148"/>
                    <a:pt x="285" y="143"/>
                    <a:pt x="268" y="140"/>
                  </a:cubicBezTo>
                  <a:cubicBezTo>
                    <a:pt x="251" y="138"/>
                    <a:pt x="235" y="139"/>
                    <a:pt x="218" y="143"/>
                  </a:cubicBezTo>
                  <a:cubicBezTo>
                    <a:pt x="215" y="144"/>
                    <a:pt x="213" y="148"/>
                    <a:pt x="214" y="151"/>
                  </a:cubicBezTo>
                  <a:cubicBezTo>
                    <a:pt x="216" y="154"/>
                    <a:pt x="219" y="157"/>
                    <a:pt x="223" y="156"/>
                  </a:cubicBezTo>
                  <a:close/>
                  <a:moveTo>
                    <a:pt x="223" y="125"/>
                  </a:moveTo>
                  <a:cubicBezTo>
                    <a:pt x="238" y="121"/>
                    <a:pt x="253" y="120"/>
                    <a:pt x="268" y="122"/>
                  </a:cubicBezTo>
                  <a:cubicBezTo>
                    <a:pt x="283" y="124"/>
                    <a:pt x="298" y="129"/>
                    <a:pt x="313" y="136"/>
                  </a:cubicBezTo>
                  <a:cubicBezTo>
                    <a:pt x="317" y="138"/>
                    <a:pt x="320" y="137"/>
                    <a:pt x="321" y="133"/>
                  </a:cubicBezTo>
                  <a:cubicBezTo>
                    <a:pt x="323" y="130"/>
                    <a:pt x="321" y="126"/>
                    <a:pt x="318" y="125"/>
                  </a:cubicBezTo>
                  <a:cubicBezTo>
                    <a:pt x="301" y="117"/>
                    <a:pt x="285" y="111"/>
                    <a:pt x="268" y="109"/>
                  </a:cubicBezTo>
                  <a:cubicBezTo>
                    <a:pt x="251" y="107"/>
                    <a:pt x="235" y="108"/>
                    <a:pt x="218" y="112"/>
                  </a:cubicBezTo>
                  <a:cubicBezTo>
                    <a:pt x="215" y="113"/>
                    <a:pt x="213" y="116"/>
                    <a:pt x="214" y="120"/>
                  </a:cubicBezTo>
                  <a:cubicBezTo>
                    <a:pt x="216" y="123"/>
                    <a:pt x="219" y="125"/>
                    <a:pt x="223" y="125"/>
                  </a:cubicBezTo>
                  <a:close/>
                  <a:moveTo>
                    <a:pt x="223" y="94"/>
                  </a:moveTo>
                  <a:cubicBezTo>
                    <a:pt x="238" y="90"/>
                    <a:pt x="253" y="89"/>
                    <a:pt x="268" y="91"/>
                  </a:cubicBezTo>
                  <a:cubicBezTo>
                    <a:pt x="283" y="93"/>
                    <a:pt x="298" y="98"/>
                    <a:pt x="313" y="106"/>
                  </a:cubicBezTo>
                  <a:cubicBezTo>
                    <a:pt x="317" y="107"/>
                    <a:pt x="320" y="106"/>
                    <a:pt x="321" y="103"/>
                  </a:cubicBezTo>
                  <a:cubicBezTo>
                    <a:pt x="323" y="100"/>
                    <a:pt x="321" y="96"/>
                    <a:pt x="318" y="94"/>
                  </a:cubicBezTo>
                  <a:cubicBezTo>
                    <a:pt x="301" y="86"/>
                    <a:pt x="285" y="81"/>
                    <a:pt x="268" y="79"/>
                  </a:cubicBezTo>
                  <a:cubicBezTo>
                    <a:pt x="251" y="76"/>
                    <a:pt x="235" y="77"/>
                    <a:pt x="218" y="81"/>
                  </a:cubicBezTo>
                  <a:cubicBezTo>
                    <a:pt x="215" y="82"/>
                    <a:pt x="213" y="86"/>
                    <a:pt x="214" y="89"/>
                  </a:cubicBezTo>
                  <a:cubicBezTo>
                    <a:pt x="216" y="93"/>
                    <a:pt x="219" y="95"/>
                    <a:pt x="223" y="94"/>
                  </a:cubicBezTo>
                  <a:close/>
                  <a:moveTo>
                    <a:pt x="223" y="62"/>
                  </a:moveTo>
                  <a:cubicBezTo>
                    <a:pt x="238" y="58"/>
                    <a:pt x="253" y="58"/>
                    <a:pt x="268" y="60"/>
                  </a:cubicBezTo>
                  <a:cubicBezTo>
                    <a:pt x="283" y="62"/>
                    <a:pt x="298" y="66"/>
                    <a:pt x="313" y="74"/>
                  </a:cubicBezTo>
                  <a:cubicBezTo>
                    <a:pt x="317" y="75"/>
                    <a:pt x="320" y="74"/>
                    <a:pt x="321" y="71"/>
                  </a:cubicBezTo>
                  <a:cubicBezTo>
                    <a:pt x="323" y="68"/>
                    <a:pt x="321" y="64"/>
                    <a:pt x="318" y="62"/>
                  </a:cubicBezTo>
                  <a:cubicBezTo>
                    <a:pt x="301" y="54"/>
                    <a:pt x="285" y="49"/>
                    <a:pt x="268" y="47"/>
                  </a:cubicBezTo>
                  <a:cubicBezTo>
                    <a:pt x="251" y="45"/>
                    <a:pt x="235" y="45"/>
                    <a:pt x="218" y="50"/>
                  </a:cubicBezTo>
                  <a:cubicBezTo>
                    <a:pt x="215" y="50"/>
                    <a:pt x="213" y="54"/>
                    <a:pt x="214" y="57"/>
                  </a:cubicBezTo>
                  <a:cubicBezTo>
                    <a:pt x="216" y="61"/>
                    <a:pt x="219" y="63"/>
                    <a:pt x="223" y="62"/>
                  </a:cubicBezTo>
                  <a:close/>
                  <a:moveTo>
                    <a:pt x="106" y="25"/>
                  </a:moveTo>
                  <a:cubicBezTo>
                    <a:pt x="129" y="22"/>
                    <a:pt x="152" y="24"/>
                    <a:pt x="174" y="30"/>
                  </a:cubicBezTo>
                  <a:cubicBezTo>
                    <a:pt x="174" y="243"/>
                    <a:pt x="174" y="243"/>
                    <a:pt x="174" y="243"/>
                  </a:cubicBezTo>
                  <a:cubicBezTo>
                    <a:pt x="154" y="236"/>
                    <a:pt x="129" y="236"/>
                    <a:pt x="104" y="239"/>
                  </a:cubicBezTo>
                  <a:cubicBezTo>
                    <a:pt x="79" y="241"/>
                    <a:pt x="53" y="247"/>
                    <a:pt x="33" y="252"/>
                  </a:cubicBezTo>
                  <a:cubicBezTo>
                    <a:pt x="33" y="46"/>
                    <a:pt x="33" y="46"/>
                    <a:pt x="33" y="46"/>
                  </a:cubicBezTo>
                  <a:cubicBezTo>
                    <a:pt x="55" y="35"/>
                    <a:pt x="80" y="27"/>
                    <a:pt x="106" y="25"/>
                  </a:cubicBezTo>
                  <a:close/>
                  <a:moveTo>
                    <a:pt x="294" y="242"/>
                  </a:moveTo>
                  <a:cubicBezTo>
                    <a:pt x="288" y="206"/>
                    <a:pt x="288" y="206"/>
                    <a:pt x="288" y="206"/>
                  </a:cubicBezTo>
                  <a:cubicBezTo>
                    <a:pt x="285" y="192"/>
                    <a:pt x="285" y="192"/>
                    <a:pt x="285" y="192"/>
                  </a:cubicBezTo>
                  <a:cubicBezTo>
                    <a:pt x="299" y="193"/>
                    <a:pt x="299" y="193"/>
                    <a:pt x="299" y="193"/>
                  </a:cubicBezTo>
                  <a:cubicBezTo>
                    <a:pt x="337" y="195"/>
                    <a:pt x="337" y="195"/>
                    <a:pt x="337" y="195"/>
                  </a:cubicBezTo>
                  <a:cubicBezTo>
                    <a:pt x="337" y="46"/>
                    <a:pt x="337" y="46"/>
                    <a:pt x="337" y="46"/>
                  </a:cubicBezTo>
                  <a:cubicBezTo>
                    <a:pt x="315" y="35"/>
                    <a:pt x="290" y="27"/>
                    <a:pt x="265" y="25"/>
                  </a:cubicBezTo>
                  <a:cubicBezTo>
                    <a:pt x="242" y="22"/>
                    <a:pt x="219" y="24"/>
                    <a:pt x="196" y="30"/>
                  </a:cubicBezTo>
                  <a:cubicBezTo>
                    <a:pt x="196" y="243"/>
                    <a:pt x="196" y="243"/>
                    <a:pt x="196" y="243"/>
                  </a:cubicBezTo>
                  <a:cubicBezTo>
                    <a:pt x="217" y="236"/>
                    <a:pt x="242" y="236"/>
                    <a:pt x="267" y="239"/>
                  </a:cubicBezTo>
                  <a:cubicBezTo>
                    <a:pt x="276" y="240"/>
                    <a:pt x="285" y="241"/>
                    <a:pt x="294" y="242"/>
                  </a:cubicBezTo>
                  <a:close/>
                  <a:moveTo>
                    <a:pt x="332" y="217"/>
                  </a:moveTo>
                  <a:cubicBezTo>
                    <a:pt x="312" y="216"/>
                    <a:pt x="312" y="216"/>
                    <a:pt x="312" y="216"/>
                  </a:cubicBezTo>
                  <a:cubicBezTo>
                    <a:pt x="315" y="236"/>
                    <a:pt x="315" y="236"/>
                    <a:pt x="315" y="236"/>
                  </a:cubicBezTo>
                  <a:cubicBezTo>
                    <a:pt x="332" y="217"/>
                    <a:pt x="332" y="217"/>
                    <a:pt x="332" y="217"/>
                  </a:cubicBezTo>
                  <a:close/>
                  <a:moveTo>
                    <a:pt x="148" y="154"/>
                  </a:moveTo>
                  <a:cubicBezTo>
                    <a:pt x="151" y="155"/>
                    <a:pt x="155" y="153"/>
                    <a:pt x="156" y="149"/>
                  </a:cubicBezTo>
                  <a:cubicBezTo>
                    <a:pt x="157" y="146"/>
                    <a:pt x="155" y="142"/>
                    <a:pt x="152" y="141"/>
                  </a:cubicBezTo>
                  <a:cubicBezTo>
                    <a:pt x="136" y="138"/>
                    <a:pt x="119" y="137"/>
                    <a:pt x="102" y="140"/>
                  </a:cubicBezTo>
                  <a:cubicBezTo>
                    <a:pt x="86" y="143"/>
                    <a:pt x="69" y="148"/>
                    <a:pt x="53" y="157"/>
                  </a:cubicBezTo>
                  <a:cubicBezTo>
                    <a:pt x="49" y="159"/>
                    <a:pt x="48" y="162"/>
                    <a:pt x="49" y="166"/>
                  </a:cubicBezTo>
                  <a:cubicBezTo>
                    <a:pt x="50" y="169"/>
                    <a:pt x="54" y="170"/>
                    <a:pt x="57" y="168"/>
                  </a:cubicBezTo>
                  <a:cubicBezTo>
                    <a:pt x="72" y="160"/>
                    <a:pt x="87" y="155"/>
                    <a:pt x="102" y="153"/>
                  </a:cubicBezTo>
                  <a:cubicBezTo>
                    <a:pt x="117" y="150"/>
                    <a:pt x="132" y="151"/>
                    <a:pt x="148" y="154"/>
                  </a:cubicBezTo>
                  <a:close/>
                  <a:moveTo>
                    <a:pt x="148" y="123"/>
                  </a:moveTo>
                  <a:cubicBezTo>
                    <a:pt x="151" y="124"/>
                    <a:pt x="155" y="121"/>
                    <a:pt x="156" y="118"/>
                  </a:cubicBezTo>
                  <a:cubicBezTo>
                    <a:pt x="157" y="115"/>
                    <a:pt x="155" y="111"/>
                    <a:pt x="152" y="110"/>
                  </a:cubicBezTo>
                  <a:cubicBezTo>
                    <a:pt x="136" y="107"/>
                    <a:pt x="119" y="106"/>
                    <a:pt x="102" y="109"/>
                  </a:cubicBezTo>
                  <a:cubicBezTo>
                    <a:pt x="86" y="111"/>
                    <a:pt x="69" y="117"/>
                    <a:pt x="53" y="126"/>
                  </a:cubicBezTo>
                  <a:cubicBezTo>
                    <a:pt x="49" y="127"/>
                    <a:pt x="48" y="131"/>
                    <a:pt x="49" y="134"/>
                  </a:cubicBezTo>
                  <a:cubicBezTo>
                    <a:pt x="50" y="138"/>
                    <a:pt x="54" y="139"/>
                    <a:pt x="57" y="137"/>
                  </a:cubicBezTo>
                  <a:cubicBezTo>
                    <a:pt x="72" y="129"/>
                    <a:pt x="87" y="124"/>
                    <a:pt x="102" y="122"/>
                  </a:cubicBezTo>
                  <a:cubicBezTo>
                    <a:pt x="117" y="119"/>
                    <a:pt x="132" y="120"/>
                    <a:pt x="148" y="123"/>
                  </a:cubicBezTo>
                  <a:close/>
                  <a:moveTo>
                    <a:pt x="148" y="92"/>
                  </a:moveTo>
                  <a:cubicBezTo>
                    <a:pt x="132" y="89"/>
                    <a:pt x="117" y="89"/>
                    <a:pt x="102" y="91"/>
                  </a:cubicBezTo>
                  <a:cubicBezTo>
                    <a:pt x="87" y="93"/>
                    <a:pt x="72" y="99"/>
                    <a:pt x="57" y="106"/>
                  </a:cubicBezTo>
                  <a:cubicBezTo>
                    <a:pt x="54" y="108"/>
                    <a:pt x="50" y="107"/>
                    <a:pt x="49" y="104"/>
                  </a:cubicBezTo>
                  <a:cubicBezTo>
                    <a:pt x="48" y="101"/>
                    <a:pt x="49" y="97"/>
                    <a:pt x="53" y="95"/>
                  </a:cubicBezTo>
                  <a:cubicBezTo>
                    <a:pt x="69" y="87"/>
                    <a:pt x="86" y="81"/>
                    <a:pt x="102" y="78"/>
                  </a:cubicBezTo>
                  <a:cubicBezTo>
                    <a:pt x="119" y="76"/>
                    <a:pt x="136" y="76"/>
                    <a:pt x="152" y="80"/>
                  </a:cubicBezTo>
                  <a:cubicBezTo>
                    <a:pt x="155" y="80"/>
                    <a:pt x="157" y="84"/>
                    <a:pt x="156" y="87"/>
                  </a:cubicBezTo>
                  <a:cubicBezTo>
                    <a:pt x="155" y="91"/>
                    <a:pt x="151" y="93"/>
                    <a:pt x="148" y="9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68" name="矩形 67"/>
          <p:cNvSpPr/>
          <p:nvPr/>
        </p:nvSpPr>
        <p:spPr>
          <a:xfrm>
            <a:off x="5889811" y="800006"/>
            <a:ext cx="4984384" cy="5663077"/>
          </a:xfrm>
          <a:prstGeom prst="rect">
            <a:avLst/>
          </a:prstGeom>
        </p:spPr>
        <p:txBody>
          <a:bodyPr wrap="square" lIns="121908" tIns="60954" rIns="121908" bIns="60954">
            <a:spAutoFit/>
          </a:bodyPr>
          <a:lstStyle/>
          <a:p>
            <a:pPr indent="457200"/>
            <a:r>
              <a:rPr lang="en-US" altLang="zh-CN" sz="2000" dirty="0">
                <a:latin typeface="微软雅黑" panose="020B0503020204020204" pitchFamily="34" charset="-122"/>
                <a:ea typeface="微软雅黑" panose="020B0503020204020204" pitchFamily="34" charset="-122"/>
              </a:rPr>
              <a:t>2020</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5</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25</a:t>
            </a:r>
            <a:r>
              <a:rPr lang="zh-CN" altLang="en-US" sz="2000" dirty="0">
                <a:latin typeface="微软雅黑" panose="020B0503020204020204" pitchFamily="34" charset="-122"/>
                <a:ea typeface="微软雅黑" panose="020B0503020204020204" pitchFamily="34" charset="-122"/>
              </a:rPr>
              <a:t>日，美国明尼苏达州明尼阿波利斯市白人警察在执法过程中暴力执法，把</a:t>
            </a:r>
            <a:r>
              <a:rPr lang="en-US" altLang="zh-CN" sz="2000" dirty="0">
                <a:latin typeface="微软雅黑" panose="020B0503020204020204" pitchFamily="34" charset="-122"/>
                <a:ea typeface="微软雅黑" panose="020B0503020204020204" pitchFamily="34" charset="-122"/>
              </a:rPr>
              <a:t>46</a:t>
            </a:r>
            <a:r>
              <a:rPr lang="zh-CN" altLang="en-US" sz="2000" dirty="0">
                <a:latin typeface="微软雅黑" panose="020B0503020204020204" pitchFamily="34" charset="-122"/>
                <a:ea typeface="微软雅黑" panose="020B0503020204020204" pitchFamily="34" charset="-122"/>
              </a:rPr>
              <a:t>岁的非洲裔男子乔治</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弗洛伊德（</a:t>
            </a:r>
            <a:r>
              <a:rPr lang="en-US" altLang="zh-CN" sz="2000" dirty="0">
                <a:latin typeface="微软雅黑" panose="020B0503020204020204" pitchFamily="34" charset="-122"/>
                <a:ea typeface="微软雅黑" panose="020B0503020204020204" pitchFamily="34" charset="-122"/>
              </a:rPr>
              <a:t>George Floyd</a:t>
            </a:r>
            <a:r>
              <a:rPr lang="zh-CN" altLang="en-US" sz="2000" dirty="0">
                <a:latin typeface="微软雅黑" panose="020B0503020204020204" pitchFamily="34" charset="-122"/>
                <a:ea typeface="微软雅黑" panose="020B0503020204020204" pitchFamily="34" charset="-122"/>
              </a:rPr>
              <a:t>）按到在街头，用膝盖压住</a:t>
            </a:r>
            <a:r>
              <a:rPr lang="en-US" altLang="zh-CN" sz="2000" dirty="0">
                <a:latin typeface="微软雅黑" panose="020B0503020204020204" pitchFamily="34" charset="-122"/>
                <a:ea typeface="微软雅黑" panose="020B0503020204020204" pitchFamily="34" charset="-122"/>
              </a:rPr>
              <a:t>George Floyd</a:t>
            </a:r>
            <a:r>
              <a:rPr lang="zh-CN" altLang="en-US" sz="2000" dirty="0">
                <a:latin typeface="微软雅黑" panose="020B0503020204020204" pitchFamily="34" charset="-122"/>
                <a:ea typeface="微软雅黑" panose="020B0503020204020204" pitchFamily="34" charset="-122"/>
              </a:rPr>
              <a:t>颈部达七分钟之久。在这过程中，他一直向警察求饶，并呼喊自己不能呼吸“</a:t>
            </a:r>
            <a:r>
              <a:rPr lang="en-US" altLang="zh-CN" sz="2000" dirty="0">
                <a:latin typeface="微软雅黑" panose="020B0503020204020204" pitchFamily="34" charset="-122"/>
                <a:ea typeface="微软雅黑" panose="020B0503020204020204" pitchFamily="34" charset="-122"/>
              </a:rPr>
              <a:t>I can’t breathe”</a:t>
            </a:r>
            <a:r>
              <a:rPr lang="zh-CN" altLang="en-US" sz="2000" dirty="0">
                <a:latin typeface="微软雅黑" panose="020B0503020204020204" pitchFamily="34" charset="-122"/>
                <a:ea typeface="微软雅黑" panose="020B0503020204020204" pitchFamily="34" charset="-122"/>
              </a:rPr>
              <a:t>，警察不予理会。不久，</a:t>
            </a:r>
            <a:r>
              <a:rPr lang="en-US" altLang="zh-CN" sz="2000" dirty="0">
                <a:latin typeface="微软雅黑" panose="020B0503020204020204" pitchFamily="34" charset="-122"/>
                <a:ea typeface="微软雅黑" panose="020B0503020204020204" pitchFamily="34" charset="-122"/>
              </a:rPr>
              <a:t>George Floyd</a:t>
            </a:r>
            <a:r>
              <a:rPr lang="zh-CN" altLang="en-US" sz="2000" dirty="0">
                <a:latin typeface="微软雅黑" panose="020B0503020204020204" pitchFamily="34" charset="-122"/>
                <a:ea typeface="微软雅黑" panose="020B0503020204020204" pitchFamily="34" charset="-122"/>
              </a:rPr>
              <a:t>即不省人事。他随即被救护车送往医院，后被宣告死亡。</a:t>
            </a:r>
            <a:r>
              <a:rPr lang="en-US" altLang="zh-CN" sz="2000" dirty="0">
                <a:latin typeface="微软雅黑" panose="020B0503020204020204" pitchFamily="34" charset="-122"/>
                <a:ea typeface="微软雅黑" panose="020B0503020204020204" pitchFamily="34" charset="-122"/>
              </a:rPr>
              <a:t>George Floyd</a:t>
            </a:r>
            <a:r>
              <a:rPr lang="zh-CN" altLang="en-US" sz="2000" dirty="0">
                <a:latin typeface="微软雅黑" panose="020B0503020204020204" pitchFamily="34" charset="-122"/>
                <a:ea typeface="微软雅黑" panose="020B0503020204020204" pitchFamily="34" charset="-122"/>
              </a:rPr>
              <a:t>被纽约警察锁喉杀死这一悲剧引发的大规模抗议示威活动在美国多地持续延烧。抗议之初，示威游行群众被美国警察用催泪瓦斯和胶子弹粗暴对待，导致示威活动越演越烈，最后变成了蔓延美国全境的大规模打砸烧抢的暴乱行为。抗议活动还蔓延到英国、法国、加拿大等西方国家。</a:t>
            </a:r>
            <a:r>
              <a:rPr lang="en-US" altLang="zh-CN" sz="2000" dirty="0">
                <a:latin typeface="微软雅黑" panose="020B0503020204020204" pitchFamily="34" charset="-122"/>
                <a:ea typeface="微软雅黑" panose="020B0503020204020204" pitchFamily="34" charset="-122"/>
              </a:rPr>
              <a:t>"I can't breathe"</a:t>
            </a:r>
            <a:r>
              <a:rPr lang="zh-CN" altLang="en-US" sz="2000" dirty="0">
                <a:latin typeface="微软雅黑" panose="020B0503020204020204" pitchFamily="34" charset="-122"/>
                <a:ea typeface="微软雅黑" panose="020B0503020204020204" pitchFamily="34" charset="-122"/>
              </a:rPr>
              <a:t>成了示威者的主流口号。</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200" fill="hold"/>
                                            <p:tgtEl>
                                              <p:spTgt spid="17"/>
                                            </p:tgtEl>
                                            <p:attrNameLst>
                                              <p:attrName>ppt_w</p:attrName>
                                            </p:attrNameLst>
                                          </p:cBhvr>
                                          <p:tavLst>
                                            <p:tav tm="0">
                                              <p:val>
                                                <p:fltVal val="0"/>
                                              </p:val>
                                            </p:tav>
                                            <p:tav tm="100000">
                                              <p:val>
                                                <p:strVal val="#ppt_w"/>
                                              </p:val>
                                            </p:tav>
                                          </p:tavLst>
                                        </p:anim>
                                        <p:anim calcmode="lin" valueType="num">
                                          <p:cBhvr>
                                            <p:cTn id="12" dur="200" fill="hold"/>
                                            <p:tgtEl>
                                              <p:spTgt spid="17"/>
                                            </p:tgtEl>
                                            <p:attrNameLst>
                                              <p:attrName>ppt_h</p:attrName>
                                            </p:attrNameLst>
                                          </p:cBhvr>
                                          <p:tavLst>
                                            <p:tav tm="0">
                                              <p:val>
                                                <p:fltVal val="0"/>
                                              </p:val>
                                            </p:tav>
                                            <p:tav tm="100000">
                                              <p:val>
                                                <p:strVal val="#ppt_h"/>
                                              </p:val>
                                            </p:tav>
                                          </p:tavLst>
                                        </p:anim>
                                        <p:animEffect transition="in" filter="fade">
                                          <p:cBhvr>
                                            <p:cTn id="13" dur="200"/>
                                            <p:tgtEl>
                                              <p:spTgt spid="17"/>
                                            </p:tgtEl>
                                          </p:cBhvr>
                                        </p:animEffect>
                                      </p:childTnLst>
                                    </p:cTn>
                                  </p:par>
                                  <p:par>
                                    <p:cTn id="14" presetID="6" presetClass="emph" presetSubtype="0" autoRev="1" fill="hold" nodeType="withEffect">
                                      <p:stCondLst>
                                        <p:cond delay="150"/>
                                      </p:stCondLst>
                                      <p:childTnLst>
                                        <p:animScale>
                                          <p:cBhvr>
                                            <p:cTn id="15" dur="100" fill="hold"/>
                                            <p:tgtEl>
                                              <p:spTgt spid="17"/>
                                            </p:tgtEl>
                                          </p:cBhvr>
                                          <p:by x="130000" y="130000"/>
                                        </p:animScale>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200" fill="hold"/>
                                            <p:tgtEl>
                                              <p:spTgt spid="56"/>
                                            </p:tgtEl>
                                            <p:attrNameLst>
                                              <p:attrName>ppt_w</p:attrName>
                                            </p:attrNameLst>
                                          </p:cBhvr>
                                          <p:tavLst>
                                            <p:tav tm="0">
                                              <p:val>
                                                <p:fltVal val="0"/>
                                              </p:val>
                                            </p:tav>
                                            <p:tav tm="100000">
                                              <p:val>
                                                <p:strVal val="#ppt_w"/>
                                              </p:val>
                                            </p:tav>
                                          </p:tavLst>
                                        </p:anim>
                                        <p:anim calcmode="lin" valueType="num">
                                          <p:cBhvr>
                                            <p:cTn id="20" dur="200" fill="hold"/>
                                            <p:tgtEl>
                                              <p:spTgt spid="56"/>
                                            </p:tgtEl>
                                            <p:attrNameLst>
                                              <p:attrName>ppt_h</p:attrName>
                                            </p:attrNameLst>
                                          </p:cBhvr>
                                          <p:tavLst>
                                            <p:tav tm="0">
                                              <p:val>
                                                <p:fltVal val="0"/>
                                              </p:val>
                                            </p:tav>
                                            <p:tav tm="100000">
                                              <p:val>
                                                <p:strVal val="#ppt_h"/>
                                              </p:val>
                                            </p:tav>
                                          </p:tavLst>
                                        </p:anim>
                                        <p:animEffect transition="in" filter="fade">
                                          <p:cBhvr>
                                            <p:cTn id="21" dur="200"/>
                                            <p:tgtEl>
                                              <p:spTgt spid="56"/>
                                            </p:tgtEl>
                                          </p:cBhvr>
                                        </p:animEffect>
                                      </p:childTnLst>
                                    </p:cTn>
                                  </p:par>
                                  <p:par>
                                    <p:cTn id="22" presetID="6" presetClass="emph" presetSubtype="0" autoRev="1" fill="hold" nodeType="withEffect">
                                      <p:stCondLst>
                                        <p:cond delay="150"/>
                                      </p:stCondLst>
                                      <p:childTnLst>
                                        <p:animScale>
                                          <p:cBhvr>
                                            <p:cTn id="23" dur="100" fill="hold"/>
                                            <p:tgtEl>
                                              <p:spTgt spid="56"/>
                                            </p:tgtEl>
                                          </p:cBhvr>
                                          <p:by x="130000" y="130000"/>
                                        </p:animScale>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00" fill="hold"/>
                                            <p:tgtEl>
                                              <p:spTgt spid="26"/>
                                            </p:tgtEl>
                                            <p:attrNameLst>
                                              <p:attrName>ppt_w</p:attrName>
                                            </p:attrNameLst>
                                          </p:cBhvr>
                                          <p:tavLst>
                                            <p:tav tm="0">
                                              <p:val>
                                                <p:fltVal val="0"/>
                                              </p:val>
                                            </p:tav>
                                            <p:tav tm="100000">
                                              <p:val>
                                                <p:strVal val="#ppt_w"/>
                                              </p:val>
                                            </p:tav>
                                          </p:tavLst>
                                        </p:anim>
                                        <p:anim calcmode="lin" valueType="num">
                                          <p:cBhvr>
                                            <p:cTn id="28" dur="200" fill="hold"/>
                                            <p:tgtEl>
                                              <p:spTgt spid="26"/>
                                            </p:tgtEl>
                                            <p:attrNameLst>
                                              <p:attrName>ppt_h</p:attrName>
                                            </p:attrNameLst>
                                          </p:cBhvr>
                                          <p:tavLst>
                                            <p:tav tm="0">
                                              <p:val>
                                                <p:fltVal val="0"/>
                                              </p:val>
                                            </p:tav>
                                            <p:tav tm="100000">
                                              <p:val>
                                                <p:strVal val="#ppt_h"/>
                                              </p:val>
                                            </p:tav>
                                          </p:tavLst>
                                        </p:anim>
                                        <p:animEffect transition="in" filter="fade">
                                          <p:cBhvr>
                                            <p:cTn id="29" dur="200"/>
                                            <p:tgtEl>
                                              <p:spTgt spid="26"/>
                                            </p:tgtEl>
                                          </p:cBhvr>
                                        </p:animEffect>
                                      </p:childTnLst>
                                    </p:cTn>
                                  </p:par>
                                  <p:par>
                                    <p:cTn id="30" presetID="6" presetClass="emph" presetSubtype="0" autoRev="1" fill="hold" nodeType="withEffect">
                                      <p:stCondLst>
                                        <p:cond delay="150"/>
                                      </p:stCondLst>
                                      <p:childTnLst>
                                        <p:animScale>
                                          <p:cBhvr>
                                            <p:cTn id="31" dur="100" fill="hold"/>
                                            <p:tgtEl>
                                              <p:spTgt spid="26"/>
                                            </p:tgtEl>
                                          </p:cBhvr>
                                          <p:by x="130000" y="130000"/>
                                        </p:animScale>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p:cTn id="35" dur="200" fill="hold"/>
                                            <p:tgtEl>
                                              <p:spTgt spid="48"/>
                                            </p:tgtEl>
                                            <p:attrNameLst>
                                              <p:attrName>ppt_w</p:attrName>
                                            </p:attrNameLst>
                                          </p:cBhvr>
                                          <p:tavLst>
                                            <p:tav tm="0">
                                              <p:val>
                                                <p:fltVal val="0"/>
                                              </p:val>
                                            </p:tav>
                                            <p:tav tm="100000">
                                              <p:val>
                                                <p:strVal val="#ppt_w"/>
                                              </p:val>
                                            </p:tav>
                                          </p:tavLst>
                                        </p:anim>
                                        <p:anim calcmode="lin" valueType="num">
                                          <p:cBhvr>
                                            <p:cTn id="36" dur="200" fill="hold"/>
                                            <p:tgtEl>
                                              <p:spTgt spid="48"/>
                                            </p:tgtEl>
                                            <p:attrNameLst>
                                              <p:attrName>ppt_h</p:attrName>
                                            </p:attrNameLst>
                                          </p:cBhvr>
                                          <p:tavLst>
                                            <p:tav tm="0">
                                              <p:val>
                                                <p:fltVal val="0"/>
                                              </p:val>
                                            </p:tav>
                                            <p:tav tm="100000">
                                              <p:val>
                                                <p:strVal val="#ppt_h"/>
                                              </p:val>
                                            </p:tav>
                                          </p:tavLst>
                                        </p:anim>
                                        <p:animEffect transition="in" filter="fade">
                                          <p:cBhvr>
                                            <p:cTn id="37" dur="200"/>
                                            <p:tgtEl>
                                              <p:spTgt spid="48"/>
                                            </p:tgtEl>
                                          </p:cBhvr>
                                        </p:animEffect>
                                      </p:childTnLst>
                                    </p:cTn>
                                  </p:par>
                                  <p:par>
                                    <p:cTn id="38" presetID="6" presetClass="emph" presetSubtype="0" autoRev="1" fill="hold" nodeType="withEffect">
                                      <p:stCondLst>
                                        <p:cond delay="150"/>
                                      </p:stCondLst>
                                      <p:childTnLst>
                                        <p:animScale>
                                          <p:cBhvr>
                                            <p:cTn id="39" dur="100" fill="hold"/>
                                            <p:tgtEl>
                                              <p:spTgt spid="48"/>
                                            </p:tgtEl>
                                          </p:cBhvr>
                                          <p:by x="130000" y="130000"/>
                                        </p:animScale>
                                      </p:childTnLst>
                                    </p:cTn>
                                  </p:par>
                                </p:childTnLst>
                              </p:cTn>
                            </p:par>
                            <p:par>
                              <p:cTn id="40" fill="hold">
                                <p:stCondLst>
                                  <p:cond delay="2500"/>
                                </p:stCondLst>
                                <p:childTnLst>
                                  <p:par>
                                    <p:cTn id="41" presetID="53" presetClass="entr" presetSubtype="16"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p:cTn id="43" dur="200" fill="hold"/>
                                            <p:tgtEl>
                                              <p:spTgt spid="52"/>
                                            </p:tgtEl>
                                            <p:attrNameLst>
                                              <p:attrName>ppt_w</p:attrName>
                                            </p:attrNameLst>
                                          </p:cBhvr>
                                          <p:tavLst>
                                            <p:tav tm="0">
                                              <p:val>
                                                <p:fltVal val="0"/>
                                              </p:val>
                                            </p:tav>
                                            <p:tav tm="100000">
                                              <p:val>
                                                <p:strVal val="#ppt_w"/>
                                              </p:val>
                                            </p:tav>
                                          </p:tavLst>
                                        </p:anim>
                                        <p:anim calcmode="lin" valueType="num">
                                          <p:cBhvr>
                                            <p:cTn id="44" dur="200" fill="hold"/>
                                            <p:tgtEl>
                                              <p:spTgt spid="52"/>
                                            </p:tgtEl>
                                            <p:attrNameLst>
                                              <p:attrName>ppt_h</p:attrName>
                                            </p:attrNameLst>
                                          </p:cBhvr>
                                          <p:tavLst>
                                            <p:tav tm="0">
                                              <p:val>
                                                <p:fltVal val="0"/>
                                              </p:val>
                                            </p:tav>
                                            <p:tav tm="100000">
                                              <p:val>
                                                <p:strVal val="#ppt_h"/>
                                              </p:val>
                                            </p:tav>
                                          </p:tavLst>
                                        </p:anim>
                                        <p:animEffect transition="in" filter="fade">
                                          <p:cBhvr>
                                            <p:cTn id="45" dur="200"/>
                                            <p:tgtEl>
                                              <p:spTgt spid="52"/>
                                            </p:tgtEl>
                                          </p:cBhvr>
                                        </p:animEffect>
                                      </p:childTnLst>
                                    </p:cTn>
                                  </p:par>
                                  <p:par>
                                    <p:cTn id="46" presetID="6" presetClass="emph" presetSubtype="0" autoRev="1" fill="hold" nodeType="withEffect">
                                      <p:stCondLst>
                                        <p:cond delay="150"/>
                                      </p:stCondLst>
                                      <p:childTnLst>
                                        <p:animScale>
                                          <p:cBhvr>
                                            <p:cTn id="47" dur="100" fill="hold"/>
                                            <p:tgtEl>
                                              <p:spTgt spid="52"/>
                                            </p:tgtEl>
                                          </p:cBhvr>
                                          <p:by x="130000" y="130000"/>
                                        </p:animScale>
                                      </p:childTnLst>
                                    </p:cTn>
                                  </p:par>
                                </p:childTnLst>
                              </p:cTn>
                            </p:par>
                            <p:par>
                              <p:cTn id="48" fill="hold">
                                <p:stCondLst>
                                  <p:cond delay="3000"/>
                                </p:stCondLst>
                                <p:childTnLst>
                                  <p:par>
                                    <p:cTn id="49" presetID="2" presetClass="entr" presetSubtype="2" fill="hold" grpId="0" nodeType="afterEffect" p14:presetBounceEnd="56000">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14:bounceEnd="56000">
                                          <p:cBhvr additive="base">
                                            <p:cTn id="51" dur="300" fill="hold"/>
                                            <p:tgtEl>
                                              <p:spTgt spid="68"/>
                                            </p:tgtEl>
                                            <p:attrNameLst>
                                              <p:attrName>ppt_x</p:attrName>
                                            </p:attrNameLst>
                                          </p:cBhvr>
                                          <p:tavLst>
                                            <p:tav tm="0">
                                              <p:val>
                                                <p:strVal val="1+#ppt_w/2"/>
                                              </p:val>
                                            </p:tav>
                                            <p:tav tm="100000">
                                              <p:val>
                                                <p:strVal val="#ppt_x"/>
                                              </p:val>
                                            </p:tav>
                                          </p:tavLst>
                                        </p:anim>
                                        <p:anim calcmode="lin" valueType="num" p14:bounceEnd="56000">
                                          <p:cBhvr additive="base">
                                            <p:cTn id="52" dur="30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200" fill="hold"/>
                                            <p:tgtEl>
                                              <p:spTgt spid="17"/>
                                            </p:tgtEl>
                                            <p:attrNameLst>
                                              <p:attrName>ppt_w</p:attrName>
                                            </p:attrNameLst>
                                          </p:cBhvr>
                                          <p:tavLst>
                                            <p:tav tm="0">
                                              <p:val>
                                                <p:fltVal val="0"/>
                                              </p:val>
                                            </p:tav>
                                            <p:tav tm="100000">
                                              <p:val>
                                                <p:strVal val="#ppt_w"/>
                                              </p:val>
                                            </p:tav>
                                          </p:tavLst>
                                        </p:anim>
                                        <p:anim calcmode="lin" valueType="num">
                                          <p:cBhvr>
                                            <p:cTn id="12" dur="200" fill="hold"/>
                                            <p:tgtEl>
                                              <p:spTgt spid="17"/>
                                            </p:tgtEl>
                                            <p:attrNameLst>
                                              <p:attrName>ppt_h</p:attrName>
                                            </p:attrNameLst>
                                          </p:cBhvr>
                                          <p:tavLst>
                                            <p:tav tm="0">
                                              <p:val>
                                                <p:fltVal val="0"/>
                                              </p:val>
                                            </p:tav>
                                            <p:tav tm="100000">
                                              <p:val>
                                                <p:strVal val="#ppt_h"/>
                                              </p:val>
                                            </p:tav>
                                          </p:tavLst>
                                        </p:anim>
                                        <p:animEffect transition="in" filter="fade">
                                          <p:cBhvr>
                                            <p:cTn id="13" dur="200"/>
                                            <p:tgtEl>
                                              <p:spTgt spid="17"/>
                                            </p:tgtEl>
                                          </p:cBhvr>
                                        </p:animEffect>
                                      </p:childTnLst>
                                    </p:cTn>
                                  </p:par>
                                  <p:par>
                                    <p:cTn id="14" presetID="6" presetClass="emph" presetSubtype="0" autoRev="1" fill="hold" nodeType="withEffect">
                                      <p:stCondLst>
                                        <p:cond delay="150"/>
                                      </p:stCondLst>
                                      <p:childTnLst>
                                        <p:animScale>
                                          <p:cBhvr>
                                            <p:cTn id="15" dur="100" fill="hold"/>
                                            <p:tgtEl>
                                              <p:spTgt spid="17"/>
                                            </p:tgtEl>
                                          </p:cBhvr>
                                          <p:by x="130000" y="130000"/>
                                        </p:animScale>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200" fill="hold"/>
                                            <p:tgtEl>
                                              <p:spTgt spid="56"/>
                                            </p:tgtEl>
                                            <p:attrNameLst>
                                              <p:attrName>ppt_w</p:attrName>
                                            </p:attrNameLst>
                                          </p:cBhvr>
                                          <p:tavLst>
                                            <p:tav tm="0">
                                              <p:val>
                                                <p:fltVal val="0"/>
                                              </p:val>
                                            </p:tav>
                                            <p:tav tm="100000">
                                              <p:val>
                                                <p:strVal val="#ppt_w"/>
                                              </p:val>
                                            </p:tav>
                                          </p:tavLst>
                                        </p:anim>
                                        <p:anim calcmode="lin" valueType="num">
                                          <p:cBhvr>
                                            <p:cTn id="20" dur="200" fill="hold"/>
                                            <p:tgtEl>
                                              <p:spTgt spid="56"/>
                                            </p:tgtEl>
                                            <p:attrNameLst>
                                              <p:attrName>ppt_h</p:attrName>
                                            </p:attrNameLst>
                                          </p:cBhvr>
                                          <p:tavLst>
                                            <p:tav tm="0">
                                              <p:val>
                                                <p:fltVal val="0"/>
                                              </p:val>
                                            </p:tav>
                                            <p:tav tm="100000">
                                              <p:val>
                                                <p:strVal val="#ppt_h"/>
                                              </p:val>
                                            </p:tav>
                                          </p:tavLst>
                                        </p:anim>
                                        <p:animEffect transition="in" filter="fade">
                                          <p:cBhvr>
                                            <p:cTn id="21" dur="200"/>
                                            <p:tgtEl>
                                              <p:spTgt spid="56"/>
                                            </p:tgtEl>
                                          </p:cBhvr>
                                        </p:animEffect>
                                      </p:childTnLst>
                                    </p:cTn>
                                  </p:par>
                                  <p:par>
                                    <p:cTn id="22" presetID="6" presetClass="emph" presetSubtype="0" autoRev="1" fill="hold" nodeType="withEffect">
                                      <p:stCondLst>
                                        <p:cond delay="150"/>
                                      </p:stCondLst>
                                      <p:childTnLst>
                                        <p:animScale>
                                          <p:cBhvr>
                                            <p:cTn id="23" dur="100" fill="hold"/>
                                            <p:tgtEl>
                                              <p:spTgt spid="56"/>
                                            </p:tgtEl>
                                          </p:cBhvr>
                                          <p:by x="130000" y="130000"/>
                                        </p:animScale>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00" fill="hold"/>
                                            <p:tgtEl>
                                              <p:spTgt spid="26"/>
                                            </p:tgtEl>
                                            <p:attrNameLst>
                                              <p:attrName>ppt_w</p:attrName>
                                            </p:attrNameLst>
                                          </p:cBhvr>
                                          <p:tavLst>
                                            <p:tav tm="0">
                                              <p:val>
                                                <p:fltVal val="0"/>
                                              </p:val>
                                            </p:tav>
                                            <p:tav tm="100000">
                                              <p:val>
                                                <p:strVal val="#ppt_w"/>
                                              </p:val>
                                            </p:tav>
                                          </p:tavLst>
                                        </p:anim>
                                        <p:anim calcmode="lin" valueType="num">
                                          <p:cBhvr>
                                            <p:cTn id="28" dur="200" fill="hold"/>
                                            <p:tgtEl>
                                              <p:spTgt spid="26"/>
                                            </p:tgtEl>
                                            <p:attrNameLst>
                                              <p:attrName>ppt_h</p:attrName>
                                            </p:attrNameLst>
                                          </p:cBhvr>
                                          <p:tavLst>
                                            <p:tav tm="0">
                                              <p:val>
                                                <p:fltVal val="0"/>
                                              </p:val>
                                            </p:tav>
                                            <p:tav tm="100000">
                                              <p:val>
                                                <p:strVal val="#ppt_h"/>
                                              </p:val>
                                            </p:tav>
                                          </p:tavLst>
                                        </p:anim>
                                        <p:animEffect transition="in" filter="fade">
                                          <p:cBhvr>
                                            <p:cTn id="29" dur="200"/>
                                            <p:tgtEl>
                                              <p:spTgt spid="26"/>
                                            </p:tgtEl>
                                          </p:cBhvr>
                                        </p:animEffect>
                                      </p:childTnLst>
                                    </p:cTn>
                                  </p:par>
                                  <p:par>
                                    <p:cTn id="30" presetID="6" presetClass="emph" presetSubtype="0" autoRev="1" fill="hold" nodeType="withEffect">
                                      <p:stCondLst>
                                        <p:cond delay="150"/>
                                      </p:stCondLst>
                                      <p:childTnLst>
                                        <p:animScale>
                                          <p:cBhvr>
                                            <p:cTn id="31" dur="100" fill="hold"/>
                                            <p:tgtEl>
                                              <p:spTgt spid="26"/>
                                            </p:tgtEl>
                                          </p:cBhvr>
                                          <p:by x="130000" y="130000"/>
                                        </p:animScale>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p:cTn id="35" dur="200" fill="hold"/>
                                            <p:tgtEl>
                                              <p:spTgt spid="48"/>
                                            </p:tgtEl>
                                            <p:attrNameLst>
                                              <p:attrName>ppt_w</p:attrName>
                                            </p:attrNameLst>
                                          </p:cBhvr>
                                          <p:tavLst>
                                            <p:tav tm="0">
                                              <p:val>
                                                <p:fltVal val="0"/>
                                              </p:val>
                                            </p:tav>
                                            <p:tav tm="100000">
                                              <p:val>
                                                <p:strVal val="#ppt_w"/>
                                              </p:val>
                                            </p:tav>
                                          </p:tavLst>
                                        </p:anim>
                                        <p:anim calcmode="lin" valueType="num">
                                          <p:cBhvr>
                                            <p:cTn id="36" dur="200" fill="hold"/>
                                            <p:tgtEl>
                                              <p:spTgt spid="48"/>
                                            </p:tgtEl>
                                            <p:attrNameLst>
                                              <p:attrName>ppt_h</p:attrName>
                                            </p:attrNameLst>
                                          </p:cBhvr>
                                          <p:tavLst>
                                            <p:tav tm="0">
                                              <p:val>
                                                <p:fltVal val="0"/>
                                              </p:val>
                                            </p:tav>
                                            <p:tav tm="100000">
                                              <p:val>
                                                <p:strVal val="#ppt_h"/>
                                              </p:val>
                                            </p:tav>
                                          </p:tavLst>
                                        </p:anim>
                                        <p:animEffect transition="in" filter="fade">
                                          <p:cBhvr>
                                            <p:cTn id="37" dur="200"/>
                                            <p:tgtEl>
                                              <p:spTgt spid="48"/>
                                            </p:tgtEl>
                                          </p:cBhvr>
                                        </p:animEffect>
                                      </p:childTnLst>
                                    </p:cTn>
                                  </p:par>
                                  <p:par>
                                    <p:cTn id="38" presetID="6" presetClass="emph" presetSubtype="0" autoRev="1" fill="hold" nodeType="withEffect">
                                      <p:stCondLst>
                                        <p:cond delay="150"/>
                                      </p:stCondLst>
                                      <p:childTnLst>
                                        <p:animScale>
                                          <p:cBhvr>
                                            <p:cTn id="39" dur="100" fill="hold"/>
                                            <p:tgtEl>
                                              <p:spTgt spid="48"/>
                                            </p:tgtEl>
                                          </p:cBhvr>
                                          <p:by x="130000" y="130000"/>
                                        </p:animScale>
                                      </p:childTnLst>
                                    </p:cTn>
                                  </p:par>
                                </p:childTnLst>
                              </p:cTn>
                            </p:par>
                            <p:par>
                              <p:cTn id="40" fill="hold">
                                <p:stCondLst>
                                  <p:cond delay="2500"/>
                                </p:stCondLst>
                                <p:childTnLst>
                                  <p:par>
                                    <p:cTn id="41" presetID="53" presetClass="entr" presetSubtype="16"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p:cTn id="43" dur="200" fill="hold"/>
                                            <p:tgtEl>
                                              <p:spTgt spid="52"/>
                                            </p:tgtEl>
                                            <p:attrNameLst>
                                              <p:attrName>ppt_w</p:attrName>
                                            </p:attrNameLst>
                                          </p:cBhvr>
                                          <p:tavLst>
                                            <p:tav tm="0">
                                              <p:val>
                                                <p:fltVal val="0"/>
                                              </p:val>
                                            </p:tav>
                                            <p:tav tm="100000">
                                              <p:val>
                                                <p:strVal val="#ppt_w"/>
                                              </p:val>
                                            </p:tav>
                                          </p:tavLst>
                                        </p:anim>
                                        <p:anim calcmode="lin" valueType="num">
                                          <p:cBhvr>
                                            <p:cTn id="44" dur="200" fill="hold"/>
                                            <p:tgtEl>
                                              <p:spTgt spid="52"/>
                                            </p:tgtEl>
                                            <p:attrNameLst>
                                              <p:attrName>ppt_h</p:attrName>
                                            </p:attrNameLst>
                                          </p:cBhvr>
                                          <p:tavLst>
                                            <p:tav tm="0">
                                              <p:val>
                                                <p:fltVal val="0"/>
                                              </p:val>
                                            </p:tav>
                                            <p:tav tm="100000">
                                              <p:val>
                                                <p:strVal val="#ppt_h"/>
                                              </p:val>
                                            </p:tav>
                                          </p:tavLst>
                                        </p:anim>
                                        <p:animEffect transition="in" filter="fade">
                                          <p:cBhvr>
                                            <p:cTn id="45" dur="200"/>
                                            <p:tgtEl>
                                              <p:spTgt spid="52"/>
                                            </p:tgtEl>
                                          </p:cBhvr>
                                        </p:animEffect>
                                      </p:childTnLst>
                                    </p:cTn>
                                  </p:par>
                                  <p:par>
                                    <p:cTn id="46" presetID="6" presetClass="emph" presetSubtype="0" autoRev="1" fill="hold" nodeType="withEffect">
                                      <p:stCondLst>
                                        <p:cond delay="150"/>
                                      </p:stCondLst>
                                      <p:childTnLst>
                                        <p:animScale>
                                          <p:cBhvr>
                                            <p:cTn id="47" dur="100" fill="hold"/>
                                            <p:tgtEl>
                                              <p:spTgt spid="52"/>
                                            </p:tgtEl>
                                          </p:cBhvr>
                                          <p:by x="130000" y="130000"/>
                                        </p:animScale>
                                      </p:childTnLst>
                                    </p:cTn>
                                  </p:par>
                                </p:childTnLst>
                              </p:cTn>
                            </p:par>
                            <p:par>
                              <p:cTn id="48" fill="hold">
                                <p:stCondLst>
                                  <p:cond delay="3000"/>
                                </p:stCondLst>
                                <p:childTnLst>
                                  <p:par>
                                    <p:cTn id="49" presetID="2" presetClass="entr" presetSubtype="2" fill="hold" grpId="0"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additive="base">
                                            <p:cTn id="51" dur="300" fill="hold"/>
                                            <p:tgtEl>
                                              <p:spTgt spid="68"/>
                                            </p:tgtEl>
                                            <p:attrNameLst>
                                              <p:attrName>ppt_x</p:attrName>
                                            </p:attrNameLst>
                                          </p:cBhvr>
                                          <p:tavLst>
                                            <p:tav tm="0">
                                              <p:val>
                                                <p:strVal val="1+#ppt_w/2"/>
                                              </p:val>
                                            </p:tav>
                                            <p:tav tm="100000">
                                              <p:val>
                                                <p:strVal val="#ppt_x"/>
                                              </p:val>
                                            </p:tav>
                                          </p:tavLst>
                                        </p:anim>
                                        <p:anim calcmode="lin" valueType="num">
                                          <p:cBhvr additive="base">
                                            <p:cTn id="52" dur="30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8"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dirty="0"/>
              <a:t>三角贸易</a:t>
            </a:r>
            <a:endParaRPr lang="zh-CN" altLang="en-US" b="1" dirty="0"/>
          </a:p>
        </p:txBody>
      </p:sp>
      <p:sp>
        <p:nvSpPr>
          <p:cNvPr id="5" name="TextBox 4"/>
          <p:cNvSpPr txBox="1"/>
          <p:nvPr/>
        </p:nvSpPr>
        <p:spPr>
          <a:xfrm>
            <a:off x="201706" y="786864"/>
            <a:ext cx="11026587" cy="5163273"/>
          </a:xfrm>
          <a:prstGeom prst="rect">
            <a:avLst/>
          </a:prstGeom>
          <a:noFill/>
        </p:spPr>
        <p:txBody>
          <a:bodyPr wrap="square" rtlCol="0">
            <a:spAutoFit/>
          </a:bodyPr>
          <a:lstStyle/>
          <a:p>
            <a:pPr algn="just">
              <a:lnSpc>
                <a:spcPct val="173000"/>
              </a:lnSpc>
              <a:spcBef>
                <a:spcPts val="1300"/>
              </a:spcBef>
              <a:spcAft>
                <a:spcPts val="0"/>
              </a:spcAft>
            </a:pPr>
            <a:r>
              <a:rPr lang="zh-CN" altLang="zh-CN" sz="2400" b="1" kern="100" dirty="0">
                <a:solidFill>
                  <a:srgbClr val="000000"/>
                </a:solidFill>
                <a:latin typeface="Calibri" panose="020F0502020204030204"/>
                <a:ea typeface="宋体" panose="02010600030101010101" pitchFamily="2" charset="-122"/>
                <a:cs typeface="Times New Roman" panose="02020603050405020304"/>
              </a:rPr>
              <a:t>“三角贸易”</a:t>
            </a:r>
            <a:endParaRPr lang="zh-CN" altLang="zh-CN" sz="4000" b="1" kern="100" dirty="0">
              <a:latin typeface="Calibri" panose="020F0502020204030204"/>
              <a:cs typeface="Times New Roman" panose="02020603050405020304"/>
            </a:endParaRPr>
          </a:p>
          <a:p>
            <a:pPr indent="267970" algn="just">
              <a:spcAft>
                <a:spcPts val="0"/>
              </a:spcAft>
            </a:pPr>
            <a:r>
              <a:rPr lang="en-US" altLang="zh-CN" sz="2400" b="1" kern="100" dirty="0">
                <a:latin typeface="Calibri" panose="020F0502020204030204"/>
                <a:ea typeface="宋体" panose="02010600030101010101" pitchFamily="2" charset="-122"/>
                <a:cs typeface="Times New Roman" panose="02020603050405020304"/>
              </a:rPr>
              <a:t>1</a:t>
            </a:r>
            <a:r>
              <a:rPr lang="zh-CN" altLang="zh-CN" sz="2400" b="1" kern="100" dirty="0">
                <a:latin typeface="Calibri" panose="020F0502020204030204"/>
                <a:ea typeface="宋体" panose="02010600030101010101" pitchFamily="2" charset="-122"/>
                <a:cs typeface="Times New Roman" panose="02020603050405020304"/>
              </a:rPr>
              <a:t>、开始：</a:t>
            </a:r>
            <a:r>
              <a:rPr lang="en-US" altLang="zh-CN" sz="2400" kern="100" dirty="0">
                <a:latin typeface="Calibri" panose="020F0502020204030204"/>
                <a:ea typeface="宋体" panose="02010600030101010101" pitchFamily="2" charset="-122"/>
                <a:cs typeface="Times New Roman" panose="02020603050405020304"/>
              </a:rPr>
              <a:t>17</a:t>
            </a:r>
            <a:r>
              <a:rPr lang="zh-CN" altLang="zh-CN" sz="2400" kern="100" dirty="0">
                <a:latin typeface="Calibri" panose="020F0502020204030204"/>
                <a:ea typeface="宋体" panose="02010600030101010101" pitchFamily="2" charset="-122"/>
                <a:cs typeface="Times New Roman" panose="02020603050405020304"/>
              </a:rPr>
              <a:t>世纪，为了获取更大的利润</a:t>
            </a:r>
            <a:r>
              <a:rPr lang="zh-CN" altLang="zh-CN" sz="2400" kern="100" dirty="0" smtClean="0">
                <a:latin typeface="Calibri" panose="020F0502020204030204"/>
                <a:ea typeface="宋体" panose="02010600030101010101" pitchFamily="2" charset="-122"/>
                <a:cs typeface="Times New Roman" panose="02020603050405020304"/>
              </a:rPr>
              <a:t>，</a:t>
            </a:r>
            <a:endParaRPr lang="en-US" altLang="zh-CN" sz="2400" kern="100" dirty="0" smtClean="0">
              <a:latin typeface="Calibri" panose="020F0502020204030204"/>
              <a:ea typeface="宋体" panose="02010600030101010101" pitchFamily="2" charset="-122"/>
              <a:cs typeface="Times New Roman" panose="02020603050405020304"/>
            </a:endParaRPr>
          </a:p>
          <a:p>
            <a:pPr indent="267970" algn="just">
              <a:spcAft>
                <a:spcPts val="0"/>
              </a:spcAft>
            </a:pPr>
            <a:r>
              <a:rPr lang="zh-CN" altLang="zh-CN" sz="2400" kern="100" dirty="0" smtClean="0">
                <a:latin typeface="Calibri" panose="020F0502020204030204"/>
                <a:ea typeface="宋体" panose="02010600030101010101" pitchFamily="2" charset="-122"/>
                <a:cs typeface="Times New Roman" panose="02020603050405020304"/>
              </a:rPr>
              <a:t>英国</a:t>
            </a:r>
            <a:r>
              <a:rPr lang="zh-CN" altLang="zh-CN" sz="2400" kern="100" dirty="0">
                <a:latin typeface="Calibri" panose="020F0502020204030204"/>
                <a:ea typeface="宋体" panose="02010600030101010101" pitchFamily="2" charset="-122"/>
                <a:cs typeface="Times New Roman" panose="02020603050405020304"/>
              </a:rPr>
              <a:t>殖民者从事</a:t>
            </a:r>
            <a:r>
              <a:rPr lang="zh-CN" altLang="zh-CN" sz="2400" b="1" kern="100" dirty="0">
                <a:latin typeface="Calibri" panose="020F0502020204030204"/>
                <a:ea typeface="宋体" panose="02010600030101010101" pitchFamily="2" charset="-122"/>
                <a:cs typeface="Times New Roman" panose="02020603050405020304"/>
              </a:rPr>
              <a:t>贩卖非洲黑奴</a:t>
            </a:r>
            <a:r>
              <a:rPr lang="zh-CN" altLang="zh-CN" sz="2400" kern="100" dirty="0">
                <a:latin typeface="Calibri" panose="020F0502020204030204"/>
                <a:ea typeface="宋体" panose="02010600030101010101" pitchFamily="2" charset="-122"/>
                <a:cs typeface="Times New Roman" panose="02020603050405020304"/>
              </a:rPr>
              <a:t>的活动。</a:t>
            </a:r>
            <a:endParaRPr lang="zh-CN" altLang="zh-CN" sz="2400" kern="100" dirty="0">
              <a:latin typeface="Calibri" panose="020F0502020204030204"/>
              <a:ea typeface="宋体" panose="02010600030101010101" pitchFamily="2" charset="-122"/>
              <a:cs typeface="Times New Roman" panose="02020603050405020304"/>
            </a:endParaRPr>
          </a:p>
          <a:p>
            <a:pPr indent="267970" algn="just">
              <a:spcAft>
                <a:spcPts val="0"/>
              </a:spcAft>
            </a:pPr>
            <a:r>
              <a:rPr lang="en-US" altLang="zh-CN" sz="2400" b="1" kern="100" dirty="0">
                <a:latin typeface="Calibri" panose="020F0502020204030204"/>
                <a:ea typeface="宋体" panose="02010600030101010101" pitchFamily="2" charset="-122"/>
                <a:cs typeface="Times New Roman" panose="02020603050405020304"/>
              </a:rPr>
              <a:t>2</a:t>
            </a:r>
            <a:r>
              <a:rPr lang="zh-CN" altLang="zh-CN" sz="2400" b="1" kern="100" dirty="0">
                <a:latin typeface="Calibri" panose="020F0502020204030204"/>
                <a:ea typeface="宋体" panose="02010600030101010101" pitchFamily="2" charset="-122"/>
                <a:cs typeface="Times New Roman" panose="02020603050405020304"/>
              </a:rPr>
              <a:t>、航程：</a:t>
            </a:r>
            <a:endParaRPr lang="zh-CN" altLang="zh-CN" sz="2400" kern="100" dirty="0">
              <a:latin typeface="Calibri" panose="020F0502020204030204"/>
              <a:ea typeface="宋体" panose="02010600030101010101" pitchFamily="2" charset="-122"/>
              <a:cs typeface="Times New Roman" panose="02020603050405020304"/>
            </a:endParaRPr>
          </a:p>
          <a:p>
            <a:pPr indent="267970" algn="just">
              <a:spcAft>
                <a:spcPts val="0"/>
              </a:spcAft>
            </a:pPr>
            <a:r>
              <a:rPr lang="zh-CN" altLang="zh-CN" sz="2400" b="1" kern="100" dirty="0">
                <a:latin typeface="Calibri" panose="020F0502020204030204"/>
                <a:ea typeface="宋体" panose="02010600030101010101" pitchFamily="2" charset="-122"/>
                <a:cs typeface="Times New Roman" panose="02020603050405020304"/>
              </a:rPr>
              <a:t>①出程：</a:t>
            </a:r>
            <a:r>
              <a:rPr lang="zh-CN" altLang="zh-CN" sz="2400" kern="100" dirty="0">
                <a:latin typeface="Calibri" panose="020F0502020204030204"/>
                <a:ea typeface="宋体" panose="02010600030101010101" pitchFamily="2" charset="-122"/>
                <a:cs typeface="Times New Roman" panose="02020603050405020304"/>
              </a:rPr>
              <a:t>英国商船从英国各地的港口出发</a:t>
            </a:r>
            <a:r>
              <a:rPr lang="zh-CN" altLang="zh-CN" sz="2400" kern="100" dirty="0" smtClean="0">
                <a:latin typeface="Calibri" panose="020F0502020204030204"/>
                <a:ea typeface="宋体" panose="02010600030101010101" pitchFamily="2" charset="-122"/>
                <a:cs typeface="Times New Roman" panose="02020603050405020304"/>
              </a:rPr>
              <a:t>，</a:t>
            </a:r>
            <a:endParaRPr lang="en-US" altLang="zh-CN" sz="2400" kern="100" dirty="0" smtClean="0">
              <a:latin typeface="Calibri" panose="020F0502020204030204"/>
              <a:ea typeface="宋体" panose="02010600030101010101" pitchFamily="2" charset="-122"/>
              <a:cs typeface="Times New Roman" panose="02020603050405020304"/>
            </a:endParaRPr>
          </a:p>
          <a:p>
            <a:pPr indent="267970" algn="just">
              <a:spcAft>
                <a:spcPts val="0"/>
              </a:spcAft>
            </a:pPr>
            <a:r>
              <a:rPr lang="zh-CN" altLang="zh-CN" sz="2400" kern="100" dirty="0" smtClean="0">
                <a:latin typeface="Calibri" panose="020F0502020204030204"/>
                <a:ea typeface="宋体" panose="02010600030101010101" pitchFamily="2" charset="-122"/>
                <a:cs typeface="Times New Roman" panose="02020603050405020304"/>
              </a:rPr>
              <a:t>将</a:t>
            </a:r>
            <a:r>
              <a:rPr lang="zh-CN" altLang="zh-CN" sz="2400" kern="100" dirty="0">
                <a:latin typeface="Calibri" panose="020F0502020204030204"/>
                <a:ea typeface="宋体" panose="02010600030101010101" pitchFamily="2" charset="-122"/>
                <a:cs typeface="Times New Roman" panose="02020603050405020304"/>
              </a:rPr>
              <a:t>火器、机械制品和酒等物品运往非洲倾销</a:t>
            </a:r>
            <a:endParaRPr lang="zh-CN" altLang="zh-CN" sz="2400" kern="100" dirty="0">
              <a:latin typeface="Calibri" panose="020F0502020204030204"/>
              <a:ea typeface="宋体" panose="02010600030101010101" pitchFamily="2" charset="-122"/>
              <a:cs typeface="Times New Roman" panose="02020603050405020304"/>
            </a:endParaRPr>
          </a:p>
          <a:p>
            <a:pPr indent="267970" algn="just">
              <a:spcAft>
                <a:spcPts val="0"/>
              </a:spcAft>
            </a:pPr>
            <a:r>
              <a:rPr lang="zh-CN" altLang="zh-CN" sz="2400" b="1" kern="100" dirty="0">
                <a:latin typeface="Calibri" panose="020F0502020204030204"/>
                <a:ea typeface="宋体" panose="02010600030101010101" pitchFamily="2" charset="-122"/>
                <a:cs typeface="Times New Roman" panose="02020603050405020304"/>
              </a:rPr>
              <a:t>②中程：</a:t>
            </a:r>
            <a:r>
              <a:rPr lang="zh-CN" altLang="zh-CN" sz="2400" kern="100" dirty="0">
                <a:latin typeface="Calibri" panose="020F0502020204030204"/>
                <a:ea typeface="宋体" panose="02010600030101010101" pitchFamily="2" charset="-122"/>
                <a:cs typeface="Times New Roman" panose="02020603050405020304"/>
              </a:rPr>
              <a:t>在非洲掳获黑奴，运往</a:t>
            </a:r>
            <a:r>
              <a:rPr lang="zh-CN" altLang="zh-CN" sz="2400" kern="100" dirty="0" smtClean="0">
                <a:latin typeface="Calibri" panose="020F0502020204030204"/>
                <a:ea typeface="宋体" panose="02010600030101010101" pitchFamily="2" charset="-122"/>
                <a:cs typeface="Times New Roman" panose="02020603050405020304"/>
              </a:rPr>
              <a:t>西印度群岛</a:t>
            </a:r>
            <a:endParaRPr lang="en-US" altLang="zh-CN" sz="2400" kern="100" dirty="0" smtClean="0">
              <a:latin typeface="Calibri" panose="020F0502020204030204"/>
              <a:ea typeface="宋体" panose="02010600030101010101" pitchFamily="2" charset="-122"/>
              <a:cs typeface="Times New Roman" panose="02020603050405020304"/>
            </a:endParaRPr>
          </a:p>
          <a:p>
            <a:pPr indent="267970" algn="just">
              <a:spcAft>
                <a:spcPts val="0"/>
              </a:spcAft>
            </a:pPr>
            <a:r>
              <a:rPr lang="zh-CN" altLang="zh-CN" sz="2400" kern="100" dirty="0" smtClean="0">
                <a:latin typeface="Calibri" panose="020F0502020204030204"/>
                <a:ea typeface="宋体" panose="02010600030101010101" pitchFamily="2" charset="-122"/>
                <a:cs typeface="Times New Roman" panose="02020603050405020304"/>
              </a:rPr>
              <a:t>和</a:t>
            </a:r>
            <a:r>
              <a:rPr lang="zh-CN" altLang="zh-CN" sz="2400" kern="100" dirty="0">
                <a:latin typeface="Calibri" panose="020F0502020204030204"/>
                <a:ea typeface="宋体" panose="02010600030101010101" pitchFamily="2" charset="-122"/>
                <a:cs typeface="Times New Roman" panose="02020603050405020304"/>
              </a:rPr>
              <a:t>美洲殖民地，卖给当地的种植园主。</a:t>
            </a:r>
            <a:endParaRPr lang="zh-CN" altLang="zh-CN" sz="2400" kern="100" dirty="0">
              <a:latin typeface="Calibri" panose="020F0502020204030204"/>
              <a:ea typeface="宋体" panose="02010600030101010101" pitchFamily="2" charset="-122"/>
              <a:cs typeface="Times New Roman" panose="02020603050405020304"/>
            </a:endParaRPr>
          </a:p>
          <a:p>
            <a:pPr indent="267970" algn="just">
              <a:spcAft>
                <a:spcPts val="0"/>
              </a:spcAft>
            </a:pPr>
            <a:r>
              <a:rPr lang="zh-CN" altLang="zh-CN" sz="2400" b="1" kern="100" dirty="0">
                <a:latin typeface="Calibri" panose="020F0502020204030204"/>
                <a:ea typeface="宋体" panose="02010600030101010101" pitchFamily="2" charset="-122"/>
                <a:cs typeface="Times New Roman" panose="02020603050405020304"/>
              </a:rPr>
              <a:t>③归程：</a:t>
            </a:r>
            <a:r>
              <a:rPr lang="zh-CN" altLang="zh-CN" sz="2400" kern="100" dirty="0">
                <a:latin typeface="Calibri" panose="020F0502020204030204"/>
                <a:ea typeface="宋体" panose="02010600030101010101" pitchFamily="2" charset="-122"/>
                <a:cs typeface="Times New Roman" panose="02020603050405020304"/>
              </a:rPr>
              <a:t>购进殖民地盛产的蔗糖、烟草等</a:t>
            </a:r>
            <a:r>
              <a:rPr lang="zh-CN" altLang="zh-CN" sz="2400" kern="100" dirty="0" smtClean="0">
                <a:latin typeface="Calibri" panose="020F0502020204030204"/>
                <a:ea typeface="宋体" panose="02010600030101010101" pitchFamily="2" charset="-122"/>
                <a:cs typeface="Times New Roman" panose="02020603050405020304"/>
              </a:rPr>
              <a:t>产</a:t>
            </a:r>
            <a:endParaRPr lang="en-US" altLang="zh-CN" sz="2400" kern="100" dirty="0" smtClean="0">
              <a:latin typeface="Calibri" panose="020F0502020204030204"/>
              <a:ea typeface="宋体" panose="02010600030101010101" pitchFamily="2" charset="-122"/>
              <a:cs typeface="Times New Roman" panose="02020603050405020304"/>
            </a:endParaRPr>
          </a:p>
          <a:p>
            <a:pPr indent="267970" algn="just">
              <a:spcAft>
                <a:spcPts val="0"/>
              </a:spcAft>
            </a:pPr>
            <a:r>
              <a:rPr lang="zh-CN" altLang="zh-CN" sz="2400" kern="100" dirty="0" smtClean="0">
                <a:latin typeface="Calibri" panose="020F0502020204030204"/>
                <a:ea typeface="宋体" panose="02010600030101010101" pitchFamily="2" charset="-122"/>
                <a:cs typeface="Times New Roman" panose="02020603050405020304"/>
              </a:rPr>
              <a:t>品</a:t>
            </a:r>
            <a:r>
              <a:rPr lang="zh-CN" altLang="zh-CN" sz="2400" kern="100" dirty="0">
                <a:latin typeface="Calibri" panose="020F0502020204030204"/>
                <a:ea typeface="宋体" panose="02010600030101010101" pitchFamily="2" charset="-122"/>
                <a:cs typeface="Times New Roman" panose="02020603050405020304"/>
              </a:rPr>
              <a:t>返回英国。</a:t>
            </a:r>
            <a:r>
              <a:rPr lang="zh-CN" altLang="zh-CN" sz="2400" b="1" kern="100" dirty="0">
                <a:latin typeface="Calibri" panose="020F0502020204030204"/>
                <a:ea typeface="宋体" panose="02010600030101010101" pitchFamily="2" charset="-122"/>
                <a:cs typeface="Times New Roman" panose="02020603050405020304"/>
              </a:rPr>
              <a:t>这个航程的路线呈三角形，</a:t>
            </a:r>
            <a:r>
              <a:rPr lang="zh-CN" altLang="zh-CN" sz="2400" b="1" kern="100" dirty="0" smtClean="0">
                <a:latin typeface="Calibri" panose="020F0502020204030204"/>
                <a:ea typeface="宋体" panose="02010600030101010101" pitchFamily="2" charset="-122"/>
                <a:cs typeface="Times New Roman" panose="02020603050405020304"/>
              </a:rPr>
              <a:t>故</a:t>
            </a:r>
            <a:endParaRPr lang="en-US" altLang="zh-CN" sz="2400" b="1" kern="100" dirty="0" smtClean="0">
              <a:latin typeface="Calibri" panose="020F0502020204030204"/>
              <a:ea typeface="宋体" panose="02010600030101010101" pitchFamily="2" charset="-122"/>
              <a:cs typeface="Times New Roman" panose="02020603050405020304"/>
            </a:endParaRPr>
          </a:p>
          <a:p>
            <a:pPr indent="267970" algn="just">
              <a:spcAft>
                <a:spcPts val="0"/>
              </a:spcAft>
            </a:pPr>
            <a:r>
              <a:rPr lang="zh-CN" altLang="zh-CN" sz="2400" b="1" kern="100" dirty="0" smtClean="0">
                <a:latin typeface="Calibri" panose="020F0502020204030204"/>
                <a:ea typeface="宋体" panose="02010600030101010101" pitchFamily="2" charset="-122"/>
                <a:cs typeface="Times New Roman" panose="02020603050405020304"/>
              </a:rPr>
              <a:t>这个</a:t>
            </a:r>
            <a:r>
              <a:rPr lang="zh-CN" altLang="zh-CN" sz="2400" b="1" kern="100" dirty="0">
                <a:latin typeface="Calibri" panose="020F0502020204030204"/>
                <a:ea typeface="宋体" panose="02010600030101010101" pitchFamily="2" charset="-122"/>
                <a:cs typeface="Times New Roman" panose="02020603050405020304"/>
              </a:rPr>
              <a:t>以贩卖黑奴为中心的贸易被称为“三</a:t>
            </a:r>
            <a:r>
              <a:rPr lang="zh-CN" altLang="zh-CN" sz="2400" b="1" kern="100" dirty="0" smtClean="0">
                <a:latin typeface="Calibri" panose="020F0502020204030204"/>
                <a:ea typeface="宋体" panose="02010600030101010101" pitchFamily="2" charset="-122"/>
                <a:cs typeface="Times New Roman" panose="02020603050405020304"/>
              </a:rPr>
              <a:t>角</a:t>
            </a:r>
            <a:endParaRPr lang="en-US" altLang="zh-CN" sz="2400" b="1" kern="100" dirty="0" smtClean="0">
              <a:latin typeface="Calibri" panose="020F0502020204030204"/>
              <a:ea typeface="宋体" panose="02010600030101010101" pitchFamily="2" charset="-122"/>
              <a:cs typeface="Times New Roman" panose="02020603050405020304"/>
            </a:endParaRPr>
          </a:p>
          <a:p>
            <a:pPr indent="267970" algn="just">
              <a:spcAft>
                <a:spcPts val="0"/>
              </a:spcAft>
            </a:pPr>
            <a:r>
              <a:rPr lang="zh-CN" altLang="zh-CN" sz="2400" b="1" kern="100" dirty="0" smtClean="0">
                <a:latin typeface="Calibri" panose="020F0502020204030204"/>
                <a:ea typeface="宋体" panose="02010600030101010101" pitchFamily="2" charset="-122"/>
                <a:cs typeface="Times New Roman" panose="02020603050405020304"/>
              </a:rPr>
              <a:t>贸易</a:t>
            </a:r>
            <a:r>
              <a:rPr lang="zh-CN" altLang="zh-CN" sz="2400" b="1" kern="100" dirty="0">
                <a:latin typeface="Calibri" panose="020F0502020204030204"/>
                <a:ea typeface="宋体" panose="02010600030101010101" pitchFamily="2" charset="-122"/>
                <a:cs typeface="Times New Roman" panose="02020603050405020304"/>
              </a:rPr>
              <a:t>”。</a:t>
            </a:r>
            <a:endParaRPr lang="zh-CN" altLang="zh-CN" sz="2400" kern="100" dirty="0">
              <a:latin typeface="Calibri" panose="020F0502020204030204"/>
              <a:ea typeface="宋体" panose="02010600030101010101" pitchFamily="2" charset="-122"/>
              <a:cs typeface="Times New Roman" panose="02020603050405020304"/>
            </a:endParaRPr>
          </a:p>
          <a:p>
            <a:pPr indent="267970" algn="just">
              <a:spcAft>
                <a:spcPts val="0"/>
              </a:spcAft>
            </a:pPr>
            <a:r>
              <a:rPr lang="en-US" altLang="zh-CN" sz="2400" b="1" kern="100" dirty="0">
                <a:latin typeface="Calibri" panose="020F0502020204030204"/>
                <a:ea typeface="宋体" panose="02010600030101010101" pitchFamily="2" charset="-122"/>
                <a:cs typeface="Times New Roman" panose="02020603050405020304"/>
              </a:rPr>
              <a:t>3</a:t>
            </a:r>
            <a:r>
              <a:rPr lang="zh-CN" altLang="zh-CN" sz="2400" b="1" kern="100" dirty="0">
                <a:latin typeface="Calibri" panose="020F0502020204030204"/>
                <a:ea typeface="宋体" panose="02010600030101010101" pitchFamily="2" charset="-122"/>
                <a:cs typeface="Times New Roman" panose="02020603050405020304"/>
              </a:rPr>
              <a:t>、影响：</a:t>
            </a:r>
            <a:r>
              <a:rPr lang="zh-CN" altLang="zh-CN" sz="2400" kern="100" dirty="0">
                <a:latin typeface="Calibri" panose="020F0502020204030204"/>
                <a:ea typeface="宋体" panose="02010600030101010101" pitchFamily="2" charset="-122"/>
                <a:cs typeface="Times New Roman" panose="02020603050405020304"/>
              </a:rPr>
              <a:t>种植园和黑奴贸易为英国带来了巨额</a:t>
            </a:r>
            <a:r>
              <a:rPr lang="zh-CN" altLang="zh-CN" sz="2400" kern="100" dirty="0" smtClean="0">
                <a:latin typeface="Calibri" panose="020F0502020204030204"/>
                <a:ea typeface="宋体" panose="02010600030101010101" pitchFamily="2" charset="-122"/>
                <a:cs typeface="Times New Roman" panose="02020603050405020304"/>
              </a:rPr>
              <a:t>利润</a:t>
            </a:r>
            <a:r>
              <a:rPr lang="zh-CN" altLang="en-US" sz="2400" kern="100" dirty="0" smtClean="0">
                <a:latin typeface="Calibri" panose="020F0502020204030204"/>
                <a:ea typeface="宋体" panose="02010600030101010101" pitchFamily="2" charset="-122"/>
                <a:cs typeface="Times New Roman" panose="02020603050405020304"/>
              </a:rPr>
              <a:t>。</a:t>
            </a:r>
            <a:r>
              <a:rPr lang="en-US" altLang="zh-CN" sz="2400" kern="100" dirty="0" smtClean="0">
                <a:latin typeface="Calibri" panose="020F0502020204030204"/>
                <a:ea typeface="宋体" panose="02010600030101010101" pitchFamily="2" charset="-122"/>
                <a:cs typeface="Times New Roman" panose="02020603050405020304"/>
              </a:rPr>
              <a:t> </a:t>
            </a:r>
            <a:endParaRPr lang="en-US" altLang="zh-CN" sz="2400" kern="100" dirty="0" smtClean="0">
              <a:latin typeface="Calibri" panose="020F0502020204030204"/>
              <a:ea typeface="宋体" panose="02010600030101010101" pitchFamily="2" charset="-122"/>
              <a:cs typeface="Times New Roman" panose="02020603050405020304"/>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01114" y="1666311"/>
            <a:ext cx="5151616" cy="316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2"/>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dirty="0" smtClean="0"/>
              <a:t>美国内战</a:t>
            </a:r>
            <a:endParaRPr lang="zh-CN" altLang="en-US" b="1" dirty="0"/>
          </a:p>
        </p:txBody>
      </p:sp>
      <p:sp>
        <p:nvSpPr>
          <p:cNvPr id="5" name="TextBox 4"/>
          <p:cNvSpPr txBox="1"/>
          <p:nvPr/>
        </p:nvSpPr>
        <p:spPr>
          <a:xfrm>
            <a:off x="430303" y="855897"/>
            <a:ext cx="11241741" cy="5601533"/>
          </a:xfrm>
          <a:prstGeom prst="rect">
            <a:avLst/>
          </a:prstGeom>
          <a:noFill/>
        </p:spPr>
        <p:txBody>
          <a:bodyPr wrap="square" rtlCol="0">
            <a:spAutoFit/>
          </a:bodyPr>
          <a:lstStyle/>
          <a:p>
            <a:r>
              <a:rPr lang="en-US" altLang="zh-CN" sz="2000" b="1" dirty="0" smtClean="0"/>
              <a:t>1</a:t>
            </a:r>
            <a:r>
              <a:rPr lang="zh-CN" altLang="zh-CN" sz="2000" b="1" dirty="0"/>
              <a:t>、背景</a:t>
            </a:r>
            <a:endParaRPr lang="zh-CN" altLang="zh-CN" sz="2000" dirty="0"/>
          </a:p>
          <a:p>
            <a:r>
              <a:rPr lang="zh-CN" altLang="zh-CN" sz="2000" b="1" dirty="0"/>
              <a:t>①</a:t>
            </a:r>
            <a:r>
              <a:rPr lang="zh-CN" altLang="zh-CN" sz="2000" dirty="0"/>
              <a:t>美国独立后，经济发展迅速，领土不断扩张。到</a:t>
            </a:r>
            <a:r>
              <a:rPr lang="en-US" altLang="zh-CN" sz="2000" dirty="0"/>
              <a:t>19</a:t>
            </a:r>
            <a:r>
              <a:rPr lang="zh-CN" altLang="zh-CN" sz="2000" dirty="0"/>
              <a:t>世纪中期，美国已经成为东临大西洋、西濒太平洋的大国。</a:t>
            </a:r>
            <a:endParaRPr lang="zh-CN" altLang="zh-CN" sz="2000" dirty="0"/>
          </a:p>
          <a:p>
            <a:r>
              <a:rPr lang="zh-CN" altLang="zh-CN" sz="2000" b="1" dirty="0"/>
              <a:t>②北方完成了工业革命，南方却以种植园经济为主，大量使用黑奴劳动。</a:t>
            </a:r>
            <a:endParaRPr lang="zh-CN" altLang="zh-CN" sz="2000" dirty="0"/>
          </a:p>
          <a:p>
            <a:r>
              <a:rPr lang="en-US" altLang="zh-CN" sz="2000" b="1" dirty="0"/>
              <a:t>2</a:t>
            </a:r>
            <a:r>
              <a:rPr lang="zh-CN" altLang="zh-CN" sz="2000" b="1" dirty="0"/>
              <a:t>、根本原因：南（种植园经济）北（资本主义工商业经济）不同的经济类型的发展，</a:t>
            </a:r>
            <a:r>
              <a:rPr lang="zh-CN" altLang="zh-CN" sz="2000" dirty="0"/>
              <a:t>加剧了南北矛盾。（</a:t>
            </a:r>
            <a:r>
              <a:rPr lang="zh-CN" altLang="zh-CN" sz="2000" b="1" dirty="0"/>
              <a:t>奴隶制阻碍了美国资本主义经济的发展</a:t>
            </a:r>
            <a:r>
              <a:rPr lang="zh-CN" altLang="zh-CN" sz="2000" dirty="0"/>
              <a:t>）</a:t>
            </a:r>
            <a:endParaRPr lang="zh-CN" altLang="zh-CN" sz="2000" dirty="0"/>
          </a:p>
          <a:p>
            <a:r>
              <a:rPr lang="en-US" altLang="zh-CN" sz="2000" b="1" dirty="0"/>
              <a:t>3</a:t>
            </a:r>
            <a:r>
              <a:rPr lang="zh-CN" altLang="zh-CN" sz="2000" b="1" dirty="0"/>
              <a:t>、经过</a:t>
            </a:r>
            <a:endParaRPr lang="zh-CN" altLang="zh-CN" sz="2000" dirty="0"/>
          </a:p>
          <a:p>
            <a:r>
              <a:rPr lang="zh-CN" altLang="zh-CN" sz="2000" b="1" dirty="0"/>
              <a:t>①导火线：</a:t>
            </a:r>
            <a:r>
              <a:rPr lang="en-US" altLang="zh-CN" sz="2000" b="1" dirty="0"/>
              <a:t>1860</a:t>
            </a:r>
            <a:r>
              <a:rPr lang="zh-CN" altLang="zh-CN" sz="2000" b="1" dirty="0"/>
              <a:t>年</a:t>
            </a:r>
            <a:r>
              <a:rPr lang="en-US" altLang="zh-CN" sz="2000" b="1" dirty="0"/>
              <a:t>11</a:t>
            </a:r>
            <a:r>
              <a:rPr lang="zh-CN" altLang="zh-CN" sz="2000" b="1" dirty="0"/>
              <a:t>月，共和党候选人林肯当选为美国第</a:t>
            </a:r>
            <a:r>
              <a:rPr lang="en-US" altLang="zh-CN" sz="2000" b="1" dirty="0"/>
              <a:t>16</a:t>
            </a:r>
            <a:r>
              <a:rPr lang="zh-CN" altLang="zh-CN" sz="2000" b="1" dirty="0"/>
              <a:t>任总统，林肯主张限制奴隶制的发展，</a:t>
            </a:r>
            <a:r>
              <a:rPr lang="zh-CN" altLang="zh-CN" sz="2000" dirty="0"/>
              <a:t>成为南方奴隶主发动战争的借口。</a:t>
            </a:r>
            <a:endParaRPr lang="zh-CN" altLang="zh-CN" sz="2000" dirty="0"/>
          </a:p>
          <a:p>
            <a:r>
              <a:rPr lang="zh-CN" altLang="zh-CN" sz="2000" b="1" dirty="0"/>
              <a:t>②开始：</a:t>
            </a:r>
            <a:r>
              <a:rPr lang="en-US" altLang="zh-CN" sz="2000" dirty="0"/>
              <a:t>1861</a:t>
            </a:r>
            <a:r>
              <a:rPr lang="zh-CN" altLang="zh-CN" sz="2000" dirty="0"/>
              <a:t>年，南方军队挑起战争，美国内战爆发。</a:t>
            </a:r>
            <a:endParaRPr lang="zh-CN" altLang="zh-CN" sz="2000" dirty="0"/>
          </a:p>
          <a:p>
            <a:r>
              <a:rPr lang="zh-CN" altLang="zh-CN" sz="2000" b="1" dirty="0"/>
              <a:t>③转折：</a:t>
            </a:r>
            <a:r>
              <a:rPr lang="en-US" altLang="zh-CN" sz="2000" dirty="0"/>
              <a:t>1862</a:t>
            </a:r>
            <a:r>
              <a:rPr lang="zh-CN" altLang="zh-CN" sz="2000" dirty="0"/>
              <a:t>年，联邦政府审时度势，通过了</a:t>
            </a:r>
            <a:r>
              <a:rPr lang="zh-CN" altLang="zh-CN" sz="2000" b="1" dirty="0"/>
              <a:t>《宅地法》</a:t>
            </a:r>
            <a:r>
              <a:rPr lang="zh-CN" altLang="zh-CN" sz="2000" dirty="0"/>
              <a:t>，鼓励农民到西部耕种；颁布了</a:t>
            </a:r>
            <a:r>
              <a:rPr lang="zh-CN" altLang="zh-CN" sz="2000" b="1" dirty="0"/>
              <a:t>《解放黑人奴隶宣言》</a:t>
            </a:r>
            <a:r>
              <a:rPr lang="zh-CN" altLang="zh-CN" sz="2000" dirty="0"/>
              <a:t>，宣布从</a:t>
            </a:r>
            <a:r>
              <a:rPr lang="en-US" altLang="zh-CN" sz="2000" dirty="0"/>
              <a:t>1863</a:t>
            </a:r>
            <a:r>
              <a:rPr lang="zh-CN" altLang="zh-CN" sz="2000" dirty="0"/>
              <a:t>年元旦起，南方叛乱地区的奴隶永远获得自由，并可以以自由人的身份参加北方军队。</a:t>
            </a:r>
            <a:r>
              <a:rPr lang="zh-CN" altLang="zh-CN" sz="2000" b="1" dirty="0"/>
              <a:t>《宅地法》和《解放黑人奴隶宣言》深得人心，调动了农民和黑人奴隶的积极性。他们踊跃参军作战，扭转了北方军队在战场上的被动局面。</a:t>
            </a:r>
            <a:endParaRPr lang="zh-CN" altLang="zh-CN" sz="2000" dirty="0"/>
          </a:p>
          <a:p>
            <a:r>
              <a:rPr lang="zh-CN" altLang="zh-CN" sz="2000" b="1" dirty="0"/>
              <a:t>④结束：</a:t>
            </a:r>
            <a:r>
              <a:rPr lang="en-US" altLang="zh-CN" sz="2000" dirty="0"/>
              <a:t>1865</a:t>
            </a:r>
            <a:r>
              <a:rPr lang="zh-CN" altLang="zh-CN" sz="2000" dirty="0"/>
              <a:t>年，美国内战以</a:t>
            </a:r>
            <a:r>
              <a:rPr lang="zh-CN" altLang="zh-CN" sz="2000" b="1" dirty="0"/>
              <a:t>北方胜利</a:t>
            </a:r>
            <a:r>
              <a:rPr lang="zh-CN" altLang="zh-CN" sz="2000" dirty="0"/>
              <a:t>告终，避免了美国分裂。</a:t>
            </a:r>
            <a:endParaRPr lang="zh-CN" altLang="zh-CN" sz="2000" dirty="0"/>
          </a:p>
          <a:p>
            <a:r>
              <a:rPr lang="en-US" altLang="zh-CN" sz="2000" b="1" dirty="0"/>
              <a:t>4</a:t>
            </a:r>
            <a:r>
              <a:rPr lang="zh-CN" altLang="zh-CN" sz="2000" b="1" dirty="0"/>
              <a:t>、意义：美国内战实质上是美国历史上第二次资产阶级革命。经过这场战争，美国维护了国家统一，废除了奴隶制，清除了资本主义发展的最大障碍，为以后经济的迅速发展创造了条件。</a:t>
            </a:r>
            <a:endParaRPr lang="zh-CN" altLang="zh-CN" sz="2000" dirty="0"/>
          </a:p>
          <a:p>
            <a:endParaRPr lang="zh-CN" altLang="zh-CN" b="1"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
          <p:cNvSpPr/>
          <p:nvPr/>
        </p:nvSpPr>
        <p:spPr bwMode="auto">
          <a:xfrm>
            <a:off x="2763253" y="1450443"/>
            <a:ext cx="2576347" cy="2888159"/>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2953399" y="1663602"/>
            <a:ext cx="2196057" cy="2461843"/>
            <a:chOff x="5002386" y="2208630"/>
            <a:chExt cx="2196057" cy="2461843"/>
          </a:xfrm>
        </p:grpSpPr>
        <p:sp>
          <p:nvSpPr>
            <p:cNvPr id="4" name="Freeform 19"/>
            <p:cNvSpPr/>
            <p:nvPr/>
          </p:nvSpPr>
          <p:spPr bwMode="auto">
            <a:xfrm>
              <a:off x="5002386" y="2208630"/>
              <a:ext cx="2196057" cy="2461843"/>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flipH="1">
              <a:off x="5222209" y="2508527"/>
              <a:ext cx="1756410" cy="1861185"/>
            </a:xfrm>
            <a:prstGeom prst="rect">
              <a:avLst/>
            </a:prstGeom>
            <a:noFill/>
          </p:spPr>
          <p:txBody>
            <a:bodyPr wrap="none" rtlCol="0">
              <a:spAutoFit/>
            </a:bodyPr>
            <a:lstStyle/>
            <a:p>
              <a:pPr algn="ctr"/>
              <a:r>
                <a:rPr lang="en-US" altLang="zh-CN" sz="11500" dirty="0" smtClean="0">
                  <a:solidFill>
                    <a:schemeClr val="bg1"/>
                  </a:solidFill>
                  <a:latin typeface="Impact" panose="020B0806030902050204" pitchFamily="34" charset="0"/>
                </a:rPr>
                <a:t>0</a:t>
              </a:r>
              <a:r>
                <a:rPr lang="en-US" sz="11500" dirty="0" smtClean="0">
                  <a:solidFill>
                    <a:schemeClr val="bg1"/>
                  </a:solidFill>
                  <a:latin typeface="Impact" panose="020B0806030902050204" pitchFamily="34" charset="0"/>
                </a:rPr>
                <a:t>6</a:t>
              </a:r>
              <a:endParaRPr lang="en-US" sz="11500" dirty="0">
                <a:solidFill>
                  <a:schemeClr val="bg1"/>
                </a:solidFill>
                <a:latin typeface="Impact" panose="020B0806030902050204" pitchFamily="34" charset="0"/>
              </a:endParaRPr>
            </a:p>
          </p:txBody>
        </p:sp>
      </p:grpSp>
      <p:sp>
        <p:nvSpPr>
          <p:cNvPr id="6" name="文本框 5"/>
          <p:cNvSpPr txBox="1"/>
          <p:nvPr/>
        </p:nvSpPr>
        <p:spPr>
          <a:xfrm>
            <a:off x="5533041" y="2479023"/>
            <a:ext cx="5059680" cy="460375"/>
          </a:xfrm>
          <a:prstGeom prst="rect">
            <a:avLst/>
          </a:prstGeom>
          <a:noFill/>
        </p:spPr>
        <p:txBody>
          <a:bodyPr wrap="none" rtlCol="0">
            <a:spAutoFit/>
          </a:bodyPr>
          <a:lstStyle/>
          <a:p>
            <a:pPr algn="l"/>
            <a:r>
              <a:rPr lang="zh-CN" altLang="en-US" sz="2400" b="1" dirty="0">
                <a:solidFill>
                  <a:schemeClr val="tx2"/>
                </a:solidFill>
              </a:rPr>
              <a:t>从中非团结抗疫特别峰会看中非关系     </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250"/>
                                        <p:tgtEl>
                                          <p:spTgt spid="2"/>
                                        </p:tgtEl>
                                      </p:cBhvr>
                                    </p:animEffect>
                                  </p:childTnLst>
                                </p:cTn>
                              </p:par>
                            </p:childTnLst>
                          </p:cTn>
                        </p:par>
                        <p:par>
                          <p:cTn id="8" fill="hold">
                            <p:stCondLst>
                              <p:cond delay="1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2000"/>
                            </p:stCondLst>
                            <p:childTnLst>
                              <p:par>
                                <p:cTn id="15" presetID="16" presetClass="entr" presetSubtype="37"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13460" y="1738630"/>
            <a:ext cx="10855960" cy="3538220"/>
          </a:xfrm>
          <a:prstGeom prst="rect">
            <a:avLst/>
          </a:prstGeom>
          <a:noFill/>
        </p:spPr>
        <p:txBody>
          <a:bodyPr wrap="square" rtlCol="0">
            <a:spAutoFit/>
          </a:bodyPr>
          <a:p>
            <a:r>
              <a:rPr lang="zh-CN" altLang="en-US" sz="3200"/>
              <a:t>【预测1】非洲发展史（古埃及文明、三角贸易、夫脱运动、意大利入侵埃塞俄比亚、非洲独立运动、第三世界是推动多极化趋势力量之一（不结盟运动）</a:t>
            </a:r>
            <a:endParaRPr lang="zh-CN" altLang="en-US" sz="3200"/>
          </a:p>
          <a:p>
            <a:r>
              <a:rPr lang="zh-CN" altLang="en-US" sz="3200"/>
              <a:t>）</a:t>
            </a:r>
            <a:endParaRPr lang="zh-CN" altLang="en-US" sz="3200"/>
          </a:p>
          <a:p>
            <a:endParaRPr lang="zh-CN" altLang="en-US" sz="3200"/>
          </a:p>
          <a:p>
            <a:r>
              <a:rPr lang="zh-CN" altLang="en-US" sz="3200"/>
              <a:t>【预测2】中非关系（宋元时期海上丝绸之路、郑和下西洋、万隆会议、26届联合国大会、2000年中非合作论坛）</a:t>
            </a:r>
            <a:endParaRPr lang="zh-CN" altLang="en-US" sz="32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
          <p:cNvSpPr/>
          <p:nvPr/>
        </p:nvSpPr>
        <p:spPr bwMode="auto">
          <a:xfrm>
            <a:off x="2763253" y="1450443"/>
            <a:ext cx="2576347" cy="2888159"/>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2953399" y="1663602"/>
            <a:ext cx="2196057" cy="2461843"/>
            <a:chOff x="5002386" y="2208630"/>
            <a:chExt cx="2196057" cy="2461843"/>
          </a:xfrm>
        </p:grpSpPr>
        <p:sp>
          <p:nvSpPr>
            <p:cNvPr id="4" name="Freeform 19"/>
            <p:cNvSpPr/>
            <p:nvPr/>
          </p:nvSpPr>
          <p:spPr bwMode="auto">
            <a:xfrm>
              <a:off x="5002386" y="2208630"/>
              <a:ext cx="2196057" cy="2461843"/>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flipH="1">
              <a:off x="5331429" y="2508527"/>
              <a:ext cx="1537970" cy="1861185"/>
            </a:xfrm>
            <a:prstGeom prst="rect">
              <a:avLst/>
            </a:prstGeom>
            <a:noFill/>
          </p:spPr>
          <p:txBody>
            <a:bodyPr wrap="none" rtlCol="0">
              <a:spAutoFit/>
            </a:bodyPr>
            <a:lstStyle/>
            <a:p>
              <a:pPr algn="ctr"/>
              <a:r>
                <a:rPr lang="en-US" altLang="zh-CN" sz="11500" dirty="0" smtClean="0">
                  <a:solidFill>
                    <a:schemeClr val="bg1"/>
                  </a:solidFill>
                  <a:latin typeface="Impact" panose="020B0806030902050204" pitchFamily="34" charset="0"/>
                </a:rPr>
                <a:t>0</a:t>
              </a:r>
              <a:r>
                <a:rPr lang="en-US" sz="11500" dirty="0" smtClean="0">
                  <a:solidFill>
                    <a:schemeClr val="bg1"/>
                  </a:solidFill>
                  <a:latin typeface="Impact" panose="020B0806030902050204" pitchFamily="34" charset="0"/>
                </a:rPr>
                <a:t>7</a:t>
              </a:r>
              <a:endParaRPr lang="en-US" sz="11500" dirty="0">
                <a:solidFill>
                  <a:schemeClr val="bg1"/>
                </a:solidFill>
                <a:latin typeface="Impact" panose="020B0806030902050204" pitchFamily="34" charset="0"/>
              </a:endParaRPr>
            </a:p>
          </p:txBody>
        </p:sp>
      </p:grpSp>
      <p:sp>
        <p:nvSpPr>
          <p:cNvPr id="6" name="文本框 5"/>
          <p:cNvSpPr txBox="1"/>
          <p:nvPr/>
        </p:nvSpPr>
        <p:spPr>
          <a:xfrm>
            <a:off x="5533041" y="2479023"/>
            <a:ext cx="3840480" cy="460375"/>
          </a:xfrm>
          <a:prstGeom prst="rect">
            <a:avLst/>
          </a:prstGeom>
          <a:noFill/>
        </p:spPr>
        <p:txBody>
          <a:bodyPr wrap="none" rtlCol="0">
            <a:spAutoFit/>
          </a:bodyPr>
          <a:lstStyle/>
          <a:p>
            <a:pPr algn="l"/>
            <a:r>
              <a:rPr lang="zh-CN" altLang="en-US" sz="2400" b="1" dirty="0">
                <a:solidFill>
                  <a:schemeClr val="tx2"/>
                </a:solidFill>
              </a:rPr>
              <a:t>从美国打压华为看科技创新     </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250"/>
                                        <p:tgtEl>
                                          <p:spTgt spid="2"/>
                                        </p:tgtEl>
                                      </p:cBhvr>
                                    </p:animEffect>
                                  </p:childTnLst>
                                </p:cTn>
                              </p:par>
                            </p:childTnLst>
                          </p:cTn>
                        </p:par>
                        <p:par>
                          <p:cTn id="8" fill="hold">
                            <p:stCondLst>
                              <p:cond delay="1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2000"/>
                            </p:stCondLst>
                            <p:childTnLst>
                              <p:par>
                                <p:cTn id="15" presetID="16" presetClass="entr" presetSubtype="37"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1568450" y="921385"/>
            <a:ext cx="9290050" cy="5015865"/>
          </a:xfrm>
          <a:prstGeom prst="rect">
            <a:avLst/>
          </a:prstGeom>
          <a:noFill/>
        </p:spPr>
        <p:txBody>
          <a:bodyPr wrap="square" rtlCol="0">
            <a:spAutoFit/>
          </a:bodyPr>
          <a:p>
            <a:r>
              <a:rPr lang="zh-CN" altLang="en-US" sz="3200"/>
              <a:t>2020年涉及命题点</a:t>
            </a:r>
            <a:endParaRPr lang="zh-CN" altLang="en-US" sz="3200"/>
          </a:p>
          <a:p>
            <a:r>
              <a:rPr lang="zh-CN" altLang="en-US" sz="3200"/>
              <a:t>【预测1】中国古代科技（古代农业技术进步、四大发明、数学、医学、农学、建筑工程）</a:t>
            </a:r>
            <a:endParaRPr lang="zh-CN" altLang="en-US" sz="3200"/>
          </a:p>
          <a:p>
            <a:endParaRPr lang="zh-CN" altLang="en-US" sz="3200"/>
          </a:p>
          <a:p>
            <a:r>
              <a:rPr lang="zh-CN" altLang="en-US" sz="3200"/>
              <a:t>【预测2】中国现代科技（两弹一星、航天科技、袁隆平、屠呦呦、科技强军）</a:t>
            </a:r>
            <a:endParaRPr lang="zh-CN" altLang="en-US" sz="3200"/>
          </a:p>
          <a:p>
            <a:endParaRPr lang="zh-CN" altLang="en-US" sz="3200"/>
          </a:p>
          <a:p>
            <a:r>
              <a:rPr lang="zh-CN" altLang="en-US" sz="3200"/>
              <a:t>【预测3】世界科技发展（第一次工业革命、第二次工业革命、第三次科技革命、科技创新与大国崛起）</a:t>
            </a:r>
            <a:endParaRPr lang="zh-CN" altLang="en-US" sz="32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188210" y="700405"/>
            <a:ext cx="8606790" cy="5692775"/>
          </a:xfrm>
          <a:prstGeom prst="rect">
            <a:avLst/>
          </a:prstGeom>
          <a:noFill/>
        </p:spPr>
        <p:txBody>
          <a:bodyPr wrap="square" rtlCol="0">
            <a:spAutoFit/>
          </a:bodyPr>
          <a:p>
            <a:r>
              <a:rPr lang="zh-CN" altLang="en-US" sz="2800"/>
              <a:t>近三年没涉及到的考点：</a:t>
            </a:r>
            <a:endParaRPr lang="zh-CN" altLang="en-US" sz="2800"/>
          </a:p>
          <a:p>
            <a:r>
              <a:rPr lang="zh-CN" altLang="en-US" sz="2800"/>
              <a:t>辛亥革命、新文化运动、太平天国运动、一战、第二次工业革命、北伐战争等</a:t>
            </a:r>
            <a:endParaRPr lang="zh-CN" altLang="en-US" sz="2800"/>
          </a:p>
          <a:p>
            <a:endParaRPr lang="zh-CN" altLang="en-US" sz="2800"/>
          </a:p>
          <a:p>
            <a:r>
              <a:rPr lang="zh-CN" altLang="en-US" sz="2800"/>
              <a:t>周年纪念：</a:t>
            </a:r>
            <a:endParaRPr lang="zh-CN" altLang="en-US" sz="2800"/>
          </a:p>
          <a:p>
            <a:r>
              <a:rPr lang="en-US" altLang="zh-CN" sz="2800"/>
              <a:t>1</a:t>
            </a:r>
            <a:r>
              <a:rPr lang="zh-CN" altLang="en-US" sz="2800"/>
              <a:t>、</a:t>
            </a:r>
            <a:r>
              <a:rPr lang="zh-CN" altLang="en-US" sz="2800"/>
              <a:t>经济特区设立</a:t>
            </a:r>
            <a:r>
              <a:rPr lang="en-US" altLang="zh-CN" sz="2800"/>
              <a:t>40</a:t>
            </a:r>
            <a:r>
              <a:rPr lang="zh-CN" altLang="en-US" sz="2800"/>
              <a:t>周年</a:t>
            </a:r>
            <a:endParaRPr lang="zh-CN" altLang="en-US" sz="2800"/>
          </a:p>
          <a:p>
            <a:r>
              <a:rPr lang="en-US" altLang="zh-CN" sz="2800"/>
              <a:t>2</a:t>
            </a:r>
            <a:r>
              <a:rPr lang="zh-CN" altLang="en-US" sz="2800"/>
              <a:t>、</a:t>
            </a:r>
            <a:r>
              <a:rPr lang="zh-CN" altLang="en-US" sz="2800"/>
              <a:t>浦东开发</a:t>
            </a:r>
            <a:r>
              <a:rPr lang="en-US" altLang="zh-CN" sz="2800"/>
              <a:t>30</a:t>
            </a:r>
            <a:r>
              <a:rPr lang="zh-CN" altLang="en-US" sz="2800"/>
              <a:t>周年</a:t>
            </a:r>
            <a:endParaRPr lang="zh-CN" altLang="en-US" sz="2800"/>
          </a:p>
          <a:p>
            <a:r>
              <a:rPr lang="en-US" altLang="zh-CN" sz="2800"/>
              <a:t>3</a:t>
            </a:r>
            <a:r>
              <a:rPr lang="zh-CN" altLang="en-US" sz="2800"/>
              <a:t>、</a:t>
            </a:r>
            <a:r>
              <a:rPr lang="zh-CN" altLang="en-US" sz="2800"/>
              <a:t>孙中山逝世</a:t>
            </a:r>
            <a:r>
              <a:rPr lang="en-US" altLang="zh-CN" sz="2800"/>
              <a:t>95</a:t>
            </a:r>
            <a:r>
              <a:rPr lang="zh-CN" altLang="en-US" sz="2800"/>
              <a:t>周年</a:t>
            </a:r>
            <a:endParaRPr lang="zh-CN" altLang="en-US" sz="2800"/>
          </a:p>
          <a:p>
            <a:r>
              <a:rPr lang="en-US" altLang="zh-CN" sz="2800"/>
              <a:t>4</a:t>
            </a:r>
            <a:r>
              <a:rPr lang="zh-CN" altLang="en-US" sz="2800"/>
              <a:t>、</a:t>
            </a:r>
            <a:r>
              <a:rPr lang="zh-CN" altLang="en-US" sz="2800"/>
              <a:t>恩格斯诞辰</a:t>
            </a:r>
            <a:r>
              <a:rPr lang="en-US" altLang="zh-CN" sz="2800"/>
              <a:t>200</a:t>
            </a:r>
            <a:r>
              <a:rPr lang="zh-CN" altLang="en-US" sz="2800"/>
              <a:t>周年</a:t>
            </a:r>
            <a:endParaRPr lang="zh-CN" altLang="en-US" sz="2800"/>
          </a:p>
          <a:p>
            <a:r>
              <a:rPr lang="en-US" altLang="zh-CN" sz="2800"/>
              <a:t>5</a:t>
            </a:r>
            <a:r>
              <a:rPr lang="zh-CN" altLang="en-US" sz="2800"/>
              <a:t>、</a:t>
            </a:r>
            <a:r>
              <a:rPr lang="zh-CN" altLang="en-US" sz="2800"/>
              <a:t>彼得一世逝世</a:t>
            </a:r>
            <a:r>
              <a:rPr lang="en-US" altLang="zh-CN" sz="2800"/>
              <a:t>295</a:t>
            </a:r>
            <a:r>
              <a:rPr lang="zh-CN" altLang="en-US" sz="2800"/>
              <a:t>周年</a:t>
            </a:r>
            <a:endParaRPr lang="zh-CN" altLang="en-US" sz="2800"/>
          </a:p>
          <a:p>
            <a:r>
              <a:rPr lang="en-US" altLang="zh-CN" sz="2800"/>
              <a:t>6</a:t>
            </a:r>
            <a:r>
              <a:rPr lang="zh-CN" altLang="en-US" sz="2800"/>
              <a:t>、</a:t>
            </a:r>
            <a:r>
              <a:rPr lang="zh-CN" altLang="en-US" sz="2800"/>
              <a:t>罗斯福逝世</a:t>
            </a:r>
            <a:r>
              <a:rPr lang="en-US" altLang="zh-CN" sz="2800"/>
              <a:t>75</a:t>
            </a:r>
            <a:r>
              <a:rPr lang="zh-CN" altLang="en-US" sz="2800"/>
              <a:t>周年</a:t>
            </a:r>
            <a:endParaRPr lang="zh-CN" altLang="en-US" sz="2800"/>
          </a:p>
          <a:p>
            <a:r>
              <a:rPr lang="en-US" altLang="zh-CN" sz="2800"/>
              <a:t>7</a:t>
            </a:r>
            <a:r>
              <a:rPr lang="zh-CN" altLang="en-US" sz="2800"/>
              <a:t>、</a:t>
            </a:r>
            <a:r>
              <a:rPr lang="zh-CN" altLang="en-US" sz="2800"/>
              <a:t>林则徐逝世</a:t>
            </a:r>
            <a:r>
              <a:rPr lang="en-US" altLang="zh-CN" sz="2800"/>
              <a:t>170</a:t>
            </a:r>
            <a:r>
              <a:rPr lang="zh-CN" altLang="en-US" sz="2800"/>
              <a:t>周年</a:t>
            </a:r>
            <a:endParaRPr lang="zh-CN" altLang="en-US" sz="2800"/>
          </a:p>
          <a:p>
            <a:r>
              <a:rPr lang="en-US" altLang="zh-CN" sz="2800"/>
              <a:t>8</a:t>
            </a:r>
            <a:r>
              <a:rPr lang="zh-CN" altLang="en-US" sz="2800"/>
              <a:t>、</a:t>
            </a:r>
            <a:r>
              <a:rPr lang="zh-CN" altLang="en-US" sz="2800"/>
              <a:t>玻利瓦尔逝世</a:t>
            </a:r>
            <a:r>
              <a:rPr lang="en-US" altLang="zh-CN" sz="2800"/>
              <a:t>190</a:t>
            </a:r>
            <a:r>
              <a:rPr lang="zh-CN" altLang="en-US" sz="2800"/>
              <a:t>周年</a:t>
            </a:r>
            <a:endParaRPr lang="zh-CN" altLang="en-US" sz="28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24860" y="1690370"/>
            <a:ext cx="6012180" cy="1014730"/>
          </a:xfrm>
          <a:prstGeom prst="rect">
            <a:avLst/>
          </a:prstGeom>
          <a:noFill/>
        </p:spPr>
        <p:txBody>
          <a:bodyPr wrap="square" rtlCol="0">
            <a:spAutoFit/>
          </a:bodyPr>
          <a:lstStyle/>
          <a:p>
            <a:pPr algn="ctr"/>
            <a:r>
              <a:rPr lang="zh-CN" altLang="en-US" sz="6000" dirty="0">
                <a:solidFill>
                  <a:srgbClr val="045F05"/>
                </a:solidFill>
                <a:latin typeface="微软雅黑" panose="020B0503020204020204" pitchFamily="34" charset="-122"/>
                <a:ea typeface="微软雅黑" panose="020B0503020204020204" pitchFamily="34" charset="-122"/>
              </a:rPr>
              <a:t>祝：金榜题名！</a:t>
            </a:r>
            <a:endParaRPr lang="zh-CN" altLang="en-US" sz="6000" dirty="0">
              <a:solidFill>
                <a:srgbClr val="045F05"/>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
          <p:cNvSpPr/>
          <p:nvPr/>
        </p:nvSpPr>
        <p:spPr bwMode="auto">
          <a:xfrm>
            <a:off x="2763253" y="1450443"/>
            <a:ext cx="2576347" cy="2888159"/>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2953399" y="1663602"/>
            <a:ext cx="2196057" cy="2461843"/>
            <a:chOff x="5002386" y="2208630"/>
            <a:chExt cx="2196057" cy="2461843"/>
          </a:xfrm>
        </p:grpSpPr>
        <p:sp>
          <p:nvSpPr>
            <p:cNvPr id="4" name="Freeform 19"/>
            <p:cNvSpPr/>
            <p:nvPr/>
          </p:nvSpPr>
          <p:spPr bwMode="auto">
            <a:xfrm>
              <a:off x="5002386" y="2208630"/>
              <a:ext cx="2196057" cy="2461843"/>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flipH="1">
              <a:off x="5332415" y="2508527"/>
              <a:ext cx="1535998" cy="1862048"/>
            </a:xfrm>
            <a:prstGeom prst="rect">
              <a:avLst/>
            </a:prstGeom>
            <a:noFill/>
          </p:spPr>
          <p:txBody>
            <a:bodyPr wrap="none" rtlCol="0">
              <a:spAutoFit/>
            </a:bodyPr>
            <a:lstStyle/>
            <a:p>
              <a:pPr algn="ctr"/>
              <a:r>
                <a:rPr lang="en-US" altLang="zh-CN" sz="11500" dirty="0">
                  <a:solidFill>
                    <a:schemeClr val="bg1"/>
                  </a:solidFill>
                  <a:latin typeface="Impact" panose="020B0806030902050204" pitchFamily="34" charset="0"/>
                </a:rPr>
                <a:t>01</a:t>
              </a:r>
              <a:endParaRPr lang="zh-CN" altLang="en-US" sz="11500" dirty="0">
                <a:solidFill>
                  <a:schemeClr val="bg1"/>
                </a:solidFill>
                <a:latin typeface="Impact" panose="020B0806030902050204" pitchFamily="34" charset="0"/>
              </a:endParaRPr>
            </a:p>
          </p:txBody>
        </p:sp>
      </p:grpSp>
      <p:sp>
        <p:nvSpPr>
          <p:cNvPr id="6" name="文本框 5"/>
          <p:cNvSpPr txBox="1"/>
          <p:nvPr/>
        </p:nvSpPr>
        <p:spPr>
          <a:xfrm>
            <a:off x="5533041" y="2479023"/>
            <a:ext cx="5533887" cy="830997"/>
          </a:xfrm>
          <a:prstGeom prst="rect">
            <a:avLst/>
          </a:prstGeom>
          <a:noFill/>
        </p:spPr>
        <p:txBody>
          <a:bodyPr wrap="none" rtlCol="0">
            <a:spAutoFit/>
          </a:bodyPr>
          <a:lstStyle/>
          <a:p>
            <a:r>
              <a:rPr lang="zh-CN" altLang="en-US" sz="2400" b="1" dirty="0">
                <a:solidFill>
                  <a:schemeClr val="bg2"/>
                </a:solidFill>
              </a:rPr>
              <a:t>从武汉的新冠病毒疫情</a:t>
            </a:r>
            <a:endParaRPr lang="en-US" altLang="zh-CN" sz="2400" b="1" dirty="0">
              <a:solidFill>
                <a:schemeClr val="bg2"/>
              </a:solidFill>
            </a:endParaRPr>
          </a:p>
          <a:p>
            <a:r>
              <a:rPr lang="en-US" altLang="zh-CN" sz="2400" b="1" dirty="0"/>
              <a:t>     </a:t>
            </a:r>
            <a:r>
              <a:rPr lang="zh-CN" altLang="en-US" sz="2400" b="1" dirty="0" smtClean="0"/>
              <a:t>我国</a:t>
            </a:r>
            <a:r>
              <a:rPr lang="zh-CN" altLang="en-US" sz="2400" b="1" dirty="0"/>
              <a:t>历史上的武汉、古今的医学成就</a:t>
            </a:r>
            <a:endParaRPr lang="zh-CN" altLang="en-US" sz="2400" b="1"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250"/>
                                        <p:tgtEl>
                                          <p:spTgt spid="2"/>
                                        </p:tgtEl>
                                      </p:cBhvr>
                                    </p:animEffect>
                                  </p:childTnLst>
                                </p:cTn>
                              </p:par>
                            </p:childTnLst>
                          </p:cTn>
                        </p:par>
                        <p:par>
                          <p:cTn id="8" fill="hold">
                            <p:stCondLst>
                              <p:cond delay="1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2000"/>
                            </p:stCondLst>
                            <p:childTnLst>
                              <p:par>
                                <p:cTn id="15" presetID="16" presetClass="entr" presetSubtype="37"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bwMode="auto">
          <a:xfrm>
            <a:off x="1724376" y="1909590"/>
            <a:ext cx="2034233" cy="1851357"/>
          </a:xfrm>
          <a:custGeom>
            <a:avLst/>
            <a:gdLst>
              <a:gd name="T0" fmla="*/ 880 w 6731"/>
              <a:gd name="T1" fmla="*/ 3869 h 6127"/>
              <a:gd name="T2" fmla="*/ 993 w 6731"/>
              <a:gd name="T3" fmla="*/ 3899 h 6127"/>
              <a:gd name="T4" fmla="*/ 1079 w 6731"/>
              <a:gd name="T5" fmla="*/ 3810 h 6127"/>
              <a:gd name="T6" fmla="*/ 1221 w 6731"/>
              <a:gd name="T7" fmla="*/ 3447 h 6127"/>
              <a:gd name="T8" fmla="*/ 1355 w 6731"/>
              <a:gd name="T9" fmla="*/ 3188 h 6127"/>
              <a:gd name="T10" fmla="*/ 1531 w 6731"/>
              <a:gd name="T11" fmla="*/ 2995 h 6127"/>
              <a:gd name="T12" fmla="*/ 1749 w 6731"/>
              <a:gd name="T13" fmla="*/ 2877 h 6127"/>
              <a:gd name="T14" fmla="*/ 1979 w 6731"/>
              <a:gd name="T15" fmla="*/ 2831 h 6127"/>
              <a:gd name="T16" fmla="*/ 2234 w 6731"/>
              <a:gd name="T17" fmla="*/ 2851 h 6127"/>
              <a:gd name="T18" fmla="*/ 2484 w 6731"/>
              <a:gd name="T19" fmla="*/ 2945 h 6127"/>
              <a:gd name="T20" fmla="*/ 2727 w 6731"/>
              <a:gd name="T21" fmla="*/ 3112 h 6127"/>
              <a:gd name="T22" fmla="*/ 2930 w 6731"/>
              <a:gd name="T23" fmla="*/ 3317 h 6127"/>
              <a:gd name="T24" fmla="*/ 3098 w 6731"/>
              <a:gd name="T25" fmla="*/ 3559 h 6127"/>
              <a:gd name="T26" fmla="*/ 3192 w 6731"/>
              <a:gd name="T27" fmla="*/ 3810 h 6127"/>
              <a:gd name="T28" fmla="*/ 3211 w 6731"/>
              <a:gd name="T29" fmla="*/ 4064 h 6127"/>
              <a:gd name="T30" fmla="*/ 3167 w 6731"/>
              <a:gd name="T31" fmla="*/ 4294 h 6127"/>
              <a:gd name="T32" fmla="*/ 3049 w 6731"/>
              <a:gd name="T33" fmla="*/ 4512 h 6127"/>
              <a:gd name="T34" fmla="*/ 2856 w 6731"/>
              <a:gd name="T35" fmla="*/ 4688 h 6127"/>
              <a:gd name="T36" fmla="*/ 2597 w 6731"/>
              <a:gd name="T37" fmla="*/ 4823 h 6127"/>
              <a:gd name="T38" fmla="*/ 2234 w 6731"/>
              <a:gd name="T39" fmla="*/ 4965 h 6127"/>
              <a:gd name="T40" fmla="*/ 2145 w 6731"/>
              <a:gd name="T41" fmla="*/ 5050 h 6127"/>
              <a:gd name="T42" fmla="*/ 2187 w 6731"/>
              <a:gd name="T43" fmla="*/ 5205 h 6127"/>
              <a:gd name="T44" fmla="*/ 2335 w 6731"/>
              <a:gd name="T45" fmla="*/ 5393 h 6127"/>
              <a:gd name="T46" fmla="*/ 2778 w 6731"/>
              <a:gd name="T47" fmla="*/ 5764 h 6127"/>
              <a:gd name="T48" fmla="*/ 3278 w 6731"/>
              <a:gd name="T49" fmla="*/ 6115 h 6127"/>
              <a:gd name="T50" fmla="*/ 3413 w 6731"/>
              <a:gd name="T51" fmla="*/ 6108 h 6127"/>
              <a:gd name="T52" fmla="*/ 3646 w 6731"/>
              <a:gd name="T53" fmla="*/ 5800 h 6127"/>
              <a:gd name="T54" fmla="*/ 4122 w 6731"/>
              <a:gd name="T55" fmla="*/ 5189 h 6127"/>
              <a:gd name="T56" fmla="*/ 4463 w 6731"/>
              <a:gd name="T57" fmla="*/ 4881 h 6127"/>
              <a:gd name="T58" fmla="*/ 4665 w 6731"/>
              <a:gd name="T59" fmla="*/ 4780 h 6127"/>
              <a:gd name="T60" fmla="*/ 4860 w 6731"/>
              <a:gd name="T61" fmla="*/ 4748 h 6127"/>
              <a:gd name="T62" fmla="*/ 5037 w 6731"/>
              <a:gd name="T63" fmla="*/ 4780 h 6127"/>
              <a:gd name="T64" fmla="*/ 5220 w 6731"/>
              <a:gd name="T65" fmla="*/ 4900 h 6127"/>
              <a:gd name="T66" fmla="*/ 5362 w 6731"/>
              <a:gd name="T67" fmla="*/ 5112 h 6127"/>
              <a:gd name="T68" fmla="*/ 5518 w 6731"/>
              <a:gd name="T69" fmla="*/ 5512 h 6127"/>
              <a:gd name="T70" fmla="*/ 5703 w 6731"/>
              <a:gd name="T71" fmla="*/ 5763 h 6127"/>
              <a:gd name="T72" fmla="*/ 5912 w 6731"/>
              <a:gd name="T73" fmla="*/ 5821 h 6127"/>
              <a:gd name="T74" fmla="*/ 6212 w 6731"/>
              <a:gd name="T75" fmla="*/ 5731 h 6127"/>
              <a:gd name="T76" fmla="*/ 6485 w 6731"/>
              <a:gd name="T77" fmla="*/ 5495 h 6127"/>
              <a:gd name="T78" fmla="*/ 6661 w 6731"/>
              <a:gd name="T79" fmla="*/ 5188 h 6127"/>
              <a:gd name="T80" fmla="*/ 6661 w 6731"/>
              <a:gd name="T81" fmla="*/ 4943 h 6127"/>
              <a:gd name="T82" fmla="*/ 6514 w 6731"/>
              <a:gd name="T83" fmla="*/ 4741 h 6127"/>
              <a:gd name="T84" fmla="*/ 6178 w 6731"/>
              <a:gd name="T85" fmla="*/ 4589 h 6127"/>
              <a:gd name="T86" fmla="*/ 5827 w 6731"/>
              <a:gd name="T87" fmla="*/ 4424 h 6127"/>
              <a:gd name="T88" fmla="*/ 5682 w 6731"/>
              <a:gd name="T89" fmla="*/ 4271 h 6127"/>
              <a:gd name="T90" fmla="*/ 5609 w 6731"/>
              <a:gd name="T91" fmla="*/ 4069 h 6127"/>
              <a:gd name="T92" fmla="*/ 5640 w 6731"/>
              <a:gd name="T93" fmla="*/ 3814 h 6127"/>
              <a:gd name="T94" fmla="*/ 5783 w 6731"/>
              <a:gd name="T95" fmla="*/ 3567 h 6127"/>
              <a:gd name="T96" fmla="*/ 6191 w 6731"/>
              <a:gd name="T97" fmla="*/ 3174 h 6127"/>
              <a:gd name="T98" fmla="*/ 6684 w 6731"/>
              <a:gd name="T99" fmla="*/ 2771 h 6127"/>
              <a:gd name="T100" fmla="*/ 6726 w 6731"/>
              <a:gd name="T101" fmla="*/ 2594 h 6127"/>
              <a:gd name="T102" fmla="*/ 4616 w 6731"/>
              <a:gd name="T103" fmla="*/ 449 h 6127"/>
              <a:gd name="T104" fmla="*/ 4298 w 6731"/>
              <a:gd name="T105" fmla="*/ 220 h 6127"/>
              <a:gd name="T106" fmla="*/ 3946 w 6731"/>
              <a:gd name="T107" fmla="*/ 72 h 6127"/>
              <a:gd name="T108" fmla="*/ 3575 w 6731"/>
              <a:gd name="T109" fmla="*/ 4 h 6127"/>
              <a:gd name="T110" fmla="*/ 3199 w 6731"/>
              <a:gd name="T111" fmla="*/ 18 h 6127"/>
              <a:gd name="T112" fmla="*/ 2833 w 6731"/>
              <a:gd name="T113" fmla="*/ 113 h 6127"/>
              <a:gd name="T114" fmla="*/ 2491 w 6731"/>
              <a:gd name="T115" fmla="*/ 287 h 6127"/>
              <a:gd name="T116" fmla="*/ 58 w 6731"/>
              <a:gd name="T117" fmla="*/ 2670 h 6127"/>
              <a:gd name="T118" fmla="*/ 1 w 6731"/>
              <a:gd name="T119" fmla="*/ 2795 h 6127"/>
              <a:gd name="T120" fmla="*/ 39 w 6731"/>
              <a:gd name="T121" fmla="*/ 2929 h 6127"/>
              <a:gd name="T122" fmla="*/ 590 w 6731"/>
              <a:gd name="T123" fmla="*/ 3606 h 6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31" h="6127">
                <a:moveTo>
                  <a:pt x="699" y="3723"/>
                </a:moveTo>
                <a:lnTo>
                  <a:pt x="699" y="3723"/>
                </a:lnTo>
                <a:lnTo>
                  <a:pt x="731" y="3753"/>
                </a:lnTo>
                <a:lnTo>
                  <a:pt x="761" y="3780"/>
                </a:lnTo>
                <a:lnTo>
                  <a:pt x="788" y="3804"/>
                </a:lnTo>
                <a:lnTo>
                  <a:pt x="814" y="3825"/>
                </a:lnTo>
                <a:lnTo>
                  <a:pt x="838" y="3842"/>
                </a:lnTo>
                <a:lnTo>
                  <a:pt x="860" y="3857"/>
                </a:lnTo>
                <a:lnTo>
                  <a:pt x="880" y="3869"/>
                </a:lnTo>
                <a:lnTo>
                  <a:pt x="899" y="3879"/>
                </a:lnTo>
                <a:lnTo>
                  <a:pt x="915" y="3887"/>
                </a:lnTo>
                <a:lnTo>
                  <a:pt x="930" y="3893"/>
                </a:lnTo>
                <a:lnTo>
                  <a:pt x="944" y="3896"/>
                </a:lnTo>
                <a:lnTo>
                  <a:pt x="957" y="3900"/>
                </a:lnTo>
                <a:lnTo>
                  <a:pt x="968" y="3901"/>
                </a:lnTo>
                <a:lnTo>
                  <a:pt x="978" y="3901"/>
                </a:lnTo>
                <a:lnTo>
                  <a:pt x="986" y="3900"/>
                </a:lnTo>
                <a:lnTo>
                  <a:pt x="993" y="3899"/>
                </a:lnTo>
                <a:lnTo>
                  <a:pt x="993" y="3899"/>
                </a:lnTo>
                <a:lnTo>
                  <a:pt x="1005" y="3894"/>
                </a:lnTo>
                <a:lnTo>
                  <a:pt x="1016" y="3888"/>
                </a:lnTo>
                <a:lnTo>
                  <a:pt x="1027" y="3880"/>
                </a:lnTo>
                <a:lnTo>
                  <a:pt x="1038" y="3869"/>
                </a:lnTo>
                <a:lnTo>
                  <a:pt x="1048" y="3857"/>
                </a:lnTo>
                <a:lnTo>
                  <a:pt x="1058" y="3843"/>
                </a:lnTo>
                <a:lnTo>
                  <a:pt x="1068" y="3827"/>
                </a:lnTo>
                <a:lnTo>
                  <a:pt x="1079" y="3810"/>
                </a:lnTo>
                <a:lnTo>
                  <a:pt x="1088" y="3790"/>
                </a:lnTo>
                <a:lnTo>
                  <a:pt x="1098" y="3768"/>
                </a:lnTo>
                <a:lnTo>
                  <a:pt x="1118" y="3722"/>
                </a:lnTo>
                <a:lnTo>
                  <a:pt x="1138" y="3669"/>
                </a:lnTo>
                <a:lnTo>
                  <a:pt x="1159" y="3609"/>
                </a:lnTo>
                <a:lnTo>
                  <a:pt x="1159" y="3609"/>
                </a:lnTo>
                <a:lnTo>
                  <a:pt x="1178" y="3556"/>
                </a:lnTo>
                <a:lnTo>
                  <a:pt x="1199" y="3502"/>
                </a:lnTo>
                <a:lnTo>
                  <a:pt x="1221" y="3447"/>
                </a:lnTo>
                <a:lnTo>
                  <a:pt x="1243" y="3390"/>
                </a:lnTo>
                <a:lnTo>
                  <a:pt x="1243" y="3390"/>
                </a:lnTo>
                <a:lnTo>
                  <a:pt x="1259" y="3359"/>
                </a:lnTo>
                <a:lnTo>
                  <a:pt x="1274" y="3327"/>
                </a:lnTo>
                <a:lnTo>
                  <a:pt x="1289" y="3298"/>
                </a:lnTo>
                <a:lnTo>
                  <a:pt x="1304" y="3269"/>
                </a:lnTo>
                <a:lnTo>
                  <a:pt x="1320" y="3241"/>
                </a:lnTo>
                <a:lnTo>
                  <a:pt x="1338" y="3214"/>
                </a:lnTo>
                <a:lnTo>
                  <a:pt x="1355" y="3188"/>
                </a:lnTo>
                <a:lnTo>
                  <a:pt x="1372" y="3162"/>
                </a:lnTo>
                <a:lnTo>
                  <a:pt x="1391" y="3138"/>
                </a:lnTo>
                <a:lnTo>
                  <a:pt x="1409" y="3115"/>
                </a:lnTo>
                <a:lnTo>
                  <a:pt x="1428" y="3092"/>
                </a:lnTo>
                <a:lnTo>
                  <a:pt x="1447" y="3071"/>
                </a:lnTo>
                <a:lnTo>
                  <a:pt x="1468" y="3050"/>
                </a:lnTo>
                <a:lnTo>
                  <a:pt x="1488" y="3031"/>
                </a:lnTo>
                <a:lnTo>
                  <a:pt x="1509" y="3012"/>
                </a:lnTo>
                <a:lnTo>
                  <a:pt x="1531" y="2995"/>
                </a:lnTo>
                <a:lnTo>
                  <a:pt x="1553" y="2978"/>
                </a:lnTo>
                <a:lnTo>
                  <a:pt x="1575" y="2962"/>
                </a:lnTo>
                <a:lnTo>
                  <a:pt x="1599" y="2947"/>
                </a:lnTo>
                <a:lnTo>
                  <a:pt x="1623" y="2933"/>
                </a:lnTo>
                <a:lnTo>
                  <a:pt x="1646" y="2920"/>
                </a:lnTo>
                <a:lnTo>
                  <a:pt x="1671" y="2908"/>
                </a:lnTo>
                <a:lnTo>
                  <a:pt x="1696" y="2896"/>
                </a:lnTo>
                <a:lnTo>
                  <a:pt x="1722" y="2887"/>
                </a:lnTo>
                <a:lnTo>
                  <a:pt x="1749" y="2877"/>
                </a:lnTo>
                <a:lnTo>
                  <a:pt x="1775" y="2868"/>
                </a:lnTo>
                <a:lnTo>
                  <a:pt x="1804" y="2860"/>
                </a:lnTo>
                <a:lnTo>
                  <a:pt x="1832" y="2853"/>
                </a:lnTo>
                <a:lnTo>
                  <a:pt x="1861" y="2847"/>
                </a:lnTo>
                <a:lnTo>
                  <a:pt x="1890" y="2842"/>
                </a:lnTo>
                <a:lnTo>
                  <a:pt x="1920" y="2838"/>
                </a:lnTo>
                <a:lnTo>
                  <a:pt x="1951" y="2833"/>
                </a:lnTo>
                <a:lnTo>
                  <a:pt x="1951" y="2833"/>
                </a:lnTo>
                <a:lnTo>
                  <a:pt x="1979" y="2831"/>
                </a:lnTo>
                <a:lnTo>
                  <a:pt x="2007" y="2830"/>
                </a:lnTo>
                <a:lnTo>
                  <a:pt x="2037" y="2829"/>
                </a:lnTo>
                <a:lnTo>
                  <a:pt x="2065" y="2830"/>
                </a:lnTo>
                <a:lnTo>
                  <a:pt x="2093" y="2831"/>
                </a:lnTo>
                <a:lnTo>
                  <a:pt x="2121" y="2833"/>
                </a:lnTo>
                <a:lnTo>
                  <a:pt x="2149" y="2837"/>
                </a:lnTo>
                <a:lnTo>
                  <a:pt x="2177" y="2840"/>
                </a:lnTo>
                <a:lnTo>
                  <a:pt x="2206" y="2845"/>
                </a:lnTo>
                <a:lnTo>
                  <a:pt x="2234" y="2851"/>
                </a:lnTo>
                <a:lnTo>
                  <a:pt x="2262" y="2858"/>
                </a:lnTo>
                <a:lnTo>
                  <a:pt x="2290" y="2866"/>
                </a:lnTo>
                <a:lnTo>
                  <a:pt x="2318" y="2875"/>
                </a:lnTo>
                <a:lnTo>
                  <a:pt x="2345" y="2883"/>
                </a:lnTo>
                <a:lnTo>
                  <a:pt x="2374" y="2894"/>
                </a:lnTo>
                <a:lnTo>
                  <a:pt x="2401" y="2905"/>
                </a:lnTo>
                <a:lnTo>
                  <a:pt x="2429" y="2918"/>
                </a:lnTo>
                <a:lnTo>
                  <a:pt x="2456" y="2931"/>
                </a:lnTo>
                <a:lnTo>
                  <a:pt x="2484" y="2945"/>
                </a:lnTo>
                <a:lnTo>
                  <a:pt x="2511" y="2960"/>
                </a:lnTo>
                <a:lnTo>
                  <a:pt x="2538" y="2975"/>
                </a:lnTo>
                <a:lnTo>
                  <a:pt x="2565" y="2993"/>
                </a:lnTo>
                <a:lnTo>
                  <a:pt x="2592" y="3010"/>
                </a:lnTo>
                <a:lnTo>
                  <a:pt x="2619" y="3028"/>
                </a:lnTo>
                <a:lnTo>
                  <a:pt x="2647" y="3048"/>
                </a:lnTo>
                <a:lnTo>
                  <a:pt x="2674" y="3069"/>
                </a:lnTo>
                <a:lnTo>
                  <a:pt x="2701" y="3090"/>
                </a:lnTo>
                <a:lnTo>
                  <a:pt x="2727" y="3112"/>
                </a:lnTo>
                <a:lnTo>
                  <a:pt x="2754" y="3136"/>
                </a:lnTo>
                <a:lnTo>
                  <a:pt x="2780" y="3160"/>
                </a:lnTo>
                <a:lnTo>
                  <a:pt x="2807" y="3184"/>
                </a:lnTo>
                <a:lnTo>
                  <a:pt x="2833" y="3210"/>
                </a:lnTo>
                <a:lnTo>
                  <a:pt x="2833" y="3210"/>
                </a:lnTo>
                <a:lnTo>
                  <a:pt x="2859" y="3236"/>
                </a:lnTo>
                <a:lnTo>
                  <a:pt x="2884" y="3262"/>
                </a:lnTo>
                <a:lnTo>
                  <a:pt x="2908" y="3290"/>
                </a:lnTo>
                <a:lnTo>
                  <a:pt x="2930" y="3317"/>
                </a:lnTo>
                <a:lnTo>
                  <a:pt x="2953" y="3343"/>
                </a:lnTo>
                <a:lnTo>
                  <a:pt x="2974" y="3370"/>
                </a:lnTo>
                <a:lnTo>
                  <a:pt x="2994" y="3397"/>
                </a:lnTo>
                <a:lnTo>
                  <a:pt x="3014" y="3424"/>
                </a:lnTo>
                <a:lnTo>
                  <a:pt x="3033" y="3451"/>
                </a:lnTo>
                <a:lnTo>
                  <a:pt x="3051" y="3478"/>
                </a:lnTo>
                <a:lnTo>
                  <a:pt x="3067" y="3505"/>
                </a:lnTo>
                <a:lnTo>
                  <a:pt x="3083" y="3532"/>
                </a:lnTo>
                <a:lnTo>
                  <a:pt x="3098" y="3559"/>
                </a:lnTo>
                <a:lnTo>
                  <a:pt x="3112" y="3588"/>
                </a:lnTo>
                <a:lnTo>
                  <a:pt x="3125" y="3615"/>
                </a:lnTo>
                <a:lnTo>
                  <a:pt x="3137" y="3642"/>
                </a:lnTo>
                <a:lnTo>
                  <a:pt x="3149" y="3670"/>
                </a:lnTo>
                <a:lnTo>
                  <a:pt x="3159" y="3698"/>
                </a:lnTo>
                <a:lnTo>
                  <a:pt x="3169" y="3725"/>
                </a:lnTo>
                <a:lnTo>
                  <a:pt x="3177" y="3753"/>
                </a:lnTo>
                <a:lnTo>
                  <a:pt x="3185" y="3781"/>
                </a:lnTo>
                <a:lnTo>
                  <a:pt x="3192" y="3810"/>
                </a:lnTo>
                <a:lnTo>
                  <a:pt x="3198" y="3837"/>
                </a:lnTo>
                <a:lnTo>
                  <a:pt x="3202" y="3865"/>
                </a:lnTo>
                <a:lnTo>
                  <a:pt x="3207" y="3893"/>
                </a:lnTo>
                <a:lnTo>
                  <a:pt x="3210" y="3922"/>
                </a:lnTo>
                <a:lnTo>
                  <a:pt x="3212" y="3951"/>
                </a:lnTo>
                <a:lnTo>
                  <a:pt x="3213" y="3979"/>
                </a:lnTo>
                <a:lnTo>
                  <a:pt x="3213" y="4007"/>
                </a:lnTo>
                <a:lnTo>
                  <a:pt x="3213" y="4035"/>
                </a:lnTo>
                <a:lnTo>
                  <a:pt x="3211" y="4064"/>
                </a:lnTo>
                <a:lnTo>
                  <a:pt x="3209" y="4092"/>
                </a:lnTo>
                <a:lnTo>
                  <a:pt x="3209" y="4092"/>
                </a:lnTo>
                <a:lnTo>
                  <a:pt x="3206" y="4123"/>
                </a:lnTo>
                <a:lnTo>
                  <a:pt x="3201" y="4153"/>
                </a:lnTo>
                <a:lnTo>
                  <a:pt x="3196" y="4182"/>
                </a:lnTo>
                <a:lnTo>
                  <a:pt x="3189" y="4212"/>
                </a:lnTo>
                <a:lnTo>
                  <a:pt x="3183" y="4240"/>
                </a:lnTo>
                <a:lnTo>
                  <a:pt x="3175" y="4267"/>
                </a:lnTo>
                <a:lnTo>
                  <a:pt x="3167" y="4294"/>
                </a:lnTo>
                <a:lnTo>
                  <a:pt x="3157" y="4321"/>
                </a:lnTo>
                <a:lnTo>
                  <a:pt x="3146" y="4346"/>
                </a:lnTo>
                <a:lnTo>
                  <a:pt x="3135" y="4372"/>
                </a:lnTo>
                <a:lnTo>
                  <a:pt x="3123" y="4397"/>
                </a:lnTo>
                <a:lnTo>
                  <a:pt x="3110" y="4421"/>
                </a:lnTo>
                <a:lnTo>
                  <a:pt x="3096" y="4445"/>
                </a:lnTo>
                <a:lnTo>
                  <a:pt x="3081" y="4467"/>
                </a:lnTo>
                <a:lnTo>
                  <a:pt x="3065" y="4490"/>
                </a:lnTo>
                <a:lnTo>
                  <a:pt x="3049" y="4512"/>
                </a:lnTo>
                <a:lnTo>
                  <a:pt x="3030" y="4533"/>
                </a:lnTo>
                <a:lnTo>
                  <a:pt x="3012" y="4555"/>
                </a:lnTo>
                <a:lnTo>
                  <a:pt x="2992" y="4576"/>
                </a:lnTo>
                <a:lnTo>
                  <a:pt x="2972" y="4595"/>
                </a:lnTo>
                <a:lnTo>
                  <a:pt x="2951" y="4615"/>
                </a:lnTo>
                <a:lnTo>
                  <a:pt x="2928" y="4634"/>
                </a:lnTo>
                <a:lnTo>
                  <a:pt x="2906" y="4653"/>
                </a:lnTo>
                <a:lnTo>
                  <a:pt x="2881" y="4671"/>
                </a:lnTo>
                <a:lnTo>
                  <a:pt x="2856" y="4688"/>
                </a:lnTo>
                <a:lnTo>
                  <a:pt x="2830" y="4706"/>
                </a:lnTo>
                <a:lnTo>
                  <a:pt x="2803" y="4722"/>
                </a:lnTo>
                <a:lnTo>
                  <a:pt x="2774" y="4738"/>
                </a:lnTo>
                <a:lnTo>
                  <a:pt x="2745" y="4754"/>
                </a:lnTo>
                <a:lnTo>
                  <a:pt x="2715" y="4770"/>
                </a:lnTo>
                <a:lnTo>
                  <a:pt x="2684" y="4785"/>
                </a:lnTo>
                <a:lnTo>
                  <a:pt x="2652" y="4799"/>
                </a:lnTo>
                <a:lnTo>
                  <a:pt x="2652" y="4799"/>
                </a:lnTo>
                <a:lnTo>
                  <a:pt x="2597" y="4823"/>
                </a:lnTo>
                <a:lnTo>
                  <a:pt x="2541" y="4844"/>
                </a:lnTo>
                <a:lnTo>
                  <a:pt x="2487" y="4864"/>
                </a:lnTo>
                <a:lnTo>
                  <a:pt x="2433" y="4883"/>
                </a:lnTo>
                <a:lnTo>
                  <a:pt x="2433" y="4883"/>
                </a:lnTo>
                <a:lnTo>
                  <a:pt x="2375" y="4905"/>
                </a:lnTo>
                <a:lnTo>
                  <a:pt x="2322" y="4926"/>
                </a:lnTo>
                <a:lnTo>
                  <a:pt x="2275" y="4945"/>
                </a:lnTo>
                <a:lnTo>
                  <a:pt x="2253" y="4955"/>
                </a:lnTo>
                <a:lnTo>
                  <a:pt x="2234" y="4965"/>
                </a:lnTo>
                <a:lnTo>
                  <a:pt x="2216" y="4974"/>
                </a:lnTo>
                <a:lnTo>
                  <a:pt x="2200" y="4984"/>
                </a:lnTo>
                <a:lnTo>
                  <a:pt x="2186" y="4995"/>
                </a:lnTo>
                <a:lnTo>
                  <a:pt x="2173" y="5005"/>
                </a:lnTo>
                <a:lnTo>
                  <a:pt x="2163" y="5016"/>
                </a:lnTo>
                <a:lnTo>
                  <a:pt x="2155" y="5026"/>
                </a:lnTo>
                <a:lnTo>
                  <a:pt x="2148" y="5038"/>
                </a:lnTo>
                <a:lnTo>
                  <a:pt x="2145" y="5050"/>
                </a:lnTo>
                <a:lnTo>
                  <a:pt x="2145" y="5050"/>
                </a:lnTo>
                <a:lnTo>
                  <a:pt x="2142" y="5063"/>
                </a:lnTo>
                <a:lnTo>
                  <a:pt x="2142" y="5077"/>
                </a:lnTo>
                <a:lnTo>
                  <a:pt x="2143" y="5093"/>
                </a:lnTo>
                <a:lnTo>
                  <a:pt x="2146" y="5110"/>
                </a:lnTo>
                <a:lnTo>
                  <a:pt x="2150" y="5127"/>
                </a:lnTo>
                <a:lnTo>
                  <a:pt x="2157" y="5146"/>
                </a:lnTo>
                <a:lnTo>
                  <a:pt x="2165" y="5164"/>
                </a:lnTo>
                <a:lnTo>
                  <a:pt x="2175" y="5185"/>
                </a:lnTo>
                <a:lnTo>
                  <a:pt x="2187" y="5205"/>
                </a:lnTo>
                <a:lnTo>
                  <a:pt x="2200" y="5227"/>
                </a:lnTo>
                <a:lnTo>
                  <a:pt x="2214" y="5249"/>
                </a:lnTo>
                <a:lnTo>
                  <a:pt x="2230" y="5271"/>
                </a:lnTo>
                <a:lnTo>
                  <a:pt x="2248" y="5294"/>
                </a:lnTo>
                <a:lnTo>
                  <a:pt x="2267" y="5318"/>
                </a:lnTo>
                <a:lnTo>
                  <a:pt x="2288" y="5343"/>
                </a:lnTo>
                <a:lnTo>
                  <a:pt x="2310" y="5367"/>
                </a:lnTo>
                <a:lnTo>
                  <a:pt x="2310" y="5367"/>
                </a:lnTo>
                <a:lnTo>
                  <a:pt x="2335" y="5393"/>
                </a:lnTo>
                <a:lnTo>
                  <a:pt x="2364" y="5422"/>
                </a:lnTo>
                <a:lnTo>
                  <a:pt x="2400" y="5454"/>
                </a:lnTo>
                <a:lnTo>
                  <a:pt x="2440" y="5491"/>
                </a:lnTo>
                <a:lnTo>
                  <a:pt x="2485" y="5530"/>
                </a:lnTo>
                <a:lnTo>
                  <a:pt x="2535" y="5573"/>
                </a:lnTo>
                <a:lnTo>
                  <a:pt x="2589" y="5617"/>
                </a:lnTo>
                <a:lnTo>
                  <a:pt x="2648" y="5665"/>
                </a:lnTo>
                <a:lnTo>
                  <a:pt x="2710" y="5713"/>
                </a:lnTo>
                <a:lnTo>
                  <a:pt x="2778" y="5764"/>
                </a:lnTo>
                <a:lnTo>
                  <a:pt x="2848" y="5817"/>
                </a:lnTo>
                <a:lnTo>
                  <a:pt x="2922" y="5872"/>
                </a:lnTo>
                <a:lnTo>
                  <a:pt x="3000" y="5928"/>
                </a:lnTo>
                <a:lnTo>
                  <a:pt x="3080" y="5984"/>
                </a:lnTo>
                <a:lnTo>
                  <a:pt x="3163" y="6042"/>
                </a:lnTo>
                <a:lnTo>
                  <a:pt x="3249" y="6100"/>
                </a:lnTo>
                <a:lnTo>
                  <a:pt x="3249" y="6100"/>
                </a:lnTo>
                <a:lnTo>
                  <a:pt x="3263" y="6109"/>
                </a:lnTo>
                <a:lnTo>
                  <a:pt x="3278" y="6115"/>
                </a:lnTo>
                <a:lnTo>
                  <a:pt x="3292" y="6121"/>
                </a:lnTo>
                <a:lnTo>
                  <a:pt x="3308" y="6124"/>
                </a:lnTo>
                <a:lnTo>
                  <a:pt x="3323" y="6126"/>
                </a:lnTo>
                <a:lnTo>
                  <a:pt x="3339" y="6127"/>
                </a:lnTo>
                <a:lnTo>
                  <a:pt x="3354" y="6126"/>
                </a:lnTo>
                <a:lnTo>
                  <a:pt x="3369" y="6124"/>
                </a:lnTo>
                <a:lnTo>
                  <a:pt x="3383" y="6120"/>
                </a:lnTo>
                <a:lnTo>
                  <a:pt x="3399" y="6114"/>
                </a:lnTo>
                <a:lnTo>
                  <a:pt x="3413" y="6108"/>
                </a:lnTo>
                <a:lnTo>
                  <a:pt x="3426" y="6100"/>
                </a:lnTo>
                <a:lnTo>
                  <a:pt x="3438" y="6090"/>
                </a:lnTo>
                <a:lnTo>
                  <a:pt x="3449" y="6081"/>
                </a:lnTo>
                <a:lnTo>
                  <a:pt x="3460" y="6069"/>
                </a:lnTo>
                <a:lnTo>
                  <a:pt x="3470" y="6056"/>
                </a:lnTo>
                <a:lnTo>
                  <a:pt x="3470" y="6056"/>
                </a:lnTo>
                <a:lnTo>
                  <a:pt x="3529" y="5968"/>
                </a:lnTo>
                <a:lnTo>
                  <a:pt x="3587" y="5884"/>
                </a:lnTo>
                <a:lnTo>
                  <a:pt x="3646" y="5800"/>
                </a:lnTo>
                <a:lnTo>
                  <a:pt x="3704" y="5719"/>
                </a:lnTo>
                <a:lnTo>
                  <a:pt x="3762" y="5641"/>
                </a:lnTo>
                <a:lnTo>
                  <a:pt x="3818" y="5566"/>
                </a:lnTo>
                <a:lnTo>
                  <a:pt x="3872" y="5493"/>
                </a:lnTo>
                <a:lnTo>
                  <a:pt x="3926" y="5425"/>
                </a:lnTo>
                <a:lnTo>
                  <a:pt x="3978" y="5360"/>
                </a:lnTo>
                <a:lnTo>
                  <a:pt x="4028" y="5298"/>
                </a:lnTo>
                <a:lnTo>
                  <a:pt x="4077" y="5242"/>
                </a:lnTo>
                <a:lnTo>
                  <a:pt x="4122" y="5189"/>
                </a:lnTo>
                <a:lnTo>
                  <a:pt x="4166" y="5141"/>
                </a:lnTo>
                <a:lnTo>
                  <a:pt x="4206" y="5098"/>
                </a:lnTo>
                <a:lnTo>
                  <a:pt x="4243" y="5060"/>
                </a:lnTo>
                <a:lnTo>
                  <a:pt x="4276" y="5029"/>
                </a:lnTo>
                <a:lnTo>
                  <a:pt x="4276" y="5029"/>
                </a:lnTo>
                <a:lnTo>
                  <a:pt x="4323" y="4986"/>
                </a:lnTo>
                <a:lnTo>
                  <a:pt x="4370" y="4948"/>
                </a:lnTo>
                <a:lnTo>
                  <a:pt x="4416" y="4913"/>
                </a:lnTo>
                <a:lnTo>
                  <a:pt x="4463" y="4881"/>
                </a:lnTo>
                <a:lnTo>
                  <a:pt x="4485" y="4867"/>
                </a:lnTo>
                <a:lnTo>
                  <a:pt x="4508" y="4853"/>
                </a:lnTo>
                <a:lnTo>
                  <a:pt x="4531" y="4840"/>
                </a:lnTo>
                <a:lnTo>
                  <a:pt x="4554" y="4828"/>
                </a:lnTo>
                <a:lnTo>
                  <a:pt x="4576" y="4817"/>
                </a:lnTo>
                <a:lnTo>
                  <a:pt x="4598" y="4807"/>
                </a:lnTo>
                <a:lnTo>
                  <a:pt x="4621" y="4797"/>
                </a:lnTo>
                <a:lnTo>
                  <a:pt x="4643" y="4788"/>
                </a:lnTo>
                <a:lnTo>
                  <a:pt x="4665" y="4780"/>
                </a:lnTo>
                <a:lnTo>
                  <a:pt x="4687" y="4774"/>
                </a:lnTo>
                <a:lnTo>
                  <a:pt x="4710" y="4767"/>
                </a:lnTo>
                <a:lnTo>
                  <a:pt x="4731" y="4762"/>
                </a:lnTo>
                <a:lnTo>
                  <a:pt x="4753" y="4758"/>
                </a:lnTo>
                <a:lnTo>
                  <a:pt x="4775" y="4754"/>
                </a:lnTo>
                <a:lnTo>
                  <a:pt x="4796" y="4751"/>
                </a:lnTo>
                <a:lnTo>
                  <a:pt x="4818" y="4749"/>
                </a:lnTo>
                <a:lnTo>
                  <a:pt x="4839" y="4748"/>
                </a:lnTo>
                <a:lnTo>
                  <a:pt x="4860" y="4748"/>
                </a:lnTo>
                <a:lnTo>
                  <a:pt x="4881" y="4749"/>
                </a:lnTo>
                <a:lnTo>
                  <a:pt x="4902" y="4750"/>
                </a:lnTo>
                <a:lnTo>
                  <a:pt x="4923" y="4752"/>
                </a:lnTo>
                <a:lnTo>
                  <a:pt x="4944" y="4756"/>
                </a:lnTo>
                <a:lnTo>
                  <a:pt x="4964" y="4760"/>
                </a:lnTo>
                <a:lnTo>
                  <a:pt x="4985" y="4764"/>
                </a:lnTo>
                <a:lnTo>
                  <a:pt x="4985" y="4764"/>
                </a:lnTo>
                <a:lnTo>
                  <a:pt x="5012" y="4772"/>
                </a:lnTo>
                <a:lnTo>
                  <a:pt x="5037" y="4780"/>
                </a:lnTo>
                <a:lnTo>
                  <a:pt x="5061" y="4790"/>
                </a:lnTo>
                <a:lnTo>
                  <a:pt x="5084" y="4801"/>
                </a:lnTo>
                <a:lnTo>
                  <a:pt x="5106" y="4813"/>
                </a:lnTo>
                <a:lnTo>
                  <a:pt x="5128" y="4825"/>
                </a:lnTo>
                <a:lnTo>
                  <a:pt x="5147" y="4838"/>
                </a:lnTo>
                <a:lnTo>
                  <a:pt x="5167" y="4853"/>
                </a:lnTo>
                <a:lnTo>
                  <a:pt x="5185" y="4867"/>
                </a:lnTo>
                <a:lnTo>
                  <a:pt x="5204" y="4883"/>
                </a:lnTo>
                <a:lnTo>
                  <a:pt x="5220" y="4900"/>
                </a:lnTo>
                <a:lnTo>
                  <a:pt x="5236" y="4917"/>
                </a:lnTo>
                <a:lnTo>
                  <a:pt x="5251" y="4934"/>
                </a:lnTo>
                <a:lnTo>
                  <a:pt x="5267" y="4953"/>
                </a:lnTo>
                <a:lnTo>
                  <a:pt x="5281" y="4971"/>
                </a:lnTo>
                <a:lnTo>
                  <a:pt x="5294" y="4990"/>
                </a:lnTo>
                <a:lnTo>
                  <a:pt x="5307" y="5009"/>
                </a:lnTo>
                <a:lnTo>
                  <a:pt x="5319" y="5030"/>
                </a:lnTo>
                <a:lnTo>
                  <a:pt x="5341" y="5070"/>
                </a:lnTo>
                <a:lnTo>
                  <a:pt x="5362" y="5112"/>
                </a:lnTo>
                <a:lnTo>
                  <a:pt x="5380" y="5154"/>
                </a:lnTo>
                <a:lnTo>
                  <a:pt x="5398" y="5197"/>
                </a:lnTo>
                <a:lnTo>
                  <a:pt x="5415" y="5239"/>
                </a:lnTo>
                <a:lnTo>
                  <a:pt x="5444" y="5321"/>
                </a:lnTo>
                <a:lnTo>
                  <a:pt x="5444" y="5321"/>
                </a:lnTo>
                <a:lnTo>
                  <a:pt x="5480" y="5418"/>
                </a:lnTo>
                <a:lnTo>
                  <a:pt x="5498" y="5465"/>
                </a:lnTo>
                <a:lnTo>
                  <a:pt x="5518" y="5512"/>
                </a:lnTo>
                <a:lnTo>
                  <a:pt x="5518" y="5512"/>
                </a:lnTo>
                <a:lnTo>
                  <a:pt x="5537" y="5554"/>
                </a:lnTo>
                <a:lnTo>
                  <a:pt x="5557" y="5592"/>
                </a:lnTo>
                <a:lnTo>
                  <a:pt x="5577" y="5627"/>
                </a:lnTo>
                <a:lnTo>
                  <a:pt x="5597" y="5657"/>
                </a:lnTo>
                <a:lnTo>
                  <a:pt x="5618" y="5684"/>
                </a:lnTo>
                <a:lnTo>
                  <a:pt x="5638" y="5709"/>
                </a:lnTo>
                <a:lnTo>
                  <a:pt x="5660" y="5730"/>
                </a:lnTo>
                <a:lnTo>
                  <a:pt x="5682" y="5748"/>
                </a:lnTo>
                <a:lnTo>
                  <a:pt x="5703" y="5763"/>
                </a:lnTo>
                <a:lnTo>
                  <a:pt x="5726" y="5777"/>
                </a:lnTo>
                <a:lnTo>
                  <a:pt x="5750" y="5788"/>
                </a:lnTo>
                <a:lnTo>
                  <a:pt x="5775" y="5797"/>
                </a:lnTo>
                <a:lnTo>
                  <a:pt x="5800" y="5804"/>
                </a:lnTo>
                <a:lnTo>
                  <a:pt x="5825" y="5811"/>
                </a:lnTo>
                <a:lnTo>
                  <a:pt x="5852" y="5815"/>
                </a:lnTo>
                <a:lnTo>
                  <a:pt x="5880" y="5819"/>
                </a:lnTo>
                <a:lnTo>
                  <a:pt x="5880" y="5819"/>
                </a:lnTo>
                <a:lnTo>
                  <a:pt x="5912" y="5821"/>
                </a:lnTo>
                <a:lnTo>
                  <a:pt x="5945" y="5820"/>
                </a:lnTo>
                <a:lnTo>
                  <a:pt x="5977" y="5817"/>
                </a:lnTo>
                <a:lnTo>
                  <a:pt x="6011" y="5812"/>
                </a:lnTo>
                <a:lnTo>
                  <a:pt x="6043" y="5804"/>
                </a:lnTo>
                <a:lnTo>
                  <a:pt x="6077" y="5795"/>
                </a:lnTo>
                <a:lnTo>
                  <a:pt x="6111" y="5782"/>
                </a:lnTo>
                <a:lnTo>
                  <a:pt x="6145" y="5768"/>
                </a:lnTo>
                <a:lnTo>
                  <a:pt x="6179" y="5750"/>
                </a:lnTo>
                <a:lnTo>
                  <a:pt x="6212" y="5731"/>
                </a:lnTo>
                <a:lnTo>
                  <a:pt x="6247" y="5709"/>
                </a:lnTo>
                <a:lnTo>
                  <a:pt x="6282" y="5684"/>
                </a:lnTo>
                <a:lnTo>
                  <a:pt x="6315" y="5658"/>
                </a:lnTo>
                <a:lnTo>
                  <a:pt x="6350" y="5629"/>
                </a:lnTo>
                <a:lnTo>
                  <a:pt x="6385" y="5597"/>
                </a:lnTo>
                <a:lnTo>
                  <a:pt x="6420" y="5564"/>
                </a:lnTo>
                <a:lnTo>
                  <a:pt x="6420" y="5564"/>
                </a:lnTo>
                <a:lnTo>
                  <a:pt x="6454" y="5529"/>
                </a:lnTo>
                <a:lnTo>
                  <a:pt x="6485" y="5495"/>
                </a:lnTo>
                <a:lnTo>
                  <a:pt x="6514" y="5460"/>
                </a:lnTo>
                <a:lnTo>
                  <a:pt x="6541" y="5425"/>
                </a:lnTo>
                <a:lnTo>
                  <a:pt x="6565" y="5391"/>
                </a:lnTo>
                <a:lnTo>
                  <a:pt x="6587" y="5357"/>
                </a:lnTo>
                <a:lnTo>
                  <a:pt x="6607" y="5322"/>
                </a:lnTo>
                <a:lnTo>
                  <a:pt x="6623" y="5289"/>
                </a:lnTo>
                <a:lnTo>
                  <a:pt x="6638" y="5255"/>
                </a:lnTo>
                <a:lnTo>
                  <a:pt x="6650" y="5221"/>
                </a:lnTo>
                <a:lnTo>
                  <a:pt x="6661" y="5188"/>
                </a:lnTo>
                <a:lnTo>
                  <a:pt x="6669" y="5154"/>
                </a:lnTo>
                <a:lnTo>
                  <a:pt x="6673" y="5121"/>
                </a:lnTo>
                <a:lnTo>
                  <a:pt x="6676" y="5088"/>
                </a:lnTo>
                <a:lnTo>
                  <a:pt x="6676" y="5056"/>
                </a:lnTo>
                <a:lnTo>
                  <a:pt x="6674" y="5023"/>
                </a:lnTo>
                <a:lnTo>
                  <a:pt x="6674" y="5023"/>
                </a:lnTo>
                <a:lnTo>
                  <a:pt x="6671" y="4995"/>
                </a:lnTo>
                <a:lnTo>
                  <a:pt x="6666" y="4969"/>
                </a:lnTo>
                <a:lnTo>
                  <a:pt x="6661" y="4943"/>
                </a:lnTo>
                <a:lnTo>
                  <a:pt x="6653" y="4918"/>
                </a:lnTo>
                <a:lnTo>
                  <a:pt x="6645" y="4893"/>
                </a:lnTo>
                <a:lnTo>
                  <a:pt x="6633" y="4870"/>
                </a:lnTo>
                <a:lnTo>
                  <a:pt x="6620" y="4848"/>
                </a:lnTo>
                <a:lnTo>
                  <a:pt x="6605" y="4825"/>
                </a:lnTo>
                <a:lnTo>
                  <a:pt x="6586" y="4803"/>
                </a:lnTo>
                <a:lnTo>
                  <a:pt x="6565" y="4783"/>
                </a:lnTo>
                <a:lnTo>
                  <a:pt x="6541" y="4761"/>
                </a:lnTo>
                <a:lnTo>
                  <a:pt x="6514" y="4741"/>
                </a:lnTo>
                <a:lnTo>
                  <a:pt x="6483" y="4721"/>
                </a:lnTo>
                <a:lnTo>
                  <a:pt x="6449" y="4701"/>
                </a:lnTo>
                <a:lnTo>
                  <a:pt x="6411" y="4681"/>
                </a:lnTo>
                <a:lnTo>
                  <a:pt x="6368" y="4661"/>
                </a:lnTo>
                <a:lnTo>
                  <a:pt x="6368" y="4661"/>
                </a:lnTo>
                <a:lnTo>
                  <a:pt x="6322" y="4642"/>
                </a:lnTo>
                <a:lnTo>
                  <a:pt x="6274" y="4623"/>
                </a:lnTo>
                <a:lnTo>
                  <a:pt x="6178" y="4589"/>
                </a:lnTo>
                <a:lnTo>
                  <a:pt x="6178" y="4589"/>
                </a:lnTo>
                <a:lnTo>
                  <a:pt x="6095" y="4558"/>
                </a:lnTo>
                <a:lnTo>
                  <a:pt x="6053" y="4542"/>
                </a:lnTo>
                <a:lnTo>
                  <a:pt x="6011" y="4525"/>
                </a:lnTo>
                <a:lnTo>
                  <a:pt x="5969" y="4505"/>
                </a:lnTo>
                <a:lnTo>
                  <a:pt x="5926" y="4485"/>
                </a:lnTo>
                <a:lnTo>
                  <a:pt x="5886" y="4462"/>
                </a:lnTo>
                <a:lnTo>
                  <a:pt x="5866" y="4450"/>
                </a:lnTo>
                <a:lnTo>
                  <a:pt x="5846" y="4437"/>
                </a:lnTo>
                <a:lnTo>
                  <a:pt x="5827" y="4424"/>
                </a:lnTo>
                <a:lnTo>
                  <a:pt x="5808" y="4410"/>
                </a:lnTo>
                <a:lnTo>
                  <a:pt x="5791" y="4395"/>
                </a:lnTo>
                <a:lnTo>
                  <a:pt x="5773" y="4380"/>
                </a:lnTo>
                <a:lnTo>
                  <a:pt x="5756" y="4363"/>
                </a:lnTo>
                <a:lnTo>
                  <a:pt x="5739" y="4347"/>
                </a:lnTo>
                <a:lnTo>
                  <a:pt x="5724" y="4330"/>
                </a:lnTo>
                <a:lnTo>
                  <a:pt x="5709" y="4311"/>
                </a:lnTo>
                <a:lnTo>
                  <a:pt x="5695" y="4292"/>
                </a:lnTo>
                <a:lnTo>
                  <a:pt x="5682" y="4271"/>
                </a:lnTo>
                <a:lnTo>
                  <a:pt x="5669" y="4250"/>
                </a:lnTo>
                <a:lnTo>
                  <a:pt x="5658" y="4228"/>
                </a:lnTo>
                <a:lnTo>
                  <a:pt x="5647" y="4205"/>
                </a:lnTo>
                <a:lnTo>
                  <a:pt x="5637" y="4180"/>
                </a:lnTo>
                <a:lnTo>
                  <a:pt x="5628" y="4155"/>
                </a:lnTo>
                <a:lnTo>
                  <a:pt x="5621" y="4129"/>
                </a:lnTo>
                <a:lnTo>
                  <a:pt x="5621" y="4129"/>
                </a:lnTo>
                <a:lnTo>
                  <a:pt x="5614" y="4099"/>
                </a:lnTo>
                <a:lnTo>
                  <a:pt x="5609" y="4069"/>
                </a:lnTo>
                <a:lnTo>
                  <a:pt x="5607" y="4038"/>
                </a:lnTo>
                <a:lnTo>
                  <a:pt x="5606" y="4009"/>
                </a:lnTo>
                <a:lnTo>
                  <a:pt x="5606" y="3980"/>
                </a:lnTo>
                <a:lnTo>
                  <a:pt x="5608" y="3951"/>
                </a:lnTo>
                <a:lnTo>
                  <a:pt x="5612" y="3922"/>
                </a:lnTo>
                <a:lnTo>
                  <a:pt x="5618" y="3894"/>
                </a:lnTo>
                <a:lnTo>
                  <a:pt x="5624" y="3867"/>
                </a:lnTo>
                <a:lnTo>
                  <a:pt x="5632" y="3840"/>
                </a:lnTo>
                <a:lnTo>
                  <a:pt x="5640" y="3814"/>
                </a:lnTo>
                <a:lnTo>
                  <a:pt x="5650" y="3788"/>
                </a:lnTo>
                <a:lnTo>
                  <a:pt x="5661" y="3763"/>
                </a:lnTo>
                <a:lnTo>
                  <a:pt x="5673" y="3738"/>
                </a:lnTo>
                <a:lnTo>
                  <a:pt x="5685" y="3714"/>
                </a:lnTo>
                <a:lnTo>
                  <a:pt x="5698" y="3692"/>
                </a:lnTo>
                <a:lnTo>
                  <a:pt x="5712" y="3669"/>
                </a:lnTo>
                <a:lnTo>
                  <a:pt x="5726" y="3647"/>
                </a:lnTo>
                <a:lnTo>
                  <a:pt x="5754" y="3606"/>
                </a:lnTo>
                <a:lnTo>
                  <a:pt x="5783" y="3567"/>
                </a:lnTo>
                <a:lnTo>
                  <a:pt x="5813" y="3532"/>
                </a:lnTo>
                <a:lnTo>
                  <a:pt x="5840" y="3501"/>
                </a:lnTo>
                <a:lnTo>
                  <a:pt x="5866" y="3474"/>
                </a:lnTo>
                <a:lnTo>
                  <a:pt x="5908" y="3430"/>
                </a:lnTo>
                <a:lnTo>
                  <a:pt x="5908" y="3430"/>
                </a:lnTo>
                <a:lnTo>
                  <a:pt x="5956" y="3384"/>
                </a:lnTo>
                <a:lnTo>
                  <a:pt x="6020" y="3324"/>
                </a:lnTo>
                <a:lnTo>
                  <a:pt x="6099" y="3254"/>
                </a:lnTo>
                <a:lnTo>
                  <a:pt x="6191" y="3174"/>
                </a:lnTo>
                <a:lnTo>
                  <a:pt x="6293" y="3086"/>
                </a:lnTo>
                <a:lnTo>
                  <a:pt x="6405" y="2994"/>
                </a:lnTo>
                <a:lnTo>
                  <a:pt x="6465" y="2946"/>
                </a:lnTo>
                <a:lnTo>
                  <a:pt x="6526" y="2897"/>
                </a:lnTo>
                <a:lnTo>
                  <a:pt x="6588" y="2850"/>
                </a:lnTo>
                <a:lnTo>
                  <a:pt x="6652" y="2801"/>
                </a:lnTo>
                <a:lnTo>
                  <a:pt x="6652" y="2801"/>
                </a:lnTo>
                <a:lnTo>
                  <a:pt x="6669" y="2786"/>
                </a:lnTo>
                <a:lnTo>
                  <a:pt x="6684" y="2771"/>
                </a:lnTo>
                <a:lnTo>
                  <a:pt x="6697" y="2753"/>
                </a:lnTo>
                <a:lnTo>
                  <a:pt x="6708" y="2735"/>
                </a:lnTo>
                <a:lnTo>
                  <a:pt x="6716" y="2716"/>
                </a:lnTo>
                <a:lnTo>
                  <a:pt x="6724" y="2697"/>
                </a:lnTo>
                <a:lnTo>
                  <a:pt x="6728" y="2676"/>
                </a:lnTo>
                <a:lnTo>
                  <a:pt x="6730" y="2656"/>
                </a:lnTo>
                <a:lnTo>
                  <a:pt x="6731" y="2635"/>
                </a:lnTo>
                <a:lnTo>
                  <a:pt x="6729" y="2615"/>
                </a:lnTo>
                <a:lnTo>
                  <a:pt x="6726" y="2594"/>
                </a:lnTo>
                <a:lnTo>
                  <a:pt x="6720" y="2574"/>
                </a:lnTo>
                <a:lnTo>
                  <a:pt x="6711" y="2555"/>
                </a:lnTo>
                <a:lnTo>
                  <a:pt x="6701" y="2537"/>
                </a:lnTo>
                <a:lnTo>
                  <a:pt x="6688" y="2518"/>
                </a:lnTo>
                <a:lnTo>
                  <a:pt x="6673" y="2502"/>
                </a:lnTo>
                <a:lnTo>
                  <a:pt x="4681" y="510"/>
                </a:lnTo>
                <a:lnTo>
                  <a:pt x="4681" y="510"/>
                </a:lnTo>
                <a:lnTo>
                  <a:pt x="4650" y="479"/>
                </a:lnTo>
                <a:lnTo>
                  <a:pt x="4616" y="449"/>
                </a:lnTo>
                <a:lnTo>
                  <a:pt x="4584" y="419"/>
                </a:lnTo>
                <a:lnTo>
                  <a:pt x="4549" y="391"/>
                </a:lnTo>
                <a:lnTo>
                  <a:pt x="4515" y="363"/>
                </a:lnTo>
                <a:lnTo>
                  <a:pt x="4480" y="337"/>
                </a:lnTo>
                <a:lnTo>
                  <a:pt x="4444" y="312"/>
                </a:lnTo>
                <a:lnTo>
                  <a:pt x="4408" y="287"/>
                </a:lnTo>
                <a:lnTo>
                  <a:pt x="4372" y="263"/>
                </a:lnTo>
                <a:lnTo>
                  <a:pt x="4335" y="242"/>
                </a:lnTo>
                <a:lnTo>
                  <a:pt x="4298" y="220"/>
                </a:lnTo>
                <a:lnTo>
                  <a:pt x="4260" y="199"/>
                </a:lnTo>
                <a:lnTo>
                  <a:pt x="4222" y="180"/>
                </a:lnTo>
                <a:lnTo>
                  <a:pt x="4183" y="161"/>
                </a:lnTo>
                <a:lnTo>
                  <a:pt x="4145" y="144"/>
                </a:lnTo>
                <a:lnTo>
                  <a:pt x="4105" y="128"/>
                </a:lnTo>
                <a:lnTo>
                  <a:pt x="4066" y="113"/>
                </a:lnTo>
                <a:lnTo>
                  <a:pt x="4026" y="98"/>
                </a:lnTo>
                <a:lnTo>
                  <a:pt x="3986" y="85"/>
                </a:lnTo>
                <a:lnTo>
                  <a:pt x="3946" y="72"/>
                </a:lnTo>
                <a:lnTo>
                  <a:pt x="3906" y="61"/>
                </a:lnTo>
                <a:lnTo>
                  <a:pt x="3864" y="50"/>
                </a:lnTo>
                <a:lnTo>
                  <a:pt x="3823" y="40"/>
                </a:lnTo>
                <a:lnTo>
                  <a:pt x="3782" y="31"/>
                </a:lnTo>
                <a:lnTo>
                  <a:pt x="3741" y="25"/>
                </a:lnTo>
                <a:lnTo>
                  <a:pt x="3700" y="18"/>
                </a:lnTo>
                <a:lnTo>
                  <a:pt x="3659" y="13"/>
                </a:lnTo>
                <a:lnTo>
                  <a:pt x="3616" y="8"/>
                </a:lnTo>
                <a:lnTo>
                  <a:pt x="3575" y="4"/>
                </a:lnTo>
                <a:lnTo>
                  <a:pt x="3533" y="2"/>
                </a:lnTo>
                <a:lnTo>
                  <a:pt x="3492" y="0"/>
                </a:lnTo>
                <a:lnTo>
                  <a:pt x="3449" y="0"/>
                </a:lnTo>
                <a:lnTo>
                  <a:pt x="3408" y="0"/>
                </a:lnTo>
                <a:lnTo>
                  <a:pt x="3366" y="2"/>
                </a:lnTo>
                <a:lnTo>
                  <a:pt x="3324" y="4"/>
                </a:lnTo>
                <a:lnTo>
                  <a:pt x="3283" y="8"/>
                </a:lnTo>
                <a:lnTo>
                  <a:pt x="3241" y="13"/>
                </a:lnTo>
                <a:lnTo>
                  <a:pt x="3199" y="18"/>
                </a:lnTo>
                <a:lnTo>
                  <a:pt x="3158" y="25"/>
                </a:lnTo>
                <a:lnTo>
                  <a:pt x="3117" y="31"/>
                </a:lnTo>
                <a:lnTo>
                  <a:pt x="3076" y="40"/>
                </a:lnTo>
                <a:lnTo>
                  <a:pt x="3034" y="50"/>
                </a:lnTo>
                <a:lnTo>
                  <a:pt x="2994" y="61"/>
                </a:lnTo>
                <a:lnTo>
                  <a:pt x="2953" y="72"/>
                </a:lnTo>
                <a:lnTo>
                  <a:pt x="2913" y="85"/>
                </a:lnTo>
                <a:lnTo>
                  <a:pt x="2873" y="98"/>
                </a:lnTo>
                <a:lnTo>
                  <a:pt x="2833" y="113"/>
                </a:lnTo>
                <a:lnTo>
                  <a:pt x="2794" y="128"/>
                </a:lnTo>
                <a:lnTo>
                  <a:pt x="2755" y="144"/>
                </a:lnTo>
                <a:lnTo>
                  <a:pt x="2716" y="161"/>
                </a:lnTo>
                <a:lnTo>
                  <a:pt x="2677" y="180"/>
                </a:lnTo>
                <a:lnTo>
                  <a:pt x="2639" y="199"/>
                </a:lnTo>
                <a:lnTo>
                  <a:pt x="2601" y="220"/>
                </a:lnTo>
                <a:lnTo>
                  <a:pt x="2564" y="242"/>
                </a:lnTo>
                <a:lnTo>
                  <a:pt x="2527" y="263"/>
                </a:lnTo>
                <a:lnTo>
                  <a:pt x="2491" y="287"/>
                </a:lnTo>
                <a:lnTo>
                  <a:pt x="2455" y="312"/>
                </a:lnTo>
                <a:lnTo>
                  <a:pt x="2419" y="337"/>
                </a:lnTo>
                <a:lnTo>
                  <a:pt x="2384" y="363"/>
                </a:lnTo>
                <a:lnTo>
                  <a:pt x="2350" y="391"/>
                </a:lnTo>
                <a:lnTo>
                  <a:pt x="2316" y="419"/>
                </a:lnTo>
                <a:lnTo>
                  <a:pt x="2283" y="449"/>
                </a:lnTo>
                <a:lnTo>
                  <a:pt x="2250" y="479"/>
                </a:lnTo>
                <a:lnTo>
                  <a:pt x="2217" y="510"/>
                </a:lnTo>
                <a:lnTo>
                  <a:pt x="58" y="2670"/>
                </a:lnTo>
                <a:lnTo>
                  <a:pt x="58" y="2670"/>
                </a:lnTo>
                <a:lnTo>
                  <a:pt x="45" y="2684"/>
                </a:lnTo>
                <a:lnTo>
                  <a:pt x="34" y="2698"/>
                </a:lnTo>
                <a:lnTo>
                  <a:pt x="26" y="2713"/>
                </a:lnTo>
                <a:lnTo>
                  <a:pt x="17" y="2728"/>
                </a:lnTo>
                <a:lnTo>
                  <a:pt x="10" y="2745"/>
                </a:lnTo>
                <a:lnTo>
                  <a:pt x="6" y="2762"/>
                </a:lnTo>
                <a:lnTo>
                  <a:pt x="2" y="2778"/>
                </a:lnTo>
                <a:lnTo>
                  <a:pt x="1" y="2795"/>
                </a:lnTo>
                <a:lnTo>
                  <a:pt x="0" y="2813"/>
                </a:lnTo>
                <a:lnTo>
                  <a:pt x="1" y="2830"/>
                </a:lnTo>
                <a:lnTo>
                  <a:pt x="3" y="2847"/>
                </a:lnTo>
                <a:lnTo>
                  <a:pt x="7" y="2865"/>
                </a:lnTo>
                <a:lnTo>
                  <a:pt x="13" y="2881"/>
                </a:lnTo>
                <a:lnTo>
                  <a:pt x="20" y="2897"/>
                </a:lnTo>
                <a:lnTo>
                  <a:pt x="28" y="2914"/>
                </a:lnTo>
                <a:lnTo>
                  <a:pt x="39" y="2929"/>
                </a:lnTo>
                <a:lnTo>
                  <a:pt x="39" y="2929"/>
                </a:lnTo>
                <a:lnTo>
                  <a:pt x="88" y="2996"/>
                </a:lnTo>
                <a:lnTo>
                  <a:pt x="138" y="3062"/>
                </a:lnTo>
                <a:lnTo>
                  <a:pt x="189" y="3127"/>
                </a:lnTo>
                <a:lnTo>
                  <a:pt x="239" y="3191"/>
                </a:lnTo>
                <a:lnTo>
                  <a:pt x="288" y="3253"/>
                </a:lnTo>
                <a:lnTo>
                  <a:pt x="337" y="3311"/>
                </a:lnTo>
                <a:lnTo>
                  <a:pt x="430" y="3423"/>
                </a:lnTo>
                <a:lnTo>
                  <a:pt x="514" y="3521"/>
                </a:lnTo>
                <a:lnTo>
                  <a:pt x="590" y="3606"/>
                </a:lnTo>
                <a:lnTo>
                  <a:pt x="652" y="3673"/>
                </a:lnTo>
                <a:lnTo>
                  <a:pt x="699" y="3723"/>
                </a:lnTo>
                <a:lnTo>
                  <a:pt x="699" y="3723"/>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9" name="Freeform 8"/>
          <p:cNvSpPr/>
          <p:nvPr/>
        </p:nvSpPr>
        <p:spPr bwMode="auto">
          <a:xfrm>
            <a:off x="1775141" y="3974912"/>
            <a:ext cx="2034233" cy="1851357"/>
          </a:xfrm>
          <a:custGeom>
            <a:avLst/>
            <a:gdLst>
              <a:gd name="T0" fmla="*/ 5851 w 6730"/>
              <a:gd name="T1" fmla="*/ 2257 h 6126"/>
              <a:gd name="T2" fmla="*/ 5737 w 6730"/>
              <a:gd name="T3" fmla="*/ 2227 h 6126"/>
              <a:gd name="T4" fmla="*/ 5652 w 6730"/>
              <a:gd name="T5" fmla="*/ 2316 h 6126"/>
              <a:gd name="T6" fmla="*/ 5510 w 6730"/>
              <a:gd name="T7" fmla="*/ 2678 h 6126"/>
              <a:gd name="T8" fmla="*/ 5376 w 6730"/>
              <a:gd name="T9" fmla="*/ 2938 h 6126"/>
              <a:gd name="T10" fmla="*/ 5199 w 6730"/>
              <a:gd name="T11" fmla="*/ 3131 h 6126"/>
              <a:gd name="T12" fmla="*/ 4982 w 6730"/>
              <a:gd name="T13" fmla="*/ 3249 h 6126"/>
              <a:gd name="T14" fmla="*/ 4751 w 6730"/>
              <a:gd name="T15" fmla="*/ 3295 h 6126"/>
              <a:gd name="T16" fmla="*/ 4496 w 6730"/>
              <a:gd name="T17" fmla="*/ 3275 h 6126"/>
              <a:gd name="T18" fmla="*/ 4247 w 6730"/>
              <a:gd name="T19" fmla="*/ 3181 h 6126"/>
              <a:gd name="T20" fmla="*/ 4003 w 6730"/>
              <a:gd name="T21" fmla="*/ 3014 h 6126"/>
              <a:gd name="T22" fmla="*/ 3799 w 6730"/>
              <a:gd name="T23" fmla="*/ 2809 h 6126"/>
              <a:gd name="T24" fmla="*/ 3633 w 6730"/>
              <a:gd name="T25" fmla="*/ 2567 h 6126"/>
              <a:gd name="T26" fmla="*/ 3538 w 6730"/>
              <a:gd name="T27" fmla="*/ 2316 h 6126"/>
              <a:gd name="T28" fmla="*/ 3519 w 6730"/>
              <a:gd name="T29" fmla="*/ 2062 h 6126"/>
              <a:gd name="T30" fmla="*/ 3564 w 6730"/>
              <a:gd name="T31" fmla="*/ 1832 h 6126"/>
              <a:gd name="T32" fmla="*/ 3682 w 6730"/>
              <a:gd name="T33" fmla="*/ 1614 h 6126"/>
              <a:gd name="T34" fmla="*/ 3874 w 6730"/>
              <a:gd name="T35" fmla="*/ 1438 h 6126"/>
              <a:gd name="T36" fmla="*/ 4134 w 6730"/>
              <a:gd name="T37" fmla="*/ 1303 h 6126"/>
              <a:gd name="T38" fmla="*/ 4496 w 6730"/>
              <a:gd name="T39" fmla="*/ 1161 h 6126"/>
              <a:gd name="T40" fmla="*/ 4586 w 6730"/>
              <a:gd name="T41" fmla="*/ 1076 h 6126"/>
              <a:gd name="T42" fmla="*/ 4544 w 6730"/>
              <a:gd name="T43" fmla="*/ 915 h 6126"/>
              <a:gd name="T44" fmla="*/ 4403 w 6730"/>
              <a:gd name="T45" fmla="*/ 742 h 6126"/>
              <a:gd name="T46" fmla="*/ 3957 w 6730"/>
              <a:gd name="T47" fmla="*/ 370 h 6126"/>
              <a:gd name="T48" fmla="*/ 3452 w 6730"/>
              <a:gd name="T49" fmla="*/ 12 h 6126"/>
              <a:gd name="T50" fmla="*/ 3317 w 6730"/>
              <a:gd name="T51" fmla="*/ 18 h 6126"/>
              <a:gd name="T52" fmla="*/ 3070 w 6730"/>
              <a:gd name="T53" fmla="*/ 341 h 6126"/>
              <a:gd name="T54" fmla="*/ 2591 w 6730"/>
              <a:gd name="T55" fmla="*/ 949 h 6126"/>
              <a:gd name="T56" fmla="*/ 2348 w 6730"/>
              <a:gd name="T57" fmla="*/ 1192 h 6126"/>
              <a:gd name="T58" fmla="*/ 2083 w 6730"/>
              <a:gd name="T59" fmla="*/ 1341 h 6126"/>
              <a:gd name="T60" fmla="*/ 1834 w 6730"/>
              <a:gd name="T61" fmla="*/ 1376 h 6126"/>
              <a:gd name="T62" fmla="*/ 1624 w 6730"/>
              <a:gd name="T63" fmla="*/ 1313 h 6126"/>
              <a:gd name="T64" fmla="*/ 1464 w 6730"/>
              <a:gd name="T65" fmla="*/ 1173 h 6126"/>
              <a:gd name="T66" fmla="*/ 1316 w 6730"/>
              <a:gd name="T67" fmla="*/ 887 h 6126"/>
              <a:gd name="T68" fmla="*/ 1154 w 6730"/>
              <a:gd name="T69" fmla="*/ 499 h 6126"/>
              <a:gd name="T70" fmla="*/ 956 w 6730"/>
              <a:gd name="T71" fmla="*/ 329 h 6126"/>
              <a:gd name="T72" fmla="*/ 720 w 6730"/>
              <a:gd name="T73" fmla="*/ 314 h 6126"/>
              <a:gd name="T74" fmla="*/ 415 w 6730"/>
              <a:gd name="T75" fmla="*/ 468 h 6126"/>
              <a:gd name="T76" fmla="*/ 165 w 6730"/>
              <a:gd name="T77" fmla="*/ 735 h 6126"/>
              <a:gd name="T78" fmla="*/ 54 w 6730"/>
              <a:gd name="T79" fmla="*/ 1038 h 6126"/>
              <a:gd name="T80" fmla="*/ 97 w 6730"/>
              <a:gd name="T81" fmla="*/ 1256 h 6126"/>
              <a:gd name="T82" fmla="*/ 320 w 6730"/>
              <a:gd name="T83" fmla="*/ 1444 h 6126"/>
              <a:gd name="T84" fmla="*/ 720 w 6730"/>
              <a:gd name="T85" fmla="*/ 1601 h 6126"/>
              <a:gd name="T86" fmla="*/ 957 w 6730"/>
              <a:gd name="T87" fmla="*/ 1746 h 6126"/>
              <a:gd name="T88" fmla="*/ 1084 w 6730"/>
              <a:gd name="T89" fmla="*/ 1921 h 6126"/>
              <a:gd name="T90" fmla="*/ 1124 w 6730"/>
              <a:gd name="T91" fmla="*/ 2146 h 6126"/>
              <a:gd name="T92" fmla="*/ 1057 w 6730"/>
              <a:gd name="T93" fmla="*/ 2388 h 6126"/>
              <a:gd name="T94" fmla="*/ 865 w 6730"/>
              <a:gd name="T95" fmla="*/ 2652 h 6126"/>
              <a:gd name="T96" fmla="*/ 266 w 6730"/>
              <a:gd name="T97" fmla="*/ 3180 h 6126"/>
              <a:gd name="T98" fmla="*/ 14 w 6730"/>
              <a:gd name="T99" fmla="*/ 3410 h 6126"/>
              <a:gd name="T100" fmla="*/ 30 w 6730"/>
              <a:gd name="T101" fmla="*/ 3589 h 6126"/>
              <a:gd name="T102" fmla="*/ 2215 w 6730"/>
              <a:gd name="T103" fmla="*/ 5763 h 6126"/>
              <a:gd name="T104" fmla="*/ 2547 w 6730"/>
              <a:gd name="T105" fmla="*/ 5965 h 6126"/>
              <a:gd name="T106" fmla="*/ 2907 w 6730"/>
              <a:gd name="T107" fmla="*/ 6086 h 6126"/>
              <a:gd name="T108" fmla="*/ 3280 w 6730"/>
              <a:gd name="T109" fmla="*/ 6126 h 6126"/>
              <a:gd name="T110" fmla="*/ 3654 w 6730"/>
              <a:gd name="T111" fmla="*/ 6086 h 6126"/>
              <a:gd name="T112" fmla="*/ 4014 w 6730"/>
              <a:gd name="T113" fmla="*/ 5965 h 6126"/>
              <a:gd name="T114" fmla="*/ 4346 w 6730"/>
              <a:gd name="T115" fmla="*/ 5763 h 6126"/>
              <a:gd name="T116" fmla="*/ 6696 w 6730"/>
              <a:gd name="T117" fmla="*/ 3428 h 6126"/>
              <a:gd name="T118" fmla="*/ 6727 w 6730"/>
              <a:gd name="T119" fmla="*/ 3279 h 6126"/>
              <a:gd name="T120" fmla="*/ 6542 w 6730"/>
              <a:gd name="T121" fmla="*/ 2999 h 6126"/>
              <a:gd name="T122" fmla="*/ 6030 w 6730"/>
              <a:gd name="T123" fmla="*/ 2403 h 6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30" h="6126">
                <a:moveTo>
                  <a:pt x="6030" y="2403"/>
                </a:moveTo>
                <a:lnTo>
                  <a:pt x="6030" y="2403"/>
                </a:lnTo>
                <a:lnTo>
                  <a:pt x="5999" y="2373"/>
                </a:lnTo>
                <a:lnTo>
                  <a:pt x="5970" y="2346"/>
                </a:lnTo>
                <a:lnTo>
                  <a:pt x="5942" y="2322"/>
                </a:lnTo>
                <a:lnTo>
                  <a:pt x="5917" y="2301"/>
                </a:lnTo>
                <a:lnTo>
                  <a:pt x="5893" y="2284"/>
                </a:lnTo>
                <a:lnTo>
                  <a:pt x="5870" y="2269"/>
                </a:lnTo>
                <a:lnTo>
                  <a:pt x="5851" y="2257"/>
                </a:lnTo>
                <a:lnTo>
                  <a:pt x="5832" y="2247"/>
                </a:lnTo>
                <a:lnTo>
                  <a:pt x="5815" y="2239"/>
                </a:lnTo>
                <a:lnTo>
                  <a:pt x="5800" y="2233"/>
                </a:lnTo>
                <a:lnTo>
                  <a:pt x="5786" y="2229"/>
                </a:lnTo>
                <a:lnTo>
                  <a:pt x="5774" y="2226"/>
                </a:lnTo>
                <a:lnTo>
                  <a:pt x="5763" y="2225"/>
                </a:lnTo>
                <a:lnTo>
                  <a:pt x="5753" y="2225"/>
                </a:lnTo>
                <a:lnTo>
                  <a:pt x="5744" y="2226"/>
                </a:lnTo>
                <a:lnTo>
                  <a:pt x="5737" y="2227"/>
                </a:lnTo>
                <a:lnTo>
                  <a:pt x="5737" y="2227"/>
                </a:lnTo>
                <a:lnTo>
                  <a:pt x="5726" y="2232"/>
                </a:lnTo>
                <a:lnTo>
                  <a:pt x="5714" y="2238"/>
                </a:lnTo>
                <a:lnTo>
                  <a:pt x="5703" y="2246"/>
                </a:lnTo>
                <a:lnTo>
                  <a:pt x="5692" y="2257"/>
                </a:lnTo>
                <a:lnTo>
                  <a:pt x="5682" y="2269"/>
                </a:lnTo>
                <a:lnTo>
                  <a:pt x="5672" y="2283"/>
                </a:lnTo>
                <a:lnTo>
                  <a:pt x="5662" y="2299"/>
                </a:lnTo>
                <a:lnTo>
                  <a:pt x="5652" y="2316"/>
                </a:lnTo>
                <a:lnTo>
                  <a:pt x="5643" y="2336"/>
                </a:lnTo>
                <a:lnTo>
                  <a:pt x="5633" y="2358"/>
                </a:lnTo>
                <a:lnTo>
                  <a:pt x="5612" y="2404"/>
                </a:lnTo>
                <a:lnTo>
                  <a:pt x="5593" y="2457"/>
                </a:lnTo>
                <a:lnTo>
                  <a:pt x="5571" y="2517"/>
                </a:lnTo>
                <a:lnTo>
                  <a:pt x="5571" y="2517"/>
                </a:lnTo>
                <a:lnTo>
                  <a:pt x="5553" y="2569"/>
                </a:lnTo>
                <a:lnTo>
                  <a:pt x="5532" y="2623"/>
                </a:lnTo>
                <a:lnTo>
                  <a:pt x="5510" y="2678"/>
                </a:lnTo>
                <a:lnTo>
                  <a:pt x="5487" y="2736"/>
                </a:lnTo>
                <a:lnTo>
                  <a:pt x="5487" y="2736"/>
                </a:lnTo>
                <a:lnTo>
                  <a:pt x="5472" y="2767"/>
                </a:lnTo>
                <a:lnTo>
                  <a:pt x="5457" y="2799"/>
                </a:lnTo>
                <a:lnTo>
                  <a:pt x="5442" y="2828"/>
                </a:lnTo>
                <a:lnTo>
                  <a:pt x="5426" y="2857"/>
                </a:lnTo>
                <a:lnTo>
                  <a:pt x="5410" y="2885"/>
                </a:lnTo>
                <a:lnTo>
                  <a:pt x="5393" y="2912"/>
                </a:lnTo>
                <a:lnTo>
                  <a:pt x="5376" y="2938"/>
                </a:lnTo>
                <a:lnTo>
                  <a:pt x="5358" y="2964"/>
                </a:lnTo>
                <a:lnTo>
                  <a:pt x="5340" y="2988"/>
                </a:lnTo>
                <a:lnTo>
                  <a:pt x="5322" y="3011"/>
                </a:lnTo>
                <a:lnTo>
                  <a:pt x="5302" y="3034"/>
                </a:lnTo>
                <a:lnTo>
                  <a:pt x="5283" y="3055"/>
                </a:lnTo>
                <a:lnTo>
                  <a:pt x="5262" y="3076"/>
                </a:lnTo>
                <a:lnTo>
                  <a:pt x="5242" y="3095"/>
                </a:lnTo>
                <a:lnTo>
                  <a:pt x="5221" y="3114"/>
                </a:lnTo>
                <a:lnTo>
                  <a:pt x="5199" y="3131"/>
                </a:lnTo>
                <a:lnTo>
                  <a:pt x="5178" y="3148"/>
                </a:lnTo>
                <a:lnTo>
                  <a:pt x="5155" y="3164"/>
                </a:lnTo>
                <a:lnTo>
                  <a:pt x="5132" y="3179"/>
                </a:lnTo>
                <a:lnTo>
                  <a:pt x="5108" y="3193"/>
                </a:lnTo>
                <a:lnTo>
                  <a:pt x="5083" y="3206"/>
                </a:lnTo>
                <a:lnTo>
                  <a:pt x="5059" y="3218"/>
                </a:lnTo>
                <a:lnTo>
                  <a:pt x="5034" y="3230"/>
                </a:lnTo>
                <a:lnTo>
                  <a:pt x="5008" y="3239"/>
                </a:lnTo>
                <a:lnTo>
                  <a:pt x="4982" y="3249"/>
                </a:lnTo>
                <a:lnTo>
                  <a:pt x="4954" y="3258"/>
                </a:lnTo>
                <a:lnTo>
                  <a:pt x="4926" y="3266"/>
                </a:lnTo>
                <a:lnTo>
                  <a:pt x="4898" y="3273"/>
                </a:lnTo>
                <a:lnTo>
                  <a:pt x="4870" y="3279"/>
                </a:lnTo>
                <a:lnTo>
                  <a:pt x="4841" y="3284"/>
                </a:lnTo>
                <a:lnTo>
                  <a:pt x="4810" y="3288"/>
                </a:lnTo>
                <a:lnTo>
                  <a:pt x="4780" y="3293"/>
                </a:lnTo>
                <a:lnTo>
                  <a:pt x="4780" y="3293"/>
                </a:lnTo>
                <a:lnTo>
                  <a:pt x="4751" y="3295"/>
                </a:lnTo>
                <a:lnTo>
                  <a:pt x="4723" y="3296"/>
                </a:lnTo>
                <a:lnTo>
                  <a:pt x="4694" y="3297"/>
                </a:lnTo>
                <a:lnTo>
                  <a:pt x="4666" y="3296"/>
                </a:lnTo>
                <a:lnTo>
                  <a:pt x="4637" y="3295"/>
                </a:lnTo>
                <a:lnTo>
                  <a:pt x="4609" y="3293"/>
                </a:lnTo>
                <a:lnTo>
                  <a:pt x="4581" y="3289"/>
                </a:lnTo>
                <a:lnTo>
                  <a:pt x="4553" y="3286"/>
                </a:lnTo>
                <a:lnTo>
                  <a:pt x="4524" y="3281"/>
                </a:lnTo>
                <a:lnTo>
                  <a:pt x="4496" y="3275"/>
                </a:lnTo>
                <a:lnTo>
                  <a:pt x="4468" y="3269"/>
                </a:lnTo>
                <a:lnTo>
                  <a:pt x="4441" y="3260"/>
                </a:lnTo>
                <a:lnTo>
                  <a:pt x="4413" y="3253"/>
                </a:lnTo>
                <a:lnTo>
                  <a:pt x="4385" y="3243"/>
                </a:lnTo>
                <a:lnTo>
                  <a:pt x="4357" y="3232"/>
                </a:lnTo>
                <a:lnTo>
                  <a:pt x="4329" y="3221"/>
                </a:lnTo>
                <a:lnTo>
                  <a:pt x="4302" y="3208"/>
                </a:lnTo>
                <a:lnTo>
                  <a:pt x="4274" y="3195"/>
                </a:lnTo>
                <a:lnTo>
                  <a:pt x="4247" y="3181"/>
                </a:lnTo>
                <a:lnTo>
                  <a:pt x="4220" y="3166"/>
                </a:lnTo>
                <a:lnTo>
                  <a:pt x="4192" y="3151"/>
                </a:lnTo>
                <a:lnTo>
                  <a:pt x="4165" y="3133"/>
                </a:lnTo>
                <a:lnTo>
                  <a:pt x="4138" y="3116"/>
                </a:lnTo>
                <a:lnTo>
                  <a:pt x="4110" y="3098"/>
                </a:lnTo>
                <a:lnTo>
                  <a:pt x="4083" y="3078"/>
                </a:lnTo>
                <a:lnTo>
                  <a:pt x="4057" y="3057"/>
                </a:lnTo>
                <a:lnTo>
                  <a:pt x="4030" y="3036"/>
                </a:lnTo>
                <a:lnTo>
                  <a:pt x="4003" y="3014"/>
                </a:lnTo>
                <a:lnTo>
                  <a:pt x="3977" y="2990"/>
                </a:lnTo>
                <a:lnTo>
                  <a:pt x="3950" y="2966"/>
                </a:lnTo>
                <a:lnTo>
                  <a:pt x="3924" y="2942"/>
                </a:lnTo>
                <a:lnTo>
                  <a:pt x="3897" y="2916"/>
                </a:lnTo>
                <a:lnTo>
                  <a:pt x="3897" y="2916"/>
                </a:lnTo>
                <a:lnTo>
                  <a:pt x="3872" y="2890"/>
                </a:lnTo>
                <a:lnTo>
                  <a:pt x="3847" y="2862"/>
                </a:lnTo>
                <a:lnTo>
                  <a:pt x="3822" y="2836"/>
                </a:lnTo>
                <a:lnTo>
                  <a:pt x="3799" y="2809"/>
                </a:lnTo>
                <a:lnTo>
                  <a:pt x="3778" y="2783"/>
                </a:lnTo>
                <a:lnTo>
                  <a:pt x="3756" y="2756"/>
                </a:lnTo>
                <a:lnTo>
                  <a:pt x="3736" y="2729"/>
                </a:lnTo>
                <a:lnTo>
                  <a:pt x="3716" y="2702"/>
                </a:lnTo>
                <a:lnTo>
                  <a:pt x="3698" y="2675"/>
                </a:lnTo>
                <a:lnTo>
                  <a:pt x="3679" y="2648"/>
                </a:lnTo>
                <a:lnTo>
                  <a:pt x="3663" y="2621"/>
                </a:lnTo>
                <a:lnTo>
                  <a:pt x="3647" y="2594"/>
                </a:lnTo>
                <a:lnTo>
                  <a:pt x="3633" y="2567"/>
                </a:lnTo>
                <a:lnTo>
                  <a:pt x="3619" y="2538"/>
                </a:lnTo>
                <a:lnTo>
                  <a:pt x="3604" y="2511"/>
                </a:lnTo>
                <a:lnTo>
                  <a:pt x="3593" y="2484"/>
                </a:lnTo>
                <a:lnTo>
                  <a:pt x="3582" y="2456"/>
                </a:lnTo>
                <a:lnTo>
                  <a:pt x="3571" y="2428"/>
                </a:lnTo>
                <a:lnTo>
                  <a:pt x="3561" y="2401"/>
                </a:lnTo>
                <a:lnTo>
                  <a:pt x="3552" y="2373"/>
                </a:lnTo>
                <a:lnTo>
                  <a:pt x="3545" y="2345"/>
                </a:lnTo>
                <a:lnTo>
                  <a:pt x="3538" y="2316"/>
                </a:lnTo>
                <a:lnTo>
                  <a:pt x="3533" y="2288"/>
                </a:lnTo>
                <a:lnTo>
                  <a:pt x="3528" y="2260"/>
                </a:lnTo>
                <a:lnTo>
                  <a:pt x="3523" y="2232"/>
                </a:lnTo>
                <a:lnTo>
                  <a:pt x="3520" y="2204"/>
                </a:lnTo>
                <a:lnTo>
                  <a:pt x="3518" y="2175"/>
                </a:lnTo>
                <a:lnTo>
                  <a:pt x="3517" y="2147"/>
                </a:lnTo>
                <a:lnTo>
                  <a:pt x="3517" y="2119"/>
                </a:lnTo>
                <a:lnTo>
                  <a:pt x="3518" y="2091"/>
                </a:lnTo>
                <a:lnTo>
                  <a:pt x="3519" y="2062"/>
                </a:lnTo>
                <a:lnTo>
                  <a:pt x="3521" y="2034"/>
                </a:lnTo>
                <a:lnTo>
                  <a:pt x="3521" y="2034"/>
                </a:lnTo>
                <a:lnTo>
                  <a:pt x="3524" y="2003"/>
                </a:lnTo>
                <a:lnTo>
                  <a:pt x="3529" y="1973"/>
                </a:lnTo>
                <a:lnTo>
                  <a:pt x="3534" y="1944"/>
                </a:lnTo>
                <a:lnTo>
                  <a:pt x="3541" y="1914"/>
                </a:lnTo>
                <a:lnTo>
                  <a:pt x="3547" y="1886"/>
                </a:lnTo>
                <a:lnTo>
                  <a:pt x="3556" y="1859"/>
                </a:lnTo>
                <a:lnTo>
                  <a:pt x="3564" y="1832"/>
                </a:lnTo>
                <a:lnTo>
                  <a:pt x="3573" y="1805"/>
                </a:lnTo>
                <a:lnTo>
                  <a:pt x="3584" y="1780"/>
                </a:lnTo>
                <a:lnTo>
                  <a:pt x="3595" y="1754"/>
                </a:lnTo>
                <a:lnTo>
                  <a:pt x="3608" y="1729"/>
                </a:lnTo>
                <a:lnTo>
                  <a:pt x="3621" y="1705"/>
                </a:lnTo>
                <a:lnTo>
                  <a:pt x="3635" y="1681"/>
                </a:lnTo>
                <a:lnTo>
                  <a:pt x="3650" y="1659"/>
                </a:lnTo>
                <a:lnTo>
                  <a:pt x="3665" y="1636"/>
                </a:lnTo>
                <a:lnTo>
                  <a:pt x="3682" y="1614"/>
                </a:lnTo>
                <a:lnTo>
                  <a:pt x="3700" y="1593"/>
                </a:lnTo>
                <a:lnTo>
                  <a:pt x="3718" y="1571"/>
                </a:lnTo>
                <a:lnTo>
                  <a:pt x="3738" y="1550"/>
                </a:lnTo>
                <a:lnTo>
                  <a:pt x="3758" y="1531"/>
                </a:lnTo>
                <a:lnTo>
                  <a:pt x="3780" y="1511"/>
                </a:lnTo>
                <a:lnTo>
                  <a:pt x="3802" y="1492"/>
                </a:lnTo>
                <a:lnTo>
                  <a:pt x="3825" y="1473"/>
                </a:lnTo>
                <a:lnTo>
                  <a:pt x="3849" y="1455"/>
                </a:lnTo>
                <a:lnTo>
                  <a:pt x="3874" y="1438"/>
                </a:lnTo>
                <a:lnTo>
                  <a:pt x="3900" y="1420"/>
                </a:lnTo>
                <a:lnTo>
                  <a:pt x="3927" y="1404"/>
                </a:lnTo>
                <a:lnTo>
                  <a:pt x="3955" y="1388"/>
                </a:lnTo>
                <a:lnTo>
                  <a:pt x="3985" y="1372"/>
                </a:lnTo>
                <a:lnTo>
                  <a:pt x="4015" y="1356"/>
                </a:lnTo>
                <a:lnTo>
                  <a:pt x="4047" y="1341"/>
                </a:lnTo>
                <a:lnTo>
                  <a:pt x="4078" y="1327"/>
                </a:lnTo>
                <a:lnTo>
                  <a:pt x="4078" y="1327"/>
                </a:lnTo>
                <a:lnTo>
                  <a:pt x="4134" y="1303"/>
                </a:lnTo>
                <a:lnTo>
                  <a:pt x="4190" y="1282"/>
                </a:lnTo>
                <a:lnTo>
                  <a:pt x="4244" y="1261"/>
                </a:lnTo>
                <a:lnTo>
                  <a:pt x="4297" y="1243"/>
                </a:lnTo>
                <a:lnTo>
                  <a:pt x="4297" y="1243"/>
                </a:lnTo>
                <a:lnTo>
                  <a:pt x="4355" y="1221"/>
                </a:lnTo>
                <a:lnTo>
                  <a:pt x="4408" y="1200"/>
                </a:lnTo>
                <a:lnTo>
                  <a:pt x="4456" y="1181"/>
                </a:lnTo>
                <a:lnTo>
                  <a:pt x="4477" y="1171"/>
                </a:lnTo>
                <a:lnTo>
                  <a:pt x="4496" y="1161"/>
                </a:lnTo>
                <a:lnTo>
                  <a:pt x="4515" y="1152"/>
                </a:lnTo>
                <a:lnTo>
                  <a:pt x="4530" y="1142"/>
                </a:lnTo>
                <a:lnTo>
                  <a:pt x="4545" y="1131"/>
                </a:lnTo>
                <a:lnTo>
                  <a:pt x="4557" y="1121"/>
                </a:lnTo>
                <a:lnTo>
                  <a:pt x="4567" y="1110"/>
                </a:lnTo>
                <a:lnTo>
                  <a:pt x="4575" y="1100"/>
                </a:lnTo>
                <a:lnTo>
                  <a:pt x="4582" y="1088"/>
                </a:lnTo>
                <a:lnTo>
                  <a:pt x="4586" y="1076"/>
                </a:lnTo>
                <a:lnTo>
                  <a:pt x="4586" y="1076"/>
                </a:lnTo>
                <a:lnTo>
                  <a:pt x="4588" y="1062"/>
                </a:lnTo>
                <a:lnTo>
                  <a:pt x="4589" y="1046"/>
                </a:lnTo>
                <a:lnTo>
                  <a:pt x="4587" y="1030"/>
                </a:lnTo>
                <a:lnTo>
                  <a:pt x="4584" y="1013"/>
                </a:lnTo>
                <a:lnTo>
                  <a:pt x="4580" y="996"/>
                </a:lnTo>
                <a:lnTo>
                  <a:pt x="4573" y="976"/>
                </a:lnTo>
                <a:lnTo>
                  <a:pt x="4564" y="957"/>
                </a:lnTo>
                <a:lnTo>
                  <a:pt x="4555" y="936"/>
                </a:lnTo>
                <a:lnTo>
                  <a:pt x="4544" y="915"/>
                </a:lnTo>
                <a:lnTo>
                  <a:pt x="4531" y="895"/>
                </a:lnTo>
                <a:lnTo>
                  <a:pt x="4517" y="873"/>
                </a:lnTo>
                <a:lnTo>
                  <a:pt x="4502" y="851"/>
                </a:lnTo>
                <a:lnTo>
                  <a:pt x="4484" y="830"/>
                </a:lnTo>
                <a:lnTo>
                  <a:pt x="4467" y="808"/>
                </a:lnTo>
                <a:lnTo>
                  <a:pt x="4447" y="786"/>
                </a:lnTo>
                <a:lnTo>
                  <a:pt x="4427" y="766"/>
                </a:lnTo>
                <a:lnTo>
                  <a:pt x="4427" y="766"/>
                </a:lnTo>
                <a:lnTo>
                  <a:pt x="4403" y="742"/>
                </a:lnTo>
                <a:lnTo>
                  <a:pt x="4373" y="715"/>
                </a:lnTo>
                <a:lnTo>
                  <a:pt x="4338" y="682"/>
                </a:lnTo>
                <a:lnTo>
                  <a:pt x="4298" y="647"/>
                </a:lnTo>
                <a:lnTo>
                  <a:pt x="4252" y="608"/>
                </a:lnTo>
                <a:lnTo>
                  <a:pt x="4201" y="565"/>
                </a:lnTo>
                <a:lnTo>
                  <a:pt x="4146" y="521"/>
                </a:lnTo>
                <a:lnTo>
                  <a:pt x="4088" y="472"/>
                </a:lnTo>
                <a:lnTo>
                  <a:pt x="4024" y="422"/>
                </a:lnTo>
                <a:lnTo>
                  <a:pt x="3957" y="370"/>
                </a:lnTo>
                <a:lnTo>
                  <a:pt x="3885" y="315"/>
                </a:lnTo>
                <a:lnTo>
                  <a:pt x="3810" y="260"/>
                </a:lnTo>
                <a:lnTo>
                  <a:pt x="3732" y="202"/>
                </a:lnTo>
                <a:lnTo>
                  <a:pt x="3651" y="145"/>
                </a:lnTo>
                <a:lnTo>
                  <a:pt x="3568" y="85"/>
                </a:lnTo>
                <a:lnTo>
                  <a:pt x="3481" y="27"/>
                </a:lnTo>
                <a:lnTo>
                  <a:pt x="3481" y="27"/>
                </a:lnTo>
                <a:lnTo>
                  <a:pt x="3467" y="18"/>
                </a:lnTo>
                <a:lnTo>
                  <a:pt x="3452" y="12"/>
                </a:lnTo>
                <a:lnTo>
                  <a:pt x="3438" y="6"/>
                </a:lnTo>
                <a:lnTo>
                  <a:pt x="3422" y="3"/>
                </a:lnTo>
                <a:lnTo>
                  <a:pt x="3406" y="0"/>
                </a:lnTo>
                <a:lnTo>
                  <a:pt x="3391" y="0"/>
                </a:lnTo>
                <a:lnTo>
                  <a:pt x="3376" y="1"/>
                </a:lnTo>
                <a:lnTo>
                  <a:pt x="3361" y="3"/>
                </a:lnTo>
                <a:lnTo>
                  <a:pt x="3345" y="6"/>
                </a:lnTo>
                <a:lnTo>
                  <a:pt x="3331" y="12"/>
                </a:lnTo>
                <a:lnTo>
                  <a:pt x="3317" y="18"/>
                </a:lnTo>
                <a:lnTo>
                  <a:pt x="3304" y="26"/>
                </a:lnTo>
                <a:lnTo>
                  <a:pt x="3291" y="36"/>
                </a:lnTo>
                <a:lnTo>
                  <a:pt x="3279" y="45"/>
                </a:lnTo>
                <a:lnTo>
                  <a:pt x="3269" y="57"/>
                </a:lnTo>
                <a:lnTo>
                  <a:pt x="3259" y="70"/>
                </a:lnTo>
                <a:lnTo>
                  <a:pt x="3259" y="70"/>
                </a:lnTo>
                <a:lnTo>
                  <a:pt x="3196" y="163"/>
                </a:lnTo>
                <a:lnTo>
                  <a:pt x="3133" y="253"/>
                </a:lnTo>
                <a:lnTo>
                  <a:pt x="3070" y="341"/>
                </a:lnTo>
                <a:lnTo>
                  <a:pt x="3010" y="425"/>
                </a:lnTo>
                <a:lnTo>
                  <a:pt x="2950" y="505"/>
                </a:lnTo>
                <a:lnTo>
                  <a:pt x="2891" y="582"/>
                </a:lnTo>
                <a:lnTo>
                  <a:pt x="2835" y="653"/>
                </a:lnTo>
                <a:lnTo>
                  <a:pt x="2781" y="721"/>
                </a:lnTo>
                <a:lnTo>
                  <a:pt x="2729" y="785"/>
                </a:lnTo>
                <a:lnTo>
                  <a:pt x="2680" y="845"/>
                </a:lnTo>
                <a:lnTo>
                  <a:pt x="2635" y="899"/>
                </a:lnTo>
                <a:lnTo>
                  <a:pt x="2591" y="949"/>
                </a:lnTo>
                <a:lnTo>
                  <a:pt x="2552" y="993"/>
                </a:lnTo>
                <a:lnTo>
                  <a:pt x="2518" y="1031"/>
                </a:lnTo>
                <a:lnTo>
                  <a:pt x="2487" y="1065"/>
                </a:lnTo>
                <a:lnTo>
                  <a:pt x="2460" y="1092"/>
                </a:lnTo>
                <a:lnTo>
                  <a:pt x="2460" y="1092"/>
                </a:lnTo>
                <a:lnTo>
                  <a:pt x="2439" y="1114"/>
                </a:lnTo>
                <a:lnTo>
                  <a:pt x="2411" y="1137"/>
                </a:lnTo>
                <a:lnTo>
                  <a:pt x="2381" y="1163"/>
                </a:lnTo>
                <a:lnTo>
                  <a:pt x="2348" y="1192"/>
                </a:lnTo>
                <a:lnTo>
                  <a:pt x="2311" y="1219"/>
                </a:lnTo>
                <a:lnTo>
                  <a:pt x="2271" y="1246"/>
                </a:lnTo>
                <a:lnTo>
                  <a:pt x="2227" y="1273"/>
                </a:lnTo>
                <a:lnTo>
                  <a:pt x="2206" y="1286"/>
                </a:lnTo>
                <a:lnTo>
                  <a:pt x="2182" y="1298"/>
                </a:lnTo>
                <a:lnTo>
                  <a:pt x="2158" y="1310"/>
                </a:lnTo>
                <a:lnTo>
                  <a:pt x="2134" y="1321"/>
                </a:lnTo>
                <a:lnTo>
                  <a:pt x="2109" y="1331"/>
                </a:lnTo>
                <a:lnTo>
                  <a:pt x="2083" y="1341"/>
                </a:lnTo>
                <a:lnTo>
                  <a:pt x="2057" y="1350"/>
                </a:lnTo>
                <a:lnTo>
                  <a:pt x="2031" y="1357"/>
                </a:lnTo>
                <a:lnTo>
                  <a:pt x="2004" y="1364"/>
                </a:lnTo>
                <a:lnTo>
                  <a:pt x="1977" y="1369"/>
                </a:lnTo>
                <a:lnTo>
                  <a:pt x="1949" y="1374"/>
                </a:lnTo>
                <a:lnTo>
                  <a:pt x="1921" y="1376"/>
                </a:lnTo>
                <a:lnTo>
                  <a:pt x="1892" y="1378"/>
                </a:lnTo>
                <a:lnTo>
                  <a:pt x="1863" y="1378"/>
                </a:lnTo>
                <a:lnTo>
                  <a:pt x="1834" y="1376"/>
                </a:lnTo>
                <a:lnTo>
                  <a:pt x="1805" y="1373"/>
                </a:lnTo>
                <a:lnTo>
                  <a:pt x="1774" y="1368"/>
                </a:lnTo>
                <a:lnTo>
                  <a:pt x="1745" y="1362"/>
                </a:lnTo>
                <a:lnTo>
                  <a:pt x="1745" y="1362"/>
                </a:lnTo>
                <a:lnTo>
                  <a:pt x="1719" y="1354"/>
                </a:lnTo>
                <a:lnTo>
                  <a:pt x="1693" y="1346"/>
                </a:lnTo>
                <a:lnTo>
                  <a:pt x="1669" y="1336"/>
                </a:lnTo>
                <a:lnTo>
                  <a:pt x="1647" y="1325"/>
                </a:lnTo>
                <a:lnTo>
                  <a:pt x="1624" y="1313"/>
                </a:lnTo>
                <a:lnTo>
                  <a:pt x="1603" y="1301"/>
                </a:lnTo>
                <a:lnTo>
                  <a:pt x="1583" y="1288"/>
                </a:lnTo>
                <a:lnTo>
                  <a:pt x="1563" y="1273"/>
                </a:lnTo>
                <a:lnTo>
                  <a:pt x="1545" y="1259"/>
                </a:lnTo>
                <a:lnTo>
                  <a:pt x="1527" y="1243"/>
                </a:lnTo>
                <a:lnTo>
                  <a:pt x="1510" y="1226"/>
                </a:lnTo>
                <a:lnTo>
                  <a:pt x="1494" y="1209"/>
                </a:lnTo>
                <a:lnTo>
                  <a:pt x="1479" y="1192"/>
                </a:lnTo>
                <a:lnTo>
                  <a:pt x="1464" y="1173"/>
                </a:lnTo>
                <a:lnTo>
                  <a:pt x="1450" y="1155"/>
                </a:lnTo>
                <a:lnTo>
                  <a:pt x="1437" y="1136"/>
                </a:lnTo>
                <a:lnTo>
                  <a:pt x="1424" y="1117"/>
                </a:lnTo>
                <a:lnTo>
                  <a:pt x="1412" y="1096"/>
                </a:lnTo>
                <a:lnTo>
                  <a:pt x="1390" y="1056"/>
                </a:lnTo>
                <a:lnTo>
                  <a:pt x="1369" y="1014"/>
                </a:lnTo>
                <a:lnTo>
                  <a:pt x="1350" y="972"/>
                </a:lnTo>
                <a:lnTo>
                  <a:pt x="1332" y="929"/>
                </a:lnTo>
                <a:lnTo>
                  <a:pt x="1316" y="887"/>
                </a:lnTo>
                <a:lnTo>
                  <a:pt x="1286" y="805"/>
                </a:lnTo>
                <a:lnTo>
                  <a:pt x="1286" y="805"/>
                </a:lnTo>
                <a:lnTo>
                  <a:pt x="1250" y="708"/>
                </a:lnTo>
                <a:lnTo>
                  <a:pt x="1232" y="661"/>
                </a:lnTo>
                <a:lnTo>
                  <a:pt x="1212" y="614"/>
                </a:lnTo>
                <a:lnTo>
                  <a:pt x="1212" y="614"/>
                </a:lnTo>
                <a:lnTo>
                  <a:pt x="1193" y="572"/>
                </a:lnTo>
                <a:lnTo>
                  <a:pt x="1173" y="534"/>
                </a:lnTo>
                <a:lnTo>
                  <a:pt x="1154" y="499"/>
                </a:lnTo>
                <a:lnTo>
                  <a:pt x="1133" y="469"/>
                </a:lnTo>
                <a:lnTo>
                  <a:pt x="1112" y="442"/>
                </a:lnTo>
                <a:lnTo>
                  <a:pt x="1092" y="417"/>
                </a:lnTo>
                <a:lnTo>
                  <a:pt x="1071" y="396"/>
                </a:lnTo>
                <a:lnTo>
                  <a:pt x="1049" y="378"/>
                </a:lnTo>
                <a:lnTo>
                  <a:pt x="1027" y="363"/>
                </a:lnTo>
                <a:lnTo>
                  <a:pt x="1004" y="349"/>
                </a:lnTo>
                <a:lnTo>
                  <a:pt x="980" y="338"/>
                </a:lnTo>
                <a:lnTo>
                  <a:pt x="956" y="329"/>
                </a:lnTo>
                <a:lnTo>
                  <a:pt x="931" y="322"/>
                </a:lnTo>
                <a:lnTo>
                  <a:pt x="905" y="315"/>
                </a:lnTo>
                <a:lnTo>
                  <a:pt x="878" y="311"/>
                </a:lnTo>
                <a:lnTo>
                  <a:pt x="851" y="307"/>
                </a:lnTo>
                <a:lnTo>
                  <a:pt x="851" y="307"/>
                </a:lnTo>
                <a:lnTo>
                  <a:pt x="819" y="305"/>
                </a:lnTo>
                <a:lnTo>
                  <a:pt x="786" y="306"/>
                </a:lnTo>
                <a:lnTo>
                  <a:pt x="753" y="309"/>
                </a:lnTo>
                <a:lnTo>
                  <a:pt x="720" y="314"/>
                </a:lnTo>
                <a:lnTo>
                  <a:pt x="687" y="322"/>
                </a:lnTo>
                <a:lnTo>
                  <a:pt x="653" y="331"/>
                </a:lnTo>
                <a:lnTo>
                  <a:pt x="619" y="344"/>
                </a:lnTo>
                <a:lnTo>
                  <a:pt x="586" y="358"/>
                </a:lnTo>
                <a:lnTo>
                  <a:pt x="552" y="376"/>
                </a:lnTo>
                <a:lnTo>
                  <a:pt x="517" y="395"/>
                </a:lnTo>
                <a:lnTo>
                  <a:pt x="484" y="417"/>
                </a:lnTo>
                <a:lnTo>
                  <a:pt x="449" y="442"/>
                </a:lnTo>
                <a:lnTo>
                  <a:pt x="415" y="468"/>
                </a:lnTo>
                <a:lnTo>
                  <a:pt x="380" y="497"/>
                </a:lnTo>
                <a:lnTo>
                  <a:pt x="345" y="529"/>
                </a:lnTo>
                <a:lnTo>
                  <a:pt x="311" y="562"/>
                </a:lnTo>
                <a:lnTo>
                  <a:pt x="311" y="562"/>
                </a:lnTo>
                <a:lnTo>
                  <a:pt x="277" y="597"/>
                </a:lnTo>
                <a:lnTo>
                  <a:pt x="246" y="631"/>
                </a:lnTo>
                <a:lnTo>
                  <a:pt x="216" y="666"/>
                </a:lnTo>
                <a:lnTo>
                  <a:pt x="189" y="701"/>
                </a:lnTo>
                <a:lnTo>
                  <a:pt x="165" y="735"/>
                </a:lnTo>
                <a:lnTo>
                  <a:pt x="144" y="769"/>
                </a:lnTo>
                <a:lnTo>
                  <a:pt x="124" y="804"/>
                </a:lnTo>
                <a:lnTo>
                  <a:pt x="107" y="837"/>
                </a:lnTo>
                <a:lnTo>
                  <a:pt x="92" y="871"/>
                </a:lnTo>
                <a:lnTo>
                  <a:pt x="80" y="905"/>
                </a:lnTo>
                <a:lnTo>
                  <a:pt x="70" y="938"/>
                </a:lnTo>
                <a:lnTo>
                  <a:pt x="62" y="972"/>
                </a:lnTo>
                <a:lnTo>
                  <a:pt x="57" y="1005"/>
                </a:lnTo>
                <a:lnTo>
                  <a:pt x="54" y="1038"/>
                </a:lnTo>
                <a:lnTo>
                  <a:pt x="54" y="1070"/>
                </a:lnTo>
                <a:lnTo>
                  <a:pt x="56" y="1103"/>
                </a:lnTo>
                <a:lnTo>
                  <a:pt x="56" y="1103"/>
                </a:lnTo>
                <a:lnTo>
                  <a:pt x="59" y="1131"/>
                </a:lnTo>
                <a:lnTo>
                  <a:pt x="63" y="1157"/>
                </a:lnTo>
                <a:lnTo>
                  <a:pt x="70" y="1183"/>
                </a:lnTo>
                <a:lnTo>
                  <a:pt x="76" y="1208"/>
                </a:lnTo>
                <a:lnTo>
                  <a:pt x="86" y="1232"/>
                </a:lnTo>
                <a:lnTo>
                  <a:pt x="97" y="1256"/>
                </a:lnTo>
                <a:lnTo>
                  <a:pt x="110" y="1278"/>
                </a:lnTo>
                <a:lnTo>
                  <a:pt x="126" y="1301"/>
                </a:lnTo>
                <a:lnTo>
                  <a:pt x="145" y="1323"/>
                </a:lnTo>
                <a:lnTo>
                  <a:pt x="165" y="1343"/>
                </a:lnTo>
                <a:lnTo>
                  <a:pt x="189" y="1365"/>
                </a:lnTo>
                <a:lnTo>
                  <a:pt x="216" y="1385"/>
                </a:lnTo>
                <a:lnTo>
                  <a:pt x="248" y="1405"/>
                </a:lnTo>
                <a:lnTo>
                  <a:pt x="281" y="1425"/>
                </a:lnTo>
                <a:lnTo>
                  <a:pt x="320" y="1444"/>
                </a:lnTo>
                <a:lnTo>
                  <a:pt x="361" y="1464"/>
                </a:lnTo>
                <a:lnTo>
                  <a:pt x="361" y="1464"/>
                </a:lnTo>
                <a:lnTo>
                  <a:pt x="409" y="1484"/>
                </a:lnTo>
                <a:lnTo>
                  <a:pt x="457" y="1503"/>
                </a:lnTo>
                <a:lnTo>
                  <a:pt x="552" y="1537"/>
                </a:lnTo>
                <a:lnTo>
                  <a:pt x="552" y="1537"/>
                </a:lnTo>
                <a:lnTo>
                  <a:pt x="636" y="1568"/>
                </a:lnTo>
                <a:lnTo>
                  <a:pt x="678" y="1584"/>
                </a:lnTo>
                <a:lnTo>
                  <a:pt x="720" y="1601"/>
                </a:lnTo>
                <a:lnTo>
                  <a:pt x="762" y="1621"/>
                </a:lnTo>
                <a:lnTo>
                  <a:pt x="804" y="1641"/>
                </a:lnTo>
                <a:lnTo>
                  <a:pt x="845" y="1664"/>
                </a:lnTo>
                <a:lnTo>
                  <a:pt x="864" y="1676"/>
                </a:lnTo>
                <a:lnTo>
                  <a:pt x="884" y="1689"/>
                </a:lnTo>
                <a:lnTo>
                  <a:pt x="903" y="1702"/>
                </a:lnTo>
                <a:lnTo>
                  <a:pt x="922" y="1716"/>
                </a:lnTo>
                <a:lnTo>
                  <a:pt x="940" y="1731"/>
                </a:lnTo>
                <a:lnTo>
                  <a:pt x="957" y="1746"/>
                </a:lnTo>
                <a:lnTo>
                  <a:pt x="975" y="1763"/>
                </a:lnTo>
                <a:lnTo>
                  <a:pt x="991" y="1779"/>
                </a:lnTo>
                <a:lnTo>
                  <a:pt x="1006" y="1796"/>
                </a:lnTo>
                <a:lnTo>
                  <a:pt x="1021" y="1815"/>
                </a:lnTo>
                <a:lnTo>
                  <a:pt x="1035" y="1834"/>
                </a:lnTo>
                <a:lnTo>
                  <a:pt x="1049" y="1855"/>
                </a:lnTo>
                <a:lnTo>
                  <a:pt x="1061" y="1876"/>
                </a:lnTo>
                <a:lnTo>
                  <a:pt x="1073" y="1898"/>
                </a:lnTo>
                <a:lnTo>
                  <a:pt x="1084" y="1921"/>
                </a:lnTo>
                <a:lnTo>
                  <a:pt x="1093" y="1946"/>
                </a:lnTo>
                <a:lnTo>
                  <a:pt x="1101" y="1971"/>
                </a:lnTo>
                <a:lnTo>
                  <a:pt x="1109" y="1997"/>
                </a:lnTo>
                <a:lnTo>
                  <a:pt x="1109" y="1997"/>
                </a:lnTo>
                <a:lnTo>
                  <a:pt x="1117" y="2027"/>
                </a:lnTo>
                <a:lnTo>
                  <a:pt x="1121" y="2057"/>
                </a:lnTo>
                <a:lnTo>
                  <a:pt x="1124" y="2088"/>
                </a:lnTo>
                <a:lnTo>
                  <a:pt x="1125" y="2117"/>
                </a:lnTo>
                <a:lnTo>
                  <a:pt x="1124" y="2146"/>
                </a:lnTo>
                <a:lnTo>
                  <a:pt x="1122" y="2175"/>
                </a:lnTo>
                <a:lnTo>
                  <a:pt x="1119" y="2204"/>
                </a:lnTo>
                <a:lnTo>
                  <a:pt x="1113" y="2231"/>
                </a:lnTo>
                <a:lnTo>
                  <a:pt x="1107" y="2259"/>
                </a:lnTo>
                <a:lnTo>
                  <a:pt x="1098" y="2286"/>
                </a:lnTo>
                <a:lnTo>
                  <a:pt x="1090" y="2312"/>
                </a:lnTo>
                <a:lnTo>
                  <a:pt x="1080" y="2338"/>
                </a:lnTo>
                <a:lnTo>
                  <a:pt x="1069" y="2363"/>
                </a:lnTo>
                <a:lnTo>
                  <a:pt x="1057" y="2388"/>
                </a:lnTo>
                <a:lnTo>
                  <a:pt x="1045" y="2412"/>
                </a:lnTo>
                <a:lnTo>
                  <a:pt x="1032" y="2434"/>
                </a:lnTo>
                <a:lnTo>
                  <a:pt x="1019" y="2457"/>
                </a:lnTo>
                <a:lnTo>
                  <a:pt x="1005" y="2479"/>
                </a:lnTo>
                <a:lnTo>
                  <a:pt x="976" y="2520"/>
                </a:lnTo>
                <a:lnTo>
                  <a:pt x="947" y="2559"/>
                </a:lnTo>
                <a:lnTo>
                  <a:pt x="918" y="2594"/>
                </a:lnTo>
                <a:lnTo>
                  <a:pt x="890" y="2625"/>
                </a:lnTo>
                <a:lnTo>
                  <a:pt x="865" y="2652"/>
                </a:lnTo>
                <a:lnTo>
                  <a:pt x="823" y="2696"/>
                </a:lnTo>
                <a:lnTo>
                  <a:pt x="823" y="2696"/>
                </a:lnTo>
                <a:lnTo>
                  <a:pt x="774" y="2742"/>
                </a:lnTo>
                <a:lnTo>
                  <a:pt x="710" y="2802"/>
                </a:lnTo>
                <a:lnTo>
                  <a:pt x="631" y="2872"/>
                </a:lnTo>
                <a:lnTo>
                  <a:pt x="540" y="2952"/>
                </a:lnTo>
                <a:lnTo>
                  <a:pt x="437" y="3040"/>
                </a:lnTo>
                <a:lnTo>
                  <a:pt x="325" y="3132"/>
                </a:lnTo>
                <a:lnTo>
                  <a:pt x="266" y="3180"/>
                </a:lnTo>
                <a:lnTo>
                  <a:pt x="204" y="3229"/>
                </a:lnTo>
                <a:lnTo>
                  <a:pt x="143" y="3276"/>
                </a:lnTo>
                <a:lnTo>
                  <a:pt x="79" y="3325"/>
                </a:lnTo>
                <a:lnTo>
                  <a:pt x="79" y="3325"/>
                </a:lnTo>
                <a:lnTo>
                  <a:pt x="61" y="3340"/>
                </a:lnTo>
                <a:lnTo>
                  <a:pt x="46" y="3355"/>
                </a:lnTo>
                <a:lnTo>
                  <a:pt x="33" y="3373"/>
                </a:lnTo>
                <a:lnTo>
                  <a:pt x="22" y="3391"/>
                </a:lnTo>
                <a:lnTo>
                  <a:pt x="14" y="3410"/>
                </a:lnTo>
                <a:lnTo>
                  <a:pt x="7" y="3429"/>
                </a:lnTo>
                <a:lnTo>
                  <a:pt x="2" y="3450"/>
                </a:lnTo>
                <a:lnTo>
                  <a:pt x="0" y="3470"/>
                </a:lnTo>
                <a:lnTo>
                  <a:pt x="0" y="3491"/>
                </a:lnTo>
                <a:lnTo>
                  <a:pt x="1" y="3511"/>
                </a:lnTo>
                <a:lnTo>
                  <a:pt x="5" y="3532"/>
                </a:lnTo>
                <a:lnTo>
                  <a:pt x="10" y="3552"/>
                </a:lnTo>
                <a:lnTo>
                  <a:pt x="19" y="3571"/>
                </a:lnTo>
                <a:lnTo>
                  <a:pt x="30" y="3589"/>
                </a:lnTo>
                <a:lnTo>
                  <a:pt x="42" y="3608"/>
                </a:lnTo>
                <a:lnTo>
                  <a:pt x="57" y="3624"/>
                </a:lnTo>
                <a:lnTo>
                  <a:pt x="2048" y="5616"/>
                </a:lnTo>
                <a:lnTo>
                  <a:pt x="2048" y="5616"/>
                </a:lnTo>
                <a:lnTo>
                  <a:pt x="2081" y="5647"/>
                </a:lnTo>
                <a:lnTo>
                  <a:pt x="2114" y="5677"/>
                </a:lnTo>
                <a:lnTo>
                  <a:pt x="2147" y="5707"/>
                </a:lnTo>
                <a:lnTo>
                  <a:pt x="2181" y="5735"/>
                </a:lnTo>
                <a:lnTo>
                  <a:pt x="2215" y="5763"/>
                </a:lnTo>
                <a:lnTo>
                  <a:pt x="2250" y="5789"/>
                </a:lnTo>
                <a:lnTo>
                  <a:pt x="2286" y="5814"/>
                </a:lnTo>
                <a:lnTo>
                  <a:pt x="2322" y="5839"/>
                </a:lnTo>
                <a:lnTo>
                  <a:pt x="2358" y="5863"/>
                </a:lnTo>
                <a:lnTo>
                  <a:pt x="2395" y="5884"/>
                </a:lnTo>
                <a:lnTo>
                  <a:pt x="2432" y="5906"/>
                </a:lnTo>
                <a:lnTo>
                  <a:pt x="2470" y="5927"/>
                </a:lnTo>
                <a:lnTo>
                  <a:pt x="2508" y="5946"/>
                </a:lnTo>
                <a:lnTo>
                  <a:pt x="2547" y="5965"/>
                </a:lnTo>
                <a:lnTo>
                  <a:pt x="2586" y="5982"/>
                </a:lnTo>
                <a:lnTo>
                  <a:pt x="2625" y="5998"/>
                </a:lnTo>
                <a:lnTo>
                  <a:pt x="2664" y="6013"/>
                </a:lnTo>
                <a:lnTo>
                  <a:pt x="2704" y="6028"/>
                </a:lnTo>
                <a:lnTo>
                  <a:pt x="2744" y="6041"/>
                </a:lnTo>
                <a:lnTo>
                  <a:pt x="2784" y="6054"/>
                </a:lnTo>
                <a:lnTo>
                  <a:pt x="2825" y="6065"/>
                </a:lnTo>
                <a:lnTo>
                  <a:pt x="2865" y="6076"/>
                </a:lnTo>
                <a:lnTo>
                  <a:pt x="2907" y="6086"/>
                </a:lnTo>
                <a:lnTo>
                  <a:pt x="2948" y="6095"/>
                </a:lnTo>
                <a:lnTo>
                  <a:pt x="2989" y="6101"/>
                </a:lnTo>
                <a:lnTo>
                  <a:pt x="3030" y="6108"/>
                </a:lnTo>
                <a:lnTo>
                  <a:pt x="3072" y="6113"/>
                </a:lnTo>
                <a:lnTo>
                  <a:pt x="3114" y="6118"/>
                </a:lnTo>
                <a:lnTo>
                  <a:pt x="3155" y="6122"/>
                </a:lnTo>
                <a:lnTo>
                  <a:pt x="3197" y="6124"/>
                </a:lnTo>
                <a:lnTo>
                  <a:pt x="3239" y="6126"/>
                </a:lnTo>
                <a:lnTo>
                  <a:pt x="3280" y="6126"/>
                </a:lnTo>
                <a:lnTo>
                  <a:pt x="3323" y="6126"/>
                </a:lnTo>
                <a:lnTo>
                  <a:pt x="3364" y="6124"/>
                </a:lnTo>
                <a:lnTo>
                  <a:pt x="3406" y="6122"/>
                </a:lnTo>
                <a:lnTo>
                  <a:pt x="3447" y="6118"/>
                </a:lnTo>
                <a:lnTo>
                  <a:pt x="3490" y="6113"/>
                </a:lnTo>
                <a:lnTo>
                  <a:pt x="3531" y="6108"/>
                </a:lnTo>
                <a:lnTo>
                  <a:pt x="3572" y="6101"/>
                </a:lnTo>
                <a:lnTo>
                  <a:pt x="3613" y="6095"/>
                </a:lnTo>
                <a:lnTo>
                  <a:pt x="3654" y="6086"/>
                </a:lnTo>
                <a:lnTo>
                  <a:pt x="3695" y="6076"/>
                </a:lnTo>
                <a:lnTo>
                  <a:pt x="3737" y="6065"/>
                </a:lnTo>
                <a:lnTo>
                  <a:pt x="3777" y="6054"/>
                </a:lnTo>
                <a:lnTo>
                  <a:pt x="3817" y="6041"/>
                </a:lnTo>
                <a:lnTo>
                  <a:pt x="3857" y="6028"/>
                </a:lnTo>
                <a:lnTo>
                  <a:pt x="3897" y="6013"/>
                </a:lnTo>
                <a:lnTo>
                  <a:pt x="3936" y="5998"/>
                </a:lnTo>
                <a:lnTo>
                  <a:pt x="3976" y="5982"/>
                </a:lnTo>
                <a:lnTo>
                  <a:pt x="4014" y="5965"/>
                </a:lnTo>
                <a:lnTo>
                  <a:pt x="4053" y="5946"/>
                </a:lnTo>
                <a:lnTo>
                  <a:pt x="4091" y="5927"/>
                </a:lnTo>
                <a:lnTo>
                  <a:pt x="4129" y="5906"/>
                </a:lnTo>
                <a:lnTo>
                  <a:pt x="4166" y="5884"/>
                </a:lnTo>
                <a:lnTo>
                  <a:pt x="4203" y="5863"/>
                </a:lnTo>
                <a:lnTo>
                  <a:pt x="4239" y="5839"/>
                </a:lnTo>
                <a:lnTo>
                  <a:pt x="4275" y="5814"/>
                </a:lnTo>
                <a:lnTo>
                  <a:pt x="4311" y="5789"/>
                </a:lnTo>
                <a:lnTo>
                  <a:pt x="4346" y="5763"/>
                </a:lnTo>
                <a:lnTo>
                  <a:pt x="4380" y="5735"/>
                </a:lnTo>
                <a:lnTo>
                  <a:pt x="4415" y="5707"/>
                </a:lnTo>
                <a:lnTo>
                  <a:pt x="4447" y="5677"/>
                </a:lnTo>
                <a:lnTo>
                  <a:pt x="4481" y="5647"/>
                </a:lnTo>
                <a:lnTo>
                  <a:pt x="4512" y="5616"/>
                </a:lnTo>
                <a:lnTo>
                  <a:pt x="6673" y="3456"/>
                </a:lnTo>
                <a:lnTo>
                  <a:pt x="6673" y="3456"/>
                </a:lnTo>
                <a:lnTo>
                  <a:pt x="6685" y="3442"/>
                </a:lnTo>
                <a:lnTo>
                  <a:pt x="6696" y="3428"/>
                </a:lnTo>
                <a:lnTo>
                  <a:pt x="6705" y="3413"/>
                </a:lnTo>
                <a:lnTo>
                  <a:pt x="6713" y="3398"/>
                </a:lnTo>
                <a:lnTo>
                  <a:pt x="6720" y="3381"/>
                </a:lnTo>
                <a:lnTo>
                  <a:pt x="6725" y="3364"/>
                </a:lnTo>
                <a:lnTo>
                  <a:pt x="6728" y="3348"/>
                </a:lnTo>
                <a:lnTo>
                  <a:pt x="6730" y="3331"/>
                </a:lnTo>
                <a:lnTo>
                  <a:pt x="6730" y="3313"/>
                </a:lnTo>
                <a:lnTo>
                  <a:pt x="6729" y="3296"/>
                </a:lnTo>
                <a:lnTo>
                  <a:pt x="6727" y="3279"/>
                </a:lnTo>
                <a:lnTo>
                  <a:pt x="6723" y="3261"/>
                </a:lnTo>
                <a:lnTo>
                  <a:pt x="6717" y="3245"/>
                </a:lnTo>
                <a:lnTo>
                  <a:pt x="6711" y="3229"/>
                </a:lnTo>
                <a:lnTo>
                  <a:pt x="6702" y="3212"/>
                </a:lnTo>
                <a:lnTo>
                  <a:pt x="6692" y="3197"/>
                </a:lnTo>
                <a:lnTo>
                  <a:pt x="6692" y="3197"/>
                </a:lnTo>
                <a:lnTo>
                  <a:pt x="6643" y="3130"/>
                </a:lnTo>
                <a:lnTo>
                  <a:pt x="6592" y="3064"/>
                </a:lnTo>
                <a:lnTo>
                  <a:pt x="6542" y="2999"/>
                </a:lnTo>
                <a:lnTo>
                  <a:pt x="6492" y="2935"/>
                </a:lnTo>
                <a:lnTo>
                  <a:pt x="6442" y="2873"/>
                </a:lnTo>
                <a:lnTo>
                  <a:pt x="6393" y="2815"/>
                </a:lnTo>
                <a:lnTo>
                  <a:pt x="6301" y="2703"/>
                </a:lnTo>
                <a:lnTo>
                  <a:pt x="6216" y="2605"/>
                </a:lnTo>
                <a:lnTo>
                  <a:pt x="6141" y="2520"/>
                </a:lnTo>
                <a:lnTo>
                  <a:pt x="6078" y="2453"/>
                </a:lnTo>
                <a:lnTo>
                  <a:pt x="6030" y="2403"/>
                </a:lnTo>
                <a:lnTo>
                  <a:pt x="6030" y="2403"/>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12" name="Freeform 7"/>
          <p:cNvSpPr/>
          <p:nvPr/>
        </p:nvSpPr>
        <p:spPr bwMode="auto">
          <a:xfrm>
            <a:off x="808789" y="2876065"/>
            <a:ext cx="1851116" cy="2034498"/>
          </a:xfrm>
          <a:custGeom>
            <a:avLst/>
            <a:gdLst>
              <a:gd name="T0" fmla="*/ 3869 w 6125"/>
              <a:gd name="T1" fmla="*/ 5851 h 6731"/>
              <a:gd name="T2" fmla="*/ 3899 w 6125"/>
              <a:gd name="T3" fmla="*/ 5738 h 6731"/>
              <a:gd name="T4" fmla="*/ 3809 w 6125"/>
              <a:gd name="T5" fmla="*/ 5652 h 6731"/>
              <a:gd name="T6" fmla="*/ 3447 w 6125"/>
              <a:gd name="T7" fmla="*/ 5510 h 6731"/>
              <a:gd name="T8" fmla="*/ 3187 w 6125"/>
              <a:gd name="T9" fmla="*/ 5376 h 6731"/>
              <a:gd name="T10" fmla="*/ 2995 w 6125"/>
              <a:gd name="T11" fmla="*/ 5199 h 6731"/>
              <a:gd name="T12" fmla="*/ 2877 w 6125"/>
              <a:gd name="T13" fmla="*/ 4982 h 6731"/>
              <a:gd name="T14" fmla="*/ 2831 w 6125"/>
              <a:gd name="T15" fmla="*/ 4752 h 6731"/>
              <a:gd name="T16" fmla="*/ 2851 w 6125"/>
              <a:gd name="T17" fmla="*/ 4497 h 6731"/>
              <a:gd name="T18" fmla="*/ 2945 w 6125"/>
              <a:gd name="T19" fmla="*/ 4247 h 6731"/>
              <a:gd name="T20" fmla="*/ 3112 w 6125"/>
              <a:gd name="T21" fmla="*/ 4004 h 6731"/>
              <a:gd name="T22" fmla="*/ 3316 w 6125"/>
              <a:gd name="T23" fmla="*/ 3799 h 6731"/>
              <a:gd name="T24" fmla="*/ 3559 w 6125"/>
              <a:gd name="T25" fmla="*/ 3633 h 6731"/>
              <a:gd name="T26" fmla="*/ 3809 w 6125"/>
              <a:gd name="T27" fmla="*/ 3538 h 6731"/>
              <a:gd name="T28" fmla="*/ 4063 w 6125"/>
              <a:gd name="T29" fmla="*/ 3519 h 6731"/>
              <a:gd name="T30" fmla="*/ 4294 w 6125"/>
              <a:gd name="T31" fmla="*/ 3564 h 6731"/>
              <a:gd name="T32" fmla="*/ 4512 w 6125"/>
              <a:gd name="T33" fmla="*/ 3682 h 6731"/>
              <a:gd name="T34" fmla="*/ 4688 w 6125"/>
              <a:gd name="T35" fmla="*/ 3875 h 6731"/>
              <a:gd name="T36" fmla="*/ 4823 w 6125"/>
              <a:gd name="T37" fmla="*/ 4134 h 6731"/>
              <a:gd name="T38" fmla="*/ 4965 w 6125"/>
              <a:gd name="T39" fmla="*/ 4496 h 6731"/>
              <a:gd name="T40" fmla="*/ 5049 w 6125"/>
              <a:gd name="T41" fmla="*/ 4586 h 6731"/>
              <a:gd name="T42" fmla="*/ 5211 w 6125"/>
              <a:gd name="T43" fmla="*/ 4544 h 6731"/>
              <a:gd name="T44" fmla="*/ 5384 w 6125"/>
              <a:gd name="T45" fmla="*/ 4403 h 6731"/>
              <a:gd name="T46" fmla="*/ 5756 w 6125"/>
              <a:gd name="T47" fmla="*/ 3957 h 6731"/>
              <a:gd name="T48" fmla="*/ 6114 w 6125"/>
              <a:gd name="T49" fmla="*/ 3453 h 6731"/>
              <a:gd name="T50" fmla="*/ 6107 w 6125"/>
              <a:gd name="T51" fmla="*/ 3318 h 6731"/>
              <a:gd name="T52" fmla="*/ 5799 w 6125"/>
              <a:gd name="T53" fmla="*/ 3084 h 6731"/>
              <a:gd name="T54" fmla="*/ 5189 w 6125"/>
              <a:gd name="T55" fmla="*/ 2609 h 6731"/>
              <a:gd name="T56" fmla="*/ 4881 w 6125"/>
              <a:gd name="T57" fmla="*/ 2268 h 6731"/>
              <a:gd name="T58" fmla="*/ 4780 w 6125"/>
              <a:gd name="T59" fmla="*/ 2066 h 6731"/>
              <a:gd name="T60" fmla="*/ 4748 w 6125"/>
              <a:gd name="T61" fmla="*/ 1871 h 6731"/>
              <a:gd name="T62" fmla="*/ 4780 w 6125"/>
              <a:gd name="T63" fmla="*/ 1694 h 6731"/>
              <a:gd name="T64" fmla="*/ 4900 w 6125"/>
              <a:gd name="T65" fmla="*/ 1511 h 6731"/>
              <a:gd name="T66" fmla="*/ 5111 w 6125"/>
              <a:gd name="T67" fmla="*/ 1369 h 6731"/>
              <a:gd name="T68" fmla="*/ 5512 w 6125"/>
              <a:gd name="T69" fmla="*/ 1212 h 6731"/>
              <a:gd name="T70" fmla="*/ 5763 w 6125"/>
              <a:gd name="T71" fmla="*/ 1027 h 6731"/>
              <a:gd name="T72" fmla="*/ 5820 w 6125"/>
              <a:gd name="T73" fmla="*/ 819 h 6731"/>
              <a:gd name="T74" fmla="*/ 5731 w 6125"/>
              <a:gd name="T75" fmla="*/ 517 h 6731"/>
              <a:gd name="T76" fmla="*/ 5493 w 6125"/>
              <a:gd name="T77" fmla="*/ 246 h 6731"/>
              <a:gd name="T78" fmla="*/ 5187 w 6125"/>
              <a:gd name="T79" fmla="*/ 70 h 6731"/>
              <a:gd name="T80" fmla="*/ 4943 w 6125"/>
              <a:gd name="T81" fmla="*/ 70 h 6731"/>
              <a:gd name="T82" fmla="*/ 4740 w 6125"/>
              <a:gd name="T83" fmla="*/ 217 h 6731"/>
              <a:gd name="T84" fmla="*/ 4588 w 6125"/>
              <a:gd name="T85" fmla="*/ 553 h 6731"/>
              <a:gd name="T86" fmla="*/ 4424 w 6125"/>
              <a:gd name="T87" fmla="*/ 903 h 6731"/>
              <a:gd name="T88" fmla="*/ 4271 w 6125"/>
              <a:gd name="T89" fmla="*/ 1049 h 6731"/>
              <a:gd name="T90" fmla="*/ 4068 w 6125"/>
              <a:gd name="T91" fmla="*/ 1121 h 6731"/>
              <a:gd name="T92" fmla="*/ 3814 w 6125"/>
              <a:gd name="T93" fmla="*/ 1091 h 6731"/>
              <a:gd name="T94" fmla="*/ 3567 w 6125"/>
              <a:gd name="T95" fmla="*/ 948 h 6731"/>
              <a:gd name="T96" fmla="*/ 3173 w 6125"/>
              <a:gd name="T97" fmla="*/ 540 h 6731"/>
              <a:gd name="T98" fmla="*/ 2753 w 6125"/>
              <a:gd name="T99" fmla="*/ 33 h 6731"/>
              <a:gd name="T100" fmla="*/ 2573 w 6125"/>
              <a:gd name="T101" fmla="*/ 11 h 6731"/>
              <a:gd name="T102" fmla="*/ 419 w 6125"/>
              <a:gd name="T103" fmla="*/ 2147 h 6731"/>
              <a:gd name="T104" fmla="*/ 199 w 6125"/>
              <a:gd name="T105" fmla="*/ 2471 h 6731"/>
              <a:gd name="T106" fmla="*/ 60 w 6125"/>
              <a:gd name="T107" fmla="*/ 2825 h 6731"/>
              <a:gd name="T108" fmla="*/ 2 w 6125"/>
              <a:gd name="T109" fmla="*/ 3197 h 6731"/>
              <a:gd name="T110" fmla="*/ 24 w 6125"/>
              <a:gd name="T111" fmla="*/ 3573 h 6731"/>
              <a:gd name="T112" fmla="*/ 127 w 6125"/>
              <a:gd name="T113" fmla="*/ 3937 h 6731"/>
              <a:gd name="T114" fmla="*/ 311 w 6125"/>
              <a:gd name="T115" fmla="*/ 4276 h 6731"/>
              <a:gd name="T116" fmla="*/ 2670 w 6125"/>
              <a:gd name="T117" fmla="*/ 6673 h 6731"/>
              <a:gd name="T118" fmla="*/ 2813 w 6125"/>
              <a:gd name="T119" fmla="*/ 6731 h 6731"/>
              <a:gd name="T120" fmla="*/ 2996 w 6125"/>
              <a:gd name="T121" fmla="*/ 6643 h 6731"/>
              <a:gd name="T122" fmla="*/ 3673 w 6125"/>
              <a:gd name="T123" fmla="*/ 6078 h 6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5" h="6731">
                <a:moveTo>
                  <a:pt x="3722" y="6032"/>
                </a:moveTo>
                <a:lnTo>
                  <a:pt x="3722" y="6032"/>
                </a:lnTo>
                <a:lnTo>
                  <a:pt x="3753" y="5999"/>
                </a:lnTo>
                <a:lnTo>
                  <a:pt x="3780" y="5970"/>
                </a:lnTo>
                <a:lnTo>
                  <a:pt x="3804" y="5943"/>
                </a:lnTo>
                <a:lnTo>
                  <a:pt x="3825" y="5917"/>
                </a:lnTo>
                <a:lnTo>
                  <a:pt x="3842" y="5893"/>
                </a:lnTo>
                <a:lnTo>
                  <a:pt x="3857" y="5871"/>
                </a:lnTo>
                <a:lnTo>
                  <a:pt x="3869" y="5851"/>
                </a:lnTo>
                <a:lnTo>
                  <a:pt x="3879" y="5832"/>
                </a:lnTo>
                <a:lnTo>
                  <a:pt x="3887" y="5815"/>
                </a:lnTo>
                <a:lnTo>
                  <a:pt x="3892" y="5800"/>
                </a:lnTo>
                <a:lnTo>
                  <a:pt x="3896" y="5786"/>
                </a:lnTo>
                <a:lnTo>
                  <a:pt x="3900" y="5774"/>
                </a:lnTo>
                <a:lnTo>
                  <a:pt x="3901" y="5763"/>
                </a:lnTo>
                <a:lnTo>
                  <a:pt x="3901" y="5753"/>
                </a:lnTo>
                <a:lnTo>
                  <a:pt x="3900" y="5744"/>
                </a:lnTo>
                <a:lnTo>
                  <a:pt x="3899" y="5738"/>
                </a:lnTo>
                <a:lnTo>
                  <a:pt x="3899" y="5738"/>
                </a:lnTo>
                <a:lnTo>
                  <a:pt x="3894" y="5726"/>
                </a:lnTo>
                <a:lnTo>
                  <a:pt x="3888" y="5714"/>
                </a:lnTo>
                <a:lnTo>
                  <a:pt x="3879" y="5703"/>
                </a:lnTo>
                <a:lnTo>
                  <a:pt x="3869" y="5692"/>
                </a:lnTo>
                <a:lnTo>
                  <a:pt x="3857" y="5683"/>
                </a:lnTo>
                <a:lnTo>
                  <a:pt x="3843" y="5672"/>
                </a:lnTo>
                <a:lnTo>
                  <a:pt x="3827" y="5662"/>
                </a:lnTo>
                <a:lnTo>
                  <a:pt x="3809" y="5652"/>
                </a:lnTo>
                <a:lnTo>
                  <a:pt x="3789" y="5643"/>
                </a:lnTo>
                <a:lnTo>
                  <a:pt x="3768" y="5633"/>
                </a:lnTo>
                <a:lnTo>
                  <a:pt x="3721" y="5613"/>
                </a:lnTo>
                <a:lnTo>
                  <a:pt x="3668" y="5593"/>
                </a:lnTo>
                <a:lnTo>
                  <a:pt x="3609" y="5571"/>
                </a:lnTo>
                <a:lnTo>
                  <a:pt x="3609" y="5571"/>
                </a:lnTo>
                <a:lnTo>
                  <a:pt x="3555" y="5552"/>
                </a:lnTo>
                <a:lnTo>
                  <a:pt x="3501" y="5532"/>
                </a:lnTo>
                <a:lnTo>
                  <a:pt x="3447" y="5510"/>
                </a:lnTo>
                <a:lnTo>
                  <a:pt x="3390" y="5487"/>
                </a:lnTo>
                <a:lnTo>
                  <a:pt x="3390" y="5487"/>
                </a:lnTo>
                <a:lnTo>
                  <a:pt x="3359" y="5472"/>
                </a:lnTo>
                <a:lnTo>
                  <a:pt x="3327" y="5457"/>
                </a:lnTo>
                <a:lnTo>
                  <a:pt x="3297" y="5442"/>
                </a:lnTo>
                <a:lnTo>
                  <a:pt x="3268" y="5426"/>
                </a:lnTo>
                <a:lnTo>
                  <a:pt x="3241" y="5410"/>
                </a:lnTo>
                <a:lnTo>
                  <a:pt x="3213" y="5393"/>
                </a:lnTo>
                <a:lnTo>
                  <a:pt x="3187" y="5376"/>
                </a:lnTo>
                <a:lnTo>
                  <a:pt x="3162" y="5359"/>
                </a:lnTo>
                <a:lnTo>
                  <a:pt x="3138" y="5340"/>
                </a:lnTo>
                <a:lnTo>
                  <a:pt x="3114" y="5322"/>
                </a:lnTo>
                <a:lnTo>
                  <a:pt x="3092" y="5302"/>
                </a:lnTo>
                <a:lnTo>
                  <a:pt x="3071" y="5283"/>
                </a:lnTo>
                <a:lnTo>
                  <a:pt x="3050" y="5263"/>
                </a:lnTo>
                <a:lnTo>
                  <a:pt x="3031" y="5243"/>
                </a:lnTo>
                <a:lnTo>
                  <a:pt x="3012" y="5221"/>
                </a:lnTo>
                <a:lnTo>
                  <a:pt x="2995" y="5199"/>
                </a:lnTo>
                <a:lnTo>
                  <a:pt x="2978" y="5178"/>
                </a:lnTo>
                <a:lnTo>
                  <a:pt x="2962" y="5155"/>
                </a:lnTo>
                <a:lnTo>
                  <a:pt x="2947" y="5132"/>
                </a:lnTo>
                <a:lnTo>
                  <a:pt x="2933" y="5108"/>
                </a:lnTo>
                <a:lnTo>
                  <a:pt x="2920" y="5085"/>
                </a:lnTo>
                <a:lnTo>
                  <a:pt x="2907" y="5060"/>
                </a:lnTo>
                <a:lnTo>
                  <a:pt x="2896" y="5034"/>
                </a:lnTo>
                <a:lnTo>
                  <a:pt x="2885" y="5009"/>
                </a:lnTo>
                <a:lnTo>
                  <a:pt x="2877" y="4982"/>
                </a:lnTo>
                <a:lnTo>
                  <a:pt x="2868" y="4954"/>
                </a:lnTo>
                <a:lnTo>
                  <a:pt x="2859" y="4927"/>
                </a:lnTo>
                <a:lnTo>
                  <a:pt x="2853" y="4899"/>
                </a:lnTo>
                <a:lnTo>
                  <a:pt x="2846" y="4870"/>
                </a:lnTo>
                <a:lnTo>
                  <a:pt x="2841" y="4841"/>
                </a:lnTo>
                <a:lnTo>
                  <a:pt x="2837" y="4810"/>
                </a:lnTo>
                <a:lnTo>
                  <a:pt x="2833" y="4780"/>
                </a:lnTo>
                <a:lnTo>
                  <a:pt x="2833" y="4780"/>
                </a:lnTo>
                <a:lnTo>
                  <a:pt x="2831" y="4752"/>
                </a:lnTo>
                <a:lnTo>
                  <a:pt x="2830" y="4723"/>
                </a:lnTo>
                <a:lnTo>
                  <a:pt x="2829" y="4694"/>
                </a:lnTo>
                <a:lnTo>
                  <a:pt x="2829" y="4666"/>
                </a:lnTo>
                <a:lnTo>
                  <a:pt x="2830" y="4638"/>
                </a:lnTo>
                <a:lnTo>
                  <a:pt x="2832" y="4610"/>
                </a:lnTo>
                <a:lnTo>
                  <a:pt x="2836" y="4582"/>
                </a:lnTo>
                <a:lnTo>
                  <a:pt x="2840" y="4553"/>
                </a:lnTo>
                <a:lnTo>
                  <a:pt x="2845" y="4525"/>
                </a:lnTo>
                <a:lnTo>
                  <a:pt x="2851" y="4497"/>
                </a:lnTo>
                <a:lnTo>
                  <a:pt x="2857" y="4469"/>
                </a:lnTo>
                <a:lnTo>
                  <a:pt x="2865" y="4441"/>
                </a:lnTo>
                <a:lnTo>
                  <a:pt x="2873" y="4413"/>
                </a:lnTo>
                <a:lnTo>
                  <a:pt x="2883" y="4386"/>
                </a:lnTo>
                <a:lnTo>
                  <a:pt x="2894" y="4357"/>
                </a:lnTo>
                <a:lnTo>
                  <a:pt x="2905" y="4329"/>
                </a:lnTo>
                <a:lnTo>
                  <a:pt x="2917" y="4302"/>
                </a:lnTo>
                <a:lnTo>
                  <a:pt x="2931" y="4275"/>
                </a:lnTo>
                <a:lnTo>
                  <a:pt x="2945" y="4247"/>
                </a:lnTo>
                <a:lnTo>
                  <a:pt x="2959" y="4220"/>
                </a:lnTo>
                <a:lnTo>
                  <a:pt x="2975" y="4193"/>
                </a:lnTo>
                <a:lnTo>
                  <a:pt x="2993" y="4166"/>
                </a:lnTo>
                <a:lnTo>
                  <a:pt x="3010" y="4139"/>
                </a:lnTo>
                <a:lnTo>
                  <a:pt x="3028" y="4112"/>
                </a:lnTo>
                <a:lnTo>
                  <a:pt x="3048" y="4084"/>
                </a:lnTo>
                <a:lnTo>
                  <a:pt x="3069" y="4057"/>
                </a:lnTo>
                <a:lnTo>
                  <a:pt x="3090" y="4030"/>
                </a:lnTo>
                <a:lnTo>
                  <a:pt x="3112" y="4004"/>
                </a:lnTo>
                <a:lnTo>
                  <a:pt x="3135" y="3977"/>
                </a:lnTo>
                <a:lnTo>
                  <a:pt x="3160" y="3950"/>
                </a:lnTo>
                <a:lnTo>
                  <a:pt x="3184" y="3924"/>
                </a:lnTo>
                <a:lnTo>
                  <a:pt x="3209" y="3898"/>
                </a:lnTo>
                <a:lnTo>
                  <a:pt x="3209" y="3898"/>
                </a:lnTo>
                <a:lnTo>
                  <a:pt x="3236" y="3872"/>
                </a:lnTo>
                <a:lnTo>
                  <a:pt x="3262" y="3847"/>
                </a:lnTo>
                <a:lnTo>
                  <a:pt x="3290" y="3823"/>
                </a:lnTo>
                <a:lnTo>
                  <a:pt x="3316" y="3799"/>
                </a:lnTo>
                <a:lnTo>
                  <a:pt x="3343" y="3778"/>
                </a:lnTo>
                <a:lnTo>
                  <a:pt x="3370" y="3756"/>
                </a:lnTo>
                <a:lnTo>
                  <a:pt x="3396" y="3736"/>
                </a:lnTo>
                <a:lnTo>
                  <a:pt x="3423" y="3716"/>
                </a:lnTo>
                <a:lnTo>
                  <a:pt x="3450" y="3698"/>
                </a:lnTo>
                <a:lnTo>
                  <a:pt x="3477" y="3680"/>
                </a:lnTo>
                <a:lnTo>
                  <a:pt x="3504" y="3663"/>
                </a:lnTo>
                <a:lnTo>
                  <a:pt x="3532" y="3648"/>
                </a:lnTo>
                <a:lnTo>
                  <a:pt x="3559" y="3633"/>
                </a:lnTo>
                <a:lnTo>
                  <a:pt x="3586" y="3619"/>
                </a:lnTo>
                <a:lnTo>
                  <a:pt x="3615" y="3606"/>
                </a:lnTo>
                <a:lnTo>
                  <a:pt x="3642" y="3593"/>
                </a:lnTo>
                <a:lnTo>
                  <a:pt x="3670" y="3582"/>
                </a:lnTo>
                <a:lnTo>
                  <a:pt x="3697" y="3571"/>
                </a:lnTo>
                <a:lnTo>
                  <a:pt x="3725" y="3562"/>
                </a:lnTo>
                <a:lnTo>
                  <a:pt x="3753" y="3554"/>
                </a:lnTo>
                <a:lnTo>
                  <a:pt x="3780" y="3545"/>
                </a:lnTo>
                <a:lnTo>
                  <a:pt x="3809" y="3538"/>
                </a:lnTo>
                <a:lnTo>
                  <a:pt x="3837" y="3533"/>
                </a:lnTo>
                <a:lnTo>
                  <a:pt x="3865" y="3528"/>
                </a:lnTo>
                <a:lnTo>
                  <a:pt x="3893" y="3524"/>
                </a:lnTo>
                <a:lnTo>
                  <a:pt x="3921" y="3521"/>
                </a:lnTo>
                <a:lnTo>
                  <a:pt x="3949" y="3519"/>
                </a:lnTo>
                <a:lnTo>
                  <a:pt x="3979" y="3518"/>
                </a:lnTo>
                <a:lnTo>
                  <a:pt x="4007" y="3517"/>
                </a:lnTo>
                <a:lnTo>
                  <a:pt x="4035" y="3518"/>
                </a:lnTo>
                <a:lnTo>
                  <a:pt x="4063" y="3519"/>
                </a:lnTo>
                <a:lnTo>
                  <a:pt x="4092" y="3521"/>
                </a:lnTo>
                <a:lnTo>
                  <a:pt x="4092" y="3521"/>
                </a:lnTo>
                <a:lnTo>
                  <a:pt x="4123" y="3525"/>
                </a:lnTo>
                <a:lnTo>
                  <a:pt x="4153" y="3530"/>
                </a:lnTo>
                <a:lnTo>
                  <a:pt x="4182" y="3535"/>
                </a:lnTo>
                <a:lnTo>
                  <a:pt x="4211" y="3541"/>
                </a:lnTo>
                <a:lnTo>
                  <a:pt x="4239" y="3548"/>
                </a:lnTo>
                <a:lnTo>
                  <a:pt x="4267" y="3556"/>
                </a:lnTo>
                <a:lnTo>
                  <a:pt x="4294" y="3564"/>
                </a:lnTo>
                <a:lnTo>
                  <a:pt x="4320" y="3574"/>
                </a:lnTo>
                <a:lnTo>
                  <a:pt x="4346" y="3584"/>
                </a:lnTo>
                <a:lnTo>
                  <a:pt x="4371" y="3596"/>
                </a:lnTo>
                <a:lnTo>
                  <a:pt x="4396" y="3608"/>
                </a:lnTo>
                <a:lnTo>
                  <a:pt x="4421" y="3621"/>
                </a:lnTo>
                <a:lnTo>
                  <a:pt x="4445" y="3635"/>
                </a:lnTo>
                <a:lnTo>
                  <a:pt x="4467" y="3650"/>
                </a:lnTo>
                <a:lnTo>
                  <a:pt x="4490" y="3665"/>
                </a:lnTo>
                <a:lnTo>
                  <a:pt x="4512" y="3682"/>
                </a:lnTo>
                <a:lnTo>
                  <a:pt x="4533" y="3700"/>
                </a:lnTo>
                <a:lnTo>
                  <a:pt x="4554" y="3718"/>
                </a:lnTo>
                <a:lnTo>
                  <a:pt x="4575" y="3738"/>
                </a:lnTo>
                <a:lnTo>
                  <a:pt x="4595" y="3758"/>
                </a:lnTo>
                <a:lnTo>
                  <a:pt x="4615" y="3780"/>
                </a:lnTo>
                <a:lnTo>
                  <a:pt x="4634" y="3803"/>
                </a:lnTo>
                <a:lnTo>
                  <a:pt x="4653" y="3825"/>
                </a:lnTo>
                <a:lnTo>
                  <a:pt x="4670" y="3849"/>
                </a:lnTo>
                <a:lnTo>
                  <a:pt x="4688" y="3875"/>
                </a:lnTo>
                <a:lnTo>
                  <a:pt x="4706" y="3901"/>
                </a:lnTo>
                <a:lnTo>
                  <a:pt x="4722" y="3928"/>
                </a:lnTo>
                <a:lnTo>
                  <a:pt x="4738" y="3957"/>
                </a:lnTo>
                <a:lnTo>
                  <a:pt x="4754" y="3985"/>
                </a:lnTo>
                <a:lnTo>
                  <a:pt x="4770" y="4015"/>
                </a:lnTo>
                <a:lnTo>
                  <a:pt x="4785" y="4047"/>
                </a:lnTo>
                <a:lnTo>
                  <a:pt x="4799" y="4078"/>
                </a:lnTo>
                <a:lnTo>
                  <a:pt x="4799" y="4078"/>
                </a:lnTo>
                <a:lnTo>
                  <a:pt x="4823" y="4134"/>
                </a:lnTo>
                <a:lnTo>
                  <a:pt x="4843" y="4188"/>
                </a:lnTo>
                <a:lnTo>
                  <a:pt x="4864" y="4243"/>
                </a:lnTo>
                <a:lnTo>
                  <a:pt x="4882" y="4296"/>
                </a:lnTo>
                <a:lnTo>
                  <a:pt x="4882" y="4296"/>
                </a:lnTo>
                <a:lnTo>
                  <a:pt x="4904" y="4354"/>
                </a:lnTo>
                <a:lnTo>
                  <a:pt x="4925" y="4408"/>
                </a:lnTo>
                <a:lnTo>
                  <a:pt x="4945" y="4456"/>
                </a:lnTo>
                <a:lnTo>
                  <a:pt x="4955" y="4477"/>
                </a:lnTo>
                <a:lnTo>
                  <a:pt x="4965" y="4496"/>
                </a:lnTo>
                <a:lnTo>
                  <a:pt x="4974" y="4515"/>
                </a:lnTo>
                <a:lnTo>
                  <a:pt x="4984" y="4531"/>
                </a:lnTo>
                <a:lnTo>
                  <a:pt x="4994" y="4545"/>
                </a:lnTo>
                <a:lnTo>
                  <a:pt x="5005" y="4557"/>
                </a:lnTo>
                <a:lnTo>
                  <a:pt x="5016" y="4568"/>
                </a:lnTo>
                <a:lnTo>
                  <a:pt x="5026" y="4575"/>
                </a:lnTo>
                <a:lnTo>
                  <a:pt x="5038" y="4582"/>
                </a:lnTo>
                <a:lnTo>
                  <a:pt x="5049" y="4586"/>
                </a:lnTo>
                <a:lnTo>
                  <a:pt x="5049" y="4586"/>
                </a:lnTo>
                <a:lnTo>
                  <a:pt x="5063" y="4588"/>
                </a:lnTo>
                <a:lnTo>
                  <a:pt x="5078" y="4589"/>
                </a:lnTo>
                <a:lnTo>
                  <a:pt x="5095" y="4588"/>
                </a:lnTo>
                <a:lnTo>
                  <a:pt x="5112" y="4585"/>
                </a:lnTo>
                <a:lnTo>
                  <a:pt x="5130" y="4580"/>
                </a:lnTo>
                <a:lnTo>
                  <a:pt x="5150" y="4573"/>
                </a:lnTo>
                <a:lnTo>
                  <a:pt x="5169" y="4566"/>
                </a:lnTo>
                <a:lnTo>
                  <a:pt x="5189" y="4556"/>
                </a:lnTo>
                <a:lnTo>
                  <a:pt x="5211" y="4544"/>
                </a:lnTo>
                <a:lnTo>
                  <a:pt x="5231" y="4532"/>
                </a:lnTo>
                <a:lnTo>
                  <a:pt x="5253" y="4518"/>
                </a:lnTo>
                <a:lnTo>
                  <a:pt x="5275" y="4502"/>
                </a:lnTo>
                <a:lnTo>
                  <a:pt x="5296" y="4485"/>
                </a:lnTo>
                <a:lnTo>
                  <a:pt x="5318" y="4467"/>
                </a:lnTo>
                <a:lnTo>
                  <a:pt x="5339" y="4447"/>
                </a:lnTo>
                <a:lnTo>
                  <a:pt x="5360" y="4427"/>
                </a:lnTo>
                <a:lnTo>
                  <a:pt x="5360" y="4427"/>
                </a:lnTo>
                <a:lnTo>
                  <a:pt x="5384" y="4403"/>
                </a:lnTo>
                <a:lnTo>
                  <a:pt x="5411" y="4374"/>
                </a:lnTo>
                <a:lnTo>
                  <a:pt x="5443" y="4338"/>
                </a:lnTo>
                <a:lnTo>
                  <a:pt x="5478" y="4298"/>
                </a:lnTo>
                <a:lnTo>
                  <a:pt x="5517" y="4252"/>
                </a:lnTo>
                <a:lnTo>
                  <a:pt x="5560" y="4203"/>
                </a:lnTo>
                <a:lnTo>
                  <a:pt x="5605" y="4147"/>
                </a:lnTo>
                <a:lnTo>
                  <a:pt x="5653" y="4088"/>
                </a:lnTo>
                <a:lnTo>
                  <a:pt x="5704" y="4025"/>
                </a:lnTo>
                <a:lnTo>
                  <a:pt x="5756" y="3957"/>
                </a:lnTo>
                <a:lnTo>
                  <a:pt x="5810" y="3886"/>
                </a:lnTo>
                <a:lnTo>
                  <a:pt x="5865" y="3811"/>
                </a:lnTo>
                <a:lnTo>
                  <a:pt x="5923" y="3733"/>
                </a:lnTo>
                <a:lnTo>
                  <a:pt x="5981" y="3652"/>
                </a:lnTo>
                <a:lnTo>
                  <a:pt x="6040" y="3568"/>
                </a:lnTo>
                <a:lnTo>
                  <a:pt x="6098" y="3481"/>
                </a:lnTo>
                <a:lnTo>
                  <a:pt x="6098" y="3481"/>
                </a:lnTo>
                <a:lnTo>
                  <a:pt x="6107" y="3468"/>
                </a:lnTo>
                <a:lnTo>
                  <a:pt x="6114" y="3453"/>
                </a:lnTo>
                <a:lnTo>
                  <a:pt x="6119" y="3438"/>
                </a:lnTo>
                <a:lnTo>
                  <a:pt x="6123" y="3422"/>
                </a:lnTo>
                <a:lnTo>
                  <a:pt x="6125" y="3407"/>
                </a:lnTo>
                <a:lnTo>
                  <a:pt x="6125" y="3392"/>
                </a:lnTo>
                <a:lnTo>
                  <a:pt x="6125" y="3377"/>
                </a:lnTo>
                <a:lnTo>
                  <a:pt x="6122" y="3362"/>
                </a:lnTo>
                <a:lnTo>
                  <a:pt x="6119" y="3347"/>
                </a:lnTo>
                <a:lnTo>
                  <a:pt x="6113" y="3332"/>
                </a:lnTo>
                <a:lnTo>
                  <a:pt x="6107" y="3318"/>
                </a:lnTo>
                <a:lnTo>
                  <a:pt x="6099" y="3304"/>
                </a:lnTo>
                <a:lnTo>
                  <a:pt x="6089" y="3292"/>
                </a:lnTo>
                <a:lnTo>
                  <a:pt x="6080" y="3280"/>
                </a:lnTo>
                <a:lnTo>
                  <a:pt x="6068" y="3270"/>
                </a:lnTo>
                <a:lnTo>
                  <a:pt x="6055" y="3260"/>
                </a:lnTo>
                <a:lnTo>
                  <a:pt x="6055" y="3260"/>
                </a:lnTo>
                <a:lnTo>
                  <a:pt x="5967" y="3201"/>
                </a:lnTo>
                <a:lnTo>
                  <a:pt x="5882" y="3143"/>
                </a:lnTo>
                <a:lnTo>
                  <a:pt x="5799" y="3084"/>
                </a:lnTo>
                <a:lnTo>
                  <a:pt x="5719" y="3026"/>
                </a:lnTo>
                <a:lnTo>
                  <a:pt x="5641" y="2969"/>
                </a:lnTo>
                <a:lnTo>
                  <a:pt x="5565" y="2913"/>
                </a:lnTo>
                <a:lnTo>
                  <a:pt x="5493" y="2858"/>
                </a:lnTo>
                <a:lnTo>
                  <a:pt x="5424" y="2804"/>
                </a:lnTo>
                <a:lnTo>
                  <a:pt x="5359" y="2752"/>
                </a:lnTo>
                <a:lnTo>
                  <a:pt x="5298" y="2702"/>
                </a:lnTo>
                <a:lnTo>
                  <a:pt x="5241" y="2654"/>
                </a:lnTo>
                <a:lnTo>
                  <a:pt x="5189" y="2609"/>
                </a:lnTo>
                <a:lnTo>
                  <a:pt x="5140" y="2565"/>
                </a:lnTo>
                <a:lnTo>
                  <a:pt x="5098" y="2525"/>
                </a:lnTo>
                <a:lnTo>
                  <a:pt x="5060" y="2488"/>
                </a:lnTo>
                <a:lnTo>
                  <a:pt x="5028" y="2455"/>
                </a:lnTo>
                <a:lnTo>
                  <a:pt x="5028" y="2455"/>
                </a:lnTo>
                <a:lnTo>
                  <a:pt x="4986" y="2407"/>
                </a:lnTo>
                <a:lnTo>
                  <a:pt x="4947" y="2361"/>
                </a:lnTo>
                <a:lnTo>
                  <a:pt x="4913" y="2314"/>
                </a:lnTo>
                <a:lnTo>
                  <a:pt x="4881" y="2268"/>
                </a:lnTo>
                <a:lnTo>
                  <a:pt x="4866" y="2246"/>
                </a:lnTo>
                <a:lnTo>
                  <a:pt x="4853" y="2223"/>
                </a:lnTo>
                <a:lnTo>
                  <a:pt x="4840" y="2200"/>
                </a:lnTo>
                <a:lnTo>
                  <a:pt x="4828" y="2177"/>
                </a:lnTo>
                <a:lnTo>
                  <a:pt x="4816" y="2155"/>
                </a:lnTo>
                <a:lnTo>
                  <a:pt x="4807" y="2132"/>
                </a:lnTo>
                <a:lnTo>
                  <a:pt x="4797" y="2110"/>
                </a:lnTo>
                <a:lnTo>
                  <a:pt x="4788" y="2088"/>
                </a:lnTo>
                <a:lnTo>
                  <a:pt x="4780" y="2066"/>
                </a:lnTo>
                <a:lnTo>
                  <a:pt x="4773" y="2043"/>
                </a:lnTo>
                <a:lnTo>
                  <a:pt x="4767" y="2021"/>
                </a:lnTo>
                <a:lnTo>
                  <a:pt x="4762" y="2000"/>
                </a:lnTo>
                <a:lnTo>
                  <a:pt x="4758" y="1978"/>
                </a:lnTo>
                <a:lnTo>
                  <a:pt x="4753" y="1956"/>
                </a:lnTo>
                <a:lnTo>
                  <a:pt x="4751" y="1935"/>
                </a:lnTo>
                <a:lnTo>
                  <a:pt x="4749" y="1913"/>
                </a:lnTo>
                <a:lnTo>
                  <a:pt x="4748" y="1891"/>
                </a:lnTo>
                <a:lnTo>
                  <a:pt x="4748" y="1871"/>
                </a:lnTo>
                <a:lnTo>
                  <a:pt x="4749" y="1849"/>
                </a:lnTo>
                <a:lnTo>
                  <a:pt x="4750" y="1829"/>
                </a:lnTo>
                <a:lnTo>
                  <a:pt x="4752" y="1807"/>
                </a:lnTo>
                <a:lnTo>
                  <a:pt x="4756" y="1786"/>
                </a:lnTo>
                <a:lnTo>
                  <a:pt x="4760" y="1766"/>
                </a:lnTo>
                <a:lnTo>
                  <a:pt x="4764" y="1745"/>
                </a:lnTo>
                <a:lnTo>
                  <a:pt x="4764" y="1745"/>
                </a:lnTo>
                <a:lnTo>
                  <a:pt x="4772" y="1719"/>
                </a:lnTo>
                <a:lnTo>
                  <a:pt x="4780" y="1694"/>
                </a:lnTo>
                <a:lnTo>
                  <a:pt x="4790" y="1669"/>
                </a:lnTo>
                <a:lnTo>
                  <a:pt x="4801" y="1647"/>
                </a:lnTo>
                <a:lnTo>
                  <a:pt x="4812" y="1625"/>
                </a:lnTo>
                <a:lnTo>
                  <a:pt x="4825" y="1603"/>
                </a:lnTo>
                <a:lnTo>
                  <a:pt x="4838" y="1583"/>
                </a:lnTo>
                <a:lnTo>
                  <a:pt x="4852" y="1563"/>
                </a:lnTo>
                <a:lnTo>
                  <a:pt x="4867" y="1545"/>
                </a:lnTo>
                <a:lnTo>
                  <a:pt x="4883" y="1527"/>
                </a:lnTo>
                <a:lnTo>
                  <a:pt x="4900" y="1511"/>
                </a:lnTo>
                <a:lnTo>
                  <a:pt x="4916" y="1495"/>
                </a:lnTo>
                <a:lnTo>
                  <a:pt x="4934" y="1480"/>
                </a:lnTo>
                <a:lnTo>
                  <a:pt x="4952" y="1464"/>
                </a:lnTo>
                <a:lnTo>
                  <a:pt x="4970" y="1450"/>
                </a:lnTo>
                <a:lnTo>
                  <a:pt x="4990" y="1437"/>
                </a:lnTo>
                <a:lnTo>
                  <a:pt x="5009" y="1424"/>
                </a:lnTo>
                <a:lnTo>
                  <a:pt x="5029" y="1412"/>
                </a:lnTo>
                <a:lnTo>
                  <a:pt x="5070" y="1390"/>
                </a:lnTo>
                <a:lnTo>
                  <a:pt x="5111" y="1369"/>
                </a:lnTo>
                <a:lnTo>
                  <a:pt x="5153" y="1350"/>
                </a:lnTo>
                <a:lnTo>
                  <a:pt x="5195" y="1332"/>
                </a:lnTo>
                <a:lnTo>
                  <a:pt x="5238" y="1316"/>
                </a:lnTo>
                <a:lnTo>
                  <a:pt x="5321" y="1286"/>
                </a:lnTo>
                <a:lnTo>
                  <a:pt x="5321" y="1286"/>
                </a:lnTo>
                <a:lnTo>
                  <a:pt x="5417" y="1251"/>
                </a:lnTo>
                <a:lnTo>
                  <a:pt x="5465" y="1233"/>
                </a:lnTo>
                <a:lnTo>
                  <a:pt x="5512" y="1212"/>
                </a:lnTo>
                <a:lnTo>
                  <a:pt x="5512" y="1212"/>
                </a:lnTo>
                <a:lnTo>
                  <a:pt x="5554" y="1193"/>
                </a:lnTo>
                <a:lnTo>
                  <a:pt x="5592" y="1173"/>
                </a:lnTo>
                <a:lnTo>
                  <a:pt x="5627" y="1154"/>
                </a:lnTo>
                <a:lnTo>
                  <a:pt x="5657" y="1133"/>
                </a:lnTo>
                <a:lnTo>
                  <a:pt x="5684" y="1113"/>
                </a:lnTo>
                <a:lnTo>
                  <a:pt x="5708" y="1092"/>
                </a:lnTo>
                <a:lnTo>
                  <a:pt x="5730" y="1071"/>
                </a:lnTo>
                <a:lnTo>
                  <a:pt x="5748" y="1049"/>
                </a:lnTo>
                <a:lnTo>
                  <a:pt x="5763" y="1027"/>
                </a:lnTo>
                <a:lnTo>
                  <a:pt x="5776" y="1004"/>
                </a:lnTo>
                <a:lnTo>
                  <a:pt x="5788" y="980"/>
                </a:lnTo>
                <a:lnTo>
                  <a:pt x="5797" y="956"/>
                </a:lnTo>
                <a:lnTo>
                  <a:pt x="5804" y="931"/>
                </a:lnTo>
                <a:lnTo>
                  <a:pt x="5810" y="905"/>
                </a:lnTo>
                <a:lnTo>
                  <a:pt x="5814" y="879"/>
                </a:lnTo>
                <a:lnTo>
                  <a:pt x="5817" y="851"/>
                </a:lnTo>
                <a:lnTo>
                  <a:pt x="5817" y="851"/>
                </a:lnTo>
                <a:lnTo>
                  <a:pt x="5820" y="819"/>
                </a:lnTo>
                <a:lnTo>
                  <a:pt x="5820" y="786"/>
                </a:lnTo>
                <a:lnTo>
                  <a:pt x="5816" y="754"/>
                </a:lnTo>
                <a:lnTo>
                  <a:pt x="5812" y="720"/>
                </a:lnTo>
                <a:lnTo>
                  <a:pt x="5804" y="687"/>
                </a:lnTo>
                <a:lnTo>
                  <a:pt x="5794" y="653"/>
                </a:lnTo>
                <a:lnTo>
                  <a:pt x="5782" y="619"/>
                </a:lnTo>
                <a:lnTo>
                  <a:pt x="5767" y="586"/>
                </a:lnTo>
                <a:lnTo>
                  <a:pt x="5750" y="552"/>
                </a:lnTo>
                <a:lnTo>
                  <a:pt x="5731" y="517"/>
                </a:lnTo>
                <a:lnTo>
                  <a:pt x="5708" y="484"/>
                </a:lnTo>
                <a:lnTo>
                  <a:pt x="5684" y="449"/>
                </a:lnTo>
                <a:lnTo>
                  <a:pt x="5657" y="415"/>
                </a:lnTo>
                <a:lnTo>
                  <a:pt x="5629" y="380"/>
                </a:lnTo>
                <a:lnTo>
                  <a:pt x="5597" y="345"/>
                </a:lnTo>
                <a:lnTo>
                  <a:pt x="5564" y="311"/>
                </a:lnTo>
                <a:lnTo>
                  <a:pt x="5564" y="311"/>
                </a:lnTo>
                <a:lnTo>
                  <a:pt x="5528" y="277"/>
                </a:lnTo>
                <a:lnTo>
                  <a:pt x="5493" y="246"/>
                </a:lnTo>
                <a:lnTo>
                  <a:pt x="5459" y="216"/>
                </a:lnTo>
                <a:lnTo>
                  <a:pt x="5425" y="190"/>
                </a:lnTo>
                <a:lnTo>
                  <a:pt x="5391" y="165"/>
                </a:lnTo>
                <a:lnTo>
                  <a:pt x="5356" y="144"/>
                </a:lnTo>
                <a:lnTo>
                  <a:pt x="5322" y="124"/>
                </a:lnTo>
                <a:lnTo>
                  <a:pt x="5288" y="107"/>
                </a:lnTo>
                <a:lnTo>
                  <a:pt x="5254" y="93"/>
                </a:lnTo>
                <a:lnTo>
                  <a:pt x="5220" y="80"/>
                </a:lnTo>
                <a:lnTo>
                  <a:pt x="5187" y="70"/>
                </a:lnTo>
                <a:lnTo>
                  <a:pt x="5154" y="62"/>
                </a:lnTo>
                <a:lnTo>
                  <a:pt x="5121" y="57"/>
                </a:lnTo>
                <a:lnTo>
                  <a:pt x="5088" y="55"/>
                </a:lnTo>
                <a:lnTo>
                  <a:pt x="5056" y="54"/>
                </a:lnTo>
                <a:lnTo>
                  <a:pt x="5023" y="56"/>
                </a:lnTo>
                <a:lnTo>
                  <a:pt x="5023" y="56"/>
                </a:lnTo>
                <a:lnTo>
                  <a:pt x="4995" y="59"/>
                </a:lnTo>
                <a:lnTo>
                  <a:pt x="4968" y="63"/>
                </a:lnTo>
                <a:lnTo>
                  <a:pt x="4943" y="70"/>
                </a:lnTo>
                <a:lnTo>
                  <a:pt x="4918" y="78"/>
                </a:lnTo>
                <a:lnTo>
                  <a:pt x="4893" y="86"/>
                </a:lnTo>
                <a:lnTo>
                  <a:pt x="4869" y="97"/>
                </a:lnTo>
                <a:lnTo>
                  <a:pt x="4847" y="111"/>
                </a:lnTo>
                <a:lnTo>
                  <a:pt x="4825" y="126"/>
                </a:lnTo>
                <a:lnTo>
                  <a:pt x="4803" y="145"/>
                </a:lnTo>
                <a:lnTo>
                  <a:pt x="4782" y="165"/>
                </a:lnTo>
                <a:lnTo>
                  <a:pt x="4761" y="190"/>
                </a:lnTo>
                <a:lnTo>
                  <a:pt x="4740" y="217"/>
                </a:lnTo>
                <a:lnTo>
                  <a:pt x="4721" y="248"/>
                </a:lnTo>
                <a:lnTo>
                  <a:pt x="4700" y="282"/>
                </a:lnTo>
                <a:lnTo>
                  <a:pt x="4681" y="320"/>
                </a:lnTo>
                <a:lnTo>
                  <a:pt x="4661" y="363"/>
                </a:lnTo>
                <a:lnTo>
                  <a:pt x="4661" y="363"/>
                </a:lnTo>
                <a:lnTo>
                  <a:pt x="4642" y="409"/>
                </a:lnTo>
                <a:lnTo>
                  <a:pt x="4623" y="457"/>
                </a:lnTo>
                <a:lnTo>
                  <a:pt x="4588" y="553"/>
                </a:lnTo>
                <a:lnTo>
                  <a:pt x="4588" y="553"/>
                </a:lnTo>
                <a:lnTo>
                  <a:pt x="4558" y="636"/>
                </a:lnTo>
                <a:lnTo>
                  <a:pt x="4542" y="678"/>
                </a:lnTo>
                <a:lnTo>
                  <a:pt x="4524" y="720"/>
                </a:lnTo>
                <a:lnTo>
                  <a:pt x="4505" y="762"/>
                </a:lnTo>
                <a:lnTo>
                  <a:pt x="4485" y="805"/>
                </a:lnTo>
                <a:lnTo>
                  <a:pt x="4462" y="845"/>
                </a:lnTo>
                <a:lnTo>
                  <a:pt x="4450" y="865"/>
                </a:lnTo>
                <a:lnTo>
                  <a:pt x="4437" y="885"/>
                </a:lnTo>
                <a:lnTo>
                  <a:pt x="4424" y="903"/>
                </a:lnTo>
                <a:lnTo>
                  <a:pt x="4410" y="922"/>
                </a:lnTo>
                <a:lnTo>
                  <a:pt x="4395" y="940"/>
                </a:lnTo>
                <a:lnTo>
                  <a:pt x="4380" y="957"/>
                </a:lnTo>
                <a:lnTo>
                  <a:pt x="4363" y="975"/>
                </a:lnTo>
                <a:lnTo>
                  <a:pt x="4347" y="991"/>
                </a:lnTo>
                <a:lnTo>
                  <a:pt x="4329" y="1007"/>
                </a:lnTo>
                <a:lnTo>
                  <a:pt x="4310" y="1021"/>
                </a:lnTo>
                <a:lnTo>
                  <a:pt x="4291" y="1036"/>
                </a:lnTo>
                <a:lnTo>
                  <a:pt x="4271" y="1049"/>
                </a:lnTo>
                <a:lnTo>
                  <a:pt x="4250" y="1061"/>
                </a:lnTo>
                <a:lnTo>
                  <a:pt x="4228" y="1073"/>
                </a:lnTo>
                <a:lnTo>
                  <a:pt x="4204" y="1084"/>
                </a:lnTo>
                <a:lnTo>
                  <a:pt x="4180" y="1094"/>
                </a:lnTo>
                <a:lnTo>
                  <a:pt x="4155" y="1103"/>
                </a:lnTo>
                <a:lnTo>
                  <a:pt x="4129" y="1110"/>
                </a:lnTo>
                <a:lnTo>
                  <a:pt x="4129" y="1110"/>
                </a:lnTo>
                <a:lnTo>
                  <a:pt x="4098" y="1117"/>
                </a:lnTo>
                <a:lnTo>
                  <a:pt x="4068" y="1121"/>
                </a:lnTo>
                <a:lnTo>
                  <a:pt x="4038" y="1124"/>
                </a:lnTo>
                <a:lnTo>
                  <a:pt x="4009" y="1125"/>
                </a:lnTo>
                <a:lnTo>
                  <a:pt x="3980" y="1124"/>
                </a:lnTo>
                <a:lnTo>
                  <a:pt x="3951" y="1122"/>
                </a:lnTo>
                <a:lnTo>
                  <a:pt x="3922" y="1119"/>
                </a:lnTo>
                <a:lnTo>
                  <a:pt x="3894" y="1113"/>
                </a:lnTo>
                <a:lnTo>
                  <a:pt x="3867" y="1107"/>
                </a:lnTo>
                <a:lnTo>
                  <a:pt x="3840" y="1099"/>
                </a:lnTo>
                <a:lnTo>
                  <a:pt x="3814" y="1091"/>
                </a:lnTo>
                <a:lnTo>
                  <a:pt x="3788" y="1080"/>
                </a:lnTo>
                <a:lnTo>
                  <a:pt x="3763" y="1069"/>
                </a:lnTo>
                <a:lnTo>
                  <a:pt x="3738" y="1058"/>
                </a:lnTo>
                <a:lnTo>
                  <a:pt x="3714" y="1045"/>
                </a:lnTo>
                <a:lnTo>
                  <a:pt x="3692" y="1032"/>
                </a:lnTo>
                <a:lnTo>
                  <a:pt x="3669" y="1019"/>
                </a:lnTo>
                <a:lnTo>
                  <a:pt x="3647" y="1005"/>
                </a:lnTo>
                <a:lnTo>
                  <a:pt x="3605" y="977"/>
                </a:lnTo>
                <a:lnTo>
                  <a:pt x="3567" y="948"/>
                </a:lnTo>
                <a:lnTo>
                  <a:pt x="3532" y="918"/>
                </a:lnTo>
                <a:lnTo>
                  <a:pt x="3501" y="891"/>
                </a:lnTo>
                <a:lnTo>
                  <a:pt x="3473" y="865"/>
                </a:lnTo>
                <a:lnTo>
                  <a:pt x="3430" y="823"/>
                </a:lnTo>
                <a:lnTo>
                  <a:pt x="3430" y="823"/>
                </a:lnTo>
                <a:lnTo>
                  <a:pt x="3384" y="775"/>
                </a:lnTo>
                <a:lnTo>
                  <a:pt x="3324" y="710"/>
                </a:lnTo>
                <a:lnTo>
                  <a:pt x="3253" y="632"/>
                </a:lnTo>
                <a:lnTo>
                  <a:pt x="3173" y="540"/>
                </a:lnTo>
                <a:lnTo>
                  <a:pt x="3086" y="437"/>
                </a:lnTo>
                <a:lnTo>
                  <a:pt x="2994" y="325"/>
                </a:lnTo>
                <a:lnTo>
                  <a:pt x="2897" y="205"/>
                </a:lnTo>
                <a:lnTo>
                  <a:pt x="2849" y="143"/>
                </a:lnTo>
                <a:lnTo>
                  <a:pt x="2800" y="79"/>
                </a:lnTo>
                <a:lnTo>
                  <a:pt x="2800" y="79"/>
                </a:lnTo>
                <a:lnTo>
                  <a:pt x="2786" y="61"/>
                </a:lnTo>
                <a:lnTo>
                  <a:pt x="2769" y="46"/>
                </a:lnTo>
                <a:lnTo>
                  <a:pt x="2753" y="33"/>
                </a:lnTo>
                <a:lnTo>
                  <a:pt x="2735" y="22"/>
                </a:lnTo>
                <a:lnTo>
                  <a:pt x="2716" y="14"/>
                </a:lnTo>
                <a:lnTo>
                  <a:pt x="2696" y="7"/>
                </a:lnTo>
                <a:lnTo>
                  <a:pt x="2676" y="3"/>
                </a:lnTo>
                <a:lnTo>
                  <a:pt x="2656" y="0"/>
                </a:lnTo>
                <a:lnTo>
                  <a:pt x="2635" y="0"/>
                </a:lnTo>
                <a:lnTo>
                  <a:pt x="2615" y="2"/>
                </a:lnTo>
                <a:lnTo>
                  <a:pt x="2594" y="5"/>
                </a:lnTo>
                <a:lnTo>
                  <a:pt x="2573" y="11"/>
                </a:lnTo>
                <a:lnTo>
                  <a:pt x="2555" y="19"/>
                </a:lnTo>
                <a:lnTo>
                  <a:pt x="2535" y="30"/>
                </a:lnTo>
                <a:lnTo>
                  <a:pt x="2518" y="43"/>
                </a:lnTo>
                <a:lnTo>
                  <a:pt x="2502" y="57"/>
                </a:lnTo>
                <a:lnTo>
                  <a:pt x="510" y="2048"/>
                </a:lnTo>
                <a:lnTo>
                  <a:pt x="510" y="2048"/>
                </a:lnTo>
                <a:lnTo>
                  <a:pt x="479" y="2081"/>
                </a:lnTo>
                <a:lnTo>
                  <a:pt x="449" y="2114"/>
                </a:lnTo>
                <a:lnTo>
                  <a:pt x="419" y="2147"/>
                </a:lnTo>
                <a:lnTo>
                  <a:pt x="390" y="2181"/>
                </a:lnTo>
                <a:lnTo>
                  <a:pt x="363" y="2215"/>
                </a:lnTo>
                <a:lnTo>
                  <a:pt x="337" y="2251"/>
                </a:lnTo>
                <a:lnTo>
                  <a:pt x="311" y="2286"/>
                </a:lnTo>
                <a:lnTo>
                  <a:pt x="287" y="2323"/>
                </a:lnTo>
                <a:lnTo>
                  <a:pt x="263" y="2358"/>
                </a:lnTo>
                <a:lnTo>
                  <a:pt x="241" y="2395"/>
                </a:lnTo>
                <a:lnTo>
                  <a:pt x="220" y="2433"/>
                </a:lnTo>
                <a:lnTo>
                  <a:pt x="199" y="2471"/>
                </a:lnTo>
                <a:lnTo>
                  <a:pt x="180" y="2509"/>
                </a:lnTo>
                <a:lnTo>
                  <a:pt x="161" y="2547"/>
                </a:lnTo>
                <a:lnTo>
                  <a:pt x="144" y="2586"/>
                </a:lnTo>
                <a:lnTo>
                  <a:pt x="127" y="2625"/>
                </a:lnTo>
                <a:lnTo>
                  <a:pt x="112" y="2665"/>
                </a:lnTo>
                <a:lnTo>
                  <a:pt x="98" y="2704"/>
                </a:lnTo>
                <a:lnTo>
                  <a:pt x="83" y="2744"/>
                </a:lnTo>
                <a:lnTo>
                  <a:pt x="72" y="2785"/>
                </a:lnTo>
                <a:lnTo>
                  <a:pt x="60" y="2825"/>
                </a:lnTo>
                <a:lnTo>
                  <a:pt x="50" y="2867"/>
                </a:lnTo>
                <a:lnTo>
                  <a:pt x="40" y="2907"/>
                </a:lnTo>
                <a:lnTo>
                  <a:pt x="31" y="2948"/>
                </a:lnTo>
                <a:lnTo>
                  <a:pt x="24" y="2989"/>
                </a:lnTo>
                <a:lnTo>
                  <a:pt x="17" y="3031"/>
                </a:lnTo>
                <a:lnTo>
                  <a:pt x="12" y="3072"/>
                </a:lnTo>
                <a:lnTo>
                  <a:pt x="8" y="3114"/>
                </a:lnTo>
                <a:lnTo>
                  <a:pt x="4" y="3156"/>
                </a:lnTo>
                <a:lnTo>
                  <a:pt x="2" y="3197"/>
                </a:lnTo>
                <a:lnTo>
                  <a:pt x="0" y="3239"/>
                </a:lnTo>
                <a:lnTo>
                  <a:pt x="0" y="3280"/>
                </a:lnTo>
                <a:lnTo>
                  <a:pt x="0" y="3323"/>
                </a:lnTo>
                <a:lnTo>
                  <a:pt x="2" y="3365"/>
                </a:lnTo>
                <a:lnTo>
                  <a:pt x="4" y="3406"/>
                </a:lnTo>
                <a:lnTo>
                  <a:pt x="8" y="3448"/>
                </a:lnTo>
                <a:lnTo>
                  <a:pt x="12" y="3490"/>
                </a:lnTo>
                <a:lnTo>
                  <a:pt x="17" y="3531"/>
                </a:lnTo>
                <a:lnTo>
                  <a:pt x="24" y="3573"/>
                </a:lnTo>
                <a:lnTo>
                  <a:pt x="31" y="3614"/>
                </a:lnTo>
                <a:lnTo>
                  <a:pt x="40" y="3655"/>
                </a:lnTo>
                <a:lnTo>
                  <a:pt x="50" y="3695"/>
                </a:lnTo>
                <a:lnTo>
                  <a:pt x="60" y="3737"/>
                </a:lnTo>
                <a:lnTo>
                  <a:pt x="72" y="3777"/>
                </a:lnTo>
                <a:lnTo>
                  <a:pt x="83" y="3818"/>
                </a:lnTo>
                <a:lnTo>
                  <a:pt x="98" y="3858"/>
                </a:lnTo>
                <a:lnTo>
                  <a:pt x="112" y="3897"/>
                </a:lnTo>
                <a:lnTo>
                  <a:pt x="127" y="3937"/>
                </a:lnTo>
                <a:lnTo>
                  <a:pt x="144" y="3976"/>
                </a:lnTo>
                <a:lnTo>
                  <a:pt x="161" y="4015"/>
                </a:lnTo>
                <a:lnTo>
                  <a:pt x="180" y="4053"/>
                </a:lnTo>
                <a:lnTo>
                  <a:pt x="199" y="4091"/>
                </a:lnTo>
                <a:lnTo>
                  <a:pt x="220" y="4129"/>
                </a:lnTo>
                <a:lnTo>
                  <a:pt x="241" y="4167"/>
                </a:lnTo>
                <a:lnTo>
                  <a:pt x="263" y="4204"/>
                </a:lnTo>
                <a:lnTo>
                  <a:pt x="287" y="4239"/>
                </a:lnTo>
                <a:lnTo>
                  <a:pt x="311" y="4276"/>
                </a:lnTo>
                <a:lnTo>
                  <a:pt x="337" y="4311"/>
                </a:lnTo>
                <a:lnTo>
                  <a:pt x="363" y="4347"/>
                </a:lnTo>
                <a:lnTo>
                  <a:pt x="390" y="4381"/>
                </a:lnTo>
                <a:lnTo>
                  <a:pt x="419" y="4415"/>
                </a:lnTo>
                <a:lnTo>
                  <a:pt x="449" y="4448"/>
                </a:lnTo>
                <a:lnTo>
                  <a:pt x="479" y="4481"/>
                </a:lnTo>
                <a:lnTo>
                  <a:pt x="510" y="4514"/>
                </a:lnTo>
                <a:lnTo>
                  <a:pt x="2670" y="6673"/>
                </a:lnTo>
                <a:lnTo>
                  <a:pt x="2670" y="6673"/>
                </a:lnTo>
                <a:lnTo>
                  <a:pt x="2684" y="6686"/>
                </a:lnTo>
                <a:lnTo>
                  <a:pt x="2698" y="6697"/>
                </a:lnTo>
                <a:lnTo>
                  <a:pt x="2713" y="6705"/>
                </a:lnTo>
                <a:lnTo>
                  <a:pt x="2728" y="6713"/>
                </a:lnTo>
                <a:lnTo>
                  <a:pt x="2745" y="6720"/>
                </a:lnTo>
                <a:lnTo>
                  <a:pt x="2761" y="6725"/>
                </a:lnTo>
                <a:lnTo>
                  <a:pt x="2778" y="6728"/>
                </a:lnTo>
                <a:lnTo>
                  <a:pt x="2795" y="6730"/>
                </a:lnTo>
                <a:lnTo>
                  <a:pt x="2813" y="6731"/>
                </a:lnTo>
                <a:lnTo>
                  <a:pt x="2830" y="6730"/>
                </a:lnTo>
                <a:lnTo>
                  <a:pt x="2847" y="6727"/>
                </a:lnTo>
                <a:lnTo>
                  <a:pt x="2864" y="6724"/>
                </a:lnTo>
                <a:lnTo>
                  <a:pt x="2881" y="6718"/>
                </a:lnTo>
                <a:lnTo>
                  <a:pt x="2897" y="6711"/>
                </a:lnTo>
                <a:lnTo>
                  <a:pt x="2913" y="6702"/>
                </a:lnTo>
                <a:lnTo>
                  <a:pt x="2928" y="6692"/>
                </a:lnTo>
                <a:lnTo>
                  <a:pt x="2928" y="6692"/>
                </a:lnTo>
                <a:lnTo>
                  <a:pt x="2996" y="6643"/>
                </a:lnTo>
                <a:lnTo>
                  <a:pt x="3062" y="6592"/>
                </a:lnTo>
                <a:lnTo>
                  <a:pt x="3127" y="6542"/>
                </a:lnTo>
                <a:lnTo>
                  <a:pt x="3191" y="6492"/>
                </a:lnTo>
                <a:lnTo>
                  <a:pt x="3252" y="6442"/>
                </a:lnTo>
                <a:lnTo>
                  <a:pt x="3311" y="6394"/>
                </a:lnTo>
                <a:lnTo>
                  <a:pt x="3422" y="6301"/>
                </a:lnTo>
                <a:lnTo>
                  <a:pt x="3521" y="6216"/>
                </a:lnTo>
                <a:lnTo>
                  <a:pt x="3605" y="6141"/>
                </a:lnTo>
                <a:lnTo>
                  <a:pt x="3673" y="6078"/>
                </a:lnTo>
                <a:lnTo>
                  <a:pt x="3722" y="6032"/>
                </a:lnTo>
                <a:lnTo>
                  <a:pt x="3722" y="6032"/>
                </a:ln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15" name="Freeform 6"/>
          <p:cNvSpPr/>
          <p:nvPr/>
        </p:nvSpPr>
        <p:spPr bwMode="auto">
          <a:xfrm>
            <a:off x="2873843" y="2825292"/>
            <a:ext cx="1851116" cy="2034498"/>
          </a:xfrm>
          <a:custGeom>
            <a:avLst/>
            <a:gdLst>
              <a:gd name="T0" fmla="*/ 500 w 6127"/>
              <a:gd name="T1" fmla="*/ 5577 h 6731"/>
              <a:gd name="T2" fmla="*/ 329 w 6127"/>
              <a:gd name="T3" fmla="*/ 5775 h 6731"/>
              <a:gd name="T4" fmla="*/ 315 w 6127"/>
              <a:gd name="T5" fmla="*/ 6011 h 6731"/>
              <a:gd name="T6" fmla="*/ 469 w 6127"/>
              <a:gd name="T7" fmla="*/ 6316 h 6731"/>
              <a:gd name="T8" fmla="*/ 735 w 6127"/>
              <a:gd name="T9" fmla="*/ 6566 h 6731"/>
              <a:gd name="T10" fmla="*/ 1038 w 6127"/>
              <a:gd name="T11" fmla="*/ 6676 h 6731"/>
              <a:gd name="T12" fmla="*/ 1257 w 6127"/>
              <a:gd name="T13" fmla="*/ 6634 h 6731"/>
              <a:gd name="T14" fmla="*/ 1445 w 6127"/>
              <a:gd name="T15" fmla="*/ 6411 h 6731"/>
              <a:gd name="T16" fmla="*/ 1602 w 6127"/>
              <a:gd name="T17" fmla="*/ 6011 h 6731"/>
              <a:gd name="T18" fmla="*/ 1746 w 6127"/>
              <a:gd name="T19" fmla="*/ 5774 h 6731"/>
              <a:gd name="T20" fmla="*/ 1922 w 6127"/>
              <a:gd name="T21" fmla="*/ 5647 h 6731"/>
              <a:gd name="T22" fmla="*/ 2147 w 6127"/>
              <a:gd name="T23" fmla="*/ 5607 h 6731"/>
              <a:gd name="T24" fmla="*/ 2388 w 6127"/>
              <a:gd name="T25" fmla="*/ 5673 h 6731"/>
              <a:gd name="T26" fmla="*/ 2653 w 6127"/>
              <a:gd name="T27" fmla="*/ 5866 h 6731"/>
              <a:gd name="T28" fmla="*/ 3229 w 6127"/>
              <a:gd name="T29" fmla="*/ 6526 h 6731"/>
              <a:gd name="T30" fmla="*/ 3430 w 6127"/>
              <a:gd name="T31" fmla="*/ 6724 h 6731"/>
              <a:gd name="T32" fmla="*/ 3608 w 6127"/>
              <a:gd name="T33" fmla="*/ 6688 h 6731"/>
              <a:gd name="T34" fmla="*/ 5790 w 6127"/>
              <a:gd name="T35" fmla="*/ 4480 h 6731"/>
              <a:gd name="T36" fmla="*/ 5983 w 6127"/>
              <a:gd name="T37" fmla="*/ 4145 h 6731"/>
              <a:gd name="T38" fmla="*/ 6094 w 6127"/>
              <a:gd name="T39" fmla="*/ 3783 h 6731"/>
              <a:gd name="T40" fmla="*/ 6126 w 6127"/>
              <a:gd name="T41" fmla="*/ 3408 h 6731"/>
              <a:gd name="T42" fmla="*/ 6077 w 6127"/>
              <a:gd name="T43" fmla="*/ 3036 h 6731"/>
              <a:gd name="T44" fmla="*/ 5947 w 6127"/>
              <a:gd name="T45" fmla="*/ 2678 h 6731"/>
              <a:gd name="T46" fmla="*/ 5736 w 6127"/>
              <a:gd name="T47" fmla="*/ 2350 h 6731"/>
              <a:gd name="T48" fmla="*/ 3414 w 6127"/>
              <a:gd name="T49" fmla="*/ 26 h 6731"/>
              <a:gd name="T50" fmla="*/ 3262 w 6127"/>
              <a:gd name="T51" fmla="*/ 7 h 6731"/>
              <a:gd name="T52" fmla="*/ 2936 w 6127"/>
              <a:gd name="T53" fmla="*/ 239 h 6731"/>
              <a:gd name="T54" fmla="*/ 2374 w 6127"/>
              <a:gd name="T55" fmla="*/ 732 h 6731"/>
              <a:gd name="T56" fmla="*/ 2234 w 6127"/>
              <a:gd name="T57" fmla="*/ 931 h 6731"/>
              <a:gd name="T58" fmla="*/ 2238 w 6127"/>
              <a:gd name="T59" fmla="*/ 1017 h 6731"/>
              <a:gd name="T60" fmla="*/ 2405 w 6127"/>
              <a:gd name="T61" fmla="*/ 1118 h 6731"/>
              <a:gd name="T62" fmla="*/ 2768 w 6127"/>
              <a:gd name="T63" fmla="*/ 1259 h 6731"/>
              <a:gd name="T64" fmla="*/ 3012 w 6127"/>
              <a:gd name="T65" fmla="*/ 1409 h 6731"/>
              <a:gd name="T66" fmla="*/ 3180 w 6127"/>
              <a:gd name="T67" fmla="*/ 1599 h 6731"/>
              <a:gd name="T68" fmla="*/ 3273 w 6127"/>
              <a:gd name="T69" fmla="*/ 1832 h 6731"/>
              <a:gd name="T70" fmla="*/ 3297 w 6127"/>
              <a:gd name="T71" fmla="*/ 2065 h 6731"/>
              <a:gd name="T72" fmla="*/ 3252 w 6127"/>
              <a:gd name="T73" fmla="*/ 2318 h 6731"/>
              <a:gd name="T74" fmla="*/ 3134 w 6127"/>
              <a:gd name="T75" fmla="*/ 2565 h 6731"/>
              <a:gd name="T76" fmla="*/ 2943 w 6127"/>
              <a:gd name="T77" fmla="*/ 2807 h 6731"/>
              <a:gd name="T78" fmla="*/ 2730 w 6127"/>
              <a:gd name="T79" fmla="*/ 2995 h 6731"/>
              <a:gd name="T80" fmla="*/ 2484 w 6127"/>
              <a:gd name="T81" fmla="*/ 3138 h 6731"/>
              <a:gd name="T82" fmla="*/ 2233 w 6127"/>
              <a:gd name="T83" fmla="*/ 3207 h 6731"/>
              <a:gd name="T84" fmla="*/ 2003 w 6127"/>
              <a:gd name="T85" fmla="*/ 3206 h 6731"/>
              <a:gd name="T86" fmla="*/ 1755 w 6127"/>
              <a:gd name="T87" fmla="*/ 3135 h 6731"/>
              <a:gd name="T88" fmla="*/ 1551 w 6127"/>
              <a:gd name="T89" fmla="*/ 2993 h 6731"/>
              <a:gd name="T90" fmla="*/ 1388 w 6127"/>
              <a:gd name="T91" fmla="*/ 2774 h 6731"/>
              <a:gd name="T92" fmla="*/ 1244 w 6127"/>
              <a:gd name="T93" fmla="*/ 2435 h 6731"/>
              <a:gd name="T94" fmla="*/ 1132 w 6127"/>
              <a:gd name="T95" fmla="*/ 2186 h 6731"/>
              <a:gd name="T96" fmla="*/ 1033 w 6127"/>
              <a:gd name="T97" fmla="*/ 2144 h 6731"/>
              <a:gd name="T98" fmla="*/ 856 w 6127"/>
              <a:gd name="T99" fmla="*/ 2230 h 6731"/>
              <a:gd name="T100" fmla="*/ 636 w 6127"/>
              <a:gd name="T101" fmla="*/ 2441 h 6731"/>
              <a:gd name="T102" fmla="*/ 199 w 6127"/>
              <a:gd name="T103" fmla="*/ 3000 h 6731"/>
              <a:gd name="T104" fmla="*/ 0 w 6127"/>
              <a:gd name="T105" fmla="*/ 3324 h 6731"/>
              <a:gd name="T106" fmla="*/ 45 w 6127"/>
              <a:gd name="T107" fmla="*/ 3451 h 6731"/>
              <a:gd name="T108" fmla="*/ 582 w 6127"/>
              <a:gd name="T109" fmla="*/ 3838 h 6731"/>
              <a:gd name="T110" fmla="*/ 1065 w 6127"/>
              <a:gd name="T111" fmla="*/ 4244 h 6731"/>
              <a:gd name="T112" fmla="*/ 1274 w 6127"/>
              <a:gd name="T113" fmla="*/ 4503 h 6731"/>
              <a:gd name="T114" fmla="*/ 1365 w 6127"/>
              <a:gd name="T115" fmla="*/ 4727 h 6731"/>
              <a:gd name="T116" fmla="*/ 1362 w 6127"/>
              <a:gd name="T117" fmla="*/ 4986 h 6731"/>
              <a:gd name="T118" fmla="*/ 1274 w 6127"/>
              <a:gd name="T119" fmla="*/ 5167 h 6731"/>
              <a:gd name="T120" fmla="*/ 1117 w 6127"/>
              <a:gd name="T121" fmla="*/ 5307 h 6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27" h="6731">
                <a:moveTo>
                  <a:pt x="806" y="5445"/>
                </a:moveTo>
                <a:lnTo>
                  <a:pt x="806" y="5445"/>
                </a:lnTo>
                <a:lnTo>
                  <a:pt x="709" y="5480"/>
                </a:lnTo>
                <a:lnTo>
                  <a:pt x="662" y="5498"/>
                </a:lnTo>
                <a:lnTo>
                  <a:pt x="614" y="5518"/>
                </a:lnTo>
                <a:lnTo>
                  <a:pt x="614" y="5518"/>
                </a:lnTo>
                <a:lnTo>
                  <a:pt x="573" y="5537"/>
                </a:lnTo>
                <a:lnTo>
                  <a:pt x="534" y="5558"/>
                </a:lnTo>
                <a:lnTo>
                  <a:pt x="500" y="5577"/>
                </a:lnTo>
                <a:lnTo>
                  <a:pt x="469" y="5597"/>
                </a:lnTo>
                <a:lnTo>
                  <a:pt x="442" y="5618"/>
                </a:lnTo>
                <a:lnTo>
                  <a:pt x="418" y="5639"/>
                </a:lnTo>
                <a:lnTo>
                  <a:pt x="397" y="5660"/>
                </a:lnTo>
                <a:lnTo>
                  <a:pt x="379" y="5682"/>
                </a:lnTo>
                <a:lnTo>
                  <a:pt x="363" y="5704"/>
                </a:lnTo>
                <a:lnTo>
                  <a:pt x="350" y="5727"/>
                </a:lnTo>
                <a:lnTo>
                  <a:pt x="339" y="5750"/>
                </a:lnTo>
                <a:lnTo>
                  <a:pt x="329" y="5775"/>
                </a:lnTo>
                <a:lnTo>
                  <a:pt x="323" y="5800"/>
                </a:lnTo>
                <a:lnTo>
                  <a:pt x="316" y="5826"/>
                </a:lnTo>
                <a:lnTo>
                  <a:pt x="312" y="5852"/>
                </a:lnTo>
                <a:lnTo>
                  <a:pt x="308" y="5880"/>
                </a:lnTo>
                <a:lnTo>
                  <a:pt x="308" y="5880"/>
                </a:lnTo>
                <a:lnTo>
                  <a:pt x="306" y="5912"/>
                </a:lnTo>
                <a:lnTo>
                  <a:pt x="306" y="5945"/>
                </a:lnTo>
                <a:lnTo>
                  <a:pt x="310" y="5977"/>
                </a:lnTo>
                <a:lnTo>
                  <a:pt x="315" y="6011"/>
                </a:lnTo>
                <a:lnTo>
                  <a:pt x="323" y="6044"/>
                </a:lnTo>
                <a:lnTo>
                  <a:pt x="332" y="6077"/>
                </a:lnTo>
                <a:lnTo>
                  <a:pt x="344" y="6112"/>
                </a:lnTo>
                <a:lnTo>
                  <a:pt x="359" y="6145"/>
                </a:lnTo>
                <a:lnTo>
                  <a:pt x="377" y="6179"/>
                </a:lnTo>
                <a:lnTo>
                  <a:pt x="396" y="6212"/>
                </a:lnTo>
                <a:lnTo>
                  <a:pt x="418" y="6247"/>
                </a:lnTo>
                <a:lnTo>
                  <a:pt x="442" y="6282"/>
                </a:lnTo>
                <a:lnTo>
                  <a:pt x="469" y="6316"/>
                </a:lnTo>
                <a:lnTo>
                  <a:pt x="498" y="6351"/>
                </a:lnTo>
                <a:lnTo>
                  <a:pt x="530" y="6386"/>
                </a:lnTo>
                <a:lnTo>
                  <a:pt x="563" y="6420"/>
                </a:lnTo>
                <a:lnTo>
                  <a:pt x="563" y="6420"/>
                </a:lnTo>
                <a:lnTo>
                  <a:pt x="598" y="6454"/>
                </a:lnTo>
                <a:lnTo>
                  <a:pt x="632" y="6485"/>
                </a:lnTo>
                <a:lnTo>
                  <a:pt x="667" y="6515"/>
                </a:lnTo>
                <a:lnTo>
                  <a:pt x="702" y="6541"/>
                </a:lnTo>
                <a:lnTo>
                  <a:pt x="735" y="6566"/>
                </a:lnTo>
                <a:lnTo>
                  <a:pt x="770" y="6587"/>
                </a:lnTo>
                <a:lnTo>
                  <a:pt x="805" y="6607"/>
                </a:lnTo>
                <a:lnTo>
                  <a:pt x="838" y="6624"/>
                </a:lnTo>
                <a:lnTo>
                  <a:pt x="872" y="6638"/>
                </a:lnTo>
                <a:lnTo>
                  <a:pt x="906" y="6651"/>
                </a:lnTo>
                <a:lnTo>
                  <a:pt x="939" y="6661"/>
                </a:lnTo>
                <a:lnTo>
                  <a:pt x="973" y="6669"/>
                </a:lnTo>
                <a:lnTo>
                  <a:pt x="1005" y="6674"/>
                </a:lnTo>
                <a:lnTo>
                  <a:pt x="1038" y="6676"/>
                </a:lnTo>
                <a:lnTo>
                  <a:pt x="1071" y="6677"/>
                </a:lnTo>
                <a:lnTo>
                  <a:pt x="1104" y="6675"/>
                </a:lnTo>
                <a:lnTo>
                  <a:pt x="1104" y="6675"/>
                </a:lnTo>
                <a:lnTo>
                  <a:pt x="1131" y="6672"/>
                </a:lnTo>
                <a:lnTo>
                  <a:pt x="1158" y="6666"/>
                </a:lnTo>
                <a:lnTo>
                  <a:pt x="1184" y="6661"/>
                </a:lnTo>
                <a:lnTo>
                  <a:pt x="1209" y="6653"/>
                </a:lnTo>
                <a:lnTo>
                  <a:pt x="1233" y="6645"/>
                </a:lnTo>
                <a:lnTo>
                  <a:pt x="1257" y="6634"/>
                </a:lnTo>
                <a:lnTo>
                  <a:pt x="1279" y="6620"/>
                </a:lnTo>
                <a:lnTo>
                  <a:pt x="1301" y="6605"/>
                </a:lnTo>
                <a:lnTo>
                  <a:pt x="1324" y="6586"/>
                </a:lnTo>
                <a:lnTo>
                  <a:pt x="1344" y="6566"/>
                </a:lnTo>
                <a:lnTo>
                  <a:pt x="1365" y="6541"/>
                </a:lnTo>
                <a:lnTo>
                  <a:pt x="1386" y="6514"/>
                </a:lnTo>
                <a:lnTo>
                  <a:pt x="1406" y="6483"/>
                </a:lnTo>
                <a:lnTo>
                  <a:pt x="1426" y="6449"/>
                </a:lnTo>
                <a:lnTo>
                  <a:pt x="1445" y="6411"/>
                </a:lnTo>
                <a:lnTo>
                  <a:pt x="1465" y="6368"/>
                </a:lnTo>
                <a:lnTo>
                  <a:pt x="1465" y="6368"/>
                </a:lnTo>
                <a:lnTo>
                  <a:pt x="1484" y="6322"/>
                </a:lnTo>
                <a:lnTo>
                  <a:pt x="1504" y="6274"/>
                </a:lnTo>
                <a:lnTo>
                  <a:pt x="1538" y="6178"/>
                </a:lnTo>
                <a:lnTo>
                  <a:pt x="1538" y="6178"/>
                </a:lnTo>
                <a:lnTo>
                  <a:pt x="1569" y="6095"/>
                </a:lnTo>
                <a:lnTo>
                  <a:pt x="1585" y="6053"/>
                </a:lnTo>
                <a:lnTo>
                  <a:pt x="1602" y="6011"/>
                </a:lnTo>
                <a:lnTo>
                  <a:pt x="1622" y="5969"/>
                </a:lnTo>
                <a:lnTo>
                  <a:pt x="1642" y="5926"/>
                </a:lnTo>
                <a:lnTo>
                  <a:pt x="1665" y="5886"/>
                </a:lnTo>
                <a:lnTo>
                  <a:pt x="1677" y="5866"/>
                </a:lnTo>
                <a:lnTo>
                  <a:pt x="1690" y="5846"/>
                </a:lnTo>
                <a:lnTo>
                  <a:pt x="1703" y="5828"/>
                </a:lnTo>
                <a:lnTo>
                  <a:pt x="1717" y="5809"/>
                </a:lnTo>
                <a:lnTo>
                  <a:pt x="1731" y="5791"/>
                </a:lnTo>
                <a:lnTo>
                  <a:pt x="1746" y="5774"/>
                </a:lnTo>
                <a:lnTo>
                  <a:pt x="1763" y="5756"/>
                </a:lnTo>
                <a:lnTo>
                  <a:pt x="1780" y="5740"/>
                </a:lnTo>
                <a:lnTo>
                  <a:pt x="1797" y="5724"/>
                </a:lnTo>
                <a:lnTo>
                  <a:pt x="1816" y="5710"/>
                </a:lnTo>
                <a:lnTo>
                  <a:pt x="1835" y="5695"/>
                </a:lnTo>
                <a:lnTo>
                  <a:pt x="1856" y="5682"/>
                </a:lnTo>
                <a:lnTo>
                  <a:pt x="1876" y="5670"/>
                </a:lnTo>
                <a:lnTo>
                  <a:pt x="1899" y="5658"/>
                </a:lnTo>
                <a:lnTo>
                  <a:pt x="1922" y="5647"/>
                </a:lnTo>
                <a:lnTo>
                  <a:pt x="1946" y="5637"/>
                </a:lnTo>
                <a:lnTo>
                  <a:pt x="1972" y="5628"/>
                </a:lnTo>
                <a:lnTo>
                  <a:pt x="1998" y="5621"/>
                </a:lnTo>
                <a:lnTo>
                  <a:pt x="1998" y="5621"/>
                </a:lnTo>
                <a:lnTo>
                  <a:pt x="2028" y="5614"/>
                </a:lnTo>
                <a:lnTo>
                  <a:pt x="2058" y="5610"/>
                </a:lnTo>
                <a:lnTo>
                  <a:pt x="2089" y="5607"/>
                </a:lnTo>
                <a:lnTo>
                  <a:pt x="2118" y="5606"/>
                </a:lnTo>
                <a:lnTo>
                  <a:pt x="2147" y="5607"/>
                </a:lnTo>
                <a:lnTo>
                  <a:pt x="2175" y="5609"/>
                </a:lnTo>
                <a:lnTo>
                  <a:pt x="2204" y="5612"/>
                </a:lnTo>
                <a:lnTo>
                  <a:pt x="2232" y="5618"/>
                </a:lnTo>
                <a:lnTo>
                  <a:pt x="2259" y="5624"/>
                </a:lnTo>
                <a:lnTo>
                  <a:pt x="2286" y="5632"/>
                </a:lnTo>
                <a:lnTo>
                  <a:pt x="2312" y="5640"/>
                </a:lnTo>
                <a:lnTo>
                  <a:pt x="2338" y="5651"/>
                </a:lnTo>
                <a:lnTo>
                  <a:pt x="2363" y="5662"/>
                </a:lnTo>
                <a:lnTo>
                  <a:pt x="2388" y="5673"/>
                </a:lnTo>
                <a:lnTo>
                  <a:pt x="2412" y="5686"/>
                </a:lnTo>
                <a:lnTo>
                  <a:pt x="2435" y="5699"/>
                </a:lnTo>
                <a:lnTo>
                  <a:pt x="2458" y="5712"/>
                </a:lnTo>
                <a:lnTo>
                  <a:pt x="2480" y="5726"/>
                </a:lnTo>
                <a:lnTo>
                  <a:pt x="2521" y="5755"/>
                </a:lnTo>
                <a:lnTo>
                  <a:pt x="2559" y="5783"/>
                </a:lnTo>
                <a:lnTo>
                  <a:pt x="2595" y="5813"/>
                </a:lnTo>
                <a:lnTo>
                  <a:pt x="2626" y="5840"/>
                </a:lnTo>
                <a:lnTo>
                  <a:pt x="2653" y="5866"/>
                </a:lnTo>
                <a:lnTo>
                  <a:pt x="2697" y="5908"/>
                </a:lnTo>
                <a:lnTo>
                  <a:pt x="2697" y="5908"/>
                </a:lnTo>
                <a:lnTo>
                  <a:pt x="2743" y="5956"/>
                </a:lnTo>
                <a:lnTo>
                  <a:pt x="2803" y="6021"/>
                </a:lnTo>
                <a:lnTo>
                  <a:pt x="2873" y="6099"/>
                </a:lnTo>
                <a:lnTo>
                  <a:pt x="2953" y="6191"/>
                </a:lnTo>
                <a:lnTo>
                  <a:pt x="3040" y="6294"/>
                </a:lnTo>
                <a:lnTo>
                  <a:pt x="3133" y="6406"/>
                </a:lnTo>
                <a:lnTo>
                  <a:pt x="3229" y="6526"/>
                </a:lnTo>
                <a:lnTo>
                  <a:pt x="3277" y="6588"/>
                </a:lnTo>
                <a:lnTo>
                  <a:pt x="3326" y="6652"/>
                </a:lnTo>
                <a:lnTo>
                  <a:pt x="3326" y="6652"/>
                </a:lnTo>
                <a:lnTo>
                  <a:pt x="3340" y="6670"/>
                </a:lnTo>
                <a:lnTo>
                  <a:pt x="3356" y="6685"/>
                </a:lnTo>
                <a:lnTo>
                  <a:pt x="3374" y="6698"/>
                </a:lnTo>
                <a:lnTo>
                  <a:pt x="3391" y="6709"/>
                </a:lnTo>
                <a:lnTo>
                  <a:pt x="3411" y="6717"/>
                </a:lnTo>
                <a:lnTo>
                  <a:pt x="3430" y="6724"/>
                </a:lnTo>
                <a:lnTo>
                  <a:pt x="3451" y="6728"/>
                </a:lnTo>
                <a:lnTo>
                  <a:pt x="3471" y="6731"/>
                </a:lnTo>
                <a:lnTo>
                  <a:pt x="3492" y="6731"/>
                </a:lnTo>
                <a:lnTo>
                  <a:pt x="3512" y="6729"/>
                </a:lnTo>
                <a:lnTo>
                  <a:pt x="3532" y="6726"/>
                </a:lnTo>
                <a:lnTo>
                  <a:pt x="3553" y="6720"/>
                </a:lnTo>
                <a:lnTo>
                  <a:pt x="3572" y="6712"/>
                </a:lnTo>
                <a:lnTo>
                  <a:pt x="3590" y="6701"/>
                </a:lnTo>
                <a:lnTo>
                  <a:pt x="3608" y="6688"/>
                </a:lnTo>
                <a:lnTo>
                  <a:pt x="3625" y="6674"/>
                </a:lnTo>
                <a:lnTo>
                  <a:pt x="5617" y="4683"/>
                </a:lnTo>
                <a:lnTo>
                  <a:pt x="5617" y="4683"/>
                </a:lnTo>
                <a:lnTo>
                  <a:pt x="5648" y="4650"/>
                </a:lnTo>
                <a:lnTo>
                  <a:pt x="5678" y="4617"/>
                </a:lnTo>
                <a:lnTo>
                  <a:pt x="5708" y="4584"/>
                </a:lnTo>
                <a:lnTo>
                  <a:pt x="5736" y="4550"/>
                </a:lnTo>
                <a:lnTo>
                  <a:pt x="5763" y="4516"/>
                </a:lnTo>
                <a:lnTo>
                  <a:pt x="5790" y="4480"/>
                </a:lnTo>
                <a:lnTo>
                  <a:pt x="5815" y="4445"/>
                </a:lnTo>
                <a:lnTo>
                  <a:pt x="5840" y="4408"/>
                </a:lnTo>
                <a:lnTo>
                  <a:pt x="5863" y="4373"/>
                </a:lnTo>
                <a:lnTo>
                  <a:pt x="5885" y="4336"/>
                </a:lnTo>
                <a:lnTo>
                  <a:pt x="5907" y="4298"/>
                </a:lnTo>
                <a:lnTo>
                  <a:pt x="5928" y="4260"/>
                </a:lnTo>
                <a:lnTo>
                  <a:pt x="5947" y="4222"/>
                </a:lnTo>
                <a:lnTo>
                  <a:pt x="5966" y="4184"/>
                </a:lnTo>
                <a:lnTo>
                  <a:pt x="5983" y="4145"/>
                </a:lnTo>
                <a:lnTo>
                  <a:pt x="5999" y="4106"/>
                </a:lnTo>
                <a:lnTo>
                  <a:pt x="6014" y="4066"/>
                </a:lnTo>
                <a:lnTo>
                  <a:pt x="6028" y="4027"/>
                </a:lnTo>
                <a:lnTo>
                  <a:pt x="6042" y="3987"/>
                </a:lnTo>
                <a:lnTo>
                  <a:pt x="6054" y="3946"/>
                </a:lnTo>
                <a:lnTo>
                  <a:pt x="6066" y="3906"/>
                </a:lnTo>
                <a:lnTo>
                  <a:pt x="6077" y="3864"/>
                </a:lnTo>
                <a:lnTo>
                  <a:pt x="6086" y="3824"/>
                </a:lnTo>
                <a:lnTo>
                  <a:pt x="6094" y="3783"/>
                </a:lnTo>
                <a:lnTo>
                  <a:pt x="6102" y="3742"/>
                </a:lnTo>
                <a:lnTo>
                  <a:pt x="6109" y="3700"/>
                </a:lnTo>
                <a:lnTo>
                  <a:pt x="6114" y="3659"/>
                </a:lnTo>
                <a:lnTo>
                  <a:pt x="6118" y="3617"/>
                </a:lnTo>
                <a:lnTo>
                  <a:pt x="6123" y="3575"/>
                </a:lnTo>
                <a:lnTo>
                  <a:pt x="6125" y="3534"/>
                </a:lnTo>
                <a:lnTo>
                  <a:pt x="6126" y="3492"/>
                </a:lnTo>
                <a:lnTo>
                  <a:pt x="6127" y="3449"/>
                </a:lnTo>
                <a:lnTo>
                  <a:pt x="6126" y="3408"/>
                </a:lnTo>
                <a:lnTo>
                  <a:pt x="6125" y="3366"/>
                </a:lnTo>
                <a:lnTo>
                  <a:pt x="6123" y="3325"/>
                </a:lnTo>
                <a:lnTo>
                  <a:pt x="6118" y="3283"/>
                </a:lnTo>
                <a:lnTo>
                  <a:pt x="6114" y="3241"/>
                </a:lnTo>
                <a:lnTo>
                  <a:pt x="6109" y="3200"/>
                </a:lnTo>
                <a:lnTo>
                  <a:pt x="6102" y="3158"/>
                </a:lnTo>
                <a:lnTo>
                  <a:pt x="6094" y="3117"/>
                </a:lnTo>
                <a:lnTo>
                  <a:pt x="6086" y="3076"/>
                </a:lnTo>
                <a:lnTo>
                  <a:pt x="6077" y="3036"/>
                </a:lnTo>
                <a:lnTo>
                  <a:pt x="6066" y="2994"/>
                </a:lnTo>
                <a:lnTo>
                  <a:pt x="6054" y="2954"/>
                </a:lnTo>
                <a:lnTo>
                  <a:pt x="6042" y="2913"/>
                </a:lnTo>
                <a:lnTo>
                  <a:pt x="6028" y="2873"/>
                </a:lnTo>
                <a:lnTo>
                  <a:pt x="6014" y="2834"/>
                </a:lnTo>
                <a:lnTo>
                  <a:pt x="5999" y="2794"/>
                </a:lnTo>
                <a:lnTo>
                  <a:pt x="5983" y="2755"/>
                </a:lnTo>
                <a:lnTo>
                  <a:pt x="5966" y="2716"/>
                </a:lnTo>
                <a:lnTo>
                  <a:pt x="5947" y="2678"/>
                </a:lnTo>
                <a:lnTo>
                  <a:pt x="5928" y="2640"/>
                </a:lnTo>
                <a:lnTo>
                  <a:pt x="5907" y="2602"/>
                </a:lnTo>
                <a:lnTo>
                  <a:pt x="5885" y="2564"/>
                </a:lnTo>
                <a:lnTo>
                  <a:pt x="5863" y="2527"/>
                </a:lnTo>
                <a:lnTo>
                  <a:pt x="5840" y="2492"/>
                </a:lnTo>
                <a:lnTo>
                  <a:pt x="5815" y="2455"/>
                </a:lnTo>
                <a:lnTo>
                  <a:pt x="5790" y="2420"/>
                </a:lnTo>
                <a:lnTo>
                  <a:pt x="5763" y="2384"/>
                </a:lnTo>
                <a:lnTo>
                  <a:pt x="5736" y="2350"/>
                </a:lnTo>
                <a:lnTo>
                  <a:pt x="5708" y="2316"/>
                </a:lnTo>
                <a:lnTo>
                  <a:pt x="5678" y="2283"/>
                </a:lnTo>
                <a:lnTo>
                  <a:pt x="5648" y="2250"/>
                </a:lnTo>
                <a:lnTo>
                  <a:pt x="5617" y="2217"/>
                </a:lnTo>
                <a:lnTo>
                  <a:pt x="3456" y="58"/>
                </a:lnTo>
                <a:lnTo>
                  <a:pt x="3456" y="58"/>
                </a:lnTo>
                <a:lnTo>
                  <a:pt x="3443" y="45"/>
                </a:lnTo>
                <a:lnTo>
                  <a:pt x="3429" y="34"/>
                </a:lnTo>
                <a:lnTo>
                  <a:pt x="3414" y="26"/>
                </a:lnTo>
                <a:lnTo>
                  <a:pt x="3398" y="18"/>
                </a:lnTo>
                <a:lnTo>
                  <a:pt x="3381" y="11"/>
                </a:lnTo>
                <a:lnTo>
                  <a:pt x="3365" y="6"/>
                </a:lnTo>
                <a:lnTo>
                  <a:pt x="3348" y="3"/>
                </a:lnTo>
                <a:lnTo>
                  <a:pt x="3330" y="1"/>
                </a:lnTo>
                <a:lnTo>
                  <a:pt x="3314" y="0"/>
                </a:lnTo>
                <a:lnTo>
                  <a:pt x="3297" y="1"/>
                </a:lnTo>
                <a:lnTo>
                  <a:pt x="3280" y="4"/>
                </a:lnTo>
                <a:lnTo>
                  <a:pt x="3262" y="7"/>
                </a:lnTo>
                <a:lnTo>
                  <a:pt x="3246" y="13"/>
                </a:lnTo>
                <a:lnTo>
                  <a:pt x="3230" y="20"/>
                </a:lnTo>
                <a:lnTo>
                  <a:pt x="3213" y="29"/>
                </a:lnTo>
                <a:lnTo>
                  <a:pt x="3198" y="39"/>
                </a:lnTo>
                <a:lnTo>
                  <a:pt x="3198" y="39"/>
                </a:lnTo>
                <a:lnTo>
                  <a:pt x="3131" y="88"/>
                </a:lnTo>
                <a:lnTo>
                  <a:pt x="3064" y="139"/>
                </a:lnTo>
                <a:lnTo>
                  <a:pt x="2999" y="189"/>
                </a:lnTo>
                <a:lnTo>
                  <a:pt x="2936" y="239"/>
                </a:lnTo>
                <a:lnTo>
                  <a:pt x="2874" y="289"/>
                </a:lnTo>
                <a:lnTo>
                  <a:pt x="2815" y="337"/>
                </a:lnTo>
                <a:lnTo>
                  <a:pt x="2704" y="430"/>
                </a:lnTo>
                <a:lnTo>
                  <a:pt x="2606" y="515"/>
                </a:lnTo>
                <a:lnTo>
                  <a:pt x="2521" y="590"/>
                </a:lnTo>
                <a:lnTo>
                  <a:pt x="2453" y="653"/>
                </a:lnTo>
                <a:lnTo>
                  <a:pt x="2404" y="699"/>
                </a:lnTo>
                <a:lnTo>
                  <a:pt x="2404" y="699"/>
                </a:lnTo>
                <a:lnTo>
                  <a:pt x="2374" y="732"/>
                </a:lnTo>
                <a:lnTo>
                  <a:pt x="2347" y="761"/>
                </a:lnTo>
                <a:lnTo>
                  <a:pt x="2323" y="788"/>
                </a:lnTo>
                <a:lnTo>
                  <a:pt x="2302" y="814"/>
                </a:lnTo>
                <a:lnTo>
                  <a:pt x="2284" y="838"/>
                </a:lnTo>
                <a:lnTo>
                  <a:pt x="2270" y="860"/>
                </a:lnTo>
                <a:lnTo>
                  <a:pt x="2258" y="880"/>
                </a:lnTo>
                <a:lnTo>
                  <a:pt x="2247" y="899"/>
                </a:lnTo>
                <a:lnTo>
                  <a:pt x="2239" y="916"/>
                </a:lnTo>
                <a:lnTo>
                  <a:pt x="2234" y="931"/>
                </a:lnTo>
                <a:lnTo>
                  <a:pt x="2230" y="945"/>
                </a:lnTo>
                <a:lnTo>
                  <a:pt x="2227" y="957"/>
                </a:lnTo>
                <a:lnTo>
                  <a:pt x="2226" y="968"/>
                </a:lnTo>
                <a:lnTo>
                  <a:pt x="2226" y="978"/>
                </a:lnTo>
                <a:lnTo>
                  <a:pt x="2226" y="987"/>
                </a:lnTo>
                <a:lnTo>
                  <a:pt x="2228" y="993"/>
                </a:lnTo>
                <a:lnTo>
                  <a:pt x="2228" y="993"/>
                </a:lnTo>
                <a:lnTo>
                  <a:pt x="2232" y="1005"/>
                </a:lnTo>
                <a:lnTo>
                  <a:pt x="2238" y="1017"/>
                </a:lnTo>
                <a:lnTo>
                  <a:pt x="2247" y="1028"/>
                </a:lnTo>
                <a:lnTo>
                  <a:pt x="2257" y="1039"/>
                </a:lnTo>
                <a:lnTo>
                  <a:pt x="2270" y="1048"/>
                </a:lnTo>
                <a:lnTo>
                  <a:pt x="2284" y="1059"/>
                </a:lnTo>
                <a:lnTo>
                  <a:pt x="2300" y="1069"/>
                </a:lnTo>
                <a:lnTo>
                  <a:pt x="2317" y="1079"/>
                </a:lnTo>
                <a:lnTo>
                  <a:pt x="2337" y="1088"/>
                </a:lnTo>
                <a:lnTo>
                  <a:pt x="2359" y="1098"/>
                </a:lnTo>
                <a:lnTo>
                  <a:pt x="2405" y="1118"/>
                </a:lnTo>
                <a:lnTo>
                  <a:pt x="2458" y="1138"/>
                </a:lnTo>
                <a:lnTo>
                  <a:pt x="2517" y="1160"/>
                </a:lnTo>
                <a:lnTo>
                  <a:pt x="2517" y="1160"/>
                </a:lnTo>
                <a:lnTo>
                  <a:pt x="2571" y="1179"/>
                </a:lnTo>
                <a:lnTo>
                  <a:pt x="2625" y="1199"/>
                </a:lnTo>
                <a:lnTo>
                  <a:pt x="2680" y="1221"/>
                </a:lnTo>
                <a:lnTo>
                  <a:pt x="2736" y="1244"/>
                </a:lnTo>
                <a:lnTo>
                  <a:pt x="2736" y="1244"/>
                </a:lnTo>
                <a:lnTo>
                  <a:pt x="2768" y="1259"/>
                </a:lnTo>
                <a:lnTo>
                  <a:pt x="2798" y="1274"/>
                </a:lnTo>
                <a:lnTo>
                  <a:pt x="2829" y="1289"/>
                </a:lnTo>
                <a:lnTo>
                  <a:pt x="2858" y="1305"/>
                </a:lnTo>
                <a:lnTo>
                  <a:pt x="2886" y="1321"/>
                </a:lnTo>
                <a:lnTo>
                  <a:pt x="2913" y="1338"/>
                </a:lnTo>
                <a:lnTo>
                  <a:pt x="2939" y="1355"/>
                </a:lnTo>
                <a:lnTo>
                  <a:pt x="2964" y="1372"/>
                </a:lnTo>
                <a:lnTo>
                  <a:pt x="2989" y="1391"/>
                </a:lnTo>
                <a:lnTo>
                  <a:pt x="3012" y="1409"/>
                </a:lnTo>
                <a:lnTo>
                  <a:pt x="3035" y="1429"/>
                </a:lnTo>
                <a:lnTo>
                  <a:pt x="3055" y="1448"/>
                </a:lnTo>
                <a:lnTo>
                  <a:pt x="3076" y="1468"/>
                </a:lnTo>
                <a:lnTo>
                  <a:pt x="3095" y="1488"/>
                </a:lnTo>
                <a:lnTo>
                  <a:pt x="3114" y="1510"/>
                </a:lnTo>
                <a:lnTo>
                  <a:pt x="3132" y="1532"/>
                </a:lnTo>
                <a:lnTo>
                  <a:pt x="3148" y="1553"/>
                </a:lnTo>
                <a:lnTo>
                  <a:pt x="3165" y="1576"/>
                </a:lnTo>
                <a:lnTo>
                  <a:pt x="3180" y="1599"/>
                </a:lnTo>
                <a:lnTo>
                  <a:pt x="3193" y="1623"/>
                </a:lnTo>
                <a:lnTo>
                  <a:pt x="3207" y="1646"/>
                </a:lnTo>
                <a:lnTo>
                  <a:pt x="3219" y="1671"/>
                </a:lnTo>
                <a:lnTo>
                  <a:pt x="3230" y="1697"/>
                </a:lnTo>
                <a:lnTo>
                  <a:pt x="3240" y="1722"/>
                </a:lnTo>
                <a:lnTo>
                  <a:pt x="3250" y="1749"/>
                </a:lnTo>
                <a:lnTo>
                  <a:pt x="3259" y="1777"/>
                </a:lnTo>
                <a:lnTo>
                  <a:pt x="3267" y="1804"/>
                </a:lnTo>
                <a:lnTo>
                  <a:pt x="3273" y="1832"/>
                </a:lnTo>
                <a:lnTo>
                  <a:pt x="3280" y="1861"/>
                </a:lnTo>
                <a:lnTo>
                  <a:pt x="3285" y="1890"/>
                </a:lnTo>
                <a:lnTo>
                  <a:pt x="3289" y="1921"/>
                </a:lnTo>
                <a:lnTo>
                  <a:pt x="3293" y="1951"/>
                </a:lnTo>
                <a:lnTo>
                  <a:pt x="3293" y="1951"/>
                </a:lnTo>
                <a:lnTo>
                  <a:pt x="3295" y="1979"/>
                </a:lnTo>
                <a:lnTo>
                  <a:pt x="3297" y="2008"/>
                </a:lnTo>
                <a:lnTo>
                  <a:pt x="3297" y="2037"/>
                </a:lnTo>
                <a:lnTo>
                  <a:pt x="3297" y="2065"/>
                </a:lnTo>
                <a:lnTo>
                  <a:pt x="3296" y="2093"/>
                </a:lnTo>
                <a:lnTo>
                  <a:pt x="3294" y="2121"/>
                </a:lnTo>
                <a:lnTo>
                  <a:pt x="3290" y="2149"/>
                </a:lnTo>
                <a:lnTo>
                  <a:pt x="3286" y="2178"/>
                </a:lnTo>
                <a:lnTo>
                  <a:pt x="3282" y="2206"/>
                </a:lnTo>
                <a:lnTo>
                  <a:pt x="3275" y="2234"/>
                </a:lnTo>
                <a:lnTo>
                  <a:pt x="3269" y="2262"/>
                </a:lnTo>
                <a:lnTo>
                  <a:pt x="3261" y="2290"/>
                </a:lnTo>
                <a:lnTo>
                  <a:pt x="3252" y="2318"/>
                </a:lnTo>
                <a:lnTo>
                  <a:pt x="3243" y="2345"/>
                </a:lnTo>
                <a:lnTo>
                  <a:pt x="3233" y="2374"/>
                </a:lnTo>
                <a:lnTo>
                  <a:pt x="3221" y="2402"/>
                </a:lnTo>
                <a:lnTo>
                  <a:pt x="3209" y="2429"/>
                </a:lnTo>
                <a:lnTo>
                  <a:pt x="3196" y="2456"/>
                </a:lnTo>
                <a:lnTo>
                  <a:pt x="3182" y="2484"/>
                </a:lnTo>
                <a:lnTo>
                  <a:pt x="3167" y="2511"/>
                </a:lnTo>
                <a:lnTo>
                  <a:pt x="3151" y="2538"/>
                </a:lnTo>
                <a:lnTo>
                  <a:pt x="3134" y="2565"/>
                </a:lnTo>
                <a:lnTo>
                  <a:pt x="3116" y="2592"/>
                </a:lnTo>
                <a:lnTo>
                  <a:pt x="3097" y="2619"/>
                </a:lnTo>
                <a:lnTo>
                  <a:pt x="3078" y="2647"/>
                </a:lnTo>
                <a:lnTo>
                  <a:pt x="3057" y="2674"/>
                </a:lnTo>
                <a:lnTo>
                  <a:pt x="3037" y="2701"/>
                </a:lnTo>
                <a:lnTo>
                  <a:pt x="3014" y="2727"/>
                </a:lnTo>
                <a:lnTo>
                  <a:pt x="2991" y="2754"/>
                </a:lnTo>
                <a:lnTo>
                  <a:pt x="2967" y="2781"/>
                </a:lnTo>
                <a:lnTo>
                  <a:pt x="2943" y="2807"/>
                </a:lnTo>
                <a:lnTo>
                  <a:pt x="2917" y="2833"/>
                </a:lnTo>
                <a:lnTo>
                  <a:pt x="2917" y="2833"/>
                </a:lnTo>
                <a:lnTo>
                  <a:pt x="2891" y="2859"/>
                </a:lnTo>
                <a:lnTo>
                  <a:pt x="2863" y="2884"/>
                </a:lnTo>
                <a:lnTo>
                  <a:pt x="2837" y="2908"/>
                </a:lnTo>
                <a:lnTo>
                  <a:pt x="2810" y="2932"/>
                </a:lnTo>
                <a:lnTo>
                  <a:pt x="2784" y="2953"/>
                </a:lnTo>
                <a:lnTo>
                  <a:pt x="2757" y="2975"/>
                </a:lnTo>
                <a:lnTo>
                  <a:pt x="2730" y="2995"/>
                </a:lnTo>
                <a:lnTo>
                  <a:pt x="2703" y="3015"/>
                </a:lnTo>
                <a:lnTo>
                  <a:pt x="2676" y="3033"/>
                </a:lnTo>
                <a:lnTo>
                  <a:pt x="2649" y="3051"/>
                </a:lnTo>
                <a:lnTo>
                  <a:pt x="2622" y="3068"/>
                </a:lnTo>
                <a:lnTo>
                  <a:pt x="2595" y="3083"/>
                </a:lnTo>
                <a:lnTo>
                  <a:pt x="2568" y="3098"/>
                </a:lnTo>
                <a:lnTo>
                  <a:pt x="2539" y="3112"/>
                </a:lnTo>
                <a:lnTo>
                  <a:pt x="2512" y="3125"/>
                </a:lnTo>
                <a:lnTo>
                  <a:pt x="2484" y="3138"/>
                </a:lnTo>
                <a:lnTo>
                  <a:pt x="2457" y="3149"/>
                </a:lnTo>
                <a:lnTo>
                  <a:pt x="2429" y="3160"/>
                </a:lnTo>
                <a:lnTo>
                  <a:pt x="2402" y="3170"/>
                </a:lnTo>
                <a:lnTo>
                  <a:pt x="2374" y="3177"/>
                </a:lnTo>
                <a:lnTo>
                  <a:pt x="2346" y="3186"/>
                </a:lnTo>
                <a:lnTo>
                  <a:pt x="2317" y="3193"/>
                </a:lnTo>
                <a:lnTo>
                  <a:pt x="2289" y="3198"/>
                </a:lnTo>
                <a:lnTo>
                  <a:pt x="2261" y="3203"/>
                </a:lnTo>
                <a:lnTo>
                  <a:pt x="2233" y="3207"/>
                </a:lnTo>
                <a:lnTo>
                  <a:pt x="2205" y="3210"/>
                </a:lnTo>
                <a:lnTo>
                  <a:pt x="2176" y="3212"/>
                </a:lnTo>
                <a:lnTo>
                  <a:pt x="2148" y="3213"/>
                </a:lnTo>
                <a:lnTo>
                  <a:pt x="2120" y="3214"/>
                </a:lnTo>
                <a:lnTo>
                  <a:pt x="2091" y="3213"/>
                </a:lnTo>
                <a:lnTo>
                  <a:pt x="2063" y="3212"/>
                </a:lnTo>
                <a:lnTo>
                  <a:pt x="2035" y="3210"/>
                </a:lnTo>
                <a:lnTo>
                  <a:pt x="2035" y="3210"/>
                </a:lnTo>
                <a:lnTo>
                  <a:pt x="2003" y="3206"/>
                </a:lnTo>
                <a:lnTo>
                  <a:pt x="1974" y="3201"/>
                </a:lnTo>
                <a:lnTo>
                  <a:pt x="1945" y="3196"/>
                </a:lnTo>
                <a:lnTo>
                  <a:pt x="1915" y="3190"/>
                </a:lnTo>
                <a:lnTo>
                  <a:pt x="1887" y="3183"/>
                </a:lnTo>
                <a:lnTo>
                  <a:pt x="1860" y="3175"/>
                </a:lnTo>
                <a:lnTo>
                  <a:pt x="1833" y="3167"/>
                </a:lnTo>
                <a:lnTo>
                  <a:pt x="1806" y="3157"/>
                </a:lnTo>
                <a:lnTo>
                  <a:pt x="1780" y="3147"/>
                </a:lnTo>
                <a:lnTo>
                  <a:pt x="1755" y="3135"/>
                </a:lnTo>
                <a:lnTo>
                  <a:pt x="1730" y="3123"/>
                </a:lnTo>
                <a:lnTo>
                  <a:pt x="1706" y="3110"/>
                </a:lnTo>
                <a:lnTo>
                  <a:pt x="1682" y="3096"/>
                </a:lnTo>
                <a:lnTo>
                  <a:pt x="1659" y="3081"/>
                </a:lnTo>
                <a:lnTo>
                  <a:pt x="1637" y="3066"/>
                </a:lnTo>
                <a:lnTo>
                  <a:pt x="1614" y="3049"/>
                </a:lnTo>
                <a:lnTo>
                  <a:pt x="1592" y="3031"/>
                </a:lnTo>
                <a:lnTo>
                  <a:pt x="1572" y="3013"/>
                </a:lnTo>
                <a:lnTo>
                  <a:pt x="1551" y="2993"/>
                </a:lnTo>
                <a:lnTo>
                  <a:pt x="1531" y="2973"/>
                </a:lnTo>
                <a:lnTo>
                  <a:pt x="1511" y="2951"/>
                </a:lnTo>
                <a:lnTo>
                  <a:pt x="1493" y="2928"/>
                </a:lnTo>
                <a:lnTo>
                  <a:pt x="1474" y="2906"/>
                </a:lnTo>
                <a:lnTo>
                  <a:pt x="1456" y="2882"/>
                </a:lnTo>
                <a:lnTo>
                  <a:pt x="1439" y="2856"/>
                </a:lnTo>
                <a:lnTo>
                  <a:pt x="1421" y="2830"/>
                </a:lnTo>
                <a:lnTo>
                  <a:pt x="1404" y="2803"/>
                </a:lnTo>
                <a:lnTo>
                  <a:pt x="1388" y="2774"/>
                </a:lnTo>
                <a:lnTo>
                  <a:pt x="1373" y="2745"/>
                </a:lnTo>
                <a:lnTo>
                  <a:pt x="1357" y="2716"/>
                </a:lnTo>
                <a:lnTo>
                  <a:pt x="1342" y="2684"/>
                </a:lnTo>
                <a:lnTo>
                  <a:pt x="1327" y="2653"/>
                </a:lnTo>
                <a:lnTo>
                  <a:pt x="1327" y="2653"/>
                </a:lnTo>
                <a:lnTo>
                  <a:pt x="1304" y="2597"/>
                </a:lnTo>
                <a:lnTo>
                  <a:pt x="1283" y="2543"/>
                </a:lnTo>
                <a:lnTo>
                  <a:pt x="1263" y="2488"/>
                </a:lnTo>
                <a:lnTo>
                  <a:pt x="1244" y="2435"/>
                </a:lnTo>
                <a:lnTo>
                  <a:pt x="1244" y="2435"/>
                </a:lnTo>
                <a:lnTo>
                  <a:pt x="1222" y="2377"/>
                </a:lnTo>
                <a:lnTo>
                  <a:pt x="1201" y="2323"/>
                </a:lnTo>
                <a:lnTo>
                  <a:pt x="1182" y="2275"/>
                </a:lnTo>
                <a:lnTo>
                  <a:pt x="1172" y="2254"/>
                </a:lnTo>
                <a:lnTo>
                  <a:pt x="1162" y="2235"/>
                </a:lnTo>
                <a:lnTo>
                  <a:pt x="1153" y="2216"/>
                </a:lnTo>
                <a:lnTo>
                  <a:pt x="1142" y="2200"/>
                </a:lnTo>
                <a:lnTo>
                  <a:pt x="1132" y="2186"/>
                </a:lnTo>
                <a:lnTo>
                  <a:pt x="1121" y="2174"/>
                </a:lnTo>
                <a:lnTo>
                  <a:pt x="1110" y="2163"/>
                </a:lnTo>
                <a:lnTo>
                  <a:pt x="1099" y="2156"/>
                </a:lnTo>
                <a:lnTo>
                  <a:pt x="1089" y="2149"/>
                </a:lnTo>
                <a:lnTo>
                  <a:pt x="1077" y="2145"/>
                </a:lnTo>
                <a:lnTo>
                  <a:pt x="1077" y="2145"/>
                </a:lnTo>
                <a:lnTo>
                  <a:pt x="1064" y="2143"/>
                </a:lnTo>
                <a:lnTo>
                  <a:pt x="1050" y="2142"/>
                </a:lnTo>
                <a:lnTo>
                  <a:pt x="1033" y="2144"/>
                </a:lnTo>
                <a:lnTo>
                  <a:pt x="1017" y="2146"/>
                </a:lnTo>
                <a:lnTo>
                  <a:pt x="1000" y="2151"/>
                </a:lnTo>
                <a:lnTo>
                  <a:pt x="981" y="2158"/>
                </a:lnTo>
                <a:lnTo>
                  <a:pt x="962" y="2165"/>
                </a:lnTo>
                <a:lnTo>
                  <a:pt x="942" y="2175"/>
                </a:lnTo>
                <a:lnTo>
                  <a:pt x="922" y="2187"/>
                </a:lnTo>
                <a:lnTo>
                  <a:pt x="900" y="2200"/>
                </a:lnTo>
                <a:lnTo>
                  <a:pt x="878" y="2214"/>
                </a:lnTo>
                <a:lnTo>
                  <a:pt x="856" y="2230"/>
                </a:lnTo>
                <a:lnTo>
                  <a:pt x="832" y="2249"/>
                </a:lnTo>
                <a:lnTo>
                  <a:pt x="808" y="2267"/>
                </a:lnTo>
                <a:lnTo>
                  <a:pt x="784" y="2288"/>
                </a:lnTo>
                <a:lnTo>
                  <a:pt x="759" y="2310"/>
                </a:lnTo>
                <a:lnTo>
                  <a:pt x="759" y="2310"/>
                </a:lnTo>
                <a:lnTo>
                  <a:pt x="734" y="2335"/>
                </a:lnTo>
                <a:lnTo>
                  <a:pt x="705" y="2365"/>
                </a:lnTo>
                <a:lnTo>
                  <a:pt x="671" y="2400"/>
                </a:lnTo>
                <a:lnTo>
                  <a:pt x="636" y="2441"/>
                </a:lnTo>
                <a:lnTo>
                  <a:pt x="597" y="2485"/>
                </a:lnTo>
                <a:lnTo>
                  <a:pt x="554" y="2535"/>
                </a:lnTo>
                <a:lnTo>
                  <a:pt x="509" y="2590"/>
                </a:lnTo>
                <a:lnTo>
                  <a:pt x="462" y="2649"/>
                </a:lnTo>
                <a:lnTo>
                  <a:pt x="413" y="2712"/>
                </a:lnTo>
                <a:lnTo>
                  <a:pt x="362" y="2779"/>
                </a:lnTo>
                <a:lnTo>
                  <a:pt x="308" y="2849"/>
                </a:lnTo>
                <a:lnTo>
                  <a:pt x="254" y="2923"/>
                </a:lnTo>
                <a:lnTo>
                  <a:pt x="199" y="3000"/>
                </a:lnTo>
                <a:lnTo>
                  <a:pt x="142" y="3081"/>
                </a:lnTo>
                <a:lnTo>
                  <a:pt x="84" y="3164"/>
                </a:lnTo>
                <a:lnTo>
                  <a:pt x="26" y="3250"/>
                </a:lnTo>
                <a:lnTo>
                  <a:pt x="26" y="3250"/>
                </a:lnTo>
                <a:lnTo>
                  <a:pt x="18" y="3264"/>
                </a:lnTo>
                <a:lnTo>
                  <a:pt x="11" y="3278"/>
                </a:lnTo>
                <a:lnTo>
                  <a:pt x="6" y="3293"/>
                </a:lnTo>
                <a:lnTo>
                  <a:pt x="2" y="3309"/>
                </a:lnTo>
                <a:lnTo>
                  <a:pt x="0" y="3324"/>
                </a:lnTo>
                <a:lnTo>
                  <a:pt x="0" y="3339"/>
                </a:lnTo>
                <a:lnTo>
                  <a:pt x="1" y="3354"/>
                </a:lnTo>
                <a:lnTo>
                  <a:pt x="3" y="3369"/>
                </a:lnTo>
                <a:lnTo>
                  <a:pt x="6" y="3384"/>
                </a:lnTo>
                <a:lnTo>
                  <a:pt x="12" y="3399"/>
                </a:lnTo>
                <a:lnTo>
                  <a:pt x="18" y="3413"/>
                </a:lnTo>
                <a:lnTo>
                  <a:pt x="26" y="3426"/>
                </a:lnTo>
                <a:lnTo>
                  <a:pt x="35" y="3439"/>
                </a:lnTo>
                <a:lnTo>
                  <a:pt x="45" y="3451"/>
                </a:lnTo>
                <a:lnTo>
                  <a:pt x="57" y="3461"/>
                </a:lnTo>
                <a:lnTo>
                  <a:pt x="70" y="3471"/>
                </a:lnTo>
                <a:lnTo>
                  <a:pt x="70" y="3471"/>
                </a:lnTo>
                <a:lnTo>
                  <a:pt x="163" y="3534"/>
                </a:lnTo>
                <a:lnTo>
                  <a:pt x="253" y="3597"/>
                </a:lnTo>
                <a:lnTo>
                  <a:pt x="341" y="3660"/>
                </a:lnTo>
                <a:lnTo>
                  <a:pt x="424" y="3720"/>
                </a:lnTo>
                <a:lnTo>
                  <a:pt x="505" y="3781"/>
                </a:lnTo>
                <a:lnTo>
                  <a:pt x="582" y="3838"/>
                </a:lnTo>
                <a:lnTo>
                  <a:pt x="654" y="3895"/>
                </a:lnTo>
                <a:lnTo>
                  <a:pt x="722" y="3949"/>
                </a:lnTo>
                <a:lnTo>
                  <a:pt x="786" y="4001"/>
                </a:lnTo>
                <a:lnTo>
                  <a:pt x="846" y="4050"/>
                </a:lnTo>
                <a:lnTo>
                  <a:pt x="900" y="4096"/>
                </a:lnTo>
                <a:lnTo>
                  <a:pt x="949" y="4139"/>
                </a:lnTo>
                <a:lnTo>
                  <a:pt x="993" y="4178"/>
                </a:lnTo>
                <a:lnTo>
                  <a:pt x="1032" y="4213"/>
                </a:lnTo>
                <a:lnTo>
                  <a:pt x="1065" y="4244"/>
                </a:lnTo>
                <a:lnTo>
                  <a:pt x="1092" y="4270"/>
                </a:lnTo>
                <a:lnTo>
                  <a:pt x="1092" y="4270"/>
                </a:lnTo>
                <a:lnTo>
                  <a:pt x="1114" y="4292"/>
                </a:lnTo>
                <a:lnTo>
                  <a:pt x="1138" y="4318"/>
                </a:lnTo>
                <a:lnTo>
                  <a:pt x="1164" y="4349"/>
                </a:lnTo>
                <a:lnTo>
                  <a:pt x="1192" y="4382"/>
                </a:lnTo>
                <a:lnTo>
                  <a:pt x="1220" y="4419"/>
                </a:lnTo>
                <a:lnTo>
                  <a:pt x="1247" y="4460"/>
                </a:lnTo>
                <a:lnTo>
                  <a:pt x="1274" y="4503"/>
                </a:lnTo>
                <a:lnTo>
                  <a:pt x="1287" y="4525"/>
                </a:lnTo>
                <a:lnTo>
                  <a:pt x="1299" y="4548"/>
                </a:lnTo>
                <a:lnTo>
                  <a:pt x="1311" y="4572"/>
                </a:lnTo>
                <a:lnTo>
                  <a:pt x="1322" y="4597"/>
                </a:lnTo>
                <a:lnTo>
                  <a:pt x="1332" y="4622"/>
                </a:lnTo>
                <a:lnTo>
                  <a:pt x="1341" y="4648"/>
                </a:lnTo>
                <a:lnTo>
                  <a:pt x="1350" y="4674"/>
                </a:lnTo>
                <a:lnTo>
                  <a:pt x="1357" y="4700"/>
                </a:lnTo>
                <a:lnTo>
                  <a:pt x="1365" y="4727"/>
                </a:lnTo>
                <a:lnTo>
                  <a:pt x="1370" y="4754"/>
                </a:lnTo>
                <a:lnTo>
                  <a:pt x="1374" y="4782"/>
                </a:lnTo>
                <a:lnTo>
                  <a:pt x="1377" y="4810"/>
                </a:lnTo>
                <a:lnTo>
                  <a:pt x="1378" y="4839"/>
                </a:lnTo>
                <a:lnTo>
                  <a:pt x="1378" y="4868"/>
                </a:lnTo>
                <a:lnTo>
                  <a:pt x="1377" y="4897"/>
                </a:lnTo>
                <a:lnTo>
                  <a:pt x="1374" y="4926"/>
                </a:lnTo>
                <a:lnTo>
                  <a:pt x="1368" y="4956"/>
                </a:lnTo>
                <a:lnTo>
                  <a:pt x="1362" y="4986"/>
                </a:lnTo>
                <a:lnTo>
                  <a:pt x="1362" y="4986"/>
                </a:lnTo>
                <a:lnTo>
                  <a:pt x="1354" y="5012"/>
                </a:lnTo>
                <a:lnTo>
                  <a:pt x="1345" y="5037"/>
                </a:lnTo>
                <a:lnTo>
                  <a:pt x="1337" y="5062"/>
                </a:lnTo>
                <a:lnTo>
                  <a:pt x="1326" y="5084"/>
                </a:lnTo>
                <a:lnTo>
                  <a:pt x="1314" y="5106"/>
                </a:lnTo>
                <a:lnTo>
                  <a:pt x="1302" y="5128"/>
                </a:lnTo>
                <a:lnTo>
                  <a:pt x="1288" y="5148"/>
                </a:lnTo>
                <a:lnTo>
                  <a:pt x="1274" y="5167"/>
                </a:lnTo>
                <a:lnTo>
                  <a:pt x="1259" y="5186"/>
                </a:lnTo>
                <a:lnTo>
                  <a:pt x="1244" y="5204"/>
                </a:lnTo>
                <a:lnTo>
                  <a:pt x="1227" y="5220"/>
                </a:lnTo>
                <a:lnTo>
                  <a:pt x="1210" y="5236"/>
                </a:lnTo>
                <a:lnTo>
                  <a:pt x="1193" y="5251"/>
                </a:lnTo>
                <a:lnTo>
                  <a:pt x="1174" y="5267"/>
                </a:lnTo>
                <a:lnTo>
                  <a:pt x="1156" y="5281"/>
                </a:lnTo>
                <a:lnTo>
                  <a:pt x="1136" y="5294"/>
                </a:lnTo>
                <a:lnTo>
                  <a:pt x="1117" y="5307"/>
                </a:lnTo>
                <a:lnTo>
                  <a:pt x="1097" y="5319"/>
                </a:lnTo>
                <a:lnTo>
                  <a:pt x="1056" y="5341"/>
                </a:lnTo>
                <a:lnTo>
                  <a:pt x="1015" y="5362"/>
                </a:lnTo>
                <a:lnTo>
                  <a:pt x="973" y="5381"/>
                </a:lnTo>
                <a:lnTo>
                  <a:pt x="930" y="5399"/>
                </a:lnTo>
                <a:lnTo>
                  <a:pt x="888" y="5415"/>
                </a:lnTo>
                <a:lnTo>
                  <a:pt x="806" y="5445"/>
                </a:lnTo>
                <a:lnTo>
                  <a:pt x="806" y="5445"/>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35" name="矩形 34"/>
          <p:cNvSpPr/>
          <p:nvPr/>
        </p:nvSpPr>
        <p:spPr>
          <a:xfrm>
            <a:off x="5575628" y="2329786"/>
            <a:ext cx="5521945" cy="2862322"/>
          </a:xfrm>
          <a:prstGeom prst="rect">
            <a:avLst/>
          </a:prstGeom>
        </p:spPr>
        <p:txBody>
          <a:bodyPr wrap="square">
            <a:spAutoFit/>
          </a:bodyPr>
          <a:lstStyle/>
          <a:p>
            <a:pPr algn="just">
              <a:lnSpc>
                <a:spcPct val="150000"/>
              </a:lnSpc>
            </a:pPr>
            <a:r>
              <a:rPr lang="en-US" altLang="zh-CN" sz="2000" dirty="0">
                <a:latin typeface="+mj-ea"/>
                <a:ea typeface="+mj-ea"/>
              </a:rPr>
              <a:t>2019</a:t>
            </a:r>
            <a:r>
              <a:rPr lang="zh-CN" altLang="en-US" sz="2000" dirty="0">
                <a:latin typeface="+mj-ea"/>
                <a:ea typeface="+mj-ea"/>
              </a:rPr>
              <a:t>年</a:t>
            </a:r>
            <a:r>
              <a:rPr lang="en-US" altLang="zh-CN" sz="2000" dirty="0">
                <a:latin typeface="+mj-ea"/>
                <a:ea typeface="+mj-ea"/>
              </a:rPr>
              <a:t>12</a:t>
            </a:r>
            <a:r>
              <a:rPr lang="zh-CN" altLang="en-US" sz="2000" dirty="0">
                <a:latin typeface="+mj-ea"/>
                <a:ea typeface="+mj-ea"/>
              </a:rPr>
              <a:t>月以来，湖北省武汉市发生多例新型冠状病毒感染肺炎。有关专家经过流行病学调查研究确认病毒来源与海鲜市场销售的野生动物及其污染的环境有关。一开始只是动物到人的传播，后来随着疫情的发展出现了人传染人的现象，而且已经在国内外其他地区出现传播。</a:t>
            </a:r>
            <a:endParaRPr lang="zh-CN" altLang="en-US" sz="2000" dirty="0">
              <a:latin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35">
                                            <p:txEl>
                                              <p:pRg st="0" end="0"/>
                                            </p:txEl>
                                          </p:spTgt>
                                        </p:tgtEl>
                                        <p:attrNameLst>
                                          <p:attrName>style.visibility</p:attrName>
                                        </p:attrNameLst>
                                      </p:cBhvr>
                                      <p:to>
                                        <p:strVal val="visible"/>
                                      </p:to>
                                    </p:set>
                                    <p:anim calcmode="lin" valueType="num">
                                      <p:cBhvr additive="base">
                                        <p:cTn id="21"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dirty="0"/>
              <a:t>我国历史上的武汉</a:t>
            </a:r>
            <a:endParaRPr lang="zh-CN" altLang="en-US" dirty="0"/>
          </a:p>
        </p:txBody>
      </p:sp>
      <p:sp>
        <p:nvSpPr>
          <p:cNvPr id="5" name="TextBox 4"/>
          <p:cNvSpPr txBox="1"/>
          <p:nvPr/>
        </p:nvSpPr>
        <p:spPr>
          <a:xfrm>
            <a:off x="1237129" y="968188"/>
            <a:ext cx="9654989" cy="5539978"/>
          </a:xfrm>
          <a:prstGeom prst="rect">
            <a:avLst/>
          </a:prstGeom>
          <a:noFill/>
        </p:spPr>
        <p:txBody>
          <a:bodyPr wrap="square" rtlCol="0">
            <a:spAutoFit/>
          </a:bodyPr>
          <a:lstStyle/>
          <a:p>
            <a:r>
              <a:rPr lang="en-US" altLang="zh-CN" sz="2400" b="1" dirty="0" smtClean="0"/>
              <a:t>1</a:t>
            </a:r>
            <a:r>
              <a:rPr lang="zh-CN" altLang="en-US" sz="2400" b="1" dirty="0" smtClean="0"/>
              <a:t>、</a:t>
            </a:r>
            <a:r>
              <a:rPr lang="zh-CN" altLang="zh-CN" sz="2400" b="1" dirty="0" smtClean="0"/>
              <a:t>洋务运动</a:t>
            </a:r>
            <a:endParaRPr lang="en-US" altLang="zh-CN" sz="2400" b="1" dirty="0" smtClean="0"/>
          </a:p>
          <a:p>
            <a:endParaRPr lang="zh-CN" altLang="zh-CN" sz="2400" b="1" dirty="0" smtClean="0"/>
          </a:p>
          <a:p>
            <a:pPr indent="457200"/>
            <a:r>
              <a:rPr lang="zh-CN" altLang="zh-CN" sz="2400" b="1" dirty="0" smtClean="0"/>
              <a:t>背景：</a:t>
            </a:r>
            <a:r>
              <a:rPr lang="zh-CN" altLang="zh-CN" sz="2400" dirty="0" smtClean="0"/>
              <a:t>第二次鸦片战争后，面对内忧外患</a:t>
            </a:r>
            <a:r>
              <a:rPr lang="en-US" altLang="zh-CN" sz="2400" dirty="0" smtClean="0"/>
              <a:t>(</a:t>
            </a:r>
            <a:r>
              <a:rPr lang="zh-CN" altLang="zh-CN" sz="2400" dirty="0" smtClean="0"/>
              <a:t>内忧：以太平天国运动为代表的人民反抗</a:t>
            </a:r>
            <a:r>
              <a:rPr lang="en-US" altLang="zh-CN" sz="2400" dirty="0" smtClean="0"/>
              <a:t>;</a:t>
            </a:r>
            <a:r>
              <a:rPr lang="zh-CN" altLang="zh-CN" sz="2400" dirty="0" smtClean="0"/>
              <a:t>外患：西方列强的侵略</a:t>
            </a:r>
            <a:r>
              <a:rPr lang="en-US" altLang="zh-CN" sz="2400" dirty="0" smtClean="0"/>
              <a:t>)</a:t>
            </a:r>
            <a:r>
              <a:rPr lang="zh-CN" altLang="zh-CN" sz="2400" dirty="0" smtClean="0"/>
              <a:t>，清朝统治集团内部的洋务派主张利用西方先进生产技术，强兵富国，维护清王朝的统治。</a:t>
            </a:r>
            <a:endParaRPr lang="zh-CN" altLang="zh-CN" sz="2400" dirty="0" smtClean="0"/>
          </a:p>
          <a:p>
            <a:pPr indent="457200"/>
            <a:r>
              <a:rPr lang="zh-CN" altLang="zh-CN" sz="2400" b="1" dirty="0" smtClean="0"/>
              <a:t>时间：</a:t>
            </a:r>
            <a:r>
              <a:rPr lang="zh-CN" altLang="zh-CN" sz="2400" dirty="0" smtClean="0"/>
              <a:t>从</a:t>
            </a:r>
            <a:r>
              <a:rPr lang="en-US" altLang="zh-CN" sz="2400" dirty="0" smtClean="0"/>
              <a:t>19</a:t>
            </a:r>
            <a:r>
              <a:rPr lang="zh-CN" altLang="zh-CN" sz="2400" dirty="0" smtClean="0"/>
              <a:t>世纪</a:t>
            </a:r>
            <a:r>
              <a:rPr lang="en-US" altLang="zh-CN" sz="2400" dirty="0" smtClean="0"/>
              <a:t>60</a:t>
            </a:r>
            <a:r>
              <a:rPr lang="zh-CN" altLang="zh-CN" sz="2400" dirty="0" smtClean="0"/>
              <a:t>年代到</a:t>
            </a:r>
            <a:r>
              <a:rPr lang="en-US" altLang="zh-CN" sz="2400" dirty="0" smtClean="0"/>
              <a:t>90</a:t>
            </a:r>
            <a:r>
              <a:rPr lang="zh-CN" altLang="zh-CN" sz="2400" dirty="0" smtClean="0"/>
              <a:t>年代，</a:t>
            </a:r>
            <a:endParaRPr lang="zh-CN" altLang="zh-CN" sz="2400" dirty="0" smtClean="0"/>
          </a:p>
          <a:p>
            <a:pPr indent="457200"/>
            <a:r>
              <a:rPr lang="zh-CN" altLang="zh-CN" sz="2400" b="1" dirty="0" smtClean="0"/>
              <a:t>口号：</a:t>
            </a:r>
            <a:r>
              <a:rPr lang="zh-CN" altLang="zh-CN" sz="2400" dirty="0" smtClean="0"/>
              <a:t>“自强”、“求富”。</a:t>
            </a:r>
            <a:endParaRPr lang="zh-CN" altLang="zh-CN" sz="2400" dirty="0" smtClean="0"/>
          </a:p>
          <a:p>
            <a:pPr indent="457200"/>
            <a:r>
              <a:rPr lang="zh-CN" altLang="zh-CN" sz="2400" b="1" dirty="0" smtClean="0"/>
              <a:t>主要成就</a:t>
            </a:r>
            <a:r>
              <a:rPr lang="zh-CN" altLang="en-US" sz="2400" b="1" dirty="0" smtClean="0"/>
              <a:t>：</a:t>
            </a:r>
            <a:endParaRPr lang="zh-CN" altLang="zh-CN" sz="2400" b="1" dirty="0" smtClean="0"/>
          </a:p>
          <a:p>
            <a:pPr indent="457200"/>
            <a:r>
              <a:rPr lang="zh-CN" altLang="zh-CN" sz="2400" dirty="0" smtClean="0"/>
              <a:t>①军事工业：</a:t>
            </a:r>
            <a:r>
              <a:rPr lang="en-US" altLang="zh-CN" sz="2400" dirty="0" smtClean="0"/>
              <a:t>19</a:t>
            </a:r>
            <a:r>
              <a:rPr lang="zh-CN" altLang="zh-CN" sz="2400" dirty="0" smtClean="0"/>
              <a:t>世纪</a:t>
            </a:r>
            <a:r>
              <a:rPr lang="en-US" altLang="zh-CN" sz="2400" dirty="0" smtClean="0"/>
              <a:t>60</a:t>
            </a:r>
            <a:r>
              <a:rPr lang="zh-CN" altLang="zh-CN" sz="2400" dirty="0" smtClean="0"/>
              <a:t>年代起，洋务派以“自强”为口号，发展近代军事工业，先后创办了安庆内军械所、江南制造总局、福州船政局等一批近代军事工业。</a:t>
            </a:r>
            <a:endParaRPr lang="zh-CN" altLang="zh-CN" sz="2400" dirty="0" smtClean="0"/>
          </a:p>
          <a:p>
            <a:pPr indent="457200"/>
            <a:r>
              <a:rPr lang="en-US" altLang="zh-CN" sz="2400" dirty="0" smtClean="0"/>
              <a:t>②</a:t>
            </a:r>
            <a:r>
              <a:rPr lang="zh-CN" altLang="zh-CN" sz="2400" dirty="0" smtClean="0"/>
              <a:t>民用工业：从</a:t>
            </a:r>
            <a:r>
              <a:rPr lang="en-US" altLang="zh-CN" sz="2400" dirty="0" smtClean="0"/>
              <a:t>19</a:t>
            </a:r>
            <a:r>
              <a:rPr lang="zh-CN" altLang="zh-CN" sz="2400" dirty="0" smtClean="0"/>
              <a:t>世纪</a:t>
            </a:r>
            <a:r>
              <a:rPr lang="en-US" altLang="zh-CN" sz="2400" dirty="0" smtClean="0"/>
              <a:t>70</a:t>
            </a:r>
            <a:r>
              <a:rPr lang="zh-CN" altLang="zh-CN" sz="2400" dirty="0" smtClean="0"/>
              <a:t>年代起，洋务派在继续发展军事工业的同时又提出“求富”的主张，开办一些近代民用企业，以辅助军事工业。其中比较重要的有轮船招商局、开平煤矿、</a:t>
            </a:r>
            <a:r>
              <a:rPr lang="zh-CN" altLang="zh-CN" sz="2400" b="1" dirty="0" smtClean="0"/>
              <a:t>汉阳铁厂、湖北织布局</a:t>
            </a:r>
            <a:r>
              <a:rPr lang="zh-CN" altLang="zh-CN" sz="2400" dirty="0" smtClean="0"/>
              <a:t>等</a:t>
            </a:r>
            <a:r>
              <a:rPr lang="zh-CN" altLang="en-US" sz="2400" dirty="0" smtClean="0"/>
              <a:t>。</a:t>
            </a:r>
            <a:endParaRPr lang="zh-CN" altLang="zh-CN" sz="2400" dirty="0" smtClean="0"/>
          </a:p>
          <a:p>
            <a:pPr indent="457200"/>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dirty="0"/>
              <a:t>我国历史上的武汉</a:t>
            </a:r>
            <a:endParaRPr lang="zh-CN" altLang="en-US" dirty="0"/>
          </a:p>
        </p:txBody>
      </p:sp>
      <p:sp>
        <p:nvSpPr>
          <p:cNvPr id="5" name="TextBox 4"/>
          <p:cNvSpPr txBox="1"/>
          <p:nvPr/>
        </p:nvSpPr>
        <p:spPr>
          <a:xfrm>
            <a:off x="1268244" y="1305224"/>
            <a:ext cx="9654989" cy="5015865"/>
          </a:xfrm>
          <a:prstGeom prst="rect">
            <a:avLst/>
          </a:prstGeom>
          <a:noFill/>
        </p:spPr>
        <p:txBody>
          <a:bodyPr wrap="square" rtlCol="0">
            <a:spAutoFit/>
          </a:bodyPr>
          <a:lstStyle/>
          <a:p>
            <a:r>
              <a:rPr lang="en-US" altLang="zh-CN" sz="3200" b="1" dirty="0" smtClean="0"/>
              <a:t>1</a:t>
            </a:r>
            <a:r>
              <a:rPr lang="zh-CN" altLang="en-US" sz="3200" b="1" dirty="0" smtClean="0"/>
              <a:t>、</a:t>
            </a:r>
            <a:r>
              <a:rPr lang="zh-CN" altLang="zh-CN" sz="3200" b="1" dirty="0" smtClean="0"/>
              <a:t>洋务运动</a:t>
            </a:r>
            <a:endParaRPr lang="en-US" altLang="zh-CN" sz="3200" b="1" dirty="0" smtClean="0"/>
          </a:p>
          <a:p>
            <a:pPr indent="457200"/>
            <a:endParaRPr lang="en-US" altLang="zh-CN" sz="3200" b="1" dirty="0" smtClean="0"/>
          </a:p>
          <a:p>
            <a:pPr indent="457200"/>
            <a:r>
              <a:rPr lang="zh-CN" altLang="zh-CN" sz="3200" b="1" dirty="0" smtClean="0"/>
              <a:t>评价</a:t>
            </a:r>
            <a:r>
              <a:rPr lang="zh-CN" altLang="en-US" sz="3200" b="1" dirty="0" smtClean="0"/>
              <a:t>：</a:t>
            </a:r>
            <a:endParaRPr lang="zh-CN" altLang="zh-CN" sz="3200" dirty="0"/>
          </a:p>
          <a:p>
            <a:pPr indent="457200"/>
            <a:r>
              <a:rPr lang="zh-CN" altLang="zh-CN" sz="3200" dirty="0"/>
              <a:t>①积极作用：</a:t>
            </a:r>
            <a:r>
              <a:rPr lang="zh-CN" altLang="zh-CN" sz="3200" b="1" dirty="0"/>
              <a:t>洋务运动是中国历史上第一次近代化运动。</a:t>
            </a:r>
            <a:r>
              <a:rPr lang="zh-CN" altLang="zh-CN" sz="3200" dirty="0">
                <a:solidFill>
                  <a:srgbClr val="FF0000"/>
                </a:solidFill>
              </a:rPr>
              <a:t>洋务运动在客观上促进了中国民族资本主义的产生，对外国资本的入侵起到了一定的抵制作用。</a:t>
            </a:r>
            <a:endParaRPr lang="zh-CN" altLang="zh-CN" sz="3200" dirty="0">
              <a:solidFill>
                <a:srgbClr val="FF0000"/>
              </a:solidFill>
            </a:endParaRPr>
          </a:p>
          <a:p>
            <a:pPr indent="457200"/>
            <a:r>
              <a:rPr lang="zh-CN" altLang="zh-CN" sz="3200" dirty="0"/>
              <a:t>②局限性：</a:t>
            </a:r>
            <a:r>
              <a:rPr lang="zh-CN" altLang="zh-CN" sz="3200" b="1" dirty="0"/>
              <a:t>由于洋务运动的根本目的是维护和巩固清政府的统治，再加上其内部的腐败和外国势力的挤压，它没有使中国走上富强的道路。</a:t>
            </a:r>
            <a:endParaRPr lang="zh-CN" altLang="zh-CN" sz="3200" b="1" dirty="0"/>
          </a:p>
          <a:p>
            <a:pPr indent="457200"/>
            <a:endParaRPr lang="zh-CN" altLang="en-US" sz="3200"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dirty="0"/>
              <a:t>我国历史上的武汉</a:t>
            </a:r>
            <a:endParaRPr lang="zh-CN" altLang="en-US" dirty="0"/>
          </a:p>
        </p:txBody>
      </p:sp>
      <p:sp>
        <p:nvSpPr>
          <p:cNvPr id="5" name="TextBox 4"/>
          <p:cNvSpPr txBox="1"/>
          <p:nvPr/>
        </p:nvSpPr>
        <p:spPr>
          <a:xfrm>
            <a:off x="1237129" y="1559859"/>
            <a:ext cx="9654989" cy="3692525"/>
          </a:xfrm>
          <a:prstGeom prst="rect">
            <a:avLst/>
          </a:prstGeom>
          <a:noFill/>
        </p:spPr>
        <p:txBody>
          <a:bodyPr wrap="square" rtlCol="0">
            <a:spAutoFit/>
          </a:bodyPr>
          <a:lstStyle/>
          <a:p>
            <a:r>
              <a:rPr lang="en-US" altLang="zh-CN" sz="2400" b="1" dirty="0"/>
              <a:t>2</a:t>
            </a:r>
            <a:r>
              <a:rPr lang="zh-CN" altLang="en-US" sz="2400" b="1" dirty="0" smtClean="0"/>
              <a:t>、武昌起义（辛亥革命）</a:t>
            </a:r>
            <a:endParaRPr lang="en-US" altLang="zh-CN" sz="2400" b="1" dirty="0" smtClean="0"/>
          </a:p>
          <a:p>
            <a:endParaRPr lang="en-US" altLang="zh-CN" sz="2400" dirty="0" smtClean="0"/>
          </a:p>
          <a:p>
            <a:pPr indent="457200"/>
            <a:r>
              <a:rPr lang="zh-CN" altLang="en-US" sz="2400" b="1" dirty="0" smtClean="0"/>
              <a:t>概况：</a:t>
            </a:r>
            <a:r>
              <a:rPr lang="en-US" altLang="zh-CN" sz="2400" dirty="0" smtClean="0"/>
              <a:t>1911</a:t>
            </a:r>
            <a:r>
              <a:rPr lang="zh-CN" altLang="en-US" sz="2400" dirty="0"/>
              <a:t>年</a:t>
            </a:r>
            <a:r>
              <a:rPr lang="en-US" altLang="zh-CN" sz="2400" dirty="0"/>
              <a:t>10</a:t>
            </a:r>
            <a:r>
              <a:rPr lang="zh-CN" altLang="en-US" sz="2400" dirty="0"/>
              <a:t>月</a:t>
            </a:r>
            <a:r>
              <a:rPr lang="en-US" altLang="zh-CN" sz="2400" dirty="0"/>
              <a:t>10</a:t>
            </a:r>
            <a:r>
              <a:rPr lang="zh-CN" altLang="en-US" sz="2400" dirty="0"/>
              <a:t>日，革命党人在</a:t>
            </a:r>
            <a:r>
              <a:rPr lang="zh-CN" altLang="en-US" sz="2400" b="1" dirty="0"/>
              <a:t>湖北武昌</a:t>
            </a:r>
            <a:r>
              <a:rPr lang="zh-CN" altLang="en-US" sz="2400" dirty="0"/>
              <a:t>发动起义，革命在武汉三镇取得胜利</a:t>
            </a:r>
            <a:r>
              <a:rPr lang="zh-CN" altLang="en-US" sz="2400" dirty="0" smtClean="0"/>
              <a:t>。武昌起义</a:t>
            </a:r>
            <a:r>
              <a:rPr lang="zh-CN" altLang="en-US" sz="2400" dirty="0"/>
              <a:t>胜利后，到</a:t>
            </a:r>
            <a:r>
              <a:rPr lang="en-US" altLang="zh-CN" sz="2400" dirty="0"/>
              <a:t>11</a:t>
            </a:r>
            <a:r>
              <a:rPr lang="zh-CN" altLang="en-US" sz="2400" dirty="0"/>
              <a:t>月下旬，全国已有半数以上的省份宣布独立，支持革命。</a:t>
            </a:r>
            <a:endParaRPr lang="zh-CN" altLang="en-US" sz="2400" dirty="0"/>
          </a:p>
          <a:p>
            <a:pPr indent="457200"/>
            <a:r>
              <a:rPr lang="zh-CN" altLang="en-US" sz="2400" b="1" dirty="0" smtClean="0"/>
              <a:t>意义</a:t>
            </a:r>
            <a:r>
              <a:rPr lang="zh-CN" altLang="en-US" sz="2400" b="1" dirty="0"/>
              <a:t>：</a:t>
            </a:r>
            <a:r>
              <a:rPr lang="en-US" altLang="zh-CN" sz="2400" dirty="0"/>
              <a:t>1911</a:t>
            </a:r>
            <a:r>
              <a:rPr lang="zh-CN" altLang="en-US" sz="2400" dirty="0"/>
              <a:t>年是农历辛亥年，历史上称这次革命为“辛亥革命”。辛亥革命</a:t>
            </a:r>
            <a:r>
              <a:rPr lang="zh-CN" altLang="en-US" sz="2400" dirty="0">
                <a:solidFill>
                  <a:srgbClr val="FF0000"/>
                </a:solidFill>
              </a:rPr>
              <a:t>推翻了</a:t>
            </a:r>
            <a:r>
              <a:rPr lang="zh-CN" altLang="en-US" sz="2400" dirty="0"/>
              <a:t>清王朝的反动统治，</a:t>
            </a:r>
            <a:r>
              <a:rPr lang="zh-CN" altLang="en-US" sz="2400" dirty="0">
                <a:solidFill>
                  <a:srgbClr val="FF0000"/>
                </a:solidFill>
              </a:rPr>
              <a:t>宣告了</a:t>
            </a:r>
            <a:r>
              <a:rPr lang="zh-CN" altLang="en-US" sz="2400" dirty="0"/>
              <a:t>中国两千多年的君主专制制度的终结。它</a:t>
            </a:r>
            <a:r>
              <a:rPr lang="zh-CN" altLang="en-US" sz="2400" dirty="0">
                <a:solidFill>
                  <a:srgbClr val="FF0000"/>
                </a:solidFill>
              </a:rPr>
              <a:t>开创了</a:t>
            </a:r>
            <a:r>
              <a:rPr lang="zh-CN" altLang="en-US" sz="2400" dirty="0"/>
              <a:t>完全意义上的近代民族民主革命，</a:t>
            </a:r>
            <a:r>
              <a:rPr lang="zh-CN" altLang="en-US" sz="2400" dirty="0">
                <a:solidFill>
                  <a:srgbClr val="FF0000"/>
                </a:solidFill>
              </a:rPr>
              <a:t>极大推动了</a:t>
            </a:r>
            <a:r>
              <a:rPr lang="zh-CN" altLang="en-US" sz="2400" dirty="0"/>
              <a:t>中华民族的思想解放，打开了中国进步潮流的闻门。</a:t>
            </a:r>
            <a:endParaRPr lang="zh-CN" altLang="en-US" sz="2400" dirty="0"/>
          </a:p>
          <a:p>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dirty="0"/>
              <a:t>我国历史上的武汉</a:t>
            </a:r>
            <a:endParaRPr lang="zh-CN" altLang="en-US" dirty="0"/>
          </a:p>
        </p:txBody>
      </p:sp>
      <p:sp>
        <p:nvSpPr>
          <p:cNvPr id="5" name="TextBox 4"/>
          <p:cNvSpPr txBox="1"/>
          <p:nvPr/>
        </p:nvSpPr>
        <p:spPr>
          <a:xfrm>
            <a:off x="1237129" y="1559859"/>
            <a:ext cx="9654989" cy="3693319"/>
          </a:xfrm>
          <a:prstGeom prst="rect">
            <a:avLst/>
          </a:prstGeom>
          <a:noFill/>
        </p:spPr>
        <p:txBody>
          <a:bodyPr wrap="square" rtlCol="0">
            <a:spAutoFit/>
          </a:bodyPr>
          <a:lstStyle/>
          <a:p>
            <a:r>
              <a:rPr lang="en-US" altLang="zh-CN" sz="2400" b="1" dirty="0"/>
              <a:t>3</a:t>
            </a:r>
            <a:r>
              <a:rPr lang="zh-CN" altLang="en-US" sz="2400" b="1" dirty="0" smtClean="0"/>
              <a:t>、</a:t>
            </a:r>
            <a:r>
              <a:rPr lang="zh-CN" altLang="zh-CN" sz="2400" b="1" dirty="0" smtClean="0"/>
              <a:t>北伐战争</a:t>
            </a:r>
            <a:endParaRPr lang="en-US" altLang="zh-CN" sz="2400" b="1" dirty="0" smtClean="0"/>
          </a:p>
          <a:p>
            <a:endParaRPr lang="zh-CN" altLang="zh-CN" sz="2400" dirty="0"/>
          </a:p>
          <a:p>
            <a:pPr indent="457200"/>
            <a:r>
              <a:rPr lang="zh-CN" altLang="zh-CN" sz="2400" b="1" dirty="0" smtClean="0"/>
              <a:t>目的</a:t>
            </a:r>
            <a:r>
              <a:rPr lang="zh-CN" altLang="zh-CN" sz="2400" b="1" dirty="0"/>
              <a:t>：</a:t>
            </a:r>
            <a:r>
              <a:rPr lang="en-US" altLang="zh-CN" sz="2400" dirty="0"/>
              <a:t>1926</a:t>
            </a:r>
            <a:r>
              <a:rPr lang="zh-CN" altLang="zh-CN" sz="2400" dirty="0"/>
              <a:t>年，广州国民政府决定北伐，以推翻吴佩孚、孙传芳、张作霖等北洋军阀的统治，统一全国。</a:t>
            </a:r>
            <a:endParaRPr lang="zh-CN" altLang="zh-CN" sz="2400" dirty="0"/>
          </a:p>
          <a:p>
            <a:pPr indent="457200"/>
            <a:r>
              <a:rPr lang="zh-CN" altLang="zh-CN" sz="2400" b="1" dirty="0" smtClean="0"/>
              <a:t>战况</a:t>
            </a:r>
            <a:r>
              <a:rPr lang="zh-CN" altLang="zh-CN" sz="2400" b="1" dirty="0"/>
              <a:t>：</a:t>
            </a:r>
            <a:r>
              <a:rPr lang="zh-CN" altLang="zh-CN" sz="2400" dirty="0"/>
              <a:t>蒋介石任北伐军总司令。</a:t>
            </a:r>
            <a:r>
              <a:rPr lang="zh-CN" altLang="zh-CN" sz="2400" dirty="0">
                <a:solidFill>
                  <a:srgbClr val="FF0000"/>
                </a:solidFill>
              </a:rPr>
              <a:t>湖南、湖北</a:t>
            </a:r>
            <a:r>
              <a:rPr lang="zh-CN" altLang="zh-CN" sz="2400" dirty="0"/>
              <a:t>是北伐战争初期的战场，</a:t>
            </a:r>
            <a:r>
              <a:rPr lang="zh-CN" altLang="zh-CN" sz="2400" dirty="0">
                <a:solidFill>
                  <a:srgbClr val="FF0000"/>
                </a:solidFill>
              </a:rPr>
              <a:t>叶挺</a:t>
            </a:r>
            <a:r>
              <a:rPr lang="zh-CN" altLang="zh-CN" sz="2400" dirty="0"/>
              <a:t>领导的第四军独立团，连克汀泗桥、贺胜桥，乘胜攻占武昌，基本上消灭了吴佩孚的主力。在江西战场上，北伐军歼灭了孙传芳的主力北伐军从珠江流域打到长江流域，震动全国。随着北伐的胜利进军，各地的工农革命运动蓬勃发展。</a:t>
            </a:r>
            <a:endParaRPr lang="zh-CN" altLang="zh-CN" sz="2400" dirty="0"/>
          </a:p>
          <a:p>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
</file>

<file path=ppt/tags/tag1.xml><?xml version="1.0" encoding="utf-8"?>
<p:tagLst xmlns:p="http://schemas.openxmlformats.org/presentationml/2006/main">
  <p:tag name="PA" val="v3.0.0"/>
</p:tagLst>
</file>

<file path=ppt/tags/tag10.xml><?xml version="1.0" encoding="utf-8"?>
<p:tagLst xmlns:p="http://schemas.openxmlformats.org/presentationml/2006/main">
  <p:tag name="GENSWF_ADVANCE_TIME" val="0.00"/>
  <p:tag name="ISPRING_SLIDE_INDENT_LEVEL" val="0"/>
  <p:tag name="ISPRING_CUSTOM_TIMING_USED" val="0"/>
</p:tagLst>
</file>

<file path=ppt/tags/tag11.xml><?xml version="1.0" encoding="utf-8"?>
<p:tagLst xmlns:p="http://schemas.openxmlformats.org/presentationml/2006/main">
  <p:tag name="GENSWF_ADVANCE_TIME" val="0.00"/>
  <p:tag name="ISPRING_SLIDE_INDENT_LEVEL" val="0"/>
  <p:tag name="ISPRING_CUSTOM_TIMING_USED" val="0"/>
</p:tagLst>
</file>

<file path=ppt/tags/tag12.xml><?xml version="1.0" encoding="utf-8"?>
<p:tagLst xmlns:p="http://schemas.openxmlformats.org/presentationml/2006/main">
  <p:tag name="GENSWF_ADVANCE_TIME" val="0.00"/>
  <p:tag name="ISPRING_SLIDE_INDENT_LEVEL" val="0"/>
  <p:tag name="ISPRING_CUSTOM_TIMING_USED" val="0"/>
</p:tagLst>
</file>

<file path=ppt/tags/tag13.xml><?xml version="1.0" encoding="utf-8"?>
<p:tagLst xmlns:p="http://schemas.openxmlformats.org/presentationml/2006/main">
  <p:tag name="GENSWF_ADVANCE_TIME" val="0.00"/>
  <p:tag name="ISPRING_SLIDE_INDENT_LEVEL" val="0"/>
  <p:tag name="ISPRING_CUSTOM_TIMING_USED" val="0"/>
</p:tagLst>
</file>

<file path=ppt/tags/tag14.xml><?xml version="1.0" encoding="utf-8"?>
<p:tagLst xmlns:p="http://schemas.openxmlformats.org/presentationml/2006/main">
  <p:tag name="GENSWF_ADVANCE_TIME" val="0.00"/>
  <p:tag name="ISPRING_SLIDE_INDENT_LEVEL" val="0"/>
  <p:tag name="ISPRING_CUSTOM_TIMING_USED" val="0"/>
</p:tagLst>
</file>

<file path=ppt/tags/tag15.xml><?xml version="1.0" encoding="utf-8"?>
<p:tagLst xmlns:p="http://schemas.openxmlformats.org/presentationml/2006/main">
  <p:tag name="GENSWF_ADVANCE_TIME" val="0.00"/>
  <p:tag name="ISPRING_SLIDE_INDENT_LEVEL" val="0"/>
  <p:tag name="ISPRING_CUSTOM_TIMING_USED" val="0"/>
</p:tagLst>
</file>

<file path=ppt/tags/tag16.xml><?xml version="1.0" encoding="utf-8"?>
<p:tagLst xmlns:p="http://schemas.openxmlformats.org/presentationml/2006/main">
  <p:tag name="GENSWF_ADVANCE_TIME" val="0.00"/>
  <p:tag name="ISPRING_SLIDE_INDENT_LEVEL" val="0"/>
  <p:tag name="ISPRING_CUSTOM_TIMING_USED" val="0"/>
</p:tagLst>
</file>

<file path=ppt/tags/tag17.xml><?xml version="1.0" encoding="utf-8"?>
<p:tagLst xmlns:p="http://schemas.openxmlformats.org/presentationml/2006/main">
  <p:tag name="GENSWF_ADVANCE_TIME" val="0.00"/>
  <p:tag name="ISPRING_SLIDE_INDENT_LEVEL" val="0"/>
  <p:tag name="ISPRING_CUSTOM_TIMING_USED" val="0"/>
</p:tagLst>
</file>

<file path=ppt/tags/tag18.xml><?xml version="1.0" encoding="utf-8"?>
<p:tagLst xmlns:p="http://schemas.openxmlformats.org/presentationml/2006/main">
  <p:tag name="GENSWF_ADVANCE_TIME" val="0.00"/>
  <p:tag name="ISPRING_SLIDE_INDENT_LEVEL" val="0"/>
  <p:tag name="ISPRING_CUSTOM_TIMING_USED" val="0"/>
</p:tagLst>
</file>

<file path=ppt/tags/tag19.xml><?xml version="1.0" encoding="utf-8"?>
<p:tagLst xmlns:p="http://schemas.openxmlformats.org/presentationml/2006/main">
  <p:tag name="SELECTED" val="True"/>
</p:tagLst>
</file>

<file path=ppt/tags/tag2.xml><?xml version="1.0" encoding="utf-8"?>
<p:tagLst xmlns:p="http://schemas.openxmlformats.org/presentationml/2006/main">
  <p:tag name="PA" val="v3.0.0"/>
</p:tagLst>
</file>

<file path=ppt/tags/tag20.xml><?xml version="1.0" encoding="utf-8"?>
<p:tagLst xmlns:p="http://schemas.openxmlformats.org/presentationml/2006/main">
  <p:tag name="GENSWF_ADVANCE_TIME" val="0.00"/>
  <p:tag name="ISPRING_SLIDE_INDENT_LEVEL" val="0"/>
  <p:tag name="ISPRING_CUSTOM_TIMING_USED" val="0"/>
</p:tagLst>
</file>

<file path=ppt/tags/tag21.xml><?xml version="1.0" encoding="utf-8"?>
<p:tagLst xmlns:p="http://schemas.openxmlformats.org/presentationml/2006/main">
  <p:tag name="GENSWF_ADVANCE_TIME" val="0.00"/>
  <p:tag name="ISPRING_SLIDE_INDENT_LEVEL" val="0"/>
  <p:tag name="ISPRING_CUSTOM_TIMING_USED" val="0"/>
</p:tagLst>
</file>

<file path=ppt/tags/tag22.xml><?xml version="1.0" encoding="utf-8"?>
<p:tagLst xmlns:p="http://schemas.openxmlformats.org/presentationml/2006/main">
  <p:tag name="GENSWF_ADVANCE_TIME" val="0.00"/>
  <p:tag name="ISPRING_SLIDE_INDENT_LEVEL" val="0"/>
  <p:tag name="ISPRING_CUSTOM_TIMING_USED" val="0"/>
</p:tagLst>
</file>

<file path=ppt/tags/tag23.xml><?xml version="1.0" encoding="utf-8"?>
<p:tagLst xmlns:p="http://schemas.openxmlformats.org/presentationml/2006/main">
  <p:tag name="GENSWF_ADVANCE_TIME" val="0.00"/>
  <p:tag name="ISPRING_SLIDE_INDENT_LEVEL" val="0"/>
  <p:tag name="ISPRING_CUSTOM_TIMING_USED" val="0"/>
</p:tagLst>
</file>

<file path=ppt/tags/tag24.xml><?xml version="1.0" encoding="utf-8"?>
<p:tagLst xmlns:p="http://schemas.openxmlformats.org/presentationml/2006/main">
  <p:tag name="GENSWF_ADVANCE_TIME" val="0.00"/>
  <p:tag name="ISPRING_SLIDE_INDENT_LEVEL" val="0"/>
  <p:tag name="ISPRING_CUSTOM_TIMING_USED" val="0"/>
</p:tagLst>
</file>

<file path=ppt/tags/tag25.xml><?xml version="1.0" encoding="utf-8"?>
<p:tagLst xmlns:p="http://schemas.openxmlformats.org/presentationml/2006/main">
  <p:tag name="GENSWF_ADVANCE_TIME" val="0.00"/>
  <p:tag name="ISPRING_SLIDE_INDENT_LEVEL" val="0"/>
  <p:tag name="ISPRING_CUSTOM_TIMING_USED" val="0"/>
</p:tagLst>
</file>

<file path=ppt/tags/tag26.xml><?xml version="1.0" encoding="utf-8"?>
<p:tagLst xmlns:p="http://schemas.openxmlformats.org/presentationml/2006/main">
  <p:tag name="GENSWF_ADVANCE_TIME" val="0.00"/>
  <p:tag name="ISPRING_SLIDE_INDENT_LEVEL" val="0"/>
  <p:tag name="ISPRING_CUSTOM_TIMING_USED" val="0"/>
</p:tagLst>
</file>

<file path=ppt/tags/tag27.xml><?xml version="1.0" encoding="utf-8"?>
<p:tagLst xmlns:p="http://schemas.openxmlformats.org/presentationml/2006/main">
  <p:tag name="GENSWF_ADVANCE_TIME" val="0.00"/>
  <p:tag name="ISPRING_SLIDE_INDENT_LEVEL" val="0"/>
  <p:tag name="ISPRING_CUSTOM_TIMING_USED" val="0"/>
</p:tagLst>
</file>

<file path=ppt/tags/tag28.xml><?xml version="1.0" encoding="utf-8"?>
<p:tagLst xmlns:p="http://schemas.openxmlformats.org/presentationml/2006/main">
  <p:tag name="GENSWF_ADVANCE_TIME" val="0.00"/>
  <p:tag name="ISPRING_SLIDE_INDENT_LEVEL" val="0"/>
  <p:tag name="ISPRING_CUSTOM_TIMING_USED" val="0"/>
</p:tagLst>
</file>

<file path=ppt/tags/tag29.xml><?xml version="1.0" encoding="utf-8"?>
<p:tagLst xmlns:p="http://schemas.openxmlformats.org/presentationml/2006/main">
  <p:tag name="GENSWF_ADVANCE_TIME" val="0.00"/>
  <p:tag name="ISPRING_SLIDE_INDENT_LEVEL" val="0"/>
  <p:tag name="ISPRING_CUSTOM_TIMING_USED" val="0"/>
</p:tagLst>
</file>

<file path=ppt/tags/tag3.xml><?xml version="1.0" encoding="utf-8"?>
<p:tagLst xmlns:p="http://schemas.openxmlformats.org/presentationml/2006/main">
  <p:tag name="PA" val="v3.0.0"/>
</p:tagLst>
</file>

<file path=ppt/tags/tag30.xml><?xml version="1.0" encoding="utf-8"?>
<p:tagLst xmlns:p="http://schemas.openxmlformats.org/presentationml/2006/main">
  <p:tag name="GENSWF_ADVANCE_TIME" val="0.00"/>
  <p:tag name="ISPRING_SLIDE_INDENT_LEVEL" val="0"/>
  <p:tag name="ISPRING_CUSTOM_TIMING_USED" val="0"/>
</p:tagLst>
</file>

<file path=ppt/tags/tag4.xml><?xml version="1.0" encoding="utf-8"?>
<p:tagLst xmlns:p="http://schemas.openxmlformats.org/presentationml/2006/main">
  <p:tag name="PA" val="v3.0.0"/>
</p:tagLst>
</file>

<file path=ppt/tags/tag5.xml><?xml version="1.0" encoding="utf-8"?>
<p:tagLst xmlns:p="http://schemas.openxmlformats.org/presentationml/2006/main">
  <p:tag name="PA" val="v3.0.0"/>
</p:tagLst>
</file>

<file path=ppt/tags/tag6.xml><?xml version="1.0" encoding="utf-8"?>
<p:tagLst xmlns:p="http://schemas.openxmlformats.org/presentationml/2006/main">
  <p:tag name="PA" val="v3.0.0"/>
</p:tagLst>
</file>

<file path=ppt/tags/tag7.xml><?xml version="1.0" encoding="utf-8"?>
<p:tagLst xmlns:p="http://schemas.openxmlformats.org/presentationml/2006/main">
  <p:tag name="PA" val="v3.0.0"/>
</p:tagLst>
</file>

<file path=ppt/tags/tag8.xml><?xml version="1.0" encoding="utf-8"?>
<p:tagLst xmlns:p="http://schemas.openxmlformats.org/presentationml/2006/main">
  <p:tag name="GENSWF_ADVANCE_TIME" val="0.00"/>
  <p:tag name="ISPRING_SLIDE_INDENT_LEVEL" val="0"/>
  <p:tag name="ISPRING_CUSTOM_TIMING_USED" val="0"/>
</p:tagLst>
</file>

<file path=ppt/tags/tag9.xml><?xml version="1.0" encoding="utf-8"?>
<p:tagLst xmlns:p="http://schemas.openxmlformats.org/presentationml/2006/main">
  <p:tag name="GENSWF_ADVANCE_TIME" val="0.00"/>
  <p:tag name="ISPRING_SLIDE_INDENT_LEVEL" val="0"/>
  <p:tag name="ISPRING_CUSTOM_TIMING_USED" val="0"/>
</p:tagLst>
</file>

<file path=ppt/theme/theme1.xml><?xml version="1.0" encoding="utf-8"?>
<a:theme xmlns:a="http://schemas.openxmlformats.org/drawingml/2006/main" name="Office 主题">
  <a:themeElements>
    <a:clrScheme name="自定义 1038">
      <a:dk1>
        <a:sysClr val="windowText" lastClr="000000"/>
      </a:dk1>
      <a:lt1>
        <a:sysClr val="window" lastClr="FFFFFF"/>
      </a:lt1>
      <a:dk2>
        <a:srgbClr val="518823"/>
      </a:dk2>
      <a:lt2>
        <a:srgbClr val="99C04B"/>
      </a:lt2>
      <a:accent1>
        <a:srgbClr val="99C04B"/>
      </a:accent1>
      <a:accent2>
        <a:srgbClr val="518823"/>
      </a:accent2>
      <a:accent3>
        <a:srgbClr val="99C04B"/>
      </a:accent3>
      <a:accent4>
        <a:srgbClr val="518823"/>
      </a:accent4>
      <a:accent5>
        <a:srgbClr val="99C04B"/>
      </a:accent5>
      <a:accent6>
        <a:srgbClr val="518823"/>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7136</Words>
  <Application>WPS 演示</Application>
  <PresentationFormat>自定义</PresentationFormat>
  <Paragraphs>311</Paragraphs>
  <Slides>39</Slides>
  <Notes>23</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39</vt:i4>
      </vt:variant>
    </vt:vector>
  </HeadingPairs>
  <TitlesOfParts>
    <vt:vector size="54" baseType="lpstr">
      <vt:lpstr>Arial</vt:lpstr>
      <vt:lpstr>宋体</vt:lpstr>
      <vt:lpstr>Wingdings</vt:lpstr>
      <vt:lpstr>微软雅黑</vt:lpstr>
      <vt:lpstr>仿宋_GB2312</vt:lpstr>
      <vt:lpstr>仿宋</vt:lpstr>
      <vt:lpstr>DFKai-SB</vt:lpstr>
      <vt:lpstr>MingLiU-ExtB</vt:lpstr>
      <vt:lpstr>Impact</vt:lpstr>
      <vt:lpstr>Arial Unicode MS</vt:lpstr>
      <vt:lpstr>Arial Black</vt:lpstr>
      <vt:lpstr>Calibri</vt:lpstr>
      <vt:lpstr>Calibri</vt:lpstr>
      <vt:lpstr>Times New Roman</vt:lpstr>
      <vt:lpstr>Office 主题</vt:lpstr>
      <vt:lpstr>PowerPoint 演示文稿</vt:lpstr>
      <vt:lpstr>PowerPoint 演示文稿</vt:lpstr>
      <vt:lpstr>PowerPoint 演示文稿</vt:lpstr>
      <vt:lpstr>PowerPoint 演示文稿</vt:lpstr>
      <vt:lpstr>PowerPoint 演示文稿</vt:lpstr>
      <vt:lpstr>我国历史上的武汉</vt:lpstr>
      <vt:lpstr>我国历史上的武汉</vt:lpstr>
      <vt:lpstr>我国历史上的武汉</vt:lpstr>
      <vt:lpstr>我国历史上的武汉</vt:lpstr>
      <vt:lpstr>我国历史上的武汉</vt:lpstr>
      <vt:lpstr>我国历史上的武汉</vt:lpstr>
      <vt:lpstr>古今的医学成就</vt:lpstr>
      <vt:lpstr>古今的医学成就</vt:lpstr>
      <vt:lpstr>PowerPoint 演示文稿</vt:lpstr>
      <vt:lpstr>PowerPoint 演示文稿</vt:lpstr>
      <vt:lpstr>我国古代科举制度的变革</vt:lpstr>
      <vt:lpstr>PowerPoint 演示文稿</vt:lpstr>
      <vt:lpstr>标题栏文本</vt:lpstr>
      <vt:lpstr>中外法治建设</vt:lpstr>
      <vt:lpstr>中外法治建设</vt:lpstr>
      <vt:lpstr>港澳台问题</vt:lpstr>
      <vt:lpstr>PowerPoint 演示文稿</vt:lpstr>
      <vt:lpstr>PowerPoint 演示文稿</vt:lpstr>
      <vt:lpstr>边疆管理</vt:lpstr>
      <vt:lpstr>边疆管理</vt:lpstr>
      <vt:lpstr>边疆管理</vt:lpstr>
      <vt:lpstr>我国的外交政策</vt:lpstr>
      <vt:lpstr>我国的外交政策</vt:lpstr>
      <vt:lpstr>PowerPoint 演示文稿</vt:lpstr>
      <vt:lpstr>PowerPoint 演示文稿</vt:lpstr>
      <vt:lpstr>标题栏文本</vt:lpstr>
      <vt:lpstr>三角贸易</vt:lpstr>
      <vt:lpstr>美国内战</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中国风古风类</dc:title>
  <dc:creator/>
  <cp:keywords>RP</cp:keywords>
  <dc:description>RP</dc:description>
  <dc:subject>RP</dc:subject>
  <cp:category>RP</cp:category>
  <cp:lastModifiedBy>汤才凌</cp:lastModifiedBy>
  <cp:revision>44</cp:revision>
  <dcterms:created xsi:type="dcterms:W3CDTF">2015-05-05T08:02:00Z</dcterms:created>
  <dcterms:modified xsi:type="dcterms:W3CDTF">2020-07-03T12:58:40Z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2052-11.1.0.9739</vt:lpwstr>
  </property>
</Properties>
</file>