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1" r:id="rId4"/>
    <p:sldId id="260" r:id="rId5"/>
    <p:sldId id="259" r:id="rId6"/>
    <p:sldId id="264" r:id="rId7"/>
    <p:sldId id="265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85BE-2B81-4A34-B23F-DD973038B20C}" type="datetimeFigureOut">
              <a:rPr lang="zh-CN" altLang="en-US" smtClean="0"/>
              <a:pPr/>
              <a:t>2020-6-28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A3728-2FE8-40F1-981A-370B41960F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9953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A3728-2FE8-40F1-981A-370B41960F0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47C-A64C-4FE2-BCA0-08CBD4C31D70}" type="datetimeFigureOut">
              <a:rPr lang="zh-CN" altLang="en-US" smtClean="0"/>
              <a:pPr/>
              <a:t>2020-6-28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6716-4612-446C-A1C4-31A6D4A19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47C-A64C-4FE2-BCA0-08CBD4C31D70}" type="datetimeFigureOut">
              <a:rPr lang="zh-CN" altLang="en-US" smtClean="0"/>
              <a:pPr/>
              <a:t>2020-6-28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6716-4612-446C-A1C4-31A6D4A19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47C-A64C-4FE2-BCA0-08CBD4C31D70}" type="datetimeFigureOut">
              <a:rPr lang="zh-CN" altLang="en-US" smtClean="0"/>
              <a:pPr/>
              <a:t>2020-6-28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6716-4612-446C-A1C4-31A6D4A19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47C-A64C-4FE2-BCA0-08CBD4C31D70}" type="datetimeFigureOut">
              <a:rPr lang="zh-CN" altLang="en-US" smtClean="0"/>
              <a:pPr/>
              <a:t>2020-6-28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6716-4612-446C-A1C4-31A6D4A19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47C-A64C-4FE2-BCA0-08CBD4C31D70}" type="datetimeFigureOut">
              <a:rPr lang="zh-CN" altLang="en-US" smtClean="0"/>
              <a:pPr/>
              <a:t>2020-6-28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6716-4612-446C-A1C4-31A6D4A19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47C-A64C-4FE2-BCA0-08CBD4C31D70}" type="datetimeFigureOut">
              <a:rPr lang="zh-CN" altLang="en-US" smtClean="0"/>
              <a:pPr/>
              <a:t>2020-6-28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6716-4612-446C-A1C4-31A6D4A19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47C-A64C-4FE2-BCA0-08CBD4C31D70}" type="datetimeFigureOut">
              <a:rPr lang="zh-CN" altLang="en-US" smtClean="0"/>
              <a:pPr/>
              <a:t>2020-6-28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6716-4612-446C-A1C4-31A6D4A19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47C-A64C-4FE2-BCA0-08CBD4C31D70}" type="datetimeFigureOut">
              <a:rPr lang="zh-CN" altLang="en-US" smtClean="0"/>
              <a:pPr/>
              <a:t>2020-6-28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6716-4612-446C-A1C4-31A6D4A19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47C-A64C-4FE2-BCA0-08CBD4C31D70}" type="datetimeFigureOut">
              <a:rPr lang="zh-CN" altLang="en-US" smtClean="0"/>
              <a:pPr/>
              <a:t>2020-6-28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6716-4612-446C-A1C4-31A6D4A19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47C-A64C-4FE2-BCA0-08CBD4C31D70}" type="datetimeFigureOut">
              <a:rPr lang="zh-CN" altLang="en-US" smtClean="0"/>
              <a:pPr/>
              <a:t>2020-6-28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6716-4612-446C-A1C4-31A6D4A19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47C-A64C-4FE2-BCA0-08CBD4C31D70}" type="datetimeFigureOut">
              <a:rPr lang="zh-CN" altLang="en-US" smtClean="0"/>
              <a:pPr/>
              <a:t>2020-6-28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6716-4612-446C-A1C4-31A6D4A19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F47C-A64C-4FE2-BCA0-08CBD4C31D70}" type="datetimeFigureOut">
              <a:rPr lang="zh-CN" altLang="en-US" smtClean="0"/>
              <a:pPr/>
              <a:t>2020-6-28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6716-4612-446C-A1C4-31A6D4A19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c14a90dc4542c662e55fde3b40b2c8a.jpg"/>
          <p:cNvPicPr>
            <a:picLocks noChangeAspect="1"/>
          </p:cNvPicPr>
          <p:nvPr/>
        </p:nvPicPr>
        <p:blipFill>
          <a:blip r:embed="rId2" cstate="print"/>
          <a:srcRect b="7480"/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836126"/>
            <a:ext cx="75608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重视基础与细节</a:t>
            </a:r>
            <a:endParaRPr kumimoji="0" lang="en-US" altLang="zh-CN" sz="6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6000" b="1" dirty="0">
              <a:solidFill>
                <a:srgbClr val="FFFF00"/>
              </a:solidFill>
              <a:latin typeface="方正粗黑宋简体" pitchFamily="2" charset="-122"/>
              <a:ea typeface="方正粗黑宋简体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         </a:t>
            </a:r>
            <a:r>
              <a:rPr kumimoji="0" lang="zh-CN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决胜高分与成功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方正粗黑宋简体" pitchFamily="2" charset="-122"/>
              <a:ea typeface="方正粗黑宋简体" pitchFamily="2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/>
              <a:ea typeface="宋体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solidFill>
                <a:srgbClr val="FFFF00"/>
              </a:solidFill>
              <a:latin typeface="Calibri"/>
              <a:ea typeface="宋体" pitchFamily="2" charset="-122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 smtClean="0">
                <a:solidFill>
                  <a:srgbClr val="C00000"/>
                </a:solidFill>
                <a:latin typeface="Calibri"/>
                <a:ea typeface="宋体" pitchFamily="2" charset="-122"/>
                <a:cs typeface="Times New Roman" pitchFamily="18" charset="0"/>
              </a:rPr>
              <a:t>----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高安中学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2020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届高三历史组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20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天规划</a:t>
            </a:r>
            <a:endParaRPr kumimoji="0" lang="zh-CN" altLang="en-US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ndex1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9592" y="908720"/>
            <a:ext cx="73448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zh-CN" sz="3200" b="1" dirty="0">
                <a:latin typeface="楷体_GB2312" pitchFamily="49" charset="-122"/>
                <a:ea typeface="楷体_GB2312" pitchFamily="49" charset="-122"/>
              </a:rPr>
              <a:t>）在知识结构方面</a:t>
            </a:r>
            <a:r>
              <a:rPr lang="zh-CN" altLang="zh-CN" sz="2400" dirty="0">
                <a:latin typeface="楷体_GB2312" pitchFamily="49" charset="-122"/>
                <a:ea typeface="楷体_GB2312" pitchFamily="49" charset="-122"/>
              </a:rPr>
              <a:t>，整体知识体系基本构建，但仍然有少部分历史概念和历史现象把握不准；</a:t>
            </a:r>
          </a:p>
          <a:p>
            <a:r>
              <a:rPr lang="zh-CN" altLang="zh-CN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zh-CN" sz="3200" b="1" dirty="0">
                <a:latin typeface="楷体_GB2312" pitchFamily="49" charset="-122"/>
                <a:ea typeface="楷体_GB2312" pitchFamily="49" charset="-122"/>
              </a:rPr>
              <a:t>）在考试习惯方面</a:t>
            </a:r>
            <a:r>
              <a:rPr lang="zh-CN" altLang="zh-CN" sz="2400" dirty="0">
                <a:latin typeface="楷体_GB2312" pitchFamily="49" charset="-122"/>
                <a:ea typeface="楷体_GB2312" pitchFamily="49" charset="-122"/>
              </a:rPr>
              <a:t>，学生基本形成了自己的考试习惯，但是，如果试卷难度和长度加大，有一部分学生无法完成整卷，历史学科在综合试卷中排在最后，一旦时间出现问题，历史常常成为牺牲品；</a:t>
            </a:r>
          </a:p>
          <a:p>
            <a:r>
              <a:rPr lang="zh-CN" altLang="zh-CN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zh-CN" sz="3200" b="1" dirty="0">
                <a:latin typeface="楷体_GB2312" pitchFamily="49" charset="-122"/>
                <a:ea typeface="楷体_GB2312" pitchFamily="49" charset="-122"/>
              </a:rPr>
              <a:t>）在解题方法方面</a:t>
            </a:r>
            <a:r>
              <a:rPr lang="zh-CN" altLang="zh-CN" sz="2400" dirty="0">
                <a:latin typeface="楷体_GB2312" pitchFamily="49" charset="-122"/>
                <a:ea typeface="楷体_GB2312" pitchFamily="49" charset="-122"/>
              </a:rPr>
              <a:t>，学生解题思路和分析方法基本具备，但是答题规范还需要进一步提高；尤其是设问发生变化时，学生应变和运用能力比较欠缺，有不少学生还无法做到“怎么问，怎么答”。</a:t>
            </a:r>
          </a:p>
          <a:p>
            <a:r>
              <a:rPr lang="zh-CN" altLang="zh-CN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zh-CN" sz="3200" b="1" dirty="0">
                <a:latin typeface="楷体_GB2312" pitchFamily="49" charset="-122"/>
                <a:ea typeface="楷体_GB2312" pitchFamily="49" charset="-122"/>
              </a:rPr>
              <a:t>）在书写方面</a:t>
            </a:r>
            <a:r>
              <a:rPr lang="zh-CN" altLang="zh-CN" sz="2400" dirty="0">
                <a:latin typeface="楷体_GB2312" pitchFamily="49" charset="-122"/>
                <a:ea typeface="楷体_GB2312" pitchFamily="49" charset="-122"/>
              </a:rPr>
              <a:t>，学生在解题过程中经常忙于完卷，往往忽视书写。有些学生的书写特别潦草，甚至是随性而为。</a:t>
            </a:r>
          </a:p>
        </p:txBody>
      </p:sp>
      <p:sp>
        <p:nvSpPr>
          <p:cNvPr id="4" name="矩形 3"/>
          <p:cNvSpPr/>
          <p:nvPr/>
        </p:nvSpPr>
        <p:spPr>
          <a:xfrm>
            <a:off x="1331643" y="332662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3600" b="1" dirty="0" smtClean="0">
                <a:latin typeface="方正粗黑宋简体" pitchFamily="2" charset="-122"/>
                <a:ea typeface="方正粗黑宋简体" pitchFamily="2" charset="-122"/>
              </a:rPr>
              <a:t>现阶段学生的情况</a:t>
            </a:r>
            <a:endParaRPr lang="zh-CN" altLang="zh-CN" sz="3600" b="1" dirty="0"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615093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16632"/>
            <a:ext cx="4326464" cy="6525344"/>
          </a:xfrm>
          <a:prstGeom prst="rect">
            <a:avLst/>
          </a:prstGeom>
        </p:spPr>
      </p:pic>
      <p:pic>
        <p:nvPicPr>
          <p:cNvPr id="3" name="图片 2" descr="微信图片_20200615093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116638"/>
            <a:ext cx="4572000" cy="65760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B9FAFE9-BDE4-48CE-A5CA-2045C4B28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72816"/>
            <a:ext cx="2627784" cy="43736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28138F8-A0BE-4897-ADE5-E7D299B3B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14" t="15758" r="82890" b="54697"/>
          <a:stretch>
            <a:fillRect/>
          </a:stretch>
        </p:blipFill>
        <p:spPr>
          <a:xfrm>
            <a:off x="3" y="321952"/>
            <a:ext cx="1403021" cy="19825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03848" y="836712"/>
            <a:ext cx="487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</a:rPr>
              <a:t>针对学生情况所做的具体措施</a:t>
            </a:r>
            <a:endParaRPr lang="zh-CN" altLang="en-US" sz="2800" b="1" dirty="0">
              <a:solidFill>
                <a:schemeClr val="bg1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86000" y="1628806"/>
            <a:ext cx="6678487" cy="44012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chemeClr val="bg1"/>
                </a:solidFill>
              </a:rPr>
              <a:t>（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zh-CN" sz="2000" dirty="0">
                <a:solidFill>
                  <a:schemeClr val="bg1"/>
                </a:solidFill>
              </a:rPr>
              <a:t>）部分历史概念和历史现象把握不准的问题，从两个方面入手，一是根据学生的考试、答疑发现的学生概念和现象不清楚的，力求在试卷的讲评中进行重点讲解，让学生准确把</a:t>
            </a:r>
            <a:r>
              <a:rPr lang="zh-CN" altLang="zh-CN" sz="2000" dirty="0" smtClean="0">
                <a:solidFill>
                  <a:schemeClr val="bg1"/>
                </a:solidFill>
              </a:rPr>
              <a:t>握</a:t>
            </a:r>
            <a:r>
              <a:rPr lang="en-US" altLang="zh-CN" sz="2000" dirty="0" smtClean="0">
                <a:solidFill>
                  <a:schemeClr val="bg1"/>
                </a:solidFill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</a:rPr>
              <a:t>二</a:t>
            </a:r>
            <a:r>
              <a:rPr lang="zh-CN" altLang="zh-CN" sz="2000" dirty="0" smtClean="0">
                <a:solidFill>
                  <a:schemeClr val="bg1"/>
                </a:solidFill>
              </a:rPr>
              <a:t>是</a:t>
            </a:r>
            <a:r>
              <a:rPr lang="zh-CN" altLang="zh-CN" sz="2000" dirty="0">
                <a:solidFill>
                  <a:schemeClr val="bg1"/>
                </a:solidFill>
              </a:rPr>
              <a:t>老师认为重要的、容易混淆的概念和现象，在课堂上提出，让学生课后进行自我整理和消化。</a:t>
            </a:r>
          </a:p>
          <a:p>
            <a:r>
              <a:rPr lang="zh-CN" altLang="zh-CN" sz="2000" dirty="0">
                <a:solidFill>
                  <a:schemeClr val="bg1"/>
                </a:solidFill>
              </a:rPr>
              <a:t>（</a:t>
            </a:r>
            <a:r>
              <a:rPr lang="en-US" altLang="zh-CN" sz="2000" dirty="0">
                <a:solidFill>
                  <a:schemeClr val="bg1"/>
                </a:solidFill>
              </a:rPr>
              <a:t>2</a:t>
            </a:r>
            <a:r>
              <a:rPr lang="zh-CN" altLang="zh-CN" sz="2000" dirty="0">
                <a:solidFill>
                  <a:schemeClr val="bg1"/>
                </a:solidFill>
              </a:rPr>
              <a:t>）解题训练，在学校和年级组的考试中，狠抓学生的规范答题的细节，包括格式、语言，让学生做到精确用字，特别是历史</a:t>
            </a:r>
            <a:r>
              <a:rPr lang="en-US" altLang="zh-CN" sz="2000" dirty="0">
                <a:solidFill>
                  <a:schemeClr val="bg1"/>
                </a:solidFill>
              </a:rPr>
              <a:t>41</a:t>
            </a:r>
            <a:r>
              <a:rPr lang="zh-CN" altLang="zh-CN" sz="2000" dirty="0">
                <a:solidFill>
                  <a:schemeClr val="bg1"/>
                </a:solidFill>
              </a:rPr>
              <a:t>题、</a:t>
            </a:r>
            <a:r>
              <a:rPr lang="en-US" altLang="zh-CN" sz="2000" dirty="0">
                <a:solidFill>
                  <a:schemeClr val="bg1"/>
                </a:solidFill>
              </a:rPr>
              <a:t>42</a:t>
            </a:r>
            <a:r>
              <a:rPr lang="zh-CN" altLang="zh-CN" sz="2000" dirty="0">
                <a:solidFill>
                  <a:schemeClr val="bg1"/>
                </a:solidFill>
              </a:rPr>
              <a:t>题。对经典试题反复进行讲解和练习，包括答案也要进行分析。除此之外，历史组还集体决策，每人精选试题（试题结构为</a:t>
            </a:r>
            <a:r>
              <a:rPr lang="en-US" altLang="zh-CN" sz="2000" dirty="0">
                <a:solidFill>
                  <a:schemeClr val="bg1"/>
                </a:solidFill>
              </a:rPr>
              <a:t>6</a:t>
            </a:r>
            <a:r>
              <a:rPr lang="zh-CN" altLang="zh-CN" sz="2000" dirty="0">
                <a:solidFill>
                  <a:schemeClr val="bg1"/>
                </a:solidFill>
              </a:rPr>
              <a:t>选择题</a:t>
            </a:r>
            <a:r>
              <a:rPr lang="en-US" altLang="zh-CN" sz="2000" dirty="0">
                <a:solidFill>
                  <a:schemeClr val="bg1"/>
                </a:solidFill>
              </a:rPr>
              <a:t>+1</a:t>
            </a:r>
            <a:r>
              <a:rPr lang="zh-CN" altLang="zh-CN" sz="2000" dirty="0">
                <a:solidFill>
                  <a:schemeClr val="bg1"/>
                </a:solidFill>
              </a:rPr>
              <a:t>解析题），争取做到知识点全面覆盖，重点知识突出，让学生做到作答时下笔如有涌泉。</a:t>
            </a:r>
          </a:p>
          <a:p>
            <a:r>
              <a:rPr lang="zh-CN" altLang="zh-CN" sz="2000" dirty="0">
                <a:solidFill>
                  <a:schemeClr val="bg1"/>
                </a:solidFill>
              </a:rPr>
              <a:t>（</a:t>
            </a:r>
            <a:r>
              <a:rPr lang="en-US" altLang="zh-CN" sz="2000" dirty="0">
                <a:solidFill>
                  <a:schemeClr val="bg1"/>
                </a:solidFill>
              </a:rPr>
              <a:t>3</a:t>
            </a:r>
            <a:r>
              <a:rPr lang="zh-CN" altLang="zh-CN" sz="2000" dirty="0">
                <a:solidFill>
                  <a:schemeClr val="bg1"/>
                </a:solidFill>
              </a:rPr>
              <a:t>）每次考试之后，挑选字迹潦草的、答题不规范的典型进行分析。</a:t>
            </a:r>
          </a:p>
        </p:txBody>
      </p:sp>
    </p:spTree>
    <p:extLst>
      <p:ext uri="{BB962C8B-B14F-4D97-AF65-F5344CB8AC3E}">
        <p14:creationId xmlns="" xmlns:p14="http://schemas.microsoft.com/office/powerpoint/2010/main" val="2867104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BB46AF2-E5EF-48B1-AF57-694630E29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4509120"/>
            <a:ext cx="1953440" cy="192803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03848" y="260654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</a:rPr>
              <a:t>20</a:t>
            </a:r>
            <a:r>
              <a:rPr lang="zh-CN" altLang="zh-CN" sz="3600" dirty="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</a:rPr>
              <a:t>天的计划</a:t>
            </a:r>
            <a:endParaRPr lang="zh-CN" altLang="en-US" sz="3600" dirty="0">
              <a:solidFill>
                <a:schemeClr val="bg1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627785" y="3068962"/>
          <a:ext cx="5904656" cy="288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320480"/>
              </a:tblGrid>
              <a:tr h="48005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6</a:t>
                      </a:r>
                      <a:r>
                        <a:rPr lang="zh-CN" altLang="en-US" sz="2000" dirty="0" smtClean="0"/>
                        <a:t>月</a:t>
                      </a:r>
                      <a:r>
                        <a:rPr lang="en-US" altLang="zh-CN" sz="2000" dirty="0" smtClean="0"/>
                        <a:t>20</a:t>
                      </a:r>
                      <a:r>
                        <a:rPr lang="zh-CN" altLang="en-US" sz="2000" dirty="0" smtClean="0"/>
                        <a:t>日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必修一第一单元至第四单元</a:t>
                      </a:r>
                      <a:endParaRPr lang="zh-CN" altLang="en-US" sz="2000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6</a:t>
                      </a:r>
                      <a:r>
                        <a:rPr lang="zh-CN" altLang="en-US" sz="2000" dirty="0" smtClean="0"/>
                        <a:t>月</a:t>
                      </a:r>
                      <a:r>
                        <a:rPr lang="en-US" altLang="zh-CN" sz="2000" dirty="0" smtClean="0"/>
                        <a:t>21</a:t>
                      </a:r>
                      <a:r>
                        <a:rPr lang="zh-CN" altLang="en-US" sz="2000" dirty="0" smtClean="0"/>
                        <a:t>日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必修一第五单元至第八单元</a:t>
                      </a:r>
                      <a:endParaRPr lang="zh-CN" altLang="en-US" sz="2000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6</a:t>
                      </a:r>
                      <a:r>
                        <a:rPr lang="zh-CN" altLang="en-US" sz="2000" dirty="0" smtClean="0"/>
                        <a:t>月</a:t>
                      </a:r>
                      <a:r>
                        <a:rPr lang="en-US" altLang="zh-CN" sz="2000" dirty="0" smtClean="0"/>
                        <a:t>22</a:t>
                      </a:r>
                      <a:r>
                        <a:rPr lang="zh-CN" altLang="en-US" sz="2000" dirty="0" smtClean="0"/>
                        <a:t>日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必修二第一单元至第四单元</a:t>
                      </a: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6</a:t>
                      </a:r>
                      <a:r>
                        <a:rPr lang="zh-CN" altLang="en-US" sz="2000" dirty="0" smtClean="0"/>
                        <a:t>月</a:t>
                      </a:r>
                      <a:r>
                        <a:rPr lang="en-US" altLang="zh-CN" sz="2000" dirty="0" smtClean="0"/>
                        <a:t>27</a:t>
                      </a:r>
                      <a:r>
                        <a:rPr lang="zh-CN" altLang="en-US" sz="2000" dirty="0" smtClean="0"/>
                        <a:t>日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必修二第五单元至第八单元</a:t>
                      </a: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6</a:t>
                      </a:r>
                      <a:r>
                        <a:rPr lang="zh-CN" altLang="en-US" sz="2000" dirty="0" smtClean="0"/>
                        <a:t>月</a:t>
                      </a:r>
                      <a:r>
                        <a:rPr lang="en-US" altLang="zh-CN" sz="2000" dirty="0" smtClean="0"/>
                        <a:t>28</a:t>
                      </a:r>
                      <a:r>
                        <a:rPr lang="zh-CN" altLang="en-US" sz="2000" dirty="0" smtClean="0"/>
                        <a:t>日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必修三第一单元至第四单元</a:t>
                      </a:r>
                      <a:endParaRPr lang="zh-CN" altLang="en-US" sz="2000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6</a:t>
                      </a:r>
                      <a:r>
                        <a:rPr lang="zh-CN" altLang="en-US" sz="2000" dirty="0" smtClean="0"/>
                        <a:t>月</a:t>
                      </a:r>
                      <a:r>
                        <a:rPr lang="en-US" altLang="zh-CN" sz="2000" dirty="0" smtClean="0"/>
                        <a:t>29</a:t>
                      </a:r>
                      <a:r>
                        <a:rPr lang="zh-CN" altLang="en-US" sz="2000" dirty="0" smtClean="0"/>
                        <a:t>日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必修三第五单元至第八单元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3" y="1057963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一、原有年级组和文综组制定的计划不变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二、要求学生针对自己的实际情况制定详细的计划书并严格执行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三、利用两次停课期间对三本必修课本再过一遍，具体安排如下：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76-160411142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340772"/>
            <a:ext cx="590465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一、潜心研究高考真题和某些文化机构的猜题卷、押题卷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924944"/>
            <a:ext cx="453650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二、精选试题，精练精讲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3" y="4149080"/>
            <a:ext cx="597666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三、调整心态，树立信心，保重身体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050" name="AutoShape 2" descr="https://tqimg.idongde.com/d/2020/02/07/15810486978635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581048697863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141367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xmlns="" id="{0A3837DF-1835-41AF-8B61-E045A1C3D642}"/>
              </a:ext>
            </a:extLst>
          </p:cNvPr>
          <p:cNvSpPr/>
          <p:nvPr/>
        </p:nvSpPr>
        <p:spPr>
          <a:xfrm>
            <a:off x="3510136" y="548680"/>
            <a:ext cx="2286000" cy="5616624"/>
          </a:xfrm>
          <a:prstGeom prst="frame">
            <a:avLst>
              <a:gd name="adj1" fmla="val 2696"/>
            </a:avLst>
          </a:prstGeom>
          <a:solidFill>
            <a:schemeClr val="tx1">
              <a:alpha val="29000"/>
            </a:schemeClr>
          </a:solidFill>
          <a:ln w="19050">
            <a:noFill/>
          </a:ln>
        </p:spPr>
        <p:txBody>
          <a:bodyPr wrap="square" lIns="0" tIns="0" rIns="0" bIns="0" anchor="ctr">
            <a:normAutofit/>
          </a:bodyPr>
          <a:lstStyle/>
          <a:p>
            <a:pPr algn="ctr"/>
            <a:endParaRPr lang="zh-CN" altLang="en-US" sz="8800" dirty="0">
              <a:solidFill>
                <a:prstClr val="white"/>
              </a:solidFill>
            </a:endParaRPr>
          </a:p>
        </p:txBody>
      </p:sp>
      <p:sp>
        <p:nvSpPr>
          <p:cNvPr id="3" name="文本框 16">
            <a:extLst>
              <a:ext uri="{FF2B5EF4-FFF2-40B4-BE49-F238E27FC236}">
                <a16:creationId xmlns:a16="http://schemas.microsoft.com/office/drawing/2014/main" xmlns="" id="{93FDDE17-FBBE-4061-AF83-AD20DC338AC4}"/>
              </a:ext>
            </a:extLst>
          </p:cNvPr>
          <p:cNvSpPr txBox="1"/>
          <p:nvPr/>
        </p:nvSpPr>
        <p:spPr>
          <a:xfrm>
            <a:off x="4124237" y="404664"/>
            <a:ext cx="1023827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7200" dirty="0">
                <a:solidFill>
                  <a:srgbClr val="FF0000"/>
                </a:solidFill>
                <a:cs typeface="+mn-ea"/>
                <a:sym typeface="+mn-lt"/>
              </a:rPr>
              <a:t>高</a:t>
            </a:r>
          </a:p>
        </p:txBody>
      </p:sp>
      <p:sp>
        <p:nvSpPr>
          <p:cNvPr id="4" name="文本框 17">
            <a:extLst>
              <a:ext uri="{FF2B5EF4-FFF2-40B4-BE49-F238E27FC236}">
                <a16:creationId xmlns:a16="http://schemas.microsoft.com/office/drawing/2014/main" xmlns="" id="{543FB2D6-600B-422B-B303-A8F739AE566F}"/>
              </a:ext>
            </a:extLst>
          </p:cNvPr>
          <p:cNvSpPr txBox="1"/>
          <p:nvPr/>
        </p:nvSpPr>
        <p:spPr>
          <a:xfrm>
            <a:off x="4110335" y="1988840"/>
            <a:ext cx="923330" cy="110799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zh-CN" altLang="en-US" sz="7200" dirty="0">
                <a:solidFill>
                  <a:srgbClr val="FF0000"/>
                </a:solidFill>
                <a:cs typeface="+mn-ea"/>
                <a:sym typeface="+mn-lt"/>
              </a:rPr>
              <a:t>考</a:t>
            </a:r>
          </a:p>
        </p:txBody>
      </p:sp>
      <p:sp>
        <p:nvSpPr>
          <p:cNvPr id="5" name="文本框 16">
            <a:extLst>
              <a:ext uri="{FF2B5EF4-FFF2-40B4-BE49-F238E27FC236}">
                <a16:creationId xmlns:a16="http://schemas.microsoft.com/office/drawing/2014/main" xmlns="" id="{93FDDE17-FBBE-4061-AF83-AD20DC338AC4}"/>
              </a:ext>
            </a:extLst>
          </p:cNvPr>
          <p:cNvSpPr txBox="1"/>
          <p:nvPr/>
        </p:nvSpPr>
        <p:spPr>
          <a:xfrm>
            <a:off x="4139952" y="4797152"/>
            <a:ext cx="1023827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7200" dirty="0" smtClean="0">
                <a:solidFill>
                  <a:srgbClr val="FF0000"/>
                </a:solidFill>
                <a:cs typeface="+mn-ea"/>
                <a:sym typeface="+mn-lt"/>
              </a:rPr>
              <a:t>功</a:t>
            </a:r>
            <a:endParaRPr lang="zh-CN" altLang="en-US" sz="7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" name="文本框 17">
            <a:extLst>
              <a:ext uri="{FF2B5EF4-FFF2-40B4-BE49-F238E27FC236}">
                <a16:creationId xmlns:a16="http://schemas.microsoft.com/office/drawing/2014/main" xmlns="" id="{543FB2D6-600B-422B-B303-A8F739AE566F}"/>
              </a:ext>
            </a:extLst>
          </p:cNvPr>
          <p:cNvSpPr txBox="1"/>
          <p:nvPr/>
        </p:nvSpPr>
        <p:spPr>
          <a:xfrm>
            <a:off x="4149825" y="3429000"/>
            <a:ext cx="923330" cy="110799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zh-CN" altLang="en-US" sz="7200" dirty="0">
                <a:solidFill>
                  <a:srgbClr val="FF0000"/>
                </a:solidFill>
                <a:cs typeface="+mn-ea"/>
                <a:sym typeface="+mn-lt"/>
              </a:rPr>
              <a:t>成</a:t>
            </a:r>
          </a:p>
        </p:txBody>
      </p:sp>
      <p:sp>
        <p:nvSpPr>
          <p:cNvPr id="1026" name="AutoShape 2" descr="https://tqimg.idongde.com/d/2020/02/07/15810486978635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" name="AutoShape 4" descr="https://tqimg.idongde.com/d/2020/02/07/15810486978635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867</Words>
  <Application>Microsoft Office PowerPoint</Application>
  <PresentationFormat>全屏显示(4:3)</PresentationFormat>
  <Paragraphs>40</Paragraphs>
  <Slides>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11</cp:revision>
  <dcterms:created xsi:type="dcterms:W3CDTF">2020-06-15T01:13:12Z</dcterms:created>
  <dcterms:modified xsi:type="dcterms:W3CDTF">2020-06-28T02:27:39Z</dcterms:modified>
</cp:coreProperties>
</file>