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</p:sldMasterIdLst>
  <p:notesMasterIdLst>
    <p:notesMasterId r:id="rId33"/>
  </p:notesMasterIdLst>
  <p:sldIdLst>
    <p:sldId id="284" r:id="rId6"/>
    <p:sldId id="283" r:id="rId7"/>
    <p:sldId id="263" r:id="rId8"/>
    <p:sldId id="299" r:id="rId9"/>
    <p:sldId id="260" r:id="rId10"/>
    <p:sldId id="259" r:id="rId11"/>
    <p:sldId id="304" r:id="rId12"/>
    <p:sldId id="257" r:id="rId13"/>
    <p:sldId id="262" r:id="rId14"/>
    <p:sldId id="285" r:id="rId15"/>
    <p:sldId id="300" r:id="rId16"/>
    <p:sldId id="269" r:id="rId17"/>
    <p:sldId id="303" r:id="rId18"/>
    <p:sldId id="296" r:id="rId19"/>
    <p:sldId id="302" r:id="rId20"/>
    <p:sldId id="270" r:id="rId21"/>
    <p:sldId id="293" r:id="rId22"/>
    <p:sldId id="305" r:id="rId23"/>
    <p:sldId id="286" r:id="rId24"/>
    <p:sldId id="272" r:id="rId25"/>
    <p:sldId id="274" r:id="rId26"/>
    <p:sldId id="273" r:id="rId27"/>
    <p:sldId id="275" r:id="rId28"/>
    <p:sldId id="301" r:id="rId29"/>
    <p:sldId id="276" r:id="rId30"/>
    <p:sldId id="291" r:id="rId31"/>
    <p:sldId id="294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044" autoAdjust="0"/>
  </p:normalViewPr>
  <p:slideViewPr>
    <p:cSldViewPr snapToGrid="0">
      <p:cViewPr varScale="1">
        <p:scale>
          <a:sx n="58" d="100"/>
          <a:sy n="58" d="100"/>
        </p:scale>
        <p:origin x="96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6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952AD-3C77-408E-AFBD-0B5722AC4CDE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395E5-413E-458D-8C69-0EA2FF9D3D4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63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9458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1506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zh-CN"/>
              <a:t>北美大陆的农业经济是应欧洲市场的需要而发展起来的，是为欧洲资本主义经济服务的，参与世界市场贸易，是世界资本主义经济的一个组成部分。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83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6626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/>
              <a:t>东印度公司垄断北美茶叶运销，导致很多的走私和本地种植的茶叶商人无法生存，</a:t>
            </a:r>
            <a:r>
              <a:rPr lang="zh-CN" altLang="en-US">
                <a:latin typeface="Arial" panose="020B0604020202020204" pitchFamily="34" charset="0"/>
              </a:rPr>
              <a:t>殖民地人民反对一切贸易垄断行为，反对向英国交纳茶税，所以将茶叶扔进海里。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639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A02B4-14FB-46DC-93F6-908CF4A5208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4B87-CBB8-47A0-A3EF-E56B7DDB34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771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A02B4-14FB-46DC-93F6-908CF4A5208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4B87-CBB8-47A0-A3EF-E56B7DDB34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445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A02B4-14FB-46DC-93F6-908CF4A5208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4B87-CBB8-47A0-A3EF-E56B7DDB34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902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8D2D-AEDB-4170-80A3-ECCB906DF3F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4BBEB-5E8D-4277-84A5-844B731EC5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801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8D2D-AEDB-4170-80A3-ECCB906DF3F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4BBEB-5E8D-4277-84A5-844B731EC5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932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8D2D-AEDB-4170-80A3-ECCB906DF3F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4BBEB-5E8D-4277-84A5-844B731EC5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512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8D2D-AEDB-4170-80A3-ECCB906DF3F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4BBEB-5E8D-4277-84A5-844B731EC5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652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8D2D-AEDB-4170-80A3-ECCB906DF3F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4BBEB-5E8D-4277-84A5-844B731EC5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78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8D2D-AEDB-4170-80A3-ECCB906DF3F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4BBEB-5E8D-4277-84A5-844B731EC5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086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8D2D-AEDB-4170-80A3-ECCB906DF3F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4BBEB-5E8D-4277-84A5-844B731EC5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143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8D2D-AEDB-4170-80A3-ECCB906DF3F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4BBEB-5E8D-4277-84A5-844B731EC5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303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A02B4-14FB-46DC-93F6-908CF4A5208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4B87-CBB8-47A0-A3EF-E56B7DDB34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65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8D2D-AEDB-4170-80A3-ECCB906DF3F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4BBEB-5E8D-4277-84A5-844B731EC5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650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8D2D-AEDB-4170-80A3-ECCB906DF3F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4BBEB-5E8D-4277-84A5-844B731EC5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41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8D2D-AEDB-4170-80A3-ECCB906DF3F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4BBEB-5E8D-4277-84A5-844B731EC5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609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69E7-1322-4B3D-8226-4CB67E9F4F77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9D1E6-B080-4362-B923-E91D0B81A2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061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69E7-1322-4B3D-8226-4CB67E9F4F77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9D1E6-B080-4362-B923-E91D0B81A2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502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69E7-1322-4B3D-8226-4CB67E9F4F77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9D1E6-B080-4362-B923-E91D0B81A2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580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69E7-1322-4B3D-8226-4CB67E9F4F77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9D1E6-B080-4362-B923-E91D0B81A2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583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69E7-1322-4B3D-8226-4CB67E9F4F77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9D1E6-B080-4362-B923-E91D0B81A2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57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69E7-1322-4B3D-8226-4CB67E9F4F77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9D1E6-B080-4362-B923-E91D0B81A2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626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69E7-1322-4B3D-8226-4CB67E9F4F77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9D1E6-B080-4362-B923-E91D0B81A2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899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A02B4-14FB-46DC-93F6-908CF4A5208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4B87-CBB8-47A0-A3EF-E56B7DDB34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458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69E7-1322-4B3D-8226-4CB67E9F4F77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9D1E6-B080-4362-B923-E91D0B81A2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804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69E7-1322-4B3D-8226-4CB67E9F4F77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9D1E6-B080-4362-B923-E91D0B81A2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767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69E7-1322-4B3D-8226-4CB67E9F4F77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9D1E6-B080-4362-B923-E91D0B81A2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61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69E7-1322-4B3D-8226-4CB67E9F4F77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9D1E6-B080-4362-B923-E91D0B81A2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570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6FC40-E9B4-4043-AC7B-69F593781ACC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B54A-46C1-404F-AD14-6E67A246E6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159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6FC40-E9B4-4043-AC7B-69F593781ACC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B54A-46C1-404F-AD14-6E67A246E6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13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6FC40-E9B4-4043-AC7B-69F593781ACC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B54A-46C1-404F-AD14-6E67A246E6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659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6FC40-E9B4-4043-AC7B-69F593781ACC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B54A-46C1-404F-AD14-6E67A246E6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014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6FC40-E9B4-4043-AC7B-69F593781ACC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B54A-46C1-404F-AD14-6E67A246E6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874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6FC40-E9B4-4043-AC7B-69F593781ACC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B54A-46C1-404F-AD14-6E67A246E6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14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A02B4-14FB-46DC-93F6-908CF4A5208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4B87-CBB8-47A0-A3EF-E56B7DDB34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1003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6FC40-E9B4-4043-AC7B-69F593781ACC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B54A-46C1-404F-AD14-6E67A246E6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965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6FC40-E9B4-4043-AC7B-69F593781ACC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B54A-46C1-404F-AD14-6E67A246E6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862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6FC40-E9B4-4043-AC7B-69F593781ACC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B54A-46C1-404F-AD14-6E67A246E6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3280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6FC40-E9B4-4043-AC7B-69F593781ACC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B54A-46C1-404F-AD14-6E67A246E6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162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6FC40-E9B4-4043-AC7B-69F593781ACC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B54A-46C1-404F-AD14-6E67A246E6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1054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8E86-79BF-4764-81FB-4F21B85FB89B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30B0-F445-4A85-983D-B53318357E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094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8E86-79BF-4764-81FB-4F21B85FB89B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30B0-F445-4A85-983D-B53318357E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055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8E86-79BF-4764-81FB-4F21B85FB89B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30B0-F445-4A85-983D-B53318357E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932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8E86-79BF-4764-81FB-4F21B85FB89B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30B0-F445-4A85-983D-B53318357E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665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8E86-79BF-4764-81FB-4F21B85FB89B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30B0-F445-4A85-983D-B53318357E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82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A02B4-14FB-46DC-93F6-908CF4A5208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4B87-CBB8-47A0-A3EF-E56B7DDB34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1702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8E86-79BF-4764-81FB-4F21B85FB89B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30B0-F445-4A85-983D-B53318357E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1315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8E86-79BF-4764-81FB-4F21B85FB89B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30B0-F445-4A85-983D-B53318357E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365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8E86-79BF-4764-81FB-4F21B85FB89B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30B0-F445-4A85-983D-B53318357E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0687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8E86-79BF-4764-81FB-4F21B85FB89B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30B0-F445-4A85-983D-B53318357E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4084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8E86-79BF-4764-81FB-4F21B85FB89B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30B0-F445-4A85-983D-B53318357E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7277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8E86-79BF-4764-81FB-4F21B85FB89B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30B0-F445-4A85-983D-B53318357E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70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A02B4-14FB-46DC-93F6-908CF4A5208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4B87-CBB8-47A0-A3EF-E56B7DDB34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7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A02B4-14FB-46DC-93F6-908CF4A5208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4B87-CBB8-47A0-A3EF-E56B7DDB34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24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A02B4-14FB-46DC-93F6-908CF4A5208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4B87-CBB8-47A0-A3EF-E56B7DDB34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44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A02B4-14FB-46DC-93F6-908CF4A5208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4B87-CBB8-47A0-A3EF-E56B7DDB34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39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A02B4-14FB-46DC-93F6-908CF4A5208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E4B87-CBB8-47A0-A3EF-E56B7DDB34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9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98D2D-AEDB-4170-80A3-ECCB906DF3F6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4BBEB-5E8D-4277-84A5-844B731EC5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99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369E7-1322-4B3D-8226-4CB67E9F4F77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9D1E6-B080-4362-B923-E91D0B81A2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76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6FC40-E9B4-4043-AC7B-69F593781ACC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4B54A-46C1-404F-AD14-6E67A246E6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72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E8E86-79BF-4764-81FB-4F21B85FB89B}" type="datetimeFigureOut">
              <a:rPr lang="zh-CN" altLang="en-US" smtClean="0"/>
              <a:pPr/>
              <a:t>2020/6/10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130B0-F445-4A85-983D-B53318357E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32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&#21326;&#30427;&#39039;.sw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image" Target="../media/image14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3.emf"/><Relationship Id="rId4" Type="http://schemas.openxmlformats.org/officeDocument/2006/relationships/image" Target="../media/image5.jpeg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美国 00_00_02-00_00_20~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26213" y="331038"/>
            <a:ext cx="11110822" cy="62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64565" y="2156603"/>
            <a:ext cx="9998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二、北美人民的努力</a:t>
            </a:r>
            <a:r>
              <a:rPr lang="en-US" altLang="zh-CN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独立战争的经过</a:t>
            </a:r>
          </a:p>
        </p:txBody>
      </p:sp>
    </p:spTree>
    <p:extLst>
      <p:ext uri="{BB962C8B-B14F-4D97-AF65-F5344CB8AC3E}">
        <p14:creationId xmlns:p14="http://schemas.microsoft.com/office/powerpoint/2010/main" val="2539320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莱克星顿的枪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8318" y="233266"/>
            <a:ext cx="11140930" cy="62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0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箭头连接符 1"/>
          <p:cNvCxnSpPr/>
          <p:nvPr/>
        </p:nvCxnSpPr>
        <p:spPr>
          <a:xfrm>
            <a:off x="223945" y="5021955"/>
            <a:ext cx="11626215" cy="0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593725" y="4845685"/>
            <a:ext cx="12700" cy="157480"/>
          </a:xfrm>
          <a:prstGeom prst="line">
            <a:avLst/>
          </a:prstGeom>
          <a:ln w="381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1890395" y="4845685"/>
            <a:ext cx="12700" cy="157480"/>
          </a:xfrm>
          <a:prstGeom prst="line">
            <a:avLst/>
          </a:prstGeom>
          <a:ln w="381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4067175" y="4845685"/>
            <a:ext cx="12700" cy="157480"/>
          </a:xfrm>
          <a:prstGeom prst="line">
            <a:avLst/>
          </a:prstGeom>
          <a:ln w="381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6736725" y="4845685"/>
            <a:ext cx="12700" cy="157480"/>
          </a:xfrm>
          <a:prstGeom prst="line">
            <a:avLst/>
          </a:prstGeom>
          <a:ln w="381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9187512" y="4838065"/>
            <a:ext cx="12700" cy="157480"/>
          </a:xfrm>
          <a:prstGeom prst="line">
            <a:avLst/>
          </a:prstGeom>
          <a:ln w="381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906135" y="4838065"/>
            <a:ext cx="12700" cy="157480"/>
          </a:xfrm>
          <a:prstGeom prst="line">
            <a:avLst/>
          </a:prstGeom>
          <a:ln w="381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35889" y="5144770"/>
            <a:ext cx="133030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1775.4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467485" y="5144770"/>
            <a:ext cx="136419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1775.5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453765" y="5160010"/>
            <a:ext cx="135471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1776.7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513840" y="5160010"/>
            <a:ext cx="986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1777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650302" y="5144770"/>
            <a:ext cx="986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1781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426075" y="5160010"/>
            <a:ext cx="986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1783</a:t>
            </a:r>
          </a:p>
        </p:txBody>
      </p:sp>
      <p:sp>
        <p:nvSpPr>
          <p:cNvPr id="15" name="矩形 14"/>
          <p:cNvSpPr/>
          <p:nvPr/>
        </p:nvSpPr>
        <p:spPr>
          <a:xfrm>
            <a:off x="69850" y="3006090"/>
            <a:ext cx="1200785" cy="18148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来克星顿的</a:t>
            </a: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枪声</a:t>
            </a:r>
          </a:p>
        </p:txBody>
      </p:sp>
      <p:sp>
        <p:nvSpPr>
          <p:cNvPr id="16" name="标题 26"/>
          <p:cNvSpPr txBox="1">
            <a:spLocks/>
          </p:cNvSpPr>
          <p:nvPr/>
        </p:nvSpPr>
        <p:spPr>
          <a:xfrm>
            <a:off x="24130" y="1428750"/>
            <a:ext cx="12074525" cy="550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阅读课本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84-86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页，根据提示，绘出美国独立战争过程重大事件时间轴。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6416" y="2060397"/>
            <a:ext cx="1296035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爆发</a:t>
            </a:r>
          </a:p>
        </p:txBody>
      </p:sp>
      <p:sp>
        <p:nvSpPr>
          <p:cNvPr id="18" name="矩形 17"/>
          <p:cNvSpPr/>
          <p:nvPr/>
        </p:nvSpPr>
        <p:spPr>
          <a:xfrm>
            <a:off x="1296670" y="2541905"/>
            <a:ext cx="1136015" cy="22453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第</a:t>
            </a: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二</a:t>
            </a: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届</a:t>
            </a: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大陆</a:t>
            </a: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会议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468120" y="2067887"/>
            <a:ext cx="1124585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建军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362450" y="5928995"/>
            <a:ext cx="1469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大陆军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/>
          <a:srcRect b="15242"/>
          <a:stretch>
            <a:fillRect/>
          </a:stretch>
        </p:blipFill>
        <p:spPr>
          <a:xfrm>
            <a:off x="2149584" y="2419091"/>
            <a:ext cx="1647825" cy="2157730"/>
          </a:xfrm>
          <a:prstGeom prst="rect">
            <a:avLst/>
          </a:prstGeom>
        </p:spPr>
      </p:pic>
      <p:sp>
        <p:nvSpPr>
          <p:cNvPr id="22" name="文本框 21">
            <a:hlinkClick r:id="" action="ppaction://noaction"/>
          </p:cNvPr>
          <p:cNvSpPr txBox="1"/>
          <p:nvPr/>
        </p:nvSpPr>
        <p:spPr>
          <a:xfrm>
            <a:off x="3809762" y="2560320"/>
            <a:ext cx="615553" cy="21951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《独立宣言》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3504882" y="2088454"/>
            <a:ext cx="1124585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建国</a:t>
            </a:r>
          </a:p>
        </p:txBody>
      </p:sp>
      <p:sp>
        <p:nvSpPr>
          <p:cNvPr id="24" name="矩形 23"/>
          <p:cNvSpPr/>
          <p:nvPr/>
        </p:nvSpPr>
        <p:spPr>
          <a:xfrm>
            <a:off x="6223612" y="3193156"/>
            <a:ext cx="1051626" cy="1383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萨拉托加大捷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133064" y="2095168"/>
            <a:ext cx="1124585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转折</a:t>
            </a:r>
          </a:p>
        </p:txBody>
      </p:sp>
      <p:sp>
        <p:nvSpPr>
          <p:cNvPr id="26" name="矩形 25"/>
          <p:cNvSpPr/>
          <p:nvPr/>
        </p:nvSpPr>
        <p:spPr>
          <a:xfrm>
            <a:off x="8573094" y="3239193"/>
            <a:ext cx="1140569" cy="1383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约克镇战役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650302" y="2095167"/>
            <a:ext cx="1140460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胜利</a:t>
            </a:r>
          </a:p>
        </p:txBody>
      </p:sp>
      <p:sp>
        <p:nvSpPr>
          <p:cNvPr id="28" name="矩形 27"/>
          <p:cNvSpPr/>
          <p:nvPr/>
        </p:nvSpPr>
        <p:spPr>
          <a:xfrm>
            <a:off x="10273908" y="2865042"/>
            <a:ext cx="1149109" cy="18148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英国承认美国独立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0278232" y="2060397"/>
            <a:ext cx="1140460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独立</a:t>
            </a:r>
          </a:p>
        </p:txBody>
      </p:sp>
    </p:spTree>
    <p:extLst>
      <p:ext uri="{BB962C8B-B14F-4D97-AF65-F5344CB8AC3E}">
        <p14:creationId xmlns:p14="http://schemas.microsoft.com/office/powerpoint/2010/main" val="66513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 animBg="1"/>
      <p:bldP spid="19" grpId="0" animBg="1"/>
      <p:bldP spid="20" grpId="0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A7B6FA-B5BD-4C61-82E6-4777666276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6" y="726344"/>
            <a:ext cx="3688080" cy="496823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FE27A99-24D3-4D1E-BB50-D048AA0CECBF}"/>
              </a:ext>
            </a:extLst>
          </p:cNvPr>
          <p:cNvSpPr txBox="1"/>
          <p:nvPr/>
        </p:nvSpPr>
        <p:spPr>
          <a:xfrm>
            <a:off x="4546055" y="1295522"/>
            <a:ext cx="26256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独立宣言</a:t>
            </a:r>
            <a:r>
              <a:rPr lang="en-US" altLang="zh-CN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r>
              <a:rPr lang="zh-CN" altLang="en-US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主要撰稿人</a:t>
            </a:r>
            <a:endParaRPr lang="en-US" altLang="zh-CN" sz="40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美国第三任总统</a:t>
            </a:r>
          </a:p>
        </p:txBody>
      </p: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7171720" y="726344"/>
            <a:ext cx="4320073" cy="5589036"/>
            <a:chOff x="4417" y="71"/>
            <a:chExt cx="6005" cy="9079"/>
          </a:xfrm>
        </p:grpSpPr>
        <p:grpSp>
          <p:nvGrpSpPr>
            <p:cNvPr id="6" name="组合 12"/>
            <p:cNvGrpSpPr>
              <a:grpSpLocks/>
            </p:cNvGrpSpPr>
            <p:nvPr/>
          </p:nvGrpSpPr>
          <p:grpSpPr bwMode="auto">
            <a:xfrm>
              <a:off x="4417" y="71"/>
              <a:ext cx="6005" cy="8242"/>
              <a:chOff x="122" y="240"/>
              <a:chExt cx="7661" cy="9804"/>
            </a:xfrm>
          </p:grpSpPr>
          <p:pic>
            <p:nvPicPr>
              <p:cNvPr id="8" name="图片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" y="240"/>
                <a:ext cx="7661" cy="9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文本框 14"/>
              <p:cNvSpPr txBox="1">
                <a:spLocks noChangeArrowheads="1"/>
              </p:cNvSpPr>
              <p:nvPr/>
            </p:nvSpPr>
            <p:spPr bwMode="auto">
              <a:xfrm>
                <a:off x="388" y="9036"/>
                <a:ext cx="2049" cy="574"/>
              </a:xfrm>
              <a:prstGeom prst="rect">
                <a:avLst/>
              </a:prstGeom>
              <a:solidFill>
                <a:srgbClr val="E7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900"/>
              </a:p>
            </p:txBody>
          </p:sp>
        </p:grpSp>
        <p:sp>
          <p:nvSpPr>
            <p:cNvPr id="7" name="文本框 15"/>
            <p:cNvSpPr txBox="1">
              <a:spLocks noChangeArrowheads="1"/>
            </p:cNvSpPr>
            <p:nvPr/>
          </p:nvSpPr>
          <p:spPr bwMode="auto">
            <a:xfrm>
              <a:off x="5686" y="8313"/>
              <a:ext cx="4036" cy="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zh-CN" sz="2000" b="1"/>
                <a:t>《独立宣言》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10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0823" y="819985"/>
            <a:ext cx="111367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材料二：人人生而平等，他们都从他们的“造物主”那边赋予了某些不可转让的权利，其中包括生命权、自由权和追求幸福的权利。为了保障这些权利，所以才在人们中间成立政府。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  <a:sym typeface="宋体" panose="02010600030101010101" pitchFamily="2" charset="-122"/>
              </a:rPr>
              <a:t> ……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如果遇有任何一种形式的政府变成是损害这些目的的，那么，人民就有权利来改变它或废除它，以建立新政府。</a:t>
            </a:r>
            <a:endParaRPr lang="zh-CN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216065" y="3336771"/>
            <a:ext cx="111367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这些联合殖民地从此成为自由独立的合众国，它们解除对英王的一切隶属关系，而它们与大不列颠国之间的一切政治联系也应从此完全废止。</a:t>
            </a:r>
          </a:p>
        </p:txBody>
      </p:sp>
      <p:sp>
        <p:nvSpPr>
          <p:cNvPr id="7" name="矩形 6"/>
          <p:cNvSpPr/>
          <p:nvPr/>
        </p:nvSpPr>
        <p:spPr>
          <a:xfrm>
            <a:off x="7441510" y="447618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——《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独立宣言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63235" y="5089945"/>
            <a:ext cx="876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200" b="1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《独立宣言》体现了北美民众的哪些诉求？</a:t>
            </a:r>
          </a:p>
        </p:txBody>
      </p:sp>
      <p:cxnSp>
        <p:nvCxnSpPr>
          <p:cNvPr id="9" name="直接连接符 8"/>
          <p:cNvCxnSpPr>
            <a:cxnSpLocks noChangeShapeType="1"/>
          </p:cNvCxnSpPr>
          <p:nvPr/>
        </p:nvCxnSpPr>
        <p:spPr bwMode="auto">
          <a:xfrm>
            <a:off x="1676988" y="1254231"/>
            <a:ext cx="2305051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直接连接符 9"/>
          <p:cNvCxnSpPr>
            <a:cxnSpLocks noChangeShapeType="1"/>
          </p:cNvCxnSpPr>
          <p:nvPr/>
        </p:nvCxnSpPr>
        <p:spPr bwMode="auto">
          <a:xfrm flipV="1">
            <a:off x="4221352" y="1715215"/>
            <a:ext cx="5204883" cy="4021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直接连接符 13"/>
          <p:cNvCxnSpPr/>
          <p:nvPr/>
        </p:nvCxnSpPr>
        <p:spPr>
          <a:xfrm flipV="1">
            <a:off x="7139160" y="2548032"/>
            <a:ext cx="3890513" cy="8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58284" y="3066754"/>
            <a:ext cx="34500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矩形标注 16"/>
          <p:cNvSpPr/>
          <p:nvPr/>
        </p:nvSpPr>
        <p:spPr>
          <a:xfrm>
            <a:off x="4980415" y="595442"/>
            <a:ext cx="2211355" cy="911006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天赋人权</a:t>
            </a:r>
          </a:p>
        </p:txBody>
      </p:sp>
      <p:sp>
        <p:nvSpPr>
          <p:cNvPr id="24" name="矩形标注 23"/>
          <p:cNvSpPr/>
          <p:nvPr/>
        </p:nvSpPr>
        <p:spPr>
          <a:xfrm>
            <a:off x="8085427" y="1445198"/>
            <a:ext cx="2211355" cy="911006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主权在民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1755335" y="3798241"/>
            <a:ext cx="523949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标注 29"/>
          <p:cNvSpPr/>
          <p:nvPr/>
        </p:nvSpPr>
        <p:spPr>
          <a:xfrm>
            <a:off x="4375083" y="2829427"/>
            <a:ext cx="2211355" cy="911006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美国诞生</a:t>
            </a:r>
          </a:p>
        </p:txBody>
      </p:sp>
      <p:pic>
        <p:nvPicPr>
          <p:cNvPr id="20" name="Picture -1016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09" y="5158118"/>
            <a:ext cx="1435100" cy="175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77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8911" y="1427584"/>
            <a:ext cx="10515600" cy="4329404"/>
          </a:xfrm>
        </p:spPr>
        <p:txBody>
          <a:bodyPr/>
          <a:lstStyle/>
          <a:p>
            <a:r>
              <a:rPr lang="zh-CN" altLang="en-US" b="1" dirty="0">
                <a:ln w="0"/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积极性</a:t>
            </a:r>
            <a:r>
              <a:rPr lang="zh-CN" altLang="en-US" b="1" dirty="0">
                <a:ln w="0"/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pitchFamily="2" charset="2"/>
              </a:rPr>
              <a:t>：</a:t>
            </a:r>
          </a:p>
          <a:p>
            <a:r>
              <a:rPr lang="zh-CN" altLang="en-US" b="1" dirty="0">
                <a:ln w="0"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pitchFamily="2" charset="2"/>
              </a:rPr>
              <a:t>①</a:t>
            </a:r>
            <a:r>
              <a:rPr lang="zh-CN" altLang="en-US" b="1" dirty="0">
                <a:ln w="0"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标志着美国的诞生</a:t>
            </a:r>
            <a:endParaRPr lang="zh-CN" altLang="en-US" b="1" dirty="0">
              <a:ln w="0"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b="1" dirty="0">
                <a:ln w="0"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②是</a:t>
            </a:r>
            <a:r>
              <a:rPr lang="zh-CN" altLang="en-US" b="1" dirty="0">
                <a:ln w="0"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第一个以国家名义明确表述资产阶级政治要求的纲领性文献</a:t>
            </a:r>
          </a:p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③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</a:rPr>
              <a:t>人类历史上第一个“人权宣言”。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</a:rPr>
              <a:t>——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</a:rPr>
              <a:t>马克思</a:t>
            </a:r>
          </a:p>
          <a:p>
            <a:r>
              <a:rPr lang="zh-CN" altLang="en-US" b="1" dirty="0">
                <a:ln w="0"/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局限性：</a:t>
            </a:r>
          </a:p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天赋人权不包括黑人和印第安人。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953000" y="1790700"/>
            <a:ext cx="343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7.4</a:t>
            </a:r>
            <a:r>
              <a:rPr lang="zh-CN" altLang="en-US" sz="32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美国国庆日</a:t>
            </a:r>
          </a:p>
        </p:txBody>
      </p:sp>
    </p:spTree>
    <p:extLst>
      <p:ext uri="{BB962C8B-B14F-4D97-AF65-F5344CB8AC3E}">
        <p14:creationId xmlns:p14="http://schemas.microsoft.com/office/powerpoint/2010/main" val="22619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167242"/>
              </p:ext>
            </p:extLst>
          </p:nvPr>
        </p:nvGraphicFramePr>
        <p:xfrm>
          <a:off x="239486" y="1561587"/>
          <a:ext cx="6882925" cy="4064000"/>
        </p:xfrm>
        <a:graphic>
          <a:graphicData uri="http://schemas.openxmlformats.org/drawingml/2006/table">
            <a:tbl>
              <a:tblPr/>
              <a:tblGrid>
                <a:gridCol w="1897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国别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英国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美国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经济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老牌殖民国家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年轻国家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人口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3000</a:t>
                      </a: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万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不到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300</a:t>
                      </a: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万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军事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强大 物资充足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弱小 物资奇缺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2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战争性质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非正义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正义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05427" y="824141"/>
            <a:ext cx="604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美国独立战争期间英美力量对比</a:t>
            </a:r>
          </a:p>
        </p:txBody>
      </p:sp>
      <p:sp>
        <p:nvSpPr>
          <p:cNvPr id="27679" name="矩形 1"/>
          <p:cNvSpPr>
            <a:spLocks noChangeArrowheads="1"/>
          </p:cNvSpPr>
          <p:nvPr/>
        </p:nvSpPr>
        <p:spPr bwMode="auto">
          <a:xfrm>
            <a:off x="2042205" y="139574"/>
            <a:ext cx="60785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美国为什么能够取得独立战争的胜利</a:t>
            </a:r>
            <a:r>
              <a:rPr lang="en-US" altLang="zh-CN" sz="28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?</a:t>
            </a:r>
          </a:p>
        </p:txBody>
      </p:sp>
      <p:sp>
        <p:nvSpPr>
          <p:cNvPr id="4" name="矩形 3"/>
          <p:cNvSpPr/>
          <p:nvPr/>
        </p:nvSpPr>
        <p:spPr>
          <a:xfrm>
            <a:off x="207302" y="824141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材料三：</a:t>
            </a:r>
            <a:endParaRPr lang="zh-CN" altLang="en-US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7750627" y="824141"/>
            <a:ext cx="4191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材料四：一旦军事行动开始充分进行，法国对革命者的援助证明是决定性的因素。</a:t>
            </a:r>
            <a:r>
              <a:rPr lang="en-US" altLang="zh-CN" sz="2800" b="1" dirty="0">
                <a:solidFill>
                  <a:schemeClr val="tx2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800" dirty="0">
                <a:solidFill>
                  <a:schemeClr val="tx2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宋体" panose="02010600030101010101" pitchFamily="2" charset="-122"/>
              </a:rPr>
              <a:t>……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法国海军和一支拥有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6000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人的法国远征军的援助，大大有助于乔治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华盛顿所率领的军队的胜利，大大促成了英国最后于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1781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年在约克敦的投降。</a:t>
            </a:r>
            <a:endParaRPr lang="en-US" altLang="zh-CN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</a:t>
            </a:r>
            <a:r>
              <a:rPr lang="zh-CN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─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─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全球通史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9486" y="5987144"/>
            <a:ext cx="11059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材料五：部编版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世界历史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九年级上册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P85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“相关史事”</a:t>
            </a:r>
          </a:p>
        </p:txBody>
      </p:sp>
      <p:sp>
        <p:nvSpPr>
          <p:cNvPr id="6" name="流程图: 过程 5"/>
          <p:cNvSpPr/>
          <p:nvPr/>
        </p:nvSpPr>
        <p:spPr>
          <a:xfrm>
            <a:off x="2799183" y="1512816"/>
            <a:ext cx="6186196" cy="3666931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◆人民的英勇抗击</a:t>
            </a:r>
            <a:endParaRPr lang="en-US" altLang="zh-CN" sz="3200" b="1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◆法国等国的帮助</a:t>
            </a: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◆</a:t>
            </a:r>
            <a:r>
              <a:rPr lang="zh-CN" altLang="en-US" sz="32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正义之战</a:t>
            </a:r>
          </a:p>
          <a:p>
            <a:pPr>
              <a:lnSpc>
                <a:spcPct val="14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◆华盛顿等人的杰出才能和贡献</a:t>
            </a:r>
          </a:p>
        </p:txBody>
      </p:sp>
      <p:pic>
        <p:nvPicPr>
          <p:cNvPr id="9" name="Picture -1016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307" y="5179747"/>
            <a:ext cx="1435100" cy="175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74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文本框 3"/>
          <p:cNvSpPr txBox="1">
            <a:spLocks noChangeArrowheads="1"/>
          </p:cNvSpPr>
          <p:nvPr/>
        </p:nvSpPr>
        <p:spPr bwMode="auto">
          <a:xfrm>
            <a:off x="311637" y="943637"/>
            <a:ext cx="1131179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  <a:sym typeface="宋体" panose="02010600030101010101" pitchFamily="2" charset="-122"/>
              </a:rPr>
              <a:t>从战争的对象、领导阶级、战争目的、根本原因、结局等方面分析归纳，为什么美国独立战争的性质</a:t>
            </a:r>
            <a:r>
              <a:rPr lang="zh-CN" altLang="en-US" sz="32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宋体" panose="02010600030101010101" pitchFamily="2" charset="-122"/>
              </a:rPr>
              <a:t>既是民族解放战争又是资产阶级革命？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11638" y="2771531"/>
            <a:ext cx="1131179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（</a:t>
            </a:r>
            <a:r>
              <a:rPr lang="en-US" altLang="zh-CN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）它是民族解放战争，</a:t>
            </a:r>
            <a:r>
              <a:rPr lang="zh-CN" altLang="en-US" sz="32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是北美人民为摆脱英国的殖民统治、实现独立与解放而进行的战争。</a:t>
            </a:r>
          </a:p>
          <a:p>
            <a:pPr>
              <a:lnSpc>
                <a:spcPct val="140000"/>
              </a:lnSpc>
            </a:pPr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（</a:t>
            </a:r>
            <a:r>
              <a:rPr lang="en-US" altLang="zh-CN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）它是</a:t>
            </a:r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  <a:sym typeface="宋体" panose="02010600030101010101" pitchFamily="2" charset="-122"/>
              </a:rPr>
              <a:t>资产阶级革命</a:t>
            </a:r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，</a:t>
            </a:r>
            <a:r>
              <a:rPr lang="zh-CN" altLang="en-US" sz="32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它的领导阶级是资产阶级，代表资产阶级利益，为资本主义的发展扫除了障碍，确立了比较民主的资产阶级政治体制。</a:t>
            </a:r>
          </a:p>
        </p:txBody>
      </p:sp>
      <p:pic>
        <p:nvPicPr>
          <p:cNvPr id="4" name="Picture -1016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883" y="5281010"/>
            <a:ext cx="1435100" cy="175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37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CAF42E-9A62-4180-B34A-3DACD583C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402" y="1652531"/>
            <a:ext cx="10515600" cy="4571999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影响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①推翻了英国的殖民统治，实现国家独立，为资本主义在美国的发展开辟了道路；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zh-CN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②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为殖民地</a:t>
            </a:r>
            <a:r>
              <a:rPr lang="zh-CN" altLang="en-US" sz="3200">
                <a:latin typeface="华文新魏" panose="02010800040101010101" pitchFamily="2" charset="-122"/>
                <a:ea typeface="华文新魏" panose="02010800040101010101" pitchFamily="2" charset="-122"/>
              </a:rPr>
              <a:t>民族解放战争树立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了范例，对欧洲、拉丁美洲的革命起到了推动作用。</a:t>
            </a:r>
          </a:p>
        </p:txBody>
      </p:sp>
    </p:spTree>
    <p:extLst>
      <p:ext uri="{BB962C8B-B14F-4D97-AF65-F5344CB8AC3E}">
        <p14:creationId xmlns:p14="http://schemas.microsoft.com/office/powerpoint/2010/main" val="18127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64565" y="2156603"/>
            <a:ext cx="9998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三、北美</a:t>
            </a:r>
            <a:r>
              <a:rPr lang="zh-CN" altLang="en-US" sz="4000">
                <a:latin typeface="华文新魏" panose="02010800040101010101" pitchFamily="2" charset="-122"/>
                <a:ea typeface="华文新魏" panose="02010800040101010101" pitchFamily="2" charset="-122"/>
              </a:rPr>
              <a:t>人民的创举</a:t>
            </a:r>
            <a:r>
              <a:rPr lang="en-US" altLang="zh-CN" sz="4000"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en-US" altLang="zh-CN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1787</a:t>
            </a:r>
            <a:r>
              <a:rPr lang="zh-CN" altLang="en-US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年宪法</a:t>
            </a:r>
          </a:p>
        </p:txBody>
      </p:sp>
    </p:spTree>
    <p:extLst>
      <p:ext uri="{BB962C8B-B14F-4D97-AF65-F5344CB8AC3E}">
        <p14:creationId xmlns:p14="http://schemas.microsoft.com/office/powerpoint/2010/main" val="3242892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81454" y="720970"/>
            <a:ext cx="872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</a:rPr>
              <a:t>第六单元    资本主义制度的初步确立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976942" y="2370606"/>
            <a:ext cx="7438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</a:rPr>
              <a:t>第</a:t>
            </a:r>
            <a:r>
              <a:rPr lang="en-US" altLang="zh-CN" sz="3600" dirty="0">
                <a:latin typeface="华文新魏" panose="02010800040101010101" pitchFamily="2" charset="-122"/>
                <a:ea typeface="华文新魏" panose="02010800040101010101" pitchFamily="2" charset="-122"/>
              </a:rPr>
              <a:t>18</a:t>
            </a:r>
            <a:r>
              <a: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</a:rPr>
              <a:t>课    美国的独立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326394" y="4399471"/>
            <a:ext cx="6232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蚌埠市龙子湖实验学校          陈娜娜</a:t>
            </a:r>
          </a:p>
        </p:txBody>
      </p:sp>
    </p:spTree>
    <p:extLst>
      <p:ext uri="{BB962C8B-B14F-4D97-AF65-F5344CB8AC3E}">
        <p14:creationId xmlns:p14="http://schemas.microsoft.com/office/powerpoint/2010/main" val="1214125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401" y="1316720"/>
            <a:ext cx="6096000" cy="3884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lnSpc>
                <a:spcPct val="115000"/>
              </a:lnSpc>
            </a:pPr>
            <a:r>
              <a:rPr lang="zh-CN" altLang="en-US" sz="3600" noProof="1">
                <a:latin typeface="华文新魏" panose="02010800040101010101" pitchFamily="2" charset="-122"/>
                <a:ea typeface="华文新魏" panose="02010800040101010101" pitchFamily="2" charset="-122"/>
              </a:rPr>
              <a:t>独立战争期间，大陆会议于通过了</a:t>
            </a:r>
          </a:p>
          <a:p>
            <a:pPr algn="ctr" eaLnBrk="0" hangingPunct="0">
              <a:lnSpc>
                <a:spcPct val="115000"/>
              </a:lnSpc>
            </a:pPr>
            <a:r>
              <a:rPr lang="zh-CN" altLang="en-US" sz="3600" noProof="1">
                <a:latin typeface="华文新魏" panose="02010800040101010101" pitchFamily="2" charset="-122"/>
                <a:ea typeface="华文新魏" panose="02010800040101010101" pitchFamily="2" charset="-122"/>
              </a:rPr>
              <a:t>《邦联条例》</a:t>
            </a:r>
            <a:endParaRPr lang="zh-CN" altLang="en-US" sz="3600" noProof="1">
              <a:solidFill>
                <a:srgbClr val="0A26F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 eaLnBrk="0" hangingPunct="0">
              <a:lnSpc>
                <a:spcPct val="115000"/>
              </a:lnSpc>
            </a:pPr>
            <a:r>
              <a:rPr lang="zh-CN" altLang="en-US" sz="3600" noProof="1">
                <a:solidFill>
                  <a:srgbClr val="0A26F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邦联制</a:t>
            </a:r>
            <a:endParaRPr lang="zh-CN" altLang="en-US" sz="3600" noProof="1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 eaLnBrk="0" hangingPunct="0">
              <a:lnSpc>
                <a:spcPct val="115000"/>
              </a:lnSpc>
            </a:pPr>
            <a:r>
              <a:rPr lang="zh-CN" altLang="en-US" sz="3600" noProof="1">
                <a:latin typeface="华文新魏" panose="02010800040101010101" pitchFamily="2" charset="-122"/>
                <a:ea typeface="华文新魏" panose="02010800040101010101" pitchFamily="2" charset="-122"/>
              </a:rPr>
              <a:t>各州各行其是</a:t>
            </a:r>
          </a:p>
          <a:p>
            <a:pPr algn="ctr" eaLnBrk="0" hangingPunct="0">
              <a:lnSpc>
                <a:spcPct val="115000"/>
              </a:lnSpc>
            </a:pPr>
            <a:r>
              <a:rPr lang="zh-CN" altLang="en-US" sz="3600" noProof="1">
                <a:latin typeface="华文新魏" panose="02010800040101010101" pitchFamily="2" charset="-122"/>
                <a:ea typeface="华文新魏" panose="02010800040101010101" pitchFamily="2" charset="-122"/>
              </a:rPr>
              <a:t>中央政府软弱无力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605430" y="1316720"/>
            <a:ext cx="481148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材料六</a:t>
            </a: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: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各州之间互设关卡，造成商品流通不畅；各地经常发生骚乱，社会动荡加剧；</a:t>
            </a: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……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经济的发展受到严重影响。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</a:t>
            </a:r>
            <a:r>
              <a:rPr lang="zh-CN" altLang="zh-CN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─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─人教版高中历史必修一</a:t>
            </a: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P40</a:t>
            </a:r>
          </a:p>
          <a:p>
            <a:r>
              <a:rPr lang="en-US" altLang="zh-CN" sz="36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</a:t>
            </a:r>
            <a:endParaRPr lang="zh-CN" altLang="en-US" sz="3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5495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3445" y="890018"/>
            <a:ext cx="3529312" cy="4750631"/>
          </a:xfrm>
          <a:prstGeom prst="ellipse">
            <a:avLst/>
          </a:prstGeom>
        </p:spPr>
      </p:pic>
      <p:sp>
        <p:nvSpPr>
          <p:cNvPr id="49156" name="Rectangle 16"/>
          <p:cNvSpPr/>
          <p:nvPr/>
        </p:nvSpPr>
        <p:spPr>
          <a:xfrm>
            <a:off x="4565652" y="2514601"/>
            <a:ext cx="6242049" cy="200362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5000"/>
              </a:lnSpc>
            </a:pPr>
            <a:r>
              <a:rPr lang="en-US" altLang="zh-CN" sz="5400" b="1" noProof="1">
                <a:solidFill>
                  <a:srgbClr val="0A26F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1787</a:t>
            </a:r>
            <a:r>
              <a:rPr lang="zh-CN" altLang="en-US" sz="5400" b="1" noProof="1">
                <a:solidFill>
                  <a:srgbClr val="0A26F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年，费城</a:t>
            </a:r>
          </a:p>
          <a:p>
            <a:pPr algn="ctr" eaLnBrk="0" hangingPunct="0">
              <a:lnSpc>
                <a:spcPct val="115000"/>
              </a:lnSpc>
            </a:pPr>
            <a:r>
              <a:rPr lang="zh-CN" altLang="en-US" sz="5400" b="1" noProof="1">
                <a:solidFill>
                  <a:srgbClr val="0A26F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制宪会议</a:t>
            </a:r>
            <a:endParaRPr lang="zh-CN" altLang="en-US" sz="4800" b="1" noProof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0181" name="文本框 4"/>
          <p:cNvSpPr txBox="1">
            <a:spLocks noChangeArrowheads="1"/>
          </p:cNvSpPr>
          <p:nvPr/>
        </p:nvSpPr>
        <p:spPr bwMode="auto">
          <a:xfrm>
            <a:off x="2209801" y="5700184"/>
            <a:ext cx="18076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/>
              <a:t>华盛顿</a:t>
            </a:r>
          </a:p>
        </p:txBody>
      </p:sp>
    </p:spTree>
    <p:extLst>
      <p:ext uri="{BB962C8B-B14F-4D97-AF65-F5344CB8AC3E}">
        <p14:creationId xmlns:p14="http://schemas.microsoft.com/office/powerpoint/2010/main" val="1285632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69" y="1194259"/>
            <a:ext cx="4651131" cy="512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450306" y="220943"/>
            <a:ext cx="38282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pitchFamily="49" charset="-122"/>
              </a:rPr>
              <a:t>1787</a:t>
            </a:r>
            <a:r>
              <a:rPr lang="zh-CN" altLang="en-US" sz="40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pitchFamily="49" charset="-122"/>
              </a:rPr>
              <a:t>年美国宪法</a:t>
            </a:r>
            <a:endParaRPr lang="zh-CN" altLang="en-US" sz="40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367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1" name="组合 12"/>
          <p:cNvGrpSpPr>
            <a:grpSpLocks/>
          </p:cNvGrpSpPr>
          <p:nvPr/>
        </p:nvGrpSpPr>
        <p:grpSpPr bwMode="auto">
          <a:xfrm>
            <a:off x="5024967" y="8468"/>
            <a:ext cx="2302933" cy="1919817"/>
            <a:chOff x="5934" y="236"/>
            <a:chExt cx="2720" cy="2268"/>
          </a:xfrm>
        </p:grpSpPr>
        <p:grpSp>
          <p:nvGrpSpPr>
            <p:cNvPr id="53252" name="组合 6"/>
            <p:cNvGrpSpPr>
              <a:grpSpLocks/>
            </p:cNvGrpSpPr>
            <p:nvPr/>
          </p:nvGrpSpPr>
          <p:grpSpPr bwMode="auto">
            <a:xfrm>
              <a:off x="5934" y="439"/>
              <a:ext cx="2720" cy="1660"/>
              <a:chOff x="5934" y="439"/>
              <a:chExt cx="2720" cy="1660"/>
            </a:xfrm>
          </p:grpSpPr>
          <p:sp>
            <p:nvSpPr>
              <p:cNvPr id="53253" name="TextBox 6"/>
              <p:cNvSpPr txBox="1">
                <a:spLocks noChangeArrowheads="1"/>
              </p:cNvSpPr>
              <p:nvPr/>
            </p:nvSpPr>
            <p:spPr bwMode="auto">
              <a:xfrm>
                <a:off x="5934" y="1311"/>
                <a:ext cx="2720" cy="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3733" dirty="0">
                    <a:solidFill>
                      <a:srgbClr val="FF0000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行政权</a:t>
                </a:r>
              </a:p>
            </p:txBody>
          </p:sp>
          <p:sp>
            <p:nvSpPr>
              <p:cNvPr id="53254" name="Rectangle 3"/>
              <p:cNvSpPr>
                <a:spLocks noChangeArrowheads="1"/>
              </p:cNvSpPr>
              <p:nvPr/>
            </p:nvSpPr>
            <p:spPr bwMode="auto">
              <a:xfrm>
                <a:off x="6230" y="439"/>
                <a:ext cx="2127" cy="8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4000" b="1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总统</a:t>
                </a:r>
              </a:p>
            </p:txBody>
          </p:sp>
        </p:grpSp>
        <p:sp>
          <p:nvSpPr>
            <p:cNvPr id="4" name="椭圆 3"/>
            <p:cNvSpPr/>
            <p:nvPr/>
          </p:nvSpPr>
          <p:spPr>
            <a:xfrm>
              <a:off x="6159" y="236"/>
              <a:ext cx="2270" cy="2268"/>
            </a:xfrm>
            <a:prstGeom prst="ellipse">
              <a:avLst/>
            </a:prstGeom>
            <a:noFill/>
            <a:ln w="28575">
              <a:solidFill>
                <a:srgbClr val="1D4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noProof="1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53256" name="组合 11"/>
          <p:cNvGrpSpPr>
            <a:grpSpLocks/>
          </p:cNvGrpSpPr>
          <p:nvPr/>
        </p:nvGrpSpPr>
        <p:grpSpPr bwMode="auto">
          <a:xfrm>
            <a:off x="2389718" y="3784601"/>
            <a:ext cx="2379133" cy="1919817"/>
            <a:chOff x="3350" y="2802"/>
            <a:chExt cx="2810" cy="2268"/>
          </a:xfrm>
        </p:grpSpPr>
        <p:grpSp>
          <p:nvGrpSpPr>
            <p:cNvPr id="53257" name="组合 9"/>
            <p:cNvGrpSpPr>
              <a:grpSpLocks/>
            </p:cNvGrpSpPr>
            <p:nvPr/>
          </p:nvGrpSpPr>
          <p:grpSpPr bwMode="auto">
            <a:xfrm>
              <a:off x="3350" y="3020"/>
              <a:ext cx="2810" cy="1609"/>
              <a:chOff x="3350" y="3020"/>
              <a:chExt cx="2810" cy="1610"/>
            </a:xfrm>
          </p:grpSpPr>
          <p:sp>
            <p:nvSpPr>
              <p:cNvPr id="53258" name="TextBox 6"/>
              <p:cNvSpPr txBox="1">
                <a:spLocks noChangeArrowheads="1"/>
              </p:cNvSpPr>
              <p:nvPr/>
            </p:nvSpPr>
            <p:spPr bwMode="auto">
              <a:xfrm>
                <a:off x="3350" y="3842"/>
                <a:ext cx="2810" cy="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3733">
                    <a:solidFill>
                      <a:srgbClr val="FF0000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立法权</a:t>
                </a:r>
              </a:p>
            </p:txBody>
          </p:sp>
          <p:sp>
            <p:nvSpPr>
              <p:cNvPr id="53259" name="Text Box 2"/>
              <p:cNvSpPr txBox="1">
                <a:spLocks noChangeArrowheads="1"/>
              </p:cNvSpPr>
              <p:nvPr/>
            </p:nvSpPr>
            <p:spPr bwMode="auto">
              <a:xfrm>
                <a:off x="3478" y="3020"/>
                <a:ext cx="2552" cy="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3733" b="1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国会</a:t>
                </a:r>
              </a:p>
            </p:txBody>
          </p:sp>
        </p:grpSp>
        <p:sp>
          <p:nvSpPr>
            <p:cNvPr id="5" name="椭圆 4"/>
            <p:cNvSpPr/>
            <p:nvPr/>
          </p:nvSpPr>
          <p:spPr>
            <a:xfrm>
              <a:off x="3735" y="2802"/>
              <a:ext cx="2267" cy="2268"/>
            </a:xfrm>
            <a:prstGeom prst="ellipse">
              <a:avLst/>
            </a:prstGeom>
            <a:noFill/>
            <a:ln w="28575">
              <a:solidFill>
                <a:srgbClr val="1D4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noProof="1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53261" name="组合 10"/>
          <p:cNvGrpSpPr>
            <a:grpSpLocks/>
          </p:cNvGrpSpPr>
          <p:nvPr/>
        </p:nvGrpSpPr>
        <p:grpSpPr bwMode="auto">
          <a:xfrm>
            <a:off x="7397751" y="3784601"/>
            <a:ext cx="2662766" cy="1919817"/>
            <a:chOff x="7820" y="2916"/>
            <a:chExt cx="3145" cy="2268"/>
          </a:xfrm>
        </p:grpSpPr>
        <p:sp>
          <p:nvSpPr>
            <p:cNvPr id="53262" name="TextBox 6"/>
            <p:cNvSpPr txBox="1">
              <a:spLocks noChangeArrowheads="1"/>
            </p:cNvSpPr>
            <p:nvPr/>
          </p:nvSpPr>
          <p:spPr bwMode="auto">
            <a:xfrm>
              <a:off x="7820" y="4055"/>
              <a:ext cx="3145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3733">
                  <a:solidFill>
                    <a:srgbClr val="FF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司法权</a:t>
              </a:r>
            </a:p>
          </p:txBody>
        </p:sp>
        <p:sp>
          <p:nvSpPr>
            <p:cNvPr id="53263" name="Text Box 6"/>
            <p:cNvSpPr txBox="1">
              <a:spLocks noChangeArrowheads="1"/>
            </p:cNvSpPr>
            <p:nvPr/>
          </p:nvSpPr>
          <p:spPr bwMode="auto">
            <a:xfrm>
              <a:off x="8123" y="3311"/>
              <a:ext cx="2490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3733" b="1">
                  <a:latin typeface="华文新魏" panose="02010800040101010101" pitchFamily="2" charset="-122"/>
                  <a:ea typeface="华文新魏" panose="02010800040101010101" pitchFamily="2" charset="-122"/>
                </a:rPr>
                <a:t>最高法院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8260" y="2916"/>
              <a:ext cx="2267" cy="2268"/>
            </a:xfrm>
            <a:prstGeom prst="ellipse">
              <a:avLst/>
            </a:prstGeom>
            <a:noFill/>
            <a:ln w="28575">
              <a:solidFill>
                <a:srgbClr val="1D4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noProof="1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cxnSp>
        <p:nvCxnSpPr>
          <p:cNvPr id="14" name="直接箭头连接符 13"/>
          <p:cNvCxnSpPr/>
          <p:nvPr/>
        </p:nvCxnSpPr>
        <p:spPr>
          <a:xfrm flipV="1">
            <a:off x="3778251" y="1509184"/>
            <a:ext cx="1653116" cy="2275416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6699251" y="1803401"/>
            <a:ext cx="1449916" cy="2165351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>
            <a:off x="4591052" y="4813300"/>
            <a:ext cx="3168649" cy="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 flipV="1">
            <a:off x="6951133" y="1519767"/>
            <a:ext cx="1507067" cy="2294467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4591051" y="5198533"/>
            <a:ext cx="3234267" cy="10584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4184651" y="1803401"/>
            <a:ext cx="1511300" cy="2165351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71" name="Rectangle 3"/>
          <p:cNvSpPr>
            <a:spLocks noChangeArrowheads="1"/>
          </p:cNvSpPr>
          <p:nvPr/>
        </p:nvSpPr>
        <p:spPr bwMode="auto">
          <a:xfrm rot="-3300000">
            <a:off x="3767667" y="2762136"/>
            <a:ext cx="2984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可否决国会立案</a:t>
            </a:r>
          </a:p>
        </p:txBody>
      </p:sp>
      <p:sp>
        <p:nvSpPr>
          <p:cNvPr id="53272" name="Rectangle 3"/>
          <p:cNvSpPr>
            <a:spLocks noChangeArrowheads="1"/>
          </p:cNvSpPr>
          <p:nvPr/>
        </p:nvSpPr>
        <p:spPr bwMode="auto">
          <a:xfrm rot="-3300000">
            <a:off x="2821517" y="2220270"/>
            <a:ext cx="2984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可弹劾总统</a:t>
            </a:r>
          </a:p>
        </p:txBody>
      </p:sp>
      <p:sp>
        <p:nvSpPr>
          <p:cNvPr id="53273" name="Rectangle 3"/>
          <p:cNvSpPr>
            <a:spLocks noChangeArrowheads="1"/>
          </p:cNvSpPr>
          <p:nvPr/>
        </p:nvSpPr>
        <p:spPr bwMode="auto">
          <a:xfrm rot="3420000">
            <a:off x="6477001" y="2351504"/>
            <a:ext cx="2984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宣布总统违宪</a:t>
            </a:r>
          </a:p>
        </p:txBody>
      </p:sp>
      <p:sp>
        <p:nvSpPr>
          <p:cNvPr id="53274" name="Rectangle 3"/>
          <p:cNvSpPr>
            <a:spLocks noChangeArrowheads="1"/>
          </p:cNvSpPr>
          <p:nvPr/>
        </p:nvSpPr>
        <p:spPr bwMode="auto">
          <a:xfrm rot="3420000">
            <a:off x="5655734" y="2782687"/>
            <a:ext cx="2984500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133" b="1">
                <a:latin typeface="华文新魏" panose="02010800040101010101" pitchFamily="2" charset="-122"/>
                <a:ea typeface="华文新魏" panose="02010800040101010101" pitchFamily="2" charset="-122"/>
              </a:rPr>
              <a:t>任命最高法院大法官</a:t>
            </a:r>
          </a:p>
        </p:txBody>
      </p:sp>
      <p:sp>
        <p:nvSpPr>
          <p:cNvPr id="53275" name="Rectangle 3"/>
          <p:cNvSpPr>
            <a:spLocks noChangeArrowheads="1"/>
          </p:cNvSpPr>
          <p:nvPr/>
        </p:nvSpPr>
        <p:spPr bwMode="auto">
          <a:xfrm>
            <a:off x="4671485" y="4356101"/>
            <a:ext cx="29823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宣布立法不合宪法</a:t>
            </a:r>
          </a:p>
        </p:txBody>
      </p:sp>
      <p:sp>
        <p:nvSpPr>
          <p:cNvPr id="53276" name="Rectangle 3"/>
          <p:cNvSpPr>
            <a:spLocks noChangeArrowheads="1"/>
          </p:cNvSpPr>
          <p:nvPr/>
        </p:nvSpPr>
        <p:spPr bwMode="auto">
          <a:xfrm>
            <a:off x="4591051" y="5253568"/>
            <a:ext cx="3445933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133" b="1">
                <a:latin typeface="华文新魏" panose="02010800040101010101" pitchFamily="2" charset="-122"/>
                <a:ea typeface="华文新魏" panose="02010800040101010101" pitchFamily="2" charset="-122"/>
              </a:rPr>
              <a:t>任命司法官员需国会确认</a:t>
            </a:r>
          </a:p>
        </p:txBody>
      </p:sp>
      <p:sp>
        <p:nvSpPr>
          <p:cNvPr id="27" name="TextBox 6"/>
          <p:cNvSpPr txBox="1"/>
          <p:nvPr/>
        </p:nvSpPr>
        <p:spPr>
          <a:xfrm>
            <a:off x="2618740" y="5827605"/>
            <a:ext cx="6898640" cy="830997"/>
          </a:xfrm>
          <a:prstGeom prst="rect">
            <a:avLst/>
          </a:prstGeom>
          <a:noFill/>
          <a:ln w="31750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8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分权与制衡</a:t>
            </a:r>
          </a:p>
        </p:txBody>
      </p:sp>
    </p:spTree>
    <p:extLst>
      <p:ext uri="{BB962C8B-B14F-4D97-AF65-F5344CB8AC3E}">
        <p14:creationId xmlns:p14="http://schemas.microsoft.com/office/powerpoint/2010/main" val="328995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7571" y="1651518"/>
            <a:ext cx="10515600" cy="4058817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内容：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① 行政、立法、司法三权分立，总统、国会与最高法院及其相关机构各司其职，相互制衡。</a:t>
            </a:r>
          </a:p>
          <a:p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②联邦政府与地方政府分享权力</a:t>
            </a:r>
          </a:p>
          <a:p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③总统和议员由选举产生。</a:t>
            </a:r>
          </a:p>
          <a:p>
            <a:endParaRPr lang="zh-CN" altLang="en-US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78496" y="1654299"/>
            <a:ext cx="85201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1787年美国宪法是世界上第一部资产阶级成文宪法，对后来许多国家的政治变革产生了重要影响。</a:t>
            </a:r>
          </a:p>
        </p:txBody>
      </p:sp>
      <p:sp>
        <p:nvSpPr>
          <p:cNvPr id="5" name="矩形 4"/>
          <p:cNvSpPr/>
          <p:nvPr/>
        </p:nvSpPr>
        <p:spPr>
          <a:xfrm>
            <a:off x="662724" y="1854354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意义：</a:t>
            </a:r>
            <a:endParaRPr lang="zh-CN" altLang="en-US" sz="3200" dirty="0"/>
          </a:p>
        </p:txBody>
      </p:sp>
      <p:sp>
        <p:nvSpPr>
          <p:cNvPr id="6" name="文本框 5"/>
          <p:cNvSpPr txBox="1"/>
          <p:nvPr/>
        </p:nvSpPr>
        <p:spPr>
          <a:xfrm>
            <a:off x="662724" y="3786996"/>
            <a:ext cx="1115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不足：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924607" y="3833163"/>
            <a:ext cx="8793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允许奴隶制的存在，不承认妇女、黑人和印第安人具有和白人男子相等的政治权利。</a:t>
            </a:r>
          </a:p>
        </p:txBody>
      </p:sp>
    </p:spTree>
    <p:extLst>
      <p:ext uri="{BB962C8B-B14F-4D97-AF65-F5344CB8AC3E}">
        <p14:creationId xmlns:p14="http://schemas.microsoft.com/office/powerpoint/2010/main" val="79993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0000">
            <a:off x="1562019" y="458671"/>
            <a:ext cx="8658800" cy="5964725"/>
          </a:xfrm>
          <a:prstGeom prst="cloud">
            <a:avLst/>
          </a:prstGeom>
        </p:spPr>
      </p:pic>
      <p:pic>
        <p:nvPicPr>
          <p:cNvPr id="5" name="东东他哥 - Welcome To New York (中文版伴奏) 00_00_00-00_00_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13593" y="236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6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9787801058928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18" y="289249"/>
            <a:ext cx="3853542" cy="316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862734" y="496183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3333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战争时期</a:t>
            </a:r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第一人</a:t>
            </a:r>
          </a:p>
          <a:p>
            <a:r>
              <a:rPr lang="zh-CN" altLang="en-US" sz="3200" b="1" dirty="0">
                <a:solidFill>
                  <a:srgbClr val="3333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和平时期</a:t>
            </a:r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第一人</a:t>
            </a:r>
          </a:p>
          <a:p>
            <a:r>
              <a:rPr lang="zh-CN" altLang="en-US" sz="3200" b="1" dirty="0">
                <a:solidFill>
                  <a:srgbClr val="3333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同胞心中</a:t>
            </a:r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第一人　       </a:t>
            </a:r>
          </a:p>
          <a:p>
            <a:r>
              <a:rPr lang="en-US" altLang="zh-CN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 ——</a:t>
            </a:r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独立战争时期的士兵亨利</a:t>
            </a:r>
            <a:r>
              <a:rPr lang="en-US" altLang="zh-CN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李</a:t>
            </a:r>
          </a:p>
        </p:txBody>
      </p:sp>
      <p:pic>
        <p:nvPicPr>
          <p:cNvPr id="4" name="Picture 5" descr="4179852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682" y="3622863"/>
            <a:ext cx="3811078" cy="31354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5775649" y="3769567"/>
            <a:ext cx="5579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dirty="0">
                <a:latin typeface="华文新魏" panose="02010800040101010101" pitchFamily="2" charset="-122"/>
                <a:ea typeface="华文新魏" panose="02010800040101010101" pitchFamily="2" charset="-122"/>
              </a:rPr>
              <a:t>结合华盛顿的主要事迹，谈谈你对华盛顿的认识？</a:t>
            </a:r>
          </a:p>
        </p:txBody>
      </p:sp>
    </p:spTree>
    <p:extLst>
      <p:ext uri="{BB962C8B-B14F-4D97-AF65-F5344CB8AC3E}">
        <p14:creationId xmlns:p14="http://schemas.microsoft.com/office/powerpoint/2010/main" val="9079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64565" y="2156603"/>
            <a:ext cx="9998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一、北美人民的渴望</a:t>
            </a:r>
            <a:r>
              <a:rPr lang="en-US" altLang="zh-CN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独立战争的背景</a:t>
            </a:r>
          </a:p>
        </p:txBody>
      </p:sp>
    </p:spTree>
    <p:extLst>
      <p:ext uri="{BB962C8B-B14F-4D97-AF65-F5344CB8AC3E}">
        <p14:creationId xmlns:p14="http://schemas.microsoft.com/office/powerpoint/2010/main" val="2803210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810" y="653156"/>
            <a:ext cx="5059680" cy="59607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73" y="653156"/>
            <a:ext cx="5351799" cy="596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34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oup 19"/>
          <p:cNvGrpSpPr>
            <a:grpSpLocks/>
          </p:cNvGrpSpPr>
          <p:nvPr/>
        </p:nvGrpSpPr>
        <p:grpSpPr bwMode="auto">
          <a:xfrm>
            <a:off x="1265768" y="8467"/>
            <a:ext cx="4423833" cy="6858000"/>
            <a:chOff x="-816" y="-45"/>
            <a:chExt cx="2383" cy="4320"/>
          </a:xfrm>
        </p:grpSpPr>
        <p:pic>
          <p:nvPicPr>
            <p:cNvPr id="18434" name="Picture 15" descr="1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6" y="-45"/>
              <a:ext cx="2383" cy="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5" name="Text Box 18"/>
            <p:cNvSpPr txBox="1">
              <a:spLocks noChangeArrowheads="1"/>
            </p:cNvSpPr>
            <p:nvPr/>
          </p:nvSpPr>
          <p:spPr bwMode="auto">
            <a:xfrm>
              <a:off x="614" y="119"/>
              <a:ext cx="59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400" b="1"/>
                <a:t>北美洲</a:t>
              </a:r>
            </a:p>
          </p:txBody>
        </p:sp>
      </p:grp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6735233" y="317501"/>
            <a:ext cx="3234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____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个殖民地</a:t>
            </a:r>
          </a:p>
        </p:txBody>
      </p:sp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7685618" y="1087967"/>
            <a:ext cx="2999316" cy="2544625"/>
            <a:chOff x="8930" y="1859"/>
            <a:chExt cx="4720" cy="4003"/>
          </a:xfrm>
        </p:grpSpPr>
        <p:pic>
          <p:nvPicPr>
            <p:cNvPr id="18438" name="图片 16" descr="印第安人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0" y="1859"/>
              <a:ext cx="4720" cy="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9" name="Text Box 3"/>
            <p:cNvSpPr txBox="1">
              <a:spLocks noChangeArrowheads="1"/>
            </p:cNvSpPr>
            <p:nvPr/>
          </p:nvSpPr>
          <p:spPr bwMode="auto">
            <a:xfrm>
              <a:off x="10468" y="5200"/>
              <a:ext cx="201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33" b="1"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印第安人</a:t>
              </a:r>
            </a:p>
          </p:txBody>
        </p: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9093200" y="3956051"/>
            <a:ext cx="2211917" cy="2809875"/>
            <a:chOff x="0" y="-6"/>
            <a:chExt cx="1392" cy="1770"/>
          </a:xfrm>
        </p:grpSpPr>
        <p:sp>
          <p:nvSpPr>
            <p:cNvPr id="18441" name="Text Box 21"/>
            <p:cNvSpPr txBox="1">
              <a:spLocks noChangeArrowheads="1"/>
            </p:cNvSpPr>
            <p:nvPr/>
          </p:nvSpPr>
          <p:spPr bwMode="auto">
            <a:xfrm>
              <a:off x="48" y="1434"/>
              <a:ext cx="1344" cy="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80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美利坚民族</a:t>
              </a:r>
            </a:p>
          </p:txBody>
        </p:sp>
        <p:pic>
          <p:nvPicPr>
            <p:cNvPr id="18442" name="Picture 22" descr="牛仔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"/>
              <a:ext cx="1278" cy="1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组合 25"/>
          <p:cNvGrpSpPr>
            <a:grpSpLocks/>
          </p:cNvGrpSpPr>
          <p:nvPr/>
        </p:nvGrpSpPr>
        <p:grpSpPr bwMode="auto">
          <a:xfrm>
            <a:off x="6354233" y="3594101"/>
            <a:ext cx="4328584" cy="1181100"/>
            <a:chOff x="7253" y="5510"/>
            <a:chExt cx="5396" cy="2024"/>
          </a:xfrm>
        </p:grpSpPr>
        <p:sp>
          <p:nvSpPr>
            <p:cNvPr id="18444" name="Line 25"/>
            <p:cNvSpPr>
              <a:spLocks noChangeShapeType="1"/>
            </p:cNvSpPr>
            <p:nvPr/>
          </p:nvSpPr>
          <p:spPr bwMode="auto">
            <a:xfrm>
              <a:off x="7253" y="5510"/>
              <a:ext cx="1023" cy="1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8445" name="Line 26"/>
            <p:cNvSpPr>
              <a:spLocks noChangeShapeType="1"/>
            </p:cNvSpPr>
            <p:nvPr/>
          </p:nvSpPr>
          <p:spPr bwMode="auto">
            <a:xfrm>
              <a:off x="8797" y="5690"/>
              <a:ext cx="239" cy="1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8446" name="Line 27"/>
            <p:cNvSpPr>
              <a:spLocks noChangeShapeType="1"/>
            </p:cNvSpPr>
            <p:nvPr/>
          </p:nvSpPr>
          <p:spPr bwMode="auto">
            <a:xfrm flipH="1">
              <a:off x="9547" y="5767"/>
              <a:ext cx="1239" cy="160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8447" name="Line 28"/>
            <p:cNvSpPr>
              <a:spLocks noChangeShapeType="1"/>
            </p:cNvSpPr>
            <p:nvPr/>
          </p:nvSpPr>
          <p:spPr bwMode="auto">
            <a:xfrm flipH="1">
              <a:off x="10523" y="5680"/>
              <a:ext cx="2126" cy="18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5901267" y="4690534"/>
            <a:ext cx="3352800" cy="1329267"/>
            <a:chOff x="-188" y="-324"/>
            <a:chExt cx="4650" cy="2089"/>
          </a:xfrm>
        </p:grpSpPr>
        <p:sp>
          <p:nvSpPr>
            <p:cNvPr id="18449" name="AutoShape 31"/>
            <p:cNvSpPr>
              <a:spLocks noChangeArrowheads="1"/>
            </p:cNvSpPr>
            <p:nvPr/>
          </p:nvSpPr>
          <p:spPr bwMode="auto">
            <a:xfrm>
              <a:off x="-188" y="-324"/>
              <a:ext cx="4650" cy="2089"/>
            </a:xfrm>
            <a:prstGeom prst="cloudCallout">
              <a:avLst>
                <a:gd name="adj1" fmla="val 40856"/>
                <a:gd name="adj2" fmla="val 80486"/>
              </a:avLst>
            </a:prstGeom>
            <a:solidFill>
              <a:schemeClr val="bg1"/>
            </a:solidFill>
            <a:ln w="38100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zh-CN" altLang="zh-CN" sz="2800">
                <a:latin typeface="Times New Roman" panose="02020603050405020304" pitchFamily="18" charset="0"/>
              </a:endParaRPr>
            </a:p>
          </p:txBody>
        </p:sp>
        <p:sp>
          <p:nvSpPr>
            <p:cNvPr id="18450" name="Text Box 32"/>
            <p:cNvSpPr txBox="1">
              <a:spLocks noChangeArrowheads="1"/>
            </p:cNvSpPr>
            <p:nvPr/>
          </p:nvSpPr>
          <p:spPr bwMode="auto">
            <a:xfrm>
              <a:off x="660" y="48"/>
              <a:ext cx="2721" cy="1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zh-CN" sz="2800">
                  <a:solidFill>
                    <a:srgbClr val="0000FF"/>
                  </a:solidFill>
                  <a:latin typeface="Comic Sans MS" panose="030F0702030302020204" pitchFamily="66" charset="0"/>
                </a:rPr>
                <a:t> American </a:t>
              </a:r>
              <a:r>
                <a:rPr lang="en-US" altLang="zh-CN" sz="2800">
                  <a:solidFill>
                    <a:srgbClr val="0000FF"/>
                  </a:solidFill>
                  <a:latin typeface="Comic Sans MS" panose="030F0702030302020204" pitchFamily="66" charset="0"/>
                </a:rPr>
                <a:t>nation</a:t>
              </a:r>
              <a:endParaRPr lang="zh-CN" altLang="en-US" sz="2800">
                <a:solidFill>
                  <a:srgbClr val="0000FF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2" name="组合 31"/>
          <p:cNvGrpSpPr>
            <a:grpSpLocks/>
          </p:cNvGrpSpPr>
          <p:nvPr/>
        </p:nvGrpSpPr>
        <p:grpSpPr bwMode="auto">
          <a:xfrm>
            <a:off x="10179052" y="1521884"/>
            <a:ext cx="1441449" cy="2074333"/>
            <a:chOff x="12138" y="2247"/>
            <a:chExt cx="2270" cy="3264"/>
          </a:xfrm>
        </p:grpSpPr>
        <p:grpSp>
          <p:nvGrpSpPr>
            <p:cNvPr id="18452" name="组合 10"/>
            <p:cNvGrpSpPr>
              <a:grpSpLocks/>
            </p:cNvGrpSpPr>
            <p:nvPr/>
          </p:nvGrpSpPr>
          <p:grpSpPr bwMode="auto">
            <a:xfrm>
              <a:off x="12138" y="2247"/>
              <a:ext cx="2270" cy="2678"/>
              <a:chOff x="7283" y="1481"/>
              <a:chExt cx="4767" cy="4533"/>
            </a:xfrm>
          </p:grpSpPr>
          <p:pic>
            <p:nvPicPr>
              <p:cNvPr id="18453" name="图片 5" descr="tim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7" y="1514"/>
                <a:ext cx="4500" cy="4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54" name="文本框 6"/>
              <p:cNvSpPr txBox="1">
                <a:spLocks noChangeArrowheads="1"/>
              </p:cNvSpPr>
              <p:nvPr/>
            </p:nvSpPr>
            <p:spPr bwMode="auto">
              <a:xfrm>
                <a:off x="7283" y="1481"/>
                <a:ext cx="4767" cy="9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1600"/>
              </a:p>
            </p:txBody>
          </p:sp>
        </p:grpSp>
        <p:sp>
          <p:nvSpPr>
            <p:cNvPr id="18455" name="Text Box 15"/>
            <p:cNvSpPr txBox="1">
              <a:spLocks noChangeArrowheads="1"/>
            </p:cNvSpPr>
            <p:nvPr/>
          </p:nvSpPr>
          <p:spPr bwMode="auto">
            <a:xfrm>
              <a:off x="12202" y="4860"/>
              <a:ext cx="2206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zh-CN" altLang="en-US" sz="2133" b="1"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非洲黑奴</a:t>
              </a: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6735234" y="1794934"/>
            <a:ext cx="1943100" cy="1872814"/>
            <a:chOff x="-256" y="155"/>
            <a:chExt cx="1224" cy="1072"/>
          </a:xfrm>
        </p:grpSpPr>
        <p:sp>
          <p:nvSpPr>
            <p:cNvPr id="18457" name="Text Box 6"/>
            <p:cNvSpPr txBox="1">
              <a:spLocks noChangeArrowheads="1"/>
            </p:cNvSpPr>
            <p:nvPr/>
          </p:nvSpPr>
          <p:spPr bwMode="auto">
            <a:xfrm>
              <a:off x="-256" y="986"/>
              <a:ext cx="1224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133" b="1"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其他欧洲移民</a:t>
              </a:r>
            </a:p>
          </p:txBody>
        </p:sp>
        <p:pic>
          <p:nvPicPr>
            <p:cNvPr id="18458" name="Picture 7" descr="man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" y="155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11"/>
          <p:cNvGrpSpPr>
            <a:grpSpLocks/>
          </p:cNvGrpSpPr>
          <p:nvPr/>
        </p:nvGrpSpPr>
        <p:grpSpPr bwMode="auto">
          <a:xfrm>
            <a:off x="5469467" y="1644651"/>
            <a:ext cx="1424517" cy="2029327"/>
            <a:chOff x="-94" y="58"/>
            <a:chExt cx="680" cy="1012"/>
          </a:xfrm>
        </p:grpSpPr>
        <p:sp>
          <p:nvSpPr>
            <p:cNvPr id="18460" name="Text Box 12"/>
            <p:cNvSpPr txBox="1">
              <a:spLocks noChangeArrowheads="1"/>
            </p:cNvSpPr>
            <p:nvPr/>
          </p:nvSpPr>
          <p:spPr bwMode="auto">
            <a:xfrm>
              <a:off x="0" y="860"/>
              <a:ext cx="52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133" b="1"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英国人</a:t>
              </a:r>
            </a:p>
          </p:txBody>
        </p:sp>
        <p:pic>
          <p:nvPicPr>
            <p:cNvPr id="18461" name="Picture 13" descr="man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" y="58"/>
              <a:ext cx="680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矩形 32"/>
          <p:cNvSpPr/>
          <p:nvPr/>
        </p:nvSpPr>
        <p:spPr>
          <a:xfrm>
            <a:off x="6773418" y="1"/>
            <a:ext cx="1120820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7200" b="1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</a:t>
            </a:r>
          </a:p>
        </p:txBody>
      </p:sp>
      <p:sp>
        <p:nvSpPr>
          <p:cNvPr id="2" name="下弧形箭头 1"/>
          <p:cNvSpPr/>
          <p:nvPr/>
        </p:nvSpPr>
        <p:spPr>
          <a:xfrm>
            <a:off x="2133601" y="4311651"/>
            <a:ext cx="2673351" cy="1079500"/>
          </a:xfrm>
          <a:prstGeom prst="curvedUpArrow">
            <a:avLst/>
          </a:prstGeom>
          <a:noFill/>
          <a:ln>
            <a:solidFill>
              <a:srgbClr val="0A2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3" noProof="1">
              <a:solidFill>
                <a:schemeClr val="tx1"/>
              </a:solidFill>
            </a:endParaRPr>
          </a:p>
        </p:txBody>
      </p:sp>
      <p:sp>
        <p:nvSpPr>
          <p:cNvPr id="3" name="上弧形箭头 2"/>
          <p:cNvSpPr/>
          <p:nvPr/>
        </p:nvSpPr>
        <p:spPr>
          <a:xfrm>
            <a:off x="2133600" y="2419351"/>
            <a:ext cx="2667000" cy="1079500"/>
          </a:xfrm>
          <a:prstGeom prst="curvedDownArrow">
            <a:avLst/>
          </a:prstGeom>
          <a:noFill/>
          <a:ln>
            <a:solidFill>
              <a:srgbClr val="0A2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3" noProof="1">
              <a:solidFill>
                <a:schemeClr val="tx1"/>
              </a:solidFill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1456268" y="3498851"/>
            <a:ext cx="1426633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8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共同的语言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805767" y="3429001"/>
            <a:ext cx="1405467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8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美利坚民族</a:t>
            </a: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2396068" y="1794934"/>
            <a:ext cx="2148417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8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统一的市场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2396068" y="5452534"/>
            <a:ext cx="2148417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8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共同的文化</a:t>
            </a:r>
          </a:p>
        </p:txBody>
      </p:sp>
    </p:spTree>
    <p:extLst>
      <p:ext uri="{BB962C8B-B14F-4D97-AF65-F5344CB8AC3E}">
        <p14:creationId xmlns:p14="http://schemas.microsoft.com/office/powerpoint/2010/main" val="170083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3" grpId="0"/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19"/>
          <p:cNvGrpSpPr>
            <a:grpSpLocks/>
          </p:cNvGrpSpPr>
          <p:nvPr/>
        </p:nvGrpSpPr>
        <p:grpSpPr bwMode="auto">
          <a:xfrm>
            <a:off x="1547285" y="-6351"/>
            <a:ext cx="4423833" cy="6860117"/>
            <a:chOff x="0" y="0"/>
            <a:chExt cx="2383" cy="4320"/>
          </a:xfrm>
        </p:grpSpPr>
        <p:pic>
          <p:nvPicPr>
            <p:cNvPr id="20482" name="Picture 15" descr="1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83" cy="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3" name="Text Box 18"/>
            <p:cNvSpPr txBox="1">
              <a:spLocks noChangeArrowheads="1"/>
            </p:cNvSpPr>
            <p:nvPr/>
          </p:nvSpPr>
          <p:spPr bwMode="auto">
            <a:xfrm>
              <a:off x="614" y="119"/>
              <a:ext cx="59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400" b="1"/>
                <a:t>北美洲</a:t>
              </a:r>
            </a:p>
          </p:txBody>
        </p:sp>
      </p:grpSp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2686051" y="3162300"/>
          <a:ext cx="84666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" r:id="rId5" imgW="585545" imgH="1274314" progId="">
                  <p:embed/>
                </p:oleObj>
              </mc:Choice>
              <mc:Fallback>
                <p:oleObj r:id="rId5" imgW="585545" imgH="1274314" progId="">
                  <p:embed/>
                  <p:pic>
                    <p:nvPicPr>
                      <p:cNvPr id="0" name="Picture 3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051" y="3162300"/>
                        <a:ext cx="846667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1714501" y="5372101"/>
          <a:ext cx="419100" cy="505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" r:id="rId7" imgW="400052" imgH="485880" progId="">
                  <p:embed/>
                </p:oleObj>
              </mc:Choice>
              <mc:Fallback>
                <p:oleObj r:id="rId7" imgW="400052" imgH="485880" progId="">
                  <p:embed/>
                  <p:pic>
                    <p:nvPicPr>
                      <p:cNvPr id="0" name="Picture 3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1" y="5372101"/>
                        <a:ext cx="419100" cy="5058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2237318" y="5249334"/>
          <a:ext cx="764116" cy="829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" r:id="rId9" imgW="3419341" imgH="3705108" progId="">
                  <p:embed/>
                </p:oleObj>
              </mc:Choice>
              <mc:Fallback>
                <p:oleObj r:id="rId9" imgW="3419341" imgH="3705108" progId="">
                  <p:embed/>
                  <p:pic>
                    <p:nvPicPr>
                      <p:cNvPr id="0" name="Picture 3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7318" y="5249334"/>
                        <a:ext cx="764116" cy="8297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线形标注 2 15"/>
          <p:cNvSpPr/>
          <p:nvPr/>
        </p:nvSpPr>
        <p:spPr>
          <a:xfrm>
            <a:off x="6074834" y="2781300"/>
            <a:ext cx="3932767" cy="719667"/>
          </a:xfrm>
          <a:prstGeom prst="borderCallout2">
            <a:avLst>
              <a:gd name="adj1" fmla="val 18750"/>
              <a:gd name="adj2" fmla="val 52"/>
              <a:gd name="adj3" fmla="val 18750"/>
              <a:gd name="adj4" fmla="val -16667"/>
              <a:gd name="adj5" fmla="val -78207"/>
              <a:gd name="adj6" fmla="val -42202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资本主义工商业发达</a:t>
            </a:r>
          </a:p>
        </p:txBody>
      </p:sp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6019800" y="4250271"/>
            <a:ext cx="3987800" cy="793751"/>
            <a:chOff x="5724128" y="3447253"/>
            <a:chExt cx="3444037" cy="792088"/>
          </a:xfrm>
        </p:grpSpPr>
        <p:sp>
          <p:nvSpPr>
            <p:cNvPr id="13" name="线形标注 2 12"/>
            <p:cNvSpPr/>
            <p:nvPr/>
          </p:nvSpPr>
          <p:spPr>
            <a:xfrm flipV="1">
              <a:off x="5758861" y="3447253"/>
              <a:ext cx="3385540" cy="792088"/>
            </a:xfrm>
            <a:prstGeom prst="borderCallout2">
              <a:avLst>
                <a:gd name="adj1" fmla="val 18750"/>
                <a:gd name="adj2" fmla="val -413"/>
                <a:gd name="adj3" fmla="val 18750"/>
                <a:gd name="adj4" fmla="val -16667"/>
                <a:gd name="adj5" fmla="val 91642"/>
                <a:gd name="adj6" fmla="val -79202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3" noProof="1"/>
            </a:p>
          </p:txBody>
        </p:sp>
        <p:sp>
          <p:nvSpPr>
            <p:cNvPr id="20490" name="TextBox 16"/>
            <p:cNvSpPr txBox="1">
              <a:spLocks noChangeArrowheads="1"/>
            </p:cNvSpPr>
            <p:nvPr/>
          </p:nvSpPr>
          <p:spPr bwMode="auto">
            <a:xfrm>
              <a:off x="5724128" y="3632706"/>
              <a:ext cx="3444037" cy="522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800">
                  <a:latin typeface="华文行楷" panose="02010800040101010101" pitchFamily="2" charset="-122"/>
                  <a:ea typeface="华文行楷" panose="02010800040101010101" pitchFamily="2" charset="-122"/>
                </a:rPr>
                <a:t>农业发达，盛产粮食</a:t>
              </a:r>
            </a:p>
          </p:txBody>
        </p:sp>
      </p:grpSp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6066367" y="5708654"/>
            <a:ext cx="3913717" cy="791634"/>
            <a:chOff x="5759624" y="5085184"/>
            <a:chExt cx="3384376" cy="792088"/>
          </a:xfrm>
        </p:grpSpPr>
        <p:sp>
          <p:nvSpPr>
            <p:cNvPr id="15" name="线形标注 2 14"/>
            <p:cNvSpPr/>
            <p:nvPr/>
          </p:nvSpPr>
          <p:spPr>
            <a:xfrm flipV="1">
              <a:off x="5759624" y="5085184"/>
              <a:ext cx="3384376" cy="792088"/>
            </a:xfrm>
            <a:prstGeom prst="borderCallout2">
              <a:avLst>
                <a:gd name="adj1" fmla="val 18750"/>
                <a:gd name="adj2" fmla="val -413"/>
                <a:gd name="adj3" fmla="val 18750"/>
                <a:gd name="adj4" fmla="val -16667"/>
                <a:gd name="adj5" fmla="val 72194"/>
                <a:gd name="adj6" fmla="val -85375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3" noProof="1"/>
            </a:p>
          </p:txBody>
        </p:sp>
        <p:sp>
          <p:nvSpPr>
            <p:cNvPr id="20493" name="TextBox 18"/>
            <p:cNvSpPr txBox="1">
              <a:spLocks noChangeArrowheads="1"/>
            </p:cNvSpPr>
            <p:nvPr/>
          </p:nvSpPr>
          <p:spPr bwMode="auto">
            <a:xfrm>
              <a:off x="5891083" y="5301208"/>
              <a:ext cx="3089391" cy="523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800">
                  <a:latin typeface="华文行楷" panose="02010800040101010101" pitchFamily="2" charset="-122"/>
                  <a:ea typeface="华文行楷" panose="02010800040101010101" pitchFamily="2" charset="-122"/>
                </a:rPr>
                <a:t>大量出产经济作物</a:t>
              </a:r>
            </a:p>
          </p:txBody>
        </p:sp>
      </p:grpSp>
      <p:sp>
        <p:nvSpPr>
          <p:cNvPr id="68629" name="Rectangle 43"/>
          <p:cNvSpPr>
            <a:spLocks noChangeArrowheads="1"/>
          </p:cNvSpPr>
          <p:nvPr/>
        </p:nvSpPr>
        <p:spPr bwMode="auto">
          <a:xfrm>
            <a:off x="1714501" y="6079067"/>
            <a:ext cx="1536700" cy="379656"/>
          </a:xfrm>
          <a:prstGeom prst="rect">
            <a:avLst/>
          </a:prstGeom>
          <a:solidFill>
            <a:schemeClr val="bg1"/>
          </a:solidFill>
          <a:ln w="12700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867" b="1">
                <a:latin typeface="黑体" panose="02010609060101010101" pitchFamily="49" charset="-122"/>
                <a:ea typeface="黑体" panose="02010609060101010101" pitchFamily="49" charset="-122"/>
              </a:rPr>
              <a:t>烟草、蓝靛</a:t>
            </a:r>
          </a:p>
        </p:txBody>
      </p:sp>
      <p:sp>
        <p:nvSpPr>
          <p:cNvPr id="68613" name="Text Box 41"/>
          <p:cNvSpPr txBox="1">
            <a:spLocks noChangeArrowheads="1"/>
          </p:cNvSpPr>
          <p:nvPr/>
        </p:nvSpPr>
        <p:spPr bwMode="auto">
          <a:xfrm>
            <a:off x="4000500" y="1769534"/>
            <a:ext cx="2302933" cy="379656"/>
          </a:xfrm>
          <a:prstGeom prst="rect">
            <a:avLst/>
          </a:prstGeom>
          <a:solidFill>
            <a:schemeClr val="bg1"/>
          </a:solidFill>
          <a:ln w="12700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867" b="1">
                <a:latin typeface="黑体" panose="02010609060101010101" pitchFamily="49" charset="-122"/>
                <a:ea typeface="黑体" panose="02010609060101010101" pitchFamily="49" charset="-122"/>
              </a:rPr>
              <a:t>木材、造船、冶铁</a:t>
            </a:r>
          </a:p>
        </p:txBody>
      </p:sp>
      <p:sp>
        <p:nvSpPr>
          <p:cNvPr id="68628" name="Text Box 42"/>
          <p:cNvSpPr txBox="1">
            <a:spLocks noChangeArrowheads="1"/>
          </p:cNvSpPr>
          <p:nvPr/>
        </p:nvSpPr>
        <p:spPr bwMode="auto">
          <a:xfrm>
            <a:off x="2535767" y="4025901"/>
            <a:ext cx="770467" cy="379656"/>
          </a:xfrm>
          <a:prstGeom prst="rect">
            <a:avLst/>
          </a:prstGeom>
          <a:solidFill>
            <a:schemeClr val="bg1"/>
          </a:solidFill>
          <a:ln w="12700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867" b="1">
                <a:latin typeface="黑体" panose="02010609060101010101" pitchFamily="49" charset="-122"/>
                <a:ea typeface="黑体" panose="02010609060101010101" pitchFamily="49" charset="-122"/>
              </a:rPr>
              <a:t>小麦</a:t>
            </a:r>
          </a:p>
        </p:txBody>
      </p:sp>
      <p:sp>
        <p:nvSpPr>
          <p:cNvPr id="68623" name="Oval 36"/>
          <p:cNvSpPr>
            <a:spLocks noChangeArrowheads="1"/>
          </p:cNvSpPr>
          <p:nvPr/>
        </p:nvSpPr>
        <p:spPr bwMode="auto">
          <a:xfrm>
            <a:off x="4584700" y="1007533"/>
            <a:ext cx="152400" cy="152400"/>
          </a:xfrm>
          <a:prstGeom prst="ellipse">
            <a:avLst/>
          </a:prstGeom>
          <a:solidFill>
            <a:srgbClr val="CC9900"/>
          </a:solidFill>
          <a:ln>
            <a:noFill/>
          </a:ln>
          <a:scene3d>
            <a:camera prst="legacyPerspectiveFront">
              <a:rot lat="600000" lon="150000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CC9900"/>
            </a:extrusionClr>
            <a:contourClr>
              <a:srgbClr val="CC9900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</a:extLst>
        </p:spPr>
        <p:txBody>
          <a:bodyPr wrap="none" anchor="ctr">
            <a:flatTx/>
          </a:bodyPr>
          <a:lstStyle/>
          <a:p>
            <a:endParaRPr lang="zh-CN" altLang="zh-CN" sz="133"/>
          </a:p>
        </p:txBody>
      </p:sp>
      <p:sp>
        <p:nvSpPr>
          <p:cNvPr id="68624" name="Oval 37"/>
          <p:cNvSpPr>
            <a:spLocks noChangeArrowheads="1"/>
          </p:cNvSpPr>
          <p:nvPr/>
        </p:nvSpPr>
        <p:spPr bwMode="auto">
          <a:xfrm>
            <a:off x="4737100" y="1159933"/>
            <a:ext cx="152400" cy="152400"/>
          </a:xfrm>
          <a:prstGeom prst="ellipse">
            <a:avLst/>
          </a:prstGeom>
          <a:solidFill>
            <a:srgbClr val="CC9900"/>
          </a:solidFill>
          <a:ln>
            <a:noFill/>
          </a:ln>
          <a:scene3d>
            <a:camera prst="legacyPerspectiveFront">
              <a:rot lat="840000" lon="150000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CC9900"/>
            </a:extrusionClr>
            <a:contourClr>
              <a:srgbClr val="CC9900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</a:extLst>
        </p:spPr>
        <p:txBody>
          <a:bodyPr wrap="none" anchor="ctr">
            <a:flatTx/>
          </a:bodyPr>
          <a:lstStyle/>
          <a:p>
            <a:endParaRPr lang="zh-CN" altLang="zh-CN" sz="133"/>
          </a:p>
        </p:txBody>
      </p:sp>
      <p:sp>
        <p:nvSpPr>
          <p:cNvPr id="5" name="AutoShape 39"/>
          <p:cNvSpPr>
            <a:spLocks noChangeArrowheads="1"/>
          </p:cNvSpPr>
          <p:nvPr/>
        </p:nvSpPr>
        <p:spPr bwMode="auto">
          <a:xfrm>
            <a:off x="4279900" y="1267884"/>
            <a:ext cx="304800" cy="3048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 sz="133"/>
          </a:p>
        </p:txBody>
      </p:sp>
      <p:pic>
        <p:nvPicPr>
          <p:cNvPr id="9" name="Picture 12" descr="http://img.sootuu.com/vector/2006-4/20064240014369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1159934"/>
            <a:ext cx="848784" cy="51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31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68629" grpId="0" bldLvl="0" animBg="1"/>
      <p:bldP spid="68613" grpId="0" bldLvl="0" animBg="1"/>
      <p:bldP spid="68628" grpId="0" bldLvl="0" animBg="1"/>
      <p:bldP spid="68623" grpId="0" bldLvl="0" animBg="1"/>
      <p:bldP spid="68624" grpId="0" bldLvl="0" animBg="1"/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18480" y="1892124"/>
            <a:ext cx="31344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1765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年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印花税法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：北美殖民地一切印刷品，如报纸、书刊、合同、执照等必须加贴印花税票</a:t>
            </a:r>
          </a:p>
          <a:p>
            <a:endParaRPr lang="zh-CN" altLang="en-US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71" y="1583093"/>
            <a:ext cx="4098607" cy="401676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410325" y="1892124"/>
            <a:ext cx="1504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毕业证书</a:t>
            </a:r>
          </a:p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也要征税</a:t>
            </a:r>
          </a:p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吗？</a:t>
            </a:r>
          </a:p>
        </p:txBody>
      </p:sp>
    </p:spTree>
    <p:extLst>
      <p:ext uri="{BB962C8B-B14F-4D97-AF65-F5344CB8AC3E}">
        <p14:creationId xmlns:p14="http://schemas.microsoft.com/office/powerpoint/2010/main" val="209908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4812" y="718009"/>
            <a:ext cx="111108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材料一：指望和英国和解只会使北美继续受到压迫，因为英国不会真正维护北美的利益，而是出于自我私利的考虑来实施统治，这样的话，北美就不会有真正能够保护自己的政权，也不会有可以自由发展的贸易。</a:t>
            </a:r>
            <a:endParaRPr lang="en-US" altLang="zh-CN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                                                      ─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潘恩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常识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5966" y="4349101"/>
            <a:ext cx="10235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英国殖民统治阻碍了北美资本主义的发展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5966" y="5163712"/>
            <a:ext cx="9786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美利坚民族的形成，民族独立意识的觉醒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35966" y="3279415"/>
            <a:ext cx="1035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结合材料及所学知识，分析独立战争爆发的背景有哪些？</a:t>
            </a:r>
          </a:p>
        </p:txBody>
      </p:sp>
      <p:sp>
        <p:nvSpPr>
          <p:cNvPr id="6" name="椭圆形标注 5"/>
          <p:cNvSpPr/>
          <p:nvPr/>
        </p:nvSpPr>
        <p:spPr>
          <a:xfrm>
            <a:off x="5218980" y="3779389"/>
            <a:ext cx="2311879" cy="6126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根本原因</a:t>
            </a:r>
          </a:p>
        </p:txBody>
      </p:sp>
    </p:spTree>
    <p:extLst>
      <p:ext uri="{BB962C8B-B14F-4D97-AF65-F5344CB8AC3E}">
        <p14:creationId xmlns:p14="http://schemas.microsoft.com/office/powerpoint/2010/main" val="243160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67" y="541867"/>
            <a:ext cx="9050867" cy="510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4212167" y="5803900"/>
            <a:ext cx="37676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800" b="1"/>
              <a:t>波士顿倾茶事件</a:t>
            </a:r>
          </a:p>
        </p:txBody>
      </p:sp>
      <p:sp>
        <p:nvSpPr>
          <p:cNvPr id="25603" name="文本框 1"/>
          <p:cNvSpPr txBox="1">
            <a:spLocks noChangeArrowheads="1"/>
          </p:cNvSpPr>
          <p:nvPr/>
        </p:nvSpPr>
        <p:spPr bwMode="auto">
          <a:xfrm>
            <a:off x="1962151" y="5024967"/>
            <a:ext cx="1693333" cy="379656"/>
          </a:xfrm>
          <a:prstGeom prst="rect">
            <a:avLst/>
          </a:prstGeom>
          <a:solidFill>
            <a:srgbClr val="312B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zh-CN" altLang="en-US" sz="1867"/>
          </a:p>
        </p:txBody>
      </p:sp>
      <p:sp>
        <p:nvSpPr>
          <p:cNvPr id="2" name="椭圆形标注 1"/>
          <p:cNvSpPr/>
          <p:nvPr/>
        </p:nvSpPr>
        <p:spPr>
          <a:xfrm>
            <a:off x="9828742" y="301924"/>
            <a:ext cx="2058457" cy="102654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导火索</a:t>
            </a:r>
          </a:p>
        </p:txBody>
      </p:sp>
    </p:spTree>
    <p:extLst>
      <p:ext uri="{BB962C8B-B14F-4D97-AF65-F5344CB8AC3E}">
        <p14:creationId xmlns:p14="http://schemas.microsoft.com/office/powerpoint/2010/main" val="56385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2434</TotalTime>
  <Words>1064</Words>
  <Application>Microsoft Office PowerPoint</Application>
  <PresentationFormat>宽屏</PresentationFormat>
  <Paragraphs>151</Paragraphs>
  <Slides>27</Slides>
  <Notes>3</Notes>
  <HiddenSlides>0</HiddenSlides>
  <MMClips>3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27</vt:i4>
      </vt:variant>
    </vt:vector>
  </HeadingPairs>
  <TitlesOfParts>
    <vt:vector size="43" baseType="lpstr">
      <vt:lpstr>黑体</vt:lpstr>
      <vt:lpstr>华文行楷</vt:lpstr>
      <vt:lpstr>华文琥珀</vt:lpstr>
      <vt:lpstr>华文楷体</vt:lpstr>
      <vt:lpstr>华文新魏</vt:lpstr>
      <vt:lpstr>宋体</vt:lpstr>
      <vt:lpstr>Arial</vt:lpstr>
      <vt:lpstr>Calibri</vt:lpstr>
      <vt:lpstr>Calibri Light</vt:lpstr>
      <vt:lpstr>Comic Sans MS</vt:lpstr>
      <vt:lpstr>Times New Roman</vt:lpstr>
      <vt:lpstr>Office 主题</vt:lpstr>
      <vt:lpstr>自定义设计方案</vt:lpstr>
      <vt:lpstr>1_自定义设计方案</vt:lpstr>
      <vt:lpstr>2_自定义设计方案</vt:lpstr>
      <vt:lpstr>3_自定义设计方案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陈 娜娜</cp:lastModifiedBy>
  <cp:revision>117</cp:revision>
  <dcterms:created xsi:type="dcterms:W3CDTF">2019-10-08T01:34:47Z</dcterms:created>
  <dcterms:modified xsi:type="dcterms:W3CDTF">2020-06-10T14:24:07Z</dcterms:modified>
</cp:coreProperties>
</file>